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sldIdLst>
    <p:sldId id="287"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88" r:id="rId20"/>
    <p:sldId id="289" r:id="rId21"/>
    <p:sldId id="290" r:id="rId22"/>
    <p:sldId id="291" r:id="rId23"/>
    <p:sldId id="292" r:id="rId24"/>
    <p:sldId id="293" r:id="rId25"/>
    <p:sldId id="294" r:id="rId26"/>
    <p:sldId id="256" r:id="rId27"/>
    <p:sldId id="314" r:id="rId28"/>
    <p:sldId id="315" r:id="rId29"/>
    <p:sldId id="316" r:id="rId30"/>
    <p:sldId id="317" r:id="rId31"/>
    <p:sldId id="318" r:id="rId32"/>
    <p:sldId id="281" r:id="rId33"/>
    <p:sldId id="282" r:id="rId34"/>
    <p:sldId id="283" r:id="rId35"/>
    <p:sldId id="284" r:id="rId36"/>
    <p:sldId id="285" r:id="rId37"/>
    <p:sldId id="286" r:id="rId38"/>
    <p:sldId id="295" r:id="rId39"/>
    <p:sldId id="296" r:id="rId40"/>
    <p:sldId id="297" r:id="rId41"/>
    <p:sldId id="298" r:id="rId42"/>
    <p:sldId id="299" r:id="rId43"/>
    <p:sldId id="300" r:id="rId44"/>
    <p:sldId id="301" r:id="rId45"/>
    <p:sldId id="302" r:id="rId46"/>
    <p:sldId id="304" r:id="rId47"/>
    <p:sldId id="305" r:id="rId48"/>
    <p:sldId id="306" r:id="rId49"/>
    <p:sldId id="307" r:id="rId50"/>
    <p:sldId id="308" r:id="rId51"/>
    <p:sldId id="309" r:id="rId52"/>
    <p:sldId id="310" r:id="rId53"/>
    <p:sldId id="311" r:id="rId54"/>
    <p:sldId id="303" r:id="rId55"/>
    <p:sldId id="312" r:id="rId56"/>
    <p:sldId id="313"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70" autoAdjust="0"/>
  </p:normalViewPr>
  <p:slideViewPr>
    <p:cSldViewPr snapToGrid="0">
      <p:cViewPr varScale="1">
        <p:scale>
          <a:sx n="75" d="100"/>
          <a:sy n="75" d="100"/>
        </p:scale>
        <p:origin x="7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fo" userId="57e4d919-4635-470e-b9e4-c7e6de4c1a61" providerId="ADAL" clId="{E1B04A60-3D41-4DD2-A7FF-E8757F44ADB7}"/>
    <pc:docChg chg="undo custSel addSld delSld modSld">
      <pc:chgData name="Info" userId="57e4d919-4635-470e-b9e4-c7e6de4c1a61" providerId="ADAL" clId="{E1B04A60-3D41-4DD2-A7FF-E8757F44ADB7}" dt="2026-10-27T06:00:23.363" v="299" actId="20577"/>
      <pc:docMkLst>
        <pc:docMk/>
      </pc:docMkLst>
      <pc:sldChg chg="modSp add mod">
        <pc:chgData name="Info" userId="57e4d919-4635-470e-b9e4-c7e6de4c1a61" providerId="ADAL" clId="{E1B04A60-3D41-4DD2-A7FF-E8757F44ADB7}" dt="2026-10-21T20:51:29.221" v="281" actId="27636"/>
        <pc:sldMkLst>
          <pc:docMk/>
          <pc:sldMk cId="685107904" sldId="256"/>
        </pc:sldMkLst>
        <pc:spChg chg="mod">
          <ac:chgData name="Info" userId="57e4d919-4635-470e-b9e4-c7e6de4c1a61" providerId="ADAL" clId="{E1B04A60-3D41-4DD2-A7FF-E8757F44ADB7}" dt="2026-10-21T20:51:29.221" v="281" actId="27636"/>
          <ac:spMkLst>
            <pc:docMk/>
            <pc:sldMk cId="685107904" sldId="256"/>
            <ac:spMk id="5" creationId="{6B753D08-865E-4ED4-8687-D836D606E6BA}"/>
          </ac:spMkLst>
        </pc:spChg>
      </pc:sldChg>
      <pc:sldChg chg="addSp delSp modSp mod modNotesTx">
        <pc:chgData name="Info" userId="57e4d919-4635-470e-b9e4-c7e6de4c1a61" providerId="ADAL" clId="{E1B04A60-3D41-4DD2-A7FF-E8757F44ADB7}" dt="2026-10-21T19:05:24.889" v="197" actId="20577"/>
        <pc:sldMkLst>
          <pc:docMk/>
          <pc:sldMk cId="1901557325" sldId="257"/>
        </pc:sldMkLst>
        <pc:spChg chg="add mod">
          <ac:chgData name="Info" userId="57e4d919-4635-470e-b9e4-c7e6de4c1a61" providerId="ADAL" clId="{E1B04A60-3D41-4DD2-A7FF-E8757F44ADB7}" dt="2026-10-21T19:05:24.889" v="197" actId="20577"/>
          <ac:spMkLst>
            <pc:docMk/>
            <pc:sldMk cId="1901557325" sldId="257"/>
            <ac:spMk id="12" creationId="{182E2572-C0B5-E971-4B31-D41639154A31}"/>
          </ac:spMkLst>
        </pc:spChg>
      </pc:sldChg>
      <pc:sldChg chg="mod modShow modNotesTx">
        <pc:chgData name="Info" userId="57e4d919-4635-470e-b9e4-c7e6de4c1a61" providerId="ADAL" clId="{E1B04A60-3D41-4DD2-A7FF-E8757F44ADB7}" dt="2026-10-16T12:28:51.204" v="39" actId="729"/>
        <pc:sldMkLst>
          <pc:docMk/>
          <pc:sldMk cId="530074870" sldId="258"/>
        </pc:sldMkLst>
      </pc:sldChg>
      <pc:sldChg chg="modNotesTx">
        <pc:chgData name="Info" userId="57e4d919-4635-470e-b9e4-c7e6de4c1a61" providerId="ADAL" clId="{E1B04A60-3D41-4DD2-A7FF-E8757F44ADB7}" dt="2026-10-27T06:00:23.363" v="299" actId="20577"/>
        <pc:sldMkLst>
          <pc:docMk/>
          <pc:sldMk cId="1081362268" sldId="259"/>
        </pc:sldMkLst>
      </pc:sldChg>
      <pc:sldChg chg="delSp mod modNotesTx">
        <pc:chgData name="Info" userId="57e4d919-4635-470e-b9e4-c7e6de4c1a61" providerId="ADAL" clId="{E1B04A60-3D41-4DD2-A7FF-E8757F44ADB7}" dt="2026-10-16T12:29:03.030" v="40" actId="478"/>
        <pc:sldMkLst>
          <pc:docMk/>
          <pc:sldMk cId="1664419960" sldId="260"/>
        </pc:sldMkLst>
      </pc:sldChg>
      <pc:sldChg chg="modSp mod">
        <pc:chgData name="Info" userId="57e4d919-4635-470e-b9e4-c7e6de4c1a61" providerId="ADAL" clId="{E1B04A60-3D41-4DD2-A7FF-E8757F44ADB7}" dt="2026-10-16T12:19:15.033" v="1" actId="20577"/>
        <pc:sldMkLst>
          <pc:docMk/>
          <pc:sldMk cId="1706654783" sldId="262"/>
        </pc:sldMkLst>
        <pc:spChg chg="mod">
          <ac:chgData name="Info" userId="57e4d919-4635-470e-b9e4-c7e6de4c1a61" providerId="ADAL" clId="{E1B04A60-3D41-4DD2-A7FF-E8757F44ADB7}" dt="2026-10-16T12:19:15.033" v="1" actId="20577"/>
          <ac:spMkLst>
            <pc:docMk/>
            <pc:sldMk cId="1706654783" sldId="262"/>
            <ac:spMk id="10" creationId="{7B5D9B5F-6910-47D5-ACC1-A9E3202735D6}"/>
          </ac:spMkLst>
        </pc:spChg>
      </pc:sldChg>
      <pc:sldChg chg="addSp delSp modSp mod modNotesTx">
        <pc:chgData name="Info" userId="57e4d919-4635-470e-b9e4-c7e6de4c1a61" providerId="ADAL" clId="{E1B04A60-3D41-4DD2-A7FF-E8757F44ADB7}" dt="2026-10-16T12:38:15.681" v="99"/>
        <pc:sldMkLst>
          <pc:docMk/>
          <pc:sldMk cId="1941888096" sldId="263"/>
        </pc:sldMkLst>
        <pc:spChg chg="mod">
          <ac:chgData name="Info" userId="57e4d919-4635-470e-b9e4-c7e6de4c1a61" providerId="ADAL" clId="{E1B04A60-3D41-4DD2-A7FF-E8757F44ADB7}" dt="2026-10-16T12:32:43.965" v="41" actId="1076"/>
          <ac:spMkLst>
            <pc:docMk/>
            <pc:sldMk cId="1941888096" sldId="263"/>
            <ac:spMk id="6" creationId="{FBA569B6-311A-4F75-9B39-3A41F15337FC}"/>
          </ac:spMkLst>
        </pc:spChg>
        <pc:spChg chg="mod">
          <ac:chgData name="Info" userId="57e4d919-4635-470e-b9e4-c7e6de4c1a61" providerId="ADAL" clId="{E1B04A60-3D41-4DD2-A7FF-E8757F44ADB7}" dt="2026-10-16T12:32:43.965" v="41" actId="1076"/>
          <ac:spMkLst>
            <pc:docMk/>
            <pc:sldMk cId="1941888096" sldId="263"/>
            <ac:spMk id="7" creationId="{3C7B0C4F-56E6-411B-9420-D8764D1C61C5}"/>
          </ac:spMkLst>
        </pc:spChg>
        <pc:spChg chg="mod">
          <ac:chgData name="Info" userId="57e4d919-4635-470e-b9e4-c7e6de4c1a61" providerId="ADAL" clId="{E1B04A60-3D41-4DD2-A7FF-E8757F44ADB7}" dt="2026-10-16T12:32:43.965" v="41" actId="1076"/>
          <ac:spMkLst>
            <pc:docMk/>
            <pc:sldMk cId="1941888096" sldId="263"/>
            <ac:spMk id="8" creationId="{EEF21EBE-CC2A-469B-AEA2-C349C044BEA0}"/>
          </ac:spMkLst>
        </pc:spChg>
        <pc:spChg chg="mod">
          <ac:chgData name="Info" userId="57e4d919-4635-470e-b9e4-c7e6de4c1a61" providerId="ADAL" clId="{E1B04A60-3D41-4DD2-A7FF-E8757F44ADB7}" dt="2026-10-16T12:32:43.965" v="41" actId="1076"/>
          <ac:spMkLst>
            <pc:docMk/>
            <pc:sldMk cId="1941888096" sldId="263"/>
            <ac:spMk id="9" creationId="{85CE4E35-CF81-4EA0-9D21-8C9BA4342B6E}"/>
          </ac:spMkLst>
        </pc:spChg>
        <pc:spChg chg="mod">
          <ac:chgData name="Info" userId="57e4d919-4635-470e-b9e4-c7e6de4c1a61" providerId="ADAL" clId="{E1B04A60-3D41-4DD2-A7FF-E8757F44ADB7}" dt="2026-10-16T12:32:43.965" v="41" actId="1076"/>
          <ac:spMkLst>
            <pc:docMk/>
            <pc:sldMk cId="1941888096" sldId="263"/>
            <ac:spMk id="11" creationId="{357AEA12-6BAF-4529-A0F0-3F15C366013E}"/>
          </ac:spMkLst>
        </pc:spChg>
        <pc:spChg chg="mod">
          <ac:chgData name="Info" userId="57e4d919-4635-470e-b9e4-c7e6de4c1a61" providerId="ADAL" clId="{E1B04A60-3D41-4DD2-A7FF-E8757F44ADB7}" dt="2026-10-16T12:32:43.965" v="41" actId="1076"/>
          <ac:spMkLst>
            <pc:docMk/>
            <pc:sldMk cId="1941888096" sldId="263"/>
            <ac:spMk id="13" creationId="{6BC24C49-83B5-43A2-99B5-D9E41CC80A13}"/>
          </ac:spMkLst>
        </pc:spChg>
        <pc:spChg chg="mod">
          <ac:chgData name="Info" userId="57e4d919-4635-470e-b9e4-c7e6de4c1a61" providerId="ADAL" clId="{E1B04A60-3D41-4DD2-A7FF-E8757F44ADB7}" dt="2026-10-16T12:32:43.965" v="41" actId="1076"/>
          <ac:spMkLst>
            <pc:docMk/>
            <pc:sldMk cId="1941888096" sldId="263"/>
            <ac:spMk id="14" creationId="{BAE08478-3CD6-4CD9-88A0-EE2C60895A33}"/>
          </ac:spMkLst>
        </pc:spChg>
        <pc:spChg chg="add mod">
          <ac:chgData name="Info" userId="57e4d919-4635-470e-b9e4-c7e6de4c1a61" providerId="ADAL" clId="{E1B04A60-3D41-4DD2-A7FF-E8757F44ADB7}" dt="2026-10-16T12:37:47.220" v="94" actId="27636"/>
          <ac:spMkLst>
            <pc:docMk/>
            <pc:sldMk cId="1941888096" sldId="263"/>
            <ac:spMk id="17" creationId="{A3C28365-CD75-B74B-1417-62AB7489418C}"/>
          </ac:spMkLst>
        </pc:spChg>
        <pc:spChg chg="add mod">
          <ac:chgData name="Info" userId="57e4d919-4635-470e-b9e4-c7e6de4c1a61" providerId="ADAL" clId="{E1B04A60-3D41-4DD2-A7FF-E8757F44ADB7}" dt="2026-10-16T12:37:54.379" v="98" actId="20577"/>
          <ac:spMkLst>
            <pc:docMk/>
            <pc:sldMk cId="1941888096" sldId="263"/>
            <ac:spMk id="19" creationId="{71D0FD16-BC49-DBAF-663C-E86705CA9E83}"/>
          </ac:spMkLst>
        </pc:spChg>
        <pc:spChg chg="add mod">
          <ac:chgData name="Info" userId="57e4d919-4635-470e-b9e4-c7e6de4c1a61" providerId="ADAL" clId="{E1B04A60-3D41-4DD2-A7FF-E8757F44ADB7}" dt="2026-10-16T12:35:06.135" v="72" actId="1076"/>
          <ac:spMkLst>
            <pc:docMk/>
            <pc:sldMk cId="1941888096" sldId="263"/>
            <ac:spMk id="21" creationId="{D3B1D420-A231-1B61-2D9F-605835312776}"/>
          </ac:spMkLst>
        </pc:spChg>
        <pc:spChg chg="add mod">
          <ac:chgData name="Info" userId="57e4d919-4635-470e-b9e4-c7e6de4c1a61" providerId="ADAL" clId="{E1B04A60-3D41-4DD2-A7FF-E8757F44ADB7}" dt="2026-10-16T12:38:15.681" v="99"/>
          <ac:spMkLst>
            <pc:docMk/>
            <pc:sldMk cId="1941888096" sldId="263"/>
            <ac:spMk id="23" creationId="{EDB7666F-9DF8-FC76-D735-F1484A64A253}"/>
          </ac:spMkLst>
        </pc:spChg>
      </pc:sldChg>
      <pc:sldChg chg="modNotesTx">
        <pc:chgData name="Info" userId="57e4d919-4635-470e-b9e4-c7e6de4c1a61" providerId="ADAL" clId="{E1B04A60-3D41-4DD2-A7FF-E8757F44ADB7}" dt="2026-10-27T06:00:02.835" v="298" actId="20577"/>
        <pc:sldMkLst>
          <pc:docMk/>
          <pc:sldMk cId="768288887" sldId="264"/>
        </pc:sldMkLst>
      </pc:sldChg>
      <pc:sldChg chg="modNotesTx">
        <pc:chgData name="Info" userId="57e4d919-4635-470e-b9e4-c7e6de4c1a61" providerId="ADAL" clId="{E1B04A60-3D41-4DD2-A7FF-E8757F44ADB7}" dt="2026-10-27T05:59:55.567" v="297" actId="20577"/>
        <pc:sldMkLst>
          <pc:docMk/>
          <pc:sldMk cId="1490283276" sldId="265"/>
        </pc:sldMkLst>
      </pc:sldChg>
      <pc:sldChg chg="modNotesTx">
        <pc:chgData name="Info" userId="57e4d919-4635-470e-b9e4-c7e6de4c1a61" providerId="ADAL" clId="{E1B04A60-3D41-4DD2-A7FF-E8757F44ADB7}" dt="2026-10-16T12:45:17.052" v="123" actId="20577"/>
        <pc:sldMkLst>
          <pc:docMk/>
          <pc:sldMk cId="394915780" sldId="266"/>
        </pc:sldMkLst>
      </pc:sldChg>
      <pc:sldChg chg="modNotesTx">
        <pc:chgData name="Info" userId="57e4d919-4635-470e-b9e4-c7e6de4c1a61" providerId="ADAL" clId="{E1B04A60-3D41-4DD2-A7FF-E8757F44ADB7}" dt="2026-10-16T12:45:45.068" v="124" actId="20577"/>
        <pc:sldMkLst>
          <pc:docMk/>
          <pc:sldMk cId="391454895" sldId="267"/>
        </pc:sldMkLst>
      </pc:sldChg>
      <pc:sldChg chg="modNotesTx">
        <pc:chgData name="Info" userId="57e4d919-4635-470e-b9e4-c7e6de4c1a61" providerId="ADAL" clId="{E1B04A60-3D41-4DD2-A7FF-E8757F44ADB7}" dt="2026-10-16T12:45:59.581" v="127" actId="20577"/>
        <pc:sldMkLst>
          <pc:docMk/>
          <pc:sldMk cId="802797917" sldId="268"/>
        </pc:sldMkLst>
      </pc:sldChg>
      <pc:sldChg chg="delSp mod modNotesTx">
        <pc:chgData name="Info" userId="57e4d919-4635-470e-b9e4-c7e6de4c1a61" providerId="ADAL" clId="{E1B04A60-3D41-4DD2-A7FF-E8757F44ADB7}" dt="2026-10-16T12:56:07.650" v="129" actId="20577"/>
        <pc:sldMkLst>
          <pc:docMk/>
          <pc:sldMk cId="1085624303" sldId="269"/>
        </pc:sldMkLst>
      </pc:sldChg>
      <pc:sldChg chg="modNotesTx">
        <pc:chgData name="Info" userId="57e4d919-4635-470e-b9e4-c7e6de4c1a61" providerId="ADAL" clId="{E1B04A60-3D41-4DD2-A7FF-E8757F44ADB7}" dt="2026-10-16T12:56:44.877" v="130" actId="20577"/>
        <pc:sldMkLst>
          <pc:docMk/>
          <pc:sldMk cId="458209000" sldId="270"/>
        </pc:sldMkLst>
      </pc:sldChg>
      <pc:sldChg chg="modNotesTx">
        <pc:chgData name="Info" userId="57e4d919-4635-470e-b9e4-c7e6de4c1a61" providerId="ADAL" clId="{E1B04A60-3D41-4DD2-A7FF-E8757F44ADB7}" dt="2026-10-16T12:57:30.704" v="131" actId="20577"/>
        <pc:sldMkLst>
          <pc:docMk/>
          <pc:sldMk cId="1827989357" sldId="271"/>
        </pc:sldMkLst>
      </pc:sldChg>
      <pc:sldChg chg="modNotesTx">
        <pc:chgData name="Info" userId="57e4d919-4635-470e-b9e4-c7e6de4c1a61" providerId="ADAL" clId="{E1B04A60-3D41-4DD2-A7FF-E8757F44ADB7}" dt="2026-10-16T12:57:57.532" v="132" actId="20577"/>
        <pc:sldMkLst>
          <pc:docMk/>
          <pc:sldMk cId="227582708" sldId="272"/>
        </pc:sldMkLst>
      </pc:sldChg>
      <pc:sldChg chg="modNotesTx">
        <pc:chgData name="Info" userId="57e4d919-4635-470e-b9e4-c7e6de4c1a61" providerId="ADAL" clId="{E1B04A60-3D41-4DD2-A7FF-E8757F44ADB7}" dt="2026-10-16T12:58:32.225" v="133" actId="20577"/>
        <pc:sldMkLst>
          <pc:docMk/>
          <pc:sldMk cId="629674121" sldId="273"/>
        </pc:sldMkLst>
      </pc:sldChg>
      <pc:sldChg chg="modNotesTx">
        <pc:chgData name="Info" userId="57e4d919-4635-470e-b9e4-c7e6de4c1a61" providerId="ADAL" clId="{E1B04A60-3D41-4DD2-A7FF-E8757F44ADB7}" dt="2026-10-16T13:07:53.359" v="174" actId="20577"/>
        <pc:sldMkLst>
          <pc:docMk/>
          <pc:sldMk cId="891889524" sldId="281"/>
        </pc:sldMkLst>
      </pc:sldChg>
      <pc:sldChg chg="modNotesTx">
        <pc:chgData name="Info" userId="57e4d919-4635-470e-b9e4-c7e6de4c1a61" providerId="ADAL" clId="{E1B04A60-3D41-4DD2-A7FF-E8757F44ADB7}" dt="2026-10-16T13:09:25.766" v="175" actId="20577"/>
        <pc:sldMkLst>
          <pc:docMk/>
          <pc:sldMk cId="932445410" sldId="282"/>
        </pc:sldMkLst>
      </pc:sldChg>
      <pc:sldChg chg="modNotesTx">
        <pc:chgData name="Info" userId="57e4d919-4635-470e-b9e4-c7e6de4c1a61" providerId="ADAL" clId="{E1B04A60-3D41-4DD2-A7FF-E8757F44ADB7}" dt="2026-10-16T13:15:17.069" v="176" actId="20577"/>
        <pc:sldMkLst>
          <pc:docMk/>
          <pc:sldMk cId="470374200" sldId="285"/>
        </pc:sldMkLst>
      </pc:sldChg>
      <pc:sldChg chg="modNotesTx">
        <pc:chgData name="Info" userId="57e4d919-4635-470e-b9e4-c7e6de4c1a61" providerId="ADAL" clId="{E1B04A60-3D41-4DD2-A7FF-E8757F44ADB7}" dt="2026-10-27T05:58:59.847" v="292" actId="20577"/>
        <pc:sldMkLst>
          <pc:docMk/>
          <pc:sldMk cId="1433799231" sldId="286"/>
        </pc:sldMkLst>
      </pc:sldChg>
      <pc:sldChg chg="modSp mod modNotesTx">
        <pc:chgData name="Info" userId="57e4d919-4635-470e-b9e4-c7e6de4c1a61" providerId="ADAL" clId="{E1B04A60-3D41-4DD2-A7FF-E8757F44ADB7}" dt="2026-10-16T12:21:04.952" v="5" actId="6549"/>
        <pc:sldMkLst>
          <pc:docMk/>
          <pc:sldMk cId="560170604" sldId="287"/>
        </pc:sldMkLst>
        <pc:spChg chg="mod">
          <ac:chgData name="Info" userId="57e4d919-4635-470e-b9e4-c7e6de4c1a61" providerId="ADAL" clId="{E1B04A60-3D41-4DD2-A7FF-E8757F44ADB7}" dt="2026-10-16T12:21:01.957" v="4" actId="1076"/>
          <ac:spMkLst>
            <pc:docMk/>
            <pc:sldMk cId="560170604" sldId="287"/>
            <ac:spMk id="10" creationId="{02BD2F03-CC08-4765-818B-F10BE35743F6}"/>
          </ac:spMkLst>
        </pc:spChg>
      </pc:sldChg>
      <pc:sldChg chg="delSp modSp mod modNotesTx">
        <pc:chgData name="Info" userId="57e4d919-4635-470e-b9e4-c7e6de4c1a61" providerId="ADAL" clId="{E1B04A60-3D41-4DD2-A7FF-E8757F44ADB7}" dt="2026-10-16T12:58:55.976" v="156" actId="1036"/>
        <pc:sldMkLst>
          <pc:docMk/>
          <pc:sldMk cId="28844352" sldId="288"/>
        </pc:sldMkLst>
        <pc:spChg chg="mod">
          <ac:chgData name="Info" userId="57e4d919-4635-470e-b9e4-c7e6de4c1a61" providerId="ADAL" clId="{E1B04A60-3D41-4DD2-A7FF-E8757F44ADB7}" dt="2026-10-16T12:58:55.976" v="156" actId="1036"/>
          <ac:spMkLst>
            <pc:docMk/>
            <pc:sldMk cId="28844352" sldId="288"/>
            <ac:spMk id="6" creationId="{AC17E244-C2A5-4346-90AA-45F330D0CC71}"/>
          </ac:spMkLst>
        </pc:spChg>
        <pc:spChg chg="mod">
          <ac:chgData name="Info" userId="57e4d919-4635-470e-b9e4-c7e6de4c1a61" providerId="ADAL" clId="{E1B04A60-3D41-4DD2-A7FF-E8757F44ADB7}" dt="2026-10-16T12:58:55.976" v="156" actId="1036"/>
          <ac:spMkLst>
            <pc:docMk/>
            <pc:sldMk cId="28844352" sldId="288"/>
            <ac:spMk id="7" creationId="{EB9DC3E4-352C-41EC-B9A1-5AE7A29A8BFB}"/>
          </ac:spMkLst>
        </pc:spChg>
        <pc:spChg chg="mod">
          <ac:chgData name="Info" userId="57e4d919-4635-470e-b9e4-c7e6de4c1a61" providerId="ADAL" clId="{E1B04A60-3D41-4DD2-A7FF-E8757F44ADB7}" dt="2026-10-16T12:58:55.976" v="156" actId="1036"/>
          <ac:spMkLst>
            <pc:docMk/>
            <pc:sldMk cId="28844352" sldId="288"/>
            <ac:spMk id="8" creationId="{5E550F60-A097-4C53-BBAE-4B46E5CBBFF8}"/>
          </ac:spMkLst>
        </pc:spChg>
        <pc:spChg chg="mod">
          <ac:chgData name="Info" userId="57e4d919-4635-470e-b9e4-c7e6de4c1a61" providerId="ADAL" clId="{E1B04A60-3D41-4DD2-A7FF-E8757F44ADB7}" dt="2026-10-16T12:58:55.976" v="156" actId="1036"/>
          <ac:spMkLst>
            <pc:docMk/>
            <pc:sldMk cId="28844352" sldId="288"/>
            <ac:spMk id="9" creationId="{A52974F9-9809-4BAD-BBD4-8FAB0C57BF96}"/>
          </ac:spMkLst>
        </pc:spChg>
        <pc:spChg chg="mod">
          <ac:chgData name="Info" userId="57e4d919-4635-470e-b9e4-c7e6de4c1a61" providerId="ADAL" clId="{E1B04A60-3D41-4DD2-A7FF-E8757F44ADB7}" dt="2026-10-16T12:58:55.976" v="156" actId="1036"/>
          <ac:spMkLst>
            <pc:docMk/>
            <pc:sldMk cId="28844352" sldId="288"/>
            <ac:spMk id="10" creationId="{F17D7E3D-4C0E-49A6-BA67-F4A41863CCBB}"/>
          </ac:spMkLst>
        </pc:spChg>
        <pc:spChg chg="mod">
          <ac:chgData name="Info" userId="57e4d919-4635-470e-b9e4-c7e6de4c1a61" providerId="ADAL" clId="{E1B04A60-3D41-4DD2-A7FF-E8757F44ADB7}" dt="2026-10-16T12:58:55.976" v="156" actId="1036"/>
          <ac:spMkLst>
            <pc:docMk/>
            <pc:sldMk cId="28844352" sldId="288"/>
            <ac:spMk id="11" creationId="{957ED2D7-67A3-471C-A72C-C2F4828EF175}"/>
          </ac:spMkLst>
        </pc:spChg>
        <pc:spChg chg="mod">
          <ac:chgData name="Info" userId="57e4d919-4635-470e-b9e4-c7e6de4c1a61" providerId="ADAL" clId="{E1B04A60-3D41-4DD2-A7FF-E8757F44ADB7}" dt="2026-10-16T12:58:55.976" v="156" actId="1036"/>
          <ac:spMkLst>
            <pc:docMk/>
            <pc:sldMk cId="28844352" sldId="288"/>
            <ac:spMk id="12" creationId="{BF582762-E44A-4E88-B040-4C87D08A9710}"/>
          </ac:spMkLst>
        </pc:spChg>
        <pc:spChg chg="mod">
          <ac:chgData name="Info" userId="57e4d919-4635-470e-b9e4-c7e6de4c1a61" providerId="ADAL" clId="{E1B04A60-3D41-4DD2-A7FF-E8757F44ADB7}" dt="2026-10-16T12:58:55.976" v="156" actId="1036"/>
          <ac:spMkLst>
            <pc:docMk/>
            <pc:sldMk cId="28844352" sldId="288"/>
            <ac:spMk id="13" creationId="{3705DBFD-621D-496B-87D0-B8FEB4F870DB}"/>
          </ac:spMkLst>
        </pc:spChg>
      </pc:sldChg>
      <pc:sldChg chg="modNotesTx">
        <pc:chgData name="Info" userId="57e4d919-4635-470e-b9e4-c7e6de4c1a61" providerId="ADAL" clId="{E1B04A60-3D41-4DD2-A7FF-E8757F44ADB7}" dt="2026-10-16T13:00:16.581" v="157" actId="20577"/>
        <pc:sldMkLst>
          <pc:docMk/>
          <pc:sldMk cId="1564839305" sldId="289"/>
        </pc:sldMkLst>
      </pc:sldChg>
      <pc:sldChg chg="modNotesTx">
        <pc:chgData name="Info" userId="57e4d919-4635-470e-b9e4-c7e6de4c1a61" providerId="ADAL" clId="{E1B04A60-3D41-4DD2-A7FF-E8757F44ADB7}" dt="2026-10-16T13:02:07.989" v="158" actId="20577"/>
        <pc:sldMkLst>
          <pc:docMk/>
          <pc:sldMk cId="384514451" sldId="290"/>
        </pc:sldMkLst>
      </pc:sldChg>
      <pc:sldChg chg="modNotesTx">
        <pc:chgData name="Info" userId="57e4d919-4635-470e-b9e4-c7e6de4c1a61" providerId="ADAL" clId="{E1B04A60-3D41-4DD2-A7FF-E8757F44ADB7}" dt="2026-10-27T05:59:42.799" v="296" actId="20577"/>
        <pc:sldMkLst>
          <pc:docMk/>
          <pc:sldMk cId="884371453" sldId="291"/>
        </pc:sldMkLst>
      </pc:sldChg>
      <pc:sldChg chg="modNotesTx">
        <pc:chgData name="Info" userId="57e4d919-4635-470e-b9e4-c7e6de4c1a61" providerId="ADAL" clId="{E1B04A60-3D41-4DD2-A7FF-E8757F44ADB7}" dt="2026-10-27T05:59:37.267" v="295" actId="20577"/>
        <pc:sldMkLst>
          <pc:docMk/>
          <pc:sldMk cId="1238130134" sldId="292"/>
        </pc:sldMkLst>
      </pc:sldChg>
      <pc:sldChg chg="modNotesTx">
        <pc:chgData name="Info" userId="57e4d919-4635-470e-b9e4-c7e6de4c1a61" providerId="ADAL" clId="{E1B04A60-3D41-4DD2-A7FF-E8757F44ADB7}" dt="2026-10-27T05:59:32.282" v="294" actId="20577"/>
        <pc:sldMkLst>
          <pc:docMk/>
          <pc:sldMk cId="2043871752" sldId="293"/>
        </pc:sldMkLst>
      </pc:sldChg>
      <pc:sldChg chg="modNotesTx">
        <pc:chgData name="Info" userId="57e4d919-4635-470e-b9e4-c7e6de4c1a61" providerId="ADAL" clId="{E1B04A60-3D41-4DD2-A7FF-E8757F44ADB7}" dt="2026-10-27T05:59:24.429" v="293" actId="20577"/>
        <pc:sldMkLst>
          <pc:docMk/>
          <pc:sldMk cId="192544886" sldId="294"/>
        </pc:sldMkLst>
      </pc:sldChg>
      <pc:sldChg chg="modNotesTx">
        <pc:chgData name="Info" userId="57e4d919-4635-470e-b9e4-c7e6de4c1a61" providerId="ADAL" clId="{E1B04A60-3D41-4DD2-A7FF-E8757F44ADB7}" dt="2026-10-16T13:15:44.504" v="177" actId="20577"/>
        <pc:sldMkLst>
          <pc:docMk/>
          <pc:sldMk cId="2104671079" sldId="295"/>
        </pc:sldMkLst>
      </pc:sldChg>
      <pc:sldChg chg="modNotesTx">
        <pc:chgData name="Info" userId="57e4d919-4635-470e-b9e4-c7e6de4c1a61" providerId="ADAL" clId="{E1B04A60-3D41-4DD2-A7FF-E8757F44ADB7}" dt="2026-10-27T05:58:55.222" v="291" actId="20577"/>
        <pc:sldMkLst>
          <pc:docMk/>
          <pc:sldMk cId="298513779" sldId="296"/>
        </pc:sldMkLst>
      </pc:sldChg>
      <pc:sldChg chg="modNotesTx">
        <pc:chgData name="Info" userId="57e4d919-4635-470e-b9e4-c7e6de4c1a61" providerId="ADAL" clId="{E1B04A60-3D41-4DD2-A7FF-E8757F44ADB7}" dt="2026-10-27T05:58:45.059" v="289" actId="20577"/>
        <pc:sldMkLst>
          <pc:docMk/>
          <pc:sldMk cId="488211683" sldId="297"/>
        </pc:sldMkLst>
      </pc:sldChg>
      <pc:sldChg chg="modNotesTx">
        <pc:chgData name="Info" userId="57e4d919-4635-470e-b9e4-c7e6de4c1a61" providerId="ADAL" clId="{E1B04A60-3D41-4DD2-A7FF-E8757F44ADB7}" dt="2026-10-27T05:58:50.060" v="290" actId="20577"/>
        <pc:sldMkLst>
          <pc:docMk/>
          <pc:sldMk cId="894301298" sldId="298"/>
        </pc:sldMkLst>
      </pc:sldChg>
      <pc:sldChg chg="modNotesTx">
        <pc:chgData name="Info" userId="57e4d919-4635-470e-b9e4-c7e6de4c1a61" providerId="ADAL" clId="{E1B04A60-3D41-4DD2-A7FF-E8757F44ADB7}" dt="2026-10-27T05:58:33.619" v="288" actId="20577"/>
        <pc:sldMkLst>
          <pc:docMk/>
          <pc:sldMk cId="1104775378" sldId="299"/>
        </pc:sldMkLst>
      </pc:sldChg>
      <pc:sldChg chg="delSp mod modNotesTx">
        <pc:chgData name="Info" userId="57e4d919-4635-470e-b9e4-c7e6de4c1a61" providerId="ADAL" clId="{E1B04A60-3D41-4DD2-A7FF-E8757F44ADB7}" dt="2026-10-16T13:16:36.885" v="179" actId="478"/>
        <pc:sldMkLst>
          <pc:docMk/>
          <pc:sldMk cId="1047127701" sldId="300"/>
        </pc:sldMkLst>
      </pc:sldChg>
      <pc:sldChg chg="mod modShow modNotesTx">
        <pc:chgData name="Info" userId="57e4d919-4635-470e-b9e4-c7e6de4c1a61" providerId="ADAL" clId="{E1B04A60-3D41-4DD2-A7FF-E8757F44ADB7}" dt="2026-10-21T19:11:39.801" v="198" actId="729"/>
        <pc:sldMkLst>
          <pc:docMk/>
          <pc:sldMk cId="648974545" sldId="302"/>
        </pc:sldMkLst>
      </pc:sldChg>
      <pc:sldChg chg="modSp add mod setBg">
        <pc:chgData name="Info" userId="57e4d919-4635-470e-b9e4-c7e6de4c1a61" providerId="ADAL" clId="{E1B04A60-3D41-4DD2-A7FF-E8757F44ADB7}" dt="2026-10-21T20:45:57.271" v="263" actId="27636"/>
        <pc:sldMkLst>
          <pc:docMk/>
          <pc:sldMk cId="505566526" sldId="303"/>
        </pc:sldMkLst>
        <pc:spChg chg="mod">
          <ac:chgData name="Info" userId="57e4d919-4635-470e-b9e4-c7e6de4c1a61" providerId="ADAL" clId="{E1B04A60-3D41-4DD2-A7FF-E8757F44ADB7}" dt="2026-10-21T20:45:57.271" v="263" actId="27636"/>
          <ac:spMkLst>
            <pc:docMk/>
            <pc:sldMk cId="505566526" sldId="303"/>
            <ac:spMk id="5" creationId="{41234EB5-E283-4D75-8659-8252F6CFDA7B}"/>
          </ac:spMkLst>
        </pc:spChg>
        <pc:spChg chg="mod">
          <ac:chgData name="Info" userId="57e4d919-4635-470e-b9e4-c7e6de4c1a61" providerId="ADAL" clId="{E1B04A60-3D41-4DD2-A7FF-E8757F44ADB7}" dt="2026-10-21T20:39:19.814" v="251" actId="27636"/>
          <ac:spMkLst>
            <pc:docMk/>
            <pc:sldMk cId="505566526" sldId="303"/>
            <ac:spMk id="6" creationId="{54A1AC67-A43A-4061-95D5-BF4004BBFFB6}"/>
          </ac:spMkLst>
        </pc:spChg>
        <pc:spChg chg="mod">
          <ac:chgData name="Info" userId="57e4d919-4635-470e-b9e4-c7e6de4c1a61" providerId="ADAL" clId="{E1B04A60-3D41-4DD2-A7FF-E8757F44ADB7}" dt="2026-10-21T20:39:19.830" v="254" actId="27636"/>
          <ac:spMkLst>
            <pc:docMk/>
            <pc:sldMk cId="505566526" sldId="303"/>
            <ac:spMk id="8" creationId="{883676CF-8A64-4ED0-B4B6-F97F02668605}"/>
          </ac:spMkLst>
        </pc:spChg>
        <pc:spChg chg="mod">
          <ac:chgData name="Info" userId="57e4d919-4635-470e-b9e4-c7e6de4c1a61" providerId="ADAL" clId="{E1B04A60-3D41-4DD2-A7FF-E8757F44ADB7}" dt="2026-10-21T20:45:57.271" v="262" actId="27636"/>
          <ac:spMkLst>
            <pc:docMk/>
            <pc:sldMk cId="505566526" sldId="303"/>
            <ac:spMk id="10" creationId="{6F115E19-0072-4618-9C88-4570BF07CF50}"/>
          </ac:spMkLst>
        </pc:spChg>
        <pc:spChg chg="mod">
          <ac:chgData name="Info" userId="57e4d919-4635-470e-b9e4-c7e6de4c1a61" providerId="ADAL" clId="{E1B04A60-3D41-4DD2-A7FF-E8757F44ADB7}" dt="2026-10-21T20:39:19.801" v="249" actId="27636"/>
          <ac:spMkLst>
            <pc:docMk/>
            <pc:sldMk cId="505566526" sldId="303"/>
            <ac:spMk id="14" creationId="{156C2F22-DBD0-499F-9430-47FB189AC926}"/>
          </ac:spMkLst>
        </pc:spChg>
        <pc:spChg chg="mod">
          <ac:chgData name="Info" userId="57e4d919-4635-470e-b9e4-c7e6de4c1a61" providerId="ADAL" clId="{E1B04A60-3D41-4DD2-A7FF-E8757F44ADB7}" dt="2026-10-21T20:39:19.826" v="253" actId="27636"/>
          <ac:spMkLst>
            <pc:docMk/>
            <pc:sldMk cId="505566526" sldId="303"/>
            <ac:spMk id="21" creationId="{C54613E7-596A-4A4D-805C-996DF606DB2B}"/>
          </ac:spMkLst>
        </pc:spChg>
        <pc:spChg chg="mod">
          <ac:chgData name="Info" userId="57e4d919-4635-470e-b9e4-c7e6de4c1a61" providerId="ADAL" clId="{E1B04A60-3D41-4DD2-A7FF-E8757F44ADB7}" dt="2026-10-21T20:39:19.807" v="250" actId="27636"/>
          <ac:spMkLst>
            <pc:docMk/>
            <pc:sldMk cId="505566526" sldId="303"/>
            <ac:spMk id="23" creationId="{B6B8E1D4-BD4F-4D5A-82E4-43BCFB03E04E}"/>
          </ac:spMkLst>
        </pc:spChg>
      </pc:sldChg>
      <pc:sldChg chg="modSp add mod setBg">
        <pc:chgData name="Info" userId="57e4d919-4635-470e-b9e4-c7e6de4c1a61" providerId="ADAL" clId="{E1B04A60-3D41-4DD2-A7FF-E8757F44ADB7}" dt="2026-10-21T20:48:00.218" v="267" actId="20577"/>
        <pc:sldMkLst>
          <pc:docMk/>
          <pc:sldMk cId="549723710" sldId="304"/>
        </pc:sldMkLst>
        <pc:spChg chg="mod">
          <ac:chgData name="Info" userId="57e4d919-4635-470e-b9e4-c7e6de4c1a61" providerId="ADAL" clId="{E1B04A60-3D41-4DD2-A7FF-E8757F44ADB7}" dt="2026-10-21T20:48:00.218" v="267" actId="20577"/>
          <ac:spMkLst>
            <pc:docMk/>
            <pc:sldMk cId="549723710" sldId="304"/>
            <ac:spMk id="12" creationId="{73B1929E-D6DD-4E45-A4E7-0D24B6A08B40}"/>
          </ac:spMkLst>
        </pc:spChg>
      </pc:sldChg>
      <pc:sldChg chg="add setBg">
        <pc:chgData name="Info" userId="57e4d919-4635-470e-b9e4-c7e6de4c1a61" providerId="ADAL" clId="{E1B04A60-3D41-4DD2-A7FF-E8757F44ADB7}" dt="2026-10-21T20:13:15.978" v="199"/>
        <pc:sldMkLst>
          <pc:docMk/>
          <pc:sldMk cId="1963732875" sldId="305"/>
        </pc:sldMkLst>
      </pc:sldChg>
      <pc:sldChg chg="delSp add mod setBg">
        <pc:chgData name="Info" userId="57e4d919-4635-470e-b9e4-c7e6de4c1a61" providerId="ADAL" clId="{E1B04A60-3D41-4DD2-A7FF-E8757F44ADB7}" dt="2026-10-22T09:33:43.746" v="287" actId="478"/>
        <pc:sldMkLst>
          <pc:docMk/>
          <pc:sldMk cId="167971263" sldId="306"/>
        </pc:sldMkLst>
      </pc:sldChg>
      <pc:sldChg chg="add setBg">
        <pc:chgData name="Info" userId="57e4d919-4635-470e-b9e4-c7e6de4c1a61" providerId="ADAL" clId="{E1B04A60-3D41-4DD2-A7FF-E8757F44ADB7}" dt="2026-10-21T20:13:15.978" v="199"/>
        <pc:sldMkLst>
          <pc:docMk/>
          <pc:sldMk cId="704839081" sldId="307"/>
        </pc:sldMkLst>
      </pc:sldChg>
      <pc:sldChg chg="add setBg">
        <pc:chgData name="Info" userId="57e4d919-4635-470e-b9e4-c7e6de4c1a61" providerId="ADAL" clId="{E1B04A60-3D41-4DD2-A7FF-E8757F44ADB7}" dt="2026-10-21T20:13:15.978" v="199"/>
        <pc:sldMkLst>
          <pc:docMk/>
          <pc:sldMk cId="2130545340" sldId="308"/>
        </pc:sldMkLst>
      </pc:sldChg>
      <pc:sldChg chg="add setBg">
        <pc:chgData name="Info" userId="57e4d919-4635-470e-b9e4-c7e6de4c1a61" providerId="ADAL" clId="{E1B04A60-3D41-4DD2-A7FF-E8757F44ADB7}" dt="2026-10-21T20:13:15.978" v="199"/>
        <pc:sldMkLst>
          <pc:docMk/>
          <pc:sldMk cId="1702976354" sldId="309"/>
        </pc:sldMkLst>
      </pc:sldChg>
      <pc:sldChg chg="add setBg">
        <pc:chgData name="Info" userId="57e4d919-4635-470e-b9e4-c7e6de4c1a61" providerId="ADAL" clId="{E1B04A60-3D41-4DD2-A7FF-E8757F44ADB7}" dt="2026-10-21T20:13:15.978" v="199"/>
        <pc:sldMkLst>
          <pc:docMk/>
          <pc:sldMk cId="1267040673" sldId="310"/>
        </pc:sldMkLst>
      </pc:sldChg>
      <pc:sldChg chg="delSp modSp add mod setBg">
        <pc:chgData name="Info" userId="57e4d919-4635-470e-b9e4-c7e6de4c1a61" providerId="ADAL" clId="{E1B04A60-3D41-4DD2-A7FF-E8757F44ADB7}" dt="2026-10-21T20:25:20.771" v="246" actId="1035"/>
        <pc:sldMkLst>
          <pc:docMk/>
          <pc:sldMk cId="1250153160" sldId="311"/>
        </pc:sldMkLst>
        <pc:spChg chg="mod">
          <ac:chgData name="Info" userId="57e4d919-4635-470e-b9e4-c7e6de4c1a61" providerId="ADAL" clId="{E1B04A60-3D41-4DD2-A7FF-E8757F44ADB7}" dt="2026-10-21T20:25:20.771" v="246" actId="1035"/>
          <ac:spMkLst>
            <pc:docMk/>
            <pc:sldMk cId="1250153160" sldId="311"/>
            <ac:spMk id="16" creationId="{93DF1CC5-462D-4ABF-998E-9F932AEABD0E}"/>
          </ac:spMkLst>
        </pc:spChg>
      </pc:sldChg>
      <pc:sldChg chg="modSp add mod setBg">
        <pc:chgData name="Info" userId="57e4d919-4635-470e-b9e4-c7e6de4c1a61" providerId="ADAL" clId="{E1B04A60-3D41-4DD2-A7FF-E8757F44ADB7}" dt="2026-10-21T20:39:19.862" v="256" actId="27636"/>
        <pc:sldMkLst>
          <pc:docMk/>
          <pc:sldMk cId="800964475" sldId="312"/>
        </pc:sldMkLst>
        <pc:spChg chg="mod">
          <ac:chgData name="Info" userId="57e4d919-4635-470e-b9e4-c7e6de4c1a61" providerId="ADAL" clId="{E1B04A60-3D41-4DD2-A7FF-E8757F44ADB7}" dt="2026-10-21T20:39:19.862" v="256" actId="27636"/>
          <ac:spMkLst>
            <pc:docMk/>
            <pc:sldMk cId="800964475" sldId="312"/>
            <ac:spMk id="5" creationId="{0DE1D114-087E-4461-BBDD-D4CDE8035FDA}"/>
          </ac:spMkLst>
        </pc:spChg>
      </pc:sldChg>
      <pc:sldChg chg="modSp add mod setBg">
        <pc:chgData name="Info" userId="57e4d919-4635-470e-b9e4-c7e6de4c1a61" providerId="ADAL" clId="{E1B04A60-3D41-4DD2-A7FF-E8757F44ADB7}" dt="2026-10-21T20:50:34.964" v="276" actId="27636"/>
        <pc:sldMkLst>
          <pc:docMk/>
          <pc:sldMk cId="985025191" sldId="313"/>
        </pc:sldMkLst>
        <pc:spChg chg="mod">
          <ac:chgData name="Info" userId="57e4d919-4635-470e-b9e4-c7e6de4c1a61" providerId="ADAL" clId="{E1B04A60-3D41-4DD2-A7FF-E8757F44ADB7}" dt="2026-10-21T20:50:34.964" v="276" actId="27636"/>
          <ac:spMkLst>
            <pc:docMk/>
            <pc:sldMk cId="985025191" sldId="313"/>
            <ac:spMk id="5" creationId="{D2F3D1A7-FE28-476F-92AF-5DF454AF1D56}"/>
          </ac:spMkLst>
        </pc:spChg>
      </pc:sldChg>
      <pc:sldChg chg="modSp add mod">
        <pc:chgData name="Info" userId="57e4d919-4635-470e-b9e4-c7e6de4c1a61" providerId="ADAL" clId="{E1B04A60-3D41-4DD2-A7FF-E8757F44ADB7}" dt="2026-10-21T20:51:29.237" v="282" actId="27636"/>
        <pc:sldMkLst>
          <pc:docMk/>
          <pc:sldMk cId="1514570328" sldId="314"/>
        </pc:sldMkLst>
        <pc:spChg chg="mod">
          <ac:chgData name="Info" userId="57e4d919-4635-470e-b9e4-c7e6de4c1a61" providerId="ADAL" clId="{E1B04A60-3D41-4DD2-A7FF-E8757F44ADB7}" dt="2026-10-21T20:51:29.237" v="282" actId="27636"/>
          <ac:spMkLst>
            <pc:docMk/>
            <pc:sldMk cId="1514570328" sldId="314"/>
            <ac:spMk id="5" creationId="{B1C488B9-ADAC-4851-9D5F-673624065DA2}"/>
          </ac:spMkLst>
        </pc:spChg>
      </pc:sldChg>
      <pc:sldChg chg="modSp add mod">
        <pc:chgData name="Info" userId="57e4d919-4635-470e-b9e4-c7e6de4c1a61" providerId="ADAL" clId="{E1B04A60-3D41-4DD2-A7FF-E8757F44ADB7}" dt="2026-10-21T20:51:29.237" v="283" actId="27636"/>
        <pc:sldMkLst>
          <pc:docMk/>
          <pc:sldMk cId="3655203175" sldId="315"/>
        </pc:sldMkLst>
        <pc:spChg chg="mod">
          <ac:chgData name="Info" userId="57e4d919-4635-470e-b9e4-c7e6de4c1a61" providerId="ADAL" clId="{E1B04A60-3D41-4DD2-A7FF-E8757F44ADB7}" dt="2026-10-21T20:51:29.237" v="283" actId="27636"/>
          <ac:spMkLst>
            <pc:docMk/>
            <pc:sldMk cId="3655203175" sldId="315"/>
            <ac:spMk id="5" creationId="{9C19F3D8-5359-4D62-A0F0-268B49801B96}"/>
          </ac:spMkLst>
        </pc:spChg>
      </pc:sldChg>
      <pc:sldChg chg="modSp add mod">
        <pc:chgData name="Info" userId="57e4d919-4635-470e-b9e4-c7e6de4c1a61" providerId="ADAL" clId="{E1B04A60-3D41-4DD2-A7FF-E8757F44ADB7}" dt="2026-10-21T20:51:29.253" v="284" actId="27636"/>
        <pc:sldMkLst>
          <pc:docMk/>
          <pc:sldMk cId="1440228713" sldId="316"/>
        </pc:sldMkLst>
        <pc:spChg chg="mod">
          <ac:chgData name="Info" userId="57e4d919-4635-470e-b9e4-c7e6de4c1a61" providerId="ADAL" clId="{E1B04A60-3D41-4DD2-A7FF-E8757F44ADB7}" dt="2026-10-21T20:51:29.253" v="284" actId="27636"/>
          <ac:spMkLst>
            <pc:docMk/>
            <pc:sldMk cId="1440228713" sldId="316"/>
            <ac:spMk id="5" creationId="{830B351A-A631-4C0C-81AA-367D1C3272CA}"/>
          </ac:spMkLst>
        </pc:spChg>
      </pc:sldChg>
      <pc:sldChg chg="modSp add mod">
        <pc:chgData name="Info" userId="57e4d919-4635-470e-b9e4-c7e6de4c1a61" providerId="ADAL" clId="{E1B04A60-3D41-4DD2-A7FF-E8757F44ADB7}" dt="2026-10-21T20:51:29.253" v="285" actId="27636"/>
        <pc:sldMkLst>
          <pc:docMk/>
          <pc:sldMk cId="3656672038" sldId="317"/>
        </pc:sldMkLst>
        <pc:spChg chg="mod">
          <ac:chgData name="Info" userId="57e4d919-4635-470e-b9e4-c7e6de4c1a61" providerId="ADAL" clId="{E1B04A60-3D41-4DD2-A7FF-E8757F44ADB7}" dt="2026-10-21T20:51:29.253" v="285" actId="27636"/>
          <ac:spMkLst>
            <pc:docMk/>
            <pc:sldMk cId="3656672038" sldId="317"/>
            <ac:spMk id="5" creationId="{3265EBD5-8829-462B-A8FD-75AA1C9C4EDB}"/>
          </ac:spMkLst>
        </pc:spChg>
      </pc:sldChg>
      <pc:sldChg chg="modSp add mod">
        <pc:chgData name="Info" userId="57e4d919-4635-470e-b9e4-c7e6de4c1a61" providerId="ADAL" clId="{E1B04A60-3D41-4DD2-A7FF-E8757F44ADB7}" dt="2026-10-21T20:51:29.253" v="286" actId="27636"/>
        <pc:sldMkLst>
          <pc:docMk/>
          <pc:sldMk cId="2209295372" sldId="318"/>
        </pc:sldMkLst>
        <pc:spChg chg="mod">
          <ac:chgData name="Info" userId="57e4d919-4635-470e-b9e4-c7e6de4c1a61" providerId="ADAL" clId="{E1B04A60-3D41-4DD2-A7FF-E8757F44ADB7}" dt="2026-10-21T20:51:29.253" v="286" actId="27636"/>
          <ac:spMkLst>
            <pc:docMk/>
            <pc:sldMk cId="2209295372" sldId="318"/>
            <ac:spMk id="5" creationId="{59C90653-9CBA-43C7-B123-CA25165E8CA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Πηγή: Pauker SG, Kassirer JP. The threshold approach to clinical decision making. N Engl J Med. 1980;302:1109-1117. doi:10.1056/NEJM198005153022003.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Κεντρική διευκρίνιση: ο ουδός δεν είναι βιολογική σταθερά ούτε χαρακτηριστικό του τεστ.</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33888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246046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233448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8340265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40388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Πριν</a:t>
            </a:r>
            <a:r>
              <a:rPr dirty="0"/>
              <a:t> από </a:t>
            </a:r>
            <a:r>
              <a:rPr dirty="0" err="1"/>
              <a:t>το</a:t>
            </a:r>
            <a:r>
              <a:rPr dirty="0"/>
              <a:t> triplex η π</a:t>
            </a:r>
            <a:r>
              <a:rPr dirty="0" err="1"/>
              <a:t>ιθ</a:t>
            </a:r>
            <a:r>
              <a:rPr dirty="0"/>
              <a:t>ανότητα είναι λίγο πάνω από τον ουδό. </a:t>
            </a:r>
            <a:r>
              <a:rPr dirty="0" err="1"/>
              <a:t>Το</a:t>
            </a:r>
            <a:r>
              <a:rPr dirty="0"/>
              <a:t> </a:t>
            </a:r>
            <a:r>
              <a:rPr dirty="0" err="1"/>
              <a:t>θετικό</a:t>
            </a:r>
            <a:r>
              <a:rPr dirty="0"/>
              <a:t> απ</a:t>
            </a:r>
            <a:r>
              <a:rPr dirty="0" err="1"/>
              <a:t>οτέλεσμ</a:t>
            </a:r>
            <a:r>
              <a:rPr dirty="0"/>
              <a:t>α ενισχύει την επιλογή της θεραπείας, ενώ το αρνητικό αποτέλεσμα αλλάζει την αρχική απόφαση και οδηγεί κάτω από τον ουδό. </a:t>
            </a:r>
            <a:r>
              <a:rPr dirty="0" err="1"/>
              <a:t>Στην</a:t>
            </a:r>
            <a:r>
              <a:rPr dirty="0"/>
              <a:t> π</a:t>
            </a:r>
            <a:r>
              <a:rPr dirty="0" err="1"/>
              <a:t>ράξη</a:t>
            </a:r>
            <a:r>
              <a:rPr dirty="0"/>
              <a:t> η </a:t>
            </a:r>
            <a:r>
              <a:rPr dirty="0" err="1"/>
              <a:t>εφ</a:t>
            </a:r>
            <a:r>
              <a:rPr dirty="0"/>
              <a:t>αρμογή γίνεται μέσω του κατάλληλου κλινικού αλγορίθμου και των κατευθυντήριων οδηγιών.</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3998729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Οι χρησιμότητες 90 και 10 είναι υποθετικές. Το B είναι διαφορά χρησιμοτήτων και όχι πιθανότητα.</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Διευκρινίστε ότι το C είναι απώλεια χρησιμότητας και όχι μόνο οικονομικό κόστος.</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Ο ουδός δεν πρέπει να παρουσιάζεται ως ένας αμετάβλητος αριθμός για όλους τους ασθενείς.</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Η ίδια πιθανότητα DVT δεν οδηγεί στην ίδια απόφαση όταν αλλάζει ο κίνδυνος θεραπευτικής βλάβης. Στην πραγματική κλινική πράξη οι αντενδείξεις και ο αιμορραγικός κίνδυνος αξιολογούνται ρητά.</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Στο παράδειγμα κρατούμε C = 0,20 και αυξάνουμε μόνο το B. Οι τιμές είναι διδακτικές. Ο σκοπός είναι να φανεί ότι το μεγαλύτερο χαμένο όφελος από καθυστέρηση μειώνει τον ουδό.</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οι</a:t>
            </a:r>
            <a:r>
              <a:rPr dirty="0"/>
              <a:t> κα</a:t>
            </a:r>
            <a:r>
              <a:rPr dirty="0" err="1"/>
              <a:t>τευθυντήριες</a:t>
            </a:r>
            <a:r>
              <a:rPr dirty="0"/>
              <a:t> </a:t>
            </a:r>
            <a:r>
              <a:rPr dirty="0" err="1"/>
              <a:t>οδηγίες</a:t>
            </a:r>
            <a:r>
              <a:rPr dirty="0"/>
              <a:t> </a:t>
            </a:r>
            <a:r>
              <a:rPr dirty="0" err="1"/>
              <a:t>δεν</a:t>
            </a:r>
            <a:r>
              <a:rPr dirty="0"/>
              <a:t> π</a:t>
            </a:r>
            <a:r>
              <a:rPr dirty="0" err="1"/>
              <a:t>ροκύ</a:t>
            </a:r>
            <a:r>
              <a:rPr dirty="0"/>
              <a:t>πτουν πάντοτε από έναν μοναδικό αριθμητικό θεραπευτικό ουδό. </a:t>
            </a:r>
            <a:r>
              <a:rPr dirty="0" err="1"/>
              <a:t>Οι</a:t>
            </a:r>
            <a:r>
              <a:rPr dirty="0"/>
              <a:t> επ</a:t>
            </a:r>
            <a:r>
              <a:rPr dirty="0" err="1"/>
              <a:t>ιτρο</a:t>
            </a:r>
            <a:r>
              <a:rPr dirty="0"/>
              <a:t>πές σταθμίζουν την πιθανότητα και τη βαρύτητα της νόσου, το όφελος και τις βλάβες της θεραπείας, τη διαγνωστική ακρίβεια, τη βεβαιότητα των δεδομένων, τις αξίες των ασθενών και ζητήματα εφαρμογής. </a:t>
            </a:r>
            <a:r>
              <a:rPr dirty="0" err="1"/>
              <a:t>Στη</a:t>
            </a:r>
            <a:r>
              <a:rPr dirty="0"/>
              <a:t> </a:t>
            </a:r>
            <a:r>
              <a:rPr dirty="0" err="1"/>
              <a:t>συνέχει</a:t>
            </a:r>
            <a:r>
              <a:rPr dirty="0"/>
              <a:t>α διατυπώνουν πρακτικές συστάσεις.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Σύμφων</a:t>
            </a:r>
            <a:r>
              <a:rPr dirty="0"/>
              <a:t>α με το NICE NG158, DVT πιθανή κατά Wells οδηγεί σε εγγύς υπέρηχο εντός 4 ωρών αν είναι δυνατό. </a:t>
            </a:r>
            <a:r>
              <a:rPr dirty="0" err="1"/>
              <a:t>Αν</a:t>
            </a:r>
            <a:r>
              <a:rPr dirty="0"/>
              <a:t> </a:t>
            </a:r>
            <a:r>
              <a:rPr dirty="0" err="1"/>
              <a:t>το</a:t>
            </a:r>
            <a:r>
              <a:rPr dirty="0"/>
              <a:t> απ</a:t>
            </a:r>
            <a:r>
              <a:rPr dirty="0" err="1"/>
              <a:t>οτέλεσμ</a:t>
            </a:r>
            <a:r>
              <a:rPr dirty="0"/>
              <a:t>α δεν μπορεί να είναι διαθέσιμο εντός 4 ωρών, η οδηγία προβλέπει D-dimer, προσωρινή θεραπευτική αντιπηκτική αγωγή και υπέρηχο εντός 24 ωρών. </a:t>
            </a:r>
            <a:r>
              <a:rPr dirty="0" err="1"/>
              <a:t>Γι</a:t>
            </a:r>
            <a:r>
              <a:rPr dirty="0"/>
              <a:t>α DVT μη πιθανή, γίνεται D-dimer. </a:t>
            </a:r>
            <a:r>
              <a:rPr dirty="0" err="1"/>
              <a:t>Θετικό</a:t>
            </a:r>
            <a:r>
              <a:rPr dirty="0"/>
              <a:t> απ</a:t>
            </a:r>
            <a:r>
              <a:rPr dirty="0" err="1"/>
              <a:t>οτέλεσμ</a:t>
            </a:r>
            <a:r>
              <a:rPr dirty="0"/>
              <a:t>α οδηγεί σε υπέρηχο. Η ASH επ</a:t>
            </a:r>
            <a:r>
              <a:rPr dirty="0" err="1"/>
              <a:t>ίσης</a:t>
            </a:r>
            <a:r>
              <a:rPr dirty="0"/>
              <a:t> </a:t>
            </a:r>
            <a:r>
              <a:rPr dirty="0" err="1"/>
              <a:t>οργ</a:t>
            </a:r>
            <a:r>
              <a:rPr dirty="0"/>
              <a:t>ανώνει τη στρατηγική βάσει της προ της εξέτασης πιθανότητας και επιλέγει D-dimer ή υπέρηχο ανάλογα με αυτήν.</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Δεν</a:t>
            </a:r>
            <a:r>
              <a:rPr dirty="0"/>
              <a:t> περιμένουμε από τον νοσηλευτή ή τον γιατρό να υπολογίζει κάθε φορά έναν μαθηματικό θεραπευτικό ουδό. Η </a:t>
            </a:r>
            <a:r>
              <a:rPr dirty="0" err="1"/>
              <a:t>λογική</a:t>
            </a:r>
            <a:r>
              <a:rPr dirty="0"/>
              <a:t> </a:t>
            </a:r>
            <a:r>
              <a:rPr dirty="0" err="1"/>
              <a:t>της</a:t>
            </a:r>
            <a:r>
              <a:rPr dirty="0"/>
              <a:t> </a:t>
            </a:r>
            <a:r>
              <a:rPr dirty="0" err="1"/>
              <a:t>στάθμισης</a:t>
            </a:r>
            <a:r>
              <a:rPr dirty="0"/>
              <a:t> </a:t>
            </a:r>
            <a:r>
              <a:rPr dirty="0" err="1"/>
              <a:t>έχει</a:t>
            </a:r>
            <a:r>
              <a:rPr dirty="0"/>
              <a:t> </a:t>
            </a:r>
            <a:r>
              <a:rPr dirty="0" err="1"/>
              <a:t>ήδη</a:t>
            </a:r>
            <a:r>
              <a:rPr dirty="0"/>
              <a:t> </a:t>
            </a:r>
            <a:r>
              <a:rPr dirty="0" err="1"/>
              <a:t>χρησιμο</a:t>
            </a:r>
            <a:r>
              <a:rPr dirty="0"/>
              <a:t>ποιηθεί κατά την ανάπτυξη της κατευθυντήριας οδηγίας. Ο επα</a:t>
            </a:r>
            <a:r>
              <a:rPr dirty="0" err="1"/>
              <a:t>γγελμ</a:t>
            </a:r>
            <a:r>
              <a:rPr dirty="0"/>
              <a:t>ατίας εκτιμά τον συγκεκριμένο ασθενή, εφαρμόζει το κατάλληλο σκέλος του αλγορίθμου και ελέγχει αν υπάρχουν λόγοι εξατομίκευσης, όπως αυξημένος κίνδυνος αιμορραγίας ή αντένδειξη στην αντιπηκτική αγωγή.</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6E098847-CD4C-4E19-A268-1976A5EB8913}"/>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AC167F22-0801-4CE3-9125-16EA459CE270}"/>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53AC6CC4-2BF6-4C74-8393-F06699412B79}"/>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63953F2-1495-4932-AE17-93DDBB06FF66}"/>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DFDE15E1-1574-4B7B-89D0-62B5DB34B44C}"/>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94AD4F71-4ADF-452D-B97D-DC48061B5060}"/>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18082176-C039-4F0D-BA6D-7A2C2A975E97}"/>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CF5E5BE0-2BE0-4403-B696-51EC73144025}"/>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F60ECA9-8B97-45F7-81A1-69CC69EAF1FD}"/>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F5BAA304-C39B-48F3-A1CA-B9491B51E01B}"/>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BA7C4B2-A577-4424-A710-9097F27C6E2D}"/>
              </a:ext>
            </a:extLst>
          </p:cNvPr>
          <p:cNvSpPr>
            <a:spLocks noGrp="1"/>
          </p:cNvSpPr>
          <p:nvPr/>
        </p:nvSpPr>
        <p:spPr>
          <a:xfrm>
            <a:off x="857250" y="1143000"/>
            <a:ext cx="10477500" cy="762000"/>
          </a:xfrm>
          <a:prstGeom prst="rect">
            <a:avLst/>
          </a:prstGeom>
          <a:noFill/>
          <a:ln w="0">
            <a:noFill/>
          </a:ln>
        </p:spPr>
        <p:txBody>
          <a:bodyPr lIns="66675" tIns="47625" rIns="66675" bIns="47625" anchor="ctr">
            <a:normAutofit/>
          </a:bodyPr>
          <a:lstStyle>
            <a:defPPr algn="ctr">
              <a:defRPr sz="3600" b="1">
                <a:solidFill>
                  <a:srgbClr val="18324B"/>
                </a:solidFill>
                <a:latin typeface="DejaVu Sans"/>
                <a:ea typeface="DejaVu Sans"/>
                <a:cs typeface="DejaVu Sans"/>
              </a:defRPr>
            </a:defPPr>
          </a:lstStyle>
          <a:p>
            <a:pPr algn="ctr">
              <a:defRPr sz="3600" b="1">
                <a:solidFill>
                  <a:srgbClr val="18324B"/>
                </a:solidFill>
                <a:latin typeface="DejaVu Sans"/>
                <a:ea typeface="DejaVu Sans"/>
                <a:cs typeface="DejaVu Sans"/>
              </a:defRPr>
            </a:pPr>
            <a:r>
              <a:rPr sz="3600" b="1">
                <a:solidFill>
                  <a:srgbClr val="18324B"/>
                </a:solidFill>
                <a:latin typeface="DejaVu Sans"/>
                <a:ea typeface="DejaVu Sans"/>
                <a:cs typeface="DejaVu Sans"/>
              </a:rPr>
              <a:t>Θεραπευτικός ουδός</a:t>
            </a:r>
          </a:p>
        </p:txBody>
      </p:sp>
      <p:sp>
        <p:nvSpPr>
          <p:cNvPr id="2" name="Straight Connector 1">
            <a:extLst>
              <a:ext uri="{FF2B5EF4-FFF2-40B4-BE49-F238E27FC236}">
                <a16:creationId xmlns:a16="http://schemas.microsoft.com/office/drawing/2014/main" id="{549ACD92-5E84-41D5-9BB8-026E53D84062}"/>
              </a:ext>
            </a:extLst>
          </p:cNvPr>
          <p:cNvSpPr>
            <a:spLocks noGrp="1"/>
          </p:cNvSpPr>
          <p:nvPr/>
        </p:nvSpPr>
        <p:spPr>
          <a:xfrm>
            <a:off x="2333625" y="2143125"/>
            <a:ext cx="7524750" cy="0"/>
          </a:xfrm>
          <a:prstGeom prst="line">
            <a:avLst/>
          </a:prstGeom>
          <a:noFill/>
          <a:ln w="38100">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010D2E53-5EEC-4050-847F-1FC03DC6EAB2}"/>
              </a:ext>
            </a:extLst>
          </p:cNvPr>
          <p:cNvSpPr>
            <a:spLocks noGrp="1"/>
          </p:cNvSpPr>
          <p:nvPr/>
        </p:nvSpPr>
        <p:spPr>
          <a:xfrm>
            <a:off x="1619250" y="2428875"/>
            <a:ext cx="8953500" cy="666750"/>
          </a:xfrm>
          <a:prstGeom prst="rect">
            <a:avLst/>
          </a:prstGeom>
          <a:noFill/>
          <a:ln w="0">
            <a:noFill/>
          </a:ln>
        </p:spPr>
        <p:txBody>
          <a:bodyPr lIns="66675" tIns="47625" rIns="66675" bIns="47625" anchor="ctr">
            <a:normAutofit/>
          </a:bodyPr>
          <a:lstStyle>
            <a:defPPr algn="ctr">
              <a:defRPr sz="1875" b="0">
                <a:solidFill>
                  <a:srgbClr val="5D6974"/>
                </a:solidFill>
                <a:latin typeface="DejaVu Sans"/>
                <a:ea typeface="DejaVu Sans"/>
                <a:cs typeface="DejaVu Sans"/>
              </a:defRPr>
            </a:defPPr>
          </a:lstStyle>
          <a:p>
            <a:pPr algn="ctr">
              <a:defRPr sz="1875" b="0">
                <a:solidFill>
                  <a:srgbClr val="5D6974"/>
                </a:solidFill>
                <a:latin typeface="DejaVu Sans"/>
                <a:ea typeface="DejaVu Sans"/>
                <a:cs typeface="DejaVu Sans"/>
              </a:defRPr>
            </a:pPr>
            <a:r>
              <a:rPr sz="1875" b="0">
                <a:solidFill>
                  <a:srgbClr val="5D6974"/>
                </a:solidFill>
                <a:latin typeface="DejaVu Sans"/>
                <a:ea typeface="DejaVu Sans"/>
                <a:cs typeface="DejaVu Sans"/>
              </a:rPr>
              <a:t>Πότε θεραπεύουμε, πότε εξετάζουμε και πότε περιμένουμε</a:t>
            </a:r>
          </a:p>
        </p:txBody>
      </p:sp>
      <p:sp>
        <p:nvSpPr>
          <p:cNvPr id="4" name="Straight Connector 3">
            <a:extLst>
              <a:ext uri="{FF2B5EF4-FFF2-40B4-BE49-F238E27FC236}">
                <a16:creationId xmlns:a16="http://schemas.microsoft.com/office/drawing/2014/main" id="{60BE2AB1-7735-4660-870A-B4CCCE6B5141}"/>
              </a:ext>
            </a:extLst>
          </p:cNvPr>
          <p:cNvSpPr>
            <a:spLocks noGrp="1"/>
          </p:cNvSpPr>
          <p:nvPr/>
        </p:nvSpPr>
        <p:spPr>
          <a:xfrm>
            <a:off x="1428750" y="4095750"/>
            <a:ext cx="9334500" cy="0"/>
          </a:xfrm>
          <a:prstGeom prst="line">
            <a:avLst/>
          </a:prstGeom>
          <a:noFill/>
          <a:ln w="38100">
            <a:solidFill>
              <a:srgbClr val="5D6974"/>
            </a:solidFill>
            <a:prstDash val="solid"/>
          </a:ln>
        </p:spPr>
        <p:txBody>
          <a:bodyPr/>
          <a:lstStyle/>
          <a:p>
            <a:endParaRPr lang="en-US"/>
          </a:p>
        </p:txBody>
      </p:sp>
      <p:sp>
        <p:nvSpPr>
          <p:cNvPr id="5" name="Rectangle 4">
            <a:extLst>
              <a:ext uri="{FF2B5EF4-FFF2-40B4-BE49-F238E27FC236}">
                <a16:creationId xmlns:a16="http://schemas.microsoft.com/office/drawing/2014/main" id="{2956852D-8BC7-470D-9FBD-473E3AE7BC73}"/>
              </a:ext>
            </a:extLst>
          </p:cNvPr>
          <p:cNvSpPr>
            <a:spLocks noGrp="1"/>
          </p:cNvSpPr>
          <p:nvPr/>
        </p:nvSpPr>
        <p:spPr>
          <a:xfrm>
            <a:off x="1238250" y="4210050"/>
            <a:ext cx="666750" cy="266700"/>
          </a:xfrm>
          <a:prstGeom prst="rect">
            <a:avLst/>
          </a:prstGeom>
          <a:noFill/>
          <a:ln w="0">
            <a:noFill/>
          </a:ln>
        </p:spPr>
        <p:txBody>
          <a:bodyPr lIns="66675" tIns="47625" rIns="66675" bIns="47625" anchor="t">
            <a:normAutofit/>
          </a:bodyPr>
          <a:lstStyle>
            <a:defPPr algn="ctr">
              <a:defRPr sz="1125" b="0">
                <a:solidFill>
                  <a:srgbClr val="5D6974"/>
                </a:solidFill>
                <a:latin typeface="DejaVu Sans"/>
                <a:ea typeface="DejaVu Sans"/>
                <a:cs typeface="DejaVu Sans"/>
              </a:defRPr>
            </a:defPPr>
          </a:lstStyle>
          <a:p>
            <a:pPr algn="ctr">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0%</a:t>
            </a:r>
          </a:p>
        </p:txBody>
      </p:sp>
      <p:sp>
        <p:nvSpPr>
          <p:cNvPr id="6" name="Rectangle 5">
            <a:extLst>
              <a:ext uri="{FF2B5EF4-FFF2-40B4-BE49-F238E27FC236}">
                <a16:creationId xmlns:a16="http://schemas.microsoft.com/office/drawing/2014/main" id="{D4C5DDDD-0CBF-452F-9696-3547252DB777}"/>
              </a:ext>
            </a:extLst>
          </p:cNvPr>
          <p:cNvSpPr>
            <a:spLocks noGrp="1"/>
          </p:cNvSpPr>
          <p:nvPr/>
        </p:nvSpPr>
        <p:spPr>
          <a:xfrm>
            <a:off x="10429875" y="4210050"/>
            <a:ext cx="762000" cy="266700"/>
          </a:xfrm>
          <a:prstGeom prst="rect">
            <a:avLst/>
          </a:prstGeom>
          <a:noFill/>
          <a:ln w="0">
            <a:noFill/>
          </a:ln>
        </p:spPr>
        <p:txBody>
          <a:bodyPr lIns="66675" tIns="47625" rIns="66675" bIns="47625" anchor="t">
            <a:normAutofit/>
          </a:bodyPr>
          <a:lstStyle>
            <a:defPPr algn="ctr">
              <a:defRPr sz="1125" b="0">
                <a:solidFill>
                  <a:srgbClr val="5D6974"/>
                </a:solidFill>
                <a:latin typeface="DejaVu Sans"/>
                <a:ea typeface="DejaVu Sans"/>
                <a:cs typeface="DejaVu Sans"/>
              </a:defRPr>
            </a:defPPr>
          </a:lstStyle>
          <a:p>
            <a:pPr algn="ctr">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100%</a:t>
            </a:r>
          </a:p>
        </p:txBody>
      </p:sp>
      <p:sp>
        <p:nvSpPr>
          <p:cNvPr id="7" name="Straight Connector 6">
            <a:extLst>
              <a:ext uri="{FF2B5EF4-FFF2-40B4-BE49-F238E27FC236}">
                <a16:creationId xmlns:a16="http://schemas.microsoft.com/office/drawing/2014/main" id="{992DA41A-6D58-49B4-A4A6-D0635A8FF3D4}"/>
              </a:ext>
            </a:extLst>
          </p:cNvPr>
          <p:cNvSpPr>
            <a:spLocks noGrp="1"/>
          </p:cNvSpPr>
          <p:nvPr/>
        </p:nvSpPr>
        <p:spPr>
          <a:xfrm>
            <a:off x="4695825" y="3790950"/>
            <a:ext cx="0" cy="609600"/>
          </a:xfrm>
          <a:prstGeom prst="line">
            <a:avLst/>
          </a:prstGeom>
          <a:noFill/>
          <a:ln w="38100">
            <a:solidFill>
              <a:srgbClr val="B54A4A"/>
            </a:solidFill>
            <a:prstDash val="solid"/>
          </a:ln>
        </p:spPr>
        <p:txBody>
          <a:bodyPr/>
          <a:lstStyle/>
          <a:p>
            <a:endParaRPr lang="en-US"/>
          </a:p>
        </p:txBody>
      </p:sp>
      <p:sp>
        <p:nvSpPr>
          <p:cNvPr id="8" name="Rectangle 7">
            <a:extLst>
              <a:ext uri="{FF2B5EF4-FFF2-40B4-BE49-F238E27FC236}">
                <a16:creationId xmlns:a16="http://schemas.microsoft.com/office/drawing/2014/main" id="{58912D0D-6E5A-4D4C-8838-1080ECCBAC59}"/>
              </a:ext>
            </a:extLst>
          </p:cNvPr>
          <p:cNvSpPr>
            <a:spLocks noGrp="1"/>
          </p:cNvSpPr>
          <p:nvPr/>
        </p:nvSpPr>
        <p:spPr>
          <a:xfrm>
            <a:off x="3648075" y="3448050"/>
            <a:ext cx="2095500" cy="323850"/>
          </a:xfrm>
          <a:prstGeom prst="rect">
            <a:avLst/>
          </a:prstGeom>
          <a:noFill/>
          <a:ln w="0">
            <a:noFill/>
          </a:ln>
        </p:spPr>
        <p:txBody>
          <a:bodyPr lIns="66675" tIns="47625" rIns="66675" bIns="47625" anchor="t">
            <a:normAutofit/>
          </a:bodyPr>
          <a:lstStyle>
            <a:defPPr algn="ctr">
              <a:defRPr sz="1275" b="1">
                <a:solidFill>
                  <a:srgbClr val="B54A4A"/>
                </a:solidFill>
                <a:latin typeface="DejaVu Sans"/>
                <a:ea typeface="DejaVu Sans"/>
                <a:cs typeface="DejaVu Sans"/>
              </a:defRPr>
            </a:defPPr>
          </a:lstStyle>
          <a:p>
            <a:pPr algn="ctr">
              <a:defRPr sz="1275" b="1">
                <a:solidFill>
                  <a:srgbClr val="B54A4A"/>
                </a:solidFill>
                <a:latin typeface="DejaVu Sans"/>
                <a:ea typeface="DejaVu Sans"/>
                <a:cs typeface="DejaVu Sans"/>
              </a:defRPr>
            </a:pPr>
            <a:r>
              <a:rPr sz="1275" b="1">
                <a:solidFill>
                  <a:srgbClr val="B54A4A"/>
                </a:solidFill>
                <a:latin typeface="DejaVu Sans"/>
                <a:ea typeface="DejaVu Sans"/>
                <a:cs typeface="DejaVu Sans"/>
              </a:rPr>
              <a:t>θεραπευτικός ουδός</a:t>
            </a:r>
          </a:p>
        </p:txBody>
      </p:sp>
      <p:sp>
        <p:nvSpPr>
          <p:cNvPr id="9" name="Rectangle: Rounded Corners 8">
            <a:extLst>
              <a:ext uri="{FF2B5EF4-FFF2-40B4-BE49-F238E27FC236}">
                <a16:creationId xmlns:a16="http://schemas.microsoft.com/office/drawing/2014/main" id="{75163AB4-7447-42DE-9C20-7D5D68ACFFD6}"/>
              </a:ext>
            </a:extLst>
          </p:cNvPr>
          <p:cNvSpPr>
            <a:spLocks noGrp="1"/>
          </p:cNvSpPr>
          <p:nvPr/>
        </p:nvSpPr>
        <p:spPr>
          <a:xfrm>
            <a:off x="2905125" y="5048250"/>
            <a:ext cx="6381750" cy="619125"/>
          </a:xfrm>
          <a:prstGeom prst="roundRect">
            <a:avLst>
              <a:gd name="adj" fmla="val 12308"/>
            </a:avLst>
          </a:prstGeom>
          <a:solidFill>
            <a:srgbClr val="FFF3D9"/>
          </a:solidFill>
          <a:ln w="13335">
            <a:solidFill>
              <a:srgbClr val="B5761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Από την κλινική πιθανότητα στη θεραπευτική απόφαση</a:t>
            </a:r>
          </a:p>
        </p:txBody>
      </p:sp>
      <p:sp>
        <p:nvSpPr>
          <p:cNvPr id="10" name="Rectangle 9">
            <a:extLst>
              <a:ext uri="{FF2B5EF4-FFF2-40B4-BE49-F238E27FC236}">
                <a16:creationId xmlns:a16="http://schemas.microsoft.com/office/drawing/2014/main" id="{02BD2F03-CC08-4765-818B-F10BE35743F6}"/>
              </a:ext>
            </a:extLst>
          </p:cNvPr>
          <p:cNvSpPr>
            <a:spLocks noGrp="1"/>
          </p:cNvSpPr>
          <p:nvPr/>
        </p:nvSpPr>
        <p:spPr>
          <a:xfrm>
            <a:off x="4342854" y="6153151"/>
            <a:ext cx="4000500" cy="266700"/>
          </a:xfrm>
          <a:prstGeom prst="rect">
            <a:avLst/>
          </a:prstGeom>
          <a:noFill/>
          <a:ln w="0">
            <a:noFill/>
          </a:ln>
        </p:spPr>
        <p:txBody>
          <a:bodyPr lIns="66675" tIns="47625" rIns="66675" bIns="47625" anchor="t">
            <a:noAutofit/>
          </a:bodyPr>
          <a:lstStyle>
            <a:defPPr algn="l">
              <a:defRPr sz="1050" b="0">
                <a:solidFill>
                  <a:srgbClr val="5D6974"/>
                </a:solidFill>
                <a:latin typeface="DejaVu Sans"/>
                <a:ea typeface="DejaVu Sans"/>
                <a:cs typeface="DejaVu Sans"/>
              </a:defRPr>
            </a:defPPr>
          </a:lstStyle>
          <a:p>
            <a:pPr algn="l">
              <a:defRPr sz="1050" b="0">
                <a:solidFill>
                  <a:srgbClr val="5D6974"/>
                </a:solidFill>
                <a:latin typeface="DejaVu Sans"/>
                <a:ea typeface="DejaVu Sans"/>
                <a:cs typeface="DejaVu Sans"/>
              </a:defRPr>
            </a:pPr>
            <a:r>
              <a:rPr sz="2400" b="0">
                <a:solidFill>
                  <a:srgbClr val="5D6974"/>
                </a:solidFill>
                <a:latin typeface="DejaVu Sans"/>
                <a:ea typeface="DejaVu Sans"/>
                <a:cs typeface="DejaVu Sans"/>
              </a:rPr>
              <a:t>Γεωργία Κουρλάμπα</a:t>
            </a:r>
          </a:p>
        </p:txBody>
      </p:sp>
    </p:spTree>
    <p:extLst>
      <p:ext uri="{BB962C8B-B14F-4D97-AF65-F5344CB8AC3E}">
        <p14:creationId xmlns:p14="http://schemas.microsoft.com/office/powerpoint/2010/main" val="560170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B5B492A-DD27-46DF-AD2E-B9B06888C6F0}"/>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Το κλινικό δίλημμα</a:t>
            </a:r>
          </a:p>
        </p:txBody>
      </p:sp>
      <p:sp>
        <p:nvSpPr>
          <p:cNvPr id="2" name="Straight Connector 1">
            <a:extLst>
              <a:ext uri="{FF2B5EF4-FFF2-40B4-BE49-F238E27FC236}">
                <a16:creationId xmlns:a16="http://schemas.microsoft.com/office/drawing/2014/main" id="{637F320E-914F-4D41-B855-C0DD65D320E2}"/>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5D3AF394-9D79-418C-9979-EF0266941D71}"/>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Η διάγνωση σπάνια είναι απολύτως βέβαιη τη στιγμή που πρέπει να αποφασίσουμε.</a:t>
            </a:r>
          </a:p>
        </p:txBody>
      </p:sp>
      <p:sp>
        <p:nvSpPr>
          <p:cNvPr id="6" name="Rectangle: Rounded Corners 5">
            <a:extLst>
              <a:ext uri="{FF2B5EF4-FFF2-40B4-BE49-F238E27FC236}">
                <a16:creationId xmlns:a16="http://schemas.microsoft.com/office/drawing/2014/main" id="{E2A53763-58DB-4C1F-B8C1-FF4980CABED4}"/>
              </a:ext>
            </a:extLst>
          </p:cNvPr>
          <p:cNvSpPr>
            <a:spLocks noGrp="1"/>
          </p:cNvSpPr>
          <p:nvPr/>
        </p:nvSpPr>
        <p:spPr>
          <a:xfrm>
            <a:off x="904875" y="1762125"/>
            <a:ext cx="4286250" cy="857250"/>
          </a:xfrm>
          <a:prstGeom prst="roundRect">
            <a:avLst>
              <a:gd name="adj" fmla="val 8889"/>
            </a:avLst>
          </a:prstGeom>
          <a:solidFill>
            <a:srgbClr val="FAECEC"/>
          </a:solidFill>
          <a:ln w="13335">
            <a:solidFill>
              <a:srgbClr val="B54A4A"/>
            </a:solidFill>
            <a:prstDash val="solid"/>
          </a:ln>
        </p:spPr>
        <p:txBody>
          <a:bodyPr lIns="76200" tIns="57150" rIns="76200" bIns="57150" anchor="ctr">
            <a:normAutofit/>
          </a:bodyPr>
          <a:lstStyle>
            <a:defPPr algn="ctr">
              <a:defRPr sz="1725" b="1">
                <a:solidFill>
                  <a:srgbClr val="B54A4A"/>
                </a:solidFill>
                <a:latin typeface="DejaVu Sans"/>
                <a:ea typeface="DejaVu Sans"/>
                <a:cs typeface="DejaVu Sans"/>
              </a:defRPr>
            </a:defPPr>
          </a:lstStyle>
          <a:p>
            <a:pPr algn="ctr">
              <a:defRPr sz="1725" b="1">
                <a:solidFill>
                  <a:srgbClr val="B54A4A"/>
                </a:solidFill>
                <a:latin typeface="DejaVu Sans"/>
                <a:ea typeface="DejaVu Sans"/>
                <a:cs typeface="DejaVu Sans"/>
              </a:defRPr>
            </a:pPr>
            <a:r>
              <a:rPr sz="1725" b="1">
                <a:solidFill>
                  <a:srgbClr val="B54A4A"/>
                </a:solidFill>
                <a:latin typeface="DejaVu Sans"/>
                <a:ea typeface="DejaVu Sans"/>
                <a:cs typeface="DejaVu Sans"/>
              </a:rPr>
              <a:t>Ο ασθενής μπορεί να έχει τη νόσο</a:t>
            </a:r>
          </a:p>
        </p:txBody>
      </p:sp>
      <p:sp>
        <p:nvSpPr>
          <p:cNvPr id="7" name="Rectangle: Rounded Corners 6">
            <a:extLst>
              <a:ext uri="{FF2B5EF4-FFF2-40B4-BE49-F238E27FC236}">
                <a16:creationId xmlns:a16="http://schemas.microsoft.com/office/drawing/2014/main" id="{3449B3D5-9E03-4EC5-9670-95D09F127438}"/>
              </a:ext>
            </a:extLst>
          </p:cNvPr>
          <p:cNvSpPr>
            <a:spLocks noGrp="1"/>
          </p:cNvSpPr>
          <p:nvPr/>
        </p:nvSpPr>
        <p:spPr>
          <a:xfrm>
            <a:off x="7000875" y="1762125"/>
            <a:ext cx="4286250" cy="857250"/>
          </a:xfrm>
          <a:prstGeom prst="roundRect">
            <a:avLst>
              <a:gd name="adj" fmla="val 8889"/>
            </a:avLst>
          </a:prstGeom>
          <a:solidFill>
            <a:srgbClr val="EAF4EE"/>
          </a:solidFill>
          <a:ln w="13335">
            <a:solidFill>
              <a:srgbClr val="2D7A5B"/>
            </a:solidFill>
            <a:prstDash val="solid"/>
          </a:ln>
        </p:spPr>
        <p:txBody>
          <a:bodyPr lIns="76200" tIns="57150" rIns="76200" bIns="57150" anchor="ctr">
            <a:normAutofit/>
          </a:bodyPr>
          <a:lstStyle>
            <a:defPPr algn="ctr">
              <a:defRPr sz="1725" b="1">
                <a:solidFill>
                  <a:srgbClr val="2D7A5B"/>
                </a:solidFill>
                <a:latin typeface="DejaVu Sans"/>
                <a:ea typeface="DejaVu Sans"/>
                <a:cs typeface="DejaVu Sans"/>
              </a:defRPr>
            </a:defPPr>
          </a:lstStyle>
          <a:p>
            <a:pPr algn="ctr">
              <a:defRPr sz="1725" b="1">
                <a:solidFill>
                  <a:srgbClr val="2D7A5B"/>
                </a:solidFill>
                <a:latin typeface="DejaVu Sans"/>
                <a:ea typeface="DejaVu Sans"/>
                <a:cs typeface="DejaVu Sans"/>
              </a:defRPr>
            </a:pPr>
            <a:r>
              <a:rPr sz="1725" b="1">
                <a:solidFill>
                  <a:srgbClr val="2D7A5B"/>
                </a:solidFill>
                <a:latin typeface="DejaVu Sans"/>
                <a:ea typeface="DejaVu Sans"/>
                <a:cs typeface="DejaVu Sans"/>
              </a:rPr>
              <a:t>Ο ασθενής μπορεί να μην έχει τη νόσο</a:t>
            </a:r>
          </a:p>
        </p:txBody>
      </p:sp>
      <p:sp>
        <p:nvSpPr>
          <p:cNvPr id="8" name="Rectangle: Rounded Corners 7">
            <a:extLst>
              <a:ext uri="{FF2B5EF4-FFF2-40B4-BE49-F238E27FC236}">
                <a16:creationId xmlns:a16="http://schemas.microsoft.com/office/drawing/2014/main" id="{B0343E45-747C-44C1-A566-D62AE1737AEC}"/>
              </a:ext>
            </a:extLst>
          </p:cNvPr>
          <p:cNvSpPr>
            <a:spLocks noGrp="1"/>
          </p:cNvSpPr>
          <p:nvPr/>
        </p:nvSpPr>
        <p:spPr>
          <a:xfrm>
            <a:off x="3143250" y="3286125"/>
            <a:ext cx="5905500" cy="857250"/>
          </a:xfrm>
          <a:prstGeom prst="roundRect">
            <a:avLst>
              <a:gd name="adj" fmla="val 8889"/>
            </a:avLst>
          </a:prstGeom>
          <a:solidFill>
            <a:srgbClr val="E7F4F3"/>
          </a:solidFill>
          <a:ln w="13335">
            <a:solidFill>
              <a:srgbClr val="117F86"/>
            </a:solidFill>
            <a:prstDash val="solid"/>
          </a:ln>
        </p:spPr>
        <p:txBody>
          <a:bodyPr lIns="76200" tIns="57150" rIns="76200" bIns="57150" anchor="ctr">
            <a:normAutofit/>
          </a:bodyPr>
          <a:lstStyle>
            <a:defPPr algn="ctr">
              <a:defRPr sz="2025" b="1">
                <a:solidFill>
                  <a:srgbClr val="18324B"/>
                </a:solidFill>
                <a:latin typeface="DejaVu Sans"/>
                <a:ea typeface="DejaVu Sans"/>
                <a:cs typeface="DejaVu Sans"/>
              </a:defRPr>
            </a:defPPr>
          </a:lstStyle>
          <a:p>
            <a:pPr algn="ctr">
              <a:defRPr sz="2025" b="1">
                <a:solidFill>
                  <a:srgbClr val="18324B"/>
                </a:solidFill>
                <a:latin typeface="DejaVu Sans"/>
                <a:ea typeface="DejaVu Sans"/>
                <a:cs typeface="DejaVu Sans"/>
              </a:defRPr>
            </a:pPr>
            <a:r>
              <a:rPr sz="2025" b="1">
                <a:solidFill>
                  <a:srgbClr val="18324B"/>
                </a:solidFill>
                <a:latin typeface="DejaVu Sans"/>
                <a:ea typeface="DejaVu Sans"/>
                <a:cs typeface="DejaVu Sans"/>
              </a:rPr>
              <a:t>Εμείς πρέπει να επιλέξουμε τι θα κάνουμε</a:t>
            </a:r>
          </a:p>
        </p:txBody>
      </p:sp>
      <p:sp>
        <p:nvSpPr>
          <p:cNvPr id="9" name="Rectangle 8">
            <a:extLst>
              <a:ext uri="{FF2B5EF4-FFF2-40B4-BE49-F238E27FC236}">
                <a16:creationId xmlns:a16="http://schemas.microsoft.com/office/drawing/2014/main" id="{E7E8CC4C-39A6-4DDD-AD57-51FDC99271C3}"/>
              </a:ext>
            </a:extLst>
          </p:cNvPr>
          <p:cNvSpPr>
            <a:spLocks noGrp="1"/>
          </p:cNvSpPr>
          <p:nvPr/>
        </p:nvSpPr>
        <p:spPr>
          <a:xfrm>
            <a:off x="2667000" y="4810125"/>
            <a:ext cx="6858000" cy="571500"/>
          </a:xfrm>
          <a:prstGeom prst="rect">
            <a:avLst/>
          </a:prstGeom>
          <a:noFill/>
          <a:ln w="0">
            <a:noFill/>
          </a:ln>
        </p:spPr>
        <p:txBody>
          <a:bodyPr lIns="66675" tIns="47625" rIns="66675" bIns="47625" anchor="t">
            <a:normAutofit fontScale="96744"/>
          </a:bodyPr>
          <a:lstStyle>
            <a:defPPr algn="ctr">
              <a:defRPr sz="1800" b="1">
                <a:solidFill>
                  <a:srgbClr val="18324B"/>
                </a:solidFill>
                <a:latin typeface="DejaVu Sans"/>
                <a:ea typeface="DejaVu Sans"/>
                <a:cs typeface="DejaVu Sans"/>
              </a:defRPr>
            </a:def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Άρα η κλινική απόφαση λαμβάνεται υπό αβεβαιότητα.</a:t>
            </a:r>
          </a:p>
        </p:txBody>
      </p:sp>
      <p:sp>
        <p:nvSpPr>
          <p:cNvPr id="12" name="Rectangle: Rounded Corners 11">
            <a:extLst>
              <a:ext uri="{FF2B5EF4-FFF2-40B4-BE49-F238E27FC236}">
                <a16:creationId xmlns:a16="http://schemas.microsoft.com/office/drawing/2014/main" id="{182E2572-C0B5-E971-4B31-D41639154A31}"/>
              </a:ext>
            </a:extLst>
          </p:cNvPr>
          <p:cNvSpPr>
            <a:spLocks noGrp="1"/>
          </p:cNvSpPr>
          <p:nvPr/>
        </p:nvSpPr>
        <p:spPr>
          <a:xfrm>
            <a:off x="1750218" y="5662568"/>
            <a:ext cx="9152732" cy="1157332"/>
          </a:xfrm>
          <a:prstGeom prst="roundRect">
            <a:avLst>
              <a:gd name="adj" fmla="val 14545"/>
            </a:avLst>
          </a:prstGeom>
          <a:solidFill>
            <a:srgbClr val="FFFFFF"/>
          </a:solidFill>
          <a:ln w="13335">
            <a:solidFill>
              <a:srgbClr val="D6DFE6"/>
            </a:solidFill>
            <a:prstDash val="solid"/>
          </a:ln>
        </p:spPr>
        <p:txBody>
          <a:bodyPr lIns="76200" tIns="57150" rIns="76200" bIns="57150" anchor="ctr">
            <a:noAutofit/>
          </a:bodyPr>
          <a:lstStyle>
            <a:defPPr algn="ctr">
              <a:defRPr sz="1350" b="1">
                <a:solidFill>
                  <a:srgbClr val="5D6974"/>
                </a:solidFill>
                <a:latin typeface="DejaVu Sans"/>
                <a:ea typeface="DejaVu Sans"/>
                <a:cs typeface="DejaVu Sans"/>
              </a:defRPr>
            </a:defPPr>
          </a:lstStyle>
          <a:p>
            <a:pPr algn="ctr"/>
            <a:r>
              <a:rPr lang="en-US" sz="1500" b="1" dirty="0" err="1">
                <a:solidFill>
                  <a:srgbClr val="5D6974"/>
                </a:solidFill>
                <a:latin typeface="DejaVu Sans"/>
              </a:rPr>
              <a:t>Το</a:t>
            </a:r>
            <a:r>
              <a:rPr lang="en-US" sz="1500" b="1" dirty="0">
                <a:solidFill>
                  <a:srgbClr val="5D6974"/>
                </a:solidFill>
                <a:latin typeface="DejaVu Sans"/>
              </a:rPr>
              <a:t> </a:t>
            </a:r>
            <a:r>
              <a:rPr lang="en-US" sz="1500" b="1" dirty="0" err="1">
                <a:solidFill>
                  <a:srgbClr val="5D6974"/>
                </a:solidFill>
                <a:latin typeface="DejaVu Sans"/>
              </a:rPr>
              <a:t>δέντρο</a:t>
            </a:r>
            <a:r>
              <a:rPr lang="en-US" sz="1500" b="1" dirty="0">
                <a:solidFill>
                  <a:srgbClr val="5D6974"/>
                </a:solidFill>
                <a:latin typeface="DejaVu Sans"/>
              </a:rPr>
              <a:t> απ</a:t>
            </a:r>
            <a:r>
              <a:rPr lang="en-US" sz="1500" b="1" dirty="0" err="1">
                <a:solidFill>
                  <a:srgbClr val="5D6974"/>
                </a:solidFill>
                <a:latin typeface="DejaVu Sans"/>
              </a:rPr>
              <a:t>οφάσεων</a:t>
            </a:r>
            <a:r>
              <a:rPr lang="en-US" sz="1500" b="1" dirty="0">
                <a:solidFill>
                  <a:srgbClr val="5D6974"/>
                </a:solidFill>
                <a:latin typeface="DejaVu Sans"/>
              </a:rPr>
              <a:t> μας </a:t>
            </a:r>
            <a:r>
              <a:rPr lang="en-US" sz="1500" b="1" dirty="0" err="1">
                <a:solidFill>
                  <a:srgbClr val="5D6974"/>
                </a:solidFill>
                <a:latin typeface="DejaVu Sans"/>
              </a:rPr>
              <a:t>δείχνει</a:t>
            </a:r>
            <a:r>
              <a:rPr lang="en-US" sz="1500" b="1" dirty="0">
                <a:solidFill>
                  <a:srgbClr val="5D6974"/>
                </a:solidFill>
                <a:latin typeface="DejaVu Sans"/>
              </a:rPr>
              <a:t> π</a:t>
            </a:r>
            <a:r>
              <a:rPr lang="en-US" sz="1500" b="1" dirty="0" err="1">
                <a:solidFill>
                  <a:srgbClr val="5D6974"/>
                </a:solidFill>
                <a:latin typeface="DejaVu Sans"/>
              </a:rPr>
              <a:t>οι</a:t>
            </a:r>
            <a:r>
              <a:rPr lang="en-US" sz="1500" b="1" dirty="0">
                <a:solidFill>
                  <a:srgbClr val="5D6974"/>
                </a:solidFill>
                <a:latin typeface="DejaVu Sans"/>
              </a:rPr>
              <a:t>α επιλογή έχει τη μεγαλύτερη αναμενόμενη χρησιμότητα για μια συγκεκριμένη πιθανότητα νόσου. </a:t>
            </a:r>
            <a:endParaRPr lang="el-GR" sz="1500" b="1" dirty="0">
              <a:solidFill>
                <a:srgbClr val="5D6974"/>
              </a:solidFill>
              <a:latin typeface="DejaVu Sans"/>
            </a:endParaRPr>
          </a:p>
          <a:p>
            <a:pPr algn="ctr"/>
            <a:endParaRPr lang="el-GR" sz="1500" b="1" dirty="0">
              <a:solidFill>
                <a:srgbClr val="5D6974"/>
              </a:solidFill>
              <a:latin typeface="DejaVu Sans"/>
            </a:endParaRPr>
          </a:p>
          <a:p>
            <a:pPr algn="ctr"/>
            <a:r>
              <a:rPr lang="en-US" sz="1500" b="1" dirty="0">
                <a:solidFill>
                  <a:srgbClr val="5D6974"/>
                </a:solidFill>
                <a:latin typeface="DejaVu Sans"/>
              </a:rPr>
              <a:t>Ο </a:t>
            </a:r>
            <a:r>
              <a:rPr lang="en-US" sz="1500" b="1" dirty="0" err="1">
                <a:solidFill>
                  <a:srgbClr val="5D6974"/>
                </a:solidFill>
                <a:latin typeface="DejaVu Sans"/>
              </a:rPr>
              <a:t>θερ</a:t>
            </a:r>
            <a:r>
              <a:rPr lang="en-US" sz="1500" b="1" dirty="0">
                <a:solidFill>
                  <a:srgbClr val="5D6974"/>
                </a:solidFill>
                <a:latin typeface="DejaVu Sans"/>
              </a:rPr>
              <a:t>απευτικός ουδός μάς δείχνει σε ποια πιθανότητα </a:t>
            </a:r>
            <a:r>
              <a:rPr lang="el-GR" sz="1500" b="1" dirty="0">
                <a:solidFill>
                  <a:srgbClr val="5D6974"/>
                </a:solidFill>
                <a:latin typeface="DejaVu Sans"/>
              </a:rPr>
              <a:t>νόσου </a:t>
            </a:r>
            <a:r>
              <a:rPr lang="en-US" sz="1500" b="1" dirty="0">
                <a:solidFill>
                  <a:srgbClr val="5D6974"/>
                </a:solidFill>
                <a:latin typeface="DejaVu Sans"/>
              </a:rPr>
              <a:t>α</a:t>
            </a:r>
            <a:r>
              <a:rPr lang="en-US" sz="1500" b="1" dirty="0" err="1">
                <a:solidFill>
                  <a:srgbClr val="5D6974"/>
                </a:solidFill>
                <a:latin typeface="DejaVu Sans"/>
              </a:rPr>
              <a:t>λλάζει</a:t>
            </a:r>
            <a:r>
              <a:rPr lang="en-US" sz="1500" b="1" dirty="0">
                <a:solidFill>
                  <a:srgbClr val="5D6974"/>
                </a:solidFill>
                <a:latin typeface="DejaVu Sans"/>
              </a:rPr>
              <a:t> αυτή η επ</a:t>
            </a:r>
            <a:r>
              <a:rPr lang="en-US" sz="1500" b="1" dirty="0" err="1">
                <a:solidFill>
                  <a:srgbClr val="5D6974"/>
                </a:solidFill>
                <a:latin typeface="DejaVu Sans"/>
              </a:rPr>
              <a:t>ιλογή</a:t>
            </a:r>
            <a:r>
              <a:rPr lang="en-US" sz="1500" b="1" dirty="0">
                <a:solidFill>
                  <a:srgbClr val="5D6974"/>
                </a:solidFill>
                <a:latin typeface="DejaVu Sans"/>
              </a:rPr>
              <a:t>.</a:t>
            </a:r>
          </a:p>
        </p:txBody>
      </p:sp>
    </p:spTree>
    <p:extLst>
      <p:ext uri="{BB962C8B-B14F-4D97-AF65-F5344CB8AC3E}">
        <p14:creationId xmlns:p14="http://schemas.microsoft.com/office/powerpoint/2010/main" val="1901557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5EF8337-BF5D-4F35-BD3E-BE6070C04CEF}"/>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Η απόφαση ισορροπεί δύο πιθανά λάθη</a:t>
            </a:r>
          </a:p>
        </p:txBody>
      </p:sp>
      <p:sp>
        <p:nvSpPr>
          <p:cNvPr id="2" name="Straight Connector 1">
            <a:extLst>
              <a:ext uri="{FF2B5EF4-FFF2-40B4-BE49-F238E27FC236}">
                <a16:creationId xmlns:a16="http://schemas.microsoft.com/office/drawing/2014/main" id="{57A5F879-9837-47F0-8C06-4EF41425E2DA}"/>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23EBC689-6321-45CD-BBFF-8D562787CEA2}"/>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Το βάρος κάθε λάθους αλλάζει ανάλογα με τη νόσο, τη θεραπεία και τον ασθενή.</a:t>
            </a:r>
          </a:p>
        </p:txBody>
      </p:sp>
      <p:sp>
        <p:nvSpPr>
          <p:cNvPr id="6" name="Rectangle: Rounded Corners 5">
            <a:extLst>
              <a:ext uri="{FF2B5EF4-FFF2-40B4-BE49-F238E27FC236}">
                <a16:creationId xmlns:a16="http://schemas.microsoft.com/office/drawing/2014/main" id="{91A30A95-6477-4D32-A00F-955EA2B2ACA2}"/>
              </a:ext>
            </a:extLst>
          </p:cNvPr>
          <p:cNvSpPr>
            <a:spLocks noGrp="1"/>
          </p:cNvSpPr>
          <p:nvPr/>
        </p:nvSpPr>
        <p:spPr>
          <a:xfrm>
            <a:off x="714375" y="1619250"/>
            <a:ext cx="5048250" cy="742950"/>
          </a:xfrm>
          <a:prstGeom prst="roundRect">
            <a:avLst>
              <a:gd name="adj" fmla="val 10256"/>
            </a:avLst>
          </a:prstGeom>
          <a:solidFill>
            <a:srgbClr val="FAECEC"/>
          </a:solidFill>
          <a:ln w="13335">
            <a:solidFill>
              <a:srgbClr val="B54A4A"/>
            </a:solidFill>
            <a:prstDash val="solid"/>
          </a:ln>
        </p:spPr>
        <p:txBody>
          <a:bodyPr lIns="76200" tIns="57150" rIns="76200" bIns="57150" anchor="ctr">
            <a:normAutofit/>
          </a:bodyPr>
          <a:lstStyle>
            <a:defPPr algn="ctr">
              <a:defRPr sz="1650" b="1">
                <a:solidFill>
                  <a:srgbClr val="B54A4A"/>
                </a:solidFill>
                <a:latin typeface="DejaVu Sans"/>
                <a:ea typeface="DejaVu Sans"/>
                <a:cs typeface="DejaVu Sans"/>
              </a:defRPr>
            </a:defPPr>
          </a:lstStyle>
          <a:p>
            <a:pPr algn="ctr">
              <a:defRPr sz="1650" b="1">
                <a:solidFill>
                  <a:srgbClr val="B54A4A"/>
                </a:solidFill>
                <a:latin typeface="DejaVu Sans"/>
                <a:ea typeface="DejaVu Sans"/>
                <a:cs typeface="DejaVu Sans"/>
              </a:defRPr>
            </a:pPr>
            <a:r>
              <a:rPr sz="1650" b="1">
                <a:solidFill>
                  <a:srgbClr val="B54A4A"/>
                </a:solidFill>
                <a:latin typeface="DejaVu Sans"/>
                <a:ea typeface="DejaVu Sans"/>
                <a:cs typeface="DejaVu Sans"/>
              </a:rPr>
              <a:t>Δεν θεραπεύουμε ενώ υπάρχει νόσος</a:t>
            </a:r>
          </a:p>
        </p:txBody>
      </p:sp>
      <p:sp>
        <p:nvSpPr>
          <p:cNvPr id="7" name="Rectangle 6">
            <a:extLst>
              <a:ext uri="{FF2B5EF4-FFF2-40B4-BE49-F238E27FC236}">
                <a16:creationId xmlns:a16="http://schemas.microsoft.com/office/drawing/2014/main" id="{1A09F51A-9B7B-41CC-AB4E-9F82EB59FE5A}"/>
              </a:ext>
            </a:extLst>
          </p:cNvPr>
          <p:cNvSpPr>
            <a:spLocks noGrp="1"/>
          </p:cNvSpPr>
          <p:nvPr/>
        </p:nvSpPr>
        <p:spPr>
          <a:xfrm>
            <a:off x="904875" y="2571750"/>
            <a:ext cx="4667250" cy="876300"/>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Μπορεί να χαθεί το όφελος της έγκαιρης θεραπείας ή να επιδεινωθεί η κατάσταση του ασθενούς.</a:t>
            </a:r>
          </a:p>
        </p:txBody>
      </p:sp>
      <p:sp>
        <p:nvSpPr>
          <p:cNvPr id="8" name="Rectangle: Rounded Corners 7">
            <a:extLst>
              <a:ext uri="{FF2B5EF4-FFF2-40B4-BE49-F238E27FC236}">
                <a16:creationId xmlns:a16="http://schemas.microsoft.com/office/drawing/2014/main" id="{C878B736-7C22-4951-8698-C6FB780A1B2C}"/>
              </a:ext>
            </a:extLst>
          </p:cNvPr>
          <p:cNvSpPr>
            <a:spLocks noGrp="1"/>
          </p:cNvSpPr>
          <p:nvPr/>
        </p:nvSpPr>
        <p:spPr>
          <a:xfrm>
            <a:off x="1000125" y="3714750"/>
            <a:ext cx="4476750" cy="1000125"/>
          </a:xfrm>
          <a:prstGeom prst="roundRect">
            <a:avLst>
              <a:gd name="adj" fmla="val 7619"/>
            </a:avLst>
          </a:prstGeom>
          <a:solidFill>
            <a:srgbClr val="FFFFFF"/>
          </a:solidFill>
          <a:ln w="13335">
            <a:solidFill>
              <a:srgbClr val="D6DFE6"/>
            </a:solidFill>
            <a:prstDash val="solid"/>
          </a:ln>
        </p:spPr>
        <p:txBody>
          <a:bodyPr lIns="76200" tIns="57150" rIns="76200" bIns="57150" anchor="ctr">
            <a:normAutofit/>
          </a:bodyPr>
          <a:lstStyle>
            <a:defPPr algn="ctr">
              <a:defRPr sz="1275" b="1">
                <a:solidFill>
                  <a:srgbClr val="18324B"/>
                </a:solidFill>
                <a:latin typeface="DejaVu Sans"/>
                <a:ea typeface="DejaVu Sans"/>
                <a:cs typeface="DejaVu Sans"/>
              </a:defRPr>
            </a:defPPr>
          </a:lstStyle>
          <a:p>
            <a:pPr algn="ctr">
              <a:defRPr sz="1275" b="1">
                <a:solidFill>
                  <a:srgbClr val="18324B"/>
                </a:solidFill>
                <a:latin typeface="DejaVu Sans"/>
                <a:ea typeface="DejaVu Sans"/>
                <a:cs typeface="DejaVu Sans"/>
              </a:defRPr>
            </a:pPr>
            <a:r>
              <a:rPr sz="1275" b="1">
                <a:solidFill>
                  <a:srgbClr val="18324B"/>
                </a:solidFill>
                <a:latin typeface="DejaVu Sans"/>
                <a:ea typeface="DejaVu Sans"/>
                <a:cs typeface="DejaVu Sans"/>
              </a:rPr>
              <a:t>Παράδειγμα: σοβαρή, ταχέως εξελισσόμενη λοίμωξη. Η καθυστέρηση της θεραπείας μπορεί να έχει μεγάλη επιβάρυνση.</a:t>
            </a:r>
          </a:p>
        </p:txBody>
      </p:sp>
      <p:sp>
        <p:nvSpPr>
          <p:cNvPr id="9" name="Rectangle: Rounded Corners 8">
            <a:extLst>
              <a:ext uri="{FF2B5EF4-FFF2-40B4-BE49-F238E27FC236}">
                <a16:creationId xmlns:a16="http://schemas.microsoft.com/office/drawing/2014/main" id="{2CC0D89C-3E7F-4538-9AE2-DF45D63A2C2E}"/>
              </a:ext>
            </a:extLst>
          </p:cNvPr>
          <p:cNvSpPr>
            <a:spLocks noGrp="1"/>
          </p:cNvSpPr>
          <p:nvPr/>
        </p:nvSpPr>
        <p:spPr>
          <a:xfrm>
            <a:off x="6429375" y="1619250"/>
            <a:ext cx="5048250" cy="742950"/>
          </a:xfrm>
          <a:prstGeom prst="roundRect">
            <a:avLst>
              <a:gd name="adj" fmla="val 10256"/>
            </a:avLst>
          </a:prstGeom>
          <a:solidFill>
            <a:srgbClr val="FFF3D9"/>
          </a:solidFill>
          <a:ln w="13335">
            <a:solidFill>
              <a:srgbClr val="B57616"/>
            </a:solidFill>
            <a:prstDash val="solid"/>
          </a:ln>
        </p:spPr>
        <p:txBody>
          <a:bodyPr lIns="76200" tIns="57150" rIns="76200" bIns="57150" anchor="ctr">
            <a:normAutofit/>
          </a:bodyPr>
          <a:lstStyle>
            <a:defPPr algn="ctr">
              <a:defRPr sz="1650" b="1">
                <a:solidFill>
                  <a:srgbClr val="B57616"/>
                </a:solidFill>
                <a:latin typeface="DejaVu Sans"/>
                <a:ea typeface="DejaVu Sans"/>
                <a:cs typeface="DejaVu Sans"/>
              </a:defRPr>
            </a:defPPr>
          </a:lstStyle>
          <a:p>
            <a:pPr algn="ctr">
              <a:defRPr sz="1650" b="1">
                <a:solidFill>
                  <a:srgbClr val="B57616"/>
                </a:solidFill>
                <a:latin typeface="DejaVu Sans"/>
                <a:ea typeface="DejaVu Sans"/>
                <a:cs typeface="DejaVu Sans"/>
              </a:defRPr>
            </a:pPr>
            <a:r>
              <a:rPr sz="1650" b="1">
                <a:solidFill>
                  <a:srgbClr val="B57616"/>
                </a:solidFill>
                <a:latin typeface="DejaVu Sans"/>
                <a:ea typeface="DejaVu Sans"/>
                <a:cs typeface="DejaVu Sans"/>
              </a:rPr>
              <a:t>Θεραπεύουμε ενώ δεν υπάρχει νόσος</a:t>
            </a:r>
          </a:p>
        </p:txBody>
      </p:sp>
      <p:sp>
        <p:nvSpPr>
          <p:cNvPr id="10" name="Rectangle 9">
            <a:extLst>
              <a:ext uri="{FF2B5EF4-FFF2-40B4-BE49-F238E27FC236}">
                <a16:creationId xmlns:a16="http://schemas.microsoft.com/office/drawing/2014/main" id="{B316DC3E-93BC-40D3-8C52-98B59ADF619D}"/>
              </a:ext>
            </a:extLst>
          </p:cNvPr>
          <p:cNvSpPr>
            <a:spLocks noGrp="1"/>
          </p:cNvSpPr>
          <p:nvPr/>
        </p:nvSpPr>
        <p:spPr>
          <a:xfrm>
            <a:off x="6619875" y="2571750"/>
            <a:ext cx="4667250" cy="876300"/>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Ο ασθενής εκτίθεται χωρίς όφελος στις ανεπιθύμητες ενέργειες και στην επιβάρυνση της θεραπείας.</a:t>
            </a:r>
          </a:p>
        </p:txBody>
      </p:sp>
      <p:sp>
        <p:nvSpPr>
          <p:cNvPr id="11" name="Rectangle: Rounded Corners 10">
            <a:extLst>
              <a:ext uri="{FF2B5EF4-FFF2-40B4-BE49-F238E27FC236}">
                <a16:creationId xmlns:a16="http://schemas.microsoft.com/office/drawing/2014/main" id="{CDB09B0B-8C67-439D-A480-BF6C955EF6AA}"/>
              </a:ext>
            </a:extLst>
          </p:cNvPr>
          <p:cNvSpPr>
            <a:spLocks noGrp="1"/>
          </p:cNvSpPr>
          <p:nvPr/>
        </p:nvSpPr>
        <p:spPr>
          <a:xfrm>
            <a:off x="6715125" y="3714750"/>
            <a:ext cx="4476750" cy="1000125"/>
          </a:xfrm>
          <a:prstGeom prst="roundRect">
            <a:avLst>
              <a:gd name="adj" fmla="val 7619"/>
            </a:avLst>
          </a:prstGeom>
          <a:solidFill>
            <a:srgbClr val="FFFFFF"/>
          </a:solidFill>
          <a:ln w="13335">
            <a:solidFill>
              <a:srgbClr val="D6DFE6"/>
            </a:solidFill>
            <a:prstDash val="solid"/>
          </a:ln>
        </p:spPr>
        <p:txBody>
          <a:bodyPr lIns="76200" tIns="57150" rIns="76200" bIns="57150" anchor="ctr">
            <a:normAutofit/>
          </a:bodyPr>
          <a:lstStyle>
            <a:defPPr algn="ctr">
              <a:defRPr sz="1275" b="1">
                <a:solidFill>
                  <a:srgbClr val="18324B"/>
                </a:solidFill>
                <a:latin typeface="DejaVu Sans"/>
                <a:ea typeface="DejaVu Sans"/>
                <a:cs typeface="DejaVu Sans"/>
              </a:defRPr>
            </a:defPPr>
          </a:lstStyle>
          <a:p>
            <a:pPr algn="ctr">
              <a:defRPr sz="1275" b="1">
                <a:solidFill>
                  <a:srgbClr val="18324B"/>
                </a:solidFill>
                <a:latin typeface="DejaVu Sans"/>
                <a:ea typeface="DejaVu Sans"/>
                <a:cs typeface="DejaVu Sans"/>
              </a:defRPr>
            </a:pPr>
            <a:r>
              <a:rPr sz="1275" b="1">
                <a:solidFill>
                  <a:srgbClr val="18324B"/>
                </a:solidFill>
                <a:latin typeface="DejaVu Sans"/>
                <a:ea typeface="DejaVu Sans"/>
                <a:cs typeface="DejaVu Sans"/>
              </a:rPr>
              <a:t>Παράδειγμα: αντιπηκτική αγωγή σε ασθενή με υψηλό κίνδυνο αιμορραγίας. Η άσκοπη θεραπεία μπορεί να προκαλέσει σοβαρή βλάβη.</a:t>
            </a:r>
          </a:p>
        </p:txBody>
      </p:sp>
      <p:sp>
        <p:nvSpPr>
          <p:cNvPr id="12" name="Rectangle: Rounded Corners 11">
            <a:extLst>
              <a:ext uri="{FF2B5EF4-FFF2-40B4-BE49-F238E27FC236}">
                <a16:creationId xmlns:a16="http://schemas.microsoft.com/office/drawing/2014/main" id="{13B60A45-C519-41C3-8835-E982F0BA9CF8}"/>
              </a:ext>
            </a:extLst>
          </p:cNvPr>
          <p:cNvSpPr>
            <a:spLocks noGrp="1"/>
          </p:cNvSpPr>
          <p:nvPr/>
        </p:nvSpPr>
        <p:spPr>
          <a:xfrm>
            <a:off x="2190750" y="5286375"/>
            <a:ext cx="7810500" cy="590550"/>
          </a:xfrm>
          <a:prstGeom prst="roundRect">
            <a:avLst>
              <a:gd name="adj" fmla="val 12903"/>
            </a:avLst>
          </a:prstGeom>
          <a:solidFill>
            <a:srgbClr val="E7F4F3"/>
          </a:solidFill>
          <a:ln w="13335">
            <a:solidFill>
              <a:srgbClr val="117F86"/>
            </a:solidFill>
            <a:prstDash val="solid"/>
          </a:ln>
        </p:spPr>
        <p:txBody>
          <a:bodyPr lIns="76200" tIns="57150" rIns="76200" bIns="57150" anchor="ctr">
            <a:normAutofit fontScale="94404"/>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Ποιο από τα δύο λάθη μας ανησυχεί περισσότερο στη συγκεκριμένη περίπτωση;</a:t>
            </a:r>
          </a:p>
        </p:txBody>
      </p:sp>
    </p:spTree>
    <p:extLst>
      <p:ext uri="{BB962C8B-B14F-4D97-AF65-F5344CB8AC3E}">
        <p14:creationId xmlns:p14="http://schemas.microsoft.com/office/powerpoint/2010/main" val="530074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F037BC1-8088-4101-B012-C5339110E6AD}"/>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Οι τρεις βασικές επιλογές</a:t>
            </a:r>
          </a:p>
        </p:txBody>
      </p:sp>
      <p:sp>
        <p:nvSpPr>
          <p:cNvPr id="2" name="Straight Connector 1">
            <a:extLst>
              <a:ext uri="{FF2B5EF4-FFF2-40B4-BE49-F238E27FC236}">
                <a16:creationId xmlns:a16="http://schemas.microsoft.com/office/drawing/2014/main" id="{83C5055C-FCAF-41A9-89A3-E718BF2FD2C4}"/>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B4EEDB9E-DF24-4A4B-865D-6499229A2F23}"/>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Μετά την αρχική κλινική εκτίμηση επιλέγουμε μία από τρεις πορείες.</a:t>
            </a:r>
          </a:p>
        </p:txBody>
      </p:sp>
      <p:sp>
        <p:nvSpPr>
          <p:cNvPr id="6" name="Oval 5">
            <a:extLst>
              <a:ext uri="{FF2B5EF4-FFF2-40B4-BE49-F238E27FC236}">
                <a16:creationId xmlns:a16="http://schemas.microsoft.com/office/drawing/2014/main" id="{AE4B2458-347C-4B74-A250-C116F18B6739}"/>
              </a:ext>
            </a:extLst>
          </p:cNvPr>
          <p:cNvSpPr>
            <a:spLocks noGrp="1"/>
          </p:cNvSpPr>
          <p:nvPr/>
        </p:nvSpPr>
        <p:spPr>
          <a:xfrm>
            <a:off x="2000250" y="1619250"/>
            <a:ext cx="457200" cy="457200"/>
          </a:xfrm>
          <a:prstGeom prst="ellipse">
            <a:avLst/>
          </a:prstGeom>
          <a:solidFill>
            <a:srgbClr val="2D7A5B"/>
          </a:solidFill>
          <a:ln w="9525">
            <a:solidFill>
              <a:srgbClr val="2D7A5B"/>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1</a:t>
            </a:r>
          </a:p>
        </p:txBody>
      </p:sp>
      <p:sp>
        <p:nvSpPr>
          <p:cNvPr id="7" name="Rectangle: Rounded Corners 6">
            <a:extLst>
              <a:ext uri="{FF2B5EF4-FFF2-40B4-BE49-F238E27FC236}">
                <a16:creationId xmlns:a16="http://schemas.microsoft.com/office/drawing/2014/main" id="{BDB5AE8C-455B-4F7A-AB84-422A2AE199E8}"/>
              </a:ext>
            </a:extLst>
          </p:cNvPr>
          <p:cNvSpPr>
            <a:spLocks noGrp="1"/>
          </p:cNvSpPr>
          <p:nvPr/>
        </p:nvSpPr>
        <p:spPr>
          <a:xfrm>
            <a:off x="762000" y="2333625"/>
            <a:ext cx="2952750" cy="685800"/>
          </a:xfrm>
          <a:prstGeom prst="roundRect">
            <a:avLst>
              <a:gd name="adj" fmla="val 11111"/>
            </a:avLst>
          </a:prstGeom>
          <a:solidFill>
            <a:srgbClr val="EAF4EE"/>
          </a:solidFill>
          <a:ln w="13335">
            <a:solidFill>
              <a:srgbClr val="2D7A5B"/>
            </a:solidFill>
            <a:prstDash val="solid"/>
          </a:ln>
        </p:spPr>
        <p:txBody>
          <a:bodyPr lIns="76200" tIns="57150" rIns="76200" bIns="57150" anchor="ctr">
            <a:normAutofit/>
          </a:bodyPr>
          <a:lstStyle>
            <a:defPPr algn="ctr">
              <a:defRPr sz="1650" b="1">
                <a:solidFill>
                  <a:srgbClr val="2D7A5B"/>
                </a:solidFill>
                <a:latin typeface="DejaVu Sans"/>
                <a:ea typeface="DejaVu Sans"/>
                <a:cs typeface="DejaVu Sans"/>
              </a:defRPr>
            </a:defPPr>
          </a:lstStyle>
          <a:p>
            <a:pPr algn="ctr">
              <a:defRPr sz="1650" b="1">
                <a:solidFill>
                  <a:srgbClr val="2D7A5B"/>
                </a:solidFill>
                <a:latin typeface="DejaVu Sans"/>
                <a:ea typeface="DejaVu Sans"/>
                <a:cs typeface="DejaVu Sans"/>
              </a:defRPr>
            </a:pPr>
            <a:r>
              <a:rPr sz="1650" b="1">
                <a:solidFill>
                  <a:srgbClr val="2D7A5B"/>
                </a:solidFill>
                <a:latin typeface="DejaVu Sans"/>
                <a:ea typeface="DejaVu Sans"/>
                <a:cs typeface="DejaVu Sans"/>
              </a:rPr>
              <a:t>Δεν θεραπεύουμε</a:t>
            </a:r>
          </a:p>
        </p:txBody>
      </p:sp>
      <p:sp>
        <p:nvSpPr>
          <p:cNvPr id="8" name="Rectangle 7">
            <a:extLst>
              <a:ext uri="{FF2B5EF4-FFF2-40B4-BE49-F238E27FC236}">
                <a16:creationId xmlns:a16="http://schemas.microsoft.com/office/drawing/2014/main" id="{F1CCCA09-D21B-4EAD-B78A-A78AE32699FE}"/>
              </a:ext>
            </a:extLst>
          </p:cNvPr>
          <p:cNvSpPr>
            <a:spLocks noGrp="1"/>
          </p:cNvSpPr>
          <p:nvPr/>
        </p:nvSpPr>
        <p:spPr>
          <a:xfrm>
            <a:off x="809625" y="3238500"/>
            <a:ext cx="2857500" cy="1428750"/>
          </a:xfrm>
          <a:prstGeom prst="rect">
            <a:avLst/>
          </a:prstGeom>
          <a:noFill/>
          <a:ln w="0">
            <a:noFill/>
          </a:ln>
        </p:spPr>
        <p:txBody>
          <a:bodyPr lIns="66675" tIns="47625" rIns="66675" bIns="47625" anchor="t">
            <a:normAutofit/>
          </a:bodyPr>
          <a:lstStyle>
            <a:defPPr algn="ctr">
              <a:defRPr sz="1275" b="0">
                <a:solidFill>
                  <a:srgbClr val="5D6974"/>
                </a:solidFill>
                <a:latin typeface="DejaVu Sans"/>
                <a:ea typeface="DejaVu Sans"/>
                <a:cs typeface="DejaVu Sans"/>
              </a:defRPr>
            </a:defPPr>
          </a:lstStyle>
          <a:p>
            <a:pPr algn="ctr">
              <a:defRPr sz="1275" b="0">
                <a:solidFill>
                  <a:srgbClr val="5D6974"/>
                </a:solidFill>
                <a:latin typeface="DejaVu Sans"/>
                <a:ea typeface="DejaVu Sans"/>
                <a:cs typeface="DejaVu Sans"/>
              </a:defRPr>
            </a:pPr>
            <a:r>
              <a:rPr sz="1275" b="0">
                <a:solidFill>
                  <a:srgbClr val="5D6974"/>
                </a:solidFill>
                <a:latin typeface="DejaVu Sans"/>
                <a:ea typeface="DejaVu Sans"/>
                <a:cs typeface="DejaVu Sans"/>
              </a:rPr>
              <a:t>Η πιθανότητα φαίνεται αρκετά μικρή και η θεραπεία δεν αναμένεται να προσφέρει καθαρό όφελος.</a:t>
            </a:r>
          </a:p>
        </p:txBody>
      </p:sp>
      <p:sp>
        <p:nvSpPr>
          <p:cNvPr id="9" name="Oval 8">
            <a:extLst>
              <a:ext uri="{FF2B5EF4-FFF2-40B4-BE49-F238E27FC236}">
                <a16:creationId xmlns:a16="http://schemas.microsoft.com/office/drawing/2014/main" id="{18A870DD-8AF8-4D6D-BAF2-31B2A5EDE9DE}"/>
              </a:ext>
            </a:extLst>
          </p:cNvPr>
          <p:cNvSpPr>
            <a:spLocks noGrp="1"/>
          </p:cNvSpPr>
          <p:nvPr/>
        </p:nvSpPr>
        <p:spPr>
          <a:xfrm>
            <a:off x="5572125" y="1619250"/>
            <a:ext cx="457200" cy="457200"/>
          </a:xfrm>
          <a:prstGeom prst="ellipse">
            <a:avLst/>
          </a:prstGeom>
          <a:solidFill>
            <a:srgbClr val="3D78B5"/>
          </a:solidFill>
          <a:ln w="9525">
            <a:solidFill>
              <a:srgbClr val="3D78B5"/>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2</a:t>
            </a:r>
          </a:p>
        </p:txBody>
      </p:sp>
      <p:sp>
        <p:nvSpPr>
          <p:cNvPr id="10" name="Rectangle: Rounded Corners 9">
            <a:extLst>
              <a:ext uri="{FF2B5EF4-FFF2-40B4-BE49-F238E27FC236}">
                <a16:creationId xmlns:a16="http://schemas.microsoft.com/office/drawing/2014/main" id="{9A60A309-ECC1-4199-B40F-9C8BF1B3377B}"/>
              </a:ext>
            </a:extLst>
          </p:cNvPr>
          <p:cNvSpPr>
            <a:spLocks noGrp="1"/>
          </p:cNvSpPr>
          <p:nvPr/>
        </p:nvSpPr>
        <p:spPr>
          <a:xfrm>
            <a:off x="4333875" y="2333625"/>
            <a:ext cx="2952750" cy="685800"/>
          </a:xfrm>
          <a:prstGeom prst="roundRect">
            <a:avLst>
              <a:gd name="adj" fmla="val 11111"/>
            </a:avLst>
          </a:prstGeom>
          <a:solidFill>
            <a:srgbClr val="EAF2F8"/>
          </a:solidFill>
          <a:ln w="13335">
            <a:solidFill>
              <a:srgbClr val="3D78B5"/>
            </a:solidFill>
            <a:prstDash val="solid"/>
          </a:ln>
        </p:spPr>
        <p:txBody>
          <a:bodyPr lIns="76200" tIns="57150" rIns="76200" bIns="57150" anchor="ctr">
            <a:normAutofit/>
          </a:bodyPr>
          <a:lstStyle>
            <a:defPPr algn="ctr">
              <a:defRPr sz="1650" b="1">
                <a:solidFill>
                  <a:srgbClr val="3D78B5"/>
                </a:solidFill>
                <a:latin typeface="DejaVu Sans"/>
                <a:ea typeface="DejaVu Sans"/>
                <a:cs typeface="DejaVu Sans"/>
              </a:defRPr>
            </a:defPPr>
          </a:lstStyle>
          <a:p>
            <a:pPr algn="ctr">
              <a:defRPr sz="1650" b="1">
                <a:solidFill>
                  <a:srgbClr val="3D78B5"/>
                </a:solidFill>
                <a:latin typeface="DejaVu Sans"/>
                <a:ea typeface="DejaVu Sans"/>
                <a:cs typeface="DejaVu Sans"/>
              </a:defRPr>
            </a:pPr>
            <a:r>
              <a:rPr sz="1650" b="1">
                <a:solidFill>
                  <a:srgbClr val="3D78B5"/>
                </a:solidFill>
                <a:latin typeface="DejaVu Sans"/>
                <a:ea typeface="DejaVu Sans"/>
                <a:cs typeface="DejaVu Sans"/>
              </a:rPr>
              <a:t>Κάνουμε εξέταση</a:t>
            </a:r>
          </a:p>
        </p:txBody>
      </p:sp>
      <p:sp>
        <p:nvSpPr>
          <p:cNvPr id="11" name="Rectangle 10">
            <a:extLst>
              <a:ext uri="{FF2B5EF4-FFF2-40B4-BE49-F238E27FC236}">
                <a16:creationId xmlns:a16="http://schemas.microsoft.com/office/drawing/2014/main" id="{27908F8F-4105-432E-8BB0-06CB3BDCF878}"/>
              </a:ext>
            </a:extLst>
          </p:cNvPr>
          <p:cNvSpPr>
            <a:spLocks noGrp="1"/>
          </p:cNvSpPr>
          <p:nvPr/>
        </p:nvSpPr>
        <p:spPr>
          <a:xfrm>
            <a:off x="4381500" y="3238500"/>
            <a:ext cx="2857500" cy="1428750"/>
          </a:xfrm>
          <a:prstGeom prst="rect">
            <a:avLst/>
          </a:prstGeom>
          <a:noFill/>
          <a:ln w="0">
            <a:noFill/>
          </a:ln>
        </p:spPr>
        <p:txBody>
          <a:bodyPr lIns="66675" tIns="47625" rIns="66675" bIns="47625" anchor="t">
            <a:normAutofit/>
          </a:bodyPr>
          <a:lstStyle>
            <a:defPPr algn="ctr">
              <a:defRPr sz="1275" b="0">
                <a:solidFill>
                  <a:srgbClr val="5D6974"/>
                </a:solidFill>
                <a:latin typeface="DejaVu Sans"/>
                <a:ea typeface="DejaVu Sans"/>
                <a:cs typeface="DejaVu Sans"/>
              </a:defRPr>
            </a:defPPr>
          </a:lstStyle>
          <a:p>
            <a:pPr algn="ctr">
              <a:defRPr sz="1275" b="0">
                <a:solidFill>
                  <a:srgbClr val="5D6974"/>
                </a:solidFill>
                <a:latin typeface="DejaVu Sans"/>
                <a:ea typeface="DejaVu Sans"/>
                <a:cs typeface="DejaVu Sans"/>
              </a:defRPr>
            </a:pPr>
            <a:r>
              <a:rPr sz="1275" b="0">
                <a:solidFill>
                  <a:srgbClr val="5D6974"/>
                </a:solidFill>
                <a:latin typeface="DejaVu Sans"/>
                <a:ea typeface="DejaVu Sans"/>
                <a:cs typeface="DejaVu Sans"/>
              </a:rPr>
              <a:t>Χρειαζόμαστε περισσότερη πληροφορία επειδή το αποτέλεσμα μπορεί να αλλάξει την απόφαση.</a:t>
            </a:r>
          </a:p>
        </p:txBody>
      </p:sp>
      <p:sp>
        <p:nvSpPr>
          <p:cNvPr id="12" name="Oval 11">
            <a:extLst>
              <a:ext uri="{FF2B5EF4-FFF2-40B4-BE49-F238E27FC236}">
                <a16:creationId xmlns:a16="http://schemas.microsoft.com/office/drawing/2014/main" id="{6B1D78C7-7212-44CE-A0ED-7D9D3ABEFEB9}"/>
              </a:ext>
            </a:extLst>
          </p:cNvPr>
          <p:cNvSpPr>
            <a:spLocks noGrp="1"/>
          </p:cNvSpPr>
          <p:nvPr/>
        </p:nvSpPr>
        <p:spPr>
          <a:xfrm>
            <a:off x="9144000" y="1619250"/>
            <a:ext cx="457200" cy="457200"/>
          </a:xfrm>
          <a:prstGeom prst="ellipse">
            <a:avLst/>
          </a:prstGeom>
          <a:solidFill>
            <a:srgbClr val="B54A4A"/>
          </a:solidFill>
          <a:ln w="9525">
            <a:solidFill>
              <a:srgbClr val="B54A4A"/>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3</a:t>
            </a:r>
          </a:p>
        </p:txBody>
      </p:sp>
      <p:sp>
        <p:nvSpPr>
          <p:cNvPr id="13" name="Rectangle: Rounded Corners 12">
            <a:extLst>
              <a:ext uri="{FF2B5EF4-FFF2-40B4-BE49-F238E27FC236}">
                <a16:creationId xmlns:a16="http://schemas.microsoft.com/office/drawing/2014/main" id="{3A9A0ED7-1F81-4E83-B59B-1BD0B97A8B37}"/>
              </a:ext>
            </a:extLst>
          </p:cNvPr>
          <p:cNvSpPr>
            <a:spLocks noGrp="1"/>
          </p:cNvSpPr>
          <p:nvPr/>
        </p:nvSpPr>
        <p:spPr>
          <a:xfrm>
            <a:off x="7905750" y="2333625"/>
            <a:ext cx="2952750" cy="685800"/>
          </a:xfrm>
          <a:prstGeom prst="roundRect">
            <a:avLst>
              <a:gd name="adj" fmla="val 11111"/>
            </a:avLst>
          </a:prstGeom>
          <a:solidFill>
            <a:srgbClr val="FAECEC"/>
          </a:solidFill>
          <a:ln w="13335">
            <a:solidFill>
              <a:srgbClr val="B54A4A"/>
            </a:solidFill>
            <a:prstDash val="solid"/>
          </a:ln>
        </p:spPr>
        <p:txBody>
          <a:bodyPr lIns="76200" tIns="57150" rIns="76200" bIns="57150" anchor="ctr">
            <a:normAutofit/>
          </a:bodyPr>
          <a:lstStyle>
            <a:defPPr algn="ctr">
              <a:defRPr sz="1650" b="1">
                <a:solidFill>
                  <a:srgbClr val="B54A4A"/>
                </a:solidFill>
                <a:latin typeface="DejaVu Sans"/>
                <a:ea typeface="DejaVu Sans"/>
                <a:cs typeface="DejaVu Sans"/>
              </a:defRPr>
            </a:defPPr>
          </a:lstStyle>
          <a:p>
            <a:pPr algn="ctr">
              <a:defRPr sz="1650" b="1">
                <a:solidFill>
                  <a:srgbClr val="B54A4A"/>
                </a:solidFill>
                <a:latin typeface="DejaVu Sans"/>
                <a:ea typeface="DejaVu Sans"/>
                <a:cs typeface="DejaVu Sans"/>
              </a:defRPr>
            </a:pPr>
            <a:r>
              <a:rPr sz="1650" b="1">
                <a:solidFill>
                  <a:srgbClr val="B54A4A"/>
                </a:solidFill>
                <a:latin typeface="DejaVu Sans"/>
                <a:ea typeface="DejaVu Sans"/>
                <a:cs typeface="DejaVu Sans"/>
              </a:rPr>
              <a:t>Θεραπεύουμε</a:t>
            </a:r>
          </a:p>
        </p:txBody>
      </p:sp>
      <p:sp>
        <p:nvSpPr>
          <p:cNvPr id="14" name="Rectangle 13">
            <a:extLst>
              <a:ext uri="{FF2B5EF4-FFF2-40B4-BE49-F238E27FC236}">
                <a16:creationId xmlns:a16="http://schemas.microsoft.com/office/drawing/2014/main" id="{667CF6A7-87B8-457B-9FBA-0C83BF63E4D1}"/>
              </a:ext>
            </a:extLst>
          </p:cNvPr>
          <p:cNvSpPr>
            <a:spLocks noGrp="1"/>
          </p:cNvSpPr>
          <p:nvPr/>
        </p:nvSpPr>
        <p:spPr>
          <a:xfrm>
            <a:off x="7953375" y="3238500"/>
            <a:ext cx="2857500" cy="1428750"/>
          </a:xfrm>
          <a:prstGeom prst="rect">
            <a:avLst/>
          </a:prstGeom>
          <a:noFill/>
          <a:ln w="0">
            <a:noFill/>
          </a:ln>
        </p:spPr>
        <p:txBody>
          <a:bodyPr lIns="66675" tIns="47625" rIns="66675" bIns="47625" anchor="t">
            <a:normAutofit/>
          </a:bodyPr>
          <a:lstStyle>
            <a:defPPr algn="ctr">
              <a:defRPr sz="1275" b="0">
                <a:solidFill>
                  <a:srgbClr val="5D6974"/>
                </a:solidFill>
                <a:latin typeface="DejaVu Sans"/>
                <a:ea typeface="DejaVu Sans"/>
                <a:cs typeface="DejaVu Sans"/>
              </a:defRPr>
            </a:defPPr>
          </a:lstStyle>
          <a:p>
            <a:pPr algn="ctr">
              <a:defRPr sz="1275" b="0">
                <a:solidFill>
                  <a:srgbClr val="5D6974"/>
                </a:solidFill>
                <a:latin typeface="DejaVu Sans"/>
                <a:ea typeface="DejaVu Sans"/>
                <a:cs typeface="DejaVu Sans"/>
              </a:defRPr>
            </a:pPr>
            <a:r>
              <a:rPr sz="1275" b="0">
                <a:solidFill>
                  <a:srgbClr val="5D6974"/>
                </a:solidFill>
                <a:latin typeface="DejaVu Sans"/>
                <a:ea typeface="DejaVu Sans"/>
                <a:cs typeface="DejaVu Sans"/>
              </a:rPr>
              <a:t>Η πιθανότητα και οι συνέπειες της νόσου δικαιολογούν έναρξη θεραπείας χωρίς άλλη αναμονή.</a:t>
            </a:r>
          </a:p>
        </p:txBody>
      </p:sp>
      <p:sp>
        <p:nvSpPr>
          <p:cNvPr id="15" name="Rectangle: Rounded Corners 14">
            <a:extLst>
              <a:ext uri="{FF2B5EF4-FFF2-40B4-BE49-F238E27FC236}">
                <a16:creationId xmlns:a16="http://schemas.microsoft.com/office/drawing/2014/main" id="{CC31CD4D-51F8-4256-B6C2-F93EA4CEF674}"/>
              </a:ext>
            </a:extLst>
          </p:cNvPr>
          <p:cNvSpPr>
            <a:spLocks noGrp="1"/>
          </p:cNvSpPr>
          <p:nvPr/>
        </p:nvSpPr>
        <p:spPr>
          <a:xfrm>
            <a:off x="2238375" y="5191125"/>
            <a:ext cx="7715250" cy="619125"/>
          </a:xfrm>
          <a:prstGeom prst="roundRect">
            <a:avLst>
              <a:gd name="adj" fmla="val 12308"/>
            </a:avLst>
          </a:prstGeom>
          <a:solidFill>
            <a:srgbClr val="FFF3D9"/>
          </a:solidFill>
          <a:ln w="13335">
            <a:solidFill>
              <a:srgbClr val="B57616"/>
            </a:solidFill>
            <a:prstDash val="solid"/>
          </a:ln>
        </p:spPr>
        <p:txBody>
          <a:bodyPr lIns="76200" tIns="57150" rIns="76200" bIns="57150" anchor="ctr">
            <a:normAutofit fontScale="95860"/>
          </a:bodyPr>
          <a:lstStyle>
            <a:defPPr algn="ctr">
              <a:defRPr sz="1575" b="1">
                <a:solidFill>
                  <a:srgbClr val="18324B"/>
                </a:solidFill>
                <a:latin typeface="DejaVu Sans"/>
                <a:ea typeface="DejaVu Sans"/>
                <a:cs typeface="DejaVu Sans"/>
              </a:defRPr>
            </a:defPPr>
          </a:lstStyle>
          <a:p>
            <a:pPr algn="ctr">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Ο θεραπευτικός ουδός μας βοηθά να επιλέξουμε μεταξύ αυτών των πορειών</a:t>
            </a:r>
          </a:p>
        </p:txBody>
      </p:sp>
    </p:spTree>
    <p:extLst>
      <p:ext uri="{BB962C8B-B14F-4D97-AF65-F5344CB8AC3E}">
        <p14:creationId xmlns:p14="http://schemas.microsoft.com/office/powerpoint/2010/main" val="1081362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AD525D8-59B8-4E4C-9DD3-E76D3AE9CAF0}"/>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Τα τρία βήματα της απόφασης</a:t>
            </a:r>
          </a:p>
        </p:txBody>
      </p:sp>
      <p:sp>
        <p:nvSpPr>
          <p:cNvPr id="2" name="Straight Connector 1">
            <a:extLst>
              <a:ext uri="{FF2B5EF4-FFF2-40B4-BE49-F238E27FC236}">
                <a16:creationId xmlns:a16="http://schemas.microsoft.com/office/drawing/2014/main" id="{E388D45E-2DAE-44DA-91D9-4F4F08E74AE3}"/>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7C1E61B7-11EA-42EB-B581-F0AA99723830}"/>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Ο ουδός αποκτά νόημα όταν εντάσσεται σε μια συγκεκριμένη διαδικασία.</a:t>
            </a:r>
          </a:p>
        </p:txBody>
      </p:sp>
      <p:sp>
        <p:nvSpPr>
          <p:cNvPr id="6" name="Oval 5">
            <a:extLst>
              <a:ext uri="{FF2B5EF4-FFF2-40B4-BE49-F238E27FC236}">
                <a16:creationId xmlns:a16="http://schemas.microsoft.com/office/drawing/2014/main" id="{D27952A6-EAF0-4442-B307-93252ACD9453}"/>
              </a:ext>
            </a:extLst>
          </p:cNvPr>
          <p:cNvSpPr>
            <a:spLocks noGrp="1"/>
          </p:cNvSpPr>
          <p:nvPr/>
        </p:nvSpPr>
        <p:spPr>
          <a:xfrm>
            <a:off x="857250" y="1685925"/>
            <a:ext cx="457200" cy="457200"/>
          </a:xfrm>
          <a:prstGeom prst="ellipse">
            <a:avLst/>
          </a:prstGeom>
          <a:solidFill>
            <a:srgbClr val="117F86"/>
          </a:solidFill>
          <a:ln w="9525">
            <a:solidFill>
              <a:srgbClr val="117F8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1</a:t>
            </a:r>
          </a:p>
        </p:txBody>
      </p:sp>
      <p:sp>
        <p:nvSpPr>
          <p:cNvPr id="7" name="Rectangle 6">
            <a:extLst>
              <a:ext uri="{FF2B5EF4-FFF2-40B4-BE49-F238E27FC236}">
                <a16:creationId xmlns:a16="http://schemas.microsoft.com/office/drawing/2014/main" id="{D32EA057-D1CB-4797-8C66-8B056B134B8B}"/>
              </a:ext>
            </a:extLst>
          </p:cNvPr>
          <p:cNvSpPr>
            <a:spLocks noGrp="1"/>
          </p:cNvSpPr>
          <p:nvPr/>
        </p:nvSpPr>
        <p:spPr>
          <a:xfrm>
            <a:off x="1619250" y="1571625"/>
            <a:ext cx="4191000" cy="495300"/>
          </a:xfrm>
          <a:prstGeom prst="rect">
            <a:avLst/>
          </a:prstGeom>
          <a:noFill/>
          <a:ln w="0">
            <a:noFill/>
          </a:ln>
        </p:spPr>
        <p:txBody>
          <a:bodyPr lIns="66675" tIns="47625" rIns="66675" bIns="47625" anchor="ctr">
            <a:normAutofit fontScale="92188" lnSpcReduction="20000"/>
          </a:bodyPr>
          <a:lstStyle>
            <a:defPPr algn="l">
              <a:defRPr sz="1575" b="1">
                <a:solidFill>
                  <a:srgbClr val="18324B"/>
                </a:solidFill>
                <a:latin typeface="DejaVu Sans"/>
                <a:ea typeface="DejaVu Sans"/>
                <a:cs typeface="DejaVu Sans"/>
              </a:defRPr>
            </a:defPPr>
          </a:lstStyle>
          <a:p>
            <a:pPr algn="l">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Προσδιορίζουμε τον θεραπευτικό ουδό</a:t>
            </a:r>
          </a:p>
        </p:txBody>
      </p:sp>
      <p:sp>
        <p:nvSpPr>
          <p:cNvPr id="8" name="Rectangle: Rounded Corners 7">
            <a:extLst>
              <a:ext uri="{FF2B5EF4-FFF2-40B4-BE49-F238E27FC236}">
                <a16:creationId xmlns:a16="http://schemas.microsoft.com/office/drawing/2014/main" id="{86BA3932-9E46-4075-B894-48FA9175E3ED}"/>
              </a:ext>
            </a:extLst>
          </p:cNvPr>
          <p:cNvSpPr>
            <a:spLocks noGrp="1"/>
          </p:cNvSpPr>
          <p:nvPr/>
        </p:nvSpPr>
        <p:spPr>
          <a:xfrm>
            <a:off x="6096000" y="1524000"/>
            <a:ext cx="5143500" cy="781050"/>
          </a:xfrm>
          <a:prstGeom prst="roundRect">
            <a:avLst>
              <a:gd name="adj" fmla="val 9756"/>
            </a:avLst>
          </a:prstGeom>
          <a:solidFill>
            <a:srgbClr val="E7F4F3"/>
          </a:solidFill>
          <a:ln w="13335">
            <a:solidFill>
              <a:srgbClr val="117F86"/>
            </a:solidFill>
            <a:prstDash val="solid"/>
          </a:ln>
        </p:spPr>
        <p:txBody>
          <a:bodyPr lIns="76200" tIns="57150" rIns="76200" bIns="57150" anchor="ctr">
            <a:normAutofit/>
          </a:bodyPr>
          <a:lstStyle>
            <a:defPPr algn="ctr">
              <a:defRPr sz="1275" b="0">
                <a:solidFill>
                  <a:srgbClr val="18324B"/>
                </a:solidFill>
                <a:latin typeface="DejaVu Sans"/>
                <a:ea typeface="DejaVu Sans"/>
                <a:cs typeface="DejaVu Sans"/>
              </a:defRPr>
            </a:defPPr>
          </a:lstStyle>
          <a:p>
            <a:pPr algn="ctr">
              <a:defRPr sz="1275" b="0">
                <a:solidFill>
                  <a:srgbClr val="18324B"/>
                </a:solidFill>
                <a:latin typeface="DejaVu Sans"/>
                <a:ea typeface="DejaVu Sans"/>
                <a:cs typeface="DejaVu Sans"/>
              </a:defRPr>
            </a:pPr>
            <a:r>
              <a:rPr lang="en-US" sz="1275" dirty="0" err="1">
                <a:solidFill>
                  <a:srgbClr val="18324B"/>
                </a:solidFill>
                <a:latin typeface="DejaVu Sans"/>
              </a:rPr>
              <a:t>Σε</a:t>
            </a:r>
            <a:r>
              <a:rPr lang="en-US" sz="1275" dirty="0">
                <a:solidFill>
                  <a:srgbClr val="18324B"/>
                </a:solidFill>
                <a:latin typeface="DejaVu Sans"/>
              </a:rPr>
              <a:t> π</a:t>
            </a:r>
            <a:r>
              <a:rPr lang="en-US" sz="1275" dirty="0" err="1">
                <a:solidFill>
                  <a:srgbClr val="18324B"/>
                </a:solidFill>
                <a:latin typeface="DejaVu Sans"/>
              </a:rPr>
              <a:t>οι</a:t>
            </a:r>
            <a:r>
              <a:rPr lang="en-US" sz="1275" dirty="0">
                <a:solidFill>
                  <a:srgbClr val="18324B"/>
                </a:solidFill>
                <a:latin typeface="DejaVu Sans"/>
              </a:rPr>
              <a:t>α πιθανότητα της νόσου η θεραπεία και η μη θεραπεία είναι εξίσου προτιμητέες;</a:t>
            </a:r>
            <a:endParaRPr sz="1275" b="0" dirty="0">
              <a:solidFill>
                <a:srgbClr val="18324B"/>
              </a:solidFill>
              <a:latin typeface="DejaVu Sans"/>
              <a:ea typeface="DejaVu Sans"/>
              <a:cs typeface="DejaVu Sans"/>
            </a:endParaRPr>
          </a:p>
        </p:txBody>
      </p:sp>
      <p:sp>
        <p:nvSpPr>
          <p:cNvPr id="9" name="Oval 8">
            <a:extLst>
              <a:ext uri="{FF2B5EF4-FFF2-40B4-BE49-F238E27FC236}">
                <a16:creationId xmlns:a16="http://schemas.microsoft.com/office/drawing/2014/main" id="{856F3011-5749-4125-9CF9-D244B177D32A}"/>
              </a:ext>
            </a:extLst>
          </p:cNvPr>
          <p:cNvSpPr>
            <a:spLocks noGrp="1"/>
          </p:cNvSpPr>
          <p:nvPr/>
        </p:nvSpPr>
        <p:spPr>
          <a:xfrm>
            <a:off x="857250" y="3067050"/>
            <a:ext cx="457200" cy="457200"/>
          </a:xfrm>
          <a:prstGeom prst="ellipse">
            <a:avLst/>
          </a:prstGeom>
          <a:solidFill>
            <a:srgbClr val="3D78B5"/>
          </a:solidFill>
          <a:ln w="9525">
            <a:solidFill>
              <a:srgbClr val="3D78B5"/>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2</a:t>
            </a:r>
          </a:p>
        </p:txBody>
      </p:sp>
      <p:sp>
        <p:nvSpPr>
          <p:cNvPr id="10" name="Rectangle 9">
            <a:extLst>
              <a:ext uri="{FF2B5EF4-FFF2-40B4-BE49-F238E27FC236}">
                <a16:creationId xmlns:a16="http://schemas.microsoft.com/office/drawing/2014/main" id="{86005034-ACA3-4FBA-B44B-AACFC9689923}"/>
              </a:ext>
            </a:extLst>
          </p:cNvPr>
          <p:cNvSpPr>
            <a:spLocks noGrp="1"/>
          </p:cNvSpPr>
          <p:nvPr/>
        </p:nvSpPr>
        <p:spPr>
          <a:xfrm>
            <a:off x="1619250" y="2952750"/>
            <a:ext cx="4191000" cy="495300"/>
          </a:xfrm>
          <a:prstGeom prst="rect">
            <a:avLst/>
          </a:prstGeom>
          <a:noFill/>
          <a:ln w="0">
            <a:noFill/>
          </a:ln>
        </p:spPr>
        <p:txBody>
          <a:bodyPr lIns="66675" tIns="47625" rIns="66675" bIns="47625" anchor="ctr">
            <a:normAutofit fontScale="95312"/>
          </a:bodyPr>
          <a:lstStyle>
            <a:defPPr algn="l">
              <a:defRPr sz="1575" b="1">
                <a:solidFill>
                  <a:srgbClr val="18324B"/>
                </a:solidFill>
                <a:latin typeface="DejaVu Sans"/>
                <a:ea typeface="DejaVu Sans"/>
                <a:cs typeface="DejaVu Sans"/>
              </a:defRPr>
            </a:defPPr>
          </a:lstStyle>
          <a:p>
            <a:pPr algn="l">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Εκτιμούμε την πιθανότητα της νόσου</a:t>
            </a:r>
          </a:p>
        </p:txBody>
      </p:sp>
      <p:sp>
        <p:nvSpPr>
          <p:cNvPr id="11" name="Rectangle: Rounded Corners 10">
            <a:extLst>
              <a:ext uri="{FF2B5EF4-FFF2-40B4-BE49-F238E27FC236}">
                <a16:creationId xmlns:a16="http://schemas.microsoft.com/office/drawing/2014/main" id="{F1DE5914-3E16-475C-89C2-94B68DDE9FB5}"/>
              </a:ext>
            </a:extLst>
          </p:cNvPr>
          <p:cNvSpPr>
            <a:spLocks noGrp="1"/>
          </p:cNvSpPr>
          <p:nvPr/>
        </p:nvSpPr>
        <p:spPr>
          <a:xfrm>
            <a:off x="6096000" y="2905125"/>
            <a:ext cx="5143500" cy="781050"/>
          </a:xfrm>
          <a:prstGeom prst="roundRect">
            <a:avLst>
              <a:gd name="adj" fmla="val 9756"/>
            </a:avLst>
          </a:prstGeom>
          <a:solidFill>
            <a:srgbClr val="EAF2F8"/>
          </a:solidFill>
          <a:ln w="13335">
            <a:solidFill>
              <a:srgbClr val="3D78B5"/>
            </a:solidFill>
            <a:prstDash val="solid"/>
          </a:ln>
        </p:spPr>
        <p:txBody>
          <a:bodyPr lIns="76200" tIns="57150" rIns="76200" bIns="57150" anchor="ctr">
            <a:normAutofit/>
          </a:bodyPr>
          <a:lstStyle>
            <a:defPPr algn="ctr">
              <a:defRPr sz="1275" b="0">
                <a:solidFill>
                  <a:srgbClr val="18324B"/>
                </a:solidFill>
                <a:latin typeface="DejaVu Sans"/>
                <a:ea typeface="DejaVu Sans"/>
                <a:cs typeface="DejaVu Sans"/>
              </a:defRPr>
            </a:defPPr>
          </a:lstStyle>
          <a:p>
            <a:pPr algn="ctr">
              <a:defRPr sz="1275" b="0">
                <a:solidFill>
                  <a:srgbClr val="18324B"/>
                </a:solidFill>
                <a:latin typeface="DejaVu Sans"/>
                <a:ea typeface="DejaVu Sans"/>
                <a:cs typeface="DejaVu Sans"/>
              </a:defRPr>
            </a:pPr>
            <a:r>
              <a:rPr sz="1275" b="0">
                <a:solidFill>
                  <a:srgbClr val="18324B"/>
                </a:solidFill>
                <a:latin typeface="DejaVu Sans"/>
                <a:ea typeface="DejaVu Sans"/>
                <a:cs typeface="DejaVu Sans"/>
              </a:rPr>
              <a:t>Με βάση την κλινική εικόνα, το ιστορικό και όσα γνωρίζουμε πριν από τη νέα εξέταση.</a:t>
            </a:r>
          </a:p>
        </p:txBody>
      </p:sp>
      <p:sp>
        <p:nvSpPr>
          <p:cNvPr id="12" name="Oval 11">
            <a:extLst>
              <a:ext uri="{FF2B5EF4-FFF2-40B4-BE49-F238E27FC236}">
                <a16:creationId xmlns:a16="http://schemas.microsoft.com/office/drawing/2014/main" id="{6C260D7C-0C16-467D-8BC0-A221BE249164}"/>
              </a:ext>
            </a:extLst>
          </p:cNvPr>
          <p:cNvSpPr>
            <a:spLocks noGrp="1"/>
          </p:cNvSpPr>
          <p:nvPr/>
        </p:nvSpPr>
        <p:spPr>
          <a:xfrm>
            <a:off x="857250" y="4448175"/>
            <a:ext cx="457200" cy="457200"/>
          </a:xfrm>
          <a:prstGeom prst="ellipse">
            <a:avLst/>
          </a:prstGeom>
          <a:solidFill>
            <a:srgbClr val="B57616"/>
          </a:solidFill>
          <a:ln w="9525">
            <a:solidFill>
              <a:srgbClr val="B5761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3</a:t>
            </a:r>
          </a:p>
        </p:txBody>
      </p:sp>
      <p:sp>
        <p:nvSpPr>
          <p:cNvPr id="13" name="Rectangle 12">
            <a:extLst>
              <a:ext uri="{FF2B5EF4-FFF2-40B4-BE49-F238E27FC236}">
                <a16:creationId xmlns:a16="http://schemas.microsoft.com/office/drawing/2014/main" id="{FEBA8136-2A45-434B-B893-494B2A239AB3}"/>
              </a:ext>
            </a:extLst>
          </p:cNvPr>
          <p:cNvSpPr>
            <a:spLocks noGrp="1"/>
          </p:cNvSpPr>
          <p:nvPr/>
        </p:nvSpPr>
        <p:spPr>
          <a:xfrm>
            <a:off x="1619250" y="4333875"/>
            <a:ext cx="4191000" cy="495300"/>
          </a:xfrm>
          <a:prstGeom prst="rect">
            <a:avLst/>
          </a:prstGeom>
          <a:noFill/>
          <a:ln w="0">
            <a:noFill/>
          </a:ln>
        </p:spPr>
        <p:txBody>
          <a:bodyPr lIns="66675" tIns="47625" rIns="66675" bIns="47625" anchor="ctr">
            <a:normAutofit fontScale="90833" lnSpcReduction="10000"/>
          </a:bodyPr>
          <a:lstStyle>
            <a:defPPr algn="l">
              <a:defRPr sz="1575" b="1">
                <a:solidFill>
                  <a:srgbClr val="18324B"/>
                </a:solidFill>
                <a:latin typeface="DejaVu Sans"/>
                <a:ea typeface="DejaVu Sans"/>
                <a:cs typeface="DejaVu Sans"/>
              </a:defRPr>
            </a:defPPr>
          </a:lstStyle>
          <a:p>
            <a:pPr algn="l">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Ελέγχουμε αν μια εξέταση μπορεί να αλλάξει την απόφαση</a:t>
            </a:r>
          </a:p>
        </p:txBody>
      </p:sp>
      <p:sp>
        <p:nvSpPr>
          <p:cNvPr id="14" name="Rectangle: Rounded Corners 13">
            <a:extLst>
              <a:ext uri="{FF2B5EF4-FFF2-40B4-BE49-F238E27FC236}">
                <a16:creationId xmlns:a16="http://schemas.microsoft.com/office/drawing/2014/main" id="{82038A9B-4CD7-454E-AC6F-091C2785F007}"/>
              </a:ext>
            </a:extLst>
          </p:cNvPr>
          <p:cNvSpPr>
            <a:spLocks noGrp="1"/>
          </p:cNvSpPr>
          <p:nvPr/>
        </p:nvSpPr>
        <p:spPr>
          <a:xfrm>
            <a:off x="6096000" y="4286250"/>
            <a:ext cx="5143500" cy="781050"/>
          </a:xfrm>
          <a:prstGeom prst="roundRect">
            <a:avLst>
              <a:gd name="adj" fmla="val 9756"/>
            </a:avLst>
          </a:prstGeom>
          <a:solidFill>
            <a:srgbClr val="FFF3D9"/>
          </a:solidFill>
          <a:ln w="13335">
            <a:solidFill>
              <a:srgbClr val="B57616"/>
            </a:solidFill>
            <a:prstDash val="solid"/>
          </a:ln>
        </p:spPr>
        <p:txBody>
          <a:bodyPr lIns="76200" tIns="57150" rIns="76200" bIns="57150" anchor="ctr">
            <a:normAutofit/>
          </a:bodyPr>
          <a:lstStyle>
            <a:defPPr algn="ctr">
              <a:defRPr sz="1275" b="0">
                <a:solidFill>
                  <a:srgbClr val="18324B"/>
                </a:solidFill>
                <a:latin typeface="DejaVu Sans"/>
                <a:ea typeface="DejaVu Sans"/>
                <a:cs typeface="DejaVu Sans"/>
              </a:defRPr>
            </a:defPPr>
          </a:lstStyle>
          <a:p>
            <a:pPr algn="ctr">
              <a:defRPr sz="1275" b="0">
                <a:solidFill>
                  <a:srgbClr val="18324B"/>
                </a:solidFill>
                <a:latin typeface="DejaVu Sans"/>
                <a:ea typeface="DejaVu Sans"/>
                <a:cs typeface="DejaVu Sans"/>
              </a:defRPr>
            </a:pPr>
            <a:r>
              <a:rPr sz="1275" b="0">
                <a:solidFill>
                  <a:srgbClr val="18324B"/>
                </a:solidFill>
                <a:latin typeface="DejaVu Sans"/>
                <a:ea typeface="DejaVu Sans"/>
                <a:cs typeface="DejaVu Sans"/>
              </a:rPr>
              <a:t>Θα περάσει η πιθανότητα στην άλλη πλευρά του ουδού μετά από θετικό ή αρνητικό αποτέλεσμα;</a:t>
            </a:r>
          </a:p>
        </p:txBody>
      </p:sp>
    </p:spTree>
    <p:extLst>
      <p:ext uri="{BB962C8B-B14F-4D97-AF65-F5344CB8AC3E}">
        <p14:creationId xmlns:p14="http://schemas.microsoft.com/office/powerpoint/2010/main" val="1664419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C9A46BC-7CB1-4B1F-99F2-DEA70A7804D1}"/>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1ο βήμα: θεραπευτικός ουδός</a:t>
            </a:r>
          </a:p>
        </p:txBody>
      </p:sp>
      <p:sp>
        <p:nvSpPr>
          <p:cNvPr id="2" name="Straight Connector 1">
            <a:extLst>
              <a:ext uri="{FF2B5EF4-FFF2-40B4-BE49-F238E27FC236}">
                <a16:creationId xmlns:a16="http://schemas.microsoft.com/office/drawing/2014/main" id="{F45C4CF5-591F-439A-98A4-B45979DBCC2E}"/>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37274A97-13F7-40B0-8CDF-D5F20F57504B}"/>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Ο ουδός είναι το όριο πιθανότητας στο οποίο οι δύο επιλογές είναι ισοδύναμες.</a:t>
            </a:r>
          </a:p>
        </p:txBody>
      </p:sp>
      <p:sp>
        <p:nvSpPr>
          <p:cNvPr id="6" name="Rectangle: Rounded Corners 5">
            <a:extLst>
              <a:ext uri="{FF2B5EF4-FFF2-40B4-BE49-F238E27FC236}">
                <a16:creationId xmlns:a16="http://schemas.microsoft.com/office/drawing/2014/main" id="{1B4BA0A0-A6CF-485D-8424-30163ABE2E31}"/>
              </a:ext>
            </a:extLst>
          </p:cNvPr>
          <p:cNvSpPr>
            <a:spLocks noGrp="1"/>
          </p:cNvSpPr>
          <p:nvPr/>
        </p:nvSpPr>
        <p:spPr>
          <a:xfrm>
            <a:off x="1428750" y="1714500"/>
            <a:ext cx="9334500" cy="1238250"/>
          </a:xfrm>
          <a:prstGeom prst="roundRect">
            <a:avLst>
              <a:gd name="adj" fmla="val 6154"/>
            </a:avLst>
          </a:prstGeom>
          <a:solidFill>
            <a:srgbClr val="E7F4F3"/>
          </a:solidFill>
          <a:ln w="13335">
            <a:solidFill>
              <a:srgbClr val="117F86"/>
            </a:solidFill>
            <a:prstDash val="solid"/>
          </a:ln>
        </p:spPr>
        <p:txBody>
          <a:bodyPr lIns="76200" tIns="57150" rIns="76200" bIns="57150" anchor="ctr">
            <a:normAutofit/>
          </a:bodyPr>
          <a:lstStyle>
            <a:defPPr algn="ctr">
              <a:defRPr sz="1800" b="1">
                <a:solidFill>
                  <a:srgbClr val="18324B"/>
                </a:solidFill>
                <a:latin typeface="DejaVu Sans"/>
                <a:ea typeface="DejaVu Sans"/>
                <a:cs typeface="DejaVu Sans"/>
              </a:defRPr>
            </a:def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Στον θεραπευτικό ουδό, η αναμενόμενη χρησιμότητα της θεραπείας είναι ίση με την αναμενόμενη χρησιμότητα της μη θεραπείας</a:t>
            </a:r>
          </a:p>
        </p:txBody>
      </p:sp>
      <p:sp>
        <p:nvSpPr>
          <p:cNvPr id="7" name="Rectangle 6">
            <a:extLst>
              <a:ext uri="{FF2B5EF4-FFF2-40B4-BE49-F238E27FC236}">
                <a16:creationId xmlns:a16="http://schemas.microsoft.com/office/drawing/2014/main" id="{270CF7FC-0C11-4A3C-9064-F8C06EDB7200}"/>
              </a:ext>
            </a:extLst>
          </p:cNvPr>
          <p:cNvSpPr>
            <a:spLocks noGrp="1"/>
          </p:cNvSpPr>
          <p:nvPr/>
        </p:nvSpPr>
        <p:spPr>
          <a:xfrm>
            <a:off x="1143000" y="3714750"/>
            <a:ext cx="3048000" cy="381000"/>
          </a:xfrm>
          <a:prstGeom prst="rect">
            <a:avLst/>
          </a:prstGeom>
          <a:noFill/>
          <a:ln w="0">
            <a:noFill/>
          </a:ln>
        </p:spPr>
        <p:txBody>
          <a:bodyPr lIns="66675" tIns="47625" rIns="66675" bIns="47625" anchor="t">
            <a:normAutofit/>
          </a:bodyPr>
          <a:lstStyle>
            <a:defPPr algn="ctr">
              <a:defRPr sz="1650" b="1">
                <a:solidFill>
                  <a:srgbClr val="2D7A5B"/>
                </a:solidFill>
                <a:latin typeface="DejaVu Sans"/>
                <a:ea typeface="DejaVu Sans"/>
                <a:cs typeface="DejaVu Sans"/>
              </a:defRPr>
            </a:defPPr>
          </a:lstStyle>
          <a:p>
            <a:pPr algn="ctr">
              <a:defRPr sz="1650" b="1">
                <a:solidFill>
                  <a:srgbClr val="2D7A5B"/>
                </a:solidFill>
                <a:latin typeface="DejaVu Sans"/>
                <a:ea typeface="DejaVu Sans"/>
                <a:cs typeface="DejaVu Sans"/>
              </a:defRPr>
            </a:pPr>
            <a:r>
              <a:rPr sz="1650" b="1">
                <a:solidFill>
                  <a:srgbClr val="2D7A5B"/>
                </a:solidFill>
                <a:latin typeface="DejaVu Sans"/>
                <a:ea typeface="DejaVu Sans"/>
                <a:cs typeface="DejaVu Sans"/>
              </a:rPr>
              <a:t>Κάτω από τον ουδό</a:t>
            </a:r>
          </a:p>
        </p:txBody>
      </p:sp>
      <p:sp>
        <p:nvSpPr>
          <p:cNvPr id="8" name="Rectangle 7">
            <a:extLst>
              <a:ext uri="{FF2B5EF4-FFF2-40B4-BE49-F238E27FC236}">
                <a16:creationId xmlns:a16="http://schemas.microsoft.com/office/drawing/2014/main" id="{A305CC99-FE7E-4ED1-BB68-5E8755FDCD46}"/>
              </a:ext>
            </a:extLst>
          </p:cNvPr>
          <p:cNvSpPr>
            <a:spLocks noGrp="1"/>
          </p:cNvSpPr>
          <p:nvPr/>
        </p:nvSpPr>
        <p:spPr>
          <a:xfrm>
            <a:off x="1238250" y="4238625"/>
            <a:ext cx="2857500" cy="4286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προτιμάται η μη θεραπεία</a:t>
            </a:r>
          </a:p>
        </p:txBody>
      </p:sp>
      <p:sp>
        <p:nvSpPr>
          <p:cNvPr id="9" name="Rectangle 8">
            <a:extLst>
              <a:ext uri="{FF2B5EF4-FFF2-40B4-BE49-F238E27FC236}">
                <a16:creationId xmlns:a16="http://schemas.microsoft.com/office/drawing/2014/main" id="{B49F5816-2B7F-41E4-8344-D3230AFF9993}"/>
              </a:ext>
            </a:extLst>
          </p:cNvPr>
          <p:cNvSpPr>
            <a:spLocks noGrp="1"/>
          </p:cNvSpPr>
          <p:nvPr/>
        </p:nvSpPr>
        <p:spPr>
          <a:xfrm>
            <a:off x="4572000" y="3714750"/>
            <a:ext cx="3048000" cy="381000"/>
          </a:xfrm>
          <a:prstGeom prst="rect">
            <a:avLst/>
          </a:prstGeom>
          <a:noFill/>
          <a:ln w="0">
            <a:noFill/>
          </a:ln>
        </p:spPr>
        <p:txBody>
          <a:bodyPr lIns="66675" tIns="47625" rIns="66675" bIns="47625" anchor="t">
            <a:normAutofit/>
          </a:bodyPr>
          <a:lstStyle>
            <a:defPPr algn="ctr">
              <a:defRPr sz="1650" b="1">
                <a:solidFill>
                  <a:srgbClr val="B57616"/>
                </a:solidFill>
                <a:latin typeface="DejaVu Sans"/>
                <a:ea typeface="DejaVu Sans"/>
                <a:cs typeface="DejaVu Sans"/>
              </a:defRPr>
            </a:defPPr>
          </a:lstStyle>
          <a:p>
            <a:pPr algn="ctr">
              <a:defRPr sz="1650" b="1">
                <a:solidFill>
                  <a:srgbClr val="B57616"/>
                </a:solidFill>
                <a:latin typeface="DejaVu Sans"/>
                <a:ea typeface="DejaVu Sans"/>
                <a:cs typeface="DejaVu Sans"/>
              </a:defRPr>
            </a:pPr>
            <a:r>
              <a:rPr sz="1650" b="1">
                <a:solidFill>
                  <a:srgbClr val="B57616"/>
                </a:solidFill>
                <a:latin typeface="DejaVu Sans"/>
                <a:ea typeface="DejaVu Sans"/>
                <a:cs typeface="DejaVu Sans"/>
              </a:rPr>
              <a:t>Στον ουδό</a:t>
            </a:r>
          </a:p>
        </p:txBody>
      </p:sp>
      <p:sp>
        <p:nvSpPr>
          <p:cNvPr id="10" name="Rectangle 9">
            <a:extLst>
              <a:ext uri="{FF2B5EF4-FFF2-40B4-BE49-F238E27FC236}">
                <a16:creationId xmlns:a16="http://schemas.microsoft.com/office/drawing/2014/main" id="{01B31829-66CA-4B92-BC8C-47911103FD3C}"/>
              </a:ext>
            </a:extLst>
          </p:cNvPr>
          <p:cNvSpPr>
            <a:spLocks noGrp="1"/>
          </p:cNvSpPr>
          <p:nvPr/>
        </p:nvSpPr>
        <p:spPr>
          <a:xfrm>
            <a:off x="4667250" y="4238625"/>
            <a:ext cx="2857500" cy="4286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δεν υπερέχει καμία επιλογή</a:t>
            </a:r>
          </a:p>
        </p:txBody>
      </p:sp>
      <p:sp>
        <p:nvSpPr>
          <p:cNvPr id="11" name="Rectangle 10">
            <a:extLst>
              <a:ext uri="{FF2B5EF4-FFF2-40B4-BE49-F238E27FC236}">
                <a16:creationId xmlns:a16="http://schemas.microsoft.com/office/drawing/2014/main" id="{A68AD0F5-A2CC-4A97-9C2A-2AA3A9DD8405}"/>
              </a:ext>
            </a:extLst>
          </p:cNvPr>
          <p:cNvSpPr>
            <a:spLocks noGrp="1"/>
          </p:cNvSpPr>
          <p:nvPr/>
        </p:nvSpPr>
        <p:spPr>
          <a:xfrm>
            <a:off x="8001000" y="3714750"/>
            <a:ext cx="3048000" cy="381000"/>
          </a:xfrm>
          <a:prstGeom prst="rect">
            <a:avLst/>
          </a:prstGeom>
          <a:noFill/>
          <a:ln w="0">
            <a:noFill/>
          </a:ln>
        </p:spPr>
        <p:txBody>
          <a:bodyPr lIns="66675" tIns="47625" rIns="66675" bIns="47625" anchor="t">
            <a:normAutofit/>
          </a:bodyPr>
          <a:lstStyle>
            <a:defPPr algn="ctr">
              <a:defRPr sz="1650" b="1">
                <a:solidFill>
                  <a:srgbClr val="B54A4A"/>
                </a:solidFill>
                <a:latin typeface="DejaVu Sans"/>
                <a:ea typeface="DejaVu Sans"/>
                <a:cs typeface="DejaVu Sans"/>
              </a:defRPr>
            </a:defPPr>
          </a:lstStyle>
          <a:p>
            <a:pPr algn="ctr">
              <a:defRPr sz="1650" b="1">
                <a:solidFill>
                  <a:srgbClr val="B54A4A"/>
                </a:solidFill>
                <a:latin typeface="DejaVu Sans"/>
                <a:ea typeface="DejaVu Sans"/>
                <a:cs typeface="DejaVu Sans"/>
              </a:defRPr>
            </a:pPr>
            <a:r>
              <a:rPr sz="1650" b="1">
                <a:solidFill>
                  <a:srgbClr val="B54A4A"/>
                </a:solidFill>
                <a:latin typeface="DejaVu Sans"/>
                <a:ea typeface="DejaVu Sans"/>
                <a:cs typeface="DejaVu Sans"/>
              </a:rPr>
              <a:t>Πάνω από τον ουδό</a:t>
            </a:r>
          </a:p>
        </p:txBody>
      </p:sp>
      <p:sp>
        <p:nvSpPr>
          <p:cNvPr id="12" name="Rectangle 11">
            <a:extLst>
              <a:ext uri="{FF2B5EF4-FFF2-40B4-BE49-F238E27FC236}">
                <a16:creationId xmlns:a16="http://schemas.microsoft.com/office/drawing/2014/main" id="{57C57F36-2B7F-4AD9-966D-61518D8E2B8D}"/>
              </a:ext>
            </a:extLst>
          </p:cNvPr>
          <p:cNvSpPr>
            <a:spLocks noGrp="1"/>
          </p:cNvSpPr>
          <p:nvPr/>
        </p:nvSpPr>
        <p:spPr>
          <a:xfrm>
            <a:off x="8096250" y="4238625"/>
            <a:ext cx="2857500" cy="4286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προτιμάται η θεραπεία</a:t>
            </a:r>
          </a:p>
        </p:txBody>
      </p:sp>
    </p:spTree>
    <p:extLst>
      <p:ext uri="{BB962C8B-B14F-4D97-AF65-F5344CB8AC3E}">
        <p14:creationId xmlns:p14="http://schemas.microsoft.com/office/powerpoint/2010/main" val="652099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1DD8BF1-588B-43E6-B407-E6B08E46898E}"/>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Ο ουδός ορίζεται ή υπολογίζεται;</a:t>
            </a:r>
          </a:p>
        </p:txBody>
      </p:sp>
      <p:sp>
        <p:nvSpPr>
          <p:cNvPr id="2" name="Straight Connector 1">
            <a:extLst>
              <a:ext uri="{FF2B5EF4-FFF2-40B4-BE49-F238E27FC236}">
                <a16:creationId xmlns:a16="http://schemas.microsoft.com/office/drawing/2014/main" id="{4627DB91-3310-4542-96BF-F9FD58E31364}"/>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65497D59-5185-4A58-834A-5F02738417C4}"/>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Η απάντηση εξαρτάται από το πόσο καλά μπορούμε να αποτιμήσουμε τα οφέλη και τις βλάβες.</a:t>
            </a:r>
          </a:p>
        </p:txBody>
      </p:sp>
      <p:sp>
        <p:nvSpPr>
          <p:cNvPr id="6" name="Rectangle: Rounded Corners 5">
            <a:extLst>
              <a:ext uri="{FF2B5EF4-FFF2-40B4-BE49-F238E27FC236}">
                <a16:creationId xmlns:a16="http://schemas.microsoft.com/office/drawing/2014/main" id="{A78E1EFF-6363-48EC-B3C4-7F356180CFE6}"/>
              </a:ext>
            </a:extLst>
          </p:cNvPr>
          <p:cNvSpPr>
            <a:spLocks noGrp="1"/>
          </p:cNvSpPr>
          <p:nvPr/>
        </p:nvSpPr>
        <p:spPr>
          <a:xfrm>
            <a:off x="952500" y="1666875"/>
            <a:ext cx="4762500" cy="685800"/>
          </a:xfrm>
          <a:prstGeom prst="roundRect">
            <a:avLst>
              <a:gd name="adj" fmla="val 11111"/>
            </a:avLst>
          </a:prstGeom>
          <a:solidFill>
            <a:srgbClr val="EAF2F8"/>
          </a:solidFill>
          <a:ln w="13335">
            <a:solidFill>
              <a:srgbClr val="3D78B5"/>
            </a:solidFill>
            <a:prstDash val="solid"/>
          </a:ln>
        </p:spPr>
        <p:txBody>
          <a:bodyPr lIns="76200" tIns="57150" rIns="76200" bIns="57150" anchor="ctr">
            <a:normAutofit/>
          </a:bodyPr>
          <a:lstStyle>
            <a:defPPr algn="ctr">
              <a:defRPr sz="1650" b="1">
                <a:solidFill>
                  <a:srgbClr val="3D78B5"/>
                </a:solidFill>
                <a:latin typeface="DejaVu Sans"/>
                <a:ea typeface="DejaVu Sans"/>
                <a:cs typeface="DejaVu Sans"/>
              </a:defRPr>
            </a:defPPr>
          </a:lstStyle>
          <a:p>
            <a:pPr algn="ctr">
              <a:defRPr sz="1650" b="1">
                <a:solidFill>
                  <a:srgbClr val="3D78B5"/>
                </a:solidFill>
                <a:latin typeface="DejaVu Sans"/>
                <a:ea typeface="DejaVu Sans"/>
                <a:cs typeface="DejaVu Sans"/>
              </a:defRPr>
            </a:pPr>
            <a:r>
              <a:rPr sz="1650" b="1">
                <a:solidFill>
                  <a:srgbClr val="3D78B5"/>
                </a:solidFill>
                <a:latin typeface="DejaVu Sans"/>
                <a:ea typeface="DejaVu Sans"/>
                <a:cs typeface="DejaVu Sans"/>
              </a:rPr>
              <a:t>Θεωρητικά μπορεί να υπολογιστεί</a:t>
            </a:r>
          </a:p>
        </p:txBody>
      </p:sp>
      <p:sp>
        <p:nvSpPr>
          <p:cNvPr id="7" name="Rectangle 6">
            <a:extLst>
              <a:ext uri="{FF2B5EF4-FFF2-40B4-BE49-F238E27FC236}">
                <a16:creationId xmlns:a16="http://schemas.microsoft.com/office/drawing/2014/main" id="{F198A022-A71F-4ED3-B5CC-419F95AC17BF}"/>
              </a:ext>
            </a:extLst>
          </p:cNvPr>
          <p:cNvSpPr>
            <a:spLocks noGrp="1"/>
          </p:cNvSpPr>
          <p:nvPr/>
        </p:nvSpPr>
        <p:spPr>
          <a:xfrm>
            <a:off x="1190625" y="2619375"/>
            <a:ext cx="4286250" cy="15716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Αν διαθέτουμε αριθμητικές χρησιμότητες για το όφελος της θεραπείας και για τη βλάβη της άσκοπης θεραπείας, μπορούμε να υπολογίσουμε το σημείο ισορροπίας.</a:t>
            </a:r>
          </a:p>
        </p:txBody>
      </p:sp>
      <p:sp>
        <p:nvSpPr>
          <p:cNvPr id="8" name="Rectangle: Rounded Corners 7">
            <a:extLst>
              <a:ext uri="{FF2B5EF4-FFF2-40B4-BE49-F238E27FC236}">
                <a16:creationId xmlns:a16="http://schemas.microsoft.com/office/drawing/2014/main" id="{A3A48DE7-1CCE-4F64-80AC-B731C6960AB9}"/>
              </a:ext>
            </a:extLst>
          </p:cNvPr>
          <p:cNvSpPr>
            <a:spLocks noGrp="1"/>
          </p:cNvSpPr>
          <p:nvPr/>
        </p:nvSpPr>
        <p:spPr>
          <a:xfrm>
            <a:off x="6477000" y="1666875"/>
            <a:ext cx="4762500" cy="685800"/>
          </a:xfrm>
          <a:prstGeom prst="roundRect">
            <a:avLst>
              <a:gd name="adj" fmla="val 11111"/>
            </a:avLst>
          </a:prstGeom>
          <a:solidFill>
            <a:srgbClr val="FFF3D9"/>
          </a:solidFill>
          <a:ln w="13335">
            <a:solidFill>
              <a:srgbClr val="B57616"/>
            </a:solidFill>
            <a:prstDash val="solid"/>
          </a:ln>
        </p:spPr>
        <p:txBody>
          <a:bodyPr lIns="76200" tIns="57150" rIns="76200" bIns="57150" anchor="ctr">
            <a:normAutofit/>
          </a:bodyPr>
          <a:lstStyle>
            <a:defPPr algn="ctr">
              <a:defRPr sz="1650" b="1">
                <a:solidFill>
                  <a:srgbClr val="B57616"/>
                </a:solidFill>
                <a:latin typeface="DejaVu Sans"/>
                <a:ea typeface="DejaVu Sans"/>
                <a:cs typeface="DejaVu Sans"/>
              </a:defRPr>
            </a:defPPr>
          </a:lstStyle>
          <a:p>
            <a:pPr algn="ctr">
              <a:defRPr sz="1650" b="1">
                <a:solidFill>
                  <a:srgbClr val="B57616"/>
                </a:solidFill>
                <a:latin typeface="DejaVu Sans"/>
                <a:ea typeface="DejaVu Sans"/>
                <a:cs typeface="DejaVu Sans"/>
              </a:defRPr>
            </a:pPr>
            <a:r>
              <a:rPr sz="1650" b="1">
                <a:solidFill>
                  <a:srgbClr val="B57616"/>
                </a:solidFill>
                <a:latin typeface="DejaVu Sans"/>
                <a:ea typeface="DejaVu Sans"/>
                <a:cs typeface="DejaVu Sans"/>
              </a:rPr>
              <a:t>Στην πράξη συχνά εκτιμάται</a:t>
            </a:r>
          </a:p>
        </p:txBody>
      </p:sp>
      <p:sp>
        <p:nvSpPr>
          <p:cNvPr id="9" name="Rectangle 8">
            <a:extLst>
              <a:ext uri="{FF2B5EF4-FFF2-40B4-BE49-F238E27FC236}">
                <a16:creationId xmlns:a16="http://schemas.microsoft.com/office/drawing/2014/main" id="{94DA9861-560B-4470-B8A2-61C22070EA52}"/>
              </a:ext>
            </a:extLst>
          </p:cNvPr>
          <p:cNvSpPr>
            <a:spLocks noGrp="1"/>
          </p:cNvSpPr>
          <p:nvPr/>
        </p:nvSpPr>
        <p:spPr>
          <a:xfrm>
            <a:off x="6715125" y="2619375"/>
            <a:ext cx="4286250" cy="15716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Ο κλινικός, οι κατευθυντήριες οδηγίες και ο ασθενής συνεκτιμούν το όφελος, τις ανεπιθύμητες ενέργειες, τη βαρύτητα της νόσου και τις προτιμήσεις.</a:t>
            </a:r>
          </a:p>
        </p:txBody>
      </p:sp>
      <p:sp>
        <p:nvSpPr>
          <p:cNvPr id="10" name="Rectangle: Rounded Corners 9">
            <a:extLst>
              <a:ext uri="{FF2B5EF4-FFF2-40B4-BE49-F238E27FC236}">
                <a16:creationId xmlns:a16="http://schemas.microsoft.com/office/drawing/2014/main" id="{7B5D9B5F-6910-47D5-ACC1-A9E3202735D6}"/>
              </a:ext>
            </a:extLst>
          </p:cNvPr>
          <p:cNvSpPr>
            <a:spLocks noGrp="1"/>
          </p:cNvSpPr>
          <p:nvPr/>
        </p:nvSpPr>
        <p:spPr>
          <a:xfrm>
            <a:off x="1952625" y="5000625"/>
            <a:ext cx="8286750" cy="809625"/>
          </a:xfrm>
          <a:prstGeom prst="roundRect">
            <a:avLst>
              <a:gd name="adj" fmla="val 9412"/>
            </a:avLst>
          </a:prstGeom>
          <a:solidFill>
            <a:srgbClr val="E7F4F3"/>
          </a:solidFill>
          <a:ln w="13335">
            <a:solidFill>
              <a:srgbClr val="117F8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lang="el-GR" sz="1500" b="1" dirty="0">
                <a:solidFill>
                  <a:srgbClr val="18324B"/>
                </a:solidFill>
                <a:latin typeface="DejaVu Sans"/>
                <a:ea typeface="DejaVu Sans"/>
                <a:cs typeface="DejaVu Sans"/>
              </a:rPr>
              <a:t>Θα δούμε </a:t>
            </a:r>
            <a:r>
              <a:rPr sz="1500" b="1" dirty="0">
                <a:solidFill>
                  <a:srgbClr val="18324B"/>
                </a:solidFill>
                <a:latin typeface="DejaVu Sans"/>
                <a:ea typeface="DejaVu Sans"/>
                <a:cs typeface="DejaVu Sans"/>
              </a:rPr>
              <a:t>και τα δύο: πρώτα θα χρησιμοποιήσουμε έναν δεδομένο ουδό και μετά θα δείξουμε πώς μπορεί να υπολογιστεί</a:t>
            </a:r>
          </a:p>
        </p:txBody>
      </p:sp>
    </p:spTree>
    <p:extLst>
      <p:ext uri="{BB962C8B-B14F-4D97-AF65-F5344CB8AC3E}">
        <p14:creationId xmlns:p14="http://schemas.microsoft.com/office/powerpoint/2010/main" val="1706654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0EE5554-EFE1-465B-B62C-1E5F62633FCC}"/>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Τι καθορίζει τη θέση του ουδού;</a:t>
            </a:r>
          </a:p>
        </p:txBody>
      </p:sp>
      <p:sp>
        <p:nvSpPr>
          <p:cNvPr id="2" name="Straight Connector 1">
            <a:extLst>
              <a:ext uri="{FF2B5EF4-FFF2-40B4-BE49-F238E27FC236}">
                <a16:creationId xmlns:a16="http://schemas.microsoft.com/office/drawing/2014/main" id="{60B81826-84C8-4DEF-A64D-AA464DF5A628}"/>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5B4041B9-28DF-4031-95FC-3B446A4EC854}"/>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Ο ουδός μετακινείται όταν αλλάζει το αναμενόμενο όφελος ή η πιθανή βλάβη της θεραπείας.</a:t>
            </a:r>
          </a:p>
        </p:txBody>
      </p:sp>
      <p:sp>
        <p:nvSpPr>
          <p:cNvPr id="6" name="Straight Connector 5">
            <a:extLst>
              <a:ext uri="{FF2B5EF4-FFF2-40B4-BE49-F238E27FC236}">
                <a16:creationId xmlns:a16="http://schemas.microsoft.com/office/drawing/2014/main" id="{FBA569B6-311A-4F75-9B39-3A41F15337FC}"/>
              </a:ext>
            </a:extLst>
          </p:cNvPr>
          <p:cNvSpPr>
            <a:spLocks noGrp="1"/>
          </p:cNvSpPr>
          <p:nvPr/>
        </p:nvSpPr>
        <p:spPr>
          <a:xfrm>
            <a:off x="1384300" y="1974850"/>
            <a:ext cx="9334500" cy="0"/>
          </a:xfrm>
          <a:prstGeom prst="line">
            <a:avLst/>
          </a:prstGeom>
          <a:noFill/>
          <a:ln w="38100">
            <a:solidFill>
              <a:srgbClr val="5D6974"/>
            </a:solidFill>
            <a:prstDash val="solid"/>
          </a:ln>
        </p:spPr>
        <p:txBody>
          <a:bodyPr/>
          <a:lstStyle/>
          <a:p>
            <a:endParaRPr lang="en-US"/>
          </a:p>
        </p:txBody>
      </p:sp>
      <p:sp>
        <p:nvSpPr>
          <p:cNvPr id="7" name="Straight Connector 6">
            <a:extLst>
              <a:ext uri="{FF2B5EF4-FFF2-40B4-BE49-F238E27FC236}">
                <a16:creationId xmlns:a16="http://schemas.microsoft.com/office/drawing/2014/main" id="{3C7B0C4F-56E6-411B-9420-D8764D1C61C5}"/>
              </a:ext>
            </a:extLst>
          </p:cNvPr>
          <p:cNvSpPr>
            <a:spLocks noGrp="1"/>
          </p:cNvSpPr>
          <p:nvPr/>
        </p:nvSpPr>
        <p:spPr>
          <a:xfrm>
            <a:off x="3336925" y="1641475"/>
            <a:ext cx="0" cy="666750"/>
          </a:xfrm>
          <a:prstGeom prst="line">
            <a:avLst/>
          </a:prstGeom>
          <a:noFill/>
          <a:ln w="38100">
            <a:solidFill>
              <a:srgbClr val="2D7A5B"/>
            </a:solidFill>
            <a:prstDash val="solid"/>
          </a:ln>
        </p:spPr>
        <p:txBody>
          <a:bodyPr/>
          <a:lstStyle/>
          <a:p>
            <a:endParaRPr lang="en-US"/>
          </a:p>
        </p:txBody>
      </p:sp>
      <p:sp>
        <p:nvSpPr>
          <p:cNvPr id="8" name="Straight Connector 7">
            <a:extLst>
              <a:ext uri="{FF2B5EF4-FFF2-40B4-BE49-F238E27FC236}">
                <a16:creationId xmlns:a16="http://schemas.microsoft.com/office/drawing/2014/main" id="{EEF21EBE-CC2A-469B-AEA2-C349C044BEA0}"/>
              </a:ext>
            </a:extLst>
          </p:cNvPr>
          <p:cNvSpPr>
            <a:spLocks noGrp="1"/>
          </p:cNvSpPr>
          <p:nvPr/>
        </p:nvSpPr>
        <p:spPr>
          <a:xfrm>
            <a:off x="9147175" y="1641475"/>
            <a:ext cx="0" cy="666750"/>
          </a:xfrm>
          <a:prstGeom prst="line">
            <a:avLst/>
          </a:prstGeom>
          <a:noFill/>
          <a:ln w="38100">
            <a:solidFill>
              <a:srgbClr val="B54A4A"/>
            </a:solidFill>
            <a:prstDash val="solid"/>
          </a:ln>
        </p:spPr>
        <p:txBody>
          <a:bodyPr/>
          <a:lstStyle/>
          <a:p>
            <a:endParaRPr lang="en-US"/>
          </a:p>
        </p:txBody>
      </p:sp>
      <p:sp>
        <p:nvSpPr>
          <p:cNvPr id="9" name="Rectangle 8">
            <a:extLst>
              <a:ext uri="{FF2B5EF4-FFF2-40B4-BE49-F238E27FC236}">
                <a16:creationId xmlns:a16="http://schemas.microsoft.com/office/drawing/2014/main" id="{85CE4E35-CF81-4EA0-9D21-8C9BA4342B6E}"/>
              </a:ext>
            </a:extLst>
          </p:cNvPr>
          <p:cNvSpPr>
            <a:spLocks noGrp="1"/>
          </p:cNvSpPr>
          <p:nvPr/>
        </p:nvSpPr>
        <p:spPr>
          <a:xfrm>
            <a:off x="1384300" y="2593975"/>
            <a:ext cx="3905250" cy="400050"/>
          </a:xfrm>
          <a:prstGeom prst="rect">
            <a:avLst/>
          </a:prstGeom>
          <a:noFill/>
          <a:ln w="0">
            <a:noFill/>
          </a:ln>
        </p:spPr>
        <p:txBody>
          <a:bodyPr lIns="66675" tIns="47625" rIns="66675" bIns="47625" anchor="t">
            <a:normAutofit/>
          </a:bodyPr>
          <a:lstStyle>
            <a:defPPr algn="ctr">
              <a:defRPr sz="1725" b="1">
                <a:solidFill>
                  <a:srgbClr val="2D7A5B"/>
                </a:solidFill>
                <a:latin typeface="DejaVu Sans"/>
                <a:ea typeface="DejaVu Sans"/>
                <a:cs typeface="DejaVu Sans"/>
              </a:defRPr>
            </a:defPPr>
          </a:lstStyle>
          <a:p>
            <a:pPr algn="ctr">
              <a:defRPr sz="1725" b="1">
                <a:solidFill>
                  <a:srgbClr val="2D7A5B"/>
                </a:solidFill>
                <a:latin typeface="DejaVu Sans"/>
                <a:ea typeface="DejaVu Sans"/>
                <a:cs typeface="DejaVu Sans"/>
              </a:defRPr>
            </a:pPr>
            <a:r>
              <a:rPr sz="1725" b="1">
                <a:solidFill>
                  <a:srgbClr val="2D7A5B"/>
                </a:solidFill>
                <a:latin typeface="DejaVu Sans"/>
                <a:ea typeface="DejaVu Sans"/>
                <a:cs typeface="DejaVu Sans"/>
              </a:rPr>
              <a:t>Χαμηλότερος ουδός</a:t>
            </a:r>
          </a:p>
        </p:txBody>
      </p:sp>
      <p:sp>
        <p:nvSpPr>
          <p:cNvPr id="11" name="Rectangle 10">
            <a:extLst>
              <a:ext uri="{FF2B5EF4-FFF2-40B4-BE49-F238E27FC236}">
                <a16:creationId xmlns:a16="http://schemas.microsoft.com/office/drawing/2014/main" id="{357AEA12-6BAF-4529-A0F0-3F15C366013E}"/>
              </a:ext>
            </a:extLst>
          </p:cNvPr>
          <p:cNvSpPr>
            <a:spLocks noGrp="1"/>
          </p:cNvSpPr>
          <p:nvPr/>
        </p:nvSpPr>
        <p:spPr>
          <a:xfrm>
            <a:off x="7194550" y="2593975"/>
            <a:ext cx="3905250" cy="400050"/>
          </a:xfrm>
          <a:prstGeom prst="rect">
            <a:avLst/>
          </a:prstGeom>
          <a:noFill/>
          <a:ln w="0">
            <a:noFill/>
          </a:ln>
        </p:spPr>
        <p:txBody>
          <a:bodyPr lIns="66675" tIns="47625" rIns="66675" bIns="47625" anchor="t">
            <a:normAutofit/>
          </a:bodyPr>
          <a:lstStyle>
            <a:defPPr algn="ctr">
              <a:defRPr sz="1725" b="1">
                <a:solidFill>
                  <a:srgbClr val="B54A4A"/>
                </a:solidFill>
                <a:latin typeface="DejaVu Sans"/>
                <a:ea typeface="DejaVu Sans"/>
                <a:cs typeface="DejaVu Sans"/>
              </a:defRPr>
            </a:defPPr>
          </a:lstStyle>
          <a:p>
            <a:pPr algn="ctr">
              <a:defRPr sz="1725" b="1">
                <a:solidFill>
                  <a:srgbClr val="B54A4A"/>
                </a:solidFill>
                <a:latin typeface="DejaVu Sans"/>
                <a:ea typeface="DejaVu Sans"/>
                <a:cs typeface="DejaVu Sans"/>
              </a:defRPr>
            </a:pPr>
            <a:r>
              <a:rPr sz="1725" b="1">
                <a:solidFill>
                  <a:srgbClr val="B54A4A"/>
                </a:solidFill>
                <a:latin typeface="DejaVu Sans"/>
                <a:ea typeface="DejaVu Sans"/>
                <a:cs typeface="DejaVu Sans"/>
              </a:rPr>
              <a:t>Υψηλότερος ουδός</a:t>
            </a:r>
          </a:p>
        </p:txBody>
      </p:sp>
      <p:sp>
        <p:nvSpPr>
          <p:cNvPr id="13" name="Rectangle 12">
            <a:extLst>
              <a:ext uri="{FF2B5EF4-FFF2-40B4-BE49-F238E27FC236}">
                <a16:creationId xmlns:a16="http://schemas.microsoft.com/office/drawing/2014/main" id="{6BC24C49-83B5-43A2-99B5-D9E41CC80A13}"/>
              </a:ext>
            </a:extLst>
          </p:cNvPr>
          <p:cNvSpPr>
            <a:spLocks noGrp="1"/>
          </p:cNvSpPr>
          <p:nvPr/>
        </p:nvSpPr>
        <p:spPr>
          <a:xfrm>
            <a:off x="1098550" y="2022475"/>
            <a:ext cx="666750" cy="285750"/>
          </a:xfrm>
          <a:prstGeom prst="rect">
            <a:avLst/>
          </a:prstGeom>
          <a:noFill/>
          <a:ln w="0">
            <a:noFill/>
          </a:ln>
        </p:spPr>
        <p:txBody>
          <a:bodyPr lIns="66675" tIns="47625" rIns="66675" bIns="47625" anchor="t">
            <a:normAutofit/>
          </a:bodyPr>
          <a:lstStyle>
            <a:defPPr algn="ctr">
              <a:defRPr sz="1125" b="0">
                <a:solidFill>
                  <a:srgbClr val="5D6974"/>
                </a:solidFill>
                <a:latin typeface="DejaVu Sans"/>
                <a:ea typeface="DejaVu Sans"/>
                <a:cs typeface="DejaVu Sans"/>
              </a:defRPr>
            </a:defPPr>
          </a:lstStyle>
          <a:p>
            <a:pPr algn="ctr">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0%</a:t>
            </a:r>
          </a:p>
        </p:txBody>
      </p:sp>
      <p:sp>
        <p:nvSpPr>
          <p:cNvPr id="14" name="Rectangle 13">
            <a:extLst>
              <a:ext uri="{FF2B5EF4-FFF2-40B4-BE49-F238E27FC236}">
                <a16:creationId xmlns:a16="http://schemas.microsoft.com/office/drawing/2014/main" id="{BAE08478-3CD6-4CD9-88A0-EE2C60895A33}"/>
              </a:ext>
            </a:extLst>
          </p:cNvPr>
          <p:cNvSpPr>
            <a:spLocks noGrp="1"/>
          </p:cNvSpPr>
          <p:nvPr/>
        </p:nvSpPr>
        <p:spPr>
          <a:xfrm>
            <a:off x="10385425" y="2022475"/>
            <a:ext cx="762000" cy="285750"/>
          </a:xfrm>
          <a:prstGeom prst="rect">
            <a:avLst/>
          </a:prstGeom>
          <a:noFill/>
          <a:ln w="0">
            <a:noFill/>
          </a:ln>
        </p:spPr>
        <p:txBody>
          <a:bodyPr lIns="66675" tIns="47625" rIns="66675" bIns="47625" anchor="t">
            <a:normAutofit/>
          </a:bodyPr>
          <a:lstStyle>
            <a:defPPr algn="ctr">
              <a:defRPr sz="1125" b="0">
                <a:solidFill>
                  <a:srgbClr val="5D6974"/>
                </a:solidFill>
                <a:latin typeface="DejaVu Sans"/>
                <a:ea typeface="DejaVu Sans"/>
                <a:cs typeface="DejaVu Sans"/>
              </a:defRPr>
            </a:defPPr>
          </a:lstStyle>
          <a:p>
            <a:pPr algn="ctr">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100%</a:t>
            </a:r>
          </a:p>
        </p:txBody>
      </p:sp>
      <p:sp>
        <p:nvSpPr>
          <p:cNvPr id="17" name="Rectangle: Rounded Corners 16">
            <a:extLst>
              <a:ext uri="{FF2B5EF4-FFF2-40B4-BE49-F238E27FC236}">
                <a16:creationId xmlns:a16="http://schemas.microsoft.com/office/drawing/2014/main" id="{A3C28365-CD75-B74B-1417-62AB7489418C}"/>
              </a:ext>
            </a:extLst>
          </p:cNvPr>
          <p:cNvSpPr>
            <a:spLocks noGrp="1"/>
          </p:cNvSpPr>
          <p:nvPr/>
        </p:nvSpPr>
        <p:spPr>
          <a:xfrm>
            <a:off x="955675" y="3270248"/>
            <a:ext cx="4762500" cy="1816101"/>
          </a:xfrm>
          <a:prstGeom prst="roundRect">
            <a:avLst>
              <a:gd name="adj" fmla="val 11111"/>
            </a:avLst>
          </a:prstGeom>
          <a:solidFill>
            <a:srgbClr val="EAF2F8"/>
          </a:solidFill>
          <a:ln w="13335">
            <a:solidFill>
              <a:srgbClr val="3D78B5"/>
            </a:solidFill>
            <a:prstDash val="solid"/>
          </a:ln>
        </p:spPr>
        <p:txBody>
          <a:bodyPr lIns="76200" tIns="57150" rIns="76200" bIns="57150" anchor="ctr">
            <a:normAutofit lnSpcReduction="10000"/>
          </a:bodyPr>
          <a:lstStyle>
            <a:defPPr algn="ctr">
              <a:defRPr sz="1650" b="1">
                <a:solidFill>
                  <a:srgbClr val="3D78B5"/>
                </a:solidFill>
                <a:latin typeface="DejaVu Sans"/>
                <a:ea typeface="DejaVu Sans"/>
                <a:cs typeface="DejaVu Sans"/>
              </a:defRPr>
            </a:defPPr>
          </a:lstStyle>
          <a:p>
            <a:r>
              <a:rPr lang="en-US" sz="1600" dirty="0" err="1"/>
              <a:t>Ότ</a:t>
            </a:r>
            <a:r>
              <a:rPr lang="en-US" sz="1600" dirty="0"/>
              <a:t>αν η θεραπεία προσφέρει μεγάλο όφελος στους ασθενείς που έχουν τη νόσο και προκαλεί μικρή επιβάρυνση σε όσους τελικά δεν την έχουν, είμαστε διατεθειμένοι να θεραπεύσουμε ακόμη και με σχετικά μικρή πιθανότητα νόσου. </a:t>
            </a:r>
            <a:endParaRPr lang="el-GR" sz="1600" dirty="0"/>
          </a:p>
          <a:p>
            <a:endParaRPr lang="el-GR" sz="1600" dirty="0"/>
          </a:p>
          <a:p>
            <a:r>
              <a:rPr lang="el-GR" sz="1600" dirty="0"/>
              <a:t>Ο </a:t>
            </a:r>
            <a:r>
              <a:rPr lang="en-US" sz="1600" dirty="0" err="1"/>
              <a:t>θερ</a:t>
            </a:r>
            <a:r>
              <a:rPr lang="en-US" sz="1600" dirty="0"/>
              <a:t>απευτικός ουδός βρίσκεται χαμηλότερα.</a:t>
            </a:r>
          </a:p>
        </p:txBody>
      </p:sp>
      <p:sp>
        <p:nvSpPr>
          <p:cNvPr id="19" name="Rectangle: Rounded Corners 18">
            <a:extLst>
              <a:ext uri="{FF2B5EF4-FFF2-40B4-BE49-F238E27FC236}">
                <a16:creationId xmlns:a16="http://schemas.microsoft.com/office/drawing/2014/main" id="{71D0FD16-BC49-DBAF-663C-E86705CA9E83}"/>
              </a:ext>
            </a:extLst>
          </p:cNvPr>
          <p:cNvSpPr>
            <a:spLocks noGrp="1"/>
          </p:cNvSpPr>
          <p:nvPr/>
        </p:nvSpPr>
        <p:spPr>
          <a:xfrm>
            <a:off x="6619875" y="3241675"/>
            <a:ext cx="4762500" cy="1765295"/>
          </a:xfrm>
          <a:prstGeom prst="roundRect">
            <a:avLst>
              <a:gd name="adj" fmla="val 11111"/>
            </a:avLst>
          </a:prstGeom>
          <a:solidFill>
            <a:srgbClr val="FFF3D9"/>
          </a:solidFill>
          <a:ln w="13335">
            <a:solidFill>
              <a:srgbClr val="B57616"/>
            </a:solidFill>
            <a:prstDash val="solid"/>
          </a:ln>
        </p:spPr>
        <p:txBody>
          <a:bodyPr lIns="76200" tIns="57150" rIns="76200" bIns="57150" anchor="ctr">
            <a:normAutofit fontScale="92500" lnSpcReduction="20000"/>
          </a:bodyPr>
          <a:lstStyle>
            <a:defPPr algn="ctr">
              <a:defRPr sz="1650" b="1">
                <a:solidFill>
                  <a:srgbClr val="B57616"/>
                </a:solidFill>
                <a:latin typeface="DejaVu Sans"/>
                <a:ea typeface="DejaVu Sans"/>
                <a:cs typeface="DejaVu Sans"/>
              </a:defRPr>
            </a:defPPr>
          </a:lstStyle>
          <a:p>
            <a:pPr algn="ctr">
              <a:defRPr sz="1650" b="1">
                <a:solidFill>
                  <a:srgbClr val="B57616"/>
                </a:solidFill>
                <a:latin typeface="DejaVu Sans"/>
                <a:ea typeface="DejaVu Sans"/>
                <a:cs typeface="DejaVu Sans"/>
              </a:defRPr>
            </a:pPr>
            <a:r>
              <a:rPr lang="en-US" sz="1600" dirty="0" err="1"/>
              <a:t>Αν</a:t>
            </a:r>
            <a:r>
              <a:rPr lang="en-US" sz="1600" dirty="0"/>
              <a:t> </a:t>
            </a:r>
            <a:r>
              <a:rPr lang="en-US" sz="1600" dirty="0" err="1"/>
              <a:t>το</a:t>
            </a:r>
            <a:r>
              <a:rPr lang="en-US" sz="1600" dirty="0"/>
              <a:t> ανα</a:t>
            </a:r>
            <a:r>
              <a:rPr lang="en-US" sz="1600" dirty="0" err="1"/>
              <a:t>μενόμενο</a:t>
            </a:r>
            <a:r>
              <a:rPr lang="en-US" sz="1600" dirty="0"/>
              <a:t> </a:t>
            </a:r>
            <a:r>
              <a:rPr lang="en-US" sz="1600" dirty="0" err="1"/>
              <a:t>όφελος</a:t>
            </a:r>
            <a:r>
              <a:rPr lang="en-US" sz="1600" dirty="0"/>
              <a:t> </a:t>
            </a:r>
            <a:r>
              <a:rPr lang="en-US" sz="1600" dirty="0" err="1"/>
              <a:t>της</a:t>
            </a:r>
            <a:r>
              <a:rPr lang="en-US" sz="1600" dirty="0"/>
              <a:t> </a:t>
            </a:r>
            <a:r>
              <a:rPr lang="en-US" sz="1600" dirty="0" err="1"/>
              <a:t>θερ</a:t>
            </a:r>
            <a:r>
              <a:rPr lang="en-US" sz="1600" dirty="0"/>
              <a:t>απείας είναι μικρό ή αν η άσκοπη θεραπεία μπορεί να προκαλέσει σοβαρή βλάβη, χρειάζεται μεγαλύτερη πιθανότητα νόσου πριν αποφασίσουμε να θεραπεύσουμε. </a:t>
            </a:r>
            <a:endParaRPr lang="el-GR" sz="1600" dirty="0"/>
          </a:p>
          <a:p>
            <a:pPr algn="ctr">
              <a:defRPr sz="1650" b="1">
                <a:solidFill>
                  <a:srgbClr val="B57616"/>
                </a:solidFill>
                <a:latin typeface="DejaVu Sans"/>
                <a:ea typeface="DejaVu Sans"/>
                <a:cs typeface="DejaVu Sans"/>
              </a:defRPr>
            </a:pPr>
            <a:endParaRPr lang="el-GR" sz="1600" dirty="0"/>
          </a:p>
          <a:p>
            <a:pPr algn="ctr">
              <a:defRPr sz="1650" b="1">
                <a:solidFill>
                  <a:srgbClr val="B57616"/>
                </a:solidFill>
                <a:latin typeface="DejaVu Sans"/>
                <a:ea typeface="DejaVu Sans"/>
                <a:cs typeface="DejaVu Sans"/>
              </a:defRPr>
            </a:pPr>
            <a:r>
              <a:rPr lang="en-US" sz="1600" dirty="0"/>
              <a:t>Ο </a:t>
            </a:r>
            <a:r>
              <a:rPr lang="en-US" sz="1600" dirty="0" err="1"/>
              <a:t>θερ</a:t>
            </a:r>
            <a:r>
              <a:rPr lang="en-US" sz="1600" dirty="0"/>
              <a:t>απευτικός ουδός μετακινείται προς τα δεξιά</a:t>
            </a:r>
            <a:endParaRPr sz="1600" dirty="0"/>
          </a:p>
        </p:txBody>
      </p:sp>
      <p:sp>
        <p:nvSpPr>
          <p:cNvPr id="21" name="Rectangle: Rounded Corners 20">
            <a:extLst>
              <a:ext uri="{FF2B5EF4-FFF2-40B4-BE49-F238E27FC236}">
                <a16:creationId xmlns:a16="http://schemas.microsoft.com/office/drawing/2014/main" id="{D3B1D420-A231-1B61-2D9F-605835312776}"/>
              </a:ext>
            </a:extLst>
          </p:cNvPr>
          <p:cNvSpPr>
            <a:spLocks noGrp="1"/>
          </p:cNvSpPr>
          <p:nvPr/>
        </p:nvSpPr>
        <p:spPr>
          <a:xfrm>
            <a:off x="856059" y="5559422"/>
            <a:ext cx="4961732" cy="1236710"/>
          </a:xfrm>
          <a:prstGeom prst="roundRect">
            <a:avLst>
              <a:gd name="adj" fmla="val 14545"/>
            </a:avLst>
          </a:prstGeom>
          <a:solidFill>
            <a:srgbClr val="FFFFFF"/>
          </a:solidFill>
          <a:ln w="13335">
            <a:solidFill>
              <a:srgbClr val="D6DFE6"/>
            </a:solidFill>
            <a:prstDash val="solid"/>
          </a:ln>
        </p:spPr>
        <p:txBody>
          <a:bodyPr lIns="76200" tIns="57150" rIns="76200" bIns="57150" anchor="ctr">
            <a:noAutofit/>
          </a:bodyPr>
          <a:lstStyle>
            <a:defPPr algn="ctr">
              <a:defRPr sz="1350" b="1">
                <a:solidFill>
                  <a:srgbClr val="5D6974"/>
                </a:solidFill>
                <a:latin typeface="DejaVu Sans"/>
                <a:ea typeface="DejaVu Sans"/>
                <a:cs typeface="DejaVu Sans"/>
              </a:defRPr>
            </a:defPPr>
          </a:lstStyle>
          <a:p>
            <a:pPr algn="ctr"/>
            <a:r>
              <a:rPr lang="el-GR" sz="1600" dirty="0"/>
              <a:t>Π.χ. Σ</a:t>
            </a:r>
            <a:r>
              <a:rPr lang="en-US" sz="1600" dirty="0"/>
              <a:t>ε </a:t>
            </a:r>
            <a:r>
              <a:rPr lang="en-US" sz="1600" dirty="0" err="1"/>
              <a:t>μι</a:t>
            </a:r>
            <a:r>
              <a:rPr lang="en-US" sz="1600" dirty="0"/>
              <a:t>α σοβαρή και ταχέως εξελισσόμενη λοίμωξη, όταν η έγκαιρη θεραπεία μπορεί να είναι ιδιαίτερα ωφέλιμη και η θεραπεία είναι σχετικά ασφαλής, δεν χρειαζόμαστε πολύ μεγάλη βεβαιότητα για να ξεκινήσουμε θεραπεία.</a:t>
            </a:r>
            <a:endParaRPr lang="en-US" sz="1500" b="1" dirty="0">
              <a:solidFill>
                <a:srgbClr val="5D6974"/>
              </a:solidFill>
              <a:latin typeface="DejaVu Sans"/>
            </a:endParaRPr>
          </a:p>
        </p:txBody>
      </p:sp>
      <p:sp>
        <p:nvSpPr>
          <p:cNvPr id="23" name="Rectangle: Rounded Corners 22">
            <a:extLst>
              <a:ext uri="{FF2B5EF4-FFF2-40B4-BE49-F238E27FC236}">
                <a16:creationId xmlns:a16="http://schemas.microsoft.com/office/drawing/2014/main" id="{EDB7666F-9DF8-FC76-D735-F1484A64A253}"/>
              </a:ext>
            </a:extLst>
          </p:cNvPr>
          <p:cNvSpPr>
            <a:spLocks noGrp="1"/>
          </p:cNvSpPr>
          <p:nvPr/>
        </p:nvSpPr>
        <p:spPr>
          <a:xfrm>
            <a:off x="6502402" y="5470522"/>
            <a:ext cx="4961732" cy="1236710"/>
          </a:xfrm>
          <a:prstGeom prst="roundRect">
            <a:avLst>
              <a:gd name="adj" fmla="val 14545"/>
            </a:avLst>
          </a:prstGeom>
          <a:solidFill>
            <a:srgbClr val="FFFFFF"/>
          </a:solidFill>
          <a:ln w="13335">
            <a:solidFill>
              <a:srgbClr val="D6DFE6"/>
            </a:solidFill>
            <a:prstDash val="solid"/>
          </a:ln>
        </p:spPr>
        <p:txBody>
          <a:bodyPr lIns="76200" tIns="57150" rIns="76200" bIns="57150" anchor="ctr">
            <a:noAutofit/>
          </a:bodyPr>
          <a:lstStyle>
            <a:defPPr algn="ctr">
              <a:defRPr sz="1350" b="1">
                <a:solidFill>
                  <a:srgbClr val="5D6974"/>
                </a:solidFill>
                <a:latin typeface="DejaVu Sans"/>
                <a:ea typeface="DejaVu Sans"/>
                <a:cs typeface="DejaVu Sans"/>
              </a:defRPr>
            </a:defPPr>
          </a:lstStyle>
          <a:p>
            <a:pPr algn="ctr"/>
            <a:r>
              <a:rPr lang="el-GR" sz="1600" dirty="0"/>
              <a:t>Π.χ. </a:t>
            </a:r>
            <a:r>
              <a:rPr lang="en-US" sz="1600" dirty="0"/>
              <a:t>π</a:t>
            </a:r>
            <a:r>
              <a:rPr lang="en-US" sz="1600" dirty="0" err="1"/>
              <a:t>ριν</a:t>
            </a:r>
            <a:r>
              <a:rPr lang="en-US" sz="1600" dirty="0"/>
              <a:t> </a:t>
            </a:r>
            <a:r>
              <a:rPr lang="en-US" sz="1600" dirty="0" err="1"/>
              <a:t>χορηγήσουμε</a:t>
            </a:r>
            <a:r>
              <a:rPr lang="en-US" sz="1600" dirty="0"/>
              <a:t> α</a:t>
            </a:r>
            <a:r>
              <a:rPr lang="en-US" sz="1600" dirty="0" err="1"/>
              <a:t>ντι</a:t>
            </a:r>
            <a:r>
              <a:rPr lang="en-US" sz="1600" dirty="0"/>
              <a:t>πηκτική αγωγή σε έναν ασθενή με υψηλό κίνδυνο σοβαρής αιμορραγίας, θέλουμε να είμαστε περισσότερο βέβαιοι ότι υπάρχει θρόμβωση.</a:t>
            </a:r>
            <a:endParaRPr lang="en-US" sz="1500" b="1" dirty="0">
              <a:solidFill>
                <a:srgbClr val="5D6974"/>
              </a:solidFill>
              <a:latin typeface="DejaVu Sans"/>
            </a:endParaRPr>
          </a:p>
        </p:txBody>
      </p:sp>
    </p:spTree>
    <p:extLst>
      <p:ext uri="{BB962C8B-B14F-4D97-AF65-F5344CB8AC3E}">
        <p14:creationId xmlns:p14="http://schemas.microsoft.com/office/powerpoint/2010/main" val="1941888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1183A21-A2B9-40BF-87F8-EEB96920BB2A}"/>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2ο βήμα: εκ των προτέρων πιθανότητα</a:t>
            </a:r>
          </a:p>
        </p:txBody>
      </p:sp>
      <p:sp>
        <p:nvSpPr>
          <p:cNvPr id="2" name="Straight Connector 1">
            <a:extLst>
              <a:ext uri="{FF2B5EF4-FFF2-40B4-BE49-F238E27FC236}">
                <a16:creationId xmlns:a16="http://schemas.microsoft.com/office/drawing/2014/main" id="{DBCCA8CB-D5C1-43FE-B56F-D1FBC9EC10AE}"/>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94B671AC-58D4-4316-BB06-024A142DEA5B}"/>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Εκτιμούμε την πιθανότητα της νόσου πριν πραγματοποιήσουμε τη νέα διαγνωστική εξέταση.</a:t>
            </a:r>
          </a:p>
        </p:txBody>
      </p:sp>
      <p:sp>
        <p:nvSpPr>
          <p:cNvPr id="6" name="Oval 5">
            <a:extLst>
              <a:ext uri="{FF2B5EF4-FFF2-40B4-BE49-F238E27FC236}">
                <a16:creationId xmlns:a16="http://schemas.microsoft.com/office/drawing/2014/main" id="{320C26A4-458F-4A2E-B607-C5E79591B502}"/>
              </a:ext>
            </a:extLst>
          </p:cNvPr>
          <p:cNvSpPr>
            <a:spLocks noGrp="1"/>
          </p:cNvSpPr>
          <p:nvPr/>
        </p:nvSpPr>
        <p:spPr>
          <a:xfrm>
            <a:off x="1095375" y="1571625"/>
            <a:ext cx="457200" cy="457200"/>
          </a:xfrm>
          <a:prstGeom prst="ellipse">
            <a:avLst/>
          </a:prstGeom>
          <a:solidFill>
            <a:srgbClr val="3D78B5"/>
          </a:solidFill>
          <a:ln w="9525">
            <a:solidFill>
              <a:srgbClr val="3D78B5"/>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1</a:t>
            </a:r>
          </a:p>
        </p:txBody>
      </p:sp>
      <p:sp>
        <p:nvSpPr>
          <p:cNvPr id="7" name="Rectangle 6">
            <a:extLst>
              <a:ext uri="{FF2B5EF4-FFF2-40B4-BE49-F238E27FC236}">
                <a16:creationId xmlns:a16="http://schemas.microsoft.com/office/drawing/2014/main" id="{329A4F13-FE98-44C1-B2A0-9664FA1A740E}"/>
              </a:ext>
            </a:extLst>
          </p:cNvPr>
          <p:cNvSpPr>
            <a:spLocks noGrp="1"/>
          </p:cNvSpPr>
          <p:nvPr/>
        </p:nvSpPr>
        <p:spPr>
          <a:xfrm>
            <a:off x="1809750" y="1524000"/>
            <a:ext cx="6191250" cy="571500"/>
          </a:xfrm>
          <a:prstGeom prst="rect">
            <a:avLst/>
          </a:prstGeom>
          <a:noFill/>
          <a:ln w="0">
            <a:noFill/>
          </a:ln>
        </p:spPr>
        <p:txBody>
          <a:bodyPr lIns="66675" tIns="47625" rIns="66675" bIns="47625" anchor="ctr">
            <a:normAutofit/>
          </a:bodyPr>
          <a:lstStyle>
            <a:defPPr algn="l">
              <a:defRPr sz="1575" b="1">
                <a:solidFill>
                  <a:srgbClr val="18324B"/>
                </a:solidFill>
                <a:latin typeface="DejaVu Sans"/>
                <a:ea typeface="DejaVu Sans"/>
                <a:cs typeface="DejaVu Sans"/>
              </a:defRPr>
            </a:defPPr>
          </a:lstStyle>
          <a:p>
            <a:pPr algn="l">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Συμπτώματα και κλινικά σημεία</a:t>
            </a:r>
          </a:p>
        </p:txBody>
      </p:sp>
      <p:sp>
        <p:nvSpPr>
          <p:cNvPr id="8" name="Oval 7">
            <a:extLst>
              <a:ext uri="{FF2B5EF4-FFF2-40B4-BE49-F238E27FC236}">
                <a16:creationId xmlns:a16="http://schemas.microsoft.com/office/drawing/2014/main" id="{3ECBEFE7-7BAE-4F11-BE61-7E31DA1B641F}"/>
              </a:ext>
            </a:extLst>
          </p:cNvPr>
          <p:cNvSpPr>
            <a:spLocks noGrp="1"/>
          </p:cNvSpPr>
          <p:nvPr/>
        </p:nvSpPr>
        <p:spPr>
          <a:xfrm>
            <a:off x="1095375" y="2476500"/>
            <a:ext cx="457200" cy="457200"/>
          </a:xfrm>
          <a:prstGeom prst="ellipse">
            <a:avLst/>
          </a:prstGeom>
          <a:solidFill>
            <a:srgbClr val="117F86"/>
          </a:solidFill>
          <a:ln w="9525">
            <a:solidFill>
              <a:srgbClr val="117F8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2</a:t>
            </a:r>
          </a:p>
        </p:txBody>
      </p:sp>
      <p:sp>
        <p:nvSpPr>
          <p:cNvPr id="9" name="Rectangle 8">
            <a:extLst>
              <a:ext uri="{FF2B5EF4-FFF2-40B4-BE49-F238E27FC236}">
                <a16:creationId xmlns:a16="http://schemas.microsoft.com/office/drawing/2014/main" id="{FBB4C1F9-D927-4130-A229-C0D95FD03884}"/>
              </a:ext>
            </a:extLst>
          </p:cNvPr>
          <p:cNvSpPr>
            <a:spLocks noGrp="1"/>
          </p:cNvSpPr>
          <p:nvPr/>
        </p:nvSpPr>
        <p:spPr>
          <a:xfrm>
            <a:off x="1809750" y="2428875"/>
            <a:ext cx="6191250" cy="571500"/>
          </a:xfrm>
          <a:prstGeom prst="rect">
            <a:avLst/>
          </a:prstGeom>
          <a:noFill/>
          <a:ln w="0">
            <a:noFill/>
          </a:ln>
        </p:spPr>
        <p:txBody>
          <a:bodyPr lIns="66675" tIns="47625" rIns="66675" bIns="47625" anchor="ctr">
            <a:normAutofit/>
          </a:bodyPr>
          <a:lstStyle>
            <a:defPPr algn="l">
              <a:defRPr sz="1575" b="1">
                <a:solidFill>
                  <a:srgbClr val="18324B"/>
                </a:solidFill>
                <a:latin typeface="DejaVu Sans"/>
                <a:ea typeface="DejaVu Sans"/>
                <a:cs typeface="DejaVu Sans"/>
              </a:defRPr>
            </a:defPPr>
          </a:lstStyle>
          <a:p>
            <a:pPr algn="l">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Ιστορικό και παράγοντες κινδύνου</a:t>
            </a:r>
          </a:p>
        </p:txBody>
      </p:sp>
      <p:sp>
        <p:nvSpPr>
          <p:cNvPr id="10" name="Oval 9">
            <a:extLst>
              <a:ext uri="{FF2B5EF4-FFF2-40B4-BE49-F238E27FC236}">
                <a16:creationId xmlns:a16="http://schemas.microsoft.com/office/drawing/2014/main" id="{876BA5EA-BA62-47DC-AB41-FF26BF73B073}"/>
              </a:ext>
            </a:extLst>
          </p:cNvPr>
          <p:cNvSpPr>
            <a:spLocks noGrp="1"/>
          </p:cNvSpPr>
          <p:nvPr/>
        </p:nvSpPr>
        <p:spPr>
          <a:xfrm>
            <a:off x="1095375" y="3381375"/>
            <a:ext cx="457200" cy="457200"/>
          </a:xfrm>
          <a:prstGeom prst="ellipse">
            <a:avLst/>
          </a:prstGeom>
          <a:solidFill>
            <a:srgbClr val="7653A6"/>
          </a:solidFill>
          <a:ln w="9525">
            <a:solidFill>
              <a:srgbClr val="7653A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3</a:t>
            </a:r>
          </a:p>
        </p:txBody>
      </p:sp>
      <p:sp>
        <p:nvSpPr>
          <p:cNvPr id="11" name="Rectangle 10">
            <a:extLst>
              <a:ext uri="{FF2B5EF4-FFF2-40B4-BE49-F238E27FC236}">
                <a16:creationId xmlns:a16="http://schemas.microsoft.com/office/drawing/2014/main" id="{137AC820-9EAF-4B38-8892-8049C83B8CBD}"/>
              </a:ext>
            </a:extLst>
          </p:cNvPr>
          <p:cNvSpPr>
            <a:spLocks noGrp="1"/>
          </p:cNvSpPr>
          <p:nvPr/>
        </p:nvSpPr>
        <p:spPr>
          <a:xfrm>
            <a:off x="1809750" y="3333750"/>
            <a:ext cx="6191250" cy="571500"/>
          </a:xfrm>
          <a:prstGeom prst="rect">
            <a:avLst/>
          </a:prstGeom>
          <a:noFill/>
          <a:ln w="0">
            <a:noFill/>
          </a:ln>
        </p:spPr>
        <p:txBody>
          <a:bodyPr lIns="66675" tIns="47625" rIns="66675" bIns="47625" anchor="ctr">
            <a:normAutofit/>
          </a:bodyPr>
          <a:lstStyle>
            <a:defPPr algn="l">
              <a:defRPr sz="1575" b="1">
                <a:solidFill>
                  <a:srgbClr val="18324B"/>
                </a:solidFill>
                <a:latin typeface="DejaVu Sans"/>
                <a:ea typeface="DejaVu Sans"/>
                <a:cs typeface="DejaVu Sans"/>
              </a:defRPr>
            </a:defPPr>
          </a:lstStyle>
          <a:p>
            <a:pPr algn="l">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Συχνότητα της νόσου στον σχετικό πληθυσμό</a:t>
            </a:r>
          </a:p>
        </p:txBody>
      </p:sp>
      <p:sp>
        <p:nvSpPr>
          <p:cNvPr id="12" name="Oval 11">
            <a:extLst>
              <a:ext uri="{FF2B5EF4-FFF2-40B4-BE49-F238E27FC236}">
                <a16:creationId xmlns:a16="http://schemas.microsoft.com/office/drawing/2014/main" id="{8E7AFFEC-AC3B-4AA5-AE03-041CC1B6AFA8}"/>
              </a:ext>
            </a:extLst>
          </p:cNvPr>
          <p:cNvSpPr>
            <a:spLocks noGrp="1"/>
          </p:cNvSpPr>
          <p:nvPr/>
        </p:nvSpPr>
        <p:spPr>
          <a:xfrm>
            <a:off x="1095375" y="4286250"/>
            <a:ext cx="457200" cy="457200"/>
          </a:xfrm>
          <a:prstGeom prst="ellipse">
            <a:avLst/>
          </a:prstGeom>
          <a:solidFill>
            <a:srgbClr val="B57616"/>
          </a:solidFill>
          <a:ln w="9525">
            <a:solidFill>
              <a:srgbClr val="B5761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4</a:t>
            </a:r>
          </a:p>
        </p:txBody>
      </p:sp>
      <p:sp>
        <p:nvSpPr>
          <p:cNvPr id="13" name="Rectangle 12">
            <a:extLst>
              <a:ext uri="{FF2B5EF4-FFF2-40B4-BE49-F238E27FC236}">
                <a16:creationId xmlns:a16="http://schemas.microsoft.com/office/drawing/2014/main" id="{3351C421-2D0F-4A7F-995E-99A7D60C4FCA}"/>
              </a:ext>
            </a:extLst>
          </p:cNvPr>
          <p:cNvSpPr>
            <a:spLocks noGrp="1"/>
          </p:cNvSpPr>
          <p:nvPr/>
        </p:nvSpPr>
        <p:spPr>
          <a:xfrm>
            <a:off x="1809750" y="4238625"/>
            <a:ext cx="6191250" cy="571500"/>
          </a:xfrm>
          <a:prstGeom prst="rect">
            <a:avLst/>
          </a:prstGeom>
          <a:noFill/>
          <a:ln w="0">
            <a:noFill/>
          </a:ln>
        </p:spPr>
        <p:txBody>
          <a:bodyPr lIns="66675" tIns="47625" rIns="66675" bIns="47625" anchor="ctr">
            <a:normAutofit/>
          </a:bodyPr>
          <a:lstStyle>
            <a:defPPr algn="l">
              <a:defRPr sz="1575" b="1">
                <a:solidFill>
                  <a:srgbClr val="18324B"/>
                </a:solidFill>
                <a:latin typeface="DejaVu Sans"/>
                <a:ea typeface="DejaVu Sans"/>
                <a:cs typeface="DejaVu Sans"/>
              </a:defRPr>
            </a:defPPr>
          </a:lstStyle>
          <a:p>
            <a:pPr algn="l">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Αποτελέσματα προηγούμενων εξετάσεων</a:t>
            </a:r>
          </a:p>
        </p:txBody>
      </p:sp>
      <p:sp>
        <p:nvSpPr>
          <p:cNvPr id="14" name="Rectangle: Rounded Corners 13">
            <a:extLst>
              <a:ext uri="{FF2B5EF4-FFF2-40B4-BE49-F238E27FC236}">
                <a16:creationId xmlns:a16="http://schemas.microsoft.com/office/drawing/2014/main" id="{D9C771DF-E296-41B6-9A79-3BB33D735C59}"/>
              </a:ext>
            </a:extLst>
          </p:cNvPr>
          <p:cNvSpPr>
            <a:spLocks noGrp="1"/>
          </p:cNvSpPr>
          <p:nvPr/>
        </p:nvSpPr>
        <p:spPr>
          <a:xfrm>
            <a:off x="7524750" y="2714625"/>
            <a:ext cx="3714750" cy="1047750"/>
          </a:xfrm>
          <a:prstGeom prst="roundRect">
            <a:avLst>
              <a:gd name="adj" fmla="val 7273"/>
            </a:avLst>
          </a:prstGeom>
          <a:solidFill>
            <a:srgbClr val="EAF2F8"/>
          </a:solidFill>
          <a:ln w="13335">
            <a:solidFill>
              <a:srgbClr val="3D78B5"/>
            </a:solidFill>
            <a:prstDash val="solid"/>
          </a:ln>
        </p:spPr>
        <p:txBody>
          <a:bodyPr lIns="76200" tIns="57150" rIns="76200" bIns="57150" anchor="ctr">
            <a:normAutofit fontScale="99861"/>
          </a:bodyPr>
          <a:lstStyle>
            <a:defPPr algn="ctr">
              <a:defRPr sz="1650" b="1">
                <a:solidFill>
                  <a:srgbClr val="3D78B5"/>
                </a:solidFill>
                <a:latin typeface="DejaVu Sans"/>
                <a:ea typeface="DejaVu Sans"/>
                <a:cs typeface="DejaVu Sans"/>
              </a:defRPr>
            </a:defPPr>
          </a:lstStyle>
          <a:p>
            <a:pPr algn="ctr">
              <a:defRPr sz="1650" b="1">
                <a:solidFill>
                  <a:srgbClr val="3D78B5"/>
                </a:solidFill>
                <a:latin typeface="DejaVu Sans"/>
                <a:ea typeface="DejaVu Sans"/>
                <a:cs typeface="DejaVu Sans"/>
              </a:defRPr>
            </a:pPr>
            <a:r>
              <a:rPr sz="1650" b="1">
                <a:solidFill>
                  <a:srgbClr val="3D78B5"/>
                </a:solidFill>
                <a:latin typeface="DejaVu Sans"/>
                <a:ea typeface="DejaVu Sans"/>
                <a:cs typeface="DejaVu Sans"/>
              </a:rPr>
              <a:t>Οι πληροφορίες αυτές οδηγούν σε μια εκτίμηση p για τον συγκεκριμένο ασθενή</a:t>
            </a:r>
          </a:p>
        </p:txBody>
      </p:sp>
      <p:sp>
        <p:nvSpPr>
          <p:cNvPr id="15" name="Rectangle: Rounded Corners 14">
            <a:extLst>
              <a:ext uri="{FF2B5EF4-FFF2-40B4-BE49-F238E27FC236}">
                <a16:creationId xmlns:a16="http://schemas.microsoft.com/office/drawing/2014/main" id="{62D0F02A-11CC-457E-ABD6-7480165FDBFF}"/>
              </a:ext>
            </a:extLst>
          </p:cNvPr>
          <p:cNvSpPr>
            <a:spLocks noGrp="1"/>
          </p:cNvSpPr>
          <p:nvPr/>
        </p:nvSpPr>
        <p:spPr>
          <a:xfrm>
            <a:off x="2667000" y="5476875"/>
            <a:ext cx="6858000" cy="571500"/>
          </a:xfrm>
          <a:prstGeom prst="roundRect">
            <a:avLst>
              <a:gd name="adj" fmla="val 13333"/>
            </a:avLst>
          </a:prstGeom>
          <a:solidFill>
            <a:srgbClr val="FFF3D9"/>
          </a:solidFill>
          <a:ln w="13335">
            <a:solidFill>
              <a:srgbClr val="B57616"/>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Η εκ των προτέρων πιθανότητα δεν ταυτίζεται υποχρεωτικά με τον επιπολασμό</a:t>
            </a:r>
          </a:p>
        </p:txBody>
      </p:sp>
    </p:spTree>
    <p:extLst>
      <p:ext uri="{BB962C8B-B14F-4D97-AF65-F5344CB8AC3E}">
        <p14:creationId xmlns:p14="http://schemas.microsoft.com/office/powerpoint/2010/main" val="768288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A42C28C-21C4-4896-A430-AE66A8FA9F7C}"/>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Σύγκριση πιθανότητας και ουδού</a:t>
            </a:r>
          </a:p>
        </p:txBody>
      </p:sp>
      <p:sp>
        <p:nvSpPr>
          <p:cNvPr id="2" name="Straight Connector 1">
            <a:extLst>
              <a:ext uri="{FF2B5EF4-FFF2-40B4-BE49-F238E27FC236}">
                <a16:creationId xmlns:a16="http://schemas.microsoft.com/office/drawing/2014/main" id="{48033D5E-7AFB-4B54-BF87-D139CCC3624C}"/>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7C2A3B41-379B-41FD-A986-6CEC5B7BA67A}"/>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Η πρώτη θεραπευτική κατεύθυνση προκύπτει από τη θέση της πιθανότητας σε σχέση με τον ουδό.</a:t>
            </a:r>
          </a:p>
        </p:txBody>
      </p:sp>
      <p:sp>
        <p:nvSpPr>
          <p:cNvPr id="6" name="Straight Connector 5">
            <a:extLst>
              <a:ext uri="{FF2B5EF4-FFF2-40B4-BE49-F238E27FC236}">
                <a16:creationId xmlns:a16="http://schemas.microsoft.com/office/drawing/2014/main" id="{9B21D491-3D9F-4E5B-BBFC-F838BFACFC60}"/>
              </a:ext>
            </a:extLst>
          </p:cNvPr>
          <p:cNvSpPr>
            <a:spLocks noGrp="1"/>
          </p:cNvSpPr>
          <p:nvPr/>
        </p:nvSpPr>
        <p:spPr>
          <a:xfrm>
            <a:off x="1428750" y="2952750"/>
            <a:ext cx="9334500" cy="0"/>
          </a:xfrm>
          <a:prstGeom prst="line">
            <a:avLst/>
          </a:prstGeom>
          <a:noFill/>
          <a:ln w="38100">
            <a:solidFill>
              <a:srgbClr val="5D6974"/>
            </a:solidFill>
            <a:prstDash val="solid"/>
          </a:ln>
        </p:spPr>
        <p:txBody>
          <a:bodyPr/>
          <a:lstStyle/>
          <a:p>
            <a:endParaRPr lang="en-US"/>
          </a:p>
        </p:txBody>
      </p:sp>
      <p:sp>
        <p:nvSpPr>
          <p:cNvPr id="7" name="Rectangle 6">
            <a:extLst>
              <a:ext uri="{FF2B5EF4-FFF2-40B4-BE49-F238E27FC236}">
                <a16:creationId xmlns:a16="http://schemas.microsoft.com/office/drawing/2014/main" id="{8A92DE25-C8D3-4B41-9584-2C7D761E0C5B}"/>
              </a:ext>
            </a:extLst>
          </p:cNvPr>
          <p:cNvSpPr>
            <a:spLocks noGrp="1"/>
          </p:cNvSpPr>
          <p:nvPr/>
        </p:nvSpPr>
        <p:spPr>
          <a:xfrm>
            <a:off x="1238250" y="3067050"/>
            <a:ext cx="666750" cy="266700"/>
          </a:xfrm>
          <a:prstGeom prst="rect">
            <a:avLst/>
          </a:prstGeom>
          <a:noFill/>
          <a:ln w="0">
            <a:noFill/>
          </a:ln>
        </p:spPr>
        <p:txBody>
          <a:bodyPr lIns="66675" tIns="47625" rIns="66675" bIns="47625" anchor="t">
            <a:normAutofit/>
          </a:bodyPr>
          <a:lstStyle>
            <a:defPPr algn="ctr">
              <a:defRPr sz="1125" b="0">
                <a:solidFill>
                  <a:srgbClr val="5D6974"/>
                </a:solidFill>
                <a:latin typeface="DejaVu Sans"/>
                <a:ea typeface="DejaVu Sans"/>
                <a:cs typeface="DejaVu Sans"/>
              </a:defRPr>
            </a:defPPr>
          </a:lstStyle>
          <a:p>
            <a:pPr algn="ctr">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0%</a:t>
            </a:r>
          </a:p>
        </p:txBody>
      </p:sp>
      <p:sp>
        <p:nvSpPr>
          <p:cNvPr id="8" name="Rectangle 7">
            <a:extLst>
              <a:ext uri="{FF2B5EF4-FFF2-40B4-BE49-F238E27FC236}">
                <a16:creationId xmlns:a16="http://schemas.microsoft.com/office/drawing/2014/main" id="{FB13E2F7-4A23-4B6E-8FFC-0531BC439380}"/>
              </a:ext>
            </a:extLst>
          </p:cNvPr>
          <p:cNvSpPr>
            <a:spLocks noGrp="1"/>
          </p:cNvSpPr>
          <p:nvPr/>
        </p:nvSpPr>
        <p:spPr>
          <a:xfrm>
            <a:off x="10429875" y="3067050"/>
            <a:ext cx="762000" cy="266700"/>
          </a:xfrm>
          <a:prstGeom prst="rect">
            <a:avLst/>
          </a:prstGeom>
          <a:noFill/>
          <a:ln w="0">
            <a:noFill/>
          </a:ln>
        </p:spPr>
        <p:txBody>
          <a:bodyPr lIns="66675" tIns="47625" rIns="66675" bIns="47625" anchor="t">
            <a:normAutofit/>
          </a:bodyPr>
          <a:lstStyle>
            <a:defPPr algn="ctr">
              <a:defRPr sz="1125" b="0">
                <a:solidFill>
                  <a:srgbClr val="5D6974"/>
                </a:solidFill>
                <a:latin typeface="DejaVu Sans"/>
                <a:ea typeface="DejaVu Sans"/>
                <a:cs typeface="DejaVu Sans"/>
              </a:defRPr>
            </a:defPPr>
          </a:lstStyle>
          <a:p>
            <a:pPr algn="ctr">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100%</a:t>
            </a:r>
          </a:p>
        </p:txBody>
      </p:sp>
      <p:sp>
        <p:nvSpPr>
          <p:cNvPr id="9" name="Straight Connector 8">
            <a:extLst>
              <a:ext uri="{FF2B5EF4-FFF2-40B4-BE49-F238E27FC236}">
                <a16:creationId xmlns:a16="http://schemas.microsoft.com/office/drawing/2014/main" id="{FD059FAB-D7F5-4E35-802E-3398F49A120F}"/>
              </a:ext>
            </a:extLst>
          </p:cNvPr>
          <p:cNvSpPr>
            <a:spLocks noGrp="1"/>
          </p:cNvSpPr>
          <p:nvPr/>
        </p:nvSpPr>
        <p:spPr>
          <a:xfrm>
            <a:off x="5349240" y="2647950"/>
            <a:ext cx="0" cy="609600"/>
          </a:xfrm>
          <a:prstGeom prst="line">
            <a:avLst/>
          </a:prstGeom>
          <a:noFill/>
          <a:ln w="38100">
            <a:solidFill>
              <a:srgbClr val="B54A4A"/>
            </a:solidFill>
            <a:prstDash val="solid"/>
          </a:ln>
        </p:spPr>
        <p:txBody>
          <a:bodyPr/>
          <a:lstStyle/>
          <a:p>
            <a:endParaRPr lang="en-US"/>
          </a:p>
        </p:txBody>
      </p:sp>
      <p:sp>
        <p:nvSpPr>
          <p:cNvPr id="10" name="Rectangle 9">
            <a:extLst>
              <a:ext uri="{FF2B5EF4-FFF2-40B4-BE49-F238E27FC236}">
                <a16:creationId xmlns:a16="http://schemas.microsoft.com/office/drawing/2014/main" id="{733559A7-9B34-44EF-82C0-8BA9421D9398}"/>
              </a:ext>
            </a:extLst>
          </p:cNvPr>
          <p:cNvSpPr>
            <a:spLocks noGrp="1"/>
          </p:cNvSpPr>
          <p:nvPr/>
        </p:nvSpPr>
        <p:spPr>
          <a:xfrm>
            <a:off x="4301490" y="2305050"/>
            <a:ext cx="2095500" cy="323850"/>
          </a:xfrm>
          <a:prstGeom prst="rect">
            <a:avLst/>
          </a:prstGeom>
          <a:noFill/>
          <a:ln w="0">
            <a:noFill/>
          </a:ln>
        </p:spPr>
        <p:txBody>
          <a:bodyPr lIns="66675" tIns="47625" rIns="66675" bIns="47625" anchor="t">
            <a:normAutofit/>
          </a:bodyPr>
          <a:lstStyle>
            <a:defPPr algn="ctr">
              <a:defRPr sz="1275" b="1">
                <a:solidFill>
                  <a:srgbClr val="B54A4A"/>
                </a:solidFill>
                <a:latin typeface="DejaVu Sans"/>
                <a:ea typeface="DejaVu Sans"/>
                <a:cs typeface="DejaVu Sans"/>
              </a:defRPr>
            </a:defPPr>
          </a:lstStyle>
          <a:p>
            <a:pPr algn="ctr">
              <a:defRPr sz="1275" b="1">
                <a:solidFill>
                  <a:srgbClr val="B54A4A"/>
                </a:solidFill>
                <a:latin typeface="DejaVu Sans"/>
                <a:ea typeface="DejaVu Sans"/>
                <a:cs typeface="DejaVu Sans"/>
              </a:defRPr>
            </a:pPr>
            <a:r>
              <a:rPr sz="1275" b="1">
                <a:solidFill>
                  <a:srgbClr val="B54A4A"/>
                </a:solidFill>
                <a:latin typeface="DejaVu Sans"/>
                <a:ea typeface="DejaVu Sans"/>
                <a:cs typeface="DejaVu Sans"/>
              </a:rPr>
              <a:t>θεραπευτικός ουδός</a:t>
            </a:r>
          </a:p>
        </p:txBody>
      </p:sp>
      <p:sp>
        <p:nvSpPr>
          <p:cNvPr id="11" name="Rectangle 10">
            <a:extLst>
              <a:ext uri="{FF2B5EF4-FFF2-40B4-BE49-F238E27FC236}">
                <a16:creationId xmlns:a16="http://schemas.microsoft.com/office/drawing/2014/main" id="{7B208FF0-A60B-4568-82E5-EF9DB2518F88}"/>
              </a:ext>
            </a:extLst>
          </p:cNvPr>
          <p:cNvSpPr>
            <a:spLocks noGrp="1"/>
          </p:cNvSpPr>
          <p:nvPr/>
        </p:nvSpPr>
        <p:spPr>
          <a:xfrm>
            <a:off x="1476375" y="3714750"/>
            <a:ext cx="3825240" cy="400050"/>
          </a:xfrm>
          <a:prstGeom prst="rect">
            <a:avLst/>
          </a:prstGeom>
          <a:noFill/>
          <a:ln w="0">
            <a:noFill/>
          </a:ln>
        </p:spPr>
        <p:txBody>
          <a:bodyPr lIns="66675" tIns="47625" rIns="66675" bIns="47625" anchor="t">
            <a:normAutofit/>
          </a:bodyPr>
          <a:lstStyle>
            <a:defPPr algn="ctr">
              <a:defRPr sz="1875" b="1">
                <a:solidFill>
                  <a:srgbClr val="2D7A5B"/>
                </a:solidFill>
                <a:latin typeface="DejaVu Sans"/>
                <a:ea typeface="DejaVu Sans"/>
                <a:cs typeface="DejaVu Sans"/>
              </a:defRPr>
            </a:defPPr>
          </a:lstStyle>
          <a:p>
            <a:pPr algn="ctr">
              <a:defRPr sz="1875" b="1">
                <a:solidFill>
                  <a:srgbClr val="2D7A5B"/>
                </a:solidFill>
                <a:latin typeface="DejaVu Sans"/>
                <a:ea typeface="DejaVu Sans"/>
                <a:cs typeface="DejaVu Sans"/>
              </a:defRPr>
            </a:pPr>
            <a:r>
              <a:rPr sz="1875" b="1">
                <a:solidFill>
                  <a:srgbClr val="2D7A5B"/>
                </a:solidFill>
                <a:latin typeface="DejaVu Sans"/>
                <a:ea typeface="DejaVu Sans"/>
                <a:cs typeface="DejaVu Sans"/>
              </a:rPr>
              <a:t>p &lt; p*</a:t>
            </a:r>
          </a:p>
        </p:txBody>
      </p:sp>
      <p:sp>
        <p:nvSpPr>
          <p:cNvPr id="12" name="Rectangle 11">
            <a:extLst>
              <a:ext uri="{FF2B5EF4-FFF2-40B4-BE49-F238E27FC236}">
                <a16:creationId xmlns:a16="http://schemas.microsoft.com/office/drawing/2014/main" id="{1BF1A4AB-A0FA-4762-8512-07D765EF7A3F}"/>
              </a:ext>
            </a:extLst>
          </p:cNvPr>
          <p:cNvSpPr>
            <a:spLocks noGrp="1"/>
          </p:cNvSpPr>
          <p:nvPr/>
        </p:nvSpPr>
        <p:spPr>
          <a:xfrm>
            <a:off x="1381125" y="4238625"/>
            <a:ext cx="4015740" cy="685800"/>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Η μη θεραπεία είναι αρχικά προτιμότερη</a:t>
            </a:r>
          </a:p>
        </p:txBody>
      </p:sp>
      <p:sp>
        <p:nvSpPr>
          <p:cNvPr id="13" name="Rectangle 12">
            <a:extLst>
              <a:ext uri="{FF2B5EF4-FFF2-40B4-BE49-F238E27FC236}">
                <a16:creationId xmlns:a16="http://schemas.microsoft.com/office/drawing/2014/main" id="{37D4DC4A-B5D8-432B-A222-3EDC73BDA2AF}"/>
              </a:ext>
            </a:extLst>
          </p:cNvPr>
          <p:cNvSpPr>
            <a:spLocks noGrp="1"/>
          </p:cNvSpPr>
          <p:nvPr/>
        </p:nvSpPr>
        <p:spPr>
          <a:xfrm>
            <a:off x="5539740" y="3714750"/>
            <a:ext cx="5223510" cy="400050"/>
          </a:xfrm>
          <a:prstGeom prst="rect">
            <a:avLst/>
          </a:prstGeom>
          <a:noFill/>
          <a:ln w="0">
            <a:noFill/>
          </a:ln>
        </p:spPr>
        <p:txBody>
          <a:bodyPr lIns="66675" tIns="47625" rIns="66675" bIns="47625" anchor="t">
            <a:normAutofit/>
          </a:bodyPr>
          <a:lstStyle>
            <a:defPPr algn="ctr">
              <a:defRPr sz="1875" b="1">
                <a:solidFill>
                  <a:srgbClr val="B54A4A"/>
                </a:solidFill>
                <a:latin typeface="DejaVu Sans"/>
                <a:ea typeface="DejaVu Sans"/>
                <a:cs typeface="DejaVu Sans"/>
              </a:defRPr>
            </a:defPPr>
          </a:lstStyle>
          <a:p>
            <a:pPr algn="ctr">
              <a:defRPr sz="1875" b="1">
                <a:solidFill>
                  <a:srgbClr val="B54A4A"/>
                </a:solidFill>
                <a:latin typeface="DejaVu Sans"/>
                <a:ea typeface="DejaVu Sans"/>
                <a:cs typeface="DejaVu Sans"/>
              </a:defRPr>
            </a:pPr>
            <a:r>
              <a:rPr sz="1875" b="1">
                <a:solidFill>
                  <a:srgbClr val="B54A4A"/>
                </a:solidFill>
                <a:latin typeface="DejaVu Sans"/>
                <a:ea typeface="DejaVu Sans"/>
                <a:cs typeface="DejaVu Sans"/>
              </a:rPr>
              <a:t>p &gt; p*</a:t>
            </a:r>
          </a:p>
        </p:txBody>
      </p:sp>
      <p:sp>
        <p:nvSpPr>
          <p:cNvPr id="14" name="Rectangle 13">
            <a:extLst>
              <a:ext uri="{FF2B5EF4-FFF2-40B4-BE49-F238E27FC236}">
                <a16:creationId xmlns:a16="http://schemas.microsoft.com/office/drawing/2014/main" id="{0D2F16D0-9485-4727-8A67-057592704B18}"/>
              </a:ext>
            </a:extLst>
          </p:cNvPr>
          <p:cNvSpPr>
            <a:spLocks noGrp="1"/>
          </p:cNvSpPr>
          <p:nvPr/>
        </p:nvSpPr>
        <p:spPr>
          <a:xfrm>
            <a:off x="5539740" y="4238625"/>
            <a:ext cx="5223510" cy="685800"/>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Η θεραπεία είναι αρχικά προτιμότερη</a:t>
            </a:r>
          </a:p>
        </p:txBody>
      </p:sp>
      <p:sp>
        <p:nvSpPr>
          <p:cNvPr id="15" name="Rectangle: Rounded Corners 14">
            <a:extLst>
              <a:ext uri="{FF2B5EF4-FFF2-40B4-BE49-F238E27FC236}">
                <a16:creationId xmlns:a16="http://schemas.microsoft.com/office/drawing/2014/main" id="{58E2F832-281B-4B81-89D2-EE5B5CAF9DD5}"/>
              </a:ext>
            </a:extLst>
          </p:cNvPr>
          <p:cNvSpPr>
            <a:spLocks noGrp="1"/>
          </p:cNvSpPr>
          <p:nvPr/>
        </p:nvSpPr>
        <p:spPr>
          <a:xfrm>
            <a:off x="2190750" y="5334000"/>
            <a:ext cx="7810500" cy="619125"/>
          </a:xfrm>
          <a:prstGeom prst="roundRect">
            <a:avLst>
              <a:gd name="adj" fmla="val 12308"/>
            </a:avLst>
          </a:prstGeom>
          <a:solidFill>
            <a:srgbClr val="E7F4F3"/>
          </a:solidFill>
          <a:ln w="13335">
            <a:solidFill>
              <a:srgbClr val="117F86"/>
            </a:solidFill>
            <a:prstDash val="solid"/>
          </a:ln>
        </p:spPr>
        <p:txBody>
          <a:bodyPr lIns="76200" tIns="57150" rIns="76200" bIns="57150" anchor="ctr">
            <a:normAutofit/>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Η λέξη «αρχικά» είναι σημαντική: μια εξέταση μπορεί να αλλάξει την πιθανότητα και επομένως την απόφαση</a:t>
            </a:r>
          </a:p>
        </p:txBody>
      </p:sp>
    </p:spTree>
    <p:extLst>
      <p:ext uri="{BB962C8B-B14F-4D97-AF65-F5344CB8AC3E}">
        <p14:creationId xmlns:p14="http://schemas.microsoft.com/office/powerpoint/2010/main" val="1490283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4413B33-5E7D-43D6-914F-5AA5976B7D64}"/>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3ο βήμα: μπορεί η εξέταση να αλλάξει την απόφαση;</a:t>
            </a:r>
          </a:p>
        </p:txBody>
      </p:sp>
      <p:sp>
        <p:nvSpPr>
          <p:cNvPr id="2" name="Straight Connector 1">
            <a:extLst>
              <a:ext uri="{FF2B5EF4-FFF2-40B4-BE49-F238E27FC236}">
                <a16:creationId xmlns:a16="http://schemas.microsoft.com/office/drawing/2014/main" id="{6CA23CDE-254C-4DB5-B8C5-C5B9CA0F5787}"/>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9173F201-BB27-4F7E-AE54-FA4AAF9A1974}"/>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Η εξέταση είναι χρήσιμη για το θεραπευτικό δίλημμα όταν μπορεί να μετακινήσει την πιθανότητα στην άλλη πλευρά του ουδού.</a:t>
            </a:r>
          </a:p>
        </p:txBody>
      </p:sp>
      <p:sp>
        <p:nvSpPr>
          <p:cNvPr id="6" name="Rectangle: Rounded Corners 5">
            <a:extLst>
              <a:ext uri="{FF2B5EF4-FFF2-40B4-BE49-F238E27FC236}">
                <a16:creationId xmlns:a16="http://schemas.microsoft.com/office/drawing/2014/main" id="{C01A0A8F-8CCE-4366-8499-646484CE6FD5}"/>
              </a:ext>
            </a:extLst>
          </p:cNvPr>
          <p:cNvSpPr>
            <a:spLocks noGrp="1"/>
          </p:cNvSpPr>
          <p:nvPr/>
        </p:nvSpPr>
        <p:spPr>
          <a:xfrm>
            <a:off x="904875" y="1714500"/>
            <a:ext cx="4095750" cy="685800"/>
          </a:xfrm>
          <a:prstGeom prst="roundRect">
            <a:avLst>
              <a:gd name="adj" fmla="val 11111"/>
            </a:avLst>
          </a:prstGeom>
          <a:solidFill>
            <a:srgbClr val="FAECEC"/>
          </a:solidFill>
          <a:ln w="13335">
            <a:solidFill>
              <a:srgbClr val="B54A4A"/>
            </a:solidFill>
            <a:prstDash val="solid"/>
          </a:ln>
        </p:spPr>
        <p:txBody>
          <a:bodyPr lIns="76200" tIns="57150" rIns="76200" bIns="57150" anchor="ctr">
            <a:normAutofit/>
          </a:bodyPr>
          <a:lstStyle>
            <a:defPPr algn="ctr">
              <a:defRPr sz="1650" b="1">
                <a:solidFill>
                  <a:srgbClr val="B54A4A"/>
                </a:solidFill>
                <a:latin typeface="DejaVu Sans"/>
                <a:ea typeface="DejaVu Sans"/>
                <a:cs typeface="DejaVu Sans"/>
              </a:defRPr>
            </a:defPPr>
          </a:lstStyle>
          <a:p>
            <a:pPr algn="ctr">
              <a:defRPr sz="1650" b="1">
                <a:solidFill>
                  <a:srgbClr val="B54A4A"/>
                </a:solidFill>
                <a:latin typeface="DejaVu Sans"/>
                <a:ea typeface="DejaVu Sans"/>
                <a:cs typeface="DejaVu Sans"/>
              </a:defRPr>
            </a:pPr>
            <a:r>
              <a:rPr sz="1650" b="1">
                <a:solidFill>
                  <a:srgbClr val="B54A4A"/>
                </a:solidFill>
                <a:latin typeface="DejaVu Sans"/>
                <a:ea typeface="DejaVu Sans"/>
                <a:cs typeface="DejaVu Sans"/>
              </a:rPr>
              <a:t>Θετικό αποτέλεσμα</a:t>
            </a:r>
          </a:p>
        </p:txBody>
      </p:sp>
      <p:sp>
        <p:nvSpPr>
          <p:cNvPr id="7" name="Rectangle 6">
            <a:extLst>
              <a:ext uri="{FF2B5EF4-FFF2-40B4-BE49-F238E27FC236}">
                <a16:creationId xmlns:a16="http://schemas.microsoft.com/office/drawing/2014/main" id="{B28498D4-ED7B-4ECA-85FE-0D2540252539}"/>
              </a:ext>
            </a:extLst>
          </p:cNvPr>
          <p:cNvSpPr>
            <a:spLocks noGrp="1"/>
          </p:cNvSpPr>
          <p:nvPr/>
        </p:nvSpPr>
        <p:spPr>
          <a:xfrm>
            <a:off x="1143000" y="2714625"/>
            <a:ext cx="3619500" cy="128587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Αυξάνει την πιθανότητα της νόσου. Έχει σημασία αν η νέα πιθανότητα περάσει πάνω από τον ουδό.</a:t>
            </a:r>
          </a:p>
        </p:txBody>
      </p:sp>
      <p:sp>
        <p:nvSpPr>
          <p:cNvPr id="8" name="Rectangle: Rounded Corners 7">
            <a:extLst>
              <a:ext uri="{FF2B5EF4-FFF2-40B4-BE49-F238E27FC236}">
                <a16:creationId xmlns:a16="http://schemas.microsoft.com/office/drawing/2014/main" id="{2E408045-C90C-4852-B443-C5740CCB1906}"/>
              </a:ext>
            </a:extLst>
          </p:cNvPr>
          <p:cNvSpPr>
            <a:spLocks noGrp="1"/>
          </p:cNvSpPr>
          <p:nvPr/>
        </p:nvSpPr>
        <p:spPr>
          <a:xfrm>
            <a:off x="7191375" y="1714500"/>
            <a:ext cx="4095750" cy="685800"/>
          </a:xfrm>
          <a:prstGeom prst="roundRect">
            <a:avLst>
              <a:gd name="adj" fmla="val 11111"/>
            </a:avLst>
          </a:prstGeom>
          <a:solidFill>
            <a:srgbClr val="EAF4EE"/>
          </a:solidFill>
          <a:ln w="13335">
            <a:solidFill>
              <a:srgbClr val="2D7A5B"/>
            </a:solidFill>
            <a:prstDash val="solid"/>
          </a:ln>
        </p:spPr>
        <p:txBody>
          <a:bodyPr lIns="76200" tIns="57150" rIns="76200" bIns="57150" anchor="ctr">
            <a:normAutofit/>
          </a:bodyPr>
          <a:lstStyle>
            <a:defPPr algn="ctr">
              <a:defRPr sz="1650" b="1">
                <a:solidFill>
                  <a:srgbClr val="2D7A5B"/>
                </a:solidFill>
                <a:latin typeface="DejaVu Sans"/>
                <a:ea typeface="DejaVu Sans"/>
                <a:cs typeface="DejaVu Sans"/>
              </a:defRPr>
            </a:defPPr>
          </a:lstStyle>
          <a:p>
            <a:pPr algn="ctr">
              <a:defRPr sz="1650" b="1">
                <a:solidFill>
                  <a:srgbClr val="2D7A5B"/>
                </a:solidFill>
                <a:latin typeface="DejaVu Sans"/>
                <a:ea typeface="DejaVu Sans"/>
                <a:cs typeface="DejaVu Sans"/>
              </a:defRPr>
            </a:pPr>
            <a:r>
              <a:rPr sz="1650" b="1">
                <a:solidFill>
                  <a:srgbClr val="2D7A5B"/>
                </a:solidFill>
                <a:latin typeface="DejaVu Sans"/>
                <a:ea typeface="DejaVu Sans"/>
                <a:cs typeface="DejaVu Sans"/>
              </a:rPr>
              <a:t>Αρνητικό αποτέλεσμα</a:t>
            </a:r>
          </a:p>
        </p:txBody>
      </p:sp>
      <p:sp>
        <p:nvSpPr>
          <p:cNvPr id="9" name="Rectangle 8">
            <a:extLst>
              <a:ext uri="{FF2B5EF4-FFF2-40B4-BE49-F238E27FC236}">
                <a16:creationId xmlns:a16="http://schemas.microsoft.com/office/drawing/2014/main" id="{E1FB5830-9CDF-432A-9DD5-704EB1DFFFAA}"/>
              </a:ext>
            </a:extLst>
          </p:cNvPr>
          <p:cNvSpPr>
            <a:spLocks noGrp="1"/>
          </p:cNvSpPr>
          <p:nvPr/>
        </p:nvSpPr>
        <p:spPr>
          <a:xfrm>
            <a:off x="7429500" y="2714625"/>
            <a:ext cx="3619500" cy="128587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Μειώνει την πιθανότητα της νόσου. Έχει σημασία αν η νέα πιθανότητα πέσει κάτω από τον ουδό.</a:t>
            </a:r>
          </a:p>
        </p:txBody>
      </p:sp>
      <p:sp>
        <p:nvSpPr>
          <p:cNvPr id="10" name="Rectangle: Rounded Corners 9">
            <a:extLst>
              <a:ext uri="{FF2B5EF4-FFF2-40B4-BE49-F238E27FC236}">
                <a16:creationId xmlns:a16="http://schemas.microsoft.com/office/drawing/2014/main" id="{17374904-6812-42FD-8537-D4A5E6387AB3}"/>
              </a:ext>
            </a:extLst>
          </p:cNvPr>
          <p:cNvSpPr>
            <a:spLocks noGrp="1"/>
          </p:cNvSpPr>
          <p:nvPr/>
        </p:nvSpPr>
        <p:spPr>
          <a:xfrm>
            <a:off x="1809750" y="4810125"/>
            <a:ext cx="8572500" cy="904875"/>
          </a:xfrm>
          <a:prstGeom prst="roundRect">
            <a:avLst>
              <a:gd name="adj" fmla="val 8421"/>
            </a:avLst>
          </a:prstGeom>
          <a:solidFill>
            <a:srgbClr val="FFF3D9"/>
          </a:solidFill>
          <a:ln w="13335">
            <a:solidFill>
              <a:srgbClr val="B5761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Αν κανένα πιθανό αποτέλεσμα δεν αλλάζει το «θεραπεύω / δεν θεραπεύω», η εξέταση δεν προσθέτει αξία για αυτή τη συγκεκριμένη απόφαση</a:t>
            </a:r>
          </a:p>
        </p:txBody>
      </p:sp>
    </p:spTree>
    <p:extLst>
      <p:ext uri="{BB962C8B-B14F-4D97-AF65-F5344CB8AC3E}">
        <p14:creationId xmlns:p14="http://schemas.microsoft.com/office/powerpoint/2010/main" val="394915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FF40796-69B2-4D4C-83C7-9D6D353E8F3E}"/>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Κλινικό παράδειγμα: ο ασθενής με πονόλαιμο</a:t>
            </a:r>
          </a:p>
        </p:txBody>
      </p:sp>
      <p:sp>
        <p:nvSpPr>
          <p:cNvPr id="2" name="Straight Connector 1">
            <a:extLst>
              <a:ext uri="{FF2B5EF4-FFF2-40B4-BE49-F238E27FC236}">
                <a16:creationId xmlns:a16="http://schemas.microsoft.com/office/drawing/2014/main" id="{FEB36A1C-1A83-481C-A032-D71219A993E8}"/>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D2EAD137-68D3-421D-BCC1-86B8A0EEC218}"/>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Θα εφαρμόσουμε διαδοχικά τα τρία βήματα της απόφασης.</a:t>
            </a:r>
          </a:p>
        </p:txBody>
      </p:sp>
      <p:sp>
        <p:nvSpPr>
          <p:cNvPr id="6" name="Rectangle: Rounded Corners 5">
            <a:extLst>
              <a:ext uri="{FF2B5EF4-FFF2-40B4-BE49-F238E27FC236}">
                <a16:creationId xmlns:a16="http://schemas.microsoft.com/office/drawing/2014/main" id="{BA4468C2-08F7-4207-8D45-A214BEBF2034}"/>
              </a:ext>
            </a:extLst>
          </p:cNvPr>
          <p:cNvSpPr>
            <a:spLocks noGrp="1"/>
          </p:cNvSpPr>
          <p:nvPr/>
        </p:nvSpPr>
        <p:spPr>
          <a:xfrm>
            <a:off x="1571625" y="1666875"/>
            <a:ext cx="9048750" cy="809625"/>
          </a:xfrm>
          <a:prstGeom prst="roundRect">
            <a:avLst>
              <a:gd name="adj" fmla="val 9412"/>
            </a:avLst>
          </a:prstGeom>
          <a:solidFill>
            <a:srgbClr val="EAF2F8"/>
          </a:solidFill>
          <a:ln w="13335">
            <a:solidFill>
              <a:srgbClr val="3D78B5"/>
            </a:solidFill>
            <a:prstDash val="solid"/>
          </a:ln>
        </p:spPr>
        <p:txBody>
          <a:bodyPr lIns="76200" tIns="57150" rIns="76200" bIns="57150" anchor="ctr">
            <a:normAutofit/>
          </a:bodyPr>
          <a:lstStyle>
            <a:defPPr algn="ctr">
              <a:defRPr sz="1875" b="1">
                <a:solidFill>
                  <a:srgbClr val="18324B"/>
                </a:solidFill>
                <a:latin typeface="DejaVu Sans"/>
                <a:ea typeface="DejaVu Sans"/>
                <a:cs typeface="DejaVu Sans"/>
              </a:defRPr>
            </a:defPPr>
          </a:lstStyle>
          <a:p>
            <a:pPr algn="ctr">
              <a:defRPr sz="1875" b="1">
                <a:solidFill>
                  <a:srgbClr val="18324B"/>
                </a:solidFill>
                <a:latin typeface="DejaVu Sans"/>
                <a:ea typeface="DejaVu Sans"/>
                <a:cs typeface="DejaVu Sans"/>
              </a:defRPr>
            </a:pPr>
            <a:r>
              <a:rPr sz="1875" b="1">
                <a:solidFill>
                  <a:srgbClr val="18324B"/>
                </a:solidFill>
                <a:latin typeface="DejaVu Sans"/>
                <a:ea typeface="DejaVu Sans"/>
                <a:cs typeface="DejaVu Sans"/>
              </a:rPr>
              <a:t>Ασθενής 25 ετών προσέρχεται με οξεία κυνάγχη / φαρυγγίτιδα</a:t>
            </a:r>
          </a:p>
        </p:txBody>
      </p:sp>
      <p:sp>
        <p:nvSpPr>
          <p:cNvPr id="7" name="Rectangle 6">
            <a:extLst>
              <a:ext uri="{FF2B5EF4-FFF2-40B4-BE49-F238E27FC236}">
                <a16:creationId xmlns:a16="http://schemas.microsoft.com/office/drawing/2014/main" id="{7D0906A3-49D2-42FD-80EE-22179E247852}"/>
              </a:ext>
            </a:extLst>
          </p:cNvPr>
          <p:cNvSpPr>
            <a:spLocks noGrp="1"/>
          </p:cNvSpPr>
          <p:nvPr/>
        </p:nvSpPr>
        <p:spPr>
          <a:xfrm>
            <a:off x="1952625" y="2905125"/>
            <a:ext cx="8286750" cy="1238250"/>
          </a:xfrm>
          <a:prstGeom prst="rect">
            <a:avLst/>
          </a:prstGeom>
          <a:noFill/>
          <a:ln w="0">
            <a:noFill/>
          </a:ln>
        </p:spPr>
        <p:txBody>
          <a:bodyPr lIns="66675" tIns="47625" rIns="66675" bIns="47625" anchor="t">
            <a:normAutofit/>
          </a:bodyPr>
          <a:lstStyle>
            <a:defPPr algn="ctr">
              <a:defRPr sz="1575" b="0">
                <a:solidFill>
                  <a:srgbClr val="5D6974"/>
                </a:solidFill>
                <a:latin typeface="DejaVu Sans"/>
                <a:ea typeface="DejaVu Sans"/>
                <a:cs typeface="DejaVu Sans"/>
              </a:defRPr>
            </a:defPPr>
          </a:lstStyle>
          <a:p>
            <a:pPr algn="ctr">
              <a:defRPr sz="1575" b="0">
                <a:solidFill>
                  <a:srgbClr val="5D6974"/>
                </a:solidFill>
                <a:latin typeface="DejaVu Sans"/>
                <a:ea typeface="DejaVu Sans"/>
                <a:cs typeface="DejaVu Sans"/>
              </a:defRPr>
            </a:pPr>
            <a:r>
              <a:rPr sz="1575" b="0">
                <a:solidFill>
                  <a:srgbClr val="5D6974"/>
                </a:solidFill>
                <a:latin typeface="DejaVu Sans"/>
                <a:ea typeface="DejaVu Sans"/>
                <a:cs typeface="DejaVu Sans"/>
              </a:rPr>
              <a:t>Η φαρυγγίτιδα μπορεί να οφείλεται σε ιό, οπότε το αντιβιοτικό δεν προσφέρει όφελος, ή σε β-αιμολυτικό στρεπτόκοκκο, οπότε η πενικιλίνη μπορεί να είναι ωφέλιμη.</a:t>
            </a:r>
          </a:p>
        </p:txBody>
      </p:sp>
      <p:sp>
        <p:nvSpPr>
          <p:cNvPr id="8" name="Rectangle: Rounded Corners 7">
            <a:extLst>
              <a:ext uri="{FF2B5EF4-FFF2-40B4-BE49-F238E27FC236}">
                <a16:creationId xmlns:a16="http://schemas.microsoft.com/office/drawing/2014/main" id="{B3CAEC40-4D58-4E87-B103-ECBA6837308B}"/>
              </a:ext>
            </a:extLst>
          </p:cNvPr>
          <p:cNvSpPr>
            <a:spLocks noGrp="1"/>
          </p:cNvSpPr>
          <p:nvPr/>
        </p:nvSpPr>
        <p:spPr>
          <a:xfrm>
            <a:off x="1666875" y="4762500"/>
            <a:ext cx="8858250" cy="904875"/>
          </a:xfrm>
          <a:prstGeom prst="roundRect">
            <a:avLst>
              <a:gd name="adj" fmla="val 8421"/>
            </a:avLst>
          </a:prstGeom>
          <a:solidFill>
            <a:srgbClr val="E7F4F3"/>
          </a:solidFill>
          <a:ln w="13335">
            <a:solidFill>
              <a:srgbClr val="117F86"/>
            </a:solidFill>
            <a:prstDash val="solid"/>
          </a:ln>
        </p:spPr>
        <p:txBody>
          <a:bodyPr lIns="76200" tIns="57150" rIns="76200" bIns="57150" anchor="ctr">
            <a:normAutofit/>
          </a:bodyPr>
          <a:lstStyle>
            <a:defPPr algn="ctr">
              <a:defRPr sz="1575" b="1">
                <a:solidFill>
                  <a:srgbClr val="18324B"/>
                </a:solidFill>
                <a:latin typeface="DejaVu Sans"/>
                <a:ea typeface="DejaVu Sans"/>
                <a:cs typeface="DejaVu Sans"/>
              </a:defRPr>
            </a:defPPr>
          </a:lstStyle>
          <a:p>
            <a:pPr algn="ctr">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Κλινικό ερώτημα: να χορηγήσουμε πενικιλίνη, να μην τη χορηγήσουμε ή να ζητήσουμε πρώτα καλλιέργεια φαρυγγικού επιχρίσματος;</a:t>
            </a:r>
          </a:p>
        </p:txBody>
      </p:sp>
    </p:spTree>
    <p:extLst>
      <p:ext uri="{BB962C8B-B14F-4D97-AF65-F5344CB8AC3E}">
        <p14:creationId xmlns:p14="http://schemas.microsoft.com/office/powerpoint/2010/main" val="391454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2CDB04-0C5E-4367-A1D8-02C6802032AE}"/>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Οι επιλογές στο παράδειγμα</a:t>
            </a:r>
          </a:p>
        </p:txBody>
      </p:sp>
      <p:sp>
        <p:nvSpPr>
          <p:cNvPr id="2" name="Straight Connector 1">
            <a:extLst>
              <a:ext uri="{FF2B5EF4-FFF2-40B4-BE49-F238E27FC236}">
                <a16:creationId xmlns:a16="http://schemas.microsoft.com/office/drawing/2014/main" id="{96EA397E-F568-4B42-B510-C398F248F5C8}"/>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22400196-4F0A-4784-A202-032FD6E734EC}"/>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Πριν κάνουμε υπολογισμούς, διατυπώνουμε καθαρά τις εναλλακτικές πράξεις.</a:t>
            </a:r>
          </a:p>
        </p:txBody>
      </p:sp>
      <p:sp>
        <p:nvSpPr>
          <p:cNvPr id="6" name="Oval 5">
            <a:extLst>
              <a:ext uri="{FF2B5EF4-FFF2-40B4-BE49-F238E27FC236}">
                <a16:creationId xmlns:a16="http://schemas.microsoft.com/office/drawing/2014/main" id="{6348AC87-D1BB-4DB7-9659-CA60F3256277}"/>
              </a:ext>
            </a:extLst>
          </p:cNvPr>
          <p:cNvSpPr>
            <a:spLocks noGrp="1"/>
          </p:cNvSpPr>
          <p:nvPr/>
        </p:nvSpPr>
        <p:spPr>
          <a:xfrm>
            <a:off x="857250" y="1685925"/>
            <a:ext cx="457200" cy="457200"/>
          </a:xfrm>
          <a:prstGeom prst="ellipse">
            <a:avLst/>
          </a:prstGeom>
          <a:solidFill>
            <a:srgbClr val="2D7A5B"/>
          </a:solidFill>
          <a:ln w="9525">
            <a:solidFill>
              <a:srgbClr val="2D7A5B"/>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1</a:t>
            </a:r>
          </a:p>
        </p:txBody>
      </p:sp>
      <p:sp>
        <p:nvSpPr>
          <p:cNvPr id="7" name="Rectangle: Rounded Corners 6">
            <a:extLst>
              <a:ext uri="{FF2B5EF4-FFF2-40B4-BE49-F238E27FC236}">
                <a16:creationId xmlns:a16="http://schemas.microsoft.com/office/drawing/2014/main" id="{17DB5ED8-DEE2-46CA-911D-ED400D44A417}"/>
              </a:ext>
            </a:extLst>
          </p:cNvPr>
          <p:cNvSpPr>
            <a:spLocks noGrp="1"/>
          </p:cNvSpPr>
          <p:nvPr/>
        </p:nvSpPr>
        <p:spPr>
          <a:xfrm>
            <a:off x="1666875" y="1571625"/>
            <a:ext cx="3857625" cy="685800"/>
          </a:xfrm>
          <a:prstGeom prst="roundRect">
            <a:avLst>
              <a:gd name="adj" fmla="val 11111"/>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2D7A5B"/>
                </a:solidFill>
                <a:latin typeface="DejaVu Sans"/>
                <a:ea typeface="DejaVu Sans"/>
                <a:cs typeface="DejaVu Sans"/>
              </a:defRPr>
            </a:defPPr>
          </a:lstStyle>
          <a:p>
            <a:pPr algn="ctr">
              <a:defRPr sz="1500" b="1">
                <a:solidFill>
                  <a:srgbClr val="2D7A5B"/>
                </a:solidFill>
                <a:latin typeface="DejaVu Sans"/>
                <a:ea typeface="DejaVu Sans"/>
                <a:cs typeface="DejaVu Sans"/>
              </a:defRPr>
            </a:pPr>
            <a:r>
              <a:rPr sz="1500" b="1">
                <a:solidFill>
                  <a:srgbClr val="2D7A5B"/>
                </a:solidFill>
                <a:latin typeface="DejaVu Sans"/>
                <a:ea typeface="DejaVu Sans"/>
                <a:cs typeface="DejaVu Sans"/>
              </a:rPr>
              <a:t>Δεν χορηγούμε πενικιλίνη</a:t>
            </a:r>
          </a:p>
        </p:txBody>
      </p:sp>
      <p:sp>
        <p:nvSpPr>
          <p:cNvPr id="8" name="Rectangle 7">
            <a:extLst>
              <a:ext uri="{FF2B5EF4-FFF2-40B4-BE49-F238E27FC236}">
                <a16:creationId xmlns:a16="http://schemas.microsoft.com/office/drawing/2014/main" id="{026370FD-2F0C-47BF-8088-6CFEA0F75E70}"/>
              </a:ext>
            </a:extLst>
          </p:cNvPr>
          <p:cNvSpPr>
            <a:spLocks noGrp="1"/>
          </p:cNvSpPr>
          <p:nvPr/>
        </p:nvSpPr>
        <p:spPr>
          <a:xfrm>
            <a:off x="5953125" y="1571625"/>
            <a:ext cx="5048250" cy="742950"/>
          </a:xfrm>
          <a:prstGeom prst="rect">
            <a:avLst/>
          </a:prstGeom>
          <a:noFill/>
          <a:ln w="0">
            <a:noFill/>
          </a:ln>
        </p:spPr>
        <p:txBody>
          <a:bodyPr lIns="66675" tIns="47625" rIns="66675" bIns="47625" anchor="ctr">
            <a:normAutofit/>
          </a:bodyPr>
          <a:lstStyle>
            <a:defPPr algn="l">
              <a:defRPr sz="1350" b="0">
                <a:solidFill>
                  <a:srgbClr val="5D6974"/>
                </a:solidFill>
                <a:latin typeface="DejaVu Sans"/>
                <a:ea typeface="DejaVu Sans"/>
                <a:cs typeface="DejaVu Sans"/>
              </a:defRPr>
            </a:defPPr>
          </a:lstStyle>
          <a:p>
            <a:pPr algn="l">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Θεωρούμε ότι η πιθανότητα στρεπτοκοκκικής φαρυγγίτιδας είναι αρκετά μικρή.</a:t>
            </a:r>
          </a:p>
        </p:txBody>
      </p:sp>
      <p:sp>
        <p:nvSpPr>
          <p:cNvPr id="9" name="Oval 8">
            <a:extLst>
              <a:ext uri="{FF2B5EF4-FFF2-40B4-BE49-F238E27FC236}">
                <a16:creationId xmlns:a16="http://schemas.microsoft.com/office/drawing/2014/main" id="{6ADD7569-4948-4AEA-B9EE-C0AD473F13BE}"/>
              </a:ext>
            </a:extLst>
          </p:cNvPr>
          <p:cNvSpPr>
            <a:spLocks noGrp="1"/>
          </p:cNvSpPr>
          <p:nvPr/>
        </p:nvSpPr>
        <p:spPr>
          <a:xfrm>
            <a:off x="857250" y="2971800"/>
            <a:ext cx="457200" cy="457200"/>
          </a:xfrm>
          <a:prstGeom prst="ellipse">
            <a:avLst/>
          </a:prstGeom>
          <a:solidFill>
            <a:srgbClr val="3D78B5"/>
          </a:solidFill>
          <a:ln w="9525">
            <a:solidFill>
              <a:srgbClr val="3D78B5"/>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2</a:t>
            </a:r>
          </a:p>
        </p:txBody>
      </p:sp>
      <p:sp>
        <p:nvSpPr>
          <p:cNvPr id="10" name="Rectangle: Rounded Corners 9">
            <a:extLst>
              <a:ext uri="{FF2B5EF4-FFF2-40B4-BE49-F238E27FC236}">
                <a16:creationId xmlns:a16="http://schemas.microsoft.com/office/drawing/2014/main" id="{F0F4CC6C-0B39-47B6-BBD9-B812F2DA9F7C}"/>
              </a:ext>
            </a:extLst>
          </p:cNvPr>
          <p:cNvSpPr>
            <a:spLocks noGrp="1"/>
          </p:cNvSpPr>
          <p:nvPr/>
        </p:nvSpPr>
        <p:spPr>
          <a:xfrm>
            <a:off x="1666875" y="2857500"/>
            <a:ext cx="3857625" cy="685800"/>
          </a:xfrm>
          <a:prstGeom prst="roundRect">
            <a:avLst>
              <a:gd name="adj" fmla="val 11111"/>
            </a:avLst>
          </a:prstGeom>
          <a:solidFill>
            <a:srgbClr val="EAF2F8"/>
          </a:solidFill>
          <a:ln w="13335">
            <a:solidFill>
              <a:srgbClr val="3D78B5"/>
            </a:solidFill>
            <a:prstDash val="solid"/>
          </a:ln>
        </p:spPr>
        <p:txBody>
          <a:bodyPr lIns="76200" tIns="57150" rIns="76200" bIns="57150" anchor="ctr">
            <a:normAutofit/>
          </a:bodyPr>
          <a:lstStyle>
            <a:defPPr algn="ctr">
              <a:defRPr sz="1500" b="1">
                <a:solidFill>
                  <a:srgbClr val="3D78B5"/>
                </a:solidFill>
                <a:latin typeface="DejaVu Sans"/>
                <a:ea typeface="DejaVu Sans"/>
                <a:cs typeface="DejaVu Sans"/>
              </a:defRPr>
            </a:defPPr>
          </a:lstStyle>
          <a:p>
            <a:pPr algn="ctr">
              <a:defRPr sz="1500" b="1">
                <a:solidFill>
                  <a:srgbClr val="3D78B5"/>
                </a:solidFill>
                <a:latin typeface="DejaVu Sans"/>
                <a:ea typeface="DejaVu Sans"/>
                <a:cs typeface="DejaVu Sans"/>
              </a:defRPr>
            </a:pPr>
            <a:r>
              <a:rPr sz="1500" b="1">
                <a:solidFill>
                  <a:srgbClr val="3D78B5"/>
                </a:solidFill>
                <a:latin typeface="DejaVu Sans"/>
                <a:ea typeface="DejaVu Sans"/>
                <a:cs typeface="DejaVu Sans"/>
              </a:rPr>
              <a:t>Ζητούμε καλλιέργεια</a:t>
            </a:r>
          </a:p>
        </p:txBody>
      </p:sp>
      <p:sp>
        <p:nvSpPr>
          <p:cNvPr id="11" name="Rectangle 10">
            <a:extLst>
              <a:ext uri="{FF2B5EF4-FFF2-40B4-BE49-F238E27FC236}">
                <a16:creationId xmlns:a16="http://schemas.microsoft.com/office/drawing/2014/main" id="{35D78392-3DD0-45DE-AA95-FCEAD378C90B}"/>
              </a:ext>
            </a:extLst>
          </p:cNvPr>
          <p:cNvSpPr>
            <a:spLocks noGrp="1"/>
          </p:cNvSpPr>
          <p:nvPr/>
        </p:nvSpPr>
        <p:spPr>
          <a:xfrm>
            <a:off x="5953125" y="2857500"/>
            <a:ext cx="5048250" cy="742950"/>
          </a:xfrm>
          <a:prstGeom prst="rect">
            <a:avLst/>
          </a:prstGeom>
          <a:noFill/>
          <a:ln w="0">
            <a:noFill/>
          </a:ln>
        </p:spPr>
        <p:txBody>
          <a:bodyPr lIns="66675" tIns="47625" rIns="66675" bIns="47625" anchor="ctr">
            <a:normAutofit/>
          </a:bodyPr>
          <a:lstStyle>
            <a:defPPr algn="l">
              <a:defRPr sz="1350" b="0">
                <a:solidFill>
                  <a:srgbClr val="5D6974"/>
                </a:solidFill>
                <a:latin typeface="DejaVu Sans"/>
                <a:ea typeface="DejaVu Sans"/>
                <a:cs typeface="DejaVu Sans"/>
              </a:defRPr>
            </a:defPPr>
          </a:lstStyle>
          <a:p>
            <a:pPr algn="l">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Περιμένουμε το αποτέλεσμα και μετά αποφασίζουμε αν θα χορηγήσουμε πενικιλίνη.</a:t>
            </a:r>
          </a:p>
        </p:txBody>
      </p:sp>
      <p:sp>
        <p:nvSpPr>
          <p:cNvPr id="12" name="Oval 11">
            <a:extLst>
              <a:ext uri="{FF2B5EF4-FFF2-40B4-BE49-F238E27FC236}">
                <a16:creationId xmlns:a16="http://schemas.microsoft.com/office/drawing/2014/main" id="{8E183A76-B9BF-4944-9233-813B4CDC2117}"/>
              </a:ext>
            </a:extLst>
          </p:cNvPr>
          <p:cNvSpPr>
            <a:spLocks noGrp="1"/>
          </p:cNvSpPr>
          <p:nvPr/>
        </p:nvSpPr>
        <p:spPr>
          <a:xfrm>
            <a:off x="857250" y="4257675"/>
            <a:ext cx="457200" cy="457200"/>
          </a:xfrm>
          <a:prstGeom prst="ellipse">
            <a:avLst/>
          </a:prstGeom>
          <a:solidFill>
            <a:srgbClr val="B54A4A"/>
          </a:solidFill>
          <a:ln w="9525">
            <a:solidFill>
              <a:srgbClr val="B54A4A"/>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3</a:t>
            </a:r>
          </a:p>
        </p:txBody>
      </p:sp>
      <p:sp>
        <p:nvSpPr>
          <p:cNvPr id="13" name="Rectangle: Rounded Corners 12">
            <a:extLst>
              <a:ext uri="{FF2B5EF4-FFF2-40B4-BE49-F238E27FC236}">
                <a16:creationId xmlns:a16="http://schemas.microsoft.com/office/drawing/2014/main" id="{35654C12-3E35-40A2-917B-2392BB79F4E2}"/>
              </a:ext>
            </a:extLst>
          </p:cNvPr>
          <p:cNvSpPr>
            <a:spLocks noGrp="1"/>
          </p:cNvSpPr>
          <p:nvPr/>
        </p:nvSpPr>
        <p:spPr>
          <a:xfrm>
            <a:off x="1666875" y="4143375"/>
            <a:ext cx="3857625" cy="685800"/>
          </a:xfrm>
          <a:prstGeom prst="roundRect">
            <a:avLst>
              <a:gd name="adj" fmla="val 11111"/>
            </a:avLst>
          </a:prstGeom>
          <a:solidFill>
            <a:srgbClr val="FAECEC"/>
          </a:solidFill>
          <a:ln w="13335">
            <a:solidFill>
              <a:srgbClr val="B54A4A"/>
            </a:solidFill>
            <a:prstDash val="solid"/>
          </a:ln>
        </p:spPr>
        <p:txBody>
          <a:bodyPr lIns="76200" tIns="57150" rIns="76200" bIns="57150" anchor="ctr">
            <a:normAutofit/>
          </a:bodyPr>
          <a:lstStyle>
            <a:defPPr algn="ctr">
              <a:defRPr sz="1500" b="1">
                <a:solidFill>
                  <a:srgbClr val="B54A4A"/>
                </a:solidFill>
                <a:latin typeface="DejaVu Sans"/>
                <a:ea typeface="DejaVu Sans"/>
                <a:cs typeface="DejaVu Sans"/>
              </a:defRPr>
            </a:defPPr>
          </a:lstStyle>
          <a:p>
            <a:pPr algn="ctr">
              <a:defRPr sz="1500" b="1">
                <a:solidFill>
                  <a:srgbClr val="B54A4A"/>
                </a:solidFill>
                <a:latin typeface="DejaVu Sans"/>
                <a:ea typeface="DejaVu Sans"/>
                <a:cs typeface="DejaVu Sans"/>
              </a:defRPr>
            </a:pPr>
            <a:r>
              <a:rPr sz="1500" b="1">
                <a:solidFill>
                  <a:srgbClr val="B54A4A"/>
                </a:solidFill>
                <a:latin typeface="DejaVu Sans"/>
                <a:ea typeface="DejaVu Sans"/>
                <a:cs typeface="DejaVu Sans"/>
              </a:rPr>
              <a:t>Χορηγούμε πενικιλίνη τώρα</a:t>
            </a:r>
          </a:p>
        </p:txBody>
      </p:sp>
      <p:sp>
        <p:nvSpPr>
          <p:cNvPr id="14" name="Rectangle 13">
            <a:extLst>
              <a:ext uri="{FF2B5EF4-FFF2-40B4-BE49-F238E27FC236}">
                <a16:creationId xmlns:a16="http://schemas.microsoft.com/office/drawing/2014/main" id="{5080FBC4-8CD9-4550-95DA-3D9F62283C4F}"/>
              </a:ext>
            </a:extLst>
          </p:cNvPr>
          <p:cNvSpPr>
            <a:spLocks noGrp="1"/>
          </p:cNvSpPr>
          <p:nvPr/>
        </p:nvSpPr>
        <p:spPr>
          <a:xfrm>
            <a:off x="5953125" y="4143375"/>
            <a:ext cx="5048250" cy="742950"/>
          </a:xfrm>
          <a:prstGeom prst="rect">
            <a:avLst/>
          </a:prstGeom>
          <a:noFill/>
          <a:ln w="0">
            <a:noFill/>
          </a:ln>
        </p:spPr>
        <p:txBody>
          <a:bodyPr lIns="66675" tIns="47625" rIns="66675" bIns="47625" anchor="ctr">
            <a:normAutofit/>
          </a:bodyPr>
          <a:lstStyle>
            <a:defPPr algn="l">
              <a:defRPr sz="1350" b="0">
                <a:solidFill>
                  <a:srgbClr val="5D6974"/>
                </a:solidFill>
                <a:latin typeface="DejaVu Sans"/>
                <a:ea typeface="DejaVu Sans"/>
                <a:cs typeface="DejaVu Sans"/>
              </a:defRPr>
            </a:defPPr>
          </a:lstStyle>
          <a:p>
            <a:pPr algn="l">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Θεωρούμε ότι η πιθανότητα είναι αρκετά μεγάλη ώστε να μην περιμένουμε άλλη πληροφορία.</a:t>
            </a:r>
          </a:p>
        </p:txBody>
      </p:sp>
      <p:sp>
        <p:nvSpPr>
          <p:cNvPr id="15" name="Rectangle: Rounded Corners 14">
            <a:extLst>
              <a:ext uri="{FF2B5EF4-FFF2-40B4-BE49-F238E27FC236}">
                <a16:creationId xmlns:a16="http://schemas.microsoft.com/office/drawing/2014/main" id="{E160ED83-3FE4-4CD2-A68C-8802BFDEFC18}"/>
              </a:ext>
            </a:extLst>
          </p:cNvPr>
          <p:cNvSpPr>
            <a:spLocks noGrp="1"/>
          </p:cNvSpPr>
          <p:nvPr/>
        </p:nvSpPr>
        <p:spPr>
          <a:xfrm>
            <a:off x="2333625" y="5572125"/>
            <a:ext cx="7524750" cy="552450"/>
          </a:xfrm>
          <a:prstGeom prst="roundRect">
            <a:avLst>
              <a:gd name="adj" fmla="val 13793"/>
            </a:avLst>
          </a:prstGeom>
          <a:solidFill>
            <a:srgbClr val="FFF3D9"/>
          </a:solidFill>
          <a:ln w="13335">
            <a:solidFill>
              <a:srgbClr val="B57616"/>
            </a:solidFill>
            <a:prstDash val="solid"/>
          </a:ln>
        </p:spPr>
        <p:txBody>
          <a:bodyPr lIns="76200" tIns="57150" rIns="76200" bIns="57150" anchor="ctr">
            <a:normAutofit fontScale="92812"/>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Για να επιλέξουμε, χρειαζόμαστε τον ουδό και την πιθανότητα της νόσου</a:t>
            </a:r>
          </a:p>
        </p:txBody>
      </p:sp>
    </p:spTree>
    <p:extLst>
      <p:ext uri="{BB962C8B-B14F-4D97-AF65-F5344CB8AC3E}">
        <p14:creationId xmlns:p14="http://schemas.microsoft.com/office/powerpoint/2010/main" val="802797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4C1346-739D-4ADB-B77A-8E2B10B9B6BD}"/>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Παράδειγμα, 1ο βήμα: ο θεραπευτικός ουδός</a:t>
            </a:r>
          </a:p>
        </p:txBody>
      </p:sp>
      <p:sp>
        <p:nvSpPr>
          <p:cNvPr id="2" name="Straight Connector 1">
            <a:extLst>
              <a:ext uri="{FF2B5EF4-FFF2-40B4-BE49-F238E27FC236}">
                <a16:creationId xmlns:a16="http://schemas.microsoft.com/office/drawing/2014/main" id="{F2AB8F80-90C5-495C-BED3-2DA62D0A6C18}"/>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6" name="Rectangle: Rounded Corners 5">
            <a:extLst>
              <a:ext uri="{FF2B5EF4-FFF2-40B4-BE49-F238E27FC236}">
                <a16:creationId xmlns:a16="http://schemas.microsoft.com/office/drawing/2014/main" id="{DDF27EB5-10AA-4929-ADB8-A8B6829CDD66}"/>
              </a:ext>
            </a:extLst>
          </p:cNvPr>
          <p:cNvSpPr>
            <a:spLocks noGrp="1"/>
          </p:cNvSpPr>
          <p:nvPr/>
        </p:nvSpPr>
        <p:spPr>
          <a:xfrm>
            <a:off x="4000500" y="1762125"/>
            <a:ext cx="4191000" cy="952500"/>
          </a:xfrm>
          <a:prstGeom prst="roundRect">
            <a:avLst>
              <a:gd name="adj" fmla="val 8000"/>
            </a:avLst>
          </a:prstGeom>
          <a:solidFill>
            <a:srgbClr val="E7F4F3"/>
          </a:solidFill>
          <a:ln w="13335">
            <a:solidFill>
              <a:srgbClr val="117F86"/>
            </a:solidFill>
            <a:prstDash val="solid"/>
          </a:ln>
        </p:spPr>
        <p:txBody>
          <a:bodyPr lIns="76200" tIns="57150" rIns="76200" bIns="57150" anchor="ctr">
            <a:normAutofit/>
          </a:bodyPr>
          <a:lstStyle>
            <a:defPPr algn="ctr">
              <a:defRPr sz="2550" b="1">
                <a:solidFill>
                  <a:srgbClr val="18324B"/>
                </a:solidFill>
                <a:latin typeface="DejaVu Sans"/>
                <a:ea typeface="DejaVu Sans"/>
                <a:cs typeface="DejaVu Sans"/>
              </a:defRPr>
            </a:defPPr>
          </a:lstStyle>
          <a:p>
            <a:pPr algn="ctr">
              <a:defRPr sz="2550" b="1">
                <a:solidFill>
                  <a:srgbClr val="18324B"/>
                </a:solidFill>
                <a:latin typeface="DejaVu Sans"/>
                <a:ea typeface="DejaVu Sans"/>
                <a:cs typeface="DejaVu Sans"/>
              </a:defRPr>
            </a:pPr>
            <a:r>
              <a:rPr sz="2550" b="1">
                <a:solidFill>
                  <a:srgbClr val="18324B"/>
                </a:solidFill>
                <a:latin typeface="DejaVu Sans"/>
                <a:ea typeface="DejaVu Sans"/>
                <a:cs typeface="DejaVu Sans"/>
              </a:rPr>
              <a:t>p* = 0,20</a:t>
            </a:r>
          </a:p>
        </p:txBody>
      </p:sp>
      <p:sp>
        <p:nvSpPr>
          <p:cNvPr id="7" name="Rectangle 6">
            <a:extLst>
              <a:ext uri="{FF2B5EF4-FFF2-40B4-BE49-F238E27FC236}">
                <a16:creationId xmlns:a16="http://schemas.microsoft.com/office/drawing/2014/main" id="{245B7CD8-09AE-447E-A546-2438EBBDF098}"/>
              </a:ext>
            </a:extLst>
          </p:cNvPr>
          <p:cNvSpPr>
            <a:spLocks noGrp="1"/>
          </p:cNvSpPr>
          <p:nvPr/>
        </p:nvSpPr>
        <p:spPr>
          <a:xfrm>
            <a:off x="1952625" y="3190875"/>
            <a:ext cx="8286750" cy="1143000"/>
          </a:xfrm>
          <a:prstGeom prst="rect">
            <a:avLst/>
          </a:prstGeom>
          <a:noFill/>
          <a:ln w="0">
            <a:noFill/>
          </a:ln>
        </p:spPr>
        <p:txBody>
          <a:bodyPr lIns="66675" tIns="47625" rIns="66675" bIns="47625" anchor="t">
            <a:normAutofit/>
          </a:bodyPr>
          <a:lstStyle>
            <a:defPPr algn="ctr">
              <a:defRPr sz="1575" b="0">
                <a:solidFill>
                  <a:srgbClr val="5D6974"/>
                </a:solidFill>
                <a:latin typeface="DejaVu Sans"/>
                <a:ea typeface="DejaVu Sans"/>
                <a:cs typeface="DejaVu Sans"/>
              </a:defRPr>
            </a:defPPr>
          </a:lstStyle>
          <a:p>
            <a:pPr algn="ctr">
              <a:defRPr sz="1575" b="0">
                <a:solidFill>
                  <a:srgbClr val="5D6974"/>
                </a:solidFill>
                <a:latin typeface="DejaVu Sans"/>
                <a:ea typeface="DejaVu Sans"/>
                <a:cs typeface="DejaVu Sans"/>
              </a:defRPr>
            </a:pPr>
            <a:r>
              <a:rPr sz="1575" b="0">
                <a:solidFill>
                  <a:srgbClr val="5D6974"/>
                </a:solidFill>
                <a:latin typeface="DejaVu Sans"/>
                <a:ea typeface="DejaVu Sans"/>
                <a:cs typeface="DejaVu Sans"/>
              </a:rPr>
              <a:t>Αν η πιθανότητα στρεπτοκοκκικής φαρυγγίτιδας είναι πάνω από 20%, η θεραπεία είναι προτιμότερη. Αν είναι κάτω από 20%, προτιμάται η μη θεραπεία.</a:t>
            </a:r>
          </a:p>
        </p:txBody>
      </p:sp>
      <p:sp>
        <p:nvSpPr>
          <p:cNvPr id="8" name="Rectangle: Rounded Corners 7">
            <a:extLst>
              <a:ext uri="{FF2B5EF4-FFF2-40B4-BE49-F238E27FC236}">
                <a16:creationId xmlns:a16="http://schemas.microsoft.com/office/drawing/2014/main" id="{4CBF2949-12E4-41D0-BF3F-5C8F4E2057D3}"/>
              </a:ext>
            </a:extLst>
          </p:cNvPr>
          <p:cNvSpPr>
            <a:spLocks noGrp="1"/>
          </p:cNvSpPr>
          <p:nvPr/>
        </p:nvSpPr>
        <p:spPr>
          <a:xfrm>
            <a:off x="2667000" y="5095875"/>
            <a:ext cx="6858000" cy="590550"/>
          </a:xfrm>
          <a:prstGeom prst="roundRect">
            <a:avLst>
              <a:gd name="adj" fmla="val 12903"/>
            </a:avLst>
          </a:prstGeom>
          <a:solidFill>
            <a:srgbClr val="FFF3D9"/>
          </a:solidFill>
          <a:ln w="13335">
            <a:solidFill>
              <a:srgbClr val="B57616"/>
            </a:solidFill>
            <a:prstDash val="solid"/>
          </a:ln>
        </p:spPr>
        <p:txBody>
          <a:bodyPr lIns="76200" tIns="57150" rIns="76200" bIns="57150" anchor="ctr">
            <a:normAutofit fontScale="99372"/>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Το 20% αποτελεί υπόθεση του παραδείγματος και όχι κλινική σύσταση</a:t>
            </a:r>
          </a:p>
        </p:txBody>
      </p:sp>
    </p:spTree>
    <p:extLst>
      <p:ext uri="{BB962C8B-B14F-4D97-AF65-F5344CB8AC3E}">
        <p14:creationId xmlns:p14="http://schemas.microsoft.com/office/powerpoint/2010/main" val="1085624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D40E22-D425-495D-AC8B-F90ED59C0A00}"/>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Τι σημαίνει ουδός 20% στο παράδειγμα;</a:t>
            </a:r>
          </a:p>
        </p:txBody>
      </p:sp>
      <p:sp>
        <p:nvSpPr>
          <p:cNvPr id="2" name="Straight Connector 1">
            <a:extLst>
              <a:ext uri="{FF2B5EF4-FFF2-40B4-BE49-F238E27FC236}">
                <a16:creationId xmlns:a16="http://schemas.microsoft.com/office/drawing/2014/main" id="{5F66C395-1BD1-4657-B2D3-42102E42F7B6}"/>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EA38C2D2-3AA4-4421-BE14-91195B189E89}"/>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Στο σημείο ισορροπίας αναμένουμε έναν πάσχοντα για κάθε τέσσερις μη πάσχοντες.</a:t>
            </a:r>
          </a:p>
        </p:txBody>
      </p:sp>
      <p:sp>
        <p:nvSpPr>
          <p:cNvPr id="6" name="Oval 5">
            <a:extLst>
              <a:ext uri="{FF2B5EF4-FFF2-40B4-BE49-F238E27FC236}">
                <a16:creationId xmlns:a16="http://schemas.microsoft.com/office/drawing/2014/main" id="{D77DF631-CC3D-4146-BC1A-D55DD11533F0}"/>
              </a:ext>
            </a:extLst>
          </p:cNvPr>
          <p:cNvSpPr>
            <a:spLocks noGrp="1"/>
          </p:cNvSpPr>
          <p:nvPr/>
        </p:nvSpPr>
        <p:spPr>
          <a:xfrm>
            <a:off x="1666875" y="2047875"/>
            <a:ext cx="876300" cy="876300"/>
          </a:xfrm>
          <a:prstGeom prst="ellipse">
            <a:avLst/>
          </a:prstGeom>
          <a:solidFill>
            <a:srgbClr val="B54A4A"/>
          </a:solidFill>
          <a:ln w="19050">
            <a:solidFill>
              <a:srgbClr val="B54A4A"/>
            </a:solidFill>
            <a:prstDash val="solid"/>
          </a:ln>
        </p:spPr>
        <p:txBody>
          <a:bodyPr anchor="ctr"/>
          <a:lstStyle>
            <a:defPPr algn="ctr">
              <a:defRPr sz="1650" b="1">
                <a:solidFill>
                  <a:srgbClr val="FFFFFF"/>
                </a:solidFill>
                <a:latin typeface="DejaVu Sans"/>
                <a:ea typeface="DejaVu Sans"/>
                <a:cs typeface="DejaVu Sans"/>
              </a:defRPr>
            </a:defPPr>
          </a:lstStyle>
          <a:p>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Ν+</a:t>
            </a:r>
          </a:p>
        </p:txBody>
      </p:sp>
      <p:sp>
        <p:nvSpPr>
          <p:cNvPr id="7" name="Oval 6">
            <a:extLst>
              <a:ext uri="{FF2B5EF4-FFF2-40B4-BE49-F238E27FC236}">
                <a16:creationId xmlns:a16="http://schemas.microsoft.com/office/drawing/2014/main" id="{09430789-D651-4587-AA45-E7BF4F1D5AAF}"/>
              </a:ext>
            </a:extLst>
          </p:cNvPr>
          <p:cNvSpPr>
            <a:spLocks noGrp="1"/>
          </p:cNvSpPr>
          <p:nvPr/>
        </p:nvSpPr>
        <p:spPr>
          <a:xfrm>
            <a:off x="3381375" y="2047875"/>
            <a:ext cx="876300" cy="876300"/>
          </a:xfrm>
          <a:prstGeom prst="ellipse">
            <a:avLst/>
          </a:prstGeom>
          <a:solidFill>
            <a:srgbClr val="FFF3D9"/>
          </a:solidFill>
          <a:ln w="19050">
            <a:solidFill>
              <a:srgbClr val="B57616"/>
            </a:solidFill>
            <a:prstDash val="solid"/>
          </a:ln>
        </p:spPr>
        <p:txBody>
          <a:bodyPr anchor="ctr"/>
          <a:lstStyle>
            <a:defPPr algn="ctr">
              <a:defRPr sz="1650" b="1">
                <a:solidFill>
                  <a:srgbClr val="B57616"/>
                </a:solidFill>
                <a:latin typeface="DejaVu Sans"/>
                <a:ea typeface="DejaVu Sans"/>
                <a:cs typeface="DejaVu Sans"/>
              </a:defRPr>
            </a:defPPr>
          </a:lstStyle>
          <a:p>
            <a:pPr algn="ctr">
              <a:defRPr sz="1650" b="1">
                <a:solidFill>
                  <a:srgbClr val="B57616"/>
                </a:solidFill>
                <a:latin typeface="DejaVu Sans"/>
                <a:ea typeface="DejaVu Sans"/>
                <a:cs typeface="DejaVu Sans"/>
              </a:defRPr>
            </a:pPr>
            <a:r>
              <a:rPr sz="1650" b="1">
                <a:solidFill>
                  <a:srgbClr val="B57616"/>
                </a:solidFill>
                <a:latin typeface="DejaVu Sans"/>
                <a:ea typeface="DejaVu Sans"/>
                <a:cs typeface="DejaVu Sans"/>
              </a:rPr>
              <a:t>Ν−</a:t>
            </a:r>
          </a:p>
        </p:txBody>
      </p:sp>
      <p:sp>
        <p:nvSpPr>
          <p:cNvPr id="8" name="Oval 7">
            <a:extLst>
              <a:ext uri="{FF2B5EF4-FFF2-40B4-BE49-F238E27FC236}">
                <a16:creationId xmlns:a16="http://schemas.microsoft.com/office/drawing/2014/main" id="{903B91B5-71F6-4E4B-8E34-F065A576CFB5}"/>
              </a:ext>
            </a:extLst>
          </p:cNvPr>
          <p:cNvSpPr>
            <a:spLocks noGrp="1"/>
          </p:cNvSpPr>
          <p:nvPr/>
        </p:nvSpPr>
        <p:spPr>
          <a:xfrm>
            <a:off x="5095875" y="2047875"/>
            <a:ext cx="876300" cy="876300"/>
          </a:xfrm>
          <a:prstGeom prst="ellipse">
            <a:avLst/>
          </a:prstGeom>
          <a:solidFill>
            <a:srgbClr val="FFF3D9"/>
          </a:solidFill>
          <a:ln w="19050">
            <a:solidFill>
              <a:srgbClr val="B57616"/>
            </a:solidFill>
            <a:prstDash val="solid"/>
          </a:ln>
        </p:spPr>
        <p:txBody>
          <a:bodyPr anchor="ctr"/>
          <a:lstStyle>
            <a:defPPr algn="ctr">
              <a:defRPr sz="1650" b="1">
                <a:solidFill>
                  <a:srgbClr val="B57616"/>
                </a:solidFill>
                <a:latin typeface="DejaVu Sans"/>
                <a:ea typeface="DejaVu Sans"/>
                <a:cs typeface="DejaVu Sans"/>
              </a:defRPr>
            </a:defPPr>
          </a:lstStyle>
          <a:p>
            <a:pPr algn="ctr">
              <a:defRPr sz="1650" b="1">
                <a:solidFill>
                  <a:srgbClr val="B57616"/>
                </a:solidFill>
                <a:latin typeface="DejaVu Sans"/>
                <a:ea typeface="DejaVu Sans"/>
                <a:cs typeface="DejaVu Sans"/>
              </a:defRPr>
            </a:pPr>
            <a:r>
              <a:rPr sz="1650" b="1">
                <a:solidFill>
                  <a:srgbClr val="B57616"/>
                </a:solidFill>
                <a:latin typeface="DejaVu Sans"/>
                <a:ea typeface="DejaVu Sans"/>
                <a:cs typeface="DejaVu Sans"/>
              </a:rPr>
              <a:t>Ν−</a:t>
            </a:r>
          </a:p>
        </p:txBody>
      </p:sp>
      <p:sp>
        <p:nvSpPr>
          <p:cNvPr id="9" name="Oval 8">
            <a:extLst>
              <a:ext uri="{FF2B5EF4-FFF2-40B4-BE49-F238E27FC236}">
                <a16:creationId xmlns:a16="http://schemas.microsoft.com/office/drawing/2014/main" id="{42524DCE-E3B7-4A36-A0D6-E86E815BB55B}"/>
              </a:ext>
            </a:extLst>
          </p:cNvPr>
          <p:cNvSpPr>
            <a:spLocks noGrp="1"/>
          </p:cNvSpPr>
          <p:nvPr/>
        </p:nvSpPr>
        <p:spPr>
          <a:xfrm>
            <a:off x="6810375" y="2047875"/>
            <a:ext cx="876300" cy="876300"/>
          </a:xfrm>
          <a:prstGeom prst="ellipse">
            <a:avLst/>
          </a:prstGeom>
          <a:solidFill>
            <a:srgbClr val="FFF3D9"/>
          </a:solidFill>
          <a:ln w="19050">
            <a:solidFill>
              <a:srgbClr val="B57616"/>
            </a:solidFill>
            <a:prstDash val="solid"/>
          </a:ln>
        </p:spPr>
        <p:txBody>
          <a:bodyPr anchor="ctr"/>
          <a:lstStyle>
            <a:defPPr algn="ctr">
              <a:defRPr sz="1650" b="1">
                <a:solidFill>
                  <a:srgbClr val="B57616"/>
                </a:solidFill>
                <a:latin typeface="DejaVu Sans"/>
                <a:ea typeface="DejaVu Sans"/>
                <a:cs typeface="DejaVu Sans"/>
              </a:defRPr>
            </a:defPPr>
          </a:lstStyle>
          <a:p>
            <a:pPr algn="ctr">
              <a:defRPr sz="1650" b="1">
                <a:solidFill>
                  <a:srgbClr val="B57616"/>
                </a:solidFill>
                <a:latin typeface="DejaVu Sans"/>
                <a:ea typeface="DejaVu Sans"/>
                <a:cs typeface="DejaVu Sans"/>
              </a:defRPr>
            </a:pPr>
            <a:r>
              <a:rPr sz="1650" b="1">
                <a:solidFill>
                  <a:srgbClr val="B57616"/>
                </a:solidFill>
                <a:latin typeface="DejaVu Sans"/>
                <a:ea typeface="DejaVu Sans"/>
                <a:cs typeface="DejaVu Sans"/>
              </a:rPr>
              <a:t>Ν−</a:t>
            </a:r>
          </a:p>
        </p:txBody>
      </p:sp>
      <p:sp>
        <p:nvSpPr>
          <p:cNvPr id="10" name="Oval 9">
            <a:extLst>
              <a:ext uri="{FF2B5EF4-FFF2-40B4-BE49-F238E27FC236}">
                <a16:creationId xmlns:a16="http://schemas.microsoft.com/office/drawing/2014/main" id="{8C2E6159-634D-4D8A-8513-B51801BA3A1E}"/>
              </a:ext>
            </a:extLst>
          </p:cNvPr>
          <p:cNvSpPr>
            <a:spLocks noGrp="1"/>
          </p:cNvSpPr>
          <p:nvPr/>
        </p:nvSpPr>
        <p:spPr>
          <a:xfrm>
            <a:off x="8524875" y="2047875"/>
            <a:ext cx="876300" cy="876300"/>
          </a:xfrm>
          <a:prstGeom prst="ellipse">
            <a:avLst/>
          </a:prstGeom>
          <a:solidFill>
            <a:srgbClr val="FFF3D9"/>
          </a:solidFill>
          <a:ln w="19050">
            <a:solidFill>
              <a:srgbClr val="B57616"/>
            </a:solidFill>
            <a:prstDash val="solid"/>
          </a:ln>
        </p:spPr>
        <p:txBody>
          <a:bodyPr anchor="ctr"/>
          <a:lstStyle>
            <a:defPPr algn="ctr">
              <a:defRPr sz="1650" b="1">
                <a:solidFill>
                  <a:srgbClr val="B57616"/>
                </a:solidFill>
                <a:latin typeface="DejaVu Sans"/>
                <a:ea typeface="DejaVu Sans"/>
                <a:cs typeface="DejaVu Sans"/>
              </a:defRPr>
            </a:defPPr>
          </a:lstStyle>
          <a:p>
            <a:pPr algn="ctr">
              <a:defRPr sz="1650" b="1">
                <a:solidFill>
                  <a:srgbClr val="B57616"/>
                </a:solidFill>
                <a:latin typeface="DejaVu Sans"/>
                <a:ea typeface="DejaVu Sans"/>
                <a:cs typeface="DejaVu Sans"/>
              </a:defRPr>
            </a:pPr>
            <a:r>
              <a:rPr sz="1650" b="1">
                <a:solidFill>
                  <a:srgbClr val="B57616"/>
                </a:solidFill>
                <a:latin typeface="DejaVu Sans"/>
                <a:ea typeface="DejaVu Sans"/>
                <a:cs typeface="DejaVu Sans"/>
              </a:rPr>
              <a:t>Ν−</a:t>
            </a:r>
          </a:p>
        </p:txBody>
      </p:sp>
      <p:sp>
        <p:nvSpPr>
          <p:cNvPr id="11" name="Rectangle 10">
            <a:extLst>
              <a:ext uri="{FF2B5EF4-FFF2-40B4-BE49-F238E27FC236}">
                <a16:creationId xmlns:a16="http://schemas.microsoft.com/office/drawing/2014/main" id="{41CDBC22-3B77-4BB6-9AF7-A4E1AB5E8695}"/>
              </a:ext>
            </a:extLst>
          </p:cNvPr>
          <p:cNvSpPr>
            <a:spLocks noGrp="1"/>
          </p:cNvSpPr>
          <p:nvPr/>
        </p:nvSpPr>
        <p:spPr>
          <a:xfrm>
            <a:off x="857250" y="3286125"/>
            <a:ext cx="3333750" cy="523875"/>
          </a:xfrm>
          <a:prstGeom prst="rect">
            <a:avLst/>
          </a:prstGeom>
          <a:noFill/>
          <a:ln w="0">
            <a:noFill/>
          </a:ln>
        </p:spPr>
        <p:txBody>
          <a:bodyPr lIns="66675" tIns="47625" rIns="66675" bIns="47625" anchor="t">
            <a:normAutofit/>
          </a:bodyPr>
          <a:lstStyle>
            <a:defPPr algn="ctr">
              <a:defRPr sz="1350" b="1">
                <a:solidFill>
                  <a:srgbClr val="B54A4A"/>
                </a:solidFill>
                <a:latin typeface="DejaVu Sans"/>
                <a:ea typeface="DejaVu Sans"/>
                <a:cs typeface="DejaVu Sans"/>
              </a:defRPr>
            </a:defPPr>
          </a:lstStyle>
          <a:p>
            <a:pPr algn="ctr">
              <a:defRPr sz="1350" b="1">
                <a:solidFill>
                  <a:srgbClr val="B54A4A"/>
                </a:solidFill>
                <a:latin typeface="DejaVu Sans"/>
                <a:ea typeface="DejaVu Sans"/>
                <a:cs typeface="DejaVu Sans"/>
              </a:defRPr>
            </a:pPr>
            <a:r>
              <a:rPr sz="1350" b="1">
                <a:solidFill>
                  <a:srgbClr val="B54A4A"/>
                </a:solidFill>
                <a:latin typeface="DejaVu Sans"/>
                <a:ea typeface="DejaVu Sans"/>
                <a:cs typeface="DejaVu Sans"/>
              </a:rPr>
              <a:t>1 με στρεπτοκοκκική φαρυγγίτιδα</a:t>
            </a:r>
          </a:p>
        </p:txBody>
      </p:sp>
      <p:sp>
        <p:nvSpPr>
          <p:cNvPr id="12" name="Rectangle 11">
            <a:extLst>
              <a:ext uri="{FF2B5EF4-FFF2-40B4-BE49-F238E27FC236}">
                <a16:creationId xmlns:a16="http://schemas.microsoft.com/office/drawing/2014/main" id="{E9305C17-1C16-418D-8E45-80B2608640BA}"/>
              </a:ext>
            </a:extLst>
          </p:cNvPr>
          <p:cNvSpPr>
            <a:spLocks noGrp="1"/>
          </p:cNvSpPr>
          <p:nvPr/>
        </p:nvSpPr>
        <p:spPr>
          <a:xfrm>
            <a:off x="4762500" y="3286125"/>
            <a:ext cx="6191250" cy="523875"/>
          </a:xfrm>
          <a:prstGeom prst="rect">
            <a:avLst/>
          </a:prstGeom>
          <a:noFill/>
          <a:ln w="0">
            <a:noFill/>
          </a:ln>
        </p:spPr>
        <p:txBody>
          <a:bodyPr lIns="66675" tIns="47625" rIns="66675" bIns="47625" anchor="t">
            <a:normAutofit/>
          </a:bodyPr>
          <a:lstStyle>
            <a:defPPr algn="ctr">
              <a:defRPr sz="1350" b="1">
                <a:solidFill>
                  <a:srgbClr val="B57616"/>
                </a:solidFill>
                <a:latin typeface="DejaVu Sans"/>
                <a:ea typeface="DejaVu Sans"/>
                <a:cs typeface="DejaVu Sans"/>
              </a:defRPr>
            </a:defPPr>
          </a:lstStyle>
          <a:p>
            <a:pPr algn="ctr">
              <a:defRPr sz="1350" b="1">
                <a:solidFill>
                  <a:srgbClr val="B57616"/>
                </a:solidFill>
                <a:latin typeface="DejaVu Sans"/>
                <a:ea typeface="DejaVu Sans"/>
                <a:cs typeface="DejaVu Sans"/>
              </a:defRPr>
            </a:pPr>
            <a:r>
              <a:rPr sz="1350" b="1">
                <a:solidFill>
                  <a:srgbClr val="B57616"/>
                </a:solidFill>
                <a:latin typeface="DejaVu Sans"/>
                <a:ea typeface="DejaVu Sans"/>
                <a:cs typeface="DejaVu Sans"/>
              </a:rPr>
              <a:t>4 χωρίς στρεπτοκοκκική φαρυγγίτιδα</a:t>
            </a:r>
          </a:p>
        </p:txBody>
      </p:sp>
      <p:sp>
        <p:nvSpPr>
          <p:cNvPr id="13" name="Rectangle: Rounded Corners 12">
            <a:extLst>
              <a:ext uri="{FF2B5EF4-FFF2-40B4-BE49-F238E27FC236}">
                <a16:creationId xmlns:a16="http://schemas.microsoft.com/office/drawing/2014/main" id="{F300BEA6-7205-4D77-9FC0-5B25F381894B}"/>
              </a:ext>
            </a:extLst>
          </p:cNvPr>
          <p:cNvSpPr>
            <a:spLocks noGrp="1"/>
          </p:cNvSpPr>
          <p:nvPr/>
        </p:nvSpPr>
        <p:spPr>
          <a:xfrm>
            <a:off x="1952625" y="4619625"/>
            <a:ext cx="8286750" cy="857250"/>
          </a:xfrm>
          <a:prstGeom prst="roundRect">
            <a:avLst>
              <a:gd name="adj" fmla="val 8889"/>
            </a:avLst>
          </a:prstGeom>
          <a:solidFill>
            <a:srgbClr val="E7F4F3"/>
          </a:solidFill>
          <a:ln w="13335">
            <a:solidFill>
              <a:srgbClr val="117F8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Το όφελος της σωστής θεραπείας του ενός θεωρείται ότι αντισταθμίζει την επιβάρυνση από τέσσερις άσκοπες θεραπείες</a:t>
            </a:r>
          </a:p>
        </p:txBody>
      </p:sp>
    </p:spTree>
    <p:extLst>
      <p:ext uri="{BB962C8B-B14F-4D97-AF65-F5344CB8AC3E}">
        <p14:creationId xmlns:p14="http://schemas.microsoft.com/office/powerpoint/2010/main" val="458209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E9FECAF-0680-45EF-AD29-09FCC4009061}"/>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Παράδειγμα, 2ο βήμα: πιθανότητα πριν από την εξέταση</a:t>
            </a:r>
          </a:p>
        </p:txBody>
      </p:sp>
      <p:sp>
        <p:nvSpPr>
          <p:cNvPr id="2" name="Straight Connector 1">
            <a:extLst>
              <a:ext uri="{FF2B5EF4-FFF2-40B4-BE49-F238E27FC236}">
                <a16:creationId xmlns:a16="http://schemas.microsoft.com/office/drawing/2014/main" id="{A8477C14-6C56-40DC-8520-3623F6BE9495}"/>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AA209A12-F022-4F33-94D2-C3F158EDB0D9}"/>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Με βάση την κλινική εικόνα θεωρούμε ότι η πιθανότητα στρεπτοκοκκικής φαρυγγίτιδας είναι 50%.</a:t>
            </a:r>
          </a:p>
        </p:txBody>
      </p:sp>
      <p:sp>
        <p:nvSpPr>
          <p:cNvPr id="6" name="Rectangle: Rounded Corners 5">
            <a:extLst>
              <a:ext uri="{FF2B5EF4-FFF2-40B4-BE49-F238E27FC236}">
                <a16:creationId xmlns:a16="http://schemas.microsoft.com/office/drawing/2014/main" id="{CA587AEB-917C-4D71-A657-BB5E7F7F6F8C}"/>
              </a:ext>
            </a:extLst>
          </p:cNvPr>
          <p:cNvSpPr>
            <a:spLocks noGrp="1"/>
          </p:cNvSpPr>
          <p:nvPr/>
        </p:nvSpPr>
        <p:spPr>
          <a:xfrm>
            <a:off x="4000500" y="1762125"/>
            <a:ext cx="4191000" cy="952500"/>
          </a:xfrm>
          <a:prstGeom prst="roundRect">
            <a:avLst>
              <a:gd name="adj" fmla="val 8000"/>
            </a:avLst>
          </a:prstGeom>
          <a:solidFill>
            <a:srgbClr val="EAF2F8"/>
          </a:solidFill>
          <a:ln w="13335">
            <a:solidFill>
              <a:srgbClr val="3D78B5"/>
            </a:solidFill>
            <a:prstDash val="solid"/>
          </a:ln>
        </p:spPr>
        <p:txBody>
          <a:bodyPr lIns="76200" tIns="57150" rIns="76200" bIns="57150" anchor="ctr">
            <a:normAutofit/>
          </a:bodyPr>
          <a:lstStyle>
            <a:defPPr algn="ctr">
              <a:defRPr sz="2550" b="1">
                <a:solidFill>
                  <a:srgbClr val="3D78B5"/>
                </a:solidFill>
                <a:latin typeface="DejaVu Sans"/>
                <a:ea typeface="DejaVu Sans"/>
                <a:cs typeface="DejaVu Sans"/>
              </a:defRPr>
            </a:defPPr>
          </a:lstStyle>
          <a:p>
            <a:pPr algn="ctr">
              <a:defRPr sz="2550" b="1">
                <a:solidFill>
                  <a:srgbClr val="3D78B5"/>
                </a:solidFill>
                <a:latin typeface="DejaVu Sans"/>
                <a:ea typeface="DejaVu Sans"/>
                <a:cs typeface="DejaVu Sans"/>
              </a:defRPr>
            </a:pPr>
            <a:r>
              <a:rPr sz="2550" b="1">
                <a:solidFill>
                  <a:srgbClr val="3D78B5"/>
                </a:solidFill>
                <a:latin typeface="DejaVu Sans"/>
                <a:ea typeface="DejaVu Sans"/>
                <a:cs typeface="DejaVu Sans"/>
              </a:rPr>
              <a:t>p = 0,50</a:t>
            </a:r>
          </a:p>
        </p:txBody>
      </p:sp>
      <p:sp>
        <p:nvSpPr>
          <p:cNvPr id="7" name="Rectangle 6">
            <a:extLst>
              <a:ext uri="{FF2B5EF4-FFF2-40B4-BE49-F238E27FC236}">
                <a16:creationId xmlns:a16="http://schemas.microsoft.com/office/drawing/2014/main" id="{64FC2F7D-F477-4844-9302-04C9D58157CB}"/>
              </a:ext>
            </a:extLst>
          </p:cNvPr>
          <p:cNvSpPr>
            <a:spLocks noGrp="1"/>
          </p:cNvSpPr>
          <p:nvPr/>
        </p:nvSpPr>
        <p:spPr>
          <a:xfrm>
            <a:off x="2095500" y="3190875"/>
            <a:ext cx="8001000" cy="857250"/>
          </a:xfrm>
          <a:prstGeom prst="rect">
            <a:avLst/>
          </a:prstGeom>
          <a:noFill/>
          <a:ln w="0">
            <a:noFill/>
          </a:ln>
        </p:spPr>
        <p:txBody>
          <a:bodyPr lIns="66675" tIns="47625" rIns="66675" bIns="47625" anchor="t">
            <a:normAutofit/>
          </a:bodyPr>
          <a:lstStyle>
            <a:defPPr algn="ctr">
              <a:defRPr sz="1575" b="0">
                <a:solidFill>
                  <a:srgbClr val="5D6974"/>
                </a:solidFill>
                <a:latin typeface="DejaVu Sans"/>
                <a:ea typeface="DejaVu Sans"/>
                <a:cs typeface="DejaVu Sans"/>
              </a:defRPr>
            </a:defPPr>
          </a:lstStyle>
          <a:p>
            <a:pPr algn="ctr">
              <a:defRPr sz="1575" b="0">
                <a:solidFill>
                  <a:srgbClr val="5D6974"/>
                </a:solidFill>
                <a:latin typeface="DejaVu Sans"/>
                <a:ea typeface="DejaVu Sans"/>
                <a:cs typeface="DejaVu Sans"/>
              </a:defRPr>
            </a:pPr>
            <a:r>
              <a:rPr sz="1575" b="0">
                <a:solidFill>
                  <a:srgbClr val="5D6974"/>
                </a:solidFill>
                <a:latin typeface="DejaVu Sans"/>
                <a:ea typeface="DejaVu Sans"/>
                <a:cs typeface="DejaVu Sans"/>
              </a:rPr>
              <a:t>Η εκτίμηση αυτή γίνεται πριν από την καλλιέργεια και γι’ αυτό ονομάζεται εκ των προτέρων ή πρότερη πιθανότητα.</a:t>
            </a:r>
          </a:p>
        </p:txBody>
      </p:sp>
      <p:sp>
        <p:nvSpPr>
          <p:cNvPr id="8" name="Rectangle: Rounded Corners 7">
            <a:extLst>
              <a:ext uri="{FF2B5EF4-FFF2-40B4-BE49-F238E27FC236}">
                <a16:creationId xmlns:a16="http://schemas.microsoft.com/office/drawing/2014/main" id="{4E5AA067-258D-4727-9612-6542BF2186B2}"/>
              </a:ext>
            </a:extLst>
          </p:cNvPr>
          <p:cNvSpPr>
            <a:spLocks noGrp="1"/>
          </p:cNvSpPr>
          <p:nvPr/>
        </p:nvSpPr>
        <p:spPr>
          <a:xfrm>
            <a:off x="2476500" y="4762500"/>
            <a:ext cx="7239000" cy="685800"/>
          </a:xfrm>
          <a:prstGeom prst="roundRect">
            <a:avLst>
              <a:gd name="adj" fmla="val 11111"/>
            </a:avLst>
          </a:prstGeom>
          <a:solidFill>
            <a:srgbClr val="FFF3D9"/>
          </a:solidFill>
          <a:ln w="13335">
            <a:solidFill>
              <a:srgbClr val="B57616"/>
            </a:solidFill>
            <a:prstDash val="solid"/>
          </a:ln>
        </p:spPr>
        <p:txBody>
          <a:bodyPr lIns="76200" tIns="57150" rIns="76200" bIns="57150" anchor="ctr">
            <a:normAutofit/>
          </a:bodyPr>
          <a:lstStyle>
            <a:defPPr algn="ctr">
              <a:defRPr sz="1650" b="1">
                <a:solidFill>
                  <a:srgbClr val="18324B"/>
                </a:solidFill>
                <a:latin typeface="DejaVu Sans"/>
                <a:ea typeface="DejaVu Sans"/>
                <a:cs typeface="DejaVu Sans"/>
              </a:defRPr>
            </a:defPPr>
          </a:lstStyle>
          <a:p>
            <a:pPr algn="ctr">
              <a:defRPr sz="1650" b="1">
                <a:solidFill>
                  <a:srgbClr val="18324B"/>
                </a:solidFill>
                <a:latin typeface="DejaVu Sans"/>
                <a:ea typeface="DejaVu Sans"/>
                <a:cs typeface="DejaVu Sans"/>
              </a:defRPr>
            </a:pPr>
            <a:r>
              <a:rPr sz="1650" b="1">
                <a:solidFill>
                  <a:srgbClr val="18324B"/>
                </a:solidFill>
                <a:latin typeface="DejaVu Sans"/>
                <a:ea typeface="DejaVu Sans"/>
                <a:cs typeface="DejaVu Sans"/>
              </a:rPr>
              <a:t>Συγκρίνουμε: πιθανότητα 50% έναντι θεραπευτικού ουδού 20%</a:t>
            </a:r>
          </a:p>
        </p:txBody>
      </p:sp>
    </p:spTree>
    <p:extLst>
      <p:ext uri="{BB962C8B-B14F-4D97-AF65-F5344CB8AC3E}">
        <p14:creationId xmlns:p14="http://schemas.microsoft.com/office/powerpoint/2010/main" val="1827989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5D65D0-02E7-40EE-9A9F-E2FAD273D724}"/>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Η αρχική θεραπευτική απόφαση</a:t>
            </a:r>
          </a:p>
        </p:txBody>
      </p:sp>
      <p:sp>
        <p:nvSpPr>
          <p:cNvPr id="2" name="Straight Connector 1">
            <a:extLst>
              <a:ext uri="{FF2B5EF4-FFF2-40B4-BE49-F238E27FC236}">
                <a16:creationId xmlns:a16="http://schemas.microsoft.com/office/drawing/2014/main" id="{43A839EA-DFFF-4A79-B011-8E1D989C0B05}"/>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5984B453-A7CE-4189-90FA-3BC34FF9335C}"/>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Η πρότερη πιθανότητα είναι μεγαλύτερη από τον θεραπευτικό ουδό.</a:t>
            </a:r>
          </a:p>
        </p:txBody>
      </p:sp>
      <p:sp>
        <p:nvSpPr>
          <p:cNvPr id="6" name="Rectangle: Rounded Corners 5">
            <a:extLst>
              <a:ext uri="{FF2B5EF4-FFF2-40B4-BE49-F238E27FC236}">
                <a16:creationId xmlns:a16="http://schemas.microsoft.com/office/drawing/2014/main" id="{F7AFEAD3-5B36-4070-BA09-9667CDC09360}"/>
              </a:ext>
            </a:extLst>
          </p:cNvPr>
          <p:cNvSpPr>
            <a:spLocks noGrp="1"/>
          </p:cNvSpPr>
          <p:nvPr/>
        </p:nvSpPr>
        <p:spPr>
          <a:xfrm>
            <a:off x="3619500" y="1666875"/>
            <a:ext cx="4953000" cy="904875"/>
          </a:xfrm>
          <a:prstGeom prst="roundRect">
            <a:avLst>
              <a:gd name="adj" fmla="val 8421"/>
            </a:avLst>
          </a:prstGeom>
          <a:solidFill>
            <a:srgbClr val="FAECEC"/>
          </a:solidFill>
          <a:ln w="13335">
            <a:solidFill>
              <a:srgbClr val="B54A4A"/>
            </a:solidFill>
            <a:prstDash val="solid"/>
          </a:ln>
        </p:spPr>
        <p:txBody>
          <a:bodyPr lIns="76200" tIns="57150" rIns="76200" bIns="57150" anchor="ctr">
            <a:normAutofit/>
          </a:bodyPr>
          <a:lstStyle>
            <a:defPPr algn="ctr">
              <a:defRPr sz="2550" b="1">
                <a:solidFill>
                  <a:srgbClr val="18324B"/>
                </a:solidFill>
                <a:latin typeface="DejaVu Sans"/>
                <a:ea typeface="DejaVu Sans"/>
                <a:cs typeface="DejaVu Sans"/>
              </a:defRPr>
            </a:defPPr>
          </a:lstStyle>
          <a:p>
            <a:pPr algn="ctr">
              <a:defRPr sz="2550" b="1">
                <a:solidFill>
                  <a:srgbClr val="18324B"/>
                </a:solidFill>
                <a:latin typeface="DejaVu Sans"/>
                <a:ea typeface="DejaVu Sans"/>
                <a:cs typeface="DejaVu Sans"/>
              </a:defRPr>
            </a:pPr>
            <a:r>
              <a:rPr sz="2550" b="1">
                <a:solidFill>
                  <a:srgbClr val="18324B"/>
                </a:solidFill>
                <a:latin typeface="DejaVu Sans"/>
                <a:ea typeface="DejaVu Sans"/>
                <a:cs typeface="DejaVu Sans"/>
              </a:rPr>
              <a:t>50% &gt; 20%</a:t>
            </a:r>
          </a:p>
        </p:txBody>
      </p:sp>
      <p:sp>
        <p:nvSpPr>
          <p:cNvPr id="7" name="Rectangle: Rounded Corners 6">
            <a:extLst>
              <a:ext uri="{FF2B5EF4-FFF2-40B4-BE49-F238E27FC236}">
                <a16:creationId xmlns:a16="http://schemas.microsoft.com/office/drawing/2014/main" id="{CAD94DF9-74DA-4A69-A87C-E447C395947C}"/>
              </a:ext>
            </a:extLst>
          </p:cNvPr>
          <p:cNvSpPr>
            <a:spLocks noGrp="1"/>
          </p:cNvSpPr>
          <p:nvPr/>
        </p:nvSpPr>
        <p:spPr>
          <a:xfrm>
            <a:off x="2047875" y="3143250"/>
            <a:ext cx="8096250" cy="904875"/>
          </a:xfrm>
          <a:prstGeom prst="roundRect">
            <a:avLst>
              <a:gd name="adj" fmla="val 8421"/>
            </a:avLst>
          </a:prstGeom>
          <a:solidFill>
            <a:srgbClr val="FAECEC"/>
          </a:solidFill>
          <a:ln w="13335">
            <a:solidFill>
              <a:srgbClr val="B54A4A"/>
            </a:solidFill>
            <a:prstDash val="solid"/>
          </a:ln>
        </p:spPr>
        <p:txBody>
          <a:bodyPr lIns="76200" tIns="57150" rIns="76200" bIns="57150" anchor="ctr">
            <a:normAutofit/>
          </a:bodyPr>
          <a:lstStyle>
            <a:defPPr algn="ctr">
              <a:defRPr sz="1650" b="1">
                <a:solidFill>
                  <a:srgbClr val="18324B"/>
                </a:solidFill>
                <a:latin typeface="DejaVu Sans"/>
                <a:ea typeface="DejaVu Sans"/>
                <a:cs typeface="DejaVu Sans"/>
              </a:defRPr>
            </a:defPPr>
          </a:lstStyle>
          <a:p>
            <a:pPr algn="ctr">
              <a:defRPr sz="1650" b="1">
                <a:solidFill>
                  <a:srgbClr val="18324B"/>
                </a:solidFill>
                <a:latin typeface="DejaVu Sans"/>
                <a:ea typeface="DejaVu Sans"/>
                <a:cs typeface="DejaVu Sans"/>
              </a:defRPr>
            </a:pPr>
            <a:r>
              <a:rPr sz="1650" b="1">
                <a:solidFill>
                  <a:srgbClr val="18324B"/>
                </a:solidFill>
                <a:latin typeface="DejaVu Sans"/>
                <a:ea typeface="DejaVu Sans"/>
                <a:cs typeface="DejaVu Sans"/>
              </a:rPr>
              <a:t>Με τις πληροφορίες που έχουμε τώρα, η θεραπεία με πενικιλίνη είναι προτιμότερη από τη μη θεραπεία</a:t>
            </a:r>
          </a:p>
        </p:txBody>
      </p:sp>
      <p:sp>
        <p:nvSpPr>
          <p:cNvPr id="8" name="Rectangle 7">
            <a:extLst>
              <a:ext uri="{FF2B5EF4-FFF2-40B4-BE49-F238E27FC236}">
                <a16:creationId xmlns:a16="http://schemas.microsoft.com/office/drawing/2014/main" id="{874D521C-1C84-49EC-A700-C566B6985C2C}"/>
              </a:ext>
            </a:extLst>
          </p:cNvPr>
          <p:cNvSpPr>
            <a:spLocks noGrp="1"/>
          </p:cNvSpPr>
          <p:nvPr/>
        </p:nvSpPr>
        <p:spPr>
          <a:xfrm>
            <a:off x="2143125" y="4667250"/>
            <a:ext cx="7905750" cy="1000125"/>
          </a:xfrm>
          <a:prstGeom prst="rect">
            <a:avLst/>
          </a:prstGeom>
          <a:noFill/>
          <a:ln w="0">
            <a:noFill/>
          </a:ln>
        </p:spPr>
        <p:txBody>
          <a:bodyPr lIns="66675" tIns="47625" rIns="66675" bIns="47625" anchor="t">
            <a:normAutofit/>
          </a:bodyPr>
          <a:lstStyle>
            <a:defPPr algn="ctr">
              <a:defRPr sz="1500" b="0">
                <a:solidFill>
                  <a:srgbClr val="5D6974"/>
                </a:solidFill>
                <a:latin typeface="DejaVu Sans"/>
                <a:ea typeface="DejaVu Sans"/>
                <a:cs typeface="DejaVu Sans"/>
              </a:defRPr>
            </a:defPPr>
          </a:lstStyle>
          <a:p>
            <a:pPr algn="ctr">
              <a:defRPr sz="1500" b="0">
                <a:solidFill>
                  <a:srgbClr val="5D6974"/>
                </a:solidFill>
                <a:latin typeface="DejaVu Sans"/>
                <a:ea typeface="DejaVu Sans"/>
                <a:cs typeface="DejaVu Sans"/>
              </a:defRPr>
            </a:pPr>
            <a:r>
              <a:rPr sz="1500" b="0">
                <a:solidFill>
                  <a:srgbClr val="5D6974"/>
                </a:solidFill>
                <a:latin typeface="DejaVu Sans"/>
                <a:ea typeface="DejaVu Sans"/>
                <a:cs typeface="DejaVu Sans"/>
              </a:rPr>
              <a:t>Αυτό όμως δεν σημαίνει ότι πρέπει οπωσδήποτε να θεραπεύσουμε αμέσως. Πρέπει πρώτα να ελέγξουμε αν μια εξέταση μπορεί να αλλάξει την απόφαση.</a:t>
            </a:r>
          </a:p>
        </p:txBody>
      </p:sp>
    </p:spTree>
    <p:extLst>
      <p:ext uri="{BB962C8B-B14F-4D97-AF65-F5344CB8AC3E}">
        <p14:creationId xmlns:p14="http://schemas.microsoft.com/office/powerpoint/2010/main" val="227582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CE0FCF-0258-40C9-8D41-770D6A06B4B7}"/>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Γιατί να ζητήσουμε καλλιέργεια;</a:t>
            </a:r>
          </a:p>
        </p:txBody>
      </p:sp>
      <p:sp>
        <p:nvSpPr>
          <p:cNvPr id="2" name="Straight Connector 1">
            <a:extLst>
              <a:ext uri="{FF2B5EF4-FFF2-40B4-BE49-F238E27FC236}">
                <a16:creationId xmlns:a16="http://schemas.microsoft.com/office/drawing/2014/main" id="{1DE8655E-C3BA-4C9B-BF6B-41F8FD2A0F2C}"/>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3B005B64-827C-469A-8FE7-915BCB2B458C}"/>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Η καλλιέργεια αξίζει να γίνει αν ένα αρνητικό αποτέλεσμα μπορεί να μειώσει την πιθανότητα κάτω από 20%.</a:t>
            </a:r>
          </a:p>
        </p:txBody>
      </p:sp>
      <p:sp>
        <p:nvSpPr>
          <p:cNvPr id="6" name="Rectangle: Rounded Corners 5">
            <a:extLst>
              <a:ext uri="{FF2B5EF4-FFF2-40B4-BE49-F238E27FC236}">
                <a16:creationId xmlns:a16="http://schemas.microsoft.com/office/drawing/2014/main" id="{72642031-E58E-47A1-8E8F-E05CD5E45D0D}"/>
              </a:ext>
            </a:extLst>
          </p:cNvPr>
          <p:cNvSpPr>
            <a:spLocks noGrp="1"/>
          </p:cNvSpPr>
          <p:nvPr/>
        </p:nvSpPr>
        <p:spPr>
          <a:xfrm>
            <a:off x="1000125" y="1809750"/>
            <a:ext cx="4000500" cy="685800"/>
          </a:xfrm>
          <a:prstGeom prst="roundRect">
            <a:avLst>
              <a:gd name="adj" fmla="val 11111"/>
            </a:avLst>
          </a:prstGeom>
          <a:solidFill>
            <a:srgbClr val="FAECEC"/>
          </a:solidFill>
          <a:ln w="13335">
            <a:solidFill>
              <a:srgbClr val="B54A4A"/>
            </a:solidFill>
            <a:prstDash val="solid"/>
          </a:ln>
        </p:spPr>
        <p:txBody>
          <a:bodyPr lIns="76200" tIns="57150" rIns="76200" bIns="57150" anchor="ctr">
            <a:normAutofit/>
          </a:bodyPr>
          <a:lstStyle>
            <a:defPPr algn="ctr">
              <a:defRPr sz="1575" b="1">
                <a:solidFill>
                  <a:srgbClr val="B54A4A"/>
                </a:solidFill>
                <a:latin typeface="DejaVu Sans"/>
                <a:ea typeface="DejaVu Sans"/>
                <a:cs typeface="DejaVu Sans"/>
              </a:defRPr>
            </a:defPPr>
          </a:lstStyle>
          <a:p>
            <a:pPr algn="ctr">
              <a:defRPr sz="1575" b="1">
                <a:solidFill>
                  <a:srgbClr val="B54A4A"/>
                </a:solidFill>
                <a:latin typeface="DejaVu Sans"/>
                <a:ea typeface="DejaVu Sans"/>
                <a:cs typeface="DejaVu Sans"/>
              </a:defRPr>
            </a:pPr>
            <a:r>
              <a:rPr sz="1575" b="1">
                <a:solidFill>
                  <a:srgbClr val="B54A4A"/>
                </a:solidFill>
                <a:latin typeface="DejaVu Sans"/>
                <a:ea typeface="DejaVu Sans"/>
                <a:cs typeface="DejaVu Sans"/>
              </a:rPr>
              <a:t>Πριν από την καλλιέργεια</a:t>
            </a:r>
          </a:p>
        </p:txBody>
      </p:sp>
      <p:sp>
        <p:nvSpPr>
          <p:cNvPr id="7" name="Rectangle 6">
            <a:extLst>
              <a:ext uri="{FF2B5EF4-FFF2-40B4-BE49-F238E27FC236}">
                <a16:creationId xmlns:a16="http://schemas.microsoft.com/office/drawing/2014/main" id="{5BF5939F-531B-408C-9921-C0FC4D2B463C}"/>
              </a:ext>
            </a:extLst>
          </p:cNvPr>
          <p:cNvSpPr>
            <a:spLocks noGrp="1"/>
          </p:cNvSpPr>
          <p:nvPr/>
        </p:nvSpPr>
        <p:spPr>
          <a:xfrm>
            <a:off x="1428750" y="2809875"/>
            <a:ext cx="3143250" cy="857250"/>
          </a:xfrm>
          <a:prstGeom prst="rect">
            <a:avLst/>
          </a:prstGeom>
          <a:noFill/>
          <a:ln w="0">
            <a:noFill/>
          </a:ln>
        </p:spPr>
        <p:txBody>
          <a:bodyPr lIns="66675" tIns="47625" rIns="66675" bIns="47625" anchor="t">
            <a:normAutofit/>
          </a:bodyPr>
          <a:lstStyle>
            <a:defPPr algn="ctr">
              <a:defRPr sz="1650" b="1">
                <a:solidFill>
                  <a:srgbClr val="18324B"/>
                </a:solidFill>
                <a:latin typeface="DejaVu Sans"/>
                <a:ea typeface="DejaVu Sans"/>
                <a:cs typeface="DejaVu Sans"/>
              </a:defRPr>
            </a:defPPr>
          </a:lstStyle>
          <a:p>
            <a:pPr algn="ctr">
              <a:defRPr sz="1650" b="1">
                <a:solidFill>
                  <a:srgbClr val="18324B"/>
                </a:solidFill>
                <a:latin typeface="DejaVu Sans"/>
                <a:ea typeface="DejaVu Sans"/>
                <a:cs typeface="DejaVu Sans"/>
              </a:defRPr>
            </a:pPr>
            <a:r>
              <a:rPr sz="1650" b="1">
                <a:solidFill>
                  <a:srgbClr val="18324B"/>
                </a:solidFill>
                <a:latin typeface="DejaVu Sans"/>
                <a:ea typeface="DejaVu Sans"/>
                <a:cs typeface="DejaVu Sans"/>
              </a:rPr>
              <a:t>p = 50%</a:t>
            </a:r>
          </a:p>
          <a:p>
            <a:pPr algn="ctr">
              <a:defRPr sz="1650" b="1">
                <a:solidFill>
                  <a:srgbClr val="18324B"/>
                </a:solidFill>
                <a:latin typeface="DejaVu Sans"/>
                <a:ea typeface="DejaVu Sans"/>
                <a:cs typeface="DejaVu Sans"/>
              </a:defRPr>
            </a:pPr>
            <a:r>
              <a:rPr sz="1650" b="1">
                <a:solidFill>
                  <a:srgbClr val="18324B"/>
                </a:solidFill>
                <a:latin typeface="DejaVu Sans"/>
                <a:ea typeface="DejaVu Sans"/>
                <a:cs typeface="DejaVu Sans"/>
              </a:rPr>
              <a:t>Αρχική επιλογή: θεραπεία</a:t>
            </a:r>
          </a:p>
        </p:txBody>
      </p:sp>
      <p:sp>
        <p:nvSpPr>
          <p:cNvPr id="8" name="Rectangle: Rounded Corners 7">
            <a:extLst>
              <a:ext uri="{FF2B5EF4-FFF2-40B4-BE49-F238E27FC236}">
                <a16:creationId xmlns:a16="http://schemas.microsoft.com/office/drawing/2014/main" id="{23452903-DB60-4E54-9E8E-B931E7C60BC1}"/>
              </a:ext>
            </a:extLst>
          </p:cNvPr>
          <p:cNvSpPr>
            <a:spLocks noGrp="1"/>
          </p:cNvSpPr>
          <p:nvPr/>
        </p:nvSpPr>
        <p:spPr>
          <a:xfrm>
            <a:off x="7191375" y="1809750"/>
            <a:ext cx="4000500" cy="685800"/>
          </a:xfrm>
          <a:prstGeom prst="roundRect">
            <a:avLst>
              <a:gd name="adj" fmla="val 11111"/>
            </a:avLst>
          </a:prstGeom>
          <a:solidFill>
            <a:srgbClr val="EAF4EE"/>
          </a:solidFill>
          <a:ln w="13335">
            <a:solidFill>
              <a:srgbClr val="2D7A5B"/>
            </a:solidFill>
            <a:prstDash val="solid"/>
          </a:ln>
        </p:spPr>
        <p:txBody>
          <a:bodyPr lIns="76200" tIns="57150" rIns="76200" bIns="57150" anchor="ctr">
            <a:normAutofit/>
          </a:bodyPr>
          <a:lstStyle>
            <a:defPPr algn="ctr">
              <a:defRPr sz="1575" b="1">
                <a:solidFill>
                  <a:srgbClr val="2D7A5B"/>
                </a:solidFill>
                <a:latin typeface="DejaVu Sans"/>
                <a:ea typeface="DejaVu Sans"/>
                <a:cs typeface="DejaVu Sans"/>
              </a:defRPr>
            </a:defPPr>
          </a:lstStyle>
          <a:p>
            <a:pPr algn="ctr">
              <a:defRPr sz="1575" b="1">
                <a:solidFill>
                  <a:srgbClr val="2D7A5B"/>
                </a:solidFill>
                <a:latin typeface="DejaVu Sans"/>
                <a:ea typeface="DejaVu Sans"/>
                <a:cs typeface="DejaVu Sans"/>
              </a:defRPr>
            </a:pPr>
            <a:r>
              <a:rPr sz="1575" b="1">
                <a:solidFill>
                  <a:srgbClr val="2D7A5B"/>
                </a:solidFill>
                <a:latin typeface="DejaVu Sans"/>
                <a:ea typeface="DejaVu Sans"/>
                <a:cs typeface="DejaVu Sans"/>
              </a:rPr>
              <a:t>Μετά από αρνητική καλλιέργεια</a:t>
            </a:r>
          </a:p>
        </p:txBody>
      </p:sp>
      <p:sp>
        <p:nvSpPr>
          <p:cNvPr id="9" name="Rectangle 8">
            <a:extLst>
              <a:ext uri="{FF2B5EF4-FFF2-40B4-BE49-F238E27FC236}">
                <a16:creationId xmlns:a16="http://schemas.microsoft.com/office/drawing/2014/main" id="{E040FA5B-FC9A-45A2-BED4-173D47950036}"/>
              </a:ext>
            </a:extLst>
          </p:cNvPr>
          <p:cNvSpPr>
            <a:spLocks noGrp="1"/>
          </p:cNvSpPr>
          <p:nvPr/>
        </p:nvSpPr>
        <p:spPr>
          <a:xfrm>
            <a:off x="7477125" y="2809875"/>
            <a:ext cx="3429000" cy="952500"/>
          </a:xfrm>
          <a:prstGeom prst="rect">
            <a:avLst/>
          </a:prstGeom>
          <a:noFill/>
          <a:ln w="0">
            <a:noFill/>
          </a:ln>
        </p:spPr>
        <p:txBody>
          <a:bodyPr lIns="66675" tIns="47625" rIns="66675" bIns="47625" anchor="t">
            <a:normAutofit fontScale="96786" lnSpcReduction="10000"/>
          </a:bodyPr>
          <a:lstStyle>
            <a:defPPr algn="ctr">
              <a:defRPr sz="1575" b="1">
                <a:solidFill>
                  <a:srgbClr val="18324B"/>
                </a:solidFill>
                <a:latin typeface="DejaVu Sans"/>
                <a:ea typeface="DejaVu Sans"/>
                <a:cs typeface="DejaVu Sans"/>
              </a:defRPr>
            </a:defPPr>
          </a:lstStyle>
          <a:p>
            <a:pPr algn="ctr">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Αν η νέα πιθανότητα γίνει &lt; 20%</a:t>
            </a:r>
          </a:p>
          <a:p>
            <a:pPr algn="ctr">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η επιλογή αλλάζει σε μη θεραπεία</a:t>
            </a:r>
          </a:p>
        </p:txBody>
      </p:sp>
      <p:sp>
        <p:nvSpPr>
          <p:cNvPr id="10" name="Rectangle: Rounded Corners 9">
            <a:extLst>
              <a:ext uri="{FF2B5EF4-FFF2-40B4-BE49-F238E27FC236}">
                <a16:creationId xmlns:a16="http://schemas.microsoft.com/office/drawing/2014/main" id="{5D8FEBEF-B3DA-476C-921B-9B8A0E3679BE}"/>
              </a:ext>
            </a:extLst>
          </p:cNvPr>
          <p:cNvSpPr>
            <a:spLocks noGrp="1"/>
          </p:cNvSpPr>
          <p:nvPr/>
        </p:nvSpPr>
        <p:spPr>
          <a:xfrm>
            <a:off x="1905000" y="4857750"/>
            <a:ext cx="8382000" cy="857250"/>
          </a:xfrm>
          <a:prstGeom prst="roundRect">
            <a:avLst>
              <a:gd name="adj" fmla="val 8889"/>
            </a:avLst>
          </a:prstGeom>
          <a:solidFill>
            <a:srgbClr val="E7F4F3"/>
          </a:solidFill>
          <a:ln w="13335">
            <a:solidFill>
              <a:srgbClr val="117F86"/>
            </a:solidFill>
            <a:prstDash val="solid"/>
          </a:ln>
        </p:spPr>
        <p:txBody>
          <a:bodyPr lIns="76200" tIns="57150" rIns="76200" bIns="57150" anchor="ctr">
            <a:normAutofit/>
          </a:bodyPr>
          <a:lstStyle>
            <a:defPPr algn="ctr">
              <a:defRPr sz="1575" b="1">
                <a:solidFill>
                  <a:srgbClr val="18324B"/>
                </a:solidFill>
                <a:latin typeface="DejaVu Sans"/>
                <a:ea typeface="DejaVu Sans"/>
                <a:cs typeface="DejaVu Sans"/>
              </a:defRPr>
            </a:defPPr>
          </a:lstStyle>
          <a:p>
            <a:pPr algn="ctr">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Άρα το ερώτημα δεν είναι απλώς αν η εξέταση είναι ακριβής. Είναι αν το αποτέλεσμά της αλλάζει αυτό που θα κάνουμε.</a:t>
            </a:r>
          </a:p>
        </p:txBody>
      </p:sp>
    </p:spTree>
    <p:extLst>
      <p:ext uri="{BB962C8B-B14F-4D97-AF65-F5344CB8AC3E}">
        <p14:creationId xmlns:p14="http://schemas.microsoft.com/office/powerpoint/2010/main" val="629674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8BC89DD-415E-465B-B62B-25B1BC3BC63E}"/>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Παράδειγμα, 3ο βήμα: τι χρειαζόμαστε;</a:t>
            </a:r>
          </a:p>
        </p:txBody>
      </p:sp>
      <p:sp>
        <p:nvSpPr>
          <p:cNvPr id="2" name="Straight Connector 1">
            <a:extLst>
              <a:ext uri="{FF2B5EF4-FFF2-40B4-BE49-F238E27FC236}">
                <a16:creationId xmlns:a16="http://schemas.microsoft.com/office/drawing/2014/main" id="{8A214A76-0A52-41DA-9878-40BA0D27D9FF}"/>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F77E7773-6873-4DB3-9E57-56E45238EE4D}"/>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Το θεώρημα του Bayes συνδυάζει την αρχική πιθανότητα με την απόδοση της εξέτασης.</a:t>
            </a:r>
          </a:p>
        </p:txBody>
      </p:sp>
      <p:sp>
        <p:nvSpPr>
          <p:cNvPr id="6" name="Rectangle: Rounded Corners 5">
            <a:extLst>
              <a:ext uri="{FF2B5EF4-FFF2-40B4-BE49-F238E27FC236}">
                <a16:creationId xmlns:a16="http://schemas.microsoft.com/office/drawing/2014/main" id="{AC17E244-C2A5-4346-90AA-45F330D0CC71}"/>
              </a:ext>
            </a:extLst>
          </p:cNvPr>
          <p:cNvSpPr>
            <a:spLocks noGrp="1"/>
          </p:cNvSpPr>
          <p:nvPr/>
        </p:nvSpPr>
        <p:spPr>
          <a:xfrm>
            <a:off x="857250" y="2209800"/>
            <a:ext cx="3238500" cy="590550"/>
          </a:xfrm>
          <a:prstGeom prst="roundRect">
            <a:avLst>
              <a:gd name="adj" fmla="val 12903"/>
            </a:avLst>
          </a:prstGeom>
          <a:solidFill>
            <a:srgbClr val="EAF2F8"/>
          </a:solidFill>
          <a:ln w="13335">
            <a:solidFill>
              <a:srgbClr val="3D78B5"/>
            </a:solidFill>
            <a:prstDash val="solid"/>
          </a:ln>
        </p:spPr>
        <p:txBody>
          <a:bodyPr lIns="76200" tIns="57150" rIns="76200" bIns="57150" anchor="ctr">
            <a:normAutofit/>
          </a:bodyPr>
          <a:lstStyle>
            <a:defPPr algn="ctr">
              <a:defRPr sz="1500" b="1">
                <a:solidFill>
                  <a:srgbClr val="3D78B5"/>
                </a:solidFill>
                <a:latin typeface="DejaVu Sans"/>
                <a:ea typeface="DejaVu Sans"/>
                <a:cs typeface="DejaVu Sans"/>
              </a:defRPr>
            </a:defPPr>
          </a:lstStyle>
          <a:p>
            <a:pPr algn="ctr">
              <a:defRPr sz="1500" b="1">
                <a:solidFill>
                  <a:srgbClr val="3D78B5"/>
                </a:solidFill>
                <a:latin typeface="DejaVu Sans"/>
                <a:ea typeface="DejaVu Sans"/>
                <a:cs typeface="DejaVu Sans"/>
              </a:defRPr>
            </a:pPr>
            <a:r>
              <a:rPr sz="1500" b="1">
                <a:solidFill>
                  <a:srgbClr val="3D78B5"/>
                </a:solidFill>
                <a:latin typeface="DejaVu Sans"/>
                <a:ea typeface="DejaVu Sans"/>
                <a:cs typeface="DejaVu Sans"/>
              </a:rPr>
              <a:t>Πρότερη πιθανότητα</a:t>
            </a:r>
          </a:p>
        </p:txBody>
      </p:sp>
      <p:sp>
        <p:nvSpPr>
          <p:cNvPr id="7" name="Rectangle: Rounded Corners 6">
            <a:extLst>
              <a:ext uri="{FF2B5EF4-FFF2-40B4-BE49-F238E27FC236}">
                <a16:creationId xmlns:a16="http://schemas.microsoft.com/office/drawing/2014/main" id="{EB9DC3E4-352C-41EC-B9A1-5AE7A29A8BFB}"/>
              </a:ext>
            </a:extLst>
          </p:cNvPr>
          <p:cNvSpPr>
            <a:spLocks noGrp="1"/>
          </p:cNvSpPr>
          <p:nvPr/>
        </p:nvSpPr>
        <p:spPr>
          <a:xfrm>
            <a:off x="1428750" y="3114675"/>
            <a:ext cx="2095500" cy="647700"/>
          </a:xfrm>
          <a:prstGeom prst="roundRect">
            <a:avLst>
              <a:gd name="adj" fmla="val 11765"/>
            </a:avLst>
          </a:prstGeom>
          <a:solidFill>
            <a:srgbClr val="FFFFFF"/>
          </a:solidFill>
          <a:ln w="13335">
            <a:solidFill>
              <a:srgbClr val="D6DFE6"/>
            </a:solidFill>
            <a:prstDash val="solid"/>
          </a:ln>
        </p:spPr>
        <p:txBody>
          <a:bodyPr lIns="76200" tIns="57150" rIns="76200" bIns="57150" anchor="ctr">
            <a:normAutofit/>
          </a:bodyPr>
          <a:lstStyle>
            <a:defPPr algn="ctr">
              <a:defRPr sz="1950" b="1">
                <a:solidFill>
                  <a:srgbClr val="18324B"/>
                </a:solidFill>
                <a:latin typeface="DejaVu Sans"/>
                <a:ea typeface="DejaVu Sans"/>
                <a:cs typeface="DejaVu Sans"/>
              </a:defRPr>
            </a:defPPr>
          </a:lstStyle>
          <a:p>
            <a:pPr algn="ctr">
              <a:defRPr sz="1950" b="1">
                <a:solidFill>
                  <a:srgbClr val="18324B"/>
                </a:solidFill>
                <a:latin typeface="DejaVu Sans"/>
                <a:ea typeface="DejaVu Sans"/>
                <a:cs typeface="DejaVu Sans"/>
              </a:defRPr>
            </a:pPr>
            <a:r>
              <a:rPr sz="1950" b="1">
                <a:solidFill>
                  <a:srgbClr val="18324B"/>
                </a:solidFill>
                <a:latin typeface="DejaVu Sans"/>
                <a:ea typeface="DejaVu Sans"/>
                <a:cs typeface="DejaVu Sans"/>
              </a:rPr>
              <a:t>50%</a:t>
            </a:r>
          </a:p>
        </p:txBody>
      </p:sp>
      <p:sp>
        <p:nvSpPr>
          <p:cNvPr id="8" name="Rectangle: Rounded Corners 7">
            <a:extLst>
              <a:ext uri="{FF2B5EF4-FFF2-40B4-BE49-F238E27FC236}">
                <a16:creationId xmlns:a16="http://schemas.microsoft.com/office/drawing/2014/main" id="{5E550F60-A097-4C53-BBAE-4B46E5CBBFF8}"/>
              </a:ext>
            </a:extLst>
          </p:cNvPr>
          <p:cNvSpPr>
            <a:spLocks noGrp="1"/>
          </p:cNvSpPr>
          <p:nvPr/>
        </p:nvSpPr>
        <p:spPr>
          <a:xfrm>
            <a:off x="4476750" y="2209800"/>
            <a:ext cx="3238500" cy="590550"/>
          </a:xfrm>
          <a:prstGeom prst="roundRect">
            <a:avLst>
              <a:gd name="adj" fmla="val 12903"/>
            </a:avLst>
          </a:prstGeom>
          <a:solidFill>
            <a:srgbClr val="F1ECF7"/>
          </a:solidFill>
          <a:ln w="13335">
            <a:solidFill>
              <a:srgbClr val="7653A6"/>
            </a:solidFill>
            <a:prstDash val="solid"/>
          </a:ln>
        </p:spPr>
        <p:txBody>
          <a:bodyPr lIns="76200" tIns="57150" rIns="76200" bIns="57150" anchor="ctr">
            <a:normAutofit/>
          </a:bodyPr>
          <a:lstStyle>
            <a:defPPr algn="ctr">
              <a:defRPr sz="1500" b="1">
                <a:solidFill>
                  <a:srgbClr val="7653A6"/>
                </a:solidFill>
                <a:latin typeface="DejaVu Sans"/>
                <a:ea typeface="DejaVu Sans"/>
                <a:cs typeface="DejaVu Sans"/>
              </a:defRPr>
            </a:defPPr>
          </a:lstStyle>
          <a:p>
            <a:pPr algn="ctr">
              <a:defRPr sz="1500" b="1">
                <a:solidFill>
                  <a:srgbClr val="7653A6"/>
                </a:solidFill>
                <a:latin typeface="DejaVu Sans"/>
                <a:ea typeface="DejaVu Sans"/>
                <a:cs typeface="DejaVu Sans"/>
              </a:defRPr>
            </a:pPr>
            <a:r>
              <a:rPr sz="1500" b="1">
                <a:solidFill>
                  <a:srgbClr val="7653A6"/>
                </a:solidFill>
                <a:latin typeface="DejaVu Sans"/>
                <a:ea typeface="DejaVu Sans"/>
                <a:cs typeface="DejaVu Sans"/>
              </a:rPr>
              <a:t>Ευαισθησία</a:t>
            </a:r>
          </a:p>
        </p:txBody>
      </p:sp>
      <p:sp>
        <p:nvSpPr>
          <p:cNvPr id="9" name="Rectangle: Rounded Corners 8">
            <a:extLst>
              <a:ext uri="{FF2B5EF4-FFF2-40B4-BE49-F238E27FC236}">
                <a16:creationId xmlns:a16="http://schemas.microsoft.com/office/drawing/2014/main" id="{A52974F9-9809-4BAD-BBD4-8FAB0C57BF96}"/>
              </a:ext>
            </a:extLst>
          </p:cNvPr>
          <p:cNvSpPr>
            <a:spLocks noGrp="1"/>
          </p:cNvSpPr>
          <p:nvPr/>
        </p:nvSpPr>
        <p:spPr>
          <a:xfrm>
            <a:off x="5048250" y="3114675"/>
            <a:ext cx="2095500" cy="647700"/>
          </a:xfrm>
          <a:prstGeom prst="roundRect">
            <a:avLst>
              <a:gd name="adj" fmla="val 11765"/>
            </a:avLst>
          </a:prstGeom>
          <a:solidFill>
            <a:srgbClr val="FFFFFF"/>
          </a:solidFill>
          <a:ln w="13335">
            <a:solidFill>
              <a:srgbClr val="D6DFE6"/>
            </a:solidFill>
            <a:prstDash val="solid"/>
          </a:ln>
        </p:spPr>
        <p:txBody>
          <a:bodyPr lIns="76200" tIns="57150" rIns="76200" bIns="57150" anchor="ctr">
            <a:normAutofit/>
          </a:bodyPr>
          <a:lstStyle>
            <a:defPPr algn="ctr">
              <a:defRPr sz="1950" b="1">
                <a:solidFill>
                  <a:srgbClr val="18324B"/>
                </a:solidFill>
                <a:latin typeface="DejaVu Sans"/>
                <a:ea typeface="DejaVu Sans"/>
                <a:cs typeface="DejaVu Sans"/>
              </a:defRPr>
            </a:defPPr>
          </a:lstStyle>
          <a:p>
            <a:pPr algn="ctr">
              <a:defRPr sz="1950" b="1">
                <a:solidFill>
                  <a:srgbClr val="18324B"/>
                </a:solidFill>
                <a:latin typeface="DejaVu Sans"/>
                <a:ea typeface="DejaVu Sans"/>
                <a:cs typeface="DejaVu Sans"/>
              </a:defRPr>
            </a:pPr>
            <a:r>
              <a:rPr sz="1950" b="1">
                <a:solidFill>
                  <a:srgbClr val="18324B"/>
                </a:solidFill>
                <a:latin typeface="DejaVu Sans"/>
                <a:ea typeface="DejaVu Sans"/>
                <a:cs typeface="DejaVu Sans"/>
              </a:rPr>
              <a:t>90%</a:t>
            </a:r>
          </a:p>
        </p:txBody>
      </p:sp>
      <p:sp>
        <p:nvSpPr>
          <p:cNvPr id="10" name="Rectangle: Rounded Corners 9">
            <a:extLst>
              <a:ext uri="{FF2B5EF4-FFF2-40B4-BE49-F238E27FC236}">
                <a16:creationId xmlns:a16="http://schemas.microsoft.com/office/drawing/2014/main" id="{F17D7E3D-4C0E-49A6-BA67-F4A41863CCBB}"/>
              </a:ext>
            </a:extLst>
          </p:cNvPr>
          <p:cNvSpPr>
            <a:spLocks noGrp="1"/>
          </p:cNvSpPr>
          <p:nvPr/>
        </p:nvSpPr>
        <p:spPr>
          <a:xfrm>
            <a:off x="8096250" y="2209800"/>
            <a:ext cx="3238500" cy="590550"/>
          </a:xfrm>
          <a:prstGeom prst="roundRect">
            <a:avLst>
              <a:gd name="adj" fmla="val 12903"/>
            </a:avLst>
          </a:prstGeom>
          <a:solidFill>
            <a:srgbClr val="E7F4F3"/>
          </a:solidFill>
          <a:ln w="13335">
            <a:solidFill>
              <a:srgbClr val="117F86"/>
            </a:solidFill>
            <a:prstDash val="solid"/>
          </a:ln>
        </p:spPr>
        <p:txBody>
          <a:bodyPr lIns="76200" tIns="57150" rIns="76200" bIns="57150" anchor="ctr">
            <a:normAutofit/>
          </a:bodyPr>
          <a:lstStyle>
            <a:defPPr algn="ctr">
              <a:defRPr sz="1500" b="1">
                <a:solidFill>
                  <a:srgbClr val="117F86"/>
                </a:solidFill>
                <a:latin typeface="DejaVu Sans"/>
                <a:ea typeface="DejaVu Sans"/>
                <a:cs typeface="DejaVu Sans"/>
              </a:defRPr>
            </a:defPPr>
          </a:lstStyle>
          <a:p>
            <a:pPr algn="ctr">
              <a:defRPr sz="1500" b="1">
                <a:solidFill>
                  <a:srgbClr val="117F86"/>
                </a:solidFill>
                <a:latin typeface="DejaVu Sans"/>
                <a:ea typeface="DejaVu Sans"/>
                <a:cs typeface="DejaVu Sans"/>
              </a:defRPr>
            </a:pPr>
            <a:r>
              <a:rPr sz="1500" b="1">
                <a:solidFill>
                  <a:srgbClr val="117F86"/>
                </a:solidFill>
                <a:latin typeface="DejaVu Sans"/>
                <a:ea typeface="DejaVu Sans"/>
                <a:cs typeface="DejaVu Sans"/>
              </a:rPr>
              <a:t>Ειδικότητα</a:t>
            </a:r>
          </a:p>
        </p:txBody>
      </p:sp>
      <p:sp>
        <p:nvSpPr>
          <p:cNvPr id="11" name="Rectangle: Rounded Corners 10">
            <a:extLst>
              <a:ext uri="{FF2B5EF4-FFF2-40B4-BE49-F238E27FC236}">
                <a16:creationId xmlns:a16="http://schemas.microsoft.com/office/drawing/2014/main" id="{957ED2D7-67A3-471C-A72C-C2F4828EF175}"/>
              </a:ext>
            </a:extLst>
          </p:cNvPr>
          <p:cNvSpPr>
            <a:spLocks noGrp="1"/>
          </p:cNvSpPr>
          <p:nvPr/>
        </p:nvSpPr>
        <p:spPr>
          <a:xfrm>
            <a:off x="8667750" y="3114675"/>
            <a:ext cx="2095500" cy="647700"/>
          </a:xfrm>
          <a:prstGeom prst="roundRect">
            <a:avLst>
              <a:gd name="adj" fmla="val 11765"/>
            </a:avLst>
          </a:prstGeom>
          <a:solidFill>
            <a:srgbClr val="FFFFFF"/>
          </a:solidFill>
          <a:ln w="13335">
            <a:solidFill>
              <a:srgbClr val="D6DFE6"/>
            </a:solidFill>
            <a:prstDash val="solid"/>
          </a:ln>
        </p:spPr>
        <p:txBody>
          <a:bodyPr lIns="76200" tIns="57150" rIns="76200" bIns="57150" anchor="ctr">
            <a:normAutofit/>
          </a:bodyPr>
          <a:lstStyle>
            <a:defPPr algn="ctr">
              <a:defRPr sz="1950" b="1">
                <a:solidFill>
                  <a:srgbClr val="18324B"/>
                </a:solidFill>
                <a:latin typeface="DejaVu Sans"/>
                <a:ea typeface="DejaVu Sans"/>
                <a:cs typeface="DejaVu Sans"/>
              </a:defRPr>
            </a:defPPr>
          </a:lstStyle>
          <a:p>
            <a:pPr algn="ctr">
              <a:defRPr sz="1950" b="1">
                <a:solidFill>
                  <a:srgbClr val="18324B"/>
                </a:solidFill>
                <a:latin typeface="DejaVu Sans"/>
                <a:ea typeface="DejaVu Sans"/>
                <a:cs typeface="DejaVu Sans"/>
              </a:defRPr>
            </a:pPr>
            <a:r>
              <a:rPr sz="1950" b="1">
                <a:solidFill>
                  <a:srgbClr val="18324B"/>
                </a:solidFill>
                <a:latin typeface="DejaVu Sans"/>
                <a:ea typeface="DejaVu Sans"/>
                <a:cs typeface="DejaVu Sans"/>
              </a:rPr>
              <a:t>95%</a:t>
            </a:r>
          </a:p>
        </p:txBody>
      </p:sp>
      <p:sp>
        <p:nvSpPr>
          <p:cNvPr id="12" name="Rectangle 11">
            <a:extLst>
              <a:ext uri="{FF2B5EF4-FFF2-40B4-BE49-F238E27FC236}">
                <a16:creationId xmlns:a16="http://schemas.microsoft.com/office/drawing/2014/main" id="{BF582762-E44A-4E88-B040-4C87D08A9710}"/>
              </a:ext>
            </a:extLst>
          </p:cNvPr>
          <p:cNvSpPr>
            <a:spLocks noGrp="1"/>
          </p:cNvSpPr>
          <p:nvPr/>
        </p:nvSpPr>
        <p:spPr>
          <a:xfrm>
            <a:off x="1190625" y="4495800"/>
            <a:ext cx="4476750" cy="857250"/>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Ευαισθησία 90%: από 100 πάσχοντες, οι 90 θα έχουν θετικό και οι 10 αρνητικό αποτέλεσμα.</a:t>
            </a:r>
          </a:p>
        </p:txBody>
      </p:sp>
      <p:sp>
        <p:nvSpPr>
          <p:cNvPr id="13" name="Rectangle 12">
            <a:extLst>
              <a:ext uri="{FF2B5EF4-FFF2-40B4-BE49-F238E27FC236}">
                <a16:creationId xmlns:a16="http://schemas.microsoft.com/office/drawing/2014/main" id="{3705DBFD-621D-496B-87D0-B8FEB4F870DB}"/>
              </a:ext>
            </a:extLst>
          </p:cNvPr>
          <p:cNvSpPr>
            <a:spLocks noGrp="1"/>
          </p:cNvSpPr>
          <p:nvPr/>
        </p:nvSpPr>
        <p:spPr>
          <a:xfrm>
            <a:off x="6524625" y="4495800"/>
            <a:ext cx="4476750" cy="857250"/>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Ειδικότητα 95%: από 100 μη πάσχοντες, οι 95 θα έχουν αρνητικό και οι 5 θετικό αποτέλεσμα.</a:t>
            </a:r>
          </a:p>
        </p:txBody>
      </p:sp>
    </p:spTree>
    <p:extLst>
      <p:ext uri="{BB962C8B-B14F-4D97-AF65-F5344CB8AC3E}">
        <p14:creationId xmlns:p14="http://schemas.microsoft.com/office/powerpoint/2010/main" val="28844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3F29502-37D0-44E5-AA4C-846A3B57A231}"/>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Εφαρμογή του Bayes σε 200 παρόμοιους ασθενείς</a:t>
            </a:r>
          </a:p>
        </p:txBody>
      </p:sp>
      <p:sp>
        <p:nvSpPr>
          <p:cNvPr id="2" name="Straight Connector 1">
            <a:extLst>
              <a:ext uri="{FF2B5EF4-FFF2-40B4-BE49-F238E27FC236}">
                <a16:creationId xmlns:a16="http://schemas.microsoft.com/office/drawing/2014/main" id="{7347BF05-4FD5-400B-9D6B-876DCD3999D0}"/>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E2AA1E5F-2820-4757-8B04-8F2E5E91E549}"/>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Η πρότερη πιθανότητα 50% χωρίζει τους 200 ασθενείς σε 100 πάσχοντες και 100 μη πάσχοντες.</a:t>
            </a:r>
          </a:p>
        </p:txBody>
      </p:sp>
      <p:sp>
        <p:nvSpPr>
          <p:cNvPr id="6" name="Rectangle: Rounded Corners 5">
            <a:extLst>
              <a:ext uri="{FF2B5EF4-FFF2-40B4-BE49-F238E27FC236}">
                <a16:creationId xmlns:a16="http://schemas.microsoft.com/office/drawing/2014/main" id="{248A2CEE-2AB6-4F95-A54B-ADC2FEDE5522}"/>
              </a:ext>
            </a:extLst>
          </p:cNvPr>
          <p:cNvSpPr>
            <a:spLocks noGrp="1"/>
          </p:cNvSpPr>
          <p:nvPr/>
        </p:nvSpPr>
        <p:spPr>
          <a:xfrm>
            <a:off x="1000125" y="1714500"/>
            <a:ext cx="4286250" cy="619125"/>
          </a:xfrm>
          <a:prstGeom prst="roundRect">
            <a:avLst>
              <a:gd name="adj" fmla="val 12308"/>
            </a:avLst>
          </a:prstGeom>
          <a:solidFill>
            <a:srgbClr val="FAECEC"/>
          </a:solidFill>
          <a:ln w="13335">
            <a:solidFill>
              <a:srgbClr val="B54A4A"/>
            </a:solidFill>
            <a:prstDash val="solid"/>
          </a:ln>
        </p:spPr>
        <p:txBody>
          <a:bodyPr lIns="76200" tIns="57150" rIns="76200" bIns="57150" anchor="ctr">
            <a:normAutofit/>
          </a:bodyPr>
          <a:lstStyle>
            <a:defPPr algn="ctr">
              <a:defRPr sz="1650" b="1">
                <a:solidFill>
                  <a:srgbClr val="B54A4A"/>
                </a:solidFill>
                <a:latin typeface="DejaVu Sans"/>
                <a:ea typeface="DejaVu Sans"/>
                <a:cs typeface="DejaVu Sans"/>
              </a:defRPr>
            </a:defPPr>
          </a:lstStyle>
          <a:p>
            <a:pPr algn="ctr">
              <a:defRPr sz="1650" b="1">
                <a:solidFill>
                  <a:srgbClr val="B54A4A"/>
                </a:solidFill>
                <a:latin typeface="DejaVu Sans"/>
                <a:ea typeface="DejaVu Sans"/>
                <a:cs typeface="DejaVu Sans"/>
              </a:defRPr>
            </a:pPr>
            <a:r>
              <a:rPr sz="1650" b="1">
                <a:solidFill>
                  <a:srgbClr val="B54A4A"/>
                </a:solidFill>
                <a:latin typeface="DejaVu Sans"/>
                <a:ea typeface="DejaVu Sans"/>
                <a:cs typeface="DejaVu Sans"/>
              </a:rPr>
              <a:t>100 έχουν τη νόσο</a:t>
            </a:r>
          </a:p>
        </p:txBody>
      </p:sp>
      <p:sp>
        <p:nvSpPr>
          <p:cNvPr id="7" name="Rectangle: Rounded Corners 6">
            <a:extLst>
              <a:ext uri="{FF2B5EF4-FFF2-40B4-BE49-F238E27FC236}">
                <a16:creationId xmlns:a16="http://schemas.microsoft.com/office/drawing/2014/main" id="{BDA548F3-2E12-4EB9-BC6A-CA054519367A}"/>
              </a:ext>
            </a:extLst>
          </p:cNvPr>
          <p:cNvSpPr>
            <a:spLocks noGrp="1"/>
          </p:cNvSpPr>
          <p:nvPr/>
        </p:nvSpPr>
        <p:spPr>
          <a:xfrm>
            <a:off x="6905625" y="1714500"/>
            <a:ext cx="4286250" cy="619125"/>
          </a:xfrm>
          <a:prstGeom prst="roundRect">
            <a:avLst>
              <a:gd name="adj" fmla="val 12308"/>
            </a:avLst>
          </a:prstGeom>
          <a:solidFill>
            <a:srgbClr val="EAF4EE"/>
          </a:solidFill>
          <a:ln w="13335">
            <a:solidFill>
              <a:srgbClr val="2D7A5B"/>
            </a:solidFill>
            <a:prstDash val="solid"/>
          </a:ln>
        </p:spPr>
        <p:txBody>
          <a:bodyPr lIns="76200" tIns="57150" rIns="76200" bIns="57150" anchor="ctr">
            <a:normAutofit/>
          </a:bodyPr>
          <a:lstStyle>
            <a:defPPr algn="ctr">
              <a:defRPr sz="1650" b="1">
                <a:solidFill>
                  <a:srgbClr val="2D7A5B"/>
                </a:solidFill>
                <a:latin typeface="DejaVu Sans"/>
                <a:ea typeface="DejaVu Sans"/>
                <a:cs typeface="DejaVu Sans"/>
              </a:defRPr>
            </a:defPPr>
          </a:lstStyle>
          <a:p>
            <a:pPr algn="ctr">
              <a:defRPr sz="1650" b="1">
                <a:solidFill>
                  <a:srgbClr val="2D7A5B"/>
                </a:solidFill>
                <a:latin typeface="DejaVu Sans"/>
                <a:ea typeface="DejaVu Sans"/>
                <a:cs typeface="DejaVu Sans"/>
              </a:defRPr>
            </a:pPr>
            <a:r>
              <a:rPr sz="1650" b="1">
                <a:solidFill>
                  <a:srgbClr val="2D7A5B"/>
                </a:solidFill>
                <a:latin typeface="DejaVu Sans"/>
                <a:ea typeface="DejaVu Sans"/>
                <a:cs typeface="DejaVu Sans"/>
              </a:rPr>
              <a:t>100 δεν έχουν τη νόσο</a:t>
            </a:r>
          </a:p>
        </p:txBody>
      </p:sp>
      <p:sp>
        <p:nvSpPr>
          <p:cNvPr id="8" name="Rectangle: Rounded Corners 7">
            <a:extLst>
              <a:ext uri="{FF2B5EF4-FFF2-40B4-BE49-F238E27FC236}">
                <a16:creationId xmlns:a16="http://schemas.microsoft.com/office/drawing/2014/main" id="{F567DE43-B6F4-4F9E-99F9-660ABA58E941}"/>
              </a:ext>
            </a:extLst>
          </p:cNvPr>
          <p:cNvSpPr>
            <a:spLocks noGrp="1"/>
          </p:cNvSpPr>
          <p:nvPr/>
        </p:nvSpPr>
        <p:spPr>
          <a:xfrm>
            <a:off x="1000125" y="2809875"/>
            <a:ext cx="1952625" cy="619125"/>
          </a:xfrm>
          <a:prstGeom prst="roundRect">
            <a:avLst>
              <a:gd name="adj" fmla="val 12308"/>
            </a:avLst>
          </a:prstGeom>
          <a:solidFill>
            <a:srgbClr val="FAECEC"/>
          </a:solidFill>
          <a:ln w="13335">
            <a:solidFill>
              <a:srgbClr val="B54A4A"/>
            </a:solidFill>
            <a:prstDash val="solid"/>
          </a:ln>
        </p:spPr>
        <p:txBody>
          <a:bodyPr lIns="76200" tIns="57150" rIns="76200" bIns="57150" anchor="ctr">
            <a:normAutofit/>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90 θετικοί</a:t>
            </a:r>
          </a:p>
        </p:txBody>
      </p:sp>
      <p:sp>
        <p:nvSpPr>
          <p:cNvPr id="9" name="Rectangle: Rounded Corners 8">
            <a:extLst>
              <a:ext uri="{FF2B5EF4-FFF2-40B4-BE49-F238E27FC236}">
                <a16:creationId xmlns:a16="http://schemas.microsoft.com/office/drawing/2014/main" id="{C5E27EF3-FF7E-4B56-B3C0-8BF7366A0430}"/>
              </a:ext>
            </a:extLst>
          </p:cNvPr>
          <p:cNvSpPr>
            <a:spLocks noGrp="1"/>
          </p:cNvSpPr>
          <p:nvPr/>
        </p:nvSpPr>
        <p:spPr>
          <a:xfrm>
            <a:off x="3333750" y="2809875"/>
            <a:ext cx="1952625" cy="619125"/>
          </a:xfrm>
          <a:prstGeom prst="roundRect">
            <a:avLst>
              <a:gd name="adj" fmla="val 12308"/>
            </a:avLst>
          </a:prstGeom>
          <a:solidFill>
            <a:srgbClr val="F1ECF7"/>
          </a:solidFill>
          <a:ln w="13335">
            <a:solidFill>
              <a:srgbClr val="7653A6"/>
            </a:solidFill>
            <a:prstDash val="solid"/>
          </a:ln>
        </p:spPr>
        <p:txBody>
          <a:bodyPr lIns="76200" tIns="57150" rIns="76200" bIns="57150" anchor="ctr">
            <a:normAutofit/>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10 αρνητικοί</a:t>
            </a:r>
          </a:p>
        </p:txBody>
      </p:sp>
      <p:sp>
        <p:nvSpPr>
          <p:cNvPr id="10" name="Rectangle: Rounded Corners 9">
            <a:extLst>
              <a:ext uri="{FF2B5EF4-FFF2-40B4-BE49-F238E27FC236}">
                <a16:creationId xmlns:a16="http://schemas.microsoft.com/office/drawing/2014/main" id="{814B9BBC-3046-4E73-85AC-DC9607220E9C}"/>
              </a:ext>
            </a:extLst>
          </p:cNvPr>
          <p:cNvSpPr>
            <a:spLocks noGrp="1"/>
          </p:cNvSpPr>
          <p:nvPr/>
        </p:nvSpPr>
        <p:spPr>
          <a:xfrm>
            <a:off x="6905625" y="2809875"/>
            <a:ext cx="1952625" cy="619125"/>
          </a:xfrm>
          <a:prstGeom prst="roundRect">
            <a:avLst>
              <a:gd name="adj" fmla="val 12308"/>
            </a:avLst>
          </a:prstGeom>
          <a:solidFill>
            <a:srgbClr val="FFF3D9"/>
          </a:solidFill>
          <a:ln w="13335">
            <a:solidFill>
              <a:srgbClr val="B57616"/>
            </a:solidFill>
            <a:prstDash val="solid"/>
          </a:ln>
        </p:spPr>
        <p:txBody>
          <a:bodyPr lIns="76200" tIns="57150" rIns="76200" bIns="57150" anchor="ctr">
            <a:normAutofit/>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5 θετικοί</a:t>
            </a:r>
          </a:p>
        </p:txBody>
      </p:sp>
      <p:sp>
        <p:nvSpPr>
          <p:cNvPr id="11" name="Rectangle: Rounded Corners 10">
            <a:extLst>
              <a:ext uri="{FF2B5EF4-FFF2-40B4-BE49-F238E27FC236}">
                <a16:creationId xmlns:a16="http://schemas.microsoft.com/office/drawing/2014/main" id="{CEB558F9-533F-4537-A655-A77C1B053E1B}"/>
              </a:ext>
            </a:extLst>
          </p:cNvPr>
          <p:cNvSpPr>
            <a:spLocks noGrp="1"/>
          </p:cNvSpPr>
          <p:nvPr/>
        </p:nvSpPr>
        <p:spPr>
          <a:xfrm>
            <a:off x="9239250" y="2809875"/>
            <a:ext cx="1952625" cy="619125"/>
          </a:xfrm>
          <a:prstGeom prst="roundRect">
            <a:avLst>
              <a:gd name="adj" fmla="val 12308"/>
            </a:avLst>
          </a:prstGeom>
          <a:solidFill>
            <a:srgbClr val="F1ECF7"/>
          </a:solidFill>
          <a:ln w="13335">
            <a:solidFill>
              <a:srgbClr val="7653A6"/>
            </a:solidFill>
            <a:prstDash val="solid"/>
          </a:ln>
        </p:spPr>
        <p:txBody>
          <a:bodyPr lIns="76200" tIns="57150" rIns="76200" bIns="57150" anchor="ctr">
            <a:normAutofit/>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95 αρνητικοί</a:t>
            </a:r>
          </a:p>
        </p:txBody>
      </p:sp>
      <p:sp>
        <p:nvSpPr>
          <p:cNvPr id="12" name="Rectangle 11">
            <a:extLst>
              <a:ext uri="{FF2B5EF4-FFF2-40B4-BE49-F238E27FC236}">
                <a16:creationId xmlns:a16="http://schemas.microsoft.com/office/drawing/2014/main" id="{889B8084-036C-4069-994A-38AA2702CB91}"/>
              </a:ext>
            </a:extLst>
          </p:cNvPr>
          <p:cNvSpPr>
            <a:spLocks noGrp="1"/>
          </p:cNvSpPr>
          <p:nvPr/>
        </p:nvSpPr>
        <p:spPr>
          <a:xfrm>
            <a:off x="1762125" y="3714750"/>
            <a:ext cx="2762250" cy="4286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Ευαισθησία 90%</a:t>
            </a:r>
          </a:p>
        </p:txBody>
      </p:sp>
      <p:sp>
        <p:nvSpPr>
          <p:cNvPr id="13" name="Rectangle 12">
            <a:extLst>
              <a:ext uri="{FF2B5EF4-FFF2-40B4-BE49-F238E27FC236}">
                <a16:creationId xmlns:a16="http://schemas.microsoft.com/office/drawing/2014/main" id="{5A5A8FEE-D5B5-4B38-B31C-EA98F2E327F7}"/>
              </a:ext>
            </a:extLst>
          </p:cNvPr>
          <p:cNvSpPr>
            <a:spLocks noGrp="1"/>
          </p:cNvSpPr>
          <p:nvPr/>
        </p:nvSpPr>
        <p:spPr>
          <a:xfrm>
            <a:off x="7667625" y="3714750"/>
            <a:ext cx="2762250" cy="4286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Ειδικότητα 95%</a:t>
            </a:r>
          </a:p>
        </p:txBody>
      </p:sp>
      <p:sp>
        <p:nvSpPr>
          <p:cNvPr id="14" name="Rectangle: Rounded Corners 13">
            <a:extLst>
              <a:ext uri="{FF2B5EF4-FFF2-40B4-BE49-F238E27FC236}">
                <a16:creationId xmlns:a16="http://schemas.microsoft.com/office/drawing/2014/main" id="{C1E815DC-F98B-40E4-8329-2B155866F3F8}"/>
              </a:ext>
            </a:extLst>
          </p:cNvPr>
          <p:cNvSpPr>
            <a:spLocks noGrp="1"/>
          </p:cNvSpPr>
          <p:nvPr/>
        </p:nvSpPr>
        <p:spPr>
          <a:xfrm>
            <a:off x="1952625" y="4857750"/>
            <a:ext cx="8286750" cy="762000"/>
          </a:xfrm>
          <a:prstGeom prst="roundRect">
            <a:avLst>
              <a:gd name="adj" fmla="val 10000"/>
            </a:avLst>
          </a:prstGeom>
          <a:solidFill>
            <a:srgbClr val="E7F4F3"/>
          </a:solidFill>
          <a:ln w="13335">
            <a:solidFill>
              <a:srgbClr val="117F86"/>
            </a:solidFill>
            <a:prstDash val="solid"/>
          </a:ln>
        </p:spPr>
        <p:txBody>
          <a:bodyPr lIns="76200" tIns="57150" rIns="76200" bIns="57150" anchor="ctr">
            <a:normAutofit/>
          </a:bodyPr>
          <a:lstStyle>
            <a:defPPr algn="ctr">
              <a:defRPr sz="1575" b="1">
                <a:solidFill>
                  <a:srgbClr val="18324B"/>
                </a:solidFill>
                <a:latin typeface="DejaVu Sans"/>
                <a:ea typeface="DejaVu Sans"/>
                <a:cs typeface="DejaVu Sans"/>
              </a:defRPr>
            </a:defPPr>
          </a:lstStyle>
          <a:p>
            <a:pPr algn="ctr">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Μας ενδιαφέρουν τώρα μόνο όσοι είχαν αρνητικό αποτέλεσμα: 10 + 95 = 105 ασθενείς</a:t>
            </a:r>
          </a:p>
        </p:txBody>
      </p:sp>
    </p:spTree>
    <p:extLst>
      <p:ext uri="{BB962C8B-B14F-4D97-AF65-F5344CB8AC3E}">
        <p14:creationId xmlns:p14="http://schemas.microsoft.com/office/powerpoint/2010/main" val="1564839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7422064-560D-4F4A-A5D6-1458CC9279A5}"/>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Μεταξύ των αρνητικών, πόσοι έχουν τη νόσο;</a:t>
            </a:r>
          </a:p>
        </p:txBody>
      </p:sp>
      <p:sp>
        <p:nvSpPr>
          <p:cNvPr id="2" name="Straight Connector 1">
            <a:extLst>
              <a:ext uri="{FF2B5EF4-FFF2-40B4-BE49-F238E27FC236}">
                <a16:creationId xmlns:a16="http://schemas.microsoft.com/office/drawing/2014/main" id="{310CAA8E-D32B-4381-8EFC-A6CBDA9C1D0D}"/>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77EA228A-22A2-403E-8E46-94A91674B31E}"/>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Από τους 105 ασθενείς με αρνητικό αποτέλεσμα, οι 10 έχουν πραγματικά τη νόσο.</a:t>
            </a:r>
          </a:p>
        </p:txBody>
      </p:sp>
      <p:sp>
        <p:nvSpPr>
          <p:cNvPr id="6" name="Rectangle: Rounded Corners 5">
            <a:extLst>
              <a:ext uri="{FF2B5EF4-FFF2-40B4-BE49-F238E27FC236}">
                <a16:creationId xmlns:a16="http://schemas.microsoft.com/office/drawing/2014/main" id="{7EE80002-D021-4F49-B214-4702A96D3E2F}"/>
              </a:ext>
            </a:extLst>
          </p:cNvPr>
          <p:cNvSpPr>
            <a:spLocks noGrp="1"/>
          </p:cNvSpPr>
          <p:nvPr/>
        </p:nvSpPr>
        <p:spPr>
          <a:xfrm>
            <a:off x="1333500" y="1809750"/>
            <a:ext cx="4095750" cy="685800"/>
          </a:xfrm>
          <a:prstGeom prst="roundRect">
            <a:avLst>
              <a:gd name="adj" fmla="val 11111"/>
            </a:avLst>
          </a:prstGeom>
          <a:solidFill>
            <a:srgbClr val="FAECEC"/>
          </a:solidFill>
          <a:ln w="13335">
            <a:solidFill>
              <a:srgbClr val="B54A4A"/>
            </a:solidFill>
            <a:prstDash val="solid"/>
          </a:ln>
        </p:spPr>
        <p:txBody>
          <a:bodyPr lIns="76200" tIns="57150" rIns="76200" bIns="57150" anchor="ctr">
            <a:normAutofit/>
          </a:bodyPr>
          <a:lstStyle>
            <a:defPPr algn="ctr">
              <a:defRPr sz="1500" b="1">
                <a:solidFill>
                  <a:srgbClr val="B54A4A"/>
                </a:solidFill>
                <a:latin typeface="DejaVu Sans"/>
                <a:ea typeface="DejaVu Sans"/>
                <a:cs typeface="DejaVu Sans"/>
              </a:defRPr>
            </a:defPPr>
          </a:lstStyle>
          <a:p>
            <a:pPr algn="ctr">
              <a:defRPr sz="1500" b="1">
                <a:solidFill>
                  <a:srgbClr val="B54A4A"/>
                </a:solidFill>
                <a:latin typeface="DejaVu Sans"/>
                <a:ea typeface="DejaVu Sans"/>
                <a:cs typeface="DejaVu Sans"/>
              </a:defRPr>
            </a:pPr>
            <a:r>
              <a:rPr sz="1500" b="1">
                <a:solidFill>
                  <a:srgbClr val="B54A4A"/>
                </a:solidFill>
                <a:latin typeface="DejaVu Sans"/>
                <a:ea typeface="DejaVu Sans"/>
                <a:cs typeface="DejaVu Sans"/>
              </a:rPr>
              <a:t>10 αρνητικοί που έχουν τη νόσο</a:t>
            </a:r>
          </a:p>
        </p:txBody>
      </p:sp>
      <p:sp>
        <p:nvSpPr>
          <p:cNvPr id="7" name="Rectangle: Rounded Corners 6">
            <a:extLst>
              <a:ext uri="{FF2B5EF4-FFF2-40B4-BE49-F238E27FC236}">
                <a16:creationId xmlns:a16="http://schemas.microsoft.com/office/drawing/2014/main" id="{88DC78EA-E190-47FD-B01C-6461DE5D6C90}"/>
              </a:ext>
            </a:extLst>
          </p:cNvPr>
          <p:cNvSpPr>
            <a:spLocks noGrp="1"/>
          </p:cNvSpPr>
          <p:nvPr/>
        </p:nvSpPr>
        <p:spPr>
          <a:xfrm>
            <a:off x="6762750" y="1809750"/>
            <a:ext cx="4095750" cy="685800"/>
          </a:xfrm>
          <a:prstGeom prst="roundRect">
            <a:avLst>
              <a:gd name="adj" fmla="val 11111"/>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2D7A5B"/>
                </a:solidFill>
                <a:latin typeface="DejaVu Sans"/>
                <a:ea typeface="DejaVu Sans"/>
                <a:cs typeface="DejaVu Sans"/>
              </a:defRPr>
            </a:defPPr>
          </a:lstStyle>
          <a:p>
            <a:pPr algn="ctr">
              <a:defRPr sz="1500" b="1">
                <a:solidFill>
                  <a:srgbClr val="2D7A5B"/>
                </a:solidFill>
                <a:latin typeface="DejaVu Sans"/>
                <a:ea typeface="DejaVu Sans"/>
                <a:cs typeface="DejaVu Sans"/>
              </a:defRPr>
            </a:pPr>
            <a:r>
              <a:rPr sz="1500" b="1">
                <a:solidFill>
                  <a:srgbClr val="2D7A5B"/>
                </a:solidFill>
                <a:latin typeface="DejaVu Sans"/>
                <a:ea typeface="DejaVu Sans"/>
                <a:cs typeface="DejaVu Sans"/>
              </a:rPr>
              <a:t>95 αρνητικοί που δεν έχουν τη νόσο</a:t>
            </a:r>
          </a:p>
        </p:txBody>
      </p:sp>
      <p:sp>
        <p:nvSpPr>
          <p:cNvPr id="8" name="Rectangle: Rounded Corners 7">
            <a:extLst>
              <a:ext uri="{FF2B5EF4-FFF2-40B4-BE49-F238E27FC236}">
                <a16:creationId xmlns:a16="http://schemas.microsoft.com/office/drawing/2014/main" id="{554841C1-2DB2-4698-8590-16E07E42D371}"/>
              </a:ext>
            </a:extLst>
          </p:cNvPr>
          <p:cNvSpPr>
            <a:spLocks noGrp="1"/>
          </p:cNvSpPr>
          <p:nvPr/>
        </p:nvSpPr>
        <p:spPr>
          <a:xfrm>
            <a:off x="2381250" y="3143250"/>
            <a:ext cx="7429500" cy="809625"/>
          </a:xfrm>
          <a:prstGeom prst="roundRect">
            <a:avLst>
              <a:gd name="adj" fmla="val 9412"/>
            </a:avLst>
          </a:prstGeom>
          <a:solidFill>
            <a:srgbClr val="F1ECF7"/>
          </a:solidFill>
          <a:ln w="13335">
            <a:solidFill>
              <a:srgbClr val="7653A6"/>
            </a:solidFill>
            <a:prstDash val="solid"/>
          </a:ln>
        </p:spPr>
        <p:txBody>
          <a:bodyPr lIns="76200" tIns="57150" rIns="76200" bIns="57150" anchor="ctr">
            <a:normAutofit/>
          </a:bodyPr>
          <a:lstStyle>
            <a:defPPr algn="ctr">
              <a:defRPr sz="1875" b="1">
                <a:solidFill>
                  <a:srgbClr val="18324B"/>
                </a:solidFill>
                <a:latin typeface="DejaVu Sans"/>
                <a:ea typeface="DejaVu Sans"/>
                <a:cs typeface="DejaVu Sans"/>
              </a:defRPr>
            </a:defPPr>
          </a:lstStyle>
          <a:p>
            <a:pPr algn="ctr">
              <a:defRPr sz="1875" b="1">
                <a:solidFill>
                  <a:srgbClr val="18324B"/>
                </a:solidFill>
                <a:latin typeface="DejaVu Sans"/>
                <a:ea typeface="DejaVu Sans"/>
                <a:cs typeface="DejaVu Sans"/>
              </a:defRPr>
            </a:pPr>
            <a:r>
              <a:rPr sz="1875" b="1">
                <a:solidFill>
                  <a:srgbClr val="18324B"/>
                </a:solidFill>
                <a:latin typeface="DejaVu Sans"/>
                <a:ea typeface="DejaVu Sans"/>
                <a:cs typeface="DejaVu Sans"/>
              </a:rPr>
              <a:t>P(νόσος | αρνητικό) = 10 / (10 + 95)</a:t>
            </a:r>
          </a:p>
        </p:txBody>
      </p:sp>
      <p:sp>
        <p:nvSpPr>
          <p:cNvPr id="9" name="Rectangle: Rounded Corners 8">
            <a:extLst>
              <a:ext uri="{FF2B5EF4-FFF2-40B4-BE49-F238E27FC236}">
                <a16:creationId xmlns:a16="http://schemas.microsoft.com/office/drawing/2014/main" id="{86E488E8-B4DC-40EF-8DDE-716C9FD1DEC7}"/>
              </a:ext>
            </a:extLst>
          </p:cNvPr>
          <p:cNvSpPr>
            <a:spLocks noGrp="1"/>
          </p:cNvSpPr>
          <p:nvPr/>
        </p:nvSpPr>
        <p:spPr>
          <a:xfrm>
            <a:off x="3238500" y="4333875"/>
            <a:ext cx="5715000" cy="781050"/>
          </a:xfrm>
          <a:prstGeom prst="roundRect">
            <a:avLst>
              <a:gd name="adj" fmla="val 9756"/>
            </a:avLst>
          </a:prstGeom>
          <a:solidFill>
            <a:srgbClr val="E7F4F3"/>
          </a:solidFill>
          <a:ln w="13335">
            <a:solidFill>
              <a:srgbClr val="117F86"/>
            </a:solidFill>
            <a:prstDash val="solid"/>
          </a:ln>
        </p:spPr>
        <p:txBody>
          <a:bodyPr lIns="76200" tIns="57150" rIns="76200" bIns="57150" anchor="ctr">
            <a:normAutofit/>
          </a:bodyPr>
          <a:lstStyle>
            <a:defPPr algn="ctr">
              <a:defRPr sz="1950" b="1">
                <a:solidFill>
                  <a:srgbClr val="18324B"/>
                </a:solidFill>
                <a:latin typeface="DejaVu Sans"/>
                <a:ea typeface="DejaVu Sans"/>
                <a:cs typeface="DejaVu Sans"/>
              </a:defRPr>
            </a:defPPr>
          </a:lstStyle>
          <a:p>
            <a:pPr algn="ctr">
              <a:defRPr sz="1950" b="1">
                <a:solidFill>
                  <a:srgbClr val="18324B"/>
                </a:solidFill>
                <a:latin typeface="DejaVu Sans"/>
                <a:ea typeface="DejaVu Sans"/>
                <a:cs typeface="DejaVu Sans"/>
              </a:defRPr>
            </a:pPr>
            <a:r>
              <a:rPr sz="1950" b="1">
                <a:solidFill>
                  <a:srgbClr val="18324B"/>
                </a:solidFill>
                <a:latin typeface="DejaVu Sans"/>
                <a:ea typeface="DejaVu Sans"/>
                <a:cs typeface="DejaVu Sans"/>
              </a:rPr>
              <a:t>10 / 105 = 0,095 = 9,5%</a:t>
            </a:r>
          </a:p>
        </p:txBody>
      </p:sp>
      <p:sp>
        <p:nvSpPr>
          <p:cNvPr id="10" name="Rectangle: Rounded Corners 9">
            <a:extLst>
              <a:ext uri="{FF2B5EF4-FFF2-40B4-BE49-F238E27FC236}">
                <a16:creationId xmlns:a16="http://schemas.microsoft.com/office/drawing/2014/main" id="{C6AF26A7-1F81-4A8F-B2EB-F74F98B17318}"/>
              </a:ext>
            </a:extLst>
          </p:cNvPr>
          <p:cNvSpPr>
            <a:spLocks noGrp="1"/>
          </p:cNvSpPr>
          <p:nvPr/>
        </p:nvSpPr>
        <p:spPr>
          <a:xfrm>
            <a:off x="2238375" y="5429250"/>
            <a:ext cx="7715250" cy="552450"/>
          </a:xfrm>
          <a:prstGeom prst="roundRect">
            <a:avLst>
              <a:gd name="adj" fmla="val 13793"/>
            </a:avLst>
          </a:prstGeom>
          <a:solidFill>
            <a:srgbClr val="FFF3D9"/>
          </a:solidFill>
          <a:ln w="13335">
            <a:solidFill>
              <a:srgbClr val="B57616"/>
            </a:solidFill>
            <a:prstDash val="solid"/>
          </a:ln>
        </p:spPr>
        <p:txBody>
          <a:bodyPr lIns="76200" tIns="57150" rIns="76200" bIns="57150" anchor="ctr">
            <a:normAutofit fontScale="94897" lnSpcReduction="10000"/>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Το αρνητικό αποτέλεσμα μείωσε την πιθανότητα της νόσου από 50% σε 9,5%</a:t>
            </a:r>
          </a:p>
        </p:txBody>
      </p:sp>
    </p:spTree>
    <p:extLst>
      <p:ext uri="{BB962C8B-B14F-4D97-AF65-F5344CB8AC3E}">
        <p14:creationId xmlns:p14="http://schemas.microsoft.com/office/powerpoint/2010/main" val="384514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DC734B9-5634-4C9A-8F43-9E7D19B0C355}"/>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Ο ίδιος υπολογισμός με τον τύπο του Bayes</a:t>
            </a:r>
          </a:p>
        </p:txBody>
      </p:sp>
      <p:sp>
        <p:nvSpPr>
          <p:cNvPr id="2" name="Straight Connector 1">
            <a:extLst>
              <a:ext uri="{FF2B5EF4-FFF2-40B4-BE49-F238E27FC236}">
                <a16:creationId xmlns:a16="http://schemas.microsoft.com/office/drawing/2014/main" id="{4750959A-5B30-482F-B16B-7235C1BC11F5}"/>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F73842D3-664F-4130-973A-2955BBD64451}"/>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Ο αριθμητής περιγράφει όσους έχουν τη νόσο και αρνητικό αποτέλεσμα. Ο παρονομαστής περιλαμβάνει όλα τα αρνητικά αποτελέσματα.</a:t>
            </a:r>
          </a:p>
        </p:txBody>
      </p:sp>
      <p:sp>
        <p:nvSpPr>
          <p:cNvPr id="6" name="Rectangle: Rounded Corners 5">
            <a:extLst>
              <a:ext uri="{FF2B5EF4-FFF2-40B4-BE49-F238E27FC236}">
                <a16:creationId xmlns:a16="http://schemas.microsoft.com/office/drawing/2014/main" id="{CD9CA27C-B35B-4E54-BCDA-DBD32DA8617E}"/>
              </a:ext>
            </a:extLst>
          </p:cNvPr>
          <p:cNvSpPr>
            <a:spLocks noGrp="1"/>
          </p:cNvSpPr>
          <p:nvPr/>
        </p:nvSpPr>
        <p:spPr>
          <a:xfrm>
            <a:off x="2333625" y="1666875"/>
            <a:ext cx="7524750" cy="685800"/>
          </a:xfrm>
          <a:prstGeom prst="roundRect">
            <a:avLst>
              <a:gd name="adj" fmla="val 11111"/>
            </a:avLst>
          </a:prstGeom>
          <a:solidFill>
            <a:srgbClr val="EAF2F8"/>
          </a:solidFill>
          <a:ln w="13335">
            <a:solidFill>
              <a:srgbClr val="3D78B5"/>
            </a:solidFill>
            <a:prstDash val="solid"/>
          </a:ln>
        </p:spPr>
        <p:txBody>
          <a:bodyPr lIns="76200" tIns="57150" rIns="76200" bIns="57150" anchor="ctr">
            <a:normAutofit/>
          </a:bodyPr>
          <a:lstStyle>
            <a:defPPr algn="ctr">
              <a:defRPr sz="1650" b="1">
                <a:solidFill>
                  <a:srgbClr val="18324B"/>
                </a:solidFill>
                <a:latin typeface="DejaVu Sans"/>
                <a:ea typeface="DejaVu Sans"/>
                <a:cs typeface="DejaVu Sans"/>
              </a:defRPr>
            </a:defPPr>
          </a:lstStyle>
          <a:p>
            <a:pPr algn="ctr">
              <a:defRPr sz="1650" b="1">
                <a:solidFill>
                  <a:srgbClr val="18324B"/>
                </a:solidFill>
                <a:latin typeface="DejaVu Sans"/>
                <a:ea typeface="DejaVu Sans"/>
                <a:cs typeface="DejaVu Sans"/>
              </a:defRPr>
            </a:pPr>
            <a:r>
              <a:rPr sz="1650" b="1">
                <a:solidFill>
                  <a:srgbClr val="18324B"/>
                </a:solidFill>
                <a:latin typeface="DejaVu Sans"/>
                <a:ea typeface="DejaVu Sans"/>
                <a:cs typeface="DejaVu Sans"/>
              </a:rPr>
              <a:t>P(N | T−) = P(T− | N) × P(N) / P(T−)</a:t>
            </a:r>
          </a:p>
        </p:txBody>
      </p:sp>
      <p:sp>
        <p:nvSpPr>
          <p:cNvPr id="7" name="Rectangle 6">
            <a:extLst>
              <a:ext uri="{FF2B5EF4-FFF2-40B4-BE49-F238E27FC236}">
                <a16:creationId xmlns:a16="http://schemas.microsoft.com/office/drawing/2014/main" id="{00C5428D-7863-46D2-B7A6-990EB4B03A1C}"/>
              </a:ext>
            </a:extLst>
          </p:cNvPr>
          <p:cNvSpPr>
            <a:spLocks noGrp="1"/>
          </p:cNvSpPr>
          <p:nvPr/>
        </p:nvSpPr>
        <p:spPr>
          <a:xfrm>
            <a:off x="1000125" y="2809875"/>
            <a:ext cx="4762500" cy="457200"/>
          </a:xfrm>
          <a:prstGeom prst="rect">
            <a:avLst/>
          </a:prstGeom>
          <a:noFill/>
          <a:ln w="0">
            <a:noFill/>
          </a:ln>
        </p:spPr>
        <p:txBody>
          <a:bodyPr lIns="66675" tIns="47625" rIns="66675" bIns="47625" anchor="t">
            <a:normAutofit/>
          </a:bodyPr>
          <a:lstStyle>
            <a:defPPr algn="ctr">
              <a:defRPr sz="1425" b="1">
                <a:solidFill>
                  <a:srgbClr val="B54A4A"/>
                </a:solidFill>
                <a:latin typeface="DejaVu Sans"/>
                <a:ea typeface="DejaVu Sans"/>
                <a:cs typeface="DejaVu Sans"/>
              </a:defRPr>
            </a:defPPr>
          </a:lstStyle>
          <a:p>
            <a:pPr algn="ctr">
              <a:defRPr sz="1425" b="1">
                <a:solidFill>
                  <a:srgbClr val="B54A4A"/>
                </a:solidFill>
                <a:latin typeface="DejaVu Sans"/>
                <a:ea typeface="DejaVu Sans"/>
                <a:cs typeface="DejaVu Sans"/>
              </a:defRPr>
            </a:pPr>
            <a:r>
              <a:rPr sz="1425" b="1">
                <a:solidFill>
                  <a:srgbClr val="B54A4A"/>
                </a:solidFill>
                <a:latin typeface="DejaVu Sans"/>
                <a:ea typeface="DejaVu Sans"/>
                <a:cs typeface="DejaVu Sans"/>
              </a:rPr>
              <a:t>P(T− | N) = 1 − ευαισθησία = 0,10</a:t>
            </a:r>
          </a:p>
        </p:txBody>
      </p:sp>
      <p:sp>
        <p:nvSpPr>
          <p:cNvPr id="8" name="Rectangle 7">
            <a:extLst>
              <a:ext uri="{FF2B5EF4-FFF2-40B4-BE49-F238E27FC236}">
                <a16:creationId xmlns:a16="http://schemas.microsoft.com/office/drawing/2014/main" id="{C57E14A0-89F4-4F1E-9429-2AD919B090D4}"/>
              </a:ext>
            </a:extLst>
          </p:cNvPr>
          <p:cNvSpPr>
            <a:spLocks noGrp="1"/>
          </p:cNvSpPr>
          <p:nvPr/>
        </p:nvSpPr>
        <p:spPr>
          <a:xfrm>
            <a:off x="6429375" y="2809875"/>
            <a:ext cx="4762500" cy="457200"/>
          </a:xfrm>
          <a:prstGeom prst="rect">
            <a:avLst/>
          </a:prstGeom>
          <a:noFill/>
          <a:ln w="0">
            <a:noFill/>
          </a:ln>
        </p:spPr>
        <p:txBody>
          <a:bodyPr lIns="66675" tIns="47625" rIns="66675" bIns="47625" anchor="t">
            <a:normAutofit/>
          </a:bodyPr>
          <a:lstStyle>
            <a:defPPr algn="ctr">
              <a:defRPr sz="1425" b="1">
                <a:solidFill>
                  <a:srgbClr val="2D7A5B"/>
                </a:solidFill>
                <a:latin typeface="DejaVu Sans"/>
                <a:ea typeface="DejaVu Sans"/>
                <a:cs typeface="DejaVu Sans"/>
              </a:defRPr>
            </a:defPPr>
          </a:lstStyle>
          <a:p>
            <a:pPr algn="ctr">
              <a:defRPr sz="1425" b="1">
                <a:solidFill>
                  <a:srgbClr val="2D7A5B"/>
                </a:solidFill>
                <a:latin typeface="DejaVu Sans"/>
                <a:ea typeface="DejaVu Sans"/>
                <a:cs typeface="DejaVu Sans"/>
              </a:defRPr>
            </a:pPr>
            <a:r>
              <a:rPr sz="1425" b="1">
                <a:solidFill>
                  <a:srgbClr val="2D7A5B"/>
                </a:solidFill>
                <a:latin typeface="DejaVu Sans"/>
                <a:ea typeface="DejaVu Sans"/>
                <a:cs typeface="DejaVu Sans"/>
              </a:rPr>
              <a:t>P(T− | χωρίς N) = ειδικότητα = 0,95</a:t>
            </a:r>
          </a:p>
        </p:txBody>
      </p:sp>
      <p:sp>
        <p:nvSpPr>
          <p:cNvPr id="9" name="Rectangle: Rounded Corners 8">
            <a:extLst>
              <a:ext uri="{FF2B5EF4-FFF2-40B4-BE49-F238E27FC236}">
                <a16:creationId xmlns:a16="http://schemas.microsoft.com/office/drawing/2014/main" id="{E8485978-5EEB-436A-B8E1-1FE73D4A487A}"/>
              </a:ext>
            </a:extLst>
          </p:cNvPr>
          <p:cNvSpPr>
            <a:spLocks noGrp="1"/>
          </p:cNvSpPr>
          <p:nvPr/>
        </p:nvSpPr>
        <p:spPr>
          <a:xfrm>
            <a:off x="1381125" y="3714750"/>
            <a:ext cx="9429750" cy="838200"/>
          </a:xfrm>
          <a:prstGeom prst="roundRect">
            <a:avLst>
              <a:gd name="adj" fmla="val 9091"/>
            </a:avLst>
          </a:prstGeom>
          <a:solidFill>
            <a:srgbClr val="F1ECF7"/>
          </a:solidFill>
          <a:ln w="13335">
            <a:solidFill>
              <a:srgbClr val="7653A6"/>
            </a:solidFill>
            <a:prstDash val="solid"/>
          </a:ln>
        </p:spPr>
        <p:txBody>
          <a:bodyPr lIns="76200" tIns="57150" rIns="76200" bIns="57150" anchor="ctr">
            <a:normAutofit/>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P(N | T−) = (0,10 × 0,50) / [(0,10 × 0,50) + (0,95 × 0,50)]</a:t>
            </a:r>
          </a:p>
        </p:txBody>
      </p:sp>
      <p:sp>
        <p:nvSpPr>
          <p:cNvPr id="10" name="Rectangle: Rounded Corners 9">
            <a:extLst>
              <a:ext uri="{FF2B5EF4-FFF2-40B4-BE49-F238E27FC236}">
                <a16:creationId xmlns:a16="http://schemas.microsoft.com/office/drawing/2014/main" id="{79F748B3-366C-47A2-958A-0C8B4976BB50}"/>
              </a:ext>
            </a:extLst>
          </p:cNvPr>
          <p:cNvSpPr>
            <a:spLocks noGrp="1"/>
          </p:cNvSpPr>
          <p:nvPr/>
        </p:nvSpPr>
        <p:spPr>
          <a:xfrm>
            <a:off x="3190875" y="5095875"/>
            <a:ext cx="5810250" cy="666750"/>
          </a:xfrm>
          <a:prstGeom prst="roundRect">
            <a:avLst>
              <a:gd name="adj" fmla="val 11429"/>
            </a:avLst>
          </a:prstGeom>
          <a:solidFill>
            <a:srgbClr val="E7F4F3"/>
          </a:solidFill>
          <a:ln w="13335">
            <a:solidFill>
              <a:srgbClr val="117F86"/>
            </a:solidFill>
            <a:prstDash val="solid"/>
          </a:ln>
        </p:spPr>
        <p:txBody>
          <a:bodyPr lIns="76200" tIns="57150" rIns="76200" bIns="57150" anchor="ctr">
            <a:normAutofit/>
          </a:bodyPr>
          <a:lstStyle>
            <a:defPPr algn="ctr">
              <a:defRPr sz="1800" b="1">
                <a:solidFill>
                  <a:srgbClr val="18324B"/>
                </a:solidFill>
                <a:latin typeface="DejaVu Sans"/>
                <a:ea typeface="DejaVu Sans"/>
                <a:cs typeface="DejaVu Sans"/>
              </a:defRPr>
            </a:def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0,05 / 0,525 = 0,095 = 9,5%</a:t>
            </a:r>
          </a:p>
        </p:txBody>
      </p:sp>
    </p:spTree>
    <p:extLst>
      <p:ext uri="{BB962C8B-B14F-4D97-AF65-F5344CB8AC3E}">
        <p14:creationId xmlns:p14="http://schemas.microsoft.com/office/powerpoint/2010/main" val="884371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BA91550-846F-44C8-98CD-292F81BF2779}"/>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Το LR− είναι συντομότερη μορφή του ίδιου Bayes</a:t>
            </a:r>
          </a:p>
        </p:txBody>
      </p:sp>
      <p:sp>
        <p:nvSpPr>
          <p:cNvPr id="2" name="Straight Connector 1">
            <a:extLst>
              <a:ext uri="{FF2B5EF4-FFF2-40B4-BE49-F238E27FC236}">
                <a16:creationId xmlns:a16="http://schemas.microsoft.com/office/drawing/2014/main" id="{99ABF2DD-EAC4-4D96-A512-F9F8FEB7F614}"/>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F94EE4B1-7235-43A2-9ECB-3982005611F5}"/>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Ο λόγος πιθανοφάνειας δίνει το ίδιο αποτέλεσμα με λιγότερες πράξεις.</a:t>
            </a:r>
          </a:p>
        </p:txBody>
      </p:sp>
      <p:sp>
        <p:nvSpPr>
          <p:cNvPr id="6" name="Rectangle: Rounded Corners 5">
            <a:extLst>
              <a:ext uri="{FF2B5EF4-FFF2-40B4-BE49-F238E27FC236}">
                <a16:creationId xmlns:a16="http://schemas.microsoft.com/office/drawing/2014/main" id="{36EC12D8-234D-4713-A7B5-BA0C01CEB67C}"/>
              </a:ext>
            </a:extLst>
          </p:cNvPr>
          <p:cNvSpPr>
            <a:spLocks noGrp="1"/>
          </p:cNvSpPr>
          <p:nvPr/>
        </p:nvSpPr>
        <p:spPr>
          <a:xfrm>
            <a:off x="1809750" y="1666875"/>
            <a:ext cx="8572500" cy="742950"/>
          </a:xfrm>
          <a:prstGeom prst="roundRect">
            <a:avLst>
              <a:gd name="adj" fmla="val 10256"/>
            </a:avLst>
          </a:prstGeom>
          <a:solidFill>
            <a:srgbClr val="F1ECF7"/>
          </a:solidFill>
          <a:ln w="13335">
            <a:solidFill>
              <a:srgbClr val="7653A6"/>
            </a:solidFill>
            <a:prstDash val="solid"/>
          </a:ln>
        </p:spPr>
        <p:txBody>
          <a:bodyPr lIns="76200" tIns="57150" rIns="76200" bIns="57150" anchor="ctr">
            <a:normAutofit/>
          </a:bodyPr>
          <a:lstStyle>
            <a:defPPr algn="ctr">
              <a:defRPr sz="1575" b="1">
                <a:solidFill>
                  <a:srgbClr val="18324B"/>
                </a:solidFill>
                <a:latin typeface="DejaVu Sans"/>
                <a:ea typeface="DejaVu Sans"/>
                <a:cs typeface="DejaVu Sans"/>
              </a:defRPr>
            </a:defPPr>
          </a:lstStyle>
          <a:p>
            <a:pPr algn="ctr">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LR− = (1 − ευαισθησία) / ειδικότητα = 0,10 / 0,95 = 0,105</a:t>
            </a:r>
          </a:p>
        </p:txBody>
      </p:sp>
      <p:sp>
        <p:nvSpPr>
          <p:cNvPr id="7" name="Oval 6">
            <a:extLst>
              <a:ext uri="{FF2B5EF4-FFF2-40B4-BE49-F238E27FC236}">
                <a16:creationId xmlns:a16="http://schemas.microsoft.com/office/drawing/2014/main" id="{D76DADC6-46BF-4CE6-9644-C4CB7A3DCD00}"/>
              </a:ext>
            </a:extLst>
          </p:cNvPr>
          <p:cNvSpPr>
            <a:spLocks noGrp="1"/>
          </p:cNvSpPr>
          <p:nvPr/>
        </p:nvSpPr>
        <p:spPr>
          <a:xfrm>
            <a:off x="952500" y="2876550"/>
            <a:ext cx="457200" cy="457200"/>
          </a:xfrm>
          <a:prstGeom prst="ellipse">
            <a:avLst/>
          </a:prstGeom>
          <a:solidFill>
            <a:srgbClr val="3D78B5"/>
          </a:solidFill>
          <a:ln w="9525">
            <a:solidFill>
              <a:srgbClr val="3D78B5"/>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1</a:t>
            </a:r>
          </a:p>
        </p:txBody>
      </p:sp>
      <p:sp>
        <p:nvSpPr>
          <p:cNvPr id="8" name="Rectangle 7">
            <a:extLst>
              <a:ext uri="{FF2B5EF4-FFF2-40B4-BE49-F238E27FC236}">
                <a16:creationId xmlns:a16="http://schemas.microsoft.com/office/drawing/2014/main" id="{98E787E2-EA0A-4F75-A41E-CE9C93274DCA}"/>
              </a:ext>
            </a:extLst>
          </p:cNvPr>
          <p:cNvSpPr>
            <a:spLocks noGrp="1"/>
          </p:cNvSpPr>
          <p:nvPr/>
        </p:nvSpPr>
        <p:spPr>
          <a:xfrm>
            <a:off x="1619250" y="2857500"/>
            <a:ext cx="3429000" cy="457200"/>
          </a:xfrm>
          <a:prstGeom prst="rect">
            <a:avLst/>
          </a:prstGeom>
          <a:noFill/>
          <a:ln w="0">
            <a:noFill/>
          </a:ln>
        </p:spPr>
        <p:txBody>
          <a:bodyPr lIns="66675" tIns="47625" rIns="66675" bIns="47625" anchor="ctr">
            <a:normAutofit/>
          </a:bodyPr>
          <a:lstStyle>
            <a:defPPr algn="l">
              <a:defRPr sz="1350" b="1">
                <a:solidFill>
                  <a:srgbClr val="18324B"/>
                </a:solidFill>
                <a:latin typeface="DejaVu Sans"/>
                <a:ea typeface="DejaVu Sans"/>
                <a:cs typeface="DejaVu Sans"/>
              </a:defRPr>
            </a:def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Πρότερες odds</a:t>
            </a:r>
          </a:p>
        </p:txBody>
      </p:sp>
      <p:sp>
        <p:nvSpPr>
          <p:cNvPr id="9" name="Rectangle: Rounded Corners 8">
            <a:extLst>
              <a:ext uri="{FF2B5EF4-FFF2-40B4-BE49-F238E27FC236}">
                <a16:creationId xmlns:a16="http://schemas.microsoft.com/office/drawing/2014/main" id="{2EC6EE2E-5063-4BED-9C2C-17DEB735E80C}"/>
              </a:ext>
            </a:extLst>
          </p:cNvPr>
          <p:cNvSpPr>
            <a:spLocks noGrp="1"/>
          </p:cNvSpPr>
          <p:nvPr/>
        </p:nvSpPr>
        <p:spPr>
          <a:xfrm>
            <a:off x="5810250" y="2828925"/>
            <a:ext cx="5143500" cy="552450"/>
          </a:xfrm>
          <a:prstGeom prst="roundRect">
            <a:avLst>
              <a:gd name="adj" fmla="val 13793"/>
            </a:avLst>
          </a:prstGeom>
          <a:solidFill>
            <a:srgbClr val="EAF2F8"/>
          </a:solidFill>
          <a:ln w="13335">
            <a:solidFill>
              <a:srgbClr val="3D78B5"/>
            </a:solidFill>
            <a:prstDash val="solid"/>
          </a:ln>
        </p:spPr>
        <p:txBody>
          <a:bodyPr lIns="76200" tIns="57150" rIns="76200" bIns="57150" anchor="ctr">
            <a:normAutofit/>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0,50 / (1 − 0,50) = 1,00</a:t>
            </a:r>
          </a:p>
        </p:txBody>
      </p:sp>
      <p:sp>
        <p:nvSpPr>
          <p:cNvPr id="10" name="Oval 9">
            <a:extLst>
              <a:ext uri="{FF2B5EF4-FFF2-40B4-BE49-F238E27FC236}">
                <a16:creationId xmlns:a16="http://schemas.microsoft.com/office/drawing/2014/main" id="{E5B3660C-663D-41B3-A738-F1494F7B261C}"/>
              </a:ext>
            </a:extLst>
          </p:cNvPr>
          <p:cNvSpPr>
            <a:spLocks noGrp="1"/>
          </p:cNvSpPr>
          <p:nvPr/>
        </p:nvSpPr>
        <p:spPr>
          <a:xfrm>
            <a:off x="952500" y="3733800"/>
            <a:ext cx="457200" cy="457200"/>
          </a:xfrm>
          <a:prstGeom prst="ellipse">
            <a:avLst/>
          </a:prstGeom>
          <a:solidFill>
            <a:srgbClr val="7653A6"/>
          </a:solidFill>
          <a:ln w="9525">
            <a:solidFill>
              <a:srgbClr val="7653A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2</a:t>
            </a:r>
          </a:p>
        </p:txBody>
      </p:sp>
      <p:sp>
        <p:nvSpPr>
          <p:cNvPr id="11" name="Rectangle 10">
            <a:extLst>
              <a:ext uri="{FF2B5EF4-FFF2-40B4-BE49-F238E27FC236}">
                <a16:creationId xmlns:a16="http://schemas.microsoft.com/office/drawing/2014/main" id="{1D740CC0-88CB-4696-867F-BF8C28B6C008}"/>
              </a:ext>
            </a:extLst>
          </p:cNvPr>
          <p:cNvSpPr>
            <a:spLocks noGrp="1"/>
          </p:cNvSpPr>
          <p:nvPr/>
        </p:nvSpPr>
        <p:spPr>
          <a:xfrm>
            <a:off x="1619250" y="3714750"/>
            <a:ext cx="3429000" cy="457200"/>
          </a:xfrm>
          <a:prstGeom prst="rect">
            <a:avLst/>
          </a:prstGeom>
          <a:noFill/>
          <a:ln w="0">
            <a:noFill/>
          </a:ln>
        </p:spPr>
        <p:txBody>
          <a:bodyPr lIns="66675" tIns="47625" rIns="66675" bIns="47625" anchor="ctr">
            <a:normAutofit/>
          </a:bodyPr>
          <a:lstStyle>
            <a:defPPr algn="l">
              <a:defRPr sz="1350" b="1">
                <a:solidFill>
                  <a:srgbClr val="18324B"/>
                </a:solidFill>
                <a:latin typeface="DejaVu Sans"/>
                <a:ea typeface="DejaVu Sans"/>
                <a:cs typeface="DejaVu Sans"/>
              </a:defRPr>
            </a:def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Νέες odds</a:t>
            </a:r>
          </a:p>
        </p:txBody>
      </p:sp>
      <p:sp>
        <p:nvSpPr>
          <p:cNvPr id="12" name="Rectangle: Rounded Corners 11">
            <a:extLst>
              <a:ext uri="{FF2B5EF4-FFF2-40B4-BE49-F238E27FC236}">
                <a16:creationId xmlns:a16="http://schemas.microsoft.com/office/drawing/2014/main" id="{771DDF82-E14C-4FD4-BBD2-1B4597210295}"/>
              </a:ext>
            </a:extLst>
          </p:cNvPr>
          <p:cNvSpPr>
            <a:spLocks noGrp="1"/>
          </p:cNvSpPr>
          <p:nvPr/>
        </p:nvSpPr>
        <p:spPr>
          <a:xfrm>
            <a:off x="5810250" y="3686175"/>
            <a:ext cx="5143500" cy="552450"/>
          </a:xfrm>
          <a:prstGeom prst="roundRect">
            <a:avLst>
              <a:gd name="adj" fmla="val 13793"/>
            </a:avLst>
          </a:prstGeom>
          <a:solidFill>
            <a:srgbClr val="F1ECF7"/>
          </a:solidFill>
          <a:ln w="13335">
            <a:solidFill>
              <a:srgbClr val="7653A6"/>
            </a:solidFill>
            <a:prstDash val="solid"/>
          </a:ln>
        </p:spPr>
        <p:txBody>
          <a:bodyPr lIns="76200" tIns="57150" rIns="76200" bIns="57150" anchor="ctr">
            <a:normAutofit/>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1,00 × 0,105 = 0,105</a:t>
            </a:r>
          </a:p>
        </p:txBody>
      </p:sp>
      <p:sp>
        <p:nvSpPr>
          <p:cNvPr id="13" name="Oval 12">
            <a:extLst>
              <a:ext uri="{FF2B5EF4-FFF2-40B4-BE49-F238E27FC236}">
                <a16:creationId xmlns:a16="http://schemas.microsoft.com/office/drawing/2014/main" id="{F98D8D0F-76D8-4FE4-8848-AA9A58113FF8}"/>
              </a:ext>
            </a:extLst>
          </p:cNvPr>
          <p:cNvSpPr>
            <a:spLocks noGrp="1"/>
          </p:cNvSpPr>
          <p:nvPr/>
        </p:nvSpPr>
        <p:spPr>
          <a:xfrm>
            <a:off x="952500" y="4591050"/>
            <a:ext cx="457200" cy="457200"/>
          </a:xfrm>
          <a:prstGeom prst="ellipse">
            <a:avLst/>
          </a:prstGeom>
          <a:solidFill>
            <a:srgbClr val="117F86"/>
          </a:solidFill>
          <a:ln w="9525">
            <a:solidFill>
              <a:srgbClr val="117F8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3</a:t>
            </a:r>
          </a:p>
        </p:txBody>
      </p:sp>
      <p:sp>
        <p:nvSpPr>
          <p:cNvPr id="14" name="Rectangle 13">
            <a:extLst>
              <a:ext uri="{FF2B5EF4-FFF2-40B4-BE49-F238E27FC236}">
                <a16:creationId xmlns:a16="http://schemas.microsoft.com/office/drawing/2014/main" id="{49ACACE6-2927-49DD-B05B-B8EF0C1717E4}"/>
              </a:ext>
            </a:extLst>
          </p:cNvPr>
          <p:cNvSpPr>
            <a:spLocks noGrp="1"/>
          </p:cNvSpPr>
          <p:nvPr/>
        </p:nvSpPr>
        <p:spPr>
          <a:xfrm>
            <a:off x="1619250" y="4572000"/>
            <a:ext cx="3429000" cy="457200"/>
          </a:xfrm>
          <a:prstGeom prst="rect">
            <a:avLst/>
          </a:prstGeom>
          <a:noFill/>
          <a:ln w="0">
            <a:noFill/>
          </a:ln>
        </p:spPr>
        <p:txBody>
          <a:bodyPr lIns="66675" tIns="47625" rIns="66675" bIns="47625" anchor="ctr">
            <a:normAutofit/>
          </a:bodyPr>
          <a:lstStyle>
            <a:defPPr algn="l">
              <a:defRPr sz="1350" b="1">
                <a:solidFill>
                  <a:srgbClr val="18324B"/>
                </a:solidFill>
                <a:latin typeface="DejaVu Sans"/>
                <a:ea typeface="DejaVu Sans"/>
                <a:cs typeface="DejaVu Sans"/>
              </a:defRPr>
            </a:def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Νέα πιθανότητα</a:t>
            </a:r>
          </a:p>
        </p:txBody>
      </p:sp>
      <p:sp>
        <p:nvSpPr>
          <p:cNvPr id="15" name="Rectangle: Rounded Corners 14">
            <a:extLst>
              <a:ext uri="{FF2B5EF4-FFF2-40B4-BE49-F238E27FC236}">
                <a16:creationId xmlns:a16="http://schemas.microsoft.com/office/drawing/2014/main" id="{73C7A5C1-519E-4632-BF78-29347A7B8DD7}"/>
              </a:ext>
            </a:extLst>
          </p:cNvPr>
          <p:cNvSpPr>
            <a:spLocks noGrp="1"/>
          </p:cNvSpPr>
          <p:nvPr/>
        </p:nvSpPr>
        <p:spPr>
          <a:xfrm>
            <a:off x="5810250" y="4543425"/>
            <a:ext cx="5143500" cy="552450"/>
          </a:xfrm>
          <a:prstGeom prst="roundRect">
            <a:avLst>
              <a:gd name="adj" fmla="val 13793"/>
            </a:avLst>
          </a:prstGeom>
          <a:solidFill>
            <a:srgbClr val="E7F4F3"/>
          </a:solidFill>
          <a:ln w="13335">
            <a:solidFill>
              <a:srgbClr val="117F86"/>
            </a:solidFill>
            <a:prstDash val="solid"/>
          </a:ln>
        </p:spPr>
        <p:txBody>
          <a:bodyPr lIns="76200" tIns="57150" rIns="76200" bIns="57150" anchor="ctr">
            <a:normAutofit/>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0,105 / (1 + 0,105) = 0,095</a:t>
            </a:r>
          </a:p>
        </p:txBody>
      </p:sp>
      <p:sp>
        <p:nvSpPr>
          <p:cNvPr id="16" name="Rectangle: Rounded Corners 15">
            <a:extLst>
              <a:ext uri="{FF2B5EF4-FFF2-40B4-BE49-F238E27FC236}">
                <a16:creationId xmlns:a16="http://schemas.microsoft.com/office/drawing/2014/main" id="{60FEFDD1-57C5-43CA-B2A0-E992FFC83B76}"/>
              </a:ext>
            </a:extLst>
          </p:cNvPr>
          <p:cNvSpPr>
            <a:spLocks noGrp="1"/>
          </p:cNvSpPr>
          <p:nvPr/>
        </p:nvSpPr>
        <p:spPr>
          <a:xfrm>
            <a:off x="3381375" y="5572125"/>
            <a:ext cx="5429250" cy="495300"/>
          </a:xfrm>
          <a:prstGeom prst="roundRect">
            <a:avLst>
              <a:gd name="adj" fmla="val 15385"/>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Και οι δύο μέθοδοι δίνουν 9,5%</a:t>
            </a:r>
          </a:p>
        </p:txBody>
      </p:sp>
    </p:spTree>
    <p:extLst>
      <p:ext uri="{BB962C8B-B14F-4D97-AF65-F5344CB8AC3E}">
        <p14:creationId xmlns:p14="http://schemas.microsoft.com/office/powerpoint/2010/main" val="1238130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67F5E0-E86D-49EA-88BC-507DE116BF88}"/>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Η καλλιέργεια άλλαξε την απόφαση</a:t>
            </a:r>
          </a:p>
        </p:txBody>
      </p:sp>
      <p:sp>
        <p:nvSpPr>
          <p:cNvPr id="2" name="Straight Connector 1">
            <a:extLst>
              <a:ext uri="{FF2B5EF4-FFF2-40B4-BE49-F238E27FC236}">
                <a16:creationId xmlns:a16="http://schemas.microsoft.com/office/drawing/2014/main" id="{3C90D227-C15B-44C6-A7EA-36905586183A}"/>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7914FB0D-52D0-4222-82F1-46C3C54E8938}"/>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Η νέα πιθανότητα είναι μικρότερη από τον θεραπευτικό ουδό.</a:t>
            </a:r>
          </a:p>
        </p:txBody>
      </p:sp>
      <p:sp>
        <p:nvSpPr>
          <p:cNvPr id="6" name="Rectangle: Rounded Corners 5">
            <a:extLst>
              <a:ext uri="{FF2B5EF4-FFF2-40B4-BE49-F238E27FC236}">
                <a16:creationId xmlns:a16="http://schemas.microsoft.com/office/drawing/2014/main" id="{B3EE7525-DF32-4255-A162-EF38C293248C}"/>
              </a:ext>
            </a:extLst>
          </p:cNvPr>
          <p:cNvSpPr>
            <a:spLocks noGrp="1"/>
          </p:cNvSpPr>
          <p:nvPr/>
        </p:nvSpPr>
        <p:spPr>
          <a:xfrm>
            <a:off x="3619500" y="1666875"/>
            <a:ext cx="4953000" cy="904875"/>
          </a:xfrm>
          <a:prstGeom prst="roundRect">
            <a:avLst>
              <a:gd name="adj" fmla="val 8421"/>
            </a:avLst>
          </a:prstGeom>
          <a:solidFill>
            <a:srgbClr val="EAF4EE"/>
          </a:solidFill>
          <a:ln w="13335">
            <a:solidFill>
              <a:srgbClr val="2D7A5B"/>
            </a:solidFill>
            <a:prstDash val="solid"/>
          </a:ln>
        </p:spPr>
        <p:txBody>
          <a:bodyPr lIns="76200" tIns="57150" rIns="76200" bIns="57150" anchor="ctr">
            <a:normAutofit/>
          </a:bodyPr>
          <a:lstStyle>
            <a:defPPr algn="ctr">
              <a:defRPr sz="2550" b="1">
                <a:solidFill>
                  <a:srgbClr val="18324B"/>
                </a:solidFill>
                <a:latin typeface="DejaVu Sans"/>
                <a:ea typeface="DejaVu Sans"/>
                <a:cs typeface="DejaVu Sans"/>
              </a:defRPr>
            </a:defPPr>
          </a:lstStyle>
          <a:p>
            <a:pPr algn="ctr">
              <a:defRPr sz="2550" b="1">
                <a:solidFill>
                  <a:srgbClr val="18324B"/>
                </a:solidFill>
                <a:latin typeface="DejaVu Sans"/>
                <a:ea typeface="DejaVu Sans"/>
                <a:cs typeface="DejaVu Sans"/>
              </a:defRPr>
            </a:pPr>
            <a:r>
              <a:rPr sz="2550" b="1">
                <a:solidFill>
                  <a:srgbClr val="18324B"/>
                </a:solidFill>
                <a:latin typeface="DejaVu Sans"/>
                <a:ea typeface="DejaVu Sans"/>
                <a:cs typeface="DejaVu Sans"/>
              </a:rPr>
              <a:t>9,5% &lt; 20%</a:t>
            </a:r>
          </a:p>
        </p:txBody>
      </p:sp>
      <p:sp>
        <p:nvSpPr>
          <p:cNvPr id="7" name="Rectangle: Rounded Corners 6">
            <a:extLst>
              <a:ext uri="{FF2B5EF4-FFF2-40B4-BE49-F238E27FC236}">
                <a16:creationId xmlns:a16="http://schemas.microsoft.com/office/drawing/2014/main" id="{BE693EFE-F3BE-45C7-B656-FDFA471FC742}"/>
              </a:ext>
            </a:extLst>
          </p:cNvPr>
          <p:cNvSpPr>
            <a:spLocks noGrp="1"/>
          </p:cNvSpPr>
          <p:nvPr/>
        </p:nvSpPr>
        <p:spPr>
          <a:xfrm>
            <a:off x="1952625" y="3190875"/>
            <a:ext cx="8286750" cy="904875"/>
          </a:xfrm>
          <a:prstGeom prst="roundRect">
            <a:avLst>
              <a:gd name="adj" fmla="val 8421"/>
            </a:avLst>
          </a:prstGeom>
          <a:solidFill>
            <a:srgbClr val="EAF4EE"/>
          </a:solidFill>
          <a:ln w="13335">
            <a:solidFill>
              <a:srgbClr val="2D7A5B"/>
            </a:solidFill>
            <a:prstDash val="solid"/>
          </a:ln>
        </p:spPr>
        <p:txBody>
          <a:bodyPr lIns="76200" tIns="57150" rIns="76200" bIns="57150" anchor="ctr">
            <a:normAutofit/>
          </a:bodyPr>
          <a:lstStyle>
            <a:defPPr algn="ctr">
              <a:defRPr sz="1650" b="1">
                <a:solidFill>
                  <a:srgbClr val="18324B"/>
                </a:solidFill>
                <a:latin typeface="DejaVu Sans"/>
                <a:ea typeface="DejaVu Sans"/>
                <a:cs typeface="DejaVu Sans"/>
              </a:defRPr>
            </a:defPPr>
          </a:lstStyle>
          <a:p>
            <a:pPr algn="ctr">
              <a:defRPr sz="1650" b="1">
                <a:solidFill>
                  <a:srgbClr val="18324B"/>
                </a:solidFill>
                <a:latin typeface="DejaVu Sans"/>
                <a:ea typeface="DejaVu Sans"/>
                <a:cs typeface="DejaVu Sans"/>
              </a:defRPr>
            </a:pPr>
            <a:r>
              <a:rPr sz="1650" b="1">
                <a:solidFill>
                  <a:srgbClr val="18324B"/>
                </a:solidFill>
                <a:latin typeface="DejaVu Sans"/>
                <a:ea typeface="DejaVu Sans"/>
                <a:cs typeface="DejaVu Sans"/>
              </a:rPr>
              <a:t>Μετά το αρνητικό αποτέλεσμα, η μη χορήγηση πενικιλίνης έχει μεγαλύτερη αναμενόμενη χρησιμότητα</a:t>
            </a:r>
          </a:p>
        </p:txBody>
      </p:sp>
      <p:sp>
        <p:nvSpPr>
          <p:cNvPr id="8" name="Rectangle 7">
            <a:extLst>
              <a:ext uri="{FF2B5EF4-FFF2-40B4-BE49-F238E27FC236}">
                <a16:creationId xmlns:a16="http://schemas.microsoft.com/office/drawing/2014/main" id="{8F291D55-4C4E-43F2-8931-1281C553A204}"/>
              </a:ext>
            </a:extLst>
          </p:cNvPr>
          <p:cNvSpPr>
            <a:spLocks noGrp="1"/>
          </p:cNvSpPr>
          <p:nvPr/>
        </p:nvSpPr>
        <p:spPr>
          <a:xfrm>
            <a:off x="2143125" y="4762500"/>
            <a:ext cx="7905750" cy="857250"/>
          </a:xfrm>
          <a:prstGeom prst="rect">
            <a:avLst/>
          </a:prstGeom>
          <a:noFill/>
          <a:ln w="0">
            <a:noFill/>
          </a:ln>
        </p:spPr>
        <p:txBody>
          <a:bodyPr lIns="66675" tIns="47625" rIns="66675" bIns="47625" anchor="t">
            <a:normAutofit/>
          </a:bodyPr>
          <a:lstStyle>
            <a:defPPr algn="ctr">
              <a:defRPr sz="1575" b="0">
                <a:solidFill>
                  <a:srgbClr val="5D6974"/>
                </a:solidFill>
                <a:latin typeface="DejaVu Sans"/>
                <a:ea typeface="DejaVu Sans"/>
                <a:cs typeface="DejaVu Sans"/>
              </a:defRPr>
            </a:defPPr>
          </a:lstStyle>
          <a:p>
            <a:pPr algn="ctr">
              <a:defRPr sz="1575" b="0">
                <a:solidFill>
                  <a:srgbClr val="5D6974"/>
                </a:solidFill>
                <a:latin typeface="DejaVu Sans"/>
                <a:ea typeface="DejaVu Sans"/>
                <a:cs typeface="DejaVu Sans"/>
              </a:defRPr>
            </a:pPr>
            <a:r>
              <a:rPr sz="1575" b="0">
                <a:solidFill>
                  <a:srgbClr val="5D6974"/>
                </a:solidFill>
                <a:latin typeface="DejaVu Sans"/>
                <a:ea typeface="DejaVu Sans"/>
                <a:cs typeface="DejaVu Sans"/>
              </a:rPr>
              <a:t>Η εξέταση είχε αξία επειδή μετέφερε τον ασθενή από την περιοχή «θεραπεύουμε» στην περιοχή «δεν θεραπεύουμε».</a:t>
            </a:r>
          </a:p>
        </p:txBody>
      </p:sp>
    </p:spTree>
    <p:extLst>
      <p:ext uri="{BB962C8B-B14F-4D97-AF65-F5344CB8AC3E}">
        <p14:creationId xmlns:p14="http://schemas.microsoft.com/office/powerpoint/2010/main" val="2043871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AE206AA-CD9F-4884-ACE7-C276F041E205}"/>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Το πλήρες μονοπάτι της απόφασης</a:t>
            </a:r>
          </a:p>
        </p:txBody>
      </p:sp>
      <p:sp>
        <p:nvSpPr>
          <p:cNvPr id="2" name="Straight Connector 1">
            <a:extLst>
              <a:ext uri="{FF2B5EF4-FFF2-40B4-BE49-F238E27FC236}">
                <a16:creationId xmlns:a16="http://schemas.microsoft.com/office/drawing/2014/main" id="{888FB320-9362-46F3-91C5-CB9A0E54C476}"/>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F249A590-0806-4802-BA64-18A9069E67CF}"/>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Το παράδειγμα δείχνει πώς συνεργάζονται ο ουδός, η πιθανότητα και η διαγνωστική εξέταση.</a:t>
            </a:r>
          </a:p>
        </p:txBody>
      </p:sp>
      <p:sp>
        <p:nvSpPr>
          <p:cNvPr id="6" name="Oval 5">
            <a:extLst>
              <a:ext uri="{FF2B5EF4-FFF2-40B4-BE49-F238E27FC236}">
                <a16:creationId xmlns:a16="http://schemas.microsoft.com/office/drawing/2014/main" id="{67150FA1-117C-4F1B-B19E-E28220EDB15C}"/>
              </a:ext>
            </a:extLst>
          </p:cNvPr>
          <p:cNvSpPr>
            <a:spLocks noGrp="1"/>
          </p:cNvSpPr>
          <p:nvPr/>
        </p:nvSpPr>
        <p:spPr>
          <a:xfrm>
            <a:off x="809625" y="1457325"/>
            <a:ext cx="457200" cy="457200"/>
          </a:xfrm>
          <a:prstGeom prst="ellipse">
            <a:avLst/>
          </a:prstGeom>
          <a:solidFill>
            <a:srgbClr val="117F86"/>
          </a:solidFill>
          <a:ln w="9525">
            <a:solidFill>
              <a:srgbClr val="117F8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1</a:t>
            </a:r>
          </a:p>
        </p:txBody>
      </p:sp>
      <p:sp>
        <p:nvSpPr>
          <p:cNvPr id="7" name="Rectangle 6">
            <a:extLst>
              <a:ext uri="{FF2B5EF4-FFF2-40B4-BE49-F238E27FC236}">
                <a16:creationId xmlns:a16="http://schemas.microsoft.com/office/drawing/2014/main" id="{1CAC28B6-82B2-4569-A54C-318AF3DEF4DE}"/>
              </a:ext>
            </a:extLst>
          </p:cNvPr>
          <p:cNvSpPr>
            <a:spLocks noGrp="1"/>
          </p:cNvSpPr>
          <p:nvPr/>
        </p:nvSpPr>
        <p:spPr>
          <a:xfrm>
            <a:off x="1524000" y="1428750"/>
            <a:ext cx="3333750" cy="523875"/>
          </a:xfrm>
          <a:prstGeom prst="rect">
            <a:avLst/>
          </a:prstGeom>
          <a:noFill/>
          <a:ln w="0">
            <a:noFill/>
          </a:ln>
        </p:spPr>
        <p:txBody>
          <a:bodyPr lIns="66675" tIns="47625" rIns="66675" bIns="47625" anchor="ctr">
            <a:normAutofit/>
          </a:bodyPr>
          <a:lstStyle>
            <a:defPPr algn="l">
              <a:defRPr sz="1425" b="1">
                <a:solidFill>
                  <a:srgbClr val="18324B"/>
                </a:solidFill>
                <a:latin typeface="DejaVu Sans"/>
                <a:ea typeface="DejaVu Sans"/>
                <a:cs typeface="DejaVu Sans"/>
              </a:defRPr>
            </a:defPPr>
          </a:lstStyle>
          <a:p>
            <a:pPr algn="l">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Θεραπευτικός ουδός</a:t>
            </a:r>
          </a:p>
        </p:txBody>
      </p:sp>
      <p:sp>
        <p:nvSpPr>
          <p:cNvPr id="8" name="Rectangle: Rounded Corners 7">
            <a:extLst>
              <a:ext uri="{FF2B5EF4-FFF2-40B4-BE49-F238E27FC236}">
                <a16:creationId xmlns:a16="http://schemas.microsoft.com/office/drawing/2014/main" id="{F43849EB-1D2B-4AE8-9208-833D4D041B93}"/>
              </a:ext>
            </a:extLst>
          </p:cNvPr>
          <p:cNvSpPr>
            <a:spLocks noGrp="1"/>
          </p:cNvSpPr>
          <p:nvPr/>
        </p:nvSpPr>
        <p:spPr>
          <a:xfrm>
            <a:off x="5191125" y="1409700"/>
            <a:ext cx="5905500" cy="571500"/>
          </a:xfrm>
          <a:prstGeom prst="roundRect">
            <a:avLst>
              <a:gd name="adj" fmla="val 13333"/>
            </a:avLst>
          </a:prstGeom>
          <a:solidFill>
            <a:srgbClr val="E7F4F3"/>
          </a:solidFill>
          <a:ln w="13335">
            <a:solidFill>
              <a:srgbClr val="117F86"/>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20%</a:t>
            </a:r>
          </a:p>
        </p:txBody>
      </p:sp>
      <p:sp>
        <p:nvSpPr>
          <p:cNvPr id="9" name="Oval 8">
            <a:extLst>
              <a:ext uri="{FF2B5EF4-FFF2-40B4-BE49-F238E27FC236}">
                <a16:creationId xmlns:a16="http://schemas.microsoft.com/office/drawing/2014/main" id="{8224C4C8-E1EF-40A1-9BA5-F0206C3A41E5}"/>
              </a:ext>
            </a:extLst>
          </p:cNvPr>
          <p:cNvSpPr>
            <a:spLocks noGrp="1"/>
          </p:cNvSpPr>
          <p:nvPr/>
        </p:nvSpPr>
        <p:spPr>
          <a:xfrm>
            <a:off x="809625" y="2295525"/>
            <a:ext cx="457200" cy="457200"/>
          </a:xfrm>
          <a:prstGeom prst="ellipse">
            <a:avLst/>
          </a:prstGeom>
          <a:solidFill>
            <a:srgbClr val="3D78B5"/>
          </a:solidFill>
          <a:ln w="9525">
            <a:solidFill>
              <a:srgbClr val="3D78B5"/>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2</a:t>
            </a:r>
          </a:p>
        </p:txBody>
      </p:sp>
      <p:sp>
        <p:nvSpPr>
          <p:cNvPr id="10" name="Rectangle 9">
            <a:extLst>
              <a:ext uri="{FF2B5EF4-FFF2-40B4-BE49-F238E27FC236}">
                <a16:creationId xmlns:a16="http://schemas.microsoft.com/office/drawing/2014/main" id="{B5C33A26-FEF8-4F10-9C27-D0C3BCD2C8E1}"/>
              </a:ext>
            </a:extLst>
          </p:cNvPr>
          <p:cNvSpPr>
            <a:spLocks noGrp="1"/>
          </p:cNvSpPr>
          <p:nvPr/>
        </p:nvSpPr>
        <p:spPr>
          <a:xfrm>
            <a:off x="1524000" y="2266950"/>
            <a:ext cx="3333750" cy="523875"/>
          </a:xfrm>
          <a:prstGeom prst="rect">
            <a:avLst/>
          </a:prstGeom>
          <a:noFill/>
          <a:ln w="0">
            <a:noFill/>
          </a:ln>
        </p:spPr>
        <p:txBody>
          <a:bodyPr lIns="66675" tIns="47625" rIns="66675" bIns="47625" anchor="ctr">
            <a:normAutofit/>
          </a:bodyPr>
          <a:lstStyle>
            <a:defPPr algn="l">
              <a:defRPr sz="1425" b="1">
                <a:solidFill>
                  <a:srgbClr val="18324B"/>
                </a:solidFill>
                <a:latin typeface="DejaVu Sans"/>
                <a:ea typeface="DejaVu Sans"/>
                <a:cs typeface="DejaVu Sans"/>
              </a:defRPr>
            </a:defPPr>
          </a:lstStyle>
          <a:p>
            <a:pPr algn="l">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Πρότερη πιθανότητα</a:t>
            </a:r>
          </a:p>
        </p:txBody>
      </p:sp>
      <p:sp>
        <p:nvSpPr>
          <p:cNvPr id="11" name="Rectangle: Rounded Corners 10">
            <a:extLst>
              <a:ext uri="{FF2B5EF4-FFF2-40B4-BE49-F238E27FC236}">
                <a16:creationId xmlns:a16="http://schemas.microsoft.com/office/drawing/2014/main" id="{A33080F5-F5E6-4C1C-8214-DB72D2A32588}"/>
              </a:ext>
            </a:extLst>
          </p:cNvPr>
          <p:cNvSpPr>
            <a:spLocks noGrp="1"/>
          </p:cNvSpPr>
          <p:nvPr/>
        </p:nvSpPr>
        <p:spPr>
          <a:xfrm>
            <a:off x="5191125" y="2247900"/>
            <a:ext cx="5905500" cy="571500"/>
          </a:xfrm>
          <a:prstGeom prst="roundRect">
            <a:avLst>
              <a:gd name="adj" fmla="val 13333"/>
            </a:avLst>
          </a:prstGeom>
          <a:solidFill>
            <a:srgbClr val="EAF2F8"/>
          </a:solidFill>
          <a:ln w="13335">
            <a:solidFill>
              <a:srgbClr val="3D78B5"/>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50%</a:t>
            </a:r>
          </a:p>
        </p:txBody>
      </p:sp>
      <p:sp>
        <p:nvSpPr>
          <p:cNvPr id="12" name="Oval 11">
            <a:extLst>
              <a:ext uri="{FF2B5EF4-FFF2-40B4-BE49-F238E27FC236}">
                <a16:creationId xmlns:a16="http://schemas.microsoft.com/office/drawing/2014/main" id="{082C9A73-69D2-4450-AA96-D2FDDF5E72E9}"/>
              </a:ext>
            </a:extLst>
          </p:cNvPr>
          <p:cNvSpPr>
            <a:spLocks noGrp="1"/>
          </p:cNvSpPr>
          <p:nvPr/>
        </p:nvSpPr>
        <p:spPr>
          <a:xfrm>
            <a:off x="809625" y="3133725"/>
            <a:ext cx="457200" cy="457200"/>
          </a:xfrm>
          <a:prstGeom prst="ellipse">
            <a:avLst/>
          </a:prstGeom>
          <a:solidFill>
            <a:srgbClr val="B54A4A"/>
          </a:solidFill>
          <a:ln w="9525">
            <a:solidFill>
              <a:srgbClr val="B54A4A"/>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3</a:t>
            </a:r>
          </a:p>
        </p:txBody>
      </p:sp>
      <p:sp>
        <p:nvSpPr>
          <p:cNvPr id="13" name="Rectangle 12">
            <a:extLst>
              <a:ext uri="{FF2B5EF4-FFF2-40B4-BE49-F238E27FC236}">
                <a16:creationId xmlns:a16="http://schemas.microsoft.com/office/drawing/2014/main" id="{38D22E88-FDD2-48B7-8DE3-F03705D33192}"/>
              </a:ext>
            </a:extLst>
          </p:cNvPr>
          <p:cNvSpPr>
            <a:spLocks noGrp="1"/>
          </p:cNvSpPr>
          <p:nvPr/>
        </p:nvSpPr>
        <p:spPr>
          <a:xfrm>
            <a:off x="1524000" y="3105150"/>
            <a:ext cx="3333750" cy="523875"/>
          </a:xfrm>
          <a:prstGeom prst="rect">
            <a:avLst/>
          </a:prstGeom>
          <a:noFill/>
          <a:ln w="0">
            <a:noFill/>
          </a:ln>
        </p:spPr>
        <p:txBody>
          <a:bodyPr lIns="66675" tIns="47625" rIns="66675" bIns="47625" anchor="ctr">
            <a:normAutofit/>
          </a:bodyPr>
          <a:lstStyle>
            <a:defPPr algn="l">
              <a:defRPr sz="1425" b="1">
                <a:solidFill>
                  <a:srgbClr val="18324B"/>
                </a:solidFill>
                <a:latin typeface="DejaVu Sans"/>
                <a:ea typeface="DejaVu Sans"/>
                <a:cs typeface="DejaVu Sans"/>
              </a:defRPr>
            </a:defPPr>
          </a:lstStyle>
          <a:p>
            <a:pPr algn="l">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Αρχική επιλογή</a:t>
            </a:r>
          </a:p>
        </p:txBody>
      </p:sp>
      <p:sp>
        <p:nvSpPr>
          <p:cNvPr id="14" name="Rectangle: Rounded Corners 13">
            <a:extLst>
              <a:ext uri="{FF2B5EF4-FFF2-40B4-BE49-F238E27FC236}">
                <a16:creationId xmlns:a16="http://schemas.microsoft.com/office/drawing/2014/main" id="{42B1C41C-37F1-4639-968D-05A96CA9B4F6}"/>
              </a:ext>
            </a:extLst>
          </p:cNvPr>
          <p:cNvSpPr>
            <a:spLocks noGrp="1"/>
          </p:cNvSpPr>
          <p:nvPr/>
        </p:nvSpPr>
        <p:spPr>
          <a:xfrm>
            <a:off x="5191125" y="3086100"/>
            <a:ext cx="5905500" cy="571500"/>
          </a:xfrm>
          <a:prstGeom prst="roundRect">
            <a:avLst>
              <a:gd name="adj" fmla="val 13333"/>
            </a:avLst>
          </a:prstGeom>
          <a:solidFill>
            <a:srgbClr val="FAECEC"/>
          </a:solidFill>
          <a:ln w="13335">
            <a:solidFill>
              <a:srgbClr val="B54A4A"/>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Θεραπεία, επειδή 50% &gt; 20%</a:t>
            </a:r>
          </a:p>
        </p:txBody>
      </p:sp>
      <p:sp>
        <p:nvSpPr>
          <p:cNvPr id="15" name="Oval 14">
            <a:extLst>
              <a:ext uri="{FF2B5EF4-FFF2-40B4-BE49-F238E27FC236}">
                <a16:creationId xmlns:a16="http://schemas.microsoft.com/office/drawing/2014/main" id="{181171E0-BB61-4E2A-8770-F3813A45B409}"/>
              </a:ext>
            </a:extLst>
          </p:cNvPr>
          <p:cNvSpPr>
            <a:spLocks noGrp="1"/>
          </p:cNvSpPr>
          <p:nvPr/>
        </p:nvSpPr>
        <p:spPr>
          <a:xfrm>
            <a:off x="809625" y="3971925"/>
            <a:ext cx="457200" cy="457200"/>
          </a:xfrm>
          <a:prstGeom prst="ellipse">
            <a:avLst/>
          </a:prstGeom>
          <a:solidFill>
            <a:srgbClr val="7653A6"/>
          </a:solidFill>
          <a:ln w="9525">
            <a:solidFill>
              <a:srgbClr val="7653A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4</a:t>
            </a:r>
          </a:p>
        </p:txBody>
      </p:sp>
      <p:sp>
        <p:nvSpPr>
          <p:cNvPr id="16" name="Rectangle 15">
            <a:extLst>
              <a:ext uri="{FF2B5EF4-FFF2-40B4-BE49-F238E27FC236}">
                <a16:creationId xmlns:a16="http://schemas.microsoft.com/office/drawing/2014/main" id="{A4BAC23B-A7CD-4A8E-AD72-0C7468022169}"/>
              </a:ext>
            </a:extLst>
          </p:cNvPr>
          <p:cNvSpPr>
            <a:spLocks noGrp="1"/>
          </p:cNvSpPr>
          <p:nvPr/>
        </p:nvSpPr>
        <p:spPr>
          <a:xfrm>
            <a:off x="1524000" y="3943350"/>
            <a:ext cx="3333750" cy="523875"/>
          </a:xfrm>
          <a:prstGeom prst="rect">
            <a:avLst/>
          </a:prstGeom>
          <a:noFill/>
          <a:ln w="0">
            <a:noFill/>
          </a:ln>
        </p:spPr>
        <p:txBody>
          <a:bodyPr lIns="66675" tIns="47625" rIns="66675" bIns="47625" anchor="ctr">
            <a:normAutofit/>
          </a:bodyPr>
          <a:lstStyle>
            <a:defPPr algn="l">
              <a:defRPr sz="1425" b="1">
                <a:solidFill>
                  <a:srgbClr val="18324B"/>
                </a:solidFill>
                <a:latin typeface="DejaVu Sans"/>
                <a:ea typeface="DejaVu Sans"/>
                <a:cs typeface="DejaVu Sans"/>
              </a:defRPr>
            </a:defPPr>
          </a:lstStyle>
          <a:p>
            <a:pPr algn="l">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Αρνητική καλλιέργεια</a:t>
            </a:r>
          </a:p>
        </p:txBody>
      </p:sp>
      <p:sp>
        <p:nvSpPr>
          <p:cNvPr id="17" name="Rectangle: Rounded Corners 16">
            <a:extLst>
              <a:ext uri="{FF2B5EF4-FFF2-40B4-BE49-F238E27FC236}">
                <a16:creationId xmlns:a16="http://schemas.microsoft.com/office/drawing/2014/main" id="{F2181C9B-291B-4D11-8DDB-90EF58368150}"/>
              </a:ext>
            </a:extLst>
          </p:cNvPr>
          <p:cNvSpPr>
            <a:spLocks noGrp="1"/>
          </p:cNvSpPr>
          <p:nvPr/>
        </p:nvSpPr>
        <p:spPr>
          <a:xfrm>
            <a:off x="5191125" y="3924300"/>
            <a:ext cx="5905500" cy="571500"/>
          </a:xfrm>
          <a:prstGeom prst="roundRect">
            <a:avLst>
              <a:gd name="adj" fmla="val 13333"/>
            </a:avLst>
          </a:prstGeom>
          <a:solidFill>
            <a:srgbClr val="F1ECF7"/>
          </a:solidFill>
          <a:ln w="13335">
            <a:solidFill>
              <a:srgbClr val="7653A6"/>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Νέα πιθανότητα 9,5%</a:t>
            </a:r>
          </a:p>
        </p:txBody>
      </p:sp>
      <p:sp>
        <p:nvSpPr>
          <p:cNvPr id="18" name="Oval 17">
            <a:extLst>
              <a:ext uri="{FF2B5EF4-FFF2-40B4-BE49-F238E27FC236}">
                <a16:creationId xmlns:a16="http://schemas.microsoft.com/office/drawing/2014/main" id="{FF4916F7-F62F-4A9A-A1D6-459A204CC920}"/>
              </a:ext>
            </a:extLst>
          </p:cNvPr>
          <p:cNvSpPr>
            <a:spLocks noGrp="1"/>
          </p:cNvSpPr>
          <p:nvPr/>
        </p:nvSpPr>
        <p:spPr>
          <a:xfrm>
            <a:off x="809625" y="4810125"/>
            <a:ext cx="457200" cy="457200"/>
          </a:xfrm>
          <a:prstGeom prst="ellipse">
            <a:avLst/>
          </a:prstGeom>
          <a:solidFill>
            <a:srgbClr val="2D7A5B"/>
          </a:solidFill>
          <a:ln w="9525">
            <a:solidFill>
              <a:srgbClr val="2D7A5B"/>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5</a:t>
            </a:r>
          </a:p>
        </p:txBody>
      </p:sp>
      <p:sp>
        <p:nvSpPr>
          <p:cNvPr id="19" name="Rectangle 18">
            <a:extLst>
              <a:ext uri="{FF2B5EF4-FFF2-40B4-BE49-F238E27FC236}">
                <a16:creationId xmlns:a16="http://schemas.microsoft.com/office/drawing/2014/main" id="{11706854-B51A-49DF-A58A-564842F4171C}"/>
              </a:ext>
            </a:extLst>
          </p:cNvPr>
          <p:cNvSpPr>
            <a:spLocks noGrp="1"/>
          </p:cNvSpPr>
          <p:nvPr/>
        </p:nvSpPr>
        <p:spPr>
          <a:xfrm>
            <a:off x="1524000" y="4781550"/>
            <a:ext cx="3333750" cy="523875"/>
          </a:xfrm>
          <a:prstGeom prst="rect">
            <a:avLst/>
          </a:prstGeom>
          <a:noFill/>
          <a:ln w="0">
            <a:noFill/>
          </a:ln>
        </p:spPr>
        <p:txBody>
          <a:bodyPr lIns="66675" tIns="47625" rIns="66675" bIns="47625" anchor="ctr">
            <a:normAutofit/>
          </a:bodyPr>
          <a:lstStyle>
            <a:defPPr algn="l">
              <a:defRPr sz="1425" b="1">
                <a:solidFill>
                  <a:srgbClr val="18324B"/>
                </a:solidFill>
                <a:latin typeface="DejaVu Sans"/>
                <a:ea typeface="DejaVu Sans"/>
                <a:cs typeface="DejaVu Sans"/>
              </a:defRPr>
            </a:defPPr>
          </a:lstStyle>
          <a:p>
            <a:pPr algn="l">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Τελική επιλογή</a:t>
            </a:r>
          </a:p>
        </p:txBody>
      </p:sp>
      <p:sp>
        <p:nvSpPr>
          <p:cNvPr id="20" name="Rectangle: Rounded Corners 19">
            <a:extLst>
              <a:ext uri="{FF2B5EF4-FFF2-40B4-BE49-F238E27FC236}">
                <a16:creationId xmlns:a16="http://schemas.microsoft.com/office/drawing/2014/main" id="{32FA2363-F27A-4970-B687-5DA2E8359548}"/>
              </a:ext>
            </a:extLst>
          </p:cNvPr>
          <p:cNvSpPr>
            <a:spLocks noGrp="1"/>
          </p:cNvSpPr>
          <p:nvPr/>
        </p:nvSpPr>
        <p:spPr>
          <a:xfrm>
            <a:off x="5191125" y="4762500"/>
            <a:ext cx="5905500" cy="571500"/>
          </a:xfrm>
          <a:prstGeom prst="roundRect">
            <a:avLst>
              <a:gd name="adj" fmla="val 13333"/>
            </a:avLst>
          </a:prstGeom>
          <a:solidFill>
            <a:srgbClr val="EAF4EE"/>
          </a:solidFill>
          <a:ln w="13335">
            <a:solidFill>
              <a:srgbClr val="2D7A5B"/>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Μη θεραπεία, επειδή 9,5% &lt; 20%</a:t>
            </a:r>
          </a:p>
        </p:txBody>
      </p:sp>
      <p:sp>
        <p:nvSpPr>
          <p:cNvPr id="21" name="Rectangle: Rounded Corners 20">
            <a:extLst>
              <a:ext uri="{FF2B5EF4-FFF2-40B4-BE49-F238E27FC236}">
                <a16:creationId xmlns:a16="http://schemas.microsoft.com/office/drawing/2014/main" id="{9BDB075C-3413-42FB-A94E-9E50D5AF8976}"/>
              </a:ext>
            </a:extLst>
          </p:cNvPr>
          <p:cNvSpPr>
            <a:spLocks noGrp="1"/>
          </p:cNvSpPr>
          <p:nvPr/>
        </p:nvSpPr>
        <p:spPr>
          <a:xfrm>
            <a:off x="2667000" y="5810250"/>
            <a:ext cx="6858000" cy="428625"/>
          </a:xfrm>
          <a:prstGeom prst="roundRect">
            <a:avLst>
              <a:gd name="adj" fmla="val 17778"/>
            </a:avLst>
          </a:prstGeom>
          <a:solidFill>
            <a:srgbClr val="FFF3D9"/>
          </a:solidFill>
          <a:ln w="13335">
            <a:solidFill>
              <a:srgbClr val="B57616"/>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Η εξέταση χρησιμοποιήθηκε επειδή μπορούσε να αλλάξει την πράξη</a:t>
            </a:r>
          </a:p>
        </p:txBody>
      </p:sp>
    </p:spTree>
    <p:extLst>
      <p:ext uri="{BB962C8B-B14F-4D97-AF65-F5344CB8AC3E}">
        <p14:creationId xmlns:p14="http://schemas.microsoft.com/office/powerpoint/2010/main" val="192544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CAFB312F-F512-402C-B4EC-DBC12C9403F7}"/>
              </a:ext>
            </a:extLst>
          </p:cNvPr>
          <p:cNvSpPr>
            <a:spLocks noGrp="1"/>
          </p:cNvSpPr>
          <p:nvPr/>
        </p:nvSpPr>
        <p:spPr>
          <a:xfrm>
            <a:off x="666750" y="247650"/>
            <a:ext cx="10858500" cy="514350"/>
          </a:xfrm>
          <a:prstGeom prst="rect">
            <a:avLst/>
          </a:prstGeom>
          <a:noFill/>
          <a:ln w="0">
            <a:noFill/>
            <a:prstDash val="solid"/>
          </a:ln>
        </p:spPr>
        <p:txBody>
          <a:bodyPr anchor="ctr">
            <a:normAutofit/>
          </a:bodyPr>
          <a:lstStyle>
            <a:defPPr algn="l">
              <a:defRPr sz="2250" b="1">
                <a:solidFill>
                  <a:srgbClr val="18324B"/>
                </a:solidFill>
                <a:latin typeface="DejaVu Sans"/>
                <a:ea typeface="DejaVu Sans"/>
                <a:cs typeface="DejaVu Sans"/>
              </a:defRPr>
            </a:defPPr>
            <a:lvl1pPr algn="l">
              <a:defRPr sz="2250" b="1">
                <a:solidFill>
                  <a:srgbClr val="18324B"/>
                </a:solidFill>
                <a:latin typeface="DejaVu Sans"/>
                <a:ea typeface="DejaVu Sans"/>
                <a:cs typeface="DejaVu Sans"/>
              </a:defRPr>
            </a:lvl1pPr>
            <a:lvl2pPr algn="l">
              <a:defRPr sz="2250" b="1">
                <a:solidFill>
                  <a:srgbClr val="18324B"/>
                </a:solidFill>
                <a:latin typeface="DejaVu Sans"/>
                <a:ea typeface="DejaVu Sans"/>
                <a:cs typeface="DejaVu Sans"/>
              </a:defRPr>
            </a:lvl2pPr>
            <a:lvl3pPr algn="l">
              <a:defRPr sz="2250" b="1">
                <a:solidFill>
                  <a:srgbClr val="18324B"/>
                </a:solidFill>
                <a:latin typeface="DejaVu Sans"/>
                <a:ea typeface="DejaVu Sans"/>
                <a:cs typeface="DejaVu Sans"/>
              </a:defRPr>
            </a:lvl3pPr>
            <a:lvl4pPr algn="l">
              <a:defRPr sz="2250" b="1">
                <a:solidFill>
                  <a:srgbClr val="18324B"/>
                </a:solidFill>
                <a:latin typeface="DejaVu Sans"/>
                <a:ea typeface="DejaVu Sans"/>
                <a:cs typeface="DejaVu Sans"/>
              </a:defRPr>
            </a:lvl4pPr>
            <a:lvl5pPr algn="l">
              <a:defRPr sz="2250" b="1">
                <a:solidFill>
                  <a:srgbClr val="18324B"/>
                </a:solidFill>
                <a:latin typeface="DejaVu Sans"/>
                <a:ea typeface="DejaVu Sans"/>
                <a:cs typeface="DejaVu Sans"/>
              </a:defRPr>
            </a:lvl5pPr>
            <a:lvl6pPr algn="l">
              <a:defRPr sz="2250" b="1">
                <a:solidFill>
                  <a:srgbClr val="18324B"/>
                </a:solidFill>
                <a:latin typeface="DejaVu Sans"/>
                <a:ea typeface="DejaVu Sans"/>
                <a:cs typeface="DejaVu Sans"/>
              </a:defRPr>
            </a:lvl6pPr>
            <a:lvl7pPr algn="l">
              <a:defRPr sz="2250" b="1">
                <a:solidFill>
                  <a:srgbClr val="18324B"/>
                </a:solidFill>
                <a:latin typeface="DejaVu Sans"/>
                <a:ea typeface="DejaVu Sans"/>
                <a:cs typeface="DejaVu Sans"/>
              </a:defRPr>
            </a:lvl7pPr>
            <a:lvl8pPr algn="l">
              <a:defRPr sz="2250" b="1">
                <a:solidFill>
                  <a:srgbClr val="18324B"/>
                </a:solidFill>
                <a:latin typeface="DejaVu Sans"/>
                <a:ea typeface="DejaVu Sans"/>
                <a:cs typeface="DejaVu Sans"/>
              </a:defRPr>
            </a:lvl8pPr>
            <a:lvl9pPr algn="l">
              <a:defRPr sz="2250" b="1">
                <a:solidFill>
                  <a:srgbClr val="18324B"/>
                </a:solidFill>
                <a:latin typeface="DejaVu Sans"/>
                <a:ea typeface="DejaVu Sans"/>
                <a:cs typeface="DejaVu Sans"/>
              </a:defRPr>
            </a:lvl9pPr>
          </a:lstStyle>
          <a:p>
            <a:pPr algn="l">
              <a:defRPr sz="2250" b="1">
                <a:solidFill>
                  <a:srgbClr val="18324B"/>
                </a:solidFill>
                <a:latin typeface="DejaVu Sans"/>
                <a:ea typeface="DejaVu Sans"/>
                <a:cs typeface="DejaVu Sans"/>
              </a:defRPr>
            </a:pPr>
            <a:r>
              <a:rPr sz="2250" b="1" dirty="0" err="1">
                <a:solidFill>
                  <a:srgbClr val="18324B"/>
                </a:solidFill>
                <a:latin typeface="DejaVu Sans"/>
                <a:ea typeface="DejaVu Sans"/>
                <a:cs typeface="DejaVu Sans"/>
              </a:rPr>
              <a:t>Κλινικό</a:t>
            </a:r>
            <a:r>
              <a:rPr sz="2250" b="1" dirty="0">
                <a:solidFill>
                  <a:srgbClr val="18324B"/>
                </a:solidFill>
                <a:latin typeface="DejaVu Sans"/>
                <a:ea typeface="DejaVu Sans"/>
                <a:cs typeface="DejaVu Sans"/>
              </a:rPr>
              <a:t> πα</a:t>
            </a:r>
            <a:r>
              <a:rPr sz="2250" b="1" dirty="0" err="1">
                <a:solidFill>
                  <a:srgbClr val="18324B"/>
                </a:solidFill>
                <a:latin typeface="DejaVu Sans"/>
                <a:ea typeface="DejaVu Sans"/>
                <a:cs typeface="DejaVu Sans"/>
              </a:rPr>
              <a:t>ράδειγμ</a:t>
            </a:r>
            <a:r>
              <a:rPr sz="2250" b="1" dirty="0">
                <a:solidFill>
                  <a:srgbClr val="18324B"/>
                </a:solidFill>
                <a:latin typeface="DejaVu Sans"/>
                <a:ea typeface="DejaVu Sans"/>
                <a:cs typeface="DejaVu Sans"/>
              </a:rPr>
              <a:t>α</a:t>
            </a:r>
            <a:r>
              <a:rPr lang="el-GR" sz="2250" b="1" dirty="0">
                <a:solidFill>
                  <a:srgbClr val="18324B"/>
                </a:solidFill>
                <a:latin typeface="DejaVu Sans"/>
                <a:ea typeface="DejaVu Sans"/>
                <a:cs typeface="DejaVu Sans"/>
              </a:rPr>
              <a:t> 1</a:t>
            </a:r>
            <a:r>
              <a:rPr sz="2250" b="1" dirty="0">
                <a:solidFill>
                  <a:srgbClr val="18324B"/>
                </a:solidFill>
                <a:latin typeface="DejaVu Sans"/>
                <a:ea typeface="DejaVu Sans"/>
                <a:cs typeface="DejaVu Sans"/>
              </a:rPr>
              <a:t>: ύποπ</a:t>
            </a:r>
            <a:r>
              <a:rPr sz="2250" b="1" dirty="0" err="1">
                <a:solidFill>
                  <a:srgbClr val="18324B"/>
                </a:solidFill>
                <a:latin typeface="DejaVu Sans"/>
                <a:ea typeface="DejaVu Sans"/>
                <a:cs typeface="DejaVu Sans"/>
              </a:rPr>
              <a:t>τη</a:t>
            </a:r>
            <a:r>
              <a:rPr sz="2250" b="1" dirty="0">
                <a:solidFill>
                  <a:srgbClr val="18324B"/>
                </a:solidFill>
                <a:latin typeface="DejaVu Sans"/>
                <a:ea typeface="DejaVu Sans"/>
                <a:cs typeface="DejaVu Sans"/>
              </a:rPr>
              <a:t> DVT</a:t>
            </a:r>
          </a:p>
        </p:txBody>
      </p:sp>
      <p:sp>
        <p:nvSpPr>
          <p:cNvPr id="2" name="subtitle">
            <a:extLst>
              <a:ext uri="{FF2B5EF4-FFF2-40B4-BE49-F238E27FC236}">
                <a16:creationId xmlns:a16="http://schemas.microsoft.com/office/drawing/2014/main" id="{864B2B42-A3BE-4C2A-8220-4A844F03EB8A}"/>
              </a:ext>
            </a:extLst>
          </p:cNvPr>
          <p:cNvSpPr>
            <a:spLocks noGrp="1"/>
          </p:cNvSpPr>
          <p:nvPr/>
        </p:nvSpPr>
        <p:spPr>
          <a:xfrm>
            <a:off x="685800" y="742950"/>
            <a:ext cx="10668000" cy="2857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Θα εξετάσουμε αν το triplex μπορεί να αλλάξει τη θεραπευτική απόφαση.</a:t>
            </a:r>
          </a:p>
        </p:txBody>
      </p:sp>
      <p:sp>
        <p:nvSpPr>
          <p:cNvPr id="3" name="top-rule">
            <a:extLst>
              <a:ext uri="{FF2B5EF4-FFF2-40B4-BE49-F238E27FC236}">
                <a16:creationId xmlns:a16="http://schemas.microsoft.com/office/drawing/2014/main" id="{36E38A44-F7C7-41EC-9020-154715557B88}"/>
              </a:ext>
            </a:extLst>
          </p:cNvPr>
          <p:cNvSpPr>
            <a:spLocks noGrp="1"/>
          </p:cNvSpPr>
          <p:nvPr/>
        </p:nvSpPr>
        <p:spPr>
          <a:xfrm>
            <a:off x="685800" y="1066800"/>
            <a:ext cx="108204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6B753D08-865E-4ED4-8687-D836D606E6BA}"/>
              </a:ext>
            </a:extLst>
          </p:cNvPr>
          <p:cNvSpPr>
            <a:spLocks noGrp="1"/>
          </p:cNvSpPr>
          <p:nvPr/>
        </p:nvSpPr>
        <p:spPr>
          <a:xfrm>
            <a:off x="11125200" y="6534150"/>
            <a:ext cx="381000" cy="171450"/>
          </a:xfrm>
          <a:prstGeom prst="rect">
            <a:avLst/>
          </a:prstGeom>
          <a:noFill/>
          <a:ln w="0">
            <a:noFill/>
            <a:prstDash val="solid"/>
          </a:ln>
        </p:spPr>
        <p:txBody>
          <a:bodyPr anchor="ctr">
            <a:normAutofit fontScale="85000" lnSpcReduction="20000"/>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1</a:t>
            </a:r>
          </a:p>
        </p:txBody>
      </p:sp>
      <p:sp>
        <p:nvSpPr>
          <p:cNvPr id="6" name="patient">
            <a:extLst>
              <a:ext uri="{FF2B5EF4-FFF2-40B4-BE49-F238E27FC236}">
                <a16:creationId xmlns:a16="http://schemas.microsoft.com/office/drawing/2014/main" id="{07EBED6D-E53B-423A-B42A-FCCCF0A38BA9}"/>
              </a:ext>
            </a:extLst>
          </p:cNvPr>
          <p:cNvSpPr>
            <a:spLocks noGrp="1"/>
          </p:cNvSpPr>
          <p:nvPr/>
        </p:nvSpPr>
        <p:spPr>
          <a:xfrm>
            <a:off x="1047750" y="1428750"/>
            <a:ext cx="10096500" cy="876300"/>
          </a:xfrm>
          <a:prstGeom prst="roundRect">
            <a:avLst>
              <a:gd name="adj" fmla="val 8696"/>
            </a:avLst>
          </a:prstGeom>
          <a:solidFill>
            <a:srgbClr val="EAF3FB"/>
          </a:solidFill>
          <a:ln w="13335">
            <a:solidFill>
              <a:srgbClr val="A8C9E8"/>
            </a:solidFill>
            <a:prstDash val="solid"/>
          </a:ln>
        </p:spPr>
        <p:txBody>
          <a:bodyPr/>
          <a:lstStyle/>
          <a:p>
            <a:endParaRPr lang="en-US"/>
          </a:p>
        </p:txBody>
      </p:sp>
      <p:sp>
        <p:nvSpPr>
          <p:cNvPr id="7" name="patient-text">
            <a:extLst>
              <a:ext uri="{FF2B5EF4-FFF2-40B4-BE49-F238E27FC236}">
                <a16:creationId xmlns:a16="http://schemas.microsoft.com/office/drawing/2014/main" id="{54A055B5-2C49-4AF2-8193-12E649FEB276}"/>
              </a:ext>
            </a:extLst>
          </p:cNvPr>
          <p:cNvSpPr>
            <a:spLocks noGrp="1"/>
          </p:cNvSpPr>
          <p:nvPr/>
        </p:nvSpPr>
        <p:spPr>
          <a:xfrm>
            <a:off x="1200150" y="1504950"/>
            <a:ext cx="9791700" cy="723900"/>
          </a:xfrm>
          <a:prstGeom prst="rect">
            <a:avLst/>
          </a:prstGeom>
          <a:noFill/>
          <a:ln w="0">
            <a:noFill/>
            <a:prstDash val="solid"/>
          </a:ln>
        </p:spPr>
        <p:txBody>
          <a:bodyPr anchor="ctr">
            <a:normAutofit/>
          </a:bodyPr>
          <a:lstStyle>
            <a:defPPr algn="ctr">
              <a:defRPr sz="1650" b="1">
                <a:solidFill>
                  <a:srgbClr val="3979B8"/>
                </a:solidFill>
                <a:latin typeface="DejaVu Sans"/>
                <a:ea typeface="DejaVu Sans"/>
                <a:cs typeface="DejaVu Sans"/>
              </a:defRPr>
            </a:defPPr>
            <a:lvl1pPr algn="ctr">
              <a:defRPr sz="1650" b="1">
                <a:solidFill>
                  <a:srgbClr val="3979B8"/>
                </a:solidFill>
                <a:latin typeface="DejaVu Sans"/>
                <a:ea typeface="DejaVu Sans"/>
                <a:cs typeface="DejaVu Sans"/>
              </a:defRPr>
            </a:lvl1pPr>
            <a:lvl2pPr algn="ctr">
              <a:defRPr sz="1650" b="1">
                <a:solidFill>
                  <a:srgbClr val="3979B8"/>
                </a:solidFill>
                <a:latin typeface="DejaVu Sans"/>
                <a:ea typeface="DejaVu Sans"/>
                <a:cs typeface="DejaVu Sans"/>
              </a:defRPr>
            </a:lvl2pPr>
            <a:lvl3pPr algn="ctr">
              <a:defRPr sz="1650" b="1">
                <a:solidFill>
                  <a:srgbClr val="3979B8"/>
                </a:solidFill>
                <a:latin typeface="DejaVu Sans"/>
                <a:ea typeface="DejaVu Sans"/>
                <a:cs typeface="DejaVu Sans"/>
              </a:defRPr>
            </a:lvl3pPr>
            <a:lvl4pPr algn="ctr">
              <a:defRPr sz="1650" b="1">
                <a:solidFill>
                  <a:srgbClr val="3979B8"/>
                </a:solidFill>
                <a:latin typeface="DejaVu Sans"/>
                <a:ea typeface="DejaVu Sans"/>
                <a:cs typeface="DejaVu Sans"/>
              </a:defRPr>
            </a:lvl4pPr>
            <a:lvl5pPr algn="ctr">
              <a:defRPr sz="1650" b="1">
                <a:solidFill>
                  <a:srgbClr val="3979B8"/>
                </a:solidFill>
                <a:latin typeface="DejaVu Sans"/>
                <a:ea typeface="DejaVu Sans"/>
                <a:cs typeface="DejaVu Sans"/>
              </a:defRPr>
            </a:lvl5pPr>
            <a:lvl6pPr algn="ctr">
              <a:defRPr sz="1650" b="1">
                <a:solidFill>
                  <a:srgbClr val="3979B8"/>
                </a:solidFill>
                <a:latin typeface="DejaVu Sans"/>
                <a:ea typeface="DejaVu Sans"/>
                <a:cs typeface="DejaVu Sans"/>
              </a:defRPr>
            </a:lvl6pPr>
            <a:lvl7pPr algn="ctr">
              <a:defRPr sz="1650" b="1">
                <a:solidFill>
                  <a:srgbClr val="3979B8"/>
                </a:solidFill>
                <a:latin typeface="DejaVu Sans"/>
                <a:ea typeface="DejaVu Sans"/>
                <a:cs typeface="DejaVu Sans"/>
              </a:defRPr>
            </a:lvl7pPr>
            <a:lvl8pPr algn="ctr">
              <a:defRPr sz="1650" b="1">
                <a:solidFill>
                  <a:srgbClr val="3979B8"/>
                </a:solidFill>
                <a:latin typeface="DejaVu Sans"/>
                <a:ea typeface="DejaVu Sans"/>
                <a:cs typeface="DejaVu Sans"/>
              </a:defRPr>
            </a:lvl8pPr>
            <a:lvl9pPr algn="ctr">
              <a:defRPr sz="1650" b="1">
                <a:solidFill>
                  <a:srgbClr val="3979B8"/>
                </a:solidFill>
                <a:latin typeface="DejaVu Sans"/>
                <a:ea typeface="DejaVu Sans"/>
                <a:cs typeface="DejaVu Sans"/>
              </a:defRPr>
            </a:lvl9pPr>
          </a:lstStyle>
          <a:p>
            <a:pPr algn="ctr">
              <a:defRPr sz="1650" b="1">
                <a:solidFill>
                  <a:srgbClr val="3979B8"/>
                </a:solidFill>
                <a:latin typeface="DejaVu Sans"/>
                <a:ea typeface="DejaVu Sans"/>
                <a:cs typeface="DejaVu Sans"/>
              </a:defRPr>
            </a:pPr>
            <a:r>
              <a:rPr sz="1650" b="1">
                <a:solidFill>
                  <a:srgbClr val="3979B8"/>
                </a:solidFill>
                <a:latin typeface="DejaVu Sans"/>
                <a:ea typeface="DejaVu Sans"/>
                <a:cs typeface="DejaVu Sans"/>
              </a:rPr>
              <a:t>Ασθενής με κλινικά σημεία που δημιουργούν υποψία εν τω βάθει φλεβικής θρόμβωσης</a:t>
            </a:r>
          </a:p>
        </p:txBody>
      </p:sp>
      <p:sp>
        <p:nvSpPr>
          <p:cNvPr id="8" name="known">
            <a:extLst>
              <a:ext uri="{FF2B5EF4-FFF2-40B4-BE49-F238E27FC236}">
                <a16:creationId xmlns:a16="http://schemas.microsoft.com/office/drawing/2014/main" id="{EF0C5DFE-52FF-4EAC-A775-B20A4424BDFA}"/>
              </a:ext>
            </a:extLst>
          </p:cNvPr>
          <p:cNvSpPr>
            <a:spLocks noGrp="1"/>
          </p:cNvSpPr>
          <p:nvPr/>
        </p:nvSpPr>
        <p:spPr>
          <a:xfrm>
            <a:off x="2952750" y="2571750"/>
            <a:ext cx="6286500" cy="342900"/>
          </a:xfrm>
          <a:prstGeom prst="rect">
            <a:avLst/>
          </a:prstGeom>
          <a:noFill/>
          <a:ln w="0">
            <a:noFill/>
            <a:prstDash val="solid"/>
          </a:ln>
        </p:spPr>
        <p:txBody>
          <a:bodyPr anchor="ctr">
            <a:normAutofit/>
          </a:bodyPr>
          <a:lstStyle>
            <a:defPPr algn="ctr">
              <a:defRPr sz="1500" b="1">
                <a:solidFill>
                  <a:srgbClr val="18324B"/>
                </a:solidFill>
                <a:latin typeface="DejaVu Sans"/>
                <a:ea typeface="DejaVu Sans"/>
                <a:cs typeface="DejaVu Sans"/>
              </a:defRPr>
            </a:defPPr>
            <a:lvl1pPr algn="ctr">
              <a:defRPr sz="1500" b="1">
                <a:solidFill>
                  <a:srgbClr val="18324B"/>
                </a:solidFill>
                <a:latin typeface="DejaVu Sans"/>
                <a:ea typeface="DejaVu Sans"/>
                <a:cs typeface="DejaVu Sans"/>
              </a:defRPr>
            </a:lvl1pPr>
            <a:lvl2pPr algn="ctr">
              <a:defRPr sz="1500" b="1">
                <a:solidFill>
                  <a:srgbClr val="18324B"/>
                </a:solidFill>
                <a:latin typeface="DejaVu Sans"/>
                <a:ea typeface="DejaVu Sans"/>
                <a:cs typeface="DejaVu Sans"/>
              </a:defRPr>
            </a:lvl2pPr>
            <a:lvl3pPr algn="ctr">
              <a:defRPr sz="1500" b="1">
                <a:solidFill>
                  <a:srgbClr val="18324B"/>
                </a:solidFill>
                <a:latin typeface="DejaVu Sans"/>
                <a:ea typeface="DejaVu Sans"/>
                <a:cs typeface="DejaVu Sans"/>
              </a:defRPr>
            </a:lvl3pPr>
            <a:lvl4pPr algn="ctr">
              <a:defRPr sz="1500" b="1">
                <a:solidFill>
                  <a:srgbClr val="18324B"/>
                </a:solidFill>
                <a:latin typeface="DejaVu Sans"/>
                <a:ea typeface="DejaVu Sans"/>
                <a:cs typeface="DejaVu Sans"/>
              </a:defRPr>
            </a:lvl4pPr>
            <a:lvl5pPr algn="ctr">
              <a:defRPr sz="1500" b="1">
                <a:solidFill>
                  <a:srgbClr val="18324B"/>
                </a:solidFill>
                <a:latin typeface="DejaVu Sans"/>
                <a:ea typeface="DejaVu Sans"/>
                <a:cs typeface="DejaVu Sans"/>
              </a:defRPr>
            </a:lvl5pPr>
            <a:lvl6pPr algn="ctr">
              <a:defRPr sz="1500" b="1">
                <a:solidFill>
                  <a:srgbClr val="18324B"/>
                </a:solidFill>
                <a:latin typeface="DejaVu Sans"/>
                <a:ea typeface="DejaVu Sans"/>
                <a:cs typeface="DejaVu Sans"/>
              </a:defRPr>
            </a:lvl6pPr>
            <a:lvl7pPr algn="ctr">
              <a:defRPr sz="1500" b="1">
                <a:solidFill>
                  <a:srgbClr val="18324B"/>
                </a:solidFill>
                <a:latin typeface="DejaVu Sans"/>
                <a:ea typeface="DejaVu Sans"/>
                <a:cs typeface="DejaVu Sans"/>
              </a:defRPr>
            </a:lvl7pPr>
            <a:lvl8pPr algn="ctr">
              <a:defRPr sz="1500" b="1">
                <a:solidFill>
                  <a:srgbClr val="18324B"/>
                </a:solidFill>
                <a:latin typeface="DejaVu Sans"/>
                <a:ea typeface="DejaVu Sans"/>
                <a:cs typeface="DejaVu Sans"/>
              </a:defRPr>
            </a:lvl8pPr>
            <a:lvl9pPr algn="ctr">
              <a:defRPr sz="1500" b="1">
                <a:solidFill>
                  <a:srgbClr val="18324B"/>
                </a:solidFill>
                <a:latin typeface="DejaVu Sans"/>
                <a:ea typeface="DejaVu Sans"/>
                <a:cs typeface="DejaVu Sans"/>
              </a:defRPr>
            </a:lvl9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Γνωρίζουμε πριν από την εξέταση</a:t>
            </a:r>
          </a:p>
        </p:txBody>
      </p:sp>
      <p:sp>
        <p:nvSpPr>
          <p:cNvPr id="9" name="pretest">
            <a:extLst>
              <a:ext uri="{FF2B5EF4-FFF2-40B4-BE49-F238E27FC236}">
                <a16:creationId xmlns:a16="http://schemas.microsoft.com/office/drawing/2014/main" id="{E69814B9-81B9-4390-B088-CD79E254ADD4}"/>
              </a:ext>
            </a:extLst>
          </p:cNvPr>
          <p:cNvSpPr>
            <a:spLocks noGrp="1"/>
          </p:cNvSpPr>
          <p:nvPr/>
        </p:nvSpPr>
        <p:spPr>
          <a:xfrm>
            <a:off x="1619250" y="3143250"/>
            <a:ext cx="2667000" cy="1000125"/>
          </a:xfrm>
          <a:prstGeom prst="roundRect">
            <a:avLst>
              <a:gd name="adj" fmla="val 7619"/>
            </a:avLst>
          </a:prstGeom>
          <a:solidFill>
            <a:srgbClr val="F2EEFA"/>
          </a:solidFill>
          <a:ln w="13335">
            <a:solidFill>
              <a:srgbClr val="C9B9E5"/>
            </a:solidFill>
            <a:prstDash val="solid"/>
          </a:ln>
        </p:spPr>
        <p:txBody>
          <a:bodyPr/>
          <a:lstStyle/>
          <a:p>
            <a:endParaRPr lang="en-US"/>
          </a:p>
        </p:txBody>
      </p:sp>
      <p:sp>
        <p:nvSpPr>
          <p:cNvPr id="10" name="pretest-text">
            <a:extLst>
              <a:ext uri="{FF2B5EF4-FFF2-40B4-BE49-F238E27FC236}">
                <a16:creationId xmlns:a16="http://schemas.microsoft.com/office/drawing/2014/main" id="{4D4B6895-63B9-41E6-95C3-B769D3EE30D0}"/>
              </a:ext>
            </a:extLst>
          </p:cNvPr>
          <p:cNvSpPr>
            <a:spLocks noGrp="1"/>
          </p:cNvSpPr>
          <p:nvPr/>
        </p:nvSpPr>
        <p:spPr>
          <a:xfrm>
            <a:off x="1771650" y="3219450"/>
            <a:ext cx="2362200" cy="847725"/>
          </a:xfrm>
          <a:prstGeom prst="rect">
            <a:avLst/>
          </a:prstGeom>
          <a:noFill/>
          <a:ln w="0">
            <a:noFill/>
            <a:prstDash val="solid"/>
          </a:ln>
        </p:spPr>
        <p:txBody>
          <a:bodyPr anchor="ctr">
            <a:normAutofit/>
          </a:bodyPr>
          <a:lstStyle>
            <a:defPPr algn="ctr">
              <a:defRPr sz="1500" b="1">
                <a:solidFill>
                  <a:srgbClr val="7653B5"/>
                </a:solidFill>
                <a:latin typeface="DejaVu Sans"/>
                <a:ea typeface="DejaVu Sans"/>
                <a:cs typeface="DejaVu Sans"/>
              </a:defRPr>
            </a:defPPr>
            <a:lvl1pPr algn="ctr">
              <a:defRPr sz="1500" b="1">
                <a:solidFill>
                  <a:srgbClr val="7653B5"/>
                </a:solidFill>
                <a:latin typeface="DejaVu Sans"/>
                <a:ea typeface="DejaVu Sans"/>
                <a:cs typeface="DejaVu Sans"/>
              </a:defRPr>
            </a:lvl1pPr>
            <a:lvl2pPr algn="ctr">
              <a:defRPr sz="1500" b="1">
                <a:solidFill>
                  <a:srgbClr val="7653B5"/>
                </a:solidFill>
                <a:latin typeface="DejaVu Sans"/>
                <a:ea typeface="DejaVu Sans"/>
                <a:cs typeface="DejaVu Sans"/>
              </a:defRPr>
            </a:lvl2pPr>
            <a:lvl3pPr algn="ctr">
              <a:defRPr sz="1500" b="1">
                <a:solidFill>
                  <a:srgbClr val="7653B5"/>
                </a:solidFill>
                <a:latin typeface="DejaVu Sans"/>
                <a:ea typeface="DejaVu Sans"/>
                <a:cs typeface="DejaVu Sans"/>
              </a:defRPr>
            </a:lvl3pPr>
            <a:lvl4pPr algn="ctr">
              <a:defRPr sz="1500" b="1">
                <a:solidFill>
                  <a:srgbClr val="7653B5"/>
                </a:solidFill>
                <a:latin typeface="DejaVu Sans"/>
                <a:ea typeface="DejaVu Sans"/>
                <a:cs typeface="DejaVu Sans"/>
              </a:defRPr>
            </a:lvl4pPr>
            <a:lvl5pPr algn="ctr">
              <a:defRPr sz="1500" b="1">
                <a:solidFill>
                  <a:srgbClr val="7653B5"/>
                </a:solidFill>
                <a:latin typeface="DejaVu Sans"/>
                <a:ea typeface="DejaVu Sans"/>
                <a:cs typeface="DejaVu Sans"/>
              </a:defRPr>
            </a:lvl5pPr>
            <a:lvl6pPr algn="ctr">
              <a:defRPr sz="1500" b="1">
                <a:solidFill>
                  <a:srgbClr val="7653B5"/>
                </a:solidFill>
                <a:latin typeface="DejaVu Sans"/>
                <a:ea typeface="DejaVu Sans"/>
                <a:cs typeface="DejaVu Sans"/>
              </a:defRPr>
            </a:lvl6pPr>
            <a:lvl7pPr algn="ctr">
              <a:defRPr sz="1500" b="1">
                <a:solidFill>
                  <a:srgbClr val="7653B5"/>
                </a:solidFill>
                <a:latin typeface="DejaVu Sans"/>
                <a:ea typeface="DejaVu Sans"/>
                <a:cs typeface="DejaVu Sans"/>
              </a:defRPr>
            </a:lvl7pPr>
            <a:lvl8pPr algn="ctr">
              <a:defRPr sz="1500" b="1">
                <a:solidFill>
                  <a:srgbClr val="7653B5"/>
                </a:solidFill>
                <a:latin typeface="DejaVu Sans"/>
                <a:ea typeface="DejaVu Sans"/>
                <a:cs typeface="DejaVu Sans"/>
              </a:defRPr>
            </a:lvl8pPr>
            <a:lvl9pPr algn="ctr">
              <a:defRPr sz="1500" b="1">
                <a:solidFill>
                  <a:srgbClr val="7653B5"/>
                </a:solidFill>
                <a:latin typeface="DejaVu Sans"/>
                <a:ea typeface="DejaVu Sans"/>
                <a:cs typeface="DejaVu Sans"/>
              </a:defRPr>
            </a:lvl9pPr>
          </a:lstStyle>
          <a:p>
            <a:pPr algn="ctr">
              <a:defRPr sz="1500" b="1">
                <a:solidFill>
                  <a:srgbClr val="7653B5"/>
                </a:solidFill>
                <a:latin typeface="DejaVu Sans"/>
                <a:ea typeface="DejaVu Sans"/>
                <a:cs typeface="DejaVu Sans"/>
              </a:defRPr>
            </a:pPr>
            <a:r>
              <a:rPr sz="1500" b="1">
                <a:solidFill>
                  <a:srgbClr val="7653B5"/>
                </a:solidFill>
                <a:latin typeface="DejaVu Sans"/>
                <a:ea typeface="DejaVu Sans"/>
                <a:cs typeface="DejaVu Sans"/>
              </a:rPr>
              <a:t>Προ της εξέτασης</a:t>
            </a:r>
          </a:p>
          <a:p>
            <a:pPr algn="ctr">
              <a:defRPr sz="1500" b="1">
                <a:solidFill>
                  <a:srgbClr val="7653B5"/>
                </a:solidFill>
                <a:latin typeface="DejaVu Sans"/>
                <a:ea typeface="DejaVu Sans"/>
                <a:cs typeface="DejaVu Sans"/>
              </a:defRPr>
            </a:pPr>
            <a:r>
              <a:rPr sz="1500" b="1">
                <a:solidFill>
                  <a:srgbClr val="7653B5"/>
                </a:solidFill>
                <a:latin typeface="DejaVu Sans"/>
                <a:ea typeface="DejaVu Sans"/>
                <a:cs typeface="DejaVu Sans"/>
              </a:rPr>
              <a:t>πιθανότητα DVT</a:t>
            </a:r>
          </a:p>
          <a:p>
            <a:pPr algn="ctr">
              <a:defRPr sz="1500" b="1">
                <a:solidFill>
                  <a:srgbClr val="7653B5"/>
                </a:solidFill>
                <a:latin typeface="DejaVu Sans"/>
                <a:ea typeface="DejaVu Sans"/>
                <a:cs typeface="DejaVu Sans"/>
              </a:defRPr>
            </a:pPr>
            <a:r>
              <a:rPr sz="1500" b="1">
                <a:solidFill>
                  <a:srgbClr val="7653B5"/>
                </a:solidFill>
                <a:latin typeface="DejaVu Sans"/>
                <a:ea typeface="DejaVu Sans"/>
                <a:cs typeface="DejaVu Sans"/>
              </a:rPr>
              <a:t>25%</a:t>
            </a:r>
          </a:p>
        </p:txBody>
      </p:sp>
      <p:sp>
        <p:nvSpPr>
          <p:cNvPr id="11" name="threshold">
            <a:extLst>
              <a:ext uri="{FF2B5EF4-FFF2-40B4-BE49-F238E27FC236}">
                <a16:creationId xmlns:a16="http://schemas.microsoft.com/office/drawing/2014/main" id="{2973F6E0-FD81-4880-80B1-272E9317ED86}"/>
              </a:ext>
            </a:extLst>
          </p:cNvPr>
          <p:cNvSpPr>
            <a:spLocks noGrp="1"/>
          </p:cNvSpPr>
          <p:nvPr/>
        </p:nvSpPr>
        <p:spPr>
          <a:xfrm>
            <a:off x="4762500" y="3143250"/>
            <a:ext cx="2667000" cy="1000125"/>
          </a:xfrm>
          <a:prstGeom prst="roundRect">
            <a:avLst>
              <a:gd name="adj" fmla="val 7619"/>
            </a:avLst>
          </a:prstGeom>
          <a:solidFill>
            <a:srgbClr val="FFF5DF"/>
          </a:solidFill>
          <a:ln w="13335">
            <a:solidFill>
              <a:srgbClr val="E5C37F"/>
            </a:solidFill>
            <a:prstDash val="solid"/>
          </a:ln>
        </p:spPr>
        <p:txBody>
          <a:bodyPr/>
          <a:lstStyle/>
          <a:p>
            <a:endParaRPr lang="en-US"/>
          </a:p>
        </p:txBody>
      </p:sp>
      <p:sp>
        <p:nvSpPr>
          <p:cNvPr id="12" name="threshold-text">
            <a:extLst>
              <a:ext uri="{FF2B5EF4-FFF2-40B4-BE49-F238E27FC236}">
                <a16:creationId xmlns:a16="http://schemas.microsoft.com/office/drawing/2014/main" id="{FB67020D-5206-4A8C-9437-C47D5E8F553B}"/>
              </a:ext>
            </a:extLst>
          </p:cNvPr>
          <p:cNvSpPr>
            <a:spLocks noGrp="1"/>
          </p:cNvSpPr>
          <p:nvPr/>
        </p:nvSpPr>
        <p:spPr>
          <a:xfrm>
            <a:off x="4914900" y="3219450"/>
            <a:ext cx="2362200" cy="847725"/>
          </a:xfrm>
          <a:prstGeom prst="rect">
            <a:avLst/>
          </a:prstGeom>
          <a:noFill/>
          <a:ln w="0">
            <a:noFill/>
            <a:prstDash val="solid"/>
          </a:ln>
        </p:spPr>
        <p:txBody>
          <a:bodyPr anchor="ctr">
            <a:normAutofit/>
          </a:bodyPr>
          <a:lstStyle>
            <a:defPPr algn="ctr">
              <a:defRPr sz="1500" b="1">
                <a:solidFill>
                  <a:srgbClr val="A66B12"/>
                </a:solidFill>
                <a:latin typeface="DejaVu Sans"/>
                <a:ea typeface="DejaVu Sans"/>
                <a:cs typeface="DejaVu Sans"/>
              </a:defRPr>
            </a:defPPr>
            <a:lvl1pPr algn="ctr">
              <a:defRPr sz="1500" b="1">
                <a:solidFill>
                  <a:srgbClr val="A66B12"/>
                </a:solidFill>
                <a:latin typeface="DejaVu Sans"/>
                <a:ea typeface="DejaVu Sans"/>
                <a:cs typeface="DejaVu Sans"/>
              </a:defRPr>
            </a:lvl1pPr>
            <a:lvl2pPr algn="ctr">
              <a:defRPr sz="1500" b="1">
                <a:solidFill>
                  <a:srgbClr val="A66B12"/>
                </a:solidFill>
                <a:latin typeface="DejaVu Sans"/>
                <a:ea typeface="DejaVu Sans"/>
                <a:cs typeface="DejaVu Sans"/>
              </a:defRPr>
            </a:lvl2pPr>
            <a:lvl3pPr algn="ctr">
              <a:defRPr sz="1500" b="1">
                <a:solidFill>
                  <a:srgbClr val="A66B12"/>
                </a:solidFill>
                <a:latin typeface="DejaVu Sans"/>
                <a:ea typeface="DejaVu Sans"/>
                <a:cs typeface="DejaVu Sans"/>
              </a:defRPr>
            </a:lvl3pPr>
            <a:lvl4pPr algn="ctr">
              <a:defRPr sz="1500" b="1">
                <a:solidFill>
                  <a:srgbClr val="A66B12"/>
                </a:solidFill>
                <a:latin typeface="DejaVu Sans"/>
                <a:ea typeface="DejaVu Sans"/>
                <a:cs typeface="DejaVu Sans"/>
              </a:defRPr>
            </a:lvl4pPr>
            <a:lvl5pPr algn="ctr">
              <a:defRPr sz="1500" b="1">
                <a:solidFill>
                  <a:srgbClr val="A66B12"/>
                </a:solidFill>
                <a:latin typeface="DejaVu Sans"/>
                <a:ea typeface="DejaVu Sans"/>
                <a:cs typeface="DejaVu Sans"/>
              </a:defRPr>
            </a:lvl5pPr>
            <a:lvl6pPr algn="ctr">
              <a:defRPr sz="1500" b="1">
                <a:solidFill>
                  <a:srgbClr val="A66B12"/>
                </a:solidFill>
                <a:latin typeface="DejaVu Sans"/>
                <a:ea typeface="DejaVu Sans"/>
                <a:cs typeface="DejaVu Sans"/>
              </a:defRPr>
            </a:lvl6pPr>
            <a:lvl7pPr algn="ctr">
              <a:defRPr sz="1500" b="1">
                <a:solidFill>
                  <a:srgbClr val="A66B12"/>
                </a:solidFill>
                <a:latin typeface="DejaVu Sans"/>
                <a:ea typeface="DejaVu Sans"/>
                <a:cs typeface="DejaVu Sans"/>
              </a:defRPr>
            </a:lvl7pPr>
            <a:lvl8pPr algn="ctr">
              <a:defRPr sz="1500" b="1">
                <a:solidFill>
                  <a:srgbClr val="A66B12"/>
                </a:solidFill>
                <a:latin typeface="DejaVu Sans"/>
                <a:ea typeface="DejaVu Sans"/>
                <a:cs typeface="DejaVu Sans"/>
              </a:defRPr>
            </a:lvl8pPr>
            <a:lvl9pPr algn="ctr">
              <a:defRPr sz="1500" b="1">
                <a:solidFill>
                  <a:srgbClr val="A66B12"/>
                </a:solidFill>
                <a:latin typeface="DejaVu Sans"/>
                <a:ea typeface="DejaVu Sans"/>
                <a:cs typeface="DejaVu Sans"/>
              </a:defRPr>
            </a:lvl9pPr>
          </a:lstStyle>
          <a:p>
            <a:pPr algn="ctr">
              <a:defRPr sz="1500" b="1">
                <a:solidFill>
                  <a:srgbClr val="A66B12"/>
                </a:solidFill>
                <a:latin typeface="DejaVu Sans"/>
                <a:ea typeface="DejaVu Sans"/>
                <a:cs typeface="DejaVu Sans"/>
              </a:defRPr>
            </a:pPr>
            <a:r>
              <a:rPr sz="1500" b="1">
                <a:solidFill>
                  <a:srgbClr val="A66B12"/>
                </a:solidFill>
                <a:latin typeface="DejaVu Sans"/>
                <a:ea typeface="DejaVu Sans"/>
                <a:cs typeface="DejaVu Sans"/>
              </a:rPr>
              <a:t>Θεραπευτικός</a:t>
            </a:r>
          </a:p>
          <a:p>
            <a:pPr algn="ctr">
              <a:defRPr sz="1500" b="1">
                <a:solidFill>
                  <a:srgbClr val="A66B12"/>
                </a:solidFill>
                <a:latin typeface="DejaVu Sans"/>
                <a:ea typeface="DejaVu Sans"/>
                <a:cs typeface="DejaVu Sans"/>
              </a:defRPr>
            </a:pPr>
            <a:r>
              <a:rPr sz="1500" b="1">
                <a:solidFill>
                  <a:srgbClr val="A66B12"/>
                </a:solidFill>
                <a:latin typeface="DejaVu Sans"/>
                <a:ea typeface="DejaVu Sans"/>
                <a:cs typeface="DejaVu Sans"/>
              </a:rPr>
              <a:t>ουδός</a:t>
            </a:r>
          </a:p>
          <a:p>
            <a:pPr algn="ctr">
              <a:defRPr sz="1500" b="1">
                <a:solidFill>
                  <a:srgbClr val="A66B12"/>
                </a:solidFill>
                <a:latin typeface="DejaVu Sans"/>
                <a:ea typeface="DejaVu Sans"/>
                <a:cs typeface="DejaVu Sans"/>
              </a:defRPr>
            </a:pPr>
            <a:r>
              <a:rPr sz="1500" b="1">
                <a:solidFill>
                  <a:srgbClr val="A66B12"/>
                </a:solidFill>
                <a:latin typeface="DejaVu Sans"/>
                <a:ea typeface="DejaVu Sans"/>
                <a:cs typeface="DejaVu Sans"/>
              </a:rPr>
              <a:t>20%</a:t>
            </a:r>
          </a:p>
        </p:txBody>
      </p:sp>
      <p:sp>
        <p:nvSpPr>
          <p:cNvPr id="13" name="test">
            <a:extLst>
              <a:ext uri="{FF2B5EF4-FFF2-40B4-BE49-F238E27FC236}">
                <a16:creationId xmlns:a16="http://schemas.microsoft.com/office/drawing/2014/main" id="{7BACE3F6-8F18-4CC4-A5A3-0860801EAE56}"/>
              </a:ext>
            </a:extLst>
          </p:cNvPr>
          <p:cNvSpPr>
            <a:spLocks noGrp="1"/>
          </p:cNvSpPr>
          <p:nvPr/>
        </p:nvSpPr>
        <p:spPr>
          <a:xfrm>
            <a:off x="7905750" y="3143250"/>
            <a:ext cx="2667000" cy="1000125"/>
          </a:xfrm>
          <a:prstGeom prst="roundRect">
            <a:avLst>
              <a:gd name="adj" fmla="val 7619"/>
            </a:avLst>
          </a:prstGeom>
          <a:solidFill>
            <a:srgbClr val="EAF7F5"/>
          </a:solidFill>
          <a:ln w="13335">
            <a:solidFill>
              <a:srgbClr val="8FD3CA"/>
            </a:solidFill>
            <a:prstDash val="solid"/>
          </a:ln>
        </p:spPr>
        <p:txBody>
          <a:bodyPr/>
          <a:lstStyle/>
          <a:p>
            <a:endParaRPr lang="en-US"/>
          </a:p>
        </p:txBody>
      </p:sp>
      <p:sp>
        <p:nvSpPr>
          <p:cNvPr id="14" name="test-text">
            <a:extLst>
              <a:ext uri="{FF2B5EF4-FFF2-40B4-BE49-F238E27FC236}">
                <a16:creationId xmlns:a16="http://schemas.microsoft.com/office/drawing/2014/main" id="{58BA52AA-A687-47E6-B17F-5C23CB4BBCD3}"/>
              </a:ext>
            </a:extLst>
          </p:cNvPr>
          <p:cNvSpPr>
            <a:spLocks noGrp="1"/>
          </p:cNvSpPr>
          <p:nvPr/>
        </p:nvSpPr>
        <p:spPr>
          <a:xfrm>
            <a:off x="8058150" y="3219450"/>
            <a:ext cx="2362200" cy="847725"/>
          </a:xfrm>
          <a:prstGeom prst="rect">
            <a:avLst/>
          </a:prstGeom>
          <a:noFill/>
          <a:ln w="0">
            <a:noFill/>
            <a:prstDash val="solid"/>
          </a:ln>
        </p:spPr>
        <p:txBody>
          <a:bodyPr anchor="ctr">
            <a:normAutofit/>
          </a:bodyPr>
          <a:lstStyle>
            <a:defPPr algn="ctr">
              <a:defRPr sz="1350" b="1">
                <a:solidFill>
                  <a:srgbClr val="2A9D8F"/>
                </a:solidFill>
                <a:latin typeface="DejaVu Sans"/>
                <a:ea typeface="DejaVu Sans"/>
                <a:cs typeface="DejaVu Sans"/>
              </a:defRPr>
            </a:defPPr>
            <a:lvl1pPr algn="ctr">
              <a:defRPr sz="1350" b="1">
                <a:solidFill>
                  <a:srgbClr val="2A9D8F"/>
                </a:solidFill>
                <a:latin typeface="DejaVu Sans"/>
                <a:ea typeface="DejaVu Sans"/>
                <a:cs typeface="DejaVu Sans"/>
              </a:defRPr>
            </a:lvl1pPr>
            <a:lvl2pPr algn="ctr">
              <a:defRPr sz="1350" b="1">
                <a:solidFill>
                  <a:srgbClr val="2A9D8F"/>
                </a:solidFill>
                <a:latin typeface="DejaVu Sans"/>
                <a:ea typeface="DejaVu Sans"/>
                <a:cs typeface="DejaVu Sans"/>
              </a:defRPr>
            </a:lvl2pPr>
            <a:lvl3pPr algn="ctr">
              <a:defRPr sz="1350" b="1">
                <a:solidFill>
                  <a:srgbClr val="2A9D8F"/>
                </a:solidFill>
                <a:latin typeface="DejaVu Sans"/>
                <a:ea typeface="DejaVu Sans"/>
                <a:cs typeface="DejaVu Sans"/>
              </a:defRPr>
            </a:lvl3pPr>
            <a:lvl4pPr algn="ctr">
              <a:defRPr sz="1350" b="1">
                <a:solidFill>
                  <a:srgbClr val="2A9D8F"/>
                </a:solidFill>
                <a:latin typeface="DejaVu Sans"/>
                <a:ea typeface="DejaVu Sans"/>
                <a:cs typeface="DejaVu Sans"/>
              </a:defRPr>
            </a:lvl4pPr>
            <a:lvl5pPr algn="ctr">
              <a:defRPr sz="1350" b="1">
                <a:solidFill>
                  <a:srgbClr val="2A9D8F"/>
                </a:solidFill>
                <a:latin typeface="DejaVu Sans"/>
                <a:ea typeface="DejaVu Sans"/>
                <a:cs typeface="DejaVu Sans"/>
              </a:defRPr>
            </a:lvl5pPr>
            <a:lvl6pPr algn="ctr">
              <a:defRPr sz="1350" b="1">
                <a:solidFill>
                  <a:srgbClr val="2A9D8F"/>
                </a:solidFill>
                <a:latin typeface="DejaVu Sans"/>
                <a:ea typeface="DejaVu Sans"/>
                <a:cs typeface="DejaVu Sans"/>
              </a:defRPr>
            </a:lvl6pPr>
            <a:lvl7pPr algn="ctr">
              <a:defRPr sz="1350" b="1">
                <a:solidFill>
                  <a:srgbClr val="2A9D8F"/>
                </a:solidFill>
                <a:latin typeface="DejaVu Sans"/>
                <a:ea typeface="DejaVu Sans"/>
                <a:cs typeface="DejaVu Sans"/>
              </a:defRPr>
            </a:lvl7pPr>
            <a:lvl8pPr algn="ctr">
              <a:defRPr sz="1350" b="1">
                <a:solidFill>
                  <a:srgbClr val="2A9D8F"/>
                </a:solidFill>
                <a:latin typeface="DejaVu Sans"/>
                <a:ea typeface="DejaVu Sans"/>
                <a:cs typeface="DejaVu Sans"/>
              </a:defRPr>
            </a:lvl8pPr>
            <a:lvl9pPr algn="ctr">
              <a:defRPr sz="1350" b="1">
                <a:solidFill>
                  <a:srgbClr val="2A9D8F"/>
                </a:solidFill>
                <a:latin typeface="DejaVu Sans"/>
                <a:ea typeface="DejaVu Sans"/>
                <a:cs typeface="DejaVu Sans"/>
              </a:defRPr>
            </a:lvl9pPr>
          </a:lstStyle>
          <a:p>
            <a:pPr algn="ctr">
              <a:defRPr sz="1350" b="1">
                <a:solidFill>
                  <a:srgbClr val="2A9D8F"/>
                </a:solidFill>
                <a:latin typeface="DejaVu Sans"/>
                <a:ea typeface="DejaVu Sans"/>
                <a:cs typeface="DejaVu Sans"/>
              </a:defRPr>
            </a:pPr>
            <a:r>
              <a:rPr sz="1350" b="1">
                <a:solidFill>
                  <a:srgbClr val="2A9D8F"/>
                </a:solidFill>
                <a:latin typeface="DejaVu Sans"/>
                <a:ea typeface="DejaVu Sans"/>
                <a:cs typeface="DejaVu Sans"/>
              </a:rPr>
              <a:t>Triplex</a:t>
            </a:r>
          </a:p>
          <a:p>
            <a:pPr algn="ctr">
              <a:defRPr sz="1350" b="1">
                <a:solidFill>
                  <a:srgbClr val="2A9D8F"/>
                </a:solidFill>
                <a:latin typeface="DejaVu Sans"/>
                <a:ea typeface="DejaVu Sans"/>
                <a:cs typeface="DejaVu Sans"/>
              </a:defRPr>
            </a:pPr>
            <a:r>
              <a:rPr sz="1350" b="1">
                <a:solidFill>
                  <a:srgbClr val="2A9D8F"/>
                </a:solidFill>
                <a:latin typeface="DejaVu Sans"/>
                <a:ea typeface="DejaVu Sans"/>
                <a:cs typeface="DejaVu Sans"/>
              </a:rPr>
              <a:t>Ευαισθησία 90%</a:t>
            </a:r>
          </a:p>
          <a:p>
            <a:pPr algn="ctr">
              <a:defRPr sz="1350" b="1">
                <a:solidFill>
                  <a:srgbClr val="2A9D8F"/>
                </a:solidFill>
                <a:latin typeface="DejaVu Sans"/>
                <a:ea typeface="DejaVu Sans"/>
                <a:cs typeface="DejaVu Sans"/>
              </a:defRPr>
            </a:pPr>
            <a:r>
              <a:rPr sz="1350" b="1">
                <a:solidFill>
                  <a:srgbClr val="2A9D8F"/>
                </a:solidFill>
                <a:latin typeface="DejaVu Sans"/>
                <a:ea typeface="DejaVu Sans"/>
                <a:cs typeface="DejaVu Sans"/>
              </a:rPr>
              <a:t>Ειδικότητα 95%</a:t>
            </a:r>
          </a:p>
        </p:txBody>
      </p:sp>
      <p:sp>
        <p:nvSpPr>
          <p:cNvPr id="15" name="question">
            <a:extLst>
              <a:ext uri="{FF2B5EF4-FFF2-40B4-BE49-F238E27FC236}">
                <a16:creationId xmlns:a16="http://schemas.microsoft.com/office/drawing/2014/main" id="{85236B9A-8E59-4607-BCBF-552353D5B365}"/>
              </a:ext>
            </a:extLst>
          </p:cNvPr>
          <p:cNvSpPr>
            <a:spLocks noGrp="1"/>
          </p:cNvSpPr>
          <p:nvPr/>
        </p:nvSpPr>
        <p:spPr>
          <a:xfrm>
            <a:off x="1619250" y="4762500"/>
            <a:ext cx="8953500" cy="552450"/>
          </a:xfrm>
          <a:prstGeom prst="rect">
            <a:avLst/>
          </a:prstGeom>
          <a:solidFill>
            <a:srgbClr val="F6F8FA"/>
          </a:solidFill>
          <a:ln w="11430">
            <a:solidFill>
              <a:srgbClr val="D7DEE5"/>
            </a:solidFill>
            <a:prstDash val="solid"/>
          </a:ln>
        </p:spPr>
        <p:txBody>
          <a:bodyPr anchor="ctr">
            <a:normAutofit fontScale="95181" lnSpcReduction="10000"/>
          </a:bodyPr>
          <a:lstStyle>
            <a:defPPr algn="ctr">
              <a:defRPr sz="1725" b="1">
                <a:solidFill>
                  <a:srgbClr val="18324B"/>
                </a:solidFill>
                <a:latin typeface="DejaVu Sans"/>
                <a:ea typeface="DejaVu Sans"/>
                <a:cs typeface="DejaVu Sans"/>
              </a:defRPr>
            </a:defPPr>
            <a:lvl1pPr algn="ctr">
              <a:defRPr sz="1725" b="1">
                <a:solidFill>
                  <a:srgbClr val="18324B"/>
                </a:solidFill>
                <a:latin typeface="DejaVu Sans"/>
                <a:ea typeface="DejaVu Sans"/>
                <a:cs typeface="DejaVu Sans"/>
              </a:defRPr>
            </a:lvl1pPr>
            <a:lvl2pPr algn="ctr">
              <a:defRPr sz="1725" b="1">
                <a:solidFill>
                  <a:srgbClr val="18324B"/>
                </a:solidFill>
                <a:latin typeface="DejaVu Sans"/>
                <a:ea typeface="DejaVu Sans"/>
                <a:cs typeface="DejaVu Sans"/>
              </a:defRPr>
            </a:lvl2pPr>
            <a:lvl3pPr algn="ctr">
              <a:defRPr sz="1725" b="1">
                <a:solidFill>
                  <a:srgbClr val="18324B"/>
                </a:solidFill>
                <a:latin typeface="DejaVu Sans"/>
                <a:ea typeface="DejaVu Sans"/>
                <a:cs typeface="DejaVu Sans"/>
              </a:defRPr>
            </a:lvl3pPr>
            <a:lvl4pPr algn="ctr">
              <a:defRPr sz="1725" b="1">
                <a:solidFill>
                  <a:srgbClr val="18324B"/>
                </a:solidFill>
                <a:latin typeface="DejaVu Sans"/>
                <a:ea typeface="DejaVu Sans"/>
                <a:cs typeface="DejaVu Sans"/>
              </a:defRPr>
            </a:lvl4pPr>
            <a:lvl5pPr algn="ctr">
              <a:defRPr sz="1725" b="1">
                <a:solidFill>
                  <a:srgbClr val="18324B"/>
                </a:solidFill>
                <a:latin typeface="DejaVu Sans"/>
                <a:ea typeface="DejaVu Sans"/>
                <a:cs typeface="DejaVu Sans"/>
              </a:defRPr>
            </a:lvl5pPr>
            <a:lvl6pPr algn="ctr">
              <a:defRPr sz="1725" b="1">
                <a:solidFill>
                  <a:srgbClr val="18324B"/>
                </a:solidFill>
                <a:latin typeface="DejaVu Sans"/>
                <a:ea typeface="DejaVu Sans"/>
                <a:cs typeface="DejaVu Sans"/>
              </a:defRPr>
            </a:lvl6pPr>
            <a:lvl7pPr algn="ctr">
              <a:defRPr sz="1725" b="1">
                <a:solidFill>
                  <a:srgbClr val="18324B"/>
                </a:solidFill>
                <a:latin typeface="DejaVu Sans"/>
                <a:ea typeface="DejaVu Sans"/>
                <a:cs typeface="DejaVu Sans"/>
              </a:defRPr>
            </a:lvl7pPr>
            <a:lvl8pPr algn="ctr">
              <a:defRPr sz="1725" b="1">
                <a:solidFill>
                  <a:srgbClr val="18324B"/>
                </a:solidFill>
                <a:latin typeface="DejaVu Sans"/>
                <a:ea typeface="DejaVu Sans"/>
                <a:cs typeface="DejaVu Sans"/>
              </a:defRPr>
            </a:lvl8pPr>
            <a:lvl9pPr algn="ctr">
              <a:defRPr sz="1725" b="1">
                <a:solidFill>
                  <a:srgbClr val="18324B"/>
                </a:solidFill>
                <a:latin typeface="DejaVu Sans"/>
                <a:ea typeface="DejaVu Sans"/>
                <a:cs typeface="DejaVu Sans"/>
              </a:defRPr>
            </a:lvl9pPr>
          </a:lstStyle>
          <a:p>
            <a:pPr algn="ctr">
              <a:defRPr sz="1725" b="1">
                <a:solidFill>
                  <a:srgbClr val="18324B"/>
                </a:solidFill>
                <a:latin typeface="DejaVu Sans"/>
                <a:ea typeface="DejaVu Sans"/>
                <a:cs typeface="DejaVu Sans"/>
              </a:defRPr>
            </a:pPr>
            <a:r>
              <a:rPr sz="1725" b="1">
                <a:solidFill>
                  <a:srgbClr val="18324B"/>
                </a:solidFill>
                <a:latin typeface="DejaVu Sans"/>
                <a:ea typeface="DejaVu Sans"/>
                <a:cs typeface="DejaVu Sans"/>
              </a:rPr>
              <a:t>Το triplex θα μετακινήσει την πιθανότητα πάνω ή κάτω από τον θεραπευτικό ουδό;</a:t>
            </a:r>
          </a:p>
        </p:txBody>
      </p:sp>
    </p:spTree>
    <p:extLst>
      <p:ext uri="{BB962C8B-B14F-4D97-AF65-F5344CB8AC3E}">
        <p14:creationId xmlns:p14="http://schemas.microsoft.com/office/powerpoint/2010/main" val="685107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D7EE79D2-2836-4E4C-BBC7-C0EA47D5CF31}"/>
              </a:ext>
            </a:extLst>
          </p:cNvPr>
          <p:cNvSpPr>
            <a:spLocks noGrp="1"/>
          </p:cNvSpPr>
          <p:nvPr/>
        </p:nvSpPr>
        <p:spPr>
          <a:xfrm>
            <a:off x="666750" y="247650"/>
            <a:ext cx="10858500" cy="514350"/>
          </a:xfrm>
          <a:prstGeom prst="rect">
            <a:avLst/>
          </a:prstGeom>
          <a:noFill/>
          <a:ln w="0">
            <a:noFill/>
            <a:prstDash val="solid"/>
          </a:ln>
        </p:spPr>
        <p:txBody>
          <a:bodyPr anchor="ctr">
            <a:normAutofit/>
          </a:bodyPr>
          <a:lstStyle>
            <a:defPPr algn="l">
              <a:defRPr sz="2250" b="1">
                <a:solidFill>
                  <a:srgbClr val="18324B"/>
                </a:solidFill>
                <a:latin typeface="DejaVu Sans"/>
                <a:ea typeface="DejaVu Sans"/>
                <a:cs typeface="DejaVu Sans"/>
              </a:defRPr>
            </a:defPPr>
            <a:lvl1pPr algn="l">
              <a:defRPr sz="2250" b="1">
                <a:solidFill>
                  <a:srgbClr val="18324B"/>
                </a:solidFill>
                <a:latin typeface="DejaVu Sans"/>
                <a:ea typeface="DejaVu Sans"/>
                <a:cs typeface="DejaVu Sans"/>
              </a:defRPr>
            </a:lvl1pPr>
            <a:lvl2pPr algn="l">
              <a:defRPr sz="2250" b="1">
                <a:solidFill>
                  <a:srgbClr val="18324B"/>
                </a:solidFill>
                <a:latin typeface="DejaVu Sans"/>
                <a:ea typeface="DejaVu Sans"/>
                <a:cs typeface="DejaVu Sans"/>
              </a:defRPr>
            </a:lvl2pPr>
            <a:lvl3pPr algn="l">
              <a:defRPr sz="2250" b="1">
                <a:solidFill>
                  <a:srgbClr val="18324B"/>
                </a:solidFill>
                <a:latin typeface="DejaVu Sans"/>
                <a:ea typeface="DejaVu Sans"/>
                <a:cs typeface="DejaVu Sans"/>
              </a:defRPr>
            </a:lvl3pPr>
            <a:lvl4pPr algn="l">
              <a:defRPr sz="2250" b="1">
                <a:solidFill>
                  <a:srgbClr val="18324B"/>
                </a:solidFill>
                <a:latin typeface="DejaVu Sans"/>
                <a:ea typeface="DejaVu Sans"/>
                <a:cs typeface="DejaVu Sans"/>
              </a:defRPr>
            </a:lvl4pPr>
            <a:lvl5pPr algn="l">
              <a:defRPr sz="2250" b="1">
                <a:solidFill>
                  <a:srgbClr val="18324B"/>
                </a:solidFill>
                <a:latin typeface="DejaVu Sans"/>
                <a:ea typeface="DejaVu Sans"/>
                <a:cs typeface="DejaVu Sans"/>
              </a:defRPr>
            </a:lvl5pPr>
            <a:lvl6pPr algn="l">
              <a:defRPr sz="2250" b="1">
                <a:solidFill>
                  <a:srgbClr val="18324B"/>
                </a:solidFill>
                <a:latin typeface="DejaVu Sans"/>
                <a:ea typeface="DejaVu Sans"/>
                <a:cs typeface="DejaVu Sans"/>
              </a:defRPr>
            </a:lvl6pPr>
            <a:lvl7pPr algn="l">
              <a:defRPr sz="2250" b="1">
                <a:solidFill>
                  <a:srgbClr val="18324B"/>
                </a:solidFill>
                <a:latin typeface="DejaVu Sans"/>
                <a:ea typeface="DejaVu Sans"/>
                <a:cs typeface="DejaVu Sans"/>
              </a:defRPr>
            </a:lvl7pPr>
            <a:lvl8pPr algn="l">
              <a:defRPr sz="2250" b="1">
                <a:solidFill>
                  <a:srgbClr val="18324B"/>
                </a:solidFill>
                <a:latin typeface="DejaVu Sans"/>
                <a:ea typeface="DejaVu Sans"/>
                <a:cs typeface="DejaVu Sans"/>
              </a:defRPr>
            </a:lvl8pPr>
            <a:lvl9pPr algn="l">
              <a:defRPr sz="2250" b="1">
                <a:solidFill>
                  <a:srgbClr val="18324B"/>
                </a:solidFill>
                <a:latin typeface="DejaVu Sans"/>
                <a:ea typeface="DejaVu Sans"/>
                <a:cs typeface="DejaVu Sans"/>
              </a:defRPr>
            </a:lvl9pPr>
          </a:lstStyle>
          <a:p>
            <a:pPr algn="l">
              <a:defRPr sz="2250" b="1">
                <a:solidFill>
                  <a:srgbClr val="18324B"/>
                </a:solidFill>
                <a:latin typeface="DejaVu Sans"/>
                <a:ea typeface="DejaVu Sans"/>
                <a:cs typeface="DejaVu Sans"/>
              </a:defRPr>
            </a:pPr>
            <a:r>
              <a:rPr sz="2250" b="1">
                <a:solidFill>
                  <a:srgbClr val="18324B"/>
                </a:solidFill>
                <a:latin typeface="DejaVu Sans"/>
                <a:ea typeface="DejaVu Sans"/>
                <a:cs typeface="DejaVu Sans"/>
              </a:rPr>
              <a:t>Πριν από το triplex: ποια είναι η αρχική απόφαση;</a:t>
            </a:r>
          </a:p>
        </p:txBody>
      </p:sp>
      <p:sp>
        <p:nvSpPr>
          <p:cNvPr id="2" name="subtitle">
            <a:extLst>
              <a:ext uri="{FF2B5EF4-FFF2-40B4-BE49-F238E27FC236}">
                <a16:creationId xmlns:a16="http://schemas.microsoft.com/office/drawing/2014/main" id="{FE59A51F-E9F9-4DE4-8ED0-06D1369DA598}"/>
              </a:ext>
            </a:extLst>
          </p:cNvPr>
          <p:cNvSpPr>
            <a:spLocks noGrp="1"/>
          </p:cNvSpPr>
          <p:nvPr/>
        </p:nvSpPr>
        <p:spPr>
          <a:xfrm>
            <a:off x="685800" y="742950"/>
            <a:ext cx="10668000" cy="2857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Συγκρίνουμε την πιθανότητα της νόσου με τον θεραπευτικό ουδό.</a:t>
            </a:r>
          </a:p>
        </p:txBody>
      </p:sp>
      <p:sp>
        <p:nvSpPr>
          <p:cNvPr id="3" name="top-rule">
            <a:extLst>
              <a:ext uri="{FF2B5EF4-FFF2-40B4-BE49-F238E27FC236}">
                <a16:creationId xmlns:a16="http://schemas.microsoft.com/office/drawing/2014/main" id="{E279FBB4-84FA-4A03-AE82-E4B539E4B2D1}"/>
              </a:ext>
            </a:extLst>
          </p:cNvPr>
          <p:cNvSpPr>
            <a:spLocks noGrp="1"/>
          </p:cNvSpPr>
          <p:nvPr/>
        </p:nvSpPr>
        <p:spPr>
          <a:xfrm>
            <a:off x="685800" y="1066800"/>
            <a:ext cx="108204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B1C488B9-ADAC-4851-9D5F-673624065DA2}"/>
              </a:ext>
            </a:extLst>
          </p:cNvPr>
          <p:cNvSpPr>
            <a:spLocks noGrp="1"/>
          </p:cNvSpPr>
          <p:nvPr/>
        </p:nvSpPr>
        <p:spPr>
          <a:xfrm>
            <a:off x="11125200" y="6534150"/>
            <a:ext cx="381000" cy="171450"/>
          </a:xfrm>
          <a:prstGeom prst="rect">
            <a:avLst/>
          </a:prstGeom>
          <a:noFill/>
          <a:ln w="0">
            <a:noFill/>
            <a:prstDash val="solid"/>
          </a:ln>
        </p:spPr>
        <p:txBody>
          <a:bodyPr anchor="ctr">
            <a:normAutofit fontScale="85000" lnSpcReduction="20000"/>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2</a:t>
            </a:r>
          </a:p>
        </p:txBody>
      </p:sp>
      <p:sp>
        <p:nvSpPr>
          <p:cNvPr id="6" name="comparison">
            <a:extLst>
              <a:ext uri="{FF2B5EF4-FFF2-40B4-BE49-F238E27FC236}">
                <a16:creationId xmlns:a16="http://schemas.microsoft.com/office/drawing/2014/main" id="{1D82EA51-3766-4C5E-B79B-5E0E78C4C5F4}"/>
              </a:ext>
            </a:extLst>
          </p:cNvPr>
          <p:cNvSpPr>
            <a:spLocks noGrp="1"/>
          </p:cNvSpPr>
          <p:nvPr/>
        </p:nvSpPr>
        <p:spPr>
          <a:xfrm>
            <a:off x="3810000" y="1428750"/>
            <a:ext cx="4572000" cy="857250"/>
          </a:xfrm>
          <a:prstGeom prst="rect">
            <a:avLst/>
          </a:prstGeom>
          <a:solidFill>
            <a:srgbClr val="F6F8FA"/>
          </a:solidFill>
          <a:ln w="13335">
            <a:solidFill>
              <a:srgbClr val="D7DEE5"/>
            </a:solidFill>
            <a:prstDash val="solid"/>
          </a:ln>
        </p:spPr>
        <p:txBody>
          <a:bodyPr anchor="ctr">
            <a:normAutofit/>
          </a:bodyPr>
          <a:lstStyle>
            <a:defPPr algn="ctr">
              <a:defRPr sz="3150" b="1">
                <a:solidFill>
                  <a:srgbClr val="18324B"/>
                </a:solidFill>
                <a:latin typeface="DejaVu Sans"/>
                <a:ea typeface="DejaVu Sans"/>
                <a:cs typeface="DejaVu Sans"/>
              </a:defRPr>
            </a:defPPr>
            <a:lvl1pPr algn="ctr">
              <a:defRPr sz="3150" b="1">
                <a:solidFill>
                  <a:srgbClr val="18324B"/>
                </a:solidFill>
                <a:latin typeface="DejaVu Sans"/>
                <a:ea typeface="DejaVu Sans"/>
                <a:cs typeface="DejaVu Sans"/>
              </a:defRPr>
            </a:lvl1pPr>
            <a:lvl2pPr algn="ctr">
              <a:defRPr sz="3150" b="1">
                <a:solidFill>
                  <a:srgbClr val="18324B"/>
                </a:solidFill>
                <a:latin typeface="DejaVu Sans"/>
                <a:ea typeface="DejaVu Sans"/>
                <a:cs typeface="DejaVu Sans"/>
              </a:defRPr>
            </a:lvl2pPr>
            <a:lvl3pPr algn="ctr">
              <a:defRPr sz="3150" b="1">
                <a:solidFill>
                  <a:srgbClr val="18324B"/>
                </a:solidFill>
                <a:latin typeface="DejaVu Sans"/>
                <a:ea typeface="DejaVu Sans"/>
                <a:cs typeface="DejaVu Sans"/>
              </a:defRPr>
            </a:lvl3pPr>
            <a:lvl4pPr algn="ctr">
              <a:defRPr sz="3150" b="1">
                <a:solidFill>
                  <a:srgbClr val="18324B"/>
                </a:solidFill>
                <a:latin typeface="DejaVu Sans"/>
                <a:ea typeface="DejaVu Sans"/>
                <a:cs typeface="DejaVu Sans"/>
              </a:defRPr>
            </a:lvl4pPr>
            <a:lvl5pPr algn="ctr">
              <a:defRPr sz="3150" b="1">
                <a:solidFill>
                  <a:srgbClr val="18324B"/>
                </a:solidFill>
                <a:latin typeface="DejaVu Sans"/>
                <a:ea typeface="DejaVu Sans"/>
                <a:cs typeface="DejaVu Sans"/>
              </a:defRPr>
            </a:lvl5pPr>
            <a:lvl6pPr algn="ctr">
              <a:defRPr sz="3150" b="1">
                <a:solidFill>
                  <a:srgbClr val="18324B"/>
                </a:solidFill>
                <a:latin typeface="DejaVu Sans"/>
                <a:ea typeface="DejaVu Sans"/>
                <a:cs typeface="DejaVu Sans"/>
              </a:defRPr>
            </a:lvl6pPr>
            <a:lvl7pPr algn="ctr">
              <a:defRPr sz="3150" b="1">
                <a:solidFill>
                  <a:srgbClr val="18324B"/>
                </a:solidFill>
                <a:latin typeface="DejaVu Sans"/>
                <a:ea typeface="DejaVu Sans"/>
                <a:cs typeface="DejaVu Sans"/>
              </a:defRPr>
            </a:lvl7pPr>
            <a:lvl8pPr algn="ctr">
              <a:defRPr sz="3150" b="1">
                <a:solidFill>
                  <a:srgbClr val="18324B"/>
                </a:solidFill>
                <a:latin typeface="DejaVu Sans"/>
                <a:ea typeface="DejaVu Sans"/>
                <a:cs typeface="DejaVu Sans"/>
              </a:defRPr>
            </a:lvl8pPr>
            <a:lvl9pPr algn="ctr">
              <a:defRPr sz="3150" b="1">
                <a:solidFill>
                  <a:srgbClr val="18324B"/>
                </a:solidFill>
                <a:latin typeface="DejaVu Sans"/>
                <a:ea typeface="DejaVu Sans"/>
                <a:cs typeface="DejaVu Sans"/>
              </a:defRPr>
            </a:lvl9pPr>
          </a:lstStyle>
          <a:p>
            <a:pPr algn="ctr">
              <a:defRPr sz="3150" b="1">
                <a:solidFill>
                  <a:srgbClr val="18324B"/>
                </a:solidFill>
                <a:latin typeface="DejaVu Sans"/>
                <a:ea typeface="DejaVu Sans"/>
                <a:cs typeface="DejaVu Sans"/>
              </a:defRPr>
            </a:pPr>
            <a:r>
              <a:rPr sz="3150" b="1">
                <a:solidFill>
                  <a:srgbClr val="18324B"/>
                </a:solidFill>
                <a:latin typeface="DejaVu Sans"/>
                <a:ea typeface="DejaVu Sans"/>
                <a:cs typeface="DejaVu Sans"/>
              </a:rPr>
              <a:t>25%  &gt;  20%</a:t>
            </a:r>
          </a:p>
        </p:txBody>
      </p:sp>
      <p:sp>
        <p:nvSpPr>
          <p:cNvPr id="7" name="without-test">
            <a:extLst>
              <a:ext uri="{FF2B5EF4-FFF2-40B4-BE49-F238E27FC236}">
                <a16:creationId xmlns:a16="http://schemas.microsoft.com/office/drawing/2014/main" id="{77B617DA-52FC-4BF0-973A-A2D7C553C251}"/>
              </a:ext>
            </a:extLst>
          </p:cNvPr>
          <p:cNvSpPr>
            <a:spLocks noGrp="1"/>
          </p:cNvSpPr>
          <p:nvPr/>
        </p:nvSpPr>
        <p:spPr>
          <a:xfrm>
            <a:off x="1524000" y="2762250"/>
            <a:ext cx="4095750" cy="1238250"/>
          </a:xfrm>
          <a:prstGeom prst="roundRect">
            <a:avLst>
              <a:gd name="adj" fmla="val 6154"/>
            </a:avLst>
          </a:prstGeom>
          <a:solidFill>
            <a:srgbClr val="FCECEC"/>
          </a:solidFill>
          <a:ln w="13335">
            <a:solidFill>
              <a:srgbClr val="E5AAAA"/>
            </a:solidFill>
            <a:prstDash val="solid"/>
          </a:ln>
        </p:spPr>
        <p:txBody>
          <a:bodyPr/>
          <a:lstStyle/>
          <a:p>
            <a:endParaRPr lang="en-US"/>
          </a:p>
        </p:txBody>
      </p:sp>
      <p:sp>
        <p:nvSpPr>
          <p:cNvPr id="8" name="without-test-text">
            <a:extLst>
              <a:ext uri="{FF2B5EF4-FFF2-40B4-BE49-F238E27FC236}">
                <a16:creationId xmlns:a16="http://schemas.microsoft.com/office/drawing/2014/main" id="{0641D5D4-2190-4BFF-BAF9-418CF98859F4}"/>
              </a:ext>
            </a:extLst>
          </p:cNvPr>
          <p:cNvSpPr>
            <a:spLocks noGrp="1"/>
          </p:cNvSpPr>
          <p:nvPr/>
        </p:nvSpPr>
        <p:spPr>
          <a:xfrm>
            <a:off x="1676400" y="2838450"/>
            <a:ext cx="3790950" cy="1085850"/>
          </a:xfrm>
          <a:prstGeom prst="rect">
            <a:avLst/>
          </a:prstGeom>
          <a:noFill/>
          <a:ln w="0">
            <a:noFill/>
            <a:prstDash val="solid"/>
          </a:ln>
        </p:spPr>
        <p:txBody>
          <a:bodyPr anchor="ctr">
            <a:normAutofit/>
          </a:bodyPr>
          <a:lstStyle>
            <a:defPPr algn="ctr">
              <a:defRPr sz="1275" b="1">
                <a:solidFill>
                  <a:srgbClr val="B54A4A"/>
                </a:solidFill>
                <a:latin typeface="DejaVu Sans"/>
                <a:ea typeface="DejaVu Sans"/>
                <a:cs typeface="DejaVu Sans"/>
              </a:defRPr>
            </a:defPPr>
            <a:lvl1pPr algn="ctr">
              <a:defRPr sz="1275" b="1">
                <a:solidFill>
                  <a:srgbClr val="B54A4A"/>
                </a:solidFill>
                <a:latin typeface="DejaVu Sans"/>
                <a:ea typeface="DejaVu Sans"/>
                <a:cs typeface="DejaVu Sans"/>
              </a:defRPr>
            </a:lvl1pPr>
            <a:lvl2pPr algn="ctr">
              <a:defRPr sz="1275" b="1">
                <a:solidFill>
                  <a:srgbClr val="B54A4A"/>
                </a:solidFill>
                <a:latin typeface="DejaVu Sans"/>
                <a:ea typeface="DejaVu Sans"/>
                <a:cs typeface="DejaVu Sans"/>
              </a:defRPr>
            </a:lvl2pPr>
            <a:lvl3pPr algn="ctr">
              <a:defRPr sz="1275" b="1">
                <a:solidFill>
                  <a:srgbClr val="B54A4A"/>
                </a:solidFill>
                <a:latin typeface="DejaVu Sans"/>
                <a:ea typeface="DejaVu Sans"/>
                <a:cs typeface="DejaVu Sans"/>
              </a:defRPr>
            </a:lvl3pPr>
            <a:lvl4pPr algn="ctr">
              <a:defRPr sz="1275" b="1">
                <a:solidFill>
                  <a:srgbClr val="B54A4A"/>
                </a:solidFill>
                <a:latin typeface="DejaVu Sans"/>
                <a:ea typeface="DejaVu Sans"/>
                <a:cs typeface="DejaVu Sans"/>
              </a:defRPr>
            </a:lvl4pPr>
            <a:lvl5pPr algn="ctr">
              <a:defRPr sz="1275" b="1">
                <a:solidFill>
                  <a:srgbClr val="B54A4A"/>
                </a:solidFill>
                <a:latin typeface="DejaVu Sans"/>
                <a:ea typeface="DejaVu Sans"/>
                <a:cs typeface="DejaVu Sans"/>
              </a:defRPr>
            </a:lvl5pPr>
            <a:lvl6pPr algn="ctr">
              <a:defRPr sz="1275" b="1">
                <a:solidFill>
                  <a:srgbClr val="B54A4A"/>
                </a:solidFill>
                <a:latin typeface="DejaVu Sans"/>
                <a:ea typeface="DejaVu Sans"/>
                <a:cs typeface="DejaVu Sans"/>
              </a:defRPr>
            </a:lvl6pPr>
            <a:lvl7pPr algn="ctr">
              <a:defRPr sz="1275" b="1">
                <a:solidFill>
                  <a:srgbClr val="B54A4A"/>
                </a:solidFill>
                <a:latin typeface="DejaVu Sans"/>
                <a:ea typeface="DejaVu Sans"/>
                <a:cs typeface="DejaVu Sans"/>
              </a:defRPr>
            </a:lvl7pPr>
            <a:lvl8pPr algn="ctr">
              <a:defRPr sz="1275" b="1">
                <a:solidFill>
                  <a:srgbClr val="B54A4A"/>
                </a:solidFill>
                <a:latin typeface="DejaVu Sans"/>
                <a:ea typeface="DejaVu Sans"/>
                <a:cs typeface="DejaVu Sans"/>
              </a:defRPr>
            </a:lvl8pPr>
            <a:lvl9pPr algn="ctr">
              <a:defRPr sz="1275" b="1">
                <a:solidFill>
                  <a:srgbClr val="B54A4A"/>
                </a:solidFill>
                <a:latin typeface="DejaVu Sans"/>
                <a:ea typeface="DejaVu Sans"/>
                <a:cs typeface="DejaVu Sans"/>
              </a:defRPr>
            </a:lvl9pPr>
          </a:lstStyle>
          <a:p>
            <a:pPr algn="ctr">
              <a:defRPr sz="1275" b="1">
                <a:solidFill>
                  <a:srgbClr val="B54A4A"/>
                </a:solidFill>
                <a:latin typeface="DejaVu Sans"/>
                <a:ea typeface="DejaVu Sans"/>
                <a:cs typeface="DejaVu Sans"/>
              </a:defRPr>
            </a:pPr>
            <a:r>
              <a:rPr sz="1275" b="1">
                <a:solidFill>
                  <a:srgbClr val="B54A4A"/>
                </a:solidFill>
                <a:latin typeface="DejaVu Sans"/>
                <a:ea typeface="DejaVu Sans"/>
                <a:cs typeface="DejaVu Sans"/>
              </a:rPr>
              <a:t>Αν δεν υπήρχε διαθέσιμη εξέταση</a:t>
            </a:r>
          </a:p>
          <a:p>
            <a:endParaRPr sz="1275" b="1">
              <a:solidFill>
                <a:srgbClr val="B54A4A"/>
              </a:solidFill>
              <a:latin typeface="DejaVu Sans"/>
              <a:ea typeface="DejaVu Sans"/>
              <a:cs typeface="DejaVu Sans"/>
            </a:endParaRPr>
          </a:p>
          <a:p>
            <a:pPr algn="ctr">
              <a:defRPr sz="1275" b="1">
                <a:solidFill>
                  <a:srgbClr val="B54A4A"/>
                </a:solidFill>
                <a:latin typeface="DejaVu Sans"/>
                <a:ea typeface="DejaVu Sans"/>
                <a:cs typeface="DejaVu Sans"/>
              </a:defRPr>
            </a:pPr>
            <a:r>
              <a:rPr sz="1275" b="1">
                <a:solidFill>
                  <a:srgbClr val="B54A4A"/>
                </a:solidFill>
                <a:latin typeface="DejaVu Sans"/>
                <a:ea typeface="DejaVu Sans"/>
                <a:cs typeface="DejaVu Sans"/>
              </a:rPr>
              <a:t>Η πιθανότητα βρίσκεται πάνω από τον ουδό, άρα θα προτιμούσαμε τη θεραπεία.</a:t>
            </a:r>
          </a:p>
        </p:txBody>
      </p:sp>
      <p:sp>
        <p:nvSpPr>
          <p:cNvPr id="9" name="with-test">
            <a:extLst>
              <a:ext uri="{FF2B5EF4-FFF2-40B4-BE49-F238E27FC236}">
                <a16:creationId xmlns:a16="http://schemas.microsoft.com/office/drawing/2014/main" id="{12935CA0-BFB0-47A7-9092-4B760BAABB4B}"/>
              </a:ext>
            </a:extLst>
          </p:cNvPr>
          <p:cNvSpPr>
            <a:spLocks noGrp="1"/>
          </p:cNvSpPr>
          <p:nvPr/>
        </p:nvSpPr>
        <p:spPr>
          <a:xfrm>
            <a:off x="6572250" y="2762250"/>
            <a:ext cx="4095750" cy="1238250"/>
          </a:xfrm>
          <a:prstGeom prst="roundRect">
            <a:avLst>
              <a:gd name="adj" fmla="val 6154"/>
            </a:avLst>
          </a:prstGeom>
          <a:solidFill>
            <a:srgbClr val="EAF7F5"/>
          </a:solidFill>
          <a:ln w="13335">
            <a:solidFill>
              <a:srgbClr val="8FD3CA"/>
            </a:solidFill>
            <a:prstDash val="solid"/>
          </a:ln>
        </p:spPr>
        <p:txBody>
          <a:bodyPr/>
          <a:lstStyle/>
          <a:p>
            <a:endParaRPr lang="en-US"/>
          </a:p>
        </p:txBody>
      </p:sp>
      <p:sp>
        <p:nvSpPr>
          <p:cNvPr id="10" name="with-test-text">
            <a:extLst>
              <a:ext uri="{FF2B5EF4-FFF2-40B4-BE49-F238E27FC236}">
                <a16:creationId xmlns:a16="http://schemas.microsoft.com/office/drawing/2014/main" id="{9D4C9CC1-A189-4298-9187-E68D82CE12AF}"/>
              </a:ext>
            </a:extLst>
          </p:cNvPr>
          <p:cNvSpPr>
            <a:spLocks noGrp="1"/>
          </p:cNvSpPr>
          <p:nvPr/>
        </p:nvSpPr>
        <p:spPr>
          <a:xfrm>
            <a:off x="6724650" y="2838450"/>
            <a:ext cx="3790950" cy="1085850"/>
          </a:xfrm>
          <a:prstGeom prst="rect">
            <a:avLst/>
          </a:prstGeom>
          <a:noFill/>
          <a:ln w="0">
            <a:noFill/>
            <a:prstDash val="solid"/>
          </a:ln>
        </p:spPr>
        <p:txBody>
          <a:bodyPr anchor="ctr">
            <a:normAutofit/>
          </a:bodyPr>
          <a:lstStyle>
            <a:defPPr algn="ctr">
              <a:defRPr sz="1275" b="1">
                <a:solidFill>
                  <a:srgbClr val="2A9D8F"/>
                </a:solidFill>
                <a:latin typeface="DejaVu Sans"/>
                <a:ea typeface="DejaVu Sans"/>
                <a:cs typeface="DejaVu Sans"/>
              </a:defRPr>
            </a:defPPr>
            <a:lvl1pPr algn="ctr">
              <a:defRPr sz="1275" b="1">
                <a:solidFill>
                  <a:srgbClr val="2A9D8F"/>
                </a:solidFill>
                <a:latin typeface="DejaVu Sans"/>
                <a:ea typeface="DejaVu Sans"/>
                <a:cs typeface="DejaVu Sans"/>
              </a:defRPr>
            </a:lvl1pPr>
            <a:lvl2pPr algn="ctr">
              <a:defRPr sz="1275" b="1">
                <a:solidFill>
                  <a:srgbClr val="2A9D8F"/>
                </a:solidFill>
                <a:latin typeface="DejaVu Sans"/>
                <a:ea typeface="DejaVu Sans"/>
                <a:cs typeface="DejaVu Sans"/>
              </a:defRPr>
            </a:lvl2pPr>
            <a:lvl3pPr algn="ctr">
              <a:defRPr sz="1275" b="1">
                <a:solidFill>
                  <a:srgbClr val="2A9D8F"/>
                </a:solidFill>
                <a:latin typeface="DejaVu Sans"/>
                <a:ea typeface="DejaVu Sans"/>
                <a:cs typeface="DejaVu Sans"/>
              </a:defRPr>
            </a:lvl3pPr>
            <a:lvl4pPr algn="ctr">
              <a:defRPr sz="1275" b="1">
                <a:solidFill>
                  <a:srgbClr val="2A9D8F"/>
                </a:solidFill>
                <a:latin typeface="DejaVu Sans"/>
                <a:ea typeface="DejaVu Sans"/>
                <a:cs typeface="DejaVu Sans"/>
              </a:defRPr>
            </a:lvl4pPr>
            <a:lvl5pPr algn="ctr">
              <a:defRPr sz="1275" b="1">
                <a:solidFill>
                  <a:srgbClr val="2A9D8F"/>
                </a:solidFill>
                <a:latin typeface="DejaVu Sans"/>
                <a:ea typeface="DejaVu Sans"/>
                <a:cs typeface="DejaVu Sans"/>
              </a:defRPr>
            </a:lvl5pPr>
            <a:lvl6pPr algn="ctr">
              <a:defRPr sz="1275" b="1">
                <a:solidFill>
                  <a:srgbClr val="2A9D8F"/>
                </a:solidFill>
                <a:latin typeface="DejaVu Sans"/>
                <a:ea typeface="DejaVu Sans"/>
                <a:cs typeface="DejaVu Sans"/>
              </a:defRPr>
            </a:lvl6pPr>
            <a:lvl7pPr algn="ctr">
              <a:defRPr sz="1275" b="1">
                <a:solidFill>
                  <a:srgbClr val="2A9D8F"/>
                </a:solidFill>
                <a:latin typeface="DejaVu Sans"/>
                <a:ea typeface="DejaVu Sans"/>
                <a:cs typeface="DejaVu Sans"/>
              </a:defRPr>
            </a:lvl7pPr>
            <a:lvl8pPr algn="ctr">
              <a:defRPr sz="1275" b="1">
                <a:solidFill>
                  <a:srgbClr val="2A9D8F"/>
                </a:solidFill>
                <a:latin typeface="DejaVu Sans"/>
                <a:ea typeface="DejaVu Sans"/>
                <a:cs typeface="DejaVu Sans"/>
              </a:defRPr>
            </a:lvl8pPr>
            <a:lvl9pPr algn="ctr">
              <a:defRPr sz="1275" b="1">
                <a:solidFill>
                  <a:srgbClr val="2A9D8F"/>
                </a:solidFill>
                <a:latin typeface="DejaVu Sans"/>
                <a:ea typeface="DejaVu Sans"/>
                <a:cs typeface="DejaVu Sans"/>
              </a:defRPr>
            </a:lvl9pPr>
          </a:lstStyle>
          <a:p>
            <a:pPr algn="ctr">
              <a:defRPr sz="1275" b="1">
                <a:solidFill>
                  <a:srgbClr val="2A9D8F"/>
                </a:solidFill>
                <a:latin typeface="DejaVu Sans"/>
                <a:ea typeface="DejaVu Sans"/>
                <a:cs typeface="DejaVu Sans"/>
              </a:defRPr>
            </a:pPr>
            <a:r>
              <a:rPr sz="1275" b="1">
                <a:solidFill>
                  <a:srgbClr val="2A9D8F"/>
                </a:solidFill>
                <a:latin typeface="DejaVu Sans"/>
                <a:ea typeface="DejaVu Sans"/>
                <a:cs typeface="DejaVu Sans"/>
              </a:rPr>
              <a:t>Επειδή υπάρχει διαθέσιμο triplex</a:t>
            </a:r>
          </a:p>
          <a:p>
            <a:endParaRPr sz="1275" b="1">
              <a:solidFill>
                <a:srgbClr val="2A9D8F"/>
              </a:solidFill>
              <a:latin typeface="DejaVu Sans"/>
              <a:ea typeface="DejaVu Sans"/>
              <a:cs typeface="DejaVu Sans"/>
            </a:endParaRPr>
          </a:p>
          <a:p>
            <a:pPr algn="ctr">
              <a:defRPr sz="1275" b="1">
                <a:solidFill>
                  <a:srgbClr val="2A9D8F"/>
                </a:solidFill>
                <a:latin typeface="DejaVu Sans"/>
                <a:ea typeface="DejaVu Sans"/>
                <a:cs typeface="DejaVu Sans"/>
              </a:defRPr>
            </a:pPr>
            <a:r>
              <a:rPr sz="1275" b="1">
                <a:solidFill>
                  <a:srgbClr val="2A9D8F"/>
                </a:solidFill>
                <a:latin typeface="DejaVu Sans"/>
                <a:ea typeface="DejaVu Sans"/>
                <a:cs typeface="DejaVu Sans"/>
              </a:rPr>
              <a:t>Ελέγχουμε αν το αποτέλεσμά του μπορεί να αλλάξει την απόφαση.</a:t>
            </a:r>
          </a:p>
        </p:txBody>
      </p:sp>
      <p:sp>
        <p:nvSpPr>
          <p:cNvPr id="11" name="key">
            <a:extLst>
              <a:ext uri="{FF2B5EF4-FFF2-40B4-BE49-F238E27FC236}">
                <a16:creationId xmlns:a16="http://schemas.microsoft.com/office/drawing/2014/main" id="{D26ED3DB-9FC9-413D-9508-0A4CF54A6FFF}"/>
              </a:ext>
            </a:extLst>
          </p:cNvPr>
          <p:cNvSpPr>
            <a:spLocks noGrp="1"/>
          </p:cNvSpPr>
          <p:nvPr/>
        </p:nvSpPr>
        <p:spPr>
          <a:xfrm>
            <a:off x="1666875" y="4667250"/>
            <a:ext cx="8858250" cy="704850"/>
          </a:xfrm>
          <a:prstGeom prst="rect">
            <a:avLst/>
          </a:prstGeom>
          <a:solidFill>
            <a:srgbClr val="FFF5DF"/>
          </a:solidFill>
          <a:ln w="13335">
            <a:solidFill>
              <a:srgbClr val="E5C37F"/>
            </a:solidFill>
            <a:prstDash val="solid"/>
          </a:ln>
        </p:spPr>
        <p:txBody>
          <a:bodyPr anchor="ctr">
            <a:normAutofit/>
          </a:bodyPr>
          <a:lstStyle>
            <a:defPPr algn="ctr">
              <a:defRPr sz="1575" b="1">
                <a:solidFill>
                  <a:srgbClr val="18324B"/>
                </a:solidFill>
                <a:latin typeface="DejaVu Sans"/>
                <a:ea typeface="DejaVu Sans"/>
                <a:cs typeface="DejaVu Sans"/>
              </a:defRPr>
            </a:defPPr>
            <a:lvl1pPr algn="ctr">
              <a:defRPr sz="1575" b="1">
                <a:solidFill>
                  <a:srgbClr val="18324B"/>
                </a:solidFill>
                <a:latin typeface="DejaVu Sans"/>
                <a:ea typeface="DejaVu Sans"/>
                <a:cs typeface="DejaVu Sans"/>
              </a:defRPr>
            </a:lvl1pPr>
            <a:lvl2pPr algn="ctr">
              <a:defRPr sz="1575" b="1">
                <a:solidFill>
                  <a:srgbClr val="18324B"/>
                </a:solidFill>
                <a:latin typeface="DejaVu Sans"/>
                <a:ea typeface="DejaVu Sans"/>
                <a:cs typeface="DejaVu Sans"/>
              </a:defRPr>
            </a:lvl2pPr>
            <a:lvl3pPr algn="ctr">
              <a:defRPr sz="1575" b="1">
                <a:solidFill>
                  <a:srgbClr val="18324B"/>
                </a:solidFill>
                <a:latin typeface="DejaVu Sans"/>
                <a:ea typeface="DejaVu Sans"/>
                <a:cs typeface="DejaVu Sans"/>
              </a:defRPr>
            </a:lvl3pPr>
            <a:lvl4pPr algn="ctr">
              <a:defRPr sz="1575" b="1">
                <a:solidFill>
                  <a:srgbClr val="18324B"/>
                </a:solidFill>
                <a:latin typeface="DejaVu Sans"/>
                <a:ea typeface="DejaVu Sans"/>
                <a:cs typeface="DejaVu Sans"/>
              </a:defRPr>
            </a:lvl4pPr>
            <a:lvl5pPr algn="ctr">
              <a:defRPr sz="1575" b="1">
                <a:solidFill>
                  <a:srgbClr val="18324B"/>
                </a:solidFill>
                <a:latin typeface="DejaVu Sans"/>
                <a:ea typeface="DejaVu Sans"/>
                <a:cs typeface="DejaVu Sans"/>
              </a:defRPr>
            </a:lvl5pPr>
            <a:lvl6pPr algn="ctr">
              <a:defRPr sz="1575" b="1">
                <a:solidFill>
                  <a:srgbClr val="18324B"/>
                </a:solidFill>
                <a:latin typeface="DejaVu Sans"/>
                <a:ea typeface="DejaVu Sans"/>
                <a:cs typeface="DejaVu Sans"/>
              </a:defRPr>
            </a:lvl6pPr>
            <a:lvl7pPr algn="ctr">
              <a:defRPr sz="1575" b="1">
                <a:solidFill>
                  <a:srgbClr val="18324B"/>
                </a:solidFill>
                <a:latin typeface="DejaVu Sans"/>
                <a:ea typeface="DejaVu Sans"/>
                <a:cs typeface="DejaVu Sans"/>
              </a:defRPr>
            </a:lvl7pPr>
            <a:lvl8pPr algn="ctr">
              <a:defRPr sz="1575" b="1">
                <a:solidFill>
                  <a:srgbClr val="18324B"/>
                </a:solidFill>
                <a:latin typeface="DejaVu Sans"/>
                <a:ea typeface="DejaVu Sans"/>
                <a:cs typeface="DejaVu Sans"/>
              </a:defRPr>
            </a:lvl8pPr>
            <a:lvl9pPr algn="ctr">
              <a:defRPr sz="1575" b="1">
                <a:solidFill>
                  <a:srgbClr val="18324B"/>
                </a:solidFill>
                <a:latin typeface="DejaVu Sans"/>
                <a:ea typeface="DejaVu Sans"/>
                <a:cs typeface="DejaVu Sans"/>
              </a:defRPr>
            </a:lvl9pPr>
          </a:lstStyle>
          <a:p>
            <a:pPr algn="ctr">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Η εξέταση έχει αξία όταν ένα πιθανό αποτέλεσμά της μπορεί να περάσει την πιθανότητα στην άλλη πλευρά του ουδού.</a:t>
            </a:r>
          </a:p>
        </p:txBody>
      </p:sp>
    </p:spTree>
    <p:extLst>
      <p:ext uri="{BB962C8B-B14F-4D97-AF65-F5344CB8AC3E}">
        <p14:creationId xmlns:p14="http://schemas.microsoft.com/office/powerpoint/2010/main" val="1514570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a:extLst>
              <a:ext uri="{FF2B5EF4-FFF2-40B4-BE49-F238E27FC236}">
                <a16:creationId xmlns:a16="http://schemas.microsoft.com/office/drawing/2014/main" id="{FF734A9C-C155-41D6-8510-15433B40341D}"/>
              </a:ext>
            </a:extLst>
          </p:cNvPr>
          <p:cNvSpPr>
            <a:spLocks noGrp="1"/>
          </p:cNvSpPr>
          <p:nvPr/>
        </p:nvSpPr>
        <p:spPr>
          <a:xfrm>
            <a:off x="666750" y="247650"/>
            <a:ext cx="10858500" cy="514350"/>
          </a:xfrm>
          <a:prstGeom prst="rect">
            <a:avLst/>
          </a:prstGeom>
          <a:noFill/>
          <a:ln w="0">
            <a:noFill/>
            <a:prstDash val="solid"/>
          </a:ln>
        </p:spPr>
        <p:txBody>
          <a:bodyPr anchor="ctr">
            <a:normAutofit/>
          </a:bodyPr>
          <a:lstStyle>
            <a:defPPr algn="l">
              <a:defRPr sz="2250" b="1">
                <a:solidFill>
                  <a:srgbClr val="18324B"/>
                </a:solidFill>
                <a:latin typeface="DejaVu Sans"/>
                <a:ea typeface="DejaVu Sans"/>
                <a:cs typeface="DejaVu Sans"/>
              </a:defRPr>
            </a:defPPr>
            <a:lvl1pPr algn="l">
              <a:defRPr sz="2250" b="1">
                <a:solidFill>
                  <a:srgbClr val="18324B"/>
                </a:solidFill>
                <a:latin typeface="DejaVu Sans"/>
                <a:ea typeface="DejaVu Sans"/>
                <a:cs typeface="DejaVu Sans"/>
              </a:defRPr>
            </a:lvl1pPr>
            <a:lvl2pPr algn="l">
              <a:defRPr sz="2250" b="1">
                <a:solidFill>
                  <a:srgbClr val="18324B"/>
                </a:solidFill>
                <a:latin typeface="DejaVu Sans"/>
                <a:ea typeface="DejaVu Sans"/>
                <a:cs typeface="DejaVu Sans"/>
              </a:defRPr>
            </a:lvl2pPr>
            <a:lvl3pPr algn="l">
              <a:defRPr sz="2250" b="1">
                <a:solidFill>
                  <a:srgbClr val="18324B"/>
                </a:solidFill>
                <a:latin typeface="DejaVu Sans"/>
                <a:ea typeface="DejaVu Sans"/>
                <a:cs typeface="DejaVu Sans"/>
              </a:defRPr>
            </a:lvl3pPr>
            <a:lvl4pPr algn="l">
              <a:defRPr sz="2250" b="1">
                <a:solidFill>
                  <a:srgbClr val="18324B"/>
                </a:solidFill>
                <a:latin typeface="DejaVu Sans"/>
                <a:ea typeface="DejaVu Sans"/>
                <a:cs typeface="DejaVu Sans"/>
              </a:defRPr>
            </a:lvl4pPr>
            <a:lvl5pPr algn="l">
              <a:defRPr sz="2250" b="1">
                <a:solidFill>
                  <a:srgbClr val="18324B"/>
                </a:solidFill>
                <a:latin typeface="DejaVu Sans"/>
                <a:ea typeface="DejaVu Sans"/>
                <a:cs typeface="DejaVu Sans"/>
              </a:defRPr>
            </a:lvl5pPr>
            <a:lvl6pPr algn="l">
              <a:defRPr sz="2250" b="1">
                <a:solidFill>
                  <a:srgbClr val="18324B"/>
                </a:solidFill>
                <a:latin typeface="DejaVu Sans"/>
                <a:ea typeface="DejaVu Sans"/>
                <a:cs typeface="DejaVu Sans"/>
              </a:defRPr>
            </a:lvl6pPr>
            <a:lvl7pPr algn="l">
              <a:defRPr sz="2250" b="1">
                <a:solidFill>
                  <a:srgbClr val="18324B"/>
                </a:solidFill>
                <a:latin typeface="DejaVu Sans"/>
                <a:ea typeface="DejaVu Sans"/>
                <a:cs typeface="DejaVu Sans"/>
              </a:defRPr>
            </a:lvl7pPr>
            <a:lvl8pPr algn="l">
              <a:defRPr sz="2250" b="1">
                <a:solidFill>
                  <a:srgbClr val="18324B"/>
                </a:solidFill>
                <a:latin typeface="DejaVu Sans"/>
                <a:ea typeface="DejaVu Sans"/>
                <a:cs typeface="DejaVu Sans"/>
              </a:defRPr>
            </a:lvl8pPr>
            <a:lvl9pPr algn="l">
              <a:defRPr sz="2250" b="1">
                <a:solidFill>
                  <a:srgbClr val="18324B"/>
                </a:solidFill>
                <a:latin typeface="DejaVu Sans"/>
                <a:ea typeface="DejaVu Sans"/>
                <a:cs typeface="DejaVu Sans"/>
              </a:defRPr>
            </a:lvl9pPr>
          </a:lstStyle>
          <a:p>
            <a:pPr algn="l">
              <a:defRPr sz="2250" b="1">
                <a:solidFill>
                  <a:srgbClr val="18324B"/>
                </a:solidFill>
                <a:latin typeface="DejaVu Sans"/>
                <a:ea typeface="DejaVu Sans"/>
                <a:cs typeface="DejaVu Sans"/>
              </a:defRPr>
            </a:pPr>
            <a:r>
              <a:rPr sz="2250" b="1">
                <a:solidFill>
                  <a:srgbClr val="18324B"/>
                </a:solidFill>
                <a:latin typeface="DejaVu Sans"/>
                <a:ea typeface="DejaVu Sans"/>
                <a:cs typeface="DejaVu Sans"/>
              </a:rPr>
              <a:t>Εφαρμογή σε 400 παρόμοιους ασθενείς</a:t>
            </a:r>
          </a:p>
        </p:txBody>
      </p:sp>
      <p:sp>
        <p:nvSpPr>
          <p:cNvPr id="2" name="subtitle">
            <a:extLst>
              <a:ext uri="{FF2B5EF4-FFF2-40B4-BE49-F238E27FC236}">
                <a16:creationId xmlns:a16="http://schemas.microsoft.com/office/drawing/2014/main" id="{4236217C-334E-427D-84BD-13FD89DA1828}"/>
              </a:ext>
            </a:extLst>
          </p:cNvPr>
          <p:cNvSpPr>
            <a:spLocks noGrp="1"/>
          </p:cNvSpPr>
          <p:nvPr/>
        </p:nvSpPr>
        <p:spPr>
          <a:xfrm>
            <a:off x="685800" y="742950"/>
            <a:ext cx="10668000" cy="2857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Η πιθανότητα 25% χωρίζει τους ασθενείς σε όσους έχουν και όσους δεν έχουν DVT.</a:t>
            </a:r>
          </a:p>
        </p:txBody>
      </p:sp>
      <p:sp>
        <p:nvSpPr>
          <p:cNvPr id="3" name="top-rule">
            <a:extLst>
              <a:ext uri="{FF2B5EF4-FFF2-40B4-BE49-F238E27FC236}">
                <a16:creationId xmlns:a16="http://schemas.microsoft.com/office/drawing/2014/main" id="{2EB110B1-9205-4F2C-907E-7B55EDAEEF24}"/>
              </a:ext>
            </a:extLst>
          </p:cNvPr>
          <p:cNvSpPr>
            <a:spLocks noGrp="1"/>
          </p:cNvSpPr>
          <p:nvPr/>
        </p:nvSpPr>
        <p:spPr>
          <a:xfrm>
            <a:off x="685800" y="1066800"/>
            <a:ext cx="108204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9C19F3D8-5359-4D62-A0F0-268B49801B96}"/>
              </a:ext>
            </a:extLst>
          </p:cNvPr>
          <p:cNvSpPr>
            <a:spLocks noGrp="1"/>
          </p:cNvSpPr>
          <p:nvPr/>
        </p:nvSpPr>
        <p:spPr>
          <a:xfrm>
            <a:off x="11125200" y="6534150"/>
            <a:ext cx="381000" cy="171450"/>
          </a:xfrm>
          <a:prstGeom prst="rect">
            <a:avLst/>
          </a:prstGeom>
          <a:noFill/>
          <a:ln w="0">
            <a:noFill/>
            <a:prstDash val="solid"/>
          </a:ln>
        </p:spPr>
        <p:txBody>
          <a:bodyPr anchor="ctr">
            <a:normAutofit fontScale="77500" lnSpcReduction="20000"/>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3</a:t>
            </a:r>
          </a:p>
        </p:txBody>
      </p:sp>
      <p:sp>
        <p:nvSpPr>
          <p:cNvPr id="6" name="disease">
            <a:extLst>
              <a:ext uri="{FF2B5EF4-FFF2-40B4-BE49-F238E27FC236}">
                <a16:creationId xmlns:a16="http://schemas.microsoft.com/office/drawing/2014/main" id="{E97CC04A-48AD-4AEA-BB00-AA80720966CC}"/>
              </a:ext>
            </a:extLst>
          </p:cNvPr>
          <p:cNvSpPr>
            <a:spLocks noGrp="1"/>
          </p:cNvSpPr>
          <p:nvPr/>
        </p:nvSpPr>
        <p:spPr>
          <a:xfrm>
            <a:off x="1143000" y="1381125"/>
            <a:ext cx="4286250" cy="704850"/>
          </a:xfrm>
          <a:prstGeom prst="roundRect">
            <a:avLst>
              <a:gd name="adj" fmla="val 10811"/>
            </a:avLst>
          </a:prstGeom>
          <a:solidFill>
            <a:srgbClr val="F2EEFA"/>
          </a:solidFill>
          <a:ln w="13335">
            <a:solidFill>
              <a:srgbClr val="C9B9E5"/>
            </a:solidFill>
            <a:prstDash val="solid"/>
          </a:ln>
        </p:spPr>
        <p:txBody>
          <a:bodyPr/>
          <a:lstStyle/>
          <a:p>
            <a:endParaRPr lang="en-US"/>
          </a:p>
        </p:txBody>
      </p:sp>
      <p:sp>
        <p:nvSpPr>
          <p:cNvPr id="7" name="disease-text">
            <a:extLst>
              <a:ext uri="{FF2B5EF4-FFF2-40B4-BE49-F238E27FC236}">
                <a16:creationId xmlns:a16="http://schemas.microsoft.com/office/drawing/2014/main" id="{95265536-051C-46F5-9D8C-50703C1E6084}"/>
              </a:ext>
            </a:extLst>
          </p:cNvPr>
          <p:cNvSpPr>
            <a:spLocks noGrp="1"/>
          </p:cNvSpPr>
          <p:nvPr/>
        </p:nvSpPr>
        <p:spPr>
          <a:xfrm>
            <a:off x="1295400" y="1457325"/>
            <a:ext cx="3981450" cy="552450"/>
          </a:xfrm>
          <a:prstGeom prst="rect">
            <a:avLst/>
          </a:prstGeom>
          <a:noFill/>
          <a:ln w="0">
            <a:noFill/>
            <a:prstDash val="solid"/>
          </a:ln>
        </p:spPr>
        <p:txBody>
          <a:bodyPr anchor="ctr">
            <a:normAutofit/>
          </a:bodyPr>
          <a:lstStyle>
            <a:defPPr algn="ctr">
              <a:defRPr sz="1650" b="1">
                <a:solidFill>
                  <a:srgbClr val="7653B5"/>
                </a:solidFill>
                <a:latin typeface="DejaVu Sans"/>
                <a:ea typeface="DejaVu Sans"/>
                <a:cs typeface="DejaVu Sans"/>
              </a:defRPr>
            </a:defPPr>
            <a:lvl1pPr algn="ctr">
              <a:defRPr sz="1650" b="1">
                <a:solidFill>
                  <a:srgbClr val="7653B5"/>
                </a:solidFill>
                <a:latin typeface="DejaVu Sans"/>
                <a:ea typeface="DejaVu Sans"/>
                <a:cs typeface="DejaVu Sans"/>
              </a:defRPr>
            </a:lvl1pPr>
            <a:lvl2pPr algn="ctr">
              <a:defRPr sz="1650" b="1">
                <a:solidFill>
                  <a:srgbClr val="7653B5"/>
                </a:solidFill>
                <a:latin typeface="DejaVu Sans"/>
                <a:ea typeface="DejaVu Sans"/>
                <a:cs typeface="DejaVu Sans"/>
              </a:defRPr>
            </a:lvl2pPr>
            <a:lvl3pPr algn="ctr">
              <a:defRPr sz="1650" b="1">
                <a:solidFill>
                  <a:srgbClr val="7653B5"/>
                </a:solidFill>
                <a:latin typeface="DejaVu Sans"/>
                <a:ea typeface="DejaVu Sans"/>
                <a:cs typeface="DejaVu Sans"/>
              </a:defRPr>
            </a:lvl3pPr>
            <a:lvl4pPr algn="ctr">
              <a:defRPr sz="1650" b="1">
                <a:solidFill>
                  <a:srgbClr val="7653B5"/>
                </a:solidFill>
                <a:latin typeface="DejaVu Sans"/>
                <a:ea typeface="DejaVu Sans"/>
                <a:cs typeface="DejaVu Sans"/>
              </a:defRPr>
            </a:lvl4pPr>
            <a:lvl5pPr algn="ctr">
              <a:defRPr sz="1650" b="1">
                <a:solidFill>
                  <a:srgbClr val="7653B5"/>
                </a:solidFill>
                <a:latin typeface="DejaVu Sans"/>
                <a:ea typeface="DejaVu Sans"/>
                <a:cs typeface="DejaVu Sans"/>
              </a:defRPr>
            </a:lvl5pPr>
            <a:lvl6pPr algn="ctr">
              <a:defRPr sz="1650" b="1">
                <a:solidFill>
                  <a:srgbClr val="7653B5"/>
                </a:solidFill>
                <a:latin typeface="DejaVu Sans"/>
                <a:ea typeface="DejaVu Sans"/>
                <a:cs typeface="DejaVu Sans"/>
              </a:defRPr>
            </a:lvl6pPr>
            <a:lvl7pPr algn="ctr">
              <a:defRPr sz="1650" b="1">
                <a:solidFill>
                  <a:srgbClr val="7653B5"/>
                </a:solidFill>
                <a:latin typeface="DejaVu Sans"/>
                <a:ea typeface="DejaVu Sans"/>
                <a:cs typeface="DejaVu Sans"/>
              </a:defRPr>
            </a:lvl7pPr>
            <a:lvl8pPr algn="ctr">
              <a:defRPr sz="1650" b="1">
                <a:solidFill>
                  <a:srgbClr val="7653B5"/>
                </a:solidFill>
                <a:latin typeface="DejaVu Sans"/>
                <a:ea typeface="DejaVu Sans"/>
                <a:cs typeface="DejaVu Sans"/>
              </a:defRPr>
            </a:lvl8pPr>
            <a:lvl9pPr algn="ctr">
              <a:defRPr sz="1650" b="1">
                <a:solidFill>
                  <a:srgbClr val="7653B5"/>
                </a:solidFill>
                <a:latin typeface="DejaVu Sans"/>
                <a:ea typeface="DejaVu Sans"/>
                <a:cs typeface="DejaVu Sans"/>
              </a:defRPr>
            </a:lvl9pPr>
          </a:lstStyle>
          <a:p>
            <a:pPr algn="ctr">
              <a:defRPr sz="1650" b="1">
                <a:solidFill>
                  <a:srgbClr val="7653B5"/>
                </a:solidFill>
                <a:latin typeface="DejaVu Sans"/>
                <a:ea typeface="DejaVu Sans"/>
                <a:cs typeface="DejaVu Sans"/>
              </a:defRPr>
            </a:pPr>
            <a:r>
              <a:rPr sz="1650" b="1">
                <a:solidFill>
                  <a:srgbClr val="7653B5"/>
                </a:solidFill>
                <a:latin typeface="DejaVu Sans"/>
                <a:ea typeface="DejaVu Sans"/>
                <a:cs typeface="DejaVu Sans"/>
              </a:rPr>
              <a:t>100 έχουν DVT</a:t>
            </a:r>
          </a:p>
        </p:txBody>
      </p:sp>
      <p:sp>
        <p:nvSpPr>
          <p:cNvPr id="8" name="no-disease">
            <a:extLst>
              <a:ext uri="{FF2B5EF4-FFF2-40B4-BE49-F238E27FC236}">
                <a16:creationId xmlns:a16="http://schemas.microsoft.com/office/drawing/2014/main" id="{1215A6DC-11CF-4E26-8A2F-623991032F7A}"/>
              </a:ext>
            </a:extLst>
          </p:cNvPr>
          <p:cNvSpPr>
            <a:spLocks noGrp="1"/>
          </p:cNvSpPr>
          <p:nvPr/>
        </p:nvSpPr>
        <p:spPr>
          <a:xfrm>
            <a:off x="6762750" y="1381125"/>
            <a:ext cx="4286250" cy="704850"/>
          </a:xfrm>
          <a:prstGeom prst="roundRect">
            <a:avLst>
              <a:gd name="adj" fmla="val 10811"/>
            </a:avLst>
          </a:prstGeom>
          <a:solidFill>
            <a:srgbClr val="F6F8FA"/>
          </a:solidFill>
          <a:ln w="13335">
            <a:solidFill>
              <a:srgbClr val="D7DEE5"/>
            </a:solidFill>
            <a:prstDash val="solid"/>
          </a:ln>
        </p:spPr>
        <p:txBody>
          <a:bodyPr/>
          <a:lstStyle/>
          <a:p>
            <a:endParaRPr lang="en-US"/>
          </a:p>
        </p:txBody>
      </p:sp>
      <p:sp>
        <p:nvSpPr>
          <p:cNvPr id="9" name="no-disease-text">
            <a:extLst>
              <a:ext uri="{FF2B5EF4-FFF2-40B4-BE49-F238E27FC236}">
                <a16:creationId xmlns:a16="http://schemas.microsoft.com/office/drawing/2014/main" id="{7CDC8945-8216-469E-BDED-25BFD290ACDA}"/>
              </a:ext>
            </a:extLst>
          </p:cNvPr>
          <p:cNvSpPr>
            <a:spLocks noGrp="1"/>
          </p:cNvSpPr>
          <p:nvPr/>
        </p:nvSpPr>
        <p:spPr>
          <a:xfrm>
            <a:off x="6915150" y="1457325"/>
            <a:ext cx="3981450" cy="552450"/>
          </a:xfrm>
          <a:prstGeom prst="rect">
            <a:avLst/>
          </a:prstGeom>
          <a:noFill/>
          <a:ln w="0">
            <a:noFill/>
            <a:prstDash val="solid"/>
          </a:ln>
        </p:spPr>
        <p:txBody>
          <a:bodyPr anchor="ctr">
            <a:normAutofit/>
          </a:bodyPr>
          <a:lstStyle>
            <a:defPPr algn="ctr">
              <a:defRPr sz="1650" b="1">
                <a:solidFill>
                  <a:srgbClr val="18324B"/>
                </a:solidFill>
                <a:latin typeface="DejaVu Sans"/>
                <a:ea typeface="DejaVu Sans"/>
                <a:cs typeface="DejaVu Sans"/>
              </a:defRPr>
            </a:defPPr>
            <a:lvl1pPr algn="ctr">
              <a:defRPr sz="1650" b="1">
                <a:solidFill>
                  <a:srgbClr val="18324B"/>
                </a:solidFill>
                <a:latin typeface="DejaVu Sans"/>
                <a:ea typeface="DejaVu Sans"/>
                <a:cs typeface="DejaVu Sans"/>
              </a:defRPr>
            </a:lvl1pPr>
            <a:lvl2pPr algn="ctr">
              <a:defRPr sz="1650" b="1">
                <a:solidFill>
                  <a:srgbClr val="18324B"/>
                </a:solidFill>
                <a:latin typeface="DejaVu Sans"/>
                <a:ea typeface="DejaVu Sans"/>
                <a:cs typeface="DejaVu Sans"/>
              </a:defRPr>
            </a:lvl2pPr>
            <a:lvl3pPr algn="ctr">
              <a:defRPr sz="1650" b="1">
                <a:solidFill>
                  <a:srgbClr val="18324B"/>
                </a:solidFill>
                <a:latin typeface="DejaVu Sans"/>
                <a:ea typeface="DejaVu Sans"/>
                <a:cs typeface="DejaVu Sans"/>
              </a:defRPr>
            </a:lvl3pPr>
            <a:lvl4pPr algn="ctr">
              <a:defRPr sz="1650" b="1">
                <a:solidFill>
                  <a:srgbClr val="18324B"/>
                </a:solidFill>
                <a:latin typeface="DejaVu Sans"/>
                <a:ea typeface="DejaVu Sans"/>
                <a:cs typeface="DejaVu Sans"/>
              </a:defRPr>
            </a:lvl4pPr>
            <a:lvl5pPr algn="ctr">
              <a:defRPr sz="1650" b="1">
                <a:solidFill>
                  <a:srgbClr val="18324B"/>
                </a:solidFill>
                <a:latin typeface="DejaVu Sans"/>
                <a:ea typeface="DejaVu Sans"/>
                <a:cs typeface="DejaVu Sans"/>
              </a:defRPr>
            </a:lvl5pPr>
            <a:lvl6pPr algn="ctr">
              <a:defRPr sz="1650" b="1">
                <a:solidFill>
                  <a:srgbClr val="18324B"/>
                </a:solidFill>
                <a:latin typeface="DejaVu Sans"/>
                <a:ea typeface="DejaVu Sans"/>
                <a:cs typeface="DejaVu Sans"/>
              </a:defRPr>
            </a:lvl6pPr>
            <a:lvl7pPr algn="ctr">
              <a:defRPr sz="1650" b="1">
                <a:solidFill>
                  <a:srgbClr val="18324B"/>
                </a:solidFill>
                <a:latin typeface="DejaVu Sans"/>
                <a:ea typeface="DejaVu Sans"/>
                <a:cs typeface="DejaVu Sans"/>
              </a:defRPr>
            </a:lvl7pPr>
            <a:lvl8pPr algn="ctr">
              <a:defRPr sz="1650" b="1">
                <a:solidFill>
                  <a:srgbClr val="18324B"/>
                </a:solidFill>
                <a:latin typeface="DejaVu Sans"/>
                <a:ea typeface="DejaVu Sans"/>
                <a:cs typeface="DejaVu Sans"/>
              </a:defRPr>
            </a:lvl8pPr>
            <a:lvl9pPr algn="ctr">
              <a:defRPr sz="1650" b="1">
                <a:solidFill>
                  <a:srgbClr val="18324B"/>
                </a:solidFill>
                <a:latin typeface="DejaVu Sans"/>
                <a:ea typeface="DejaVu Sans"/>
                <a:cs typeface="DejaVu Sans"/>
              </a:defRPr>
            </a:lvl9pPr>
          </a:lstStyle>
          <a:p>
            <a:pPr algn="ctr">
              <a:defRPr sz="1650" b="1">
                <a:solidFill>
                  <a:srgbClr val="18324B"/>
                </a:solidFill>
                <a:latin typeface="DejaVu Sans"/>
                <a:ea typeface="DejaVu Sans"/>
                <a:cs typeface="DejaVu Sans"/>
              </a:defRPr>
            </a:pPr>
            <a:r>
              <a:rPr sz="1650" b="1">
                <a:solidFill>
                  <a:srgbClr val="18324B"/>
                </a:solidFill>
                <a:latin typeface="DejaVu Sans"/>
                <a:ea typeface="DejaVu Sans"/>
                <a:cs typeface="DejaVu Sans"/>
              </a:rPr>
              <a:t>300 δεν έχουν DVT</a:t>
            </a:r>
          </a:p>
        </p:txBody>
      </p:sp>
      <p:sp>
        <p:nvSpPr>
          <p:cNvPr id="10" name="sens">
            <a:extLst>
              <a:ext uri="{FF2B5EF4-FFF2-40B4-BE49-F238E27FC236}">
                <a16:creationId xmlns:a16="http://schemas.microsoft.com/office/drawing/2014/main" id="{26252531-17A2-4250-B485-62B98BAA667E}"/>
              </a:ext>
            </a:extLst>
          </p:cNvPr>
          <p:cNvSpPr>
            <a:spLocks noGrp="1"/>
          </p:cNvSpPr>
          <p:nvPr/>
        </p:nvSpPr>
        <p:spPr>
          <a:xfrm>
            <a:off x="1952625" y="2333625"/>
            <a:ext cx="2667000" cy="342900"/>
          </a:xfrm>
          <a:prstGeom prst="rect">
            <a:avLst/>
          </a:prstGeom>
          <a:noFill/>
          <a:ln w="0">
            <a:noFill/>
            <a:prstDash val="solid"/>
          </a:ln>
        </p:spPr>
        <p:txBody>
          <a:bodyPr anchor="ctr">
            <a:normAutofit/>
          </a:bodyPr>
          <a:lstStyle>
            <a:defPPr algn="ctr">
              <a:defRPr sz="1350" b="1">
                <a:solidFill>
                  <a:srgbClr val="2F855A"/>
                </a:solidFill>
                <a:latin typeface="DejaVu Sans"/>
                <a:ea typeface="DejaVu Sans"/>
                <a:cs typeface="DejaVu Sans"/>
              </a:defRPr>
            </a:defPPr>
            <a:lvl1pPr algn="ctr">
              <a:defRPr sz="1350" b="1">
                <a:solidFill>
                  <a:srgbClr val="2F855A"/>
                </a:solidFill>
                <a:latin typeface="DejaVu Sans"/>
                <a:ea typeface="DejaVu Sans"/>
                <a:cs typeface="DejaVu Sans"/>
              </a:defRPr>
            </a:lvl1pPr>
            <a:lvl2pPr algn="ctr">
              <a:defRPr sz="1350" b="1">
                <a:solidFill>
                  <a:srgbClr val="2F855A"/>
                </a:solidFill>
                <a:latin typeface="DejaVu Sans"/>
                <a:ea typeface="DejaVu Sans"/>
                <a:cs typeface="DejaVu Sans"/>
              </a:defRPr>
            </a:lvl2pPr>
            <a:lvl3pPr algn="ctr">
              <a:defRPr sz="1350" b="1">
                <a:solidFill>
                  <a:srgbClr val="2F855A"/>
                </a:solidFill>
                <a:latin typeface="DejaVu Sans"/>
                <a:ea typeface="DejaVu Sans"/>
                <a:cs typeface="DejaVu Sans"/>
              </a:defRPr>
            </a:lvl3pPr>
            <a:lvl4pPr algn="ctr">
              <a:defRPr sz="1350" b="1">
                <a:solidFill>
                  <a:srgbClr val="2F855A"/>
                </a:solidFill>
                <a:latin typeface="DejaVu Sans"/>
                <a:ea typeface="DejaVu Sans"/>
                <a:cs typeface="DejaVu Sans"/>
              </a:defRPr>
            </a:lvl4pPr>
            <a:lvl5pPr algn="ctr">
              <a:defRPr sz="1350" b="1">
                <a:solidFill>
                  <a:srgbClr val="2F855A"/>
                </a:solidFill>
                <a:latin typeface="DejaVu Sans"/>
                <a:ea typeface="DejaVu Sans"/>
                <a:cs typeface="DejaVu Sans"/>
              </a:defRPr>
            </a:lvl5pPr>
            <a:lvl6pPr algn="ctr">
              <a:defRPr sz="1350" b="1">
                <a:solidFill>
                  <a:srgbClr val="2F855A"/>
                </a:solidFill>
                <a:latin typeface="DejaVu Sans"/>
                <a:ea typeface="DejaVu Sans"/>
                <a:cs typeface="DejaVu Sans"/>
              </a:defRPr>
            </a:lvl6pPr>
            <a:lvl7pPr algn="ctr">
              <a:defRPr sz="1350" b="1">
                <a:solidFill>
                  <a:srgbClr val="2F855A"/>
                </a:solidFill>
                <a:latin typeface="DejaVu Sans"/>
                <a:ea typeface="DejaVu Sans"/>
                <a:cs typeface="DejaVu Sans"/>
              </a:defRPr>
            </a:lvl7pPr>
            <a:lvl8pPr algn="ctr">
              <a:defRPr sz="1350" b="1">
                <a:solidFill>
                  <a:srgbClr val="2F855A"/>
                </a:solidFill>
                <a:latin typeface="DejaVu Sans"/>
                <a:ea typeface="DejaVu Sans"/>
                <a:cs typeface="DejaVu Sans"/>
              </a:defRPr>
            </a:lvl8pPr>
            <a:lvl9pPr algn="ctr">
              <a:defRPr sz="1350" b="1">
                <a:solidFill>
                  <a:srgbClr val="2F855A"/>
                </a:solidFill>
                <a:latin typeface="DejaVu Sans"/>
                <a:ea typeface="DejaVu Sans"/>
                <a:cs typeface="DejaVu Sans"/>
              </a:defRPr>
            </a:lvl9pPr>
          </a:lstStyle>
          <a:p>
            <a:pPr algn="ctr">
              <a:defRPr sz="1350" b="1">
                <a:solidFill>
                  <a:srgbClr val="2F855A"/>
                </a:solidFill>
                <a:latin typeface="DejaVu Sans"/>
                <a:ea typeface="DejaVu Sans"/>
                <a:cs typeface="DejaVu Sans"/>
              </a:defRPr>
            </a:pPr>
            <a:r>
              <a:rPr sz="1350" b="1">
                <a:solidFill>
                  <a:srgbClr val="2F855A"/>
                </a:solidFill>
                <a:latin typeface="DejaVu Sans"/>
                <a:ea typeface="DejaVu Sans"/>
                <a:cs typeface="DejaVu Sans"/>
              </a:rPr>
              <a:t>Ευαισθησία 90%</a:t>
            </a:r>
          </a:p>
        </p:txBody>
      </p:sp>
      <p:sp>
        <p:nvSpPr>
          <p:cNvPr id="11" name="tp">
            <a:extLst>
              <a:ext uri="{FF2B5EF4-FFF2-40B4-BE49-F238E27FC236}">
                <a16:creationId xmlns:a16="http://schemas.microsoft.com/office/drawing/2014/main" id="{228E8432-D0EC-45AB-B47B-99B25799F04E}"/>
              </a:ext>
            </a:extLst>
          </p:cNvPr>
          <p:cNvSpPr>
            <a:spLocks noGrp="1"/>
          </p:cNvSpPr>
          <p:nvPr/>
        </p:nvSpPr>
        <p:spPr>
          <a:xfrm>
            <a:off x="1095375" y="2857500"/>
            <a:ext cx="2095500" cy="876300"/>
          </a:xfrm>
          <a:prstGeom prst="roundRect">
            <a:avLst>
              <a:gd name="adj" fmla="val 8696"/>
            </a:avLst>
          </a:prstGeom>
          <a:solidFill>
            <a:srgbClr val="EDF8F1"/>
          </a:solidFill>
          <a:ln w="13335">
            <a:solidFill>
              <a:srgbClr val="9AC9AA"/>
            </a:solidFill>
            <a:prstDash val="solid"/>
          </a:ln>
        </p:spPr>
        <p:txBody>
          <a:bodyPr/>
          <a:lstStyle/>
          <a:p>
            <a:endParaRPr lang="en-US"/>
          </a:p>
        </p:txBody>
      </p:sp>
      <p:sp>
        <p:nvSpPr>
          <p:cNvPr id="12" name="tp-text">
            <a:extLst>
              <a:ext uri="{FF2B5EF4-FFF2-40B4-BE49-F238E27FC236}">
                <a16:creationId xmlns:a16="http://schemas.microsoft.com/office/drawing/2014/main" id="{2B799514-3160-4B07-AB7B-B06178B504A7}"/>
              </a:ext>
            </a:extLst>
          </p:cNvPr>
          <p:cNvSpPr>
            <a:spLocks noGrp="1"/>
          </p:cNvSpPr>
          <p:nvPr/>
        </p:nvSpPr>
        <p:spPr>
          <a:xfrm>
            <a:off x="1247775" y="2933700"/>
            <a:ext cx="1790700" cy="723900"/>
          </a:xfrm>
          <a:prstGeom prst="rect">
            <a:avLst/>
          </a:prstGeom>
          <a:noFill/>
          <a:ln w="0">
            <a:noFill/>
            <a:prstDash val="solid"/>
          </a:ln>
        </p:spPr>
        <p:txBody>
          <a:bodyPr anchor="ctr">
            <a:normAutofit/>
          </a:bodyPr>
          <a:lstStyle>
            <a:defPPr algn="ctr">
              <a:defRPr sz="1500" b="1">
                <a:solidFill>
                  <a:srgbClr val="2F855A"/>
                </a:solidFill>
                <a:latin typeface="DejaVu Sans"/>
                <a:ea typeface="DejaVu Sans"/>
                <a:cs typeface="DejaVu Sans"/>
              </a:defRPr>
            </a:defPPr>
            <a:lvl1pPr algn="ctr">
              <a:defRPr sz="1500" b="1">
                <a:solidFill>
                  <a:srgbClr val="2F855A"/>
                </a:solidFill>
                <a:latin typeface="DejaVu Sans"/>
                <a:ea typeface="DejaVu Sans"/>
                <a:cs typeface="DejaVu Sans"/>
              </a:defRPr>
            </a:lvl1pPr>
            <a:lvl2pPr algn="ctr">
              <a:defRPr sz="1500" b="1">
                <a:solidFill>
                  <a:srgbClr val="2F855A"/>
                </a:solidFill>
                <a:latin typeface="DejaVu Sans"/>
                <a:ea typeface="DejaVu Sans"/>
                <a:cs typeface="DejaVu Sans"/>
              </a:defRPr>
            </a:lvl2pPr>
            <a:lvl3pPr algn="ctr">
              <a:defRPr sz="1500" b="1">
                <a:solidFill>
                  <a:srgbClr val="2F855A"/>
                </a:solidFill>
                <a:latin typeface="DejaVu Sans"/>
                <a:ea typeface="DejaVu Sans"/>
                <a:cs typeface="DejaVu Sans"/>
              </a:defRPr>
            </a:lvl3pPr>
            <a:lvl4pPr algn="ctr">
              <a:defRPr sz="1500" b="1">
                <a:solidFill>
                  <a:srgbClr val="2F855A"/>
                </a:solidFill>
                <a:latin typeface="DejaVu Sans"/>
                <a:ea typeface="DejaVu Sans"/>
                <a:cs typeface="DejaVu Sans"/>
              </a:defRPr>
            </a:lvl4pPr>
            <a:lvl5pPr algn="ctr">
              <a:defRPr sz="1500" b="1">
                <a:solidFill>
                  <a:srgbClr val="2F855A"/>
                </a:solidFill>
                <a:latin typeface="DejaVu Sans"/>
                <a:ea typeface="DejaVu Sans"/>
                <a:cs typeface="DejaVu Sans"/>
              </a:defRPr>
            </a:lvl5pPr>
            <a:lvl6pPr algn="ctr">
              <a:defRPr sz="1500" b="1">
                <a:solidFill>
                  <a:srgbClr val="2F855A"/>
                </a:solidFill>
                <a:latin typeface="DejaVu Sans"/>
                <a:ea typeface="DejaVu Sans"/>
                <a:cs typeface="DejaVu Sans"/>
              </a:defRPr>
            </a:lvl6pPr>
            <a:lvl7pPr algn="ctr">
              <a:defRPr sz="1500" b="1">
                <a:solidFill>
                  <a:srgbClr val="2F855A"/>
                </a:solidFill>
                <a:latin typeface="DejaVu Sans"/>
                <a:ea typeface="DejaVu Sans"/>
                <a:cs typeface="DejaVu Sans"/>
              </a:defRPr>
            </a:lvl7pPr>
            <a:lvl8pPr algn="ctr">
              <a:defRPr sz="1500" b="1">
                <a:solidFill>
                  <a:srgbClr val="2F855A"/>
                </a:solidFill>
                <a:latin typeface="DejaVu Sans"/>
                <a:ea typeface="DejaVu Sans"/>
                <a:cs typeface="DejaVu Sans"/>
              </a:defRPr>
            </a:lvl8pPr>
            <a:lvl9pPr algn="ctr">
              <a:defRPr sz="1500" b="1">
                <a:solidFill>
                  <a:srgbClr val="2F855A"/>
                </a:solidFill>
                <a:latin typeface="DejaVu Sans"/>
                <a:ea typeface="DejaVu Sans"/>
                <a:cs typeface="DejaVu Sans"/>
              </a:defRPr>
            </a:lvl9pPr>
          </a:lstStyle>
          <a:p>
            <a:pPr algn="ctr">
              <a:defRPr sz="1500" b="1">
                <a:solidFill>
                  <a:srgbClr val="2F855A"/>
                </a:solidFill>
                <a:latin typeface="DejaVu Sans"/>
                <a:ea typeface="DejaVu Sans"/>
                <a:cs typeface="DejaVu Sans"/>
              </a:defRPr>
            </a:pPr>
            <a:r>
              <a:rPr sz="1500" b="1">
                <a:solidFill>
                  <a:srgbClr val="2F855A"/>
                </a:solidFill>
                <a:latin typeface="DejaVu Sans"/>
                <a:ea typeface="DejaVu Sans"/>
                <a:cs typeface="DejaVu Sans"/>
              </a:rPr>
              <a:t>90 θετικοί</a:t>
            </a:r>
          </a:p>
        </p:txBody>
      </p:sp>
      <p:sp>
        <p:nvSpPr>
          <p:cNvPr id="13" name="fn">
            <a:extLst>
              <a:ext uri="{FF2B5EF4-FFF2-40B4-BE49-F238E27FC236}">
                <a16:creationId xmlns:a16="http://schemas.microsoft.com/office/drawing/2014/main" id="{D684EC37-B00C-4626-98D0-2500D8681DC0}"/>
              </a:ext>
            </a:extLst>
          </p:cNvPr>
          <p:cNvSpPr>
            <a:spLocks noGrp="1"/>
          </p:cNvSpPr>
          <p:nvPr/>
        </p:nvSpPr>
        <p:spPr>
          <a:xfrm>
            <a:off x="3381375" y="2857500"/>
            <a:ext cx="2095500" cy="876300"/>
          </a:xfrm>
          <a:prstGeom prst="roundRect">
            <a:avLst>
              <a:gd name="adj" fmla="val 8696"/>
            </a:avLst>
          </a:prstGeom>
          <a:solidFill>
            <a:srgbClr val="EAF3FB"/>
          </a:solidFill>
          <a:ln w="13335">
            <a:solidFill>
              <a:srgbClr val="A8C9E8"/>
            </a:solidFill>
            <a:prstDash val="solid"/>
          </a:ln>
        </p:spPr>
        <p:txBody>
          <a:bodyPr/>
          <a:lstStyle/>
          <a:p>
            <a:endParaRPr lang="en-US"/>
          </a:p>
        </p:txBody>
      </p:sp>
      <p:sp>
        <p:nvSpPr>
          <p:cNvPr id="14" name="fn-text">
            <a:extLst>
              <a:ext uri="{FF2B5EF4-FFF2-40B4-BE49-F238E27FC236}">
                <a16:creationId xmlns:a16="http://schemas.microsoft.com/office/drawing/2014/main" id="{7E268EDE-937A-4C00-BEAB-A9E051C21DBD}"/>
              </a:ext>
            </a:extLst>
          </p:cNvPr>
          <p:cNvSpPr>
            <a:spLocks noGrp="1"/>
          </p:cNvSpPr>
          <p:nvPr/>
        </p:nvSpPr>
        <p:spPr>
          <a:xfrm>
            <a:off x="3533775" y="2933700"/>
            <a:ext cx="1790700" cy="723900"/>
          </a:xfrm>
          <a:prstGeom prst="rect">
            <a:avLst/>
          </a:prstGeom>
          <a:noFill/>
          <a:ln w="0">
            <a:noFill/>
            <a:prstDash val="solid"/>
          </a:ln>
        </p:spPr>
        <p:txBody>
          <a:bodyPr anchor="ctr">
            <a:normAutofit/>
          </a:bodyPr>
          <a:lstStyle>
            <a:defPPr algn="ctr">
              <a:defRPr sz="1500" b="1">
                <a:solidFill>
                  <a:srgbClr val="3979B8"/>
                </a:solidFill>
                <a:latin typeface="DejaVu Sans"/>
                <a:ea typeface="DejaVu Sans"/>
                <a:cs typeface="DejaVu Sans"/>
              </a:defRPr>
            </a:defPPr>
            <a:lvl1pPr algn="ctr">
              <a:defRPr sz="1500" b="1">
                <a:solidFill>
                  <a:srgbClr val="3979B8"/>
                </a:solidFill>
                <a:latin typeface="DejaVu Sans"/>
                <a:ea typeface="DejaVu Sans"/>
                <a:cs typeface="DejaVu Sans"/>
              </a:defRPr>
            </a:lvl1pPr>
            <a:lvl2pPr algn="ctr">
              <a:defRPr sz="1500" b="1">
                <a:solidFill>
                  <a:srgbClr val="3979B8"/>
                </a:solidFill>
                <a:latin typeface="DejaVu Sans"/>
                <a:ea typeface="DejaVu Sans"/>
                <a:cs typeface="DejaVu Sans"/>
              </a:defRPr>
            </a:lvl2pPr>
            <a:lvl3pPr algn="ctr">
              <a:defRPr sz="1500" b="1">
                <a:solidFill>
                  <a:srgbClr val="3979B8"/>
                </a:solidFill>
                <a:latin typeface="DejaVu Sans"/>
                <a:ea typeface="DejaVu Sans"/>
                <a:cs typeface="DejaVu Sans"/>
              </a:defRPr>
            </a:lvl3pPr>
            <a:lvl4pPr algn="ctr">
              <a:defRPr sz="1500" b="1">
                <a:solidFill>
                  <a:srgbClr val="3979B8"/>
                </a:solidFill>
                <a:latin typeface="DejaVu Sans"/>
                <a:ea typeface="DejaVu Sans"/>
                <a:cs typeface="DejaVu Sans"/>
              </a:defRPr>
            </a:lvl4pPr>
            <a:lvl5pPr algn="ctr">
              <a:defRPr sz="1500" b="1">
                <a:solidFill>
                  <a:srgbClr val="3979B8"/>
                </a:solidFill>
                <a:latin typeface="DejaVu Sans"/>
                <a:ea typeface="DejaVu Sans"/>
                <a:cs typeface="DejaVu Sans"/>
              </a:defRPr>
            </a:lvl5pPr>
            <a:lvl6pPr algn="ctr">
              <a:defRPr sz="1500" b="1">
                <a:solidFill>
                  <a:srgbClr val="3979B8"/>
                </a:solidFill>
                <a:latin typeface="DejaVu Sans"/>
                <a:ea typeface="DejaVu Sans"/>
                <a:cs typeface="DejaVu Sans"/>
              </a:defRPr>
            </a:lvl6pPr>
            <a:lvl7pPr algn="ctr">
              <a:defRPr sz="1500" b="1">
                <a:solidFill>
                  <a:srgbClr val="3979B8"/>
                </a:solidFill>
                <a:latin typeface="DejaVu Sans"/>
                <a:ea typeface="DejaVu Sans"/>
                <a:cs typeface="DejaVu Sans"/>
              </a:defRPr>
            </a:lvl7pPr>
            <a:lvl8pPr algn="ctr">
              <a:defRPr sz="1500" b="1">
                <a:solidFill>
                  <a:srgbClr val="3979B8"/>
                </a:solidFill>
                <a:latin typeface="DejaVu Sans"/>
                <a:ea typeface="DejaVu Sans"/>
                <a:cs typeface="DejaVu Sans"/>
              </a:defRPr>
            </a:lvl8pPr>
            <a:lvl9pPr algn="ctr">
              <a:defRPr sz="1500" b="1">
                <a:solidFill>
                  <a:srgbClr val="3979B8"/>
                </a:solidFill>
                <a:latin typeface="DejaVu Sans"/>
                <a:ea typeface="DejaVu Sans"/>
                <a:cs typeface="DejaVu Sans"/>
              </a:defRPr>
            </a:lvl9pPr>
          </a:lstStyle>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10 αρνητικοί</a:t>
            </a:r>
          </a:p>
        </p:txBody>
      </p:sp>
      <p:sp>
        <p:nvSpPr>
          <p:cNvPr id="15" name="spec">
            <a:extLst>
              <a:ext uri="{FF2B5EF4-FFF2-40B4-BE49-F238E27FC236}">
                <a16:creationId xmlns:a16="http://schemas.microsoft.com/office/drawing/2014/main" id="{43DCBD51-2E69-464C-B85C-BB1488E1B39C}"/>
              </a:ext>
            </a:extLst>
          </p:cNvPr>
          <p:cNvSpPr>
            <a:spLocks noGrp="1"/>
          </p:cNvSpPr>
          <p:nvPr/>
        </p:nvSpPr>
        <p:spPr>
          <a:xfrm>
            <a:off x="7572375" y="2333625"/>
            <a:ext cx="2667000" cy="342900"/>
          </a:xfrm>
          <a:prstGeom prst="rect">
            <a:avLst/>
          </a:prstGeom>
          <a:noFill/>
          <a:ln w="0">
            <a:noFill/>
            <a:prstDash val="solid"/>
          </a:ln>
        </p:spPr>
        <p:txBody>
          <a:bodyPr anchor="ctr">
            <a:normAutofit/>
          </a:bodyPr>
          <a:lstStyle>
            <a:defPPr algn="ctr">
              <a:defRPr sz="1350" b="1">
                <a:solidFill>
                  <a:srgbClr val="3979B8"/>
                </a:solidFill>
                <a:latin typeface="DejaVu Sans"/>
                <a:ea typeface="DejaVu Sans"/>
                <a:cs typeface="DejaVu Sans"/>
              </a:defRPr>
            </a:defPPr>
            <a:lvl1pPr algn="ctr">
              <a:defRPr sz="1350" b="1">
                <a:solidFill>
                  <a:srgbClr val="3979B8"/>
                </a:solidFill>
                <a:latin typeface="DejaVu Sans"/>
                <a:ea typeface="DejaVu Sans"/>
                <a:cs typeface="DejaVu Sans"/>
              </a:defRPr>
            </a:lvl1pPr>
            <a:lvl2pPr algn="ctr">
              <a:defRPr sz="1350" b="1">
                <a:solidFill>
                  <a:srgbClr val="3979B8"/>
                </a:solidFill>
                <a:latin typeface="DejaVu Sans"/>
                <a:ea typeface="DejaVu Sans"/>
                <a:cs typeface="DejaVu Sans"/>
              </a:defRPr>
            </a:lvl2pPr>
            <a:lvl3pPr algn="ctr">
              <a:defRPr sz="1350" b="1">
                <a:solidFill>
                  <a:srgbClr val="3979B8"/>
                </a:solidFill>
                <a:latin typeface="DejaVu Sans"/>
                <a:ea typeface="DejaVu Sans"/>
                <a:cs typeface="DejaVu Sans"/>
              </a:defRPr>
            </a:lvl3pPr>
            <a:lvl4pPr algn="ctr">
              <a:defRPr sz="1350" b="1">
                <a:solidFill>
                  <a:srgbClr val="3979B8"/>
                </a:solidFill>
                <a:latin typeface="DejaVu Sans"/>
                <a:ea typeface="DejaVu Sans"/>
                <a:cs typeface="DejaVu Sans"/>
              </a:defRPr>
            </a:lvl4pPr>
            <a:lvl5pPr algn="ctr">
              <a:defRPr sz="1350" b="1">
                <a:solidFill>
                  <a:srgbClr val="3979B8"/>
                </a:solidFill>
                <a:latin typeface="DejaVu Sans"/>
                <a:ea typeface="DejaVu Sans"/>
                <a:cs typeface="DejaVu Sans"/>
              </a:defRPr>
            </a:lvl5pPr>
            <a:lvl6pPr algn="ctr">
              <a:defRPr sz="1350" b="1">
                <a:solidFill>
                  <a:srgbClr val="3979B8"/>
                </a:solidFill>
                <a:latin typeface="DejaVu Sans"/>
                <a:ea typeface="DejaVu Sans"/>
                <a:cs typeface="DejaVu Sans"/>
              </a:defRPr>
            </a:lvl6pPr>
            <a:lvl7pPr algn="ctr">
              <a:defRPr sz="1350" b="1">
                <a:solidFill>
                  <a:srgbClr val="3979B8"/>
                </a:solidFill>
                <a:latin typeface="DejaVu Sans"/>
                <a:ea typeface="DejaVu Sans"/>
                <a:cs typeface="DejaVu Sans"/>
              </a:defRPr>
            </a:lvl7pPr>
            <a:lvl8pPr algn="ctr">
              <a:defRPr sz="1350" b="1">
                <a:solidFill>
                  <a:srgbClr val="3979B8"/>
                </a:solidFill>
                <a:latin typeface="DejaVu Sans"/>
                <a:ea typeface="DejaVu Sans"/>
                <a:cs typeface="DejaVu Sans"/>
              </a:defRPr>
            </a:lvl8pPr>
            <a:lvl9pPr algn="ctr">
              <a:defRPr sz="1350" b="1">
                <a:solidFill>
                  <a:srgbClr val="3979B8"/>
                </a:solidFill>
                <a:latin typeface="DejaVu Sans"/>
                <a:ea typeface="DejaVu Sans"/>
                <a:cs typeface="DejaVu Sans"/>
              </a:defRPr>
            </a:lvl9pPr>
          </a:lstStyle>
          <a:p>
            <a:pPr algn="ctr">
              <a:defRPr sz="1350" b="1">
                <a:solidFill>
                  <a:srgbClr val="3979B8"/>
                </a:solidFill>
                <a:latin typeface="DejaVu Sans"/>
                <a:ea typeface="DejaVu Sans"/>
                <a:cs typeface="DejaVu Sans"/>
              </a:defRPr>
            </a:pPr>
            <a:r>
              <a:rPr sz="1350" b="1">
                <a:solidFill>
                  <a:srgbClr val="3979B8"/>
                </a:solidFill>
                <a:latin typeface="DejaVu Sans"/>
                <a:ea typeface="DejaVu Sans"/>
                <a:cs typeface="DejaVu Sans"/>
              </a:rPr>
              <a:t>Ειδικότητα 95%</a:t>
            </a:r>
          </a:p>
        </p:txBody>
      </p:sp>
      <p:sp>
        <p:nvSpPr>
          <p:cNvPr id="16" name="fp">
            <a:extLst>
              <a:ext uri="{FF2B5EF4-FFF2-40B4-BE49-F238E27FC236}">
                <a16:creationId xmlns:a16="http://schemas.microsoft.com/office/drawing/2014/main" id="{61052551-D36A-4EE2-96CB-712025DB8E0A}"/>
              </a:ext>
            </a:extLst>
          </p:cNvPr>
          <p:cNvSpPr>
            <a:spLocks noGrp="1"/>
          </p:cNvSpPr>
          <p:nvPr/>
        </p:nvSpPr>
        <p:spPr>
          <a:xfrm>
            <a:off x="6715125" y="2857500"/>
            <a:ext cx="2095500" cy="876300"/>
          </a:xfrm>
          <a:prstGeom prst="roundRect">
            <a:avLst>
              <a:gd name="adj" fmla="val 8696"/>
            </a:avLst>
          </a:prstGeom>
          <a:solidFill>
            <a:srgbClr val="FFF5DF"/>
          </a:solidFill>
          <a:ln w="13335">
            <a:solidFill>
              <a:srgbClr val="E5C37F"/>
            </a:solidFill>
            <a:prstDash val="solid"/>
          </a:ln>
        </p:spPr>
        <p:txBody>
          <a:bodyPr/>
          <a:lstStyle/>
          <a:p>
            <a:endParaRPr lang="en-US"/>
          </a:p>
        </p:txBody>
      </p:sp>
      <p:sp>
        <p:nvSpPr>
          <p:cNvPr id="17" name="fp-text">
            <a:extLst>
              <a:ext uri="{FF2B5EF4-FFF2-40B4-BE49-F238E27FC236}">
                <a16:creationId xmlns:a16="http://schemas.microsoft.com/office/drawing/2014/main" id="{4C6AB13B-191E-47AD-8200-BF1C6BD68EFB}"/>
              </a:ext>
            </a:extLst>
          </p:cNvPr>
          <p:cNvSpPr>
            <a:spLocks noGrp="1"/>
          </p:cNvSpPr>
          <p:nvPr/>
        </p:nvSpPr>
        <p:spPr>
          <a:xfrm>
            <a:off x="6867525" y="2933700"/>
            <a:ext cx="1790700" cy="723900"/>
          </a:xfrm>
          <a:prstGeom prst="rect">
            <a:avLst/>
          </a:prstGeom>
          <a:noFill/>
          <a:ln w="0">
            <a:noFill/>
            <a:prstDash val="solid"/>
          </a:ln>
        </p:spPr>
        <p:txBody>
          <a:bodyPr anchor="ctr">
            <a:normAutofit/>
          </a:bodyPr>
          <a:lstStyle>
            <a:defPPr algn="ctr">
              <a:defRPr sz="1500" b="1">
                <a:solidFill>
                  <a:srgbClr val="A66B12"/>
                </a:solidFill>
                <a:latin typeface="DejaVu Sans"/>
                <a:ea typeface="DejaVu Sans"/>
                <a:cs typeface="DejaVu Sans"/>
              </a:defRPr>
            </a:defPPr>
            <a:lvl1pPr algn="ctr">
              <a:defRPr sz="1500" b="1">
                <a:solidFill>
                  <a:srgbClr val="A66B12"/>
                </a:solidFill>
                <a:latin typeface="DejaVu Sans"/>
                <a:ea typeface="DejaVu Sans"/>
                <a:cs typeface="DejaVu Sans"/>
              </a:defRPr>
            </a:lvl1pPr>
            <a:lvl2pPr algn="ctr">
              <a:defRPr sz="1500" b="1">
                <a:solidFill>
                  <a:srgbClr val="A66B12"/>
                </a:solidFill>
                <a:latin typeface="DejaVu Sans"/>
                <a:ea typeface="DejaVu Sans"/>
                <a:cs typeface="DejaVu Sans"/>
              </a:defRPr>
            </a:lvl2pPr>
            <a:lvl3pPr algn="ctr">
              <a:defRPr sz="1500" b="1">
                <a:solidFill>
                  <a:srgbClr val="A66B12"/>
                </a:solidFill>
                <a:latin typeface="DejaVu Sans"/>
                <a:ea typeface="DejaVu Sans"/>
                <a:cs typeface="DejaVu Sans"/>
              </a:defRPr>
            </a:lvl3pPr>
            <a:lvl4pPr algn="ctr">
              <a:defRPr sz="1500" b="1">
                <a:solidFill>
                  <a:srgbClr val="A66B12"/>
                </a:solidFill>
                <a:latin typeface="DejaVu Sans"/>
                <a:ea typeface="DejaVu Sans"/>
                <a:cs typeface="DejaVu Sans"/>
              </a:defRPr>
            </a:lvl4pPr>
            <a:lvl5pPr algn="ctr">
              <a:defRPr sz="1500" b="1">
                <a:solidFill>
                  <a:srgbClr val="A66B12"/>
                </a:solidFill>
                <a:latin typeface="DejaVu Sans"/>
                <a:ea typeface="DejaVu Sans"/>
                <a:cs typeface="DejaVu Sans"/>
              </a:defRPr>
            </a:lvl5pPr>
            <a:lvl6pPr algn="ctr">
              <a:defRPr sz="1500" b="1">
                <a:solidFill>
                  <a:srgbClr val="A66B12"/>
                </a:solidFill>
                <a:latin typeface="DejaVu Sans"/>
                <a:ea typeface="DejaVu Sans"/>
                <a:cs typeface="DejaVu Sans"/>
              </a:defRPr>
            </a:lvl6pPr>
            <a:lvl7pPr algn="ctr">
              <a:defRPr sz="1500" b="1">
                <a:solidFill>
                  <a:srgbClr val="A66B12"/>
                </a:solidFill>
                <a:latin typeface="DejaVu Sans"/>
                <a:ea typeface="DejaVu Sans"/>
                <a:cs typeface="DejaVu Sans"/>
              </a:defRPr>
            </a:lvl7pPr>
            <a:lvl8pPr algn="ctr">
              <a:defRPr sz="1500" b="1">
                <a:solidFill>
                  <a:srgbClr val="A66B12"/>
                </a:solidFill>
                <a:latin typeface="DejaVu Sans"/>
                <a:ea typeface="DejaVu Sans"/>
                <a:cs typeface="DejaVu Sans"/>
              </a:defRPr>
            </a:lvl8pPr>
            <a:lvl9pPr algn="ctr">
              <a:defRPr sz="1500" b="1">
                <a:solidFill>
                  <a:srgbClr val="A66B12"/>
                </a:solidFill>
                <a:latin typeface="DejaVu Sans"/>
                <a:ea typeface="DejaVu Sans"/>
                <a:cs typeface="DejaVu Sans"/>
              </a:defRPr>
            </a:lvl9pPr>
          </a:lstStyle>
          <a:p>
            <a:pPr algn="ctr">
              <a:defRPr sz="1500" b="1">
                <a:solidFill>
                  <a:srgbClr val="A66B12"/>
                </a:solidFill>
                <a:latin typeface="DejaVu Sans"/>
                <a:ea typeface="DejaVu Sans"/>
                <a:cs typeface="DejaVu Sans"/>
              </a:defRPr>
            </a:pPr>
            <a:r>
              <a:rPr sz="1500" b="1">
                <a:solidFill>
                  <a:srgbClr val="A66B12"/>
                </a:solidFill>
                <a:latin typeface="DejaVu Sans"/>
                <a:ea typeface="DejaVu Sans"/>
                <a:cs typeface="DejaVu Sans"/>
              </a:rPr>
              <a:t>15 θετικοί</a:t>
            </a:r>
          </a:p>
        </p:txBody>
      </p:sp>
      <p:sp>
        <p:nvSpPr>
          <p:cNvPr id="18" name="tn">
            <a:extLst>
              <a:ext uri="{FF2B5EF4-FFF2-40B4-BE49-F238E27FC236}">
                <a16:creationId xmlns:a16="http://schemas.microsoft.com/office/drawing/2014/main" id="{328A7ED0-535C-4138-9892-53DBD04BD345}"/>
              </a:ext>
            </a:extLst>
          </p:cNvPr>
          <p:cNvSpPr>
            <a:spLocks noGrp="1"/>
          </p:cNvSpPr>
          <p:nvPr/>
        </p:nvSpPr>
        <p:spPr>
          <a:xfrm>
            <a:off x="9001125" y="2857500"/>
            <a:ext cx="2095500" cy="876300"/>
          </a:xfrm>
          <a:prstGeom prst="roundRect">
            <a:avLst>
              <a:gd name="adj" fmla="val 8696"/>
            </a:avLst>
          </a:prstGeom>
          <a:solidFill>
            <a:srgbClr val="EAF3FB"/>
          </a:solidFill>
          <a:ln w="13335">
            <a:solidFill>
              <a:srgbClr val="A8C9E8"/>
            </a:solidFill>
            <a:prstDash val="solid"/>
          </a:ln>
        </p:spPr>
        <p:txBody>
          <a:bodyPr/>
          <a:lstStyle/>
          <a:p>
            <a:endParaRPr lang="en-US"/>
          </a:p>
        </p:txBody>
      </p:sp>
      <p:sp>
        <p:nvSpPr>
          <p:cNvPr id="19" name="tn-text">
            <a:extLst>
              <a:ext uri="{FF2B5EF4-FFF2-40B4-BE49-F238E27FC236}">
                <a16:creationId xmlns:a16="http://schemas.microsoft.com/office/drawing/2014/main" id="{A514E67D-4A68-4C8C-8476-EAAEC7E4EDAC}"/>
              </a:ext>
            </a:extLst>
          </p:cNvPr>
          <p:cNvSpPr>
            <a:spLocks noGrp="1"/>
          </p:cNvSpPr>
          <p:nvPr/>
        </p:nvSpPr>
        <p:spPr>
          <a:xfrm>
            <a:off x="9153525" y="2933700"/>
            <a:ext cx="1790700" cy="723900"/>
          </a:xfrm>
          <a:prstGeom prst="rect">
            <a:avLst/>
          </a:prstGeom>
          <a:noFill/>
          <a:ln w="0">
            <a:noFill/>
            <a:prstDash val="solid"/>
          </a:ln>
        </p:spPr>
        <p:txBody>
          <a:bodyPr anchor="ctr">
            <a:normAutofit/>
          </a:bodyPr>
          <a:lstStyle>
            <a:defPPr algn="ctr">
              <a:defRPr sz="1500" b="1">
                <a:solidFill>
                  <a:srgbClr val="3979B8"/>
                </a:solidFill>
                <a:latin typeface="DejaVu Sans"/>
                <a:ea typeface="DejaVu Sans"/>
                <a:cs typeface="DejaVu Sans"/>
              </a:defRPr>
            </a:defPPr>
            <a:lvl1pPr algn="ctr">
              <a:defRPr sz="1500" b="1">
                <a:solidFill>
                  <a:srgbClr val="3979B8"/>
                </a:solidFill>
                <a:latin typeface="DejaVu Sans"/>
                <a:ea typeface="DejaVu Sans"/>
                <a:cs typeface="DejaVu Sans"/>
              </a:defRPr>
            </a:lvl1pPr>
            <a:lvl2pPr algn="ctr">
              <a:defRPr sz="1500" b="1">
                <a:solidFill>
                  <a:srgbClr val="3979B8"/>
                </a:solidFill>
                <a:latin typeface="DejaVu Sans"/>
                <a:ea typeface="DejaVu Sans"/>
                <a:cs typeface="DejaVu Sans"/>
              </a:defRPr>
            </a:lvl2pPr>
            <a:lvl3pPr algn="ctr">
              <a:defRPr sz="1500" b="1">
                <a:solidFill>
                  <a:srgbClr val="3979B8"/>
                </a:solidFill>
                <a:latin typeface="DejaVu Sans"/>
                <a:ea typeface="DejaVu Sans"/>
                <a:cs typeface="DejaVu Sans"/>
              </a:defRPr>
            </a:lvl3pPr>
            <a:lvl4pPr algn="ctr">
              <a:defRPr sz="1500" b="1">
                <a:solidFill>
                  <a:srgbClr val="3979B8"/>
                </a:solidFill>
                <a:latin typeface="DejaVu Sans"/>
                <a:ea typeface="DejaVu Sans"/>
                <a:cs typeface="DejaVu Sans"/>
              </a:defRPr>
            </a:lvl4pPr>
            <a:lvl5pPr algn="ctr">
              <a:defRPr sz="1500" b="1">
                <a:solidFill>
                  <a:srgbClr val="3979B8"/>
                </a:solidFill>
                <a:latin typeface="DejaVu Sans"/>
                <a:ea typeface="DejaVu Sans"/>
                <a:cs typeface="DejaVu Sans"/>
              </a:defRPr>
            </a:lvl5pPr>
            <a:lvl6pPr algn="ctr">
              <a:defRPr sz="1500" b="1">
                <a:solidFill>
                  <a:srgbClr val="3979B8"/>
                </a:solidFill>
                <a:latin typeface="DejaVu Sans"/>
                <a:ea typeface="DejaVu Sans"/>
                <a:cs typeface="DejaVu Sans"/>
              </a:defRPr>
            </a:lvl6pPr>
            <a:lvl7pPr algn="ctr">
              <a:defRPr sz="1500" b="1">
                <a:solidFill>
                  <a:srgbClr val="3979B8"/>
                </a:solidFill>
                <a:latin typeface="DejaVu Sans"/>
                <a:ea typeface="DejaVu Sans"/>
                <a:cs typeface="DejaVu Sans"/>
              </a:defRPr>
            </a:lvl7pPr>
            <a:lvl8pPr algn="ctr">
              <a:defRPr sz="1500" b="1">
                <a:solidFill>
                  <a:srgbClr val="3979B8"/>
                </a:solidFill>
                <a:latin typeface="DejaVu Sans"/>
                <a:ea typeface="DejaVu Sans"/>
                <a:cs typeface="DejaVu Sans"/>
              </a:defRPr>
            </a:lvl8pPr>
            <a:lvl9pPr algn="ctr">
              <a:defRPr sz="1500" b="1">
                <a:solidFill>
                  <a:srgbClr val="3979B8"/>
                </a:solidFill>
                <a:latin typeface="DejaVu Sans"/>
                <a:ea typeface="DejaVu Sans"/>
                <a:cs typeface="DejaVu Sans"/>
              </a:defRPr>
            </a:lvl9pPr>
          </a:lstStyle>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285 αρνητικοί</a:t>
            </a:r>
          </a:p>
        </p:txBody>
      </p:sp>
      <p:sp>
        <p:nvSpPr>
          <p:cNvPr id="20" name="why400">
            <a:extLst>
              <a:ext uri="{FF2B5EF4-FFF2-40B4-BE49-F238E27FC236}">
                <a16:creationId xmlns:a16="http://schemas.microsoft.com/office/drawing/2014/main" id="{6FBEC531-F446-4A6F-8E61-4022A96518F3}"/>
              </a:ext>
            </a:extLst>
          </p:cNvPr>
          <p:cNvSpPr>
            <a:spLocks noGrp="1"/>
          </p:cNvSpPr>
          <p:nvPr/>
        </p:nvSpPr>
        <p:spPr>
          <a:xfrm>
            <a:off x="2476500" y="4143375"/>
            <a:ext cx="7239000" cy="381000"/>
          </a:xfrm>
          <a:prstGeom prst="rect">
            <a:avLst/>
          </a:prstGeom>
          <a:noFill/>
          <a:ln w="0">
            <a:noFill/>
            <a:prstDash val="solid"/>
          </a:ln>
        </p:spPr>
        <p:txBody>
          <a:bodyPr anchor="ctr">
            <a:normAutofit/>
          </a:bodyPr>
          <a:lstStyle>
            <a:defPPr algn="ctr">
              <a:defRPr sz="1275" b="0">
                <a:solidFill>
                  <a:srgbClr val="5D6974"/>
                </a:solidFill>
                <a:latin typeface="DejaVu Sans"/>
                <a:ea typeface="DejaVu Sans"/>
                <a:cs typeface="DejaVu Sans"/>
              </a:defRPr>
            </a:defPPr>
            <a:lvl1pPr algn="ctr">
              <a:defRPr sz="1275" b="0">
                <a:solidFill>
                  <a:srgbClr val="5D6974"/>
                </a:solidFill>
                <a:latin typeface="DejaVu Sans"/>
                <a:ea typeface="DejaVu Sans"/>
                <a:cs typeface="DejaVu Sans"/>
              </a:defRPr>
            </a:lvl1pPr>
            <a:lvl2pPr algn="ctr">
              <a:defRPr sz="1275" b="0">
                <a:solidFill>
                  <a:srgbClr val="5D6974"/>
                </a:solidFill>
                <a:latin typeface="DejaVu Sans"/>
                <a:ea typeface="DejaVu Sans"/>
                <a:cs typeface="DejaVu Sans"/>
              </a:defRPr>
            </a:lvl2pPr>
            <a:lvl3pPr algn="ctr">
              <a:defRPr sz="1275" b="0">
                <a:solidFill>
                  <a:srgbClr val="5D6974"/>
                </a:solidFill>
                <a:latin typeface="DejaVu Sans"/>
                <a:ea typeface="DejaVu Sans"/>
                <a:cs typeface="DejaVu Sans"/>
              </a:defRPr>
            </a:lvl3pPr>
            <a:lvl4pPr algn="ctr">
              <a:defRPr sz="1275" b="0">
                <a:solidFill>
                  <a:srgbClr val="5D6974"/>
                </a:solidFill>
                <a:latin typeface="DejaVu Sans"/>
                <a:ea typeface="DejaVu Sans"/>
                <a:cs typeface="DejaVu Sans"/>
              </a:defRPr>
            </a:lvl4pPr>
            <a:lvl5pPr algn="ctr">
              <a:defRPr sz="1275" b="0">
                <a:solidFill>
                  <a:srgbClr val="5D6974"/>
                </a:solidFill>
                <a:latin typeface="DejaVu Sans"/>
                <a:ea typeface="DejaVu Sans"/>
                <a:cs typeface="DejaVu Sans"/>
              </a:defRPr>
            </a:lvl5pPr>
            <a:lvl6pPr algn="ctr">
              <a:defRPr sz="1275" b="0">
                <a:solidFill>
                  <a:srgbClr val="5D6974"/>
                </a:solidFill>
                <a:latin typeface="DejaVu Sans"/>
                <a:ea typeface="DejaVu Sans"/>
                <a:cs typeface="DejaVu Sans"/>
              </a:defRPr>
            </a:lvl6pPr>
            <a:lvl7pPr algn="ctr">
              <a:defRPr sz="1275" b="0">
                <a:solidFill>
                  <a:srgbClr val="5D6974"/>
                </a:solidFill>
                <a:latin typeface="DejaVu Sans"/>
                <a:ea typeface="DejaVu Sans"/>
                <a:cs typeface="DejaVu Sans"/>
              </a:defRPr>
            </a:lvl7pPr>
            <a:lvl8pPr algn="ctr">
              <a:defRPr sz="1275" b="0">
                <a:solidFill>
                  <a:srgbClr val="5D6974"/>
                </a:solidFill>
                <a:latin typeface="DejaVu Sans"/>
                <a:ea typeface="DejaVu Sans"/>
                <a:cs typeface="DejaVu Sans"/>
              </a:defRPr>
            </a:lvl8pPr>
            <a:lvl9pPr algn="ctr">
              <a:defRPr sz="1275" b="0">
                <a:solidFill>
                  <a:srgbClr val="5D6974"/>
                </a:solidFill>
                <a:latin typeface="DejaVu Sans"/>
                <a:ea typeface="DejaVu Sans"/>
                <a:cs typeface="DejaVu Sans"/>
              </a:defRPr>
            </a:lvl9pPr>
          </a:lstStyle>
          <a:p>
            <a:pPr algn="ctr">
              <a:defRPr sz="1275" b="0">
                <a:solidFill>
                  <a:srgbClr val="5D6974"/>
                </a:solidFill>
                <a:latin typeface="DejaVu Sans"/>
                <a:ea typeface="DejaVu Sans"/>
                <a:cs typeface="DejaVu Sans"/>
              </a:defRPr>
            </a:pPr>
            <a:r>
              <a:rPr sz="1275" b="0">
                <a:solidFill>
                  <a:srgbClr val="5D6974"/>
                </a:solidFill>
                <a:latin typeface="DejaVu Sans"/>
                <a:ea typeface="DejaVu Sans"/>
                <a:cs typeface="DejaVu Sans"/>
              </a:rPr>
              <a:t>Χρησιμοποιούμε 400 ασθενείς ώστε οι υπολογισμοί να δίνουν ακέραιους αριθμούς.</a:t>
            </a:r>
          </a:p>
        </p:txBody>
      </p:sp>
      <p:sp>
        <p:nvSpPr>
          <p:cNvPr id="21" name="next">
            <a:extLst>
              <a:ext uri="{FF2B5EF4-FFF2-40B4-BE49-F238E27FC236}">
                <a16:creationId xmlns:a16="http://schemas.microsoft.com/office/drawing/2014/main" id="{A3F5F4D3-4EE5-4243-B884-8463C5F510DF}"/>
              </a:ext>
            </a:extLst>
          </p:cNvPr>
          <p:cNvSpPr>
            <a:spLocks noGrp="1"/>
          </p:cNvSpPr>
          <p:nvPr/>
        </p:nvSpPr>
        <p:spPr>
          <a:xfrm>
            <a:off x="1714500" y="4857750"/>
            <a:ext cx="8763000" cy="609600"/>
          </a:xfrm>
          <a:prstGeom prst="rect">
            <a:avLst/>
          </a:prstGeom>
          <a:solidFill>
            <a:srgbClr val="EAF7F5"/>
          </a:solidFill>
          <a:ln w="13335">
            <a:solidFill>
              <a:srgbClr val="8FD3CA"/>
            </a:solidFill>
            <a:prstDash val="solid"/>
          </a:ln>
        </p:spPr>
        <p:txBody>
          <a:bodyPr anchor="ctr">
            <a:normAutofit/>
          </a:bodyPr>
          <a:lstStyle>
            <a:defPPr algn="ctr">
              <a:defRPr sz="1500" b="1">
                <a:solidFill>
                  <a:srgbClr val="18324B"/>
                </a:solidFill>
                <a:latin typeface="DejaVu Sans"/>
                <a:ea typeface="DejaVu Sans"/>
                <a:cs typeface="DejaVu Sans"/>
              </a:defRPr>
            </a:defPPr>
            <a:lvl1pPr algn="ctr">
              <a:defRPr sz="1500" b="1">
                <a:solidFill>
                  <a:srgbClr val="18324B"/>
                </a:solidFill>
                <a:latin typeface="DejaVu Sans"/>
                <a:ea typeface="DejaVu Sans"/>
                <a:cs typeface="DejaVu Sans"/>
              </a:defRPr>
            </a:lvl1pPr>
            <a:lvl2pPr algn="ctr">
              <a:defRPr sz="1500" b="1">
                <a:solidFill>
                  <a:srgbClr val="18324B"/>
                </a:solidFill>
                <a:latin typeface="DejaVu Sans"/>
                <a:ea typeface="DejaVu Sans"/>
                <a:cs typeface="DejaVu Sans"/>
              </a:defRPr>
            </a:lvl2pPr>
            <a:lvl3pPr algn="ctr">
              <a:defRPr sz="1500" b="1">
                <a:solidFill>
                  <a:srgbClr val="18324B"/>
                </a:solidFill>
                <a:latin typeface="DejaVu Sans"/>
                <a:ea typeface="DejaVu Sans"/>
                <a:cs typeface="DejaVu Sans"/>
              </a:defRPr>
            </a:lvl3pPr>
            <a:lvl4pPr algn="ctr">
              <a:defRPr sz="1500" b="1">
                <a:solidFill>
                  <a:srgbClr val="18324B"/>
                </a:solidFill>
                <a:latin typeface="DejaVu Sans"/>
                <a:ea typeface="DejaVu Sans"/>
                <a:cs typeface="DejaVu Sans"/>
              </a:defRPr>
            </a:lvl4pPr>
            <a:lvl5pPr algn="ctr">
              <a:defRPr sz="1500" b="1">
                <a:solidFill>
                  <a:srgbClr val="18324B"/>
                </a:solidFill>
                <a:latin typeface="DejaVu Sans"/>
                <a:ea typeface="DejaVu Sans"/>
                <a:cs typeface="DejaVu Sans"/>
              </a:defRPr>
            </a:lvl5pPr>
            <a:lvl6pPr algn="ctr">
              <a:defRPr sz="1500" b="1">
                <a:solidFill>
                  <a:srgbClr val="18324B"/>
                </a:solidFill>
                <a:latin typeface="DejaVu Sans"/>
                <a:ea typeface="DejaVu Sans"/>
                <a:cs typeface="DejaVu Sans"/>
              </a:defRPr>
            </a:lvl6pPr>
            <a:lvl7pPr algn="ctr">
              <a:defRPr sz="1500" b="1">
                <a:solidFill>
                  <a:srgbClr val="18324B"/>
                </a:solidFill>
                <a:latin typeface="DejaVu Sans"/>
                <a:ea typeface="DejaVu Sans"/>
                <a:cs typeface="DejaVu Sans"/>
              </a:defRPr>
            </a:lvl7pPr>
            <a:lvl8pPr algn="ctr">
              <a:defRPr sz="1500" b="1">
                <a:solidFill>
                  <a:srgbClr val="18324B"/>
                </a:solidFill>
                <a:latin typeface="DejaVu Sans"/>
                <a:ea typeface="DejaVu Sans"/>
                <a:cs typeface="DejaVu Sans"/>
              </a:defRPr>
            </a:lvl8pPr>
            <a:lvl9pPr algn="ctr">
              <a:defRPr sz="1500" b="1">
                <a:solidFill>
                  <a:srgbClr val="18324B"/>
                </a:solidFill>
                <a:latin typeface="DejaVu Sans"/>
                <a:ea typeface="DejaVu Sans"/>
                <a:cs typeface="DejaVu Sans"/>
              </a:defRPr>
            </a:lvl9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Τώρα συγκεντρώνουμε όλους τους θετικούς και όλους τους αρνητικούς, ανεξάρτητα από το αν έχουν πραγματικά DVT.</a:t>
            </a:r>
          </a:p>
        </p:txBody>
      </p:sp>
    </p:spTree>
    <p:extLst>
      <p:ext uri="{BB962C8B-B14F-4D97-AF65-F5344CB8AC3E}">
        <p14:creationId xmlns:p14="http://schemas.microsoft.com/office/powerpoint/2010/main" val="3655203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E08DBE43-162C-4ACE-832F-455CD9B04009}"/>
              </a:ext>
            </a:extLst>
          </p:cNvPr>
          <p:cNvSpPr>
            <a:spLocks noGrp="1"/>
          </p:cNvSpPr>
          <p:nvPr/>
        </p:nvSpPr>
        <p:spPr>
          <a:xfrm>
            <a:off x="666750" y="247650"/>
            <a:ext cx="10858500" cy="514350"/>
          </a:xfrm>
          <a:prstGeom prst="rect">
            <a:avLst/>
          </a:prstGeom>
          <a:noFill/>
          <a:ln w="0">
            <a:noFill/>
            <a:prstDash val="solid"/>
          </a:ln>
        </p:spPr>
        <p:txBody>
          <a:bodyPr anchor="ctr">
            <a:normAutofit/>
          </a:bodyPr>
          <a:lstStyle>
            <a:defPPr algn="l">
              <a:defRPr sz="2250" b="1">
                <a:solidFill>
                  <a:srgbClr val="18324B"/>
                </a:solidFill>
                <a:latin typeface="DejaVu Sans"/>
                <a:ea typeface="DejaVu Sans"/>
                <a:cs typeface="DejaVu Sans"/>
              </a:defRPr>
            </a:defPPr>
            <a:lvl1pPr algn="l">
              <a:defRPr sz="2250" b="1">
                <a:solidFill>
                  <a:srgbClr val="18324B"/>
                </a:solidFill>
                <a:latin typeface="DejaVu Sans"/>
                <a:ea typeface="DejaVu Sans"/>
                <a:cs typeface="DejaVu Sans"/>
              </a:defRPr>
            </a:lvl1pPr>
            <a:lvl2pPr algn="l">
              <a:defRPr sz="2250" b="1">
                <a:solidFill>
                  <a:srgbClr val="18324B"/>
                </a:solidFill>
                <a:latin typeface="DejaVu Sans"/>
                <a:ea typeface="DejaVu Sans"/>
                <a:cs typeface="DejaVu Sans"/>
              </a:defRPr>
            </a:lvl2pPr>
            <a:lvl3pPr algn="l">
              <a:defRPr sz="2250" b="1">
                <a:solidFill>
                  <a:srgbClr val="18324B"/>
                </a:solidFill>
                <a:latin typeface="DejaVu Sans"/>
                <a:ea typeface="DejaVu Sans"/>
                <a:cs typeface="DejaVu Sans"/>
              </a:defRPr>
            </a:lvl3pPr>
            <a:lvl4pPr algn="l">
              <a:defRPr sz="2250" b="1">
                <a:solidFill>
                  <a:srgbClr val="18324B"/>
                </a:solidFill>
                <a:latin typeface="DejaVu Sans"/>
                <a:ea typeface="DejaVu Sans"/>
                <a:cs typeface="DejaVu Sans"/>
              </a:defRPr>
            </a:lvl4pPr>
            <a:lvl5pPr algn="l">
              <a:defRPr sz="2250" b="1">
                <a:solidFill>
                  <a:srgbClr val="18324B"/>
                </a:solidFill>
                <a:latin typeface="DejaVu Sans"/>
                <a:ea typeface="DejaVu Sans"/>
                <a:cs typeface="DejaVu Sans"/>
              </a:defRPr>
            </a:lvl5pPr>
            <a:lvl6pPr algn="l">
              <a:defRPr sz="2250" b="1">
                <a:solidFill>
                  <a:srgbClr val="18324B"/>
                </a:solidFill>
                <a:latin typeface="DejaVu Sans"/>
                <a:ea typeface="DejaVu Sans"/>
                <a:cs typeface="DejaVu Sans"/>
              </a:defRPr>
            </a:lvl6pPr>
            <a:lvl7pPr algn="l">
              <a:defRPr sz="2250" b="1">
                <a:solidFill>
                  <a:srgbClr val="18324B"/>
                </a:solidFill>
                <a:latin typeface="DejaVu Sans"/>
                <a:ea typeface="DejaVu Sans"/>
                <a:cs typeface="DejaVu Sans"/>
              </a:defRPr>
            </a:lvl7pPr>
            <a:lvl8pPr algn="l">
              <a:defRPr sz="2250" b="1">
                <a:solidFill>
                  <a:srgbClr val="18324B"/>
                </a:solidFill>
                <a:latin typeface="DejaVu Sans"/>
                <a:ea typeface="DejaVu Sans"/>
                <a:cs typeface="DejaVu Sans"/>
              </a:defRPr>
            </a:lvl8pPr>
            <a:lvl9pPr algn="l">
              <a:defRPr sz="2250" b="1">
                <a:solidFill>
                  <a:srgbClr val="18324B"/>
                </a:solidFill>
                <a:latin typeface="DejaVu Sans"/>
                <a:ea typeface="DejaVu Sans"/>
                <a:cs typeface="DejaVu Sans"/>
              </a:defRPr>
            </a:lvl9pPr>
          </a:lstStyle>
          <a:p>
            <a:pPr algn="l">
              <a:defRPr sz="2250" b="1">
                <a:solidFill>
                  <a:srgbClr val="18324B"/>
                </a:solidFill>
                <a:latin typeface="DejaVu Sans"/>
                <a:ea typeface="DejaVu Sans"/>
                <a:cs typeface="DejaVu Sans"/>
              </a:defRPr>
            </a:pPr>
            <a:r>
              <a:rPr sz="2250" b="1">
                <a:solidFill>
                  <a:srgbClr val="18324B"/>
                </a:solidFill>
                <a:latin typeface="DejaVu Sans"/>
                <a:ea typeface="DejaVu Sans"/>
                <a:cs typeface="DejaVu Sans"/>
              </a:rPr>
              <a:t>Μεταξύ των θετικών, πόσοι έχουν DVT;</a:t>
            </a:r>
          </a:p>
        </p:txBody>
      </p:sp>
      <p:sp>
        <p:nvSpPr>
          <p:cNvPr id="2" name="subtitle">
            <a:extLst>
              <a:ext uri="{FF2B5EF4-FFF2-40B4-BE49-F238E27FC236}">
                <a16:creationId xmlns:a16="http://schemas.microsoft.com/office/drawing/2014/main" id="{9A4A93C3-E25A-4C9B-9717-DD17F7BD91E0}"/>
              </a:ext>
            </a:extLst>
          </p:cNvPr>
          <p:cNvSpPr>
            <a:spLocks noGrp="1"/>
          </p:cNvSpPr>
          <p:nvPr/>
        </p:nvSpPr>
        <p:spPr>
          <a:xfrm>
            <a:off x="685800" y="742950"/>
            <a:ext cx="10668000" cy="2857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Αθροίζουμε όλα τα θετικά αποτελέσματα και βλέπουμε πόσα είναι αληθώς θετικά.</a:t>
            </a:r>
          </a:p>
        </p:txBody>
      </p:sp>
      <p:sp>
        <p:nvSpPr>
          <p:cNvPr id="3" name="top-rule">
            <a:extLst>
              <a:ext uri="{FF2B5EF4-FFF2-40B4-BE49-F238E27FC236}">
                <a16:creationId xmlns:a16="http://schemas.microsoft.com/office/drawing/2014/main" id="{27341A16-1157-4996-9B7C-4616C62807A9}"/>
              </a:ext>
            </a:extLst>
          </p:cNvPr>
          <p:cNvSpPr>
            <a:spLocks noGrp="1"/>
          </p:cNvSpPr>
          <p:nvPr/>
        </p:nvSpPr>
        <p:spPr>
          <a:xfrm>
            <a:off x="685800" y="1066800"/>
            <a:ext cx="108204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830B351A-A631-4C0C-81AA-367D1C3272CA}"/>
              </a:ext>
            </a:extLst>
          </p:cNvPr>
          <p:cNvSpPr>
            <a:spLocks noGrp="1"/>
          </p:cNvSpPr>
          <p:nvPr/>
        </p:nvSpPr>
        <p:spPr>
          <a:xfrm>
            <a:off x="11125200" y="6534150"/>
            <a:ext cx="381000" cy="171450"/>
          </a:xfrm>
          <a:prstGeom prst="rect">
            <a:avLst/>
          </a:prstGeom>
          <a:noFill/>
          <a:ln w="0">
            <a:noFill/>
            <a:prstDash val="solid"/>
          </a:ln>
        </p:spPr>
        <p:txBody>
          <a:bodyPr anchor="ctr">
            <a:normAutofit fontScale="77500" lnSpcReduction="20000"/>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a:t>
            </a:r>
          </a:p>
        </p:txBody>
      </p:sp>
      <p:sp>
        <p:nvSpPr>
          <p:cNvPr id="6" name="true-positive">
            <a:extLst>
              <a:ext uri="{FF2B5EF4-FFF2-40B4-BE49-F238E27FC236}">
                <a16:creationId xmlns:a16="http://schemas.microsoft.com/office/drawing/2014/main" id="{88C1B109-3321-4D2B-9804-46393162AC59}"/>
              </a:ext>
            </a:extLst>
          </p:cNvPr>
          <p:cNvSpPr>
            <a:spLocks noGrp="1"/>
          </p:cNvSpPr>
          <p:nvPr/>
        </p:nvSpPr>
        <p:spPr>
          <a:xfrm>
            <a:off x="1476375" y="1571625"/>
            <a:ext cx="4095750" cy="1047750"/>
          </a:xfrm>
          <a:prstGeom prst="roundRect">
            <a:avLst>
              <a:gd name="adj" fmla="val 7273"/>
            </a:avLst>
          </a:prstGeom>
          <a:solidFill>
            <a:srgbClr val="EDF8F1"/>
          </a:solidFill>
          <a:ln w="13335">
            <a:solidFill>
              <a:srgbClr val="9AC9AA"/>
            </a:solidFill>
            <a:prstDash val="solid"/>
          </a:ln>
        </p:spPr>
        <p:txBody>
          <a:bodyPr/>
          <a:lstStyle/>
          <a:p>
            <a:endParaRPr lang="en-US"/>
          </a:p>
        </p:txBody>
      </p:sp>
      <p:sp>
        <p:nvSpPr>
          <p:cNvPr id="7" name="true-positive-text">
            <a:extLst>
              <a:ext uri="{FF2B5EF4-FFF2-40B4-BE49-F238E27FC236}">
                <a16:creationId xmlns:a16="http://schemas.microsoft.com/office/drawing/2014/main" id="{2D3F40A9-51C9-4A25-875E-6CFF3E1B84F3}"/>
              </a:ext>
            </a:extLst>
          </p:cNvPr>
          <p:cNvSpPr>
            <a:spLocks noGrp="1"/>
          </p:cNvSpPr>
          <p:nvPr/>
        </p:nvSpPr>
        <p:spPr>
          <a:xfrm>
            <a:off x="1628775" y="1647825"/>
            <a:ext cx="3790950" cy="895350"/>
          </a:xfrm>
          <a:prstGeom prst="rect">
            <a:avLst/>
          </a:prstGeom>
          <a:noFill/>
          <a:ln w="0">
            <a:noFill/>
            <a:prstDash val="solid"/>
          </a:ln>
        </p:spPr>
        <p:txBody>
          <a:bodyPr anchor="ctr">
            <a:normAutofit/>
          </a:bodyPr>
          <a:lstStyle>
            <a:defPPr algn="ctr">
              <a:defRPr sz="1575" b="1">
                <a:solidFill>
                  <a:srgbClr val="2F855A"/>
                </a:solidFill>
                <a:latin typeface="DejaVu Sans"/>
                <a:ea typeface="DejaVu Sans"/>
                <a:cs typeface="DejaVu Sans"/>
              </a:defRPr>
            </a:defPPr>
            <a:lvl1pPr algn="ctr">
              <a:defRPr sz="1575" b="1">
                <a:solidFill>
                  <a:srgbClr val="2F855A"/>
                </a:solidFill>
                <a:latin typeface="DejaVu Sans"/>
                <a:ea typeface="DejaVu Sans"/>
                <a:cs typeface="DejaVu Sans"/>
              </a:defRPr>
            </a:lvl1pPr>
            <a:lvl2pPr algn="ctr">
              <a:defRPr sz="1575" b="1">
                <a:solidFill>
                  <a:srgbClr val="2F855A"/>
                </a:solidFill>
                <a:latin typeface="DejaVu Sans"/>
                <a:ea typeface="DejaVu Sans"/>
                <a:cs typeface="DejaVu Sans"/>
              </a:defRPr>
            </a:lvl2pPr>
            <a:lvl3pPr algn="ctr">
              <a:defRPr sz="1575" b="1">
                <a:solidFill>
                  <a:srgbClr val="2F855A"/>
                </a:solidFill>
                <a:latin typeface="DejaVu Sans"/>
                <a:ea typeface="DejaVu Sans"/>
                <a:cs typeface="DejaVu Sans"/>
              </a:defRPr>
            </a:lvl3pPr>
            <a:lvl4pPr algn="ctr">
              <a:defRPr sz="1575" b="1">
                <a:solidFill>
                  <a:srgbClr val="2F855A"/>
                </a:solidFill>
                <a:latin typeface="DejaVu Sans"/>
                <a:ea typeface="DejaVu Sans"/>
                <a:cs typeface="DejaVu Sans"/>
              </a:defRPr>
            </a:lvl4pPr>
            <a:lvl5pPr algn="ctr">
              <a:defRPr sz="1575" b="1">
                <a:solidFill>
                  <a:srgbClr val="2F855A"/>
                </a:solidFill>
                <a:latin typeface="DejaVu Sans"/>
                <a:ea typeface="DejaVu Sans"/>
                <a:cs typeface="DejaVu Sans"/>
              </a:defRPr>
            </a:lvl5pPr>
            <a:lvl6pPr algn="ctr">
              <a:defRPr sz="1575" b="1">
                <a:solidFill>
                  <a:srgbClr val="2F855A"/>
                </a:solidFill>
                <a:latin typeface="DejaVu Sans"/>
                <a:ea typeface="DejaVu Sans"/>
                <a:cs typeface="DejaVu Sans"/>
              </a:defRPr>
            </a:lvl6pPr>
            <a:lvl7pPr algn="ctr">
              <a:defRPr sz="1575" b="1">
                <a:solidFill>
                  <a:srgbClr val="2F855A"/>
                </a:solidFill>
                <a:latin typeface="DejaVu Sans"/>
                <a:ea typeface="DejaVu Sans"/>
                <a:cs typeface="DejaVu Sans"/>
              </a:defRPr>
            </a:lvl7pPr>
            <a:lvl8pPr algn="ctr">
              <a:defRPr sz="1575" b="1">
                <a:solidFill>
                  <a:srgbClr val="2F855A"/>
                </a:solidFill>
                <a:latin typeface="DejaVu Sans"/>
                <a:ea typeface="DejaVu Sans"/>
                <a:cs typeface="DejaVu Sans"/>
              </a:defRPr>
            </a:lvl8pPr>
            <a:lvl9pPr algn="ctr">
              <a:defRPr sz="1575" b="1">
                <a:solidFill>
                  <a:srgbClr val="2F855A"/>
                </a:solidFill>
                <a:latin typeface="DejaVu Sans"/>
                <a:ea typeface="DejaVu Sans"/>
                <a:cs typeface="DejaVu Sans"/>
              </a:defRPr>
            </a:lvl9pPr>
          </a:lstStyle>
          <a:p>
            <a:pPr algn="ctr">
              <a:defRPr sz="1575" b="1">
                <a:solidFill>
                  <a:srgbClr val="2F855A"/>
                </a:solidFill>
                <a:latin typeface="DejaVu Sans"/>
                <a:ea typeface="DejaVu Sans"/>
                <a:cs typeface="DejaVu Sans"/>
              </a:defRPr>
            </a:pPr>
            <a:r>
              <a:rPr sz="1575" b="1">
                <a:solidFill>
                  <a:srgbClr val="2F855A"/>
                </a:solidFill>
                <a:latin typeface="DejaVu Sans"/>
                <a:ea typeface="DejaVu Sans"/>
                <a:cs typeface="DejaVu Sans"/>
              </a:rPr>
              <a:t>90 θετικοί</a:t>
            </a:r>
          </a:p>
          <a:p>
            <a:pPr algn="ctr">
              <a:defRPr sz="1575" b="1">
                <a:solidFill>
                  <a:srgbClr val="2F855A"/>
                </a:solidFill>
                <a:latin typeface="DejaVu Sans"/>
                <a:ea typeface="DejaVu Sans"/>
                <a:cs typeface="DejaVu Sans"/>
              </a:defRPr>
            </a:pPr>
            <a:r>
              <a:rPr sz="1575" b="1">
                <a:solidFill>
                  <a:srgbClr val="2F855A"/>
                </a:solidFill>
                <a:latin typeface="DejaVu Sans"/>
                <a:ea typeface="DejaVu Sans"/>
                <a:cs typeface="DejaVu Sans"/>
              </a:rPr>
              <a:t>που έχουν DVT</a:t>
            </a:r>
          </a:p>
        </p:txBody>
      </p:sp>
      <p:sp>
        <p:nvSpPr>
          <p:cNvPr id="8" name="false-positive">
            <a:extLst>
              <a:ext uri="{FF2B5EF4-FFF2-40B4-BE49-F238E27FC236}">
                <a16:creationId xmlns:a16="http://schemas.microsoft.com/office/drawing/2014/main" id="{57CDBD45-F9D5-4A4F-99D7-7416E29E31DF}"/>
              </a:ext>
            </a:extLst>
          </p:cNvPr>
          <p:cNvSpPr>
            <a:spLocks noGrp="1"/>
          </p:cNvSpPr>
          <p:nvPr/>
        </p:nvSpPr>
        <p:spPr>
          <a:xfrm>
            <a:off x="6619875" y="1571625"/>
            <a:ext cx="4095750" cy="1047750"/>
          </a:xfrm>
          <a:prstGeom prst="roundRect">
            <a:avLst>
              <a:gd name="adj" fmla="val 7273"/>
            </a:avLst>
          </a:prstGeom>
          <a:solidFill>
            <a:srgbClr val="FFF5DF"/>
          </a:solidFill>
          <a:ln w="13335">
            <a:solidFill>
              <a:srgbClr val="E5C37F"/>
            </a:solidFill>
            <a:prstDash val="solid"/>
          </a:ln>
        </p:spPr>
        <p:txBody>
          <a:bodyPr/>
          <a:lstStyle/>
          <a:p>
            <a:endParaRPr lang="en-US"/>
          </a:p>
        </p:txBody>
      </p:sp>
      <p:sp>
        <p:nvSpPr>
          <p:cNvPr id="9" name="false-positive-text">
            <a:extLst>
              <a:ext uri="{FF2B5EF4-FFF2-40B4-BE49-F238E27FC236}">
                <a16:creationId xmlns:a16="http://schemas.microsoft.com/office/drawing/2014/main" id="{DF90936B-51FF-4D47-B8E0-C2B6E0C8596E}"/>
              </a:ext>
            </a:extLst>
          </p:cNvPr>
          <p:cNvSpPr>
            <a:spLocks noGrp="1"/>
          </p:cNvSpPr>
          <p:nvPr/>
        </p:nvSpPr>
        <p:spPr>
          <a:xfrm>
            <a:off x="6772275" y="1647825"/>
            <a:ext cx="3790950" cy="895350"/>
          </a:xfrm>
          <a:prstGeom prst="rect">
            <a:avLst/>
          </a:prstGeom>
          <a:noFill/>
          <a:ln w="0">
            <a:noFill/>
            <a:prstDash val="solid"/>
          </a:ln>
        </p:spPr>
        <p:txBody>
          <a:bodyPr anchor="ctr">
            <a:normAutofit/>
          </a:bodyPr>
          <a:lstStyle>
            <a:defPPr algn="ctr">
              <a:defRPr sz="1575" b="1">
                <a:solidFill>
                  <a:srgbClr val="A66B12"/>
                </a:solidFill>
                <a:latin typeface="DejaVu Sans"/>
                <a:ea typeface="DejaVu Sans"/>
                <a:cs typeface="DejaVu Sans"/>
              </a:defRPr>
            </a:defPPr>
            <a:lvl1pPr algn="ctr">
              <a:defRPr sz="1575" b="1">
                <a:solidFill>
                  <a:srgbClr val="A66B12"/>
                </a:solidFill>
                <a:latin typeface="DejaVu Sans"/>
                <a:ea typeface="DejaVu Sans"/>
                <a:cs typeface="DejaVu Sans"/>
              </a:defRPr>
            </a:lvl1pPr>
            <a:lvl2pPr algn="ctr">
              <a:defRPr sz="1575" b="1">
                <a:solidFill>
                  <a:srgbClr val="A66B12"/>
                </a:solidFill>
                <a:latin typeface="DejaVu Sans"/>
                <a:ea typeface="DejaVu Sans"/>
                <a:cs typeface="DejaVu Sans"/>
              </a:defRPr>
            </a:lvl2pPr>
            <a:lvl3pPr algn="ctr">
              <a:defRPr sz="1575" b="1">
                <a:solidFill>
                  <a:srgbClr val="A66B12"/>
                </a:solidFill>
                <a:latin typeface="DejaVu Sans"/>
                <a:ea typeface="DejaVu Sans"/>
                <a:cs typeface="DejaVu Sans"/>
              </a:defRPr>
            </a:lvl3pPr>
            <a:lvl4pPr algn="ctr">
              <a:defRPr sz="1575" b="1">
                <a:solidFill>
                  <a:srgbClr val="A66B12"/>
                </a:solidFill>
                <a:latin typeface="DejaVu Sans"/>
                <a:ea typeface="DejaVu Sans"/>
                <a:cs typeface="DejaVu Sans"/>
              </a:defRPr>
            </a:lvl4pPr>
            <a:lvl5pPr algn="ctr">
              <a:defRPr sz="1575" b="1">
                <a:solidFill>
                  <a:srgbClr val="A66B12"/>
                </a:solidFill>
                <a:latin typeface="DejaVu Sans"/>
                <a:ea typeface="DejaVu Sans"/>
                <a:cs typeface="DejaVu Sans"/>
              </a:defRPr>
            </a:lvl5pPr>
            <a:lvl6pPr algn="ctr">
              <a:defRPr sz="1575" b="1">
                <a:solidFill>
                  <a:srgbClr val="A66B12"/>
                </a:solidFill>
                <a:latin typeface="DejaVu Sans"/>
                <a:ea typeface="DejaVu Sans"/>
                <a:cs typeface="DejaVu Sans"/>
              </a:defRPr>
            </a:lvl6pPr>
            <a:lvl7pPr algn="ctr">
              <a:defRPr sz="1575" b="1">
                <a:solidFill>
                  <a:srgbClr val="A66B12"/>
                </a:solidFill>
                <a:latin typeface="DejaVu Sans"/>
                <a:ea typeface="DejaVu Sans"/>
                <a:cs typeface="DejaVu Sans"/>
              </a:defRPr>
            </a:lvl7pPr>
            <a:lvl8pPr algn="ctr">
              <a:defRPr sz="1575" b="1">
                <a:solidFill>
                  <a:srgbClr val="A66B12"/>
                </a:solidFill>
                <a:latin typeface="DejaVu Sans"/>
                <a:ea typeface="DejaVu Sans"/>
                <a:cs typeface="DejaVu Sans"/>
              </a:defRPr>
            </a:lvl8pPr>
            <a:lvl9pPr algn="ctr">
              <a:defRPr sz="1575" b="1">
                <a:solidFill>
                  <a:srgbClr val="A66B12"/>
                </a:solidFill>
                <a:latin typeface="DejaVu Sans"/>
                <a:ea typeface="DejaVu Sans"/>
                <a:cs typeface="DejaVu Sans"/>
              </a:defRPr>
            </a:lvl9pPr>
          </a:lstStyle>
          <a:p>
            <a:pPr algn="ctr">
              <a:defRPr sz="1575" b="1">
                <a:solidFill>
                  <a:srgbClr val="A66B12"/>
                </a:solidFill>
                <a:latin typeface="DejaVu Sans"/>
                <a:ea typeface="DejaVu Sans"/>
                <a:cs typeface="DejaVu Sans"/>
              </a:defRPr>
            </a:pPr>
            <a:r>
              <a:rPr sz="1575" b="1">
                <a:solidFill>
                  <a:srgbClr val="A66B12"/>
                </a:solidFill>
                <a:latin typeface="DejaVu Sans"/>
                <a:ea typeface="DejaVu Sans"/>
                <a:cs typeface="DejaVu Sans"/>
              </a:rPr>
              <a:t>15 θετικοί</a:t>
            </a:r>
          </a:p>
          <a:p>
            <a:pPr algn="ctr">
              <a:defRPr sz="1575" b="1">
                <a:solidFill>
                  <a:srgbClr val="A66B12"/>
                </a:solidFill>
                <a:latin typeface="DejaVu Sans"/>
                <a:ea typeface="DejaVu Sans"/>
                <a:cs typeface="DejaVu Sans"/>
              </a:defRPr>
            </a:pPr>
            <a:r>
              <a:rPr sz="1575" b="1">
                <a:solidFill>
                  <a:srgbClr val="A66B12"/>
                </a:solidFill>
                <a:latin typeface="DejaVu Sans"/>
                <a:ea typeface="DejaVu Sans"/>
                <a:cs typeface="DejaVu Sans"/>
              </a:rPr>
              <a:t>που δεν έχουν DVT</a:t>
            </a:r>
          </a:p>
        </p:txBody>
      </p:sp>
      <p:sp>
        <p:nvSpPr>
          <p:cNvPr id="10" name="total">
            <a:extLst>
              <a:ext uri="{FF2B5EF4-FFF2-40B4-BE49-F238E27FC236}">
                <a16:creationId xmlns:a16="http://schemas.microsoft.com/office/drawing/2014/main" id="{E09C3C06-61ED-4187-86BA-06494D87CD17}"/>
              </a:ext>
            </a:extLst>
          </p:cNvPr>
          <p:cNvSpPr>
            <a:spLocks noGrp="1"/>
          </p:cNvSpPr>
          <p:nvPr/>
        </p:nvSpPr>
        <p:spPr>
          <a:xfrm>
            <a:off x="3238500" y="3000375"/>
            <a:ext cx="5715000" cy="552450"/>
          </a:xfrm>
          <a:prstGeom prst="rect">
            <a:avLst/>
          </a:prstGeom>
          <a:solidFill>
            <a:srgbClr val="F6F8FA"/>
          </a:solidFill>
          <a:ln w="11430">
            <a:solidFill>
              <a:srgbClr val="D7DEE5"/>
            </a:solidFill>
            <a:prstDash val="solid"/>
          </a:ln>
        </p:spPr>
        <p:txBody>
          <a:bodyPr anchor="ctr">
            <a:normAutofit/>
          </a:bodyPr>
          <a:lstStyle>
            <a:defPPr algn="ctr">
              <a:defRPr sz="1800" b="1">
                <a:solidFill>
                  <a:srgbClr val="18324B"/>
                </a:solidFill>
                <a:latin typeface="DejaVu Sans"/>
                <a:ea typeface="DejaVu Sans"/>
                <a:cs typeface="DejaVu Sans"/>
              </a:defRPr>
            </a:defPPr>
            <a:lvl1pPr algn="ctr">
              <a:defRPr sz="1800" b="1">
                <a:solidFill>
                  <a:srgbClr val="18324B"/>
                </a:solidFill>
                <a:latin typeface="DejaVu Sans"/>
                <a:ea typeface="DejaVu Sans"/>
                <a:cs typeface="DejaVu Sans"/>
              </a:defRPr>
            </a:lvl1pPr>
            <a:lvl2pPr algn="ctr">
              <a:defRPr sz="1800" b="1">
                <a:solidFill>
                  <a:srgbClr val="18324B"/>
                </a:solidFill>
                <a:latin typeface="DejaVu Sans"/>
                <a:ea typeface="DejaVu Sans"/>
                <a:cs typeface="DejaVu Sans"/>
              </a:defRPr>
            </a:lvl2pPr>
            <a:lvl3pPr algn="ctr">
              <a:defRPr sz="1800" b="1">
                <a:solidFill>
                  <a:srgbClr val="18324B"/>
                </a:solidFill>
                <a:latin typeface="DejaVu Sans"/>
                <a:ea typeface="DejaVu Sans"/>
                <a:cs typeface="DejaVu Sans"/>
              </a:defRPr>
            </a:lvl3pPr>
            <a:lvl4pPr algn="ctr">
              <a:defRPr sz="1800" b="1">
                <a:solidFill>
                  <a:srgbClr val="18324B"/>
                </a:solidFill>
                <a:latin typeface="DejaVu Sans"/>
                <a:ea typeface="DejaVu Sans"/>
                <a:cs typeface="DejaVu Sans"/>
              </a:defRPr>
            </a:lvl4pPr>
            <a:lvl5pPr algn="ctr">
              <a:defRPr sz="1800" b="1">
                <a:solidFill>
                  <a:srgbClr val="18324B"/>
                </a:solidFill>
                <a:latin typeface="DejaVu Sans"/>
                <a:ea typeface="DejaVu Sans"/>
                <a:cs typeface="DejaVu Sans"/>
              </a:defRPr>
            </a:lvl5pPr>
            <a:lvl6pPr algn="ctr">
              <a:defRPr sz="1800" b="1">
                <a:solidFill>
                  <a:srgbClr val="18324B"/>
                </a:solidFill>
                <a:latin typeface="DejaVu Sans"/>
                <a:ea typeface="DejaVu Sans"/>
                <a:cs typeface="DejaVu Sans"/>
              </a:defRPr>
            </a:lvl6pPr>
            <a:lvl7pPr algn="ctr">
              <a:defRPr sz="1800" b="1">
                <a:solidFill>
                  <a:srgbClr val="18324B"/>
                </a:solidFill>
                <a:latin typeface="DejaVu Sans"/>
                <a:ea typeface="DejaVu Sans"/>
                <a:cs typeface="DejaVu Sans"/>
              </a:defRPr>
            </a:lvl7pPr>
            <a:lvl8pPr algn="ctr">
              <a:defRPr sz="1800" b="1">
                <a:solidFill>
                  <a:srgbClr val="18324B"/>
                </a:solidFill>
                <a:latin typeface="DejaVu Sans"/>
                <a:ea typeface="DejaVu Sans"/>
                <a:cs typeface="DejaVu Sans"/>
              </a:defRPr>
            </a:lvl8pPr>
            <a:lvl9pPr algn="ctr">
              <a:defRPr sz="1800" b="1">
                <a:solidFill>
                  <a:srgbClr val="18324B"/>
                </a:solidFill>
                <a:latin typeface="DejaVu Sans"/>
                <a:ea typeface="DejaVu Sans"/>
                <a:cs typeface="DejaVu Sans"/>
              </a:defRPr>
            </a:lvl9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Σύνολο θετικών: 90 + 15 = 105</a:t>
            </a:r>
          </a:p>
        </p:txBody>
      </p:sp>
      <p:sp>
        <p:nvSpPr>
          <p:cNvPr id="11" name="formula">
            <a:extLst>
              <a:ext uri="{FF2B5EF4-FFF2-40B4-BE49-F238E27FC236}">
                <a16:creationId xmlns:a16="http://schemas.microsoft.com/office/drawing/2014/main" id="{73C98AD8-C6CC-4377-ACF4-3B1EAEBB84A8}"/>
              </a:ext>
            </a:extLst>
          </p:cNvPr>
          <p:cNvSpPr>
            <a:spLocks noGrp="1"/>
          </p:cNvSpPr>
          <p:nvPr/>
        </p:nvSpPr>
        <p:spPr>
          <a:xfrm>
            <a:off x="2476500" y="3905250"/>
            <a:ext cx="7239000" cy="457200"/>
          </a:xfrm>
          <a:prstGeom prst="rect">
            <a:avLst/>
          </a:prstGeom>
          <a:noFill/>
          <a:ln w="0">
            <a:noFill/>
            <a:prstDash val="solid"/>
          </a:ln>
        </p:spPr>
        <p:txBody>
          <a:bodyPr anchor="ctr">
            <a:normAutofit/>
          </a:bodyPr>
          <a:lstStyle>
            <a:defPPr algn="ctr">
              <a:defRPr sz="1725" b="1">
                <a:solidFill>
                  <a:srgbClr val="18324B"/>
                </a:solidFill>
                <a:latin typeface="DejaVu Sans"/>
                <a:ea typeface="DejaVu Sans"/>
                <a:cs typeface="DejaVu Sans"/>
              </a:defRPr>
            </a:defPPr>
            <a:lvl1pPr algn="ctr">
              <a:defRPr sz="1725" b="1">
                <a:solidFill>
                  <a:srgbClr val="18324B"/>
                </a:solidFill>
                <a:latin typeface="DejaVu Sans"/>
                <a:ea typeface="DejaVu Sans"/>
                <a:cs typeface="DejaVu Sans"/>
              </a:defRPr>
            </a:lvl1pPr>
            <a:lvl2pPr algn="ctr">
              <a:defRPr sz="1725" b="1">
                <a:solidFill>
                  <a:srgbClr val="18324B"/>
                </a:solidFill>
                <a:latin typeface="DejaVu Sans"/>
                <a:ea typeface="DejaVu Sans"/>
                <a:cs typeface="DejaVu Sans"/>
              </a:defRPr>
            </a:lvl2pPr>
            <a:lvl3pPr algn="ctr">
              <a:defRPr sz="1725" b="1">
                <a:solidFill>
                  <a:srgbClr val="18324B"/>
                </a:solidFill>
                <a:latin typeface="DejaVu Sans"/>
                <a:ea typeface="DejaVu Sans"/>
                <a:cs typeface="DejaVu Sans"/>
              </a:defRPr>
            </a:lvl3pPr>
            <a:lvl4pPr algn="ctr">
              <a:defRPr sz="1725" b="1">
                <a:solidFill>
                  <a:srgbClr val="18324B"/>
                </a:solidFill>
                <a:latin typeface="DejaVu Sans"/>
                <a:ea typeface="DejaVu Sans"/>
                <a:cs typeface="DejaVu Sans"/>
              </a:defRPr>
            </a:lvl4pPr>
            <a:lvl5pPr algn="ctr">
              <a:defRPr sz="1725" b="1">
                <a:solidFill>
                  <a:srgbClr val="18324B"/>
                </a:solidFill>
                <a:latin typeface="DejaVu Sans"/>
                <a:ea typeface="DejaVu Sans"/>
                <a:cs typeface="DejaVu Sans"/>
              </a:defRPr>
            </a:lvl5pPr>
            <a:lvl6pPr algn="ctr">
              <a:defRPr sz="1725" b="1">
                <a:solidFill>
                  <a:srgbClr val="18324B"/>
                </a:solidFill>
                <a:latin typeface="DejaVu Sans"/>
                <a:ea typeface="DejaVu Sans"/>
                <a:cs typeface="DejaVu Sans"/>
              </a:defRPr>
            </a:lvl6pPr>
            <a:lvl7pPr algn="ctr">
              <a:defRPr sz="1725" b="1">
                <a:solidFill>
                  <a:srgbClr val="18324B"/>
                </a:solidFill>
                <a:latin typeface="DejaVu Sans"/>
                <a:ea typeface="DejaVu Sans"/>
                <a:cs typeface="DejaVu Sans"/>
              </a:defRPr>
            </a:lvl7pPr>
            <a:lvl8pPr algn="ctr">
              <a:defRPr sz="1725" b="1">
                <a:solidFill>
                  <a:srgbClr val="18324B"/>
                </a:solidFill>
                <a:latin typeface="DejaVu Sans"/>
                <a:ea typeface="DejaVu Sans"/>
                <a:cs typeface="DejaVu Sans"/>
              </a:defRPr>
            </a:lvl8pPr>
            <a:lvl9pPr algn="ctr">
              <a:defRPr sz="1725" b="1">
                <a:solidFill>
                  <a:srgbClr val="18324B"/>
                </a:solidFill>
                <a:latin typeface="DejaVu Sans"/>
                <a:ea typeface="DejaVu Sans"/>
                <a:cs typeface="DejaVu Sans"/>
              </a:defRPr>
            </a:lvl9pPr>
          </a:lstStyle>
          <a:p>
            <a:pPr algn="ctr">
              <a:defRPr sz="1725" b="1">
                <a:solidFill>
                  <a:srgbClr val="18324B"/>
                </a:solidFill>
                <a:latin typeface="DejaVu Sans"/>
                <a:ea typeface="DejaVu Sans"/>
                <a:cs typeface="DejaVu Sans"/>
              </a:defRPr>
            </a:pPr>
            <a:r>
              <a:rPr sz="1725" b="1">
                <a:solidFill>
                  <a:srgbClr val="18324B"/>
                </a:solidFill>
                <a:latin typeface="DejaVu Sans"/>
                <a:ea typeface="DejaVu Sans"/>
                <a:cs typeface="DejaVu Sans"/>
              </a:rPr>
              <a:t>P(DVT | θετικό triplex) = 90 / (90 + 15)</a:t>
            </a:r>
          </a:p>
        </p:txBody>
      </p:sp>
      <p:sp>
        <p:nvSpPr>
          <p:cNvPr id="12" name="result">
            <a:extLst>
              <a:ext uri="{FF2B5EF4-FFF2-40B4-BE49-F238E27FC236}">
                <a16:creationId xmlns:a16="http://schemas.microsoft.com/office/drawing/2014/main" id="{BFCCEDE3-DC28-43F9-8300-B64A7158BD15}"/>
              </a:ext>
            </a:extLst>
          </p:cNvPr>
          <p:cNvSpPr>
            <a:spLocks noGrp="1"/>
          </p:cNvSpPr>
          <p:nvPr/>
        </p:nvSpPr>
        <p:spPr>
          <a:xfrm>
            <a:off x="3238500" y="4524375"/>
            <a:ext cx="5715000" cy="590550"/>
          </a:xfrm>
          <a:prstGeom prst="rect">
            <a:avLst/>
          </a:prstGeom>
          <a:solidFill>
            <a:srgbClr val="EDF8F1"/>
          </a:solidFill>
          <a:ln w="13335">
            <a:solidFill>
              <a:srgbClr val="9AC9AA"/>
            </a:solidFill>
            <a:prstDash val="solid"/>
          </a:ln>
        </p:spPr>
        <p:txBody>
          <a:bodyPr anchor="ctr">
            <a:normAutofit/>
          </a:bodyPr>
          <a:lstStyle>
            <a:defPPr algn="ctr">
              <a:defRPr sz="2025" b="1">
                <a:solidFill>
                  <a:srgbClr val="2F855A"/>
                </a:solidFill>
                <a:latin typeface="DejaVu Sans"/>
                <a:ea typeface="DejaVu Sans"/>
                <a:cs typeface="DejaVu Sans"/>
              </a:defRPr>
            </a:defPPr>
            <a:lvl1pPr algn="ctr">
              <a:defRPr sz="2025" b="1">
                <a:solidFill>
                  <a:srgbClr val="2F855A"/>
                </a:solidFill>
                <a:latin typeface="DejaVu Sans"/>
                <a:ea typeface="DejaVu Sans"/>
                <a:cs typeface="DejaVu Sans"/>
              </a:defRPr>
            </a:lvl1pPr>
            <a:lvl2pPr algn="ctr">
              <a:defRPr sz="2025" b="1">
                <a:solidFill>
                  <a:srgbClr val="2F855A"/>
                </a:solidFill>
                <a:latin typeface="DejaVu Sans"/>
                <a:ea typeface="DejaVu Sans"/>
                <a:cs typeface="DejaVu Sans"/>
              </a:defRPr>
            </a:lvl2pPr>
            <a:lvl3pPr algn="ctr">
              <a:defRPr sz="2025" b="1">
                <a:solidFill>
                  <a:srgbClr val="2F855A"/>
                </a:solidFill>
                <a:latin typeface="DejaVu Sans"/>
                <a:ea typeface="DejaVu Sans"/>
                <a:cs typeface="DejaVu Sans"/>
              </a:defRPr>
            </a:lvl3pPr>
            <a:lvl4pPr algn="ctr">
              <a:defRPr sz="2025" b="1">
                <a:solidFill>
                  <a:srgbClr val="2F855A"/>
                </a:solidFill>
                <a:latin typeface="DejaVu Sans"/>
                <a:ea typeface="DejaVu Sans"/>
                <a:cs typeface="DejaVu Sans"/>
              </a:defRPr>
            </a:lvl4pPr>
            <a:lvl5pPr algn="ctr">
              <a:defRPr sz="2025" b="1">
                <a:solidFill>
                  <a:srgbClr val="2F855A"/>
                </a:solidFill>
                <a:latin typeface="DejaVu Sans"/>
                <a:ea typeface="DejaVu Sans"/>
                <a:cs typeface="DejaVu Sans"/>
              </a:defRPr>
            </a:lvl5pPr>
            <a:lvl6pPr algn="ctr">
              <a:defRPr sz="2025" b="1">
                <a:solidFill>
                  <a:srgbClr val="2F855A"/>
                </a:solidFill>
                <a:latin typeface="DejaVu Sans"/>
                <a:ea typeface="DejaVu Sans"/>
                <a:cs typeface="DejaVu Sans"/>
              </a:defRPr>
            </a:lvl6pPr>
            <a:lvl7pPr algn="ctr">
              <a:defRPr sz="2025" b="1">
                <a:solidFill>
                  <a:srgbClr val="2F855A"/>
                </a:solidFill>
                <a:latin typeface="DejaVu Sans"/>
                <a:ea typeface="DejaVu Sans"/>
                <a:cs typeface="DejaVu Sans"/>
              </a:defRPr>
            </a:lvl7pPr>
            <a:lvl8pPr algn="ctr">
              <a:defRPr sz="2025" b="1">
                <a:solidFill>
                  <a:srgbClr val="2F855A"/>
                </a:solidFill>
                <a:latin typeface="DejaVu Sans"/>
                <a:ea typeface="DejaVu Sans"/>
                <a:cs typeface="DejaVu Sans"/>
              </a:defRPr>
            </a:lvl8pPr>
            <a:lvl9pPr algn="ctr">
              <a:defRPr sz="2025" b="1">
                <a:solidFill>
                  <a:srgbClr val="2F855A"/>
                </a:solidFill>
                <a:latin typeface="DejaVu Sans"/>
                <a:ea typeface="DejaVu Sans"/>
                <a:cs typeface="DejaVu Sans"/>
              </a:defRPr>
            </a:lvl9pPr>
          </a:lstStyle>
          <a:p>
            <a:pPr algn="ctr">
              <a:defRPr sz="2025" b="1">
                <a:solidFill>
                  <a:srgbClr val="2F855A"/>
                </a:solidFill>
                <a:latin typeface="DejaVu Sans"/>
                <a:ea typeface="DejaVu Sans"/>
                <a:cs typeface="DejaVu Sans"/>
              </a:defRPr>
            </a:pPr>
            <a:r>
              <a:rPr sz="2025" b="1">
                <a:solidFill>
                  <a:srgbClr val="2F855A"/>
                </a:solidFill>
                <a:latin typeface="DejaVu Sans"/>
                <a:ea typeface="DejaVu Sans"/>
                <a:cs typeface="DejaVu Sans"/>
              </a:rPr>
              <a:t>90 / 105 = 0,857 = 85,7%</a:t>
            </a:r>
          </a:p>
        </p:txBody>
      </p:sp>
      <p:sp>
        <p:nvSpPr>
          <p:cNvPr id="13" name="decision">
            <a:extLst>
              <a:ext uri="{FF2B5EF4-FFF2-40B4-BE49-F238E27FC236}">
                <a16:creationId xmlns:a16="http://schemas.microsoft.com/office/drawing/2014/main" id="{E5BF19F6-E4B6-42B6-A199-2DBF9AE031D4}"/>
              </a:ext>
            </a:extLst>
          </p:cNvPr>
          <p:cNvSpPr>
            <a:spLocks noGrp="1"/>
          </p:cNvSpPr>
          <p:nvPr/>
        </p:nvSpPr>
        <p:spPr>
          <a:xfrm>
            <a:off x="2381250" y="5381625"/>
            <a:ext cx="7429500" cy="476250"/>
          </a:xfrm>
          <a:prstGeom prst="rect">
            <a:avLst/>
          </a:prstGeom>
          <a:noFill/>
          <a:ln w="0">
            <a:noFill/>
            <a:prstDash val="solid"/>
          </a:ln>
        </p:spPr>
        <p:txBody>
          <a:bodyPr anchor="ctr">
            <a:normAutofit/>
          </a:bodyPr>
          <a:lstStyle>
            <a:defPPr algn="ctr">
              <a:defRPr sz="1575" b="1">
                <a:solidFill>
                  <a:srgbClr val="2F855A"/>
                </a:solidFill>
                <a:latin typeface="DejaVu Sans"/>
                <a:ea typeface="DejaVu Sans"/>
                <a:cs typeface="DejaVu Sans"/>
              </a:defRPr>
            </a:defPPr>
            <a:lvl1pPr algn="ctr">
              <a:defRPr sz="1575" b="1">
                <a:solidFill>
                  <a:srgbClr val="2F855A"/>
                </a:solidFill>
                <a:latin typeface="DejaVu Sans"/>
                <a:ea typeface="DejaVu Sans"/>
                <a:cs typeface="DejaVu Sans"/>
              </a:defRPr>
            </a:lvl1pPr>
            <a:lvl2pPr algn="ctr">
              <a:defRPr sz="1575" b="1">
                <a:solidFill>
                  <a:srgbClr val="2F855A"/>
                </a:solidFill>
                <a:latin typeface="DejaVu Sans"/>
                <a:ea typeface="DejaVu Sans"/>
                <a:cs typeface="DejaVu Sans"/>
              </a:defRPr>
            </a:lvl2pPr>
            <a:lvl3pPr algn="ctr">
              <a:defRPr sz="1575" b="1">
                <a:solidFill>
                  <a:srgbClr val="2F855A"/>
                </a:solidFill>
                <a:latin typeface="DejaVu Sans"/>
                <a:ea typeface="DejaVu Sans"/>
                <a:cs typeface="DejaVu Sans"/>
              </a:defRPr>
            </a:lvl3pPr>
            <a:lvl4pPr algn="ctr">
              <a:defRPr sz="1575" b="1">
                <a:solidFill>
                  <a:srgbClr val="2F855A"/>
                </a:solidFill>
                <a:latin typeface="DejaVu Sans"/>
                <a:ea typeface="DejaVu Sans"/>
                <a:cs typeface="DejaVu Sans"/>
              </a:defRPr>
            </a:lvl4pPr>
            <a:lvl5pPr algn="ctr">
              <a:defRPr sz="1575" b="1">
                <a:solidFill>
                  <a:srgbClr val="2F855A"/>
                </a:solidFill>
                <a:latin typeface="DejaVu Sans"/>
                <a:ea typeface="DejaVu Sans"/>
                <a:cs typeface="DejaVu Sans"/>
              </a:defRPr>
            </a:lvl5pPr>
            <a:lvl6pPr algn="ctr">
              <a:defRPr sz="1575" b="1">
                <a:solidFill>
                  <a:srgbClr val="2F855A"/>
                </a:solidFill>
                <a:latin typeface="DejaVu Sans"/>
                <a:ea typeface="DejaVu Sans"/>
                <a:cs typeface="DejaVu Sans"/>
              </a:defRPr>
            </a:lvl6pPr>
            <a:lvl7pPr algn="ctr">
              <a:defRPr sz="1575" b="1">
                <a:solidFill>
                  <a:srgbClr val="2F855A"/>
                </a:solidFill>
                <a:latin typeface="DejaVu Sans"/>
                <a:ea typeface="DejaVu Sans"/>
                <a:cs typeface="DejaVu Sans"/>
              </a:defRPr>
            </a:lvl7pPr>
            <a:lvl8pPr algn="ctr">
              <a:defRPr sz="1575" b="1">
                <a:solidFill>
                  <a:srgbClr val="2F855A"/>
                </a:solidFill>
                <a:latin typeface="DejaVu Sans"/>
                <a:ea typeface="DejaVu Sans"/>
                <a:cs typeface="DejaVu Sans"/>
              </a:defRPr>
            </a:lvl8pPr>
            <a:lvl9pPr algn="ctr">
              <a:defRPr sz="1575" b="1">
                <a:solidFill>
                  <a:srgbClr val="2F855A"/>
                </a:solidFill>
                <a:latin typeface="DejaVu Sans"/>
                <a:ea typeface="DejaVu Sans"/>
                <a:cs typeface="DejaVu Sans"/>
              </a:defRPr>
            </a:lvl9pPr>
          </a:lstStyle>
          <a:p>
            <a:pPr algn="ctr">
              <a:defRPr sz="1575" b="1">
                <a:solidFill>
                  <a:srgbClr val="2F855A"/>
                </a:solidFill>
                <a:latin typeface="DejaVu Sans"/>
                <a:ea typeface="DejaVu Sans"/>
                <a:cs typeface="DejaVu Sans"/>
              </a:defRPr>
            </a:pPr>
            <a:r>
              <a:rPr sz="1575" b="1">
                <a:solidFill>
                  <a:srgbClr val="2F855A"/>
                </a:solidFill>
                <a:latin typeface="DejaVu Sans"/>
                <a:ea typeface="DejaVu Sans"/>
                <a:cs typeface="DejaVu Sans"/>
              </a:rPr>
              <a:t>85,7% &gt; 20%  ·  Επιλέγουμε θεραπεία</a:t>
            </a:r>
          </a:p>
        </p:txBody>
      </p:sp>
    </p:spTree>
    <p:extLst>
      <p:ext uri="{BB962C8B-B14F-4D97-AF65-F5344CB8AC3E}">
        <p14:creationId xmlns:p14="http://schemas.microsoft.com/office/powerpoint/2010/main" val="1440228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B0DCE201-C4BB-4308-9E18-1B01F5491FCD}"/>
              </a:ext>
            </a:extLst>
          </p:cNvPr>
          <p:cNvSpPr>
            <a:spLocks noGrp="1"/>
          </p:cNvSpPr>
          <p:nvPr/>
        </p:nvSpPr>
        <p:spPr>
          <a:xfrm>
            <a:off x="666750" y="247650"/>
            <a:ext cx="10858500" cy="514350"/>
          </a:xfrm>
          <a:prstGeom prst="rect">
            <a:avLst/>
          </a:prstGeom>
          <a:noFill/>
          <a:ln w="0">
            <a:noFill/>
            <a:prstDash val="solid"/>
          </a:ln>
        </p:spPr>
        <p:txBody>
          <a:bodyPr anchor="ctr">
            <a:normAutofit/>
          </a:bodyPr>
          <a:lstStyle>
            <a:defPPr algn="l">
              <a:defRPr sz="2250" b="1">
                <a:solidFill>
                  <a:srgbClr val="18324B"/>
                </a:solidFill>
                <a:latin typeface="DejaVu Sans"/>
                <a:ea typeface="DejaVu Sans"/>
                <a:cs typeface="DejaVu Sans"/>
              </a:defRPr>
            </a:defPPr>
            <a:lvl1pPr algn="l">
              <a:defRPr sz="2250" b="1">
                <a:solidFill>
                  <a:srgbClr val="18324B"/>
                </a:solidFill>
                <a:latin typeface="DejaVu Sans"/>
                <a:ea typeface="DejaVu Sans"/>
                <a:cs typeface="DejaVu Sans"/>
              </a:defRPr>
            </a:lvl1pPr>
            <a:lvl2pPr algn="l">
              <a:defRPr sz="2250" b="1">
                <a:solidFill>
                  <a:srgbClr val="18324B"/>
                </a:solidFill>
                <a:latin typeface="DejaVu Sans"/>
                <a:ea typeface="DejaVu Sans"/>
                <a:cs typeface="DejaVu Sans"/>
              </a:defRPr>
            </a:lvl2pPr>
            <a:lvl3pPr algn="l">
              <a:defRPr sz="2250" b="1">
                <a:solidFill>
                  <a:srgbClr val="18324B"/>
                </a:solidFill>
                <a:latin typeface="DejaVu Sans"/>
                <a:ea typeface="DejaVu Sans"/>
                <a:cs typeface="DejaVu Sans"/>
              </a:defRPr>
            </a:lvl3pPr>
            <a:lvl4pPr algn="l">
              <a:defRPr sz="2250" b="1">
                <a:solidFill>
                  <a:srgbClr val="18324B"/>
                </a:solidFill>
                <a:latin typeface="DejaVu Sans"/>
                <a:ea typeface="DejaVu Sans"/>
                <a:cs typeface="DejaVu Sans"/>
              </a:defRPr>
            </a:lvl4pPr>
            <a:lvl5pPr algn="l">
              <a:defRPr sz="2250" b="1">
                <a:solidFill>
                  <a:srgbClr val="18324B"/>
                </a:solidFill>
                <a:latin typeface="DejaVu Sans"/>
                <a:ea typeface="DejaVu Sans"/>
                <a:cs typeface="DejaVu Sans"/>
              </a:defRPr>
            </a:lvl5pPr>
            <a:lvl6pPr algn="l">
              <a:defRPr sz="2250" b="1">
                <a:solidFill>
                  <a:srgbClr val="18324B"/>
                </a:solidFill>
                <a:latin typeface="DejaVu Sans"/>
                <a:ea typeface="DejaVu Sans"/>
                <a:cs typeface="DejaVu Sans"/>
              </a:defRPr>
            </a:lvl6pPr>
            <a:lvl7pPr algn="l">
              <a:defRPr sz="2250" b="1">
                <a:solidFill>
                  <a:srgbClr val="18324B"/>
                </a:solidFill>
                <a:latin typeface="DejaVu Sans"/>
                <a:ea typeface="DejaVu Sans"/>
                <a:cs typeface="DejaVu Sans"/>
              </a:defRPr>
            </a:lvl7pPr>
            <a:lvl8pPr algn="l">
              <a:defRPr sz="2250" b="1">
                <a:solidFill>
                  <a:srgbClr val="18324B"/>
                </a:solidFill>
                <a:latin typeface="DejaVu Sans"/>
                <a:ea typeface="DejaVu Sans"/>
                <a:cs typeface="DejaVu Sans"/>
              </a:defRPr>
            </a:lvl8pPr>
            <a:lvl9pPr algn="l">
              <a:defRPr sz="2250" b="1">
                <a:solidFill>
                  <a:srgbClr val="18324B"/>
                </a:solidFill>
                <a:latin typeface="DejaVu Sans"/>
                <a:ea typeface="DejaVu Sans"/>
                <a:cs typeface="DejaVu Sans"/>
              </a:defRPr>
            </a:lvl9pPr>
          </a:lstStyle>
          <a:p>
            <a:pPr algn="l">
              <a:defRPr sz="2250" b="1">
                <a:solidFill>
                  <a:srgbClr val="18324B"/>
                </a:solidFill>
                <a:latin typeface="DejaVu Sans"/>
                <a:ea typeface="DejaVu Sans"/>
                <a:cs typeface="DejaVu Sans"/>
              </a:defRPr>
            </a:pPr>
            <a:r>
              <a:rPr sz="2250" b="1">
                <a:solidFill>
                  <a:srgbClr val="18324B"/>
                </a:solidFill>
                <a:latin typeface="DejaVu Sans"/>
                <a:ea typeface="DejaVu Sans"/>
                <a:cs typeface="DejaVu Sans"/>
              </a:rPr>
              <a:t>Μεταξύ των αρνητικών, πόσοι έχουν DVT;</a:t>
            </a:r>
          </a:p>
        </p:txBody>
      </p:sp>
      <p:sp>
        <p:nvSpPr>
          <p:cNvPr id="2" name="subtitle">
            <a:extLst>
              <a:ext uri="{FF2B5EF4-FFF2-40B4-BE49-F238E27FC236}">
                <a16:creationId xmlns:a16="http://schemas.microsoft.com/office/drawing/2014/main" id="{9A40C88C-0DEF-436D-81DB-47D67985B5B2}"/>
              </a:ext>
            </a:extLst>
          </p:cNvPr>
          <p:cNvSpPr>
            <a:spLocks noGrp="1"/>
          </p:cNvSpPr>
          <p:nvPr/>
        </p:nvSpPr>
        <p:spPr>
          <a:xfrm>
            <a:off x="685800" y="742950"/>
            <a:ext cx="10668000" cy="2857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Αθροίζουμε όλα τα αρνητικά αποτελέσματα και βλέπουμε πόσα είναι ψευδώς αρνητικά.</a:t>
            </a:r>
          </a:p>
        </p:txBody>
      </p:sp>
      <p:sp>
        <p:nvSpPr>
          <p:cNvPr id="3" name="top-rule">
            <a:extLst>
              <a:ext uri="{FF2B5EF4-FFF2-40B4-BE49-F238E27FC236}">
                <a16:creationId xmlns:a16="http://schemas.microsoft.com/office/drawing/2014/main" id="{69E103B4-D755-4EA0-BB0B-3FD0F6CD150F}"/>
              </a:ext>
            </a:extLst>
          </p:cNvPr>
          <p:cNvSpPr>
            <a:spLocks noGrp="1"/>
          </p:cNvSpPr>
          <p:nvPr/>
        </p:nvSpPr>
        <p:spPr>
          <a:xfrm>
            <a:off x="685800" y="1066800"/>
            <a:ext cx="108204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3265EBD5-8829-462B-A8FD-75AA1C9C4EDB}"/>
              </a:ext>
            </a:extLst>
          </p:cNvPr>
          <p:cNvSpPr>
            <a:spLocks noGrp="1"/>
          </p:cNvSpPr>
          <p:nvPr/>
        </p:nvSpPr>
        <p:spPr>
          <a:xfrm>
            <a:off x="11125200" y="6534150"/>
            <a:ext cx="381000" cy="171450"/>
          </a:xfrm>
          <a:prstGeom prst="rect">
            <a:avLst/>
          </a:prstGeom>
          <a:noFill/>
          <a:ln w="0">
            <a:noFill/>
            <a:prstDash val="solid"/>
          </a:ln>
        </p:spPr>
        <p:txBody>
          <a:bodyPr anchor="ctr">
            <a:normAutofit fontScale="77500" lnSpcReduction="20000"/>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5</a:t>
            </a:r>
          </a:p>
        </p:txBody>
      </p:sp>
      <p:sp>
        <p:nvSpPr>
          <p:cNvPr id="6" name="false-negative">
            <a:extLst>
              <a:ext uri="{FF2B5EF4-FFF2-40B4-BE49-F238E27FC236}">
                <a16:creationId xmlns:a16="http://schemas.microsoft.com/office/drawing/2014/main" id="{31D7F6C8-5032-4A32-A432-A6A38AB4EDDE}"/>
              </a:ext>
            </a:extLst>
          </p:cNvPr>
          <p:cNvSpPr>
            <a:spLocks noGrp="1"/>
          </p:cNvSpPr>
          <p:nvPr/>
        </p:nvSpPr>
        <p:spPr>
          <a:xfrm>
            <a:off x="1476375" y="1571625"/>
            <a:ext cx="4095750" cy="1047750"/>
          </a:xfrm>
          <a:prstGeom prst="roundRect">
            <a:avLst>
              <a:gd name="adj" fmla="val 7273"/>
            </a:avLst>
          </a:prstGeom>
          <a:solidFill>
            <a:srgbClr val="FCECEC"/>
          </a:solidFill>
          <a:ln w="13335">
            <a:solidFill>
              <a:srgbClr val="E5AAAA"/>
            </a:solidFill>
            <a:prstDash val="solid"/>
          </a:ln>
        </p:spPr>
        <p:txBody>
          <a:bodyPr/>
          <a:lstStyle/>
          <a:p>
            <a:endParaRPr lang="en-US"/>
          </a:p>
        </p:txBody>
      </p:sp>
      <p:sp>
        <p:nvSpPr>
          <p:cNvPr id="7" name="false-negative-text">
            <a:extLst>
              <a:ext uri="{FF2B5EF4-FFF2-40B4-BE49-F238E27FC236}">
                <a16:creationId xmlns:a16="http://schemas.microsoft.com/office/drawing/2014/main" id="{94E22AA4-CC46-43FA-A3EB-19C2B755BB04}"/>
              </a:ext>
            </a:extLst>
          </p:cNvPr>
          <p:cNvSpPr>
            <a:spLocks noGrp="1"/>
          </p:cNvSpPr>
          <p:nvPr/>
        </p:nvSpPr>
        <p:spPr>
          <a:xfrm>
            <a:off x="1628775" y="1647825"/>
            <a:ext cx="3790950" cy="895350"/>
          </a:xfrm>
          <a:prstGeom prst="rect">
            <a:avLst/>
          </a:prstGeom>
          <a:noFill/>
          <a:ln w="0">
            <a:noFill/>
            <a:prstDash val="solid"/>
          </a:ln>
        </p:spPr>
        <p:txBody>
          <a:bodyPr anchor="ctr">
            <a:normAutofit/>
          </a:bodyPr>
          <a:lstStyle>
            <a:defPPr algn="ctr">
              <a:defRPr sz="1575" b="1">
                <a:solidFill>
                  <a:srgbClr val="B54A4A"/>
                </a:solidFill>
                <a:latin typeface="DejaVu Sans"/>
                <a:ea typeface="DejaVu Sans"/>
                <a:cs typeface="DejaVu Sans"/>
              </a:defRPr>
            </a:defPPr>
            <a:lvl1pPr algn="ctr">
              <a:defRPr sz="1575" b="1">
                <a:solidFill>
                  <a:srgbClr val="B54A4A"/>
                </a:solidFill>
                <a:latin typeface="DejaVu Sans"/>
                <a:ea typeface="DejaVu Sans"/>
                <a:cs typeface="DejaVu Sans"/>
              </a:defRPr>
            </a:lvl1pPr>
            <a:lvl2pPr algn="ctr">
              <a:defRPr sz="1575" b="1">
                <a:solidFill>
                  <a:srgbClr val="B54A4A"/>
                </a:solidFill>
                <a:latin typeface="DejaVu Sans"/>
                <a:ea typeface="DejaVu Sans"/>
                <a:cs typeface="DejaVu Sans"/>
              </a:defRPr>
            </a:lvl2pPr>
            <a:lvl3pPr algn="ctr">
              <a:defRPr sz="1575" b="1">
                <a:solidFill>
                  <a:srgbClr val="B54A4A"/>
                </a:solidFill>
                <a:latin typeface="DejaVu Sans"/>
                <a:ea typeface="DejaVu Sans"/>
                <a:cs typeface="DejaVu Sans"/>
              </a:defRPr>
            </a:lvl3pPr>
            <a:lvl4pPr algn="ctr">
              <a:defRPr sz="1575" b="1">
                <a:solidFill>
                  <a:srgbClr val="B54A4A"/>
                </a:solidFill>
                <a:latin typeface="DejaVu Sans"/>
                <a:ea typeface="DejaVu Sans"/>
                <a:cs typeface="DejaVu Sans"/>
              </a:defRPr>
            </a:lvl4pPr>
            <a:lvl5pPr algn="ctr">
              <a:defRPr sz="1575" b="1">
                <a:solidFill>
                  <a:srgbClr val="B54A4A"/>
                </a:solidFill>
                <a:latin typeface="DejaVu Sans"/>
                <a:ea typeface="DejaVu Sans"/>
                <a:cs typeface="DejaVu Sans"/>
              </a:defRPr>
            </a:lvl5pPr>
            <a:lvl6pPr algn="ctr">
              <a:defRPr sz="1575" b="1">
                <a:solidFill>
                  <a:srgbClr val="B54A4A"/>
                </a:solidFill>
                <a:latin typeface="DejaVu Sans"/>
                <a:ea typeface="DejaVu Sans"/>
                <a:cs typeface="DejaVu Sans"/>
              </a:defRPr>
            </a:lvl6pPr>
            <a:lvl7pPr algn="ctr">
              <a:defRPr sz="1575" b="1">
                <a:solidFill>
                  <a:srgbClr val="B54A4A"/>
                </a:solidFill>
                <a:latin typeface="DejaVu Sans"/>
                <a:ea typeface="DejaVu Sans"/>
                <a:cs typeface="DejaVu Sans"/>
              </a:defRPr>
            </a:lvl7pPr>
            <a:lvl8pPr algn="ctr">
              <a:defRPr sz="1575" b="1">
                <a:solidFill>
                  <a:srgbClr val="B54A4A"/>
                </a:solidFill>
                <a:latin typeface="DejaVu Sans"/>
                <a:ea typeface="DejaVu Sans"/>
                <a:cs typeface="DejaVu Sans"/>
              </a:defRPr>
            </a:lvl8pPr>
            <a:lvl9pPr algn="ctr">
              <a:defRPr sz="1575" b="1">
                <a:solidFill>
                  <a:srgbClr val="B54A4A"/>
                </a:solidFill>
                <a:latin typeface="DejaVu Sans"/>
                <a:ea typeface="DejaVu Sans"/>
                <a:cs typeface="DejaVu Sans"/>
              </a:defRPr>
            </a:lvl9pPr>
          </a:lstStyle>
          <a:p>
            <a:pPr algn="ctr">
              <a:defRPr sz="1575" b="1">
                <a:solidFill>
                  <a:srgbClr val="B54A4A"/>
                </a:solidFill>
                <a:latin typeface="DejaVu Sans"/>
                <a:ea typeface="DejaVu Sans"/>
                <a:cs typeface="DejaVu Sans"/>
              </a:defRPr>
            </a:pPr>
            <a:r>
              <a:rPr sz="1575" b="1">
                <a:solidFill>
                  <a:srgbClr val="B54A4A"/>
                </a:solidFill>
                <a:latin typeface="DejaVu Sans"/>
                <a:ea typeface="DejaVu Sans"/>
                <a:cs typeface="DejaVu Sans"/>
              </a:rPr>
              <a:t>10 αρνητικοί</a:t>
            </a:r>
          </a:p>
          <a:p>
            <a:pPr algn="ctr">
              <a:defRPr sz="1575" b="1">
                <a:solidFill>
                  <a:srgbClr val="B54A4A"/>
                </a:solidFill>
                <a:latin typeface="DejaVu Sans"/>
                <a:ea typeface="DejaVu Sans"/>
                <a:cs typeface="DejaVu Sans"/>
              </a:defRPr>
            </a:pPr>
            <a:r>
              <a:rPr sz="1575" b="1">
                <a:solidFill>
                  <a:srgbClr val="B54A4A"/>
                </a:solidFill>
                <a:latin typeface="DejaVu Sans"/>
                <a:ea typeface="DejaVu Sans"/>
                <a:cs typeface="DejaVu Sans"/>
              </a:rPr>
              <a:t>που έχουν DVT</a:t>
            </a:r>
          </a:p>
        </p:txBody>
      </p:sp>
      <p:sp>
        <p:nvSpPr>
          <p:cNvPr id="8" name="true-negative">
            <a:extLst>
              <a:ext uri="{FF2B5EF4-FFF2-40B4-BE49-F238E27FC236}">
                <a16:creationId xmlns:a16="http://schemas.microsoft.com/office/drawing/2014/main" id="{FE47E8E8-8493-424B-AD42-582667E4095A}"/>
              </a:ext>
            </a:extLst>
          </p:cNvPr>
          <p:cNvSpPr>
            <a:spLocks noGrp="1"/>
          </p:cNvSpPr>
          <p:nvPr/>
        </p:nvSpPr>
        <p:spPr>
          <a:xfrm>
            <a:off x="6619875" y="1571625"/>
            <a:ext cx="4095750" cy="1047750"/>
          </a:xfrm>
          <a:prstGeom prst="roundRect">
            <a:avLst>
              <a:gd name="adj" fmla="val 7273"/>
            </a:avLst>
          </a:prstGeom>
          <a:solidFill>
            <a:srgbClr val="EAF3FB"/>
          </a:solidFill>
          <a:ln w="13335">
            <a:solidFill>
              <a:srgbClr val="A8C9E8"/>
            </a:solidFill>
            <a:prstDash val="solid"/>
          </a:ln>
        </p:spPr>
        <p:txBody>
          <a:bodyPr/>
          <a:lstStyle/>
          <a:p>
            <a:endParaRPr lang="en-US"/>
          </a:p>
        </p:txBody>
      </p:sp>
      <p:sp>
        <p:nvSpPr>
          <p:cNvPr id="9" name="true-negative-text">
            <a:extLst>
              <a:ext uri="{FF2B5EF4-FFF2-40B4-BE49-F238E27FC236}">
                <a16:creationId xmlns:a16="http://schemas.microsoft.com/office/drawing/2014/main" id="{44D9AC39-EBD8-46B9-A4A9-F442C5A0CD7A}"/>
              </a:ext>
            </a:extLst>
          </p:cNvPr>
          <p:cNvSpPr>
            <a:spLocks noGrp="1"/>
          </p:cNvSpPr>
          <p:nvPr/>
        </p:nvSpPr>
        <p:spPr>
          <a:xfrm>
            <a:off x="6772275" y="1647825"/>
            <a:ext cx="3790950" cy="895350"/>
          </a:xfrm>
          <a:prstGeom prst="rect">
            <a:avLst/>
          </a:prstGeom>
          <a:noFill/>
          <a:ln w="0">
            <a:noFill/>
            <a:prstDash val="solid"/>
          </a:ln>
        </p:spPr>
        <p:txBody>
          <a:bodyPr anchor="ctr">
            <a:normAutofit/>
          </a:bodyPr>
          <a:lstStyle>
            <a:defPPr algn="ctr">
              <a:defRPr sz="1575" b="1">
                <a:solidFill>
                  <a:srgbClr val="3979B8"/>
                </a:solidFill>
                <a:latin typeface="DejaVu Sans"/>
                <a:ea typeface="DejaVu Sans"/>
                <a:cs typeface="DejaVu Sans"/>
              </a:defRPr>
            </a:defPPr>
            <a:lvl1pPr algn="ctr">
              <a:defRPr sz="1575" b="1">
                <a:solidFill>
                  <a:srgbClr val="3979B8"/>
                </a:solidFill>
                <a:latin typeface="DejaVu Sans"/>
                <a:ea typeface="DejaVu Sans"/>
                <a:cs typeface="DejaVu Sans"/>
              </a:defRPr>
            </a:lvl1pPr>
            <a:lvl2pPr algn="ctr">
              <a:defRPr sz="1575" b="1">
                <a:solidFill>
                  <a:srgbClr val="3979B8"/>
                </a:solidFill>
                <a:latin typeface="DejaVu Sans"/>
                <a:ea typeface="DejaVu Sans"/>
                <a:cs typeface="DejaVu Sans"/>
              </a:defRPr>
            </a:lvl2pPr>
            <a:lvl3pPr algn="ctr">
              <a:defRPr sz="1575" b="1">
                <a:solidFill>
                  <a:srgbClr val="3979B8"/>
                </a:solidFill>
                <a:latin typeface="DejaVu Sans"/>
                <a:ea typeface="DejaVu Sans"/>
                <a:cs typeface="DejaVu Sans"/>
              </a:defRPr>
            </a:lvl3pPr>
            <a:lvl4pPr algn="ctr">
              <a:defRPr sz="1575" b="1">
                <a:solidFill>
                  <a:srgbClr val="3979B8"/>
                </a:solidFill>
                <a:latin typeface="DejaVu Sans"/>
                <a:ea typeface="DejaVu Sans"/>
                <a:cs typeface="DejaVu Sans"/>
              </a:defRPr>
            </a:lvl4pPr>
            <a:lvl5pPr algn="ctr">
              <a:defRPr sz="1575" b="1">
                <a:solidFill>
                  <a:srgbClr val="3979B8"/>
                </a:solidFill>
                <a:latin typeface="DejaVu Sans"/>
                <a:ea typeface="DejaVu Sans"/>
                <a:cs typeface="DejaVu Sans"/>
              </a:defRPr>
            </a:lvl5pPr>
            <a:lvl6pPr algn="ctr">
              <a:defRPr sz="1575" b="1">
                <a:solidFill>
                  <a:srgbClr val="3979B8"/>
                </a:solidFill>
                <a:latin typeface="DejaVu Sans"/>
                <a:ea typeface="DejaVu Sans"/>
                <a:cs typeface="DejaVu Sans"/>
              </a:defRPr>
            </a:lvl6pPr>
            <a:lvl7pPr algn="ctr">
              <a:defRPr sz="1575" b="1">
                <a:solidFill>
                  <a:srgbClr val="3979B8"/>
                </a:solidFill>
                <a:latin typeface="DejaVu Sans"/>
                <a:ea typeface="DejaVu Sans"/>
                <a:cs typeface="DejaVu Sans"/>
              </a:defRPr>
            </a:lvl7pPr>
            <a:lvl8pPr algn="ctr">
              <a:defRPr sz="1575" b="1">
                <a:solidFill>
                  <a:srgbClr val="3979B8"/>
                </a:solidFill>
                <a:latin typeface="DejaVu Sans"/>
                <a:ea typeface="DejaVu Sans"/>
                <a:cs typeface="DejaVu Sans"/>
              </a:defRPr>
            </a:lvl8pPr>
            <a:lvl9pPr algn="ctr">
              <a:defRPr sz="1575" b="1">
                <a:solidFill>
                  <a:srgbClr val="3979B8"/>
                </a:solidFill>
                <a:latin typeface="DejaVu Sans"/>
                <a:ea typeface="DejaVu Sans"/>
                <a:cs typeface="DejaVu Sans"/>
              </a:defRPr>
            </a:lvl9pPr>
          </a:lstStyle>
          <a:p>
            <a:pPr algn="ctr">
              <a:defRPr sz="1575" b="1">
                <a:solidFill>
                  <a:srgbClr val="3979B8"/>
                </a:solidFill>
                <a:latin typeface="DejaVu Sans"/>
                <a:ea typeface="DejaVu Sans"/>
                <a:cs typeface="DejaVu Sans"/>
              </a:defRPr>
            </a:pPr>
            <a:r>
              <a:rPr sz="1575" b="1">
                <a:solidFill>
                  <a:srgbClr val="3979B8"/>
                </a:solidFill>
                <a:latin typeface="DejaVu Sans"/>
                <a:ea typeface="DejaVu Sans"/>
                <a:cs typeface="DejaVu Sans"/>
              </a:rPr>
              <a:t>285 αρνητικοί</a:t>
            </a:r>
          </a:p>
          <a:p>
            <a:pPr algn="ctr">
              <a:defRPr sz="1575" b="1">
                <a:solidFill>
                  <a:srgbClr val="3979B8"/>
                </a:solidFill>
                <a:latin typeface="DejaVu Sans"/>
                <a:ea typeface="DejaVu Sans"/>
                <a:cs typeface="DejaVu Sans"/>
              </a:defRPr>
            </a:pPr>
            <a:r>
              <a:rPr sz="1575" b="1">
                <a:solidFill>
                  <a:srgbClr val="3979B8"/>
                </a:solidFill>
                <a:latin typeface="DejaVu Sans"/>
                <a:ea typeface="DejaVu Sans"/>
                <a:cs typeface="DejaVu Sans"/>
              </a:rPr>
              <a:t>που δεν έχουν DVT</a:t>
            </a:r>
          </a:p>
        </p:txBody>
      </p:sp>
      <p:sp>
        <p:nvSpPr>
          <p:cNvPr id="10" name="total">
            <a:extLst>
              <a:ext uri="{FF2B5EF4-FFF2-40B4-BE49-F238E27FC236}">
                <a16:creationId xmlns:a16="http://schemas.microsoft.com/office/drawing/2014/main" id="{8887BC3D-933F-47A4-B841-7B60609B70BE}"/>
              </a:ext>
            </a:extLst>
          </p:cNvPr>
          <p:cNvSpPr>
            <a:spLocks noGrp="1"/>
          </p:cNvSpPr>
          <p:nvPr/>
        </p:nvSpPr>
        <p:spPr>
          <a:xfrm>
            <a:off x="3238500" y="3000375"/>
            <a:ext cx="5715000" cy="552450"/>
          </a:xfrm>
          <a:prstGeom prst="rect">
            <a:avLst/>
          </a:prstGeom>
          <a:solidFill>
            <a:srgbClr val="F6F8FA"/>
          </a:solidFill>
          <a:ln w="11430">
            <a:solidFill>
              <a:srgbClr val="D7DEE5"/>
            </a:solidFill>
            <a:prstDash val="solid"/>
          </a:ln>
        </p:spPr>
        <p:txBody>
          <a:bodyPr anchor="ctr">
            <a:normAutofit/>
          </a:bodyPr>
          <a:lstStyle>
            <a:defPPr algn="ctr">
              <a:defRPr sz="1800" b="1">
                <a:solidFill>
                  <a:srgbClr val="18324B"/>
                </a:solidFill>
                <a:latin typeface="DejaVu Sans"/>
                <a:ea typeface="DejaVu Sans"/>
                <a:cs typeface="DejaVu Sans"/>
              </a:defRPr>
            </a:defPPr>
            <a:lvl1pPr algn="ctr">
              <a:defRPr sz="1800" b="1">
                <a:solidFill>
                  <a:srgbClr val="18324B"/>
                </a:solidFill>
                <a:latin typeface="DejaVu Sans"/>
                <a:ea typeface="DejaVu Sans"/>
                <a:cs typeface="DejaVu Sans"/>
              </a:defRPr>
            </a:lvl1pPr>
            <a:lvl2pPr algn="ctr">
              <a:defRPr sz="1800" b="1">
                <a:solidFill>
                  <a:srgbClr val="18324B"/>
                </a:solidFill>
                <a:latin typeface="DejaVu Sans"/>
                <a:ea typeface="DejaVu Sans"/>
                <a:cs typeface="DejaVu Sans"/>
              </a:defRPr>
            </a:lvl2pPr>
            <a:lvl3pPr algn="ctr">
              <a:defRPr sz="1800" b="1">
                <a:solidFill>
                  <a:srgbClr val="18324B"/>
                </a:solidFill>
                <a:latin typeface="DejaVu Sans"/>
                <a:ea typeface="DejaVu Sans"/>
                <a:cs typeface="DejaVu Sans"/>
              </a:defRPr>
            </a:lvl3pPr>
            <a:lvl4pPr algn="ctr">
              <a:defRPr sz="1800" b="1">
                <a:solidFill>
                  <a:srgbClr val="18324B"/>
                </a:solidFill>
                <a:latin typeface="DejaVu Sans"/>
                <a:ea typeface="DejaVu Sans"/>
                <a:cs typeface="DejaVu Sans"/>
              </a:defRPr>
            </a:lvl4pPr>
            <a:lvl5pPr algn="ctr">
              <a:defRPr sz="1800" b="1">
                <a:solidFill>
                  <a:srgbClr val="18324B"/>
                </a:solidFill>
                <a:latin typeface="DejaVu Sans"/>
                <a:ea typeface="DejaVu Sans"/>
                <a:cs typeface="DejaVu Sans"/>
              </a:defRPr>
            </a:lvl5pPr>
            <a:lvl6pPr algn="ctr">
              <a:defRPr sz="1800" b="1">
                <a:solidFill>
                  <a:srgbClr val="18324B"/>
                </a:solidFill>
                <a:latin typeface="DejaVu Sans"/>
                <a:ea typeface="DejaVu Sans"/>
                <a:cs typeface="DejaVu Sans"/>
              </a:defRPr>
            </a:lvl6pPr>
            <a:lvl7pPr algn="ctr">
              <a:defRPr sz="1800" b="1">
                <a:solidFill>
                  <a:srgbClr val="18324B"/>
                </a:solidFill>
                <a:latin typeface="DejaVu Sans"/>
                <a:ea typeface="DejaVu Sans"/>
                <a:cs typeface="DejaVu Sans"/>
              </a:defRPr>
            </a:lvl7pPr>
            <a:lvl8pPr algn="ctr">
              <a:defRPr sz="1800" b="1">
                <a:solidFill>
                  <a:srgbClr val="18324B"/>
                </a:solidFill>
                <a:latin typeface="DejaVu Sans"/>
                <a:ea typeface="DejaVu Sans"/>
                <a:cs typeface="DejaVu Sans"/>
              </a:defRPr>
            </a:lvl8pPr>
            <a:lvl9pPr algn="ctr">
              <a:defRPr sz="1800" b="1">
                <a:solidFill>
                  <a:srgbClr val="18324B"/>
                </a:solidFill>
                <a:latin typeface="DejaVu Sans"/>
                <a:ea typeface="DejaVu Sans"/>
                <a:cs typeface="DejaVu Sans"/>
              </a:defRPr>
            </a:lvl9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Σύνολο αρνητικών: 10 + 285 = 295</a:t>
            </a:r>
          </a:p>
        </p:txBody>
      </p:sp>
      <p:sp>
        <p:nvSpPr>
          <p:cNvPr id="11" name="formula">
            <a:extLst>
              <a:ext uri="{FF2B5EF4-FFF2-40B4-BE49-F238E27FC236}">
                <a16:creationId xmlns:a16="http://schemas.microsoft.com/office/drawing/2014/main" id="{F9C6E80D-0748-43C3-8276-BB92B6D0ED78}"/>
              </a:ext>
            </a:extLst>
          </p:cNvPr>
          <p:cNvSpPr>
            <a:spLocks noGrp="1"/>
          </p:cNvSpPr>
          <p:nvPr/>
        </p:nvSpPr>
        <p:spPr>
          <a:xfrm>
            <a:off x="2286000" y="3905250"/>
            <a:ext cx="7620000" cy="457200"/>
          </a:xfrm>
          <a:prstGeom prst="rect">
            <a:avLst/>
          </a:prstGeom>
          <a:noFill/>
          <a:ln w="0">
            <a:noFill/>
            <a:prstDash val="solid"/>
          </a:ln>
        </p:spPr>
        <p:txBody>
          <a:bodyPr anchor="ctr">
            <a:normAutofit/>
          </a:bodyPr>
          <a:lstStyle>
            <a:defPPr algn="ctr">
              <a:defRPr sz="1725" b="1">
                <a:solidFill>
                  <a:srgbClr val="18324B"/>
                </a:solidFill>
                <a:latin typeface="DejaVu Sans"/>
                <a:ea typeface="DejaVu Sans"/>
                <a:cs typeface="DejaVu Sans"/>
              </a:defRPr>
            </a:defPPr>
            <a:lvl1pPr algn="ctr">
              <a:defRPr sz="1725" b="1">
                <a:solidFill>
                  <a:srgbClr val="18324B"/>
                </a:solidFill>
                <a:latin typeface="DejaVu Sans"/>
                <a:ea typeface="DejaVu Sans"/>
                <a:cs typeface="DejaVu Sans"/>
              </a:defRPr>
            </a:lvl1pPr>
            <a:lvl2pPr algn="ctr">
              <a:defRPr sz="1725" b="1">
                <a:solidFill>
                  <a:srgbClr val="18324B"/>
                </a:solidFill>
                <a:latin typeface="DejaVu Sans"/>
                <a:ea typeface="DejaVu Sans"/>
                <a:cs typeface="DejaVu Sans"/>
              </a:defRPr>
            </a:lvl2pPr>
            <a:lvl3pPr algn="ctr">
              <a:defRPr sz="1725" b="1">
                <a:solidFill>
                  <a:srgbClr val="18324B"/>
                </a:solidFill>
                <a:latin typeface="DejaVu Sans"/>
                <a:ea typeface="DejaVu Sans"/>
                <a:cs typeface="DejaVu Sans"/>
              </a:defRPr>
            </a:lvl3pPr>
            <a:lvl4pPr algn="ctr">
              <a:defRPr sz="1725" b="1">
                <a:solidFill>
                  <a:srgbClr val="18324B"/>
                </a:solidFill>
                <a:latin typeface="DejaVu Sans"/>
                <a:ea typeface="DejaVu Sans"/>
                <a:cs typeface="DejaVu Sans"/>
              </a:defRPr>
            </a:lvl4pPr>
            <a:lvl5pPr algn="ctr">
              <a:defRPr sz="1725" b="1">
                <a:solidFill>
                  <a:srgbClr val="18324B"/>
                </a:solidFill>
                <a:latin typeface="DejaVu Sans"/>
                <a:ea typeface="DejaVu Sans"/>
                <a:cs typeface="DejaVu Sans"/>
              </a:defRPr>
            </a:lvl5pPr>
            <a:lvl6pPr algn="ctr">
              <a:defRPr sz="1725" b="1">
                <a:solidFill>
                  <a:srgbClr val="18324B"/>
                </a:solidFill>
                <a:latin typeface="DejaVu Sans"/>
                <a:ea typeface="DejaVu Sans"/>
                <a:cs typeface="DejaVu Sans"/>
              </a:defRPr>
            </a:lvl6pPr>
            <a:lvl7pPr algn="ctr">
              <a:defRPr sz="1725" b="1">
                <a:solidFill>
                  <a:srgbClr val="18324B"/>
                </a:solidFill>
                <a:latin typeface="DejaVu Sans"/>
                <a:ea typeface="DejaVu Sans"/>
                <a:cs typeface="DejaVu Sans"/>
              </a:defRPr>
            </a:lvl7pPr>
            <a:lvl8pPr algn="ctr">
              <a:defRPr sz="1725" b="1">
                <a:solidFill>
                  <a:srgbClr val="18324B"/>
                </a:solidFill>
                <a:latin typeface="DejaVu Sans"/>
                <a:ea typeface="DejaVu Sans"/>
                <a:cs typeface="DejaVu Sans"/>
              </a:defRPr>
            </a:lvl8pPr>
            <a:lvl9pPr algn="ctr">
              <a:defRPr sz="1725" b="1">
                <a:solidFill>
                  <a:srgbClr val="18324B"/>
                </a:solidFill>
                <a:latin typeface="DejaVu Sans"/>
                <a:ea typeface="DejaVu Sans"/>
                <a:cs typeface="DejaVu Sans"/>
              </a:defRPr>
            </a:lvl9pPr>
          </a:lstStyle>
          <a:p>
            <a:pPr algn="ctr">
              <a:defRPr sz="1725" b="1">
                <a:solidFill>
                  <a:srgbClr val="18324B"/>
                </a:solidFill>
                <a:latin typeface="DejaVu Sans"/>
                <a:ea typeface="DejaVu Sans"/>
                <a:cs typeface="DejaVu Sans"/>
              </a:defRPr>
            </a:pPr>
            <a:r>
              <a:rPr sz="1725" b="1">
                <a:solidFill>
                  <a:srgbClr val="18324B"/>
                </a:solidFill>
                <a:latin typeface="DejaVu Sans"/>
                <a:ea typeface="DejaVu Sans"/>
                <a:cs typeface="DejaVu Sans"/>
              </a:rPr>
              <a:t>P(DVT | αρνητικό triplex) = 10 / (10 + 285)</a:t>
            </a:r>
          </a:p>
        </p:txBody>
      </p:sp>
      <p:sp>
        <p:nvSpPr>
          <p:cNvPr id="12" name="result">
            <a:extLst>
              <a:ext uri="{FF2B5EF4-FFF2-40B4-BE49-F238E27FC236}">
                <a16:creationId xmlns:a16="http://schemas.microsoft.com/office/drawing/2014/main" id="{B1C574BA-5583-4DF5-A5C0-DCD5CC71F5F7}"/>
              </a:ext>
            </a:extLst>
          </p:cNvPr>
          <p:cNvSpPr>
            <a:spLocks noGrp="1"/>
          </p:cNvSpPr>
          <p:nvPr/>
        </p:nvSpPr>
        <p:spPr>
          <a:xfrm>
            <a:off x="3238500" y="4524375"/>
            <a:ext cx="5715000" cy="590550"/>
          </a:xfrm>
          <a:prstGeom prst="rect">
            <a:avLst/>
          </a:prstGeom>
          <a:solidFill>
            <a:srgbClr val="EAF3FB"/>
          </a:solidFill>
          <a:ln w="13335">
            <a:solidFill>
              <a:srgbClr val="A8C9E8"/>
            </a:solidFill>
            <a:prstDash val="solid"/>
          </a:ln>
        </p:spPr>
        <p:txBody>
          <a:bodyPr anchor="ctr">
            <a:normAutofit/>
          </a:bodyPr>
          <a:lstStyle>
            <a:defPPr algn="ctr">
              <a:defRPr sz="2025" b="1">
                <a:solidFill>
                  <a:srgbClr val="3979B8"/>
                </a:solidFill>
                <a:latin typeface="DejaVu Sans"/>
                <a:ea typeface="DejaVu Sans"/>
                <a:cs typeface="DejaVu Sans"/>
              </a:defRPr>
            </a:defPPr>
            <a:lvl1pPr algn="ctr">
              <a:defRPr sz="2025" b="1">
                <a:solidFill>
                  <a:srgbClr val="3979B8"/>
                </a:solidFill>
                <a:latin typeface="DejaVu Sans"/>
                <a:ea typeface="DejaVu Sans"/>
                <a:cs typeface="DejaVu Sans"/>
              </a:defRPr>
            </a:lvl1pPr>
            <a:lvl2pPr algn="ctr">
              <a:defRPr sz="2025" b="1">
                <a:solidFill>
                  <a:srgbClr val="3979B8"/>
                </a:solidFill>
                <a:latin typeface="DejaVu Sans"/>
                <a:ea typeface="DejaVu Sans"/>
                <a:cs typeface="DejaVu Sans"/>
              </a:defRPr>
            </a:lvl2pPr>
            <a:lvl3pPr algn="ctr">
              <a:defRPr sz="2025" b="1">
                <a:solidFill>
                  <a:srgbClr val="3979B8"/>
                </a:solidFill>
                <a:latin typeface="DejaVu Sans"/>
                <a:ea typeface="DejaVu Sans"/>
                <a:cs typeface="DejaVu Sans"/>
              </a:defRPr>
            </a:lvl3pPr>
            <a:lvl4pPr algn="ctr">
              <a:defRPr sz="2025" b="1">
                <a:solidFill>
                  <a:srgbClr val="3979B8"/>
                </a:solidFill>
                <a:latin typeface="DejaVu Sans"/>
                <a:ea typeface="DejaVu Sans"/>
                <a:cs typeface="DejaVu Sans"/>
              </a:defRPr>
            </a:lvl4pPr>
            <a:lvl5pPr algn="ctr">
              <a:defRPr sz="2025" b="1">
                <a:solidFill>
                  <a:srgbClr val="3979B8"/>
                </a:solidFill>
                <a:latin typeface="DejaVu Sans"/>
                <a:ea typeface="DejaVu Sans"/>
                <a:cs typeface="DejaVu Sans"/>
              </a:defRPr>
            </a:lvl5pPr>
            <a:lvl6pPr algn="ctr">
              <a:defRPr sz="2025" b="1">
                <a:solidFill>
                  <a:srgbClr val="3979B8"/>
                </a:solidFill>
                <a:latin typeface="DejaVu Sans"/>
                <a:ea typeface="DejaVu Sans"/>
                <a:cs typeface="DejaVu Sans"/>
              </a:defRPr>
            </a:lvl6pPr>
            <a:lvl7pPr algn="ctr">
              <a:defRPr sz="2025" b="1">
                <a:solidFill>
                  <a:srgbClr val="3979B8"/>
                </a:solidFill>
                <a:latin typeface="DejaVu Sans"/>
                <a:ea typeface="DejaVu Sans"/>
                <a:cs typeface="DejaVu Sans"/>
              </a:defRPr>
            </a:lvl7pPr>
            <a:lvl8pPr algn="ctr">
              <a:defRPr sz="2025" b="1">
                <a:solidFill>
                  <a:srgbClr val="3979B8"/>
                </a:solidFill>
                <a:latin typeface="DejaVu Sans"/>
                <a:ea typeface="DejaVu Sans"/>
                <a:cs typeface="DejaVu Sans"/>
              </a:defRPr>
            </a:lvl8pPr>
            <a:lvl9pPr algn="ctr">
              <a:defRPr sz="2025" b="1">
                <a:solidFill>
                  <a:srgbClr val="3979B8"/>
                </a:solidFill>
                <a:latin typeface="DejaVu Sans"/>
                <a:ea typeface="DejaVu Sans"/>
                <a:cs typeface="DejaVu Sans"/>
              </a:defRPr>
            </a:lvl9pPr>
          </a:lstStyle>
          <a:p>
            <a:pPr algn="ctr">
              <a:defRPr sz="2025" b="1">
                <a:solidFill>
                  <a:srgbClr val="3979B8"/>
                </a:solidFill>
                <a:latin typeface="DejaVu Sans"/>
                <a:ea typeface="DejaVu Sans"/>
                <a:cs typeface="DejaVu Sans"/>
              </a:defRPr>
            </a:pPr>
            <a:r>
              <a:rPr sz="2025" b="1">
                <a:solidFill>
                  <a:srgbClr val="3979B8"/>
                </a:solidFill>
                <a:latin typeface="DejaVu Sans"/>
                <a:ea typeface="DejaVu Sans"/>
                <a:cs typeface="DejaVu Sans"/>
              </a:rPr>
              <a:t>10 / 295 = 0,034 = 3,4%</a:t>
            </a:r>
          </a:p>
        </p:txBody>
      </p:sp>
      <p:sp>
        <p:nvSpPr>
          <p:cNvPr id="13" name="decision">
            <a:extLst>
              <a:ext uri="{FF2B5EF4-FFF2-40B4-BE49-F238E27FC236}">
                <a16:creationId xmlns:a16="http://schemas.microsoft.com/office/drawing/2014/main" id="{FF210666-4E4E-4464-944D-7587538955FD}"/>
              </a:ext>
            </a:extLst>
          </p:cNvPr>
          <p:cNvSpPr>
            <a:spLocks noGrp="1"/>
          </p:cNvSpPr>
          <p:nvPr/>
        </p:nvSpPr>
        <p:spPr>
          <a:xfrm>
            <a:off x="2381250" y="5381625"/>
            <a:ext cx="7429500" cy="476250"/>
          </a:xfrm>
          <a:prstGeom prst="rect">
            <a:avLst/>
          </a:prstGeom>
          <a:noFill/>
          <a:ln w="0">
            <a:noFill/>
            <a:prstDash val="solid"/>
          </a:ln>
        </p:spPr>
        <p:txBody>
          <a:bodyPr anchor="ctr">
            <a:normAutofit/>
          </a:bodyPr>
          <a:lstStyle>
            <a:defPPr algn="ctr">
              <a:defRPr sz="1575" b="1">
                <a:solidFill>
                  <a:srgbClr val="3979B8"/>
                </a:solidFill>
                <a:latin typeface="DejaVu Sans"/>
                <a:ea typeface="DejaVu Sans"/>
                <a:cs typeface="DejaVu Sans"/>
              </a:defRPr>
            </a:defPPr>
            <a:lvl1pPr algn="ctr">
              <a:defRPr sz="1575" b="1">
                <a:solidFill>
                  <a:srgbClr val="3979B8"/>
                </a:solidFill>
                <a:latin typeface="DejaVu Sans"/>
                <a:ea typeface="DejaVu Sans"/>
                <a:cs typeface="DejaVu Sans"/>
              </a:defRPr>
            </a:lvl1pPr>
            <a:lvl2pPr algn="ctr">
              <a:defRPr sz="1575" b="1">
                <a:solidFill>
                  <a:srgbClr val="3979B8"/>
                </a:solidFill>
                <a:latin typeface="DejaVu Sans"/>
                <a:ea typeface="DejaVu Sans"/>
                <a:cs typeface="DejaVu Sans"/>
              </a:defRPr>
            </a:lvl2pPr>
            <a:lvl3pPr algn="ctr">
              <a:defRPr sz="1575" b="1">
                <a:solidFill>
                  <a:srgbClr val="3979B8"/>
                </a:solidFill>
                <a:latin typeface="DejaVu Sans"/>
                <a:ea typeface="DejaVu Sans"/>
                <a:cs typeface="DejaVu Sans"/>
              </a:defRPr>
            </a:lvl3pPr>
            <a:lvl4pPr algn="ctr">
              <a:defRPr sz="1575" b="1">
                <a:solidFill>
                  <a:srgbClr val="3979B8"/>
                </a:solidFill>
                <a:latin typeface="DejaVu Sans"/>
                <a:ea typeface="DejaVu Sans"/>
                <a:cs typeface="DejaVu Sans"/>
              </a:defRPr>
            </a:lvl4pPr>
            <a:lvl5pPr algn="ctr">
              <a:defRPr sz="1575" b="1">
                <a:solidFill>
                  <a:srgbClr val="3979B8"/>
                </a:solidFill>
                <a:latin typeface="DejaVu Sans"/>
                <a:ea typeface="DejaVu Sans"/>
                <a:cs typeface="DejaVu Sans"/>
              </a:defRPr>
            </a:lvl5pPr>
            <a:lvl6pPr algn="ctr">
              <a:defRPr sz="1575" b="1">
                <a:solidFill>
                  <a:srgbClr val="3979B8"/>
                </a:solidFill>
                <a:latin typeface="DejaVu Sans"/>
                <a:ea typeface="DejaVu Sans"/>
                <a:cs typeface="DejaVu Sans"/>
              </a:defRPr>
            </a:lvl6pPr>
            <a:lvl7pPr algn="ctr">
              <a:defRPr sz="1575" b="1">
                <a:solidFill>
                  <a:srgbClr val="3979B8"/>
                </a:solidFill>
                <a:latin typeface="DejaVu Sans"/>
                <a:ea typeface="DejaVu Sans"/>
                <a:cs typeface="DejaVu Sans"/>
              </a:defRPr>
            </a:lvl7pPr>
            <a:lvl8pPr algn="ctr">
              <a:defRPr sz="1575" b="1">
                <a:solidFill>
                  <a:srgbClr val="3979B8"/>
                </a:solidFill>
                <a:latin typeface="DejaVu Sans"/>
                <a:ea typeface="DejaVu Sans"/>
                <a:cs typeface="DejaVu Sans"/>
              </a:defRPr>
            </a:lvl8pPr>
            <a:lvl9pPr algn="ctr">
              <a:defRPr sz="1575" b="1">
                <a:solidFill>
                  <a:srgbClr val="3979B8"/>
                </a:solidFill>
                <a:latin typeface="DejaVu Sans"/>
                <a:ea typeface="DejaVu Sans"/>
                <a:cs typeface="DejaVu Sans"/>
              </a:defRPr>
            </a:lvl9pPr>
          </a:lstStyle>
          <a:p>
            <a:pPr algn="ctr">
              <a:defRPr sz="1575" b="1">
                <a:solidFill>
                  <a:srgbClr val="3979B8"/>
                </a:solidFill>
                <a:latin typeface="DejaVu Sans"/>
                <a:ea typeface="DejaVu Sans"/>
                <a:cs typeface="DejaVu Sans"/>
              </a:defRPr>
            </a:pPr>
            <a:r>
              <a:rPr sz="1575" b="1">
                <a:solidFill>
                  <a:srgbClr val="3979B8"/>
                </a:solidFill>
                <a:latin typeface="DejaVu Sans"/>
                <a:ea typeface="DejaVu Sans"/>
                <a:cs typeface="DejaVu Sans"/>
              </a:rPr>
              <a:t>3,4% &lt; 20%  ·  Δεν επιλέγουμε θεραπεία</a:t>
            </a:r>
          </a:p>
        </p:txBody>
      </p:sp>
    </p:spTree>
    <p:extLst>
      <p:ext uri="{BB962C8B-B14F-4D97-AF65-F5344CB8AC3E}">
        <p14:creationId xmlns:p14="http://schemas.microsoft.com/office/powerpoint/2010/main" val="3656672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01CE5181-F9C9-4C86-BB5C-F037A83E8E54}"/>
              </a:ext>
            </a:extLst>
          </p:cNvPr>
          <p:cNvSpPr>
            <a:spLocks noGrp="1"/>
          </p:cNvSpPr>
          <p:nvPr/>
        </p:nvSpPr>
        <p:spPr>
          <a:xfrm>
            <a:off x="666750" y="247650"/>
            <a:ext cx="10858500" cy="514350"/>
          </a:xfrm>
          <a:prstGeom prst="rect">
            <a:avLst/>
          </a:prstGeom>
          <a:noFill/>
          <a:ln w="0">
            <a:noFill/>
            <a:prstDash val="solid"/>
          </a:ln>
        </p:spPr>
        <p:txBody>
          <a:bodyPr anchor="ctr">
            <a:normAutofit/>
          </a:bodyPr>
          <a:lstStyle>
            <a:defPPr algn="l">
              <a:defRPr sz="2250" b="1">
                <a:solidFill>
                  <a:srgbClr val="18324B"/>
                </a:solidFill>
                <a:latin typeface="DejaVu Sans"/>
                <a:ea typeface="DejaVu Sans"/>
                <a:cs typeface="DejaVu Sans"/>
              </a:defRPr>
            </a:defPPr>
            <a:lvl1pPr algn="l">
              <a:defRPr sz="2250" b="1">
                <a:solidFill>
                  <a:srgbClr val="18324B"/>
                </a:solidFill>
                <a:latin typeface="DejaVu Sans"/>
                <a:ea typeface="DejaVu Sans"/>
                <a:cs typeface="DejaVu Sans"/>
              </a:defRPr>
            </a:lvl1pPr>
            <a:lvl2pPr algn="l">
              <a:defRPr sz="2250" b="1">
                <a:solidFill>
                  <a:srgbClr val="18324B"/>
                </a:solidFill>
                <a:latin typeface="DejaVu Sans"/>
                <a:ea typeface="DejaVu Sans"/>
                <a:cs typeface="DejaVu Sans"/>
              </a:defRPr>
            </a:lvl2pPr>
            <a:lvl3pPr algn="l">
              <a:defRPr sz="2250" b="1">
                <a:solidFill>
                  <a:srgbClr val="18324B"/>
                </a:solidFill>
                <a:latin typeface="DejaVu Sans"/>
                <a:ea typeface="DejaVu Sans"/>
                <a:cs typeface="DejaVu Sans"/>
              </a:defRPr>
            </a:lvl3pPr>
            <a:lvl4pPr algn="l">
              <a:defRPr sz="2250" b="1">
                <a:solidFill>
                  <a:srgbClr val="18324B"/>
                </a:solidFill>
                <a:latin typeface="DejaVu Sans"/>
                <a:ea typeface="DejaVu Sans"/>
                <a:cs typeface="DejaVu Sans"/>
              </a:defRPr>
            </a:lvl4pPr>
            <a:lvl5pPr algn="l">
              <a:defRPr sz="2250" b="1">
                <a:solidFill>
                  <a:srgbClr val="18324B"/>
                </a:solidFill>
                <a:latin typeface="DejaVu Sans"/>
                <a:ea typeface="DejaVu Sans"/>
                <a:cs typeface="DejaVu Sans"/>
              </a:defRPr>
            </a:lvl5pPr>
            <a:lvl6pPr algn="l">
              <a:defRPr sz="2250" b="1">
                <a:solidFill>
                  <a:srgbClr val="18324B"/>
                </a:solidFill>
                <a:latin typeface="DejaVu Sans"/>
                <a:ea typeface="DejaVu Sans"/>
                <a:cs typeface="DejaVu Sans"/>
              </a:defRPr>
            </a:lvl6pPr>
            <a:lvl7pPr algn="l">
              <a:defRPr sz="2250" b="1">
                <a:solidFill>
                  <a:srgbClr val="18324B"/>
                </a:solidFill>
                <a:latin typeface="DejaVu Sans"/>
                <a:ea typeface="DejaVu Sans"/>
                <a:cs typeface="DejaVu Sans"/>
              </a:defRPr>
            </a:lvl7pPr>
            <a:lvl8pPr algn="l">
              <a:defRPr sz="2250" b="1">
                <a:solidFill>
                  <a:srgbClr val="18324B"/>
                </a:solidFill>
                <a:latin typeface="DejaVu Sans"/>
                <a:ea typeface="DejaVu Sans"/>
                <a:cs typeface="DejaVu Sans"/>
              </a:defRPr>
            </a:lvl8pPr>
            <a:lvl9pPr algn="l">
              <a:defRPr sz="2250" b="1">
                <a:solidFill>
                  <a:srgbClr val="18324B"/>
                </a:solidFill>
                <a:latin typeface="DejaVu Sans"/>
                <a:ea typeface="DejaVu Sans"/>
                <a:cs typeface="DejaVu Sans"/>
              </a:defRPr>
            </a:lvl9pPr>
          </a:lstStyle>
          <a:p>
            <a:pPr algn="l">
              <a:defRPr sz="2250" b="1">
                <a:solidFill>
                  <a:srgbClr val="18324B"/>
                </a:solidFill>
                <a:latin typeface="DejaVu Sans"/>
                <a:ea typeface="DejaVu Sans"/>
                <a:cs typeface="DejaVu Sans"/>
              </a:defRPr>
            </a:pPr>
            <a:r>
              <a:rPr sz="2250" b="1">
                <a:solidFill>
                  <a:srgbClr val="18324B"/>
                </a:solidFill>
                <a:latin typeface="DejaVu Sans"/>
                <a:ea typeface="DejaVu Sans"/>
                <a:cs typeface="DejaVu Sans"/>
              </a:rPr>
              <a:t>Η τελική απόφαση</a:t>
            </a:r>
          </a:p>
        </p:txBody>
      </p:sp>
      <p:sp>
        <p:nvSpPr>
          <p:cNvPr id="2" name="subtitle">
            <a:extLst>
              <a:ext uri="{FF2B5EF4-FFF2-40B4-BE49-F238E27FC236}">
                <a16:creationId xmlns:a16="http://schemas.microsoft.com/office/drawing/2014/main" id="{CCEE99DF-4132-460E-B4B5-D5927E5CE652}"/>
              </a:ext>
            </a:extLst>
          </p:cNvPr>
          <p:cNvSpPr>
            <a:spLocks noGrp="1"/>
          </p:cNvSpPr>
          <p:nvPr/>
        </p:nvSpPr>
        <p:spPr>
          <a:xfrm>
            <a:off x="685800" y="742950"/>
            <a:ext cx="10668000" cy="2857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Το triplex έχει αξία επειδή το αποτέλεσμά του αλλάζει την πορεία δράσης.</a:t>
            </a:r>
          </a:p>
        </p:txBody>
      </p:sp>
      <p:sp>
        <p:nvSpPr>
          <p:cNvPr id="3" name="top-rule">
            <a:extLst>
              <a:ext uri="{FF2B5EF4-FFF2-40B4-BE49-F238E27FC236}">
                <a16:creationId xmlns:a16="http://schemas.microsoft.com/office/drawing/2014/main" id="{7C8E9FF9-D1C4-413C-BEF1-8450035195DE}"/>
              </a:ext>
            </a:extLst>
          </p:cNvPr>
          <p:cNvSpPr>
            <a:spLocks noGrp="1"/>
          </p:cNvSpPr>
          <p:nvPr/>
        </p:nvSpPr>
        <p:spPr>
          <a:xfrm>
            <a:off x="685800" y="1066800"/>
            <a:ext cx="108204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59C90653-9CBA-43C7-B123-CA25165E8CA4}"/>
              </a:ext>
            </a:extLst>
          </p:cNvPr>
          <p:cNvSpPr>
            <a:spLocks noGrp="1"/>
          </p:cNvSpPr>
          <p:nvPr/>
        </p:nvSpPr>
        <p:spPr>
          <a:xfrm>
            <a:off x="11125200" y="6534150"/>
            <a:ext cx="381000" cy="171450"/>
          </a:xfrm>
          <a:prstGeom prst="rect">
            <a:avLst/>
          </a:prstGeom>
          <a:noFill/>
          <a:ln w="0">
            <a:noFill/>
            <a:prstDash val="solid"/>
          </a:ln>
        </p:spPr>
        <p:txBody>
          <a:bodyPr anchor="ctr">
            <a:normAutofit fontScale="77500" lnSpcReduction="20000"/>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6</a:t>
            </a:r>
          </a:p>
        </p:txBody>
      </p:sp>
      <p:sp>
        <p:nvSpPr>
          <p:cNvPr id="6" name="pre">
            <a:extLst>
              <a:ext uri="{FF2B5EF4-FFF2-40B4-BE49-F238E27FC236}">
                <a16:creationId xmlns:a16="http://schemas.microsoft.com/office/drawing/2014/main" id="{AA700629-D5B6-44C5-B6BF-327DDF151795}"/>
              </a:ext>
            </a:extLst>
          </p:cNvPr>
          <p:cNvSpPr>
            <a:spLocks noGrp="1"/>
          </p:cNvSpPr>
          <p:nvPr/>
        </p:nvSpPr>
        <p:spPr>
          <a:xfrm>
            <a:off x="4095750" y="1381125"/>
            <a:ext cx="4000500" cy="685800"/>
          </a:xfrm>
          <a:prstGeom prst="roundRect">
            <a:avLst>
              <a:gd name="adj" fmla="val 11111"/>
            </a:avLst>
          </a:prstGeom>
          <a:solidFill>
            <a:srgbClr val="F2EEFA"/>
          </a:solidFill>
          <a:ln w="13335">
            <a:solidFill>
              <a:srgbClr val="C9B9E5"/>
            </a:solidFill>
            <a:prstDash val="solid"/>
          </a:ln>
        </p:spPr>
        <p:txBody>
          <a:bodyPr/>
          <a:lstStyle/>
          <a:p>
            <a:endParaRPr lang="en-US"/>
          </a:p>
        </p:txBody>
      </p:sp>
      <p:sp>
        <p:nvSpPr>
          <p:cNvPr id="7" name="pre-text">
            <a:extLst>
              <a:ext uri="{FF2B5EF4-FFF2-40B4-BE49-F238E27FC236}">
                <a16:creationId xmlns:a16="http://schemas.microsoft.com/office/drawing/2014/main" id="{FEAF2F6F-0F4C-401C-A2D2-114D5E7BA2EF}"/>
              </a:ext>
            </a:extLst>
          </p:cNvPr>
          <p:cNvSpPr>
            <a:spLocks noGrp="1"/>
          </p:cNvSpPr>
          <p:nvPr/>
        </p:nvSpPr>
        <p:spPr>
          <a:xfrm>
            <a:off x="4248150" y="1457325"/>
            <a:ext cx="3695700" cy="533400"/>
          </a:xfrm>
          <a:prstGeom prst="rect">
            <a:avLst/>
          </a:prstGeom>
          <a:noFill/>
          <a:ln w="0">
            <a:noFill/>
            <a:prstDash val="solid"/>
          </a:ln>
        </p:spPr>
        <p:txBody>
          <a:bodyPr anchor="ctr">
            <a:normAutofit fontScale="89292"/>
          </a:bodyPr>
          <a:lstStyle>
            <a:defPPr algn="ctr">
              <a:defRPr sz="1425" b="1">
                <a:solidFill>
                  <a:srgbClr val="7653B5"/>
                </a:solidFill>
                <a:latin typeface="DejaVu Sans"/>
                <a:ea typeface="DejaVu Sans"/>
                <a:cs typeface="DejaVu Sans"/>
              </a:defRPr>
            </a:defPPr>
            <a:lvl1pPr algn="ctr">
              <a:defRPr sz="1425" b="1">
                <a:solidFill>
                  <a:srgbClr val="7653B5"/>
                </a:solidFill>
                <a:latin typeface="DejaVu Sans"/>
                <a:ea typeface="DejaVu Sans"/>
                <a:cs typeface="DejaVu Sans"/>
              </a:defRPr>
            </a:lvl1pPr>
            <a:lvl2pPr algn="ctr">
              <a:defRPr sz="1425" b="1">
                <a:solidFill>
                  <a:srgbClr val="7653B5"/>
                </a:solidFill>
                <a:latin typeface="DejaVu Sans"/>
                <a:ea typeface="DejaVu Sans"/>
                <a:cs typeface="DejaVu Sans"/>
              </a:defRPr>
            </a:lvl2pPr>
            <a:lvl3pPr algn="ctr">
              <a:defRPr sz="1425" b="1">
                <a:solidFill>
                  <a:srgbClr val="7653B5"/>
                </a:solidFill>
                <a:latin typeface="DejaVu Sans"/>
                <a:ea typeface="DejaVu Sans"/>
                <a:cs typeface="DejaVu Sans"/>
              </a:defRPr>
            </a:lvl3pPr>
            <a:lvl4pPr algn="ctr">
              <a:defRPr sz="1425" b="1">
                <a:solidFill>
                  <a:srgbClr val="7653B5"/>
                </a:solidFill>
                <a:latin typeface="DejaVu Sans"/>
                <a:ea typeface="DejaVu Sans"/>
                <a:cs typeface="DejaVu Sans"/>
              </a:defRPr>
            </a:lvl4pPr>
            <a:lvl5pPr algn="ctr">
              <a:defRPr sz="1425" b="1">
                <a:solidFill>
                  <a:srgbClr val="7653B5"/>
                </a:solidFill>
                <a:latin typeface="DejaVu Sans"/>
                <a:ea typeface="DejaVu Sans"/>
                <a:cs typeface="DejaVu Sans"/>
              </a:defRPr>
            </a:lvl5pPr>
            <a:lvl6pPr algn="ctr">
              <a:defRPr sz="1425" b="1">
                <a:solidFill>
                  <a:srgbClr val="7653B5"/>
                </a:solidFill>
                <a:latin typeface="DejaVu Sans"/>
                <a:ea typeface="DejaVu Sans"/>
                <a:cs typeface="DejaVu Sans"/>
              </a:defRPr>
            </a:lvl6pPr>
            <a:lvl7pPr algn="ctr">
              <a:defRPr sz="1425" b="1">
                <a:solidFill>
                  <a:srgbClr val="7653B5"/>
                </a:solidFill>
                <a:latin typeface="DejaVu Sans"/>
                <a:ea typeface="DejaVu Sans"/>
                <a:cs typeface="DejaVu Sans"/>
              </a:defRPr>
            </a:lvl7pPr>
            <a:lvl8pPr algn="ctr">
              <a:defRPr sz="1425" b="1">
                <a:solidFill>
                  <a:srgbClr val="7653B5"/>
                </a:solidFill>
                <a:latin typeface="DejaVu Sans"/>
                <a:ea typeface="DejaVu Sans"/>
                <a:cs typeface="DejaVu Sans"/>
              </a:defRPr>
            </a:lvl8pPr>
            <a:lvl9pPr algn="ctr">
              <a:defRPr sz="1425" b="1">
                <a:solidFill>
                  <a:srgbClr val="7653B5"/>
                </a:solidFill>
                <a:latin typeface="DejaVu Sans"/>
                <a:ea typeface="DejaVu Sans"/>
                <a:cs typeface="DejaVu Sans"/>
              </a:defRPr>
            </a:lvl9pPr>
          </a:lstStyle>
          <a:p>
            <a:pPr algn="ctr">
              <a:defRPr sz="1425" b="1">
                <a:solidFill>
                  <a:srgbClr val="7653B5"/>
                </a:solidFill>
                <a:latin typeface="DejaVu Sans"/>
                <a:ea typeface="DejaVu Sans"/>
                <a:cs typeface="DejaVu Sans"/>
              </a:defRPr>
            </a:pPr>
            <a:r>
              <a:rPr sz="1425" b="1">
                <a:solidFill>
                  <a:srgbClr val="7653B5"/>
                </a:solidFill>
                <a:latin typeface="DejaVu Sans"/>
                <a:ea typeface="DejaVu Sans"/>
                <a:cs typeface="DejaVu Sans"/>
              </a:rPr>
              <a:t>Προ της εξέτασης πιθανότητα: 25%</a:t>
            </a:r>
          </a:p>
          <a:p>
            <a:pPr algn="ctr">
              <a:defRPr sz="1425" b="1">
                <a:solidFill>
                  <a:srgbClr val="7653B5"/>
                </a:solidFill>
                <a:latin typeface="DejaVu Sans"/>
                <a:ea typeface="DejaVu Sans"/>
                <a:cs typeface="DejaVu Sans"/>
              </a:defRPr>
            </a:pPr>
            <a:r>
              <a:rPr sz="1425" b="1">
                <a:solidFill>
                  <a:srgbClr val="7653B5"/>
                </a:solidFill>
                <a:latin typeface="DejaVu Sans"/>
                <a:ea typeface="DejaVu Sans"/>
                <a:cs typeface="DejaVu Sans"/>
              </a:rPr>
              <a:t>Θεραπευτικός ουδός: 20%</a:t>
            </a:r>
          </a:p>
        </p:txBody>
      </p:sp>
      <p:sp>
        <p:nvSpPr>
          <p:cNvPr id="8" name="test-label">
            <a:extLst>
              <a:ext uri="{FF2B5EF4-FFF2-40B4-BE49-F238E27FC236}">
                <a16:creationId xmlns:a16="http://schemas.microsoft.com/office/drawing/2014/main" id="{9C94E738-B912-4984-A8FC-E20789F6981E}"/>
              </a:ext>
            </a:extLst>
          </p:cNvPr>
          <p:cNvSpPr>
            <a:spLocks noGrp="1"/>
          </p:cNvSpPr>
          <p:nvPr/>
        </p:nvSpPr>
        <p:spPr>
          <a:xfrm>
            <a:off x="4667250" y="2333625"/>
            <a:ext cx="2857500" cy="457200"/>
          </a:xfrm>
          <a:prstGeom prst="rect">
            <a:avLst/>
          </a:prstGeom>
          <a:solidFill>
            <a:srgbClr val="F6F8FA"/>
          </a:solidFill>
          <a:ln w="11430">
            <a:solidFill>
              <a:srgbClr val="D7DEE5"/>
            </a:solidFill>
            <a:prstDash val="solid"/>
          </a:ln>
        </p:spPr>
        <p:txBody>
          <a:bodyPr anchor="ctr">
            <a:normAutofit/>
          </a:bodyPr>
          <a:lstStyle>
            <a:defPPr algn="ctr">
              <a:defRPr sz="1500" b="1">
                <a:solidFill>
                  <a:srgbClr val="18324B"/>
                </a:solidFill>
                <a:latin typeface="DejaVu Sans"/>
                <a:ea typeface="DejaVu Sans"/>
                <a:cs typeface="DejaVu Sans"/>
              </a:defRPr>
            </a:defPPr>
            <a:lvl1pPr algn="ctr">
              <a:defRPr sz="1500" b="1">
                <a:solidFill>
                  <a:srgbClr val="18324B"/>
                </a:solidFill>
                <a:latin typeface="DejaVu Sans"/>
                <a:ea typeface="DejaVu Sans"/>
                <a:cs typeface="DejaVu Sans"/>
              </a:defRPr>
            </a:lvl1pPr>
            <a:lvl2pPr algn="ctr">
              <a:defRPr sz="1500" b="1">
                <a:solidFill>
                  <a:srgbClr val="18324B"/>
                </a:solidFill>
                <a:latin typeface="DejaVu Sans"/>
                <a:ea typeface="DejaVu Sans"/>
                <a:cs typeface="DejaVu Sans"/>
              </a:defRPr>
            </a:lvl2pPr>
            <a:lvl3pPr algn="ctr">
              <a:defRPr sz="1500" b="1">
                <a:solidFill>
                  <a:srgbClr val="18324B"/>
                </a:solidFill>
                <a:latin typeface="DejaVu Sans"/>
                <a:ea typeface="DejaVu Sans"/>
                <a:cs typeface="DejaVu Sans"/>
              </a:defRPr>
            </a:lvl3pPr>
            <a:lvl4pPr algn="ctr">
              <a:defRPr sz="1500" b="1">
                <a:solidFill>
                  <a:srgbClr val="18324B"/>
                </a:solidFill>
                <a:latin typeface="DejaVu Sans"/>
                <a:ea typeface="DejaVu Sans"/>
                <a:cs typeface="DejaVu Sans"/>
              </a:defRPr>
            </a:lvl4pPr>
            <a:lvl5pPr algn="ctr">
              <a:defRPr sz="1500" b="1">
                <a:solidFill>
                  <a:srgbClr val="18324B"/>
                </a:solidFill>
                <a:latin typeface="DejaVu Sans"/>
                <a:ea typeface="DejaVu Sans"/>
                <a:cs typeface="DejaVu Sans"/>
              </a:defRPr>
            </a:lvl5pPr>
            <a:lvl6pPr algn="ctr">
              <a:defRPr sz="1500" b="1">
                <a:solidFill>
                  <a:srgbClr val="18324B"/>
                </a:solidFill>
                <a:latin typeface="DejaVu Sans"/>
                <a:ea typeface="DejaVu Sans"/>
                <a:cs typeface="DejaVu Sans"/>
              </a:defRPr>
            </a:lvl6pPr>
            <a:lvl7pPr algn="ctr">
              <a:defRPr sz="1500" b="1">
                <a:solidFill>
                  <a:srgbClr val="18324B"/>
                </a:solidFill>
                <a:latin typeface="DejaVu Sans"/>
                <a:ea typeface="DejaVu Sans"/>
                <a:cs typeface="DejaVu Sans"/>
              </a:defRPr>
            </a:lvl7pPr>
            <a:lvl8pPr algn="ctr">
              <a:defRPr sz="1500" b="1">
                <a:solidFill>
                  <a:srgbClr val="18324B"/>
                </a:solidFill>
                <a:latin typeface="DejaVu Sans"/>
                <a:ea typeface="DejaVu Sans"/>
                <a:cs typeface="DejaVu Sans"/>
              </a:defRPr>
            </a:lvl8pPr>
            <a:lvl9pPr algn="ctr">
              <a:defRPr sz="1500" b="1">
                <a:solidFill>
                  <a:srgbClr val="18324B"/>
                </a:solidFill>
                <a:latin typeface="DejaVu Sans"/>
                <a:ea typeface="DejaVu Sans"/>
                <a:cs typeface="DejaVu Sans"/>
              </a:defRPr>
            </a:lvl9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Κάνουμε triplex</a:t>
            </a:r>
          </a:p>
        </p:txBody>
      </p:sp>
      <p:sp>
        <p:nvSpPr>
          <p:cNvPr id="9" name="positive">
            <a:extLst>
              <a:ext uri="{FF2B5EF4-FFF2-40B4-BE49-F238E27FC236}">
                <a16:creationId xmlns:a16="http://schemas.microsoft.com/office/drawing/2014/main" id="{778204E3-27B3-4E99-8706-82D5DF159E4D}"/>
              </a:ext>
            </a:extLst>
          </p:cNvPr>
          <p:cNvSpPr>
            <a:spLocks noGrp="1"/>
          </p:cNvSpPr>
          <p:nvPr/>
        </p:nvSpPr>
        <p:spPr>
          <a:xfrm>
            <a:off x="1143000" y="3286125"/>
            <a:ext cx="4476750" cy="1381125"/>
          </a:xfrm>
          <a:prstGeom prst="roundRect">
            <a:avLst>
              <a:gd name="adj" fmla="val 5517"/>
            </a:avLst>
          </a:prstGeom>
          <a:solidFill>
            <a:srgbClr val="EDF8F1"/>
          </a:solidFill>
          <a:ln w="13335">
            <a:solidFill>
              <a:srgbClr val="9AC9AA"/>
            </a:solidFill>
            <a:prstDash val="solid"/>
          </a:ln>
        </p:spPr>
        <p:txBody>
          <a:bodyPr/>
          <a:lstStyle/>
          <a:p>
            <a:endParaRPr lang="en-US"/>
          </a:p>
        </p:txBody>
      </p:sp>
      <p:sp>
        <p:nvSpPr>
          <p:cNvPr id="10" name="positive-text">
            <a:extLst>
              <a:ext uri="{FF2B5EF4-FFF2-40B4-BE49-F238E27FC236}">
                <a16:creationId xmlns:a16="http://schemas.microsoft.com/office/drawing/2014/main" id="{9AEBBDFB-AE7D-4DFF-8B55-569668CC47BA}"/>
              </a:ext>
            </a:extLst>
          </p:cNvPr>
          <p:cNvSpPr>
            <a:spLocks noGrp="1"/>
          </p:cNvSpPr>
          <p:nvPr/>
        </p:nvSpPr>
        <p:spPr>
          <a:xfrm>
            <a:off x="1295400" y="3362325"/>
            <a:ext cx="4171950" cy="1228725"/>
          </a:xfrm>
          <a:prstGeom prst="rect">
            <a:avLst/>
          </a:prstGeom>
          <a:noFill/>
          <a:ln w="0">
            <a:noFill/>
            <a:prstDash val="solid"/>
          </a:ln>
        </p:spPr>
        <p:txBody>
          <a:bodyPr anchor="ctr">
            <a:normAutofit fontScale="99500" lnSpcReduction="10000"/>
          </a:bodyPr>
          <a:lstStyle>
            <a:defPPr algn="ctr">
              <a:defRPr sz="1500" b="1">
                <a:solidFill>
                  <a:srgbClr val="2F855A"/>
                </a:solidFill>
                <a:latin typeface="DejaVu Sans"/>
                <a:ea typeface="DejaVu Sans"/>
                <a:cs typeface="DejaVu Sans"/>
              </a:defRPr>
            </a:defPPr>
            <a:lvl1pPr algn="ctr">
              <a:defRPr sz="1500" b="1">
                <a:solidFill>
                  <a:srgbClr val="2F855A"/>
                </a:solidFill>
                <a:latin typeface="DejaVu Sans"/>
                <a:ea typeface="DejaVu Sans"/>
                <a:cs typeface="DejaVu Sans"/>
              </a:defRPr>
            </a:lvl1pPr>
            <a:lvl2pPr algn="ctr">
              <a:defRPr sz="1500" b="1">
                <a:solidFill>
                  <a:srgbClr val="2F855A"/>
                </a:solidFill>
                <a:latin typeface="DejaVu Sans"/>
                <a:ea typeface="DejaVu Sans"/>
                <a:cs typeface="DejaVu Sans"/>
              </a:defRPr>
            </a:lvl2pPr>
            <a:lvl3pPr algn="ctr">
              <a:defRPr sz="1500" b="1">
                <a:solidFill>
                  <a:srgbClr val="2F855A"/>
                </a:solidFill>
                <a:latin typeface="DejaVu Sans"/>
                <a:ea typeface="DejaVu Sans"/>
                <a:cs typeface="DejaVu Sans"/>
              </a:defRPr>
            </a:lvl3pPr>
            <a:lvl4pPr algn="ctr">
              <a:defRPr sz="1500" b="1">
                <a:solidFill>
                  <a:srgbClr val="2F855A"/>
                </a:solidFill>
                <a:latin typeface="DejaVu Sans"/>
                <a:ea typeface="DejaVu Sans"/>
                <a:cs typeface="DejaVu Sans"/>
              </a:defRPr>
            </a:lvl4pPr>
            <a:lvl5pPr algn="ctr">
              <a:defRPr sz="1500" b="1">
                <a:solidFill>
                  <a:srgbClr val="2F855A"/>
                </a:solidFill>
                <a:latin typeface="DejaVu Sans"/>
                <a:ea typeface="DejaVu Sans"/>
                <a:cs typeface="DejaVu Sans"/>
              </a:defRPr>
            </a:lvl5pPr>
            <a:lvl6pPr algn="ctr">
              <a:defRPr sz="1500" b="1">
                <a:solidFill>
                  <a:srgbClr val="2F855A"/>
                </a:solidFill>
                <a:latin typeface="DejaVu Sans"/>
                <a:ea typeface="DejaVu Sans"/>
                <a:cs typeface="DejaVu Sans"/>
              </a:defRPr>
            </a:lvl6pPr>
            <a:lvl7pPr algn="ctr">
              <a:defRPr sz="1500" b="1">
                <a:solidFill>
                  <a:srgbClr val="2F855A"/>
                </a:solidFill>
                <a:latin typeface="DejaVu Sans"/>
                <a:ea typeface="DejaVu Sans"/>
                <a:cs typeface="DejaVu Sans"/>
              </a:defRPr>
            </a:lvl7pPr>
            <a:lvl8pPr algn="ctr">
              <a:defRPr sz="1500" b="1">
                <a:solidFill>
                  <a:srgbClr val="2F855A"/>
                </a:solidFill>
                <a:latin typeface="DejaVu Sans"/>
                <a:ea typeface="DejaVu Sans"/>
                <a:cs typeface="DejaVu Sans"/>
              </a:defRPr>
            </a:lvl8pPr>
            <a:lvl9pPr algn="ctr">
              <a:defRPr sz="1500" b="1">
                <a:solidFill>
                  <a:srgbClr val="2F855A"/>
                </a:solidFill>
                <a:latin typeface="DejaVu Sans"/>
                <a:ea typeface="DejaVu Sans"/>
                <a:cs typeface="DejaVu Sans"/>
              </a:defRPr>
            </a:lvl9pPr>
          </a:lstStyle>
          <a:p>
            <a:pPr algn="ctr">
              <a:defRPr sz="1500" b="1">
                <a:solidFill>
                  <a:srgbClr val="2F855A"/>
                </a:solidFill>
                <a:latin typeface="DejaVu Sans"/>
                <a:ea typeface="DejaVu Sans"/>
                <a:cs typeface="DejaVu Sans"/>
              </a:defRPr>
            </a:pPr>
            <a:r>
              <a:rPr sz="1500" b="1">
                <a:solidFill>
                  <a:srgbClr val="2F855A"/>
                </a:solidFill>
                <a:latin typeface="DejaVu Sans"/>
                <a:ea typeface="DejaVu Sans"/>
                <a:cs typeface="DejaVu Sans"/>
              </a:rPr>
              <a:t>Θετικό αποτέλεσμα</a:t>
            </a:r>
          </a:p>
          <a:p>
            <a:endParaRPr sz="1500" b="1">
              <a:solidFill>
                <a:srgbClr val="2F855A"/>
              </a:solidFill>
              <a:latin typeface="DejaVu Sans"/>
              <a:ea typeface="DejaVu Sans"/>
              <a:cs typeface="DejaVu Sans"/>
            </a:endParaRPr>
          </a:p>
          <a:p>
            <a:pPr algn="ctr">
              <a:defRPr sz="1500" b="1">
                <a:solidFill>
                  <a:srgbClr val="2F855A"/>
                </a:solidFill>
                <a:latin typeface="DejaVu Sans"/>
                <a:ea typeface="DejaVu Sans"/>
                <a:cs typeface="DejaVu Sans"/>
              </a:defRPr>
            </a:pPr>
            <a:r>
              <a:rPr sz="1500" b="1">
                <a:solidFill>
                  <a:srgbClr val="2F855A"/>
                </a:solidFill>
                <a:latin typeface="DejaVu Sans"/>
                <a:ea typeface="DejaVu Sans"/>
                <a:cs typeface="DejaVu Sans"/>
              </a:rPr>
              <a:t>Post-test πιθανότητα: 85,7%</a:t>
            </a:r>
          </a:p>
          <a:p>
            <a:pPr algn="ctr">
              <a:defRPr sz="1500" b="1">
                <a:solidFill>
                  <a:srgbClr val="2F855A"/>
                </a:solidFill>
                <a:latin typeface="DejaVu Sans"/>
                <a:ea typeface="DejaVu Sans"/>
                <a:cs typeface="DejaVu Sans"/>
              </a:defRPr>
            </a:pPr>
            <a:r>
              <a:rPr sz="1500" b="1">
                <a:solidFill>
                  <a:srgbClr val="2F855A"/>
                </a:solidFill>
                <a:latin typeface="DejaVu Sans"/>
                <a:ea typeface="DejaVu Sans"/>
                <a:cs typeface="DejaVu Sans"/>
              </a:rPr>
              <a:t>Πάνω από τον ουδό</a:t>
            </a:r>
          </a:p>
          <a:p>
            <a:pPr algn="ctr">
              <a:defRPr sz="1500" b="1">
                <a:solidFill>
                  <a:srgbClr val="2F855A"/>
                </a:solidFill>
                <a:latin typeface="DejaVu Sans"/>
                <a:ea typeface="DejaVu Sans"/>
                <a:cs typeface="DejaVu Sans"/>
              </a:defRPr>
            </a:pPr>
            <a:r>
              <a:rPr sz="1500" b="1">
                <a:solidFill>
                  <a:srgbClr val="2F855A"/>
                </a:solidFill>
                <a:latin typeface="DejaVu Sans"/>
                <a:ea typeface="DejaVu Sans"/>
                <a:cs typeface="DejaVu Sans"/>
              </a:rPr>
              <a:t>Θεραπεία</a:t>
            </a:r>
          </a:p>
        </p:txBody>
      </p:sp>
      <p:sp>
        <p:nvSpPr>
          <p:cNvPr id="11" name="negative">
            <a:extLst>
              <a:ext uri="{FF2B5EF4-FFF2-40B4-BE49-F238E27FC236}">
                <a16:creationId xmlns:a16="http://schemas.microsoft.com/office/drawing/2014/main" id="{C94CB60F-B97B-4055-8249-BF650E7BD372}"/>
              </a:ext>
            </a:extLst>
          </p:cNvPr>
          <p:cNvSpPr>
            <a:spLocks noGrp="1"/>
          </p:cNvSpPr>
          <p:nvPr/>
        </p:nvSpPr>
        <p:spPr>
          <a:xfrm>
            <a:off x="6572250" y="3286125"/>
            <a:ext cx="4476750" cy="1381125"/>
          </a:xfrm>
          <a:prstGeom prst="roundRect">
            <a:avLst>
              <a:gd name="adj" fmla="val 5517"/>
            </a:avLst>
          </a:prstGeom>
          <a:solidFill>
            <a:srgbClr val="EAF3FB"/>
          </a:solidFill>
          <a:ln w="13335">
            <a:solidFill>
              <a:srgbClr val="A8C9E8"/>
            </a:solidFill>
            <a:prstDash val="solid"/>
          </a:ln>
        </p:spPr>
        <p:txBody>
          <a:bodyPr/>
          <a:lstStyle/>
          <a:p>
            <a:endParaRPr lang="en-US"/>
          </a:p>
        </p:txBody>
      </p:sp>
      <p:sp>
        <p:nvSpPr>
          <p:cNvPr id="12" name="negative-text">
            <a:extLst>
              <a:ext uri="{FF2B5EF4-FFF2-40B4-BE49-F238E27FC236}">
                <a16:creationId xmlns:a16="http://schemas.microsoft.com/office/drawing/2014/main" id="{EC5E91D1-0452-4456-A146-7FB74EEA182B}"/>
              </a:ext>
            </a:extLst>
          </p:cNvPr>
          <p:cNvSpPr>
            <a:spLocks noGrp="1"/>
          </p:cNvSpPr>
          <p:nvPr/>
        </p:nvSpPr>
        <p:spPr>
          <a:xfrm>
            <a:off x="6724650" y="3362325"/>
            <a:ext cx="4171950" cy="1228725"/>
          </a:xfrm>
          <a:prstGeom prst="rect">
            <a:avLst/>
          </a:prstGeom>
          <a:noFill/>
          <a:ln w="0">
            <a:noFill/>
            <a:prstDash val="solid"/>
          </a:ln>
        </p:spPr>
        <p:txBody>
          <a:bodyPr anchor="ctr">
            <a:normAutofit fontScale="99500" lnSpcReduction="10000"/>
          </a:bodyPr>
          <a:lstStyle>
            <a:defPPr algn="ctr">
              <a:defRPr sz="1500" b="1">
                <a:solidFill>
                  <a:srgbClr val="3979B8"/>
                </a:solidFill>
                <a:latin typeface="DejaVu Sans"/>
                <a:ea typeface="DejaVu Sans"/>
                <a:cs typeface="DejaVu Sans"/>
              </a:defRPr>
            </a:defPPr>
            <a:lvl1pPr algn="ctr">
              <a:defRPr sz="1500" b="1">
                <a:solidFill>
                  <a:srgbClr val="3979B8"/>
                </a:solidFill>
                <a:latin typeface="DejaVu Sans"/>
                <a:ea typeface="DejaVu Sans"/>
                <a:cs typeface="DejaVu Sans"/>
              </a:defRPr>
            </a:lvl1pPr>
            <a:lvl2pPr algn="ctr">
              <a:defRPr sz="1500" b="1">
                <a:solidFill>
                  <a:srgbClr val="3979B8"/>
                </a:solidFill>
                <a:latin typeface="DejaVu Sans"/>
                <a:ea typeface="DejaVu Sans"/>
                <a:cs typeface="DejaVu Sans"/>
              </a:defRPr>
            </a:lvl2pPr>
            <a:lvl3pPr algn="ctr">
              <a:defRPr sz="1500" b="1">
                <a:solidFill>
                  <a:srgbClr val="3979B8"/>
                </a:solidFill>
                <a:latin typeface="DejaVu Sans"/>
                <a:ea typeface="DejaVu Sans"/>
                <a:cs typeface="DejaVu Sans"/>
              </a:defRPr>
            </a:lvl3pPr>
            <a:lvl4pPr algn="ctr">
              <a:defRPr sz="1500" b="1">
                <a:solidFill>
                  <a:srgbClr val="3979B8"/>
                </a:solidFill>
                <a:latin typeface="DejaVu Sans"/>
                <a:ea typeface="DejaVu Sans"/>
                <a:cs typeface="DejaVu Sans"/>
              </a:defRPr>
            </a:lvl4pPr>
            <a:lvl5pPr algn="ctr">
              <a:defRPr sz="1500" b="1">
                <a:solidFill>
                  <a:srgbClr val="3979B8"/>
                </a:solidFill>
                <a:latin typeface="DejaVu Sans"/>
                <a:ea typeface="DejaVu Sans"/>
                <a:cs typeface="DejaVu Sans"/>
              </a:defRPr>
            </a:lvl5pPr>
            <a:lvl6pPr algn="ctr">
              <a:defRPr sz="1500" b="1">
                <a:solidFill>
                  <a:srgbClr val="3979B8"/>
                </a:solidFill>
                <a:latin typeface="DejaVu Sans"/>
                <a:ea typeface="DejaVu Sans"/>
                <a:cs typeface="DejaVu Sans"/>
              </a:defRPr>
            </a:lvl6pPr>
            <a:lvl7pPr algn="ctr">
              <a:defRPr sz="1500" b="1">
                <a:solidFill>
                  <a:srgbClr val="3979B8"/>
                </a:solidFill>
                <a:latin typeface="DejaVu Sans"/>
                <a:ea typeface="DejaVu Sans"/>
                <a:cs typeface="DejaVu Sans"/>
              </a:defRPr>
            </a:lvl7pPr>
            <a:lvl8pPr algn="ctr">
              <a:defRPr sz="1500" b="1">
                <a:solidFill>
                  <a:srgbClr val="3979B8"/>
                </a:solidFill>
                <a:latin typeface="DejaVu Sans"/>
                <a:ea typeface="DejaVu Sans"/>
                <a:cs typeface="DejaVu Sans"/>
              </a:defRPr>
            </a:lvl8pPr>
            <a:lvl9pPr algn="ctr">
              <a:defRPr sz="1500" b="1">
                <a:solidFill>
                  <a:srgbClr val="3979B8"/>
                </a:solidFill>
                <a:latin typeface="DejaVu Sans"/>
                <a:ea typeface="DejaVu Sans"/>
                <a:cs typeface="DejaVu Sans"/>
              </a:defRPr>
            </a:lvl9pPr>
          </a:lstStyle>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Αρνητικό αποτέλεσμα</a:t>
            </a:r>
          </a:p>
          <a:p>
            <a:endParaRPr sz="1500" b="1">
              <a:solidFill>
                <a:srgbClr val="3979B8"/>
              </a:solidFill>
              <a:latin typeface="DejaVu Sans"/>
              <a:ea typeface="DejaVu Sans"/>
              <a:cs typeface="DejaVu Sans"/>
            </a:endParaRPr>
          </a:p>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Post-test πιθανότητα: 3,4%</a:t>
            </a:r>
          </a:p>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Κάτω από τον ουδό</a:t>
            </a:r>
          </a:p>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Μη θεραπεία</a:t>
            </a:r>
          </a:p>
        </p:txBody>
      </p:sp>
      <p:sp>
        <p:nvSpPr>
          <p:cNvPr id="13" name="conclusion">
            <a:extLst>
              <a:ext uri="{FF2B5EF4-FFF2-40B4-BE49-F238E27FC236}">
                <a16:creationId xmlns:a16="http://schemas.microsoft.com/office/drawing/2014/main" id="{8F04E367-46B9-4F87-A348-16CFD6E31B1D}"/>
              </a:ext>
            </a:extLst>
          </p:cNvPr>
          <p:cNvSpPr>
            <a:spLocks noGrp="1"/>
          </p:cNvSpPr>
          <p:nvPr/>
        </p:nvSpPr>
        <p:spPr>
          <a:xfrm>
            <a:off x="1666875" y="5191125"/>
            <a:ext cx="8858250" cy="590550"/>
          </a:xfrm>
          <a:prstGeom prst="rect">
            <a:avLst/>
          </a:prstGeom>
          <a:solidFill>
            <a:srgbClr val="EAF7F5"/>
          </a:solidFill>
          <a:ln w="13335">
            <a:solidFill>
              <a:srgbClr val="8FD3CA"/>
            </a:solidFill>
            <a:prstDash val="solid"/>
          </a:ln>
        </p:spPr>
        <p:txBody>
          <a:bodyPr anchor="ctr">
            <a:normAutofit/>
          </a:bodyPr>
          <a:lstStyle>
            <a:defPPr algn="ctr">
              <a:defRPr sz="1575" b="1">
                <a:solidFill>
                  <a:srgbClr val="2A9D8F"/>
                </a:solidFill>
                <a:latin typeface="DejaVu Sans"/>
                <a:ea typeface="DejaVu Sans"/>
                <a:cs typeface="DejaVu Sans"/>
              </a:defRPr>
            </a:defPPr>
            <a:lvl1pPr algn="ctr">
              <a:defRPr sz="1575" b="1">
                <a:solidFill>
                  <a:srgbClr val="2A9D8F"/>
                </a:solidFill>
                <a:latin typeface="DejaVu Sans"/>
                <a:ea typeface="DejaVu Sans"/>
                <a:cs typeface="DejaVu Sans"/>
              </a:defRPr>
            </a:lvl1pPr>
            <a:lvl2pPr algn="ctr">
              <a:defRPr sz="1575" b="1">
                <a:solidFill>
                  <a:srgbClr val="2A9D8F"/>
                </a:solidFill>
                <a:latin typeface="DejaVu Sans"/>
                <a:ea typeface="DejaVu Sans"/>
                <a:cs typeface="DejaVu Sans"/>
              </a:defRPr>
            </a:lvl2pPr>
            <a:lvl3pPr algn="ctr">
              <a:defRPr sz="1575" b="1">
                <a:solidFill>
                  <a:srgbClr val="2A9D8F"/>
                </a:solidFill>
                <a:latin typeface="DejaVu Sans"/>
                <a:ea typeface="DejaVu Sans"/>
                <a:cs typeface="DejaVu Sans"/>
              </a:defRPr>
            </a:lvl3pPr>
            <a:lvl4pPr algn="ctr">
              <a:defRPr sz="1575" b="1">
                <a:solidFill>
                  <a:srgbClr val="2A9D8F"/>
                </a:solidFill>
                <a:latin typeface="DejaVu Sans"/>
                <a:ea typeface="DejaVu Sans"/>
                <a:cs typeface="DejaVu Sans"/>
              </a:defRPr>
            </a:lvl4pPr>
            <a:lvl5pPr algn="ctr">
              <a:defRPr sz="1575" b="1">
                <a:solidFill>
                  <a:srgbClr val="2A9D8F"/>
                </a:solidFill>
                <a:latin typeface="DejaVu Sans"/>
                <a:ea typeface="DejaVu Sans"/>
                <a:cs typeface="DejaVu Sans"/>
              </a:defRPr>
            </a:lvl5pPr>
            <a:lvl6pPr algn="ctr">
              <a:defRPr sz="1575" b="1">
                <a:solidFill>
                  <a:srgbClr val="2A9D8F"/>
                </a:solidFill>
                <a:latin typeface="DejaVu Sans"/>
                <a:ea typeface="DejaVu Sans"/>
                <a:cs typeface="DejaVu Sans"/>
              </a:defRPr>
            </a:lvl6pPr>
            <a:lvl7pPr algn="ctr">
              <a:defRPr sz="1575" b="1">
                <a:solidFill>
                  <a:srgbClr val="2A9D8F"/>
                </a:solidFill>
                <a:latin typeface="DejaVu Sans"/>
                <a:ea typeface="DejaVu Sans"/>
                <a:cs typeface="DejaVu Sans"/>
              </a:defRPr>
            </a:lvl7pPr>
            <a:lvl8pPr algn="ctr">
              <a:defRPr sz="1575" b="1">
                <a:solidFill>
                  <a:srgbClr val="2A9D8F"/>
                </a:solidFill>
                <a:latin typeface="DejaVu Sans"/>
                <a:ea typeface="DejaVu Sans"/>
                <a:cs typeface="DejaVu Sans"/>
              </a:defRPr>
            </a:lvl8pPr>
            <a:lvl9pPr algn="ctr">
              <a:defRPr sz="1575" b="1">
                <a:solidFill>
                  <a:srgbClr val="2A9D8F"/>
                </a:solidFill>
                <a:latin typeface="DejaVu Sans"/>
                <a:ea typeface="DejaVu Sans"/>
                <a:cs typeface="DejaVu Sans"/>
              </a:defRPr>
            </a:lvl9pPr>
          </a:lstStyle>
          <a:p>
            <a:pPr algn="ctr">
              <a:defRPr sz="1575" b="1">
                <a:solidFill>
                  <a:srgbClr val="2A9D8F"/>
                </a:solidFill>
                <a:latin typeface="DejaVu Sans"/>
                <a:ea typeface="DejaVu Sans"/>
                <a:cs typeface="DejaVu Sans"/>
              </a:defRPr>
            </a:pPr>
            <a:r>
              <a:rPr sz="1575" b="1">
                <a:solidFill>
                  <a:srgbClr val="2A9D8F"/>
                </a:solidFill>
                <a:latin typeface="DejaVu Sans"/>
                <a:ea typeface="DejaVu Sans"/>
                <a:cs typeface="DejaVu Sans"/>
              </a:rPr>
              <a:t>Η εξέταση είναι χρήσιμη γιατί μπορεί να μετακινήσει την πιθανότητα και προς τις δύο πλευρές του θεραπευτικού ουδού.</a:t>
            </a:r>
          </a:p>
        </p:txBody>
      </p:sp>
    </p:spTree>
    <p:extLst>
      <p:ext uri="{BB962C8B-B14F-4D97-AF65-F5344CB8AC3E}">
        <p14:creationId xmlns:p14="http://schemas.microsoft.com/office/powerpoint/2010/main" val="2209295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4F033B0-D782-444F-87D5-C9A0A5174078}"/>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Από τις κλινικές εκβάσεις στον θεραπευτικό ουδό</a:t>
            </a:r>
          </a:p>
        </p:txBody>
      </p:sp>
      <p:sp>
        <p:nvSpPr>
          <p:cNvPr id="2" name="Straight Connector 1">
            <a:extLst>
              <a:ext uri="{FF2B5EF4-FFF2-40B4-BE49-F238E27FC236}">
                <a16:creationId xmlns:a16="http://schemas.microsoft.com/office/drawing/2014/main" id="{B7780CD6-2225-4131-9BBF-75215A3CEAA9}"/>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0A93A556-12E8-48B1-BE00-F834A1C7263F}"/>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Ο υπολογισμός αρχίζει από τη σύγκριση της θεραπείας με τη μη θεραπεία.</a:t>
            </a:r>
          </a:p>
        </p:txBody>
      </p:sp>
      <p:sp>
        <p:nvSpPr>
          <p:cNvPr id="6" name="Rectangle: Rounded Corners 5">
            <a:extLst>
              <a:ext uri="{FF2B5EF4-FFF2-40B4-BE49-F238E27FC236}">
                <a16:creationId xmlns:a16="http://schemas.microsoft.com/office/drawing/2014/main" id="{46EF998D-35C8-471C-8C7F-E6A0BA272D48}"/>
              </a:ext>
            </a:extLst>
          </p:cNvPr>
          <p:cNvSpPr>
            <a:spLocks noGrp="1"/>
          </p:cNvSpPr>
          <p:nvPr/>
        </p:nvSpPr>
        <p:spPr>
          <a:xfrm>
            <a:off x="1047750" y="1666875"/>
            <a:ext cx="4572000" cy="590550"/>
          </a:xfrm>
          <a:prstGeom prst="roundRect">
            <a:avLst>
              <a:gd name="adj" fmla="val 12903"/>
            </a:avLst>
          </a:prstGeom>
          <a:solidFill>
            <a:srgbClr val="FAECEC"/>
          </a:solidFill>
          <a:ln w="13335">
            <a:solidFill>
              <a:srgbClr val="B54A4A"/>
            </a:solidFill>
            <a:prstDash val="solid"/>
          </a:ln>
        </p:spPr>
        <p:txBody>
          <a:bodyPr lIns="76200" tIns="57150" rIns="76200" bIns="57150" anchor="ctr">
            <a:normAutofit/>
          </a:bodyPr>
          <a:lstStyle>
            <a:defPPr algn="ctr">
              <a:defRPr sz="1650" b="1">
                <a:solidFill>
                  <a:srgbClr val="B54A4A"/>
                </a:solidFill>
                <a:latin typeface="DejaVu Sans"/>
                <a:ea typeface="DejaVu Sans"/>
                <a:cs typeface="DejaVu Sans"/>
              </a:defRPr>
            </a:defPPr>
          </a:lstStyle>
          <a:p>
            <a:pPr algn="ctr">
              <a:defRPr sz="1650" b="1">
                <a:solidFill>
                  <a:srgbClr val="B54A4A"/>
                </a:solidFill>
                <a:latin typeface="DejaVu Sans"/>
                <a:ea typeface="DejaVu Sans"/>
                <a:cs typeface="DejaVu Sans"/>
              </a:defRPr>
            </a:pPr>
            <a:r>
              <a:rPr sz="1650" b="1">
                <a:solidFill>
                  <a:srgbClr val="B54A4A"/>
                </a:solidFill>
                <a:latin typeface="DejaVu Sans"/>
                <a:ea typeface="DejaVu Sans"/>
                <a:cs typeface="DejaVu Sans"/>
              </a:rPr>
              <a:t>Όταν η νόσος υπάρχει</a:t>
            </a:r>
          </a:p>
        </p:txBody>
      </p:sp>
      <p:sp>
        <p:nvSpPr>
          <p:cNvPr id="7" name="Rectangle 6">
            <a:extLst>
              <a:ext uri="{FF2B5EF4-FFF2-40B4-BE49-F238E27FC236}">
                <a16:creationId xmlns:a16="http://schemas.microsoft.com/office/drawing/2014/main" id="{AABB9AB6-F0A2-4D5A-BD97-28D541BA2ECA}"/>
              </a:ext>
            </a:extLst>
          </p:cNvPr>
          <p:cNvSpPr>
            <a:spLocks noGrp="1"/>
          </p:cNvSpPr>
          <p:nvPr/>
        </p:nvSpPr>
        <p:spPr>
          <a:xfrm>
            <a:off x="1381125" y="2571750"/>
            <a:ext cx="3905250" cy="666750"/>
          </a:xfrm>
          <a:prstGeom prst="rect">
            <a:avLst/>
          </a:prstGeom>
          <a:noFill/>
          <a:ln w="0">
            <a:noFill/>
          </a:ln>
        </p:spPr>
        <p:txBody>
          <a:bodyPr lIns="66675" tIns="47625" rIns="66675" bIns="47625" anchor="t">
            <a:normAutofit/>
          </a:bodyPr>
          <a:lstStyle>
            <a:defPPr algn="ctr">
              <a:defRPr sz="1425" b="0">
                <a:solidFill>
                  <a:srgbClr val="5D6974"/>
                </a:solidFill>
                <a:latin typeface="DejaVu Sans"/>
                <a:ea typeface="DejaVu Sans"/>
                <a:cs typeface="DejaVu Sans"/>
              </a:defRPr>
            </a:defPPr>
          </a:lstStyle>
          <a:p>
            <a:pPr algn="ctr">
              <a:defRPr sz="1425" b="0">
                <a:solidFill>
                  <a:srgbClr val="5D6974"/>
                </a:solidFill>
                <a:latin typeface="DejaVu Sans"/>
                <a:ea typeface="DejaVu Sans"/>
                <a:cs typeface="DejaVu Sans"/>
              </a:defRPr>
            </a:pPr>
            <a:r>
              <a:rPr sz="1425" b="0">
                <a:solidFill>
                  <a:srgbClr val="5D6974"/>
                </a:solidFill>
                <a:latin typeface="DejaVu Sans"/>
                <a:ea typeface="DejaVu Sans"/>
                <a:cs typeface="DejaVu Sans"/>
              </a:rPr>
              <a:t>Ρωτάμε πόσο καλύτερη είναι η θεραπεία από τη μη θεραπεία.</a:t>
            </a:r>
          </a:p>
        </p:txBody>
      </p:sp>
      <p:sp>
        <p:nvSpPr>
          <p:cNvPr id="8" name="Rectangle: Rounded Corners 7">
            <a:extLst>
              <a:ext uri="{FF2B5EF4-FFF2-40B4-BE49-F238E27FC236}">
                <a16:creationId xmlns:a16="http://schemas.microsoft.com/office/drawing/2014/main" id="{FE77D8E7-9ED4-4791-87B2-1E00A1477883}"/>
              </a:ext>
            </a:extLst>
          </p:cNvPr>
          <p:cNvSpPr>
            <a:spLocks noGrp="1"/>
          </p:cNvSpPr>
          <p:nvPr/>
        </p:nvSpPr>
        <p:spPr>
          <a:xfrm>
            <a:off x="1381125" y="3524250"/>
            <a:ext cx="3905250" cy="619125"/>
          </a:xfrm>
          <a:prstGeom prst="roundRect">
            <a:avLst>
              <a:gd name="adj" fmla="val 12308"/>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2D7A5B"/>
                </a:solidFill>
                <a:latin typeface="DejaVu Sans"/>
                <a:ea typeface="DejaVu Sans"/>
                <a:cs typeface="DejaVu Sans"/>
              </a:defRPr>
            </a:defPPr>
          </a:lstStyle>
          <a:p>
            <a:pPr algn="ctr">
              <a:defRPr sz="1500" b="1">
                <a:solidFill>
                  <a:srgbClr val="2D7A5B"/>
                </a:solidFill>
                <a:latin typeface="DejaVu Sans"/>
                <a:ea typeface="DejaVu Sans"/>
                <a:cs typeface="DejaVu Sans"/>
              </a:defRPr>
            </a:pPr>
            <a:r>
              <a:rPr sz="1500" b="1">
                <a:solidFill>
                  <a:srgbClr val="2D7A5B"/>
                </a:solidFill>
                <a:latin typeface="DejaVu Sans"/>
                <a:ea typeface="DejaVu Sans"/>
                <a:cs typeface="DejaVu Sans"/>
              </a:rPr>
              <a:t>Αυτό ονομάζεται καθαρό όφελος B</a:t>
            </a:r>
          </a:p>
        </p:txBody>
      </p:sp>
      <p:sp>
        <p:nvSpPr>
          <p:cNvPr id="9" name="Rectangle: Rounded Corners 8">
            <a:extLst>
              <a:ext uri="{FF2B5EF4-FFF2-40B4-BE49-F238E27FC236}">
                <a16:creationId xmlns:a16="http://schemas.microsoft.com/office/drawing/2014/main" id="{E4CBDDE9-66BC-40C7-AC4F-FD640AA0C700}"/>
              </a:ext>
            </a:extLst>
          </p:cNvPr>
          <p:cNvSpPr>
            <a:spLocks noGrp="1"/>
          </p:cNvSpPr>
          <p:nvPr/>
        </p:nvSpPr>
        <p:spPr>
          <a:xfrm>
            <a:off x="6572250" y="1666875"/>
            <a:ext cx="4572000" cy="590550"/>
          </a:xfrm>
          <a:prstGeom prst="roundRect">
            <a:avLst>
              <a:gd name="adj" fmla="val 12903"/>
            </a:avLst>
          </a:prstGeom>
          <a:solidFill>
            <a:srgbClr val="EAF4EE"/>
          </a:solidFill>
          <a:ln w="13335">
            <a:solidFill>
              <a:srgbClr val="2D7A5B"/>
            </a:solidFill>
            <a:prstDash val="solid"/>
          </a:ln>
        </p:spPr>
        <p:txBody>
          <a:bodyPr lIns="76200" tIns="57150" rIns="76200" bIns="57150" anchor="ctr">
            <a:normAutofit/>
          </a:bodyPr>
          <a:lstStyle>
            <a:defPPr algn="ctr">
              <a:defRPr sz="1650" b="1">
                <a:solidFill>
                  <a:srgbClr val="2D7A5B"/>
                </a:solidFill>
                <a:latin typeface="DejaVu Sans"/>
                <a:ea typeface="DejaVu Sans"/>
                <a:cs typeface="DejaVu Sans"/>
              </a:defRPr>
            </a:defPPr>
          </a:lstStyle>
          <a:p>
            <a:pPr algn="ctr">
              <a:defRPr sz="1650" b="1">
                <a:solidFill>
                  <a:srgbClr val="2D7A5B"/>
                </a:solidFill>
                <a:latin typeface="DejaVu Sans"/>
                <a:ea typeface="DejaVu Sans"/>
                <a:cs typeface="DejaVu Sans"/>
              </a:defRPr>
            </a:pPr>
            <a:r>
              <a:rPr sz="1650" b="1">
                <a:solidFill>
                  <a:srgbClr val="2D7A5B"/>
                </a:solidFill>
                <a:latin typeface="DejaVu Sans"/>
                <a:ea typeface="DejaVu Sans"/>
                <a:cs typeface="DejaVu Sans"/>
              </a:rPr>
              <a:t>Όταν η νόσος δεν υπάρχει</a:t>
            </a:r>
          </a:p>
        </p:txBody>
      </p:sp>
      <p:sp>
        <p:nvSpPr>
          <p:cNvPr id="10" name="Rectangle 9">
            <a:extLst>
              <a:ext uri="{FF2B5EF4-FFF2-40B4-BE49-F238E27FC236}">
                <a16:creationId xmlns:a16="http://schemas.microsoft.com/office/drawing/2014/main" id="{7976A2ED-8D58-48F4-939D-8B8B95468F05}"/>
              </a:ext>
            </a:extLst>
          </p:cNvPr>
          <p:cNvSpPr>
            <a:spLocks noGrp="1"/>
          </p:cNvSpPr>
          <p:nvPr/>
        </p:nvSpPr>
        <p:spPr>
          <a:xfrm>
            <a:off x="6905625" y="2571750"/>
            <a:ext cx="3905250" cy="666750"/>
          </a:xfrm>
          <a:prstGeom prst="rect">
            <a:avLst/>
          </a:prstGeom>
          <a:noFill/>
          <a:ln w="0">
            <a:noFill/>
          </a:ln>
        </p:spPr>
        <p:txBody>
          <a:bodyPr lIns="66675" tIns="47625" rIns="66675" bIns="47625" anchor="t">
            <a:normAutofit/>
          </a:bodyPr>
          <a:lstStyle>
            <a:defPPr algn="ctr">
              <a:defRPr sz="1425" b="0">
                <a:solidFill>
                  <a:srgbClr val="5D6974"/>
                </a:solidFill>
                <a:latin typeface="DejaVu Sans"/>
                <a:ea typeface="DejaVu Sans"/>
                <a:cs typeface="DejaVu Sans"/>
              </a:defRPr>
            </a:defPPr>
          </a:lstStyle>
          <a:p>
            <a:pPr algn="ctr">
              <a:defRPr sz="1425" b="0">
                <a:solidFill>
                  <a:srgbClr val="5D6974"/>
                </a:solidFill>
                <a:latin typeface="DejaVu Sans"/>
                <a:ea typeface="DejaVu Sans"/>
                <a:cs typeface="DejaVu Sans"/>
              </a:defRPr>
            </a:pPr>
            <a:r>
              <a:rPr sz="1425" b="0">
                <a:solidFill>
                  <a:srgbClr val="5D6974"/>
                </a:solidFill>
                <a:latin typeface="DejaVu Sans"/>
                <a:ea typeface="DejaVu Sans"/>
                <a:cs typeface="DejaVu Sans"/>
              </a:rPr>
              <a:t>Ρωτάμε πόσο χειρότερη είναι η άσκοπη θεραπεία από τη μη θεραπεία.</a:t>
            </a:r>
          </a:p>
        </p:txBody>
      </p:sp>
      <p:sp>
        <p:nvSpPr>
          <p:cNvPr id="11" name="Rectangle: Rounded Corners 10">
            <a:extLst>
              <a:ext uri="{FF2B5EF4-FFF2-40B4-BE49-F238E27FC236}">
                <a16:creationId xmlns:a16="http://schemas.microsoft.com/office/drawing/2014/main" id="{E6B626DD-2F28-47E1-9030-8AE8471645A8}"/>
              </a:ext>
            </a:extLst>
          </p:cNvPr>
          <p:cNvSpPr>
            <a:spLocks noGrp="1"/>
          </p:cNvSpPr>
          <p:nvPr/>
        </p:nvSpPr>
        <p:spPr>
          <a:xfrm>
            <a:off x="6905625" y="3524250"/>
            <a:ext cx="3905250" cy="619125"/>
          </a:xfrm>
          <a:prstGeom prst="roundRect">
            <a:avLst>
              <a:gd name="adj" fmla="val 12308"/>
            </a:avLst>
          </a:prstGeom>
          <a:solidFill>
            <a:srgbClr val="FAECEC"/>
          </a:solidFill>
          <a:ln w="13335">
            <a:solidFill>
              <a:srgbClr val="B54A4A"/>
            </a:solidFill>
            <a:prstDash val="solid"/>
          </a:ln>
        </p:spPr>
        <p:txBody>
          <a:bodyPr lIns="76200" tIns="57150" rIns="76200" bIns="57150" anchor="ctr">
            <a:normAutofit/>
          </a:bodyPr>
          <a:lstStyle>
            <a:defPPr algn="ctr">
              <a:defRPr sz="1500" b="1">
                <a:solidFill>
                  <a:srgbClr val="B54A4A"/>
                </a:solidFill>
                <a:latin typeface="DejaVu Sans"/>
                <a:ea typeface="DejaVu Sans"/>
                <a:cs typeface="DejaVu Sans"/>
              </a:defRPr>
            </a:defPPr>
          </a:lstStyle>
          <a:p>
            <a:pPr algn="ctr">
              <a:defRPr sz="1500" b="1">
                <a:solidFill>
                  <a:srgbClr val="B54A4A"/>
                </a:solidFill>
                <a:latin typeface="DejaVu Sans"/>
                <a:ea typeface="DejaVu Sans"/>
                <a:cs typeface="DejaVu Sans"/>
              </a:defRPr>
            </a:pPr>
            <a:r>
              <a:rPr sz="1500" b="1">
                <a:solidFill>
                  <a:srgbClr val="B54A4A"/>
                </a:solidFill>
                <a:latin typeface="DejaVu Sans"/>
                <a:ea typeface="DejaVu Sans"/>
                <a:cs typeface="DejaVu Sans"/>
              </a:rPr>
              <a:t>Αυτό ονομάζεται καθαρό κόστος C</a:t>
            </a:r>
          </a:p>
        </p:txBody>
      </p:sp>
      <p:sp>
        <p:nvSpPr>
          <p:cNvPr id="12" name="Rectangle: Rounded Corners 11">
            <a:extLst>
              <a:ext uri="{FF2B5EF4-FFF2-40B4-BE49-F238E27FC236}">
                <a16:creationId xmlns:a16="http://schemas.microsoft.com/office/drawing/2014/main" id="{0E4C97C3-2A8A-44B7-8E7D-E552E4D5C9F1}"/>
              </a:ext>
            </a:extLst>
          </p:cNvPr>
          <p:cNvSpPr>
            <a:spLocks noGrp="1"/>
          </p:cNvSpPr>
          <p:nvPr/>
        </p:nvSpPr>
        <p:spPr>
          <a:xfrm>
            <a:off x="2190750" y="5191125"/>
            <a:ext cx="7810500" cy="619125"/>
          </a:xfrm>
          <a:prstGeom prst="roundRect">
            <a:avLst>
              <a:gd name="adj" fmla="val 12308"/>
            </a:avLst>
          </a:prstGeom>
          <a:solidFill>
            <a:srgbClr val="FFF3D9"/>
          </a:solidFill>
          <a:ln w="13335">
            <a:solidFill>
              <a:srgbClr val="B5761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Ο ουδός προκύπτει όταν σταθμίσουμε το B και το C με την πιθανότητα της νόσου</a:t>
            </a:r>
          </a:p>
        </p:txBody>
      </p:sp>
    </p:spTree>
    <p:extLst>
      <p:ext uri="{BB962C8B-B14F-4D97-AF65-F5344CB8AC3E}">
        <p14:creationId xmlns:p14="http://schemas.microsoft.com/office/powerpoint/2010/main" val="891889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C678026-B2F9-45EF-94D2-1FAE5BC99251}"/>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Οι τέσσερις εκβάσεις που πρέπει να αποτιμήσουμε</a:t>
            </a:r>
          </a:p>
        </p:txBody>
      </p:sp>
      <p:sp>
        <p:nvSpPr>
          <p:cNvPr id="2" name="Straight Connector 1">
            <a:extLst>
              <a:ext uri="{FF2B5EF4-FFF2-40B4-BE49-F238E27FC236}">
                <a16:creationId xmlns:a16="http://schemas.microsoft.com/office/drawing/2014/main" id="{649CD882-BA81-45C2-9434-548D3E703FE0}"/>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F36AF6CC-D142-4BBD-A2BB-6687055FD57B}"/>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Η αξία της απόφασης εξαρτάται από την πραγματική νόσο και από το αν χορηγήσαμε θεραπεία.</a:t>
            </a:r>
          </a:p>
        </p:txBody>
      </p:sp>
      <p:sp>
        <p:nvSpPr>
          <p:cNvPr id="6" name="Rectangle 5">
            <a:extLst>
              <a:ext uri="{FF2B5EF4-FFF2-40B4-BE49-F238E27FC236}">
                <a16:creationId xmlns:a16="http://schemas.microsoft.com/office/drawing/2014/main" id="{CB868161-BA50-4F18-95C7-F7A66702D357}"/>
              </a:ext>
            </a:extLst>
          </p:cNvPr>
          <p:cNvSpPr>
            <a:spLocks noGrp="1"/>
          </p:cNvSpPr>
          <p:nvPr/>
        </p:nvSpPr>
        <p:spPr>
          <a:xfrm>
            <a:off x="762000" y="1666875"/>
            <a:ext cx="2857500" cy="619125"/>
          </a:xfrm>
          <a:prstGeom prst="rect">
            <a:avLst/>
          </a:prstGeom>
          <a:solidFill>
            <a:srgbClr val="FFFFFF"/>
          </a:solidFill>
          <a:ln w="9525">
            <a:solidFill>
              <a:srgbClr val="D6DFE6"/>
            </a:solidFill>
            <a:prstDash val="solid"/>
          </a:ln>
        </p:spPr>
        <p:txBody>
          <a:bodyPr lIns="66675" tIns="47625" rIns="66675" bIns="47625" anchor="t">
            <a:normAutofit/>
          </a:bodyPr>
          <a:lstStyle>
            <a:defPPr algn="l">
              <a:defRPr sz="1350" b="0">
                <a:solidFill>
                  <a:srgbClr val="17212B"/>
                </a:solidFill>
                <a:latin typeface="DejaVu Sans"/>
                <a:ea typeface="DejaVu Sans"/>
                <a:cs typeface="DejaVu Sans"/>
              </a:defRPr>
            </a:defPPr>
          </a:lstStyle>
          <a:p>
            <a:endParaRPr/>
          </a:p>
        </p:txBody>
      </p:sp>
      <p:sp>
        <p:nvSpPr>
          <p:cNvPr id="7" name="Rectangle: Rounded Corners 6">
            <a:extLst>
              <a:ext uri="{FF2B5EF4-FFF2-40B4-BE49-F238E27FC236}">
                <a16:creationId xmlns:a16="http://schemas.microsoft.com/office/drawing/2014/main" id="{D4775FFD-C1A6-4E41-92DA-6D71764EC93A}"/>
              </a:ext>
            </a:extLst>
          </p:cNvPr>
          <p:cNvSpPr>
            <a:spLocks noGrp="1"/>
          </p:cNvSpPr>
          <p:nvPr/>
        </p:nvSpPr>
        <p:spPr>
          <a:xfrm>
            <a:off x="3619500" y="1666875"/>
            <a:ext cx="3619500" cy="619125"/>
          </a:xfrm>
          <a:prstGeom prst="roundRect">
            <a:avLst>
              <a:gd name="adj" fmla="val 12308"/>
            </a:avLst>
          </a:prstGeom>
          <a:solidFill>
            <a:srgbClr val="FAECEC"/>
          </a:solidFill>
          <a:ln w="13335">
            <a:solidFill>
              <a:srgbClr val="B54A4A"/>
            </a:solidFill>
            <a:prstDash val="solid"/>
          </a:ln>
        </p:spPr>
        <p:txBody>
          <a:bodyPr lIns="76200" tIns="57150" rIns="76200" bIns="57150" anchor="ctr">
            <a:normAutofit/>
          </a:bodyPr>
          <a:lstStyle>
            <a:defPPr algn="ctr">
              <a:defRPr sz="1500" b="1">
                <a:solidFill>
                  <a:srgbClr val="B54A4A"/>
                </a:solidFill>
                <a:latin typeface="DejaVu Sans"/>
                <a:ea typeface="DejaVu Sans"/>
                <a:cs typeface="DejaVu Sans"/>
              </a:defRPr>
            </a:defPPr>
          </a:lstStyle>
          <a:p>
            <a:pPr algn="ctr">
              <a:defRPr sz="1500" b="1">
                <a:solidFill>
                  <a:srgbClr val="B54A4A"/>
                </a:solidFill>
                <a:latin typeface="DejaVu Sans"/>
                <a:ea typeface="DejaVu Sans"/>
                <a:cs typeface="DejaVu Sans"/>
              </a:defRPr>
            </a:pPr>
            <a:r>
              <a:rPr sz="1500" b="1">
                <a:solidFill>
                  <a:srgbClr val="B54A4A"/>
                </a:solidFill>
                <a:latin typeface="DejaVu Sans"/>
                <a:ea typeface="DejaVu Sans"/>
                <a:cs typeface="DejaVu Sans"/>
              </a:rPr>
              <a:t>Νόσος υπάρχει</a:t>
            </a:r>
          </a:p>
        </p:txBody>
      </p:sp>
      <p:sp>
        <p:nvSpPr>
          <p:cNvPr id="8" name="Rectangle: Rounded Corners 7">
            <a:extLst>
              <a:ext uri="{FF2B5EF4-FFF2-40B4-BE49-F238E27FC236}">
                <a16:creationId xmlns:a16="http://schemas.microsoft.com/office/drawing/2014/main" id="{6A69A317-77FB-4DBA-B728-6E549D1A8E6A}"/>
              </a:ext>
            </a:extLst>
          </p:cNvPr>
          <p:cNvSpPr>
            <a:spLocks noGrp="1"/>
          </p:cNvSpPr>
          <p:nvPr/>
        </p:nvSpPr>
        <p:spPr>
          <a:xfrm>
            <a:off x="7239000" y="1666875"/>
            <a:ext cx="3619500" cy="619125"/>
          </a:xfrm>
          <a:prstGeom prst="roundRect">
            <a:avLst>
              <a:gd name="adj" fmla="val 12308"/>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2D7A5B"/>
                </a:solidFill>
                <a:latin typeface="DejaVu Sans"/>
                <a:ea typeface="DejaVu Sans"/>
                <a:cs typeface="DejaVu Sans"/>
              </a:defRPr>
            </a:defPPr>
          </a:lstStyle>
          <a:p>
            <a:pPr algn="ctr">
              <a:defRPr sz="1500" b="1">
                <a:solidFill>
                  <a:srgbClr val="2D7A5B"/>
                </a:solidFill>
                <a:latin typeface="DejaVu Sans"/>
                <a:ea typeface="DejaVu Sans"/>
                <a:cs typeface="DejaVu Sans"/>
              </a:defRPr>
            </a:pPr>
            <a:r>
              <a:rPr sz="1500" b="1">
                <a:solidFill>
                  <a:srgbClr val="2D7A5B"/>
                </a:solidFill>
                <a:latin typeface="DejaVu Sans"/>
                <a:ea typeface="DejaVu Sans"/>
                <a:cs typeface="DejaVu Sans"/>
              </a:rPr>
              <a:t>Νόσος δεν υπάρχει</a:t>
            </a:r>
          </a:p>
        </p:txBody>
      </p:sp>
      <p:sp>
        <p:nvSpPr>
          <p:cNvPr id="9" name="Rectangle: Rounded Corners 8">
            <a:extLst>
              <a:ext uri="{FF2B5EF4-FFF2-40B4-BE49-F238E27FC236}">
                <a16:creationId xmlns:a16="http://schemas.microsoft.com/office/drawing/2014/main" id="{D535136C-9FB7-4CD9-9F15-26573D0949BF}"/>
              </a:ext>
            </a:extLst>
          </p:cNvPr>
          <p:cNvSpPr>
            <a:spLocks noGrp="1"/>
          </p:cNvSpPr>
          <p:nvPr/>
        </p:nvSpPr>
        <p:spPr>
          <a:xfrm>
            <a:off x="762000" y="2286000"/>
            <a:ext cx="2857500" cy="1190625"/>
          </a:xfrm>
          <a:prstGeom prst="roundRect">
            <a:avLst>
              <a:gd name="adj" fmla="val 6400"/>
            </a:avLst>
          </a:prstGeom>
          <a:solidFill>
            <a:srgbClr val="EAF2F8"/>
          </a:solidFill>
          <a:ln w="13335">
            <a:solidFill>
              <a:srgbClr val="3D78B5"/>
            </a:solidFill>
            <a:prstDash val="solid"/>
          </a:ln>
        </p:spPr>
        <p:txBody>
          <a:bodyPr lIns="76200" tIns="57150" rIns="76200" bIns="57150" anchor="ctr">
            <a:normAutofit/>
          </a:bodyPr>
          <a:lstStyle>
            <a:defPPr algn="ctr">
              <a:defRPr sz="1575" b="1">
                <a:solidFill>
                  <a:srgbClr val="3D78B5"/>
                </a:solidFill>
                <a:latin typeface="DejaVu Sans"/>
                <a:ea typeface="DejaVu Sans"/>
                <a:cs typeface="DejaVu Sans"/>
              </a:defRPr>
            </a:defPPr>
          </a:lstStyle>
          <a:p>
            <a:pPr algn="ctr">
              <a:defRPr sz="1575" b="1">
                <a:solidFill>
                  <a:srgbClr val="3D78B5"/>
                </a:solidFill>
                <a:latin typeface="DejaVu Sans"/>
                <a:ea typeface="DejaVu Sans"/>
                <a:cs typeface="DejaVu Sans"/>
              </a:defRPr>
            </a:pPr>
            <a:r>
              <a:rPr sz="1575" b="1">
                <a:solidFill>
                  <a:srgbClr val="3D78B5"/>
                </a:solidFill>
                <a:latin typeface="DejaVu Sans"/>
                <a:ea typeface="DejaVu Sans"/>
                <a:cs typeface="DejaVu Sans"/>
              </a:rPr>
              <a:t>Θεραπεία</a:t>
            </a:r>
          </a:p>
        </p:txBody>
      </p:sp>
      <p:sp>
        <p:nvSpPr>
          <p:cNvPr id="10" name="Rectangle: Rounded Corners 9">
            <a:extLst>
              <a:ext uri="{FF2B5EF4-FFF2-40B4-BE49-F238E27FC236}">
                <a16:creationId xmlns:a16="http://schemas.microsoft.com/office/drawing/2014/main" id="{3F978DB8-B45E-4EFD-B9EA-E02E7FD6A521}"/>
              </a:ext>
            </a:extLst>
          </p:cNvPr>
          <p:cNvSpPr>
            <a:spLocks noGrp="1"/>
          </p:cNvSpPr>
          <p:nvPr/>
        </p:nvSpPr>
        <p:spPr>
          <a:xfrm>
            <a:off x="3619500" y="2286000"/>
            <a:ext cx="3619500" cy="1190625"/>
          </a:xfrm>
          <a:prstGeom prst="roundRect">
            <a:avLst>
              <a:gd name="adj" fmla="val 6400"/>
            </a:avLst>
          </a:prstGeom>
          <a:solidFill>
            <a:srgbClr val="EAF4EE"/>
          </a:solidFill>
          <a:ln w="13335">
            <a:solidFill>
              <a:srgbClr val="2D7A5B"/>
            </a:solidFill>
            <a:prstDash val="solid"/>
          </a:ln>
        </p:spPr>
        <p:txBody>
          <a:bodyPr lIns="76200" tIns="57150" rIns="76200" bIns="57150" anchor="ctr">
            <a:normAutofit/>
          </a:bodyPr>
          <a:lstStyle>
            <a:defPPr algn="ctr">
              <a:defRPr sz="1425" b="1">
                <a:solidFill>
                  <a:srgbClr val="2D7A5B"/>
                </a:solidFill>
                <a:latin typeface="DejaVu Sans"/>
                <a:ea typeface="DejaVu Sans"/>
                <a:cs typeface="DejaVu Sans"/>
              </a:defRPr>
            </a:defPPr>
          </a:lstStyle>
          <a:p>
            <a:pPr algn="ctr">
              <a:defRPr sz="1425" b="1">
                <a:solidFill>
                  <a:srgbClr val="2D7A5B"/>
                </a:solidFill>
                <a:latin typeface="DejaVu Sans"/>
                <a:ea typeface="DejaVu Sans"/>
                <a:cs typeface="DejaVu Sans"/>
              </a:defRPr>
            </a:pPr>
            <a:r>
              <a:rPr sz="1425" b="1">
                <a:solidFill>
                  <a:srgbClr val="2D7A5B"/>
                </a:solidFill>
                <a:latin typeface="DejaVu Sans"/>
                <a:ea typeface="DejaVu Sans"/>
                <a:cs typeface="DejaVu Sans"/>
              </a:rPr>
              <a:t>Όφελος από σωστή θεραπεία</a:t>
            </a:r>
          </a:p>
          <a:p>
            <a:pPr algn="ctr">
              <a:defRPr sz="1425" b="1">
                <a:solidFill>
                  <a:srgbClr val="2D7A5B"/>
                </a:solidFill>
                <a:latin typeface="DejaVu Sans"/>
                <a:ea typeface="DejaVu Sans"/>
                <a:cs typeface="DejaVu Sans"/>
              </a:defRPr>
            </a:pPr>
            <a:r>
              <a:rPr sz="1425" b="1">
                <a:solidFill>
                  <a:srgbClr val="2D7A5B"/>
                </a:solidFill>
                <a:latin typeface="DejaVu Sans"/>
                <a:ea typeface="DejaVu Sans"/>
                <a:cs typeface="DejaVu Sans"/>
              </a:rPr>
              <a:t>N+ / Θ+</a:t>
            </a:r>
          </a:p>
        </p:txBody>
      </p:sp>
      <p:sp>
        <p:nvSpPr>
          <p:cNvPr id="11" name="Rectangle: Rounded Corners 10">
            <a:extLst>
              <a:ext uri="{FF2B5EF4-FFF2-40B4-BE49-F238E27FC236}">
                <a16:creationId xmlns:a16="http://schemas.microsoft.com/office/drawing/2014/main" id="{AB6A694C-AD97-4A6E-8C04-8243F804D920}"/>
              </a:ext>
            </a:extLst>
          </p:cNvPr>
          <p:cNvSpPr>
            <a:spLocks noGrp="1"/>
          </p:cNvSpPr>
          <p:nvPr/>
        </p:nvSpPr>
        <p:spPr>
          <a:xfrm>
            <a:off x="7239000" y="2286000"/>
            <a:ext cx="3619500" cy="1190625"/>
          </a:xfrm>
          <a:prstGeom prst="roundRect">
            <a:avLst>
              <a:gd name="adj" fmla="val 6400"/>
            </a:avLst>
          </a:prstGeom>
          <a:solidFill>
            <a:srgbClr val="FFF3D9"/>
          </a:solidFill>
          <a:ln w="13335">
            <a:solidFill>
              <a:srgbClr val="B57616"/>
            </a:solidFill>
            <a:prstDash val="solid"/>
          </a:ln>
        </p:spPr>
        <p:txBody>
          <a:bodyPr lIns="76200" tIns="57150" rIns="76200" bIns="57150" anchor="ctr">
            <a:normAutofit/>
          </a:bodyPr>
          <a:lstStyle>
            <a:defPPr algn="ctr">
              <a:defRPr sz="1425" b="1">
                <a:solidFill>
                  <a:srgbClr val="B57616"/>
                </a:solidFill>
                <a:latin typeface="DejaVu Sans"/>
                <a:ea typeface="DejaVu Sans"/>
                <a:cs typeface="DejaVu Sans"/>
              </a:defRPr>
            </a:defPPr>
          </a:lstStyle>
          <a:p>
            <a:pPr algn="ctr">
              <a:defRPr sz="1425" b="1">
                <a:solidFill>
                  <a:srgbClr val="B57616"/>
                </a:solidFill>
                <a:latin typeface="DejaVu Sans"/>
                <a:ea typeface="DejaVu Sans"/>
                <a:cs typeface="DejaVu Sans"/>
              </a:defRPr>
            </a:pPr>
            <a:r>
              <a:rPr sz="1425" b="1">
                <a:solidFill>
                  <a:srgbClr val="B57616"/>
                </a:solidFill>
                <a:latin typeface="DejaVu Sans"/>
                <a:ea typeface="DejaVu Sans"/>
                <a:cs typeface="DejaVu Sans"/>
              </a:rPr>
              <a:t>Άσκοπη θεραπεία και πιθανή βλάβη</a:t>
            </a:r>
          </a:p>
          <a:p>
            <a:pPr algn="ctr">
              <a:defRPr sz="1425" b="1">
                <a:solidFill>
                  <a:srgbClr val="B57616"/>
                </a:solidFill>
                <a:latin typeface="DejaVu Sans"/>
                <a:ea typeface="DejaVu Sans"/>
                <a:cs typeface="DejaVu Sans"/>
              </a:defRPr>
            </a:pPr>
            <a:r>
              <a:rPr sz="1425" b="1">
                <a:solidFill>
                  <a:srgbClr val="B57616"/>
                </a:solidFill>
                <a:latin typeface="DejaVu Sans"/>
                <a:ea typeface="DejaVu Sans"/>
                <a:cs typeface="DejaVu Sans"/>
              </a:rPr>
              <a:t>N− / Θ+</a:t>
            </a:r>
          </a:p>
        </p:txBody>
      </p:sp>
      <p:sp>
        <p:nvSpPr>
          <p:cNvPr id="12" name="Rectangle: Rounded Corners 11">
            <a:extLst>
              <a:ext uri="{FF2B5EF4-FFF2-40B4-BE49-F238E27FC236}">
                <a16:creationId xmlns:a16="http://schemas.microsoft.com/office/drawing/2014/main" id="{F1C422BD-E718-478E-9B18-BE0705F8A379}"/>
              </a:ext>
            </a:extLst>
          </p:cNvPr>
          <p:cNvSpPr>
            <a:spLocks noGrp="1"/>
          </p:cNvSpPr>
          <p:nvPr/>
        </p:nvSpPr>
        <p:spPr>
          <a:xfrm>
            <a:off x="762000" y="3476625"/>
            <a:ext cx="2857500" cy="1190625"/>
          </a:xfrm>
          <a:prstGeom prst="roundRect">
            <a:avLst>
              <a:gd name="adj" fmla="val 6400"/>
            </a:avLst>
          </a:prstGeom>
          <a:solidFill>
            <a:srgbClr val="F5F8FA"/>
          </a:solidFill>
          <a:ln w="13335">
            <a:solidFill>
              <a:srgbClr val="5D6974"/>
            </a:solidFill>
            <a:prstDash val="solid"/>
          </a:ln>
        </p:spPr>
        <p:txBody>
          <a:bodyPr lIns="76200" tIns="57150" rIns="76200" bIns="57150" anchor="ctr">
            <a:normAutofit/>
          </a:bodyPr>
          <a:lstStyle>
            <a:defPPr algn="ctr">
              <a:defRPr sz="1575" b="1">
                <a:solidFill>
                  <a:srgbClr val="5D6974"/>
                </a:solidFill>
                <a:latin typeface="DejaVu Sans"/>
                <a:ea typeface="DejaVu Sans"/>
                <a:cs typeface="DejaVu Sans"/>
              </a:defRPr>
            </a:defPPr>
          </a:lstStyle>
          <a:p>
            <a:pPr algn="ctr">
              <a:defRPr sz="1575" b="1">
                <a:solidFill>
                  <a:srgbClr val="5D6974"/>
                </a:solidFill>
                <a:latin typeface="DejaVu Sans"/>
                <a:ea typeface="DejaVu Sans"/>
                <a:cs typeface="DejaVu Sans"/>
              </a:defRPr>
            </a:pPr>
            <a:r>
              <a:rPr sz="1575" b="1">
                <a:solidFill>
                  <a:srgbClr val="5D6974"/>
                </a:solidFill>
                <a:latin typeface="DejaVu Sans"/>
                <a:ea typeface="DejaVu Sans"/>
                <a:cs typeface="DejaVu Sans"/>
              </a:rPr>
              <a:t>Μη θεραπεία</a:t>
            </a:r>
          </a:p>
        </p:txBody>
      </p:sp>
      <p:sp>
        <p:nvSpPr>
          <p:cNvPr id="13" name="Rectangle: Rounded Corners 12">
            <a:extLst>
              <a:ext uri="{FF2B5EF4-FFF2-40B4-BE49-F238E27FC236}">
                <a16:creationId xmlns:a16="http://schemas.microsoft.com/office/drawing/2014/main" id="{5654B25E-44A3-43A8-8B0E-B0B51B8AB9DC}"/>
              </a:ext>
            </a:extLst>
          </p:cNvPr>
          <p:cNvSpPr>
            <a:spLocks noGrp="1"/>
          </p:cNvSpPr>
          <p:nvPr/>
        </p:nvSpPr>
        <p:spPr>
          <a:xfrm>
            <a:off x="3619500" y="3476625"/>
            <a:ext cx="3619500" cy="1190625"/>
          </a:xfrm>
          <a:prstGeom prst="roundRect">
            <a:avLst>
              <a:gd name="adj" fmla="val 6400"/>
            </a:avLst>
          </a:prstGeom>
          <a:solidFill>
            <a:srgbClr val="FAECEC"/>
          </a:solidFill>
          <a:ln w="13335">
            <a:solidFill>
              <a:srgbClr val="B54A4A"/>
            </a:solidFill>
            <a:prstDash val="solid"/>
          </a:ln>
        </p:spPr>
        <p:txBody>
          <a:bodyPr lIns="76200" tIns="57150" rIns="76200" bIns="57150" anchor="ctr">
            <a:normAutofit/>
          </a:bodyPr>
          <a:lstStyle>
            <a:defPPr algn="ctr">
              <a:defRPr sz="1425" b="1">
                <a:solidFill>
                  <a:srgbClr val="B54A4A"/>
                </a:solidFill>
                <a:latin typeface="DejaVu Sans"/>
                <a:ea typeface="DejaVu Sans"/>
                <a:cs typeface="DejaVu Sans"/>
              </a:defRPr>
            </a:defPPr>
          </a:lstStyle>
          <a:p>
            <a:pPr algn="ctr">
              <a:defRPr sz="1425" b="1">
                <a:solidFill>
                  <a:srgbClr val="B54A4A"/>
                </a:solidFill>
                <a:latin typeface="DejaVu Sans"/>
                <a:ea typeface="DejaVu Sans"/>
                <a:cs typeface="DejaVu Sans"/>
              </a:defRPr>
            </a:pPr>
            <a:r>
              <a:rPr sz="1425" b="1">
                <a:solidFill>
                  <a:srgbClr val="B54A4A"/>
                </a:solidFill>
                <a:latin typeface="DejaVu Sans"/>
                <a:ea typeface="DejaVu Sans"/>
                <a:cs typeface="DejaVu Sans"/>
              </a:rPr>
              <a:t>Χαμένο όφελος ή επιδείνωση</a:t>
            </a:r>
          </a:p>
          <a:p>
            <a:pPr algn="ctr">
              <a:defRPr sz="1425" b="1">
                <a:solidFill>
                  <a:srgbClr val="B54A4A"/>
                </a:solidFill>
                <a:latin typeface="DejaVu Sans"/>
                <a:ea typeface="DejaVu Sans"/>
                <a:cs typeface="DejaVu Sans"/>
              </a:defRPr>
            </a:pPr>
            <a:r>
              <a:rPr sz="1425" b="1">
                <a:solidFill>
                  <a:srgbClr val="B54A4A"/>
                </a:solidFill>
                <a:latin typeface="DejaVu Sans"/>
                <a:ea typeface="DejaVu Sans"/>
                <a:cs typeface="DejaVu Sans"/>
              </a:rPr>
              <a:t>N+ / Θ−</a:t>
            </a:r>
          </a:p>
        </p:txBody>
      </p:sp>
      <p:sp>
        <p:nvSpPr>
          <p:cNvPr id="14" name="Rectangle: Rounded Corners 13">
            <a:extLst>
              <a:ext uri="{FF2B5EF4-FFF2-40B4-BE49-F238E27FC236}">
                <a16:creationId xmlns:a16="http://schemas.microsoft.com/office/drawing/2014/main" id="{1816BA63-3D95-4254-B091-395AE7EF608C}"/>
              </a:ext>
            </a:extLst>
          </p:cNvPr>
          <p:cNvSpPr>
            <a:spLocks noGrp="1"/>
          </p:cNvSpPr>
          <p:nvPr/>
        </p:nvSpPr>
        <p:spPr>
          <a:xfrm>
            <a:off x="7239000" y="3476625"/>
            <a:ext cx="3619500" cy="1190625"/>
          </a:xfrm>
          <a:prstGeom prst="roundRect">
            <a:avLst>
              <a:gd name="adj" fmla="val 6400"/>
            </a:avLst>
          </a:prstGeom>
          <a:solidFill>
            <a:srgbClr val="EAF4EE"/>
          </a:solidFill>
          <a:ln w="13335">
            <a:solidFill>
              <a:srgbClr val="2D7A5B"/>
            </a:solidFill>
            <a:prstDash val="solid"/>
          </a:ln>
        </p:spPr>
        <p:txBody>
          <a:bodyPr lIns="76200" tIns="57150" rIns="76200" bIns="57150" anchor="ctr">
            <a:normAutofit/>
          </a:bodyPr>
          <a:lstStyle>
            <a:defPPr algn="ctr">
              <a:defRPr sz="1425" b="1">
                <a:solidFill>
                  <a:srgbClr val="2D7A5B"/>
                </a:solidFill>
                <a:latin typeface="DejaVu Sans"/>
                <a:ea typeface="DejaVu Sans"/>
                <a:cs typeface="DejaVu Sans"/>
              </a:defRPr>
            </a:defPPr>
          </a:lstStyle>
          <a:p>
            <a:pPr algn="ctr">
              <a:defRPr sz="1425" b="1">
                <a:solidFill>
                  <a:srgbClr val="2D7A5B"/>
                </a:solidFill>
                <a:latin typeface="DejaVu Sans"/>
                <a:ea typeface="DejaVu Sans"/>
                <a:cs typeface="DejaVu Sans"/>
              </a:defRPr>
            </a:pPr>
            <a:r>
              <a:rPr sz="1425" b="1">
                <a:solidFill>
                  <a:srgbClr val="2D7A5B"/>
                </a:solidFill>
                <a:latin typeface="DejaVu Sans"/>
                <a:ea typeface="DejaVu Sans"/>
                <a:cs typeface="DejaVu Sans"/>
              </a:rPr>
              <a:t>Αποφυγή άσκοπης θεραπείας</a:t>
            </a:r>
          </a:p>
          <a:p>
            <a:pPr algn="ctr">
              <a:defRPr sz="1425" b="1">
                <a:solidFill>
                  <a:srgbClr val="2D7A5B"/>
                </a:solidFill>
                <a:latin typeface="DejaVu Sans"/>
                <a:ea typeface="DejaVu Sans"/>
                <a:cs typeface="DejaVu Sans"/>
              </a:defRPr>
            </a:pPr>
            <a:r>
              <a:rPr sz="1425" b="1">
                <a:solidFill>
                  <a:srgbClr val="2D7A5B"/>
                </a:solidFill>
                <a:latin typeface="DejaVu Sans"/>
                <a:ea typeface="DejaVu Sans"/>
                <a:cs typeface="DejaVu Sans"/>
              </a:rPr>
              <a:t>N− / Θ−</a:t>
            </a:r>
          </a:p>
        </p:txBody>
      </p:sp>
      <p:sp>
        <p:nvSpPr>
          <p:cNvPr id="15" name="Rectangle: Rounded Corners 14">
            <a:extLst>
              <a:ext uri="{FF2B5EF4-FFF2-40B4-BE49-F238E27FC236}">
                <a16:creationId xmlns:a16="http://schemas.microsoft.com/office/drawing/2014/main" id="{14E1D260-8985-4C44-890B-DA2DF1DE0142}"/>
              </a:ext>
            </a:extLst>
          </p:cNvPr>
          <p:cNvSpPr>
            <a:spLocks noGrp="1"/>
          </p:cNvSpPr>
          <p:nvPr/>
        </p:nvSpPr>
        <p:spPr>
          <a:xfrm>
            <a:off x="3143250" y="5191125"/>
            <a:ext cx="5905500" cy="571500"/>
          </a:xfrm>
          <a:prstGeom prst="roundRect">
            <a:avLst>
              <a:gd name="adj" fmla="val 13333"/>
            </a:avLst>
          </a:prstGeom>
          <a:solidFill>
            <a:srgbClr val="E7F4F3"/>
          </a:solidFill>
          <a:ln w="13335">
            <a:solidFill>
              <a:srgbClr val="117F8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Σε κάθε έκβαση αντιστοιχίζουμε μια χρησιμότητα</a:t>
            </a:r>
          </a:p>
        </p:txBody>
      </p:sp>
    </p:spTree>
    <p:extLst>
      <p:ext uri="{BB962C8B-B14F-4D97-AF65-F5344CB8AC3E}">
        <p14:creationId xmlns:p14="http://schemas.microsoft.com/office/powerpoint/2010/main" val="932445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869BBE8-4757-41B4-BEC0-7A393AE8A510}"/>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Καθαρό όφελος B όταν η νόσος υπάρχει</a:t>
            </a:r>
          </a:p>
        </p:txBody>
      </p:sp>
      <p:sp>
        <p:nvSpPr>
          <p:cNvPr id="2" name="Straight Connector 1">
            <a:extLst>
              <a:ext uri="{FF2B5EF4-FFF2-40B4-BE49-F238E27FC236}">
                <a16:creationId xmlns:a16="http://schemas.microsoft.com/office/drawing/2014/main" id="{2283EA7D-C999-4233-9414-61AEF3713829}"/>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291BC54F-E36D-401B-83A2-BE913D9CD283}"/>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Το B μετρά πόσο κερδίζει ο πάσχων από τη θεραπεία σε σύγκριση με τη μη θεραπεία.</a:t>
            </a:r>
          </a:p>
        </p:txBody>
      </p:sp>
      <p:sp>
        <p:nvSpPr>
          <p:cNvPr id="6" name="Rectangle: Rounded Corners 5">
            <a:extLst>
              <a:ext uri="{FF2B5EF4-FFF2-40B4-BE49-F238E27FC236}">
                <a16:creationId xmlns:a16="http://schemas.microsoft.com/office/drawing/2014/main" id="{9C517D3A-7069-43F7-B616-67C76BF0546F}"/>
              </a:ext>
            </a:extLst>
          </p:cNvPr>
          <p:cNvSpPr>
            <a:spLocks noGrp="1"/>
          </p:cNvSpPr>
          <p:nvPr/>
        </p:nvSpPr>
        <p:spPr>
          <a:xfrm>
            <a:off x="904875" y="1762125"/>
            <a:ext cx="4000500" cy="571500"/>
          </a:xfrm>
          <a:prstGeom prst="roundRect">
            <a:avLst>
              <a:gd name="adj" fmla="val 13333"/>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2D7A5B"/>
                </a:solidFill>
                <a:latin typeface="DejaVu Sans"/>
                <a:ea typeface="DejaVu Sans"/>
                <a:cs typeface="DejaVu Sans"/>
              </a:defRPr>
            </a:defPPr>
          </a:lstStyle>
          <a:p>
            <a:pPr algn="ctr">
              <a:defRPr sz="1500" b="1">
                <a:solidFill>
                  <a:srgbClr val="2D7A5B"/>
                </a:solidFill>
                <a:latin typeface="DejaVu Sans"/>
                <a:ea typeface="DejaVu Sans"/>
                <a:cs typeface="DejaVu Sans"/>
              </a:defRPr>
            </a:pPr>
            <a:r>
              <a:rPr sz="1500" b="1">
                <a:solidFill>
                  <a:srgbClr val="2D7A5B"/>
                </a:solidFill>
                <a:latin typeface="DejaVu Sans"/>
                <a:ea typeface="DejaVu Sans"/>
                <a:cs typeface="DejaVu Sans"/>
              </a:rPr>
              <a:t>Χρησιμότητα με θεραπεία</a:t>
            </a:r>
          </a:p>
        </p:txBody>
      </p:sp>
      <p:sp>
        <p:nvSpPr>
          <p:cNvPr id="7" name="Rectangle: Rounded Corners 6">
            <a:extLst>
              <a:ext uri="{FF2B5EF4-FFF2-40B4-BE49-F238E27FC236}">
                <a16:creationId xmlns:a16="http://schemas.microsoft.com/office/drawing/2014/main" id="{2407B88C-2336-4894-8E1D-863F2D9C3F86}"/>
              </a:ext>
            </a:extLst>
          </p:cNvPr>
          <p:cNvSpPr>
            <a:spLocks noGrp="1"/>
          </p:cNvSpPr>
          <p:nvPr/>
        </p:nvSpPr>
        <p:spPr>
          <a:xfrm>
            <a:off x="1381125" y="2667000"/>
            <a:ext cx="3048000" cy="666750"/>
          </a:xfrm>
          <a:prstGeom prst="roundRect">
            <a:avLst>
              <a:gd name="adj" fmla="val 11429"/>
            </a:avLst>
          </a:prstGeom>
          <a:solidFill>
            <a:srgbClr val="EAF4EE"/>
          </a:solidFill>
          <a:ln w="13335">
            <a:solidFill>
              <a:srgbClr val="2D7A5B"/>
            </a:solidFill>
            <a:prstDash val="solid"/>
          </a:ln>
        </p:spPr>
        <p:txBody>
          <a:bodyPr lIns="76200" tIns="57150" rIns="76200" bIns="57150" anchor="ctr">
            <a:normAutofit/>
          </a:bodyPr>
          <a:lstStyle>
            <a:defPPr algn="ctr">
              <a:defRPr sz="1725" b="1">
                <a:solidFill>
                  <a:srgbClr val="18324B"/>
                </a:solidFill>
                <a:latin typeface="DejaVu Sans"/>
                <a:ea typeface="DejaVu Sans"/>
                <a:cs typeface="DejaVu Sans"/>
              </a:defRPr>
            </a:defPPr>
          </a:lstStyle>
          <a:p>
            <a:pPr algn="ctr">
              <a:defRPr sz="1725" b="1">
                <a:solidFill>
                  <a:srgbClr val="18324B"/>
                </a:solidFill>
                <a:latin typeface="DejaVu Sans"/>
                <a:ea typeface="DejaVu Sans"/>
                <a:cs typeface="DejaVu Sans"/>
              </a:defRPr>
            </a:pPr>
            <a:r>
              <a:rPr sz="1725" b="1">
                <a:solidFill>
                  <a:srgbClr val="18324B"/>
                </a:solidFill>
                <a:latin typeface="DejaVu Sans"/>
                <a:ea typeface="DejaVu Sans"/>
                <a:cs typeface="DejaVu Sans"/>
              </a:rPr>
              <a:t>U(N+, Θ+) = 90</a:t>
            </a:r>
          </a:p>
        </p:txBody>
      </p:sp>
      <p:sp>
        <p:nvSpPr>
          <p:cNvPr id="8" name="Rectangle: Rounded Corners 7">
            <a:extLst>
              <a:ext uri="{FF2B5EF4-FFF2-40B4-BE49-F238E27FC236}">
                <a16:creationId xmlns:a16="http://schemas.microsoft.com/office/drawing/2014/main" id="{AD59D9B4-C3DA-4D57-B1C1-292F48A11238}"/>
              </a:ext>
            </a:extLst>
          </p:cNvPr>
          <p:cNvSpPr>
            <a:spLocks noGrp="1"/>
          </p:cNvSpPr>
          <p:nvPr/>
        </p:nvSpPr>
        <p:spPr>
          <a:xfrm>
            <a:off x="7286625" y="1762125"/>
            <a:ext cx="4000500" cy="571500"/>
          </a:xfrm>
          <a:prstGeom prst="roundRect">
            <a:avLst>
              <a:gd name="adj" fmla="val 13333"/>
            </a:avLst>
          </a:prstGeom>
          <a:solidFill>
            <a:srgbClr val="FAECEC"/>
          </a:solidFill>
          <a:ln w="13335">
            <a:solidFill>
              <a:srgbClr val="B54A4A"/>
            </a:solidFill>
            <a:prstDash val="solid"/>
          </a:ln>
        </p:spPr>
        <p:txBody>
          <a:bodyPr lIns="76200" tIns="57150" rIns="76200" bIns="57150" anchor="ctr">
            <a:normAutofit/>
          </a:bodyPr>
          <a:lstStyle>
            <a:defPPr algn="ctr">
              <a:defRPr sz="1500" b="1">
                <a:solidFill>
                  <a:srgbClr val="B54A4A"/>
                </a:solidFill>
                <a:latin typeface="DejaVu Sans"/>
                <a:ea typeface="DejaVu Sans"/>
                <a:cs typeface="DejaVu Sans"/>
              </a:defRPr>
            </a:defPPr>
          </a:lstStyle>
          <a:p>
            <a:pPr algn="ctr">
              <a:defRPr sz="1500" b="1">
                <a:solidFill>
                  <a:srgbClr val="B54A4A"/>
                </a:solidFill>
                <a:latin typeface="DejaVu Sans"/>
                <a:ea typeface="DejaVu Sans"/>
                <a:cs typeface="DejaVu Sans"/>
              </a:defRPr>
            </a:pPr>
            <a:r>
              <a:rPr sz="1500" b="1">
                <a:solidFill>
                  <a:srgbClr val="B54A4A"/>
                </a:solidFill>
                <a:latin typeface="DejaVu Sans"/>
                <a:ea typeface="DejaVu Sans"/>
                <a:cs typeface="DejaVu Sans"/>
              </a:rPr>
              <a:t>Χρησιμότητα χωρίς θεραπεία</a:t>
            </a:r>
          </a:p>
        </p:txBody>
      </p:sp>
      <p:sp>
        <p:nvSpPr>
          <p:cNvPr id="9" name="Rectangle: Rounded Corners 8">
            <a:extLst>
              <a:ext uri="{FF2B5EF4-FFF2-40B4-BE49-F238E27FC236}">
                <a16:creationId xmlns:a16="http://schemas.microsoft.com/office/drawing/2014/main" id="{3DFA1C48-3043-4D81-938F-400F4889F115}"/>
              </a:ext>
            </a:extLst>
          </p:cNvPr>
          <p:cNvSpPr>
            <a:spLocks noGrp="1"/>
          </p:cNvSpPr>
          <p:nvPr/>
        </p:nvSpPr>
        <p:spPr>
          <a:xfrm>
            <a:off x="7762875" y="2667000"/>
            <a:ext cx="3048000" cy="666750"/>
          </a:xfrm>
          <a:prstGeom prst="roundRect">
            <a:avLst>
              <a:gd name="adj" fmla="val 11429"/>
            </a:avLst>
          </a:prstGeom>
          <a:solidFill>
            <a:srgbClr val="FAECEC"/>
          </a:solidFill>
          <a:ln w="13335">
            <a:solidFill>
              <a:srgbClr val="B54A4A"/>
            </a:solidFill>
            <a:prstDash val="solid"/>
          </a:ln>
        </p:spPr>
        <p:txBody>
          <a:bodyPr lIns="76200" tIns="57150" rIns="76200" bIns="57150" anchor="ctr">
            <a:normAutofit/>
          </a:bodyPr>
          <a:lstStyle>
            <a:defPPr algn="ctr">
              <a:defRPr sz="1725" b="1">
                <a:solidFill>
                  <a:srgbClr val="18324B"/>
                </a:solidFill>
                <a:latin typeface="DejaVu Sans"/>
                <a:ea typeface="DejaVu Sans"/>
                <a:cs typeface="DejaVu Sans"/>
              </a:defRPr>
            </a:defPPr>
          </a:lstStyle>
          <a:p>
            <a:pPr algn="ctr">
              <a:defRPr sz="1725" b="1">
                <a:solidFill>
                  <a:srgbClr val="18324B"/>
                </a:solidFill>
                <a:latin typeface="DejaVu Sans"/>
                <a:ea typeface="DejaVu Sans"/>
                <a:cs typeface="DejaVu Sans"/>
              </a:defRPr>
            </a:pPr>
            <a:r>
              <a:rPr sz="1725" b="1">
                <a:solidFill>
                  <a:srgbClr val="18324B"/>
                </a:solidFill>
                <a:latin typeface="DejaVu Sans"/>
                <a:ea typeface="DejaVu Sans"/>
                <a:cs typeface="DejaVu Sans"/>
              </a:rPr>
              <a:t>U(N+, Θ−) = 10</a:t>
            </a:r>
          </a:p>
        </p:txBody>
      </p:sp>
      <p:sp>
        <p:nvSpPr>
          <p:cNvPr id="10" name="Rectangle: Rounded Corners 9">
            <a:extLst>
              <a:ext uri="{FF2B5EF4-FFF2-40B4-BE49-F238E27FC236}">
                <a16:creationId xmlns:a16="http://schemas.microsoft.com/office/drawing/2014/main" id="{C9099A46-A73C-4C71-B236-D09326928D1E}"/>
              </a:ext>
            </a:extLst>
          </p:cNvPr>
          <p:cNvSpPr>
            <a:spLocks noGrp="1"/>
          </p:cNvSpPr>
          <p:nvPr/>
        </p:nvSpPr>
        <p:spPr>
          <a:xfrm>
            <a:off x="2714625" y="4095750"/>
            <a:ext cx="6762750" cy="781050"/>
          </a:xfrm>
          <a:prstGeom prst="roundRect">
            <a:avLst>
              <a:gd name="adj" fmla="val 9756"/>
            </a:avLst>
          </a:prstGeom>
          <a:solidFill>
            <a:srgbClr val="E7F4F3"/>
          </a:solidFill>
          <a:ln w="13335">
            <a:solidFill>
              <a:srgbClr val="117F86"/>
            </a:solidFill>
            <a:prstDash val="solid"/>
          </a:ln>
        </p:spPr>
        <p:txBody>
          <a:bodyPr lIns="76200" tIns="57150" rIns="76200" bIns="57150" anchor="ctr">
            <a:normAutofit/>
          </a:bodyPr>
          <a:lstStyle>
            <a:defPPr algn="ctr">
              <a:defRPr sz="1800" b="1">
                <a:solidFill>
                  <a:srgbClr val="18324B"/>
                </a:solidFill>
                <a:latin typeface="DejaVu Sans"/>
                <a:ea typeface="DejaVu Sans"/>
                <a:cs typeface="DejaVu Sans"/>
              </a:defRPr>
            </a:def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B = 90 − 10 = 80 μονάδες χρησιμότητας</a:t>
            </a:r>
          </a:p>
        </p:txBody>
      </p:sp>
      <p:sp>
        <p:nvSpPr>
          <p:cNvPr id="11" name="Rectangle: Rounded Corners 10">
            <a:extLst>
              <a:ext uri="{FF2B5EF4-FFF2-40B4-BE49-F238E27FC236}">
                <a16:creationId xmlns:a16="http://schemas.microsoft.com/office/drawing/2014/main" id="{7E9EECDD-07C6-4A00-ABA5-3070B952CF62}"/>
              </a:ext>
            </a:extLst>
          </p:cNvPr>
          <p:cNvSpPr>
            <a:spLocks noGrp="1"/>
          </p:cNvSpPr>
          <p:nvPr/>
        </p:nvSpPr>
        <p:spPr>
          <a:xfrm>
            <a:off x="2143125" y="5286375"/>
            <a:ext cx="7905750" cy="590550"/>
          </a:xfrm>
          <a:prstGeom prst="roundRect">
            <a:avLst>
              <a:gd name="adj" fmla="val 12903"/>
            </a:avLst>
          </a:prstGeom>
          <a:solidFill>
            <a:srgbClr val="FFF3D9"/>
          </a:solidFill>
          <a:ln w="13335">
            <a:solidFill>
              <a:srgbClr val="B57616"/>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Άρα κάθε ασθενής που έχει τη νόσο αναμένεται να κερδίσει 80 μονάδες αν θεραπευτεί</a:t>
            </a:r>
          </a:p>
        </p:txBody>
      </p:sp>
    </p:spTree>
    <p:extLst>
      <p:ext uri="{BB962C8B-B14F-4D97-AF65-F5344CB8AC3E}">
        <p14:creationId xmlns:p14="http://schemas.microsoft.com/office/powerpoint/2010/main" val="14579485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ACB2289-A51F-4DBD-9FD1-F792CACD5E55}"/>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Καθαρό κόστος C όταν η νόσος δεν υπάρχει</a:t>
            </a:r>
          </a:p>
        </p:txBody>
      </p:sp>
      <p:sp>
        <p:nvSpPr>
          <p:cNvPr id="2" name="Straight Connector 1">
            <a:extLst>
              <a:ext uri="{FF2B5EF4-FFF2-40B4-BE49-F238E27FC236}">
                <a16:creationId xmlns:a16="http://schemas.microsoft.com/office/drawing/2014/main" id="{27C8A111-0DE7-407F-840A-752060FD73FB}"/>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8BA25C14-16FD-4ADE-B6A9-6DB28777ACAD}"/>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Το C μετρά πόσο επιβαρύνεται ο μη πάσχων από μια θεραπεία που δεν χρειαζόταν.</a:t>
            </a:r>
          </a:p>
        </p:txBody>
      </p:sp>
      <p:sp>
        <p:nvSpPr>
          <p:cNvPr id="6" name="Rectangle: Rounded Corners 5">
            <a:extLst>
              <a:ext uri="{FF2B5EF4-FFF2-40B4-BE49-F238E27FC236}">
                <a16:creationId xmlns:a16="http://schemas.microsoft.com/office/drawing/2014/main" id="{A8C70E0F-5999-429E-A079-783A72F35A07}"/>
              </a:ext>
            </a:extLst>
          </p:cNvPr>
          <p:cNvSpPr>
            <a:spLocks noGrp="1"/>
          </p:cNvSpPr>
          <p:nvPr/>
        </p:nvSpPr>
        <p:spPr>
          <a:xfrm>
            <a:off x="904875" y="1762125"/>
            <a:ext cx="4000500" cy="571500"/>
          </a:xfrm>
          <a:prstGeom prst="roundRect">
            <a:avLst>
              <a:gd name="adj" fmla="val 13333"/>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2D7A5B"/>
                </a:solidFill>
                <a:latin typeface="DejaVu Sans"/>
                <a:ea typeface="DejaVu Sans"/>
                <a:cs typeface="DejaVu Sans"/>
              </a:defRPr>
            </a:defPPr>
          </a:lstStyle>
          <a:p>
            <a:pPr algn="ctr">
              <a:defRPr sz="1500" b="1">
                <a:solidFill>
                  <a:srgbClr val="2D7A5B"/>
                </a:solidFill>
                <a:latin typeface="DejaVu Sans"/>
                <a:ea typeface="DejaVu Sans"/>
                <a:cs typeface="DejaVu Sans"/>
              </a:defRPr>
            </a:pPr>
            <a:r>
              <a:rPr sz="1500" b="1">
                <a:solidFill>
                  <a:srgbClr val="2D7A5B"/>
                </a:solidFill>
                <a:latin typeface="DejaVu Sans"/>
                <a:ea typeface="DejaVu Sans"/>
                <a:cs typeface="DejaVu Sans"/>
              </a:rPr>
              <a:t>Χρησιμότητα χωρίς θεραπεία</a:t>
            </a:r>
          </a:p>
        </p:txBody>
      </p:sp>
      <p:sp>
        <p:nvSpPr>
          <p:cNvPr id="7" name="Rectangle: Rounded Corners 6">
            <a:extLst>
              <a:ext uri="{FF2B5EF4-FFF2-40B4-BE49-F238E27FC236}">
                <a16:creationId xmlns:a16="http://schemas.microsoft.com/office/drawing/2014/main" id="{3BB3425A-4B2E-4C42-A7F2-A22F3DBDB2ED}"/>
              </a:ext>
            </a:extLst>
          </p:cNvPr>
          <p:cNvSpPr>
            <a:spLocks noGrp="1"/>
          </p:cNvSpPr>
          <p:nvPr/>
        </p:nvSpPr>
        <p:spPr>
          <a:xfrm>
            <a:off x="1381125" y="2667000"/>
            <a:ext cx="3048000" cy="666750"/>
          </a:xfrm>
          <a:prstGeom prst="roundRect">
            <a:avLst>
              <a:gd name="adj" fmla="val 11429"/>
            </a:avLst>
          </a:prstGeom>
          <a:solidFill>
            <a:srgbClr val="EAF4EE"/>
          </a:solidFill>
          <a:ln w="13335">
            <a:solidFill>
              <a:srgbClr val="2D7A5B"/>
            </a:solidFill>
            <a:prstDash val="solid"/>
          </a:ln>
        </p:spPr>
        <p:txBody>
          <a:bodyPr lIns="76200" tIns="57150" rIns="76200" bIns="57150" anchor="ctr">
            <a:normAutofit/>
          </a:bodyPr>
          <a:lstStyle>
            <a:defPPr algn="ctr">
              <a:defRPr sz="1725" b="1">
                <a:solidFill>
                  <a:srgbClr val="18324B"/>
                </a:solidFill>
                <a:latin typeface="DejaVu Sans"/>
                <a:ea typeface="DejaVu Sans"/>
                <a:cs typeface="DejaVu Sans"/>
              </a:defRPr>
            </a:defPPr>
          </a:lstStyle>
          <a:p>
            <a:pPr algn="ctr">
              <a:defRPr sz="1725" b="1">
                <a:solidFill>
                  <a:srgbClr val="18324B"/>
                </a:solidFill>
                <a:latin typeface="DejaVu Sans"/>
                <a:ea typeface="DejaVu Sans"/>
                <a:cs typeface="DejaVu Sans"/>
              </a:defRPr>
            </a:pPr>
            <a:r>
              <a:rPr sz="1725" b="1">
                <a:solidFill>
                  <a:srgbClr val="18324B"/>
                </a:solidFill>
                <a:latin typeface="DejaVu Sans"/>
                <a:ea typeface="DejaVu Sans"/>
                <a:cs typeface="DejaVu Sans"/>
              </a:rPr>
              <a:t>U(N−, Θ−) = 100</a:t>
            </a:r>
          </a:p>
        </p:txBody>
      </p:sp>
      <p:sp>
        <p:nvSpPr>
          <p:cNvPr id="8" name="Rectangle: Rounded Corners 7">
            <a:extLst>
              <a:ext uri="{FF2B5EF4-FFF2-40B4-BE49-F238E27FC236}">
                <a16:creationId xmlns:a16="http://schemas.microsoft.com/office/drawing/2014/main" id="{7CC1EDC9-CB9D-4819-8D6E-D34B99574071}"/>
              </a:ext>
            </a:extLst>
          </p:cNvPr>
          <p:cNvSpPr>
            <a:spLocks noGrp="1"/>
          </p:cNvSpPr>
          <p:nvPr/>
        </p:nvSpPr>
        <p:spPr>
          <a:xfrm>
            <a:off x="7286625" y="1762125"/>
            <a:ext cx="4000500" cy="571500"/>
          </a:xfrm>
          <a:prstGeom prst="roundRect">
            <a:avLst>
              <a:gd name="adj" fmla="val 13333"/>
            </a:avLst>
          </a:prstGeom>
          <a:solidFill>
            <a:srgbClr val="FAECEC"/>
          </a:solidFill>
          <a:ln w="13335">
            <a:solidFill>
              <a:srgbClr val="B54A4A"/>
            </a:solidFill>
            <a:prstDash val="solid"/>
          </a:ln>
        </p:spPr>
        <p:txBody>
          <a:bodyPr lIns="76200" tIns="57150" rIns="76200" bIns="57150" anchor="ctr">
            <a:normAutofit/>
          </a:bodyPr>
          <a:lstStyle>
            <a:defPPr algn="ctr">
              <a:defRPr sz="1500" b="1">
                <a:solidFill>
                  <a:srgbClr val="B54A4A"/>
                </a:solidFill>
                <a:latin typeface="DejaVu Sans"/>
                <a:ea typeface="DejaVu Sans"/>
                <a:cs typeface="DejaVu Sans"/>
              </a:defRPr>
            </a:defPPr>
          </a:lstStyle>
          <a:p>
            <a:pPr algn="ctr">
              <a:defRPr sz="1500" b="1">
                <a:solidFill>
                  <a:srgbClr val="B54A4A"/>
                </a:solidFill>
                <a:latin typeface="DejaVu Sans"/>
                <a:ea typeface="DejaVu Sans"/>
                <a:cs typeface="DejaVu Sans"/>
              </a:defRPr>
            </a:pPr>
            <a:r>
              <a:rPr sz="1500" b="1">
                <a:solidFill>
                  <a:srgbClr val="B54A4A"/>
                </a:solidFill>
                <a:latin typeface="DejaVu Sans"/>
                <a:ea typeface="DejaVu Sans"/>
                <a:cs typeface="DejaVu Sans"/>
              </a:rPr>
              <a:t>Χρησιμότητα με άσκοπη θεραπεία</a:t>
            </a:r>
          </a:p>
        </p:txBody>
      </p:sp>
      <p:sp>
        <p:nvSpPr>
          <p:cNvPr id="9" name="Rectangle: Rounded Corners 8">
            <a:extLst>
              <a:ext uri="{FF2B5EF4-FFF2-40B4-BE49-F238E27FC236}">
                <a16:creationId xmlns:a16="http://schemas.microsoft.com/office/drawing/2014/main" id="{FBB9262F-92A7-43DC-835C-AEB581A47DF4}"/>
              </a:ext>
            </a:extLst>
          </p:cNvPr>
          <p:cNvSpPr>
            <a:spLocks noGrp="1"/>
          </p:cNvSpPr>
          <p:nvPr/>
        </p:nvSpPr>
        <p:spPr>
          <a:xfrm>
            <a:off x="7762875" y="2667000"/>
            <a:ext cx="3048000" cy="666750"/>
          </a:xfrm>
          <a:prstGeom prst="roundRect">
            <a:avLst>
              <a:gd name="adj" fmla="val 11429"/>
            </a:avLst>
          </a:prstGeom>
          <a:solidFill>
            <a:srgbClr val="FAECEC"/>
          </a:solidFill>
          <a:ln w="13335">
            <a:solidFill>
              <a:srgbClr val="B54A4A"/>
            </a:solidFill>
            <a:prstDash val="solid"/>
          </a:ln>
        </p:spPr>
        <p:txBody>
          <a:bodyPr lIns="76200" tIns="57150" rIns="76200" bIns="57150" anchor="ctr">
            <a:normAutofit/>
          </a:bodyPr>
          <a:lstStyle>
            <a:defPPr algn="ctr">
              <a:defRPr sz="1725" b="1">
                <a:solidFill>
                  <a:srgbClr val="18324B"/>
                </a:solidFill>
                <a:latin typeface="DejaVu Sans"/>
                <a:ea typeface="DejaVu Sans"/>
                <a:cs typeface="DejaVu Sans"/>
              </a:defRPr>
            </a:defPPr>
          </a:lstStyle>
          <a:p>
            <a:pPr algn="ctr">
              <a:defRPr sz="1725" b="1">
                <a:solidFill>
                  <a:srgbClr val="18324B"/>
                </a:solidFill>
                <a:latin typeface="DejaVu Sans"/>
                <a:ea typeface="DejaVu Sans"/>
                <a:cs typeface="DejaVu Sans"/>
              </a:defRPr>
            </a:pPr>
            <a:r>
              <a:rPr sz="1725" b="1">
                <a:solidFill>
                  <a:srgbClr val="18324B"/>
                </a:solidFill>
                <a:latin typeface="DejaVu Sans"/>
                <a:ea typeface="DejaVu Sans"/>
                <a:cs typeface="DejaVu Sans"/>
              </a:rPr>
              <a:t>U(N−, Θ+) = 80</a:t>
            </a:r>
          </a:p>
        </p:txBody>
      </p:sp>
      <p:sp>
        <p:nvSpPr>
          <p:cNvPr id="10" name="Rectangle: Rounded Corners 9">
            <a:extLst>
              <a:ext uri="{FF2B5EF4-FFF2-40B4-BE49-F238E27FC236}">
                <a16:creationId xmlns:a16="http://schemas.microsoft.com/office/drawing/2014/main" id="{16BC359F-2B16-49FE-8A6E-D59DF587CCDA}"/>
              </a:ext>
            </a:extLst>
          </p:cNvPr>
          <p:cNvSpPr>
            <a:spLocks noGrp="1"/>
          </p:cNvSpPr>
          <p:nvPr/>
        </p:nvSpPr>
        <p:spPr>
          <a:xfrm>
            <a:off x="2714625" y="4095750"/>
            <a:ext cx="6762750" cy="781050"/>
          </a:xfrm>
          <a:prstGeom prst="roundRect">
            <a:avLst>
              <a:gd name="adj" fmla="val 9756"/>
            </a:avLst>
          </a:prstGeom>
          <a:solidFill>
            <a:srgbClr val="E7F4F3"/>
          </a:solidFill>
          <a:ln w="13335">
            <a:solidFill>
              <a:srgbClr val="117F86"/>
            </a:solidFill>
            <a:prstDash val="solid"/>
          </a:ln>
        </p:spPr>
        <p:txBody>
          <a:bodyPr lIns="76200" tIns="57150" rIns="76200" bIns="57150" anchor="ctr">
            <a:normAutofit/>
          </a:bodyPr>
          <a:lstStyle>
            <a:defPPr algn="ctr">
              <a:defRPr sz="1800" b="1">
                <a:solidFill>
                  <a:srgbClr val="18324B"/>
                </a:solidFill>
                <a:latin typeface="DejaVu Sans"/>
                <a:ea typeface="DejaVu Sans"/>
                <a:cs typeface="DejaVu Sans"/>
              </a:defRPr>
            </a:def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C = 100 − 80 = 20 μονάδες χρησιμότητας</a:t>
            </a:r>
          </a:p>
        </p:txBody>
      </p:sp>
      <p:sp>
        <p:nvSpPr>
          <p:cNvPr id="11" name="Rectangle: Rounded Corners 10">
            <a:extLst>
              <a:ext uri="{FF2B5EF4-FFF2-40B4-BE49-F238E27FC236}">
                <a16:creationId xmlns:a16="http://schemas.microsoft.com/office/drawing/2014/main" id="{0C9BF2C9-D541-446E-8707-DFD6B4D5C2BE}"/>
              </a:ext>
            </a:extLst>
          </p:cNvPr>
          <p:cNvSpPr>
            <a:spLocks noGrp="1"/>
          </p:cNvSpPr>
          <p:nvPr/>
        </p:nvSpPr>
        <p:spPr>
          <a:xfrm>
            <a:off x="1952625" y="5286375"/>
            <a:ext cx="8286750" cy="590550"/>
          </a:xfrm>
          <a:prstGeom prst="roundRect">
            <a:avLst>
              <a:gd name="adj" fmla="val 12903"/>
            </a:avLst>
          </a:prstGeom>
          <a:solidFill>
            <a:srgbClr val="FFF3D9"/>
          </a:solidFill>
          <a:ln w="13335">
            <a:solidFill>
              <a:srgbClr val="B57616"/>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Το C περιλαμβάνει ανεπιθύμητες ενέργειες, ταλαιπωρία και κάθε άλλη επιβάρυνση της άσκοπης θεραπείας</a:t>
            </a:r>
          </a:p>
        </p:txBody>
      </p:sp>
    </p:spTree>
    <p:extLst>
      <p:ext uri="{BB962C8B-B14F-4D97-AF65-F5344CB8AC3E}">
        <p14:creationId xmlns:p14="http://schemas.microsoft.com/office/powerpoint/2010/main" val="14531910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BA21138-865E-47B9-A12F-93B1C4128918}"/>
              </a:ext>
            </a:extLst>
          </p:cNvPr>
          <p:cNvSpPr>
            <a:spLocks noGrp="1"/>
          </p:cNvSpPr>
          <p:nvPr/>
        </p:nvSpPr>
        <p:spPr>
          <a:xfrm>
            <a:off x="647700" y="323850"/>
            <a:ext cx="10906125" cy="571500"/>
          </a:xfrm>
          <a:prstGeom prst="rect">
            <a:avLst/>
          </a:prstGeom>
          <a:noFill/>
          <a:ln w="0">
            <a:noFill/>
          </a:ln>
        </p:spPr>
        <p:txBody>
          <a:bodyPr lIns="0" tIns="0" rIns="0" bIns="0" anchor="ctr">
            <a:normAutofit fontScale="89011"/>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Η πιθανότητα καθορίζει πόσοι θα ωφεληθούν και πόσοι θα επιβαρυνθούν</a:t>
            </a:r>
          </a:p>
        </p:txBody>
      </p:sp>
      <p:sp>
        <p:nvSpPr>
          <p:cNvPr id="2" name="Straight Connector 1">
            <a:extLst>
              <a:ext uri="{FF2B5EF4-FFF2-40B4-BE49-F238E27FC236}">
                <a16:creationId xmlns:a16="http://schemas.microsoft.com/office/drawing/2014/main" id="{6468195D-C226-4FBE-A74B-24442238F425}"/>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204DE935-3FE7-48FD-98EB-D8502B858E86}"/>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Σκεφτόμαστε 100 παρόμοιους ασθενείς που θα λάβουν θεραπεία.</a:t>
            </a:r>
          </a:p>
        </p:txBody>
      </p:sp>
      <p:sp>
        <p:nvSpPr>
          <p:cNvPr id="6" name="Rectangle: Rounded Corners 5">
            <a:extLst>
              <a:ext uri="{FF2B5EF4-FFF2-40B4-BE49-F238E27FC236}">
                <a16:creationId xmlns:a16="http://schemas.microsoft.com/office/drawing/2014/main" id="{5AD45670-AB30-4940-9D2A-36FAA2633E4C}"/>
              </a:ext>
            </a:extLst>
          </p:cNvPr>
          <p:cNvSpPr>
            <a:spLocks noGrp="1"/>
          </p:cNvSpPr>
          <p:nvPr/>
        </p:nvSpPr>
        <p:spPr>
          <a:xfrm>
            <a:off x="1095375" y="1666875"/>
            <a:ext cx="4572000" cy="666750"/>
          </a:xfrm>
          <a:prstGeom prst="roundRect">
            <a:avLst>
              <a:gd name="adj" fmla="val 11429"/>
            </a:avLst>
          </a:prstGeom>
          <a:solidFill>
            <a:srgbClr val="FAECEC"/>
          </a:solidFill>
          <a:ln w="13335">
            <a:solidFill>
              <a:srgbClr val="B54A4A"/>
            </a:solidFill>
            <a:prstDash val="solid"/>
          </a:ln>
        </p:spPr>
        <p:txBody>
          <a:bodyPr lIns="76200" tIns="57150" rIns="76200" bIns="57150" anchor="ctr">
            <a:normAutofit/>
          </a:bodyPr>
          <a:lstStyle>
            <a:defPPr algn="ctr">
              <a:defRPr sz="1575" b="1">
                <a:solidFill>
                  <a:srgbClr val="18324B"/>
                </a:solidFill>
                <a:latin typeface="DejaVu Sans"/>
                <a:ea typeface="DejaVu Sans"/>
                <a:cs typeface="DejaVu Sans"/>
              </a:defRPr>
            </a:defPPr>
          </a:lstStyle>
          <a:p>
            <a:pPr algn="ctr">
              <a:defRPr sz="1575" b="1">
                <a:solidFill>
                  <a:srgbClr val="18324B"/>
                </a:solidFill>
                <a:latin typeface="DejaVu Sans"/>
                <a:ea typeface="DejaVu Sans"/>
                <a:cs typeface="DejaVu Sans"/>
              </a:defRPr>
            </a:pPr>
            <a:r>
              <a:rPr sz="1575" b="1">
                <a:solidFill>
                  <a:srgbClr val="18324B"/>
                </a:solidFill>
                <a:latin typeface="DejaVu Sans"/>
                <a:ea typeface="DejaVu Sans"/>
                <a:cs typeface="DejaVu Sans"/>
              </a:rPr>
              <a:t>p = πιθανότητα να υπάρχει η νόσος</a:t>
            </a:r>
          </a:p>
        </p:txBody>
      </p:sp>
      <p:sp>
        <p:nvSpPr>
          <p:cNvPr id="7" name="Rectangle 6">
            <a:extLst>
              <a:ext uri="{FF2B5EF4-FFF2-40B4-BE49-F238E27FC236}">
                <a16:creationId xmlns:a16="http://schemas.microsoft.com/office/drawing/2014/main" id="{E142919D-8D67-4A3D-B0C3-CF028EEF8D61}"/>
              </a:ext>
            </a:extLst>
          </p:cNvPr>
          <p:cNvSpPr>
            <a:spLocks noGrp="1"/>
          </p:cNvSpPr>
          <p:nvPr/>
        </p:nvSpPr>
        <p:spPr>
          <a:xfrm>
            <a:off x="1190625" y="2571750"/>
            <a:ext cx="4381500" cy="13811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Σε 100 ασθενείς, αναμένουμε:</a:t>
            </a:r>
          </a:p>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100 × p πάσχοντες.</a:t>
            </a:r>
          </a:p>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Κάθε πάσχων μπορεί να κερδίσει B μονάδες.</a:t>
            </a:r>
          </a:p>
        </p:txBody>
      </p:sp>
      <p:sp>
        <p:nvSpPr>
          <p:cNvPr id="8" name="Rectangle: Rounded Corners 7">
            <a:extLst>
              <a:ext uri="{FF2B5EF4-FFF2-40B4-BE49-F238E27FC236}">
                <a16:creationId xmlns:a16="http://schemas.microsoft.com/office/drawing/2014/main" id="{789F0316-28B8-4D7B-9F60-3FAF7F9BA204}"/>
              </a:ext>
            </a:extLst>
          </p:cNvPr>
          <p:cNvSpPr>
            <a:spLocks noGrp="1"/>
          </p:cNvSpPr>
          <p:nvPr/>
        </p:nvSpPr>
        <p:spPr>
          <a:xfrm>
            <a:off x="6524625" y="1666875"/>
            <a:ext cx="4572000" cy="666750"/>
          </a:xfrm>
          <a:prstGeom prst="roundRect">
            <a:avLst>
              <a:gd name="adj" fmla="val 11429"/>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1 − p = πιθανότητα να μην υπάρχει η νόσος</a:t>
            </a:r>
          </a:p>
        </p:txBody>
      </p:sp>
      <p:sp>
        <p:nvSpPr>
          <p:cNvPr id="9" name="Rectangle 8">
            <a:extLst>
              <a:ext uri="{FF2B5EF4-FFF2-40B4-BE49-F238E27FC236}">
                <a16:creationId xmlns:a16="http://schemas.microsoft.com/office/drawing/2014/main" id="{A3112063-19CF-44CD-957E-763C518984E6}"/>
              </a:ext>
            </a:extLst>
          </p:cNvPr>
          <p:cNvSpPr>
            <a:spLocks noGrp="1"/>
          </p:cNvSpPr>
          <p:nvPr/>
        </p:nvSpPr>
        <p:spPr>
          <a:xfrm>
            <a:off x="6619875" y="2571750"/>
            <a:ext cx="4381500" cy="13811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Σε 100 ασθενείς, αναμένουμε:</a:t>
            </a:r>
          </a:p>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100 × (1 − p) μη πάσχοντες.</a:t>
            </a:r>
          </a:p>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Κάθε μη πάσχων μπορεί να χάσει C μονάδες.</a:t>
            </a:r>
          </a:p>
        </p:txBody>
      </p:sp>
      <p:sp>
        <p:nvSpPr>
          <p:cNvPr id="10" name="Rectangle: Rounded Corners 9">
            <a:extLst>
              <a:ext uri="{FF2B5EF4-FFF2-40B4-BE49-F238E27FC236}">
                <a16:creationId xmlns:a16="http://schemas.microsoft.com/office/drawing/2014/main" id="{BA4D6D7F-75BC-40F9-AD3E-BBC8170B6B16}"/>
              </a:ext>
            </a:extLst>
          </p:cNvPr>
          <p:cNvSpPr>
            <a:spLocks noGrp="1"/>
          </p:cNvSpPr>
          <p:nvPr/>
        </p:nvSpPr>
        <p:spPr>
          <a:xfrm>
            <a:off x="2143125" y="5095875"/>
            <a:ext cx="7905750" cy="685800"/>
          </a:xfrm>
          <a:prstGeom prst="roundRect">
            <a:avLst>
              <a:gd name="adj" fmla="val 11111"/>
            </a:avLst>
          </a:prstGeom>
          <a:solidFill>
            <a:srgbClr val="E7F4F3"/>
          </a:solidFill>
          <a:ln w="13335">
            <a:solidFill>
              <a:srgbClr val="117F8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Η πιθανότητα λειτουργεί ως βάρος: δείχνει πόσο συχνά θα προκύψει κάθε κλινική κατάσταση</a:t>
            </a:r>
          </a:p>
        </p:txBody>
      </p:sp>
    </p:spTree>
    <p:extLst>
      <p:ext uri="{BB962C8B-B14F-4D97-AF65-F5344CB8AC3E}">
        <p14:creationId xmlns:p14="http://schemas.microsoft.com/office/powerpoint/2010/main" val="470374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F9E46DF-73A0-4210-99CA-E4829FA56D67}"/>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Το αναμενόμενο καθαρό αποτέλεσμα της θεραπείας</a:t>
            </a:r>
          </a:p>
        </p:txBody>
      </p:sp>
      <p:sp>
        <p:nvSpPr>
          <p:cNvPr id="2" name="Straight Connector 1">
            <a:extLst>
              <a:ext uri="{FF2B5EF4-FFF2-40B4-BE49-F238E27FC236}">
                <a16:creationId xmlns:a16="http://schemas.microsoft.com/office/drawing/2014/main" id="{6631AC30-7629-422B-9E5C-DAAA134372A9}"/>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D7861F0E-7CAB-483B-B9D0-E47F0BF0189F}"/>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Συνδυάζουμε το μέγεθος κάθε συνέπειας με την πιθανότητα να συμβεί.</a:t>
            </a:r>
          </a:p>
        </p:txBody>
      </p:sp>
      <p:sp>
        <p:nvSpPr>
          <p:cNvPr id="6" name="Rectangle: Rounded Corners 5">
            <a:extLst>
              <a:ext uri="{FF2B5EF4-FFF2-40B4-BE49-F238E27FC236}">
                <a16:creationId xmlns:a16="http://schemas.microsoft.com/office/drawing/2014/main" id="{2532CD60-E30E-4957-9A8D-3D8D01255193}"/>
              </a:ext>
            </a:extLst>
          </p:cNvPr>
          <p:cNvSpPr>
            <a:spLocks noGrp="1"/>
          </p:cNvSpPr>
          <p:nvPr/>
        </p:nvSpPr>
        <p:spPr>
          <a:xfrm>
            <a:off x="1190625" y="1762125"/>
            <a:ext cx="4476750" cy="714375"/>
          </a:xfrm>
          <a:prstGeom prst="roundRect">
            <a:avLst>
              <a:gd name="adj" fmla="val 10667"/>
            </a:avLst>
          </a:prstGeom>
          <a:solidFill>
            <a:srgbClr val="EAF4EE"/>
          </a:solidFill>
          <a:ln w="13335">
            <a:solidFill>
              <a:srgbClr val="2D7A5B"/>
            </a:solidFill>
            <a:prstDash val="solid"/>
          </a:ln>
        </p:spPr>
        <p:txBody>
          <a:bodyPr lIns="76200" tIns="57150" rIns="76200" bIns="57150" anchor="ctr">
            <a:normAutofit/>
          </a:bodyPr>
          <a:lstStyle>
            <a:defPPr algn="ctr">
              <a:defRPr sz="1800" b="1">
                <a:solidFill>
                  <a:srgbClr val="18324B"/>
                </a:solidFill>
                <a:latin typeface="DejaVu Sans"/>
                <a:ea typeface="DejaVu Sans"/>
                <a:cs typeface="DejaVu Sans"/>
              </a:defRPr>
            </a:def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Αναμενόμενο όφελος = p × B</a:t>
            </a:r>
          </a:p>
        </p:txBody>
      </p:sp>
      <p:sp>
        <p:nvSpPr>
          <p:cNvPr id="7" name="Rectangle 6">
            <a:extLst>
              <a:ext uri="{FF2B5EF4-FFF2-40B4-BE49-F238E27FC236}">
                <a16:creationId xmlns:a16="http://schemas.microsoft.com/office/drawing/2014/main" id="{284BAF08-4F5B-4EC6-BC29-A1171B22F08B}"/>
              </a:ext>
            </a:extLst>
          </p:cNvPr>
          <p:cNvSpPr>
            <a:spLocks noGrp="1"/>
          </p:cNvSpPr>
          <p:nvPr/>
        </p:nvSpPr>
        <p:spPr>
          <a:xfrm>
            <a:off x="1428750" y="2714625"/>
            <a:ext cx="4000500" cy="6191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Πιθανότητα νόσου × όφελος της σωστής θεραπείας</a:t>
            </a:r>
          </a:p>
        </p:txBody>
      </p:sp>
      <p:sp>
        <p:nvSpPr>
          <p:cNvPr id="8" name="Rectangle: Rounded Corners 7">
            <a:extLst>
              <a:ext uri="{FF2B5EF4-FFF2-40B4-BE49-F238E27FC236}">
                <a16:creationId xmlns:a16="http://schemas.microsoft.com/office/drawing/2014/main" id="{D6852077-D5E3-43C8-8510-63D12BFED3A6}"/>
              </a:ext>
            </a:extLst>
          </p:cNvPr>
          <p:cNvSpPr>
            <a:spLocks noGrp="1"/>
          </p:cNvSpPr>
          <p:nvPr/>
        </p:nvSpPr>
        <p:spPr>
          <a:xfrm>
            <a:off x="6524625" y="1762125"/>
            <a:ext cx="4476750" cy="714375"/>
          </a:xfrm>
          <a:prstGeom prst="roundRect">
            <a:avLst>
              <a:gd name="adj" fmla="val 10667"/>
            </a:avLst>
          </a:prstGeom>
          <a:solidFill>
            <a:srgbClr val="FAECEC"/>
          </a:solidFill>
          <a:ln w="13335">
            <a:solidFill>
              <a:srgbClr val="B54A4A"/>
            </a:solidFill>
            <a:prstDash val="solid"/>
          </a:ln>
        </p:spPr>
        <p:txBody>
          <a:bodyPr lIns="76200" tIns="57150" rIns="76200" bIns="57150" anchor="ctr">
            <a:normAutofit/>
          </a:bodyPr>
          <a:lstStyle>
            <a:defPPr algn="ctr">
              <a:defRPr sz="1650" b="1">
                <a:solidFill>
                  <a:srgbClr val="18324B"/>
                </a:solidFill>
                <a:latin typeface="DejaVu Sans"/>
                <a:ea typeface="DejaVu Sans"/>
                <a:cs typeface="DejaVu Sans"/>
              </a:defRPr>
            </a:defPPr>
          </a:lstStyle>
          <a:p>
            <a:pPr algn="ctr">
              <a:defRPr sz="1650" b="1">
                <a:solidFill>
                  <a:srgbClr val="18324B"/>
                </a:solidFill>
                <a:latin typeface="DejaVu Sans"/>
                <a:ea typeface="DejaVu Sans"/>
                <a:cs typeface="DejaVu Sans"/>
              </a:defRPr>
            </a:pPr>
            <a:r>
              <a:rPr sz="1650" b="1">
                <a:solidFill>
                  <a:srgbClr val="18324B"/>
                </a:solidFill>
                <a:latin typeface="DejaVu Sans"/>
                <a:ea typeface="DejaVu Sans"/>
                <a:cs typeface="DejaVu Sans"/>
              </a:rPr>
              <a:t>Αναμενόμενη επιβάρυνση = (1 − p) × C</a:t>
            </a:r>
          </a:p>
        </p:txBody>
      </p:sp>
      <p:sp>
        <p:nvSpPr>
          <p:cNvPr id="9" name="Rectangle 8">
            <a:extLst>
              <a:ext uri="{FF2B5EF4-FFF2-40B4-BE49-F238E27FC236}">
                <a16:creationId xmlns:a16="http://schemas.microsoft.com/office/drawing/2014/main" id="{C311A193-A014-4FFB-BFE0-28DF757A93E1}"/>
              </a:ext>
            </a:extLst>
          </p:cNvPr>
          <p:cNvSpPr>
            <a:spLocks noGrp="1"/>
          </p:cNvSpPr>
          <p:nvPr/>
        </p:nvSpPr>
        <p:spPr>
          <a:xfrm>
            <a:off x="6762750" y="2714625"/>
            <a:ext cx="4000500" cy="6191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Πιθανότητα απουσίας νόσου × κόστος της άσκοπης θεραπείας</a:t>
            </a:r>
          </a:p>
        </p:txBody>
      </p:sp>
      <p:sp>
        <p:nvSpPr>
          <p:cNvPr id="10" name="Rectangle: Rounded Corners 9">
            <a:extLst>
              <a:ext uri="{FF2B5EF4-FFF2-40B4-BE49-F238E27FC236}">
                <a16:creationId xmlns:a16="http://schemas.microsoft.com/office/drawing/2014/main" id="{92929009-6946-48CB-A3A8-793C64CD5251}"/>
              </a:ext>
            </a:extLst>
          </p:cNvPr>
          <p:cNvSpPr>
            <a:spLocks noGrp="1"/>
          </p:cNvSpPr>
          <p:nvPr/>
        </p:nvSpPr>
        <p:spPr>
          <a:xfrm>
            <a:off x="2714625" y="3905250"/>
            <a:ext cx="6762750" cy="781050"/>
          </a:xfrm>
          <a:prstGeom prst="roundRect">
            <a:avLst>
              <a:gd name="adj" fmla="val 9756"/>
            </a:avLst>
          </a:prstGeom>
          <a:solidFill>
            <a:srgbClr val="E7F4F3"/>
          </a:solidFill>
          <a:ln w="13335">
            <a:solidFill>
              <a:srgbClr val="117F86"/>
            </a:solidFill>
            <a:prstDash val="solid"/>
          </a:ln>
        </p:spPr>
        <p:txBody>
          <a:bodyPr lIns="76200" tIns="57150" rIns="76200" bIns="57150" anchor="ctr">
            <a:normAutofit/>
          </a:bodyPr>
          <a:lstStyle>
            <a:defPPr algn="ctr">
              <a:defRPr sz="1950" b="1">
                <a:solidFill>
                  <a:srgbClr val="18324B"/>
                </a:solidFill>
                <a:latin typeface="DejaVu Sans"/>
                <a:ea typeface="DejaVu Sans"/>
                <a:cs typeface="DejaVu Sans"/>
              </a:defRPr>
            </a:defPPr>
          </a:lstStyle>
          <a:p>
            <a:pPr algn="ctr">
              <a:defRPr sz="1950" b="1">
                <a:solidFill>
                  <a:srgbClr val="18324B"/>
                </a:solidFill>
                <a:latin typeface="DejaVu Sans"/>
                <a:ea typeface="DejaVu Sans"/>
                <a:cs typeface="DejaVu Sans"/>
              </a:defRPr>
            </a:pPr>
            <a:r>
              <a:rPr sz="1950" b="1">
                <a:solidFill>
                  <a:srgbClr val="18324B"/>
                </a:solidFill>
                <a:latin typeface="DejaVu Sans"/>
                <a:ea typeface="DejaVu Sans"/>
                <a:cs typeface="DejaVu Sans"/>
              </a:rPr>
              <a:t>Καθαρό αποτέλεσμα = pB − (1 − p)C</a:t>
            </a:r>
          </a:p>
        </p:txBody>
      </p:sp>
      <p:sp>
        <p:nvSpPr>
          <p:cNvPr id="11" name="Rectangle: Rounded Corners 10">
            <a:extLst>
              <a:ext uri="{FF2B5EF4-FFF2-40B4-BE49-F238E27FC236}">
                <a16:creationId xmlns:a16="http://schemas.microsoft.com/office/drawing/2014/main" id="{5F885A72-8007-4A9E-8BCA-A26002B1BBA2}"/>
              </a:ext>
            </a:extLst>
          </p:cNvPr>
          <p:cNvSpPr>
            <a:spLocks noGrp="1"/>
          </p:cNvSpPr>
          <p:nvPr/>
        </p:nvSpPr>
        <p:spPr>
          <a:xfrm>
            <a:off x="1381125" y="5238750"/>
            <a:ext cx="9429750" cy="685800"/>
          </a:xfrm>
          <a:prstGeom prst="roundRect">
            <a:avLst>
              <a:gd name="adj" fmla="val 11111"/>
            </a:avLst>
          </a:prstGeom>
          <a:solidFill>
            <a:srgbClr val="FFF3D9"/>
          </a:solidFill>
          <a:ln w="13335">
            <a:solidFill>
              <a:srgbClr val="B57616"/>
            </a:solidFill>
            <a:prstDash val="solid"/>
          </a:ln>
        </p:spPr>
        <p:txBody>
          <a:bodyPr lIns="76200" tIns="57150" rIns="76200" bIns="57150" anchor="ctr">
            <a:normAutofit/>
          </a:bodyPr>
          <a:lstStyle>
            <a:defPPr algn="ctr">
              <a:defRPr sz="1275" b="1">
                <a:solidFill>
                  <a:srgbClr val="18324B"/>
                </a:solidFill>
                <a:latin typeface="DejaVu Sans"/>
                <a:ea typeface="DejaVu Sans"/>
                <a:cs typeface="DejaVu Sans"/>
              </a:defRPr>
            </a:defPPr>
          </a:lstStyle>
          <a:p>
            <a:pPr algn="ctr">
              <a:defRPr sz="1275" b="1">
                <a:solidFill>
                  <a:srgbClr val="18324B"/>
                </a:solidFill>
                <a:latin typeface="DejaVu Sans"/>
                <a:ea typeface="DejaVu Sans"/>
                <a:cs typeface="DejaVu Sans"/>
              </a:defRPr>
            </a:pPr>
            <a:r>
              <a:rPr sz="1275" b="1">
                <a:solidFill>
                  <a:srgbClr val="18324B"/>
                </a:solidFill>
                <a:latin typeface="DejaVu Sans"/>
                <a:ea typeface="DejaVu Sans"/>
                <a:cs typeface="DejaVu Sans"/>
              </a:rPr>
              <a:t>Αποτέλεσμα &gt; 0: θεραπεία     Αποτέλεσμα &lt; 0: μη θεραπεία     Αποτέλεσμα = 0: θεραπευτικός ουδός</a:t>
            </a:r>
          </a:p>
        </p:txBody>
      </p:sp>
    </p:spTree>
    <p:extLst>
      <p:ext uri="{BB962C8B-B14F-4D97-AF65-F5344CB8AC3E}">
        <p14:creationId xmlns:p14="http://schemas.microsoft.com/office/powerpoint/2010/main" val="1433799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DCA6EE-4458-49BC-9AA6-EBF07A364A96}"/>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Στον θεραπευτικό ουδό οι δύο επιλογές ισορροπούν</a:t>
            </a:r>
          </a:p>
        </p:txBody>
      </p:sp>
      <p:sp>
        <p:nvSpPr>
          <p:cNvPr id="2" name="Straight Connector 1">
            <a:extLst>
              <a:ext uri="{FF2B5EF4-FFF2-40B4-BE49-F238E27FC236}">
                <a16:creationId xmlns:a16="http://schemas.microsoft.com/office/drawing/2014/main" id="{AAAFB21C-8276-415E-B1EE-ECD4574796F5}"/>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7E711052-EDA7-4D1C-9390-4C8A73B9B46A}"/>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Το καθαρό αποτέλεσμα της θεραπείας γίνεται ίσο με μηδέν.</a:t>
            </a:r>
          </a:p>
        </p:txBody>
      </p:sp>
      <p:sp>
        <p:nvSpPr>
          <p:cNvPr id="6" name="Rectangle: Rounded Corners 5">
            <a:extLst>
              <a:ext uri="{FF2B5EF4-FFF2-40B4-BE49-F238E27FC236}">
                <a16:creationId xmlns:a16="http://schemas.microsoft.com/office/drawing/2014/main" id="{460A0DB3-F6F0-4531-954B-D43E8AB265C1}"/>
              </a:ext>
            </a:extLst>
          </p:cNvPr>
          <p:cNvSpPr>
            <a:spLocks noGrp="1"/>
          </p:cNvSpPr>
          <p:nvPr/>
        </p:nvSpPr>
        <p:spPr>
          <a:xfrm>
            <a:off x="3143250" y="1714500"/>
            <a:ext cx="5905500" cy="809625"/>
          </a:xfrm>
          <a:prstGeom prst="roundRect">
            <a:avLst>
              <a:gd name="adj" fmla="val 9412"/>
            </a:avLst>
          </a:prstGeom>
          <a:solidFill>
            <a:srgbClr val="E7F4F3"/>
          </a:solidFill>
          <a:ln w="13335">
            <a:solidFill>
              <a:srgbClr val="117F86"/>
            </a:solidFill>
            <a:prstDash val="solid"/>
          </a:ln>
        </p:spPr>
        <p:txBody>
          <a:bodyPr lIns="76200" tIns="57150" rIns="76200" bIns="57150" anchor="ctr">
            <a:normAutofit/>
          </a:bodyPr>
          <a:lstStyle>
            <a:defPPr algn="ctr">
              <a:defRPr sz="2175" b="1">
                <a:solidFill>
                  <a:srgbClr val="18324B"/>
                </a:solidFill>
                <a:latin typeface="DejaVu Sans"/>
                <a:ea typeface="DejaVu Sans"/>
                <a:cs typeface="DejaVu Sans"/>
              </a:defRPr>
            </a:defPPr>
          </a:lstStyle>
          <a:p>
            <a:pPr algn="ctr">
              <a:defRPr sz="2175" b="1">
                <a:solidFill>
                  <a:srgbClr val="18324B"/>
                </a:solidFill>
                <a:latin typeface="DejaVu Sans"/>
                <a:ea typeface="DejaVu Sans"/>
                <a:cs typeface="DejaVu Sans"/>
              </a:defRPr>
            </a:pPr>
            <a:r>
              <a:rPr sz="2175" b="1">
                <a:solidFill>
                  <a:srgbClr val="18324B"/>
                </a:solidFill>
                <a:latin typeface="DejaVu Sans"/>
                <a:ea typeface="DejaVu Sans"/>
                <a:cs typeface="DejaVu Sans"/>
              </a:rPr>
              <a:t>pB − (1 − p)C = 0</a:t>
            </a:r>
          </a:p>
        </p:txBody>
      </p:sp>
      <p:sp>
        <p:nvSpPr>
          <p:cNvPr id="7" name="Rectangle 6">
            <a:extLst>
              <a:ext uri="{FF2B5EF4-FFF2-40B4-BE49-F238E27FC236}">
                <a16:creationId xmlns:a16="http://schemas.microsoft.com/office/drawing/2014/main" id="{ABE27944-EB90-4842-A95B-7FBCB5A73C70}"/>
              </a:ext>
            </a:extLst>
          </p:cNvPr>
          <p:cNvSpPr>
            <a:spLocks noGrp="1"/>
          </p:cNvSpPr>
          <p:nvPr/>
        </p:nvSpPr>
        <p:spPr>
          <a:xfrm>
            <a:off x="2857500" y="3048000"/>
            <a:ext cx="6477000" cy="476250"/>
          </a:xfrm>
          <a:prstGeom prst="rect">
            <a:avLst/>
          </a:prstGeom>
          <a:noFill/>
          <a:ln w="0">
            <a:noFill/>
          </a:ln>
        </p:spPr>
        <p:txBody>
          <a:bodyPr lIns="66675" tIns="47625" rIns="66675" bIns="47625" anchor="t">
            <a:normAutofit/>
          </a:bodyPr>
          <a:lstStyle>
            <a:defPPr algn="ctr">
              <a:defRPr sz="1500" b="0">
                <a:solidFill>
                  <a:srgbClr val="5D6974"/>
                </a:solidFill>
                <a:latin typeface="DejaVu Sans"/>
                <a:ea typeface="DejaVu Sans"/>
                <a:cs typeface="DejaVu Sans"/>
              </a:defRPr>
            </a:defPPr>
          </a:lstStyle>
          <a:p>
            <a:pPr algn="ctr">
              <a:defRPr sz="1500" b="0">
                <a:solidFill>
                  <a:srgbClr val="5D6974"/>
                </a:solidFill>
                <a:latin typeface="DejaVu Sans"/>
                <a:ea typeface="DejaVu Sans"/>
                <a:cs typeface="DejaVu Sans"/>
              </a:defRPr>
            </a:pPr>
            <a:r>
              <a:rPr sz="1500" b="0">
                <a:solidFill>
                  <a:srgbClr val="5D6974"/>
                </a:solidFill>
                <a:latin typeface="DejaVu Sans"/>
                <a:ea typeface="DejaVu Sans"/>
                <a:cs typeface="DejaVu Sans"/>
              </a:rPr>
              <a:t>Μεταφέρουμε την αναμενόμενη επιβάρυνση στη δεξιά πλευρά.</a:t>
            </a:r>
          </a:p>
        </p:txBody>
      </p:sp>
      <p:sp>
        <p:nvSpPr>
          <p:cNvPr id="8" name="Rectangle: Rounded Corners 7">
            <a:extLst>
              <a:ext uri="{FF2B5EF4-FFF2-40B4-BE49-F238E27FC236}">
                <a16:creationId xmlns:a16="http://schemas.microsoft.com/office/drawing/2014/main" id="{1389B2D8-1F43-403D-BED0-4D4C58B89B6B}"/>
              </a:ext>
            </a:extLst>
          </p:cNvPr>
          <p:cNvSpPr>
            <a:spLocks noGrp="1"/>
          </p:cNvSpPr>
          <p:nvPr/>
        </p:nvSpPr>
        <p:spPr>
          <a:xfrm>
            <a:off x="3143250" y="3810000"/>
            <a:ext cx="5905500" cy="809625"/>
          </a:xfrm>
          <a:prstGeom prst="roundRect">
            <a:avLst>
              <a:gd name="adj" fmla="val 9412"/>
            </a:avLst>
          </a:prstGeom>
          <a:solidFill>
            <a:srgbClr val="F1ECF7"/>
          </a:solidFill>
          <a:ln w="13335">
            <a:solidFill>
              <a:srgbClr val="7653A6"/>
            </a:solidFill>
            <a:prstDash val="solid"/>
          </a:ln>
        </p:spPr>
        <p:txBody>
          <a:bodyPr lIns="76200" tIns="57150" rIns="76200" bIns="57150" anchor="ctr">
            <a:normAutofit/>
          </a:bodyPr>
          <a:lstStyle>
            <a:defPPr algn="ctr">
              <a:defRPr sz="2175" b="1">
                <a:solidFill>
                  <a:srgbClr val="18324B"/>
                </a:solidFill>
                <a:latin typeface="DejaVu Sans"/>
                <a:ea typeface="DejaVu Sans"/>
                <a:cs typeface="DejaVu Sans"/>
              </a:defRPr>
            </a:defPPr>
          </a:lstStyle>
          <a:p>
            <a:pPr algn="ctr">
              <a:defRPr sz="2175" b="1">
                <a:solidFill>
                  <a:srgbClr val="18324B"/>
                </a:solidFill>
                <a:latin typeface="DejaVu Sans"/>
                <a:ea typeface="DejaVu Sans"/>
                <a:cs typeface="DejaVu Sans"/>
              </a:defRPr>
            </a:pPr>
            <a:r>
              <a:rPr sz="2175" b="1">
                <a:solidFill>
                  <a:srgbClr val="18324B"/>
                </a:solidFill>
                <a:latin typeface="DejaVu Sans"/>
                <a:ea typeface="DejaVu Sans"/>
                <a:cs typeface="DejaVu Sans"/>
              </a:rPr>
              <a:t>pB = (1 − p)C</a:t>
            </a:r>
          </a:p>
        </p:txBody>
      </p:sp>
      <p:sp>
        <p:nvSpPr>
          <p:cNvPr id="9" name="Rectangle: Rounded Corners 8">
            <a:extLst>
              <a:ext uri="{FF2B5EF4-FFF2-40B4-BE49-F238E27FC236}">
                <a16:creationId xmlns:a16="http://schemas.microsoft.com/office/drawing/2014/main" id="{9C5BD8DB-C77A-4B0D-99C9-E0918FDF5915}"/>
              </a:ext>
            </a:extLst>
          </p:cNvPr>
          <p:cNvSpPr>
            <a:spLocks noGrp="1"/>
          </p:cNvSpPr>
          <p:nvPr/>
        </p:nvSpPr>
        <p:spPr>
          <a:xfrm>
            <a:off x="1809750" y="5191125"/>
            <a:ext cx="4000500" cy="742950"/>
          </a:xfrm>
          <a:prstGeom prst="roundRect">
            <a:avLst>
              <a:gd name="adj" fmla="val 10256"/>
            </a:avLst>
          </a:prstGeom>
          <a:solidFill>
            <a:srgbClr val="EAF4EE"/>
          </a:solidFill>
          <a:ln w="13335">
            <a:solidFill>
              <a:srgbClr val="2D7A5B"/>
            </a:solidFill>
            <a:prstDash val="solid"/>
          </a:ln>
        </p:spPr>
        <p:txBody>
          <a:bodyPr lIns="76200" tIns="57150" rIns="76200" bIns="57150" anchor="ctr">
            <a:normAutofit/>
          </a:bodyPr>
          <a:lstStyle>
            <a:defPPr algn="ctr">
              <a:defRPr sz="1350" b="1">
                <a:solidFill>
                  <a:srgbClr val="2D7A5B"/>
                </a:solidFill>
                <a:latin typeface="DejaVu Sans"/>
                <a:ea typeface="DejaVu Sans"/>
                <a:cs typeface="DejaVu Sans"/>
              </a:defRPr>
            </a:defPPr>
          </a:lstStyle>
          <a:p>
            <a:pPr algn="ctr">
              <a:defRPr sz="1350" b="1">
                <a:solidFill>
                  <a:srgbClr val="2D7A5B"/>
                </a:solidFill>
                <a:latin typeface="DejaVu Sans"/>
                <a:ea typeface="DejaVu Sans"/>
                <a:cs typeface="DejaVu Sans"/>
              </a:defRPr>
            </a:pPr>
            <a:r>
              <a:rPr sz="1350" b="1">
                <a:solidFill>
                  <a:srgbClr val="2D7A5B"/>
                </a:solidFill>
                <a:latin typeface="DejaVu Sans"/>
                <a:ea typeface="DejaVu Sans"/>
                <a:cs typeface="DejaVu Sans"/>
              </a:rPr>
              <a:t>Αριστερή πλευρά</a:t>
            </a:r>
          </a:p>
          <a:p>
            <a:pPr algn="ctr">
              <a:defRPr sz="1350" b="1">
                <a:solidFill>
                  <a:srgbClr val="2D7A5B"/>
                </a:solidFill>
                <a:latin typeface="DejaVu Sans"/>
                <a:ea typeface="DejaVu Sans"/>
                <a:cs typeface="DejaVu Sans"/>
              </a:defRPr>
            </a:pPr>
            <a:r>
              <a:rPr sz="1350" b="1">
                <a:solidFill>
                  <a:srgbClr val="2D7A5B"/>
                </a:solidFill>
                <a:latin typeface="DejaVu Sans"/>
                <a:ea typeface="DejaVu Sans"/>
                <a:cs typeface="DejaVu Sans"/>
              </a:rPr>
              <a:t>αναμενόμενο όφελος</a:t>
            </a:r>
          </a:p>
        </p:txBody>
      </p:sp>
      <p:sp>
        <p:nvSpPr>
          <p:cNvPr id="10" name="Rectangle: Rounded Corners 9">
            <a:extLst>
              <a:ext uri="{FF2B5EF4-FFF2-40B4-BE49-F238E27FC236}">
                <a16:creationId xmlns:a16="http://schemas.microsoft.com/office/drawing/2014/main" id="{F44D410C-55BC-4D7E-BAE4-3C72BB43BA72}"/>
              </a:ext>
            </a:extLst>
          </p:cNvPr>
          <p:cNvSpPr>
            <a:spLocks noGrp="1"/>
          </p:cNvSpPr>
          <p:nvPr/>
        </p:nvSpPr>
        <p:spPr>
          <a:xfrm>
            <a:off x="6381750" y="5191125"/>
            <a:ext cx="4000500" cy="742950"/>
          </a:xfrm>
          <a:prstGeom prst="roundRect">
            <a:avLst>
              <a:gd name="adj" fmla="val 10256"/>
            </a:avLst>
          </a:prstGeom>
          <a:solidFill>
            <a:srgbClr val="FAECEC"/>
          </a:solidFill>
          <a:ln w="13335">
            <a:solidFill>
              <a:srgbClr val="B54A4A"/>
            </a:solidFill>
            <a:prstDash val="solid"/>
          </a:ln>
        </p:spPr>
        <p:txBody>
          <a:bodyPr lIns="76200" tIns="57150" rIns="76200" bIns="57150" anchor="ctr">
            <a:normAutofit/>
          </a:bodyPr>
          <a:lstStyle>
            <a:defPPr algn="ctr">
              <a:defRPr sz="1350" b="1">
                <a:solidFill>
                  <a:srgbClr val="B54A4A"/>
                </a:solidFill>
                <a:latin typeface="DejaVu Sans"/>
                <a:ea typeface="DejaVu Sans"/>
                <a:cs typeface="DejaVu Sans"/>
              </a:defRPr>
            </a:defPPr>
          </a:lstStyle>
          <a:p>
            <a:pPr algn="ctr">
              <a:defRPr sz="1350" b="1">
                <a:solidFill>
                  <a:srgbClr val="B54A4A"/>
                </a:solidFill>
                <a:latin typeface="DejaVu Sans"/>
                <a:ea typeface="DejaVu Sans"/>
                <a:cs typeface="DejaVu Sans"/>
              </a:defRPr>
            </a:pPr>
            <a:r>
              <a:rPr sz="1350" b="1">
                <a:solidFill>
                  <a:srgbClr val="B54A4A"/>
                </a:solidFill>
                <a:latin typeface="DejaVu Sans"/>
                <a:ea typeface="DejaVu Sans"/>
                <a:cs typeface="DejaVu Sans"/>
              </a:rPr>
              <a:t>Δεξιά πλευρά</a:t>
            </a:r>
          </a:p>
          <a:p>
            <a:pPr algn="ctr">
              <a:defRPr sz="1350" b="1">
                <a:solidFill>
                  <a:srgbClr val="B54A4A"/>
                </a:solidFill>
                <a:latin typeface="DejaVu Sans"/>
                <a:ea typeface="DejaVu Sans"/>
                <a:cs typeface="DejaVu Sans"/>
              </a:defRPr>
            </a:pPr>
            <a:r>
              <a:rPr sz="1350" b="1">
                <a:solidFill>
                  <a:srgbClr val="B54A4A"/>
                </a:solidFill>
                <a:latin typeface="DejaVu Sans"/>
                <a:ea typeface="DejaVu Sans"/>
                <a:cs typeface="DejaVu Sans"/>
              </a:rPr>
              <a:t>αναμενόμενη επιβάρυνση</a:t>
            </a:r>
          </a:p>
        </p:txBody>
      </p:sp>
    </p:spTree>
    <p:extLst>
      <p:ext uri="{BB962C8B-B14F-4D97-AF65-F5344CB8AC3E}">
        <p14:creationId xmlns:p14="http://schemas.microsoft.com/office/powerpoint/2010/main" val="21046710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2BFF9B8-BF85-498B-B156-6E650156FBAF}"/>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Η επίλυση της εξίσωσης ως προς την πιθανότητα</a:t>
            </a:r>
          </a:p>
        </p:txBody>
      </p:sp>
      <p:sp>
        <p:nvSpPr>
          <p:cNvPr id="2" name="Straight Connector 1">
            <a:extLst>
              <a:ext uri="{FF2B5EF4-FFF2-40B4-BE49-F238E27FC236}">
                <a16:creationId xmlns:a16="http://schemas.microsoft.com/office/drawing/2014/main" id="{5EAEC1A3-AE66-4141-B401-250FC20139E3}"/>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2535C1C4-24CD-41B5-AD6F-C773F056965E}"/>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Από την ισορροπία οφέλους και επιβάρυνσης προκύπτει ο θεραπευτικός ουδός p*.</a:t>
            </a:r>
          </a:p>
        </p:txBody>
      </p:sp>
      <p:sp>
        <p:nvSpPr>
          <p:cNvPr id="6" name="Oval 5">
            <a:extLst>
              <a:ext uri="{FF2B5EF4-FFF2-40B4-BE49-F238E27FC236}">
                <a16:creationId xmlns:a16="http://schemas.microsoft.com/office/drawing/2014/main" id="{EC311828-929E-443B-A2C5-84721CC0F730}"/>
              </a:ext>
            </a:extLst>
          </p:cNvPr>
          <p:cNvSpPr>
            <a:spLocks noGrp="1"/>
          </p:cNvSpPr>
          <p:nvPr/>
        </p:nvSpPr>
        <p:spPr>
          <a:xfrm>
            <a:off x="809625" y="1552575"/>
            <a:ext cx="457200" cy="457200"/>
          </a:xfrm>
          <a:prstGeom prst="ellipse">
            <a:avLst/>
          </a:prstGeom>
          <a:solidFill>
            <a:srgbClr val="3D78B5"/>
          </a:solidFill>
          <a:ln w="9525">
            <a:solidFill>
              <a:srgbClr val="3D78B5"/>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1</a:t>
            </a:r>
          </a:p>
        </p:txBody>
      </p:sp>
      <p:sp>
        <p:nvSpPr>
          <p:cNvPr id="7" name="Rectangle 6">
            <a:extLst>
              <a:ext uri="{FF2B5EF4-FFF2-40B4-BE49-F238E27FC236}">
                <a16:creationId xmlns:a16="http://schemas.microsoft.com/office/drawing/2014/main" id="{1ADBD0D4-694F-4F2E-A296-395F13ADE8C8}"/>
              </a:ext>
            </a:extLst>
          </p:cNvPr>
          <p:cNvSpPr>
            <a:spLocks noGrp="1"/>
          </p:cNvSpPr>
          <p:nvPr/>
        </p:nvSpPr>
        <p:spPr>
          <a:xfrm>
            <a:off x="1524000" y="1524000"/>
            <a:ext cx="4095750" cy="523875"/>
          </a:xfrm>
          <a:prstGeom prst="rect">
            <a:avLst/>
          </a:prstGeom>
          <a:noFill/>
          <a:ln w="0">
            <a:noFill/>
          </a:ln>
        </p:spPr>
        <p:txBody>
          <a:bodyPr lIns="66675" tIns="47625" rIns="66675" bIns="47625" anchor="ctr">
            <a:normAutofit/>
          </a:bodyPr>
          <a:lstStyle>
            <a:defPPr algn="l">
              <a:defRPr sz="1350" b="1">
                <a:solidFill>
                  <a:srgbClr val="18324B"/>
                </a:solidFill>
                <a:latin typeface="DejaVu Sans"/>
                <a:ea typeface="DejaVu Sans"/>
                <a:cs typeface="DejaVu Sans"/>
              </a:defRPr>
            </a:def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Αρχική ισότητα</a:t>
            </a:r>
          </a:p>
        </p:txBody>
      </p:sp>
      <p:sp>
        <p:nvSpPr>
          <p:cNvPr id="8" name="Rectangle: Rounded Corners 7">
            <a:extLst>
              <a:ext uri="{FF2B5EF4-FFF2-40B4-BE49-F238E27FC236}">
                <a16:creationId xmlns:a16="http://schemas.microsoft.com/office/drawing/2014/main" id="{049F2DB0-C28C-462D-A41B-283FED291BC4}"/>
              </a:ext>
            </a:extLst>
          </p:cNvPr>
          <p:cNvSpPr>
            <a:spLocks noGrp="1"/>
          </p:cNvSpPr>
          <p:nvPr/>
        </p:nvSpPr>
        <p:spPr>
          <a:xfrm>
            <a:off x="5905500" y="1504950"/>
            <a:ext cx="4953000" cy="571500"/>
          </a:xfrm>
          <a:prstGeom prst="roundRect">
            <a:avLst>
              <a:gd name="adj" fmla="val 13333"/>
            </a:avLst>
          </a:prstGeom>
          <a:solidFill>
            <a:srgbClr val="EAF2F8"/>
          </a:solidFill>
          <a:ln w="13335">
            <a:solidFill>
              <a:srgbClr val="3D78B5"/>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pB = (1 − p)C</a:t>
            </a:r>
          </a:p>
        </p:txBody>
      </p:sp>
      <p:sp>
        <p:nvSpPr>
          <p:cNvPr id="9" name="Oval 8">
            <a:extLst>
              <a:ext uri="{FF2B5EF4-FFF2-40B4-BE49-F238E27FC236}">
                <a16:creationId xmlns:a16="http://schemas.microsoft.com/office/drawing/2014/main" id="{F85B92D4-A0C5-4BDD-BC93-568618C7CF34}"/>
              </a:ext>
            </a:extLst>
          </p:cNvPr>
          <p:cNvSpPr>
            <a:spLocks noGrp="1"/>
          </p:cNvSpPr>
          <p:nvPr/>
        </p:nvSpPr>
        <p:spPr>
          <a:xfrm>
            <a:off x="809625" y="2505075"/>
            <a:ext cx="457200" cy="457200"/>
          </a:xfrm>
          <a:prstGeom prst="ellipse">
            <a:avLst/>
          </a:prstGeom>
          <a:solidFill>
            <a:srgbClr val="7653A6"/>
          </a:solidFill>
          <a:ln w="9525">
            <a:solidFill>
              <a:srgbClr val="7653A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2</a:t>
            </a:r>
          </a:p>
        </p:txBody>
      </p:sp>
      <p:sp>
        <p:nvSpPr>
          <p:cNvPr id="10" name="Rectangle 9">
            <a:extLst>
              <a:ext uri="{FF2B5EF4-FFF2-40B4-BE49-F238E27FC236}">
                <a16:creationId xmlns:a16="http://schemas.microsoft.com/office/drawing/2014/main" id="{C7B0A3C2-ADEB-4673-B22B-AA1BD52FF2A1}"/>
              </a:ext>
            </a:extLst>
          </p:cNvPr>
          <p:cNvSpPr>
            <a:spLocks noGrp="1"/>
          </p:cNvSpPr>
          <p:nvPr/>
        </p:nvSpPr>
        <p:spPr>
          <a:xfrm>
            <a:off x="1524000" y="2476500"/>
            <a:ext cx="4095750" cy="523875"/>
          </a:xfrm>
          <a:prstGeom prst="rect">
            <a:avLst/>
          </a:prstGeom>
          <a:noFill/>
          <a:ln w="0">
            <a:noFill/>
          </a:ln>
        </p:spPr>
        <p:txBody>
          <a:bodyPr lIns="66675" tIns="47625" rIns="66675" bIns="47625" anchor="ctr">
            <a:normAutofit/>
          </a:bodyPr>
          <a:lstStyle>
            <a:defPPr algn="l">
              <a:defRPr sz="1350" b="1">
                <a:solidFill>
                  <a:srgbClr val="18324B"/>
                </a:solidFill>
                <a:latin typeface="DejaVu Sans"/>
                <a:ea typeface="DejaVu Sans"/>
                <a:cs typeface="DejaVu Sans"/>
              </a:defRPr>
            </a:def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Αναπτύσσουμε την παρένθεση</a:t>
            </a:r>
          </a:p>
        </p:txBody>
      </p:sp>
      <p:sp>
        <p:nvSpPr>
          <p:cNvPr id="11" name="Rectangle: Rounded Corners 10">
            <a:extLst>
              <a:ext uri="{FF2B5EF4-FFF2-40B4-BE49-F238E27FC236}">
                <a16:creationId xmlns:a16="http://schemas.microsoft.com/office/drawing/2014/main" id="{AE6B755B-1D71-4B23-AA36-1A64C7D9D5F8}"/>
              </a:ext>
            </a:extLst>
          </p:cNvPr>
          <p:cNvSpPr>
            <a:spLocks noGrp="1"/>
          </p:cNvSpPr>
          <p:nvPr/>
        </p:nvSpPr>
        <p:spPr>
          <a:xfrm>
            <a:off x="5905500" y="2457450"/>
            <a:ext cx="4953000" cy="571500"/>
          </a:xfrm>
          <a:prstGeom prst="roundRect">
            <a:avLst>
              <a:gd name="adj" fmla="val 13333"/>
            </a:avLst>
          </a:prstGeom>
          <a:solidFill>
            <a:srgbClr val="F1ECF7"/>
          </a:solidFill>
          <a:ln w="13335">
            <a:solidFill>
              <a:srgbClr val="7653A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pB = C − pC</a:t>
            </a:r>
          </a:p>
        </p:txBody>
      </p:sp>
      <p:sp>
        <p:nvSpPr>
          <p:cNvPr id="12" name="Oval 11">
            <a:extLst>
              <a:ext uri="{FF2B5EF4-FFF2-40B4-BE49-F238E27FC236}">
                <a16:creationId xmlns:a16="http://schemas.microsoft.com/office/drawing/2014/main" id="{885F50A5-2C83-4044-A8D2-5A8B3AE820EE}"/>
              </a:ext>
            </a:extLst>
          </p:cNvPr>
          <p:cNvSpPr>
            <a:spLocks noGrp="1"/>
          </p:cNvSpPr>
          <p:nvPr/>
        </p:nvSpPr>
        <p:spPr>
          <a:xfrm>
            <a:off x="809625" y="3457575"/>
            <a:ext cx="457200" cy="457200"/>
          </a:xfrm>
          <a:prstGeom prst="ellipse">
            <a:avLst/>
          </a:prstGeom>
          <a:solidFill>
            <a:srgbClr val="117F86"/>
          </a:solidFill>
          <a:ln w="9525">
            <a:solidFill>
              <a:srgbClr val="117F86"/>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3</a:t>
            </a:r>
          </a:p>
        </p:txBody>
      </p:sp>
      <p:sp>
        <p:nvSpPr>
          <p:cNvPr id="13" name="Rectangle 12">
            <a:extLst>
              <a:ext uri="{FF2B5EF4-FFF2-40B4-BE49-F238E27FC236}">
                <a16:creationId xmlns:a16="http://schemas.microsoft.com/office/drawing/2014/main" id="{6FE51C9C-64E2-49ED-8095-8EA0CE07138D}"/>
              </a:ext>
            </a:extLst>
          </p:cNvPr>
          <p:cNvSpPr>
            <a:spLocks noGrp="1"/>
          </p:cNvSpPr>
          <p:nvPr/>
        </p:nvSpPr>
        <p:spPr>
          <a:xfrm>
            <a:off x="1524000" y="3429000"/>
            <a:ext cx="4095750" cy="523875"/>
          </a:xfrm>
          <a:prstGeom prst="rect">
            <a:avLst/>
          </a:prstGeom>
          <a:noFill/>
          <a:ln w="0">
            <a:noFill/>
          </a:ln>
        </p:spPr>
        <p:txBody>
          <a:bodyPr lIns="66675" tIns="47625" rIns="66675" bIns="47625" anchor="ctr">
            <a:normAutofit/>
          </a:bodyPr>
          <a:lstStyle>
            <a:defPPr algn="l">
              <a:defRPr sz="1350" b="1">
                <a:solidFill>
                  <a:srgbClr val="18324B"/>
                </a:solidFill>
                <a:latin typeface="DejaVu Sans"/>
                <a:ea typeface="DejaVu Sans"/>
                <a:cs typeface="DejaVu Sans"/>
              </a:defRPr>
            </a:def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Βάζουμε μαζί τους όρους με p</a:t>
            </a:r>
          </a:p>
        </p:txBody>
      </p:sp>
      <p:sp>
        <p:nvSpPr>
          <p:cNvPr id="14" name="Rectangle: Rounded Corners 13">
            <a:extLst>
              <a:ext uri="{FF2B5EF4-FFF2-40B4-BE49-F238E27FC236}">
                <a16:creationId xmlns:a16="http://schemas.microsoft.com/office/drawing/2014/main" id="{F1D92F12-675E-472C-B351-9555669756D5}"/>
              </a:ext>
            </a:extLst>
          </p:cNvPr>
          <p:cNvSpPr>
            <a:spLocks noGrp="1"/>
          </p:cNvSpPr>
          <p:nvPr/>
        </p:nvSpPr>
        <p:spPr>
          <a:xfrm>
            <a:off x="5905500" y="3409950"/>
            <a:ext cx="4953000" cy="571500"/>
          </a:xfrm>
          <a:prstGeom prst="roundRect">
            <a:avLst>
              <a:gd name="adj" fmla="val 13333"/>
            </a:avLst>
          </a:prstGeom>
          <a:solidFill>
            <a:srgbClr val="E7F4F3"/>
          </a:solidFill>
          <a:ln w="13335">
            <a:solidFill>
              <a:srgbClr val="117F8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pB + pC = C</a:t>
            </a:r>
          </a:p>
        </p:txBody>
      </p:sp>
      <p:sp>
        <p:nvSpPr>
          <p:cNvPr id="15" name="Oval 14">
            <a:extLst>
              <a:ext uri="{FF2B5EF4-FFF2-40B4-BE49-F238E27FC236}">
                <a16:creationId xmlns:a16="http://schemas.microsoft.com/office/drawing/2014/main" id="{D0B7D1B1-644C-4AE5-B8F3-2F53424F76C6}"/>
              </a:ext>
            </a:extLst>
          </p:cNvPr>
          <p:cNvSpPr>
            <a:spLocks noGrp="1"/>
          </p:cNvSpPr>
          <p:nvPr/>
        </p:nvSpPr>
        <p:spPr>
          <a:xfrm>
            <a:off x="809625" y="4410075"/>
            <a:ext cx="457200" cy="457200"/>
          </a:xfrm>
          <a:prstGeom prst="ellipse">
            <a:avLst/>
          </a:prstGeom>
          <a:solidFill>
            <a:srgbClr val="2D7A5B"/>
          </a:solidFill>
          <a:ln w="9525">
            <a:solidFill>
              <a:srgbClr val="2D7A5B"/>
            </a:solidFill>
            <a:prstDash val="solid"/>
          </a:ln>
        </p:spPr>
        <p:txBody>
          <a:bodyPr anchor="ctr"/>
          <a:lstStyle>
            <a:defPPr algn="ctr">
              <a:defRPr sz="1350" b="1">
                <a:solidFill>
                  <a:srgbClr val="FFFFFF"/>
                </a:solidFill>
                <a:latin typeface="DejaVu Sans"/>
                <a:ea typeface="DejaVu Sans"/>
                <a:cs typeface="DejaVu Sans"/>
              </a:defRPr>
            </a:defP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4</a:t>
            </a:r>
          </a:p>
        </p:txBody>
      </p:sp>
      <p:sp>
        <p:nvSpPr>
          <p:cNvPr id="16" name="Rectangle 15">
            <a:extLst>
              <a:ext uri="{FF2B5EF4-FFF2-40B4-BE49-F238E27FC236}">
                <a16:creationId xmlns:a16="http://schemas.microsoft.com/office/drawing/2014/main" id="{95FF262A-D3AC-4BAA-BED7-E9D1CB57EECD}"/>
              </a:ext>
            </a:extLst>
          </p:cNvPr>
          <p:cNvSpPr>
            <a:spLocks noGrp="1"/>
          </p:cNvSpPr>
          <p:nvPr/>
        </p:nvSpPr>
        <p:spPr>
          <a:xfrm>
            <a:off x="1524000" y="4381500"/>
            <a:ext cx="4095750" cy="523875"/>
          </a:xfrm>
          <a:prstGeom prst="rect">
            <a:avLst/>
          </a:prstGeom>
          <a:noFill/>
          <a:ln w="0">
            <a:noFill/>
          </a:ln>
        </p:spPr>
        <p:txBody>
          <a:bodyPr lIns="66675" tIns="47625" rIns="66675" bIns="47625" anchor="ctr">
            <a:normAutofit/>
          </a:bodyPr>
          <a:lstStyle>
            <a:defPPr algn="l">
              <a:defRPr sz="1350" b="1">
                <a:solidFill>
                  <a:srgbClr val="18324B"/>
                </a:solidFill>
                <a:latin typeface="DejaVu Sans"/>
                <a:ea typeface="DejaVu Sans"/>
                <a:cs typeface="DejaVu Sans"/>
              </a:defRPr>
            </a:def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Διαιρούμε με B + C</a:t>
            </a:r>
          </a:p>
        </p:txBody>
      </p:sp>
      <p:sp>
        <p:nvSpPr>
          <p:cNvPr id="17" name="Rectangle: Rounded Corners 16">
            <a:extLst>
              <a:ext uri="{FF2B5EF4-FFF2-40B4-BE49-F238E27FC236}">
                <a16:creationId xmlns:a16="http://schemas.microsoft.com/office/drawing/2014/main" id="{CA784D10-D566-4528-B109-37003F16F1E5}"/>
              </a:ext>
            </a:extLst>
          </p:cNvPr>
          <p:cNvSpPr>
            <a:spLocks noGrp="1"/>
          </p:cNvSpPr>
          <p:nvPr/>
        </p:nvSpPr>
        <p:spPr>
          <a:xfrm>
            <a:off x="5905500" y="4362450"/>
            <a:ext cx="4953000" cy="571500"/>
          </a:xfrm>
          <a:prstGeom prst="roundRect">
            <a:avLst>
              <a:gd name="adj" fmla="val 13333"/>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p* = C / (B + C)</a:t>
            </a:r>
          </a:p>
        </p:txBody>
      </p:sp>
      <p:sp>
        <p:nvSpPr>
          <p:cNvPr id="18" name="Rectangle: Rounded Corners 17">
            <a:extLst>
              <a:ext uri="{FF2B5EF4-FFF2-40B4-BE49-F238E27FC236}">
                <a16:creationId xmlns:a16="http://schemas.microsoft.com/office/drawing/2014/main" id="{392E7D12-1193-4BDE-B5D5-E53E0B5780E2}"/>
              </a:ext>
            </a:extLst>
          </p:cNvPr>
          <p:cNvSpPr>
            <a:spLocks noGrp="1"/>
          </p:cNvSpPr>
          <p:nvPr/>
        </p:nvSpPr>
        <p:spPr>
          <a:xfrm>
            <a:off x="2095500" y="5524500"/>
            <a:ext cx="8001000" cy="590550"/>
          </a:xfrm>
          <a:prstGeom prst="roundRect">
            <a:avLst>
              <a:gd name="adj" fmla="val 12903"/>
            </a:avLst>
          </a:prstGeom>
          <a:solidFill>
            <a:srgbClr val="FFF3D9"/>
          </a:solidFill>
          <a:ln w="13335">
            <a:solidFill>
              <a:srgbClr val="B57616"/>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Το p* είναι η πιθανότητα στην οποία θεραπεία και μη θεραπεία έχουν την ίδια αναμενόμενη χρησιμότητα</a:t>
            </a:r>
          </a:p>
        </p:txBody>
      </p:sp>
    </p:spTree>
    <p:extLst>
      <p:ext uri="{BB962C8B-B14F-4D97-AF65-F5344CB8AC3E}">
        <p14:creationId xmlns:p14="http://schemas.microsoft.com/office/powerpoint/2010/main" val="298513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67FCEAC-2784-4855-85EB-13E0D3FD0CA4}"/>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Υπολογισμός του ουδού με B = 80 και C = 20</a:t>
            </a:r>
          </a:p>
        </p:txBody>
      </p:sp>
      <p:sp>
        <p:nvSpPr>
          <p:cNvPr id="2" name="Straight Connector 1">
            <a:extLst>
              <a:ext uri="{FF2B5EF4-FFF2-40B4-BE49-F238E27FC236}">
                <a16:creationId xmlns:a16="http://schemas.microsoft.com/office/drawing/2014/main" id="{FCDCFA84-97DA-4BC8-8C8C-930DDEB8C017}"/>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A0FDA9B8-C969-45A0-AE58-E535056335E2}"/>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Οι αριθμοί είναι υποθετικές μονάδες χρησιμότητας.</a:t>
            </a:r>
          </a:p>
        </p:txBody>
      </p:sp>
      <p:sp>
        <p:nvSpPr>
          <p:cNvPr id="6" name="Rectangle: Rounded Corners 5">
            <a:extLst>
              <a:ext uri="{FF2B5EF4-FFF2-40B4-BE49-F238E27FC236}">
                <a16:creationId xmlns:a16="http://schemas.microsoft.com/office/drawing/2014/main" id="{F581BF13-7649-4BAA-ADFA-372FF48D6175}"/>
              </a:ext>
            </a:extLst>
          </p:cNvPr>
          <p:cNvSpPr>
            <a:spLocks noGrp="1"/>
          </p:cNvSpPr>
          <p:nvPr/>
        </p:nvSpPr>
        <p:spPr>
          <a:xfrm>
            <a:off x="1285875" y="1714500"/>
            <a:ext cx="2857500" cy="666750"/>
          </a:xfrm>
          <a:prstGeom prst="roundRect">
            <a:avLst>
              <a:gd name="adj" fmla="val 11429"/>
            </a:avLst>
          </a:prstGeom>
          <a:solidFill>
            <a:srgbClr val="EAF4EE"/>
          </a:solidFill>
          <a:ln w="13335">
            <a:solidFill>
              <a:srgbClr val="2D7A5B"/>
            </a:solidFill>
            <a:prstDash val="solid"/>
          </a:ln>
        </p:spPr>
        <p:txBody>
          <a:bodyPr lIns="76200" tIns="57150" rIns="76200" bIns="57150" anchor="ctr">
            <a:normAutofit/>
          </a:bodyPr>
          <a:lstStyle>
            <a:defPPr algn="ctr">
              <a:defRPr sz="1875" b="1">
                <a:solidFill>
                  <a:srgbClr val="2D7A5B"/>
                </a:solidFill>
                <a:latin typeface="DejaVu Sans"/>
                <a:ea typeface="DejaVu Sans"/>
                <a:cs typeface="DejaVu Sans"/>
              </a:defRPr>
            </a:defPPr>
          </a:lstStyle>
          <a:p>
            <a:pPr algn="ctr">
              <a:defRPr sz="1875" b="1">
                <a:solidFill>
                  <a:srgbClr val="2D7A5B"/>
                </a:solidFill>
                <a:latin typeface="DejaVu Sans"/>
                <a:ea typeface="DejaVu Sans"/>
                <a:cs typeface="DejaVu Sans"/>
              </a:defRPr>
            </a:pPr>
            <a:r>
              <a:rPr sz="1875" b="1">
                <a:solidFill>
                  <a:srgbClr val="2D7A5B"/>
                </a:solidFill>
                <a:latin typeface="DejaVu Sans"/>
                <a:ea typeface="DejaVu Sans"/>
                <a:cs typeface="DejaVu Sans"/>
              </a:rPr>
              <a:t>B = 80</a:t>
            </a:r>
          </a:p>
        </p:txBody>
      </p:sp>
      <p:sp>
        <p:nvSpPr>
          <p:cNvPr id="7" name="Rectangle 6">
            <a:extLst>
              <a:ext uri="{FF2B5EF4-FFF2-40B4-BE49-F238E27FC236}">
                <a16:creationId xmlns:a16="http://schemas.microsoft.com/office/drawing/2014/main" id="{7199376E-124F-4F6E-9692-3F9C53B07FD4}"/>
              </a:ext>
            </a:extLst>
          </p:cNvPr>
          <p:cNvSpPr>
            <a:spLocks noGrp="1"/>
          </p:cNvSpPr>
          <p:nvPr/>
        </p:nvSpPr>
        <p:spPr>
          <a:xfrm>
            <a:off x="1143000" y="2714625"/>
            <a:ext cx="3143250" cy="71437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Το όφελος της σωστής θεραπείας είναι 80 μονάδες.</a:t>
            </a:r>
          </a:p>
        </p:txBody>
      </p:sp>
      <p:sp>
        <p:nvSpPr>
          <p:cNvPr id="8" name="Rectangle: Rounded Corners 7">
            <a:extLst>
              <a:ext uri="{FF2B5EF4-FFF2-40B4-BE49-F238E27FC236}">
                <a16:creationId xmlns:a16="http://schemas.microsoft.com/office/drawing/2014/main" id="{8E87E941-3C2A-4C38-924B-F49146E4AEC4}"/>
              </a:ext>
            </a:extLst>
          </p:cNvPr>
          <p:cNvSpPr>
            <a:spLocks noGrp="1"/>
          </p:cNvSpPr>
          <p:nvPr/>
        </p:nvSpPr>
        <p:spPr>
          <a:xfrm>
            <a:off x="8048625" y="1714500"/>
            <a:ext cx="2857500" cy="666750"/>
          </a:xfrm>
          <a:prstGeom prst="roundRect">
            <a:avLst>
              <a:gd name="adj" fmla="val 11429"/>
            </a:avLst>
          </a:prstGeom>
          <a:solidFill>
            <a:srgbClr val="FAECEC"/>
          </a:solidFill>
          <a:ln w="13335">
            <a:solidFill>
              <a:srgbClr val="B54A4A"/>
            </a:solidFill>
            <a:prstDash val="solid"/>
          </a:ln>
        </p:spPr>
        <p:txBody>
          <a:bodyPr lIns="76200" tIns="57150" rIns="76200" bIns="57150" anchor="ctr">
            <a:normAutofit/>
          </a:bodyPr>
          <a:lstStyle>
            <a:defPPr algn="ctr">
              <a:defRPr sz="1875" b="1">
                <a:solidFill>
                  <a:srgbClr val="B54A4A"/>
                </a:solidFill>
                <a:latin typeface="DejaVu Sans"/>
                <a:ea typeface="DejaVu Sans"/>
                <a:cs typeface="DejaVu Sans"/>
              </a:defRPr>
            </a:defPPr>
          </a:lstStyle>
          <a:p>
            <a:pPr algn="ctr">
              <a:defRPr sz="1875" b="1">
                <a:solidFill>
                  <a:srgbClr val="B54A4A"/>
                </a:solidFill>
                <a:latin typeface="DejaVu Sans"/>
                <a:ea typeface="DejaVu Sans"/>
                <a:cs typeface="DejaVu Sans"/>
              </a:defRPr>
            </a:pPr>
            <a:r>
              <a:rPr sz="1875" b="1">
                <a:solidFill>
                  <a:srgbClr val="B54A4A"/>
                </a:solidFill>
                <a:latin typeface="DejaVu Sans"/>
                <a:ea typeface="DejaVu Sans"/>
                <a:cs typeface="DejaVu Sans"/>
              </a:rPr>
              <a:t>C = 20</a:t>
            </a:r>
          </a:p>
        </p:txBody>
      </p:sp>
      <p:sp>
        <p:nvSpPr>
          <p:cNvPr id="9" name="Rectangle 8">
            <a:extLst>
              <a:ext uri="{FF2B5EF4-FFF2-40B4-BE49-F238E27FC236}">
                <a16:creationId xmlns:a16="http://schemas.microsoft.com/office/drawing/2014/main" id="{8B6ED32A-D009-4977-BD6E-7C45DC736A70}"/>
              </a:ext>
            </a:extLst>
          </p:cNvPr>
          <p:cNvSpPr>
            <a:spLocks noGrp="1"/>
          </p:cNvSpPr>
          <p:nvPr/>
        </p:nvSpPr>
        <p:spPr>
          <a:xfrm>
            <a:off x="7905750" y="2714625"/>
            <a:ext cx="3143250" cy="71437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Η επιβάρυνση της άσκοπης θεραπείας είναι 20 μονάδες.</a:t>
            </a:r>
          </a:p>
        </p:txBody>
      </p:sp>
      <p:sp>
        <p:nvSpPr>
          <p:cNvPr id="10" name="Rectangle: Rounded Corners 9">
            <a:extLst>
              <a:ext uri="{FF2B5EF4-FFF2-40B4-BE49-F238E27FC236}">
                <a16:creationId xmlns:a16="http://schemas.microsoft.com/office/drawing/2014/main" id="{C32A38F0-FF7C-459B-AE23-C409DD93B3F4}"/>
              </a:ext>
            </a:extLst>
          </p:cNvPr>
          <p:cNvSpPr>
            <a:spLocks noGrp="1"/>
          </p:cNvSpPr>
          <p:nvPr/>
        </p:nvSpPr>
        <p:spPr>
          <a:xfrm>
            <a:off x="1952625" y="4000500"/>
            <a:ext cx="8286750" cy="838200"/>
          </a:xfrm>
          <a:prstGeom prst="roundRect">
            <a:avLst>
              <a:gd name="adj" fmla="val 9091"/>
            </a:avLst>
          </a:prstGeom>
          <a:solidFill>
            <a:srgbClr val="E7F4F3"/>
          </a:solidFill>
          <a:ln w="13335">
            <a:solidFill>
              <a:srgbClr val="117F86"/>
            </a:solidFill>
            <a:prstDash val="solid"/>
          </a:ln>
        </p:spPr>
        <p:txBody>
          <a:bodyPr lIns="76200" tIns="57150" rIns="76200" bIns="57150" anchor="ctr">
            <a:normAutofit/>
          </a:bodyPr>
          <a:lstStyle>
            <a:defPPr algn="ctr">
              <a:defRPr sz="1800" b="1">
                <a:solidFill>
                  <a:srgbClr val="18324B"/>
                </a:solidFill>
                <a:latin typeface="DejaVu Sans"/>
                <a:ea typeface="DejaVu Sans"/>
                <a:cs typeface="DejaVu Sans"/>
              </a:defRPr>
            </a:def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p* = C / (B + C) = 20 / (80 + 20) = 0,20 = 20%</a:t>
            </a:r>
          </a:p>
        </p:txBody>
      </p:sp>
      <p:sp>
        <p:nvSpPr>
          <p:cNvPr id="11" name="Rectangle: Rounded Corners 10">
            <a:extLst>
              <a:ext uri="{FF2B5EF4-FFF2-40B4-BE49-F238E27FC236}">
                <a16:creationId xmlns:a16="http://schemas.microsoft.com/office/drawing/2014/main" id="{903FAD9C-9F75-4375-8041-F7492DE23191}"/>
              </a:ext>
            </a:extLst>
          </p:cNvPr>
          <p:cNvSpPr>
            <a:spLocks noGrp="1"/>
          </p:cNvSpPr>
          <p:nvPr/>
        </p:nvSpPr>
        <p:spPr>
          <a:xfrm>
            <a:off x="1809750" y="5286375"/>
            <a:ext cx="8572500" cy="619125"/>
          </a:xfrm>
          <a:prstGeom prst="roundRect">
            <a:avLst>
              <a:gd name="adj" fmla="val 12308"/>
            </a:avLst>
          </a:prstGeom>
          <a:solidFill>
            <a:srgbClr val="FFF3D9"/>
          </a:solidFill>
          <a:ln w="13335">
            <a:solidFill>
              <a:srgbClr val="B57616"/>
            </a:solidFill>
            <a:prstDash val="solid"/>
          </a:ln>
        </p:spPr>
        <p:txBody>
          <a:bodyPr lIns="76200" tIns="57150" rIns="76200" bIns="57150" anchor="ctr">
            <a:normAutofit/>
          </a:bodyPr>
          <a:lstStyle>
            <a:defPPr algn="ctr">
              <a:defRPr sz="1350" b="1">
                <a:solidFill>
                  <a:srgbClr val="18324B"/>
                </a:solidFill>
                <a:latin typeface="DejaVu Sans"/>
                <a:ea typeface="DejaVu Sans"/>
                <a:cs typeface="DejaVu Sans"/>
              </a:defRPr>
            </a:def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Το C βρίσκεται στον αριθμητή επειδή όσο αυξάνει η βλάβη της άσκοπης θεραπείας τόσο υψηλότερος γίνεται ο ουδός</a:t>
            </a:r>
          </a:p>
        </p:txBody>
      </p:sp>
    </p:spTree>
    <p:extLst>
      <p:ext uri="{BB962C8B-B14F-4D97-AF65-F5344CB8AC3E}">
        <p14:creationId xmlns:p14="http://schemas.microsoft.com/office/powerpoint/2010/main" val="4882116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EEA188A-E169-4A58-A382-B1A2725DB28F}"/>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Έλεγχος του αποτελέσματος σε 100 ασθενείς</a:t>
            </a:r>
          </a:p>
        </p:txBody>
      </p:sp>
      <p:sp>
        <p:nvSpPr>
          <p:cNvPr id="2" name="Straight Connector 1">
            <a:extLst>
              <a:ext uri="{FF2B5EF4-FFF2-40B4-BE49-F238E27FC236}">
                <a16:creationId xmlns:a16="http://schemas.microsoft.com/office/drawing/2014/main" id="{66720FB4-8F61-4C34-BEAA-9614F2A5A6F7}"/>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5845CAA3-8C26-475C-8601-5C9F7DC2EC6F}"/>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Αν p = 20%, αναμένουμε 20 πάσχοντες και 80 μη πάσχοντες.</a:t>
            </a:r>
          </a:p>
        </p:txBody>
      </p:sp>
      <p:sp>
        <p:nvSpPr>
          <p:cNvPr id="6" name="Rectangle: Rounded Corners 5">
            <a:extLst>
              <a:ext uri="{FF2B5EF4-FFF2-40B4-BE49-F238E27FC236}">
                <a16:creationId xmlns:a16="http://schemas.microsoft.com/office/drawing/2014/main" id="{7E6B0316-8CAD-49C9-ACBD-BC3AA663F64E}"/>
              </a:ext>
            </a:extLst>
          </p:cNvPr>
          <p:cNvSpPr>
            <a:spLocks noGrp="1"/>
          </p:cNvSpPr>
          <p:nvPr/>
        </p:nvSpPr>
        <p:spPr>
          <a:xfrm>
            <a:off x="1143000" y="2000250"/>
            <a:ext cx="4476750" cy="685800"/>
          </a:xfrm>
          <a:prstGeom prst="roundRect">
            <a:avLst>
              <a:gd name="adj" fmla="val 11111"/>
            </a:avLst>
          </a:prstGeom>
          <a:solidFill>
            <a:srgbClr val="EAF4EE"/>
          </a:solidFill>
          <a:ln w="13335">
            <a:solidFill>
              <a:srgbClr val="2D7A5B"/>
            </a:solidFill>
            <a:prstDash val="solid"/>
          </a:ln>
        </p:spPr>
        <p:txBody>
          <a:bodyPr lIns="76200" tIns="57150" rIns="76200" bIns="57150" anchor="ctr">
            <a:normAutofit/>
          </a:bodyPr>
          <a:lstStyle>
            <a:defPPr algn="ctr">
              <a:defRPr sz="1650" b="1">
                <a:solidFill>
                  <a:srgbClr val="2D7A5B"/>
                </a:solidFill>
                <a:latin typeface="DejaVu Sans"/>
                <a:ea typeface="DejaVu Sans"/>
                <a:cs typeface="DejaVu Sans"/>
              </a:defRPr>
            </a:defPPr>
          </a:lstStyle>
          <a:p>
            <a:pPr algn="ctr">
              <a:defRPr sz="1650" b="1">
                <a:solidFill>
                  <a:srgbClr val="2D7A5B"/>
                </a:solidFill>
                <a:latin typeface="DejaVu Sans"/>
                <a:ea typeface="DejaVu Sans"/>
                <a:cs typeface="DejaVu Sans"/>
              </a:defRPr>
            </a:pPr>
            <a:r>
              <a:rPr sz="1650" b="1">
                <a:solidFill>
                  <a:srgbClr val="2D7A5B"/>
                </a:solidFill>
                <a:latin typeface="DejaVu Sans"/>
                <a:ea typeface="DejaVu Sans"/>
                <a:cs typeface="DejaVu Sans"/>
              </a:rPr>
              <a:t>20 πάσχοντες × 80 = +1.600</a:t>
            </a:r>
          </a:p>
        </p:txBody>
      </p:sp>
      <p:sp>
        <p:nvSpPr>
          <p:cNvPr id="7" name="Rectangle 6">
            <a:extLst>
              <a:ext uri="{FF2B5EF4-FFF2-40B4-BE49-F238E27FC236}">
                <a16:creationId xmlns:a16="http://schemas.microsoft.com/office/drawing/2014/main" id="{FAE27C77-0E0D-4597-ABEE-CC5E3EEA27D5}"/>
              </a:ext>
            </a:extLst>
          </p:cNvPr>
          <p:cNvSpPr>
            <a:spLocks noGrp="1"/>
          </p:cNvSpPr>
          <p:nvPr/>
        </p:nvSpPr>
        <p:spPr>
          <a:xfrm>
            <a:off x="1524000" y="2952750"/>
            <a:ext cx="3714750" cy="4286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Συνολικό αναμενόμενο όφελος</a:t>
            </a:r>
          </a:p>
        </p:txBody>
      </p:sp>
      <p:sp>
        <p:nvSpPr>
          <p:cNvPr id="8" name="Rectangle: Rounded Corners 7">
            <a:extLst>
              <a:ext uri="{FF2B5EF4-FFF2-40B4-BE49-F238E27FC236}">
                <a16:creationId xmlns:a16="http://schemas.microsoft.com/office/drawing/2014/main" id="{224BAB52-46A6-4494-BE6C-98C1025E1469}"/>
              </a:ext>
            </a:extLst>
          </p:cNvPr>
          <p:cNvSpPr>
            <a:spLocks noGrp="1"/>
          </p:cNvSpPr>
          <p:nvPr/>
        </p:nvSpPr>
        <p:spPr>
          <a:xfrm>
            <a:off x="6572250" y="2000250"/>
            <a:ext cx="4476750" cy="685800"/>
          </a:xfrm>
          <a:prstGeom prst="roundRect">
            <a:avLst>
              <a:gd name="adj" fmla="val 11111"/>
            </a:avLst>
          </a:prstGeom>
          <a:solidFill>
            <a:srgbClr val="FAECEC"/>
          </a:solidFill>
          <a:ln w="13335">
            <a:solidFill>
              <a:srgbClr val="B54A4A"/>
            </a:solidFill>
            <a:prstDash val="solid"/>
          </a:ln>
        </p:spPr>
        <p:txBody>
          <a:bodyPr lIns="76200" tIns="57150" rIns="76200" bIns="57150" anchor="ctr">
            <a:normAutofit/>
          </a:bodyPr>
          <a:lstStyle>
            <a:defPPr algn="ctr">
              <a:defRPr sz="1650" b="1">
                <a:solidFill>
                  <a:srgbClr val="B54A4A"/>
                </a:solidFill>
                <a:latin typeface="DejaVu Sans"/>
                <a:ea typeface="DejaVu Sans"/>
                <a:cs typeface="DejaVu Sans"/>
              </a:defRPr>
            </a:defPPr>
          </a:lstStyle>
          <a:p>
            <a:pPr algn="ctr">
              <a:defRPr sz="1650" b="1">
                <a:solidFill>
                  <a:srgbClr val="B54A4A"/>
                </a:solidFill>
                <a:latin typeface="DejaVu Sans"/>
                <a:ea typeface="DejaVu Sans"/>
                <a:cs typeface="DejaVu Sans"/>
              </a:defRPr>
            </a:pPr>
            <a:r>
              <a:rPr sz="1650" b="1">
                <a:solidFill>
                  <a:srgbClr val="B54A4A"/>
                </a:solidFill>
                <a:latin typeface="DejaVu Sans"/>
                <a:ea typeface="DejaVu Sans"/>
                <a:cs typeface="DejaVu Sans"/>
              </a:rPr>
              <a:t>80 μη πάσχοντες × (−20) = −1.600</a:t>
            </a:r>
          </a:p>
        </p:txBody>
      </p:sp>
      <p:sp>
        <p:nvSpPr>
          <p:cNvPr id="9" name="Rectangle 8">
            <a:extLst>
              <a:ext uri="{FF2B5EF4-FFF2-40B4-BE49-F238E27FC236}">
                <a16:creationId xmlns:a16="http://schemas.microsoft.com/office/drawing/2014/main" id="{AC915E30-9FFA-402C-9422-E1A36A52F438}"/>
              </a:ext>
            </a:extLst>
          </p:cNvPr>
          <p:cNvSpPr>
            <a:spLocks noGrp="1"/>
          </p:cNvSpPr>
          <p:nvPr/>
        </p:nvSpPr>
        <p:spPr>
          <a:xfrm>
            <a:off x="6953250" y="2952750"/>
            <a:ext cx="3714750" cy="42862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Συνολική αναμενόμενη επιβάρυνση</a:t>
            </a:r>
          </a:p>
        </p:txBody>
      </p:sp>
      <p:sp>
        <p:nvSpPr>
          <p:cNvPr id="10" name="Rectangle: Rounded Corners 9">
            <a:extLst>
              <a:ext uri="{FF2B5EF4-FFF2-40B4-BE49-F238E27FC236}">
                <a16:creationId xmlns:a16="http://schemas.microsoft.com/office/drawing/2014/main" id="{ECDF6414-617C-4F62-890F-B26221D27265}"/>
              </a:ext>
            </a:extLst>
          </p:cNvPr>
          <p:cNvSpPr>
            <a:spLocks noGrp="1"/>
          </p:cNvSpPr>
          <p:nvPr/>
        </p:nvSpPr>
        <p:spPr>
          <a:xfrm>
            <a:off x="2428875" y="4000500"/>
            <a:ext cx="7334250" cy="781050"/>
          </a:xfrm>
          <a:prstGeom prst="roundRect">
            <a:avLst>
              <a:gd name="adj" fmla="val 9756"/>
            </a:avLst>
          </a:prstGeom>
          <a:solidFill>
            <a:srgbClr val="FFF3D9"/>
          </a:solidFill>
          <a:ln w="13335">
            <a:solidFill>
              <a:srgbClr val="B57616"/>
            </a:solidFill>
            <a:prstDash val="solid"/>
          </a:ln>
        </p:spPr>
        <p:txBody>
          <a:bodyPr lIns="76200" tIns="57150" rIns="76200" bIns="57150" anchor="ctr">
            <a:normAutofit/>
          </a:bodyPr>
          <a:lstStyle>
            <a:defPPr algn="ctr">
              <a:defRPr sz="1800" b="1">
                <a:solidFill>
                  <a:srgbClr val="18324B"/>
                </a:solidFill>
                <a:latin typeface="DejaVu Sans"/>
                <a:ea typeface="DejaVu Sans"/>
                <a:cs typeface="DejaVu Sans"/>
              </a:defRPr>
            </a:def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Καθαρό αποτέλεσμα = 1.600 − 1.600 = 0</a:t>
            </a:r>
          </a:p>
        </p:txBody>
      </p:sp>
      <p:sp>
        <p:nvSpPr>
          <p:cNvPr id="11" name="Rectangle: Rounded Corners 10">
            <a:extLst>
              <a:ext uri="{FF2B5EF4-FFF2-40B4-BE49-F238E27FC236}">
                <a16:creationId xmlns:a16="http://schemas.microsoft.com/office/drawing/2014/main" id="{6EFB22C0-1BF1-4435-86A3-C005993F2B26}"/>
              </a:ext>
            </a:extLst>
          </p:cNvPr>
          <p:cNvSpPr>
            <a:spLocks noGrp="1"/>
          </p:cNvSpPr>
          <p:nvPr/>
        </p:nvSpPr>
        <p:spPr>
          <a:xfrm>
            <a:off x="2000250" y="5286375"/>
            <a:ext cx="8191500" cy="590550"/>
          </a:xfrm>
          <a:prstGeom prst="roundRect">
            <a:avLst>
              <a:gd name="adj" fmla="val 12903"/>
            </a:avLst>
          </a:prstGeom>
          <a:solidFill>
            <a:srgbClr val="FFFFFF"/>
          </a:solidFill>
          <a:ln w="13335">
            <a:solidFill>
              <a:srgbClr val="D6DFE6"/>
            </a:solidFill>
            <a:prstDash val="solid"/>
          </a:ln>
        </p:spPr>
        <p:txBody>
          <a:bodyPr lIns="76200" tIns="57150" rIns="76200" bIns="57150" anchor="ctr">
            <a:normAutofit fontScale="99372"/>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Στο 20% καμία επιλογή δεν υπερέχει. Αυτό επιβεβαιώνει ότι το 20% είναι ο θεραπευτικός ουδός.</a:t>
            </a:r>
          </a:p>
        </p:txBody>
      </p:sp>
    </p:spTree>
    <p:extLst>
      <p:ext uri="{BB962C8B-B14F-4D97-AF65-F5344CB8AC3E}">
        <p14:creationId xmlns:p14="http://schemas.microsoft.com/office/powerpoint/2010/main" val="894301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5BA8155-8E76-4D7E-8DBA-03241D1E6781}"/>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Το καθαρό αποτέλεσμα κάτω, στον και πάνω από τον ουδό</a:t>
            </a:r>
          </a:p>
        </p:txBody>
      </p:sp>
      <p:sp>
        <p:nvSpPr>
          <p:cNvPr id="2" name="Straight Connector 1">
            <a:extLst>
              <a:ext uri="{FF2B5EF4-FFF2-40B4-BE49-F238E27FC236}">
                <a16:creationId xmlns:a16="http://schemas.microsoft.com/office/drawing/2014/main" id="{7234B0D9-881C-4D0B-AD21-2E86868788E4}"/>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97C2886B-3DD7-43ED-A5AC-A56EBBE5621D}"/>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Διατηρούμε B = 80 και C = 20 και αλλάζουμε μόνο την πιθανότητα της νόσου.</a:t>
            </a:r>
          </a:p>
        </p:txBody>
      </p:sp>
      <p:sp>
        <p:nvSpPr>
          <p:cNvPr id="6" name="Rectangle: Rounded Corners 5">
            <a:extLst>
              <a:ext uri="{FF2B5EF4-FFF2-40B4-BE49-F238E27FC236}">
                <a16:creationId xmlns:a16="http://schemas.microsoft.com/office/drawing/2014/main" id="{8D1E1B7E-6FE3-4088-B574-8F2C2A9B8F90}"/>
              </a:ext>
            </a:extLst>
          </p:cNvPr>
          <p:cNvSpPr>
            <a:spLocks noGrp="1"/>
          </p:cNvSpPr>
          <p:nvPr/>
        </p:nvSpPr>
        <p:spPr>
          <a:xfrm>
            <a:off x="904875" y="1619250"/>
            <a:ext cx="1809750" cy="666750"/>
          </a:xfrm>
          <a:prstGeom prst="roundRect">
            <a:avLst>
              <a:gd name="adj" fmla="val 11429"/>
            </a:avLst>
          </a:prstGeom>
          <a:solidFill>
            <a:srgbClr val="EAF4EE"/>
          </a:solidFill>
          <a:ln w="13335">
            <a:solidFill>
              <a:srgbClr val="2D7A5B"/>
            </a:solidFill>
            <a:prstDash val="solid"/>
          </a:ln>
        </p:spPr>
        <p:txBody>
          <a:bodyPr lIns="76200" tIns="57150" rIns="76200" bIns="57150" anchor="ctr">
            <a:normAutofit/>
          </a:bodyPr>
          <a:lstStyle>
            <a:defPPr algn="ctr">
              <a:defRPr sz="1800" b="1">
                <a:solidFill>
                  <a:srgbClr val="2D7A5B"/>
                </a:solidFill>
                <a:latin typeface="DejaVu Sans"/>
                <a:ea typeface="DejaVu Sans"/>
                <a:cs typeface="DejaVu Sans"/>
              </a:defRPr>
            </a:defPPr>
          </a:lstStyle>
          <a:p>
            <a:pPr algn="ctr">
              <a:defRPr sz="1800" b="1">
                <a:solidFill>
                  <a:srgbClr val="2D7A5B"/>
                </a:solidFill>
                <a:latin typeface="DejaVu Sans"/>
                <a:ea typeface="DejaVu Sans"/>
                <a:cs typeface="DejaVu Sans"/>
              </a:defRPr>
            </a:pPr>
            <a:r>
              <a:rPr sz="1800" b="1">
                <a:solidFill>
                  <a:srgbClr val="2D7A5B"/>
                </a:solidFill>
                <a:latin typeface="DejaVu Sans"/>
                <a:ea typeface="DejaVu Sans"/>
                <a:cs typeface="DejaVu Sans"/>
              </a:rPr>
              <a:t>10%</a:t>
            </a:r>
          </a:p>
        </p:txBody>
      </p:sp>
      <p:sp>
        <p:nvSpPr>
          <p:cNvPr id="7" name="Rectangle: Rounded Corners 6">
            <a:extLst>
              <a:ext uri="{FF2B5EF4-FFF2-40B4-BE49-F238E27FC236}">
                <a16:creationId xmlns:a16="http://schemas.microsoft.com/office/drawing/2014/main" id="{D0FE50AA-980A-45A8-8E7E-C51879D31118}"/>
              </a:ext>
            </a:extLst>
          </p:cNvPr>
          <p:cNvSpPr>
            <a:spLocks noGrp="1"/>
          </p:cNvSpPr>
          <p:nvPr/>
        </p:nvSpPr>
        <p:spPr>
          <a:xfrm>
            <a:off x="3095625" y="1619250"/>
            <a:ext cx="4953000" cy="666750"/>
          </a:xfrm>
          <a:prstGeom prst="roundRect">
            <a:avLst>
              <a:gd name="adj" fmla="val 11429"/>
            </a:avLst>
          </a:prstGeom>
          <a:solidFill>
            <a:srgbClr val="EAF4EE"/>
          </a:solidFill>
          <a:ln w="13335">
            <a:solidFill>
              <a:srgbClr val="2D7A5B"/>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10×80 + 90×(−20) = −1.000</a:t>
            </a:r>
          </a:p>
        </p:txBody>
      </p:sp>
      <p:sp>
        <p:nvSpPr>
          <p:cNvPr id="8" name="Rectangle 7">
            <a:extLst>
              <a:ext uri="{FF2B5EF4-FFF2-40B4-BE49-F238E27FC236}">
                <a16:creationId xmlns:a16="http://schemas.microsoft.com/office/drawing/2014/main" id="{E7EA7902-E78E-421C-964C-96EA85560BA3}"/>
              </a:ext>
            </a:extLst>
          </p:cNvPr>
          <p:cNvSpPr>
            <a:spLocks noGrp="1"/>
          </p:cNvSpPr>
          <p:nvPr/>
        </p:nvSpPr>
        <p:spPr>
          <a:xfrm>
            <a:off x="8334375" y="1619250"/>
            <a:ext cx="2857500" cy="666750"/>
          </a:xfrm>
          <a:prstGeom prst="rect">
            <a:avLst/>
          </a:prstGeom>
          <a:noFill/>
          <a:ln w="0">
            <a:noFill/>
          </a:ln>
        </p:spPr>
        <p:txBody>
          <a:bodyPr lIns="66675" tIns="47625" rIns="66675" bIns="47625" anchor="ctr">
            <a:normAutofit/>
          </a:bodyPr>
          <a:lstStyle>
            <a:defPPr algn="ctr">
              <a:defRPr sz="1425" b="1">
                <a:solidFill>
                  <a:srgbClr val="2D7A5B"/>
                </a:solidFill>
                <a:latin typeface="DejaVu Sans"/>
                <a:ea typeface="DejaVu Sans"/>
                <a:cs typeface="DejaVu Sans"/>
              </a:defRPr>
            </a:defPPr>
          </a:lstStyle>
          <a:p>
            <a:pPr algn="ctr">
              <a:defRPr sz="1425" b="1">
                <a:solidFill>
                  <a:srgbClr val="2D7A5B"/>
                </a:solidFill>
                <a:latin typeface="DejaVu Sans"/>
                <a:ea typeface="DejaVu Sans"/>
                <a:cs typeface="DejaVu Sans"/>
              </a:defRPr>
            </a:pPr>
            <a:r>
              <a:rPr sz="1425" b="1">
                <a:solidFill>
                  <a:srgbClr val="2D7A5B"/>
                </a:solidFill>
                <a:latin typeface="DejaVu Sans"/>
                <a:ea typeface="DejaVu Sans"/>
                <a:cs typeface="DejaVu Sans"/>
              </a:rPr>
              <a:t>Προτιμάται η μη θεραπεία</a:t>
            </a:r>
          </a:p>
        </p:txBody>
      </p:sp>
      <p:sp>
        <p:nvSpPr>
          <p:cNvPr id="9" name="Rectangle: Rounded Corners 8">
            <a:extLst>
              <a:ext uri="{FF2B5EF4-FFF2-40B4-BE49-F238E27FC236}">
                <a16:creationId xmlns:a16="http://schemas.microsoft.com/office/drawing/2014/main" id="{617043F8-B174-4536-9DC3-8A408BE4440B}"/>
              </a:ext>
            </a:extLst>
          </p:cNvPr>
          <p:cNvSpPr>
            <a:spLocks noGrp="1"/>
          </p:cNvSpPr>
          <p:nvPr/>
        </p:nvSpPr>
        <p:spPr>
          <a:xfrm>
            <a:off x="904875" y="2857500"/>
            <a:ext cx="1809750" cy="666750"/>
          </a:xfrm>
          <a:prstGeom prst="roundRect">
            <a:avLst>
              <a:gd name="adj" fmla="val 11429"/>
            </a:avLst>
          </a:prstGeom>
          <a:solidFill>
            <a:srgbClr val="FFF3D9"/>
          </a:solidFill>
          <a:ln w="13335">
            <a:solidFill>
              <a:srgbClr val="B57616"/>
            </a:solidFill>
            <a:prstDash val="solid"/>
          </a:ln>
        </p:spPr>
        <p:txBody>
          <a:bodyPr lIns="76200" tIns="57150" rIns="76200" bIns="57150" anchor="ctr">
            <a:normAutofit/>
          </a:bodyPr>
          <a:lstStyle>
            <a:defPPr algn="ctr">
              <a:defRPr sz="1800" b="1">
                <a:solidFill>
                  <a:srgbClr val="B57616"/>
                </a:solidFill>
                <a:latin typeface="DejaVu Sans"/>
                <a:ea typeface="DejaVu Sans"/>
                <a:cs typeface="DejaVu Sans"/>
              </a:defRPr>
            </a:defPPr>
          </a:lstStyle>
          <a:p>
            <a:pPr algn="ctr">
              <a:defRPr sz="1800" b="1">
                <a:solidFill>
                  <a:srgbClr val="B57616"/>
                </a:solidFill>
                <a:latin typeface="DejaVu Sans"/>
                <a:ea typeface="DejaVu Sans"/>
                <a:cs typeface="DejaVu Sans"/>
              </a:defRPr>
            </a:pPr>
            <a:r>
              <a:rPr sz="1800" b="1">
                <a:solidFill>
                  <a:srgbClr val="B57616"/>
                </a:solidFill>
                <a:latin typeface="DejaVu Sans"/>
                <a:ea typeface="DejaVu Sans"/>
                <a:cs typeface="DejaVu Sans"/>
              </a:rPr>
              <a:t>20%</a:t>
            </a:r>
          </a:p>
        </p:txBody>
      </p:sp>
      <p:sp>
        <p:nvSpPr>
          <p:cNvPr id="10" name="Rectangle: Rounded Corners 9">
            <a:extLst>
              <a:ext uri="{FF2B5EF4-FFF2-40B4-BE49-F238E27FC236}">
                <a16:creationId xmlns:a16="http://schemas.microsoft.com/office/drawing/2014/main" id="{3FE22973-77A9-4D58-B67E-5A652B3D2549}"/>
              </a:ext>
            </a:extLst>
          </p:cNvPr>
          <p:cNvSpPr>
            <a:spLocks noGrp="1"/>
          </p:cNvSpPr>
          <p:nvPr/>
        </p:nvSpPr>
        <p:spPr>
          <a:xfrm>
            <a:off x="3095625" y="2857500"/>
            <a:ext cx="4953000" cy="666750"/>
          </a:xfrm>
          <a:prstGeom prst="roundRect">
            <a:avLst>
              <a:gd name="adj" fmla="val 11429"/>
            </a:avLst>
          </a:prstGeom>
          <a:solidFill>
            <a:srgbClr val="FFF3D9"/>
          </a:solidFill>
          <a:ln w="13335">
            <a:solidFill>
              <a:srgbClr val="B5761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20×80 + 80×(−20) = 0</a:t>
            </a:r>
          </a:p>
        </p:txBody>
      </p:sp>
      <p:sp>
        <p:nvSpPr>
          <p:cNvPr id="11" name="Rectangle 10">
            <a:extLst>
              <a:ext uri="{FF2B5EF4-FFF2-40B4-BE49-F238E27FC236}">
                <a16:creationId xmlns:a16="http://schemas.microsoft.com/office/drawing/2014/main" id="{B55962FA-8908-4EB1-9043-23960A6E1633}"/>
              </a:ext>
            </a:extLst>
          </p:cNvPr>
          <p:cNvSpPr>
            <a:spLocks noGrp="1"/>
          </p:cNvSpPr>
          <p:nvPr/>
        </p:nvSpPr>
        <p:spPr>
          <a:xfrm>
            <a:off x="8334375" y="2857500"/>
            <a:ext cx="2857500" cy="666750"/>
          </a:xfrm>
          <a:prstGeom prst="rect">
            <a:avLst/>
          </a:prstGeom>
          <a:noFill/>
          <a:ln w="0">
            <a:noFill/>
          </a:ln>
        </p:spPr>
        <p:txBody>
          <a:bodyPr lIns="66675" tIns="47625" rIns="66675" bIns="47625" anchor="ctr">
            <a:normAutofit/>
          </a:bodyPr>
          <a:lstStyle>
            <a:defPPr algn="ctr">
              <a:defRPr sz="1425" b="1">
                <a:solidFill>
                  <a:srgbClr val="B57616"/>
                </a:solidFill>
                <a:latin typeface="DejaVu Sans"/>
                <a:ea typeface="DejaVu Sans"/>
                <a:cs typeface="DejaVu Sans"/>
              </a:defRPr>
            </a:defPPr>
          </a:lstStyle>
          <a:p>
            <a:pPr algn="ctr">
              <a:defRPr sz="1425" b="1">
                <a:solidFill>
                  <a:srgbClr val="B57616"/>
                </a:solidFill>
                <a:latin typeface="DejaVu Sans"/>
                <a:ea typeface="DejaVu Sans"/>
                <a:cs typeface="DejaVu Sans"/>
              </a:defRPr>
            </a:pPr>
            <a:r>
              <a:rPr sz="1425" b="1">
                <a:solidFill>
                  <a:srgbClr val="B57616"/>
                </a:solidFill>
                <a:latin typeface="DejaVu Sans"/>
                <a:ea typeface="DejaVu Sans"/>
                <a:cs typeface="DejaVu Sans"/>
              </a:rPr>
              <a:t>Οι επιλογές είναι ισοδύναμες</a:t>
            </a:r>
          </a:p>
        </p:txBody>
      </p:sp>
      <p:sp>
        <p:nvSpPr>
          <p:cNvPr id="12" name="Rectangle: Rounded Corners 11">
            <a:extLst>
              <a:ext uri="{FF2B5EF4-FFF2-40B4-BE49-F238E27FC236}">
                <a16:creationId xmlns:a16="http://schemas.microsoft.com/office/drawing/2014/main" id="{2C177C0A-ECB5-4E19-BD5A-7CD8532672F4}"/>
              </a:ext>
            </a:extLst>
          </p:cNvPr>
          <p:cNvSpPr>
            <a:spLocks noGrp="1"/>
          </p:cNvSpPr>
          <p:nvPr/>
        </p:nvSpPr>
        <p:spPr>
          <a:xfrm>
            <a:off x="904875" y="4095750"/>
            <a:ext cx="1809750" cy="666750"/>
          </a:xfrm>
          <a:prstGeom prst="roundRect">
            <a:avLst>
              <a:gd name="adj" fmla="val 11429"/>
            </a:avLst>
          </a:prstGeom>
          <a:solidFill>
            <a:srgbClr val="FAECEC"/>
          </a:solidFill>
          <a:ln w="13335">
            <a:solidFill>
              <a:srgbClr val="B54A4A"/>
            </a:solidFill>
            <a:prstDash val="solid"/>
          </a:ln>
        </p:spPr>
        <p:txBody>
          <a:bodyPr lIns="76200" tIns="57150" rIns="76200" bIns="57150" anchor="ctr">
            <a:normAutofit/>
          </a:bodyPr>
          <a:lstStyle>
            <a:defPPr algn="ctr">
              <a:defRPr sz="1800" b="1">
                <a:solidFill>
                  <a:srgbClr val="B54A4A"/>
                </a:solidFill>
                <a:latin typeface="DejaVu Sans"/>
                <a:ea typeface="DejaVu Sans"/>
                <a:cs typeface="DejaVu Sans"/>
              </a:defRPr>
            </a:defPPr>
          </a:lstStyle>
          <a:p>
            <a:pPr algn="ctr">
              <a:defRPr sz="1800" b="1">
                <a:solidFill>
                  <a:srgbClr val="B54A4A"/>
                </a:solidFill>
                <a:latin typeface="DejaVu Sans"/>
                <a:ea typeface="DejaVu Sans"/>
                <a:cs typeface="DejaVu Sans"/>
              </a:defRPr>
            </a:pPr>
            <a:r>
              <a:rPr sz="1800" b="1">
                <a:solidFill>
                  <a:srgbClr val="B54A4A"/>
                </a:solidFill>
                <a:latin typeface="DejaVu Sans"/>
                <a:ea typeface="DejaVu Sans"/>
                <a:cs typeface="DejaVu Sans"/>
              </a:rPr>
              <a:t>30%</a:t>
            </a:r>
          </a:p>
        </p:txBody>
      </p:sp>
      <p:sp>
        <p:nvSpPr>
          <p:cNvPr id="13" name="Rectangle: Rounded Corners 12">
            <a:extLst>
              <a:ext uri="{FF2B5EF4-FFF2-40B4-BE49-F238E27FC236}">
                <a16:creationId xmlns:a16="http://schemas.microsoft.com/office/drawing/2014/main" id="{6FFB3792-5E87-40F5-8656-374F470C0362}"/>
              </a:ext>
            </a:extLst>
          </p:cNvPr>
          <p:cNvSpPr>
            <a:spLocks noGrp="1"/>
          </p:cNvSpPr>
          <p:nvPr/>
        </p:nvSpPr>
        <p:spPr>
          <a:xfrm>
            <a:off x="3095625" y="4095750"/>
            <a:ext cx="4953000" cy="666750"/>
          </a:xfrm>
          <a:prstGeom prst="roundRect">
            <a:avLst>
              <a:gd name="adj" fmla="val 11429"/>
            </a:avLst>
          </a:prstGeom>
          <a:solidFill>
            <a:srgbClr val="FAECEC"/>
          </a:solidFill>
          <a:ln w="13335">
            <a:solidFill>
              <a:srgbClr val="B54A4A"/>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30×80 + 70×(−20) = +1.000</a:t>
            </a:r>
          </a:p>
        </p:txBody>
      </p:sp>
      <p:sp>
        <p:nvSpPr>
          <p:cNvPr id="14" name="Rectangle 13">
            <a:extLst>
              <a:ext uri="{FF2B5EF4-FFF2-40B4-BE49-F238E27FC236}">
                <a16:creationId xmlns:a16="http://schemas.microsoft.com/office/drawing/2014/main" id="{9CD6AED0-2046-4CA1-9A35-77FFF9BEB966}"/>
              </a:ext>
            </a:extLst>
          </p:cNvPr>
          <p:cNvSpPr>
            <a:spLocks noGrp="1"/>
          </p:cNvSpPr>
          <p:nvPr/>
        </p:nvSpPr>
        <p:spPr>
          <a:xfrm>
            <a:off x="8334375" y="4095750"/>
            <a:ext cx="2857500" cy="666750"/>
          </a:xfrm>
          <a:prstGeom prst="rect">
            <a:avLst/>
          </a:prstGeom>
          <a:noFill/>
          <a:ln w="0">
            <a:noFill/>
          </a:ln>
        </p:spPr>
        <p:txBody>
          <a:bodyPr lIns="66675" tIns="47625" rIns="66675" bIns="47625" anchor="ctr">
            <a:normAutofit/>
          </a:bodyPr>
          <a:lstStyle>
            <a:defPPr algn="ctr">
              <a:defRPr sz="1425" b="1">
                <a:solidFill>
                  <a:srgbClr val="B54A4A"/>
                </a:solidFill>
                <a:latin typeface="DejaVu Sans"/>
                <a:ea typeface="DejaVu Sans"/>
                <a:cs typeface="DejaVu Sans"/>
              </a:defRPr>
            </a:defPPr>
          </a:lstStyle>
          <a:p>
            <a:pPr algn="ctr">
              <a:defRPr sz="1425" b="1">
                <a:solidFill>
                  <a:srgbClr val="B54A4A"/>
                </a:solidFill>
                <a:latin typeface="DejaVu Sans"/>
                <a:ea typeface="DejaVu Sans"/>
                <a:cs typeface="DejaVu Sans"/>
              </a:defRPr>
            </a:pPr>
            <a:r>
              <a:rPr sz="1425" b="1">
                <a:solidFill>
                  <a:srgbClr val="B54A4A"/>
                </a:solidFill>
                <a:latin typeface="DejaVu Sans"/>
                <a:ea typeface="DejaVu Sans"/>
                <a:cs typeface="DejaVu Sans"/>
              </a:rPr>
              <a:t>Προτιμάται η θεραπεία</a:t>
            </a:r>
          </a:p>
        </p:txBody>
      </p:sp>
      <p:sp>
        <p:nvSpPr>
          <p:cNvPr id="15" name="Rectangle: Rounded Corners 14">
            <a:extLst>
              <a:ext uri="{FF2B5EF4-FFF2-40B4-BE49-F238E27FC236}">
                <a16:creationId xmlns:a16="http://schemas.microsoft.com/office/drawing/2014/main" id="{43F5B569-65C6-4897-B4F5-A00A82D31FA2}"/>
              </a:ext>
            </a:extLst>
          </p:cNvPr>
          <p:cNvSpPr>
            <a:spLocks noGrp="1"/>
          </p:cNvSpPr>
          <p:nvPr/>
        </p:nvSpPr>
        <p:spPr>
          <a:xfrm>
            <a:off x="2857500" y="5572125"/>
            <a:ext cx="6477000" cy="523875"/>
          </a:xfrm>
          <a:prstGeom prst="roundRect">
            <a:avLst>
              <a:gd name="adj" fmla="val 14545"/>
            </a:avLst>
          </a:prstGeom>
          <a:solidFill>
            <a:srgbClr val="E7F4F3"/>
          </a:solidFill>
          <a:ln w="13335">
            <a:solidFill>
              <a:srgbClr val="117F8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Η απόφαση αλλάζει όταν η πιθανότητα περάσει το 20%</a:t>
            </a:r>
          </a:p>
        </p:txBody>
      </p:sp>
    </p:spTree>
    <p:extLst>
      <p:ext uri="{BB962C8B-B14F-4D97-AF65-F5344CB8AC3E}">
        <p14:creationId xmlns:p14="http://schemas.microsoft.com/office/powerpoint/2010/main" val="1104775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318554E-E8D0-47CE-A12E-7E8F77617253}"/>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Διαφορετικές θεραπείες, διαφορετικοί ουδοί</a:t>
            </a:r>
          </a:p>
        </p:txBody>
      </p:sp>
      <p:sp>
        <p:nvSpPr>
          <p:cNvPr id="2" name="Straight Connector 1">
            <a:extLst>
              <a:ext uri="{FF2B5EF4-FFF2-40B4-BE49-F238E27FC236}">
                <a16:creationId xmlns:a16="http://schemas.microsoft.com/office/drawing/2014/main" id="{85D49041-47C8-4619-AF4E-59E7D33F60AC}"/>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6" name="Rectangle 5">
            <a:extLst>
              <a:ext uri="{FF2B5EF4-FFF2-40B4-BE49-F238E27FC236}">
                <a16:creationId xmlns:a16="http://schemas.microsoft.com/office/drawing/2014/main" id="{2E0E51C8-F72C-440A-B290-8FDBA00289F1}"/>
              </a:ext>
            </a:extLst>
          </p:cNvPr>
          <p:cNvSpPr>
            <a:spLocks noGrp="1"/>
          </p:cNvSpPr>
          <p:nvPr/>
        </p:nvSpPr>
        <p:spPr>
          <a:xfrm>
            <a:off x="762000" y="1524000"/>
            <a:ext cx="4095750" cy="762000"/>
          </a:xfrm>
          <a:prstGeom prst="rect">
            <a:avLst/>
          </a:prstGeom>
          <a:noFill/>
          <a:ln w="0">
            <a:noFill/>
          </a:ln>
        </p:spPr>
        <p:txBody>
          <a:bodyPr lIns="66675" tIns="47625" rIns="66675" bIns="47625" anchor="ctr">
            <a:normAutofit/>
          </a:bodyPr>
          <a:lstStyle>
            <a:defPPr algn="l">
              <a:defRPr sz="1425" b="1">
                <a:solidFill>
                  <a:srgbClr val="18324B"/>
                </a:solidFill>
                <a:latin typeface="DejaVu Sans"/>
                <a:ea typeface="DejaVu Sans"/>
                <a:cs typeface="DejaVu Sans"/>
              </a:defRPr>
            </a:defPPr>
          </a:lstStyle>
          <a:p>
            <a:pPr algn="l">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Σοβαρή λοίμωξη και σχετικά ασφαλής πρώιμη θεραπεία</a:t>
            </a:r>
          </a:p>
        </p:txBody>
      </p:sp>
      <p:sp>
        <p:nvSpPr>
          <p:cNvPr id="7" name="Rectangle 6">
            <a:extLst>
              <a:ext uri="{FF2B5EF4-FFF2-40B4-BE49-F238E27FC236}">
                <a16:creationId xmlns:a16="http://schemas.microsoft.com/office/drawing/2014/main" id="{E9367CF4-78A3-4C1C-AC70-8B7EBFE8C669}"/>
              </a:ext>
            </a:extLst>
          </p:cNvPr>
          <p:cNvSpPr>
            <a:spLocks noGrp="1"/>
          </p:cNvSpPr>
          <p:nvPr/>
        </p:nvSpPr>
        <p:spPr>
          <a:xfrm>
            <a:off x="4857750" y="1524000"/>
            <a:ext cx="4095750" cy="762000"/>
          </a:xfrm>
          <a:prstGeom prst="rect">
            <a:avLst/>
          </a:prstGeom>
          <a:noFill/>
          <a:ln w="0">
            <a:noFill/>
          </a:ln>
        </p:spPr>
        <p:txBody>
          <a:bodyPr lIns="66675" tIns="47625" rIns="66675" bIns="47625" anchor="ctr">
            <a:normAutofit/>
          </a:bodyPr>
          <a:lstStyle>
            <a:defPPr algn="l">
              <a:defRPr sz="1275" b="0">
                <a:solidFill>
                  <a:srgbClr val="5D6974"/>
                </a:solidFill>
                <a:latin typeface="DejaVu Sans"/>
                <a:ea typeface="DejaVu Sans"/>
                <a:cs typeface="DejaVu Sans"/>
              </a:defRPr>
            </a:defPPr>
          </a:lstStyle>
          <a:p>
            <a:pPr algn="l">
              <a:defRPr sz="1275" b="0">
                <a:solidFill>
                  <a:srgbClr val="5D6974"/>
                </a:solidFill>
                <a:latin typeface="DejaVu Sans"/>
                <a:ea typeface="DejaVu Sans"/>
                <a:cs typeface="DejaVu Sans"/>
              </a:defRPr>
            </a:pPr>
            <a:r>
              <a:rPr sz="1275" b="0">
                <a:solidFill>
                  <a:srgbClr val="5D6974"/>
                </a:solidFill>
                <a:latin typeface="DejaVu Sans"/>
                <a:ea typeface="DejaVu Sans"/>
                <a:cs typeface="DejaVu Sans"/>
              </a:rPr>
              <a:t>Η καθυστέρηση μπορεί να έχει μεγάλη βλάβη</a:t>
            </a:r>
          </a:p>
        </p:txBody>
      </p:sp>
      <p:sp>
        <p:nvSpPr>
          <p:cNvPr id="8" name="Rectangle: Rounded Corners 7">
            <a:extLst>
              <a:ext uri="{FF2B5EF4-FFF2-40B4-BE49-F238E27FC236}">
                <a16:creationId xmlns:a16="http://schemas.microsoft.com/office/drawing/2014/main" id="{CF87FCDC-6B2D-4631-8CE6-DC490305A192}"/>
              </a:ext>
            </a:extLst>
          </p:cNvPr>
          <p:cNvSpPr>
            <a:spLocks noGrp="1"/>
          </p:cNvSpPr>
          <p:nvPr/>
        </p:nvSpPr>
        <p:spPr>
          <a:xfrm>
            <a:off x="9191625" y="1571625"/>
            <a:ext cx="2286000" cy="666750"/>
          </a:xfrm>
          <a:prstGeom prst="roundRect">
            <a:avLst>
              <a:gd name="adj" fmla="val 11429"/>
            </a:avLst>
          </a:prstGeom>
          <a:solidFill>
            <a:srgbClr val="EAF4EE"/>
          </a:solidFill>
          <a:ln w="13335">
            <a:solidFill>
              <a:srgbClr val="2D7A5B"/>
            </a:solidFill>
            <a:prstDash val="solid"/>
          </a:ln>
        </p:spPr>
        <p:txBody>
          <a:bodyPr lIns="76200" tIns="57150" rIns="76200" bIns="57150" anchor="ctr">
            <a:normAutofit/>
          </a:bodyPr>
          <a:lstStyle>
            <a:defPPr algn="ctr">
              <a:defRPr sz="1350" b="1">
                <a:solidFill>
                  <a:srgbClr val="2D7A5B"/>
                </a:solidFill>
                <a:latin typeface="DejaVu Sans"/>
                <a:ea typeface="DejaVu Sans"/>
                <a:cs typeface="DejaVu Sans"/>
              </a:defRPr>
            </a:defPPr>
          </a:lstStyle>
          <a:p>
            <a:pPr algn="ctr">
              <a:defRPr sz="1350" b="1">
                <a:solidFill>
                  <a:srgbClr val="2D7A5B"/>
                </a:solidFill>
                <a:latin typeface="DejaVu Sans"/>
                <a:ea typeface="DejaVu Sans"/>
                <a:cs typeface="DejaVu Sans"/>
              </a:defRPr>
            </a:pPr>
            <a:r>
              <a:rPr sz="1350" b="1">
                <a:solidFill>
                  <a:srgbClr val="2D7A5B"/>
                </a:solidFill>
                <a:latin typeface="DejaVu Sans"/>
                <a:ea typeface="DejaVu Sans"/>
                <a:cs typeface="DejaVu Sans"/>
              </a:rPr>
              <a:t>Χαμηλότερος ουδός</a:t>
            </a:r>
          </a:p>
        </p:txBody>
      </p:sp>
      <p:sp>
        <p:nvSpPr>
          <p:cNvPr id="9" name="Straight Connector 8">
            <a:extLst>
              <a:ext uri="{FF2B5EF4-FFF2-40B4-BE49-F238E27FC236}">
                <a16:creationId xmlns:a16="http://schemas.microsoft.com/office/drawing/2014/main" id="{A3B47EDC-7925-4DF4-A9D8-373FED0158C1}"/>
              </a:ext>
            </a:extLst>
          </p:cNvPr>
          <p:cNvSpPr>
            <a:spLocks noGrp="1"/>
          </p:cNvSpPr>
          <p:nvPr/>
        </p:nvSpPr>
        <p:spPr>
          <a:xfrm>
            <a:off x="762000" y="2647950"/>
            <a:ext cx="10715625" cy="0"/>
          </a:xfrm>
          <a:prstGeom prst="line">
            <a:avLst/>
          </a:prstGeom>
          <a:noFill/>
          <a:ln w="9525">
            <a:solidFill>
              <a:srgbClr val="D6DFE6"/>
            </a:solidFill>
            <a:prstDash val="solid"/>
          </a:ln>
        </p:spPr>
        <p:txBody>
          <a:bodyPr/>
          <a:lstStyle/>
          <a:p>
            <a:endParaRPr lang="en-US"/>
          </a:p>
        </p:txBody>
      </p:sp>
      <p:sp>
        <p:nvSpPr>
          <p:cNvPr id="10" name="Rectangle 9">
            <a:extLst>
              <a:ext uri="{FF2B5EF4-FFF2-40B4-BE49-F238E27FC236}">
                <a16:creationId xmlns:a16="http://schemas.microsoft.com/office/drawing/2014/main" id="{48A9DD44-018D-4077-8DE2-52B3A3EECB0C}"/>
              </a:ext>
            </a:extLst>
          </p:cNvPr>
          <p:cNvSpPr>
            <a:spLocks noGrp="1"/>
          </p:cNvSpPr>
          <p:nvPr/>
        </p:nvSpPr>
        <p:spPr>
          <a:xfrm>
            <a:off x="762000" y="2905125"/>
            <a:ext cx="4095750" cy="762000"/>
          </a:xfrm>
          <a:prstGeom prst="rect">
            <a:avLst/>
          </a:prstGeom>
          <a:noFill/>
          <a:ln w="0">
            <a:noFill/>
          </a:ln>
        </p:spPr>
        <p:txBody>
          <a:bodyPr lIns="66675" tIns="47625" rIns="66675" bIns="47625" anchor="ctr">
            <a:normAutofit/>
          </a:bodyPr>
          <a:lstStyle>
            <a:defPPr algn="l">
              <a:defRPr sz="1425" b="1">
                <a:solidFill>
                  <a:srgbClr val="18324B"/>
                </a:solidFill>
                <a:latin typeface="DejaVu Sans"/>
                <a:ea typeface="DejaVu Sans"/>
                <a:cs typeface="DejaVu Sans"/>
              </a:defRPr>
            </a:defPPr>
          </a:lstStyle>
          <a:p>
            <a:pPr algn="l">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Αντιπηκτική αγωγή με υψηλό ατομικό κίνδυνο αιμορραγίας</a:t>
            </a:r>
          </a:p>
        </p:txBody>
      </p:sp>
      <p:sp>
        <p:nvSpPr>
          <p:cNvPr id="11" name="Rectangle 10">
            <a:extLst>
              <a:ext uri="{FF2B5EF4-FFF2-40B4-BE49-F238E27FC236}">
                <a16:creationId xmlns:a16="http://schemas.microsoft.com/office/drawing/2014/main" id="{9424EEB1-AFC7-4612-9BEA-E707C09F883F}"/>
              </a:ext>
            </a:extLst>
          </p:cNvPr>
          <p:cNvSpPr>
            <a:spLocks noGrp="1"/>
          </p:cNvSpPr>
          <p:nvPr/>
        </p:nvSpPr>
        <p:spPr>
          <a:xfrm>
            <a:off x="4857750" y="2905125"/>
            <a:ext cx="4095750" cy="762000"/>
          </a:xfrm>
          <a:prstGeom prst="rect">
            <a:avLst/>
          </a:prstGeom>
          <a:noFill/>
          <a:ln w="0">
            <a:noFill/>
          </a:ln>
        </p:spPr>
        <p:txBody>
          <a:bodyPr lIns="66675" tIns="47625" rIns="66675" bIns="47625" anchor="ctr">
            <a:normAutofit/>
          </a:bodyPr>
          <a:lstStyle>
            <a:defPPr algn="l">
              <a:defRPr sz="1275" b="0">
                <a:solidFill>
                  <a:srgbClr val="5D6974"/>
                </a:solidFill>
                <a:latin typeface="DejaVu Sans"/>
                <a:ea typeface="DejaVu Sans"/>
                <a:cs typeface="DejaVu Sans"/>
              </a:defRPr>
            </a:defPPr>
          </a:lstStyle>
          <a:p>
            <a:pPr algn="l">
              <a:defRPr sz="1275" b="0">
                <a:solidFill>
                  <a:srgbClr val="5D6974"/>
                </a:solidFill>
                <a:latin typeface="DejaVu Sans"/>
                <a:ea typeface="DejaVu Sans"/>
                <a:cs typeface="DejaVu Sans"/>
              </a:defRPr>
            </a:pPr>
            <a:r>
              <a:rPr sz="1275" b="0">
                <a:solidFill>
                  <a:srgbClr val="5D6974"/>
                </a:solidFill>
                <a:latin typeface="DejaVu Sans"/>
                <a:ea typeface="DejaVu Sans"/>
                <a:cs typeface="DejaVu Sans"/>
              </a:rPr>
              <a:t>Η άσκοπη θεραπεία μπορεί να προκαλέσει σοβαρή βλάβη</a:t>
            </a:r>
          </a:p>
        </p:txBody>
      </p:sp>
      <p:sp>
        <p:nvSpPr>
          <p:cNvPr id="12" name="Rectangle: Rounded Corners 11">
            <a:extLst>
              <a:ext uri="{FF2B5EF4-FFF2-40B4-BE49-F238E27FC236}">
                <a16:creationId xmlns:a16="http://schemas.microsoft.com/office/drawing/2014/main" id="{5CF65B53-952B-467D-881E-ED778C509E73}"/>
              </a:ext>
            </a:extLst>
          </p:cNvPr>
          <p:cNvSpPr>
            <a:spLocks noGrp="1"/>
          </p:cNvSpPr>
          <p:nvPr/>
        </p:nvSpPr>
        <p:spPr>
          <a:xfrm>
            <a:off x="9191625" y="2952750"/>
            <a:ext cx="2286000" cy="666750"/>
          </a:xfrm>
          <a:prstGeom prst="roundRect">
            <a:avLst>
              <a:gd name="adj" fmla="val 11429"/>
            </a:avLst>
          </a:prstGeom>
          <a:solidFill>
            <a:srgbClr val="FAECEC"/>
          </a:solidFill>
          <a:ln w="13335">
            <a:solidFill>
              <a:srgbClr val="B54A4A"/>
            </a:solidFill>
            <a:prstDash val="solid"/>
          </a:ln>
        </p:spPr>
        <p:txBody>
          <a:bodyPr lIns="76200" tIns="57150" rIns="76200" bIns="57150" anchor="ctr">
            <a:normAutofit/>
          </a:bodyPr>
          <a:lstStyle>
            <a:defPPr algn="ctr">
              <a:defRPr sz="1350" b="1">
                <a:solidFill>
                  <a:srgbClr val="B54A4A"/>
                </a:solidFill>
                <a:latin typeface="DejaVu Sans"/>
                <a:ea typeface="DejaVu Sans"/>
                <a:cs typeface="DejaVu Sans"/>
              </a:defRPr>
            </a:defPPr>
          </a:lstStyle>
          <a:p>
            <a:pPr algn="ctr">
              <a:defRPr sz="1350" b="1">
                <a:solidFill>
                  <a:srgbClr val="B54A4A"/>
                </a:solidFill>
                <a:latin typeface="DejaVu Sans"/>
                <a:ea typeface="DejaVu Sans"/>
                <a:cs typeface="DejaVu Sans"/>
              </a:defRPr>
            </a:pPr>
            <a:r>
              <a:rPr sz="1350" b="1">
                <a:solidFill>
                  <a:srgbClr val="B54A4A"/>
                </a:solidFill>
                <a:latin typeface="DejaVu Sans"/>
                <a:ea typeface="DejaVu Sans"/>
                <a:cs typeface="DejaVu Sans"/>
              </a:rPr>
              <a:t>Υψηλότερος ουδός</a:t>
            </a:r>
          </a:p>
        </p:txBody>
      </p:sp>
      <p:sp>
        <p:nvSpPr>
          <p:cNvPr id="13" name="Straight Connector 12">
            <a:extLst>
              <a:ext uri="{FF2B5EF4-FFF2-40B4-BE49-F238E27FC236}">
                <a16:creationId xmlns:a16="http://schemas.microsoft.com/office/drawing/2014/main" id="{FA1CE45A-5FA6-46E6-BACC-A653FCAB1755}"/>
              </a:ext>
            </a:extLst>
          </p:cNvPr>
          <p:cNvSpPr>
            <a:spLocks noGrp="1"/>
          </p:cNvSpPr>
          <p:nvPr/>
        </p:nvSpPr>
        <p:spPr>
          <a:xfrm>
            <a:off x="762000" y="4029075"/>
            <a:ext cx="10715625" cy="0"/>
          </a:xfrm>
          <a:prstGeom prst="line">
            <a:avLst/>
          </a:prstGeom>
          <a:noFill/>
          <a:ln w="9525">
            <a:solidFill>
              <a:srgbClr val="D6DFE6"/>
            </a:solidFill>
            <a:prstDash val="solid"/>
          </a:ln>
        </p:spPr>
        <p:txBody>
          <a:bodyPr/>
          <a:lstStyle/>
          <a:p>
            <a:endParaRPr lang="en-US"/>
          </a:p>
        </p:txBody>
      </p:sp>
      <p:sp>
        <p:nvSpPr>
          <p:cNvPr id="14" name="Rectangle 13">
            <a:extLst>
              <a:ext uri="{FF2B5EF4-FFF2-40B4-BE49-F238E27FC236}">
                <a16:creationId xmlns:a16="http://schemas.microsoft.com/office/drawing/2014/main" id="{DA8B7174-75C5-4A17-9C74-5124D012D222}"/>
              </a:ext>
            </a:extLst>
          </p:cNvPr>
          <p:cNvSpPr>
            <a:spLocks noGrp="1"/>
          </p:cNvSpPr>
          <p:nvPr/>
        </p:nvSpPr>
        <p:spPr>
          <a:xfrm>
            <a:off x="762000" y="4286250"/>
            <a:ext cx="4095750" cy="762000"/>
          </a:xfrm>
          <a:prstGeom prst="rect">
            <a:avLst/>
          </a:prstGeom>
          <a:noFill/>
          <a:ln w="0">
            <a:noFill/>
          </a:ln>
        </p:spPr>
        <p:txBody>
          <a:bodyPr lIns="66675" tIns="47625" rIns="66675" bIns="47625" anchor="ctr">
            <a:normAutofit/>
          </a:bodyPr>
          <a:lstStyle>
            <a:defPPr algn="l">
              <a:defRPr sz="1425" b="1">
                <a:solidFill>
                  <a:srgbClr val="18324B"/>
                </a:solidFill>
                <a:latin typeface="DejaVu Sans"/>
                <a:ea typeface="DejaVu Sans"/>
                <a:cs typeface="DejaVu Sans"/>
              </a:defRPr>
            </a:defPPr>
          </a:lstStyle>
          <a:p>
            <a:pPr algn="l">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Ήπια και μη επεμβατική παρέμβαση</a:t>
            </a:r>
          </a:p>
        </p:txBody>
      </p:sp>
      <p:sp>
        <p:nvSpPr>
          <p:cNvPr id="15" name="Rectangle 14">
            <a:extLst>
              <a:ext uri="{FF2B5EF4-FFF2-40B4-BE49-F238E27FC236}">
                <a16:creationId xmlns:a16="http://schemas.microsoft.com/office/drawing/2014/main" id="{84BC1975-089C-48AB-9574-D36847E48837}"/>
              </a:ext>
            </a:extLst>
          </p:cNvPr>
          <p:cNvSpPr>
            <a:spLocks noGrp="1"/>
          </p:cNvSpPr>
          <p:nvPr/>
        </p:nvSpPr>
        <p:spPr>
          <a:xfrm>
            <a:off x="4857750" y="4286250"/>
            <a:ext cx="4095750" cy="762000"/>
          </a:xfrm>
          <a:prstGeom prst="rect">
            <a:avLst/>
          </a:prstGeom>
          <a:noFill/>
          <a:ln w="0">
            <a:noFill/>
          </a:ln>
        </p:spPr>
        <p:txBody>
          <a:bodyPr lIns="66675" tIns="47625" rIns="66675" bIns="47625" anchor="ctr">
            <a:normAutofit/>
          </a:bodyPr>
          <a:lstStyle>
            <a:defPPr algn="l">
              <a:defRPr sz="1275" b="0">
                <a:solidFill>
                  <a:srgbClr val="5D6974"/>
                </a:solidFill>
                <a:latin typeface="DejaVu Sans"/>
                <a:ea typeface="DejaVu Sans"/>
                <a:cs typeface="DejaVu Sans"/>
              </a:defRPr>
            </a:defPPr>
          </a:lstStyle>
          <a:p>
            <a:pPr algn="l">
              <a:defRPr sz="1275" b="0">
                <a:solidFill>
                  <a:srgbClr val="5D6974"/>
                </a:solidFill>
                <a:latin typeface="DejaVu Sans"/>
                <a:ea typeface="DejaVu Sans"/>
                <a:cs typeface="DejaVu Sans"/>
              </a:defRPr>
            </a:pPr>
            <a:r>
              <a:rPr sz="1275" b="0">
                <a:solidFill>
                  <a:srgbClr val="5D6974"/>
                </a:solidFill>
                <a:latin typeface="DejaVu Sans"/>
                <a:ea typeface="DejaVu Sans"/>
                <a:cs typeface="DejaVu Sans"/>
              </a:rPr>
              <a:t>Η επιβάρυνση είναι μικρή, αλλά πρέπει να υπάρχει ουσιαστικό όφελος</a:t>
            </a:r>
          </a:p>
        </p:txBody>
      </p:sp>
      <p:sp>
        <p:nvSpPr>
          <p:cNvPr id="16" name="Rectangle: Rounded Corners 15">
            <a:extLst>
              <a:ext uri="{FF2B5EF4-FFF2-40B4-BE49-F238E27FC236}">
                <a16:creationId xmlns:a16="http://schemas.microsoft.com/office/drawing/2014/main" id="{5756C6AD-AB2C-4EA8-B618-0514028147BA}"/>
              </a:ext>
            </a:extLst>
          </p:cNvPr>
          <p:cNvSpPr>
            <a:spLocks noGrp="1"/>
          </p:cNvSpPr>
          <p:nvPr/>
        </p:nvSpPr>
        <p:spPr>
          <a:xfrm>
            <a:off x="9191625" y="4333875"/>
            <a:ext cx="2286000" cy="666750"/>
          </a:xfrm>
          <a:prstGeom prst="roundRect">
            <a:avLst>
              <a:gd name="adj" fmla="val 11429"/>
            </a:avLst>
          </a:prstGeom>
          <a:solidFill>
            <a:srgbClr val="EAF2F8"/>
          </a:solidFill>
          <a:ln w="13335">
            <a:solidFill>
              <a:srgbClr val="3D78B5"/>
            </a:solidFill>
            <a:prstDash val="solid"/>
          </a:ln>
        </p:spPr>
        <p:txBody>
          <a:bodyPr lIns="76200" tIns="57150" rIns="76200" bIns="57150" anchor="ctr">
            <a:normAutofit/>
          </a:bodyPr>
          <a:lstStyle>
            <a:defPPr algn="ctr">
              <a:defRPr sz="1350" b="1">
                <a:solidFill>
                  <a:srgbClr val="3D78B5"/>
                </a:solidFill>
                <a:latin typeface="DejaVu Sans"/>
                <a:ea typeface="DejaVu Sans"/>
                <a:cs typeface="DejaVu Sans"/>
              </a:defRPr>
            </a:defPPr>
          </a:lstStyle>
          <a:p>
            <a:pPr algn="ctr">
              <a:defRPr sz="1350" b="1">
                <a:solidFill>
                  <a:srgbClr val="3D78B5"/>
                </a:solidFill>
                <a:latin typeface="DejaVu Sans"/>
                <a:ea typeface="DejaVu Sans"/>
                <a:cs typeface="DejaVu Sans"/>
              </a:defRPr>
            </a:pPr>
            <a:r>
              <a:rPr sz="1350" b="1">
                <a:solidFill>
                  <a:srgbClr val="3D78B5"/>
                </a:solidFill>
                <a:latin typeface="DejaVu Sans"/>
                <a:ea typeface="DejaVu Sans"/>
                <a:cs typeface="DejaVu Sans"/>
              </a:rPr>
              <a:t>Συχνά χαμηλότερος</a:t>
            </a:r>
          </a:p>
        </p:txBody>
      </p:sp>
      <p:sp>
        <p:nvSpPr>
          <p:cNvPr id="17" name="Rectangle: Rounded Corners 16">
            <a:extLst>
              <a:ext uri="{FF2B5EF4-FFF2-40B4-BE49-F238E27FC236}">
                <a16:creationId xmlns:a16="http://schemas.microsoft.com/office/drawing/2014/main" id="{522D2743-00EB-4092-ABA9-F48F2FDD0186}"/>
              </a:ext>
            </a:extLst>
          </p:cNvPr>
          <p:cNvSpPr>
            <a:spLocks noGrp="1"/>
          </p:cNvSpPr>
          <p:nvPr/>
        </p:nvSpPr>
        <p:spPr>
          <a:xfrm>
            <a:off x="2667000" y="5619750"/>
            <a:ext cx="6858000" cy="523875"/>
          </a:xfrm>
          <a:prstGeom prst="roundRect">
            <a:avLst>
              <a:gd name="adj" fmla="val 14545"/>
            </a:avLst>
          </a:prstGeom>
          <a:solidFill>
            <a:srgbClr val="E7F4F3"/>
          </a:solidFill>
          <a:ln w="13335">
            <a:solidFill>
              <a:srgbClr val="117F86"/>
            </a:solidFill>
            <a:prstDash val="solid"/>
          </a:ln>
        </p:spPr>
        <p:txBody>
          <a:bodyPr lIns="76200" tIns="57150" rIns="76200" bIns="57150" anchor="ctr">
            <a:normAutofit fontScale="95312"/>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Η ίδια πιθανότητα νόσου δεν οδηγεί πάντοτε στην ίδια απόφαση</a:t>
            </a:r>
          </a:p>
        </p:txBody>
      </p:sp>
    </p:spTree>
    <p:extLst>
      <p:ext uri="{BB962C8B-B14F-4D97-AF65-F5344CB8AC3E}">
        <p14:creationId xmlns:p14="http://schemas.microsoft.com/office/powerpoint/2010/main" val="1047127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942C77B-E8B4-43D5-8B29-BFAB658F6EAB}"/>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Ο ουδός μπορεί να διαφέρει μεταξύ ασθενών</a:t>
            </a:r>
          </a:p>
        </p:txBody>
      </p:sp>
      <p:sp>
        <p:nvSpPr>
          <p:cNvPr id="2" name="Straight Connector 1">
            <a:extLst>
              <a:ext uri="{FF2B5EF4-FFF2-40B4-BE49-F238E27FC236}">
                <a16:creationId xmlns:a16="http://schemas.microsoft.com/office/drawing/2014/main" id="{651FEC1E-3F0B-4791-B22F-2312E836EE64}"/>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82EF8250-38AB-4A45-919A-FDF909FDEA2A}"/>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Οι προτιμήσεις και ο ατομικός κίνδυνος επηρεάζουν την αξία των εκβάσεων.</a:t>
            </a:r>
          </a:p>
        </p:txBody>
      </p:sp>
      <p:sp>
        <p:nvSpPr>
          <p:cNvPr id="6" name="Rectangle: Rounded Corners 5">
            <a:extLst>
              <a:ext uri="{FF2B5EF4-FFF2-40B4-BE49-F238E27FC236}">
                <a16:creationId xmlns:a16="http://schemas.microsoft.com/office/drawing/2014/main" id="{F4F14B41-BF00-4395-A903-2693B4A00092}"/>
              </a:ext>
            </a:extLst>
          </p:cNvPr>
          <p:cNvSpPr>
            <a:spLocks noGrp="1"/>
          </p:cNvSpPr>
          <p:nvPr/>
        </p:nvSpPr>
        <p:spPr>
          <a:xfrm>
            <a:off x="1143000" y="1714500"/>
            <a:ext cx="4095750" cy="666750"/>
          </a:xfrm>
          <a:prstGeom prst="roundRect">
            <a:avLst>
              <a:gd name="adj" fmla="val 11429"/>
            </a:avLst>
          </a:prstGeom>
          <a:solidFill>
            <a:srgbClr val="EAF2F8"/>
          </a:solidFill>
          <a:ln w="13335">
            <a:solidFill>
              <a:srgbClr val="3D78B5"/>
            </a:solidFill>
            <a:prstDash val="solid"/>
          </a:ln>
        </p:spPr>
        <p:txBody>
          <a:bodyPr lIns="76200" tIns="57150" rIns="76200" bIns="57150" anchor="ctr">
            <a:normAutofit/>
          </a:bodyPr>
          <a:lstStyle>
            <a:defPPr algn="ctr">
              <a:defRPr sz="1725" b="1">
                <a:solidFill>
                  <a:srgbClr val="3D78B5"/>
                </a:solidFill>
                <a:latin typeface="DejaVu Sans"/>
                <a:ea typeface="DejaVu Sans"/>
                <a:cs typeface="DejaVu Sans"/>
              </a:defRPr>
            </a:defPPr>
          </a:lstStyle>
          <a:p>
            <a:pPr algn="ctr">
              <a:defRPr sz="1725" b="1">
                <a:solidFill>
                  <a:srgbClr val="3D78B5"/>
                </a:solidFill>
                <a:latin typeface="DejaVu Sans"/>
                <a:ea typeface="DejaVu Sans"/>
                <a:cs typeface="DejaVu Sans"/>
              </a:defRPr>
            </a:pPr>
            <a:r>
              <a:rPr sz="1725" b="1">
                <a:solidFill>
                  <a:srgbClr val="3D78B5"/>
                </a:solidFill>
                <a:latin typeface="DejaVu Sans"/>
                <a:ea typeface="DejaVu Sans"/>
                <a:cs typeface="DejaVu Sans"/>
              </a:rPr>
              <a:t>Ασθενής Α</a:t>
            </a:r>
          </a:p>
        </p:txBody>
      </p:sp>
      <p:sp>
        <p:nvSpPr>
          <p:cNvPr id="7" name="Rectangle 6">
            <a:extLst>
              <a:ext uri="{FF2B5EF4-FFF2-40B4-BE49-F238E27FC236}">
                <a16:creationId xmlns:a16="http://schemas.microsoft.com/office/drawing/2014/main" id="{3CB52A66-855E-40E1-9631-C3507D4E19CD}"/>
              </a:ext>
            </a:extLst>
          </p:cNvPr>
          <p:cNvSpPr>
            <a:spLocks noGrp="1"/>
          </p:cNvSpPr>
          <p:nvPr/>
        </p:nvSpPr>
        <p:spPr>
          <a:xfrm>
            <a:off x="1428750" y="2714625"/>
            <a:ext cx="3524250" cy="1143000"/>
          </a:xfrm>
          <a:prstGeom prst="rect">
            <a:avLst/>
          </a:prstGeom>
          <a:noFill/>
          <a:ln w="0">
            <a:noFill/>
          </a:ln>
        </p:spPr>
        <p:txBody>
          <a:bodyPr lIns="66675" tIns="47625" rIns="66675" bIns="47625" anchor="t">
            <a:normAutofit/>
          </a:bodyPr>
          <a:lstStyle>
            <a:defPPr algn="ctr">
              <a:defRPr sz="1425" b="0">
                <a:solidFill>
                  <a:srgbClr val="5D6974"/>
                </a:solidFill>
                <a:latin typeface="DejaVu Sans"/>
                <a:ea typeface="DejaVu Sans"/>
                <a:cs typeface="DejaVu Sans"/>
              </a:defRPr>
            </a:defPPr>
          </a:lstStyle>
          <a:p>
            <a:pPr algn="ctr">
              <a:defRPr sz="1425" b="0">
                <a:solidFill>
                  <a:srgbClr val="5D6974"/>
                </a:solidFill>
                <a:latin typeface="DejaVu Sans"/>
                <a:ea typeface="DejaVu Sans"/>
                <a:cs typeface="DejaVu Sans"/>
              </a:defRPr>
            </a:pPr>
            <a:r>
              <a:rPr sz="1425" b="0">
                <a:solidFill>
                  <a:srgbClr val="5D6974"/>
                </a:solidFill>
                <a:latin typeface="DejaVu Sans"/>
                <a:ea typeface="DejaVu Sans"/>
                <a:cs typeface="DejaVu Sans"/>
              </a:rPr>
              <a:t>Ανησυχεί περισσότερο για την εξέλιξη της νόσου και αποδέχεται την επιβάρυνση της θεραπείας.</a:t>
            </a:r>
          </a:p>
        </p:txBody>
      </p:sp>
      <p:sp>
        <p:nvSpPr>
          <p:cNvPr id="8" name="Rectangle: Rounded Corners 7">
            <a:extLst>
              <a:ext uri="{FF2B5EF4-FFF2-40B4-BE49-F238E27FC236}">
                <a16:creationId xmlns:a16="http://schemas.microsoft.com/office/drawing/2014/main" id="{778BDCC9-8162-4AC5-8D9A-F5A215B89BA1}"/>
              </a:ext>
            </a:extLst>
          </p:cNvPr>
          <p:cNvSpPr>
            <a:spLocks noGrp="1"/>
          </p:cNvSpPr>
          <p:nvPr/>
        </p:nvSpPr>
        <p:spPr>
          <a:xfrm>
            <a:off x="1428750" y="4286250"/>
            <a:ext cx="3524250" cy="590550"/>
          </a:xfrm>
          <a:prstGeom prst="roundRect">
            <a:avLst>
              <a:gd name="adj" fmla="val 12903"/>
            </a:avLst>
          </a:prstGeom>
          <a:solidFill>
            <a:srgbClr val="EAF4EE"/>
          </a:solidFill>
          <a:ln w="13335">
            <a:solidFill>
              <a:srgbClr val="2D7A5B"/>
            </a:solidFill>
            <a:prstDash val="solid"/>
          </a:ln>
        </p:spPr>
        <p:txBody>
          <a:bodyPr lIns="76200" tIns="57150" rIns="76200" bIns="57150" anchor="ctr">
            <a:normAutofit/>
          </a:bodyPr>
          <a:lstStyle>
            <a:defPPr algn="ctr">
              <a:defRPr sz="1350" b="1">
                <a:solidFill>
                  <a:srgbClr val="2D7A5B"/>
                </a:solidFill>
                <a:latin typeface="DejaVu Sans"/>
                <a:ea typeface="DejaVu Sans"/>
                <a:cs typeface="DejaVu Sans"/>
              </a:defRPr>
            </a:defPPr>
          </a:lstStyle>
          <a:p>
            <a:pPr algn="ctr">
              <a:defRPr sz="1350" b="1">
                <a:solidFill>
                  <a:srgbClr val="2D7A5B"/>
                </a:solidFill>
                <a:latin typeface="DejaVu Sans"/>
                <a:ea typeface="DejaVu Sans"/>
                <a:cs typeface="DejaVu Sans"/>
              </a:defRPr>
            </a:pPr>
            <a:r>
              <a:rPr sz="1350" b="1">
                <a:solidFill>
                  <a:srgbClr val="2D7A5B"/>
                </a:solidFill>
                <a:latin typeface="DejaVu Sans"/>
                <a:ea typeface="DejaVu Sans"/>
                <a:cs typeface="DejaVu Sans"/>
              </a:rPr>
              <a:t>Πιθανός χαμηλότερος ουδός</a:t>
            </a:r>
          </a:p>
        </p:txBody>
      </p:sp>
      <p:sp>
        <p:nvSpPr>
          <p:cNvPr id="9" name="Rectangle: Rounded Corners 8">
            <a:extLst>
              <a:ext uri="{FF2B5EF4-FFF2-40B4-BE49-F238E27FC236}">
                <a16:creationId xmlns:a16="http://schemas.microsoft.com/office/drawing/2014/main" id="{E7A449C2-E166-49F8-B0BE-5E0E291D4CD3}"/>
              </a:ext>
            </a:extLst>
          </p:cNvPr>
          <p:cNvSpPr>
            <a:spLocks noGrp="1"/>
          </p:cNvSpPr>
          <p:nvPr/>
        </p:nvSpPr>
        <p:spPr>
          <a:xfrm>
            <a:off x="6953250" y="1714500"/>
            <a:ext cx="4095750" cy="666750"/>
          </a:xfrm>
          <a:prstGeom prst="roundRect">
            <a:avLst>
              <a:gd name="adj" fmla="val 11429"/>
            </a:avLst>
          </a:prstGeom>
          <a:solidFill>
            <a:srgbClr val="F1ECF7"/>
          </a:solidFill>
          <a:ln w="13335">
            <a:solidFill>
              <a:srgbClr val="7653A6"/>
            </a:solidFill>
            <a:prstDash val="solid"/>
          </a:ln>
        </p:spPr>
        <p:txBody>
          <a:bodyPr lIns="76200" tIns="57150" rIns="76200" bIns="57150" anchor="ctr">
            <a:normAutofit/>
          </a:bodyPr>
          <a:lstStyle>
            <a:defPPr algn="ctr">
              <a:defRPr sz="1725" b="1">
                <a:solidFill>
                  <a:srgbClr val="7653A6"/>
                </a:solidFill>
                <a:latin typeface="DejaVu Sans"/>
                <a:ea typeface="DejaVu Sans"/>
                <a:cs typeface="DejaVu Sans"/>
              </a:defRPr>
            </a:defPPr>
          </a:lstStyle>
          <a:p>
            <a:pPr algn="ctr">
              <a:defRPr sz="1725" b="1">
                <a:solidFill>
                  <a:srgbClr val="7653A6"/>
                </a:solidFill>
                <a:latin typeface="DejaVu Sans"/>
                <a:ea typeface="DejaVu Sans"/>
                <a:cs typeface="DejaVu Sans"/>
              </a:defRPr>
            </a:pPr>
            <a:r>
              <a:rPr sz="1725" b="1">
                <a:solidFill>
                  <a:srgbClr val="7653A6"/>
                </a:solidFill>
                <a:latin typeface="DejaVu Sans"/>
                <a:ea typeface="DejaVu Sans"/>
                <a:cs typeface="DejaVu Sans"/>
              </a:rPr>
              <a:t>Ασθενής Β</a:t>
            </a:r>
          </a:p>
        </p:txBody>
      </p:sp>
      <p:sp>
        <p:nvSpPr>
          <p:cNvPr id="10" name="Rectangle 9">
            <a:extLst>
              <a:ext uri="{FF2B5EF4-FFF2-40B4-BE49-F238E27FC236}">
                <a16:creationId xmlns:a16="http://schemas.microsoft.com/office/drawing/2014/main" id="{16391BC7-7A05-44D9-BDF3-81092DAF281B}"/>
              </a:ext>
            </a:extLst>
          </p:cNvPr>
          <p:cNvSpPr>
            <a:spLocks noGrp="1"/>
          </p:cNvSpPr>
          <p:nvPr/>
        </p:nvSpPr>
        <p:spPr>
          <a:xfrm>
            <a:off x="7239000" y="2714625"/>
            <a:ext cx="3524250" cy="1143000"/>
          </a:xfrm>
          <a:prstGeom prst="rect">
            <a:avLst/>
          </a:prstGeom>
          <a:noFill/>
          <a:ln w="0">
            <a:noFill/>
          </a:ln>
        </p:spPr>
        <p:txBody>
          <a:bodyPr lIns="66675" tIns="47625" rIns="66675" bIns="47625" anchor="t">
            <a:normAutofit/>
          </a:bodyPr>
          <a:lstStyle>
            <a:defPPr algn="ctr">
              <a:defRPr sz="1425" b="0">
                <a:solidFill>
                  <a:srgbClr val="5D6974"/>
                </a:solidFill>
                <a:latin typeface="DejaVu Sans"/>
                <a:ea typeface="DejaVu Sans"/>
                <a:cs typeface="DejaVu Sans"/>
              </a:defRPr>
            </a:defPPr>
          </a:lstStyle>
          <a:p>
            <a:pPr algn="ctr">
              <a:defRPr sz="1425" b="0">
                <a:solidFill>
                  <a:srgbClr val="5D6974"/>
                </a:solidFill>
                <a:latin typeface="DejaVu Sans"/>
                <a:ea typeface="DejaVu Sans"/>
                <a:cs typeface="DejaVu Sans"/>
              </a:defRPr>
            </a:pPr>
            <a:r>
              <a:rPr sz="1425" b="0">
                <a:solidFill>
                  <a:srgbClr val="5D6974"/>
                </a:solidFill>
                <a:latin typeface="DejaVu Sans"/>
                <a:ea typeface="DejaVu Sans"/>
                <a:cs typeface="DejaVu Sans"/>
              </a:rPr>
              <a:t>Ανησυχεί περισσότερο για τις ανεπιθύμητες ενέργειες ή έχει αυξημένο κίνδυνο θεραπευτικής βλάβης.</a:t>
            </a:r>
          </a:p>
        </p:txBody>
      </p:sp>
      <p:sp>
        <p:nvSpPr>
          <p:cNvPr id="11" name="Rectangle: Rounded Corners 10">
            <a:extLst>
              <a:ext uri="{FF2B5EF4-FFF2-40B4-BE49-F238E27FC236}">
                <a16:creationId xmlns:a16="http://schemas.microsoft.com/office/drawing/2014/main" id="{AF400C65-6AB9-4274-83E4-BDB4DE2F3D10}"/>
              </a:ext>
            </a:extLst>
          </p:cNvPr>
          <p:cNvSpPr>
            <a:spLocks noGrp="1"/>
          </p:cNvSpPr>
          <p:nvPr/>
        </p:nvSpPr>
        <p:spPr>
          <a:xfrm>
            <a:off x="7239000" y="4286250"/>
            <a:ext cx="3524250" cy="590550"/>
          </a:xfrm>
          <a:prstGeom prst="roundRect">
            <a:avLst>
              <a:gd name="adj" fmla="val 12903"/>
            </a:avLst>
          </a:prstGeom>
          <a:solidFill>
            <a:srgbClr val="FAECEC"/>
          </a:solidFill>
          <a:ln w="13335">
            <a:solidFill>
              <a:srgbClr val="B54A4A"/>
            </a:solidFill>
            <a:prstDash val="solid"/>
          </a:ln>
        </p:spPr>
        <p:txBody>
          <a:bodyPr lIns="76200" tIns="57150" rIns="76200" bIns="57150" anchor="ctr">
            <a:normAutofit/>
          </a:bodyPr>
          <a:lstStyle>
            <a:defPPr algn="ctr">
              <a:defRPr sz="1350" b="1">
                <a:solidFill>
                  <a:srgbClr val="B54A4A"/>
                </a:solidFill>
                <a:latin typeface="DejaVu Sans"/>
                <a:ea typeface="DejaVu Sans"/>
                <a:cs typeface="DejaVu Sans"/>
              </a:defRPr>
            </a:defPPr>
          </a:lstStyle>
          <a:p>
            <a:pPr algn="ctr">
              <a:defRPr sz="1350" b="1">
                <a:solidFill>
                  <a:srgbClr val="B54A4A"/>
                </a:solidFill>
                <a:latin typeface="DejaVu Sans"/>
                <a:ea typeface="DejaVu Sans"/>
                <a:cs typeface="DejaVu Sans"/>
              </a:defRPr>
            </a:pPr>
            <a:r>
              <a:rPr sz="1350" b="1">
                <a:solidFill>
                  <a:srgbClr val="B54A4A"/>
                </a:solidFill>
                <a:latin typeface="DejaVu Sans"/>
                <a:ea typeface="DejaVu Sans"/>
                <a:cs typeface="DejaVu Sans"/>
              </a:rPr>
              <a:t>Πιθανός υψηλότερος ουδός</a:t>
            </a:r>
          </a:p>
        </p:txBody>
      </p:sp>
      <p:sp>
        <p:nvSpPr>
          <p:cNvPr id="12" name="Rectangle: Rounded Corners 11">
            <a:extLst>
              <a:ext uri="{FF2B5EF4-FFF2-40B4-BE49-F238E27FC236}">
                <a16:creationId xmlns:a16="http://schemas.microsoft.com/office/drawing/2014/main" id="{66E79EF2-694E-4336-8288-4F515817E256}"/>
              </a:ext>
            </a:extLst>
          </p:cNvPr>
          <p:cNvSpPr>
            <a:spLocks noGrp="1"/>
          </p:cNvSpPr>
          <p:nvPr/>
        </p:nvSpPr>
        <p:spPr>
          <a:xfrm>
            <a:off x="2667000" y="5476875"/>
            <a:ext cx="6858000" cy="552450"/>
          </a:xfrm>
          <a:prstGeom prst="roundRect">
            <a:avLst>
              <a:gd name="adj" fmla="val 13793"/>
            </a:avLst>
          </a:prstGeom>
          <a:solidFill>
            <a:srgbClr val="FFF3D9"/>
          </a:solidFill>
          <a:ln w="13335">
            <a:solidFill>
              <a:srgbClr val="B57616"/>
            </a:solidFill>
            <a:prstDash val="solid"/>
          </a:ln>
        </p:spPr>
        <p:txBody>
          <a:bodyPr lIns="76200" tIns="57150" rIns="76200" bIns="57150" anchor="ctr">
            <a:normAutofit fontScale="97450" lnSpcReduction="10000"/>
          </a:bodyPr>
          <a:lstStyle>
            <a:defPPr algn="ctr">
              <a:defRPr sz="1425" b="1">
                <a:solidFill>
                  <a:srgbClr val="18324B"/>
                </a:solidFill>
                <a:latin typeface="DejaVu Sans"/>
                <a:ea typeface="DejaVu Sans"/>
                <a:cs typeface="DejaVu Sans"/>
              </a:defRPr>
            </a:def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Η κοινή λήψη απόφασης βοηθά να αποτυπωθούν αυτές οι διαφορές</a:t>
            </a:r>
          </a:p>
        </p:txBody>
      </p:sp>
    </p:spTree>
    <p:extLst>
      <p:ext uri="{BB962C8B-B14F-4D97-AF65-F5344CB8AC3E}">
        <p14:creationId xmlns:p14="http://schemas.microsoft.com/office/powerpoint/2010/main" val="1908770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16D02E1-FBEC-4610-8C4F-5A61EADBFF66}"/>
              </a:ext>
            </a:extLst>
          </p:cNvPr>
          <p:cNvSpPr>
            <a:spLocks noGrp="1"/>
          </p:cNvSpPr>
          <p:nvPr/>
        </p:nvSpPr>
        <p:spPr>
          <a:xfrm>
            <a:off x="647700" y="323850"/>
            <a:ext cx="10906125" cy="571500"/>
          </a:xfrm>
          <a:prstGeom prst="rect">
            <a:avLst/>
          </a:prstGeom>
          <a:noFill/>
          <a:ln w="0">
            <a:noFill/>
          </a:ln>
        </p:spPr>
        <p:txBody>
          <a:bodyPr lIns="0" tIns="0" rIns="0" bIns="0" anchor="ctr">
            <a:normAutofit/>
          </a:bodyPr>
          <a:lstStyle>
            <a:defPPr algn="l">
              <a:defRPr sz="2325" b="1">
                <a:solidFill>
                  <a:srgbClr val="18324B"/>
                </a:solidFill>
                <a:latin typeface="DejaVu Sans"/>
                <a:ea typeface="DejaVu Sans"/>
                <a:cs typeface="DejaVu Sans"/>
              </a:defRPr>
            </a:def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Προσοχή στη σειρά του λόγου</a:t>
            </a:r>
          </a:p>
        </p:txBody>
      </p:sp>
      <p:sp>
        <p:nvSpPr>
          <p:cNvPr id="2" name="Straight Connector 1">
            <a:extLst>
              <a:ext uri="{FF2B5EF4-FFF2-40B4-BE49-F238E27FC236}">
                <a16:creationId xmlns:a16="http://schemas.microsoft.com/office/drawing/2014/main" id="{1C075D1B-2739-4B0C-A52E-08DCE8F66C31}"/>
              </a:ext>
            </a:extLst>
          </p:cNvPr>
          <p:cNvSpPr>
            <a:spLocks noGrp="1"/>
          </p:cNvSpPr>
          <p:nvPr/>
        </p:nvSpPr>
        <p:spPr>
          <a:xfrm>
            <a:off x="647700" y="962025"/>
            <a:ext cx="10906125" cy="0"/>
          </a:xfrm>
          <a:prstGeom prst="line">
            <a:avLst/>
          </a:prstGeom>
          <a:noFill/>
          <a:ln w="28575">
            <a:solidFill>
              <a:srgbClr val="117F86"/>
            </a:solidFill>
            <a:prstDash val="solid"/>
          </a:ln>
        </p:spPr>
        <p:txBody>
          <a:bodyPr/>
          <a:lstStyle/>
          <a:p>
            <a:endParaRPr lang="en-US"/>
          </a:p>
        </p:txBody>
      </p:sp>
      <p:sp>
        <p:nvSpPr>
          <p:cNvPr id="3" name="Rectangle 2">
            <a:extLst>
              <a:ext uri="{FF2B5EF4-FFF2-40B4-BE49-F238E27FC236}">
                <a16:creationId xmlns:a16="http://schemas.microsoft.com/office/drawing/2014/main" id="{235C88A6-B5CB-40A1-8318-383695FE1FD4}"/>
              </a:ext>
            </a:extLst>
          </p:cNvPr>
          <p:cNvSpPr>
            <a:spLocks noGrp="1"/>
          </p:cNvSpPr>
          <p:nvPr/>
        </p:nvSpPr>
        <p:spPr>
          <a:xfrm>
            <a:off x="666750" y="1047750"/>
            <a:ext cx="10715625" cy="323850"/>
          </a:xfrm>
          <a:prstGeom prst="rect">
            <a:avLst/>
          </a:prstGeom>
          <a:noFill/>
          <a:ln w="0">
            <a:noFill/>
          </a:ln>
        </p:spPr>
        <p:txBody>
          <a:bodyPr lIns="0" tIns="0" rIns="0" bIns="0" anchor="t">
            <a:normAutofit/>
          </a:bodyPr>
          <a:lstStyle>
            <a:defPPr algn="l">
              <a:defRPr sz="1125" b="0">
                <a:solidFill>
                  <a:srgbClr val="5D6974"/>
                </a:solidFill>
                <a:latin typeface="DejaVu Sans"/>
                <a:ea typeface="DejaVu Sans"/>
                <a:cs typeface="DejaVu Sans"/>
              </a:defRPr>
            </a:defPPr>
          </a:lstStyle>
          <a:p>
            <a:pPr algn="l">
              <a:defRPr sz="1125" b="0">
                <a:solidFill>
                  <a:srgbClr val="5D6974"/>
                </a:solidFill>
                <a:latin typeface="DejaVu Sans"/>
                <a:ea typeface="DejaVu Sans"/>
                <a:cs typeface="DejaVu Sans"/>
              </a:defRPr>
            </a:pPr>
            <a:r>
              <a:rPr sz="1125" b="0">
                <a:solidFill>
                  <a:srgbClr val="5D6974"/>
                </a:solidFill>
                <a:latin typeface="DejaVu Sans"/>
                <a:ea typeface="DejaVu Sans"/>
                <a:cs typeface="DejaVu Sans"/>
              </a:rPr>
              <a:t>Κόστος προς όφελος και όφελος προς κόστος οδηγούν σε διαφορετικό ουδό.</a:t>
            </a:r>
          </a:p>
        </p:txBody>
      </p:sp>
      <p:sp>
        <p:nvSpPr>
          <p:cNvPr id="6" name="Rectangle: Rounded Corners 5">
            <a:extLst>
              <a:ext uri="{FF2B5EF4-FFF2-40B4-BE49-F238E27FC236}">
                <a16:creationId xmlns:a16="http://schemas.microsoft.com/office/drawing/2014/main" id="{B964876C-1F35-409F-B6C5-C40E5146CB90}"/>
              </a:ext>
            </a:extLst>
          </p:cNvPr>
          <p:cNvSpPr>
            <a:spLocks noGrp="1"/>
          </p:cNvSpPr>
          <p:nvPr/>
        </p:nvSpPr>
        <p:spPr>
          <a:xfrm>
            <a:off x="1000125" y="1714500"/>
            <a:ext cx="4381500" cy="685800"/>
          </a:xfrm>
          <a:prstGeom prst="roundRect">
            <a:avLst>
              <a:gd name="adj" fmla="val 11111"/>
            </a:avLst>
          </a:prstGeom>
          <a:solidFill>
            <a:srgbClr val="EAF4EE"/>
          </a:solidFill>
          <a:ln w="13335">
            <a:solidFill>
              <a:srgbClr val="2D7A5B"/>
            </a:solidFill>
            <a:prstDash val="solid"/>
          </a:ln>
        </p:spPr>
        <p:txBody>
          <a:bodyPr lIns="76200" tIns="57150" rIns="76200" bIns="57150" anchor="ctr">
            <a:normAutofit/>
          </a:bodyPr>
          <a:lstStyle>
            <a:defPPr algn="ctr">
              <a:defRPr sz="1800" b="1">
                <a:solidFill>
                  <a:srgbClr val="2D7A5B"/>
                </a:solidFill>
                <a:latin typeface="DejaVu Sans"/>
                <a:ea typeface="DejaVu Sans"/>
                <a:cs typeface="DejaVu Sans"/>
              </a:defRPr>
            </a:defPPr>
          </a:lstStyle>
          <a:p>
            <a:pPr algn="ctr">
              <a:defRPr sz="1800" b="1">
                <a:solidFill>
                  <a:srgbClr val="2D7A5B"/>
                </a:solidFill>
                <a:latin typeface="DejaVu Sans"/>
                <a:ea typeface="DejaVu Sans"/>
                <a:cs typeface="DejaVu Sans"/>
              </a:defRPr>
            </a:pPr>
            <a:r>
              <a:rPr sz="1800" b="1">
                <a:solidFill>
                  <a:srgbClr val="2D7A5B"/>
                </a:solidFill>
                <a:latin typeface="DejaVu Sans"/>
                <a:ea typeface="DejaVu Sans"/>
                <a:cs typeface="DejaVu Sans"/>
              </a:rPr>
              <a:t>Αν C / B = 1 / 4</a:t>
            </a:r>
          </a:p>
        </p:txBody>
      </p:sp>
      <p:sp>
        <p:nvSpPr>
          <p:cNvPr id="7" name="Rectangle: Rounded Corners 6">
            <a:extLst>
              <a:ext uri="{FF2B5EF4-FFF2-40B4-BE49-F238E27FC236}">
                <a16:creationId xmlns:a16="http://schemas.microsoft.com/office/drawing/2014/main" id="{7457196D-3F05-4A65-802B-8E413918A7C8}"/>
              </a:ext>
            </a:extLst>
          </p:cNvPr>
          <p:cNvSpPr>
            <a:spLocks noGrp="1"/>
          </p:cNvSpPr>
          <p:nvPr/>
        </p:nvSpPr>
        <p:spPr>
          <a:xfrm>
            <a:off x="1000125" y="2714625"/>
            <a:ext cx="4381500" cy="781050"/>
          </a:xfrm>
          <a:prstGeom prst="roundRect">
            <a:avLst>
              <a:gd name="adj" fmla="val 9756"/>
            </a:avLst>
          </a:prstGeom>
          <a:solidFill>
            <a:srgbClr val="EAF4EE"/>
          </a:solidFill>
          <a:ln w="13335">
            <a:solidFill>
              <a:srgbClr val="2D7A5B"/>
            </a:solidFill>
            <a:prstDash val="solid"/>
          </a:ln>
        </p:spPr>
        <p:txBody>
          <a:bodyPr lIns="76200" tIns="57150" rIns="76200" bIns="57150" anchor="ctr">
            <a:normAutofit/>
          </a:bodyPr>
          <a:lstStyle>
            <a:defPPr algn="ctr">
              <a:defRPr sz="1800" b="1">
                <a:solidFill>
                  <a:srgbClr val="18324B"/>
                </a:solidFill>
                <a:latin typeface="DejaVu Sans"/>
                <a:ea typeface="DejaVu Sans"/>
                <a:cs typeface="DejaVu Sans"/>
              </a:defRPr>
            </a:def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p* = 1 / (4 + 1) = 20%</a:t>
            </a:r>
          </a:p>
        </p:txBody>
      </p:sp>
      <p:sp>
        <p:nvSpPr>
          <p:cNvPr id="8" name="Rectangle 7">
            <a:extLst>
              <a:ext uri="{FF2B5EF4-FFF2-40B4-BE49-F238E27FC236}">
                <a16:creationId xmlns:a16="http://schemas.microsoft.com/office/drawing/2014/main" id="{B993EEFB-33A7-43A2-9CEC-C599E32645BE}"/>
              </a:ext>
            </a:extLst>
          </p:cNvPr>
          <p:cNvSpPr>
            <a:spLocks noGrp="1"/>
          </p:cNvSpPr>
          <p:nvPr/>
        </p:nvSpPr>
        <p:spPr>
          <a:xfrm>
            <a:off x="1190625" y="3762375"/>
            <a:ext cx="4000500" cy="52387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Η βλάβη είναι το ένα τέταρτο του οφέλους</a:t>
            </a:r>
          </a:p>
        </p:txBody>
      </p:sp>
      <p:sp>
        <p:nvSpPr>
          <p:cNvPr id="9" name="Rectangle: Rounded Corners 8">
            <a:extLst>
              <a:ext uri="{FF2B5EF4-FFF2-40B4-BE49-F238E27FC236}">
                <a16:creationId xmlns:a16="http://schemas.microsoft.com/office/drawing/2014/main" id="{CE8D8B04-67C7-46D1-AFB8-D3FEE14A9625}"/>
              </a:ext>
            </a:extLst>
          </p:cNvPr>
          <p:cNvSpPr>
            <a:spLocks noGrp="1"/>
          </p:cNvSpPr>
          <p:nvPr/>
        </p:nvSpPr>
        <p:spPr>
          <a:xfrm>
            <a:off x="6810375" y="1714500"/>
            <a:ext cx="4381500" cy="685800"/>
          </a:xfrm>
          <a:prstGeom prst="roundRect">
            <a:avLst>
              <a:gd name="adj" fmla="val 11111"/>
            </a:avLst>
          </a:prstGeom>
          <a:solidFill>
            <a:srgbClr val="FAECEC"/>
          </a:solidFill>
          <a:ln w="13335">
            <a:solidFill>
              <a:srgbClr val="B54A4A"/>
            </a:solidFill>
            <a:prstDash val="solid"/>
          </a:ln>
        </p:spPr>
        <p:txBody>
          <a:bodyPr lIns="76200" tIns="57150" rIns="76200" bIns="57150" anchor="ctr">
            <a:normAutofit/>
          </a:bodyPr>
          <a:lstStyle>
            <a:defPPr algn="ctr">
              <a:defRPr sz="1800" b="1">
                <a:solidFill>
                  <a:srgbClr val="B54A4A"/>
                </a:solidFill>
                <a:latin typeface="DejaVu Sans"/>
                <a:ea typeface="DejaVu Sans"/>
                <a:cs typeface="DejaVu Sans"/>
              </a:defRPr>
            </a:defPPr>
          </a:lstStyle>
          <a:p>
            <a:pPr algn="ctr">
              <a:defRPr sz="1800" b="1">
                <a:solidFill>
                  <a:srgbClr val="B54A4A"/>
                </a:solidFill>
                <a:latin typeface="DejaVu Sans"/>
                <a:ea typeface="DejaVu Sans"/>
                <a:cs typeface="DejaVu Sans"/>
              </a:defRPr>
            </a:pPr>
            <a:r>
              <a:rPr sz="1800" b="1">
                <a:solidFill>
                  <a:srgbClr val="B54A4A"/>
                </a:solidFill>
                <a:latin typeface="DejaVu Sans"/>
                <a:ea typeface="DejaVu Sans"/>
                <a:cs typeface="DejaVu Sans"/>
              </a:rPr>
              <a:t>Αν B / C = 1 / 4</a:t>
            </a:r>
          </a:p>
        </p:txBody>
      </p:sp>
      <p:sp>
        <p:nvSpPr>
          <p:cNvPr id="10" name="Rectangle: Rounded Corners 9">
            <a:extLst>
              <a:ext uri="{FF2B5EF4-FFF2-40B4-BE49-F238E27FC236}">
                <a16:creationId xmlns:a16="http://schemas.microsoft.com/office/drawing/2014/main" id="{71726387-83D2-4A42-84C9-BC016FC91784}"/>
              </a:ext>
            </a:extLst>
          </p:cNvPr>
          <p:cNvSpPr>
            <a:spLocks noGrp="1"/>
          </p:cNvSpPr>
          <p:nvPr/>
        </p:nvSpPr>
        <p:spPr>
          <a:xfrm>
            <a:off x="6810375" y="2714625"/>
            <a:ext cx="4381500" cy="781050"/>
          </a:xfrm>
          <a:prstGeom prst="roundRect">
            <a:avLst>
              <a:gd name="adj" fmla="val 9756"/>
            </a:avLst>
          </a:prstGeom>
          <a:solidFill>
            <a:srgbClr val="FAECEC"/>
          </a:solidFill>
          <a:ln w="13335">
            <a:solidFill>
              <a:srgbClr val="B54A4A"/>
            </a:solidFill>
            <a:prstDash val="solid"/>
          </a:ln>
        </p:spPr>
        <p:txBody>
          <a:bodyPr lIns="76200" tIns="57150" rIns="76200" bIns="57150" anchor="ctr">
            <a:normAutofit/>
          </a:bodyPr>
          <a:lstStyle>
            <a:defPPr algn="ctr">
              <a:defRPr sz="1725" b="1">
                <a:solidFill>
                  <a:srgbClr val="18324B"/>
                </a:solidFill>
                <a:latin typeface="DejaVu Sans"/>
                <a:ea typeface="DejaVu Sans"/>
                <a:cs typeface="DejaVu Sans"/>
              </a:defRPr>
            </a:defPPr>
          </a:lstStyle>
          <a:p>
            <a:pPr algn="ctr">
              <a:defRPr sz="1725" b="1">
                <a:solidFill>
                  <a:srgbClr val="18324B"/>
                </a:solidFill>
                <a:latin typeface="DejaVu Sans"/>
                <a:ea typeface="DejaVu Sans"/>
                <a:cs typeface="DejaVu Sans"/>
              </a:defRPr>
            </a:pPr>
            <a:r>
              <a:rPr sz="1725" b="1">
                <a:solidFill>
                  <a:srgbClr val="18324B"/>
                </a:solidFill>
                <a:latin typeface="DejaVu Sans"/>
                <a:ea typeface="DejaVu Sans"/>
                <a:cs typeface="DejaVu Sans"/>
              </a:rPr>
              <a:t>p* = 1 / (0,25 + 1) = 80%</a:t>
            </a:r>
          </a:p>
        </p:txBody>
      </p:sp>
      <p:sp>
        <p:nvSpPr>
          <p:cNvPr id="11" name="Rectangle 10">
            <a:extLst>
              <a:ext uri="{FF2B5EF4-FFF2-40B4-BE49-F238E27FC236}">
                <a16:creationId xmlns:a16="http://schemas.microsoft.com/office/drawing/2014/main" id="{1963CE61-EDA1-4FC0-BC77-72F2EC8C4E52}"/>
              </a:ext>
            </a:extLst>
          </p:cNvPr>
          <p:cNvSpPr>
            <a:spLocks noGrp="1"/>
          </p:cNvSpPr>
          <p:nvPr/>
        </p:nvSpPr>
        <p:spPr>
          <a:xfrm>
            <a:off x="7000875" y="3762375"/>
            <a:ext cx="4000500" cy="523875"/>
          </a:xfrm>
          <a:prstGeom prst="rect">
            <a:avLst/>
          </a:prstGeom>
          <a:noFill/>
          <a:ln w="0">
            <a:noFill/>
          </a:ln>
        </p:spPr>
        <p:txBody>
          <a:bodyPr lIns="66675" tIns="47625" rIns="66675" bIns="47625" anchor="t">
            <a:normAutofit/>
          </a:bodyPr>
          <a:lstStyle>
            <a:defPPr algn="ctr">
              <a:defRPr sz="1350" b="0">
                <a:solidFill>
                  <a:srgbClr val="5D6974"/>
                </a:solidFill>
                <a:latin typeface="DejaVu Sans"/>
                <a:ea typeface="DejaVu Sans"/>
                <a:cs typeface="DejaVu Sans"/>
              </a:defRPr>
            </a:def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Το όφελος είναι το ένα τέταρτο της βλάβης</a:t>
            </a:r>
          </a:p>
        </p:txBody>
      </p:sp>
      <p:sp>
        <p:nvSpPr>
          <p:cNvPr id="12" name="Rectangle: Rounded Corners 11">
            <a:extLst>
              <a:ext uri="{FF2B5EF4-FFF2-40B4-BE49-F238E27FC236}">
                <a16:creationId xmlns:a16="http://schemas.microsoft.com/office/drawing/2014/main" id="{A43F8AA1-D319-434A-A4B0-023524236289}"/>
              </a:ext>
            </a:extLst>
          </p:cNvPr>
          <p:cNvSpPr>
            <a:spLocks noGrp="1"/>
          </p:cNvSpPr>
          <p:nvPr/>
        </p:nvSpPr>
        <p:spPr>
          <a:xfrm>
            <a:off x="2381250" y="5143500"/>
            <a:ext cx="7429500" cy="590550"/>
          </a:xfrm>
          <a:prstGeom prst="roundRect">
            <a:avLst>
              <a:gd name="adj" fmla="val 12903"/>
            </a:avLst>
          </a:prstGeom>
          <a:solidFill>
            <a:srgbClr val="FFF3D9"/>
          </a:solidFill>
          <a:ln w="13335">
            <a:solidFill>
              <a:srgbClr val="B57616"/>
            </a:solidFill>
            <a:prstDash val="solid"/>
          </a:ln>
        </p:spPr>
        <p:txBody>
          <a:bodyPr lIns="76200" tIns="57150" rIns="76200" bIns="57150" anchor="ctr">
            <a:normAutofit/>
          </a:bodyPr>
          <a:lstStyle>
            <a:defPPr algn="ctr">
              <a:defRPr sz="1500" b="1">
                <a:solidFill>
                  <a:srgbClr val="18324B"/>
                </a:solidFill>
                <a:latin typeface="DejaVu Sans"/>
                <a:ea typeface="DejaVu Sans"/>
                <a:cs typeface="DejaVu Sans"/>
              </a:defRPr>
            </a:def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Πριν από κάθε υπολογισμό γράφουμε καθαρά ποιος λόγος δίνεται</a:t>
            </a:r>
          </a:p>
        </p:txBody>
      </p:sp>
    </p:spTree>
    <p:extLst>
      <p:ext uri="{BB962C8B-B14F-4D97-AF65-F5344CB8AC3E}">
        <p14:creationId xmlns:p14="http://schemas.microsoft.com/office/powerpoint/2010/main" val="6489745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73B1929E-D6DD-4E45-A4E7-0D24B6A08B40}"/>
              </a:ext>
            </a:extLst>
          </p:cNvPr>
          <p:cNvSpPr>
            <a:spLocks noGrp="1"/>
          </p:cNvSpPr>
          <p:nvPr/>
        </p:nvSpPr>
        <p:spPr>
          <a:xfrm>
            <a:off x="647700" y="285750"/>
            <a:ext cx="10906125" cy="552450"/>
          </a:xfrm>
          <a:prstGeom prst="rect">
            <a:avLst/>
          </a:prstGeom>
          <a:noFill/>
          <a:ln w="0">
            <a:noFill/>
            <a:prstDash val="solid"/>
          </a:ln>
        </p:spPr>
        <p:txBody>
          <a:bodyPr/>
          <a:lstStyle>
            <a:defPPr algn="l">
              <a:defRPr sz="2325" b="1">
                <a:solidFill>
                  <a:srgbClr val="18324B"/>
                </a:solidFill>
                <a:latin typeface="DejaVu Sans"/>
                <a:ea typeface="DejaVu Sans"/>
                <a:cs typeface="DejaVu Sans"/>
              </a:defRPr>
            </a:defPPr>
            <a:lvl1pPr algn="l">
              <a:defRPr sz="2325" b="1">
                <a:solidFill>
                  <a:srgbClr val="18324B"/>
                </a:solidFill>
                <a:latin typeface="DejaVu Sans"/>
                <a:ea typeface="DejaVu Sans"/>
                <a:cs typeface="DejaVu Sans"/>
              </a:defRPr>
            </a:lvl1pPr>
            <a:lvl2pPr algn="l">
              <a:defRPr sz="2325" b="1">
                <a:solidFill>
                  <a:srgbClr val="18324B"/>
                </a:solidFill>
                <a:latin typeface="DejaVu Sans"/>
                <a:ea typeface="DejaVu Sans"/>
                <a:cs typeface="DejaVu Sans"/>
              </a:defRPr>
            </a:lvl2pPr>
            <a:lvl3pPr algn="l">
              <a:defRPr sz="2325" b="1">
                <a:solidFill>
                  <a:srgbClr val="18324B"/>
                </a:solidFill>
                <a:latin typeface="DejaVu Sans"/>
                <a:ea typeface="DejaVu Sans"/>
                <a:cs typeface="DejaVu Sans"/>
              </a:defRPr>
            </a:lvl3pPr>
            <a:lvl4pPr algn="l">
              <a:defRPr sz="2325" b="1">
                <a:solidFill>
                  <a:srgbClr val="18324B"/>
                </a:solidFill>
                <a:latin typeface="DejaVu Sans"/>
                <a:ea typeface="DejaVu Sans"/>
                <a:cs typeface="DejaVu Sans"/>
              </a:defRPr>
            </a:lvl4pPr>
            <a:lvl5pPr algn="l">
              <a:defRPr sz="2325" b="1">
                <a:solidFill>
                  <a:srgbClr val="18324B"/>
                </a:solidFill>
                <a:latin typeface="DejaVu Sans"/>
                <a:ea typeface="DejaVu Sans"/>
                <a:cs typeface="DejaVu Sans"/>
              </a:defRPr>
            </a:lvl5pPr>
            <a:lvl6pPr algn="l">
              <a:defRPr sz="2325" b="1">
                <a:solidFill>
                  <a:srgbClr val="18324B"/>
                </a:solidFill>
                <a:latin typeface="DejaVu Sans"/>
                <a:ea typeface="DejaVu Sans"/>
                <a:cs typeface="DejaVu Sans"/>
              </a:defRPr>
            </a:lvl6pPr>
            <a:lvl7pPr algn="l">
              <a:defRPr sz="2325" b="1">
                <a:solidFill>
                  <a:srgbClr val="18324B"/>
                </a:solidFill>
                <a:latin typeface="DejaVu Sans"/>
                <a:ea typeface="DejaVu Sans"/>
                <a:cs typeface="DejaVu Sans"/>
              </a:defRPr>
            </a:lvl7pPr>
            <a:lvl8pPr algn="l">
              <a:defRPr sz="2325" b="1">
                <a:solidFill>
                  <a:srgbClr val="18324B"/>
                </a:solidFill>
                <a:latin typeface="DejaVu Sans"/>
                <a:ea typeface="DejaVu Sans"/>
                <a:cs typeface="DejaVu Sans"/>
              </a:defRPr>
            </a:lvl8pPr>
            <a:lvl9pPr algn="l">
              <a:defRPr sz="2325" b="1">
                <a:solidFill>
                  <a:srgbClr val="18324B"/>
                </a:solidFill>
                <a:latin typeface="DejaVu Sans"/>
                <a:ea typeface="DejaVu Sans"/>
                <a:cs typeface="DejaVu Sans"/>
              </a:defRPr>
            </a:lvl9pPr>
          </a:lstStyle>
          <a:p>
            <a:pPr algn="l">
              <a:defRPr sz="2325" b="1">
                <a:solidFill>
                  <a:srgbClr val="18324B"/>
                </a:solidFill>
                <a:latin typeface="DejaVu Sans"/>
                <a:ea typeface="DejaVu Sans"/>
                <a:cs typeface="DejaVu Sans"/>
              </a:defRPr>
            </a:pPr>
            <a:r>
              <a:rPr sz="2325" b="1" dirty="0" err="1">
                <a:solidFill>
                  <a:srgbClr val="18324B"/>
                </a:solidFill>
                <a:latin typeface="DejaVu Sans"/>
                <a:ea typeface="DejaVu Sans"/>
                <a:cs typeface="DejaVu Sans"/>
              </a:rPr>
              <a:t>Κλινικό</a:t>
            </a:r>
            <a:r>
              <a:rPr sz="2325" b="1" dirty="0">
                <a:solidFill>
                  <a:srgbClr val="18324B"/>
                </a:solidFill>
                <a:latin typeface="DejaVu Sans"/>
                <a:ea typeface="DejaVu Sans"/>
                <a:cs typeface="DejaVu Sans"/>
              </a:rPr>
              <a:t> πα</a:t>
            </a:r>
            <a:r>
              <a:rPr sz="2325" b="1" dirty="0" err="1">
                <a:solidFill>
                  <a:srgbClr val="18324B"/>
                </a:solidFill>
                <a:latin typeface="DejaVu Sans"/>
                <a:ea typeface="DejaVu Sans"/>
                <a:cs typeface="DejaVu Sans"/>
              </a:rPr>
              <a:t>ράδειγμ</a:t>
            </a:r>
            <a:r>
              <a:rPr sz="2325" b="1" dirty="0">
                <a:solidFill>
                  <a:srgbClr val="18324B"/>
                </a:solidFill>
                <a:latin typeface="DejaVu Sans"/>
                <a:ea typeface="DejaVu Sans"/>
                <a:cs typeface="DejaVu Sans"/>
              </a:rPr>
              <a:t>α</a:t>
            </a:r>
            <a:r>
              <a:rPr lang="el-GR" sz="2325" b="1" dirty="0">
                <a:solidFill>
                  <a:srgbClr val="18324B"/>
                </a:solidFill>
                <a:latin typeface="DejaVu Sans"/>
                <a:ea typeface="DejaVu Sans"/>
                <a:cs typeface="DejaVu Sans"/>
              </a:rPr>
              <a:t> 2</a:t>
            </a:r>
            <a:r>
              <a:rPr sz="2325" b="1" dirty="0">
                <a:solidFill>
                  <a:srgbClr val="18324B"/>
                </a:solidFill>
                <a:latin typeface="DejaVu Sans"/>
                <a:ea typeface="DejaVu Sans"/>
                <a:cs typeface="DejaVu Sans"/>
              </a:rPr>
              <a:t>: ύποπ</a:t>
            </a:r>
            <a:r>
              <a:rPr sz="2325" b="1" dirty="0" err="1">
                <a:solidFill>
                  <a:srgbClr val="18324B"/>
                </a:solidFill>
                <a:latin typeface="DejaVu Sans"/>
                <a:ea typeface="DejaVu Sans"/>
                <a:cs typeface="DejaVu Sans"/>
              </a:rPr>
              <a:t>τη</a:t>
            </a:r>
            <a:r>
              <a:rPr sz="2325" b="1" dirty="0">
                <a:solidFill>
                  <a:srgbClr val="18324B"/>
                </a:solidFill>
                <a:latin typeface="DejaVu Sans"/>
                <a:ea typeface="DejaVu Sans"/>
                <a:cs typeface="DejaVu Sans"/>
              </a:rPr>
              <a:t> DVT</a:t>
            </a:r>
          </a:p>
        </p:txBody>
      </p:sp>
      <p:sp>
        <p:nvSpPr>
          <p:cNvPr id="3" name="top-rule">
            <a:extLst>
              <a:ext uri="{FF2B5EF4-FFF2-40B4-BE49-F238E27FC236}">
                <a16:creationId xmlns:a16="http://schemas.microsoft.com/office/drawing/2014/main" id="{9D9AE64D-35A7-4F5F-BD5C-70A4BE2BB7F2}"/>
              </a:ext>
            </a:extLst>
          </p:cNvPr>
          <p:cNvSpPr>
            <a:spLocks noGrp="1"/>
          </p:cNvSpPr>
          <p:nvPr/>
        </p:nvSpPr>
        <p:spPr>
          <a:xfrm>
            <a:off x="666750" y="1057275"/>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F104577A-4D46-4923-8C3A-885ECD44C5C3}"/>
              </a:ext>
            </a:extLst>
          </p:cNvPr>
          <p:cNvSpPr>
            <a:spLocks noGrp="1"/>
          </p:cNvSpPr>
          <p:nvPr/>
        </p:nvSpPr>
        <p:spPr>
          <a:xfrm>
            <a:off x="11125200" y="6534150"/>
            <a:ext cx="400050" cy="171450"/>
          </a:xfrm>
          <a:prstGeom prst="rect">
            <a:avLst/>
          </a:prstGeom>
          <a:noFill/>
          <a:ln w="0">
            <a:noFill/>
            <a:prstDash val="solid"/>
          </a:ln>
        </p:spPr>
        <p:txBody>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40</a:t>
            </a:r>
          </a:p>
        </p:txBody>
      </p:sp>
      <p:sp>
        <p:nvSpPr>
          <p:cNvPr id="6" name="patient-case">
            <a:extLst>
              <a:ext uri="{FF2B5EF4-FFF2-40B4-BE49-F238E27FC236}">
                <a16:creationId xmlns:a16="http://schemas.microsoft.com/office/drawing/2014/main" id="{F841313F-BE93-416B-AD4A-2EB89B2F592F}"/>
              </a:ext>
            </a:extLst>
          </p:cNvPr>
          <p:cNvSpPr>
            <a:spLocks noGrp="1"/>
          </p:cNvSpPr>
          <p:nvPr/>
        </p:nvSpPr>
        <p:spPr>
          <a:xfrm>
            <a:off x="1428750" y="1524000"/>
            <a:ext cx="9334500" cy="1695450"/>
          </a:xfrm>
          <a:prstGeom prst="roundRect">
            <a:avLst>
              <a:gd name="adj" fmla="val 4494"/>
            </a:avLst>
          </a:prstGeom>
          <a:solidFill>
            <a:srgbClr val="EAF3FB"/>
          </a:solidFill>
          <a:ln w="13335">
            <a:solidFill>
              <a:srgbClr val="A8C9E8"/>
            </a:solidFill>
            <a:prstDash val="solid"/>
          </a:ln>
        </p:spPr>
        <p:txBody>
          <a:bodyPr/>
          <a:lstStyle/>
          <a:p>
            <a:endParaRPr lang="en-US"/>
          </a:p>
        </p:txBody>
      </p:sp>
      <p:sp>
        <p:nvSpPr>
          <p:cNvPr id="7" name="case-line-1">
            <a:extLst>
              <a:ext uri="{FF2B5EF4-FFF2-40B4-BE49-F238E27FC236}">
                <a16:creationId xmlns:a16="http://schemas.microsoft.com/office/drawing/2014/main" id="{299035C8-B16B-404E-AE8D-951890116A6A}"/>
              </a:ext>
            </a:extLst>
          </p:cNvPr>
          <p:cNvSpPr>
            <a:spLocks noGrp="1"/>
          </p:cNvSpPr>
          <p:nvPr/>
        </p:nvSpPr>
        <p:spPr>
          <a:xfrm>
            <a:off x="1809750" y="1828800"/>
            <a:ext cx="8572500" cy="514350"/>
          </a:xfrm>
          <a:prstGeom prst="rect">
            <a:avLst/>
          </a:prstGeom>
          <a:noFill/>
          <a:ln w="0">
            <a:noFill/>
            <a:prstDash val="solid"/>
          </a:ln>
        </p:spPr>
        <p:txBody>
          <a:bodyPr/>
          <a:lstStyle>
            <a:defPPr algn="ctr">
              <a:defRPr sz="1500" b="1">
                <a:solidFill>
                  <a:srgbClr val="18324B"/>
                </a:solidFill>
                <a:latin typeface="DejaVu Sans"/>
                <a:ea typeface="DejaVu Sans"/>
                <a:cs typeface="DejaVu Sans"/>
              </a:defRPr>
            </a:defPPr>
            <a:lvl1pPr algn="ctr">
              <a:defRPr sz="1500" b="1">
                <a:solidFill>
                  <a:srgbClr val="18324B"/>
                </a:solidFill>
                <a:latin typeface="DejaVu Sans"/>
                <a:ea typeface="DejaVu Sans"/>
                <a:cs typeface="DejaVu Sans"/>
              </a:defRPr>
            </a:lvl1pPr>
            <a:lvl2pPr algn="ctr">
              <a:defRPr sz="1500" b="1">
                <a:solidFill>
                  <a:srgbClr val="18324B"/>
                </a:solidFill>
                <a:latin typeface="DejaVu Sans"/>
                <a:ea typeface="DejaVu Sans"/>
                <a:cs typeface="DejaVu Sans"/>
              </a:defRPr>
            </a:lvl2pPr>
            <a:lvl3pPr algn="ctr">
              <a:defRPr sz="1500" b="1">
                <a:solidFill>
                  <a:srgbClr val="18324B"/>
                </a:solidFill>
                <a:latin typeface="DejaVu Sans"/>
                <a:ea typeface="DejaVu Sans"/>
                <a:cs typeface="DejaVu Sans"/>
              </a:defRPr>
            </a:lvl3pPr>
            <a:lvl4pPr algn="ctr">
              <a:defRPr sz="1500" b="1">
                <a:solidFill>
                  <a:srgbClr val="18324B"/>
                </a:solidFill>
                <a:latin typeface="DejaVu Sans"/>
                <a:ea typeface="DejaVu Sans"/>
                <a:cs typeface="DejaVu Sans"/>
              </a:defRPr>
            </a:lvl4pPr>
            <a:lvl5pPr algn="ctr">
              <a:defRPr sz="1500" b="1">
                <a:solidFill>
                  <a:srgbClr val="18324B"/>
                </a:solidFill>
                <a:latin typeface="DejaVu Sans"/>
                <a:ea typeface="DejaVu Sans"/>
                <a:cs typeface="DejaVu Sans"/>
              </a:defRPr>
            </a:lvl5pPr>
            <a:lvl6pPr algn="ctr">
              <a:defRPr sz="1500" b="1">
                <a:solidFill>
                  <a:srgbClr val="18324B"/>
                </a:solidFill>
                <a:latin typeface="DejaVu Sans"/>
                <a:ea typeface="DejaVu Sans"/>
                <a:cs typeface="DejaVu Sans"/>
              </a:defRPr>
            </a:lvl6pPr>
            <a:lvl7pPr algn="ctr">
              <a:defRPr sz="1500" b="1">
                <a:solidFill>
                  <a:srgbClr val="18324B"/>
                </a:solidFill>
                <a:latin typeface="DejaVu Sans"/>
                <a:ea typeface="DejaVu Sans"/>
                <a:cs typeface="DejaVu Sans"/>
              </a:defRPr>
            </a:lvl7pPr>
            <a:lvl8pPr algn="ctr">
              <a:defRPr sz="1500" b="1">
                <a:solidFill>
                  <a:srgbClr val="18324B"/>
                </a:solidFill>
                <a:latin typeface="DejaVu Sans"/>
                <a:ea typeface="DejaVu Sans"/>
                <a:cs typeface="DejaVu Sans"/>
              </a:defRPr>
            </a:lvl8pPr>
            <a:lvl9pPr algn="ctr">
              <a:defRPr sz="1500" b="1">
                <a:solidFill>
                  <a:srgbClr val="18324B"/>
                </a:solidFill>
                <a:latin typeface="DejaVu Sans"/>
                <a:ea typeface="DejaVu Sans"/>
                <a:cs typeface="DejaVu Sans"/>
              </a:defRPr>
            </a:lvl9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Ασθενής 68 ετών με ενεργό καρκίνο εμφανίζει νέο μονόπλευρο οίδημα και πόνο στο κάτω άκρο.</a:t>
            </a:r>
          </a:p>
        </p:txBody>
      </p:sp>
      <p:sp>
        <p:nvSpPr>
          <p:cNvPr id="8" name="case-line-2">
            <a:extLst>
              <a:ext uri="{FF2B5EF4-FFF2-40B4-BE49-F238E27FC236}">
                <a16:creationId xmlns:a16="http://schemas.microsoft.com/office/drawing/2014/main" id="{B8EE89F5-C919-4BBE-879B-98B98AFA300B}"/>
              </a:ext>
            </a:extLst>
          </p:cNvPr>
          <p:cNvSpPr>
            <a:spLocks noGrp="1"/>
          </p:cNvSpPr>
          <p:nvPr/>
        </p:nvSpPr>
        <p:spPr>
          <a:xfrm>
            <a:off x="2095500" y="2476500"/>
            <a:ext cx="8001000" cy="381000"/>
          </a:xfrm>
          <a:prstGeom prst="rect">
            <a:avLst/>
          </a:prstGeom>
          <a:noFill/>
          <a:ln w="0">
            <a:noFill/>
            <a:prstDash val="solid"/>
          </a:ln>
        </p:spPr>
        <p:txBody>
          <a:bodyPr/>
          <a:lstStyle>
            <a:defPPr algn="ctr">
              <a:defRPr sz="1350" b="0">
                <a:solidFill>
                  <a:srgbClr val="18324B"/>
                </a:solidFill>
                <a:latin typeface="DejaVu Sans"/>
                <a:ea typeface="DejaVu Sans"/>
                <a:cs typeface="DejaVu Sans"/>
              </a:defRPr>
            </a:defPPr>
            <a:lvl1pPr algn="ctr">
              <a:defRPr sz="1350" b="0">
                <a:solidFill>
                  <a:srgbClr val="18324B"/>
                </a:solidFill>
                <a:latin typeface="DejaVu Sans"/>
                <a:ea typeface="DejaVu Sans"/>
                <a:cs typeface="DejaVu Sans"/>
              </a:defRPr>
            </a:lvl1pPr>
            <a:lvl2pPr algn="ctr">
              <a:defRPr sz="1350" b="0">
                <a:solidFill>
                  <a:srgbClr val="18324B"/>
                </a:solidFill>
                <a:latin typeface="DejaVu Sans"/>
                <a:ea typeface="DejaVu Sans"/>
                <a:cs typeface="DejaVu Sans"/>
              </a:defRPr>
            </a:lvl2pPr>
            <a:lvl3pPr algn="ctr">
              <a:defRPr sz="1350" b="0">
                <a:solidFill>
                  <a:srgbClr val="18324B"/>
                </a:solidFill>
                <a:latin typeface="DejaVu Sans"/>
                <a:ea typeface="DejaVu Sans"/>
                <a:cs typeface="DejaVu Sans"/>
              </a:defRPr>
            </a:lvl3pPr>
            <a:lvl4pPr algn="ctr">
              <a:defRPr sz="1350" b="0">
                <a:solidFill>
                  <a:srgbClr val="18324B"/>
                </a:solidFill>
                <a:latin typeface="DejaVu Sans"/>
                <a:ea typeface="DejaVu Sans"/>
                <a:cs typeface="DejaVu Sans"/>
              </a:defRPr>
            </a:lvl4pPr>
            <a:lvl5pPr algn="ctr">
              <a:defRPr sz="1350" b="0">
                <a:solidFill>
                  <a:srgbClr val="18324B"/>
                </a:solidFill>
                <a:latin typeface="DejaVu Sans"/>
                <a:ea typeface="DejaVu Sans"/>
                <a:cs typeface="DejaVu Sans"/>
              </a:defRPr>
            </a:lvl5pPr>
            <a:lvl6pPr algn="ctr">
              <a:defRPr sz="1350" b="0">
                <a:solidFill>
                  <a:srgbClr val="18324B"/>
                </a:solidFill>
                <a:latin typeface="DejaVu Sans"/>
                <a:ea typeface="DejaVu Sans"/>
                <a:cs typeface="DejaVu Sans"/>
              </a:defRPr>
            </a:lvl6pPr>
            <a:lvl7pPr algn="ctr">
              <a:defRPr sz="1350" b="0">
                <a:solidFill>
                  <a:srgbClr val="18324B"/>
                </a:solidFill>
                <a:latin typeface="DejaVu Sans"/>
                <a:ea typeface="DejaVu Sans"/>
                <a:cs typeface="DejaVu Sans"/>
              </a:defRPr>
            </a:lvl7pPr>
            <a:lvl8pPr algn="ctr">
              <a:defRPr sz="1350" b="0">
                <a:solidFill>
                  <a:srgbClr val="18324B"/>
                </a:solidFill>
                <a:latin typeface="DejaVu Sans"/>
                <a:ea typeface="DejaVu Sans"/>
                <a:cs typeface="DejaVu Sans"/>
              </a:defRPr>
            </a:lvl8pPr>
            <a:lvl9pPr algn="ctr">
              <a:defRPr sz="1350" b="0">
                <a:solidFill>
                  <a:srgbClr val="18324B"/>
                </a:solidFill>
                <a:latin typeface="DejaVu Sans"/>
                <a:ea typeface="DejaVu Sans"/>
                <a:cs typeface="DejaVu Sans"/>
              </a:defRPr>
            </a:lvl9pPr>
          </a:lstStyle>
          <a:p>
            <a:pPr algn="ctr">
              <a:defRPr sz="1350" b="0">
                <a:solidFill>
                  <a:srgbClr val="18324B"/>
                </a:solidFill>
                <a:latin typeface="DejaVu Sans"/>
                <a:ea typeface="DejaVu Sans"/>
                <a:cs typeface="DejaVu Sans"/>
              </a:defRPr>
            </a:pPr>
            <a:r>
              <a:rPr sz="1350" b="0">
                <a:solidFill>
                  <a:srgbClr val="18324B"/>
                </a:solidFill>
                <a:latin typeface="DejaVu Sans"/>
                <a:ea typeface="DejaVu Sans"/>
                <a:cs typeface="DejaVu Sans"/>
              </a:rPr>
              <a:t>Δεν έχει ενεργό αιμορραγία. Το triplex μπορεί να γίνει σε 8 ώρες.</a:t>
            </a:r>
          </a:p>
        </p:txBody>
      </p:sp>
      <p:sp>
        <p:nvSpPr>
          <p:cNvPr id="9" name="question-box">
            <a:extLst>
              <a:ext uri="{FF2B5EF4-FFF2-40B4-BE49-F238E27FC236}">
                <a16:creationId xmlns:a16="http://schemas.microsoft.com/office/drawing/2014/main" id="{0D79261C-B6CB-42F7-A004-C863FCC2B7D6}"/>
              </a:ext>
            </a:extLst>
          </p:cNvPr>
          <p:cNvSpPr>
            <a:spLocks noGrp="1"/>
          </p:cNvSpPr>
          <p:nvPr/>
        </p:nvSpPr>
        <p:spPr>
          <a:xfrm>
            <a:off x="1809750" y="3714750"/>
            <a:ext cx="8572500" cy="1143000"/>
          </a:xfrm>
          <a:prstGeom prst="roundRect">
            <a:avLst>
              <a:gd name="adj" fmla="val 6667"/>
            </a:avLst>
          </a:prstGeom>
          <a:solidFill>
            <a:srgbClr val="EAF7F5"/>
          </a:solidFill>
          <a:ln w="13335">
            <a:solidFill>
              <a:srgbClr val="8FD3CA"/>
            </a:solidFill>
            <a:prstDash val="solid"/>
          </a:ln>
        </p:spPr>
        <p:txBody>
          <a:bodyPr/>
          <a:lstStyle/>
          <a:p>
            <a:endParaRPr lang="en-US"/>
          </a:p>
        </p:txBody>
      </p:sp>
      <p:sp>
        <p:nvSpPr>
          <p:cNvPr id="10" name="question">
            <a:extLst>
              <a:ext uri="{FF2B5EF4-FFF2-40B4-BE49-F238E27FC236}">
                <a16:creationId xmlns:a16="http://schemas.microsoft.com/office/drawing/2014/main" id="{6873577C-7BF0-4EE5-9416-D1AF98FB84F9}"/>
              </a:ext>
            </a:extLst>
          </p:cNvPr>
          <p:cNvSpPr>
            <a:spLocks noGrp="1"/>
          </p:cNvSpPr>
          <p:nvPr/>
        </p:nvSpPr>
        <p:spPr>
          <a:xfrm>
            <a:off x="2143125" y="3981450"/>
            <a:ext cx="7905750" cy="685800"/>
          </a:xfrm>
          <a:prstGeom prst="rect">
            <a:avLst/>
          </a:prstGeom>
          <a:noFill/>
          <a:ln w="0">
            <a:noFill/>
            <a:prstDash val="solid"/>
          </a:ln>
        </p:spPr>
        <p:txBody>
          <a:bodyPr/>
          <a:lstStyle>
            <a:defPPr algn="ctr">
              <a:defRPr sz="1650" b="1">
                <a:solidFill>
                  <a:srgbClr val="2A9D8F"/>
                </a:solidFill>
                <a:latin typeface="DejaVu Sans"/>
                <a:ea typeface="DejaVu Sans"/>
                <a:cs typeface="DejaVu Sans"/>
              </a:defRPr>
            </a:defPPr>
            <a:lvl1pPr algn="ctr">
              <a:defRPr sz="1650" b="1">
                <a:solidFill>
                  <a:srgbClr val="2A9D8F"/>
                </a:solidFill>
                <a:latin typeface="DejaVu Sans"/>
                <a:ea typeface="DejaVu Sans"/>
                <a:cs typeface="DejaVu Sans"/>
              </a:defRPr>
            </a:lvl1pPr>
            <a:lvl2pPr algn="ctr">
              <a:defRPr sz="1650" b="1">
                <a:solidFill>
                  <a:srgbClr val="2A9D8F"/>
                </a:solidFill>
                <a:latin typeface="DejaVu Sans"/>
                <a:ea typeface="DejaVu Sans"/>
                <a:cs typeface="DejaVu Sans"/>
              </a:defRPr>
            </a:lvl2pPr>
            <a:lvl3pPr algn="ctr">
              <a:defRPr sz="1650" b="1">
                <a:solidFill>
                  <a:srgbClr val="2A9D8F"/>
                </a:solidFill>
                <a:latin typeface="DejaVu Sans"/>
                <a:ea typeface="DejaVu Sans"/>
                <a:cs typeface="DejaVu Sans"/>
              </a:defRPr>
            </a:lvl3pPr>
            <a:lvl4pPr algn="ctr">
              <a:defRPr sz="1650" b="1">
                <a:solidFill>
                  <a:srgbClr val="2A9D8F"/>
                </a:solidFill>
                <a:latin typeface="DejaVu Sans"/>
                <a:ea typeface="DejaVu Sans"/>
                <a:cs typeface="DejaVu Sans"/>
              </a:defRPr>
            </a:lvl4pPr>
            <a:lvl5pPr algn="ctr">
              <a:defRPr sz="1650" b="1">
                <a:solidFill>
                  <a:srgbClr val="2A9D8F"/>
                </a:solidFill>
                <a:latin typeface="DejaVu Sans"/>
                <a:ea typeface="DejaVu Sans"/>
                <a:cs typeface="DejaVu Sans"/>
              </a:defRPr>
            </a:lvl5pPr>
            <a:lvl6pPr algn="ctr">
              <a:defRPr sz="1650" b="1">
                <a:solidFill>
                  <a:srgbClr val="2A9D8F"/>
                </a:solidFill>
                <a:latin typeface="DejaVu Sans"/>
                <a:ea typeface="DejaVu Sans"/>
                <a:cs typeface="DejaVu Sans"/>
              </a:defRPr>
            </a:lvl6pPr>
            <a:lvl7pPr algn="ctr">
              <a:defRPr sz="1650" b="1">
                <a:solidFill>
                  <a:srgbClr val="2A9D8F"/>
                </a:solidFill>
                <a:latin typeface="DejaVu Sans"/>
                <a:ea typeface="DejaVu Sans"/>
                <a:cs typeface="DejaVu Sans"/>
              </a:defRPr>
            </a:lvl7pPr>
            <a:lvl8pPr algn="ctr">
              <a:defRPr sz="1650" b="1">
                <a:solidFill>
                  <a:srgbClr val="2A9D8F"/>
                </a:solidFill>
                <a:latin typeface="DejaVu Sans"/>
                <a:ea typeface="DejaVu Sans"/>
                <a:cs typeface="DejaVu Sans"/>
              </a:defRPr>
            </a:lvl8pPr>
            <a:lvl9pPr algn="ctr">
              <a:defRPr sz="1650" b="1">
                <a:solidFill>
                  <a:srgbClr val="2A9D8F"/>
                </a:solidFill>
                <a:latin typeface="DejaVu Sans"/>
                <a:ea typeface="DejaVu Sans"/>
                <a:cs typeface="DejaVu Sans"/>
              </a:defRPr>
            </a:lvl9pPr>
          </a:lstStyle>
          <a:p>
            <a:pPr algn="ctr">
              <a:defRPr sz="1650" b="1">
                <a:solidFill>
                  <a:srgbClr val="2A9D8F"/>
                </a:solidFill>
                <a:latin typeface="DejaVu Sans"/>
                <a:ea typeface="DejaVu Sans"/>
                <a:cs typeface="DejaVu Sans"/>
              </a:defRPr>
            </a:pPr>
            <a:r>
              <a:rPr sz="1650" b="1">
                <a:solidFill>
                  <a:srgbClr val="2A9D8F"/>
                </a:solidFill>
                <a:latin typeface="DejaVu Sans"/>
                <a:ea typeface="DejaVu Sans"/>
                <a:cs typeface="DejaVu Sans"/>
              </a:rPr>
              <a:t>Τι κάνουμε μέχρι να έχουμε το αποτέλεσμα;</a:t>
            </a:r>
          </a:p>
          <a:p>
            <a:pPr algn="ctr">
              <a:defRPr sz="1650" b="1">
                <a:solidFill>
                  <a:srgbClr val="2A9D8F"/>
                </a:solidFill>
                <a:latin typeface="DejaVu Sans"/>
                <a:ea typeface="DejaVu Sans"/>
                <a:cs typeface="DejaVu Sans"/>
              </a:defRPr>
            </a:pPr>
            <a:r>
              <a:rPr sz="1650" b="1">
                <a:solidFill>
                  <a:srgbClr val="2A9D8F"/>
                </a:solidFill>
                <a:latin typeface="DejaVu Sans"/>
                <a:ea typeface="DejaVu Sans"/>
                <a:cs typeface="DejaVu Sans"/>
              </a:rPr>
              <a:t>Αρχίζουμε προσωρινά αντιπηκτική αγωγή ή περιμένουμε το triplex;</a:t>
            </a:r>
          </a:p>
        </p:txBody>
      </p:sp>
      <p:sp>
        <p:nvSpPr>
          <p:cNvPr id="11" name="caveat">
            <a:extLst>
              <a:ext uri="{FF2B5EF4-FFF2-40B4-BE49-F238E27FC236}">
                <a16:creationId xmlns:a16="http://schemas.microsoft.com/office/drawing/2014/main" id="{21424CDD-43FC-44FC-90DC-537DB4F5A06C}"/>
              </a:ext>
            </a:extLst>
          </p:cNvPr>
          <p:cNvSpPr>
            <a:spLocks noGrp="1"/>
          </p:cNvSpPr>
          <p:nvPr/>
        </p:nvSpPr>
        <p:spPr>
          <a:xfrm>
            <a:off x="2905125" y="5429250"/>
            <a:ext cx="6381750" cy="323850"/>
          </a:xfrm>
          <a:prstGeom prst="rect">
            <a:avLst/>
          </a:prstGeom>
          <a:noFill/>
          <a:ln w="0">
            <a:noFill/>
            <a:prstDash val="solid"/>
          </a:ln>
        </p:spPr>
        <p:txBody>
          <a:bodyPr/>
          <a:lstStyle>
            <a:defPPr algn="ctr">
              <a:defRPr sz="1125" b="0">
                <a:solidFill>
                  <a:srgbClr val="5D6974"/>
                </a:solidFill>
                <a:latin typeface="DejaVu Sans"/>
                <a:ea typeface="DejaVu Sans"/>
                <a:cs typeface="DejaVu Sans"/>
              </a:defRPr>
            </a:defPPr>
            <a:lvl1pPr algn="ctr">
              <a:defRPr sz="1125" b="0">
                <a:solidFill>
                  <a:srgbClr val="5D6974"/>
                </a:solidFill>
                <a:latin typeface="DejaVu Sans"/>
                <a:ea typeface="DejaVu Sans"/>
                <a:cs typeface="DejaVu Sans"/>
              </a:defRPr>
            </a:lvl1pPr>
            <a:lvl2pPr algn="ctr">
              <a:defRPr sz="1125" b="0">
                <a:solidFill>
                  <a:srgbClr val="5D6974"/>
                </a:solidFill>
                <a:latin typeface="DejaVu Sans"/>
                <a:ea typeface="DejaVu Sans"/>
                <a:cs typeface="DejaVu Sans"/>
              </a:defRPr>
            </a:lvl2pPr>
            <a:lvl3pPr algn="ctr">
              <a:defRPr sz="1125" b="0">
                <a:solidFill>
                  <a:srgbClr val="5D6974"/>
                </a:solidFill>
                <a:latin typeface="DejaVu Sans"/>
                <a:ea typeface="DejaVu Sans"/>
                <a:cs typeface="DejaVu Sans"/>
              </a:defRPr>
            </a:lvl3pPr>
            <a:lvl4pPr algn="ctr">
              <a:defRPr sz="1125" b="0">
                <a:solidFill>
                  <a:srgbClr val="5D6974"/>
                </a:solidFill>
                <a:latin typeface="DejaVu Sans"/>
                <a:ea typeface="DejaVu Sans"/>
                <a:cs typeface="DejaVu Sans"/>
              </a:defRPr>
            </a:lvl4pPr>
            <a:lvl5pPr algn="ctr">
              <a:defRPr sz="1125" b="0">
                <a:solidFill>
                  <a:srgbClr val="5D6974"/>
                </a:solidFill>
                <a:latin typeface="DejaVu Sans"/>
                <a:ea typeface="DejaVu Sans"/>
                <a:cs typeface="DejaVu Sans"/>
              </a:defRPr>
            </a:lvl5pPr>
            <a:lvl6pPr algn="ctr">
              <a:defRPr sz="1125" b="0">
                <a:solidFill>
                  <a:srgbClr val="5D6974"/>
                </a:solidFill>
                <a:latin typeface="DejaVu Sans"/>
                <a:ea typeface="DejaVu Sans"/>
                <a:cs typeface="DejaVu Sans"/>
              </a:defRPr>
            </a:lvl6pPr>
            <a:lvl7pPr algn="ctr">
              <a:defRPr sz="1125" b="0">
                <a:solidFill>
                  <a:srgbClr val="5D6974"/>
                </a:solidFill>
                <a:latin typeface="DejaVu Sans"/>
                <a:ea typeface="DejaVu Sans"/>
                <a:cs typeface="DejaVu Sans"/>
              </a:defRPr>
            </a:lvl7pPr>
            <a:lvl8pPr algn="ctr">
              <a:defRPr sz="1125" b="0">
                <a:solidFill>
                  <a:srgbClr val="5D6974"/>
                </a:solidFill>
                <a:latin typeface="DejaVu Sans"/>
                <a:ea typeface="DejaVu Sans"/>
                <a:cs typeface="DejaVu Sans"/>
              </a:defRPr>
            </a:lvl8pPr>
            <a:lvl9pPr algn="ctr">
              <a:defRPr sz="1125" b="0">
                <a:solidFill>
                  <a:srgbClr val="5D6974"/>
                </a:solidFill>
                <a:latin typeface="DejaVu Sans"/>
                <a:ea typeface="DejaVu Sans"/>
                <a:cs typeface="DejaVu Sans"/>
              </a:defRPr>
            </a:lvl9pPr>
          </a:lstStyle>
          <a:p>
            <a:pPr algn="ctr">
              <a:defRPr sz="1125" b="0">
                <a:solidFill>
                  <a:srgbClr val="5D6974"/>
                </a:solidFill>
                <a:latin typeface="DejaVu Sans"/>
                <a:ea typeface="DejaVu Sans"/>
                <a:cs typeface="DejaVu Sans"/>
              </a:defRPr>
            </a:pPr>
            <a:r>
              <a:rPr sz="1125" b="0" dirty="0" err="1">
                <a:solidFill>
                  <a:srgbClr val="5D6974"/>
                </a:solidFill>
                <a:latin typeface="DejaVu Sans"/>
                <a:ea typeface="DejaVu Sans"/>
                <a:cs typeface="DejaVu Sans"/>
              </a:rPr>
              <a:t>Το</a:t>
            </a:r>
            <a:r>
              <a:rPr sz="1125" b="0" dirty="0">
                <a:solidFill>
                  <a:srgbClr val="5D6974"/>
                </a:solidFill>
                <a:latin typeface="DejaVu Sans"/>
                <a:ea typeface="DejaVu Sans"/>
                <a:cs typeface="DejaVu Sans"/>
              </a:rPr>
              <a:t> πα</a:t>
            </a:r>
            <a:r>
              <a:rPr sz="1125" b="0" dirty="0" err="1">
                <a:solidFill>
                  <a:srgbClr val="5D6974"/>
                </a:solidFill>
                <a:latin typeface="DejaVu Sans"/>
                <a:ea typeface="DejaVu Sans"/>
                <a:cs typeface="DejaVu Sans"/>
              </a:rPr>
              <a:t>ράδειγμ</a:t>
            </a:r>
            <a:r>
              <a:rPr sz="1125" b="0" dirty="0">
                <a:solidFill>
                  <a:srgbClr val="5D6974"/>
                </a:solidFill>
                <a:latin typeface="DejaVu Sans"/>
                <a:ea typeface="DejaVu Sans"/>
                <a:cs typeface="DejaVu Sans"/>
              </a:rPr>
              <a:t>α είναι υποθετικό και δεν αποτελεί οδηγία θεραπείας.</a:t>
            </a:r>
          </a:p>
        </p:txBody>
      </p:sp>
    </p:spTree>
    <p:extLst>
      <p:ext uri="{BB962C8B-B14F-4D97-AF65-F5344CB8AC3E}">
        <p14:creationId xmlns:p14="http://schemas.microsoft.com/office/powerpoint/2010/main" val="5497237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678EE288-EB65-407A-B4B3-6200E02802A9}"/>
              </a:ext>
            </a:extLst>
          </p:cNvPr>
          <p:cNvSpPr>
            <a:spLocks noGrp="1"/>
          </p:cNvSpPr>
          <p:nvPr/>
        </p:nvSpPr>
        <p:spPr>
          <a:xfrm>
            <a:off x="647700" y="285750"/>
            <a:ext cx="10906125" cy="552450"/>
          </a:xfrm>
          <a:prstGeom prst="rect">
            <a:avLst/>
          </a:prstGeom>
          <a:noFill/>
          <a:ln w="0">
            <a:noFill/>
            <a:prstDash val="solid"/>
          </a:ln>
        </p:spPr>
        <p:txBody>
          <a:bodyPr/>
          <a:lstStyle>
            <a:defPPr algn="l">
              <a:defRPr sz="2325" b="1">
                <a:solidFill>
                  <a:srgbClr val="18324B"/>
                </a:solidFill>
                <a:latin typeface="DejaVu Sans"/>
                <a:ea typeface="DejaVu Sans"/>
                <a:cs typeface="DejaVu Sans"/>
              </a:defRPr>
            </a:defPPr>
            <a:lvl1pPr algn="l">
              <a:defRPr sz="2325" b="1">
                <a:solidFill>
                  <a:srgbClr val="18324B"/>
                </a:solidFill>
                <a:latin typeface="DejaVu Sans"/>
                <a:ea typeface="DejaVu Sans"/>
                <a:cs typeface="DejaVu Sans"/>
              </a:defRPr>
            </a:lvl1pPr>
            <a:lvl2pPr algn="l">
              <a:defRPr sz="2325" b="1">
                <a:solidFill>
                  <a:srgbClr val="18324B"/>
                </a:solidFill>
                <a:latin typeface="DejaVu Sans"/>
                <a:ea typeface="DejaVu Sans"/>
                <a:cs typeface="DejaVu Sans"/>
              </a:defRPr>
            </a:lvl2pPr>
            <a:lvl3pPr algn="l">
              <a:defRPr sz="2325" b="1">
                <a:solidFill>
                  <a:srgbClr val="18324B"/>
                </a:solidFill>
                <a:latin typeface="DejaVu Sans"/>
                <a:ea typeface="DejaVu Sans"/>
                <a:cs typeface="DejaVu Sans"/>
              </a:defRPr>
            </a:lvl3pPr>
            <a:lvl4pPr algn="l">
              <a:defRPr sz="2325" b="1">
                <a:solidFill>
                  <a:srgbClr val="18324B"/>
                </a:solidFill>
                <a:latin typeface="DejaVu Sans"/>
                <a:ea typeface="DejaVu Sans"/>
                <a:cs typeface="DejaVu Sans"/>
              </a:defRPr>
            </a:lvl4pPr>
            <a:lvl5pPr algn="l">
              <a:defRPr sz="2325" b="1">
                <a:solidFill>
                  <a:srgbClr val="18324B"/>
                </a:solidFill>
                <a:latin typeface="DejaVu Sans"/>
                <a:ea typeface="DejaVu Sans"/>
                <a:cs typeface="DejaVu Sans"/>
              </a:defRPr>
            </a:lvl5pPr>
            <a:lvl6pPr algn="l">
              <a:defRPr sz="2325" b="1">
                <a:solidFill>
                  <a:srgbClr val="18324B"/>
                </a:solidFill>
                <a:latin typeface="DejaVu Sans"/>
                <a:ea typeface="DejaVu Sans"/>
                <a:cs typeface="DejaVu Sans"/>
              </a:defRPr>
            </a:lvl6pPr>
            <a:lvl7pPr algn="l">
              <a:defRPr sz="2325" b="1">
                <a:solidFill>
                  <a:srgbClr val="18324B"/>
                </a:solidFill>
                <a:latin typeface="DejaVu Sans"/>
                <a:ea typeface="DejaVu Sans"/>
                <a:cs typeface="DejaVu Sans"/>
              </a:defRPr>
            </a:lvl7pPr>
            <a:lvl8pPr algn="l">
              <a:defRPr sz="2325" b="1">
                <a:solidFill>
                  <a:srgbClr val="18324B"/>
                </a:solidFill>
                <a:latin typeface="DejaVu Sans"/>
                <a:ea typeface="DejaVu Sans"/>
                <a:cs typeface="DejaVu Sans"/>
              </a:defRPr>
            </a:lvl8pPr>
            <a:lvl9pPr algn="l">
              <a:defRPr sz="2325" b="1">
                <a:solidFill>
                  <a:srgbClr val="18324B"/>
                </a:solidFill>
                <a:latin typeface="DejaVu Sans"/>
                <a:ea typeface="DejaVu Sans"/>
                <a:cs typeface="DejaVu Sans"/>
              </a:defRPr>
            </a:lvl9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Η απόφαση μέχρι να γίνει το triplex</a:t>
            </a:r>
          </a:p>
        </p:txBody>
      </p:sp>
      <p:sp>
        <p:nvSpPr>
          <p:cNvPr id="2" name="subtitle">
            <a:extLst>
              <a:ext uri="{FF2B5EF4-FFF2-40B4-BE49-F238E27FC236}">
                <a16:creationId xmlns:a16="http://schemas.microsoft.com/office/drawing/2014/main" id="{8699FA24-7CE7-4DAA-ABC8-1201EDE8F456}"/>
              </a:ext>
            </a:extLst>
          </p:cNvPr>
          <p:cNvSpPr>
            <a:spLocks noGrp="1"/>
          </p:cNvSpPr>
          <p:nvPr/>
        </p:nvSpPr>
        <p:spPr>
          <a:xfrm>
            <a:off x="666750" y="762000"/>
            <a:ext cx="10668000" cy="247650"/>
          </a:xfrm>
          <a:prstGeom prst="rect">
            <a:avLst/>
          </a:prstGeom>
          <a:noFill/>
          <a:ln w="0">
            <a:noFill/>
            <a:prstDash val="solid"/>
          </a:ln>
        </p:spPr>
        <p:txBody>
          <a:bodyPr/>
          <a:lstStyle>
            <a:defPPr algn="l">
              <a:defRPr sz="975" b="0">
                <a:solidFill>
                  <a:srgbClr val="5D6974"/>
                </a:solidFill>
                <a:latin typeface="DejaVu Sans"/>
                <a:ea typeface="DejaVu Sans"/>
                <a:cs typeface="DejaVu Sans"/>
              </a:defRPr>
            </a:defPPr>
            <a:lvl1pPr algn="l">
              <a:defRPr sz="975" b="0">
                <a:solidFill>
                  <a:srgbClr val="5D6974"/>
                </a:solidFill>
                <a:latin typeface="DejaVu Sans"/>
                <a:ea typeface="DejaVu Sans"/>
                <a:cs typeface="DejaVu Sans"/>
              </a:defRPr>
            </a:lvl1pPr>
            <a:lvl2pPr algn="l">
              <a:defRPr sz="975" b="0">
                <a:solidFill>
                  <a:srgbClr val="5D6974"/>
                </a:solidFill>
                <a:latin typeface="DejaVu Sans"/>
                <a:ea typeface="DejaVu Sans"/>
                <a:cs typeface="DejaVu Sans"/>
              </a:defRPr>
            </a:lvl2pPr>
            <a:lvl3pPr algn="l">
              <a:defRPr sz="975" b="0">
                <a:solidFill>
                  <a:srgbClr val="5D6974"/>
                </a:solidFill>
                <a:latin typeface="DejaVu Sans"/>
                <a:ea typeface="DejaVu Sans"/>
                <a:cs typeface="DejaVu Sans"/>
              </a:defRPr>
            </a:lvl3pPr>
            <a:lvl4pPr algn="l">
              <a:defRPr sz="975" b="0">
                <a:solidFill>
                  <a:srgbClr val="5D6974"/>
                </a:solidFill>
                <a:latin typeface="DejaVu Sans"/>
                <a:ea typeface="DejaVu Sans"/>
                <a:cs typeface="DejaVu Sans"/>
              </a:defRPr>
            </a:lvl4pPr>
            <a:lvl5pPr algn="l">
              <a:defRPr sz="975" b="0">
                <a:solidFill>
                  <a:srgbClr val="5D6974"/>
                </a:solidFill>
                <a:latin typeface="DejaVu Sans"/>
                <a:ea typeface="DejaVu Sans"/>
                <a:cs typeface="DejaVu Sans"/>
              </a:defRPr>
            </a:lvl5pPr>
            <a:lvl6pPr algn="l">
              <a:defRPr sz="975" b="0">
                <a:solidFill>
                  <a:srgbClr val="5D6974"/>
                </a:solidFill>
                <a:latin typeface="DejaVu Sans"/>
                <a:ea typeface="DejaVu Sans"/>
                <a:cs typeface="DejaVu Sans"/>
              </a:defRPr>
            </a:lvl6pPr>
            <a:lvl7pPr algn="l">
              <a:defRPr sz="975" b="0">
                <a:solidFill>
                  <a:srgbClr val="5D6974"/>
                </a:solidFill>
                <a:latin typeface="DejaVu Sans"/>
                <a:ea typeface="DejaVu Sans"/>
                <a:cs typeface="DejaVu Sans"/>
              </a:defRPr>
            </a:lvl7pPr>
            <a:lvl8pPr algn="l">
              <a:defRPr sz="975" b="0">
                <a:solidFill>
                  <a:srgbClr val="5D6974"/>
                </a:solidFill>
                <a:latin typeface="DejaVu Sans"/>
                <a:ea typeface="DejaVu Sans"/>
                <a:cs typeface="DejaVu Sans"/>
              </a:defRPr>
            </a:lvl8pPr>
            <a:lvl9pPr algn="l">
              <a:defRPr sz="975" b="0">
                <a:solidFill>
                  <a:srgbClr val="5D6974"/>
                </a:solidFill>
                <a:latin typeface="DejaVu Sans"/>
                <a:ea typeface="DejaVu Sans"/>
                <a:cs typeface="DejaVu Sans"/>
              </a:defRPr>
            </a:lvl9pPr>
          </a:lstStyle>
          <a:p>
            <a:pPr algn="l">
              <a:defRPr sz="975" b="0">
                <a:solidFill>
                  <a:srgbClr val="5D6974"/>
                </a:solidFill>
                <a:latin typeface="DejaVu Sans"/>
                <a:ea typeface="DejaVu Sans"/>
                <a:cs typeface="DejaVu Sans"/>
              </a:defRPr>
            </a:pPr>
            <a:r>
              <a:rPr sz="975" b="0">
                <a:solidFill>
                  <a:srgbClr val="5D6974"/>
                </a:solidFill>
                <a:latin typeface="DejaVu Sans"/>
                <a:ea typeface="DejaVu Sans"/>
                <a:cs typeface="DejaVu Sans"/>
              </a:rPr>
              <a:t>Και οι δύο πορείες καταλήγουν σε επείγουσα απεικόνιση. Διαφέρει μόνο η προσωρινή αντιμετώπιση.</a:t>
            </a:r>
          </a:p>
        </p:txBody>
      </p:sp>
      <p:sp>
        <p:nvSpPr>
          <p:cNvPr id="3" name="top-rule">
            <a:extLst>
              <a:ext uri="{FF2B5EF4-FFF2-40B4-BE49-F238E27FC236}">
                <a16:creationId xmlns:a16="http://schemas.microsoft.com/office/drawing/2014/main" id="{C55FAAF3-6D45-4AE0-A51B-A1C50B8CDB2D}"/>
              </a:ext>
            </a:extLst>
          </p:cNvPr>
          <p:cNvSpPr>
            <a:spLocks noGrp="1"/>
          </p:cNvSpPr>
          <p:nvPr/>
        </p:nvSpPr>
        <p:spPr>
          <a:xfrm>
            <a:off x="666750" y="1057275"/>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5973F243-CFF6-400B-85B3-299FDA873322}"/>
              </a:ext>
            </a:extLst>
          </p:cNvPr>
          <p:cNvSpPr>
            <a:spLocks noGrp="1"/>
          </p:cNvSpPr>
          <p:nvPr/>
        </p:nvSpPr>
        <p:spPr>
          <a:xfrm>
            <a:off x="11125200" y="6534150"/>
            <a:ext cx="400050" cy="171450"/>
          </a:xfrm>
          <a:prstGeom prst="rect">
            <a:avLst/>
          </a:prstGeom>
          <a:noFill/>
          <a:ln w="0">
            <a:noFill/>
            <a:prstDash val="solid"/>
          </a:ln>
        </p:spPr>
        <p:txBody>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41</a:t>
            </a:r>
          </a:p>
        </p:txBody>
      </p:sp>
      <p:sp>
        <p:nvSpPr>
          <p:cNvPr id="6" name="wait">
            <a:extLst>
              <a:ext uri="{FF2B5EF4-FFF2-40B4-BE49-F238E27FC236}">
                <a16:creationId xmlns:a16="http://schemas.microsoft.com/office/drawing/2014/main" id="{6CBFF1AA-1BF5-461E-BE36-58905AA3AA67}"/>
              </a:ext>
            </a:extLst>
          </p:cNvPr>
          <p:cNvSpPr>
            <a:spLocks noGrp="1"/>
          </p:cNvSpPr>
          <p:nvPr/>
        </p:nvSpPr>
        <p:spPr>
          <a:xfrm>
            <a:off x="1143000" y="1809750"/>
            <a:ext cx="4476750" cy="2286000"/>
          </a:xfrm>
          <a:prstGeom prst="roundRect">
            <a:avLst>
              <a:gd name="adj" fmla="val 3333"/>
            </a:avLst>
          </a:prstGeom>
          <a:solidFill>
            <a:srgbClr val="EAF3FB"/>
          </a:solidFill>
          <a:ln w="13335">
            <a:solidFill>
              <a:srgbClr val="A8C9E8"/>
            </a:solidFill>
            <a:prstDash val="solid"/>
          </a:ln>
        </p:spPr>
        <p:txBody>
          <a:bodyPr/>
          <a:lstStyle/>
          <a:p>
            <a:endParaRPr lang="en-US"/>
          </a:p>
        </p:txBody>
      </p:sp>
      <p:sp>
        <p:nvSpPr>
          <p:cNvPr id="7" name="wait-heading">
            <a:extLst>
              <a:ext uri="{FF2B5EF4-FFF2-40B4-BE49-F238E27FC236}">
                <a16:creationId xmlns:a16="http://schemas.microsoft.com/office/drawing/2014/main" id="{E9629035-0F12-49D6-ABFB-E464BD6AC655}"/>
              </a:ext>
            </a:extLst>
          </p:cNvPr>
          <p:cNvSpPr>
            <a:spLocks noGrp="1"/>
          </p:cNvSpPr>
          <p:nvPr/>
        </p:nvSpPr>
        <p:spPr>
          <a:xfrm>
            <a:off x="1314450" y="1962150"/>
            <a:ext cx="4133850" cy="323850"/>
          </a:xfrm>
          <a:prstGeom prst="rect">
            <a:avLst/>
          </a:prstGeom>
          <a:noFill/>
          <a:ln w="0">
            <a:noFill/>
            <a:prstDash val="solid"/>
          </a:ln>
        </p:spPr>
        <p:txBody>
          <a:bodyPr/>
          <a:lstStyle>
            <a:defPPr algn="ctr">
              <a:defRPr sz="1500" b="1">
                <a:solidFill>
                  <a:srgbClr val="3979B8"/>
                </a:solidFill>
                <a:latin typeface="DejaVu Sans"/>
                <a:ea typeface="DejaVu Sans"/>
                <a:cs typeface="DejaVu Sans"/>
              </a:defRPr>
            </a:defPPr>
            <a:lvl1pPr algn="ctr">
              <a:defRPr sz="1500" b="1">
                <a:solidFill>
                  <a:srgbClr val="3979B8"/>
                </a:solidFill>
                <a:latin typeface="DejaVu Sans"/>
                <a:ea typeface="DejaVu Sans"/>
                <a:cs typeface="DejaVu Sans"/>
              </a:defRPr>
            </a:lvl1pPr>
            <a:lvl2pPr algn="ctr">
              <a:defRPr sz="1500" b="1">
                <a:solidFill>
                  <a:srgbClr val="3979B8"/>
                </a:solidFill>
                <a:latin typeface="DejaVu Sans"/>
                <a:ea typeface="DejaVu Sans"/>
                <a:cs typeface="DejaVu Sans"/>
              </a:defRPr>
            </a:lvl2pPr>
            <a:lvl3pPr algn="ctr">
              <a:defRPr sz="1500" b="1">
                <a:solidFill>
                  <a:srgbClr val="3979B8"/>
                </a:solidFill>
                <a:latin typeface="DejaVu Sans"/>
                <a:ea typeface="DejaVu Sans"/>
                <a:cs typeface="DejaVu Sans"/>
              </a:defRPr>
            </a:lvl3pPr>
            <a:lvl4pPr algn="ctr">
              <a:defRPr sz="1500" b="1">
                <a:solidFill>
                  <a:srgbClr val="3979B8"/>
                </a:solidFill>
                <a:latin typeface="DejaVu Sans"/>
                <a:ea typeface="DejaVu Sans"/>
                <a:cs typeface="DejaVu Sans"/>
              </a:defRPr>
            </a:lvl4pPr>
            <a:lvl5pPr algn="ctr">
              <a:defRPr sz="1500" b="1">
                <a:solidFill>
                  <a:srgbClr val="3979B8"/>
                </a:solidFill>
                <a:latin typeface="DejaVu Sans"/>
                <a:ea typeface="DejaVu Sans"/>
                <a:cs typeface="DejaVu Sans"/>
              </a:defRPr>
            </a:lvl5pPr>
            <a:lvl6pPr algn="ctr">
              <a:defRPr sz="1500" b="1">
                <a:solidFill>
                  <a:srgbClr val="3979B8"/>
                </a:solidFill>
                <a:latin typeface="DejaVu Sans"/>
                <a:ea typeface="DejaVu Sans"/>
                <a:cs typeface="DejaVu Sans"/>
              </a:defRPr>
            </a:lvl6pPr>
            <a:lvl7pPr algn="ctr">
              <a:defRPr sz="1500" b="1">
                <a:solidFill>
                  <a:srgbClr val="3979B8"/>
                </a:solidFill>
                <a:latin typeface="DejaVu Sans"/>
                <a:ea typeface="DejaVu Sans"/>
                <a:cs typeface="DejaVu Sans"/>
              </a:defRPr>
            </a:lvl7pPr>
            <a:lvl8pPr algn="ctr">
              <a:defRPr sz="1500" b="1">
                <a:solidFill>
                  <a:srgbClr val="3979B8"/>
                </a:solidFill>
                <a:latin typeface="DejaVu Sans"/>
                <a:ea typeface="DejaVu Sans"/>
                <a:cs typeface="DejaVu Sans"/>
              </a:defRPr>
            </a:lvl8pPr>
            <a:lvl9pPr algn="ctr">
              <a:defRPr sz="1500" b="1">
                <a:solidFill>
                  <a:srgbClr val="3979B8"/>
                </a:solidFill>
                <a:latin typeface="DejaVu Sans"/>
                <a:ea typeface="DejaVu Sans"/>
                <a:cs typeface="DejaVu Sans"/>
              </a:defRPr>
            </a:lvl9pPr>
          </a:lstStyle>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Χωρίς προσωρινή αντιπηκτική αγωγή</a:t>
            </a:r>
          </a:p>
        </p:txBody>
      </p:sp>
      <p:sp>
        <p:nvSpPr>
          <p:cNvPr id="8" name="wait-body">
            <a:extLst>
              <a:ext uri="{FF2B5EF4-FFF2-40B4-BE49-F238E27FC236}">
                <a16:creationId xmlns:a16="http://schemas.microsoft.com/office/drawing/2014/main" id="{78202389-C41B-459C-BDFF-0D346497DAF5}"/>
              </a:ext>
            </a:extLst>
          </p:cNvPr>
          <p:cNvSpPr>
            <a:spLocks noGrp="1"/>
          </p:cNvSpPr>
          <p:nvPr/>
        </p:nvSpPr>
        <p:spPr>
          <a:xfrm>
            <a:off x="1352550" y="2381250"/>
            <a:ext cx="4057650" cy="156210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Ο ασθενής περιμένει το triplex. Αν επιβεβαιωθεί DVT, τότε αρχίζει η ενδεδειγμένη θεραπεία.</a:t>
            </a:r>
          </a:p>
        </p:txBody>
      </p:sp>
      <p:sp>
        <p:nvSpPr>
          <p:cNvPr id="9" name="interim">
            <a:extLst>
              <a:ext uri="{FF2B5EF4-FFF2-40B4-BE49-F238E27FC236}">
                <a16:creationId xmlns:a16="http://schemas.microsoft.com/office/drawing/2014/main" id="{85DEE243-5887-462E-87D0-BB1111C14201}"/>
              </a:ext>
            </a:extLst>
          </p:cNvPr>
          <p:cNvSpPr>
            <a:spLocks noGrp="1"/>
          </p:cNvSpPr>
          <p:nvPr/>
        </p:nvSpPr>
        <p:spPr>
          <a:xfrm>
            <a:off x="6572250" y="1809750"/>
            <a:ext cx="4476750" cy="2286000"/>
          </a:xfrm>
          <a:prstGeom prst="roundRect">
            <a:avLst>
              <a:gd name="adj" fmla="val 3333"/>
            </a:avLst>
          </a:prstGeom>
          <a:solidFill>
            <a:srgbClr val="EAF7F5"/>
          </a:solidFill>
          <a:ln w="13335">
            <a:solidFill>
              <a:srgbClr val="8FD3CA"/>
            </a:solidFill>
            <a:prstDash val="solid"/>
          </a:ln>
        </p:spPr>
        <p:txBody>
          <a:bodyPr/>
          <a:lstStyle/>
          <a:p>
            <a:endParaRPr lang="en-US"/>
          </a:p>
        </p:txBody>
      </p:sp>
      <p:sp>
        <p:nvSpPr>
          <p:cNvPr id="10" name="interim-heading">
            <a:extLst>
              <a:ext uri="{FF2B5EF4-FFF2-40B4-BE49-F238E27FC236}">
                <a16:creationId xmlns:a16="http://schemas.microsoft.com/office/drawing/2014/main" id="{51F6469C-6F51-4A9E-A191-B95219EB895F}"/>
              </a:ext>
            </a:extLst>
          </p:cNvPr>
          <p:cNvSpPr>
            <a:spLocks noGrp="1"/>
          </p:cNvSpPr>
          <p:nvPr/>
        </p:nvSpPr>
        <p:spPr>
          <a:xfrm>
            <a:off x="6743700" y="1962150"/>
            <a:ext cx="4133850" cy="323850"/>
          </a:xfrm>
          <a:prstGeom prst="rect">
            <a:avLst/>
          </a:prstGeom>
          <a:noFill/>
          <a:ln w="0">
            <a:noFill/>
            <a:prstDash val="solid"/>
          </a:ln>
        </p:spPr>
        <p:txBody>
          <a:bodyPr/>
          <a:lstStyle>
            <a:defPPr algn="ctr">
              <a:defRPr sz="1500" b="1">
                <a:solidFill>
                  <a:srgbClr val="2A9D8F"/>
                </a:solidFill>
                <a:latin typeface="DejaVu Sans"/>
                <a:ea typeface="DejaVu Sans"/>
                <a:cs typeface="DejaVu Sans"/>
              </a:defRPr>
            </a:defPPr>
            <a:lvl1pPr algn="ctr">
              <a:defRPr sz="1500" b="1">
                <a:solidFill>
                  <a:srgbClr val="2A9D8F"/>
                </a:solidFill>
                <a:latin typeface="DejaVu Sans"/>
                <a:ea typeface="DejaVu Sans"/>
                <a:cs typeface="DejaVu Sans"/>
              </a:defRPr>
            </a:lvl1pPr>
            <a:lvl2pPr algn="ctr">
              <a:defRPr sz="1500" b="1">
                <a:solidFill>
                  <a:srgbClr val="2A9D8F"/>
                </a:solidFill>
                <a:latin typeface="DejaVu Sans"/>
                <a:ea typeface="DejaVu Sans"/>
                <a:cs typeface="DejaVu Sans"/>
              </a:defRPr>
            </a:lvl2pPr>
            <a:lvl3pPr algn="ctr">
              <a:defRPr sz="1500" b="1">
                <a:solidFill>
                  <a:srgbClr val="2A9D8F"/>
                </a:solidFill>
                <a:latin typeface="DejaVu Sans"/>
                <a:ea typeface="DejaVu Sans"/>
                <a:cs typeface="DejaVu Sans"/>
              </a:defRPr>
            </a:lvl3pPr>
            <a:lvl4pPr algn="ctr">
              <a:defRPr sz="1500" b="1">
                <a:solidFill>
                  <a:srgbClr val="2A9D8F"/>
                </a:solidFill>
                <a:latin typeface="DejaVu Sans"/>
                <a:ea typeface="DejaVu Sans"/>
                <a:cs typeface="DejaVu Sans"/>
              </a:defRPr>
            </a:lvl4pPr>
            <a:lvl5pPr algn="ctr">
              <a:defRPr sz="1500" b="1">
                <a:solidFill>
                  <a:srgbClr val="2A9D8F"/>
                </a:solidFill>
                <a:latin typeface="DejaVu Sans"/>
                <a:ea typeface="DejaVu Sans"/>
                <a:cs typeface="DejaVu Sans"/>
              </a:defRPr>
            </a:lvl5pPr>
            <a:lvl6pPr algn="ctr">
              <a:defRPr sz="1500" b="1">
                <a:solidFill>
                  <a:srgbClr val="2A9D8F"/>
                </a:solidFill>
                <a:latin typeface="DejaVu Sans"/>
                <a:ea typeface="DejaVu Sans"/>
                <a:cs typeface="DejaVu Sans"/>
              </a:defRPr>
            </a:lvl6pPr>
            <a:lvl7pPr algn="ctr">
              <a:defRPr sz="1500" b="1">
                <a:solidFill>
                  <a:srgbClr val="2A9D8F"/>
                </a:solidFill>
                <a:latin typeface="DejaVu Sans"/>
                <a:ea typeface="DejaVu Sans"/>
                <a:cs typeface="DejaVu Sans"/>
              </a:defRPr>
            </a:lvl7pPr>
            <a:lvl8pPr algn="ctr">
              <a:defRPr sz="1500" b="1">
                <a:solidFill>
                  <a:srgbClr val="2A9D8F"/>
                </a:solidFill>
                <a:latin typeface="DejaVu Sans"/>
                <a:ea typeface="DejaVu Sans"/>
                <a:cs typeface="DejaVu Sans"/>
              </a:defRPr>
            </a:lvl8pPr>
            <a:lvl9pPr algn="ctr">
              <a:defRPr sz="1500" b="1">
                <a:solidFill>
                  <a:srgbClr val="2A9D8F"/>
                </a:solidFill>
                <a:latin typeface="DejaVu Sans"/>
                <a:ea typeface="DejaVu Sans"/>
                <a:cs typeface="DejaVu Sans"/>
              </a:defRPr>
            </a:lvl9pPr>
          </a:lstStyle>
          <a:p>
            <a:pPr algn="ctr">
              <a:defRPr sz="1500" b="1">
                <a:solidFill>
                  <a:srgbClr val="2A9D8F"/>
                </a:solidFill>
                <a:latin typeface="DejaVu Sans"/>
                <a:ea typeface="DejaVu Sans"/>
                <a:cs typeface="DejaVu Sans"/>
              </a:defRPr>
            </a:pPr>
            <a:r>
              <a:rPr sz="1500" b="1">
                <a:solidFill>
                  <a:srgbClr val="2A9D8F"/>
                </a:solidFill>
                <a:latin typeface="DejaVu Sans"/>
                <a:ea typeface="DejaVu Sans"/>
                <a:cs typeface="DejaVu Sans"/>
              </a:rPr>
              <a:t>Προσωρινή αντιπηκτική αγωγή</a:t>
            </a:r>
          </a:p>
        </p:txBody>
      </p:sp>
      <p:sp>
        <p:nvSpPr>
          <p:cNvPr id="11" name="interim-body">
            <a:extLst>
              <a:ext uri="{FF2B5EF4-FFF2-40B4-BE49-F238E27FC236}">
                <a16:creationId xmlns:a16="http://schemas.microsoft.com/office/drawing/2014/main" id="{EFE8E411-5ED9-4750-8993-769ABC75250E}"/>
              </a:ext>
            </a:extLst>
          </p:cNvPr>
          <p:cNvSpPr>
            <a:spLocks noGrp="1"/>
          </p:cNvSpPr>
          <p:nvPr/>
        </p:nvSpPr>
        <p:spPr>
          <a:xfrm>
            <a:off x="6781800" y="2381250"/>
            <a:ext cx="4057650" cy="156210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Η αγωγή αρχίζει πριν από το αποτέλεσμα και επανεκτιμάται μόλις ολοκληρωθεί το triplex.</a:t>
            </a:r>
          </a:p>
        </p:txBody>
      </p:sp>
      <p:sp>
        <p:nvSpPr>
          <p:cNvPr id="12" name="decision-focus">
            <a:extLst>
              <a:ext uri="{FF2B5EF4-FFF2-40B4-BE49-F238E27FC236}">
                <a16:creationId xmlns:a16="http://schemas.microsoft.com/office/drawing/2014/main" id="{08019FEA-8D3D-459F-A40C-F40A89A8FF3E}"/>
              </a:ext>
            </a:extLst>
          </p:cNvPr>
          <p:cNvSpPr>
            <a:spLocks noGrp="1"/>
          </p:cNvSpPr>
          <p:nvPr/>
        </p:nvSpPr>
        <p:spPr>
          <a:xfrm>
            <a:off x="2286000" y="4762500"/>
            <a:ext cx="7620000" cy="800100"/>
          </a:xfrm>
          <a:prstGeom prst="roundRect">
            <a:avLst>
              <a:gd name="adj" fmla="val 9524"/>
            </a:avLst>
          </a:prstGeom>
          <a:solidFill>
            <a:srgbClr val="FFF5DF"/>
          </a:solidFill>
          <a:ln w="13335">
            <a:solidFill>
              <a:srgbClr val="E5C37F"/>
            </a:solidFill>
            <a:prstDash val="solid"/>
          </a:ln>
        </p:spPr>
        <p:txBody>
          <a:bodyPr/>
          <a:lstStyle/>
          <a:p>
            <a:endParaRPr lang="en-US"/>
          </a:p>
        </p:txBody>
      </p:sp>
      <p:sp>
        <p:nvSpPr>
          <p:cNvPr id="13" name="decision-focus-text">
            <a:extLst>
              <a:ext uri="{FF2B5EF4-FFF2-40B4-BE49-F238E27FC236}">
                <a16:creationId xmlns:a16="http://schemas.microsoft.com/office/drawing/2014/main" id="{945AB9E6-5A0E-4E1F-B50C-266D1017E8BA}"/>
              </a:ext>
            </a:extLst>
          </p:cNvPr>
          <p:cNvSpPr>
            <a:spLocks noGrp="1"/>
          </p:cNvSpPr>
          <p:nvPr/>
        </p:nvSpPr>
        <p:spPr>
          <a:xfrm>
            <a:off x="2619375" y="4953000"/>
            <a:ext cx="6953250" cy="457200"/>
          </a:xfrm>
          <a:prstGeom prst="rect">
            <a:avLst/>
          </a:prstGeom>
          <a:noFill/>
          <a:ln w="0">
            <a:noFill/>
            <a:prstDash val="solid"/>
          </a:ln>
        </p:spPr>
        <p:txBody>
          <a:bodyPr/>
          <a:lstStyle>
            <a:defPPr algn="ctr">
              <a:defRPr sz="1350" b="1">
                <a:solidFill>
                  <a:srgbClr val="A66B12"/>
                </a:solidFill>
                <a:latin typeface="DejaVu Sans"/>
                <a:ea typeface="DejaVu Sans"/>
                <a:cs typeface="DejaVu Sans"/>
              </a:defRPr>
            </a:defPPr>
            <a:lvl1pPr algn="ctr">
              <a:defRPr sz="1350" b="1">
                <a:solidFill>
                  <a:srgbClr val="A66B12"/>
                </a:solidFill>
                <a:latin typeface="DejaVu Sans"/>
                <a:ea typeface="DejaVu Sans"/>
                <a:cs typeface="DejaVu Sans"/>
              </a:defRPr>
            </a:lvl1pPr>
            <a:lvl2pPr algn="ctr">
              <a:defRPr sz="1350" b="1">
                <a:solidFill>
                  <a:srgbClr val="A66B12"/>
                </a:solidFill>
                <a:latin typeface="DejaVu Sans"/>
                <a:ea typeface="DejaVu Sans"/>
                <a:cs typeface="DejaVu Sans"/>
              </a:defRPr>
            </a:lvl2pPr>
            <a:lvl3pPr algn="ctr">
              <a:defRPr sz="1350" b="1">
                <a:solidFill>
                  <a:srgbClr val="A66B12"/>
                </a:solidFill>
                <a:latin typeface="DejaVu Sans"/>
                <a:ea typeface="DejaVu Sans"/>
                <a:cs typeface="DejaVu Sans"/>
              </a:defRPr>
            </a:lvl3pPr>
            <a:lvl4pPr algn="ctr">
              <a:defRPr sz="1350" b="1">
                <a:solidFill>
                  <a:srgbClr val="A66B12"/>
                </a:solidFill>
                <a:latin typeface="DejaVu Sans"/>
                <a:ea typeface="DejaVu Sans"/>
                <a:cs typeface="DejaVu Sans"/>
              </a:defRPr>
            </a:lvl4pPr>
            <a:lvl5pPr algn="ctr">
              <a:defRPr sz="1350" b="1">
                <a:solidFill>
                  <a:srgbClr val="A66B12"/>
                </a:solidFill>
                <a:latin typeface="DejaVu Sans"/>
                <a:ea typeface="DejaVu Sans"/>
                <a:cs typeface="DejaVu Sans"/>
              </a:defRPr>
            </a:lvl5pPr>
            <a:lvl6pPr algn="ctr">
              <a:defRPr sz="1350" b="1">
                <a:solidFill>
                  <a:srgbClr val="A66B12"/>
                </a:solidFill>
                <a:latin typeface="DejaVu Sans"/>
                <a:ea typeface="DejaVu Sans"/>
                <a:cs typeface="DejaVu Sans"/>
              </a:defRPr>
            </a:lvl6pPr>
            <a:lvl7pPr algn="ctr">
              <a:defRPr sz="1350" b="1">
                <a:solidFill>
                  <a:srgbClr val="A66B12"/>
                </a:solidFill>
                <a:latin typeface="DejaVu Sans"/>
                <a:ea typeface="DejaVu Sans"/>
                <a:cs typeface="DejaVu Sans"/>
              </a:defRPr>
            </a:lvl7pPr>
            <a:lvl8pPr algn="ctr">
              <a:defRPr sz="1350" b="1">
                <a:solidFill>
                  <a:srgbClr val="A66B12"/>
                </a:solidFill>
                <a:latin typeface="DejaVu Sans"/>
                <a:ea typeface="DejaVu Sans"/>
                <a:cs typeface="DejaVu Sans"/>
              </a:defRPr>
            </a:lvl8pPr>
            <a:lvl9pPr algn="ctr">
              <a:defRPr sz="1350" b="1">
                <a:solidFill>
                  <a:srgbClr val="A66B12"/>
                </a:solidFill>
                <a:latin typeface="DejaVu Sans"/>
                <a:ea typeface="DejaVu Sans"/>
                <a:cs typeface="DejaVu Sans"/>
              </a:defRPr>
            </a:lvl9pPr>
          </a:lstStyle>
          <a:p>
            <a:pPr algn="ctr">
              <a:defRPr sz="1350" b="1">
                <a:solidFill>
                  <a:srgbClr val="A66B12"/>
                </a:solidFill>
                <a:latin typeface="DejaVu Sans"/>
                <a:ea typeface="DejaVu Sans"/>
                <a:cs typeface="DejaVu Sans"/>
              </a:defRPr>
            </a:pPr>
            <a:r>
              <a:rPr sz="1350" b="1">
                <a:solidFill>
                  <a:srgbClr val="A66B12"/>
                </a:solidFill>
                <a:latin typeface="DejaVu Sans"/>
                <a:ea typeface="DejaVu Sans"/>
                <a:cs typeface="DejaVu Sans"/>
              </a:rPr>
              <a:t>Η επιλογή εξαρτάται από την πιθανότητα DVT και από το σχετικό βάρος της καθυστέρησης και της αιμορραγίας.</a:t>
            </a:r>
          </a:p>
        </p:txBody>
      </p:sp>
    </p:spTree>
    <p:extLst>
      <p:ext uri="{BB962C8B-B14F-4D97-AF65-F5344CB8AC3E}">
        <p14:creationId xmlns:p14="http://schemas.microsoft.com/office/powerpoint/2010/main" val="19637328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a:extLst>
              <a:ext uri="{FF2B5EF4-FFF2-40B4-BE49-F238E27FC236}">
                <a16:creationId xmlns:a16="http://schemas.microsoft.com/office/drawing/2014/main" id="{992F21A7-8C21-4BA4-BA74-AA287A5EAF39}"/>
              </a:ext>
            </a:extLst>
          </p:cNvPr>
          <p:cNvSpPr>
            <a:spLocks noGrp="1"/>
          </p:cNvSpPr>
          <p:nvPr/>
        </p:nvSpPr>
        <p:spPr>
          <a:xfrm>
            <a:off x="647700" y="285750"/>
            <a:ext cx="10906125" cy="552450"/>
          </a:xfrm>
          <a:prstGeom prst="rect">
            <a:avLst/>
          </a:prstGeom>
          <a:noFill/>
          <a:ln w="0">
            <a:noFill/>
            <a:prstDash val="solid"/>
          </a:ln>
        </p:spPr>
        <p:txBody>
          <a:bodyPr/>
          <a:lstStyle>
            <a:defPPr algn="l">
              <a:defRPr sz="2325" b="1">
                <a:solidFill>
                  <a:srgbClr val="18324B"/>
                </a:solidFill>
                <a:latin typeface="DejaVu Sans"/>
                <a:ea typeface="DejaVu Sans"/>
                <a:cs typeface="DejaVu Sans"/>
              </a:defRPr>
            </a:defPPr>
            <a:lvl1pPr algn="l">
              <a:defRPr sz="2325" b="1">
                <a:solidFill>
                  <a:srgbClr val="18324B"/>
                </a:solidFill>
                <a:latin typeface="DejaVu Sans"/>
                <a:ea typeface="DejaVu Sans"/>
                <a:cs typeface="DejaVu Sans"/>
              </a:defRPr>
            </a:lvl1pPr>
            <a:lvl2pPr algn="l">
              <a:defRPr sz="2325" b="1">
                <a:solidFill>
                  <a:srgbClr val="18324B"/>
                </a:solidFill>
                <a:latin typeface="DejaVu Sans"/>
                <a:ea typeface="DejaVu Sans"/>
                <a:cs typeface="DejaVu Sans"/>
              </a:defRPr>
            </a:lvl2pPr>
            <a:lvl3pPr algn="l">
              <a:defRPr sz="2325" b="1">
                <a:solidFill>
                  <a:srgbClr val="18324B"/>
                </a:solidFill>
                <a:latin typeface="DejaVu Sans"/>
                <a:ea typeface="DejaVu Sans"/>
                <a:cs typeface="DejaVu Sans"/>
              </a:defRPr>
            </a:lvl3pPr>
            <a:lvl4pPr algn="l">
              <a:defRPr sz="2325" b="1">
                <a:solidFill>
                  <a:srgbClr val="18324B"/>
                </a:solidFill>
                <a:latin typeface="DejaVu Sans"/>
                <a:ea typeface="DejaVu Sans"/>
                <a:cs typeface="DejaVu Sans"/>
              </a:defRPr>
            </a:lvl4pPr>
            <a:lvl5pPr algn="l">
              <a:defRPr sz="2325" b="1">
                <a:solidFill>
                  <a:srgbClr val="18324B"/>
                </a:solidFill>
                <a:latin typeface="DejaVu Sans"/>
                <a:ea typeface="DejaVu Sans"/>
                <a:cs typeface="DejaVu Sans"/>
              </a:defRPr>
            </a:lvl5pPr>
            <a:lvl6pPr algn="l">
              <a:defRPr sz="2325" b="1">
                <a:solidFill>
                  <a:srgbClr val="18324B"/>
                </a:solidFill>
                <a:latin typeface="DejaVu Sans"/>
                <a:ea typeface="DejaVu Sans"/>
                <a:cs typeface="DejaVu Sans"/>
              </a:defRPr>
            </a:lvl6pPr>
            <a:lvl7pPr algn="l">
              <a:defRPr sz="2325" b="1">
                <a:solidFill>
                  <a:srgbClr val="18324B"/>
                </a:solidFill>
                <a:latin typeface="DejaVu Sans"/>
                <a:ea typeface="DejaVu Sans"/>
                <a:cs typeface="DejaVu Sans"/>
              </a:defRPr>
            </a:lvl7pPr>
            <a:lvl8pPr algn="l">
              <a:defRPr sz="2325" b="1">
                <a:solidFill>
                  <a:srgbClr val="18324B"/>
                </a:solidFill>
                <a:latin typeface="DejaVu Sans"/>
                <a:ea typeface="DejaVu Sans"/>
                <a:cs typeface="DejaVu Sans"/>
              </a:defRPr>
            </a:lvl8pPr>
            <a:lvl9pPr algn="l">
              <a:defRPr sz="2325" b="1">
                <a:solidFill>
                  <a:srgbClr val="18324B"/>
                </a:solidFill>
                <a:latin typeface="DejaVu Sans"/>
                <a:ea typeface="DejaVu Sans"/>
                <a:cs typeface="DejaVu Sans"/>
              </a:defRPr>
            </a:lvl9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Τα δύο πιθανά λάθη στο παράδειγμα DVT</a:t>
            </a:r>
          </a:p>
        </p:txBody>
      </p:sp>
      <p:sp>
        <p:nvSpPr>
          <p:cNvPr id="3" name="top-rule">
            <a:extLst>
              <a:ext uri="{FF2B5EF4-FFF2-40B4-BE49-F238E27FC236}">
                <a16:creationId xmlns:a16="http://schemas.microsoft.com/office/drawing/2014/main" id="{5A27BFD9-1A0E-402B-8B99-94B5D177FF4C}"/>
              </a:ext>
            </a:extLst>
          </p:cNvPr>
          <p:cNvSpPr>
            <a:spLocks noGrp="1"/>
          </p:cNvSpPr>
          <p:nvPr/>
        </p:nvSpPr>
        <p:spPr>
          <a:xfrm>
            <a:off x="666750" y="1057275"/>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EA03CCCB-351B-449C-AC4D-86E0FB16F5C9}"/>
              </a:ext>
            </a:extLst>
          </p:cNvPr>
          <p:cNvSpPr>
            <a:spLocks noGrp="1"/>
          </p:cNvSpPr>
          <p:nvPr/>
        </p:nvSpPr>
        <p:spPr>
          <a:xfrm>
            <a:off x="11125200" y="6534150"/>
            <a:ext cx="400050" cy="171450"/>
          </a:xfrm>
          <a:prstGeom prst="rect">
            <a:avLst/>
          </a:prstGeom>
          <a:noFill/>
          <a:ln w="0">
            <a:noFill/>
            <a:prstDash val="solid"/>
          </a:ln>
        </p:spPr>
        <p:txBody>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42</a:t>
            </a:r>
          </a:p>
        </p:txBody>
      </p:sp>
      <p:sp>
        <p:nvSpPr>
          <p:cNvPr id="6" name="delay-harm">
            <a:extLst>
              <a:ext uri="{FF2B5EF4-FFF2-40B4-BE49-F238E27FC236}">
                <a16:creationId xmlns:a16="http://schemas.microsoft.com/office/drawing/2014/main" id="{FB7A295F-BBAA-418D-943F-CAB4491D5A15}"/>
              </a:ext>
            </a:extLst>
          </p:cNvPr>
          <p:cNvSpPr>
            <a:spLocks noGrp="1"/>
          </p:cNvSpPr>
          <p:nvPr/>
        </p:nvSpPr>
        <p:spPr>
          <a:xfrm>
            <a:off x="952500" y="1666875"/>
            <a:ext cx="4762500" cy="2714625"/>
          </a:xfrm>
          <a:prstGeom prst="roundRect">
            <a:avLst>
              <a:gd name="adj" fmla="val 2807"/>
            </a:avLst>
          </a:prstGeom>
          <a:solidFill>
            <a:srgbClr val="FCECEC"/>
          </a:solidFill>
          <a:ln w="13335">
            <a:solidFill>
              <a:srgbClr val="E5AAAA"/>
            </a:solidFill>
            <a:prstDash val="solid"/>
          </a:ln>
        </p:spPr>
        <p:txBody>
          <a:bodyPr/>
          <a:lstStyle/>
          <a:p>
            <a:endParaRPr lang="en-US"/>
          </a:p>
        </p:txBody>
      </p:sp>
      <p:sp>
        <p:nvSpPr>
          <p:cNvPr id="7" name="delay-harm-heading">
            <a:extLst>
              <a:ext uri="{FF2B5EF4-FFF2-40B4-BE49-F238E27FC236}">
                <a16:creationId xmlns:a16="http://schemas.microsoft.com/office/drawing/2014/main" id="{43E731AF-430F-44B8-B8E8-150EF7F0C5FE}"/>
              </a:ext>
            </a:extLst>
          </p:cNvPr>
          <p:cNvSpPr>
            <a:spLocks noGrp="1"/>
          </p:cNvSpPr>
          <p:nvPr/>
        </p:nvSpPr>
        <p:spPr>
          <a:xfrm>
            <a:off x="1123950" y="1819275"/>
            <a:ext cx="4419600" cy="323850"/>
          </a:xfrm>
          <a:prstGeom prst="rect">
            <a:avLst/>
          </a:prstGeom>
          <a:noFill/>
          <a:ln w="0">
            <a:noFill/>
            <a:prstDash val="solid"/>
          </a:ln>
        </p:spPr>
        <p:txBody>
          <a:bodyPr/>
          <a:lstStyle>
            <a:defPPr algn="ctr">
              <a:defRPr sz="1500" b="1">
                <a:solidFill>
                  <a:srgbClr val="B54A4A"/>
                </a:solidFill>
                <a:latin typeface="DejaVu Sans"/>
                <a:ea typeface="DejaVu Sans"/>
                <a:cs typeface="DejaVu Sans"/>
              </a:defRPr>
            </a:defPPr>
            <a:lvl1pPr algn="ctr">
              <a:defRPr sz="1500" b="1">
                <a:solidFill>
                  <a:srgbClr val="B54A4A"/>
                </a:solidFill>
                <a:latin typeface="DejaVu Sans"/>
                <a:ea typeface="DejaVu Sans"/>
                <a:cs typeface="DejaVu Sans"/>
              </a:defRPr>
            </a:lvl1pPr>
            <a:lvl2pPr algn="ctr">
              <a:defRPr sz="1500" b="1">
                <a:solidFill>
                  <a:srgbClr val="B54A4A"/>
                </a:solidFill>
                <a:latin typeface="DejaVu Sans"/>
                <a:ea typeface="DejaVu Sans"/>
                <a:cs typeface="DejaVu Sans"/>
              </a:defRPr>
            </a:lvl2pPr>
            <a:lvl3pPr algn="ctr">
              <a:defRPr sz="1500" b="1">
                <a:solidFill>
                  <a:srgbClr val="B54A4A"/>
                </a:solidFill>
                <a:latin typeface="DejaVu Sans"/>
                <a:ea typeface="DejaVu Sans"/>
                <a:cs typeface="DejaVu Sans"/>
              </a:defRPr>
            </a:lvl3pPr>
            <a:lvl4pPr algn="ctr">
              <a:defRPr sz="1500" b="1">
                <a:solidFill>
                  <a:srgbClr val="B54A4A"/>
                </a:solidFill>
                <a:latin typeface="DejaVu Sans"/>
                <a:ea typeface="DejaVu Sans"/>
                <a:cs typeface="DejaVu Sans"/>
              </a:defRPr>
            </a:lvl4pPr>
            <a:lvl5pPr algn="ctr">
              <a:defRPr sz="1500" b="1">
                <a:solidFill>
                  <a:srgbClr val="B54A4A"/>
                </a:solidFill>
                <a:latin typeface="DejaVu Sans"/>
                <a:ea typeface="DejaVu Sans"/>
                <a:cs typeface="DejaVu Sans"/>
              </a:defRPr>
            </a:lvl5pPr>
            <a:lvl6pPr algn="ctr">
              <a:defRPr sz="1500" b="1">
                <a:solidFill>
                  <a:srgbClr val="B54A4A"/>
                </a:solidFill>
                <a:latin typeface="DejaVu Sans"/>
                <a:ea typeface="DejaVu Sans"/>
                <a:cs typeface="DejaVu Sans"/>
              </a:defRPr>
            </a:lvl6pPr>
            <a:lvl7pPr algn="ctr">
              <a:defRPr sz="1500" b="1">
                <a:solidFill>
                  <a:srgbClr val="B54A4A"/>
                </a:solidFill>
                <a:latin typeface="DejaVu Sans"/>
                <a:ea typeface="DejaVu Sans"/>
                <a:cs typeface="DejaVu Sans"/>
              </a:defRPr>
            </a:lvl7pPr>
            <a:lvl8pPr algn="ctr">
              <a:defRPr sz="1500" b="1">
                <a:solidFill>
                  <a:srgbClr val="B54A4A"/>
                </a:solidFill>
                <a:latin typeface="DejaVu Sans"/>
                <a:ea typeface="DejaVu Sans"/>
                <a:cs typeface="DejaVu Sans"/>
              </a:defRPr>
            </a:lvl8pPr>
            <a:lvl9pPr algn="ctr">
              <a:defRPr sz="1500" b="1">
                <a:solidFill>
                  <a:srgbClr val="B54A4A"/>
                </a:solidFill>
                <a:latin typeface="DejaVu Sans"/>
                <a:ea typeface="DejaVu Sans"/>
                <a:cs typeface="DejaVu Sans"/>
              </a:defRPr>
            </a:lvl9pPr>
          </a:lstStyle>
          <a:p>
            <a:pPr algn="ctr">
              <a:defRPr sz="1500" b="1">
                <a:solidFill>
                  <a:srgbClr val="B54A4A"/>
                </a:solidFill>
                <a:latin typeface="DejaVu Sans"/>
                <a:ea typeface="DejaVu Sans"/>
                <a:cs typeface="DejaVu Sans"/>
              </a:defRPr>
            </a:pPr>
            <a:r>
              <a:rPr sz="1500" b="1">
                <a:solidFill>
                  <a:srgbClr val="B54A4A"/>
                </a:solidFill>
                <a:latin typeface="DejaVu Sans"/>
                <a:ea typeface="DejaVu Sans"/>
                <a:cs typeface="DejaVu Sans"/>
              </a:rPr>
              <a:t>Υπάρχει DVT και καθυστερούμε</a:t>
            </a:r>
          </a:p>
        </p:txBody>
      </p:sp>
      <p:sp>
        <p:nvSpPr>
          <p:cNvPr id="8" name="delay-harm-body">
            <a:extLst>
              <a:ext uri="{FF2B5EF4-FFF2-40B4-BE49-F238E27FC236}">
                <a16:creationId xmlns:a16="http://schemas.microsoft.com/office/drawing/2014/main" id="{B1C9DD1C-66FB-4504-8FF2-E91DC41F21CA}"/>
              </a:ext>
            </a:extLst>
          </p:cNvPr>
          <p:cNvSpPr>
            <a:spLocks noGrp="1"/>
          </p:cNvSpPr>
          <p:nvPr/>
        </p:nvSpPr>
        <p:spPr>
          <a:xfrm>
            <a:off x="1162050" y="2238375"/>
            <a:ext cx="4343400" cy="1990725"/>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Η μη χορήγηση αγωγής στερεί το πιθανό όφελος της έγκαιρης αντιπηκτικής θεραπείας. Η θρόμβωση μπορεί να επεκταθεί ή να οδηγήσει σε πνευμονική εμβολή.</a:t>
            </a:r>
          </a:p>
        </p:txBody>
      </p:sp>
      <p:sp>
        <p:nvSpPr>
          <p:cNvPr id="9" name="bleed-harm">
            <a:extLst>
              <a:ext uri="{FF2B5EF4-FFF2-40B4-BE49-F238E27FC236}">
                <a16:creationId xmlns:a16="http://schemas.microsoft.com/office/drawing/2014/main" id="{071E221C-FFFD-40C0-BDE4-5F73D08EE887}"/>
              </a:ext>
            </a:extLst>
          </p:cNvPr>
          <p:cNvSpPr>
            <a:spLocks noGrp="1"/>
          </p:cNvSpPr>
          <p:nvPr/>
        </p:nvSpPr>
        <p:spPr>
          <a:xfrm>
            <a:off x="6477000" y="1666875"/>
            <a:ext cx="4762500" cy="2714625"/>
          </a:xfrm>
          <a:prstGeom prst="roundRect">
            <a:avLst>
              <a:gd name="adj" fmla="val 2807"/>
            </a:avLst>
          </a:prstGeom>
          <a:solidFill>
            <a:srgbClr val="FFF5DF"/>
          </a:solidFill>
          <a:ln w="13335">
            <a:solidFill>
              <a:srgbClr val="E5C37F"/>
            </a:solidFill>
            <a:prstDash val="solid"/>
          </a:ln>
        </p:spPr>
        <p:txBody>
          <a:bodyPr/>
          <a:lstStyle/>
          <a:p>
            <a:endParaRPr lang="en-US"/>
          </a:p>
        </p:txBody>
      </p:sp>
      <p:sp>
        <p:nvSpPr>
          <p:cNvPr id="10" name="bleed-harm-heading">
            <a:extLst>
              <a:ext uri="{FF2B5EF4-FFF2-40B4-BE49-F238E27FC236}">
                <a16:creationId xmlns:a16="http://schemas.microsoft.com/office/drawing/2014/main" id="{524D61A5-53CA-49C5-B09F-BACE0497815B}"/>
              </a:ext>
            </a:extLst>
          </p:cNvPr>
          <p:cNvSpPr>
            <a:spLocks noGrp="1"/>
          </p:cNvSpPr>
          <p:nvPr/>
        </p:nvSpPr>
        <p:spPr>
          <a:xfrm>
            <a:off x="6648450" y="1819275"/>
            <a:ext cx="4419600" cy="323850"/>
          </a:xfrm>
          <a:prstGeom prst="rect">
            <a:avLst/>
          </a:prstGeom>
          <a:noFill/>
          <a:ln w="0">
            <a:noFill/>
            <a:prstDash val="solid"/>
          </a:ln>
        </p:spPr>
        <p:txBody>
          <a:bodyPr/>
          <a:lstStyle>
            <a:defPPr algn="ctr">
              <a:defRPr sz="1500" b="1">
                <a:solidFill>
                  <a:srgbClr val="A66B12"/>
                </a:solidFill>
                <a:latin typeface="DejaVu Sans"/>
                <a:ea typeface="DejaVu Sans"/>
                <a:cs typeface="DejaVu Sans"/>
              </a:defRPr>
            </a:defPPr>
            <a:lvl1pPr algn="ctr">
              <a:defRPr sz="1500" b="1">
                <a:solidFill>
                  <a:srgbClr val="A66B12"/>
                </a:solidFill>
                <a:latin typeface="DejaVu Sans"/>
                <a:ea typeface="DejaVu Sans"/>
                <a:cs typeface="DejaVu Sans"/>
              </a:defRPr>
            </a:lvl1pPr>
            <a:lvl2pPr algn="ctr">
              <a:defRPr sz="1500" b="1">
                <a:solidFill>
                  <a:srgbClr val="A66B12"/>
                </a:solidFill>
                <a:latin typeface="DejaVu Sans"/>
                <a:ea typeface="DejaVu Sans"/>
                <a:cs typeface="DejaVu Sans"/>
              </a:defRPr>
            </a:lvl2pPr>
            <a:lvl3pPr algn="ctr">
              <a:defRPr sz="1500" b="1">
                <a:solidFill>
                  <a:srgbClr val="A66B12"/>
                </a:solidFill>
                <a:latin typeface="DejaVu Sans"/>
                <a:ea typeface="DejaVu Sans"/>
                <a:cs typeface="DejaVu Sans"/>
              </a:defRPr>
            </a:lvl3pPr>
            <a:lvl4pPr algn="ctr">
              <a:defRPr sz="1500" b="1">
                <a:solidFill>
                  <a:srgbClr val="A66B12"/>
                </a:solidFill>
                <a:latin typeface="DejaVu Sans"/>
                <a:ea typeface="DejaVu Sans"/>
                <a:cs typeface="DejaVu Sans"/>
              </a:defRPr>
            </a:lvl4pPr>
            <a:lvl5pPr algn="ctr">
              <a:defRPr sz="1500" b="1">
                <a:solidFill>
                  <a:srgbClr val="A66B12"/>
                </a:solidFill>
                <a:latin typeface="DejaVu Sans"/>
                <a:ea typeface="DejaVu Sans"/>
                <a:cs typeface="DejaVu Sans"/>
              </a:defRPr>
            </a:lvl5pPr>
            <a:lvl6pPr algn="ctr">
              <a:defRPr sz="1500" b="1">
                <a:solidFill>
                  <a:srgbClr val="A66B12"/>
                </a:solidFill>
                <a:latin typeface="DejaVu Sans"/>
                <a:ea typeface="DejaVu Sans"/>
                <a:cs typeface="DejaVu Sans"/>
              </a:defRPr>
            </a:lvl6pPr>
            <a:lvl7pPr algn="ctr">
              <a:defRPr sz="1500" b="1">
                <a:solidFill>
                  <a:srgbClr val="A66B12"/>
                </a:solidFill>
                <a:latin typeface="DejaVu Sans"/>
                <a:ea typeface="DejaVu Sans"/>
                <a:cs typeface="DejaVu Sans"/>
              </a:defRPr>
            </a:lvl7pPr>
            <a:lvl8pPr algn="ctr">
              <a:defRPr sz="1500" b="1">
                <a:solidFill>
                  <a:srgbClr val="A66B12"/>
                </a:solidFill>
                <a:latin typeface="DejaVu Sans"/>
                <a:ea typeface="DejaVu Sans"/>
                <a:cs typeface="DejaVu Sans"/>
              </a:defRPr>
            </a:lvl8pPr>
            <a:lvl9pPr algn="ctr">
              <a:defRPr sz="1500" b="1">
                <a:solidFill>
                  <a:srgbClr val="A66B12"/>
                </a:solidFill>
                <a:latin typeface="DejaVu Sans"/>
                <a:ea typeface="DejaVu Sans"/>
                <a:cs typeface="DejaVu Sans"/>
              </a:defRPr>
            </a:lvl9pPr>
          </a:lstStyle>
          <a:p>
            <a:pPr algn="ctr">
              <a:defRPr sz="1500" b="1">
                <a:solidFill>
                  <a:srgbClr val="A66B12"/>
                </a:solidFill>
                <a:latin typeface="DejaVu Sans"/>
                <a:ea typeface="DejaVu Sans"/>
                <a:cs typeface="DejaVu Sans"/>
              </a:defRPr>
            </a:pPr>
            <a:r>
              <a:rPr sz="1500" b="1">
                <a:solidFill>
                  <a:srgbClr val="A66B12"/>
                </a:solidFill>
                <a:latin typeface="DejaVu Sans"/>
                <a:ea typeface="DejaVu Sans"/>
                <a:cs typeface="DejaVu Sans"/>
              </a:rPr>
              <a:t>Δεν υπάρχει DVT και θεραπεύουμε</a:t>
            </a:r>
          </a:p>
        </p:txBody>
      </p:sp>
      <p:sp>
        <p:nvSpPr>
          <p:cNvPr id="11" name="bleed-harm-body">
            <a:extLst>
              <a:ext uri="{FF2B5EF4-FFF2-40B4-BE49-F238E27FC236}">
                <a16:creationId xmlns:a16="http://schemas.microsoft.com/office/drawing/2014/main" id="{EDE27747-26CD-426C-AFDB-B94FA0B37B37}"/>
              </a:ext>
            </a:extLst>
          </p:cNvPr>
          <p:cNvSpPr>
            <a:spLocks noGrp="1"/>
          </p:cNvSpPr>
          <p:nvPr/>
        </p:nvSpPr>
        <p:spPr>
          <a:xfrm>
            <a:off x="6686550" y="2238375"/>
            <a:ext cx="4343400" cy="1990725"/>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Η αγωγή δεν προσφέρει όφελος, αλλά ο ασθενής εκτίθεται σε αιμορραγία και σε άλλες επιβαρύνσεις της θεραπείας.</a:t>
            </a:r>
          </a:p>
        </p:txBody>
      </p:sp>
      <p:sp>
        <p:nvSpPr>
          <p:cNvPr id="12" name="mapping">
            <a:extLst>
              <a:ext uri="{FF2B5EF4-FFF2-40B4-BE49-F238E27FC236}">
                <a16:creationId xmlns:a16="http://schemas.microsoft.com/office/drawing/2014/main" id="{F6F336C9-6732-4B18-97C4-490555916A67}"/>
              </a:ext>
            </a:extLst>
          </p:cNvPr>
          <p:cNvSpPr>
            <a:spLocks noGrp="1"/>
          </p:cNvSpPr>
          <p:nvPr/>
        </p:nvSpPr>
        <p:spPr>
          <a:xfrm>
            <a:off x="774420" y="5043487"/>
            <a:ext cx="10643160" cy="457200"/>
          </a:xfrm>
          <a:prstGeom prst="rect">
            <a:avLst/>
          </a:prstGeom>
          <a:noFill/>
          <a:ln w="0">
            <a:noFill/>
            <a:prstDash val="solid"/>
          </a:ln>
        </p:spPr>
        <p:txBody>
          <a:bodyPr/>
          <a:lstStyle>
            <a:defPPr algn="ctr">
              <a:defRPr sz="1350" b="1">
                <a:solidFill>
                  <a:srgbClr val="18324B"/>
                </a:solidFill>
                <a:latin typeface="DejaVu Sans"/>
                <a:ea typeface="DejaVu Sans"/>
                <a:cs typeface="DejaVu Sans"/>
              </a:defRPr>
            </a:defPPr>
            <a:lvl1pPr algn="ctr">
              <a:defRPr sz="1350" b="1">
                <a:solidFill>
                  <a:srgbClr val="18324B"/>
                </a:solidFill>
                <a:latin typeface="DejaVu Sans"/>
                <a:ea typeface="DejaVu Sans"/>
                <a:cs typeface="DejaVu Sans"/>
              </a:defRPr>
            </a:lvl1pPr>
            <a:lvl2pPr algn="ctr">
              <a:defRPr sz="1350" b="1">
                <a:solidFill>
                  <a:srgbClr val="18324B"/>
                </a:solidFill>
                <a:latin typeface="DejaVu Sans"/>
                <a:ea typeface="DejaVu Sans"/>
                <a:cs typeface="DejaVu Sans"/>
              </a:defRPr>
            </a:lvl2pPr>
            <a:lvl3pPr algn="ctr">
              <a:defRPr sz="1350" b="1">
                <a:solidFill>
                  <a:srgbClr val="18324B"/>
                </a:solidFill>
                <a:latin typeface="DejaVu Sans"/>
                <a:ea typeface="DejaVu Sans"/>
                <a:cs typeface="DejaVu Sans"/>
              </a:defRPr>
            </a:lvl3pPr>
            <a:lvl4pPr algn="ctr">
              <a:defRPr sz="1350" b="1">
                <a:solidFill>
                  <a:srgbClr val="18324B"/>
                </a:solidFill>
                <a:latin typeface="DejaVu Sans"/>
                <a:ea typeface="DejaVu Sans"/>
                <a:cs typeface="DejaVu Sans"/>
              </a:defRPr>
            </a:lvl4pPr>
            <a:lvl5pPr algn="ctr">
              <a:defRPr sz="1350" b="1">
                <a:solidFill>
                  <a:srgbClr val="18324B"/>
                </a:solidFill>
                <a:latin typeface="DejaVu Sans"/>
                <a:ea typeface="DejaVu Sans"/>
                <a:cs typeface="DejaVu Sans"/>
              </a:defRPr>
            </a:lvl5pPr>
            <a:lvl6pPr algn="ctr">
              <a:defRPr sz="1350" b="1">
                <a:solidFill>
                  <a:srgbClr val="18324B"/>
                </a:solidFill>
                <a:latin typeface="DejaVu Sans"/>
                <a:ea typeface="DejaVu Sans"/>
                <a:cs typeface="DejaVu Sans"/>
              </a:defRPr>
            </a:lvl6pPr>
            <a:lvl7pPr algn="ctr">
              <a:defRPr sz="1350" b="1">
                <a:solidFill>
                  <a:srgbClr val="18324B"/>
                </a:solidFill>
                <a:latin typeface="DejaVu Sans"/>
                <a:ea typeface="DejaVu Sans"/>
                <a:cs typeface="DejaVu Sans"/>
              </a:defRPr>
            </a:lvl7pPr>
            <a:lvl8pPr algn="ctr">
              <a:defRPr sz="1350" b="1">
                <a:solidFill>
                  <a:srgbClr val="18324B"/>
                </a:solidFill>
                <a:latin typeface="DejaVu Sans"/>
                <a:ea typeface="DejaVu Sans"/>
                <a:cs typeface="DejaVu Sans"/>
              </a:defRPr>
            </a:lvl8pPr>
            <a:lvl9pPr algn="ctr">
              <a:defRPr sz="1350" b="1">
                <a:solidFill>
                  <a:srgbClr val="18324B"/>
                </a:solidFill>
                <a:latin typeface="DejaVu Sans"/>
                <a:ea typeface="DejaVu Sans"/>
                <a:cs typeface="DejaVu Sans"/>
              </a:defRPr>
            </a:lvl9pPr>
          </a:lstStyle>
          <a:p>
            <a:pPr algn="ctr">
              <a:defRPr sz="1350" b="1">
                <a:solidFill>
                  <a:srgbClr val="18324B"/>
                </a:solidFill>
                <a:latin typeface="DejaVu Sans"/>
                <a:ea typeface="DejaVu Sans"/>
                <a:cs typeface="DejaVu Sans"/>
              </a:defRPr>
            </a:pPr>
            <a:r>
              <a:rPr sz="1350" b="1" dirty="0" err="1">
                <a:solidFill>
                  <a:srgbClr val="18324B"/>
                </a:solidFill>
                <a:latin typeface="DejaVu Sans"/>
                <a:ea typeface="DejaVu Sans"/>
                <a:cs typeface="DejaVu Sans"/>
              </a:rPr>
              <a:t>Όφελος</a:t>
            </a:r>
            <a:r>
              <a:rPr sz="1350" b="1" dirty="0">
                <a:solidFill>
                  <a:srgbClr val="18324B"/>
                </a:solidFill>
                <a:latin typeface="DejaVu Sans"/>
                <a:ea typeface="DejaVu Sans"/>
                <a:cs typeface="DejaVu Sans"/>
              </a:rPr>
              <a:t> B: απ</a:t>
            </a:r>
            <a:r>
              <a:rPr sz="1350" b="1" dirty="0" err="1">
                <a:solidFill>
                  <a:srgbClr val="18324B"/>
                </a:solidFill>
                <a:latin typeface="DejaVu Sans"/>
                <a:ea typeface="DejaVu Sans"/>
                <a:cs typeface="DejaVu Sans"/>
              </a:rPr>
              <a:t>οφυγή</a:t>
            </a:r>
            <a:r>
              <a:rPr sz="1350" b="1" dirty="0">
                <a:solidFill>
                  <a:srgbClr val="18324B"/>
                </a:solidFill>
                <a:latin typeface="DejaVu Sans"/>
                <a:ea typeface="DejaVu Sans"/>
                <a:cs typeface="DejaVu Sans"/>
              </a:rPr>
              <a:t> </a:t>
            </a:r>
            <a:r>
              <a:rPr sz="1350" b="1" dirty="0" err="1">
                <a:solidFill>
                  <a:srgbClr val="18324B"/>
                </a:solidFill>
                <a:latin typeface="DejaVu Sans"/>
                <a:ea typeface="DejaVu Sans"/>
                <a:cs typeface="DejaVu Sans"/>
              </a:rPr>
              <a:t>της</a:t>
            </a:r>
            <a:r>
              <a:rPr sz="1350" b="1" dirty="0">
                <a:solidFill>
                  <a:srgbClr val="18324B"/>
                </a:solidFill>
                <a:latin typeface="DejaVu Sans"/>
                <a:ea typeface="DejaVu Sans"/>
                <a:cs typeface="DejaVu Sans"/>
              </a:rPr>
              <a:t> β</a:t>
            </a:r>
            <a:r>
              <a:rPr sz="1350" b="1" dirty="0" err="1">
                <a:solidFill>
                  <a:srgbClr val="18324B"/>
                </a:solidFill>
                <a:latin typeface="DejaVu Sans"/>
                <a:ea typeface="DejaVu Sans"/>
                <a:cs typeface="DejaVu Sans"/>
              </a:rPr>
              <a:t>λά</a:t>
            </a:r>
            <a:r>
              <a:rPr sz="1350" b="1" dirty="0">
                <a:solidFill>
                  <a:srgbClr val="18324B"/>
                </a:solidFill>
                <a:latin typeface="DejaVu Sans"/>
                <a:ea typeface="DejaVu Sans"/>
                <a:cs typeface="DejaVu Sans"/>
              </a:rPr>
              <a:t>βης από καθυστέρηση </a:t>
            </a:r>
            <a:r>
              <a:rPr lang="el-GR" sz="1350" b="1" dirty="0">
                <a:solidFill>
                  <a:srgbClr val="18324B"/>
                </a:solidFill>
                <a:latin typeface="DejaVu Sans"/>
                <a:ea typeface="DejaVu Sans"/>
                <a:cs typeface="DejaVu Sans"/>
              </a:rPr>
              <a:t>       </a:t>
            </a:r>
            <a:r>
              <a:rPr sz="1350" b="1" dirty="0">
                <a:solidFill>
                  <a:srgbClr val="18324B"/>
                </a:solidFill>
                <a:latin typeface="DejaVu Sans"/>
                <a:ea typeface="DejaVu Sans"/>
                <a:cs typeface="DejaVu Sans"/>
              </a:rPr>
              <a:t>    Κόστος C: βλάβη από άσκοπη αντιπηκτική</a:t>
            </a:r>
            <a:r>
              <a:rPr lang="el-GR" sz="1350" b="1" dirty="0">
                <a:solidFill>
                  <a:srgbClr val="18324B"/>
                </a:solidFill>
                <a:latin typeface="DejaVu Sans"/>
                <a:ea typeface="DejaVu Sans"/>
                <a:cs typeface="DejaVu Sans"/>
              </a:rPr>
              <a:t> </a:t>
            </a:r>
            <a:r>
              <a:rPr sz="1350" b="1" dirty="0">
                <a:solidFill>
                  <a:srgbClr val="18324B"/>
                </a:solidFill>
                <a:latin typeface="DejaVu Sans"/>
                <a:ea typeface="DejaVu Sans"/>
                <a:cs typeface="DejaVu Sans"/>
              </a:rPr>
              <a:t>α</a:t>
            </a:r>
            <a:r>
              <a:rPr sz="1350" b="1" dirty="0" err="1">
                <a:solidFill>
                  <a:srgbClr val="18324B"/>
                </a:solidFill>
                <a:latin typeface="DejaVu Sans"/>
                <a:ea typeface="DejaVu Sans"/>
                <a:cs typeface="DejaVu Sans"/>
              </a:rPr>
              <a:t>γωγή</a:t>
            </a:r>
            <a:endParaRPr sz="1350" b="1" dirty="0">
              <a:solidFill>
                <a:srgbClr val="18324B"/>
              </a:solidFill>
              <a:latin typeface="DejaVu Sans"/>
              <a:ea typeface="DejaVu Sans"/>
              <a:cs typeface="DejaVu Sans"/>
            </a:endParaRPr>
          </a:p>
        </p:txBody>
      </p:sp>
    </p:spTree>
    <p:extLst>
      <p:ext uri="{BB962C8B-B14F-4D97-AF65-F5344CB8AC3E}">
        <p14:creationId xmlns:p14="http://schemas.microsoft.com/office/powerpoint/2010/main" val="1679712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70ED55A5-AB83-4C9C-8666-4CCCA4FC7DB4}"/>
              </a:ext>
            </a:extLst>
          </p:cNvPr>
          <p:cNvSpPr>
            <a:spLocks noGrp="1"/>
          </p:cNvSpPr>
          <p:nvPr/>
        </p:nvSpPr>
        <p:spPr>
          <a:xfrm>
            <a:off x="647700" y="285750"/>
            <a:ext cx="10906125" cy="552450"/>
          </a:xfrm>
          <a:prstGeom prst="rect">
            <a:avLst/>
          </a:prstGeom>
          <a:noFill/>
          <a:ln w="0">
            <a:noFill/>
            <a:prstDash val="solid"/>
          </a:ln>
        </p:spPr>
        <p:txBody>
          <a:bodyPr/>
          <a:lstStyle>
            <a:defPPr algn="l">
              <a:defRPr sz="2325" b="1">
                <a:solidFill>
                  <a:srgbClr val="18324B"/>
                </a:solidFill>
                <a:latin typeface="DejaVu Sans"/>
                <a:ea typeface="DejaVu Sans"/>
                <a:cs typeface="DejaVu Sans"/>
              </a:defRPr>
            </a:defPPr>
            <a:lvl1pPr algn="l">
              <a:defRPr sz="2325" b="1">
                <a:solidFill>
                  <a:srgbClr val="18324B"/>
                </a:solidFill>
                <a:latin typeface="DejaVu Sans"/>
                <a:ea typeface="DejaVu Sans"/>
                <a:cs typeface="DejaVu Sans"/>
              </a:defRPr>
            </a:lvl1pPr>
            <a:lvl2pPr algn="l">
              <a:defRPr sz="2325" b="1">
                <a:solidFill>
                  <a:srgbClr val="18324B"/>
                </a:solidFill>
                <a:latin typeface="DejaVu Sans"/>
                <a:ea typeface="DejaVu Sans"/>
                <a:cs typeface="DejaVu Sans"/>
              </a:defRPr>
            </a:lvl2pPr>
            <a:lvl3pPr algn="l">
              <a:defRPr sz="2325" b="1">
                <a:solidFill>
                  <a:srgbClr val="18324B"/>
                </a:solidFill>
                <a:latin typeface="DejaVu Sans"/>
                <a:ea typeface="DejaVu Sans"/>
                <a:cs typeface="DejaVu Sans"/>
              </a:defRPr>
            </a:lvl3pPr>
            <a:lvl4pPr algn="l">
              <a:defRPr sz="2325" b="1">
                <a:solidFill>
                  <a:srgbClr val="18324B"/>
                </a:solidFill>
                <a:latin typeface="DejaVu Sans"/>
                <a:ea typeface="DejaVu Sans"/>
                <a:cs typeface="DejaVu Sans"/>
              </a:defRPr>
            </a:lvl4pPr>
            <a:lvl5pPr algn="l">
              <a:defRPr sz="2325" b="1">
                <a:solidFill>
                  <a:srgbClr val="18324B"/>
                </a:solidFill>
                <a:latin typeface="DejaVu Sans"/>
                <a:ea typeface="DejaVu Sans"/>
                <a:cs typeface="DejaVu Sans"/>
              </a:defRPr>
            </a:lvl5pPr>
            <a:lvl6pPr algn="l">
              <a:defRPr sz="2325" b="1">
                <a:solidFill>
                  <a:srgbClr val="18324B"/>
                </a:solidFill>
                <a:latin typeface="DejaVu Sans"/>
                <a:ea typeface="DejaVu Sans"/>
                <a:cs typeface="DejaVu Sans"/>
              </a:defRPr>
            </a:lvl6pPr>
            <a:lvl7pPr algn="l">
              <a:defRPr sz="2325" b="1">
                <a:solidFill>
                  <a:srgbClr val="18324B"/>
                </a:solidFill>
                <a:latin typeface="DejaVu Sans"/>
                <a:ea typeface="DejaVu Sans"/>
                <a:cs typeface="DejaVu Sans"/>
              </a:defRPr>
            </a:lvl7pPr>
            <a:lvl8pPr algn="l">
              <a:defRPr sz="2325" b="1">
                <a:solidFill>
                  <a:srgbClr val="18324B"/>
                </a:solidFill>
                <a:latin typeface="DejaVu Sans"/>
                <a:ea typeface="DejaVu Sans"/>
                <a:cs typeface="DejaVu Sans"/>
              </a:defRPr>
            </a:lvl8pPr>
            <a:lvl9pPr algn="l">
              <a:defRPr sz="2325" b="1">
                <a:solidFill>
                  <a:srgbClr val="18324B"/>
                </a:solidFill>
                <a:latin typeface="DejaVu Sans"/>
                <a:ea typeface="DejaVu Sans"/>
                <a:cs typeface="DejaVu Sans"/>
              </a:defRPr>
            </a:lvl9pPr>
          </a:lstStyle>
          <a:p>
            <a:pPr algn="l">
              <a:defRPr sz="2325" b="1">
                <a:solidFill>
                  <a:srgbClr val="18324B"/>
                </a:solidFill>
                <a:latin typeface="DejaVu Sans"/>
                <a:ea typeface="DejaVu Sans"/>
                <a:cs typeface="DejaVu Sans"/>
              </a:defRPr>
            </a:pPr>
            <a:r>
              <a:rPr sz="2325" b="1" dirty="0">
                <a:solidFill>
                  <a:srgbClr val="18324B"/>
                </a:solidFill>
                <a:latin typeface="DejaVu Sans"/>
                <a:ea typeface="DejaVu Sans"/>
                <a:cs typeface="DejaVu Sans"/>
              </a:rPr>
              <a:t>Υπ</a:t>
            </a:r>
            <a:r>
              <a:rPr sz="2325" b="1" dirty="0" err="1">
                <a:solidFill>
                  <a:srgbClr val="18324B"/>
                </a:solidFill>
                <a:latin typeface="DejaVu Sans"/>
                <a:ea typeface="DejaVu Sans"/>
                <a:cs typeface="DejaVu Sans"/>
              </a:rPr>
              <a:t>οθετικά</a:t>
            </a:r>
            <a:r>
              <a:rPr sz="2325" b="1" dirty="0">
                <a:solidFill>
                  <a:srgbClr val="18324B"/>
                </a:solidFill>
                <a:latin typeface="DejaVu Sans"/>
                <a:ea typeface="DejaVu Sans"/>
                <a:cs typeface="DejaVu Sans"/>
              </a:rPr>
              <a:t> </a:t>
            </a:r>
            <a:r>
              <a:rPr sz="2325" b="1" dirty="0" err="1">
                <a:solidFill>
                  <a:srgbClr val="18324B"/>
                </a:solidFill>
                <a:latin typeface="DejaVu Sans"/>
                <a:ea typeface="DejaVu Sans"/>
                <a:cs typeface="DejaVu Sans"/>
              </a:rPr>
              <a:t>δεδομέν</a:t>
            </a:r>
            <a:r>
              <a:rPr sz="2325" b="1" dirty="0">
                <a:solidFill>
                  <a:srgbClr val="18324B"/>
                </a:solidFill>
                <a:latin typeface="DejaVu Sans"/>
                <a:ea typeface="DejaVu Sans"/>
                <a:cs typeface="DejaVu Sans"/>
              </a:rPr>
              <a:t>α</a:t>
            </a:r>
          </a:p>
        </p:txBody>
      </p:sp>
      <p:sp>
        <p:nvSpPr>
          <p:cNvPr id="3" name="top-rule">
            <a:extLst>
              <a:ext uri="{FF2B5EF4-FFF2-40B4-BE49-F238E27FC236}">
                <a16:creationId xmlns:a16="http://schemas.microsoft.com/office/drawing/2014/main" id="{8306ACCB-FE4B-4073-8BBF-9E57C8FCF8BA}"/>
              </a:ext>
            </a:extLst>
          </p:cNvPr>
          <p:cNvSpPr>
            <a:spLocks noGrp="1"/>
          </p:cNvSpPr>
          <p:nvPr/>
        </p:nvSpPr>
        <p:spPr>
          <a:xfrm>
            <a:off x="666750" y="1057275"/>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415AF5F7-8609-4FF6-9720-8FD99A394A90}"/>
              </a:ext>
            </a:extLst>
          </p:cNvPr>
          <p:cNvSpPr>
            <a:spLocks noGrp="1"/>
          </p:cNvSpPr>
          <p:nvPr/>
        </p:nvSpPr>
        <p:spPr>
          <a:xfrm>
            <a:off x="11125200" y="6534150"/>
            <a:ext cx="400050" cy="171450"/>
          </a:xfrm>
          <a:prstGeom prst="rect">
            <a:avLst/>
          </a:prstGeom>
          <a:noFill/>
          <a:ln w="0">
            <a:noFill/>
            <a:prstDash val="solid"/>
          </a:ln>
        </p:spPr>
        <p:txBody>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43</a:t>
            </a:r>
          </a:p>
        </p:txBody>
      </p:sp>
      <p:sp>
        <p:nvSpPr>
          <p:cNvPr id="6" name="prob">
            <a:extLst>
              <a:ext uri="{FF2B5EF4-FFF2-40B4-BE49-F238E27FC236}">
                <a16:creationId xmlns:a16="http://schemas.microsoft.com/office/drawing/2014/main" id="{58AB3A5A-72F3-4873-AE19-A572B0C0B57B}"/>
              </a:ext>
            </a:extLst>
          </p:cNvPr>
          <p:cNvSpPr>
            <a:spLocks noGrp="1"/>
          </p:cNvSpPr>
          <p:nvPr/>
        </p:nvSpPr>
        <p:spPr>
          <a:xfrm>
            <a:off x="857250" y="1714500"/>
            <a:ext cx="3143250" cy="2190750"/>
          </a:xfrm>
          <a:prstGeom prst="roundRect">
            <a:avLst>
              <a:gd name="adj" fmla="val 3478"/>
            </a:avLst>
          </a:prstGeom>
          <a:solidFill>
            <a:srgbClr val="EAF3FB"/>
          </a:solidFill>
          <a:ln w="13335">
            <a:solidFill>
              <a:srgbClr val="A8C9E8"/>
            </a:solidFill>
            <a:prstDash val="solid"/>
          </a:ln>
        </p:spPr>
        <p:txBody>
          <a:bodyPr/>
          <a:lstStyle/>
          <a:p>
            <a:endParaRPr lang="en-US"/>
          </a:p>
        </p:txBody>
      </p:sp>
      <p:sp>
        <p:nvSpPr>
          <p:cNvPr id="7" name="prob-heading">
            <a:extLst>
              <a:ext uri="{FF2B5EF4-FFF2-40B4-BE49-F238E27FC236}">
                <a16:creationId xmlns:a16="http://schemas.microsoft.com/office/drawing/2014/main" id="{62165702-04EB-48BE-AC03-C45C007FE5DE}"/>
              </a:ext>
            </a:extLst>
          </p:cNvPr>
          <p:cNvSpPr>
            <a:spLocks noGrp="1"/>
          </p:cNvSpPr>
          <p:nvPr/>
        </p:nvSpPr>
        <p:spPr>
          <a:xfrm>
            <a:off x="1028700" y="1866900"/>
            <a:ext cx="2800350" cy="323850"/>
          </a:xfrm>
          <a:prstGeom prst="rect">
            <a:avLst/>
          </a:prstGeom>
          <a:noFill/>
          <a:ln w="0">
            <a:noFill/>
            <a:prstDash val="solid"/>
          </a:ln>
        </p:spPr>
        <p:txBody>
          <a:bodyPr/>
          <a:lstStyle>
            <a:defPPr algn="ctr">
              <a:defRPr sz="1500" b="1">
                <a:solidFill>
                  <a:srgbClr val="3979B8"/>
                </a:solidFill>
                <a:latin typeface="DejaVu Sans"/>
                <a:ea typeface="DejaVu Sans"/>
                <a:cs typeface="DejaVu Sans"/>
              </a:defRPr>
            </a:defPPr>
            <a:lvl1pPr algn="ctr">
              <a:defRPr sz="1500" b="1">
                <a:solidFill>
                  <a:srgbClr val="3979B8"/>
                </a:solidFill>
                <a:latin typeface="DejaVu Sans"/>
                <a:ea typeface="DejaVu Sans"/>
                <a:cs typeface="DejaVu Sans"/>
              </a:defRPr>
            </a:lvl1pPr>
            <a:lvl2pPr algn="ctr">
              <a:defRPr sz="1500" b="1">
                <a:solidFill>
                  <a:srgbClr val="3979B8"/>
                </a:solidFill>
                <a:latin typeface="DejaVu Sans"/>
                <a:ea typeface="DejaVu Sans"/>
                <a:cs typeface="DejaVu Sans"/>
              </a:defRPr>
            </a:lvl2pPr>
            <a:lvl3pPr algn="ctr">
              <a:defRPr sz="1500" b="1">
                <a:solidFill>
                  <a:srgbClr val="3979B8"/>
                </a:solidFill>
                <a:latin typeface="DejaVu Sans"/>
                <a:ea typeface="DejaVu Sans"/>
                <a:cs typeface="DejaVu Sans"/>
              </a:defRPr>
            </a:lvl3pPr>
            <a:lvl4pPr algn="ctr">
              <a:defRPr sz="1500" b="1">
                <a:solidFill>
                  <a:srgbClr val="3979B8"/>
                </a:solidFill>
                <a:latin typeface="DejaVu Sans"/>
                <a:ea typeface="DejaVu Sans"/>
                <a:cs typeface="DejaVu Sans"/>
              </a:defRPr>
            </a:lvl4pPr>
            <a:lvl5pPr algn="ctr">
              <a:defRPr sz="1500" b="1">
                <a:solidFill>
                  <a:srgbClr val="3979B8"/>
                </a:solidFill>
                <a:latin typeface="DejaVu Sans"/>
                <a:ea typeface="DejaVu Sans"/>
                <a:cs typeface="DejaVu Sans"/>
              </a:defRPr>
            </a:lvl5pPr>
            <a:lvl6pPr algn="ctr">
              <a:defRPr sz="1500" b="1">
                <a:solidFill>
                  <a:srgbClr val="3979B8"/>
                </a:solidFill>
                <a:latin typeface="DejaVu Sans"/>
                <a:ea typeface="DejaVu Sans"/>
                <a:cs typeface="DejaVu Sans"/>
              </a:defRPr>
            </a:lvl6pPr>
            <a:lvl7pPr algn="ctr">
              <a:defRPr sz="1500" b="1">
                <a:solidFill>
                  <a:srgbClr val="3979B8"/>
                </a:solidFill>
                <a:latin typeface="DejaVu Sans"/>
                <a:ea typeface="DejaVu Sans"/>
                <a:cs typeface="DejaVu Sans"/>
              </a:defRPr>
            </a:lvl7pPr>
            <a:lvl8pPr algn="ctr">
              <a:defRPr sz="1500" b="1">
                <a:solidFill>
                  <a:srgbClr val="3979B8"/>
                </a:solidFill>
                <a:latin typeface="DejaVu Sans"/>
                <a:ea typeface="DejaVu Sans"/>
                <a:cs typeface="DejaVu Sans"/>
              </a:defRPr>
            </a:lvl8pPr>
            <a:lvl9pPr algn="ctr">
              <a:defRPr sz="1500" b="1">
                <a:solidFill>
                  <a:srgbClr val="3979B8"/>
                </a:solidFill>
                <a:latin typeface="DejaVu Sans"/>
                <a:ea typeface="DejaVu Sans"/>
                <a:cs typeface="DejaVu Sans"/>
              </a:defRPr>
            </a:lvl9pPr>
          </a:lstStyle>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Πιθανότητα DVT</a:t>
            </a:r>
          </a:p>
        </p:txBody>
      </p:sp>
      <p:sp>
        <p:nvSpPr>
          <p:cNvPr id="8" name="prob-body">
            <a:extLst>
              <a:ext uri="{FF2B5EF4-FFF2-40B4-BE49-F238E27FC236}">
                <a16:creationId xmlns:a16="http://schemas.microsoft.com/office/drawing/2014/main" id="{9C8D4679-61CF-4B9D-B1A4-FB5803AA5E7B}"/>
              </a:ext>
            </a:extLst>
          </p:cNvPr>
          <p:cNvSpPr>
            <a:spLocks noGrp="1"/>
          </p:cNvSpPr>
          <p:nvPr/>
        </p:nvSpPr>
        <p:spPr>
          <a:xfrm>
            <a:off x="1066800" y="2286000"/>
            <a:ext cx="2724150" cy="146685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Μετά την κλινική εκτίμηση θεωρούμε:</a:t>
            </a:r>
          </a:p>
          <a:p>
            <a:endParaRPr sz="1200" b="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p = 0,25</a:t>
            </a:r>
          </a:p>
        </p:txBody>
      </p:sp>
      <p:sp>
        <p:nvSpPr>
          <p:cNvPr id="9" name="benefit">
            <a:extLst>
              <a:ext uri="{FF2B5EF4-FFF2-40B4-BE49-F238E27FC236}">
                <a16:creationId xmlns:a16="http://schemas.microsoft.com/office/drawing/2014/main" id="{1608BD2F-FE38-469F-B136-60DC104DECF9}"/>
              </a:ext>
            </a:extLst>
          </p:cNvPr>
          <p:cNvSpPr>
            <a:spLocks noGrp="1"/>
          </p:cNvSpPr>
          <p:nvPr/>
        </p:nvSpPr>
        <p:spPr>
          <a:xfrm>
            <a:off x="4524375" y="1714500"/>
            <a:ext cx="3143250" cy="2190750"/>
          </a:xfrm>
          <a:prstGeom prst="roundRect">
            <a:avLst>
              <a:gd name="adj" fmla="val 3478"/>
            </a:avLst>
          </a:prstGeom>
          <a:solidFill>
            <a:srgbClr val="EAF7F5"/>
          </a:solidFill>
          <a:ln w="13335">
            <a:solidFill>
              <a:srgbClr val="8FD3CA"/>
            </a:solidFill>
            <a:prstDash val="solid"/>
          </a:ln>
        </p:spPr>
        <p:txBody>
          <a:bodyPr/>
          <a:lstStyle/>
          <a:p>
            <a:endParaRPr lang="en-US"/>
          </a:p>
        </p:txBody>
      </p:sp>
      <p:sp>
        <p:nvSpPr>
          <p:cNvPr id="10" name="benefit-heading">
            <a:extLst>
              <a:ext uri="{FF2B5EF4-FFF2-40B4-BE49-F238E27FC236}">
                <a16:creationId xmlns:a16="http://schemas.microsoft.com/office/drawing/2014/main" id="{FB79121D-3380-4AB0-81F4-F0B6222058D5}"/>
              </a:ext>
            </a:extLst>
          </p:cNvPr>
          <p:cNvSpPr>
            <a:spLocks noGrp="1"/>
          </p:cNvSpPr>
          <p:nvPr/>
        </p:nvSpPr>
        <p:spPr>
          <a:xfrm>
            <a:off x="4695825" y="1866900"/>
            <a:ext cx="2800350" cy="323850"/>
          </a:xfrm>
          <a:prstGeom prst="rect">
            <a:avLst/>
          </a:prstGeom>
          <a:noFill/>
          <a:ln w="0">
            <a:noFill/>
            <a:prstDash val="solid"/>
          </a:ln>
        </p:spPr>
        <p:txBody>
          <a:bodyPr/>
          <a:lstStyle>
            <a:defPPr algn="ctr">
              <a:defRPr sz="1500" b="1">
                <a:solidFill>
                  <a:srgbClr val="2A9D8F"/>
                </a:solidFill>
                <a:latin typeface="DejaVu Sans"/>
                <a:ea typeface="DejaVu Sans"/>
                <a:cs typeface="DejaVu Sans"/>
              </a:defRPr>
            </a:defPPr>
            <a:lvl1pPr algn="ctr">
              <a:defRPr sz="1500" b="1">
                <a:solidFill>
                  <a:srgbClr val="2A9D8F"/>
                </a:solidFill>
                <a:latin typeface="DejaVu Sans"/>
                <a:ea typeface="DejaVu Sans"/>
                <a:cs typeface="DejaVu Sans"/>
              </a:defRPr>
            </a:lvl1pPr>
            <a:lvl2pPr algn="ctr">
              <a:defRPr sz="1500" b="1">
                <a:solidFill>
                  <a:srgbClr val="2A9D8F"/>
                </a:solidFill>
                <a:latin typeface="DejaVu Sans"/>
                <a:ea typeface="DejaVu Sans"/>
                <a:cs typeface="DejaVu Sans"/>
              </a:defRPr>
            </a:lvl2pPr>
            <a:lvl3pPr algn="ctr">
              <a:defRPr sz="1500" b="1">
                <a:solidFill>
                  <a:srgbClr val="2A9D8F"/>
                </a:solidFill>
                <a:latin typeface="DejaVu Sans"/>
                <a:ea typeface="DejaVu Sans"/>
                <a:cs typeface="DejaVu Sans"/>
              </a:defRPr>
            </a:lvl3pPr>
            <a:lvl4pPr algn="ctr">
              <a:defRPr sz="1500" b="1">
                <a:solidFill>
                  <a:srgbClr val="2A9D8F"/>
                </a:solidFill>
                <a:latin typeface="DejaVu Sans"/>
                <a:ea typeface="DejaVu Sans"/>
                <a:cs typeface="DejaVu Sans"/>
              </a:defRPr>
            </a:lvl4pPr>
            <a:lvl5pPr algn="ctr">
              <a:defRPr sz="1500" b="1">
                <a:solidFill>
                  <a:srgbClr val="2A9D8F"/>
                </a:solidFill>
                <a:latin typeface="DejaVu Sans"/>
                <a:ea typeface="DejaVu Sans"/>
                <a:cs typeface="DejaVu Sans"/>
              </a:defRPr>
            </a:lvl5pPr>
            <a:lvl6pPr algn="ctr">
              <a:defRPr sz="1500" b="1">
                <a:solidFill>
                  <a:srgbClr val="2A9D8F"/>
                </a:solidFill>
                <a:latin typeface="DejaVu Sans"/>
                <a:ea typeface="DejaVu Sans"/>
                <a:cs typeface="DejaVu Sans"/>
              </a:defRPr>
            </a:lvl6pPr>
            <a:lvl7pPr algn="ctr">
              <a:defRPr sz="1500" b="1">
                <a:solidFill>
                  <a:srgbClr val="2A9D8F"/>
                </a:solidFill>
                <a:latin typeface="DejaVu Sans"/>
                <a:ea typeface="DejaVu Sans"/>
                <a:cs typeface="DejaVu Sans"/>
              </a:defRPr>
            </a:lvl7pPr>
            <a:lvl8pPr algn="ctr">
              <a:defRPr sz="1500" b="1">
                <a:solidFill>
                  <a:srgbClr val="2A9D8F"/>
                </a:solidFill>
                <a:latin typeface="DejaVu Sans"/>
                <a:ea typeface="DejaVu Sans"/>
                <a:cs typeface="DejaVu Sans"/>
              </a:defRPr>
            </a:lvl8pPr>
            <a:lvl9pPr algn="ctr">
              <a:defRPr sz="1500" b="1">
                <a:solidFill>
                  <a:srgbClr val="2A9D8F"/>
                </a:solidFill>
                <a:latin typeface="DejaVu Sans"/>
                <a:ea typeface="DejaVu Sans"/>
                <a:cs typeface="DejaVu Sans"/>
              </a:defRPr>
            </a:lvl9pPr>
          </a:lstStyle>
          <a:p>
            <a:pPr algn="ctr">
              <a:defRPr sz="1500" b="1">
                <a:solidFill>
                  <a:srgbClr val="2A9D8F"/>
                </a:solidFill>
                <a:latin typeface="DejaVu Sans"/>
                <a:ea typeface="DejaVu Sans"/>
                <a:cs typeface="DejaVu Sans"/>
              </a:defRPr>
            </a:pPr>
            <a:r>
              <a:rPr sz="1500" b="1">
                <a:solidFill>
                  <a:srgbClr val="2A9D8F"/>
                </a:solidFill>
                <a:latin typeface="DejaVu Sans"/>
                <a:ea typeface="DejaVu Sans"/>
                <a:cs typeface="DejaVu Sans"/>
              </a:rPr>
              <a:t>Καθαρό όφελος B</a:t>
            </a:r>
          </a:p>
        </p:txBody>
      </p:sp>
      <p:sp>
        <p:nvSpPr>
          <p:cNvPr id="11" name="benefit-body">
            <a:extLst>
              <a:ext uri="{FF2B5EF4-FFF2-40B4-BE49-F238E27FC236}">
                <a16:creationId xmlns:a16="http://schemas.microsoft.com/office/drawing/2014/main" id="{72EEDF98-3D78-4CCA-9395-C6D5CB6D6D26}"/>
              </a:ext>
            </a:extLst>
          </p:cNvPr>
          <p:cNvSpPr>
            <a:spLocks noGrp="1"/>
          </p:cNvSpPr>
          <p:nvPr/>
        </p:nvSpPr>
        <p:spPr>
          <a:xfrm>
            <a:off x="4733925" y="2286000"/>
            <a:ext cx="2724150" cy="146685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Όφελος από έγκαιρη αγωγή όταν υπάρχει DVT:</a:t>
            </a:r>
          </a:p>
          <a:p>
            <a:endParaRPr sz="1200" b="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B = 0,80</a:t>
            </a:r>
          </a:p>
        </p:txBody>
      </p:sp>
      <p:sp>
        <p:nvSpPr>
          <p:cNvPr id="12" name="cost">
            <a:extLst>
              <a:ext uri="{FF2B5EF4-FFF2-40B4-BE49-F238E27FC236}">
                <a16:creationId xmlns:a16="http://schemas.microsoft.com/office/drawing/2014/main" id="{EA5D3E2A-2CEB-455C-AC61-87EF5484D962}"/>
              </a:ext>
            </a:extLst>
          </p:cNvPr>
          <p:cNvSpPr>
            <a:spLocks noGrp="1"/>
          </p:cNvSpPr>
          <p:nvPr/>
        </p:nvSpPr>
        <p:spPr>
          <a:xfrm>
            <a:off x="8191500" y="1714500"/>
            <a:ext cx="3143250" cy="2190750"/>
          </a:xfrm>
          <a:prstGeom prst="roundRect">
            <a:avLst>
              <a:gd name="adj" fmla="val 3478"/>
            </a:avLst>
          </a:prstGeom>
          <a:solidFill>
            <a:srgbClr val="FFF5DF"/>
          </a:solidFill>
          <a:ln w="13335">
            <a:solidFill>
              <a:srgbClr val="E5C37F"/>
            </a:solidFill>
            <a:prstDash val="solid"/>
          </a:ln>
        </p:spPr>
        <p:txBody>
          <a:bodyPr/>
          <a:lstStyle/>
          <a:p>
            <a:endParaRPr lang="en-US"/>
          </a:p>
        </p:txBody>
      </p:sp>
      <p:sp>
        <p:nvSpPr>
          <p:cNvPr id="13" name="cost-heading">
            <a:extLst>
              <a:ext uri="{FF2B5EF4-FFF2-40B4-BE49-F238E27FC236}">
                <a16:creationId xmlns:a16="http://schemas.microsoft.com/office/drawing/2014/main" id="{0DE434FE-48CC-4A22-BA1E-5D345A488323}"/>
              </a:ext>
            </a:extLst>
          </p:cNvPr>
          <p:cNvSpPr>
            <a:spLocks noGrp="1"/>
          </p:cNvSpPr>
          <p:nvPr/>
        </p:nvSpPr>
        <p:spPr>
          <a:xfrm>
            <a:off x="8362950" y="1866900"/>
            <a:ext cx="2800350" cy="323850"/>
          </a:xfrm>
          <a:prstGeom prst="rect">
            <a:avLst/>
          </a:prstGeom>
          <a:noFill/>
          <a:ln w="0">
            <a:noFill/>
            <a:prstDash val="solid"/>
          </a:ln>
        </p:spPr>
        <p:txBody>
          <a:bodyPr/>
          <a:lstStyle>
            <a:defPPr algn="ctr">
              <a:defRPr sz="1500" b="1">
                <a:solidFill>
                  <a:srgbClr val="A66B12"/>
                </a:solidFill>
                <a:latin typeface="DejaVu Sans"/>
                <a:ea typeface="DejaVu Sans"/>
                <a:cs typeface="DejaVu Sans"/>
              </a:defRPr>
            </a:defPPr>
            <a:lvl1pPr algn="ctr">
              <a:defRPr sz="1500" b="1">
                <a:solidFill>
                  <a:srgbClr val="A66B12"/>
                </a:solidFill>
                <a:latin typeface="DejaVu Sans"/>
                <a:ea typeface="DejaVu Sans"/>
                <a:cs typeface="DejaVu Sans"/>
              </a:defRPr>
            </a:lvl1pPr>
            <a:lvl2pPr algn="ctr">
              <a:defRPr sz="1500" b="1">
                <a:solidFill>
                  <a:srgbClr val="A66B12"/>
                </a:solidFill>
                <a:latin typeface="DejaVu Sans"/>
                <a:ea typeface="DejaVu Sans"/>
                <a:cs typeface="DejaVu Sans"/>
              </a:defRPr>
            </a:lvl2pPr>
            <a:lvl3pPr algn="ctr">
              <a:defRPr sz="1500" b="1">
                <a:solidFill>
                  <a:srgbClr val="A66B12"/>
                </a:solidFill>
                <a:latin typeface="DejaVu Sans"/>
                <a:ea typeface="DejaVu Sans"/>
                <a:cs typeface="DejaVu Sans"/>
              </a:defRPr>
            </a:lvl3pPr>
            <a:lvl4pPr algn="ctr">
              <a:defRPr sz="1500" b="1">
                <a:solidFill>
                  <a:srgbClr val="A66B12"/>
                </a:solidFill>
                <a:latin typeface="DejaVu Sans"/>
                <a:ea typeface="DejaVu Sans"/>
                <a:cs typeface="DejaVu Sans"/>
              </a:defRPr>
            </a:lvl4pPr>
            <a:lvl5pPr algn="ctr">
              <a:defRPr sz="1500" b="1">
                <a:solidFill>
                  <a:srgbClr val="A66B12"/>
                </a:solidFill>
                <a:latin typeface="DejaVu Sans"/>
                <a:ea typeface="DejaVu Sans"/>
                <a:cs typeface="DejaVu Sans"/>
              </a:defRPr>
            </a:lvl5pPr>
            <a:lvl6pPr algn="ctr">
              <a:defRPr sz="1500" b="1">
                <a:solidFill>
                  <a:srgbClr val="A66B12"/>
                </a:solidFill>
                <a:latin typeface="DejaVu Sans"/>
                <a:ea typeface="DejaVu Sans"/>
                <a:cs typeface="DejaVu Sans"/>
              </a:defRPr>
            </a:lvl6pPr>
            <a:lvl7pPr algn="ctr">
              <a:defRPr sz="1500" b="1">
                <a:solidFill>
                  <a:srgbClr val="A66B12"/>
                </a:solidFill>
                <a:latin typeface="DejaVu Sans"/>
                <a:ea typeface="DejaVu Sans"/>
                <a:cs typeface="DejaVu Sans"/>
              </a:defRPr>
            </a:lvl7pPr>
            <a:lvl8pPr algn="ctr">
              <a:defRPr sz="1500" b="1">
                <a:solidFill>
                  <a:srgbClr val="A66B12"/>
                </a:solidFill>
                <a:latin typeface="DejaVu Sans"/>
                <a:ea typeface="DejaVu Sans"/>
                <a:cs typeface="DejaVu Sans"/>
              </a:defRPr>
            </a:lvl8pPr>
            <a:lvl9pPr algn="ctr">
              <a:defRPr sz="1500" b="1">
                <a:solidFill>
                  <a:srgbClr val="A66B12"/>
                </a:solidFill>
                <a:latin typeface="DejaVu Sans"/>
                <a:ea typeface="DejaVu Sans"/>
                <a:cs typeface="DejaVu Sans"/>
              </a:defRPr>
            </a:lvl9pPr>
          </a:lstStyle>
          <a:p>
            <a:pPr algn="ctr">
              <a:defRPr sz="1500" b="1">
                <a:solidFill>
                  <a:srgbClr val="A66B12"/>
                </a:solidFill>
                <a:latin typeface="DejaVu Sans"/>
                <a:ea typeface="DejaVu Sans"/>
                <a:cs typeface="DejaVu Sans"/>
              </a:defRPr>
            </a:pPr>
            <a:r>
              <a:rPr sz="1500" b="1">
                <a:solidFill>
                  <a:srgbClr val="A66B12"/>
                </a:solidFill>
                <a:latin typeface="DejaVu Sans"/>
                <a:ea typeface="DejaVu Sans"/>
                <a:cs typeface="DejaVu Sans"/>
              </a:rPr>
              <a:t>Καθαρό κόστος C</a:t>
            </a:r>
          </a:p>
        </p:txBody>
      </p:sp>
      <p:sp>
        <p:nvSpPr>
          <p:cNvPr id="14" name="cost-body">
            <a:extLst>
              <a:ext uri="{FF2B5EF4-FFF2-40B4-BE49-F238E27FC236}">
                <a16:creationId xmlns:a16="http://schemas.microsoft.com/office/drawing/2014/main" id="{60BAAA13-D6A1-4423-9F74-200CA545CF49}"/>
              </a:ext>
            </a:extLst>
          </p:cNvPr>
          <p:cNvSpPr>
            <a:spLocks noGrp="1"/>
          </p:cNvSpPr>
          <p:nvPr/>
        </p:nvSpPr>
        <p:spPr>
          <a:xfrm>
            <a:off x="8401050" y="2286000"/>
            <a:ext cx="2724150" cy="146685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Βλάβη από άσκοπη αγωγή όταν δεν υπάρχει DVT:</a:t>
            </a:r>
          </a:p>
          <a:p>
            <a:endParaRPr sz="1200" b="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C = 0,20</a:t>
            </a:r>
          </a:p>
        </p:txBody>
      </p:sp>
      <p:sp>
        <p:nvSpPr>
          <p:cNvPr id="15" name="not-rates">
            <a:extLst>
              <a:ext uri="{FF2B5EF4-FFF2-40B4-BE49-F238E27FC236}">
                <a16:creationId xmlns:a16="http://schemas.microsoft.com/office/drawing/2014/main" id="{EC89A308-38B5-4C2A-AB88-BC40BBE26634}"/>
              </a:ext>
            </a:extLst>
          </p:cNvPr>
          <p:cNvSpPr>
            <a:spLocks noGrp="1"/>
          </p:cNvSpPr>
          <p:nvPr/>
        </p:nvSpPr>
        <p:spPr>
          <a:xfrm>
            <a:off x="2190750" y="4714875"/>
            <a:ext cx="7810500" cy="876300"/>
          </a:xfrm>
          <a:prstGeom prst="roundRect">
            <a:avLst>
              <a:gd name="adj" fmla="val 8696"/>
            </a:avLst>
          </a:prstGeom>
          <a:solidFill>
            <a:srgbClr val="F2ECFA"/>
          </a:solidFill>
          <a:ln w="13335">
            <a:solidFill>
              <a:srgbClr val="C9B6E4"/>
            </a:solidFill>
            <a:prstDash val="solid"/>
          </a:ln>
        </p:spPr>
        <p:txBody>
          <a:bodyPr/>
          <a:lstStyle/>
          <a:p>
            <a:endParaRPr lang="en-US"/>
          </a:p>
        </p:txBody>
      </p:sp>
      <p:sp>
        <p:nvSpPr>
          <p:cNvPr id="16" name="not-rates-text">
            <a:extLst>
              <a:ext uri="{FF2B5EF4-FFF2-40B4-BE49-F238E27FC236}">
                <a16:creationId xmlns:a16="http://schemas.microsoft.com/office/drawing/2014/main" id="{B9B391D4-DE16-4BF8-A448-3CC3CAA645EA}"/>
              </a:ext>
            </a:extLst>
          </p:cNvPr>
          <p:cNvSpPr>
            <a:spLocks noGrp="1"/>
          </p:cNvSpPr>
          <p:nvPr/>
        </p:nvSpPr>
        <p:spPr>
          <a:xfrm>
            <a:off x="2571750" y="4924425"/>
            <a:ext cx="7048500" cy="495300"/>
          </a:xfrm>
          <a:prstGeom prst="rect">
            <a:avLst/>
          </a:prstGeom>
          <a:noFill/>
          <a:ln w="0">
            <a:noFill/>
            <a:prstDash val="solid"/>
          </a:ln>
        </p:spPr>
        <p:txBody>
          <a:bodyPr/>
          <a:lstStyle>
            <a:defPPr algn="ctr">
              <a:defRPr sz="1350" b="1">
                <a:solidFill>
                  <a:srgbClr val="7050A0"/>
                </a:solidFill>
                <a:latin typeface="DejaVu Sans"/>
                <a:ea typeface="DejaVu Sans"/>
                <a:cs typeface="DejaVu Sans"/>
              </a:defRPr>
            </a:defPPr>
            <a:lvl1pPr algn="ctr">
              <a:defRPr sz="1350" b="1">
                <a:solidFill>
                  <a:srgbClr val="7050A0"/>
                </a:solidFill>
                <a:latin typeface="DejaVu Sans"/>
                <a:ea typeface="DejaVu Sans"/>
                <a:cs typeface="DejaVu Sans"/>
              </a:defRPr>
            </a:lvl1pPr>
            <a:lvl2pPr algn="ctr">
              <a:defRPr sz="1350" b="1">
                <a:solidFill>
                  <a:srgbClr val="7050A0"/>
                </a:solidFill>
                <a:latin typeface="DejaVu Sans"/>
                <a:ea typeface="DejaVu Sans"/>
                <a:cs typeface="DejaVu Sans"/>
              </a:defRPr>
            </a:lvl2pPr>
            <a:lvl3pPr algn="ctr">
              <a:defRPr sz="1350" b="1">
                <a:solidFill>
                  <a:srgbClr val="7050A0"/>
                </a:solidFill>
                <a:latin typeface="DejaVu Sans"/>
                <a:ea typeface="DejaVu Sans"/>
                <a:cs typeface="DejaVu Sans"/>
              </a:defRPr>
            </a:lvl3pPr>
            <a:lvl4pPr algn="ctr">
              <a:defRPr sz="1350" b="1">
                <a:solidFill>
                  <a:srgbClr val="7050A0"/>
                </a:solidFill>
                <a:latin typeface="DejaVu Sans"/>
                <a:ea typeface="DejaVu Sans"/>
                <a:cs typeface="DejaVu Sans"/>
              </a:defRPr>
            </a:lvl4pPr>
            <a:lvl5pPr algn="ctr">
              <a:defRPr sz="1350" b="1">
                <a:solidFill>
                  <a:srgbClr val="7050A0"/>
                </a:solidFill>
                <a:latin typeface="DejaVu Sans"/>
                <a:ea typeface="DejaVu Sans"/>
                <a:cs typeface="DejaVu Sans"/>
              </a:defRPr>
            </a:lvl5pPr>
            <a:lvl6pPr algn="ctr">
              <a:defRPr sz="1350" b="1">
                <a:solidFill>
                  <a:srgbClr val="7050A0"/>
                </a:solidFill>
                <a:latin typeface="DejaVu Sans"/>
                <a:ea typeface="DejaVu Sans"/>
                <a:cs typeface="DejaVu Sans"/>
              </a:defRPr>
            </a:lvl6pPr>
            <a:lvl7pPr algn="ctr">
              <a:defRPr sz="1350" b="1">
                <a:solidFill>
                  <a:srgbClr val="7050A0"/>
                </a:solidFill>
                <a:latin typeface="DejaVu Sans"/>
                <a:ea typeface="DejaVu Sans"/>
                <a:cs typeface="DejaVu Sans"/>
              </a:defRPr>
            </a:lvl7pPr>
            <a:lvl8pPr algn="ctr">
              <a:defRPr sz="1350" b="1">
                <a:solidFill>
                  <a:srgbClr val="7050A0"/>
                </a:solidFill>
                <a:latin typeface="DejaVu Sans"/>
                <a:ea typeface="DejaVu Sans"/>
                <a:cs typeface="DejaVu Sans"/>
              </a:defRPr>
            </a:lvl8pPr>
            <a:lvl9pPr algn="ctr">
              <a:defRPr sz="1350" b="1">
                <a:solidFill>
                  <a:srgbClr val="7050A0"/>
                </a:solidFill>
                <a:latin typeface="DejaVu Sans"/>
                <a:ea typeface="DejaVu Sans"/>
                <a:cs typeface="DejaVu Sans"/>
              </a:defRPr>
            </a:lvl9pPr>
          </a:lstStyle>
          <a:p>
            <a:pPr algn="ctr">
              <a:defRPr sz="1350" b="1">
                <a:solidFill>
                  <a:srgbClr val="7050A0"/>
                </a:solidFill>
                <a:latin typeface="DejaVu Sans"/>
                <a:ea typeface="DejaVu Sans"/>
                <a:cs typeface="DejaVu Sans"/>
              </a:defRPr>
            </a:pPr>
            <a:r>
              <a:rPr sz="1350" b="1">
                <a:solidFill>
                  <a:srgbClr val="7050A0"/>
                </a:solidFill>
                <a:latin typeface="DejaVu Sans"/>
                <a:ea typeface="DejaVu Sans"/>
                <a:cs typeface="DejaVu Sans"/>
              </a:rPr>
              <a:t>Τα B και C είναι υποθετικές διαφορές χρησιμότητας σε κλίμακα 0–1. Δεν είναι ποσοστά αιμορραγίας ή θρόμβωσης.</a:t>
            </a:r>
          </a:p>
        </p:txBody>
      </p:sp>
    </p:spTree>
    <p:extLst>
      <p:ext uri="{BB962C8B-B14F-4D97-AF65-F5344CB8AC3E}">
        <p14:creationId xmlns:p14="http://schemas.microsoft.com/office/powerpoint/2010/main" val="704839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189271CF-D12A-4202-AC02-BFACC1E7B091}"/>
              </a:ext>
            </a:extLst>
          </p:cNvPr>
          <p:cNvSpPr>
            <a:spLocks noGrp="1"/>
          </p:cNvSpPr>
          <p:nvPr/>
        </p:nvSpPr>
        <p:spPr>
          <a:xfrm>
            <a:off x="647700" y="285750"/>
            <a:ext cx="10906125" cy="552450"/>
          </a:xfrm>
          <a:prstGeom prst="rect">
            <a:avLst/>
          </a:prstGeom>
          <a:noFill/>
          <a:ln w="0">
            <a:noFill/>
            <a:prstDash val="solid"/>
          </a:ln>
        </p:spPr>
        <p:txBody>
          <a:bodyPr/>
          <a:lstStyle>
            <a:defPPr algn="l">
              <a:defRPr sz="2325" b="1">
                <a:solidFill>
                  <a:srgbClr val="18324B"/>
                </a:solidFill>
                <a:latin typeface="DejaVu Sans"/>
                <a:ea typeface="DejaVu Sans"/>
                <a:cs typeface="DejaVu Sans"/>
              </a:defRPr>
            </a:defPPr>
            <a:lvl1pPr algn="l">
              <a:defRPr sz="2325" b="1">
                <a:solidFill>
                  <a:srgbClr val="18324B"/>
                </a:solidFill>
                <a:latin typeface="DejaVu Sans"/>
                <a:ea typeface="DejaVu Sans"/>
                <a:cs typeface="DejaVu Sans"/>
              </a:defRPr>
            </a:lvl1pPr>
            <a:lvl2pPr algn="l">
              <a:defRPr sz="2325" b="1">
                <a:solidFill>
                  <a:srgbClr val="18324B"/>
                </a:solidFill>
                <a:latin typeface="DejaVu Sans"/>
                <a:ea typeface="DejaVu Sans"/>
                <a:cs typeface="DejaVu Sans"/>
              </a:defRPr>
            </a:lvl2pPr>
            <a:lvl3pPr algn="l">
              <a:defRPr sz="2325" b="1">
                <a:solidFill>
                  <a:srgbClr val="18324B"/>
                </a:solidFill>
                <a:latin typeface="DejaVu Sans"/>
                <a:ea typeface="DejaVu Sans"/>
                <a:cs typeface="DejaVu Sans"/>
              </a:defRPr>
            </a:lvl3pPr>
            <a:lvl4pPr algn="l">
              <a:defRPr sz="2325" b="1">
                <a:solidFill>
                  <a:srgbClr val="18324B"/>
                </a:solidFill>
                <a:latin typeface="DejaVu Sans"/>
                <a:ea typeface="DejaVu Sans"/>
                <a:cs typeface="DejaVu Sans"/>
              </a:defRPr>
            </a:lvl4pPr>
            <a:lvl5pPr algn="l">
              <a:defRPr sz="2325" b="1">
                <a:solidFill>
                  <a:srgbClr val="18324B"/>
                </a:solidFill>
                <a:latin typeface="DejaVu Sans"/>
                <a:ea typeface="DejaVu Sans"/>
                <a:cs typeface="DejaVu Sans"/>
              </a:defRPr>
            </a:lvl5pPr>
            <a:lvl6pPr algn="l">
              <a:defRPr sz="2325" b="1">
                <a:solidFill>
                  <a:srgbClr val="18324B"/>
                </a:solidFill>
                <a:latin typeface="DejaVu Sans"/>
                <a:ea typeface="DejaVu Sans"/>
                <a:cs typeface="DejaVu Sans"/>
              </a:defRPr>
            </a:lvl6pPr>
            <a:lvl7pPr algn="l">
              <a:defRPr sz="2325" b="1">
                <a:solidFill>
                  <a:srgbClr val="18324B"/>
                </a:solidFill>
                <a:latin typeface="DejaVu Sans"/>
                <a:ea typeface="DejaVu Sans"/>
                <a:cs typeface="DejaVu Sans"/>
              </a:defRPr>
            </a:lvl7pPr>
            <a:lvl8pPr algn="l">
              <a:defRPr sz="2325" b="1">
                <a:solidFill>
                  <a:srgbClr val="18324B"/>
                </a:solidFill>
                <a:latin typeface="DejaVu Sans"/>
                <a:ea typeface="DejaVu Sans"/>
                <a:cs typeface="DejaVu Sans"/>
              </a:defRPr>
            </a:lvl8pPr>
            <a:lvl9pPr algn="l">
              <a:defRPr sz="2325" b="1">
                <a:solidFill>
                  <a:srgbClr val="18324B"/>
                </a:solidFill>
                <a:latin typeface="DejaVu Sans"/>
                <a:ea typeface="DejaVu Sans"/>
                <a:cs typeface="DejaVu Sans"/>
              </a:defRPr>
            </a:lvl9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Υπολογισμός του ουδού στο βασικό σενάριο</a:t>
            </a:r>
          </a:p>
        </p:txBody>
      </p:sp>
      <p:sp>
        <p:nvSpPr>
          <p:cNvPr id="2" name="subtitle">
            <a:extLst>
              <a:ext uri="{FF2B5EF4-FFF2-40B4-BE49-F238E27FC236}">
                <a16:creationId xmlns:a16="http://schemas.microsoft.com/office/drawing/2014/main" id="{79777ED3-B880-4DE6-83D4-2C65B79971BF}"/>
              </a:ext>
            </a:extLst>
          </p:cNvPr>
          <p:cNvSpPr>
            <a:spLocks noGrp="1"/>
          </p:cNvSpPr>
          <p:nvPr/>
        </p:nvSpPr>
        <p:spPr>
          <a:xfrm>
            <a:off x="666750" y="762000"/>
            <a:ext cx="10668000" cy="247650"/>
          </a:xfrm>
          <a:prstGeom prst="rect">
            <a:avLst/>
          </a:prstGeom>
          <a:noFill/>
          <a:ln w="0">
            <a:noFill/>
            <a:prstDash val="solid"/>
          </a:ln>
        </p:spPr>
        <p:txBody>
          <a:bodyPr/>
          <a:lstStyle>
            <a:defPPr algn="l">
              <a:defRPr sz="975" b="0">
                <a:solidFill>
                  <a:srgbClr val="5D6974"/>
                </a:solidFill>
                <a:latin typeface="DejaVu Sans"/>
                <a:ea typeface="DejaVu Sans"/>
                <a:cs typeface="DejaVu Sans"/>
              </a:defRPr>
            </a:defPPr>
            <a:lvl1pPr algn="l">
              <a:defRPr sz="975" b="0">
                <a:solidFill>
                  <a:srgbClr val="5D6974"/>
                </a:solidFill>
                <a:latin typeface="DejaVu Sans"/>
                <a:ea typeface="DejaVu Sans"/>
                <a:cs typeface="DejaVu Sans"/>
              </a:defRPr>
            </a:lvl1pPr>
            <a:lvl2pPr algn="l">
              <a:defRPr sz="975" b="0">
                <a:solidFill>
                  <a:srgbClr val="5D6974"/>
                </a:solidFill>
                <a:latin typeface="DejaVu Sans"/>
                <a:ea typeface="DejaVu Sans"/>
                <a:cs typeface="DejaVu Sans"/>
              </a:defRPr>
            </a:lvl2pPr>
            <a:lvl3pPr algn="l">
              <a:defRPr sz="975" b="0">
                <a:solidFill>
                  <a:srgbClr val="5D6974"/>
                </a:solidFill>
                <a:latin typeface="DejaVu Sans"/>
                <a:ea typeface="DejaVu Sans"/>
                <a:cs typeface="DejaVu Sans"/>
              </a:defRPr>
            </a:lvl3pPr>
            <a:lvl4pPr algn="l">
              <a:defRPr sz="975" b="0">
                <a:solidFill>
                  <a:srgbClr val="5D6974"/>
                </a:solidFill>
                <a:latin typeface="DejaVu Sans"/>
                <a:ea typeface="DejaVu Sans"/>
                <a:cs typeface="DejaVu Sans"/>
              </a:defRPr>
            </a:lvl4pPr>
            <a:lvl5pPr algn="l">
              <a:defRPr sz="975" b="0">
                <a:solidFill>
                  <a:srgbClr val="5D6974"/>
                </a:solidFill>
                <a:latin typeface="DejaVu Sans"/>
                <a:ea typeface="DejaVu Sans"/>
                <a:cs typeface="DejaVu Sans"/>
              </a:defRPr>
            </a:lvl5pPr>
            <a:lvl6pPr algn="l">
              <a:defRPr sz="975" b="0">
                <a:solidFill>
                  <a:srgbClr val="5D6974"/>
                </a:solidFill>
                <a:latin typeface="DejaVu Sans"/>
                <a:ea typeface="DejaVu Sans"/>
                <a:cs typeface="DejaVu Sans"/>
              </a:defRPr>
            </a:lvl6pPr>
            <a:lvl7pPr algn="l">
              <a:defRPr sz="975" b="0">
                <a:solidFill>
                  <a:srgbClr val="5D6974"/>
                </a:solidFill>
                <a:latin typeface="DejaVu Sans"/>
                <a:ea typeface="DejaVu Sans"/>
                <a:cs typeface="DejaVu Sans"/>
              </a:defRPr>
            </a:lvl7pPr>
            <a:lvl8pPr algn="l">
              <a:defRPr sz="975" b="0">
                <a:solidFill>
                  <a:srgbClr val="5D6974"/>
                </a:solidFill>
                <a:latin typeface="DejaVu Sans"/>
                <a:ea typeface="DejaVu Sans"/>
                <a:cs typeface="DejaVu Sans"/>
              </a:defRPr>
            </a:lvl8pPr>
            <a:lvl9pPr algn="l">
              <a:defRPr sz="975" b="0">
                <a:solidFill>
                  <a:srgbClr val="5D6974"/>
                </a:solidFill>
                <a:latin typeface="DejaVu Sans"/>
                <a:ea typeface="DejaVu Sans"/>
                <a:cs typeface="DejaVu Sans"/>
              </a:defRPr>
            </a:lvl9pPr>
          </a:lstStyle>
          <a:p>
            <a:pPr algn="l">
              <a:defRPr sz="975" b="0">
                <a:solidFill>
                  <a:srgbClr val="5D6974"/>
                </a:solidFill>
                <a:latin typeface="DejaVu Sans"/>
                <a:ea typeface="DejaVu Sans"/>
                <a:cs typeface="DejaVu Sans"/>
              </a:defRPr>
            </a:pPr>
            <a:r>
              <a:rPr sz="975" b="0">
                <a:solidFill>
                  <a:srgbClr val="5D6974"/>
                </a:solidFill>
                <a:latin typeface="DejaVu Sans"/>
                <a:ea typeface="DejaVu Sans"/>
                <a:cs typeface="DejaVu Sans"/>
              </a:rPr>
              <a:t>Η βλάβη από άσκοπη αγωγή είναι μικρότερη από το όφελος της έγκαιρης θεραπείας.</a:t>
            </a:r>
          </a:p>
        </p:txBody>
      </p:sp>
      <p:sp>
        <p:nvSpPr>
          <p:cNvPr id="3" name="top-rule">
            <a:extLst>
              <a:ext uri="{FF2B5EF4-FFF2-40B4-BE49-F238E27FC236}">
                <a16:creationId xmlns:a16="http://schemas.microsoft.com/office/drawing/2014/main" id="{F1CD3457-DBCA-45A4-ACF3-B499AD47BB5E}"/>
              </a:ext>
            </a:extLst>
          </p:cNvPr>
          <p:cNvSpPr>
            <a:spLocks noGrp="1"/>
          </p:cNvSpPr>
          <p:nvPr/>
        </p:nvSpPr>
        <p:spPr>
          <a:xfrm>
            <a:off x="666750" y="1057275"/>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97B542BF-04D0-4EE5-951B-1FF92EFE8C45}"/>
              </a:ext>
            </a:extLst>
          </p:cNvPr>
          <p:cNvSpPr>
            <a:spLocks noGrp="1"/>
          </p:cNvSpPr>
          <p:nvPr/>
        </p:nvSpPr>
        <p:spPr>
          <a:xfrm>
            <a:off x="11125200" y="6534150"/>
            <a:ext cx="400050" cy="171450"/>
          </a:xfrm>
          <a:prstGeom prst="rect">
            <a:avLst/>
          </a:prstGeom>
          <a:noFill/>
          <a:ln w="0">
            <a:noFill/>
            <a:prstDash val="solid"/>
          </a:ln>
        </p:spPr>
        <p:txBody>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44</a:t>
            </a:r>
          </a:p>
        </p:txBody>
      </p:sp>
      <p:sp>
        <p:nvSpPr>
          <p:cNvPr id="6" name="formula">
            <a:extLst>
              <a:ext uri="{FF2B5EF4-FFF2-40B4-BE49-F238E27FC236}">
                <a16:creationId xmlns:a16="http://schemas.microsoft.com/office/drawing/2014/main" id="{B6E2F393-4412-4D32-9B1D-E0EA6BEE2C4E}"/>
              </a:ext>
            </a:extLst>
          </p:cNvPr>
          <p:cNvSpPr>
            <a:spLocks noGrp="1"/>
          </p:cNvSpPr>
          <p:nvPr/>
        </p:nvSpPr>
        <p:spPr>
          <a:xfrm>
            <a:off x="2000250" y="1619250"/>
            <a:ext cx="8191500" cy="1000125"/>
          </a:xfrm>
          <a:prstGeom prst="roundRect">
            <a:avLst>
              <a:gd name="adj" fmla="val 7619"/>
            </a:avLst>
          </a:prstGeom>
          <a:solidFill>
            <a:srgbClr val="EAF7F5"/>
          </a:solidFill>
          <a:ln w="13335">
            <a:solidFill>
              <a:srgbClr val="8FD3CA"/>
            </a:solidFill>
            <a:prstDash val="solid"/>
          </a:ln>
        </p:spPr>
        <p:txBody>
          <a:bodyPr/>
          <a:lstStyle/>
          <a:p>
            <a:endParaRPr lang="en-US"/>
          </a:p>
        </p:txBody>
      </p:sp>
      <p:sp>
        <p:nvSpPr>
          <p:cNvPr id="7" name="formula-text">
            <a:extLst>
              <a:ext uri="{FF2B5EF4-FFF2-40B4-BE49-F238E27FC236}">
                <a16:creationId xmlns:a16="http://schemas.microsoft.com/office/drawing/2014/main" id="{83C8B6C0-ED0B-4425-B527-AD34C3A1363B}"/>
              </a:ext>
            </a:extLst>
          </p:cNvPr>
          <p:cNvSpPr>
            <a:spLocks noGrp="1"/>
          </p:cNvSpPr>
          <p:nvPr/>
        </p:nvSpPr>
        <p:spPr>
          <a:xfrm>
            <a:off x="2333625" y="1924050"/>
            <a:ext cx="7524750" cy="438150"/>
          </a:xfrm>
          <a:prstGeom prst="rect">
            <a:avLst/>
          </a:prstGeom>
          <a:noFill/>
          <a:ln w="0">
            <a:noFill/>
            <a:prstDash val="solid"/>
          </a:ln>
        </p:spPr>
        <p:txBody>
          <a:bodyPr/>
          <a:lstStyle>
            <a:defPPr algn="ctr">
              <a:defRPr sz="1950" b="1">
                <a:solidFill>
                  <a:srgbClr val="2A9D8F"/>
                </a:solidFill>
                <a:latin typeface="DejaVu Sans"/>
                <a:ea typeface="DejaVu Sans"/>
                <a:cs typeface="DejaVu Sans"/>
              </a:defRPr>
            </a:defPPr>
            <a:lvl1pPr algn="ctr">
              <a:defRPr sz="1950" b="1">
                <a:solidFill>
                  <a:srgbClr val="2A9D8F"/>
                </a:solidFill>
                <a:latin typeface="DejaVu Sans"/>
                <a:ea typeface="DejaVu Sans"/>
                <a:cs typeface="DejaVu Sans"/>
              </a:defRPr>
            </a:lvl1pPr>
            <a:lvl2pPr algn="ctr">
              <a:defRPr sz="1950" b="1">
                <a:solidFill>
                  <a:srgbClr val="2A9D8F"/>
                </a:solidFill>
                <a:latin typeface="DejaVu Sans"/>
                <a:ea typeface="DejaVu Sans"/>
                <a:cs typeface="DejaVu Sans"/>
              </a:defRPr>
            </a:lvl2pPr>
            <a:lvl3pPr algn="ctr">
              <a:defRPr sz="1950" b="1">
                <a:solidFill>
                  <a:srgbClr val="2A9D8F"/>
                </a:solidFill>
                <a:latin typeface="DejaVu Sans"/>
                <a:ea typeface="DejaVu Sans"/>
                <a:cs typeface="DejaVu Sans"/>
              </a:defRPr>
            </a:lvl3pPr>
            <a:lvl4pPr algn="ctr">
              <a:defRPr sz="1950" b="1">
                <a:solidFill>
                  <a:srgbClr val="2A9D8F"/>
                </a:solidFill>
                <a:latin typeface="DejaVu Sans"/>
                <a:ea typeface="DejaVu Sans"/>
                <a:cs typeface="DejaVu Sans"/>
              </a:defRPr>
            </a:lvl4pPr>
            <a:lvl5pPr algn="ctr">
              <a:defRPr sz="1950" b="1">
                <a:solidFill>
                  <a:srgbClr val="2A9D8F"/>
                </a:solidFill>
                <a:latin typeface="DejaVu Sans"/>
                <a:ea typeface="DejaVu Sans"/>
                <a:cs typeface="DejaVu Sans"/>
              </a:defRPr>
            </a:lvl5pPr>
            <a:lvl6pPr algn="ctr">
              <a:defRPr sz="1950" b="1">
                <a:solidFill>
                  <a:srgbClr val="2A9D8F"/>
                </a:solidFill>
                <a:latin typeface="DejaVu Sans"/>
                <a:ea typeface="DejaVu Sans"/>
                <a:cs typeface="DejaVu Sans"/>
              </a:defRPr>
            </a:lvl6pPr>
            <a:lvl7pPr algn="ctr">
              <a:defRPr sz="1950" b="1">
                <a:solidFill>
                  <a:srgbClr val="2A9D8F"/>
                </a:solidFill>
                <a:latin typeface="DejaVu Sans"/>
                <a:ea typeface="DejaVu Sans"/>
                <a:cs typeface="DejaVu Sans"/>
              </a:defRPr>
            </a:lvl7pPr>
            <a:lvl8pPr algn="ctr">
              <a:defRPr sz="1950" b="1">
                <a:solidFill>
                  <a:srgbClr val="2A9D8F"/>
                </a:solidFill>
                <a:latin typeface="DejaVu Sans"/>
                <a:ea typeface="DejaVu Sans"/>
                <a:cs typeface="DejaVu Sans"/>
              </a:defRPr>
            </a:lvl8pPr>
            <a:lvl9pPr algn="ctr">
              <a:defRPr sz="1950" b="1">
                <a:solidFill>
                  <a:srgbClr val="2A9D8F"/>
                </a:solidFill>
                <a:latin typeface="DejaVu Sans"/>
                <a:ea typeface="DejaVu Sans"/>
                <a:cs typeface="DejaVu Sans"/>
              </a:defRPr>
            </a:lvl9pPr>
          </a:lstStyle>
          <a:p>
            <a:pPr algn="ctr">
              <a:defRPr sz="1950" b="1">
                <a:solidFill>
                  <a:srgbClr val="2A9D8F"/>
                </a:solidFill>
                <a:latin typeface="DejaVu Sans"/>
                <a:ea typeface="DejaVu Sans"/>
                <a:cs typeface="DejaVu Sans"/>
              </a:defRPr>
            </a:pPr>
            <a:r>
              <a:rPr sz="1950" b="1">
                <a:solidFill>
                  <a:srgbClr val="2A9D8F"/>
                </a:solidFill>
                <a:latin typeface="DejaVu Sans"/>
                <a:ea typeface="DejaVu Sans"/>
                <a:cs typeface="DejaVu Sans"/>
              </a:rPr>
              <a:t>p* = C / (B + C) = 0,20 / (0,80 + 0,20) = 0,20 = 20%</a:t>
            </a:r>
          </a:p>
        </p:txBody>
      </p:sp>
      <p:sp>
        <p:nvSpPr>
          <p:cNvPr id="8" name="compare-p">
            <a:extLst>
              <a:ext uri="{FF2B5EF4-FFF2-40B4-BE49-F238E27FC236}">
                <a16:creationId xmlns:a16="http://schemas.microsoft.com/office/drawing/2014/main" id="{C5316D20-03B4-4ABB-829A-1740FF0846EF}"/>
              </a:ext>
            </a:extLst>
          </p:cNvPr>
          <p:cNvSpPr>
            <a:spLocks noGrp="1"/>
          </p:cNvSpPr>
          <p:nvPr/>
        </p:nvSpPr>
        <p:spPr>
          <a:xfrm>
            <a:off x="1714500" y="3238500"/>
            <a:ext cx="3810000" cy="1619250"/>
          </a:xfrm>
          <a:prstGeom prst="roundRect">
            <a:avLst>
              <a:gd name="adj" fmla="val 4706"/>
            </a:avLst>
          </a:prstGeom>
          <a:solidFill>
            <a:srgbClr val="EAF3FB"/>
          </a:solidFill>
          <a:ln w="13335">
            <a:solidFill>
              <a:srgbClr val="A8C9E8"/>
            </a:solidFill>
            <a:prstDash val="solid"/>
          </a:ln>
        </p:spPr>
        <p:txBody>
          <a:bodyPr/>
          <a:lstStyle/>
          <a:p>
            <a:endParaRPr lang="en-US"/>
          </a:p>
        </p:txBody>
      </p:sp>
      <p:sp>
        <p:nvSpPr>
          <p:cNvPr id="9" name="compare-p-heading">
            <a:extLst>
              <a:ext uri="{FF2B5EF4-FFF2-40B4-BE49-F238E27FC236}">
                <a16:creationId xmlns:a16="http://schemas.microsoft.com/office/drawing/2014/main" id="{EF11924D-E0CE-466D-8546-07FBBFD0711A}"/>
              </a:ext>
            </a:extLst>
          </p:cNvPr>
          <p:cNvSpPr>
            <a:spLocks noGrp="1"/>
          </p:cNvSpPr>
          <p:nvPr/>
        </p:nvSpPr>
        <p:spPr>
          <a:xfrm>
            <a:off x="1885950" y="3390900"/>
            <a:ext cx="3467100" cy="323850"/>
          </a:xfrm>
          <a:prstGeom prst="rect">
            <a:avLst/>
          </a:prstGeom>
          <a:noFill/>
          <a:ln w="0">
            <a:noFill/>
            <a:prstDash val="solid"/>
          </a:ln>
        </p:spPr>
        <p:txBody>
          <a:bodyPr/>
          <a:lstStyle>
            <a:defPPr algn="ctr">
              <a:defRPr sz="1500" b="1">
                <a:solidFill>
                  <a:srgbClr val="3979B8"/>
                </a:solidFill>
                <a:latin typeface="DejaVu Sans"/>
                <a:ea typeface="DejaVu Sans"/>
                <a:cs typeface="DejaVu Sans"/>
              </a:defRPr>
            </a:defPPr>
            <a:lvl1pPr algn="ctr">
              <a:defRPr sz="1500" b="1">
                <a:solidFill>
                  <a:srgbClr val="3979B8"/>
                </a:solidFill>
                <a:latin typeface="DejaVu Sans"/>
                <a:ea typeface="DejaVu Sans"/>
                <a:cs typeface="DejaVu Sans"/>
              </a:defRPr>
            </a:lvl1pPr>
            <a:lvl2pPr algn="ctr">
              <a:defRPr sz="1500" b="1">
                <a:solidFill>
                  <a:srgbClr val="3979B8"/>
                </a:solidFill>
                <a:latin typeface="DejaVu Sans"/>
                <a:ea typeface="DejaVu Sans"/>
                <a:cs typeface="DejaVu Sans"/>
              </a:defRPr>
            </a:lvl2pPr>
            <a:lvl3pPr algn="ctr">
              <a:defRPr sz="1500" b="1">
                <a:solidFill>
                  <a:srgbClr val="3979B8"/>
                </a:solidFill>
                <a:latin typeface="DejaVu Sans"/>
                <a:ea typeface="DejaVu Sans"/>
                <a:cs typeface="DejaVu Sans"/>
              </a:defRPr>
            </a:lvl3pPr>
            <a:lvl4pPr algn="ctr">
              <a:defRPr sz="1500" b="1">
                <a:solidFill>
                  <a:srgbClr val="3979B8"/>
                </a:solidFill>
                <a:latin typeface="DejaVu Sans"/>
                <a:ea typeface="DejaVu Sans"/>
                <a:cs typeface="DejaVu Sans"/>
              </a:defRPr>
            </a:lvl4pPr>
            <a:lvl5pPr algn="ctr">
              <a:defRPr sz="1500" b="1">
                <a:solidFill>
                  <a:srgbClr val="3979B8"/>
                </a:solidFill>
                <a:latin typeface="DejaVu Sans"/>
                <a:ea typeface="DejaVu Sans"/>
                <a:cs typeface="DejaVu Sans"/>
              </a:defRPr>
            </a:lvl5pPr>
            <a:lvl6pPr algn="ctr">
              <a:defRPr sz="1500" b="1">
                <a:solidFill>
                  <a:srgbClr val="3979B8"/>
                </a:solidFill>
                <a:latin typeface="DejaVu Sans"/>
                <a:ea typeface="DejaVu Sans"/>
                <a:cs typeface="DejaVu Sans"/>
              </a:defRPr>
            </a:lvl6pPr>
            <a:lvl7pPr algn="ctr">
              <a:defRPr sz="1500" b="1">
                <a:solidFill>
                  <a:srgbClr val="3979B8"/>
                </a:solidFill>
                <a:latin typeface="DejaVu Sans"/>
                <a:ea typeface="DejaVu Sans"/>
                <a:cs typeface="DejaVu Sans"/>
              </a:defRPr>
            </a:lvl7pPr>
            <a:lvl8pPr algn="ctr">
              <a:defRPr sz="1500" b="1">
                <a:solidFill>
                  <a:srgbClr val="3979B8"/>
                </a:solidFill>
                <a:latin typeface="DejaVu Sans"/>
                <a:ea typeface="DejaVu Sans"/>
                <a:cs typeface="DejaVu Sans"/>
              </a:defRPr>
            </a:lvl8pPr>
            <a:lvl9pPr algn="ctr">
              <a:defRPr sz="1500" b="1">
                <a:solidFill>
                  <a:srgbClr val="3979B8"/>
                </a:solidFill>
                <a:latin typeface="DejaVu Sans"/>
                <a:ea typeface="DejaVu Sans"/>
                <a:cs typeface="DejaVu Sans"/>
              </a:defRPr>
            </a:lvl9pPr>
          </a:lstStyle>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Εκτιμώμενη πιθανότητα</a:t>
            </a:r>
          </a:p>
        </p:txBody>
      </p:sp>
      <p:sp>
        <p:nvSpPr>
          <p:cNvPr id="10" name="compare-p-body">
            <a:extLst>
              <a:ext uri="{FF2B5EF4-FFF2-40B4-BE49-F238E27FC236}">
                <a16:creationId xmlns:a16="http://schemas.microsoft.com/office/drawing/2014/main" id="{0DA810B6-63B0-4670-AA5E-D033B1262338}"/>
              </a:ext>
            </a:extLst>
          </p:cNvPr>
          <p:cNvSpPr>
            <a:spLocks noGrp="1"/>
          </p:cNvSpPr>
          <p:nvPr/>
        </p:nvSpPr>
        <p:spPr>
          <a:xfrm>
            <a:off x="1924050" y="3810000"/>
            <a:ext cx="3390900" cy="89535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p = 25%</a:t>
            </a:r>
          </a:p>
        </p:txBody>
      </p:sp>
      <p:sp>
        <p:nvSpPr>
          <p:cNvPr id="11" name="compare-threshold">
            <a:extLst>
              <a:ext uri="{FF2B5EF4-FFF2-40B4-BE49-F238E27FC236}">
                <a16:creationId xmlns:a16="http://schemas.microsoft.com/office/drawing/2014/main" id="{0A64A6D0-1AF0-49BC-99A8-AFA2B9C3B199}"/>
              </a:ext>
            </a:extLst>
          </p:cNvPr>
          <p:cNvSpPr>
            <a:spLocks noGrp="1"/>
          </p:cNvSpPr>
          <p:nvPr/>
        </p:nvSpPr>
        <p:spPr>
          <a:xfrm>
            <a:off x="6667500" y="3238500"/>
            <a:ext cx="3810000" cy="1619250"/>
          </a:xfrm>
          <a:prstGeom prst="roundRect">
            <a:avLst>
              <a:gd name="adj" fmla="val 4706"/>
            </a:avLst>
          </a:prstGeom>
          <a:solidFill>
            <a:srgbClr val="EAF7F5"/>
          </a:solidFill>
          <a:ln w="13335">
            <a:solidFill>
              <a:srgbClr val="8FD3CA"/>
            </a:solidFill>
            <a:prstDash val="solid"/>
          </a:ln>
        </p:spPr>
        <p:txBody>
          <a:bodyPr/>
          <a:lstStyle/>
          <a:p>
            <a:endParaRPr lang="en-US"/>
          </a:p>
        </p:txBody>
      </p:sp>
      <p:sp>
        <p:nvSpPr>
          <p:cNvPr id="12" name="compare-threshold-heading">
            <a:extLst>
              <a:ext uri="{FF2B5EF4-FFF2-40B4-BE49-F238E27FC236}">
                <a16:creationId xmlns:a16="http://schemas.microsoft.com/office/drawing/2014/main" id="{E795F69E-E49D-4888-8328-00989D8BC664}"/>
              </a:ext>
            </a:extLst>
          </p:cNvPr>
          <p:cNvSpPr>
            <a:spLocks noGrp="1"/>
          </p:cNvSpPr>
          <p:nvPr/>
        </p:nvSpPr>
        <p:spPr>
          <a:xfrm>
            <a:off x="6838950" y="3390900"/>
            <a:ext cx="3467100" cy="323850"/>
          </a:xfrm>
          <a:prstGeom prst="rect">
            <a:avLst/>
          </a:prstGeom>
          <a:noFill/>
          <a:ln w="0">
            <a:noFill/>
            <a:prstDash val="solid"/>
          </a:ln>
        </p:spPr>
        <p:txBody>
          <a:bodyPr/>
          <a:lstStyle>
            <a:defPPr algn="ctr">
              <a:defRPr sz="1500" b="1">
                <a:solidFill>
                  <a:srgbClr val="2A9D8F"/>
                </a:solidFill>
                <a:latin typeface="DejaVu Sans"/>
                <a:ea typeface="DejaVu Sans"/>
                <a:cs typeface="DejaVu Sans"/>
              </a:defRPr>
            </a:defPPr>
            <a:lvl1pPr algn="ctr">
              <a:defRPr sz="1500" b="1">
                <a:solidFill>
                  <a:srgbClr val="2A9D8F"/>
                </a:solidFill>
                <a:latin typeface="DejaVu Sans"/>
                <a:ea typeface="DejaVu Sans"/>
                <a:cs typeface="DejaVu Sans"/>
              </a:defRPr>
            </a:lvl1pPr>
            <a:lvl2pPr algn="ctr">
              <a:defRPr sz="1500" b="1">
                <a:solidFill>
                  <a:srgbClr val="2A9D8F"/>
                </a:solidFill>
                <a:latin typeface="DejaVu Sans"/>
                <a:ea typeface="DejaVu Sans"/>
                <a:cs typeface="DejaVu Sans"/>
              </a:defRPr>
            </a:lvl2pPr>
            <a:lvl3pPr algn="ctr">
              <a:defRPr sz="1500" b="1">
                <a:solidFill>
                  <a:srgbClr val="2A9D8F"/>
                </a:solidFill>
                <a:latin typeface="DejaVu Sans"/>
                <a:ea typeface="DejaVu Sans"/>
                <a:cs typeface="DejaVu Sans"/>
              </a:defRPr>
            </a:lvl3pPr>
            <a:lvl4pPr algn="ctr">
              <a:defRPr sz="1500" b="1">
                <a:solidFill>
                  <a:srgbClr val="2A9D8F"/>
                </a:solidFill>
                <a:latin typeface="DejaVu Sans"/>
                <a:ea typeface="DejaVu Sans"/>
                <a:cs typeface="DejaVu Sans"/>
              </a:defRPr>
            </a:lvl4pPr>
            <a:lvl5pPr algn="ctr">
              <a:defRPr sz="1500" b="1">
                <a:solidFill>
                  <a:srgbClr val="2A9D8F"/>
                </a:solidFill>
                <a:latin typeface="DejaVu Sans"/>
                <a:ea typeface="DejaVu Sans"/>
                <a:cs typeface="DejaVu Sans"/>
              </a:defRPr>
            </a:lvl5pPr>
            <a:lvl6pPr algn="ctr">
              <a:defRPr sz="1500" b="1">
                <a:solidFill>
                  <a:srgbClr val="2A9D8F"/>
                </a:solidFill>
                <a:latin typeface="DejaVu Sans"/>
                <a:ea typeface="DejaVu Sans"/>
                <a:cs typeface="DejaVu Sans"/>
              </a:defRPr>
            </a:lvl6pPr>
            <a:lvl7pPr algn="ctr">
              <a:defRPr sz="1500" b="1">
                <a:solidFill>
                  <a:srgbClr val="2A9D8F"/>
                </a:solidFill>
                <a:latin typeface="DejaVu Sans"/>
                <a:ea typeface="DejaVu Sans"/>
                <a:cs typeface="DejaVu Sans"/>
              </a:defRPr>
            </a:lvl7pPr>
            <a:lvl8pPr algn="ctr">
              <a:defRPr sz="1500" b="1">
                <a:solidFill>
                  <a:srgbClr val="2A9D8F"/>
                </a:solidFill>
                <a:latin typeface="DejaVu Sans"/>
                <a:ea typeface="DejaVu Sans"/>
                <a:cs typeface="DejaVu Sans"/>
              </a:defRPr>
            </a:lvl8pPr>
            <a:lvl9pPr algn="ctr">
              <a:defRPr sz="1500" b="1">
                <a:solidFill>
                  <a:srgbClr val="2A9D8F"/>
                </a:solidFill>
                <a:latin typeface="DejaVu Sans"/>
                <a:ea typeface="DejaVu Sans"/>
                <a:cs typeface="DejaVu Sans"/>
              </a:defRPr>
            </a:lvl9pPr>
          </a:lstStyle>
          <a:p>
            <a:pPr algn="ctr">
              <a:defRPr sz="1500" b="1">
                <a:solidFill>
                  <a:srgbClr val="2A9D8F"/>
                </a:solidFill>
                <a:latin typeface="DejaVu Sans"/>
                <a:ea typeface="DejaVu Sans"/>
                <a:cs typeface="DejaVu Sans"/>
              </a:defRPr>
            </a:pPr>
            <a:r>
              <a:rPr sz="1500" b="1">
                <a:solidFill>
                  <a:srgbClr val="2A9D8F"/>
                </a:solidFill>
                <a:latin typeface="DejaVu Sans"/>
                <a:ea typeface="DejaVu Sans"/>
                <a:cs typeface="DejaVu Sans"/>
              </a:rPr>
              <a:t>Θεραπευτικός ουδός</a:t>
            </a:r>
          </a:p>
        </p:txBody>
      </p:sp>
      <p:sp>
        <p:nvSpPr>
          <p:cNvPr id="13" name="compare-threshold-body">
            <a:extLst>
              <a:ext uri="{FF2B5EF4-FFF2-40B4-BE49-F238E27FC236}">
                <a16:creationId xmlns:a16="http://schemas.microsoft.com/office/drawing/2014/main" id="{F5A88A4F-C256-4E28-8030-B82E21648B5D}"/>
              </a:ext>
            </a:extLst>
          </p:cNvPr>
          <p:cNvSpPr>
            <a:spLocks noGrp="1"/>
          </p:cNvSpPr>
          <p:nvPr/>
        </p:nvSpPr>
        <p:spPr>
          <a:xfrm>
            <a:off x="6877050" y="3810000"/>
            <a:ext cx="3390900" cy="89535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p* = 20%</a:t>
            </a:r>
          </a:p>
        </p:txBody>
      </p:sp>
      <p:sp>
        <p:nvSpPr>
          <p:cNvPr id="14" name="decision">
            <a:extLst>
              <a:ext uri="{FF2B5EF4-FFF2-40B4-BE49-F238E27FC236}">
                <a16:creationId xmlns:a16="http://schemas.microsoft.com/office/drawing/2014/main" id="{46A8DA88-9846-44C2-8A51-A3A92683B4BE}"/>
              </a:ext>
            </a:extLst>
          </p:cNvPr>
          <p:cNvSpPr>
            <a:spLocks noGrp="1"/>
          </p:cNvSpPr>
          <p:nvPr/>
        </p:nvSpPr>
        <p:spPr>
          <a:xfrm>
            <a:off x="1619250" y="5334000"/>
            <a:ext cx="8953500" cy="457200"/>
          </a:xfrm>
          <a:prstGeom prst="rect">
            <a:avLst/>
          </a:prstGeom>
          <a:noFill/>
          <a:ln w="0">
            <a:noFill/>
            <a:prstDash val="solid"/>
          </a:ln>
        </p:spPr>
        <p:txBody>
          <a:bodyPr/>
          <a:lstStyle>
            <a:defPPr algn="ctr">
              <a:defRPr sz="1350" b="1">
                <a:solidFill>
                  <a:srgbClr val="18324B"/>
                </a:solidFill>
                <a:latin typeface="DejaVu Sans"/>
                <a:ea typeface="DejaVu Sans"/>
                <a:cs typeface="DejaVu Sans"/>
              </a:defRPr>
            </a:defPPr>
            <a:lvl1pPr algn="ctr">
              <a:defRPr sz="1350" b="1">
                <a:solidFill>
                  <a:srgbClr val="18324B"/>
                </a:solidFill>
                <a:latin typeface="DejaVu Sans"/>
                <a:ea typeface="DejaVu Sans"/>
                <a:cs typeface="DejaVu Sans"/>
              </a:defRPr>
            </a:lvl1pPr>
            <a:lvl2pPr algn="ctr">
              <a:defRPr sz="1350" b="1">
                <a:solidFill>
                  <a:srgbClr val="18324B"/>
                </a:solidFill>
                <a:latin typeface="DejaVu Sans"/>
                <a:ea typeface="DejaVu Sans"/>
                <a:cs typeface="DejaVu Sans"/>
              </a:defRPr>
            </a:lvl2pPr>
            <a:lvl3pPr algn="ctr">
              <a:defRPr sz="1350" b="1">
                <a:solidFill>
                  <a:srgbClr val="18324B"/>
                </a:solidFill>
                <a:latin typeface="DejaVu Sans"/>
                <a:ea typeface="DejaVu Sans"/>
                <a:cs typeface="DejaVu Sans"/>
              </a:defRPr>
            </a:lvl3pPr>
            <a:lvl4pPr algn="ctr">
              <a:defRPr sz="1350" b="1">
                <a:solidFill>
                  <a:srgbClr val="18324B"/>
                </a:solidFill>
                <a:latin typeface="DejaVu Sans"/>
                <a:ea typeface="DejaVu Sans"/>
                <a:cs typeface="DejaVu Sans"/>
              </a:defRPr>
            </a:lvl4pPr>
            <a:lvl5pPr algn="ctr">
              <a:defRPr sz="1350" b="1">
                <a:solidFill>
                  <a:srgbClr val="18324B"/>
                </a:solidFill>
                <a:latin typeface="DejaVu Sans"/>
                <a:ea typeface="DejaVu Sans"/>
                <a:cs typeface="DejaVu Sans"/>
              </a:defRPr>
            </a:lvl5pPr>
            <a:lvl6pPr algn="ctr">
              <a:defRPr sz="1350" b="1">
                <a:solidFill>
                  <a:srgbClr val="18324B"/>
                </a:solidFill>
                <a:latin typeface="DejaVu Sans"/>
                <a:ea typeface="DejaVu Sans"/>
                <a:cs typeface="DejaVu Sans"/>
              </a:defRPr>
            </a:lvl6pPr>
            <a:lvl7pPr algn="ctr">
              <a:defRPr sz="1350" b="1">
                <a:solidFill>
                  <a:srgbClr val="18324B"/>
                </a:solidFill>
                <a:latin typeface="DejaVu Sans"/>
                <a:ea typeface="DejaVu Sans"/>
                <a:cs typeface="DejaVu Sans"/>
              </a:defRPr>
            </a:lvl7pPr>
            <a:lvl8pPr algn="ctr">
              <a:defRPr sz="1350" b="1">
                <a:solidFill>
                  <a:srgbClr val="18324B"/>
                </a:solidFill>
                <a:latin typeface="DejaVu Sans"/>
                <a:ea typeface="DejaVu Sans"/>
                <a:cs typeface="DejaVu Sans"/>
              </a:defRPr>
            </a:lvl8pPr>
            <a:lvl9pPr algn="ctr">
              <a:defRPr sz="1350" b="1">
                <a:solidFill>
                  <a:srgbClr val="18324B"/>
                </a:solidFill>
                <a:latin typeface="DejaVu Sans"/>
                <a:ea typeface="DejaVu Sans"/>
                <a:cs typeface="DejaVu Sans"/>
              </a:defRPr>
            </a:lvl9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25% &gt; 20%: στο απλοποιημένο μοντέλο, η προσωρινή αγωγή έχει μεγαλύτερη αναμενόμενη χρησιμότητα.</a:t>
            </a:r>
          </a:p>
        </p:txBody>
      </p:sp>
    </p:spTree>
    <p:extLst>
      <p:ext uri="{BB962C8B-B14F-4D97-AF65-F5344CB8AC3E}">
        <p14:creationId xmlns:p14="http://schemas.microsoft.com/office/powerpoint/2010/main" val="21305453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14C9D7E8-10C9-4CE2-99AE-8BF0196CC662}"/>
              </a:ext>
            </a:extLst>
          </p:cNvPr>
          <p:cNvSpPr>
            <a:spLocks noGrp="1"/>
          </p:cNvSpPr>
          <p:nvPr/>
        </p:nvSpPr>
        <p:spPr>
          <a:xfrm>
            <a:off x="647700" y="285750"/>
            <a:ext cx="10906125" cy="552450"/>
          </a:xfrm>
          <a:prstGeom prst="rect">
            <a:avLst/>
          </a:prstGeom>
          <a:noFill/>
          <a:ln w="0">
            <a:noFill/>
            <a:prstDash val="solid"/>
          </a:ln>
        </p:spPr>
        <p:txBody>
          <a:bodyPr/>
          <a:lstStyle>
            <a:defPPr algn="l">
              <a:defRPr sz="2325" b="1">
                <a:solidFill>
                  <a:srgbClr val="18324B"/>
                </a:solidFill>
                <a:latin typeface="DejaVu Sans"/>
                <a:ea typeface="DejaVu Sans"/>
                <a:cs typeface="DejaVu Sans"/>
              </a:defRPr>
            </a:defPPr>
            <a:lvl1pPr algn="l">
              <a:defRPr sz="2325" b="1">
                <a:solidFill>
                  <a:srgbClr val="18324B"/>
                </a:solidFill>
                <a:latin typeface="DejaVu Sans"/>
                <a:ea typeface="DejaVu Sans"/>
                <a:cs typeface="DejaVu Sans"/>
              </a:defRPr>
            </a:lvl1pPr>
            <a:lvl2pPr algn="l">
              <a:defRPr sz="2325" b="1">
                <a:solidFill>
                  <a:srgbClr val="18324B"/>
                </a:solidFill>
                <a:latin typeface="DejaVu Sans"/>
                <a:ea typeface="DejaVu Sans"/>
                <a:cs typeface="DejaVu Sans"/>
              </a:defRPr>
            </a:lvl2pPr>
            <a:lvl3pPr algn="l">
              <a:defRPr sz="2325" b="1">
                <a:solidFill>
                  <a:srgbClr val="18324B"/>
                </a:solidFill>
                <a:latin typeface="DejaVu Sans"/>
                <a:ea typeface="DejaVu Sans"/>
                <a:cs typeface="DejaVu Sans"/>
              </a:defRPr>
            </a:lvl3pPr>
            <a:lvl4pPr algn="l">
              <a:defRPr sz="2325" b="1">
                <a:solidFill>
                  <a:srgbClr val="18324B"/>
                </a:solidFill>
                <a:latin typeface="DejaVu Sans"/>
                <a:ea typeface="DejaVu Sans"/>
                <a:cs typeface="DejaVu Sans"/>
              </a:defRPr>
            </a:lvl4pPr>
            <a:lvl5pPr algn="l">
              <a:defRPr sz="2325" b="1">
                <a:solidFill>
                  <a:srgbClr val="18324B"/>
                </a:solidFill>
                <a:latin typeface="DejaVu Sans"/>
                <a:ea typeface="DejaVu Sans"/>
                <a:cs typeface="DejaVu Sans"/>
              </a:defRPr>
            </a:lvl5pPr>
            <a:lvl6pPr algn="l">
              <a:defRPr sz="2325" b="1">
                <a:solidFill>
                  <a:srgbClr val="18324B"/>
                </a:solidFill>
                <a:latin typeface="DejaVu Sans"/>
                <a:ea typeface="DejaVu Sans"/>
                <a:cs typeface="DejaVu Sans"/>
              </a:defRPr>
            </a:lvl6pPr>
            <a:lvl7pPr algn="l">
              <a:defRPr sz="2325" b="1">
                <a:solidFill>
                  <a:srgbClr val="18324B"/>
                </a:solidFill>
                <a:latin typeface="DejaVu Sans"/>
                <a:ea typeface="DejaVu Sans"/>
                <a:cs typeface="DejaVu Sans"/>
              </a:defRPr>
            </a:lvl7pPr>
            <a:lvl8pPr algn="l">
              <a:defRPr sz="2325" b="1">
                <a:solidFill>
                  <a:srgbClr val="18324B"/>
                </a:solidFill>
                <a:latin typeface="DejaVu Sans"/>
                <a:ea typeface="DejaVu Sans"/>
                <a:cs typeface="DejaVu Sans"/>
              </a:defRPr>
            </a:lvl8pPr>
            <a:lvl9pPr algn="l">
              <a:defRPr sz="2325" b="1">
                <a:solidFill>
                  <a:srgbClr val="18324B"/>
                </a:solidFill>
                <a:latin typeface="DejaVu Sans"/>
                <a:ea typeface="DejaVu Sans"/>
                <a:cs typeface="DejaVu Sans"/>
              </a:defRPr>
            </a:lvl9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Όταν αυξάνεται ο κίνδυνος αιμορραγίας</a:t>
            </a:r>
          </a:p>
        </p:txBody>
      </p:sp>
      <p:sp>
        <p:nvSpPr>
          <p:cNvPr id="2" name="subtitle">
            <a:extLst>
              <a:ext uri="{FF2B5EF4-FFF2-40B4-BE49-F238E27FC236}">
                <a16:creationId xmlns:a16="http://schemas.microsoft.com/office/drawing/2014/main" id="{D991B8E5-A95F-4D7F-A38E-4A9E0775C483}"/>
              </a:ext>
            </a:extLst>
          </p:cNvPr>
          <p:cNvSpPr>
            <a:spLocks noGrp="1"/>
          </p:cNvSpPr>
          <p:nvPr/>
        </p:nvSpPr>
        <p:spPr>
          <a:xfrm>
            <a:off x="666750" y="762000"/>
            <a:ext cx="10668000" cy="247650"/>
          </a:xfrm>
          <a:prstGeom prst="rect">
            <a:avLst/>
          </a:prstGeom>
          <a:noFill/>
          <a:ln w="0">
            <a:noFill/>
            <a:prstDash val="solid"/>
          </a:ln>
        </p:spPr>
        <p:txBody>
          <a:bodyPr/>
          <a:lstStyle>
            <a:defPPr algn="l">
              <a:defRPr sz="975" b="0">
                <a:solidFill>
                  <a:srgbClr val="5D6974"/>
                </a:solidFill>
                <a:latin typeface="DejaVu Sans"/>
                <a:ea typeface="DejaVu Sans"/>
                <a:cs typeface="DejaVu Sans"/>
              </a:defRPr>
            </a:defPPr>
            <a:lvl1pPr algn="l">
              <a:defRPr sz="975" b="0">
                <a:solidFill>
                  <a:srgbClr val="5D6974"/>
                </a:solidFill>
                <a:latin typeface="DejaVu Sans"/>
                <a:ea typeface="DejaVu Sans"/>
                <a:cs typeface="DejaVu Sans"/>
              </a:defRPr>
            </a:lvl1pPr>
            <a:lvl2pPr algn="l">
              <a:defRPr sz="975" b="0">
                <a:solidFill>
                  <a:srgbClr val="5D6974"/>
                </a:solidFill>
                <a:latin typeface="DejaVu Sans"/>
                <a:ea typeface="DejaVu Sans"/>
                <a:cs typeface="DejaVu Sans"/>
              </a:defRPr>
            </a:lvl2pPr>
            <a:lvl3pPr algn="l">
              <a:defRPr sz="975" b="0">
                <a:solidFill>
                  <a:srgbClr val="5D6974"/>
                </a:solidFill>
                <a:latin typeface="DejaVu Sans"/>
                <a:ea typeface="DejaVu Sans"/>
                <a:cs typeface="DejaVu Sans"/>
              </a:defRPr>
            </a:lvl3pPr>
            <a:lvl4pPr algn="l">
              <a:defRPr sz="975" b="0">
                <a:solidFill>
                  <a:srgbClr val="5D6974"/>
                </a:solidFill>
                <a:latin typeface="DejaVu Sans"/>
                <a:ea typeface="DejaVu Sans"/>
                <a:cs typeface="DejaVu Sans"/>
              </a:defRPr>
            </a:lvl4pPr>
            <a:lvl5pPr algn="l">
              <a:defRPr sz="975" b="0">
                <a:solidFill>
                  <a:srgbClr val="5D6974"/>
                </a:solidFill>
                <a:latin typeface="DejaVu Sans"/>
                <a:ea typeface="DejaVu Sans"/>
                <a:cs typeface="DejaVu Sans"/>
              </a:defRPr>
            </a:lvl5pPr>
            <a:lvl6pPr algn="l">
              <a:defRPr sz="975" b="0">
                <a:solidFill>
                  <a:srgbClr val="5D6974"/>
                </a:solidFill>
                <a:latin typeface="DejaVu Sans"/>
                <a:ea typeface="DejaVu Sans"/>
                <a:cs typeface="DejaVu Sans"/>
              </a:defRPr>
            </a:lvl6pPr>
            <a:lvl7pPr algn="l">
              <a:defRPr sz="975" b="0">
                <a:solidFill>
                  <a:srgbClr val="5D6974"/>
                </a:solidFill>
                <a:latin typeface="DejaVu Sans"/>
                <a:ea typeface="DejaVu Sans"/>
                <a:cs typeface="DejaVu Sans"/>
              </a:defRPr>
            </a:lvl7pPr>
            <a:lvl8pPr algn="l">
              <a:defRPr sz="975" b="0">
                <a:solidFill>
                  <a:srgbClr val="5D6974"/>
                </a:solidFill>
                <a:latin typeface="DejaVu Sans"/>
                <a:ea typeface="DejaVu Sans"/>
                <a:cs typeface="DejaVu Sans"/>
              </a:defRPr>
            </a:lvl8pPr>
            <a:lvl9pPr algn="l">
              <a:defRPr sz="975" b="0">
                <a:solidFill>
                  <a:srgbClr val="5D6974"/>
                </a:solidFill>
                <a:latin typeface="DejaVu Sans"/>
                <a:ea typeface="DejaVu Sans"/>
                <a:cs typeface="DejaVu Sans"/>
              </a:defRPr>
            </a:lvl9pPr>
          </a:lstStyle>
          <a:p>
            <a:pPr algn="l">
              <a:defRPr sz="975" b="0">
                <a:solidFill>
                  <a:srgbClr val="5D6974"/>
                </a:solidFill>
                <a:latin typeface="DejaVu Sans"/>
                <a:ea typeface="DejaVu Sans"/>
                <a:cs typeface="DejaVu Sans"/>
              </a:defRPr>
            </a:pPr>
            <a:r>
              <a:rPr sz="975" b="0">
                <a:solidFill>
                  <a:srgbClr val="5D6974"/>
                </a:solidFill>
                <a:latin typeface="DejaVu Sans"/>
                <a:ea typeface="DejaVu Sans"/>
                <a:cs typeface="DejaVu Sans"/>
              </a:rPr>
              <a:t>Η μεγαλύτερη πιθανή βλάβη από την αγωγή αυξάνει το C και μετακινεί τον ουδό προς τα πάνω.</a:t>
            </a:r>
          </a:p>
        </p:txBody>
      </p:sp>
      <p:sp>
        <p:nvSpPr>
          <p:cNvPr id="3" name="top-rule">
            <a:extLst>
              <a:ext uri="{FF2B5EF4-FFF2-40B4-BE49-F238E27FC236}">
                <a16:creationId xmlns:a16="http://schemas.microsoft.com/office/drawing/2014/main" id="{799B3D0C-24A0-4E58-9D5A-06925C32EE64}"/>
              </a:ext>
            </a:extLst>
          </p:cNvPr>
          <p:cNvSpPr>
            <a:spLocks noGrp="1"/>
          </p:cNvSpPr>
          <p:nvPr/>
        </p:nvSpPr>
        <p:spPr>
          <a:xfrm>
            <a:off x="666750" y="1057275"/>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09291823-D87D-4D01-B52E-EB60E23F7856}"/>
              </a:ext>
            </a:extLst>
          </p:cNvPr>
          <p:cNvSpPr>
            <a:spLocks noGrp="1"/>
          </p:cNvSpPr>
          <p:nvPr/>
        </p:nvSpPr>
        <p:spPr>
          <a:xfrm>
            <a:off x="11125200" y="6534150"/>
            <a:ext cx="400050" cy="171450"/>
          </a:xfrm>
          <a:prstGeom prst="rect">
            <a:avLst/>
          </a:prstGeom>
          <a:noFill/>
          <a:ln w="0">
            <a:noFill/>
            <a:prstDash val="solid"/>
          </a:ln>
        </p:spPr>
        <p:txBody>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45</a:t>
            </a:r>
          </a:p>
        </p:txBody>
      </p:sp>
      <p:sp>
        <p:nvSpPr>
          <p:cNvPr id="6" name="same-p">
            <a:extLst>
              <a:ext uri="{FF2B5EF4-FFF2-40B4-BE49-F238E27FC236}">
                <a16:creationId xmlns:a16="http://schemas.microsoft.com/office/drawing/2014/main" id="{E36F4B33-DF90-4401-87DF-98588FDD24DB}"/>
              </a:ext>
            </a:extLst>
          </p:cNvPr>
          <p:cNvSpPr>
            <a:spLocks noGrp="1"/>
          </p:cNvSpPr>
          <p:nvPr/>
        </p:nvSpPr>
        <p:spPr>
          <a:xfrm>
            <a:off x="2047875" y="1428750"/>
            <a:ext cx="8096250" cy="361950"/>
          </a:xfrm>
          <a:prstGeom prst="rect">
            <a:avLst/>
          </a:prstGeom>
          <a:noFill/>
          <a:ln w="0">
            <a:noFill/>
            <a:prstDash val="solid"/>
          </a:ln>
        </p:spPr>
        <p:txBody>
          <a:bodyPr/>
          <a:lstStyle>
            <a:defPPr algn="ctr">
              <a:defRPr sz="1350" b="0">
                <a:solidFill>
                  <a:srgbClr val="5D6974"/>
                </a:solidFill>
                <a:latin typeface="DejaVu Sans"/>
                <a:ea typeface="DejaVu Sans"/>
                <a:cs typeface="DejaVu Sans"/>
              </a:defRPr>
            </a:defPPr>
            <a:lvl1pPr algn="ctr">
              <a:defRPr sz="1350" b="0">
                <a:solidFill>
                  <a:srgbClr val="5D6974"/>
                </a:solidFill>
                <a:latin typeface="DejaVu Sans"/>
                <a:ea typeface="DejaVu Sans"/>
                <a:cs typeface="DejaVu Sans"/>
              </a:defRPr>
            </a:lvl1pPr>
            <a:lvl2pPr algn="ctr">
              <a:defRPr sz="1350" b="0">
                <a:solidFill>
                  <a:srgbClr val="5D6974"/>
                </a:solidFill>
                <a:latin typeface="DejaVu Sans"/>
                <a:ea typeface="DejaVu Sans"/>
                <a:cs typeface="DejaVu Sans"/>
              </a:defRPr>
            </a:lvl2pPr>
            <a:lvl3pPr algn="ctr">
              <a:defRPr sz="1350" b="0">
                <a:solidFill>
                  <a:srgbClr val="5D6974"/>
                </a:solidFill>
                <a:latin typeface="DejaVu Sans"/>
                <a:ea typeface="DejaVu Sans"/>
                <a:cs typeface="DejaVu Sans"/>
              </a:defRPr>
            </a:lvl3pPr>
            <a:lvl4pPr algn="ctr">
              <a:defRPr sz="1350" b="0">
                <a:solidFill>
                  <a:srgbClr val="5D6974"/>
                </a:solidFill>
                <a:latin typeface="DejaVu Sans"/>
                <a:ea typeface="DejaVu Sans"/>
                <a:cs typeface="DejaVu Sans"/>
              </a:defRPr>
            </a:lvl4pPr>
            <a:lvl5pPr algn="ctr">
              <a:defRPr sz="1350" b="0">
                <a:solidFill>
                  <a:srgbClr val="5D6974"/>
                </a:solidFill>
                <a:latin typeface="DejaVu Sans"/>
                <a:ea typeface="DejaVu Sans"/>
                <a:cs typeface="DejaVu Sans"/>
              </a:defRPr>
            </a:lvl5pPr>
            <a:lvl6pPr algn="ctr">
              <a:defRPr sz="1350" b="0">
                <a:solidFill>
                  <a:srgbClr val="5D6974"/>
                </a:solidFill>
                <a:latin typeface="DejaVu Sans"/>
                <a:ea typeface="DejaVu Sans"/>
                <a:cs typeface="DejaVu Sans"/>
              </a:defRPr>
            </a:lvl6pPr>
            <a:lvl7pPr algn="ctr">
              <a:defRPr sz="1350" b="0">
                <a:solidFill>
                  <a:srgbClr val="5D6974"/>
                </a:solidFill>
                <a:latin typeface="DejaVu Sans"/>
                <a:ea typeface="DejaVu Sans"/>
                <a:cs typeface="DejaVu Sans"/>
              </a:defRPr>
            </a:lvl7pPr>
            <a:lvl8pPr algn="ctr">
              <a:defRPr sz="1350" b="0">
                <a:solidFill>
                  <a:srgbClr val="5D6974"/>
                </a:solidFill>
                <a:latin typeface="DejaVu Sans"/>
                <a:ea typeface="DejaVu Sans"/>
                <a:cs typeface="DejaVu Sans"/>
              </a:defRPr>
            </a:lvl8pPr>
            <a:lvl9pPr algn="ctr">
              <a:defRPr sz="1350" b="0">
                <a:solidFill>
                  <a:srgbClr val="5D6974"/>
                </a:solidFill>
                <a:latin typeface="DejaVu Sans"/>
                <a:ea typeface="DejaVu Sans"/>
                <a:cs typeface="DejaVu Sans"/>
              </a:defRPr>
            </a:lvl9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Η πιθανότητα DVT παραμένει 25% και το B παραμένει 0,80.</a:t>
            </a:r>
          </a:p>
        </p:txBody>
      </p:sp>
      <p:sp>
        <p:nvSpPr>
          <p:cNvPr id="7" name="higher-c">
            <a:extLst>
              <a:ext uri="{FF2B5EF4-FFF2-40B4-BE49-F238E27FC236}">
                <a16:creationId xmlns:a16="http://schemas.microsoft.com/office/drawing/2014/main" id="{F940AF88-83CE-4AED-8DAF-0AC7BE561DC2}"/>
              </a:ext>
            </a:extLst>
          </p:cNvPr>
          <p:cNvSpPr>
            <a:spLocks noGrp="1"/>
          </p:cNvSpPr>
          <p:nvPr/>
        </p:nvSpPr>
        <p:spPr>
          <a:xfrm>
            <a:off x="1524000" y="2143125"/>
            <a:ext cx="3619500" cy="1952625"/>
          </a:xfrm>
          <a:prstGeom prst="roundRect">
            <a:avLst>
              <a:gd name="adj" fmla="val 3902"/>
            </a:avLst>
          </a:prstGeom>
          <a:solidFill>
            <a:srgbClr val="FCECEC"/>
          </a:solidFill>
          <a:ln w="13335">
            <a:solidFill>
              <a:srgbClr val="E5AAAA"/>
            </a:solidFill>
            <a:prstDash val="solid"/>
          </a:ln>
        </p:spPr>
        <p:txBody>
          <a:bodyPr/>
          <a:lstStyle/>
          <a:p>
            <a:endParaRPr lang="en-US"/>
          </a:p>
        </p:txBody>
      </p:sp>
      <p:sp>
        <p:nvSpPr>
          <p:cNvPr id="8" name="higher-c-heading">
            <a:extLst>
              <a:ext uri="{FF2B5EF4-FFF2-40B4-BE49-F238E27FC236}">
                <a16:creationId xmlns:a16="http://schemas.microsoft.com/office/drawing/2014/main" id="{3FBB197B-2501-4FA2-9049-4B39CD75CB0D}"/>
              </a:ext>
            </a:extLst>
          </p:cNvPr>
          <p:cNvSpPr>
            <a:spLocks noGrp="1"/>
          </p:cNvSpPr>
          <p:nvPr/>
        </p:nvSpPr>
        <p:spPr>
          <a:xfrm>
            <a:off x="1695450" y="2295525"/>
            <a:ext cx="3276600" cy="323850"/>
          </a:xfrm>
          <a:prstGeom prst="rect">
            <a:avLst/>
          </a:prstGeom>
          <a:noFill/>
          <a:ln w="0">
            <a:noFill/>
            <a:prstDash val="solid"/>
          </a:ln>
        </p:spPr>
        <p:txBody>
          <a:bodyPr/>
          <a:lstStyle>
            <a:defPPr algn="ctr">
              <a:defRPr sz="1500" b="1">
                <a:solidFill>
                  <a:srgbClr val="B54A4A"/>
                </a:solidFill>
                <a:latin typeface="DejaVu Sans"/>
                <a:ea typeface="DejaVu Sans"/>
                <a:cs typeface="DejaVu Sans"/>
              </a:defRPr>
            </a:defPPr>
            <a:lvl1pPr algn="ctr">
              <a:defRPr sz="1500" b="1">
                <a:solidFill>
                  <a:srgbClr val="B54A4A"/>
                </a:solidFill>
                <a:latin typeface="DejaVu Sans"/>
                <a:ea typeface="DejaVu Sans"/>
                <a:cs typeface="DejaVu Sans"/>
              </a:defRPr>
            </a:lvl1pPr>
            <a:lvl2pPr algn="ctr">
              <a:defRPr sz="1500" b="1">
                <a:solidFill>
                  <a:srgbClr val="B54A4A"/>
                </a:solidFill>
                <a:latin typeface="DejaVu Sans"/>
                <a:ea typeface="DejaVu Sans"/>
                <a:cs typeface="DejaVu Sans"/>
              </a:defRPr>
            </a:lvl2pPr>
            <a:lvl3pPr algn="ctr">
              <a:defRPr sz="1500" b="1">
                <a:solidFill>
                  <a:srgbClr val="B54A4A"/>
                </a:solidFill>
                <a:latin typeface="DejaVu Sans"/>
                <a:ea typeface="DejaVu Sans"/>
                <a:cs typeface="DejaVu Sans"/>
              </a:defRPr>
            </a:lvl3pPr>
            <a:lvl4pPr algn="ctr">
              <a:defRPr sz="1500" b="1">
                <a:solidFill>
                  <a:srgbClr val="B54A4A"/>
                </a:solidFill>
                <a:latin typeface="DejaVu Sans"/>
                <a:ea typeface="DejaVu Sans"/>
                <a:cs typeface="DejaVu Sans"/>
              </a:defRPr>
            </a:lvl4pPr>
            <a:lvl5pPr algn="ctr">
              <a:defRPr sz="1500" b="1">
                <a:solidFill>
                  <a:srgbClr val="B54A4A"/>
                </a:solidFill>
                <a:latin typeface="DejaVu Sans"/>
                <a:ea typeface="DejaVu Sans"/>
                <a:cs typeface="DejaVu Sans"/>
              </a:defRPr>
            </a:lvl5pPr>
            <a:lvl6pPr algn="ctr">
              <a:defRPr sz="1500" b="1">
                <a:solidFill>
                  <a:srgbClr val="B54A4A"/>
                </a:solidFill>
                <a:latin typeface="DejaVu Sans"/>
                <a:ea typeface="DejaVu Sans"/>
                <a:cs typeface="DejaVu Sans"/>
              </a:defRPr>
            </a:lvl6pPr>
            <a:lvl7pPr algn="ctr">
              <a:defRPr sz="1500" b="1">
                <a:solidFill>
                  <a:srgbClr val="B54A4A"/>
                </a:solidFill>
                <a:latin typeface="DejaVu Sans"/>
                <a:ea typeface="DejaVu Sans"/>
                <a:cs typeface="DejaVu Sans"/>
              </a:defRPr>
            </a:lvl7pPr>
            <a:lvl8pPr algn="ctr">
              <a:defRPr sz="1500" b="1">
                <a:solidFill>
                  <a:srgbClr val="B54A4A"/>
                </a:solidFill>
                <a:latin typeface="DejaVu Sans"/>
                <a:ea typeface="DejaVu Sans"/>
                <a:cs typeface="DejaVu Sans"/>
              </a:defRPr>
            </a:lvl8pPr>
            <a:lvl9pPr algn="ctr">
              <a:defRPr sz="1500" b="1">
                <a:solidFill>
                  <a:srgbClr val="B54A4A"/>
                </a:solidFill>
                <a:latin typeface="DejaVu Sans"/>
                <a:ea typeface="DejaVu Sans"/>
                <a:cs typeface="DejaVu Sans"/>
              </a:defRPr>
            </a:lvl9pPr>
          </a:lstStyle>
          <a:p>
            <a:pPr algn="ctr">
              <a:defRPr sz="1500" b="1">
                <a:solidFill>
                  <a:srgbClr val="B54A4A"/>
                </a:solidFill>
                <a:latin typeface="DejaVu Sans"/>
                <a:ea typeface="DejaVu Sans"/>
                <a:cs typeface="DejaVu Sans"/>
              </a:defRPr>
            </a:pPr>
            <a:r>
              <a:rPr sz="1500" b="1">
                <a:solidFill>
                  <a:srgbClr val="B54A4A"/>
                </a:solidFill>
                <a:latin typeface="DejaVu Sans"/>
                <a:ea typeface="DejaVu Sans"/>
                <a:cs typeface="DejaVu Sans"/>
              </a:rPr>
              <a:t>Μεγαλύτερο κόστος C</a:t>
            </a:r>
          </a:p>
        </p:txBody>
      </p:sp>
      <p:sp>
        <p:nvSpPr>
          <p:cNvPr id="9" name="higher-c-body">
            <a:extLst>
              <a:ext uri="{FF2B5EF4-FFF2-40B4-BE49-F238E27FC236}">
                <a16:creationId xmlns:a16="http://schemas.microsoft.com/office/drawing/2014/main" id="{26A61D73-0ECF-4104-A2E9-DFEBE7F1AE81}"/>
              </a:ext>
            </a:extLst>
          </p:cNvPr>
          <p:cNvSpPr>
            <a:spLocks noGrp="1"/>
          </p:cNvSpPr>
          <p:nvPr/>
        </p:nvSpPr>
        <p:spPr>
          <a:xfrm>
            <a:off x="1733550" y="2714625"/>
            <a:ext cx="3200400" cy="1228725"/>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C = 0,40</a:t>
            </a:r>
          </a:p>
          <a:p>
            <a:endParaRPr sz="1200" b="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Παράδειγμα: πρόσφατη μείζων αιμορραγία ή πολύ υψηλός ατομικός κίνδυνος αιμορραγίας.</a:t>
            </a:r>
          </a:p>
        </p:txBody>
      </p:sp>
      <p:sp>
        <p:nvSpPr>
          <p:cNvPr id="10" name="higher-threshold">
            <a:extLst>
              <a:ext uri="{FF2B5EF4-FFF2-40B4-BE49-F238E27FC236}">
                <a16:creationId xmlns:a16="http://schemas.microsoft.com/office/drawing/2014/main" id="{6C5319AB-F673-4AC2-89D6-875A65E1D6A7}"/>
              </a:ext>
            </a:extLst>
          </p:cNvPr>
          <p:cNvSpPr>
            <a:spLocks noGrp="1"/>
          </p:cNvSpPr>
          <p:nvPr/>
        </p:nvSpPr>
        <p:spPr>
          <a:xfrm>
            <a:off x="6191250" y="2143125"/>
            <a:ext cx="4476750" cy="1952625"/>
          </a:xfrm>
          <a:prstGeom prst="roundRect">
            <a:avLst>
              <a:gd name="adj" fmla="val 3902"/>
            </a:avLst>
          </a:prstGeom>
          <a:solidFill>
            <a:srgbClr val="FFF5DF"/>
          </a:solidFill>
          <a:ln w="13335">
            <a:solidFill>
              <a:srgbClr val="E5C37F"/>
            </a:solidFill>
            <a:prstDash val="solid"/>
          </a:ln>
        </p:spPr>
        <p:txBody>
          <a:bodyPr/>
          <a:lstStyle/>
          <a:p>
            <a:endParaRPr lang="en-US"/>
          </a:p>
        </p:txBody>
      </p:sp>
      <p:sp>
        <p:nvSpPr>
          <p:cNvPr id="11" name="higher-threshold-title">
            <a:extLst>
              <a:ext uri="{FF2B5EF4-FFF2-40B4-BE49-F238E27FC236}">
                <a16:creationId xmlns:a16="http://schemas.microsoft.com/office/drawing/2014/main" id="{AC3BDCEA-1190-4204-90D2-BFBE75EEE765}"/>
              </a:ext>
            </a:extLst>
          </p:cNvPr>
          <p:cNvSpPr>
            <a:spLocks noGrp="1"/>
          </p:cNvSpPr>
          <p:nvPr/>
        </p:nvSpPr>
        <p:spPr>
          <a:xfrm>
            <a:off x="6572250" y="2362200"/>
            <a:ext cx="3714750" cy="323850"/>
          </a:xfrm>
          <a:prstGeom prst="rect">
            <a:avLst/>
          </a:prstGeom>
          <a:noFill/>
          <a:ln w="0">
            <a:noFill/>
            <a:prstDash val="solid"/>
          </a:ln>
        </p:spPr>
        <p:txBody>
          <a:bodyPr/>
          <a:lstStyle>
            <a:defPPr algn="ctr">
              <a:defRPr sz="1500" b="1">
                <a:solidFill>
                  <a:srgbClr val="A66B12"/>
                </a:solidFill>
                <a:latin typeface="DejaVu Sans"/>
                <a:ea typeface="DejaVu Sans"/>
                <a:cs typeface="DejaVu Sans"/>
              </a:defRPr>
            </a:defPPr>
            <a:lvl1pPr algn="ctr">
              <a:defRPr sz="1500" b="1">
                <a:solidFill>
                  <a:srgbClr val="A66B12"/>
                </a:solidFill>
                <a:latin typeface="DejaVu Sans"/>
                <a:ea typeface="DejaVu Sans"/>
                <a:cs typeface="DejaVu Sans"/>
              </a:defRPr>
            </a:lvl1pPr>
            <a:lvl2pPr algn="ctr">
              <a:defRPr sz="1500" b="1">
                <a:solidFill>
                  <a:srgbClr val="A66B12"/>
                </a:solidFill>
                <a:latin typeface="DejaVu Sans"/>
                <a:ea typeface="DejaVu Sans"/>
                <a:cs typeface="DejaVu Sans"/>
              </a:defRPr>
            </a:lvl2pPr>
            <a:lvl3pPr algn="ctr">
              <a:defRPr sz="1500" b="1">
                <a:solidFill>
                  <a:srgbClr val="A66B12"/>
                </a:solidFill>
                <a:latin typeface="DejaVu Sans"/>
                <a:ea typeface="DejaVu Sans"/>
                <a:cs typeface="DejaVu Sans"/>
              </a:defRPr>
            </a:lvl3pPr>
            <a:lvl4pPr algn="ctr">
              <a:defRPr sz="1500" b="1">
                <a:solidFill>
                  <a:srgbClr val="A66B12"/>
                </a:solidFill>
                <a:latin typeface="DejaVu Sans"/>
                <a:ea typeface="DejaVu Sans"/>
                <a:cs typeface="DejaVu Sans"/>
              </a:defRPr>
            </a:lvl4pPr>
            <a:lvl5pPr algn="ctr">
              <a:defRPr sz="1500" b="1">
                <a:solidFill>
                  <a:srgbClr val="A66B12"/>
                </a:solidFill>
                <a:latin typeface="DejaVu Sans"/>
                <a:ea typeface="DejaVu Sans"/>
                <a:cs typeface="DejaVu Sans"/>
              </a:defRPr>
            </a:lvl5pPr>
            <a:lvl6pPr algn="ctr">
              <a:defRPr sz="1500" b="1">
                <a:solidFill>
                  <a:srgbClr val="A66B12"/>
                </a:solidFill>
                <a:latin typeface="DejaVu Sans"/>
                <a:ea typeface="DejaVu Sans"/>
                <a:cs typeface="DejaVu Sans"/>
              </a:defRPr>
            </a:lvl6pPr>
            <a:lvl7pPr algn="ctr">
              <a:defRPr sz="1500" b="1">
                <a:solidFill>
                  <a:srgbClr val="A66B12"/>
                </a:solidFill>
                <a:latin typeface="DejaVu Sans"/>
                <a:ea typeface="DejaVu Sans"/>
                <a:cs typeface="DejaVu Sans"/>
              </a:defRPr>
            </a:lvl7pPr>
            <a:lvl8pPr algn="ctr">
              <a:defRPr sz="1500" b="1">
                <a:solidFill>
                  <a:srgbClr val="A66B12"/>
                </a:solidFill>
                <a:latin typeface="DejaVu Sans"/>
                <a:ea typeface="DejaVu Sans"/>
                <a:cs typeface="DejaVu Sans"/>
              </a:defRPr>
            </a:lvl8pPr>
            <a:lvl9pPr algn="ctr">
              <a:defRPr sz="1500" b="1">
                <a:solidFill>
                  <a:srgbClr val="A66B12"/>
                </a:solidFill>
                <a:latin typeface="DejaVu Sans"/>
                <a:ea typeface="DejaVu Sans"/>
                <a:cs typeface="DejaVu Sans"/>
              </a:defRPr>
            </a:lvl9pPr>
          </a:lstStyle>
          <a:p>
            <a:pPr algn="ctr">
              <a:defRPr sz="1500" b="1">
                <a:solidFill>
                  <a:srgbClr val="A66B12"/>
                </a:solidFill>
                <a:latin typeface="DejaVu Sans"/>
                <a:ea typeface="DejaVu Sans"/>
                <a:cs typeface="DejaVu Sans"/>
              </a:defRPr>
            </a:pPr>
            <a:r>
              <a:rPr sz="1500" b="1">
                <a:solidFill>
                  <a:srgbClr val="A66B12"/>
                </a:solidFill>
                <a:latin typeface="DejaVu Sans"/>
                <a:ea typeface="DejaVu Sans"/>
                <a:cs typeface="DejaVu Sans"/>
              </a:rPr>
              <a:t>Νέος ουδός</a:t>
            </a:r>
          </a:p>
        </p:txBody>
      </p:sp>
      <p:sp>
        <p:nvSpPr>
          <p:cNvPr id="12" name="higher-threshold-formula">
            <a:extLst>
              <a:ext uri="{FF2B5EF4-FFF2-40B4-BE49-F238E27FC236}">
                <a16:creationId xmlns:a16="http://schemas.microsoft.com/office/drawing/2014/main" id="{281B7DC5-B020-4DA3-989F-5647C024D668}"/>
              </a:ext>
            </a:extLst>
          </p:cNvPr>
          <p:cNvSpPr>
            <a:spLocks noGrp="1"/>
          </p:cNvSpPr>
          <p:nvPr/>
        </p:nvSpPr>
        <p:spPr>
          <a:xfrm>
            <a:off x="6667500" y="2857500"/>
            <a:ext cx="3524250" cy="781050"/>
          </a:xfrm>
          <a:prstGeom prst="rect">
            <a:avLst/>
          </a:prstGeom>
          <a:noFill/>
          <a:ln w="0">
            <a:noFill/>
            <a:prstDash val="solid"/>
          </a:ln>
        </p:spPr>
        <p:txBody>
          <a:bodyPr/>
          <a:lstStyle>
            <a:defPPr algn="ctr">
              <a:defRPr sz="1800" b="1">
                <a:solidFill>
                  <a:srgbClr val="18324B"/>
                </a:solidFill>
                <a:latin typeface="DejaVu Sans"/>
                <a:ea typeface="DejaVu Sans"/>
                <a:cs typeface="DejaVu Sans"/>
              </a:defRPr>
            </a:defPPr>
            <a:lvl1pPr algn="ctr">
              <a:defRPr sz="1800" b="1">
                <a:solidFill>
                  <a:srgbClr val="18324B"/>
                </a:solidFill>
                <a:latin typeface="DejaVu Sans"/>
                <a:ea typeface="DejaVu Sans"/>
                <a:cs typeface="DejaVu Sans"/>
              </a:defRPr>
            </a:lvl1pPr>
            <a:lvl2pPr algn="ctr">
              <a:defRPr sz="1800" b="1">
                <a:solidFill>
                  <a:srgbClr val="18324B"/>
                </a:solidFill>
                <a:latin typeface="DejaVu Sans"/>
                <a:ea typeface="DejaVu Sans"/>
                <a:cs typeface="DejaVu Sans"/>
              </a:defRPr>
            </a:lvl2pPr>
            <a:lvl3pPr algn="ctr">
              <a:defRPr sz="1800" b="1">
                <a:solidFill>
                  <a:srgbClr val="18324B"/>
                </a:solidFill>
                <a:latin typeface="DejaVu Sans"/>
                <a:ea typeface="DejaVu Sans"/>
                <a:cs typeface="DejaVu Sans"/>
              </a:defRPr>
            </a:lvl3pPr>
            <a:lvl4pPr algn="ctr">
              <a:defRPr sz="1800" b="1">
                <a:solidFill>
                  <a:srgbClr val="18324B"/>
                </a:solidFill>
                <a:latin typeface="DejaVu Sans"/>
                <a:ea typeface="DejaVu Sans"/>
                <a:cs typeface="DejaVu Sans"/>
              </a:defRPr>
            </a:lvl4pPr>
            <a:lvl5pPr algn="ctr">
              <a:defRPr sz="1800" b="1">
                <a:solidFill>
                  <a:srgbClr val="18324B"/>
                </a:solidFill>
                <a:latin typeface="DejaVu Sans"/>
                <a:ea typeface="DejaVu Sans"/>
                <a:cs typeface="DejaVu Sans"/>
              </a:defRPr>
            </a:lvl5pPr>
            <a:lvl6pPr algn="ctr">
              <a:defRPr sz="1800" b="1">
                <a:solidFill>
                  <a:srgbClr val="18324B"/>
                </a:solidFill>
                <a:latin typeface="DejaVu Sans"/>
                <a:ea typeface="DejaVu Sans"/>
                <a:cs typeface="DejaVu Sans"/>
              </a:defRPr>
            </a:lvl6pPr>
            <a:lvl7pPr algn="ctr">
              <a:defRPr sz="1800" b="1">
                <a:solidFill>
                  <a:srgbClr val="18324B"/>
                </a:solidFill>
                <a:latin typeface="DejaVu Sans"/>
                <a:ea typeface="DejaVu Sans"/>
                <a:cs typeface="DejaVu Sans"/>
              </a:defRPr>
            </a:lvl7pPr>
            <a:lvl8pPr algn="ctr">
              <a:defRPr sz="1800" b="1">
                <a:solidFill>
                  <a:srgbClr val="18324B"/>
                </a:solidFill>
                <a:latin typeface="DejaVu Sans"/>
                <a:ea typeface="DejaVu Sans"/>
                <a:cs typeface="DejaVu Sans"/>
              </a:defRPr>
            </a:lvl8pPr>
            <a:lvl9pPr algn="ctr">
              <a:defRPr sz="1800" b="1">
                <a:solidFill>
                  <a:srgbClr val="18324B"/>
                </a:solidFill>
                <a:latin typeface="DejaVu Sans"/>
                <a:ea typeface="DejaVu Sans"/>
                <a:cs typeface="DejaVu Sans"/>
              </a:defRPr>
            </a:lvl9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p* = 0,40 / (0,80 + 0,40)</a:t>
            </a:r>
          </a:p>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 0,33 = 33%</a:t>
            </a:r>
          </a:p>
        </p:txBody>
      </p:sp>
      <p:sp>
        <p:nvSpPr>
          <p:cNvPr id="13" name="high-bleed-decision">
            <a:extLst>
              <a:ext uri="{FF2B5EF4-FFF2-40B4-BE49-F238E27FC236}">
                <a16:creationId xmlns:a16="http://schemas.microsoft.com/office/drawing/2014/main" id="{D981D7F9-F705-49EB-916F-6754331F06DD}"/>
              </a:ext>
            </a:extLst>
          </p:cNvPr>
          <p:cNvSpPr>
            <a:spLocks noGrp="1"/>
          </p:cNvSpPr>
          <p:nvPr/>
        </p:nvSpPr>
        <p:spPr>
          <a:xfrm>
            <a:off x="2095500" y="4762500"/>
            <a:ext cx="8001000" cy="876300"/>
          </a:xfrm>
          <a:prstGeom prst="roundRect">
            <a:avLst>
              <a:gd name="adj" fmla="val 8696"/>
            </a:avLst>
          </a:prstGeom>
          <a:solidFill>
            <a:srgbClr val="EAF3FB"/>
          </a:solidFill>
          <a:ln w="13335">
            <a:solidFill>
              <a:srgbClr val="A8C9E8"/>
            </a:solidFill>
            <a:prstDash val="solid"/>
          </a:ln>
        </p:spPr>
        <p:txBody>
          <a:bodyPr/>
          <a:lstStyle/>
          <a:p>
            <a:endParaRPr lang="en-US"/>
          </a:p>
        </p:txBody>
      </p:sp>
      <p:sp>
        <p:nvSpPr>
          <p:cNvPr id="14" name="high-bleed-decision-text">
            <a:extLst>
              <a:ext uri="{FF2B5EF4-FFF2-40B4-BE49-F238E27FC236}">
                <a16:creationId xmlns:a16="http://schemas.microsoft.com/office/drawing/2014/main" id="{5440321E-42E2-46BB-B819-E4F349B4A121}"/>
              </a:ext>
            </a:extLst>
          </p:cNvPr>
          <p:cNvSpPr>
            <a:spLocks noGrp="1"/>
          </p:cNvSpPr>
          <p:nvPr/>
        </p:nvSpPr>
        <p:spPr>
          <a:xfrm>
            <a:off x="2476500" y="4981575"/>
            <a:ext cx="7239000" cy="476250"/>
          </a:xfrm>
          <a:prstGeom prst="rect">
            <a:avLst/>
          </a:prstGeom>
          <a:noFill/>
          <a:ln w="0">
            <a:noFill/>
            <a:prstDash val="solid"/>
          </a:ln>
        </p:spPr>
        <p:txBody>
          <a:bodyPr/>
          <a:lstStyle>
            <a:defPPr algn="ctr">
              <a:defRPr sz="1350" b="1">
                <a:solidFill>
                  <a:srgbClr val="3979B8"/>
                </a:solidFill>
                <a:latin typeface="DejaVu Sans"/>
                <a:ea typeface="DejaVu Sans"/>
                <a:cs typeface="DejaVu Sans"/>
              </a:defRPr>
            </a:defPPr>
            <a:lvl1pPr algn="ctr">
              <a:defRPr sz="1350" b="1">
                <a:solidFill>
                  <a:srgbClr val="3979B8"/>
                </a:solidFill>
                <a:latin typeface="DejaVu Sans"/>
                <a:ea typeface="DejaVu Sans"/>
                <a:cs typeface="DejaVu Sans"/>
              </a:defRPr>
            </a:lvl1pPr>
            <a:lvl2pPr algn="ctr">
              <a:defRPr sz="1350" b="1">
                <a:solidFill>
                  <a:srgbClr val="3979B8"/>
                </a:solidFill>
                <a:latin typeface="DejaVu Sans"/>
                <a:ea typeface="DejaVu Sans"/>
                <a:cs typeface="DejaVu Sans"/>
              </a:defRPr>
            </a:lvl2pPr>
            <a:lvl3pPr algn="ctr">
              <a:defRPr sz="1350" b="1">
                <a:solidFill>
                  <a:srgbClr val="3979B8"/>
                </a:solidFill>
                <a:latin typeface="DejaVu Sans"/>
                <a:ea typeface="DejaVu Sans"/>
                <a:cs typeface="DejaVu Sans"/>
              </a:defRPr>
            </a:lvl3pPr>
            <a:lvl4pPr algn="ctr">
              <a:defRPr sz="1350" b="1">
                <a:solidFill>
                  <a:srgbClr val="3979B8"/>
                </a:solidFill>
                <a:latin typeface="DejaVu Sans"/>
                <a:ea typeface="DejaVu Sans"/>
                <a:cs typeface="DejaVu Sans"/>
              </a:defRPr>
            </a:lvl4pPr>
            <a:lvl5pPr algn="ctr">
              <a:defRPr sz="1350" b="1">
                <a:solidFill>
                  <a:srgbClr val="3979B8"/>
                </a:solidFill>
                <a:latin typeface="DejaVu Sans"/>
                <a:ea typeface="DejaVu Sans"/>
                <a:cs typeface="DejaVu Sans"/>
              </a:defRPr>
            </a:lvl5pPr>
            <a:lvl6pPr algn="ctr">
              <a:defRPr sz="1350" b="1">
                <a:solidFill>
                  <a:srgbClr val="3979B8"/>
                </a:solidFill>
                <a:latin typeface="DejaVu Sans"/>
                <a:ea typeface="DejaVu Sans"/>
                <a:cs typeface="DejaVu Sans"/>
              </a:defRPr>
            </a:lvl6pPr>
            <a:lvl7pPr algn="ctr">
              <a:defRPr sz="1350" b="1">
                <a:solidFill>
                  <a:srgbClr val="3979B8"/>
                </a:solidFill>
                <a:latin typeface="DejaVu Sans"/>
                <a:ea typeface="DejaVu Sans"/>
                <a:cs typeface="DejaVu Sans"/>
              </a:defRPr>
            </a:lvl7pPr>
            <a:lvl8pPr algn="ctr">
              <a:defRPr sz="1350" b="1">
                <a:solidFill>
                  <a:srgbClr val="3979B8"/>
                </a:solidFill>
                <a:latin typeface="DejaVu Sans"/>
                <a:ea typeface="DejaVu Sans"/>
                <a:cs typeface="DejaVu Sans"/>
              </a:defRPr>
            </a:lvl8pPr>
            <a:lvl9pPr algn="ctr">
              <a:defRPr sz="1350" b="1">
                <a:solidFill>
                  <a:srgbClr val="3979B8"/>
                </a:solidFill>
                <a:latin typeface="DejaVu Sans"/>
                <a:ea typeface="DejaVu Sans"/>
                <a:cs typeface="DejaVu Sans"/>
              </a:defRPr>
            </a:lvl9pPr>
          </a:lstStyle>
          <a:p>
            <a:pPr algn="ctr">
              <a:defRPr sz="1350" b="1">
                <a:solidFill>
                  <a:srgbClr val="3979B8"/>
                </a:solidFill>
                <a:latin typeface="DejaVu Sans"/>
                <a:ea typeface="DejaVu Sans"/>
                <a:cs typeface="DejaVu Sans"/>
              </a:defRPr>
            </a:pPr>
            <a:r>
              <a:rPr sz="1350" b="1">
                <a:solidFill>
                  <a:srgbClr val="3979B8"/>
                </a:solidFill>
                <a:latin typeface="DejaVu Sans"/>
                <a:ea typeface="DejaVu Sans"/>
                <a:cs typeface="DejaVu Sans"/>
              </a:rPr>
              <a:t>25% &lt; 33%: το μοντέλο γέρνει προς αναμονή της επείγουσας απεικόνισης χωρίς προσωρινή αγωγή.</a:t>
            </a:r>
          </a:p>
        </p:txBody>
      </p:sp>
    </p:spTree>
    <p:extLst>
      <p:ext uri="{BB962C8B-B14F-4D97-AF65-F5344CB8AC3E}">
        <p14:creationId xmlns:p14="http://schemas.microsoft.com/office/powerpoint/2010/main" val="17029763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B103FE50-DDCD-435A-9A2F-45B1E9419667}"/>
              </a:ext>
            </a:extLst>
          </p:cNvPr>
          <p:cNvSpPr>
            <a:spLocks noGrp="1"/>
          </p:cNvSpPr>
          <p:nvPr/>
        </p:nvSpPr>
        <p:spPr>
          <a:xfrm>
            <a:off x="647700" y="285750"/>
            <a:ext cx="10906125" cy="552450"/>
          </a:xfrm>
          <a:prstGeom prst="rect">
            <a:avLst/>
          </a:prstGeom>
          <a:noFill/>
          <a:ln w="0">
            <a:noFill/>
            <a:prstDash val="solid"/>
          </a:ln>
        </p:spPr>
        <p:txBody>
          <a:bodyPr/>
          <a:lstStyle>
            <a:defPPr algn="l">
              <a:defRPr sz="2325" b="1">
                <a:solidFill>
                  <a:srgbClr val="18324B"/>
                </a:solidFill>
                <a:latin typeface="DejaVu Sans"/>
                <a:ea typeface="DejaVu Sans"/>
                <a:cs typeface="DejaVu Sans"/>
              </a:defRPr>
            </a:defPPr>
            <a:lvl1pPr algn="l">
              <a:defRPr sz="2325" b="1">
                <a:solidFill>
                  <a:srgbClr val="18324B"/>
                </a:solidFill>
                <a:latin typeface="DejaVu Sans"/>
                <a:ea typeface="DejaVu Sans"/>
                <a:cs typeface="DejaVu Sans"/>
              </a:defRPr>
            </a:lvl1pPr>
            <a:lvl2pPr algn="l">
              <a:defRPr sz="2325" b="1">
                <a:solidFill>
                  <a:srgbClr val="18324B"/>
                </a:solidFill>
                <a:latin typeface="DejaVu Sans"/>
                <a:ea typeface="DejaVu Sans"/>
                <a:cs typeface="DejaVu Sans"/>
              </a:defRPr>
            </a:lvl2pPr>
            <a:lvl3pPr algn="l">
              <a:defRPr sz="2325" b="1">
                <a:solidFill>
                  <a:srgbClr val="18324B"/>
                </a:solidFill>
                <a:latin typeface="DejaVu Sans"/>
                <a:ea typeface="DejaVu Sans"/>
                <a:cs typeface="DejaVu Sans"/>
              </a:defRPr>
            </a:lvl3pPr>
            <a:lvl4pPr algn="l">
              <a:defRPr sz="2325" b="1">
                <a:solidFill>
                  <a:srgbClr val="18324B"/>
                </a:solidFill>
                <a:latin typeface="DejaVu Sans"/>
                <a:ea typeface="DejaVu Sans"/>
                <a:cs typeface="DejaVu Sans"/>
              </a:defRPr>
            </a:lvl4pPr>
            <a:lvl5pPr algn="l">
              <a:defRPr sz="2325" b="1">
                <a:solidFill>
                  <a:srgbClr val="18324B"/>
                </a:solidFill>
                <a:latin typeface="DejaVu Sans"/>
                <a:ea typeface="DejaVu Sans"/>
                <a:cs typeface="DejaVu Sans"/>
              </a:defRPr>
            </a:lvl5pPr>
            <a:lvl6pPr algn="l">
              <a:defRPr sz="2325" b="1">
                <a:solidFill>
                  <a:srgbClr val="18324B"/>
                </a:solidFill>
                <a:latin typeface="DejaVu Sans"/>
                <a:ea typeface="DejaVu Sans"/>
                <a:cs typeface="DejaVu Sans"/>
              </a:defRPr>
            </a:lvl6pPr>
            <a:lvl7pPr algn="l">
              <a:defRPr sz="2325" b="1">
                <a:solidFill>
                  <a:srgbClr val="18324B"/>
                </a:solidFill>
                <a:latin typeface="DejaVu Sans"/>
                <a:ea typeface="DejaVu Sans"/>
                <a:cs typeface="DejaVu Sans"/>
              </a:defRPr>
            </a:lvl7pPr>
            <a:lvl8pPr algn="l">
              <a:defRPr sz="2325" b="1">
                <a:solidFill>
                  <a:srgbClr val="18324B"/>
                </a:solidFill>
                <a:latin typeface="DejaVu Sans"/>
                <a:ea typeface="DejaVu Sans"/>
                <a:cs typeface="DejaVu Sans"/>
              </a:defRPr>
            </a:lvl8pPr>
            <a:lvl9pPr algn="l">
              <a:defRPr sz="2325" b="1">
                <a:solidFill>
                  <a:srgbClr val="18324B"/>
                </a:solidFill>
                <a:latin typeface="DejaVu Sans"/>
                <a:ea typeface="DejaVu Sans"/>
                <a:cs typeface="DejaVu Sans"/>
              </a:defRPr>
            </a:lvl9pPr>
          </a:lstStyle>
          <a:p>
            <a:pPr algn="l">
              <a:defRPr sz="2325" b="1">
                <a:solidFill>
                  <a:srgbClr val="18324B"/>
                </a:solidFill>
                <a:latin typeface="DejaVu Sans"/>
                <a:ea typeface="DejaVu Sans"/>
                <a:cs typeface="DejaVu Sans"/>
              </a:defRPr>
            </a:pPr>
            <a:r>
              <a:rPr sz="2325" b="1">
                <a:solidFill>
                  <a:srgbClr val="18324B"/>
                </a:solidFill>
                <a:latin typeface="DejaVu Sans"/>
                <a:ea typeface="DejaVu Sans"/>
                <a:cs typeface="DejaVu Sans"/>
              </a:rPr>
              <a:t>Όταν η καθυστέρηση θεωρείται πιο επικίνδυνη</a:t>
            </a:r>
          </a:p>
        </p:txBody>
      </p:sp>
      <p:sp>
        <p:nvSpPr>
          <p:cNvPr id="2" name="subtitle">
            <a:extLst>
              <a:ext uri="{FF2B5EF4-FFF2-40B4-BE49-F238E27FC236}">
                <a16:creationId xmlns:a16="http://schemas.microsoft.com/office/drawing/2014/main" id="{E6B8379D-9E1E-46BD-9B8F-35BA70926A18}"/>
              </a:ext>
            </a:extLst>
          </p:cNvPr>
          <p:cNvSpPr>
            <a:spLocks noGrp="1"/>
          </p:cNvSpPr>
          <p:nvPr/>
        </p:nvSpPr>
        <p:spPr>
          <a:xfrm>
            <a:off x="666750" y="762000"/>
            <a:ext cx="10668000" cy="247650"/>
          </a:xfrm>
          <a:prstGeom prst="rect">
            <a:avLst/>
          </a:prstGeom>
          <a:noFill/>
          <a:ln w="0">
            <a:noFill/>
            <a:prstDash val="solid"/>
          </a:ln>
        </p:spPr>
        <p:txBody>
          <a:bodyPr/>
          <a:lstStyle>
            <a:defPPr algn="l">
              <a:defRPr sz="975" b="0">
                <a:solidFill>
                  <a:srgbClr val="5D6974"/>
                </a:solidFill>
                <a:latin typeface="DejaVu Sans"/>
                <a:ea typeface="DejaVu Sans"/>
                <a:cs typeface="DejaVu Sans"/>
              </a:defRPr>
            </a:defPPr>
            <a:lvl1pPr algn="l">
              <a:defRPr sz="975" b="0">
                <a:solidFill>
                  <a:srgbClr val="5D6974"/>
                </a:solidFill>
                <a:latin typeface="DejaVu Sans"/>
                <a:ea typeface="DejaVu Sans"/>
                <a:cs typeface="DejaVu Sans"/>
              </a:defRPr>
            </a:lvl1pPr>
            <a:lvl2pPr algn="l">
              <a:defRPr sz="975" b="0">
                <a:solidFill>
                  <a:srgbClr val="5D6974"/>
                </a:solidFill>
                <a:latin typeface="DejaVu Sans"/>
                <a:ea typeface="DejaVu Sans"/>
                <a:cs typeface="DejaVu Sans"/>
              </a:defRPr>
            </a:lvl2pPr>
            <a:lvl3pPr algn="l">
              <a:defRPr sz="975" b="0">
                <a:solidFill>
                  <a:srgbClr val="5D6974"/>
                </a:solidFill>
                <a:latin typeface="DejaVu Sans"/>
                <a:ea typeface="DejaVu Sans"/>
                <a:cs typeface="DejaVu Sans"/>
              </a:defRPr>
            </a:lvl3pPr>
            <a:lvl4pPr algn="l">
              <a:defRPr sz="975" b="0">
                <a:solidFill>
                  <a:srgbClr val="5D6974"/>
                </a:solidFill>
                <a:latin typeface="DejaVu Sans"/>
                <a:ea typeface="DejaVu Sans"/>
                <a:cs typeface="DejaVu Sans"/>
              </a:defRPr>
            </a:lvl4pPr>
            <a:lvl5pPr algn="l">
              <a:defRPr sz="975" b="0">
                <a:solidFill>
                  <a:srgbClr val="5D6974"/>
                </a:solidFill>
                <a:latin typeface="DejaVu Sans"/>
                <a:ea typeface="DejaVu Sans"/>
                <a:cs typeface="DejaVu Sans"/>
              </a:defRPr>
            </a:lvl5pPr>
            <a:lvl6pPr algn="l">
              <a:defRPr sz="975" b="0">
                <a:solidFill>
                  <a:srgbClr val="5D6974"/>
                </a:solidFill>
                <a:latin typeface="DejaVu Sans"/>
                <a:ea typeface="DejaVu Sans"/>
                <a:cs typeface="DejaVu Sans"/>
              </a:defRPr>
            </a:lvl6pPr>
            <a:lvl7pPr algn="l">
              <a:defRPr sz="975" b="0">
                <a:solidFill>
                  <a:srgbClr val="5D6974"/>
                </a:solidFill>
                <a:latin typeface="DejaVu Sans"/>
                <a:ea typeface="DejaVu Sans"/>
                <a:cs typeface="DejaVu Sans"/>
              </a:defRPr>
            </a:lvl7pPr>
            <a:lvl8pPr algn="l">
              <a:defRPr sz="975" b="0">
                <a:solidFill>
                  <a:srgbClr val="5D6974"/>
                </a:solidFill>
                <a:latin typeface="DejaVu Sans"/>
                <a:ea typeface="DejaVu Sans"/>
                <a:cs typeface="DejaVu Sans"/>
              </a:defRPr>
            </a:lvl8pPr>
            <a:lvl9pPr algn="l">
              <a:defRPr sz="975" b="0">
                <a:solidFill>
                  <a:srgbClr val="5D6974"/>
                </a:solidFill>
                <a:latin typeface="DejaVu Sans"/>
                <a:ea typeface="DejaVu Sans"/>
                <a:cs typeface="DejaVu Sans"/>
              </a:defRPr>
            </a:lvl9pPr>
          </a:lstStyle>
          <a:p>
            <a:pPr algn="l">
              <a:defRPr sz="975" b="0">
                <a:solidFill>
                  <a:srgbClr val="5D6974"/>
                </a:solidFill>
                <a:latin typeface="DejaVu Sans"/>
                <a:ea typeface="DejaVu Sans"/>
                <a:cs typeface="DejaVu Sans"/>
              </a:defRPr>
            </a:pPr>
            <a:r>
              <a:rPr sz="975" b="0">
                <a:solidFill>
                  <a:srgbClr val="5D6974"/>
                </a:solidFill>
                <a:latin typeface="DejaVu Sans"/>
                <a:ea typeface="DejaVu Sans"/>
                <a:cs typeface="DejaVu Sans"/>
              </a:rPr>
              <a:t>Η μεγαλύτερη απώλεια από τη μη έγκαιρη θεραπεία αυξάνει το B και μετακινεί τον ουδό προς τα κάτω.</a:t>
            </a:r>
          </a:p>
        </p:txBody>
      </p:sp>
      <p:sp>
        <p:nvSpPr>
          <p:cNvPr id="3" name="top-rule">
            <a:extLst>
              <a:ext uri="{FF2B5EF4-FFF2-40B4-BE49-F238E27FC236}">
                <a16:creationId xmlns:a16="http://schemas.microsoft.com/office/drawing/2014/main" id="{6783BD80-CF8B-4B60-90EC-DF9B0AE3950A}"/>
              </a:ext>
            </a:extLst>
          </p:cNvPr>
          <p:cNvSpPr>
            <a:spLocks noGrp="1"/>
          </p:cNvSpPr>
          <p:nvPr/>
        </p:nvSpPr>
        <p:spPr>
          <a:xfrm>
            <a:off x="666750" y="1057275"/>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EB7F9308-7E47-4651-ADE8-B960C253D22E}"/>
              </a:ext>
            </a:extLst>
          </p:cNvPr>
          <p:cNvSpPr>
            <a:spLocks noGrp="1"/>
          </p:cNvSpPr>
          <p:nvPr/>
        </p:nvSpPr>
        <p:spPr>
          <a:xfrm>
            <a:off x="11125200" y="6534150"/>
            <a:ext cx="400050" cy="171450"/>
          </a:xfrm>
          <a:prstGeom prst="rect">
            <a:avLst/>
          </a:prstGeom>
          <a:noFill/>
          <a:ln w="0">
            <a:noFill/>
            <a:prstDash val="solid"/>
          </a:ln>
        </p:spPr>
        <p:txBody>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46</a:t>
            </a:r>
          </a:p>
        </p:txBody>
      </p:sp>
      <p:sp>
        <p:nvSpPr>
          <p:cNvPr id="6" name="same-p2">
            <a:extLst>
              <a:ext uri="{FF2B5EF4-FFF2-40B4-BE49-F238E27FC236}">
                <a16:creationId xmlns:a16="http://schemas.microsoft.com/office/drawing/2014/main" id="{3274F7E5-D8AB-4D55-A6E0-5773208E44B2}"/>
              </a:ext>
            </a:extLst>
          </p:cNvPr>
          <p:cNvSpPr>
            <a:spLocks noGrp="1"/>
          </p:cNvSpPr>
          <p:nvPr/>
        </p:nvSpPr>
        <p:spPr>
          <a:xfrm>
            <a:off x="1809750" y="1428750"/>
            <a:ext cx="8572500" cy="361950"/>
          </a:xfrm>
          <a:prstGeom prst="rect">
            <a:avLst/>
          </a:prstGeom>
          <a:noFill/>
          <a:ln w="0">
            <a:noFill/>
            <a:prstDash val="solid"/>
          </a:ln>
        </p:spPr>
        <p:txBody>
          <a:bodyPr/>
          <a:lstStyle>
            <a:defPPr algn="ctr">
              <a:defRPr sz="1350" b="0">
                <a:solidFill>
                  <a:srgbClr val="5D6974"/>
                </a:solidFill>
                <a:latin typeface="DejaVu Sans"/>
                <a:ea typeface="DejaVu Sans"/>
                <a:cs typeface="DejaVu Sans"/>
              </a:defRPr>
            </a:defPPr>
            <a:lvl1pPr algn="ctr">
              <a:defRPr sz="1350" b="0">
                <a:solidFill>
                  <a:srgbClr val="5D6974"/>
                </a:solidFill>
                <a:latin typeface="DejaVu Sans"/>
                <a:ea typeface="DejaVu Sans"/>
                <a:cs typeface="DejaVu Sans"/>
              </a:defRPr>
            </a:lvl1pPr>
            <a:lvl2pPr algn="ctr">
              <a:defRPr sz="1350" b="0">
                <a:solidFill>
                  <a:srgbClr val="5D6974"/>
                </a:solidFill>
                <a:latin typeface="DejaVu Sans"/>
                <a:ea typeface="DejaVu Sans"/>
                <a:cs typeface="DejaVu Sans"/>
              </a:defRPr>
            </a:lvl2pPr>
            <a:lvl3pPr algn="ctr">
              <a:defRPr sz="1350" b="0">
                <a:solidFill>
                  <a:srgbClr val="5D6974"/>
                </a:solidFill>
                <a:latin typeface="DejaVu Sans"/>
                <a:ea typeface="DejaVu Sans"/>
                <a:cs typeface="DejaVu Sans"/>
              </a:defRPr>
            </a:lvl3pPr>
            <a:lvl4pPr algn="ctr">
              <a:defRPr sz="1350" b="0">
                <a:solidFill>
                  <a:srgbClr val="5D6974"/>
                </a:solidFill>
                <a:latin typeface="DejaVu Sans"/>
                <a:ea typeface="DejaVu Sans"/>
                <a:cs typeface="DejaVu Sans"/>
              </a:defRPr>
            </a:lvl4pPr>
            <a:lvl5pPr algn="ctr">
              <a:defRPr sz="1350" b="0">
                <a:solidFill>
                  <a:srgbClr val="5D6974"/>
                </a:solidFill>
                <a:latin typeface="DejaVu Sans"/>
                <a:ea typeface="DejaVu Sans"/>
                <a:cs typeface="DejaVu Sans"/>
              </a:defRPr>
            </a:lvl5pPr>
            <a:lvl6pPr algn="ctr">
              <a:defRPr sz="1350" b="0">
                <a:solidFill>
                  <a:srgbClr val="5D6974"/>
                </a:solidFill>
                <a:latin typeface="DejaVu Sans"/>
                <a:ea typeface="DejaVu Sans"/>
                <a:cs typeface="DejaVu Sans"/>
              </a:defRPr>
            </a:lvl6pPr>
            <a:lvl7pPr algn="ctr">
              <a:defRPr sz="1350" b="0">
                <a:solidFill>
                  <a:srgbClr val="5D6974"/>
                </a:solidFill>
                <a:latin typeface="DejaVu Sans"/>
                <a:ea typeface="DejaVu Sans"/>
                <a:cs typeface="DejaVu Sans"/>
              </a:defRPr>
            </a:lvl7pPr>
            <a:lvl8pPr algn="ctr">
              <a:defRPr sz="1350" b="0">
                <a:solidFill>
                  <a:srgbClr val="5D6974"/>
                </a:solidFill>
                <a:latin typeface="DejaVu Sans"/>
                <a:ea typeface="DejaVu Sans"/>
                <a:cs typeface="DejaVu Sans"/>
              </a:defRPr>
            </a:lvl8pPr>
            <a:lvl9pPr algn="ctr">
              <a:defRPr sz="1350" b="0">
                <a:solidFill>
                  <a:srgbClr val="5D6974"/>
                </a:solidFill>
                <a:latin typeface="DejaVu Sans"/>
                <a:ea typeface="DejaVu Sans"/>
                <a:cs typeface="DejaVu Sans"/>
              </a:defRPr>
            </a:lvl9pPr>
          </a:lstStyle>
          <a:p>
            <a:pPr algn="ctr">
              <a:defRPr sz="1350" b="0">
                <a:solidFill>
                  <a:srgbClr val="5D6974"/>
                </a:solidFill>
                <a:latin typeface="DejaVu Sans"/>
                <a:ea typeface="DejaVu Sans"/>
                <a:cs typeface="DejaVu Sans"/>
              </a:defRPr>
            </a:pPr>
            <a:r>
              <a:rPr sz="1350" b="0">
                <a:solidFill>
                  <a:srgbClr val="5D6974"/>
                </a:solidFill>
                <a:latin typeface="DejaVu Sans"/>
                <a:ea typeface="DejaVu Sans"/>
                <a:cs typeface="DejaVu Sans"/>
              </a:rPr>
              <a:t>Η πιθανότητα DVT παραμένει 25%, αλλά η απεικόνιση καθυστερεί περισσότερο.</a:t>
            </a:r>
          </a:p>
        </p:txBody>
      </p:sp>
      <p:sp>
        <p:nvSpPr>
          <p:cNvPr id="7" name="higher-b">
            <a:extLst>
              <a:ext uri="{FF2B5EF4-FFF2-40B4-BE49-F238E27FC236}">
                <a16:creationId xmlns:a16="http://schemas.microsoft.com/office/drawing/2014/main" id="{83C4654B-1082-45BF-82DA-B187736BA2A3}"/>
              </a:ext>
            </a:extLst>
          </p:cNvPr>
          <p:cNvSpPr>
            <a:spLocks noGrp="1"/>
          </p:cNvSpPr>
          <p:nvPr/>
        </p:nvSpPr>
        <p:spPr>
          <a:xfrm>
            <a:off x="1524000" y="2143125"/>
            <a:ext cx="3619500" cy="1952625"/>
          </a:xfrm>
          <a:prstGeom prst="roundRect">
            <a:avLst>
              <a:gd name="adj" fmla="val 3902"/>
            </a:avLst>
          </a:prstGeom>
          <a:solidFill>
            <a:srgbClr val="EAF7F5"/>
          </a:solidFill>
          <a:ln w="13335">
            <a:solidFill>
              <a:srgbClr val="8FD3CA"/>
            </a:solidFill>
            <a:prstDash val="solid"/>
          </a:ln>
        </p:spPr>
        <p:txBody>
          <a:bodyPr/>
          <a:lstStyle/>
          <a:p>
            <a:endParaRPr lang="en-US"/>
          </a:p>
        </p:txBody>
      </p:sp>
      <p:sp>
        <p:nvSpPr>
          <p:cNvPr id="8" name="higher-b-heading">
            <a:extLst>
              <a:ext uri="{FF2B5EF4-FFF2-40B4-BE49-F238E27FC236}">
                <a16:creationId xmlns:a16="http://schemas.microsoft.com/office/drawing/2014/main" id="{5686754F-970D-4CD6-AE7D-1D5847307A8E}"/>
              </a:ext>
            </a:extLst>
          </p:cNvPr>
          <p:cNvSpPr>
            <a:spLocks noGrp="1"/>
          </p:cNvSpPr>
          <p:nvPr/>
        </p:nvSpPr>
        <p:spPr>
          <a:xfrm>
            <a:off x="1695450" y="2295525"/>
            <a:ext cx="3276600" cy="323850"/>
          </a:xfrm>
          <a:prstGeom prst="rect">
            <a:avLst/>
          </a:prstGeom>
          <a:noFill/>
          <a:ln w="0">
            <a:noFill/>
            <a:prstDash val="solid"/>
          </a:ln>
        </p:spPr>
        <p:txBody>
          <a:bodyPr/>
          <a:lstStyle>
            <a:defPPr algn="ctr">
              <a:defRPr sz="1500" b="1">
                <a:solidFill>
                  <a:srgbClr val="2A9D8F"/>
                </a:solidFill>
                <a:latin typeface="DejaVu Sans"/>
                <a:ea typeface="DejaVu Sans"/>
                <a:cs typeface="DejaVu Sans"/>
              </a:defRPr>
            </a:defPPr>
            <a:lvl1pPr algn="ctr">
              <a:defRPr sz="1500" b="1">
                <a:solidFill>
                  <a:srgbClr val="2A9D8F"/>
                </a:solidFill>
                <a:latin typeface="DejaVu Sans"/>
                <a:ea typeface="DejaVu Sans"/>
                <a:cs typeface="DejaVu Sans"/>
              </a:defRPr>
            </a:lvl1pPr>
            <a:lvl2pPr algn="ctr">
              <a:defRPr sz="1500" b="1">
                <a:solidFill>
                  <a:srgbClr val="2A9D8F"/>
                </a:solidFill>
                <a:latin typeface="DejaVu Sans"/>
                <a:ea typeface="DejaVu Sans"/>
                <a:cs typeface="DejaVu Sans"/>
              </a:defRPr>
            </a:lvl2pPr>
            <a:lvl3pPr algn="ctr">
              <a:defRPr sz="1500" b="1">
                <a:solidFill>
                  <a:srgbClr val="2A9D8F"/>
                </a:solidFill>
                <a:latin typeface="DejaVu Sans"/>
                <a:ea typeface="DejaVu Sans"/>
                <a:cs typeface="DejaVu Sans"/>
              </a:defRPr>
            </a:lvl3pPr>
            <a:lvl4pPr algn="ctr">
              <a:defRPr sz="1500" b="1">
                <a:solidFill>
                  <a:srgbClr val="2A9D8F"/>
                </a:solidFill>
                <a:latin typeface="DejaVu Sans"/>
                <a:ea typeface="DejaVu Sans"/>
                <a:cs typeface="DejaVu Sans"/>
              </a:defRPr>
            </a:lvl4pPr>
            <a:lvl5pPr algn="ctr">
              <a:defRPr sz="1500" b="1">
                <a:solidFill>
                  <a:srgbClr val="2A9D8F"/>
                </a:solidFill>
                <a:latin typeface="DejaVu Sans"/>
                <a:ea typeface="DejaVu Sans"/>
                <a:cs typeface="DejaVu Sans"/>
              </a:defRPr>
            </a:lvl5pPr>
            <a:lvl6pPr algn="ctr">
              <a:defRPr sz="1500" b="1">
                <a:solidFill>
                  <a:srgbClr val="2A9D8F"/>
                </a:solidFill>
                <a:latin typeface="DejaVu Sans"/>
                <a:ea typeface="DejaVu Sans"/>
                <a:cs typeface="DejaVu Sans"/>
              </a:defRPr>
            </a:lvl6pPr>
            <a:lvl7pPr algn="ctr">
              <a:defRPr sz="1500" b="1">
                <a:solidFill>
                  <a:srgbClr val="2A9D8F"/>
                </a:solidFill>
                <a:latin typeface="DejaVu Sans"/>
                <a:ea typeface="DejaVu Sans"/>
                <a:cs typeface="DejaVu Sans"/>
              </a:defRPr>
            </a:lvl7pPr>
            <a:lvl8pPr algn="ctr">
              <a:defRPr sz="1500" b="1">
                <a:solidFill>
                  <a:srgbClr val="2A9D8F"/>
                </a:solidFill>
                <a:latin typeface="DejaVu Sans"/>
                <a:ea typeface="DejaVu Sans"/>
                <a:cs typeface="DejaVu Sans"/>
              </a:defRPr>
            </a:lvl8pPr>
            <a:lvl9pPr algn="ctr">
              <a:defRPr sz="1500" b="1">
                <a:solidFill>
                  <a:srgbClr val="2A9D8F"/>
                </a:solidFill>
                <a:latin typeface="DejaVu Sans"/>
                <a:ea typeface="DejaVu Sans"/>
                <a:cs typeface="DejaVu Sans"/>
              </a:defRPr>
            </a:lvl9pPr>
          </a:lstStyle>
          <a:p>
            <a:pPr algn="ctr">
              <a:defRPr sz="1500" b="1">
                <a:solidFill>
                  <a:srgbClr val="2A9D8F"/>
                </a:solidFill>
                <a:latin typeface="DejaVu Sans"/>
                <a:ea typeface="DejaVu Sans"/>
                <a:cs typeface="DejaVu Sans"/>
              </a:defRPr>
            </a:pPr>
            <a:r>
              <a:rPr sz="1500" b="1">
                <a:solidFill>
                  <a:srgbClr val="2A9D8F"/>
                </a:solidFill>
                <a:latin typeface="DejaVu Sans"/>
                <a:ea typeface="DejaVu Sans"/>
                <a:cs typeface="DejaVu Sans"/>
              </a:rPr>
              <a:t>Μεγαλύτερο όφελος B</a:t>
            </a:r>
          </a:p>
        </p:txBody>
      </p:sp>
      <p:sp>
        <p:nvSpPr>
          <p:cNvPr id="9" name="higher-b-body">
            <a:extLst>
              <a:ext uri="{FF2B5EF4-FFF2-40B4-BE49-F238E27FC236}">
                <a16:creationId xmlns:a16="http://schemas.microsoft.com/office/drawing/2014/main" id="{64A23284-C857-476B-AF30-061B4045445A}"/>
              </a:ext>
            </a:extLst>
          </p:cNvPr>
          <p:cNvSpPr>
            <a:spLocks noGrp="1"/>
          </p:cNvSpPr>
          <p:nvPr/>
        </p:nvSpPr>
        <p:spPr>
          <a:xfrm>
            <a:off x="1733550" y="2714625"/>
            <a:ext cx="3200400" cy="1228725"/>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B = 0,90</a:t>
            </a:r>
          </a:p>
          <a:p>
            <a:endParaRPr sz="1200" b="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a:solidFill>
                  <a:srgbClr val="18324B"/>
                </a:solidFill>
                <a:latin typeface="DejaVu Sans"/>
                <a:ea typeface="DejaVu Sans"/>
                <a:cs typeface="DejaVu Sans"/>
              </a:rPr>
              <a:t>Η έγκαιρη θεραπεία αποκτά μεγαλύτερη αξία όταν η αναμονή αναμένεται να επιβαρύνει περισσότερο τον ασθενή.</a:t>
            </a:r>
          </a:p>
        </p:txBody>
      </p:sp>
      <p:sp>
        <p:nvSpPr>
          <p:cNvPr id="10" name="lower-threshold">
            <a:extLst>
              <a:ext uri="{FF2B5EF4-FFF2-40B4-BE49-F238E27FC236}">
                <a16:creationId xmlns:a16="http://schemas.microsoft.com/office/drawing/2014/main" id="{4DB5D6AD-D748-4691-80EB-84B5717E8B18}"/>
              </a:ext>
            </a:extLst>
          </p:cNvPr>
          <p:cNvSpPr>
            <a:spLocks noGrp="1"/>
          </p:cNvSpPr>
          <p:nvPr/>
        </p:nvSpPr>
        <p:spPr>
          <a:xfrm>
            <a:off x="6191250" y="2143125"/>
            <a:ext cx="4476750" cy="1952625"/>
          </a:xfrm>
          <a:prstGeom prst="roundRect">
            <a:avLst>
              <a:gd name="adj" fmla="val 3902"/>
            </a:avLst>
          </a:prstGeom>
          <a:solidFill>
            <a:srgbClr val="EAF7F5"/>
          </a:solidFill>
          <a:ln w="13335">
            <a:solidFill>
              <a:srgbClr val="8FD3CA"/>
            </a:solidFill>
            <a:prstDash val="solid"/>
          </a:ln>
        </p:spPr>
        <p:txBody>
          <a:bodyPr/>
          <a:lstStyle/>
          <a:p>
            <a:endParaRPr lang="en-US"/>
          </a:p>
        </p:txBody>
      </p:sp>
      <p:sp>
        <p:nvSpPr>
          <p:cNvPr id="11" name="lower-threshold-title">
            <a:extLst>
              <a:ext uri="{FF2B5EF4-FFF2-40B4-BE49-F238E27FC236}">
                <a16:creationId xmlns:a16="http://schemas.microsoft.com/office/drawing/2014/main" id="{8468C03A-9B62-4ED7-B466-709F4A97E47F}"/>
              </a:ext>
            </a:extLst>
          </p:cNvPr>
          <p:cNvSpPr>
            <a:spLocks noGrp="1"/>
          </p:cNvSpPr>
          <p:nvPr/>
        </p:nvSpPr>
        <p:spPr>
          <a:xfrm>
            <a:off x="6572250" y="2362200"/>
            <a:ext cx="3714750" cy="323850"/>
          </a:xfrm>
          <a:prstGeom prst="rect">
            <a:avLst/>
          </a:prstGeom>
          <a:noFill/>
          <a:ln w="0">
            <a:noFill/>
            <a:prstDash val="solid"/>
          </a:ln>
        </p:spPr>
        <p:txBody>
          <a:bodyPr/>
          <a:lstStyle>
            <a:defPPr algn="ctr">
              <a:defRPr sz="1500" b="1">
                <a:solidFill>
                  <a:srgbClr val="2A9D8F"/>
                </a:solidFill>
                <a:latin typeface="DejaVu Sans"/>
                <a:ea typeface="DejaVu Sans"/>
                <a:cs typeface="DejaVu Sans"/>
              </a:defRPr>
            </a:defPPr>
            <a:lvl1pPr algn="ctr">
              <a:defRPr sz="1500" b="1">
                <a:solidFill>
                  <a:srgbClr val="2A9D8F"/>
                </a:solidFill>
                <a:latin typeface="DejaVu Sans"/>
                <a:ea typeface="DejaVu Sans"/>
                <a:cs typeface="DejaVu Sans"/>
              </a:defRPr>
            </a:lvl1pPr>
            <a:lvl2pPr algn="ctr">
              <a:defRPr sz="1500" b="1">
                <a:solidFill>
                  <a:srgbClr val="2A9D8F"/>
                </a:solidFill>
                <a:latin typeface="DejaVu Sans"/>
                <a:ea typeface="DejaVu Sans"/>
                <a:cs typeface="DejaVu Sans"/>
              </a:defRPr>
            </a:lvl2pPr>
            <a:lvl3pPr algn="ctr">
              <a:defRPr sz="1500" b="1">
                <a:solidFill>
                  <a:srgbClr val="2A9D8F"/>
                </a:solidFill>
                <a:latin typeface="DejaVu Sans"/>
                <a:ea typeface="DejaVu Sans"/>
                <a:cs typeface="DejaVu Sans"/>
              </a:defRPr>
            </a:lvl3pPr>
            <a:lvl4pPr algn="ctr">
              <a:defRPr sz="1500" b="1">
                <a:solidFill>
                  <a:srgbClr val="2A9D8F"/>
                </a:solidFill>
                <a:latin typeface="DejaVu Sans"/>
                <a:ea typeface="DejaVu Sans"/>
                <a:cs typeface="DejaVu Sans"/>
              </a:defRPr>
            </a:lvl4pPr>
            <a:lvl5pPr algn="ctr">
              <a:defRPr sz="1500" b="1">
                <a:solidFill>
                  <a:srgbClr val="2A9D8F"/>
                </a:solidFill>
                <a:latin typeface="DejaVu Sans"/>
                <a:ea typeface="DejaVu Sans"/>
                <a:cs typeface="DejaVu Sans"/>
              </a:defRPr>
            </a:lvl5pPr>
            <a:lvl6pPr algn="ctr">
              <a:defRPr sz="1500" b="1">
                <a:solidFill>
                  <a:srgbClr val="2A9D8F"/>
                </a:solidFill>
                <a:latin typeface="DejaVu Sans"/>
                <a:ea typeface="DejaVu Sans"/>
                <a:cs typeface="DejaVu Sans"/>
              </a:defRPr>
            </a:lvl6pPr>
            <a:lvl7pPr algn="ctr">
              <a:defRPr sz="1500" b="1">
                <a:solidFill>
                  <a:srgbClr val="2A9D8F"/>
                </a:solidFill>
                <a:latin typeface="DejaVu Sans"/>
                <a:ea typeface="DejaVu Sans"/>
                <a:cs typeface="DejaVu Sans"/>
              </a:defRPr>
            </a:lvl7pPr>
            <a:lvl8pPr algn="ctr">
              <a:defRPr sz="1500" b="1">
                <a:solidFill>
                  <a:srgbClr val="2A9D8F"/>
                </a:solidFill>
                <a:latin typeface="DejaVu Sans"/>
                <a:ea typeface="DejaVu Sans"/>
                <a:cs typeface="DejaVu Sans"/>
              </a:defRPr>
            </a:lvl8pPr>
            <a:lvl9pPr algn="ctr">
              <a:defRPr sz="1500" b="1">
                <a:solidFill>
                  <a:srgbClr val="2A9D8F"/>
                </a:solidFill>
                <a:latin typeface="DejaVu Sans"/>
                <a:ea typeface="DejaVu Sans"/>
                <a:cs typeface="DejaVu Sans"/>
              </a:defRPr>
            </a:lvl9pPr>
          </a:lstStyle>
          <a:p>
            <a:pPr algn="ctr">
              <a:defRPr sz="1500" b="1">
                <a:solidFill>
                  <a:srgbClr val="2A9D8F"/>
                </a:solidFill>
                <a:latin typeface="DejaVu Sans"/>
                <a:ea typeface="DejaVu Sans"/>
                <a:cs typeface="DejaVu Sans"/>
              </a:defRPr>
            </a:pPr>
            <a:r>
              <a:rPr sz="1500" b="1">
                <a:solidFill>
                  <a:srgbClr val="2A9D8F"/>
                </a:solidFill>
                <a:latin typeface="DejaVu Sans"/>
                <a:ea typeface="DejaVu Sans"/>
                <a:cs typeface="DejaVu Sans"/>
              </a:rPr>
              <a:t>Νέος ουδός</a:t>
            </a:r>
          </a:p>
        </p:txBody>
      </p:sp>
      <p:sp>
        <p:nvSpPr>
          <p:cNvPr id="12" name="lower-threshold-formula">
            <a:extLst>
              <a:ext uri="{FF2B5EF4-FFF2-40B4-BE49-F238E27FC236}">
                <a16:creationId xmlns:a16="http://schemas.microsoft.com/office/drawing/2014/main" id="{50116440-E155-4B88-A691-B60893AEB71C}"/>
              </a:ext>
            </a:extLst>
          </p:cNvPr>
          <p:cNvSpPr>
            <a:spLocks noGrp="1"/>
          </p:cNvSpPr>
          <p:nvPr/>
        </p:nvSpPr>
        <p:spPr>
          <a:xfrm>
            <a:off x="6667500" y="2857500"/>
            <a:ext cx="3524250" cy="781050"/>
          </a:xfrm>
          <a:prstGeom prst="rect">
            <a:avLst/>
          </a:prstGeom>
          <a:noFill/>
          <a:ln w="0">
            <a:noFill/>
            <a:prstDash val="solid"/>
          </a:ln>
        </p:spPr>
        <p:txBody>
          <a:bodyPr/>
          <a:lstStyle>
            <a:defPPr algn="ctr">
              <a:defRPr sz="1800" b="1">
                <a:solidFill>
                  <a:srgbClr val="18324B"/>
                </a:solidFill>
                <a:latin typeface="DejaVu Sans"/>
                <a:ea typeface="DejaVu Sans"/>
                <a:cs typeface="DejaVu Sans"/>
              </a:defRPr>
            </a:defPPr>
            <a:lvl1pPr algn="ctr">
              <a:defRPr sz="1800" b="1">
                <a:solidFill>
                  <a:srgbClr val="18324B"/>
                </a:solidFill>
                <a:latin typeface="DejaVu Sans"/>
                <a:ea typeface="DejaVu Sans"/>
                <a:cs typeface="DejaVu Sans"/>
              </a:defRPr>
            </a:lvl1pPr>
            <a:lvl2pPr algn="ctr">
              <a:defRPr sz="1800" b="1">
                <a:solidFill>
                  <a:srgbClr val="18324B"/>
                </a:solidFill>
                <a:latin typeface="DejaVu Sans"/>
                <a:ea typeface="DejaVu Sans"/>
                <a:cs typeface="DejaVu Sans"/>
              </a:defRPr>
            </a:lvl2pPr>
            <a:lvl3pPr algn="ctr">
              <a:defRPr sz="1800" b="1">
                <a:solidFill>
                  <a:srgbClr val="18324B"/>
                </a:solidFill>
                <a:latin typeface="DejaVu Sans"/>
                <a:ea typeface="DejaVu Sans"/>
                <a:cs typeface="DejaVu Sans"/>
              </a:defRPr>
            </a:lvl3pPr>
            <a:lvl4pPr algn="ctr">
              <a:defRPr sz="1800" b="1">
                <a:solidFill>
                  <a:srgbClr val="18324B"/>
                </a:solidFill>
                <a:latin typeface="DejaVu Sans"/>
                <a:ea typeface="DejaVu Sans"/>
                <a:cs typeface="DejaVu Sans"/>
              </a:defRPr>
            </a:lvl4pPr>
            <a:lvl5pPr algn="ctr">
              <a:defRPr sz="1800" b="1">
                <a:solidFill>
                  <a:srgbClr val="18324B"/>
                </a:solidFill>
                <a:latin typeface="DejaVu Sans"/>
                <a:ea typeface="DejaVu Sans"/>
                <a:cs typeface="DejaVu Sans"/>
              </a:defRPr>
            </a:lvl5pPr>
            <a:lvl6pPr algn="ctr">
              <a:defRPr sz="1800" b="1">
                <a:solidFill>
                  <a:srgbClr val="18324B"/>
                </a:solidFill>
                <a:latin typeface="DejaVu Sans"/>
                <a:ea typeface="DejaVu Sans"/>
                <a:cs typeface="DejaVu Sans"/>
              </a:defRPr>
            </a:lvl6pPr>
            <a:lvl7pPr algn="ctr">
              <a:defRPr sz="1800" b="1">
                <a:solidFill>
                  <a:srgbClr val="18324B"/>
                </a:solidFill>
                <a:latin typeface="DejaVu Sans"/>
                <a:ea typeface="DejaVu Sans"/>
                <a:cs typeface="DejaVu Sans"/>
              </a:defRPr>
            </a:lvl7pPr>
            <a:lvl8pPr algn="ctr">
              <a:defRPr sz="1800" b="1">
                <a:solidFill>
                  <a:srgbClr val="18324B"/>
                </a:solidFill>
                <a:latin typeface="DejaVu Sans"/>
                <a:ea typeface="DejaVu Sans"/>
                <a:cs typeface="DejaVu Sans"/>
              </a:defRPr>
            </a:lvl8pPr>
            <a:lvl9pPr algn="ctr">
              <a:defRPr sz="1800" b="1">
                <a:solidFill>
                  <a:srgbClr val="18324B"/>
                </a:solidFill>
                <a:latin typeface="DejaVu Sans"/>
                <a:ea typeface="DejaVu Sans"/>
                <a:cs typeface="DejaVu Sans"/>
              </a:defRPr>
            </a:lvl9pPr>
          </a:lstStyle>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p* = 0,20 / (0,90 + 0,20)</a:t>
            </a:r>
          </a:p>
          <a:p>
            <a:pPr algn="ctr">
              <a:defRPr sz="1800" b="1">
                <a:solidFill>
                  <a:srgbClr val="18324B"/>
                </a:solidFill>
                <a:latin typeface="DejaVu Sans"/>
                <a:ea typeface="DejaVu Sans"/>
                <a:cs typeface="DejaVu Sans"/>
              </a:defRPr>
            </a:pPr>
            <a:r>
              <a:rPr sz="1800" b="1">
                <a:solidFill>
                  <a:srgbClr val="18324B"/>
                </a:solidFill>
                <a:latin typeface="DejaVu Sans"/>
                <a:ea typeface="DejaVu Sans"/>
                <a:cs typeface="DejaVu Sans"/>
              </a:rPr>
              <a:t>= 0,18 = 18%</a:t>
            </a:r>
          </a:p>
        </p:txBody>
      </p:sp>
      <p:sp>
        <p:nvSpPr>
          <p:cNvPr id="13" name="delay-decision">
            <a:extLst>
              <a:ext uri="{FF2B5EF4-FFF2-40B4-BE49-F238E27FC236}">
                <a16:creationId xmlns:a16="http://schemas.microsoft.com/office/drawing/2014/main" id="{88AA2411-1709-445E-A8B8-EAFE8634E06F}"/>
              </a:ext>
            </a:extLst>
          </p:cNvPr>
          <p:cNvSpPr>
            <a:spLocks noGrp="1"/>
          </p:cNvSpPr>
          <p:nvPr/>
        </p:nvSpPr>
        <p:spPr>
          <a:xfrm>
            <a:off x="2095500" y="4762500"/>
            <a:ext cx="8001000" cy="876300"/>
          </a:xfrm>
          <a:prstGeom prst="roundRect">
            <a:avLst>
              <a:gd name="adj" fmla="val 8696"/>
            </a:avLst>
          </a:prstGeom>
          <a:solidFill>
            <a:srgbClr val="EAF7F5"/>
          </a:solidFill>
          <a:ln w="13335">
            <a:solidFill>
              <a:srgbClr val="8FD3CA"/>
            </a:solidFill>
            <a:prstDash val="solid"/>
          </a:ln>
        </p:spPr>
        <p:txBody>
          <a:bodyPr/>
          <a:lstStyle/>
          <a:p>
            <a:endParaRPr lang="en-US"/>
          </a:p>
        </p:txBody>
      </p:sp>
      <p:sp>
        <p:nvSpPr>
          <p:cNvPr id="14" name="delay-decision-text">
            <a:extLst>
              <a:ext uri="{FF2B5EF4-FFF2-40B4-BE49-F238E27FC236}">
                <a16:creationId xmlns:a16="http://schemas.microsoft.com/office/drawing/2014/main" id="{7F4F906A-8E5E-4D63-8EDC-4ED46C8736B8}"/>
              </a:ext>
            </a:extLst>
          </p:cNvPr>
          <p:cNvSpPr>
            <a:spLocks noGrp="1"/>
          </p:cNvSpPr>
          <p:nvPr/>
        </p:nvSpPr>
        <p:spPr>
          <a:xfrm>
            <a:off x="2476500" y="4981575"/>
            <a:ext cx="7239000" cy="476250"/>
          </a:xfrm>
          <a:prstGeom prst="rect">
            <a:avLst/>
          </a:prstGeom>
          <a:noFill/>
          <a:ln w="0">
            <a:noFill/>
            <a:prstDash val="solid"/>
          </a:ln>
        </p:spPr>
        <p:txBody>
          <a:bodyPr/>
          <a:lstStyle>
            <a:defPPr algn="ctr">
              <a:defRPr sz="1350" b="1">
                <a:solidFill>
                  <a:srgbClr val="2A9D8F"/>
                </a:solidFill>
                <a:latin typeface="DejaVu Sans"/>
                <a:ea typeface="DejaVu Sans"/>
                <a:cs typeface="DejaVu Sans"/>
              </a:defRPr>
            </a:defPPr>
            <a:lvl1pPr algn="ctr">
              <a:defRPr sz="1350" b="1">
                <a:solidFill>
                  <a:srgbClr val="2A9D8F"/>
                </a:solidFill>
                <a:latin typeface="DejaVu Sans"/>
                <a:ea typeface="DejaVu Sans"/>
                <a:cs typeface="DejaVu Sans"/>
              </a:defRPr>
            </a:lvl1pPr>
            <a:lvl2pPr algn="ctr">
              <a:defRPr sz="1350" b="1">
                <a:solidFill>
                  <a:srgbClr val="2A9D8F"/>
                </a:solidFill>
                <a:latin typeface="DejaVu Sans"/>
                <a:ea typeface="DejaVu Sans"/>
                <a:cs typeface="DejaVu Sans"/>
              </a:defRPr>
            </a:lvl2pPr>
            <a:lvl3pPr algn="ctr">
              <a:defRPr sz="1350" b="1">
                <a:solidFill>
                  <a:srgbClr val="2A9D8F"/>
                </a:solidFill>
                <a:latin typeface="DejaVu Sans"/>
                <a:ea typeface="DejaVu Sans"/>
                <a:cs typeface="DejaVu Sans"/>
              </a:defRPr>
            </a:lvl3pPr>
            <a:lvl4pPr algn="ctr">
              <a:defRPr sz="1350" b="1">
                <a:solidFill>
                  <a:srgbClr val="2A9D8F"/>
                </a:solidFill>
                <a:latin typeface="DejaVu Sans"/>
                <a:ea typeface="DejaVu Sans"/>
                <a:cs typeface="DejaVu Sans"/>
              </a:defRPr>
            </a:lvl4pPr>
            <a:lvl5pPr algn="ctr">
              <a:defRPr sz="1350" b="1">
                <a:solidFill>
                  <a:srgbClr val="2A9D8F"/>
                </a:solidFill>
                <a:latin typeface="DejaVu Sans"/>
                <a:ea typeface="DejaVu Sans"/>
                <a:cs typeface="DejaVu Sans"/>
              </a:defRPr>
            </a:lvl5pPr>
            <a:lvl6pPr algn="ctr">
              <a:defRPr sz="1350" b="1">
                <a:solidFill>
                  <a:srgbClr val="2A9D8F"/>
                </a:solidFill>
                <a:latin typeface="DejaVu Sans"/>
                <a:ea typeface="DejaVu Sans"/>
                <a:cs typeface="DejaVu Sans"/>
              </a:defRPr>
            </a:lvl6pPr>
            <a:lvl7pPr algn="ctr">
              <a:defRPr sz="1350" b="1">
                <a:solidFill>
                  <a:srgbClr val="2A9D8F"/>
                </a:solidFill>
                <a:latin typeface="DejaVu Sans"/>
                <a:ea typeface="DejaVu Sans"/>
                <a:cs typeface="DejaVu Sans"/>
              </a:defRPr>
            </a:lvl7pPr>
            <a:lvl8pPr algn="ctr">
              <a:defRPr sz="1350" b="1">
                <a:solidFill>
                  <a:srgbClr val="2A9D8F"/>
                </a:solidFill>
                <a:latin typeface="DejaVu Sans"/>
                <a:ea typeface="DejaVu Sans"/>
                <a:cs typeface="DejaVu Sans"/>
              </a:defRPr>
            </a:lvl8pPr>
            <a:lvl9pPr algn="ctr">
              <a:defRPr sz="1350" b="1">
                <a:solidFill>
                  <a:srgbClr val="2A9D8F"/>
                </a:solidFill>
                <a:latin typeface="DejaVu Sans"/>
                <a:ea typeface="DejaVu Sans"/>
                <a:cs typeface="DejaVu Sans"/>
              </a:defRPr>
            </a:lvl9pPr>
          </a:lstStyle>
          <a:p>
            <a:pPr algn="ctr">
              <a:defRPr sz="1350" b="1">
                <a:solidFill>
                  <a:srgbClr val="2A9D8F"/>
                </a:solidFill>
                <a:latin typeface="DejaVu Sans"/>
                <a:ea typeface="DejaVu Sans"/>
                <a:cs typeface="DejaVu Sans"/>
              </a:defRPr>
            </a:pPr>
            <a:r>
              <a:rPr sz="1350" b="1">
                <a:solidFill>
                  <a:srgbClr val="2A9D8F"/>
                </a:solidFill>
                <a:latin typeface="DejaVu Sans"/>
                <a:ea typeface="DejaVu Sans"/>
                <a:cs typeface="DejaVu Sans"/>
              </a:rPr>
              <a:t>25% &gt; 18%: το μοντέλο γέρνει περισσότερο προς προσωρινή αγωγή όσο αναμένουμε το triplex.</a:t>
            </a:r>
          </a:p>
        </p:txBody>
      </p:sp>
    </p:spTree>
    <p:extLst>
      <p:ext uri="{BB962C8B-B14F-4D97-AF65-F5344CB8AC3E}">
        <p14:creationId xmlns:p14="http://schemas.microsoft.com/office/powerpoint/2010/main" val="12670406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93DF1CC5-462D-4ABF-998E-9F932AEABD0E}"/>
              </a:ext>
            </a:extLst>
          </p:cNvPr>
          <p:cNvSpPr>
            <a:spLocks noGrp="1"/>
          </p:cNvSpPr>
          <p:nvPr/>
        </p:nvSpPr>
        <p:spPr>
          <a:xfrm>
            <a:off x="647700" y="268278"/>
            <a:ext cx="10906125" cy="552450"/>
          </a:xfrm>
          <a:prstGeom prst="rect">
            <a:avLst/>
          </a:prstGeom>
          <a:noFill/>
          <a:ln w="0">
            <a:noFill/>
            <a:prstDash val="solid"/>
          </a:ln>
        </p:spPr>
        <p:txBody>
          <a:bodyPr/>
          <a:lstStyle>
            <a:defPPr algn="l">
              <a:defRPr sz="2325" b="1">
                <a:solidFill>
                  <a:srgbClr val="18324B"/>
                </a:solidFill>
                <a:latin typeface="DejaVu Sans"/>
                <a:ea typeface="DejaVu Sans"/>
                <a:cs typeface="DejaVu Sans"/>
              </a:defRPr>
            </a:defPPr>
            <a:lvl1pPr algn="l">
              <a:defRPr sz="2325" b="1">
                <a:solidFill>
                  <a:srgbClr val="18324B"/>
                </a:solidFill>
                <a:latin typeface="DejaVu Sans"/>
                <a:ea typeface="DejaVu Sans"/>
                <a:cs typeface="DejaVu Sans"/>
              </a:defRPr>
            </a:lvl1pPr>
            <a:lvl2pPr algn="l">
              <a:defRPr sz="2325" b="1">
                <a:solidFill>
                  <a:srgbClr val="18324B"/>
                </a:solidFill>
                <a:latin typeface="DejaVu Sans"/>
                <a:ea typeface="DejaVu Sans"/>
                <a:cs typeface="DejaVu Sans"/>
              </a:defRPr>
            </a:lvl2pPr>
            <a:lvl3pPr algn="l">
              <a:defRPr sz="2325" b="1">
                <a:solidFill>
                  <a:srgbClr val="18324B"/>
                </a:solidFill>
                <a:latin typeface="DejaVu Sans"/>
                <a:ea typeface="DejaVu Sans"/>
                <a:cs typeface="DejaVu Sans"/>
              </a:defRPr>
            </a:lvl3pPr>
            <a:lvl4pPr algn="l">
              <a:defRPr sz="2325" b="1">
                <a:solidFill>
                  <a:srgbClr val="18324B"/>
                </a:solidFill>
                <a:latin typeface="DejaVu Sans"/>
                <a:ea typeface="DejaVu Sans"/>
                <a:cs typeface="DejaVu Sans"/>
              </a:defRPr>
            </a:lvl4pPr>
            <a:lvl5pPr algn="l">
              <a:defRPr sz="2325" b="1">
                <a:solidFill>
                  <a:srgbClr val="18324B"/>
                </a:solidFill>
                <a:latin typeface="DejaVu Sans"/>
                <a:ea typeface="DejaVu Sans"/>
                <a:cs typeface="DejaVu Sans"/>
              </a:defRPr>
            </a:lvl5pPr>
            <a:lvl6pPr algn="l">
              <a:defRPr sz="2325" b="1">
                <a:solidFill>
                  <a:srgbClr val="18324B"/>
                </a:solidFill>
                <a:latin typeface="DejaVu Sans"/>
                <a:ea typeface="DejaVu Sans"/>
                <a:cs typeface="DejaVu Sans"/>
              </a:defRPr>
            </a:lvl6pPr>
            <a:lvl7pPr algn="l">
              <a:defRPr sz="2325" b="1">
                <a:solidFill>
                  <a:srgbClr val="18324B"/>
                </a:solidFill>
                <a:latin typeface="DejaVu Sans"/>
                <a:ea typeface="DejaVu Sans"/>
                <a:cs typeface="DejaVu Sans"/>
              </a:defRPr>
            </a:lvl7pPr>
            <a:lvl8pPr algn="l">
              <a:defRPr sz="2325" b="1">
                <a:solidFill>
                  <a:srgbClr val="18324B"/>
                </a:solidFill>
                <a:latin typeface="DejaVu Sans"/>
                <a:ea typeface="DejaVu Sans"/>
                <a:cs typeface="DejaVu Sans"/>
              </a:defRPr>
            </a:lvl8pPr>
            <a:lvl9pPr algn="l">
              <a:defRPr sz="2325" b="1">
                <a:solidFill>
                  <a:srgbClr val="18324B"/>
                </a:solidFill>
                <a:latin typeface="DejaVu Sans"/>
                <a:ea typeface="DejaVu Sans"/>
                <a:cs typeface="DejaVu Sans"/>
              </a:defRPr>
            </a:lvl9pPr>
          </a:lstStyle>
          <a:p>
            <a:pPr algn="l">
              <a:defRPr sz="2325" b="1">
                <a:solidFill>
                  <a:srgbClr val="18324B"/>
                </a:solidFill>
                <a:latin typeface="DejaVu Sans"/>
                <a:ea typeface="DejaVu Sans"/>
                <a:cs typeface="DejaVu Sans"/>
              </a:defRPr>
            </a:pPr>
            <a:r>
              <a:rPr sz="2325" b="1" dirty="0">
                <a:solidFill>
                  <a:srgbClr val="18324B"/>
                </a:solidFill>
                <a:latin typeface="DejaVu Sans"/>
                <a:ea typeface="DejaVu Sans"/>
                <a:cs typeface="DejaVu Sans"/>
              </a:rPr>
              <a:t>Η </a:t>
            </a:r>
            <a:r>
              <a:rPr sz="2325" b="1" dirty="0" err="1">
                <a:solidFill>
                  <a:srgbClr val="18324B"/>
                </a:solidFill>
                <a:latin typeface="DejaVu Sans"/>
                <a:ea typeface="DejaVu Sans"/>
                <a:cs typeface="DejaVu Sans"/>
              </a:rPr>
              <a:t>ίδι</a:t>
            </a:r>
            <a:r>
              <a:rPr sz="2325" b="1" dirty="0">
                <a:solidFill>
                  <a:srgbClr val="18324B"/>
                </a:solidFill>
                <a:latin typeface="DejaVu Sans"/>
                <a:ea typeface="DejaVu Sans"/>
                <a:cs typeface="DejaVu Sans"/>
              </a:rPr>
              <a:t>α πιθανότητα μπορεί να οδηγεί σε διαφορετική απόφαση</a:t>
            </a:r>
            <a:r>
              <a:rPr lang="el-GR" sz="2325" b="1" dirty="0">
                <a:solidFill>
                  <a:srgbClr val="18324B"/>
                </a:solidFill>
                <a:latin typeface="DejaVu Sans"/>
                <a:ea typeface="DejaVu Sans"/>
                <a:cs typeface="DejaVu Sans"/>
              </a:rPr>
              <a:t> για 2 διαφορετικούς ασθενείς</a:t>
            </a:r>
            <a:endParaRPr sz="2325" b="1" dirty="0">
              <a:solidFill>
                <a:srgbClr val="18324B"/>
              </a:solidFill>
              <a:latin typeface="DejaVu Sans"/>
              <a:ea typeface="DejaVu Sans"/>
              <a:cs typeface="DejaVu Sans"/>
            </a:endParaRPr>
          </a:p>
        </p:txBody>
      </p:sp>
      <p:sp>
        <p:nvSpPr>
          <p:cNvPr id="3" name="top-rule">
            <a:extLst>
              <a:ext uri="{FF2B5EF4-FFF2-40B4-BE49-F238E27FC236}">
                <a16:creationId xmlns:a16="http://schemas.microsoft.com/office/drawing/2014/main" id="{428B64B9-8D16-4BEE-B836-167001C8D90F}"/>
              </a:ext>
            </a:extLst>
          </p:cNvPr>
          <p:cNvSpPr>
            <a:spLocks noGrp="1"/>
          </p:cNvSpPr>
          <p:nvPr/>
        </p:nvSpPr>
        <p:spPr>
          <a:xfrm>
            <a:off x="666750" y="1057275"/>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D281D378-28F3-4503-9153-12B46C16A7BD}"/>
              </a:ext>
            </a:extLst>
          </p:cNvPr>
          <p:cNvSpPr>
            <a:spLocks noGrp="1"/>
          </p:cNvSpPr>
          <p:nvPr/>
        </p:nvSpPr>
        <p:spPr>
          <a:xfrm>
            <a:off x="11125200" y="6534150"/>
            <a:ext cx="400050" cy="171450"/>
          </a:xfrm>
          <a:prstGeom prst="rect">
            <a:avLst/>
          </a:prstGeom>
          <a:noFill/>
          <a:ln w="0">
            <a:noFill/>
            <a:prstDash val="solid"/>
          </a:ln>
        </p:spPr>
        <p:txBody>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47</a:t>
            </a:r>
          </a:p>
        </p:txBody>
      </p:sp>
      <p:sp>
        <p:nvSpPr>
          <p:cNvPr id="6" name="scenario-a">
            <a:extLst>
              <a:ext uri="{FF2B5EF4-FFF2-40B4-BE49-F238E27FC236}">
                <a16:creationId xmlns:a16="http://schemas.microsoft.com/office/drawing/2014/main" id="{FC15CA59-FA24-439A-A0B3-F5E97EFB5279}"/>
              </a:ext>
            </a:extLst>
          </p:cNvPr>
          <p:cNvSpPr>
            <a:spLocks noGrp="1"/>
          </p:cNvSpPr>
          <p:nvPr/>
        </p:nvSpPr>
        <p:spPr>
          <a:xfrm>
            <a:off x="666750" y="1666875"/>
            <a:ext cx="3333750" cy="2857500"/>
          </a:xfrm>
          <a:prstGeom prst="roundRect">
            <a:avLst>
              <a:gd name="adj" fmla="val 2667"/>
            </a:avLst>
          </a:prstGeom>
          <a:solidFill>
            <a:srgbClr val="EAF7F5"/>
          </a:solidFill>
          <a:ln w="13335">
            <a:solidFill>
              <a:srgbClr val="8FD3CA"/>
            </a:solidFill>
            <a:prstDash val="solid"/>
          </a:ln>
        </p:spPr>
        <p:txBody>
          <a:bodyPr/>
          <a:lstStyle/>
          <a:p>
            <a:endParaRPr lang="en-US"/>
          </a:p>
        </p:txBody>
      </p:sp>
      <p:sp>
        <p:nvSpPr>
          <p:cNvPr id="7" name="scenario-a-heading">
            <a:extLst>
              <a:ext uri="{FF2B5EF4-FFF2-40B4-BE49-F238E27FC236}">
                <a16:creationId xmlns:a16="http://schemas.microsoft.com/office/drawing/2014/main" id="{09D2061D-F5CD-4898-A78C-718EB03B945F}"/>
              </a:ext>
            </a:extLst>
          </p:cNvPr>
          <p:cNvSpPr>
            <a:spLocks noGrp="1"/>
          </p:cNvSpPr>
          <p:nvPr/>
        </p:nvSpPr>
        <p:spPr>
          <a:xfrm>
            <a:off x="838200" y="1819275"/>
            <a:ext cx="2990850" cy="323850"/>
          </a:xfrm>
          <a:prstGeom prst="rect">
            <a:avLst/>
          </a:prstGeom>
          <a:noFill/>
          <a:ln w="0">
            <a:noFill/>
            <a:prstDash val="solid"/>
          </a:ln>
        </p:spPr>
        <p:txBody>
          <a:bodyPr/>
          <a:lstStyle>
            <a:defPPr algn="ctr">
              <a:defRPr sz="1500" b="1">
                <a:solidFill>
                  <a:srgbClr val="2A9D8F"/>
                </a:solidFill>
                <a:latin typeface="DejaVu Sans"/>
                <a:ea typeface="DejaVu Sans"/>
                <a:cs typeface="DejaVu Sans"/>
              </a:defRPr>
            </a:defPPr>
            <a:lvl1pPr algn="ctr">
              <a:defRPr sz="1500" b="1">
                <a:solidFill>
                  <a:srgbClr val="2A9D8F"/>
                </a:solidFill>
                <a:latin typeface="DejaVu Sans"/>
                <a:ea typeface="DejaVu Sans"/>
                <a:cs typeface="DejaVu Sans"/>
              </a:defRPr>
            </a:lvl1pPr>
            <a:lvl2pPr algn="ctr">
              <a:defRPr sz="1500" b="1">
                <a:solidFill>
                  <a:srgbClr val="2A9D8F"/>
                </a:solidFill>
                <a:latin typeface="DejaVu Sans"/>
                <a:ea typeface="DejaVu Sans"/>
                <a:cs typeface="DejaVu Sans"/>
              </a:defRPr>
            </a:lvl2pPr>
            <a:lvl3pPr algn="ctr">
              <a:defRPr sz="1500" b="1">
                <a:solidFill>
                  <a:srgbClr val="2A9D8F"/>
                </a:solidFill>
                <a:latin typeface="DejaVu Sans"/>
                <a:ea typeface="DejaVu Sans"/>
                <a:cs typeface="DejaVu Sans"/>
              </a:defRPr>
            </a:lvl3pPr>
            <a:lvl4pPr algn="ctr">
              <a:defRPr sz="1500" b="1">
                <a:solidFill>
                  <a:srgbClr val="2A9D8F"/>
                </a:solidFill>
                <a:latin typeface="DejaVu Sans"/>
                <a:ea typeface="DejaVu Sans"/>
                <a:cs typeface="DejaVu Sans"/>
              </a:defRPr>
            </a:lvl4pPr>
            <a:lvl5pPr algn="ctr">
              <a:defRPr sz="1500" b="1">
                <a:solidFill>
                  <a:srgbClr val="2A9D8F"/>
                </a:solidFill>
                <a:latin typeface="DejaVu Sans"/>
                <a:ea typeface="DejaVu Sans"/>
                <a:cs typeface="DejaVu Sans"/>
              </a:defRPr>
            </a:lvl5pPr>
            <a:lvl6pPr algn="ctr">
              <a:defRPr sz="1500" b="1">
                <a:solidFill>
                  <a:srgbClr val="2A9D8F"/>
                </a:solidFill>
                <a:latin typeface="DejaVu Sans"/>
                <a:ea typeface="DejaVu Sans"/>
                <a:cs typeface="DejaVu Sans"/>
              </a:defRPr>
            </a:lvl6pPr>
            <a:lvl7pPr algn="ctr">
              <a:defRPr sz="1500" b="1">
                <a:solidFill>
                  <a:srgbClr val="2A9D8F"/>
                </a:solidFill>
                <a:latin typeface="DejaVu Sans"/>
                <a:ea typeface="DejaVu Sans"/>
                <a:cs typeface="DejaVu Sans"/>
              </a:defRPr>
            </a:lvl7pPr>
            <a:lvl8pPr algn="ctr">
              <a:defRPr sz="1500" b="1">
                <a:solidFill>
                  <a:srgbClr val="2A9D8F"/>
                </a:solidFill>
                <a:latin typeface="DejaVu Sans"/>
                <a:ea typeface="DejaVu Sans"/>
                <a:cs typeface="DejaVu Sans"/>
              </a:defRPr>
            </a:lvl8pPr>
            <a:lvl9pPr algn="ctr">
              <a:defRPr sz="1500" b="1">
                <a:solidFill>
                  <a:srgbClr val="2A9D8F"/>
                </a:solidFill>
                <a:latin typeface="DejaVu Sans"/>
                <a:ea typeface="DejaVu Sans"/>
                <a:cs typeface="DejaVu Sans"/>
              </a:defRPr>
            </a:lvl9pPr>
          </a:lstStyle>
          <a:p>
            <a:pPr algn="ctr">
              <a:defRPr sz="1500" b="1">
                <a:solidFill>
                  <a:srgbClr val="2A9D8F"/>
                </a:solidFill>
                <a:latin typeface="DejaVu Sans"/>
                <a:ea typeface="DejaVu Sans"/>
                <a:cs typeface="DejaVu Sans"/>
              </a:defRPr>
            </a:pPr>
            <a:r>
              <a:rPr sz="1500" b="1">
                <a:solidFill>
                  <a:srgbClr val="2A9D8F"/>
                </a:solidFill>
                <a:latin typeface="DejaVu Sans"/>
                <a:ea typeface="DejaVu Sans"/>
                <a:cs typeface="DejaVu Sans"/>
              </a:rPr>
              <a:t>Χαμηλότερος κίνδυνος αιμορραγίας</a:t>
            </a:r>
          </a:p>
        </p:txBody>
      </p:sp>
      <p:sp>
        <p:nvSpPr>
          <p:cNvPr id="8" name="scenario-a-body">
            <a:extLst>
              <a:ext uri="{FF2B5EF4-FFF2-40B4-BE49-F238E27FC236}">
                <a16:creationId xmlns:a16="http://schemas.microsoft.com/office/drawing/2014/main" id="{558924B5-E8EE-4C9B-90C1-BB0676C55FEC}"/>
              </a:ext>
            </a:extLst>
          </p:cNvPr>
          <p:cNvSpPr>
            <a:spLocks noGrp="1"/>
          </p:cNvSpPr>
          <p:nvPr/>
        </p:nvSpPr>
        <p:spPr>
          <a:xfrm>
            <a:off x="876300" y="2459497"/>
            <a:ext cx="2914650" cy="213360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dirty="0">
                <a:solidFill>
                  <a:srgbClr val="18324B"/>
                </a:solidFill>
                <a:latin typeface="DejaVu Sans"/>
                <a:ea typeface="DejaVu Sans"/>
                <a:cs typeface="DejaVu Sans"/>
              </a:rPr>
              <a:t>B = 0,80 και C = 0,20</a:t>
            </a:r>
          </a:p>
          <a:p>
            <a:endParaRPr sz="1200" b="0" dirty="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dirty="0">
                <a:solidFill>
                  <a:srgbClr val="18324B"/>
                </a:solidFill>
                <a:latin typeface="DejaVu Sans"/>
                <a:ea typeface="DejaVu Sans"/>
                <a:cs typeface="DejaVu Sans"/>
              </a:rPr>
              <a:t>p* = 20%</a:t>
            </a:r>
          </a:p>
          <a:p>
            <a:endParaRPr sz="1200" b="0" dirty="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dirty="0">
                <a:solidFill>
                  <a:srgbClr val="18324B"/>
                </a:solidFill>
                <a:latin typeface="DejaVu Sans"/>
                <a:ea typeface="DejaVu Sans"/>
                <a:cs typeface="DejaVu Sans"/>
              </a:rPr>
              <a:t>25% &gt; 20%</a:t>
            </a:r>
          </a:p>
          <a:p>
            <a:pPr algn="ctr">
              <a:defRPr sz="1200" b="0">
                <a:solidFill>
                  <a:srgbClr val="18324B"/>
                </a:solidFill>
                <a:latin typeface="DejaVu Sans"/>
                <a:ea typeface="DejaVu Sans"/>
                <a:cs typeface="DejaVu Sans"/>
              </a:defRPr>
            </a:pPr>
            <a:r>
              <a:rPr sz="1200" b="0" dirty="0" err="1">
                <a:solidFill>
                  <a:srgbClr val="18324B"/>
                </a:solidFill>
                <a:latin typeface="DejaVu Sans"/>
                <a:ea typeface="DejaVu Sans"/>
                <a:cs typeface="DejaVu Sans"/>
              </a:rPr>
              <a:t>Προσωρινή</a:t>
            </a:r>
            <a:r>
              <a:rPr sz="1200" b="0" dirty="0">
                <a:solidFill>
                  <a:srgbClr val="18324B"/>
                </a:solidFill>
                <a:latin typeface="DejaVu Sans"/>
                <a:ea typeface="DejaVu Sans"/>
                <a:cs typeface="DejaVu Sans"/>
              </a:rPr>
              <a:t> α</a:t>
            </a:r>
            <a:r>
              <a:rPr sz="1200" b="0" dirty="0" err="1">
                <a:solidFill>
                  <a:srgbClr val="18324B"/>
                </a:solidFill>
                <a:latin typeface="DejaVu Sans"/>
                <a:ea typeface="DejaVu Sans"/>
                <a:cs typeface="DejaVu Sans"/>
              </a:rPr>
              <a:t>γωγή</a:t>
            </a:r>
            <a:r>
              <a:rPr sz="1200" b="0" dirty="0">
                <a:solidFill>
                  <a:srgbClr val="18324B"/>
                </a:solidFill>
                <a:latin typeface="DejaVu Sans"/>
                <a:ea typeface="DejaVu Sans"/>
                <a:cs typeface="DejaVu Sans"/>
              </a:rPr>
              <a:t> </a:t>
            </a:r>
            <a:r>
              <a:rPr sz="1200" b="0" dirty="0" err="1">
                <a:solidFill>
                  <a:srgbClr val="18324B"/>
                </a:solidFill>
                <a:latin typeface="DejaVu Sans"/>
                <a:ea typeface="DejaVu Sans"/>
                <a:cs typeface="DejaVu Sans"/>
              </a:rPr>
              <a:t>στο</a:t>
            </a:r>
            <a:r>
              <a:rPr sz="1200" b="0" dirty="0">
                <a:solidFill>
                  <a:srgbClr val="18324B"/>
                </a:solidFill>
                <a:latin typeface="DejaVu Sans"/>
                <a:ea typeface="DejaVu Sans"/>
                <a:cs typeface="DejaVu Sans"/>
              </a:rPr>
              <a:t> </a:t>
            </a:r>
            <a:r>
              <a:rPr sz="1200" b="0" dirty="0" err="1">
                <a:solidFill>
                  <a:srgbClr val="18324B"/>
                </a:solidFill>
                <a:latin typeface="DejaVu Sans"/>
                <a:ea typeface="DejaVu Sans"/>
                <a:cs typeface="DejaVu Sans"/>
              </a:rPr>
              <a:t>διδ</a:t>
            </a:r>
            <a:r>
              <a:rPr sz="1200" b="0" dirty="0">
                <a:solidFill>
                  <a:srgbClr val="18324B"/>
                </a:solidFill>
                <a:latin typeface="DejaVu Sans"/>
                <a:ea typeface="DejaVu Sans"/>
                <a:cs typeface="DejaVu Sans"/>
              </a:rPr>
              <a:t>ακτικό μοντέλο</a:t>
            </a:r>
          </a:p>
        </p:txBody>
      </p:sp>
      <p:sp>
        <p:nvSpPr>
          <p:cNvPr id="9" name="scenario-b">
            <a:extLst>
              <a:ext uri="{FF2B5EF4-FFF2-40B4-BE49-F238E27FC236}">
                <a16:creationId xmlns:a16="http://schemas.microsoft.com/office/drawing/2014/main" id="{DBA452D2-869A-4190-A7DB-977EED40B04F}"/>
              </a:ext>
            </a:extLst>
          </p:cNvPr>
          <p:cNvSpPr>
            <a:spLocks noGrp="1"/>
          </p:cNvSpPr>
          <p:nvPr/>
        </p:nvSpPr>
        <p:spPr>
          <a:xfrm>
            <a:off x="4429125" y="1666875"/>
            <a:ext cx="3333750" cy="2857500"/>
          </a:xfrm>
          <a:prstGeom prst="roundRect">
            <a:avLst>
              <a:gd name="adj" fmla="val 2667"/>
            </a:avLst>
          </a:prstGeom>
          <a:solidFill>
            <a:srgbClr val="FCECEC"/>
          </a:solidFill>
          <a:ln w="13335">
            <a:solidFill>
              <a:srgbClr val="E5AAAA"/>
            </a:solidFill>
            <a:prstDash val="solid"/>
          </a:ln>
        </p:spPr>
        <p:txBody>
          <a:bodyPr/>
          <a:lstStyle/>
          <a:p>
            <a:endParaRPr lang="en-US"/>
          </a:p>
        </p:txBody>
      </p:sp>
      <p:sp>
        <p:nvSpPr>
          <p:cNvPr id="10" name="scenario-b-heading">
            <a:extLst>
              <a:ext uri="{FF2B5EF4-FFF2-40B4-BE49-F238E27FC236}">
                <a16:creationId xmlns:a16="http://schemas.microsoft.com/office/drawing/2014/main" id="{F957B889-2B1A-4F91-A13F-9B12579AE6EC}"/>
              </a:ext>
            </a:extLst>
          </p:cNvPr>
          <p:cNvSpPr>
            <a:spLocks noGrp="1"/>
          </p:cNvSpPr>
          <p:nvPr/>
        </p:nvSpPr>
        <p:spPr>
          <a:xfrm>
            <a:off x="4600575" y="1819275"/>
            <a:ext cx="2990850" cy="323850"/>
          </a:xfrm>
          <a:prstGeom prst="rect">
            <a:avLst/>
          </a:prstGeom>
          <a:noFill/>
          <a:ln w="0">
            <a:noFill/>
            <a:prstDash val="solid"/>
          </a:ln>
        </p:spPr>
        <p:txBody>
          <a:bodyPr/>
          <a:lstStyle>
            <a:defPPr algn="ctr">
              <a:defRPr sz="1500" b="1">
                <a:solidFill>
                  <a:srgbClr val="B54A4A"/>
                </a:solidFill>
                <a:latin typeface="DejaVu Sans"/>
                <a:ea typeface="DejaVu Sans"/>
                <a:cs typeface="DejaVu Sans"/>
              </a:defRPr>
            </a:defPPr>
            <a:lvl1pPr algn="ctr">
              <a:defRPr sz="1500" b="1">
                <a:solidFill>
                  <a:srgbClr val="B54A4A"/>
                </a:solidFill>
                <a:latin typeface="DejaVu Sans"/>
                <a:ea typeface="DejaVu Sans"/>
                <a:cs typeface="DejaVu Sans"/>
              </a:defRPr>
            </a:lvl1pPr>
            <a:lvl2pPr algn="ctr">
              <a:defRPr sz="1500" b="1">
                <a:solidFill>
                  <a:srgbClr val="B54A4A"/>
                </a:solidFill>
                <a:latin typeface="DejaVu Sans"/>
                <a:ea typeface="DejaVu Sans"/>
                <a:cs typeface="DejaVu Sans"/>
              </a:defRPr>
            </a:lvl2pPr>
            <a:lvl3pPr algn="ctr">
              <a:defRPr sz="1500" b="1">
                <a:solidFill>
                  <a:srgbClr val="B54A4A"/>
                </a:solidFill>
                <a:latin typeface="DejaVu Sans"/>
                <a:ea typeface="DejaVu Sans"/>
                <a:cs typeface="DejaVu Sans"/>
              </a:defRPr>
            </a:lvl3pPr>
            <a:lvl4pPr algn="ctr">
              <a:defRPr sz="1500" b="1">
                <a:solidFill>
                  <a:srgbClr val="B54A4A"/>
                </a:solidFill>
                <a:latin typeface="DejaVu Sans"/>
                <a:ea typeface="DejaVu Sans"/>
                <a:cs typeface="DejaVu Sans"/>
              </a:defRPr>
            </a:lvl4pPr>
            <a:lvl5pPr algn="ctr">
              <a:defRPr sz="1500" b="1">
                <a:solidFill>
                  <a:srgbClr val="B54A4A"/>
                </a:solidFill>
                <a:latin typeface="DejaVu Sans"/>
                <a:ea typeface="DejaVu Sans"/>
                <a:cs typeface="DejaVu Sans"/>
              </a:defRPr>
            </a:lvl5pPr>
            <a:lvl6pPr algn="ctr">
              <a:defRPr sz="1500" b="1">
                <a:solidFill>
                  <a:srgbClr val="B54A4A"/>
                </a:solidFill>
                <a:latin typeface="DejaVu Sans"/>
                <a:ea typeface="DejaVu Sans"/>
                <a:cs typeface="DejaVu Sans"/>
              </a:defRPr>
            </a:lvl6pPr>
            <a:lvl7pPr algn="ctr">
              <a:defRPr sz="1500" b="1">
                <a:solidFill>
                  <a:srgbClr val="B54A4A"/>
                </a:solidFill>
                <a:latin typeface="DejaVu Sans"/>
                <a:ea typeface="DejaVu Sans"/>
                <a:cs typeface="DejaVu Sans"/>
              </a:defRPr>
            </a:lvl7pPr>
            <a:lvl8pPr algn="ctr">
              <a:defRPr sz="1500" b="1">
                <a:solidFill>
                  <a:srgbClr val="B54A4A"/>
                </a:solidFill>
                <a:latin typeface="DejaVu Sans"/>
                <a:ea typeface="DejaVu Sans"/>
                <a:cs typeface="DejaVu Sans"/>
              </a:defRPr>
            </a:lvl8pPr>
            <a:lvl9pPr algn="ctr">
              <a:defRPr sz="1500" b="1">
                <a:solidFill>
                  <a:srgbClr val="B54A4A"/>
                </a:solidFill>
                <a:latin typeface="DejaVu Sans"/>
                <a:ea typeface="DejaVu Sans"/>
                <a:cs typeface="DejaVu Sans"/>
              </a:defRPr>
            </a:lvl9pPr>
          </a:lstStyle>
          <a:p>
            <a:pPr algn="ctr">
              <a:defRPr sz="1500" b="1">
                <a:solidFill>
                  <a:srgbClr val="B54A4A"/>
                </a:solidFill>
                <a:latin typeface="DejaVu Sans"/>
                <a:ea typeface="DejaVu Sans"/>
                <a:cs typeface="DejaVu Sans"/>
              </a:defRPr>
            </a:pPr>
            <a:r>
              <a:rPr sz="1500" b="1">
                <a:solidFill>
                  <a:srgbClr val="B54A4A"/>
                </a:solidFill>
                <a:latin typeface="DejaVu Sans"/>
                <a:ea typeface="DejaVu Sans"/>
                <a:cs typeface="DejaVu Sans"/>
              </a:rPr>
              <a:t>Υψηλότερος κίνδυνος αιμορραγίας</a:t>
            </a:r>
          </a:p>
        </p:txBody>
      </p:sp>
      <p:sp>
        <p:nvSpPr>
          <p:cNvPr id="11" name="scenario-b-body">
            <a:extLst>
              <a:ext uri="{FF2B5EF4-FFF2-40B4-BE49-F238E27FC236}">
                <a16:creationId xmlns:a16="http://schemas.microsoft.com/office/drawing/2014/main" id="{927886C2-BB9C-4D98-B78E-B0A1958A221C}"/>
              </a:ext>
            </a:extLst>
          </p:cNvPr>
          <p:cNvSpPr>
            <a:spLocks noGrp="1"/>
          </p:cNvSpPr>
          <p:nvPr/>
        </p:nvSpPr>
        <p:spPr>
          <a:xfrm>
            <a:off x="4638675" y="2537199"/>
            <a:ext cx="2914650" cy="213360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dirty="0">
                <a:solidFill>
                  <a:srgbClr val="18324B"/>
                </a:solidFill>
                <a:latin typeface="DejaVu Sans"/>
                <a:ea typeface="DejaVu Sans"/>
                <a:cs typeface="DejaVu Sans"/>
              </a:rPr>
              <a:t>B = 0,80 και C = 0,40</a:t>
            </a:r>
          </a:p>
          <a:p>
            <a:endParaRPr sz="1200" b="0" dirty="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dirty="0">
                <a:solidFill>
                  <a:srgbClr val="18324B"/>
                </a:solidFill>
                <a:latin typeface="DejaVu Sans"/>
                <a:ea typeface="DejaVu Sans"/>
                <a:cs typeface="DejaVu Sans"/>
              </a:rPr>
              <a:t>p* = 33%</a:t>
            </a:r>
          </a:p>
          <a:p>
            <a:endParaRPr sz="1200" b="0" dirty="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dirty="0">
                <a:solidFill>
                  <a:srgbClr val="18324B"/>
                </a:solidFill>
                <a:latin typeface="DejaVu Sans"/>
                <a:ea typeface="DejaVu Sans"/>
                <a:cs typeface="DejaVu Sans"/>
              </a:rPr>
              <a:t>25% &lt; 33%</a:t>
            </a:r>
          </a:p>
          <a:p>
            <a:pPr algn="ctr">
              <a:defRPr sz="1200" b="0">
                <a:solidFill>
                  <a:srgbClr val="18324B"/>
                </a:solidFill>
                <a:latin typeface="DejaVu Sans"/>
                <a:ea typeface="DejaVu Sans"/>
                <a:cs typeface="DejaVu Sans"/>
              </a:defRPr>
            </a:pPr>
            <a:r>
              <a:rPr sz="1200" b="0" dirty="0" err="1">
                <a:solidFill>
                  <a:srgbClr val="18324B"/>
                </a:solidFill>
                <a:latin typeface="DejaVu Sans"/>
                <a:ea typeface="DejaVu Sans"/>
                <a:cs typeface="DejaVu Sans"/>
              </a:rPr>
              <a:t>Αν</a:t>
            </a:r>
            <a:r>
              <a:rPr sz="1200" b="0" dirty="0">
                <a:solidFill>
                  <a:srgbClr val="18324B"/>
                </a:solidFill>
                <a:latin typeface="DejaVu Sans"/>
                <a:ea typeface="DejaVu Sans"/>
                <a:cs typeface="DejaVu Sans"/>
              </a:rPr>
              <a:t>αμονή του επείγοντος triplex</a:t>
            </a:r>
          </a:p>
        </p:txBody>
      </p:sp>
      <p:sp>
        <p:nvSpPr>
          <p:cNvPr id="12" name="scenario-c">
            <a:extLst>
              <a:ext uri="{FF2B5EF4-FFF2-40B4-BE49-F238E27FC236}">
                <a16:creationId xmlns:a16="http://schemas.microsoft.com/office/drawing/2014/main" id="{888B086F-6F25-451C-BAA2-9E5968030B88}"/>
              </a:ext>
            </a:extLst>
          </p:cNvPr>
          <p:cNvSpPr>
            <a:spLocks noGrp="1"/>
          </p:cNvSpPr>
          <p:nvPr/>
        </p:nvSpPr>
        <p:spPr>
          <a:xfrm>
            <a:off x="8191500" y="1666875"/>
            <a:ext cx="3333750" cy="2857500"/>
          </a:xfrm>
          <a:prstGeom prst="roundRect">
            <a:avLst>
              <a:gd name="adj" fmla="val 2667"/>
            </a:avLst>
          </a:prstGeom>
          <a:solidFill>
            <a:srgbClr val="EAF3FB"/>
          </a:solidFill>
          <a:ln w="13335">
            <a:solidFill>
              <a:srgbClr val="A8C9E8"/>
            </a:solidFill>
            <a:prstDash val="solid"/>
          </a:ln>
        </p:spPr>
        <p:txBody>
          <a:bodyPr/>
          <a:lstStyle/>
          <a:p>
            <a:endParaRPr lang="en-US"/>
          </a:p>
        </p:txBody>
      </p:sp>
      <p:sp>
        <p:nvSpPr>
          <p:cNvPr id="13" name="scenario-c-heading">
            <a:extLst>
              <a:ext uri="{FF2B5EF4-FFF2-40B4-BE49-F238E27FC236}">
                <a16:creationId xmlns:a16="http://schemas.microsoft.com/office/drawing/2014/main" id="{2478E94E-87F5-41AB-BAE4-F456F1C50766}"/>
              </a:ext>
            </a:extLst>
          </p:cNvPr>
          <p:cNvSpPr>
            <a:spLocks noGrp="1"/>
          </p:cNvSpPr>
          <p:nvPr/>
        </p:nvSpPr>
        <p:spPr>
          <a:xfrm>
            <a:off x="8362950" y="1819275"/>
            <a:ext cx="2990850" cy="323850"/>
          </a:xfrm>
          <a:prstGeom prst="rect">
            <a:avLst/>
          </a:prstGeom>
          <a:noFill/>
          <a:ln w="0">
            <a:noFill/>
            <a:prstDash val="solid"/>
          </a:ln>
        </p:spPr>
        <p:txBody>
          <a:bodyPr/>
          <a:lstStyle>
            <a:defPPr algn="ctr">
              <a:defRPr sz="1500" b="1">
                <a:solidFill>
                  <a:srgbClr val="3979B8"/>
                </a:solidFill>
                <a:latin typeface="DejaVu Sans"/>
                <a:ea typeface="DejaVu Sans"/>
                <a:cs typeface="DejaVu Sans"/>
              </a:defRPr>
            </a:defPPr>
            <a:lvl1pPr algn="ctr">
              <a:defRPr sz="1500" b="1">
                <a:solidFill>
                  <a:srgbClr val="3979B8"/>
                </a:solidFill>
                <a:latin typeface="DejaVu Sans"/>
                <a:ea typeface="DejaVu Sans"/>
                <a:cs typeface="DejaVu Sans"/>
              </a:defRPr>
            </a:lvl1pPr>
            <a:lvl2pPr algn="ctr">
              <a:defRPr sz="1500" b="1">
                <a:solidFill>
                  <a:srgbClr val="3979B8"/>
                </a:solidFill>
                <a:latin typeface="DejaVu Sans"/>
                <a:ea typeface="DejaVu Sans"/>
                <a:cs typeface="DejaVu Sans"/>
              </a:defRPr>
            </a:lvl2pPr>
            <a:lvl3pPr algn="ctr">
              <a:defRPr sz="1500" b="1">
                <a:solidFill>
                  <a:srgbClr val="3979B8"/>
                </a:solidFill>
                <a:latin typeface="DejaVu Sans"/>
                <a:ea typeface="DejaVu Sans"/>
                <a:cs typeface="DejaVu Sans"/>
              </a:defRPr>
            </a:lvl3pPr>
            <a:lvl4pPr algn="ctr">
              <a:defRPr sz="1500" b="1">
                <a:solidFill>
                  <a:srgbClr val="3979B8"/>
                </a:solidFill>
                <a:latin typeface="DejaVu Sans"/>
                <a:ea typeface="DejaVu Sans"/>
                <a:cs typeface="DejaVu Sans"/>
              </a:defRPr>
            </a:lvl4pPr>
            <a:lvl5pPr algn="ctr">
              <a:defRPr sz="1500" b="1">
                <a:solidFill>
                  <a:srgbClr val="3979B8"/>
                </a:solidFill>
                <a:latin typeface="DejaVu Sans"/>
                <a:ea typeface="DejaVu Sans"/>
                <a:cs typeface="DejaVu Sans"/>
              </a:defRPr>
            </a:lvl5pPr>
            <a:lvl6pPr algn="ctr">
              <a:defRPr sz="1500" b="1">
                <a:solidFill>
                  <a:srgbClr val="3979B8"/>
                </a:solidFill>
                <a:latin typeface="DejaVu Sans"/>
                <a:ea typeface="DejaVu Sans"/>
                <a:cs typeface="DejaVu Sans"/>
              </a:defRPr>
            </a:lvl6pPr>
            <a:lvl7pPr algn="ctr">
              <a:defRPr sz="1500" b="1">
                <a:solidFill>
                  <a:srgbClr val="3979B8"/>
                </a:solidFill>
                <a:latin typeface="DejaVu Sans"/>
                <a:ea typeface="DejaVu Sans"/>
                <a:cs typeface="DejaVu Sans"/>
              </a:defRPr>
            </a:lvl7pPr>
            <a:lvl8pPr algn="ctr">
              <a:defRPr sz="1500" b="1">
                <a:solidFill>
                  <a:srgbClr val="3979B8"/>
                </a:solidFill>
                <a:latin typeface="DejaVu Sans"/>
                <a:ea typeface="DejaVu Sans"/>
                <a:cs typeface="DejaVu Sans"/>
              </a:defRPr>
            </a:lvl8pPr>
            <a:lvl9pPr algn="ctr">
              <a:defRPr sz="1500" b="1">
                <a:solidFill>
                  <a:srgbClr val="3979B8"/>
                </a:solidFill>
                <a:latin typeface="DejaVu Sans"/>
                <a:ea typeface="DejaVu Sans"/>
                <a:cs typeface="DejaVu Sans"/>
              </a:defRPr>
            </a:lvl9pPr>
          </a:lstStyle>
          <a:p>
            <a:pPr algn="ctr">
              <a:defRPr sz="1500" b="1">
                <a:solidFill>
                  <a:srgbClr val="3979B8"/>
                </a:solidFill>
                <a:latin typeface="DejaVu Sans"/>
                <a:ea typeface="DejaVu Sans"/>
                <a:cs typeface="DejaVu Sans"/>
              </a:defRPr>
            </a:pPr>
            <a:r>
              <a:rPr sz="1500" b="1">
                <a:solidFill>
                  <a:srgbClr val="3979B8"/>
                </a:solidFill>
                <a:latin typeface="DejaVu Sans"/>
                <a:ea typeface="DejaVu Sans"/>
                <a:cs typeface="DejaVu Sans"/>
              </a:rPr>
              <a:t>Μεγαλύτερη βλάβη από καθυστέρηση</a:t>
            </a:r>
          </a:p>
        </p:txBody>
      </p:sp>
      <p:sp>
        <p:nvSpPr>
          <p:cNvPr id="14" name="scenario-c-body">
            <a:extLst>
              <a:ext uri="{FF2B5EF4-FFF2-40B4-BE49-F238E27FC236}">
                <a16:creationId xmlns:a16="http://schemas.microsoft.com/office/drawing/2014/main" id="{E23CBC7F-367E-4558-9349-277774F0B05E}"/>
              </a:ext>
            </a:extLst>
          </p:cNvPr>
          <p:cNvSpPr>
            <a:spLocks noGrp="1"/>
          </p:cNvSpPr>
          <p:nvPr/>
        </p:nvSpPr>
        <p:spPr>
          <a:xfrm>
            <a:off x="8401050" y="2543181"/>
            <a:ext cx="2914650" cy="2133600"/>
          </a:xfrm>
          <a:prstGeom prst="rect">
            <a:avLst/>
          </a:prstGeom>
          <a:noFill/>
          <a:ln w="0">
            <a:noFill/>
            <a:prstDash val="solid"/>
          </a:ln>
        </p:spPr>
        <p:txBody>
          <a:bodyPr/>
          <a:lstStyle>
            <a:defPPr algn="ctr">
              <a:defRPr sz="1200" b="0">
                <a:solidFill>
                  <a:srgbClr val="18324B"/>
                </a:solidFill>
                <a:latin typeface="DejaVu Sans"/>
                <a:ea typeface="DejaVu Sans"/>
                <a:cs typeface="DejaVu Sans"/>
              </a:defRPr>
            </a:defPPr>
            <a:lvl1pPr algn="ctr">
              <a:defRPr sz="1200" b="0">
                <a:solidFill>
                  <a:srgbClr val="18324B"/>
                </a:solidFill>
                <a:latin typeface="DejaVu Sans"/>
                <a:ea typeface="DejaVu Sans"/>
                <a:cs typeface="DejaVu Sans"/>
              </a:defRPr>
            </a:lvl1pPr>
            <a:lvl2pPr algn="ctr">
              <a:defRPr sz="1200" b="0">
                <a:solidFill>
                  <a:srgbClr val="18324B"/>
                </a:solidFill>
                <a:latin typeface="DejaVu Sans"/>
                <a:ea typeface="DejaVu Sans"/>
                <a:cs typeface="DejaVu Sans"/>
              </a:defRPr>
            </a:lvl2pPr>
            <a:lvl3pPr algn="ctr">
              <a:defRPr sz="1200" b="0">
                <a:solidFill>
                  <a:srgbClr val="18324B"/>
                </a:solidFill>
                <a:latin typeface="DejaVu Sans"/>
                <a:ea typeface="DejaVu Sans"/>
                <a:cs typeface="DejaVu Sans"/>
              </a:defRPr>
            </a:lvl3pPr>
            <a:lvl4pPr algn="ctr">
              <a:defRPr sz="1200" b="0">
                <a:solidFill>
                  <a:srgbClr val="18324B"/>
                </a:solidFill>
                <a:latin typeface="DejaVu Sans"/>
                <a:ea typeface="DejaVu Sans"/>
                <a:cs typeface="DejaVu Sans"/>
              </a:defRPr>
            </a:lvl4pPr>
            <a:lvl5pPr algn="ctr">
              <a:defRPr sz="1200" b="0">
                <a:solidFill>
                  <a:srgbClr val="18324B"/>
                </a:solidFill>
                <a:latin typeface="DejaVu Sans"/>
                <a:ea typeface="DejaVu Sans"/>
                <a:cs typeface="DejaVu Sans"/>
              </a:defRPr>
            </a:lvl5pPr>
            <a:lvl6pPr algn="ctr">
              <a:defRPr sz="1200" b="0">
                <a:solidFill>
                  <a:srgbClr val="18324B"/>
                </a:solidFill>
                <a:latin typeface="DejaVu Sans"/>
                <a:ea typeface="DejaVu Sans"/>
                <a:cs typeface="DejaVu Sans"/>
              </a:defRPr>
            </a:lvl6pPr>
            <a:lvl7pPr algn="ctr">
              <a:defRPr sz="1200" b="0">
                <a:solidFill>
                  <a:srgbClr val="18324B"/>
                </a:solidFill>
                <a:latin typeface="DejaVu Sans"/>
                <a:ea typeface="DejaVu Sans"/>
                <a:cs typeface="DejaVu Sans"/>
              </a:defRPr>
            </a:lvl7pPr>
            <a:lvl8pPr algn="ctr">
              <a:defRPr sz="1200" b="0">
                <a:solidFill>
                  <a:srgbClr val="18324B"/>
                </a:solidFill>
                <a:latin typeface="DejaVu Sans"/>
                <a:ea typeface="DejaVu Sans"/>
                <a:cs typeface="DejaVu Sans"/>
              </a:defRPr>
            </a:lvl8pPr>
            <a:lvl9pPr algn="ctr">
              <a:defRPr sz="1200" b="0">
                <a:solidFill>
                  <a:srgbClr val="18324B"/>
                </a:solidFill>
                <a:latin typeface="DejaVu Sans"/>
                <a:ea typeface="DejaVu Sans"/>
                <a:cs typeface="DejaVu Sans"/>
              </a:defRPr>
            </a:lvl9pPr>
          </a:lstStyle>
          <a:p>
            <a:pPr algn="ctr">
              <a:defRPr sz="1200" b="0">
                <a:solidFill>
                  <a:srgbClr val="18324B"/>
                </a:solidFill>
                <a:latin typeface="DejaVu Sans"/>
                <a:ea typeface="DejaVu Sans"/>
                <a:cs typeface="DejaVu Sans"/>
              </a:defRPr>
            </a:pPr>
            <a:r>
              <a:rPr sz="1200" b="0" dirty="0">
                <a:solidFill>
                  <a:srgbClr val="18324B"/>
                </a:solidFill>
                <a:latin typeface="DejaVu Sans"/>
                <a:ea typeface="DejaVu Sans"/>
                <a:cs typeface="DejaVu Sans"/>
              </a:rPr>
              <a:t>B = 0,90 και C = 0,20</a:t>
            </a:r>
          </a:p>
          <a:p>
            <a:endParaRPr sz="1200" b="0" dirty="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dirty="0">
                <a:solidFill>
                  <a:srgbClr val="18324B"/>
                </a:solidFill>
                <a:latin typeface="DejaVu Sans"/>
                <a:ea typeface="DejaVu Sans"/>
                <a:cs typeface="DejaVu Sans"/>
              </a:rPr>
              <a:t>p* = 18%</a:t>
            </a:r>
          </a:p>
          <a:p>
            <a:endParaRPr sz="1200" b="0" dirty="0">
              <a:solidFill>
                <a:srgbClr val="18324B"/>
              </a:solidFill>
              <a:latin typeface="DejaVu Sans"/>
              <a:ea typeface="DejaVu Sans"/>
              <a:cs typeface="DejaVu Sans"/>
            </a:endParaRPr>
          </a:p>
          <a:p>
            <a:pPr algn="ctr">
              <a:defRPr sz="1200" b="0">
                <a:solidFill>
                  <a:srgbClr val="18324B"/>
                </a:solidFill>
                <a:latin typeface="DejaVu Sans"/>
                <a:ea typeface="DejaVu Sans"/>
                <a:cs typeface="DejaVu Sans"/>
              </a:defRPr>
            </a:pPr>
            <a:r>
              <a:rPr sz="1200" b="0" dirty="0">
                <a:solidFill>
                  <a:srgbClr val="18324B"/>
                </a:solidFill>
                <a:latin typeface="DejaVu Sans"/>
                <a:ea typeface="DejaVu Sans"/>
                <a:cs typeface="DejaVu Sans"/>
              </a:rPr>
              <a:t>25% &gt; 18%</a:t>
            </a:r>
          </a:p>
          <a:p>
            <a:pPr algn="ctr">
              <a:defRPr sz="1200" b="0">
                <a:solidFill>
                  <a:srgbClr val="18324B"/>
                </a:solidFill>
                <a:latin typeface="DejaVu Sans"/>
                <a:ea typeface="DejaVu Sans"/>
                <a:cs typeface="DejaVu Sans"/>
              </a:defRPr>
            </a:pPr>
            <a:r>
              <a:rPr sz="1200" b="0" dirty="0" err="1">
                <a:solidFill>
                  <a:srgbClr val="18324B"/>
                </a:solidFill>
                <a:latin typeface="DejaVu Sans"/>
                <a:ea typeface="DejaVu Sans"/>
                <a:cs typeface="DejaVu Sans"/>
              </a:rPr>
              <a:t>Προσωρινή</a:t>
            </a:r>
            <a:r>
              <a:rPr sz="1200" b="0" dirty="0">
                <a:solidFill>
                  <a:srgbClr val="18324B"/>
                </a:solidFill>
                <a:latin typeface="DejaVu Sans"/>
                <a:ea typeface="DejaVu Sans"/>
                <a:cs typeface="DejaVu Sans"/>
              </a:rPr>
              <a:t> α</a:t>
            </a:r>
            <a:r>
              <a:rPr sz="1200" b="0" dirty="0" err="1">
                <a:solidFill>
                  <a:srgbClr val="18324B"/>
                </a:solidFill>
                <a:latin typeface="DejaVu Sans"/>
                <a:ea typeface="DejaVu Sans"/>
                <a:cs typeface="DejaVu Sans"/>
              </a:rPr>
              <a:t>γωγή</a:t>
            </a:r>
            <a:r>
              <a:rPr sz="1200" b="0" dirty="0">
                <a:solidFill>
                  <a:srgbClr val="18324B"/>
                </a:solidFill>
                <a:latin typeface="DejaVu Sans"/>
                <a:ea typeface="DejaVu Sans"/>
                <a:cs typeface="DejaVu Sans"/>
              </a:rPr>
              <a:t> </a:t>
            </a:r>
            <a:r>
              <a:rPr sz="1200" b="0" dirty="0" err="1">
                <a:solidFill>
                  <a:srgbClr val="18324B"/>
                </a:solidFill>
                <a:latin typeface="DejaVu Sans"/>
                <a:ea typeface="DejaVu Sans"/>
                <a:cs typeface="DejaVu Sans"/>
              </a:rPr>
              <a:t>στο</a:t>
            </a:r>
            <a:r>
              <a:rPr sz="1200" b="0" dirty="0">
                <a:solidFill>
                  <a:srgbClr val="18324B"/>
                </a:solidFill>
                <a:latin typeface="DejaVu Sans"/>
                <a:ea typeface="DejaVu Sans"/>
                <a:cs typeface="DejaVu Sans"/>
              </a:rPr>
              <a:t> </a:t>
            </a:r>
            <a:r>
              <a:rPr sz="1200" b="0" dirty="0" err="1">
                <a:solidFill>
                  <a:srgbClr val="18324B"/>
                </a:solidFill>
                <a:latin typeface="DejaVu Sans"/>
                <a:ea typeface="DejaVu Sans"/>
                <a:cs typeface="DejaVu Sans"/>
              </a:rPr>
              <a:t>διδ</a:t>
            </a:r>
            <a:r>
              <a:rPr sz="1200" b="0" dirty="0">
                <a:solidFill>
                  <a:srgbClr val="18324B"/>
                </a:solidFill>
                <a:latin typeface="DejaVu Sans"/>
                <a:ea typeface="DejaVu Sans"/>
                <a:cs typeface="DejaVu Sans"/>
              </a:rPr>
              <a:t>ακτικό μοντέλο</a:t>
            </a:r>
          </a:p>
        </p:txBody>
      </p:sp>
      <p:sp>
        <p:nvSpPr>
          <p:cNvPr id="15" name="summary">
            <a:extLst>
              <a:ext uri="{FF2B5EF4-FFF2-40B4-BE49-F238E27FC236}">
                <a16:creationId xmlns:a16="http://schemas.microsoft.com/office/drawing/2014/main" id="{843E3F02-E32C-4FD6-9EF3-57CBB777867B}"/>
              </a:ext>
            </a:extLst>
          </p:cNvPr>
          <p:cNvSpPr>
            <a:spLocks noGrp="1"/>
          </p:cNvSpPr>
          <p:nvPr/>
        </p:nvSpPr>
        <p:spPr>
          <a:xfrm>
            <a:off x="2000250" y="5191125"/>
            <a:ext cx="8191500" cy="400050"/>
          </a:xfrm>
          <a:prstGeom prst="rect">
            <a:avLst/>
          </a:prstGeom>
          <a:noFill/>
          <a:ln w="0">
            <a:noFill/>
            <a:prstDash val="solid"/>
          </a:ln>
        </p:spPr>
        <p:txBody>
          <a:bodyPr/>
          <a:lstStyle>
            <a:defPPr algn="ctr">
              <a:defRPr sz="1500" b="1">
                <a:solidFill>
                  <a:srgbClr val="18324B"/>
                </a:solidFill>
                <a:latin typeface="DejaVu Sans"/>
                <a:ea typeface="DejaVu Sans"/>
                <a:cs typeface="DejaVu Sans"/>
              </a:defRPr>
            </a:defPPr>
            <a:lvl1pPr algn="ctr">
              <a:defRPr sz="1500" b="1">
                <a:solidFill>
                  <a:srgbClr val="18324B"/>
                </a:solidFill>
                <a:latin typeface="DejaVu Sans"/>
                <a:ea typeface="DejaVu Sans"/>
                <a:cs typeface="DejaVu Sans"/>
              </a:defRPr>
            </a:lvl1pPr>
            <a:lvl2pPr algn="ctr">
              <a:defRPr sz="1500" b="1">
                <a:solidFill>
                  <a:srgbClr val="18324B"/>
                </a:solidFill>
                <a:latin typeface="DejaVu Sans"/>
                <a:ea typeface="DejaVu Sans"/>
                <a:cs typeface="DejaVu Sans"/>
              </a:defRPr>
            </a:lvl2pPr>
            <a:lvl3pPr algn="ctr">
              <a:defRPr sz="1500" b="1">
                <a:solidFill>
                  <a:srgbClr val="18324B"/>
                </a:solidFill>
                <a:latin typeface="DejaVu Sans"/>
                <a:ea typeface="DejaVu Sans"/>
                <a:cs typeface="DejaVu Sans"/>
              </a:defRPr>
            </a:lvl3pPr>
            <a:lvl4pPr algn="ctr">
              <a:defRPr sz="1500" b="1">
                <a:solidFill>
                  <a:srgbClr val="18324B"/>
                </a:solidFill>
                <a:latin typeface="DejaVu Sans"/>
                <a:ea typeface="DejaVu Sans"/>
                <a:cs typeface="DejaVu Sans"/>
              </a:defRPr>
            </a:lvl4pPr>
            <a:lvl5pPr algn="ctr">
              <a:defRPr sz="1500" b="1">
                <a:solidFill>
                  <a:srgbClr val="18324B"/>
                </a:solidFill>
                <a:latin typeface="DejaVu Sans"/>
                <a:ea typeface="DejaVu Sans"/>
                <a:cs typeface="DejaVu Sans"/>
              </a:defRPr>
            </a:lvl5pPr>
            <a:lvl6pPr algn="ctr">
              <a:defRPr sz="1500" b="1">
                <a:solidFill>
                  <a:srgbClr val="18324B"/>
                </a:solidFill>
                <a:latin typeface="DejaVu Sans"/>
                <a:ea typeface="DejaVu Sans"/>
                <a:cs typeface="DejaVu Sans"/>
              </a:defRPr>
            </a:lvl6pPr>
            <a:lvl7pPr algn="ctr">
              <a:defRPr sz="1500" b="1">
                <a:solidFill>
                  <a:srgbClr val="18324B"/>
                </a:solidFill>
                <a:latin typeface="DejaVu Sans"/>
                <a:ea typeface="DejaVu Sans"/>
                <a:cs typeface="DejaVu Sans"/>
              </a:defRPr>
            </a:lvl7pPr>
            <a:lvl8pPr algn="ctr">
              <a:defRPr sz="1500" b="1">
                <a:solidFill>
                  <a:srgbClr val="18324B"/>
                </a:solidFill>
                <a:latin typeface="DejaVu Sans"/>
                <a:ea typeface="DejaVu Sans"/>
                <a:cs typeface="DejaVu Sans"/>
              </a:defRPr>
            </a:lvl8pPr>
            <a:lvl9pPr algn="ctr">
              <a:defRPr sz="1500" b="1">
                <a:solidFill>
                  <a:srgbClr val="18324B"/>
                </a:solidFill>
                <a:latin typeface="DejaVu Sans"/>
                <a:ea typeface="DejaVu Sans"/>
                <a:cs typeface="DejaVu Sans"/>
              </a:defRPr>
            </a:lvl9pPr>
          </a:lstStyle>
          <a:p>
            <a:pPr algn="ctr">
              <a:defRPr sz="1500" b="1">
                <a:solidFill>
                  <a:srgbClr val="18324B"/>
                </a:solidFill>
                <a:latin typeface="DejaVu Sans"/>
                <a:ea typeface="DejaVu Sans"/>
                <a:cs typeface="DejaVu Sans"/>
              </a:defRPr>
            </a:pPr>
            <a:r>
              <a:rPr sz="1500" b="1">
                <a:solidFill>
                  <a:srgbClr val="18324B"/>
                </a:solidFill>
                <a:latin typeface="DejaVu Sans"/>
                <a:ea typeface="DejaVu Sans"/>
                <a:cs typeface="DejaVu Sans"/>
              </a:rPr>
              <a:t>Ο ουδός είναι χαρακτηριστικό της συγκεκριμένης απόφασης και του συγκεκριμένου ασθενούς.</a:t>
            </a:r>
          </a:p>
        </p:txBody>
      </p:sp>
    </p:spTree>
    <p:extLst>
      <p:ext uri="{BB962C8B-B14F-4D97-AF65-F5344CB8AC3E}">
        <p14:creationId xmlns:p14="http://schemas.microsoft.com/office/powerpoint/2010/main" val="12501531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a:extLst>
              <a:ext uri="{FF2B5EF4-FFF2-40B4-BE49-F238E27FC236}">
                <a16:creationId xmlns:a16="http://schemas.microsoft.com/office/drawing/2014/main" id="{29556F2C-3CE4-442B-BDF5-74B9E9E7B055}"/>
              </a:ext>
            </a:extLst>
          </p:cNvPr>
          <p:cNvSpPr>
            <a:spLocks noGrp="1"/>
          </p:cNvSpPr>
          <p:nvPr/>
        </p:nvSpPr>
        <p:spPr>
          <a:xfrm>
            <a:off x="647700" y="266700"/>
            <a:ext cx="10906125" cy="514350"/>
          </a:xfrm>
          <a:prstGeom prst="rect">
            <a:avLst/>
          </a:prstGeom>
          <a:noFill/>
          <a:ln w="0">
            <a:noFill/>
            <a:prstDash val="solid"/>
          </a:ln>
        </p:spPr>
        <p:txBody>
          <a:bodyPr anchor="ctr">
            <a:normAutofit/>
          </a:bodyPr>
          <a:lstStyle>
            <a:defPPr algn="l">
              <a:defRPr sz="2250" b="1">
                <a:solidFill>
                  <a:srgbClr val="18324B"/>
                </a:solidFill>
                <a:latin typeface="DejaVu Sans"/>
                <a:ea typeface="DejaVu Sans"/>
                <a:cs typeface="DejaVu Sans"/>
              </a:defRPr>
            </a:defPPr>
            <a:lvl1pPr algn="l">
              <a:defRPr sz="2250" b="1">
                <a:solidFill>
                  <a:srgbClr val="18324B"/>
                </a:solidFill>
                <a:latin typeface="DejaVu Sans"/>
                <a:ea typeface="DejaVu Sans"/>
                <a:cs typeface="DejaVu Sans"/>
              </a:defRPr>
            </a:lvl1pPr>
            <a:lvl2pPr algn="l">
              <a:defRPr sz="2250" b="1">
                <a:solidFill>
                  <a:srgbClr val="18324B"/>
                </a:solidFill>
                <a:latin typeface="DejaVu Sans"/>
                <a:ea typeface="DejaVu Sans"/>
                <a:cs typeface="DejaVu Sans"/>
              </a:defRPr>
            </a:lvl2pPr>
            <a:lvl3pPr algn="l">
              <a:defRPr sz="2250" b="1">
                <a:solidFill>
                  <a:srgbClr val="18324B"/>
                </a:solidFill>
                <a:latin typeface="DejaVu Sans"/>
                <a:ea typeface="DejaVu Sans"/>
                <a:cs typeface="DejaVu Sans"/>
              </a:defRPr>
            </a:lvl3pPr>
            <a:lvl4pPr algn="l">
              <a:defRPr sz="2250" b="1">
                <a:solidFill>
                  <a:srgbClr val="18324B"/>
                </a:solidFill>
                <a:latin typeface="DejaVu Sans"/>
                <a:ea typeface="DejaVu Sans"/>
                <a:cs typeface="DejaVu Sans"/>
              </a:defRPr>
            </a:lvl4pPr>
            <a:lvl5pPr algn="l">
              <a:defRPr sz="2250" b="1">
                <a:solidFill>
                  <a:srgbClr val="18324B"/>
                </a:solidFill>
                <a:latin typeface="DejaVu Sans"/>
                <a:ea typeface="DejaVu Sans"/>
                <a:cs typeface="DejaVu Sans"/>
              </a:defRPr>
            </a:lvl5pPr>
            <a:lvl6pPr algn="l">
              <a:defRPr sz="2250" b="1">
                <a:solidFill>
                  <a:srgbClr val="18324B"/>
                </a:solidFill>
                <a:latin typeface="DejaVu Sans"/>
                <a:ea typeface="DejaVu Sans"/>
                <a:cs typeface="DejaVu Sans"/>
              </a:defRPr>
            </a:lvl6pPr>
            <a:lvl7pPr algn="l">
              <a:defRPr sz="2250" b="1">
                <a:solidFill>
                  <a:srgbClr val="18324B"/>
                </a:solidFill>
                <a:latin typeface="DejaVu Sans"/>
                <a:ea typeface="DejaVu Sans"/>
                <a:cs typeface="DejaVu Sans"/>
              </a:defRPr>
            </a:lvl7pPr>
            <a:lvl8pPr algn="l">
              <a:defRPr sz="2250" b="1">
                <a:solidFill>
                  <a:srgbClr val="18324B"/>
                </a:solidFill>
                <a:latin typeface="DejaVu Sans"/>
                <a:ea typeface="DejaVu Sans"/>
                <a:cs typeface="DejaVu Sans"/>
              </a:defRPr>
            </a:lvl8pPr>
            <a:lvl9pPr algn="l">
              <a:defRPr sz="2250" b="1">
                <a:solidFill>
                  <a:srgbClr val="18324B"/>
                </a:solidFill>
                <a:latin typeface="DejaVu Sans"/>
                <a:ea typeface="DejaVu Sans"/>
                <a:cs typeface="DejaVu Sans"/>
              </a:defRPr>
            </a:lvl9pPr>
          </a:lstStyle>
          <a:p>
            <a:pPr algn="l">
              <a:defRPr sz="2250" b="1">
                <a:solidFill>
                  <a:srgbClr val="18324B"/>
                </a:solidFill>
                <a:latin typeface="DejaVu Sans"/>
                <a:ea typeface="DejaVu Sans"/>
                <a:cs typeface="DejaVu Sans"/>
              </a:defRPr>
            </a:pPr>
            <a:r>
              <a:rPr sz="2250" b="1">
                <a:solidFill>
                  <a:srgbClr val="18324B"/>
                </a:solidFill>
                <a:latin typeface="DejaVu Sans"/>
                <a:ea typeface="DejaVu Sans"/>
                <a:cs typeface="DejaVu Sans"/>
              </a:rPr>
              <a:t>Από τον θεραπευτικό ουδό στην κατευθυντήρια οδηγία</a:t>
            </a:r>
          </a:p>
        </p:txBody>
      </p:sp>
      <p:sp>
        <p:nvSpPr>
          <p:cNvPr id="2" name="subtitle">
            <a:extLst>
              <a:ext uri="{FF2B5EF4-FFF2-40B4-BE49-F238E27FC236}">
                <a16:creationId xmlns:a16="http://schemas.microsoft.com/office/drawing/2014/main" id="{704D9340-FA3A-443E-ABBA-6A870BA91A76}"/>
              </a:ext>
            </a:extLst>
          </p:cNvPr>
          <p:cNvSpPr>
            <a:spLocks noGrp="1"/>
          </p:cNvSpPr>
          <p:nvPr/>
        </p:nvSpPr>
        <p:spPr>
          <a:xfrm>
            <a:off x="666750" y="742950"/>
            <a:ext cx="10668000" cy="2857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Η θεωρητική στάθμιση μετατρέπεται σε σαφείς κλινικές ενέργειες.</a:t>
            </a:r>
          </a:p>
        </p:txBody>
      </p:sp>
      <p:sp>
        <p:nvSpPr>
          <p:cNvPr id="3" name="top-rule">
            <a:extLst>
              <a:ext uri="{FF2B5EF4-FFF2-40B4-BE49-F238E27FC236}">
                <a16:creationId xmlns:a16="http://schemas.microsoft.com/office/drawing/2014/main" id="{7DDD44FD-6FC8-4150-91CA-0A18B5A9E37A}"/>
              </a:ext>
            </a:extLst>
          </p:cNvPr>
          <p:cNvSpPr>
            <a:spLocks noGrp="1"/>
          </p:cNvSpPr>
          <p:nvPr/>
        </p:nvSpPr>
        <p:spPr>
          <a:xfrm>
            <a:off x="666750" y="1066800"/>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41234EB5-E283-4D75-8659-8252F6CFDA7B}"/>
              </a:ext>
            </a:extLst>
          </p:cNvPr>
          <p:cNvSpPr>
            <a:spLocks noGrp="1"/>
          </p:cNvSpPr>
          <p:nvPr/>
        </p:nvSpPr>
        <p:spPr>
          <a:xfrm>
            <a:off x="11125200" y="6534150"/>
            <a:ext cx="400050" cy="171450"/>
          </a:xfrm>
          <a:prstGeom prst="rect">
            <a:avLst/>
          </a:prstGeom>
          <a:noFill/>
          <a:ln w="0">
            <a:noFill/>
            <a:prstDash val="solid"/>
          </a:ln>
        </p:spPr>
        <p:txBody>
          <a:bodyPr anchor="ctr">
            <a:normAutofit fontScale="77500" lnSpcReduction="20000"/>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48</a:t>
            </a:r>
          </a:p>
        </p:txBody>
      </p:sp>
      <p:sp>
        <p:nvSpPr>
          <p:cNvPr id="6" name="inputs-label">
            <a:extLst>
              <a:ext uri="{FF2B5EF4-FFF2-40B4-BE49-F238E27FC236}">
                <a16:creationId xmlns:a16="http://schemas.microsoft.com/office/drawing/2014/main" id="{54A1AC67-A43A-4061-95D5-BF4004BBFFB6}"/>
              </a:ext>
            </a:extLst>
          </p:cNvPr>
          <p:cNvSpPr>
            <a:spLocks noGrp="1"/>
          </p:cNvSpPr>
          <p:nvPr/>
        </p:nvSpPr>
        <p:spPr>
          <a:xfrm>
            <a:off x="857250" y="1285875"/>
            <a:ext cx="4095750" cy="285750"/>
          </a:xfrm>
          <a:prstGeom prst="rect">
            <a:avLst/>
          </a:prstGeom>
          <a:noFill/>
          <a:ln w="0">
            <a:noFill/>
            <a:prstDash val="solid"/>
          </a:ln>
        </p:spPr>
        <p:txBody>
          <a:bodyPr anchor="ctr">
            <a:normAutofit fontScale="91768"/>
          </a:bodyPr>
          <a:lstStyle>
            <a:defPPr algn="ctr">
              <a:defRPr sz="1275" b="1">
                <a:solidFill>
                  <a:srgbClr val="18324B"/>
                </a:solidFill>
                <a:latin typeface="DejaVu Sans"/>
                <a:ea typeface="DejaVu Sans"/>
                <a:cs typeface="DejaVu Sans"/>
              </a:defRPr>
            </a:defPPr>
            <a:lvl1pPr algn="ctr">
              <a:defRPr sz="1275" b="1">
                <a:solidFill>
                  <a:srgbClr val="18324B"/>
                </a:solidFill>
                <a:latin typeface="DejaVu Sans"/>
                <a:ea typeface="DejaVu Sans"/>
                <a:cs typeface="DejaVu Sans"/>
              </a:defRPr>
            </a:lvl1pPr>
            <a:lvl2pPr algn="ctr">
              <a:defRPr sz="1275" b="1">
                <a:solidFill>
                  <a:srgbClr val="18324B"/>
                </a:solidFill>
                <a:latin typeface="DejaVu Sans"/>
                <a:ea typeface="DejaVu Sans"/>
                <a:cs typeface="DejaVu Sans"/>
              </a:defRPr>
            </a:lvl2pPr>
            <a:lvl3pPr algn="ctr">
              <a:defRPr sz="1275" b="1">
                <a:solidFill>
                  <a:srgbClr val="18324B"/>
                </a:solidFill>
                <a:latin typeface="DejaVu Sans"/>
                <a:ea typeface="DejaVu Sans"/>
                <a:cs typeface="DejaVu Sans"/>
              </a:defRPr>
            </a:lvl3pPr>
            <a:lvl4pPr algn="ctr">
              <a:defRPr sz="1275" b="1">
                <a:solidFill>
                  <a:srgbClr val="18324B"/>
                </a:solidFill>
                <a:latin typeface="DejaVu Sans"/>
                <a:ea typeface="DejaVu Sans"/>
                <a:cs typeface="DejaVu Sans"/>
              </a:defRPr>
            </a:lvl4pPr>
            <a:lvl5pPr algn="ctr">
              <a:defRPr sz="1275" b="1">
                <a:solidFill>
                  <a:srgbClr val="18324B"/>
                </a:solidFill>
                <a:latin typeface="DejaVu Sans"/>
                <a:ea typeface="DejaVu Sans"/>
                <a:cs typeface="DejaVu Sans"/>
              </a:defRPr>
            </a:lvl5pPr>
            <a:lvl6pPr algn="ctr">
              <a:defRPr sz="1275" b="1">
                <a:solidFill>
                  <a:srgbClr val="18324B"/>
                </a:solidFill>
                <a:latin typeface="DejaVu Sans"/>
                <a:ea typeface="DejaVu Sans"/>
                <a:cs typeface="DejaVu Sans"/>
              </a:defRPr>
            </a:lvl6pPr>
            <a:lvl7pPr algn="ctr">
              <a:defRPr sz="1275" b="1">
                <a:solidFill>
                  <a:srgbClr val="18324B"/>
                </a:solidFill>
                <a:latin typeface="DejaVu Sans"/>
                <a:ea typeface="DejaVu Sans"/>
                <a:cs typeface="DejaVu Sans"/>
              </a:defRPr>
            </a:lvl7pPr>
            <a:lvl8pPr algn="ctr">
              <a:defRPr sz="1275" b="1">
                <a:solidFill>
                  <a:srgbClr val="18324B"/>
                </a:solidFill>
                <a:latin typeface="DejaVu Sans"/>
                <a:ea typeface="DejaVu Sans"/>
                <a:cs typeface="DejaVu Sans"/>
              </a:defRPr>
            </a:lvl8pPr>
            <a:lvl9pPr algn="ctr">
              <a:defRPr sz="1275" b="1">
                <a:solidFill>
                  <a:srgbClr val="18324B"/>
                </a:solidFill>
                <a:latin typeface="DejaVu Sans"/>
                <a:ea typeface="DejaVu Sans"/>
                <a:cs typeface="DejaVu Sans"/>
              </a:defRPr>
            </a:lvl9pPr>
          </a:lstStyle>
          <a:p>
            <a:pPr algn="ctr">
              <a:defRPr sz="1275" b="1">
                <a:solidFill>
                  <a:srgbClr val="18324B"/>
                </a:solidFill>
                <a:latin typeface="DejaVu Sans"/>
                <a:ea typeface="DejaVu Sans"/>
                <a:cs typeface="DejaVu Sans"/>
              </a:defRPr>
            </a:pPr>
            <a:r>
              <a:rPr sz="1275" b="1">
                <a:solidFill>
                  <a:srgbClr val="18324B"/>
                </a:solidFill>
                <a:latin typeface="DejaVu Sans"/>
                <a:ea typeface="DejaVu Sans"/>
                <a:cs typeface="DejaVu Sans"/>
              </a:rPr>
              <a:t>Τι εξετάζει η ομάδα ανάπτυξης της οδηγίας</a:t>
            </a:r>
          </a:p>
        </p:txBody>
      </p:sp>
      <p:sp>
        <p:nvSpPr>
          <p:cNvPr id="7" name="input-1">
            <a:extLst>
              <a:ext uri="{FF2B5EF4-FFF2-40B4-BE49-F238E27FC236}">
                <a16:creationId xmlns:a16="http://schemas.microsoft.com/office/drawing/2014/main" id="{18F484D4-A956-4F88-A796-DA390F31F7F5}"/>
              </a:ext>
            </a:extLst>
          </p:cNvPr>
          <p:cNvSpPr>
            <a:spLocks noGrp="1"/>
          </p:cNvSpPr>
          <p:nvPr/>
        </p:nvSpPr>
        <p:spPr>
          <a:xfrm>
            <a:off x="809625" y="1714500"/>
            <a:ext cx="1952625" cy="685800"/>
          </a:xfrm>
          <a:prstGeom prst="roundRect">
            <a:avLst>
              <a:gd name="adj" fmla="val 11111"/>
            </a:avLst>
          </a:prstGeom>
          <a:solidFill>
            <a:srgbClr val="EAF3FB"/>
          </a:solidFill>
          <a:ln w="13335">
            <a:solidFill>
              <a:srgbClr val="A8C9E8"/>
            </a:solidFill>
            <a:prstDash val="solid"/>
          </a:ln>
        </p:spPr>
        <p:txBody>
          <a:bodyPr/>
          <a:lstStyle/>
          <a:p>
            <a:endParaRPr lang="en-US"/>
          </a:p>
        </p:txBody>
      </p:sp>
      <p:sp>
        <p:nvSpPr>
          <p:cNvPr id="8" name="input-1-text">
            <a:extLst>
              <a:ext uri="{FF2B5EF4-FFF2-40B4-BE49-F238E27FC236}">
                <a16:creationId xmlns:a16="http://schemas.microsoft.com/office/drawing/2014/main" id="{883676CF-8A64-4ED0-B4B6-F97F02668605}"/>
              </a:ext>
            </a:extLst>
          </p:cNvPr>
          <p:cNvSpPr>
            <a:spLocks noGrp="1"/>
          </p:cNvSpPr>
          <p:nvPr/>
        </p:nvSpPr>
        <p:spPr>
          <a:xfrm>
            <a:off x="962025" y="1790700"/>
            <a:ext cx="1647825" cy="533400"/>
          </a:xfrm>
          <a:prstGeom prst="rect">
            <a:avLst/>
          </a:prstGeom>
          <a:noFill/>
          <a:ln w="0">
            <a:noFill/>
            <a:prstDash val="solid"/>
          </a:ln>
        </p:spPr>
        <p:txBody>
          <a:bodyPr anchor="ctr">
            <a:normAutofit fontScale="90216" lnSpcReduction="20000"/>
          </a:bodyPr>
          <a:lstStyle>
            <a:defPPr algn="ctr">
              <a:defRPr sz="1200" b="1">
                <a:solidFill>
                  <a:srgbClr val="3979B8"/>
                </a:solidFill>
                <a:latin typeface="DejaVu Sans"/>
                <a:ea typeface="DejaVu Sans"/>
                <a:cs typeface="DejaVu Sans"/>
              </a:defRPr>
            </a:defPPr>
            <a:lvl1pPr algn="ctr">
              <a:defRPr sz="1200" b="1">
                <a:solidFill>
                  <a:srgbClr val="3979B8"/>
                </a:solidFill>
                <a:latin typeface="DejaVu Sans"/>
                <a:ea typeface="DejaVu Sans"/>
                <a:cs typeface="DejaVu Sans"/>
              </a:defRPr>
            </a:lvl1pPr>
            <a:lvl2pPr algn="ctr">
              <a:defRPr sz="1200" b="1">
                <a:solidFill>
                  <a:srgbClr val="3979B8"/>
                </a:solidFill>
                <a:latin typeface="DejaVu Sans"/>
                <a:ea typeface="DejaVu Sans"/>
                <a:cs typeface="DejaVu Sans"/>
              </a:defRPr>
            </a:lvl2pPr>
            <a:lvl3pPr algn="ctr">
              <a:defRPr sz="1200" b="1">
                <a:solidFill>
                  <a:srgbClr val="3979B8"/>
                </a:solidFill>
                <a:latin typeface="DejaVu Sans"/>
                <a:ea typeface="DejaVu Sans"/>
                <a:cs typeface="DejaVu Sans"/>
              </a:defRPr>
            </a:lvl3pPr>
            <a:lvl4pPr algn="ctr">
              <a:defRPr sz="1200" b="1">
                <a:solidFill>
                  <a:srgbClr val="3979B8"/>
                </a:solidFill>
                <a:latin typeface="DejaVu Sans"/>
                <a:ea typeface="DejaVu Sans"/>
                <a:cs typeface="DejaVu Sans"/>
              </a:defRPr>
            </a:lvl4pPr>
            <a:lvl5pPr algn="ctr">
              <a:defRPr sz="1200" b="1">
                <a:solidFill>
                  <a:srgbClr val="3979B8"/>
                </a:solidFill>
                <a:latin typeface="DejaVu Sans"/>
                <a:ea typeface="DejaVu Sans"/>
                <a:cs typeface="DejaVu Sans"/>
              </a:defRPr>
            </a:lvl5pPr>
            <a:lvl6pPr algn="ctr">
              <a:defRPr sz="1200" b="1">
                <a:solidFill>
                  <a:srgbClr val="3979B8"/>
                </a:solidFill>
                <a:latin typeface="DejaVu Sans"/>
                <a:ea typeface="DejaVu Sans"/>
                <a:cs typeface="DejaVu Sans"/>
              </a:defRPr>
            </a:lvl6pPr>
            <a:lvl7pPr algn="ctr">
              <a:defRPr sz="1200" b="1">
                <a:solidFill>
                  <a:srgbClr val="3979B8"/>
                </a:solidFill>
                <a:latin typeface="DejaVu Sans"/>
                <a:ea typeface="DejaVu Sans"/>
                <a:cs typeface="DejaVu Sans"/>
              </a:defRPr>
            </a:lvl7pPr>
            <a:lvl8pPr algn="ctr">
              <a:defRPr sz="1200" b="1">
                <a:solidFill>
                  <a:srgbClr val="3979B8"/>
                </a:solidFill>
                <a:latin typeface="DejaVu Sans"/>
                <a:ea typeface="DejaVu Sans"/>
                <a:cs typeface="DejaVu Sans"/>
              </a:defRPr>
            </a:lvl8pPr>
            <a:lvl9pPr algn="ctr">
              <a:defRPr sz="1200" b="1">
                <a:solidFill>
                  <a:srgbClr val="3979B8"/>
                </a:solidFill>
                <a:latin typeface="DejaVu Sans"/>
                <a:ea typeface="DejaVu Sans"/>
                <a:cs typeface="DejaVu Sans"/>
              </a:defRPr>
            </a:lvl9pPr>
          </a:lstStyle>
          <a:p>
            <a:pPr algn="ctr">
              <a:defRPr sz="1200" b="1">
                <a:solidFill>
                  <a:srgbClr val="3979B8"/>
                </a:solidFill>
                <a:latin typeface="DejaVu Sans"/>
                <a:ea typeface="DejaVu Sans"/>
                <a:cs typeface="DejaVu Sans"/>
              </a:defRPr>
            </a:pPr>
            <a:r>
              <a:rPr sz="1200" b="1">
                <a:solidFill>
                  <a:srgbClr val="3979B8"/>
                </a:solidFill>
                <a:latin typeface="DejaVu Sans"/>
                <a:ea typeface="DejaVu Sans"/>
                <a:cs typeface="DejaVu Sans"/>
              </a:rPr>
              <a:t>Πιθανότητα και</a:t>
            </a:r>
          </a:p>
          <a:p>
            <a:pPr algn="ctr">
              <a:defRPr sz="1200" b="1">
                <a:solidFill>
                  <a:srgbClr val="3979B8"/>
                </a:solidFill>
                <a:latin typeface="DejaVu Sans"/>
                <a:ea typeface="DejaVu Sans"/>
                <a:cs typeface="DejaVu Sans"/>
              </a:defRPr>
            </a:pPr>
            <a:r>
              <a:rPr sz="1200" b="1">
                <a:solidFill>
                  <a:srgbClr val="3979B8"/>
                </a:solidFill>
                <a:latin typeface="DejaVu Sans"/>
                <a:ea typeface="DejaVu Sans"/>
                <a:cs typeface="DejaVu Sans"/>
              </a:rPr>
              <a:t>βαρύτητα της νόσου</a:t>
            </a:r>
          </a:p>
        </p:txBody>
      </p:sp>
      <p:sp>
        <p:nvSpPr>
          <p:cNvPr id="9" name="input-2">
            <a:extLst>
              <a:ext uri="{FF2B5EF4-FFF2-40B4-BE49-F238E27FC236}">
                <a16:creationId xmlns:a16="http://schemas.microsoft.com/office/drawing/2014/main" id="{3DE0652E-D8A0-4627-A0D4-5470FA3F9CC9}"/>
              </a:ext>
            </a:extLst>
          </p:cNvPr>
          <p:cNvSpPr>
            <a:spLocks noGrp="1"/>
          </p:cNvSpPr>
          <p:nvPr/>
        </p:nvSpPr>
        <p:spPr>
          <a:xfrm>
            <a:off x="3000375" y="1714500"/>
            <a:ext cx="1952625" cy="685800"/>
          </a:xfrm>
          <a:prstGeom prst="roundRect">
            <a:avLst>
              <a:gd name="adj" fmla="val 11111"/>
            </a:avLst>
          </a:prstGeom>
          <a:solidFill>
            <a:srgbClr val="EDF8F1"/>
          </a:solidFill>
          <a:ln w="13335">
            <a:solidFill>
              <a:srgbClr val="9AC9AA"/>
            </a:solidFill>
            <a:prstDash val="solid"/>
          </a:ln>
        </p:spPr>
        <p:txBody>
          <a:bodyPr/>
          <a:lstStyle/>
          <a:p>
            <a:endParaRPr lang="en-US"/>
          </a:p>
        </p:txBody>
      </p:sp>
      <p:sp>
        <p:nvSpPr>
          <p:cNvPr id="10" name="input-2-text">
            <a:extLst>
              <a:ext uri="{FF2B5EF4-FFF2-40B4-BE49-F238E27FC236}">
                <a16:creationId xmlns:a16="http://schemas.microsoft.com/office/drawing/2014/main" id="{6F115E19-0072-4618-9C88-4570BF07CF50}"/>
              </a:ext>
            </a:extLst>
          </p:cNvPr>
          <p:cNvSpPr>
            <a:spLocks noGrp="1"/>
          </p:cNvSpPr>
          <p:nvPr/>
        </p:nvSpPr>
        <p:spPr>
          <a:xfrm>
            <a:off x="3152775" y="1790700"/>
            <a:ext cx="1647825" cy="533400"/>
          </a:xfrm>
          <a:prstGeom prst="rect">
            <a:avLst/>
          </a:prstGeom>
          <a:noFill/>
          <a:ln w="0">
            <a:noFill/>
            <a:prstDash val="solid"/>
          </a:ln>
        </p:spPr>
        <p:txBody>
          <a:bodyPr anchor="ctr">
            <a:normAutofit fontScale="89241" lnSpcReduction="20000"/>
          </a:bodyPr>
          <a:lstStyle>
            <a:defPPr algn="ctr">
              <a:defRPr sz="1200" b="1">
                <a:solidFill>
                  <a:srgbClr val="2F855A"/>
                </a:solidFill>
                <a:latin typeface="DejaVu Sans"/>
                <a:ea typeface="DejaVu Sans"/>
                <a:cs typeface="DejaVu Sans"/>
              </a:defRPr>
            </a:defPPr>
            <a:lvl1pPr algn="ctr">
              <a:defRPr sz="1200" b="1">
                <a:solidFill>
                  <a:srgbClr val="2F855A"/>
                </a:solidFill>
                <a:latin typeface="DejaVu Sans"/>
                <a:ea typeface="DejaVu Sans"/>
                <a:cs typeface="DejaVu Sans"/>
              </a:defRPr>
            </a:lvl1pPr>
            <a:lvl2pPr algn="ctr">
              <a:defRPr sz="1200" b="1">
                <a:solidFill>
                  <a:srgbClr val="2F855A"/>
                </a:solidFill>
                <a:latin typeface="DejaVu Sans"/>
                <a:ea typeface="DejaVu Sans"/>
                <a:cs typeface="DejaVu Sans"/>
              </a:defRPr>
            </a:lvl2pPr>
            <a:lvl3pPr algn="ctr">
              <a:defRPr sz="1200" b="1">
                <a:solidFill>
                  <a:srgbClr val="2F855A"/>
                </a:solidFill>
                <a:latin typeface="DejaVu Sans"/>
                <a:ea typeface="DejaVu Sans"/>
                <a:cs typeface="DejaVu Sans"/>
              </a:defRPr>
            </a:lvl3pPr>
            <a:lvl4pPr algn="ctr">
              <a:defRPr sz="1200" b="1">
                <a:solidFill>
                  <a:srgbClr val="2F855A"/>
                </a:solidFill>
                <a:latin typeface="DejaVu Sans"/>
                <a:ea typeface="DejaVu Sans"/>
                <a:cs typeface="DejaVu Sans"/>
              </a:defRPr>
            </a:lvl4pPr>
            <a:lvl5pPr algn="ctr">
              <a:defRPr sz="1200" b="1">
                <a:solidFill>
                  <a:srgbClr val="2F855A"/>
                </a:solidFill>
                <a:latin typeface="DejaVu Sans"/>
                <a:ea typeface="DejaVu Sans"/>
                <a:cs typeface="DejaVu Sans"/>
              </a:defRPr>
            </a:lvl5pPr>
            <a:lvl6pPr algn="ctr">
              <a:defRPr sz="1200" b="1">
                <a:solidFill>
                  <a:srgbClr val="2F855A"/>
                </a:solidFill>
                <a:latin typeface="DejaVu Sans"/>
                <a:ea typeface="DejaVu Sans"/>
                <a:cs typeface="DejaVu Sans"/>
              </a:defRPr>
            </a:lvl6pPr>
            <a:lvl7pPr algn="ctr">
              <a:defRPr sz="1200" b="1">
                <a:solidFill>
                  <a:srgbClr val="2F855A"/>
                </a:solidFill>
                <a:latin typeface="DejaVu Sans"/>
                <a:ea typeface="DejaVu Sans"/>
                <a:cs typeface="DejaVu Sans"/>
              </a:defRPr>
            </a:lvl7pPr>
            <a:lvl8pPr algn="ctr">
              <a:defRPr sz="1200" b="1">
                <a:solidFill>
                  <a:srgbClr val="2F855A"/>
                </a:solidFill>
                <a:latin typeface="DejaVu Sans"/>
                <a:ea typeface="DejaVu Sans"/>
                <a:cs typeface="DejaVu Sans"/>
              </a:defRPr>
            </a:lvl8pPr>
            <a:lvl9pPr algn="ctr">
              <a:defRPr sz="1200" b="1">
                <a:solidFill>
                  <a:srgbClr val="2F855A"/>
                </a:solidFill>
                <a:latin typeface="DejaVu Sans"/>
                <a:ea typeface="DejaVu Sans"/>
                <a:cs typeface="DejaVu Sans"/>
              </a:defRPr>
            </a:lvl9pPr>
          </a:lstStyle>
          <a:p>
            <a:pPr algn="ctr">
              <a:defRPr sz="1200" b="1">
                <a:solidFill>
                  <a:srgbClr val="2F855A"/>
                </a:solidFill>
                <a:latin typeface="DejaVu Sans"/>
                <a:ea typeface="DejaVu Sans"/>
                <a:cs typeface="DejaVu Sans"/>
              </a:defRPr>
            </a:pPr>
            <a:r>
              <a:rPr sz="1200" b="1">
                <a:solidFill>
                  <a:srgbClr val="2F855A"/>
                </a:solidFill>
                <a:latin typeface="DejaVu Sans"/>
                <a:ea typeface="DejaVu Sans"/>
                <a:cs typeface="DejaVu Sans"/>
              </a:rPr>
              <a:t>Αναμενόμενο όφελος</a:t>
            </a:r>
          </a:p>
          <a:p>
            <a:pPr algn="ctr">
              <a:defRPr sz="1200" b="1">
                <a:solidFill>
                  <a:srgbClr val="2F855A"/>
                </a:solidFill>
                <a:latin typeface="DejaVu Sans"/>
                <a:ea typeface="DejaVu Sans"/>
                <a:cs typeface="DejaVu Sans"/>
              </a:defRPr>
            </a:pPr>
            <a:r>
              <a:rPr sz="1200" b="1">
                <a:solidFill>
                  <a:srgbClr val="2F855A"/>
                </a:solidFill>
                <a:latin typeface="DejaVu Sans"/>
                <a:ea typeface="DejaVu Sans"/>
                <a:cs typeface="DejaVu Sans"/>
              </a:rPr>
              <a:t>της θεραπείας</a:t>
            </a:r>
          </a:p>
        </p:txBody>
      </p:sp>
      <p:sp>
        <p:nvSpPr>
          <p:cNvPr id="11" name="input-3">
            <a:extLst>
              <a:ext uri="{FF2B5EF4-FFF2-40B4-BE49-F238E27FC236}">
                <a16:creationId xmlns:a16="http://schemas.microsoft.com/office/drawing/2014/main" id="{49A7A5ED-7047-4EA5-BA23-C45D336EB408}"/>
              </a:ext>
            </a:extLst>
          </p:cNvPr>
          <p:cNvSpPr>
            <a:spLocks noGrp="1"/>
          </p:cNvSpPr>
          <p:nvPr/>
        </p:nvSpPr>
        <p:spPr>
          <a:xfrm>
            <a:off x="809625" y="2619375"/>
            <a:ext cx="1952625" cy="685800"/>
          </a:xfrm>
          <a:prstGeom prst="roundRect">
            <a:avLst>
              <a:gd name="adj" fmla="val 11111"/>
            </a:avLst>
          </a:prstGeom>
          <a:solidFill>
            <a:srgbClr val="FCECEC"/>
          </a:solidFill>
          <a:ln w="13335">
            <a:solidFill>
              <a:srgbClr val="E5AAAA"/>
            </a:solidFill>
            <a:prstDash val="solid"/>
          </a:ln>
        </p:spPr>
        <p:txBody>
          <a:bodyPr/>
          <a:lstStyle/>
          <a:p>
            <a:endParaRPr lang="en-US"/>
          </a:p>
        </p:txBody>
      </p:sp>
      <p:sp>
        <p:nvSpPr>
          <p:cNvPr id="12" name="input-3-text">
            <a:extLst>
              <a:ext uri="{FF2B5EF4-FFF2-40B4-BE49-F238E27FC236}">
                <a16:creationId xmlns:a16="http://schemas.microsoft.com/office/drawing/2014/main" id="{BBEBF57A-3427-4311-89FB-589884308AEB}"/>
              </a:ext>
            </a:extLst>
          </p:cNvPr>
          <p:cNvSpPr>
            <a:spLocks noGrp="1"/>
          </p:cNvSpPr>
          <p:nvPr/>
        </p:nvSpPr>
        <p:spPr>
          <a:xfrm>
            <a:off x="962025" y="2695575"/>
            <a:ext cx="1647825" cy="533400"/>
          </a:xfrm>
          <a:prstGeom prst="rect">
            <a:avLst/>
          </a:prstGeom>
          <a:noFill/>
          <a:ln w="0">
            <a:noFill/>
            <a:prstDash val="solid"/>
          </a:ln>
        </p:spPr>
        <p:txBody>
          <a:bodyPr anchor="ctr">
            <a:normAutofit/>
          </a:bodyPr>
          <a:lstStyle>
            <a:defPPr algn="ctr">
              <a:defRPr sz="1200" b="1">
                <a:solidFill>
                  <a:srgbClr val="B54A4A"/>
                </a:solidFill>
                <a:latin typeface="DejaVu Sans"/>
                <a:ea typeface="DejaVu Sans"/>
                <a:cs typeface="DejaVu Sans"/>
              </a:defRPr>
            </a:defPPr>
            <a:lvl1pPr algn="ctr">
              <a:defRPr sz="1200" b="1">
                <a:solidFill>
                  <a:srgbClr val="B54A4A"/>
                </a:solidFill>
                <a:latin typeface="DejaVu Sans"/>
                <a:ea typeface="DejaVu Sans"/>
                <a:cs typeface="DejaVu Sans"/>
              </a:defRPr>
            </a:lvl1pPr>
            <a:lvl2pPr algn="ctr">
              <a:defRPr sz="1200" b="1">
                <a:solidFill>
                  <a:srgbClr val="B54A4A"/>
                </a:solidFill>
                <a:latin typeface="DejaVu Sans"/>
                <a:ea typeface="DejaVu Sans"/>
                <a:cs typeface="DejaVu Sans"/>
              </a:defRPr>
            </a:lvl2pPr>
            <a:lvl3pPr algn="ctr">
              <a:defRPr sz="1200" b="1">
                <a:solidFill>
                  <a:srgbClr val="B54A4A"/>
                </a:solidFill>
                <a:latin typeface="DejaVu Sans"/>
                <a:ea typeface="DejaVu Sans"/>
                <a:cs typeface="DejaVu Sans"/>
              </a:defRPr>
            </a:lvl3pPr>
            <a:lvl4pPr algn="ctr">
              <a:defRPr sz="1200" b="1">
                <a:solidFill>
                  <a:srgbClr val="B54A4A"/>
                </a:solidFill>
                <a:latin typeface="DejaVu Sans"/>
                <a:ea typeface="DejaVu Sans"/>
                <a:cs typeface="DejaVu Sans"/>
              </a:defRPr>
            </a:lvl4pPr>
            <a:lvl5pPr algn="ctr">
              <a:defRPr sz="1200" b="1">
                <a:solidFill>
                  <a:srgbClr val="B54A4A"/>
                </a:solidFill>
                <a:latin typeface="DejaVu Sans"/>
                <a:ea typeface="DejaVu Sans"/>
                <a:cs typeface="DejaVu Sans"/>
              </a:defRPr>
            </a:lvl5pPr>
            <a:lvl6pPr algn="ctr">
              <a:defRPr sz="1200" b="1">
                <a:solidFill>
                  <a:srgbClr val="B54A4A"/>
                </a:solidFill>
                <a:latin typeface="DejaVu Sans"/>
                <a:ea typeface="DejaVu Sans"/>
                <a:cs typeface="DejaVu Sans"/>
              </a:defRPr>
            </a:lvl6pPr>
            <a:lvl7pPr algn="ctr">
              <a:defRPr sz="1200" b="1">
                <a:solidFill>
                  <a:srgbClr val="B54A4A"/>
                </a:solidFill>
                <a:latin typeface="DejaVu Sans"/>
                <a:ea typeface="DejaVu Sans"/>
                <a:cs typeface="DejaVu Sans"/>
              </a:defRPr>
            </a:lvl7pPr>
            <a:lvl8pPr algn="ctr">
              <a:defRPr sz="1200" b="1">
                <a:solidFill>
                  <a:srgbClr val="B54A4A"/>
                </a:solidFill>
                <a:latin typeface="DejaVu Sans"/>
                <a:ea typeface="DejaVu Sans"/>
                <a:cs typeface="DejaVu Sans"/>
              </a:defRPr>
            </a:lvl8pPr>
            <a:lvl9pPr algn="ctr">
              <a:defRPr sz="1200" b="1">
                <a:solidFill>
                  <a:srgbClr val="B54A4A"/>
                </a:solidFill>
                <a:latin typeface="DejaVu Sans"/>
                <a:ea typeface="DejaVu Sans"/>
                <a:cs typeface="DejaVu Sans"/>
              </a:defRPr>
            </a:lvl9pPr>
          </a:lstStyle>
          <a:p>
            <a:pPr algn="ctr">
              <a:defRPr sz="1200" b="1">
                <a:solidFill>
                  <a:srgbClr val="B54A4A"/>
                </a:solidFill>
                <a:latin typeface="DejaVu Sans"/>
                <a:ea typeface="DejaVu Sans"/>
                <a:cs typeface="DejaVu Sans"/>
              </a:defRPr>
            </a:pPr>
            <a:r>
              <a:rPr sz="1200" b="1">
                <a:solidFill>
                  <a:srgbClr val="B54A4A"/>
                </a:solidFill>
                <a:latin typeface="DejaVu Sans"/>
                <a:ea typeface="DejaVu Sans"/>
                <a:cs typeface="DejaVu Sans"/>
              </a:rPr>
              <a:t>Κίνδυνος βλάβης</a:t>
            </a:r>
          </a:p>
          <a:p>
            <a:pPr algn="ctr">
              <a:defRPr sz="1200" b="1">
                <a:solidFill>
                  <a:srgbClr val="B54A4A"/>
                </a:solidFill>
                <a:latin typeface="DejaVu Sans"/>
                <a:ea typeface="DejaVu Sans"/>
                <a:cs typeface="DejaVu Sans"/>
              </a:defRPr>
            </a:pPr>
            <a:r>
              <a:rPr sz="1200" b="1">
                <a:solidFill>
                  <a:srgbClr val="B54A4A"/>
                </a:solidFill>
                <a:latin typeface="DejaVu Sans"/>
                <a:ea typeface="DejaVu Sans"/>
                <a:cs typeface="DejaVu Sans"/>
              </a:rPr>
              <a:t>από τη θεραπεία</a:t>
            </a:r>
          </a:p>
        </p:txBody>
      </p:sp>
      <p:sp>
        <p:nvSpPr>
          <p:cNvPr id="13" name="input-4">
            <a:extLst>
              <a:ext uri="{FF2B5EF4-FFF2-40B4-BE49-F238E27FC236}">
                <a16:creationId xmlns:a16="http://schemas.microsoft.com/office/drawing/2014/main" id="{D26DB478-5E96-415C-ABDC-5F848559BB73}"/>
              </a:ext>
            </a:extLst>
          </p:cNvPr>
          <p:cNvSpPr>
            <a:spLocks noGrp="1"/>
          </p:cNvSpPr>
          <p:nvPr/>
        </p:nvSpPr>
        <p:spPr>
          <a:xfrm>
            <a:off x="3000375" y="2619375"/>
            <a:ext cx="1952625" cy="685800"/>
          </a:xfrm>
          <a:prstGeom prst="roundRect">
            <a:avLst>
              <a:gd name="adj" fmla="val 11111"/>
            </a:avLst>
          </a:prstGeom>
          <a:solidFill>
            <a:srgbClr val="F6F8FA"/>
          </a:solidFill>
          <a:ln w="13335">
            <a:solidFill>
              <a:srgbClr val="D7DEE5"/>
            </a:solidFill>
            <a:prstDash val="solid"/>
          </a:ln>
        </p:spPr>
        <p:txBody>
          <a:bodyPr/>
          <a:lstStyle/>
          <a:p>
            <a:endParaRPr lang="en-US"/>
          </a:p>
        </p:txBody>
      </p:sp>
      <p:sp>
        <p:nvSpPr>
          <p:cNvPr id="14" name="input-4-text">
            <a:extLst>
              <a:ext uri="{FF2B5EF4-FFF2-40B4-BE49-F238E27FC236}">
                <a16:creationId xmlns:a16="http://schemas.microsoft.com/office/drawing/2014/main" id="{156C2F22-DBD0-499F-9430-47FB189AC926}"/>
              </a:ext>
            </a:extLst>
          </p:cNvPr>
          <p:cNvSpPr>
            <a:spLocks noGrp="1"/>
          </p:cNvSpPr>
          <p:nvPr/>
        </p:nvSpPr>
        <p:spPr>
          <a:xfrm>
            <a:off x="3152775" y="2695575"/>
            <a:ext cx="1647825" cy="533400"/>
          </a:xfrm>
          <a:prstGeom prst="rect">
            <a:avLst/>
          </a:prstGeom>
          <a:noFill/>
          <a:ln w="0">
            <a:noFill/>
            <a:prstDash val="solid"/>
          </a:ln>
        </p:spPr>
        <p:txBody>
          <a:bodyPr anchor="ctr">
            <a:normAutofit fontScale="85926" lnSpcReduction="10000"/>
          </a:bodyPr>
          <a:lstStyle>
            <a:defPPr algn="ctr">
              <a:defRPr sz="1125" b="1">
                <a:solidFill>
                  <a:srgbClr val="18324B"/>
                </a:solidFill>
                <a:latin typeface="DejaVu Sans"/>
                <a:ea typeface="DejaVu Sans"/>
                <a:cs typeface="DejaVu Sans"/>
              </a:defRPr>
            </a:defPPr>
            <a:lvl1pPr algn="ctr">
              <a:defRPr sz="1125" b="1">
                <a:solidFill>
                  <a:srgbClr val="18324B"/>
                </a:solidFill>
                <a:latin typeface="DejaVu Sans"/>
                <a:ea typeface="DejaVu Sans"/>
                <a:cs typeface="DejaVu Sans"/>
              </a:defRPr>
            </a:lvl1pPr>
            <a:lvl2pPr algn="ctr">
              <a:defRPr sz="1125" b="1">
                <a:solidFill>
                  <a:srgbClr val="18324B"/>
                </a:solidFill>
                <a:latin typeface="DejaVu Sans"/>
                <a:ea typeface="DejaVu Sans"/>
                <a:cs typeface="DejaVu Sans"/>
              </a:defRPr>
            </a:lvl2pPr>
            <a:lvl3pPr algn="ctr">
              <a:defRPr sz="1125" b="1">
                <a:solidFill>
                  <a:srgbClr val="18324B"/>
                </a:solidFill>
                <a:latin typeface="DejaVu Sans"/>
                <a:ea typeface="DejaVu Sans"/>
                <a:cs typeface="DejaVu Sans"/>
              </a:defRPr>
            </a:lvl3pPr>
            <a:lvl4pPr algn="ctr">
              <a:defRPr sz="1125" b="1">
                <a:solidFill>
                  <a:srgbClr val="18324B"/>
                </a:solidFill>
                <a:latin typeface="DejaVu Sans"/>
                <a:ea typeface="DejaVu Sans"/>
                <a:cs typeface="DejaVu Sans"/>
              </a:defRPr>
            </a:lvl4pPr>
            <a:lvl5pPr algn="ctr">
              <a:defRPr sz="1125" b="1">
                <a:solidFill>
                  <a:srgbClr val="18324B"/>
                </a:solidFill>
                <a:latin typeface="DejaVu Sans"/>
                <a:ea typeface="DejaVu Sans"/>
                <a:cs typeface="DejaVu Sans"/>
              </a:defRPr>
            </a:lvl5pPr>
            <a:lvl6pPr algn="ctr">
              <a:defRPr sz="1125" b="1">
                <a:solidFill>
                  <a:srgbClr val="18324B"/>
                </a:solidFill>
                <a:latin typeface="DejaVu Sans"/>
                <a:ea typeface="DejaVu Sans"/>
                <a:cs typeface="DejaVu Sans"/>
              </a:defRPr>
            </a:lvl6pPr>
            <a:lvl7pPr algn="ctr">
              <a:defRPr sz="1125" b="1">
                <a:solidFill>
                  <a:srgbClr val="18324B"/>
                </a:solidFill>
                <a:latin typeface="DejaVu Sans"/>
                <a:ea typeface="DejaVu Sans"/>
                <a:cs typeface="DejaVu Sans"/>
              </a:defRPr>
            </a:lvl7pPr>
            <a:lvl8pPr algn="ctr">
              <a:defRPr sz="1125" b="1">
                <a:solidFill>
                  <a:srgbClr val="18324B"/>
                </a:solidFill>
                <a:latin typeface="DejaVu Sans"/>
                <a:ea typeface="DejaVu Sans"/>
                <a:cs typeface="DejaVu Sans"/>
              </a:defRPr>
            </a:lvl8pPr>
            <a:lvl9pPr algn="ctr">
              <a:defRPr sz="1125" b="1">
                <a:solidFill>
                  <a:srgbClr val="18324B"/>
                </a:solidFill>
                <a:latin typeface="DejaVu Sans"/>
                <a:ea typeface="DejaVu Sans"/>
                <a:cs typeface="DejaVu Sans"/>
              </a:defRPr>
            </a:lvl9pPr>
          </a:lstStyle>
          <a:p>
            <a:pPr algn="ctr">
              <a:defRPr sz="1125" b="1">
                <a:solidFill>
                  <a:srgbClr val="18324B"/>
                </a:solidFill>
                <a:latin typeface="DejaVu Sans"/>
                <a:ea typeface="DejaVu Sans"/>
                <a:cs typeface="DejaVu Sans"/>
              </a:defRPr>
            </a:pPr>
            <a:r>
              <a:rPr sz="1125" b="1">
                <a:solidFill>
                  <a:srgbClr val="18324B"/>
                </a:solidFill>
                <a:latin typeface="DejaVu Sans"/>
                <a:ea typeface="DejaVu Sans"/>
                <a:cs typeface="DejaVu Sans"/>
              </a:rPr>
              <a:t>Ακρίβεια εξετάσεων και</a:t>
            </a:r>
          </a:p>
          <a:p>
            <a:pPr algn="ctr">
              <a:defRPr sz="1125" b="1">
                <a:solidFill>
                  <a:srgbClr val="18324B"/>
                </a:solidFill>
                <a:latin typeface="DejaVu Sans"/>
                <a:ea typeface="DejaVu Sans"/>
                <a:cs typeface="DejaVu Sans"/>
              </a:defRPr>
            </a:pPr>
            <a:r>
              <a:rPr sz="1125" b="1">
                <a:solidFill>
                  <a:srgbClr val="18324B"/>
                </a:solidFill>
                <a:latin typeface="DejaVu Sans"/>
                <a:ea typeface="DejaVu Sans"/>
                <a:cs typeface="DejaVu Sans"/>
              </a:rPr>
              <a:t>ποιότητα δεδομένων</a:t>
            </a:r>
          </a:p>
        </p:txBody>
      </p:sp>
      <p:sp>
        <p:nvSpPr>
          <p:cNvPr id="15" name="arrow-1">
            <a:extLst>
              <a:ext uri="{FF2B5EF4-FFF2-40B4-BE49-F238E27FC236}">
                <a16:creationId xmlns:a16="http://schemas.microsoft.com/office/drawing/2014/main" id="{7911B6C4-9B20-4E4E-8BD9-A491BCD35752}"/>
              </a:ext>
            </a:extLst>
          </p:cNvPr>
          <p:cNvSpPr>
            <a:spLocks noGrp="1"/>
          </p:cNvSpPr>
          <p:nvPr/>
        </p:nvSpPr>
        <p:spPr>
          <a:xfrm>
            <a:off x="5219700" y="2143125"/>
            <a:ext cx="809625" cy="552450"/>
          </a:xfrm>
          <a:prstGeom prst="rightArrow">
            <a:avLst/>
          </a:prstGeom>
          <a:solidFill>
            <a:srgbClr val="D7DEE5"/>
          </a:solidFill>
          <a:ln w="0">
            <a:noFill/>
            <a:prstDash val="solid"/>
          </a:ln>
        </p:spPr>
        <p:txBody>
          <a:bodyPr/>
          <a:lstStyle/>
          <a:p>
            <a:endParaRPr lang="en-US"/>
          </a:p>
        </p:txBody>
      </p:sp>
      <p:sp>
        <p:nvSpPr>
          <p:cNvPr id="16" name="weighing">
            <a:extLst>
              <a:ext uri="{FF2B5EF4-FFF2-40B4-BE49-F238E27FC236}">
                <a16:creationId xmlns:a16="http://schemas.microsoft.com/office/drawing/2014/main" id="{640BB41A-0FB0-41EA-8973-34B518B31329}"/>
              </a:ext>
            </a:extLst>
          </p:cNvPr>
          <p:cNvSpPr>
            <a:spLocks noGrp="1"/>
          </p:cNvSpPr>
          <p:nvPr/>
        </p:nvSpPr>
        <p:spPr>
          <a:xfrm>
            <a:off x="6286500" y="1762125"/>
            <a:ext cx="2476500" cy="1333500"/>
          </a:xfrm>
          <a:prstGeom prst="roundRect">
            <a:avLst>
              <a:gd name="adj" fmla="val 5714"/>
            </a:avLst>
          </a:prstGeom>
          <a:solidFill>
            <a:srgbClr val="EAF7F5"/>
          </a:solidFill>
          <a:ln w="13335">
            <a:solidFill>
              <a:srgbClr val="8FD3CA"/>
            </a:solidFill>
            <a:prstDash val="solid"/>
          </a:ln>
        </p:spPr>
        <p:txBody>
          <a:bodyPr/>
          <a:lstStyle/>
          <a:p>
            <a:endParaRPr lang="en-US"/>
          </a:p>
        </p:txBody>
      </p:sp>
      <p:sp>
        <p:nvSpPr>
          <p:cNvPr id="17" name="weighing-text">
            <a:extLst>
              <a:ext uri="{FF2B5EF4-FFF2-40B4-BE49-F238E27FC236}">
                <a16:creationId xmlns:a16="http://schemas.microsoft.com/office/drawing/2014/main" id="{5C098A9B-777D-438E-A77F-501A2AC87BB5}"/>
              </a:ext>
            </a:extLst>
          </p:cNvPr>
          <p:cNvSpPr>
            <a:spLocks noGrp="1"/>
          </p:cNvSpPr>
          <p:nvPr/>
        </p:nvSpPr>
        <p:spPr>
          <a:xfrm>
            <a:off x="6438900" y="1838325"/>
            <a:ext cx="2171700" cy="1181100"/>
          </a:xfrm>
          <a:prstGeom prst="rect">
            <a:avLst/>
          </a:prstGeom>
          <a:noFill/>
          <a:ln w="0">
            <a:noFill/>
            <a:prstDash val="solid"/>
          </a:ln>
        </p:spPr>
        <p:txBody>
          <a:bodyPr anchor="ctr">
            <a:normAutofit/>
          </a:bodyPr>
          <a:lstStyle>
            <a:defPPr algn="ctr">
              <a:defRPr sz="1575" b="1">
                <a:solidFill>
                  <a:srgbClr val="2A9D8F"/>
                </a:solidFill>
                <a:latin typeface="DejaVu Sans"/>
                <a:ea typeface="DejaVu Sans"/>
                <a:cs typeface="DejaVu Sans"/>
              </a:defRPr>
            </a:defPPr>
            <a:lvl1pPr algn="ctr">
              <a:defRPr sz="1575" b="1">
                <a:solidFill>
                  <a:srgbClr val="2A9D8F"/>
                </a:solidFill>
                <a:latin typeface="DejaVu Sans"/>
                <a:ea typeface="DejaVu Sans"/>
                <a:cs typeface="DejaVu Sans"/>
              </a:defRPr>
            </a:lvl1pPr>
            <a:lvl2pPr algn="ctr">
              <a:defRPr sz="1575" b="1">
                <a:solidFill>
                  <a:srgbClr val="2A9D8F"/>
                </a:solidFill>
                <a:latin typeface="DejaVu Sans"/>
                <a:ea typeface="DejaVu Sans"/>
                <a:cs typeface="DejaVu Sans"/>
              </a:defRPr>
            </a:lvl2pPr>
            <a:lvl3pPr algn="ctr">
              <a:defRPr sz="1575" b="1">
                <a:solidFill>
                  <a:srgbClr val="2A9D8F"/>
                </a:solidFill>
                <a:latin typeface="DejaVu Sans"/>
                <a:ea typeface="DejaVu Sans"/>
                <a:cs typeface="DejaVu Sans"/>
              </a:defRPr>
            </a:lvl3pPr>
            <a:lvl4pPr algn="ctr">
              <a:defRPr sz="1575" b="1">
                <a:solidFill>
                  <a:srgbClr val="2A9D8F"/>
                </a:solidFill>
                <a:latin typeface="DejaVu Sans"/>
                <a:ea typeface="DejaVu Sans"/>
                <a:cs typeface="DejaVu Sans"/>
              </a:defRPr>
            </a:lvl4pPr>
            <a:lvl5pPr algn="ctr">
              <a:defRPr sz="1575" b="1">
                <a:solidFill>
                  <a:srgbClr val="2A9D8F"/>
                </a:solidFill>
                <a:latin typeface="DejaVu Sans"/>
                <a:ea typeface="DejaVu Sans"/>
                <a:cs typeface="DejaVu Sans"/>
              </a:defRPr>
            </a:lvl5pPr>
            <a:lvl6pPr algn="ctr">
              <a:defRPr sz="1575" b="1">
                <a:solidFill>
                  <a:srgbClr val="2A9D8F"/>
                </a:solidFill>
                <a:latin typeface="DejaVu Sans"/>
                <a:ea typeface="DejaVu Sans"/>
                <a:cs typeface="DejaVu Sans"/>
              </a:defRPr>
            </a:lvl6pPr>
            <a:lvl7pPr algn="ctr">
              <a:defRPr sz="1575" b="1">
                <a:solidFill>
                  <a:srgbClr val="2A9D8F"/>
                </a:solidFill>
                <a:latin typeface="DejaVu Sans"/>
                <a:ea typeface="DejaVu Sans"/>
                <a:cs typeface="DejaVu Sans"/>
              </a:defRPr>
            </a:lvl7pPr>
            <a:lvl8pPr algn="ctr">
              <a:defRPr sz="1575" b="1">
                <a:solidFill>
                  <a:srgbClr val="2A9D8F"/>
                </a:solidFill>
                <a:latin typeface="DejaVu Sans"/>
                <a:ea typeface="DejaVu Sans"/>
                <a:cs typeface="DejaVu Sans"/>
              </a:defRPr>
            </a:lvl8pPr>
            <a:lvl9pPr algn="ctr">
              <a:defRPr sz="1575" b="1">
                <a:solidFill>
                  <a:srgbClr val="2A9D8F"/>
                </a:solidFill>
                <a:latin typeface="DejaVu Sans"/>
                <a:ea typeface="DejaVu Sans"/>
                <a:cs typeface="DejaVu Sans"/>
              </a:defRPr>
            </a:lvl9pPr>
          </a:lstStyle>
          <a:p>
            <a:pPr algn="ctr">
              <a:defRPr sz="1575" b="1">
                <a:solidFill>
                  <a:srgbClr val="2A9D8F"/>
                </a:solidFill>
                <a:latin typeface="DejaVu Sans"/>
                <a:ea typeface="DejaVu Sans"/>
                <a:cs typeface="DejaVu Sans"/>
              </a:defRPr>
            </a:pPr>
            <a:r>
              <a:rPr sz="1575" b="1">
                <a:solidFill>
                  <a:srgbClr val="2A9D8F"/>
                </a:solidFill>
                <a:latin typeface="DejaVu Sans"/>
                <a:ea typeface="DejaVu Sans"/>
                <a:cs typeface="DejaVu Sans"/>
              </a:rPr>
              <a:t>Στάθμιση</a:t>
            </a:r>
          </a:p>
          <a:p>
            <a:pPr algn="ctr">
              <a:defRPr sz="1575" b="1">
                <a:solidFill>
                  <a:srgbClr val="2A9D8F"/>
                </a:solidFill>
                <a:latin typeface="DejaVu Sans"/>
                <a:ea typeface="DejaVu Sans"/>
                <a:cs typeface="DejaVu Sans"/>
              </a:defRPr>
            </a:pPr>
            <a:r>
              <a:rPr sz="1575" b="1">
                <a:solidFill>
                  <a:srgbClr val="2A9D8F"/>
                </a:solidFill>
                <a:latin typeface="DejaVu Sans"/>
                <a:ea typeface="DejaVu Sans"/>
                <a:cs typeface="DejaVu Sans"/>
              </a:rPr>
              <a:t>οφέλους και βλάβης</a:t>
            </a:r>
          </a:p>
        </p:txBody>
      </p:sp>
      <p:sp>
        <p:nvSpPr>
          <p:cNvPr id="18" name="weighing-note">
            <a:extLst>
              <a:ext uri="{FF2B5EF4-FFF2-40B4-BE49-F238E27FC236}">
                <a16:creationId xmlns:a16="http://schemas.microsoft.com/office/drawing/2014/main" id="{A6B28F97-3EEE-4032-BF5F-96A745B3D4D4}"/>
              </a:ext>
            </a:extLst>
          </p:cNvPr>
          <p:cNvSpPr>
            <a:spLocks noGrp="1"/>
          </p:cNvSpPr>
          <p:nvPr/>
        </p:nvSpPr>
        <p:spPr>
          <a:xfrm>
            <a:off x="6429375" y="3143250"/>
            <a:ext cx="2190750" cy="476250"/>
          </a:xfrm>
          <a:prstGeom prst="rect">
            <a:avLst/>
          </a:prstGeom>
          <a:noFill/>
          <a:ln w="0">
            <a:noFill/>
            <a:prstDash val="solid"/>
          </a:ln>
        </p:spPr>
        <p:txBody>
          <a:bodyPr anchor="ctr">
            <a:normAutofit/>
          </a:bodyPr>
          <a:lstStyle>
            <a:defPPr algn="ctr">
              <a:defRPr sz="975" b="0">
                <a:solidFill>
                  <a:srgbClr val="5D6974"/>
                </a:solidFill>
                <a:latin typeface="DejaVu Sans"/>
                <a:ea typeface="DejaVu Sans"/>
                <a:cs typeface="DejaVu Sans"/>
              </a:defRPr>
            </a:defPPr>
            <a:lvl1pPr algn="ctr">
              <a:defRPr sz="975" b="0">
                <a:solidFill>
                  <a:srgbClr val="5D6974"/>
                </a:solidFill>
                <a:latin typeface="DejaVu Sans"/>
                <a:ea typeface="DejaVu Sans"/>
                <a:cs typeface="DejaVu Sans"/>
              </a:defRPr>
            </a:lvl1pPr>
            <a:lvl2pPr algn="ctr">
              <a:defRPr sz="975" b="0">
                <a:solidFill>
                  <a:srgbClr val="5D6974"/>
                </a:solidFill>
                <a:latin typeface="DejaVu Sans"/>
                <a:ea typeface="DejaVu Sans"/>
                <a:cs typeface="DejaVu Sans"/>
              </a:defRPr>
            </a:lvl2pPr>
            <a:lvl3pPr algn="ctr">
              <a:defRPr sz="975" b="0">
                <a:solidFill>
                  <a:srgbClr val="5D6974"/>
                </a:solidFill>
                <a:latin typeface="DejaVu Sans"/>
                <a:ea typeface="DejaVu Sans"/>
                <a:cs typeface="DejaVu Sans"/>
              </a:defRPr>
            </a:lvl3pPr>
            <a:lvl4pPr algn="ctr">
              <a:defRPr sz="975" b="0">
                <a:solidFill>
                  <a:srgbClr val="5D6974"/>
                </a:solidFill>
                <a:latin typeface="DejaVu Sans"/>
                <a:ea typeface="DejaVu Sans"/>
                <a:cs typeface="DejaVu Sans"/>
              </a:defRPr>
            </a:lvl4pPr>
            <a:lvl5pPr algn="ctr">
              <a:defRPr sz="975" b="0">
                <a:solidFill>
                  <a:srgbClr val="5D6974"/>
                </a:solidFill>
                <a:latin typeface="DejaVu Sans"/>
                <a:ea typeface="DejaVu Sans"/>
                <a:cs typeface="DejaVu Sans"/>
              </a:defRPr>
            </a:lvl5pPr>
            <a:lvl6pPr algn="ctr">
              <a:defRPr sz="975" b="0">
                <a:solidFill>
                  <a:srgbClr val="5D6974"/>
                </a:solidFill>
                <a:latin typeface="DejaVu Sans"/>
                <a:ea typeface="DejaVu Sans"/>
                <a:cs typeface="DejaVu Sans"/>
              </a:defRPr>
            </a:lvl6pPr>
            <a:lvl7pPr algn="ctr">
              <a:defRPr sz="975" b="0">
                <a:solidFill>
                  <a:srgbClr val="5D6974"/>
                </a:solidFill>
                <a:latin typeface="DejaVu Sans"/>
                <a:ea typeface="DejaVu Sans"/>
                <a:cs typeface="DejaVu Sans"/>
              </a:defRPr>
            </a:lvl7pPr>
            <a:lvl8pPr algn="ctr">
              <a:defRPr sz="975" b="0">
                <a:solidFill>
                  <a:srgbClr val="5D6974"/>
                </a:solidFill>
                <a:latin typeface="DejaVu Sans"/>
                <a:ea typeface="DejaVu Sans"/>
                <a:cs typeface="DejaVu Sans"/>
              </a:defRPr>
            </a:lvl8pPr>
            <a:lvl9pPr algn="ctr">
              <a:defRPr sz="975" b="0">
                <a:solidFill>
                  <a:srgbClr val="5D6974"/>
                </a:solidFill>
                <a:latin typeface="DejaVu Sans"/>
                <a:ea typeface="DejaVu Sans"/>
                <a:cs typeface="DejaVu Sans"/>
              </a:defRPr>
            </a:lvl9pPr>
          </a:lstStyle>
          <a:p>
            <a:pPr algn="ctr">
              <a:defRPr sz="975" b="0">
                <a:solidFill>
                  <a:srgbClr val="5D6974"/>
                </a:solidFill>
                <a:latin typeface="DejaVu Sans"/>
                <a:ea typeface="DejaVu Sans"/>
                <a:cs typeface="DejaVu Sans"/>
              </a:defRPr>
            </a:pPr>
            <a:r>
              <a:rPr sz="975" b="0">
                <a:solidFill>
                  <a:srgbClr val="5D6974"/>
                </a:solidFill>
                <a:latin typeface="DejaVu Sans"/>
                <a:ea typeface="DejaVu Sans"/>
                <a:cs typeface="DejaVu Sans"/>
              </a:rPr>
              <a:t>Μαζί με τις αξίες των ασθενών και τις πρακτικές συνθήκες</a:t>
            </a:r>
          </a:p>
        </p:txBody>
      </p:sp>
      <p:sp>
        <p:nvSpPr>
          <p:cNvPr id="19" name="arrow-2">
            <a:extLst>
              <a:ext uri="{FF2B5EF4-FFF2-40B4-BE49-F238E27FC236}">
                <a16:creationId xmlns:a16="http://schemas.microsoft.com/office/drawing/2014/main" id="{D612657F-3324-4B5A-9462-B439CC1DD31A}"/>
              </a:ext>
            </a:extLst>
          </p:cNvPr>
          <p:cNvSpPr>
            <a:spLocks noGrp="1"/>
          </p:cNvSpPr>
          <p:nvPr/>
        </p:nvSpPr>
        <p:spPr>
          <a:xfrm>
            <a:off x="8953500" y="2143125"/>
            <a:ext cx="809625" cy="552450"/>
          </a:xfrm>
          <a:prstGeom prst="rightArrow">
            <a:avLst/>
          </a:prstGeom>
          <a:solidFill>
            <a:srgbClr val="D7DEE5"/>
          </a:solidFill>
          <a:ln w="0">
            <a:noFill/>
            <a:prstDash val="solid"/>
          </a:ln>
        </p:spPr>
        <p:txBody>
          <a:bodyPr/>
          <a:lstStyle/>
          <a:p>
            <a:endParaRPr lang="en-US"/>
          </a:p>
        </p:txBody>
      </p:sp>
      <p:sp>
        <p:nvSpPr>
          <p:cNvPr id="20" name="guideline">
            <a:extLst>
              <a:ext uri="{FF2B5EF4-FFF2-40B4-BE49-F238E27FC236}">
                <a16:creationId xmlns:a16="http://schemas.microsoft.com/office/drawing/2014/main" id="{46018B97-C486-4A7D-80B2-60781E09666E}"/>
              </a:ext>
            </a:extLst>
          </p:cNvPr>
          <p:cNvSpPr>
            <a:spLocks noGrp="1"/>
          </p:cNvSpPr>
          <p:nvPr/>
        </p:nvSpPr>
        <p:spPr>
          <a:xfrm>
            <a:off x="9953625" y="1762125"/>
            <a:ext cx="1666875" cy="1333500"/>
          </a:xfrm>
          <a:prstGeom prst="roundRect">
            <a:avLst>
              <a:gd name="adj" fmla="val 5714"/>
            </a:avLst>
          </a:prstGeom>
          <a:solidFill>
            <a:srgbClr val="FFF5DF"/>
          </a:solidFill>
          <a:ln w="13335">
            <a:solidFill>
              <a:srgbClr val="E5C37F"/>
            </a:solidFill>
            <a:prstDash val="solid"/>
          </a:ln>
        </p:spPr>
        <p:txBody>
          <a:bodyPr/>
          <a:lstStyle/>
          <a:p>
            <a:endParaRPr lang="en-US"/>
          </a:p>
        </p:txBody>
      </p:sp>
      <p:sp>
        <p:nvSpPr>
          <p:cNvPr id="21" name="guideline-text">
            <a:extLst>
              <a:ext uri="{FF2B5EF4-FFF2-40B4-BE49-F238E27FC236}">
                <a16:creationId xmlns:a16="http://schemas.microsoft.com/office/drawing/2014/main" id="{C54613E7-596A-4A4D-805C-996DF606DB2B}"/>
              </a:ext>
            </a:extLst>
          </p:cNvPr>
          <p:cNvSpPr>
            <a:spLocks noGrp="1"/>
          </p:cNvSpPr>
          <p:nvPr/>
        </p:nvSpPr>
        <p:spPr>
          <a:xfrm>
            <a:off x="10106025" y="1838325"/>
            <a:ext cx="1362075" cy="1181100"/>
          </a:xfrm>
          <a:prstGeom prst="rect">
            <a:avLst/>
          </a:prstGeom>
          <a:noFill/>
          <a:ln w="0">
            <a:noFill/>
            <a:prstDash val="solid"/>
          </a:ln>
        </p:spPr>
        <p:txBody>
          <a:bodyPr anchor="ctr">
            <a:normAutofit fontScale="93464" lnSpcReduction="10000"/>
          </a:bodyPr>
          <a:lstStyle>
            <a:defPPr algn="ctr">
              <a:defRPr sz="1275" b="1">
                <a:solidFill>
                  <a:srgbClr val="A66B12"/>
                </a:solidFill>
                <a:latin typeface="DejaVu Sans"/>
                <a:ea typeface="DejaVu Sans"/>
                <a:cs typeface="DejaVu Sans"/>
              </a:defRPr>
            </a:defPPr>
            <a:lvl1pPr algn="ctr">
              <a:defRPr sz="1275" b="1">
                <a:solidFill>
                  <a:srgbClr val="A66B12"/>
                </a:solidFill>
                <a:latin typeface="DejaVu Sans"/>
                <a:ea typeface="DejaVu Sans"/>
                <a:cs typeface="DejaVu Sans"/>
              </a:defRPr>
            </a:lvl1pPr>
            <a:lvl2pPr algn="ctr">
              <a:defRPr sz="1275" b="1">
                <a:solidFill>
                  <a:srgbClr val="A66B12"/>
                </a:solidFill>
                <a:latin typeface="DejaVu Sans"/>
                <a:ea typeface="DejaVu Sans"/>
                <a:cs typeface="DejaVu Sans"/>
              </a:defRPr>
            </a:lvl2pPr>
            <a:lvl3pPr algn="ctr">
              <a:defRPr sz="1275" b="1">
                <a:solidFill>
                  <a:srgbClr val="A66B12"/>
                </a:solidFill>
                <a:latin typeface="DejaVu Sans"/>
                <a:ea typeface="DejaVu Sans"/>
                <a:cs typeface="DejaVu Sans"/>
              </a:defRPr>
            </a:lvl3pPr>
            <a:lvl4pPr algn="ctr">
              <a:defRPr sz="1275" b="1">
                <a:solidFill>
                  <a:srgbClr val="A66B12"/>
                </a:solidFill>
                <a:latin typeface="DejaVu Sans"/>
                <a:ea typeface="DejaVu Sans"/>
                <a:cs typeface="DejaVu Sans"/>
              </a:defRPr>
            </a:lvl4pPr>
            <a:lvl5pPr algn="ctr">
              <a:defRPr sz="1275" b="1">
                <a:solidFill>
                  <a:srgbClr val="A66B12"/>
                </a:solidFill>
                <a:latin typeface="DejaVu Sans"/>
                <a:ea typeface="DejaVu Sans"/>
                <a:cs typeface="DejaVu Sans"/>
              </a:defRPr>
            </a:lvl5pPr>
            <a:lvl6pPr algn="ctr">
              <a:defRPr sz="1275" b="1">
                <a:solidFill>
                  <a:srgbClr val="A66B12"/>
                </a:solidFill>
                <a:latin typeface="DejaVu Sans"/>
                <a:ea typeface="DejaVu Sans"/>
                <a:cs typeface="DejaVu Sans"/>
              </a:defRPr>
            </a:lvl6pPr>
            <a:lvl7pPr algn="ctr">
              <a:defRPr sz="1275" b="1">
                <a:solidFill>
                  <a:srgbClr val="A66B12"/>
                </a:solidFill>
                <a:latin typeface="DejaVu Sans"/>
                <a:ea typeface="DejaVu Sans"/>
                <a:cs typeface="DejaVu Sans"/>
              </a:defRPr>
            </a:lvl7pPr>
            <a:lvl8pPr algn="ctr">
              <a:defRPr sz="1275" b="1">
                <a:solidFill>
                  <a:srgbClr val="A66B12"/>
                </a:solidFill>
                <a:latin typeface="DejaVu Sans"/>
                <a:ea typeface="DejaVu Sans"/>
                <a:cs typeface="DejaVu Sans"/>
              </a:defRPr>
            </a:lvl8pPr>
            <a:lvl9pPr algn="ctr">
              <a:defRPr sz="1275" b="1">
                <a:solidFill>
                  <a:srgbClr val="A66B12"/>
                </a:solidFill>
                <a:latin typeface="DejaVu Sans"/>
                <a:ea typeface="DejaVu Sans"/>
                <a:cs typeface="DejaVu Sans"/>
              </a:defRPr>
            </a:lvl9pPr>
          </a:lstStyle>
          <a:p>
            <a:pPr algn="ctr">
              <a:defRPr sz="1275" b="1">
                <a:solidFill>
                  <a:srgbClr val="A66B12"/>
                </a:solidFill>
                <a:latin typeface="DejaVu Sans"/>
                <a:ea typeface="DejaVu Sans"/>
                <a:cs typeface="DejaVu Sans"/>
              </a:defRPr>
            </a:pPr>
            <a:r>
              <a:rPr sz="1275" b="1">
                <a:solidFill>
                  <a:srgbClr val="A66B12"/>
                </a:solidFill>
                <a:latin typeface="DejaVu Sans"/>
                <a:ea typeface="DejaVu Sans"/>
                <a:cs typeface="DejaVu Sans"/>
              </a:rPr>
              <a:t>Πρακτική σύσταση</a:t>
            </a:r>
          </a:p>
          <a:p>
            <a:endParaRPr sz="1275" b="1">
              <a:solidFill>
                <a:srgbClr val="A66B12"/>
              </a:solidFill>
              <a:latin typeface="DejaVu Sans"/>
              <a:ea typeface="DejaVu Sans"/>
              <a:cs typeface="DejaVu Sans"/>
            </a:endParaRPr>
          </a:p>
          <a:p>
            <a:pPr algn="ctr">
              <a:defRPr sz="1275" b="1">
                <a:solidFill>
                  <a:srgbClr val="A66B12"/>
                </a:solidFill>
                <a:latin typeface="DejaVu Sans"/>
                <a:ea typeface="DejaVu Sans"/>
                <a:cs typeface="DejaVu Sans"/>
              </a:defRPr>
            </a:pPr>
            <a:r>
              <a:rPr sz="1275" b="1">
                <a:solidFill>
                  <a:srgbClr val="A66B12"/>
                </a:solidFill>
                <a:latin typeface="DejaVu Sans"/>
                <a:ea typeface="DejaVu Sans"/>
                <a:cs typeface="DejaVu Sans"/>
              </a:rPr>
              <a:t>«Αν συμβαίνει Χ,</a:t>
            </a:r>
          </a:p>
          <a:p>
            <a:pPr algn="ctr">
              <a:defRPr sz="1275" b="1">
                <a:solidFill>
                  <a:srgbClr val="A66B12"/>
                </a:solidFill>
                <a:latin typeface="DejaVu Sans"/>
                <a:ea typeface="DejaVu Sans"/>
                <a:cs typeface="DejaVu Sans"/>
              </a:defRPr>
            </a:pPr>
            <a:r>
              <a:rPr sz="1275" b="1">
                <a:solidFill>
                  <a:srgbClr val="A66B12"/>
                </a:solidFill>
                <a:latin typeface="DejaVu Sans"/>
                <a:ea typeface="DejaVu Sans"/>
                <a:cs typeface="DejaVu Sans"/>
              </a:rPr>
              <a:t>κάνε Υ»</a:t>
            </a:r>
          </a:p>
        </p:txBody>
      </p:sp>
      <p:sp>
        <p:nvSpPr>
          <p:cNvPr id="22" name="message">
            <a:extLst>
              <a:ext uri="{FF2B5EF4-FFF2-40B4-BE49-F238E27FC236}">
                <a16:creationId xmlns:a16="http://schemas.microsoft.com/office/drawing/2014/main" id="{521A41C4-01F2-4905-A0E1-51C0A42BEA01}"/>
              </a:ext>
            </a:extLst>
          </p:cNvPr>
          <p:cNvSpPr>
            <a:spLocks noGrp="1"/>
          </p:cNvSpPr>
          <p:nvPr/>
        </p:nvSpPr>
        <p:spPr>
          <a:xfrm>
            <a:off x="1143000" y="4095750"/>
            <a:ext cx="9906000" cy="1285875"/>
          </a:xfrm>
          <a:prstGeom prst="roundRect">
            <a:avLst>
              <a:gd name="adj" fmla="val 5926"/>
            </a:avLst>
          </a:prstGeom>
          <a:solidFill>
            <a:srgbClr val="F6F8FA"/>
          </a:solidFill>
          <a:ln w="13335">
            <a:solidFill>
              <a:srgbClr val="D7DEE5"/>
            </a:solidFill>
            <a:prstDash val="solid"/>
          </a:ln>
        </p:spPr>
        <p:txBody>
          <a:bodyPr/>
          <a:lstStyle/>
          <a:p>
            <a:endParaRPr lang="en-US"/>
          </a:p>
        </p:txBody>
      </p:sp>
      <p:sp>
        <p:nvSpPr>
          <p:cNvPr id="23" name="message-title">
            <a:extLst>
              <a:ext uri="{FF2B5EF4-FFF2-40B4-BE49-F238E27FC236}">
                <a16:creationId xmlns:a16="http://schemas.microsoft.com/office/drawing/2014/main" id="{B6B8E1D4-BD4F-4D5A-82E4-43BCFB03E04E}"/>
              </a:ext>
            </a:extLst>
          </p:cNvPr>
          <p:cNvSpPr>
            <a:spLocks noGrp="1"/>
          </p:cNvSpPr>
          <p:nvPr/>
        </p:nvSpPr>
        <p:spPr>
          <a:xfrm>
            <a:off x="1571625" y="4286250"/>
            <a:ext cx="9048750" cy="285750"/>
          </a:xfrm>
          <a:prstGeom prst="rect">
            <a:avLst/>
          </a:prstGeom>
          <a:noFill/>
          <a:ln w="0">
            <a:noFill/>
            <a:prstDash val="solid"/>
          </a:ln>
        </p:spPr>
        <p:txBody>
          <a:bodyPr anchor="ctr">
            <a:normAutofit fontScale="89474" lnSpcReduction="10000"/>
          </a:bodyPr>
          <a:lstStyle>
            <a:defPPr algn="ctr">
              <a:defRPr sz="1425" b="1">
                <a:solidFill>
                  <a:srgbClr val="18324B"/>
                </a:solidFill>
                <a:latin typeface="DejaVu Sans"/>
                <a:ea typeface="DejaVu Sans"/>
                <a:cs typeface="DejaVu Sans"/>
              </a:defRPr>
            </a:defPPr>
            <a:lvl1pPr algn="ctr">
              <a:defRPr sz="1425" b="1">
                <a:solidFill>
                  <a:srgbClr val="18324B"/>
                </a:solidFill>
                <a:latin typeface="DejaVu Sans"/>
                <a:ea typeface="DejaVu Sans"/>
                <a:cs typeface="DejaVu Sans"/>
              </a:defRPr>
            </a:lvl1pPr>
            <a:lvl2pPr algn="ctr">
              <a:defRPr sz="1425" b="1">
                <a:solidFill>
                  <a:srgbClr val="18324B"/>
                </a:solidFill>
                <a:latin typeface="DejaVu Sans"/>
                <a:ea typeface="DejaVu Sans"/>
                <a:cs typeface="DejaVu Sans"/>
              </a:defRPr>
            </a:lvl2pPr>
            <a:lvl3pPr algn="ctr">
              <a:defRPr sz="1425" b="1">
                <a:solidFill>
                  <a:srgbClr val="18324B"/>
                </a:solidFill>
                <a:latin typeface="DejaVu Sans"/>
                <a:ea typeface="DejaVu Sans"/>
                <a:cs typeface="DejaVu Sans"/>
              </a:defRPr>
            </a:lvl3pPr>
            <a:lvl4pPr algn="ctr">
              <a:defRPr sz="1425" b="1">
                <a:solidFill>
                  <a:srgbClr val="18324B"/>
                </a:solidFill>
                <a:latin typeface="DejaVu Sans"/>
                <a:ea typeface="DejaVu Sans"/>
                <a:cs typeface="DejaVu Sans"/>
              </a:defRPr>
            </a:lvl4pPr>
            <a:lvl5pPr algn="ctr">
              <a:defRPr sz="1425" b="1">
                <a:solidFill>
                  <a:srgbClr val="18324B"/>
                </a:solidFill>
                <a:latin typeface="DejaVu Sans"/>
                <a:ea typeface="DejaVu Sans"/>
                <a:cs typeface="DejaVu Sans"/>
              </a:defRPr>
            </a:lvl5pPr>
            <a:lvl6pPr algn="ctr">
              <a:defRPr sz="1425" b="1">
                <a:solidFill>
                  <a:srgbClr val="18324B"/>
                </a:solidFill>
                <a:latin typeface="DejaVu Sans"/>
                <a:ea typeface="DejaVu Sans"/>
                <a:cs typeface="DejaVu Sans"/>
              </a:defRPr>
            </a:lvl6pPr>
            <a:lvl7pPr algn="ctr">
              <a:defRPr sz="1425" b="1">
                <a:solidFill>
                  <a:srgbClr val="18324B"/>
                </a:solidFill>
                <a:latin typeface="DejaVu Sans"/>
                <a:ea typeface="DejaVu Sans"/>
                <a:cs typeface="DejaVu Sans"/>
              </a:defRPr>
            </a:lvl7pPr>
            <a:lvl8pPr algn="ctr">
              <a:defRPr sz="1425" b="1">
                <a:solidFill>
                  <a:srgbClr val="18324B"/>
                </a:solidFill>
                <a:latin typeface="DejaVu Sans"/>
                <a:ea typeface="DejaVu Sans"/>
                <a:cs typeface="DejaVu Sans"/>
              </a:defRPr>
            </a:lvl8pPr>
            <a:lvl9pPr algn="ctr">
              <a:defRPr sz="1425" b="1">
                <a:solidFill>
                  <a:srgbClr val="18324B"/>
                </a:solidFill>
                <a:latin typeface="DejaVu Sans"/>
                <a:ea typeface="DejaVu Sans"/>
                <a:cs typeface="DejaVu Sans"/>
              </a:defRPr>
            </a:lvl9pPr>
          </a:lstStyle>
          <a:p>
            <a:pPr algn="ctr">
              <a:defRPr sz="1425" b="1">
                <a:solidFill>
                  <a:srgbClr val="18324B"/>
                </a:solidFill>
                <a:latin typeface="DejaVu Sans"/>
                <a:ea typeface="DejaVu Sans"/>
                <a:cs typeface="DejaVu Sans"/>
              </a:defRPr>
            </a:pPr>
            <a:r>
              <a:rPr sz="1425" b="1">
                <a:solidFill>
                  <a:srgbClr val="18324B"/>
                </a:solidFill>
                <a:latin typeface="DejaVu Sans"/>
                <a:ea typeface="DejaVu Sans"/>
                <a:cs typeface="DejaVu Sans"/>
              </a:rPr>
              <a:t>Τι φτάνει τελικά στον επαγγελματία υγείας;</a:t>
            </a:r>
          </a:p>
        </p:txBody>
      </p:sp>
      <p:sp>
        <p:nvSpPr>
          <p:cNvPr id="24" name="message-body">
            <a:extLst>
              <a:ext uri="{FF2B5EF4-FFF2-40B4-BE49-F238E27FC236}">
                <a16:creationId xmlns:a16="http://schemas.microsoft.com/office/drawing/2014/main" id="{87303122-DA71-4C3E-BC6D-3B5C0010424A}"/>
              </a:ext>
            </a:extLst>
          </p:cNvPr>
          <p:cNvSpPr>
            <a:spLocks noGrp="1"/>
          </p:cNvSpPr>
          <p:nvPr/>
        </p:nvSpPr>
        <p:spPr>
          <a:xfrm>
            <a:off x="1666875" y="4667250"/>
            <a:ext cx="8858250" cy="552450"/>
          </a:xfrm>
          <a:prstGeom prst="rect">
            <a:avLst/>
          </a:prstGeom>
          <a:noFill/>
          <a:ln w="0">
            <a:noFill/>
            <a:prstDash val="solid"/>
          </a:ln>
        </p:spPr>
        <p:txBody>
          <a:bodyPr anchor="ctr">
            <a:normAutofit fontScale="95956"/>
          </a:bodyPr>
          <a:lstStyle>
            <a:defPPr algn="ctr">
              <a:defRPr sz="1275" b="0">
                <a:solidFill>
                  <a:srgbClr val="18324B"/>
                </a:solidFill>
                <a:latin typeface="DejaVu Sans"/>
                <a:ea typeface="DejaVu Sans"/>
                <a:cs typeface="DejaVu Sans"/>
              </a:defRPr>
            </a:defPPr>
            <a:lvl1pPr algn="ctr">
              <a:defRPr sz="1275" b="0">
                <a:solidFill>
                  <a:srgbClr val="18324B"/>
                </a:solidFill>
                <a:latin typeface="DejaVu Sans"/>
                <a:ea typeface="DejaVu Sans"/>
                <a:cs typeface="DejaVu Sans"/>
              </a:defRPr>
            </a:lvl1pPr>
            <a:lvl2pPr algn="ctr">
              <a:defRPr sz="1275" b="0">
                <a:solidFill>
                  <a:srgbClr val="18324B"/>
                </a:solidFill>
                <a:latin typeface="DejaVu Sans"/>
                <a:ea typeface="DejaVu Sans"/>
                <a:cs typeface="DejaVu Sans"/>
              </a:defRPr>
            </a:lvl2pPr>
            <a:lvl3pPr algn="ctr">
              <a:defRPr sz="1275" b="0">
                <a:solidFill>
                  <a:srgbClr val="18324B"/>
                </a:solidFill>
                <a:latin typeface="DejaVu Sans"/>
                <a:ea typeface="DejaVu Sans"/>
                <a:cs typeface="DejaVu Sans"/>
              </a:defRPr>
            </a:lvl3pPr>
            <a:lvl4pPr algn="ctr">
              <a:defRPr sz="1275" b="0">
                <a:solidFill>
                  <a:srgbClr val="18324B"/>
                </a:solidFill>
                <a:latin typeface="DejaVu Sans"/>
                <a:ea typeface="DejaVu Sans"/>
                <a:cs typeface="DejaVu Sans"/>
              </a:defRPr>
            </a:lvl4pPr>
            <a:lvl5pPr algn="ctr">
              <a:defRPr sz="1275" b="0">
                <a:solidFill>
                  <a:srgbClr val="18324B"/>
                </a:solidFill>
                <a:latin typeface="DejaVu Sans"/>
                <a:ea typeface="DejaVu Sans"/>
                <a:cs typeface="DejaVu Sans"/>
              </a:defRPr>
            </a:lvl5pPr>
            <a:lvl6pPr algn="ctr">
              <a:defRPr sz="1275" b="0">
                <a:solidFill>
                  <a:srgbClr val="18324B"/>
                </a:solidFill>
                <a:latin typeface="DejaVu Sans"/>
                <a:ea typeface="DejaVu Sans"/>
                <a:cs typeface="DejaVu Sans"/>
              </a:defRPr>
            </a:lvl6pPr>
            <a:lvl7pPr algn="ctr">
              <a:defRPr sz="1275" b="0">
                <a:solidFill>
                  <a:srgbClr val="18324B"/>
                </a:solidFill>
                <a:latin typeface="DejaVu Sans"/>
                <a:ea typeface="DejaVu Sans"/>
                <a:cs typeface="DejaVu Sans"/>
              </a:defRPr>
            </a:lvl7pPr>
            <a:lvl8pPr algn="ctr">
              <a:defRPr sz="1275" b="0">
                <a:solidFill>
                  <a:srgbClr val="18324B"/>
                </a:solidFill>
                <a:latin typeface="DejaVu Sans"/>
                <a:ea typeface="DejaVu Sans"/>
                <a:cs typeface="DejaVu Sans"/>
              </a:defRPr>
            </a:lvl8pPr>
            <a:lvl9pPr algn="ctr">
              <a:defRPr sz="1275" b="0">
                <a:solidFill>
                  <a:srgbClr val="18324B"/>
                </a:solidFill>
                <a:latin typeface="DejaVu Sans"/>
                <a:ea typeface="DejaVu Sans"/>
                <a:cs typeface="DejaVu Sans"/>
              </a:defRPr>
            </a:lvl9pPr>
          </a:lstStyle>
          <a:p>
            <a:pPr algn="ctr">
              <a:defRPr sz="1275" b="0">
                <a:solidFill>
                  <a:srgbClr val="18324B"/>
                </a:solidFill>
                <a:latin typeface="DejaVu Sans"/>
                <a:ea typeface="DejaVu Sans"/>
                <a:cs typeface="DejaVu Sans"/>
              </a:defRPr>
            </a:pPr>
            <a:r>
              <a:rPr sz="1275" b="0">
                <a:solidFill>
                  <a:srgbClr val="18324B"/>
                </a:solidFill>
                <a:latin typeface="DejaVu Sans"/>
                <a:ea typeface="DejaVu Sans"/>
                <a:cs typeface="DejaVu Sans"/>
              </a:rPr>
              <a:t>Όχι ένας τύπος που πρέπει να υπολογιστεί δίπλα στον ασθενή, αλλά ένας αλγόριθμος που συνδέει την κλινική πιθανότητα, τα αποτελέσματα των εξετάσεων και τα χαρακτηριστικά του ασθενούς με την επόμενη ενέργεια.</a:t>
            </a:r>
          </a:p>
        </p:txBody>
      </p:sp>
      <p:sp>
        <p:nvSpPr>
          <p:cNvPr id="25" name="takeaway">
            <a:extLst>
              <a:ext uri="{FF2B5EF4-FFF2-40B4-BE49-F238E27FC236}">
                <a16:creationId xmlns:a16="http://schemas.microsoft.com/office/drawing/2014/main" id="{00081E25-D745-4C92-BB7B-B44630694FAD}"/>
              </a:ext>
            </a:extLst>
          </p:cNvPr>
          <p:cNvSpPr>
            <a:spLocks noGrp="1"/>
          </p:cNvSpPr>
          <p:nvPr/>
        </p:nvSpPr>
        <p:spPr>
          <a:xfrm>
            <a:off x="1809750" y="5762625"/>
            <a:ext cx="8572500" cy="361950"/>
          </a:xfrm>
          <a:prstGeom prst="rect">
            <a:avLst/>
          </a:prstGeom>
          <a:noFill/>
          <a:ln w="0">
            <a:noFill/>
            <a:prstDash val="solid"/>
          </a:ln>
        </p:spPr>
        <p:txBody>
          <a:bodyPr anchor="ctr">
            <a:normAutofit fontScale="85000" lnSpcReduction="10000"/>
          </a:bodyPr>
          <a:lstStyle>
            <a:defPPr algn="ctr">
              <a:defRPr sz="1425" b="1">
                <a:solidFill>
                  <a:srgbClr val="2A9D8F"/>
                </a:solidFill>
                <a:latin typeface="DejaVu Sans"/>
                <a:ea typeface="DejaVu Sans"/>
                <a:cs typeface="DejaVu Sans"/>
              </a:defRPr>
            </a:defPPr>
            <a:lvl1pPr algn="ctr">
              <a:defRPr sz="1425" b="1">
                <a:solidFill>
                  <a:srgbClr val="2A9D8F"/>
                </a:solidFill>
                <a:latin typeface="DejaVu Sans"/>
                <a:ea typeface="DejaVu Sans"/>
                <a:cs typeface="DejaVu Sans"/>
              </a:defRPr>
            </a:lvl1pPr>
            <a:lvl2pPr algn="ctr">
              <a:defRPr sz="1425" b="1">
                <a:solidFill>
                  <a:srgbClr val="2A9D8F"/>
                </a:solidFill>
                <a:latin typeface="DejaVu Sans"/>
                <a:ea typeface="DejaVu Sans"/>
                <a:cs typeface="DejaVu Sans"/>
              </a:defRPr>
            </a:lvl2pPr>
            <a:lvl3pPr algn="ctr">
              <a:defRPr sz="1425" b="1">
                <a:solidFill>
                  <a:srgbClr val="2A9D8F"/>
                </a:solidFill>
                <a:latin typeface="DejaVu Sans"/>
                <a:ea typeface="DejaVu Sans"/>
                <a:cs typeface="DejaVu Sans"/>
              </a:defRPr>
            </a:lvl3pPr>
            <a:lvl4pPr algn="ctr">
              <a:defRPr sz="1425" b="1">
                <a:solidFill>
                  <a:srgbClr val="2A9D8F"/>
                </a:solidFill>
                <a:latin typeface="DejaVu Sans"/>
                <a:ea typeface="DejaVu Sans"/>
                <a:cs typeface="DejaVu Sans"/>
              </a:defRPr>
            </a:lvl4pPr>
            <a:lvl5pPr algn="ctr">
              <a:defRPr sz="1425" b="1">
                <a:solidFill>
                  <a:srgbClr val="2A9D8F"/>
                </a:solidFill>
                <a:latin typeface="DejaVu Sans"/>
                <a:ea typeface="DejaVu Sans"/>
                <a:cs typeface="DejaVu Sans"/>
              </a:defRPr>
            </a:lvl5pPr>
            <a:lvl6pPr algn="ctr">
              <a:defRPr sz="1425" b="1">
                <a:solidFill>
                  <a:srgbClr val="2A9D8F"/>
                </a:solidFill>
                <a:latin typeface="DejaVu Sans"/>
                <a:ea typeface="DejaVu Sans"/>
                <a:cs typeface="DejaVu Sans"/>
              </a:defRPr>
            </a:lvl6pPr>
            <a:lvl7pPr algn="ctr">
              <a:defRPr sz="1425" b="1">
                <a:solidFill>
                  <a:srgbClr val="2A9D8F"/>
                </a:solidFill>
                <a:latin typeface="DejaVu Sans"/>
                <a:ea typeface="DejaVu Sans"/>
                <a:cs typeface="DejaVu Sans"/>
              </a:defRPr>
            </a:lvl7pPr>
            <a:lvl8pPr algn="ctr">
              <a:defRPr sz="1425" b="1">
                <a:solidFill>
                  <a:srgbClr val="2A9D8F"/>
                </a:solidFill>
                <a:latin typeface="DejaVu Sans"/>
                <a:ea typeface="DejaVu Sans"/>
                <a:cs typeface="DejaVu Sans"/>
              </a:defRPr>
            </a:lvl8pPr>
            <a:lvl9pPr algn="ctr">
              <a:defRPr sz="1425" b="1">
                <a:solidFill>
                  <a:srgbClr val="2A9D8F"/>
                </a:solidFill>
                <a:latin typeface="DejaVu Sans"/>
                <a:ea typeface="DejaVu Sans"/>
                <a:cs typeface="DejaVu Sans"/>
              </a:defRPr>
            </a:lvl9pPr>
          </a:lstStyle>
          <a:p>
            <a:pPr algn="ctr">
              <a:defRPr sz="1425" b="1">
                <a:solidFill>
                  <a:srgbClr val="2A9D8F"/>
                </a:solidFill>
                <a:latin typeface="DejaVu Sans"/>
                <a:ea typeface="DejaVu Sans"/>
                <a:cs typeface="DejaVu Sans"/>
              </a:defRPr>
            </a:pPr>
            <a:r>
              <a:rPr sz="1425" b="1" dirty="0">
                <a:solidFill>
                  <a:srgbClr val="2A9D8F"/>
                </a:solidFill>
                <a:latin typeface="DejaVu Sans"/>
                <a:ea typeface="DejaVu Sans"/>
                <a:cs typeface="DejaVu Sans"/>
              </a:rPr>
              <a:t>Η </a:t>
            </a:r>
            <a:r>
              <a:rPr lang="el-GR" sz="1425" b="1" dirty="0">
                <a:solidFill>
                  <a:srgbClr val="2A9D8F"/>
                </a:solidFill>
                <a:latin typeface="DejaVu Sans"/>
                <a:ea typeface="DejaVu Sans"/>
                <a:cs typeface="DejaVu Sans"/>
              </a:rPr>
              <a:t>κατευθυντήρια </a:t>
            </a:r>
            <a:r>
              <a:rPr sz="1425" b="1" dirty="0" err="1">
                <a:solidFill>
                  <a:srgbClr val="2A9D8F"/>
                </a:solidFill>
                <a:latin typeface="DejaVu Sans"/>
                <a:ea typeface="DejaVu Sans"/>
                <a:cs typeface="DejaVu Sans"/>
              </a:rPr>
              <a:t>οδηγί</a:t>
            </a:r>
            <a:r>
              <a:rPr sz="1425" b="1" dirty="0">
                <a:solidFill>
                  <a:srgbClr val="2A9D8F"/>
                </a:solidFill>
                <a:latin typeface="DejaVu Sans"/>
                <a:ea typeface="DejaVu Sans"/>
                <a:cs typeface="DejaVu Sans"/>
              </a:rPr>
              <a:t>α αποτελεί την πρακτική έκφραση της λογικής του θεραπευτικού ουδού.</a:t>
            </a:r>
          </a:p>
        </p:txBody>
      </p:sp>
    </p:spTree>
    <p:extLst>
      <p:ext uri="{BB962C8B-B14F-4D97-AF65-F5344CB8AC3E}">
        <p14:creationId xmlns:p14="http://schemas.microsoft.com/office/powerpoint/2010/main" val="5055665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a:extLst>
              <a:ext uri="{FF2B5EF4-FFF2-40B4-BE49-F238E27FC236}">
                <a16:creationId xmlns:a16="http://schemas.microsoft.com/office/drawing/2014/main" id="{2FD357CC-B961-4564-9A2E-A834DA9A1626}"/>
              </a:ext>
            </a:extLst>
          </p:cNvPr>
          <p:cNvSpPr>
            <a:spLocks noGrp="1"/>
          </p:cNvSpPr>
          <p:nvPr/>
        </p:nvSpPr>
        <p:spPr>
          <a:xfrm>
            <a:off x="647700" y="266700"/>
            <a:ext cx="10906125" cy="514350"/>
          </a:xfrm>
          <a:prstGeom prst="rect">
            <a:avLst/>
          </a:prstGeom>
          <a:noFill/>
          <a:ln w="0">
            <a:noFill/>
            <a:prstDash val="solid"/>
          </a:ln>
        </p:spPr>
        <p:txBody>
          <a:bodyPr anchor="ctr">
            <a:normAutofit/>
          </a:bodyPr>
          <a:lstStyle>
            <a:defPPr algn="l">
              <a:defRPr sz="2250" b="1">
                <a:solidFill>
                  <a:srgbClr val="18324B"/>
                </a:solidFill>
                <a:latin typeface="DejaVu Sans"/>
                <a:ea typeface="DejaVu Sans"/>
                <a:cs typeface="DejaVu Sans"/>
              </a:defRPr>
            </a:defPPr>
            <a:lvl1pPr algn="l">
              <a:defRPr sz="2250" b="1">
                <a:solidFill>
                  <a:srgbClr val="18324B"/>
                </a:solidFill>
                <a:latin typeface="DejaVu Sans"/>
                <a:ea typeface="DejaVu Sans"/>
                <a:cs typeface="DejaVu Sans"/>
              </a:defRPr>
            </a:lvl1pPr>
            <a:lvl2pPr algn="l">
              <a:defRPr sz="2250" b="1">
                <a:solidFill>
                  <a:srgbClr val="18324B"/>
                </a:solidFill>
                <a:latin typeface="DejaVu Sans"/>
                <a:ea typeface="DejaVu Sans"/>
                <a:cs typeface="DejaVu Sans"/>
              </a:defRPr>
            </a:lvl2pPr>
            <a:lvl3pPr algn="l">
              <a:defRPr sz="2250" b="1">
                <a:solidFill>
                  <a:srgbClr val="18324B"/>
                </a:solidFill>
                <a:latin typeface="DejaVu Sans"/>
                <a:ea typeface="DejaVu Sans"/>
                <a:cs typeface="DejaVu Sans"/>
              </a:defRPr>
            </a:lvl3pPr>
            <a:lvl4pPr algn="l">
              <a:defRPr sz="2250" b="1">
                <a:solidFill>
                  <a:srgbClr val="18324B"/>
                </a:solidFill>
                <a:latin typeface="DejaVu Sans"/>
                <a:ea typeface="DejaVu Sans"/>
                <a:cs typeface="DejaVu Sans"/>
              </a:defRPr>
            </a:lvl4pPr>
            <a:lvl5pPr algn="l">
              <a:defRPr sz="2250" b="1">
                <a:solidFill>
                  <a:srgbClr val="18324B"/>
                </a:solidFill>
                <a:latin typeface="DejaVu Sans"/>
                <a:ea typeface="DejaVu Sans"/>
                <a:cs typeface="DejaVu Sans"/>
              </a:defRPr>
            </a:lvl5pPr>
            <a:lvl6pPr algn="l">
              <a:defRPr sz="2250" b="1">
                <a:solidFill>
                  <a:srgbClr val="18324B"/>
                </a:solidFill>
                <a:latin typeface="DejaVu Sans"/>
                <a:ea typeface="DejaVu Sans"/>
                <a:cs typeface="DejaVu Sans"/>
              </a:defRPr>
            </a:lvl6pPr>
            <a:lvl7pPr algn="l">
              <a:defRPr sz="2250" b="1">
                <a:solidFill>
                  <a:srgbClr val="18324B"/>
                </a:solidFill>
                <a:latin typeface="DejaVu Sans"/>
                <a:ea typeface="DejaVu Sans"/>
                <a:cs typeface="DejaVu Sans"/>
              </a:defRPr>
            </a:lvl7pPr>
            <a:lvl8pPr algn="l">
              <a:defRPr sz="2250" b="1">
                <a:solidFill>
                  <a:srgbClr val="18324B"/>
                </a:solidFill>
                <a:latin typeface="DejaVu Sans"/>
                <a:ea typeface="DejaVu Sans"/>
                <a:cs typeface="DejaVu Sans"/>
              </a:defRPr>
            </a:lvl8pPr>
            <a:lvl9pPr algn="l">
              <a:defRPr sz="2250" b="1">
                <a:solidFill>
                  <a:srgbClr val="18324B"/>
                </a:solidFill>
                <a:latin typeface="DejaVu Sans"/>
                <a:ea typeface="DejaVu Sans"/>
                <a:cs typeface="DejaVu Sans"/>
              </a:defRPr>
            </a:lvl9pPr>
          </a:lstStyle>
          <a:p>
            <a:pPr algn="l">
              <a:defRPr sz="2250" b="1">
                <a:solidFill>
                  <a:srgbClr val="18324B"/>
                </a:solidFill>
                <a:latin typeface="DejaVu Sans"/>
                <a:ea typeface="DejaVu Sans"/>
                <a:cs typeface="DejaVu Sans"/>
              </a:defRPr>
            </a:pPr>
            <a:r>
              <a:rPr sz="2250" b="1">
                <a:solidFill>
                  <a:srgbClr val="18324B"/>
                </a:solidFill>
                <a:latin typeface="DejaVu Sans"/>
                <a:ea typeface="DejaVu Sans"/>
                <a:cs typeface="DejaVu Sans"/>
              </a:rPr>
              <a:t>Πώς η οδηγία καθοδηγεί την απόφαση στην ύποπτη DVT</a:t>
            </a:r>
          </a:p>
        </p:txBody>
      </p:sp>
      <p:sp>
        <p:nvSpPr>
          <p:cNvPr id="2" name="subtitle">
            <a:extLst>
              <a:ext uri="{FF2B5EF4-FFF2-40B4-BE49-F238E27FC236}">
                <a16:creationId xmlns:a16="http://schemas.microsoft.com/office/drawing/2014/main" id="{FE625CE1-5BBE-40BF-80EB-D77ADCC06BA4}"/>
              </a:ext>
            </a:extLst>
          </p:cNvPr>
          <p:cNvSpPr>
            <a:spLocks noGrp="1"/>
          </p:cNvSpPr>
          <p:nvPr/>
        </p:nvSpPr>
        <p:spPr>
          <a:xfrm>
            <a:off x="666750" y="742950"/>
            <a:ext cx="10668000" cy="2857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Ο επαγγελματίας επιλέγει το κατάλληλο σκέλος του αλγορίθμου.</a:t>
            </a:r>
          </a:p>
        </p:txBody>
      </p:sp>
      <p:sp>
        <p:nvSpPr>
          <p:cNvPr id="3" name="top-rule">
            <a:extLst>
              <a:ext uri="{FF2B5EF4-FFF2-40B4-BE49-F238E27FC236}">
                <a16:creationId xmlns:a16="http://schemas.microsoft.com/office/drawing/2014/main" id="{063572FD-5C9B-4BA3-BD27-1DC630F96851}"/>
              </a:ext>
            </a:extLst>
          </p:cNvPr>
          <p:cNvSpPr>
            <a:spLocks noGrp="1"/>
          </p:cNvSpPr>
          <p:nvPr/>
        </p:nvSpPr>
        <p:spPr>
          <a:xfrm>
            <a:off x="666750" y="1066800"/>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0DE1D114-087E-4461-BBDD-D4CDE8035FDA}"/>
              </a:ext>
            </a:extLst>
          </p:cNvPr>
          <p:cNvSpPr>
            <a:spLocks noGrp="1"/>
          </p:cNvSpPr>
          <p:nvPr/>
        </p:nvSpPr>
        <p:spPr>
          <a:xfrm>
            <a:off x="11125200" y="6534150"/>
            <a:ext cx="400050" cy="171450"/>
          </a:xfrm>
          <a:prstGeom prst="rect">
            <a:avLst/>
          </a:prstGeom>
          <a:noFill/>
          <a:ln w="0">
            <a:noFill/>
            <a:prstDash val="solid"/>
          </a:ln>
        </p:spPr>
        <p:txBody>
          <a:bodyPr anchor="ctr">
            <a:normAutofit fontScale="77500" lnSpcReduction="10000"/>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49</a:t>
            </a:r>
          </a:p>
        </p:txBody>
      </p:sp>
      <p:sp>
        <p:nvSpPr>
          <p:cNvPr id="6" name="start">
            <a:extLst>
              <a:ext uri="{FF2B5EF4-FFF2-40B4-BE49-F238E27FC236}">
                <a16:creationId xmlns:a16="http://schemas.microsoft.com/office/drawing/2014/main" id="{CB4BDCED-B114-4808-AFCA-AAB7CB2E4B7C}"/>
              </a:ext>
            </a:extLst>
          </p:cNvPr>
          <p:cNvSpPr>
            <a:spLocks noGrp="1"/>
          </p:cNvSpPr>
          <p:nvPr/>
        </p:nvSpPr>
        <p:spPr>
          <a:xfrm>
            <a:off x="4333875" y="1285875"/>
            <a:ext cx="3524250" cy="495300"/>
          </a:xfrm>
          <a:prstGeom prst="roundRect">
            <a:avLst>
              <a:gd name="adj" fmla="val 15385"/>
            </a:avLst>
          </a:prstGeom>
          <a:solidFill>
            <a:srgbClr val="EAF3FB"/>
          </a:solidFill>
          <a:ln w="13335">
            <a:solidFill>
              <a:srgbClr val="A8C9E8"/>
            </a:solidFill>
            <a:prstDash val="solid"/>
          </a:ln>
        </p:spPr>
        <p:txBody>
          <a:bodyPr/>
          <a:lstStyle/>
          <a:p>
            <a:endParaRPr lang="en-US"/>
          </a:p>
        </p:txBody>
      </p:sp>
      <p:sp>
        <p:nvSpPr>
          <p:cNvPr id="7" name="start-text">
            <a:extLst>
              <a:ext uri="{FF2B5EF4-FFF2-40B4-BE49-F238E27FC236}">
                <a16:creationId xmlns:a16="http://schemas.microsoft.com/office/drawing/2014/main" id="{F8DE5D75-A112-4EC2-88D8-4E5D74A72ED7}"/>
              </a:ext>
            </a:extLst>
          </p:cNvPr>
          <p:cNvSpPr>
            <a:spLocks noGrp="1"/>
          </p:cNvSpPr>
          <p:nvPr/>
        </p:nvSpPr>
        <p:spPr>
          <a:xfrm>
            <a:off x="4486275" y="1362075"/>
            <a:ext cx="3219450" cy="342900"/>
          </a:xfrm>
          <a:prstGeom prst="rect">
            <a:avLst/>
          </a:prstGeom>
          <a:noFill/>
          <a:ln w="0">
            <a:noFill/>
            <a:prstDash val="solid"/>
          </a:ln>
        </p:spPr>
        <p:txBody>
          <a:bodyPr anchor="ctr">
            <a:normAutofit/>
          </a:bodyPr>
          <a:lstStyle>
            <a:defPPr algn="ctr">
              <a:defRPr sz="1425" b="1">
                <a:solidFill>
                  <a:srgbClr val="3979B8"/>
                </a:solidFill>
                <a:latin typeface="DejaVu Sans"/>
                <a:ea typeface="DejaVu Sans"/>
                <a:cs typeface="DejaVu Sans"/>
              </a:defRPr>
            </a:defPPr>
            <a:lvl1pPr algn="ctr">
              <a:defRPr sz="1425" b="1">
                <a:solidFill>
                  <a:srgbClr val="3979B8"/>
                </a:solidFill>
                <a:latin typeface="DejaVu Sans"/>
                <a:ea typeface="DejaVu Sans"/>
                <a:cs typeface="DejaVu Sans"/>
              </a:defRPr>
            </a:lvl1pPr>
            <a:lvl2pPr algn="ctr">
              <a:defRPr sz="1425" b="1">
                <a:solidFill>
                  <a:srgbClr val="3979B8"/>
                </a:solidFill>
                <a:latin typeface="DejaVu Sans"/>
                <a:ea typeface="DejaVu Sans"/>
                <a:cs typeface="DejaVu Sans"/>
              </a:defRPr>
            </a:lvl2pPr>
            <a:lvl3pPr algn="ctr">
              <a:defRPr sz="1425" b="1">
                <a:solidFill>
                  <a:srgbClr val="3979B8"/>
                </a:solidFill>
                <a:latin typeface="DejaVu Sans"/>
                <a:ea typeface="DejaVu Sans"/>
                <a:cs typeface="DejaVu Sans"/>
              </a:defRPr>
            </a:lvl3pPr>
            <a:lvl4pPr algn="ctr">
              <a:defRPr sz="1425" b="1">
                <a:solidFill>
                  <a:srgbClr val="3979B8"/>
                </a:solidFill>
                <a:latin typeface="DejaVu Sans"/>
                <a:ea typeface="DejaVu Sans"/>
                <a:cs typeface="DejaVu Sans"/>
              </a:defRPr>
            </a:lvl4pPr>
            <a:lvl5pPr algn="ctr">
              <a:defRPr sz="1425" b="1">
                <a:solidFill>
                  <a:srgbClr val="3979B8"/>
                </a:solidFill>
                <a:latin typeface="DejaVu Sans"/>
                <a:ea typeface="DejaVu Sans"/>
                <a:cs typeface="DejaVu Sans"/>
              </a:defRPr>
            </a:lvl5pPr>
            <a:lvl6pPr algn="ctr">
              <a:defRPr sz="1425" b="1">
                <a:solidFill>
                  <a:srgbClr val="3979B8"/>
                </a:solidFill>
                <a:latin typeface="DejaVu Sans"/>
                <a:ea typeface="DejaVu Sans"/>
                <a:cs typeface="DejaVu Sans"/>
              </a:defRPr>
            </a:lvl6pPr>
            <a:lvl7pPr algn="ctr">
              <a:defRPr sz="1425" b="1">
                <a:solidFill>
                  <a:srgbClr val="3979B8"/>
                </a:solidFill>
                <a:latin typeface="DejaVu Sans"/>
                <a:ea typeface="DejaVu Sans"/>
                <a:cs typeface="DejaVu Sans"/>
              </a:defRPr>
            </a:lvl7pPr>
            <a:lvl8pPr algn="ctr">
              <a:defRPr sz="1425" b="1">
                <a:solidFill>
                  <a:srgbClr val="3979B8"/>
                </a:solidFill>
                <a:latin typeface="DejaVu Sans"/>
                <a:ea typeface="DejaVu Sans"/>
                <a:cs typeface="DejaVu Sans"/>
              </a:defRPr>
            </a:lvl8pPr>
            <a:lvl9pPr algn="ctr">
              <a:defRPr sz="1425" b="1">
                <a:solidFill>
                  <a:srgbClr val="3979B8"/>
                </a:solidFill>
                <a:latin typeface="DejaVu Sans"/>
                <a:ea typeface="DejaVu Sans"/>
                <a:cs typeface="DejaVu Sans"/>
              </a:defRPr>
            </a:lvl9pPr>
          </a:lstStyle>
          <a:p>
            <a:pPr algn="ctr">
              <a:defRPr sz="1425" b="1">
                <a:solidFill>
                  <a:srgbClr val="3979B8"/>
                </a:solidFill>
                <a:latin typeface="DejaVu Sans"/>
                <a:ea typeface="DejaVu Sans"/>
                <a:cs typeface="DejaVu Sans"/>
              </a:defRPr>
            </a:pPr>
            <a:r>
              <a:rPr sz="1425" b="1">
                <a:solidFill>
                  <a:srgbClr val="3979B8"/>
                </a:solidFill>
                <a:latin typeface="DejaVu Sans"/>
                <a:ea typeface="DejaVu Sans"/>
                <a:cs typeface="DejaVu Sans"/>
              </a:rPr>
              <a:t>Υποψία DVT</a:t>
            </a:r>
          </a:p>
        </p:txBody>
      </p:sp>
      <p:sp>
        <p:nvSpPr>
          <p:cNvPr id="8" name="wells">
            <a:extLst>
              <a:ext uri="{FF2B5EF4-FFF2-40B4-BE49-F238E27FC236}">
                <a16:creationId xmlns:a16="http://schemas.microsoft.com/office/drawing/2014/main" id="{A2D2FC44-BDC2-4B35-8791-ADD549D5E17E}"/>
              </a:ext>
            </a:extLst>
          </p:cNvPr>
          <p:cNvSpPr>
            <a:spLocks noGrp="1"/>
          </p:cNvSpPr>
          <p:nvPr/>
        </p:nvSpPr>
        <p:spPr>
          <a:xfrm>
            <a:off x="3857625" y="1952625"/>
            <a:ext cx="4476750" cy="571500"/>
          </a:xfrm>
          <a:prstGeom prst="roundRect">
            <a:avLst>
              <a:gd name="adj" fmla="val 13333"/>
            </a:avLst>
          </a:prstGeom>
          <a:solidFill>
            <a:srgbClr val="EAF7F5"/>
          </a:solidFill>
          <a:ln w="13335">
            <a:solidFill>
              <a:srgbClr val="8FD3CA"/>
            </a:solidFill>
            <a:prstDash val="solid"/>
          </a:ln>
        </p:spPr>
        <p:txBody>
          <a:bodyPr/>
          <a:lstStyle/>
          <a:p>
            <a:endParaRPr lang="en-US"/>
          </a:p>
        </p:txBody>
      </p:sp>
      <p:sp>
        <p:nvSpPr>
          <p:cNvPr id="9" name="wells-text">
            <a:extLst>
              <a:ext uri="{FF2B5EF4-FFF2-40B4-BE49-F238E27FC236}">
                <a16:creationId xmlns:a16="http://schemas.microsoft.com/office/drawing/2014/main" id="{29FCC2E2-D9D8-417E-BCCD-C963610152E0}"/>
              </a:ext>
            </a:extLst>
          </p:cNvPr>
          <p:cNvSpPr>
            <a:spLocks noGrp="1"/>
          </p:cNvSpPr>
          <p:nvPr/>
        </p:nvSpPr>
        <p:spPr>
          <a:xfrm>
            <a:off x="4010025" y="2028825"/>
            <a:ext cx="4171950" cy="419100"/>
          </a:xfrm>
          <a:prstGeom prst="rect">
            <a:avLst/>
          </a:prstGeom>
          <a:noFill/>
          <a:ln w="0">
            <a:noFill/>
            <a:prstDash val="solid"/>
          </a:ln>
        </p:spPr>
        <p:txBody>
          <a:bodyPr anchor="ctr">
            <a:normAutofit/>
          </a:bodyPr>
          <a:lstStyle>
            <a:defPPr algn="ctr">
              <a:defRPr sz="1350" b="1">
                <a:solidFill>
                  <a:srgbClr val="2A9D8F"/>
                </a:solidFill>
                <a:latin typeface="DejaVu Sans"/>
                <a:ea typeface="DejaVu Sans"/>
                <a:cs typeface="DejaVu Sans"/>
              </a:defRPr>
            </a:defPPr>
            <a:lvl1pPr algn="ctr">
              <a:defRPr sz="1350" b="1">
                <a:solidFill>
                  <a:srgbClr val="2A9D8F"/>
                </a:solidFill>
                <a:latin typeface="DejaVu Sans"/>
                <a:ea typeface="DejaVu Sans"/>
                <a:cs typeface="DejaVu Sans"/>
              </a:defRPr>
            </a:lvl1pPr>
            <a:lvl2pPr algn="ctr">
              <a:defRPr sz="1350" b="1">
                <a:solidFill>
                  <a:srgbClr val="2A9D8F"/>
                </a:solidFill>
                <a:latin typeface="DejaVu Sans"/>
                <a:ea typeface="DejaVu Sans"/>
                <a:cs typeface="DejaVu Sans"/>
              </a:defRPr>
            </a:lvl2pPr>
            <a:lvl3pPr algn="ctr">
              <a:defRPr sz="1350" b="1">
                <a:solidFill>
                  <a:srgbClr val="2A9D8F"/>
                </a:solidFill>
                <a:latin typeface="DejaVu Sans"/>
                <a:ea typeface="DejaVu Sans"/>
                <a:cs typeface="DejaVu Sans"/>
              </a:defRPr>
            </a:lvl3pPr>
            <a:lvl4pPr algn="ctr">
              <a:defRPr sz="1350" b="1">
                <a:solidFill>
                  <a:srgbClr val="2A9D8F"/>
                </a:solidFill>
                <a:latin typeface="DejaVu Sans"/>
                <a:ea typeface="DejaVu Sans"/>
                <a:cs typeface="DejaVu Sans"/>
              </a:defRPr>
            </a:lvl4pPr>
            <a:lvl5pPr algn="ctr">
              <a:defRPr sz="1350" b="1">
                <a:solidFill>
                  <a:srgbClr val="2A9D8F"/>
                </a:solidFill>
                <a:latin typeface="DejaVu Sans"/>
                <a:ea typeface="DejaVu Sans"/>
                <a:cs typeface="DejaVu Sans"/>
              </a:defRPr>
            </a:lvl5pPr>
            <a:lvl6pPr algn="ctr">
              <a:defRPr sz="1350" b="1">
                <a:solidFill>
                  <a:srgbClr val="2A9D8F"/>
                </a:solidFill>
                <a:latin typeface="DejaVu Sans"/>
                <a:ea typeface="DejaVu Sans"/>
                <a:cs typeface="DejaVu Sans"/>
              </a:defRPr>
            </a:lvl6pPr>
            <a:lvl7pPr algn="ctr">
              <a:defRPr sz="1350" b="1">
                <a:solidFill>
                  <a:srgbClr val="2A9D8F"/>
                </a:solidFill>
                <a:latin typeface="DejaVu Sans"/>
                <a:ea typeface="DejaVu Sans"/>
                <a:cs typeface="DejaVu Sans"/>
              </a:defRPr>
            </a:lvl7pPr>
            <a:lvl8pPr algn="ctr">
              <a:defRPr sz="1350" b="1">
                <a:solidFill>
                  <a:srgbClr val="2A9D8F"/>
                </a:solidFill>
                <a:latin typeface="DejaVu Sans"/>
                <a:ea typeface="DejaVu Sans"/>
                <a:cs typeface="DejaVu Sans"/>
              </a:defRPr>
            </a:lvl8pPr>
            <a:lvl9pPr algn="ctr">
              <a:defRPr sz="1350" b="1">
                <a:solidFill>
                  <a:srgbClr val="2A9D8F"/>
                </a:solidFill>
                <a:latin typeface="DejaVu Sans"/>
                <a:ea typeface="DejaVu Sans"/>
                <a:cs typeface="DejaVu Sans"/>
              </a:defRPr>
            </a:lvl9pPr>
          </a:lstStyle>
          <a:p>
            <a:pPr algn="ctr">
              <a:defRPr sz="1350" b="1">
                <a:solidFill>
                  <a:srgbClr val="2A9D8F"/>
                </a:solidFill>
                <a:latin typeface="DejaVu Sans"/>
                <a:ea typeface="DejaVu Sans"/>
                <a:cs typeface="DejaVu Sans"/>
              </a:defRPr>
            </a:pPr>
            <a:r>
              <a:rPr sz="1350" b="1">
                <a:solidFill>
                  <a:srgbClr val="2A9D8F"/>
                </a:solidFill>
                <a:latin typeface="DejaVu Sans"/>
                <a:ea typeface="DejaVu Sans"/>
                <a:cs typeface="DejaVu Sans"/>
              </a:rPr>
              <a:t>Εκτίμηση κλινικής πιθανότητας με Wells</a:t>
            </a:r>
          </a:p>
        </p:txBody>
      </p:sp>
      <p:sp>
        <p:nvSpPr>
          <p:cNvPr id="10" name="branch-note">
            <a:extLst>
              <a:ext uri="{FF2B5EF4-FFF2-40B4-BE49-F238E27FC236}">
                <a16:creationId xmlns:a16="http://schemas.microsoft.com/office/drawing/2014/main" id="{864EB636-8CBD-4AB5-B817-10DBF49CF3A7}"/>
              </a:ext>
            </a:extLst>
          </p:cNvPr>
          <p:cNvSpPr>
            <a:spLocks noGrp="1"/>
          </p:cNvSpPr>
          <p:nvPr/>
        </p:nvSpPr>
        <p:spPr>
          <a:xfrm>
            <a:off x="2857500" y="2619375"/>
            <a:ext cx="6477000" cy="257175"/>
          </a:xfrm>
          <a:prstGeom prst="rect">
            <a:avLst/>
          </a:prstGeom>
          <a:noFill/>
          <a:ln w="0">
            <a:noFill/>
            <a:prstDash val="solid"/>
          </a:ln>
        </p:spPr>
        <p:txBody>
          <a:bodyPr anchor="ctr">
            <a:normAutofit/>
          </a:bodyPr>
          <a:lstStyle>
            <a:defPPr algn="ctr">
              <a:defRPr sz="1050" b="1">
                <a:solidFill>
                  <a:srgbClr val="5D6974"/>
                </a:solidFill>
                <a:latin typeface="DejaVu Sans"/>
                <a:ea typeface="DejaVu Sans"/>
                <a:cs typeface="DejaVu Sans"/>
              </a:defRPr>
            </a:defPPr>
            <a:lvl1pPr algn="ctr">
              <a:defRPr sz="1050" b="1">
                <a:solidFill>
                  <a:srgbClr val="5D6974"/>
                </a:solidFill>
                <a:latin typeface="DejaVu Sans"/>
                <a:ea typeface="DejaVu Sans"/>
                <a:cs typeface="DejaVu Sans"/>
              </a:defRPr>
            </a:lvl1pPr>
            <a:lvl2pPr algn="ctr">
              <a:defRPr sz="1050" b="1">
                <a:solidFill>
                  <a:srgbClr val="5D6974"/>
                </a:solidFill>
                <a:latin typeface="DejaVu Sans"/>
                <a:ea typeface="DejaVu Sans"/>
                <a:cs typeface="DejaVu Sans"/>
              </a:defRPr>
            </a:lvl2pPr>
            <a:lvl3pPr algn="ctr">
              <a:defRPr sz="1050" b="1">
                <a:solidFill>
                  <a:srgbClr val="5D6974"/>
                </a:solidFill>
                <a:latin typeface="DejaVu Sans"/>
                <a:ea typeface="DejaVu Sans"/>
                <a:cs typeface="DejaVu Sans"/>
              </a:defRPr>
            </a:lvl3pPr>
            <a:lvl4pPr algn="ctr">
              <a:defRPr sz="1050" b="1">
                <a:solidFill>
                  <a:srgbClr val="5D6974"/>
                </a:solidFill>
                <a:latin typeface="DejaVu Sans"/>
                <a:ea typeface="DejaVu Sans"/>
                <a:cs typeface="DejaVu Sans"/>
              </a:defRPr>
            </a:lvl4pPr>
            <a:lvl5pPr algn="ctr">
              <a:defRPr sz="1050" b="1">
                <a:solidFill>
                  <a:srgbClr val="5D6974"/>
                </a:solidFill>
                <a:latin typeface="DejaVu Sans"/>
                <a:ea typeface="DejaVu Sans"/>
                <a:cs typeface="DejaVu Sans"/>
              </a:defRPr>
            </a:lvl5pPr>
            <a:lvl6pPr algn="ctr">
              <a:defRPr sz="1050" b="1">
                <a:solidFill>
                  <a:srgbClr val="5D6974"/>
                </a:solidFill>
                <a:latin typeface="DejaVu Sans"/>
                <a:ea typeface="DejaVu Sans"/>
                <a:cs typeface="DejaVu Sans"/>
              </a:defRPr>
            </a:lvl6pPr>
            <a:lvl7pPr algn="ctr">
              <a:defRPr sz="1050" b="1">
                <a:solidFill>
                  <a:srgbClr val="5D6974"/>
                </a:solidFill>
                <a:latin typeface="DejaVu Sans"/>
                <a:ea typeface="DejaVu Sans"/>
                <a:cs typeface="DejaVu Sans"/>
              </a:defRPr>
            </a:lvl7pPr>
            <a:lvl8pPr algn="ctr">
              <a:defRPr sz="1050" b="1">
                <a:solidFill>
                  <a:srgbClr val="5D6974"/>
                </a:solidFill>
                <a:latin typeface="DejaVu Sans"/>
                <a:ea typeface="DejaVu Sans"/>
                <a:cs typeface="DejaVu Sans"/>
              </a:defRPr>
            </a:lvl8pPr>
            <a:lvl9pPr algn="ctr">
              <a:defRPr sz="1050" b="1">
                <a:solidFill>
                  <a:srgbClr val="5D6974"/>
                </a:solidFill>
                <a:latin typeface="DejaVu Sans"/>
                <a:ea typeface="DejaVu Sans"/>
                <a:cs typeface="DejaVu Sans"/>
              </a:defRPr>
            </a:lvl9pPr>
          </a:lstStyle>
          <a:p>
            <a:pPr algn="ctr">
              <a:defRPr sz="1050" b="1">
                <a:solidFill>
                  <a:srgbClr val="5D6974"/>
                </a:solidFill>
                <a:latin typeface="DejaVu Sans"/>
                <a:ea typeface="DejaVu Sans"/>
                <a:cs typeface="DejaVu Sans"/>
              </a:defRPr>
            </a:pPr>
            <a:r>
              <a:rPr sz="1050" b="1">
                <a:solidFill>
                  <a:srgbClr val="5D6974"/>
                </a:solidFill>
                <a:latin typeface="DejaVu Sans"/>
                <a:ea typeface="DejaVu Sans"/>
                <a:cs typeface="DejaVu Sans"/>
              </a:rPr>
              <a:t>Η οδηγία μετατρέπει την πιθανότητα σε δύο πρακτικές διαδρομές</a:t>
            </a:r>
          </a:p>
        </p:txBody>
      </p:sp>
      <p:sp>
        <p:nvSpPr>
          <p:cNvPr id="11" name="unlikely">
            <a:extLst>
              <a:ext uri="{FF2B5EF4-FFF2-40B4-BE49-F238E27FC236}">
                <a16:creationId xmlns:a16="http://schemas.microsoft.com/office/drawing/2014/main" id="{3A98564D-5A35-4E7E-A044-B4C46CD04721}"/>
              </a:ext>
            </a:extLst>
          </p:cNvPr>
          <p:cNvSpPr>
            <a:spLocks noGrp="1"/>
          </p:cNvSpPr>
          <p:nvPr/>
        </p:nvSpPr>
        <p:spPr>
          <a:xfrm>
            <a:off x="809625" y="3095625"/>
            <a:ext cx="4762500" cy="457200"/>
          </a:xfrm>
          <a:prstGeom prst="roundRect">
            <a:avLst>
              <a:gd name="adj" fmla="val 16667"/>
            </a:avLst>
          </a:prstGeom>
          <a:solidFill>
            <a:srgbClr val="EAF3FB"/>
          </a:solidFill>
          <a:ln w="13335">
            <a:solidFill>
              <a:srgbClr val="A8C9E8"/>
            </a:solidFill>
            <a:prstDash val="solid"/>
          </a:ln>
        </p:spPr>
        <p:txBody>
          <a:bodyPr/>
          <a:lstStyle/>
          <a:p>
            <a:endParaRPr lang="en-US"/>
          </a:p>
        </p:txBody>
      </p:sp>
      <p:sp>
        <p:nvSpPr>
          <p:cNvPr id="12" name="unlikely-text">
            <a:extLst>
              <a:ext uri="{FF2B5EF4-FFF2-40B4-BE49-F238E27FC236}">
                <a16:creationId xmlns:a16="http://schemas.microsoft.com/office/drawing/2014/main" id="{89A128AA-2E48-4494-A75C-5FA7FBA6D52D}"/>
              </a:ext>
            </a:extLst>
          </p:cNvPr>
          <p:cNvSpPr>
            <a:spLocks noGrp="1"/>
          </p:cNvSpPr>
          <p:nvPr/>
        </p:nvSpPr>
        <p:spPr>
          <a:xfrm>
            <a:off x="962025" y="3171825"/>
            <a:ext cx="4457700" cy="304800"/>
          </a:xfrm>
          <a:prstGeom prst="rect">
            <a:avLst/>
          </a:prstGeom>
          <a:noFill/>
          <a:ln w="0">
            <a:noFill/>
            <a:prstDash val="solid"/>
          </a:ln>
        </p:spPr>
        <p:txBody>
          <a:bodyPr anchor="ctr">
            <a:normAutofit fontScale="98246"/>
          </a:bodyPr>
          <a:lstStyle>
            <a:defPPr algn="ctr">
              <a:defRPr sz="1425" b="1">
                <a:solidFill>
                  <a:srgbClr val="3979B8"/>
                </a:solidFill>
                <a:latin typeface="DejaVu Sans"/>
                <a:ea typeface="DejaVu Sans"/>
                <a:cs typeface="DejaVu Sans"/>
              </a:defRPr>
            </a:defPPr>
            <a:lvl1pPr algn="ctr">
              <a:defRPr sz="1425" b="1">
                <a:solidFill>
                  <a:srgbClr val="3979B8"/>
                </a:solidFill>
                <a:latin typeface="DejaVu Sans"/>
                <a:ea typeface="DejaVu Sans"/>
                <a:cs typeface="DejaVu Sans"/>
              </a:defRPr>
            </a:lvl1pPr>
            <a:lvl2pPr algn="ctr">
              <a:defRPr sz="1425" b="1">
                <a:solidFill>
                  <a:srgbClr val="3979B8"/>
                </a:solidFill>
                <a:latin typeface="DejaVu Sans"/>
                <a:ea typeface="DejaVu Sans"/>
                <a:cs typeface="DejaVu Sans"/>
              </a:defRPr>
            </a:lvl2pPr>
            <a:lvl3pPr algn="ctr">
              <a:defRPr sz="1425" b="1">
                <a:solidFill>
                  <a:srgbClr val="3979B8"/>
                </a:solidFill>
                <a:latin typeface="DejaVu Sans"/>
                <a:ea typeface="DejaVu Sans"/>
                <a:cs typeface="DejaVu Sans"/>
              </a:defRPr>
            </a:lvl3pPr>
            <a:lvl4pPr algn="ctr">
              <a:defRPr sz="1425" b="1">
                <a:solidFill>
                  <a:srgbClr val="3979B8"/>
                </a:solidFill>
                <a:latin typeface="DejaVu Sans"/>
                <a:ea typeface="DejaVu Sans"/>
                <a:cs typeface="DejaVu Sans"/>
              </a:defRPr>
            </a:lvl4pPr>
            <a:lvl5pPr algn="ctr">
              <a:defRPr sz="1425" b="1">
                <a:solidFill>
                  <a:srgbClr val="3979B8"/>
                </a:solidFill>
                <a:latin typeface="DejaVu Sans"/>
                <a:ea typeface="DejaVu Sans"/>
                <a:cs typeface="DejaVu Sans"/>
              </a:defRPr>
            </a:lvl5pPr>
            <a:lvl6pPr algn="ctr">
              <a:defRPr sz="1425" b="1">
                <a:solidFill>
                  <a:srgbClr val="3979B8"/>
                </a:solidFill>
                <a:latin typeface="DejaVu Sans"/>
                <a:ea typeface="DejaVu Sans"/>
                <a:cs typeface="DejaVu Sans"/>
              </a:defRPr>
            </a:lvl6pPr>
            <a:lvl7pPr algn="ctr">
              <a:defRPr sz="1425" b="1">
                <a:solidFill>
                  <a:srgbClr val="3979B8"/>
                </a:solidFill>
                <a:latin typeface="DejaVu Sans"/>
                <a:ea typeface="DejaVu Sans"/>
                <a:cs typeface="DejaVu Sans"/>
              </a:defRPr>
            </a:lvl7pPr>
            <a:lvl8pPr algn="ctr">
              <a:defRPr sz="1425" b="1">
                <a:solidFill>
                  <a:srgbClr val="3979B8"/>
                </a:solidFill>
                <a:latin typeface="DejaVu Sans"/>
                <a:ea typeface="DejaVu Sans"/>
                <a:cs typeface="DejaVu Sans"/>
              </a:defRPr>
            </a:lvl8pPr>
            <a:lvl9pPr algn="ctr">
              <a:defRPr sz="1425" b="1">
                <a:solidFill>
                  <a:srgbClr val="3979B8"/>
                </a:solidFill>
                <a:latin typeface="DejaVu Sans"/>
                <a:ea typeface="DejaVu Sans"/>
                <a:cs typeface="DejaVu Sans"/>
              </a:defRPr>
            </a:lvl9pPr>
          </a:lstStyle>
          <a:p>
            <a:pPr algn="ctr">
              <a:defRPr sz="1425" b="1">
                <a:solidFill>
                  <a:srgbClr val="3979B8"/>
                </a:solidFill>
                <a:latin typeface="DejaVu Sans"/>
                <a:ea typeface="DejaVu Sans"/>
                <a:cs typeface="DejaVu Sans"/>
              </a:defRPr>
            </a:pPr>
            <a:r>
              <a:rPr sz="1425" b="1">
                <a:solidFill>
                  <a:srgbClr val="3979B8"/>
                </a:solidFill>
                <a:latin typeface="DejaVu Sans"/>
                <a:ea typeface="DejaVu Sans"/>
                <a:cs typeface="DejaVu Sans"/>
              </a:rPr>
              <a:t>DVT μη πιθανή</a:t>
            </a:r>
          </a:p>
        </p:txBody>
      </p:sp>
      <p:sp>
        <p:nvSpPr>
          <p:cNvPr id="13" name="likely">
            <a:extLst>
              <a:ext uri="{FF2B5EF4-FFF2-40B4-BE49-F238E27FC236}">
                <a16:creationId xmlns:a16="http://schemas.microsoft.com/office/drawing/2014/main" id="{2D6E037D-6101-4841-851A-775514F67B5E}"/>
              </a:ext>
            </a:extLst>
          </p:cNvPr>
          <p:cNvSpPr>
            <a:spLocks noGrp="1"/>
          </p:cNvSpPr>
          <p:nvPr/>
        </p:nvSpPr>
        <p:spPr>
          <a:xfrm>
            <a:off x="6619875" y="3095625"/>
            <a:ext cx="4762500" cy="457200"/>
          </a:xfrm>
          <a:prstGeom prst="roundRect">
            <a:avLst>
              <a:gd name="adj" fmla="val 16667"/>
            </a:avLst>
          </a:prstGeom>
          <a:solidFill>
            <a:srgbClr val="EAF7F5"/>
          </a:solidFill>
          <a:ln w="13335">
            <a:solidFill>
              <a:srgbClr val="8FD3CA"/>
            </a:solidFill>
            <a:prstDash val="solid"/>
          </a:ln>
        </p:spPr>
        <p:txBody>
          <a:bodyPr/>
          <a:lstStyle/>
          <a:p>
            <a:endParaRPr lang="en-US"/>
          </a:p>
        </p:txBody>
      </p:sp>
      <p:sp>
        <p:nvSpPr>
          <p:cNvPr id="14" name="likely-text">
            <a:extLst>
              <a:ext uri="{FF2B5EF4-FFF2-40B4-BE49-F238E27FC236}">
                <a16:creationId xmlns:a16="http://schemas.microsoft.com/office/drawing/2014/main" id="{D1D9B852-4CEB-4854-8989-9E58F301188E}"/>
              </a:ext>
            </a:extLst>
          </p:cNvPr>
          <p:cNvSpPr>
            <a:spLocks noGrp="1"/>
          </p:cNvSpPr>
          <p:nvPr/>
        </p:nvSpPr>
        <p:spPr>
          <a:xfrm>
            <a:off x="6772275" y="3171825"/>
            <a:ext cx="4457700" cy="304800"/>
          </a:xfrm>
          <a:prstGeom prst="rect">
            <a:avLst/>
          </a:prstGeom>
          <a:noFill/>
          <a:ln w="0">
            <a:noFill/>
            <a:prstDash val="solid"/>
          </a:ln>
        </p:spPr>
        <p:txBody>
          <a:bodyPr anchor="ctr">
            <a:normAutofit fontScale="98246"/>
          </a:bodyPr>
          <a:lstStyle>
            <a:defPPr algn="ctr">
              <a:defRPr sz="1425" b="1">
                <a:solidFill>
                  <a:srgbClr val="2A9D8F"/>
                </a:solidFill>
                <a:latin typeface="DejaVu Sans"/>
                <a:ea typeface="DejaVu Sans"/>
                <a:cs typeface="DejaVu Sans"/>
              </a:defRPr>
            </a:defPPr>
            <a:lvl1pPr algn="ctr">
              <a:defRPr sz="1425" b="1">
                <a:solidFill>
                  <a:srgbClr val="2A9D8F"/>
                </a:solidFill>
                <a:latin typeface="DejaVu Sans"/>
                <a:ea typeface="DejaVu Sans"/>
                <a:cs typeface="DejaVu Sans"/>
              </a:defRPr>
            </a:lvl1pPr>
            <a:lvl2pPr algn="ctr">
              <a:defRPr sz="1425" b="1">
                <a:solidFill>
                  <a:srgbClr val="2A9D8F"/>
                </a:solidFill>
                <a:latin typeface="DejaVu Sans"/>
                <a:ea typeface="DejaVu Sans"/>
                <a:cs typeface="DejaVu Sans"/>
              </a:defRPr>
            </a:lvl2pPr>
            <a:lvl3pPr algn="ctr">
              <a:defRPr sz="1425" b="1">
                <a:solidFill>
                  <a:srgbClr val="2A9D8F"/>
                </a:solidFill>
                <a:latin typeface="DejaVu Sans"/>
                <a:ea typeface="DejaVu Sans"/>
                <a:cs typeface="DejaVu Sans"/>
              </a:defRPr>
            </a:lvl3pPr>
            <a:lvl4pPr algn="ctr">
              <a:defRPr sz="1425" b="1">
                <a:solidFill>
                  <a:srgbClr val="2A9D8F"/>
                </a:solidFill>
                <a:latin typeface="DejaVu Sans"/>
                <a:ea typeface="DejaVu Sans"/>
                <a:cs typeface="DejaVu Sans"/>
              </a:defRPr>
            </a:lvl4pPr>
            <a:lvl5pPr algn="ctr">
              <a:defRPr sz="1425" b="1">
                <a:solidFill>
                  <a:srgbClr val="2A9D8F"/>
                </a:solidFill>
                <a:latin typeface="DejaVu Sans"/>
                <a:ea typeface="DejaVu Sans"/>
                <a:cs typeface="DejaVu Sans"/>
              </a:defRPr>
            </a:lvl5pPr>
            <a:lvl6pPr algn="ctr">
              <a:defRPr sz="1425" b="1">
                <a:solidFill>
                  <a:srgbClr val="2A9D8F"/>
                </a:solidFill>
                <a:latin typeface="DejaVu Sans"/>
                <a:ea typeface="DejaVu Sans"/>
                <a:cs typeface="DejaVu Sans"/>
              </a:defRPr>
            </a:lvl6pPr>
            <a:lvl7pPr algn="ctr">
              <a:defRPr sz="1425" b="1">
                <a:solidFill>
                  <a:srgbClr val="2A9D8F"/>
                </a:solidFill>
                <a:latin typeface="DejaVu Sans"/>
                <a:ea typeface="DejaVu Sans"/>
                <a:cs typeface="DejaVu Sans"/>
              </a:defRPr>
            </a:lvl7pPr>
            <a:lvl8pPr algn="ctr">
              <a:defRPr sz="1425" b="1">
                <a:solidFill>
                  <a:srgbClr val="2A9D8F"/>
                </a:solidFill>
                <a:latin typeface="DejaVu Sans"/>
                <a:ea typeface="DejaVu Sans"/>
                <a:cs typeface="DejaVu Sans"/>
              </a:defRPr>
            </a:lvl8pPr>
            <a:lvl9pPr algn="ctr">
              <a:defRPr sz="1425" b="1">
                <a:solidFill>
                  <a:srgbClr val="2A9D8F"/>
                </a:solidFill>
                <a:latin typeface="DejaVu Sans"/>
                <a:ea typeface="DejaVu Sans"/>
                <a:cs typeface="DejaVu Sans"/>
              </a:defRPr>
            </a:lvl9pPr>
          </a:lstStyle>
          <a:p>
            <a:pPr algn="ctr">
              <a:defRPr sz="1425" b="1">
                <a:solidFill>
                  <a:srgbClr val="2A9D8F"/>
                </a:solidFill>
                <a:latin typeface="DejaVu Sans"/>
                <a:ea typeface="DejaVu Sans"/>
                <a:cs typeface="DejaVu Sans"/>
              </a:defRPr>
            </a:pPr>
            <a:r>
              <a:rPr sz="1425" b="1">
                <a:solidFill>
                  <a:srgbClr val="2A9D8F"/>
                </a:solidFill>
                <a:latin typeface="DejaVu Sans"/>
                <a:ea typeface="DejaVu Sans"/>
                <a:cs typeface="DejaVu Sans"/>
              </a:rPr>
              <a:t>DVT πιθανή</a:t>
            </a:r>
          </a:p>
        </p:txBody>
      </p:sp>
      <p:sp>
        <p:nvSpPr>
          <p:cNvPr id="15" name="ddimer">
            <a:extLst>
              <a:ext uri="{FF2B5EF4-FFF2-40B4-BE49-F238E27FC236}">
                <a16:creationId xmlns:a16="http://schemas.microsoft.com/office/drawing/2014/main" id="{B96DF896-8C29-4A6C-A534-241D8A3CC473}"/>
              </a:ext>
            </a:extLst>
          </p:cNvPr>
          <p:cNvSpPr>
            <a:spLocks noGrp="1"/>
          </p:cNvSpPr>
          <p:nvPr/>
        </p:nvSpPr>
        <p:spPr>
          <a:xfrm>
            <a:off x="1524000" y="3762375"/>
            <a:ext cx="3333750" cy="457200"/>
          </a:xfrm>
          <a:prstGeom prst="roundRect">
            <a:avLst>
              <a:gd name="adj" fmla="val 16667"/>
            </a:avLst>
          </a:prstGeom>
          <a:solidFill>
            <a:srgbClr val="F6F8FA"/>
          </a:solidFill>
          <a:ln w="13335">
            <a:solidFill>
              <a:srgbClr val="D7DEE5"/>
            </a:solidFill>
            <a:prstDash val="solid"/>
          </a:ln>
        </p:spPr>
        <p:txBody>
          <a:bodyPr/>
          <a:lstStyle/>
          <a:p>
            <a:endParaRPr lang="en-US"/>
          </a:p>
        </p:txBody>
      </p:sp>
      <p:sp>
        <p:nvSpPr>
          <p:cNvPr id="16" name="ddimer-text">
            <a:extLst>
              <a:ext uri="{FF2B5EF4-FFF2-40B4-BE49-F238E27FC236}">
                <a16:creationId xmlns:a16="http://schemas.microsoft.com/office/drawing/2014/main" id="{93CFFEB3-0594-4B3D-91B0-773FD270E6D0}"/>
              </a:ext>
            </a:extLst>
          </p:cNvPr>
          <p:cNvSpPr>
            <a:spLocks noGrp="1"/>
          </p:cNvSpPr>
          <p:nvPr/>
        </p:nvSpPr>
        <p:spPr>
          <a:xfrm>
            <a:off x="1676400" y="3838575"/>
            <a:ext cx="3028950" cy="304800"/>
          </a:xfrm>
          <a:prstGeom prst="rect">
            <a:avLst/>
          </a:prstGeom>
          <a:noFill/>
          <a:ln w="0">
            <a:noFill/>
            <a:prstDash val="solid"/>
          </a:ln>
        </p:spPr>
        <p:txBody>
          <a:bodyPr anchor="ctr">
            <a:normAutofit/>
          </a:bodyPr>
          <a:lstStyle>
            <a:defPPr algn="ctr">
              <a:defRPr sz="1350" b="1">
                <a:solidFill>
                  <a:srgbClr val="18324B"/>
                </a:solidFill>
                <a:latin typeface="DejaVu Sans"/>
                <a:ea typeface="DejaVu Sans"/>
                <a:cs typeface="DejaVu Sans"/>
              </a:defRPr>
            </a:defPPr>
            <a:lvl1pPr algn="ctr">
              <a:defRPr sz="1350" b="1">
                <a:solidFill>
                  <a:srgbClr val="18324B"/>
                </a:solidFill>
                <a:latin typeface="DejaVu Sans"/>
                <a:ea typeface="DejaVu Sans"/>
                <a:cs typeface="DejaVu Sans"/>
              </a:defRPr>
            </a:lvl1pPr>
            <a:lvl2pPr algn="ctr">
              <a:defRPr sz="1350" b="1">
                <a:solidFill>
                  <a:srgbClr val="18324B"/>
                </a:solidFill>
                <a:latin typeface="DejaVu Sans"/>
                <a:ea typeface="DejaVu Sans"/>
                <a:cs typeface="DejaVu Sans"/>
              </a:defRPr>
            </a:lvl2pPr>
            <a:lvl3pPr algn="ctr">
              <a:defRPr sz="1350" b="1">
                <a:solidFill>
                  <a:srgbClr val="18324B"/>
                </a:solidFill>
                <a:latin typeface="DejaVu Sans"/>
                <a:ea typeface="DejaVu Sans"/>
                <a:cs typeface="DejaVu Sans"/>
              </a:defRPr>
            </a:lvl3pPr>
            <a:lvl4pPr algn="ctr">
              <a:defRPr sz="1350" b="1">
                <a:solidFill>
                  <a:srgbClr val="18324B"/>
                </a:solidFill>
                <a:latin typeface="DejaVu Sans"/>
                <a:ea typeface="DejaVu Sans"/>
                <a:cs typeface="DejaVu Sans"/>
              </a:defRPr>
            </a:lvl4pPr>
            <a:lvl5pPr algn="ctr">
              <a:defRPr sz="1350" b="1">
                <a:solidFill>
                  <a:srgbClr val="18324B"/>
                </a:solidFill>
                <a:latin typeface="DejaVu Sans"/>
                <a:ea typeface="DejaVu Sans"/>
                <a:cs typeface="DejaVu Sans"/>
              </a:defRPr>
            </a:lvl5pPr>
            <a:lvl6pPr algn="ctr">
              <a:defRPr sz="1350" b="1">
                <a:solidFill>
                  <a:srgbClr val="18324B"/>
                </a:solidFill>
                <a:latin typeface="DejaVu Sans"/>
                <a:ea typeface="DejaVu Sans"/>
                <a:cs typeface="DejaVu Sans"/>
              </a:defRPr>
            </a:lvl6pPr>
            <a:lvl7pPr algn="ctr">
              <a:defRPr sz="1350" b="1">
                <a:solidFill>
                  <a:srgbClr val="18324B"/>
                </a:solidFill>
                <a:latin typeface="DejaVu Sans"/>
                <a:ea typeface="DejaVu Sans"/>
                <a:cs typeface="DejaVu Sans"/>
              </a:defRPr>
            </a:lvl7pPr>
            <a:lvl8pPr algn="ctr">
              <a:defRPr sz="1350" b="1">
                <a:solidFill>
                  <a:srgbClr val="18324B"/>
                </a:solidFill>
                <a:latin typeface="DejaVu Sans"/>
                <a:ea typeface="DejaVu Sans"/>
                <a:cs typeface="DejaVu Sans"/>
              </a:defRPr>
            </a:lvl8pPr>
            <a:lvl9pPr algn="ctr">
              <a:defRPr sz="1350" b="1">
                <a:solidFill>
                  <a:srgbClr val="18324B"/>
                </a:solidFill>
                <a:latin typeface="DejaVu Sans"/>
                <a:ea typeface="DejaVu Sans"/>
                <a:cs typeface="DejaVu Sans"/>
              </a:defRPr>
            </a:lvl9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D-dimer</a:t>
            </a:r>
          </a:p>
        </p:txBody>
      </p:sp>
      <p:sp>
        <p:nvSpPr>
          <p:cNvPr id="17" name="dd-neg">
            <a:extLst>
              <a:ext uri="{FF2B5EF4-FFF2-40B4-BE49-F238E27FC236}">
                <a16:creationId xmlns:a16="http://schemas.microsoft.com/office/drawing/2014/main" id="{D8296848-1657-4F62-8817-5E1DF054CF0A}"/>
              </a:ext>
            </a:extLst>
          </p:cNvPr>
          <p:cNvSpPr>
            <a:spLocks noGrp="1"/>
          </p:cNvSpPr>
          <p:nvPr/>
        </p:nvSpPr>
        <p:spPr>
          <a:xfrm>
            <a:off x="857250" y="4429125"/>
            <a:ext cx="2143125" cy="723900"/>
          </a:xfrm>
          <a:prstGeom prst="roundRect">
            <a:avLst>
              <a:gd name="adj" fmla="val 10526"/>
            </a:avLst>
          </a:prstGeom>
          <a:solidFill>
            <a:srgbClr val="EDF8F1"/>
          </a:solidFill>
          <a:ln w="13335">
            <a:solidFill>
              <a:srgbClr val="9AC9AA"/>
            </a:solidFill>
            <a:prstDash val="solid"/>
          </a:ln>
        </p:spPr>
        <p:txBody>
          <a:bodyPr/>
          <a:lstStyle/>
          <a:p>
            <a:endParaRPr lang="en-US"/>
          </a:p>
        </p:txBody>
      </p:sp>
      <p:sp>
        <p:nvSpPr>
          <p:cNvPr id="18" name="dd-neg-text">
            <a:extLst>
              <a:ext uri="{FF2B5EF4-FFF2-40B4-BE49-F238E27FC236}">
                <a16:creationId xmlns:a16="http://schemas.microsoft.com/office/drawing/2014/main" id="{B738A4F9-7381-4D24-833E-5B8C6799AA9F}"/>
              </a:ext>
            </a:extLst>
          </p:cNvPr>
          <p:cNvSpPr>
            <a:spLocks noGrp="1"/>
          </p:cNvSpPr>
          <p:nvPr/>
        </p:nvSpPr>
        <p:spPr>
          <a:xfrm>
            <a:off x="1009650" y="4505325"/>
            <a:ext cx="1838325" cy="571500"/>
          </a:xfrm>
          <a:prstGeom prst="rect">
            <a:avLst/>
          </a:prstGeom>
          <a:noFill/>
          <a:ln w="0">
            <a:noFill/>
            <a:prstDash val="solid"/>
          </a:ln>
        </p:spPr>
        <p:txBody>
          <a:bodyPr anchor="ctr">
            <a:normAutofit fontScale="93333"/>
          </a:bodyPr>
          <a:lstStyle>
            <a:defPPr algn="ctr">
              <a:defRPr sz="1125" b="1">
                <a:solidFill>
                  <a:srgbClr val="2F855A"/>
                </a:solidFill>
                <a:latin typeface="DejaVu Sans"/>
                <a:ea typeface="DejaVu Sans"/>
                <a:cs typeface="DejaVu Sans"/>
              </a:defRPr>
            </a:defPPr>
            <a:lvl1pPr algn="ctr">
              <a:defRPr sz="1125" b="1">
                <a:solidFill>
                  <a:srgbClr val="2F855A"/>
                </a:solidFill>
                <a:latin typeface="DejaVu Sans"/>
                <a:ea typeface="DejaVu Sans"/>
                <a:cs typeface="DejaVu Sans"/>
              </a:defRPr>
            </a:lvl1pPr>
            <a:lvl2pPr algn="ctr">
              <a:defRPr sz="1125" b="1">
                <a:solidFill>
                  <a:srgbClr val="2F855A"/>
                </a:solidFill>
                <a:latin typeface="DejaVu Sans"/>
                <a:ea typeface="DejaVu Sans"/>
                <a:cs typeface="DejaVu Sans"/>
              </a:defRPr>
            </a:lvl2pPr>
            <a:lvl3pPr algn="ctr">
              <a:defRPr sz="1125" b="1">
                <a:solidFill>
                  <a:srgbClr val="2F855A"/>
                </a:solidFill>
                <a:latin typeface="DejaVu Sans"/>
                <a:ea typeface="DejaVu Sans"/>
                <a:cs typeface="DejaVu Sans"/>
              </a:defRPr>
            </a:lvl3pPr>
            <a:lvl4pPr algn="ctr">
              <a:defRPr sz="1125" b="1">
                <a:solidFill>
                  <a:srgbClr val="2F855A"/>
                </a:solidFill>
                <a:latin typeface="DejaVu Sans"/>
                <a:ea typeface="DejaVu Sans"/>
                <a:cs typeface="DejaVu Sans"/>
              </a:defRPr>
            </a:lvl4pPr>
            <a:lvl5pPr algn="ctr">
              <a:defRPr sz="1125" b="1">
                <a:solidFill>
                  <a:srgbClr val="2F855A"/>
                </a:solidFill>
                <a:latin typeface="DejaVu Sans"/>
                <a:ea typeface="DejaVu Sans"/>
                <a:cs typeface="DejaVu Sans"/>
              </a:defRPr>
            </a:lvl5pPr>
            <a:lvl6pPr algn="ctr">
              <a:defRPr sz="1125" b="1">
                <a:solidFill>
                  <a:srgbClr val="2F855A"/>
                </a:solidFill>
                <a:latin typeface="DejaVu Sans"/>
                <a:ea typeface="DejaVu Sans"/>
                <a:cs typeface="DejaVu Sans"/>
              </a:defRPr>
            </a:lvl6pPr>
            <a:lvl7pPr algn="ctr">
              <a:defRPr sz="1125" b="1">
                <a:solidFill>
                  <a:srgbClr val="2F855A"/>
                </a:solidFill>
                <a:latin typeface="DejaVu Sans"/>
                <a:ea typeface="DejaVu Sans"/>
                <a:cs typeface="DejaVu Sans"/>
              </a:defRPr>
            </a:lvl7pPr>
            <a:lvl8pPr algn="ctr">
              <a:defRPr sz="1125" b="1">
                <a:solidFill>
                  <a:srgbClr val="2F855A"/>
                </a:solidFill>
                <a:latin typeface="DejaVu Sans"/>
                <a:ea typeface="DejaVu Sans"/>
                <a:cs typeface="DejaVu Sans"/>
              </a:defRPr>
            </a:lvl8pPr>
            <a:lvl9pPr algn="ctr">
              <a:defRPr sz="1125" b="1">
                <a:solidFill>
                  <a:srgbClr val="2F855A"/>
                </a:solidFill>
                <a:latin typeface="DejaVu Sans"/>
                <a:ea typeface="DejaVu Sans"/>
                <a:cs typeface="DejaVu Sans"/>
              </a:defRPr>
            </a:lvl9pPr>
          </a:lstStyle>
          <a:p>
            <a:pPr algn="ctr">
              <a:defRPr sz="1125" b="1">
                <a:solidFill>
                  <a:srgbClr val="2F855A"/>
                </a:solidFill>
                <a:latin typeface="DejaVu Sans"/>
                <a:ea typeface="DejaVu Sans"/>
                <a:cs typeface="DejaVu Sans"/>
              </a:defRPr>
            </a:pPr>
            <a:r>
              <a:rPr sz="1125" b="1">
                <a:solidFill>
                  <a:srgbClr val="2F855A"/>
                </a:solidFill>
                <a:latin typeface="DejaVu Sans"/>
                <a:ea typeface="DejaVu Sans"/>
                <a:cs typeface="DejaVu Sans"/>
              </a:rPr>
              <a:t>Αρνητικό</a:t>
            </a:r>
          </a:p>
          <a:p>
            <a:pPr algn="ctr">
              <a:defRPr sz="1125" b="1">
                <a:solidFill>
                  <a:srgbClr val="2F855A"/>
                </a:solidFill>
                <a:latin typeface="DejaVu Sans"/>
                <a:ea typeface="DejaVu Sans"/>
                <a:cs typeface="DejaVu Sans"/>
              </a:defRPr>
            </a:pPr>
            <a:r>
              <a:rPr sz="1125" b="1">
                <a:solidFill>
                  <a:srgbClr val="2F855A"/>
                </a:solidFill>
                <a:latin typeface="DejaVu Sans"/>
                <a:ea typeface="DejaVu Sans"/>
                <a:cs typeface="DejaVu Sans"/>
              </a:rPr>
              <a:t>Η DVT θεωρείται απίθανη</a:t>
            </a:r>
          </a:p>
        </p:txBody>
      </p:sp>
      <p:sp>
        <p:nvSpPr>
          <p:cNvPr id="19" name="dd-pos">
            <a:extLst>
              <a:ext uri="{FF2B5EF4-FFF2-40B4-BE49-F238E27FC236}">
                <a16:creationId xmlns:a16="http://schemas.microsoft.com/office/drawing/2014/main" id="{F2850A14-E19D-49DF-B122-1BDBF470E72E}"/>
              </a:ext>
            </a:extLst>
          </p:cNvPr>
          <p:cNvSpPr>
            <a:spLocks noGrp="1"/>
          </p:cNvSpPr>
          <p:nvPr/>
        </p:nvSpPr>
        <p:spPr>
          <a:xfrm>
            <a:off x="3381375" y="4429125"/>
            <a:ext cx="2143125" cy="723900"/>
          </a:xfrm>
          <a:prstGeom prst="roundRect">
            <a:avLst>
              <a:gd name="adj" fmla="val 10526"/>
            </a:avLst>
          </a:prstGeom>
          <a:solidFill>
            <a:srgbClr val="FFF5DF"/>
          </a:solidFill>
          <a:ln w="13335">
            <a:solidFill>
              <a:srgbClr val="E5C37F"/>
            </a:solidFill>
            <a:prstDash val="solid"/>
          </a:ln>
        </p:spPr>
        <p:txBody>
          <a:bodyPr/>
          <a:lstStyle/>
          <a:p>
            <a:endParaRPr lang="en-US"/>
          </a:p>
        </p:txBody>
      </p:sp>
      <p:sp>
        <p:nvSpPr>
          <p:cNvPr id="20" name="dd-pos-text">
            <a:extLst>
              <a:ext uri="{FF2B5EF4-FFF2-40B4-BE49-F238E27FC236}">
                <a16:creationId xmlns:a16="http://schemas.microsoft.com/office/drawing/2014/main" id="{B991D9B3-2919-4749-9293-4B43FFA70AA7}"/>
              </a:ext>
            </a:extLst>
          </p:cNvPr>
          <p:cNvSpPr>
            <a:spLocks noGrp="1"/>
          </p:cNvSpPr>
          <p:nvPr/>
        </p:nvSpPr>
        <p:spPr>
          <a:xfrm>
            <a:off x="3533775" y="4505325"/>
            <a:ext cx="1838325" cy="571500"/>
          </a:xfrm>
          <a:prstGeom prst="rect">
            <a:avLst/>
          </a:prstGeom>
          <a:noFill/>
          <a:ln w="0">
            <a:noFill/>
            <a:prstDash val="solid"/>
          </a:ln>
        </p:spPr>
        <p:txBody>
          <a:bodyPr anchor="ctr">
            <a:normAutofit fontScale="98750"/>
          </a:bodyPr>
          <a:lstStyle>
            <a:defPPr algn="ctr">
              <a:defRPr sz="1125" b="1">
                <a:solidFill>
                  <a:srgbClr val="A66B12"/>
                </a:solidFill>
                <a:latin typeface="DejaVu Sans"/>
                <a:ea typeface="DejaVu Sans"/>
                <a:cs typeface="DejaVu Sans"/>
              </a:defRPr>
            </a:defPPr>
            <a:lvl1pPr algn="ctr">
              <a:defRPr sz="1125" b="1">
                <a:solidFill>
                  <a:srgbClr val="A66B12"/>
                </a:solidFill>
                <a:latin typeface="DejaVu Sans"/>
                <a:ea typeface="DejaVu Sans"/>
                <a:cs typeface="DejaVu Sans"/>
              </a:defRPr>
            </a:lvl1pPr>
            <a:lvl2pPr algn="ctr">
              <a:defRPr sz="1125" b="1">
                <a:solidFill>
                  <a:srgbClr val="A66B12"/>
                </a:solidFill>
                <a:latin typeface="DejaVu Sans"/>
                <a:ea typeface="DejaVu Sans"/>
                <a:cs typeface="DejaVu Sans"/>
              </a:defRPr>
            </a:lvl2pPr>
            <a:lvl3pPr algn="ctr">
              <a:defRPr sz="1125" b="1">
                <a:solidFill>
                  <a:srgbClr val="A66B12"/>
                </a:solidFill>
                <a:latin typeface="DejaVu Sans"/>
                <a:ea typeface="DejaVu Sans"/>
                <a:cs typeface="DejaVu Sans"/>
              </a:defRPr>
            </a:lvl3pPr>
            <a:lvl4pPr algn="ctr">
              <a:defRPr sz="1125" b="1">
                <a:solidFill>
                  <a:srgbClr val="A66B12"/>
                </a:solidFill>
                <a:latin typeface="DejaVu Sans"/>
                <a:ea typeface="DejaVu Sans"/>
                <a:cs typeface="DejaVu Sans"/>
              </a:defRPr>
            </a:lvl4pPr>
            <a:lvl5pPr algn="ctr">
              <a:defRPr sz="1125" b="1">
                <a:solidFill>
                  <a:srgbClr val="A66B12"/>
                </a:solidFill>
                <a:latin typeface="DejaVu Sans"/>
                <a:ea typeface="DejaVu Sans"/>
                <a:cs typeface="DejaVu Sans"/>
              </a:defRPr>
            </a:lvl5pPr>
            <a:lvl6pPr algn="ctr">
              <a:defRPr sz="1125" b="1">
                <a:solidFill>
                  <a:srgbClr val="A66B12"/>
                </a:solidFill>
                <a:latin typeface="DejaVu Sans"/>
                <a:ea typeface="DejaVu Sans"/>
                <a:cs typeface="DejaVu Sans"/>
              </a:defRPr>
            </a:lvl6pPr>
            <a:lvl7pPr algn="ctr">
              <a:defRPr sz="1125" b="1">
                <a:solidFill>
                  <a:srgbClr val="A66B12"/>
                </a:solidFill>
                <a:latin typeface="DejaVu Sans"/>
                <a:ea typeface="DejaVu Sans"/>
                <a:cs typeface="DejaVu Sans"/>
              </a:defRPr>
            </a:lvl7pPr>
            <a:lvl8pPr algn="ctr">
              <a:defRPr sz="1125" b="1">
                <a:solidFill>
                  <a:srgbClr val="A66B12"/>
                </a:solidFill>
                <a:latin typeface="DejaVu Sans"/>
                <a:ea typeface="DejaVu Sans"/>
                <a:cs typeface="DejaVu Sans"/>
              </a:defRPr>
            </a:lvl8pPr>
            <a:lvl9pPr algn="ctr">
              <a:defRPr sz="1125" b="1">
                <a:solidFill>
                  <a:srgbClr val="A66B12"/>
                </a:solidFill>
                <a:latin typeface="DejaVu Sans"/>
                <a:ea typeface="DejaVu Sans"/>
                <a:cs typeface="DejaVu Sans"/>
              </a:defRPr>
            </a:lvl9pPr>
          </a:lstStyle>
          <a:p>
            <a:pPr algn="ctr">
              <a:defRPr sz="1125" b="1">
                <a:solidFill>
                  <a:srgbClr val="A66B12"/>
                </a:solidFill>
                <a:latin typeface="DejaVu Sans"/>
                <a:ea typeface="DejaVu Sans"/>
                <a:cs typeface="DejaVu Sans"/>
              </a:defRPr>
            </a:pPr>
            <a:r>
              <a:rPr sz="1125" b="1">
                <a:solidFill>
                  <a:srgbClr val="A66B12"/>
                </a:solidFill>
                <a:latin typeface="DejaVu Sans"/>
                <a:ea typeface="DejaVu Sans"/>
                <a:cs typeface="DejaVu Sans"/>
              </a:rPr>
              <a:t>Θετικό</a:t>
            </a:r>
          </a:p>
          <a:p>
            <a:pPr algn="ctr">
              <a:defRPr sz="1125" b="1">
                <a:solidFill>
                  <a:srgbClr val="A66B12"/>
                </a:solidFill>
                <a:latin typeface="DejaVu Sans"/>
                <a:ea typeface="DejaVu Sans"/>
                <a:cs typeface="DejaVu Sans"/>
              </a:defRPr>
            </a:pPr>
            <a:r>
              <a:rPr sz="1125" b="1">
                <a:solidFill>
                  <a:srgbClr val="A66B12"/>
                </a:solidFill>
                <a:latin typeface="DejaVu Sans"/>
                <a:ea typeface="DejaVu Sans"/>
                <a:cs typeface="DejaVu Sans"/>
              </a:rPr>
              <a:t>Χρειάζεται υπέρηχος</a:t>
            </a:r>
          </a:p>
        </p:txBody>
      </p:sp>
      <p:sp>
        <p:nvSpPr>
          <p:cNvPr id="21" name="ultrasound">
            <a:extLst>
              <a:ext uri="{FF2B5EF4-FFF2-40B4-BE49-F238E27FC236}">
                <a16:creationId xmlns:a16="http://schemas.microsoft.com/office/drawing/2014/main" id="{2B2964D4-5610-480D-B1D8-40F6093A1876}"/>
              </a:ext>
            </a:extLst>
          </p:cNvPr>
          <p:cNvSpPr>
            <a:spLocks noGrp="1"/>
          </p:cNvSpPr>
          <p:nvPr/>
        </p:nvSpPr>
        <p:spPr>
          <a:xfrm>
            <a:off x="7334250" y="3762375"/>
            <a:ext cx="3333750" cy="457200"/>
          </a:xfrm>
          <a:prstGeom prst="roundRect">
            <a:avLst>
              <a:gd name="adj" fmla="val 16667"/>
            </a:avLst>
          </a:prstGeom>
          <a:solidFill>
            <a:srgbClr val="F6F8FA"/>
          </a:solidFill>
          <a:ln w="13335">
            <a:solidFill>
              <a:srgbClr val="D7DEE5"/>
            </a:solidFill>
            <a:prstDash val="solid"/>
          </a:ln>
        </p:spPr>
        <p:txBody>
          <a:bodyPr/>
          <a:lstStyle/>
          <a:p>
            <a:endParaRPr lang="en-US"/>
          </a:p>
        </p:txBody>
      </p:sp>
      <p:sp>
        <p:nvSpPr>
          <p:cNvPr id="22" name="ultrasound-text">
            <a:extLst>
              <a:ext uri="{FF2B5EF4-FFF2-40B4-BE49-F238E27FC236}">
                <a16:creationId xmlns:a16="http://schemas.microsoft.com/office/drawing/2014/main" id="{713B350E-0D2C-4A1C-9143-6BE3FE033564}"/>
              </a:ext>
            </a:extLst>
          </p:cNvPr>
          <p:cNvSpPr>
            <a:spLocks noGrp="1"/>
          </p:cNvSpPr>
          <p:nvPr/>
        </p:nvSpPr>
        <p:spPr>
          <a:xfrm>
            <a:off x="7486650" y="3838575"/>
            <a:ext cx="3028950" cy="304800"/>
          </a:xfrm>
          <a:prstGeom prst="rect">
            <a:avLst/>
          </a:prstGeom>
          <a:noFill/>
          <a:ln w="0">
            <a:noFill/>
            <a:prstDash val="solid"/>
          </a:ln>
        </p:spPr>
        <p:txBody>
          <a:bodyPr anchor="ctr">
            <a:normAutofit/>
          </a:bodyPr>
          <a:lstStyle>
            <a:defPPr algn="ctr">
              <a:defRPr sz="1350" b="1">
                <a:solidFill>
                  <a:srgbClr val="18324B"/>
                </a:solidFill>
                <a:latin typeface="DejaVu Sans"/>
                <a:ea typeface="DejaVu Sans"/>
                <a:cs typeface="DejaVu Sans"/>
              </a:defRPr>
            </a:defPPr>
            <a:lvl1pPr algn="ctr">
              <a:defRPr sz="1350" b="1">
                <a:solidFill>
                  <a:srgbClr val="18324B"/>
                </a:solidFill>
                <a:latin typeface="DejaVu Sans"/>
                <a:ea typeface="DejaVu Sans"/>
                <a:cs typeface="DejaVu Sans"/>
              </a:defRPr>
            </a:lvl1pPr>
            <a:lvl2pPr algn="ctr">
              <a:defRPr sz="1350" b="1">
                <a:solidFill>
                  <a:srgbClr val="18324B"/>
                </a:solidFill>
                <a:latin typeface="DejaVu Sans"/>
                <a:ea typeface="DejaVu Sans"/>
                <a:cs typeface="DejaVu Sans"/>
              </a:defRPr>
            </a:lvl2pPr>
            <a:lvl3pPr algn="ctr">
              <a:defRPr sz="1350" b="1">
                <a:solidFill>
                  <a:srgbClr val="18324B"/>
                </a:solidFill>
                <a:latin typeface="DejaVu Sans"/>
                <a:ea typeface="DejaVu Sans"/>
                <a:cs typeface="DejaVu Sans"/>
              </a:defRPr>
            </a:lvl3pPr>
            <a:lvl4pPr algn="ctr">
              <a:defRPr sz="1350" b="1">
                <a:solidFill>
                  <a:srgbClr val="18324B"/>
                </a:solidFill>
                <a:latin typeface="DejaVu Sans"/>
                <a:ea typeface="DejaVu Sans"/>
                <a:cs typeface="DejaVu Sans"/>
              </a:defRPr>
            </a:lvl4pPr>
            <a:lvl5pPr algn="ctr">
              <a:defRPr sz="1350" b="1">
                <a:solidFill>
                  <a:srgbClr val="18324B"/>
                </a:solidFill>
                <a:latin typeface="DejaVu Sans"/>
                <a:ea typeface="DejaVu Sans"/>
                <a:cs typeface="DejaVu Sans"/>
              </a:defRPr>
            </a:lvl5pPr>
            <a:lvl6pPr algn="ctr">
              <a:defRPr sz="1350" b="1">
                <a:solidFill>
                  <a:srgbClr val="18324B"/>
                </a:solidFill>
                <a:latin typeface="DejaVu Sans"/>
                <a:ea typeface="DejaVu Sans"/>
                <a:cs typeface="DejaVu Sans"/>
              </a:defRPr>
            </a:lvl6pPr>
            <a:lvl7pPr algn="ctr">
              <a:defRPr sz="1350" b="1">
                <a:solidFill>
                  <a:srgbClr val="18324B"/>
                </a:solidFill>
                <a:latin typeface="DejaVu Sans"/>
                <a:ea typeface="DejaVu Sans"/>
                <a:cs typeface="DejaVu Sans"/>
              </a:defRPr>
            </a:lvl7pPr>
            <a:lvl8pPr algn="ctr">
              <a:defRPr sz="1350" b="1">
                <a:solidFill>
                  <a:srgbClr val="18324B"/>
                </a:solidFill>
                <a:latin typeface="DejaVu Sans"/>
                <a:ea typeface="DejaVu Sans"/>
                <a:cs typeface="DejaVu Sans"/>
              </a:defRPr>
            </a:lvl8pPr>
            <a:lvl9pPr algn="ctr">
              <a:defRPr sz="1350" b="1">
                <a:solidFill>
                  <a:srgbClr val="18324B"/>
                </a:solidFill>
                <a:latin typeface="DejaVu Sans"/>
                <a:ea typeface="DejaVu Sans"/>
                <a:cs typeface="DejaVu Sans"/>
              </a:defRPr>
            </a:lvl9pPr>
          </a:lstStyle>
          <a:p>
            <a:pPr algn="ctr">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Υπέρηχος φλεβών</a:t>
            </a:r>
          </a:p>
        </p:txBody>
      </p:sp>
      <p:sp>
        <p:nvSpPr>
          <p:cNvPr id="23" name="us-pos">
            <a:extLst>
              <a:ext uri="{FF2B5EF4-FFF2-40B4-BE49-F238E27FC236}">
                <a16:creationId xmlns:a16="http://schemas.microsoft.com/office/drawing/2014/main" id="{13513765-B304-4323-99AC-E9F7440FEE21}"/>
              </a:ext>
            </a:extLst>
          </p:cNvPr>
          <p:cNvSpPr>
            <a:spLocks noGrp="1"/>
          </p:cNvSpPr>
          <p:nvPr/>
        </p:nvSpPr>
        <p:spPr>
          <a:xfrm>
            <a:off x="6667500" y="4429125"/>
            <a:ext cx="2143125" cy="723900"/>
          </a:xfrm>
          <a:prstGeom prst="roundRect">
            <a:avLst>
              <a:gd name="adj" fmla="val 10526"/>
            </a:avLst>
          </a:prstGeom>
          <a:solidFill>
            <a:srgbClr val="EDF8F1"/>
          </a:solidFill>
          <a:ln w="13335">
            <a:solidFill>
              <a:srgbClr val="9AC9AA"/>
            </a:solidFill>
            <a:prstDash val="solid"/>
          </a:ln>
        </p:spPr>
        <p:txBody>
          <a:bodyPr/>
          <a:lstStyle/>
          <a:p>
            <a:endParaRPr lang="en-US"/>
          </a:p>
        </p:txBody>
      </p:sp>
      <p:sp>
        <p:nvSpPr>
          <p:cNvPr id="24" name="us-pos-text">
            <a:extLst>
              <a:ext uri="{FF2B5EF4-FFF2-40B4-BE49-F238E27FC236}">
                <a16:creationId xmlns:a16="http://schemas.microsoft.com/office/drawing/2014/main" id="{B4CFE89E-77E6-409F-8273-9C54E0B8C8CC}"/>
              </a:ext>
            </a:extLst>
          </p:cNvPr>
          <p:cNvSpPr>
            <a:spLocks noGrp="1"/>
          </p:cNvSpPr>
          <p:nvPr/>
        </p:nvSpPr>
        <p:spPr>
          <a:xfrm>
            <a:off x="6819900" y="4505325"/>
            <a:ext cx="1838325" cy="571500"/>
          </a:xfrm>
          <a:prstGeom prst="rect">
            <a:avLst/>
          </a:prstGeom>
          <a:noFill/>
          <a:ln w="0">
            <a:noFill/>
            <a:prstDash val="solid"/>
          </a:ln>
        </p:spPr>
        <p:txBody>
          <a:bodyPr anchor="ctr">
            <a:normAutofit fontScale="93333"/>
          </a:bodyPr>
          <a:lstStyle>
            <a:defPPr algn="ctr">
              <a:defRPr sz="1125" b="1">
                <a:solidFill>
                  <a:srgbClr val="2F855A"/>
                </a:solidFill>
                <a:latin typeface="DejaVu Sans"/>
                <a:ea typeface="DejaVu Sans"/>
                <a:cs typeface="DejaVu Sans"/>
              </a:defRPr>
            </a:defPPr>
            <a:lvl1pPr algn="ctr">
              <a:defRPr sz="1125" b="1">
                <a:solidFill>
                  <a:srgbClr val="2F855A"/>
                </a:solidFill>
                <a:latin typeface="DejaVu Sans"/>
                <a:ea typeface="DejaVu Sans"/>
                <a:cs typeface="DejaVu Sans"/>
              </a:defRPr>
            </a:lvl1pPr>
            <a:lvl2pPr algn="ctr">
              <a:defRPr sz="1125" b="1">
                <a:solidFill>
                  <a:srgbClr val="2F855A"/>
                </a:solidFill>
                <a:latin typeface="DejaVu Sans"/>
                <a:ea typeface="DejaVu Sans"/>
                <a:cs typeface="DejaVu Sans"/>
              </a:defRPr>
            </a:lvl2pPr>
            <a:lvl3pPr algn="ctr">
              <a:defRPr sz="1125" b="1">
                <a:solidFill>
                  <a:srgbClr val="2F855A"/>
                </a:solidFill>
                <a:latin typeface="DejaVu Sans"/>
                <a:ea typeface="DejaVu Sans"/>
                <a:cs typeface="DejaVu Sans"/>
              </a:defRPr>
            </a:lvl3pPr>
            <a:lvl4pPr algn="ctr">
              <a:defRPr sz="1125" b="1">
                <a:solidFill>
                  <a:srgbClr val="2F855A"/>
                </a:solidFill>
                <a:latin typeface="DejaVu Sans"/>
                <a:ea typeface="DejaVu Sans"/>
                <a:cs typeface="DejaVu Sans"/>
              </a:defRPr>
            </a:lvl4pPr>
            <a:lvl5pPr algn="ctr">
              <a:defRPr sz="1125" b="1">
                <a:solidFill>
                  <a:srgbClr val="2F855A"/>
                </a:solidFill>
                <a:latin typeface="DejaVu Sans"/>
                <a:ea typeface="DejaVu Sans"/>
                <a:cs typeface="DejaVu Sans"/>
              </a:defRPr>
            </a:lvl5pPr>
            <a:lvl6pPr algn="ctr">
              <a:defRPr sz="1125" b="1">
                <a:solidFill>
                  <a:srgbClr val="2F855A"/>
                </a:solidFill>
                <a:latin typeface="DejaVu Sans"/>
                <a:ea typeface="DejaVu Sans"/>
                <a:cs typeface="DejaVu Sans"/>
              </a:defRPr>
            </a:lvl6pPr>
            <a:lvl7pPr algn="ctr">
              <a:defRPr sz="1125" b="1">
                <a:solidFill>
                  <a:srgbClr val="2F855A"/>
                </a:solidFill>
                <a:latin typeface="DejaVu Sans"/>
                <a:ea typeface="DejaVu Sans"/>
                <a:cs typeface="DejaVu Sans"/>
              </a:defRPr>
            </a:lvl7pPr>
            <a:lvl8pPr algn="ctr">
              <a:defRPr sz="1125" b="1">
                <a:solidFill>
                  <a:srgbClr val="2F855A"/>
                </a:solidFill>
                <a:latin typeface="DejaVu Sans"/>
                <a:ea typeface="DejaVu Sans"/>
                <a:cs typeface="DejaVu Sans"/>
              </a:defRPr>
            </a:lvl8pPr>
            <a:lvl9pPr algn="ctr">
              <a:defRPr sz="1125" b="1">
                <a:solidFill>
                  <a:srgbClr val="2F855A"/>
                </a:solidFill>
                <a:latin typeface="DejaVu Sans"/>
                <a:ea typeface="DejaVu Sans"/>
                <a:cs typeface="DejaVu Sans"/>
              </a:defRPr>
            </a:lvl9pPr>
          </a:lstStyle>
          <a:p>
            <a:pPr algn="ctr">
              <a:defRPr sz="1125" b="1">
                <a:solidFill>
                  <a:srgbClr val="2F855A"/>
                </a:solidFill>
                <a:latin typeface="DejaVu Sans"/>
                <a:ea typeface="DejaVu Sans"/>
                <a:cs typeface="DejaVu Sans"/>
              </a:defRPr>
            </a:pPr>
            <a:r>
              <a:rPr sz="1125" b="1">
                <a:solidFill>
                  <a:srgbClr val="2F855A"/>
                </a:solidFill>
                <a:latin typeface="DejaVu Sans"/>
                <a:ea typeface="DejaVu Sans"/>
                <a:cs typeface="DejaVu Sans"/>
              </a:rPr>
              <a:t>Θετικός</a:t>
            </a:r>
          </a:p>
          <a:p>
            <a:pPr algn="ctr">
              <a:defRPr sz="1125" b="1">
                <a:solidFill>
                  <a:srgbClr val="2F855A"/>
                </a:solidFill>
                <a:latin typeface="DejaVu Sans"/>
                <a:ea typeface="DejaVu Sans"/>
                <a:cs typeface="DejaVu Sans"/>
              </a:defRPr>
            </a:pPr>
            <a:r>
              <a:rPr sz="1125" b="1">
                <a:solidFill>
                  <a:srgbClr val="2F855A"/>
                </a:solidFill>
                <a:latin typeface="DejaVu Sans"/>
                <a:ea typeface="DejaVu Sans"/>
                <a:cs typeface="DejaVu Sans"/>
              </a:rPr>
              <a:t>Έναρξη αντιπηκτικής αγωγής</a:t>
            </a:r>
          </a:p>
        </p:txBody>
      </p:sp>
      <p:sp>
        <p:nvSpPr>
          <p:cNvPr id="25" name="us-neg">
            <a:extLst>
              <a:ext uri="{FF2B5EF4-FFF2-40B4-BE49-F238E27FC236}">
                <a16:creationId xmlns:a16="http://schemas.microsoft.com/office/drawing/2014/main" id="{98EE7A3A-A905-469A-BBB0-184459B899D0}"/>
              </a:ext>
            </a:extLst>
          </p:cNvPr>
          <p:cNvSpPr>
            <a:spLocks noGrp="1"/>
          </p:cNvSpPr>
          <p:nvPr/>
        </p:nvSpPr>
        <p:spPr>
          <a:xfrm>
            <a:off x="9191625" y="4429125"/>
            <a:ext cx="2143125" cy="723900"/>
          </a:xfrm>
          <a:prstGeom prst="roundRect">
            <a:avLst>
              <a:gd name="adj" fmla="val 10526"/>
            </a:avLst>
          </a:prstGeom>
          <a:solidFill>
            <a:srgbClr val="EAF3FB"/>
          </a:solidFill>
          <a:ln w="13335">
            <a:solidFill>
              <a:srgbClr val="A8C9E8"/>
            </a:solidFill>
            <a:prstDash val="solid"/>
          </a:ln>
        </p:spPr>
        <p:txBody>
          <a:bodyPr/>
          <a:lstStyle/>
          <a:p>
            <a:endParaRPr lang="en-US"/>
          </a:p>
        </p:txBody>
      </p:sp>
      <p:sp>
        <p:nvSpPr>
          <p:cNvPr id="26" name="us-neg-text">
            <a:extLst>
              <a:ext uri="{FF2B5EF4-FFF2-40B4-BE49-F238E27FC236}">
                <a16:creationId xmlns:a16="http://schemas.microsoft.com/office/drawing/2014/main" id="{31E92D38-F6C1-402F-B800-6C4DC2F3E012}"/>
              </a:ext>
            </a:extLst>
          </p:cNvPr>
          <p:cNvSpPr>
            <a:spLocks noGrp="1"/>
          </p:cNvSpPr>
          <p:nvPr/>
        </p:nvSpPr>
        <p:spPr>
          <a:xfrm>
            <a:off x="9344025" y="4505325"/>
            <a:ext cx="1838325" cy="571500"/>
          </a:xfrm>
          <a:prstGeom prst="rect">
            <a:avLst/>
          </a:prstGeom>
          <a:noFill/>
          <a:ln w="0">
            <a:noFill/>
            <a:prstDash val="solid"/>
          </a:ln>
        </p:spPr>
        <p:txBody>
          <a:bodyPr anchor="ctr">
            <a:normAutofit/>
          </a:bodyPr>
          <a:lstStyle>
            <a:defPPr algn="ctr">
              <a:defRPr sz="1050" b="1">
                <a:solidFill>
                  <a:srgbClr val="3979B8"/>
                </a:solidFill>
                <a:latin typeface="DejaVu Sans"/>
                <a:ea typeface="DejaVu Sans"/>
                <a:cs typeface="DejaVu Sans"/>
              </a:defRPr>
            </a:defPPr>
            <a:lvl1pPr algn="ctr">
              <a:defRPr sz="1050" b="1">
                <a:solidFill>
                  <a:srgbClr val="3979B8"/>
                </a:solidFill>
                <a:latin typeface="DejaVu Sans"/>
                <a:ea typeface="DejaVu Sans"/>
                <a:cs typeface="DejaVu Sans"/>
              </a:defRPr>
            </a:lvl1pPr>
            <a:lvl2pPr algn="ctr">
              <a:defRPr sz="1050" b="1">
                <a:solidFill>
                  <a:srgbClr val="3979B8"/>
                </a:solidFill>
                <a:latin typeface="DejaVu Sans"/>
                <a:ea typeface="DejaVu Sans"/>
                <a:cs typeface="DejaVu Sans"/>
              </a:defRPr>
            </a:lvl2pPr>
            <a:lvl3pPr algn="ctr">
              <a:defRPr sz="1050" b="1">
                <a:solidFill>
                  <a:srgbClr val="3979B8"/>
                </a:solidFill>
                <a:latin typeface="DejaVu Sans"/>
                <a:ea typeface="DejaVu Sans"/>
                <a:cs typeface="DejaVu Sans"/>
              </a:defRPr>
            </a:lvl3pPr>
            <a:lvl4pPr algn="ctr">
              <a:defRPr sz="1050" b="1">
                <a:solidFill>
                  <a:srgbClr val="3979B8"/>
                </a:solidFill>
                <a:latin typeface="DejaVu Sans"/>
                <a:ea typeface="DejaVu Sans"/>
                <a:cs typeface="DejaVu Sans"/>
              </a:defRPr>
            </a:lvl4pPr>
            <a:lvl5pPr algn="ctr">
              <a:defRPr sz="1050" b="1">
                <a:solidFill>
                  <a:srgbClr val="3979B8"/>
                </a:solidFill>
                <a:latin typeface="DejaVu Sans"/>
                <a:ea typeface="DejaVu Sans"/>
                <a:cs typeface="DejaVu Sans"/>
              </a:defRPr>
            </a:lvl5pPr>
            <a:lvl6pPr algn="ctr">
              <a:defRPr sz="1050" b="1">
                <a:solidFill>
                  <a:srgbClr val="3979B8"/>
                </a:solidFill>
                <a:latin typeface="DejaVu Sans"/>
                <a:ea typeface="DejaVu Sans"/>
                <a:cs typeface="DejaVu Sans"/>
              </a:defRPr>
            </a:lvl6pPr>
            <a:lvl7pPr algn="ctr">
              <a:defRPr sz="1050" b="1">
                <a:solidFill>
                  <a:srgbClr val="3979B8"/>
                </a:solidFill>
                <a:latin typeface="DejaVu Sans"/>
                <a:ea typeface="DejaVu Sans"/>
                <a:cs typeface="DejaVu Sans"/>
              </a:defRPr>
            </a:lvl7pPr>
            <a:lvl8pPr algn="ctr">
              <a:defRPr sz="1050" b="1">
                <a:solidFill>
                  <a:srgbClr val="3979B8"/>
                </a:solidFill>
                <a:latin typeface="DejaVu Sans"/>
                <a:ea typeface="DejaVu Sans"/>
                <a:cs typeface="DejaVu Sans"/>
              </a:defRPr>
            </a:lvl8pPr>
            <a:lvl9pPr algn="ctr">
              <a:defRPr sz="1050" b="1">
                <a:solidFill>
                  <a:srgbClr val="3979B8"/>
                </a:solidFill>
                <a:latin typeface="DejaVu Sans"/>
                <a:ea typeface="DejaVu Sans"/>
                <a:cs typeface="DejaVu Sans"/>
              </a:defRPr>
            </a:lvl9pPr>
          </a:lstStyle>
          <a:p>
            <a:pPr algn="ctr">
              <a:defRPr sz="1050" b="1">
                <a:solidFill>
                  <a:srgbClr val="3979B8"/>
                </a:solidFill>
                <a:latin typeface="DejaVu Sans"/>
                <a:ea typeface="DejaVu Sans"/>
                <a:cs typeface="DejaVu Sans"/>
              </a:defRPr>
            </a:pPr>
            <a:r>
              <a:rPr sz="1050" b="1">
                <a:solidFill>
                  <a:srgbClr val="3979B8"/>
                </a:solidFill>
                <a:latin typeface="DejaVu Sans"/>
                <a:ea typeface="DejaVu Sans"/>
                <a:cs typeface="DejaVu Sans"/>
              </a:rPr>
              <a:t>Αρνητικός</a:t>
            </a:r>
          </a:p>
          <a:p>
            <a:pPr algn="ctr">
              <a:defRPr sz="1050" b="1">
                <a:solidFill>
                  <a:srgbClr val="3979B8"/>
                </a:solidFill>
                <a:latin typeface="DejaVu Sans"/>
                <a:ea typeface="DejaVu Sans"/>
                <a:cs typeface="DejaVu Sans"/>
              </a:defRPr>
            </a:pPr>
            <a:r>
              <a:rPr sz="1050" b="1">
                <a:solidFill>
                  <a:srgbClr val="3979B8"/>
                </a:solidFill>
                <a:latin typeface="DejaVu Sans"/>
                <a:ea typeface="DejaVu Sans"/>
                <a:cs typeface="DejaVu Sans"/>
              </a:rPr>
              <a:t>Επανεκτίμηση αν η υποψία επιμένει</a:t>
            </a:r>
          </a:p>
        </p:txBody>
      </p:sp>
      <p:sp>
        <p:nvSpPr>
          <p:cNvPr id="27" name="delay">
            <a:extLst>
              <a:ext uri="{FF2B5EF4-FFF2-40B4-BE49-F238E27FC236}">
                <a16:creationId xmlns:a16="http://schemas.microsoft.com/office/drawing/2014/main" id="{E1AFEDAF-21CD-41AC-8E4B-A462997DB70F}"/>
              </a:ext>
            </a:extLst>
          </p:cNvPr>
          <p:cNvSpPr>
            <a:spLocks noGrp="1"/>
          </p:cNvSpPr>
          <p:nvPr/>
        </p:nvSpPr>
        <p:spPr>
          <a:xfrm>
            <a:off x="1428750" y="5476875"/>
            <a:ext cx="9334500" cy="685800"/>
          </a:xfrm>
          <a:prstGeom prst="roundRect">
            <a:avLst>
              <a:gd name="adj" fmla="val 11111"/>
            </a:avLst>
          </a:prstGeom>
          <a:solidFill>
            <a:srgbClr val="FCECEC"/>
          </a:solidFill>
          <a:ln w="13335">
            <a:solidFill>
              <a:srgbClr val="E5AAAA"/>
            </a:solidFill>
            <a:prstDash val="solid"/>
          </a:ln>
        </p:spPr>
        <p:txBody>
          <a:bodyPr/>
          <a:lstStyle/>
          <a:p>
            <a:endParaRPr lang="en-US"/>
          </a:p>
        </p:txBody>
      </p:sp>
      <p:sp>
        <p:nvSpPr>
          <p:cNvPr id="28" name="delay-text">
            <a:extLst>
              <a:ext uri="{FF2B5EF4-FFF2-40B4-BE49-F238E27FC236}">
                <a16:creationId xmlns:a16="http://schemas.microsoft.com/office/drawing/2014/main" id="{24559D8C-D64C-4A5F-89F6-3B423C3BA978}"/>
              </a:ext>
            </a:extLst>
          </p:cNvPr>
          <p:cNvSpPr>
            <a:spLocks noGrp="1"/>
          </p:cNvSpPr>
          <p:nvPr/>
        </p:nvSpPr>
        <p:spPr>
          <a:xfrm>
            <a:off x="1762125" y="5600700"/>
            <a:ext cx="8667750" cy="447675"/>
          </a:xfrm>
          <a:prstGeom prst="rect">
            <a:avLst/>
          </a:prstGeom>
          <a:noFill/>
          <a:ln w="0">
            <a:noFill/>
            <a:prstDash val="solid"/>
          </a:ln>
        </p:spPr>
        <p:txBody>
          <a:bodyPr anchor="ctr">
            <a:normAutofit/>
          </a:bodyPr>
          <a:lstStyle>
            <a:defPPr algn="ctr">
              <a:defRPr sz="1125" b="1">
                <a:solidFill>
                  <a:srgbClr val="B54A4A"/>
                </a:solidFill>
                <a:latin typeface="DejaVu Sans"/>
                <a:ea typeface="DejaVu Sans"/>
                <a:cs typeface="DejaVu Sans"/>
              </a:defRPr>
            </a:defPPr>
            <a:lvl1pPr algn="ctr">
              <a:defRPr sz="1125" b="1">
                <a:solidFill>
                  <a:srgbClr val="B54A4A"/>
                </a:solidFill>
                <a:latin typeface="DejaVu Sans"/>
                <a:ea typeface="DejaVu Sans"/>
                <a:cs typeface="DejaVu Sans"/>
              </a:defRPr>
            </a:lvl1pPr>
            <a:lvl2pPr algn="ctr">
              <a:defRPr sz="1125" b="1">
                <a:solidFill>
                  <a:srgbClr val="B54A4A"/>
                </a:solidFill>
                <a:latin typeface="DejaVu Sans"/>
                <a:ea typeface="DejaVu Sans"/>
                <a:cs typeface="DejaVu Sans"/>
              </a:defRPr>
            </a:lvl2pPr>
            <a:lvl3pPr algn="ctr">
              <a:defRPr sz="1125" b="1">
                <a:solidFill>
                  <a:srgbClr val="B54A4A"/>
                </a:solidFill>
                <a:latin typeface="DejaVu Sans"/>
                <a:ea typeface="DejaVu Sans"/>
                <a:cs typeface="DejaVu Sans"/>
              </a:defRPr>
            </a:lvl3pPr>
            <a:lvl4pPr algn="ctr">
              <a:defRPr sz="1125" b="1">
                <a:solidFill>
                  <a:srgbClr val="B54A4A"/>
                </a:solidFill>
                <a:latin typeface="DejaVu Sans"/>
                <a:ea typeface="DejaVu Sans"/>
                <a:cs typeface="DejaVu Sans"/>
              </a:defRPr>
            </a:lvl4pPr>
            <a:lvl5pPr algn="ctr">
              <a:defRPr sz="1125" b="1">
                <a:solidFill>
                  <a:srgbClr val="B54A4A"/>
                </a:solidFill>
                <a:latin typeface="DejaVu Sans"/>
                <a:ea typeface="DejaVu Sans"/>
                <a:cs typeface="DejaVu Sans"/>
              </a:defRPr>
            </a:lvl5pPr>
            <a:lvl6pPr algn="ctr">
              <a:defRPr sz="1125" b="1">
                <a:solidFill>
                  <a:srgbClr val="B54A4A"/>
                </a:solidFill>
                <a:latin typeface="DejaVu Sans"/>
                <a:ea typeface="DejaVu Sans"/>
                <a:cs typeface="DejaVu Sans"/>
              </a:defRPr>
            </a:lvl6pPr>
            <a:lvl7pPr algn="ctr">
              <a:defRPr sz="1125" b="1">
                <a:solidFill>
                  <a:srgbClr val="B54A4A"/>
                </a:solidFill>
                <a:latin typeface="DejaVu Sans"/>
                <a:ea typeface="DejaVu Sans"/>
                <a:cs typeface="DejaVu Sans"/>
              </a:defRPr>
            </a:lvl7pPr>
            <a:lvl8pPr algn="ctr">
              <a:defRPr sz="1125" b="1">
                <a:solidFill>
                  <a:srgbClr val="B54A4A"/>
                </a:solidFill>
                <a:latin typeface="DejaVu Sans"/>
                <a:ea typeface="DejaVu Sans"/>
                <a:cs typeface="DejaVu Sans"/>
              </a:defRPr>
            </a:lvl8pPr>
            <a:lvl9pPr algn="ctr">
              <a:defRPr sz="1125" b="1">
                <a:solidFill>
                  <a:srgbClr val="B54A4A"/>
                </a:solidFill>
                <a:latin typeface="DejaVu Sans"/>
                <a:ea typeface="DejaVu Sans"/>
                <a:cs typeface="DejaVu Sans"/>
              </a:defRPr>
            </a:lvl9pPr>
          </a:lstStyle>
          <a:p>
            <a:pPr algn="ctr">
              <a:defRPr sz="1125" b="1">
                <a:solidFill>
                  <a:srgbClr val="B54A4A"/>
                </a:solidFill>
                <a:latin typeface="DejaVu Sans"/>
                <a:ea typeface="DejaVu Sans"/>
                <a:cs typeface="DejaVu Sans"/>
              </a:defRPr>
            </a:pPr>
            <a:r>
              <a:rPr sz="1125" b="1">
                <a:solidFill>
                  <a:srgbClr val="B54A4A"/>
                </a:solidFill>
                <a:latin typeface="DejaVu Sans"/>
                <a:ea typeface="DejaVu Sans"/>
                <a:cs typeface="DejaVu Sans"/>
              </a:rPr>
              <a:t>Αν ο υπέρηχος καθυστερεί: η οδηγία καθορίζει αν χρειάζεται προσωρινή αντιπηκτική αγωγή μέχρι την εξέταση. Ο επαγγελματίας ελέγχει πρώτα τον κίνδυνο αιμορραγίας και τις αντενδείξεις.</a:t>
            </a:r>
          </a:p>
        </p:txBody>
      </p:sp>
    </p:spTree>
    <p:extLst>
      <p:ext uri="{BB962C8B-B14F-4D97-AF65-F5344CB8AC3E}">
        <p14:creationId xmlns:p14="http://schemas.microsoft.com/office/powerpoint/2010/main" val="8009644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EACAA8DE-17D1-4DE6-B4A6-78CC8E07CDE3}"/>
              </a:ext>
            </a:extLst>
          </p:cNvPr>
          <p:cNvSpPr>
            <a:spLocks noGrp="1"/>
          </p:cNvSpPr>
          <p:nvPr/>
        </p:nvSpPr>
        <p:spPr>
          <a:xfrm>
            <a:off x="647700" y="266700"/>
            <a:ext cx="10906125" cy="514350"/>
          </a:xfrm>
          <a:prstGeom prst="rect">
            <a:avLst/>
          </a:prstGeom>
          <a:noFill/>
          <a:ln w="0">
            <a:noFill/>
            <a:prstDash val="solid"/>
          </a:ln>
        </p:spPr>
        <p:txBody>
          <a:bodyPr anchor="ctr">
            <a:normAutofit/>
          </a:bodyPr>
          <a:lstStyle>
            <a:defPPr algn="l">
              <a:defRPr sz="2250" b="1">
                <a:solidFill>
                  <a:srgbClr val="18324B"/>
                </a:solidFill>
                <a:latin typeface="DejaVu Sans"/>
                <a:ea typeface="DejaVu Sans"/>
                <a:cs typeface="DejaVu Sans"/>
              </a:defRPr>
            </a:defPPr>
            <a:lvl1pPr algn="l">
              <a:defRPr sz="2250" b="1">
                <a:solidFill>
                  <a:srgbClr val="18324B"/>
                </a:solidFill>
                <a:latin typeface="DejaVu Sans"/>
                <a:ea typeface="DejaVu Sans"/>
                <a:cs typeface="DejaVu Sans"/>
              </a:defRPr>
            </a:lvl1pPr>
            <a:lvl2pPr algn="l">
              <a:defRPr sz="2250" b="1">
                <a:solidFill>
                  <a:srgbClr val="18324B"/>
                </a:solidFill>
                <a:latin typeface="DejaVu Sans"/>
                <a:ea typeface="DejaVu Sans"/>
                <a:cs typeface="DejaVu Sans"/>
              </a:defRPr>
            </a:lvl2pPr>
            <a:lvl3pPr algn="l">
              <a:defRPr sz="2250" b="1">
                <a:solidFill>
                  <a:srgbClr val="18324B"/>
                </a:solidFill>
                <a:latin typeface="DejaVu Sans"/>
                <a:ea typeface="DejaVu Sans"/>
                <a:cs typeface="DejaVu Sans"/>
              </a:defRPr>
            </a:lvl3pPr>
            <a:lvl4pPr algn="l">
              <a:defRPr sz="2250" b="1">
                <a:solidFill>
                  <a:srgbClr val="18324B"/>
                </a:solidFill>
                <a:latin typeface="DejaVu Sans"/>
                <a:ea typeface="DejaVu Sans"/>
                <a:cs typeface="DejaVu Sans"/>
              </a:defRPr>
            </a:lvl4pPr>
            <a:lvl5pPr algn="l">
              <a:defRPr sz="2250" b="1">
                <a:solidFill>
                  <a:srgbClr val="18324B"/>
                </a:solidFill>
                <a:latin typeface="DejaVu Sans"/>
                <a:ea typeface="DejaVu Sans"/>
                <a:cs typeface="DejaVu Sans"/>
              </a:defRPr>
            </a:lvl5pPr>
            <a:lvl6pPr algn="l">
              <a:defRPr sz="2250" b="1">
                <a:solidFill>
                  <a:srgbClr val="18324B"/>
                </a:solidFill>
                <a:latin typeface="DejaVu Sans"/>
                <a:ea typeface="DejaVu Sans"/>
                <a:cs typeface="DejaVu Sans"/>
              </a:defRPr>
            </a:lvl6pPr>
            <a:lvl7pPr algn="l">
              <a:defRPr sz="2250" b="1">
                <a:solidFill>
                  <a:srgbClr val="18324B"/>
                </a:solidFill>
                <a:latin typeface="DejaVu Sans"/>
                <a:ea typeface="DejaVu Sans"/>
                <a:cs typeface="DejaVu Sans"/>
              </a:defRPr>
            </a:lvl7pPr>
            <a:lvl8pPr algn="l">
              <a:defRPr sz="2250" b="1">
                <a:solidFill>
                  <a:srgbClr val="18324B"/>
                </a:solidFill>
                <a:latin typeface="DejaVu Sans"/>
                <a:ea typeface="DejaVu Sans"/>
                <a:cs typeface="DejaVu Sans"/>
              </a:defRPr>
            </a:lvl8pPr>
            <a:lvl9pPr algn="l">
              <a:defRPr sz="2250" b="1">
                <a:solidFill>
                  <a:srgbClr val="18324B"/>
                </a:solidFill>
                <a:latin typeface="DejaVu Sans"/>
                <a:ea typeface="DejaVu Sans"/>
                <a:cs typeface="DejaVu Sans"/>
              </a:defRPr>
            </a:lvl9pPr>
          </a:lstStyle>
          <a:p>
            <a:pPr algn="l">
              <a:defRPr sz="2250" b="1">
                <a:solidFill>
                  <a:srgbClr val="18324B"/>
                </a:solidFill>
                <a:latin typeface="DejaVu Sans"/>
                <a:ea typeface="DejaVu Sans"/>
                <a:cs typeface="DejaVu Sans"/>
              </a:defRPr>
            </a:pPr>
            <a:r>
              <a:rPr sz="2250" b="1">
                <a:solidFill>
                  <a:srgbClr val="18324B"/>
                </a:solidFill>
                <a:latin typeface="DejaVu Sans"/>
                <a:ea typeface="DejaVu Sans"/>
                <a:cs typeface="DejaVu Sans"/>
              </a:rPr>
              <a:t>Τι κάνει ο επαγγελματίας υγείας στην πράξη;</a:t>
            </a:r>
          </a:p>
        </p:txBody>
      </p:sp>
      <p:sp>
        <p:nvSpPr>
          <p:cNvPr id="2" name="subtitle">
            <a:extLst>
              <a:ext uri="{FF2B5EF4-FFF2-40B4-BE49-F238E27FC236}">
                <a16:creationId xmlns:a16="http://schemas.microsoft.com/office/drawing/2014/main" id="{1C99E66E-069C-4828-93F4-2B6981473D3A}"/>
              </a:ext>
            </a:extLst>
          </p:cNvPr>
          <p:cNvSpPr>
            <a:spLocks noGrp="1"/>
          </p:cNvSpPr>
          <p:nvPr/>
        </p:nvSpPr>
        <p:spPr>
          <a:xfrm>
            <a:off x="666750" y="742950"/>
            <a:ext cx="10668000" cy="2857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Η οδηγία οργανώνει την απόφαση και η κλινική κρίση την προσαρμόζει.</a:t>
            </a:r>
          </a:p>
        </p:txBody>
      </p:sp>
      <p:sp>
        <p:nvSpPr>
          <p:cNvPr id="3" name="top-rule">
            <a:extLst>
              <a:ext uri="{FF2B5EF4-FFF2-40B4-BE49-F238E27FC236}">
                <a16:creationId xmlns:a16="http://schemas.microsoft.com/office/drawing/2014/main" id="{F6A27A47-A672-4D0F-AFE5-DFE21B393B58}"/>
              </a:ext>
            </a:extLst>
          </p:cNvPr>
          <p:cNvSpPr>
            <a:spLocks noGrp="1"/>
          </p:cNvSpPr>
          <p:nvPr/>
        </p:nvSpPr>
        <p:spPr>
          <a:xfrm>
            <a:off x="666750" y="1066800"/>
            <a:ext cx="10858500" cy="28575"/>
          </a:xfrm>
          <a:prstGeom prst="rect">
            <a:avLst/>
          </a:prstGeom>
          <a:solidFill>
            <a:srgbClr val="2A9D8F"/>
          </a:solidFill>
          <a:ln w="0">
            <a:noFill/>
            <a:prstDash val="solid"/>
          </a:ln>
        </p:spPr>
        <p:txBody>
          <a:bodyPr/>
          <a:lstStyle/>
          <a:p>
            <a:endParaRPr lang="en-US"/>
          </a:p>
        </p:txBody>
      </p:sp>
      <p:sp>
        <p:nvSpPr>
          <p:cNvPr id="5" name="slide-number">
            <a:extLst>
              <a:ext uri="{FF2B5EF4-FFF2-40B4-BE49-F238E27FC236}">
                <a16:creationId xmlns:a16="http://schemas.microsoft.com/office/drawing/2014/main" id="{D2F3D1A7-FE28-476F-92AF-5DF454AF1D56}"/>
              </a:ext>
            </a:extLst>
          </p:cNvPr>
          <p:cNvSpPr>
            <a:spLocks noGrp="1"/>
          </p:cNvSpPr>
          <p:nvPr/>
        </p:nvSpPr>
        <p:spPr>
          <a:xfrm>
            <a:off x="11125200" y="6534150"/>
            <a:ext cx="400050" cy="171450"/>
          </a:xfrm>
          <a:prstGeom prst="rect">
            <a:avLst/>
          </a:prstGeom>
          <a:noFill/>
          <a:ln w="0">
            <a:noFill/>
            <a:prstDash val="solid"/>
          </a:ln>
        </p:spPr>
        <p:txBody>
          <a:bodyPr anchor="ctr">
            <a:normAutofit fontScale="77500" lnSpcReduction="20000"/>
          </a:bodyPr>
          <a:lstStyle>
            <a:defPPr algn="r">
              <a:defRPr sz="750" b="0">
                <a:solidFill>
                  <a:srgbClr val="5D6974"/>
                </a:solidFill>
                <a:latin typeface="DejaVu Sans"/>
                <a:ea typeface="DejaVu Sans"/>
                <a:cs typeface="DejaVu Sans"/>
              </a:defRPr>
            </a:defPPr>
            <a:lvl1pPr algn="r">
              <a:defRPr sz="750" b="0">
                <a:solidFill>
                  <a:srgbClr val="5D6974"/>
                </a:solidFill>
                <a:latin typeface="DejaVu Sans"/>
                <a:ea typeface="DejaVu Sans"/>
                <a:cs typeface="DejaVu Sans"/>
              </a:defRPr>
            </a:lvl1pPr>
            <a:lvl2pPr algn="r">
              <a:defRPr sz="750" b="0">
                <a:solidFill>
                  <a:srgbClr val="5D6974"/>
                </a:solidFill>
                <a:latin typeface="DejaVu Sans"/>
                <a:ea typeface="DejaVu Sans"/>
                <a:cs typeface="DejaVu Sans"/>
              </a:defRPr>
            </a:lvl2pPr>
            <a:lvl3pPr algn="r">
              <a:defRPr sz="750" b="0">
                <a:solidFill>
                  <a:srgbClr val="5D6974"/>
                </a:solidFill>
                <a:latin typeface="DejaVu Sans"/>
                <a:ea typeface="DejaVu Sans"/>
                <a:cs typeface="DejaVu Sans"/>
              </a:defRPr>
            </a:lvl3pPr>
            <a:lvl4pPr algn="r">
              <a:defRPr sz="750" b="0">
                <a:solidFill>
                  <a:srgbClr val="5D6974"/>
                </a:solidFill>
                <a:latin typeface="DejaVu Sans"/>
                <a:ea typeface="DejaVu Sans"/>
                <a:cs typeface="DejaVu Sans"/>
              </a:defRPr>
            </a:lvl4pPr>
            <a:lvl5pPr algn="r">
              <a:defRPr sz="750" b="0">
                <a:solidFill>
                  <a:srgbClr val="5D6974"/>
                </a:solidFill>
                <a:latin typeface="DejaVu Sans"/>
                <a:ea typeface="DejaVu Sans"/>
                <a:cs typeface="DejaVu Sans"/>
              </a:defRPr>
            </a:lvl5pPr>
            <a:lvl6pPr algn="r">
              <a:defRPr sz="750" b="0">
                <a:solidFill>
                  <a:srgbClr val="5D6974"/>
                </a:solidFill>
                <a:latin typeface="DejaVu Sans"/>
                <a:ea typeface="DejaVu Sans"/>
                <a:cs typeface="DejaVu Sans"/>
              </a:defRPr>
            </a:lvl6pPr>
            <a:lvl7pPr algn="r">
              <a:defRPr sz="750" b="0">
                <a:solidFill>
                  <a:srgbClr val="5D6974"/>
                </a:solidFill>
                <a:latin typeface="DejaVu Sans"/>
                <a:ea typeface="DejaVu Sans"/>
                <a:cs typeface="DejaVu Sans"/>
              </a:defRPr>
            </a:lvl7pPr>
            <a:lvl8pPr algn="r">
              <a:defRPr sz="750" b="0">
                <a:solidFill>
                  <a:srgbClr val="5D6974"/>
                </a:solidFill>
                <a:latin typeface="DejaVu Sans"/>
                <a:ea typeface="DejaVu Sans"/>
                <a:cs typeface="DejaVu Sans"/>
              </a:defRPr>
            </a:lvl8pPr>
            <a:lvl9pPr algn="r">
              <a:defRPr sz="750" b="0">
                <a:solidFill>
                  <a:srgbClr val="5D6974"/>
                </a:solidFill>
                <a:latin typeface="DejaVu Sans"/>
                <a:ea typeface="DejaVu Sans"/>
                <a:cs typeface="DejaVu Sans"/>
              </a:defRPr>
            </a:lvl9pPr>
          </a:lstStyle>
          <a:p>
            <a:pPr algn="r">
              <a:defRPr sz="750" b="0">
                <a:solidFill>
                  <a:srgbClr val="5D6974"/>
                </a:solidFill>
                <a:latin typeface="DejaVu Sans"/>
                <a:ea typeface="DejaVu Sans"/>
                <a:cs typeface="DejaVu Sans"/>
              </a:defRPr>
            </a:pPr>
            <a:r>
              <a:rPr sz="750" b="0">
                <a:solidFill>
                  <a:srgbClr val="5D6974"/>
                </a:solidFill>
                <a:latin typeface="DejaVu Sans"/>
                <a:ea typeface="DejaVu Sans"/>
                <a:cs typeface="DejaVu Sans"/>
              </a:rPr>
              <a:t>50</a:t>
            </a:r>
          </a:p>
        </p:txBody>
      </p:sp>
      <p:sp>
        <p:nvSpPr>
          <p:cNvPr id="6" name="item-1">
            <a:extLst>
              <a:ext uri="{FF2B5EF4-FFF2-40B4-BE49-F238E27FC236}">
                <a16:creationId xmlns:a16="http://schemas.microsoft.com/office/drawing/2014/main" id="{61BE6E5D-EE7E-4922-BAC4-C83A8885F8B7}"/>
              </a:ext>
            </a:extLst>
          </p:cNvPr>
          <p:cNvSpPr>
            <a:spLocks noGrp="1"/>
          </p:cNvSpPr>
          <p:nvPr/>
        </p:nvSpPr>
        <p:spPr>
          <a:xfrm>
            <a:off x="1095375" y="1381125"/>
            <a:ext cx="10001250" cy="838200"/>
          </a:xfrm>
          <a:prstGeom prst="roundRect">
            <a:avLst>
              <a:gd name="adj" fmla="val 9091"/>
            </a:avLst>
          </a:prstGeom>
          <a:solidFill>
            <a:srgbClr val="EAF3FB"/>
          </a:solidFill>
          <a:ln w="13335">
            <a:solidFill>
              <a:srgbClr val="A8C9E8"/>
            </a:solidFill>
            <a:prstDash val="solid"/>
          </a:ln>
        </p:spPr>
        <p:txBody>
          <a:bodyPr/>
          <a:lstStyle/>
          <a:p>
            <a:endParaRPr lang="en-US"/>
          </a:p>
        </p:txBody>
      </p:sp>
      <p:sp>
        <p:nvSpPr>
          <p:cNvPr id="7" name="num-1">
            <a:extLst>
              <a:ext uri="{FF2B5EF4-FFF2-40B4-BE49-F238E27FC236}">
                <a16:creationId xmlns:a16="http://schemas.microsoft.com/office/drawing/2014/main" id="{9F5E28D8-1D77-4EF4-8298-22273A3198D2}"/>
              </a:ext>
            </a:extLst>
          </p:cNvPr>
          <p:cNvSpPr>
            <a:spLocks noGrp="1"/>
          </p:cNvSpPr>
          <p:nvPr/>
        </p:nvSpPr>
        <p:spPr>
          <a:xfrm>
            <a:off x="1381125" y="1552575"/>
            <a:ext cx="495300" cy="495300"/>
          </a:xfrm>
          <a:prstGeom prst="ellipse">
            <a:avLst/>
          </a:prstGeom>
          <a:solidFill>
            <a:srgbClr val="3979B8"/>
          </a:solidFill>
          <a:ln w="0">
            <a:noFill/>
            <a:prstDash val="solid"/>
          </a:ln>
        </p:spPr>
        <p:txBody>
          <a:bodyPr/>
          <a:lstStyle/>
          <a:p>
            <a:endParaRPr lang="en-US"/>
          </a:p>
        </p:txBody>
      </p:sp>
      <p:sp>
        <p:nvSpPr>
          <p:cNvPr id="8" name="num-1-text">
            <a:extLst>
              <a:ext uri="{FF2B5EF4-FFF2-40B4-BE49-F238E27FC236}">
                <a16:creationId xmlns:a16="http://schemas.microsoft.com/office/drawing/2014/main" id="{00417958-6B17-4903-B9D8-3B09FCB6AA3E}"/>
              </a:ext>
            </a:extLst>
          </p:cNvPr>
          <p:cNvSpPr>
            <a:spLocks noGrp="1"/>
          </p:cNvSpPr>
          <p:nvPr/>
        </p:nvSpPr>
        <p:spPr>
          <a:xfrm>
            <a:off x="1381125" y="1552575"/>
            <a:ext cx="495300" cy="49530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1</a:t>
            </a:r>
          </a:p>
        </p:txBody>
      </p:sp>
      <p:sp>
        <p:nvSpPr>
          <p:cNvPr id="9" name="heading-1">
            <a:extLst>
              <a:ext uri="{FF2B5EF4-FFF2-40B4-BE49-F238E27FC236}">
                <a16:creationId xmlns:a16="http://schemas.microsoft.com/office/drawing/2014/main" id="{B9785EAC-C685-42E6-95EB-F875F8623ED7}"/>
              </a:ext>
            </a:extLst>
          </p:cNvPr>
          <p:cNvSpPr>
            <a:spLocks noGrp="1"/>
          </p:cNvSpPr>
          <p:nvPr/>
        </p:nvSpPr>
        <p:spPr>
          <a:xfrm>
            <a:off x="2143125" y="1476375"/>
            <a:ext cx="8286750" cy="266700"/>
          </a:xfrm>
          <a:prstGeom prst="rect">
            <a:avLst/>
          </a:prstGeom>
          <a:noFill/>
          <a:ln w="0">
            <a:noFill/>
            <a:prstDash val="solid"/>
          </a:ln>
        </p:spPr>
        <p:txBody>
          <a:bodyPr anchor="ctr">
            <a:normAutofit fontScale="85185"/>
          </a:bodyPr>
          <a:lstStyle>
            <a:defPPr algn="l">
              <a:defRPr sz="1350" b="1">
                <a:solidFill>
                  <a:srgbClr val="18324B"/>
                </a:solidFill>
                <a:latin typeface="DejaVu Sans"/>
                <a:ea typeface="DejaVu Sans"/>
                <a:cs typeface="DejaVu Sans"/>
              </a:defRPr>
            </a:defPPr>
            <a:lvl1pPr algn="l">
              <a:defRPr sz="1350" b="1">
                <a:solidFill>
                  <a:srgbClr val="18324B"/>
                </a:solidFill>
                <a:latin typeface="DejaVu Sans"/>
                <a:ea typeface="DejaVu Sans"/>
                <a:cs typeface="DejaVu Sans"/>
              </a:defRPr>
            </a:lvl1pPr>
            <a:lvl2pPr algn="l">
              <a:defRPr sz="1350" b="1">
                <a:solidFill>
                  <a:srgbClr val="18324B"/>
                </a:solidFill>
                <a:latin typeface="DejaVu Sans"/>
                <a:ea typeface="DejaVu Sans"/>
                <a:cs typeface="DejaVu Sans"/>
              </a:defRPr>
            </a:lvl2pPr>
            <a:lvl3pPr algn="l">
              <a:defRPr sz="1350" b="1">
                <a:solidFill>
                  <a:srgbClr val="18324B"/>
                </a:solidFill>
                <a:latin typeface="DejaVu Sans"/>
                <a:ea typeface="DejaVu Sans"/>
                <a:cs typeface="DejaVu Sans"/>
              </a:defRPr>
            </a:lvl3pPr>
            <a:lvl4pPr algn="l">
              <a:defRPr sz="1350" b="1">
                <a:solidFill>
                  <a:srgbClr val="18324B"/>
                </a:solidFill>
                <a:latin typeface="DejaVu Sans"/>
                <a:ea typeface="DejaVu Sans"/>
                <a:cs typeface="DejaVu Sans"/>
              </a:defRPr>
            </a:lvl4pPr>
            <a:lvl5pPr algn="l">
              <a:defRPr sz="1350" b="1">
                <a:solidFill>
                  <a:srgbClr val="18324B"/>
                </a:solidFill>
                <a:latin typeface="DejaVu Sans"/>
                <a:ea typeface="DejaVu Sans"/>
                <a:cs typeface="DejaVu Sans"/>
              </a:defRPr>
            </a:lvl5pPr>
            <a:lvl6pPr algn="l">
              <a:defRPr sz="1350" b="1">
                <a:solidFill>
                  <a:srgbClr val="18324B"/>
                </a:solidFill>
                <a:latin typeface="DejaVu Sans"/>
                <a:ea typeface="DejaVu Sans"/>
                <a:cs typeface="DejaVu Sans"/>
              </a:defRPr>
            </a:lvl6pPr>
            <a:lvl7pPr algn="l">
              <a:defRPr sz="1350" b="1">
                <a:solidFill>
                  <a:srgbClr val="18324B"/>
                </a:solidFill>
                <a:latin typeface="DejaVu Sans"/>
                <a:ea typeface="DejaVu Sans"/>
                <a:cs typeface="DejaVu Sans"/>
              </a:defRPr>
            </a:lvl7pPr>
            <a:lvl8pPr algn="l">
              <a:defRPr sz="1350" b="1">
                <a:solidFill>
                  <a:srgbClr val="18324B"/>
                </a:solidFill>
                <a:latin typeface="DejaVu Sans"/>
                <a:ea typeface="DejaVu Sans"/>
                <a:cs typeface="DejaVu Sans"/>
              </a:defRPr>
            </a:lvl8pPr>
            <a:lvl9pPr algn="l">
              <a:defRPr sz="1350" b="1">
                <a:solidFill>
                  <a:srgbClr val="18324B"/>
                </a:solidFill>
                <a:latin typeface="DejaVu Sans"/>
                <a:ea typeface="DejaVu Sans"/>
                <a:cs typeface="DejaVu Sans"/>
              </a:defRPr>
            </a:lvl9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Δεν υπολογίζει έναν μαθηματικό θεραπευτικό ουδό</a:t>
            </a:r>
          </a:p>
        </p:txBody>
      </p:sp>
      <p:sp>
        <p:nvSpPr>
          <p:cNvPr id="10" name="body-1">
            <a:extLst>
              <a:ext uri="{FF2B5EF4-FFF2-40B4-BE49-F238E27FC236}">
                <a16:creationId xmlns:a16="http://schemas.microsoft.com/office/drawing/2014/main" id="{DA8FC993-97CF-4E91-A33B-A5207943C326}"/>
              </a:ext>
            </a:extLst>
          </p:cNvPr>
          <p:cNvSpPr>
            <a:spLocks noGrp="1"/>
          </p:cNvSpPr>
          <p:nvPr/>
        </p:nvSpPr>
        <p:spPr>
          <a:xfrm>
            <a:off x="2143125" y="1762125"/>
            <a:ext cx="8334375" cy="3619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Δεν σταματά μπροστά σε κάθε ασθενή για να επαναλάβει τον τύπο και τους υπολογισμούς.</a:t>
            </a:r>
          </a:p>
        </p:txBody>
      </p:sp>
      <p:sp>
        <p:nvSpPr>
          <p:cNvPr id="11" name="item-2">
            <a:extLst>
              <a:ext uri="{FF2B5EF4-FFF2-40B4-BE49-F238E27FC236}">
                <a16:creationId xmlns:a16="http://schemas.microsoft.com/office/drawing/2014/main" id="{F6E442B0-BB0D-4536-9E47-05801176FAD7}"/>
              </a:ext>
            </a:extLst>
          </p:cNvPr>
          <p:cNvSpPr>
            <a:spLocks noGrp="1"/>
          </p:cNvSpPr>
          <p:nvPr/>
        </p:nvSpPr>
        <p:spPr>
          <a:xfrm>
            <a:off x="1095375" y="2428875"/>
            <a:ext cx="10001250" cy="838200"/>
          </a:xfrm>
          <a:prstGeom prst="roundRect">
            <a:avLst>
              <a:gd name="adj" fmla="val 9091"/>
            </a:avLst>
          </a:prstGeom>
          <a:solidFill>
            <a:srgbClr val="EAF7F5"/>
          </a:solidFill>
          <a:ln w="13335">
            <a:solidFill>
              <a:srgbClr val="8FD3CA"/>
            </a:solidFill>
            <a:prstDash val="solid"/>
          </a:ln>
        </p:spPr>
        <p:txBody>
          <a:bodyPr/>
          <a:lstStyle/>
          <a:p>
            <a:endParaRPr lang="en-US"/>
          </a:p>
        </p:txBody>
      </p:sp>
      <p:sp>
        <p:nvSpPr>
          <p:cNvPr id="12" name="num-2">
            <a:extLst>
              <a:ext uri="{FF2B5EF4-FFF2-40B4-BE49-F238E27FC236}">
                <a16:creationId xmlns:a16="http://schemas.microsoft.com/office/drawing/2014/main" id="{37E98604-055F-407D-BB8D-E5DB0BD8625E}"/>
              </a:ext>
            </a:extLst>
          </p:cNvPr>
          <p:cNvSpPr>
            <a:spLocks noGrp="1"/>
          </p:cNvSpPr>
          <p:nvPr/>
        </p:nvSpPr>
        <p:spPr>
          <a:xfrm>
            <a:off x="1381125" y="2600325"/>
            <a:ext cx="495300" cy="495300"/>
          </a:xfrm>
          <a:prstGeom prst="ellipse">
            <a:avLst/>
          </a:prstGeom>
          <a:solidFill>
            <a:srgbClr val="2A9D8F"/>
          </a:solidFill>
          <a:ln w="0">
            <a:noFill/>
            <a:prstDash val="solid"/>
          </a:ln>
        </p:spPr>
        <p:txBody>
          <a:bodyPr/>
          <a:lstStyle/>
          <a:p>
            <a:endParaRPr lang="en-US"/>
          </a:p>
        </p:txBody>
      </p:sp>
      <p:sp>
        <p:nvSpPr>
          <p:cNvPr id="13" name="num-2-text">
            <a:extLst>
              <a:ext uri="{FF2B5EF4-FFF2-40B4-BE49-F238E27FC236}">
                <a16:creationId xmlns:a16="http://schemas.microsoft.com/office/drawing/2014/main" id="{4DFF1D74-4EBC-44E4-9899-AAD849819782}"/>
              </a:ext>
            </a:extLst>
          </p:cNvPr>
          <p:cNvSpPr>
            <a:spLocks noGrp="1"/>
          </p:cNvSpPr>
          <p:nvPr/>
        </p:nvSpPr>
        <p:spPr>
          <a:xfrm>
            <a:off x="1381125" y="2600325"/>
            <a:ext cx="495300" cy="49530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2</a:t>
            </a:r>
          </a:p>
        </p:txBody>
      </p:sp>
      <p:sp>
        <p:nvSpPr>
          <p:cNvPr id="14" name="heading-2">
            <a:extLst>
              <a:ext uri="{FF2B5EF4-FFF2-40B4-BE49-F238E27FC236}">
                <a16:creationId xmlns:a16="http://schemas.microsoft.com/office/drawing/2014/main" id="{F94555A2-5A07-4970-BAC2-8F3700C870AC}"/>
              </a:ext>
            </a:extLst>
          </p:cNvPr>
          <p:cNvSpPr>
            <a:spLocks noGrp="1"/>
          </p:cNvSpPr>
          <p:nvPr/>
        </p:nvSpPr>
        <p:spPr>
          <a:xfrm>
            <a:off x="2143125" y="2524125"/>
            <a:ext cx="8286750" cy="266700"/>
          </a:xfrm>
          <a:prstGeom prst="rect">
            <a:avLst/>
          </a:prstGeom>
          <a:noFill/>
          <a:ln w="0">
            <a:noFill/>
            <a:prstDash val="solid"/>
          </a:ln>
        </p:spPr>
        <p:txBody>
          <a:bodyPr anchor="ctr">
            <a:normAutofit fontScale="85185"/>
          </a:bodyPr>
          <a:lstStyle>
            <a:defPPr algn="l">
              <a:defRPr sz="1350" b="1">
                <a:solidFill>
                  <a:srgbClr val="18324B"/>
                </a:solidFill>
                <a:latin typeface="DejaVu Sans"/>
                <a:ea typeface="DejaVu Sans"/>
                <a:cs typeface="DejaVu Sans"/>
              </a:defRPr>
            </a:defPPr>
            <a:lvl1pPr algn="l">
              <a:defRPr sz="1350" b="1">
                <a:solidFill>
                  <a:srgbClr val="18324B"/>
                </a:solidFill>
                <a:latin typeface="DejaVu Sans"/>
                <a:ea typeface="DejaVu Sans"/>
                <a:cs typeface="DejaVu Sans"/>
              </a:defRPr>
            </a:lvl1pPr>
            <a:lvl2pPr algn="l">
              <a:defRPr sz="1350" b="1">
                <a:solidFill>
                  <a:srgbClr val="18324B"/>
                </a:solidFill>
                <a:latin typeface="DejaVu Sans"/>
                <a:ea typeface="DejaVu Sans"/>
                <a:cs typeface="DejaVu Sans"/>
              </a:defRPr>
            </a:lvl2pPr>
            <a:lvl3pPr algn="l">
              <a:defRPr sz="1350" b="1">
                <a:solidFill>
                  <a:srgbClr val="18324B"/>
                </a:solidFill>
                <a:latin typeface="DejaVu Sans"/>
                <a:ea typeface="DejaVu Sans"/>
                <a:cs typeface="DejaVu Sans"/>
              </a:defRPr>
            </a:lvl3pPr>
            <a:lvl4pPr algn="l">
              <a:defRPr sz="1350" b="1">
                <a:solidFill>
                  <a:srgbClr val="18324B"/>
                </a:solidFill>
                <a:latin typeface="DejaVu Sans"/>
                <a:ea typeface="DejaVu Sans"/>
                <a:cs typeface="DejaVu Sans"/>
              </a:defRPr>
            </a:lvl4pPr>
            <a:lvl5pPr algn="l">
              <a:defRPr sz="1350" b="1">
                <a:solidFill>
                  <a:srgbClr val="18324B"/>
                </a:solidFill>
                <a:latin typeface="DejaVu Sans"/>
                <a:ea typeface="DejaVu Sans"/>
                <a:cs typeface="DejaVu Sans"/>
              </a:defRPr>
            </a:lvl5pPr>
            <a:lvl6pPr algn="l">
              <a:defRPr sz="1350" b="1">
                <a:solidFill>
                  <a:srgbClr val="18324B"/>
                </a:solidFill>
                <a:latin typeface="DejaVu Sans"/>
                <a:ea typeface="DejaVu Sans"/>
                <a:cs typeface="DejaVu Sans"/>
              </a:defRPr>
            </a:lvl6pPr>
            <a:lvl7pPr algn="l">
              <a:defRPr sz="1350" b="1">
                <a:solidFill>
                  <a:srgbClr val="18324B"/>
                </a:solidFill>
                <a:latin typeface="DejaVu Sans"/>
                <a:ea typeface="DejaVu Sans"/>
                <a:cs typeface="DejaVu Sans"/>
              </a:defRPr>
            </a:lvl7pPr>
            <a:lvl8pPr algn="l">
              <a:defRPr sz="1350" b="1">
                <a:solidFill>
                  <a:srgbClr val="18324B"/>
                </a:solidFill>
                <a:latin typeface="DejaVu Sans"/>
                <a:ea typeface="DejaVu Sans"/>
                <a:cs typeface="DejaVu Sans"/>
              </a:defRPr>
            </a:lvl8pPr>
            <a:lvl9pPr algn="l">
              <a:defRPr sz="1350" b="1">
                <a:solidFill>
                  <a:srgbClr val="18324B"/>
                </a:solidFill>
                <a:latin typeface="DejaVu Sans"/>
                <a:ea typeface="DejaVu Sans"/>
                <a:cs typeface="DejaVu Sans"/>
              </a:defRPr>
            </a:lvl9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Χρησιμοποιεί την κατευθυντήρια οδηγία</a:t>
            </a:r>
          </a:p>
        </p:txBody>
      </p:sp>
      <p:sp>
        <p:nvSpPr>
          <p:cNvPr id="15" name="body-2">
            <a:extLst>
              <a:ext uri="{FF2B5EF4-FFF2-40B4-BE49-F238E27FC236}">
                <a16:creationId xmlns:a16="http://schemas.microsoft.com/office/drawing/2014/main" id="{9603D3FE-AE7C-41B4-BD2E-2DB3E885F9F3}"/>
              </a:ext>
            </a:extLst>
          </p:cNvPr>
          <p:cNvSpPr>
            <a:spLocks noGrp="1"/>
          </p:cNvSpPr>
          <p:nvPr/>
        </p:nvSpPr>
        <p:spPr>
          <a:xfrm>
            <a:off x="2143125" y="2809875"/>
            <a:ext cx="8334375" cy="3619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Η οδηγία έχει ήδη σταθμίσει την πιθανότητα της νόσου, το αναμενόμενο όφελος και τις πιθανές βλάβες.</a:t>
            </a:r>
          </a:p>
        </p:txBody>
      </p:sp>
      <p:sp>
        <p:nvSpPr>
          <p:cNvPr id="16" name="item-3">
            <a:extLst>
              <a:ext uri="{FF2B5EF4-FFF2-40B4-BE49-F238E27FC236}">
                <a16:creationId xmlns:a16="http://schemas.microsoft.com/office/drawing/2014/main" id="{DD1F3EAE-6465-49FE-BB73-5084CAF66A38}"/>
              </a:ext>
            </a:extLst>
          </p:cNvPr>
          <p:cNvSpPr>
            <a:spLocks noGrp="1"/>
          </p:cNvSpPr>
          <p:nvPr/>
        </p:nvSpPr>
        <p:spPr>
          <a:xfrm>
            <a:off x="1095375" y="3476625"/>
            <a:ext cx="10001250" cy="838200"/>
          </a:xfrm>
          <a:prstGeom prst="roundRect">
            <a:avLst>
              <a:gd name="adj" fmla="val 9091"/>
            </a:avLst>
          </a:prstGeom>
          <a:solidFill>
            <a:srgbClr val="EAF3FB"/>
          </a:solidFill>
          <a:ln w="13335">
            <a:solidFill>
              <a:srgbClr val="A8C9E8"/>
            </a:solidFill>
            <a:prstDash val="solid"/>
          </a:ln>
        </p:spPr>
        <p:txBody>
          <a:bodyPr/>
          <a:lstStyle/>
          <a:p>
            <a:endParaRPr lang="en-US"/>
          </a:p>
        </p:txBody>
      </p:sp>
      <p:sp>
        <p:nvSpPr>
          <p:cNvPr id="17" name="num-3">
            <a:extLst>
              <a:ext uri="{FF2B5EF4-FFF2-40B4-BE49-F238E27FC236}">
                <a16:creationId xmlns:a16="http://schemas.microsoft.com/office/drawing/2014/main" id="{08A1540C-67B1-4881-9A1F-2C3D5562E459}"/>
              </a:ext>
            </a:extLst>
          </p:cNvPr>
          <p:cNvSpPr>
            <a:spLocks noGrp="1"/>
          </p:cNvSpPr>
          <p:nvPr/>
        </p:nvSpPr>
        <p:spPr>
          <a:xfrm>
            <a:off x="1381125" y="3648075"/>
            <a:ext cx="495300" cy="495300"/>
          </a:xfrm>
          <a:prstGeom prst="ellipse">
            <a:avLst/>
          </a:prstGeom>
          <a:solidFill>
            <a:srgbClr val="3979B8"/>
          </a:solidFill>
          <a:ln w="0">
            <a:noFill/>
            <a:prstDash val="solid"/>
          </a:ln>
        </p:spPr>
        <p:txBody>
          <a:bodyPr/>
          <a:lstStyle/>
          <a:p>
            <a:endParaRPr lang="en-US"/>
          </a:p>
        </p:txBody>
      </p:sp>
      <p:sp>
        <p:nvSpPr>
          <p:cNvPr id="18" name="num-3-text">
            <a:extLst>
              <a:ext uri="{FF2B5EF4-FFF2-40B4-BE49-F238E27FC236}">
                <a16:creationId xmlns:a16="http://schemas.microsoft.com/office/drawing/2014/main" id="{4B1B8C1E-C773-44BA-AED1-1710093CC7EC}"/>
              </a:ext>
            </a:extLst>
          </p:cNvPr>
          <p:cNvSpPr>
            <a:spLocks noGrp="1"/>
          </p:cNvSpPr>
          <p:nvPr/>
        </p:nvSpPr>
        <p:spPr>
          <a:xfrm>
            <a:off x="1381125" y="3648075"/>
            <a:ext cx="495300" cy="49530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3</a:t>
            </a:r>
          </a:p>
        </p:txBody>
      </p:sp>
      <p:sp>
        <p:nvSpPr>
          <p:cNvPr id="19" name="heading-3">
            <a:extLst>
              <a:ext uri="{FF2B5EF4-FFF2-40B4-BE49-F238E27FC236}">
                <a16:creationId xmlns:a16="http://schemas.microsoft.com/office/drawing/2014/main" id="{ECEAA271-CD86-4988-B611-383EB43899F9}"/>
              </a:ext>
            </a:extLst>
          </p:cNvPr>
          <p:cNvSpPr>
            <a:spLocks noGrp="1"/>
          </p:cNvSpPr>
          <p:nvPr/>
        </p:nvSpPr>
        <p:spPr>
          <a:xfrm>
            <a:off x="2143125" y="3571875"/>
            <a:ext cx="8286750" cy="266700"/>
          </a:xfrm>
          <a:prstGeom prst="rect">
            <a:avLst/>
          </a:prstGeom>
          <a:noFill/>
          <a:ln w="0">
            <a:noFill/>
            <a:prstDash val="solid"/>
          </a:ln>
        </p:spPr>
        <p:txBody>
          <a:bodyPr anchor="ctr">
            <a:normAutofit fontScale="85185"/>
          </a:bodyPr>
          <a:lstStyle>
            <a:defPPr algn="l">
              <a:defRPr sz="1350" b="1">
                <a:solidFill>
                  <a:srgbClr val="18324B"/>
                </a:solidFill>
                <a:latin typeface="DejaVu Sans"/>
                <a:ea typeface="DejaVu Sans"/>
                <a:cs typeface="DejaVu Sans"/>
              </a:defRPr>
            </a:defPPr>
            <a:lvl1pPr algn="l">
              <a:defRPr sz="1350" b="1">
                <a:solidFill>
                  <a:srgbClr val="18324B"/>
                </a:solidFill>
                <a:latin typeface="DejaVu Sans"/>
                <a:ea typeface="DejaVu Sans"/>
                <a:cs typeface="DejaVu Sans"/>
              </a:defRPr>
            </a:lvl1pPr>
            <a:lvl2pPr algn="l">
              <a:defRPr sz="1350" b="1">
                <a:solidFill>
                  <a:srgbClr val="18324B"/>
                </a:solidFill>
                <a:latin typeface="DejaVu Sans"/>
                <a:ea typeface="DejaVu Sans"/>
                <a:cs typeface="DejaVu Sans"/>
              </a:defRPr>
            </a:lvl2pPr>
            <a:lvl3pPr algn="l">
              <a:defRPr sz="1350" b="1">
                <a:solidFill>
                  <a:srgbClr val="18324B"/>
                </a:solidFill>
                <a:latin typeface="DejaVu Sans"/>
                <a:ea typeface="DejaVu Sans"/>
                <a:cs typeface="DejaVu Sans"/>
              </a:defRPr>
            </a:lvl3pPr>
            <a:lvl4pPr algn="l">
              <a:defRPr sz="1350" b="1">
                <a:solidFill>
                  <a:srgbClr val="18324B"/>
                </a:solidFill>
                <a:latin typeface="DejaVu Sans"/>
                <a:ea typeface="DejaVu Sans"/>
                <a:cs typeface="DejaVu Sans"/>
              </a:defRPr>
            </a:lvl4pPr>
            <a:lvl5pPr algn="l">
              <a:defRPr sz="1350" b="1">
                <a:solidFill>
                  <a:srgbClr val="18324B"/>
                </a:solidFill>
                <a:latin typeface="DejaVu Sans"/>
                <a:ea typeface="DejaVu Sans"/>
                <a:cs typeface="DejaVu Sans"/>
              </a:defRPr>
            </a:lvl5pPr>
            <a:lvl6pPr algn="l">
              <a:defRPr sz="1350" b="1">
                <a:solidFill>
                  <a:srgbClr val="18324B"/>
                </a:solidFill>
                <a:latin typeface="DejaVu Sans"/>
                <a:ea typeface="DejaVu Sans"/>
                <a:cs typeface="DejaVu Sans"/>
              </a:defRPr>
            </a:lvl6pPr>
            <a:lvl7pPr algn="l">
              <a:defRPr sz="1350" b="1">
                <a:solidFill>
                  <a:srgbClr val="18324B"/>
                </a:solidFill>
                <a:latin typeface="DejaVu Sans"/>
                <a:ea typeface="DejaVu Sans"/>
                <a:cs typeface="DejaVu Sans"/>
              </a:defRPr>
            </a:lvl7pPr>
            <a:lvl8pPr algn="l">
              <a:defRPr sz="1350" b="1">
                <a:solidFill>
                  <a:srgbClr val="18324B"/>
                </a:solidFill>
                <a:latin typeface="DejaVu Sans"/>
                <a:ea typeface="DejaVu Sans"/>
                <a:cs typeface="DejaVu Sans"/>
              </a:defRPr>
            </a:lvl8pPr>
            <a:lvl9pPr algn="l">
              <a:defRPr sz="1350" b="1">
                <a:solidFill>
                  <a:srgbClr val="18324B"/>
                </a:solidFill>
                <a:latin typeface="DejaVu Sans"/>
                <a:ea typeface="DejaVu Sans"/>
                <a:cs typeface="DejaVu Sans"/>
              </a:defRPr>
            </a:lvl9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Εκτιμά τον συγκεκριμένο ασθενή</a:t>
            </a:r>
          </a:p>
        </p:txBody>
      </p:sp>
      <p:sp>
        <p:nvSpPr>
          <p:cNvPr id="20" name="body-3">
            <a:extLst>
              <a:ext uri="{FF2B5EF4-FFF2-40B4-BE49-F238E27FC236}">
                <a16:creationId xmlns:a16="http://schemas.microsoft.com/office/drawing/2014/main" id="{8B06E95C-7FD9-460C-BEDD-91E3ED0D4952}"/>
              </a:ext>
            </a:extLst>
          </p:cNvPr>
          <p:cNvSpPr>
            <a:spLocks noGrp="1"/>
          </p:cNvSpPr>
          <p:nvPr/>
        </p:nvSpPr>
        <p:spPr>
          <a:xfrm>
            <a:off x="2143125" y="3857625"/>
            <a:ext cx="8334375" cy="3619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Αξιολογεί την κλινική πιθανότητα και επιλέγει το κατάλληλο σκέλος του αλγορίθμου.</a:t>
            </a:r>
          </a:p>
        </p:txBody>
      </p:sp>
      <p:sp>
        <p:nvSpPr>
          <p:cNvPr id="21" name="item-4">
            <a:extLst>
              <a:ext uri="{FF2B5EF4-FFF2-40B4-BE49-F238E27FC236}">
                <a16:creationId xmlns:a16="http://schemas.microsoft.com/office/drawing/2014/main" id="{A5A477B1-A20B-437A-A1E6-A60621D63FD5}"/>
              </a:ext>
            </a:extLst>
          </p:cNvPr>
          <p:cNvSpPr>
            <a:spLocks noGrp="1"/>
          </p:cNvSpPr>
          <p:nvPr/>
        </p:nvSpPr>
        <p:spPr>
          <a:xfrm>
            <a:off x="1095375" y="4524375"/>
            <a:ext cx="10001250" cy="838200"/>
          </a:xfrm>
          <a:prstGeom prst="roundRect">
            <a:avLst>
              <a:gd name="adj" fmla="val 9091"/>
            </a:avLst>
          </a:prstGeom>
          <a:solidFill>
            <a:srgbClr val="EAF7F5"/>
          </a:solidFill>
          <a:ln w="13335">
            <a:solidFill>
              <a:srgbClr val="8FD3CA"/>
            </a:solidFill>
            <a:prstDash val="solid"/>
          </a:ln>
        </p:spPr>
        <p:txBody>
          <a:bodyPr/>
          <a:lstStyle/>
          <a:p>
            <a:endParaRPr lang="en-US"/>
          </a:p>
        </p:txBody>
      </p:sp>
      <p:sp>
        <p:nvSpPr>
          <p:cNvPr id="22" name="num-4">
            <a:extLst>
              <a:ext uri="{FF2B5EF4-FFF2-40B4-BE49-F238E27FC236}">
                <a16:creationId xmlns:a16="http://schemas.microsoft.com/office/drawing/2014/main" id="{E031BC08-D538-4EDC-8F66-A9FA4CD54BA9}"/>
              </a:ext>
            </a:extLst>
          </p:cNvPr>
          <p:cNvSpPr>
            <a:spLocks noGrp="1"/>
          </p:cNvSpPr>
          <p:nvPr/>
        </p:nvSpPr>
        <p:spPr>
          <a:xfrm>
            <a:off x="1381125" y="4695825"/>
            <a:ext cx="495300" cy="495300"/>
          </a:xfrm>
          <a:prstGeom prst="ellipse">
            <a:avLst/>
          </a:prstGeom>
          <a:solidFill>
            <a:srgbClr val="2A9D8F"/>
          </a:solidFill>
          <a:ln w="0">
            <a:noFill/>
            <a:prstDash val="solid"/>
          </a:ln>
        </p:spPr>
        <p:txBody>
          <a:bodyPr/>
          <a:lstStyle/>
          <a:p>
            <a:endParaRPr lang="en-US"/>
          </a:p>
        </p:txBody>
      </p:sp>
      <p:sp>
        <p:nvSpPr>
          <p:cNvPr id="23" name="num-4-text">
            <a:extLst>
              <a:ext uri="{FF2B5EF4-FFF2-40B4-BE49-F238E27FC236}">
                <a16:creationId xmlns:a16="http://schemas.microsoft.com/office/drawing/2014/main" id="{0DE26F0B-CF0A-4F75-BCFF-D55BBACD17A5}"/>
              </a:ext>
            </a:extLst>
          </p:cNvPr>
          <p:cNvSpPr>
            <a:spLocks noGrp="1"/>
          </p:cNvSpPr>
          <p:nvPr/>
        </p:nvSpPr>
        <p:spPr>
          <a:xfrm>
            <a:off x="1381125" y="4695825"/>
            <a:ext cx="495300" cy="495300"/>
          </a:xfrm>
          <a:prstGeom prst="rect">
            <a:avLst/>
          </a:prstGeom>
          <a:noFill/>
          <a:ln w="0">
            <a:noFill/>
            <a:prstDash val="solid"/>
          </a:ln>
        </p:spPr>
        <p:txBody>
          <a:bodyPr anchor="ctr">
            <a:normAutofit/>
          </a:bodyPr>
          <a:lstStyle>
            <a:defPPr algn="ctr">
              <a:defRPr sz="1575" b="1">
                <a:solidFill>
                  <a:srgbClr val="FFFFFF"/>
                </a:solidFill>
                <a:latin typeface="DejaVu Sans"/>
                <a:ea typeface="DejaVu Sans"/>
                <a:cs typeface="DejaVu Sans"/>
              </a:defRPr>
            </a:defPPr>
            <a:lvl1pPr algn="ctr">
              <a:defRPr sz="1575" b="1">
                <a:solidFill>
                  <a:srgbClr val="FFFFFF"/>
                </a:solidFill>
                <a:latin typeface="DejaVu Sans"/>
                <a:ea typeface="DejaVu Sans"/>
                <a:cs typeface="DejaVu Sans"/>
              </a:defRPr>
            </a:lvl1pPr>
            <a:lvl2pPr algn="ctr">
              <a:defRPr sz="1575" b="1">
                <a:solidFill>
                  <a:srgbClr val="FFFFFF"/>
                </a:solidFill>
                <a:latin typeface="DejaVu Sans"/>
                <a:ea typeface="DejaVu Sans"/>
                <a:cs typeface="DejaVu Sans"/>
              </a:defRPr>
            </a:lvl2pPr>
            <a:lvl3pPr algn="ctr">
              <a:defRPr sz="1575" b="1">
                <a:solidFill>
                  <a:srgbClr val="FFFFFF"/>
                </a:solidFill>
                <a:latin typeface="DejaVu Sans"/>
                <a:ea typeface="DejaVu Sans"/>
                <a:cs typeface="DejaVu Sans"/>
              </a:defRPr>
            </a:lvl3pPr>
            <a:lvl4pPr algn="ctr">
              <a:defRPr sz="1575" b="1">
                <a:solidFill>
                  <a:srgbClr val="FFFFFF"/>
                </a:solidFill>
                <a:latin typeface="DejaVu Sans"/>
                <a:ea typeface="DejaVu Sans"/>
                <a:cs typeface="DejaVu Sans"/>
              </a:defRPr>
            </a:lvl4pPr>
            <a:lvl5pPr algn="ctr">
              <a:defRPr sz="1575" b="1">
                <a:solidFill>
                  <a:srgbClr val="FFFFFF"/>
                </a:solidFill>
                <a:latin typeface="DejaVu Sans"/>
                <a:ea typeface="DejaVu Sans"/>
                <a:cs typeface="DejaVu Sans"/>
              </a:defRPr>
            </a:lvl5pPr>
            <a:lvl6pPr algn="ctr">
              <a:defRPr sz="1575" b="1">
                <a:solidFill>
                  <a:srgbClr val="FFFFFF"/>
                </a:solidFill>
                <a:latin typeface="DejaVu Sans"/>
                <a:ea typeface="DejaVu Sans"/>
                <a:cs typeface="DejaVu Sans"/>
              </a:defRPr>
            </a:lvl6pPr>
            <a:lvl7pPr algn="ctr">
              <a:defRPr sz="1575" b="1">
                <a:solidFill>
                  <a:srgbClr val="FFFFFF"/>
                </a:solidFill>
                <a:latin typeface="DejaVu Sans"/>
                <a:ea typeface="DejaVu Sans"/>
                <a:cs typeface="DejaVu Sans"/>
              </a:defRPr>
            </a:lvl7pPr>
            <a:lvl8pPr algn="ctr">
              <a:defRPr sz="1575" b="1">
                <a:solidFill>
                  <a:srgbClr val="FFFFFF"/>
                </a:solidFill>
                <a:latin typeface="DejaVu Sans"/>
                <a:ea typeface="DejaVu Sans"/>
                <a:cs typeface="DejaVu Sans"/>
              </a:defRPr>
            </a:lvl8pPr>
            <a:lvl9pPr algn="ctr">
              <a:defRPr sz="1575" b="1">
                <a:solidFill>
                  <a:srgbClr val="FFFFFF"/>
                </a:solidFill>
                <a:latin typeface="DejaVu Sans"/>
                <a:ea typeface="DejaVu Sans"/>
                <a:cs typeface="DejaVu Sans"/>
              </a:defRPr>
            </a:lvl9pPr>
          </a:lstStyle>
          <a:p>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4</a:t>
            </a:r>
          </a:p>
        </p:txBody>
      </p:sp>
      <p:sp>
        <p:nvSpPr>
          <p:cNvPr id="24" name="heading-4">
            <a:extLst>
              <a:ext uri="{FF2B5EF4-FFF2-40B4-BE49-F238E27FC236}">
                <a16:creationId xmlns:a16="http://schemas.microsoft.com/office/drawing/2014/main" id="{55BE7880-7E11-4CA3-AA64-BC5F822EB55F}"/>
              </a:ext>
            </a:extLst>
          </p:cNvPr>
          <p:cNvSpPr>
            <a:spLocks noGrp="1"/>
          </p:cNvSpPr>
          <p:nvPr/>
        </p:nvSpPr>
        <p:spPr>
          <a:xfrm>
            <a:off x="2143125" y="4619625"/>
            <a:ext cx="8286750" cy="266700"/>
          </a:xfrm>
          <a:prstGeom prst="rect">
            <a:avLst/>
          </a:prstGeom>
          <a:noFill/>
          <a:ln w="0">
            <a:noFill/>
            <a:prstDash val="solid"/>
          </a:ln>
        </p:spPr>
        <p:txBody>
          <a:bodyPr anchor="ctr">
            <a:normAutofit fontScale="85185"/>
          </a:bodyPr>
          <a:lstStyle>
            <a:defPPr algn="l">
              <a:defRPr sz="1350" b="1">
                <a:solidFill>
                  <a:srgbClr val="18324B"/>
                </a:solidFill>
                <a:latin typeface="DejaVu Sans"/>
                <a:ea typeface="DejaVu Sans"/>
                <a:cs typeface="DejaVu Sans"/>
              </a:defRPr>
            </a:defPPr>
            <a:lvl1pPr algn="l">
              <a:defRPr sz="1350" b="1">
                <a:solidFill>
                  <a:srgbClr val="18324B"/>
                </a:solidFill>
                <a:latin typeface="DejaVu Sans"/>
                <a:ea typeface="DejaVu Sans"/>
                <a:cs typeface="DejaVu Sans"/>
              </a:defRPr>
            </a:lvl1pPr>
            <a:lvl2pPr algn="l">
              <a:defRPr sz="1350" b="1">
                <a:solidFill>
                  <a:srgbClr val="18324B"/>
                </a:solidFill>
                <a:latin typeface="DejaVu Sans"/>
                <a:ea typeface="DejaVu Sans"/>
                <a:cs typeface="DejaVu Sans"/>
              </a:defRPr>
            </a:lvl2pPr>
            <a:lvl3pPr algn="l">
              <a:defRPr sz="1350" b="1">
                <a:solidFill>
                  <a:srgbClr val="18324B"/>
                </a:solidFill>
                <a:latin typeface="DejaVu Sans"/>
                <a:ea typeface="DejaVu Sans"/>
                <a:cs typeface="DejaVu Sans"/>
              </a:defRPr>
            </a:lvl3pPr>
            <a:lvl4pPr algn="l">
              <a:defRPr sz="1350" b="1">
                <a:solidFill>
                  <a:srgbClr val="18324B"/>
                </a:solidFill>
                <a:latin typeface="DejaVu Sans"/>
                <a:ea typeface="DejaVu Sans"/>
                <a:cs typeface="DejaVu Sans"/>
              </a:defRPr>
            </a:lvl4pPr>
            <a:lvl5pPr algn="l">
              <a:defRPr sz="1350" b="1">
                <a:solidFill>
                  <a:srgbClr val="18324B"/>
                </a:solidFill>
                <a:latin typeface="DejaVu Sans"/>
                <a:ea typeface="DejaVu Sans"/>
                <a:cs typeface="DejaVu Sans"/>
              </a:defRPr>
            </a:lvl5pPr>
            <a:lvl6pPr algn="l">
              <a:defRPr sz="1350" b="1">
                <a:solidFill>
                  <a:srgbClr val="18324B"/>
                </a:solidFill>
                <a:latin typeface="DejaVu Sans"/>
                <a:ea typeface="DejaVu Sans"/>
                <a:cs typeface="DejaVu Sans"/>
              </a:defRPr>
            </a:lvl6pPr>
            <a:lvl7pPr algn="l">
              <a:defRPr sz="1350" b="1">
                <a:solidFill>
                  <a:srgbClr val="18324B"/>
                </a:solidFill>
                <a:latin typeface="DejaVu Sans"/>
                <a:ea typeface="DejaVu Sans"/>
                <a:cs typeface="DejaVu Sans"/>
              </a:defRPr>
            </a:lvl7pPr>
            <a:lvl8pPr algn="l">
              <a:defRPr sz="1350" b="1">
                <a:solidFill>
                  <a:srgbClr val="18324B"/>
                </a:solidFill>
                <a:latin typeface="DejaVu Sans"/>
                <a:ea typeface="DejaVu Sans"/>
                <a:cs typeface="DejaVu Sans"/>
              </a:defRPr>
            </a:lvl8pPr>
            <a:lvl9pPr algn="l">
              <a:defRPr sz="1350" b="1">
                <a:solidFill>
                  <a:srgbClr val="18324B"/>
                </a:solidFill>
                <a:latin typeface="DejaVu Sans"/>
                <a:ea typeface="DejaVu Sans"/>
                <a:cs typeface="DejaVu Sans"/>
              </a:defRPr>
            </a:lvl9pPr>
          </a:lstStyle>
          <a:p>
            <a:pPr algn="l">
              <a:defRPr sz="1350" b="1">
                <a:solidFill>
                  <a:srgbClr val="18324B"/>
                </a:solidFill>
                <a:latin typeface="DejaVu Sans"/>
                <a:ea typeface="DejaVu Sans"/>
                <a:cs typeface="DejaVu Sans"/>
              </a:defRPr>
            </a:pPr>
            <a:r>
              <a:rPr sz="1350" b="1">
                <a:solidFill>
                  <a:srgbClr val="18324B"/>
                </a:solidFill>
                <a:latin typeface="DejaVu Sans"/>
                <a:ea typeface="DejaVu Sans"/>
                <a:cs typeface="DejaVu Sans"/>
              </a:rPr>
              <a:t>Ελέγχει αν χρειάζεται εξατομίκευση</a:t>
            </a:r>
          </a:p>
        </p:txBody>
      </p:sp>
      <p:sp>
        <p:nvSpPr>
          <p:cNvPr id="25" name="body-4">
            <a:extLst>
              <a:ext uri="{FF2B5EF4-FFF2-40B4-BE49-F238E27FC236}">
                <a16:creationId xmlns:a16="http://schemas.microsoft.com/office/drawing/2014/main" id="{34FA1426-DFAD-4457-8C3D-7F65B125057D}"/>
              </a:ext>
            </a:extLst>
          </p:cNvPr>
          <p:cNvSpPr>
            <a:spLocks noGrp="1"/>
          </p:cNvSpPr>
          <p:nvPr/>
        </p:nvSpPr>
        <p:spPr>
          <a:xfrm>
            <a:off x="2143125" y="4905375"/>
            <a:ext cx="8334375" cy="361950"/>
          </a:xfrm>
          <a:prstGeom prst="rect">
            <a:avLst/>
          </a:prstGeom>
          <a:noFill/>
          <a:ln w="0">
            <a:noFill/>
            <a:prstDash val="solid"/>
          </a:ln>
        </p:spPr>
        <p:txBody>
          <a:bodyPr anchor="ctr">
            <a:normAutofit/>
          </a:bodyPr>
          <a:lstStyle>
            <a:defPPr algn="l">
              <a:defRPr sz="1050" b="0">
                <a:solidFill>
                  <a:srgbClr val="5D6974"/>
                </a:solidFill>
                <a:latin typeface="DejaVu Sans"/>
                <a:ea typeface="DejaVu Sans"/>
                <a:cs typeface="DejaVu Sans"/>
              </a:defRPr>
            </a:defPPr>
            <a:lvl1pPr algn="l">
              <a:defRPr sz="1050" b="0">
                <a:solidFill>
                  <a:srgbClr val="5D6974"/>
                </a:solidFill>
                <a:latin typeface="DejaVu Sans"/>
                <a:ea typeface="DejaVu Sans"/>
                <a:cs typeface="DejaVu Sans"/>
              </a:defRPr>
            </a:lvl1pPr>
            <a:lvl2pPr algn="l">
              <a:defRPr sz="1050" b="0">
                <a:solidFill>
                  <a:srgbClr val="5D6974"/>
                </a:solidFill>
                <a:latin typeface="DejaVu Sans"/>
                <a:ea typeface="DejaVu Sans"/>
                <a:cs typeface="DejaVu Sans"/>
              </a:defRPr>
            </a:lvl2pPr>
            <a:lvl3pPr algn="l">
              <a:defRPr sz="1050" b="0">
                <a:solidFill>
                  <a:srgbClr val="5D6974"/>
                </a:solidFill>
                <a:latin typeface="DejaVu Sans"/>
                <a:ea typeface="DejaVu Sans"/>
                <a:cs typeface="DejaVu Sans"/>
              </a:defRPr>
            </a:lvl3pPr>
            <a:lvl4pPr algn="l">
              <a:defRPr sz="1050" b="0">
                <a:solidFill>
                  <a:srgbClr val="5D6974"/>
                </a:solidFill>
                <a:latin typeface="DejaVu Sans"/>
                <a:ea typeface="DejaVu Sans"/>
                <a:cs typeface="DejaVu Sans"/>
              </a:defRPr>
            </a:lvl4pPr>
            <a:lvl5pPr algn="l">
              <a:defRPr sz="1050" b="0">
                <a:solidFill>
                  <a:srgbClr val="5D6974"/>
                </a:solidFill>
                <a:latin typeface="DejaVu Sans"/>
                <a:ea typeface="DejaVu Sans"/>
                <a:cs typeface="DejaVu Sans"/>
              </a:defRPr>
            </a:lvl5pPr>
            <a:lvl6pPr algn="l">
              <a:defRPr sz="1050" b="0">
                <a:solidFill>
                  <a:srgbClr val="5D6974"/>
                </a:solidFill>
                <a:latin typeface="DejaVu Sans"/>
                <a:ea typeface="DejaVu Sans"/>
                <a:cs typeface="DejaVu Sans"/>
              </a:defRPr>
            </a:lvl6pPr>
            <a:lvl7pPr algn="l">
              <a:defRPr sz="1050" b="0">
                <a:solidFill>
                  <a:srgbClr val="5D6974"/>
                </a:solidFill>
                <a:latin typeface="DejaVu Sans"/>
                <a:ea typeface="DejaVu Sans"/>
                <a:cs typeface="DejaVu Sans"/>
              </a:defRPr>
            </a:lvl7pPr>
            <a:lvl8pPr algn="l">
              <a:defRPr sz="1050" b="0">
                <a:solidFill>
                  <a:srgbClr val="5D6974"/>
                </a:solidFill>
                <a:latin typeface="DejaVu Sans"/>
                <a:ea typeface="DejaVu Sans"/>
                <a:cs typeface="DejaVu Sans"/>
              </a:defRPr>
            </a:lvl8pPr>
            <a:lvl9pPr algn="l">
              <a:defRPr sz="1050" b="0">
                <a:solidFill>
                  <a:srgbClr val="5D6974"/>
                </a:solidFill>
                <a:latin typeface="DejaVu Sans"/>
                <a:ea typeface="DejaVu Sans"/>
                <a:cs typeface="DejaVu Sans"/>
              </a:defRPr>
            </a:lvl9pPr>
          </a:lstStyle>
          <a:p>
            <a:pPr algn="l">
              <a:defRPr sz="1050" b="0">
                <a:solidFill>
                  <a:srgbClr val="5D6974"/>
                </a:solidFill>
                <a:latin typeface="DejaVu Sans"/>
                <a:ea typeface="DejaVu Sans"/>
                <a:cs typeface="DejaVu Sans"/>
              </a:defRPr>
            </a:pPr>
            <a:r>
              <a:rPr sz="1050" b="0">
                <a:solidFill>
                  <a:srgbClr val="5D6974"/>
                </a:solidFill>
                <a:latin typeface="DejaVu Sans"/>
                <a:ea typeface="DejaVu Sans"/>
                <a:cs typeface="DejaVu Sans"/>
              </a:rPr>
              <a:t>Συνεκτιμά τον κίνδυνο αιμορραγίας, τις αντενδείξεις, τις συννοσηρότητες και τις προτιμήσεις του ασθενούς.</a:t>
            </a:r>
          </a:p>
        </p:txBody>
      </p:sp>
      <p:sp>
        <p:nvSpPr>
          <p:cNvPr id="26" name="takeaway">
            <a:extLst>
              <a:ext uri="{FF2B5EF4-FFF2-40B4-BE49-F238E27FC236}">
                <a16:creationId xmlns:a16="http://schemas.microsoft.com/office/drawing/2014/main" id="{B9B70662-6895-4C0E-9D37-3EE6F382FB5C}"/>
              </a:ext>
            </a:extLst>
          </p:cNvPr>
          <p:cNvSpPr>
            <a:spLocks noGrp="1"/>
          </p:cNvSpPr>
          <p:nvPr/>
        </p:nvSpPr>
        <p:spPr>
          <a:xfrm>
            <a:off x="1524000" y="5667375"/>
            <a:ext cx="9144000" cy="457200"/>
          </a:xfrm>
          <a:prstGeom prst="rect">
            <a:avLst/>
          </a:prstGeom>
          <a:noFill/>
          <a:ln w="0">
            <a:noFill/>
            <a:prstDash val="solid"/>
          </a:ln>
        </p:spPr>
        <p:txBody>
          <a:bodyPr anchor="ctr">
            <a:normAutofit fontScale="94118"/>
          </a:bodyPr>
          <a:lstStyle>
            <a:defPPr algn="ctr">
              <a:defRPr sz="1275" b="1">
                <a:solidFill>
                  <a:srgbClr val="2A9D8F"/>
                </a:solidFill>
                <a:latin typeface="DejaVu Sans"/>
                <a:ea typeface="DejaVu Sans"/>
                <a:cs typeface="DejaVu Sans"/>
              </a:defRPr>
            </a:defPPr>
            <a:lvl1pPr algn="ctr">
              <a:defRPr sz="1275" b="1">
                <a:solidFill>
                  <a:srgbClr val="2A9D8F"/>
                </a:solidFill>
                <a:latin typeface="DejaVu Sans"/>
                <a:ea typeface="DejaVu Sans"/>
                <a:cs typeface="DejaVu Sans"/>
              </a:defRPr>
            </a:lvl1pPr>
            <a:lvl2pPr algn="ctr">
              <a:defRPr sz="1275" b="1">
                <a:solidFill>
                  <a:srgbClr val="2A9D8F"/>
                </a:solidFill>
                <a:latin typeface="DejaVu Sans"/>
                <a:ea typeface="DejaVu Sans"/>
                <a:cs typeface="DejaVu Sans"/>
              </a:defRPr>
            </a:lvl2pPr>
            <a:lvl3pPr algn="ctr">
              <a:defRPr sz="1275" b="1">
                <a:solidFill>
                  <a:srgbClr val="2A9D8F"/>
                </a:solidFill>
                <a:latin typeface="DejaVu Sans"/>
                <a:ea typeface="DejaVu Sans"/>
                <a:cs typeface="DejaVu Sans"/>
              </a:defRPr>
            </a:lvl3pPr>
            <a:lvl4pPr algn="ctr">
              <a:defRPr sz="1275" b="1">
                <a:solidFill>
                  <a:srgbClr val="2A9D8F"/>
                </a:solidFill>
                <a:latin typeface="DejaVu Sans"/>
                <a:ea typeface="DejaVu Sans"/>
                <a:cs typeface="DejaVu Sans"/>
              </a:defRPr>
            </a:lvl4pPr>
            <a:lvl5pPr algn="ctr">
              <a:defRPr sz="1275" b="1">
                <a:solidFill>
                  <a:srgbClr val="2A9D8F"/>
                </a:solidFill>
                <a:latin typeface="DejaVu Sans"/>
                <a:ea typeface="DejaVu Sans"/>
                <a:cs typeface="DejaVu Sans"/>
              </a:defRPr>
            </a:lvl5pPr>
            <a:lvl6pPr algn="ctr">
              <a:defRPr sz="1275" b="1">
                <a:solidFill>
                  <a:srgbClr val="2A9D8F"/>
                </a:solidFill>
                <a:latin typeface="DejaVu Sans"/>
                <a:ea typeface="DejaVu Sans"/>
                <a:cs typeface="DejaVu Sans"/>
              </a:defRPr>
            </a:lvl6pPr>
            <a:lvl7pPr algn="ctr">
              <a:defRPr sz="1275" b="1">
                <a:solidFill>
                  <a:srgbClr val="2A9D8F"/>
                </a:solidFill>
                <a:latin typeface="DejaVu Sans"/>
                <a:ea typeface="DejaVu Sans"/>
                <a:cs typeface="DejaVu Sans"/>
              </a:defRPr>
            </a:lvl7pPr>
            <a:lvl8pPr algn="ctr">
              <a:defRPr sz="1275" b="1">
                <a:solidFill>
                  <a:srgbClr val="2A9D8F"/>
                </a:solidFill>
                <a:latin typeface="DejaVu Sans"/>
                <a:ea typeface="DejaVu Sans"/>
                <a:cs typeface="DejaVu Sans"/>
              </a:defRPr>
            </a:lvl8pPr>
            <a:lvl9pPr algn="ctr">
              <a:defRPr sz="1275" b="1">
                <a:solidFill>
                  <a:srgbClr val="2A9D8F"/>
                </a:solidFill>
                <a:latin typeface="DejaVu Sans"/>
                <a:ea typeface="DejaVu Sans"/>
                <a:cs typeface="DejaVu Sans"/>
              </a:defRPr>
            </a:lvl9pPr>
          </a:lstStyle>
          <a:p>
            <a:pPr algn="ctr">
              <a:defRPr sz="1275" b="1">
                <a:solidFill>
                  <a:srgbClr val="2A9D8F"/>
                </a:solidFill>
                <a:latin typeface="DejaVu Sans"/>
                <a:ea typeface="DejaVu Sans"/>
                <a:cs typeface="DejaVu Sans"/>
              </a:defRPr>
            </a:pPr>
            <a:r>
              <a:rPr sz="1275" b="1">
                <a:solidFill>
                  <a:srgbClr val="2A9D8F"/>
                </a:solidFill>
                <a:latin typeface="DejaVu Sans"/>
                <a:ea typeface="DejaVu Sans"/>
                <a:cs typeface="DejaVu Sans"/>
              </a:rPr>
              <a:t>Η εφαρμογή της οδηγίας δεν είναι μηχανική: απαιτεί κλινική εκτίμηση και έλεγχο της καταλληλότητάς της για τον συγκεκριμένο ασθενή.</a:t>
            </a:r>
          </a:p>
        </p:txBody>
      </p:sp>
    </p:spTree>
    <p:extLst>
      <p:ext uri="{BB962C8B-B14F-4D97-AF65-F5344CB8AC3E}">
        <p14:creationId xmlns:p14="http://schemas.microsoft.com/office/powerpoint/2010/main" val="98502519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1353</TotalTime>
  <Words>4739</Words>
  <Application>Microsoft Office PowerPoint</Application>
  <DocSecurity>0</DocSecurity>
  <PresentationFormat>Widescreen</PresentationFormat>
  <Paragraphs>608</Paragraphs>
  <Slides>56</Slides>
  <Notes>56</Notes>
  <HiddenSlides>3</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Aptos</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Info</cp:lastModifiedBy>
  <cp:revision>4</cp:revision>
  <dcterms:created xsi:type="dcterms:W3CDTF">2026-10-08T06:29:21Z</dcterms:created>
  <dcterms:modified xsi:type="dcterms:W3CDTF">2026-10-27T06:01:18Z</dcterms:modified>
</cp:coreProperties>
</file>