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256" r:id="rId2"/>
    <p:sldId id="257" r:id="rId3"/>
    <p:sldId id="258" r:id="rId4"/>
    <p:sldId id="312"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278" r:id="rId21"/>
    <p:sldId id="302" r:id="rId22"/>
    <p:sldId id="280" r:id="rId23"/>
    <p:sldId id="303" r:id="rId24"/>
    <p:sldId id="304" r:id="rId25"/>
    <p:sldId id="305" r:id="rId26"/>
    <p:sldId id="306" r:id="rId27"/>
    <p:sldId id="309" r:id="rId28"/>
    <p:sldId id="313" r:id="rId29"/>
    <p:sldId id="307" r:id="rId30"/>
    <p:sldId id="314" r:id="rId31"/>
    <p:sldId id="315" r:id="rId32"/>
    <p:sldId id="316" r:id="rId33"/>
    <p:sldId id="317" r:id="rId34"/>
    <p:sldId id="310" r:id="rId35"/>
    <p:sldId id="311" r:id="rId36"/>
    <p:sldId id="308" r:id="rId37"/>
    <p:sldId id="318" r:id="rId38"/>
    <p:sldId id="319" r:id="rId39"/>
    <p:sldId id="320" r:id="rId40"/>
    <p:sldId id="259" r:id="rId41"/>
    <p:sldId id="321" r:id="rId42"/>
    <p:sldId id="322" r:id="rId43"/>
    <p:sldId id="323" r:id="rId44"/>
    <p:sldId id="324" r:id="rId45"/>
    <p:sldId id="325" r:id="rId46"/>
    <p:sldId id="326" r:id="rId47"/>
    <p:sldId id="327" r:id="rId48"/>
    <p:sldId id="328" r:id="rId49"/>
    <p:sldId id="268" r:id="rId50"/>
    <p:sldId id="329" r:id="rId51"/>
    <p:sldId id="295" r:id="rId52"/>
    <p:sldId id="296" r:id="rId53"/>
    <p:sldId id="297" r:id="rId54"/>
    <p:sldId id="298" r:id="rId55"/>
    <p:sldId id="299" r:id="rId56"/>
    <p:sldId id="300"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17" autoAdjust="0"/>
  </p:normalViewPr>
  <p:slideViewPr>
    <p:cSldViewPr snapToGrid="0">
      <p:cViewPr varScale="1">
        <p:scale>
          <a:sx n="80" d="100"/>
          <a:sy n="80" d="100"/>
        </p:scale>
        <p:origin x="52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fo" userId="57e4d919-4635-470e-b9e4-c7e6de4c1a61" providerId="ADAL" clId="{E1B04A60-3D41-4DD2-A7FF-E8757F44ADB7}"/>
    <pc:docChg chg="undo custSel addSld delSld modSld">
      <pc:chgData name="Info" userId="57e4d919-4635-470e-b9e4-c7e6de4c1a61" providerId="ADAL" clId="{E1B04A60-3D41-4DD2-A7FF-E8757F44ADB7}" dt="2026-10-27T05:55:00.518" v="195" actId="20577"/>
      <pc:docMkLst>
        <pc:docMk/>
      </pc:docMkLst>
      <pc:sldChg chg="add setBg modNotesTx">
        <pc:chgData name="Info" userId="57e4d919-4635-470e-b9e4-c7e6de4c1a61" providerId="ADAL" clId="{E1B04A60-3D41-4DD2-A7FF-E8757F44ADB7}" dt="2026-10-27T05:50:29.429" v="166" actId="20577"/>
        <pc:sldMkLst>
          <pc:docMk/>
          <pc:sldMk cId="1526563245" sldId="259"/>
        </pc:sldMkLst>
      </pc:sldChg>
      <pc:sldChg chg="modSp mod">
        <pc:chgData name="Info" userId="57e4d919-4635-470e-b9e4-c7e6de4c1a61" providerId="ADAL" clId="{E1B04A60-3D41-4DD2-A7FF-E8757F44ADB7}" dt="2026-10-23T12:12:20.057" v="51" actId="20577"/>
        <pc:sldMkLst>
          <pc:docMk/>
          <pc:sldMk cId="251406165" sldId="260"/>
        </pc:sldMkLst>
        <pc:spChg chg="mod">
          <ac:chgData name="Info" userId="57e4d919-4635-470e-b9e4-c7e6de4c1a61" providerId="ADAL" clId="{E1B04A60-3D41-4DD2-A7FF-E8757F44ADB7}" dt="2026-10-23T12:12:20.057" v="51" actId="20577"/>
          <ac:spMkLst>
            <pc:docMk/>
            <pc:sldMk cId="251406165" sldId="260"/>
            <ac:spMk id="13" creationId="{98819974-8A4E-4397-A667-57C2A200C666}"/>
          </ac:spMkLst>
        </pc:spChg>
      </pc:sldChg>
      <pc:sldChg chg="modSp mod modNotesTx">
        <pc:chgData name="Info" userId="57e4d919-4635-470e-b9e4-c7e6de4c1a61" providerId="ADAL" clId="{E1B04A60-3D41-4DD2-A7FF-E8757F44ADB7}" dt="2026-10-27T05:55:00.518" v="195" actId="20577"/>
        <pc:sldMkLst>
          <pc:docMk/>
          <pc:sldMk cId="770905747" sldId="262"/>
        </pc:sldMkLst>
        <pc:spChg chg="mod">
          <ac:chgData name="Info" userId="57e4d919-4635-470e-b9e4-c7e6de4c1a61" providerId="ADAL" clId="{E1B04A60-3D41-4DD2-A7FF-E8757F44ADB7}" dt="2026-10-23T12:27:04.443" v="145" actId="27636"/>
          <ac:spMkLst>
            <pc:docMk/>
            <pc:sldMk cId="770905747" sldId="262"/>
            <ac:spMk id="6" creationId="{7B0E3117-1CF7-45E2-9A26-F0087C96D616}"/>
          </ac:spMkLst>
        </pc:spChg>
        <pc:spChg chg="mod">
          <ac:chgData name="Info" userId="57e4d919-4635-470e-b9e4-c7e6de4c1a61" providerId="ADAL" clId="{E1B04A60-3D41-4DD2-A7FF-E8757F44ADB7}" dt="2026-10-23T12:27:04.445" v="146" actId="27636"/>
          <ac:spMkLst>
            <pc:docMk/>
            <pc:sldMk cId="770905747" sldId="262"/>
            <ac:spMk id="9" creationId="{392BCD92-0BA5-4FEA-B56B-89DE633661AD}"/>
          </ac:spMkLst>
        </pc:spChg>
      </pc:sldChg>
      <pc:sldChg chg="add setBg modNotesTx">
        <pc:chgData name="Info" userId="57e4d919-4635-470e-b9e4-c7e6de4c1a61" providerId="ADAL" clId="{E1B04A60-3D41-4DD2-A7FF-E8757F44ADB7}" dt="2026-10-27T05:52:46.825" v="174" actId="20577"/>
        <pc:sldMkLst>
          <pc:docMk/>
          <pc:sldMk cId="1578594262" sldId="268"/>
        </pc:sldMkLst>
      </pc:sldChg>
      <pc:sldChg chg="modSp mod">
        <pc:chgData name="Info" userId="57e4d919-4635-470e-b9e4-c7e6de4c1a61" providerId="ADAL" clId="{E1B04A60-3D41-4DD2-A7FF-E8757F44ADB7}" dt="2026-10-23T12:13:39.784" v="128" actId="20577"/>
        <pc:sldMkLst>
          <pc:docMk/>
          <pc:sldMk cId="1858785093" sldId="269"/>
        </pc:sldMkLst>
        <pc:spChg chg="mod">
          <ac:chgData name="Info" userId="57e4d919-4635-470e-b9e4-c7e6de4c1a61" providerId="ADAL" clId="{E1B04A60-3D41-4DD2-A7FF-E8757F44ADB7}" dt="2026-10-23T12:13:39.784" v="128" actId="20577"/>
          <ac:spMkLst>
            <pc:docMk/>
            <pc:sldMk cId="1858785093" sldId="269"/>
            <ac:spMk id="24" creationId="{BD884AD1-ABF0-4566-957B-327C1E5730F4}"/>
          </ac:spMkLst>
        </pc:spChg>
      </pc:sldChg>
      <pc:sldChg chg="modSp mod">
        <pc:chgData name="Info" userId="57e4d919-4635-470e-b9e4-c7e6de4c1a61" providerId="ADAL" clId="{E1B04A60-3D41-4DD2-A7FF-E8757F44ADB7}" dt="2026-10-23T12:27:04.465" v="147" actId="27636"/>
        <pc:sldMkLst>
          <pc:docMk/>
          <pc:sldMk cId="786239286" sldId="270"/>
        </pc:sldMkLst>
        <pc:spChg chg="mod">
          <ac:chgData name="Info" userId="57e4d919-4635-470e-b9e4-c7e6de4c1a61" providerId="ADAL" clId="{E1B04A60-3D41-4DD2-A7FF-E8757F44ADB7}" dt="2026-10-23T12:27:04.465" v="147" actId="27636"/>
          <ac:spMkLst>
            <pc:docMk/>
            <pc:sldMk cId="786239286" sldId="270"/>
            <ac:spMk id="26" creationId="{9DE9583C-57D5-4AF5-A227-9B3F9FE342BF}"/>
          </ac:spMkLst>
        </pc:spChg>
      </pc:sldChg>
      <pc:sldChg chg="modSp mod">
        <pc:chgData name="Info" userId="57e4d919-4635-470e-b9e4-c7e6de4c1a61" providerId="ADAL" clId="{E1B04A60-3D41-4DD2-A7FF-E8757F44ADB7}" dt="2026-10-23T12:14:06.572" v="129" actId="20577"/>
        <pc:sldMkLst>
          <pc:docMk/>
          <pc:sldMk cId="996208617" sldId="271"/>
        </pc:sldMkLst>
        <pc:spChg chg="mod">
          <ac:chgData name="Info" userId="57e4d919-4635-470e-b9e4-c7e6de4c1a61" providerId="ADAL" clId="{E1B04A60-3D41-4DD2-A7FF-E8757F44ADB7}" dt="2026-10-23T12:14:06.572" v="129" actId="20577"/>
          <ac:spMkLst>
            <pc:docMk/>
            <pc:sldMk cId="996208617" sldId="271"/>
            <ac:spMk id="23" creationId="{80F24C8F-5476-412D-BB97-4E5A90285689}"/>
          </ac:spMkLst>
        </pc:spChg>
      </pc:sldChg>
      <pc:sldChg chg="modSp mod">
        <pc:chgData name="Info" userId="57e4d919-4635-470e-b9e4-c7e6de4c1a61" providerId="ADAL" clId="{E1B04A60-3D41-4DD2-A7FF-E8757F44ADB7}" dt="2026-10-23T12:27:04.476" v="148" actId="27636"/>
        <pc:sldMkLst>
          <pc:docMk/>
          <pc:sldMk cId="745154542" sldId="272"/>
        </pc:sldMkLst>
        <pc:spChg chg="mod">
          <ac:chgData name="Info" userId="57e4d919-4635-470e-b9e4-c7e6de4c1a61" providerId="ADAL" clId="{E1B04A60-3D41-4DD2-A7FF-E8757F44ADB7}" dt="2026-10-23T12:27:04.476" v="148" actId="27636"/>
          <ac:spMkLst>
            <pc:docMk/>
            <pc:sldMk cId="745154542" sldId="272"/>
            <ac:spMk id="26" creationId="{CBAB0285-D7EC-4B5C-A424-D561D4D31C38}"/>
          </ac:spMkLst>
        </pc:spChg>
      </pc:sldChg>
      <pc:sldChg chg="modNotesTx">
        <pc:chgData name="Info" userId="57e4d919-4635-470e-b9e4-c7e6de4c1a61" providerId="ADAL" clId="{E1B04A60-3D41-4DD2-A7FF-E8757F44ADB7}" dt="2026-10-27T05:48:24.055" v="160" actId="20577"/>
        <pc:sldMkLst>
          <pc:docMk/>
          <pc:sldMk cId="1742917857" sldId="273"/>
        </pc:sldMkLst>
      </pc:sldChg>
      <pc:sldChg chg="modNotesTx">
        <pc:chgData name="Info" userId="57e4d919-4635-470e-b9e4-c7e6de4c1a61" providerId="ADAL" clId="{E1B04A60-3D41-4DD2-A7FF-E8757F44ADB7}" dt="2026-10-27T05:48:54.104" v="161" actId="20577"/>
        <pc:sldMkLst>
          <pc:docMk/>
          <pc:sldMk cId="1839025504" sldId="275"/>
        </pc:sldMkLst>
      </pc:sldChg>
      <pc:sldChg chg="modNotesTx">
        <pc:chgData name="Info" userId="57e4d919-4635-470e-b9e4-c7e6de4c1a61" providerId="ADAL" clId="{E1B04A60-3D41-4DD2-A7FF-E8757F44ADB7}" dt="2026-10-23T12:15:05.026" v="131" actId="20577"/>
        <pc:sldMkLst>
          <pc:docMk/>
          <pc:sldMk cId="1417622278" sldId="276"/>
        </pc:sldMkLst>
      </pc:sldChg>
      <pc:sldChg chg="modNotesTx">
        <pc:chgData name="Info" userId="57e4d919-4635-470e-b9e4-c7e6de4c1a61" providerId="ADAL" clId="{E1B04A60-3D41-4DD2-A7FF-E8757F44ADB7}" dt="2026-10-23T12:15:14.501" v="132" actId="20577"/>
        <pc:sldMkLst>
          <pc:docMk/>
          <pc:sldMk cId="39039028" sldId="278"/>
        </pc:sldMkLst>
      </pc:sldChg>
      <pc:sldChg chg="modNotesTx">
        <pc:chgData name="Info" userId="57e4d919-4635-470e-b9e4-c7e6de4c1a61" providerId="ADAL" clId="{E1B04A60-3D41-4DD2-A7FF-E8757F44ADB7}" dt="2026-10-27T05:54:25.243" v="188" actId="20577"/>
        <pc:sldMkLst>
          <pc:docMk/>
          <pc:sldMk cId="1834882258" sldId="295"/>
        </pc:sldMkLst>
      </pc:sldChg>
      <pc:sldChg chg="modSp mod modNotesTx">
        <pc:chgData name="Info" userId="57e4d919-4635-470e-b9e4-c7e6de4c1a61" providerId="ADAL" clId="{E1B04A60-3D41-4DD2-A7FF-E8757F44ADB7}" dt="2026-10-27T05:54:19.911" v="187" actId="6549"/>
        <pc:sldMkLst>
          <pc:docMk/>
          <pc:sldMk cId="1194993469" sldId="296"/>
        </pc:sldMkLst>
        <pc:spChg chg="mod">
          <ac:chgData name="Info" userId="57e4d919-4635-470e-b9e4-c7e6de4c1a61" providerId="ADAL" clId="{E1B04A60-3D41-4DD2-A7FF-E8757F44ADB7}" dt="2026-10-23T12:27:04.397" v="142" actId="27636"/>
          <ac:spMkLst>
            <pc:docMk/>
            <pc:sldMk cId="1194993469" sldId="296"/>
            <ac:spMk id="16" creationId="{6E54CC8F-563D-4303-A58B-C0494689FA70}"/>
          </ac:spMkLst>
        </pc:spChg>
      </pc:sldChg>
      <pc:sldChg chg="modSp mod modNotesTx">
        <pc:chgData name="Info" userId="57e4d919-4635-470e-b9e4-c7e6de4c1a61" providerId="ADAL" clId="{E1B04A60-3D41-4DD2-A7FF-E8757F44ADB7}" dt="2026-10-27T05:54:33.626" v="194" actId="6549"/>
        <pc:sldMkLst>
          <pc:docMk/>
          <pc:sldMk cId="1801054337" sldId="297"/>
        </pc:sldMkLst>
        <pc:spChg chg="mod">
          <ac:chgData name="Info" userId="57e4d919-4635-470e-b9e4-c7e6de4c1a61" providerId="ADAL" clId="{E1B04A60-3D41-4DD2-A7FF-E8757F44ADB7}" dt="2026-10-23T12:27:04.404" v="143" actId="27636"/>
          <ac:spMkLst>
            <pc:docMk/>
            <pc:sldMk cId="1801054337" sldId="297"/>
            <ac:spMk id="21" creationId="{30175805-884E-433F-8F6E-B394400C0107}"/>
          </ac:spMkLst>
        </pc:spChg>
      </pc:sldChg>
      <pc:sldChg chg="modNotesTx">
        <pc:chgData name="Info" userId="57e4d919-4635-470e-b9e4-c7e6de4c1a61" providerId="ADAL" clId="{E1B04A60-3D41-4DD2-A7FF-E8757F44ADB7}" dt="2026-10-23T12:26:19.907" v="140" actId="20577"/>
        <pc:sldMkLst>
          <pc:docMk/>
          <pc:sldMk cId="476428383" sldId="298"/>
        </pc:sldMkLst>
      </pc:sldChg>
      <pc:sldChg chg="modSp mod modNotesTx">
        <pc:chgData name="Info" userId="57e4d919-4635-470e-b9e4-c7e6de4c1a61" providerId="ADAL" clId="{E1B04A60-3D41-4DD2-A7FF-E8757F44ADB7}" dt="2026-10-27T05:54:06.012" v="180" actId="20577"/>
        <pc:sldMkLst>
          <pc:docMk/>
          <pc:sldMk cId="2051165466" sldId="299"/>
        </pc:sldMkLst>
        <pc:spChg chg="mod">
          <ac:chgData name="Info" userId="57e4d919-4635-470e-b9e4-c7e6de4c1a61" providerId="ADAL" clId="{E1B04A60-3D41-4DD2-A7FF-E8757F44ADB7}" dt="2026-10-23T12:27:04.418" v="144" actId="27636"/>
          <ac:spMkLst>
            <pc:docMk/>
            <pc:sldMk cId="2051165466" sldId="299"/>
            <ac:spMk id="15" creationId="{F93F726B-1380-46B0-9FF0-C6053295F68F}"/>
          </ac:spMkLst>
        </pc:spChg>
      </pc:sldChg>
      <pc:sldChg chg="modNotesTx">
        <pc:chgData name="Info" userId="57e4d919-4635-470e-b9e4-c7e6de4c1a61" providerId="ADAL" clId="{E1B04A60-3D41-4DD2-A7FF-E8757F44ADB7}" dt="2026-10-27T05:53:41.493" v="176" actId="20577"/>
        <pc:sldMkLst>
          <pc:docMk/>
          <pc:sldMk cId="917181856" sldId="300"/>
        </pc:sldMkLst>
      </pc:sldChg>
      <pc:sldChg chg="delSp del mod modNotesTx">
        <pc:chgData name="Info" userId="57e4d919-4635-470e-b9e4-c7e6de4c1a61" providerId="ADAL" clId="{E1B04A60-3D41-4DD2-A7FF-E8757F44ADB7}" dt="2026-10-27T05:53:54.810" v="179" actId="47"/>
        <pc:sldMkLst>
          <pc:docMk/>
          <pc:sldMk cId="1914149245" sldId="301"/>
        </pc:sldMkLst>
        <pc:spChg chg="del">
          <ac:chgData name="Info" userId="57e4d919-4635-470e-b9e4-c7e6de4c1a61" providerId="ADAL" clId="{E1B04A60-3D41-4DD2-A7FF-E8757F44ADB7}" dt="2026-10-27T05:53:49.051" v="177" actId="478"/>
          <ac:spMkLst>
            <pc:docMk/>
            <pc:sldMk cId="1914149245" sldId="301"/>
            <ac:spMk id="3" creationId="{4B8DC7A6-3867-4A8B-86A3-E1AF77AD29AF}"/>
          </ac:spMkLst>
        </pc:spChg>
        <pc:spChg chg="del">
          <ac:chgData name="Info" userId="57e4d919-4635-470e-b9e4-c7e6de4c1a61" providerId="ADAL" clId="{E1B04A60-3D41-4DD2-A7FF-E8757F44ADB7}" dt="2026-10-27T05:53:52.274" v="178" actId="478"/>
          <ac:spMkLst>
            <pc:docMk/>
            <pc:sldMk cId="1914149245" sldId="301"/>
            <ac:spMk id="4" creationId="{E824E4CE-1443-4C38-B73D-E36C2C121604}"/>
          </ac:spMkLst>
        </pc:spChg>
      </pc:sldChg>
      <pc:sldChg chg="modSp mod">
        <pc:chgData name="Info" userId="57e4d919-4635-470e-b9e4-c7e6de4c1a61" providerId="ADAL" clId="{E1B04A60-3D41-4DD2-A7FF-E8757F44ADB7}" dt="2026-10-23T12:15:34.220" v="139" actId="27636"/>
        <pc:sldMkLst>
          <pc:docMk/>
          <pc:sldMk cId="1453919892" sldId="302"/>
        </pc:sldMkLst>
        <pc:spChg chg="mod">
          <ac:chgData name="Info" userId="57e4d919-4635-470e-b9e4-c7e6de4c1a61" providerId="ADAL" clId="{E1B04A60-3D41-4DD2-A7FF-E8757F44ADB7}" dt="2026-10-23T12:15:27.750" v="136" actId="27636"/>
          <ac:spMkLst>
            <pc:docMk/>
            <pc:sldMk cId="1453919892" sldId="302"/>
            <ac:spMk id="5" creationId="{E5D1E933-994A-49EF-A4FB-238B33338EFB}"/>
          </ac:spMkLst>
        </pc:spChg>
        <pc:spChg chg="mod">
          <ac:chgData name="Info" userId="57e4d919-4635-470e-b9e4-c7e6de4c1a61" providerId="ADAL" clId="{E1B04A60-3D41-4DD2-A7FF-E8757F44ADB7}" dt="2026-10-23T12:15:24.844" v="134" actId="14100"/>
          <ac:spMkLst>
            <pc:docMk/>
            <pc:sldMk cId="1453919892" sldId="302"/>
            <ac:spMk id="9" creationId="{0EB3129E-033C-45B1-9A5F-9E28A1B26801}"/>
          </ac:spMkLst>
        </pc:spChg>
        <pc:spChg chg="mod">
          <ac:chgData name="Info" userId="57e4d919-4635-470e-b9e4-c7e6de4c1a61" providerId="ADAL" clId="{E1B04A60-3D41-4DD2-A7FF-E8757F44ADB7}" dt="2026-10-23T12:15:31.686" v="137" actId="14100"/>
          <ac:spMkLst>
            <pc:docMk/>
            <pc:sldMk cId="1453919892" sldId="302"/>
            <ac:spMk id="17" creationId="{91403F38-B543-4455-AAA6-122216144256}"/>
          </ac:spMkLst>
        </pc:spChg>
        <pc:spChg chg="mod">
          <ac:chgData name="Info" userId="57e4d919-4635-470e-b9e4-c7e6de4c1a61" providerId="ADAL" clId="{E1B04A60-3D41-4DD2-A7FF-E8757F44ADB7}" dt="2026-10-23T12:15:34.220" v="139" actId="27636"/>
          <ac:spMkLst>
            <pc:docMk/>
            <pc:sldMk cId="1453919892" sldId="302"/>
            <ac:spMk id="21" creationId="{20F8B577-80FF-4477-BDE8-A79B2B1BB6CB}"/>
          </ac:spMkLst>
        </pc:spChg>
      </pc:sldChg>
      <pc:sldChg chg="modNotesTx">
        <pc:chgData name="Info" userId="57e4d919-4635-470e-b9e4-c7e6de4c1a61" providerId="ADAL" clId="{E1B04A60-3D41-4DD2-A7FF-E8757F44ADB7}" dt="2026-10-27T05:49:13.841" v="162" actId="20577"/>
        <pc:sldMkLst>
          <pc:docMk/>
          <pc:sldMk cId="227700622" sldId="305"/>
        </pc:sldMkLst>
      </pc:sldChg>
      <pc:sldChg chg="modNotesTx">
        <pc:chgData name="Info" userId="57e4d919-4635-470e-b9e4-c7e6de4c1a61" providerId="ADAL" clId="{E1B04A60-3D41-4DD2-A7FF-E8757F44ADB7}" dt="2026-10-27T05:50:10.029" v="164" actId="20577"/>
        <pc:sldMkLst>
          <pc:docMk/>
          <pc:sldMk cId="221005693" sldId="308"/>
        </pc:sldMkLst>
      </pc:sldChg>
      <pc:sldChg chg="delSp mod">
        <pc:chgData name="Info" userId="57e4d919-4635-470e-b9e4-c7e6de4c1a61" providerId="ADAL" clId="{E1B04A60-3D41-4DD2-A7FF-E8757F44ADB7}" dt="2026-10-23T12:11:37.296" v="0" actId="478"/>
        <pc:sldMkLst>
          <pc:docMk/>
          <pc:sldMk cId="579932116" sldId="312"/>
        </pc:sldMkLst>
      </pc:sldChg>
      <pc:sldChg chg="add setBg">
        <pc:chgData name="Info" userId="57e4d919-4635-470e-b9e4-c7e6de4c1a61" providerId="ADAL" clId="{E1B04A60-3D41-4DD2-A7FF-E8757F44ADB7}" dt="2026-10-23T12:27:04.307" v="141"/>
        <pc:sldMkLst>
          <pc:docMk/>
          <pc:sldMk cId="1592190783" sldId="313"/>
        </pc:sldMkLst>
      </pc:sldChg>
      <pc:sldChg chg="add setBg">
        <pc:chgData name="Info" userId="57e4d919-4635-470e-b9e4-c7e6de4c1a61" providerId="ADAL" clId="{E1B04A60-3D41-4DD2-A7FF-E8757F44ADB7}" dt="2026-10-23T12:35:09.216" v="153"/>
        <pc:sldMkLst>
          <pc:docMk/>
          <pc:sldMk cId="1611368418" sldId="314"/>
        </pc:sldMkLst>
      </pc:sldChg>
      <pc:sldChg chg="add setBg">
        <pc:chgData name="Info" userId="57e4d919-4635-470e-b9e4-c7e6de4c1a61" providerId="ADAL" clId="{E1B04A60-3D41-4DD2-A7FF-E8757F44ADB7}" dt="2026-10-23T12:53:34.945" v="154"/>
        <pc:sldMkLst>
          <pc:docMk/>
          <pc:sldMk cId="465038343" sldId="315"/>
        </pc:sldMkLst>
      </pc:sldChg>
      <pc:sldChg chg="add setBg">
        <pc:chgData name="Info" userId="57e4d919-4635-470e-b9e4-c7e6de4c1a61" providerId="ADAL" clId="{E1B04A60-3D41-4DD2-A7FF-E8757F44ADB7}" dt="2026-10-23T12:53:34.945" v="154"/>
        <pc:sldMkLst>
          <pc:docMk/>
          <pc:sldMk cId="263329559" sldId="316"/>
        </pc:sldMkLst>
      </pc:sldChg>
      <pc:sldChg chg="add setBg">
        <pc:chgData name="Info" userId="57e4d919-4635-470e-b9e4-c7e6de4c1a61" providerId="ADAL" clId="{E1B04A60-3D41-4DD2-A7FF-E8757F44ADB7}" dt="2026-10-23T12:53:34.945" v="154"/>
        <pc:sldMkLst>
          <pc:docMk/>
          <pc:sldMk cId="1515442587" sldId="317"/>
        </pc:sldMkLst>
      </pc:sldChg>
      <pc:sldChg chg="add setBg modNotesTx">
        <pc:chgData name="Info" userId="57e4d919-4635-470e-b9e4-c7e6de4c1a61" providerId="ADAL" clId="{E1B04A60-3D41-4DD2-A7FF-E8757F44ADB7}" dt="2026-10-27T05:50:04.548" v="163" actId="20577"/>
        <pc:sldMkLst>
          <pc:docMk/>
          <pc:sldMk cId="1359579483" sldId="318"/>
        </pc:sldMkLst>
      </pc:sldChg>
      <pc:sldChg chg="add setBg modNotesTx">
        <pc:chgData name="Info" userId="57e4d919-4635-470e-b9e4-c7e6de4c1a61" providerId="ADAL" clId="{E1B04A60-3D41-4DD2-A7FF-E8757F44ADB7}" dt="2026-10-27T05:51:20.196" v="167" actId="20577"/>
        <pc:sldMkLst>
          <pc:docMk/>
          <pc:sldMk cId="951257057" sldId="319"/>
        </pc:sldMkLst>
      </pc:sldChg>
      <pc:sldChg chg="add setBg modNotesTx">
        <pc:chgData name="Info" userId="57e4d919-4635-470e-b9e4-c7e6de4c1a61" providerId="ADAL" clId="{E1B04A60-3D41-4DD2-A7FF-E8757F44ADB7}" dt="2026-10-27T05:50:23.788" v="165" actId="20577"/>
        <pc:sldMkLst>
          <pc:docMk/>
          <pc:sldMk cId="895922873" sldId="320"/>
        </pc:sldMkLst>
      </pc:sldChg>
      <pc:sldChg chg="add setBg modNotesTx">
        <pc:chgData name="Info" userId="57e4d919-4635-470e-b9e4-c7e6de4c1a61" providerId="ADAL" clId="{E1B04A60-3D41-4DD2-A7FF-E8757F44ADB7}" dt="2026-10-27T05:51:53.535" v="169" actId="20577"/>
        <pc:sldMkLst>
          <pc:docMk/>
          <pc:sldMk cId="1791343881" sldId="321"/>
        </pc:sldMkLst>
      </pc:sldChg>
      <pc:sldChg chg="add setBg modNotesTx">
        <pc:chgData name="Info" userId="57e4d919-4635-470e-b9e4-c7e6de4c1a61" providerId="ADAL" clId="{E1B04A60-3D41-4DD2-A7FF-E8757F44ADB7}" dt="2026-10-27T05:51:48.544" v="168" actId="20577"/>
        <pc:sldMkLst>
          <pc:docMk/>
          <pc:sldMk cId="328323143" sldId="322"/>
        </pc:sldMkLst>
      </pc:sldChg>
      <pc:sldChg chg="add setBg modNotesTx">
        <pc:chgData name="Info" userId="57e4d919-4635-470e-b9e4-c7e6de4c1a61" providerId="ADAL" clId="{E1B04A60-3D41-4DD2-A7FF-E8757F44ADB7}" dt="2026-10-27T05:52:06.200" v="170" actId="20577"/>
        <pc:sldMkLst>
          <pc:docMk/>
          <pc:sldMk cId="2034859519" sldId="323"/>
        </pc:sldMkLst>
      </pc:sldChg>
      <pc:sldChg chg="add setBg modNotesTx">
        <pc:chgData name="Info" userId="57e4d919-4635-470e-b9e4-c7e6de4c1a61" providerId="ADAL" clId="{E1B04A60-3D41-4DD2-A7FF-E8757F44ADB7}" dt="2026-10-27T05:52:10.441" v="171" actId="20577"/>
        <pc:sldMkLst>
          <pc:docMk/>
          <pc:sldMk cId="1034724014" sldId="324"/>
        </pc:sldMkLst>
      </pc:sldChg>
      <pc:sldChg chg="add setBg modNotesTx">
        <pc:chgData name="Info" userId="57e4d919-4635-470e-b9e4-c7e6de4c1a61" providerId="ADAL" clId="{E1B04A60-3D41-4DD2-A7FF-E8757F44ADB7}" dt="2026-10-27T05:52:15.503" v="172" actId="20577"/>
        <pc:sldMkLst>
          <pc:docMk/>
          <pc:sldMk cId="1395050542" sldId="325"/>
        </pc:sldMkLst>
      </pc:sldChg>
      <pc:sldChg chg="add setBg modNotesTx">
        <pc:chgData name="Info" userId="57e4d919-4635-470e-b9e4-c7e6de4c1a61" providerId="ADAL" clId="{E1B04A60-3D41-4DD2-A7FF-E8757F44ADB7}" dt="2026-10-27T05:52:20.038" v="173" actId="20577"/>
        <pc:sldMkLst>
          <pc:docMk/>
          <pc:sldMk cId="649142160" sldId="326"/>
        </pc:sldMkLst>
      </pc:sldChg>
      <pc:sldChg chg="add setBg">
        <pc:chgData name="Info" userId="57e4d919-4635-470e-b9e4-c7e6de4c1a61" providerId="ADAL" clId="{E1B04A60-3D41-4DD2-A7FF-E8757F44ADB7}" dt="2026-10-23T13:35:49.800" v="156"/>
        <pc:sldMkLst>
          <pc:docMk/>
          <pc:sldMk cId="1494771032" sldId="327"/>
        </pc:sldMkLst>
      </pc:sldChg>
      <pc:sldChg chg="add setBg modNotesTx">
        <pc:chgData name="Info" userId="57e4d919-4635-470e-b9e4-c7e6de4c1a61" providerId="ADAL" clId="{E1B04A60-3D41-4DD2-A7FF-E8757F44ADB7}" dt="2026-10-27T05:52:51.880" v="175" actId="20577"/>
        <pc:sldMkLst>
          <pc:docMk/>
          <pc:sldMk cId="1819951398" sldId="328"/>
        </pc:sldMkLst>
      </pc:sldChg>
      <pc:sldChg chg="add setBg">
        <pc:chgData name="Info" userId="57e4d919-4635-470e-b9e4-c7e6de4c1a61" providerId="ADAL" clId="{E1B04A60-3D41-4DD2-A7FF-E8757F44ADB7}" dt="2026-10-23T13:35:49.800" v="156"/>
        <pc:sldMkLst>
          <pc:docMk/>
          <pc:sldMk cId="977623823" sldId="3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Ενδεικτικές</a:t>
            </a:r>
            <a:r>
              <a:rPr dirty="0"/>
              <a:t> π</a:t>
            </a:r>
            <a:r>
              <a:rPr dirty="0" err="1"/>
              <a:t>ηγές</a:t>
            </a:r>
            <a:r>
              <a:rPr dirty="0"/>
              <a:t>:</a:t>
            </a:r>
          </a:p>
          <a:p>
            <a:r>
              <a:rPr dirty="0"/>
              <a:t>• Cochrane Handbook, </a:t>
            </a:r>
            <a:r>
              <a:rPr dirty="0" err="1"/>
              <a:t>έκδοση</a:t>
            </a:r>
            <a:r>
              <a:rPr dirty="0"/>
              <a:t> 6.5: https://training.cochrane.org/handbook/current</a:t>
            </a:r>
          </a:p>
          <a:p>
            <a:r>
              <a:rPr dirty="0"/>
              <a:t>• PRISMA 2020: https://www.prisma-statement.org/prisma-2020</a:t>
            </a:r>
          </a:p>
          <a:p>
            <a:r>
              <a:rPr dirty="0"/>
              <a:t>• GRADE Working Group: https://www.gradeworkinggroup.org/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PICO = Population, Intervention, Comparator, Outcomes. </a:t>
            </a:r>
            <a:r>
              <a:rPr dirty="0" err="1"/>
              <a:t>Γι</a:t>
            </a:r>
            <a:r>
              <a:rPr dirty="0"/>
              <a:t>α διαγνωστικά ερωτήματα, το I μπορεί να είναι η υπό αξιολόγηση εξέταση και το C η εξέταση αναφοράς ή η συνήθης διαγνωστική στρατηγική.</a:t>
            </a:r>
          </a:p>
          <a:p>
            <a:endParaRPr dirty="0"/>
          </a:p>
          <a:p>
            <a:r>
              <a:rPr dirty="0" err="1"/>
              <a:t>Ενδεικτικές</a:t>
            </a:r>
            <a:r>
              <a:rPr dirty="0"/>
              <a:t> π</a:t>
            </a:r>
            <a:r>
              <a:rPr dirty="0" err="1"/>
              <a:t>ηγές</a:t>
            </a:r>
            <a:r>
              <a:rPr dirty="0"/>
              <a:t>:</a:t>
            </a:r>
          </a:p>
          <a:p>
            <a:r>
              <a:rPr dirty="0"/>
              <a:t>• Cochrane Handbook, </a:t>
            </a:r>
            <a:r>
              <a:rPr dirty="0" err="1"/>
              <a:t>έκδοση</a:t>
            </a:r>
            <a:r>
              <a:rPr dirty="0"/>
              <a:t> 6.5: https://training.cochrane.org/handbook/current</a:t>
            </a:r>
          </a:p>
          <a:p>
            <a:r>
              <a:rPr dirty="0"/>
              <a:t>• PRISMA 2020: https://www.prisma-statement.org/prisma-2020</a:t>
            </a:r>
          </a:p>
          <a:p>
            <a:r>
              <a:rPr dirty="0"/>
              <a:t>• GRADE Working Group: https://www.gradeworkinggroup.org/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Προτεινόμενη</a:t>
            </a:r>
            <a:r>
              <a:rPr dirty="0"/>
              <a:t> απ</a:t>
            </a:r>
            <a:r>
              <a:rPr dirty="0" err="1"/>
              <a:t>άντηση</a:t>
            </a:r>
            <a:r>
              <a:rPr dirty="0"/>
              <a:t>:</a:t>
            </a:r>
          </a:p>
          <a:p>
            <a:r>
              <a:rPr dirty="0"/>
              <a:t>P: </a:t>
            </a:r>
            <a:r>
              <a:rPr dirty="0" err="1"/>
              <a:t>νοσηλευόμενοι</a:t>
            </a:r>
            <a:r>
              <a:rPr dirty="0"/>
              <a:t> α</a:t>
            </a:r>
            <a:r>
              <a:rPr dirty="0" err="1"/>
              <a:t>σθενείς</a:t>
            </a:r>
            <a:r>
              <a:rPr dirty="0"/>
              <a:t> </a:t>
            </a:r>
            <a:r>
              <a:rPr dirty="0" err="1"/>
              <a:t>υψηλού</a:t>
            </a:r>
            <a:r>
              <a:rPr dirty="0"/>
              <a:t> </a:t>
            </a:r>
            <a:r>
              <a:rPr dirty="0" err="1"/>
              <a:t>κινδύνου</a:t>
            </a:r>
            <a:r>
              <a:rPr dirty="0"/>
              <a:t>.</a:t>
            </a:r>
          </a:p>
          <a:p>
            <a:r>
              <a:rPr dirty="0"/>
              <a:t>I: </a:t>
            </a:r>
            <a:r>
              <a:rPr dirty="0" err="1"/>
              <a:t>οργ</a:t>
            </a:r>
            <a:r>
              <a:rPr dirty="0"/>
              <a:t>ανωμένο πρόγραμμα κινητοποίησης.</a:t>
            </a:r>
          </a:p>
          <a:p>
            <a:r>
              <a:rPr dirty="0"/>
              <a:t>C: </a:t>
            </a:r>
            <a:r>
              <a:rPr dirty="0" err="1"/>
              <a:t>συνήθης</a:t>
            </a:r>
            <a:r>
              <a:rPr dirty="0"/>
              <a:t> </a:t>
            </a:r>
            <a:r>
              <a:rPr dirty="0" err="1"/>
              <a:t>φροντίδ</a:t>
            </a:r>
            <a:r>
              <a:rPr dirty="0"/>
              <a:t>α.</a:t>
            </a:r>
          </a:p>
          <a:p>
            <a:r>
              <a:rPr dirty="0"/>
              <a:t>O: </a:t>
            </a:r>
            <a:r>
              <a:rPr dirty="0" err="1"/>
              <a:t>εμφάνιση</a:t>
            </a:r>
            <a:r>
              <a:rPr dirty="0"/>
              <a:t> DVT και π</a:t>
            </a:r>
            <a:r>
              <a:rPr dirty="0" err="1"/>
              <a:t>τώσεις</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Ενδεικτική</a:t>
            </a:r>
            <a:r>
              <a:rPr dirty="0"/>
              <a:t> </a:t>
            </a:r>
            <a:r>
              <a:rPr dirty="0" err="1"/>
              <a:t>δι</a:t>
            </a:r>
            <a:r>
              <a:rPr dirty="0"/>
              <a:t>ατύπωση: Σε νοσηλευόμενους ασθενείς ηλικίας 65 ετών και άνω χωρίς παραλήρημα κατά την εισαγωγή, μειώνει ένα πολυσύνθετο πρόγραμμα πρόληψης, σε σύγκριση με τη συνήθη φροντίδα, τη συχνότητα και τη διάρκεια παραληρήματος, χωρίς να αυξάνει πτώσεις ή άλλες βλάβες;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err="1"/>
              <a:t>Ενδεικτικές</a:t>
            </a:r>
            <a:r>
              <a:rPr dirty="0"/>
              <a:t> π</a:t>
            </a:r>
            <a:r>
              <a:rPr dirty="0" err="1"/>
              <a:t>ηγές</a:t>
            </a:r>
            <a:r>
              <a:rPr dirty="0"/>
              <a:t>:</a:t>
            </a:r>
          </a:p>
          <a:p>
            <a:r>
              <a:rPr dirty="0"/>
              <a:t>• Cochrane Handbook, </a:t>
            </a:r>
            <a:r>
              <a:rPr dirty="0" err="1"/>
              <a:t>έκδοση</a:t>
            </a:r>
            <a:r>
              <a:rPr dirty="0"/>
              <a:t> 6.5: https://training.cochrane.org/handbook/current</a:t>
            </a:r>
          </a:p>
          <a:p>
            <a:r>
              <a:rPr dirty="0"/>
              <a:t>• PRISMA 2020: https://www.prisma-statement.org/prisma-2020</a:t>
            </a:r>
          </a:p>
          <a:p>
            <a:r>
              <a:rPr dirty="0"/>
              <a:t>• GRADE Working Group: https://www.gradeworkinggroup.org/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Πα</a:t>
            </a:r>
            <a:r>
              <a:rPr dirty="0" err="1"/>
              <a:t>ράδειγμ</a:t>
            </a:r>
            <a:r>
              <a:rPr dirty="0"/>
              <a:t>α DVT: ένταξη μελετών σε ενήλικες με καρκίνο χωρίς εμφανή συμπτώματα DVT, που αξιολογούν το triplex με σαφές πρότυπο αναφοράς. Απ</a:t>
            </a:r>
            <a:r>
              <a:rPr dirty="0" err="1"/>
              <a:t>οκλεισμός</a:t>
            </a:r>
            <a:r>
              <a:rPr dirty="0"/>
              <a:t> </a:t>
            </a:r>
            <a:r>
              <a:rPr dirty="0" err="1"/>
              <a:t>μελετών</a:t>
            </a:r>
            <a:r>
              <a:rPr dirty="0"/>
              <a:t> απ</a:t>
            </a:r>
            <a:r>
              <a:rPr dirty="0" err="1"/>
              <a:t>οκλειστικά</a:t>
            </a:r>
            <a:r>
              <a:rPr dirty="0"/>
              <a:t> </a:t>
            </a:r>
            <a:r>
              <a:rPr dirty="0" err="1"/>
              <a:t>σε</a:t>
            </a:r>
            <a:r>
              <a:rPr dirty="0"/>
              <a:t> </a:t>
            </a:r>
            <a:r>
              <a:rPr dirty="0" err="1"/>
              <a:t>συμ</a:t>
            </a:r>
            <a:r>
              <a:rPr dirty="0"/>
              <a:t>πτωματικούς ασθενείς, αν το ερώτημα αφορά screening. </a:t>
            </a:r>
            <a:r>
              <a:rPr dirty="0" err="1"/>
              <a:t>Δείξτε</a:t>
            </a:r>
            <a:r>
              <a:rPr dirty="0"/>
              <a:t> </a:t>
            </a:r>
            <a:r>
              <a:rPr dirty="0" err="1"/>
              <a:t>ότι</a:t>
            </a:r>
            <a:r>
              <a:rPr dirty="0"/>
              <a:t> </a:t>
            </a:r>
            <a:r>
              <a:rPr dirty="0" err="1"/>
              <a:t>το</a:t>
            </a:r>
            <a:r>
              <a:rPr dirty="0"/>
              <a:t> </a:t>
            </a:r>
            <a:r>
              <a:rPr dirty="0" err="1"/>
              <a:t>κριτήριο</a:t>
            </a:r>
            <a:r>
              <a:rPr dirty="0"/>
              <a:t> α</a:t>
            </a:r>
            <a:r>
              <a:rPr dirty="0" err="1"/>
              <a:t>υτό</a:t>
            </a:r>
            <a:r>
              <a:rPr dirty="0"/>
              <a:t> επ</a:t>
            </a:r>
            <a:r>
              <a:rPr dirty="0" err="1"/>
              <a:t>ηρεάζει</a:t>
            </a:r>
            <a:r>
              <a:rPr dirty="0"/>
              <a:t> </a:t>
            </a:r>
            <a:r>
              <a:rPr dirty="0" err="1"/>
              <a:t>άμεσ</a:t>
            </a:r>
            <a:r>
              <a:rPr dirty="0"/>
              <a:t>α την εφαρμοσιμότητα.</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Πηγή</a:t>
            </a:r>
            <a:r>
              <a:rPr dirty="0"/>
              <a:t>: Shea BJ et al. AMSTAR 2: a critical appraisal tool for systematic reviews. BMJ 2017;358:j4008. https://pmc.ncbi.nlm.nih.gov/articles/PMC5833365/ ; official materials: https://amstar.ca/Amstar-2.php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Πηγή: Shea et al. BMJ 2017;358:j4008, Boxes 1 and 2. AMSTAR 2 is not intended to produce a numerical score. https://pmc.ncbi.nlm.nih.gov/articles/PMC5833365/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757C8F1-23D0-4B07-8E3E-39114295D089}"/>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C21E997E-54BB-4261-83FA-97222F0B4E28}"/>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50F4FDD2-D304-443C-88AC-0DD8D659ABAD}"/>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E50F58C-25F0-4D70-9690-ACFAE9485E1A}"/>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4ACECAEB-D83C-41C8-B206-CC4E0B3C3847}"/>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F54ADAE2-3382-4787-ABF5-B65B7AC0236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7DB792E7-394F-4CB2-8992-961306AF764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B75EDDB7-81C8-4EDB-B806-A60D3A067449}"/>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587BECA-CB9A-48AE-990C-6BE42E5916B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26594560-0792-4688-81AC-62C486EA5D93}"/>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2A3A"/>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D5EDEAB-AEA3-4FBE-9839-B9ADFBAD4A51}"/>
              </a:ext>
            </a:extLst>
          </p:cNvPr>
          <p:cNvSpPr>
            <a:spLocks noGrp="1"/>
          </p:cNvSpPr>
          <p:nvPr/>
        </p:nvSpPr>
        <p:spPr>
          <a:xfrm>
            <a:off x="0" y="0"/>
            <a:ext cx="171450" cy="6858000"/>
          </a:xfrm>
          <a:prstGeom prst="rect">
            <a:avLst/>
          </a:prstGeom>
          <a:solidFill>
            <a:srgbClr val="E97A5E"/>
          </a:solidFill>
          <a:ln w="0">
            <a:noFill/>
            <a:prstDash val="solid"/>
          </a:ln>
        </p:spPr>
        <p:txBody>
          <a:bodyPr/>
          <a:lstStyle/>
          <a:p>
            <a:endParaRPr lang="en-US"/>
          </a:p>
        </p:txBody>
      </p:sp>
      <p:sp>
        <p:nvSpPr>
          <p:cNvPr id="2" name="Rectangle 1">
            <a:extLst>
              <a:ext uri="{FF2B5EF4-FFF2-40B4-BE49-F238E27FC236}">
                <a16:creationId xmlns:a16="http://schemas.microsoft.com/office/drawing/2014/main" id="{311B1C74-7425-451D-8D3D-225FC3546B87}"/>
              </a:ext>
            </a:extLst>
          </p:cNvPr>
          <p:cNvSpPr>
            <a:spLocks noGrp="1"/>
          </p:cNvSpPr>
          <p:nvPr/>
        </p:nvSpPr>
        <p:spPr>
          <a:xfrm>
            <a:off x="742950" y="1200150"/>
            <a:ext cx="7905750" cy="1524000"/>
          </a:xfrm>
          <a:prstGeom prst="rect">
            <a:avLst/>
          </a:prstGeom>
          <a:noFill/>
          <a:ln w="0">
            <a:noFill/>
            <a:prstDash val="solid"/>
          </a:ln>
        </p:spPr>
        <p:txBody>
          <a:bodyPr anchor="ctr">
            <a:normAutofit fontScale="96243"/>
          </a:bodyPr>
          <a:lstStyle>
            <a:defPPr algn="l">
              <a:defRPr sz="3900" b="1" i="0">
                <a:solidFill>
                  <a:srgbClr val="FFFFFF"/>
                </a:solidFill>
                <a:latin typeface="DejaVu Sans"/>
                <a:ea typeface="DejaVu Sans"/>
                <a:cs typeface="DejaVu Sans"/>
              </a:defRPr>
            </a:defPPr>
            <a:lvl1pPr algn="l">
              <a:defRPr sz="3900" b="1" i="0">
                <a:solidFill>
                  <a:srgbClr val="FFFFFF"/>
                </a:solidFill>
                <a:latin typeface="DejaVu Sans"/>
                <a:ea typeface="DejaVu Sans"/>
                <a:cs typeface="DejaVu Sans"/>
              </a:defRPr>
            </a:lvl1pPr>
            <a:lvl2pPr algn="l">
              <a:defRPr sz="3900" b="1" i="0">
                <a:solidFill>
                  <a:srgbClr val="FFFFFF"/>
                </a:solidFill>
                <a:latin typeface="DejaVu Sans"/>
                <a:ea typeface="DejaVu Sans"/>
                <a:cs typeface="DejaVu Sans"/>
              </a:defRPr>
            </a:lvl2pPr>
            <a:lvl3pPr algn="l">
              <a:defRPr sz="3900" b="1" i="0">
                <a:solidFill>
                  <a:srgbClr val="FFFFFF"/>
                </a:solidFill>
                <a:latin typeface="DejaVu Sans"/>
                <a:ea typeface="DejaVu Sans"/>
                <a:cs typeface="DejaVu Sans"/>
              </a:defRPr>
            </a:lvl3pPr>
            <a:lvl4pPr algn="l">
              <a:defRPr sz="3900" b="1" i="0">
                <a:solidFill>
                  <a:srgbClr val="FFFFFF"/>
                </a:solidFill>
                <a:latin typeface="DejaVu Sans"/>
                <a:ea typeface="DejaVu Sans"/>
                <a:cs typeface="DejaVu Sans"/>
              </a:defRPr>
            </a:lvl4pPr>
            <a:lvl5pPr algn="l">
              <a:defRPr sz="3900" b="1" i="0">
                <a:solidFill>
                  <a:srgbClr val="FFFFFF"/>
                </a:solidFill>
                <a:latin typeface="DejaVu Sans"/>
                <a:ea typeface="DejaVu Sans"/>
                <a:cs typeface="DejaVu Sans"/>
              </a:defRPr>
            </a:lvl5pPr>
            <a:lvl6pPr algn="l">
              <a:defRPr sz="3900" b="1" i="0">
                <a:solidFill>
                  <a:srgbClr val="FFFFFF"/>
                </a:solidFill>
                <a:latin typeface="DejaVu Sans"/>
                <a:ea typeface="DejaVu Sans"/>
                <a:cs typeface="DejaVu Sans"/>
              </a:defRPr>
            </a:lvl6pPr>
            <a:lvl7pPr algn="l">
              <a:defRPr sz="3900" b="1" i="0">
                <a:solidFill>
                  <a:srgbClr val="FFFFFF"/>
                </a:solidFill>
                <a:latin typeface="DejaVu Sans"/>
                <a:ea typeface="DejaVu Sans"/>
                <a:cs typeface="DejaVu Sans"/>
              </a:defRPr>
            </a:lvl7pPr>
            <a:lvl8pPr algn="l">
              <a:defRPr sz="3900" b="1" i="0">
                <a:solidFill>
                  <a:srgbClr val="FFFFFF"/>
                </a:solidFill>
                <a:latin typeface="DejaVu Sans"/>
                <a:ea typeface="DejaVu Sans"/>
                <a:cs typeface="DejaVu Sans"/>
              </a:defRPr>
            </a:lvl8pPr>
            <a:lvl9pPr algn="l">
              <a:defRPr sz="3900" b="1" i="0">
                <a:solidFill>
                  <a:srgbClr val="FFFFFF"/>
                </a:solidFill>
                <a:latin typeface="DejaVu Sans"/>
                <a:ea typeface="DejaVu Sans"/>
                <a:cs typeface="DejaVu Sans"/>
              </a:defRPr>
            </a:lvl9pPr>
          </a:lstStyle>
          <a:p>
            <a:pPr algn="l">
              <a:defRPr sz="3900" b="1" i="0">
                <a:solidFill>
                  <a:srgbClr val="FFFFFF"/>
                </a:solidFill>
                <a:latin typeface="DejaVu Sans"/>
                <a:ea typeface="DejaVu Sans"/>
                <a:cs typeface="DejaVu Sans"/>
              </a:defRPr>
            </a:pPr>
            <a:r>
              <a:rPr sz="3900" b="1" i="0">
                <a:solidFill>
                  <a:srgbClr val="FFFFFF"/>
                </a:solidFill>
                <a:latin typeface="DejaVu Sans"/>
                <a:ea typeface="DejaVu Sans"/>
                <a:cs typeface="DejaVu Sans"/>
              </a:rPr>
              <a:t>Συστηματικές ανασκοπήσεις</a:t>
            </a:r>
          </a:p>
          <a:p>
            <a:pPr algn="l">
              <a:defRPr sz="3900" b="1" i="0">
                <a:solidFill>
                  <a:srgbClr val="FFFFFF"/>
                </a:solidFill>
                <a:latin typeface="DejaVu Sans"/>
                <a:ea typeface="DejaVu Sans"/>
                <a:cs typeface="DejaVu Sans"/>
              </a:defRPr>
            </a:pPr>
            <a:r>
              <a:rPr sz="3900" b="1" i="0">
                <a:solidFill>
                  <a:srgbClr val="FFFFFF"/>
                </a:solidFill>
                <a:latin typeface="DejaVu Sans"/>
                <a:ea typeface="DejaVu Sans"/>
                <a:cs typeface="DejaVu Sans"/>
              </a:rPr>
              <a:t>και μετα-αναλύσεις</a:t>
            </a:r>
          </a:p>
        </p:txBody>
      </p:sp>
      <p:sp>
        <p:nvSpPr>
          <p:cNvPr id="3" name="Rectangle 2">
            <a:extLst>
              <a:ext uri="{FF2B5EF4-FFF2-40B4-BE49-F238E27FC236}">
                <a16:creationId xmlns:a16="http://schemas.microsoft.com/office/drawing/2014/main" id="{151B96E2-12A9-4ED6-942A-00AC18DD9DE3}"/>
              </a:ext>
            </a:extLst>
          </p:cNvPr>
          <p:cNvSpPr>
            <a:spLocks noGrp="1"/>
          </p:cNvSpPr>
          <p:nvPr/>
        </p:nvSpPr>
        <p:spPr>
          <a:xfrm>
            <a:off x="781050" y="3105150"/>
            <a:ext cx="8477250" cy="666750"/>
          </a:xfrm>
          <a:prstGeom prst="rect">
            <a:avLst/>
          </a:prstGeom>
          <a:noFill/>
          <a:ln w="0">
            <a:noFill/>
            <a:prstDash val="solid"/>
          </a:ln>
        </p:spPr>
        <p:txBody>
          <a:bodyPr anchor="t">
            <a:normAutofit fontScale="96931" lnSpcReduction="10000"/>
          </a:bodyPr>
          <a:lstStyle>
            <a:defPPr algn="l">
              <a:defRPr sz="2025" b="0" i="0">
                <a:solidFill>
                  <a:srgbClr val="CDE0E6"/>
                </a:solidFill>
                <a:latin typeface="DejaVu Sans"/>
                <a:ea typeface="DejaVu Sans"/>
                <a:cs typeface="DejaVu Sans"/>
              </a:defRPr>
            </a:defPPr>
            <a:lvl1pPr algn="l">
              <a:defRPr sz="2025" b="0" i="0">
                <a:solidFill>
                  <a:srgbClr val="CDE0E6"/>
                </a:solidFill>
                <a:latin typeface="DejaVu Sans"/>
                <a:ea typeface="DejaVu Sans"/>
                <a:cs typeface="DejaVu Sans"/>
              </a:defRPr>
            </a:lvl1pPr>
            <a:lvl2pPr algn="l">
              <a:defRPr sz="2025" b="0" i="0">
                <a:solidFill>
                  <a:srgbClr val="CDE0E6"/>
                </a:solidFill>
                <a:latin typeface="DejaVu Sans"/>
                <a:ea typeface="DejaVu Sans"/>
                <a:cs typeface="DejaVu Sans"/>
              </a:defRPr>
            </a:lvl2pPr>
            <a:lvl3pPr algn="l">
              <a:defRPr sz="2025" b="0" i="0">
                <a:solidFill>
                  <a:srgbClr val="CDE0E6"/>
                </a:solidFill>
                <a:latin typeface="DejaVu Sans"/>
                <a:ea typeface="DejaVu Sans"/>
                <a:cs typeface="DejaVu Sans"/>
              </a:defRPr>
            </a:lvl3pPr>
            <a:lvl4pPr algn="l">
              <a:defRPr sz="2025" b="0" i="0">
                <a:solidFill>
                  <a:srgbClr val="CDE0E6"/>
                </a:solidFill>
                <a:latin typeface="DejaVu Sans"/>
                <a:ea typeface="DejaVu Sans"/>
                <a:cs typeface="DejaVu Sans"/>
              </a:defRPr>
            </a:lvl4pPr>
            <a:lvl5pPr algn="l">
              <a:defRPr sz="2025" b="0" i="0">
                <a:solidFill>
                  <a:srgbClr val="CDE0E6"/>
                </a:solidFill>
                <a:latin typeface="DejaVu Sans"/>
                <a:ea typeface="DejaVu Sans"/>
                <a:cs typeface="DejaVu Sans"/>
              </a:defRPr>
            </a:lvl5pPr>
            <a:lvl6pPr algn="l">
              <a:defRPr sz="2025" b="0" i="0">
                <a:solidFill>
                  <a:srgbClr val="CDE0E6"/>
                </a:solidFill>
                <a:latin typeface="DejaVu Sans"/>
                <a:ea typeface="DejaVu Sans"/>
                <a:cs typeface="DejaVu Sans"/>
              </a:defRPr>
            </a:lvl6pPr>
            <a:lvl7pPr algn="l">
              <a:defRPr sz="2025" b="0" i="0">
                <a:solidFill>
                  <a:srgbClr val="CDE0E6"/>
                </a:solidFill>
                <a:latin typeface="DejaVu Sans"/>
                <a:ea typeface="DejaVu Sans"/>
                <a:cs typeface="DejaVu Sans"/>
              </a:defRPr>
            </a:lvl7pPr>
            <a:lvl8pPr algn="l">
              <a:defRPr sz="2025" b="0" i="0">
                <a:solidFill>
                  <a:srgbClr val="CDE0E6"/>
                </a:solidFill>
                <a:latin typeface="DejaVu Sans"/>
                <a:ea typeface="DejaVu Sans"/>
                <a:cs typeface="DejaVu Sans"/>
              </a:defRPr>
            </a:lvl8pPr>
            <a:lvl9pPr algn="l">
              <a:defRPr sz="2025" b="0" i="0">
                <a:solidFill>
                  <a:srgbClr val="CDE0E6"/>
                </a:solidFill>
                <a:latin typeface="DejaVu Sans"/>
                <a:ea typeface="DejaVu Sans"/>
                <a:cs typeface="DejaVu Sans"/>
              </a:defRPr>
            </a:lvl9pPr>
          </a:lstStyle>
          <a:p>
            <a:pPr algn="l">
              <a:defRPr sz="2025" b="0" i="0">
                <a:solidFill>
                  <a:srgbClr val="CDE0E6"/>
                </a:solidFill>
                <a:latin typeface="DejaVu Sans"/>
                <a:ea typeface="DejaVu Sans"/>
                <a:cs typeface="DejaVu Sans"/>
              </a:defRPr>
            </a:pPr>
            <a:r>
              <a:rPr sz="2025" b="0" i="0">
                <a:solidFill>
                  <a:srgbClr val="CDE0E6"/>
                </a:solidFill>
                <a:latin typeface="DejaVu Sans"/>
                <a:ea typeface="DejaVu Sans"/>
                <a:cs typeface="DejaVu Sans"/>
              </a:rPr>
              <a:t>Από την επιστημονική τεκμηρίωση στη λήψη κλινικών αποφάσεων</a:t>
            </a:r>
          </a:p>
        </p:txBody>
      </p:sp>
      <p:sp>
        <p:nvSpPr>
          <p:cNvPr id="4" name="Rectangle 3">
            <a:extLst>
              <a:ext uri="{FF2B5EF4-FFF2-40B4-BE49-F238E27FC236}">
                <a16:creationId xmlns:a16="http://schemas.microsoft.com/office/drawing/2014/main" id="{EFF371F2-408E-4BC2-B529-68A70133CC7E}"/>
              </a:ext>
            </a:extLst>
          </p:cNvPr>
          <p:cNvSpPr>
            <a:spLocks noGrp="1"/>
          </p:cNvSpPr>
          <p:nvPr/>
        </p:nvSpPr>
        <p:spPr>
          <a:xfrm>
            <a:off x="781050" y="4114800"/>
            <a:ext cx="1238250" cy="66675"/>
          </a:xfrm>
          <a:prstGeom prst="rect">
            <a:avLst/>
          </a:prstGeom>
          <a:solidFill>
            <a:srgbClr val="E3AE45"/>
          </a:solidFill>
          <a:ln w="0">
            <a:noFill/>
            <a:prstDash val="solid"/>
          </a:ln>
        </p:spPr>
        <p:txBody>
          <a:bodyPr/>
          <a:lstStyle/>
          <a:p>
            <a:endParaRPr lang="en-US"/>
          </a:p>
        </p:txBody>
      </p:sp>
      <p:sp>
        <p:nvSpPr>
          <p:cNvPr id="5" name="Rectangle 4">
            <a:extLst>
              <a:ext uri="{FF2B5EF4-FFF2-40B4-BE49-F238E27FC236}">
                <a16:creationId xmlns:a16="http://schemas.microsoft.com/office/drawing/2014/main" id="{E6484996-D85C-4E8C-ACCF-C1E2DF665925}"/>
              </a:ext>
            </a:extLst>
          </p:cNvPr>
          <p:cNvSpPr>
            <a:spLocks noGrp="1"/>
          </p:cNvSpPr>
          <p:nvPr/>
        </p:nvSpPr>
        <p:spPr>
          <a:xfrm>
            <a:off x="781050" y="4457700"/>
            <a:ext cx="6858000" cy="400050"/>
          </a:xfrm>
          <a:prstGeom prst="rect">
            <a:avLst/>
          </a:prstGeom>
          <a:noFill/>
          <a:ln w="0">
            <a:noFill/>
            <a:prstDash val="solid"/>
          </a:ln>
        </p:spPr>
        <p:txBody>
          <a:bodyPr anchor="ctr">
            <a:normAutofit/>
          </a:bodyPr>
          <a:lstStyle>
            <a:defPPr algn="l">
              <a:defRPr sz="1425" b="0" i="0">
                <a:solidFill>
                  <a:srgbClr val="FFFFFF"/>
                </a:solidFill>
                <a:latin typeface="DejaVu Sans"/>
                <a:ea typeface="DejaVu Sans"/>
                <a:cs typeface="DejaVu Sans"/>
              </a:defRPr>
            </a:defPPr>
            <a:lvl1pPr algn="l">
              <a:defRPr sz="1425" b="0" i="0">
                <a:solidFill>
                  <a:srgbClr val="FFFFFF"/>
                </a:solidFill>
                <a:latin typeface="DejaVu Sans"/>
                <a:ea typeface="DejaVu Sans"/>
                <a:cs typeface="DejaVu Sans"/>
              </a:defRPr>
            </a:lvl1pPr>
            <a:lvl2pPr algn="l">
              <a:defRPr sz="1425" b="0" i="0">
                <a:solidFill>
                  <a:srgbClr val="FFFFFF"/>
                </a:solidFill>
                <a:latin typeface="DejaVu Sans"/>
                <a:ea typeface="DejaVu Sans"/>
                <a:cs typeface="DejaVu Sans"/>
              </a:defRPr>
            </a:lvl2pPr>
            <a:lvl3pPr algn="l">
              <a:defRPr sz="1425" b="0" i="0">
                <a:solidFill>
                  <a:srgbClr val="FFFFFF"/>
                </a:solidFill>
                <a:latin typeface="DejaVu Sans"/>
                <a:ea typeface="DejaVu Sans"/>
                <a:cs typeface="DejaVu Sans"/>
              </a:defRPr>
            </a:lvl3pPr>
            <a:lvl4pPr algn="l">
              <a:defRPr sz="1425" b="0" i="0">
                <a:solidFill>
                  <a:srgbClr val="FFFFFF"/>
                </a:solidFill>
                <a:latin typeface="DejaVu Sans"/>
                <a:ea typeface="DejaVu Sans"/>
                <a:cs typeface="DejaVu Sans"/>
              </a:defRPr>
            </a:lvl4pPr>
            <a:lvl5pPr algn="l">
              <a:defRPr sz="1425" b="0" i="0">
                <a:solidFill>
                  <a:srgbClr val="FFFFFF"/>
                </a:solidFill>
                <a:latin typeface="DejaVu Sans"/>
                <a:ea typeface="DejaVu Sans"/>
                <a:cs typeface="DejaVu Sans"/>
              </a:defRPr>
            </a:lvl5pPr>
            <a:lvl6pPr algn="l">
              <a:defRPr sz="1425" b="0" i="0">
                <a:solidFill>
                  <a:srgbClr val="FFFFFF"/>
                </a:solidFill>
                <a:latin typeface="DejaVu Sans"/>
                <a:ea typeface="DejaVu Sans"/>
                <a:cs typeface="DejaVu Sans"/>
              </a:defRPr>
            </a:lvl6pPr>
            <a:lvl7pPr algn="l">
              <a:defRPr sz="1425" b="0" i="0">
                <a:solidFill>
                  <a:srgbClr val="FFFFFF"/>
                </a:solidFill>
                <a:latin typeface="DejaVu Sans"/>
                <a:ea typeface="DejaVu Sans"/>
                <a:cs typeface="DejaVu Sans"/>
              </a:defRPr>
            </a:lvl7pPr>
            <a:lvl8pPr algn="l">
              <a:defRPr sz="1425" b="0" i="0">
                <a:solidFill>
                  <a:srgbClr val="FFFFFF"/>
                </a:solidFill>
                <a:latin typeface="DejaVu Sans"/>
                <a:ea typeface="DejaVu Sans"/>
                <a:cs typeface="DejaVu Sans"/>
              </a:defRPr>
            </a:lvl8pPr>
            <a:lvl9pPr algn="l">
              <a:defRPr sz="1425" b="0" i="0">
                <a:solidFill>
                  <a:srgbClr val="FFFFFF"/>
                </a:solidFill>
                <a:latin typeface="DejaVu Sans"/>
                <a:ea typeface="DejaVu Sans"/>
                <a:cs typeface="DejaVu Sans"/>
              </a:defRPr>
            </a:lvl9pPr>
          </a:lstStyle>
          <a:p>
            <a:pPr algn="l">
              <a:defRPr sz="1425" b="0" i="0">
                <a:solidFill>
                  <a:srgbClr val="FFFFFF"/>
                </a:solidFill>
                <a:latin typeface="DejaVu Sans"/>
                <a:ea typeface="DejaVu Sans"/>
                <a:cs typeface="DejaVu Sans"/>
              </a:defRPr>
            </a:pPr>
            <a:r>
              <a:rPr lang="el-GR" dirty="0" err="1"/>
              <a:t>Κουρλαμπά</a:t>
            </a:r>
            <a:r>
              <a:rPr lang="el-GR" dirty="0"/>
              <a:t> Γεωργία</a:t>
            </a:r>
            <a:endParaRPr sz="1425" b="0" i="0" dirty="0">
              <a:solidFill>
                <a:srgbClr val="FFFFFF"/>
              </a:solidFill>
              <a:latin typeface="DejaVu Sans"/>
              <a:ea typeface="DejaVu Sans"/>
              <a:cs typeface="DejaVu Sans"/>
            </a:endParaRPr>
          </a:p>
        </p:txBody>
      </p:sp>
      <p:sp>
        <p:nvSpPr>
          <p:cNvPr id="7" name="Oval 6">
            <a:extLst>
              <a:ext uri="{FF2B5EF4-FFF2-40B4-BE49-F238E27FC236}">
                <a16:creationId xmlns:a16="http://schemas.microsoft.com/office/drawing/2014/main" id="{10629BCD-D592-49A8-B55D-80F22988130D}"/>
              </a:ext>
            </a:extLst>
          </p:cNvPr>
          <p:cNvSpPr>
            <a:spLocks noGrp="1"/>
          </p:cNvSpPr>
          <p:nvPr/>
        </p:nvSpPr>
        <p:spPr>
          <a:xfrm>
            <a:off x="9858375" y="1047750"/>
            <a:ext cx="1143000" cy="1143000"/>
          </a:xfrm>
          <a:prstGeom prst="ellipse">
            <a:avLst/>
          </a:prstGeom>
          <a:solidFill>
            <a:srgbClr val="2A7F78"/>
          </a:solidFill>
          <a:ln w="0">
            <a:noFill/>
            <a:prstDash val="solid"/>
          </a:ln>
        </p:spPr>
        <p:txBody>
          <a:bodyPr/>
          <a:lstStyle/>
          <a:p>
            <a:endParaRPr lang="en-US"/>
          </a:p>
        </p:txBody>
      </p:sp>
      <p:sp>
        <p:nvSpPr>
          <p:cNvPr id="8" name="Oval 7">
            <a:extLst>
              <a:ext uri="{FF2B5EF4-FFF2-40B4-BE49-F238E27FC236}">
                <a16:creationId xmlns:a16="http://schemas.microsoft.com/office/drawing/2014/main" id="{03F355E6-26D7-42A6-AA30-90F476EBFB00}"/>
              </a:ext>
            </a:extLst>
          </p:cNvPr>
          <p:cNvSpPr>
            <a:spLocks noGrp="1"/>
          </p:cNvSpPr>
          <p:nvPr/>
        </p:nvSpPr>
        <p:spPr>
          <a:xfrm>
            <a:off x="10429875" y="2286000"/>
            <a:ext cx="666750" cy="666750"/>
          </a:xfrm>
          <a:prstGeom prst="ellipse">
            <a:avLst/>
          </a:prstGeom>
          <a:solidFill>
            <a:srgbClr val="E97A5E"/>
          </a:solidFill>
          <a:ln w="0">
            <a:noFill/>
            <a:prstDash val="solid"/>
          </a:ln>
        </p:spPr>
        <p:txBody>
          <a:bodyPr/>
          <a:lstStyle/>
          <a:p>
            <a:endParaRPr lang="en-US"/>
          </a:p>
        </p:txBody>
      </p:sp>
      <p:sp>
        <p:nvSpPr>
          <p:cNvPr id="9" name="Oval 8">
            <a:extLst>
              <a:ext uri="{FF2B5EF4-FFF2-40B4-BE49-F238E27FC236}">
                <a16:creationId xmlns:a16="http://schemas.microsoft.com/office/drawing/2014/main" id="{CE566A96-6B58-456E-B04D-9C66D3FF0A1B}"/>
              </a:ext>
            </a:extLst>
          </p:cNvPr>
          <p:cNvSpPr>
            <a:spLocks noGrp="1"/>
          </p:cNvSpPr>
          <p:nvPr/>
        </p:nvSpPr>
        <p:spPr>
          <a:xfrm>
            <a:off x="9334500" y="3143250"/>
            <a:ext cx="876300" cy="876300"/>
          </a:xfrm>
          <a:prstGeom prst="ellipse">
            <a:avLst/>
          </a:prstGeom>
          <a:solidFill>
            <a:srgbClr val="E3AE45"/>
          </a:solidFill>
          <a:ln w="0">
            <a:noFill/>
            <a:prstDash val="solid"/>
          </a:ln>
        </p:spPr>
        <p:txBody>
          <a:bodyPr/>
          <a:lstStyle/>
          <a:p>
            <a:endParaRPr lang="en-US"/>
          </a:p>
        </p:txBody>
      </p:sp>
    </p:spTree>
    <p:extLst>
      <p:ext uri="{BB962C8B-B14F-4D97-AF65-F5344CB8AC3E}">
        <p14:creationId xmlns:p14="http://schemas.microsoft.com/office/powerpoint/2010/main" val="575953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slide-title">
            <a:extLst>
              <a:ext uri="{FF2B5EF4-FFF2-40B4-BE49-F238E27FC236}">
                <a16:creationId xmlns:a16="http://schemas.microsoft.com/office/drawing/2014/main" id="{31C0696C-1331-463F-8339-6724C9B4FDFC}"/>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Η θέση της ανασκόπησης στη λήψη αποφάσεων</a:t>
            </a:r>
          </a:p>
        </p:txBody>
      </p:sp>
      <p:sp>
        <p:nvSpPr>
          <p:cNvPr id="2" name="Rectangle 1">
            <a:extLst>
              <a:ext uri="{FF2B5EF4-FFF2-40B4-BE49-F238E27FC236}">
                <a16:creationId xmlns:a16="http://schemas.microsoft.com/office/drawing/2014/main" id="{61D8C83A-7AC6-4C74-81E8-81E921E90C1B}"/>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1C74926B-706F-485A-96EF-F80C2379257D}"/>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02</a:t>
            </a:r>
          </a:p>
        </p:txBody>
      </p:sp>
      <p:sp>
        <p:nvSpPr>
          <p:cNvPr id="5" name="Oval 4">
            <a:extLst>
              <a:ext uri="{FF2B5EF4-FFF2-40B4-BE49-F238E27FC236}">
                <a16:creationId xmlns:a16="http://schemas.microsoft.com/office/drawing/2014/main" id="{00E42C7E-8FA8-4823-B73B-41118CE3EFF2}"/>
              </a:ext>
            </a:extLst>
          </p:cNvPr>
          <p:cNvSpPr>
            <a:spLocks noGrp="1"/>
          </p:cNvSpPr>
          <p:nvPr/>
        </p:nvSpPr>
        <p:spPr>
          <a:xfrm>
            <a:off x="857250" y="1714500"/>
            <a:ext cx="704850" cy="704850"/>
          </a:xfrm>
          <a:prstGeom prst="ellipse">
            <a:avLst/>
          </a:prstGeom>
          <a:solidFill>
            <a:srgbClr val="E97A5E"/>
          </a:solidFill>
          <a:ln w="0">
            <a:noFill/>
            <a:prstDash val="solid"/>
          </a:ln>
        </p:spPr>
        <p:txBody>
          <a:bodyPr/>
          <a:lstStyle/>
          <a:p>
            <a:endParaRPr lang="en-US"/>
          </a:p>
        </p:txBody>
      </p:sp>
      <p:sp>
        <p:nvSpPr>
          <p:cNvPr id="6" name="Rectangle 5">
            <a:extLst>
              <a:ext uri="{FF2B5EF4-FFF2-40B4-BE49-F238E27FC236}">
                <a16:creationId xmlns:a16="http://schemas.microsoft.com/office/drawing/2014/main" id="{F2133A43-497F-468C-8256-9E28870EAA94}"/>
              </a:ext>
            </a:extLst>
          </p:cNvPr>
          <p:cNvSpPr>
            <a:spLocks noGrp="1"/>
          </p:cNvSpPr>
          <p:nvPr/>
        </p:nvSpPr>
        <p:spPr>
          <a:xfrm>
            <a:off x="857250" y="1714500"/>
            <a:ext cx="704850" cy="704850"/>
          </a:xfrm>
          <a:prstGeom prst="rect">
            <a:avLst/>
          </a:prstGeom>
          <a:noFill/>
          <a:ln w="0">
            <a:noFill/>
            <a:prstDash val="solid"/>
          </a:ln>
        </p:spPr>
        <p:txBody>
          <a:bodyPr anchor="ctr">
            <a:normAutofit/>
          </a:bodyPr>
          <a:lstStyle>
            <a:defPPr algn="ctr">
              <a:defRPr sz="2250" b="1" i="0">
                <a:solidFill>
                  <a:srgbClr val="FFFFFF"/>
                </a:solidFill>
                <a:latin typeface="DejaVu Sans"/>
                <a:ea typeface="DejaVu Sans"/>
                <a:cs typeface="DejaVu Sans"/>
              </a:defRPr>
            </a:defPPr>
            <a:lvl1pPr algn="ctr">
              <a:defRPr sz="2250" b="1" i="0">
                <a:solidFill>
                  <a:srgbClr val="FFFFFF"/>
                </a:solidFill>
                <a:latin typeface="DejaVu Sans"/>
                <a:ea typeface="DejaVu Sans"/>
                <a:cs typeface="DejaVu Sans"/>
              </a:defRPr>
            </a:lvl1pPr>
            <a:lvl2pPr algn="ctr">
              <a:defRPr sz="2250" b="1" i="0">
                <a:solidFill>
                  <a:srgbClr val="FFFFFF"/>
                </a:solidFill>
                <a:latin typeface="DejaVu Sans"/>
                <a:ea typeface="DejaVu Sans"/>
                <a:cs typeface="DejaVu Sans"/>
              </a:defRPr>
            </a:lvl2pPr>
            <a:lvl3pPr algn="ctr">
              <a:defRPr sz="2250" b="1" i="0">
                <a:solidFill>
                  <a:srgbClr val="FFFFFF"/>
                </a:solidFill>
                <a:latin typeface="DejaVu Sans"/>
                <a:ea typeface="DejaVu Sans"/>
                <a:cs typeface="DejaVu Sans"/>
              </a:defRPr>
            </a:lvl3pPr>
            <a:lvl4pPr algn="ctr">
              <a:defRPr sz="2250" b="1" i="0">
                <a:solidFill>
                  <a:srgbClr val="FFFFFF"/>
                </a:solidFill>
                <a:latin typeface="DejaVu Sans"/>
                <a:ea typeface="DejaVu Sans"/>
                <a:cs typeface="DejaVu Sans"/>
              </a:defRPr>
            </a:lvl4pPr>
            <a:lvl5pPr algn="ctr">
              <a:defRPr sz="2250" b="1" i="0">
                <a:solidFill>
                  <a:srgbClr val="FFFFFF"/>
                </a:solidFill>
                <a:latin typeface="DejaVu Sans"/>
                <a:ea typeface="DejaVu Sans"/>
                <a:cs typeface="DejaVu Sans"/>
              </a:defRPr>
            </a:lvl5pPr>
            <a:lvl6pPr algn="ctr">
              <a:defRPr sz="2250" b="1" i="0">
                <a:solidFill>
                  <a:srgbClr val="FFFFFF"/>
                </a:solidFill>
                <a:latin typeface="DejaVu Sans"/>
                <a:ea typeface="DejaVu Sans"/>
                <a:cs typeface="DejaVu Sans"/>
              </a:defRPr>
            </a:lvl6pPr>
            <a:lvl7pPr algn="ctr">
              <a:defRPr sz="2250" b="1" i="0">
                <a:solidFill>
                  <a:srgbClr val="FFFFFF"/>
                </a:solidFill>
                <a:latin typeface="DejaVu Sans"/>
                <a:ea typeface="DejaVu Sans"/>
                <a:cs typeface="DejaVu Sans"/>
              </a:defRPr>
            </a:lvl7pPr>
            <a:lvl8pPr algn="ctr">
              <a:defRPr sz="2250" b="1" i="0">
                <a:solidFill>
                  <a:srgbClr val="FFFFFF"/>
                </a:solidFill>
                <a:latin typeface="DejaVu Sans"/>
                <a:ea typeface="DejaVu Sans"/>
                <a:cs typeface="DejaVu Sans"/>
              </a:defRPr>
            </a:lvl8pPr>
            <a:lvl9pPr algn="ctr">
              <a:defRPr sz="2250" b="1" i="0">
                <a:solidFill>
                  <a:srgbClr val="FFFFFF"/>
                </a:solidFill>
                <a:latin typeface="DejaVu Sans"/>
                <a:ea typeface="DejaVu Sans"/>
                <a:cs typeface="DejaVu Sans"/>
              </a:defRPr>
            </a:lvl9pPr>
          </a:lstStyle>
          <a:p>
            <a:pPr algn="ctr">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409EDE7A-7E8D-4E4A-BF95-CA741803452D}"/>
              </a:ext>
            </a:extLst>
          </p:cNvPr>
          <p:cNvSpPr>
            <a:spLocks noGrp="1"/>
          </p:cNvSpPr>
          <p:nvPr/>
        </p:nvSpPr>
        <p:spPr>
          <a:xfrm>
            <a:off x="361950" y="2667000"/>
            <a:ext cx="1695450" cy="514350"/>
          </a:xfrm>
          <a:prstGeom prst="rect">
            <a:avLst/>
          </a:prstGeom>
          <a:noFill/>
          <a:ln w="0">
            <a:noFill/>
            <a:prstDash val="solid"/>
          </a:ln>
        </p:spPr>
        <p:txBody>
          <a:bodyPr anchor="ctr">
            <a:normAutofit fontScale="97368" lnSpcReduction="10000"/>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Κλινικό ερώτημα</a:t>
            </a:r>
          </a:p>
        </p:txBody>
      </p:sp>
      <p:sp>
        <p:nvSpPr>
          <p:cNvPr id="8" name="Rectangle 7">
            <a:extLst>
              <a:ext uri="{FF2B5EF4-FFF2-40B4-BE49-F238E27FC236}">
                <a16:creationId xmlns:a16="http://schemas.microsoft.com/office/drawing/2014/main" id="{F22FF845-02DE-40DC-890C-D3F477A2B0D9}"/>
              </a:ext>
            </a:extLst>
          </p:cNvPr>
          <p:cNvSpPr>
            <a:spLocks noGrp="1"/>
          </p:cNvSpPr>
          <p:nvPr/>
        </p:nvSpPr>
        <p:spPr>
          <a:xfrm>
            <a:off x="209550" y="3295650"/>
            <a:ext cx="2000250" cy="876300"/>
          </a:xfrm>
          <a:prstGeom prst="rect">
            <a:avLst/>
          </a:prstGeom>
          <a:noFill/>
          <a:ln w="0">
            <a:noFill/>
            <a:prstDash val="solid"/>
          </a:ln>
        </p:spPr>
        <p:txBody>
          <a:bodyPr anchor="t">
            <a:normAutofit/>
          </a:bodyPr>
          <a:lstStyle>
            <a:defPPr algn="ctr">
              <a:defRPr sz="1275" b="0" i="0">
                <a:solidFill>
                  <a:srgbClr val="5E6C74"/>
                </a:solidFill>
                <a:latin typeface="DejaVu Sans"/>
                <a:ea typeface="DejaVu Sans"/>
                <a:cs typeface="DejaVu Sans"/>
              </a:defRPr>
            </a:defPPr>
            <a:lvl1pPr algn="ctr">
              <a:defRPr sz="1275" b="0" i="0">
                <a:solidFill>
                  <a:srgbClr val="5E6C74"/>
                </a:solidFill>
                <a:latin typeface="DejaVu Sans"/>
                <a:ea typeface="DejaVu Sans"/>
                <a:cs typeface="DejaVu Sans"/>
              </a:defRPr>
            </a:lvl1pPr>
            <a:lvl2pPr algn="ctr">
              <a:defRPr sz="1275" b="0" i="0">
                <a:solidFill>
                  <a:srgbClr val="5E6C74"/>
                </a:solidFill>
                <a:latin typeface="DejaVu Sans"/>
                <a:ea typeface="DejaVu Sans"/>
                <a:cs typeface="DejaVu Sans"/>
              </a:defRPr>
            </a:lvl2pPr>
            <a:lvl3pPr algn="ctr">
              <a:defRPr sz="1275" b="0" i="0">
                <a:solidFill>
                  <a:srgbClr val="5E6C74"/>
                </a:solidFill>
                <a:latin typeface="DejaVu Sans"/>
                <a:ea typeface="DejaVu Sans"/>
                <a:cs typeface="DejaVu Sans"/>
              </a:defRPr>
            </a:lvl3pPr>
            <a:lvl4pPr algn="ctr">
              <a:defRPr sz="1275" b="0" i="0">
                <a:solidFill>
                  <a:srgbClr val="5E6C74"/>
                </a:solidFill>
                <a:latin typeface="DejaVu Sans"/>
                <a:ea typeface="DejaVu Sans"/>
                <a:cs typeface="DejaVu Sans"/>
              </a:defRPr>
            </a:lvl4pPr>
            <a:lvl5pPr algn="ctr">
              <a:defRPr sz="1275" b="0" i="0">
                <a:solidFill>
                  <a:srgbClr val="5E6C74"/>
                </a:solidFill>
                <a:latin typeface="DejaVu Sans"/>
                <a:ea typeface="DejaVu Sans"/>
                <a:cs typeface="DejaVu Sans"/>
              </a:defRPr>
            </a:lvl5pPr>
            <a:lvl6pPr algn="ctr">
              <a:defRPr sz="1275" b="0" i="0">
                <a:solidFill>
                  <a:srgbClr val="5E6C74"/>
                </a:solidFill>
                <a:latin typeface="DejaVu Sans"/>
                <a:ea typeface="DejaVu Sans"/>
                <a:cs typeface="DejaVu Sans"/>
              </a:defRPr>
            </a:lvl6pPr>
            <a:lvl7pPr algn="ctr">
              <a:defRPr sz="1275" b="0" i="0">
                <a:solidFill>
                  <a:srgbClr val="5E6C74"/>
                </a:solidFill>
                <a:latin typeface="DejaVu Sans"/>
                <a:ea typeface="DejaVu Sans"/>
                <a:cs typeface="DejaVu Sans"/>
              </a:defRPr>
            </a:lvl7pPr>
            <a:lvl8pPr algn="ctr">
              <a:defRPr sz="1275" b="0" i="0">
                <a:solidFill>
                  <a:srgbClr val="5E6C74"/>
                </a:solidFill>
                <a:latin typeface="DejaVu Sans"/>
                <a:ea typeface="DejaVu Sans"/>
                <a:cs typeface="DejaVu Sans"/>
              </a:defRPr>
            </a:lvl8pPr>
            <a:lvl9pPr algn="ctr">
              <a:defRPr sz="1275" b="0" i="0">
                <a:solidFill>
                  <a:srgbClr val="5E6C74"/>
                </a:solidFill>
                <a:latin typeface="DejaVu Sans"/>
                <a:ea typeface="DejaVu Sans"/>
                <a:cs typeface="DejaVu Sans"/>
              </a:defRPr>
            </a:lvl9pPr>
          </a:lstStyle>
          <a:p>
            <a:pPr algn="ctr">
              <a:defRPr sz="1275" b="0" i="0">
                <a:solidFill>
                  <a:srgbClr val="5E6C74"/>
                </a:solidFill>
                <a:latin typeface="DejaVu Sans"/>
                <a:ea typeface="DejaVu Sans"/>
                <a:cs typeface="DejaVu Sans"/>
              </a:defRPr>
            </a:pPr>
            <a:r>
              <a:rPr sz="1275" b="0" i="0">
                <a:solidFill>
                  <a:srgbClr val="5E6C74"/>
                </a:solidFill>
                <a:latin typeface="DejaVu Sans"/>
                <a:ea typeface="DejaVu Sans"/>
                <a:cs typeface="DejaVu Sans"/>
              </a:rPr>
              <a:t>Τι πρέπει να αποφασίσουμε;</a:t>
            </a:r>
          </a:p>
        </p:txBody>
      </p:sp>
      <p:sp>
        <p:nvSpPr>
          <p:cNvPr id="9" name="Rectangle 8">
            <a:extLst>
              <a:ext uri="{FF2B5EF4-FFF2-40B4-BE49-F238E27FC236}">
                <a16:creationId xmlns:a16="http://schemas.microsoft.com/office/drawing/2014/main" id="{23BA8EB7-FEF0-4AF4-95A4-D7CFB1ACBF1A}"/>
              </a:ext>
            </a:extLst>
          </p:cNvPr>
          <p:cNvSpPr>
            <a:spLocks noGrp="1"/>
          </p:cNvSpPr>
          <p:nvPr/>
        </p:nvSpPr>
        <p:spPr>
          <a:xfrm>
            <a:off x="1657350" y="2057400"/>
            <a:ext cx="1809750" cy="38100"/>
          </a:xfrm>
          <a:prstGeom prst="rect">
            <a:avLst/>
          </a:prstGeom>
          <a:solidFill>
            <a:srgbClr val="C9D4D8"/>
          </a:solidFill>
          <a:ln w="0">
            <a:noFill/>
            <a:prstDash val="solid"/>
          </a:ln>
        </p:spPr>
        <p:txBody>
          <a:bodyPr/>
          <a:lstStyle/>
          <a:p>
            <a:endParaRPr lang="en-US"/>
          </a:p>
        </p:txBody>
      </p:sp>
      <p:sp>
        <p:nvSpPr>
          <p:cNvPr id="10" name="Isosceles Triangle 9">
            <a:extLst>
              <a:ext uri="{FF2B5EF4-FFF2-40B4-BE49-F238E27FC236}">
                <a16:creationId xmlns:a16="http://schemas.microsoft.com/office/drawing/2014/main" id="{7787D405-4F62-40C1-9360-8A12536D829C}"/>
              </a:ext>
            </a:extLst>
          </p:cNvPr>
          <p:cNvSpPr>
            <a:spLocks noGrp="1"/>
          </p:cNvSpPr>
          <p:nvPr/>
        </p:nvSpPr>
        <p:spPr>
          <a:xfrm>
            <a:off x="3400425" y="1952625"/>
            <a:ext cx="190500" cy="228600"/>
          </a:xfrm>
          <a:prstGeom prst="triangle">
            <a:avLst/>
          </a:prstGeom>
          <a:solidFill>
            <a:srgbClr val="C9D4D8"/>
          </a:solidFill>
          <a:ln w="0">
            <a:noFill/>
            <a:prstDash val="solid"/>
          </a:ln>
        </p:spPr>
        <p:txBody>
          <a:bodyPr/>
          <a:lstStyle/>
          <a:p>
            <a:endParaRPr lang="en-US"/>
          </a:p>
        </p:txBody>
      </p:sp>
      <p:sp>
        <p:nvSpPr>
          <p:cNvPr id="11" name="Oval 10">
            <a:extLst>
              <a:ext uri="{FF2B5EF4-FFF2-40B4-BE49-F238E27FC236}">
                <a16:creationId xmlns:a16="http://schemas.microsoft.com/office/drawing/2014/main" id="{F8092183-EFE4-4718-AE31-2E775AE4B0FF}"/>
              </a:ext>
            </a:extLst>
          </p:cNvPr>
          <p:cNvSpPr>
            <a:spLocks noGrp="1"/>
          </p:cNvSpPr>
          <p:nvPr/>
        </p:nvSpPr>
        <p:spPr>
          <a:xfrm>
            <a:off x="3714750" y="1714500"/>
            <a:ext cx="704850" cy="704850"/>
          </a:xfrm>
          <a:prstGeom prst="ellipse">
            <a:avLst/>
          </a:prstGeom>
          <a:solidFill>
            <a:srgbClr val="2A7F78"/>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191C304A-9180-44F5-BB1F-827738734283}"/>
              </a:ext>
            </a:extLst>
          </p:cNvPr>
          <p:cNvSpPr>
            <a:spLocks noGrp="1"/>
          </p:cNvSpPr>
          <p:nvPr/>
        </p:nvSpPr>
        <p:spPr>
          <a:xfrm>
            <a:off x="3714750" y="1714500"/>
            <a:ext cx="704850" cy="704850"/>
          </a:xfrm>
          <a:prstGeom prst="rect">
            <a:avLst/>
          </a:prstGeom>
          <a:noFill/>
          <a:ln w="0">
            <a:noFill/>
            <a:prstDash val="solid"/>
          </a:ln>
        </p:spPr>
        <p:txBody>
          <a:bodyPr anchor="ctr">
            <a:normAutofit/>
          </a:bodyPr>
          <a:lstStyle>
            <a:defPPr algn="ctr">
              <a:defRPr sz="2250" b="1" i="0">
                <a:solidFill>
                  <a:srgbClr val="FFFFFF"/>
                </a:solidFill>
                <a:latin typeface="DejaVu Sans"/>
                <a:ea typeface="DejaVu Sans"/>
                <a:cs typeface="DejaVu Sans"/>
              </a:defRPr>
            </a:defPPr>
            <a:lvl1pPr algn="ctr">
              <a:defRPr sz="2250" b="1" i="0">
                <a:solidFill>
                  <a:srgbClr val="FFFFFF"/>
                </a:solidFill>
                <a:latin typeface="DejaVu Sans"/>
                <a:ea typeface="DejaVu Sans"/>
                <a:cs typeface="DejaVu Sans"/>
              </a:defRPr>
            </a:lvl1pPr>
            <a:lvl2pPr algn="ctr">
              <a:defRPr sz="2250" b="1" i="0">
                <a:solidFill>
                  <a:srgbClr val="FFFFFF"/>
                </a:solidFill>
                <a:latin typeface="DejaVu Sans"/>
                <a:ea typeface="DejaVu Sans"/>
                <a:cs typeface="DejaVu Sans"/>
              </a:defRPr>
            </a:lvl2pPr>
            <a:lvl3pPr algn="ctr">
              <a:defRPr sz="2250" b="1" i="0">
                <a:solidFill>
                  <a:srgbClr val="FFFFFF"/>
                </a:solidFill>
                <a:latin typeface="DejaVu Sans"/>
                <a:ea typeface="DejaVu Sans"/>
                <a:cs typeface="DejaVu Sans"/>
              </a:defRPr>
            </a:lvl3pPr>
            <a:lvl4pPr algn="ctr">
              <a:defRPr sz="2250" b="1" i="0">
                <a:solidFill>
                  <a:srgbClr val="FFFFFF"/>
                </a:solidFill>
                <a:latin typeface="DejaVu Sans"/>
                <a:ea typeface="DejaVu Sans"/>
                <a:cs typeface="DejaVu Sans"/>
              </a:defRPr>
            </a:lvl4pPr>
            <a:lvl5pPr algn="ctr">
              <a:defRPr sz="2250" b="1" i="0">
                <a:solidFill>
                  <a:srgbClr val="FFFFFF"/>
                </a:solidFill>
                <a:latin typeface="DejaVu Sans"/>
                <a:ea typeface="DejaVu Sans"/>
                <a:cs typeface="DejaVu Sans"/>
              </a:defRPr>
            </a:lvl5pPr>
            <a:lvl6pPr algn="ctr">
              <a:defRPr sz="2250" b="1" i="0">
                <a:solidFill>
                  <a:srgbClr val="FFFFFF"/>
                </a:solidFill>
                <a:latin typeface="DejaVu Sans"/>
                <a:ea typeface="DejaVu Sans"/>
                <a:cs typeface="DejaVu Sans"/>
              </a:defRPr>
            </a:lvl6pPr>
            <a:lvl7pPr algn="ctr">
              <a:defRPr sz="2250" b="1" i="0">
                <a:solidFill>
                  <a:srgbClr val="FFFFFF"/>
                </a:solidFill>
                <a:latin typeface="DejaVu Sans"/>
                <a:ea typeface="DejaVu Sans"/>
                <a:cs typeface="DejaVu Sans"/>
              </a:defRPr>
            </a:lvl7pPr>
            <a:lvl8pPr algn="ctr">
              <a:defRPr sz="2250" b="1" i="0">
                <a:solidFill>
                  <a:srgbClr val="FFFFFF"/>
                </a:solidFill>
                <a:latin typeface="DejaVu Sans"/>
                <a:ea typeface="DejaVu Sans"/>
                <a:cs typeface="DejaVu Sans"/>
              </a:defRPr>
            </a:lvl8pPr>
            <a:lvl9pPr algn="ctr">
              <a:defRPr sz="2250" b="1" i="0">
                <a:solidFill>
                  <a:srgbClr val="FFFFFF"/>
                </a:solidFill>
                <a:latin typeface="DejaVu Sans"/>
                <a:ea typeface="DejaVu Sans"/>
                <a:cs typeface="DejaVu Sans"/>
              </a:defRPr>
            </a:lvl9pPr>
          </a:lstStyle>
          <a:p>
            <a:pPr algn="ctr">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2</a:t>
            </a:r>
          </a:p>
        </p:txBody>
      </p:sp>
      <p:sp>
        <p:nvSpPr>
          <p:cNvPr id="13" name="Rectangle 12">
            <a:extLst>
              <a:ext uri="{FF2B5EF4-FFF2-40B4-BE49-F238E27FC236}">
                <a16:creationId xmlns:a16="http://schemas.microsoft.com/office/drawing/2014/main" id="{83D8C86A-C00B-49B9-AF22-669F89FA52B2}"/>
              </a:ext>
            </a:extLst>
          </p:cNvPr>
          <p:cNvSpPr>
            <a:spLocks noGrp="1"/>
          </p:cNvSpPr>
          <p:nvPr/>
        </p:nvSpPr>
        <p:spPr>
          <a:xfrm>
            <a:off x="3219450" y="2667000"/>
            <a:ext cx="1695450" cy="514350"/>
          </a:xfrm>
          <a:prstGeom prst="rect">
            <a:avLst/>
          </a:prstGeom>
          <a:noFill/>
          <a:ln w="0">
            <a:noFill/>
            <a:prstDash val="solid"/>
          </a:ln>
        </p:spPr>
        <p:txBody>
          <a:bodyPr anchor="ctr">
            <a:normAutofit fontScale="97368" lnSpcReduction="10000"/>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Σύνθεση τεκμηρίωσης</a:t>
            </a:r>
          </a:p>
        </p:txBody>
      </p:sp>
      <p:sp>
        <p:nvSpPr>
          <p:cNvPr id="14" name="Rectangle 13">
            <a:extLst>
              <a:ext uri="{FF2B5EF4-FFF2-40B4-BE49-F238E27FC236}">
                <a16:creationId xmlns:a16="http://schemas.microsoft.com/office/drawing/2014/main" id="{3835BADB-706A-4AC1-8F4E-25DACA123566}"/>
              </a:ext>
            </a:extLst>
          </p:cNvPr>
          <p:cNvSpPr>
            <a:spLocks noGrp="1"/>
          </p:cNvSpPr>
          <p:nvPr/>
        </p:nvSpPr>
        <p:spPr>
          <a:xfrm>
            <a:off x="3067050" y="3295650"/>
            <a:ext cx="2000250" cy="876300"/>
          </a:xfrm>
          <a:prstGeom prst="rect">
            <a:avLst/>
          </a:prstGeom>
          <a:noFill/>
          <a:ln w="0">
            <a:noFill/>
            <a:prstDash val="solid"/>
          </a:ln>
        </p:spPr>
        <p:txBody>
          <a:bodyPr anchor="t">
            <a:normAutofit/>
          </a:bodyPr>
          <a:lstStyle>
            <a:defPPr algn="ctr">
              <a:defRPr sz="1275" b="0" i="0">
                <a:solidFill>
                  <a:srgbClr val="5E6C74"/>
                </a:solidFill>
                <a:latin typeface="DejaVu Sans"/>
                <a:ea typeface="DejaVu Sans"/>
                <a:cs typeface="DejaVu Sans"/>
              </a:defRPr>
            </a:defPPr>
            <a:lvl1pPr algn="ctr">
              <a:defRPr sz="1275" b="0" i="0">
                <a:solidFill>
                  <a:srgbClr val="5E6C74"/>
                </a:solidFill>
                <a:latin typeface="DejaVu Sans"/>
                <a:ea typeface="DejaVu Sans"/>
                <a:cs typeface="DejaVu Sans"/>
              </a:defRPr>
            </a:lvl1pPr>
            <a:lvl2pPr algn="ctr">
              <a:defRPr sz="1275" b="0" i="0">
                <a:solidFill>
                  <a:srgbClr val="5E6C74"/>
                </a:solidFill>
                <a:latin typeface="DejaVu Sans"/>
                <a:ea typeface="DejaVu Sans"/>
                <a:cs typeface="DejaVu Sans"/>
              </a:defRPr>
            </a:lvl2pPr>
            <a:lvl3pPr algn="ctr">
              <a:defRPr sz="1275" b="0" i="0">
                <a:solidFill>
                  <a:srgbClr val="5E6C74"/>
                </a:solidFill>
                <a:latin typeface="DejaVu Sans"/>
                <a:ea typeface="DejaVu Sans"/>
                <a:cs typeface="DejaVu Sans"/>
              </a:defRPr>
            </a:lvl3pPr>
            <a:lvl4pPr algn="ctr">
              <a:defRPr sz="1275" b="0" i="0">
                <a:solidFill>
                  <a:srgbClr val="5E6C74"/>
                </a:solidFill>
                <a:latin typeface="DejaVu Sans"/>
                <a:ea typeface="DejaVu Sans"/>
                <a:cs typeface="DejaVu Sans"/>
              </a:defRPr>
            </a:lvl4pPr>
            <a:lvl5pPr algn="ctr">
              <a:defRPr sz="1275" b="0" i="0">
                <a:solidFill>
                  <a:srgbClr val="5E6C74"/>
                </a:solidFill>
                <a:latin typeface="DejaVu Sans"/>
                <a:ea typeface="DejaVu Sans"/>
                <a:cs typeface="DejaVu Sans"/>
              </a:defRPr>
            </a:lvl5pPr>
            <a:lvl6pPr algn="ctr">
              <a:defRPr sz="1275" b="0" i="0">
                <a:solidFill>
                  <a:srgbClr val="5E6C74"/>
                </a:solidFill>
                <a:latin typeface="DejaVu Sans"/>
                <a:ea typeface="DejaVu Sans"/>
                <a:cs typeface="DejaVu Sans"/>
              </a:defRPr>
            </a:lvl6pPr>
            <a:lvl7pPr algn="ctr">
              <a:defRPr sz="1275" b="0" i="0">
                <a:solidFill>
                  <a:srgbClr val="5E6C74"/>
                </a:solidFill>
                <a:latin typeface="DejaVu Sans"/>
                <a:ea typeface="DejaVu Sans"/>
                <a:cs typeface="DejaVu Sans"/>
              </a:defRPr>
            </a:lvl7pPr>
            <a:lvl8pPr algn="ctr">
              <a:defRPr sz="1275" b="0" i="0">
                <a:solidFill>
                  <a:srgbClr val="5E6C74"/>
                </a:solidFill>
                <a:latin typeface="DejaVu Sans"/>
                <a:ea typeface="DejaVu Sans"/>
                <a:cs typeface="DejaVu Sans"/>
              </a:defRPr>
            </a:lvl8pPr>
            <a:lvl9pPr algn="ctr">
              <a:defRPr sz="1275" b="0" i="0">
                <a:solidFill>
                  <a:srgbClr val="5E6C74"/>
                </a:solidFill>
                <a:latin typeface="DejaVu Sans"/>
                <a:ea typeface="DejaVu Sans"/>
                <a:cs typeface="DejaVu Sans"/>
              </a:defRPr>
            </a:lvl9pPr>
          </a:lstStyle>
          <a:p>
            <a:pPr algn="ctr">
              <a:defRPr sz="1275" b="0" i="0">
                <a:solidFill>
                  <a:srgbClr val="5E6C74"/>
                </a:solidFill>
                <a:latin typeface="DejaVu Sans"/>
                <a:ea typeface="DejaVu Sans"/>
                <a:cs typeface="DejaVu Sans"/>
              </a:defRPr>
            </a:pPr>
            <a:r>
              <a:rPr sz="1275" b="0" i="0">
                <a:solidFill>
                  <a:srgbClr val="5E6C74"/>
                </a:solidFill>
                <a:latin typeface="DejaVu Sans"/>
                <a:ea typeface="DejaVu Sans"/>
                <a:cs typeface="DejaVu Sans"/>
              </a:rPr>
              <a:t>Τι γνωρίζουμε συνολικά;</a:t>
            </a:r>
          </a:p>
        </p:txBody>
      </p:sp>
      <p:sp>
        <p:nvSpPr>
          <p:cNvPr id="15" name="Rectangle 14">
            <a:extLst>
              <a:ext uri="{FF2B5EF4-FFF2-40B4-BE49-F238E27FC236}">
                <a16:creationId xmlns:a16="http://schemas.microsoft.com/office/drawing/2014/main" id="{F1EFE2E9-1E95-489D-9EC0-2D539EE10331}"/>
              </a:ext>
            </a:extLst>
          </p:cNvPr>
          <p:cNvSpPr>
            <a:spLocks noGrp="1"/>
          </p:cNvSpPr>
          <p:nvPr/>
        </p:nvSpPr>
        <p:spPr>
          <a:xfrm>
            <a:off x="4514850" y="2057400"/>
            <a:ext cx="1809750" cy="38100"/>
          </a:xfrm>
          <a:prstGeom prst="rect">
            <a:avLst/>
          </a:prstGeom>
          <a:solidFill>
            <a:srgbClr val="C9D4D8"/>
          </a:solidFill>
          <a:ln w="0">
            <a:noFill/>
            <a:prstDash val="solid"/>
          </a:ln>
        </p:spPr>
        <p:txBody>
          <a:bodyPr/>
          <a:lstStyle/>
          <a:p>
            <a:endParaRPr lang="en-US"/>
          </a:p>
        </p:txBody>
      </p:sp>
      <p:sp>
        <p:nvSpPr>
          <p:cNvPr id="16" name="Isosceles Triangle 15">
            <a:extLst>
              <a:ext uri="{FF2B5EF4-FFF2-40B4-BE49-F238E27FC236}">
                <a16:creationId xmlns:a16="http://schemas.microsoft.com/office/drawing/2014/main" id="{5C5E36B6-C198-4A9D-AFB9-2EAAA829B69F}"/>
              </a:ext>
            </a:extLst>
          </p:cNvPr>
          <p:cNvSpPr>
            <a:spLocks noGrp="1"/>
          </p:cNvSpPr>
          <p:nvPr/>
        </p:nvSpPr>
        <p:spPr>
          <a:xfrm>
            <a:off x="6257925" y="1952625"/>
            <a:ext cx="190500" cy="228600"/>
          </a:xfrm>
          <a:prstGeom prst="triangle">
            <a:avLst/>
          </a:prstGeom>
          <a:solidFill>
            <a:srgbClr val="C9D4D8"/>
          </a:solidFill>
          <a:ln w="0">
            <a:noFill/>
            <a:prstDash val="solid"/>
          </a:ln>
        </p:spPr>
        <p:txBody>
          <a:bodyPr/>
          <a:lstStyle/>
          <a:p>
            <a:endParaRPr lang="en-US"/>
          </a:p>
        </p:txBody>
      </p:sp>
      <p:sp>
        <p:nvSpPr>
          <p:cNvPr id="17" name="Oval 16">
            <a:extLst>
              <a:ext uri="{FF2B5EF4-FFF2-40B4-BE49-F238E27FC236}">
                <a16:creationId xmlns:a16="http://schemas.microsoft.com/office/drawing/2014/main" id="{EBAF5D2A-014B-4DC4-8AB7-6827DC7D3FA9}"/>
              </a:ext>
            </a:extLst>
          </p:cNvPr>
          <p:cNvSpPr>
            <a:spLocks noGrp="1"/>
          </p:cNvSpPr>
          <p:nvPr/>
        </p:nvSpPr>
        <p:spPr>
          <a:xfrm>
            <a:off x="6572250" y="1714500"/>
            <a:ext cx="704850" cy="704850"/>
          </a:xfrm>
          <a:prstGeom prst="ellipse">
            <a:avLst/>
          </a:prstGeom>
          <a:solidFill>
            <a:srgbClr val="E3AE45"/>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E60E19CF-7B84-4C22-8C9C-FEB85A2E2103}"/>
              </a:ext>
            </a:extLst>
          </p:cNvPr>
          <p:cNvSpPr>
            <a:spLocks noGrp="1"/>
          </p:cNvSpPr>
          <p:nvPr/>
        </p:nvSpPr>
        <p:spPr>
          <a:xfrm>
            <a:off x="6572250" y="1714500"/>
            <a:ext cx="704850" cy="704850"/>
          </a:xfrm>
          <a:prstGeom prst="rect">
            <a:avLst/>
          </a:prstGeom>
          <a:noFill/>
          <a:ln w="0">
            <a:noFill/>
            <a:prstDash val="solid"/>
          </a:ln>
        </p:spPr>
        <p:txBody>
          <a:bodyPr anchor="ctr">
            <a:normAutofit/>
          </a:bodyPr>
          <a:lstStyle>
            <a:defPPr algn="ctr">
              <a:defRPr sz="2250" b="1" i="0">
                <a:solidFill>
                  <a:srgbClr val="FFFFFF"/>
                </a:solidFill>
                <a:latin typeface="DejaVu Sans"/>
                <a:ea typeface="DejaVu Sans"/>
                <a:cs typeface="DejaVu Sans"/>
              </a:defRPr>
            </a:defPPr>
            <a:lvl1pPr algn="ctr">
              <a:defRPr sz="2250" b="1" i="0">
                <a:solidFill>
                  <a:srgbClr val="FFFFFF"/>
                </a:solidFill>
                <a:latin typeface="DejaVu Sans"/>
                <a:ea typeface="DejaVu Sans"/>
                <a:cs typeface="DejaVu Sans"/>
              </a:defRPr>
            </a:lvl1pPr>
            <a:lvl2pPr algn="ctr">
              <a:defRPr sz="2250" b="1" i="0">
                <a:solidFill>
                  <a:srgbClr val="FFFFFF"/>
                </a:solidFill>
                <a:latin typeface="DejaVu Sans"/>
                <a:ea typeface="DejaVu Sans"/>
                <a:cs typeface="DejaVu Sans"/>
              </a:defRPr>
            </a:lvl2pPr>
            <a:lvl3pPr algn="ctr">
              <a:defRPr sz="2250" b="1" i="0">
                <a:solidFill>
                  <a:srgbClr val="FFFFFF"/>
                </a:solidFill>
                <a:latin typeface="DejaVu Sans"/>
                <a:ea typeface="DejaVu Sans"/>
                <a:cs typeface="DejaVu Sans"/>
              </a:defRPr>
            </a:lvl3pPr>
            <a:lvl4pPr algn="ctr">
              <a:defRPr sz="2250" b="1" i="0">
                <a:solidFill>
                  <a:srgbClr val="FFFFFF"/>
                </a:solidFill>
                <a:latin typeface="DejaVu Sans"/>
                <a:ea typeface="DejaVu Sans"/>
                <a:cs typeface="DejaVu Sans"/>
              </a:defRPr>
            </a:lvl4pPr>
            <a:lvl5pPr algn="ctr">
              <a:defRPr sz="2250" b="1" i="0">
                <a:solidFill>
                  <a:srgbClr val="FFFFFF"/>
                </a:solidFill>
                <a:latin typeface="DejaVu Sans"/>
                <a:ea typeface="DejaVu Sans"/>
                <a:cs typeface="DejaVu Sans"/>
              </a:defRPr>
            </a:lvl5pPr>
            <a:lvl6pPr algn="ctr">
              <a:defRPr sz="2250" b="1" i="0">
                <a:solidFill>
                  <a:srgbClr val="FFFFFF"/>
                </a:solidFill>
                <a:latin typeface="DejaVu Sans"/>
                <a:ea typeface="DejaVu Sans"/>
                <a:cs typeface="DejaVu Sans"/>
              </a:defRPr>
            </a:lvl6pPr>
            <a:lvl7pPr algn="ctr">
              <a:defRPr sz="2250" b="1" i="0">
                <a:solidFill>
                  <a:srgbClr val="FFFFFF"/>
                </a:solidFill>
                <a:latin typeface="DejaVu Sans"/>
                <a:ea typeface="DejaVu Sans"/>
                <a:cs typeface="DejaVu Sans"/>
              </a:defRPr>
            </a:lvl7pPr>
            <a:lvl8pPr algn="ctr">
              <a:defRPr sz="2250" b="1" i="0">
                <a:solidFill>
                  <a:srgbClr val="FFFFFF"/>
                </a:solidFill>
                <a:latin typeface="DejaVu Sans"/>
                <a:ea typeface="DejaVu Sans"/>
                <a:cs typeface="DejaVu Sans"/>
              </a:defRPr>
            </a:lvl8pPr>
            <a:lvl9pPr algn="ctr">
              <a:defRPr sz="2250" b="1" i="0">
                <a:solidFill>
                  <a:srgbClr val="FFFFFF"/>
                </a:solidFill>
                <a:latin typeface="DejaVu Sans"/>
                <a:ea typeface="DejaVu Sans"/>
                <a:cs typeface="DejaVu Sans"/>
              </a:defRPr>
            </a:lvl9pPr>
          </a:lstStyle>
          <a:p>
            <a:pPr algn="ctr">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3</a:t>
            </a:r>
          </a:p>
        </p:txBody>
      </p:sp>
      <p:sp>
        <p:nvSpPr>
          <p:cNvPr id="19" name="Rectangle 18">
            <a:extLst>
              <a:ext uri="{FF2B5EF4-FFF2-40B4-BE49-F238E27FC236}">
                <a16:creationId xmlns:a16="http://schemas.microsoft.com/office/drawing/2014/main" id="{EC184DBD-6B97-40F8-976F-5C3676005E95}"/>
              </a:ext>
            </a:extLst>
          </p:cNvPr>
          <p:cNvSpPr>
            <a:spLocks noGrp="1"/>
          </p:cNvSpPr>
          <p:nvPr/>
        </p:nvSpPr>
        <p:spPr>
          <a:xfrm>
            <a:off x="6076950" y="2667000"/>
            <a:ext cx="1695450" cy="514350"/>
          </a:xfrm>
          <a:prstGeom prst="rect">
            <a:avLst/>
          </a:prstGeom>
          <a:noFill/>
          <a:ln w="0">
            <a:noFill/>
            <a:prstDash val="solid"/>
          </a:ln>
        </p:spPr>
        <p:txBody>
          <a:bodyPr anchor="ctr">
            <a:normAutofit fontScale="97368" lnSpcReduction="10000"/>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Στάθμιση συνεπειών</a:t>
            </a:r>
          </a:p>
        </p:txBody>
      </p:sp>
      <p:sp>
        <p:nvSpPr>
          <p:cNvPr id="20" name="Rectangle 19">
            <a:extLst>
              <a:ext uri="{FF2B5EF4-FFF2-40B4-BE49-F238E27FC236}">
                <a16:creationId xmlns:a16="http://schemas.microsoft.com/office/drawing/2014/main" id="{2606221B-742E-49D1-8863-8E4970C0989F}"/>
              </a:ext>
            </a:extLst>
          </p:cNvPr>
          <p:cNvSpPr>
            <a:spLocks noGrp="1"/>
          </p:cNvSpPr>
          <p:nvPr/>
        </p:nvSpPr>
        <p:spPr>
          <a:xfrm>
            <a:off x="5924550" y="3295650"/>
            <a:ext cx="2000250" cy="876300"/>
          </a:xfrm>
          <a:prstGeom prst="rect">
            <a:avLst/>
          </a:prstGeom>
          <a:noFill/>
          <a:ln w="0">
            <a:noFill/>
            <a:prstDash val="solid"/>
          </a:ln>
        </p:spPr>
        <p:txBody>
          <a:bodyPr anchor="t">
            <a:normAutofit/>
          </a:bodyPr>
          <a:lstStyle>
            <a:defPPr algn="ctr">
              <a:defRPr sz="1275" b="0" i="0">
                <a:solidFill>
                  <a:srgbClr val="5E6C74"/>
                </a:solidFill>
                <a:latin typeface="DejaVu Sans"/>
                <a:ea typeface="DejaVu Sans"/>
                <a:cs typeface="DejaVu Sans"/>
              </a:defRPr>
            </a:defPPr>
            <a:lvl1pPr algn="ctr">
              <a:defRPr sz="1275" b="0" i="0">
                <a:solidFill>
                  <a:srgbClr val="5E6C74"/>
                </a:solidFill>
                <a:latin typeface="DejaVu Sans"/>
                <a:ea typeface="DejaVu Sans"/>
                <a:cs typeface="DejaVu Sans"/>
              </a:defRPr>
            </a:lvl1pPr>
            <a:lvl2pPr algn="ctr">
              <a:defRPr sz="1275" b="0" i="0">
                <a:solidFill>
                  <a:srgbClr val="5E6C74"/>
                </a:solidFill>
                <a:latin typeface="DejaVu Sans"/>
                <a:ea typeface="DejaVu Sans"/>
                <a:cs typeface="DejaVu Sans"/>
              </a:defRPr>
            </a:lvl2pPr>
            <a:lvl3pPr algn="ctr">
              <a:defRPr sz="1275" b="0" i="0">
                <a:solidFill>
                  <a:srgbClr val="5E6C74"/>
                </a:solidFill>
                <a:latin typeface="DejaVu Sans"/>
                <a:ea typeface="DejaVu Sans"/>
                <a:cs typeface="DejaVu Sans"/>
              </a:defRPr>
            </a:lvl3pPr>
            <a:lvl4pPr algn="ctr">
              <a:defRPr sz="1275" b="0" i="0">
                <a:solidFill>
                  <a:srgbClr val="5E6C74"/>
                </a:solidFill>
                <a:latin typeface="DejaVu Sans"/>
                <a:ea typeface="DejaVu Sans"/>
                <a:cs typeface="DejaVu Sans"/>
              </a:defRPr>
            </a:lvl4pPr>
            <a:lvl5pPr algn="ctr">
              <a:defRPr sz="1275" b="0" i="0">
                <a:solidFill>
                  <a:srgbClr val="5E6C74"/>
                </a:solidFill>
                <a:latin typeface="DejaVu Sans"/>
                <a:ea typeface="DejaVu Sans"/>
                <a:cs typeface="DejaVu Sans"/>
              </a:defRPr>
            </a:lvl5pPr>
            <a:lvl6pPr algn="ctr">
              <a:defRPr sz="1275" b="0" i="0">
                <a:solidFill>
                  <a:srgbClr val="5E6C74"/>
                </a:solidFill>
                <a:latin typeface="DejaVu Sans"/>
                <a:ea typeface="DejaVu Sans"/>
                <a:cs typeface="DejaVu Sans"/>
              </a:defRPr>
            </a:lvl6pPr>
            <a:lvl7pPr algn="ctr">
              <a:defRPr sz="1275" b="0" i="0">
                <a:solidFill>
                  <a:srgbClr val="5E6C74"/>
                </a:solidFill>
                <a:latin typeface="DejaVu Sans"/>
                <a:ea typeface="DejaVu Sans"/>
                <a:cs typeface="DejaVu Sans"/>
              </a:defRPr>
            </a:lvl7pPr>
            <a:lvl8pPr algn="ctr">
              <a:defRPr sz="1275" b="0" i="0">
                <a:solidFill>
                  <a:srgbClr val="5E6C74"/>
                </a:solidFill>
                <a:latin typeface="DejaVu Sans"/>
                <a:ea typeface="DejaVu Sans"/>
                <a:cs typeface="DejaVu Sans"/>
              </a:defRPr>
            </a:lvl8pPr>
            <a:lvl9pPr algn="ctr">
              <a:defRPr sz="1275" b="0" i="0">
                <a:solidFill>
                  <a:srgbClr val="5E6C74"/>
                </a:solidFill>
                <a:latin typeface="DejaVu Sans"/>
                <a:ea typeface="DejaVu Sans"/>
                <a:cs typeface="DejaVu Sans"/>
              </a:defRPr>
            </a:lvl9pPr>
          </a:lstStyle>
          <a:p>
            <a:pPr algn="ctr">
              <a:defRPr sz="1275" b="0" i="0">
                <a:solidFill>
                  <a:srgbClr val="5E6C74"/>
                </a:solidFill>
                <a:latin typeface="DejaVu Sans"/>
                <a:ea typeface="DejaVu Sans"/>
                <a:cs typeface="DejaVu Sans"/>
              </a:defRPr>
            </a:pPr>
            <a:r>
              <a:rPr sz="1275" b="0" i="0">
                <a:solidFill>
                  <a:srgbClr val="5E6C74"/>
                </a:solidFill>
                <a:latin typeface="DejaVu Sans"/>
                <a:ea typeface="DejaVu Sans"/>
                <a:cs typeface="DejaVu Sans"/>
              </a:rPr>
              <a:t>Οφέλη, βλάβες και αβεβαιότητα</a:t>
            </a:r>
          </a:p>
        </p:txBody>
      </p:sp>
      <p:sp>
        <p:nvSpPr>
          <p:cNvPr id="21" name="Rectangle 20">
            <a:extLst>
              <a:ext uri="{FF2B5EF4-FFF2-40B4-BE49-F238E27FC236}">
                <a16:creationId xmlns:a16="http://schemas.microsoft.com/office/drawing/2014/main" id="{674814CF-E68B-473B-8842-FECE9E8094F6}"/>
              </a:ext>
            </a:extLst>
          </p:cNvPr>
          <p:cNvSpPr>
            <a:spLocks noGrp="1"/>
          </p:cNvSpPr>
          <p:nvPr/>
        </p:nvSpPr>
        <p:spPr>
          <a:xfrm>
            <a:off x="7372350" y="2057400"/>
            <a:ext cx="1809750" cy="38100"/>
          </a:xfrm>
          <a:prstGeom prst="rect">
            <a:avLst/>
          </a:prstGeom>
          <a:solidFill>
            <a:srgbClr val="C9D4D8"/>
          </a:solidFill>
          <a:ln w="0">
            <a:noFill/>
            <a:prstDash val="solid"/>
          </a:ln>
        </p:spPr>
        <p:txBody>
          <a:bodyPr/>
          <a:lstStyle/>
          <a:p>
            <a:endParaRPr lang="en-US"/>
          </a:p>
        </p:txBody>
      </p:sp>
      <p:sp>
        <p:nvSpPr>
          <p:cNvPr id="22" name="Isosceles Triangle 21">
            <a:extLst>
              <a:ext uri="{FF2B5EF4-FFF2-40B4-BE49-F238E27FC236}">
                <a16:creationId xmlns:a16="http://schemas.microsoft.com/office/drawing/2014/main" id="{A046DAF1-9D5C-4D42-AAA2-98F4A687168D}"/>
              </a:ext>
            </a:extLst>
          </p:cNvPr>
          <p:cNvSpPr>
            <a:spLocks noGrp="1"/>
          </p:cNvSpPr>
          <p:nvPr/>
        </p:nvSpPr>
        <p:spPr>
          <a:xfrm>
            <a:off x="9115425" y="1952625"/>
            <a:ext cx="190500" cy="228600"/>
          </a:xfrm>
          <a:prstGeom prst="triangle">
            <a:avLst/>
          </a:prstGeom>
          <a:solidFill>
            <a:srgbClr val="C9D4D8"/>
          </a:solidFill>
          <a:ln w="0">
            <a:noFill/>
            <a:prstDash val="solid"/>
          </a:ln>
        </p:spPr>
        <p:txBody>
          <a:bodyPr/>
          <a:lstStyle/>
          <a:p>
            <a:endParaRPr lang="en-US"/>
          </a:p>
        </p:txBody>
      </p:sp>
      <p:sp>
        <p:nvSpPr>
          <p:cNvPr id="23" name="Oval 22">
            <a:extLst>
              <a:ext uri="{FF2B5EF4-FFF2-40B4-BE49-F238E27FC236}">
                <a16:creationId xmlns:a16="http://schemas.microsoft.com/office/drawing/2014/main" id="{540F223B-CD38-432B-894F-CF0570829D55}"/>
              </a:ext>
            </a:extLst>
          </p:cNvPr>
          <p:cNvSpPr>
            <a:spLocks noGrp="1"/>
          </p:cNvSpPr>
          <p:nvPr/>
        </p:nvSpPr>
        <p:spPr>
          <a:xfrm>
            <a:off x="9429750" y="1714500"/>
            <a:ext cx="704850" cy="704850"/>
          </a:xfrm>
          <a:prstGeom prst="ellipse">
            <a:avLst/>
          </a:prstGeom>
          <a:solidFill>
            <a:srgbClr val="16384C"/>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647CFCCA-03CD-4362-B4AF-42403080E02A}"/>
              </a:ext>
            </a:extLst>
          </p:cNvPr>
          <p:cNvSpPr>
            <a:spLocks noGrp="1"/>
          </p:cNvSpPr>
          <p:nvPr/>
        </p:nvSpPr>
        <p:spPr>
          <a:xfrm>
            <a:off x="9429750" y="1714500"/>
            <a:ext cx="704850" cy="704850"/>
          </a:xfrm>
          <a:prstGeom prst="rect">
            <a:avLst/>
          </a:prstGeom>
          <a:noFill/>
          <a:ln w="0">
            <a:noFill/>
            <a:prstDash val="solid"/>
          </a:ln>
        </p:spPr>
        <p:txBody>
          <a:bodyPr anchor="ctr">
            <a:normAutofit/>
          </a:bodyPr>
          <a:lstStyle>
            <a:defPPr algn="ctr">
              <a:defRPr sz="2250" b="1" i="0">
                <a:solidFill>
                  <a:srgbClr val="FFFFFF"/>
                </a:solidFill>
                <a:latin typeface="DejaVu Sans"/>
                <a:ea typeface="DejaVu Sans"/>
                <a:cs typeface="DejaVu Sans"/>
              </a:defRPr>
            </a:defPPr>
            <a:lvl1pPr algn="ctr">
              <a:defRPr sz="2250" b="1" i="0">
                <a:solidFill>
                  <a:srgbClr val="FFFFFF"/>
                </a:solidFill>
                <a:latin typeface="DejaVu Sans"/>
                <a:ea typeface="DejaVu Sans"/>
                <a:cs typeface="DejaVu Sans"/>
              </a:defRPr>
            </a:lvl1pPr>
            <a:lvl2pPr algn="ctr">
              <a:defRPr sz="2250" b="1" i="0">
                <a:solidFill>
                  <a:srgbClr val="FFFFFF"/>
                </a:solidFill>
                <a:latin typeface="DejaVu Sans"/>
                <a:ea typeface="DejaVu Sans"/>
                <a:cs typeface="DejaVu Sans"/>
              </a:defRPr>
            </a:lvl2pPr>
            <a:lvl3pPr algn="ctr">
              <a:defRPr sz="2250" b="1" i="0">
                <a:solidFill>
                  <a:srgbClr val="FFFFFF"/>
                </a:solidFill>
                <a:latin typeface="DejaVu Sans"/>
                <a:ea typeface="DejaVu Sans"/>
                <a:cs typeface="DejaVu Sans"/>
              </a:defRPr>
            </a:lvl3pPr>
            <a:lvl4pPr algn="ctr">
              <a:defRPr sz="2250" b="1" i="0">
                <a:solidFill>
                  <a:srgbClr val="FFFFFF"/>
                </a:solidFill>
                <a:latin typeface="DejaVu Sans"/>
                <a:ea typeface="DejaVu Sans"/>
                <a:cs typeface="DejaVu Sans"/>
              </a:defRPr>
            </a:lvl4pPr>
            <a:lvl5pPr algn="ctr">
              <a:defRPr sz="2250" b="1" i="0">
                <a:solidFill>
                  <a:srgbClr val="FFFFFF"/>
                </a:solidFill>
                <a:latin typeface="DejaVu Sans"/>
                <a:ea typeface="DejaVu Sans"/>
                <a:cs typeface="DejaVu Sans"/>
              </a:defRPr>
            </a:lvl5pPr>
            <a:lvl6pPr algn="ctr">
              <a:defRPr sz="2250" b="1" i="0">
                <a:solidFill>
                  <a:srgbClr val="FFFFFF"/>
                </a:solidFill>
                <a:latin typeface="DejaVu Sans"/>
                <a:ea typeface="DejaVu Sans"/>
                <a:cs typeface="DejaVu Sans"/>
              </a:defRPr>
            </a:lvl6pPr>
            <a:lvl7pPr algn="ctr">
              <a:defRPr sz="2250" b="1" i="0">
                <a:solidFill>
                  <a:srgbClr val="FFFFFF"/>
                </a:solidFill>
                <a:latin typeface="DejaVu Sans"/>
                <a:ea typeface="DejaVu Sans"/>
                <a:cs typeface="DejaVu Sans"/>
              </a:defRPr>
            </a:lvl7pPr>
            <a:lvl8pPr algn="ctr">
              <a:defRPr sz="2250" b="1" i="0">
                <a:solidFill>
                  <a:srgbClr val="FFFFFF"/>
                </a:solidFill>
                <a:latin typeface="DejaVu Sans"/>
                <a:ea typeface="DejaVu Sans"/>
                <a:cs typeface="DejaVu Sans"/>
              </a:defRPr>
            </a:lvl8pPr>
            <a:lvl9pPr algn="ctr">
              <a:defRPr sz="2250" b="1" i="0">
                <a:solidFill>
                  <a:srgbClr val="FFFFFF"/>
                </a:solidFill>
                <a:latin typeface="DejaVu Sans"/>
                <a:ea typeface="DejaVu Sans"/>
                <a:cs typeface="DejaVu Sans"/>
              </a:defRPr>
            </a:lvl9pPr>
          </a:lstStyle>
          <a:p>
            <a:pPr algn="ctr">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4</a:t>
            </a:r>
          </a:p>
        </p:txBody>
      </p:sp>
      <p:sp>
        <p:nvSpPr>
          <p:cNvPr id="25" name="Rectangle 24">
            <a:extLst>
              <a:ext uri="{FF2B5EF4-FFF2-40B4-BE49-F238E27FC236}">
                <a16:creationId xmlns:a16="http://schemas.microsoft.com/office/drawing/2014/main" id="{08D6FF53-0DFD-465A-A73E-5AD071489179}"/>
              </a:ext>
            </a:extLst>
          </p:cNvPr>
          <p:cNvSpPr>
            <a:spLocks noGrp="1"/>
          </p:cNvSpPr>
          <p:nvPr/>
        </p:nvSpPr>
        <p:spPr>
          <a:xfrm>
            <a:off x="8934450" y="2667000"/>
            <a:ext cx="1695450" cy="514350"/>
          </a:xfrm>
          <a:prstGeom prst="rect">
            <a:avLst/>
          </a:prstGeom>
          <a:noFill/>
          <a:ln w="0">
            <a:noFill/>
            <a:prstDash val="solid"/>
          </a:ln>
        </p:spPr>
        <p:txBody>
          <a:bodyPr anchor="ctr">
            <a:normAutofit/>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Απόφαση</a:t>
            </a:r>
          </a:p>
        </p:txBody>
      </p:sp>
      <p:sp>
        <p:nvSpPr>
          <p:cNvPr id="26" name="Rectangle 25">
            <a:extLst>
              <a:ext uri="{FF2B5EF4-FFF2-40B4-BE49-F238E27FC236}">
                <a16:creationId xmlns:a16="http://schemas.microsoft.com/office/drawing/2014/main" id="{F328981C-99F4-4D0B-8765-1C4E44E7B012}"/>
              </a:ext>
            </a:extLst>
          </p:cNvPr>
          <p:cNvSpPr>
            <a:spLocks noGrp="1"/>
          </p:cNvSpPr>
          <p:nvPr/>
        </p:nvSpPr>
        <p:spPr>
          <a:xfrm>
            <a:off x="8782050" y="3295650"/>
            <a:ext cx="2000250" cy="876300"/>
          </a:xfrm>
          <a:prstGeom prst="rect">
            <a:avLst/>
          </a:prstGeom>
          <a:noFill/>
          <a:ln w="0">
            <a:noFill/>
            <a:prstDash val="solid"/>
          </a:ln>
        </p:spPr>
        <p:txBody>
          <a:bodyPr anchor="t">
            <a:normAutofit/>
          </a:bodyPr>
          <a:lstStyle>
            <a:defPPr algn="ctr">
              <a:defRPr sz="1275" b="0" i="0">
                <a:solidFill>
                  <a:srgbClr val="5E6C74"/>
                </a:solidFill>
                <a:latin typeface="DejaVu Sans"/>
                <a:ea typeface="DejaVu Sans"/>
                <a:cs typeface="DejaVu Sans"/>
              </a:defRPr>
            </a:defPPr>
            <a:lvl1pPr algn="ctr">
              <a:defRPr sz="1275" b="0" i="0">
                <a:solidFill>
                  <a:srgbClr val="5E6C74"/>
                </a:solidFill>
                <a:latin typeface="DejaVu Sans"/>
                <a:ea typeface="DejaVu Sans"/>
                <a:cs typeface="DejaVu Sans"/>
              </a:defRPr>
            </a:lvl1pPr>
            <a:lvl2pPr algn="ctr">
              <a:defRPr sz="1275" b="0" i="0">
                <a:solidFill>
                  <a:srgbClr val="5E6C74"/>
                </a:solidFill>
                <a:latin typeface="DejaVu Sans"/>
                <a:ea typeface="DejaVu Sans"/>
                <a:cs typeface="DejaVu Sans"/>
              </a:defRPr>
            </a:lvl2pPr>
            <a:lvl3pPr algn="ctr">
              <a:defRPr sz="1275" b="0" i="0">
                <a:solidFill>
                  <a:srgbClr val="5E6C74"/>
                </a:solidFill>
                <a:latin typeface="DejaVu Sans"/>
                <a:ea typeface="DejaVu Sans"/>
                <a:cs typeface="DejaVu Sans"/>
              </a:defRPr>
            </a:lvl3pPr>
            <a:lvl4pPr algn="ctr">
              <a:defRPr sz="1275" b="0" i="0">
                <a:solidFill>
                  <a:srgbClr val="5E6C74"/>
                </a:solidFill>
                <a:latin typeface="DejaVu Sans"/>
                <a:ea typeface="DejaVu Sans"/>
                <a:cs typeface="DejaVu Sans"/>
              </a:defRPr>
            </a:lvl4pPr>
            <a:lvl5pPr algn="ctr">
              <a:defRPr sz="1275" b="0" i="0">
                <a:solidFill>
                  <a:srgbClr val="5E6C74"/>
                </a:solidFill>
                <a:latin typeface="DejaVu Sans"/>
                <a:ea typeface="DejaVu Sans"/>
                <a:cs typeface="DejaVu Sans"/>
              </a:defRPr>
            </a:lvl5pPr>
            <a:lvl6pPr algn="ctr">
              <a:defRPr sz="1275" b="0" i="0">
                <a:solidFill>
                  <a:srgbClr val="5E6C74"/>
                </a:solidFill>
                <a:latin typeface="DejaVu Sans"/>
                <a:ea typeface="DejaVu Sans"/>
                <a:cs typeface="DejaVu Sans"/>
              </a:defRPr>
            </a:lvl6pPr>
            <a:lvl7pPr algn="ctr">
              <a:defRPr sz="1275" b="0" i="0">
                <a:solidFill>
                  <a:srgbClr val="5E6C74"/>
                </a:solidFill>
                <a:latin typeface="DejaVu Sans"/>
                <a:ea typeface="DejaVu Sans"/>
                <a:cs typeface="DejaVu Sans"/>
              </a:defRPr>
            </a:lvl7pPr>
            <a:lvl8pPr algn="ctr">
              <a:defRPr sz="1275" b="0" i="0">
                <a:solidFill>
                  <a:srgbClr val="5E6C74"/>
                </a:solidFill>
                <a:latin typeface="DejaVu Sans"/>
                <a:ea typeface="DejaVu Sans"/>
                <a:cs typeface="DejaVu Sans"/>
              </a:defRPr>
            </a:lvl8pPr>
            <a:lvl9pPr algn="ctr">
              <a:defRPr sz="1275" b="0" i="0">
                <a:solidFill>
                  <a:srgbClr val="5E6C74"/>
                </a:solidFill>
                <a:latin typeface="DejaVu Sans"/>
                <a:ea typeface="DejaVu Sans"/>
                <a:cs typeface="DejaVu Sans"/>
              </a:defRPr>
            </a:lvl9pPr>
          </a:lstStyle>
          <a:p>
            <a:pPr algn="ctr">
              <a:defRPr sz="1275" b="0" i="0">
                <a:solidFill>
                  <a:srgbClr val="5E6C74"/>
                </a:solidFill>
                <a:latin typeface="DejaVu Sans"/>
                <a:ea typeface="DejaVu Sans"/>
                <a:cs typeface="DejaVu Sans"/>
              </a:defRPr>
            </a:pPr>
            <a:r>
              <a:rPr sz="1275" b="0" i="0">
                <a:solidFill>
                  <a:srgbClr val="5E6C74"/>
                </a:solidFill>
                <a:latin typeface="DejaVu Sans"/>
                <a:ea typeface="DejaVu Sans"/>
                <a:cs typeface="DejaVu Sans"/>
              </a:rPr>
              <a:t>Τι ταιριάζει στον ασθενή;</a:t>
            </a:r>
          </a:p>
        </p:txBody>
      </p:sp>
      <p:sp>
        <p:nvSpPr>
          <p:cNvPr id="27" name="Rectangle 26">
            <a:extLst>
              <a:ext uri="{FF2B5EF4-FFF2-40B4-BE49-F238E27FC236}">
                <a16:creationId xmlns:a16="http://schemas.microsoft.com/office/drawing/2014/main" id="{19239465-F85F-417B-9D66-7460858DCD86}"/>
              </a:ext>
            </a:extLst>
          </p:cNvPr>
          <p:cNvSpPr>
            <a:spLocks noGrp="1"/>
          </p:cNvSpPr>
          <p:nvPr/>
        </p:nvSpPr>
        <p:spPr>
          <a:xfrm>
            <a:off x="1181100" y="4953000"/>
            <a:ext cx="9810750" cy="647700"/>
          </a:xfrm>
          <a:prstGeom prst="rect">
            <a:avLst/>
          </a:prstGeom>
          <a:noFill/>
          <a:ln w="0">
            <a:noFill/>
            <a:prstDash val="solid"/>
          </a:ln>
        </p:spPr>
        <p:txBody>
          <a:bodyPr anchor="ctr">
            <a:normAutofit fontScale="97623" lnSpcReduction="10000"/>
          </a:bodyPr>
          <a:lstStyle>
            <a:defPPr algn="ctr">
              <a:defRPr sz="2025" b="1" i="0">
                <a:solidFill>
                  <a:srgbClr val="2A7F78"/>
                </a:solidFill>
                <a:latin typeface="DejaVu Sans"/>
                <a:ea typeface="DejaVu Sans"/>
                <a:cs typeface="DejaVu Sans"/>
              </a:defRPr>
            </a:defPPr>
            <a:lvl1pPr algn="ctr">
              <a:defRPr sz="2025" b="1" i="0">
                <a:solidFill>
                  <a:srgbClr val="2A7F78"/>
                </a:solidFill>
                <a:latin typeface="DejaVu Sans"/>
                <a:ea typeface="DejaVu Sans"/>
                <a:cs typeface="DejaVu Sans"/>
              </a:defRPr>
            </a:lvl1pPr>
            <a:lvl2pPr algn="ctr">
              <a:defRPr sz="2025" b="1" i="0">
                <a:solidFill>
                  <a:srgbClr val="2A7F78"/>
                </a:solidFill>
                <a:latin typeface="DejaVu Sans"/>
                <a:ea typeface="DejaVu Sans"/>
                <a:cs typeface="DejaVu Sans"/>
              </a:defRPr>
            </a:lvl2pPr>
            <a:lvl3pPr algn="ctr">
              <a:defRPr sz="2025" b="1" i="0">
                <a:solidFill>
                  <a:srgbClr val="2A7F78"/>
                </a:solidFill>
                <a:latin typeface="DejaVu Sans"/>
                <a:ea typeface="DejaVu Sans"/>
                <a:cs typeface="DejaVu Sans"/>
              </a:defRPr>
            </a:lvl3pPr>
            <a:lvl4pPr algn="ctr">
              <a:defRPr sz="2025" b="1" i="0">
                <a:solidFill>
                  <a:srgbClr val="2A7F78"/>
                </a:solidFill>
                <a:latin typeface="DejaVu Sans"/>
                <a:ea typeface="DejaVu Sans"/>
                <a:cs typeface="DejaVu Sans"/>
              </a:defRPr>
            </a:lvl4pPr>
            <a:lvl5pPr algn="ctr">
              <a:defRPr sz="2025" b="1" i="0">
                <a:solidFill>
                  <a:srgbClr val="2A7F78"/>
                </a:solidFill>
                <a:latin typeface="DejaVu Sans"/>
                <a:ea typeface="DejaVu Sans"/>
                <a:cs typeface="DejaVu Sans"/>
              </a:defRPr>
            </a:lvl5pPr>
            <a:lvl6pPr algn="ctr">
              <a:defRPr sz="2025" b="1" i="0">
                <a:solidFill>
                  <a:srgbClr val="2A7F78"/>
                </a:solidFill>
                <a:latin typeface="DejaVu Sans"/>
                <a:ea typeface="DejaVu Sans"/>
                <a:cs typeface="DejaVu Sans"/>
              </a:defRPr>
            </a:lvl6pPr>
            <a:lvl7pPr algn="ctr">
              <a:defRPr sz="2025" b="1" i="0">
                <a:solidFill>
                  <a:srgbClr val="2A7F78"/>
                </a:solidFill>
                <a:latin typeface="DejaVu Sans"/>
                <a:ea typeface="DejaVu Sans"/>
                <a:cs typeface="DejaVu Sans"/>
              </a:defRPr>
            </a:lvl7pPr>
            <a:lvl8pPr algn="ctr">
              <a:defRPr sz="2025" b="1" i="0">
                <a:solidFill>
                  <a:srgbClr val="2A7F78"/>
                </a:solidFill>
                <a:latin typeface="DejaVu Sans"/>
                <a:ea typeface="DejaVu Sans"/>
                <a:cs typeface="DejaVu Sans"/>
              </a:defRPr>
            </a:lvl8pPr>
            <a:lvl9pPr algn="ctr">
              <a:defRPr sz="2025" b="1" i="0">
                <a:solidFill>
                  <a:srgbClr val="2A7F78"/>
                </a:solidFill>
                <a:latin typeface="DejaVu Sans"/>
                <a:ea typeface="DejaVu Sans"/>
                <a:cs typeface="DejaVu Sans"/>
              </a:defRPr>
            </a:lvl9pPr>
          </a:lstStyle>
          <a:p>
            <a:pPr algn="ctr">
              <a:defRPr sz="2025" b="1" i="0">
                <a:solidFill>
                  <a:srgbClr val="2A7F78"/>
                </a:solidFill>
                <a:latin typeface="DejaVu Sans"/>
                <a:ea typeface="DejaVu Sans"/>
                <a:cs typeface="DejaVu Sans"/>
              </a:defRPr>
            </a:pPr>
            <a:r>
              <a:rPr sz="2025" b="1" i="0">
                <a:solidFill>
                  <a:srgbClr val="2A7F78"/>
                </a:solidFill>
                <a:latin typeface="DejaVu Sans"/>
                <a:ea typeface="DejaVu Sans"/>
                <a:cs typeface="DejaVu Sans"/>
              </a:rPr>
              <a:t>Η συστηματική ανασκόπηση παρέχει πληροφορίες για την απόφαση. Δεν υποκαθιστά την κλινική κρίση.</a:t>
            </a:r>
          </a:p>
        </p:txBody>
      </p:sp>
    </p:spTree>
    <p:extLst>
      <p:ext uri="{BB962C8B-B14F-4D97-AF65-F5344CB8AC3E}">
        <p14:creationId xmlns:p14="http://schemas.microsoft.com/office/powerpoint/2010/main" val="151496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5" name="slide-title">
            <a:extLst>
              <a:ext uri="{FF2B5EF4-FFF2-40B4-BE49-F238E27FC236}">
                <a16:creationId xmlns:a16="http://schemas.microsoft.com/office/drawing/2014/main" id="{DA695C0E-0707-464A-A770-3BB83811E4C7}"/>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Τι θα μπορούν να κάνουν οι φοιτητές</a:t>
            </a:r>
          </a:p>
        </p:txBody>
      </p:sp>
      <p:sp>
        <p:nvSpPr>
          <p:cNvPr id="2" name="Rectangle 1">
            <a:extLst>
              <a:ext uri="{FF2B5EF4-FFF2-40B4-BE49-F238E27FC236}">
                <a16:creationId xmlns:a16="http://schemas.microsoft.com/office/drawing/2014/main" id="{31D06DC6-0509-47E5-9A84-7A1405F62FBE}"/>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084B31A5-EC23-4BD5-9C18-315E1001EEB7}"/>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03</a:t>
            </a:r>
          </a:p>
        </p:txBody>
      </p:sp>
      <p:sp>
        <p:nvSpPr>
          <p:cNvPr id="5" name="Oval 4">
            <a:extLst>
              <a:ext uri="{FF2B5EF4-FFF2-40B4-BE49-F238E27FC236}">
                <a16:creationId xmlns:a16="http://schemas.microsoft.com/office/drawing/2014/main" id="{E65F3F34-AA7E-4215-87E5-C7674B7D23C5}"/>
              </a:ext>
            </a:extLst>
          </p:cNvPr>
          <p:cNvSpPr>
            <a:spLocks noGrp="1"/>
          </p:cNvSpPr>
          <p:nvPr/>
        </p:nvSpPr>
        <p:spPr>
          <a:xfrm>
            <a:off x="1047750" y="1609725"/>
            <a:ext cx="114300" cy="114300"/>
          </a:xfrm>
          <a:prstGeom prst="ellipse">
            <a:avLst/>
          </a:prstGeom>
          <a:solidFill>
            <a:srgbClr val="E97A5E"/>
          </a:solidFill>
          <a:ln w="0">
            <a:noFill/>
            <a:prstDash val="solid"/>
          </a:ln>
        </p:spPr>
        <p:txBody>
          <a:bodyPr/>
          <a:lstStyle/>
          <a:p>
            <a:endParaRPr lang="en-US"/>
          </a:p>
        </p:txBody>
      </p:sp>
      <p:sp>
        <p:nvSpPr>
          <p:cNvPr id="6" name="Rectangle 5">
            <a:extLst>
              <a:ext uri="{FF2B5EF4-FFF2-40B4-BE49-F238E27FC236}">
                <a16:creationId xmlns:a16="http://schemas.microsoft.com/office/drawing/2014/main" id="{C4D38E65-3B4E-4735-B95E-C3E2A6A079DD}"/>
              </a:ext>
            </a:extLst>
          </p:cNvPr>
          <p:cNvSpPr>
            <a:spLocks noGrp="1"/>
          </p:cNvSpPr>
          <p:nvPr/>
        </p:nvSpPr>
        <p:spPr>
          <a:xfrm>
            <a:off x="1295400" y="1524000"/>
            <a:ext cx="9658350" cy="571500"/>
          </a:xfrm>
          <a:prstGeom prst="rect">
            <a:avLst/>
          </a:prstGeom>
          <a:noFill/>
          <a:ln w="0">
            <a:noFill/>
            <a:prstDash val="solid"/>
          </a:ln>
        </p:spPr>
        <p:txBody>
          <a:bodyPr anchor="t">
            <a:normAutofit/>
          </a:bodyPr>
          <a:lstStyle>
            <a:defPPr algn="l">
              <a:defRPr sz="1800" b="0" i="0">
                <a:solidFill>
                  <a:srgbClr val="1F2D36"/>
                </a:solidFill>
                <a:latin typeface="DejaVu Sans"/>
                <a:ea typeface="DejaVu Sans"/>
                <a:cs typeface="DejaVu Sans"/>
              </a:defRPr>
            </a:defPPr>
            <a:lvl1pPr algn="l">
              <a:defRPr sz="1800" b="0" i="0">
                <a:solidFill>
                  <a:srgbClr val="1F2D36"/>
                </a:solidFill>
                <a:latin typeface="DejaVu Sans"/>
                <a:ea typeface="DejaVu Sans"/>
                <a:cs typeface="DejaVu Sans"/>
              </a:defRPr>
            </a:lvl1pPr>
            <a:lvl2pPr algn="l">
              <a:defRPr sz="1800" b="0" i="0">
                <a:solidFill>
                  <a:srgbClr val="1F2D36"/>
                </a:solidFill>
                <a:latin typeface="DejaVu Sans"/>
                <a:ea typeface="DejaVu Sans"/>
                <a:cs typeface="DejaVu Sans"/>
              </a:defRPr>
            </a:lvl2pPr>
            <a:lvl3pPr algn="l">
              <a:defRPr sz="1800" b="0" i="0">
                <a:solidFill>
                  <a:srgbClr val="1F2D36"/>
                </a:solidFill>
                <a:latin typeface="DejaVu Sans"/>
                <a:ea typeface="DejaVu Sans"/>
                <a:cs typeface="DejaVu Sans"/>
              </a:defRPr>
            </a:lvl3pPr>
            <a:lvl4pPr algn="l">
              <a:defRPr sz="1800" b="0" i="0">
                <a:solidFill>
                  <a:srgbClr val="1F2D36"/>
                </a:solidFill>
                <a:latin typeface="DejaVu Sans"/>
                <a:ea typeface="DejaVu Sans"/>
                <a:cs typeface="DejaVu Sans"/>
              </a:defRPr>
            </a:lvl4pPr>
            <a:lvl5pPr algn="l">
              <a:defRPr sz="1800" b="0" i="0">
                <a:solidFill>
                  <a:srgbClr val="1F2D36"/>
                </a:solidFill>
                <a:latin typeface="DejaVu Sans"/>
                <a:ea typeface="DejaVu Sans"/>
                <a:cs typeface="DejaVu Sans"/>
              </a:defRPr>
            </a:lvl5pPr>
            <a:lvl6pPr algn="l">
              <a:defRPr sz="1800" b="0" i="0">
                <a:solidFill>
                  <a:srgbClr val="1F2D36"/>
                </a:solidFill>
                <a:latin typeface="DejaVu Sans"/>
                <a:ea typeface="DejaVu Sans"/>
                <a:cs typeface="DejaVu Sans"/>
              </a:defRPr>
            </a:lvl6pPr>
            <a:lvl7pPr algn="l">
              <a:defRPr sz="1800" b="0" i="0">
                <a:solidFill>
                  <a:srgbClr val="1F2D36"/>
                </a:solidFill>
                <a:latin typeface="DejaVu Sans"/>
                <a:ea typeface="DejaVu Sans"/>
                <a:cs typeface="DejaVu Sans"/>
              </a:defRPr>
            </a:lvl7pPr>
            <a:lvl8pPr algn="l">
              <a:defRPr sz="1800" b="0" i="0">
                <a:solidFill>
                  <a:srgbClr val="1F2D36"/>
                </a:solidFill>
                <a:latin typeface="DejaVu Sans"/>
                <a:ea typeface="DejaVu Sans"/>
                <a:cs typeface="DejaVu Sans"/>
              </a:defRPr>
            </a:lvl8pPr>
            <a:lvl9pPr algn="l">
              <a:defRPr sz="1800" b="0" i="0">
                <a:solidFill>
                  <a:srgbClr val="1F2D36"/>
                </a:solidFill>
                <a:latin typeface="DejaVu Sans"/>
                <a:ea typeface="DejaVu Sans"/>
                <a:cs typeface="DejaVu Sans"/>
              </a:defRPr>
            </a:lvl9pPr>
          </a:lstStyle>
          <a:p>
            <a:pPr algn="l">
              <a:defRPr sz="1800" b="0" i="0">
                <a:solidFill>
                  <a:srgbClr val="1F2D36"/>
                </a:solidFill>
                <a:latin typeface="DejaVu Sans"/>
                <a:ea typeface="DejaVu Sans"/>
                <a:cs typeface="DejaVu Sans"/>
              </a:defRPr>
            </a:pPr>
            <a:r>
              <a:rPr sz="1800" b="0" i="0">
                <a:solidFill>
                  <a:srgbClr val="1F2D36"/>
                </a:solidFill>
                <a:latin typeface="DejaVu Sans"/>
                <a:ea typeface="DejaVu Sans"/>
                <a:cs typeface="DejaVu Sans"/>
              </a:rPr>
              <a:t>Να μετατρέπουν ένα κλινικό πρόβλημα σε σαφές ερώτημα PICO</a:t>
            </a:r>
          </a:p>
        </p:txBody>
      </p:sp>
      <p:sp>
        <p:nvSpPr>
          <p:cNvPr id="7" name="Oval 6">
            <a:extLst>
              <a:ext uri="{FF2B5EF4-FFF2-40B4-BE49-F238E27FC236}">
                <a16:creationId xmlns:a16="http://schemas.microsoft.com/office/drawing/2014/main" id="{D37C1E30-46D5-4E60-9489-E9293AC4F853}"/>
              </a:ext>
            </a:extLst>
          </p:cNvPr>
          <p:cNvSpPr>
            <a:spLocks noGrp="1"/>
          </p:cNvSpPr>
          <p:nvPr/>
        </p:nvSpPr>
        <p:spPr>
          <a:xfrm>
            <a:off x="1047750" y="2390775"/>
            <a:ext cx="114300" cy="114300"/>
          </a:xfrm>
          <a:prstGeom prst="ellipse">
            <a:avLst/>
          </a:prstGeom>
          <a:solidFill>
            <a:srgbClr val="E97A5E"/>
          </a:solidFill>
          <a:ln w="0">
            <a:noFill/>
            <a:prstDash val="solid"/>
          </a:ln>
        </p:spPr>
        <p:txBody>
          <a:bodyPr/>
          <a:lstStyle/>
          <a:p>
            <a:endParaRPr lang="en-US"/>
          </a:p>
        </p:txBody>
      </p:sp>
      <p:sp>
        <p:nvSpPr>
          <p:cNvPr id="8" name="Rectangle 7">
            <a:extLst>
              <a:ext uri="{FF2B5EF4-FFF2-40B4-BE49-F238E27FC236}">
                <a16:creationId xmlns:a16="http://schemas.microsoft.com/office/drawing/2014/main" id="{D00F02F1-C16B-4525-B91E-F85DBD8B8972}"/>
              </a:ext>
            </a:extLst>
          </p:cNvPr>
          <p:cNvSpPr>
            <a:spLocks noGrp="1"/>
          </p:cNvSpPr>
          <p:nvPr/>
        </p:nvSpPr>
        <p:spPr>
          <a:xfrm>
            <a:off x="1295400" y="2305050"/>
            <a:ext cx="9658350" cy="571500"/>
          </a:xfrm>
          <a:prstGeom prst="rect">
            <a:avLst/>
          </a:prstGeom>
          <a:noFill/>
          <a:ln w="0">
            <a:noFill/>
            <a:prstDash val="solid"/>
          </a:ln>
        </p:spPr>
        <p:txBody>
          <a:bodyPr anchor="t">
            <a:normAutofit/>
          </a:bodyPr>
          <a:lstStyle>
            <a:defPPr algn="l">
              <a:defRPr sz="1800" b="0" i="0">
                <a:solidFill>
                  <a:srgbClr val="1F2D36"/>
                </a:solidFill>
                <a:latin typeface="DejaVu Sans"/>
                <a:ea typeface="DejaVu Sans"/>
                <a:cs typeface="DejaVu Sans"/>
              </a:defRPr>
            </a:defPPr>
            <a:lvl1pPr algn="l">
              <a:defRPr sz="1800" b="0" i="0">
                <a:solidFill>
                  <a:srgbClr val="1F2D36"/>
                </a:solidFill>
                <a:latin typeface="DejaVu Sans"/>
                <a:ea typeface="DejaVu Sans"/>
                <a:cs typeface="DejaVu Sans"/>
              </a:defRPr>
            </a:lvl1pPr>
            <a:lvl2pPr algn="l">
              <a:defRPr sz="1800" b="0" i="0">
                <a:solidFill>
                  <a:srgbClr val="1F2D36"/>
                </a:solidFill>
                <a:latin typeface="DejaVu Sans"/>
                <a:ea typeface="DejaVu Sans"/>
                <a:cs typeface="DejaVu Sans"/>
              </a:defRPr>
            </a:lvl2pPr>
            <a:lvl3pPr algn="l">
              <a:defRPr sz="1800" b="0" i="0">
                <a:solidFill>
                  <a:srgbClr val="1F2D36"/>
                </a:solidFill>
                <a:latin typeface="DejaVu Sans"/>
                <a:ea typeface="DejaVu Sans"/>
                <a:cs typeface="DejaVu Sans"/>
              </a:defRPr>
            </a:lvl3pPr>
            <a:lvl4pPr algn="l">
              <a:defRPr sz="1800" b="0" i="0">
                <a:solidFill>
                  <a:srgbClr val="1F2D36"/>
                </a:solidFill>
                <a:latin typeface="DejaVu Sans"/>
                <a:ea typeface="DejaVu Sans"/>
                <a:cs typeface="DejaVu Sans"/>
              </a:defRPr>
            </a:lvl4pPr>
            <a:lvl5pPr algn="l">
              <a:defRPr sz="1800" b="0" i="0">
                <a:solidFill>
                  <a:srgbClr val="1F2D36"/>
                </a:solidFill>
                <a:latin typeface="DejaVu Sans"/>
                <a:ea typeface="DejaVu Sans"/>
                <a:cs typeface="DejaVu Sans"/>
              </a:defRPr>
            </a:lvl5pPr>
            <a:lvl6pPr algn="l">
              <a:defRPr sz="1800" b="0" i="0">
                <a:solidFill>
                  <a:srgbClr val="1F2D36"/>
                </a:solidFill>
                <a:latin typeface="DejaVu Sans"/>
                <a:ea typeface="DejaVu Sans"/>
                <a:cs typeface="DejaVu Sans"/>
              </a:defRPr>
            </a:lvl6pPr>
            <a:lvl7pPr algn="l">
              <a:defRPr sz="1800" b="0" i="0">
                <a:solidFill>
                  <a:srgbClr val="1F2D36"/>
                </a:solidFill>
                <a:latin typeface="DejaVu Sans"/>
                <a:ea typeface="DejaVu Sans"/>
                <a:cs typeface="DejaVu Sans"/>
              </a:defRPr>
            </a:lvl7pPr>
            <a:lvl8pPr algn="l">
              <a:defRPr sz="1800" b="0" i="0">
                <a:solidFill>
                  <a:srgbClr val="1F2D36"/>
                </a:solidFill>
                <a:latin typeface="DejaVu Sans"/>
                <a:ea typeface="DejaVu Sans"/>
                <a:cs typeface="DejaVu Sans"/>
              </a:defRPr>
            </a:lvl8pPr>
            <a:lvl9pPr algn="l">
              <a:defRPr sz="1800" b="0" i="0">
                <a:solidFill>
                  <a:srgbClr val="1F2D36"/>
                </a:solidFill>
                <a:latin typeface="DejaVu Sans"/>
                <a:ea typeface="DejaVu Sans"/>
                <a:cs typeface="DejaVu Sans"/>
              </a:defRPr>
            </a:lvl9pPr>
          </a:lstStyle>
          <a:p>
            <a:pPr algn="l">
              <a:defRPr sz="1800" b="0" i="0">
                <a:solidFill>
                  <a:srgbClr val="1F2D36"/>
                </a:solidFill>
                <a:latin typeface="DejaVu Sans"/>
                <a:ea typeface="DejaVu Sans"/>
                <a:cs typeface="DejaVu Sans"/>
              </a:defRPr>
            </a:pPr>
            <a:r>
              <a:rPr sz="1800" b="0" i="0">
                <a:solidFill>
                  <a:srgbClr val="1F2D36"/>
                </a:solidFill>
                <a:latin typeface="DejaVu Sans"/>
                <a:ea typeface="DejaVu Sans"/>
                <a:cs typeface="DejaVu Sans"/>
              </a:rPr>
              <a:t>Να διακρίνουν τη συστηματική ανασκόπηση από τη μετα-ανάλυση</a:t>
            </a:r>
          </a:p>
        </p:txBody>
      </p:sp>
      <p:sp>
        <p:nvSpPr>
          <p:cNvPr id="9" name="Oval 8">
            <a:extLst>
              <a:ext uri="{FF2B5EF4-FFF2-40B4-BE49-F238E27FC236}">
                <a16:creationId xmlns:a16="http://schemas.microsoft.com/office/drawing/2014/main" id="{E2606C50-7F2C-4969-93A1-0AE250458954}"/>
              </a:ext>
            </a:extLst>
          </p:cNvPr>
          <p:cNvSpPr>
            <a:spLocks noGrp="1"/>
          </p:cNvSpPr>
          <p:nvPr/>
        </p:nvSpPr>
        <p:spPr>
          <a:xfrm>
            <a:off x="1047750" y="3171825"/>
            <a:ext cx="114300" cy="114300"/>
          </a:xfrm>
          <a:prstGeom prst="ellipse">
            <a:avLst/>
          </a:prstGeom>
          <a:solidFill>
            <a:srgbClr val="E97A5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0A3D74DB-EFAF-4741-BC64-8E62F4F5F469}"/>
              </a:ext>
            </a:extLst>
          </p:cNvPr>
          <p:cNvSpPr>
            <a:spLocks noGrp="1"/>
          </p:cNvSpPr>
          <p:nvPr/>
        </p:nvSpPr>
        <p:spPr>
          <a:xfrm>
            <a:off x="1295400" y="3086100"/>
            <a:ext cx="9658350" cy="571500"/>
          </a:xfrm>
          <a:prstGeom prst="rect">
            <a:avLst/>
          </a:prstGeom>
          <a:noFill/>
          <a:ln w="0">
            <a:noFill/>
            <a:prstDash val="solid"/>
          </a:ln>
        </p:spPr>
        <p:txBody>
          <a:bodyPr anchor="t">
            <a:normAutofit/>
          </a:bodyPr>
          <a:lstStyle>
            <a:defPPr algn="l">
              <a:defRPr sz="1800" b="0" i="0">
                <a:solidFill>
                  <a:srgbClr val="1F2D36"/>
                </a:solidFill>
                <a:latin typeface="DejaVu Sans"/>
                <a:ea typeface="DejaVu Sans"/>
                <a:cs typeface="DejaVu Sans"/>
              </a:defRPr>
            </a:defPPr>
            <a:lvl1pPr algn="l">
              <a:defRPr sz="1800" b="0" i="0">
                <a:solidFill>
                  <a:srgbClr val="1F2D36"/>
                </a:solidFill>
                <a:latin typeface="DejaVu Sans"/>
                <a:ea typeface="DejaVu Sans"/>
                <a:cs typeface="DejaVu Sans"/>
              </a:defRPr>
            </a:lvl1pPr>
            <a:lvl2pPr algn="l">
              <a:defRPr sz="1800" b="0" i="0">
                <a:solidFill>
                  <a:srgbClr val="1F2D36"/>
                </a:solidFill>
                <a:latin typeface="DejaVu Sans"/>
                <a:ea typeface="DejaVu Sans"/>
                <a:cs typeface="DejaVu Sans"/>
              </a:defRPr>
            </a:lvl2pPr>
            <a:lvl3pPr algn="l">
              <a:defRPr sz="1800" b="0" i="0">
                <a:solidFill>
                  <a:srgbClr val="1F2D36"/>
                </a:solidFill>
                <a:latin typeface="DejaVu Sans"/>
                <a:ea typeface="DejaVu Sans"/>
                <a:cs typeface="DejaVu Sans"/>
              </a:defRPr>
            </a:lvl3pPr>
            <a:lvl4pPr algn="l">
              <a:defRPr sz="1800" b="0" i="0">
                <a:solidFill>
                  <a:srgbClr val="1F2D36"/>
                </a:solidFill>
                <a:latin typeface="DejaVu Sans"/>
                <a:ea typeface="DejaVu Sans"/>
                <a:cs typeface="DejaVu Sans"/>
              </a:defRPr>
            </a:lvl4pPr>
            <a:lvl5pPr algn="l">
              <a:defRPr sz="1800" b="0" i="0">
                <a:solidFill>
                  <a:srgbClr val="1F2D36"/>
                </a:solidFill>
                <a:latin typeface="DejaVu Sans"/>
                <a:ea typeface="DejaVu Sans"/>
                <a:cs typeface="DejaVu Sans"/>
              </a:defRPr>
            </a:lvl5pPr>
            <a:lvl6pPr algn="l">
              <a:defRPr sz="1800" b="0" i="0">
                <a:solidFill>
                  <a:srgbClr val="1F2D36"/>
                </a:solidFill>
                <a:latin typeface="DejaVu Sans"/>
                <a:ea typeface="DejaVu Sans"/>
                <a:cs typeface="DejaVu Sans"/>
              </a:defRPr>
            </a:lvl6pPr>
            <a:lvl7pPr algn="l">
              <a:defRPr sz="1800" b="0" i="0">
                <a:solidFill>
                  <a:srgbClr val="1F2D36"/>
                </a:solidFill>
                <a:latin typeface="DejaVu Sans"/>
                <a:ea typeface="DejaVu Sans"/>
                <a:cs typeface="DejaVu Sans"/>
              </a:defRPr>
            </a:lvl7pPr>
            <a:lvl8pPr algn="l">
              <a:defRPr sz="1800" b="0" i="0">
                <a:solidFill>
                  <a:srgbClr val="1F2D36"/>
                </a:solidFill>
                <a:latin typeface="DejaVu Sans"/>
                <a:ea typeface="DejaVu Sans"/>
                <a:cs typeface="DejaVu Sans"/>
              </a:defRPr>
            </a:lvl8pPr>
            <a:lvl9pPr algn="l">
              <a:defRPr sz="1800" b="0" i="0">
                <a:solidFill>
                  <a:srgbClr val="1F2D36"/>
                </a:solidFill>
                <a:latin typeface="DejaVu Sans"/>
                <a:ea typeface="DejaVu Sans"/>
                <a:cs typeface="DejaVu Sans"/>
              </a:defRPr>
            </a:lvl9pPr>
          </a:lstStyle>
          <a:p>
            <a:pPr algn="l">
              <a:defRPr sz="1800" b="0" i="0">
                <a:solidFill>
                  <a:srgbClr val="1F2D36"/>
                </a:solidFill>
                <a:latin typeface="DejaVu Sans"/>
                <a:ea typeface="DejaVu Sans"/>
                <a:cs typeface="DejaVu Sans"/>
              </a:defRPr>
            </a:pPr>
            <a:r>
              <a:rPr sz="1800" b="0" i="0">
                <a:solidFill>
                  <a:srgbClr val="1F2D36"/>
                </a:solidFill>
                <a:latin typeface="DejaVu Sans"/>
                <a:ea typeface="DejaVu Sans"/>
                <a:cs typeface="DejaVu Sans"/>
              </a:rPr>
              <a:t>Να ελέγχουν αν τα αποτελέσματα είναι αξιόπιστα, ακριβή και συνεπή</a:t>
            </a:r>
          </a:p>
        </p:txBody>
      </p:sp>
      <p:sp>
        <p:nvSpPr>
          <p:cNvPr id="11" name="Oval 10">
            <a:extLst>
              <a:ext uri="{FF2B5EF4-FFF2-40B4-BE49-F238E27FC236}">
                <a16:creationId xmlns:a16="http://schemas.microsoft.com/office/drawing/2014/main" id="{742C44F4-3EB3-4DEE-B243-499C148A1377}"/>
              </a:ext>
            </a:extLst>
          </p:cNvPr>
          <p:cNvSpPr>
            <a:spLocks noGrp="1"/>
          </p:cNvSpPr>
          <p:nvPr/>
        </p:nvSpPr>
        <p:spPr>
          <a:xfrm>
            <a:off x="1047750" y="3952875"/>
            <a:ext cx="114300" cy="114300"/>
          </a:xfrm>
          <a:prstGeom prst="ellipse">
            <a:avLst/>
          </a:prstGeom>
          <a:solidFill>
            <a:srgbClr val="E97A5E"/>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B163570C-3377-43BC-8BBD-935ADB14B268}"/>
              </a:ext>
            </a:extLst>
          </p:cNvPr>
          <p:cNvSpPr>
            <a:spLocks noGrp="1"/>
          </p:cNvSpPr>
          <p:nvPr/>
        </p:nvSpPr>
        <p:spPr>
          <a:xfrm>
            <a:off x="1295400" y="3867150"/>
            <a:ext cx="9658350" cy="571500"/>
          </a:xfrm>
          <a:prstGeom prst="rect">
            <a:avLst/>
          </a:prstGeom>
          <a:noFill/>
          <a:ln w="0">
            <a:noFill/>
            <a:prstDash val="solid"/>
          </a:ln>
        </p:spPr>
        <p:txBody>
          <a:bodyPr anchor="t">
            <a:normAutofit/>
          </a:bodyPr>
          <a:lstStyle>
            <a:defPPr algn="l">
              <a:defRPr sz="1800" b="0" i="0">
                <a:solidFill>
                  <a:srgbClr val="1F2D36"/>
                </a:solidFill>
                <a:latin typeface="DejaVu Sans"/>
                <a:ea typeface="DejaVu Sans"/>
                <a:cs typeface="DejaVu Sans"/>
              </a:defRPr>
            </a:defPPr>
            <a:lvl1pPr algn="l">
              <a:defRPr sz="1800" b="0" i="0">
                <a:solidFill>
                  <a:srgbClr val="1F2D36"/>
                </a:solidFill>
                <a:latin typeface="DejaVu Sans"/>
                <a:ea typeface="DejaVu Sans"/>
                <a:cs typeface="DejaVu Sans"/>
              </a:defRPr>
            </a:lvl1pPr>
            <a:lvl2pPr algn="l">
              <a:defRPr sz="1800" b="0" i="0">
                <a:solidFill>
                  <a:srgbClr val="1F2D36"/>
                </a:solidFill>
                <a:latin typeface="DejaVu Sans"/>
                <a:ea typeface="DejaVu Sans"/>
                <a:cs typeface="DejaVu Sans"/>
              </a:defRPr>
            </a:lvl2pPr>
            <a:lvl3pPr algn="l">
              <a:defRPr sz="1800" b="0" i="0">
                <a:solidFill>
                  <a:srgbClr val="1F2D36"/>
                </a:solidFill>
                <a:latin typeface="DejaVu Sans"/>
                <a:ea typeface="DejaVu Sans"/>
                <a:cs typeface="DejaVu Sans"/>
              </a:defRPr>
            </a:lvl3pPr>
            <a:lvl4pPr algn="l">
              <a:defRPr sz="1800" b="0" i="0">
                <a:solidFill>
                  <a:srgbClr val="1F2D36"/>
                </a:solidFill>
                <a:latin typeface="DejaVu Sans"/>
                <a:ea typeface="DejaVu Sans"/>
                <a:cs typeface="DejaVu Sans"/>
              </a:defRPr>
            </a:lvl4pPr>
            <a:lvl5pPr algn="l">
              <a:defRPr sz="1800" b="0" i="0">
                <a:solidFill>
                  <a:srgbClr val="1F2D36"/>
                </a:solidFill>
                <a:latin typeface="DejaVu Sans"/>
                <a:ea typeface="DejaVu Sans"/>
                <a:cs typeface="DejaVu Sans"/>
              </a:defRPr>
            </a:lvl5pPr>
            <a:lvl6pPr algn="l">
              <a:defRPr sz="1800" b="0" i="0">
                <a:solidFill>
                  <a:srgbClr val="1F2D36"/>
                </a:solidFill>
                <a:latin typeface="DejaVu Sans"/>
                <a:ea typeface="DejaVu Sans"/>
                <a:cs typeface="DejaVu Sans"/>
              </a:defRPr>
            </a:lvl6pPr>
            <a:lvl7pPr algn="l">
              <a:defRPr sz="1800" b="0" i="0">
                <a:solidFill>
                  <a:srgbClr val="1F2D36"/>
                </a:solidFill>
                <a:latin typeface="DejaVu Sans"/>
                <a:ea typeface="DejaVu Sans"/>
                <a:cs typeface="DejaVu Sans"/>
              </a:defRPr>
            </a:lvl7pPr>
            <a:lvl8pPr algn="l">
              <a:defRPr sz="1800" b="0" i="0">
                <a:solidFill>
                  <a:srgbClr val="1F2D36"/>
                </a:solidFill>
                <a:latin typeface="DejaVu Sans"/>
                <a:ea typeface="DejaVu Sans"/>
                <a:cs typeface="DejaVu Sans"/>
              </a:defRPr>
            </a:lvl8pPr>
            <a:lvl9pPr algn="l">
              <a:defRPr sz="1800" b="0" i="0">
                <a:solidFill>
                  <a:srgbClr val="1F2D36"/>
                </a:solidFill>
                <a:latin typeface="DejaVu Sans"/>
                <a:ea typeface="DejaVu Sans"/>
                <a:cs typeface="DejaVu Sans"/>
              </a:defRPr>
            </a:lvl9pPr>
          </a:lstStyle>
          <a:p>
            <a:pPr algn="l">
              <a:defRPr sz="1800" b="0" i="0">
                <a:solidFill>
                  <a:srgbClr val="1F2D36"/>
                </a:solidFill>
                <a:latin typeface="DejaVu Sans"/>
                <a:ea typeface="DejaVu Sans"/>
                <a:cs typeface="DejaVu Sans"/>
              </a:defRPr>
            </a:pPr>
            <a:r>
              <a:rPr sz="1800" b="0" i="0">
                <a:solidFill>
                  <a:srgbClr val="1F2D36"/>
                </a:solidFill>
                <a:latin typeface="DejaVu Sans"/>
                <a:ea typeface="DejaVu Sans"/>
                <a:cs typeface="DejaVu Sans"/>
              </a:rPr>
              <a:t>Να μεταφράζουν το σχετικό αποτέλεσμα σε απόλυτο όφελος ή βλάβη</a:t>
            </a:r>
          </a:p>
        </p:txBody>
      </p:sp>
      <p:sp>
        <p:nvSpPr>
          <p:cNvPr id="13" name="Oval 12">
            <a:extLst>
              <a:ext uri="{FF2B5EF4-FFF2-40B4-BE49-F238E27FC236}">
                <a16:creationId xmlns:a16="http://schemas.microsoft.com/office/drawing/2014/main" id="{B46D36BB-0BC4-4CD7-B792-0F878C49860C}"/>
              </a:ext>
            </a:extLst>
          </p:cNvPr>
          <p:cNvSpPr>
            <a:spLocks noGrp="1"/>
          </p:cNvSpPr>
          <p:nvPr/>
        </p:nvSpPr>
        <p:spPr>
          <a:xfrm>
            <a:off x="1047750" y="4733925"/>
            <a:ext cx="114300" cy="114300"/>
          </a:xfrm>
          <a:prstGeom prst="ellipse">
            <a:avLst/>
          </a:prstGeom>
          <a:solidFill>
            <a:srgbClr val="E97A5E"/>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0198BDCF-4E3A-4608-AB58-57C788291500}"/>
              </a:ext>
            </a:extLst>
          </p:cNvPr>
          <p:cNvSpPr>
            <a:spLocks noGrp="1"/>
          </p:cNvSpPr>
          <p:nvPr/>
        </p:nvSpPr>
        <p:spPr>
          <a:xfrm>
            <a:off x="1295400" y="4648200"/>
            <a:ext cx="9658350" cy="571500"/>
          </a:xfrm>
          <a:prstGeom prst="rect">
            <a:avLst/>
          </a:prstGeom>
          <a:noFill/>
          <a:ln w="0">
            <a:noFill/>
            <a:prstDash val="solid"/>
          </a:ln>
        </p:spPr>
        <p:txBody>
          <a:bodyPr anchor="t">
            <a:normAutofit/>
          </a:bodyPr>
          <a:lstStyle>
            <a:defPPr algn="l">
              <a:defRPr sz="1800" b="0" i="0">
                <a:solidFill>
                  <a:srgbClr val="1F2D36"/>
                </a:solidFill>
                <a:latin typeface="DejaVu Sans"/>
                <a:ea typeface="DejaVu Sans"/>
                <a:cs typeface="DejaVu Sans"/>
              </a:defRPr>
            </a:defPPr>
            <a:lvl1pPr algn="l">
              <a:defRPr sz="1800" b="0" i="0">
                <a:solidFill>
                  <a:srgbClr val="1F2D36"/>
                </a:solidFill>
                <a:latin typeface="DejaVu Sans"/>
                <a:ea typeface="DejaVu Sans"/>
                <a:cs typeface="DejaVu Sans"/>
              </a:defRPr>
            </a:lvl1pPr>
            <a:lvl2pPr algn="l">
              <a:defRPr sz="1800" b="0" i="0">
                <a:solidFill>
                  <a:srgbClr val="1F2D36"/>
                </a:solidFill>
                <a:latin typeface="DejaVu Sans"/>
                <a:ea typeface="DejaVu Sans"/>
                <a:cs typeface="DejaVu Sans"/>
              </a:defRPr>
            </a:lvl2pPr>
            <a:lvl3pPr algn="l">
              <a:defRPr sz="1800" b="0" i="0">
                <a:solidFill>
                  <a:srgbClr val="1F2D36"/>
                </a:solidFill>
                <a:latin typeface="DejaVu Sans"/>
                <a:ea typeface="DejaVu Sans"/>
                <a:cs typeface="DejaVu Sans"/>
              </a:defRPr>
            </a:lvl3pPr>
            <a:lvl4pPr algn="l">
              <a:defRPr sz="1800" b="0" i="0">
                <a:solidFill>
                  <a:srgbClr val="1F2D36"/>
                </a:solidFill>
                <a:latin typeface="DejaVu Sans"/>
                <a:ea typeface="DejaVu Sans"/>
                <a:cs typeface="DejaVu Sans"/>
              </a:defRPr>
            </a:lvl4pPr>
            <a:lvl5pPr algn="l">
              <a:defRPr sz="1800" b="0" i="0">
                <a:solidFill>
                  <a:srgbClr val="1F2D36"/>
                </a:solidFill>
                <a:latin typeface="DejaVu Sans"/>
                <a:ea typeface="DejaVu Sans"/>
                <a:cs typeface="DejaVu Sans"/>
              </a:defRPr>
            </a:lvl5pPr>
            <a:lvl6pPr algn="l">
              <a:defRPr sz="1800" b="0" i="0">
                <a:solidFill>
                  <a:srgbClr val="1F2D36"/>
                </a:solidFill>
                <a:latin typeface="DejaVu Sans"/>
                <a:ea typeface="DejaVu Sans"/>
                <a:cs typeface="DejaVu Sans"/>
              </a:defRPr>
            </a:lvl6pPr>
            <a:lvl7pPr algn="l">
              <a:defRPr sz="1800" b="0" i="0">
                <a:solidFill>
                  <a:srgbClr val="1F2D36"/>
                </a:solidFill>
                <a:latin typeface="DejaVu Sans"/>
                <a:ea typeface="DejaVu Sans"/>
                <a:cs typeface="DejaVu Sans"/>
              </a:defRPr>
            </a:lvl7pPr>
            <a:lvl8pPr algn="l">
              <a:defRPr sz="1800" b="0" i="0">
                <a:solidFill>
                  <a:srgbClr val="1F2D36"/>
                </a:solidFill>
                <a:latin typeface="DejaVu Sans"/>
                <a:ea typeface="DejaVu Sans"/>
                <a:cs typeface="DejaVu Sans"/>
              </a:defRPr>
            </a:lvl8pPr>
            <a:lvl9pPr algn="l">
              <a:defRPr sz="1800" b="0" i="0">
                <a:solidFill>
                  <a:srgbClr val="1F2D36"/>
                </a:solidFill>
                <a:latin typeface="DejaVu Sans"/>
                <a:ea typeface="DejaVu Sans"/>
                <a:cs typeface="DejaVu Sans"/>
              </a:defRPr>
            </a:lvl9pPr>
          </a:lstStyle>
          <a:p>
            <a:pPr algn="l">
              <a:defRPr sz="1800" b="0" i="0">
                <a:solidFill>
                  <a:srgbClr val="1F2D36"/>
                </a:solidFill>
                <a:latin typeface="DejaVu Sans"/>
                <a:ea typeface="DejaVu Sans"/>
                <a:cs typeface="DejaVu Sans"/>
              </a:defRPr>
            </a:pPr>
            <a:r>
              <a:rPr sz="1800" b="0" i="0">
                <a:solidFill>
                  <a:srgbClr val="1F2D36"/>
                </a:solidFill>
                <a:latin typeface="DejaVu Sans"/>
                <a:ea typeface="DejaVu Sans"/>
                <a:cs typeface="DejaVu Sans"/>
              </a:rPr>
              <a:t>Να κρίνουν αν η τεκμηρίωση εφαρμόζεται στον συγκεκριμένο ασθενή</a:t>
            </a:r>
          </a:p>
        </p:txBody>
      </p:sp>
    </p:spTree>
    <p:extLst>
      <p:ext uri="{BB962C8B-B14F-4D97-AF65-F5344CB8AC3E}">
        <p14:creationId xmlns:p14="http://schemas.microsoft.com/office/powerpoint/2010/main" val="1837257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21C8D01-8F34-45F6-8925-5439E7FFEB08}"/>
              </a:ext>
            </a:extLst>
          </p:cNvPr>
          <p:cNvSpPr>
            <a:spLocks noGrp="1"/>
          </p:cNvSpPr>
          <p:nvPr/>
        </p:nvSpPr>
        <p:spPr>
          <a:xfrm>
            <a:off x="704850" y="381000"/>
            <a:ext cx="10668000" cy="609600"/>
          </a:xfrm>
          <a:prstGeom prst="rect">
            <a:avLst/>
          </a:prstGeom>
          <a:noFill/>
          <a:ln w="0">
            <a:noFill/>
            <a:prstDash val="solid"/>
          </a:ln>
        </p:spPr>
        <p:txBody>
          <a:bodyPr anchor="t"/>
          <a:lstStyle>
            <a:defPPr algn="l">
              <a:defRPr sz="2925" b="1">
                <a:solidFill>
                  <a:srgbClr val="173B4F"/>
                </a:solidFill>
                <a:latin typeface="DejaVu Sans"/>
                <a:ea typeface="DejaVu Sans"/>
                <a:cs typeface="DejaVu Sans"/>
              </a:defRPr>
            </a:defPPr>
            <a:lvl1pPr algn="l">
              <a:defRPr sz="2925" b="1">
                <a:solidFill>
                  <a:srgbClr val="173B4F"/>
                </a:solidFill>
                <a:latin typeface="DejaVu Sans"/>
                <a:ea typeface="DejaVu Sans"/>
                <a:cs typeface="DejaVu Sans"/>
              </a:defRPr>
            </a:lvl1pPr>
            <a:lvl2pPr algn="l">
              <a:defRPr sz="2925" b="1">
                <a:solidFill>
                  <a:srgbClr val="173B4F"/>
                </a:solidFill>
                <a:latin typeface="DejaVu Sans"/>
                <a:ea typeface="DejaVu Sans"/>
                <a:cs typeface="DejaVu Sans"/>
              </a:defRPr>
            </a:lvl2pPr>
            <a:lvl3pPr algn="l">
              <a:defRPr sz="2925" b="1">
                <a:solidFill>
                  <a:srgbClr val="173B4F"/>
                </a:solidFill>
                <a:latin typeface="DejaVu Sans"/>
                <a:ea typeface="DejaVu Sans"/>
                <a:cs typeface="DejaVu Sans"/>
              </a:defRPr>
            </a:lvl3pPr>
            <a:lvl4pPr algn="l">
              <a:defRPr sz="2925" b="1">
                <a:solidFill>
                  <a:srgbClr val="173B4F"/>
                </a:solidFill>
                <a:latin typeface="DejaVu Sans"/>
                <a:ea typeface="DejaVu Sans"/>
                <a:cs typeface="DejaVu Sans"/>
              </a:defRPr>
            </a:lvl4pPr>
            <a:lvl5pPr algn="l">
              <a:defRPr sz="2925" b="1">
                <a:solidFill>
                  <a:srgbClr val="173B4F"/>
                </a:solidFill>
                <a:latin typeface="DejaVu Sans"/>
                <a:ea typeface="DejaVu Sans"/>
                <a:cs typeface="DejaVu Sans"/>
              </a:defRPr>
            </a:lvl5pPr>
            <a:lvl6pPr algn="l">
              <a:defRPr sz="2925" b="1">
                <a:solidFill>
                  <a:srgbClr val="173B4F"/>
                </a:solidFill>
                <a:latin typeface="DejaVu Sans"/>
                <a:ea typeface="DejaVu Sans"/>
                <a:cs typeface="DejaVu Sans"/>
              </a:defRPr>
            </a:lvl6pPr>
            <a:lvl7pPr algn="l">
              <a:defRPr sz="2925" b="1">
                <a:solidFill>
                  <a:srgbClr val="173B4F"/>
                </a:solidFill>
                <a:latin typeface="DejaVu Sans"/>
                <a:ea typeface="DejaVu Sans"/>
                <a:cs typeface="DejaVu Sans"/>
              </a:defRPr>
            </a:lvl7pPr>
            <a:lvl8pPr algn="l">
              <a:defRPr sz="2925" b="1">
                <a:solidFill>
                  <a:srgbClr val="173B4F"/>
                </a:solidFill>
                <a:latin typeface="DejaVu Sans"/>
                <a:ea typeface="DejaVu Sans"/>
                <a:cs typeface="DejaVu Sans"/>
              </a:defRPr>
            </a:lvl8pPr>
            <a:lvl9pPr algn="l">
              <a:defRPr sz="2925" b="1">
                <a:solidFill>
                  <a:srgbClr val="173B4F"/>
                </a:solidFill>
                <a:latin typeface="DejaVu Sans"/>
                <a:ea typeface="DejaVu Sans"/>
                <a:cs typeface="DejaVu Sans"/>
              </a:defRPr>
            </a:lvl9pPr>
          </a:lstStyle>
          <a:p>
            <a:pPr algn="l">
              <a:defRPr sz="2925" b="1">
                <a:solidFill>
                  <a:srgbClr val="173B4F"/>
                </a:solidFill>
                <a:latin typeface="DejaVu Sans"/>
                <a:ea typeface="DejaVu Sans"/>
                <a:cs typeface="DejaVu Sans"/>
              </a:defRPr>
            </a:pPr>
            <a:r>
              <a:rPr sz="2925" b="1">
                <a:solidFill>
                  <a:srgbClr val="173B4F"/>
                </a:solidFill>
                <a:latin typeface="DejaVu Sans"/>
                <a:ea typeface="DejaVu Sans"/>
                <a:cs typeface="DejaVu Sans"/>
              </a:rPr>
              <a:t>Ένα συνηθισμένο κλινικό δίλημμα</a:t>
            </a:r>
          </a:p>
        </p:txBody>
      </p:sp>
      <p:sp>
        <p:nvSpPr>
          <p:cNvPr id="2" name="Rectangle 1">
            <a:extLst>
              <a:ext uri="{FF2B5EF4-FFF2-40B4-BE49-F238E27FC236}">
                <a16:creationId xmlns:a16="http://schemas.microsoft.com/office/drawing/2014/main" id="{6A689E51-60DF-4D1B-B21C-A1ECF732BA7C}"/>
              </a:ext>
            </a:extLst>
          </p:cNvPr>
          <p:cNvSpPr>
            <a:spLocks noGrp="1"/>
          </p:cNvSpPr>
          <p:nvPr/>
        </p:nvSpPr>
        <p:spPr>
          <a:xfrm>
            <a:off x="704850" y="1066800"/>
            <a:ext cx="952500" cy="38100"/>
          </a:xfrm>
          <a:prstGeom prst="rect">
            <a:avLst/>
          </a:prstGeom>
          <a:solidFill>
            <a:srgbClr val="F0785C"/>
          </a:solidFill>
          <a:ln w="0">
            <a:solidFill>
              <a:srgbClr val="F0785C"/>
            </a:solidFill>
            <a:prstDash val="solid"/>
          </a:ln>
        </p:spPr>
        <p:txBody>
          <a:bodyPr/>
          <a:lstStyle/>
          <a:p>
            <a:endParaRPr lang="en-US"/>
          </a:p>
        </p:txBody>
      </p:sp>
      <p:sp>
        <p:nvSpPr>
          <p:cNvPr id="3" name="Rectangle 2">
            <a:extLst>
              <a:ext uri="{FF2B5EF4-FFF2-40B4-BE49-F238E27FC236}">
                <a16:creationId xmlns:a16="http://schemas.microsoft.com/office/drawing/2014/main" id="{4C859C75-D6F3-493A-B782-6955AACB2D0B}"/>
              </a:ext>
            </a:extLst>
          </p:cNvPr>
          <p:cNvSpPr>
            <a:spLocks noGrp="1"/>
          </p:cNvSpPr>
          <p:nvPr/>
        </p:nvSpPr>
        <p:spPr>
          <a:xfrm>
            <a:off x="857250" y="1381125"/>
            <a:ext cx="6334125" cy="1409700"/>
          </a:xfrm>
          <a:prstGeom prst="rect">
            <a:avLst/>
          </a:prstGeom>
          <a:noFill/>
          <a:ln w="0">
            <a:noFill/>
            <a:prstDash val="solid"/>
          </a:ln>
        </p:spPr>
        <p:txBody>
          <a:bodyPr anchor="t"/>
          <a:lstStyle>
            <a:defPPr algn="l">
              <a:defRPr sz="1800" b="1">
                <a:solidFill>
                  <a:srgbClr val="173B4F"/>
                </a:solidFill>
                <a:latin typeface="DejaVu Sans"/>
                <a:ea typeface="DejaVu Sans"/>
                <a:cs typeface="DejaVu Sans"/>
              </a:defRPr>
            </a:defPPr>
            <a:lvl1pPr algn="l">
              <a:defRPr sz="1800" b="1">
                <a:solidFill>
                  <a:srgbClr val="173B4F"/>
                </a:solidFill>
                <a:latin typeface="DejaVu Sans"/>
                <a:ea typeface="DejaVu Sans"/>
                <a:cs typeface="DejaVu Sans"/>
              </a:defRPr>
            </a:lvl1pPr>
            <a:lvl2pPr algn="l">
              <a:defRPr sz="1800" b="1">
                <a:solidFill>
                  <a:srgbClr val="173B4F"/>
                </a:solidFill>
                <a:latin typeface="DejaVu Sans"/>
                <a:ea typeface="DejaVu Sans"/>
                <a:cs typeface="DejaVu Sans"/>
              </a:defRPr>
            </a:lvl2pPr>
            <a:lvl3pPr algn="l">
              <a:defRPr sz="1800" b="1">
                <a:solidFill>
                  <a:srgbClr val="173B4F"/>
                </a:solidFill>
                <a:latin typeface="DejaVu Sans"/>
                <a:ea typeface="DejaVu Sans"/>
                <a:cs typeface="DejaVu Sans"/>
              </a:defRPr>
            </a:lvl3pPr>
            <a:lvl4pPr algn="l">
              <a:defRPr sz="1800" b="1">
                <a:solidFill>
                  <a:srgbClr val="173B4F"/>
                </a:solidFill>
                <a:latin typeface="DejaVu Sans"/>
                <a:ea typeface="DejaVu Sans"/>
                <a:cs typeface="DejaVu Sans"/>
              </a:defRPr>
            </a:lvl4pPr>
            <a:lvl5pPr algn="l">
              <a:defRPr sz="1800" b="1">
                <a:solidFill>
                  <a:srgbClr val="173B4F"/>
                </a:solidFill>
                <a:latin typeface="DejaVu Sans"/>
                <a:ea typeface="DejaVu Sans"/>
                <a:cs typeface="DejaVu Sans"/>
              </a:defRPr>
            </a:lvl5pPr>
            <a:lvl6pPr algn="l">
              <a:defRPr sz="1800" b="1">
                <a:solidFill>
                  <a:srgbClr val="173B4F"/>
                </a:solidFill>
                <a:latin typeface="DejaVu Sans"/>
                <a:ea typeface="DejaVu Sans"/>
                <a:cs typeface="DejaVu Sans"/>
              </a:defRPr>
            </a:lvl6pPr>
            <a:lvl7pPr algn="l">
              <a:defRPr sz="1800" b="1">
                <a:solidFill>
                  <a:srgbClr val="173B4F"/>
                </a:solidFill>
                <a:latin typeface="DejaVu Sans"/>
                <a:ea typeface="DejaVu Sans"/>
                <a:cs typeface="DejaVu Sans"/>
              </a:defRPr>
            </a:lvl7pPr>
            <a:lvl8pPr algn="l">
              <a:defRPr sz="1800" b="1">
                <a:solidFill>
                  <a:srgbClr val="173B4F"/>
                </a:solidFill>
                <a:latin typeface="DejaVu Sans"/>
                <a:ea typeface="DejaVu Sans"/>
                <a:cs typeface="DejaVu Sans"/>
              </a:defRPr>
            </a:lvl8pPr>
            <a:lvl9pPr algn="l">
              <a:defRPr sz="1800" b="1">
                <a:solidFill>
                  <a:srgbClr val="173B4F"/>
                </a:solidFill>
                <a:latin typeface="DejaVu Sans"/>
                <a:ea typeface="DejaVu Sans"/>
                <a:cs typeface="DejaVu Sans"/>
              </a:defRPr>
            </a:lvl9pPr>
          </a:lstStyle>
          <a:p>
            <a:pPr algn="l">
              <a:defRPr sz="1800" b="1">
                <a:solidFill>
                  <a:srgbClr val="173B4F"/>
                </a:solidFill>
                <a:latin typeface="DejaVu Sans"/>
                <a:ea typeface="DejaVu Sans"/>
                <a:cs typeface="DejaVu Sans"/>
              </a:defRPr>
            </a:pPr>
            <a:r>
              <a:rPr sz="1800" b="1">
                <a:solidFill>
                  <a:srgbClr val="173B4F"/>
                </a:solidFill>
                <a:latin typeface="DejaVu Sans"/>
                <a:ea typeface="DejaVu Sans"/>
                <a:cs typeface="DejaVu Sans"/>
              </a:rPr>
              <a:t>Ασθενής 72 ετών νοσηλεύεται μετά από κάταγμα ισχίου. Έχει αυξημένο κίνδυνο εν τω βάθει φλεβικής θρόμβωσης, αλλά και πρόσφατο επεισόδιο γαστρεντερικής αιμορραγίας.</a:t>
            </a:r>
          </a:p>
        </p:txBody>
      </p:sp>
      <p:sp>
        <p:nvSpPr>
          <p:cNvPr id="4" name="Rectangle 3">
            <a:extLst>
              <a:ext uri="{FF2B5EF4-FFF2-40B4-BE49-F238E27FC236}">
                <a16:creationId xmlns:a16="http://schemas.microsoft.com/office/drawing/2014/main" id="{722BBE97-D5CA-470A-A7FD-49EF9E960ACF}"/>
              </a:ext>
            </a:extLst>
          </p:cNvPr>
          <p:cNvSpPr>
            <a:spLocks noGrp="1"/>
          </p:cNvSpPr>
          <p:nvPr/>
        </p:nvSpPr>
        <p:spPr>
          <a:xfrm>
            <a:off x="857250" y="2990850"/>
            <a:ext cx="6334125" cy="19050"/>
          </a:xfrm>
          <a:prstGeom prst="rect">
            <a:avLst/>
          </a:prstGeom>
          <a:solidFill>
            <a:srgbClr val="CAD6DC"/>
          </a:solidFill>
          <a:ln w="0">
            <a:solidFill>
              <a:srgbClr val="CAD6DC"/>
            </a:solidFill>
            <a:prstDash val="solid"/>
          </a:ln>
        </p:spPr>
        <p:txBody>
          <a:bodyPr/>
          <a:lstStyle/>
          <a:p>
            <a:endParaRPr lang="en-US"/>
          </a:p>
        </p:txBody>
      </p:sp>
      <p:sp>
        <p:nvSpPr>
          <p:cNvPr id="5" name="Rectangle 4">
            <a:extLst>
              <a:ext uri="{FF2B5EF4-FFF2-40B4-BE49-F238E27FC236}">
                <a16:creationId xmlns:a16="http://schemas.microsoft.com/office/drawing/2014/main" id="{5F7215ED-B92D-4BB8-957F-2F2ED265E17F}"/>
              </a:ext>
            </a:extLst>
          </p:cNvPr>
          <p:cNvSpPr>
            <a:spLocks noGrp="1"/>
          </p:cNvSpPr>
          <p:nvPr/>
        </p:nvSpPr>
        <p:spPr>
          <a:xfrm>
            <a:off x="766762" y="3086100"/>
            <a:ext cx="6515100" cy="819150"/>
          </a:xfrm>
          <a:prstGeom prst="rect">
            <a:avLst/>
          </a:prstGeom>
          <a:noFill/>
          <a:ln w="0">
            <a:noFill/>
            <a:prstDash val="solid"/>
          </a:ln>
        </p:spPr>
        <p:txBody>
          <a:bodyPr anchor="t"/>
          <a:lstStyle>
            <a:defPPr algn="l">
              <a:defRPr sz="2175" b="1">
                <a:solidFill>
                  <a:srgbClr val="F0785C"/>
                </a:solidFill>
                <a:latin typeface="DejaVu Sans"/>
                <a:ea typeface="DejaVu Sans"/>
                <a:cs typeface="DejaVu Sans"/>
              </a:defRPr>
            </a:defPPr>
            <a:lvl1pPr algn="l">
              <a:defRPr sz="2175" b="1">
                <a:solidFill>
                  <a:srgbClr val="F0785C"/>
                </a:solidFill>
                <a:latin typeface="DejaVu Sans"/>
                <a:ea typeface="DejaVu Sans"/>
                <a:cs typeface="DejaVu Sans"/>
              </a:defRPr>
            </a:lvl1pPr>
            <a:lvl2pPr algn="l">
              <a:defRPr sz="2175" b="1">
                <a:solidFill>
                  <a:srgbClr val="F0785C"/>
                </a:solidFill>
                <a:latin typeface="DejaVu Sans"/>
                <a:ea typeface="DejaVu Sans"/>
                <a:cs typeface="DejaVu Sans"/>
              </a:defRPr>
            </a:lvl2pPr>
            <a:lvl3pPr algn="l">
              <a:defRPr sz="2175" b="1">
                <a:solidFill>
                  <a:srgbClr val="F0785C"/>
                </a:solidFill>
                <a:latin typeface="DejaVu Sans"/>
                <a:ea typeface="DejaVu Sans"/>
                <a:cs typeface="DejaVu Sans"/>
              </a:defRPr>
            </a:lvl3pPr>
            <a:lvl4pPr algn="l">
              <a:defRPr sz="2175" b="1">
                <a:solidFill>
                  <a:srgbClr val="F0785C"/>
                </a:solidFill>
                <a:latin typeface="DejaVu Sans"/>
                <a:ea typeface="DejaVu Sans"/>
                <a:cs typeface="DejaVu Sans"/>
              </a:defRPr>
            </a:lvl4pPr>
            <a:lvl5pPr algn="l">
              <a:defRPr sz="2175" b="1">
                <a:solidFill>
                  <a:srgbClr val="F0785C"/>
                </a:solidFill>
                <a:latin typeface="DejaVu Sans"/>
                <a:ea typeface="DejaVu Sans"/>
                <a:cs typeface="DejaVu Sans"/>
              </a:defRPr>
            </a:lvl5pPr>
            <a:lvl6pPr algn="l">
              <a:defRPr sz="2175" b="1">
                <a:solidFill>
                  <a:srgbClr val="F0785C"/>
                </a:solidFill>
                <a:latin typeface="DejaVu Sans"/>
                <a:ea typeface="DejaVu Sans"/>
                <a:cs typeface="DejaVu Sans"/>
              </a:defRPr>
            </a:lvl6pPr>
            <a:lvl7pPr algn="l">
              <a:defRPr sz="2175" b="1">
                <a:solidFill>
                  <a:srgbClr val="F0785C"/>
                </a:solidFill>
                <a:latin typeface="DejaVu Sans"/>
                <a:ea typeface="DejaVu Sans"/>
                <a:cs typeface="DejaVu Sans"/>
              </a:defRPr>
            </a:lvl7pPr>
            <a:lvl8pPr algn="l">
              <a:defRPr sz="2175" b="1">
                <a:solidFill>
                  <a:srgbClr val="F0785C"/>
                </a:solidFill>
                <a:latin typeface="DejaVu Sans"/>
                <a:ea typeface="DejaVu Sans"/>
                <a:cs typeface="DejaVu Sans"/>
              </a:defRPr>
            </a:lvl8pPr>
            <a:lvl9pPr algn="l">
              <a:defRPr sz="2175" b="1">
                <a:solidFill>
                  <a:srgbClr val="F0785C"/>
                </a:solidFill>
                <a:latin typeface="DejaVu Sans"/>
                <a:ea typeface="DejaVu Sans"/>
                <a:cs typeface="DejaVu Sans"/>
              </a:defRPr>
            </a:lvl9pPr>
          </a:lstStyle>
          <a:p>
            <a:pPr algn="l">
              <a:defRPr sz="2175" b="1">
                <a:solidFill>
                  <a:srgbClr val="F0785C"/>
                </a:solidFill>
                <a:latin typeface="DejaVu Sans"/>
                <a:ea typeface="DejaVu Sans"/>
                <a:cs typeface="DejaVu Sans"/>
              </a:defRPr>
            </a:pPr>
            <a:r>
              <a:rPr sz="2175" b="1" dirty="0" err="1">
                <a:solidFill>
                  <a:srgbClr val="F0785C"/>
                </a:solidFill>
                <a:latin typeface="DejaVu Sans"/>
                <a:ea typeface="DejaVu Sans"/>
                <a:cs typeface="DejaVu Sans"/>
              </a:rPr>
              <a:t>Ποι</a:t>
            </a:r>
            <a:r>
              <a:rPr sz="2175" b="1" dirty="0">
                <a:solidFill>
                  <a:srgbClr val="F0785C"/>
                </a:solidFill>
                <a:latin typeface="DejaVu Sans"/>
                <a:ea typeface="DejaVu Sans"/>
                <a:cs typeface="DejaVu Sans"/>
              </a:rPr>
              <a:t>α στρατηγική προφύλαξης προσφέρει το μεγαλύτερο καθαρό όφελος;</a:t>
            </a:r>
          </a:p>
        </p:txBody>
      </p:sp>
      <p:sp>
        <p:nvSpPr>
          <p:cNvPr id="6" name="Rectangle 5">
            <a:extLst>
              <a:ext uri="{FF2B5EF4-FFF2-40B4-BE49-F238E27FC236}">
                <a16:creationId xmlns:a16="http://schemas.microsoft.com/office/drawing/2014/main" id="{6505697D-890C-4B8C-B89F-8281A13CB183}"/>
              </a:ext>
            </a:extLst>
          </p:cNvPr>
          <p:cNvSpPr>
            <a:spLocks noGrp="1"/>
          </p:cNvSpPr>
          <p:nvPr/>
        </p:nvSpPr>
        <p:spPr>
          <a:xfrm>
            <a:off x="857250" y="4076700"/>
            <a:ext cx="6334125" cy="723900"/>
          </a:xfrm>
          <a:prstGeom prst="rect">
            <a:avLst/>
          </a:prstGeom>
          <a:noFill/>
          <a:ln w="0">
            <a:noFill/>
            <a:prstDash val="solid"/>
          </a:ln>
        </p:spPr>
        <p:txBody>
          <a:bodyPr anchor="t"/>
          <a:lstStyle>
            <a:defPPr algn="l">
              <a:defRPr sz="1350" b="1">
                <a:solidFill>
                  <a:srgbClr val="2C8B84"/>
                </a:solidFill>
                <a:latin typeface="DejaVu Sans"/>
                <a:ea typeface="DejaVu Sans"/>
                <a:cs typeface="DejaVu Sans"/>
              </a:defRPr>
            </a:defPPr>
            <a:lvl1pPr algn="l">
              <a:defRPr sz="1350" b="1">
                <a:solidFill>
                  <a:srgbClr val="2C8B84"/>
                </a:solidFill>
                <a:latin typeface="DejaVu Sans"/>
                <a:ea typeface="DejaVu Sans"/>
                <a:cs typeface="DejaVu Sans"/>
              </a:defRPr>
            </a:lvl1pPr>
            <a:lvl2pPr algn="l">
              <a:defRPr sz="1350" b="1">
                <a:solidFill>
                  <a:srgbClr val="2C8B84"/>
                </a:solidFill>
                <a:latin typeface="DejaVu Sans"/>
                <a:ea typeface="DejaVu Sans"/>
                <a:cs typeface="DejaVu Sans"/>
              </a:defRPr>
            </a:lvl2pPr>
            <a:lvl3pPr algn="l">
              <a:defRPr sz="1350" b="1">
                <a:solidFill>
                  <a:srgbClr val="2C8B84"/>
                </a:solidFill>
                <a:latin typeface="DejaVu Sans"/>
                <a:ea typeface="DejaVu Sans"/>
                <a:cs typeface="DejaVu Sans"/>
              </a:defRPr>
            </a:lvl3pPr>
            <a:lvl4pPr algn="l">
              <a:defRPr sz="1350" b="1">
                <a:solidFill>
                  <a:srgbClr val="2C8B84"/>
                </a:solidFill>
                <a:latin typeface="DejaVu Sans"/>
                <a:ea typeface="DejaVu Sans"/>
                <a:cs typeface="DejaVu Sans"/>
              </a:defRPr>
            </a:lvl4pPr>
            <a:lvl5pPr algn="l">
              <a:defRPr sz="1350" b="1">
                <a:solidFill>
                  <a:srgbClr val="2C8B84"/>
                </a:solidFill>
                <a:latin typeface="DejaVu Sans"/>
                <a:ea typeface="DejaVu Sans"/>
                <a:cs typeface="DejaVu Sans"/>
              </a:defRPr>
            </a:lvl5pPr>
            <a:lvl6pPr algn="l">
              <a:defRPr sz="1350" b="1">
                <a:solidFill>
                  <a:srgbClr val="2C8B84"/>
                </a:solidFill>
                <a:latin typeface="DejaVu Sans"/>
                <a:ea typeface="DejaVu Sans"/>
                <a:cs typeface="DejaVu Sans"/>
              </a:defRPr>
            </a:lvl6pPr>
            <a:lvl7pPr algn="l">
              <a:defRPr sz="1350" b="1">
                <a:solidFill>
                  <a:srgbClr val="2C8B84"/>
                </a:solidFill>
                <a:latin typeface="DejaVu Sans"/>
                <a:ea typeface="DejaVu Sans"/>
                <a:cs typeface="DejaVu Sans"/>
              </a:defRPr>
            </a:lvl7pPr>
            <a:lvl8pPr algn="l">
              <a:defRPr sz="1350" b="1">
                <a:solidFill>
                  <a:srgbClr val="2C8B84"/>
                </a:solidFill>
                <a:latin typeface="DejaVu Sans"/>
                <a:ea typeface="DejaVu Sans"/>
                <a:cs typeface="DejaVu Sans"/>
              </a:defRPr>
            </a:lvl8pPr>
            <a:lvl9pPr algn="l">
              <a:defRPr sz="1350" b="1">
                <a:solidFill>
                  <a:srgbClr val="2C8B84"/>
                </a:solidFill>
                <a:latin typeface="DejaVu Sans"/>
                <a:ea typeface="DejaVu Sans"/>
                <a:cs typeface="DejaVu Sans"/>
              </a:defRPr>
            </a:lvl9pPr>
          </a:lstStyle>
          <a:p>
            <a:pPr algn="l">
              <a:defRPr sz="1350" b="1">
                <a:solidFill>
                  <a:srgbClr val="2C8B84"/>
                </a:solidFill>
                <a:latin typeface="DejaVu Sans"/>
                <a:ea typeface="DejaVu Sans"/>
                <a:cs typeface="DejaVu Sans"/>
              </a:defRPr>
            </a:pPr>
            <a:r>
              <a:rPr sz="1350" b="1">
                <a:solidFill>
                  <a:srgbClr val="2C8B84"/>
                </a:solidFill>
                <a:latin typeface="DejaVu Sans"/>
                <a:ea typeface="DejaVu Sans"/>
                <a:cs typeface="DejaVu Sans"/>
              </a:rPr>
              <a:t>Η απόφαση απαιτεί εκτίμηση του κινδύνου DVT, του αναμενόμενου οφέλους της προφύλαξης και του κινδύνου αιμορραγίας.</a:t>
            </a:r>
          </a:p>
        </p:txBody>
      </p:sp>
      <p:sp>
        <p:nvSpPr>
          <p:cNvPr id="7" name="Rectangle: Rounded Corners 6">
            <a:extLst>
              <a:ext uri="{FF2B5EF4-FFF2-40B4-BE49-F238E27FC236}">
                <a16:creationId xmlns:a16="http://schemas.microsoft.com/office/drawing/2014/main" id="{F0F760CF-526B-4763-AA21-4906CDCFAF3C}"/>
              </a:ext>
            </a:extLst>
          </p:cNvPr>
          <p:cNvSpPr>
            <a:spLocks noGrp="1"/>
          </p:cNvSpPr>
          <p:nvPr/>
        </p:nvSpPr>
        <p:spPr>
          <a:xfrm>
            <a:off x="7715250" y="1381125"/>
            <a:ext cx="3714750" cy="3381375"/>
          </a:xfrm>
          <a:prstGeom prst="roundRect">
            <a:avLst>
              <a:gd name="adj" fmla="val 1690"/>
            </a:avLst>
          </a:prstGeom>
          <a:solidFill>
            <a:srgbClr val="DDEFEA"/>
          </a:solidFill>
          <a:ln w="0">
            <a:noFill/>
            <a:prstDash val="solid"/>
          </a:ln>
        </p:spPr>
        <p:txBody>
          <a:bodyPr/>
          <a:lstStyle/>
          <a:p>
            <a:endParaRPr lang="en-US"/>
          </a:p>
        </p:txBody>
      </p:sp>
      <p:sp>
        <p:nvSpPr>
          <p:cNvPr id="8" name="Rectangle 7">
            <a:extLst>
              <a:ext uri="{FF2B5EF4-FFF2-40B4-BE49-F238E27FC236}">
                <a16:creationId xmlns:a16="http://schemas.microsoft.com/office/drawing/2014/main" id="{80110DA9-785A-42CC-AD07-26E1BEA93316}"/>
              </a:ext>
            </a:extLst>
          </p:cNvPr>
          <p:cNvSpPr>
            <a:spLocks noGrp="1"/>
          </p:cNvSpPr>
          <p:nvPr/>
        </p:nvSpPr>
        <p:spPr>
          <a:xfrm>
            <a:off x="8001000" y="1571625"/>
            <a:ext cx="3143250" cy="400050"/>
          </a:xfrm>
          <a:prstGeom prst="rect">
            <a:avLst/>
          </a:prstGeom>
          <a:noFill/>
          <a:ln w="0">
            <a:noFill/>
            <a:prstDash val="solid"/>
          </a:ln>
        </p:spPr>
        <p:txBody>
          <a:bodyPr anchor="ctr"/>
          <a:lstStyle>
            <a:defPPr algn="ctr">
              <a:defRPr sz="1500" b="1">
                <a:solidFill>
                  <a:srgbClr val="2C8B84"/>
                </a:solidFill>
                <a:latin typeface="DejaVu Sans"/>
                <a:ea typeface="DejaVu Sans"/>
                <a:cs typeface="DejaVu Sans"/>
              </a:defRPr>
            </a:defPPr>
            <a:lvl1pPr algn="ctr">
              <a:defRPr sz="1500" b="1">
                <a:solidFill>
                  <a:srgbClr val="2C8B84"/>
                </a:solidFill>
                <a:latin typeface="DejaVu Sans"/>
                <a:ea typeface="DejaVu Sans"/>
                <a:cs typeface="DejaVu Sans"/>
              </a:defRPr>
            </a:lvl1pPr>
            <a:lvl2pPr algn="ctr">
              <a:defRPr sz="1500" b="1">
                <a:solidFill>
                  <a:srgbClr val="2C8B84"/>
                </a:solidFill>
                <a:latin typeface="DejaVu Sans"/>
                <a:ea typeface="DejaVu Sans"/>
                <a:cs typeface="DejaVu Sans"/>
              </a:defRPr>
            </a:lvl2pPr>
            <a:lvl3pPr algn="ctr">
              <a:defRPr sz="1500" b="1">
                <a:solidFill>
                  <a:srgbClr val="2C8B84"/>
                </a:solidFill>
                <a:latin typeface="DejaVu Sans"/>
                <a:ea typeface="DejaVu Sans"/>
                <a:cs typeface="DejaVu Sans"/>
              </a:defRPr>
            </a:lvl3pPr>
            <a:lvl4pPr algn="ctr">
              <a:defRPr sz="1500" b="1">
                <a:solidFill>
                  <a:srgbClr val="2C8B84"/>
                </a:solidFill>
                <a:latin typeface="DejaVu Sans"/>
                <a:ea typeface="DejaVu Sans"/>
                <a:cs typeface="DejaVu Sans"/>
              </a:defRPr>
            </a:lvl4pPr>
            <a:lvl5pPr algn="ctr">
              <a:defRPr sz="1500" b="1">
                <a:solidFill>
                  <a:srgbClr val="2C8B84"/>
                </a:solidFill>
                <a:latin typeface="DejaVu Sans"/>
                <a:ea typeface="DejaVu Sans"/>
                <a:cs typeface="DejaVu Sans"/>
              </a:defRPr>
            </a:lvl5pPr>
            <a:lvl6pPr algn="ctr">
              <a:defRPr sz="1500" b="1">
                <a:solidFill>
                  <a:srgbClr val="2C8B84"/>
                </a:solidFill>
                <a:latin typeface="DejaVu Sans"/>
                <a:ea typeface="DejaVu Sans"/>
                <a:cs typeface="DejaVu Sans"/>
              </a:defRPr>
            </a:lvl6pPr>
            <a:lvl7pPr algn="ctr">
              <a:defRPr sz="1500" b="1">
                <a:solidFill>
                  <a:srgbClr val="2C8B84"/>
                </a:solidFill>
                <a:latin typeface="DejaVu Sans"/>
                <a:ea typeface="DejaVu Sans"/>
                <a:cs typeface="DejaVu Sans"/>
              </a:defRPr>
            </a:lvl7pPr>
            <a:lvl8pPr algn="ctr">
              <a:defRPr sz="1500" b="1">
                <a:solidFill>
                  <a:srgbClr val="2C8B84"/>
                </a:solidFill>
                <a:latin typeface="DejaVu Sans"/>
                <a:ea typeface="DejaVu Sans"/>
                <a:cs typeface="DejaVu Sans"/>
              </a:defRPr>
            </a:lvl8pPr>
            <a:lvl9pPr algn="ctr">
              <a:defRPr sz="1500" b="1">
                <a:solidFill>
                  <a:srgbClr val="2C8B84"/>
                </a:solidFill>
                <a:latin typeface="DejaVu Sans"/>
                <a:ea typeface="DejaVu Sans"/>
                <a:cs typeface="DejaVu Sans"/>
              </a:defRPr>
            </a:lvl9pPr>
          </a:lstStyle>
          <a:p>
            <a:pPr algn="ctr">
              <a:defRPr sz="1500" b="1">
                <a:solidFill>
                  <a:srgbClr val="2C8B84"/>
                </a:solidFill>
                <a:latin typeface="DejaVu Sans"/>
                <a:ea typeface="DejaVu Sans"/>
                <a:cs typeface="DejaVu Sans"/>
              </a:defRPr>
            </a:pPr>
            <a:r>
              <a:rPr sz="1500" b="1">
                <a:solidFill>
                  <a:srgbClr val="2C8B84"/>
                </a:solidFill>
                <a:latin typeface="DejaVu Sans"/>
                <a:ea typeface="DejaVu Sans"/>
                <a:cs typeface="DejaVu Sans"/>
              </a:rPr>
              <a:t>Εναλλακτικές στρατηγικές</a:t>
            </a:r>
          </a:p>
        </p:txBody>
      </p:sp>
      <p:sp>
        <p:nvSpPr>
          <p:cNvPr id="9" name="Oval 8">
            <a:extLst>
              <a:ext uri="{FF2B5EF4-FFF2-40B4-BE49-F238E27FC236}">
                <a16:creationId xmlns:a16="http://schemas.microsoft.com/office/drawing/2014/main" id="{A7F79B87-472B-428A-935E-5CCE32E768C3}"/>
              </a:ext>
            </a:extLst>
          </p:cNvPr>
          <p:cNvSpPr>
            <a:spLocks noGrp="1"/>
          </p:cNvSpPr>
          <p:nvPr/>
        </p:nvSpPr>
        <p:spPr>
          <a:xfrm>
            <a:off x="7981950" y="2190750"/>
            <a:ext cx="361950" cy="361950"/>
          </a:xfrm>
          <a:prstGeom prst="ellipse">
            <a:avLst/>
          </a:prstGeom>
          <a:solidFill>
            <a:srgbClr val="2C8B84"/>
          </a:solidFill>
          <a:ln w="0">
            <a:noFill/>
            <a:prstDash val="solid"/>
          </a:ln>
        </p:spPr>
        <p:txBody>
          <a:bodyPr/>
          <a:lstStyle/>
          <a:p>
            <a:endParaRPr lang="en-US"/>
          </a:p>
        </p:txBody>
      </p:sp>
      <p:sp>
        <p:nvSpPr>
          <p:cNvPr id="10" name="Rectangle 9">
            <a:extLst>
              <a:ext uri="{FF2B5EF4-FFF2-40B4-BE49-F238E27FC236}">
                <a16:creationId xmlns:a16="http://schemas.microsoft.com/office/drawing/2014/main" id="{183BE651-33F9-4316-A618-49CA0CEB27D0}"/>
              </a:ext>
            </a:extLst>
          </p:cNvPr>
          <p:cNvSpPr>
            <a:spLocks noGrp="1"/>
          </p:cNvSpPr>
          <p:nvPr/>
        </p:nvSpPr>
        <p:spPr>
          <a:xfrm>
            <a:off x="7981950" y="2190750"/>
            <a:ext cx="361950" cy="361950"/>
          </a:xfrm>
          <a:prstGeom prst="rect">
            <a:avLst/>
          </a:prstGeom>
          <a:no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1</a:t>
            </a:r>
          </a:p>
        </p:txBody>
      </p:sp>
      <p:sp>
        <p:nvSpPr>
          <p:cNvPr id="11" name="Rectangle 10">
            <a:extLst>
              <a:ext uri="{FF2B5EF4-FFF2-40B4-BE49-F238E27FC236}">
                <a16:creationId xmlns:a16="http://schemas.microsoft.com/office/drawing/2014/main" id="{F21651F3-1937-4A33-BC10-2BB86C5DFA9F}"/>
              </a:ext>
            </a:extLst>
          </p:cNvPr>
          <p:cNvSpPr>
            <a:spLocks noGrp="1"/>
          </p:cNvSpPr>
          <p:nvPr/>
        </p:nvSpPr>
        <p:spPr>
          <a:xfrm>
            <a:off x="8515350" y="2114550"/>
            <a:ext cx="2571750" cy="285750"/>
          </a:xfrm>
          <a:prstGeom prst="rect">
            <a:avLst/>
          </a:prstGeom>
          <a:noFill/>
          <a:ln w="0">
            <a:noFill/>
            <a:prstDash val="solid"/>
          </a:ln>
        </p:spPr>
        <p:txBody>
          <a:bodyPr anchor="ctr"/>
          <a:lstStyle>
            <a:defPPr algn="l">
              <a:defRPr sz="1275" b="1">
                <a:solidFill>
                  <a:srgbClr val="173B4F"/>
                </a:solidFill>
                <a:latin typeface="DejaVu Sans"/>
                <a:ea typeface="DejaVu Sans"/>
                <a:cs typeface="DejaVu Sans"/>
              </a:defRPr>
            </a:defPPr>
            <a:lvl1pPr algn="l">
              <a:defRPr sz="1275" b="1">
                <a:solidFill>
                  <a:srgbClr val="173B4F"/>
                </a:solidFill>
                <a:latin typeface="DejaVu Sans"/>
                <a:ea typeface="DejaVu Sans"/>
                <a:cs typeface="DejaVu Sans"/>
              </a:defRPr>
            </a:lvl1pPr>
            <a:lvl2pPr algn="l">
              <a:defRPr sz="1275" b="1">
                <a:solidFill>
                  <a:srgbClr val="173B4F"/>
                </a:solidFill>
                <a:latin typeface="DejaVu Sans"/>
                <a:ea typeface="DejaVu Sans"/>
                <a:cs typeface="DejaVu Sans"/>
              </a:defRPr>
            </a:lvl2pPr>
            <a:lvl3pPr algn="l">
              <a:defRPr sz="1275" b="1">
                <a:solidFill>
                  <a:srgbClr val="173B4F"/>
                </a:solidFill>
                <a:latin typeface="DejaVu Sans"/>
                <a:ea typeface="DejaVu Sans"/>
                <a:cs typeface="DejaVu Sans"/>
              </a:defRPr>
            </a:lvl3pPr>
            <a:lvl4pPr algn="l">
              <a:defRPr sz="1275" b="1">
                <a:solidFill>
                  <a:srgbClr val="173B4F"/>
                </a:solidFill>
                <a:latin typeface="DejaVu Sans"/>
                <a:ea typeface="DejaVu Sans"/>
                <a:cs typeface="DejaVu Sans"/>
              </a:defRPr>
            </a:lvl4pPr>
            <a:lvl5pPr algn="l">
              <a:defRPr sz="1275" b="1">
                <a:solidFill>
                  <a:srgbClr val="173B4F"/>
                </a:solidFill>
                <a:latin typeface="DejaVu Sans"/>
                <a:ea typeface="DejaVu Sans"/>
                <a:cs typeface="DejaVu Sans"/>
              </a:defRPr>
            </a:lvl5pPr>
            <a:lvl6pPr algn="l">
              <a:defRPr sz="1275" b="1">
                <a:solidFill>
                  <a:srgbClr val="173B4F"/>
                </a:solidFill>
                <a:latin typeface="DejaVu Sans"/>
                <a:ea typeface="DejaVu Sans"/>
                <a:cs typeface="DejaVu Sans"/>
              </a:defRPr>
            </a:lvl6pPr>
            <a:lvl7pPr algn="l">
              <a:defRPr sz="1275" b="1">
                <a:solidFill>
                  <a:srgbClr val="173B4F"/>
                </a:solidFill>
                <a:latin typeface="DejaVu Sans"/>
                <a:ea typeface="DejaVu Sans"/>
                <a:cs typeface="DejaVu Sans"/>
              </a:defRPr>
            </a:lvl7pPr>
            <a:lvl8pPr algn="l">
              <a:defRPr sz="1275" b="1">
                <a:solidFill>
                  <a:srgbClr val="173B4F"/>
                </a:solidFill>
                <a:latin typeface="DejaVu Sans"/>
                <a:ea typeface="DejaVu Sans"/>
                <a:cs typeface="DejaVu Sans"/>
              </a:defRPr>
            </a:lvl8pPr>
            <a:lvl9pPr algn="l">
              <a:defRPr sz="1275" b="1">
                <a:solidFill>
                  <a:srgbClr val="173B4F"/>
                </a:solidFill>
                <a:latin typeface="DejaVu Sans"/>
                <a:ea typeface="DejaVu Sans"/>
                <a:cs typeface="DejaVu Sans"/>
              </a:defRPr>
            </a:lvl9pPr>
          </a:lstStyle>
          <a:p>
            <a:pPr algn="l">
              <a:defRPr sz="1275" b="1">
                <a:solidFill>
                  <a:srgbClr val="173B4F"/>
                </a:solidFill>
                <a:latin typeface="DejaVu Sans"/>
                <a:ea typeface="DejaVu Sans"/>
                <a:cs typeface="DejaVu Sans"/>
              </a:defRPr>
            </a:pPr>
            <a:r>
              <a:rPr sz="1275" b="1">
                <a:solidFill>
                  <a:srgbClr val="173B4F"/>
                </a:solidFill>
                <a:latin typeface="DejaVu Sans"/>
                <a:ea typeface="DejaVu Sans"/>
                <a:cs typeface="DejaVu Sans"/>
              </a:rPr>
              <a:t>Φαρμακευτική προφύλαξη</a:t>
            </a:r>
          </a:p>
        </p:txBody>
      </p:sp>
      <p:sp>
        <p:nvSpPr>
          <p:cNvPr id="12" name="Rectangle 11">
            <a:extLst>
              <a:ext uri="{FF2B5EF4-FFF2-40B4-BE49-F238E27FC236}">
                <a16:creationId xmlns:a16="http://schemas.microsoft.com/office/drawing/2014/main" id="{BD0B1FDD-E5A7-4F00-A0BD-56AEA2AC0E2B}"/>
              </a:ext>
            </a:extLst>
          </p:cNvPr>
          <p:cNvSpPr>
            <a:spLocks noGrp="1"/>
          </p:cNvSpPr>
          <p:nvPr/>
        </p:nvSpPr>
        <p:spPr>
          <a:xfrm>
            <a:off x="8515350" y="2409825"/>
            <a:ext cx="2571750" cy="400050"/>
          </a:xfrm>
          <a:prstGeom prst="rect">
            <a:avLst/>
          </a:prstGeom>
          <a:noFill/>
          <a:ln w="0">
            <a:noFill/>
            <a:prstDash val="solid"/>
          </a:ln>
        </p:spPr>
        <p:txBody>
          <a:bodyPr anchor="t"/>
          <a:lstStyle>
            <a:defPPr algn="l">
              <a:defRPr sz="1050" b="0">
                <a:solidFill>
                  <a:srgbClr val="657583"/>
                </a:solidFill>
                <a:latin typeface="DejaVu Sans"/>
                <a:ea typeface="DejaVu Sans"/>
                <a:cs typeface="DejaVu Sans"/>
              </a:defRPr>
            </a:defPPr>
            <a:lvl1pPr algn="l">
              <a:defRPr sz="1050" b="0">
                <a:solidFill>
                  <a:srgbClr val="657583"/>
                </a:solidFill>
                <a:latin typeface="DejaVu Sans"/>
                <a:ea typeface="DejaVu Sans"/>
                <a:cs typeface="DejaVu Sans"/>
              </a:defRPr>
            </a:lvl1pPr>
            <a:lvl2pPr algn="l">
              <a:defRPr sz="1050" b="0">
                <a:solidFill>
                  <a:srgbClr val="657583"/>
                </a:solidFill>
                <a:latin typeface="DejaVu Sans"/>
                <a:ea typeface="DejaVu Sans"/>
                <a:cs typeface="DejaVu Sans"/>
              </a:defRPr>
            </a:lvl2pPr>
            <a:lvl3pPr algn="l">
              <a:defRPr sz="1050" b="0">
                <a:solidFill>
                  <a:srgbClr val="657583"/>
                </a:solidFill>
                <a:latin typeface="DejaVu Sans"/>
                <a:ea typeface="DejaVu Sans"/>
                <a:cs typeface="DejaVu Sans"/>
              </a:defRPr>
            </a:lvl3pPr>
            <a:lvl4pPr algn="l">
              <a:defRPr sz="1050" b="0">
                <a:solidFill>
                  <a:srgbClr val="657583"/>
                </a:solidFill>
                <a:latin typeface="DejaVu Sans"/>
                <a:ea typeface="DejaVu Sans"/>
                <a:cs typeface="DejaVu Sans"/>
              </a:defRPr>
            </a:lvl4pPr>
            <a:lvl5pPr algn="l">
              <a:defRPr sz="1050" b="0">
                <a:solidFill>
                  <a:srgbClr val="657583"/>
                </a:solidFill>
                <a:latin typeface="DejaVu Sans"/>
                <a:ea typeface="DejaVu Sans"/>
                <a:cs typeface="DejaVu Sans"/>
              </a:defRPr>
            </a:lvl5pPr>
            <a:lvl6pPr algn="l">
              <a:defRPr sz="1050" b="0">
                <a:solidFill>
                  <a:srgbClr val="657583"/>
                </a:solidFill>
                <a:latin typeface="DejaVu Sans"/>
                <a:ea typeface="DejaVu Sans"/>
                <a:cs typeface="DejaVu Sans"/>
              </a:defRPr>
            </a:lvl6pPr>
            <a:lvl7pPr algn="l">
              <a:defRPr sz="1050" b="0">
                <a:solidFill>
                  <a:srgbClr val="657583"/>
                </a:solidFill>
                <a:latin typeface="DejaVu Sans"/>
                <a:ea typeface="DejaVu Sans"/>
                <a:cs typeface="DejaVu Sans"/>
              </a:defRPr>
            </a:lvl7pPr>
            <a:lvl8pPr algn="l">
              <a:defRPr sz="1050" b="0">
                <a:solidFill>
                  <a:srgbClr val="657583"/>
                </a:solidFill>
                <a:latin typeface="DejaVu Sans"/>
                <a:ea typeface="DejaVu Sans"/>
                <a:cs typeface="DejaVu Sans"/>
              </a:defRPr>
            </a:lvl8pPr>
            <a:lvl9pPr algn="l">
              <a:defRPr sz="1050" b="0">
                <a:solidFill>
                  <a:srgbClr val="657583"/>
                </a:solidFill>
                <a:latin typeface="DejaVu Sans"/>
                <a:ea typeface="DejaVu Sans"/>
                <a:cs typeface="DejaVu Sans"/>
              </a:defRPr>
            </a:lvl9pPr>
          </a:lstStyle>
          <a:p>
            <a:pPr algn="l">
              <a:defRPr sz="1050" b="0">
                <a:solidFill>
                  <a:srgbClr val="657583"/>
                </a:solidFill>
                <a:latin typeface="DejaVu Sans"/>
                <a:ea typeface="DejaVu Sans"/>
                <a:cs typeface="DejaVu Sans"/>
              </a:defRPr>
            </a:pPr>
            <a:r>
              <a:rPr sz="1050" b="0">
                <a:solidFill>
                  <a:srgbClr val="657583"/>
                </a:solidFill>
                <a:latin typeface="DejaVu Sans"/>
                <a:ea typeface="DejaVu Sans"/>
                <a:cs typeface="DejaVu Sans"/>
              </a:rPr>
              <a:t>π.χ. ηπαρίνη χαμηλού μοριακού βάρους</a:t>
            </a:r>
          </a:p>
        </p:txBody>
      </p:sp>
      <p:sp>
        <p:nvSpPr>
          <p:cNvPr id="13" name="Oval 12">
            <a:extLst>
              <a:ext uri="{FF2B5EF4-FFF2-40B4-BE49-F238E27FC236}">
                <a16:creationId xmlns:a16="http://schemas.microsoft.com/office/drawing/2014/main" id="{11D76DE1-CE4E-4494-90A9-DBA4429B41BC}"/>
              </a:ext>
            </a:extLst>
          </p:cNvPr>
          <p:cNvSpPr>
            <a:spLocks noGrp="1"/>
          </p:cNvSpPr>
          <p:nvPr/>
        </p:nvSpPr>
        <p:spPr>
          <a:xfrm>
            <a:off x="7981950" y="3028950"/>
            <a:ext cx="361950" cy="361950"/>
          </a:xfrm>
          <a:prstGeom prst="ellipse">
            <a:avLst/>
          </a:prstGeom>
          <a:solidFill>
            <a:srgbClr val="F0785C"/>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4F6C2469-ADAD-4013-83CF-82E3729A7B74}"/>
              </a:ext>
            </a:extLst>
          </p:cNvPr>
          <p:cNvSpPr>
            <a:spLocks noGrp="1"/>
          </p:cNvSpPr>
          <p:nvPr/>
        </p:nvSpPr>
        <p:spPr>
          <a:xfrm>
            <a:off x="7981950" y="3028950"/>
            <a:ext cx="361950" cy="361950"/>
          </a:xfrm>
          <a:prstGeom prst="rect">
            <a:avLst/>
          </a:prstGeom>
          <a:no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2</a:t>
            </a:r>
          </a:p>
        </p:txBody>
      </p:sp>
      <p:sp>
        <p:nvSpPr>
          <p:cNvPr id="15" name="Rectangle 14">
            <a:extLst>
              <a:ext uri="{FF2B5EF4-FFF2-40B4-BE49-F238E27FC236}">
                <a16:creationId xmlns:a16="http://schemas.microsoft.com/office/drawing/2014/main" id="{001A5D4B-A07E-4AD3-BA61-02144640C9E6}"/>
              </a:ext>
            </a:extLst>
          </p:cNvPr>
          <p:cNvSpPr>
            <a:spLocks noGrp="1"/>
          </p:cNvSpPr>
          <p:nvPr/>
        </p:nvSpPr>
        <p:spPr>
          <a:xfrm>
            <a:off x="8515350" y="2952750"/>
            <a:ext cx="2571750" cy="285750"/>
          </a:xfrm>
          <a:prstGeom prst="rect">
            <a:avLst/>
          </a:prstGeom>
          <a:noFill/>
          <a:ln w="0">
            <a:noFill/>
            <a:prstDash val="solid"/>
          </a:ln>
        </p:spPr>
        <p:txBody>
          <a:bodyPr anchor="ctr"/>
          <a:lstStyle>
            <a:defPPr algn="l">
              <a:defRPr sz="1275" b="1">
                <a:solidFill>
                  <a:srgbClr val="173B4F"/>
                </a:solidFill>
                <a:latin typeface="DejaVu Sans"/>
                <a:ea typeface="DejaVu Sans"/>
                <a:cs typeface="DejaVu Sans"/>
              </a:defRPr>
            </a:defPPr>
            <a:lvl1pPr algn="l">
              <a:defRPr sz="1275" b="1">
                <a:solidFill>
                  <a:srgbClr val="173B4F"/>
                </a:solidFill>
                <a:latin typeface="DejaVu Sans"/>
                <a:ea typeface="DejaVu Sans"/>
                <a:cs typeface="DejaVu Sans"/>
              </a:defRPr>
            </a:lvl1pPr>
            <a:lvl2pPr algn="l">
              <a:defRPr sz="1275" b="1">
                <a:solidFill>
                  <a:srgbClr val="173B4F"/>
                </a:solidFill>
                <a:latin typeface="DejaVu Sans"/>
                <a:ea typeface="DejaVu Sans"/>
                <a:cs typeface="DejaVu Sans"/>
              </a:defRPr>
            </a:lvl2pPr>
            <a:lvl3pPr algn="l">
              <a:defRPr sz="1275" b="1">
                <a:solidFill>
                  <a:srgbClr val="173B4F"/>
                </a:solidFill>
                <a:latin typeface="DejaVu Sans"/>
                <a:ea typeface="DejaVu Sans"/>
                <a:cs typeface="DejaVu Sans"/>
              </a:defRPr>
            </a:lvl3pPr>
            <a:lvl4pPr algn="l">
              <a:defRPr sz="1275" b="1">
                <a:solidFill>
                  <a:srgbClr val="173B4F"/>
                </a:solidFill>
                <a:latin typeface="DejaVu Sans"/>
                <a:ea typeface="DejaVu Sans"/>
                <a:cs typeface="DejaVu Sans"/>
              </a:defRPr>
            </a:lvl4pPr>
            <a:lvl5pPr algn="l">
              <a:defRPr sz="1275" b="1">
                <a:solidFill>
                  <a:srgbClr val="173B4F"/>
                </a:solidFill>
                <a:latin typeface="DejaVu Sans"/>
                <a:ea typeface="DejaVu Sans"/>
                <a:cs typeface="DejaVu Sans"/>
              </a:defRPr>
            </a:lvl5pPr>
            <a:lvl6pPr algn="l">
              <a:defRPr sz="1275" b="1">
                <a:solidFill>
                  <a:srgbClr val="173B4F"/>
                </a:solidFill>
                <a:latin typeface="DejaVu Sans"/>
                <a:ea typeface="DejaVu Sans"/>
                <a:cs typeface="DejaVu Sans"/>
              </a:defRPr>
            </a:lvl6pPr>
            <a:lvl7pPr algn="l">
              <a:defRPr sz="1275" b="1">
                <a:solidFill>
                  <a:srgbClr val="173B4F"/>
                </a:solidFill>
                <a:latin typeface="DejaVu Sans"/>
                <a:ea typeface="DejaVu Sans"/>
                <a:cs typeface="DejaVu Sans"/>
              </a:defRPr>
            </a:lvl7pPr>
            <a:lvl8pPr algn="l">
              <a:defRPr sz="1275" b="1">
                <a:solidFill>
                  <a:srgbClr val="173B4F"/>
                </a:solidFill>
                <a:latin typeface="DejaVu Sans"/>
                <a:ea typeface="DejaVu Sans"/>
                <a:cs typeface="DejaVu Sans"/>
              </a:defRPr>
            </a:lvl8pPr>
            <a:lvl9pPr algn="l">
              <a:defRPr sz="1275" b="1">
                <a:solidFill>
                  <a:srgbClr val="173B4F"/>
                </a:solidFill>
                <a:latin typeface="DejaVu Sans"/>
                <a:ea typeface="DejaVu Sans"/>
                <a:cs typeface="DejaVu Sans"/>
              </a:defRPr>
            </a:lvl9pPr>
          </a:lstStyle>
          <a:p>
            <a:pPr algn="l">
              <a:defRPr sz="1275" b="1">
                <a:solidFill>
                  <a:srgbClr val="173B4F"/>
                </a:solidFill>
                <a:latin typeface="DejaVu Sans"/>
                <a:ea typeface="DejaVu Sans"/>
                <a:cs typeface="DejaVu Sans"/>
              </a:defRPr>
            </a:pPr>
            <a:r>
              <a:rPr sz="1275" b="1">
                <a:solidFill>
                  <a:srgbClr val="173B4F"/>
                </a:solidFill>
                <a:latin typeface="DejaVu Sans"/>
                <a:ea typeface="DejaVu Sans"/>
                <a:cs typeface="DejaVu Sans"/>
              </a:rPr>
              <a:t>Μηχανική προφύλαξη</a:t>
            </a:r>
          </a:p>
        </p:txBody>
      </p:sp>
      <p:sp>
        <p:nvSpPr>
          <p:cNvPr id="17" name="Oval 16">
            <a:extLst>
              <a:ext uri="{FF2B5EF4-FFF2-40B4-BE49-F238E27FC236}">
                <a16:creationId xmlns:a16="http://schemas.microsoft.com/office/drawing/2014/main" id="{AD510FF7-3D0D-4E1D-9AD7-489FC09292FE}"/>
              </a:ext>
            </a:extLst>
          </p:cNvPr>
          <p:cNvSpPr>
            <a:spLocks noGrp="1"/>
          </p:cNvSpPr>
          <p:nvPr/>
        </p:nvSpPr>
        <p:spPr>
          <a:xfrm>
            <a:off x="7981950" y="3867150"/>
            <a:ext cx="361950" cy="361950"/>
          </a:xfrm>
          <a:prstGeom prst="ellipse">
            <a:avLst/>
          </a:prstGeom>
          <a:solidFill>
            <a:srgbClr val="EAAE38"/>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38EFCC5F-F189-4083-8BAB-EB64088A47B1}"/>
              </a:ext>
            </a:extLst>
          </p:cNvPr>
          <p:cNvSpPr>
            <a:spLocks noGrp="1"/>
          </p:cNvSpPr>
          <p:nvPr/>
        </p:nvSpPr>
        <p:spPr>
          <a:xfrm>
            <a:off x="7981950" y="3867150"/>
            <a:ext cx="361950" cy="361950"/>
          </a:xfrm>
          <a:prstGeom prst="rect">
            <a:avLst/>
          </a:prstGeom>
          <a:no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3</a:t>
            </a:r>
          </a:p>
        </p:txBody>
      </p:sp>
      <p:sp>
        <p:nvSpPr>
          <p:cNvPr id="19" name="Rectangle 18">
            <a:extLst>
              <a:ext uri="{FF2B5EF4-FFF2-40B4-BE49-F238E27FC236}">
                <a16:creationId xmlns:a16="http://schemas.microsoft.com/office/drawing/2014/main" id="{3DFA62FD-F5FC-4B18-BD88-04445280528A}"/>
              </a:ext>
            </a:extLst>
          </p:cNvPr>
          <p:cNvSpPr>
            <a:spLocks noGrp="1"/>
          </p:cNvSpPr>
          <p:nvPr/>
        </p:nvSpPr>
        <p:spPr>
          <a:xfrm>
            <a:off x="8515350" y="3790950"/>
            <a:ext cx="2571750" cy="285750"/>
          </a:xfrm>
          <a:prstGeom prst="rect">
            <a:avLst/>
          </a:prstGeom>
          <a:noFill/>
          <a:ln w="0">
            <a:noFill/>
            <a:prstDash val="solid"/>
          </a:ln>
        </p:spPr>
        <p:txBody>
          <a:bodyPr anchor="ctr"/>
          <a:lstStyle>
            <a:defPPr algn="l">
              <a:defRPr sz="1275" b="1">
                <a:solidFill>
                  <a:srgbClr val="173B4F"/>
                </a:solidFill>
                <a:latin typeface="DejaVu Sans"/>
                <a:ea typeface="DejaVu Sans"/>
                <a:cs typeface="DejaVu Sans"/>
              </a:defRPr>
            </a:defPPr>
            <a:lvl1pPr algn="l">
              <a:defRPr sz="1275" b="1">
                <a:solidFill>
                  <a:srgbClr val="173B4F"/>
                </a:solidFill>
                <a:latin typeface="DejaVu Sans"/>
                <a:ea typeface="DejaVu Sans"/>
                <a:cs typeface="DejaVu Sans"/>
              </a:defRPr>
            </a:lvl1pPr>
            <a:lvl2pPr algn="l">
              <a:defRPr sz="1275" b="1">
                <a:solidFill>
                  <a:srgbClr val="173B4F"/>
                </a:solidFill>
                <a:latin typeface="DejaVu Sans"/>
                <a:ea typeface="DejaVu Sans"/>
                <a:cs typeface="DejaVu Sans"/>
              </a:defRPr>
            </a:lvl2pPr>
            <a:lvl3pPr algn="l">
              <a:defRPr sz="1275" b="1">
                <a:solidFill>
                  <a:srgbClr val="173B4F"/>
                </a:solidFill>
                <a:latin typeface="DejaVu Sans"/>
                <a:ea typeface="DejaVu Sans"/>
                <a:cs typeface="DejaVu Sans"/>
              </a:defRPr>
            </a:lvl3pPr>
            <a:lvl4pPr algn="l">
              <a:defRPr sz="1275" b="1">
                <a:solidFill>
                  <a:srgbClr val="173B4F"/>
                </a:solidFill>
                <a:latin typeface="DejaVu Sans"/>
                <a:ea typeface="DejaVu Sans"/>
                <a:cs typeface="DejaVu Sans"/>
              </a:defRPr>
            </a:lvl4pPr>
            <a:lvl5pPr algn="l">
              <a:defRPr sz="1275" b="1">
                <a:solidFill>
                  <a:srgbClr val="173B4F"/>
                </a:solidFill>
                <a:latin typeface="DejaVu Sans"/>
                <a:ea typeface="DejaVu Sans"/>
                <a:cs typeface="DejaVu Sans"/>
              </a:defRPr>
            </a:lvl5pPr>
            <a:lvl6pPr algn="l">
              <a:defRPr sz="1275" b="1">
                <a:solidFill>
                  <a:srgbClr val="173B4F"/>
                </a:solidFill>
                <a:latin typeface="DejaVu Sans"/>
                <a:ea typeface="DejaVu Sans"/>
                <a:cs typeface="DejaVu Sans"/>
              </a:defRPr>
            </a:lvl6pPr>
            <a:lvl7pPr algn="l">
              <a:defRPr sz="1275" b="1">
                <a:solidFill>
                  <a:srgbClr val="173B4F"/>
                </a:solidFill>
                <a:latin typeface="DejaVu Sans"/>
                <a:ea typeface="DejaVu Sans"/>
                <a:cs typeface="DejaVu Sans"/>
              </a:defRPr>
            </a:lvl7pPr>
            <a:lvl8pPr algn="l">
              <a:defRPr sz="1275" b="1">
                <a:solidFill>
                  <a:srgbClr val="173B4F"/>
                </a:solidFill>
                <a:latin typeface="DejaVu Sans"/>
                <a:ea typeface="DejaVu Sans"/>
                <a:cs typeface="DejaVu Sans"/>
              </a:defRPr>
            </a:lvl8pPr>
            <a:lvl9pPr algn="l">
              <a:defRPr sz="1275" b="1">
                <a:solidFill>
                  <a:srgbClr val="173B4F"/>
                </a:solidFill>
                <a:latin typeface="DejaVu Sans"/>
                <a:ea typeface="DejaVu Sans"/>
                <a:cs typeface="DejaVu Sans"/>
              </a:defRPr>
            </a:lvl9pPr>
          </a:lstStyle>
          <a:p>
            <a:pPr algn="l">
              <a:defRPr sz="1275" b="1">
                <a:solidFill>
                  <a:srgbClr val="173B4F"/>
                </a:solidFill>
                <a:latin typeface="DejaVu Sans"/>
                <a:ea typeface="DejaVu Sans"/>
                <a:cs typeface="DejaVu Sans"/>
              </a:defRPr>
            </a:pPr>
            <a:r>
              <a:rPr sz="1275" b="1">
                <a:solidFill>
                  <a:srgbClr val="173B4F"/>
                </a:solidFill>
                <a:latin typeface="DejaVu Sans"/>
                <a:ea typeface="DejaVu Sans"/>
                <a:cs typeface="DejaVu Sans"/>
              </a:rPr>
              <a:t>Συνδυασμένη προφύλαξη</a:t>
            </a:r>
          </a:p>
        </p:txBody>
      </p:sp>
      <p:sp>
        <p:nvSpPr>
          <p:cNvPr id="20" name="Rectangle 19">
            <a:extLst>
              <a:ext uri="{FF2B5EF4-FFF2-40B4-BE49-F238E27FC236}">
                <a16:creationId xmlns:a16="http://schemas.microsoft.com/office/drawing/2014/main" id="{49A0EDC1-8C94-4BD3-AB26-D86EBB8D4FC0}"/>
              </a:ext>
            </a:extLst>
          </p:cNvPr>
          <p:cNvSpPr>
            <a:spLocks noGrp="1"/>
          </p:cNvSpPr>
          <p:nvPr/>
        </p:nvSpPr>
        <p:spPr>
          <a:xfrm>
            <a:off x="8515350" y="4086225"/>
            <a:ext cx="2571750" cy="400050"/>
          </a:xfrm>
          <a:prstGeom prst="rect">
            <a:avLst/>
          </a:prstGeom>
          <a:noFill/>
          <a:ln w="0">
            <a:noFill/>
            <a:prstDash val="solid"/>
          </a:ln>
        </p:spPr>
        <p:txBody>
          <a:bodyPr anchor="t"/>
          <a:lstStyle>
            <a:defPPr algn="l">
              <a:defRPr sz="1050" b="0">
                <a:solidFill>
                  <a:srgbClr val="657583"/>
                </a:solidFill>
                <a:latin typeface="DejaVu Sans"/>
                <a:ea typeface="DejaVu Sans"/>
                <a:cs typeface="DejaVu Sans"/>
              </a:defRPr>
            </a:defPPr>
            <a:lvl1pPr algn="l">
              <a:defRPr sz="1050" b="0">
                <a:solidFill>
                  <a:srgbClr val="657583"/>
                </a:solidFill>
                <a:latin typeface="DejaVu Sans"/>
                <a:ea typeface="DejaVu Sans"/>
                <a:cs typeface="DejaVu Sans"/>
              </a:defRPr>
            </a:lvl1pPr>
            <a:lvl2pPr algn="l">
              <a:defRPr sz="1050" b="0">
                <a:solidFill>
                  <a:srgbClr val="657583"/>
                </a:solidFill>
                <a:latin typeface="DejaVu Sans"/>
                <a:ea typeface="DejaVu Sans"/>
                <a:cs typeface="DejaVu Sans"/>
              </a:defRPr>
            </a:lvl2pPr>
            <a:lvl3pPr algn="l">
              <a:defRPr sz="1050" b="0">
                <a:solidFill>
                  <a:srgbClr val="657583"/>
                </a:solidFill>
                <a:latin typeface="DejaVu Sans"/>
                <a:ea typeface="DejaVu Sans"/>
                <a:cs typeface="DejaVu Sans"/>
              </a:defRPr>
            </a:lvl3pPr>
            <a:lvl4pPr algn="l">
              <a:defRPr sz="1050" b="0">
                <a:solidFill>
                  <a:srgbClr val="657583"/>
                </a:solidFill>
                <a:latin typeface="DejaVu Sans"/>
                <a:ea typeface="DejaVu Sans"/>
                <a:cs typeface="DejaVu Sans"/>
              </a:defRPr>
            </a:lvl4pPr>
            <a:lvl5pPr algn="l">
              <a:defRPr sz="1050" b="0">
                <a:solidFill>
                  <a:srgbClr val="657583"/>
                </a:solidFill>
                <a:latin typeface="DejaVu Sans"/>
                <a:ea typeface="DejaVu Sans"/>
                <a:cs typeface="DejaVu Sans"/>
              </a:defRPr>
            </a:lvl5pPr>
            <a:lvl6pPr algn="l">
              <a:defRPr sz="1050" b="0">
                <a:solidFill>
                  <a:srgbClr val="657583"/>
                </a:solidFill>
                <a:latin typeface="DejaVu Sans"/>
                <a:ea typeface="DejaVu Sans"/>
                <a:cs typeface="DejaVu Sans"/>
              </a:defRPr>
            </a:lvl6pPr>
            <a:lvl7pPr algn="l">
              <a:defRPr sz="1050" b="0">
                <a:solidFill>
                  <a:srgbClr val="657583"/>
                </a:solidFill>
                <a:latin typeface="DejaVu Sans"/>
                <a:ea typeface="DejaVu Sans"/>
                <a:cs typeface="DejaVu Sans"/>
              </a:defRPr>
            </a:lvl7pPr>
            <a:lvl8pPr algn="l">
              <a:defRPr sz="1050" b="0">
                <a:solidFill>
                  <a:srgbClr val="657583"/>
                </a:solidFill>
                <a:latin typeface="DejaVu Sans"/>
                <a:ea typeface="DejaVu Sans"/>
                <a:cs typeface="DejaVu Sans"/>
              </a:defRPr>
            </a:lvl8pPr>
            <a:lvl9pPr algn="l">
              <a:defRPr sz="1050" b="0">
                <a:solidFill>
                  <a:srgbClr val="657583"/>
                </a:solidFill>
                <a:latin typeface="DejaVu Sans"/>
                <a:ea typeface="DejaVu Sans"/>
                <a:cs typeface="DejaVu Sans"/>
              </a:defRPr>
            </a:lvl9pPr>
          </a:lstStyle>
          <a:p>
            <a:pPr algn="l">
              <a:defRPr sz="1050" b="0">
                <a:solidFill>
                  <a:srgbClr val="657583"/>
                </a:solidFill>
                <a:latin typeface="DejaVu Sans"/>
                <a:ea typeface="DejaVu Sans"/>
                <a:cs typeface="DejaVu Sans"/>
              </a:defRPr>
            </a:pPr>
            <a:r>
              <a:rPr sz="1050" b="0">
                <a:solidFill>
                  <a:srgbClr val="657583"/>
                </a:solidFill>
                <a:latin typeface="DejaVu Sans"/>
                <a:ea typeface="DejaVu Sans"/>
                <a:cs typeface="DejaVu Sans"/>
              </a:rPr>
              <a:t>φαρμακευτικά και μηχανικά μέσα</a:t>
            </a:r>
          </a:p>
        </p:txBody>
      </p:sp>
      <p:sp>
        <p:nvSpPr>
          <p:cNvPr id="21" name="Rectangle: Rounded Corners 20">
            <a:extLst>
              <a:ext uri="{FF2B5EF4-FFF2-40B4-BE49-F238E27FC236}">
                <a16:creationId xmlns:a16="http://schemas.microsoft.com/office/drawing/2014/main" id="{1E198872-1ACA-428F-A58B-41D3FB039772}"/>
              </a:ext>
            </a:extLst>
          </p:cNvPr>
          <p:cNvSpPr>
            <a:spLocks noGrp="1"/>
          </p:cNvSpPr>
          <p:nvPr/>
        </p:nvSpPr>
        <p:spPr>
          <a:xfrm>
            <a:off x="857250" y="5000625"/>
            <a:ext cx="10572750" cy="990600"/>
          </a:xfrm>
          <a:prstGeom prst="roundRect">
            <a:avLst>
              <a:gd name="adj" fmla="val 5769"/>
            </a:avLst>
          </a:prstGeom>
          <a:solidFill>
            <a:srgbClr val="E6F0F5"/>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F3CEBF6E-3832-4903-97AF-C1E231017874}"/>
              </a:ext>
            </a:extLst>
          </p:cNvPr>
          <p:cNvSpPr>
            <a:spLocks noGrp="1"/>
          </p:cNvSpPr>
          <p:nvPr/>
        </p:nvSpPr>
        <p:spPr>
          <a:xfrm>
            <a:off x="1123950" y="5172075"/>
            <a:ext cx="2428875" cy="266700"/>
          </a:xfrm>
          <a:prstGeom prst="rect">
            <a:avLst/>
          </a:prstGeom>
          <a:noFill/>
          <a:ln w="0">
            <a:noFill/>
            <a:prstDash val="solid"/>
          </a:ln>
        </p:spPr>
        <p:txBody>
          <a:bodyPr anchor="ctr"/>
          <a:lstStyle>
            <a:defPPr algn="l">
              <a:defRPr sz="1350" b="1">
                <a:solidFill>
                  <a:srgbClr val="2C8B84"/>
                </a:solidFill>
                <a:latin typeface="DejaVu Sans"/>
                <a:ea typeface="DejaVu Sans"/>
                <a:cs typeface="DejaVu Sans"/>
              </a:defRPr>
            </a:defPPr>
            <a:lvl1pPr algn="l">
              <a:defRPr sz="1350" b="1">
                <a:solidFill>
                  <a:srgbClr val="2C8B84"/>
                </a:solidFill>
                <a:latin typeface="DejaVu Sans"/>
                <a:ea typeface="DejaVu Sans"/>
                <a:cs typeface="DejaVu Sans"/>
              </a:defRPr>
            </a:lvl1pPr>
            <a:lvl2pPr algn="l">
              <a:defRPr sz="1350" b="1">
                <a:solidFill>
                  <a:srgbClr val="2C8B84"/>
                </a:solidFill>
                <a:latin typeface="DejaVu Sans"/>
                <a:ea typeface="DejaVu Sans"/>
                <a:cs typeface="DejaVu Sans"/>
              </a:defRPr>
            </a:lvl2pPr>
            <a:lvl3pPr algn="l">
              <a:defRPr sz="1350" b="1">
                <a:solidFill>
                  <a:srgbClr val="2C8B84"/>
                </a:solidFill>
                <a:latin typeface="DejaVu Sans"/>
                <a:ea typeface="DejaVu Sans"/>
                <a:cs typeface="DejaVu Sans"/>
              </a:defRPr>
            </a:lvl3pPr>
            <a:lvl4pPr algn="l">
              <a:defRPr sz="1350" b="1">
                <a:solidFill>
                  <a:srgbClr val="2C8B84"/>
                </a:solidFill>
                <a:latin typeface="DejaVu Sans"/>
                <a:ea typeface="DejaVu Sans"/>
                <a:cs typeface="DejaVu Sans"/>
              </a:defRPr>
            </a:lvl4pPr>
            <a:lvl5pPr algn="l">
              <a:defRPr sz="1350" b="1">
                <a:solidFill>
                  <a:srgbClr val="2C8B84"/>
                </a:solidFill>
                <a:latin typeface="DejaVu Sans"/>
                <a:ea typeface="DejaVu Sans"/>
                <a:cs typeface="DejaVu Sans"/>
              </a:defRPr>
            </a:lvl5pPr>
            <a:lvl6pPr algn="l">
              <a:defRPr sz="1350" b="1">
                <a:solidFill>
                  <a:srgbClr val="2C8B84"/>
                </a:solidFill>
                <a:latin typeface="DejaVu Sans"/>
                <a:ea typeface="DejaVu Sans"/>
                <a:cs typeface="DejaVu Sans"/>
              </a:defRPr>
            </a:lvl6pPr>
            <a:lvl7pPr algn="l">
              <a:defRPr sz="1350" b="1">
                <a:solidFill>
                  <a:srgbClr val="2C8B84"/>
                </a:solidFill>
                <a:latin typeface="DejaVu Sans"/>
                <a:ea typeface="DejaVu Sans"/>
                <a:cs typeface="DejaVu Sans"/>
              </a:defRPr>
            </a:lvl7pPr>
            <a:lvl8pPr algn="l">
              <a:defRPr sz="1350" b="1">
                <a:solidFill>
                  <a:srgbClr val="2C8B84"/>
                </a:solidFill>
                <a:latin typeface="DejaVu Sans"/>
                <a:ea typeface="DejaVu Sans"/>
                <a:cs typeface="DejaVu Sans"/>
              </a:defRPr>
            </a:lvl8pPr>
            <a:lvl9pPr algn="l">
              <a:defRPr sz="1350" b="1">
                <a:solidFill>
                  <a:srgbClr val="2C8B84"/>
                </a:solidFill>
                <a:latin typeface="DejaVu Sans"/>
                <a:ea typeface="DejaVu Sans"/>
                <a:cs typeface="DejaVu Sans"/>
              </a:defRPr>
            </a:lvl9pPr>
          </a:lstStyle>
          <a:p>
            <a:pPr algn="l">
              <a:defRPr sz="1350" b="1">
                <a:solidFill>
                  <a:srgbClr val="2C8B84"/>
                </a:solidFill>
                <a:latin typeface="DejaVu Sans"/>
                <a:ea typeface="DejaVu Sans"/>
                <a:cs typeface="DejaVu Sans"/>
              </a:defRPr>
            </a:pPr>
            <a:r>
              <a:rPr sz="1350" b="1">
                <a:solidFill>
                  <a:srgbClr val="2C8B84"/>
                </a:solidFill>
                <a:latin typeface="DejaVu Sans"/>
                <a:ea typeface="DejaVu Sans"/>
                <a:cs typeface="DejaVu Sans"/>
              </a:rPr>
              <a:t>Μηχανική προφύλαξη</a:t>
            </a:r>
          </a:p>
        </p:txBody>
      </p:sp>
      <p:sp>
        <p:nvSpPr>
          <p:cNvPr id="23" name="Rectangle 22">
            <a:extLst>
              <a:ext uri="{FF2B5EF4-FFF2-40B4-BE49-F238E27FC236}">
                <a16:creationId xmlns:a16="http://schemas.microsoft.com/office/drawing/2014/main" id="{3BE70E39-974F-4A7E-B291-94818EE41537}"/>
              </a:ext>
            </a:extLst>
          </p:cNvPr>
          <p:cNvSpPr>
            <a:spLocks noGrp="1"/>
          </p:cNvSpPr>
          <p:nvPr/>
        </p:nvSpPr>
        <p:spPr>
          <a:xfrm>
            <a:off x="3476625" y="5133975"/>
            <a:ext cx="7667625" cy="685800"/>
          </a:xfrm>
          <a:prstGeom prst="rect">
            <a:avLst/>
          </a:prstGeom>
          <a:noFill/>
          <a:ln w="0">
            <a:noFill/>
            <a:prstDash val="solid"/>
          </a:ln>
        </p:spPr>
        <p:txBody>
          <a:bodyPr anchor="ctr"/>
          <a:lstStyle>
            <a:defPPr algn="l">
              <a:defRPr sz="1200" b="0">
                <a:solidFill>
                  <a:srgbClr val="2F3B44"/>
                </a:solidFill>
                <a:latin typeface="DejaVu Sans"/>
                <a:ea typeface="DejaVu Sans"/>
                <a:cs typeface="DejaVu Sans"/>
              </a:defRPr>
            </a:defPPr>
            <a:lvl1pPr algn="l">
              <a:defRPr sz="1200" b="0">
                <a:solidFill>
                  <a:srgbClr val="2F3B44"/>
                </a:solidFill>
                <a:latin typeface="DejaVu Sans"/>
                <a:ea typeface="DejaVu Sans"/>
                <a:cs typeface="DejaVu Sans"/>
              </a:defRPr>
            </a:lvl1pPr>
            <a:lvl2pPr algn="l">
              <a:defRPr sz="1200" b="0">
                <a:solidFill>
                  <a:srgbClr val="2F3B44"/>
                </a:solidFill>
                <a:latin typeface="DejaVu Sans"/>
                <a:ea typeface="DejaVu Sans"/>
                <a:cs typeface="DejaVu Sans"/>
              </a:defRPr>
            </a:lvl2pPr>
            <a:lvl3pPr algn="l">
              <a:defRPr sz="1200" b="0">
                <a:solidFill>
                  <a:srgbClr val="2F3B44"/>
                </a:solidFill>
                <a:latin typeface="DejaVu Sans"/>
                <a:ea typeface="DejaVu Sans"/>
                <a:cs typeface="DejaVu Sans"/>
              </a:defRPr>
            </a:lvl3pPr>
            <a:lvl4pPr algn="l">
              <a:defRPr sz="1200" b="0">
                <a:solidFill>
                  <a:srgbClr val="2F3B44"/>
                </a:solidFill>
                <a:latin typeface="DejaVu Sans"/>
                <a:ea typeface="DejaVu Sans"/>
                <a:cs typeface="DejaVu Sans"/>
              </a:defRPr>
            </a:lvl4pPr>
            <a:lvl5pPr algn="l">
              <a:defRPr sz="1200" b="0">
                <a:solidFill>
                  <a:srgbClr val="2F3B44"/>
                </a:solidFill>
                <a:latin typeface="DejaVu Sans"/>
                <a:ea typeface="DejaVu Sans"/>
                <a:cs typeface="DejaVu Sans"/>
              </a:defRPr>
            </a:lvl5pPr>
            <a:lvl6pPr algn="l">
              <a:defRPr sz="1200" b="0">
                <a:solidFill>
                  <a:srgbClr val="2F3B44"/>
                </a:solidFill>
                <a:latin typeface="DejaVu Sans"/>
                <a:ea typeface="DejaVu Sans"/>
                <a:cs typeface="DejaVu Sans"/>
              </a:defRPr>
            </a:lvl6pPr>
            <a:lvl7pPr algn="l">
              <a:defRPr sz="1200" b="0">
                <a:solidFill>
                  <a:srgbClr val="2F3B44"/>
                </a:solidFill>
                <a:latin typeface="DejaVu Sans"/>
                <a:ea typeface="DejaVu Sans"/>
                <a:cs typeface="DejaVu Sans"/>
              </a:defRPr>
            </a:lvl7pPr>
            <a:lvl8pPr algn="l">
              <a:defRPr sz="1200" b="0">
                <a:solidFill>
                  <a:srgbClr val="2F3B44"/>
                </a:solidFill>
                <a:latin typeface="DejaVu Sans"/>
                <a:ea typeface="DejaVu Sans"/>
                <a:cs typeface="DejaVu Sans"/>
              </a:defRPr>
            </a:lvl8pPr>
            <a:lvl9pPr algn="l">
              <a:defRPr sz="1200" b="0">
                <a:solidFill>
                  <a:srgbClr val="2F3B44"/>
                </a:solidFill>
                <a:latin typeface="DejaVu Sans"/>
                <a:ea typeface="DejaVu Sans"/>
                <a:cs typeface="DejaVu Sans"/>
              </a:defRPr>
            </a:lvl9pPr>
          </a:lstStyle>
          <a:p>
            <a:pPr algn="l">
              <a:defRPr sz="1200" b="0">
                <a:solidFill>
                  <a:srgbClr val="2F3B44"/>
                </a:solidFill>
                <a:latin typeface="DejaVu Sans"/>
                <a:ea typeface="DejaVu Sans"/>
                <a:cs typeface="DejaVu Sans"/>
              </a:defRPr>
            </a:pPr>
            <a:r>
              <a:rPr sz="1200" b="0">
                <a:solidFill>
                  <a:srgbClr val="2F3B44"/>
                </a:solidFill>
                <a:latin typeface="DejaVu Sans"/>
                <a:ea typeface="DejaVu Sans"/>
                <a:cs typeface="DejaVu Sans"/>
              </a:rPr>
              <a:t>Ειδικές περιχειρίδες τοποθετούνται στα κάτω άκρα και φουσκώνουν περιοδικά. Η πίεση διευκολύνει τη φλεβική ροή και μειώνει τη στάση του αίματος. Η μέθοδος δεν περιλαμβάνει αντιπηκτικό φάρμακο.</a:t>
            </a:r>
          </a:p>
        </p:txBody>
      </p:sp>
      <p:sp>
        <p:nvSpPr>
          <p:cNvPr id="24" name="Rectangle 23">
            <a:extLst>
              <a:ext uri="{FF2B5EF4-FFF2-40B4-BE49-F238E27FC236}">
                <a16:creationId xmlns:a16="http://schemas.microsoft.com/office/drawing/2014/main" id="{A482EA67-1554-4921-B181-5E39560A2E77}"/>
              </a:ext>
            </a:extLst>
          </p:cNvPr>
          <p:cNvSpPr>
            <a:spLocks noGrp="1"/>
          </p:cNvSpPr>
          <p:nvPr/>
        </p:nvSpPr>
        <p:spPr>
          <a:xfrm>
            <a:off x="1762125" y="6191250"/>
            <a:ext cx="8667750" cy="342900"/>
          </a:xfrm>
          <a:prstGeom prst="rect">
            <a:avLst/>
          </a:prstGeom>
          <a:noFill/>
          <a:ln w="0">
            <a:noFill/>
            <a:prstDash val="solid"/>
          </a:ln>
        </p:spPr>
        <p:txBody>
          <a:bodyPr anchor="ctr"/>
          <a:lstStyle>
            <a:defPPr algn="ctr">
              <a:defRPr sz="1425" b="1">
                <a:solidFill>
                  <a:srgbClr val="2C8B84"/>
                </a:solidFill>
                <a:latin typeface="DejaVu Sans"/>
                <a:ea typeface="DejaVu Sans"/>
                <a:cs typeface="DejaVu Sans"/>
              </a:defRPr>
            </a:defPPr>
            <a:lvl1pPr algn="ctr">
              <a:defRPr sz="1425" b="1">
                <a:solidFill>
                  <a:srgbClr val="2C8B84"/>
                </a:solidFill>
                <a:latin typeface="DejaVu Sans"/>
                <a:ea typeface="DejaVu Sans"/>
                <a:cs typeface="DejaVu Sans"/>
              </a:defRPr>
            </a:lvl1pPr>
            <a:lvl2pPr algn="ctr">
              <a:defRPr sz="1425" b="1">
                <a:solidFill>
                  <a:srgbClr val="2C8B84"/>
                </a:solidFill>
                <a:latin typeface="DejaVu Sans"/>
                <a:ea typeface="DejaVu Sans"/>
                <a:cs typeface="DejaVu Sans"/>
              </a:defRPr>
            </a:lvl2pPr>
            <a:lvl3pPr algn="ctr">
              <a:defRPr sz="1425" b="1">
                <a:solidFill>
                  <a:srgbClr val="2C8B84"/>
                </a:solidFill>
                <a:latin typeface="DejaVu Sans"/>
                <a:ea typeface="DejaVu Sans"/>
                <a:cs typeface="DejaVu Sans"/>
              </a:defRPr>
            </a:lvl3pPr>
            <a:lvl4pPr algn="ctr">
              <a:defRPr sz="1425" b="1">
                <a:solidFill>
                  <a:srgbClr val="2C8B84"/>
                </a:solidFill>
                <a:latin typeface="DejaVu Sans"/>
                <a:ea typeface="DejaVu Sans"/>
                <a:cs typeface="DejaVu Sans"/>
              </a:defRPr>
            </a:lvl4pPr>
            <a:lvl5pPr algn="ctr">
              <a:defRPr sz="1425" b="1">
                <a:solidFill>
                  <a:srgbClr val="2C8B84"/>
                </a:solidFill>
                <a:latin typeface="DejaVu Sans"/>
                <a:ea typeface="DejaVu Sans"/>
                <a:cs typeface="DejaVu Sans"/>
              </a:defRPr>
            </a:lvl5pPr>
            <a:lvl6pPr algn="ctr">
              <a:defRPr sz="1425" b="1">
                <a:solidFill>
                  <a:srgbClr val="2C8B84"/>
                </a:solidFill>
                <a:latin typeface="DejaVu Sans"/>
                <a:ea typeface="DejaVu Sans"/>
                <a:cs typeface="DejaVu Sans"/>
              </a:defRPr>
            </a:lvl6pPr>
            <a:lvl7pPr algn="ctr">
              <a:defRPr sz="1425" b="1">
                <a:solidFill>
                  <a:srgbClr val="2C8B84"/>
                </a:solidFill>
                <a:latin typeface="DejaVu Sans"/>
                <a:ea typeface="DejaVu Sans"/>
                <a:cs typeface="DejaVu Sans"/>
              </a:defRPr>
            </a:lvl7pPr>
            <a:lvl8pPr algn="ctr">
              <a:defRPr sz="1425" b="1">
                <a:solidFill>
                  <a:srgbClr val="2C8B84"/>
                </a:solidFill>
                <a:latin typeface="DejaVu Sans"/>
                <a:ea typeface="DejaVu Sans"/>
                <a:cs typeface="DejaVu Sans"/>
              </a:defRPr>
            </a:lvl8pPr>
            <a:lvl9pPr algn="ctr">
              <a:defRPr sz="1425" b="1">
                <a:solidFill>
                  <a:srgbClr val="2C8B84"/>
                </a:solidFill>
                <a:latin typeface="DejaVu Sans"/>
                <a:ea typeface="DejaVu Sans"/>
                <a:cs typeface="DejaVu Sans"/>
              </a:defRPr>
            </a:lvl9pPr>
          </a:lstStyle>
          <a:p>
            <a:pPr algn="ctr">
              <a:defRPr sz="1425" b="1">
                <a:solidFill>
                  <a:srgbClr val="2C8B84"/>
                </a:solidFill>
                <a:latin typeface="DejaVu Sans"/>
                <a:ea typeface="DejaVu Sans"/>
                <a:cs typeface="DejaVu Sans"/>
              </a:defRPr>
            </a:pPr>
            <a:r>
              <a:rPr sz="1425" b="1">
                <a:solidFill>
                  <a:srgbClr val="2C8B84"/>
                </a:solidFill>
                <a:latin typeface="DejaVu Sans"/>
                <a:ea typeface="DejaVu Sans"/>
                <a:cs typeface="DejaVu Sans"/>
              </a:rPr>
              <a:t>Η ερώτηση ξεκινά από την απόφαση και από τις διαθέσιμες επιλογές.</a:t>
            </a:r>
          </a:p>
        </p:txBody>
      </p:sp>
      <p:sp>
        <p:nvSpPr>
          <p:cNvPr id="25" name="Rectangle 24">
            <a:extLst>
              <a:ext uri="{FF2B5EF4-FFF2-40B4-BE49-F238E27FC236}">
                <a16:creationId xmlns:a16="http://schemas.microsoft.com/office/drawing/2014/main" id="{2B4A221B-7D39-4BBC-81F5-6AE3ACD0BC37}"/>
              </a:ext>
            </a:extLst>
          </p:cNvPr>
          <p:cNvSpPr>
            <a:spLocks noGrp="1"/>
          </p:cNvSpPr>
          <p:nvPr/>
        </p:nvSpPr>
        <p:spPr>
          <a:xfrm>
            <a:off x="11525250" y="6477000"/>
            <a:ext cx="333375" cy="190500"/>
          </a:xfrm>
          <a:prstGeom prst="rect">
            <a:avLst/>
          </a:prstGeom>
          <a:noFill/>
          <a:ln w="0">
            <a:noFill/>
            <a:prstDash val="solid"/>
          </a:ln>
        </p:spPr>
        <p:txBody>
          <a:bodyPr anchor="ctr"/>
          <a:lstStyle>
            <a:defPPr algn="r">
              <a:defRPr sz="750" b="1">
                <a:solidFill>
                  <a:srgbClr val="657583"/>
                </a:solidFill>
                <a:latin typeface="DejaVu Sans"/>
                <a:ea typeface="DejaVu Sans"/>
                <a:cs typeface="DejaVu Sans"/>
              </a:defRPr>
            </a:defPPr>
            <a:lvl1pPr algn="r">
              <a:defRPr sz="750" b="1">
                <a:solidFill>
                  <a:srgbClr val="657583"/>
                </a:solidFill>
                <a:latin typeface="DejaVu Sans"/>
                <a:ea typeface="DejaVu Sans"/>
                <a:cs typeface="DejaVu Sans"/>
              </a:defRPr>
            </a:lvl1pPr>
            <a:lvl2pPr algn="r">
              <a:defRPr sz="750" b="1">
                <a:solidFill>
                  <a:srgbClr val="657583"/>
                </a:solidFill>
                <a:latin typeface="DejaVu Sans"/>
                <a:ea typeface="DejaVu Sans"/>
                <a:cs typeface="DejaVu Sans"/>
              </a:defRPr>
            </a:lvl2pPr>
            <a:lvl3pPr algn="r">
              <a:defRPr sz="750" b="1">
                <a:solidFill>
                  <a:srgbClr val="657583"/>
                </a:solidFill>
                <a:latin typeface="DejaVu Sans"/>
                <a:ea typeface="DejaVu Sans"/>
                <a:cs typeface="DejaVu Sans"/>
              </a:defRPr>
            </a:lvl3pPr>
            <a:lvl4pPr algn="r">
              <a:defRPr sz="750" b="1">
                <a:solidFill>
                  <a:srgbClr val="657583"/>
                </a:solidFill>
                <a:latin typeface="DejaVu Sans"/>
                <a:ea typeface="DejaVu Sans"/>
                <a:cs typeface="DejaVu Sans"/>
              </a:defRPr>
            </a:lvl4pPr>
            <a:lvl5pPr algn="r">
              <a:defRPr sz="750" b="1">
                <a:solidFill>
                  <a:srgbClr val="657583"/>
                </a:solidFill>
                <a:latin typeface="DejaVu Sans"/>
                <a:ea typeface="DejaVu Sans"/>
                <a:cs typeface="DejaVu Sans"/>
              </a:defRPr>
            </a:lvl5pPr>
            <a:lvl6pPr algn="r">
              <a:defRPr sz="750" b="1">
                <a:solidFill>
                  <a:srgbClr val="657583"/>
                </a:solidFill>
                <a:latin typeface="DejaVu Sans"/>
                <a:ea typeface="DejaVu Sans"/>
                <a:cs typeface="DejaVu Sans"/>
              </a:defRPr>
            </a:lvl6pPr>
            <a:lvl7pPr algn="r">
              <a:defRPr sz="750" b="1">
                <a:solidFill>
                  <a:srgbClr val="657583"/>
                </a:solidFill>
                <a:latin typeface="DejaVu Sans"/>
                <a:ea typeface="DejaVu Sans"/>
                <a:cs typeface="DejaVu Sans"/>
              </a:defRPr>
            </a:lvl7pPr>
            <a:lvl8pPr algn="r">
              <a:defRPr sz="750" b="1">
                <a:solidFill>
                  <a:srgbClr val="657583"/>
                </a:solidFill>
                <a:latin typeface="DejaVu Sans"/>
                <a:ea typeface="DejaVu Sans"/>
                <a:cs typeface="DejaVu Sans"/>
              </a:defRPr>
            </a:lvl8pPr>
            <a:lvl9pPr algn="r">
              <a:defRPr sz="750" b="1">
                <a:solidFill>
                  <a:srgbClr val="657583"/>
                </a:solidFill>
                <a:latin typeface="DejaVu Sans"/>
                <a:ea typeface="DejaVu Sans"/>
                <a:cs typeface="DejaVu Sans"/>
              </a:defRPr>
            </a:lvl9pPr>
          </a:lstStyle>
          <a:p>
            <a:pPr algn="r">
              <a:defRPr sz="750" b="1">
                <a:solidFill>
                  <a:srgbClr val="657583"/>
                </a:solidFill>
                <a:latin typeface="DejaVu Sans"/>
                <a:ea typeface="DejaVu Sans"/>
                <a:cs typeface="DejaVu Sans"/>
              </a:defRPr>
            </a:pPr>
            <a:r>
              <a:rPr sz="750" b="1">
                <a:solidFill>
                  <a:srgbClr val="657583"/>
                </a:solidFill>
                <a:latin typeface="DejaVu Sans"/>
                <a:ea typeface="DejaVu Sans"/>
                <a:cs typeface="DejaVu Sans"/>
              </a:rPr>
              <a:t>04</a:t>
            </a:r>
          </a:p>
        </p:txBody>
      </p:sp>
    </p:spTree>
    <p:extLst>
      <p:ext uri="{BB962C8B-B14F-4D97-AF65-F5344CB8AC3E}">
        <p14:creationId xmlns:p14="http://schemas.microsoft.com/office/powerpoint/2010/main" val="579932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lide-title">
            <a:extLst>
              <a:ext uri="{FF2B5EF4-FFF2-40B4-BE49-F238E27FC236}">
                <a16:creationId xmlns:a16="http://schemas.microsoft.com/office/drawing/2014/main" id="{98819974-8A4E-4397-A667-57C2A200C666}"/>
              </a:ext>
            </a:extLst>
          </p:cNvPr>
          <p:cNvSpPr>
            <a:spLocks noGrp="1"/>
          </p:cNvSpPr>
          <p:nvPr/>
        </p:nvSpPr>
        <p:spPr>
          <a:xfrm>
            <a:off x="647700" y="218252"/>
            <a:ext cx="10382250" cy="742950"/>
          </a:xfrm>
          <a:prstGeom prst="rect">
            <a:avLst/>
          </a:prstGeom>
          <a:noFill/>
          <a:ln w="0">
            <a:noFill/>
            <a:prstDash val="solid"/>
          </a:ln>
        </p:spPr>
        <p:txBody>
          <a:bodyPr anchor="ctr">
            <a:normAutofit fontScale="92500" lnSpcReduction="10000"/>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dirty="0" err="1">
                <a:solidFill>
                  <a:srgbClr val="16384C"/>
                </a:solidFill>
                <a:latin typeface="DejaVu Sans"/>
                <a:ea typeface="DejaVu Sans"/>
                <a:cs typeface="DejaVu Sans"/>
              </a:rPr>
              <a:t>Ότ</a:t>
            </a:r>
            <a:r>
              <a:rPr sz="2400" b="1" i="0" dirty="0">
                <a:solidFill>
                  <a:srgbClr val="16384C"/>
                </a:solidFill>
                <a:latin typeface="DejaVu Sans"/>
                <a:ea typeface="DejaVu Sans"/>
                <a:cs typeface="DejaVu Sans"/>
              </a:rPr>
              <a:t>αν οι μελέτες δεν δίνουν την ίδια απάντηση</a:t>
            </a:r>
            <a:r>
              <a:rPr lang="el-GR" sz="2400" b="1" i="0" dirty="0">
                <a:solidFill>
                  <a:srgbClr val="16384C"/>
                </a:solidFill>
                <a:latin typeface="DejaVu Sans"/>
                <a:ea typeface="DejaVu Sans"/>
                <a:cs typeface="DejaVu Sans"/>
              </a:rPr>
              <a:t> αναφορικά με το όφελος της φαρμακευτικής προφύλαξης έναντι της μηχανικής</a:t>
            </a:r>
            <a:endParaRPr sz="2400" b="1" i="0" dirty="0">
              <a:solidFill>
                <a:srgbClr val="16384C"/>
              </a:solidFill>
              <a:latin typeface="DejaVu Sans"/>
              <a:ea typeface="DejaVu Sans"/>
              <a:cs typeface="DejaVu Sans"/>
            </a:endParaRPr>
          </a:p>
        </p:txBody>
      </p:sp>
      <p:sp>
        <p:nvSpPr>
          <p:cNvPr id="2" name="Rectangle 1">
            <a:extLst>
              <a:ext uri="{FF2B5EF4-FFF2-40B4-BE49-F238E27FC236}">
                <a16:creationId xmlns:a16="http://schemas.microsoft.com/office/drawing/2014/main" id="{02BD845D-B135-4BD7-A8E3-5ADFBD9E475E}"/>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CFBD2558-A756-4CA9-AB9D-5D42EA248105}"/>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05</a:t>
            </a:r>
          </a:p>
        </p:txBody>
      </p:sp>
      <p:sp>
        <p:nvSpPr>
          <p:cNvPr id="4" name="Rectangle 3">
            <a:extLst>
              <a:ext uri="{FF2B5EF4-FFF2-40B4-BE49-F238E27FC236}">
                <a16:creationId xmlns:a16="http://schemas.microsoft.com/office/drawing/2014/main" id="{C5E922D0-2984-4826-BE9F-4798BE37D766}"/>
              </a:ext>
            </a:extLst>
          </p:cNvPr>
          <p:cNvSpPr>
            <a:spLocks noGrp="1"/>
          </p:cNvSpPr>
          <p:nvPr/>
        </p:nvSpPr>
        <p:spPr>
          <a:xfrm>
            <a:off x="857250" y="1714500"/>
            <a:ext cx="4095750" cy="419100"/>
          </a:xfrm>
          <a:prstGeom prst="rect">
            <a:avLst/>
          </a:prstGeom>
          <a:noFill/>
          <a:ln w="0">
            <a:noFill/>
            <a:prstDash val="solid"/>
          </a:ln>
        </p:spPr>
        <p:txBody>
          <a:bodyPr anchor="ctr">
            <a:normAutofit/>
          </a:bodyPr>
          <a:lstStyle>
            <a:defPPr algn="l">
              <a:defRPr sz="1650" b="1" i="0">
                <a:solidFill>
                  <a:srgbClr val="1F2D36"/>
                </a:solidFill>
                <a:latin typeface="DejaVu Sans"/>
                <a:ea typeface="DejaVu Sans"/>
                <a:cs typeface="DejaVu Sans"/>
              </a:defRPr>
            </a:defPPr>
            <a:lvl1pPr algn="l">
              <a:defRPr sz="1650" b="1" i="0">
                <a:solidFill>
                  <a:srgbClr val="1F2D36"/>
                </a:solidFill>
                <a:latin typeface="DejaVu Sans"/>
                <a:ea typeface="DejaVu Sans"/>
                <a:cs typeface="DejaVu Sans"/>
              </a:defRPr>
            </a:lvl1pPr>
            <a:lvl2pPr algn="l">
              <a:defRPr sz="1650" b="1" i="0">
                <a:solidFill>
                  <a:srgbClr val="1F2D36"/>
                </a:solidFill>
                <a:latin typeface="DejaVu Sans"/>
                <a:ea typeface="DejaVu Sans"/>
                <a:cs typeface="DejaVu Sans"/>
              </a:defRPr>
            </a:lvl2pPr>
            <a:lvl3pPr algn="l">
              <a:defRPr sz="1650" b="1" i="0">
                <a:solidFill>
                  <a:srgbClr val="1F2D36"/>
                </a:solidFill>
                <a:latin typeface="DejaVu Sans"/>
                <a:ea typeface="DejaVu Sans"/>
                <a:cs typeface="DejaVu Sans"/>
              </a:defRPr>
            </a:lvl3pPr>
            <a:lvl4pPr algn="l">
              <a:defRPr sz="1650" b="1" i="0">
                <a:solidFill>
                  <a:srgbClr val="1F2D36"/>
                </a:solidFill>
                <a:latin typeface="DejaVu Sans"/>
                <a:ea typeface="DejaVu Sans"/>
                <a:cs typeface="DejaVu Sans"/>
              </a:defRPr>
            </a:lvl4pPr>
            <a:lvl5pPr algn="l">
              <a:defRPr sz="1650" b="1" i="0">
                <a:solidFill>
                  <a:srgbClr val="1F2D36"/>
                </a:solidFill>
                <a:latin typeface="DejaVu Sans"/>
                <a:ea typeface="DejaVu Sans"/>
                <a:cs typeface="DejaVu Sans"/>
              </a:defRPr>
            </a:lvl5pPr>
            <a:lvl6pPr algn="l">
              <a:defRPr sz="1650" b="1" i="0">
                <a:solidFill>
                  <a:srgbClr val="1F2D36"/>
                </a:solidFill>
                <a:latin typeface="DejaVu Sans"/>
                <a:ea typeface="DejaVu Sans"/>
                <a:cs typeface="DejaVu Sans"/>
              </a:defRPr>
            </a:lvl6pPr>
            <a:lvl7pPr algn="l">
              <a:defRPr sz="1650" b="1" i="0">
                <a:solidFill>
                  <a:srgbClr val="1F2D36"/>
                </a:solidFill>
                <a:latin typeface="DejaVu Sans"/>
                <a:ea typeface="DejaVu Sans"/>
                <a:cs typeface="DejaVu Sans"/>
              </a:defRPr>
            </a:lvl7pPr>
            <a:lvl8pPr algn="l">
              <a:defRPr sz="1650" b="1" i="0">
                <a:solidFill>
                  <a:srgbClr val="1F2D36"/>
                </a:solidFill>
                <a:latin typeface="DejaVu Sans"/>
                <a:ea typeface="DejaVu Sans"/>
                <a:cs typeface="DejaVu Sans"/>
              </a:defRPr>
            </a:lvl8pPr>
            <a:lvl9pPr algn="l">
              <a:defRPr sz="1650" b="1" i="0">
                <a:solidFill>
                  <a:srgbClr val="1F2D36"/>
                </a:solidFill>
                <a:latin typeface="DejaVu Sans"/>
                <a:ea typeface="DejaVu Sans"/>
                <a:cs typeface="DejaVu Sans"/>
              </a:defRPr>
            </a:lvl9pPr>
          </a:lstStyle>
          <a:p>
            <a:pPr algn="l">
              <a:defRPr sz="1650" b="1" i="0">
                <a:solidFill>
                  <a:srgbClr val="1F2D36"/>
                </a:solidFill>
                <a:latin typeface="DejaVu Sans"/>
                <a:ea typeface="DejaVu Sans"/>
                <a:cs typeface="DejaVu Sans"/>
              </a:defRPr>
            </a:pPr>
            <a:r>
              <a:rPr sz="1650" b="1" i="0" dirty="0" err="1">
                <a:solidFill>
                  <a:srgbClr val="1F2D36"/>
                </a:solidFill>
                <a:latin typeface="DejaVu Sans"/>
                <a:ea typeface="DejaVu Sans"/>
                <a:cs typeface="DejaVu Sans"/>
              </a:rPr>
              <a:t>Μελέτη</a:t>
            </a:r>
            <a:r>
              <a:rPr sz="1650" b="1" i="0" dirty="0">
                <a:solidFill>
                  <a:srgbClr val="1F2D36"/>
                </a:solidFill>
                <a:latin typeface="DejaVu Sans"/>
                <a:ea typeface="DejaVu Sans"/>
                <a:cs typeface="DejaVu Sans"/>
              </a:rPr>
              <a:t> Α: </a:t>
            </a:r>
            <a:r>
              <a:rPr sz="1650" b="1" i="0" dirty="0" err="1">
                <a:solidFill>
                  <a:srgbClr val="1F2D36"/>
                </a:solidFill>
                <a:latin typeface="DejaVu Sans"/>
                <a:ea typeface="DejaVu Sans"/>
                <a:cs typeface="DejaVu Sans"/>
              </a:rPr>
              <a:t>σημ</a:t>
            </a:r>
            <a:r>
              <a:rPr sz="1650" b="1" i="0" dirty="0">
                <a:solidFill>
                  <a:srgbClr val="1F2D36"/>
                </a:solidFill>
                <a:latin typeface="DejaVu Sans"/>
                <a:ea typeface="DejaVu Sans"/>
                <a:cs typeface="DejaVu Sans"/>
              </a:rPr>
              <a:t>αντικό όφελος</a:t>
            </a:r>
          </a:p>
        </p:txBody>
      </p:sp>
      <p:sp>
        <p:nvSpPr>
          <p:cNvPr id="5" name="Rectangle 4">
            <a:extLst>
              <a:ext uri="{FF2B5EF4-FFF2-40B4-BE49-F238E27FC236}">
                <a16:creationId xmlns:a16="http://schemas.microsoft.com/office/drawing/2014/main" id="{44EB960D-2102-4F12-B09C-CA912B148A5E}"/>
              </a:ext>
            </a:extLst>
          </p:cNvPr>
          <p:cNvSpPr>
            <a:spLocks noGrp="1"/>
          </p:cNvSpPr>
          <p:nvPr/>
        </p:nvSpPr>
        <p:spPr>
          <a:xfrm>
            <a:off x="5238750" y="1895475"/>
            <a:ext cx="5715000" cy="114300"/>
          </a:xfrm>
          <a:prstGeom prst="rect">
            <a:avLst/>
          </a:prstGeom>
          <a:solidFill>
            <a:srgbClr val="2A7F78"/>
          </a:solidFill>
          <a:ln w="0">
            <a:noFill/>
            <a:prstDash val="solid"/>
          </a:ln>
        </p:spPr>
        <p:txBody>
          <a:bodyPr/>
          <a:lstStyle/>
          <a:p>
            <a:endParaRPr lang="en-US"/>
          </a:p>
        </p:txBody>
      </p:sp>
      <p:sp>
        <p:nvSpPr>
          <p:cNvPr id="6" name="Rectangle 5">
            <a:extLst>
              <a:ext uri="{FF2B5EF4-FFF2-40B4-BE49-F238E27FC236}">
                <a16:creationId xmlns:a16="http://schemas.microsoft.com/office/drawing/2014/main" id="{7431A8DA-7BEF-4CFC-AB60-C97DA80A2914}"/>
              </a:ext>
            </a:extLst>
          </p:cNvPr>
          <p:cNvSpPr>
            <a:spLocks noGrp="1"/>
          </p:cNvSpPr>
          <p:nvPr/>
        </p:nvSpPr>
        <p:spPr>
          <a:xfrm>
            <a:off x="857250" y="2571750"/>
            <a:ext cx="4095750" cy="419100"/>
          </a:xfrm>
          <a:prstGeom prst="rect">
            <a:avLst/>
          </a:prstGeom>
          <a:noFill/>
          <a:ln w="0">
            <a:noFill/>
            <a:prstDash val="solid"/>
          </a:ln>
        </p:spPr>
        <p:txBody>
          <a:bodyPr anchor="ctr">
            <a:normAutofit fontScale="89020"/>
          </a:bodyPr>
          <a:lstStyle>
            <a:defPPr algn="l">
              <a:defRPr sz="1650" b="1" i="0">
                <a:solidFill>
                  <a:srgbClr val="1F2D36"/>
                </a:solidFill>
                <a:latin typeface="DejaVu Sans"/>
                <a:ea typeface="DejaVu Sans"/>
                <a:cs typeface="DejaVu Sans"/>
              </a:defRPr>
            </a:defPPr>
            <a:lvl1pPr algn="l">
              <a:defRPr sz="1650" b="1" i="0">
                <a:solidFill>
                  <a:srgbClr val="1F2D36"/>
                </a:solidFill>
                <a:latin typeface="DejaVu Sans"/>
                <a:ea typeface="DejaVu Sans"/>
                <a:cs typeface="DejaVu Sans"/>
              </a:defRPr>
            </a:lvl1pPr>
            <a:lvl2pPr algn="l">
              <a:defRPr sz="1650" b="1" i="0">
                <a:solidFill>
                  <a:srgbClr val="1F2D36"/>
                </a:solidFill>
                <a:latin typeface="DejaVu Sans"/>
                <a:ea typeface="DejaVu Sans"/>
                <a:cs typeface="DejaVu Sans"/>
              </a:defRPr>
            </a:lvl2pPr>
            <a:lvl3pPr algn="l">
              <a:defRPr sz="1650" b="1" i="0">
                <a:solidFill>
                  <a:srgbClr val="1F2D36"/>
                </a:solidFill>
                <a:latin typeface="DejaVu Sans"/>
                <a:ea typeface="DejaVu Sans"/>
                <a:cs typeface="DejaVu Sans"/>
              </a:defRPr>
            </a:lvl3pPr>
            <a:lvl4pPr algn="l">
              <a:defRPr sz="1650" b="1" i="0">
                <a:solidFill>
                  <a:srgbClr val="1F2D36"/>
                </a:solidFill>
                <a:latin typeface="DejaVu Sans"/>
                <a:ea typeface="DejaVu Sans"/>
                <a:cs typeface="DejaVu Sans"/>
              </a:defRPr>
            </a:lvl4pPr>
            <a:lvl5pPr algn="l">
              <a:defRPr sz="1650" b="1" i="0">
                <a:solidFill>
                  <a:srgbClr val="1F2D36"/>
                </a:solidFill>
                <a:latin typeface="DejaVu Sans"/>
                <a:ea typeface="DejaVu Sans"/>
                <a:cs typeface="DejaVu Sans"/>
              </a:defRPr>
            </a:lvl5pPr>
            <a:lvl6pPr algn="l">
              <a:defRPr sz="1650" b="1" i="0">
                <a:solidFill>
                  <a:srgbClr val="1F2D36"/>
                </a:solidFill>
                <a:latin typeface="DejaVu Sans"/>
                <a:ea typeface="DejaVu Sans"/>
                <a:cs typeface="DejaVu Sans"/>
              </a:defRPr>
            </a:lvl6pPr>
            <a:lvl7pPr algn="l">
              <a:defRPr sz="1650" b="1" i="0">
                <a:solidFill>
                  <a:srgbClr val="1F2D36"/>
                </a:solidFill>
                <a:latin typeface="DejaVu Sans"/>
                <a:ea typeface="DejaVu Sans"/>
                <a:cs typeface="DejaVu Sans"/>
              </a:defRPr>
            </a:lvl7pPr>
            <a:lvl8pPr algn="l">
              <a:defRPr sz="1650" b="1" i="0">
                <a:solidFill>
                  <a:srgbClr val="1F2D36"/>
                </a:solidFill>
                <a:latin typeface="DejaVu Sans"/>
                <a:ea typeface="DejaVu Sans"/>
                <a:cs typeface="DejaVu Sans"/>
              </a:defRPr>
            </a:lvl8pPr>
            <a:lvl9pPr algn="l">
              <a:defRPr sz="1650" b="1" i="0">
                <a:solidFill>
                  <a:srgbClr val="1F2D36"/>
                </a:solidFill>
                <a:latin typeface="DejaVu Sans"/>
                <a:ea typeface="DejaVu Sans"/>
                <a:cs typeface="DejaVu Sans"/>
              </a:defRPr>
            </a:lvl9pPr>
          </a:lstStyle>
          <a:p>
            <a:pPr algn="l">
              <a:defRPr sz="1650" b="1" i="0">
                <a:solidFill>
                  <a:srgbClr val="1F2D36"/>
                </a:solidFill>
                <a:latin typeface="DejaVu Sans"/>
                <a:ea typeface="DejaVu Sans"/>
                <a:cs typeface="DejaVu Sans"/>
              </a:defRPr>
            </a:pPr>
            <a:r>
              <a:rPr sz="1650" b="1" i="0">
                <a:solidFill>
                  <a:srgbClr val="1F2D36"/>
                </a:solidFill>
                <a:latin typeface="DejaVu Sans"/>
                <a:ea typeface="DejaVu Sans"/>
                <a:cs typeface="DejaVu Sans"/>
              </a:rPr>
              <a:t>Μελέτη Β: μικρό ή αβέβαιο όφελος</a:t>
            </a:r>
          </a:p>
        </p:txBody>
      </p:sp>
      <p:sp>
        <p:nvSpPr>
          <p:cNvPr id="7" name="Rectangle 6">
            <a:extLst>
              <a:ext uri="{FF2B5EF4-FFF2-40B4-BE49-F238E27FC236}">
                <a16:creationId xmlns:a16="http://schemas.microsoft.com/office/drawing/2014/main" id="{E6B3D83F-D112-402E-BF70-E4F730364D56}"/>
              </a:ext>
            </a:extLst>
          </p:cNvPr>
          <p:cNvSpPr>
            <a:spLocks noGrp="1"/>
          </p:cNvSpPr>
          <p:nvPr/>
        </p:nvSpPr>
        <p:spPr>
          <a:xfrm>
            <a:off x="5238750" y="2752725"/>
            <a:ext cx="3905250" cy="114300"/>
          </a:xfrm>
          <a:prstGeom prst="rect">
            <a:avLst/>
          </a:prstGeom>
          <a:solidFill>
            <a:srgbClr val="E3AE45"/>
          </a:solidFill>
          <a:ln w="0">
            <a:noFill/>
            <a:prstDash val="solid"/>
          </a:ln>
        </p:spPr>
        <p:txBody>
          <a:bodyPr/>
          <a:lstStyle/>
          <a:p>
            <a:endParaRPr lang="en-US"/>
          </a:p>
        </p:txBody>
      </p:sp>
      <p:sp>
        <p:nvSpPr>
          <p:cNvPr id="8" name="Rectangle 7">
            <a:extLst>
              <a:ext uri="{FF2B5EF4-FFF2-40B4-BE49-F238E27FC236}">
                <a16:creationId xmlns:a16="http://schemas.microsoft.com/office/drawing/2014/main" id="{46CE3546-46A4-4810-AB62-31DBE6FA235B}"/>
              </a:ext>
            </a:extLst>
          </p:cNvPr>
          <p:cNvSpPr>
            <a:spLocks noGrp="1"/>
          </p:cNvSpPr>
          <p:nvPr/>
        </p:nvSpPr>
        <p:spPr>
          <a:xfrm>
            <a:off x="857250" y="3429000"/>
            <a:ext cx="4095750" cy="419100"/>
          </a:xfrm>
          <a:prstGeom prst="rect">
            <a:avLst/>
          </a:prstGeom>
          <a:noFill/>
          <a:ln w="0">
            <a:noFill/>
            <a:prstDash val="solid"/>
          </a:ln>
        </p:spPr>
        <p:txBody>
          <a:bodyPr anchor="ctr">
            <a:normAutofit fontScale="89984"/>
          </a:bodyPr>
          <a:lstStyle>
            <a:defPPr algn="l">
              <a:defRPr sz="1650" b="1" i="0">
                <a:solidFill>
                  <a:srgbClr val="1F2D36"/>
                </a:solidFill>
                <a:latin typeface="DejaVu Sans"/>
                <a:ea typeface="DejaVu Sans"/>
                <a:cs typeface="DejaVu Sans"/>
              </a:defRPr>
            </a:defPPr>
            <a:lvl1pPr algn="l">
              <a:defRPr sz="1650" b="1" i="0">
                <a:solidFill>
                  <a:srgbClr val="1F2D36"/>
                </a:solidFill>
                <a:latin typeface="DejaVu Sans"/>
                <a:ea typeface="DejaVu Sans"/>
                <a:cs typeface="DejaVu Sans"/>
              </a:defRPr>
            </a:lvl1pPr>
            <a:lvl2pPr algn="l">
              <a:defRPr sz="1650" b="1" i="0">
                <a:solidFill>
                  <a:srgbClr val="1F2D36"/>
                </a:solidFill>
                <a:latin typeface="DejaVu Sans"/>
                <a:ea typeface="DejaVu Sans"/>
                <a:cs typeface="DejaVu Sans"/>
              </a:defRPr>
            </a:lvl2pPr>
            <a:lvl3pPr algn="l">
              <a:defRPr sz="1650" b="1" i="0">
                <a:solidFill>
                  <a:srgbClr val="1F2D36"/>
                </a:solidFill>
                <a:latin typeface="DejaVu Sans"/>
                <a:ea typeface="DejaVu Sans"/>
                <a:cs typeface="DejaVu Sans"/>
              </a:defRPr>
            </a:lvl3pPr>
            <a:lvl4pPr algn="l">
              <a:defRPr sz="1650" b="1" i="0">
                <a:solidFill>
                  <a:srgbClr val="1F2D36"/>
                </a:solidFill>
                <a:latin typeface="DejaVu Sans"/>
                <a:ea typeface="DejaVu Sans"/>
                <a:cs typeface="DejaVu Sans"/>
              </a:defRPr>
            </a:lvl4pPr>
            <a:lvl5pPr algn="l">
              <a:defRPr sz="1650" b="1" i="0">
                <a:solidFill>
                  <a:srgbClr val="1F2D36"/>
                </a:solidFill>
                <a:latin typeface="DejaVu Sans"/>
                <a:ea typeface="DejaVu Sans"/>
                <a:cs typeface="DejaVu Sans"/>
              </a:defRPr>
            </a:lvl5pPr>
            <a:lvl6pPr algn="l">
              <a:defRPr sz="1650" b="1" i="0">
                <a:solidFill>
                  <a:srgbClr val="1F2D36"/>
                </a:solidFill>
                <a:latin typeface="DejaVu Sans"/>
                <a:ea typeface="DejaVu Sans"/>
                <a:cs typeface="DejaVu Sans"/>
              </a:defRPr>
            </a:lvl6pPr>
            <a:lvl7pPr algn="l">
              <a:defRPr sz="1650" b="1" i="0">
                <a:solidFill>
                  <a:srgbClr val="1F2D36"/>
                </a:solidFill>
                <a:latin typeface="DejaVu Sans"/>
                <a:ea typeface="DejaVu Sans"/>
                <a:cs typeface="DejaVu Sans"/>
              </a:defRPr>
            </a:lvl7pPr>
            <a:lvl8pPr algn="l">
              <a:defRPr sz="1650" b="1" i="0">
                <a:solidFill>
                  <a:srgbClr val="1F2D36"/>
                </a:solidFill>
                <a:latin typeface="DejaVu Sans"/>
                <a:ea typeface="DejaVu Sans"/>
                <a:cs typeface="DejaVu Sans"/>
              </a:defRPr>
            </a:lvl8pPr>
            <a:lvl9pPr algn="l">
              <a:defRPr sz="1650" b="1" i="0">
                <a:solidFill>
                  <a:srgbClr val="1F2D36"/>
                </a:solidFill>
                <a:latin typeface="DejaVu Sans"/>
                <a:ea typeface="DejaVu Sans"/>
                <a:cs typeface="DejaVu Sans"/>
              </a:defRPr>
            </a:lvl9pPr>
          </a:lstStyle>
          <a:p>
            <a:pPr algn="l">
              <a:defRPr sz="1650" b="1" i="0">
                <a:solidFill>
                  <a:srgbClr val="1F2D36"/>
                </a:solidFill>
                <a:latin typeface="DejaVu Sans"/>
                <a:ea typeface="DejaVu Sans"/>
                <a:cs typeface="DejaVu Sans"/>
              </a:defRPr>
            </a:pPr>
            <a:r>
              <a:rPr sz="1650" b="1" i="0">
                <a:solidFill>
                  <a:srgbClr val="1F2D36"/>
                </a:solidFill>
                <a:latin typeface="DejaVu Sans"/>
                <a:ea typeface="DejaVu Sans"/>
                <a:cs typeface="DejaVu Sans"/>
              </a:rPr>
              <a:t>Μελέτη Γ: περισσότερες αιμορραγίες</a:t>
            </a:r>
          </a:p>
        </p:txBody>
      </p:sp>
      <p:sp>
        <p:nvSpPr>
          <p:cNvPr id="9" name="Rectangle 8">
            <a:extLst>
              <a:ext uri="{FF2B5EF4-FFF2-40B4-BE49-F238E27FC236}">
                <a16:creationId xmlns:a16="http://schemas.microsoft.com/office/drawing/2014/main" id="{B541D9A0-4A9C-45C6-8349-A4170F56A393}"/>
              </a:ext>
            </a:extLst>
          </p:cNvPr>
          <p:cNvSpPr>
            <a:spLocks noGrp="1"/>
          </p:cNvSpPr>
          <p:nvPr/>
        </p:nvSpPr>
        <p:spPr>
          <a:xfrm>
            <a:off x="5238750" y="3609975"/>
            <a:ext cx="2857500" cy="114300"/>
          </a:xfrm>
          <a:prstGeom prst="rect">
            <a:avLst/>
          </a:prstGeom>
          <a:solidFill>
            <a:srgbClr val="E97A5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E0BB67DF-7350-4502-B8E9-8E1DAE159A5D}"/>
              </a:ext>
            </a:extLst>
          </p:cNvPr>
          <p:cNvSpPr>
            <a:spLocks noGrp="1"/>
          </p:cNvSpPr>
          <p:nvPr/>
        </p:nvSpPr>
        <p:spPr>
          <a:xfrm>
            <a:off x="857250" y="4286250"/>
            <a:ext cx="4095750" cy="419100"/>
          </a:xfrm>
          <a:prstGeom prst="rect">
            <a:avLst/>
          </a:prstGeom>
          <a:noFill/>
          <a:ln w="0">
            <a:noFill/>
            <a:prstDash val="solid"/>
          </a:ln>
        </p:spPr>
        <p:txBody>
          <a:bodyPr anchor="ctr">
            <a:normAutofit fontScale="92684"/>
          </a:bodyPr>
          <a:lstStyle>
            <a:defPPr algn="l">
              <a:defRPr sz="1650" b="1" i="0">
                <a:solidFill>
                  <a:srgbClr val="1F2D36"/>
                </a:solidFill>
                <a:latin typeface="DejaVu Sans"/>
                <a:ea typeface="DejaVu Sans"/>
                <a:cs typeface="DejaVu Sans"/>
              </a:defRPr>
            </a:defPPr>
            <a:lvl1pPr algn="l">
              <a:defRPr sz="1650" b="1" i="0">
                <a:solidFill>
                  <a:srgbClr val="1F2D36"/>
                </a:solidFill>
                <a:latin typeface="DejaVu Sans"/>
                <a:ea typeface="DejaVu Sans"/>
                <a:cs typeface="DejaVu Sans"/>
              </a:defRPr>
            </a:lvl1pPr>
            <a:lvl2pPr algn="l">
              <a:defRPr sz="1650" b="1" i="0">
                <a:solidFill>
                  <a:srgbClr val="1F2D36"/>
                </a:solidFill>
                <a:latin typeface="DejaVu Sans"/>
                <a:ea typeface="DejaVu Sans"/>
                <a:cs typeface="DejaVu Sans"/>
              </a:defRPr>
            </a:lvl2pPr>
            <a:lvl3pPr algn="l">
              <a:defRPr sz="1650" b="1" i="0">
                <a:solidFill>
                  <a:srgbClr val="1F2D36"/>
                </a:solidFill>
                <a:latin typeface="DejaVu Sans"/>
                <a:ea typeface="DejaVu Sans"/>
                <a:cs typeface="DejaVu Sans"/>
              </a:defRPr>
            </a:lvl3pPr>
            <a:lvl4pPr algn="l">
              <a:defRPr sz="1650" b="1" i="0">
                <a:solidFill>
                  <a:srgbClr val="1F2D36"/>
                </a:solidFill>
                <a:latin typeface="DejaVu Sans"/>
                <a:ea typeface="DejaVu Sans"/>
                <a:cs typeface="DejaVu Sans"/>
              </a:defRPr>
            </a:lvl4pPr>
            <a:lvl5pPr algn="l">
              <a:defRPr sz="1650" b="1" i="0">
                <a:solidFill>
                  <a:srgbClr val="1F2D36"/>
                </a:solidFill>
                <a:latin typeface="DejaVu Sans"/>
                <a:ea typeface="DejaVu Sans"/>
                <a:cs typeface="DejaVu Sans"/>
              </a:defRPr>
            </a:lvl5pPr>
            <a:lvl6pPr algn="l">
              <a:defRPr sz="1650" b="1" i="0">
                <a:solidFill>
                  <a:srgbClr val="1F2D36"/>
                </a:solidFill>
                <a:latin typeface="DejaVu Sans"/>
                <a:ea typeface="DejaVu Sans"/>
                <a:cs typeface="DejaVu Sans"/>
              </a:defRPr>
            </a:lvl6pPr>
            <a:lvl7pPr algn="l">
              <a:defRPr sz="1650" b="1" i="0">
                <a:solidFill>
                  <a:srgbClr val="1F2D36"/>
                </a:solidFill>
                <a:latin typeface="DejaVu Sans"/>
                <a:ea typeface="DejaVu Sans"/>
                <a:cs typeface="DejaVu Sans"/>
              </a:defRPr>
            </a:lvl7pPr>
            <a:lvl8pPr algn="l">
              <a:defRPr sz="1650" b="1" i="0">
                <a:solidFill>
                  <a:srgbClr val="1F2D36"/>
                </a:solidFill>
                <a:latin typeface="DejaVu Sans"/>
                <a:ea typeface="DejaVu Sans"/>
                <a:cs typeface="DejaVu Sans"/>
              </a:defRPr>
            </a:lvl8pPr>
            <a:lvl9pPr algn="l">
              <a:defRPr sz="1650" b="1" i="0">
                <a:solidFill>
                  <a:srgbClr val="1F2D36"/>
                </a:solidFill>
                <a:latin typeface="DejaVu Sans"/>
                <a:ea typeface="DejaVu Sans"/>
                <a:cs typeface="DejaVu Sans"/>
              </a:defRPr>
            </a:lvl9pPr>
          </a:lstStyle>
          <a:p>
            <a:pPr algn="l">
              <a:defRPr sz="1650" b="1" i="0">
                <a:solidFill>
                  <a:srgbClr val="1F2D36"/>
                </a:solidFill>
                <a:latin typeface="DejaVu Sans"/>
                <a:ea typeface="DejaVu Sans"/>
                <a:cs typeface="DejaVu Sans"/>
              </a:defRPr>
            </a:pPr>
            <a:r>
              <a:rPr sz="1650" b="1" i="0">
                <a:solidFill>
                  <a:srgbClr val="1F2D36"/>
                </a:solidFill>
                <a:latin typeface="DejaVu Sans"/>
                <a:ea typeface="DejaVu Sans"/>
                <a:cs typeface="DejaVu Sans"/>
              </a:rPr>
              <a:t>Μελέτη Δ: διαφορετικός πληθυσμός</a:t>
            </a:r>
          </a:p>
        </p:txBody>
      </p:sp>
      <p:sp>
        <p:nvSpPr>
          <p:cNvPr id="11" name="Rectangle 10">
            <a:extLst>
              <a:ext uri="{FF2B5EF4-FFF2-40B4-BE49-F238E27FC236}">
                <a16:creationId xmlns:a16="http://schemas.microsoft.com/office/drawing/2014/main" id="{21C89886-4350-46A8-9483-C383DBED8EFC}"/>
              </a:ext>
            </a:extLst>
          </p:cNvPr>
          <p:cNvSpPr>
            <a:spLocks noGrp="1"/>
          </p:cNvSpPr>
          <p:nvPr/>
        </p:nvSpPr>
        <p:spPr>
          <a:xfrm>
            <a:off x="5238750" y="4467225"/>
            <a:ext cx="4762500" cy="114300"/>
          </a:xfrm>
          <a:prstGeom prst="rect">
            <a:avLst/>
          </a:prstGeom>
          <a:solidFill>
            <a:srgbClr val="16384C"/>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2E5C5498-A291-4684-A546-76272A8AE09B}"/>
              </a:ext>
            </a:extLst>
          </p:cNvPr>
          <p:cNvSpPr>
            <a:spLocks noGrp="1"/>
          </p:cNvSpPr>
          <p:nvPr/>
        </p:nvSpPr>
        <p:spPr>
          <a:xfrm>
            <a:off x="6858000" y="5219700"/>
            <a:ext cx="4000500" cy="438150"/>
          </a:xfrm>
          <a:prstGeom prst="rect">
            <a:avLst/>
          </a:prstGeom>
          <a:noFill/>
          <a:ln w="0">
            <a:noFill/>
            <a:prstDash val="solid"/>
          </a:ln>
        </p:spPr>
        <p:txBody>
          <a:bodyPr anchor="ctr">
            <a:normAutofit fontScale="92802"/>
          </a:bodyPr>
          <a:lstStyle>
            <a:defPPr algn="r">
              <a:defRPr sz="2100" b="1" i="0">
                <a:solidFill>
                  <a:srgbClr val="E97A5E"/>
                </a:solidFill>
                <a:latin typeface="DejaVu Sans"/>
                <a:ea typeface="DejaVu Sans"/>
                <a:cs typeface="DejaVu Sans"/>
              </a:defRPr>
            </a:defPPr>
            <a:lvl1pPr algn="r">
              <a:defRPr sz="2100" b="1" i="0">
                <a:solidFill>
                  <a:srgbClr val="E97A5E"/>
                </a:solidFill>
                <a:latin typeface="DejaVu Sans"/>
                <a:ea typeface="DejaVu Sans"/>
                <a:cs typeface="DejaVu Sans"/>
              </a:defRPr>
            </a:lvl1pPr>
            <a:lvl2pPr algn="r">
              <a:defRPr sz="2100" b="1" i="0">
                <a:solidFill>
                  <a:srgbClr val="E97A5E"/>
                </a:solidFill>
                <a:latin typeface="DejaVu Sans"/>
                <a:ea typeface="DejaVu Sans"/>
                <a:cs typeface="DejaVu Sans"/>
              </a:defRPr>
            </a:lvl2pPr>
            <a:lvl3pPr algn="r">
              <a:defRPr sz="2100" b="1" i="0">
                <a:solidFill>
                  <a:srgbClr val="E97A5E"/>
                </a:solidFill>
                <a:latin typeface="DejaVu Sans"/>
                <a:ea typeface="DejaVu Sans"/>
                <a:cs typeface="DejaVu Sans"/>
              </a:defRPr>
            </a:lvl3pPr>
            <a:lvl4pPr algn="r">
              <a:defRPr sz="2100" b="1" i="0">
                <a:solidFill>
                  <a:srgbClr val="E97A5E"/>
                </a:solidFill>
                <a:latin typeface="DejaVu Sans"/>
                <a:ea typeface="DejaVu Sans"/>
                <a:cs typeface="DejaVu Sans"/>
              </a:defRPr>
            </a:lvl4pPr>
            <a:lvl5pPr algn="r">
              <a:defRPr sz="2100" b="1" i="0">
                <a:solidFill>
                  <a:srgbClr val="E97A5E"/>
                </a:solidFill>
                <a:latin typeface="DejaVu Sans"/>
                <a:ea typeface="DejaVu Sans"/>
                <a:cs typeface="DejaVu Sans"/>
              </a:defRPr>
            </a:lvl5pPr>
            <a:lvl6pPr algn="r">
              <a:defRPr sz="2100" b="1" i="0">
                <a:solidFill>
                  <a:srgbClr val="E97A5E"/>
                </a:solidFill>
                <a:latin typeface="DejaVu Sans"/>
                <a:ea typeface="DejaVu Sans"/>
                <a:cs typeface="DejaVu Sans"/>
              </a:defRPr>
            </a:lvl6pPr>
            <a:lvl7pPr algn="r">
              <a:defRPr sz="2100" b="1" i="0">
                <a:solidFill>
                  <a:srgbClr val="E97A5E"/>
                </a:solidFill>
                <a:latin typeface="DejaVu Sans"/>
                <a:ea typeface="DejaVu Sans"/>
                <a:cs typeface="DejaVu Sans"/>
              </a:defRPr>
            </a:lvl7pPr>
            <a:lvl8pPr algn="r">
              <a:defRPr sz="2100" b="1" i="0">
                <a:solidFill>
                  <a:srgbClr val="E97A5E"/>
                </a:solidFill>
                <a:latin typeface="DejaVu Sans"/>
                <a:ea typeface="DejaVu Sans"/>
                <a:cs typeface="DejaVu Sans"/>
              </a:defRPr>
            </a:lvl8pPr>
            <a:lvl9pPr algn="r">
              <a:defRPr sz="2100" b="1" i="0">
                <a:solidFill>
                  <a:srgbClr val="E97A5E"/>
                </a:solidFill>
                <a:latin typeface="DejaVu Sans"/>
                <a:ea typeface="DejaVu Sans"/>
                <a:cs typeface="DejaVu Sans"/>
              </a:defRPr>
            </a:lvl9pPr>
          </a:lstStyle>
          <a:p>
            <a:pPr algn="r">
              <a:defRPr sz="2100" b="1" i="0">
                <a:solidFill>
                  <a:srgbClr val="E97A5E"/>
                </a:solidFill>
                <a:latin typeface="DejaVu Sans"/>
                <a:ea typeface="DejaVu Sans"/>
                <a:cs typeface="DejaVu Sans"/>
              </a:defRPr>
            </a:pPr>
            <a:r>
              <a:rPr sz="2100" b="1" i="0">
                <a:solidFill>
                  <a:srgbClr val="E97A5E"/>
                </a:solidFill>
                <a:latin typeface="DejaVu Sans"/>
                <a:ea typeface="DejaVu Sans"/>
                <a:cs typeface="DejaVu Sans"/>
              </a:rPr>
              <a:t>Ποια μελέτη θα επιλέξουμε;</a:t>
            </a:r>
          </a:p>
        </p:txBody>
      </p:sp>
    </p:spTree>
    <p:extLst>
      <p:ext uri="{BB962C8B-B14F-4D97-AF65-F5344CB8AC3E}">
        <p14:creationId xmlns:p14="http://schemas.microsoft.com/office/powerpoint/2010/main" val="251406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slide-title">
            <a:extLst>
              <a:ext uri="{FF2B5EF4-FFF2-40B4-BE49-F238E27FC236}">
                <a16:creationId xmlns:a16="http://schemas.microsoft.com/office/drawing/2014/main" id="{2054F007-5EB7-4EC1-8A50-9F65AF3364B4}"/>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Η διαδρομή από το ερώτημα στην απόφαση</a:t>
            </a:r>
          </a:p>
        </p:txBody>
      </p:sp>
      <p:sp>
        <p:nvSpPr>
          <p:cNvPr id="2" name="Rectangle 1">
            <a:extLst>
              <a:ext uri="{FF2B5EF4-FFF2-40B4-BE49-F238E27FC236}">
                <a16:creationId xmlns:a16="http://schemas.microsoft.com/office/drawing/2014/main" id="{FCFA6AB3-032C-42A1-BCCD-0A5C16E3E092}"/>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C040E7BD-E4AE-4701-BE6C-5F8E32C3A444}"/>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06</a:t>
            </a:r>
          </a:p>
        </p:txBody>
      </p:sp>
      <p:sp>
        <p:nvSpPr>
          <p:cNvPr id="5" name="Oval 4">
            <a:extLst>
              <a:ext uri="{FF2B5EF4-FFF2-40B4-BE49-F238E27FC236}">
                <a16:creationId xmlns:a16="http://schemas.microsoft.com/office/drawing/2014/main" id="{D786C766-C6C7-4F87-A4D8-431285586C99}"/>
              </a:ext>
            </a:extLst>
          </p:cNvPr>
          <p:cNvSpPr>
            <a:spLocks noGrp="1"/>
          </p:cNvSpPr>
          <p:nvPr/>
        </p:nvSpPr>
        <p:spPr>
          <a:xfrm>
            <a:off x="685800" y="2571750"/>
            <a:ext cx="457200" cy="457200"/>
          </a:xfrm>
          <a:prstGeom prst="ellipse">
            <a:avLst/>
          </a:prstGeom>
          <a:solidFill>
            <a:srgbClr val="2A7F78"/>
          </a:solidFill>
          <a:ln w="0">
            <a:noFill/>
            <a:prstDash val="solid"/>
          </a:ln>
        </p:spPr>
        <p:txBody>
          <a:bodyPr/>
          <a:lstStyle/>
          <a:p>
            <a:endParaRPr lang="en-US"/>
          </a:p>
        </p:txBody>
      </p:sp>
      <p:sp>
        <p:nvSpPr>
          <p:cNvPr id="6" name="Rectangle 5">
            <a:extLst>
              <a:ext uri="{FF2B5EF4-FFF2-40B4-BE49-F238E27FC236}">
                <a16:creationId xmlns:a16="http://schemas.microsoft.com/office/drawing/2014/main" id="{02B35C8D-D193-4F86-BEE7-7754B9C6ECD6}"/>
              </a:ext>
            </a:extLst>
          </p:cNvPr>
          <p:cNvSpPr>
            <a:spLocks noGrp="1"/>
          </p:cNvSpPr>
          <p:nvPr/>
        </p:nvSpPr>
        <p:spPr>
          <a:xfrm>
            <a:off x="685800" y="2571750"/>
            <a:ext cx="457200" cy="4572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87ABE218-576D-480C-98FB-CEA4E543A48B}"/>
              </a:ext>
            </a:extLst>
          </p:cNvPr>
          <p:cNvSpPr>
            <a:spLocks noGrp="1"/>
          </p:cNvSpPr>
          <p:nvPr/>
        </p:nvSpPr>
        <p:spPr>
          <a:xfrm>
            <a:off x="514350" y="3257550"/>
            <a:ext cx="1857375" cy="800100"/>
          </a:xfrm>
          <a:prstGeom prst="rect">
            <a:avLst/>
          </a:prstGeom>
          <a:noFill/>
          <a:ln w="0">
            <a:noFill/>
            <a:prstDash val="solid"/>
          </a:ln>
        </p:spPr>
        <p:txBody>
          <a:bodyPr anchor="t">
            <a:normAutofit/>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Κλινικό πρόβλημα</a:t>
            </a:r>
          </a:p>
        </p:txBody>
      </p:sp>
      <p:sp>
        <p:nvSpPr>
          <p:cNvPr id="8" name="Rectangle 7">
            <a:extLst>
              <a:ext uri="{FF2B5EF4-FFF2-40B4-BE49-F238E27FC236}">
                <a16:creationId xmlns:a16="http://schemas.microsoft.com/office/drawing/2014/main" id="{D3CA786B-438D-4AE8-9D8A-848379320FF9}"/>
              </a:ext>
            </a:extLst>
          </p:cNvPr>
          <p:cNvSpPr>
            <a:spLocks noGrp="1"/>
          </p:cNvSpPr>
          <p:nvPr/>
        </p:nvSpPr>
        <p:spPr>
          <a:xfrm>
            <a:off x="1209675" y="2771775"/>
            <a:ext cx="1476375" cy="47625"/>
          </a:xfrm>
          <a:prstGeom prst="rect">
            <a:avLst/>
          </a:prstGeom>
          <a:solidFill>
            <a:srgbClr val="C9D4D8"/>
          </a:solidFill>
          <a:ln w="0">
            <a:noFill/>
            <a:prstDash val="solid"/>
          </a:ln>
        </p:spPr>
        <p:txBody>
          <a:bodyPr/>
          <a:lstStyle/>
          <a:p>
            <a:endParaRPr lang="en-US"/>
          </a:p>
        </p:txBody>
      </p:sp>
      <p:sp>
        <p:nvSpPr>
          <p:cNvPr id="9" name="Oval 8">
            <a:extLst>
              <a:ext uri="{FF2B5EF4-FFF2-40B4-BE49-F238E27FC236}">
                <a16:creationId xmlns:a16="http://schemas.microsoft.com/office/drawing/2014/main" id="{AD33C74F-B05F-48D4-9BA4-A059330A23AB}"/>
              </a:ext>
            </a:extLst>
          </p:cNvPr>
          <p:cNvSpPr>
            <a:spLocks noGrp="1"/>
          </p:cNvSpPr>
          <p:nvPr/>
        </p:nvSpPr>
        <p:spPr>
          <a:xfrm>
            <a:off x="2809875" y="2571750"/>
            <a:ext cx="457200" cy="457200"/>
          </a:xfrm>
          <a:prstGeom prst="ellipse">
            <a:avLst/>
          </a:prstGeom>
          <a:solidFill>
            <a:srgbClr val="2A7F7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DD9746D4-4D01-4335-957E-DEE61BD4BB62}"/>
              </a:ext>
            </a:extLst>
          </p:cNvPr>
          <p:cNvSpPr>
            <a:spLocks noGrp="1"/>
          </p:cNvSpPr>
          <p:nvPr/>
        </p:nvSpPr>
        <p:spPr>
          <a:xfrm>
            <a:off x="2809875" y="2571750"/>
            <a:ext cx="457200" cy="4572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2</a:t>
            </a:r>
          </a:p>
        </p:txBody>
      </p:sp>
      <p:sp>
        <p:nvSpPr>
          <p:cNvPr id="11" name="Rectangle 10">
            <a:extLst>
              <a:ext uri="{FF2B5EF4-FFF2-40B4-BE49-F238E27FC236}">
                <a16:creationId xmlns:a16="http://schemas.microsoft.com/office/drawing/2014/main" id="{4E313F98-85BA-47AA-A974-FF9C7DA1A507}"/>
              </a:ext>
            </a:extLst>
          </p:cNvPr>
          <p:cNvSpPr>
            <a:spLocks noGrp="1"/>
          </p:cNvSpPr>
          <p:nvPr/>
        </p:nvSpPr>
        <p:spPr>
          <a:xfrm>
            <a:off x="2638425" y="3257550"/>
            <a:ext cx="1857375" cy="800100"/>
          </a:xfrm>
          <a:prstGeom prst="rect">
            <a:avLst/>
          </a:prstGeom>
          <a:noFill/>
          <a:ln w="0">
            <a:noFill/>
            <a:prstDash val="solid"/>
          </a:ln>
        </p:spPr>
        <p:txBody>
          <a:bodyPr anchor="t">
            <a:normAutofit/>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Ερώτημα PICO</a:t>
            </a:r>
          </a:p>
        </p:txBody>
      </p:sp>
      <p:sp>
        <p:nvSpPr>
          <p:cNvPr id="12" name="Rectangle 11">
            <a:extLst>
              <a:ext uri="{FF2B5EF4-FFF2-40B4-BE49-F238E27FC236}">
                <a16:creationId xmlns:a16="http://schemas.microsoft.com/office/drawing/2014/main" id="{302E8133-C370-49B9-9451-13D3FDD42FFF}"/>
              </a:ext>
            </a:extLst>
          </p:cNvPr>
          <p:cNvSpPr>
            <a:spLocks noGrp="1"/>
          </p:cNvSpPr>
          <p:nvPr/>
        </p:nvSpPr>
        <p:spPr>
          <a:xfrm>
            <a:off x="3333750" y="2771775"/>
            <a:ext cx="1476375" cy="47625"/>
          </a:xfrm>
          <a:prstGeom prst="rect">
            <a:avLst/>
          </a:prstGeom>
          <a:solidFill>
            <a:srgbClr val="C9D4D8"/>
          </a:solidFill>
          <a:ln w="0">
            <a:noFill/>
            <a:prstDash val="solid"/>
          </a:ln>
        </p:spPr>
        <p:txBody>
          <a:bodyPr/>
          <a:lstStyle/>
          <a:p>
            <a:endParaRPr lang="en-US"/>
          </a:p>
        </p:txBody>
      </p:sp>
      <p:sp>
        <p:nvSpPr>
          <p:cNvPr id="13" name="Oval 12">
            <a:extLst>
              <a:ext uri="{FF2B5EF4-FFF2-40B4-BE49-F238E27FC236}">
                <a16:creationId xmlns:a16="http://schemas.microsoft.com/office/drawing/2014/main" id="{27553DA2-FEA4-4D17-8868-0BA90A040110}"/>
              </a:ext>
            </a:extLst>
          </p:cNvPr>
          <p:cNvSpPr>
            <a:spLocks noGrp="1"/>
          </p:cNvSpPr>
          <p:nvPr/>
        </p:nvSpPr>
        <p:spPr>
          <a:xfrm>
            <a:off x="4933950" y="2571750"/>
            <a:ext cx="457200" cy="457200"/>
          </a:xfrm>
          <a:prstGeom prst="ellipse">
            <a:avLst/>
          </a:prstGeom>
          <a:solidFill>
            <a:srgbClr val="2A7F78"/>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2FBDC251-4364-4B2E-8D1A-29A801559A68}"/>
              </a:ext>
            </a:extLst>
          </p:cNvPr>
          <p:cNvSpPr>
            <a:spLocks noGrp="1"/>
          </p:cNvSpPr>
          <p:nvPr/>
        </p:nvSpPr>
        <p:spPr>
          <a:xfrm>
            <a:off x="4933950" y="2571750"/>
            <a:ext cx="457200" cy="4572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3</a:t>
            </a:r>
          </a:p>
        </p:txBody>
      </p:sp>
      <p:sp>
        <p:nvSpPr>
          <p:cNvPr id="15" name="Rectangle 14">
            <a:extLst>
              <a:ext uri="{FF2B5EF4-FFF2-40B4-BE49-F238E27FC236}">
                <a16:creationId xmlns:a16="http://schemas.microsoft.com/office/drawing/2014/main" id="{4C1345C2-5702-407D-9DDE-0E3AE7DE4E2A}"/>
              </a:ext>
            </a:extLst>
          </p:cNvPr>
          <p:cNvSpPr>
            <a:spLocks noGrp="1"/>
          </p:cNvSpPr>
          <p:nvPr/>
        </p:nvSpPr>
        <p:spPr>
          <a:xfrm>
            <a:off x="4762500" y="3257550"/>
            <a:ext cx="1857375" cy="800100"/>
          </a:xfrm>
          <a:prstGeom prst="rect">
            <a:avLst/>
          </a:prstGeom>
          <a:noFill/>
          <a:ln w="0">
            <a:noFill/>
            <a:prstDash val="solid"/>
          </a:ln>
        </p:spPr>
        <p:txBody>
          <a:bodyPr anchor="t">
            <a:normAutofit/>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Συστηματική ανασκόπηση</a:t>
            </a:r>
          </a:p>
        </p:txBody>
      </p:sp>
      <p:sp>
        <p:nvSpPr>
          <p:cNvPr id="16" name="Rectangle 15">
            <a:extLst>
              <a:ext uri="{FF2B5EF4-FFF2-40B4-BE49-F238E27FC236}">
                <a16:creationId xmlns:a16="http://schemas.microsoft.com/office/drawing/2014/main" id="{4E85BA98-E25B-4790-A271-F845BC889D52}"/>
              </a:ext>
            </a:extLst>
          </p:cNvPr>
          <p:cNvSpPr>
            <a:spLocks noGrp="1"/>
          </p:cNvSpPr>
          <p:nvPr/>
        </p:nvSpPr>
        <p:spPr>
          <a:xfrm>
            <a:off x="5457825" y="2771775"/>
            <a:ext cx="1476375" cy="47625"/>
          </a:xfrm>
          <a:prstGeom prst="rect">
            <a:avLst/>
          </a:prstGeom>
          <a:solidFill>
            <a:srgbClr val="C9D4D8"/>
          </a:solidFill>
          <a:ln w="0">
            <a:noFill/>
            <a:prstDash val="solid"/>
          </a:ln>
        </p:spPr>
        <p:txBody>
          <a:bodyPr/>
          <a:lstStyle/>
          <a:p>
            <a:endParaRPr lang="en-US"/>
          </a:p>
        </p:txBody>
      </p:sp>
      <p:sp>
        <p:nvSpPr>
          <p:cNvPr id="17" name="Oval 16">
            <a:extLst>
              <a:ext uri="{FF2B5EF4-FFF2-40B4-BE49-F238E27FC236}">
                <a16:creationId xmlns:a16="http://schemas.microsoft.com/office/drawing/2014/main" id="{56B8B265-201F-420A-95F9-8A377D7CAE82}"/>
              </a:ext>
            </a:extLst>
          </p:cNvPr>
          <p:cNvSpPr>
            <a:spLocks noGrp="1"/>
          </p:cNvSpPr>
          <p:nvPr/>
        </p:nvSpPr>
        <p:spPr>
          <a:xfrm>
            <a:off x="7058025" y="2571750"/>
            <a:ext cx="457200" cy="457200"/>
          </a:xfrm>
          <a:prstGeom prst="ellipse">
            <a:avLst/>
          </a:prstGeom>
          <a:solidFill>
            <a:srgbClr val="2A7F78"/>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E2CAD42A-912F-4DFA-A5C7-95ABCB92D802}"/>
              </a:ext>
            </a:extLst>
          </p:cNvPr>
          <p:cNvSpPr>
            <a:spLocks noGrp="1"/>
          </p:cNvSpPr>
          <p:nvPr/>
        </p:nvSpPr>
        <p:spPr>
          <a:xfrm>
            <a:off x="7058025" y="2571750"/>
            <a:ext cx="457200" cy="4572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4</a:t>
            </a:r>
          </a:p>
        </p:txBody>
      </p:sp>
      <p:sp>
        <p:nvSpPr>
          <p:cNvPr id="19" name="Rectangle 18">
            <a:extLst>
              <a:ext uri="{FF2B5EF4-FFF2-40B4-BE49-F238E27FC236}">
                <a16:creationId xmlns:a16="http://schemas.microsoft.com/office/drawing/2014/main" id="{8FA9297D-FC69-4F7E-91B8-E81C760146F6}"/>
              </a:ext>
            </a:extLst>
          </p:cNvPr>
          <p:cNvSpPr>
            <a:spLocks noGrp="1"/>
          </p:cNvSpPr>
          <p:nvPr/>
        </p:nvSpPr>
        <p:spPr>
          <a:xfrm>
            <a:off x="6886575" y="3257550"/>
            <a:ext cx="1857375" cy="800100"/>
          </a:xfrm>
          <a:prstGeom prst="rect">
            <a:avLst/>
          </a:prstGeom>
          <a:noFill/>
          <a:ln w="0">
            <a:noFill/>
            <a:prstDash val="solid"/>
          </a:ln>
        </p:spPr>
        <p:txBody>
          <a:bodyPr anchor="t">
            <a:normAutofit/>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Ερμηνεία αποτελεσμάτων</a:t>
            </a:r>
          </a:p>
        </p:txBody>
      </p:sp>
      <p:sp>
        <p:nvSpPr>
          <p:cNvPr id="20" name="Rectangle 19">
            <a:extLst>
              <a:ext uri="{FF2B5EF4-FFF2-40B4-BE49-F238E27FC236}">
                <a16:creationId xmlns:a16="http://schemas.microsoft.com/office/drawing/2014/main" id="{3BA39CF5-BDCF-4042-936F-06B4A73B7DDD}"/>
              </a:ext>
            </a:extLst>
          </p:cNvPr>
          <p:cNvSpPr>
            <a:spLocks noGrp="1"/>
          </p:cNvSpPr>
          <p:nvPr/>
        </p:nvSpPr>
        <p:spPr>
          <a:xfrm>
            <a:off x="7581900" y="2771775"/>
            <a:ext cx="1476375" cy="47625"/>
          </a:xfrm>
          <a:prstGeom prst="rect">
            <a:avLst/>
          </a:prstGeom>
          <a:solidFill>
            <a:srgbClr val="C9D4D8"/>
          </a:solidFill>
          <a:ln w="0">
            <a:noFill/>
            <a:prstDash val="solid"/>
          </a:ln>
        </p:spPr>
        <p:txBody>
          <a:bodyPr/>
          <a:lstStyle/>
          <a:p>
            <a:endParaRPr lang="en-US"/>
          </a:p>
        </p:txBody>
      </p:sp>
      <p:sp>
        <p:nvSpPr>
          <p:cNvPr id="21" name="Oval 20">
            <a:extLst>
              <a:ext uri="{FF2B5EF4-FFF2-40B4-BE49-F238E27FC236}">
                <a16:creationId xmlns:a16="http://schemas.microsoft.com/office/drawing/2014/main" id="{50F5E899-E199-41D5-A643-86F8076ACA09}"/>
              </a:ext>
            </a:extLst>
          </p:cNvPr>
          <p:cNvSpPr>
            <a:spLocks noGrp="1"/>
          </p:cNvSpPr>
          <p:nvPr/>
        </p:nvSpPr>
        <p:spPr>
          <a:xfrm>
            <a:off x="9182100" y="2571750"/>
            <a:ext cx="457200" cy="457200"/>
          </a:xfrm>
          <a:prstGeom prst="ellipse">
            <a:avLst/>
          </a:prstGeom>
          <a:solidFill>
            <a:srgbClr val="E97A5E"/>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D80C9EF4-CD66-438F-88D6-A33A7EF5F834}"/>
              </a:ext>
            </a:extLst>
          </p:cNvPr>
          <p:cNvSpPr>
            <a:spLocks noGrp="1"/>
          </p:cNvSpPr>
          <p:nvPr/>
        </p:nvSpPr>
        <p:spPr>
          <a:xfrm>
            <a:off x="9182100" y="2571750"/>
            <a:ext cx="457200" cy="4572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5</a:t>
            </a:r>
          </a:p>
        </p:txBody>
      </p:sp>
      <p:sp>
        <p:nvSpPr>
          <p:cNvPr id="23" name="Rectangle 22">
            <a:extLst>
              <a:ext uri="{FF2B5EF4-FFF2-40B4-BE49-F238E27FC236}">
                <a16:creationId xmlns:a16="http://schemas.microsoft.com/office/drawing/2014/main" id="{CFBD1E9C-EDEB-4D13-99E9-ADCA7EB8C030}"/>
              </a:ext>
            </a:extLst>
          </p:cNvPr>
          <p:cNvSpPr>
            <a:spLocks noGrp="1"/>
          </p:cNvSpPr>
          <p:nvPr/>
        </p:nvSpPr>
        <p:spPr>
          <a:xfrm>
            <a:off x="9010650" y="3257550"/>
            <a:ext cx="1857375" cy="800100"/>
          </a:xfrm>
          <a:prstGeom prst="rect">
            <a:avLst/>
          </a:prstGeom>
          <a:noFill/>
          <a:ln w="0">
            <a:noFill/>
            <a:prstDash val="solid"/>
          </a:ln>
        </p:spPr>
        <p:txBody>
          <a:bodyPr anchor="t">
            <a:normAutofit/>
          </a:bodyPr>
          <a:lstStyle>
            <a:defPPr algn="ctr">
              <a:defRPr sz="1425" b="1" i="0">
                <a:solidFill>
                  <a:srgbClr val="16384C"/>
                </a:solidFill>
                <a:latin typeface="DejaVu Sans"/>
                <a:ea typeface="DejaVu Sans"/>
                <a:cs typeface="DejaVu Sans"/>
              </a:defRPr>
            </a:defPPr>
            <a:lvl1pPr algn="ctr">
              <a:defRPr sz="1425" b="1" i="0">
                <a:solidFill>
                  <a:srgbClr val="16384C"/>
                </a:solidFill>
                <a:latin typeface="DejaVu Sans"/>
                <a:ea typeface="DejaVu Sans"/>
                <a:cs typeface="DejaVu Sans"/>
              </a:defRPr>
            </a:lvl1pPr>
            <a:lvl2pPr algn="ctr">
              <a:defRPr sz="1425" b="1" i="0">
                <a:solidFill>
                  <a:srgbClr val="16384C"/>
                </a:solidFill>
                <a:latin typeface="DejaVu Sans"/>
                <a:ea typeface="DejaVu Sans"/>
                <a:cs typeface="DejaVu Sans"/>
              </a:defRPr>
            </a:lvl2pPr>
            <a:lvl3pPr algn="ctr">
              <a:defRPr sz="1425" b="1" i="0">
                <a:solidFill>
                  <a:srgbClr val="16384C"/>
                </a:solidFill>
                <a:latin typeface="DejaVu Sans"/>
                <a:ea typeface="DejaVu Sans"/>
                <a:cs typeface="DejaVu Sans"/>
              </a:defRPr>
            </a:lvl3pPr>
            <a:lvl4pPr algn="ctr">
              <a:defRPr sz="1425" b="1" i="0">
                <a:solidFill>
                  <a:srgbClr val="16384C"/>
                </a:solidFill>
                <a:latin typeface="DejaVu Sans"/>
                <a:ea typeface="DejaVu Sans"/>
                <a:cs typeface="DejaVu Sans"/>
              </a:defRPr>
            </a:lvl4pPr>
            <a:lvl5pPr algn="ctr">
              <a:defRPr sz="1425" b="1" i="0">
                <a:solidFill>
                  <a:srgbClr val="16384C"/>
                </a:solidFill>
                <a:latin typeface="DejaVu Sans"/>
                <a:ea typeface="DejaVu Sans"/>
                <a:cs typeface="DejaVu Sans"/>
              </a:defRPr>
            </a:lvl5pPr>
            <a:lvl6pPr algn="ctr">
              <a:defRPr sz="1425" b="1" i="0">
                <a:solidFill>
                  <a:srgbClr val="16384C"/>
                </a:solidFill>
                <a:latin typeface="DejaVu Sans"/>
                <a:ea typeface="DejaVu Sans"/>
                <a:cs typeface="DejaVu Sans"/>
              </a:defRPr>
            </a:lvl6pPr>
            <a:lvl7pPr algn="ctr">
              <a:defRPr sz="1425" b="1" i="0">
                <a:solidFill>
                  <a:srgbClr val="16384C"/>
                </a:solidFill>
                <a:latin typeface="DejaVu Sans"/>
                <a:ea typeface="DejaVu Sans"/>
                <a:cs typeface="DejaVu Sans"/>
              </a:defRPr>
            </a:lvl7pPr>
            <a:lvl8pPr algn="ctr">
              <a:defRPr sz="1425" b="1" i="0">
                <a:solidFill>
                  <a:srgbClr val="16384C"/>
                </a:solidFill>
                <a:latin typeface="DejaVu Sans"/>
                <a:ea typeface="DejaVu Sans"/>
                <a:cs typeface="DejaVu Sans"/>
              </a:defRPr>
            </a:lvl8pPr>
            <a:lvl9pPr algn="ctr">
              <a:defRPr sz="1425" b="1" i="0">
                <a:solidFill>
                  <a:srgbClr val="16384C"/>
                </a:solidFill>
                <a:latin typeface="DejaVu Sans"/>
                <a:ea typeface="DejaVu Sans"/>
                <a:cs typeface="DejaVu Sans"/>
              </a:defRPr>
            </a:lvl9pPr>
          </a:lstStyle>
          <a:p>
            <a:pPr algn="ctr">
              <a:defRPr sz="1425" b="1" i="0">
                <a:solidFill>
                  <a:srgbClr val="16384C"/>
                </a:solidFill>
                <a:latin typeface="DejaVu Sans"/>
                <a:ea typeface="DejaVu Sans"/>
                <a:cs typeface="DejaVu Sans"/>
              </a:defRPr>
            </a:pPr>
            <a:r>
              <a:rPr sz="1425" b="1" i="0">
                <a:solidFill>
                  <a:srgbClr val="16384C"/>
                </a:solidFill>
                <a:latin typeface="DejaVu Sans"/>
                <a:ea typeface="DejaVu Sans"/>
                <a:cs typeface="DejaVu Sans"/>
              </a:rPr>
              <a:t>Εφαρμογή στον ασθενή</a:t>
            </a:r>
          </a:p>
        </p:txBody>
      </p:sp>
      <p:sp>
        <p:nvSpPr>
          <p:cNvPr id="24" name="Rectangle 23">
            <a:extLst>
              <a:ext uri="{FF2B5EF4-FFF2-40B4-BE49-F238E27FC236}">
                <a16:creationId xmlns:a16="http://schemas.microsoft.com/office/drawing/2014/main" id="{CCD789EA-1E76-47BD-94D5-D6D1DB77C003}"/>
              </a:ext>
            </a:extLst>
          </p:cNvPr>
          <p:cNvSpPr>
            <a:spLocks noGrp="1"/>
          </p:cNvSpPr>
          <p:nvPr/>
        </p:nvSpPr>
        <p:spPr>
          <a:xfrm>
            <a:off x="1524000" y="4953000"/>
            <a:ext cx="9144000" cy="457200"/>
          </a:xfrm>
          <a:prstGeom prst="rect">
            <a:avLst/>
          </a:prstGeom>
          <a:noFill/>
          <a:ln w="0">
            <a:noFill/>
            <a:prstDash val="solid"/>
          </a:ln>
        </p:spPr>
        <p:txBody>
          <a:bodyPr anchor="ctr">
            <a:normAutofit/>
          </a:bodyPr>
          <a:lstStyle>
            <a:defPPr algn="ctr">
              <a:defRPr sz="1875" b="1" i="0">
                <a:solidFill>
                  <a:srgbClr val="5E6C74"/>
                </a:solidFill>
                <a:latin typeface="DejaVu Sans"/>
                <a:ea typeface="DejaVu Sans"/>
                <a:cs typeface="DejaVu Sans"/>
              </a:defRPr>
            </a:defPPr>
            <a:lvl1pPr algn="ctr">
              <a:defRPr sz="1875" b="1" i="0">
                <a:solidFill>
                  <a:srgbClr val="5E6C74"/>
                </a:solidFill>
                <a:latin typeface="DejaVu Sans"/>
                <a:ea typeface="DejaVu Sans"/>
                <a:cs typeface="DejaVu Sans"/>
              </a:defRPr>
            </a:lvl1pPr>
            <a:lvl2pPr algn="ctr">
              <a:defRPr sz="1875" b="1" i="0">
                <a:solidFill>
                  <a:srgbClr val="5E6C74"/>
                </a:solidFill>
                <a:latin typeface="DejaVu Sans"/>
                <a:ea typeface="DejaVu Sans"/>
                <a:cs typeface="DejaVu Sans"/>
              </a:defRPr>
            </a:lvl2pPr>
            <a:lvl3pPr algn="ctr">
              <a:defRPr sz="1875" b="1" i="0">
                <a:solidFill>
                  <a:srgbClr val="5E6C74"/>
                </a:solidFill>
                <a:latin typeface="DejaVu Sans"/>
                <a:ea typeface="DejaVu Sans"/>
                <a:cs typeface="DejaVu Sans"/>
              </a:defRPr>
            </a:lvl3pPr>
            <a:lvl4pPr algn="ctr">
              <a:defRPr sz="1875" b="1" i="0">
                <a:solidFill>
                  <a:srgbClr val="5E6C74"/>
                </a:solidFill>
                <a:latin typeface="DejaVu Sans"/>
                <a:ea typeface="DejaVu Sans"/>
                <a:cs typeface="DejaVu Sans"/>
              </a:defRPr>
            </a:lvl4pPr>
            <a:lvl5pPr algn="ctr">
              <a:defRPr sz="1875" b="1" i="0">
                <a:solidFill>
                  <a:srgbClr val="5E6C74"/>
                </a:solidFill>
                <a:latin typeface="DejaVu Sans"/>
                <a:ea typeface="DejaVu Sans"/>
                <a:cs typeface="DejaVu Sans"/>
              </a:defRPr>
            </a:lvl5pPr>
            <a:lvl6pPr algn="ctr">
              <a:defRPr sz="1875" b="1" i="0">
                <a:solidFill>
                  <a:srgbClr val="5E6C74"/>
                </a:solidFill>
                <a:latin typeface="DejaVu Sans"/>
                <a:ea typeface="DejaVu Sans"/>
                <a:cs typeface="DejaVu Sans"/>
              </a:defRPr>
            </a:lvl6pPr>
            <a:lvl7pPr algn="ctr">
              <a:defRPr sz="1875" b="1" i="0">
                <a:solidFill>
                  <a:srgbClr val="5E6C74"/>
                </a:solidFill>
                <a:latin typeface="DejaVu Sans"/>
                <a:ea typeface="DejaVu Sans"/>
                <a:cs typeface="DejaVu Sans"/>
              </a:defRPr>
            </a:lvl7pPr>
            <a:lvl8pPr algn="ctr">
              <a:defRPr sz="1875" b="1" i="0">
                <a:solidFill>
                  <a:srgbClr val="5E6C74"/>
                </a:solidFill>
                <a:latin typeface="DejaVu Sans"/>
                <a:ea typeface="DejaVu Sans"/>
                <a:cs typeface="DejaVu Sans"/>
              </a:defRPr>
            </a:lvl8pPr>
            <a:lvl9pPr algn="ctr">
              <a:defRPr sz="1875" b="1" i="0">
                <a:solidFill>
                  <a:srgbClr val="5E6C74"/>
                </a:solidFill>
                <a:latin typeface="DejaVu Sans"/>
                <a:ea typeface="DejaVu Sans"/>
                <a:cs typeface="DejaVu Sans"/>
              </a:defRPr>
            </a:lvl9pPr>
          </a:lstStyle>
          <a:p>
            <a:pPr algn="ctr">
              <a:defRPr sz="1875" b="1" i="0">
                <a:solidFill>
                  <a:srgbClr val="5E6C74"/>
                </a:solidFill>
                <a:latin typeface="DejaVu Sans"/>
                <a:ea typeface="DejaVu Sans"/>
                <a:cs typeface="DejaVu Sans"/>
              </a:defRPr>
            </a:pPr>
            <a:r>
              <a:rPr sz="1875" b="1" i="0">
                <a:solidFill>
                  <a:srgbClr val="5E6C74"/>
                </a:solidFill>
                <a:latin typeface="DejaVu Sans"/>
                <a:ea typeface="DejaVu Sans"/>
                <a:cs typeface="DejaVu Sans"/>
              </a:rPr>
              <a:t>Κάθε βήμα μπορεί να εισαγάγει αβεβαιότητα ή μεροληψία.</a:t>
            </a:r>
          </a:p>
        </p:txBody>
      </p:sp>
    </p:spTree>
    <p:extLst>
      <p:ext uri="{BB962C8B-B14F-4D97-AF65-F5344CB8AC3E}">
        <p14:creationId xmlns:p14="http://schemas.microsoft.com/office/powerpoint/2010/main" val="1763364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slide-title">
            <a:extLst>
              <a:ext uri="{FF2B5EF4-FFF2-40B4-BE49-F238E27FC236}">
                <a16:creationId xmlns:a16="http://schemas.microsoft.com/office/drawing/2014/main" id="{122C1D67-6C9F-4C17-96AF-C54562F8540E}"/>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Τρόποι σύνθεσης της διαθέσιμης γνώσης</a:t>
            </a:r>
          </a:p>
        </p:txBody>
      </p:sp>
      <p:sp>
        <p:nvSpPr>
          <p:cNvPr id="2" name="Rectangle 1">
            <a:extLst>
              <a:ext uri="{FF2B5EF4-FFF2-40B4-BE49-F238E27FC236}">
                <a16:creationId xmlns:a16="http://schemas.microsoft.com/office/drawing/2014/main" id="{6452B40B-C7AF-4252-8A82-65F993937AEE}"/>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B6F4748E-B14E-4040-A057-B4F21122177B}"/>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07</a:t>
            </a:r>
          </a:p>
        </p:txBody>
      </p:sp>
      <p:sp>
        <p:nvSpPr>
          <p:cNvPr id="5" name="Rectangle: Rounded Corners 4">
            <a:extLst>
              <a:ext uri="{FF2B5EF4-FFF2-40B4-BE49-F238E27FC236}">
                <a16:creationId xmlns:a16="http://schemas.microsoft.com/office/drawing/2014/main" id="{8C1677FD-88B2-469D-B3ED-498F3328B1EB}"/>
              </a:ext>
            </a:extLst>
          </p:cNvPr>
          <p:cNvSpPr>
            <a:spLocks noGrp="1"/>
          </p:cNvSpPr>
          <p:nvPr/>
        </p:nvSpPr>
        <p:spPr>
          <a:xfrm>
            <a:off x="762000" y="1524000"/>
            <a:ext cx="10668000" cy="1123950"/>
          </a:xfrm>
          <a:prstGeom prst="roundRect">
            <a:avLst>
              <a:gd name="adj" fmla="val 6780"/>
            </a:avLst>
          </a:prstGeom>
          <a:solidFill>
            <a:srgbClr val="E4EEF4"/>
          </a:solidFill>
          <a:ln w="0">
            <a:noFill/>
            <a:prstDash val="solid"/>
          </a:ln>
        </p:spPr>
        <p:txBody>
          <a:bodyPr/>
          <a:lstStyle/>
          <a:p>
            <a:endParaRPr lang="en-US"/>
          </a:p>
        </p:txBody>
      </p:sp>
      <p:sp>
        <p:nvSpPr>
          <p:cNvPr id="6" name="Rectangle 5">
            <a:extLst>
              <a:ext uri="{FF2B5EF4-FFF2-40B4-BE49-F238E27FC236}">
                <a16:creationId xmlns:a16="http://schemas.microsoft.com/office/drawing/2014/main" id="{7B0E3117-1CF7-45E2-9A26-F0087C96D616}"/>
              </a:ext>
            </a:extLst>
          </p:cNvPr>
          <p:cNvSpPr>
            <a:spLocks noGrp="1"/>
          </p:cNvSpPr>
          <p:nvPr/>
        </p:nvSpPr>
        <p:spPr>
          <a:xfrm>
            <a:off x="1047750" y="1695450"/>
            <a:ext cx="2857500" cy="361950"/>
          </a:xfrm>
          <a:prstGeom prst="rect">
            <a:avLst/>
          </a:prstGeom>
          <a:noFill/>
          <a:ln w="0">
            <a:noFill/>
            <a:prstDash val="solid"/>
          </a:ln>
        </p:spPr>
        <p:txBody>
          <a:bodyPr anchor="ctr">
            <a:normAutofit fontScale="80911" lnSpcReduction="10000"/>
          </a:bodyPr>
          <a:lstStyle>
            <a:defPPr algn="l">
              <a:defRPr sz="1725" b="1" i="0">
                <a:solidFill>
                  <a:srgbClr val="16384C"/>
                </a:solidFill>
                <a:latin typeface="DejaVu Sans"/>
                <a:ea typeface="DejaVu Sans"/>
                <a:cs typeface="DejaVu Sans"/>
              </a:defRPr>
            </a:defPPr>
            <a:lvl1pPr algn="l">
              <a:defRPr sz="1725" b="1" i="0">
                <a:solidFill>
                  <a:srgbClr val="16384C"/>
                </a:solidFill>
                <a:latin typeface="DejaVu Sans"/>
                <a:ea typeface="DejaVu Sans"/>
                <a:cs typeface="DejaVu Sans"/>
              </a:defRPr>
            </a:lvl1pPr>
            <a:lvl2pPr algn="l">
              <a:defRPr sz="1725" b="1" i="0">
                <a:solidFill>
                  <a:srgbClr val="16384C"/>
                </a:solidFill>
                <a:latin typeface="DejaVu Sans"/>
                <a:ea typeface="DejaVu Sans"/>
                <a:cs typeface="DejaVu Sans"/>
              </a:defRPr>
            </a:lvl2pPr>
            <a:lvl3pPr algn="l">
              <a:defRPr sz="1725" b="1" i="0">
                <a:solidFill>
                  <a:srgbClr val="16384C"/>
                </a:solidFill>
                <a:latin typeface="DejaVu Sans"/>
                <a:ea typeface="DejaVu Sans"/>
                <a:cs typeface="DejaVu Sans"/>
              </a:defRPr>
            </a:lvl3pPr>
            <a:lvl4pPr algn="l">
              <a:defRPr sz="1725" b="1" i="0">
                <a:solidFill>
                  <a:srgbClr val="16384C"/>
                </a:solidFill>
                <a:latin typeface="DejaVu Sans"/>
                <a:ea typeface="DejaVu Sans"/>
                <a:cs typeface="DejaVu Sans"/>
              </a:defRPr>
            </a:lvl4pPr>
            <a:lvl5pPr algn="l">
              <a:defRPr sz="1725" b="1" i="0">
                <a:solidFill>
                  <a:srgbClr val="16384C"/>
                </a:solidFill>
                <a:latin typeface="DejaVu Sans"/>
                <a:ea typeface="DejaVu Sans"/>
                <a:cs typeface="DejaVu Sans"/>
              </a:defRPr>
            </a:lvl5pPr>
            <a:lvl6pPr algn="l">
              <a:defRPr sz="1725" b="1" i="0">
                <a:solidFill>
                  <a:srgbClr val="16384C"/>
                </a:solidFill>
                <a:latin typeface="DejaVu Sans"/>
                <a:ea typeface="DejaVu Sans"/>
                <a:cs typeface="DejaVu Sans"/>
              </a:defRPr>
            </a:lvl6pPr>
            <a:lvl7pPr algn="l">
              <a:defRPr sz="1725" b="1" i="0">
                <a:solidFill>
                  <a:srgbClr val="16384C"/>
                </a:solidFill>
                <a:latin typeface="DejaVu Sans"/>
                <a:ea typeface="DejaVu Sans"/>
                <a:cs typeface="DejaVu Sans"/>
              </a:defRPr>
            </a:lvl7pPr>
            <a:lvl8pPr algn="l">
              <a:defRPr sz="1725" b="1" i="0">
                <a:solidFill>
                  <a:srgbClr val="16384C"/>
                </a:solidFill>
                <a:latin typeface="DejaVu Sans"/>
                <a:ea typeface="DejaVu Sans"/>
                <a:cs typeface="DejaVu Sans"/>
              </a:defRPr>
            </a:lvl8pPr>
            <a:lvl9pPr algn="l">
              <a:defRPr sz="1725" b="1" i="0">
                <a:solidFill>
                  <a:srgbClr val="16384C"/>
                </a:solidFill>
                <a:latin typeface="DejaVu Sans"/>
                <a:ea typeface="DejaVu Sans"/>
                <a:cs typeface="DejaVu Sans"/>
              </a:defRPr>
            </a:lvl9pPr>
          </a:lstStyle>
          <a:p>
            <a:pPr algn="l">
              <a:defRPr sz="1725" b="1" i="0">
                <a:solidFill>
                  <a:srgbClr val="16384C"/>
                </a:solidFill>
                <a:latin typeface="DejaVu Sans"/>
                <a:ea typeface="DejaVu Sans"/>
                <a:cs typeface="DejaVu Sans"/>
              </a:defRPr>
            </a:pPr>
            <a:r>
              <a:rPr sz="1725" b="1" i="0">
                <a:solidFill>
                  <a:srgbClr val="16384C"/>
                </a:solidFill>
                <a:latin typeface="DejaVu Sans"/>
                <a:ea typeface="DejaVu Sans"/>
                <a:cs typeface="DejaVu Sans"/>
              </a:rPr>
              <a:t>Αφηγηματική ανασκόπηση</a:t>
            </a:r>
          </a:p>
        </p:txBody>
      </p:sp>
      <p:sp>
        <p:nvSpPr>
          <p:cNvPr id="7" name="Rectangle 6">
            <a:extLst>
              <a:ext uri="{FF2B5EF4-FFF2-40B4-BE49-F238E27FC236}">
                <a16:creationId xmlns:a16="http://schemas.microsoft.com/office/drawing/2014/main" id="{02849711-A27D-4F7E-B966-A7269C09EABB}"/>
              </a:ext>
            </a:extLst>
          </p:cNvPr>
          <p:cNvSpPr>
            <a:spLocks noGrp="1"/>
          </p:cNvSpPr>
          <p:nvPr/>
        </p:nvSpPr>
        <p:spPr>
          <a:xfrm>
            <a:off x="4048125" y="1657350"/>
            <a:ext cx="6953250" cy="8191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Ο συγγραφέας περιγράφει και σχολιάζει τη βιβλιογραφία. Η διαδικασία επιλογής μπορεί να μην είναι πλήρως διαφανής.</a:t>
            </a:r>
          </a:p>
        </p:txBody>
      </p:sp>
      <p:sp>
        <p:nvSpPr>
          <p:cNvPr id="8" name="Rectangle: Rounded Corners 7">
            <a:extLst>
              <a:ext uri="{FF2B5EF4-FFF2-40B4-BE49-F238E27FC236}">
                <a16:creationId xmlns:a16="http://schemas.microsoft.com/office/drawing/2014/main" id="{C099B513-FF4E-4699-8EFC-DAEDB5C840B6}"/>
              </a:ext>
            </a:extLst>
          </p:cNvPr>
          <p:cNvSpPr>
            <a:spLocks noGrp="1"/>
          </p:cNvSpPr>
          <p:nvPr/>
        </p:nvSpPr>
        <p:spPr>
          <a:xfrm>
            <a:off x="762000" y="2952750"/>
            <a:ext cx="10668000" cy="1123950"/>
          </a:xfrm>
          <a:prstGeom prst="roundRect">
            <a:avLst>
              <a:gd name="adj" fmla="val 6780"/>
            </a:avLst>
          </a:prstGeom>
          <a:solidFill>
            <a:srgbClr val="DDEFEA"/>
          </a:solidFill>
          <a:ln w="0">
            <a:noFill/>
            <a:prstDash val="solid"/>
          </a:ln>
        </p:spPr>
        <p:txBody>
          <a:bodyPr/>
          <a:lstStyle/>
          <a:p>
            <a:endParaRPr lang="en-US"/>
          </a:p>
        </p:txBody>
      </p:sp>
      <p:sp>
        <p:nvSpPr>
          <p:cNvPr id="9" name="Rectangle 8">
            <a:extLst>
              <a:ext uri="{FF2B5EF4-FFF2-40B4-BE49-F238E27FC236}">
                <a16:creationId xmlns:a16="http://schemas.microsoft.com/office/drawing/2014/main" id="{392BCD92-0BA5-4FEA-B56B-89DE633661AD}"/>
              </a:ext>
            </a:extLst>
          </p:cNvPr>
          <p:cNvSpPr>
            <a:spLocks noGrp="1"/>
          </p:cNvSpPr>
          <p:nvPr/>
        </p:nvSpPr>
        <p:spPr>
          <a:xfrm>
            <a:off x="1047750" y="3124200"/>
            <a:ext cx="2857500" cy="361950"/>
          </a:xfrm>
          <a:prstGeom prst="rect">
            <a:avLst/>
          </a:prstGeom>
          <a:noFill/>
          <a:ln w="0">
            <a:noFill/>
            <a:prstDash val="solid"/>
          </a:ln>
        </p:spPr>
        <p:txBody>
          <a:bodyPr anchor="ctr">
            <a:normAutofit fontScale="81793" lnSpcReduction="10000"/>
          </a:bodyPr>
          <a:lstStyle>
            <a:defPPr algn="l">
              <a:defRPr sz="1725" b="1" i="0">
                <a:solidFill>
                  <a:srgbClr val="2A7F78"/>
                </a:solidFill>
                <a:latin typeface="DejaVu Sans"/>
                <a:ea typeface="DejaVu Sans"/>
                <a:cs typeface="DejaVu Sans"/>
              </a:defRPr>
            </a:defPPr>
            <a:lvl1pPr algn="l">
              <a:defRPr sz="1725" b="1" i="0">
                <a:solidFill>
                  <a:srgbClr val="2A7F78"/>
                </a:solidFill>
                <a:latin typeface="DejaVu Sans"/>
                <a:ea typeface="DejaVu Sans"/>
                <a:cs typeface="DejaVu Sans"/>
              </a:defRPr>
            </a:lvl1pPr>
            <a:lvl2pPr algn="l">
              <a:defRPr sz="1725" b="1" i="0">
                <a:solidFill>
                  <a:srgbClr val="2A7F78"/>
                </a:solidFill>
                <a:latin typeface="DejaVu Sans"/>
                <a:ea typeface="DejaVu Sans"/>
                <a:cs typeface="DejaVu Sans"/>
              </a:defRPr>
            </a:lvl2pPr>
            <a:lvl3pPr algn="l">
              <a:defRPr sz="1725" b="1" i="0">
                <a:solidFill>
                  <a:srgbClr val="2A7F78"/>
                </a:solidFill>
                <a:latin typeface="DejaVu Sans"/>
                <a:ea typeface="DejaVu Sans"/>
                <a:cs typeface="DejaVu Sans"/>
              </a:defRPr>
            </a:lvl3pPr>
            <a:lvl4pPr algn="l">
              <a:defRPr sz="1725" b="1" i="0">
                <a:solidFill>
                  <a:srgbClr val="2A7F78"/>
                </a:solidFill>
                <a:latin typeface="DejaVu Sans"/>
                <a:ea typeface="DejaVu Sans"/>
                <a:cs typeface="DejaVu Sans"/>
              </a:defRPr>
            </a:lvl4pPr>
            <a:lvl5pPr algn="l">
              <a:defRPr sz="1725" b="1" i="0">
                <a:solidFill>
                  <a:srgbClr val="2A7F78"/>
                </a:solidFill>
                <a:latin typeface="DejaVu Sans"/>
                <a:ea typeface="DejaVu Sans"/>
                <a:cs typeface="DejaVu Sans"/>
              </a:defRPr>
            </a:lvl5pPr>
            <a:lvl6pPr algn="l">
              <a:defRPr sz="1725" b="1" i="0">
                <a:solidFill>
                  <a:srgbClr val="2A7F78"/>
                </a:solidFill>
                <a:latin typeface="DejaVu Sans"/>
                <a:ea typeface="DejaVu Sans"/>
                <a:cs typeface="DejaVu Sans"/>
              </a:defRPr>
            </a:lvl6pPr>
            <a:lvl7pPr algn="l">
              <a:defRPr sz="1725" b="1" i="0">
                <a:solidFill>
                  <a:srgbClr val="2A7F78"/>
                </a:solidFill>
                <a:latin typeface="DejaVu Sans"/>
                <a:ea typeface="DejaVu Sans"/>
                <a:cs typeface="DejaVu Sans"/>
              </a:defRPr>
            </a:lvl7pPr>
            <a:lvl8pPr algn="l">
              <a:defRPr sz="1725" b="1" i="0">
                <a:solidFill>
                  <a:srgbClr val="2A7F78"/>
                </a:solidFill>
                <a:latin typeface="DejaVu Sans"/>
                <a:ea typeface="DejaVu Sans"/>
                <a:cs typeface="DejaVu Sans"/>
              </a:defRPr>
            </a:lvl8pPr>
            <a:lvl9pPr algn="l">
              <a:defRPr sz="1725" b="1" i="0">
                <a:solidFill>
                  <a:srgbClr val="2A7F78"/>
                </a:solidFill>
                <a:latin typeface="DejaVu Sans"/>
                <a:ea typeface="DejaVu Sans"/>
                <a:cs typeface="DejaVu Sans"/>
              </a:defRPr>
            </a:lvl9pPr>
          </a:lstStyle>
          <a:p>
            <a:pPr algn="l">
              <a:defRPr sz="1725" b="1" i="0">
                <a:solidFill>
                  <a:srgbClr val="2A7F78"/>
                </a:solidFill>
                <a:latin typeface="DejaVu Sans"/>
                <a:ea typeface="DejaVu Sans"/>
                <a:cs typeface="DejaVu Sans"/>
              </a:defRPr>
            </a:pPr>
            <a:r>
              <a:rPr sz="1725" b="1" i="0">
                <a:solidFill>
                  <a:srgbClr val="2A7F78"/>
                </a:solidFill>
                <a:latin typeface="DejaVu Sans"/>
                <a:ea typeface="DejaVu Sans"/>
                <a:cs typeface="DejaVu Sans"/>
              </a:rPr>
              <a:t>Συστηματική ανασκόπηση</a:t>
            </a:r>
          </a:p>
        </p:txBody>
      </p:sp>
      <p:sp>
        <p:nvSpPr>
          <p:cNvPr id="10" name="Rectangle 9">
            <a:extLst>
              <a:ext uri="{FF2B5EF4-FFF2-40B4-BE49-F238E27FC236}">
                <a16:creationId xmlns:a16="http://schemas.microsoft.com/office/drawing/2014/main" id="{7E382B44-2F40-42AE-A02A-DC9749AC8CE3}"/>
              </a:ext>
            </a:extLst>
          </p:cNvPr>
          <p:cNvSpPr>
            <a:spLocks noGrp="1"/>
          </p:cNvSpPr>
          <p:nvPr/>
        </p:nvSpPr>
        <p:spPr>
          <a:xfrm>
            <a:off x="4048125" y="3086100"/>
            <a:ext cx="6953250" cy="8191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Προκαθορισμένη, διαφανής διαδικασία για τον εντοπισμό, την αξιολόγηση και τη σύνθεση των μελετών.</a:t>
            </a:r>
          </a:p>
        </p:txBody>
      </p:sp>
      <p:sp>
        <p:nvSpPr>
          <p:cNvPr id="11" name="Rectangle: Rounded Corners 10">
            <a:extLst>
              <a:ext uri="{FF2B5EF4-FFF2-40B4-BE49-F238E27FC236}">
                <a16:creationId xmlns:a16="http://schemas.microsoft.com/office/drawing/2014/main" id="{C67F3100-6803-4E69-852F-11A390FB7ECB}"/>
              </a:ext>
            </a:extLst>
          </p:cNvPr>
          <p:cNvSpPr>
            <a:spLocks noGrp="1"/>
          </p:cNvSpPr>
          <p:nvPr/>
        </p:nvSpPr>
        <p:spPr>
          <a:xfrm>
            <a:off x="762000" y="4381500"/>
            <a:ext cx="10668000" cy="1123950"/>
          </a:xfrm>
          <a:prstGeom prst="roundRect">
            <a:avLst>
              <a:gd name="adj" fmla="val 6780"/>
            </a:avLst>
          </a:prstGeom>
          <a:solidFill>
            <a:srgbClr val="F9E5DE"/>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F859CDD8-618D-454E-8D53-2B3434AF83F8}"/>
              </a:ext>
            </a:extLst>
          </p:cNvPr>
          <p:cNvSpPr>
            <a:spLocks noGrp="1"/>
          </p:cNvSpPr>
          <p:nvPr/>
        </p:nvSpPr>
        <p:spPr>
          <a:xfrm>
            <a:off x="1047750" y="4552950"/>
            <a:ext cx="2857500" cy="361950"/>
          </a:xfrm>
          <a:prstGeom prst="rect">
            <a:avLst/>
          </a:prstGeom>
          <a:noFill/>
          <a:ln w="0">
            <a:noFill/>
            <a:prstDash val="solid"/>
          </a:ln>
        </p:spPr>
        <p:txBody>
          <a:bodyPr anchor="ctr">
            <a:normAutofit/>
          </a:bodyPr>
          <a:lstStyle>
            <a:defPPr algn="l">
              <a:defRPr sz="1725" b="1" i="0">
                <a:solidFill>
                  <a:srgbClr val="E97A5E"/>
                </a:solidFill>
                <a:latin typeface="DejaVu Sans"/>
                <a:ea typeface="DejaVu Sans"/>
                <a:cs typeface="DejaVu Sans"/>
              </a:defRPr>
            </a:defPPr>
            <a:lvl1pPr algn="l">
              <a:defRPr sz="1725" b="1" i="0">
                <a:solidFill>
                  <a:srgbClr val="E97A5E"/>
                </a:solidFill>
                <a:latin typeface="DejaVu Sans"/>
                <a:ea typeface="DejaVu Sans"/>
                <a:cs typeface="DejaVu Sans"/>
              </a:defRPr>
            </a:lvl1pPr>
            <a:lvl2pPr algn="l">
              <a:defRPr sz="1725" b="1" i="0">
                <a:solidFill>
                  <a:srgbClr val="E97A5E"/>
                </a:solidFill>
                <a:latin typeface="DejaVu Sans"/>
                <a:ea typeface="DejaVu Sans"/>
                <a:cs typeface="DejaVu Sans"/>
              </a:defRPr>
            </a:lvl2pPr>
            <a:lvl3pPr algn="l">
              <a:defRPr sz="1725" b="1" i="0">
                <a:solidFill>
                  <a:srgbClr val="E97A5E"/>
                </a:solidFill>
                <a:latin typeface="DejaVu Sans"/>
                <a:ea typeface="DejaVu Sans"/>
                <a:cs typeface="DejaVu Sans"/>
              </a:defRPr>
            </a:lvl3pPr>
            <a:lvl4pPr algn="l">
              <a:defRPr sz="1725" b="1" i="0">
                <a:solidFill>
                  <a:srgbClr val="E97A5E"/>
                </a:solidFill>
                <a:latin typeface="DejaVu Sans"/>
                <a:ea typeface="DejaVu Sans"/>
                <a:cs typeface="DejaVu Sans"/>
              </a:defRPr>
            </a:lvl4pPr>
            <a:lvl5pPr algn="l">
              <a:defRPr sz="1725" b="1" i="0">
                <a:solidFill>
                  <a:srgbClr val="E97A5E"/>
                </a:solidFill>
                <a:latin typeface="DejaVu Sans"/>
                <a:ea typeface="DejaVu Sans"/>
                <a:cs typeface="DejaVu Sans"/>
              </a:defRPr>
            </a:lvl5pPr>
            <a:lvl6pPr algn="l">
              <a:defRPr sz="1725" b="1" i="0">
                <a:solidFill>
                  <a:srgbClr val="E97A5E"/>
                </a:solidFill>
                <a:latin typeface="DejaVu Sans"/>
                <a:ea typeface="DejaVu Sans"/>
                <a:cs typeface="DejaVu Sans"/>
              </a:defRPr>
            </a:lvl6pPr>
            <a:lvl7pPr algn="l">
              <a:defRPr sz="1725" b="1" i="0">
                <a:solidFill>
                  <a:srgbClr val="E97A5E"/>
                </a:solidFill>
                <a:latin typeface="DejaVu Sans"/>
                <a:ea typeface="DejaVu Sans"/>
                <a:cs typeface="DejaVu Sans"/>
              </a:defRPr>
            </a:lvl7pPr>
            <a:lvl8pPr algn="l">
              <a:defRPr sz="1725" b="1" i="0">
                <a:solidFill>
                  <a:srgbClr val="E97A5E"/>
                </a:solidFill>
                <a:latin typeface="DejaVu Sans"/>
                <a:ea typeface="DejaVu Sans"/>
                <a:cs typeface="DejaVu Sans"/>
              </a:defRPr>
            </a:lvl8pPr>
            <a:lvl9pPr algn="l">
              <a:defRPr sz="1725" b="1" i="0">
                <a:solidFill>
                  <a:srgbClr val="E97A5E"/>
                </a:solidFill>
                <a:latin typeface="DejaVu Sans"/>
                <a:ea typeface="DejaVu Sans"/>
                <a:cs typeface="DejaVu Sans"/>
              </a:defRPr>
            </a:lvl9pPr>
          </a:lstStyle>
          <a:p>
            <a:pPr algn="l">
              <a:defRPr sz="1725" b="1" i="0">
                <a:solidFill>
                  <a:srgbClr val="E97A5E"/>
                </a:solidFill>
                <a:latin typeface="DejaVu Sans"/>
                <a:ea typeface="DejaVu Sans"/>
                <a:cs typeface="DejaVu Sans"/>
              </a:defRPr>
            </a:pPr>
            <a:r>
              <a:rPr sz="1725" b="1" i="0">
                <a:solidFill>
                  <a:srgbClr val="E97A5E"/>
                </a:solidFill>
                <a:latin typeface="DejaVu Sans"/>
                <a:ea typeface="DejaVu Sans"/>
                <a:cs typeface="DejaVu Sans"/>
              </a:rPr>
              <a:t>Μετα-ανάλυση</a:t>
            </a:r>
          </a:p>
        </p:txBody>
      </p:sp>
      <p:sp>
        <p:nvSpPr>
          <p:cNvPr id="13" name="Rectangle 12">
            <a:extLst>
              <a:ext uri="{FF2B5EF4-FFF2-40B4-BE49-F238E27FC236}">
                <a16:creationId xmlns:a16="http://schemas.microsoft.com/office/drawing/2014/main" id="{3DB0E26E-45C2-41F3-BA41-FA79B2025AC6}"/>
              </a:ext>
            </a:extLst>
          </p:cNvPr>
          <p:cNvSpPr>
            <a:spLocks noGrp="1"/>
          </p:cNvSpPr>
          <p:nvPr/>
        </p:nvSpPr>
        <p:spPr>
          <a:xfrm>
            <a:off x="4048125" y="4514850"/>
            <a:ext cx="6953250" cy="8191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Στατιστική σύνθεση συμβατών αποτελεσμάτων. Μπορεί να αποτελεί μέρος μιας συστηματικής ανασκόπησης.</a:t>
            </a:r>
          </a:p>
        </p:txBody>
      </p:sp>
    </p:spTree>
    <p:extLst>
      <p:ext uri="{BB962C8B-B14F-4D97-AF65-F5344CB8AC3E}">
        <p14:creationId xmlns:p14="http://schemas.microsoft.com/office/powerpoint/2010/main" val="770905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lide-title">
            <a:extLst>
              <a:ext uri="{FF2B5EF4-FFF2-40B4-BE49-F238E27FC236}">
                <a16:creationId xmlns:a16="http://schemas.microsoft.com/office/drawing/2014/main" id="{88135525-1D83-438A-8E14-CBA97DE10A15}"/>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Συστηματική ανασκόπηση και μετα-ανάλυση</a:t>
            </a:r>
          </a:p>
        </p:txBody>
      </p:sp>
      <p:sp>
        <p:nvSpPr>
          <p:cNvPr id="2" name="Rectangle 1">
            <a:extLst>
              <a:ext uri="{FF2B5EF4-FFF2-40B4-BE49-F238E27FC236}">
                <a16:creationId xmlns:a16="http://schemas.microsoft.com/office/drawing/2014/main" id="{27DEC649-3DCB-48B8-BEDD-C33C9AACD3B5}"/>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F308F87F-A4C0-4512-ACC7-0B3EED1F4573}"/>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08</a:t>
            </a:r>
          </a:p>
        </p:txBody>
      </p:sp>
      <p:sp>
        <p:nvSpPr>
          <p:cNvPr id="5" name="Oval 4">
            <a:extLst>
              <a:ext uri="{FF2B5EF4-FFF2-40B4-BE49-F238E27FC236}">
                <a16:creationId xmlns:a16="http://schemas.microsoft.com/office/drawing/2014/main" id="{76A6A2B1-F54E-4F04-A1E3-745DFBFAAD61}"/>
              </a:ext>
            </a:extLst>
          </p:cNvPr>
          <p:cNvSpPr>
            <a:spLocks noGrp="1"/>
          </p:cNvSpPr>
          <p:nvPr/>
        </p:nvSpPr>
        <p:spPr>
          <a:xfrm>
            <a:off x="2238375" y="1762125"/>
            <a:ext cx="2762250" cy="2762250"/>
          </a:xfrm>
          <a:prstGeom prst="ellipse">
            <a:avLst/>
          </a:prstGeom>
          <a:solidFill>
            <a:srgbClr val="DDEFEA"/>
          </a:solidFill>
          <a:ln w="28575">
            <a:solidFill>
              <a:srgbClr val="2A7F78"/>
            </a:solidFill>
            <a:prstDash val="solid"/>
          </a:ln>
        </p:spPr>
        <p:txBody>
          <a:bodyPr/>
          <a:lstStyle/>
          <a:p>
            <a:endParaRPr lang="en-US"/>
          </a:p>
        </p:txBody>
      </p:sp>
      <p:sp>
        <p:nvSpPr>
          <p:cNvPr id="6" name="Oval 5">
            <a:extLst>
              <a:ext uri="{FF2B5EF4-FFF2-40B4-BE49-F238E27FC236}">
                <a16:creationId xmlns:a16="http://schemas.microsoft.com/office/drawing/2014/main" id="{EB95A8DB-02E0-47A1-801F-C77FFB945CDA}"/>
              </a:ext>
            </a:extLst>
          </p:cNvPr>
          <p:cNvSpPr>
            <a:spLocks noGrp="1"/>
          </p:cNvSpPr>
          <p:nvPr/>
        </p:nvSpPr>
        <p:spPr>
          <a:xfrm>
            <a:off x="4476750" y="2476500"/>
            <a:ext cx="2095500" cy="2095500"/>
          </a:xfrm>
          <a:prstGeom prst="ellipse">
            <a:avLst/>
          </a:prstGeom>
          <a:solidFill>
            <a:srgbClr val="F9E5DE"/>
          </a:solidFill>
          <a:ln w="28575">
            <a:solidFill>
              <a:srgbClr val="E97A5E"/>
            </a:solidFill>
            <a:prstDash val="solid"/>
          </a:ln>
        </p:spPr>
        <p:txBody>
          <a:bodyPr/>
          <a:lstStyle/>
          <a:p>
            <a:endParaRPr lang="en-US"/>
          </a:p>
        </p:txBody>
      </p:sp>
      <p:sp>
        <p:nvSpPr>
          <p:cNvPr id="7" name="Rectangle 6">
            <a:extLst>
              <a:ext uri="{FF2B5EF4-FFF2-40B4-BE49-F238E27FC236}">
                <a16:creationId xmlns:a16="http://schemas.microsoft.com/office/drawing/2014/main" id="{92B51259-92DE-4389-A713-D696CB77EE15}"/>
              </a:ext>
            </a:extLst>
          </p:cNvPr>
          <p:cNvSpPr>
            <a:spLocks noGrp="1"/>
          </p:cNvSpPr>
          <p:nvPr/>
        </p:nvSpPr>
        <p:spPr>
          <a:xfrm>
            <a:off x="2571750" y="2305050"/>
            <a:ext cx="1714500" cy="685800"/>
          </a:xfrm>
          <a:prstGeom prst="rect">
            <a:avLst/>
          </a:prstGeom>
          <a:noFill/>
          <a:ln w="0">
            <a:noFill/>
            <a:prstDash val="solid"/>
          </a:ln>
        </p:spPr>
        <p:txBody>
          <a:bodyPr anchor="ctr">
            <a:normAutofit fontScale="87374"/>
          </a:bodyPr>
          <a:lstStyle>
            <a:defPPr algn="ctr">
              <a:defRPr sz="1875" b="1" i="0">
                <a:solidFill>
                  <a:srgbClr val="2A7F78"/>
                </a:solidFill>
                <a:latin typeface="DejaVu Sans"/>
                <a:ea typeface="DejaVu Sans"/>
                <a:cs typeface="DejaVu Sans"/>
              </a:defRPr>
            </a:defPPr>
            <a:lvl1pPr algn="ctr">
              <a:defRPr sz="1875" b="1" i="0">
                <a:solidFill>
                  <a:srgbClr val="2A7F78"/>
                </a:solidFill>
                <a:latin typeface="DejaVu Sans"/>
                <a:ea typeface="DejaVu Sans"/>
                <a:cs typeface="DejaVu Sans"/>
              </a:defRPr>
            </a:lvl1pPr>
            <a:lvl2pPr algn="ctr">
              <a:defRPr sz="1875" b="1" i="0">
                <a:solidFill>
                  <a:srgbClr val="2A7F78"/>
                </a:solidFill>
                <a:latin typeface="DejaVu Sans"/>
                <a:ea typeface="DejaVu Sans"/>
                <a:cs typeface="DejaVu Sans"/>
              </a:defRPr>
            </a:lvl2pPr>
            <a:lvl3pPr algn="ctr">
              <a:defRPr sz="1875" b="1" i="0">
                <a:solidFill>
                  <a:srgbClr val="2A7F78"/>
                </a:solidFill>
                <a:latin typeface="DejaVu Sans"/>
                <a:ea typeface="DejaVu Sans"/>
                <a:cs typeface="DejaVu Sans"/>
              </a:defRPr>
            </a:lvl3pPr>
            <a:lvl4pPr algn="ctr">
              <a:defRPr sz="1875" b="1" i="0">
                <a:solidFill>
                  <a:srgbClr val="2A7F78"/>
                </a:solidFill>
                <a:latin typeface="DejaVu Sans"/>
                <a:ea typeface="DejaVu Sans"/>
                <a:cs typeface="DejaVu Sans"/>
              </a:defRPr>
            </a:lvl4pPr>
            <a:lvl5pPr algn="ctr">
              <a:defRPr sz="1875" b="1" i="0">
                <a:solidFill>
                  <a:srgbClr val="2A7F78"/>
                </a:solidFill>
                <a:latin typeface="DejaVu Sans"/>
                <a:ea typeface="DejaVu Sans"/>
                <a:cs typeface="DejaVu Sans"/>
              </a:defRPr>
            </a:lvl5pPr>
            <a:lvl6pPr algn="ctr">
              <a:defRPr sz="1875" b="1" i="0">
                <a:solidFill>
                  <a:srgbClr val="2A7F78"/>
                </a:solidFill>
                <a:latin typeface="DejaVu Sans"/>
                <a:ea typeface="DejaVu Sans"/>
                <a:cs typeface="DejaVu Sans"/>
              </a:defRPr>
            </a:lvl6pPr>
            <a:lvl7pPr algn="ctr">
              <a:defRPr sz="1875" b="1" i="0">
                <a:solidFill>
                  <a:srgbClr val="2A7F78"/>
                </a:solidFill>
                <a:latin typeface="DejaVu Sans"/>
                <a:ea typeface="DejaVu Sans"/>
                <a:cs typeface="DejaVu Sans"/>
              </a:defRPr>
            </a:lvl7pPr>
            <a:lvl8pPr algn="ctr">
              <a:defRPr sz="1875" b="1" i="0">
                <a:solidFill>
                  <a:srgbClr val="2A7F78"/>
                </a:solidFill>
                <a:latin typeface="DejaVu Sans"/>
                <a:ea typeface="DejaVu Sans"/>
                <a:cs typeface="DejaVu Sans"/>
              </a:defRPr>
            </a:lvl8pPr>
            <a:lvl9pPr algn="ctr">
              <a:defRPr sz="1875" b="1" i="0">
                <a:solidFill>
                  <a:srgbClr val="2A7F78"/>
                </a:solidFill>
                <a:latin typeface="DejaVu Sans"/>
                <a:ea typeface="DejaVu Sans"/>
                <a:cs typeface="DejaVu Sans"/>
              </a:defRPr>
            </a:lvl9pPr>
          </a:lstStyle>
          <a:p>
            <a:pPr algn="ctr">
              <a:defRPr sz="1875" b="1" i="0">
                <a:solidFill>
                  <a:srgbClr val="2A7F78"/>
                </a:solidFill>
                <a:latin typeface="DejaVu Sans"/>
                <a:ea typeface="DejaVu Sans"/>
                <a:cs typeface="DejaVu Sans"/>
              </a:defRPr>
            </a:pPr>
            <a:r>
              <a:rPr sz="1875" b="1" i="0">
                <a:solidFill>
                  <a:srgbClr val="2A7F78"/>
                </a:solidFill>
                <a:latin typeface="DejaVu Sans"/>
                <a:ea typeface="DejaVu Sans"/>
                <a:cs typeface="DejaVu Sans"/>
              </a:rPr>
              <a:t>Συστηματική</a:t>
            </a:r>
          </a:p>
          <a:p>
            <a:pPr algn="ctr">
              <a:defRPr sz="1875" b="1" i="0">
                <a:solidFill>
                  <a:srgbClr val="2A7F78"/>
                </a:solidFill>
                <a:latin typeface="DejaVu Sans"/>
                <a:ea typeface="DejaVu Sans"/>
                <a:cs typeface="DejaVu Sans"/>
              </a:defRPr>
            </a:pPr>
            <a:r>
              <a:rPr sz="1875" b="1" i="0">
                <a:solidFill>
                  <a:srgbClr val="2A7F78"/>
                </a:solidFill>
                <a:latin typeface="DejaVu Sans"/>
                <a:ea typeface="DejaVu Sans"/>
                <a:cs typeface="DejaVu Sans"/>
              </a:rPr>
              <a:t>ανασκόπηση</a:t>
            </a:r>
          </a:p>
        </p:txBody>
      </p:sp>
      <p:sp>
        <p:nvSpPr>
          <p:cNvPr id="8" name="Rectangle 7">
            <a:extLst>
              <a:ext uri="{FF2B5EF4-FFF2-40B4-BE49-F238E27FC236}">
                <a16:creationId xmlns:a16="http://schemas.microsoft.com/office/drawing/2014/main" id="{6B9AF902-B46A-4F23-A98F-7761FA1453D3}"/>
              </a:ext>
            </a:extLst>
          </p:cNvPr>
          <p:cNvSpPr>
            <a:spLocks noGrp="1"/>
          </p:cNvSpPr>
          <p:nvPr/>
        </p:nvSpPr>
        <p:spPr>
          <a:xfrm>
            <a:off x="4810125" y="3048000"/>
            <a:ext cx="1428750" cy="628650"/>
          </a:xfrm>
          <a:prstGeom prst="rect">
            <a:avLst/>
          </a:prstGeom>
          <a:noFill/>
          <a:ln w="0">
            <a:noFill/>
            <a:prstDash val="solid"/>
          </a:ln>
        </p:spPr>
        <p:txBody>
          <a:bodyPr anchor="ctr">
            <a:normAutofit/>
          </a:bodyPr>
          <a:lstStyle>
            <a:defPPr algn="ctr">
              <a:defRPr sz="1650" b="1" i="0">
                <a:solidFill>
                  <a:srgbClr val="E97A5E"/>
                </a:solidFill>
                <a:latin typeface="DejaVu Sans"/>
                <a:ea typeface="DejaVu Sans"/>
                <a:cs typeface="DejaVu Sans"/>
              </a:defRPr>
            </a:defPPr>
            <a:lvl1pPr algn="ctr">
              <a:defRPr sz="1650" b="1" i="0">
                <a:solidFill>
                  <a:srgbClr val="E97A5E"/>
                </a:solidFill>
                <a:latin typeface="DejaVu Sans"/>
                <a:ea typeface="DejaVu Sans"/>
                <a:cs typeface="DejaVu Sans"/>
              </a:defRPr>
            </a:lvl1pPr>
            <a:lvl2pPr algn="ctr">
              <a:defRPr sz="1650" b="1" i="0">
                <a:solidFill>
                  <a:srgbClr val="E97A5E"/>
                </a:solidFill>
                <a:latin typeface="DejaVu Sans"/>
                <a:ea typeface="DejaVu Sans"/>
                <a:cs typeface="DejaVu Sans"/>
              </a:defRPr>
            </a:lvl2pPr>
            <a:lvl3pPr algn="ctr">
              <a:defRPr sz="1650" b="1" i="0">
                <a:solidFill>
                  <a:srgbClr val="E97A5E"/>
                </a:solidFill>
                <a:latin typeface="DejaVu Sans"/>
                <a:ea typeface="DejaVu Sans"/>
                <a:cs typeface="DejaVu Sans"/>
              </a:defRPr>
            </a:lvl3pPr>
            <a:lvl4pPr algn="ctr">
              <a:defRPr sz="1650" b="1" i="0">
                <a:solidFill>
                  <a:srgbClr val="E97A5E"/>
                </a:solidFill>
                <a:latin typeface="DejaVu Sans"/>
                <a:ea typeface="DejaVu Sans"/>
                <a:cs typeface="DejaVu Sans"/>
              </a:defRPr>
            </a:lvl4pPr>
            <a:lvl5pPr algn="ctr">
              <a:defRPr sz="1650" b="1" i="0">
                <a:solidFill>
                  <a:srgbClr val="E97A5E"/>
                </a:solidFill>
                <a:latin typeface="DejaVu Sans"/>
                <a:ea typeface="DejaVu Sans"/>
                <a:cs typeface="DejaVu Sans"/>
              </a:defRPr>
            </a:lvl5pPr>
            <a:lvl6pPr algn="ctr">
              <a:defRPr sz="1650" b="1" i="0">
                <a:solidFill>
                  <a:srgbClr val="E97A5E"/>
                </a:solidFill>
                <a:latin typeface="DejaVu Sans"/>
                <a:ea typeface="DejaVu Sans"/>
                <a:cs typeface="DejaVu Sans"/>
              </a:defRPr>
            </a:lvl6pPr>
            <a:lvl7pPr algn="ctr">
              <a:defRPr sz="1650" b="1" i="0">
                <a:solidFill>
                  <a:srgbClr val="E97A5E"/>
                </a:solidFill>
                <a:latin typeface="DejaVu Sans"/>
                <a:ea typeface="DejaVu Sans"/>
                <a:cs typeface="DejaVu Sans"/>
              </a:defRPr>
            </a:lvl7pPr>
            <a:lvl8pPr algn="ctr">
              <a:defRPr sz="1650" b="1" i="0">
                <a:solidFill>
                  <a:srgbClr val="E97A5E"/>
                </a:solidFill>
                <a:latin typeface="DejaVu Sans"/>
                <a:ea typeface="DejaVu Sans"/>
                <a:cs typeface="DejaVu Sans"/>
              </a:defRPr>
            </a:lvl8pPr>
            <a:lvl9pPr algn="ctr">
              <a:defRPr sz="1650" b="1" i="0">
                <a:solidFill>
                  <a:srgbClr val="E97A5E"/>
                </a:solidFill>
                <a:latin typeface="DejaVu Sans"/>
                <a:ea typeface="DejaVu Sans"/>
                <a:cs typeface="DejaVu Sans"/>
              </a:defRPr>
            </a:lvl9pPr>
          </a:lstStyle>
          <a:p>
            <a:pPr algn="ctr">
              <a:defRPr sz="1650" b="1" i="0">
                <a:solidFill>
                  <a:srgbClr val="E97A5E"/>
                </a:solidFill>
                <a:latin typeface="DejaVu Sans"/>
                <a:ea typeface="DejaVu Sans"/>
                <a:cs typeface="DejaVu Sans"/>
              </a:defRPr>
            </a:pPr>
            <a:r>
              <a:rPr sz="1650" b="1" i="0">
                <a:solidFill>
                  <a:srgbClr val="E97A5E"/>
                </a:solidFill>
                <a:latin typeface="DejaVu Sans"/>
                <a:ea typeface="DejaVu Sans"/>
                <a:cs typeface="DejaVu Sans"/>
              </a:rPr>
              <a:t>Μετα-</a:t>
            </a:r>
          </a:p>
          <a:p>
            <a:pPr algn="ctr">
              <a:defRPr sz="1650" b="1" i="0">
                <a:solidFill>
                  <a:srgbClr val="E97A5E"/>
                </a:solidFill>
                <a:latin typeface="DejaVu Sans"/>
                <a:ea typeface="DejaVu Sans"/>
                <a:cs typeface="DejaVu Sans"/>
              </a:defRPr>
            </a:pPr>
            <a:r>
              <a:rPr sz="1650" b="1" i="0">
                <a:solidFill>
                  <a:srgbClr val="E97A5E"/>
                </a:solidFill>
                <a:latin typeface="DejaVu Sans"/>
                <a:ea typeface="DejaVu Sans"/>
                <a:cs typeface="DejaVu Sans"/>
              </a:rPr>
              <a:t>ανάλυση</a:t>
            </a:r>
          </a:p>
        </p:txBody>
      </p:sp>
      <p:sp>
        <p:nvSpPr>
          <p:cNvPr id="9" name="Rectangle 8">
            <a:extLst>
              <a:ext uri="{FF2B5EF4-FFF2-40B4-BE49-F238E27FC236}">
                <a16:creationId xmlns:a16="http://schemas.microsoft.com/office/drawing/2014/main" id="{AA99E669-22D8-4BC2-B3C6-8839CB84452D}"/>
              </a:ext>
            </a:extLst>
          </p:cNvPr>
          <p:cNvSpPr>
            <a:spLocks noGrp="1"/>
          </p:cNvSpPr>
          <p:nvPr/>
        </p:nvSpPr>
        <p:spPr>
          <a:xfrm>
            <a:off x="7429500" y="1905000"/>
            <a:ext cx="3619500" cy="552450"/>
          </a:xfrm>
          <a:prstGeom prst="rect">
            <a:avLst/>
          </a:prstGeom>
          <a:noFill/>
          <a:ln w="0">
            <a:noFill/>
            <a:prstDash val="solid"/>
          </a:ln>
        </p:spPr>
        <p:txBody>
          <a:bodyPr anchor="ctr">
            <a:normAutofit fontScale="88167" lnSpcReduction="20000"/>
          </a:bodyPr>
          <a:lstStyle>
            <a:defPPr algn="l">
              <a:defRPr sz="1875" b="1" i="0">
                <a:solidFill>
                  <a:srgbClr val="16384C"/>
                </a:solidFill>
                <a:latin typeface="DejaVu Sans"/>
                <a:ea typeface="DejaVu Sans"/>
                <a:cs typeface="DejaVu Sans"/>
              </a:defRPr>
            </a:defPPr>
            <a:lvl1pPr algn="l">
              <a:defRPr sz="1875" b="1" i="0">
                <a:solidFill>
                  <a:srgbClr val="16384C"/>
                </a:solidFill>
                <a:latin typeface="DejaVu Sans"/>
                <a:ea typeface="DejaVu Sans"/>
                <a:cs typeface="DejaVu Sans"/>
              </a:defRPr>
            </a:lvl1pPr>
            <a:lvl2pPr algn="l">
              <a:defRPr sz="1875" b="1" i="0">
                <a:solidFill>
                  <a:srgbClr val="16384C"/>
                </a:solidFill>
                <a:latin typeface="DejaVu Sans"/>
                <a:ea typeface="DejaVu Sans"/>
                <a:cs typeface="DejaVu Sans"/>
              </a:defRPr>
            </a:lvl2pPr>
            <a:lvl3pPr algn="l">
              <a:defRPr sz="1875" b="1" i="0">
                <a:solidFill>
                  <a:srgbClr val="16384C"/>
                </a:solidFill>
                <a:latin typeface="DejaVu Sans"/>
                <a:ea typeface="DejaVu Sans"/>
                <a:cs typeface="DejaVu Sans"/>
              </a:defRPr>
            </a:lvl3pPr>
            <a:lvl4pPr algn="l">
              <a:defRPr sz="1875" b="1" i="0">
                <a:solidFill>
                  <a:srgbClr val="16384C"/>
                </a:solidFill>
                <a:latin typeface="DejaVu Sans"/>
                <a:ea typeface="DejaVu Sans"/>
                <a:cs typeface="DejaVu Sans"/>
              </a:defRPr>
            </a:lvl4pPr>
            <a:lvl5pPr algn="l">
              <a:defRPr sz="1875" b="1" i="0">
                <a:solidFill>
                  <a:srgbClr val="16384C"/>
                </a:solidFill>
                <a:latin typeface="DejaVu Sans"/>
                <a:ea typeface="DejaVu Sans"/>
                <a:cs typeface="DejaVu Sans"/>
              </a:defRPr>
            </a:lvl5pPr>
            <a:lvl6pPr algn="l">
              <a:defRPr sz="1875" b="1" i="0">
                <a:solidFill>
                  <a:srgbClr val="16384C"/>
                </a:solidFill>
                <a:latin typeface="DejaVu Sans"/>
                <a:ea typeface="DejaVu Sans"/>
                <a:cs typeface="DejaVu Sans"/>
              </a:defRPr>
            </a:lvl6pPr>
            <a:lvl7pPr algn="l">
              <a:defRPr sz="1875" b="1" i="0">
                <a:solidFill>
                  <a:srgbClr val="16384C"/>
                </a:solidFill>
                <a:latin typeface="DejaVu Sans"/>
                <a:ea typeface="DejaVu Sans"/>
                <a:cs typeface="DejaVu Sans"/>
              </a:defRPr>
            </a:lvl7pPr>
            <a:lvl8pPr algn="l">
              <a:defRPr sz="1875" b="1" i="0">
                <a:solidFill>
                  <a:srgbClr val="16384C"/>
                </a:solidFill>
                <a:latin typeface="DejaVu Sans"/>
                <a:ea typeface="DejaVu Sans"/>
                <a:cs typeface="DejaVu Sans"/>
              </a:defRPr>
            </a:lvl8pPr>
            <a:lvl9pPr algn="l">
              <a:defRPr sz="1875" b="1" i="0">
                <a:solidFill>
                  <a:srgbClr val="16384C"/>
                </a:solidFill>
                <a:latin typeface="DejaVu Sans"/>
                <a:ea typeface="DejaVu Sans"/>
                <a:cs typeface="DejaVu Sans"/>
              </a:defRPr>
            </a:lvl9pPr>
          </a:lstStyle>
          <a:p>
            <a:pPr algn="l">
              <a:defRPr sz="1875" b="1" i="0">
                <a:solidFill>
                  <a:srgbClr val="16384C"/>
                </a:solidFill>
                <a:latin typeface="DejaVu Sans"/>
                <a:ea typeface="DejaVu Sans"/>
                <a:cs typeface="DejaVu Sans"/>
              </a:defRPr>
            </a:pPr>
            <a:r>
              <a:rPr sz="1875" b="1" i="0">
                <a:solidFill>
                  <a:srgbClr val="16384C"/>
                </a:solidFill>
                <a:latin typeface="DejaVu Sans"/>
                <a:ea typeface="DejaVu Sans"/>
                <a:cs typeface="DejaVu Sans"/>
              </a:rPr>
              <a:t>Η ανασκόπηση είναι η συνολική διαδικασία</a:t>
            </a:r>
          </a:p>
        </p:txBody>
      </p:sp>
      <p:sp>
        <p:nvSpPr>
          <p:cNvPr id="10" name="Rectangle 9">
            <a:extLst>
              <a:ext uri="{FF2B5EF4-FFF2-40B4-BE49-F238E27FC236}">
                <a16:creationId xmlns:a16="http://schemas.microsoft.com/office/drawing/2014/main" id="{639F11AA-5A1A-40CB-BC88-FFDCF060AFFF}"/>
              </a:ext>
            </a:extLst>
          </p:cNvPr>
          <p:cNvSpPr>
            <a:spLocks noGrp="1"/>
          </p:cNvSpPr>
          <p:nvPr/>
        </p:nvSpPr>
        <p:spPr>
          <a:xfrm>
            <a:off x="7429500" y="2619375"/>
            <a:ext cx="952500" cy="38100"/>
          </a:xfrm>
          <a:prstGeom prst="rect">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F2AC15F5-0E8B-446B-98B0-BDA42CF6E45E}"/>
              </a:ext>
            </a:extLst>
          </p:cNvPr>
          <p:cNvSpPr>
            <a:spLocks noGrp="1"/>
          </p:cNvSpPr>
          <p:nvPr/>
        </p:nvSpPr>
        <p:spPr>
          <a:xfrm>
            <a:off x="7429500" y="2895600"/>
            <a:ext cx="3619500" cy="1428750"/>
          </a:xfrm>
          <a:prstGeom prst="rect">
            <a:avLst/>
          </a:prstGeom>
          <a:noFill/>
          <a:ln w="0">
            <a:noFill/>
            <a:prstDash val="solid"/>
          </a:ln>
        </p:spPr>
        <p:txBody>
          <a:bodyPr anchor="t">
            <a:normAutofit/>
          </a:bodyPr>
          <a:lstStyle>
            <a:defPPr algn="l">
              <a:defRPr sz="1650" b="0" i="0">
                <a:solidFill>
                  <a:srgbClr val="1F2D36"/>
                </a:solidFill>
                <a:latin typeface="DejaVu Sans"/>
                <a:ea typeface="DejaVu Sans"/>
                <a:cs typeface="DejaVu Sans"/>
              </a:defRPr>
            </a:defPPr>
            <a:lvl1pPr algn="l">
              <a:defRPr sz="1650" b="0" i="0">
                <a:solidFill>
                  <a:srgbClr val="1F2D36"/>
                </a:solidFill>
                <a:latin typeface="DejaVu Sans"/>
                <a:ea typeface="DejaVu Sans"/>
                <a:cs typeface="DejaVu Sans"/>
              </a:defRPr>
            </a:lvl1pPr>
            <a:lvl2pPr algn="l">
              <a:defRPr sz="1650" b="0" i="0">
                <a:solidFill>
                  <a:srgbClr val="1F2D36"/>
                </a:solidFill>
                <a:latin typeface="DejaVu Sans"/>
                <a:ea typeface="DejaVu Sans"/>
                <a:cs typeface="DejaVu Sans"/>
              </a:defRPr>
            </a:lvl2pPr>
            <a:lvl3pPr algn="l">
              <a:defRPr sz="1650" b="0" i="0">
                <a:solidFill>
                  <a:srgbClr val="1F2D36"/>
                </a:solidFill>
                <a:latin typeface="DejaVu Sans"/>
                <a:ea typeface="DejaVu Sans"/>
                <a:cs typeface="DejaVu Sans"/>
              </a:defRPr>
            </a:lvl3pPr>
            <a:lvl4pPr algn="l">
              <a:defRPr sz="1650" b="0" i="0">
                <a:solidFill>
                  <a:srgbClr val="1F2D36"/>
                </a:solidFill>
                <a:latin typeface="DejaVu Sans"/>
                <a:ea typeface="DejaVu Sans"/>
                <a:cs typeface="DejaVu Sans"/>
              </a:defRPr>
            </a:lvl4pPr>
            <a:lvl5pPr algn="l">
              <a:defRPr sz="1650" b="0" i="0">
                <a:solidFill>
                  <a:srgbClr val="1F2D36"/>
                </a:solidFill>
                <a:latin typeface="DejaVu Sans"/>
                <a:ea typeface="DejaVu Sans"/>
                <a:cs typeface="DejaVu Sans"/>
              </a:defRPr>
            </a:lvl5pPr>
            <a:lvl6pPr algn="l">
              <a:defRPr sz="1650" b="0" i="0">
                <a:solidFill>
                  <a:srgbClr val="1F2D36"/>
                </a:solidFill>
                <a:latin typeface="DejaVu Sans"/>
                <a:ea typeface="DejaVu Sans"/>
                <a:cs typeface="DejaVu Sans"/>
              </a:defRPr>
            </a:lvl6pPr>
            <a:lvl7pPr algn="l">
              <a:defRPr sz="1650" b="0" i="0">
                <a:solidFill>
                  <a:srgbClr val="1F2D36"/>
                </a:solidFill>
                <a:latin typeface="DejaVu Sans"/>
                <a:ea typeface="DejaVu Sans"/>
                <a:cs typeface="DejaVu Sans"/>
              </a:defRPr>
            </a:lvl7pPr>
            <a:lvl8pPr algn="l">
              <a:defRPr sz="1650" b="0" i="0">
                <a:solidFill>
                  <a:srgbClr val="1F2D36"/>
                </a:solidFill>
                <a:latin typeface="DejaVu Sans"/>
                <a:ea typeface="DejaVu Sans"/>
                <a:cs typeface="DejaVu Sans"/>
              </a:defRPr>
            </a:lvl8pPr>
            <a:lvl9pPr algn="l">
              <a:defRPr sz="1650" b="0" i="0">
                <a:solidFill>
                  <a:srgbClr val="1F2D36"/>
                </a:solidFill>
                <a:latin typeface="DejaVu Sans"/>
                <a:ea typeface="DejaVu Sans"/>
                <a:cs typeface="DejaVu Sans"/>
              </a:defRPr>
            </a:lvl9pPr>
          </a:lstStyle>
          <a:p>
            <a:pPr algn="l">
              <a:defRPr sz="1650" b="0" i="0">
                <a:solidFill>
                  <a:srgbClr val="1F2D36"/>
                </a:solidFill>
                <a:latin typeface="DejaVu Sans"/>
                <a:ea typeface="DejaVu Sans"/>
                <a:cs typeface="DejaVu Sans"/>
              </a:defRPr>
            </a:pPr>
            <a:r>
              <a:rPr sz="1650" b="0" i="0">
                <a:solidFill>
                  <a:srgbClr val="1F2D36"/>
                </a:solidFill>
                <a:latin typeface="DejaVu Sans"/>
                <a:ea typeface="DejaVu Sans"/>
                <a:cs typeface="DejaVu Sans"/>
              </a:rPr>
              <a:t>Η μετα-ανάλυση είναι μία πιθανή μέθοδος ποσοτικής σύνθεσης μέσα σε αυτή τη διαδικασία.</a:t>
            </a:r>
          </a:p>
        </p:txBody>
      </p:sp>
      <p:sp>
        <p:nvSpPr>
          <p:cNvPr id="12" name="Rectangle 11">
            <a:extLst>
              <a:ext uri="{FF2B5EF4-FFF2-40B4-BE49-F238E27FC236}">
                <a16:creationId xmlns:a16="http://schemas.microsoft.com/office/drawing/2014/main" id="{CFA3A14B-3D61-4E17-AF19-0F076B850C07}"/>
              </a:ext>
            </a:extLst>
          </p:cNvPr>
          <p:cNvSpPr>
            <a:spLocks noGrp="1"/>
          </p:cNvSpPr>
          <p:nvPr/>
        </p:nvSpPr>
        <p:spPr>
          <a:xfrm>
            <a:off x="1524000" y="5238750"/>
            <a:ext cx="9144000" cy="552450"/>
          </a:xfrm>
          <a:prstGeom prst="rect">
            <a:avLst/>
          </a:prstGeom>
          <a:noFill/>
          <a:ln w="0">
            <a:noFill/>
            <a:prstDash val="solid"/>
          </a:ln>
        </p:spPr>
        <p:txBody>
          <a:bodyPr anchor="ctr">
            <a:normAutofit fontScale="91528" lnSpcReduction="10000"/>
          </a:bodyPr>
          <a:lstStyle>
            <a:defPPr algn="ctr">
              <a:defRPr sz="1800" b="1" i="0">
                <a:solidFill>
                  <a:srgbClr val="E97A5E"/>
                </a:solidFill>
                <a:latin typeface="DejaVu Sans"/>
                <a:ea typeface="DejaVu Sans"/>
                <a:cs typeface="DejaVu Sans"/>
              </a:defRPr>
            </a:defPPr>
            <a:lvl1pPr algn="ctr">
              <a:defRPr sz="1800" b="1" i="0">
                <a:solidFill>
                  <a:srgbClr val="E97A5E"/>
                </a:solidFill>
                <a:latin typeface="DejaVu Sans"/>
                <a:ea typeface="DejaVu Sans"/>
                <a:cs typeface="DejaVu Sans"/>
              </a:defRPr>
            </a:lvl1pPr>
            <a:lvl2pPr algn="ctr">
              <a:defRPr sz="1800" b="1" i="0">
                <a:solidFill>
                  <a:srgbClr val="E97A5E"/>
                </a:solidFill>
                <a:latin typeface="DejaVu Sans"/>
                <a:ea typeface="DejaVu Sans"/>
                <a:cs typeface="DejaVu Sans"/>
              </a:defRPr>
            </a:lvl2pPr>
            <a:lvl3pPr algn="ctr">
              <a:defRPr sz="1800" b="1" i="0">
                <a:solidFill>
                  <a:srgbClr val="E97A5E"/>
                </a:solidFill>
                <a:latin typeface="DejaVu Sans"/>
                <a:ea typeface="DejaVu Sans"/>
                <a:cs typeface="DejaVu Sans"/>
              </a:defRPr>
            </a:lvl3pPr>
            <a:lvl4pPr algn="ctr">
              <a:defRPr sz="1800" b="1" i="0">
                <a:solidFill>
                  <a:srgbClr val="E97A5E"/>
                </a:solidFill>
                <a:latin typeface="DejaVu Sans"/>
                <a:ea typeface="DejaVu Sans"/>
                <a:cs typeface="DejaVu Sans"/>
              </a:defRPr>
            </a:lvl4pPr>
            <a:lvl5pPr algn="ctr">
              <a:defRPr sz="1800" b="1" i="0">
                <a:solidFill>
                  <a:srgbClr val="E97A5E"/>
                </a:solidFill>
                <a:latin typeface="DejaVu Sans"/>
                <a:ea typeface="DejaVu Sans"/>
                <a:cs typeface="DejaVu Sans"/>
              </a:defRPr>
            </a:lvl5pPr>
            <a:lvl6pPr algn="ctr">
              <a:defRPr sz="1800" b="1" i="0">
                <a:solidFill>
                  <a:srgbClr val="E97A5E"/>
                </a:solidFill>
                <a:latin typeface="DejaVu Sans"/>
                <a:ea typeface="DejaVu Sans"/>
                <a:cs typeface="DejaVu Sans"/>
              </a:defRPr>
            </a:lvl6pPr>
            <a:lvl7pPr algn="ctr">
              <a:defRPr sz="1800" b="1" i="0">
                <a:solidFill>
                  <a:srgbClr val="E97A5E"/>
                </a:solidFill>
                <a:latin typeface="DejaVu Sans"/>
                <a:ea typeface="DejaVu Sans"/>
                <a:cs typeface="DejaVu Sans"/>
              </a:defRPr>
            </a:lvl7pPr>
            <a:lvl8pPr algn="ctr">
              <a:defRPr sz="1800" b="1" i="0">
                <a:solidFill>
                  <a:srgbClr val="E97A5E"/>
                </a:solidFill>
                <a:latin typeface="DejaVu Sans"/>
                <a:ea typeface="DejaVu Sans"/>
                <a:cs typeface="DejaVu Sans"/>
              </a:defRPr>
            </a:lvl8pPr>
            <a:lvl9pPr algn="ctr">
              <a:defRPr sz="1800" b="1" i="0">
                <a:solidFill>
                  <a:srgbClr val="E97A5E"/>
                </a:solidFill>
                <a:latin typeface="DejaVu Sans"/>
                <a:ea typeface="DejaVu Sans"/>
                <a:cs typeface="DejaVu Sans"/>
              </a:defRPr>
            </a:lvl9pPr>
          </a:lstStyle>
          <a:p>
            <a:pPr algn="ctr">
              <a:defRPr sz="1800" b="1" i="0">
                <a:solidFill>
                  <a:srgbClr val="E97A5E"/>
                </a:solidFill>
                <a:latin typeface="DejaVu Sans"/>
                <a:ea typeface="DejaVu Sans"/>
                <a:cs typeface="DejaVu Sans"/>
              </a:defRPr>
            </a:pPr>
            <a:r>
              <a:rPr sz="1800" b="1" i="0">
                <a:solidFill>
                  <a:srgbClr val="E97A5E"/>
                </a:solidFill>
                <a:latin typeface="DejaVu Sans"/>
                <a:ea typeface="DejaVu Sans"/>
                <a:cs typeface="DejaVu Sans"/>
              </a:rPr>
              <a:t>Χωρίς καλή ανασκόπηση, ο ακριβής υπολογισμός μπορεί να συνθέτει μεροληπτικά δεδομένα.</a:t>
            </a:r>
          </a:p>
        </p:txBody>
      </p:sp>
    </p:spTree>
    <p:extLst>
      <p:ext uri="{BB962C8B-B14F-4D97-AF65-F5344CB8AC3E}">
        <p14:creationId xmlns:p14="http://schemas.microsoft.com/office/powerpoint/2010/main" val="80365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A7F7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582195-8F26-41A9-B3C3-4326CDE8D910}"/>
              </a:ext>
            </a:extLst>
          </p:cNvPr>
          <p:cNvSpPr>
            <a:spLocks noGrp="1"/>
          </p:cNvSpPr>
          <p:nvPr/>
        </p:nvSpPr>
        <p:spPr>
          <a:xfrm>
            <a:off x="704850" y="781050"/>
            <a:ext cx="2857500" cy="285750"/>
          </a:xfrm>
          <a:prstGeom prst="rect">
            <a:avLst/>
          </a:prstGeom>
          <a:noFill/>
          <a:ln w="0">
            <a:noFill/>
            <a:prstDash val="solid"/>
          </a:ln>
        </p:spPr>
        <p:txBody>
          <a:bodyPr anchor="ctr">
            <a:normAutofit/>
          </a:bodyPr>
          <a:lstStyle>
            <a:defPPr algn="l">
              <a:defRPr sz="1125" b="1" i="0">
                <a:solidFill>
                  <a:srgbClr val="E3AE45"/>
                </a:solidFill>
                <a:latin typeface="DejaVu Sans"/>
                <a:ea typeface="DejaVu Sans"/>
                <a:cs typeface="DejaVu Sans"/>
              </a:defRPr>
            </a:defPPr>
            <a:lvl1pPr algn="l">
              <a:defRPr sz="1125" b="1" i="0">
                <a:solidFill>
                  <a:srgbClr val="E3AE45"/>
                </a:solidFill>
                <a:latin typeface="DejaVu Sans"/>
                <a:ea typeface="DejaVu Sans"/>
                <a:cs typeface="DejaVu Sans"/>
              </a:defRPr>
            </a:lvl1pPr>
            <a:lvl2pPr algn="l">
              <a:defRPr sz="1125" b="1" i="0">
                <a:solidFill>
                  <a:srgbClr val="E3AE45"/>
                </a:solidFill>
                <a:latin typeface="DejaVu Sans"/>
                <a:ea typeface="DejaVu Sans"/>
                <a:cs typeface="DejaVu Sans"/>
              </a:defRPr>
            </a:lvl2pPr>
            <a:lvl3pPr algn="l">
              <a:defRPr sz="1125" b="1" i="0">
                <a:solidFill>
                  <a:srgbClr val="E3AE45"/>
                </a:solidFill>
                <a:latin typeface="DejaVu Sans"/>
                <a:ea typeface="DejaVu Sans"/>
                <a:cs typeface="DejaVu Sans"/>
              </a:defRPr>
            </a:lvl3pPr>
            <a:lvl4pPr algn="l">
              <a:defRPr sz="1125" b="1" i="0">
                <a:solidFill>
                  <a:srgbClr val="E3AE45"/>
                </a:solidFill>
                <a:latin typeface="DejaVu Sans"/>
                <a:ea typeface="DejaVu Sans"/>
                <a:cs typeface="DejaVu Sans"/>
              </a:defRPr>
            </a:lvl4pPr>
            <a:lvl5pPr algn="l">
              <a:defRPr sz="1125" b="1" i="0">
                <a:solidFill>
                  <a:srgbClr val="E3AE45"/>
                </a:solidFill>
                <a:latin typeface="DejaVu Sans"/>
                <a:ea typeface="DejaVu Sans"/>
                <a:cs typeface="DejaVu Sans"/>
              </a:defRPr>
            </a:lvl5pPr>
            <a:lvl6pPr algn="l">
              <a:defRPr sz="1125" b="1" i="0">
                <a:solidFill>
                  <a:srgbClr val="E3AE45"/>
                </a:solidFill>
                <a:latin typeface="DejaVu Sans"/>
                <a:ea typeface="DejaVu Sans"/>
                <a:cs typeface="DejaVu Sans"/>
              </a:defRPr>
            </a:lvl6pPr>
            <a:lvl7pPr algn="l">
              <a:defRPr sz="1125" b="1" i="0">
                <a:solidFill>
                  <a:srgbClr val="E3AE45"/>
                </a:solidFill>
                <a:latin typeface="DejaVu Sans"/>
                <a:ea typeface="DejaVu Sans"/>
                <a:cs typeface="DejaVu Sans"/>
              </a:defRPr>
            </a:lvl7pPr>
            <a:lvl8pPr algn="l">
              <a:defRPr sz="1125" b="1" i="0">
                <a:solidFill>
                  <a:srgbClr val="E3AE45"/>
                </a:solidFill>
                <a:latin typeface="DejaVu Sans"/>
                <a:ea typeface="DejaVu Sans"/>
                <a:cs typeface="DejaVu Sans"/>
              </a:defRPr>
            </a:lvl8pPr>
            <a:lvl9pPr algn="l">
              <a:defRPr sz="1125" b="1" i="0">
                <a:solidFill>
                  <a:srgbClr val="E3AE45"/>
                </a:solidFill>
                <a:latin typeface="DejaVu Sans"/>
                <a:ea typeface="DejaVu Sans"/>
                <a:cs typeface="DejaVu Sans"/>
              </a:defRPr>
            </a:lvl9pPr>
          </a:lstStyle>
          <a:p>
            <a:pPr algn="l">
              <a:defRPr sz="1125" b="1" i="0">
                <a:solidFill>
                  <a:srgbClr val="E3AE45"/>
                </a:solidFill>
                <a:latin typeface="DejaVu Sans"/>
                <a:ea typeface="DejaVu Sans"/>
                <a:cs typeface="DejaVu Sans"/>
              </a:defRPr>
            </a:pPr>
            <a:r>
              <a:rPr sz="1125" b="1" i="0">
                <a:solidFill>
                  <a:srgbClr val="E3AE45"/>
                </a:solidFill>
                <a:latin typeface="DejaVu Sans"/>
                <a:ea typeface="DejaVu Sans"/>
                <a:cs typeface="DejaVu Sans"/>
              </a:rPr>
              <a:t>ΕΝΌΤΗΤΑ 1</a:t>
            </a:r>
          </a:p>
        </p:txBody>
      </p:sp>
      <p:sp>
        <p:nvSpPr>
          <p:cNvPr id="2" name="Rectangle 1">
            <a:extLst>
              <a:ext uri="{FF2B5EF4-FFF2-40B4-BE49-F238E27FC236}">
                <a16:creationId xmlns:a16="http://schemas.microsoft.com/office/drawing/2014/main" id="{0AA9DC63-D374-4A11-A1A3-7CE5081634E7}"/>
              </a:ext>
            </a:extLst>
          </p:cNvPr>
          <p:cNvSpPr>
            <a:spLocks noGrp="1"/>
          </p:cNvSpPr>
          <p:nvPr/>
        </p:nvSpPr>
        <p:spPr>
          <a:xfrm>
            <a:off x="704850" y="1809750"/>
            <a:ext cx="9715500" cy="1428750"/>
          </a:xfrm>
          <a:prstGeom prst="rect">
            <a:avLst/>
          </a:prstGeom>
          <a:noFill/>
          <a:ln w="0">
            <a:noFill/>
            <a:prstDash val="solid"/>
          </a:ln>
        </p:spPr>
        <p:txBody>
          <a:bodyPr anchor="ctr">
            <a:normAutofit/>
          </a:bodyPr>
          <a:lstStyle>
            <a:defPPr algn="l">
              <a:defRPr sz="4050" b="1" i="0">
                <a:solidFill>
                  <a:srgbClr val="FFFFFF"/>
                </a:solidFill>
                <a:latin typeface="DejaVu Sans"/>
                <a:ea typeface="DejaVu Sans"/>
                <a:cs typeface="DejaVu Sans"/>
              </a:defRPr>
            </a:defPPr>
            <a:lvl1pPr algn="l">
              <a:defRPr sz="4050" b="1" i="0">
                <a:solidFill>
                  <a:srgbClr val="FFFFFF"/>
                </a:solidFill>
                <a:latin typeface="DejaVu Sans"/>
                <a:ea typeface="DejaVu Sans"/>
                <a:cs typeface="DejaVu Sans"/>
              </a:defRPr>
            </a:lvl1pPr>
            <a:lvl2pPr algn="l">
              <a:defRPr sz="4050" b="1" i="0">
                <a:solidFill>
                  <a:srgbClr val="FFFFFF"/>
                </a:solidFill>
                <a:latin typeface="DejaVu Sans"/>
                <a:ea typeface="DejaVu Sans"/>
                <a:cs typeface="DejaVu Sans"/>
              </a:defRPr>
            </a:lvl2pPr>
            <a:lvl3pPr algn="l">
              <a:defRPr sz="4050" b="1" i="0">
                <a:solidFill>
                  <a:srgbClr val="FFFFFF"/>
                </a:solidFill>
                <a:latin typeface="DejaVu Sans"/>
                <a:ea typeface="DejaVu Sans"/>
                <a:cs typeface="DejaVu Sans"/>
              </a:defRPr>
            </a:lvl3pPr>
            <a:lvl4pPr algn="l">
              <a:defRPr sz="4050" b="1" i="0">
                <a:solidFill>
                  <a:srgbClr val="FFFFFF"/>
                </a:solidFill>
                <a:latin typeface="DejaVu Sans"/>
                <a:ea typeface="DejaVu Sans"/>
                <a:cs typeface="DejaVu Sans"/>
              </a:defRPr>
            </a:lvl4pPr>
            <a:lvl5pPr algn="l">
              <a:defRPr sz="4050" b="1" i="0">
                <a:solidFill>
                  <a:srgbClr val="FFFFFF"/>
                </a:solidFill>
                <a:latin typeface="DejaVu Sans"/>
                <a:ea typeface="DejaVu Sans"/>
                <a:cs typeface="DejaVu Sans"/>
              </a:defRPr>
            </a:lvl5pPr>
            <a:lvl6pPr algn="l">
              <a:defRPr sz="4050" b="1" i="0">
                <a:solidFill>
                  <a:srgbClr val="FFFFFF"/>
                </a:solidFill>
                <a:latin typeface="DejaVu Sans"/>
                <a:ea typeface="DejaVu Sans"/>
                <a:cs typeface="DejaVu Sans"/>
              </a:defRPr>
            </a:lvl6pPr>
            <a:lvl7pPr algn="l">
              <a:defRPr sz="4050" b="1" i="0">
                <a:solidFill>
                  <a:srgbClr val="FFFFFF"/>
                </a:solidFill>
                <a:latin typeface="DejaVu Sans"/>
                <a:ea typeface="DejaVu Sans"/>
                <a:cs typeface="DejaVu Sans"/>
              </a:defRPr>
            </a:lvl7pPr>
            <a:lvl8pPr algn="l">
              <a:defRPr sz="4050" b="1" i="0">
                <a:solidFill>
                  <a:srgbClr val="FFFFFF"/>
                </a:solidFill>
                <a:latin typeface="DejaVu Sans"/>
                <a:ea typeface="DejaVu Sans"/>
                <a:cs typeface="DejaVu Sans"/>
              </a:defRPr>
            </a:lvl8pPr>
            <a:lvl9pPr algn="l">
              <a:defRPr sz="4050" b="1" i="0">
                <a:solidFill>
                  <a:srgbClr val="FFFFFF"/>
                </a:solidFill>
                <a:latin typeface="DejaVu Sans"/>
                <a:ea typeface="DejaVu Sans"/>
                <a:cs typeface="DejaVu Sans"/>
              </a:defRPr>
            </a:lvl9pPr>
          </a:lstStyle>
          <a:p>
            <a:pPr algn="l">
              <a:defRPr sz="4050" b="1" i="0">
                <a:solidFill>
                  <a:srgbClr val="FFFFFF"/>
                </a:solidFill>
                <a:latin typeface="DejaVu Sans"/>
                <a:ea typeface="DejaVu Sans"/>
                <a:cs typeface="DejaVu Sans"/>
              </a:defRPr>
            </a:pPr>
            <a:r>
              <a:rPr sz="4050" b="1" i="0">
                <a:solidFill>
                  <a:srgbClr val="FFFFFF"/>
                </a:solidFill>
                <a:latin typeface="DejaVu Sans"/>
                <a:ea typeface="DejaVu Sans"/>
                <a:cs typeface="DejaVu Sans"/>
              </a:rPr>
              <a:t>Το κλινικό ερώτημα και το PICO</a:t>
            </a:r>
          </a:p>
        </p:txBody>
      </p:sp>
      <p:sp>
        <p:nvSpPr>
          <p:cNvPr id="3" name="Rectangle 2">
            <a:extLst>
              <a:ext uri="{FF2B5EF4-FFF2-40B4-BE49-F238E27FC236}">
                <a16:creationId xmlns:a16="http://schemas.microsoft.com/office/drawing/2014/main" id="{D76A2B8B-3816-4BE2-A970-B57DD39FEE94}"/>
              </a:ext>
            </a:extLst>
          </p:cNvPr>
          <p:cNvSpPr>
            <a:spLocks noGrp="1"/>
          </p:cNvSpPr>
          <p:nvPr/>
        </p:nvSpPr>
        <p:spPr>
          <a:xfrm>
            <a:off x="704850" y="3476625"/>
            <a:ext cx="1143000" cy="57150"/>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6204DA45-2FCB-4190-A30E-3533FFC287ED}"/>
              </a:ext>
            </a:extLst>
          </p:cNvPr>
          <p:cNvSpPr>
            <a:spLocks noGrp="1"/>
          </p:cNvSpPr>
          <p:nvPr/>
        </p:nvSpPr>
        <p:spPr>
          <a:xfrm>
            <a:off x="704850" y="3829050"/>
            <a:ext cx="8667750" cy="895350"/>
          </a:xfrm>
          <a:prstGeom prst="rect">
            <a:avLst/>
          </a:prstGeom>
          <a:noFill/>
          <a:ln w="0">
            <a:noFill/>
            <a:prstDash val="solid"/>
          </a:ln>
        </p:spPr>
        <p:txBody>
          <a:bodyPr anchor="t">
            <a:normAutofit/>
          </a:bodyPr>
          <a:lstStyle>
            <a:defPPr algn="l">
              <a:defRPr sz="1875" b="0" i="0">
                <a:solidFill>
                  <a:srgbClr val="D9E4E9"/>
                </a:solidFill>
                <a:latin typeface="DejaVu Sans"/>
                <a:ea typeface="DejaVu Sans"/>
                <a:cs typeface="DejaVu Sans"/>
              </a:defRPr>
            </a:defPPr>
            <a:lvl1pPr algn="l">
              <a:defRPr sz="1875" b="0" i="0">
                <a:solidFill>
                  <a:srgbClr val="D9E4E9"/>
                </a:solidFill>
                <a:latin typeface="DejaVu Sans"/>
                <a:ea typeface="DejaVu Sans"/>
                <a:cs typeface="DejaVu Sans"/>
              </a:defRPr>
            </a:lvl1pPr>
            <a:lvl2pPr algn="l">
              <a:defRPr sz="1875" b="0" i="0">
                <a:solidFill>
                  <a:srgbClr val="D9E4E9"/>
                </a:solidFill>
                <a:latin typeface="DejaVu Sans"/>
                <a:ea typeface="DejaVu Sans"/>
                <a:cs typeface="DejaVu Sans"/>
              </a:defRPr>
            </a:lvl2pPr>
            <a:lvl3pPr algn="l">
              <a:defRPr sz="1875" b="0" i="0">
                <a:solidFill>
                  <a:srgbClr val="D9E4E9"/>
                </a:solidFill>
                <a:latin typeface="DejaVu Sans"/>
                <a:ea typeface="DejaVu Sans"/>
                <a:cs typeface="DejaVu Sans"/>
              </a:defRPr>
            </a:lvl3pPr>
            <a:lvl4pPr algn="l">
              <a:defRPr sz="1875" b="0" i="0">
                <a:solidFill>
                  <a:srgbClr val="D9E4E9"/>
                </a:solidFill>
                <a:latin typeface="DejaVu Sans"/>
                <a:ea typeface="DejaVu Sans"/>
                <a:cs typeface="DejaVu Sans"/>
              </a:defRPr>
            </a:lvl4pPr>
            <a:lvl5pPr algn="l">
              <a:defRPr sz="1875" b="0" i="0">
                <a:solidFill>
                  <a:srgbClr val="D9E4E9"/>
                </a:solidFill>
                <a:latin typeface="DejaVu Sans"/>
                <a:ea typeface="DejaVu Sans"/>
                <a:cs typeface="DejaVu Sans"/>
              </a:defRPr>
            </a:lvl5pPr>
            <a:lvl6pPr algn="l">
              <a:defRPr sz="1875" b="0" i="0">
                <a:solidFill>
                  <a:srgbClr val="D9E4E9"/>
                </a:solidFill>
                <a:latin typeface="DejaVu Sans"/>
                <a:ea typeface="DejaVu Sans"/>
                <a:cs typeface="DejaVu Sans"/>
              </a:defRPr>
            </a:lvl6pPr>
            <a:lvl7pPr algn="l">
              <a:defRPr sz="1875" b="0" i="0">
                <a:solidFill>
                  <a:srgbClr val="D9E4E9"/>
                </a:solidFill>
                <a:latin typeface="DejaVu Sans"/>
                <a:ea typeface="DejaVu Sans"/>
                <a:cs typeface="DejaVu Sans"/>
              </a:defRPr>
            </a:lvl7pPr>
            <a:lvl8pPr algn="l">
              <a:defRPr sz="1875" b="0" i="0">
                <a:solidFill>
                  <a:srgbClr val="D9E4E9"/>
                </a:solidFill>
                <a:latin typeface="DejaVu Sans"/>
                <a:ea typeface="DejaVu Sans"/>
                <a:cs typeface="DejaVu Sans"/>
              </a:defRPr>
            </a:lvl8pPr>
            <a:lvl9pPr algn="l">
              <a:defRPr sz="1875" b="0" i="0">
                <a:solidFill>
                  <a:srgbClr val="D9E4E9"/>
                </a:solidFill>
                <a:latin typeface="DejaVu Sans"/>
                <a:ea typeface="DejaVu Sans"/>
                <a:cs typeface="DejaVu Sans"/>
              </a:defRPr>
            </a:lvl9pPr>
          </a:lstStyle>
          <a:p>
            <a:pPr algn="l">
              <a:defRPr sz="1875" b="0" i="0">
                <a:solidFill>
                  <a:srgbClr val="D9E4E9"/>
                </a:solidFill>
                <a:latin typeface="DejaVu Sans"/>
                <a:ea typeface="DejaVu Sans"/>
                <a:cs typeface="DejaVu Sans"/>
              </a:defRPr>
            </a:pPr>
            <a:r>
              <a:rPr sz="1875" b="0" i="0">
                <a:solidFill>
                  <a:srgbClr val="D9E4E9"/>
                </a:solidFill>
                <a:latin typeface="DejaVu Sans"/>
                <a:ea typeface="DejaVu Sans"/>
                <a:cs typeface="DejaVu Sans"/>
              </a:rPr>
              <a:t>Η ποιότητα της απάντησης εξαρτάται από το πόσο καθαρά έχουμε ορίσει τι θέλουμε να αποφασίσουμε.</a:t>
            </a:r>
          </a:p>
        </p:txBody>
      </p:sp>
      <p:sp>
        <p:nvSpPr>
          <p:cNvPr id="5" name="Rectangle 4">
            <a:extLst>
              <a:ext uri="{FF2B5EF4-FFF2-40B4-BE49-F238E27FC236}">
                <a16:creationId xmlns:a16="http://schemas.microsoft.com/office/drawing/2014/main" id="{C3E2C599-512A-4ED8-BF74-E85DEBB4F2D3}"/>
              </a:ext>
            </a:extLst>
          </p:cNvPr>
          <p:cNvSpPr>
            <a:spLocks noGrp="1"/>
          </p:cNvSpPr>
          <p:nvPr/>
        </p:nvSpPr>
        <p:spPr>
          <a:xfrm>
            <a:off x="11125200" y="6324600"/>
            <a:ext cx="419100" cy="228600"/>
          </a:xfrm>
          <a:prstGeom prst="rect">
            <a:avLst/>
          </a:prstGeom>
          <a:noFill/>
          <a:ln w="0">
            <a:noFill/>
            <a:prstDash val="solid"/>
          </a:ln>
        </p:spPr>
        <p:txBody>
          <a:bodyPr anchor="ctr">
            <a:normAutofit/>
          </a:bodyPr>
          <a:lstStyle>
            <a:defPPr algn="r">
              <a:defRPr sz="900" b="1" i="0">
                <a:solidFill>
                  <a:srgbClr val="B7C9D0"/>
                </a:solidFill>
                <a:latin typeface="DejaVu Sans"/>
                <a:ea typeface="DejaVu Sans"/>
                <a:cs typeface="DejaVu Sans"/>
              </a:defRPr>
            </a:defPPr>
            <a:lvl1pPr algn="r">
              <a:defRPr sz="900" b="1" i="0">
                <a:solidFill>
                  <a:srgbClr val="B7C9D0"/>
                </a:solidFill>
                <a:latin typeface="DejaVu Sans"/>
                <a:ea typeface="DejaVu Sans"/>
                <a:cs typeface="DejaVu Sans"/>
              </a:defRPr>
            </a:lvl1pPr>
            <a:lvl2pPr algn="r">
              <a:defRPr sz="900" b="1" i="0">
                <a:solidFill>
                  <a:srgbClr val="B7C9D0"/>
                </a:solidFill>
                <a:latin typeface="DejaVu Sans"/>
                <a:ea typeface="DejaVu Sans"/>
                <a:cs typeface="DejaVu Sans"/>
              </a:defRPr>
            </a:lvl2pPr>
            <a:lvl3pPr algn="r">
              <a:defRPr sz="900" b="1" i="0">
                <a:solidFill>
                  <a:srgbClr val="B7C9D0"/>
                </a:solidFill>
                <a:latin typeface="DejaVu Sans"/>
                <a:ea typeface="DejaVu Sans"/>
                <a:cs typeface="DejaVu Sans"/>
              </a:defRPr>
            </a:lvl3pPr>
            <a:lvl4pPr algn="r">
              <a:defRPr sz="900" b="1" i="0">
                <a:solidFill>
                  <a:srgbClr val="B7C9D0"/>
                </a:solidFill>
                <a:latin typeface="DejaVu Sans"/>
                <a:ea typeface="DejaVu Sans"/>
                <a:cs typeface="DejaVu Sans"/>
              </a:defRPr>
            </a:lvl4pPr>
            <a:lvl5pPr algn="r">
              <a:defRPr sz="900" b="1" i="0">
                <a:solidFill>
                  <a:srgbClr val="B7C9D0"/>
                </a:solidFill>
                <a:latin typeface="DejaVu Sans"/>
                <a:ea typeface="DejaVu Sans"/>
                <a:cs typeface="DejaVu Sans"/>
              </a:defRPr>
            </a:lvl5pPr>
            <a:lvl6pPr algn="r">
              <a:defRPr sz="900" b="1" i="0">
                <a:solidFill>
                  <a:srgbClr val="B7C9D0"/>
                </a:solidFill>
                <a:latin typeface="DejaVu Sans"/>
                <a:ea typeface="DejaVu Sans"/>
                <a:cs typeface="DejaVu Sans"/>
              </a:defRPr>
            </a:lvl6pPr>
            <a:lvl7pPr algn="r">
              <a:defRPr sz="900" b="1" i="0">
                <a:solidFill>
                  <a:srgbClr val="B7C9D0"/>
                </a:solidFill>
                <a:latin typeface="DejaVu Sans"/>
                <a:ea typeface="DejaVu Sans"/>
                <a:cs typeface="DejaVu Sans"/>
              </a:defRPr>
            </a:lvl7pPr>
            <a:lvl8pPr algn="r">
              <a:defRPr sz="900" b="1" i="0">
                <a:solidFill>
                  <a:srgbClr val="B7C9D0"/>
                </a:solidFill>
                <a:latin typeface="DejaVu Sans"/>
                <a:ea typeface="DejaVu Sans"/>
                <a:cs typeface="DejaVu Sans"/>
              </a:defRPr>
            </a:lvl8pPr>
            <a:lvl9pPr algn="r">
              <a:defRPr sz="900" b="1" i="0">
                <a:solidFill>
                  <a:srgbClr val="B7C9D0"/>
                </a:solidFill>
                <a:latin typeface="DejaVu Sans"/>
                <a:ea typeface="DejaVu Sans"/>
                <a:cs typeface="DejaVu Sans"/>
              </a:defRPr>
            </a:lvl9pPr>
          </a:lstStyle>
          <a:p>
            <a:pPr algn="r">
              <a:defRPr sz="900" b="1" i="0">
                <a:solidFill>
                  <a:srgbClr val="B7C9D0"/>
                </a:solidFill>
                <a:latin typeface="DejaVu Sans"/>
                <a:ea typeface="DejaVu Sans"/>
                <a:cs typeface="DejaVu Sans"/>
              </a:defRPr>
            </a:pPr>
            <a:r>
              <a:rPr sz="900" b="1" i="0">
                <a:solidFill>
                  <a:srgbClr val="B7C9D0"/>
                </a:solidFill>
                <a:latin typeface="DejaVu Sans"/>
                <a:ea typeface="DejaVu Sans"/>
                <a:cs typeface="DejaVu Sans"/>
              </a:rPr>
              <a:t>09</a:t>
            </a:r>
          </a:p>
        </p:txBody>
      </p:sp>
    </p:spTree>
    <p:extLst>
      <p:ext uri="{BB962C8B-B14F-4D97-AF65-F5344CB8AC3E}">
        <p14:creationId xmlns:p14="http://schemas.microsoft.com/office/powerpoint/2010/main" val="19976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slide-title">
            <a:extLst>
              <a:ext uri="{FF2B5EF4-FFF2-40B4-BE49-F238E27FC236}">
                <a16:creationId xmlns:a16="http://schemas.microsoft.com/office/drawing/2014/main" id="{9F0DAC32-7439-4B5C-87B1-CD06D83FF10A}"/>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Τα τέσσερα στοιχεία του PICO</a:t>
            </a:r>
          </a:p>
        </p:txBody>
      </p:sp>
      <p:sp>
        <p:nvSpPr>
          <p:cNvPr id="2" name="Rectangle 1">
            <a:extLst>
              <a:ext uri="{FF2B5EF4-FFF2-40B4-BE49-F238E27FC236}">
                <a16:creationId xmlns:a16="http://schemas.microsoft.com/office/drawing/2014/main" id="{8ACD9954-5C57-452C-8116-0DB4F3752CD4}"/>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893C9629-E17A-4C34-9E5E-5DC11A4F92CB}"/>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10</a:t>
            </a:r>
          </a:p>
        </p:txBody>
      </p:sp>
      <p:sp>
        <p:nvSpPr>
          <p:cNvPr id="5" name="Oval 4">
            <a:extLst>
              <a:ext uri="{FF2B5EF4-FFF2-40B4-BE49-F238E27FC236}">
                <a16:creationId xmlns:a16="http://schemas.microsoft.com/office/drawing/2014/main" id="{E5E41A24-5DD9-4711-ADB4-650F3080FB74}"/>
              </a:ext>
            </a:extLst>
          </p:cNvPr>
          <p:cNvSpPr>
            <a:spLocks noGrp="1"/>
          </p:cNvSpPr>
          <p:nvPr/>
        </p:nvSpPr>
        <p:spPr>
          <a:xfrm>
            <a:off x="647700" y="1571625"/>
            <a:ext cx="533400" cy="533400"/>
          </a:xfrm>
          <a:prstGeom prst="ellipse">
            <a:avLst/>
          </a:prstGeom>
          <a:solidFill>
            <a:srgbClr val="16384C"/>
          </a:solidFill>
          <a:ln w="0">
            <a:noFill/>
            <a:prstDash val="solid"/>
          </a:ln>
        </p:spPr>
        <p:txBody>
          <a:bodyPr/>
          <a:lstStyle/>
          <a:p>
            <a:endParaRPr lang="en-US"/>
          </a:p>
        </p:txBody>
      </p:sp>
      <p:sp>
        <p:nvSpPr>
          <p:cNvPr id="6" name="Rectangle 5">
            <a:extLst>
              <a:ext uri="{FF2B5EF4-FFF2-40B4-BE49-F238E27FC236}">
                <a16:creationId xmlns:a16="http://schemas.microsoft.com/office/drawing/2014/main" id="{5E7CE3CA-8108-4EC4-A438-5A719774E1FB}"/>
              </a:ext>
            </a:extLst>
          </p:cNvPr>
          <p:cNvSpPr>
            <a:spLocks noGrp="1"/>
          </p:cNvSpPr>
          <p:nvPr/>
        </p:nvSpPr>
        <p:spPr>
          <a:xfrm>
            <a:off x="647700" y="1571625"/>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7" name="Rectangle 6">
            <a:extLst>
              <a:ext uri="{FF2B5EF4-FFF2-40B4-BE49-F238E27FC236}">
                <a16:creationId xmlns:a16="http://schemas.microsoft.com/office/drawing/2014/main" id="{697560D1-206B-4633-AEEF-CBE3E6563851}"/>
              </a:ext>
            </a:extLst>
          </p:cNvPr>
          <p:cNvSpPr>
            <a:spLocks noGrp="1"/>
          </p:cNvSpPr>
          <p:nvPr/>
        </p:nvSpPr>
        <p:spPr>
          <a:xfrm>
            <a:off x="1295400" y="1590675"/>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8" name="Rectangle 7">
            <a:extLst>
              <a:ext uri="{FF2B5EF4-FFF2-40B4-BE49-F238E27FC236}">
                <a16:creationId xmlns:a16="http://schemas.microsoft.com/office/drawing/2014/main" id="{9F3FEF8B-F1B4-403F-B210-B599802AAF1D}"/>
              </a:ext>
            </a:extLst>
          </p:cNvPr>
          <p:cNvSpPr>
            <a:spLocks noGrp="1"/>
          </p:cNvSpPr>
          <p:nvPr/>
        </p:nvSpPr>
        <p:spPr>
          <a:xfrm>
            <a:off x="647700" y="2257425"/>
            <a:ext cx="2590800" cy="19050"/>
          </a:xfrm>
          <a:prstGeom prst="rect">
            <a:avLst/>
          </a:prstGeom>
          <a:solidFill>
            <a:srgbClr val="16384C"/>
          </a:solidFill>
          <a:ln w="0">
            <a:noFill/>
            <a:prstDash val="solid"/>
          </a:ln>
        </p:spPr>
        <p:txBody>
          <a:bodyPr/>
          <a:lstStyle/>
          <a:p>
            <a:endParaRPr lang="en-US"/>
          </a:p>
        </p:txBody>
      </p:sp>
      <p:sp>
        <p:nvSpPr>
          <p:cNvPr id="9" name="Rectangle 8">
            <a:extLst>
              <a:ext uri="{FF2B5EF4-FFF2-40B4-BE49-F238E27FC236}">
                <a16:creationId xmlns:a16="http://schemas.microsoft.com/office/drawing/2014/main" id="{BCF5E3F7-49F4-48E5-A969-9C4FB6E5E5F7}"/>
              </a:ext>
            </a:extLst>
          </p:cNvPr>
          <p:cNvSpPr>
            <a:spLocks noGrp="1"/>
          </p:cNvSpPr>
          <p:nvPr/>
        </p:nvSpPr>
        <p:spPr>
          <a:xfrm>
            <a:off x="647700" y="2428875"/>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Σε ποιους ασθενείς ή σε ποιον πληθυσμό αναφέρεται το ερώτημα;</a:t>
            </a:r>
          </a:p>
        </p:txBody>
      </p:sp>
      <p:sp>
        <p:nvSpPr>
          <p:cNvPr id="10" name="Oval 9">
            <a:extLst>
              <a:ext uri="{FF2B5EF4-FFF2-40B4-BE49-F238E27FC236}">
                <a16:creationId xmlns:a16="http://schemas.microsoft.com/office/drawing/2014/main" id="{31AF657F-2164-4988-9351-187B5CC62A8B}"/>
              </a:ext>
            </a:extLst>
          </p:cNvPr>
          <p:cNvSpPr>
            <a:spLocks noGrp="1"/>
          </p:cNvSpPr>
          <p:nvPr/>
        </p:nvSpPr>
        <p:spPr>
          <a:xfrm>
            <a:off x="3409950" y="1571625"/>
            <a:ext cx="533400" cy="533400"/>
          </a:xfrm>
          <a:prstGeom prst="ellipse">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73CEF62B-E566-4F3B-BA54-76EF047EC80E}"/>
              </a:ext>
            </a:extLst>
          </p:cNvPr>
          <p:cNvSpPr>
            <a:spLocks noGrp="1"/>
          </p:cNvSpPr>
          <p:nvPr/>
        </p:nvSpPr>
        <p:spPr>
          <a:xfrm>
            <a:off x="3409950" y="1571625"/>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2" name="Rectangle 11">
            <a:extLst>
              <a:ext uri="{FF2B5EF4-FFF2-40B4-BE49-F238E27FC236}">
                <a16:creationId xmlns:a16="http://schemas.microsoft.com/office/drawing/2014/main" id="{46474C14-58F1-4EDF-84BD-4331675263C9}"/>
              </a:ext>
            </a:extLst>
          </p:cNvPr>
          <p:cNvSpPr>
            <a:spLocks noGrp="1"/>
          </p:cNvSpPr>
          <p:nvPr/>
        </p:nvSpPr>
        <p:spPr>
          <a:xfrm>
            <a:off x="4057650" y="1590675"/>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3" name="Rectangle 12">
            <a:extLst>
              <a:ext uri="{FF2B5EF4-FFF2-40B4-BE49-F238E27FC236}">
                <a16:creationId xmlns:a16="http://schemas.microsoft.com/office/drawing/2014/main" id="{CBB59678-2F35-4C4E-ABD8-858E10A83C50}"/>
              </a:ext>
            </a:extLst>
          </p:cNvPr>
          <p:cNvSpPr>
            <a:spLocks noGrp="1"/>
          </p:cNvSpPr>
          <p:nvPr/>
        </p:nvSpPr>
        <p:spPr>
          <a:xfrm>
            <a:off x="3409950" y="2257425"/>
            <a:ext cx="2590800" cy="19050"/>
          </a:xfrm>
          <a:prstGeom prst="rect">
            <a:avLst/>
          </a:prstGeom>
          <a:solidFill>
            <a:srgbClr val="2A7F78"/>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19258468-2172-4360-AD72-8F08D7C5DCE3}"/>
              </a:ext>
            </a:extLst>
          </p:cNvPr>
          <p:cNvSpPr>
            <a:spLocks noGrp="1"/>
          </p:cNvSpPr>
          <p:nvPr/>
        </p:nvSpPr>
        <p:spPr>
          <a:xfrm>
            <a:off x="3409950" y="2428875"/>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Ποια παρέμβαση, εξέταση ή στρατηγική εξετάζουμε;</a:t>
            </a:r>
          </a:p>
        </p:txBody>
      </p:sp>
      <p:sp>
        <p:nvSpPr>
          <p:cNvPr id="15" name="Oval 14">
            <a:extLst>
              <a:ext uri="{FF2B5EF4-FFF2-40B4-BE49-F238E27FC236}">
                <a16:creationId xmlns:a16="http://schemas.microsoft.com/office/drawing/2014/main" id="{343B9F5D-4705-4B81-96D1-1A454804C783}"/>
              </a:ext>
            </a:extLst>
          </p:cNvPr>
          <p:cNvSpPr>
            <a:spLocks noGrp="1"/>
          </p:cNvSpPr>
          <p:nvPr/>
        </p:nvSpPr>
        <p:spPr>
          <a:xfrm>
            <a:off x="6172200" y="1571625"/>
            <a:ext cx="533400" cy="533400"/>
          </a:xfrm>
          <a:prstGeom prst="ellipse">
            <a:avLst/>
          </a:prstGeom>
          <a:solidFill>
            <a:srgbClr val="E97A5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20E8919C-CBCA-431D-AC86-5E0695C1CE48}"/>
              </a:ext>
            </a:extLst>
          </p:cNvPr>
          <p:cNvSpPr>
            <a:spLocks noGrp="1"/>
          </p:cNvSpPr>
          <p:nvPr/>
        </p:nvSpPr>
        <p:spPr>
          <a:xfrm>
            <a:off x="6172200" y="1571625"/>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7" name="Rectangle 16">
            <a:extLst>
              <a:ext uri="{FF2B5EF4-FFF2-40B4-BE49-F238E27FC236}">
                <a16:creationId xmlns:a16="http://schemas.microsoft.com/office/drawing/2014/main" id="{3E916DAB-5A26-40A4-B553-257D22955684}"/>
              </a:ext>
            </a:extLst>
          </p:cNvPr>
          <p:cNvSpPr>
            <a:spLocks noGrp="1"/>
          </p:cNvSpPr>
          <p:nvPr/>
        </p:nvSpPr>
        <p:spPr>
          <a:xfrm>
            <a:off x="6819900" y="1590675"/>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8" name="Rectangle 17">
            <a:extLst>
              <a:ext uri="{FF2B5EF4-FFF2-40B4-BE49-F238E27FC236}">
                <a16:creationId xmlns:a16="http://schemas.microsoft.com/office/drawing/2014/main" id="{BE16BD28-7B16-49A6-86DA-6DB4576C0BD8}"/>
              </a:ext>
            </a:extLst>
          </p:cNvPr>
          <p:cNvSpPr>
            <a:spLocks noGrp="1"/>
          </p:cNvSpPr>
          <p:nvPr/>
        </p:nvSpPr>
        <p:spPr>
          <a:xfrm>
            <a:off x="6172200" y="2257425"/>
            <a:ext cx="2590800" cy="19050"/>
          </a:xfrm>
          <a:prstGeom prst="rect">
            <a:avLst/>
          </a:prstGeom>
          <a:solidFill>
            <a:srgbClr val="E97A5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3E2D4D5A-AAAF-4A5A-BFB0-1AD2E966148F}"/>
              </a:ext>
            </a:extLst>
          </p:cNvPr>
          <p:cNvSpPr>
            <a:spLocks noGrp="1"/>
          </p:cNvSpPr>
          <p:nvPr/>
        </p:nvSpPr>
        <p:spPr>
          <a:xfrm>
            <a:off x="6172200" y="2428875"/>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Με ποια εναλλακτική επιλογή τη συγκρίνουμε;</a:t>
            </a:r>
          </a:p>
        </p:txBody>
      </p:sp>
      <p:sp>
        <p:nvSpPr>
          <p:cNvPr id="20" name="Oval 19">
            <a:extLst>
              <a:ext uri="{FF2B5EF4-FFF2-40B4-BE49-F238E27FC236}">
                <a16:creationId xmlns:a16="http://schemas.microsoft.com/office/drawing/2014/main" id="{79328370-0E2B-4134-96FA-C73C45536737}"/>
              </a:ext>
            </a:extLst>
          </p:cNvPr>
          <p:cNvSpPr>
            <a:spLocks noGrp="1"/>
          </p:cNvSpPr>
          <p:nvPr/>
        </p:nvSpPr>
        <p:spPr>
          <a:xfrm>
            <a:off x="8934450" y="1571625"/>
            <a:ext cx="533400" cy="533400"/>
          </a:xfrm>
          <a:prstGeom prst="ellipse">
            <a:avLst/>
          </a:prstGeom>
          <a:solidFill>
            <a:srgbClr val="E3AE45"/>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9FABDEA0-698F-4E94-AFE9-94EC726B95CC}"/>
              </a:ext>
            </a:extLst>
          </p:cNvPr>
          <p:cNvSpPr>
            <a:spLocks noGrp="1"/>
          </p:cNvSpPr>
          <p:nvPr/>
        </p:nvSpPr>
        <p:spPr>
          <a:xfrm>
            <a:off x="8934450" y="1571625"/>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2" name="Rectangle 21">
            <a:extLst>
              <a:ext uri="{FF2B5EF4-FFF2-40B4-BE49-F238E27FC236}">
                <a16:creationId xmlns:a16="http://schemas.microsoft.com/office/drawing/2014/main" id="{B679AEAB-A54F-4283-AE5A-3CD2E671CDD1}"/>
              </a:ext>
            </a:extLst>
          </p:cNvPr>
          <p:cNvSpPr>
            <a:spLocks noGrp="1"/>
          </p:cNvSpPr>
          <p:nvPr/>
        </p:nvSpPr>
        <p:spPr>
          <a:xfrm>
            <a:off x="9582150" y="1590675"/>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3" name="Rectangle 22">
            <a:extLst>
              <a:ext uri="{FF2B5EF4-FFF2-40B4-BE49-F238E27FC236}">
                <a16:creationId xmlns:a16="http://schemas.microsoft.com/office/drawing/2014/main" id="{9D2965F8-A23A-47B0-BD69-3A83B50C10A4}"/>
              </a:ext>
            </a:extLst>
          </p:cNvPr>
          <p:cNvSpPr>
            <a:spLocks noGrp="1"/>
          </p:cNvSpPr>
          <p:nvPr/>
        </p:nvSpPr>
        <p:spPr>
          <a:xfrm>
            <a:off x="8934450" y="2257425"/>
            <a:ext cx="2590800" cy="19050"/>
          </a:xfrm>
          <a:prstGeom prst="rect">
            <a:avLst/>
          </a:prstGeom>
          <a:solidFill>
            <a:srgbClr val="E3AE45"/>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D90FE523-06CE-49AD-8199-A8089AE5A26A}"/>
              </a:ext>
            </a:extLst>
          </p:cNvPr>
          <p:cNvSpPr>
            <a:spLocks noGrp="1"/>
          </p:cNvSpPr>
          <p:nvPr/>
        </p:nvSpPr>
        <p:spPr>
          <a:xfrm>
            <a:off x="8934450" y="2428875"/>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Ποιες εκβάσεις έχουν σημασία για τον ασθενή;</a:t>
            </a:r>
          </a:p>
        </p:txBody>
      </p:sp>
      <p:sp>
        <p:nvSpPr>
          <p:cNvPr id="25" name="Rectangle 24">
            <a:extLst>
              <a:ext uri="{FF2B5EF4-FFF2-40B4-BE49-F238E27FC236}">
                <a16:creationId xmlns:a16="http://schemas.microsoft.com/office/drawing/2014/main" id="{C3066A47-72E6-45C4-A6E9-F0304EBDA787}"/>
              </a:ext>
            </a:extLst>
          </p:cNvPr>
          <p:cNvSpPr>
            <a:spLocks noGrp="1"/>
          </p:cNvSpPr>
          <p:nvPr/>
        </p:nvSpPr>
        <p:spPr>
          <a:xfrm>
            <a:off x="1381125" y="5314950"/>
            <a:ext cx="9429750" cy="533400"/>
          </a:xfrm>
          <a:prstGeom prst="rect">
            <a:avLst/>
          </a:prstGeom>
          <a:noFill/>
          <a:ln w="0">
            <a:noFill/>
            <a:prstDash val="solid"/>
          </a:ln>
        </p:spPr>
        <p:txBody>
          <a:bodyPr anchor="ctr">
            <a:normAutofit fontScale="85485"/>
          </a:bodyPr>
          <a:lstStyle>
            <a:defPPr algn="ctr">
              <a:defRPr sz="1800" b="1" i="0">
                <a:solidFill>
                  <a:srgbClr val="16384C"/>
                </a:solidFill>
                <a:latin typeface="DejaVu Sans"/>
                <a:ea typeface="DejaVu Sans"/>
                <a:cs typeface="DejaVu Sans"/>
              </a:defRPr>
            </a:defPPr>
            <a:lvl1pPr algn="ctr">
              <a:defRPr sz="1800" b="1" i="0">
                <a:solidFill>
                  <a:srgbClr val="16384C"/>
                </a:solidFill>
                <a:latin typeface="DejaVu Sans"/>
                <a:ea typeface="DejaVu Sans"/>
                <a:cs typeface="DejaVu Sans"/>
              </a:defRPr>
            </a:lvl1pPr>
            <a:lvl2pPr algn="ctr">
              <a:defRPr sz="1800" b="1" i="0">
                <a:solidFill>
                  <a:srgbClr val="16384C"/>
                </a:solidFill>
                <a:latin typeface="DejaVu Sans"/>
                <a:ea typeface="DejaVu Sans"/>
                <a:cs typeface="DejaVu Sans"/>
              </a:defRPr>
            </a:lvl2pPr>
            <a:lvl3pPr algn="ctr">
              <a:defRPr sz="1800" b="1" i="0">
                <a:solidFill>
                  <a:srgbClr val="16384C"/>
                </a:solidFill>
                <a:latin typeface="DejaVu Sans"/>
                <a:ea typeface="DejaVu Sans"/>
                <a:cs typeface="DejaVu Sans"/>
              </a:defRPr>
            </a:lvl3pPr>
            <a:lvl4pPr algn="ctr">
              <a:defRPr sz="1800" b="1" i="0">
                <a:solidFill>
                  <a:srgbClr val="16384C"/>
                </a:solidFill>
                <a:latin typeface="DejaVu Sans"/>
                <a:ea typeface="DejaVu Sans"/>
                <a:cs typeface="DejaVu Sans"/>
              </a:defRPr>
            </a:lvl4pPr>
            <a:lvl5pPr algn="ctr">
              <a:defRPr sz="1800" b="1" i="0">
                <a:solidFill>
                  <a:srgbClr val="16384C"/>
                </a:solidFill>
                <a:latin typeface="DejaVu Sans"/>
                <a:ea typeface="DejaVu Sans"/>
                <a:cs typeface="DejaVu Sans"/>
              </a:defRPr>
            </a:lvl5pPr>
            <a:lvl6pPr algn="ctr">
              <a:defRPr sz="1800" b="1" i="0">
                <a:solidFill>
                  <a:srgbClr val="16384C"/>
                </a:solidFill>
                <a:latin typeface="DejaVu Sans"/>
                <a:ea typeface="DejaVu Sans"/>
                <a:cs typeface="DejaVu Sans"/>
              </a:defRPr>
            </a:lvl6pPr>
            <a:lvl7pPr algn="ctr">
              <a:defRPr sz="1800" b="1" i="0">
                <a:solidFill>
                  <a:srgbClr val="16384C"/>
                </a:solidFill>
                <a:latin typeface="DejaVu Sans"/>
                <a:ea typeface="DejaVu Sans"/>
                <a:cs typeface="DejaVu Sans"/>
              </a:defRPr>
            </a:lvl7pPr>
            <a:lvl8pPr algn="ctr">
              <a:defRPr sz="1800" b="1" i="0">
                <a:solidFill>
                  <a:srgbClr val="16384C"/>
                </a:solidFill>
                <a:latin typeface="DejaVu Sans"/>
                <a:ea typeface="DejaVu Sans"/>
                <a:cs typeface="DejaVu Sans"/>
              </a:defRPr>
            </a:lvl8pPr>
            <a:lvl9pPr algn="ctr">
              <a:defRPr sz="1800" b="1" i="0">
                <a:solidFill>
                  <a:srgbClr val="16384C"/>
                </a:solidFill>
                <a:latin typeface="DejaVu Sans"/>
                <a:ea typeface="DejaVu Sans"/>
                <a:cs typeface="DejaVu Sans"/>
              </a:defRPr>
            </a:lvl9pPr>
          </a:lstStyle>
          <a:p>
            <a:pPr algn="ctr">
              <a:defRPr sz="1800" b="1" i="0">
                <a:solidFill>
                  <a:srgbClr val="16384C"/>
                </a:solidFill>
                <a:latin typeface="DejaVu Sans"/>
                <a:ea typeface="DejaVu Sans"/>
                <a:cs typeface="DejaVu Sans"/>
              </a:defRPr>
            </a:pPr>
            <a:r>
              <a:rPr sz="1800" b="1" i="0">
                <a:solidFill>
                  <a:srgbClr val="16384C"/>
                </a:solidFill>
                <a:latin typeface="DejaVu Sans"/>
                <a:ea typeface="DejaVu Sans"/>
                <a:cs typeface="DejaVu Sans"/>
              </a:rPr>
              <a:t>Το PICO ορίζει τι θα αναζητήσουμε και ποια αποτελέσματα θα θεωρήσουμε σχετικά.</a:t>
            </a:r>
          </a:p>
        </p:txBody>
      </p:sp>
    </p:spTree>
    <p:extLst>
      <p:ext uri="{BB962C8B-B14F-4D97-AF65-F5344CB8AC3E}">
        <p14:creationId xmlns:p14="http://schemas.microsoft.com/office/powerpoint/2010/main" val="2079731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slide-title">
            <a:extLst>
              <a:ext uri="{FF2B5EF4-FFF2-40B4-BE49-F238E27FC236}">
                <a16:creationId xmlns:a16="http://schemas.microsoft.com/office/drawing/2014/main" id="{9310845C-0E16-4496-8770-747B33AFB289}"/>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PICO πρόληψης: κατακλίσεις</a:t>
            </a:r>
          </a:p>
        </p:txBody>
      </p:sp>
      <p:sp>
        <p:nvSpPr>
          <p:cNvPr id="2" name="Rectangle 1">
            <a:extLst>
              <a:ext uri="{FF2B5EF4-FFF2-40B4-BE49-F238E27FC236}">
                <a16:creationId xmlns:a16="http://schemas.microsoft.com/office/drawing/2014/main" id="{B8878BA7-88AD-42D8-B4F5-A2E1234BF779}"/>
              </a:ext>
            </a:extLst>
          </p:cNvPr>
          <p:cNvSpPr>
            <a:spLocks noGrp="1"/>
          </p:cNvSpPr>
          <p:nvPr/>
        </p:nvSpPr>
        <p:spPr>
          <a:xfrm>
            <a:off x="647700" y="1072856"/>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134A10EC-011B-4C8C-A6BD-584B459A7851}"/>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11</a:t>
            </a:r>
          </a:p>
        </p:txBody>
      </p:sp>
      <p:sp>
        <p:nvSpPr>
          <p:cNvPr id="5" name="Rectangle 4">
            <a:extLst>
              <a:ext uri="{FF2B5EF4-FFF2-40B4-BE49-F238E27FC236}">
                <a16:creationId xmlns:a16="http://schemas.microsoft.com/office/drawing/2014/main" id="{A297F40F-BAB4-4149-A732-05380DB3CA40}"/>
              </a:ext>
            </a:extLst>
          </p:cNvPr>
          <p:cNvSpPr>
            <a:spLocks noGrp="1"/>
          </p:cNvSpPr>
          <p:nvPr/>
        </p:nvSpPr>
        <p:spPr>
          <a:xfrm>
            <a:off x="685800" y="1345487"/>
            <a:ext cx="10668000" cy="590550"/>
          </a:xfrm>
          <a:prstGeom prst="rect">
            <a:avLst/>
          </a:prstGeom>
          <a:noFill/>
          <a:ln w="0">
            <a:noFill/>
            <a:prstDash val="solid"/>
          </a:ln>
        </p:spPr>
        <p:txBody>
          <a:bodyPr anchor="ctr">
            <a:normAutofit fontScale="94833" lnSpcReduction="10000"/>
          </a:bodyPr>
          <a:lstStyle>
            <a:defPPr algn="l">
              <a:defRPr sz="1875" b="1" i="0">
                <a:solidFill>
                  <a:srgbClr val="16384C"/>
                </a:solidFill>
                <a:latin typeface="DejaVu Sans"/>
                <a:ea typeface="DejaVu Sans"/>
                <a:cs typeface="DejaVu Sans"/>
              </a:defRPr>
            </a:defPPr>
            <a:lvl1pPr algn="l">
              <a:defRPr sz="1875" b="1" i="0">
                <a:solidFill>
                  <a:srgbClr val="16384C"/>
                </a:solidFill>
                <a:latin typeface="DejaVu Sans"/>
                <a:ea typeface="DejaVu Sans"/>
                <a:cs typeface="DejaVu Sans"/>
              </a:defRPr>
            </a:lvl1pPr>
            <a:lvl2pPr algn="l">
              <a:defRPr sz="1875" b="1" i="0">
                <a:solidFill>
                  <a:srgbClr val="16384C"/>
                </a:solidFill>
                <a:latin typeface="DejaVu Sans"/>
                <a:ea typeface="DejaVu Sans"/>
                <a:cs typeface="DejaVu Sans"/>
              </a:defRPr>
            </a:lvl2pPr>
            <a:lvl3pPr algn="l">
              <a:defRPr sz="1875" b="1" i="0">
                <a:solidFill>
                  <a:srgbClr val="16384C"/>
                </a:solidFill>
                <a:latin typeface="DejaVu Sans"/>
                <a:ea typeface="DejaVu Sans"/>
                <a:cs typeface="DejaVu Sans"/>
              </a:defRPr>
            </a:lvl3pPr>
            <a:lvl4pPr algn="l">
              <a:defRPr sz="1875" b="1" i="0">
                <a:solidFill>
                  <a:srgbClr val="16384C"/>
                </a:solidFill>
                <a:latin typeface="DejaVu Sans"/>
                <a:ea typeface="DejaVu Sans"/>
                <a:cs typeface="DejaVu Sans"/>
              </a:defRPr>
            </a:lvl4pPr>
            <a:lvl5pPr algn="l">
              <a:defRPr sz="1875" b="1" i="0">
                <a:solidFill>
                  <a:srgbClr val="16384C"/>
                </a:solidFill>
                <a:latin typeface="DejaVu Sans"/>
                <a:ea typeface="DejaVu Sans"/>
                <a:cs typeface="DejaVu Sans"/>
              </a:defRPr>
            </a:lvl5pPr>
            <a:lvl6pPr algn="l">
              <a:defRPr sz="1875" b="1" i="0">
                <a:solidFill>
                  <a:srgbClr val="16384C"/>
                </a:solidFill>
                <a:latin typeface="DejaVu Sans"/>
                <a:ea typeface="DejaVu Sans"/>
                <a:cs typeface="DejaVu Sans"/>
              </a:defRPr>
            </a:lvl6pPr>
            <a:lvl7pPr algn="l">
              <a:defRPr sz="1875" b="1" i="0">
                <a:solidFill>
                  <a:srgbClr val="16384C"/>
                </a:solidFill>
                <a:latin typeface="DejaVu Sans"/>
                <a:ea typeface="DejaVu Sans"/>
                <a:cs typeface="DejaVu Sans"/>
              </a:defRPr>
            </a:lvl7pPr>
            <a:lvl8pPr algn="l">
              <a:defRPr sz="1875" b="1" i="0">
                <a:solidFill>
                  <a:srgbClr val="16384C"/>
                </a:solidFill>
                <a:latin typeface="DejaVu Sans"/>
                <a:ea typeface="DejaVu Sans"/>
                <a:cs typeface="DejaVu Sans"/>
              </a:defRPr>
            </a:lvl8pPr>
            <a:lvl9pPr algn="l">
              <a:defRPr sz="1875" b="1" i="0">
                <a:solidFill>
                  <a:srgbClr val="16384C"/>
                </a:solidFill>
                <a:latin typeface="DejaVu Sans"/>
                <a:ea typeface="DejaVu Sans"/>
                <a:cs typeface="DejaVu Sans"/>
              </a:defRPr>
            </a:lvl9pPr>
          </a:lstStyle>
          <a:p>
            <a:pPr algn="l">
              <a:defRPr sz="1875" b="1" i="0">
                <a:solidFill>
                  <a:srgbClr val="16384C"/>
                </a:solidFill>
                <a:latin typeface="DejaVu Sans"/>
                <a:ea typeface="DejaVu Sans"/>
                <a:cs typeface="DejaVu Sans"/>
              </a:defRPr>
            </a:pPr>
            <a:r>
              <a:rPr sz="1875" b="1" i="0">
                <a:solidFill>
                  <a:srgbClr val="16384C"/>
                </a:solidFill>
                <a:latin typeface="DejaVu Sans"/>
                <a:ea typeface="DejaVu Sans"/>
                <a:cs typeface="DejaVu Sans"/>
              </a:rPr>
              <a:t>Κλινικό πρόβλημα: Πώς μειώνουμε τις κατακλίσεις σε ασθενείς με περιορισμένη κινητικότητα;</a:t>
            </a:r>
          </a:p>
        </p:txBody>
      </p:sp>
      <p:sp>
        <p:nvSpPr>
          <p:cNvPr id="6" name="Oval 5">
            <a:extLst>
              <a:ext uri="{FF2B5EF4-FFF2-40B4-BE49-F238E27FC236}">
                <a16:creationId xmlns:a16="http://schemas.microsoft.com/office/drawing/2014/main" id="{02A50816-8AF2-4CE3-984F-0FF6748245FD}"/>
              </a:ext>
            </a:extLst>
          </p:cNvPr>
          <p:cNvSpPr>
            <a:spLocks noGrp="1"/>
          </p:cNvSpPr>
          <p:nvPr/>
        </p:nvSpPr>
        <p:spPr>
          <a:xfrm>
            <a:off x="647700" y="2277173"/>
            <a:ext cx="533400" cy="533400"/>
          </a:xfrm>
          <a:prstGeom prst="ellipse">
            <a:avLst/>
          </a:prstGeom>
          <a:solidFill>
            <a:srgbClr val="16384C"/>
          </a:solidFill>
          <a:ln w="0">
            <a:noFill/>
            <a:prstDash val="solid"/>
          </a:ln>
        </p:spPr>
        <p:txBody>
          <a:bodyPr/>
          <a:lstStyle/>
          <a:p>
            <a:endParaRPr lang="en-US"/>
          </a:p>
        </p:txBody>
      </p:sp>
      <p:sp>
        <p:nvSpPr>
          <p:cNvPr id="7" name="Rectangle 6">
            <a:extLst>
              <a:ext uri="{FF2B5EF4-FFF2-40B4-BE49-F238E27FC236}">
                <a16:creationId xmlns:a16="http://schemas.microsoft.com/office/drawing/2014/main" id="{36647431-110E-4723-AAE1-C5EAB0FA7DA2}"/>
              </a:ext>
            </a:extLst>
          </p:cNvPr>
          <p:cNvSpPr>
            <a:spLocks noGrp="1"/>
          </p:cNvSpPr>
          <p:nvPr/>
        </p:nvSpPr>
        <p:spPr>
          <a:xfrm>
            <a:off x="647700" y="2277173"/>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8" name="Rectangle 7">
            <a:extLst>
              <a:ext uri="{FF2B5EF4-FFF2-40B4-BE49-F238E27FC236}">
                <a16:creationId xmlns:a16="http://schemas.microsoft.com/office/drawing/2014/main" id="{00F4F049-A4E6-47D6-8467-C33D9BE1BA3B}"/>
              </a:ext>
            </a:extLst>
          </p:cNvPr>
          <p:cNvSpPr>
            <a:spLocks noGrp="1"/>
          </p:cNvSpPr>
          <p:nvPr/>
        </p:nvSpPr>
        <p:spPr>
          <a:xfrm>
            <a:off x="1295400" y="2296223"/>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9" name="Rectangle 8">
            <a:extLst>
              <a:ext uri="{FF2B5EF4-FFF2-40B4-BE49-F238E27FC236}">
                <a16:creationId xmlns:a16="http://schemas.microsoft.com/office/drawing/2014/main" id="{7A41935B-5F6E-4448-ACB0-75D0F9172546}"/>
              </a:ext>
            </a:extLst>
          </p:cNvPr>
          <p:cNvSpPr>
            <a:spLocks noGrp="1"/>
          </p:cNvSpPr>
          <p:nvPr/>
        </p:nvSpPr>
        <p:spPr>
          <a:xfrm>
            <a:off x="647700" y="2962973"/>
            <a:ext cx="2590800" cy="19050"/>
          </a:xfrm>
          <a:prstGeom prst="rect">
            <a:avLst/>
          </a:prstGeom>
          <a:solidFill>
            <a:srgbClr val="16384C"/>
          </a:solidFill>
          <a:ln w="0">
            <a:noFill/>
            <a:prstDash val="solid"/>
          </a:ln>
        </p:spPr>
        <p:txBody>
          <a:bodyPr/>
          <a:lstStyle/>
          <a:p>
            <a:endParaRPr lang="en-US"/>
          </a:p>
        </p:txBody>
      </p:sp>
      <p:sp>
        <p:nvSpPr>
          <p:cNvPr id="10" name="Rectangle 9">
            <a:extLst>
              <a:ext uri="{FF2B5EF4-FFF2-40B4-BE49-F238E27FC236}">
                <a16:creationId xmlns:a16="http://schemas.microsoft.com/office/drawing/2014/main" id="{3E3FC306-56C0-47A5-9CF9-BEB058033EF0}"/>
              </a:ext>
            </a:extLst>
          </p:cNvPr>
          <p:cNvSpPr>
            <a:spLocks noGrp="1"/>
          </p:cNvSpPr>
          <p:nvPr/>
        </p:nvSpPr>
        <p:spPr>
          <a:xfrm>
            <a:off x="647700" y="3134423"/>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Νοσηλευόμενοι ενήλικες με υψηλό κίνδυνο κατακλίσεων</a:t>
            </a:r>
          </a:p>
        </p:txBody>
      </p:sp>
      <p:sp>
        <p:nvSpPr>
          <p:cNvPr id="11" name="Oval 10">
            <a:extLst>
              <a:ext uri="{FF2B5EF4-FFF2-40B4-BE49-F238E27FC236}">
                <a16:creationId xmlns:a16="http://schemas.microsoft.com/office/drawing/2014/main" id="{5E0938D9-31D5-465C-B025-5F46D79A7592}"/>
              </a:ext>
            </a:extLst>
          </p:cNvPr>
          <p:cNvSpPr>
            <a:spLocks noGrp="1"/>
          </p:cNvSpPr>
          <p:nvPr/>
        </p:nvSpPr>
        <p:spPr>
          <a:xfrm>
            <a:off x="3409950" y="2277173"/>
            <a:ext cx="533400" cy="533400"/>
          </a:xfrm>
          <a:prstGeom prst="ellipse">
            <a:avLst/>
          </a:prstGeom>
          <a:solidFill>
            <a:srgbClr val="2A7F78"/>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14D5C779-56D2-48D2-890D-E14F7864C36D}"/>
              </a:ext>
            </a:extLst>
          </p:cNvPr>
          <p:cNvSpPr>
            <a:spLocks noGrp="1"/>
          </p:cNvSpPr>
          <p:nvPr/>
        </p:nvSpPr>
        <p:spPr>
          <a:xfrm>
            <a:off x="3409950" y="2277173"/>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3" name="Rectangle 12">
            <a:extLst>
              <a:ext uri="{FF2B5EF4-FFF2-40B4-BE49-F238E27FC236}">
                <a16:creationId xmlns:a16="http://schemas.microsoft.com/office/drawing/2014/main" id="{80412876-3CB7-45AD-9629-B8F56AFA9FA3}"/>
              </a:ext>
            </a:extLst>
          </p:cNvPr>
          <p:cNvSpPr>
            <a:spLocks noGrp="1"/>
          </p:cNvSpPr>
          <p:nvPr/>
        </p:nvSpPr>
        <p:spPr>
          <a:xfrm>
            <a:off x="4057650" y="2296223"/>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4" name="Rectangle 13">
            <a:extLst>
              <a:ext uri="{FF2B5EF4-FFF2-40B4-BE49-F238E27FC236}">
                <a16:creationId xmlns:a16="http://schemas.microsoft.com/office/drawing/2014/main" id="{7B91A1E8-F445-47E5-AAC0-2FE1D78BC362}"/>
              </a:ext>
            </a:extLst>
          </p:cNvPr>
          <p:cNvSpPr>
            <a:spLocks noGrp="1"/>
          </p:cNvSpPr>
          <p:nvPr/>
        </p:nvSpPr>
        <p:spPr>
          <a:xfrm>
            <a:off x="3409950" y="2962973"/>
            <a:ext cx="2590800" cy="19050"/>
          </a:xfrm>
          <a:prstGeom prst="rect">
            <a:avLst/>
          </a:prstGeom>
          <a:solidFill>
            <a:srgbClr val="2A7F78"/>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7794BBE8-BE11-474F-8DBD-B06AE15F8CD2}"/>
              </a:ext>
            </a:extLst>
          </p:cNvPr>
          <p:cNvSpPr>
            <a:spLocks noGrp="1"/>
          </p:cNvSpPr>
          <p:nvPr/>
        </p:nvSpPr>
        <p:spPr>
          <a:xfrm>
            <a:off x="3409950" y="3134423"/>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Πρόγραμμα συστηματικών αλλαγών θέσης ανά 2 ώρες</a:t>
            </a:r>
          </a:p>
        </p:txBody>
      </p:sp>
      <p:sp>
        <p:nvSpPr>
          <p:cNvPr id="16" name="Oval 15">
            <a:extLst>
              <a:ext uri="{FF2B5EF4-FFF2-40B4-BE49-F238E27FC236}">
                <a16:creationId xmlns:a16="http://schemas.microsoft.com/office/drawing/2014/main" id="{5CCAF77D-A7DE-4977-9208-0912D6D88C71}"/>
              </a:ext>
            </a:extLst>
          </p:cNvPr>
          <p:cNvSpPr>
            <a:spLocks noGrp="1"/>
          </p:cNvSpPr>
          <p:nvPr/>
        </p:nvSpPr>
        <p:spPr>
          <a:xfrm>
            <a:off x="6172200" y="2277173"/>
            <a:ext cx="533400" cy="533400"/>
          </a:xfrm>
          <a:prstGeom prst="ellipse">
            <a:avLst/>
          </a:prstGeom>
          <a:solidFill>
            <a:srgbClr val="E97A5E"/>
          </a:solidFill>
          <a:ln w="0">
            <a:noFill/>
            <a:prstDash val="solid"/>
          </a:ln>
        </p:spPr>
        <p:txBody>
          <a:bodyPr/>
          <a:lstStyle/>
          <a:p>
            <a:endParaRPr lang="en-US"/>
          </a:p>
        </p:txBody>
      </p:sp>
      <p:sp>
        <p:nvSpPr>
          <p:cNvPr id="17" name="Rectangle 16">
            <a:extLst>
              <a:ext uri="{FF2B5EF4-FFF2-40B4-BE49-F238E27FC236}">
                <a16:creationId xmlns:a16="http://schemas.microsoft.com/office/drawing/2014/main" id="{91AEB497-C5AD-4EDC-AF35-71262D12934D}"/>
              </a:ext>
            </a:extLst>
          </p:cNvPr>
          <p:cNvSpPr>
            <a:spLocks noGrp="1"/>
          </p:cNvSpPr>
          <p:nvPr/>
        </p:nvSpPr>
        <p:spPr>
          <a:xfrm>
            <a:off x="6172200" y="2277173"/>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8" name="Rectangle 17">
            <a:extLst>
              <a:ext uri="{FF2B5EF4-FFF2-40B4-BE49-F238E27FC236}">
                <a16:creationId xmlns:a16="http://schemas.microsoft.com/office/drawing/2014/main" id="{4A227BC7-62BC-41FB-9DB9-FD232A45314A}"/>
              </a:ext>
            </a:extLst>
          </p:cNvPr>
          <p:cNvSpPr>
            <a:spLocks noGrp="1"/>
          </p:cNvSpPr>
          <p:nvPr/>
        </p:nvSpPr>
        <p:spPr>
          <a:xfrm>
            <a:off x="6819900" y="2296223"/>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9" name="Rectangle 18">
            <a:extLst>
              <a:ext uri="{FF2B5EF4-FFF2-40B4-BE49-F238E27FC236}">
                <a16:creationId xmlns:a16="http://schemas.microsoft.com/office/drawing/2014/main" id="{207A09FB-234C-47F7-96A3-E36F2D1C78CC}"/>
              </a:ext>
            </a:extLst>
          </p:cNvPr>
          <p:cNvSpPr>
            <a:spLocks noGrp="1"/>
          </p:cNvSpPr>
          <p:nvPr/>
        </p:nvSpPr>
        <p:spPr>
          <a:xfrm>
            <a:off x="6172200" y="2962973"/>
            <a:ext cx="2590800" cy="19050"/>
          </a:xfrm>
          <a:prstGeom prst="rect">
            <a:avLst/>
          </a:prstGeom>
          <a:solidFill>
            <a:srgbClr val="E97A5E"/>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7544EF8F-9E81-4BD5-9165-428C268C836C}"/>
              </a:ext>
            </a:extLst>
          </p:cNvPr>
          <p:cNvSpPr>
            <a:spLocks noGrp="1"/>
          </p:cNvSpPr>
          <p:nvPr/>
        </p:nvSpPr>
        <p:spPr>
          <a:xfrm>
            <a:off x="6172200" y="3134423"/>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Συνήθης φροντίδα ή διαφορετική συχνότητα αλλαγής θέσης</a:t>
            </a:r>
          </a:p>
        </p:txBody>
      </p:sp>
      <p:sp>
        <p:nvSpPr>
          <p:cNvPr id="21" name="Oval 20">
            <a:extLst>
              <a:ext uri="{FF2B5EF4-FFF2-40B4-BE49-F238E27FC236}">
                <a16:creationId xmlns:a16="http://schemas.microsoft.com/office/drawing/2014/main" id="{F5A0DC8F-2BBE-4D8D-BD83-6006AD051D16}"/>
              </a:ext>
            </a:extLst>
          </p:cNvPr>
          <p:cNvSpPr>
            <a:spLocks noGrp="1"/>
          </p:cNvSpPr>
          <p:nvPr/>
        </p:nvSpPr>
        <p:spPr>
          <a:xfrm>
            <a:off x="8934450" y="2277173"/>
            <a:ext cx="533400" cy="533400"/>
          </a:xfrm>
          <a:prstGeom prst="ellipse">
            <a:avLst/>
          </a:prstGeom>
          <a:solidFill>
            <a:srgbClr val="E3AE45"/>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75667567-30E2-4A89-8264-9F61C9F14249}"/>
              </a:ext>
            </a:extLst>
          </p:cNvPr>
          <p:cNvSpPr>
            <a:spLocks noGrp="1"/>
          </p:cNvSpPr>
          <p:nvPr/>
        </p:nvSpPr>
        <p:spPr>
          <a:xfrm>
            <a:off x="8934450" y="2277173"/>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3" name="Rectangle 22">
            <a:extLst>
              <a:ext uri="{FF2B5EF4-FFF2-40B4-BE49-F238E27FC236}">
                <a16:creationId xmlns:a16="http://schemas.microsoft.com/office/drawing/2014/main" id="{CB0281BB-8B7C-40F7-B59A-35D2290B8FDA}"/>
              </a:ext>
            </a:extLst>
          </p:cNvPr>
          <p:cNvSpPr>
            <a:spLocks noGrp="1"/>
          </p:cNvSpPr>
          <p:nvPr/>
        </p:nvSpPr>
        <p:spPr>
          <a:xfrm>
            <a:off x="9582150" y="2296223"/>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4" name="Rectangle 23">
            <a:extLst>
              <a:ext uri="{FF2B5EF4-FFF2-40B4-BE49-F238E27FC236}">
                <a16:creationId xmlns:a16="http://schemas.microsoft.com/office/drawing/2014/main" id="{C9CB5BEA-A6E3-40BF-A9C4-915EBF068765}"/>
              </a:ext>
            </a:extLst>
          </p:cNvPr>
          <p:cNvSpPr>
            <a:spLocks noGrp="1"/>
          </p:cNvSpPr>
          <p:nvPr/>
        </p:nvSpPr>
        <p:spPr>
          <a:xfrm>
            <a:off x="8934450" y="2962973"/>
            <a:ext cx="2590800" cy="19050"/>
          </a:xfrm>
          <a:prstGeom prst="rect">
            <a:avLst/>
          </a:prstGeom>
          <a:solidFill>
            <a:srgbClr val="E3AE45"/>
          </a:solidFill>
          <a:ln w="0">
            <a:noFill/>
            <a:prstDash val="solid"/>
          </a:ln>
        </p:spPr>
        <p:txBody>
          <a:bodyPr/>
          <a:lstStyle/>
          <a:p>
            <a:endParaRPr lang="en-US"/>
          </a:p>
        </p:txBody>
      </p:sp>
      <p:sp>
        <p:nvSpPr>
          <p:cNvPr id="25" name="Rectangle 24">
            <a:extLst>
              <a:ext uri="{FF2B5EF4-FFF2-40B4-BE49-F238E27FC236}">
                <a16:creationId xmlns:a16="http://schemas.microsoft.com/office/drawing/2014/main" id="{90A42682-FBFB-46BB-B8B9-45277812329D}"/>
              </a:ext>
            </a:extLst>
          </p:cNvPr>
          <p:cNvSpPr>
            <a:spLocks noGrp="1"/>
          </p:cNvSpPr>
          <p:nvPr/>
        </p:nvSpPr>
        <p:spPr>
          <a:xfrm>
            <a:off x="8934450" y="3134423"/>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Νέα κατάκλιση, σοβαρότητα, ανεπιθύμητες συνέπειες</a:t>
            </a:r>
          </a:p>
        </p:txBody>
      </p:sp>
      <p:sp>
        <p:nvSpPr>
          <p:cNvPr id="26" name="Rectangle 25">
            <a:extLst>
              <a:ext uri="{FF2B5EF4-FFF2-40B4-BE49-F238E27FC236}">
                <a16:creationId xmlns:a16="http://schemas.microsoft.com/office/drawing/2014/main" id="{26DF461E-3B0A-4594-AB98-6CAD1F101FCE}"/>
              </a:ext>
            </a:extLst>
          </p:cNvPr>
          <p:cNvSpPr>
            <a:spLocks noGrp="1"/>
          </p:cNvSpPr>
          <p:nvPr/>
        </p:nvSpPr>
        <p:spPr>
          <a:xfrm>
            <a:off x="1238250" y="5429250"/>
            <a:ext cx="9715500" cy="428625"/>
          </a:xfrm>
          <a:prstGeom prst="rect">
            <a:avLst/>
          </a:prstGeom>
          <a:noFill/>
          <a:ln w="0">
            <a:noFill/>
            <a:prstDash val="solid"/>
          </a:ln>
        </p:spPr>
        <p:txBody>
          <a:bodyPr anchor="ctr">
            <a:normAutofit fontScale="88735"/>
          </a:bodyPr>
          <a:lstStyle>
            <a:defPPr algn="ctr">
              <a:defRPr sz="1800" b="1" i="0">
                <a:solidFill>
                  <a:srgbClr val="2A7F78"/>
                </a:solidFill>
                <a:latin typeface="DejaVu Sans"/>
                <a:ea typeface="DejaVu Sans"/>
                <a:cs typeface="DejaVu Sans"/>
              </a:defRPr>
            </a:defPPr>
            <a:lvl1pPr algn="ctr">
              <a:defRPr sz="1800" b="1" i="0">
                <a:solidFill>
                  <a:srgbClr val="2A7F78"/>
                </a:solidFill>
                <a:latin typeface="DejaVu Sans"/>
                <a:ea typeface="DejaVu Sans"/>
                <a:cs typeface="DejaVu Sans"/>
              </a:defRPr>
            </a:lvl1pPr>
            <a:lvl2pPr algn="ctr">
              <a:defRPr sz="1800" b="1" i="0">
                <a:solidFill>
                  <a:srgbClr val="2A7F78"/>
                </a:solidFill>
                <a:latin typeface="DejaVu Sans"/>
                <a:ea typeface="DejaVu Sans"/>
                <a:cs typeface="DejaVu Sans"/>
              </a:defRPr>
            </a:lvl2pPr>
            <a:lvl3pPr algn="ctr">
              <a:defRPr sz="1800" b="1" i="0">
                <a:solidFill>
                  <a:srgbClr val="2A7F78"/>
                </a:solidFill>
                <a:latin typeface="DejaVu Sans"/>
                <a:ea typeface="DejaVu Sans"/>
                <a:cs typeface="DejaVu Sans"/>
              </a:defRPr>
            </a:lvl3pPr>
            <a:lvl4pPr algn="ctr">
              <a:defRPr sz="1800" b="1" i="0">
                <a:solidFill>
                  <a:srgbClr val="2A7F78"/>
                </a:solidFill>
                <a:latin typeface="DejaVu Sans"/>
                <a:ea typeface="DejaVu Sans"/>
                <a:cs typeface="DejaVu Sans"/>
              </a:defRPr>
            </a:lvl4pPr>
            <a:lvl5pPr algn="ctr">
              <a:defRPr sz="1800" b="1" i="0">
                <a:solidFill>
                  <a:srgbClr val="2A7F78"/>
                </a:solidFill>
                <a:latin typeface="DejaVu Sans"/>
                <a:ea typeface="DejaVu Sans"/>
                <a:cs typeface="DejaVu Sans"/>
              </a:defRPr>
            </a:lvl5pPr>
            <a:lvl6pPr algn="ctr">
              <a:defRPr sz="1800" b="1" i="0">
                <a:solidFill>
                  <a:srgbClr val="2A7F78"/>
                </a:solidFill>
                <a:latin typeface="DejaVu Sans"/>
                <a:ea typeface="DejaVu Sans"/>
                <a:cs typeface="DejaVu Sans"/>
              </a:defRPr>
            </a:lvl6pPr>
            <a:lvl7pPr algn="ctr">
              <a:defRPr sz="1800" b="1" i="0">
                <a:solidFill>
                  <a:srgbClr val="2A7F78"/>
                </a:solidFill>
                <a:latin typeface="DejaVu Sans"/>
                <a:ea typeface="DejaVu Sans"/>
                <a:cs typeface="DejaVu Sans"/>
              </a:defRPr>
            </a:lvl7pPr>
            <a:lvl8pPr algn="ctr">
              <a:defRPr sz="1800" b="1" i="0">
                <a:solidFill>
                  <a:srgbClr val="2A7F78"/>
                </a:solidFill>
                <a:latin typeface="DejaVu Sans"/>
                <a:ea typeface="DejaVu Sans"/>
                <a:cs typeface="DejaVu Sans"/>
              </a:defRPr>
            </a:lvl8pPr>
            <a:lvl9pPr algn="ctr">
              <a:defRPr sz="1800" b="1" i="0">
                <a:solidFill>
                  <a:srgbClr val="2A7F78"/>
                </a:solidFill>
                <a:latin typeface="DejaVu Sans"/>
                <a:ea typeface="DejaVu Sans"/>
                <a:cs typeface="DejaVu Sans"/>
              </a:defRPr>
            </a:lvl9pPr>
          </a:lstStyle>
          <a:p>
            <a:pPr algn="ctr">
              <a:defRPr sz="1800" b="1" i="0">
                <a:solidFill>
                  <a:srgbClr val="2A7F78"/>
                </a:solidFill>
                <a:latin typeface="DejaVu Sans"/>
                <a:ea typeface="DejaVu Sans"/>
                <a:cs typeface="DejaVu Sans"/>
              </a:defRPr>
            </a:pPr>
            <a:r>
              <a:rPr sz="1800" b="1" i="0">
                <a:solidFill>
                  <a:srgbClr val="2A7F78"/>
                </a:solidFill>
                <a:latin typeface="DejaVu Sans"/>
                <a:ea typeface="DejaVu Sans"/>
                <a:cs typeface="DejaVu Sans"/>
              </a:rPr>
              <a:t>Ερώτημα: Μειώνει το πρόγραμμα αλλαγών θέσης τη συχνότητα νέων κατακλίσεων;</a:t>
            </a:r>
          </a:p>
        </p:txBody>
      </p:sp>
    </p:spTree>
    <p:extLst>
      <p:ext uri="{BB962C8B-B14F-4D97-AF65-F5344CB8AC3E}">
        <p14:creationId xmlns:p14="http://schemas.microsoft.com/office/powerpoint/2010/main" val="2011048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slide-title">
            <a:extLst>
              <a:ext uri="{FF2B5EF4-FFF2-40B4-BE49-F238E27FC236}">
                <a16:creationId xmlns:a16="http://schemas.microsoft.com/office/drawing/2014/main" id="{C7261EF8-E0E3-42DF-A034-C0B4CB7B1298}"/>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PICO πρόληψης: πτώσεις στο νοσοκομείο</a:t>
            </a:r>
          </a:p>
        </p:txBody>
      </p:sp>
      <p:sp>
        <p:nvSpPr>
          <p:cNvPr id="2" name="Rectangle 1">
            <a:extLst>
              <a:ext uri="{FF2B5EF4-FFF2-40B4-BE49-F238E27FC236}">
                <a16:creationId xmlns:a16="http://schemas.microsoft.com/office/drawing/2014/main" id="{912B103A-8A3F-4729-9F33-2A86E987063F}"/>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D1552DD1-182A-4B97-9F5C-5138778BD252}"/>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12</a:t>
            </a:r>
          </a:p>
        </p:txBody>
      </p:sp>
      <p:sp>
        <p:nvSpPr>
          <p:cNvPr id="5" name="Oval 4">
            <a:extLst>
              <a:ext uri="{FF2B5EF4-FFF2-40B4-BE49-F238E27FC236}">
                <a16:creationId xmlns:a16="http://schemas.microsoft.com/office/drawing/2014/main" id="{CCA70BB5-DED2-42A5-8234-9F900340668D}"/>
              </a:ext>
            </a:extLst>
          </p:cNvPr>
          <p:cNvSpPr>
            <a:spLocks noGrp="1"/>
          </p:cNvSpPr>
          <p:nvPr/>
        </p:nvSpPr>
        <p:spPr>
          <a:xfrm>
            <a:off x="647700" y="1619250"/>
            <a:ext cx="533400" cy="533400"/>
          </a:xfrm>
          <a:prstGeom prst="ellipse">
            <a:avLst/>
          </a:prstGeom>
          <a:solidFill>
            <a:srgbClr val="16384C"/>
          </a:solidFill>
          <a:ln w="0">
            <a:noFill/>
            <a:prstDash val="solid"/>
          </a:ln>
        </p:spPr>
        <p:txBody>
          <a:bodyPr/>
          <a:lstStyle/>
          <a:p>
            <a:endParaRPr lang="en-US"/>
          </a:p>
        </p:txBody>
      </p:sp>
      <p:sp>
        <p:nvSpPr>
          <p:cNvPr id="6" name="Rectangle 5">
            <a:extLst>
              <a:ext uri="{FF2B5EF4-FFF2-40B4-BE49-F238E27FC236}">
                <a16:creationId xmlns:a16="http://schemas.microsoft.com/office/drawing/2014/main" id="{62FD9679-202A-47DB-B8B7-1D45C3AAE1DE}"/>
              </a:ext>
            </a:extLst>
          </p:cNvPr>
          <p:cNvSpPr>
            <a:spLocks noGrp="1"/>
          </p:cNvSpPr>
          <p:nvPr/>
        </p:nvSpPr>
        <p:spPr>
          <a:xfrm>
            <a:off x="64770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7" name="Rectangle 6">
            <a:extLst>
              <a:ext uri="{FF2B5EF4-FFF2-40B4-BE49-F238E27FC236}">
                <a16:creationId xmlns:a16="http://schemas.microsoft.com/office/drawing/2014/main" id="{D6210469-326B-428A-8088-1355DBBFEF27}"/>
              </a:ext>
            </a:extLst>
          </p:cNvPr>
          <p:cNvSpPr>
            <a:spLocks noGrp="1"/>
          </p:cNvSpPr>
          <p:nvPr/>
        </p:nvSpPr>
        <p:spPr>
          <a:xfrm>
            <a:off x="1295400" y="1638300"/>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8" name="Rectangle 7">
            <a:extLst>
              <a:ext uri="{FF2B5EF4-FFF2-40B4-BE49-F238E27FC236}">
                <a16:creationId xmlns:a16="http://schemas.microsoft.com/office/drawing/2014/main" id="{ECB27EFC-A6ED-4801-B4A1-C8205B33D0C7}"/>
              </a:ext>
            </a:extLst>
          </p:cNvPr>
          <p:cNvSpPr>
            <a:spLocks noGrp="1"/>
          </p:cNvSpPr>
          <p:nvPr/>
        </p:nvSpPr>
        <p:spPr>
          <a:xfrm>
            <a:off x="647700" y="2305050"/>
            <a:ext cx="2590800" cy="19050"/>
          </a:xfrm>
          <a:prstGeom prst="rect">
            <a:avLst/>
          </a:prstGeom>
          <a:solidFill>
            <a:srgbClr val="16384C"/>
          </a:solidFill>
          <a:ln w="0">
            <a:noFill/>
            <a:prstDash val="solid"/>
          </a:ln>
        </p:spPr>
        <p:txBody>
          <a:bodyPr/>
          <a:lstStyle/>
          <a:p>
            <a:endParaRPr lang="en-US"/>
          </a:p>
        </p:txBody>
      </p:sp>
      <p:sp>
        <p:nvSpPr>
          <p:cNvPr id="9" name="Rectangle 8">
            <a:extLst>
              <a:ext uri="{FF2B5EF4-FFF2-40B4-BE49-F238E27FC236}">
                <a16:creationId xmlns:a16="http://schemas.microsoft.com/office/drawing/2014/main" id="{9D67E820-1BB3-46E3-A62C-0D95273B54F8}"/>
              </a:ext>
            </a:extLst>
          </p:cNvPr>
          <p:cNvSpPr>
            <a:spLocks noGrp="1"/>
          </p:cNvSpPr>
          <p:nvPr/>
        </p:nvSpPr>
        <p:spPr>
          <a:xfrm>
            <a:off x="64770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Νοσηλευόμενοι ηλικίας 65 ετών και άνω</a:t>
            </a:r>
          </a:p>
        </p:txBody>
      </p:sp>
      <p:sp>
        <p:nvSpPr>
          <p:cNvPr id="10" name="Oval 9">
            <a:extLst>
              <a:ext uri="{FF2B5EF4-FFF2-40B4-BE49-F238E27FC236}">
                <a16:creationId xmlns:a16="http://schemas.microsoft.com/office/drawing/2014/main" id="{93CA5AE3-EEA8-4003-8CD0-3A493A6392C4}"/>
              </a:ext>
            </a:extLst>
          </p:cNvPr>
          <p:cNvSpPr>
            <a:spLocks noGrp="1"/>
          </p:cNvSpPr>
          <p:nvPr/>
        </p:nvSpPr>
        <p:spPr>
          <a:xfrm>
            <a:off x="3409950" y="1619250"/>
            <a:ext cx="533400" cy="533400"/>
          </a:xfrm>
          <a:prstGeom prst="ellipse">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E01FDBB3-AF77-4EEA-B944-DD36311B005E}"/>
              </a:ext>
            </a:extLst>
          </p:cNvPr>
          <p:cNvSpPr>
            <a:spLocks noGrp="1"/>
          </p:cNvSpPr>
          <p:nvPr/>
        </p:nvSpPr>
        <p:spPr>
          <a:xfrm>
            <a:off x="340995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2" name="Rectangle 11">
            <a:extLst>
              <a:ext uri="{FF2B5EF4-FFF2-40B4-BE49-F238E27FC236}">
                <a16:creationId xmlns:a16="http://schemas.microsoft.com/office/drawing/2014/main" id="{D2EBE1C5-EC68-4B75-B32A-B4CB65A869AD}"/>
              </a:ext>
            </a:extLst>
          </p:cNvPr>
          <p:cNvSpPr>
            <a:spLocks noGrp="1"/>
          </p:cNvSpPr>
          <p:nvPr/>
        </p:nvSpPr>
        <p:spPr>
          <a:xfrm>
            <a:off x="4057650" y="1638300"/>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3" name="Rectangle 12">
            <a:extLst>
              <a:ext uri="{FF2B5EF4-FFF2-40B4-BE49-F238E27FC236}">
                <a16:creationId xmlns:a16="http://schemas.microsoft.com/office/drawing/2014/main" id="{EB1181D5-62D9-4C48-A206-44BCCEECD81F}"/>
              </a:ext>
            </a:extLst>
          </p:cNvPr>
          <p:cNvSpPr>
            <a:spLocks noGrp="1"/>
          </p:cNvSpPr>
          <p:nvPr/>
        </p:nvSpPr>
        <p:spPr>
          <a:xfrm>
            <a:off x="3409950" y="2305050"/>
            <a:ext cx="2590800" cy="19050"/>
          </a:xfrm>
          <a:prstGeom prst="rect">
            <a:avLst/>
          </a:prstGeom>
          <a:solidFill>
            <a:srgbClr val="2A7F78"/>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7765D9C1-E15D-4590-BAA7-42CB4B6CC0E7}"/>
              </a:ext>
            </a:extLst>
          </p:cNvPr>
          <p:cNvSpPr>
            <a:spLocks noGrp="1"/>
          </p:cNvSpPr>
          <p:nvPr/>
        </p:nvSpPr>
        <p:spPr>
          <a:xfrm>
            <a:off x="340995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Πολυπαραγοντικό πρόγραμμα πρόληψης πτώσεων</a:t>
            </a:r>
          </a:p>
        </p:txBody>
      </p:sp>
      <p:sp>
        <p:nvSpPr>
          <p:cNvPr id="15" name="Oval 14">
            <a:extLst>
              <a:ext uri="{FF2B5EF4-FFF2-40B4-BE49-F238E27FC236}">
                <a16:creationId xmlns:a16="http://schemas.microsoft.com/office/drawing/2014/main" id="{84139E28-14BE-469F-A8F8-BC31F5FDF21E}"/>
              </a:ext>
            </a:extLst>
          </p:cNvPr>
          <p:cNvSpPr>
            <a:spLocks noGrp="1"/>
          </p:cNvSpPr>
          <p:nvPr/>
        </p:nvSpPr>
        <p:spPr>
          <a:xfrm>
            <a:off x="6172200" y="1619250"/>
            <a:ext cx="533400" cy="533400"/>
          </a:xfrm>
          <a:prstGeom prst="ellipse">
            <a:avLst/>
          </a:prstGeom>
          <a:solidFill>
            <a:srgbClr val="E97A5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F00C63A1-C4EF-4455-826A-CB9A123C43B1}"/>
              </a:ext>
            </a:extLst>
          </p:cNvPr>
          <p:cNvSpPr>
            <a:spLocks noGrp="1"/>
          </p:cNvSpPr>
          <p:nvPr/>
        </p:nvSpPr>
        <p:spPr>
          <a:xfrm>
            <a:off x="617220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7" name="Rectangle 16">
            <a:extLst>
              <a:ext uri="{FF2B5EF4-FFF2-40B4-BE49-F238E27FC236}">
                <a16:creationId xmlns:a16="http://schemas.microsoft.com/office/drawing/2014/main" id="{D1FCD969-0652-47BC-A2D4-D0AAB2CD3653}"/>
              </a:ext>
            </a:extLst>
          </p:cNvPr>
          <p:cNvSpPr>
            <a:spLocks noGrp="1"/>
          </p:cNvSpPr>
          <p:nvPr/>
        </p:nvSpPr>
        <p:spPr>
          <a:xfrm>
            <a:off x="6819900" y="1638300"/>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8" name="Rectangle 17">
            <a:extLst>
              <a:ext uri="{FF2B5EF4-FFF2-40B4-BE49-F238E27FC236}">
                <a16:creationId xmlns:a16="http://schemas.microsoft.com/office/drawing/2014/main" id="{6E135582-0980-4356-BFAC-A5DFEDE1A27E}"/>
              </a:ext>
            </a:extLst>
          </p:cNvPr>
          <p:cNvSpPr>
            <a:spLocks noGrp="1"/>
          </p:cNvSpPr>
          <p:nvPr/>
        </p:nvSpPr>
        <p:spPr>
          <a:xfrm>
            <a:off x="6172200" y="2305050"/>
            <a:ext cx="2590800" cy="19050"/>
          </a:xfrm>
          <a:prstGeom prst="rect">
            <a:avLst/>
          </a:prstGeom>
          <a:solidFill>
            <a:srgbClr val="E97A5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2ED9F33B-2152-4540-B6E8-A9486687A5D7}"/>
              </a:ext>
            </a:extLst>
          </p:cNvPr>
          <p:cNvSpPr>
            <a:spLocks noGrp="1"/>
          </p:cNvSpPr>
          <p:nvPr/>
        </p:nvSpPr>
        <p:spPr>
          <a:xfrm>
            <a:off x="617220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Συνήθη μέτρα πρόληψης</a:t>
            </a:r>
          </a:p>
        </p:txBody>
      </p:sp>
      <p:sp>
        <p:nvSpPr>
          <p:cNvPr id="20" name="Oval 19">
            <a:extLst>
              <a:ext uri="{FF2B5EF4-FFF2-40B4-BE49-F238E27FC236}">
                <a16:creationId xmlns:a16="http://schemas.microsoft.com/office/drawing/2014/main" id="{C93B022D-3AFE-4C8D-AF6F-9F2A9AC36BAA}"/>
              </a:ext>
            </a:extLst>
          </p:cNvPr>
          <p:cNvSpPr>
            <a:spLocks noGrp="1"/>
          </p:cNvSpPr>
          <p:nvPr/>
        </p:nvSpPr>
        <p:spPr>
          <a:xfrm>
            <a:off x="8934450" y="1619250"/>
            <a:ext cx="533400" cy="533400"/>
          </a:xfrm>
          <a:prstGeom prst="ellipse">
            <a:avLst/>
          </a:prstGeom>
          <a:solidFill>
            <a:srgbClr val="E3AE45"/>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427B11F4-8104-41CD-98E0-490620AEE5F0}"/>
              </a:ext>
            </a:extLst>
          </p:cNvPr>
          <p:cNvSpPr>
            <a:spLocks noGrp="1"/>
          </p:cNvSpPr>
          <p:nvPr/>
        </p:nvSpPr>
        <p:spPr>
          <a:xfrm>
            <a:off x="893445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2" name="Rectangle 21">
            <a:extLst>
              <a:ext uri="{FF2B5EF4-FFF2-40B4-BE49-F238E27FC236}">
                <a16:creationId xmlns:a16="http://schemas.microsoft.com/office/drawing/2014/main" id="{E9F88527-02C9-48A7-8D2A-B7997E881344}"/>
              </a:ext>
            </a:extLst>
          </p:cNvPr>
          <p:cNvSpPr>
            <a:spLocks noGrp="1"/>
          </p:cNvSpPr>
          <p:nvPr/>
        </p:nvSpPr>
        <p:spPr>
          <a:xfrm>
            <a:off x="9582150" y="1638300"/>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3" name="Rectangle 22">
            <a:extLst>
              <a:ext uri="{FF2B5EF4-FFF2-40B4-BE49-F238E27FC236}">
                <a16:creationId xmlns:a16="http://schemas.microsoft.com/office/drawing/2014/main" id="{64F71281-7749-41BB-BB69-381F327941CC}"/>
              </a:ext>
            </a:extLst>
          </p:cNvPr>
          <p:cNvSpPr>
            <a:spLocks noGrp="1"/>
          </p:cNvSpPr>
          <p:nvPr/>
        </p:nvSpPr>
        <p:spPr>
          <a:xfrm>
            <a:off x="8934450" y="2305050"/>
            <a:ext cx="2590800" cy="19050"/>
          </a:xfrm>
          <a:prstGeom prst="rect">
            <a:avLst/>
          </a:prstGeom>
          <a:solidFill>
            <a:srgbClr val="E3AE45"/>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7310AE7D-C7A7-4C33-9B1B-5AC6302BDF8C}"/>
              </a:ext>
            </a:extLst>
          </p:cNvPr>
          <p:cNvSpPr>
            <a:spLocks noGrp="1"/>
          </p:cNvSpPr>
          <p:nvPr/>
        </p:nvSpPr>
        <p:spPr>
          <a:xfrm>
            <a:off x="893445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Πτώσεις, τραυματισμοί από πτώση, λειτουργικότητα</a:t>
            </a:r>
          </a:p>
        </p:txBody>
      </p:sp>
      <p:sp>
        <p:nvSpPr>
          <p:cNvPr id="25" name="Rectangle: Rounded Corners 24">
            <a:extLst>
              <a:ext uri="{FF2B5EF4-FFF2-40B4-BE49-F238E27FC236}">
                <a16:creationId xmlns:a16="http://schemas.microsoft.com/office/drawing/2014/main" id="{C3B981F7-1494-4425-8C20-4F136C1CF1F8}"/>
              </a:ext>
            </a:extLst>
          </p:cNvPr>
          <p:cNvSpPr>
            <a:spLocks noGrp="1"/>
          </p:cNvSpPr>
          <p:nvPr/>
        </p:nvSpPr>
        <p:spPr>
          <a:xfrm>
            <a:off x="895350" y="4857750"/>
            <a:ext cx="10382250" cy="819150"/>
          </a:xfrm>
          <a:prstGeom prst="roundRect">
            <a:avLst>
              <a:gd name="adj" fmla="val 9302"/>
            </a:avLst>
          </a:prstGeom>
          <a:solidFill>
            <a:srgbClr val="F9F0D9"/>
          </a:solidFill>
          <a:ln w="0">
            <a:noFill/>
            <a:prstDash val="solid"/>
          </a:ln>
        </p:spPr>
        <p:txBody>
          <a:bodyPr/>
          <a:lstStyle/>
          <a:p>
            <a:endParaRPr lang="en-US"/>
          </a:p>
        </p:txBody>
      </p:sp>
      <p:sp>
        <p:nvSpPr>
          <p:cNvPr id="26" name="Rectangle 25">
            <a:extLst>
              <a:ext uri="{FF2B5EF4-FFF2-40B4-BE49-F238E27FC236}">
                <a16:creationId xmlns:a16="http://schemas.microsoft.com/office/drawing/2014/main" id="{9DB55F43-C9C7-4545-B1D5-59E205359475}"/>
              </a:ext>
            </a:extLst>
          </p:cNvPr>
          <p:cNvSpPr>
            <a:spLocks noGrp="1"/>
          </p:cNvSpPr>
          <p:nvPr/>
        </p:nvSpPr>
        <p:spPr>
          <a:xfrm>
            <a:off x="1238250" y="4991100"/>
            <a:ext cx="9715500" cy="533400"/>
          </a:xfrm>
          <a:prstGeom prst="rect">
            <a:avLst/>
          </a:prstGeom>
          <a:noFill/>
          <a:ln w="0">
            <a:noFill/>
            <a:prstDash val="solid"/>
          </a:ln>
        </p:spPr>
        <p:txBody>
          <a:bodyPr anchor="ctr">
            <a:normAutofit fontScale="87879" lnSpcReduction="10000"/>
          </a:bodyPr>
          <a:lstStyle>
            <a:defPPr algn="ctr">
              <a:defRPr sz="1650" b="1" i="0">
                <a:solidFill>
                  <a:srgbClr val="1F2D36"/>
                </a:solidFill>
                <a:latin typeface="DejaVu Sans"/>
                <a:ea typeface="DejaVu Sans"/>
                <a:cs typeface="DejaVu Sans"/>
              </a:defRPr>
            </a:defPPr>
            <a:lvl1pPr algn="ctr">
              <a:defRPr sz="1650" b="1" i="0">
                <a:solidFill>
                  <a:srgbClr val="1F2D36"/>
                </a:solidFill>
                <a:latin typeface="DejaVu Sans"/>
                <a:ea typeface="DejaVu Sans"/>
                <a:cs typeface="DejaVu Sans"/>
              </a:defRPr>
            </a:lvl1pPr>
            <a:lvl2pPr algn="ctr">
              <a:defRPr sz="1650" b="1" i="0">
                <a:solidFill>
                  <a:srgbClr val="1F2D36"/>
                </a:solidFill>
                <a:latin typeface="DejaVu Sans"/>
                <a:ea typeface="DejaVu Sans"/>
                <a:cs typeface="DejaVu Sans"/>
              </a:defRPr>
            </a:lvl2pPr>
            <a:lvl3pPr algn="ctr">
              <a:defRPr sz="1650" b="1" i="0">
                <a:solidFill>
                  <a:srgbClr val="1F2D36"/>
                </a:solidFill>
                <a:latin typeface="DejaVu Sans"/>
                <a:ea typeface="DejaVu Sans"/>
                <a:cs typeface="DejaVu Sans"/>
              </a:defRPr>
            </a:lvl3pPr>
            <a:lvl4pPr algn="ctr">
              <a:defRPr sz="1650" b="1" i="0">
                <a:solidFill>
                  <a:srgbClr val="1F2D36"/>
                </a:solidFill>
                <a:latin typeface="DejaVu Sans"/>
                <a:ea typeface="DejaVu Sans"/>
                <a:cs typeface="DejaVu Sans"/>
              </a:defRPr>
            </a:lvl4pPr>
            <a:lvl5pPr algn="ctr">
              <a:defRPr sz="1650" b="1" i="0">
                <a:solidFill>
                  <a:srgbClr val="1F2D36"/>
                </a:solidFill>
                <a:latin typeface="DejaVu Sans"/>
                <a:ea typeface="DejaVu Sans"/>
                <a:cs typeface="DejaVu Sans"/>
              </a:defRPr>
            </a:lvl5pPr>
            <a:lvl6pPr algn="ctr">
              <a:defRPr sz="1650" b="1" i="0">
                <a:solidFill>
                  <a:srgbClr val="1F2D36"/>
                </a:solidFill>
                <a:latin typeface="DejaVu Sans"/>
                <a:ea typeface="DejaVu Sans"/>
                <a:cs typeface="DejaVu Sans"/>
              </a:defRPr>
            </a:lvl6pPr>
            <a:lvl7pPr algn="ctr">
              <a:defRPr sz="1650" b="1" i="0">
                <a:solidFill>
                  <a:srgbClr val="1F2D36"/>
                </a:solidFill>
                <a:latin typeface="DejaVu Sans"/>
                <a:ea typeface="DejaVu Sans"/>
                <a:cs typeface="DejaVu Sans"/>
              </a:defRPr>
            </a:lvl7pPr>
            <a:lvl8pPr algn="ctr">
              <a:defRPr sz="1650" b="1" i="0">
                <a:solidFill>
                  <a:srgbClr val="1F2D36"/>
                </a:solidFill>
                <a:latin typeface="DejaVu Sans"/>
                <a:ea typeface="DejaVu Sans"/>
                <a:cs typeface="DejaVu Sans"/>
              </a:defRPr>
            </a:lvl8pPr>
            <a:lvl9pPr algn="ctr">
              <a:defRPr sz="1650" b="1" i="0">
                <a:solidFill>
                  <a:srgbClr val="1F2D36"/>
                </a:solidFill>
                <a:latin typeface="DejaVu Sans"/>
                <a:ea typeface="DejaVu Sans"/>
                <a:cs typeface="DejaVu Sans"/>
              </a:defRPr>
            </a:lvl9pPr>
          </a:lstStyle>
          <a:p>
            <a:pPr algn="ctr">
              <a:defRPr sz="1650" b="1" i="0">
                <a:solidFill>
                  <a:srgbClr val="1F2D36"/>
                </a:solidFill>
                <a:latin typeface="DejaVu Sans"/>
                <a:ea typeface="DejaVu Sans"/>
                <a:cs typeface="DejaVu Sans"/>
              </a:defRPr>
            </a:pPr>
            <a:r>
              <a:rPr sz="1650" b="1" i="0">
                <a:solidFill>
                  <a:srgbClr val="1F2D36"/>
                </a:solidFill>
                <a:latin typeface="DejaVu Sans"/>
                <a:ea typeface="DejaVu Sans"/>
                <a:cs typeface="DejaVu Sans"/>
              </a:rPr>
              <a:t>Τι αλλάζει αν περιορίσουμε τον πληθυσμό σε ασθενείς με άνοια ή αν ως έκβαση εξετάσουμε μόνο τις πτώσεις με τραυματισμό;</a:t>
            </a:r>
          </a:p>
        </p:txBody>
      </p:sp>
    </p:spTree>
    <p:extLst>
      <p:ext uri="{BB962C8B-B14F-4D97-AF65-F5344CB8AC3E}">
        <p14:creationId xmlns:p14="http://schemas.microsoft.com/office/powerpoint/2010/main" val="369225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slide-title">
            <a:extLst>
              <a:ext uri="{FF2B5EF4-FFF2-40B4-BE49-F238E27FC236}">
                <a16:creationId xmlns:a16="http://schemas.microsoft.com/office/drawing/2014/main" id="{BAA9DB55-C768-4DAB-8F15-60A3C05567C8}"/>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PICO διάγνωσης: ύποπτη DVT</a:t>
            </a:r>
          </a:p>
        </p:txBody>
      </p:sp>
      <p:sp>
        <p:nvSpPr>
          <p:cNvPr id="2" name="Rectangle 1">
            <a:extLst>
              <a:ext uri="{FF2B5EF4-FFF2-40B4-BE49-F238E27FC236}">
                <a16:creationId xmlns:a16="http://schemas.microsoft.com/office/drawing/2014/main" id="{B7C40519-0867-4ED2-8932-446662CADCE4}"/>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76077A01-0A28-4F8D-ADC1-1EE2EC2D367F}"/>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14</a:t>
            </a:r>
          </a:p>
        </p:txBody>
      </p:sp>
      <p:sp>
        <p:nvSpPr>
          <p:cNvPr id="5" name="Oval 4">
            <a:extLst>
              <a:ext uri="{FF2B5EF4-FFF2-40B4-BE49-F238E27FC236}">
                <a16:creationId xmlns:a16="http://schemas.microsoft.com/office/drawing/2014/main" id="{23721F38-3356-489F-ACD1-9B25FA7FE32F}"/>
              </a:ext>
            </a:extLst>
          </p:cNvPr>
          <p:cNvSpPr>
            <a:spLocks noGrp="1"/>
          </p:cNvSpPr>
          <p:nvPr/>
        </p:nvSpPr>
        <p:spPr>
          <a:xfrm>
            <a:off x="647700" y="1619250"/>
            <a:ext cx="533400" cy="533400"/>
          </a:xfrm>
          <a:prstGeom prst="ellipse">
            <a:avLst/>
          </a:prstGeom>
          <a:solidFill>
            <a:srgbClr val="16384C"/>
          </a:solidFill>
          <a:ln w="0">
            <a:noFill/>
            <a:prstDash val="solid"/>
          </a:ln>
        </p:spPr>
        <p:txBody>
          <a:bodyPr/>
          <a:lstStyle/>
          <a:p>
            <a:endParaRPr lang="en-US"/>
          </a:p>
        </p:txBody>
      </p:sp>
      <p:sp>
        <p:nvSpPr>
          <p:cNvPr id="6" name="Rectangle 5">
            <a:extLst>
              <a:ext uri="{FF2B5EF4-FFF2-40B4-BE49-F238E27FC236}">
                <a16:creationId xmlns:a16="http://schemas.microsoft.com/office/drawing/2014/main" id="{BC10753D-48FB-47B0-8833-4718E66C9C5A}"/>
              </a:ext>
            </a:extLst>
          </p:cNvPr>
          <p:cNvSpPr>
            <a:spLocks noGrp="1"/>
          </p:cNvSpPr>
          <p:nvPr/>
        </p:nvSpPr>
        <p:spPr>
          <a:xfrm>
            <a:off x="64770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7" name="Rectangle 6">
            <a:extLst>
              <a:ext uri="{FF2B5EF4-FFF2-40B4-BE49-F238E27FC236}">
                <a16:creationId xmlns:a16="http://schemas.microsoft.com/office/drawing/2014/main" id="{8C448ABD-F577-44F2-BE36-195DB1B09C46}"/>
              </a:ext>
            </a:extLst>
          </p:cNvPr>
          <p:cNvSpPr>
            <a:spLocks noGrp="1"/>
          </p:cNvSpPr>
          <p:nvPr/>
        </p:nvSpPr>
        <p:spPr>
          <a:xfrm>
            <a:off x="1295400" y="1638300"/>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8" name="Rectangle 7">
            <a:extLst>
              <a:ext uri="{FF2B5EF4-FFF2-40B4-BE49-F238E27FC236}">
                <a16:creationId xmlns:a16="http://schemas.microsoft.com/office/drawing/2014/main" id="{906C01A2-EBBB-4C96-88F8-83E9B5A2E750}"/>
              </a:ext>
            </a:extLst>
          </p:cNvPr>
          <p:cNvSpPr>
            <a:spLocks noGrp="1"/>
          </p:cNvSpPr>
          <p:nvPr/>
        </p:nvSpPr>
        <p:spPr>
          <a:xfrm>
            <a:off x="647700" y="2305050"/>
            <a:ext cx="2590800" cy="19050"/>
          </a:xfrm>
          <a:prstGeom prst="rect">
            <a:avLst/>
          </a:prstGeom>
          <a:solidFill>
            <a:srgbClr val="16384C"/>
          </a:solidFill>
          <a:ln w="0">
            <a:noFill/>
            <a:prstDash val="solid"/>
          </a:ln>
        </p:spPr>
        <p:txBody>
          <a:bodyPr/>
          <a:lstStyle/>
          <a:p>
            <a:endParaRPr lang="en-US"/>
          </a:p>
        </p:txBody>
      </p:sp>
      <p:sp>
        <p:nvSpPr>
          <p:cNvPr id="9" name="Rectangle 8">
            <a:extLst>
              <a:ext uri="{FF2B5EF4-FFF2-40B4-BE49-F238E27FC236}">
                <a16:creationId xmlns:a16="http://schemas.microsoft.com/office/drawing/2014/main" id="{279934FC-3935-4E61-AA56-3F36CC8EA5D2}"/>
              </a:ext>
            </a:extLst>
          </p:cNvPr>
          <p:cNvSpPr>
            <a:spLocks noGrp="1"/>
          </p:cNvSpPr>
          <p:nvPr/>
        </p:nvSpPr>
        <p:spPr>
          <a:xfrm>
            <a:off x="64770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Ενήλικες με κλινική υποψία εν τω βάθει φλεβικής θρόμβωσης</a:t>
            </a:r>
          </a:p>
        </p:txBody>
      </p:sp>
      <p:sp>
        <p:nvSpPr>
          <p:cNvPr id="10" name="Oval 9">
            <a:extLst>
              <a:ext uri="{FF2B5EF4-FFF2-40B4-BE49-F238E27FC236}">
                <a16:creationId xmlns:a16="http://schemas.microsoft.com/office/drawing/2014/main" id="{0D7050FB-7059-48D2-A682-99785C77E93E}"/>
              </a:ext>
            </a:extLst>
          </p:cNvPr>
          <p:cNvSpPr>
            <a:spLocks noGrp="1"/>
          </p:cNvSpPr>
          <p:nvPr/>
        </p:nvSpPr>
        <p:spPr>
          <a:xfrm>
            <a:off x="3409950" y="1619250"/>
            <a:ext cx="533400" cy="533400"/>
          </a:xfrm>
          <a:prstGeom prst="ellipse">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6ED91673-9ACB-4B8B-A126-F48CFBD0DBDB}"/>
              </a:ext>
            </a:extLst>
          </p:cNvPr>
          <p:cNvSpPr>
            <a:spLocks noGrp="1"/>
          </p:cNvSpPr>
          <p:nvPr/>
        </p:nvSpPr>
        <p:spPr>
          <a:xfrm>
            <a:off x="340995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2" name="Rectangle 11">
            <a:extLst>
              <a:ext uri="{FF2B5EF4-FFF2-40B4-BE49-F238E27FC236}">
                <a16:creationId xmlns:a16="http://schemas.microsoft.com/office/drawing/2014/main" id="{35232BB9-ADBD-41B6-95AA-31D43F417E11}"/>
              </a:ext>
            </a:extLst>
          </p:cNvPr>
          <p:cNvSpPr>
            <a:spLocks noGrp="1"/>
          </p:cNvSpPr>
          <p:nvPr/>
        </p:nvSpPr>
        <p:spPr>
          <a:xfrm>
            <a:off x="4057650" y="1638300"/>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3" name="Rectangle 12">
            <a:extLst>
              <a:ext uri="{FF2B5EF4-FFF2-40B4-BE49-F238E27FC236}">
                <a16:creationId xmlns:a16="http://schemas.microsoft.com/office/drawing/2014/main" id="{A473D6FA-5282-4872-9B2F-B16EC1FEED2B}"/>
              </a:ext>
            </a:extLst>
          </p:cNvPr>
          <p:cNvSpPr>
            <a:spLocks noGrp="1"/>
          </p:cNvSpPr>
          <p:nvPr/>
        </p:nvSpPr>
        <p:spPr>
          <a:xfrm>
            <a:off x="3409950" y="2305050"/>
            <a:ext cx="2590800" cy="19050"/>
          </a:xfrm>
          <a:prstGeom prst="rect">
            <a:avLst/>
          </a:prstGeom>
          <a:solidFill>
            <a:srgbClr val="2A7F78"/>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1B0D42D6-92B0-4462-9925-38F5CFEDB6D6}"/>
              </a:ext>
            </a:extLst>
          </p:cNvPr>
          <p:cNvSpPr>
            <a:spLocks noGrp="1"/>
          </p:cNvSpPr>
          <p:nvPr/>
        </p:nvSpPr>
        <p:spPr>
          <a:xfrm>
            <a:off x="340995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Triplex φλεβών κάτω άκρων ως αρχική εξέταση</a:t>
            </a:r>
          </a:p>
        </p:txBody>
      </p:sp>
      <p:sp>
        <p:nvSpPr>
          <p:cNvPr id="15" name="Oval 14">
            <a:extLst>
              <a:ext uri="{FF2B5EF4-FFF2-40B4-BE49-F238E27FC236}">
                <a16:creationId xmlns:a16="http://schemas.microsoft.com/office/drawing/2014/main" id="{F17503C1-C3F4-4340-834B-B4C88374322E}"/>
              </a:ext>
            </a:extLst>
          </p:cNvPr>
          <p:cNvSpPr>
            <a:spLocks noGrp="1"/>
          </p:cNvSpPr>
          <p:nvPr/>
        </p:nvSpPr>
        <p:spPr>
          <a:xfrm>
            <a:off x="6172200" y="1619250"/>
            <a:ext cx="533400" cy="533400"/>
          </a:xfrm>
          <a:prstGeom prst="ellipse">
            <a:avLst/>
          </a:prstGeom>
          <a:solidFill>
            <a:srgbClr val="E97A5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3415EC29-6F57-4E2C-B4EC-9D9DC90DB8CC}"/>
              </a:ext>
            </a:extLst>
          </p:cNvPr>
          <p:cNvSpPr>
            <a:spLocks noGrp="1"/>
          </p:cNvSpPr>
          <p:nvPr/>
        </p:nvSpPr>
        <p:spPr>
          <a:xfrm>
            <a:off x="617220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7" name="Rectangle 16">
            <a:extLst>
              <a:ext uri="{FF2B5EF4-FFF2-40B4-BE49-F238E27FC236}">
                <a16:creationId xmlns:a16="http://schemas.microsoft.com/office/drawing/2014/main" id="{FD6890E5-50CE-4C12-A40D-E94BC25B2785}"/>
              </a:ext>
            </a:extLst>
          </p:cNvPr>
          <p:cNvSpPr>
            <a:spLocks noGrp="1"/>
          </p:cNvSpPr>
          <p:nvPr/>
        </p:nvSpPr>
        <p:spPr>
          <a:xfrm>
            <a:off x="6819900" y="1638300"/>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8" name="Rectangle 17">
            <a:extLst>
              <a:ext uri="{FF2B5EF4-FFF2-40B4-BE49-F238E27FC236}">
                <a16:creationId xmlns:a16="http://schemas.microsoft.com/office/drawing/2014/main" id="{644EAE18-CA45-4FE3-A8A7-1A840EB74644}"/>
              </a:ext>
            </a:extLst>
          </p:cNvPr>
          <p:cNvSpPr>
            <a:spLocks noGrp="1"/>
          </p:cNvSpPr>
          <p:nvPr/>
        </p:nvSpPr>
        <p:spPr>
          <a:xfrm>
            <a:off x="6172200" y="2305050"/>
            <a:ext cx="2590800" cy="19050"/>
          </a:xfrm>
          <a:prstGeom prst="rect">
            <a:avLst/>
          </a:prstGeom>
          <a:solidFill>
            <a:srgbClr val="E97A5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6666473D-6927-413B-9B58-9098DCB63E57}"/>
              </a:ext>
            </a:extLst>
          </p:cNvPr>
          <p:cNvSpPr>
            <a:spLocks noGrp="1"/>
          </p:cNvSpPr>
          <p:nvPr/>
        </p:nvSpPr>
        <p:spPr>
          <a:xfrm>
            <a:off x="617220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lang="el-GR" dirty="0"/>
              <a:t>Κλινική παρακολούθηση</a:t>
            </a:r>
            <a:endParaRPr sz="1500" b="0" i="0" dirty="0">
              <a:solidFill>
                <a:srgbClr val="1F2D36"/>
              </a:solidFill>
              <a:latin typeface="DejaVu Sans"/>
              <a:ea typeface="DejaVu Sans"/>
              <a:cs typeface="DejaVu Sans"/>
            </a:endParaRPr>
          </a:p>
        </p:txBody>
      </p:sp>
      <p:sp>
        <p:nvSpPr>
          <p:cNvPr id="20" name="Oval 19">
            <a:extLst>
              <a:ext uri="{FF2B5EF4-FFF2-40B4-BE49-F238E27FC236}">
                <a16:creationId xmlns:a16="http://schemas.microsoft.com/office/drawing/2014/main" id="{557991EB-1681-40B8-9A3F-9529E6DCEFF9}"/>
              </a:ext>
            </a:extLst>
          </p:cNvPr>
          <p:cNvSpPr>
            <a:spLocks noGrp="1"/>
          </p:cNvSpPr>
          <p:nvPr/>
        </p:nvSpPr>
        <p:spPr>
          <a:xfrm>
            <a:off x="8934450" y="1619250"/>
            <a:ext cx="533400" cy="533400"/>
          </a:xfrm>
          <a:prstGeom prst="ellipse">
            <a:avLst/>
          </a:prstGeom>
          <a:solidFill>
            <a:srgbClr val="E3AE45"/>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9816D602-6896-41C4-B5EC-D2E8EF74330A}"/>
              </a:ext>
            </a:extLst>
          </p:cNvPr>
          <p:cNvSpPr>
            <a:spLocks noGrp="1"/>
          </p:cNvSpPr>
          <p:nvPr/>
        </p:nvSpPr>
        <p:spPr>
          <a:xfrm>
            <a:off x="893445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2" name="Rectangle 21">
            <a:extLst>
              <a:ext uri="{FF2B5EF4-FFF2-40B4-BE49-F238E27FC236}">
                <a16:creationId xmlns:a16="http://schemas.microsoft.com/office/drawing/2014/main" id="{98D39082-23C9-43A7-88B4-20237C101027}"/>
              </a:ext>
            </a:extLst>
          </p:cNvPr>
          <p:cNvSpPr>
            <a:spLocks noGrp="1"/>
          </p:cNvSpPr>
          <p:nvPr/>
        </p:nvSpPr>
        <p:spPr>
          <a:xfrm>
            <a:off x="9582150" y="1638300"/>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3" name="Rectangle 22">
            <a:extLst>
              <a:ext uri="{FF2B5EF4-FFF2-40B4-BE49-F238E27FC236}">
                <a16:creationId xmlns:a16="http://schemas.microsoft.com/office/drawing/2014/main" id="{B1D69159-5C3A-4307-9DCF-C51C726B08EB}"/>
              </a:ext>
            </a:extLst>
          </p:cNvPr>
          <p:cNvSpPr>
            <a:spLocks noGrp="1"/>
          </p:cNvSpPr>
          <p:nvPr/>
        </p:nvSpPr>
        <p:spPr>
          <a:xfrm>
            <a:off x="8934450" y="2305050"/>
            <a:ext cx="2590800" cy="19050"/>
          </a:xfrm>
          <a:prstGeom prst="rect">
            <a:avLst/>
          </a:prstGeom>
          <a:solidFill>
            <a:srgbClr val="E3AE45"/>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BD884AD1-ABF0-4566-957B-327C1E5730F4}"/>
              </a:ext>
            </a:extLst>
          </p:cNvPr>
          <p:cNvSpPr>
            <a:spLocks noGrp="1"/>
          </p:cNvSpPr>
          <p:nvPr/>
        </p:nvSpPr>
        <p:spPr>
          <a:xfrm>
            <a:off x="893445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lang="el-GR" sz="1500" b="0" i="0" dirty="0">
                <a:solidFill>
                  <a:srgbClr val="1F2D36"/>
                </a:solidFill>
                <a:latin typeface="DejaVu Sans"/>
                <a:ea typeface="DejaVu Sans"/>
                <a:cs typeface="DejaVu Sans"/>
              </a:rPr>
              <a:t>Θάνατοι, </a:t>
            </a:r>
            <a:r>
              <a:rPr lang="el-GR" sz="1500" b="0" i="0" dirty="0" err="1">
                <a:solidFill>
                  <a:srgbClr val="1F2D36"/>
                </a:solidFill>
                <a:latin typeface="DejaVu Sans"/>
                <a:ea typeface="DejaVu Sans"/>
                <a:cs typeface="DejaVu Sans"/>
              </a:rPr>
              <a:t>συμβάματα</a:t>
            </a:r>
            <a:r>
              <a:rPr lang="el-GR" sz="1500" b="0" i="0" dirty="0">
                <a:solidFill>
                  <a:srgbClr val="1F2D36"/>
                </a:solidFill>
                <a:latin typeface="DejaVu Sans"/>
                <a:ea typeface="DejaVu Sans"/>
                <a:cs typeface="DejaVu Sans"/>
              </a:rPr>
              <a:t> πνευμονικής εμβολής </a:t>
            </a:r>
            <a:endParaRPr sz="1500" b="0" i="0" dirty="0">
              <a:solidFill>
                <a:srgbClr val="1F2D36"/>
              </a:solidFill>
              <a:latin typeface="DejaVu Sans"/>
              <a:ea typeface="DejaVu Sans"/>
              <a:cs typeface="DejaVu Sans"/>
            </a:endParaRPr>
          </a:p>
        </p:txBody>
      </p:sp>
      <p:sp>
        <p:nvSpPr>
          <p:cNvPr id="25" name="Rectangle 24">
            <a:extLst>
              <a:ext uri="{FF2B5EF4-FFF2-40B4-BE49-F238E27FC236}">
                <a16:creationId xmlns:a16="http://schemas.microsoft.com/office/drawing/2014/main" id="{8B32068C-A54C-4984-93E9-0E0568E2D3AA}"/>
              </a:ext>
            </a:extLst>
          </p:cNvPr>
          <p:cNvSpPr>
            <a:spLocks noGrp="1"/>
          </p:cNvSpPr>
          <p:nvPr/>
        </p:nvSpPr>
        <p:spPr>
          <a:xfrm>
            <a:off x="1428750" y="5200650"/>
            <a:ext cx="9334500" cy="476250"/>
          </a:xfrm>
          <a:prstGeom prst="rect">
            <a:avLst/>
          </a:prstGeom>
          <a:noFill/>
          <a:ln w="0">
            <a:noFill/>
            <a:prstDash val="solid"/>
          </a:ln>
        </p:spPr>
        <p:txBody>
          <a:bodyPr anchor="ctr">
            <a:normAutofit fontScale="87302"/>
          </a:bodyPr>
          <a:lstStyle>
            <a:defPPr algn="ctr">
              <a:defRPr sz="1800" b="1" i="0">
                <a:solidFill>
                  <a:srgbClr val="2A7F78"/>
                </a:solidFill>
                <a:latin typeface="DejaVu Sans"/>
                <a:ea typeface="DejaVu Sans"/>
                <a:cs typeface="DejaVu Sans"/>
              </a:defRPr>
            </a:defPPr>
            <a:lvl1pPr algn="ctr">
              <a:defRPr sz="1800" b="1" i="0">
                <a:solidFill>
                  <a:srgbClr val="2A7F78"/>
                </a:solidFill>
                <a:latin typeface="DejaVu Sans"/>
                <a:ea typeface="DejaVu Sans"/>
                <a:cs typeface="DejaVu Sans"/>
              </a:defRPr>
            </a:lvl1pPr>
            <a:lvl2pPr algn="ctr">
              <a:defRPr sz="1800" b="1" i="0">
                <a:solidFill>
                  <a:srgbClr val="2A7F78"/>
                </a:solidFill>
                <a:latin typeface="DejaVu Sans"/>
                <a:ea typeface="DejaVu Sans"/>
                <a:cs typeface="DejaVu Sans"/>
              </a:defRPr>
            </a:lvl2pPr>
            <a:lvl3pPr algn="ctr">
              <a:defRPr sz="1800" b="1" i="0">
                <a:solidFill>
                  <a:srgbClr val="2A7F78"/>
                </a:solidFill>
                <a:latin typeface="DejaVu Sans"/>
                <a:ea typeface="DejaVu Sans"/>
                <a:cs typeface="DejaVu Sans"/>
              </a:defRPr>
            </a:lvl3pPr>
            <a:lvl4pPr algn="ctr">
              <a:defRPr sz="1800" b="1" i="0">
                <a:solidFill>
                  <a:srgbClr val="2A7F78"/>
                </a:solidFill>
                <a:latin typeface="DejaVu Sans"/>
                <a:ea typeface="DejaVu Sans"/>
                <a:cs typeface="DejaVu Sans"/>
              </a:defRPr>
            </a:lvl4pPr>
            <a:lvl5pPr algn="ctr">
              <a:defRPr sz="1800" b="1" i="0">
                <a:solidFill>
                  <a:srgbClr val="2A7F78"/>
                </a:solidFill>
                <a:latin typeface="DejaVu Sans"/>
                <a:ea typeface="DejaVu Sans"/>
                <a:cs typeface="DejaVu Sans"/>
              </a:defRPr>
            </a:lvl5pPr>
            <a:lvl6pPr algn="ctr">
              <a:defRPr sz="1800" b="1" i="0">
                <a:solidFill>
                  <a:srgbClr val="2A7F78"/>
                </a:solidFill>
                <a:latin typeface="DejaVu Sans"/>
                <a:ea typeface="DejaVu Sans"/>
                <a:cs typeface="DejaVu Sans"/>
              </a:defRPr>
            </a:lvl6pPr>
            <a:lvl7pPr algn="ctr">
              <a:defRPr sz="1800" b="1" i="0">
                <a:solidFill>
                  <a:srgbClr val="2A7F78"/>
                </a:solidFill>
                <a:latin typeface="DejaVu Sans"/>
                <a:ea typeface="DejaVu Sans"/>
                <a:cs typeface="DejaVu Sans"/>
              </a:defRPr>
            </a:lvl7pPr>
            <a:lvl8pPr algn="ctr">
              <a:defRPr sz="1800" b="1" i="0">
                <a:solidFill>
                  <a:srgbClr val="2A7F78"/>
                </a:solidFill>
                <a:latin typeface="DejaVu Sans"/>
                <a:ea typeface="DejaVu Sans"/>
                <a:cs typeface="DejaVu Sans"/>
              </a:defRPr>
            </a:lvl8pPr>
            <a:lvl9pPr algn="ctr">
              <a:defRPr sz="1800" b="1" i="0">
                <a:solidFill>
                  <a:srgbClr val="2A7F78"/>
                </a:solidFill>
                <a:latin typeface="DejaVu Sans"/>
                <a:ea typeface="DejaVu Sans"/>
                <a:cs typeface="DejaVu Sans"/>
              </a:defRPr>
            </a:lvl9pPr>
          </a:lstStyle>
          <a:p>
            <a:pPr algn="ctr">
              <a:defRPr sz="1800" b="1" i="0">
                <a:solidFill>
                  <a:srgbClr val="2A7F78"/>
                </a:solidFill>
                <a:latin typeface="DejaVu Sans"/>
                <a:ea typeface="DejaVu Sans"/>
                <a:cs typeface="DejaVu Sans"/>
              </a:defRPr>
            </a:pPr>
            <a:r>
              <a:rPr sz="1800" b="1" i="0">
                <a:solidFill>
                  <a:srgbClr val="2A7F78"/>
                </a:solidFill>
                <a:latin typeface="DejaVu Sans"/>
                <a:ea typeface="DejaVu Sans"/>
                <a:cs typeface="DejaVu Sans"/>
              </a:rPr>
              <a:t>Στη διάγνωση μάς ενδιαφέρει και τι θα συμβεί μετά το αποτέλεσμα της εξέτασης.</a:t>
            </a:r>
          </a:p>
        </p:txBody>
      </p:sp>
    </p:spTree>
    <p:extLst>
      <p:ext uri="{BB962C8B-B14F-4D97-AF65-F5344CB8AC3E}">
        <p14:creationId xmlns:p14="http://schemas.microsoft.com/office/powerpoint/2010/main" val="1858785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slide-title">
            <a:extLst>
              <a:ext uri="{FF2B5EF4-FFF2-40B4-BE49-F238E27FC236}">
                <a16:creationId xmlns:a16="http://schemas.microsoft.com/office/drawing/2014/main" id="{67BB53B3-9BBC-4667-86DC-D9AC16D347DB}"/>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PICO θεραπείας: επιβεβαιωμένη DVT</a:t>
            </a:r>
          </a:p>
        </p:txBody>
      </p:sp>
      <p:sp>
        <p:nvSpPr>
          <p:cNvPr id="2" name="Rectangle 1">
            <a:extLst>
              <a:ext uri="{FF2B5EF4-FFF2-40B4-BE49-F238E27FC236}">
                <a16:creationId xmlns:a16="http://schemas.microsoft.com/office/drawing/2014/main" id="{91E03656-F12B-4420-B06B-D2040F9E6688}"/>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E95B3C57-8866-4E63-8746-CBC76A794DD5}"/>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15</a:t>
            </a:r>
          </a:p>
        </p:txBody>
      </p:sp>
      <p:sp>
        <p:nvSpPr>
          <p:cNvPr id="5" name="Oval 4">
            <a:extLst>
              <a:ext uri="{FF2B5EF4-FFF2-40B4-BE49-F238E27FC236}">
                <a16:creationId xmlns:a16="http://schemas.microsoft.com/office/drawing/2014/main" id="{90AD7D94-9D72-434D-ABFA-51DB8786A89B}"/>
              </a:ext>
            </a:extLst>
          </p:cNvPr>
          <p:cNvSpPr>
            <a:spLocks noGrp="1"/>
          </p:cNvSpPr>
          <p:nvPr/>
        </p:nvSpPr>
        <p:spPr>
          <a:xfrm>
            <a:off x="647700" y="1928091"/>
            <a:ext cx="533400" cy="533400"/>
          </a:xfrm>
          <a:prstGeom prst="ellipse">
            <a:avLst/>
          </a:prstGeom>
          <a:solidFill>
            <a:srgbClr val="16384C"/>
          </a:solidFill>
          <a:ln w="0">
            <a:noFill/>
            <a:prstDash val="solid"/>
          </a:ln>
        </p:spPr>
        <p:txBody>
          <a:bodyPr/>
          <a:lstStyle/>
          <a:p>
            <a:endParaRPr lang="en-US"/>
          </a:p>
        </p:txBody>
      </p:sp>
      <p:sp>
        <p:nvSpPr>
          <p:cNvPr id="6" name="Rectangle 5">
            <a:extLst>
              <a:ext uri="{FF2B5EF4-FFF2-40B4-BE49-F238E27FC236}">
                <a16:creationId xmlns:a16="http://schemas.microsoft.com/office/drawing/2014/main" id="{B1F078E6-9493-47DB-8201-CED609485200}"/>
              </a:ext>
            </a:extLst>
          </p:cNvPr>
          <p:cNvSpPr>
            <a:spLocks noGrp="1"/>
          </p:cNvSpPr>
          <p:nvPr/>
        </p:nvSpPr>
        <p:spPr>
          <a:xfrm>
            <a:off x="647700" y="1928091"/>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7" name="Rectangle 6">
            <a:extLst>
              <a:ext uri="{FF2B5EF4-FFF2-40B4-BE49-F238E27FC236}">
                <a16:creationId xmlns:a16="http://schemas.microsoft.com/office/drawing/2014/main" id="{31B37512-3724-4515-8700-E7C72137261D}"/>
              </a:ext>
            </a:extLst>
          </p:cNvPr>
          <p:cNvSpPr>
            <a:spLocks noGrp="1"/>
          </p:cNvSpPr>
          <p:nvPr/>
        </p:nvSpPr>
        <p:spPr>
          <a:xfrm>
            <a:off x="1295400" y="1947141"/>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8" name="Rectangle 7">
            <a:extLst>
              <a:ext uri="{FF2B5EF4-FFF2-40B4-BE49-F238E27FC236}">
                <a16:creationId xmlns:a16="http://schemas.microsoft.com/office/drawing/2014/main" id="{65FE3093-D27E-43EA-B758-D23598527E16}"/>
              </a:ext>
            </a:extLst>
          </p:cNvPr>
          <p:cNvSpPr>
            <a:spLocks noGrp="1"/>
          </p:cNvSpPr>
          <p:nvPr/>
        </p:nvSpPr>
        <p:spPr>
          <a:xfrm>
            <a:off x="647700" y="2613891"/>
            <a:ext cx="2590800" cy="19050"/>
          </a:xfrm>
          <a:prstGeom prst="rect">
            <a:avLst/>
          </a:prstGeom>
          <a:solidFill>
            <a:srgbClr val="16384C"/>
          </a:solidFill>
          <a:ln w="0">
            <a:noFill/>
            <a:prstDash val="solid"/>
          </a:ln>
        </p:spPr>
        <p:txBody>
          <a:bodyPr/>
          <a:lstStyle/>
          <a:p>
            <a:endParaRPr lang="en-US"/>
          </a:p>
        </p:txBody>
      </p:sp>
      <p:sp>
        <p:nvSpPr>
          <p:cNvPr id="9" name="Rectangle 8">
            <a:extLst>
              <a:ext uri="{FF2B5EF4-FFF2-40B4-BE49-F238E27FC236}">
                <a16:creationId xmlns:a16="http://schemas.microsoft.com/office/drawing/2014/main" id="{BBB27CD7-1926-43EE-99FE-FB3F1843D896}"/>
              </a:ext>
            </a:extLst>
          </p:cNvPr>
          <p:cNvSpPr>
            <a:spLocks noGrp="1"/>
          </p:cNvSpPr>
          <p:nvPr/>
        </p:nvSpPr>
        <p:spPr>
          <a:xfrm>
            <a:off x="647700" y="2785341"/>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Ασθενείς με επιβεβαιωμένη DVT και αυξημένο κίνδυνο αιμορραγίας</a:t>
            </a:r>
          </a:p>
        </p:txBody>
      </p:sp>
      <p:sp>
        <p:nvSpPr>
          <p:cNvPr id="10" name="Oval 9">
            <a:extLst>
              <a:ext uri="{FF2B5EF4-FFF2-40B4-BE49-F238E27FC236}">
                <a16:creationId xmlns:a16="http://schemas.microsoft.com/office/drawing/2014/main" id="{6092CEEF-EE9C-48B6-A3EE-84EB498B60DC}"/>
              </a:ext>
            </a:extLst>
          </p:cNvPr>
          <p:cNvSpPr>
            <a:spLocks noGrp="1"/>
          </p:cNvSpPr>
          <p:nvPr/>
        </p:nvSpPr>
        <p:spPr>
          <a:xfrm>
            <a:off x="3409950" y="1928091"/>
            <a:ext cx="533400" cy="533400"/>
          </a:xfrm>
          <a:prstGeom prst="ellipse">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C1A1BC45-C21E-420A-B577-5B4CC1D707BB}"/>
              </a:ext>
            </a:extLst>
          </p:cNvPr>
          <p:cNvSpPr>
            <a:spLocks noGrp="1"/>
          </p:cNvSpPr>
          <p:nvPr/>
        </p:nvSpPr>
        <p:spPr>
          <a:xfrm>
            <a:off x="3409950" y="1928091"/>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2" name="Rectangle 11">
            <a:extLst>
              <a:ext uri="{FF2B5EF4-FFF2-40B4-BE49-F238E27FC236}">
                <a16:creationId xmlns:a16="http://schemas.microsoft.com/office/drawing/2014/main" id="{02ED2EF9-440F-4012-92BC-6D91D47C454C}"/>
              </a:ext>
            </a:extLst>
          </p:cNvPr>
          <p:cNvSpPr>
            <a:spLocks noGrp="1"/>
          </p:cNvSpPr>
          <p:nvPr/>
        </p:nvSpPr>
        <p:spPr>
          <a:xfrm>
            <a:off x="4057650" y="1947141"/>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3" name="Rectangle 12">
            <a:extLst>
              <a:ext uri="{FF2B5EF4-FFF2-40B4-BE49-F238E27FC236}">
                <a16:creationId xmlns:a16="http://schemas.microsoft.com/office/drawing/2014/main" id="{22C35E2C-ED63-4502-9BA7-F9BE63C5CCC3}"/>
              </a:ext>
            </a:extLst>
          </p:cNvPr>
          <p:cNvSpPr>
            <a:spLocks noGrp="1"/>
          </p:cNvSpPr>
          <p:nvPr/>
        </p:nvSpPr>
        <p:spPr>
          <a:xfrm>
            <a:off x="3409950" y="2613891"/>
            <a:ext cx="2590800" cy="19050"/>
          </a:xfrm>
          <a:prstGeom prst="rect">
            <a:avLst/>
          </a:prstGeom>
          <a:solidFill>
            <a:srgbClr val="2A7F78"/>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FAB13C55-2879-4188-9308-8EF3C75BFA32}"/>
              </a:ext>
            </a:extLst>
          </p:cNvPr>
          <p:cNvSpPr>
            <a:spLocks noGrp="1"/>
          </p:cNvSpPr>
          <p:nvPr/>
        </p:nvSpPr>
        <p:spPr>
          <a:xfrm>
            <a:off x="3409950" y="2785341"/>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Αντιπηκτική αγωγή</a:t>
            </a:r>
          </a:p>
        </p:txBody>
      </p:sp>
      <p:sp>
        <p:nvSpPr>
          <p:cNvPr id="15" name="Oval 14">
            <a:extLst>
              <a:ext uri="{FF2B5EF4-FFF2-40B4-BE49-F238E27FC236}">
                <a16:creationId xmlns:a16="http://schemas.microsoft.com/office/drawing/2014/main" id="{387BA5C4-D052-4148-A6E2-4C19A13B8CB2}"/>
              </a:ext>
            </a:extLst>
          </p:cNvPr>
          <p:cNvSpPr>
            <a:spLocks noGrp="1"/>
          </p:cNvSpPr>
          <p:nvPr/>
        </p:nvSpPr>
        <p:spPr>
          <a:xfrm>
            <a:off x="6172200" y="1928091"/>
            <a:ext cx="533400" cy="533400"/>
          </a:xfrm>
          <a:prstGeom prst="ellipse">
            <a:avLst/>
          </a:prstGeom>
          <a:solidFill>
            <a:srgbClr val="E97A5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900759D5-B05D-463C-9664-CF95B81028C9}"/>
              </a:ext>
            </a:extLst>
          </p:cNvPr>
          <p:cNvSpPr>
            <a:spLocks noGrp="1"/>
          </p:cNvSpPr>
          <p:nvPr/>
        </p:nvSpPr>
        <p:spPr>
          <a:xfrm>
            <a:off x="6172200" y="1928091"/>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7" name="Rectangle 16">
            <a:extLst>
              <a:ext uri="{FF2B5EF4-FFF2-40B4-BE49-F238E27FC236}">
                <a16:creationId xmlns:a16="http://schemas.microsoft.com/office/drawing/2014/main" id="{923B59EE-EB05-42D8-8899-143007096286}"/>
              </a:ext>
            </a:extLst>
          </p:cNvPr>
          <p:cNvSpPr>
            <a:spLocks noGrp="1"/>
          </p:cNvSpPr>
          <p:nvPr/>
        </p:nvSpPr>
        <p:spPr>
          <a:xfrm>
            <a:off x="6819900" y="1947141"/>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8" name="Rectangle 17">
            <a:extLst>
              <a:ext uri="{FF2B5EF4-FFF2-40B4-BE49-F238E27FC236}">
                <a16:creationId xmlns:a16="http://schemas.microsoft.com/office/drawing/2014/main" id="{B0A0C364-A584-430E-90EA-5C132609EB48}"/>
              </a:ext>
            </a:extLst>
          </p:cNvPr>
          <p:cNvSpPr>
            <a:spLocks noGrp="1"/>
          </p:cNvSpPr>
          <p:nvPr/>
        </p:nvSpPr>
        <p:spPr>
          <a:xfrm>
            <a:off x="6172200" y="2613891"/>
            <a:ext cx="2590800" cy="19050"/>
          </a:xfrm>
          <a:prstGeom prst="rect">
            <a:avLst/>
          </a:prstGeom>
          <a:solidFill>
            <a:srgbClr val="E97A5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A34F02D6-4958-47D9-8230-493786EEEE46}"/>
              </a:ext>
            </a:extLst>
          </p:cNvPr>
          <p:cNvSpPr>
            <a:spLocks noGrp="1"/>
          </p:cNvSpPr>
          <p:nvPr/>
        </p:nvSpPr>
        <p:spPr>
          <a:xfrm>
            <a:off x="6172200" y="2785341"/>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Άλλη αντιπηκτική στρατηγική ή μη χορήγηση, όπου είναι κλινικά αποδεκτό</a:t>
            </a:r>
          </a:p>
        </p:txBody>
      </p:sp>
      <p:sp>
        <p:nvSpPr>
          <p:cNvPr id="20" name="Oval 19">
            <a:extLst>
              <a:ext uri="{FF2B5EF4-FFF2-40B4-BE49-F238E27FC236}">
                <a16:creationId xmlns:a16="http://schemas.microsoft.com/office/drawing/2014/main" id="{33B64D59-53F1-48E5-829B-48455FAE15D0}"/>
              </a:ext>
            </a:extLst>
          </p:cNvPr>
          <p:cNvSpPr>
            <a:spLocks noGrp="1"/>
          </p:cNvSpPr>
          <p:nvPr/>
        </p:nvSpPr>
        <p:spPr>
          <a:xfrm>
            <a:off x="8934450" y="1928091"/>
            <a:ext cx="533400" cy="533400"/>
          </a:xfrm>
          <a:prstGeom prst="ellipse">
            <a:avLst/>
          </a:prstGeom>
          <a:solidFill>
            <a:srgbClr val="E3AE45"/>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77FDA067-2C45-46E0-BCD4-C5949C82863C}"/>
              </a:ext>
            </a:extLst>
          </p:cNvPr>
          <p:cNvSpPr>
            <a:spLocks noGrp="1"/>
          </p:cNvSpPr>
          <p:nvPr/>
        </p:nvSpPr>
        <p:spPr>
          <a:xfrm>
            <a:off x="8934450" y="1928091"/>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2" name="Rectangle 21">
            <a:extLst>
              <a:ext uri="{FF2B5EF4-FFF2-40B4-BE49-F238E27FC236}">
                <a16:creationId xmlns:a16="http://schemas.microsoft.com/office/drawing/2014/main" id="{5B088322-FA18-40A3-8F9D-1C2679EBDA15}"/>
              </a:ext>
            </a:extLst>
          </p:cNvPr>
          <p:cNvSpPr>
            <a:spLocks noGrp="1"/>
          </p:cNvSpPr>
          <p:nvPr/>
        </p:nvSpPr>
        <p:spPr>
          <a:xfrm>
            <a:off x="9582150" y="1947141"/>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3" name="Rectangle 22">
            <a:extLst>
              <a:ext uri="{FF2B5EF4-FFF2-40B4-BE49-F238E27FC236}">
                <a16:creationId xmlns:a16="http://schemas.microsoft.com/office/drawing/2014/main" id="{0C3E0C52-7126-4543-B8DB-EAF4BA29AC79}"/>
              </a:ext>
            </a:extLst>
          </p:cNvPr>
          <p:cNvSpPr>
            <a:spLocks noGrp="1"/>
          </p:cNvSpPr>
          <p:nvPr/>
        </p:nvSpPr>
        <p:spPr>
          <a:xfrm>
            <a:off x="8934450" y="2613891"/>
            <a:ext cx="2590800" cy="19050"/>
          </a:xfrm>
          <a:prstGeom prst="rect">
            <a:avLst/>
          </a:prstGeom>
          <a:solidFill>
            <a:srgbClr val="E3AE45"/>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0746A6C4-7699-4DA6-8895-B31020E47A7C}"/>
              </a:ext>
            </a:extLst>
          </p:cNvPr>
          <p:cNvSpPr>
            <a:spLocks noGrp="1"/>
          </p:cNvSpPr>
          <p:nvPr/>
        </p:nvSpPr>
        <p:spPr>
          <a:xfrm>
            <a:off x="8934450" y="2785341"/>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Υποτροπή VTE, πνευμονική εμβολή, μείζων αιμορραγία, θάνατος</a:t>
            </a:r>
          </a:p>
        </p:txBody>
      </p:sp>
      <p:sp>
        <p:nvSpPr>
          <p:cNvPr id="25" name="Rectangle: Rounded Corners 24">
            <a:extLst>
              <a:ext uri="{FF2B5EF4-FFF2-40B4-BE49-F238E27FC236}">
                <a16:creationId xmlns:a16="http://schemas.microsoft.com/office/drawing/2014/main" id="{06A349E2-28BC-402E-BED0-3C65EBEEBF61}"/>
              </a:ext>
            </a:extLst>
          </p:cNvPr>
          <p:cNvSpPr>
            <a:spLocks noGrp="1"/>
          </p:cNvSpPr>
          <p:nvPr/>
        </p:nvSpPr>
        <p:spPr>
          <a:xfrm>
            <a:off x="1428750" y="5010150"/>
            <a:ext cx="9334500" cy="819150"/>
          </a:xfrm>
          <a:prstGeom prst="roundRect">
            <a:avLst>
              <a:gd name="adj" fmla="val 9302"/>
            </a:avLst>
          </a:prstGeom>
          <a:solidFill>
            <a:srgbClr val="F9E5DE"/>
          </a:solidFill>
          <a:ln w="0">
            <a:noFill/>
            <a:prstDash val="solid"/>
          </a:ln>
        </p:spPr>
        <p:txBody>
          <a:bodyPr/>
          <a:lstStyle/>
          <a:p>
            <a:endParaRPr lang="en-US"/>
          </a:p>
        </p:txBody>
      </p:sp>
      <p:sp>
        <p:nvSpPr>
          <p:cNvPr id="26" name="Rectangle 25">
            <a:extLst>
              <a:ext uri="{FF2B5EF4-FFF2-40B4-BE49-F238E27FC236}">
                <a16:creationId xmlns:a16="http://schemas.microsoft.com/office/drawing/2014/main" id="{9DE9583C-57D5-4AF5-A227-9B3F9FE342BF}"/>
              </a:ext>
            </a:extLst>
          </p:cNvPr>
          <p:cNvSpPr>
            <a:spLocks noGrp="1"/>
          </p:cNvSpPr>
          <p:nvPr/>
        </p:nvSpPr>
        <p:spPr>
          <a:xfrm>
            <a:off x="1809750" y="5172075"/>
            <a:ext cx="8572500" cy="495300"/>
          </a:xfrm>
          <a:prstGeom prst="rect">
            <a:avLst/>
          </a:prstGeom>
          <a:noFill/>
          <a:ln w="0">
            <a:noFill/>
            <a:prstDash val="solid"/>
          </a:ln>
        </p:spPr>
        <p:txBody>
          <a:bodyPr anchor="ctr">
            <a:normAutofit fontScale="84312" lnSpcReduction="20000"/>
          </a:bodyPr>
          <a:lstStyle>
            <a:defPPr algn="ctr">
              <a:defRPr sz="1725" b="1" i="0">
                <a:solidFill>
                  <a:srgbClr val="C6534B"/>
                </a:solidFill>
                <a:latin typeface="DejaVu Sans"/>
                <a:ea typeface="DejaVu Sans"/>
                <a:cs typeface="DejaVu Sans"/>
              </a:defRPr>
            </a:defPPr>
            <a:lvl1pPr algn="ctr">
              <a:defRPr sz="1725" b="1" i="0">
                <a:solidFill>
                  <a:srgbClr val="C6534B"/>
                </a:solidFill>
                <a:latin typeface="DejaVu Sans"/>
                <a:ea typeface="DejaVu Sans"/>
                <a:cs typeface="DejaVu Sans"/>
              </a:defRPr>
            </a:lvl1pPr>
            <a:lvl2pPr algn="ctr">
              <a:defRPr sz="1725" b="1" i="0">
                <a:solidFill>
                  <a:srgbClr val="C6534B"/>
                </a:solidFill>
                <a:latin typeface="DejaVu Sans"/>
                <a:ea typeface="DejaVu Sans"/>
                <a:cs typeface="DejaVu Sans"/>
              </a:defRPr>
            </a:lvl2pPr>
            <a:lvl3pPr algn="ctr">
              <a:defRPr sz="1725" b="1" i="0">
                <a:solidFill>
                  <a:srgbClr val="C6534B"/>
                </a:solidFill>
                <a:latin typeface="DejaVu Sans"/>
                <a:ea typeface="DejaVu Sans"/>
                <a:cs typeface="DejaVu Sans"/>
              </a:defRPr>
            </a:lvl3pPr>
            <a:lvl4pPr algn="ctr">
              <a:defRPr sz="1725" b="1" i="0">
                <a:solidFill>
                  <a:srgbClr val="C6534B"/>
                </a:solidFill>
                <a:latin typeface="DejaVu Sans"/>
                <a:ea typeface="DejaVu Sans"/>
                <a:cs typeface="DejaVu Sans"/>
              </a:defRPr>
            </a:lvl4pPr>
            <a:lvl5pPr algn="ctr">
              <a:defRPr sz="1725" b="1" i="0">
                <a:solidFill>
                  <a:srgbClr val="C6534B"/>
                </a:solidFill>
                <a:latin typeface="DejaVu Sans"/>
                <a:ea typeface="DejaVu Sans"/>
                <a:cs typeface="DejaVu Sans"/>
              </a:defRPr>
            </a:lvl5pPr>
            <a:lvl6pPr algn="ctr">
              <a:defRPr sz="1725" b="1" i="0">
                <a:solidFill>
                  <a:srgbClr val="C6534B"/>
                </a:solidFill>
                <a:latin typeface="DejaVu Sans"/>
                <a:ea typeface="DejaVu Sans"/>
                <a:cs typeface="DejaVu Sans"/>
              </a:defRPr>
            </a:lvl6pPr>
            <a:lvl7pPr algn="ctr">
              <a:defRPr sz="1725" b="1" i="0">
                <a:solidFill>
                  <a:srgbClr val="C6534B"/>
                </a:solidFill>
                <a:latin typeface="DejaVu Sans"/>
                <a:ea typeface="DejaVu Sans"/>
                <a:cs typeface="DejaVu Sans"/>
              </a:defRPr>
            </a:lvl7pPr>
            <a:lvl8pPr algn="ctr">
              <a:defRPr sz="1725" b="1" i="0">
                <a:solidFill>
                  <a:srgbClr val="C6534B"/>
                </a:solidFill>
                <a:latin typeface="DejaVu Sans"/>
                <a:ea typeface="DejaVu Sans"/>
                <a:cs typeface="DejaVu Sans"/>
              </a:defRPr>
            </a:lvl8pPr>
            <a:lvl9pPr algn="ctr">
              <a:defRPr sz="1725" b="1" i="0">
                <a:solidFill>
                  <a:srgbClr val="C6534B"/>
                </a:solidFill>
                <a:latin typeface="DejaVu Sans"/>
                <a:ea typeface="DejaVu Sans"/>
                <a:cs typeface="DejaVu Sans"/>
              </a:defRPr>
            </a:lvl9pPr>
          </a:lstStyle>
          <a:p>
            <a:pPr algn="ctr">
              <a:defRPr sz="1725" b="1" i="0">
                <a:solidFill>
                  <a:srgbClr val="C6534B"/>
                </a:solidFill>
                <a:latin typeface="DejaVu Sans"/>
                <a:ea typeface="DejaVu Sans"/>
                <a:cs typeface="DejaVu Sans"/>
              </a:defRPr>
            </a:pPr>
            <a:r>
              <a:rPr sz="1725" b="1" i="0">
                <a:solidFill>
                  <a:srgbClr val="C6534B"/>
                </a:solidFill>
                <a:latin typeface="DejaVu Sans"/>
                <a:ea typeface="DejaVu Sans"/>
                <a:cs typeface="DejaVu Sans"/>
              </a:rPr>
              <a:t>Ένα πλήρες ερώτημα θεραπείας περιλαμβάνει τόσο το αναμενόμενο όφελος όσο και τις σημαντικές βλάβες.</a:t>
            </a:r>
          </a:p>
        </p:txBody>
      </p:sp>
    </p:spTree>
    <p:extLst>
      <p:ext uri="{BB962C8B-B14F-4D97-AF65-F5344CB8AC3E}">
        <p14:creationId xmlns:p14="http://schemas.microsoft.com/office/powerpoint/2010/main" val="786239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slide-title">
            <a:extLst>
              <a:ext uri="{FF2B5EF4-FFF2-40B4-BE49-F238E27FC236}">
                <a16:creationId xmlns:a16="http://schemas.microsoft.com/office/drawing/2014/main" id="{3541619A-AB5F-4F68-9DA1-9083D79EA5E7}"/>
              </a:ext>
            </a:extLst>
          </p:cNvPr>
          <p:cNvSpPr>
            <a:spLocks noGrp="1"/>
          </p:cNvSpPr>
          <p:nvPr/>
        </p:nvSpPr>
        <p:spPr>
          <a:xfrm>
            <a:off x="647700" y="266700"/>
            <a:ext cx="10382250" cy="742950"/>
          </a:xfrm>
          <a:prstGeom prst="rect">
            <a:avLst/>
          </a:prstGeom>
          <a:noFill/>
          <a:ln w="0">
            <a:noFill/>
            <a:prstDash val="solid"/>
          </a:ln>
        </p:spPr>
        <p:txBody>
          <a:bodyPr anchor="ctr">
            <a:normAutofit/>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a:solidFill>
                  <a:srgbClr val="16384C"/>
                </a:solidFill>
                <a:latin typeface="DejaVu Sans"/>
                <a:ea typeface="DejaVu Sans"/>
                <a:cs typeface="DejaVu Sans"/>
              </a:rPr>
              <a:t>PICO προσυμπτωματικού ελέγχου: χρόνια νεφρική νόσος</a:t>
            </a:r>
          </a:p>
        </p:txBody>
      </p:sp>
      <p:sp>
        <p:nvSpPr>
          <p:cNvPr id="2" name="Rectangle 1">
            <a:extLst>
              <a:ext uri="{FF2B5EF4-FFF2-40B4-BE49-F238E27FC236}">
                <a16:creationId xmlns:a16="http://schemas.microsoft.com/office/drawing/2014/main" id="{7A8AC9A7-1CDD-4F13-8F28-32D32B9D1AE9}"/>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1BBC6C46-922D-44CD-A9C7-21D2372E2C66}"/>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16</a:t>
            </a:r>
          </a:p>
        </p:txBody>
      </p:sp>
      <p:sp>
        <p:nvSpPr>
          <p:cNvPr id="4" name="Oval 3">
            <a:extLst>
              <a:ext uri="{FF2B5EF4-FFF2-40B4-BE49-F238E27FC236}">
                <a16:creationId xmlns:a16="http://schemas.microsoft.com/office/drawing/2014/main" id="{25F43E6E-9950-4A4D-B8DB-9C18BCD53B04}"/>
              </a:ext>
            </a:extLst>
          </p:cNvPr>
          <p:cNvSpPr>
            <a:spLocks noGrp="1"/>
          </p:cNvSpPr>
          <p:nvPr/>
        </p:nvSpPr>
        <p:spPr>
          <a:xfrm>
            <a:off x="647700" y="1619250"/>
            <a:ext cx="533400" cy="533400"/>
          </a:xfrm>
          <a:prstGeom prst="ellipse">
            <a:avLst/>
          </a:prstGeom>
          <a:solidFill>
            <a:srgbClr val="16384C"/>
          </a:solidFill>
          <a:ln w="0">
            <a:noFill/>
            <a:prstDash val="solid"/>
          </a:ln>
        </p:spPr>
        <p:txBody>
          <a:bodyPr/>
          <a:lstStyle/>
          <a:p>
            <a:endParaRPr lang="en-US"/>
          </a:p>
        </p:txBody>
      </p:sp>
      <p:sp>
        <p:nvSpPr>
          <p:cNvPr id="5" name="Rectangle 4">
            <a:extLst>
              <a:ext uri="{FF2B5EF4-FFF2-40B4-BE49-F238E27FC236}">
                <a16:creationId xmlns:a16="http://schemas.microsoft.com/office/drawing/2014/main" id="{D2076392-8AB5-46CF-88FA-E8678FADCB67}"/>
              </a:ext>
            </a:extLst>
          </p:cNvPr>
          <p:cNvSpPr>
            <a:spLocks noGrp="1"/>
          </p:cNvSpPr>
          <p:nvPr/>
        </p:nvSpPr>
        <p:spPr>
          <a:xfrm>
            <a:off x="64770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6" name="Rectangle 5">
            <a:extLst>
              <a:ext uri="{FF2B5EF4-FFF2-40B4-BE49-F238E27FC236}">
                <a16:creationId xmlns:a16="http://schemas.microsoft.com/office/drawing/2014/main" id="{88560156-A4A4-438D-BAE6-9B2990434F67}"/>
              </a:ext>
            </a:extLst>
          </p:cNvPr>
          <p:cNvSpPr>
            <a:spLocks noGrp="1"/>
          </p:cNvSpPr>
          <p:nvPr/>
        </p:nvSpPr>
        <p:spPr>
          <a:xfrm>
            <a:off x="1295400" y="1638300"/>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7" name="Rectangle 6">
            <a:extLst>
              <a:ext uri="{FF2B5EF4-FFF2-40B4-BE49-F238E27FC236}">
                <a16:creationId xmlns:a16="http://schemas.microsoft.com/office/drawing/2014/main" id="{6708948C-A2E9-4E95-9EFB-E47F2C3004D8}"/>
              </a:ext>
            </a:extLst>
          </p:cNvPr>
          <p:cNvSpPr>
            <a:spLocks noGrp="1"/>
          </p:cNvSpPr>
          <p:nvPr/>
        </p:nvSpPr>
        <p:spPr>
          <a:xfrm>
            <a:off x="647700" y="2305050"/>
            <a:ext cx="2590800" cy="19050"/>
          </a:xfrm>
          <a:prstGeom prst="rect">
            <a:avLst/>
          </a:prstGeom>
          <a:solidFill>
            <a:srgbClr val="16384C"/>
          </a:solidFill>
          <a:ln w="0">
            <a:noFill/>
            <a:prstDash val="solid"/>
          </a:ln>
        </p:spPr>
        <p:txBody>
          <a:bodyPr/>
          <a:lstStyle/>
          <a:p>
            <a:endParaRPr lang="en-US"/>
          </a:p>
        </p:txBody>
      </p:sp>
      <p:sp>
        <p:nvSpPr>
          <p:cNvPr id="8" name="Rectangle 7">
            <a:extLst>
              <a:ext uri="{FF2B5EF4-FFF2-40B4-BE49-F238E27FC236}">
                <a16:creationId xmlns:a16="http://schemas.microsoft.com/office/drawing/2014/main" id="{9B5F2183-20A6-4259-BFB7-B57283FA9065}"/>
              </a:ext>
            </a:extLst>
          </p:cNvPr>
          <p:cNvSpPr>
            <a:spLocks noGrp="1"/>
          </p:cNvSpPr>
          <p:nvPr/>
        </p:nvSpPr>
        <p:spPr>
          <a:xfrm>
            <a:off x="64770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Ενήλικες με σακχαρώδη διαβήτη τύπου 2 χωρίς γνωστή ΧΝΝ</a:t>
            </a:r>
          </a:p>
        </p:txBody>
      </p:sp>
      <p:sp>
        <p:nvSpPr>
          <p:cNvPr id="9" name="Oval 8">
            <a:extLst>
              <a:ext uri="{FF2B5EF4-FFF2-40B4-BE49-F238E27FC236}">
                <a16:creationId xmlns:a16="http://schemas.microsoft.com/office/drawing/2014/main" id="{AA47502C-D5B4-4903-8FCE-CA79E49E8D00}"/>
              </a:ext>
            </a:extLst>
          </p:cNvPr>
          <p:cNvSpPr>
            <a:spLocks noGrp="1"/>
          </p:cNvSpPr>
          <p:nvPr/>
        </p:nvSpPr>
        <p:spPr>
          <a:xfrm>
            <a:off x="3409950" y="1619250"/>
            <a:ext cx="533400" cy="533400"/>
          </a:xfrm>
          <a:prstGeom prst="ellipse">
            <a:avLst/>
          </a:prstGeom>
          <a:solidFill>
            <a:srgbClr val="2A7F7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19615CB4-7412-49CF-9E8B-C8AA33FF52D1}"/>
              </a:ext>
            </a:extLst>
          </p:cNvPr>
          <p:cNvSpPr>
            <a:spLocks noGrp="1"/>
          </p:cNvSpPr>
          <p:nvPr/>
        </p:nvSpPr>
        <p:spPr>
          <a:xfrm>
            <a:off x="340995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1" name="Rectangle 10">
            <a:extLst>
              <a:ext uri="{FF2B5EF4-FFF2-40B4-BE49-F238E27FC236}">
                <a16:creationId xmlns:a16="http://schemas.microsoft.com/office/drawing/2014/main" id="{CFD47C67-9B78-4F25-A0F4-9D7349CDC196}"/>
              </a:ext>
            </a:extLst>
          </p:cNvPr>
          <p:cNvSpPr>
            <a:spLocks noGrp="1"/>
          </p:cNvSpPr>
          <p:nvPr/>
        </p:nvSpPr>
        <p:spPr>
          <a:xfrm>
            <a:off x="4057650" y="1638300"/>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2" name="Rectangle 11">
            <a:extLst>
              <a:ext uri="{FF2B5EF4-FFF2-40B4-BE49-F238E27FC236}">
                <a16:creationId xmlns:a16="http://schemas.microsoft.com/office/drawing/2014/main" id="{B35D0E79-EB22-400C-9C14-4C273BB03CA0}"/>
              </a:ext>
            </a:extLst>
          </p:cNvPr>
          <p:cNvSpPr>
            <a:spLocks noGrp="1"/>
          </p:cNvSpPr>
          <p:nvPr/>
        </p:nvSpPr>
        <p:spPr>
          <a:xfrm>
            <a:off x="3409950" y="2305050"/>
            <a:ext cx="2590800" cy="19050"/>
          </a:xfrm>
          <a:prstGeom prst="rect">
            <a:avLst/>
          </a:prstGeom>
          <a:solidFill>
            <a:srgbClr val="2A7F7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9B45BBEE-DC56-4F2C-9F2B-7DF3D9E27F72}"/>
              </a:ext>
            </a:extLst>
          </p:cNvPr>
          <p:cNvSpPr>
            <a:spLocks noGrp="1"/>
          </p:cNvSpPr>
          <p:nvPr/>
        </p:nvSpPr>
        <p:spPr>
          <a:xfrm>
            <a:off x="340995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Ετήσιος έλεγχος με uACR και κρεατινίνη/eGFR</a:t>
            </a:r>
          </a:p>
        </p:txBody>
      </p:sp>
      <p:sp>
        <p:nvSpPr>
          <p:cNvPr id="14" name="Oval 13">
            <a:extLst>
              <a:ext uri="{FF2B5EF4-FFF2-40B4-BE49-F238E27FC236}">
                <a16:creationId xmlns:a16="http://schemas.microsoft.com/office/drawing/2014/main" id="{A008773D-0BF7-436E-B252-24FEBDF3955A}"/>
              </a:ext>
            </a:extLst>
          </p:cNvPr>
          <p:cNvSpPr>
            <a:spLocks noGrp="1"/>
          </p:cNvSpPr>
          <p:nvPr/>
        </p:nvSpPr>
        <p:spPr>
          <a:xfrm>
            <a:off x="6172200" y="1619250"/>
            <a:ext cx="533400" cy="533400"/>
          </a:xfrm>
          <a:prstGeom prst="ellipse">
            <a:avLst/>
          </a:prstGeom>
          <a:solidFill>
            <a:srgbClr val="E97A5E"/>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61A38313-CA0C-4B90-8781-79BE0A65EB2A}"/>
              </a:ext>
            </a:extLst>
          </p:cNvPr>
          <p:cNvSpPr>
            <a:spLocks noGrp="1"/>
          </p:cNvSpPr>
          <p:nvPr/>
        </p:nvSpPr>
        <p:spPr>
          <a:xfrm>
            <a:off x="617220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6" name="Rectangle 15">
            <a:extLst>
              <a:ext uri="{FF2B5EF4-FFF2-40B4-BE49-F238E27FC236}">
                <a16:creationId xmlns:a16="http://schemas.microsoft.com/office/drawing/2014/main" id="{DC45B001-35A1-438F-AC03-2D6059159A97}"/>
              </a:ext>
            </a:extLst>
          </p:cNvPr>
          <p:cNvSpPr>
            <a:spLocks noGrp="1"/>
          </p:cNvSpPr>
          <p:nvPr/>
        </p:nvSpPr>
        <p:spPr>
          <a:xfrm>
            <a:off x="6819900" y="1638300"/>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7" name="Rectangle 16">
            <a:extLst>
              <a:ext uri="{FF2B5EF4-FFF2-40B4-BE49-F238E27FC236}">
                <a16:creationId xmlns:a16="http://schemas.microsoft.com/office/drawing/2014/main" id="{F19D46C7-5B2C-4904-9981-76CE09B2154D}"/>
              </a:ext>
            </a:extLst>
          </p:cNvPr>
          <p:cNvSpPr>
            <a:spLocks noGrp="1"/>
          </p:cNvSpPr>
          <p:nvPr/>
        </p:nvSpPr>
        <p:spPr>
          <a:xfrm>
            <a:off x="6172200" y="2305050"/>
            <a:ext cx="2590800" cy="19050"/>
          </a:xfrm>
          <a:prstGeom prst="rect">
            <a:avLst/>
          </a:prstGeom>
          <a:solidFill>
            <a:srgbClr val="E97A5E"/>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1AA09348-897A-413B-8718-27A9CDE80283}"/>
              </a:ext>
            </a:extLst>
          </p:cNvPr>
          <p:cNvSpPr>
            <a:spLocks noGrp="1"/>
          </p:cNvSpPr>
          <p:nvPr/>
        </p:nvSpPr>
        <p:spPr>
          <a:xfrm>
            <a:off x="617220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Συνήθης φροντίδα ή μη συστηματικός έλεγχος</a:t>
            </a:r>
          </a:p>
        </p:txBody>
      </p:sp>
      <p:sp>
        <p:nvSpPr>
          <p:cNvPr id="19" name="Oval 18">
            <a:extLst>
              <a:ext uri="{FF2B5EF4-FFF2-40B4-BE49-F238E27FC236}">
                <a16:creationId xmlns:a16="http://schemas.microsoft.com/office/drawing/2014/main" id="{4D43CB62-0DC9-44B0-9951-7A7E0F1D999A}"/>
              </a:ext>
            </a:extLst>
          </p:cNvPr>
          <p:cNvSpPr>
            <a:spLocks noGrp="1"/>
          </p:cNvSpPr>
          <p:nvPr/>
        </p:nvSpPr>
        <p:spPr>
          <a:xfrm>
            <a:off x="8934450" y="1619250"/>
            <a:ext cx="533400" cy="533400"/>
          </a:xfrm>
          <a:prstGeom prst="ellipse">
            <a:avLst/>
          </a:prstGeom>
          <a:solidFill>
            <a:srgbClr val="E3AE45"/>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B333BC04-46BC-40F9-846D-19D344671A2F}"/>
              </a:ext>
            </a:extLst>
          </p:cNvPr>
          <p:cNvSpPr>
            <a:spLocks noGrp="1"/>
          </p:cNvSpPr>
          <p:nvPr/>
        </p:nvSpPr>
        <p:spPr>
          <a:xfrm>
            <a:off x="8934450" y="161925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1" name="Rectangle 20">
            <a:extLst>
              <a:ext uri="{FF2B5EF4-FFF2-40B4-BE49-F238E27FC236}">
                <a16:creationId xmlns:a16="http://schemas.microsoft.com/office/drawing/2014/main" id="{70D828B6-3F18-4370-A4F6-34EED80228B9}"/>
              </a:ext>
            </a:extLst>
          </p:cNvPr>
          <p:cNvSpPr>
            <a:spLocks noGrp="1"/>
          </p:cNvSpPr>
          <p:nvPr/>
        </p:nvSpPr>
        <p:spPr>
          <a:xfrm>
            <a:off x="9582150" y="1638300"/>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2" name="Rectangle 21">
            <a:extLst>
              <a:ext uri="{FF2B5EF4-FFF2-40B4-BE49-F238E27FC236}">
                <a16:creationId xmlns:a16="http://schemas.microsoft.com/office/drawing/2014/main" id="{06FE76EA-FD0C-483C-AF28-7BBC6949D731}"/>
              </a:ext>
            </a:extLst>
          </p:cNvPr>
          <p:cNvSpPr>
            <a:spLocks noGrp="1"/>
          </p:cNvSpPr>
          <p:nvPr/>
        </p:nvSpPr>
        <p:spPr>
          <a:xfrm>
            <a:off x="8934450" y="2305050"/>
            <a:ext cx="2590800" cy="19050"/>
          </a:xfrm>
          <a:prstGeom prst="rect">
            <a:avLst/>
          </a:prstGeom>
          <a:solidFill>
            <a:srgbClr val="E3AE45"/>
          </a:solidFill>
          <a:ln w="0">
            <a:noFill/>
            <a:prstDash val="solid"/>
          </a:ln>
        </p:spPr>
        <p:txBody>
          <a:bodyPr/>
          <a:lstStyle/>
          <a:p>
            <a:endParaRPr lang="en-US"/>
          </a:p>
        </p:txBody>
      </p:sp>
      <p:sp>
        <p:nvSpPr>
          <p:cNvPr id="23" name="Rectangle 22">
            <a:extLst>
              <a:ext uri="{FF2B5EF4-FFF2-40B4-BE49-F238E27FC236}">
                <a16:creationId xmlns:a16="http://schemas.microsoft.com/office/drawing/2014/main" id="{80F24C8F-5476-412D-BB97-4E5A90285689}"/>
              </a:ext>
            </a:extLst>
          </p:cNvPr>
          <p:cNvSpPr>
            <a:spLocks noGrp="1"/>
          </p:cNvSpPr>
          <p:nvPr/>
        </p:nvSpPr>
        <p:spPr>
          <a:xfrm>
            <a:off x="8934450" y="247650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dirty="0" err="1">
                <a:solidFill>
                  <a:srgbClr val="1F2D36"/>
                </a:solidFill>
                <a:latin typeface="DejaVu Sans"/>
                <a:ea typeface="DejaVu Sans"/>
                <a:cs typeface="DejaVu Sans"/>
              </a:rPr>
              <a:t>Έγκ</a:t>
            </a:r>
            <a:r>
              <a:rPr sz="1500" b="0" i="0" dirty="0">
                <a:solidFill>
                  <a:srgbClr val="1F2D36"/>
                </a:solidFill>
                <a:latin typeface="DejaVu Sans"/>
                <a:ea typeface="DejaVu Sans"/>
                <a:cs typeface="DejaVu Sans"/>
              </a:rPr>
              <a:t>αιρη διάγνωση, έναρξη προστατευτικής αγωγής, εξέλιξη ΧΝΝ, </a:t>
            </a:r>
          </a:p>
        </p:txBody>
      </p:sp>
      <p:sp>
        <p:nvSpPr>
          <p:cNvPr id="24" name="Rectangle 23">
            <a:extLst>
              <a:ext uri="{FF2B5EF4-FFF2-40B4-BE49-F238E27FC236}">
                <a16:creationId xmlns:a16="http://schemas.microsoft.com/office/drawing/2014/main" id="{65D50E12-E150-4DEA-960D-667CE80AC0B4}"/>
              </a:ext>
            </a:extLst>
          </p:cNvPr>
          <p:cNvSpPr>
            <a:spLocks noGrp="1"/>
          </p:cNvSpPr>
          <p:nvPr/>
        </p:nvSpPr>
        <p:spPr>
          <a:xfrm>
            <a:off x="1143000" y="5105400"/>
            <a:ext cx="9906000" cy="666750"/>
          </a:xfrm>
          <a:prstGeom prst="rect">
            <a:avLst/>
          </a:prstGeom>
          <a:noFill/>
          <a:ln w="0">
            <a:noFill/>
            <a:prstDash val="solid"/>
          </a:ln>
        </p:spPr>
        <p:txBody>
          <a:bodyPr anchor="ctr">
            <a:normAutofit/>
          </a:bodyPr>
          <a:lstStyle>
            <a:defPPr algn="ctr">
              <a:defRPr sz="1725" b="1" i="0">
                <a:solidFill>
                  <a:srgbClr val="16384C"/>
                </a:solidFill>
                <a:latin typeface="DejaVu Sans"/>
                <a:ea typeface="DejaVu Sans"/>
                <a:cs typeface="DejaVu Sans"/>
              </a:defRPr>
            </a:defPPr>
            <a:lvl1pPr algn="ctr">
              <a:defRPr sz="1725" b="1" i="0">
                <a:solidFill>
                  <a:srgbClr val="16384C"/>
                </a:solidFill>
                <a:latin typeface="DejaVu Sans"/>
                <a:ea typeface="DejaVu Sans"/>
                <a:cs typeface="DejaVu Sans"/>
              </a:defRPr>
            </a:lvl1pPr>
            <a:lvl2pPr algn="ctr">
              <a:defRPr sz="1725" b="1" i="0">
                <a:solidFill>
                  <a:srgbClr val="16384C"/>
                </a:solidFill>
                <a:latin typeface="DejaVu Sans"/>
                <a:ea typeface="DejaVu Sans"/>
                <a:cs typeface="DejaVu Sans"/>
              </a:defRPr>
            </a:lvl2pPr>
            <a:lvl3pPr algn="ctr">
              <a:defRPr sz="1725" b="1" i="0">
                <a:solidFill>
                  <a:srgbClr val="16384C"/>
                </a:solidFill>
                <a:latin typeface="DejaVu Sans"/>
                <a:ea typeface="DejaVu Sans"/>
                <a:cs typeface="DejaVu Sans"/>
              </a:defRPr>
            </a:lvl3pPr>
            <a:lvl4pPr algn="ctr">
              <a:defRPr sz="1725" b="1" i="0">
                <a:solidFill>
                  <a:srgbClr val="16384C"/>
                </a:solidFill>
                <a:latin typeface="DejaVu Sans"/>
                <a:ea typeface="DejaVu Sans"/>
                <a:cs typeface="DejaVu Sans"/>
              </a:defRPr>
            </a:lvl4pPr>
            <a:lvl5pPr algn="ctr">
              <a:defRPr sz="1725" b="1" i="0">
                <a:solidFill>
                  <a:srgbClr val="16384C"/>
                </a:solidFill>
                <a:latin typeface="DejaVu Sans"/>
                <a:ea typeface="DejaVu Sans"/>
                <a:cs typeface="DejaVu Sans"/>
              </a:defRPr>
            </a:lvl5pPr>
            <a:lvl6pPr algn="ctr">
              <a:defRPr sz="1725" b="1" i="0">
                <a:solidFill>
                  <a:srgbClr val="16384C"/>
                </a:solidFill>
                <a:latin typeface="DejaVu Sans"/>
                <a:ea typeface="DejaVu Sans"/>
                <a:cs typeface="DejaVu Sans"/>
              </a:defRPr>
            </a:lvl6pPr>
            <a:lvl7pPr algn="ctr">
              <a:defRPr sz="1725" b="1" i="0">
                <a:solidFill>
                  <a:srgbClr val="16384C"/>
                </a:solidFill>
                <a:latin typeface="DejaVu Sans"/>
                <a:ea typeface="DejaVu Sans"/>
                <a:cs typeface="DejaVu Sans"/>
              </a:defRPr>
            </a:lvl7pPr>
            <a:lvl8pPr algn="ctr">
              <a:defRPr sz="1725" b="1" i="0">
                <a:solidFill>
                  <a:srgbClr val="16384C"/>
                </a:solidFill>
                <a:latin typeface="DejaVu Sans"/>
                <a:ea typeface="DejaVu Sans"/>
                <a:cs typeface="DejaVu Sans"/>
              </a:defRPr>
            </a:lvl8pPr>
            <a:lvl9pPr algn="ctr">
              <a:defRPr sz="1725" b="1" i="0">
                <a:solidFill>
                  <a:srgbClr val="16384C"/>
                </a:solidFill>
                <a:latin typeface="DejaVu Sans"/>
                <a:ea typeface="DejaVu Sans"/>
                <a:cs typeface="DejaVu Sans"/>
              </a:defRPr>
            </a:lvl9pPr>
          </a:lstStyle>
          <a:p>
            <a:pPr algn="ctr">
              <a:defRPr sz="1725" b="1" i="0">
                <a:solidFill>
                  <a:srgbClr val="16384C"/>
                </a:solidFill>
                <a:latin typeface="DejaVu Sans"/>
                <a:ea typeface="DejaVu Sans"/>
                <a:cs typeface="DejaVu Sans"/>
              </a:defRPr>
            </a:pPr>
            <a:r>
              <a:rPr sz="1725" b="1" i="0">
                <a:solidFill>
                  <a:srgbClr val="16384C"/>
                </a:solidFill>
                <a:latin typeface="DejaVu Sans"/>
                <a:ea typeface="DejaVu Sans"/>
                <a:cs typeface="DejaVu Sans"/>
              </a:rPr>
              <a:t>Η συχνότερη ανίχνευση νόσου δεν αρκεί. Χρειάζεται να γνωρίζουμε αν ο έλεγχος βελτιώνει εκβάσεις που έχουν σημασία.</a:t>
            </a:r>
          </a:p>
        </p:txBody>
      </p:sp>
    </p:spTree>
    <p:extLst>
      <p:ext uri="{BB962C8B-B14F-4D97-AF65-F5344CB8AC3E}">
        <p14:creationId xmlns:p14="http://schemas.microsoft.com/office/powerpoint/2010/main" val="996208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slide-title">
            <a:extLst>
              <a:ext uri="{FF2B5EF4-FFF2-40B4-BE49-F238E27FC236}">
                <a16:creationId xmlns:a16="http://schemas.microsoft.com/office/drawing/2014/main" id="{224C6B2D-4EC5-4669-B4CF-5412E4EAEECD}"/>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PICO: Εμβολιασμός ηλικιωμένων</a:t>
            </a:r>
          </a:p>
        </p:txBody>
      </p:sp>
      <p:sp>
        <p:nvSpPr>
          <p:cNvPr id="2" name="Rectangle 1">
            <a:extLst>
              <a:ext uri="{FF2B5EF4-FFF2-40B4-BE49-F238E27FC236}">
                <a16:creationId xmlns:a16="http://schemas.microsoft.com/office/drawing/2014/main" id="{3C7A76AA-BC97-40F6-B33C-3F8AF0DAE74E}"/>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4A3D5306-CA85-473F-8CF6-759219A2A6F6}"/>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17</a:t>
            </a:r>
          </a:p>
        </p:txBody>
      </p:sp>
      <p:sp>
        <p:nvSpPr>
          <p:cNvPr id="5" name="Oval 4">
            <a:extLst>
              <a:ext uri="{FF2B5EF4-FFF2-40B4-BE49-F238E27FC236}">
                <a16:creationId xmlns:a16="http://schemas.microsoft.com/office/drawing/2014/main" id="{D549C815-A8E0-4EC2-9A94-120AEF56D39D}"/>
              </a:ext>
            </a:extLst>
          </p:cNvPr>
          <p:cNvSpPr>
            <a:spLocks noGrp="1"/>
          </p:cNvSpPr>
          <p:nvPr/>
        </p:nvSpPr>
        <p:spPr>
          <a:xfrm>
            <a:off x="647700" y="1788810"/>
            <a:ext cx="533400" cy="533400"/>
          </a:xfrm>
          <a:prstGeom prst="ellipse">
            <a:avLst/>
          </a:prstGeom>
          <a:solidFill>
            <a:srgbClr val="16384C"/>
          </a:solidFill>
          <a:ln w="0">
            <a:noFill/>
            <a:prstDash val="solid"/>
          </a:ln>
        </p:spPr>
        <p:txBody>
          <a:bodyPr/>
          <a:lstStyle/>
          <a:p>
            <a:endParaRPr lang="en-US"/>
          </a:p>
        </p:txBody>
      </p:sp>
      <p:sp>
        <p:nvSpPr>
          <p:cNvPr id="6" name="Rectangle 5">
            <a:extLst>
              <a:ext uri="{FF2B5EF4-FFF2-40B4-BE49-F238E27FC236}">
                <a16:creationId xmlns:a16="http://schemas.microsoft.com/office/drawing/2014/main" id="{83F0839C-BEA0-4531-99AB-CFBA3BE1762E}"/>
              </a:ext>
            </a:extLst>
          </p:cNvPr>
          <p:cNvSpPr>
            <a:spLocks noGrp="1"/>
          </p:cNvSpPr>
          <p:nvPr/>
        </p:nvSpPr>
        <p:spPr>
          <a:xfrm>
            <a:off x="647700" y="178881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7" name="Rectangle 6">
            <a:extLst>
              <a:ext uri="{FF2B5EF4-FFF2-40B4-BE49-F238E27FC236}">
                <a16:creationId xmlns:a16="http://schemas.microsoft.com/office/drawing/2014/main" id="{0A4ED96F-3475-4C48-9DA6-5DDB06D025E4}"/>
              </a:ext>
            </a:extLst>
          </p:cNvPr>
          <p:cNvSpPr>
            <a:spLocks noGrp="1"/>
          </p:cNvSpPr>
          <p:nvPr/>
        </p:nvSpPr>
        <p:spPr>
          <a:xfrm>
            <a:off x="1295400" y="1807860"/>
            <a:ext cx="1943100" cy="495300"/>
          </a:xfrm>
          <a:prstGeom prst="rect">
            <a:avLst/>
          </a:prstGeom>
          <a:noFill/>
          <a:ln w="0">
            <a:noFill/>
            <a:prstDash val="solid"/>
          </a:ln>
        </p:spPr>
        <p:txBody>
          <a:bodyPr anchor="ctr">
            <a:normAutofit/>
          </a:bodyPr>
          <a:lstStyle>
            <a:defPPr algn="l">
              <a:defRPr sz="1200" b="1" i="0">
                <a:solidFill>
                  <a:srgbClr val="16384C"/>
                </a:solidFill>
                <a:latin typeface="DejaVu Sans"/>
                <a:ea typeface="DejaVu Sans"/>
                <a:cs typeface="DejaVu Sans"/>
              </a:defRPr>
            </a:defPPr>
            <a:lvl1pPr algn="l">
              <a:defRPr sz="1200" b="1" i="0">
                <a:solidFill>
                  <a:srgbClr val="16384C"/>
                </a:solidFill>
                <a:latin typeface="DejaVu Sans"/>
                <a:ea typeface="DejaVu Sans"/>
                <a:cs typeface="DejaVu Sans"/>
              </a:defRPr>
            </a:lvl1pPr>
            <a:lvl2pPr algn="l">
              <a:defRPr sz="1200" b="1" i="0">
                <a:solidFill>
                  <a:srgbClr val="16384C"/>
                </a:solidFill>
                <a:latin typeface="DejaVu Sans"/>
                <a:ea typeface="DejaVu Sans"/>
                <a:cs typeface="DejaVu Sans"/>
              </a:defRPr>
            </a:lvl2pPr>
            <a:lvl3pPr algn="l">
              <a:defRPr sz="1200" b="1" i="0">
                <a:solidFill>
                  <a:srgbClr val="16384C"/>
                </a:solidFill>
                <a:latin typeface="DejaVu Sans"/>
                <a:ea typeface="DejaVu Sans"/>
                <a:cs typeface="DejaVu Sans"/>
              </a:defRPr>
            </a:lvl3pPr>
            <a:lvl4pPr algn="l">
              <a:defRPr sz="1200" b="1" i="0">
                <a:solidFill>
                  <a:srgbClr val="16384C"/>
                </a:solidFill>
                <a:latin typeface="DejaVu Sans"/>
                <a:ea typeface="DejaVu Sans"/>
                <a:cs typeface="DejaVu Sans"/>
              </a:defRPr>
            </a:lvl4pPr>
            <a:lvl5pPr algn="l">
              <a:defRPr sz="1200" b="1" i="0">
                <a:solidFill>
                  <a:srgbClr val="16384C"/>
                </a:solidFill>
                <a:latin typeface="DejaVu Sans"/>
                <a:ea typeface="DejaVu Sans"/>
                <a:cs typeface="DejaVu Sans"/>
              </a:defRPr>
            </a:lvl5pPr>
            <a:lvl6pPr algn="l">
              <a:defRPr sz="1200" b="1" i="0">
                <a:solidFill>
                  <a:srgbClr val="16384C"/>
                </a:solidFill>
                <a:latin typeface="DejaVu Sans"/>
                <a:ea typeface="DejaVu Sans"/>
                <a:cs typeface="DejaVu Sans"/>
              </a:defRPr>
            </a:lvl6pPr>
            <a:lvl7pPr algn="l">
              <a:defRPr sz="1200" b="1" i="0">
                <a:solidFill>
                  <a:srgbClr val="16384C"/>
                </a:solidFill>
                <a:latin typeface="DejaVu Sans"/>
                <a:ea typeface="DejaVu Sans"/>
                <a:cs typeface="DejaVu Sans"/>
              </a:defRPr>
            </a:lvl7pPr>
            <a:lvl8pPr algn="l">
              <a:defRPr sz="1200" b="1" i="0">
                <a:solidFill>
                  <a:srgbClr val="16384C"/>
                </a:solidFill>
                <a:latin typeface="DejaVu Sans"/>
                <a:ea typeface="DejaVu Sans"/>
                <a:cs typeface="DejaVu Sans"/>
              </a:defRPr>
            </a:lvl8pPr>
            <a:lvl9pPr algn="l">
              <a:defRPr sz="1200" b="1" i="0">
                <a:solidFill>
                  <a:srgbClr val="16384C"/>
                </a:solidFill>
                <a:latin typeface="DejaVu Sans"/>
                <a:ea typeface="DejaVu Sans"/>
                <a:cs typeface="DejaVu Sans"/>
              </a:defRPr>
            </a:lvl9pPr>
          </a:lstStyle>
          <a:p>
            <a:pPr algn="l">
              <a:defRPr sz="1200" b="1" i="0">
                <a:solidFill>
                  <a:srgbClr val="16384C"/>
                </a:solidFill>
                <a:latin typeface="DejaVu Sans"/>
                <a:ea typeface="DejaVu Sans"/>
                <a:cs typeface="DejaVu Sans"/>
              </a:defRPr>
            </a:pPr>
            <a:r>
              <a:rPr sz="1200" b="1" i="0">
                <a:solidFill>
                  <a:srgbClr val="16384C"/>
                </a:solidFill>
                <a:latin typeface="DejaVu Sans"/>
                <a:ea typeface="DejaVu Sans"/>
                <a:cs typeface="DejaVu Sans"/>
              </a:rPr>
              <a:t>Πληθυσμός</a:t>
            </a:r>
          </a:p>
        </p:txBody>
      </p:sp>
      <p:sp>
        <p:nvSpPr>
          <p:cNvPr id="8" name="Rectangle 7">
            <a:extLst>
              <a:ext uri="{FF2B5EF4-FFF2-40B4-BE49-F238E27FC236}">
                <a16:creationId xmlns:a16="http://schemas.microsoft.com/office/drawing/2014/main" id="{9BB7598C-35D7-4602-B8B5-752CC7B95CAD}"/>
              </a:ext>
            </a:extLst>
          </p:cNvPr>
          <p:cNvSpPr>
            <a:spLocks noGrp="1"/>
          </p:cNvSpPr>
          <p:nvPr/>
        </p:nvSpPr>
        <p:spPr>
          <a:xfrm>
            <a:off x="647700" y="2474610"/>
            <a:ext cx="2590800" cy="19050"/>
          </a:xfrm>
          <a:prstGeom prst="rect">
            <a:avLst/>
          </a:prstGeom>
          <a:solidFill>
            <a:srgbClr val="16384C"/>
          </a:solidFill>
          <a:ln w="0">
            <a:noFill/>
            <a:prstDash val="solid"/>
          </a:ln>
        </p:spPr>
        <p:txBody>
          <a:bodyPr/>
          <a:lstStyle/>
          <a:p>
            <a:endParaRPr lang="en-US"/>
          </a:p>
        </p:txBody>
      </p:sp>
      <p:sp>
        <p:nvSpPr>
          <p:cNvPr id="9" name="Rectangle 8">
            <a:extLst>
              <a:ext uri="{FF2B5EF4-FFF2-40B4-BE49-F238E27FC236}">
                <a16:creationId xmlns:a16="http://schemas.microsoft.com/office/drawing/2014/main" id="{0AAECF92-429F-4EBF-B01E-570FD2093D7D}"/>
              </a:ext>
            </a:extLst>
          </p:cNvPr>
          <p:cNvSpPr>
            <a:spLocks noGrp="1"/>
          </p:cNvSpPr>
          <p:nvPr/>
        </p:nvSpPr>
        <p:spPr>
          <a:xfrm>
            <a:off x="647700" y="264606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Ενήλικες 65 ετών και άνω</a:t>
            </a:r>
          </a:p>
        </p:txBody>
      </p:sp>
      <p:sp>
        <p:nvSpPr>
          <p:cNvPr id="10" name="Oval 9">
            <a:extLst>
              <a:ext uri="{FF2B5EF4-FFF2-40B4-BE49-F238E27FC236}">
                <a16:creationId xmlns:a16="http://schemas.microsoft.com/office/drawing/2014/main" id="{8150751B-8350-4494-85AE-B1A64B0A3C53}"/>
              </a:ext>
            </a:extLst>
          </p:cNvPr>
          <p:cNvSpPr>
            <a:spLocks noGrp="1"/>
          </p:cNvSpPr>
          <p:nvPr/>
        </p:nvSpPr>
        <p:spPr>
          <a:xfrm>
            <a:off x="3409950" y="1788810"/>
            <a:ext cx="533400" cy="533400"/>
          </a:xfrm>
          <a:prstGeom prst="ellipse">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1BB39E5F-BFB1-4C01-BBB1-0114DE6FF920}"/>
              </a:ext>
            </a:extLst>
          </p:cNvPr>
          <p:cNvSpPr>
            <a:spLocks noGrp="1"/>
          </p:cNvSpPr>
          <p:nvPr/>
        </p:nvSpPr>
        <p:spPr>
          <a:xfrm>
            <a:off x="3409950" y="178881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2" name="Rectangle 11">
            <a:extLst>
              <a:ext uri="{FF2B5EF4-FFF2-40B4-BE49-F238E27FC236}">
                <a16:creationId xmlns:a16="http://schemas.microsoft.com/office/drawing/2014/main" id="{18D5AA11-A326-4C67-B8D5-3C8EB2C0527C}"/>
              </a:ext>
            </a:extLst>
          </p:cNvPr>
          <p:cNvSpPr>
            <a:spLocks noGrp="1"/>
          </p:cNvSpPr>
          <p:nvPr/>
        </p:nvSpPr>
        <p:spPr>
          <a:xfrm>
            <a:off x="4057650" y="1807860"/>
            <a:ext cx="1943100" cy="495300"/>
          </a:xfrm>
          <a:prstGeom prst="rect">
            <a:avLst/>
          </a:prstGeom>
          <a:noFill/>
          <a:ln w="0">
            <a:noFill/>
            <a:prstDash val="solid"/>
          </a:ln>
        </p:spPr>
        <p:txBody>
          <a:bodyPr anchor="ctr">
            <a:normAutofit/>
          </a:bodyPr>
          <a:lstStyle>
            <a:defPPr algn="l">
              <a:defRPr sz="1200" b="1" i="0">
                <a:solidFill>
                  <a:srgbClr val="2A7F78"/>
                </a:solidFill>
                <a:latin typeface="DejaVu Sans"/>
                <a:ea typeface="DejaVu Sans"/>
                <a:cs typeface="DejaVu Sans"/>
              </a:defRPr>
            </a:defPPr>
            <a:lvl1pPr algn="l">
              <a:defRPr sz="1200" b="1" i="0">
                <a:solidFill>
                  <a:srgbClr val="2A7F78"/>
                </a:solidFill>
                <a:latin typeface="DejaVu Sans"/>
                <a:ea typeface="DejaVu Sans"/>
                <a:cs typeface="DejaVu Sans"/>
              </a:defRPr>
            </a:lvl1pPr>
            <a:lvl2pPr algn="l">
              <a:defRPr sz="1200" b="1" i="0">
                <a:solidFill>
                  <a:srgbClr val="2A7F78"/>
                </a:solidFill>
                <a:latin typeface="DejaVu Sans"/>
                <a:ea typeface="DejaVu Sans"/>
                <a:cs typeface="DejaVu Sans"/>
              </a:defRPr>
            </a:lvl2pPr>
            <a:lvl3pPr algn="l">
              <a:defRPr sz="1200" b="1" i="0">
                <a:solidFill>
                  <a:srgbClr val="2A7F78"/>
                </a:solidFill>
                <a:latin typeface="DejaVu Sans"/>
                <a:ea typeface="DejaVu Sans"/>
                <a:cs typeface="DejaVu Sans"/>
              </a:defRPr>
            </a:lvl3pPr>
            <a:lvl4pPr algn="l">
              <a:defRPr sz="1200" b="1" i="0">
                <a:solidFill>
                  <a:srgbClr val="2A7F78"/>
                </a:solidFill>
                <a:latin typeface="DejaVu Sans"/>
                <a:ea typeface="DejaVu Sans"/>
                <a:cs typeface="DejaVu Sans"/>
              </a:defRPr>
            </a:lvl4pPr>
            <a:lvl5pPr algn="l">
              <a:defRPr sz="1200" b="1" i="0">
                <a:solidFill>
                  <a:srgbClr val="2A7F78"/>
                </a:solidFill>
                <a:latin typeface="DejaVu Sans"/>
                <a:ea typeface="DejaVu Sans"/>
                <a:cs typeface="DejaVu Sans"/>
              </a:defRPr>
            </a:lvl5pPr>
            <a:lvl6pPr algn="l">
              <a:defRPr sz="1200" b="1" i="0">
                <a:solidFill>
                  <a:srgbClr val="2A7F78"/>
                </a:solidFill>
                <a:latin typeface="DejaVu Sans"/>
                <a:ea typeface="DejaVu Sans"/>
                <a:cs typeface="DejaVu Sans"/>
              </a:defRPr>
            </a:lvl6pPr>
            <a:lvl7pPr algn="l">
              <a:defRPr sz="1200" b="1" i="0">
                <a:solidFill>
                  <a:srgbClr val="2A7F78"/>
                </a:solidFill>
                <a:latin typeface="DejaVu Sans"/>
                <a:ea typeface="DejaVu Sans"/>
                <a:cs typeface="DejaVu Sans"/>
              </a:defRPr>
            </a:lvl7pPr>
            <a:lvl8pPr algn="l">
              <a:defRPr sz="1200" b="1" i="0">
                <a:solidFill>
                  <a:srgbClr val="2A7F78"/>
                </a:solidFill>
                <a:latin typeface="DejaVu Sans"/>
                <a:ea typeface="DejaVu Sans"/>
                <a:cs typeface="DejaVu Sans"/>
              </a:defRPr>
            </a:lvl8pPr>
            <a:lvl9pPr algn="l">
              <a:defRPr sz="1200" b="1" i="0">
                <a:solidFill>
                  <a:srgbClr val="2A7F78"/>
                </a:solidFill>
                <a:latin typeface="DejaVu Sans"/>
                <a:ea typeface="DejaVu Sans"/>
                <a:cs typeface="DejaVu Sans"/>
              </a:defRPr>
            </a:lvl9pPr>
          </a:lstStyle>
          <a:p>
            <a:pPr algn="l">
              <a:defRPr sz="1200" b="1" i="0">
                <a:solidFill>
                  <a:srgbClr val="2A7F78"/>
                </a:solidFill>
                <a:latin typeface="DejaVu Sans"/>
                <a:ea typeface="DejaVu Sans"/>
                <a:cs typeface="DejaVu Sans"/>
              </a:defRPr>
            </a:pPr>
            <a:r>
              <a:rPr sz="1200" b="1" i="0">
                <a:solidFill>
                  <a:srgbClr val="2A7F78"/>
                </a:solidFill>
                <a:latin typeface="DejaVu Sans"/>
                <a:ea typeface="DejaVu Sans"/>
                <a:cs typeface="DejaVu Sans"/>
              </a:rPr>
              <a:t>Παρέμβαση ή δείκτης</a:t>
            </a:r>
          </a:p>
        </p:txBody>
      </p:sp>
      <p:sp>
        <p:nvSpPr>
          <p:cNvPr id="13" name="Rectangle 12">
            <a:extLst>
              <a:ext uri="{FF2B5EF4-FFF2-40B4-BE49-F238E27FC236}">
                <a16:creationId xmlns:a16="http://schemas.microsoft.com/office/drawing/2014/main" id="{C7CCCA07-17E7-4520-82B5-EA2D91F93950}"/>
              </a:ext>
            </a:extLst>
          </p:cNvPr>
          <p:cNvSpPr>
            <a:spLocks noGrp="1"/>
          </p:cNvSpPr>
          <p:nvPr/>
        </p:nvSpPr>
        <p:spPr>
          <a:xfrm>
            <a:off x="3409950" y="2474610"/>
            <a:ext cx="2590800" cy="19050"/>
          </a:xfrm>
          <a:prstGeom prst="rect">
            <a:avLst/>
          </a:prstGeom>
          <a:solidFill>
            <a:srgbClr val="2A7F78"/>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4FDBFB27-9A16-4FE8-8527-60733048BC8A}"/>
              </a:ext>
            </a:extLst>
          </p:cNvPr>
          <p:cNvSpPr>
            <a:spLocks noGrp="1"/>
          </p:cNvSpPr>
          <p:nvPr/>
        </p:nvSpPr>
        <p:spPr>
          <a:xfrm>
            <a:off x="3409950" y="264606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Εμβολιασμός έναντι συγκεκριμένου λοιμώδους νοσήματος</a:t>
            </a:r>
          </a:p>
        </p:txBody>
      </p:sp>
      <p:sp>
        <p:nvSpPr>
          <p:cNvPr id="15" name="Oval 14">
            <a:extLst>
              <a:ext uri="{FF2B5EF4-FFF2-40B4-BE49-F238E27FC236}">
                <a16:creationId xmlns:a16="http://schemas.microsoft.com/office/drawing/2014/main" id="{C4B2B56F-DB8C-4726-8CCC-3B42110EFE42}"/>
              </a:ext>
            </a:extLst>
          </p:cNvPr>
          <p:cNvSpPr>
            <a:spLocks noGrp="1"/>
          </p:cNvSpPr>
          <p:nvPr/>
        </p:nvSpPr>
        <p:spPr>
          <a:xfrm>
            <a:off x="6172200" y="1788810"/>
            <a:ext cx="533400" cy="533400"/>
          </a:xfrm>
          <a:prstGeom prst="ellipse">
            <a:avLst/>
          </a:prstGeom>
          <a:solidFill>
            <a:srgbClr val="E97A5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90C02E76-9FA5-4767-953C-C054ED629404}"/>
              </a:ext>
            </a:extLst>
          </p:cNvPr>
          <p:cNvSpPr>
            <a:spLocks noGrp="1"/>
          </p:cNvSpPr>
          <p:nvPr/>
        </p:nvSpPr>
        <p:spPr>
          <a:xfrm>
            <a:off x="6172200" y="178881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7" name="Rectangle 16">
            <a:extLst>
              <a:ext uri="{FF2B5EF4-FFF2-40B4-BE49-F238E27FC236}">
                <a16:creationId xmlns:a16="http://schemas.microsoft.com/office/drawing/2014/main" id="{A01B0109-774F-4A0C-86DB-B6585C2DF646}"/>
              </a:ext>
            </a:extLst>
          </p:cNvPr>
          <p:cNvSpPr>
            <a:spLocks noGrp="1"/>
          </p:cNvSpPr>
          <p:nvPr/>
        </p:nvSpPr>
        <p:spPr>
          <a:xfrm>
            <a:off x="6819900" y="1807860"/>
            <a:ext cx="1943100" cy="495300"/>
          </a:xfrm>
          <a:prstGeom prst="rect">
            <a:avLst/>
          </a:prstGeom>
          <a:noFill/>
          <a:ln w="0">
            <a:noFill/>
            <a:prstDash val="solid"/>
          </a:ln>
        </p:spPr>
        <p:txBody>
          <a:bodyPr anchor="ctr">
            <a:normAutofit/>
          </a:bodyPr>
          <a:lstStyle>
            <a:defPPr algn="l">
              <a:defRPr sz="1200" b="1" i="0">
                <a:solidFill>
                  <a:srgbClr val="E97A5E"/>
                </a:solidFill>
                <a:latin typeface="DejaVu Sans"/>
                <a:ea typeface="DejaVu Sans"/>
                <a:cs typeface="DejaVu Sans"/>
              </a:defRPr>
            </a:defPPr>
            <a:lvl1pPr algn="l">
              <a:defRPr sz="1200" b="1" i="0">
                <a:solidFill>
                  <a:srgbClr val="E97A5E"/>
                </a:solidFill>
                <a:latin typeface="DejaVu Sans"/>
                <a:ea typeface="DejaVu Sans"/>
                <a:cs typeface="DejaVu Sans"/>
              </a:defRPr>
            </a:lvl1pPr>
            <a:lvl2pPr algn="l">
              <a:defRPr sz="1200" b="1" i="0">
                <a:solidFill>
                  <a:srgbClr val="E97A5E"/>
                </a:solidFill>
                <a:latin typeface="DejaVu Sans"/>
                <a:ea typeface="DejaVu Sans"/>
                <a:cs typeface="DejaVu Sans"/>
              </a:defRPr>
            </a:lvl2pPr>
            <a:lvl3pPr algn="l">
              <a:defRPr sz="1200" b="1" i="0">
                <a:solidFill>
                  <a:srgbClr val="E97A5E"/>
                </a:solidFill>
                <a:latin typeface="DejaVu Sans"/>
                <a:ea typeface="DejaVu Sans"/>
                <a:cs typeface="DejaVu Sans"/>
              </a:defRPr>
            </a:lvl3pPr>
            <a:lvl4pPr algn="l">
              <a:defRPr sz="1200" b="1" i="0">
                <a:solidFill>
                  <a:srgbClr val="E97A5E"/>
                </a:solidFill>
                <a:latin typeface="DejaVu Sans"/>
                <a:ea typeface="DejaVu Sans"/>
                <a:cs typeface="DejaVu Sans"/>
              </a:defRPr>
            </a:lvl4pPr>
            <a:lvl5pPr algn="l">
              <a:defRPr sz="1200" b="1" i="0">
                <a:solidFill>
                  <a:srgbClr val="E97A5E"/>
                </a:solidFill>
                <a:latin typeface="DejaVu Sans"/>
                <a:ea typeface="DejaVu Sans"/>
                <a:cs typeface="DejaVu Sans"/>
              </a:defRPr>
            </a:lvl5pPr>
            <a:lvl6pPr algn="l">
              <a:defRPr sz="1200" b="1" i="0">
                <a:solidFill>
                  <a:srgbClr val="E97A5E"/>
                </a:solidFill>
                <a:latin typeface="DejaVu Sans"/>
                <a:ea typeface="DejaVu Sans"/>
                <a:cs typeface="DejaVu Sans"/>
              </a:defRPr>
            </a:lvl6pPr>
            <a:lvl7pPr algn="l">
              <a:defRPr sz="1200" b="1" i="0">
                <a:solidFill>
                  <a:srgbClr val="E97A5E"/>
                </a:solidFill>
                <a:latin typeface="DejaVu Sans"/>
                <a:ea typeface="DejaVu Sans"/>
                <a:cs typeface="DejaVu Sans"/>
              </a:defRPr>
            </a:lvl7pPr>
            <a:lvl8pPr algn="l">
              <a:defRPr sz="1200" b="1" i="0">
                <a:solidFill>
                  <a:srgbClr val="E97A5E"/>
                </a:solidFill>
                <a:latin typeface="DejaVu Sans"/>
                <a:ea typeface="DejaVu Sans"/>
                <a:cs typeface="DejaVu Sans"/>
              </a:defRPr>
            </a:lvl8pPr>
            <a:lvl9pPr algn="l">
              <a:defRPr sz="1200" b="1" i="0">
                <a:solidFill>
                  <a:srgbClr val="E97A5E"/>
                </a:solidFill>
                <a:latin typeface="DejaVu Sans"/>
                <a:ea typeface="DejaVu Sans"/>
                <a:cs typeface="DejaVu Sans"/>
              </a:defRPr>
            </a:lvl9pPr>
          </a:lstStyle>
          <a:p>
            <a:pPr algn="l">
              <a:defRPr sz="1200" b="1" i="0">
                <a:solidFill>
                  <a:srgbClr val="E97A5E"/>
                </a:solidFill>
                <a:latin typeface="DejaVu Sans"/>
                <a:ea typeface="DejaVu Sans"/>
                <a:cs typeface="DejaVu Sans"/>
              </a:defRPr>
            </a:pPr>
            <a:r>
              <a:rPr sz="1200" b="1" i="0">
                <a:solidFill>
                  <a:srgbClr val="E97A5E"/>
                </a:solidFill>
                <a:latin typeface="DejaVu Sans"/>
                <a:ea typeface="DejaVu Sans"/>
                <a:cs typeface="DejaVu Sans"/>
              </a:rPr>
              <a:t>Σύγκριση</a:t>
            </a:r>
          </a:p>
        </p:txBody>
      </p:sp>
      <p:sp>
        <p:nvSpPr>
          <p:cNvPr id="18" name="Rectangle 17">
            <a:extLst>
              <a:ext uri="{FF2B5EF4-FFF2-40B4-BE49-F238E27FC236}">
                <a16:creationId xmlns:a16="http://schemas.microsoft.com/office/drawing/2014/main" id="{00B41BF6-D053-40DA-90AA-F1D5418D33F1}"/>
              </a:ext>
            </a:extLst>
          </p:cNvPr>
          <p:cNvSpPr>
            <a:spLocks noGrp="1"/>
          </p:cNvSpPr>
          <p:nvPr/>
        </p:nvSpPr>
        <p:spPr>
          <a:xfrm>
            <a:off x="6172200" y="2474610"/>
            <a:ext cx="2590800" cy="19050"/>
          </a:xfrm>
          <a:prstGeom prst="rect">
            <a:avLst/>
          </a:prstGeom>
          <a:solidFill>
            <a:srgbClr val="E97A5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198E15BB-B50C-4838-B835-92EF54E6B289}"/>
              </a:ext>
            </a:extLst>
          </p:cNvPr>
          <p:cNvSpPr>
            <a:spLocks noGrp="1"/>
          </p:cNvSpPr>
          <p:nvPr/>
        </p:nvSpPr>
        <p:spPr>
          <a:xfrm>
            <a:off x="6172200" y="264606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Μη εμβολιασμός ή εναλλακτικό εμβολιαστικό σχήμα</a:t>
            </a:r>
          </a:p>
        </p:txBody>
      </p:sp>
      <p:sp>
        <p:nvSpPr>
          <p:cNvPr id="20" name="Oval 19">
            <a:extLst>
              <a:ext uri="{FF2B5EF4-FFF2-40B4-BE49-F238E27FC236}">
                <a16:creationId xmlns:a16="http://schemas.microsoft.com/office/drawing/2014/main" id="{F6B8C043-916E-4699-A99A-D71086FF5079}"/>
              </a:ext>
            </a:extLst>
          </p:cNvPr>
          <p:cNvSpPr>
            <a:spLocks noGrp="1"/>
          </p:cNvSpPr>
          <p:nvPr/>
        </p:nvSpPr>
        <p:spPr>
          <a:xfrm>
            <a:off x="8934450" y="1788810"/>
            <a:ext cx="533400" cy="533400"/>
          </a:xfrm>
          <a:prstGeom prst="ellipse">
            <a:avLst/>
          </a:prstGeom>
          <a:solidFill>
            <a:srgbClr val="E3AE45"/>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8036964A-8CAE-4B81-A86B-85DB14E000E6}"/>
              </a:ext>
            </a:extLst>
          </p:cNvPr>
          <p:cNvSpPr>
            <a:spLocks noGrp="1"/>
          </p:cNvSpPr>
          <p:nvPr/>
        </p:nvSpPr>
        <p:spPr>
          <a:xfrm>
            <a:off x="8934450" y="1788810"/>
            <a:ext cx="533400" cy="53340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22" name="Rectangle 21">
            <a:extLst>
              <a:ext uri="{FF2B5EF4-FFF2-40B4-BE49-F238E27FC236}">
                <a16:creationId xmlns:a16="http://schemas.microsoft.com/office/drawing/2014/main" id="{8A5D5965-D8A6-4417-B296-A6AC2325B576}"/>
              </a:ext>
            </a:extLst>
          </p:cNvPr>
          <p:cNvSpPr>
            <a:spLocks noGrp="1"/>
          </p:cNvSpPr>
          <p:nvPr/>
        </p:nvSpPr>
        <p:spPr>
          <a:xfrm>
            <a:off x="9582150" y="1807860"/>
            <a:ext cx="1943100" cy="495300"/>
          </a:xfrm>
          <a:prstGeom prst="rect">
            <a:avLst/>
          </a:prstGeom>
          <a:noFill/>
          <a:ln w="0">
            <a:noFill/>
            <a:prstDash val="solid"/>
          </a:ln>
        </p:spPr>
        <p:txBody>
          <a:bodyPr anchor="ctr">
            <a:normAutofit/>
          </a:bodyPr>
          <a:lstStyle>
            <a:defPPr algn="l">
              <a:defRPr sz="1200" b="1" i="0">
                <a:solidFill>
                  <a:srgbClr val="E3AE45"/>
                </a:solidFill>
                <a:latin typeface="DejaVu Sans"/>
                <a:ea typeface="DejaVu Sans"/>
                <a:cs typeface="DejaVu Sans"/>
              </a:defRPr>
            </a:defPPr>
            <a:lvl1pPr algn="l">
              <a:defRPr sz="1200" b="1" i="0">
                <a:solidFill>
                  <a:srgbClr val="E3AE45"/>
                </a:solidFill>
                <a:latin typeface="DejaVu Sans"/>
                <a:ea typeface="DejaVu Sans"/>
                <a:cs typeface="DejaVu Sans"/>
              </a:defRPr>
            </a:lvl1pPr>
            <a:lvl2pPr algn="l">
              <a:defRPr sz="1200" b="1" i="0">
                <a:solidFill>
                  <a:srgbClr val="E3AE45"/>
                </a:solidFill>
                <a:latin typeface="DejaVu Sans"/>
                <a:ea typeface="DejaVu Sans"/>
                <a:cs typeface="DejaVu Sans"/>
              </a:defRPr>
            </a:lvl2pPr>
            <a:lvl3pPr algn="l">
              <a:defRPr sz="1200" b="1" i="0">
                <a:solidFill>
                  <a:srgbClr val="E3AE45"/>
                </a:solidFill>
                <a:latin typeface="DejaVu Sans"/>
                <a:ea typeface="DejaVu Sans"/>
                <a:cs typeface="DejaVu Sans"/>
              </a:defRPr>
            </a:lvl3pPr>
            <a:lvl4pPr algn="l">
              <a:defRPr sz="1200" b="1" i="0">
                <a:solidFill>
                  <a:srgbClr val="E3AE45"/>
                </a:solidFill>
                <a:latin typeface="DejaVu Sans"/>
                <a:ea typeface="DejaVu Sans"/>
                <a:cs typeface="DejaVu Sans"/>
              </a:defRPr>
            </a:lvl4pPr>
            <a:lvl5pPr algn="l">
              <a:defRPr sz="1200" b="1" i="0">
                <a:solidFill>
                  <a:srgbClr val="E3AE45"/>
                </a:solidFill>
                <a:latin typeface="DejaVu Sans"/>
                <a:ea typeface="DejaVu Sans"/>
                <a:cs typeface="DejaVu Sans"/>
              </a:defRPr>
            </a:lvl5pPr>
            <a:lvl6pPr algn="l">
              <a:defRPr sz="1200" b="1" i="0">
                <a:solidFill>
                  <a:srgbClr val="E3AE45"/>
                </a:solidFill>
                <a:latin typeface="DejaVu Sans"/>
                <a:ea typeface="DejaVu Sans"/>
                <a:cs typeface="DejaVu Sans"/>
              </a:defRPr>
            </a:lvl6pPr>
            <a:lvl7pPr algn="l">
              <a:defRPr sz="1200" b="1" i="0">
                <a:solidFill>
                  <a:srgbClr val="E3AE45"/>
                </a:solidFill>
                <a:latin typeface="DejaVu Sans"/>
                <a:ea typeface="DejaVu Sans"/>
                <a:cs typeface="DejaVu Sans"/>
              </a:defRPr>
            </a:lvl7pPr>
            <a:lvl8pPr algn="l">
              <a:defRPr sz="1200" b="1" i="0">
                <a:solidFill>
                  <a:srgbClr val="E3AE45"/>
                </a:solidFill>
                <a:latin typeface="DejaVu Sans"/>
                <a:ea typeface="DejaVu Sans"/>
                <a:cs typeface="DejaVu Sans"/>
              </a:defRPr>
            </a:lvl8pPr>
            <a:lvl9pPr algn="l">
              <a:defRPr sz="1200" b="1" i="0">
                <a:solidFill>
                  <a:srgbClr val="E3AE45"/>
                </a:solidFill>
                <a:latin typeface="DejaVu Sans"/>
                <a:ea typeface="DejaVu Sans"/>
                <a:cs typeface="DejaVu Sans"/>
              </a:defRPr>
            </a:lvl9pPr>
          </a:lstStyle>
          <a:p>
            <a:pPr algn="l">
              <a:defRPr sz="1200" b="1" i="0">
                <a:solidFill>
                  <a:srgbClr val="E3AE45"/>
                </a:solidFill>
                <a:latin typeface="DejaVu Sans"/>
                <a:ea typeface="DejaVu Sans"/>
                <a:cs typeface="DejaVu Sans"/>
              </a:defRPr>
            </a:pPr>
            <a:r>
              <a:rPr sz="1200" b="1" i="0">
                <a:solidFill>
                  <a:srgbClr val="E3AE45"/>
                </a:solidFill>
                <a:latin typeface="DejaVu Sans"/>
                <a:ea typeface="DejaVu Sans"/>
                <a:cs typeface="DejaVu Sans"/>
              </a:rPr>
              <a:t>Εκβάσεις</a:t>
            </a:r>
          </a:p>
        </p:txBody>
      </p:sp>
      <p:sp>
        <p:nvSpPr>
          <p:cNvPr id="23" name="Rectangle 22">
            <a:extLst>
              <a:ext uri="{FF2B5EF4-FFF2-40B4-BE49-F238E27FC236}">
                <a16:creationId xmlns:a16="http://schemas.microsoft.com/office/drawing/2014/main" id="{1ACB664A-C17B-420E-BD81-1A4170CC3A0D}"/>
              </a:ext>
            </a:extLst>
          </p:cNvPr>
          <p:cNvSpPr>
            <a:spLocks noGrp="1"/>
          </p:cNvSpPr>
          <p:nvPr/>
        </p:nvSpPr>
        <p:spPr>
          <a:xfrm>
            <a:off x="8934450" y="2474610"/>
            <a:ext cx="2590800" cy="19050"/>
          </a:xfrm>
          <a:prstGeom prst="rect">
            <a:avLst/>
          </a:prstGeom>
          <a:solidFill>
            <a:srgbClr val="E3AE45"/>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8D71478E-FA3C-435F-8D09-9E9D10AA33CF}"/>
              </a:ext>
            </a:extLst>
          </p:cNvPr>
          <p:cNvSpPr>
            <a:spLocks noGrp="1"/>
          </p:cNvSpPr>
          <p:nvPr/>
        </p:nvSpPr>
        <p:spPr>
          <a:xfrm>
            <a:off x="8934450" y="2646060"/>
            <a:ext cx="2590800" cy="18097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Νόσηση, νοσηλεία, σοβαρή νόσος, ανεπιθύμητες ενέργειες</a:t>
            </a:r>
          </a:p>
        </p:txBody>
      </p:sp>
      <p:sp>
        <p:nvSpPr>
          <p:cNvPr id="25" name="Rectangle: Rounded Corners 24">
            <a:extLst>
              <a:ext uri="{FF2B5EF4-FFF2-40B4-BE49-F238E27FC236}">
                <a16:creationId xmlns:a16="http://schemas.microsoft.com/office/drawing/2014/main" id="{432EA0C5-6FBF-424F-BBF9-01A6E0F077FB}"/>
              </a:ext>
            </a:extLst>
          </p:cNvPr>
          <p:cNvSpPr>
            <a:spLocks noGrp="1"/>
          </p:cNvSpPr>
          <p:nvPr/>
        </p:nvSpPr>
        <p:spPr>
          <a:xfrm>
            <a:off x="1047750" y="4933950"/>
            <a:ext cx="10096500" cy="838200"/>
          </a:xfrm>
          <a:prstGeom prst="roundRect">
            <a:avLst>
              <a:gd name="adj" fmla="val 9091"/>
            </a:avLst>
          </a:prstGeom>
          <a:solidFill>
            <a:srgbClr val="E4EEF4"/>
          </a:solidFill>
          <a:ln w="0">
            <a:noFill/>
            <a:prstDash val="solid"/>
          </a:ln>
        </p:spPr>
        <p:txBody>
          <a:bodyPr/>
          <a:lstStyle/>
          <a:p>
            <a:endParaRPr lang="en-US"/>
          </a:p>
        </p:txBody>
      </p:sp>
      <p:sp>
        <p:nvSpPr>
          <p:cNvPr id="26" name="Rectangle 25">
            <a:extLst>
              <a:ext uri="{FF2B5EF4-FFF2-40B4-BE49-F238E27FC236}">
                <a16:creationId xmlns:a16="http://schemas.microsoft.com/office/drawing/2014/main" id="{CBAB0285-D7EC-4B5C-A424-D561D4D31C38}"/>
              </a:ext>
            </a:extLst>
          </p:cNvPr>
          <p:cNvSpPr>
            <a:spLocks noGrp="1"/>
          </p:cNvSpPr>
          <p:nvPr/>
        </p:nvSpPr>
        <p:spPr>
          <a:xfrm>
            <a:off x="1428750" y="5095875"/>
            <a:ext cx="9334500" cy="476250"/>
          </a:xfrm>
          <a:prstGeom prst="rect">
            <a:avLst/>
          </a:prstGeom>
          <a:noFill/>
          <a:ln w="0">
            <a:noFill/>
            <a:prstDash val="solid"/>
          </a:ln>
        </p:spPr>
        <p:txBody>
          <a:bodyPr anchor="ctr">
            <a:normAutofit fontScale="91515" lnSpcReduction="20000"/>
          </a:bodyPr>
          <a:lstStyle>
            <a:defPPr algn="ctr">
              <a:defRPr sz="1650" b="1" i="0">
                <a:solidFill>
                  <a:srgbClr val="16384C"/>
                </a:solidFill>
                <a:latin typeface="DejaVu Sans"/>
                <a:ea typeface="DejaVu Sans"/>
                <a:cs typeface="DejaVu Sans"/>
              </a:defRPr>
            </a:defPPr>
            <a:lvl1pPr algn="ctr">
              <a:defRPr sz="1650" b="1" i="0">
                <a:solidFill>
                  <a:srgbClr val="16384C"/>
                </a:solidFill>
                <a:latin typeface="DejaVu Sans"/>
                <a:ea typeface="DejaVu Sans"/>
                <a:cs typeface="DejaVu Sans"/>
              </a:defRPr>
            </a:lvl1pPr>
            <a:lvl2pPr algn="ctr">
              <a:defRPr sz="1650" b="1" i="0">
                <a:solidFill>
                  <a:srgbClr val="16384C"/>
                </a:solidFill>
                <a:latin typeface="DejaVu Sans"/>
                <a:ea typeface="DejaVu Sans"/>
                <a:cs typeface="DejaVu Sans"/>
              </a:defRPr>
            </a:lvl2pPr>
            <a:lvl3pPr algn="ctr">
              <a:defRPr sz="1650" b="1" i="0">
                <a:solidFill>
                  <a:srgbClr val="16384C"/>
                </a:solidFill>
                <a:latin typeface="DejaVu Sans"/>
                <a:ea typeface="DejaVu Sans"/>
                <a:cs typeface="DejaVu Sans"/>
              </a:defRPr>
            </a:lvl3pPr>
            <a:lvl4pPr algn="ctr">
              <a:defRPr sz="1650" b="1" i="0">
                <a:solidFill>
                  <a:srgbClr val="16384C"/>
                </a:solidFill>
                <a:latin typeface="DejaVu Sans"/>
                <a:ea typeface="DejaVu Sans"/>
                <a:cs typeface="DejaVu Sans"/>
              </a:defRPr>
            </a:lvl4pPr>
            <a:lvl5pPr algn="ctr">
              <a:defRPr sz="1650" b="1" i="0">
                <a:solidFill>
                  <a:srgbClr val="16384C"/>
                </a:solidFill>
                <a:latin typeface="DejaVu Sans"/>
                <a:ea typeface="DejaVu Sans"/>
                <a:cs typeface="DejaVu Sans"/>
              </a:defRPr>
            </a:lvl5pPr>
            <a:lvl6pPr algn="ctr">
              <a:defRPr sz="1650" b="1" i="0">
                <a:solidFill>
                  <a:srgbClr val="16384C"/>
                </a:solidFill>
                <a:latin typeface="DejaVu Sans"/>
                <a:ea typeface="DejaVu Sans"/>
                <a:cs typeface="DejaVu Sans"/>
              </a:defRPr>
            </a:lvl6pPr>
            <a:lvl7pPr algn="ctr">
              <a:defRPr sz="1650" b="1" i="0">
                <a:solidFill>
                  <a:srgbClr val="16384C"/>
                </a:solidFill>
                <a:latin typeface="DejaVu Sans"/>
                <a:ea typeface="DejaVu Sans"/>
                <a:cs typeface="DejaVu Sans"/>
              </a:defRPr>
            </a:lvl7pPr>
            <a:lvl8pPr algn="ctr">
              <a:defRPr sz="1650" b="1" i="0">
                <a:solidFill>
                  <a:srgbClr val="16384C"/>
                </a:solidFill>
                <a:latin typeface="DejaVu Sans"/>
                <a:ea typeface="DejaVu Sans"/>
                <a:cs typeface="DejaVu Sans"/>
              </a:defRPr>
            </a:lvl8pPr>
            <a:lvl9pPr algn="ctr">
              <a:defRPr sz="1650" b="1" i="0">
                <a:solidFill>
                  <a:srgbClr val="16384C"/>
                </a:solidFill>
                <a:latin typeface="DejaVu Sans"/>
                <a:ea typeface="DejaVu Sans"/>
                <a:cs typeface="DejaVu Sans"/>
              </a:defRPr>
            </a:lvl9pPr>
          </a:lstStyle>
          <a:p>
            <a:pPr algn="ctr">
              <a:defRPr sz="1650" b="1" i="0">
                <a:solidFill>
                  <a:srgbClr val="16384C"/>
                </a:solidFill>
                <a:latin typeface="DejaVu Sans"/>
                <a:ea typeface="DejaVu Sans"/>
                <a:cs typeface="DejaVu Sans"/>
              </a:defRPr>
            </a:pPr>
            <a:r>
              <a:rPr sz="1650" b="1" i="0">
                <a:solidFill>
                  <a:srgbClr val="16384C"/>
                </a:solidFill>
                <a:latin typeface="DejaVu Sans"/>
                <a:ea typeface="DejaVu Sans"/>
                <a:cs typeface="DejaVu Sans"/>
              </a:rPr>
              <a:t>Χρειάζεται να ορίσουμε ποιο εμβόλιο, ποιο σχήμα, ποια περίοδο παρακολούθησης και ποια έκβαση θεωρούμε κρίσιμη.</a:t>
            </a:r>
          </a:p>
        </p:txBody>
      </p:sp>
    </p:spTree>
    <p:extLst>
      <p:ext uri="{BB962C8B-B14F-4D97-AF65-F5344CB8AC3E}">
        <p14:creationId xmlns:p14="http://schemas.microsoft.com/office/powerpoint/2010/main" val="745154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slide-title">
            <a:extLst>
              <a:ext uri="{FF2B5EF4-FFF2-40B4-BE49-F238E27FC236}">
                <a16:creationId xmlns:a16="http://schemas.microsoft.com/office/drawing/2014/main" id="{D988693E-1101-4FAA-B9F3-A8A8330E23AD}"/>
              </a:ext>
            </a:extLst>
          </p:cNvPr>
          <p:cNvSpPr>
            <a:spLocks noGrp="1"/>
          </p:cNvSpPr>
          <p:nvPr/>
        </p:nvSpPr>
        <p:spPr>
          <a:xfrm>
            <a:off x="647700" y="266700"/>
            <a:ext cx="10382250" cy="742950"/>
          </a:xfrm>
          <a:prstGeom prst="rect">
            <a:avLst/>
          </a:prstGeom>
          <a:noFill/>
          <a:ln w="0">
            <a:noFill/>
            <a:prstDash val="solid"/>
          </a:ln>
        </p:spPr>
        <p:txBody>
          <a:bodyPr anchor="ctr">
            <a:normAutofit/>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a:solidFill>
                  <a:srgbClr val="16384C"/>
                </a:solidFill>
                <a:latin typeface="DejaVu Sans"/>
                <a:ea typeface="DejaVu Sans"/>
                <a:cs typeface="DejaVu Sans"/>
              </a:rPr>
              <a:t>Το PICO δεν ταιριάζει σε κάθε είδος ερωτήματος</a:t>
            </a:r>
          </a:p>
        </p:txBody>
      </p:sp>
      <p:sp>
        <p:nvSpPr>
          <p:cNvPr id="2" name="Rectangle 1">
            <a:extLst>
              <a:ext uri="{FF2B5EF4-FFF2-40B4-BE49-F238E27FC236}">
                <a16:creationId xmlns:a16="http://schemas.microsoft.com/office/drawing/2014/main" id="{0300BCD5-71C4-457D-B79C-654600E4FCCF}"/>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EF804AF8-E47D-4829-A61F-D8A1DFFF459D}"/>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18</a:t>
            </a:r>
          </a:p>
        </p:txBody>
      </p:sp>
      <p:sp>
        <p:nvSpPr>
          <p:cNvPr id="4" name="Rectangle 3">
            <a:extLst>
              <a:ext uri="{FF2B5EF4-FFF2-40B4-BE49-F238E27FC236}">
                <a16:creationId xmlns:a16="http://schemas.microsoft.com/office/drawing/2014/main" id="{1AB074F9-7DB6-4F8C-9E84-D88E9C628CCB}"/>
              </a:ext>
            </a:extLst>
          </p:cNvPr>
          <p:cNvSpPr>
            <a:spLocks noGrp="1"/>
          </p:cNvSpPr>
          <p:nvPr/>
        </p:nvSpPr>
        <p:spPr>
          <a:xfrm>
            <a:off x="762000" y="1816313"/>
            <a:ext cx="1714500" cy="361950"/>
          </a:xfrm>
          <a:prstGeom prst="rect">
            <a:avLst/>
          </a:prstGeom>
          <a:noFill/>
          <a:ln w="0">
            <a:noFill/>
            <a:prstDash val="solid"/>
          </a:ln>
        </p:spPr>
        <p:txBody>
          <a:bodyPr anchor="ctr">
            <a:normAutofit/>
          </a:bodyPr>
          <a:lstStyle>
            <a:defPPr algn="l">
              <a:defRPr sz="1575" b="1" i="0">
                <a:solidFill>
                  <a:srgbClr val="2A7F78"/>
                </a:solidFill>
                <a:latin typeface="DejaVu Sans"/>
                <a:ea typeface="DejaVu Sans"/>
                <a:cs typeface="DejaVu Sans"/>
              </a:defRPr>
            </a:defPPr>
            <a:lvl1pPr algn="l">
              <a:defRPr sz="1575" b="1" i="0">
                <a:solidFill>
                  <a:srgbClr val="2A7F78"/>
                </a:solidFill>
                <a:latin typeface="DejaVu Sans"/>
                <a:ea typeface="DejaVu Sans"/>
                <a:cs typeface="DejaVu Sans"/>
              </a:defRPr>
            </a:lvl1pPr>
            <a:lvl2pPr algn="l">
              <a:defRPr sz="1575" b="1" i="0">
                <a:solidFill>
                  <a:srgbClr val="2A7F78"/>
                </a:solidFill>
                <a:latin typeface="DejaVu Sans"/>
                <a:ea typeface="DejaVu Sans"/>
                <a:cs typeface="DejaVu Sans"/>
              </a:defRPr>
            </a:lvl2pPr>
            <a:lvl3pPr algn="l">
              <a:defRPr sz="1575" b="1" i="0">
                <a:solidFill>
                  <a:srgbClr val="2A7F78"/>
                </a:solidFill>
                <a:latin typeface="DejaVu Sans"/>
                <a:ea typeface="DejaVu Sans"/>
                <a:cs typeface="DejaVu Sans"/>
              </a:defRPr>
            </a:lvl3pPr>
            <a:lvl4pPr algn="l">
              <a:defRPr sz="1575" b="1" i="0">
                <a:solidFill>
                  <a:srgbClr val="2A7F78"/>
                </a:solidFill>
                <a:latin typeface="DejaVu Sans"/>
                <a:ea typeface="DejaVu Sans"/>
                <a:cs typeface="DejaVu Sans"/>
              </a:defRPr>
            </a:lvl4pPr>
            <a:lvl5pPr algn="l">
              <a:defRPr sz="1575" b="1" i="0">
                <a:solidFill>
                  <a:srgbClr val="2A7F78"/>
                </a:solidFill>
                <a:latin typeface="DejaVu Sans"/>
                <a:ea typeface="DejaVu Sans"/>
                <a:cs typeface="DejaVu Sans"/>
              </a:defRPr>
            </a:lvl5pPr>
            <a:lvl6pPr algn="l">
              <a:defRPr sz="1575" b="1" i="0">
                <a:solidFill>
                  <a:srgbClr val="2A7F78"/>
                </a:solidFill>
                <a:latin typeface="DejaVu Sans"/>
                <a:ea typeface="DejaVu Sans"/>
                <a:cs typeface="DejaVu Sans"/>
              </a:defRPr>
            </a:lvl6pPr>
            <a:lvl7pPr algn="l">
              <a:defRPr sz="1575" b="1" i="0">
                <a:solidFill>
                  <a:srgbClr val="2A7F78"/>
                </a:solidFill>
                <a:latin typeface="DejaVu Sans"/>
                <a:ea typeface="DejaVu Sans"/>
                <a:cs typeface="DejaVu Sans"/>
              </a:defRPr>
            </a:lvl7pPr>
            <a:lvl8pPr algn="l">
              <a:defRPr sz="1575" b="1" i="0">
                <a:solidFill>
                  <a:srgbClr val="2A7F78"/>
                </a:solidFill>
                <a:latin typeface="DejaVu Sans"/>
                <a:ea typeface="DejaVu Sans"/>
                <a:cs typeface="DejaVu Sans"/>
              </a:defRPr>
            </a:lvl8pPr>
            <a:lvl9pPr algn="l">
              <a:defRPr sz="1575" b="1" i="0">
                <a:solidFill>
                  <a:srgbClr val="2A7F78"/>
                </a:solidFill>
                <a:latin typeface="DejaVu Sans"/>
                <a:ea typeface="DejaVu Sans"/>
                <a:cs typeface="DejaVu Sans"/>
              </a:defRPr>
            </a:lvl9pPr>
          </a:lstStyle>
          <a:p>
            <a:pPr algn="l">
              <a:defRPr sz="1575" b="1" i="0">
                <a:solidFill>
                  <a:srgbClr val="2A7F78"/>
                </a:solidFill>
                <a:latin typeface="DejaVu Sans"/>
                <a:ea typeface="DejaVu Sans"/>
                <a:cs typeface="DejaVu Sans"/>
              </a:defRPr>
            </a:pPr>
            <a:r>
              <a:rPr sz="1575" b="1" i="0">
                <a:solidFill>
                  <a:srgbClr val="2A7F78"/>
                </a:solidFill>
                <a:latin typeface="DejaVu Sans"/>
                <a:ea typeface="DejaVu Sans"/>
                <a:cs typeface="DejaVu Sans"/>
              </a:rPr>
              <a:t>Παρέμβαση</a:t>
            </a:r>
          </a:p>
        </p:txBody>
      </p:sp>
      <p:sp>
        <p:nvSpPr>
          <p:cNvPr id="5" name="Rectangle 4">
            <a:extLst>
              <a:ext uri="{FF2B5EF4-FFF2-40B4-BE49-F238E27FC236}">
                <a16:creationId xmlns:a16="http://schemas.microsoft.com/office/drawing/2014/main" id="{D7FA1578-2CBA-4310-BD23-E17C41237C38}"/>
              </a:ext>
            </a:extLst>
          </p:cNvPr>
          <p:cNvSpPr>
            <a:spLocks noGrp="1"/>
          </p:cNvSpPr>
          <p:nvPr/>
        </p:nvSpPr>
        <p:spPr>
          <a:xfrm>
            <a:off x="2667000" y="1816313"/>
            <a:ext cx="2190750" cy="361950"/>
          </a:xfrm>
          <a:prstGeom prst="rect">
            <a:avLst/>
          </a:prstGeom>
          <a:noFill/>
          <a:ln w="0">
            <a:noFill/>
            <a:prstDash val="solid"/>
          </a:ln>
        </p:spPr>
        <p:txBody>
          <a:bodyPr anchor="ctr">
            <a:normAutofit/>
          </a:bodyPr>
          <a:lstStyle>
            <a:defPPr algn="l">
              <a:defRPr sz="1500" b="1" i="0">
                <a:solidFill>
                  <a:srgbClr val="1F2D36"/>
                </a:solidFill>
                <a:latin typeface="DejaVu Sans"/>
                <a:ea typeface="DejaVu Sans"/>
                <a:cs typeface="DejaVu Sans"/>
              </a:defRPr>
            </a:defPPr>
            <a:lvl1pPr algn="l">
              <a:defRPr sz="1500" b="1" i="0">
                <a:solidFill>
                  <a:srgbClr val="1F2D36"/>
                </a:solidFill>
                <a:latin typeface="DejaVu Sans"/>
                <a:ea typeface="DejaVu Sans"/>
                <a:cs typeface="DejaVu Sans"/>
              </a:defRPr>
            </a:lvl1pPr>
            <a:lvl2pPr algn="l">
              <a:defRPr sz="1500" b="1" i="0">
                <a:solidFill>
                  <a:srgbClr val="1F2D36"/>
                </a:solidFill>
                <a:latin typeface="DejaVu Sans"/>
                <a:ea typeface="DejaVu Sans"/>
                <a:cs typeface="DejaVu Sans"/>
              </a:defRPr>
            </a:lvl2pPr>
            <a:lvl3pPr algn="l">
              <a:defRPr sz="1500" b="1" i="0">
                <a:solidFill>
                  <a:srgbClr val="1F2D36"/>
                </a:solidFill>
                <a:latin typeface="DejaVu Sans"/>
                <a:ea typeface="DejaVu Sans"/>
                <a:cs typeface="DejaVu Sans"/>
              </a:defRPr>
            </a:lvl3pPr>
            <a:lvl4pPr algn="l">
              <a:defRPr sz="1500" b="1" i="0">
                <a:solidFill>
                  <a:srgbClr val="1F2D36"/>
                </a:solidFill>
                <a:latin typeface="DejaVu Sans"/>
                <a:ea typeface="DejaVu Sans"/>
                <a:cs typeface="DejaVu Sans"/>
              </a:defRPr>
            </a:lvl4pPr>
            <a:lvl5pPr algn="l">
              <a:defRPr sz="1500" b="1" i="0">
                <a:solidFill>
                  <a:srgbClr val="1F2D36"/>
                </a:solidFill>
                <a:latin typeface="DejaVu Sans"/>
                <a:ea typeface="DejaVu Sans"/>
                <a:cs typeface="DejaVu Sans"/>
              </a:defRPr>
            </a:lvl5pPr>
            <a:lvl6pPr algn="l">
              <a:defRPr sz="1500" b="1" i="0">
                <a:solidFill>
                  <a:srgbClr val="1F2D36"/>
                </a:solidFill>
                <a:latin typeface="DejaVu Sans"/>
                <a:ea typeface="DejaVu Sans"/>
                <a:cs typeface="DejaVu Sans"/>
              </a:defRPr>
            </a:lvl6pPr>
            <a:lvl7pPr algn="l">
              <a:defRPr sz="1500" b="1" i="0">
                <a:solidFill>
                  <a:srgbClr val="1F2D36"/>
                </a:solidFill>
                <a:latin typeface="DejaVu Sans"/>
                <a:ea typeface="DejaVu Sans"/>
                <a:cs typeface="DejaVu Sans"/>
              </a:defRPr>
            </a:lvl7pPr>
            <a:lvl8pPr algn="l">
              <a:defRPr sz="1500" b="1" i="0">
                <a:solidFill>
                  <a:srgbClr val="1F2D36"/>
                </a:solidFill>
                <a:latin typeface="DejaVu Sans"/>
                <a:ea typeface="DejaVu Sans"/>
                <a:cs typeface="DejaVu Sans"/>
              </a:defRPr>
            </a:lvl8pPr>
            <a:lvl9pPr algn="l">
              <a:defRPr sz="1500" b="1" i="0">
                <a:solidFill>
                  <a:srgbClr val="1F2D36"/>
                </a:solidFill>
                <a:latin typeface="DejaVu Sans"/>
                <a:ea typeface="DejaVu Sans"/>
                <a:cs typeface="DejaVu Sans"/>
              </a:defRPr>
            </a:lvl9pPr>
          </a:lstStyle>
          <a:p>
            <a:pPr algn="l">
              <a:defRPr sz="1500" b="1" i="0">
                <a:solidFill>
                  <a:srgbClr val="1F2D36"/>
                </a:solidFill>
                <a:latin typeface="DejaVu Sans"/>
                <a:ea typeface="DejaVu Sans"/>
                <a:cs typeface="DejaVu Sans"/>
              </a:defRPr>
            </a:pPr>
            <a:r>
              <a:rPr sz="1500" b="1" i="0">
                <a:solidFill>
                  <a:srgbClr val="1F2D36"/>
                </a:solidFill>
                <a:latin typeface="DejaVu Sans"/>
                <a:ea typeface="DejaVu Sans"/>
                <a:cs typeface="DejaVu Sans"/>
              </a:rPr>
              <a:t>PICO</a:t>
            </a:r>
          </a:p>
        </p:txBody>
      </p:sp>
      <p:sp>
        <p:nvSpPr>
          <p:cNvPr id="6" name="Rectangle 5">
            <a:extLst>
              <a:ext uri="{FF2B5EF4-FFF2-40B4-BE49-F238E27FC236}">
                <a16:creationId xmlns:a16="http://schemas.microsoft.com/office/drawing/2014/main" id="{E04A4159-3AED-472C-B58A-E59D5159E995}"/>
              </a:ext>
            </a:extLst>
          </p:cNvPr>
          <p:cNvSpPr>
            <a:spLocks noGrp="1"/>
          </p:cNvSpPr>
          <p:nvPr/>
        </p:nvSpPr>
        <p:spPr>
          <a:xfrm>
            <a:off x="5048250" y="1816313"/>
            <a:ext cx="6191250" cy="666750"/>
          </a:xfrm>
          <a:prstGeom prst="rect">
            <a:avLst/>
          </a:prstGeom>
          <a:noFill/>
          <a:ln w="0">
            <a:noFill/>
            <a:prstDash val="solid"/>
          </a:ln>
        </p:spPr>
        <p:txBody>
          <a:bodyPr anchor="t">
            <a:normAutofit/>
          </a:bodyPr>
          <a:lstStyle>
            <a:defPPr algn="l">
              <a:defRPr sz="1425" b="0" i="0">
                <a:solidFill>
                  <a:srgbClr val="5E6C74"/>
                </a:solidFill>
                <a:latin typeface="DejaVu Sans"/>
                <a:ea typeface="DejaVu Sans"/>
                <a:cs typeface="DejaVu Sans"/>
              </a:defRPr>
            </a:defPPr>
            <a:lvl1pPr algn="l">
              <a:defRPr sz="1425" b="0" i="0">
                <a:solidFill>
                  <a:srgbClr val="5E6C74"/>
                </a:solidFill>
                <a:latin typeface="DejaVu Sans"/>
                <a:ea typeface="DejaVu Sans"/>
                <a:cs typeface="DejaVu Sans"/>
              </a:defRPr>
            </a:lvl1pPr>
            <a:lvl2pPr algn="l">
              <a:defRPr sz="1425" b="0" i="0">
                <a:solidFill>
                  <a:srgbClr val="5E6C74"/>
                </a:solidFill>
                <a:latin typeface="DejaVu Sans"/>
                <a:ea typeface="DejaVu Sans"/>
                <a:cs typeface="DejaVu Sans"/>
              </a:defRPr>
            </a:lvl2pPr>
            <a:lvl3pPr algn="l">
              <a:defRPr sz="1425" b="0" i="0">
                <a:solidFill>
                  <a:srgbClr val="5E6C74"/>
                </a:solidFill>
                <a:latin typeface="DejaVu Sans"/>
                <a:ea typeface="DejaVu Sans"/>
                <a:cs typeface="DejaVu Sans"/>
              </a:defRPr>
            </a:lvl3pPr>
            <a:lvl4pPr algn="l">
              <a:defRPr sz="1425" b="0" i="0">
                <a:solidFill>
                  <a:srgbClr val="5E6C74"/>
                </a:solidFill>
                <a:latin typeface="DejaVu Sans"/>
                <a:ea typeface="DejaVu Sans"/>
                <a:cs typeface="DejaVu Sans"/>
              </a:defRPr>
            </a:lvl4pPr>
            <a:lvl5pPr algn="l">
              <a:defRPr sz="1425" b="0" i="0">
                <a:solidFill>
                  <a:srgbClr val="5E6C74"/>
                </a:solidFill>
                <a:latin typeface="DejaVu Sans"/>
                <a:ea typeface="DejaVu Sans"/>
                <a:cs typeface="DejaVu Sans"/>
              </a:defRPr>
            </a:lvl5pPr>
            <a:lvl6pPr algn="l">
              <a:defRPr sz="1425" b="0" i="0">
                <a:solidFill>
                  <a:srgbClr val="5E6C74"/>
                </a:solidFill>
                <a:latin typeface="DejaVu Sans"/>
                <a:ea typeface="DejaVu Sans"/>
                <a:cs typeface="DejaVu Sans"/>
              </a:defRPr>
            </a:lvl6pPr>
            <a:lvl7pPr algn="l">
              <a:defRPr sz="1425" b="0" i="0">
                <a:solidFill>
                  <a:srgbClr val="5E6C74"/>
                </a:solidFill>
                <a:latin typeface="DejaVu Sans"/>
                <a:ea typeface="DejaVu Sans"/>
                <a:cs typeface="DejaVu Sans"/>
              </a:defRPr>
            </a:lvl7pPr>
            <a:lvl8pPr algn="l">
              <a:defRPr sz="1425" b="0" i="0">
                <a:solidFill>
                  <a:srgbClr val="5E6C74"/>
                </a:solidFill>
                <a:latin typeface="DejaVu Sans"/>
                <a:ea typeface="DejaVu Sans"/>
                <a:cs typeface="DejaVu Sans"/>
              </a:defRPr>
            </a:lvl8pPr>
            <a:lvl9pPr algn="l">
              <a:defRPr sz="1425" b="0" i="0">
                <a:solidFill>
                  <a:srgbClr val="5E6C74"/>
                </a:solidFill>
                <a:latin typeface="DejaVu Sans"/>
                <a:ea typeface="DejaVu Sans"/>
                <a:cs typeface="DejaVu Sans"/>
              </a:defRPr>
            </a:lvl9pPr>
          </a:lstStyle>
          <a:p>
            <a:pPr algn="l">
              <a:defRPr sz="1425" b="0" i="0">
                <a:solidFill>
                  <a:srgbClr val="5E6C74"/>
                </a:solidFill>
                <a:latin typeface="DejaVu Sans"/>
                <a:ea typeface="DejaVu Sans"/>
                <a:cs typeface="DejaVu Sans"/>
              </a:defRPr>
            </a:pPr>
            <a:r>
              <a:rPr sz="1425" b="0" i="0">
                <a:solidFill>
                  <a:srgbClr val="5E6C74"/>
                </a:solidFill>
                <a:latin typeface="DejaVu Sans"/>
                <a:ea typeface="DejaVu Sans"/>
                <a:cs typeface="DejaVu Sans"/>
              </a:rPr>
              <a:t>Ποιο είναι το αποτέλεσμα μιας παρέμβασης σε σχέση με μια εναλλακτική;</a:t>
            </a:r>
          </a:p>
        </p:txBody>
      </p:sp>
      <p:sp>
        <p:nvSpPr>
          <p:cNvPr id="7" name="Rectangle 6">
            <a:extLst>
              <a:ext uri="{FF2B5EF4-FFF2-40B4-BE49-F238E27FC236}">
                <a16:creationId xmlns:a16="http://schemas.microsoft.com/office/drawing/2014/main" id="{0634EBEA-719F-4A2E-A8E3-8D912423612D}"/>
              </a:ext>
            </a:extLst>
          </p:cNvPr>
          <p:cNvSpPr>
            <a:spLocks noGrp="1"/>
          </p:cNvSpPr>
          <p:nvPr/>
        </p:nvSpPr>
        <p:spPr>
          <a:xfrm>
            <a:off x="762000" y="2616413"/>
            <a:ext cx="10477500" cy="19050"/>
          </a:xfrm>
          <a:prstGeom prst="rect">
            <a:avLst/>
          </a:prstGeom>
          <a:solidFill>
            <a:srgbClr val="C9D4D8"/>
          </a:solidFill>
          <a:ln w="0">
            <a:noFill/>
            <a:prstDash val="solid"/>
          </a:ln>
        </p:spPr>
        <p:txBody>
          <a:bodyPr/>
          <a:lstStyle/>
          <a:p>
            <a:endParaRPr lang="en-US"/>
          </a:p>
        </p:txBody>
      </p:sp>
      <p:sp>
        <p:nvSpPr>
          <p:cNvPr id="8" name="Rectangle 7">
            <a:extLst>
              <a:ext uri="{FF2B5EF4-FFF2-40B4-BE49-F238E27FC236}">
                <a16:creationId xmlns:a16="http://schemas.microsoft.com/office/drawing/2014/main" id="{E1622936-1EE4-4DD1-A5C3-AE0F6DE30694}"/>
              </a:ext>
            </a:extLst>
          </p:cNvPr>
          <p:cNvSpPr>
            <a:spLocks noGrp="1"/>
          </p:cNvSpPr>
          <p:nvPr/>
        </p:nvSpPr>
        <p:spPr>
          <a:xfrm>
            <a:off x="762000" y="2845013"/>
            <a:ext cx="1714500" cy="361950"/>
          </a:xfrm>
          <a:prstGeom prst="rect">
            <a:avLst/>
          </a:prstGeom>
          <a:noFill/>
          <a:ln w="0">
            <a:noFill/>
            <a:prstDash val="solid"/>
          </a:ln>
        </p:spPr>
        <p:txBody>
          <a:bodyPr anchor="ctr">
            <a:normAutofit/>
          </a:bodyPr>
          <a:lstStyle>
            <a:defPPr algn="l">
              <a:defRPr sz="1575" b="1" i="0">
                <a:solidFill>
                  <a:srgbClr val="E97A5E"/>
                </a:solidFill>
                <a:latin typeface="DejaVu Sans"/>
                <a:ea typeface="DejaVu Sans"/>
                <a:cs typeface="DejaVu Sans"/>
              </a:defRPr>
            </a:defPPr>
            <a:lvl1pPr algn="l">
              <a:defRPr sz="1575" b="1" i="0">
                <a:solidFill>
                  <a:srgbClr val="E97A5E"/>
                </a:solidFill>
                <a:latin typeface="DejaVu Sans"/>
                <a:ea typeface="DejaVu Sans"/>
                <a:cs typeface="DejaVu Sans"/>
              </a:defRPr>
            </a:lvl1pPr>
            <a:lvl2pPr algn="l">
              <a:defRPr sz="1575" b="1" i="0">
                <a:solidFill>
                  <a:srgbClr val="E97A5E"/>
                </a:solidFill>
                <a:latin typeface="DejaVu Sans"/>
                <a:ea typeface="DejaVu Sans"/>
                <a:cs typeface="DejaVu Sans"/>
              </a:defRPr>
            </a:lvl2pPr>
            <a:lvl3pPr algn="l">
              <a:defRPr sz="1575" b="1" i="0">
                <a:solidFill>
                  <a:srgbClr val="E97A5E"/>
                </a:solidFill>
                <a:latin typeface="DejaVu Sans"/>
                <a:ea typeface="DejaVu Sans"/>
                <a:cs typeface="DejaVu Sans"/>
              </a:defRPr>
            </a:lvl3pPr>
            <a:lvl4pPr algn="l">
              <a:defRPr sz="1575" b="1" i="0">
                <a:solidFill>
                  <a:srgbClr val="E97A5E"/>
                </a:solidFill>
                <a:latin typeface="DejaVu Sans"/>
                <a:ea typeface="DejaVu Sans"/>
                <a:cs typeface="DejaVu Sans"/>
              </a:defRPr>
            </a:lvl4pPr>
            <a:lvl5pPr algn="l">
              <a:defRPr sz="1575" b="1" i="0">
                <a:solidFill>
                  <a:srgbClr val="E97A5E"/>
                </a:solidFill>
                <a:latin typeface="DejaVu Sans"/>
                <a:ea typeface="DejaVu Sans"/>
                <a:cs typeface="DejaVu Sans"/>
              </a:defRPr>
            </a:lvl5pPr>
            <a:lvl6pPr algn="l">
              <a:defRPr sz="1575" b="1" i="0">
                <a:solidFill>
                  <a:srgbClr val="E97A5E"/>
                </a:solidFill>
                <a:latin typeface="DejaVu Sans"/>
                <a:ea typeface="DejaVu Sans"/>
                <a:cs typeface="DejaVu Sans"/>
              </a:defRPr>
            </a:lvl6pPr>
            <a:lvl7pPr algn="l">
              <a:defRPr sz="1575" b="1" i="0">
                <a:solidFill>
                  <a:srgbClr val="E97A5E"/>
                </a:solidFill>
                <a:latin typeface="DejaVu Sans"/>
                <a:ea typeface="DejaVu Sans"/>
                <a:cs typeface="DejaVu Sans"/>
              </a:defRPr>
            </a:lvl7pPr>
            <a:lvl8pPr algn="l">
              <a:defRPr sz="1575" b="1" i="0">
                <a:solidFill>
                  <a:srgbClr val="E97A5E"/>
                </a:solidFill>
                <a:latin typeface="DejaVu Sans"/>
                <a:ea typeface="DejaVu Sans"/>
                <a:cs typeface="DejaVu Sans"/>
              </a:defRPr>
            </a:lvl8pPr>
            <a:lvl9pPr algn="l">
              <a:defRPr sz="1575" b="1" i="0">
                <a:solidFill>
                  <a:srgbClr val="E97A5E"/>
                </a:solidFill>
                <a:latin typeface="DejaVu Sans"/>
                <a:ea typeface="DejaVu Sans"/>
                <a:cs typeface="DejaVu Sans"/>
              </a:defRPr>
            </a:lvl9pPr>
          </a:lstStyle>
          <a:p>
            <a:pPr algn="l">
              <a:defRPr sz="1575" b="1" i="0">
                <a:solidFill>
                  <a:srgbClr val="E97A5E"/>
                </a:solidFill>
                <a:latin typeface="DejaVu Sans"/>
                <a:ea typeface="DejaVu Sans"/>
                <a:cs typeface="DejaVu Sans"/>
              </a:defRPr>
            </a:pPr>
            <a:r>
              <a:rPr sz="1575" b="1" i="0">
                <a:solidFill>
                  <a:srgbClr val="E97A5E"/>
                </a:solidFill>
                <a:latin typeface="DejaVu Sans"/>
                <a:ea typeface="DejaVu Sans"/>
                <a:cs typeface="DejaVu Sans"/>
              </a:rPr>
              <a:t>Διάγνωση</a:t>
            </a:r>
          </a:p>
        </p:txBody>
      </p:sp>
      <p:sp>
        <p:nvSpPr>
          <p:cNvPr id="9" name="Rectangle 8">
            <a:extLst>
              <a:ext uri="{FF2B5EF4-FFF2-40B4-BE49-F238E27FC236}">
                <a16:creationId xmlns:a16="http://schemas.microsoft.com/office/drawing/2014/main" id="{59B570AF-BA9B-4C20-AA38-EB842B2DEA35}"/>
              </a:ext>
            </a:extLst>
          </p:cNvPr>
          <p:cNvSpPr>
            <a:spLocks noGrp="1"/>
          </p:cNvSpPr>
          <p:nvPr/>
        </p:nvSpPr>
        <p:spPr>
          <a:xfrm>
            <a:off x="2667000" y="2845013"/>
            <a:ext cx="2190750" cy="361950"/>
          </a:xfrm>
          <a:prstGeom prst="rect">
            <a:avLst/>
          </a:prstGeom>
          <a:noFill/>
          <a:ln w="0">
            <a:noFill/>
            <a:prstDash val="solid"/>
          </a:ln>
        </p:spPr>
        <p:txBody>
          <a:bodyPr anchor="ctr">
            <a:normAutofit fontScale="73282" lnSpcReduction="20000"/>
          </a:bodyPr>
          <a:lstStyle>
            <a:defPPr algn="l">
              <a:defRPr sz="1500" b="1" i="0">
                <a:solidFill>
                  <a:srgbClr val="1F2D36"/>
                </a:solidFill>
                <a:latin typeface="DejaVu Sans"/>
                <a:ea typeface="DejaVu Sans"/>
                <a:cs typeface="DejaVu Sans"/>
              </a:defRPr>
            </a:defPPr>
            <a:lvl1pPr algn="l">
              <a:defRPr sz="1500" b="1" i="0">
                <a:solidFill>
                  <a:srgbClr val="1F2D36"/>
                </a:solidFill>
                <a:latin typeface="DejaVu Sans"/>
                <a:ea typeface="DejaVu Sans"/>
                <a:cs typeface="DejaVu Sans"/>
              </a:defRPr>
            </a:lvl1pPr>
            <a:lvl2pPr algn="l">
              <a:defRPr sz="1500" b="1" i="0">
                <a:solidFill>
                  <a:srgbClr val="1F2D36"/>
                </a:solidFill>
                <a:latin typeface="DejaVu Sans"/>
                <a:ea typeface="DejaVu Sans"/>
                <a:cs typeface="DejaVu Sans"/>
              </a:defRPr>
            </a:lvl2pPr>
            <a:lvl3pPr algn="l">
              <a:defRPr sz="1500" b="1" i="0">
                <a:solidFill>
                  <a:srgbClr val="1F2D36"/>
                </a:solidFill>
                <a:latin typeface="DejaVu Sans"/>
                <a:ea typeface="DejaVu Sans"/>
                <a:cs typeface="DejaVu Sans"/>
              </a:defRPr>
            </a:lvl3pPr>
            <a:lvl4pPr algn="l">
              <a:defRPr sz="1500" b="1" i="0">
                <a:solidFill>
                  <a:srgbClr val="1F2D36"/>
                </a:solidFill>
                <a:latin typeface="DejaVu Sans"/>
                <a:ea typeface="DejaVu Sans"/>
                <a:cs typeface="DejaVu Sans"/>
              </a:defRPr>
            </a:lvl4pPr>
            <a:lvl5pPr algn="l">
              <a:defRPr sz="1500" b="1" i="0">
                <a:solidFill>
                  <a:srgbClr val="1F2D36"/>
                </a:solidFill>
                <a:latin typeface="DejaVu Sans"/>
                <a:ea typeface="DejaVu Sans"/>
                <a:cs typeface="DejaVu Sans"/>
              </a:defRPr>
            </a:lvl5pPr>
            <a:lvl6pPr algn="l">
              <a:defRPr sz="1500" b="1" i="0">
                <a:solidFill>
                  <a:srgbClr val="1F2D36"/>
                </a:solidFill>
                <a:latin typeface="DejaVu Sans"/>
                <a:ea typeface="DejaVu Sans"/>
                <a:cs typeface="DejaVu Sans"/>
              </a:defRPr>
            </a:lvl6pPr>
            <a:lvl7pPr algn="l">
              <a:defRPr sz="1500" b="1" i="0">
                <a:solidFill>
                  <a:srgbClr val="1F2D36"/>
                </a:solidFill>
                <a:latin typeface="DejaVu Sans"/>
                <a:ea typeface="DejaVu Sans"/>
                <a:cs typeface="DejaVu Sans"/>
              </a:defRPr>
            </a:lvl7pPr>
            <a:lvl8pPr algn="l">
              <a:defRPr sz="1500" b="1" i="0">
                <a:solidFill>
                  <a:srgbClr val="1F2D36"/>
                </a:solidFill>
                <a:latin typeface="DejaVu Sans"/>
                <a:ea typeface="DejaVu Sans"/>
                <a:cs typeface="DejaVu Sans"/>
              </a:defRPr>
            </a:lvl8pPr>
            <a:lvl9pPr algn="l">
              <a:defRPr sz="1500" b="1" i="0">
                <a:solidFill>
                  <a:srgbClr val="1F2D36"/>
                </a:solidFill>
                <a:latin typeface="DejaVu Sans"/>
                <a:ea typeface="DejaVu Sans"/>
                <a:cs typeface="DejaVu Sans"/>
              </a:defRPr>
            </a:lvl9pPr>
          </a:lstStyle>
          <a:p>
            <a:pPr algn="l">
              <a:defRPr sz="1500" b="1" i="0">
                <a:solidFill>
                  <a:srgbClr val="1F2D36"/>
                </a:solidFill>
                <a:latin typeface="DejaVu Sans"/>
                <a:ea typeface="DejaVu Sans"/>
                <a:cs typeface="DejaVu Sans"/>
              </a:defRPr>
            </a:pPr>
            <a:r>
              <a:rPr sz="1500" b="1" i="0">
                <a:solidFill>
                  <a:srgbClr val="1F2D36"/>
                </a:solidFill>
                <a:latin typeface="DejaVu Sans"/>
                <a:ea typeface="DejaVu Sans"/>
                <a:cs typeface="DejaVu Sans"/>
              </a:rPr>
              <a:t>PIRO / προσαρμοσμένο PICO</a:t>
            </a:r>
          </a:p>
        </p:txBody>
      </p:sp>
      <p:sp>
        <p:nvSpPr>
          <p:cNvPr id="10" name="Rectangle 9">
            <a:extLst>
              <a:ext uri="{FF2B5EF4-FFF2-40B4-BE49-F238E27FC236}">
                <a16:creationId xmlns:a16="http://schemas.microsoft.com/office/drawing/2014/main" id="{626EE383-0DA5-40B0-A5D2-8E81554E000B}"/>
              </a:ext>
            </a:extLst>
          </p:cNvPr>
          <p:cNvSpPr>
            <a:spLocks noGrp="1"/>
          </p:cNvSpPr>
          <p:nvPr/>
        </p:nvSpPr>
        <p:spPr>
          <a:xfrm>
            <a:off x="5048250" y="2845013"/>
            <a:ext cx="6191250" cy="666750"/>
          </a:xfrm>
          <a:prstGeom prst="rect">
            <a:avLst/>
          </a:prstGeom>
          <a:noFill/>
          <a:ln w="0">
            <a:noFill/>
            <a:prstDash val="solid"/>
          </a:ln>
        </p:spPr>
        <p:txBody>
          <a:bodyPr anchor="t">
            <a:normAutofit/>
          </a:bodyPr>
          <a:lstStyle>
            <a:defPPr algn="l">
              <a:defRPr sz="1425" b="0" i="0">
                <a:solidFill>
                  <a:srgbClr val="5E6C74"/>
                </a:solidFill>
                <a:latin typeface="DejaVu Sans"/>
                <a:ea typeface="DejaVu Sans"/>
                <a:cs typeface="DejaVu Sans"/>
              </a:defRPr>
            </a:defPPr>
            <a:lvl1pPr algn="l">
              <a:defRPr sz="1425" b="0" i="0">
                <a:solidFill>
                  <a:srgbClr val="5E6C74"/>
                </a:solidFill>
                <a:latin typeface="DejaVu Sans"/>
                <a:ea typeface="DejaVu Sans"/>
                <a:cs typeface="DejaVu Sans"/>
              </a:defRPr>
            </a:lvl1pPr>
            <a:lvl2pPr algn="l">
              <a:defRPr sz="1425" b="0" i="0">
                <a:solidFill>
                  <a:srgbClr val="5E6C74"/>
                </a:solidFill>
                <a:latin typeface="DejaVu Sans"/>
                <a:ea typeface="DejaVu Sans"/>
                <a:cs typeface="DejaVu Sans"/>
              </a:defRPr>
            </a:lvl2pPr>
            <a:lvl3pPr algn="l">
              <a:defRPr sz="1425" b="0" i="0">
                <a:solidFill>
                  <a:srgbClr val="5E6C74"/>
                </a:solidFill>
                <a:latin typeface="DejaVu Sans"/>
                <a:ea typeface="DejaVu Sans"/>
                <a:cs typeface="DejaVu Sans"/>
              </a:defRPr>
            </a:lvl3pPr>
            <a:lvl4pPr algn="l">
              <a:defRPr sz="1425" b="0" i="0">
                <a:solidFill>
                  <a:srgbClr val="5E6C74"/>
                </a:solidFill>
                <a:latin typeface="DejaVu Sans"/>
                <a:ea typeface="DejaVu Sans"/>
                <a:cs typeface="DejaVu Sans"/>
              </a:defRPr>
            </a:lvl4pPr>
            <a:lvl5pPr algn="l">
              <a:defRPr sz="1425" b="0" i="0">
                <a:solidFill>
                  <a:srgbClr val="5E6C74"/>
                </a:solidFill>
                <a:latin typeface="DejaVu Sans"/>
                <a:ea typeface="DejaVu Sans"/>
                <a:cs typeface="DejaVu Sans"/>
              </a:defRPr>
            </a:lvl5pPr>
            <a:lvl6pPr algn="l">
              <a:defRPr sz="1425" b="0" i="0">
                <a:solidFill>
                  <a:srgbClr val="5E6C74"/>
                </a:solidFill>
                <a:latin typeface="DejaVu Sans"/>
                <a:ea typeface="DejaVu Sans"/>
                <a:cs typeface="DejaVu Sans"/>
              </a:defRPr>
            </a:lvl6pPr>
            <a:lvl7pPr algn="l">
              <a:defRPr sz="1425" b="0" i="0">
                <a:solidFill>
                  <a:srgbClr val="5E6C74"/>
                </a:solidFill>
                <a:latin typeface="DejaVu Sans"/>
                <a:ea typeface="DejaVu Sans"/>
                <a:cs typeface="DejaVu Sans"/>
              </a:defRPr>
            </a:lvl7pPr>
            <a:lvl8pPr algn="l">
              <a:defRPr sz="1425" b="0" i="0">
                <a:solidFill>
                  <a:srgbClr val="5E6C74"/>
                </a:solidFill>
                <a:latin typeface="DejaVu Sans"/>
                <a:ea typeface="DejaVu Sans"/>
                <a:cs typeface="DejaVu Sans"/>
              </a:defRPr>
            </a:lvl8pPr>
            <a:lvl9pPr algn="l">
              <a:defRPr sz="1425" b="0" i="0">
                <a:solidFill>
                  <a:srgbClr val="5E6C74"/>
                </a:solidFill>
                <a:latin typeface="DejaVu Sans"/>
                <a:ea typeface="DejaVu Sans"/>
                <a:cs typeface="DejaVu Sans"/>
              </a:defRPr>
            </a:lvl9pPr>
          </a:lstStyle>
          <a:p>
            <a:pPr algn="l">
              <a:defRPr sz="1425" b="0" i="0">
                <a:solidFill>
                  <a:srgbClr val="5E6C74"/>
                </a:solidFill>
                <a:latin typeface="DejaVu Sans"/>
                <a:ea typeface="DejaVu Sans"/>
                <a:cs typeface="DejaVu Sans"/>
              </a:defRPr>
            </a:pPr>
            <a:r>
              <a:rPr sz="1425" b="0" i="0">
                <a:solidFill>
                  <a:srgbClr val="5E6C74"/>
                </a:solidFill>
                <a:latin typeface="DejaVu Sans"/>
                <a:ea typeface="DejaVu Sans"/>
                <a:cs typeface="DejaVu Sans"/>
              </a:rPr>
              <a:t>Πόσο καλά η εξέταση ταξινομεί τους ασθενείς σε σχέση με πρότυπο αναφοράς;</a:t>
            </a:r>
          </a:p>
        </p:txBody>
      </p:sp>
      <p:sp>
        <p:nvSpPr>
          <p:cNvPr id="11" name="Rectangle 10">
            <a:extLst>
              <a:ext uri="{FF2B5EF4-FFF2-40B4-BE49-F238E27FC236}">
                <a16:creationId xmlns:a16="http://schemas.microsoft.com/office/drawing/2014/main" id="{360863DE-F42B-4C03-8FCC-62033D484233}"/>
              </a:ext>
            </a:extLst>
          </p:cNvPr>
          <p:cNvSpPr>
            <a:spLocks noGrp="1"/>
          </p:cNvSpPr>
          <p:nvPr/>
        </p:nvSpPr>
        <p:spPr>
          <a:xfrm>
            <a:off x="762000" y="3645113"/>
            <a:ext cx="10477500" cy="19050"/>
          </a:xfrm>
          <a:prstGeom prst="rect">
            <a:avLst/>
          </a:prstGeom>
          <a:solidFill>
            <a:srgbClr val="C9D4D8"/>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EC4E34DE-140D-4D2E-9E84-C719E81DF480}"/>
              </a:ext>
            </a:extLst>
          </p:cNvPr>
          <p:cNvSpPr>
            <a:spLocks noGrp="1"/>
          </p:cNvSpPr>
          <p:nvPr/>
        </p:nvSpPr>
        <p:spPr>
          <a:xfrm>
            <a:off x="762000" y="3873713"/>
            <a:ext cx="1714500" cy="361950"/>
          </a:xfrm>
          <a:prstGeom prst="rect">
            <a:avLst/>
          </a:prstGeom>
          <a:noFill/>
          <a:ln w="0">
            <a:noFill/>
            <a:prstDash val="solid"/>
          </a:ln>
        </p:spPr>
        <p:txBody>
          <a:bodyPr anchor="ctr">
            <a:normAutofit/>
          </a:bodyPr>
          <a:lstStyle>
            <a:defPPr algn="l">
              <a:defRPr sz="1575" b="1" i="0">
                <a:solidFill>
                  <a:srgbClr val="E3AE45"/>
                </a:solidFill>
                <a:latin typeface="DejaVu Sans"/>
                <a:ea typeface="DejaVu Sans"/>
                <a:cs typeface="DejaVu Sans"/>
              </a:defRPr>
            </a:defPPr>
            <a:lvl1pPr algn="l">
              <a:defRPr sz="1575" b="1" i="0">
                <a:solidFill>
                  <a:srgbClr val="E3AE45"/>
                </a:solidFill>
                <a:latin typeface="DejaVu Sans"/>
                <a:ea typeface="DejaVu Sans"/>
                <a:cs typeface="DejaVu Sans"/>
              </a:defRPr>
            </a:lvl1pPr>
            <a:lvl2pPr algn="l">
              <a:defRPr sz="1575" b="1" i="0">
                <a:solidFill>
                  <a:srgbClr val="E3AE45"/>
                </a:solidFill>
                <a:latin typeface="DejaVu Sans"/>
                <a:ea typeface="DejaVu Sans"/>
                <a:cs typeface="DejaVu Sans"/>
              </a:defRPr>
            </a:lvl2pPr>
            <a:lvl3pPr algn="l">
              <a:defRPr sz="1575" b="1" i="0">
                <a:solidFill>
                  <a:srgbClr val="E3AE45"/>
                </a:solidFill>
                <a:latin typeface="DejaVu Sans"/>
                <a:ea typeface="DejaVu Sans"/>
                <a:cs typeface="DejaVu Sans"/>
              </a:defRPr>
            </a:lvl3pPr>
            <a:lvl4pPr algn="l">
              <a:defRPr sz="1575" b="1" i="0">
                <a:solidFill>
                  <a:srgbClr val="E3AE45"/>
                </a:solidFill>
                <a:latin typeface="DejaVu Sans"/>
                <a:ea typeface="DejaVu Sans"/>
                <a:cs typeface="DejaVu Sans"/>
              </a:defRPr>
            </a:lvl4pPr>
            <a:lvl5pPr algn="l">
              <a:defRPr sz="1575" b="1" i="0">
                <a:solidFill>
                  <a:srgbClr val="E3AE45"/>
                </a:solidFill>
                <a:latin typeface="DejaVu Sans"/>
                <a:ea typeface="DejaVu Sans"/>
                <a:cs typeface="DejaVu Sans"/>
              </a:defRPr>
            </a:lvl5pPr>
            <a:lvl6pPr algn="l">
              <a:defRPr sz="1575" b="1" i="0">
                <a:solidFill>
                  <a:srgbClr val="E3AE45"/>
                </a:solidFill>
                <a:latin typeface="DejaVu Sans"/>
                <a:ea typeface="DejaVu Sans"/>
                <a:cs typeface="DejaVu Sans"/>
              </a:defRPr>
            </a:lvl6pPr>
            <a:lvl7pPr algn="l">
              <a:defRPr sz="1575" b="1" i="0">
                <a:solidFill>
                  <a:srgbClr val="E3AE45"/>
                </a:solidFill>
                <a:latin typeface="DejaVu Sans"/>
                <a:ea typeface="DejaVu Sans"/>
                <a:cs typeface="DejaVu Sans"/>
              </a:defRPr>
            </a:lvl7pPr>
            <a:lvl8pPr algn="l">
              <a:defRPr sz="1575" b="1" i="0">
                <a:solidFill>
                  <a:srgbClr val="E3AE45"/>
                </a:solidFill>
                <a:latin typeface="DejaVu Sans"/>
                <a:ea typeface="DejaVu Sans"/>
                <a:cs typeface="DejaVu Sans"/>
              </a:defRPr>
            </a:lvl8pPr>
            <a:lvl9pPr algn="l">
              <a:defRPr sz="1575" b="1" i="0">
                <a:solidFill>
                  <a:srgbClr val="E3AE45"/>
                </a:solidFill>
                <a:latin typeface="DejaVu Sans"/>
                <a:ea typeface="DejaVu Sans"/>
                <a:cs typeface="DejaVu Sans"/>
              </a:defRPr>
            </a:lvl9pPr>
          </a:lstStyle>
          <a:p>
            <a:pPr algn="l">
              <a:defRPr sz="1575" b="1" i="0">
                <a:solidFill>
                  <a:srgbClr val="E3AE45"/>
                </a:solidFill>
                <a:latin typeface="DejaVu Sans"/>
                <a:ea typeface="DejaVu Sans"/>
                <a:cs typeface="DejaVu Sans"/>
              </a:defRPr>
            </a:pPr>
            <a:r>
              <a:rPr sz="1575" b="1" i="0">
                <a:solidFill>
                  <a:srgbClr val="E3AE45"/>
                </a:solidFill>
                <a:latin typeface="DejaVu Sans"/>
                <a:ea typeface="DejaVu Sans"/>
                <a:cs typeface="DejaVu Sans"/>
              </a:rPr>
              <a:t>Πρόγνωση</a:t>
            </a:r>
          </a:p>
        </p:txBody>
      </p:sp>
      <p:sp>
        <p:nvSpPr>
          <p:cNvPr id="13" name="Rectangle 12">
            <a:extLst>
              <a:ext uri="{FF2B5EF4-FFF2-40B4-BE49-F238E27FC236}">
                <a16:creationId xmlns:a16="http://schemas.microsoft.com/office/drawing/2014/main" id="{F64E63E5-B112-4E7A-95D0-9115B5D5BCAA}"/>
              </a:ext>
            </a:extLst>
          </p:cNvPr>
          <p:cNvSpPr>
            <a:spLocks noGrp="1"/>
          </p:cNvSpPr>
          <p:nvPr/>
        </p:nvSpPr>
        <p:spPr>
          <a:xfrm>
            <a:off x="2667000" y="3873713"/>
            <a:ext cx="2190750" cy="361950"/>
          </a:xfrm>
          <a:prstGeom prst="rect">
            <a:avLst/>
          </a:prstGeom>
          <a:noFill/>
          <a:ln w="0">
            <a:noFill/>
            <a:prstDash val="solid"/>
          </a:ln>
        </p:spPr>
        <p:txBody>
          <a:bodyPr anchor="ctr">
            <a:normAutofit/>
          </a:bodyPr>
          <a:lstStyle>
            <a:defPPr algn="l">
              <a:defRPr sz="1500" b="1" i="0">
                <a:solidFill>
                  <a:srgbClr val="1F2D36"/>
                </a:solidFill>
                <a:latin typeface="DejaVu Sans"/>
                <a:ea typeface="DejaVu Sans"/>
                <a:cs typeface="DejaVu Sans"/>
              </a:defRPr>
            </a:defPPr>
            <a:lvl1pPr algn="l">
              <a:defRPr sz="1500" b="1" i="0">
                <a:solidFill>
                  <a:srgbClr val="1F2D36"/>
                </a:solidFill>
                <a:latin typeface="DejaVu Sans"/>
                <a:ea typeface="DejaVu Sans"/>
                <a:cs typeface="DejaVu Sans"/>
              </a:defRPr>
            </a:lvl1pPr>
            <a:lvl2pPr algn="l">
              <a:defRPr sz="1500" b="1" i="0">
                <a:solidFill>
                  <a:srgbClr val="1F2D36"/>
                </a:solidFill>
                <a:latin typeface="DejaVu Sans"/>
                <a:ea typeface="DejaVu Sans"/>
                <a:cs typeface="DejaVu Sans"/>
              </a:defRPr>
            </a:lvl2pPr>
            <a:lvl3pPr algn="l">
              <a:defRPr sz="1500" b="1" i="0">
                <a:solidFill>
                  <a:srgbClr val="1F2D36"/>
                </a:solidFill>
                <a:latin typeface="DejaVu Sans"/>
                <a:ea typeface="DejaVu Sans"/>
                <a:cs typeface="DejaVu Sans"/>
              </a:defRPr>
            </a:lvl3pPr>
            <a:lvl4pPr algn="l">
              <a:defRPr sz="1500" b="1" i="0">
                <a:solidFill>
                  <a:srgbClr val="1F2D36"/>
                </a:solidFill>
                <a:latin typeface="DejaVu Sans"/>
                <a:ea typeface="DejaVu Sans"/>
                <a:cs typeface="DejaVu Sans"/>
              </a:defRPr>
            </a:lvl4pPr>
            <a:lvl5pPr algn="l">
              <a:defRPr sz="1500" b="1" i="0">
                <a:solidFill>
                  <a:srgbClr val="1F2D36"/>
                </a:solidFill>
                <a:latin typeface="DejaVu Sans"/>
                <a:ea typeface="DejaVu Sans"/>
                <a:cs typeface="DejaVu Sans"/>
              </a:defRPr>
            </a:lvl5pPr>
            <a:lvl6pPr algn="l">
              <a:defRPr sz="1500" b="1" i="0">
                <a:solidFill>
                  <a:srgbClr val="1F2D36"/>
                </a:solidFill>
                <a:latin typeface="DejaVu Sans"/>
                <a:ea typeface="DejaVu Sans"/>
                <a:cs typeface="DejaVu Sans"/>
              </a:defRPr>
            </a:lvl6pPr>
            <a:lvl7pPr algn="l">
              <a:defRPr sz="1500" b="1" i="0">
                <a:solidFill>
                  <a:srgbClr val="1F2D36"/>
                </a:solidFill>
                <a:latin typeface="DejaVu Sans"/>
                <a:ea typeface="DejaVu Sans"/>
                <a:cs typeface="DejaVu Sans"/>
              </a:defRPr>
            </a:lvl7pPr>
            <a:lvl8pPr algn="l">
              <a:defRPr sz="1500" b="1" i="0">
                <a:solidFill>
                  <a:srgbClr val="1F2D36"/>
                </a:solidFill>
                <a:latin typeface="DejaVu Sans"/>
                <a:ea typeface="DejaVu Sans"/>
                <a:cs typeface="DejaVu Sans"/>
              </a:defRPr>
            </a:lvl8pPr>
            <a:lvl9pPr algn="l">
              <a:defRPr sz="1500" b="1" i="0">
                <a:solidFill>
                  <a:srgbClr val="1F2D36"/>
                </a:solidFill>
                <a:latin typeface="DejaVu Sans"/>
                <a:ea typeface="DejaVu Sans"/>
                <a:cs typeface="DejaVu Sans"/>
              </a:defRPr>
            </a:lvl9pPr>
          </a:lstStyle>
          <a:p>
            <a:pPr algn="l">
              <a:defRPr sz="1500" b="1" i="0">
                <a:solidFill>
                  <a:srgbClr val="1F2D36"/>
                </a:solidFill>
                <a:latin typeface="DejaVu Sans"/>
                <a:ea typeface="DejaVu Sans"/>
                <a:cs typeface="DejaVu Sans"/>
              </a:defRPr>
            </a:pPr>
            <a:r>
              <a:rPr sz="1500" b="1" i="0">
                <a:solidFill>
                  <a:srgbClr val="1F2D36"/>
                </a:solidFill>
                <a:latin typeface="DejaVu Sans"/>
                <a:ea typeface="DejaVu Sans"/>
                <a:cs typeface="DejaVu Sans"/>
              </a:rPr>
              <a:t>PECO / PICOTS</a:t>
            </a:r>
          </a:p>
        </p:txBody>
      </p:sp>
      <p:sp>
        <p:nvSpPr>
          <p:cNvPr id="14" name="Rectangle 13">
            <a:extLst>
              <a:ext uri="{FF2B5EF4-FFF2-40B4-BE49-F238E27FC236}">
                <a16:creationId xmlns:a16="http://schemas.microsoft.com/office/drawing/2014/main" id="{D06B53B4-6EF7-4525-9F54-72A6586C4F68}"/>
              </a:ext>
            </a:extLst>
          </p:cNvPr>
          <p:cNvSpPr>
            <a:spLocks noGrp="1"/>
          </p:cNvSpPr>
          <p:nvPr/>
        </p:nvSpPr>
        <p:spPr>
          <a:xfrm>
            <a:off x="5048250" y="3873713"/>
            <a:ext cx="6191250" cy="666750"/>
          </a:xfrm>
          <a:prstGeom prst="rect">
            <a:avLst/>
          </a:prstGeom>
          <a:noFill/>
          <a:ln w="0">
            <a:noFill/>
            <a:prstDash val="solid"/>
          </a:ln>
        </p:spPr>
        <p:txBody>
          <a:bodyPr anchor="t">
            <a:normAutofit/>
          </a:bodyPr>
          <a:lstStyle>
            <a:defPPr algn="l">
              <a:defRPr sz="1425" b="0" i="0">
                <a:solidFill>
                  <a:srgbClr val="5E6C74"/>
                </a:solidFill>
                <a:latin typeface="DejaVu Sans"/>
                <a:ea typeface="DejaVu Sans"/>
                <a:cs typeface="DejaVu Sans"/>
              </a:defRPr>
            </a:defPPr>
            <a:lvl1pPr algn="l">
              <a:defRPr sz="1425" b="0" i="0">
                <a:solidFill>
                  <a:srgbClr val="5E6C74"/>
                </a:solidFill>
                <a:latin typeface="DejaVu Sans"/>
                <a:ea typeface="DejaVu Sans"/>
                <a:cs typeface="DejaVu Sans"/>
              </a:defRPr>
            </a:lvl1pPr>
            <a:lvl2pPr algn="l">
              <a:defRPr sz="1425" b="0" i="0">
                <a:solidFill>
                  <a:srgbClr val="5E6C74"/>
                </a:solidFill>
                <a:latin typeface="DejaVu Sans"/>
                <a:ea typeface="DejaVu Sans"/>
                <a:cs typeface="DejaVu Sans"/>
              </a:defRPr>
            </a:lvl2pPr>
            <a:lvl3pPr algn="l">
              <a:defRPr sz="1425" b="0" i="0">
                <a:solidFill>
                  <a:srgbClr val="5E6C74"/>
                </a:solidFill>
                <a:latin typeface="DejaVu Sans"/>
                <a:ea typeface="DejaVu Sans"/>
                <a:cs typeface="DejaVu Sans"/>
              </a:defRPr>
            </a:lvl3pPr>
            <a:lvl4pPr algn="l">
              <a:defRPr sz="1425" b="0" i="0">
                <a:solidFill>
                  <a:srgbClr val="5E6C74"/>
                </a:solidFill>
                <a:latin typeface="DejaVu Sans"/>
                <a:ea typeface="DejaVu Sans"/>
                <a:cs typeface="DejaVu Sans"/>
              </a:defRPr>
            </a:lvl4pPr>
            <a:lvl5pPr algn="l">
              <a:defRPr sz="1425" b="0" i="0">
                <a:solidFill>
                  <a:srgbClr val="5E6C74"/>
                </a:solidFill>
                <a:latin typeface="DejaVu Sans"/>
                <a:ea typeface="DejaVu Sans"/>
                <a:cs typeface="DejaVu Sans"/>
              </a:defRPr>
            </a:lvl5pPr>
            <a:lvl6pPr algn="l">
              <a:defRPr sz="1425" b="0" i="0">
                <a:solidFill>
                  <a:srgbClr val="5E6C74"/>
                </a:solidFill>
                <a:latin typeface="DejaVu Sans"/>
                <a:ea typeface="DejaVu Sans"/>
                <a:cs typeface="DejaVu Sans"/>
              </a:defRPr>
            </a:lvl6pPr>
            <a:lvl7pPr algn="l">
              <a:defRPr sz="1425" b="0" i="0">
                <a:solidFill>
                  <a:srgbClr val="5E6C74"/>
                </a:solidFill>
                <a:latin typeface="DejaVu Sans"/>
                <a:ea typeface="DejaVu Sans"/>
                <a:cs typeface="DejaVu Sans"/>
              </a:defRPr>
            </a:lvl7pPr>
            <a:lvl8pPr algn="l">
              <a:defRPr sz="1425" b="0" i="0">
                <a:solidFill>
                  <a:srgbClr val="5E6C74"/>
                </a:solidFill>
                <a:latin typeface="DejaVu Sans"/>
                <a:ea typeface="DejaVu Sans"/>
                <a:cs typeface="DejaVu Sans"/>
              </a:defRPr>
            </a:lvl8pPr>
            <a:lvl9pPr algn="l">
              <a:defRPr sz="1425" b="0" i="0">
                <a:solidFill>
                  <a:srgbClr val="5E6C74"/>
                </a:solidFill>
                <a:latin typeface="DejaVu Sans"/>
                <a:ea typeface="DejaVu Sans"/>
                <a:cs typeface="DejaVu Sans"/>
              </a:defRPr>
            </a:lvl9pPr>
          </a:lstStyle>
          <a:p>
            <a:pPr algn="l">
              <a:defRPr sz="1425" b="0" i="0">
                <a:solidFill>
                  <a:srgbClr val="5E6C74"/>
                </a:solidFill>
                <a:latin typeface="DejaVu Sans"/>
                <a:ea typeface="DejaVu Sans"/>
                <a:cs typeface="DejaVu Sans"/>
              </a:defRPr>
            </a:pPr>
            <a:r>
              <a:rPr sz="1425" b="0" i="0">
                <a:solidFill>
                  <a:srgbClr val="5E6C74"/>
                </a:solidFill>
                <a:latin typeface="DejaVu Sans"/>
                <a:ea typeface="DejaVu Sans"/>
                <a:cs typeface="DejaVu Sans"/>
              </a:rPr>
              <a:t>Ποια είναι η πιθανότητα μιας έκβασης σε συγκεκριμένο χρονικό ορίζοντα;</a:t>
            </a:r>
          </a:p>
        </p:txBody>
      </p:sp>
      <p:sp>
        <p:nvSpPr>
          <p:cNvPr id="15" name="Rectangle 14">
            <a:extLst>
              <a:ext uri="{FF2B5EF4-FFF2-40B4-BE49-F238E27FC236}">
                <a16:creationId xmlns:a16="http://schemas.microsoft.com/office/drawing/2014/main" id="{9341D7EA-94EB-46FC-AF78-B457A5F882D4}"/>
              </a:ext>
            </a:extLst>
          </p:cNvPr>
          <p:cNvSpPr>
            <a:spLocks noGrp="1"/>
          </p:cNvSpPr>
          <p:nvPr/>
        </p:nvSpPr>
        <p:spPr>
          <a:xfrm>
            <a:off x="762000" y="4673813"/>
            <a:ext cx="10477500" cy="19050"/>
          </a:xfrm>
          <a:prstGeom prst="rect">
            <a:avLst/>
          </a:prstGeom>
          <a:solidFill>
            <a:srgbClr val="C9D4D8"/>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7921EEF1-8670-42C0-B4DA-A5C1C91F4CC6}"/>
              </a:ext>
            </a:extLst>
          </p:cNvPr>
          <p:cNvSpPr>
            <a:spLocks noGrp="1"/>
          </p:cNvSpPr>
          <p:nvPr/>
        </p:nvSpPr>
        <p:spPr>
          <a:xfrm>
            <a:off x="762000" y="4902413"/>
            <a:ext cx="1714500" cy="361950"/>
          </a:xfrm>
          <a:prstGeom prst="rect">
            <a:avLst/>
          </a:prstGeom>
          <a:noFill/>
          <a:ln w="0">
            <a:noFill/>
            <a:prstDash val="solid"/>
          </a:ln>
        </p:spPr>
        <p:txBody>
          <a:bodyPr anchor="ctr">
            <a:normAutofit fontScale="74850" lnSpcReduction="20000"/>
          </a:bodyPr>
          <a:lstStyle>
            <a:defPPr algn="l">
              <a:defRPr sz="1575" b="1" i="0">
                <a:solidFill>
                  <a:srgbClr val="16384C"/>
                </a:solidFill>
                <a:latin typeface="DejaVu Sans"/>
                <a:ea typeface="DejaVu Sans"/>
                <a:cs typeface="DejaVu Sans"/>
              </a:defRPr>
            </a:defPPr>
            <a:lvl1pPr algn="l">
              <a:defRPr sz="1575" b="1" i="0">
                <a:solidFill>
                  <a:srgbClr val="16384C"/>
                </a:solidFill>
                <a:latin typeface="DejaVu Sans"/>
                <a:ea typeface="DejaVu Sans"/>
                <a:cs typeface="DejaVu Sans"/>
              </a:defRPr>
            </a:lvl1pPr>
            <a:lvl2pPr algn="l">
              <a:defRPr sz="1575" b="1" i="0">
                <a:solidFill>
                  <a:srgbClr val="16384C"/>
                </a:solidFill>
                <a:latin typeface="DejaVu Sans"/>
                <a:ea typeface="DejaVu Sans"/>
                <a:cs typeface="DejaVu Sans"/>
              </a:defRPr>
            </a:lvl2pPr>
            <a:lvl3pPr algn="l">
              <a:defRPr sz="1575" b="1" i="0">
                <a:solidFill>
                  <a:srgbClr val="16384C"/>
                </a:solidFill>
                <a:latin typeface="DejaVu Sans"/>
                <a:ea typeface="DejaVu Sans"/>
                <a:cs typeface="DejaVu Sans"/>
              </a:defRPr>
            </a:lvl3pPr>
            <a:lvl4pPr algn="l">
              <a:defRPr sz="1575" b="1" i="0">
                <a:solidFill>
                  <a:srgbClr val="16384C"/>
                </a:solidFill>
                <a:latin typeface="DejaVu Sans"/>
                <a:ea typeface="DejaVu Sans"/>
                <a:cs typeface="DejaVu Sans"/>
              </a:defRPr>
            </a:lvl4pPr>
            <a:lvl5pPr algn="l">
              <a:defRPr sz="1575" b="1" i="0">
                <a:solidFill>
                  <a:srgbClr val="16384C"/>
                </a:solidFill>
                <a:latin typeface="DejaVu Sans"/>
                <a:ea typeface="DejaVu Sans"/>
                <a:cs typeface="DejaVu Sans"/>
              </a:defRPr>
            </a:lvl5pPr>
            <a:lvl6pPr algn="l">
              <a:defRPr sz="1575" b="1" i="0">
                <a:solidFill>
                  <a:srgbClr val="16384C"/>
                </a:solidFill>
                <a:latin typeface="DejaVu Sans"/>
                <a:ea typeface="DejaVu Sans"/>
                <a:cs typeface="DejaVu Sans"/>
              </a:defRPr>
            </a:lvl6pPr>
            <a:lvl7pPr algn="l">
              <a:defRPr sz="1575" b="1" i="0">
                <a:solidFill>
                  <a:srgbClr val="16384C"/>
                </a:solidFill>
                <a:latin typeface="DejaVu Sans"/>
                <a:ea typeface="DejaVu Sans"/>
                <a:cs typeface="DejaVu Sans"/>
              </a:defRPr>
            </a:lvl7pPr>
            <a:lvl8pPr algn="l">
              <a:defRPr sz="1575" b="1" i="0">
                <a:solidFill>
                  <a:srgbClr val="16384C"/>
                </a:solidFill>
                <a:latin typeface="DejaVu Sans"/>
                <a:ea typeface="DejaVu Sans"/>
                <a:cs typeface="DejaVu Sans"/>
              </a:defRPr>
            </a:lvl8pPr>
            <a:lvl9pPr algn="l">
              <a:defRPr sz="1575" b="1" i="0">
                <a:solidFill>
                  <a:srgbClr val="16384C"/>
                </a:solidFill>
                <a:latin typeface="DejaVu Sans"/>
                <a:ea typeface="DejaVu Sans"/>
                <a:cs typeface="DejaVu Sans"/>
              </a:defRPr>
            </a:lvl9pPr>
          </a:lstStyle>
          <a:p>
            <a:pPr algn="l">
              <a:defRPr sz="1575" b="1" i="0">
                <a:solidFill>
                  <a:srgbClr val="16384C"/>
                </a:solidFill>
                <a:latin typeface="DejaVu Sans"/>
                <a:ea typeface="DejaVu Sans"/>
                <a:cs typeface="DejaVu Sans"/>
              </a:defRPr>
            </a:pPr>
            <a:r>
              <a:rPr sz="1575" b="1" i="0">
                <a:solidFill>
                  <a:srgbClr val="16384C"/>
                </a:solidFill>
                <a:latin typeface="DejaVu Sans"/>
                <a:ea typeface="DejaVu Sans"/>
                <a:cs typeface="DejaVu Sans"/>
              </a:rPr>
              <a:t>Εμπειρία ασθενών</a:t>
            </a:r>
          </a:p>
        </p:txBody>
      </p:sp>
      <p:sp>
        <p:nvSpPr>
          <p:cNvPr id="17" name="Rectangle 16">
            <a:extLst>
              <a:ext uri="{FF2B5EF4-FFF2-40B4-BE49-F238E27FC236}">
                <a16:creationId xmlns:a16="http://schemas.microsoft.com/office/drawing/2014/main" id="{AF63F445-98FE-4C30-8CD5-47CD332E5185}"/>
              </a:ext>
            </a:extLst>
          </p:cNvPr>
          <p:cNvSpPr>
            <a:spLocks noGrp="1"/>
          </p:cNvSpPr>
          <p:nvPr/>
        </p:nvSpPr>
        <p:spPr>
          <a:xfrm>
            <a:off x="2667000" y="4902413"/>
            <a:ext cx="2190750" cy="361950"/>
          </a:xfrm>
          <a:prstGeom prst="rect">
            <a:avLst/>
          </a:prstGeom>
          <a:noFill/>
          <a:ln w="0">
            <a:noFill/>
            <a:prstDash val="solid"/>
          </a:ln>
        </p:spPr>
        <p:txBody>
          <a:bodyPr anchor="ctr">
            <a:normAutofit fontScale="93362"/>
          </a:bodyPr>
          <a:lstStyle>
            <a:defPPr algn="l">
              <a:defRPr sz="1500" b="1" i="0">
                <a:solidFill>
                  <a:srgbClr val="1F2D36"/>
                </a:solidFill>
                <a:latin typeface="DejaVu Sans"/>
                <a:ea typeface="DejaVu Sans"/>
                <a:cs typeface="DejaVu Sans"/>
              </a:defRPr>
            </a:defPPr>
            <a:lvl1pPr algn="l">
              <a:defRPr sz="1500" b="1" i="0">
                <a:solidFill>
                  <a:srgbClr val="1F2D36"/>
                </a:solidFill>
                <a:latin typeface="DejaVu Sans"/>
                <a:ea typeface="DejaVu Sans"/>
                <a:cs typeface="DejaVu Sans"/>
              </a:defRPr>
            </a:lvl1pPr>
            <a:lvl2pPr algn="l">
              <a:defRPr sz="1500" b="1" i="0">
                <a:solidFill>
                  <a:srgbClr val="1F2D36"/>
                </a:solidFill>
                <a:latin typeface="DejaVu Sans"/>
                <a:ea typeface="DejaVu Sans"/>
                <a:cs typeface="DejaVu Sans"/>
              </a:defRPr>
            </a:lvl2pPr>
            <a:lvl3pPr algn="l">
              <a:defRPr sz="1500" b="1" i="0">
                <a:solidFill>
                  <a:srgbClr val="1F2D36"/>
                </a:solidFill>
                <a:latin typeface="DejaVu Sans"/>
                <a:ea typeface="DejaVu Sans"/>
                <a:cs typeface="DejaVu Sans"/>
              </a:defRPr>
            </a:lvl3pPr>
            <a:lvl4pPr algn="l">
              <a:defRPr sz="1500" b="1" i="0">
                <a:solidFill>
                  <a:srgbClr val="1F2D36"/>
                </a:solidFill>
                <a:latin typeface="DejaVu Sans"/>
                <a:ea typeface="DejaVu Sans"/>
                <a:cs typeface="DejaVu Sans"/>
              </a:defRPr>
            </a:lvl4pPr>
            <a:lvl5pPr algn="l">
              <a:defRPr sz="1500" b="1" i="0">
                <a:solidFill>
                  <a:srgbClr val="1F2D36"/>
                </a:solidFill>
                <a:latin typeface="DejaVu Sans"/>
                <a:ea typeface="DejaVu Sans"/>
                <a:cs typeface="DejaVu Sans"/>
              </a:defRPr>
            </a:lvl5pPr>
            <a:lvl6pPr algn="l">
              <a:defRPr sz="1500" b="1" i="0">
                <a:solidFill>
                  <a:srgbClr val="1F2D36"/>
                </a:solidFill>
                <a:latin typeface="DejaVu Sans"/>
                <a:ea typeface="DejaVu Sans"/>
                <a:cs typeface="DejaVu Sans"/>
              </a:defRPr>
            </a:lvl6pPr>
            <a:lvl7pPr algn="l">
              <a:defRPr sz="1500" b="1" i="0">
                <a:solidFill>
                  <a:srgbClr val="1F2D36"/>
                </a:solidFill>
                <a:latin typeface="DejaVu Sans"/>
                <a:ea typeface="DejaVu Sans"/>
                <a:cs typeface="DejaVu Sans"/>
              </a:defRPr>
            </a:lvl7pPr>
            <a:lvl8pPr algn="l">
              <a:defRPr sz="1500" b="1" i="0">
                <a:solidFill>
                  <a:srgbClr val="1F2D36"/>
                </a:solidFill>
                <a:latin typeface="DejaVu Sans"/>
                <a:ea typeface="DejaVu Sans"/>
                <a:cs typeface="DejaVu Sans"/>
              </a:defRPr>
            </a:lvl8pPr>
            <a:lvl9pPr algn="l">
              <a:defRPr sz="1500" b="1" i="0">
                <a:solidFill>
                  <a:srgbClr val="1F2D36"/>
                </a:solidFill>
                <a:latin typeface="DejaVu Sans"/>
                <a:ea typeface="DejaVu Sans"/>
                <a:cs typeface="DejaVu Sans"/>
              </a:defRPr>
            </a:lvl9pPr>
          </a:lstStyle>
          <a:p>
            <a:pPr algn="l">
              <a:defRPr sz="1500" b="1" i="0">
                <a:solidFill>
                  <a:srgbClr val="1F2D36"/>
                </a:solidFill>
                <a:latin typeface="DejaVu Sans"/>
                <a:ea typeface="DejaVu Sans"/>
                <a:cs typeface="DejaVu Sans"/>
              </a:defRPr>
            </a:pPr>
            <a:r>
              <a:rPr sz="1500" b="1" i="0">
                <a:solidFill>
                  <a:srgbClr val="1F2D36"/>
                </a:solidFill>
                <a:latin typeface="DejaVu Sans"/>
                <a:ea typeface="DejaVu Sans"/>
                <a:cs typeface="DejaVu Sans"/>
              </a:rPr>
              <a:t>PICo ή άλλο πλαίσιο</a:t>
            </a:r>
          </a:p>
        </p:txBody>
      </p:sp>
      <p:sp>
        <p:nvSpPr>
          <p:cNvPr id="18" name="Rectangle 17">
            <a:extLst>
              <a:ext uri="{FF2B5EF4-FFF2-40B4-BE49-F238E27FC236}">
                <a16:creationId xmlns:a16="http://schemas.microsoft.com/office/drawing/2014/main" id="{FBD88CB6-9046-4A81-AE40-03C596921BEF}"/>
              </a:ext>
            </a:extLst>
          </p:cNvPr>
          <p:cNvSpPr>
            <a:spLocks noGrp="1"/>
          </p:cNvSpPr>
          <p:nvPr/>
        </p:nvSpPr>
        <p:spPr>
          <a:xfrm>
            <a:off x="5048250" y="4902413"/>
            <a:ext cx="6191250" cy="666750"/>
          </a:xfrm>
          <a:prstGeom prst="rect">
            <a:avLst/>
          </a:prstGeom>
          <a:noFill/>
          <a:ln w="0">
            <a:noFill/>
            <a:prstDash val="solid"/>
          </a:ln>
        </p:spPr>
        <p:txBody>
          <a:bodyPr anchor="t">
            <a:normAutofit/>
          </a:bodyPr>
          <a:lstStyle>
            <a:defPPr algn="l">
              <a:defRPr sz="1425" b="0" i="0">
                <a:solidFill>
                  <a:srgbClr val="5E6C74"/>
                </a:solidFill>
                <a:latin typeface="DejaVu Sans"/>
                <a:ea typeface="DejaVu Sans"/>
                <a:cs typeface="DejaVu Sans"/>
              </a:defRPr>
            </a:defPPr>
            <a:lvl1pPr algn="l">
              <a:defRPr sz="1425" b="0" i="0">
                <a:solidFill>
                  <a:srgbClr val="5E6C74"/>
                </a:solidFill>
                <a:latin typeface="DejaVu Sans"/>
                <a:ea typeface="DejaVu Sans"/>
                <a:cs typeface="DejaVu Sans"/>
              </a:defRPr>
            </a:lvl1pPr>
            <a:lvl2pPr algn="l">
              <a:defRPr sz="1425" b="0" i="0">
                <a:solidFill>
                  <a:srgbClr val="5E6C74"/>
                </a:solidFill>
                <a:latin typeface="DejaVu Sans"/>
                <a:ea typeface="DejaVu Sans"/>
                <a:cs typeface="DejaVu Sans"/>
              </a:defRPr>
            </a:lvl2pPr>
            <a:lvl3pPr algn="l">
              <a:defRPr sz="1425" b="0" i="0">
                <a:solidFill>
                  <a:srgbClr val="5E6C74"/>
                </a:solidFill>
                <a:latin typeface="DejaVu Sans"/>
                <a:ea typeface="DejaVu Sans"/>
                <a:cs typeface="DejaVu Sans"/>
              </a:defRPr>
            </a:lvl3pPr>
            <a:lvl4pPr algn="l">
              <a:defRPr sz="1425" b="0" i="0">
                <a:solidFill>
                  <a:srgbClr val="5E6C74"/>
                </a:solidFill>
                <a:latin typeface="DejaVu Sans"/>
                <a:ea typeface="DejaVu Sans"/>
                <a:cs typeface="DejaVu Sans"/>
              </a:defRPr>
            </a:lvl4pPr>
            <a:lvl5pPr algn="l">
              <a:defRPr sz="1425" b="0" i="0">
                <a:solidFill>
                  <a:srgbClr val="5E6C74"/>
                </a:solidFill>
                <a:latin typeface="DejaVu Sans"/>
                <a:ea typeface="DejaVu Sans"/>
                <a:cs typeface="DejaVu Sans"/>
              </a:defRPr>
            </a:lvl5pPr>
            <a:lvl6pPr algn="l">
              <a:defRPr sz="1425" b="0" i="0">
                <a:solidFill>
                  <a:srgbClr val="5E6C74"/>
                </a:solidFill>
                <a:latin typeface="DejaVu Sans"/>
                <a:ea typeface="DejaVu Sans"/>
                <a:cs typeface="DejaVu Sans"/>
              </a:defRPr>
            </a:lvl6pPr>
            <a:lvl7pPr algn="l">
              <a:defRPr sz="1425" b="0" i="0">
                <a:solidFill>
                  <a:srgbClr val="5E6C74"/>
                </a:solidFill>
                <a:latin typeface="DejaVu Sans"/>
                <a:ea typeface="DejaVu Sans"/>
                <a:cs typeface="DejaVu Sans"/>
              </a:defRPr>
            </a:lvl7pPr>
            <a:lvl8pPr algn="l">
              <a:defRPr sz="1425" b="0" i="0">
                <a:solidFill>
                  <a:srgbClr val="5E6C74"/>
                </a:solidFill>
                <a:latin typeface="DejaVu Sans"/>
                <a:ea typeface="DejaVu Sans"/>
                <a:cs typeface="DejaVu Sans"/>
              </a:defRPr>
            </a:lvl8pPr>
            <a:lvl9pPr algn="l">
              <a:defRPr sz="1425" b="0" i="0">
                <a:solidFill>
                  <a:srgbClr val="5E6C74"/>
                </a:solidFill>
                <a:latin typeface="DejaVu Sans"/>
                <a:ea typeface="DejaVu Sans"/>
                <a:cs typeface="DejaVu Sans"/>
              </a:defRPr>
            </a:lvl9pPr>
          </a:lstStyle>
          <a:p>
            <a:pPr algn="l">
              <a:defRPr sz="1425" b="0" i="0">
                <a:solidFill>
                  <a:srgbClr val="5E6C74"/>
                </a:solidFill>
                <a:latin typeface="DejaVu Sans"/>
                <a:ea typeface="DejaVu Sans"/>
                <a:cs typeface="DejaVu Sans"/>
              </a:defRPr>
            </a:pPr>
            <a:r>
              <a:rPr sz="1425" b="0" i="0">
                <a:solidFill>
                  <a:srgbClr val="5E6C74"/>
                </a:solidFill>
                <a:latin typeface="DejaVu Sans"/>
                <a:ea typeface="DejaVu Sans"/>
                <a:cs typeface="DejaVu Sans"/>
              </a:rPr>
              <a:t>Πώς βιώνει ένας πληθυσμός ένα φαινόμενο σε συγκεκριμένο πλαίσιο;</a:t>
            </a:r>
          </a:p>
        </p:txBody>
      </p:sp>
      <p:sp>
        <p:nvSpPr>
          <p:cNvPr id="19" name="Rectangle 18">
            <a:extLst>
              <a:ext uri="{FF2B5EF4-FFF2-40B4-BE49-F238E27FC236}">
                <a16:creationId xmlns:a16="http://schemas.microsoft.com/office/drawing/2014/main" id="{DC749805-D9D3-4DCF-A28D-A986B92F69CC}"/>
              </a:ext>
            </a:extLst>
          </p:cNvPr>
          <p:cNvSpPr>
            <a:spLocks noGrp="1"/>
          </p:cNvSpPr>
          <p:nvPr/>
        </p:nvSpPr>
        <p:spPr>
          <a:xfrm>
            <a:off x="762000" y="5702513"/>
            <a:ext cx="10477500" cy="19050"/>
          </a:xfrm>
          <a:prstGeom prst="rect">
            <a:avLst/>
          </a:prstGeom>
          <a:solidFill>
            <a:srgbClr val="C9D4D8"/>
          </a:solidFill>
          <a:ln w="0">
            <a:noFill/>
            <a:prstDash val="solid"/>
          </a:ln>
        </p:spPr>
        <p:txBody>
          <a:bodyPr/>
          <a:lstStyle/>
          <a:p>
            <a:endParaRPr lang="en-US"/>
          </a:p>
        </p:txBody>
      </p:sp>
    </p:spTree>
    <p:extLst>
      <p:ext uri="{BB962C8B-B14F-4D97-AF65-F5344CB8AC3E}">
        <p14:creationId xmlns:p14="http://schemas.microsoft.com/office/powerpoint/2010/main" val="1742917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slide-title">
            <a:extLst>
              <a:ext uri="{FF2B5EF4-FFF2-40B4-BE49-F238E27FC236}">
                <a16:creationId xmlns:a16="http://schemas.microsoft.com/office/drawing/2014/main" id="{1B16D2BF-987D-4224-B63D-0C07FE809F31}"/>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Άσκηση 1: Αναγνώριση των στοιχείων PICO</a:t>
            </a:r>
          </a:p>
        </p:txBody>
      </p:sp>
      <p:sp>
        <p:nvSpPr>
          <p:cNvPr id="2" name="Rectangle 1">
            <a:extLst>
              <a:ext uri="{FF2B5EF4-FFF2-40B4-BE49-F238E27FC236}">
                <a16:creationId xmlns:a16="http://schemas.microsoft.com/office/drawing/2014/main" id="{0FE40466-F6A8-4700-B79C-90087D1F7E19}"/>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79B89FE5-6BCE-4142-8B93-786447E3A552}"/>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20</a:t>
            </a:r>
          </a:p>
        </p:txBody>
      </p:sp>
      <p:sp>
        <p:nvSpPr>
          <p:cNvPr id="6" name="Rectangle 5">
            <a:extLst>
              <a:ext uri="{FF2B5EF4-FFF2-40B4-BE49-F238E27FC236}">
                <a16:creationId xmlns:a16="http://schemas.microsoft.com/office/drawing/2014/main" id="{7F07A5DF-660E-48D7-BDEC-7E8AD32C1BE5}"/>
              </a:ext>
            </a:extLst>
          </p:cNvPr>
          <p:cNvSpPr>
            <a:spLocks noGrp="1"/>
          </p:cNvSpPr>
          <p:nvPr/>
        </p:nvSpPr>
        <p:spPr>
          <a:xfrm>
            <a:off x="952500" y="1762125"/>
            <a:ext cx="10287000" cy="1143000"/>
          </a:xfrm>
          <a:prstGeom prst="rect">
            <a:avLst/>
          </a:prstGeom>
          <a:noFill/>
          <a:ln w="0">
            <a:noFill/>
            <a:prstDash val="solid"/>
          </a:ln>
        </p:spPr>
        <p:txBody>
          <a:bodyPr anchor="ctr">
            <a:normAutofit/>
          </a:bodyPr>
          <a:lstStyle>
            <a:defPPr algn="ctr">
              <a:defRPr sz="2100" b="1" i="0">
                <a:solidFill>
                  <a:srgbClr val="16384C"/>
                </a:solidFill>
                <a:latin typeface="DejaVu Sans"/>
                <a:ea typeface="DejaVu Sans"/>
                <a:cs typeface="DejaVu Sans"/>
              </a:defRPr>
            </a:defPPr>
            <a:lvl1pPr algn="ctr">
              <a:defRPr sz="2100" b="1" i="0">
                <a:solidFill>
                  <a:srgbClr val="16384C"/>
                </a:solidFill>
                <a:latin typeface="DejaVu Sans"/>
                <a:ea typeface="DejaVu Sans"/>
                <a:cs typeface="DejaVu Sans"/>
              </a:defRPr>
            </a:lvl1pPr>
            <a:lvl2pPr algn="ctr">
              <a:defRPr sz="2100" b="1" i="0">
                <a:solidFill>
                  <a:srgbClr val="16384C"/>
                </a:solidFill>
                <a:latin typeface="DejaVu Sans"/>
                <a:ea typeface="DejaVu Sans"/>
                <a:cs typeface="DejaVu Sans"/>
              </a:defRPr>
            </a:lvl2pPr>
            <a:lvl3pPr algn="ctr">
              <a:defRPr sz="2100" b="1" i="0">
                <a:solidFill>
                  <a:srgbClr val="16384C"/>
                </a:solidFill>
                <a:latin typeface="DejaVu Sans"/>
                <a:ea typeface="DejaVu Sans"/>
                <a:cs typeface="DejaVu Sans"/>
              </a:defRPr>
            </a:lvl3pPr>
            <a:lvl4pPr algn="ctr">
              <a:defRPr sz="2100" b="1" i="0">
                <a:solidFill>
                  <a:srgbClr val="16384C"/>
                </a:solidFill>
                <a:latin typeface="DejaVu Sans"/>
                <a:ea typeface="DejaVu Sans"/>
                <a:cs typeface="DejaVu Sans"/>
              </a:defRPr>
            </a:lvl4pPr>
            <a:lvl5pPr algn="ctr">
              <a:defRPr sz="2100" b="1" i="0">
                <a:solidFill>
                  <a:srgbClr val="16384C"/>
                </a:solidFill>
                <a:latin typeface="DejaVu Sans"/>
                <a:ea typeface="DejaVu Sans"/>
                <a:cs typeface="DejaVu Sans"/>
              </a:defRPr>
            </a:lvl5pPr>
            <a:lvl6pPr algn="ctr">
              <a:defRPr sz="2100" b="1" i="0">
                <a:solidFill>
                  <a:srgbClr val="16384C"/>
                </a:solidFill>
                <a:latin typeface="DejaVu Sans"/>
                <a:ea typeface="DejaVu Sans"/>
                <a:cs typeface="DejaVu Sans"/>
              </a:defRPr>
            </a:lvl6pPr>
            <a:lvl7pPr algn="ctr">
              <a:defRPr sz="2100" b="1" i="0">
                <a:solidFill>
                  <a:srgbClr val="16384C"/>
                </a:solidFill>
                <a:latin typeface="DejaVu Sans"/>
                <a:ea typeface="DejaVu Sans"/>
                <a:cs typeface="DejaVu Sans"/>
              </a:defRPr>
            </a:lvl7pPr>
            <a:lvl8pPr algn="ctr">
              <a:defRPr sz="2100" b="1" i="0">
                <a:solidFill>
                  <a:srgbClr val="16384C"/>
                </a:solidFill>
                <a:latin typeface="DejaVu Sans"/>
                <a:ea typeface="DejaVu Sans"/>
                <a:cs typeface="DejaVu Sans"/>
              </a:defRPr>
            </a:lvl8pPr>
            <a:lvl9pPr algn="ctr">
              <a:defRPr sz="2100" b="1" i="0">
                <a:solidFill>
                  <a:srgbClr val="16384C"/>
                </a:solidFill>
                <a:latin typeface="DejaVu Sans"/>
                <a:ea typeface="DejaVu Sans"/>
                <a:cs typeface="DejaVu Sans"/>
              </a:defRPr>
            </a:lvl9pPr>
          </a:lstStyle>
          <a:p>
            <a:pPr algn="ctr">
              <a:defRPr sz="2100" b="1" i="0">
                <a:solidFill>
                  <a:srgbClr val="16384C"/>
                </a:solidFill>
                <a:latin typeface="DejaVu Sans"/>
                <a:ea typeface="DejaVu Sans"/>
                <a:cs typeface="DejaVu Sans"/>
              </a:defRPr>
            </a:pPr>
            <a:r>
              <a:rPr sz="2100" b="1" i="0" dirty="0" err="1">
                <a:solidFill>
                  <a:srgbClr val="16384C"/>
                </a:solidFill>
                <a:latin typeface="DejaVu Sans"/>
                <a:ea typeface="DejaVu Sans"/>
                <a:cs typeface="DejaVu Sans"/>
              </a:rPr>
              <a:t>Σε</a:t>
            </a:r>
            <a:r>
              <a:rPr sz="2100" b="1" i="0" dirty="0">
                <a:solidFill>
                  <a:srgbClr val="16384C"/>
                </a:solidFill>
                <a:latin typeface="DejaVu Sans"/>
                <a:ea typeface="DejaVu Sans"/>
                <a:cs typeface="DejaVu Sans"/>
              </a:rPr>
              <a:t> </a:t>
            </a:r>
            <a:r>
              <a:rPr sz="2100" b="1" i="0" dirty="0" err="1">
                <a:solidFill>
                  <a:srgbClr val="16384C"/>
                </a:solidFill>
                <a:latin typeface="DejaVu Sans"/>
                <a:ea typeface="DejaVu Sans"/>
                <a:cs typeface="DejaVu Sans"/>
              </a:rPr>
              <a:t>νοσηλευόμενους</a:t>
            </a:r>
            <a:r>
              <a:rPr sz="2100" b="1" i="0" dirty="0">
                <a:solidFill>
                  <a:srgbClr val="16384C"/>
                </a:solidFill>
                <a:latin typeface="DejaVu Sans"/>
                <a:ea typeface="DejaVu Sans"/>
                <a:cs typeface="DejaVu Sans"/>
              </a:rPr>
              <a:t> α</a:t>
            </a:r>
            <a:r>
              <a:rPr sz="2100" b="1" i="0" dirty="0" err="1">
                <a:solidFill>
                  <a:srgbClr val="16384C"/>
                </a:solidFill>
                <a:latin typeface="DejaVu Sans"/>
                <a:ea typeface="DejaVu Sans"/>
                <a:cs typeface="DejaVu Sans"/>
              </a:rPr>
              <a:t>σθενείς</a:t>
            </a:r>
            <a:r>
              <a:rPr sz="2100" b="1" i="0" dirty="0">
                <a:solidFill>
                  <a:srgbClr val="16384C"/>
                </a:solidFill>
                <a:latin typeface="DejaVu Sans"/>
                <a:ea typeface="DejaVu Sans"/>
                <a:cs typeface="DejaVu Sans"/>
              </a:rPr>
              <a:t> </a:t>
            </a:r>
            <a:r>
              <a:rPr sz="2100" b="1" i="0" dirty="0" err="1">
                <a:solidFill>
                  <a:srgbClr val="16384C"/>
                </a:solidFill>
                <a:latin typeface="DejaVu Sans"/>
                <a:ea typeface="DejaVu Sans"/>
                <a:cs typeface="DejaVu Sans"/>
              </a:rPr>
              <a:t>υψηλού</a:t>
            </a:r>
            <a:r>
              <a:rPr sz="2100" b="1" i="0" dirty="0">
                <a:solidFill>
                  <a:srgbClr val="16384C"/>
                </a:solidFill>
                <a:latin typeface="DejaVu Sans"/>
                <a:ea typeface="DejaVu Sans"/>
                <a:cs typeface="DejaVu Sans"/>
              </a:rPr>
              <a:t> </a:t>
            </a:r>
            <a:r>
              <a:rPr sz="2100" b="1" i="0" dirty="0" err="1">
                <a:solidFill>
                  <a:srgbClr val="16384C"/>
                </a:solidFill>
                <a:latin typeface="DejaVu Sans"/>
                <a:ea typeface="DejaVu Sans"/>
                <a:cs typeface="DejaVu Sans"/>
              </a:rPr>
              <a:t>κινδύνου</a:t>
            </a:r>
            <a:r>
              <a:rPr sz="2100" b="1" i="0" dirty="0">
                <a:solidFill>
                  <a:srgbClr val="16384C"/>
                </a:solidFill>
                <a:latin typeface="DejaVu Sans"/>
                <a:ea typeface="DejaVu Sans"/>
                <a:cs typeface="DejaVu Sans"/>
              </a:rPr>
              <a:t>, </a:t>
            </a:r>
            <a:r>
              <a:rPr sz="2100" b="1" i="0" dirty="0" err="1">
                <a:solidFill>
                  <a:srgbClr val="16384C"/>
                </a:solidFill>
                <a:latin typeface="DejaVu Sans"/>
                <a:ea typeface="DejaVu Sans"/>
                <a:cs typeface="DejaVu Sans"/>
              </a:rPr>
              <a:t>μειώνει</a:t>
            </a:r>
            <a:r>
              <a:rPr sz="2100" b="1" i="0" dirty="0">
                <a:solidFill>
                  <a:srgbClr val="16384C"/>
                </a:solidFill>
                <a:latin typeface="DejaVu Sans"/>
                <a:ea typeface="DejaVu Sans"/>
                <a:cs typeface="DejaVu Sans"/>
              </a:rPr>
              <a:t> </a:t>
            </a:r>
            <a:r>
              <a:rPr sz="2100" b="1" i="0" dirty="0" err="1">
                <a:solidFill>
                  <a:srgbClr val="16384C"/>
                </a:solidFill>
                <a:latin typeface="DejaVu Sans"/>
                <a:ea typeface="DejaVu Sans"/>
                <a:cs typeface="DejaVu Sans"/>
              </a:rPr>
              <a:t>έν</a:t>
            </a:r>
            <a:r>
              <a:rPr sz="2100" b="1" i="0" dirty="0">
                <a:solidFill>
                  <a:srgbClr val="16384C"/>
                </a:solidFill>
                <a:latin typeface="DejaVu Sans"/>
                <a:ea typeface="DejaVu Sans"/>
                <a:cs typeface="DejaVu Sans"/>
              </a:rPr>
              <a:t>α οργανωμένο πρόγραμμα κινητοποίησης, σε σύγκριση με τη συνήθη φροντίδα, την εμφάνιση DVT;</a:t>
            </a:r>
          </a:p>
        </p:txBody>
      </p:sp>
      <p:sp>
        <p:nvSpPr>
          <p:cNvPr id="7" name="Oval 6">
            <a:extLst>
              <a:ext uri="{FF2B5EF4-FFF2-40B4-BE49-F238E27FC236}">
                <a16:creationId xmlns:a16="http://schemas.microsoft.com/office/drawing/2014/main" id="{31CA507D-9714-4F2B-96E8-58515C2B03AF}"/>
              </a:ext>
            </a:extLst>
          </p:cNvPr>
          <p:cNvSpPr>
            <a:spLocks noGrp="1"/>
          </p:cNvSpPr>
          <p:nvPr/>
        </p:nvSpPr>
        <p:spPr>
          <a:xfrm>
            <a:off x="1476375" y="3714750"/>
            <a:ext cx="666750" cy="666750"/>
          </a:xfrm>
          <a:prstGeom prst="ellipse">
            <a:avLst/>
          </a:prstGeom>
          <a:solidFill>
            <a:srgbClr val="16384C"/>
          </a:solidFill>
          <a:ln w="0">
            <a:noFill/>
            <a:prstDash val="solid"/>
          </a:ln>
        </p:spPr>
        <p:txBody>
          <a:bodyPr/>
          <a:lstStyle/>
          <a:p>
            <a:endParaRPr lang="en-US"/>
          </a:p>
        </p:txBody>
      </p:sp>
      <p:sp>
        <p:nvSpPr>
          <p:cNvPr id="8" name="Rectangle 7">
            <a:extLst>
              <a:ext uri="{FF2B5EF4-FFF2-40B4-BE49-F238E27FC236}">
                <a16:creationId xmlns:a16="http://schemas.microsoft.com/office/drawing/2014/main" id="{BA7EFC79-E984-418C-AB66-5FF347488BD8}"/>
              </a:ext>
            </a:extLst>
          </p:cNvPr>
          <p:cNvSpPr>
            <a:spLocks noGrp="1"/>
          </p:cNvSpPr>
          <p:nvPr/>
        </p:nvSpPr>
        <p:spPr>
          <a:xfrm>
            <a:off x="1476375" y="3714750"/>
            <a:ext cx="666750" cy="66675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a:t>
            </a:r>
          </a:p>
        </p:txBody>
      </p:sp>
      <p:sp>
        <p:nvSpPr>
          <p:cNvPr id="9" name="Rectangle 8">
            <a:extLst>
              <a:ext uri="{FF2B5EF4-FFF2-40B4-BE49-F238E27FC236}">
                <a16:creationId xmlns:a16="http://schemas.microsoft.com/office/drawing/2014/main" id="{06510FB2-6355-4CDE-9854-135A0116A6C8}"/>
              </a:ext>
            </a:extLst>
          </p:cNvPr>
          <p:cNvSpPr>
            <a:spLocks noGrp="1"/>
          </p:cNvSpPr>
          <p:nvPr/>
        </p:nvSpPr>
        <p:spPr>
          <a:xfrm>
            <a:off x="1114425" y="4762500"/>
            <a:ext cx="1390650" cy="28575"/>
          </a:xfrm>
          <a:prstGeom prst="rect">
            <a:avLst/>
          </a:prstGeom>
          <a:solidFill>
            <a:srgbClr val="C9D4D8"/>
          </a:solidFill>
          <a:ln w="0">
            <a:noFill/>
            <a:prstDash val="solid"/>
          </a:ln>
        </p:spPr>
        <p:txBody>
          <a:bodyPr/>
          <a:lstStyle/>
          <a:p>
            <a:endParaRPr lang="en-US"/>
          </a:p>
        </p:txBody>
      </p:sp>
      <p:sp>
        <p:nvSpPr>
          <p:cNvPr id="10" name="Oval 9">
            <a:extLst>
              <a:ext uri="{FF2B5EF4-FFF2-40B4-BE49-F238E27FC236}">
                <a16:creationId xmlns:a16="http://schemas.microsoft.com/office/drawing/2014/main" id="{662F94E8-CD25-4F99-8380-16471B672B01}"/>
              </a:ext>
            </a:extLst>
          </p:cNvPr>
          <p:cNvSpPr>
            <a:spLocks noGrp="1"/>
          </p:cNvSpPr>
          <p:nvPr/>
        </p:nvSpPr>
        <p:spPr>
          <a:xfrm>
            <a:off x="4095750" y="3714750"/>
            <a:ext cx="666750" cy="666750"/>
          </a:xfrm>
          <a:prstGeom prst="ellipse">
            <a:avLst/>
          </a:prstGeom>
          <a:solidFill>
            <a:srgbClr val="2A7F7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7252EE4B-64E7-4195-91D9-BDBFFD0CAF6E}"/>
              </a:ext>
            </a:extLst>
          </p:cNvPr>
          <p:cNvSpPr>
            <a:spLocks noGrp="1"/>
          </p:cNvSpPr>
          <p:nvPr/>
        </p:nvSpPr>
        <p:spPr>
          <a:xfrm>
            <a:off x="4095750" y="3714750"/>
            <a:ext cx="666750" cy="66675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I</a:t>
            </a:r>
          </a:p>
        </p:txBody>
      </p:sp>
      <p:sp>
        <p:nvSpPr>
          <p:cNvPr id="12" name="Rectangle 11">
            <a:extLst>
              <a:ext uri="{FF2B5EF4-FFF2-40B4-BE49-F238E27FC236}">
                <a16:creationId xmlns:a16="http://schemas.microsoft.com/office/drawing/2014/main" id="{0EA70BAA-DC45-4B4D-99B7-080A059AB708}"/>
              </a:ext>
            </a:extLst>
          </p:cNvPr>
          <p:cNvSpPr>
            <a:spLocks noGrp="1"/>
          </p:cNvSpPr>
          <p:nvPr/>
        </p:nvSpPr>
        <p:spPr>
          <a:xfrm>
            <a:off x="3733800" y="4762500"/>
            <a:ext cx="1390650" cy="28575"/>
          </a:xfrm>
          <a:prstGeom prst="rect">
            <a:avLst/>
          </a:prstGeom>
          <a:solidFill>
            <a:srgbClr val="C9D4D8"/>
          </a:solidFill>
          <a:ln w="0">
            <a:noFill/>
            <a:prstDash val="solid"/>
          </a:ln>
        </p:spPr>
        <p:txBody>
          <a:bodyPr/>
          <a:lstStyle/>
          <a:p>
            <a:endParaRPr lang="en-US"/>
          </a:p>
        </p:txBody>
      </p:sp>
      <p:sp>
        <p:nvSpPr>
          <p:cNvPr id="13" name="Oval 12">
            <a:extLst>
              <a:ext uri="{FF2B5EF4-FFF2-40B4-BE49-F238E27FC236}">
                <a16:creationId xmlns:a16="http://schemas.microsoft.com/office/drawing/2014/main" id="{742ABD67-9BA8-4712-8091-16BD540CD677}"/>
              </a:ext>
            </a:extLst>
          </p:cNvPr>
          <p:cNvSpPr>
            <a:spLocks noGrp="1"/>
          </p:cNvSpPr>
          <p:nvPr/>
        </p:nvSpPr>
        <p:spPr>
          <a:xfrm>
            <a:off x="6715125" y="3714750"/>
            <a:ext cx="666750" cy="666750"/>
          </a:xfrm>
          <a:prstGeom prst="ellipse">
            <a:avLst/>
          </a:prstGeom>
          <a:solidFill>
            <a:srgbClr val="E97A5E"/>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E930994C-B3D6-4F96-8F97-EEA4D2F98304}"/>
              </a:ext>
            </a:extLst>
          </p:cNvPr>
          <p:cNvSpPr>
            <a:spLocks noGrp="1"/>
          </p:cNvSpPr>
          <p:nvPr/>
        </p:nvSpPr>
        <p:spPr>
          <a:xfrm>
            <a:off x="6715125" y="3714750"/>
            <a:ext cx="666750" cy="66675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C</a:t>
            </a:r>
          </a:p>
        </p:txBody>
      </p:sp>
      <p:sp>
        <p:nvSpPr>
          <p:cNvPr id="15" name="Rectangle 14">
            <a:extLst>
              <a:ext uri="{FF2B5EF4-FFF2-40B4-BE49-F238E27FC236}">
                <a16:creationId xmlns:a16="http://schemas.microsoft.com/office/drawing/2014/main" id="{7C25559B-A741-4020-8EBF-1E038BB2C457}"/>
              </a:ext>
            </a:extLst>
          </p:cNvPr>
          <p:cNvSpPr>
            <a:spLocks noGrp="1"/>
          </p:cNvSpPr>
          <p:nvPr/>
        </p:nvSpPr>
        <p:spPr>
          <a:xfrm>
            <a:off x="6353175" y="4762500"/>
            <a:ext cx="1390650" cy="28575"/>
          </a:xfrm>
          <a:prstGeom prst="rect">
            <a:avLst/>
          </a:prstGeom>
          <a:solidFill>
            <a:srgbClr val="C9D4D8"/>
          </a:solidFill>
          <a:ln w="0">
            <a:noFill/>
            <a:prstDash val="solid"/>
          </a:ln>
        </p:spPr>
        <p:txBody>
          <a:bodyPr/>
          <a:lstStyle/>
          <a:p>
            <a:endParaRPr lang="en-US"/>
          </a:p>
        </p:txBody>
      </p:sp>
      <p:sp>
        <p:nvSpPr>
          <p:cNvPr id="16" name="Oval 15">
            <a:extLst>
              <a:ext uri="{FF2B5EF4-FFF2-40B4-BE49-F238E27FC236}">
                <a16:creationId xmlns:a16="http://schemas.microsoft.com/office/drawing/2014/main" id="{E3FD9F98-475D-4340-AA56-3B38A1A96D90}"/>
              </a:ext>
            </a:extLst>
          </p:cNvPr>
          <p:cNvSpPr>
            <a:spLocks noGrp="1"/>
          </p:cNvSpPr>
          <p:nvPr/>
        </p:nvSpPr>
        <p:spPr>
          <a:xfrm>
            <a:off x="9334500" y="3714750"/>
            <a:ext cx="666750" cy="666750"/>
          </a:xfrm>
          <a:prstGeom prst="ellipse">
            <a:avLst/>
          </a:prstGeom>
          <a:solidFill>
            <a:srgbClr val="E3AE45"/>
          </a:solidFill>
          <a:ln w="0">
            <a:noFill/>
            <a:prstDash val="solid"/>
          </a:ln>
        </p:spPr>
        <p:txBody>
          <a:bodyPr/>
          <a:lstStyle/>
          <a:p>
            <a:endParaRPr lang="en-US"/>
          </a:p>
        </p:txBody>
      </p:sp>
      <p:sp>
        <p:nvSpPr>
          <p:cNvPr id="17" name="Rectangle 16">
            <a:extLst>
              <a:ext uri="{FF2B5EF4-FFF2-40B4-BE49-F238E27FC236}">
                <a16:creationId xmlns:a16="http://schemas.microsoft.com/office/drawing/2014/main" id="{B8458512-4EC1-4C1C-9CEB-CC4301183F03}"/>
              </a:ext>
            </a:extLst>
          </p:cNvPr>
          <p:cNvSpPr>
            <a:spLocks noGrp="1"/>
          </p:cNvSpPr>
          <p:nvPr/>
        </p:nvSpPr>
        <p:spPr>
          <a:xfrm>
            <a:off x="9334500" y="3714750"/>
            <a:ext cx="666750" cy="666750"/>
          </a:xfrm>
          <a:prstGeom prst="rect">
            <a:avLst/>
          </a:prstGeom>
          <a:noFill/>
          <a:ln w="0">
            <a:noFill/>
            <a:prstDash val="solid"/>
          </a:ln>
        </p:spPr>
        <p:txBody>
          <a:bodyPr anchor="ctr">
            <a:normAutofit/>
          </a:bodyPr>
          <a:lstStyle>
            <a:defPPr algn="ctr">
              <a:defRPr sz="2100" b="1" i="0">
                <a:solidFill>
                  <a:srgbClr val="FFFFFF"/>
                </a:solidFill>
                <a:latin typeface="DejaVu Sans"/>
                <a:ea typeface="DejaVu Sans"/>
                <a:cs typeface="DejaVu Sans"/>
              </a:defRPr>
            </a:defPPr>
            <a:lvl1pPr algn="ctr">
              <a:defRPr sz="2100" b="1" i="0">
                <a:solidFill>
                  <a:srgbClr val="FFFFFF"/>
                </a:solidFill>
                <a:latin typeface="DejaVu Sans"/>
                <a:ea typeface="DejaVu Sans"/>
                <a:cs typeface="DejaVu Sans"/>
              </a:defRPr>
            </a:lvl1pPr>
            <a:lvl2pPr algn="ctr">
              <a:defRPr sz="2100" b="1" i="0">
                <a:solidFill>
                  <a:srgbClr val="FFFFFF"/>
                </a:solidFill>
                <a:latin typeface="DejaVu Sans"/>
                <a:ea typeface="DejaVu Sans"/>
                <a:cs typeface="DejaVu Sans"/>
              </a:defRPr>
            </a:lvl2pPr>
            <a:lvl3pPr algn="ctr">
              <a:defRPr sz="2100" b="1" i="0">
                <a:solidFill>
                  <a:srgbClr val="FFFFFF"/>
                </a:solidFill>
                <a:latin typeface="DejaVu Sans"/>
                <a:ea typeface="DejaVu Sans"/>
                <a:cs typeface="DejaVu Sans"/>
              </a:defRPr>
            </a:lvl3pPr>
            <a:lvl4pPr algn="ctr">
              <a:defRPr sz="2100" b="1" i="0">
                <a:solidFill>
                  <a:srgbClr val="FFFFFF"/>
                </a:solidFill>
                <a:latin typeface="DejaVu Sans"/>
                <a:ea typeface="DejaVu Sans"/>
                <a:cs typeface="DejaVu Sans"/>
              </a:defRPr>
            </a:lvl4pPr>
            <a:lvl5pPr algn="ctr">
              <a:defRPr sz="2100" b="1" i="0">
                <a:solidFill>
                  <a:srgbClr val="FFFFFF"/>
                </a:solidFill>
                <a:latin typeface="DejaVu Sans"/>
                <a:ea typeface="DejaVu Sans"/>
                <a:cs typeface="DejaVu Sans"/>
              </a:defRPr>
            </a:lvl5pPr>
            <a:lvl6pPr algn="ctr">
              <a:defRPr sz="2100" b="1" i="0">
                <a:solidFill>
                  <a:srgbClr val="FFFFFF"/>
                </a:solidFill>
                <a:latin typeface="DejaVu Sans"/>
                <a:ea typeface="DejaVu Sans"/>
                <a:cs typeface="DejaVu Sans"/>
              </a:defRPr>
            </a:lvl6pPr>
            <a:lvl7pPr algn="ctr">
              <a:defRPr sz="2100" b="1" i="0">
                <a:solidFill>
                  <a:srgbClr val="FFFFFF"/>
                </a:solidFill>
                <a:latin typeface="DejaVu Sans"/>
                <a:ea typeface="DejaVu Sans"/>
                <a:cs typeface="DejaVu Sans"/>
              </a:defRPr>
            </a:lvl7pPr>
            <a:lvl8pPr algn="ctr">
              <a:defRPr sz="2100" b="1" i="0">
                <a:solidFill>
                  <a:srgbClr val="FFFFFF"/>
                </a:solidFill>
                <a:latin typeface="DejaVu Sans"/>
                <a:ea typeface="DejaVu Sans"/>
                <a:cs typeface="DejaVu Sans"/>
              </a:defRPr>
            </a:lvl8pPr>
            <a:lvl9pPr algn="ctr">
              <a:defRPr sz="2100" b="1" i="0">
                <a:solidFill>
                  <a:srgbClr val="FFFFFF"/>
                </a:solidFill>
                <a:latin typeface="DejaVu Sans"/>
                <a:ea typeface="DejaVu Sans"/>
                <a:cs typeface="DejaVu Sans"/>
              </a:defRPr>
            </a:lvl9pPr>
          </a:lstStyle>
          <a:p>
            <a:pPr algn="ctr">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O</a:t>
            </a:r>
          </a:p>
        </p:txBody>
      </p:sp>
      <p:sp>
        <p:nvSpPr>
          <p:cNvPr id="18" name="Rectangle 17">
            <a:extLst>
              <a:ext uri="{FF2B5EF4-FFF2-40B4-BE49-F238E27FC236}">
                <a16:creationId xmlns:a16="http://schemas.microsoft.com/office/drawing/2014/main" id="{FED73D0B-BDC0-4B41-A98C-C8F3E38C6D4D}"/>
              </a:ext>
            </a:extLst>
          </p:cNvPr>
          <p:cNvSpPr>
            <a:spLocks noGrp="1"/>
          </p:cNvSpPr>
          <p:nvPr/>
        </p:nvSpPr>
        <p:spPr>
          <a:xfrm>
            <a:off x="8972550" y="4762500"/>
            <a:ext cx="1390650" cy="28575"/>
          </a:xfrm>
          <a:prstGeom prst="rect">
            <a:avLst/>
          </a:prstGeom>
          <a:solidFill>
            <a:srgbClr val="C9D4D8"/>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4445309E-8BC5-401D-BF47-EC08371B3A6A}"/>
              </a:ext>
            </a:extLst>
          </p:cNvPr>
          <p:cNvSpPr>
            <a:spLocks noGrp="1"/>
          </p:cNvSpPr>
          <p:nvPr/>
        </p:nvSpPr>
        <p:spPr>
          <a:xfrm>
            <a:off x="1381125" y="5334000"/>
            <a:ext cx="9429750" cy="533400"/>
          </a:xfrm>
          <a:prstGeom prst="rect">
            <a:avLst/>
          </a:prstGeom>
          <a:noFill/>
          <a:ln w="0">
            <a:noFill/>
            <a:prstDash val="solid"/>
          </a:ln>
        </p:spPr>
        <p:txBody>
          <a:bodyPr anchor="ctr">
            <a:normAutofit fontScale="87879" lnSpcReduction="10000"/>
          </a:bodyPr>
          <a:lstStyle>
            <a:defPPr algn="ctr">
              <a:defRPr sz="1650" b="0" i="0">
                <a:solidFill>
                  <a:srgbClr val="5E6C74"/>
                </a:solidFill>
                <a:latin typeface="DejaVu Sans"/>
                <a:ea typeface="DejaVu Sans"/>
                <a:cs typeface="DejaVu Sans"/>
              </a:defRPr>
            </a:defPPr>
            <a:lvl1pPr algn="ctr">
              <a:defRPr sz="1650" b="0" i="0">
                <a:solidFill>
                  <a:srgbClr val="5E6C74"/>
                </a:solidFill>
                <a:latin typeface="DejaVu Sans"/>
                <a:ea typeface="DejaVu Sans"/>
                <a:cs typeface="DejaVu Sans"/>
              </a:defRPr>
            </a:lvl1pPr>
            <a:lvl2pPr algn="ctr">
              <a:defRPr sz="1650" b="0" i="0">
                <a:solidFill>
                  <a:srgbClr val="5E6C74"/>
                </a:solidFill>
                <a:latin typeface="DejaVu Sans"/>
                <a:ea typeface="DejaVu Sans"/>
                <a:cs typeface="DejaVu Sans"/>
              </a:defRPr>
            </a:lvl2pPr>
            <a:lvl3pPr algn="ctr">
              <a:defRPr sz="1650" b="0" i="0">
                <a:solidFill>
                  <a:srgbClr val="5E6C74"/>
                </a:solidFill>
                <a:latin typeface="DejaVu Sans"/>
                <a:ea typeface="DejaVu Sans"/>
                <a:cs typeface="DejaVu Sans"/>
              </a:defRPr>
            </a:lvl3pPr>
            <a:lvl4pPr algn="ctr">
              <a:defRPr sz="1650" b="0" i="0">
                <a:solidFill>
                  <a:srgbClr val="5E6C74"/>
                </a:solidFill>
                <a:latin typeface="DejaVu Sans"/>
                <a:ea typeface="DejaVu Sans"/>
                <a:cs typeface="DejaVu Sans"/>
              </a:defRPr>
            </a:lvl4pPr>
            <a:lvl5pPr algn="ctr">
              <a:defRPr sz="1650" b="0" i="0">
                <a:solidFill>
                  <a:srgbClr val="5E6C74"/>
                </a:solidFill>
                <a:latin typeface="DejaVu Sans"/>
                <a:ea typeface="DejaVu Sans"/>
                <a:cs typeface="DejaVu Sans"/>
              </a:defRPr>
            </a:lvl5pPr>
            <a:lvl6pPr algn="ctr">
              <a:defRPr sz="1650" b="0" i="0">
                <a:solidFill>
                  <a:srgbClr val="5E6C74"/>
                </a:solidFill>
                <a:latin typeface="DejaVu Sans"/>
                <a:ea typeface="DejaVu Sans"/>
                <a:cs typeface="DejaVu Sans"/>
              </a:defRPr>
            </a:lvl6pPr>
            <a:lvl7pPr algn="ctr">
              <a:defRPr sz="1650" b="0" i="0">
                <a:solidFill>
                  <a:srgbClr val="5E6C74"/>
                </a:solidFill>
                <a:latin typeface="DejaVu Sans"/>
                <a:ea typeface="DejaVu Sans"/>
                <a:cs typeface="DejaVu Sans"/>
              </a:defRPr>
            </a:lvl7pPr>
            <a:lvl8pPr algn="ctr">
              <a:defRPr sz="1650" b="0" i="0">
                <a:solidFill>
                  <a:srgbClr val="5E6C74"/>
                </a:solidFill>
                <a:latin typeface="DejaVu Sans"/>
                <a:ea typeface="DejaVu Sans"/>
                <a:cs typeface="DejaVu Sans"/>
              </a:defRPr>
            </a:lvl8pPr>
            <a:lvl9pPr algn="ctr">
              <a:defRPr sz="1650" b="0" i="0">
                <a:solidFill>
                  <a:srgbClr val="5E6C74"/>
                </a:solidFill>
                <a:latin typeface="DejaVu Sans"/>
                <a:ea typeface="DejaVu Sans"/>
                <a:cs typeface="DejaVu Sans"/>
              </a:defRPr>
            </a:lvl9pPr>
          </a:lstStyle>
          <a:p>
            <a:pPr algn="ctr">
              <a:defRPr sz="1650" b="0" i="0">
                <a:solidFill>
                  <a:srgbClr val="5E6C74"/>
                </a:solidFill>
                <a:latin typeface="DejaVu Sans"/>
                <a:ea typeface="DejaVu Sans"/>
                <a:cs typeface="DejaVu Sans"/>
              </a:defRPr>
            </a:pPr>
            <a:r>
              <a:rPr sz="1650" b="0" i="0">
                <a:solidFill>
                  <a:srgbClr val="5E6C74"/>
                </a:solidFill>
                <a:latin typeface="DejaVu Sans"/>
                <a:ea typeface="DejaVu Sans"/>
                <a:cs typeface="DejaVu Sans"/>
              </a:rPr>
              <a:t>Συμπληρώστε τα τέσσερα στοιχεία και συζητήστε αν οι δύο εκβάσεις απαιτούν το ίδιο είδος τεκμηρίωσης.</a:t>
            </a:r>
          </a:p>
        </p:txBody>
      </p:sp>
    </p:spTree>
    <p:extLst>
      <p:ext uri="{BB962C8B-B14F-4D97-AF65-F5344CB8AC3E}">
        <p14:creationId xmlns:p14="http://schemas.microsoft.com/office/powerpoint/2010/main" val="1839025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slide-title">
            <a:extLst>
              <a:ext uri="{FF2B5EF4-FFF2-40B4-BE49-F238E27FC236}">
                <a16:creationId xmlns:a16="http://schemas.microsoft.com/office/drawing/2014/main" id="{9DC6058B-F700-4D76-BFDF-5DD2BCAF017D}"/>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Άσκηση 2: Από το πρόβλημα στο ερώτημα PICO</a:t>
            </a:r>
          </a:p>
        </p:txBody>
      </p:sp>
      <p:sp>
        <p:nvSpPr>
          <p:cNvPr id="2" name="Rectangle 1">
            <a:extLst>
              <a:ext uri="{FF2B5EF4-FFF2-40B4-BE49-F238E27FC236}">
                <a16:creationId xmlns:a16="http://schemas.microsoft.com/office/drawing/2014/main" id="{1AF8882F-4221-4D78-8963-33281119B64E}"/>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6E81EC52-2C2D-46EA-BBE5-818561AEA67E}"/>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21</a:t>
            </a:r>
          </a:p>
        </p:txBody>
      </p:sp>
      <p:sp>
        <p:nvSpPr>
          <p:cNvPr id="6" name="Rectangle: Rounded Corners 5">
            <a:extLst>
              <a:ext uri="{FF2B5EF4-FFF2-40B4-BE49-F238E27FC236}">
                <a16:creationId xmlns:a16="http://schemas.microsoft.com/office/drawing/2014/main" id="{5DB250EA-450E-429B-98F2-5EE9B8C5C8F4}"/>
              </a:ext>
            </a:extLst>
          </p:cNvPr>
          <p:cNvSpPr>
            <a:spLocks noGrp="1"/>
          </p:cNvSpPr>
          <p:nvPr/>
        </p:nvSpPr>
        <p:spPr>
          <a:xfrm>
            <a:off x="819150" y="1428750"/>
            <a:ext cx="10477500" cy="1333500"/>
          </a:xfrm>
          <a:prstGeom prst="roundRect">
            <a:avLst>
              <a:gd name="adj" fmla="val 5714"/>
            </a:avLst>
          </a:prstGeom>
          <a:solidFill>
            <a:srgbClr val="E4EEF4"/>
          </a:solidFill>
          <a:ln w="0">
            <a:noFill/>
            <a:prstDash val="solid"/>
          </a:ln>
        </p:spPr>
        <p:txBody>
          <a:bodyPr/>
          <a:lstStyle/>
          <a:p>
            <a:endParaRPr lang="en-US"/>
          </a:p>
        </p:txBody>
      </p:sp>
      <p:sp>
        <p:nvSpPr>
          <p:cNvPr id="7" name="Rectangle 6">
            <a:extLst>
              <a:ext uri="{FF2B5EF4-FFF2-40B4-BE49-F238E27FC236}">
                <a16:creationId xmlns:a16="http://schemas.microsoft.com/office/drawing/2014/main" id="{7C7EFFF2-AFDC-4E66-BDC0-0A2581259C2C}"/>
              </a:ext>
            </a:extLst>
          </p:cNvPr>
          <p:cNvSpPr>
            <a:spLocks noGrp="1"/>
          </p:cNvSpPr>
          <p:nvPr/>
        </p:nvSpPr>
        <p:spPr>
          <a:xfrm>
            <a:off x="1143000" y="1638300"/>
            <a:ext cx="9810750" cy="904875"/>
          </a:xfrm>
          <a:prstGeom prst="rect">
            <a:avLst/>
          </a:prstGeom>
          <a:noFill/>
          <a:ln w="0">
            <a:noFill/>
            <a:prstDash val="solid"/>
          </a:ln>
        </p:spPr>
        <p:txBody>
          <a:bodyPr anchor="ctr">
            <a:normAutofit/>
          </a:bodyPr>
          <a:lstStyle>
            <a:defPPr algn="ctr">
              <a:defRPr sz="1725" b="1" i="0">
                <a:solidFill>
                  <a:srgbClr val="16384C"/>
                </a:solidFill>
                <a:latin typeface="DejaVu Sans"/>
                <a:ea typeface="DejaVu Sans"/>
                <a:cs typeface="DejaVu Sans"/>
              </a:defRPr>
            </a:defPPr>
            <a:lvl1pPr algn="ctr">
              <a:defRPr sz="1725" b="1" i="0">
                <a:solidFill>
                  <a:srgbClr val="16384C"/>
                </a:solidFill>
                <a:latin typeface="DejaVu Sans"/>
                <a:ea typeface="DejaVu Sans"/>
                <a:cs typeface="DejaVu Sans"/>
              </a:defRPr>
            </a:lvl1pPr>
            <a:lvl2pPr algn="ctr">
              <a:defRPr sz="1725" b="1" i="0">
                <a:solidFill>
                  <a:srgbClr val="16384C"/>
                </a:solidFill>
                <a:latin typeface="DejaVu Sans"/>
                <a:ea typeface="DejaVu Sans"/>
                <a:cs typeface="DejaVu Sans"/>
              </a:defRPr>
            </a:lvl2pPr>
            <a:lvl3pPr algn="ctr">
              <a:defRPr sz="1725" b="1" i="0">
                <a:solidFill>
                  <a:srgbClr val="16384C"/>
                </a:solidFill>
                <a:latin typeface="DejaVu Sans"/>
                <a:ea typeface="DejaVu Sans"/>
                <a:cs typeface="DejaVu Sans"/>
              </a:defRPr>
            </a:lvl3pPr>
            <a:lvl4pPr algn="ctr">
              <a:defRPr sz="1725" b="1" i="0">
                <a:solidFill>
                  <a:srgbClr val="16384C"/>
                </a:solidFill>
                <a:latin typeface="DejaVu Sans"/>
                <a:ea typeface="DejaVu Sans"/>
                <a:cs typeface="DejaVu Sans"/>
              </a:defRPr>
            </a:lvl4pPr>
            <a:lvl5pPr algn="ctr">
              <a:defRPr sz="1725" b="1" i="0">
                <a:solidFill>
                  <a:srgbClr val="16384C"/>
                </a:solidFill>
                <a:latin typeface="DejaVu Sans"/>
                <a:ea typeface="DejaVu Sans"/>
                <a:cs typeface="DejaVu Sans"/>
              </a:defRPr>
            </a:lvl5pPr>
            <a:lvl6pPr algn="ctr">
              <a:defRPr sz="1725" b="1" i="0">
                <a:solidFill>
                  <a:srgbClr val="16384C"/>
                </a:solidFill>
                <a:latin typeface="DejaVu Sans"/>
                <a:ea typeface="DejaVu Sans"/>
                <a:cs typeface="DejaVu Sans"/>
              </a:defRPr>
            </a:lvl6pPr>
            <a:lvl7pPr algn="ctr">
              <a:defRPr sz="1725" b="1" i="0">
                <a:solidFill>
                  <a:srgbClr val="16384C"/>
                </a:solidFill>
                <a:latin typeface="DejaVu Sans"/>
                <a:ea typeface="DejaVu Sans"/>
                <a:cs typeface="DejaVu Sans"/>
              </a:defRPr>
            </a:lvl7pPr>
            <a:lvl8pPr algn="ctr">
              <a:defRPr sz="1725" b="1" i="0">
                <a:solidFill>
                  <a:srgbClr val="16384C"/>
                </a:solidFill>
                <a:latin typeface="DejaVu Sans"/>
                <a:ea typeface="DejaVu Sans"/>
                <a:cs typeface="DejaVu Sans"/>
              </a:defRPr>
            </a:lvl8pPr>
            <a:lvl9pPr algn="ctr">
              <a:defRPr sz="1725" b="1" i="0">
                <a:solidFill>
                  <a:srgbClr val="16384C"/>
                </a:solidFill>
                <a:latin typeface="DejaVu Sans"/>
                <a:ea typeface="DejaVu Sans"/>
                <a:cs typeface="DejaVu Sans"/>
              </a:defRPr>
            </a:lvl9pPr>
          </a:lstStyle>
          <a:p>
            <a:pPr algn="ctr">
              <a:defRPr sz="1725" b="1" i="0">
                <a:solidFill>
                  <a:srgbClr val="16384C"/>
                </a:solidFill>
                <a:latin typeface="DejaVu Sans"/>
                <a:ea typeface="DejaVu Sans"/>
                <a:cs typeface="DejaVu Sans"/>
              </a:defRPr>
            </a:pPr>
            <a:r>
              <a:rPr sz="1725" b="1" i="0">
                <a:solidFill>
                  <a:srgbClr val="16384C"/>
                </a:solidFill>
                <a:latin typeface="DejaVu Sans"/>
                <a:ea typeface="DejaVu Sans"/>
                <a:cs typeface="DejaVu Sans"/>
              </a:rPr>
              <a:t>Στη μονάδα παρατηρείται αυξημένος αριθμός επεισοδίων παραληρήματος σε ηλικιωμένους. Η ομάδα εξετάζει την εφαρμογή πολυσύνθετου προγράμματος με προσανατολισμό, ύπνο, κινητοποίηση και έλεγχο φαρμάκων.</a:t>
            </a:r>
          </a:p>
        </p:txBody>
      </p:sp>
      <p:sp>
        <p:nvSpPr>
          <p:cNvPr id="8" name="Rectangle 7">
            <a:extLst>
              <a:ext uri="{FF2B5EF4-FFF2-40B4-BE49-F238E27FC236}">
                <a16:creationId xmlns:a16="http://schemas.microsoft.com/office/drawing/2014/main" id="{1592B388-7AF8-4D9F-8EE4-7D0EA3C363AF}"/>
              </a:ext>
            </a:extLst>
          </p:cNvPr>
          <p:cNvSpPr>
            <a:spLocks noGrp="1"/>
          </p:cNvSpPr>
          <p:nvPr/>
        </p:nvSpPr>
        <p:spPr>
          <a:xfrm>
            <a:off x="4286250" y="3162300"/>
            <a:ext cx="3619500" cy="428625"/>
          </a:xfrm>
          <a:prstGeom prst="rect">
            <a:avLst/>
          </a:prstGeom>
          <a:noFill/>
          <a:ln w="0">
            <a:noFill/>
            <a:prstDash val="solid"/>
          </a:ln>
        </p:spPr>
        <p:txBody>
          <a:bodyPr anchor="ctr">
            <a:normAutofit fontScale="98333"/>
          </a:bodyPr>
          <a:lstStyle>
            <a:defPPr algn="ctr">
              <a:defRPr sz="2250" b="1" i="0">
                <a:solidFill>
                  <a:srgbClr val="E97A5E"/>
                </a:solidFill>
                <a:latin typeface="DejaVu Sans"/>
                <a:ea typeface="DejaVu Sans"/>
                <a:cs typeface="DejaVu Sans"/>
              </a:defRPr>
            </a:defPPr>
            <a:lvl1pPr algn="ctr">
              <a:defRPr sz="2250" b="1" i="0">
                <a:solidFill>
                  <a:srgbClr val="E97A5E"/>
                </a:solidFill>
                <a:latin typeface="DejaVu Sans"/>
                <a:ea typeface="DejaVu Sans"/>
                <a:cs typeface="DejaVu Sans"/>
              </a:defRPr>
            </a:lvl1pPr>
            <a:lvl2pPr algn="ctr">
              <a:defRPr sz="2250" b="1" i="0">
                <a:solidFill>
                  <a:srgbClr val="E97A5E"/>
                </a:solidFill>
                <a:latin typeface="DejaVu Sans"/>
                <a:ea typeface="DejaVu Sans"/>
                <a:cs typeface="DejaVu Sans"/>
              </a:defRPr>
            </a:lvl2pPr>
            <a:lvl3pPr algn="ctr">
              <a:defRPr sz="2250" b="1" i="0">
                <a:solidFill>
                  <a:srgbClr val="E97A5E"/>
                </a:solidFill>
                <a:latin typeface="DejaVu Sans"/>
                <a:ea typeface="DejaVu Sans"/>
                <a:cs typeface="DejaVu Sans"/>
              </a:defRPr>
            </a:lvl3pPr>
            <a:lvl4pPr algn="ctr">
              <a:defRPr sz="2250" b="1" i="0">
                <a:solidFill>
                  <a:srgbClr val="E97A5E"/>
                </a:solidFill>
                <a:latin typeface="DejaVu Sans"/>
                <a:ea typeface="DejaVu Sans"/>
                <a:cs typeface="DejaVu Sans"/>
              </a:defRPr>
            </a:lvl4pPr>
            <a:lvl5pPr algn="ctr">
              <a:defRPr sz="2250" b="1" i="0">
                <a:solidFill>
                  <a:srgbClr val="E97A5E"/>
                </a:solidFill>
                <a:latin typeface="DejaVu Sans"/>
                <a:ea typeface="DejaVu Sans"/>
                <a:cs typeface="DejaVu Sans"/>
              </a:defRPr>
            </a:lvl5pPr>
            <a:lvl6pPr algn="ctr">
              <a:defRPr sz="2250" b="1" i="0">
                <a:solidFill>
                  <a:srgbClr val="E97A5E"/>
                </a:solidFill>
                <a:latin typeface="DejaVu Sans"/>
                <a:ea typeface="DejaVu Sans"/>
                <a:cs typeface="DejaVu Sans"/>
              </a:defRPr>
            </a:lvl6pPr>
            <a:lvl7pPr algn="ctr">
              <a:defRPr sz="2250" b="1" i="0">
                <a:solidFill>
                  <a:srgbClr val="E97A5E"/>
                </a:solidFill>
                <a:latin typeface="DejaVu Sans"/>
                <a:ea typeface="DejaVu Sans"/>
                <a:cs typeface="DejaVu Sans"/>
              </a:defRPr>
            </a:lvl7pPr>
            <a:lvl8pPr algn="ctr">
              <a:defRPr sz="2250" b="1" i="0">
                <a:solidFill>
                  <a:srgbClr val="E97A5E"/>
                </a:solidFill>
                <a:latin typeface="DejaVu Sans"/>
                <a:ea typeface="DejaVu Sans"/>
                <a:cs typeface="DejaVu Sans"/>
              </a:defRPr>
            </a:lvl8pPr>
            <a:lvl9pPr algn="ctr">
              <a:defRPr sz="2250" b="1" i="0">
                <a:solidFill>
                  <a:srgbClr val="E97A5E"/>
                </a:solidFill>
                <a:latin typeface="DejaVu Sans"/>
                <a:ea typeface="DejaVu Sans"/>
                <a:cs typeface="DejaVu Sans"/>
              </a:defRPr>
            </a:lvl9pPr>
          </a:lstStyle>
          <a:p>
            <a:pPr algn="ctr">
              <a:defRPr sz="2250" b="1" i="0">
                <a:solidFill>
                  <a:srgbClr val="E97A5E"/>
                </a:solidFill>
                <a:latin typeface="DejaVu Sans"/>
                <a:ea typeface="DejaVu Sans"/>
                <a:cs typeface="DejaVu Sans"/>
              </a:defRPr>
            </a:pPr>
            <a:r>
              <a:rPr sz="2250" b="1" i="0">
                <a:solidFill>
                  <a:srgbClr val="E97A5E"/>
                </a:solidFill>
                <a:latin typeface="DejaVu Sans"/>
                <a:ea typeface="DejaVu Sans"/>
                <a:cs typeface="DejaVu Sans"/>
              </a:rPr>
              <a:t>Διατυπώστε το PICO</a:t>
            </a:r>
          </a:p>
        </p:txBody>
      </p:sp>
      <p:sp>
        <p:nvSpPr>
          <p:cNvPr id="9" name="Rectangle 8">
            <a:extLst>
              <a:ext uri="{FF2B5EF4-FFF2-40B4-BE49-F238E27FC236}">
                <a16:creationId xmlns:a16="http://schemas.microsoft.com/office/drawing/2014/main" id="{E930DC9E-A639-4367-9EFB-4ADA61FC68F9}"/>
              </a:ext>
            </a:extLst>
          </p:cNvPr>
          <p:cNvSpPr>
            <a:spLocks noGrp="1"/>
          </p:cNvSpPr>
          <p:nvPr/>
        </p:nvSpPr>
        <p:spPr>
          <a:xfrm>
            <a:off x="666750" y="4000500"/>
            <a:ext cx="2476500" cy="876300"/>
          </a:xfrm>
          <a:prstGeom prst="rect">
            <a:avLst/>
          </a:prstGeom>
          <a:noFill/>
          <a:ln w="0">
            <a:noFill/>
            <a:prstDash val="solid"/>
          </a:ln>
        </p:spPr>
        <p:txBody>
          <a:bodyPr anchor="t">
            <a:normAutofit/>
          </a:bodyPr>
          <a:lstStyle>
            <a:defPPr algn="ctr">
              <a:defRPr sz="1500" b="1" i="0">
                <a:solidFill>
                  <a:srgbClr val="16384C"/>
                </a:solidFill>
                <a:latin typeface="DejaVu Sans"/>
                <a:ea typeface="DejaVu Sans"/>
                <a:cs typeface="DejaVu Sans"/>
              </a:defRPr>
            </a:defPPr>
            <a:lvl1pPr algn="ctr">
              <a:defRPr sz="1500" b="1" i="0">
                <a:solidFill>
                  <a:srgbClr val="16384C"/>
                </a:solidFill>
                <a:latin typeface="DejaVu Sans"/>
                <a:ea typeface="DejaVu Sans"/>
                <a:cs typeface="DejaVu Sans"/>
              </a:defRPr>
            </a:lvl1pPr>
            <a:lvl2pPr algn="ctr">
              <a:defRPr sz="1500" b="1" i="0">
                <a:solidFill>
                  <a:srgbClr val="16384C"/>
                </a:solidFill>
                <a:latin typeface="DejaVu Sans"/>
                <a:ea typeface="DejaVu Sans"/>
                <a:cs typeface="DejaVu Sans"/>
              </a:defRPr>
            </a:lvl2pPr>
            <a:lvl3pPr algn="ctr">
              <a:defRPr sz="1500" b="1" i="0">
                <a:solidFill>
                  <a:srgbClr val="16384C"/>
                </a:solidFill>
                <a:latin typeface="DejaVu Sans"/>
                <a:ea typeface="DejaVu Sans"/>
                <a:cs typeface="DejaVu Sans"/>
              </a:defRPr>
            </a:lvl3pPr>
            <a:lvl4pPr algn="ctr">
              <a:defRPr sz="1500" b="1" i="0">
                <a:solidFill>
                  <a:srgbClr val="16384C"/>
                </a:solidFill>
                <a:latin typeface="DejaVu Sans"/>
                <a:ea typeface="DejaVu Sans"/>
                <a:cs typeface="DejaVu Sans"/>
              </a:defRPr>
            </a:lvl4pPr>
            <a:lvl5pPr algn="ctr">
              <a:defRPr sz="1500" b="1" i="0">
                <a:solidFill>
                  <a:srgbClr val="16384C"/>
                </a:solidFill>
                <a:latin typeface="DejaVu Sans"/>
                <a:ea typeface="DejaVu Sans"/>
                <a:cs typeface="DejaVu Sans"/>
              </a:defRPr>
            </a:lvl5pPr>
            <a:lvl6pPr algn="ctr">
              <a:defRPr sz="1500" b="1" i="0">
                <a:solidFill>
                  <a:srgbClr val="16384C"/>
                </a:solidFill>
                <a:latin typeface="DejaVu Sans"/>
                <a:ea typeface="DejaVu Sans"/>
                <a:cs typeface="DejaVu Sans"/>
              </a:defRPr>
            </a:lvl6pPr>
            <a:lvl7pPr algn="ctr">
              <a:defRPr sz="1500" b="1" i="0">
                <a:solidFill>
                  <a:srgbClr val="16384C"/>
                </a:solidFill>
                <a:latin typeface="DejaVu Sans"/>
                <a:ea typeface="DejaVu Sans"/>
                <a:cs typeface="DejaVu Sans"/>
              </a:defRPr>
            </a:lvl7pPr>
            <a:lvl8pPr algn="ctr">
              <a:defRPr sz="1500" b="1" i="0">
                <a:solidFill>
                  <a:srgbClr val="16384C"/>
                </a:solidFill>
                <a:latin typeface="DejaVu Sans"/>
                <a:ea typeface="DejaVu Sans"/>
                <a:cs typeface="DejaVu Sans"/>
              </a:defRPr>
            </a:lvl8pPr>
            <a:lvl9pPr algn="ctr">
              <a:defRPr sz="1500" b="1" i="0">
                <a:solidFill>
                  <a:srgbClr val="16384C"/>
                </a:solidFill>
                <a:latin typeface="DejaVu Sans"/>
                <a:ea typeface="DejaVu Sans"/>
                <a:cs typeface="DejaVu Sans"/>
              </a:defRPr>
            </a:lvl9pPr>
          </a:lstStyle>
          <a:p>
            <a:pPr algn="ctr">
              <a:defRPr sz="1500" b="1" i="0">
                <a:solidFill>
                  <a:srgbClr val="16384C"/>
                </a:solidFill>
                <a:latin typeface="DejaVu Sans"/>
                <a:ea typeface="DejaVu Sans"/>
                <a:cs typeface="DejaVu Sans"/>
              </a:defRPr>
            </a:pPr>
            <a:r>
              <a:rPr sz="1500" b="1" i="0">
                <a:solidFill>
                  <a:srgbClr val="16384C"/>
                </a:solidFill>
                <a:latin typeface="DejaVu Sans"/>
                <a:ea typeface="DejaVu Sans"/>
                <a:cs typeface="DejaVu Sans"/>
              </a:rPr>
              <a:t>Ποιοι ακριβώς ασθενείς;</a:t>
            </a:r>
          </a:p>
        </p:txBody>
      </p:sp>
      <p:sp>
        <p:nvSpPr>
          <p:cNvPr id="10" name="Rectangle 9">
            <a:extLst>
              <a:ext uri="{FF2B5EF4-FFF2-40B4-BE49-F238E27FC236}">
                <a16:creationId xmlns:a16="http://schemas.microsoft.com/office/drawing/2014/main" id="{EBCDC5EC-4558-4578-B381-A3388573F4AC}"/>
              </a:ext>
            </a:extLst>
          </p:cNvPr>
          <p:cNvSpPr>
            <a:spLocks noGrp="1"/>
          </p:cNvSpPr>
          <p:nvPr/>
        </p:nvSpPr>
        <p:spPr>
          <a:xfrm>
            <a:off x="952500" y="5143500"/>
            <a:ext cx="1905000" cy="28575"/>
          </a:xfrm>
          <a:prstGeom prst="rect">
            <a:avLst/>
          </a:prstGeom>
          <a:solidFill>
            <a:srgbClr val="C9D4D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FD01E563-A216-45EA-99E5-A4705867493F}"/>
              </a:ext>
            </a:extLst>
          </p:cNvPr>
          <p:cNvSpPr>
            <a:spLocks noGrp="1"/>
          </p:cNvSpPr>
          <p:nvPr/>
        </p:nvSpPr>
        <p:spPr>
          <a:xfrm>
            <a:off x="3524250" y="4000500"/>
            <a:ext cx="2476500" cy="876300"/>
          </a:xfrm>
          <a:prstGeom prst="rect">
            <a:avLst/>
          </a:prstGeom>
          <a:noFill/>
          <a:ln w="0">
            <a:noFill/>
            <a:prstDash val="solid"/>
          </a:ln>
        </p:spPr>
        <p:txBody>
          <a:bodyPr anchor="t">
            <a:normAutofit/>
          </a:bodyPr>
          <a:lstStyle>
            <a:defPPr algn="ctr">
              <a:defRPr sz="1500" b="1" i="0">
                <a:solidFill>
                  <a:srgbClr val="2A7F78"/>
                </a:solidFill>
                <a:latin typeface="DejaVu Sans"/>
                <a:ea typeface="DejaVu Sans"/>
                <a:cs typeface="DejaVu Sans"/>
              </a:defRPr>
            </a:defPPr>
            <a:lvl1pPr algn="ctr">
              <a:defRPr sz="1500" b="1" i="0">
                <a:solidFill>
                  <a:srgbClr val="2A7F78"/>
                </a:solidFill>
                <a:latin typeface="DejaVu Sans"/>
                <a:ea typeface="DejaVu Sans"/>
                <a:cs typeface="DejaVu Sans"/>
              </a:defRPr>
            </a:lvl1pPr>
            <a:lvl2pPr algn="ctr">
              <a:defRPr sz="1500" b="1" i="0">
                <a:solidFill>
                  <a:srgbClr val="2A7F78"/>
                </a:solidFill>
                <a:latin typeface="DejaVu Sans"/>
                <a:ea typeface="DejaVu Sans"/>
                <a:cs typeface="DejaVu Sans"/>
              </a:defRPr>
            </a:lvl2pPr>
            <a:lvl3pPr algn="ctr">
              <a:defRPr sz="1500" b="1" i="0">
                <a:solidFill>
                  <a:srgbClr val="2A7F78"/>
                </a:solidFill>
                <a:latin typeface="DejaVu Sans"/>
                <a:ea typeface="DejaVu Sans"/>
                <a:cs typeface="DejaVu Sans"/>
              </a:defRPr>
            </a:lvl3pPr>
            <a:lvl4pPr algn="ctr">
              <a:defRPr sz="1500" b="1" i="0">
                <a:solidFill>
                  <a:srgbClr val="2A7F78"/>
                </a:solidFill>
                <a:latin typeface="DejaVu Sans"/>
                <a:ea typeface="DejaVu Sans"/>
                <a:cs typeface="DejaVu Sans"/>
              </a:defRPr>
            </a:lvl4pPr>
            <a:lvl5pPr algn="ctr">
              <a:defRPr sz="1500" b="1" i="0">
                <a:solidFill>
                  <a:srgbClr val="2A7F78"/>
                </a:solidFill>
                <a:latin typeface="DejaVu Sans"/>
                <a:ea typeface="DejaVu Sans"/>
                <a:cs typeface="DejaVu Sans"/>
              </a:defRPr>
            </a:lvl5pPr>
            <a:lvl6pPr algn="ctr">
              <a:defRPr sz="1500" b="1" i="0">
                <a:solidFill>
                  <a:srgbClr val="2A7F78"/>
                </a:solidFill>
                <a:latin typeface="DejaVu Sans"/>
                <a:ea typeface="DejaVu Sans"/>
                <a:cs typeface="DejaVu Sans"/>
              </a:defRPr>
            </a:lvl6pPr>
            <a:lvl7pPr algn="ctr">
              <a:defRPr sz="1500" b="1" i="0">
                <a:solidFill>
                  <a:srgbClr val="2A7F78"/>
                </a:solidFill>
                <a:latin typeface="DejaVu Sans"/>
                <a:ea typeface="DejaVu Sans"/>
                <a:cs typeface="DejaVu Sans"/>
              </a:defRPr>
            </a:lvl7pPr>
            <a:lvl8pPr algn="ctr">
              <a:defRPr sz="1500" b="1" i="0">
                <a:solidFill>
                  <a:srgbClr val="2A7F78"/>
                </a:solidFill>
                <a:latin typeface="DejaVu Sans"/>
                <a:ea typeface="DejaVu Sans"/>
                <a:cs typeface="DejaVu Sans"/>
              </a:defRPr>
            </a:lvl8pPr>
            <a:lvl9pPr algn="ctr">
              <a:defRPr sz="1500" b="1" i="0">
                <a:solidFill>
                  <a:srgbClr val="2A7F78"/>
                </a:solidFill>
                <a:latin typeface="DejaVu Sans"/>
                <a:ea typeface="DejaVu Sans"/>
                <a:cs typeface="DejaVu Sans"/>
              </a:defRPr>
            </a:lvl9pPr>
          </a:lstStyle>
          <a:p>
            <a:pPr algn="ctr">
              <a:defRPr sz="1500" b="1" i="0">
                <a:solidFill>
                  <a:srgbClr val="2A7F78"/>
                </a:solidFill>
                <a:latin typeface="DejaVu Sans"/>
                <a:ea typeface="DejaVu Sans"/>
                <a:cs typeface="DejaVu Sans"/>
              </a:defRPr>
            </a:pPr>
            <a:r>
              <a:rPr sz="1500" b="1" i="0">
                <a:solidFill>
                  <a:srgbClr val="2A7F78"/>
                </a:solidFill>
                <a:latin typeface="DejaVu Sans"/>
                <a:ea typeface="DejaVu Sans"/>
                <a:cs typeface="DejaVu Sans"/>
              </a:rPr>
              <a:t>Ποια στοιχεία περιλαμβάνει το πρόγραμμα;</a:t>
            </a:r>
          </a:p>
        </p:txBody>
      </p:sp>
      <p:sp>
        <p:nvSpPr>
          <p:cNvPr id="12" name="Rectangle 11">
            <a:extLst>
              <a:ext uri="{FF2B5EF4-FFF2-40B4-BE49-F238E27FC236}">
                <a16:creationId xmlns:a16="http://schemas.microsoft.com/office/drawing/2014/main" id="{863A9E4B-D1BB-4A2F-B037-D77DF5429F1B}"/>
              </a:ext>
            </a:extLst>
          </p:cNvPr>
          <p:cNvSpPr>
            <a:spLocks noGrp="1"/>
          </p:cNvSpPr>
          <p:nvPr/>
        </p:nvSpPr>
        <p:spPr>
          <a:xfrm>
            <a:off x="3810000" y="5143500"/>
            <a:ext cx="1905000" cy="28575"/>
          </a:xfrm>
          <a:prstGeom prst="rect">
            <a:avLst/>
          </a:prstGeom>
          <a:solidFill>
            <a:srgbClr val="C9D4D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F7F085D3-7C50-42FE-9D2F-7BFD4336D746}"/>
              </a:ext>
            </a:extLst>
          </p:cNvPr>
          <p:cNvSpPr>
            <a:spLocks noGrp="1"/>
          </p:cNvSpPr>
          <p:nvPr/>
        </p:nvSpPr>
        <p:spPr>
          <a:xfrm>
            <a:off x="6381750" y="4000500"/>
            <a:ext cx="2476500" cy="876300"/>
          </a:xfrm>
          <a:prstGeom prst="rect">
            <a:avLst/>
          </a:prstGeom>
          <a:noFill/>
          <a:ln w="0">
            <a:noFill/>
            <a:prstDash val="solid"/>
          </a:ln>
        </p:spPr>
        <p:txBody>
          <a:bodyPr anchor="t">
            <a:normAutofit/>
          </a:bodyPr>
          <a:lstStyle>
            <a:defPPr algn="ctr">
              <a:defRPr sz="1500" b="1" i="0">
                <a:solidFill>
                  <a:srgbClr val="E97A5E"/>
                </a:solidFill>
                <a:latin typeface="DejaVu Sans"/>
                <a:ea typeface="DejaVu Sans"/>
                <a:cs typeface="DejaVu Sans"/>
              </a:defRPr>
            </a:defPPr>
            <a:lvl1pPr algn="ctr">
              <a:defRPr sz="1500" b="1" i="0">
                <a:solidFill>
                  <a:srgbClr val="E97A5E"/>
                </a:solidFill>
                <a:latin typeface="DejaVu Sans"/>
                <a:ea typeface="DejaVu Sans"/>
                <a:cs typeface="DejaVu Sans"/>
              </a:defRPr>
            </a:lvl1pPr>
            <a:lvl2pPr algn="ctr">
              <a:defRPr sz="1500" b="1" i="0">
                <a:solidFill>
                  <a:srgbClr val="E97A5E"/>
                </a:solidFill>
                <a:latin typeface="DejaVu Sans"/>
                <a:ea typeface="DejaVu Sans"/>
                <a:cs typeface="DejaVu Sans"/>
              </a:defRPr>
            </a:lvl2pPr>
            <a:lvl3pPr algn="ctr">
              <a:defRPr sz="1500" b="1" i="0">
                <a:solidFill>
                  <a:srgbClr val="E97A5E"/>
                </a:solidFill>
                <a:latin typeface="DejaVu Sans"/>
                <a:ea typeface="DejaVu Sans"/>
                <a:cs typeface="DejaVu Sans"/>
              </a:defRPr>
            </a:lvl3pPr>
            <a:lvl4pPr algn="ctr">
              <a:defRPr sz="1500" b="1" i="0">
                <a:solidFill>
                  <a:srgbClr val="E97A5E"/>
                </a:solidFill>
                <a:latin typeface="DejaVu Sans"/>
                <a:ea typeface="DejaVu Sans"/>
                <a:cs typeface="DejaVu Sans"/>
              </a:defRPr>
            </a:lvl4pPr>
            <a:lvl5pPr algn="ctr">
              <a:defRPr sz="1500" b="1" i="0">
                <a:solidFill>
                  <a:srgbClr val="E97A5E"/>
                </a:solidFill>
                <a:latin typeface="DejaVu Sans"/>
                <a:ea typeface="DejaVu Sans"/>
                <a:cs typeface="DejaVu Sans"/>
              </a:defRPr>
            </a:lvl5pPr>
            <a:lvl6pPr algn="ctr">
              <a:defRPr sz="1500" b="1" i="0">
                <a:solidFill>
                  <a:srgbClr val="E97A5E"/>
                </a:solidFill>
                <a:latin typeface="DejaVu Sans"/>
                <a:ea typeface="DejaVu Sans"/>
                <a:cs typeface="DejaVu Sans"/>
              </a:defRPr>
            </a:lvl6pPr>
            <a:lvl7pPr algn="ctr">
              <a:defRPr sz="1500" b="1" i="0">
                <a:solidFill>
                  <a:srgbClr val="E97A5E"/>
                </a:solidFill>
                <a:latin typeface="DejaVu Sans"/>
                <a:ea typeface="DejaVu Sans"/>
                <a:cs typeface="DejaVu Sans"/>
              </a:defRPr>
            </a:lvl7pPr>
            <a:lvl8pPr algn="ctr">
              <a:defRPr sz="1500" b="1" i="0">
                <a:solidFill>
                  <a:srgbClr val="E97A5E"/>
                </a:solidFill>
                <a:latin typeface="DejaVu Sans"/>
                <a:ea typeface="DejaVu Sans"/>
                <a:cs typeface="DejaVu Sans"/>
              </a:defRPr>
            </a:lvl8pPr>
            <a:lvl9pPr algn="ctr">
              <a:defRPr sz="1500" b="1" i="0">
                <a:solidFill>
                  <a:srgbClr val="E97A5E"/>
                </a:solidFill>
                <a:latin typeface="DejaVu Sans"/>
                <a:ea typeface="DejaVu Sans"/>
                <a:cs typeface="DejaVu Sans"/>
              </a:defRPr>
            </a:lvl9pPr>
          </a:lstStyle>
          <a:p>
            <a:pPr algn="ctr">
              <a:defRPr sz="1500" b="1" i="0">
                <a:solidFill>
                  <a:srgbClr val="E97A5E"/>
                </a:solidFill>
                <a:latin typeface="DejaVu Sans"/>
                <a:ea typeface="DejaVu Sans"/>
                <a:cs typeface="DejaVu Sans"/>
              </a:defRPr>
            </a:pPr>
            <a:r>
              <a:rPr sz="1500" b="1" i="0">
                <a:solidFill>
                  <a:srgbClr val="E97A5E"/>
                </a:solidFill>
                <a:latin typeface="DejaVu Sans"/>
                <a:ea typeface="DejaVu Sans"/>
                <a:cs typeface="DejaVu Sans"/>
              </a:rPr>
              <a:t>Ποια είναι η πραγματική εναλλακτική;</a:t>
            </a:r>
          </a:p>
        </p:txBody>
      </p:sp>
      <p:sp>
        <p:nvSpPr>
          <p:cNvPr id="14" name="Rectangle 13">
            <a:extLst>
              <a:ext uri="{FF2B5EF4-FFF2-40B4-BE49-F238E27FC236}">
                <a16:creationId xmlns:a16="http://schemas.microsoft.com/office/drawing/2014/main" id="{AB70BA1D-0BA1-47DA-BB5E-6B098B6B9E4B}"/>
              </a:ext>
            </a:extLst>
          </p:cNvPr>
          <p:cNvSpPr>
            <a:spLocks noGrp="1"/>
          </p:cNvSpPr>
          <p:nvPr/>
        </p:nvSpPr>
        <p:spPr>
          <a:xfrm>
            <a:off x="6667500" y="5143500"/>
            <a:ext cx="1905000" cy="28575"/>
          </a:xfrm>
          <a:prstGeom prst="rect">
            <a:avLst/>
          </a:prstGeom>
          <a:solidFill>
            <a:srgbClr val="C9D4D8"/>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97ECAF86-154B-490F-AA2C-FCF5608B03D4}"/>
              </a:ext>
            </a:extLst>
          </p:cNvPr>
          <p:cNvSpPr>
            <a:spLocks noGrp="1"/>
          </p:cNvSpPr>
          <p:nvPr/>
        </p:nvSpPr>
        <p:spPr>
          <a:xfrm>
            <a:off x="9239250" y="4000500"/>
            <a:ext cx="2476500" cy="876300"/>
          </a:xfrm>
          <a:prstGeom prst="rect">
            <a:avLst/>
          </a:prstGeom>
          <a:noFill/>
          <a:ln w="0">
            <a:noFill/>
            <a:prstDash val="solid"/>
          </a:ln>
        </p:spPr>
        <p:txBody>
          <a:bodyPr anchor="t">
            <a:normAutofit/>
          </a:bodyPr>
          <a:lstStyle>
            <a:defPPr algn="ctr">
              <a:defRPr sz="1500" b="1" i="0">
                <a:solidFill>
                  <a:srgbClr val="E3AE45"/>
                </a:solidFill>
                <a:latin typeface="DejaVu Sans"/>
                <a:ea typeface="DejaVu Sans"/>
                <a:cs typeface="DejaVu Sans"/>
              </a:defRPr>
            </a:defPPr>
            <a:lvl1pPr algn="ctr">
              <a:defRPr sz="1500" b="1" i="0">
                <a:solidFill>
                  <a:srgbClr val="E3AE45"/>
                </a:solidFill>
                <a:latin typeface="DejaVu Sans"/>
                <a:ea typeface="DejaVu Sans"/>
                <a:cs typeface="DejaVu Sans"/>
              </a:defRPr>
            </a:lvl1pPr>
            <a:lvl2pPr algn="ctr">
              <a:defRPr sz="1500" b="1" i="0">
                <a:solidFill>
                  <a:srgbClr val="E3AE45"/>
                </a:solidFill>
                <a:latin typeface="DejaVu Sans"/>
                <a:ea typeface="DejaVu Sans"/>
                <a:cs typeface="DejaVu Sans"/>
              </a:defRPr>
            </a:lvl2pPr>
            <a:lvl3pPr algn="ctr">
              <a:defRPr sz="1500" b="1" i="0">
                <a:solidFill>
                  <a:srgbClr val="E3AE45"/>
                </a:solidFill>
                <a:latin typeface="DejaVu Sans"/>
                <a:ea typeface="DejaVu Sans"/>
                <a:cs typeface="DejaVu Sans"/>
              </a:defRPr>
            </a:lvl3pPr>
            <a:lvl4pPr algn="ctr">
              <a:defRPr sz="1500" b="1" i="0">
                <a:solidFill>
                  <a:srgbClr val="E3AE45"/>
                </a:solidFill>
                <a:latin typeface="DejaVu Sans"/>
                <a:ea typeface="DejaVu Sans"/>
                <a:cs typeface="DejaVu Sans"/>
              </a:defRPr>
            </a:lvl4pPr>
            <a:lvl5pPr algn="ctr">
              <a:defRPr sz="1500" b="1" i="0">
                <a:solidFill>
                  <a:srgbClr val="E3AE45"/>
                </a:solidFill>
                <a:latin typeface="DejaVu Sans"/>
                <a:ea typeface="DejaVu Sans"/>
                <a:cs typeface="DejaVu Sans"/>
              </a:defRPr>
            </a:lvl5pPr>
            <a:lvl6pPr algn="ctr">
              <a:defRPr sz="1500" b="1" i="0">
                <a:solidFill>
                  <a:srgbClr val="E3AE45"/>
                </a:solidFill>
                <a:latin typeface="DejaVu Sans"/>
                <a:ea typeface="DejaVu Sans"/>
                <a:cs typeface="DejaVu Sans"/>
              </a:defRPr>
            </a:lvl6pPr>
            <a:lvl7pPr algn="ctr">
              <a:defRPr sz="1500" b="1" i="0">
                <a:solidFill>
                  <a:srgbClr val="E3AE45"/>
                </a:solidFill>
                <a:latin typeface="DejaVu Sans"/>
                <a:ea typeface="DejaVu Sans"/>
                <a:cs typeface="DejaVu Sans"/>
              </a:defRPr>
            </a:lvl7pPr>
            <a:lvl8pPr algn="ctr">
              <a:defRPr sz="1500" b="1" i="0">
                <a:solidFill>
                  <a:srgbClr val="E3AE45"/>
                </a:solidFill>
                <a:latin typeface="DejaVu Sans"/>
                <a:ea typeface="DejaVu Sans"/>
                <a:cs typeface="DejaVu Sans"/>
              </a:defRPr>
            </a:lvl8pPr>
            <a:lvl9pPr algn="ctr">
              <a:defRPr sz="1500" b="1" i="0">
                <a:solidFill>
                  <a:srgbClr val="E3AE45"/>
                </a:solidFill>
                <a:latin typeface="DejaVu Sans"/>
                <a:ea typeface="DejaVu Sans"/>
                <a:cs typeface="DejaVu Sans"/>
              </a:defRPr>
            </a:lvl9pPr>
          </a:lstStyle>
          <a:p>
            <a:pPr algn="ctr">
              <a:defRPr sz="1500" b="1" i="0">
                <a:solidFill>
                  <a:srgbClr val="E3AE45"/>
                </a:solidFill>
                <a:latin typeface="DejaVu Sans"/>
                <a:ea typeface="DejaVu Sans"/>
                <a:cs typeface="DejaVu Sans"/>
              </a:defRPr>
            </a:pPr>
            <a:r>
              <a:rPr sz="1500" b="1" i="0">
                <a:solidFill>
                  <a:srgbClr val="E3AE45"/>
                </a:solidFill>
                <a:latin typeface="DejaVu Sans"/>
                <a:ea typeface="DejaVu Sans"/>
                <a:cs typeface="DejaVu Sans"/>
              </a:rPr>
              <a:t>Ποιες εκβάσεις θα μετρήσουμε;</a:t>
            </a:r>
          </a:p>
        </p:txBody>
      </p:sp>
      <p:sp>
        <p:nvSpPr>
          <p:cNvPr id="16" name="Rectangle 15">
            <a:extLst>
              <a:ext uri="{FF2B5EF4-FFF2-40B4-BE49-F238E27FC236}">
                <a16:creationId xmlns:a16="http://schemas.microsoft.com/office/drawing/2014/main" id="{B8610281-882C-438F-AE44-116936D590FD}"/>
              </a:ext>
            </a:extLst>
          </p:cNvPr>
          <p:cNvSpPr>
            <a:spLocks noGrp="1"/>
          </p:cNvSpPr>
          <p:nvPr/>
        </p:nvSpPr>
        <p:spPr>
          <a:xfrm>
            <a:off x="9525000" y="5143500"/>
            <a:ext cx="1905000" cy="28575"/>
          </a:xfrm>
          <a:prstGeom prst="rect">
            <a:avLst/>
          </a:prstGeom>
          <a:solidFill>
            <a:srgbClr val="C9D4D8"/>
          </a:solidFill>
          <a:ln w="0">
            <a:noFill/>
            <a:prstDash val="solid"/>
          </a:ln>
        </p:spPr>
        <p:txBody>
          <a:bodyPr/>
          <a:lstStyle/>
          <a:p>
            <a:endParaRPr lang="en-US"/>
          </a:p>
        </p:txBody>
      </p:sp>
    </p:spTree>
    <p:extLst>
      <p:ext uri="{BB962C8B-B14F-4D97-AF65-F5344CB8AC3E}">
        <p14:creationId xmlns:p14="http://schemas.microsoft.com/office/powerpoint/2010/main" val="1417622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384C"/>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6A94BD-0B9F-4B40-A176-E1EB07C05AC0}"/>
              </a:ext>
            </a:extLst>
          </p:cNvPr>
          <p:cNvSpPr>
            <a:spLocks noGrp="1"/>
          </p:cNvSpPr>
          <p:nvPr/>
        </p:nvSpPr>
        <p:spPr>
          <a:xfrm>
            <a:off x="704850" y="781050"/>
            <a:ext cx="2857500" cy="285750"/>
          </a:xfrm>
          <a:prstGeom prst="rect">
            <a:avLst/>
          </a:prstGeom>
          <a:noFill/>
          <a:ln w="0">
            <a:noFill/>
            <a:prstDash val="solid"/>
          </a:ln>
        </p:spPr>
        <p:txBody>
          <a:bodyPr anchor="ctr">
            <a:normAutofit/>
          </a:bodyPr>
          <a:lstStyle>
            <a:defPPr algn="l">
              <a:defRPr sz="1125" b="1" i="0">
                <a:solidFill>
                  <a:srgbClr val="E3AE45"/>
                </a:solidFill>
                <a:latin typeface="DejaVu Sans"/>
                <a:ea typeface="DejaVu Sans"/>
                <a:cs typeface="DejaVu Sans"/>
              </a:defRPr>
            </a:defPPr>
            <a:lvl1pPr algn="l">
              <a:defRPr sz="1125" b="1" i="0">
                <a:solidFill>
                  <a:srgbClr val="E3AE45"/>
                </a:solidFill>
                <a:latin typeface="DejaVu Sans"/>
                <a:ea typeface="DejaVu Sans"/>
                <a:cs typeface="DejaVu Sans"/>
              </a:defRPr>
            </a:lvl1pPr>
            <a:lvl2pPr algn="l">
              <a:defRPr sz="1125" b="1" i="0">
                <a:solidFill>
                  <a:srgbClr val="E3AE45"/>
                </a:solidFill>
                <a:latin typeface="DejaVu Sans"/>
                <a:ea typeface="DejaVu Sans"/>
                <a:cs typeface="DejaVu Sans"/>
              </a:defRPr>
            </a:lvl2pPr>
            <a:lvl3pPr algn="l">
              <a:defRPr sz="1125" b="1" i="0">
                <a:solidFill>
                  <a:srgbClr val="E3AE45"/>
                </a:solidFill>
                <a:latin typeface="DejaVu Sans"/>
                <a:ea typeface="DejaVu Sans"/>
                <a:cs typeface="DejaVu Sans"/>
              </a:defRPr>
            </a:lvl3pPr>
            <a:lvl4pPr algn="l">
              <a:defRPr sz="1125" b="1" i="0">
                <a:solidFill>
                  <a:srgbClr val="E3AE45"/>
                </a:solidFill>
                <a:latin typeface="DejaVu Sans"/>
                <a:ea typeface="DejaVu Sans"/>
                <a:cs typeface="DejaVu Sans"/>
              </a:defRPr>
            </a:lvl4pPr>
            <a:lvl5pPr algn="l">
              <a:defRPr sz="1125" b="1" i="0">
                <a:solidFill>
                  <a:srgbClr val="E3AE45"/>
                </a:solidFill>
                <a:latin typeface="DejaVu Sans"/>
                <a:ea typeface="DejaVu Sans"/>
                <a:cs typeface="DejaVu Sans"/>
              </a:defRPr>
            </a:lvl5pPr>
            <a:lvl6pPr algn="l">
              <a:defRPr sz="1125" b="1" i="0">
                <a:solidFill>
                  <a:srgbClr val="E3AE45"/>
                </a:solidFill>
                <a:latin typeface="DejaVu Sans"/>
                <a:ea typeface="DejaVu Sans"/>
                <a:cs typeface="DejaVu Sans"/>
              </a:defRPr>
            </a:lvl6pPr>
            <a:lvl7pPr algn="l">
              <a:defRPr sz="1125" b="1" i="0">
                <a:solidFill>
                  <a:srgbClr val="E3AE45"/>
                </a:solidFill>
                <a:latin typeface="DejaVu Sans"/>
                <a:ea typeface="DejaVu Sans"/>
                <a:cs typeface="DejaVu Sans"/>
              </a:defRPr>
            </a:lvl7pPr>
            <a:lvl8pPr algn="l">
              <a:defRPr sz="1125" b="1" i="0">
                <a:solidFill>
                  <a:srgbClr val="E3AE45"/>
                </a:solidFill>
                <a:latin typeface="DejaVu Sans"/>
                <a:ea typeface="DejaVu Sans"/>
                <a:cs typeface="DejaVu Sans"/>
              </a:defRPr>
            </a:lvl8pPr>
            <a:lvl9pPr algn="l">
              <a:defRPr sz="1125" b="1" i="0">
                <a:solidFill>
                  <a:srgbClr val="E3AE45"/>
                </a:solidFill>
                <a:latin typeface="DejaVu Sans"/>
                <a:ea typeface="DejaVu Sans"/>
                <a:cs typeface="DejaVu Sans"/>
              </a:defRPr>
            </a:lvl9pPr>
          </a:lstStyle>
          <a:p>
            <a:pPr algn="l">
              <a:defRPr sz="1125" b="1" i="0">
                <a:solidFill>
                  <a:srgbClr val="E3AE45"/>
                </a:solidFill>
                <a:latin typeface="DejaVu Sans"/>
                <a:ea typeface="DejaVu Sans"/>
                <a:cs typeface="DejaVu Sans"/>
              </a:defRPr>
            </a:pPr>
            <a:r>
              <a:rPr sz="1125" b="1" i="0">
                <a:solidFill>
                  <a:srgbClr val="E3AE45"/>
                </a:solidFill>
                <a:latin typeface="DejaVu Sans"/>
                <a:ea typeface="DejaVu Sans"/>
                <a:cs typeface="DejaVu Sans"/>
              </a:rPr>
              <a:t>ΕΝΌΤΗΤΑ 2</a:t>
            </a:r>
          </a:p>
        </p:txBody>
      </p:sp>
      <p:sp>
        <p:nvSpPr>
          <p:cNvPr id="2" name="Rectangle 1">
            <a:extLst>
              <a:ext uri="{FF2B5EF4-FFF2-40B4-BE49-F238E27FC236}">
                <a16:creationId xmlns:a16="http://schemas.microsoft.com/office/drawing/2014/main" id="{1FBDF1B7-1B32-4B89-8104-A60B385D5B8F}"/>
              </a:ext>
            </a:extLst>
          </p:cNvPr>
          <p:cNvSpPr>
            <a:spLocks noGrp="1"/>
          </p:cNvSpPr>
          <p:nvPr/>
        </p:nvSpPr>
        <p:spPr>
          <a:xfrm>
            <a:off x="704850" y="1809750"/>
            <a:ext cx="9715500" cy="1428750"/>
          </a:xfrm>
          <a:prstGeom prst="rect">
            <a:avLst/>
          </a:prstGeom>
          <a:noFill/>
          <a:ln w="0">
            <a:noFill/>
            <a:prstDash val="solid"/>
          </a:ln>
        </p:spPr>
        <p:txBody>
          <a:bodyPr anchor="ctr">
            <a:normAutofit/>
          </a:bodyPr>
          <a:lstStyle>
            <a:defPPr algn="l">
              <a:defRPr sz="4050" b="1" i="0">
                <a:solidFill>
                  <a:srgbClr val="FFFFFF"/>
                </a:solidFill>
                <a:latin typeface="DejaVu Sans"/>
                <a:ea typeface="DejaVu Sans"/>
                <a:cs typeface="DejaVu Sans"/>
              </a:defRPr>
            </a:defPPr>
            <a:lvl1pPr algn="l">
              <a:defRPr sz="4050" b="1" i="0">
                <a:solidFill>
                  <a:srgbClr val="FFFFFF"/>
                </a:solidFill>
                <a:latin typeface="DejaVu Sans"/>
                <a:ea typeface="DejaVu Sans"/>
                <a:cs typeface="DejaVu Sans"/>
              </a:defRPr>
            </a:lvl1pPr>
            <a:lvl2pPr algn="l">
              <a:defRPr sz="4050" b="1" i="0">
                <a:solidFill>
                  <a:srgbClr val="FFFFFF"/>
                </a:solidFill>
                <a:latin typeface="DejaVu Sans"/>
                <a:ea typeface="DejaVu Sans"/>
                <a:cs typeface="DejaVu Sans"/>
              </a:defRPr>
            </a:lvl2pPr>
            <a:lvl3pPr algn="l">
              <a:defRPr sz="4050" b="1" i="0">
                <a:solidFill>
                  <a:srgbClr val="FFFFFF"/>
                </a:solidFill>
                <a:latin typeface="DejaVu Sans"/>
                <a:ea typeface="DejaVu Sans"/>
                <a:cs typeface="DejaVu Sans"/>
              </a:defRPr>
            </a:lvl3pPr>
            <a:lvl4pPr algn="l">
              <a:defRPr sz="4050" b="1" i="0">
                <a:solidFill>
                  <a:srgbClr val="FFFFFF"/>
                </a:solidFill>
                <a:latin typeface="DejaVu Sans"/>
                <a:ea typeface="DejaVu Sans"/>
                <a:cs typeface="DejaVu Sans"/>
              </a:defRPr>
            </a:lvl4pPr>
            <a:lvl5pPr algn="l">
              <a:defRPr sz="4050" b="1" i="0">
                <a:solidFill>
                  <a:srgbClr val="FFFFFF"/>
                </a:solidFill>
                <a:latin typeface="DejaVu Sans"/>
                <a:ea typeface="DejaVu Sans"/>
                <a:cs typeface="DejaVu Sans"/>
              </a:defRPr>
            </a:lvl5pPr>
            <a:lvl6pPr algn="l">
              <a:defRPr sz="4050" b="1" i="0">
                <a:solidFill>
                  <a:srgbClr val="FFFFFF"/>
                </a:solidFill>
                <a:latin typeface="DejaVu Sans"/>
                <a:ea typeface="DejaVu Sans"/>
                <a:cs typeface="DejaVu Sans"/>
              </a:defRPr>
            </a:lvl6pPr>
            <a:lvl7pPr algn="l">
              <a:defRPr sz="4050" b="1" i="0">
                <a:solidFill>
                  <a:srgbClr val="FFFFFF"/>
                </a:solidFill>
                <a:latin typeface="DejaVu Sans"/>
                <a:ea typeface="DejaVu Sans"/>
                <a:cs typeface="DejaVu Sans"/>
              </a:defRPr>
            </a:lvl7pPr>
            <a:lvl8pPr algn="l">
              <a:defRPr sz="4050" b="1" i="0">
                <a:solidFill>
                  <a:srgbClr val="FFFFFF"/>
                </a:solidFill>
                <a:latin typeface="DejaVu Sans"/>
                <a:ea typeface="DejaVu Sans"/>
                <a:cs typeface="DejaVu Sans"/>
              </a:defRPr>
            </a:lvl8pPr>
            <a:lvl9pPr algn="l">
              <a:defRPr sz="4050" b="1" i="0">
                <a:solidFill>
                  <a:srgbClr val="FFFFFF"/>
                </a:solidFill>
                <a:latin typeface="DejaVu Sans"/>
                <a:ea typeface="DejaVu Sans"/>
                <a:cs typeface="DejaVu Sans"/>
              </a:defRPr>
            </a:lvl9pPr>
          </a:lstStyle>
          <a:p>
            <a:pPr algn="l">
              <a:defRPr sz="4050" b="1" i="0">
                <a:solidFill>
                  <a:srgbClr val="FFFFFF"/>
                </a:solidFill>
                <a:latin typeface="DejaVu Sans"/>
                <a:ea typeface="DejaVu Sans"/>
                <a:cs typeface="DejaVu Sans"/>
              </a:defRPr>
            </a:pPr>
            <a:r>
              <a:rPr sz="4050" b="1" i="0">
                <a:solidFill>
                  <a:srgbClr val="FFFFFF"/>
                </a:solidFill>
                <a:latin typeface="DejaVu Sans"/>
                <a:ea typeface="DejaVu Sans"/>
                <a:cs typeface="DejaVu Sans"/>
              </a:rPr>
              <a:t>Μπορούμε να εμπιστευτούμε την ανασκόπηση;</a:t>
            </a:r>
          </a:p>
        </p:txBody>
      </p:sp>
      <p:sp>
        <p:nvSpPr>
          <p:cNvPr id="3" name="Rectangle 2">
            <a:extLst>
              <a:ext uri="{FF2B5EF4-FFF2-40B4-BE49-F238E27FC236}">
                <a16:creationId xmlns:a16="http://schemas.microsoft.com/office/drawing/2014/main" id="{48D36EC7-B8B0-46CF-8B1D-10AB598EA741}"/>
              </a:ext>
            </a:extLst>
          </p:cNvPr>
          <p:cNvSpPr>
            <a:spLocks noGrp="1"/>
          </p:cNvSpPr>
          <p:nvPr/>
        </p:nvSpPr>
        <p:spPr>
          <a:xfrm>
            <a:off x="704850" y="3476625"/>
            <a:ext cx="1143000" cy="57150"/>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CDBA9D47-2B50-4AA2-BBF7-018D6233C3DC}"/>
              </a:ext>
            </a:extLst>
          </p:cNvPr>
          <p:cNvSpPr>
            <a:spLocks noGrp="1"/>
          </p:cNvSpPr>
          <p:nvPr/>
        </p:nvSpPr>
        <p:spPr>
          <a:xfrm>
            <a:off x="704850" y="3829050"/>
            <a:ext cx="8667750" cy="895350"/>
          </a:xfrm>
          <a:prstGeom prst="rect">
            <a:avLst/>
          </a:prstGeom>
          <a:noFill/>
          <a:ln w="0">
            <a:noFill/>
            <a:prstDash val="solid"/>
          </a:ln>
        </p:spPr>
        <p:txBody>
          <a:bodyPr anchor="t">
            <a:normAutofit/>
          </a:bodyPr>
          <a:lstStyle>
            <a:defPPr algn="l">
              <a:defRPr sz="1875" b="0" i="0">
                <a:solidFill>
                  <a:srgbClr val="D9E4E9"/>
                </a:solidFill>
                <a:latin typeface="DejaVu Sans"/>
                <a:ea typeface="DejaVu Sans"/>
                <a:cs typeface="DejaVu Sans"/>
              </a:defRPr>
            </a:defPPr>
            <a:lvl1pPr algn="l">
              <a:defRPr sz="1875" b="0" i="0">
                <a:solidFill>
                  <a:srgbClr val="D9E4E9"/>
                </a:solidFill>
                <a:latin typeface="DejaVu Sans"/>
                <a:ea typeface="DejaVu Sans"/>
                <a:cs typeface="DejaVu Sans"/>
              </a:defRPr>
            </a:lvl1pPr>
            <a:lvl2pPr algn="l">
              <a:defRPr sz="1875" b="0" i="0">
                <a:solidFill>
                  <a:srgbClr val="D9E4E9"/>
                </a:solidFill>
                <a:latin typeface="DejaVu Sans"/>
                <a:ea typeface="DejaVu Sans"/>
                <a:cs typeface="DejaVu Sans"/>
              </a:defRPr>
            </a:lvl2pPr>
            <a:lvl3pPr algn="l">
              <a:defRPr sz="1875" b="0" i="0">
                <a:solidFill>
                  <a:srgbClr val="D9E4E9"/>
                </a:solidFill>
                <a:latin typeface="DejaVu Sans"/>
                <a:ea typeface="DejaVu Sans"/>
                <a:cs typeface="DejaVu Sans"/>
              </a:defRPr>
            </a:lvl3pPr>
            <a:lvl4pPr algn="l">
              <a:defRPr sz="1875" b="0" i="0">
                <a:solidFill>
                  <a:srgbClr val="D9E4E9"/>
                </a:solidFill>
                <a:latin typeface="DejaVu Sans"/>
                <a:ea typeface="DejaVu Sans"/>
                <a:cs typeface="DejaVu Sans"/>
              </a:defRPr>
            </a:lvl4pPr>
            <a:lvl5pPr algn="l">
              <a:defRPr sz="1875" b="0" i="0">
                <a:solidFill>
                  <a:srgbClr val="D9E4E9"/>
                </a:solidFill>
                <a:latin typeface="DejaVu Sans"/>
                <a:ea typeface="DejaVu Sans"/>
                <a:cs typeface="DejaVu Sans"/>
              </a:defRPr>
            </a:lvl5pPr>
            <a:lvl6pPr algn="l">
              <a:defRPr sz="1875" b="0" i="0">
                <a:solidFill>
                  <a:srgbClr val="D9E4E9"/>
                </a:solidFill>
                <a:latin typeface="DejaVu Sans"/>
                <a:ea typeface="DejaVu Sans"/>
                <a:cs typeface="DejaVu Sans"/>
              </a:defRPr>
            </a:lvl6pPr>
            <a:lvl7pPr algn="l">
              <a:defRPr sz="1875" b="0" i="0">
                <a:solidFill>
                  <a:srgbClr val="D9E4E9"/>
                </a:solidFill>
                <a:latin typeface="DejaVu Sans"/>
                <a:ea typeface="DejaVu Sans"/>
                <a:cs typeface="DejaVu Sans"/>
              </a:defRPr>
            </a:lvl7pPr>
            <a:lvl8pPr algn="l">
              <a:defRPr sz="1875" b="0" i="0">
                <a:solidFill>
                  <a:srgbClr val="D9E4E9"/>
                </a:solidFill>
                <a:latin typeface="DejaVu Sans"/>
                <a:ea typeface="DejaVu Sans"/>
                <a:cs typeface="DejaVu Sans"/>
              </a:defRPr>
            </a:lvl8pPr>
            <a:lvl9pPr algn="l">
              <a:defRPr sz="1875" b="0" i="0">
                <a:solidFill>
                  <a:srgbClr val="D9E4E9"/>
                </a:solidFill>
                <a:latin typeface="DejaVu Sans"/>
                <a:ea typeface="DejaVu Sans"/>
                <a:cs typeface="DejaVu Sans"/>
              </a:defRPr>
            </a:lvl9pPr>
          </a:lstStyle>
          <a:p>
            <a:pPr algn="l">
              <a:defRPr sz="1875" b="0" i="0">
                <a:solidFill>
                  <a:srgbClr val="D9E4E9"/>
                </a:solidFill>
                <a:latin typeface="DejaVu Sans"/>
                <a:ea typeface="DejaVu Sans"/>
                <a:cs typeface="DejaVu Sans"/>
              </a:defRPr>
            </a:pPr>
            <a:r>
              <a:rPr sz="1875" b="0" i="0">
                <a:solidFill>
                  <a:srgbClr val="D9E4E9"/>
                </a:solidFill>
                <a:latin typeface="DejaVu Sans"/>
                <a:ea typeface="DejaVu Sans"/>
                <a:cs typeface="DejaVu Sans"/>
              </a:rPr>
              <a:t>Η διαφανής μέθοδος περιορίζει την επιλεκτική χρήση της βιβλιογραφίας και μας επιτρέπει να εντοπίσουμε την αβεβαιότητα.</a:t>
            </a:r>
          </a:p>
        </p:txBody>
      </p:sp>
      <p:sp>
        <p:nvSpPr>
          <p:cNvPr id="5" name="Rectangle 4">
            <a:extLst>
              <a:ext uri="{FF2B5EF4-FFF2-40B4-BE49-F238E27FC236}">
                <a16:creationId xmlns:a16="http://schemas.microsoft.com/office/drawing/2014/main" id="{D17AA019-1062-4159-8006-90566D96405D}"/>
              </a:ext>
            </a:extLst>
          </p:cNvPr>
          <p:cNvSpPr>
            <a:spLocks noGrp="1"/>
          </p:cNvSpPr>
          <p:nvPr/>
        </p:nvSpPr>
        <p:spPr>
          <a:xfrm>
            <a:off x="11125200" y="6324600"/>
            <a:ext cx="419100" cy="228600"/>
          </a:xfrm>
          <a:prstGeom prst="rect">
            <a:avLst/>
          </a:prstGeom>
          <a:noFill/>
          <a:ln w="0">
            <a:noFill/>
            <a:prstDash val="solid"/>
          </a:ln>
        </p:spPr>
        <p:txBody>
          <a:bodyPr anchor="ctr">
            <a:normAutofit/>
          </a:bodyPr>
          <a:lstStyle>
            <a:defPPr algn="r">
              <a:defRPr sz="900" b="1" i="0">
                <a:solidFill>
                  <a:srgbClr val="B7C9D0"/>
                </a:solidFill>
                <a:latin typeface="DejaVu Sans"/>
                <a:ea typeface="DejaVu Sans"/>
                <a:cs typeface="DejaVu Sans"/>
              </a:defRPr>
            </a:defPPr>
            <a:lvl1pPr algn="r">
              <a:defRPr sz="900" b="1" i="0">
                <a:solidFill>
                  <a:srgbClr val="B7C9D0"/>
                </a:solidFill>
                <a:latin typeface="DejaVu Sans"/>
                <a:ea typeface="DejaVu Sans"/>
                <a:cs typeface="DejaVu Sans"/>
              </a:defRPr>
            </a:lvl1pPr>
            <a:lvl2pPr algn="r">
              <a:defRPr sz="900" b="1" i="0">
                <a:solidFill>
                  <a:srgbClr val="B7C9D0"/>
                </a:solidFill>
                <a:latin typeface="DejaVu Sans"/>
                <a:ea typeface="DejaVu Sans"/>
                <a:cs typeface="DejaVu Sans"/>
              </a:defRPr>
            </a:lvl2pPr>
            <a:lvl3pPr algn="r">
              <a:defRPr sz="900" b="1" i="0">
                <a:solidFill>
                  <a:srgbClr val="B7C9D0"/>
                </a:solidFill>
                <a:latin typeface="DejaVu Sans"/>
                <a:ea typeface="DejaVu Sans"/>
                <a:cs typeface="DejaVu Sans"/>
              </a:defRPr>
            </a:lvl3pPr>
            <a:lvl4pPr algn="r">
              <a:defRPr sz="900" b="1" i="0">
                <a:solidFill>
                  <a:srgbClr val="B7C9D0"/>
                </a:solidFill>
                <a:latin typeface="DejaVu Sans"/>
                <a:ea typeface="DejaVu Sans"/>
                <a:cs typeface="DejaVu Sans"/>
              </a:defRPr>
            </a:lvl4pPr>
            <a:lvl5pPr algn="r">
              <a:defRPr sz="900" b="1" i="0">
                <a:solidFill>
                  <a:srgbClr val="B7C9D0"/>
                </a:solidFill>
                <a:latin typeface="DejaVu Sans"/>
                <a:ea typeface="DejaVu Sans"/>
                <a:cs typeface="DejaVu Sans"/>
              </a:defRPr>
            </a:lvl5pPr>
            <a:lvl6pPr algn="r">
              <a:defRPr sz="900" b="1" i="0">
                <a:solidFill>
                  <a:srgbClr val="B7C9D0"/>
                </a:solidFill>
                <a:latin typeface="DejaVu Sans"/>
                <a:ea typeface="DejaVu Sans"/>
                <a:cs typeface="DejaVu Sans"/>
              </a:defRPr>
            </a:lvl6pPr>
            <a:lvl7pPr algn="r">
              <a:defRPr sz="900" b="1" i="0">
                <a:solidFill>
                  <a:srgbClr val="B7C9D0"/>
                </a:solidFill>
                <a:latin typeface="DejaVu Sans"/>
                <a:ea typeface="DejaVu Sans"/>
                <a:cs typeface="DejaVu Sans"/>
              </a:defRPr>
            </a:lvl7pPr>
            <a:lvl8pPr algn="r">
              <a:defRPr sz="900" b="1" i="0">
                <a:solidFill>
                  <a:srgbClr val="B7C9D0"/>
                </a:solidFill>
                <a:latin typeface="DejaVu Sans"/>
                <a:ea typeface="DejaVu Sans"/>
                <a:cs typeface="DejaVu Sans"/>
              </a:defRPr>
            </a:lvl8pPr>
            <a:lvl9pPr algn="r">
              <a:defRPr sz="900" b="1" i="0">
                <a:solidFill>
                  <a:srgbClr val="B7C9D0"/>
                </a:solidFill>
                <a:latin typeface="DejaVu Sans"/>
                <a:ea typeface="DejaVu Sans"/>
                <a:cs typeface="DejaVu Sans"/>
              </a:defRPr>
            </a:lvl9pPr>
          </a:lstStyle>
          <a:p>
            <a:pPr algn="r">
              <a:defRPr sz="900" b="1" i="0">
                <a:solidFill>
                  <a:srgbClr val="B7C9D0"/>
                </a:solidFill>
                <a:latin typeface="DejaVu Sans"/>
                <a:ea typeface="DejaVu Sans"/>
                <a:cs typeface="DejaVu Sans"/>
              </a:defRPr>
            </a:pPr>
            <a:r>
              <a:rPr sz="900" b="1" i="0">
                <a:solidFill>
                  <a:srgbClr val="B7C9D0"/>
                </a:solidFill>
                <a:latin typeface="DejaVu Sans"/>
                <a:ea typeface="DejaVu Sans"/>
                <a:cs typeface="DejaVu Sans"/>
              </a:rPr>
              <a:t>23</a:t>
            </a:r>
          </a:p>
        </p:txBody>
      </p:sp>
    </p:spTree>
    <p:extLst>
      <p:ext uri="{BB962C8B-B14F-4D97-AF65-F5344CB8AC3E}">
        <p14:creationId xmlns:p14="http://schemas.microsoft.com/office/powerpoint/2010/main" val="39039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A6E1FCCF-E62C-4D44-B5DD-E57EECCDCA27}"/>
              </a:ext>
            </a:extLst>
          </p:cNvPr>
          <p:cNvSpPr>
            <a:spLocks noGrp="1"/>
          </p:cNvSpPr>
          <p:nvPr/>
        </p:nvSpPr>
        <p:spPr>
          <a:xfrm>
            <a:off x="647700" y="285750"/>
            <a:ext cx="10810875" cy="742950"/>
          </a:xfrm>
          <a:prstGeom prst="rect">
            <a:avLst/>
          </a:prstGeom>
          <a:noFill/>
          <a:ln w="0">
            <a:noFill/>
            <a:prstDash val="solid"/>
          </a:ln>
        </p:spPr>
        <p:txBody>
          <a:bodyPr anchor="ctr">
            <a:normAutofit/>
          </a:bodyPr>
          <a:lstStyle>
            <a:defPPr algn="l">
              <a:defRPr sz="2400" b="1">
                <a:solidFill>
                  <a:srgbClr val="16384C"/>
                </a:solidFill>
                <a:latin typeface="DejaVu Sans"/>
                <a:ea typeface="DejaVu Sans"/>
                <a:cs typeface="DejaVu Sans"/>
              </a:defRPr>
            </a:defPPr>
            <a:lvl1pPr algn="l">
              <a:defRPr sz="2400" b="1">
                <a:solidFill>
                  <a:srgbClr val="16384C"/>
                </a:solidFill>
                <a:latin typeface="DejaVu Sans"/>
                <a:ea typeface="DejaVu Sans"/>
                <a:cs typeface="DejaVu Sans"/>
              </a:defRPr>
            </a:lvl1pPr>
            <a:lvl2pPr algn="l">
              <a:defRPr sz="2400" b="1">
                <a:solidFill>
                  <a:srgbClr val="16384C"/>
                </a:solidFill>
                <a:latin typeface="DejaVu Sans"/>
                <a:ea typeface="DejaVu Sans"/>
                <a:cs typeface="DejaVu Sans"/>
              </a:defRPr>
            </a:lvl2pPr>
            <a:lvl3pPr algn="l">
              <a:defRPr sz="2400" b="1">
                <a:solidFill>
                  <a:srgbClr val="16384C"/>
                </a:solidFill>
                <a:latin typeface="DejaVu Sans"/>
                <a:ea typeface="DejaVu Sans"/>
                <a:cs typeface="DejaVu Sans"/>
              </a:defRPr>
            </a:lvl3pPr>
            <a:lvl4pPr algn="l">
              <a:defRPr sz="2400" b="1">
                <a:solidFill>
                  <a:srgbClr val="16384C"/>
                </a:solidFill>
                <a:latin typeface="DejaVu Sans"/>
                <a:ea typeface="DejaVu Sans"/>
                <a:cs typeface="DejaVu Sans"/>
              </a:defRPr>
            </a:lvl4pPr>
            <a:lvl5pPr algn="l">
              <a:defRPr sz="2400" b="1">
                <a:solidFill>
                  <a:srgbClr val="16384C"/>
                </a:solidFill>
                <a:latin typeface="DejaVu Sans"/>
                <a:ea typeface="DejaVu Sans"/>
                <a:cs typeface="DejaVu Sans"/>
              </a:defRPr>
            </a:lvl5pPr>
            <a:lvl6pPr algn="l">
              <a:defRPr sz="2400" b="1">
                <a:solidFill>
                  <a:srgbClr val="16384C"/>
                </a:solidFill>
                <a:latin typeface="DejaVu Sans"/>
                <a:ea typeface="DejaVu Sans"/>
                <a:cs typeface="DejaVu Sans"/>
              </a:defRPr>
            </a:lvl6pPr>
            <a:lvl7pPr algn="l">
              <a:defRPr sz="2400" b="1">
                <a:solidFill>
                  <a:srgbClr val="16384C"/>
                </a:solidFill>
                <a:latin typeface="DejaVu Sans"/>
                <a:ea typeface="DejaVu Sans"/>
                <a:cs typeface="DejaVu Sans"/>
              </a:defRPr>
            </a:lvl7pPr>
            <a:lvl8pPr algn="l">
              <a:defRPr sz="2400" b="1">
                <a:solidFill>
                  <a:srgbClr val="16384C"/>
                </a:solidFill>
                <a:latin typeface="DejaVu Sans"/>
                <a:ea typeface="DejaVu Sans"/>
                <a:cs typeface="DejaVu Sans"/>
              </a:defRPr>
            </a:lvl8pPr>
            <a:lvl9pPr algn="l">
              <a:defRPr sz="2400" b="1">
                <a:solidFill>
                  <a:srgbClr val="16384C"/>
                </a:solidFill>
                <a:latin typeface="DejaVu Sans"/>
                <a:ea typeface="DejaVu Sans"/>
                <a:cs typeface="DejaVu Sans"/>
              </a:defRPr>
            </a:lvl9pPr>
          </a:lstStyle>
          <a:p>
            <a:pPr algn="l">
              <a:defRPr sz="2400" b="1">
                <a:solidFill>
                  <a:srgbClr val="16384C"/>
                </a:solidFill>
                <a:latin typeface="DejaVu Sans"/>
                <a:ea typeface="DejaVu Sans"/>
                <a:cs typeface="DejaVu Sans"/>
              </a:defRPr>
            </a:pPr>
            <a:r>
              <a:rPr sz="2400" b="1">
                <a:solidFill>
                  <a:srgbClr val="16384C"/>
                </a:solidFill>
                <a:latin typeface="DejaVu Sans"/>
                <a:ea typeface="DejaVu Sans"/>
                <a:cs typeface="DejaVu Sans"/>
              </a:rPr>
              <a:t>Τα βασικά στάδια μιας συστηματικής ανασκόπησης</a:t>
            </a:r>
          </a:p>
        </p:txBody>
      </p:sp>
      <p:sp>
        <p:nvSpPr>
          <p:cNvPr id="2" name="Rectangle 1">
            <a:extLst>
              <a:ext uri="{FF2B5EF4-FFF2-40B4-BE49-F238E27FC236}">
                <a16:creationId xmlns:a16="http://schemas.microsoft.com/office/drawing/2014/main" id="{391B84BC-74B1-40FE-8A60-B0F7AF294D75}"/>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Oval 2">
            <a:extLst>
              <a:ext uri="{FF2B5EF4-FFF2-40B4-BE49-F238E27FC236}">
                <a16:creationId xmlns:a16="http://schemas.microsoft.com/office/drawing/2014/main" id="{E0712040-A8A8-4029-A6EC-5DAC92F8A0E3}"/>
              </a:ext>
            </a:extLst>
          </p:cNvPr>
          <p:cNvSpPr>
            <a:spLocks noGrp="1"/>
          </p:cNvSpPr>
          <p:nvPr/>
        </p:nvSpPr>
        <p:spPr>
          <a:xfrm>
            <a:off x="590550" y="1952625"/>
            <a:ext cx="533400" cy="533400"/>
          </a:xfrm>
          <a:prstGeom prst="ellipse">
            <a:avLst/>
          </a:prstGeom>
          <a:solidFill>
            <a:srgbClr val="16384C"/>
          </a:solidFill>
          <a:ln w="0">
            <a:noFill/>
            <a:prstDash val="solid"/>
          </a:ln>
        </p:spPr>
        <p:txBody>
          <a:bodyPr/>
          <a:lstStyle/>
          <a:p>
            <a:endParaRPr lang="en-US"/>
          </a:p>
        </p:txBody>
      </p:sp>
      <p:sp>
        <p:nvSpPr>
          <p:cNvPr id="4" name="Rectangle 3">
            <a:extLst>
              <a:ext uri="{FF2B5EF4-FFF2-40B4-BE49-F238E27FC236}">
                <a16:creationId xmlns:a16="http://schemas.microsoft.com/office/drawing/2014/main" id="{0BE32FFE-F3CF-47C2-A982-6DD15E758694}"/>
              </a:ext>
            </a:extLst>
          </p:cNvPr>
          <p:cNvSpPr>
            <a:spLocks noGrp="1"/>
          </p:cNvSpPr>
          <p:nvPr/>
        </p:nvSpPr>
        <p:spPr>
          <a:xfrm>
            <a:off x="590550" y="1952625"/>
            <a:ext cx="533400" cy="533400"/>
          </a:xfrm>
          <a:prstGeom prst="rect">
            <a:avLst/>
          </a:prstGeom>
          <a:noFill/>
          <a:ln w="0">
            <a:noFill/>
            <a:prstDash val="solid"/>
          </a:ln>
        </p:spPr>
        <p:txBody>
          <a:bodyPr anchor="ctr">
            <a:normAutofit/>
          </a:bodyPr>
          <a:lstStyle>
            <a:defPPr algn="ctr">
              <a:defRPr sz="1650" b="1">
                <a:solidFill>
                  <a:srgbClr val="FFFFFF"/>
                </a:solidFill>
                <a:latin typeface="DejaVu Sans"/>
                <a:ea typeface="DejaVu Sans"/>
                <a:cs typeface="DejaVu Sans"/>
              </a:defRPr>
            </a:defPPr>
            <a:lvl1pPr algn="ctr">
              <a:defRPr sz="1650" b="1">
                <a:solidFill>
                  <a:srgbClr val="FFFFFF"/>
                </a:solidFill>
                <a:latin typeface="DejaVu Sans"/>
                <a:ea typeface="DejaVu Sans"/>
                <a:cs typeface="DejaVu Sans"/>
              </a:defRPr>
            </a:lvl1pPr>
            <a:lvl2pPr algn="ctr">
              <a:defRPr sz="1650" b="1">
                <a:solidFill>
                  <a:srgbClr val="FFFFFF"/>
                </a:solidFill>
                <a:latin typeface="DejaVu Sans"/>
                <a:ea typeface="DejaVu Sans"/>
                <a:cs typeface="DejaVu Sans"/>
              </a:defRPr>
            </a:lvl2pPr>
            <a:lvl3pPr algn="ctr">
              <a:defRPr sz="1650" b="1">
                <a:solidFill>
                  <a:srgbClr val="FFFFFF"/>
                </a:solidFill>
                <a:latin typeface="DejaVu Sans"/>
                <a:ea typeface="DejaVu Sans"/>
                <a:cs typeface="DejaVu Sans"/>
              </a:defRPr>
            </a:lvl3pPr>
            <a:lvl4pPr algn="ctr">
              <a:defRPr sz="1650" b="1">
                <a:solidFill>
                  <a:srgbClr val="FFFFFF"/>
                </a:solidFill>
                <a:latin typeface="DejaVu Sans"/>
                <a:ea typeface="DejaVu Sans"/>
                <a:cs typeface="DejaVu Sans"/>
              </a:defRPr>
            </a:lvl4pPr>
            <a:lvl5pPr algn="ctr">
              <a:defRPr sz="1650" b="1">
                <a:solidFill>
                  <a:srgbClr val="FFFFFF"/>
                </a:solidFill>
                <a:latin typeface="DejaVu Sans"/>
                <a:ea typeface="DejaVu Sans"/>
                <a:cs typeface="DejaVu Sans"/>
              </a:defRPr>
            </a:lvl5pPr>
            <a:lvl6pPr algn="ctr">
              <a:defRPr sz="1650" b="1">
                <a:solidFill>
                  <a:srgbClr val="FFFFFF"/>
                </a:solidFill>
                <a:latin typeface="DejaVu Sans"/>
                <a:ea typeface="DejaVu Sans"/>
                <a:cs typeface="DejaVu Sans"/>
              </a:defRPr>
            </a:lvl6pPr>
            <a:lvl7pPr algn="ctr">
              <a:defRPr sz="1650" b="1">
                <a:solidFill>
                  <a:srgbClr val="FFFFFF"/>
                </a:solidFill>
                <a:latin typeface="DejaVu Sans"/>
                <a:ea typeface="DejaVu Sans"/>
                <a:cs typeface="DejaVu Sans"/>
              </a:defRPr>
            </a:lvl7pPr>
            <a:lvl8pPr algn="ctr">
              <a:defRPr sz="1650" b="1">
                <a:solidFill>
                  <a:srgbClr val="FFFFFF"/>
                </a:solidFill>
                <a:latin typeface="DejaVu Sans"/>
                <a:ea typeface="DejaVu Sans"/>
                <a:cs typeface="DejaVu Sans"/>
              </a:defRPr>
            </a:lvl8pPr>
            <a:lvl9pPr algn="ctr">
              <a:defRPr sz="1650" b="1">
                <a:solidFill>
                  <a:srgbClr val="FFFFFF"/>
                </a:solidFill>
                <a:latin typeface="DejaVu Sans"/>
                <a:ea typeface="DejaVu Sans"/>
                <a:cs typeface="DejaVu Sans"/>
              </a:defRPr>
            </a:lvl9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1</a:t>
            </a:r>
          </a:p>
        </p:txBody>
      </p:sp>
      <p:sp>
        <p:nvSpPr>
          <p:cNvPr id="5" name="Rectangle 4">
            <a:extLst>
              <a:ext uri="{FF2B5EF4-FFF2-40B4-BE49-F238E27FC236}">
                <a16:creationId xmlns:a16="http://schemas.microsoft.com/office/drawing/2014/main" id="{E5D1E933-994A-49EF-A4FB-238B33338EFB}"/>
              </a:ext>
            </a:extLst>
          </p:cNvPr>
          <p:cNvSpPr>
            <a:spLocks noGrp="1"/>
          </p:cNvSpPr>
          <p:nvPr/>
        </p:nvSpPr>
        <p:spPr>
          <a:xfrm>
            <a:off x="257174" y="2905125"/>
            <a:ext cx="1378601" cy="781050"/>
          </a:xfrm>
          <a:prstGeom prst="rect">
            <a:avLst/>
          </a:prstGeom>
          <a:noFill/>
          <a:ln w="0">
            <a:noFill/>
            <a:prstDash val="solid"/>
          </a:ln>
        </p:spPr>
        <p:txBody>
          <a:bodyPr anchor="t">
            <a:normAutofit fontScale="88666"/>
          </a:bodyPr>
          <a:lstStyle>
            <a:defPPr algn="ctr">
              <a:defRPr sz="1425" b="1">
                <a:solidFill>
                  <a:srgbClr val="16384C"/>
                </a:solidFill>
                <a:latin typeface="DejaVu Sans"/>
                <a:ea typeface="DejaVu Sans"/>
                <a:cs typeface="DejaVu Sans"/>
              </a:defRPr>
            </a:defPPr>
            <a:lvl1pPr algn="ctr">
              <a:defRPr sz="1425" b="1">
                <a:solidFill>
                  <a:srgbClr val="16384C"/>
                </a:solidFill>
                <a:latin typeface="DejaVu Sans"/>
                <a:ea typeface="DejaVu Sans"/>
                <a:cs typeface="DejaVu Sans"/>
              </a:defRPr>
            </a:lvl1pPr>
            <a:lvl2pPr algn="ctr">
              <a:defRPr sz="1425" b="1">
                <a:solidFill>
                  <a:srgbClr val="16384C"/>
                </a:solidFill>
                <a:latin typeface="DejaVu Sans"/>
                <a:ea typeface="DejaVu Sans"/>
                <a:cs typeface="DejaVu Sans"/>
              </a:defRPr>
            </a:lvl2pPr>
            <a:lvl3pPr algn="ctr">
              <a:defRPr sz="1425" b="1">
                <a:solidFill>
                  <a:srgbClr val="16384C"/>
                </a:solidFill>
                <a:latin typeface="DejaVu Sans"/>
                <a:ea typeface="DejaVu Sans"/>
                <a:cs typeface="DejaVu Sans"/>
              </a:defRPr>
            </a:lvl3pPr>
            <a:lvl4pPr algn="ctr">
              <a:defRPr sz="1425" b="1">
                <a:solidFill>
                  <a:srgbClr val="16384C"/>
                </a:solidFill>
                <a:latin typeface="DejaVu Sans"/>
                <a:ea typeface="DejaVu Sans"/>
                <a:cs typeface="DejaVu Sans"/>
              </a:defRPr>
            </a:lvl4pPr>
            <a:lvl5pPr algn="ctr">
              <a:defRPr sz="1425" b="1">
                <a:solidFill>
                  <a:srgbClr val="16384C"/>
                </a:solidFill>
                <a:latin typeface="DejaVu Sans"/>
                <a:ea typeface="DejaVu Sans"/>
                <a:cs typeface="DejaVu Sans"/>
              </a:defRPr>
            </a:lvl5pPr>
            <a:lvl6pPr algn="ctr">
              <a:defRPr sz="1425" b="1">
                <a:solidFill>
                  <a:srgbClr val="16384C"/>
                </a:solidFill>
                <a:latin typeface="DejaVu Sans"/>
                <a:ea typeface="DejaVu Sans"/>
                <a:cs typeface="DejaVu Sans"/>
              </a:defRPr>
            </a:lvl6pPr>
            <a:lvl7pPr algn="ctr">
              <a:defRPr sz="1425" b="1">
                <a:solidFill>
                  <a:srgbClr val="16384C"/>
                </a:solidFill>
                <a:latin typeface="DejaVu Sans"/>
                <a:ea typeface="DejaVu Sans"/>
                <a:cs typeface="DejaVu Sans"/>
              </a:defRPr>
            </a:lvl7pPr>
            <a:lvl8pPr algn="ctr">
              <a:defRPr sz="1425" b="1">
                <a:solidFill>
                  <a:srgbClr val="16384C"/>
                </a:solidFill>
                <a:latin typeface="DejaVu Sans"/>
                <a:ea typeface="DejaVu Sans"/>
                <a:cs typeface="DejaVu Sans"/>
              </a:defRPr>
            </a:lvl8pPr>
            <a:lvl9pPr algn="ctr">
              <a:defRPr sz="1425" b="1">
                <a:solidFill>
                  <a:srgbClr val="16384C"/>
                </a:solidFill>
                <a:latin typeface="DejaVu Sans"/>
                <a:ea typeface="DejaVu Sans"/>
                <a:cs typeface="DejaVu Sans"/>
              </a:defRPr>
            </a:lvl9pPr>
          </a:lstStyle>
          <a:p>
            <a:pPr algn="ctr">
              <a:defRPr sz="1425" b="1">
                <a:solidFill>
                  <a:srgbClr val="16384C"/>
                </a:solidFill>
                <a:latin typeface="DejaVu Sans"/>
                <a:ea typeface="DejaVu Sans"/>
                <a:cs typeface="DejaVu Sans"/>
              </a:defRPr>
            </a:pPr>
            <a:r>
              <a:rPr sz="1425" b="1" dirty="0" err="1">
                <a:solidFill>
                  <a:srgbClr val="16384C"/>
                </a:solidFill>
                <a:latin typeface="DejaVu Sans"/>
                <a:ea typeface="DejaVu Sans"/>
                <a:cs typeface="DejaVu Sans"/>
              </a:rPr>
              <a:t>Ερώτημ</a:t>
            </a:r>
            <a:r>
              <a:rPr sz="1425" b="1" dirty="0">
                <a:solidFill>
                  <a:srgbClr val="16384C"/>
                </a:solidFill>
                <a:latin typeface="DejaVu Sans"/>
                <a:ea typeface="DejaVu Sans"/>
                <a:cs typeface="DejaVu Sans"/>
              </a:rPr>
              <a:t>α και</a:t>
            </a:r>
          </a:p>
          <a:p>
            <a:pPr algn="ctr">
              <a:defRPr sz="1425" b="1">
                <a:solidFill>
                  <a:srgbClr val="16384C"/>
                </a:solidFill>
                <a:latin typeface="DejaVu Sans"/>
                <a:ea typeface="DejaVu Sans"/>
                <a:cs typeface="DejaVu Sans"/>
              </a:defRPr>
            </a:pPr>
            <a:r>
              <a:rPr sz="1425" b="1" dirty="0">
                <a:solidFill>
                  <a:srgbClr val="16384C"/>
                </a:solidFill>
                <a:latin typeface="DejaVu Sans"/>
                <a:ea typeface="DejaVu Sans"/>
                <a:cs typeface="DejaVu Sans"/>
              </a:rPr>
              <a:t>π</a:t>
            </a:r>
            <a:r>
              <a:rPr sz="1425" b="1" dirty="0" err="1">
                <a:solidFill>
                  <a:srgbClr val="16384C"/>
                </a:solidFill>
                <a:latin typeface="DejaVu Sans"/>
                <a:ea typeface="DejaVu Sans"/>
                <a:cs typeface="DejaVu Sans"/>
              </a:rPr>
              <a:t>ρωτόκολλο</a:t>
            </a:r>
            <a:endParaRPr sz="1425" b="1" dirty="0">
              <a:solidFill>
                <a:srgbClr val="16384C"/>
              </a:solidFill>
              <a:latin typeface="DejaVu Sans"/>
              <a:ea typeface="DejaVu Sans"/>
              <a:cs typeface="DejaVu Sans"/>
            </a:endParaRPr>
          </a:p>
        </p:txBody>
      </p:sp>
      <p:sp>
        <p:nvSpPr>
          <p:cNvPr id="6" name="Rectangle 5">
            <a:extLst>
              <a:ext uri="{FF2B5EF4-FFF2-40B4-BE49-F238E27FC236}">
                <a16:creationId xmlns:a16="http://schemas.microsoft.com/office/drawing/2014/main" id="{630B3DE8-021D-4D1D-A12D-66D637D6FB8A}"/>
              </a:ext>
            </a:extLst>
          </p:cNvPr>
          <p:cNvSpPr>
            <a:spLocks noGrp="1"/>
          </p:cNvSpPr>
          <p:nvPr/>
        </p:nvSpPr>
        <p:spPr>
          <a:xfrm>
            <a:off x="1219200" y="2200275"/>
            <a:ext cx="1200150" cy="38100"/>
          </a:xfrm>
          <a:prstGeom prst="rect">
            <a:avLst/>
          </a:prstGeom>
          <a:solidFill>
            <a:srgbClr val="C9D4D8"/>
          </a:solidFill>
          <a:ln w="0">
            <a:noFill/>
            <a:prstDash val="solid"/>
          </a:ln>
        </p:spPr>
        <p:txBody>
          <a:bodyPr/>
          <a:lstStyle/>
          <a:p>
            <a:endParaRPr lang="en-US"/>
          </a:p>
        </p:txBody>
      </p:sp>
      <p:sp>
        <p:nvSpPr>
          <p:cNvPr id="7" name="Oval 6">
            <a:extLst>
              <a:ext uri="{FF2B5EF4-FFF2-40B4-BE49-F238E27FC236}">
                <a16:creationId xmlns:a16="http://schemas.microsoft.com/office/drawing/2014/main" id="{EBC2DC79-6995-4D0F-8F53-EC258D658C80}"/>
              </a:ext>
            </a:extLst>
          </p:cNvPr>
          <p:cNvSpPr>
            <a:spLocks noGrp="1"/>
          </p:cNvSpPr>
          <p:nvPr/>
        </p:nvSpPr>
        <p:spPr>
          <a:xfrm>
            <a:off x="2533650" y="1952625"/>
            <a:ext cx="533400" cy="533400"/>
          </a:xfrm>
          <a:prstGeom prst="ellipse">
            <a:avLst/>
          </a:prstGeom>
          <a:solidFill>
            <a:srgbClr val="2A7F78"/>
          </a:solidFill>
          <a:ln w="0">
            <a:noFill/>
            <a:prstDash val="solid"/>
          </a:ln>
        </p:spPr>
        <p:txBody>
          <a:bodyPr/>
          <a:lstStyle/>
          <a:p>
            <a:endParaRPr lang="en-US"/>
          </a:p>
        </p:txBody>
      </p:sp>
      <p:sp>
        <p:nvSpPr>
          <p:cNvPr id="8" name="Rectangle 7">
            <a:extLst>
              <a:ext uri="{FF2B5EF4-FFF2-40B4-BE49-F238E27FC236}">
                <a16:creationId xmlns:a16="http://schemas.microsoft.com/office/drawing/2014/main" id="{40421EA1-1F49-4E62-BE63-438AB6CDF7CC}"/>
              </a:ext>
            </a:extLst>
          </p:cNvPr>
          <p:cNvSpPr>
            <a:spLocks noGrp="1"/>
          </p:cNvSpPr>
          <p:nvPr/>
        </p:nvSpPr>
        <p:spPr>
          <a:xfrm>
            <a:off x="2533650" y="1952625"/>
            <a:ext cx="533400" cy="533400"/>
          </a:xfrm>
          <a:prstGeom prst="rect">
            <a:avLst/>
          </a:prstGeom>
          <a:noFill/>
          <a:ln w="0">
            <a:noFill/>
            <a:prstDash val="solid"/>
          </a:ln>
        </p:spPr>
        <p:txBody>
          <a:bodyPr anchor="ctr">
            <a:normAutofit/>
          </a:bodyPr>
          <a:lstStyle>
            <a:defPPr algn="ctr">
              <a:defRPr sz="1650" b="1">
                <a:solidFill>
                  <a:srgbClr val="FFFFFF"/>
                </a:solidFill>
                <a:latin typeface="DejaVu Sans"/>
                <a:ea typeface="DejaVu Sans"/>
                <a:cs typeface="DejaVu Sans"/>
              </a:defRPr>
            </a:defPPr>
            <a:lvl1pPr algn="ctr">
              <a:defRPr sz="1650" b="1">
                <a:solidFill>
                  <a:srgbClr val="FFFFFF"/>
                </a:solidFill>
                <a:latin typeface="DejaVu Sans"/>
                <a:ea typeface="DejaVu Sans"/>
                <a:cs typeface="DejaVu Sans"/>
              </a:defRPr>
            </a:lvl1pPr>
            <a:lvl2pPr algn="ctr">
              <a:defRPr sz="1650" b="1">
                <a:solidFill>
                  <a:srgbClr val="FFFFFF"/>
                </a:solidFill>
                <a:latin typeface="DejaVu Sans"/>
                <a:ea typeface="DejaVu Sans"/>
                <a:cs typeface="DejaVu Sans"/>
              </a:defRPr>
            </a:lvl2pPr>
            <a:lvl3pPr algn="ctr">
              <a:defRPr sz="1650" b="1">
                <a:solidFill>
                  <a:srgbClr val="FFFFFF"/>
                </a:solidFill>
                <a:latin typeface="DejaVu Sans"/>
                <a:ea typeface="DejaVu Sans"/>
                <a:cs typeface="DejaVu Sans"/>
              </a:defRPr>
            </a:lvl3pPr>
            <a:lvl4pPr algn="ctr">
              <a:defRPr sz="1650" b="1">
                <a:solidFill>
                  <a:srgbClr val="FFFFFF"/>
                </a:solidFill>
                <a:latin typeface="DejaVu Sans"/>
                <a:ea typeface="DejaVu Sans"/>
                <a:cs typeface="DejaVu Sans"/>
              </a:defRPr>
            </a:lvl4pPr>
            <a:lvl5pPr algn="ctr">
              <a:defRPr sz="1650" b="1">
                <a:solidFill>
                  <a:srgbClr val="FFFFFF"/>
                </a:solidFill>
                <a:latin typeface="DejaVu Sans"/>
                <a:ea typeface="DejaVu Sans"/>
                <a:cs typeface="DejaVu Sans"/>
              </a:defRPr>
            </a:lvl5pPr>
            <a:lvl6pPr algn="ctr">
              <a:defRPr sz="1650" b="1">
                <a:solidFill>
                  <a:srgbClr val="FFFFFF"/>
                </a:solidFill>
                <a:latin typeface="DejaVu Sans"/>
                <a:ea typeface="DejaVu Sans"/>
                <a:cs typeface="DejaVu Sans"/>
              </a:defRPr>
            </a:lvl6pPr>
            <a:lvl7pPr algn="ctr">
              <a:defRPr sz="1650" b="1">
                <a:solidFill>
                  <a:srgbClr val="FFFFFF"/>
                </a:solidFill>
                <a:latin typeface="DejaVu Sans"/>
                <a:ea typeface="DejaVu Sans"/>
                <a:cs typeface="DejaVu Sans"/>
              </a:defRPr>
            </a:lvl7pPr>
            <a:lvl8pPr algn="ctr">
              <a:defRPr sz="1650" b="1">
                <a:solidFill>
                  <a:srgbClr val="FFFFFF"/>
                </a:solidFill>
                <a:latin typeface="DejaVu Sans"/>
                <a:ea typeface="DejaVu Sans"/>
                <a:cs typeface="DejaVu Sans"/>
              </a:defRPr>
            </a:lvl8pPr>
            <a:lvl9pPr algn="ctr">
              <a:defRPr sz="1650" b="1">
                <a:solidFill>
                  <a:srgbClr val="FFFFFF"/>
                </a:solidFill>
                <a:latin typeface="DejaVu Sans"/>
                <a:ea typeface="DejaVu Sans"/>
                <a:cs typeface="DejaVu Sans"/>
              </a:defRPr>
            </a:lvl9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2</a:t>
            </a:r>
          </a:p>
        </p:txBody>
      </p:sp>
      <p:sp>
        <p:nvSpPr>
          <p:cNvPr id="9" name="Rectangle 8">
            <a:extLst>
              <a:ext uri="{FF2B5EF4-FFF2-40B4-BE49-F238E27FC236}">
                <a16:creationId xmlns:a16="http://schemas.microsoft.com/office/drawing/2014/main" id="{0EB3129E-033C-45B1-9A5F-9E28A1B26801}"/>
              </a:ext>
            </a:extLst>
          </p:cNvPr>
          <p:cNvSpPr>
            <a:spLocks noGrp="1"/>
          </p:cNvSpPr>
          <p:nvPr/>
        </p:nvSpPr>
        <p:spPr>
          <a:xfrm>
            <a:off x="2200275" y="2905125"/>
            <a:ext cx="1378602" cy="781050"/>
          </a:xfrm>
          <a:prstGeom prst="rect">
            <a:avLst/>
          </a:prstGeom>
          <a:noFill/>
          <a:ln w="0">
            <a:noFill/>
            <a:prstDash val="solid"/>
          </a:ln>
        </p:spPr>
        <p:txBody>
          <a:bodyPr anchor="t">
            <a:normAutofit/>
          </a:bodyPr>
          <a:lstStyle>
            <a:defPPr algn="ctr">
              <a:defRPr sz="1425" b="1">
                <a:solidFill>
                  <a:srgbClr val="16384C"/>
                </a:solidFill>
                <a:latin typeface="DejaVu Sans"/>
                <a:ea typeface="DejaVu Sans"/>
                <a:cs typeface="DejaVu Sans"/>
              </a:defRPr>
            </a:defPPr>
            <a:lvl1pPr algn="ctr">
              <a:defRPr sz="1425" b="1">
                <a:solidFill>
                  <a:srgbClr val="16384C"/>
                </a:solidFill>
                <a:latin typeface="DejaVu Sans"/>
                <a:ea typeface="DejaVu Sans"/>
                <a:cs typeface="DejaVu Sans"/>
              </a:defRPr>
            </a:lvl1pPr>
            <a:lvl2pPr algn="ctr">
              <a:defRPr sz="1425" b="1">
                <a:solidFill>
                  <a:srgbClr val="16384C"/>
                </a:solidFill>
                <a:latin typeface="DejaVu Sans"/>
                <a:ea typeface="DejaVu Sans"/>
                <a:cs typeface="DejaVu Sans"/>
              </a:defRPr>
            </a:lvl2pPr>
            <a:lvl3pPr algn="ctr">
              <a:defRPr sz="1425" b="1">
                <a:solidFill>
                  <a:srgbClr val="16384C"/>
                </a:solidFill>
                <a:latin typeface="DejaVu Sans"/>
                <a:ea typeface="DejaVu Sans"/>
                <a:cs typeface="DejaVu Sans"/>
              </a:defRPr>
            </a:lvl3pPr>
            <a:lvl4pPr algn="ctr">
              <a:defRPr sz="1425" b="1">
                <a:solidFill>
                  <a:srgbClr val="16384C"/>
                </a:solidFill>
                <a:latin typeface="DejaVu Sans"/>
                <a:ea typeface="DejaVu Sans"/>
                <a:cs typeface="DejaVu Sans"/>
              </a:defRPr>
            </a:lvl4pPr>
            <a:lvl5pPr algn="ctr">
              <a:defRPr sz="1425" b="1">
                <a:solidFill>
                  <a:srgbClr val="16384C"/>
                </a:solidFill>
                <a:latin typeface="DejaVu Sans"/>
                <a:ea typeface="DejaVu Sans"/>
                <a:cs typeface="DejaVu Sans"/>
              </a:defRPr>
            </a:lvl5pPr>
            <a:lvl6pPr algn="ctr">
              <a:defRPr sz="1425" b="1">
                <a:solidFill>
                  <a:srgbClr val="16384C"/>
                </a:solidFill>
                <a:latin typeface="DejaVu Sans"/>
                <a:ea typeface="DejaVu Sans"/>
                <a:cs typeface="DejaVu Sans"/>
              </a:defRPr>
            </a:lvl6pPr>
            <a:lvl7pPr algn="ctr">
              <a:defRPr sz="1425" b="1">
                <a:solidFill>
                  <a:srgbClr val="16384C"/>
                </a:solidFill>
                <a:latin typeface="DejaVu Sans"/>
                <a:ea typeface="DejaVu Sans"/>
                <a:cs typeface="DejaVu Sans"/>
              </a:defRPr>
            </a:lvl7pPr>
            <a:lvl8pPr algn="ctr">
              <a:defRPr sz="1425" b="1">
                <a:solidFill>
                  <a:srgbClr val="16384C"/>
                </a:solidFill>
                <a:latin typeface="DejaVu Sans"/>
                <a:ea typeface="DejaVu Sans"/>
                <a:cs typeface="DejaVu Sans"/>
              </a:defRPr>
            </a:lvl8pPr>
            <a:lvl9pPr algn="ctr">
              <a:defRPr sz="1425" b="1">
                <a:solidFill>
                  <a:srgbClr val="16384C"/>
                </a:solidFill>
                <a:latin typeface="DejaVu Sans"/>
                <a:ea typeface="DejaVu Sans"/>
                <a:cs typeface="DejaVu Sans"/>
              </a:defRPr>
            </a:lvl9pPr>
          </a:lstStyle>
          <a:p>
            <a:pPr algn="ctr">
              <a:defRPr sz="1425" b="1">
                <a:solidFill>
                  <a:srgbClr val="16384C"/>
                </a:solidFill>
                <a:latin typeface="DejaVu Sans"/>
                <a:ea typeface="DejaVu Sans"/>
                <a:cs typeface="DejaVu Sans"/>
              </a:defRPr>
            </a:pPr>
            <a:r>
              <a:rPr sz="1425" b="1" dirty="0" err="1">
                <a:solidFill>
                  <a:srgbClr val="16384C"/>
                </a:solidFill>
                <a:latin typeface="DejaVu Sans"/>
                <a:ea typeface="DejaVu Sans"/>
                <a:cs typeface="DejaVu Sans"/>
              </a:rPr>
              <a:t>Αν</a:t>
            </a:r>
            <a:r>
              <a:rPr sz="1425" b="1" dirty="0">
                <a:solidFill>
                  <a:srgbClr val="16384C"/>
                </a:solidFill>
                <a:latin typeface="DejaVu Sans"/>
                <a:ea typeface="DejaVu Sans"/>
                <a:cs typeface="DejaVu Sans"/>
              </a:rPr>
              <a:t>αζήτηση</a:t>
            </a:r>
          </a:p>
        </p:txBody>
      </p:sp>
      <p:sp>
        <p:nvSpPr>
          <p:cNvPr id="10" name="Rectangle 9">
            <a:extLst>
              <a:ext uri="{FF2B5EF4-FFF2-40B4-BE49-F238E27FC236}">
                <a16:creationId xmlns:a16="http://schemas.microsoft.com/office/drawing/2014/main" id="{3F44F8D1-6792-4FFE-BEBA-FBFF87BF240B}"/>
              </a:ext>
            </a:extLst>
          </p:cNvPr>
          <p:cNvSpPr>
            <a:spLocks noGrp="1"/>
          </p:cNvSpPr>
          <p:nvPr/>
        </p:nvSpPr>
        <p:spPr>
          <a:xfrm>
            <a:off x="3162300" y="2200275"/>
            <a:ext cx="1200150" cy="38100"/>
          </a:xfrm>
          <a:prstGeom prst="rect">
            <a:avLst/>
          </a:prstGeom>
          <a:solidFill>
            <a:srgbClr val="C9D4D8"/>
          </a:solidFill>
          <a:ln w="0">
            <a:noFill/>
            <a:prstDash val="solid"/>
          </a:ln>
        </p:spPr>
        <p:txBody>
          <a:bodyPr/>
          <a:lstStyle/>
          <a:p>
            <a:endParaRPr lang="en-US"/>
          </a:p>
        </p:txBody>
      </p:sp>
      <p:sp>
        <p:nvSpPr>
          <p:cNvPr id="11" name="Oval 10">
            <a:extLst>
              <a:ext uri="{FF2B5EF4-FFF2-40B4-BE49-F238E27FC236}">
                <a16:creationId xmlns:a16="http://schemas.microsoft.com/office/drawing/2014/main" id="{23C82729-AA2E-4D0C-B830-6E9BEF797554}"/>
              </a:ext>
            </a:extLst>
          </p:cNvPr>
          <p:cNvSpPr>
            <a:spLocks noGrp="1"/>
          </p:cNvSpPr>
          <p:nvPr/>
        </p:nvSpPr>
        <p:spPr>
          <a:xfrm>
            <a:off x="4476750" y="1952625"/>
            <a:ext cx="533400" cy="533400"/>
          </a:xfrm>
          <a:prstGeom prst="ellipse">
            <a:avLst/>
          </a:prstGeom>
          <a:solidFill>
            <a:srgbClr val="E97A5E"/>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C4B3EAF2-633C-4F5D-8F55-B2C81459D425}"/>
              </a:ext>
            </a:extLst>
          </p:cNvPr>
          <p:cNvSpPr>
            <a:spLocks noGrp="1"/>
          </p:cNvSpPr>
          <p:nvPr/>
        </p:nvSpPr>
        <p:spPr>
          <a:xfrm>
            <a:off x="4476750" y="1952625"/>
            <a:ext cx="533400" cy="533400"/>
          </a:xfrm>
          <a:prstGeom prst="rect">
            <a:avLst/>
          </a:prstGeom>
          <a:noFill/>
          <a:ln w="0">
            <a:noFill/>
            <a:prstDash val="solid"/>
          </a:ln>
        </p:spPr>
        <p:txBody>
          <a:bodyPr anchor="ctr">
            <a:normAutofit/>
          </a:bodyPr>
          <a:lstStyle>
            <a:defPPr algn="ctr">
              <a:defRPr sz="1650" b="1">
                <a:solidFill>
                  <a:srgbClr val="FFFFFF"/>
                </a:solidFill>
                <a:latin typeface="DejaVu Sans"/>
                <a:ea typeface="DejaVu Sans"/>
                <a:cs typeface="DejaVu Sans"/>
              </a:defRPr>
            </a:defPPr>
            <a:lvl1pPr algn="ctr">
              <a:defRPr sz="1650" b="1">
                <a:solidFill>
                  <a:srgbClr val="FFFFFF"/>
                </a:solidFill>
                <a:latin typeface="DejaVu Sans"/>
                <a:ea typeface="DejaVu Sans"/>
                <a:cs typeface="DejaVu Sans"/>
              </a:defRPr>
            </a:lvl1pPr>
            <a:lvl2pPr algn="ctr">
              <a:defRPr sz="1650" b="1">
                <a:solidFill>
                  <a:srgbClr val="FFFFFF"/>
                </a:solidFill>
                <a:latin typeface="DejaVu Sans"/>
                <a:ea typeface="DejaVu Sans"/>
                <a:cs typeface="DejaVu Sans"/>
              </a:defRPr>
            </a:lvl2pPr>
            <a:lvl3pPr algn="ctr">
              <a:defRPr sz="1650" b="1">
                <a:solidFill>
                  <a:srgbClr val="FFFFFF"/>
                </a:solidFill>
                <a:latin typeface="DejaVu Sans"/>
                <a:ea typeface="DejaVu Sans"/>
                <a:cs typeface="DejaVu Sans"/>
              </a:defRPr>
            </a:lvl3pPr>
            <a:lvl4pPr algn="ctr">
              <a:defRPr sz="1650" b="1">
                <a:solidFill>
                  <a:srgbClr val="FFFFFF"/>
                </a:solidFill>
                <a:latin typeface="DejaVu Sans"/>
                <a:ea typeface="DejaVu Sans"/>
                <a:cs typeface="DejaVu Sans"/>
              </a:defRPr>
            </a:lvl4pPr>
            <a:lvl5pPr algn="ctr">
              <a:defRPr sz="1650" b="1">
                <a:solidFill>
                  <a:srgbClr val="FFFFFF"/>
                </a:solidFill>
                <a:latin typeface="DejaVu Sans"/>
                <a:ea typeface="DejaVu Sans"/>
                <a:cs typeface="DejaVu Sans"/>
              </a:defRPr>
            </a:lvl5pPr>
            <a:lvl6pPr algn="ctr">
              <a:defRPr sz="1650" b="1">
                <a:solidFill>
                  <a:srgbClr val="FFFFFF"/>
                </a:solidFill>
                <a:latin typeface="DejaVu Sans"/>
                <a:ea typeface="DejaVu Sans"/>
                <a:cs typeface="DejaVu Sans"/>
              </a:defRPr>
            </a:lvl6pPr>
            <a:lvl7pPr algn="ctr">
              <a:defRPr sz="1650" b="1">
                <a:solidFill>
                  <a:srgbClr val="FFFFFF"/>
                </a:solidFill>
                <a:latin typeface="DejaVu Sans"/>
                <a:ea typeface="DejaVu Sans"/>
                <a:cs typeface="DejaVu Sans"/>
              </a:defRPr>
            </a:lvl7pPr>
            <a:lvl8pPr algn="ctr">
              <a:defRPr sz="1650" b="1">
                <a:solidFill>
                  <a:srgbClr val="FFFFFF"/>
                </a:solidFill>
                <a:latin typeface="DejaVu Sans"/>
                <a:ea typeface="DejaVu Sans"/>
                <a:cs typeface="DejaVu Sans"/>
              </a:defRPr>
            </a:lvl8pPr>
            <a:lvl9pPr algn="ctr">
              <a:defRPr sz="1650" b="1">
                <a:solidFill>
                  <a:srgbClr val="FFFFFF"/>
                </a:solidFill>
                <a:latin typeface="DejaVu Sans"/>
                <a:ea typeface="DejaVu Sans"/>
                <a:cs typeface="DejaVu Sans"/>
              </a:defRPr>
            </a:lvl9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3</a:t>
            </a:r>
          </a:p>
        </p:txBody>
      </p:sp>
      <p:sp>
        <p:nvSpPr>
          <p:cNvPr id="13" name="Rectangle 12">
            <a:extLst>
              <a:ext uri="{FF2B5EF4-FFF2-40B4-BE49-F238E27FC236}">
                <a16:creationId xmlns:a16="http://schemas.microsoft.com/office/drawing/2014/main" id="{08837381-477D-4A80-94FF-906B25B09F09}"/>
              </a:ext>
            </a:extLst>
          </p:cNvPr>
          <p:cNvSpPr>
            <a:spLocks noGrp="1"/>
          </p:cNvSpPr>
          <p:nvPr/>
        </p:nvSpPr>
        <p:spPr>
          <a:xfrm>
            <a:off x="4143375" y="2905125"/>
            <a:ext cx="1219200" cy="781050"/>
          </a:xfrm>
          <a:prstGeom prst="rect">
            <a:avLst/>
          </a:prstGeom>
          <a:noFill/>
          <a:ln w="0">
            <a:noFill/>
            <a:prstDash val="solid"/>
          </a:ln>
        </p:spPr>
        <p:txBody>
          <a:bodyPr anchor="t">
            <a:normAutofit/>
          </a:bodyPr>
          <a:lstStyle>
            <a:defPPr algn="ctr">
              <a:defRPr sz="1425" b="1">
                <a:solidFill>
                  <a:srgbClr val="16384C"/>
                </a:solidFill>
                <a:latin typeface="DejaVu Sans"/>
                <a:ea typeface="DejaVu Sans"/>
                <a:cs typeface="DejaVu Sans"/>
              </a:defRPr>
            </a:defPPr>
            <a:lvl1pPr algn="ctr">
              <a:defRPr sz="1425" b="1">
                <a:solidFill>
                  <a:srgbClr val="16384C"/>
                </a:solidFill>
                <a:latin typeface="DejaVu Sans"/>
                <a:ea typeface="DejaVu Sans"/>
                <a:cs typeface="DejaVu Sans"/>
              </a:defRPr>
            </a:lvl1pPr>
            <a:lvl2pPr algn="ctr">
              <a:defRPr sz="1425" b="1">
                <a:solidFill>
                  <a:srgbClr val="16384C"/>
                </a:solidFill>
                <a:latin typeface="DejaVu Sans"/>
                <a:ea typeface="DejaVu Sans"/>
                <a:cs typeface="DejaVu Sans"/>
              </a:defRPr>
            </a:lvl2pPr>
            <a:lvl3pPr algn="ctr">
              <a:defRPr sz="1425" b="1">
                <a:solidFill>
                  <a:srgbClr val="16384C"/>
                </a:solidFill>
                <a:latin typeface="DejaVu Sans"/>
                <a:ea typeface="DejaVu Sans"/>
                <a:cs typeface="DejaVu Sans"/>
              </a:defRPr>
            </a:lvl3pPr>
            <a:lvl4pPr algn="ctr">
              <a:defRPr sz="1425" b="1">
                <a:solidFill>
                  <a:srgbClr val="16384C"/>
                </a:solidFill>
                <a:latin typeface="DejaVu Sans"/>
                <a:ea typeface="DejaVu Sans"/>
                <a:cs typeface="DejaVu Sans"/>
              </a:defRPr>
            </a:lvl4pPr>
            <a:lvl5pPr algn="ctr">
              <a:defRPr sz="1425" b="1">
                <a:solidFill>
                  <a:srgbClr val="16384C"/>
                </a:solidFill>
                <a:latin typeface="DejaVu Sans"/>
                <a:ea typeface="DejaVu Sans"/>
                <a:cs typeface="DejaVu Sans"/>
              </a:defRPr>
            </a:lvl5pPr>
            <a:lvl6pPr algn="ctr">
              <a:defRPr sz="1425" b="1">
                <a:solidFill>
                  <a:srgbClr val="16384C"/>
                </a:solidFill>
                <a:latin typeface="DejaVu Sans"/>
                <a:ea typeface="DejaVu Sans"/>
                <a:cs typeface="DejaVu Sans"/>
              </a:defRPr>
            </a:lvl6pPr>
            <a:lvl7pPr algn="ctr">
              <a:defRPr sz="1425" b="1">
                <a:solidFill>
                  <a:srgbClr val="16384C"/>
                </a:solidFill>
                <a:latin typeface="DejaVu Sans"/>
                <a:ea typeface="DejaVu Sans"/>
                <a:cs typeface="DejaVu Sans"/>
              </a:defRPr>
            </a:lvl7pPr>
            <a:lvl8pPr algn="ctr">
              <a:defRPr sz="1425" b="1">
                <a:solidFill>
                  <a:srgbClr val="16384C"/>
                </a:solidFill>
                <a:latin typeface="DejaVu Sans"/>
                <a:ea typeface="DejaVu Sans"/>
                <a:cs typeface="DejaVu Sans"/>
              </a:defRPr>
            </a:lvl8pPr>
            <a:lvl9pPr algn="ctr">
              <a:defRPr sz="1425" b="1">
                <a:solidFill>
                  <a:srgbClr val="16384C"/>
                </a:solidFill>
                <a:latin typeface="DejaVu Sans"/>
                <a:ea typeface="DejaVu Sans"/>
                <a:cs typeface="DejaVu Sans"/>
              </a:defRPr>
            </a:lvl9pPr>
          </a:lstStyle>
          <a:p>
            <a:pPr algn="ctr">
              <a:defRPr sz="1425" b="1">
                <a:solidFill>
                  <a:srgbClr val="16384C"/>
                </a:solidFill>
                <a:latin typeface="DejaVu Sans"/>
                <a:ea typeface="DejaVu Sans"/>
                <a:cs typeface="DejaVu Sans"/>
              </a:defRPr>
            </a:pPr>
            <a:r>
              <a:rPr sz="1425" b="1">
                <a:solidFill>
                  <a:srgbClr val="16384C"/>
                </a:solidFill>
                <a:latin typeface="DejaVu Sans"/>
                <a:ea typeface="DejaVu Sans"/>
                <a:cs typeface="DejaVu Sans"/>
              </a:rPr>
              <a:t>Επιλογή</a:t>
            </a:r>
          </a:p>
          <a:p>
            <a:pPr algn="ctr">
              <a:defRPr sz="1425" b="1">
                <a:solidFill>
                  <a:srgbClr val="16384C"/>
                </a:solidFill>
                <a:latin typeface="DejaVu Sans"/>
                <a:ea typeface="DejaVu Sans"/>
                <a:cs typeface="DejaVu Sans"/>
              </a:defRPr>
            </a:pPr>
            <a:r>
              <a:rPr sz="1425" b="1">
                <a:solidFill>
                  <a:srgbClr val="16384C"/>
                </a:solidFill>
                <a:latin typeface="DejaVu Sans"/>
                <a:ea typeface="DejaVu Sans"/>
                <a:cs typeface="DejaVu Sans"/>
              </a:rPr>
              <a:t>μελετών</a:t>
            </a:r>
          </a:p>
        </p:txBody>
      </p:sp>
      <p:sp>
        <p:nvSpPr>
          <p:cNvPr id="14" name="Rectangle 13">
            <a:extLst>
              <a:ext uri="{FF2B5EF4-FFF2-40B4-BE49-F238E27FC236}">
                <a16:creationId xmlns:a16="http://schemas.microsoft.com/office/drawing/2014/main" id="{1BD6E48D-40CB-4535-B67A-528512262D7A}"/>
              </a:ext>
            </a:extLst>
          </p:cNvPr>
          <p:cNvSpPr>
            <a:spLocks noGrp="1"/>
          </p:cNvSpPr>
          <p:nvPr/>
        </p:nvSpPr>
        <p:spPr>
          <a:xfrm>
            <a:off x="5105400" y="2200275"/>
            <a:ext cx="1200150" cy="38100"/>
          </a:xfrm>
          <a:prstGeom prst="rect">
            <a:avLst/>
          </a:prstGeom>
          <a:solidFill>
            <a:srgbClr val="C9D4D8"/>
          </a:solidFill>
          <a:ln w="0">
            <a:noFill/>
            <a:prstDash val="solid"/>
          </a:ln>
        </p:spPr>
        <p:txBody>
          <a:bodyPr/>
          <a:lstStyle/>
          <a:p>
            <a:endParaRPr lang="en-US"/>
          </a:p>
        </p:txBody>
      </p:sp>
      <p:sp>
        <p:nvSpPr>
          <p:cNvPr id="15" name="Oval 14">
            <a:extLst>
              <a:ext uri="{FF2B5EF4-FFF2-40B4-BE49-F238E27FC236}">
                <a16:creationId xmlns:a16="http://schemas.microsoft.com/office/drawing/2014/main" id="{7046497F-0736-4A16-AA4B-9F4808819DC5}"/>
              </a:ext>
            </a:extLst>
          </p:cNvPr>
          <p:cNvSpPr>
            <a:spLocks noGrp="1"/>
          </p:cNvSpPr>
          <p:nvPr/>
        </p:nvSpPr>
        <p:spPr>
          <a:xfrm>
            <a:off x="6419850" y="1952625"/>
            <a:ext cx="533400" cy="533400"/>
          </a:xfrm>
          <a:prstGeom prst="ellipse">
            <a:avLst/>
          </a:prstGeom>
          <a:solidFill>
            <a:srgbClr val="E3AE45"/>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4D2DC023-4442-4541-AE8A-4FEADA9805A7}"/>
              </a:ext>
            </a:extLst>
          </p:cNvPr>
          <p:cNvSpPr>
            <a:spLocks noGrp="1"/>
          </p:cNvSpPr>
          <p:nvPr/>
        </p:nvSpPr>
        <p:spPr>
          <a:xfrm>
            <a:off x="6419850" y="1952625"/>
            <a:ext cx="533400" cy="533400"/>
          </a:xfrm>
          <a:prstGeom prst="rect">
            <a:avLst/>
          </a:prstGeom>
          <a:noFill/>
          <a:ln w="0">
            <a:noFill/>
            <a:prstDash val="solid"/>
          </a:ln>
        </p:spPr>
        <p:txBody>
          <a:bodyPr anchor="ctr">
            <a:normAutofit/>
          </a:bodyPr>
          <a:lstStyle>
            <a:defPPr algn="ctr">
              <a:defRPr sz="1650" b="1">
                <a:solidFill>
                  <a:srgbClr val="FFFFFF"/>
                </a:solidFill>
                <a:latin typeface="DejaVu Sans"/>
                <a:ea typeface="DejaVu Sans"/>
                <a:cs typeface="DejaVu Sans"/>
              </a:defRPr>
            </a:defPPr>
            <a:lvl1pPr algn="ctr">
              <a:defRPr sz="1650" b="1">
                <a:solidFill>
                  <a:srgbClr val="FFFFFF"/>
                </a:solidFill>
                <a:latin typeface="DejaVu Sans"/>
                <a:ea typeface="DejaVu Sans"/>
                <a:cs typeface="DejaVu Sans"/>
              </a:defRPr>
            </a:lvl1pPr>
            <a:lvl2pPr algn="ctr">
              <a:defRPr sz="1650" b="1">
                <a:solidFill>
                  <a:srgbClr val="FFFFFF"/>
                </a:solidFill>
                <a:latin typeface="DejaVu Sans"/>
                <a:ea typeface="DejaVu Sans"/>
                <a:cs typeface="DejaVu Sans"/>
              </a:defRPr>
            </a:lvl2pPr>
            <a:lvl3pPr algn="ctr">
              <a:defRPr sz="1650" b="1">
                <a:solidFill>
                  <a:srgbClr val="FFFFFF"/>
                </a:solidFill>
                <a:latin typeface="DejaVu Sans"/>
                <a:ea typeface="DejaVu Sans"/>
                <a:cs typeface="DejaVu Sans"/>
              </a:defRPr>
            </a:lvl3pPr>
            <a:lvl4pPr algn="ctr">
              <a:defRPr sz="1650" b="1">
                <a:solidFill>
                  <a:srgbClr val="FFFFFF"/>
                </a:solidFill>
                <a:latin typeface="DejaVu Sans"/>
                <a:ea typeface="DejaVu Sans"/>
                <a:cs typeface="DejaVu Sans"/>
              </a:defRPr>
            </a:lvl4pPr>
            <a:lvl5pPr algn="ctr">
              <a:defRPr sz="1650" b="1">
                <a:solidFill>
                  <a:srgbClr val="FFFFFF"/>
                </a:solidFill>
                <a:latin typeface="DejaVu Sans"/>
                <a:ea typeface="DejaVu Sans"/>
                <a:cs typeface="DejaVu Sans"/>
              </a:defRPr>
            </a:lvl5pPr>
            <a:lvl6pPr algn="ctr">
              <a:defRPr sz="1650" b="1">
                <a:solidFill>
                  <a:srgbClr val="FFFFFF"/>
                </a:solidFill>
                <a:latin typeface="DejaVu Sans"/>
                <a:ea typeface="DejaVu Sans"/>
                <a:cs typeface="DejaVu Sans"/>
              </a:defRPr>
            </a:lvl6pPr>
            <a:lvl7pPr algn="ctr">
              <a:defRPr sz="1650" b="1">
                <a:solidFill>
                  <a:srgbClr val="FFFFFF"/>
                </a:solidFill>
                <a:latin typeface="DejaVu Sans"/>
                <a:ea typeface="DejaVu Sans"/>
                <a:cs typeface="DejaVu Sans"/>
              </a:defRPr>
            </a:lvl7pPr>
            <a:lvl8pPr algn="ctr">
              <a:defRPr sz="1650" b="1">
                <a:solidFill>
                  <a:srgbClr val="FFFFFF"/>
                </a:solidFill>
                <a:latin typeface="DejaVu Sans"/>
                <a:ea typeface="DejaVu Sans"/>
                <a:cs typeface="DejaVu Sans"/>
              </a:defRPr>
            </a:lvl8pPr>
            <a:lvl9pPr algn="ctr">
              <a:defRPr sz="1650" b="1">
                <a:solidFill>
                  <a:srgbClr val="FFFFFF"/>
                </a:solidFill>
                <a:latin typeface="DejaVu Sans"/>
                <a:ea typeface="DejaVu Sans"/>
                <a:cs typeface="DejaVu Sans"/>
              </a:defRPr>
            </a:lvl9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4</a:t>
            </a:r>
          </a:p>
        </p:txBody>
      </p:sp>
      <p:sp>
        <p:nvSpPr>
          <p:cNvPr id="17" name="Rectangle 16">
            <a:extLst>
              <a:ext uri="{FF2B5EF4-FFF2-40B4-BE49-F238E27FC236}">
                <a16:creationId xmlns:a16="http://schemas.microsoft.com/office/drawing/2014/main" id="{91403F38-B543-4455-AAA6-122216144256}"/>
              </a:ext>
            </a:extLst>
          </p:cNvPr>
          <p:cNvSpPr>
            <a:spLocks noGrp="1"/>
          </p:cNvSpPr>
          <p:nvPr/>
        </p:nvSpPr>
        <p:spPr>
          <a:xfrm>
            <a:off x="6086474" y="2905125"/>
            <a:ext cx="1319559" cy="781050"/>
          </a:xfrm>
          <a:prstGeom prst="rect">
            <a:avLst/>
          </a:prstGeom>
          <a:noFill/>
          <a:ln w="0">
            <a:noFill/>
            <a:prstDash val="solid"/>
          </a:ln>
        </p:spPr>
        <p:txBody>
          <a:bodyPr anchor="t">
            <a:normAutofit/>
          </a:bodyPr>
          <a:lstStyle>
            <a:defPPr algn="ctr">
              <a:defRPr sz="1425" b="1">
                <a:solidFill>
                  <a:srgbClr val="16384C"/>
                </a:solidFill>
                <a:latin typeface="DejaVu Sans"/>
                <a:ea typeface="DejaVu Sans"/>
                <a:cs typeface="DejaVu Sans"/>
              </a:defRPr>
            </a:defPPr>
            <a:lvl1pPr algn="ctr">
              <a:defRPr sz="1425" b="1">
                <a:solidFill>
                  <a:srgbClr val="16384C"/>
                </a:solidFill>
                <a:latin typeface="DejaVu Sans"/>
                <a:ea typeface="DejaVu Sans"/>
                <a:cs typeface="DejaVu Sans"/>
              </a:defRPr>
            </a:lvl1pPr>
            <a:lvl2pPr algn="ctr">
              <a:defRPr sz="1425" b="1">
                <a:solidFill>
                  <a:srgbClr val="16384C"/>
                </a:solidFill>
                <a:latin typeface="DejaVu Sans"/>
                <a:ea typeface="DejaVu Sans"/>
                <a:cs typeface="DejaVu Sans"/>
              </a:defRPr>
            </a:lvl2pPr>
            <a:lvl3pPr algn="ctr">
              <a:defRPr sz="1425" b="1">
                <a:solidFill>
                  <a:srgbClr val="16384C"/>
                </a:solidFill>
                <a:latin typeface="DejaVu Sans"/>
                <a:ea typeface="DejaVu Sans"/>
                <a:cs typeface="DejaVu Sans"/>
              </a:defRPr>
            </a:lvl3pPr>
            <a:lvl4pPr algn="ctr">
              <a:defRPr sz="1425" b="1">
                <a:solidFill>
                  <a:srgbClr val="16384C"/>
                </a:solidFill>
                <a:latin typeface="DejaVu Sans"/>
                <a:ea typeface="DejaVu Sans"/>
                <a:cs typeface="DejaVu Sans"/>
              </a:defRPr>
            </a:lvl4pPr>
            <a:lvl5pPr algn="ctr">
              <a:defRPr sz="1425" b="1">
                <a:solidFill>
                  <a:srgbClr val="16384C"/>
                </a:solidFill>
                <a:latin typeface="DejaVu Sans"/>
                <a:ea typeface="DejaVu Sans"/>
                <a:cs typeface="DejaVu Sans"/>
              </a:defRPr>
            </a:lvl5pPr>
            <a:lvl6pPr algn="ctr">
              <a:defRPr sz="1425" b="1">
                <a:solidFill>
                  <a:srgbClr val="16384C"/>
                </a:solidFill>
                <a:latin typeface="DejaVu Sans"/>
                <a:ea typeface="DejaVu Sans"/>
                <a:cs typeface="DejaVu Sans"/>
              </a:defRPr>
            </a:lvl6pPr>
            <a:lvl7pPr algn="ctr">
              <a:defRPr sz="1425" b="1">
                <a:solidFill>
                  <a:srgbClr val="16384C"/>
                </a:solidFill>
                <a:latin typeface="DejaVu Sans"/>
                <a:ea typeface="DejaVu Sans"/>
                <a:cs typeface="DejaVu Sans"/>
              </a:defRPr>
            </a:lvl7pPr>
            <a:lvl8pPr algn="ctr">
              <a:defRPr sz="1425" b="1">
                <a:solidFill>
                  <a:srgbClr val="16384C"/>
                </a:solidFill>
                <a:latin typeface="DejaVu Sans"/>
                <a:ea typeface="DejaVu Sans"/>
                <a:cs typeface="DejaVu Sans"/>
              </a:defRPr>
            </a:lvl8pPr>
            <a:lvl9pPr algn="ctr">
              <a:defRPr sz="1425" b="1">
                <a:solidFill>
                  <a:srgbClr val="16384C"/>
                </a:solidFill>
                <a:latin typeface="DejaVu Sans"/>
                <a:ea typeface="DejaVu Sans"/>
                <a:cs typeface="DejaVu Sans"/>
              </a:defRPr>
            </a:lvl9pPr>
          </a:lstStyle>
          <a:p>
            <a:pPr algn="ctr">
              <a:defRPr sz="1425" b="1">
                <a:solidFill>
                  <a:srgbClr val="16384C"/>
                </a:solidFill>
                <a:latin typeface="DejaVu Sans"/>
                <a:ea typeface="DejaVu Sans"/>
                <a:cs typeface="DejaVu Sans"/>
              </a:defRPr>
            </a:pPr>
            <a:r>
              <a:rPr sz="1425" b="1" dirty="0" err="1">
                <a:solidFill>
                  <a:srgbClr val="16384C"/>
                </a:solidFill>
                <a:latin typeface="DejaVu Sans"/>
                <a:ea typeface="DejaVu Sans"/>
                <a:cs typeface="DejaVu Sans"/>
              </a:rPr>
              <a:t>Εξ</a:t>
            </a:r>
            <a:r>
              <a:rPr sz="1425" b="1" dirty="0">
                <a:solidFill>
                  <a:srgbClr val="16384C"/>
                </a:solidFill>
                <a:latin typeface="DejaVu Sans"/>
                <a:ea typeface="DejaVu Sans"/>
                <a:cs typeface="DejaVu Sans"/>
              </a:rPr>
              <a:t>αγωγή</a:t>
            </a:r>
          </a:p>
          <a:p>
            <a:pPr algn="ctr">
              <a:defRPr sz="1425" b="1">
                <a:solidFill>
                  <a:srgbClr val="16384C"/>
                </a:solidFill>
                <a:latin typeface="DejaVu Sans"/>
                <a:ea typeface="DejaVu Sans"/>
                <a:cs typeface="DejaVu Sans"/>
              </a:defRPr>
            </a:pPr>
            <a:r>
              <a:rPr sz="1425" b="1" dirty="0" err="1">
                <a:solidFill>
                  <a:srgbClr val="16384C"/>
                </a:solidFill>
                <a:latin typeface="DejaVu Sans"/>
                <a:ea typeface="DejaVu Sans"/>
                <a:cs typeface="DejaVu Sans"/>
              </a:rPr>
              <a:t>δεδομένων</a:t>
            </a:r>
            <a:endParaRPr sz="1425" b="1" dirty="0">
              <a:solidFill>
                <a:srgbClr val="16384C"/>
              </a:solidFill>
              <a:latin typeface="DejaVu Sans"/>
              <a:ea typeface="DejaVu Sans"/>
              <a:cs typeface="DejaVu Sans"/>
            </a:endParaRPr>
          </a:p>
        </p:txBody>
      </p:sp>
      <p:sp>
        <p:nvSpPr>
          <p:cNvPr id="18" name="Rectangle 17">
            <a:extLst>
              <a:ext uri="{FF2B5EF4-FFF2-40B4-BE49-F238E27FC236}">
                <a16:creationId xmlns:a16="http://schemas.microsoft.com/office/drawing/2014/main" id="{4E17CD36-B1B2-4C95-BF96-28A7CB5FC8CA}"/>
              </a:ext>
            </a:extLst>
          </p:cNvPr>
          <p:cNvSpPr>
            <a:spLocks noGrp="1"/>
          </p:cNvSpPr>
          <p:nvPr/>
        </p:nvSpPr>
        <p:spPr>
          <a:xfrm>
            <a:off x="7048500" y="2200275"/>
            <a:ext cx="1200150" cy="38100"/>
          </a:xfrm>
          <a:prstGeom prst="rect">
            <a:avLst/>
          </a:prstGeom>
          <a:solidFill>
            <a:srgbClr val="C9D4D8"/>
          </a:solidFill>
          <a:ln w="0">
            <a:noFill/>
            <a:prstDash val="solid"/>
          </a:ln>
        </p:spPr>
        <p:txBody>
          <a:bodyPr/>
          <a:lstStyle/>
          <a:p>
            <a:endParaRPr lang="en-US"/>
          </a:p>
        </p:txBody>
      </p:sp>
      <p:sp>
        <p:nvSpPr>
          <p:cNvPr id="19" name="Oval 18">
            <a:extLst>
              <a:ext uri="{FF2B5EF4-FFF2-40B4-BE49-F238E27FC236}">
                <a16:creationId xmlns:a16="http://schemas.microsoft.com/office/drawing/2014/main" id="{C7BE2957-C0F5-4F86-B965-44968FA2B6BF}"/>
              </a:ext>
            </a:extLst>
          </p:cNvPr>
          <p:cNvSpPr>
            <a:spLocks noGrp="1"/>
          </p:cNvSpPr>
          <p:nvPr/>
        </p:nvSpPr>
        <p:spPr>
          <a:xfrm>
            <a:off x="8362950" y="1952625"/>
            <a:ext cx="533400" cy="533400"/>
          </a:xfrm>
          <a:prstGeom prst="ellipse">
            <a:avLst/>
          </a:prstGeom>
          <a:solidFill>
            <a:srgbClr val="3D9167"/>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9F0E0E27-DFBC-4D2A-B791-CE2A0D16B69D}"/>
              </a:ext>
            </a:extLst>
          </p:cNvPr>
          <p:cNvSpPr>
            <a:spLocks noGrp="1"/>
          </p:cNvSpPr>
          <p:nvPr/>
        </p:nvSpPr>
        <p:spPr>
          <a:xfrm>
            <a:off x="8362950" y="1952625"/>
            <a:ext cx="533400" cy="533400"/>
          </a:xfrm>
          <a:prstGeom prst="rect">
            <a:avLst/>
          </a:prstGeom>
          <a:noFill/>
          <a:ln w="0">
            <a:noFill/>
            <a:prstDash val="solid"/>
          </a:ln>
        </p:spPr>
        <p:txBody>
          <a:bodyPr anchor="ctr">
            <a:normAutofit/>
          </a:bodyPr>
          <a:lstStyle>
            <a:defPPr algn="ctr">
              <a:defRPr sz="1650" b="1">
                <a:solidFill>
                  <a:srgbClr val="FFFFFF"/>
                </a:solidFill>
                <a:latin typeface="DejaVu Sans"/>
                <a:ea typeface="DejaVu Sans"/>
                <a:cs typeface="DejaVu Sans"/>
              </a:defRPr>
            </a:defPPr>
            <a:lvl1pPr algn="ctr">
              <a:defRPr sz="1650" b="1">
                <a:solidFill>
                  <a:srgbClr val="FFFFFF"/>
                </a:solidFill>
                <a:latin typeface="DejaVu Sans"/>
                <a:ea typeface="DejaVu Sans"/>
                <a:cs typeface="DejaVu Sans"/>
              </a:defRPr>
            </a:lvl1pPr>
            <a:lvl2pPr algn="ctr">
              <a:defRPr sz="1650" b="1">
                <a:solidFill>
                  <a:srgbClr val="FFFFFF"/>
                </a:solidFill>
                <a:latin typeface="DejaVu Sans"/>
                <a:ea typeface="DejaVu Sans"/>
                <a:cs typeface="DejaVu Sans"/>
              </a:defRPr>
            </a:lvl2pPr>
            <a:lvl3pPr algn="ctr">
              <a:defRPr sz="1650" b="1">
                <a:solidFill>
                  <a:srgbClr val="FFFFFF"/>
                </a:solidFill>
                <a:latin typeface="DejaVu Sans"/>
                <a:ea typeface="DejaVu Sans"/>
                <a:cs typeface="DejaVu Sans"/>
              </a:defRPr>
            </a:lvl3pPr>
            <a:lvl4pPr algn="ctr">
              <a:defRPr sz="1650" b="1">
                <a:solidFill>
                  <a:srgbClr val="FFFFFF"/>
                </a:solidFill>
                <a:latin typeface="DejaVu Sans"/>
                <a:ea typeface="DejaVu Sans"/>
                <a:cs typeface="DejaVu Sans"/>
              </a:defRPr>
            </a:lvl4pPr>
            <a:lvl5pPr algn="ctr">
              <a:defRPr sz="1650" b="1">
                <a:solidFill>
                  <a:srgbClr val="FFFFFF"/>
                </a:solidFill>
                <a:latin typeface="DejaVu Sans"/>
                <a:ea typeface="DejaVu Sans"/>
                <a:cs typeface="DejaVu Sans"/>
              </a:defRPr>
            </a:lvl5pPr>
            <a:lvl6pPr algn="ctr">
              <a:defRPr sz="1650" b="1">
                <a:solidFill>
                  <a:srgbClr val="FFFFFF"/>
                </a:solidFill>
                <a:latin typeface="DejaVu Sans"/>
                <a:ea typeface="DejaVu Sans"/>
                <a:cs typeface="DejaVu Sans"/>
              </a:defRPr>
            </a:lvl6pPr>
            <a:lvl7pPr algn="ctr">
              <a:defRPr sz="1650" b="1">
                <a:solidFill>
                  <a:srgbClr val="FFFFFF"/>
                </a:solidFill>
                <a:latin typeface="DejaVu Sans"/>
                <a:ea typeface="DejaVu Sans"/>
                <a:cs typeface="DejaVu Sans"/>
              </a:defRPr>
            </a:lvl7pPr>
            <a:lvl8pPr algn="ctr">
              <a:defRPr sz="1650" b="1">
                <a:solidFill>
                  <a:srgbClr val="FFFFFF"/>
                </a:solidFill>
                <a:latin typeface="DejaVu Sans"/>
                <a:ea typeface="DejaVu Sans"/>
                <a:cs typeface="DejaVu Sans"/>
              </a:defRPr>
            </a:lvl8pPr>
            <a:lvl9pPr algn="ctr">
              <a:defRPr sz="1650" b="1">
                <a:solidFill>
                  <a:srgbClr val="FFFFFF"/>
                </a:solidFill>
                <a:latin typeface="DejaVu Sans"/>
                <a:ea typeface="DejaVu Sans"/>
                <a:cs typeface="DejaVu Sans"/>
              </a:defRPr>
            </a:lvl9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5</a:t>
            </a:r>
          </a:p>
        </p:txBody>
      </p:sp>
      <p:sp>
        <p:nvSpPr>
          <p:cNvPr id="21" name="Rectangle 20">
            <a:extLst>
              <a:ext uri="{FF2B5EF4-FFF2-40B4-BE49-F238E27FC236}">
                <a16:creationId xmlns:a16="http://schemas.microsoft.com/office/drawing/2014/main" id="{20F8B577-80FF-4477-BDE8-A79B2B1BB6CB}"/>
              </a:ext>
            </a:extLst>
          </p:cNvPr>
          <p:cNvSpPr>
            <a:spLocks noGrp="1"/>
          </p:cNvSpPr>
          <p:nvPr/>
        </p:nvSpPr>
        <p:spPr>
          <a:xfrm>
            <a:off x="8029574" y="2905125"/>
            <a:ext cx="1368761" cy="781050"/>
          </a:xfrm>
          <a:prstGeom prst="rect">
            <a:avLst/>
          </a:prstGeom>
          <a:noFill/>
          <a:ln w="0">
            <a:noFill/>
            <a:prstDash val="solid"/>
          </a:ln>
        </p:spPr>
        <p:txBody>
          <a:bodyPr anchor="t">
            <a:normAutofit fontScale="95576"/>
          </a:bodyPr>
          <a:lstStyle>
            <a:defPPr algn="ctr">
              <a:defRPr sz="1425" b="1">
                <a:solidFill>
                  <a:srgbClr val="16384C"/>
                </a:solidFill>
                <a:latin typeface="DejaVu Sans"/>
                <a:ea typeface="DejaVu Sans"/>
                <a:cs typeface="DejaVu Sans"/>
              </a:defRPr>
            </a:defPPr>
            <a:lvl1pPr algn="ctr">
              <a:defRPr sz="1425" b="1">
                <a:solidFill>
                  <a:srgbClr val="16384C"/>
                </a:solidFill>
                <a:latin typeface="DejaVu Sans"/>
                <a:ea typeface="DejaVu Sans"/>
                <a:cs typeface="DejaVu Sans"/>
              </a:defRPr>
            </a:lvl1pPr>
            <a:lvl2pPr algn="ctr">
              <a:defRPr sz="1425" b="1">
                <a:solidFill>
                  <a:srgbClr val="16384C"/>
                </a:solidFill>
                <a:latin typeface="DejaVu Sans"/>
                <a:ea typeface="DejaVu Sans"/>
                <a:cs typeface="DejaVu Sans"/>
              </a:defRPr>
            </a:lvl2pPr>
            <a:lvl3pPr algn="ctr">
              <a:defRPr sz="1425" b="1">
                <a:solidFill>
                  <a:srgbClr val="16384C"/>
                </a:solidFill>
                <a:latin typeface="DejaVu Sans"/>
                <a:ea typeface="DejaVu Sans"/>
                <a:cs typeface="DejaVu Sans"/>
              </a:defRPr>
            </a:lvl3pPr>
            <a:lvl4pPr algn="ctr">
              <a:defRPr sz="1425" b="1">
                <a:solidFill>
                  <a:srgbClr val="16384C"/>
                </a:solidFill>
                <a:latin typeface="DejaVu Sans"/>
                <a:ea typeface="DejaVu Sans"/>
                <a:cs typeface="DejaVu Sans"/>
              </a:defRPr>
            </a:lvl4pPr>
            <a:lvl5pPr algn="ctr">
              <a:defRPr sz="1425" b="1">
                <a:solidFill>
                  <a:srgbClr val="16384C"/>
                </a:solidFill>
                <a:latin typeface="DejaVu Sans"/>
                <a:ea typeface="DejaVu Sans"/>
                <a:cs typeface="DejaVu Sans"/>
              </a:defRPr>
            </a:lvl5pPr>
            <a:lvl6pPr algn="ctr">
              <a:defRPr sz="1425" b="1">
                <a:solidFill>
                  <a:srgbClr val="16384C"/>
                </a:solidFill>
                <a:latin typeface="DejaVu Sans"/>
                <a:ea typeface="DejaVu Sans"/>
                <a:cs typeface="DejaVu Sans"/>
              </a:defRPr>
            </a:lvl6pPr>
            <a:lvl7pPr algn="ctr">
              <a:defRPr sz="1425" b="1">
                <a:solidFill>
                  <a:srgbClr val="16384C"/>
                </a:solidFill>
                <a:latin typeface="DejaVu Sans"/>
                <a:ea typeface="DejaVu Sans"/>
                <a:cs typeface="DejaVu Sans"/>
              </a:defRPr>
            </a:lvl7pPr>
            <a:lvl8pPr algn="ctr">
              <a:defRPr sz="1425" b="1">
                <a:solidFill>
                  <a:srgbClr val="16384C"/>
                </a:solidFill>
                <a:latin typeface="DejaVu Sans"/>
                <a:ea typeface="DejaVu Sans"/>
                <a:cs typeface="DejaVu Sans"/>
              </a:defRPr>
            </a:lvl8pPr>
            <a:lvl9pPr algn="ctr">
              <a:defRPr sz="1425" b="1">
                <a:solidFill>
                  <a:srgbClr val="16384C"/>
                </a:solidFill>
                <a:latin typeface="DejaVu Sans"/>
                <a:ea typeface="DejaVu Sans"/>
                <a:cs typeface="DejaVu Sans"/>
              </a:defRPr>
            </a:lvl9pPr>
          </a:lstStyle>
          <a:p>
            <a:pPr algn="ctr">
              <a:defRPr sz="1425" b="1">
                <a:solidFill>
                  <a:srgbClr val="16384C"/>
                </a:solidFill>
                <a:latin typeface="DejaVu Sans"/>
                <a:ea typeface="DejaVu Sans"/>
                <a:cs typeface="DejaVu Sans"/>
              </a:defRPr>
            </a:pPr>
            <a:r>
              <a:rPr sz="1425" b="1" dirty="0" err="1">
                <a:solidFill>
                  <a:srgbClr val="16384C"/>
                </a:solidFill>
                <a:latin typeface="DejaVu Sans"/>
                <a:ea typeface="DejaVu Sans"/>
                <a:cs typeface="DejaVu Sans"/>
              </a:rPr>
              <a:t>Αξιολόγηση</a:t>
            </a:r>
            <a:endParaRPr sz="1425" b="1" dirty="0">
              <a:solidFill>
                <a:srgbClr val="16384C"/>
              </a:solidFill>
              <a:latin typeface="DejaVu Sans"/>
              <a:ea typeface="DejaVu Sans"/>
              <a:cs typeface="DejaVu Sans"/>
            </a:endParaRPr>
          </a:p>
          <a:p>
            <a:pPr algn="ctr">
              <a:defRPr sz="1425" b="1">
                <a:solidFill>
                  <a:srgbClr val="16384C"/>
                </a:solidFill>
                <a:latin typeface="DejaVu Sans"/>
                <a:ea typeface="DejaVu Sans"/>
                <a:cs typeface="DejaVu Sans"/>
              </a:defRPr>
            </a:pPr>
            <a:r>
              <a:rPr sz="1425" b="1" dirty="0" err="1">
                <a:solidFill>
                  <a:srgbClr val="16384C"/>
                </a:solidFill>
                <a:latin typeface="DejaVu Sans"/>
                <a:ea typeface="DejaVu Sans"/>
                <a:cs typeface="DejaVu Sans"/>
              </a:rPr>
              <a:t>μεροληψί</a:t>
            </a:r>
            <a:r>
              <a:rPr sz="1425" b="1" dirty="0">
                <a:solidFill>
                  <a:srgbClr val="16384C"/>
                </a:solidFill>
                <a:latin typeface="DejaVu Sans"/>
                <a:ea typeface="DejaVu Sans"/>
                <a:cs typeface="DejaVu Sans"/>
              </a:rPr>
              <a:t>ας</a:t>
            </a:r>
          </a:p>
        </p:txBody>
      </p:sp>
      <p:sp>
        <p:nvSpPr>
          <p:cNvPr id="22" name="Rectangle 21">
            <a:extLst>
              <a:ext uri="{FF2B5EF4-FFF2-40B4-BE49-F238E27FC236}">
                <a16:creationId xmlns:a16="http://schemas.microsoft.com/office/drawing/2014/main" id="{64B0901E-58CB-4A3E-8BFA-20717D1FD9C1}"/>
              </a:ext>
            </a:extLst>
          </p:cNvPr>
          <p:cNvSpPr>
            <a:spLocks noGrp="1"/>
          </p:cNvSpPr>
          <p:nvPr/>
        </p:nvSpPr>
        <p:spPr>
          <a:xfrm>
            <a:off x="8991600" y="2200275"/>
            <a:ext cx="1200150" cy="38100"/>
          </a:xfrm>
          <a:prstGeom prst="rect">
            <a:avLst/>
          </a:prstGeom>
          <a:solidFill>
            <a:srgbClr val="C9D4D8"/>
          </a:solidFill>
          <a:ln w="0">
            <a:noFill/>
            <a:prstDash val="solid"/>
          </a:ln>
        </p:spPr>
        <p:txBody>
          <a:bodyPr/>
          <a:lstStyle/>
          <a:p>
            <a:endParaRPr lang="en-US"/>
          </a:p>
        </p:txBody>
      </p:sp>
      <p:sp>
        <p:nvSpPr>
          <p:cNvPr id="23" name="Oval 22">
            <a:extLst>
              <a:ext uri="{FF2B5EF4-FFF2-40B4-BE49-F238E27FC236}">
                <a16:creationId xmlns:a16="http://schemas.microsoft.com/office/drawing/2014/main" id="{4D23A1BA-9F7C-4C77-A81D-9D302977359F}"/>
              </a:ext>
            </a:extLst>
          </p:cNvPr>
          <p:cNvSpPr>
            <a:spLocks noGrp="1"/>
          </p:cNvSpPr>
          <p:nvPr/>
        </p:nvSpPr>
        <p:spPr>
          <a:xfrm>
            <a:off x="10306050" y="1952625"/>
            <a:ext cx="533400" cy="533400"/>
          </a:xfrm>
          <a:prstGeom prst="ellipse">
            <a:avLst/>
          </a:prstGeom>
          <a:solidFill>
            <a:srgbClr val="16384C"/>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060B9BCE-6250-4B5E-AAC4-25C4A4361402}"/>
              </a:ext>
            </a:extLst>
          </p:cNvPr>
          <p:cNvSpPr>
            <a:spLocks noGrp="1"/>
          </p:cNvSpPr>
          <p:nvPr/>
        </p:nvSpPr>
        <p:spPr>
          <a:xfrm>
            <a:off x="10306050" y="1952625"/>
            <a:ext cx="533400" cy="533400"/>
          </a:xfrm>
          <a:prstGeom prst="rect">
            <a:avLst/>
          </a:prstGeom>
          <a:noFill/>
          <a:ln w="0">
            <a:noFill/>
            <a:prstDash val="solid"/>
          </a:ln>
        </p:spPr>
        <p:txBody>
          <a:bodyPr anchor="ctr">
            <a:normAutofit/>
          </a:bodyPr>
          <a:lstStyle>
            <a:defPPr algn="ctr">
              <a:defRPr sz="1650" b="1">
                <a:solidFill>
                  <a:srgbClr val="FFFFFF"/>
                </a:solidFill>
                <a:latin typeface="DejaVu Sans"/>
                <a:ea typeface="DejaVu Sans"/>
                <a:cs typeface="DejaVu Sans"/>
              </a:defRPr>
            </a:defPPr>
            <a:lvl1pPr algn="ctr">
              <a:defRPr sz="1650" b="1">
                <a:solidFill>
                  <a:srgbClr val="FFFFFF"/>
                </a:solidFill>
                <a:latin typeface="DejaVu Sans"/>
                <a:ea typeface="DejaVu Sans"/>
                <a:cs typeface="DejaVu Sans"/>
              </a:defRPr>
            </a:lvl1pPr>
            <a:lvl2pPr algn="ctr">
              <a:defRPr sz="1650" b="1">
                <a:solidFill>
                  <a:srgbClr val="FFFFFF"/>
                </a:solidFill>
                <a:latin typeface="DejaVu Sans"/>
                <a:ea typeface="DejaVu Sans"/>
                <a:cs typeface="DejaVu Sans"/>
              </a:defRPr>
            </a:lvl2pPr>
            <a:lvl3pPr algn="ctr">
              <a:defRPr sz="1650" b="1">
                <a:solidFill>
                  <a:srgbClr val="FFFFFF"/>
                </a:solidFill>
                <a:latin typeface="DejaVu Sans"/>
                <a:ea typeface="DejaVu Sans"/>
                <a:cs typeface="DejaVu Sans"/>
              </a:defRPr>
            </a:lvl3pPr>
            <a:lvl4pPr algn="ctr">
              <a:defRPr sz="1650" b="1">
                <a:solidFill>
                  <a:srgbClr val="FFFFFF"/>
                </a:solidFill>
                <a:latin typeface="DejaVu Sans"/>
                <a:ea typeface="DejaVu Sans"/>
                <a:cs typeface="DejaVu Sans"/>
              </a:defRPr>
            </a:lvl4pPr>
            <a:lvl5pPr algn="ctr">
              <a:defRPr sz="1650" b="1">
                <a:solidFill>
                  <a:srgbClr val="FFFFFF"/>
                </a:solidFill>
                <a:latin typeface="DejaVu Sans"/>
                <a:ea typeface="DejaVu Sans"/>
                <a:cs typeface="DejaVu Sans"/>
              </a:defRPr>
            </a:lvl5pPr>
            <a:lvl6pPr algn="ctr">
              <a:defRPr sz="1650" b="1">
                <a:solidFill>
                  <a:srgbClr val="FFFFFF"/>
                </a:solidFill>
                <a:latin typeface="DejaVu Sans"/>
                <a:ea typeface="DejaVu Sans"/>
                <a:cs typeface="DejaVu Sans"/>
              </a:defRPr>
            </a:lvl6pPr>
            <a:lvl7pPr algn="ctr">
              <a:defRPr sz="1650" b="1">
                <a:solidFill>
                  <a:srgbClr val="FFFFFF"/>
                </a:solidFill>
                <a:latin typeface="DejaVu Sans"/>
                <a:ea typeface="DejaVu Sans"/>
                <a:cs typeface="DejaVu Sans"/>
              </a:defRPr>
            </a:lvl7pPr>
            <a:lvl8pPr algn="ctr">
              <a:defRPr sz="1650" b="1">
                <a:solidFill>
                  <a:srgbClr val="FFFFFF"/>
                </a:solidFill>
                <a:latin typeface="DejaVu Sans"/>
                <a:ea typeface="DejaVu Sans"/>
                <a:cs typeface="DejaVu Sans"/>
              </a:defRPr>
            </a:lvl8pPr>
            <a:lvl9pPr algn="ctr">
              <a:defRPr sz="1650" b="1">
                <a:solidFill>
                  <a:srgbClr val="FFFFFF"/>
                </a:solidFill>
                <a:latin typeface="DejaVu Sans"/>
                <a:ea typeface="DejaVu Sans"/>
                <a:cs typeface="DejaVu Sans"/>
              </a:defRPr>
            </a:lvl9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6</a:t>
            </a:r>
          </a:p>
        </p:txBody>
      </p:sp>
      <p:sp>
        <p:nvSpPr>
          <p:cNvPr id="25" name="Rectangle 24">
            <a:extLst>
              <a:ext uri="{FF2B5EF4-FFF2-40B4-BE49-F238E27FC236}">
                <a16:creationId xmlns:a16="http://schemas.microsoft.com/office/drawing/2014/main" id="{7A32BEF1-C434-44DA-8E48-77BD9C61740F}"/>
              </a:ext>
            </a:extLst>
          </p:cNvPr>
          <p:cNvSpPr>
            <a:spLocks noGrp="1"/>
          </p:cNvSpPr>
          <p:nvPr/>
        </p:nvSpPr>
        <p:spPr>
          <a:xfrm>
            <a:off x="9972675" y="2905125"/>
            <a:ext cx="1219200" cy="781050"/>
          </a:xfrm>
          <a:prstGeom prst="rect">
            <a:avLst/>
          </a:prstGeom>
          <a:noFill/>
          <a:ln w="0">
            <a:noFill/>
            <a:prstDash val="solid"/>
          </a:ln>
        </p:spPr>
        <p:txBody>
          <a:bodyPr anchor="t">
            <a:normAutofit/>
          </a:bodyPr>
          <a:lstStyle>
            <a:defPPr algn="ctr">
              <a:defRPr sz="1425" b="1">
                <a:solidFill>
                  <a:srgbClr val="16384C"/>
                </a:solidFill>
                <a:latin typeface="DejaVu Sans"/>
                <a:ea typeface="DejaVu Sans"/>
                <a:cs typeface="DejaVu Sans"/>
              </a:defRPr>
            </a:defPPr>
            <a:lvl1pPr algn="ctr">
              <a:defRPr sz="1425" b="1">
                <a:solidFill>
                  <a:srgbClr val="16384C"/>
                </a:solidFill>
                <a:latin typeface="DejaVu Sans"/>
                <a:ea typeface="DejaVu Sans"/>
                <a:cs typeface="DejaVu Sans"/>
              </a:defRPr>
            </a:lvl1pPr>
            <a:lvl2pPr algn="ctr">
              <a:defRPr sz="1425" b="1">
                <a:solidFill>
                  <a:srgbClr val="16384C"/>
                </a:solidFill>
                <a:latin typeface="DejaVu Sans"/>
                <a:ea typeface="DejaVu Sans"/>
                <a:cs typeface="DejaVu Sans"/>
              </a:defRPr>
            </a:lvl2pPr>
            <a:lvl3pPr algn="ctr">
              <a:defRPr sz="1425" b="1">
                <a:solidFill>
                  <a:srgbClr val="16384C"/>
                </a:solidFill>
                <a:latin typeface="DejaVu Sans"/>
                <a:ea typeface="DejaVu Sans"/>
                <a:cs typeface="DejaVu Sans"/>
              </a:defRPr>
            </a:lvl3pPr>
            <a:lvl4pPr algn="ctr">
              <a:defRPr sz="1425" b="1">
                <a:solidFill>
                  <a:srgbClr val="16384C"/>
                </a:solidFill>
                <a:latin typeface="DejaVu Sans"/>
                <a:ea typeface="DejaVu Sans"/>
                <a:cs typeface="DejaVu Sans"/>
              </a:defRPr>
            </a:lvl4pPr>
            <a:lvl5pPr algn="ctr">
              <a:defRPr sz="1425" b="1">
                <a:solidFill>
                  <a:srgbClr val="16384C"/>
                </a:solidFill>
                <a:latin typeface="DejaVu Sans"/>
                <a:ea typeface="DejaVu Sans"/>
                <a:cs typeface="DejaVu Sans"/>
              </a:defRPr>
            </a:lvl5pPr>
            <a:lvl6pPr algn="ctr">
              <a:defRPr sz="1425" b="1">
                <a:solidFill>
                  <a:srgbClr val="16384C"/>
                </a:solidFill>
                <a:latin typeface="DejaVu Sans"/>
                <a:ea typeface="DejaVu Sans"/>
                <a:cs typeface="DejaVu Sans"/>
              </a:defRPr>
            </a:lvl6pPr>
            <a:lvl7pPr algn="ctr">
              <a:defRPr sz="1425" b="1">
                <a:solidFill>
                  <a:srgbClr val="16384C"/>
                </a:solidFill>
                <a:latin typeface="DejaVu Sans"/>
                <a:ea typeface="DejaVu Sans"/>
                <a:cs typeface="DejaVu Sans"/>
              </a:defRPr>
            </a:lvl7pPr>
            <a:lvl8pPr algn="ctr">
              <a:defRPr sz="1425" b="1">
                <a:solidFill>
                  <a:srgbClr val="16384C"/>
                </a:solidFill>
                <a:latin typeface="DejaVu Sans"/>
                <a:ea typeface="DejaVu Sans"/>
                <a:cs typeface="DejaVu Sans"/>
              </a:defRPr>
            </a:lvl8pPr>
            <a:lvl9pPr algn="ctr">
              <a:defRPr sz="1425" b="1">
                <a:solidFill>
                  <a:srgbClr val="16384C"/>
                </a:solidFill>
                <a:latin typeface="DejaVu Sans"/>
                <a:ea typeface="DejaVu Sans"/>
                <a:cs typeface="DejaVu Sans"/>
              </a:defRPr>
            </a:lvl9pPr>
          </a:lstStyle>
          <a:p>
            <a:pPr algn="ctr">
              <a:defRPr sz="1425" b="1">
                <a:solidFill>
                  <a:srgbClr val="16384C"/>
                </a:solidFill>
                <a:latin typeface="DejaVu Sans"/>
                <a:ea typeface="DejaVu Sans"/>
                <a:cs typeface="DejaVu Sans"/>
              </a:defRPr>
            </a:pPr>
            <a:r>
              <a:rPr sz="1425" b="1">
                <a:solidFill>
                  <a:srgbClr val="16384C"/>
                </a:solidFill>
                <a:latin typeface="DejaVu Sans"/>
                <a:ea typeface="DejaVu Sans"/>
                <a:cs typeface="DejaVu Sans"/>
              </a:rPr>
              <a:t>Σύνθεση και</a:t>
            </a:r>
          </a:p>
          <a:p>
            <a:pPr algn="ctr">
              <a:defRPr sz="1425" b="1">
                <a:solidFill>
                  <a:srgbClr val="16384C"/>
                </a:solidFill>
                <a:latin typeface="DejaVu Sans"/>
                <a:ea typeface="DejaVu Sans"/>
                <a:cs typeface="DejaVu Sans"/>
              </a:defRPr>
            </a:pPr>
            <a:r>
              <a:rPr sz="1425" b="1">
                <a:solidFill>
                  <a:srgbClr val="16384C"/>
                </a:solidFill>
                <a:latin typeface="DejaVu Sans"/>
                <a:ea typeface="DejaVu Sans"/>
                <a:cs typeface="DejaVu Sans"/>
              </a:rPr>
              <a:t>ερμηνεία</a:t>
            </a:r>
          </a:p>
        </p:txBody>
      </p:sp>
      <p:sp>
        <p:nvSpPr>
          <p:cNvPr id="26" name="Rectangle 25">
            <a:extLst>
              <a:ext uri="{FF2B5EF4-FFF2-40B4-BE49-F238E27FC236}">
                <a16:creationId xmlns:a16="http://schemas.microsoft.com/office/drawing/2014/main" id="{37E949BC-403A-4578-8729-B407435D98BF}"/>
              </a:ext>
            </a:extLst>
          </p:cNvPr>
          <p:cNvSpPr>
            <a:spLocks noGrp="1"/>
          </p:cNvSpPr>
          <p:nvPr/>
        </p:nvSpPr>
        <p:spPr>
          <a:xfrm>
            <a:off x="1381125" y="4953000"/>
            <a:ext cx="9429750" cy="742950"/>
          </a:xfrm>
          <a:prstGeom prst="rect">
            <a:avLst/>
          </a:prstGeom>
          <a:noFill/>
          <a:ln w="0">
            <a:noFill/>
            <a:prstDash val="solid"/>
          </a:ln>
        </p:spPr>
        <p:txBody>
          <a:bodyPr anchor="ctr">
            <a:normAutofit fontScale="90874"/>
          </a:bodyPr>
          <a:lstStyle>
            <a:defPPr algn="ctr">
              <a:defRPr sz="1875" b="1">
                <a:solidFill>
                  <a:srgbClr val="2A7F78"/>
                </a:solidFill>
                <a:latin typeface="DejaVu Sans"/>
                <a:ea typeface="DejaVu Sans"/>
                <a:cs typeface="DejaVu Sans"/>
              </a:defRPr>
            </a:defPPr>
            <a:lvl1pPr algn="ctr">
              <a:defRPr sz="1875" b="1">
                <a:solidFill>
                  <a:srgbClr val="2A7F78"/>
                </a:solidFill>
                <a:latin typeface="DejaVu Sans"/>
                <a:ea typeface="DejaVu Sans"/>
                <a:cs typeface="DejaVu Sans"/>
              </a:defRPr>
            </a:lvl1pPr>
            <a:lvl2pPr algn="ctr">
              <a:defRPr sz="1875" b="1">
                <a:solidFill>
                  <a:srgbClr val="2A7F78"/>
                </a:solidFill>
                <a:latin typeface="DejaVu Sans"/>
                <a:ea typeface="DejaVu Sans"/>
                <a:cs typeface="DejaVu Sans"/>
              </a:defRPr>
            </a:lvl2pPr>
            <a:lvl3pPr algn="ctr">
              <a:defRPr sz="1875" b="1">
                <a:solidFill>
                  <a:srgbClr val="2A7F78"/>
                </a:solidFill>
                <a:latin typeface="DejaVu Sans"/>
                <a:ea typeface="DejaVu Sans"/>
                <a:cs typeface="DejaVu Sans"/>
              </a:defRPr>
            </a:lvl3pPr>
            <a:lvl4pPr algn="ctr">
              <a:defRPr sz="1875" b="1">
                <a:solidFill>
                  <a:srgbClr val="2A7F78"/>
                </a:solidFill>
                <a:latin typeface="DejaVu Sans"/>
                <a:ea typeface="DejaVu Sans"/>
                <a:cs typeface="DejaVu Sans"/>
              </a:defRPr>
            </a:lvl4pPr>
            <a:lvl5pPr algn="ctr">
              <a:defRPr sz="1875" b="1">
                <a:solidFill>
                  <a:srgbClr val="2A7F78"/>
                </a:solidFill>
                <a:latin typeface="DejaVu Sans"/>
                <a:ea typeface="DejaVu Sans"/>
                <a:cs typeface="DejaVu Sans"/>
              </a:defRPr>
            </a:lvl5pPr>
            <a:lvl6pPr algn="ctr">
              <a:defRPr sz="1875" b="1">
                <a:solidFill>
                  <a:srgbClr val="2A7F78"/>
                </a:solidFill>
                <a:latin typeface="DejaVu Sans"/>
                <a:ea typeface="DejaVu Sans"/>
                <a:cs typeface="DejaVu Sans"/>
              </a:defRPr>
            </a:lvl6pPr>
            <a:lvl7pPr algn="ctr">
              <a:defRPr sz="1875" b="1">
                <a:solidFill>
                  <a:srgbClr val="2A7F78"/>
                </a:solidFill>
                <a:latin typeface="DejaVu Sans"/>
                <a:ea typeface="DejaVu Sans"/>
                <a:cs typeface="DejaVu Sans"/>
              </a:defRPr>
            </a:lvl7pPr>
            <a:lvl8pPr algn="ctr">
              <a:defRPr sz="1875" b="1">
                <a:solidFill>
                  <a:srgbClr val="2A7F78"/>
                </a:solidFill>
                <a:latin typeface="DejaVu Sans"/>
                <a:ea typeface="DejaVu Sans"/>
                <a:cs typeface="DejaVu Sans"/>
              </a:defRPr>
            </a:lvl8pPr>
            <a:lvl9pPr algn="ctr">
              <a:defRPr sz="1875" b="1">
                <a:solidFill>
                  <a:srgbClr val="2A7F78"/>
                </a:solidFill>
                <a:latin typeface="DejaVu Sans"/>
                <a:ea typeface="DejaVu Sans"/>
                <a:cs typeface="DejaVu Sans"/>
              </a:defRPr>
            </a:lvl9pPr>
          </a:lstStyle>
          <a:p>
            <a:pPr algn="ctr">
              <a:defRPr sz="1875" b="1">
                <a:solidFill>
                  <a:srgbClr val="2A7F78"/>
                </a:solidFill>
                <a:latin typeface="DejaVu Sans"/>
                <a:ea typeface="DejaVu Sans"/>
                <a:cs typeface="DejaVu Sans"/>
              </a:defRPr>
            </a:pPr>
            <a:r>
              <a:rPr sz="1875" b="1">
                <a:solidFill>
                  <a:srgbClr val="2A7F78"/>
                </a:solidFill>
                <a:latin typeface="DejaVu Sans"/>
                <a:ea typeface="DejaVu Sans"/>
                <a:cs typeface="DejaVu Sans"/>
              </a:rPr>
              <a:t>Κάθε στάδιο αφήνει ίχνος που πρέπει να περιγράφεται, ώστε ο αναγνώστης να μπορεί να κρίνει τι έγινε και πόσο αξιόπιστο είναι το αποτέλεσμα.</a:t>
            </a:r>
          </a:p>
        </p:txBody>
      </p:sp>
    </p:spTree>
    <p:extLst>
      <p:ext uri="{BB962C8B-B14F-4D97-AF65-F5344CB8AC3E}">
        <p14:creationId xmlns:p14="http://schemas.microsoft.com/office/powerpoint/2010/main" val="1453919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slide-title">
            <a:extLst>
              <a:ext uri="{FF2B5EF4-FFF2-40B4-BE49-F238E27FC236}">
                <a16:creationId xmlns:a16="http://schemas.microsoft.com/office/drawing/2014/main" id="{A107957C-80FC-4F4F-BA22-5A6B8C2BCB18}"/>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Γιατί χρειάζεται προκαθορισμένο πρωτόκολλο</a:t>
            </a:r>
          </a:p>
        </p:txBody>
      </p:sp>
      <p:sp>
        <p:nvSpPr>
          <p:cNvPr id="2" name="Rectangle 1">
            <a:extLst>
              <a:ext uri="{FF2B5EF4-FFF2-40B4-BE49-F238E27FC236}">
                <a16:creationId xmlns:a16="http://schemas.microsoft.com/office/drawing/2014/main" id="{9431121C-18AC-4BCF-B8A6-E38B8C8729BA}"/>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256ADCD5-87BC-4030-B286-30A8EC85A258}"/>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25</a:t>
            </a:r>
          </a:p>
        </p:txBody>
      </p:sp>
      <p:sp>
        <p:nvSpPr>
          <p:cNvPr id="5" name="Rectangle 4">
            <a:extLst>
              <a:ext uri="{FF2B5EF4-FFF2-40B4-BE49-F238E27FC236}">
                <a16:creationId xmlns:a16="http://schemas.microsoft.com/office/drawing/2014/main" id="{F2AE9C8F-B5B5-4C9E-90DF-082F0E854A7F}"/>
              </a:ext>
            </a:extLst>
          </p:cNvPr>
          <p:cNvSpPr>
            <a:spLocks noGrp="1"/>
          </p:cNvSpPr>
          <p:nvPr/>
        </p:nvSpPr>
        <p:spPr>
          <a:xfrm>
            <a:off x="857250" y="1743645"/>
            <a:ext cx="4095750" cy="457200"/>
          </a:xfrm>
          <a:prstGeom prst="rect">
            <a:avLst/>
          </a:prstGeom>
          <a:noFill/>
          <a:ln w="0">
            <a:noFill/>
            <a:prstDash val="solid"/>
          </a:ln>
        </p:spPr>
        <p:txBody>
          <a:bodyPr anchor="ctr">
            <a:normAutofit/>
          </a:bodyPr>
          <a:lstStyle>
            <a:defPPr algn="ctr">
              <a:defRPr sz="2025" b="1" i="0">
                <a:solidFill>
                  <a:srgbClr val="C6534B"/>
                </a:solidFill>
                <a:latin typeface="DejaVu Sans"/>
                <a:ea typeface="DejaVu Sans"/>
                <a:cs typeface="DejaVu Sans"/>
              </a:defRPr>
            </a:defPPr>
            <a:lvl1pPr algn="ctr">
              <a:defRPr sz="2025" b="1" i="0">
                <a:solidFill>
                  <a:srgbClr val="C6534B"/>
                </a:solidFill>
                <a:latin typeface="DejaVu Sans"/>
                <a:ea typeface="DejaVu Sans"/>
                <a:cs typeface="DejaVu Sans"/>
              </a:defRPr>
            </a:lvl1pPr>
            <a:lvl2pPr algn="ctr">
              <a:defRPr sz="2025" b="1" i="0">
                <a:solidFill>
                  <a:srgbClr val="C6534B"/>
                </a:solidFill>
                <a:latin typeface="DejaVu Sans"/>
                <a:ea typeface="DejaVu Sans"/>
                <a:cs typeface="DejaVu Sans"/>
              </a:defRPr>
            </a:lvl2pPr>
            <a:lvl3pPr algn="ctr">
              <a:defRPr sz="2025" b="1" i="0">
                <a:solidFill>
                  <a:srgbClr val="C6534B"/>
                </a:solidFill>
                <a:latin typeface="DejaVu Sans"/>
                <a:ea typeface="DejaVu Sans"/>
                <a:cs typeface="DejaVu Sans"/>
              </a:defRPr>
            </a:lvl3pPr>
            <a:lvl4pPr algn="ctr">
              <a:defRPr sz="2025" b="1" i="0">
                <a:solidFill>
                  <a:srgbClr val="C6534B"/>
                </a:solidFill>
                <a:latin typeface="DejaVu Sans"/>
                <a:ea typeface="DejaVu Sans"/>
                <a:cs typeface="DejaVu Sans"/>
              </a:defRPr>
            </a:lvl4pPr>
            <a:lvl5pPr algn="ctr">
              <a:defRPr sz="2025" b="1" i="0">
                <a:solidFill>
                  <a:srgbClr val="C6534B"/>
                </a:solidFill>
                <a:latin typeface="DejaVu Sans"/>
                <a:ea typeface="DejaVu Sans"/>
                <a:cs typeface="DejaVu Sans"/>
              </a:defRPr>
            </a:lvl5pPr>
            <a:lvl6pPr algn="ctr">
              <a:defRPr sz="2025" b="1" i="0">
                <a:solidFill>
                  <a:srgbClr val="C6534B"/>
                </a:solidFill>
                <a:latin typeface="DejaVu Sans"/>
                <a:ea typeface="DejaVu Sans"/>
                <a:cs typeface="DejaVu Sans"/>
              </a:defRPr>
            </a:lvl6pPr>
            <a:lvl7pPr algn="ctr">
              <a:defRPr sz="2025" b="1" i="0">
                <a:solidFill>
                  <a:srgbClr val="C6534B"/>
                </a:solidFill>
                <a:latin typeface="DejaVu Sans"/>
                <a:ea typeface="DejaVu Sans"/>
                <a:cs typeface="DejaVu Sans"/>
              </a:defRPr>
            </a:lvl7pPr>
            <a:lvl8pPr algn="ctr">
              <a:defRPr sz="2025" b="1" i="0">
                <a:solidFill>
                  <a:srgbClr val="C6534B"/>
                </a:solidFill>
                <a:latin typeface="DejaVu Sans"/>
                <a:ea typeface="DejaVu Sans"/>
                <a:cs typeface="DejaVu Sans"/>
              </a:defRPr>
            </a:lvl8pPr>
            <a:lvl9pPr algn="ctr">
              <a:defRPr sz="2025" b="1" i="0">
                <a:solidFill>
                  <a:srgbClr val="C6534B"/>
                </a:solidFill>
                <a:latin typeface="DejaVu Sans"/>
                <a:ea typeface="DejaVu Sans"/>
                <a:cs typeface="DejaVu Sans"/>
              </a:defRPr>
            </a:lvl9pPr>
          </a:lstStyle>
          <a:p>
            <a:pPr algn="ctr">
              <a:defRPr sz="2025" b="1" i="0">
                <a:solidFill>
                  <a:srgbClr val="C6534B"/>
                </a:solidFill>
                <a:latin typeface="DejaVu Sans"/>
                <a:ea typeface="DejaVu Sans"/>
                <a:cs typeface="DejaVu Sans"/>
              </a:defRPr>
            </a:pPr>
            <a:r>
              <a:rPr sz="2025" b="1" i="0">
                <a:solidFill>
                  <a:srgbClr val="C6534B"/>
                </a:solidFill>
                <a:latin typeface="DejaVu Sans"/>
                <a:ea typeface="DejaVu Sans"/>
                <a:cs typeface="DejaVu Sans"/>
              </a:rPr>
              <a:t>Χωρίς πρωτόκολλο</a:t>
            </a:r>
          </a:p>
        </p:txBody>
      </p:sp>
      <p:sp>
        <p:nvSpPr>
          <p:cNvPr id="6" name="Rectangle 5">
            <a:extLst>
              <a:ext uri="{FF2B5EF4-FFF2-40B4-BE49-F238E27FC236}">
                <a16:creationId xmlns:a16="http://schemas.microsoft.com/office/drawing/2014/main" id="{40EDC2B5-546F-474E-B842-A8A3E5A620E2}"/>
              </a:ext>
            </a:extLst>
          </p:cNvPr>
          <p:cNvSpPr>
            <a:spLocks noGrp="1"/>
          </p:cNvSpPr>
          <p:nvPr/>
        </p:nvSpPr>
        <p:spPr>
          <a:xfrm>
            <a:off x="7239000" y="1743645"/>
            <a:ext cx="4095750" cy="457200"/>
          </a:xfrm>
          <a:prstGeom prst="rect">
            <a:avLst/>
          </a:prstGeom>
          <a:noFill/>
          <a:ln w="0">
            <a:noFill/>
            <a:prstDash val="solid"/>
          </a:ln>
        </p:spPr>
        <p:txBody>
          <a:bodyPr anchor="ctr">
            <a:normAutofit/>
          </a:bodyPr>
          <a:lstStyle>
            <a:defPPr algn="ctr">
              <a:defRPr sz="2025" b="1" i="0">
                <a:solidFill>
                  <a:srgbClr val="3D8D67"/>
                </a:solidFill>
                <a:latin typeface="DejaVu Sans"/>
                <a:ea typeface="DejaVu Sans"/>
                <a:cs typeface="DejaVu Sans"/>
              </a:defRPr>
            </a:defPPr>
            <a:lvl1pPr algn="ctr">
              <a:defRPr sz="2025" b="1" i="0">
                <a:solidFill>
                  <a:srgbClr val="3D8D67"/>
                </a:solidFill>
                <a:latin typeface="DejaVu Sans"/>
                <a:ea typeface="DejaVu Sans"/>
                <a:cs typeface="DejaVu Sans"/>
              </a:defRPr>
            </a:lvl1pPr>
            <a:lvl2pPr algn="ctr">
              <a:defRPr sz="2025" b="1" i="0">
                <a:solidFill>
                  <a:srgbClr val="3D8D67"/>
                </a:solidFill>
                <a:latin typeface="DejaVu Sans"/>
                <a:ea typeface="DejaVu Sans"/>
                <a:cs typeface="DejaVu Sans"/>
              </a:defRPr>
            </a:lvl2pPr>
            <a:lvl3pPr algn="ctr">
              <a:defRPr sz="2025" b="1" i="0">
                <a:solidFill>
                  <a:srgbClr val="3D8D67"/>
                </a:solidFill>
                <a:latin typeface="DejaVu Sans"/>
                <a:ea typeface="DejaVu Sans"/>
                <a:cs typeface="DejaVu Sans"/>
              </a:defRPr>
            </a:lvl3pPr>
            <a:lvl4pPr algn="ctr">
              <a:defRPr sz="2025" b="1" i="0">
                <a:solidFill>
                  <a:srgbClr val="3D8D67"/>
                </a:solidFill>
                <a:latin typeface="DejaVu Sans"/>
                <a:ea typeface="DejaVu Sans"/>
                <a:cs typeface="DejaVu Sans"/>
              </a:defRPr>
            </a:lvl4pPr>
            <a:lvl5pPr algn="ctr">
              <a:defRPr sz="2025" b="1" i="0">
                <a:solidFill>
                  <a:srgbClr val="3D8D67"/>
                </a:solidFill>
                <a:latin typeface="DejaVu Sans"/>
                <a:ea typeface="DejaVu Sans"/>
                <a:cs typeface="DejaVu Sans"/>
              </a:defRPr>
            </a:lvl5pPr>
            <a:lvl6pPr algn="ctr">
              <a:defRPr sz="2025" b="1" i="0">
                <a:solidFill>
                  <a:srgbClr val="3D8D67"/>
                </a:solidFill>
                <a:latin typeface="DejaVu Sans"/>
                <a:ea typeface="DejaVu Sans"/>
                <a:cs typeface="DejaVu Sans"/>
              </a:defRPr>
            </a:lvl6pPr>
            <a:lvl7pPr algn="ctr">
              <a:defRPr sz="2025" b="1" i="0">
                <a:solidFill>
                  <a:srgbClr val="3D8D67"/>
                </a:solidFill>
                <a:latin typeface="DejaVu Sans"/>
                <a:ea typeface="DejaVu Sans"/>
                <a:cs typeface="DejaVu Sans"/>
              </a:defRPr>
            </a:lvl7pPr>
            <a:lvl8pPr algn="ctr">
              <a:defRPr sz="2025" b="1" i="0">
                <a:solidFill>
                  <a:srgbClr val="3D8D67"/>
                </a:solidFill>
                <a:latin typeface="DejaVu Sans"/>
                <a:ea typeface="DejaVu Sans"/>
                <a:cs typeface="DejaVu Sans"/>
              </a:defRPr>
            </a:lvl8pPr>
            <a:lvl9pPr algn="ctr">
              <a:defRPr sz="2025" b="1" i="0">
                <a:solidFill>
                  <a:srgbClr val="3D8D67"/>
                </a:solidFill>
                <a:latin typeface="DejaVu Sans"/>
                <a:ea typeface="DejaVu Sans"/>
                <a:cs typeface="DejaVu Sans"/>
              </a:defRPr>
            </a:lvl9pPr>
          </a:lstStyle>
          <a:p>
            <a:pPr algn="ctr">
              <a:defRPr sz="2025" b="1" i="0">
                <a:solidFill>
                  <a:srgbClr val="3D8D67"/>
                </a:solidFill>
                <a:latin typeface="DejaVu Sans"/>
                <a:ea typeface="DejaVu Sans"/>
                <a:cs typeface="DejaVu Sans"/>
              </a:defRPr>
            </a:pPr>
            <a:r>
              <a:rPr sz="2025" b="1" i="0">
                <a:solidFill>
                  <a:srgbClr val="3D8D67"/>
                </a:solidFill>
                <a:latin typeface="DejaVu Sans"/>
                <a:ea typeface="DejaVu Sans"/>
                <a:cs typeface="DejaVu Sans"/>
              </a:rPr>
              <a:t>Με πρωτόκολλο</a:t>
            </a:r>
          </a:p>
        </p:txBody>
      </p:sp>
      <p:sp>
        <p:nvSpPr>
          <p:cNvPr id="7" name="Oval 6">
            <a:extLst>
              <a:ext uri="{FF2B5EF4-FFF2-40B4-BE49-F238E27FC236}">
                <a16:creationId xmlns:a16="http://schemas.microsoft.com/office/drawing/2014/main" id="{4F28E689-4BBC-47C8-BAD5-5A36BBA4F82A}"/>
              </a:ext>
            </a:extLst>
          </p:cNvPr>
          <p:cNvSpPr>
            <a:spLocks noGrp="1"/>
          </p:cNvSpPr>
          <p:nvPr/>
        </p:nvSpPr>
        <p:spPr>
          <a:xfrm>
            <a:off x="952500" y="2648520"/>
            <a:ext cx="133350" cy="133350"/>
          </a:xfrm>
          <a:prstGeom prst="ellipse">
            <a:avLst/>
          </a:prstGeom>
          <a:solidFill>
            <a:srgbClr val="C6534B"/>
          </a:solidFill>
          <a:ln w="0">
            <a:noFill/>
            <a:prstDash val="solid"/>
          </a:ln>
        </p:spPr>
        <p:txBody>
          <a:bodyPr/>
          <a:lstStyle/>
          <a:p>
            <a:endParaRPr lang="en-US"/>
          </a:p>
        </p:txBody>
      </p:sp>
      <p:sp>
        <p:nvSpPr>
          <p:cNvPr id="8" name="Rectangle 7">
            <a:extLst>
              <a:ext uri="{FF2B5EF4-FFF2-40B4-BE49-F238E27FC236}">
                <a16:creationId xmlns:a16="http://schemas.microsoft.com/office/drawing/2014/main" id="{84A0F3D8-BB4B-4F7C-8BE7-1F26AC94E0E8}"/>
              </a:ext>
            </a:extLst>
          </p:cNvPr>
          <p:cNvSpPr>
            <a:spLocks noGrp="1"/>
          </p:cNvSpPr>
          <p:nvPr/>
        </p:nvSpPr>
        <p:spPr>
          <a:xfrm>
            <a:off x="1238250" y="2524695"/>
            <a:ext cx="3714750" cy="6286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Αλλάζουμε τις εκβάσεις αφού δούμε τα αποτελέσματα</a:t>
            </a:r>
          </a:p>
        </p:txBody>
      </p:sp>
      <p:sp>
        <p:nvSpPr>
          <p:cNvPr id="9" name="Oval 8">
            <a:extLst>
              <a:ext uri="{FF2B5EF4-FFF2-40B4-BE49-F238E27FC236}">
                <a16:creationId xmlns:a16="http://schemas.microsoft.com/office/drawing/2014/main" id="{47052A5E-9AEB-4197-B5DB-BB684DFAA105}"/>
              </a:ext>
            </a:extLst>
          </p:cNvPr>
          <p:cNvSpPr>
            <a:spLocks noGrp="1"/>
          </p:cNvSpPr>
          <p:nvPr/>
        </p:nvSpPr>
        <p:spPr>
          <a:xfrm>
            <a:off x="952500" y="3601020"/>
            <a:ext cx="133350" cy="133350"/>
          </a:xfrm>
          <a:prstGeom prst="ellipse">
            <a:avLst/>
          </a:prstGeom>
          <a:solidFill>
            <a:srgbClr val="C6534B"/>
          </a:solidFill>
          <a:ln w="0">
            <a:noFill/>
            <a:prstDash val="solid"/>
          </a:ln>
        </p:spPr>
        <p:txBody>
          <a:bodyPr/>
          <a:lstStyle/>
          <a:p>
            <a:endParaRPr lang="en-US"/>
          </a:p>
        </p:txBody>
      </p:sp>
      <p:sp>
        <p:nvSpPr>
          <p:cNvPr id="10" name="Rectangle 9">
            <a:extLst>
              <a:ext uri="{FF2B5EF4-FFF2-40B4-BE49-F238E27FC236}">
                <a16:creationId xmlns:a16="http://schemas.microsoft.com/office/drawing/2014/main" id="{30816029-A61E-431E-9409-CB6F2C00477A}"/>
              </a:ext>
            </a:extLst>
          </p:cNvPr>
          <p:cNvSpPr>
            <a:spLocks noGrp="1"/>
          </p:cNvSpPr>
          <p:nvPr/>
        </p:nvSpPr>
        <p:spPr>
          <a:xfrm>
            <a:off x="1238250" y="3477195"/>
            <a:ext cx="3714750" cy="6286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Επιλέγουμε βολικούς υποπληθυσμούς</a:t>
            </a:r>
          </a:p>
        </p:txBody>
      </p:sp>
      <p:sp>
        <p:nvSpPr>
          <p:cNvPr id="11" name="Oval 10">
            <a:extLst>
              <a:ext uri="{FF2B5EF4-FFF2-40B4-BE49-F238E27FC236}">
                <a16:creationId xmlns:a16="http://schemas.microsoft.com/office/drawing/2014/main" id="{49224AF4-1BE9-422F-8963-098E17899820}"/>
              </a:ext>
            </a:extLst>
          </p:cNvPr>
          <p:cNvSpPr>
            <a:spLocks noGrp="1"/>
          </p:cNvSpPr>
          <p:nvPr/>
        </p:nvSpPr>
        <p:spPr>
          <a:xfrm>
            <a:off x="952500" y="4553520"/>
            <a:ext cx="133350" cy="133350"/>
          </a:xfrm>
          <a:prstGeom prst="ellipse">
            <a:avLst/>
          </a:prstGeom>
          <a:solidFill>
            <a:srgbClr val="C6534B"/>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1103E85F-CDFC-41ED-A8D0-CB3877F80103}"/>
              </a:ext>
            </a:extLst>
          </p:cNvPr>
          <p:cNvSpPr>
            <a:spLocks noGrp="1"/>
          </p:cNvSpPr>
          <p:nvPr/>
        </p:nvSpPr>
        <p:spPr>
          <a:xfrm>
            <a:off x="1238250" y="4429695"/>
            <a:ext cx="3714750" cy="6286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Παραλείπουμε μη ευνοϊκές αναλύσεις</a:t>
            </a:r>
          </a:p>
        </p:txBody>
      </p:sp>
      <p:sp>
        <p:nvSpPr>
          <p:cNvPr id="13" name="Oval 12">
            <a:extLst>
              <a:ext uri="{FF2B5EF4-FFF2-40B4-BE49-F238E27FC236}">
                <a16:creationId xmlns:a16="http://schemas.microsoft.com/office/drawing/2014/main" id="{3E0D5864-4BB9-4185-BEDB-4598E1E7C770}"/>
              </a:ext>
            </a:extLst>
          </p:cNvPr>
          <p:cNvSpPr>
            <a:spLocks noGrp="1"/>
          </p:cNvSpPr>
          <p:nvPr/>
        </p:nvSpPr>
        <p:spPr>
          <a:xfrm>
            <a:off x="7334250" y="2648520"/>
            <a:ext cx="133350" cy="133350"/>
          </a:xfrm>
          <a:prstGeom prst="ellipse">
            <a:avLst/>
          </a:prstGeom>
          <a:solidFill>
            <a:srgbClr val="3D8D67"/>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2FB87671-F30A-473E-A66E-C8D9690EEB54}"/>
              </a:ext>
            </a:extLst>
          </p:cNvPr>
          <p:cNvSpPr>
            <a:spLocks noGrp="1"/>
          </p:cNvSpPr>
          <p:nvPr/>
        </p:nvSpPr>
        <p:spPr>
          <a:xfrm>
            <a:off x="7620000" y="2524695"/>
            <a:ext cx="3714750" cy="6286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Ορίζουμε εκ των προτέρων τις κρίσιμες εκβάσεις</a:t>
            </a:r>
          </a:p>
        </p:txBody>
      </p:sp>
      <p:sp>
        <p:nvSpPr>
          <p:cNvPr id="15" name="Oval 14">
            <a:extLst>
              <a:ext uri="{FF2B5EF4-FFF2-40B4-BE49-F238E27FC236}">
                <a16:creationId xmlns:a16="http://schemas.microsoft.com/office/drawing/2014/main" id="{C59E06F0-1558-46C7-B215-16818AD6EB43}"/>
              </a:ext>
            </a:extLst>
          </p:cNvPr>
          <p:cNvSpPr>
            <a:spLocks noGrp="1"/>
          </p:cNvSpPr>
          <p:nvPr/>
        </p:nvSpPr>
        <p:spPr>
          <a:xfrm>
            <a:off x="7334250" y="3601020"/>
            <a:ext cx="133350" cy="133350"/>
          </a:xfrm>
          <a:prstGeom prst="ellipse">
            <a:avLst/>
          </a:prstGeom>
          <a:solidFill>
            <a:srgbClr val="3D8D67"/>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EF8DB63A-709B-4BAB-968D-4923B87E958F}"/>
              </a:ext>
            </a:extLst>
          </p:cNvPr>
          <p:cNvSpPr>
            <a:spLocks noGrp="1"/>
          </p:cNvSpPr>
          <p:nvPr/>
        </p:nvSpPr>
        <p:spPr>
          <a:xfrm>
            <a:off x="7620000" y="3477195"/>
            <a:ext cx="3714750" cy="6286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Προσδιορίζουμε ποιοι ασθενείς μας ενδιαφέρουν</a:t>
            </a:r>
          </a:p>
        </p:txBody>
      </p:sp>
      <p:sp>
        <p:nvSpPr>
          <p:cNvPr id="17" name="Oval 16">
            <a:extLst>
              <a:ext uri="{FF2B5EF4-FFF2-40B4-BE49-F238E27FC236}">
                <a16:creationId xmlns:a16="http://schemas.microsoft.com/office/drawing/2014/main" id="{9D35CEFB-1E71-4C00-A843-6B920E83AB40}"/>
              </a:ext>
            </a:extLst>
          </p:cNvPr>
          <p:cNvSpPr>
            <a:spLocks noGrp="1"/>
          </p:cNvSpPr>
          <p:nvPr/>
        </p:nvSpPr>
        <p:spPr>
          <a:xfrm>
            <a:off x="7334250" y="4553520"/>
            <a:ext cx="133350" cy="133350"/>
          </a:xfrm>
          <a:prstGeom prst="ellipse">
            <a:avLst/>
          </a:prstGeom>
          <a:solidFill>
            <a:srgbClr val="3D8D67"/>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20F3250A-ED59-41B8-889B-8472E005A934}"/>
              </a:ext>
            </a:extLst>
          </p:cNvPr>
          <p:cNvSpPr>
            <a:spLocks noGrp="1"/>
          </p:cNvSpPr>
          <p:nvPr/>
        </p:nvSpPr>
        <p:spPr>
          <a:xfrm>
            <a:off x="7620000" y="4429695"/>
            <a:ext cx="3714750" cy="6286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Τεκμηριώνουμε και αιτιολογούμε τις αποκλίσεις</a:t>
            </a:r>
          </a:p>
        </p:txBody>
      </p:sp>
      <p:sp>
        <p:nvSpPr>
          <p:cNvPr id="19" name="Rectangle 18">
            <a:extLst>
              <a:ext uri="{FF2B5EF4-FFF2-40B4-BE49-F238E27FC236}">
                <a16:creationId xmlns:a16="http://schemas.microsoft.com/office/drawing/2014/main" id="{D01B2577-0A27-43DF-B418-FE0C965BFA70}"/>
              </a:ext>
            </a:extLst>
          </p:cNvPr>
          <p:cNvSpPr>
            <a:spLocks noGrp="1"/>
          </p:cNvSpPr>
          <p:nvPr/>
        </p:nvSpPr>
        <p:spPr>
          <a:xfrm>
            <a:off x="6096000" y="1743645"/>
            <a:ext cx="28575" cy="3524250"/>
          </a:xfrm>
          <a:prstGeom prst="rect">
            <a:avLst/>
          </a:prstGeom>
          <a:solidFill>
            <a:srgbClr val="C9D4D8"/>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C3CB1536-D11E-4458-BEF1-AA3A25D18896}"/>
              </a:ext>
            </a:extLst>
          </p:cNvPr>
          <p:cNvSpPr>
            <a:spLocks noGrp="1"/>
          </p:cNvSpPr>
          <p:nvPr/>
        </p:nvSpPr>
        <p:spPr>
          <a:xfrm>
            <a:off x="1428750" y="5524500"/>
            <a:ext cx="9334500" cy="400050"/>
          </a:xfrm>
          <a:prstGeom prst="rect">
            <a:avLst/>
          </a:prstGeom>
          <a:noFill/>
          <a:ln w="0">
            <a:noFill/>
            <a:prstDash val="solid"/>
          </a:ln>
        </p:spPr>
        <p:txBody>
          <a:bodyPr anchor="ctr">
            <a:noAutofit/>
          </a:bodyPr>
          <a:lstStyle>
            <a:defPPr algn="ctr">
              <a:defRPr sz="1725" b="1" i="0">
                <a:solidFill>
                  <a:srgbClr val="16384C"/>
                </a:solidFill>
                <a:latin typeface="DejaVu Sans"/>
                <a:ea typeface="DejaVu Sans"/>
                <a:cs typeface="DejaVu Sans"/>
              </a:defRPr>
            </a:defPPr>
            <a:lvl1pPr algn="ctr">
              <a:defRPr sz="1725" b="1" i="0">
                <a:solidFill>
                  <a:srgbClr val="16384C"/>
                </a:solidFill>
                <a:latin typeface="DejaVu Sans"/>
                <a:ea typeface="DejaVu Sans"/>
                <a:cs typeface="DejaVu Sans"/>
              </a:defRPr>
            </a:lvl1pPr>
            <a:lvl2pPr algn="ctr">
              <a:defRPr sz="1725" b="1" i="0">
                <a:solidFill>
                  <a:srgbClr val="16384C"/>
                </a:solidFill>
                <a:latin typeface="DejaVu Sans"/>
                <a:ea typeface="DejaVu Sans"/>
                <a:cs typeface="DejaVu Sans"/>
              </a:defRPr>
            </a:lvl2pPr>
            <a:lvl3pPr algn="ctr">
              <a:defRPr sz="1725" b="1" i="0">
                <a:solidFill>
                  <a:srgbClr val="16384C"/>
                </a:solidFill>
                <a:latin typeface="DejaVu Sans"/>
                <a:ea typeface="DejaVu Sans"/>
                <a:cs typeface="DejaVu Sans"/>
              </a:defRPr>
            </a:lvl3pPr>
            <a:lvl4pPr algn="ctr">
              <a:defRPr sz="1725" b="1" i="0">
                <a:solidFill>
                  <a:srgbClr val="16384C"/>
                </a:solidFill>
                <a:latin typeface="DejaVu Sans"/>
                <a:ea typeface="DejaVu Sans"/>
                <a:cs typeface="DejaVu Sans"/>
              </a:defRPr>
            </a:lvl4pPr>
            <a:lvl5pPr algn="ctr">
              <a:defRPr sz="1725" b="1" i="0">
                <a:solidFill>
                  <a:srgbClr val="16384C"/>
                </a:solidFill>
                <a:latin typeface="DejaVu Sans"/>
                <a:ea typeface="DejaVu Sans"/>
                <a:cs typeface="DejaVu Sans"/>
              </a:defRPr>
            </a:lvl5pPr>
            <a:lvl6pPr algn="ctr">
              <a:defRPr sz="1725" b="1" i="0">
                <a:solidFill>
                  <a:srgbClr val="16384C"/>
                </a:solidFill>
                <a:latin typeface="DejaVu Sans"/>
                <a:ea typeface="DejaVu Sans"/>
                <a:cs typeface="DejaVu Sans"/>
              </a:defRPr>
            </a:lvl6pPr>
            <a:lvl7pPr algn="ctr">
              <a:defRPr sz="1725" b="1" i="0">
                <a:solidFill>
                  <a:srgbClr val="16384C"/>
                </a:solidFill>
                <a:latin typeface="DejaVu Sans"/>
                <a:ea typeface="DejaVu Sans"/>
                <a:cs typeface="DejaVu Sans"/>
              </a:defRPr>
            </a:lvl7pPr>
            <a:lvl8pPr algn="ctr">
              <a:defRPr sz="1725" b="1" i="0">
                <a:solidFill>
                  <a:srgbClr val="16384C"/>
                </a:solidFill>
                <a:latin typeface="DejaVu Sans"/>
                <a:ea typeface="DejaVu Sans"/>
                <a:cs typeface="DejaVu Sans"/>
              </a:defRPr>
            </a:lvl8pPr>
            <a:lvl9pPr algn="ctr">
              <a:defRPr sz="1725" b="1" i="0">
                <a:solidFill>
                  <a:srgbClr val="16384C"/>
                </a:solidFill>
                <a:latin typeface="DejaVu Sans"/>
                <a:ea typeface="DejaVu Sans"/>
                <a:cs typeface="DejaVu Sans"/>
              </a:defRPr>
            </a:lvl9pPr>
          </a:lstStyle>
          <a:p>
            <a:pPr algn="ctr">
              <a:defRPr sz="1725" b="1" i="0">
                <a:solidFill>
                  <a:srgbClr val="16384C"/>
                </a:solidFill>
                <a:latin typeface="DejaVu Sans"/>
                <a:ea typeface="DejaVu Sans"/>
                <a:cs typeface="DejaVu Sans"/>
              </a:defRPr>
            </a:pPr>
            <a:r>
              <a:rPr sz="1600" b="1" i="0" dirty="0" err="1">
                <a:solidFill>
                  <a:srgbClr val="16384C"/>
                </a:solidFill>
                <a:latin typeface="DejaVu Sans"/>
                <a:ea typeface="DejaVu Sans"/>
                <a:cs typeface="DejaVu Sans"/>
              </a:rPr>
              <a:t>Το</a:t>
            </a:r>
            <a:r>
              <a:rPr sz="1600" b="1" i="0" dirty="0">
                <a:solidFill>
                  <a:srgbClr val="16384C"/>
                </a:solidFill>
                <a:latin typeface="DejaVu Sans"/>
                <a:ea typeface="DejaVu Sans"/>
                <a:cs typeface="DejaVu Sans"/>
              </a:rPr>
              <a:t> π</a:t>
            </a:r>
            <a:r>
              <a:rPr sz="1600" b="1" i="0" dirty="0" err="1">
                <a:solidFill>
                  <a:srgbClr val="16384C"/>
                </a:solidFill>
                <a:latin typeface="DejaVu Sans"/>
                <a:ea typeface="DejaVu Sans"/>
                <a:cs typeface="DejaVu Sans"/>
              </a:rPr>
              <a:t>ρωτόκολλο</a:t>
            </a:r>
            <a:r>
              <a:rPr sz="1600" b="1" i="0" dirty="0">
                <a:solidFill>
                  <a:srgbClr val="16384C"/>
                </a:solidFill>
                <a:latin typeface="DejaVu Sans"/>
                <a:ea typeface="DejaVu Sans"/>
                <a:cs typeface="DejaVu Sans"/>
              </a:rPr>
              <a:t> π</a:t>
            </a:r>
            <a:r>
              <a:rPr sz="1600" b="1" i="0" dirty="0" err="1">
                <a:solidFill>
                  <a:srgbClr val="16384C"/>
                </a:solidFill>
                <a:latin typeface="DejaVu Sans"/>
                <a:ea typeface="DejaVu Sans"/>
                <a:cs typeface="DejaVu Sans"/>
              </a:rPr>
              <a:t>εριορίζει</a:t>
            </a:r>
            <a:r>
              <a:rPr sz="1600" b="1" i="0" dirty="0">
                <a:solidFill>
                  <a:srgbClr val="16384C"/>
                </a:solidFill>
                <a:latin typeface="DejaVu Sans"/>
                <a:ea typeface="DejaVu Sans"/>
                <a:cs typeface="DejaVu Sans"/>
              </a:rPr>
              <a:t> απ</a:t>
            </a:r>
            <a:r>
              <a:rPr sz="1600" b="1" i="0" dirty="0" err="1">
                <a:solidFill>
                  <a:srgbClr val="16384C"/>
                </a:solidFill>
                <a:latin typeface="DejaVu Sans"/>
                <a:ea typeface="DejaVu Sans"/>
                <a:cs typeface="DejaVu Sans"/>
              </a:rPr>
              <a:t>οφάσεις</a:t>
            </a:r>
            <a:r>
              <a:rPr sz="1600" b="1" i="0" dirty="0">
                <a:solidFill>
                  <a:srgbClr val="16384C"/>
                </a:solidFill>
                <a:latin typeface="DejaVu Sans"/>
                <a:ea typeface="DejaVu Sans"/>
                <a:cs typeface="DejaVu Sans"/>
              </a:rPr>
              <a:t> π</a:t>
            </a:r>
            <a:r>
              <a:rPr sz="1600" b="1" i="0" dirty="0" err="1">
                <a:solidFill>
                  <a:srgbClr val="16384C"/>
                </a:solidFill>
                <a:latin typeface="DejaVu Sans"/>
                <a:ea typeface="DejaVu Sans"/>
                <a:cs typeface="DejaVu Sans"/>
              </a:rPr>
              <a:t>ου</a:t>
            </a:r>
            <a:r>
              <a:rPr sz="1600" b="1" i="0" dirty="0">
                <a:solidFill>
                  <a:srgbClr val="16384C"/>
                </a:solidFill>
                <a:latin typeface="DejaVu Sans"/>
                <a:ea typeface="DejaVu Sans"/>
                <a:cs typeface="DejaVu Sans"/>
              </a:rPr>
              <a:t> επ</a:t>
            </a:r>
            <a:r>
              <a:rPr sz="1600" b="1" i="0" dirty="0" err="1">
                <a:solidFill>
                  <a:srgbClr val="16384C"/>
                </a:solidFill>
                <a:latin typeface="DejaVu Sans"/>
                <a:ea typeface="DejaVu Sans"/>
                <a:cs typeface="DejaVu Sans"/>
              </a:rPr>
              <a:t>ηρεάζοντ</a:t>
            </a:r>
            <a:r>
              <a:rPr sz="1600" b="1" i="0" dirty="0">
                <a:solidFill>
                  <a:srgbClr val="16384C"/>
                </a:solidFill>
                <a:latin typeface="DejaVu Sans"/>
                <a:ea typeface="DejaVu Sans"/>
                <a:cs typeface="DejaVu Sans"/>
              </a:rPr>
              <a:t>αι από τα ήδη γνωστά αποτελέσματα.</a:t>
            </a:r>
          </a:p>
        </p:txBody>
      </p:sp>
    </p:spTree>
    <p:extLst>
      <p:ext uri="{BB962C8B-B14F-4D97-AF65-F5344CB8AC3E}">
        <p14:creationId xmlns:p14="http://schemas.microsoft.com/office/powerpoint/2010/main" val="2124462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C9C9DFD-01FB-40B0-A674-964E21657DCB}"/>
              </a:ext>
            </a:extLst>
          </p:cNvPr>
          <p:cNvSpPr>
            <a:spLocks noGrp="1"/>
          </p:cNvSpPr>
          <p:nvPr/>
        </p:nvSpPr>
        <p:spPr>
          <a:xfrm>
            <a:off x="647700" y="400050"/>
            <a:ext cx="10810875" cy="552450"/>
          </a:xfrm>
          <a:prstGeom prst="rect">
            <a:avLst/>
          </a:prstGeom>
          <a:noFill/>
          <a:ln w="0">
            <a:noFill/>
            <a:prstDash val="solid"/>
          </a:ln>
        </p:spPr>
        <p:txBody>
          <a:bodyPr anchor="ctr">
            <a:normAutofit/>
          </a:bodyPr>
          <a:lstStyle>
            <a:defPPr algn="l">
              <a:defRPr sz="2850" b="1">
                <a:solidFill>
                  <a:srgbClr val="16384C"/>
                </a:solidFill>
                <a:latin typeface="DejaVu Sans"/>
                <a:ea typeface="DejaVu Sans"/>
                <a:cs typeface="DejaVu Sans"/>
              </a:defRPr>
            </a:defPPr>
            <a:lvl1pPr algn="l">
              <a:defRPr sz="2850" b="1">
                <a:solidFill>
                  <a:srgbClr val="16384C"/>
                </a:solidFill>
                <a:latin typeface="DejaVu Sans"/>
                <a:ea typeface="DejaVu Sans"/>
                <a:cs typeface="DejaVu Sans"/>
              </a:defRPr>
            </a:lvl1pPr>
            <a:lvl2pPr algn="l">
              <a:defRPr sz="2850" b="1">
                <a:solidFill>
                  <a:srgbClr val="16384C"/>
                </a:solidFill>
                <a:latin typeface="DejaVu Sans"/>
                <a:ea typeface="DejaVu Sans"/>
                <a:cs typeface="DejaVu Sans"/>
              </a:defRPr>
            </a:lvl2pPr>
            <a:lvl3pPr algn="l">
              <a:defRPr sz="2850" b="1">
                <a:solidFill>
                  <a:srgbClr val="16384C"/>
                </a:solidFill>
                <a:latin typeface="DejaVu Sans"/>
                <a:ea typeface="DejaVu Sans"/>
                <a:cs typeface="DejaVu Sans"/>
              </a:defRPr>
            </a:lvl3pPr>
            <a:lvl4pPr algn="l">
              <a:defRPr sz="2850" b="1">
                <a:solidFill>
                  <a:srgbClr val="16384C"/>
                </a:solidFill>
                <a:latin typeface="DejaVu Sans"/>
                <a:ea typeface="DejaVu Sans"/>
                <a:cs typeface="DejaVu Sans"/>
              </a:defRPr>
            </a:lvl4pPr>
            <a:lvl5pPr algn="l">
              <a:defRPr sz="2850" b="1">
                <a:solidFill>
                  <a:srgbClr val="16384C"/>
                </a:solidFill>
                <a:latin typeface="DejaVu Sans"/>
                <a:ea typeface="DejaVu Sans"/>
                <a:cs typeface="DejaVu Sans"/>
              </a:defRPr>
            </a:lvl5pPr>
            <a:lvl6pPr algn="l">
              <a:defRPr sz="2850" b="1">
                <a:solidFill>
                  <a:srgbClr val="16384C"/>
                </a:solidFill>
                <a:latin typeface="DejaVu Sans"/>
                <a:ea typeface="DejaVu Sans"/>
                <a:cs typeface="DejaVu Sans"/>
              </a:defRPr>
            </a:lvl6pPr>
            <a:lvl7pPr algn="l">
              <a:defRPr sz="2850" b="1">
                <a:solidFill>
                  <a:srgbClr val="16384C"/>
                </a:solidFill>
                <a:latin typeface="DejaVu Sans"/>
                <a:ea typeface="DejaVu Sans"/>
                <a:cs typeface="DejaVu Sans"/>
              </a:defRPr>
            </a:lvl7pPr>
            <a:lvl8pPr algn="l">
              <a:defRPr sz="2850" b="1">
                <a:solidFill>
                  <a:srgbClr val="16384C"/>
                </a:solidFill>
                <a:latin typeface="DejaVu Sans"/>
                <a:ea typeface="DejaVu Sans"/>
                <a:cs typeface="DejaVu Sans"/>
              </a:defRPr>
            </a:lvl8pPr>
            <a:lvl9pPr algn="l">
              <a:defRPr sz="2850" b="1">
                <a:solidFill>
                  <a:srgbClr val="16384C"/>
                </a:solidFill>
                <a:latin typeface="DejaVu Sans"/>
                <a:ea typeface="DejaVu Sans"/>
                <a:cs typeface="DejaVu Sans"/>
              </a:defRPr>
            </a:lvl9pPr>
          </a:lstStyle>
          <a:p>
            <a:pPr algn="l">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Από το PICO στη στρατηγική αναζήτησης</a:t>
            </a:r>
          </a:p>
        </p:txBody>
      </p:sp>
      <p:sp>
        <p:nvSpPr>
          <p:cNvPr id="2" name="Rectangle 1">
            <a:extLst>
              <a:ext uri="{FF2B5EF4-FFF2-40B4-BE49-F238E27FC236}">
                <a16:creationId xmlns:a16="http://schemas.microsoft.com/office/drawing/2014/main" id="{5E8A43C4-BB0B-4F8A-8CCA-7505CABE685C}"/>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Oval 2">
            <a:extLst>
              <a:ext uri="{FF2B5EF4-FFF2-40B4-BE49-F238E27FC236}">
                <a16:creationId xmlns:a16="http://schemas.microsoft.com/office/drawing/2014/main" id="{91896411-505A-40FA-8900-5A3D89C57008}"/>
              </a:ext>
            </a:extLst>
          </p:cNvPr>
          <p:cNvSpPr>
            <a:spLocks noGrp="1"/>
          </p:cNvSpPr>
          <p:nvPr/>
        </p:nvSpPr>
        <p:spPr>
          <a:xfrm>
            <a:off x="523875" y="1476375"/>
            <a:ext cx="495300" cy="495300"/>
          </a:xfrm>
          <a:prstGeom prst="ellipse">
            <a:avLst/>
          </a:prstGeom>
          <a:solidFill>
            <a:srgbClr val="16384C"/>
          </a:solidFill>
          <a:ln w="0">
            <a:noFill/>
            <a:prstDash val="solid"/>
          </a:ln>
        </p:spPr>
        <p:txBody>
          <a:bodyPr/>
          <a:lstStyle/>
          <a:p>
            <a:endParaRPr lang="en-US"/>
          </a:p>
        </p:txBody>
      </p:sp>
      <p:sp>
        <p:nvSpPr>
          <p:cNvPr id="4" name="Rectangle 3">
            <a:extLst>
              <a:ext uri="{FF2B5EF4-FFF2-40B4-BE49-F238E27FC236}">
                <a16:creationId xmlns:a16="http://schemas.microsoft.com/office/drawing/2014/main" id="{9DCCB4FA-B2F7-49EB-9D67-58D6DE54C315}"/>
              </a:ext>
            </a:extLst>
          </p:cNvPr>
          <p:cNvSpPr>
            <a:spLocks noGrp="1"/>
          </p:cNvSpPr>
          <p:nvPr/>
        </p:nvSpPr>
        <p:spPr>
          <a:xfrm>
            <a:off x="523875" y="147637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P</a:t>
            </a:r>
          </a:p>
        </p:txBody>
      </p:sp>
      <p:sp>
        <p:nvSpPr>
          <p:cNvPr id="5" name="Rectangle 4">
            <a:extLst>
              <a:ext uri="{FF2B5EF4-FFF2-40B4-BE49-F238E27FC236}">
                <a16:creationId xmlns:a16="http://schemas.microsoft.com/office/drawing/2014/main" id="{614F0CE8-241F-4135-B6FE-16223923A1C2}"/>
              </a:ext>
            </a:extLst>
          </p:cNvPr>
          <p:cNvSpPr>
            <a:spLocks noGrp="1"/>
          </p:cNvSpPr>
          <p:nvPr/>
        </p:nvSpPr>
        <p:spPr>
          <a:xfrm>
            <a:off x="1143000" y="1504950"/>
            <a:ext cx="2000250" cy="400050"/>
          </a:xfrm>
          <a:prstGeom prst="rect">
            <a:avLst/>
          </a:prstGeom>
          <a:noFill/>
          <a:ln w="0">
            <a:noFill/>
            <a:prstDash val="solid"/>
          </a:ln>
        </p:spPr>
        <p:txBody>
          <a:bodyPr anchor="ctr">
            <a:normAutofit/>
          </a:bodyPr>
          <a:lstStyle>
            <a:defPPr algn="l">
              <a:defRPr sz="1350" b="1">
                <a:solidFill>
                  <a:srgbClr val="16384C"/>
                </a:solidFill>
                <a:latin typeface="DejaVu Sans"/>
                <a:ea typeface="DejaVu Sans"/>
                <a:cs typeface="DejaVu Sans"/>
              </a:defRPr>
            </a:defPPr>
            <a:lvl1pPr algn="l">
              <a:defRPr sz="1350" b="1">
                <a:solidFill>
                  <a:srgbClr val="16384C"/>
                </a:solidFill>
                <a:latin typeface="DejaVu Sans"/>
                <a:ea typeface="DejaVu Sans"/>
                <a:cs typeface="DejaVu Sans"/>
              </a:defRPr>
            </a:lvl1pPr>
            <a:lvl2pPr algn="l">
              <a:defRPr sz="1350" b="1">
                <a:solidFill>
                  <a:srgbClr val="16384C"/>
                </a:solidFill>
                <a:latin typeface="DejaVu Sans"/>
                <a:ea typeface="DejaVu Sans"/>
                <a:cs typeface="DejaVu Sans"/>
              </a:defRPr>
            </a:lvl2pPr>
            <a:lvl3pPr algn="l">
              <a:defRPr sz="1350" b="1">
                <a:solidFill>
                  <a:srgbClr val="16384C"/>
                </a:solidFill>
                <a:latin typeface="DejaVu Sans"/>
                <a:ea typeface="DejaVu Sans"/>
                <a:cs typeface="DejaVu Sans"/>
              </a:defRPr>
            </a:lvl3pPr>
            <a:lvl4pPr algn="l">
              <a:defRPr sz="1350" b="1">
                <a:solidFill>
                  <a:srgbClr val="16384C"/>
                </a:solidFill>
                <a:latin typeface="DejaVu Sans"/>
                <a:ea typeface="DejaVu Sans"/>
                <a:cs typeface="DejaVu Sans"/>
              </a:defRPr>
            </a:lvl4pPr>
            <a:lvl5pPr algn="l">
              <a:defRPr sz="1350" b="1">
                <a:solidFill>
                  <a:srgbClr val="16384C"/>
                </a:solidFill>
                <a:latin typeface="DejaVu Sans"/>
                <a:ea typeface="DejaVu Sans"/>
                <a:cs typeface="DejaVu Sans"/>
              </a:defRPr>
            </a:lvl5pPr>
            <a:lvl6pPr algn="l">
              <a:defRPr sz="1350" b="1">
                <a:solidFill>
                  <a:srgbClr val="16384C"/>
                </a:solidFill>
                <a:latin typeface="DejaVu Sans"/>
                <a:ea typeface="DejaVu Sans"/>
                <a:cs typeface="DejaVu Sans"/>
              </a:defRPr>
            </a:lvl6pPr>
            <a:lvl7pPr algn="l">
              <a:defRPr sz="1350" b="1">
                <a:solidFill>
                  <a:srgbClr val="16384C"/>
                </a:solidFill>
                <a:latin typeface="DejaVu Sans"/>
                <a:ea typeface="DejaVu Sans"/>
                <a:cs typeface="DejaVu Sans"/>
              </a:defRPr>
            </a:lvl7pPr>
            <a:lvl8pPr algn="l">
              <a:defRPr sz="1350" b="1">
                <a:solidFill>
                  <a:srgbClr val="16384C"/>
                </a:solidFill>
                <a:latin typeface="DejaVu Sans"/>
                <a:ea typeface="DejaVu Sans"/>
                <a:cs typeface="DejaVu Sans"/>
              </a:defRPr>
            </a:lvl8pPr>
            <a:lvl9pPr algn="l">
              <a:defRPr sz="1350" b="1">
                <a:solidFill>
                  <a:srgbClr val="16384C"/>
                </a:solidFill>
                <a:latin typeface="DejaVu Sans"/>
                <a:ea typeface="DejaVu Sans"/>
                <a:cs typeface="DejaVu Sans"/>
              </a:defRPr>
            </a:lvl9pPr>
          </a:lstStyle>
          <a:p>
            <a:pPr algn="l">
              <a:defRPr sz="1350" b="1">
                <a:solidFill>
                  <a:srgbClr val="16384C"/>
                </a:solidFill>
                <a:latin typeface="DejaVu Sans"/>
                <a:ea typeface="DejaVu Sans"/>
                <a:cs typeface="DejaVu Sans"/>
              </a:defRPr>
            </a:pPr>
            <a:r>
              <a:rPr sz="1350" b="1">
                <a:solidFill>
                  <a:srgbClr val="16384C"/>
                </a:solidFill>
                <a:latin typeface="DejaVu Sans"/>
                <a:ea typeface="DejaVu Sans"/>
                <a:cs typeface="DejaVu Sans"/>
              </a:rPr>
              <a:t>Πληθυσμός</a:t>
            </a:r>
          </a:p>
        </p:txBody>
      </p:sp>
      <p:sp>
        <p:nvSpPr>
          <p:cNvPr id="6" name="Rectangle 5">
            <a:extLst>
              <a:ext uri="{FF2B5EF4-FFF2-40B4-BE49-F238E27FC236}">
                <a16:creationId xmlns:a16="http://schemas.microsoft.com/office/drawing/2014/main" id="{8BC16154-790E-471D-B01A-58EE23F4A4A0}"/>
              </a:ext>
            </a:extLst>
          </p:cNvPr>
          <p:cNvSpPr>
            <a:spLocks noGrp="1"/>
          </p:cNvSpPr>
          <p:nvPr/>
        </p:nvSpPr>
        <p:spPr>
          <a:xfrm>
            <a:off x="523875" y="2143125"/>
            <a:ext cx="2571750" cy="28575"/>
          </a:xfrm>
          <a:prstGeom prst="rect">
            <a:avLst/>
          </a:prstGeom>
          <a:solidFill>
            <a:srgbClr val="16384C"/>
          </a:solidFill>
          <a:ln w="0">
            <a:noFill/>
            <a:prstDash val="solid"/>
          </a:ln>
        </p:spPr>
        <p:txBody>
          <a:bodyPr/>
          <a:lstStyle/>
          <a:p>
            <a:endParaRPr lang="en-US"/>
          </a:p>
        </p:txBody>
      </p:sp>
      <p:sp>
        <p:nvSpPr>
          <p:cNvPr id="7" name="Rectangle 6">
            <a:extLst>
              <a:ext uri="{FF2B5EF4-FFF2-40B4-BE49-F238E27FC236}">
                <a16:creationId xmlns:a16="http://schemas.microsoft.com/office/drawing/2014/main" id="{001A49D6-434E-4E19-9B1F-26DF65F0965C}"/>
              </a:ext>
            </a:extLst>
          </p:cNvPr>
          <p:cNvSpPr>
            <a:spLocks noGrp="1"/>
          </p:cNvSpPr>
          <p:nvPr/>
        </p:nvSpPr>
        <p:spPr>
          <a:xfrm>
            <a:off x="523875" y="2362200"/>
            <a:ext cx="2571750" cy="457200"/>
          </a:xfrm>
          <a:prstGeom prst="rect">
            <a:avLst/>
          </a:prstGeom>
          <a:noFill/>
          <a:ln w="0">
            <a:noFill/>
            <a:prstDash val="solid"/>
          </a:ln>
        </p:spPr>
        <p:txBody>
          <a:bodyPr anchor="ctr">
            <a:normAutofit/>
          </a:bodyPr>
          <a:lstStyle>
            <a:defPPr algn="ctr">
              <a:defRPr sz="1500" b="1">
                <a:solidFill>
                  <a:srgbClr val="26343D"/>
                </a:solidFill>
                <a:latin typeface="DejaVu Sans"/>
                <a:ea typeface="DejaVu Sans"/>
                <a:cs typeface="DejaVu Sans"/>
              </a:defRPr>
            </a:defPPr>
            <a:lvl1pPr algn="ctr">
              <a:defRPr sz="1500" b="1">
                <a:solidFill>
                  <a:srgbClr val="26343D"/>
                </a:solidFill>
                <a:latin typeface="DejaVu Sans"/>
                <a:ea typeface="DejaVu Sans"/>
                <a:cs typeface="DejaVu Sans"/>
              </a:defRPr>
            </a:lvl1pPr>
            <a:lvl2pPr algn="ctr">
              <a:defRPr sz="1500" b="1">
                <a:solidFill>
                  <a:srgbClr val="26343D"/>
                </a:solidFill>
                <a:latin typeface="DejaVu Sans"/>
                <a:ea typeface="DejaVu Sans"/>
                <a:cs typeface="DejaVu Sans"/>
              </a:defRPr>
            </a:lvl2pPr>
            <a:lvl3pPr algn="ctr">
              <a:defRPr sz="1500" b="1">
                <a:solidFill>
                  <a:srgbClr val="26343D"/>
                </a:solidFill>
                <a:latin typeface="DejaVu Sans"/>
                <a:ea typeface="DejaVu Sans"/>
                <a:cs typeface="DejaVu Sans"/>
              </a:defRPr>
            </a:lvl3pPr>
            <a:lvl4pPr algn="ctr">
              <a:defRPr sz="1500" b="1">
                <a:solidFill>
                  <a:srgbClr val="26343D"/>
                </a:solidFill>
                <a:latin typeface="DejaVu Sans"/>
                <a:ea typeface="DejaVu Sans"/>
                <a:cs typeface="DejaVu Sans"/>
              </a:defRPr>
            </a:lvl4pPr>
            <a:lvl5pPr algn="ctr">
              <a:defRPr sz="1500" b="1">
                <a:solidFill>
                  <a:srgbClr val="26343D"/>
                </a:solidFill>
                <a:latin typeface="DejaVu Sans"/>
                <a:ea typeface="DejaVu Sans"/>
                <a:cs typeface="DejaVu Sans"/>
              </a:defRPr>
            </a:lvl5pPr>
            <a:lvl6pPr algn="ctr">
              <a:defRPr sz="1500" b="1">
                <a:solidFill>
                  <a:srgbClr val="26343D"/>
                </a:solidFill>
                <a:latin typeface="DejaVu Sans"/>
                <a:ea typeface="DejaVu Sans"/>
                <a:cs typeface="DejaVu Sans"/>
              </a:defRPr>
            </a:lvl6pPr>
            <a:lvl7pPr algn="ctr">
              <a:defRPr sz="1500" b="1">
                <a:solidFill>
                  <a:srgbClr val="26343D"/>
                </a:solidFill>
                <a:latin typeface="DejaVu Sans"/>
                <a:ea typeface="DejaVu Sans"/>
                <a:cs typeface="DejaVu Sans"/>
              </a:defRPr>
            </a:lvl7pPr>
            <a:lvl8pPr algn="ctr">
              <a:defRPr sz="1500" b="1">
                <a:solidFill>
                  <a:srgbClr val="26343D"/>
                </a:solidFill>
                <a:latin typeface="DejaVu Sans"/>
                <a:ea typeface="DejaVu Sans"/>
                <a:cs typeface="DejaVu Sans"/>
              </a:defRPr>
            </a:lvl8pPr>
            <a:lvl9pPr algn="ctr">
              <a:defRPr sz="1500" b="1">
                <a:solidFill>
                  <a:srgbClr val="26343D"/>
                </a:solidFill>
                <a:latin typeface="DejaVu Sans"/>
                <a:ea typeface="DejaVu Sans"/>
                <a:cs typeface="DejaVu Sans"/>
              </a:defRPr>
            </a:lvl9pPr>
          </a:lstStyle>
          <a:p>
            <a:pPr algn="ctr">
              <a:defRPr sz="1500" b="1">
                <a:solidFill>
                  <a:srgbClr val="26343D"/>
                </a:solidFill>
                <a:latin typeface="DejaVu Sans"/>
                <a:ea typeface="DejaVu Sans"/>
                <a:cs typeface="DejaVu Sans"/>
              </a:defRPr>
            </a:pPr>
            <a:r>
              <a:rPr sz="1500" b="1">
                <a:solidFill>
                  <a:srgbClr val="26343D"/>
                </a:solidFill>
                <a:latin typeface="DejaVu Sans"/>
                <a:ea typeface="DejaVu Sans"/>
                <a:cs typeface="DejaVu Sans"/>
              </a:rPr>
              <a:t>ασθενείς με καρκίνο</a:t>
            </a:r>
          </a:p>
        </p:txBody>
      </p:sp>
      <p:sp>
        <p:nvSpPr>
          <p:cNvPr id="8" name="Rectangle 7">
            <a:extLst>
              <a:ext uri="{FF2B5EF4-FFF2-40B4-BE49-F238E27FC236}">
                <a16:creationId xmlns:a16="http://schemas.microsoft.com/office/drawing/2014/main" id="{7B5D7F2E-43B2-42FF-BFE1-09EF87ED8CF0}"/>
              </a:ext>
            </a:extLst>
          </p:cNvPr>
          <p:cNvSpPr>
            <a:spLocks noGrp="1"/>
          </p:cNvSpPr>
          <p:nvPr/>
        </p:nvSpPr>
        <p:spPr>
          <a:xfrm>
            <a:off x="523875" y="3076575"/>
            <a:ext cx="2571750" cy="762000"/>
          </a:xfrm>
          <a:prstGeom prst="rect">
            <a:avLst/>
          </a:prstGeom>
          <a:noFill/>
          <a:ln w="0">
            <a:noFill/>
            <a:prstDash val="solid"/>
          </a:ln>
        </p:spPr>
        <p:txBody>
          <a:bodyPr anchor="t">
            <a:normAutofit/>
          </a:bodyPr>
          <a:lstStyle>
            <a:defPPr algn="ctr">
              <a:defRPr sz="1275" b="0">
                <a:solidFill>
                  <a:srgbClr val="65737B"/>
                </a:solidFill>
                <a:latin typeface="DejaVu Sans"/>
                <a:ea typeface="DejaVu Sans"/>
                <a:cs typeface="DejaVu Sans"/>
              </a:defRPr>
            </a:defPPr>
            <a:lvl1pPr algn="ctr">
              <a:defRPr sz="1275" b="0">
                <a:solidFill>
                  <a:srgbClr val="65737B"/>
                </a:solidFill>
                <a:latin typeface="DejaVu Sans"/>
                <a:ea typeface="DejaVu Sans"/>
                <a:cs typeface="DejaVu Sans"/>
              </a:defRPr>
            </a:lvl1pPr>
            <a:lvl2pPr algn="ctr">
              <a:defRPr sz="1275" b="0">
                <a:solidFill>
                  <a:srgbClr val="65737B"/>
                </a:solidFill>
                <a:latin typeface="DejaVu Sans"/>
                <a:ea typeface="DejaVu Sans"/>
                <a:cs typeface="DejaVu Sans"/>
              </a:defRPr>
            </a:lvl2pPr>
            <a:lvl3pPr algn="ctr">
              <a:defRPr sz="1275" b="0">
                <a:solidFill>
                  <a:srgbClr val="65737B"/>
                </a:solidFill>
                <a:latin typeface="DejaVu Sans"/>
                <a:ea typeface="DejaVu Sans"/>
                <a:cs typeface="DejaVu Sans"/>
              </a:defRPr>
            </a:lvl3pPr>
            <a:lvl4pPr algn="ctr">
              <a:defRPr sz="1275" b="0">
                <a:solidFill>
                  <a:srgbClr val="65737B"/>
                </a:solidFill>
                <a:latin typeface="DejaVu Sans"/>
                <a:ea typeface="DejaVu Sans"/>
                <a:cs typeface="DejaVu Sans"/>
              </a:defRPr>
            </a:lvl4pPr>
            <a:lvl5pPr algn="ctr">
              <a:defRPr sz="1275" b="0">
                <a:solidFill>
                  <a:srgbClr val="65737B"/>
                </a:solidFill>
                <a:latin typeface="DejaVu Sans"/>
                <a:ea typeface="DejaVu Sans"/>
                <a:cs typeface="DejaVu Sans"/>
              </a:defRPr>
            </a:lvl5pPr>
            <a:lvl6pPr algn="ctr">
              <a:defRPr sz="1275" b="0">
                <a:solidFill>
                  <a:srgbClr val="65737B"/>
                </a:solidFill>
                <a:latin typeface="DejaVu Sans"/>
                <a:ea typeface="DejaVu Sans"/>
                <a:cs typeface="DejaVu Sans"/>
              </a:defRPr>
            </a:lvl6pPr>
            <a:lvl7pPr algn="ctr">
              <a:defRPr sz="1275" b="0">
                <a:solidFill>
                  <a:srgbClr val="65737B"/>
                </a:solidFill>
                <a:latin typeface="DejaVu Sans"/>
                <a:ea typeface="DejaVu Sans"/>
                <a:cs typeface="DejaVu Sans"/>
              </a:defRPr>
            </a:lvl7pPr>
            <a:lvl8pPr algn="ctr">
              <a:defRPr sz="1275" b="0">
                <a:solidFill>
                  <a:srgbClr val="65737B"/>
                </a:solidFill>
                <a:latin typeface="DejaVu Sans"/>
                <a:ea typeface="DejaVu Sans"/>
                <a:cs typeface="DejaVu Sans"/>
              </a:defRPr>
            </a:lvl8pPr>
            <a:lvl9pPr algn="ctr">
              <a:defRPr sz="1275" b="0">
                <a:solidFill>
                  <a:srgbClr val="65737B"/>
                </a:solidFill>
                <a:latin typeface="DejaVu Sans"/>
                <a:ea typeface="DejaVu Sans"/>
                <a:cs typeface="DejaVu Sans"/>
              </a:defRPr>
            </a:lvl9pPr>
          </a:lstStyle>
          <a:p>
            <a:pPr algn="ctr">
              <a:defRPr sz="1275" b="0">
                <a:solidFill>
                  <a:srgbClr val="65737B"/>
                </a:solidFill>
                <a:latin typeface="DejaVu Sans"/>
                <a:ea typeface="DejaVu Sans"/>
                <a:cs typeface="DejaVu Sans"/>
              </a:defRPr>
            </a:pPr>
            <a:r>
              <a:rPr sz="1275" b="0">
                <a:solidFill>
                  <a:srgbClr val="65737B"/>
                </a:solidFill>
                <a:latin typeface="DejaVu Sans"/>
                <a:ea typeface="DejaVu Sans"/>
                <a:cs typeface="DejaVu Sans"/>
              </a:rPr>
              <a:t>cancer, neoplasm, oncology</a:t>
            </a:r>
          </a:p>
        </p:txBody>
      </p:sp>
      <p:sp>
        <p:nvSpPr>
          <p:cNvPr id="9" name="Oval 8">
            <a:extLst>
              <a:ext uri="{FF2B5EF4-FFF2-40B4-BE49-F238E27FC236}">
                <a16:creationId xmlns:a16="http://schemas.microsoft.com/office/drawing/2014/main" id="{ECD341C6-22BB-4F81-BAEF-0CF89F5F5138}"/>
              </a:ext>
            </a:extLst>
          </p:cNvPr>
          <p:cNvSpPr>
            <a:spLocks noGrp="1"/>
          </p:cNvSpPr>
          <p:nvPr/>
        </p:nvSpPr>
        <p:spPr>
          <a:xfrm>
            <a:off x="3429000" y="1476375"/>
            <a:ext cx="495300" cy="495300"/>
          </a:xfrm>
          <a:prstGeom prst="ellipse">
            <a:avLst/>
          </a:prstGeom>
          <a:solidFill>
            <a:srgbClr val="2A7F7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D92C5DEE-2B15-49A6-87B7-DD1DF82C74B4}"/>
              </a:ext>
            </a:extLst>
          </p:cNvPr>
          <p:cNvSpPr>
            <a:spLocks noGrp="1"/>
          </p:cNvSpPr>
          <p:nvPr/>
        </p:nvSpPr>
        <p:spPr>
          <a:xfrm>
            <a:off x="3429000" y="147637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I</a:t>
            </a:r>
          </a:p>
        </p:txBody>
      </p:sp>
      <p:sp>
        <p:nvSpPr>
          <p:cNvPr id="11" name="Rectangle 10">
            <a:extLst>
              <a:ext uri="{FF2B5EF4-FFF2-40B4-BE49-F238E27FC236}">
                <a16:creationId xmlns:a16="http://schemas.microsoft.com/office/drawing/2014/main" id="{4F8A7F5C-1375-4C4E-8CD0-88FA6535B50D}"/>
              </a:ext>
            </a:extLst>
          </p:cNvPr>
          <p:cNvSpPr>
            <a:spLocks noGrp="1"/>
          </p:cNvSpPr>
          <p:nvPr/>
        </p:nvSpPr>
        <p:spPr>
          <a:xfrm>
            <a:off x="4048125" y="1504950"/>
            <a:ext cx="2000250" cy="400050"/>
          </a:xfrm>
          <a:prstGeom prst="rect">
            <a:avLst/>
          </a:prstGeom>
          <a:noFill/>
          <a:ln w="0">
            <a:noFill/>
            <a:prstDash val="solid"/>
          </a:ln>
        </p:spPr>
        <p:txBody>
          <a:bodyPr anchor="ctr">
            <a:normAutofit fontScale="85242" lnSpcReduction="20000"/>
          </a:bodyPr>
          <a:lstStyle>
            <a:defPPr algn="l">
              <a:defRPr sz="1350" b="1">
                <a:solidFill>
                  <a:srgbClr val="2A7F78"/>
                </a:solidFill>
                <a:latin typeface="DejaVu Sans"/>
                <a:ea typeface="DejaVu Sans"/>
                <a:cs typeface="DejaVu Sans"/>
              </a:defRPr>
            </a:defPPr>
            <a:lvl1pPr algn="l">
              <a:defRPr sz="1350" b="1">
                <a:solidFill>
                  <a:srgbClr val="2A7F78"/>
                </a:solidFill>
                <a:latin typeface="DejaVu Sans"/>
                <a:ea typeface="DejaVu Sans"/>
                <a:cs typeface="DejaVu Sans"/>
              </a:defRPr>
            </a:lvl1pPr>
            <a:lvl2pPr algn="l">
              <a:defRPr sz="1350" b="1">
                <a:solidFill>
                  <a:srgbClr val="2A7F78"/>
                </a:solidFill>
                <a:latin typeface="DejaVu Sans"/>
                <a:ea typeface="DejaVu Sans"/>
                <a:cs typeface="DejaVu Sans"/>
              </a:defRPr>
            </a:lvl2pPr>
            <a:lvl3pPr algn="l">
              <a:defRPr sz="1350" b="1">
                <a:solidFill>
                  <a:srgbClr val="2A7F78"/>
                </a:solidFill>
                <a:latin typeface="DejaVu Sans"/>
                <a:ea typeface="DejaVu Sans"/>
                <a:cs typeface="DejaVu Sans"/>
              </a:defRPr>
            </a:lvl3pPr>
            <a:lvl4pPr algn="l">
              <a:defRPr sz="1350" b="1">
                <a:solidFill>
                  <a:srgbClr val="2A7F78"/>
                </a:solidFill>
                <a:latin typeface="DejaVu Sans"/>
                <a:ea typeface="DejaVu Sans"/>
                <a:cs typeface="DejaVu Sans"/>
              </a:defRPr>
            </a:lvl4pPr>
            <a:lvl5pPr algn="l">
              <a:defRPr sz="1350" b="1">
                <a:solidFill>
                  <a:srgbClr val="2A7F78"/>
                </a:solidFill>
                <a:latin typeface="DejaVu Sans"/>
                <a:ea typeface="DejaVu Sans"/>
                <a:cs typeface="DejaVu Sans"/>
              </a:defRPr>
            </a:lvl5pPr>
            <a:lvl6pPr algn="l">
              <a:defRPr sz="1350" b="1">
                <a:solidFill>
                  <a:srgbClr val="2A7F78"/>
                </a:solidFill>
                <a:latin typeface="DejaVu Sans"/>
                <a:ea typeface="DejaVu Sans"/>
                <a:cs typeface="DejaVu Sans"/>
              </a:defRPr>
            </a:lvl6pPr>
            <a:lvl7pPr algn="l">
              <a:defRPr sz="1350" b="1">
                <a:solidFill>
                  <a:srgbClr val="2A7F78"/>
                </a:solidFill>
                <a:latin typeface="DejaVu Sans"/>
                <a:ea typeface="DejaVu Sans"/>
                <a:cs typeface="DejaVu Sans"/>
              </a:defRPr>
            </a:lvl7pPr>
            <a:lvl8pPr algn="l">
              <a:defRPr sz="1350" b="1">
                <a:solidFill>
                  <a:srgbClr val="2A7F78"/>
                </a:solidFill>
                <a:latin typeface="DejaVu Sans"/>
                <a:ea typeface="DejaVu Sans"/>
                <a:cs typeface="DejaVu Sans"/>
              </a:defRPr>
            </a:lvl8pPr>
            <a:lvl9pPr algn="l">
              <a:defRPr sz="1350" b="1">
                <a:solidFill>
                  <a:srgbClr val="2A7F78"/>
                </a:solidFill>
                <a:latin typeface="DejaVu Sans"/>
                <a:ea typeface="DejaVu Sans"/>
                <a:cs typeface="DejaVu Sans"/>
              </a:defRPr>
            </a:lvl9pPr>
          </a:lstStyle>
          <a:p>
            <a:pPr algn="l">
              <a:defRPr sz="1350" b="1">
                <a:solidFill>
                  <a:srgbClr val="2A7F78"/>
                </a:solidFill>
                <a:latin typeface="DejaVu Sans"/>
                <a:ea typeface="DejaVu Sans"/>
                <a:cs typeface="DejaVu Sans"/>
              </a:defRPr>
            </a:pPr>
            <a:r>
              <a:rPr sz="1350" b="1">
                <a:solidFill>
                  <a:srgbClr val="2A7F78"/>
                </a:solidFill>
                <a:latin typeface="DejaVu Sans"/>
                <a:ea typeface="DejaVu Sans"/>
                <a:cs typeface="DejaVu Sans"/>
              </a:rPr>
              <a:t>Εξέταση ή παρέμβαση</a:t>
            </a:r>
          </a:p>
        </p:txBody>
      </p:sp>
      <p:sp>
        <p:nvSpPr>
          <p:cNvPr id="12" name="Rectangle 11">
            <a:extLst>
              <a:ext uri="{FF2B5EF4-FFF2-40B4-BE49-F238E27FC236}">
                <a16:creationId xmlns:a16="http://schemas.microsoft.com/office/drawing/2014/main" id="{11F1D4F0-350C-4F32-9082-05AB722CF053}"/>
              </a:ext>
            </a:extLst>
          </p:cNvPr>
          <p:cNvSpPr>
            <a:spLocks noGrp="1"/>
          </p:cNvSpPr>
          <p:nvPr/>
        </p:nvSpPr>
        <p:spPr>
          <a:xfrm>
            <a:off x="3429000" y="2143125"/>
            <a:ext cx="2571750" cy="28575"/>
          </a:xfrm>
          <a:prstGeom prst="rect">
            <a:avLst/>
          </a:prstGeom>
          <a:solidFill>
            <a:srgbClr val="2A7F7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0E71070E-7238-493E-9D04-FC09E9A467CC}"/>
              </a:ext>
            </a:extLst>
          </p:cNvPr>
          <p:cNvSpPr>
            <a:spLocks noGrp="1"/>
          </p:cNvSpPr>
          <p:nvPr/>
        </p:nvSpPr>
        <p:spPr>
          <a:xfrm>
            <a:off x="3429000" y="2362200"/>
            <a:ext cx="2571750" cy="457200"/>
          </a:xfrm>
          <a:prstGeom prst="rect">
            <a:avLst/>
          </a:prstGeom>
          <a:noFill/>
          <a:ln w="0">
            <a:noFill/>
            <a:prstDash val="solid"/>
          </a:ln>
        </p:spPr>
        <p:txBody>
          <a:bodyPr anchor="ctr">
            <a:normAutofit/>
          </a:bodyPr>
          <a:lstStyle>
            <a:defPPr algn="ctr">
              <a:defRPr sz="1500" b="1">
                <a:solidFill>
                  <a:srgbClr val="26343D"/>
                </a:solidFill>
                <a:latin typeface="DejaVu Sans"/>
                <a:ea typeface="DejaVu Sans"/>
                <a:cs typeface="DejaVu Sans"/>
              </a:defRPr>
            </a:defPPr>
            <a:lvl1pPr algn="ctr">
              <a:defRPr sz="1500" b="1">
                <a:solidFill>
                  <a:srgbClr val="26343D"/>
                </a:solidFill>
                <a:latin typeface="DejaVu Sans"/>
                <a:ea typeface="DejaVu Sans"/>
                <a:cs typeface="DejaVu Sans"/>
              </a:defRPr>
            </a:lvl1pPr>
            <a:lvl2pPr algn="ctr">
              <a:defRPr sz="1500" b="1">
                <a:solidFill>
                  <a:srgbClr val="26343D"/>
                </a:solidFill>
                <a:latin typeface="DejaVu Sans"/>
                <a:ea typeface="DejaVu Sans"/>
                <a:cs typeface="DejaVu Sans"/>
              </a:defRPr>
            </a:lvl2pPr>
            <a:lvl3pPr algn="ctr">
              <a:defRPr sz="1500" b="1">
                <a:solidFill>
                  <a:srgbClr val="26343D"/>
                </a:solidFill>
                <a:latin typeface="DejaVu Sans"/>
                <a:ea typeface="DejaVu Sans"/>
                <a:cs typeface="DejaVu Sans"/>
              </a:defRPr>
            </a:lvl3pPr>
            <a:lvl4pPr algn="ctr">
              <a:defRPr sz="1500" b="1">
                <a:solidFill>
                  <a:srgbClr val="26343D"/>
                </a:solidFill>
                <a:latin typeface="DejaVu Sans"/>
                <a:ea typeface="DejaVu Sans"/>
                <a:cs typeface="DejaVu Sans"/>
              </a:defRPr>
            </a:lvl4pPr>
            <a:lvl5pPr algn="ctr">
              <a:defRPr sz="1500" b="1">
                <a:solidFill>
                  <a:srgbClr val="26343D"/>
                </a:solidFill>
                <a:latin typeface="DejaVu Sans"/>
                <a:ea typeface="DejaVu Sans"/>
                <a:cs typeface="DejaVu Sans"/>
              </a:defRPr>
            </a:lvl5pPr>
            <a:lvl6pPr algn="ctr">
              <a:defRPr sz="1500" b="1">
                <a:solidFill>
                  <a:srgbClr val="26343D"/>
                </a:solidFill>
                <a:latin typeface="DejaVu Sans"/>
                <a:ea typeface="DejaVu Sans"/>
                <a:cs typeface="DejaVu Sans"/>
              </a:defRPr>
            </a:lvl6pPr>
            <a:lvl7pPr algn="ctr">
              <a:defRPr sz="1500" b="1">
                <a:solidFill>
                  <a:srgbClr val="26343D"/>
                </a:solidFill>
                <a:latin typeface="DejaVu Sans"/>
                <a:ea typeface="DejaVu Sans"/>
                <a:cs typeface="DejaVu Sans"/>
              </a:defRPr>
            </a:lvl7pPr>
            <a:lvl8pPr algn="ctr">
              <a:defRPr sz="1500" b="1">
                <a:solidFill>
                  <a:srgbClr val="26343D"/>
                </a:solidFill>
                <a:latin typeface="DejaVu Sans"/>
                <a:ea typeface="DejaVu Sans"/>
                <a:cs typeface="DejaVu Sans"/>
              </a:defRPr>
            </a:lvl8pPr>
            <a:lvl9pPr algn="ctr">
              <a:defRPr sz="1500" b="1">
                <a:solidFill>
                  <a:srgbClr val="26343D"/>
                </a:solidFill>
                <a:latin typeface="DejaVu Sans"/>
                <a:ea typeface="DejaVu Sans"/>
                <a:cs typeface="DejaVu Sans"/>
              </a:defRPr>
            </a:lvl9pPr>
          </a:lstStyle>
          <a:p>
            <a:pPr algn="ctr">
              <a:defRPr sz="1500" b="1">
                <a:solidFill>
                  <a:srgbClr val="26343D"/>
                </a:solidFill>
                <a:latin typeface="DejaVu Sans"/>
                <a:ea typeface="DejaVu Sans"/>
                <a:cs typeface="DejaVu Sans"/>
              </a:defRPr>
            </a:pPr>
            <a:r>
              <a:rPr sz="1500" b="1">
                <a:solidFill>
                  <a:srgbClr val="26343D"/>
                </a:solidFill>
                <a:latin typeface="DejaVu Sans"/>
                <a:ea typeface="DejaVu Sans"/>
                <a:cs typeface="DejaVu Sans"/>
              </a:rPr>
              <a:t>triplex φλεβών</a:t>
            </a:r>
          </a:p>
        </p:txBody>
      </p:sp>
      <p:sp>
        <p:nvSpPr>
          <p:cNvPr id="14" name="Rectangle 13">
            <a:extLst>
              <a:ext uri="{FF2B5EF4-FFF2-40B4-BE49-F238E27FC236}">
                <a16:creationId xmlns:a16="http://schemas.microsoft.com/office/drawing/2014/main" id="{DFAEB7B1-0815-4071-BE0C-BE4D998971B4}"/>
              </a:ext>
            </a:extLst>
          </p:cNvPr>
          <p:cNvSpPr>
            <a:spLocks noGrp="1"/>
          </p:cNvSpPr>
          <p:nvPr/>
        </p:nvSpPr>
        <p:spPr>
          <a:xfrm>
            <a:off x="3429000" y="3076575"/>
            <a:ext cx="2571750" cy="762000"/>
          </a:xfrm>
          <a:prstGeom prst="rect">
            <a:avLst/>
          </a:prstGeom>
          <a:noFill/>
          <a:ln w="0">
            <a:noFill/>
            <a:prstDash val="solid"/>
          </a:ln>
        </p:spPr>
        <p:txBody>
          <a:bodyPr anchor="t">
            <a:normAutofit/>
          </a:bodyPr>
          <a:lstStyle>
            <a:defPPr algn="ctr">
              <a:defRPr sz="1275" b="0">
                <a:solidFill>
                  <a:srgbClr val="65737B"/>
                </a:solidFill>
                <a:latin typeface="DejaVu Sans"/>
                <a:ea typeface="DejaVu Sans"/>
                <a:cs typeface="DejaVu Sans"/>
              </a:defRPr>
            </a:defPPr>
            <a:lvl1pPr algn="ctr">
              <a:defRPr sz="1275" b="0">
                <a:solidFill>
                  <a:srgbClr val="65737B"/>
                </a:solidFill>
                <a:latin typeface="DejaVu Sans"/>
                <a:ea typeface="DejaVu Sans"/>
                <a:cs typeface="DejaVu Sans"/>
              </a:defRPr>
            </a:lvl1pPr>
            <a:lvl2pPr algn="ctr">
              <a:defRPr sz="1275" b="0">
                <a:solidFill>
                  <a:srgbClr val="65737B"/>
                </a:solidFill>
                <a:latin typeface="DejaVu Sans"/>
                <a:ea typeface="DejaVu Sans"/>
                <a:cs typeface="DejaVu Sans"/>
              </a:defRPr>
            </a:lvl2pPr>
            <a:lvl3pPr algn="ctr">
              <a:defRPr sz="1275" b="0">
                <a:solidFill>
                  <a:srgbClr val="65737B"/>
                </a:solidFill>
                <a:latin typeface="DejaVu Sans"/>
                <a:ea typeface="DejaVu Sans"/>
                <a:cs typeface="DejaVu Sans"/>
              </a:defRPr>
            </a:lvl3pPr>
            <a:lvl4pPr algn="ctr">
              <a:defRPr sz="1275" b="0">
                <a:solidFill>
                  <a:srgbClr val="65737B"/>
                </a:solidFill>
                <a:latin typeface="DejaVu Sans"/>
                <a:ea typeface="DejaVu Sans"/>
                <a:cs typeface="DejaVu Sans"/>
              </a:defRPr>
            </a:lvl4pPr>
            <a:lvl5pPr algn="ctr">
              <a:defRPr sz="1275" b="0">
                <a:solidFill>
                  <a:srgbClr val="65737B"/>
                </a:solidFill>
                <a:latin typeface="DejaVu Sans"/>
                <a:ea typeface="DejaVu Sans"/>
                <a:cs typeface="DejaVu Sans"/>
              </a:defRPr>
            </a:lvl5pPr>
            <a:lvl6pPr algn="ctr">
              <a:defRPr sz="1275" b="0">
                <a:solidFill>
                  <a:srgbClr val="65737B"/>
                </a:solidFill>
                <a:latin typeface="DejaVu Sans"/>
                <a:ea typeface="DejaVu Sans"/>
                <a:cs typeface="DejaVu Sans"/>
              </a:defRPr>
            </a:lvl6pPr>
            <a:lvl7pPr algn="ctr">
              <a:defRPr sz="1275" b="0">
                <a:solidFill>
                  <a:srgbClr val="65737B"/>
                </a:solidFill>
                <a:latin typeface="DejaVu Sans"/>
                <a:ea typeface="DejaVu Sans"/>
                <a:cs typeface="DejaVu Sans"/>
              </a:defRPr>
            </a:lvl7pPr>
            <a:lvl8pPr algn="ctr">
              <a:defRPr sz="1275" b="0">
                <a:solidFill>
                  <a:srgbClr val="65737B"/>
                </a:solidFill>
                <a:latin typeface="DejaVu Sans"/>
                <a:ea typeface="DejaVu Sans"/>
                <a:cs typeface="DejaVu Sans"/>
              </a:defRPr>
            </a:lvl8pPr>
            <a:lvl9pPr algn="ctr">
              <a:defRPr sz="1275" b="0">
                <a:solidFill>
                  <a:srgbClr val="65737B"/>
                </a:solidFill>
                <a:latin typeface="DejaVu Sans"/>
                <a:ea typeface="DejaVu Sans"/>
                <a:cs typeface="DejaVu Sans"/>
              </a:defRPr>
            </a:lvl9pPr>
          </a:lstStyle>
          <a:p>
            <a:pPr algn="ctr">
              <a:defRPr sz="1275" b="0">
                <a:solidFill>
                  <a:srgbClr val="65737B"/>
                </a:solidFill>
                <a:latin typeface="DejaVu Sans"/>
                <a:ea typeface="DejaVu Sans"/>
                <a:cs typeface="DejaVu Sans"/>
              </a:defRPr>
            </a:pPr>
            <a:r>
              <a:rPr sz="1275" b="0">
                <a:solidFill>
                  <a:srgbClr val="65737B"/>
                </a:solidFill>
                <a:latin typeface="DejaVu Sans"/>
                <a:ea typeface="DejaVu Sans"/>
                <a:cs typeface="DejaVu Sans"/>
              </a:rPr>
              <a:t>ultrasonography, duplex, Doppler</a:t>
            </a:r>
          </a:p>
        </p:txBody>
      </p:sp>
      <p:sp>
        <p:nvSpPr>
          <p:cNvPr id="15" name="Oval 14">
            <a:extLst>
              <a:ext uri="{FF2B5EF4-FFF2-40B4-BE49-F238E27FC236}">
                <a16:creationId xmlns:a16="http://schemas.microsoft.com/office/drawing/2014/main" id="{2A1B000E-B85E-433C-BB0B-CF12AB1DB354}"/>
              </a:ext>
            </a:extLst>
          </p:cNvPr>
          <p:cNvSpPr>
            <a:spLocks noGrp="1"/>
          </p:cNvSpPr>
          <p:nvPr/>
        </p:nvSpPr>
        <p:spPr>
          <a:xfrm>
            <a:off x="6334125" y="1476375"/>
            <a:ext cx="495300" cy="495300"/>
          </a:xfrm>
          <a:prstGeom prst="ellipse">
            <a:avLst/>
          </a:prstGeom>
          <a:solidFill>
            <a:srgbClr val="E97A5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5711F86A-22BA-4E0E-93C8-BDAA95112BE4}"/>
              </a:ext>
            </a:extLst>
          </p:cNvPr>
          <p:cNvSpPr>
            <a:spLocks noGrp="1"/>
          </p:cNvSpPr>
          <p:nvPr/>
        </p:nvSpPr>
        <p:spPr>
          <a:xfrm>
            <a:off x="6334125" y="147637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C</a:t>
            </a:r>
          </a:p>
        </p:txBody>
      </p:sp>
      <p:sp>
        <p:nvSpPr>
          <p:cNvPr id="17" name="Rectangle 16">
            <a:extLst>
              <a:ext uri="{FF2B5EF4-FFF2-40B4-BE49-F238E27FC236}">
                <a16:creationId xmlns:a16="http://schemas.microsoft.com/office/drawing/2014/main" id="{ADEE9715-A54E-476D-9255-840A519CE31A}"/>
              </a:ext>
            </a:extLst>
          </p:cNvPr>
          <p:cNvSpPr>
            <a:spLocks noGrp="1"/>
          </p:cNvSpPr>
          <p:nvPr/>
        </p:nvSpPr>
        <p:spPr>
          <a:xfrm>
            <a:off x="6953250" y="1504950"/>
            <a:ext cx="2000250" cy="400050"/>
          </a:xfrm>
          <a:prstGeom prst="rect">
            <a:avLst/>
          </a:prstGeom>
          <a:noFill/>
          <a:ln w="0">
            <a:noFill/>
            <a:prstDash val="solid"/>
          </a:ln>
        </p:spPr>
        <p:txBody>
          <a:bodyPr anchor="ctr">
            <a:normAutofit/>
          </a:bodyPr>
          <a:lstStyle>
            <a:defPPr algn="l">
              <a:defRPr sz="1350" b="1">
                <a:solidFill>
                  <a:srgbClr val="E97A5E"/>
                </a:solidFill>
                <a:latin typeface="DejaVu Sans"/>
                <a:ea typeface="DejaVu Sans"/>
                <a:cs typeface="DejaVu Sans"/>
              </a:defRPr>
            </a:defPPr>
            <a:lvl1pPr algn="l">
              <a:defRPr sz="1350" b="1">
                <a:solidFill>
                  <a:srgbClr val="E97A5E"/>
                </a:solidFill>
                <a:latin typeface="DejaVu Sans"/>
                <a:ea typeface="DejaVu Sans"/>
                <a:cs typeface="DejaVu Sans"/>
              </a:defRPr>
            </a:lvl1pPr>
            <a:lvl2pPr algn="l">
              <a:defRPr sz="1350" b="1">
                <a:solidFill>
                  <a:srgbClr val="E97A5E"/>
                </a:solidFill>
                <a:latin typeface="DejaVu Sans"/>
                <a:ea typeface="DejaVu Sans"/>
                <a:cs typeface="DejaVu Sans"/>
              </a:defRPr>
            </a:lvl2pPr>
            <a:lvl3pPr algn="l">
              <a:defRPr sz="1350" b="1">
                <a:solidFill>
                  <a:srgbClr val="E97A5E"/>
                </a:solidFill>
                <a:latin typeface="DejaVu Sans"/>
                <a:ea typeface="DejaVu Sans"/>
                <a:cs typeface="DejaVu Sans"/>
              </a:defRPr>
            </a:lvl3pPr>
            <a:lvl4pPr algn="l">
              <a:defRPr sz="1350" b="1">
                <a:solidFill>
                  <a:srgbClr val="E97A5E"/>
                </a:solidFill>
                <a:latin typeface="DejaVu Sans"/>
                <a:ea typeface="DejaVu Sans"/>
                <a:cs typeface="DejaVu Sans"/>
              </a:defRPr>
            </a:lvl4pPr>
            <a:lvl5pPr algn="l">
              <a:defRPr sz="1350" b="1">
                <a:solidFill>
                  <a:srgbClr val="E97A5E"/>
                </a:solidFill>
                <a:latin typeface="DejaVu Sans"/>
                <a:ea typeface="DejaVu Sans"/>
                <a:cs typeface="DejaVu Sans"/>
              </a:defRPr>
            </a:lvl5pPr>
            <a:lvl6pPr algn="l">
              <a:defRPr sz="1350" b="1">
                <a:solidFill>
                  <a:srgbClr val="E97A5E"/>
                </a:solidFill>
                <a:latin typeface="DejaVu Sans"/>
                <a:ea typeface="DejaVu Sans"/>
                <a:cs typeface="DejaVu Sans"/>
              </a:defRPr>
            </a:lvl6pPr>
            <a:lvl7pPr algn="l">
              <a:defRPr sz="1350" b="1">
                <a:solidFill>
                  <a:srgbClr val="E97A5E"/>
                </a:solidFill>
                <a:latin typeface="DejaVu Sans"/>
                <a:ea typeface="DejaVu Sans"/>
                <a:cs typeface="DejaVu Sans"/>
              </a:defRPr>
            </a:lvl7pPr>
            <a:lvl8pPr algn="l">
              <a:defRPr sz="1350" b="1">
                <a:solidFill>
                  <a:srgbClr val="E97A5E"/>
                </a:solidFill>
                <a:latin typeface="DejaVu Sans"/>
                <a:ea typeface="DejaVu Sans"/>
                <a:cs typeface="DejaVu Sans"/>
              </a:defRPr>
            </a:lvl8pPr>
            <a:lvl9pPr algn="l">
              <a:defRPr sz="1350" b="1">
                <a:solidFill>
                  <a:srgbClr val="E97A5E"/>
                </a:solidFill>
                <a:latin typeface="DejaVu Sans"/>
                <a:ea typeface="DejaVu Sans"/>
                <a:cs typeface="DejaVu Sans"/>
              </a:defRPr>
            </a:lvl9pPr>
          </a:lstStyle>
          <a:p>
            <a:pPr algn="l">
              <a:defRPr sz="1350" b="1">
                <a:solidFill>
                  <a:srgbClr val="E97A5E"/>
                </a:solidFill>
                <a:latin typeface="DejaVu Sans"/>
                <a:ea typeface="DejaVu Sans"/>
                <a:cs typeface="DejaVu Sans"/>
              </a:defRPr>
            </a:pPr>
            <a:r>
              <a:rPr sz="1350" b="1">
                <a:solidFill>
                  <a:srgbClr val="E97A5E"/>
                </a:solidFill>
                <a:latin typeface="DejaVu Sans"/>
                <a:ea typeface="DejaVu Sans"/>
                <a:cs typeface="DejaVu Sans"/>
              </a:rPr>
              <a:t>Σύγκριση</a:t>
            </a:r>
          </a:p>
        </p:txBody>
      </p:sp>
      <p:sp>
        <p:nvSpPr>
          <p:cNvPr id="18" name="Rectangle 17">
            <a:extLst>
              <a:ext uri="{FF2B5EF4-FFF2-40B4-BE49-F238E27FC236}">
                <a16:creationId xmlns:a16="http://schemas.microsoft.com/office/drawing/2014/main" id="{6C6E3BD4-2C2A-43E2-AADB-1A205F12774A}"/>
              </a:ext>
            </a:extLst>
          </p:cNvPr>
          <p:cNvSpPr>
            <a:spLocks noGrp="1"/>
          </p:cNvSpPr>
          <p:nvPr/>
        </p:nvSpPr>
        <p:spPr>
          <a:xfrm>
            <a:off x="6334125" y="2143125"/>
            <a:ext cx="2571750" cy="28575"/>
          </a:xfrm>
          <a:prstGeom prst="rect">
            <a:avLst/>
          </a:prstGeom>
          <a:solidFill>
            <a:srgbClr val="E97A5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9E53D69F-14B9-41AA-8929-9FB584F01FC5}"/>
              </a:ext>
            </a:extLst>
          </p:cNvPr>
          <p:cNvSpPr>
            <a:spLocks noGrp="1"/>
          </p:cNvSpPr>
          <p:nvPr/>
        </p:nvSpPr>
        <p:spPr>
          <a:xfrm>
            <a:off x="6334125" y="2362200"/>
            <a:ext cx="2571750" cy="457200"/>
          </a:xfrm>
          <a:prstGeom prst="rect">
            <a:avLst/>
          </a:prstGeom>
          <a:noFill/>
          <a:ln w="0">
            <a:noFill/>
            <a:prstDash val="solid"/>
          </a:ln>
        </p:spPr>
        <p:txBody>
          <a:bodyPr anchor="ctr">
            <a:normAutofit/>
          </a:bodyPr>
          <a:lstStyle>
            <a:defPPr algn="ctr">
              <a:defRPr sz="1500" b="1">
                <a:solidFill>
                  <a:srgbClr val="26343D"/>
                </a:solidFill>
                <a:latin typeface="DejaVu Sans"/>
                <a:ea typeface="DejaVu Sans"/>
                <a:cs typeface="DejaVu Sans"/>
              </a:defRPr>
            </a:defPPr>
            <a:lvl1pPr algn="ctr">
              <a:defRPr sz="1500" b="1">
                <a:solidFill>
                  <a:srgbClr val="26343D"/>
                </a:solidFill>
                <a:latin typeface="DejaVu Sans"/>
                <a:ea typeface="DejaVu Sans"/>
                <a:cs typeface="DejaVu Sans"/>
              </a:defRPr>
            </a:lvl1pPr>
            <a:lvl2pPr algn="ctr">
              <a:defRPr sz="1500" b="1">
                <a:solidFill>
                  <a:srgbClr val="26343D"/>
                </a:solidFill>
                <a:latin typeface="DejaVu Sans"/>
                <a:ea typeface="DejaVu Sans"/>
                <a:cs typeface="DejaVu Sans"/>
              </a:defRPr>
            </a:lvl2pPr>
            <a:lvl3pPr algn="ctr">
              <a:defRPr sz="1500" b="1">
                <a:solidFill>
                  <a:srgbClr val="26343D"/>
                </a:solidFill>
                <a:latin typeface="DejaVu Sans"/>
                <a:ea typeface="DejaVu Sans"/>
                <a:cs typeface="DejaVu Sans"/>
              </a:defRPr>
            </a:lvl3pPr>
            <a:lvl4pPr algn="ctr">
              <a:defRPr sz="1500" b="1">
                <a:solidFill>
                  <a:srgbClr val="26343D"/>
                </a:solidFill>
                <a:latin typeface="DejaVu Sans"/>
                <a:ea typeface="DejaVu Sans"/>
                <a:cs typeface="DejaVu Sans"/>
              </a:defRPr>
            </a:lvl4pPr>
            <a:lvl5pPr algn="ctr">
              <a:defRPr sz="1500" b="1">
                <a:solidFill>
                  <a:srgbClr val="26343D"/>
                </a:solidFill>
                <a:latin typeface="DejaVu Sans"/>
                <a:ea typeface="DejaVu Sans"/>
                <a:cs typeface="DejaVu Sans"/>
              </a:defRPr>
            </a:lvl5pPr>
            <a:lvl6pPr algn="ctr">
              <a:defRPr sz="1500" b="1">
                <a:solidFill>
                  <a:srgbClr val="26343D"/>
                </a:solidFill>
                <a:latin typeface="DejaVu Sans"/>
                <a:ea typeface="DejaVu Sans"/>
                <a:cs typeface="DejaVu Sans"/>
              </a:defRPr>
            </a:lvl6pPr>
            <a:lvl7pPr algn="ctr">
              <a:defRPr sz="1500" b="1">
                <a:solidFill>
                  <a:srgbClr val="26343D"/>
                </a:solidFill>
                <a:latin typeface="DejaVu Sans"/>
                <a:ea typeface="DejaVu Sans"/>
                <a:cs typeface="DejaVu Sans"/>
              </a:defRPr>
            </a:lvl7pPr>
            <a:lvl8pPr algn="ctr">
              <a:defRPr sz="1500" b="1">
                <a:solidFill>
                  <a:srgbClr val="26343D"/>
                </a:solidFill>
                <a:latin typeface="DejaVu Sans"/>
                <a:ea typeface="DejaVu Sans"/>
                <a:cs typeface="DejaVu Sans"/>
              </a:defRPr>
            </a:lvl8pPr>
            <a:lvl9pPr algn="ctr">
              <a:defRPr sz="1500" b="1">
                <a:solidFill>
                  <a:srgbClr val="26343D"/>
                </a:solidFill>
                <a:latin typeface="DejaVu Sans"/>
                <a:ea typeface="DejaVu Sans"/>
                <a:cs typeface="DejaVu Sans"/>
              </a:defRPr>
            </a:lvl9pPr>
          </a:lstStyle>
          <a:p>
            <a:pPr algn="ctr">
              <a:defRPr sz="1500" b="1">
                <a:solidFill>
                  <a:srgbClr val="26343D"/>
                </a:solidFill>
                <a:latin typeface="DejaVu Sans"/>
                <a:ea typeface="DejaVu Sans"/>
                <a:cs typeface="DejaVu Sans"/>
              </a:defRPr>
            </a:pPr>
            <a:r>
              <a:rPr sz="1500" b="1">
                <a:solidFill>
                  <a:srgbClr val="26343D"/>
                </a:solidFill>
                <a:latin typeface="DejaVu Sans"/>
                <a:ea typeface="DejaVu Sans"/>
                <a:cs typeface="DejaVu Sans"/>
              </a:rPr>
              <a:t>συνήθης στρατηγική</a:t>
            </a:r>
          </a:p>
        </p:txBody>
      </p:sp>
      <p:sp>
        <p:nvSpPr>
          <p:cNvPr id="20" name="Rectangle 19">
            <a:extLst>
              <a:ext uri="{FF2B5EF4-FFF2-40B4-BE49-F238E27FC236}">
                <a16:creationId xmlns:a16="http://schemas.microsoft.com/office/drawing/2014/main" id="{5A033F6D-0F74-4221-AF61-9D318DA6868D}"/>
              </a:ext>
            </a:extLst>
          </p:cNvPr>
          <p:cNvSpPr>
            <a:spLocks noGrp="1"/>
          </p:cNvSpPr>
          <p:nvPr/>
        </p:nvSpPr>
        <p:spPr>
          <a:xfrm>
            <a:off x="6334125" y="3076575"/>
            <a:ext cx="2571750" cy="762000"/>
          </a:xfrm>
          <a:prstGeom prst="rect">
            <a:avLst/>
          </a:prstGeom>
          <a:noFill/>
          <a:ln w="0">
            <a:noFill/>
            <a:prstDash val="solid"/>
          </a:ln>
        </p:spPr>
        <p:txBody>
          <a:bodyPr anchor="t">
            <a:normAutofit/>
          </a:bodyPr>
          <a:lstStyle>
            <a:defPPr algn="ctr">
              <a:defRPr sz="1275" b="0">
                <a:solidFill>
                  <a:srgbClr val="65737B"/>
                </a:solidFill>
                <a:latin typeface="DejaVu Sans"/>
                <a:ea typeface="DejaVu Sans"/>
                <a:cs typeface="DejaVu Sans"/>
              </a:defRPr>
            </a:defPPr>
            <a:lvl1pPr algn="ctr">
              <a:defRPr sz="1275" b="0">
                <a:solidFill>
                  <a:srgbClr val="65737B"/>
                </a:solidFill>
                <a:latin typeface="DejaVu Sans"/>
                <a:ea typeface="DejaVu Sans"/>
                <a:cs typeface="DejaVu Sans"/>
              </a:defRPr>
            </a:lvl1pPr>
            <a:lvl2pPr algn="ctr">
              <a:defRPr sz="1275" b="0">
                <a:solidFill>
                  <a:srgbClr val="65737B"/>
                </a:solidFill>
                <a:latin typeface="DejaVu Sans"/>
                <a:ea typeface="DejaVu Sans"/>
                <a:cs typeface="DejaVu Sans"/>
              </a:defRPr>
            </a:lvl2pPr>
            <a:lvl3pPr algn="ctr">
              <a:defRPr sz="1275" b="0">
                <a:solidFill>
                  <a:srgbClr val="65737B"/>
                </a:solidFill>
                <a:latin typeface="DejaVu Sans"/>
                <a:ea typeface="DejaVu Sans"/>
                <a:cs typeface="DejaVu Sans"/>
              </a:defRPr>
            </a:lvl3pPr>
            <a:lvl4pPr algn="ctr">
              <a:defRPr sz="1275" b="0">
                <a:solidFill>
                  <a:srgbClr val="65737B"/>
                </a:solidFill>
                <a:latin typeface="DejaVu Sans"/>
                <a:ea typeface="DejaVu Sans"/>
                <a:cs typeface="DejaVu Sans"/>
              </a:defRPr>
            </a:lvl4pPr>
            <a:lvl5pPr algn="ctr">
              <a:defRPr sz="1275" b="0">
                <a:solidFill>
                  <a:srgbClr val="65737B"/>
                </a:solidFill>
                <a:latin typeface="DejaVu Sans"/>
                <a:ea typeface="DejaVu Sans"/>
                <a:cs typeface="DejaVu Sans"/>
              </a:defRPr>
            </a:lvl5pPr>
            <a:lvl6pPr algn="ctr">
              <a:defRPr sz="1275" b="0">
                <a:solidFill>
                  <a:srgbClr val="65737B"/>
                </a:solidFill>
                <a:latin typeface="DejaVu Sans"/>
                <a:ea typeface="DejaVu Sans"/>
                <a:cs typeface="DejaVu Sans"/>
              </a:defRPr>
            </a:lvl6pPr>
            <a:lvl7pPr algn="ctr">
              <a:defRPr sz="1275" b="0">
                <a:solidFill>
                  <a:srgbClr val="65737B"/>
                </a:solidFill>
                <a:latin typeface="DejaVu Sans"/>
                <a:ea typeface="DejaVu Sans"/>
                <a:cs typeface="DejaVu Sans"/>
              </a:defRPr>
            </a:lvl7pPr>
            <a:lvl8pPr algn="ctr">
              <a:defRPr sz="1275" b="0">
                <a:solidFill>
                  <a:srgbClr val="65737B"/>
                </a:solidFill>
                <a:latin typeface="DejaVu Sans"/>
                <a:ea typeface="DejaVu Sans"/>
                <a:cs typeface="DejaVu Sans"/>
              </a:defRPr>
            </a:lvl8pPr>
            <a:lvl9pPr algn="ctr">
              <a:defRPr sz="1275" b="0">
                <a:solidFill>
                  <a:srgbClr val="65737B"/>
                </a:solidFill>
                <a:latin typeface="DejaVu Sans"/>
                <a:ea typeface="DejaVu Sans"/>
                <a:cs typeface="DejaVu Sans"/>
              </a:defRPr>
            </a:lvl9pPr>
          </a:lstStyle>
          <a:p>
            <a:pPr algn="ctr">
              <a:defRPr sz="1275" b="0">
                <a:solidFill>
                  <a:srgbClr val="65737B"/>
                </a:solidFill>
                <a:latin typeface="DejaVu Sans"/>
                <a:ea typeface="DejaVu Sans"/>
                <a:cs typeface="DejaVu Sans"/>
              </a:defRPr>
            </a:pPr>
            <a:r>
              <a:rPr sz="1275" b="0">
                <a:solidFill>
                  <a:srgbClr val="65737B"/>
                </a:solidFill>
                <a:latin typeface="DejaVu Sans"/>
                <a:ea typeface="DejaVu Sans"/>
                <a:cs typeface="DejaVu Sans"/>
              </a:rPr>
              <a:t>usual care, reference standard</a:t>
            </a:r>
          </a:p>
        </p:txBody>
      </p:sp>
      <p:sp>
        <p:nvSpPr>
          <p:cNvPr id="21" name="Oval 20">
            <a:extLst>
              <a:ext uri="{FF2B5EF4-FFF2-40B4-BE49-F238E27FC236}">
                <a16:creationId xmlns:a16="http://schemas.microsoft.com/office/drawing/2014/main" id="{3A87D599-6B8A-42E2-A9EE-299F403D0DEA}"/>
              </a:ext>
            </a:extLst>
          </p:cNvPr>
          <p:cNvSpPr>
            <a:spLocks noGrp="1"/>
          </p:cNvSpPr>
          <p:nvPr/>
        </p:nvSpPr>
        <p:spPr>
          <a:xfrm>
            <a:off x="9239250" y="1476375"/>
            <a:ext cx="495300" cy="495300"/>
          </a:xfrm>
          <a:prstGeom prst="ellipse">
            <a:avLst/>
          </a:prstGeom>
          <a:solidFill>
            <a:srgbClr val="E3AE45"/>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A2C9BD8E-21A3-4E88-82B9-8F14EA5C94D4}"/>
              </a:ext>
            </a:extLst>
          </p:cNvPr>
          <p:cNvSpPr>
            <a:spLocks noGrp="1"/>
          </p:cNvSpPr>
          <p:nvPr/>
        </p:nvSpPr>
        <p:spPr>
          <a:xfrm>
            <a:off x="9239250" y="147637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O</a:t>
            </a:r>
          </a:p>
        </p:txBody>
      </p:sp>
      <p:sp>
        <p:nvSpPr>
          <p:cNvPr id="23" name="Rectangle 22">
            <a:extLst>
              <a:ext uri="{FF2B5EF4-FFF2-40B4-BE49-F238E27FC236}">
                <a16:creationId xmlns:a16="http://schemas.microsoft.com/office/drawing/2014/main" id="{92EF4659-C027-4A5B-8FCD-1CACAB5A77B8}"/>
              </a:ext>
            </a:extLst>
          </p:cNvPr>
          <p:cNvSpPr>
            <a:spLocks noGrp="1"/>
          </p:cNvSpPr>
          <p:nvPr/>
        </p:nvSpPr>
        <p:spPr>
          <a:xfrm>
            <a:off x="9858375" y="1504950"/>
            <a:ext cx="2000250" cy="400050"/>
          </a:xfrm>
          <a:prstGeom prst="rect">
            <a:avLst/>
          </a:prstGeom>
          <a:noFill/>
          <a:ln w="0">
            <a:noFill/>
            <a:prstDash val="solid"/>
          </a:ln>
        </p:spPr>
        <p:txBody>
          <a:bodyPr anchor="ctr">
            <a:normAutofit/>
          </a:bodyPr>
          <a:lstStyle>
            <a:defPPr algn="l">
              <a:defRPr sz="1350" b="1">
                <a:solidFill>
                  <a:srgbClr val="E3AE45"/>
                </a:solidFill>
                <a:latin typeface="DejaVu Sans"/>
                <a:ea typeface="DejaVu Sans"/>
                <a:cs typeface="DejaVu Sans"/>
              </a:defRPr>
            </a:defPPr>
            <a:lvl1pPr algn="l">
              <a:defRPr sz="1350" b="1">
                <a:solidFill>
                  <a:srgbClr val="E3AE45"/>
                </a:solidFill>
                <a:latin typeface="DejaVu Sans"/>
                <a:ea typeface="DejaVu Sans"/>
                <a:cs typeface="DejaVu Sans"/>
              </a:defRPr>
            </a:lvl1pPr>
            <a:lvl2pPr algn="l">
              <a:defRPr sz="1350" b="1">
                <a:solidFill>
                  <a:srgbClr val="E3AE45"/>
                </a:solidFill>
                <a:latin typeface="DejaVu Sans"/>
                <a:ea typeface="DejaVu Sans"/>
                <a:cs typeface="DejaVu Sans"/>
              </a:defRPr>
            </a:lvl2pPr>
            <a:lvl3pPr algn="l">
              <a:defRPr sz="1350" b="1">
                <a:solidFill>
                  <a:srgbClr val="E3AE45"/>
                </a:solidFill>
                <a:latin typeface="DejaVu Sans"/>
                <a:ea typeface="DejaVu Sans"/>
                <a:cs typeface="DejaVu Sans"/>
              </a:defRPr>
            </a:lvl3pPr>
            <a:lvl4pPr algn="l">
              <a:defRPr sz="1350" b="1">
                <a:solidFill>
                  <a:srgbClr val="E3AE45"/>
                </a:solidFill>
                <a:latin typeface="DejaVu Sans"/>
                <a:ea typeface="DejaVu Sans"/>
                <a:cs typeface="DejaVu Sans"/>
              </a:defRPr>
            </a:lvl4pPr>
            <a:lvl5pPr algn="l">
              <a:defRPr sz="1350" b="1">
                <a:solidFill>
                  <a:srgbClr val="E3AE45"/>
                </a:solidFill>
                <a:latin typeface="DejaVu Sans"/>
                <a:ea typeface="DejaVu Sans"/>
                <a:cs typeface="DejaVu Sans"/>
              </a:defRPr>
            </a:lvl5pPr>
            <a:lvl6pPr algn="l">
              <a:defRPr sz="1350" b="1">
                <a:solidFill>
                  <a:srgbClr val="E3AE45"/>
                </a:solidFill>
                <a:latin typeface="DejaVu Sans"/>
                <a:ea typeface="DejaVu Sans"/>
                <a:cs typeface="DejaVu Sans"/>
              </a:defRPr>
            </a:lvl6pPr>
            <a:lvl7pPr algn="l">
              <a:defRPr sz="1350" b="1">
                <a:solidFill>
                  <a:srgbClr val="E3AE45"/>
                </a:solidFill>
                <a:latin typeface="DejaVu Sans"/>
                <a:ea typeface="DejaVu Sans"/>
                <a:cs typeface="DejaVu Sans"/>
              </a:defRPr>
            </a:lvl7pPr>
            <a:lvl8pPr algn="l">
              <a:defRPr sz="1350" b="1">
                <a:solidFill>
                  <a:srgbClr val="E3AE45"/>
                </a:solidFill>
                <a:latin typeface="DejaVu Sans"/>
                <a:ea typeface="DejaVu Sans"/>
                <a:cs typeface="DejaVu Sans"/>
              </a:defRPr>
            </a:lvl8pPr>
            <a:lvl9pPr algn="l">
              <a:defRPr sz="1350" b="1">
                <a:solidFill>
                  <a:srgbClr val="E3AE45"/>
                </a:solidFill>
                <a:latin typeface="DejaVu Sans"/>
                <a:ea typeface="DejaVu Sans"/>
                <a:cs typeface="DejaVu Sans"/>
              </a:defRPr>
            </a:lvl9pPr>
          </a:lstStyle>
          <a:p>
            <a:pPr algn="l">
              <a:defRPr sz="1350" b="1">
                <a:solidFill>
                  <a:srgbClr val="E3AE45"/>
                </a:solidFill>
                <a:latin typeface="DejaVu Sans"/>
                <a:ea typeface="DejaVu Sans"/>
                <a:cs typeface="DejaVu Sans"/>
              </a:defRPr>
            </a:pPr>
            <a:r>
              <a:rPr sz="1350" b="1">
                <a:solidFill>
                  <a:srgbClr val="E3AE45"/>
                </a:solidFill>
                <a:latin typeface="DejaVu Sans"/>
                <a:ea typeface="DejaVu Sans"/>
                <a:cs typeface="DejaVu Sans"/>
              </a:rPr>
              <a:t>Έκβαση</a:t>
            </a:r>
          </a:p>
        </p:txBody>
      </p:sp>
      <p:sp>
        <p:nvSpPr>
          <p:cNvPr id="24" name="Rectangle 23">
            <a:extLst>
              <a:ext uri="{FF2B5EF4-FFF2-40B4-BE49-F238E27FC236}">
                <a16:creationId xmlns:a16="http://schemas.microsoft.com/office/drawing/2014/main" id="{C5ABFF43-DBD8-4C7D-AAD3-342DE0D2BFAB}"/>
              </a:ext>
            </a:extLst>
          </p:cNvPr>
          <p:cNvSpPr>
            <a:spLocks noGrp="1"/>
          </p:cNvSpPr>
          <p:nvPr/>
        </p:nvSpPr>
        <p:spPr>
          <a:xfrm>
            <a:off x="9239250" y="2143125"/>
            <a:ext cx="2571750" cy="28575"/>
          </a:xfrm>
          <a:prstGeom prst="rect">
            <a:avLst/>
          </a:prstGeom>
          <a:solidFill>
            <a:srgbClr val="E3AE45"/>
          </a:solidFill>
          <a:ln w="0">
            <a:noFill/>
            <a:prstDash val="solid"/>
          </a:ln>
        </p:spPr>
        <p:txBody>
          <a:bodyPr/>
          <a:lstStyle/>
          <a:p>
            <a:endParaRPr lang="en-US"/>
          </a:p>
        </p:txBody>
      </p:sp>
      <p:sp>
        <p:nvSpPr>
          <p:cNvPr id="25" name="Rectangle 24">
            <a:extLst>
              <a:ext uri="{FF2B5EF4-FFF2-40B4-BE49-F238E27FC236}">
                <a16:creationId xmlns:a16="http://schemas.microsoft.com/office/drawing/2014/main" id="{0FE6B7A6-3D25-4763-9AE0-91AC87A0C78C}"/>
              </a:ext>
            </a:extLst>
          </p:cNvPr>
          <p:cNvSpPr>
            <a:spLocks noGrp="1"/>
          </p:cNvSpPr>
          <p:nvPr/>
        </p:nvSpPr>
        <p:spPr>
          <a:xfrm>
            <a:off x="9239250" y="2362200"/>
            <a:ext cx="2571750" cy="457200"/>
          </a:xfrm>
          <a:prstGeom prst="rect">
            <a:avLst/>
          </a:prstGeom>
          <a:noFill/>
          <a:ln w="0">
            <a:noFill/>
            <a:prstDash val="solid"/>
          </a:ln>
        </p:spPr>
        <p:txBody>
          <a:bodyPr anchor="ctr">
            <a:normAutofit/>
          </a:bodyPr>
          <a:lstStyle>
            <a:defPPr algn="ctr">
              <a:defRPr sz="1500" b="1">
                <a:solidFill>
                  <a:srgbClr val="26343D"/>
                </a:solidFill>
                <a:latin typeface="DejaVu Sans"/>
                <a:ea typeface="DejaVu Sans"/>
                <a:cs typeface="DejaVu Sans"/>
              </a:defRPr>
            </a:defPPr>
            <a:lvl1pPr algn="ctr">
              <a:defRPr sz="1500" b="1">
                <a:solidFill>
                  <a:srgbClr val="26343D"/>
                </a:solidFill>
                <a:latin typeface="DejaVu Sans"/>
                <a:ea typeface="DejaVu Sans"/>
                <a:cs typeface="DejaVu Sans"/>
              </a:defRPr>
            </a:lvl1pPr>
            <a:lvl2pPr algn="ctr">
              <a:defRPr sz="1500" b="1">
                <a:solidFill>
                  <a:srgbClr val="26343D"/>
                </a:solidFill>
                <a:latin typeface="DejaVu Sans"/>
                <a:ea typeface="DejaVu Sans"/>
                <a:cs typeface="DejaVu Sans"/>
              </a:defRPr>
            </a:lvl2pPr>
            <a:lvl3pPr algn="ctr">
              <a:defRPr sz="1500" b="1">
                <a:solidFill>
                  <a:srgbClr val="26343D"/>
                </a:solidFill>
                <a:latin typeface="DejaVu Sans"/>
                <a:ea typeface="DejaVu Sans"/>
                <a:cs typeface="DejaVu Sans"/>
              </a:defRPr>
            </a:lvl3pPr>
            <a:lvl4pPr algn="ctr">
              <a:defRPr sz="1500" b="1">
                <a:solidFill>
                  <a:srgbClr val="26343D"/>
                </a:solidFill>
                <a:latin typeface="DejaVu Sans"/>
                <a:ea typeface="DejaVu Sans"/>
                <a:cs typeface="DejaVu Sans"/>
              </a:defRPr>
            </a:lvl4pPr>
            <a:lvl5pPr algn="ctr">
              <a:defRPr sz="1500" b="1">
                <a:solidFill>
                  <a:srgbClr val="26343D"/>
                </a:solidFill>
                <a:latin typeface="DejaVu Sans"/>
                <a:ea typeface="DejaVu Sans"/>
                <a:cs typeface="DejaVu Sans"/>
              </a:defRPr>
            </a:lvl5pPr>
            <a:lvl6pPr algn="ctr">
              <a:defRPr sz="1500" b="1">
                <a:solidFill>
                  <a:srgbClr val="26343D"/>
                </a:solidFill>
                <a:latin typeface="DejaVu Sans"/>
                <a:ea typeface="DejaVu Sans"/>
                <a:cs typeface="DejaVu Sans"/>
              </a:defRPr>
            </a:lvl6pPr>
            <a:lvl7pPr algn="ctr">
              <a:defRPr sz="1500" b="1">
                <a:solidFill>
                  <a:srgbClr val="26343D"/>
                </a:solidFill>
                <a:latin typeface="DejaVu Sans"/>
                <a:ea typeface="DejaVu Sans"/>
                <a:cs typeface="DejaVu Sans"/>
              </a:defRPr>
            </a:lvl7pPr>
            <a:lvl8pPr algn="ctr">
              <a:defRPr sz="1500" b="1">
                <a:solidFill>
                  <a:srgbClr val="26343D"/>
                </a:solidFill>
                <a:latin typeface="DejaVu Sans"/>
                <a:ea typeface="DejaVu Sans"/>
                <a:cs typeface="DejaVu Sans"/>
              </a:defRPr>
            </a:lvl8pPr>
            <a:lvl9pPr algn="ctr">
              <a:defRPr sz="1500" b="1">
                <a:solidFill>
                  <a:srgbClr val="26343D"/>
                </a:solidFill>
                <a:latin typeface="DejaVu Sans"/>
                <a:ea typeface="DejaVu Sans"/>
                <a:cs typeface="DejaVu Sans"/>
              </a:defRPr>
            </a:lvl9pPr>
          </a:lstStyle>
          <a:p>
            <a:pPr algn="ctr">
              <a:defRPr sz="1500" b="1">
                <a:solidFill>
                  <a:srgbClr val="26343D"/>
                </a:solidFill>
                <a:latin typeface="DejaVu Sans"/>
                <a:ea typeface="DejaVu Sans"/>
                <a:cs typeface="DejaVu Sans"/>
              </a:defRPr>
            </a:pPr>
            <a:r>
              <a:rPr sz="1500" b="1">
                <a:solidFill>
                  <a:srgbClr val="26343D"/>
                </a:solidFill>
                <a:latin typeface="DejaVu Sans"/>
                <a:ea typeface="DejaVu Sans"/>
                <a:cs typeface="DejaVu Sans"/>
              </a:rPr>
              <a:t>εντοπισμός DVT</a:t>
            </a:r>
          </a:p>
        </p:txBody>
      </p:sp>
      <p:sp>
        <p:nvSpPr>
          <p:cNvPr id="26" name="Rectangle 25">
            <a:extLst>
              <a:ext uri="{FF2B5EF4-FFF2-40B4-BE49-F238E27FC236}">
                <a16:creationId xmlns:a16="http://schemas.microsoft.com/office/drawing/2014/main" id="{A4ACD85C-6B6F-4B47-8871-336CEDDEB73F}"/>
              </a:ext>
            </a:extLst>
          </p:cNvPr>
          <p:cNvSpPr>
            <a:spLocks noGrp="1"/>
          </p:cNvSpPr>
          <p:nvPr/>
        </p:nvSpPr>
        <p:spPr>
          <a:xfrm>
            <a:off x="9239250" y="3076575"/>
            <a:ext cx="2571750" cy="762000"/>
          </a:xfrm>
          <a:prstGeom prst="rect">
            <a:avLst/>
          </a:prstGeom>
          <a:noFill/>
          <a:ln w="0">
            <a:noFill/>
            <a:prstDash val="solid"/>
          </a:ln>
        </p:spPr>
        <p:txBody>
          <a:bodyPr anchor="t">
            <a:normAutofit/>
          </a:bodyPr>
          <a:lstStyle>
            <a:defPPr algn="ctr">
              <a:defRPr sz="1275" b="0">
                <a:solidFill>
                  <a:srgbClr val="65737B"/>
                </a:solidFill>
                <a:latin typeface="DejaVu Sans"/>
                <a:ea typeface="DejaVu Sans"/>
                <a:cs typeface="DejaVu Sans"/>
              </a:defRPr>
            </a:defPPr>
            <a:lvl1pPr algn="ctr">
              <a:defRPr sz="1275" b="0">
                <a:solidFill>
                  <a:srgbClr val="65737B"/>
                </a:solidFill>
                <a:latin typeface="DejaVu Sans"/>
                <a:ea typeface="DejaVu Sans"/>
                <a:cs typeface="DejaVu Sans"/>
              </a:defRPr>
            </a:lvl1pPr>
            <a:lvl2pPr algn="ctr">
              <a:defRPr sz="1275" b="0">
                <a:solidFill>
                  <a:srgbClr val="65737B"/>
                </a:solidFill>
                <a:latin typeface="DejaVu Sans"/>
                <a:ea typeface="DejaVu Sans"/>
                <a:cs typeface="DejaVu Sans"/>
              </a:defRPr>
            </a:lvl2pPr>
            <a:lvl3pPr algn="ctr">
              <a:defRPr sz="1275" b="0">
                <a:solidFill>
                  <a:srgbClr val="65737B"/>
                </a:solidFill>
                <a:latin typeface="DejaVu Sans"/>
                <a:ea typeface="DejaVu Sans"/>
                <a:cs typeface="DejaVu Sans"/>
              </a:defRPr>
            </a:lvl3pPr>
            <a:lvl4pPr algn="ctr">
              <a:defRPr sz="1275" b="0">
                <a:solidFill>
                  <a:srgbClr val="65737B"/>
                </a:solidFill>
                <a:latin typeface="DejaVu Sans"/>
                <a:ea typeface="DejaVu Sans"/>
                <a:cs typeface="DejaVu Sans"/>
              </a:defRPr>
            </a:lvl4pPr>
            <a:lvl5pPr algn="ctr">
              <a:defRPr sz="1275" b="0">
                <a:solidFill>
                  <a:srgbClr val="65737B"/>
                </a:solidFill>
                <a:latin typeface="DejaVu Sans"/>
                <a:ea typeface="DejaVu Sans"/>
                <a:cs typeface="DejaVu Sans"/>
              </a:defRPr>
            </a:lvl5pPr>
            <a:lvl6pPr algn="ctr">
              <a:defRPr sz="1275" b="0">
                <a:solidFill>
                  <a:srgbClr val="65737B"/>
                </a:solidFill>
                <a:latin typeface="DejaVu Sans"/>
                <a:ea typeface="DejaVu Sans"/>
                <a:cs typeface="DejaVu Sans"/>
              </a:defRPr>
            </a:lvl6pPr>
            <a:lvl7pPr algn="ctr">
              <a:defRPr sz="1275" b="0">
                <a:solidFill>
                  <a:srgbClr val="65737B"/>
                </a:solidFill>
                <a:latin typeface="DejaVu Sans"/>
                <a:ea typeface="DejaVu Sans"/>
                <a:cs typeface="DejaVu Sans"/>
              </a:defRPr>
            </a:lvl7pPr>
            <a:lvl8pPr algn="ctr">
              <a:defRPr sz="1275" b="0">
                <a:solidFill>
                  <a:srgbClr val="65737B"/>
                </a:solidFill>
                <a:latin typeface="DejaVu Sans"/>
                <a:ea typeface="DejaVu Sans"/>
                <a:cs typeface="DejaVu Sans"/>
              </a:defRPr>
            </a:lvl8pPr>
            <a:lvl9pPr algn="ctr">
              <a:defRPr sz="1275" b="0">
                <a:solidFill>
                  <a:srgbClr val="65737B"/>
                </a:solidFill>
                <a:latin typeface="DejaVu Sans"/>
                <a:ea typeface="DejaVu Sans"/>
                <a:cs typeface="DejaVu Sans"/>
              </a:defRPr>
            </a:lvl9pPr>
          </a:lstStyle>
          <a:p>
            <a:pPr algn="ctr">
              <a:defRPr sz="1275" b="0">
                <a:solidFill>
                  <a:srgbClr val="65737B"/>
                </a:solidFill>
                <a:latin typeface="DejaVu Sans"/>
                <a:ea typeface="DejaVu Sans"/>
                <a:cs typeface="DejaVu Sans"/>
              </a:defRPr>
            </a:pPr>
            <a:r>
              <a:rPr sz="1275" b="0">
                <a:solidFill>
                  <a:srgbClr val="65737B"/>
                </a:solidFill>
                <a:latin typeface="DejaVu Sans"/>
                <a:ea typeface="DejaVu Sans"/>
                <a:cs typeface="DejaVu Sans"/>
              </a:rPr>
              <a:t>deep vein thrombosis, VTE</a:t>
            </a:r>
          </a:p>
        </p:txBody>
      </p:sp>
      <p:sp>
        <p:nvSpPr>
          <p:cNvPr id="27" name="Rectangle: Rounded Corners 26">
            <a:extLst>
              <a:ext uri="{FF2B5EF4-FFF2-40B4-BE49-F238E27FC236}">
                <a16:creationId xmlns:a16="http://schemas.microsoft.com/office/drawing/2014/main" id="{52D82CAD-F9C2-4B37-922D-33E19825CD4C}"/>
              </a:ext>
            </a:extLst>
          </p:cNvPr>
          <p:cNvSpPr>
            <a:spLocks noGrp="1"/>
          </p:cNvSpPr>
          <p:nvPr/>
        </p:nvSpPr>
        <p:spPr>
          <a:xfrm>
            <a:off x="952500" y="4495800"/>
            <a:ext cx="10287000" cy="1066800"/>
          </a:xfrm>
          <a:prstGeom prst="roundRect">
            <a:avLst>
              <a:gd name="adj" fmla="val 7143"/>
            </a:avLst>
          </a:prstGeom>
          <a:solidFill>
            <a:srgbClr val="E4EEF4"/>
          </a:solidFill>
          <a:ln w="0">
            <a:noFill/>
            <a:prstDash val="solid"/>
          </a:ln>
        </p:spPr>
        <p:txBody>
          <a:bodyPr/>
          <a:lstStyle/>
          <a:p>
            <a:endParaRPr lang="en-US"/>
          </a:p>
        </p:txBody>
      </p:sp>
      <p:sp>
        <p:nvSpPr>
          <p:cNvPr id="28" name="Rectangle 27">
            <a:extLst>
              <a:ext uri="{FF2B5EF4-FFF2-40B4-BE49-F238E27FC236}">
                <a16:creationId xmlns:a16="http://schemas.microsoft.com/office/drawing/2014/main" id="{003A54E2-20DD-491A-9CB3-00D0B1362B78}"/>
              </a:ext>
            </a:extLst>
          </p:cNvPr>
          <p:cNvSpPr>
            <a:spLocks noGrp="1"/>
          </p:cNvSpPr>
          <p:nvPr/>
        </p:nvSpPr>
        <p:spPr>
          <a:xfrm>
            <a:off x="1333500" y="4667250"/>
            <a:ext cx="9525000" cy="704850"/>
          </a:xfrm>
          <a:prstGeom prst="rect">
            <a:avLst/>
          </a:prstGeom>
          <a:noFill/>
          <a:ln w="0">
            <a:noFill/>
            <a:prstDash val="solid"/>
          </a:ln>
        </p:spPr>
        <p:txBody>
          <a:bodyPr anchor="ctr">
            <a:normAutofit fontScale="91661" lnSpcReduction="20000"/>
          </a:bodyPr>
          <a:lstStyle>
            <a:defPPr algn="ctr">
              <a:defRPr sz="1650" b="1">
                <a:solidFill>
                  <a:srgbClr val="16384C"/>
                </a:solidFill>
                <a:latin typeface="DejaVu Sans"/>
                <a:ea typeface="DejaVu Sans"/>
                <a:cs typeface="DejaVu Sans"/>
              </a:defRPr>
            </a:defPPr>
            <a:lvl1pPr algn="ctr">
              <a:defRPr sz="1650" b="1">
                <a:solidFill>
                  <a:srgbClr val="16384C"/>
                </a:solidFill>
                <a:latin typeface="DejaVu Sans"/>
                <a:ea typeface="DejaVu Sans"/>
                <a:cs typeface="DejaVu Sans"/>
              </a:defRPr>
            </a:lvl1pPr>
            <a:lvl2pPr algn="ctr">
              <a:defRPr sz="1650" b="1">
                <a:solidFill>
                  <a:srgbClr val="16384C"/>
                </a:solidFill>
                <a:latin typeface="DejaVu Sans"/>
                <a:ea typeface="DejaVu Sans"/>
                <a:cs typeface="DejaVu Sans"/>
              </a:defRPr>
            </a:lvl2pPr>
            <a:lvl3pPr algn="ctr">
              <a:defRPr sz="1650" b="1">
                <a:solidFill>
                  <a:srgbClr val="16384C"/>
                </a:solidFill>
                <a:latin typeface="DejaVu Sans"/>
                <a:ea typeface="DejaVu Sans"/>
                <a:cs typeface="DejaVu Sans"/>
              </a:defRPr>
            </a:lvl3pPr>
            <a:lvl4pPr algn="ctr">
              <a:defRPr sz="1650" b="1">
                <a:solidFill>
                  <a:srgbClr val="16384C"/>
                </a:solidFill>
                <a:latin typeface="DejaVu Sans"/>
                <a:ea typeface="DejaVu Sans"/>
                <a:cs typeface="DejaVu Sans"/>
              </a:defRPr>
            </a:lvl4pPr>
            <a:lvl5pPr algn="ctr">
              <a:defRPr sz="1650" b="1">
                <a:solidFill>
                  <a:srgbClr val="16384C"/>
                </a:solidFill>
                <a:latin typeface="DejaVu Sans"/>
                <a:ea typeface="DejaVu Sans"/>
                <a:cs typeface="DejaVu Sans"/>
              </a:defRPr>
            </a:lvl5pPr>
            <a:lvl6pPr algn="ctr">
              <a:defRPr sz="1650" b="1">
                <a:solidFill>
                  <a:srgbClr val="16384C"/>
                </a:solidFill>
                <a:latin typeface="DejaVu Sans"/>
                <a:ea typeface="DejaVu Sans"/>
                <a:cs typeface="DejaVu Sans"/>
              </a:defRPr>
            </a:lvl6pPr>
            <a:lvl7pPr algn="ctr">
              <a:defRPr sz="1650" b="1">
                <a:solidFill>
                  <a:srgbClr val="16384C"/>
                </a:solidFill>
                <a:latin typeface="DejaVu Sans"/>
                <a:ea typeface="DejaVu Sans"/>
                <a:cs typeface="DejaVu Sans"/>
              </a:defRPr>
            </a:lvl7pPr>
            <a:lvl8pPr algn="ctr">
              <a:defRPr sz="1650" b="1">
                <a:solidFill>
                  <a:srgbClr val="16384C"/>
                </a:solidFill>
                <a:latin typeface="DejaVu Sans"/>
                <a:ea typeface="DejaVu Sans"/>
                <a:cs typeface="DejaVu Sans"/>
              </a:defRPr>
            </a:lvl8pPr>
            <a:lvl9pPr algn="ctr">
              <a:defRPr sz="1650" b="1">
                <a:solidFill>
                  <a:srgbClr val="16384C"/>
                </a:solidFill>
                <a:latin typeface="DejaVu Sans"/>
                <a:ea typeface="DejaVu Sans"/>
                <a:cs typeface="DejaVu Sans"/>
              </a:defRPr>
            </a:lvl9pPr>
          </a:lstStyle>
          <a:p>
            <a:pPr algn="ctr">
              <a:defRPr sz="1650" b="1">
                <a:solidFill>
                  <a:srgbClr val="16384C"/>
                </a:solidFill>
                <a:latin typeface="DejaVu Sans"/>
                <a:ea typeface="DejaVu Sans"/>
                <a:cs typeface="DejaVu Sans"/>
              </a:defRPr>
            </a:pPr>
            <a:r>
              <a:rPr sz="1650" b="1">
                <a:solidFill>
                  <a:srgbClr val="16384C"/>
                </a:solidFill>
                <a:latin typeface="DejaVu Sans"/>
                <a:ea typeface="DejaVu Sans"/>
                <a:cs typeface="DejaVu Sans"/>
              </a:rPr>
              <a:t>Για κάθε βασική έννοια αναζητούμε συνώνυμα, διαφορετικές γραφές και ελεγχόμενους όρους, όπως MeSH. Τα συνώνυμα ενώνονται συνήθως με OR και οι διαφορετικές έννοιες με AND.</a:t>
            </a:r>
          </a:p>
        </p:txBody>
      </p:sp>
      <p:sp>
        <p:nvSpPr>
          <p:cNvPr id="29" name="Rectangle 28">
            <a:extLst>
              <a:ext uri="{FF2B5EF4-FFF2-40B4-BE49-F238E27FC236}">
                <a16:creationId xmlns:a16="http://schemas.microsoft.com/office/drawing/2014/main" id="{BC0E52D3-DA36-4A28-9B1F-25C29A7851ED}"/>
              </a:ext>
            </a:extLst>
          </p:cNvPr>
          <p:cNvSpPr>
            <a:spLocks noGrp="1"/>
          </p:cNvSpPr>
          <p:nvPr/>
        </p:nvSpPr>
        <p:spPr>
          <a:xfrm>
            <a:off x="1428750" y="5810250"/>
            <a:ext cx="9334500" cy="476250"/>
          </a:xfrm>
          <a:prstGeom prst="rect">
            <a:avLst/>
          </a:prstGeom>
          <a:noFill/>
          <a:ln w="0">
            <a:noFill/>
            <a:prstDash val="solid"/>
          </a:ln>
        </p:spPr>
        <p:txBody>
          <a:bodyPr anchor="ctr">
            <a:normAutofit fontScale="99020" lnSpcReduction="10000"/>
          </a:bodyPr>
          <a:lstStyle>
            <a:defPPr algn="ctr">
              <a:defRPr sz="1275" b="0">
                <a:solidFill>
                  <a:srgbClr val="E97A5E"/>
                </a:solidFill>
                <a:latin typeface="DejaVu Sans"/>
                <a:ea typeface="DejaVu Sans"/>
                <a:cs typeface="DejaVu Sans"/>
              </a:defRPr>
            </a:defPPr>
            <a:lvl1pPr algn="ctr">
              <a:defRPr sz="1275" b="0">
                <a:solidFill>
                  <a:srgbClr val="E97A5E"/>
                </a:solidFill>
                <a:latin typeface="DejaVu Sans"/>
                <a:ea typeface="DejaVu Sans"/>
                <a:cs typeface="DejaVu Sans"/>
              </a:defRPr>
            </a:lvl1pPr>
            <a:lvl2pPr algn="ctr">
              <a:defRPr sz="1275" b="0">
                <a:solidFill>
                  <a:srgbClr val="E97A5E"/>
                </a:solidFill>
                <a:latin typeface="DejaVu Sans"/>
                <a:ea typeface="DejaVu Sans"/>
                <a:cs typeface="DejaVu Sans"/>
              </a:defRPr>
            </a:lvl2pPr>
            <a:lvl3pPr algn="ctr">
              <a:defRPr sz="1275" b="0">
                <a:solidFill>
                  <a:srgbClr val="E97A5E"/>
                </a:solidFill>
                <a:latin typeface="DejaVu Sans"/>
                <a:ea typeface="DejaVu Sans"/>
                <a:cs typeface="DejaVu Sans"/>
              </a:defRPr>
            </a:lvl3pPr>
            <a:lvl4pPr algn="ctr">
              <a:defRPr sz="1275" b="0">
                <a:solidFill>
                  <a:srgbClr val="E97A5E"/>
                </a:solidFill>
                <a:latin typeface="DejaVu Sans"/>
                <a:ea typeface="DejaVu Sans"/>
                <a:cs typeface="DejaVu Sans"/>
              </a:defRPr>
            </a:lvl4pPr>
            <a:lvl5pPr algn="ctr">
              <a:defRPr sz="1275" b="0">
                <a:solidFill>
                  <a:srgbClr val="E97A5E"/>
                </a:solidFill>
                <a:latin typeface="DejaVu Sans"/>
                <a:ea typeface="DejaVu Sans"/>
                <a:cs typeface="DejaVu Sans"/>
              </a:defRPr>
            </a:lvl5pPr>
            <a:lvl6pPr algn="ctr">
              <a:defRPr sz="1275" b="0">
                <a:solidFill>
                  <a:srgbClr val="E97A5E"/>
                </a:solidFill>
                <a:latin typeface="DejaVu Sans"/>
                <a:ea typeface="DejaVu Sans"/>
                <a:cs typeface="DejaVu Sans"/>
              </a:defRPr>
            </a:lvl6pPr>
            <a:lvl7pPr algn="ctr">
              <a:defRPr sz="1275" b="0">
                <a:solidFill>
                  <a:srgbClr val="E97A5E"/>
                </a:solidFill>
                <a:latin typeface="DejaVu Sans"/>
                <a:ea typeface="DejaVu Sans"/>
                <a:cs typeface="DejaVu Sans"/>
              </a:defRPr>
            </a:lvl7pPr>
            <a:lvl8pPr algn="ctr">
              <a:defRPr sz="1275" b="0">
                <a:solidFill>
                  <a:srgbClr val="E97A5E"/>
                </a:solidFill>
                <a:latin typeface="DejaVu Sans"/>
                <a:ea typeface="DejaVu Sans"/>
                <a:cs typeface="DejaVu Sans"/>
              </a:defRPr>
            </a:lvl8pPr>
            <a:lvl9pPr algn="ctr">
              <a:defRPr sz="1275" b="0">
                <a:solidFill>
                  <a:srgbClr val="E97A5E"/>
                </a:solidFill>
                <a:latin typeface="DejaVu Sans"/>
                <a:ea typeface="DejaVu Sans"/>
                <a:cs typeface="DejaVu Sans"/>
              </a:defRPr>
            </a:lvl9pPr>
          </a:lstStyle>
          <a:p>
            <a:pPr algn="ctr">
              <a:defRPr sz="1275" b="0">
                <a:solidFill>
                  <a:srgbClr val="E97A5E"/>
                </a:solidFill>
                <a:latin typeface="DejaVu Sans"/>
                <a:ea typeface="DejaVu Sans"/>
                <a:cs typeface="DejaVu Sans"/>
              </a:defRPr>
            </a:pPr>
            <a:r>
              <a:rPr sz="1275" b="0">
                <a:solidFill>
                  <a:srgbClr val="E97A5E"/>
                </a:solidFill>
                <a:latin typeface="DejaVu Sans"/>
                <a:ea typeface="DejaVu Sans"/>
                <a:cs typeface="DejaVu Sans"/>
              </a:rPr>
              <a:t>Σημείωση: δεν χρησιμοποιούνται υποχρεωτικά όλα τα στοιχεία του PICO. Η σύγκριση και η έκβαση συχνά παραλείπονται όταν περιορίζουν υπερβολικά την αναζήτηση.</a:t>
            </a:r>
          </a:p>
        </p:txBody>
      </p:sp>
    </p:spTree>
    <p:extLst>
      <p:ext uri="{BB962C8B-B14F-4D97-AF65-F5344CB8AC3E}">
        <p14:creationId xmlns:p14="http://schemas.microsoft.com/office/powerpoint/2010/main" val="1594181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68E92A3-E490-4056-B140-703E8E00DDDB}"/>
              </a:ext>
            </a:extLst>
          </p:cNvPr>
          <p:cNvSpPr>
            <a:spLocks noGrp="1"/>
          </p:cNvSpPr>
          <p:nvPr/>
        </p:nvSpPr>
        <p:spPr>
          <a:xfrm>
            <a:off x="647700" y="400050"/>
            <a:ext cx="10810875" cy="552450"/>
          </a:xfrm>
          <a:prstGeom prst="rect">
            <a:avLst/>
          </a:prstGeom>
          <a:noFill/>
          <a:ln w="0">
            <a:noFill/>
            <a:prstDash val="solid"/>
          </a:ln>
        </p:spPr>
        <p:txBody>
          <a:bodyPr anchor="ctr">
            <a:normAutofit/>
          </a:bodyPr>
          <a:lstStyle>
            <a:defPPr algn="l">
              <a:defRPr sz="2850" b="1">
                <a:solidFill>
                  <a:srgbClr val="16384C"/>
                </a:solidFill>
                <a:latin typeface="DejaVu Sans"/>
                <a:ea typeface="DejaVu Sans"/>
                <a:cs typeface="DejaVu Sans"/>
              </a:defRPr>
            </a:defPPr>
            <a:lvl1pPr algn="l">
              <a:defRPr sz="2850" b="1">
                <a:solidFill>
                  <a:srgbClr val="16384C"/>
                </a:solidFill>
                <a:latin typeface="DejaVu Sans"/>
                <a:ea typeface="DejaVu Sans"/>
                <a:cs typeface="DejaVu Sans"/>
              </a:defRPr>
            </a:lvl1pPr>
            <a:lvl2pPr algn="l">
              <a:defRPr sz="2850" b="1">
                <a:solidFill>
                  <a:srgbClr val="16384C"/>
                </a:solidFill>
                <a:latin typeface="DejaVu Sans"/>
                <a:ea typeface="DejaVu Sans"/>
                <a:cs typeface="DejaVu Sans"/>
              </a:defRPr>
            </a:lvl2pPr>
            <a:lvl3pPr algn="l">
              <a:defRPr sz="2850" b="1">
                <a:solidFill>
                  <a:srgbClr val="16384C"/>
                </a:solidFill>
                <a:latin typeface="DejaVu Sans"/>
                <a:ea typeface="DejaVu Sans"/>
                <a:cs typeface="DejaVu Sans"/>
              </a:defRPr>
            </a:lvl3pPr>
            <a:lvl4pPr algn="l">
              <a:defRPr sz="2850" b="1">
                <a:solidFill>
                  <a:srgbClr val="16384C"/>
                </a:solidFill>
                <a:latin typeface="DejaVu Sans"/>
                <a:ea typeface="DejaVu Sans"/>
                <a:cs typeface="DejaVu Sans"/>
              </a:defRPr>
            </a:lvl4pPr>
            <a:lvl5pPr algn="l">
              <a:defRPr sz="2850" b="1">
                <a:solidFill>
                  <a:srgbClr val="16384C"/>
                </a:solidFill>
                <a:latin typeface="DejaVu Sans"/>
                <a:ea typeface="DejaVu Sans"/>
                <a:cs typeface="DejaVu Sans"/>
              </a:defRPr>
            </a:lvl5pPr>
            <a:lvl6pPr algn="l">
              <a:defRPr sz="2850" b="1">
                <a:solidFill>
                  <a:srgbClr val="16384C"/>
                </a:solidFill>
                <a:latin typeface="DejaVu Sans"/>
                <a:ea typeface="DejaVu Sans"/>
                <a:cs typeface="DejaVu Sans"/>
              </a:defRPr>
            </a:lvl6pPr>
            <a:lvl7pPr algn="l">
              <a:defRPr sz="2850" b="1">
                <a:solidFill>
                  <a:srgbClr val="16384C"/>
                </a:solidFill>
                <a:latin typeface="DejaVu Sans"/>
                <a:ea typeface="DejaVu Sans"/>
                <a:cs typeface="DejaVu Sans"/>
              </a:defRPr>
            </a:lvl7pPr>
            <a:lvl8pPr algn="l">
              <a:defRPr sz="2850" b="1">
                <a:solidFill>
                  <a:srgbClr val="16384C"/>
                </a:solidFill>
                <a:latin typeface="DejaVu Sans"/>
                <a:ea typeface="DejaVu Sans"/>
                <a:cs typeface="DejaVu Sans"/>
              </a:defRPr>
            </a:lvl8pPr>
            <a:lvl9pPr algn="l">
              <a:defRPr sz="2850" b="1">
                <a:solidFill>
                  <a:srgbClr val="16384C"/>
                </a:solidFill>
                <a:latin typeface="DejaVu Sans"/>
                <a:ea typeface="DejaVu Sans"/>
                <a:cs typeface="DejaVu Sans"/>
              </a:defRPr>
            </a:lvl9pPr>
          </a:lstStyle>
          <a:p>
            <a:pPr algn="l">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Τι πρέπει να αναφέρεται για την αναζήτηση</a:t>
            </a:r>
          </a:p>
        </p:txBody>
      </p:sp>
      <p:sp>
        <p:nvSpPr>
          <p:cNvPr id="2" name="Rectangle 1">
            <a:extLst>
              <a:ext uri="{FF2B5EF4-FFF2-40B4-BE49-F238E27FC236}">
                <a16:creationId xmlns:a16="http://schemas.microsoft.com/office/drawing/2014/main" id="{0F2AC45D-C6BC-41D2-8F10-F0CD20B69683}"/>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92CF993B-F459-4E9D-89F3-8A7DD48E516E}"/>
              </a:ext>
            </a:extLst>
          </p:cNvPr>
          <p:cNvSpPr>
            <a:spLocks noGrp="1"/>
          </p:cNvSpPr>
          <p:nvPr/>
        </p:nvSpPr>
        <p:spPr>
          <a:xfrm>
            <a:off x="809625" y="1381125"/>
            <a:ext cx="2333625" cy="400050"/>
          </a:xfrm>
          <a:prstGeom prst="rect">
            <a:avLst/>
          </a:prstGeom>
          <a:noFill/>
          <a:ln w="0">
            <a:noFill/>
            <a:prstDash val="solid"/>
          </a:ln>
        </p:spPr>
        <p:txBody>
          <a:bodyPr anchor="ctr">
            <a:normAutofit/>
          </a:bodyPr>
          <a:lstStyle>
            <a:defPPr algn="l">
              <a:defRPr sz="1500" b="1">
                <a:solidFill>
                  <a:srgbClr val="16384C"/>
                </a:solidFill>
                <a:latin typeface="DejaVu Sans"/>
                <a:ea typeface="DejaVu Sans"/>
                <a:cs typeface="DejaVu Sans"/>
              </a:defRPr>
            </a:defPPr>
            <a:lvl1pPr algn="l">
              <a:defRPr sz="1500" b="1">
                <a:solidFill>
                  <a:srgbClr val="16384C"/>
                </a:solidFill>
                <a:latin typeface="DejaVu Sans"/>
                <a:ea typeface="DejaVu Sans"/>
                <a:cs typeface="DejaVu Sans"/>
              </a:defRPr>
            </a:lvl1pPr>
            <a:lvl2pPr algn="l">
              <a:defRPr sz="1500" b="1">
                <a:solidFill>
                  <a:srgbClr val="16384C"/>
                </a:solidFill>
                <a:latin typeface="DejaVu Sans"/>
                <a:ea typeface="DejaVu Sans"/>
                <a:cs typeface="DejaVu Sans"/>
              </a:defRPr>
            </a:lvl2pPr>
            <a:lvl3pPr algn="l">
              <a:defRPr sz="1500" b="1">
                <a:solidFill>
                  <a:srgbClr val="16384C"/>
                </a:solidFill>
                <a:latin typeface="DejaVu Sans"/>
                <a:ea typeface="DejaVu Sans"/>
                <a:cs typeface="DejaVu Sans"/>
              </a:defRPr>
            </a:lvl3pPr>
            <a:lvl4pPr algn="l">
              <a:defRPr sz="1500" b="1">
                <a:solidFill>
                  <a:srgbClr val="16384C"/>
                </a:solidFill>
                <a:latin typeface="DejaVu Sans"/>
                <a:ea typeface="DejaVu Sans"/>
                <a:cs typeface="DejaVu Sans"/>
              </a:defRPr>
            </a:lvl4pPr>
            <a:lvl5pPr algn="l">
              <a:defRPr sz="1500" b="1">
                <a:solidFill>
                  <a:srgbClr val="16384C"/>
                </a:solidFill>
                <a:latin typeface="DejaVu Sans"/>
                <a:ea typeface="DejaVu Sans"/>
                <a:cs typeface="DejaVu Sans"/>
              </a:defRPr>
            </a:lvl5pPr>
            <a:lvl6pPr algn="l">
              <a:defRPr sz="1500" b="1">
                <a:solidFill>
                  <a:srgbClr val="16384C"/>
                </a:solidFill>
                <a:latin typeface="DejaVu Sans"/>
                <a:ea typeface="DejaVu Sans"/>
                <a:cs typeface="DejaVu Sans"/>
              </a:defRPr>
            </a:lvl6pPr>
            <a:lvl7pPr algn="l">
              <a:defRPr sz="1500" b="1">
                <a:solidFill>
                  <a:srgbClr val="16384C"/>
                </a:solidFill>
                <a:latin typeface="DejaVu Sans"/>
                <a:ea typeface="DejaVu Sans"/>
                <a:cs typeface="DejaVu Sans"/>
              </a:defRPr>
            </a:lvl7pPr>
            <a:lvl8pPr algn="l">
              <a:defRPr sz="1500" b="1">
                <a:solidFill>
                  <a:srgbClr val="16384C"/>
                </a:solidFill>
                <a:latin typeface="DejaVu Sans"/>
                <a:ea typeface="DejaVu Sans"/>
                <a:cs typeface="DejaVu Sans"/>
              </a:defRPr>
            </a:lvl8pPr>
            <a:lvl9pPr algn="l">
              <a:defRPr sz="1500" b="1">
                <a:solidFill>
                  <a:srgbClr val="16384C"/>
                </a:solidFill>
                <a:latin typeface="DejaVu Sans"/>
                <a:ea typeface="DejaVu Sans"/>
                <a:cs typeface="DejaVu Sans"/>
              </a:defRPr>
            </a:lvl9pPr>
          </a:lstStyle>
          <a:p>
            <a:pPr algn="l">
              <a:defRPr sz="1500" b="1">
                <a:solidFill>
                  <a:srgbClr val="16384C"/>
                </a:solidFill>
                <a:latin typeface="DejaVu Sans"/>
                <a:ea typeface="DejaVu Sans"/>
                <a:cs typeface="DejaVu Sans"/>
              </a:defRPr>
            </a:pPr>
            <a:r>
              <a:rPr sz="1500" b="1">
                <a:solidFill>
                  <a:srgbClr val="16384C"/>
                </a:solidFill>
                <a:latin typeface="DejaVu Sans"/>
                <a:ea typeface="DejaVu Sans"/>
                <a:cs typeface="DejaVu Sans"/>
              </a:rPr>
              <a:t>Βάσεις δεδομένων</a:t>
            </a:r>
          </a:p>
        </p:txBody>
      </p:sp>
      <p:sp>
        <p:nvSpPr>
          <p:cNvPr id="4" name="Rectangle 3">
            <a:extLst>
              <a:ext uri="{FF2B5EF4-FFF2-40B4-BE49-F238E27FC236}">
                <a16:creationId xmlns:a16="http://schemas.microsoft.com/office/drawing/2014/main" id="{33E55029-2713-414D-9112-FDDF06A45E5B}"/>
              </a:ext>
            </a:extLst>
          </p:cNvPr>
          <p:cNvSpPr>
            <a:spLocks noGrp="1"/>
          </p:cNvSpPr>
          <p:nvPr/>
        </p:nvSpPr>
        <p:spPr>
          <a:xfrm>
            <a:off x="3333750" y="1381125"/>
            <a:ext cx="7858125" cy="55245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Σε ποιες πηγές έγινε αναζήτηση, π.χ. MEDLINE/PubMed, Embase, CINAHL, CENTRAL</a:t>
            </a:r>
          </a:p>
        </p:txBody>
      </p:sp>
      <p:sp>
        <p:nvSpPr>
          <p:cNvPr id="5" name="Rectangle 4">
            <a:extLst>
              <a:ext uri="{FF2B5EF4-FFF2-40B4-BE49-F238E27FC236}">
                <a16:creationId xmlns:a16="http://schemas.microsoft.com/office/drawing/2014/main" id="{CE570629-4842-4F42-8096-3A05356C75A1}"/>
              </a:ext>
            </a:extLst>
          </p:cNvPr>
          <p:cNvSpPr>
            <a:spLocks noGrp="1"/>
          </p:cNvSpPr>
          <p:nvPr/>
        </p:nvSpPr>
        <p:spPr>
          <a:xfrm>
            <a:off x="809625" y="2028825"/>
            <a:ext cx="10382250" cy="19050"/>
          </a:xfrm>
          <a:prstGeom prst="rect">
            <a:avLst/>
          </a:prstGeom>
          <a:solidFill>
            <a:srgbClr val="C9D4D8"/>
          </a:solidFill>
          <a:ln w="0">
            <a:noFill/>
            <a:prstDash val="solid"/>
          </a:ln>
        </p:spPr>
        <p:txBody>
          <a:bodyPr/>
          <a:lstStyle/>
          <a:p>
            <a:endParaRPr lang="en-US"/>
          </a:p>
        </p:txBody>
      </p:sp>
      <p:sp>
        <p:nvSpPr>
          <p:cNvPr id="6" name="Rectangle 5">
            <a:extLst>
              <a:ext uri="{FF2B5EF4-FFF2-40B4-BE49-F238E27FC236}">
                <a16:creationId xmlns:a16="http://schemas.microsoft.com/office/drawing/2014/main" id="{4F9F4E19-5EFD-4D73-9FBD-8A9C2DF5C9E1}"/>
              </a:ext>
            </a:extLst>
          </p:cNvPr>
          <p:cNvSpPr>
            <a:spLocks noGrp="1"/>
          </p:cNvSpPr>
          <p:nvPr/>
        </p:nvSpPr>
        <p:spPr>
          <a:xfrm>
            <a:off x="809625" y="2219325"/>
            <a:ext cx="2333625" cy="400050"/>
          </a:xfrm>
          <a:prstGeom prst="rect">
            <a:avLst/>
          </a:prstGeom>
          <a:noFill/>
          <a:ln w="0">
            <a:noFill/>
            <a:prstDash val="solid"/>
          </a:ln>
        </p:spPr>
        <p:txBody>
          <a:bodyPr anchor="ctr">
            <a:normAutofit/>
          </a:bodyPr>
          <a:lstStyle>
            <a:defPPr algn="l">
              <a:defRPr sz="1500" b="1">
                <a:solidFill>
                  <a:srgbClr val="2A7F78"/>
                </a:solidFill>
                <a:latin typeface="DejaVu Sans"/>
                <a:ea typeface="DejaVu Sans"/>
                <a:cs typeface="DejaVu Sans"/>
              </a:defRPr>
            </a:defPPr>
            <a:lvl1pPr algn="l">
              <a:defRPr sz="1500" b="1">
                <a:solidFill>
                  <a:srgbClr val="2A7F78"/>
                </a:solidFill>
                <a:latin typeface="DejaVu Sans"/>
                <a:ea typeface="DejaVu Sans"/>
                <a:cs typeface="DejaVu Sans"/>
              </a:defRPr>
            </a:lvl1pPr>
            <a:lvl2pPr algn="l">
              <a:defRPr sz="1500" b="1">
                <a:solidFill>
                  <a:srgbClr val="2A7F78"/>
                </a:solidFill>
                <a:latin typeface="DejaVu Sans"/>
                <a:ea typeface="DejaVu Sans"/>
                <a:cs typeface="DejaVu Sans"/>
              </a:defRPr>
            </a:lvl2pPr>
            <a:lvl3pPr algn="l">
              <a:defRPr sz="1500" b="1">
                <a:solidFill>
                  <a:srgbClr val="2A7F78"/>
                </a:solidFill>
                <a:latin typeface="DejaVu Sans"/>
                <a:ea typeface="DejaVu Sans"/>
                <a:cs typeface="DejaVu Sans"/>
              </a:defRPr>
            </a:lvl3pPr>
            <a:lvl4pPr algn="l">
              <a:defRPr sz="1500" b="1">
                <a:solidFill>
                  <a:srgbClr val="2A7F78"/>
                </a:solidFill>
                <a:latin typeface="DejaVu Sans"/>
                <a:ea typeface="DejaVu Sans"/>
                <a:cs typeface="DejaVu Sans"/>
              </a:defRPr>
            </a:lvl4pPr>
            <a:lvl5pPr algn="l">
              <a:defRPr sz="1500" b="1">
                <a:solidFill>
                  <a:srgbClr val="2A7F78"/>
                </a:solidFill>
                <a:latin typeface="DejaVu Sans"/>
                <a:ea typeface="DejaVu Sans"/>
                <a:cs typeface="DejaVu Sans"/>
              </a:defRPr>
            </a:lvl5pPr>
            <a:lvl6pPr algn="l">
              <a:defRPr sz="1500" b="1">
                <a:solidFill>
                  <a:srgbClr val="2A7F78"/>
                </a:solidFill>
                <a:latin typeface="DejaVu Sans"/>
                <a:ea typeface="DejaVu Sans"/>
                <a:cs typeface="DejaVu Sans"/>
              </a:defRPr>
            </a:lvl6pPr>
            <a:lvl7pPr algn="l">
              <a:defRPr sz="1500" b="1">
                <a:solidFill>
                  <a:srgbClr val="2A7F78"/>
                </a:solidFill>
                <a:latin typeface="DejaVu Sans"/>
                <a:ea typeface="DejaVu Sans"/>
                <a:cs typeface="DejaVu Sans"/>
              </a:defRPr>
            </a:lvl7pPr>
            <a:lvl8pPr algn="l">
              <a:defRPr sz="1500" b="1">
                <a:solidFill>
                  <a:srgbClr val="2A7F78"/>
                </a:solidFill>
                <a:latin typeface="DejaVu Sans"/>
                <a:ea typeface="DejaVu Sans"/>
                <a:cs typeface="DejaVu Sans"/>
              </a:defRPr>
            </a:lvl8pPr>
            <a:lvl9pPr algn="l">
              <a:defRPr sz="1500" b="1">
                <a:solidFill>
                  <a:srgbClr val="2A7F78"/>
                </a:solidFill>
                <a:latin typeface="DejaVu Sans"/>
                <a:ea typeface="DejaVu Sans"/>
                <a:cs typeface="DejaVu Sans"/>
              </a:defRPr>
            </a:lvl9pPr>
          </a:lstStyle>
          <a:p>
            <a:pPr algn="l">
              <a:defRPr sz="1500" b="1">
                <a:solidFill>
                  <a:srgbClr val="2A7F78"/>
                </a:solidFill>
                <a:latin typeface="DejaVu Sans"/>
                <a:ea typeface="DejaVu Sans"/>
                <a:cs typeface="DejaVu Sans"/>
              </a:defRPr>
            </a:pPr>
            <a:r>
              <a:rPr sz="1500" b="1">
                <a:solidFill>
                  <a:srgbClr val="2A7F78"/>
                </a:solidFill>
                <a:latin typeface="DejaVu Sans"/>
                <a:ea typeface="DejaVu Sans"/>
                <a:cs typeface="DejaVu Sans"/>
              </a:rPr>
              <a:t>Χρονικό διάστημα</a:t>
            </a:r>
          </a:p>
        </p:txBody>
      </p:sp>
      <p:sp>
        <p:nvSpPr>
          <p:cNvPr id="7" name="Rectangle 6">
            <a:extLst>
              <a:ext uri="{FF2B5EF4-FFF2-40B4-BE49-F238E27FC236}">
                <a16:creationId xmlns:a16="http://schemas.microsoft.com/office/drawing/2014/main" id="{A06BAFB2-1784-4E62-BF6F-958842FA41C8}"/>
              </a:ext>
            </a:extLst>
          </p:cNvPr>
          <p:cNvSpPr>
            <a:spLocks noGrp="1"/>
          </p:cNvSpPr>
          <p:nvPr/>
        </p:nvSpPr>
        <p:spPr>
          <a:xfrm>
            <a:off x="3333750" y="2219325"/>
            <a:ext cx="7858125" cy="55245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Από ποια ημερομηνία έως ποια ημερομηνία και πότε έγινε η τελευταία αναζήτηση</a:t>
            </a:r>
          </a:p>
        </p:txBody>
      </p:sp>
      <p:sp>
        <p:nvSpPr>
          <p:cNvPr id="8" name="Rectangle 7">
            <a:extLst>
              <a:ext uri="{FF2B5EF4-FFF2-40B4-BE49-F238E27FC236}">
                <a16:creationId xmlns:a16="http://schemas.microsoft.com/office/drawing/2014/main" id="{7F2D2986-C603-4D05-A429-7AB62532385E}"/>
              </a:ext>
            </a:extLst>
          </p:cNvPr>
          <p:cNvSpPr>
            <a:spLocks noGrp="1"/>
          </p:cNvSpPr>
          <p:nvPr/>
        </p:nvSpPr>
        <p:spPr>
          <a:xfrm>
            <a:off x="809625" y="2867025"/>
            <a:ext cx="10382250" cy="19050"/>
          </a:xfrm>
          <a:prstGeom prst="rect">
            <a:avLst/>
          </a:prstGeom>
          <a:solidFill>
            <a:srgbClr val="C9D4D8"/>
          </a:solidFill>
          <a:ln w="0">
            <a:noFill/>
            <a:prstDash val="solid"/>
          </a:ln>
        </p:spPr>
        <p:txBody>
          <a:bodyPr/>
          <a:lstStyle/>
          <a:p>
            <a:endParaRPr lang="en-US"/>
          </a:p>
        </p:txBody>
      </p:sp>
      <p:sp>
        <p:nvSpPr>
          <p:cNvPr id="9" name="Rectangle 8">
            <a:extLst>
              <a:ext uri="{FF2B5EF4-FFF2-40B4-BE49-F238E27FC236}">
                <a16:creationId xmlns:a16="http://schemas.microsoft.com/office/drawing/2014/main" id="{4D67D2F6-976B-4A37-B6C4-CBDE2489C67A}"/>
              </a:ext>
            </a:extLst>
          </p:cNvPr>
          <p:cNvSpPr>
            <a:spLocks noGrp="1"/>
          </p:cNvSpPr>
          <p:nvPr/>
        </p:nvSpPr>
        <p:spPr>
          <a:xfrm>
            <a:off x="809625" y="3057525"/>
            <a:ext cx="2333625" cy="400050"/>
          </a:xfrm>
          <a:prstGeom prst="rect">
            <a:avLst/>
          </a:prstGeom>
          <a:noFill/>
          <a:ln w="0">
            <a:noFill/>
            <a:prstDash val="solid"/>
          </a:ln>
        </p:spPr>
        <p:txBody>
          <a:bodyPr anchor="ctr">
            <a:normAutofit/>
          </a:bodyPr>
          <a:lstStyle>
            <a:defPPr algn="l">
              <a:defRPr sz="1500" b="1">
                <a:solidFill>
                  <a:srgbClr val="E97A5E"/>
                </a:solidFill>
                <a:latin typeface="DejaVu Sans"/>
                <a:ea typeface="DejaVu Sans"/>
                <a:cs typeface="DejaVu Sans"/>
              </a:defRPr>
            </a:defPPr>
            <a:lvl1pPr algn="l">
              <a:defRPr sz="1500" b="1">
                <a:solidFill>
                  <a:srgbClr val="E97A5E"/>
                </a:solidFill>
                <a:latin typeface="DejaVu Sans"/>
                <a:ea typeface="DejaVu Sans"/>
                <a:cs typeface="DejaVu Sans"/>
              </a:defRPr>
            </a:lvl1pPr>
            <a:lvl2pPr algn="l">
              <a:defRPr sz="1500" b="1">
                <a:solidFill>
                  <a:srgbClr val="E97A5E"/>
                </a:solidFill>
                <a:latin typeface="DejaVu Sans"/>
                <a:ea typeface="DejaVu Sans"/>
                <a:cs typeface="DejaVu Sans"/>
              </a:defRPr>
            </a:lvl2pPr>
            <a:lvl3pPr algn="l">
              <a:defRPr sz="1500" b="1">
                <a:solidFill>
                  <a:srgbClr val="E97A5E"/>
                </a:solidFill>
                <a:latin typeface="DejaVu Sans"/>
                <a:ea typeface="DejaVu Sans"/>
                <a:cs typeface="DejaVu Sans"/>
              </a:defRPr>
            </a:lvl3pPr>
            <a:lvl4pPr algn="l">
              <a:defRPr sz="1500" b="1">
                <a:solidFill>
                  <a:srgbClr val="E97A5E"/>
                </a:solidFill>
                <a:latin typeface="DejaVu Sans"/>
                <a:ea typeface="DejaVu Sans"/>
                <a:cs typeface="DejaVu Sans"/>
              </a:defRPr>
            </a:lvl4pPr>
            <a:lvl5pPr algn="l">
              <a:defRPr sz="1500" b="1">
                <a:solidFill>
                  <a:srgbClr val="E97A5E"/>
                </a:solidFill>
                <a:latin typeface="DejaVu Sans"/>
                <a:ea typeface="DejaVu Sans"/>
                <a:cs typeface="DejaVu Sans"/>
              </a:defRPr>
            </a:lvl5pPr>
            <a:lvl6pPr algn="l">
              <a:defRPr sz="1500" b="1">
                <a:solidFill>
                  <a:srgbClr val="E97A5E"/>
                </a:solidFill>
                <a:latin typeface="DejaVu Sans"/>
                <a:ea typeface="DejaVu Sans"/>
                <a:cs typeface="DejaVu Sans"/>
              </a:defRPr>
            </a:lvl6pPr>
            <a:lvl7pPr algn="l">
              <a:defRPr sz="1500" b="1">
                <a:solidFill>
                  <a:srgbClr val="E97A5E"/>
                </a:solidFill>
                <a:latin typeface="DejaVu Sans"/>
                <a:ea typeface="DejaVu Sans"/>
                <a:cs typeface="DejaVu Sans"/>
              </a:defRPr>
            </a:lvl7pPr>
            <a:lvl8pPr algn="l">
              <a:defRPr sz="1500" b="1">
                <a:solidFill>
                  <a:srgbClr val="E97A5E"/>
                </a:solidFill>
                <a:latin typeface="DejaVu Sans"/>
                <a:ea typeface="DejaVu Sans"/>
                <a:cs typeface="DejaVu Sans"/>
              </a:defRPr>
            </a:lvl8pPr>
            <a:lvl9pPr algn="l">
              <a:defRPr sz="1500" b="1">
                <a:solidFill>
                  <a:srgbClr val="E97A5E"/>
                </a:solidFill>
                <a:latin typeface="DejaVu Sans"/>
                <a:ea typeface="DejaVu Sans"/>
                <a:cs typeface="DejaVu Sans"/>
              </a:defRPr>
            </a:lvl9pPr>
          </a:lstStyle>
          <a:p>
            <a:pPr algn="l">
              <a:defRPr sz="1500" b="1">
                <a:solidFill>
                  <a:srgbClr val="E97A5E"/>
                </a:solidFill>
                <a:latin typeface="DejaVu Sans"/>
                <a:ea typeface="DejaVu Sans"/>
                <a:cs typeface="DejaVu Sans"/>
              </a:defRPr>
            </a:pPr>
            <a:r>
              <a:rPr sz="1500" b="1">
                <a:solidFill>
                  <a:srgbClr val="E97A5E"/>
                </a:solidFill>
                <a:latin typeface="DejaVu Sans"/>
                <a:ea typeface="DejaVu Sans"/>
                <a:cs typeface="DejaVu Sans"/>
              </a:rPr>
              <a:t>Πλήρης στρατηγική</a:t>
            </a:r>
          </a:p>
        </p:txBody>
      </p:sp>
      <p:sp>
        <p:nvSpPr>
          <p:cNvPr id="10" name="Rectangle 9">
            <a:extLst>
              <a:ext uri="{FF2B5EF4-FFF2-40B4-BE49-F238E27FC236}">
                <a16:creationId xmlns:a16="http://schemas.microsoft.com/office/drawing/2014/main" id="{E5A18F0E-97E4-48FC-80DC-2A46632E3ECC}"/>
              </a:ext>
            </a:extLst>
          </p:cNvPr>
          <p:cNvSpPr>
            <a:spLocks noGrp="1"/>
          </p:cNvSpPr>
          <p:nvPr/>
        </p:nvSpPr>
        <p:spPr>
          <a:xfrm>
            <a:off x="3333750" y="3057525"/>
            <a:ext cx="7858125" cy="55245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Οι ακριβείς όροι, οι συνδυασμοί AND/OR, τα πεδία και η προσαρμογή σε κάθε βάση</a:t>
            </a:r>
          </a:p>
        </p:txBody>
      </p:sp>
      <p:sp>
        <p:nvSpPr>
          <p:cNvPr id="11" name="Rectangle 10">
            <a:extLst>
              <a:ext uri="{FF2B5EF4-FFF2-40B4-BE49-F238E27FC236}">
                <a16:creationId xmlns:a16="http://schemas.microsoft.com/office/drawing/2014/main" id="{65613080-1A55-482B-A2C1-5C3F19EFB474}"/>
              </a:ext>
            </a:extLst>
          </p:cNvPr>
          <p:cNvSpPr>
            <a:spLocks noGrp="1"/>
          </p:cNvSpPr>
          <p:nvPr/>
        </p:nvSpPr>
        <p:spPr>
          <a:xfrm>
            <a:off x="809625" y="3705225"/>
            <a:ext cx="10382250" cy="19050"/>
          </a:xfrm>
          <a:prstGeom prst="rect">
            <a:avLst/>
          </a:prstGeom>
          <a:solidFill>
            <a:srgbClr val="C9D4D8"/>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7638680B-4191-476F-B91C-E501DC2902BA}"/>
              </a:ext>
            </a:extLst>
          </p:cNvPr>
          <p:cNvSpPr>
            <a:spLocks noGrp="1"/>
          </p:cNvSpPr>
          <p:nvPr/>
        </p:nvSpPr>
        <p:spPr>
          <a:xfrm>
            <a:off x="809625" y="3895725"/>
            <a:ext cx="2333625" cy="400050"/>
          </a:xfrm>
          <a:prstGeom prst="rect">
            <a:avLst/>
          </a:prstGeom>
          <a:noFill/>
          <a:ln w="0">
            <a:noFill/>
            <a:prstDash val="solid"/>
          </a:ln>
        </p:spPr>
        <p:txBody>
          <a:bodyPr anchor="ctr">
            <a:normAutofit/>
          </a:bodyPr>
          <a:lstStyle>
            <a:defPPr algn="l">
              <a:defRPr sz="1500" b="1">
                <a:solidFill>
                  <a:srgbClr val="E3AE45"/>
                </a:solidFill>
                <a:latin typeface="DejaVu Sans"/>
                <a:ea typeface="DejaVu Sans"/>
                <a:cs typeface="DejaVu Sans"/>
              </a:defRPr>
            </a:defPPr>
            <a:lvl1pPr algn="l">
              <a:defRPr sz="1500" b="1">
                <a:solidFill>
                  <a:srgbClr val="E3AE45"/>
                </a:solidFill>
                <a:latin typeface="DejaVu Sans"/>
                <a:ea typeface="DejaVu Sans"/>
                <a:cs typeface="DejaVu Sans"/>
              </a:defRPr>
            </a:lvl1pPr>
            <a:lvl2pPr algn="l">
              <a:defRPr sz="1500" b="1">
                <a:solidFill>
                  <a:srgbClr val="E3AE45"/>
                </a:solidFill>
                <a:latin typeface="DejaVu Sans"/>
                <a:ea typeface="DejaVu Sans"/>
                <a:cs typeface="DejaVu Sans"/>
              </a:defRPr>
            </a:lvl2pPr>
            <a:lvl3pPr algn="l">
              <a:defRPr sz="1500" b="1">
                <a:solidFill>
                  <a:srgbClr val="E3AE45"/>
                </a:solidFill>
                <a:latin typeface="DejaVu Sans"/>
                <a:ea typeface="DejaVu Sans"/>
                <a:cs typeface="DejaVu Sans"/>
              </a:defRPr>
            </a:lvl3pPr>
            <a:lvl4pPr algn="l">
              <a:defRPr sz="1500" b="1">
                <a:solidFill>
                  <a:srgbClr val="E3AE45"/>
                </a:solidFill>
                <a:latin typeface="DejaVu Sans"/>
                <a:ea typeface="DejaVu Sans"/>
                <a:cs typeface="DejaVu Sans"/>
              </a:defRPr>
            </a:lvl4pPr>
            <a:lvl5pPr algn="l">
              <a:defRPr sz="1500" b="1">
                <a:solidFill>
                  <a:srgbClr val="E3AE45"/>
                </a:solidFill>
                <a:latin typeface="DejaVu Sans"/>
                <a:ea typeface="DejaVu Sans"/>
                <a:cs typeface="DejaVu Sans"/>
              </a:defRPr>
            </a:lvl5pPr>
            <a:lvl6pPr algn="l">
              <a:defRPr sz="1500" b="1">
                <a:solidFill>
                  <a:srgbClr val="E3AE45"/>
                </a:solidFill>
                <a:latin typeface="DejaVu Sans"/>
                <a:ea typeface="DejaVu Sans"/>
                <a:cs typeface="DejaVu Sans"/>
              </a:defRPr>
            </a:lvl6pPr>
            <a:lvl7pPr algn="l">
              <a:defRPr sz="1500" b="1">
                <a:solidFill>
                  <a:srgbClr val="E3AE45"/>
                </a:solidFill>
                <a:latin typeface="DejaVu Sans"/>
                <a:ea typeface="DejaVu Sans"/>
                <a:cs typeface="DejaVu Sans"/>
              </a:defRPr>
            </a:lvl7pPr>
            <a:lvl8pPr algn="l">
              <a:defRPr sz="1500" b="1">
                <a:solidFill>
                  <a:srgbClr val="E3AE45"/>
                </a:solidFill>
                <a:latin typeface="DejaVu Sans"/>
                <a:ea typeface="DejaVu Sans"/>
                <a:cs typeface="DejaVu Sans"/>
              </a:defRPr>
            </a:lvl8pPr>
            <a:lvl9pPr algn="l">
              <a:defRPr sz="1500" b="1">
                <a:solidFill>
                  <a:srgbClr val="E3AE45"/>
                </a:solidFill>
                <a:latin typeface="DejaVu Sans"/>
                <a:ea typeface="DejaVu Sans"/>
                <a:cs typeface="DejaVu Sans"/>
              </a:defRPr>
            </a:lvl9pPr>
          </a:lstStyle>
          <a:p>
            <a:pPr algn="l">
              <a:defRPr sz="1500" b="1">
                <a:solidFill>
                  <a:srgbClr val="E3AE45"/>
                </a:solidFill>
                <a:latin typeface="DejaVu Sans"/>
                <a:ea typeface="DejaVu Sans"/>
                <a:cs typeface="DejaVu Sans"/>
              </a:defRPr>
            </a:pPr>
            <a:r>
              <a:rPr sz="1500" b="1">
                <a:solidFill>
                  <a:srgbClr val="E3AE45"/>
                </a:solidFill>
                <a:latin typeface="DejaVu Sans"/>
                <a:ea typeface="DejaVu Sans"/>
                <a:cs typeface="DejaVu Sans"/>
              </a:rPr>
              <a:t>Περιορισμοί</a:t>
            </a:r>
          </a:p>
        </p:txBody>
      </p:sp>
      <p:sp>
        <p:nvSpPr>
          <p:cNvPr id="13" name="Rectangle 12">
            <a:extLst>
              <a:ext uri="{FF2B5EF4-FFF2-40B4-BE49-F238E27FC236}">
                <a16:creationId xmlns:a16="http://schemas.microsoft.com/office/drawing/2014/main" id="{96E98ED9-5D4D-4E5A-878A-5E2FD0081704}"/>
              </a:ext>
            </a:extLst>
          </p:cNvPr>
          <p:cNvSpPr>
            <a:spLocks noGrp="1"/>
          </p:cNvSpPr>
          <p:nvPr/>
        </p:nvSpPr>
        <p:spPr>
          <a:xfrm>
            <a:off x="3333750" y="3895725"/>
            <a:ext cx="7858125" cy="55245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Γλώσσα, έτος, τύπος μελέτης ή άλλοι περιορισμοί, μαζί με την αιτιολόγησή τους</a:t>
            </a:r>
          </a:p>
        </p:txBody>
      </p:sp>
      <p:sp>
        <p:nvSpPr>
          <p:cNvPr id="14" name="Rectangle 13">
            <a:extLst>
              <a:ext uri="{FF2B5EF4-FFF2-40B4-BE49-F238E27FC236}">
                <a16:creationId xmlns:a16="http://schemas.microsoft.com/office/drawing/2014/main" id="{6494857E-59A4-4F92-A945-687A99635182}"/>
              </a:ext>
            </a:extLst>
          </p:cNvPr>
          <p:cNvSpPr>
            <a:spLocks noGrp="1"/>
          </p:cNvSpPr>
          <p:nvPr/>
        </p:nvSpPr>
        <p:spPr>
          <a:xfrm>
            <a:off x="809625" y="4543425"/>
            <a:ext cx="10382250" cy="19050"/>
          </a:xfrm>
          <a:prstGeom prst="rect">
            <a:avLst/>
          </a:prstGeom>
          <a:solidFill>
            <a:srgbClr val="C9D4D8"/>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1E55FA15-AECD-4263-8B91-2C2A64BA45D3}"/>
              </a:ext>
            </a:extLst>
          </p:cNvPr>
          <p:cNvSpPr>
            <a:spLocks noGrp="1"/>
          </p:cNvSpPr>
          <p:nvPr/>
        </p:nvSpPr>
        <p:spPr>
          <a:xfrm>
            <a:off x="809625" y="4733925"/>
            <a:ext cx="2333625" cy="400050"/>
          </a:xfrm>
          <a:prstGeom prst="rect">
            <a:avLst/>
          </a:prstGeom>
          <a:noFill/>
          <a:ln w="0">
            <a:noFill/>
            <a:prstDash val="solid"/>
          </a:ln>
        </p:spPr>
        <p:txBody>
          <a:bodyPr anchor="ctr">
            <a:normAutofit/>
          </a:bodyPr>
          <a:lstStyle>
            <a:defPPr algn="l">
              <a:defRPr sz="1500" b="1">
                <a:solidFill>
                  <a:srgbClr val="3D9167"/>
                </a:solidFill>
                <a:latin typeface="DejaVu Sans"/>
                <a:ea typeface="DejaVu Sans"/>
                <a:cs typeface="DejaVu Sans"/>
              </a:defRPr>
            </a:defPPr>
            <a:lvl1pPr algn="l">
              <a:defRPr sz="1500" b="1">
                <a:solidFill>
                  <a:srgbClr val="3D9167"/>
                </a:solidFill>
                <a:latin typeface="DejaVu Sans"/>
                <a:ea typeface="DejaVu Sans"/>
                <a:cs typeface="DejaVu Sans"/>
              </a:defRPr>
            </a:lvl1pPr>
            <a:lvl2pPr algn="l">
              <a:defRPr sz="1500" b="1">
                <a:solidFill>
                  <a:srgbClr val="3D9167"/>
                </a:solidFill>
                <a:latin typeface="DejaVu Sans"/>
                <a:ea typeface="DejaVu Sans"/>
                <a:cs typeface="DejaVu Sans"/>
              </a:defRPr>
            </a:lvl2pPr>
            <a:lvl3pPr algn="l">
              <a:defRPr sz="1500" b="1">
                <a:solidFill>
                  <a:srgbClr val="3D9167"/>
                </a:solidFill>
                <a:latin typeface="DejaVu Sans"/>
                <a:ea typeface="DejaVu Sans"/>
                <a:cs typeface="DejaVu Sans"/>
              </a:defRPr>
            </a:lvl3pPr>
            <a:lvl4pPr algn="l">
              <a:defRPr sz="1500" b="1">
                <a:solidFill>
                  <a:srgbClr val="3D9167"/>
                </a:solidFill>
                <a:latin typeface="DejaVu Sans"/>
                <a:ea typeface="DejaVu Sans"/>
                <a:cs typeface="DejaVu Sans"/>
              </a:defRPr>
            </a:lvl4pPr>
            <a:lvl5pPr algn="l">
              <a:defRPr sz="1500" b="1">
                <a:solidFill>
                  <a:srgbClr val="3D9167"/>
                </a:solidFill>
                <a:latin typeface="DejaVu Sans"/>
                <a:ea typeface="DejaVu Sans"/>
                <a:cs typeface="DejaVu Sans"/>
              </a:defRPr>
            </a:lvl5pPr>
            <a:lvl6pPr algn="l">
              <a:defRPr sz="1500" b="1">
                <a:solidFill>
                  <a:srgbClr val="3D9167"/>
                </a:solidFill>
                <a:latin typeface="DejaVu Sans"/>
                <a:ea typeface="DejaVu Sans"/>
                <a:cs typeface="DejaVu Sans"/>
              </a:defRPr>
            </a:lvl6pPr>
            <a:lvl7pPr algn="l">
              <a:defRPr sz="1500" b="1">
                <a:solidFill>
                  <a:srgbClr val="3D9167"/>
                </a:solidFill>
                <a:latin typeface="DejaVu Sans"/>
                <a:ea typeface="DejaVu Sans"/>
                <a:cs typeface="DejaVu Sans"/>
              </a:defRPr>
            </a:lvl7pPr>
            <a:lvl8pPr algn="l">
              <a:defRPr sz="1500" b="1">
                <a:solidFill>
                  <a:srgbClr val="3D9167"/>
                </a:solidFill>
                <a:latin typeface="DejaVu Sans"/>
                <a:ea typeface="DejaVu Sans"/>
                <a:cs typeface="DejaVu Sans"/>
              </a:defRPr>
            </a:lvl8pPr>
            <a:lvl9pPr algn="l">
              <a:defRPr sz="1500" b="1">
                <a:solidFill>
                  <a:srgbClr val="3D9167"/>
                </a:solidFill>
                <a:latin typeface="DejaVu Sans"/>
                <a:ea typeface="DejaVu Sans"/>
                <a:cs typeface="DejaVu Sans"/>
              </a:defRPr>
            </a:lvl9pPr>
          </a:lstStyle>
          <a:p>
            <a:pPr algn="l">
              <a:defRPr sz="1500" b="1">
                <a:solidFill>
                  <a:srgbClr val="3D9167"/>
                </a:solidFill>
                <a:latin typeface="DejaVu Sans"/>
                <a:ea typeface="DejaVu Sans"/>
                <a:cs typeface="DejaVu Sans"/>
              </a:defRPr>
            </a:pPr>
            <a:r>
              <a:rPr sz="1500" b="1">
                <a:solidFill>
                  <a:srgbClr val="3D9167"/>
                </a:solidFill>
                <a:latin typeface="DejaVu Sans"/>
                <a:ea typeface="DejaVu Sans"/>
                <a:cs typeface="DejaVu Sans"/>
              </a:rPr>
              <a:t>Άλλες πηγές</a:t>
            </a:r>
          </a:p>
        </p:txBody>
      </p:sp>
      <p:sp>
        <p:nvSpPr>
          <p:cNvPr id="16" name="Rectangle 15">
            <a:extLst>
              <a:ext uri="{FF2B5EF4-FFF2-40B4-BE49-F238E27FC236}">
                <a16:creationId xmlns:a16="http://schemas.microsoft.com/office/drawing/2014/main" id="{6F0AA3ED-9CB9-404A-B0F7-D19E005602F4}"/>
              </a:ext>
            </a:extLst>
          </p:cNvPr>
          <p:cNvSpPr>
            <a:spLocks noGrp="1"/>
          </p:cNvSpPr>
          <p:nvPr/>
        </p:nvSpPr>
        <p:spPr>
          <a:xfrm>
            <a:off x="3333750" y="4733925"/>
            <a:ext cx="7858125" cy="55245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Κατάλογοι βιβλιογραφίας, μητρώα μελετών, γκρίζα βιβλιογραφία ή επικοινωνία με συγγραφείς</a:t>
            </a:r>
          </a:p>
        </p:txBody>
      </p:sp>
      <p:sp>
        <p:nvSpPr>
          <p:cNvPr id="17" name="Rectangle 16">
            <a:extLst>
              <a:ext uri="{FF2B5EF4-FFF2-40B4-BE49-F238E27FC236}">
                <a16:creationId xmlns:a16="http://schemas.microsoft.com/office/drawing/2014/main" id="{F4157849-8CB1-4CDC-BB74-C704E18EAD45}"/>
              </a:ext>
            </a:extLst>
          </p:cNvPr>
          <p:cNvSpPr>
            <a:spLocks noGrp="1"/>
          </p:cNvSpPr>
          <p:nvPr/>
        </p:nvSpPr>
        <p:spPr>
          <a:xfrm>
            <a:off x="809625" y="5381625"/>
            <a:ext cx="10382250" cy="19050"/>
          </a:xfrm>
          <a:prstGeom prst="rect">
            <a:avLst/>
          </a:prstGeom>
          <a:solidFill>
            <a:srgbClr val="C9D4D8"/>
          </a:solidFill>
          <a:ln w="0">
            <a:noFill/>
            <a:prstDash val="solid"/>
          </a:ln>
        </p:spPr>
        <p:txBody>
          <a:bodyPr/>
          <a:lstStyle/>
          <a:p>
            <a:endParaRPr lang="en-US"/>
          </a:p>
        </p:txBody>
      </p:sp>
      <p:sp>
        <p:nvSpPr>
          <p:cNvPr id="18" name="Rectangle: Rounded Corners 17">
            <a:extLst>
              <a:ext uri="{FF2B5EF4-FFF2-40B4-BE49-F238E27FC236}">
                <a16:creationId xmlns:a16="http://schemas.microsoft.com/office/drawing/2014/main" id="{D8B21B01-E452-4865-8381-F30923B20B31}"/>
              </a:ext>
            </a:extLst>
          </p:cNvPr>
          <p:cNvSpPr>
            <a:spLocks noGrp="1"/>
          </p:cNvSpPr>
          <p:nvPr/>
        </p:nvSpPr>
        <p:spPr>
          <a:xfrm>
            <a:off x="1666875" y="5715000"/>
            <a:ext cx="8858250" cy="552450"/>
          </a:xfrm>
          <a:prstGeom prst="roundRect">
            <a:avLst>
              <a:gd name="adj" fmla="val 13793"/>
            </a:avLst>
          </a:prstGeom>
          <a:solidFill>
            <a:srgbClr val="DDEFEA"/>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2EE1AF32-4CDB-4B05-8941-B9B8D0ABA9DD}"/>
              </a:ext>
            </a:extLst>
          </p:cNvPr>
          <p:cNvSpPr>
            <a:spLocks noGrp="1"/>
          </p:cNvSpPr>
          <p:nvPr/>
        </p:nvSpPr>
        <p:spPr>
          <a:xfrm>
            <a:off x="1952625" y="5800725"/>
            <a:ext cx="8286750" cy="361950"/>
          </a:xfrm>
          <a:prstGeom prst="rect">
            <a:avLst/>
          </a:prstGeom>
          <a:noFill/>
          <a:ln w="0">
            <a:noFill/>
            <a:prstDash val="solid"/>
          </a:ln>
        </p:spPr>
        <p:txBody>
          <a:bodyPr anchor="ctr">
            <a:normAutofit fontScale="95170"/>
          </a:bodyPr>
          <a:lstStyle>
            <a:defPPr algn="ctr">
              <a:defRPr sz="1650" b="1">
                <a:solidFill>
                  <a:srgbClr val="2A7F78"/>
                </a:solidFill>
                <a:latin typeface="DejaVu Sans"/>
                <a:ea typeface="DejaVu Sans"/>
                <a:cs typeface="DejaVu Sans"/>
              </a:defRPr>
            </a:defPPr>
            <a:lvl1pPr algn="ctr">
              <a:defRPr sz="1650" b="1">
                <a:solidFill>
                  <a:srgbClr val="2A7F78"/>
                </a:solidFill>
                <a:latin typeface="DejaVu Sans"/>
                <a:ea typeface="DejaVu Sans"/>
                <a:cs typeface="DejaVu Sans"/>
              </a:defRPr>
            </a:lvl1pPr>
            <a:lvl2pPr algn="ctr">
              <a:defRPr sz="1650" b="1">
                <a:solidFill>
                  <a:srgbClr val="2A7F78"/>
                </a:solidFill>
                <a:latin typeface="DejaVu Sans"/>
                <a:ea typeface="DejaVu Sans"/>
                <a:cs typeface="DejaVu Sans"/>
              </a:defRPr>
            </a:lvl2pPr>
            <a:lvl3pPr algn="ctr">
              <a:defRPr sz="1650" b="1">
                <a:solidFill>
                  <a:srgbClr val="2A7F78"/>
                </a:solidFill>
                <a:latin typeface="DejaVu Sans"/>
                <a:ea typeface="DejaVu Sans"/>
                <a:cs typeface="DejaVu Sans"/>
              </a:defRPr>
            </a:lvl3pPr>
            <a:lvl4pPr algn="ctr">
              <a:defRPr sz="1650" b="1">
                <a:solidFill>
                  <a:srgbClr val="2A7F78"/>
                </a:solidFill>
                <a:latin typeface="DejaVu Sans"/>
                <a:ea typeface="DejaVu Sans"/>
                <a:cs typeface="DejaVu Sans"/>
              </a:defRPr>
            </a:lvl4pPr>
            <a:lvl5pPr algn="ctr">
              <a:defRPr sz="1650" b="1">
                <a:solidFill>
                  <a:srgbClr val="2A7F78"/>
                </a:solidFill>
                <a:latin typeface="DejaVu Sans"/>
                <a:ea typeface="DejaVu Sans"/>
                <a:cs typeface="DejaVu Sans"/>
              </a:defRPr>
            </a:lvl5pPr>
            <a:lvl6pPr algn="ctr">
              <a:defRPr sz="1650" b="1">
                <a:solidFill>
                  <a:srgbClr val="2A7F78"/>
                </a:solidFill>
                <a:latin typeface="DejaVu Sans"/>
                <a:ea typeface="DejaVu Sans"/>
                <a:cs typeface="DejaVu Sans"/>
              </a:defRPr>
            </a:lvl6pPr>
            <a:lvl7pPr algn="ctr">
              <a:defRPr sz="1650" b="1">
                <a:solidFill>
                  <a:srgbClr val="2A7F78"/>
                </a:solidFill>
                <a:latin typeface="DejaVu Sans"/>
                <a:ea typeface="DejaVu Sans"/>
                <a:cs typeface="DejaVu Sans"/>
              </a:defRPr>
            </a:lvl7pPr>
            <a:lvl8pPr algn="ctr">
              <a:defRPr sz="1650" b="1">
                <a:solidFill>
                  <a:srgbClr val="2A7F78"/>
                </a:solidFill>
                <a:latin typeface="DejaVu Sans"/>
                <a:ea typeface="DejaVu Sans"/>
                <a:cs typeface="DejaVu Sans"/>
              </a:defRPr>
            </a:lvl8pPr>
            <a:lvl9pPr algn="ctr">
              <a:defRPr sz="1650" b="1">
                <a:solidFill>
                  <a:srgbClr val="2A7F78"/>
                </a:solidFill>
                <a:latin typeface="DejaVu Sans"/>
                <a:ea typeface="DejaVu Sans"/>
                <a:cs typeface="DejaVu Sans"/>
              </a:defRPr>
            </a:lvl9pPr>
          </a:lstStyle>
          <a:p>
            <a:pPr algn="ctr">
              <a:defRPr sz="1650" b="1">
                <a:solidFill>
                  <a:srgbClr val="2A7F78"/>
                </a:solidFill>
                <a:latin typeface="DejaVu Sans"/>
                <a:ea typeface="DejaVu Sans"/>
                <a:cs typeface="DejaVu Sans"/>
              </a:defRPr>
            </a:pPr>
            <a:r>
              <a:rPr sz="1650" b="1">
                <a:solidFill>
                  <a:srgbClr val="2A7F78"/>
                </a:solidFill>
                <a:latin typeface="DejaVu Sans"/>
                <a:ea typeface="DejaVu Sans"/>
                <a:cs typeface="DejaVu Sans"/>
              </a:rPr>
              <a:t>Στόχος: ένας άλλος ερευνητής να μπορεί να επαναλάβει την αναζήτηση.</a:t>
            </a:r>
          </a:p>
        </p:txBody>
      </p:sp>
    </p:spTree>
    <p:extLst>
      <p:ext uri="{BB962C8B-B14F-4D97-AF65-F5344CB8AC3E}">
        <p14:creationId xmlns:p14="http://schemas.microsoft.com/office/powerpoint/2010/main" val="368981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9C542E7-4AE8-41CF-9D22-F6F6AAFCB702}"/>
              </a:ext>
            </a:extLst>
          </p:cNvPr>
          <p:cNvSpPr>
            <a:spLocks noGrp="1"/>
          </p:cNvSpPr>
          <p:nvPr/>
        </p:nvSpPr>
        <p:spPr>
          <a:xfrm>
            <a:off x="647700" y="400050"/>
            <a:ext cx="10810875" cy="552450"/>
          </a:xfrm>
          <a:prstGeom prst="rect">
            <a:avLst/>
          </a:prstGeom>
          <a:noFill/>
          <a:ln w="0">
            <a:noFill/>
            <a:prstDash val="solid"/>
          </a:ln>
        </p:spPr>
        <p:txBody>
          <a:bodyPr anchor="ctr">
            <a:normAutofit/>
          </a:bodyPr>
          <a:lstStyle>
            <a:defPPr algn="l">
              <a:defRPr sz="2850" b="1">
                <a:solidFill>
                  <a:srgbClr val="16384C"/>
                </a:solidFill>
                <a:latin typeface="DejaVu Sans"/>
                <a:ea typeface="DejaVu Sans"/>
                <a:cs typeface="DejaVu Sans"/>
              </a:defRPr>
            </a:defPPr>
            <a:lvl1pPr algn="l">
              <a:defRPr sz="2850" b="1">
                <a:solidFill>
                  <a:srgbClr val="16384C"/>
                </a:solidFill>
                <a:latin typeface="DejaVu Sans"/>
                <a:ea typeface="DejaVu Sans"/>
                <a:cs typeface="DejaVu Sans"/>
              </a:defRPr>
            </a:lvl1pPr>
            <a:lvl2pPr algn="l">
              <a:defRPr sz="2850" b="1">
                <a:solidFill>
                  <a:srgbClr val="16384C"/>
                </a:solidFill>
                <a:latin typeface="DejaVu Sans"/>
                <a:ea typeface="DejaVu Sans"/>
                <a:cs typeface="DejaVu Sans"/>
              </a:defRPr>
            </a:lvl2pPr>
            <a:lvl3pPr algn="l">
              <a:defRPr sz="2850" b="1">
                <a:solidFill>
                  <a:srgbClr val="16384C"/>
                </a:solidFill>
                <a:latin typeface="DejaVu Sans"/>
                <a:ea typeface="DejaVu Sans"/>
                <a:cs typeface="DejaVu Sans"/>
              </a:defRPr>
            </a:lvl3pPr>
            <a:lvl4pPr algn="l">
              <a:defRPr sz="2850" b="1">
                <a:solidFill>
                  <a:srgbClr val="16384C"/>
                </a:solidFill>
                <a:latin typeface="DejaVu Sans"/>
                <a:ea typeface="DejaVu Sans"/>
                <a:cs typeface="DejaVu Sans"/>
              </a:defRPr>
            </a:lvl4pPr>
            <a:lvl5pPr algn="l">
              <a:defRPr sz="2850" b="1">
                <a:solidFill>
                  <a:srgbClr val="16384C"/>
                </a:solidFill>
                <a:latin typeface="DejaVu Sans"/>
                <a:ea typeface="DejaVu Sans"/>
                <a:cs typeface="DejaVu Sans"/>
              </a:defRPr>
            </a:lvl5pPr>
            <a:lvl6pPr algn="l">
              <a:defRPr sz="2850" b="1">
                <a:solidFill>
                  <a:srgbClr val="16384C"/>
                </a:solidFill>
                <a:latin typeface="DejaVu Sans"/>
                <a:ea typeface="DejaVu Sans"/>
                <a:cs typeface="DejaVu Sans"/>
              </a:defRPr>
            </a:lvl6pPr>
            <a:lvl7pPr algn="l">
              <a:defRPr sz="2850" b="1">
                <a:solidFill>
                  <a:srgbClr val="16384C"/>
                </a:solidFill>
                <a:latin typeface="DejaVu Sans"/>
                <a:ea typeface="DejaVu Sans"/>
                <a:cs typeface="DejaVu Sans"/>
              </a:defRPr>
            </a:lvl7pPr>
            <a:lvl8pPr algn="l">
              <a:defRPr sz="2850" b="1">
                <a:solidFill>
                  <a:srgbClr val="16384C"/>
                </a:solidFill>
                <a:latin typeface="DejaVu Sans"/>
                <a:ea typeface="DejaVu Sans"/>
                <a:cs typeface="DejaVu Sans"/>
              </a:defRPr>
            </a:lvl8pPr>
            <a:lvl9pPr algn="l">
              <a:defRPr sz="2850" b="1">
                <a:solidFill>
                  <a:srgbClr val="16384C"/>
                </a:solidFill>
                <a:latin typeface="DejaVu Sans"/>
                <a:ea typeface="DejaVu Sans"/>
                <a:cs typeface="DejaVu Sans"/>
              </a:defRPr>
            </a:lvl9pPr>
          </a:lstStyle>
          <a:p>
            <a:pPr algn="l">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Κριτήρια ένταξης και αποκλεισμού</a:t>
            </a:r>
          </a:p>
        </p:txBody>
      </p:sp>
      <p:sp>
        <p:nvSpPr>
          <p:cNvPr id="2" name="Rectangle 1">
            <a:extLst>
              <a:ext uri="{FF2B5EF4-FFF2-40B4-BE49-F238E27FC236}">
                <a16:creationId xmlns:a16="http://schemas.microsoft.com/office/drawing/2014/main" id="{0AFA5680-6763-4B1D-B6A5-3217179A28D5}"/>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FA79E529-B199-4C3C-AE1E-0C56808D445E}"/>
              </a:ext>
            </a:extLst>
          </p:cNvPr>
          <p:cNvSpPr>
            <a:spLocks noGrp="1"/>
          </p:cNvSpPr>
          <p:nvPr/>
        </p:nvSpPr>
        <p:spPr>
          <a:xfrm>
            <a:off x="1047750" y="1257300"/>
            <a:ext cx="10096500" cy="571500"/>
          </a:xfrm>
          <a:prstGeom prst="rect">
            <a:avLst/>
          </a:prstGeom>
          <a:noFill/>
          <a:ln w="0">
            <a:noFill/>
            <a:prstDash val="solid"/>
          </a:ln>
        </p:spPr>
        <p:txBody>
          <a:bodyPr anchor="ctr">
            <a:normAutofit fontScale="87500" lnSpcReduction="10000"/>
          </a:bodyPr>
          <a:lstStyle>
            <a:defPPr algn="ctr">
              <a:defRPr sz="1800" b="1">
                <a:solidFill>
                  <a:srgbClr val="16384C"/>
                </a:solidFill>
                <a:latin typeface="DejaVu Sans"/>
                <a:ea typeface="DejaVu Sans"/>
                <a:cs typeface="DejaVu Sans"/>
              </a:defRPr>
            </a:defPPr>
            <a:lvl1pPr algn="ctr">
              <a:defRPr sz="1800" b="1">
                <a:solidFill>
                  <a:srgbClr val="16384C"/>
                </a:solidFill>
                <a:latin typeface="DejaVu Sans"/>
                <a:ea typeface="DejaVu Sans"/>
                <a:cs typeface="DejaVu Sans"/>
              </a:defRPr>
            </a:lvl1pPr>
            <a:lvl2pPr algn="ctr">
              <a:defRPr sz="1800" b="1">
                <a:solidFill>
                  <a:srgbClr val="16384C"/>
                </a:solidFill>
                <a:latin typeface="DejaVu Sans"/>
                <a:ea typeface="DejaVu Sans"/>
                <a:cs typeface="DejaVu Sans"/>
              </a:defRPr>
            </a:lvl2pPr>
            <a:lvl3pPr algn="ctr">
              <a:defRPr sz="1800" b="1">
                <a:solidFill>
                  <a:srgbClr val="16384C"/>
                </a:solidFill>
                <a:latin typeface="DejaVu Sans"/>
                <a:ea typeface="DejaVu Sans"/>
                <a:cs typeface="DejaVu Sans"/>
              </a:defRPr>
            </a:lvl3pPr>
            <a:lvl4pPr algn="ctr">
              <a:defRPr sz="1800" b="1">
                <a:solidFill>
                  <a:srgbClr val="16384C"/>
                </a:solidFill>
                <a:latin typeface="DejaVu Sans"/>
                <a:ea typeface="DejaVu Sans"/>
                <a:cs typeface="DejaVu Sans"/>
              </a:defRPr>
            </a:lvl4pPr>
            <a:lvl5pPr algn="ctr">
              <a:defRPr sz="1800" b="1">
                <a:solidFill>
                  <a:srgbClr val="16384C"/>
                </a:solidFill>
                <a:latin typeface="DejaVu Sans"/>
                <a:ea typeface="DejaVu Sans"/>
                <a:cs typeface="DejaVu Sans"/>
              </a:defRPr>
            </a:lvl5pPr>
            <a:lvl6pPr algn="ctr">
              <a:defRPr sz="1800" b="1">
                <a:solidFill>
                  <a:srgbClr val="16384C"/>
                </a:solidFill>
                <a:latin typeface="DejaVu Sans"/>
                <a:ea typeface="DejaVu Sans"/>
                <a:cs typeface="DejaVu Sans"/>
              </a:defRPr>
            </a:lvl6pPr>
            <a:lvl7pPr algn="ctr">
              <a:defRPr sz="1800" b="1">
                <a:solidFill>
                  <a:srgbClr val="16384C"/>
                </a:solidFill>
                <a:latin typeface="DejaVu Sans"/>
                <a:ea typeface="DejaVu Sans"/>
                <a:cs typeface="DejaVu Sans"/>
              </a:defRPr>
            </a:lvl7pPr>
            <a:lvl8pPr algn="ctr">
              <a:defRPr sz="1800" b="1">
                <a:solidFill>
                  <a:srgbClr val="16384C"/>
                </a:solidFill>
                <a:latin typeface="DejaVu Sans"/>
                <a:ea typeface="DejaVu Sans"/>
                <a:cs typeface="DejaVu Sans"/>
              </a:defRPr>
            </a:lvl8pPr>
            <a:lvl9pPr algn="ctr">
              <a:defRPr sz="1800" b="1">
                <a:solidFill>
                  <a:srgbClr val="16384C"/>
                </a:solidFill>
                <a:latin typeface="DejaVu Sans"/>
                <a:ea typeface="DejaVu Sans"/>
                <a:cs typeface="DejaVu Sans"/>
              </a:defRPr>
            </a:lvl9pPr>
          </a:lstStyle>
          <a:p>
            <a:pPr algn="ctr">
              <a:defRPr sz="1800" b="1">
                <a:solidFill>
                  <a:srgbClr val="16384C"/>
                </a:solidFill>
                <a:latin typeface="DejaVu Sans"/>
                <a:ea typeface="DejaVu Sans"/>
                <a:cs typeface="DejaVu Sans"/>
              </a:defRPr>
            </a:pPr>
            <a:r>
              <a:rPr sz="1800" b="1">
                <a:solidFill>
                  <a:srgbClr val="16384C"/>
                </a:solidFill>
                <a:latin typeface="DejaVu Sans"/>
                <a:ea typeface="DejaVu Sans"/>
                <a:cs typeface="DejaVu Sans"/>
              </a:rPr>
              <a:t>Τα κριτήρια ορίζονται πριν από την επιλογή των μελετών και μετατρέπουν το PICO σε πρακτικούς κανόνες.</a:t>
            </a:r>
          </a:p>
        </p:txBody>
      </p:sp>
      <p:sp>
        <p:nvSpPr>
          <p:cNvPr id="4" name="Rectangle 3">
            <a:extLst>
              <a:ext uri="{FF2B5EF4-FFF2-40B4-BE49-F238E27FC236}">
                <a16:creationId xmlns:a16="http://schemas.microsoft.com/office/drawing/2014/main" id="{338D8C11-DC16-4506-856B-95645B60F811}"/>
              </a:ext>
            </a:extLst>
          </p:cNvPr>
          <p:cNvSpPr>
            <a:spLocks noGrp="1"/>
          </p:cNvSpPr>
          <p:nvPr/>
        </p:nvSpPr>
        <p:spPr>
          <a:xfrm>
            <a:off x="714375" y="2190750"/>
            <a:ext cx="4762500" cy="361950"/>
          </a:xfrm>
          <a:prstGeom prst="rect">
            <a:avLst/>
          </a:prstGeom>
          <a:noFill/>
          <a:ln w="0">
            <a:noFill/>
            <a:prstDash val="solid"/>
          </a:ln>
        </p:spPr>
        <p:txBody>
          <a:bodyPr anchor="ctr">
            <a:normAutofit fontScale="94428"/>
          </a:bodyPr>
          <a:lstStyle>
            <a:defPPr algn="ctr">
              <a:defRPr sz="1725" b="1">
                <a:solidFill>
                  <a:srgbClr val="2A7F78"/>
                </a:solidFill>
                <a:latin typeface="DejaVu Sans"/>
                <a:ea typeface="DejaVu Sans"/>
                <a:cs typeface="DejaVu Sans"/>
              </a:defRPr>
            </a:defPPr>
            <a:lvl1pPr algn="ctr">
              <a:defRPr sz="1725" b="1">
                <a:solidFill>
                  <a:srgbClr val="2A7F78"/>
                </a:solidFill>
                <a:latin typeface="DejaVu Sans"/>
                <a:ea typeface="DejaVu Sans"/>
                <a:cs typeface="DejaVu Sans"/>
              </a:defRPr>
            </a:lvl1pPr>
            <a:lvl2pPr algn="ctr">
              <a:defRPr sz="1725" b="1">
                <a:solidFill>
                  <a:srgbClr val="2A7F78"/>
                </a:solidFill>
                <a:latin typeface="DejaVu Sans"/>
                <a:ea typeface="DejaVu Sans"/>
                <a:cs typeface="DejaVu Sans"/>
              </a:defRPr>
            </a:lvl2pPr>
            <a:lvl3pPr algn="ctr">
              <a:defRPr sz="1725" b="1">
                <a:solidFill>
                  <a:srgbClr val="2A7F78"/>
                </a:solidFill>
                <a:latin typeface="DejaVu Sans"/>
                <a:ea typeface="DejaVu Sans"/>
                <a:cs typeface="DejaVu Sans"/>
              </a:defRPr>
            </a:lvl3pPr>
            <a:lvl4pPr algn="ctr">
              <a:defRPr sz="1725" b="1">
                <a:solidFill>
                  <a:srgbClr val="2A7F78"/>
                </a:solidFill>
                <a:latin typeface="DejaVu Sans"/>
                <a:ea typeface="DejaVu Sans"/>
                <a:cs typeface="DejaVu Sans"/>
              </a:defRPr>
            </a:lvl4pPr>
            <a:lvl5pPr algn="ctr">
              <a:defRPr sz="1725" b="1">
                <a:solidFill>
                  <a:srgbClr val="2A7F78"/>
                </a:solidFill>
                <a:latin typeface="DejaVu Sans"/>
                <a:ea typeface="DejaVu Sans"/>
                <a:cs typeface="DejaVu Sans"/>
              </a:defRPr>
            </a:lvl5pPr>
            <a:lvl6pPr algn="ctr">
              <a:defRPr sz="1725" b="1">
                <a:solidFill>
                  <a:srgbClr val="2A7F78"/>
                </a:solidFill>
                <a:latin typeface="DejaVu Sans"/>
                <a:ea typeface="DejaVu Sans"/>
                <a:cs typeface="DejaVu Sans"/>
              </a:defRPr>
            </a:lvl6pPr>
            <a:lvl7pPr algn="ctr">
              <a:defRPr sz="1725" b="1">
                <a:solidFill>
                  <a:srgbClr val="2A7F78"/>
                </a:solidFill>
                <a:latin typeface="DejaVu Sans"/>
                <a:ea typeface="DejaVu Sans"/>
                <a:cs typeface="DejaVu Sans"/>
              </a:defRPr>
            </a:lvl7pPr>
            <a:lvl8pPr algn="ctr">
              <a:defRPr sz="1725" b="1">
                <a:solidFill>
                  <a:srgbClr val="2A7F78"/>
                </a:solidFill>
                <a:latin typeface="DejaVu Sans"/>
                <a:ea typeface="DejaVu Sans"/>
                <a:cs typeface="DejaVu Sans"/>
              </a:defRPr>
            </a:lvl8pPr>
            <a:lvl9pPr algn="ctr">
              <a:defRPr sz="1725" b="1">
                <a:solidFill>
                  <a:srgbClr val="2A7F78"/>
                </a:solidFill>
                <a:latin typeface="DejaVu Sans"/>
                <a:ea typeface="DejaVu Sans"/>
                <a:cs typeface="DejaVu Sans"/>
              </a:defRPr>
            </a:lvl9pPr>
          </a:lstStyle>
          <a:p>
            <a:pPr algn="ctr">
              <a:defRPr sz="1725" b="1">
                <a:solidFill>
                  <a:srgbClr val="2A7F78"/>
                </a:solidFill>
                <a:latin typeface="DejaVu Sans"/>
                <a:ea typeface="DejaVu Sans"/>
                <a:cs typeface="DejaVu Sans"/>
              </a:defRPr>
            </a:pPr>
            <a:r>
              <a:rPr sz="1725" b="1">
                <a:solidFill>
                  <a:srgbClr val="2A7F78"/>
                </a:solidFill>
                <a:latin typeface="DejaVu Sans"/>
                <a:ea typeface="DejaVu Sans"/>
                <a:cs typeface="DejaVu Sans"/>
              </a:rPr>
              <a:t>Κριτήρια που προκύπτουν από το PICO</a:t>
            </a:r>
          </a:p>
        </p:txBody>
      </p:sp>
      <p:sp>
        <p:nvSpPr>
          <p:cNvPr id="5" name="Rectangle 4">
            <a:extLst>
              <a:ext uri="{FF2B5EF4-FFF2-40B4-BE49-F238E27FC236}">
                <a16:creationId xmlns:a16="http://schemas.microsoft.com/office/drawing/2014/main" id="{EC92BDE4-E117-412A-9F46-1641AFA07F76}"/>
              </a:ext>
            </a:extLst>
          </p:cNvPr>
          <p:cNvSpPr>
            <a:spLocks noGrp="1"/>
          </p:cNvSpPr>
          <p:nvPr/>
        </p:nvSpPr>
        <p:spPr>
          <a:xfrm>
            <a:off x="6715125" y="2190750"/>
            <a:ext cx="4762500" cy="361950"/>
          </a:xfrm>
          <a:prstGeom prst="rect">
            <a:avLst/>
          </a:prstGeom>
          <a:noFill/>
          <a:ln w="0">
            <a:noFill/>
            <a:prstDash val="solid"/>
          </a:ln>
        </p:spPr>
        <p:txBody>
          <a:bodyPr anchor="ctr">
            <a:normAutofit/>
          </a:bodyPr>
          <a:lstStyle>
            <a:defPPr algn="ctr">
              <a:defRPr sz="1725" b="1">
                <a:solidFill>
                  <a:srgbClr val="E97A5E"/>
                </a:solidFill>
                <a:latin typeface="DejaVu Sans"/>
                <a:ea typeface="DejaVu Sans"/>
                <a:cs typeface="DejaVu Sans"/>
              </a:defRPr>
            </a:defPPr>
            <a:lvl1pPr algn="ctr">
              <a:defRPr sz="1725" b="1">
                <a:solidFill>
                  <a:srgbClr val="E97A5E"/>
                </a:solidFill>
                <a:latin typeface="DejaVu Sans"/>
                <a:ea typeface="DejaVu Sans"/>
                <a:cs typeface="DejaVu Sans"/>
              </a:defRPr>
            </a:lvl1pPr>
            <a:lvl2pPr algn="ctr">
              <a:defRPr sz="1725" b="1">
                <a:solidFill>
                  <a:srgbClr val="E97A5E"/>
                </a:solidFill>
                <a:latin typeface="DejaVu Sans"/>
                <a:ea typeface="DejaVu Sans"/>
                <a:cs typeface="DejaVu Sans"/>
              </a:defRPr>
            </a:lvl2pPr>
            <a:lvl3pPr algn="ctr">
              <a:defRPr sz="1725" b="1">
                <a:solidFill>
                  <a:srgbClr val="E97A5E"/>
                </a:solidFill>
                <a:latin typeface="DejaVu Sans"/>
                <a:ea typeface="DejaVu Sans"/>
                <a:cs typeface="DejaVu Sans"/>
              </a:defRPr>
            </a:lvl3pPr>
            <a:lvl4pPr algn="ctr">
              <a:defRPr sz="1725" b="1">
                <a:solidFill>
                  <a:srgbClr val="E97A5E"/>
                </a:solidFill>
                <a:latin typeface="DejaVu Sans"/>
                <a:ea typeface="DejaVu Sans"/>
                <a:cs typeface="DejaVu Sans"/>
              </a:defRPr>
            </a:lvl4pPr>
            <a:lvl5pPr algn="ctr">
              <a:defRPr sz="1725" b="1">
                <a:solidFill>
                  <a:srgbClr val="E97A5E"/>
                </a:solidFill>
                <a:latin typeface="DejaVu Sans"/>
                <a:ea typeface="DejaVu Sans"/>
                <a:cs typeface="DejaVu Sans"/>
              </a:defRPr>
            </a:lvl5pPr>
            <a:lvl6pPr algn="ctr">
              <a:defRPr sz="1725" b="1">
                <a:solidFill>
                  <a:srgbClr val="E97A5E"/>
                </a:solidFill>
                <a:latin typeface="DejaVu Sans"/>
                <a:ea typeface="DejaVu Sans"/>
                <a:cs typeface="DejaVu Sans"/>
              </a:defRPr>
            </a:lvl6pPr>
            <a:lvl7pPr algn="ctr">
              <a:defRPr sz="1725" b="1">
                <a:solidFill>
                  <a:srgbClr val="E97A5E"/>
                </a:solidFill>
                <a:latin typeface="DejaVu Sans"/>
                <a:ea typeface="DejaVu Sans"/>
                <a:cs typeface="DejaVu Sans"/>
              </a:defRPr>
            </a:lvl7pPr>
            <a:lvl8pPr algn="ctr">
              <a:defRPr sz="1725" b="1">
                <a:solidFill>
                  <a:srgbClr val="E97A5E"/>
                </a:solidFill>
                <a:latin typeface="DejaVu Sans"/>
                <a:ea typeface="DejaVu Sans"/>
                <a:cs typeface="DejaVu Sans"/>
              </a:defRPr>
            </a:lvl8pPr>
            <a:lvl9pPr algn="ctr">
              <a:defRPr sz="1725" b="1">
                <a:solidFill>
                  <a:srgbClr val="E97A5E"/>
                </a:solidFill>
                <a:latin typeface="DejaVu Sans"/>
                <a:ea typeface="DejaVu Sans"/>
                <a:cs typeface="DejaVu Sans"/>
              </a:defRPr>
            </a:lvl9pPr>
          </a:lstStyle>
          <a:p>
            <a:pPr algn="ctr">
              <a:defRPr sz="1725" b="1">
                <a:solidFill>
                  <a:srgbClr val="E97A5E"/>
                </a:solidFill>
                <a:latin typeface="DejaVu Sans"/>
                <a:ea typeface="DejaVu Sans"/>
                <a:cs typeface="DejaVu Sans"/>
              </a:defRPr>
            </a:pPr>
            <a:r>
              <a:rPr sz="1725" b="1">
                <a:solidFill>
                  <a:srgbClr val="E97A5E"/>
                </a:solidFill>
                <a:latin typeface="DejaVu Sans"/>
                <a:ea typeface="DejaVu Sans"/>
                <a:cs typeface="DejaVu Sans"/>
              </a:rPr>
              <a:t>Πρόσθετα μεθοδολογικά κριτήρια</a:t>
            </a:r>
          </a:p>
        </p:txBody>
      </p:sp>
      <p:sp>
        <p:nvSpPr>
          <p:cNvPr id="6" name="Rectangle 5">
            <a:extLst>
              <a:ext uri="{FF2B5EF4-FFF2-40B4-BE49-F238E27FC236}">
                <a16:creationId xmlns:a16="http://schemas.microsoft.com/office/drawing/2014/main" id="{DB1B7FC8-BD3F-4E5B-97C9-B441327D546C}"/>
              </a:ext>
            </a:extLst>
          </p:cNvPr>
          <p:cNvSpPr>
            <a:spLocks noGrp="1"/>
          </p:cNvSpPr>
          <p:nvPr/>
        </p:nvSpPr>
        <p:spPr>
          <a:xfrm>
            <a:off x="6096000" y="2095500"/>
            <a:ext cx="28575" cy="3143250"/>
          </a:xfrm>
          <a:prstGeom prst="rect">
            <a:avLst/>
          </a:prstGeom>
          <a:solidFill>
            <a:srgbClr val="C9D4D8"/>
          </a:solidFill>
          <a:ln w="0">
            <a:noFill/>
            <a:prstDash val="solid"/>
          </a:ln>
        </p:spPr>
        <p:txBody>
          <a:bodyPr/>
          <a:lstStyle/>
          <a:p>
            <a:endParaRPr lang="en-US"/>
          </a:p>
        </p:txBody>
      </p:sp>
      <p:sp>
        <p:nvSpPr>
          <p:cNvPr id="7" name="Rectangle 6">
            <a:extLst>
              <a:ext uri="{FF2B5EF4-FFF2-40B4-BE49-F238E27FC236}">
                <a16:creationId xmlns:a16="http://schemas.microsoft.com/office/drawing/2014/main" id="{2ED08477-BADF-47BE-A21C-096F8AA0262C}"/>
              </a:ext>
            </a:extLst>
          </p:cNvPr>
          <p:cNvSpPr>
            <a:spLocks noGrp="1"/>
          </p:cNvSpPr>
          <p:nvPr/>
        </p:nvSpPr>
        <p:spPr>
          <a:xfrm>
            <a:off x="809625" y="2857500"/>
            <a:ext cx="2095500" cy="323850"/>
          </a:xfrm>
          <a:prstGeom prst="rect">
            <a:avLst/>
          </a:prstGeom>
          <a:noFill/>
          <a:ln w="0">
            <a:noFill/>
            <a:prstDash val="solid"/>
          </a:ln>
        </p:spPr>
        <p:txBody>
          <a:bodyPr anchor="ctr">
            <a:normAutofit/>
          </a:bodyPr>
          <a:lstStyle>
            <a:defPPr algn="l">
              <a:defRPr sz="1425" b="1">
                <a:solidFill>
                  <a:srgbClr val="2A7F78"/>
                </a:solidFill>
                <a:latin typeface="DejaVu Sans"/>
                <a:ea typeface="DejaVu Sans"/>
                <a:cs typeface="DejaVu Sans"/>
              </a:defRPr>
            </a:defPPr>
            <a:lvl1pPr algn="l">
              <a:defRPr sz="1425" b="1">
                <a:solidFill>
                  <a:srgbClr val="2A7F78"/>
                </a:solidFill>
                <a:latin typeface="DejaVu Sans"/>
                <a:ea typeface="DejaVu Sans"/>
                <a:cs typeface="DejaVu Sans"/>
              </a:defRPr>
            </a:lvl1pPr>
            <a:lvl2pPr algn="l">
              <a:defRPr sz="1425" b="1">
                <a:solidFill>
                  <a:srgbClr val="2A7F78"/>
                </a:solidFill>
                <a:latin typeface="DejaVu Sans"/>
                <a:ea typeface="DejaVu Sans"/>
                <a:cs typeface="DejaVu Sans"/>
              </a:defRPr>
            </a:lvl2pPr>
            <a:lvl3pPr algn="l">
              <a:defRPr sz="1425" b="1">
                <a:solidFill>
                  <a:srgbClr val="2A7F78"/>
                </a:solidFill>
                <a:latin typeface="DejaVu Sans"/>
                <a:ea typeface="DejaVu Sans"/>
                <a:cs typeface="DejaVu Sans"/>
              </a:defRPr>
            </a:lvl3pPr>
            <a:lvl4pPr algn="l">
              <a:defRPr sz="1425" b="1">
                <a:solidFill>
                  <a:srgbClr val="2A7F78"/>
                </a:solidFill>
                <a:latin typeface="DejaVu Sans"/>
                <a:ea typeface="DejaVu Sans"/>
                <a:cs typeface="DejaVu Sans"/>
              </a:defRPr>
            </a:lvl4pPr>
            <a:lvl5pPr algn="l">
              <a:defRPr sz="1425" b="1">
                <a:solidFill>
                  <a:srgbClr val="2A7F78"/>
                </a:solidFill>
                <a:latin typeface="DejaVu Sans"/>
                <a:ea typeface="DejaVu Sans"/>
                <a:cs typeface="DejaVu Sans"/>
              </a:defRPr>
            </a:lvl5pPr>
            <a:lvl6pPr algn="l">
              <a:defRPr sz="1425" b="1">
                <a:solidFill>
                  <a:srgbClr val="2A7F78"/>
                </a:solidFill>
                <a:latin typeface="DejaVu Sans"/>
                <a:ea typeface="DejaVu Sans"/>
                <a:cs typeface="DejaVu Sans"/>
              </a:defRPr>
            </a:lvl6pPr>
            <a:lvl7pPr algn="l">
              <a:defRPr sz="1425" b="1">
                <a:solidFill>
                  <a:srgbClr val="2A7F78"/>
                </a:solidFill>
                <a:latin typeface="DejaVu Sans"/>
                <a:ea typeface="DejaVu Sans"/>
                <a:cs typeface="DejaVu Sans"/>
              </a:defRPr>
            </a:lvl7pPr>
            <a:lvl8pPr algn="l">
              <a:defRPr sz="1425" b="1">
                <a:solidFill>
                  <a:srgbClr val="2A7F78"/>
                </a:solidFill>
                <a:latin typeface="DejaVu Sans"/>
                <a:ea typeface="DejaVu Sans"/>
                <a:cs typeface="DejaVu Sans"/>
              </a:defRPr>
            </a:lvl8pPr>
            <a:lvl9pPr algn="l">
              <a:defRPr sz="1425" b="1">
                <a:solidFill>
                  <a:srgbClr val="2A7F78"/>
                </a:solidFill>
                <a:latin typeface="DejaVu Sans"/>
                <a:ea typeface="DejaVu Sans"/>
                <a:cs typeface="DejaVu Sans"/>
              </a:defRPr>
            </a:lvl9pPr>
          </a:lstStyle>
          <a:p>
            <a:pPr algn="l">
              <a:defRPr sz="1425" b="1">
                <a:solidFill>
                  <a:srgbClr val="2A7F78"/>
                </a:solidFill>
                <a:latin typeface="DejaVu Sans"/>
                <a:ea typeface="DejaVu Sans"/>
                <a:cs typeface="DejaVu Sans"/>
              </a:defRPr>
            </a:pPr>
            <a:r>
              <a:rPr sz="1425" b="1">
                <a:solidFill>
                  <a:srgbClr val="2A7F78"/>
                </a:solidFill>
                <a:latin typeface="DejaVu Sans"/>
                <a:ea typeface="DejaVu Sans"/>
                <a:cs typeface="DejaVu Sans"/>
              </a:rPr>
              <a:t>Πληθυσμός</a:t>
            </a:r>
          </a:p>
        </p:txBody>
      </p:sp>
      <p:sp>
        <p:nvSpPr>
          <p:cNvPr id="8" name="Rectangle 7">
            <a:extLst>
              <a:ext uri="{FF2B5EF4-FFF2-40B4-BE49-F238E27FC236}">
                <a16:creationId xmlns:a16="http://schemas.microsoft.com/office/drawing/2014/main" id="{92CCF44B-C4F9-42CD-BEBB-BFA6184E3A0C}"/>
              </a:ext>
            </a:extLst>
          </p:cNvPr>
          <p:cNvSpPr>
            <a:spLocks noGrp="1"/>
          </p:cNvSpPr>
          <p:nvPr/>
        </p:nvSpPr>
        <p:spPr>
          <a:xfrm>
            <a:off x="2952750" y="2857500"/>
            <a:ext cx="2667000" cy="609600"/>
          </a:xfrm>
          <a:prstGeom prst="rect">
            <a:avLst/>
          </a:prstGeom>
          <a:noFill/>
          <a:ln w="0">
            <a:noFill/>
            <a:prstDash val="solid"/>
          </a:ln>
        </p:spPr>
        <p:txBody>
          <a:bodyPr anchor="t">
            <a:normAutofit/>
          </a:bodyPr>
          <a:lstStyle>
            <a:defPPr algn="l">
              <a:defRPr sz="1275" b="0">
                <a:solidFill>
                  <a:srgbClr val="26343D"/>
                </a:solidFill>
                <a:latin typeface="DejaVu Sans"/>
                <a:ea typeface="DejaVu Sans"/>
                <a:cs typeface="DejaVu Sans"/>
              </a:defRPr>
            </a:defPPr>
            <a:lvl1pPr algn="l">
              <a:defRPr sz="1275" b="0">
                <a:solidFill>
                  <a:srgbClr val="26343D"/>
                </a:solidFill>
                <a:latin typeface="DejaVu Sans"/>
                <a:ea typeface="DejaVu Sans"/>
                <a:cs typeface="DejaVu Sans"/>
              </a:defRPr>
            </a:lvl1pPr>
            <a:lvl2pPr algn="l">
              <a:defRPr sz="1275" b="0">
                <a:solidFill>
                  <a:srgbClr val="26343D"/>
                </a:solidFill>
                <a:latin typeface="DejaVu Sans"/>
                <a:ea typeface="DejaVu Sans"/>
                <a:cs typeface="DejaVu Sans"/>
              </a:defRPr>
            </a:lvl2pPr>
            <a:lvl3pPr algn="l">
              <a:defRPr sz="1275" b="0">
                <a:solidFill>
                  <a:srgbClr val="26343D"/>
                </a:solidFill>
                <a:latin typeface="DejaVu Sans"/>
                <a:ea typeface="DejaVu Sans"/>
                <a:cs typeface="DejaVu Sans"/>
              </a:defRPr>
            </a:lvl3pPr>
            <a:lvl4pPr algn="l">
              <a:defRPr sz="1275" b="0">
                <a:solidFill>
                  <a:srgbClr val="26343D"/>
                </a:solidFill>
                <a:latin typeface="DejaVu Sans"/>
                <a:ea typeface="DejaVu Sans"/>
                <a:cs typeface="DejaVu Sans"/>
              </a:defRPr>
            </a:lvl4pPr>
            <a:lvl5pPr algn="l">
              <a:defRPr sz="1275" b="0">
                <a:solidFill>
                  <a:srgbClr val="26343D"/>
                </a:solidFill>
                <a:latin typeface="DejaVu Sans"/>
                <a:ea typeface="DejaVu Sans"/>
                <a:cs typeface="DejaVu Sans"/>
              </a:defRPr>
            </a:lvl5pPr>
            <a:lvl6pPr algn="l">
              <a:defRPr sz="1275" b="0">
                <a:solidFill>
                  <a:srgbClr val="26343D"/>
                </a:solidFill>
                <a:latin typeface="DejaVu Sans"/>
                <a:ea typeface="DejaVu Sans"/>
                <a:cs typeface="DejaVu Sans"/>
              </a:defRPr>
            </a:lvl6pPr>
            <a:lvl7pPr algn="l">
              <a:defRPr sz="1275" b="0">
                <a:solidFill>
                  <a:srgbClr val="26343D"/>
                </a:solidFill>
                <a:latin typeface="DejaVu Sans"/>
                <a:ea typeface="DejaVu Sans"/>
                <a:cs typeface="DejaVu Sans"/>
              </a:defRPr>
            </a:lvl7pPr>
            <a:lvl8pPr algn="l">
              <a:defRPr sz="1275" b="0">
                <a:solidFill>
                  <a:srgbClr val="26343D"/>
                </a:solidFill>
                <a:latin typeface="DejaVu Sans"/>
                <a:ea typeface="DejaVu Sans"/>
                <a:cs typeface="DejaVu Sans"/>
              </a:defRPr>
            </a:lvl8pPr>
            <a:lvl9pPr algn="l">
              <a:defRPr sz="1275" b="0">
                <a:solidFill>
                  <a:srgbClr val="26343D"/>
                </a:solidFill>
                <a:latin typeface="DejaVu Sans"/>
                <a:ea typeface="DejaVu Sans"/>
                <a:cs typeface="DejaVu Sans"/>
              </a:defRPr>
            </a:lvl9pPr>
          </a:lstStyle>
          <a:p>
            <a:pPr algn="l">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ηλικία, διάγνωση, βαρύτητα, κλινικό πλαίσιο</a:t>
            </a:r>
          </a:p>
        </p:txBody>
      </p:sp>
      <p:sp>
        <p:nvSpPr>
          <p:cNvPr id="9" name="Rectangle 8">
            <a:extLst>
              <a:ext uri="{FF2B5EF4-FFF2-40B4-BE49-F238E27FC236}">
                <a16:creationId xmlns:a16="http://schemas.microsoft.com/office/drawing/2014/main" id="{18F5765D-EF39-4DA9-B659-348684DD449B}"/>
              </a:ext>
            </a:extLst>
          </p:cNvPr>
          <p:cNvSpPr>
            <a:spLocks noGrp="1"/>
          </p:cNvSpPr>
          <p:nvPr/>
        </p:nvSpPr>
        <p:spPr>
          <a:xfrm>
            <a:off x="809625" y="3733800"/>
            <a:ext cx="2095500" cy="323850"/>
          </a:xfrm>
          <a:prstGeom prst="rect">
            <a:avLst/>
          </a:prstGeom>
          <a:noFill/>
          <a:ln w="0">
            <a:noFill/>
            <a:prstDash val="solid"/>
          </a:ln>
        </p:spPr>
        <p:txBody>
          <a:bodyPr anchor="ctr">
            <a:normAutofit fontScale="73518" lnSpcReduction="20000"/>
          </a:bodyPr>
          <a:lstStyle>
            <a:defPPr algn="l">
              <a:defRPr sz="1425" b="1">
                <a:solidFill>
                  <a:srgbClr val="2A7F78"/>
                </a:solidFill>
                <a:latin typeface="DejaVu Sans"/>
                <a:ea typeface="DejaVu Sans"/>
                <a:cs typeface="DejaVu Sans"/>
              </a:defRPr>
            </a:defPPr>
            <a:lvl1pPr algn="l">
              <a:defRPr sz="1425" b="1">
                <a:solidFill>
                  <a:srgbClr val="2A7F78"/>
                </a:solidFill>
                <a:latin typeface="DejaVu Sans"/>
                <a:ea typeface="DejaVu Sans"/>
                <a:cs typeface="DejaVu Sans"/>
              </a:defRPr>
            </a:lvl1pPr>
            <a:lvl2pPr algn="l">
              <a:defRPr sz="1425" b="1">
                <a:solidFill>
                  <a:srgbClr val="2A7F78"/>
                </a:solidFill>
                <a:latin typeface="DejaVu Sans"/>
                <a:ea typeface="DejaVu Sans"/>
                <a:cs typeface="DejaVu Sans"/>
              </a:defRPr>
            </a:lvl2pPr>
            <a:lvl3pPr algn="l">
              <a:defRPr sz="1425" b="1">
                <a:solidFill>
                  <a:srgbClr val="2A7F78"/>
                </a:solidFill>
                <a:latin typeface="DejaVu Sans"/>
                <a:ea typeface="DejaVu Sans"/>
                <a:cs typeface="DejaVu Sans"/>
              </a:defRPr>
            </a:lvl3pPr>
            <a:lvl4pPr algn="l">
              <a:defRPr sz="1425" b="1">
                <a:solidFill>
                  <a:srgbClr val="2A7F78"/>
                </a:solidFill>
                <a:latin typeface="DejaVu Sans"/>
                <a:ea typeface="DejaVu Sans"/>
                <a:cs typeface="DejaVu Sans"/>
              </a:defRPr>
            </a:lvl4pPr>
            <a:lvl5pPr algn="l">
              <a:defRPr sz="1425" b="1">
                <a:solidFill>
                  <a:srgbClr val="2A7F78"/>
                </a:solidFill>
                <a:latin typeface="DejaVu Sans"/>
                <a:ea typeface="DejaVu Sans"/>
                <a:cs typeface="DejaVu Sans"/>
              </a:defRPr>
            </a:lvl5pPr>
            <a:lvl6pPr algn="l">
              <a:defRPr sz="1425" b="1">
                <a:solidFill>
                  <a:srgbClr val="2A7F78"/>
                </a:solidFill>
                <a:latin typeface="DejaVu Sans"/>
                <a:ea typeface="DejaVu Sans"/>
                <a:cs typeface="DejaVu Sans"/>
              </a:defRPr>
            </a:lvl6pPr>
            <a:lvl7pPr algn="l">
              <a:defRPr sz="1425" b="1">
                <a:solidFill>
                  <a:srgbClr val="2A7F78"/>
                </a:solidFill>
                <a:latin typeface="DejaVu Sans"/>
                <a:ea typeface="DejaVu Sans"/>
                <a:cs typeface="DejaVu Sans"/>
              </a:defRPr>
            </a:lvl7pPr>
            <a:lvl8pPr algn="l">
              <a:defRPr sz="1425" b="1">
                <a:solidFill>
                  <a:srgbClr val="2A7F78"/>
                </a:solidFill>
                <a:latin typeface="DejaVu Sans"/>
                <a:ea typeface="DejaVu Sans"/>
                <a:cs typeface="DejaVu Sans"/>
              </a:defRPr>
            </a:lvl8pPr>
            <a:lvl9pPr algn="l">
              <a:defRPr sz="1425" b="1">
                <a:solidFill>
                  <a:srgbClr val="2A7F78"/>
                </a:solidFill>
                <a:latin typeface="DejaVu Sans"/>
                <a:ea typeface="DejaVu Sans"/>
                <a:cs typeface="DejaVu Sans"/>
              </a:defRPr>
            </a:lvl9pPr>
          </a:lstStyle>
          <a:p>
            <a:pPr algn="l">
              <a:defRPr sz="1425" b="1">
                <a:solidFill>
                  <a:srgbClr val="2A7F78"/>
                </a:solidFill>
                <a:latin typeface="DejaVu Sans"/>
                <a:ea typeface="DejaVu Sans"/>
                <a:cs typeface="DejaVu Sans"/>
              </a:defRPr>
            </a:pPr>
            <a:r>
              <a:rPr sz="1425" b="1">
                <a:solidFill>
                  <a:srgbClr val="2A7F78"/>
                </a:solidFill>
                <a:latin typeface="DejaVu Sans"/>
                <a:ea typeface="DejaVu Sans"/>
                <a:cs typeface="DejaVu Sans"/>
              </a:rPr>
              <a:t>Παρέμβαση και σύγκριση</a:t>
            </a:r>
          </a:p>
        </p:txBody>
      </p:sp>
      <p:sp>
        <p:nvSpPr>
          <p:cNvPr id="10" name="Rectangle 9">
            <a:extLst>
              <a:ext uri="{FF2B5EF4-FFF2-40B4-BE49-F238E27FC236}">
                <a16:creationId xmlns:a16="http://schemas.microsoft.com/office/drawing/2014/main" id="{404EA4BF-84FB-4A3C-82BB-76E69C8977E2}"/>
              </a:ext>
            </a:extLst>
          </p:cNvPr>
          <p:cNvSpPr>
            <a:spLocks noGrp="1"/>
          </p:cNvSpPr>
          <p:nvPr/>
        </p:nvSpPr>
        <p:spPr>
          <a:xfrm>
            <a:off x="2952750" y="3733800"/>
            <a:ext cx="2667000" cy="609600"/>
          </a:xfrm>
          <a:prstGeom prst="rect">
            <a:avLst/>
          </a:prstGeom>
          <a:noFill/>
          <a:ln w="0">
            <a:noFill/>
            <a:prstDash val="solid"/>
          </a:ln>
        </p:spPr>
        <p:txBody>
          <a:bodyPr anchor="t">
            <a:normAutofit fontScale="96389" lnSpcReduction="10000"/>
          </a:bodyPr>
          <a:lstStyle>
            <a:defPPr algn="l">
              <a:defRPr sz="1275" b="0">
                <a:solidFill>
                  <a:srgbClr val="26343D"/>
                </a:solidFill>
                <a:latin typeface="DejaVu Sans"/>
                <a:ea typeface="DejaVu Sans"/>
                <a:cs typeface="DejaVu Sans"/>
              </a:defRPr>
            </a:defPPr>
            <a:lvl1pPr algn="l">
              <a:defRPr sz="1275" b="0">
                <a:solidFill>
                  <a:srgbClr val="26343D"/>
                </a:solidFill>
                <a:latin typeface="DejaVu Sans"/>
                <a:ea typeface="DejaVu Sans"/>
                <a:cs typeface="DejaVu Sans"/>
              </a:defRPr>
            </a:lvl1pPr>
            <a:lvl2pPr algn="l">
              <a:defRPr sz="1275" b="0">
                <a:solidFill>
                  <a:srgbClr val="26343D"/>
                </a:solidFill>
                <a:latin typeface="DejaVu Sans"/>
                <a:ea typeface="DejaVu Sans"/>
                <a:cs typeface="DejaVu Sans"/>
              </a:defRPr>
            </a:lvl2pPr>
            <a:lvl3pPr algn="l">
              <a:defRPr sz="1275" b="0">
                <a:solidFill>
                  <a:srgbClr val="26343D"/>
                </a:solidFill>
                <a:latin typeface="DejaVu Sans"/>
                <a:ea typeface="DejaVu Sans"/>
                <a:cs typeface="DejaVu Sans"/>
              </a:defRPr>
            </a:lvl3pPr>
            <a:lvl4pPr algn="l">
              <a:defRPr sz="1275" b="0">
                <a:solidFill>
                  <a:srgbClr val="26343D"/>
                </a:solidFill>
                <a:latin typeface="DejaVu Sans"/>
                <a:ea typeface="DejaVu Sans"/>
                <a:cs typeface="DejaVu Sans"/>
              </a:defRPr>
            </a:lvl4pPr>
            <a:lvl5pPr algn="l">
              <a:defRPr sz="1275" b="0">
                <a:solidFill>
                  <a:srgbClr val="26343D"/>
                </a:solidFill>
                <a:latin typeface="DejaVu Sans"/>
                <a:ea typeface="DejaVu Sans"/>
                <a:cs typeface="DejaVu Sans"/>
              </a:defRPr>
            </a:lvl5pPr>
            <a:lvl6pPr algn="l">
              <a:defRPr sz="1275" b="0">
                <a:solidFill>
                  <a:srgbClr val="26343D"/>
                </a:solidFill>
                <a:latin typeface="DejaVu Sans"/>
                <a:ea typeface="DejaVu Sans"/>
                <a:cs typeface="DejaVu Sans"/>
              </a:defRPr>
            </a:lvl6pPr>
            <a:lvl7pPr algn="l">
              <a:defRPr sz="1275" b="0">
                <a:solidFill>
                  <a:srgbClr val="26343D"/>
                </a:solidFill>
                <a:latin typeface="DejaVu Sans"/>
                <a:ea typeface="DejaVu Sans"/>
                <a:cs typeface="DejaVu Sans"/>
              </a:defRPr>
            </a:lvl7pPr>
            <a:lvl8pPr algn="l">
              <a:defRPr sz="1275" b="0">
                <a:solidFill>
                  <a:srgbClr val="26343D"/>
                </a:solidFill>
                <a:latin typeface="DejaVu Sans"/>
                <a:ea typeface="DejaVu Sans"/>
                <a:cs typeface="DejaVu Sans"/>
              </a:defRPr>
            </a:lvl8pPr>
            <a:lvl9pPr algn="l">
              <a:defRPr sz="1275" b="0">
                <a:solidFill>
                  <a:srgbClr val="26343D"/>
                </a:solidFill>
                <a:latin typeface="DejaVu Sans"/>
                <a:ea typeface="DejaVu Sans"/>
                <a:cs typeface="DejaVu Sans"/>
              </a:defRPr>
            </a:lvl9pPr>
          </a:lstStyle>
          <a:p>
            <a:pPr algn="l">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τύπος εξέτασης ή θεραπείας, δόση, διάρκεια, συνήθης φροντίδα</a:t>
            </a:r>
          </a:p>
        </p:txBody>
      </p:sp>
      <p:sp>
        <p:nvSpPr>
          <p:cNvPr id="11" name="Rectangle 10">
            <a:extLst>
              <a:ext uri="{FF2B5EF4-FFF2-40B4-BE49-F238E27FC236}">
                <a16:creationId xmlns:a16="http://schemas.microsoft.com/office/drawing/2014/main" id="{D9E81E5E-2443-43BB-B5A9-5DC1D620CB03}"/>
              </a:ext>
            </a:extLst>
          </p:cNvPr>
          <p:cNvSpPr>
            <a:spLocks noGrp="1"/>
          </p:cNvSpPr>
          <p:nvPr/>
        </p:nvSpPr>
        <p:spPr>
          <a:xfrm>
            <a:off x="809625" y="4610100"/>
            <a:ext cx="2095500" cy="323850"/>
          </a:xfrm>
          <a:prstGeom prst="rect">
            <a:avLst/>
          </a:prstGeom>
          <a:noFill/>
          <a:ln w="0">
            <a:noFill/>
            <a:prstDash val="solid"/>
          </a:ln>
        </p:spPr>
        <p:txBody>
          <a:bodyPr anchor="ctr">
            <a:normAutofit fontScale="91118"/>
          </a:bodyPr>
          <a:lstStyle>
            <a:defPPr algn="l">
              <a:defRPr sz="1425" b="1">
                <a:solidFill>
                  <a:srgbClr val="2A7F78"/>
                </a:solidFill>
                <a:latin typeface="DejaVu Sans"/>
                <a:ea typeface="DejaVu Sans"/>
                <a:cs typeface="DejaVu Sans"/>
              </a:defRPr>
            </a:defPPr>
            <a:lvl1pPr algn="l">
              <a:defRPr sz="1425" b="1">
                <a:solidFill>
                  <a:srgbClr val="2A7F78"/>
                </a:solidFill>
                <a:latin typeface="DejaVu Sans"/>
                <a:ea typeface="DejaVu Sans"/>
                <a:cs typeface="DejaVu Sans"/>
              </a:defRPr>
            </a:lvl1pPr>
            <a:lvl2pPr algn="l">
              <a:defRPr sz="1425" b="1">
                <a:solidFill>
                  <a:srgbClr val="2A7F78"/>
                </a:solidFill>
                <a:latin typeface="DejaVu Sans"/>
                <a:ea typeface="DejaVu Sans"/>
                <a:cs typeface="DejaVu Sans"/>
              </a:defRPr>
            </a:lvl2pPr>
            <a:lvl3pPr algn="l">
              <a:defRPr sz="1425" b="1">
                <a:solidFill>
                  <a:srgbClr val="2A7F78"/>
                </a:solidFill>
                <a:latin typeface="DejaVu Sans"/>
                <a:ea typeface="DejaVu Sans"/>
                <a:cs typeface="DejaVu Sans"/>
              </a:defRPr>
            </a:lvl3pPr>
            <a:lvl4pPr algn="l">
              <a:defRPr sz="1425" b="1">
                <a:solidFill>
                  <a:srgbClr val="2A7F78"/>
                </a:solidFill>
                <a:latin typeface="DejaVu Sans"/>
                <a:ea typeface="DejaVu Sans"/>
                <a:cs typeface="DejaVu Sans"/>
              </a:defRPr>
            </a:lvl4pPr>
            <a:lvl5pPr algn="l">
              <a:defRPr sz="1425" b="1">
                <a:solidFill>
                  <a:srgbClr val="2A7F78"/>
                </a:solidFill>
                <a:latin typeface="DejaVu Sans"/>
                <a:ea typeface="DejaVu Sans"/>
                <a:cs typeface="DejaVu Sans"/>
              </a:defRPr>
            </a:lvl5pPr>
            <a:lvl6pPr algn="l">
              <a:defRPr sz="1425" b="1">
                <a:solidFill>
                  <a:srgbClr val="2A7F78"/>
                </a:solidFill>
                <a:latin typeface="DejaVu Sans"/>
                <a:ea typeface="DejaVu Sans"/>
                <a:cs typeface="DejaVu Sans"/>
              </a:defRPr>
            </a:lvl6pPr>
            <a:lvl7pPr algn="l">
              <a:defRPr sz="1425" b="1">
                <a:solidFill>
                  <a:srgbClr val="2A7F78"/>
                </a:solidFill>
                <a:latin typeface="DejaVu Sans"/>
                <a:ea typeface="DejaVu Sans"/>
                <a:cs typeface="DejaVu Sans"/>
              </a:defRPr>
            </a:lvl7pPr>
            <a:lvl8pPr algn="l">
              <a:defRPr sz="1425" b="1">
                <a:solidFill>
                  <a:srgbClr val="2A7F78"/>
                </a:solidFill>
                <a:latin typeface="DejaVu Sans"/>
                <a:ea typeface="DejaVu Sans"/>
                <a:cs typeface="DejaVu Sans"/>
              </a:defRPr>
            </a:lvl8pPr>
            <a:lvl9pPr algn="l">
              <a:defRPr sz="1425" b="1">
                <a:solidFill>
                  <a:srgbClr val="2A7F78"/>
                </a:solidFill>
                <a:latin typeface="DejaVu Sans"/>
                <a:ea typeface="DejaVu Sans"/>
                <a:cs typeface="DejaVu Sans"/>
              </a:defRPr>
            </a:lvl9pPr>
          </a:lstStyle>
          <a:p>
            <a:pPr algn="l">
              <a:defRPr sz="1425" b="1">
                <a:solidFill>
                  <a:srgbClr val="2A7F78"/>
                </a:solidFill>
                <a:latin typeface="DejaVu Sans"/>
                <a:ea typeface="DejaVu Sans"/>
                <a:cs typeface="DejaVu Sans"/>
              </a:defRPr>
            </a:pPr>
            <a:r>
              <a:rPr sz="1425" b="1">
                <a:solidFill>
                  <a:srgbClr val="2A7F78"/>
                </a:solidFill>
                <a:latin typeface="DejaVu Sans"/>
                <a:ea typeface="DejaVu Sans"/>
                <a:cs typeface="DejaVu Sans"/>
              </a:rPr>
              <a:t>Εκβάσεις και χρόνος</a:t>
            </a:r>
          </a:p>
        </p:txBody>
      </p:sp>
      <p:sp>
        <p:nvSpPr>
          <p:cNvPr id="12" name="Rectangle 11">
            <a:extLst>
              <a:ext uri="{FF2B5EF4-FFF2-40B4-BE49-F238E27FC236}">
                <a16:creationId xmlns:a16="http://schemas.microsoft.com/office/drawing/2014/main" id="{E5768EEC-D4AB-44FF-BF78-4B520BA88718}"/>
              </a:ext>
            </a:extLst>
          </p:cNvPr>
          <p:cNvSpPr>
            <a:spLocks noGrp="1"/>
          </p:cNvSpPr>
          <p:nvPr/>
        </p:nvSpPr>
        <p:spPr>
          <a:xfrm>
            <a:off x="2952750" y="4610100"/>
            <a:ext cx="2667000" cy="609600"/>
          </a:xfrm>
          <a:prstGeom prst="rect">
            <a:avLst/>
          </a:prstGeom>
          <a:noFill/>
          <a:ln w="0">
            <a:noFill/>
            <a:prstDash val="solid"/>
          </a:ln>
        </p:spPr>
        <p:txBody>
          <a:bodyPr anchor="t">
            <a:normAutofit/>
          </a:bodyPr>
          <a:lstStyle>
            <a:defPPr algn="l">
              <a:defRPr sz="1275" b="0">
                <a:solidFill>
                  <a:srgbClr val="26343D"/>
                </a:solidFill>
                <a:latin typeface="DejaVu Sans"/>
                <a:ea typeface="DejaVu Sans"/>
                <a:cs typeface="DejaVu Sans"/>
              </a:defRPr>
            </a:defPPr>
            <a:lvl1pPr algn="l">
              <a:defRPr sz="1275" b="0">
                <a:solidFill>
                  <a:srgbClr val="26343D"/>
                </a:solidFill>
                <a:latin typeface="DejaVu Sans"/>
                <a:ea typeface="DejaVu Sans"/>
                <a:cs typeface="DejaVu Sans"/>
              </a:defRPr>
            </a:lvl1pPr>
            <a:lvl2pPr algn="l">
              <a:defRPr sz="1275" b="0">
                <a:solidFill>
                  <a:srgbClr val="26343D"/>
                </a:solidFill>
                <a:latin typeface="DejaVu Sans"/>
                <a:ea typeface="DejaVu Sans"/>
                <a:cs typeface="DejaVu Sans"/>
              </a:defRPr>
            </a:lvl2pPr>
            <a:lvl3pPr algn="l">
              <a:defRPr sz="1275" b="0">
                <a:solidFill>
                  <a:srgbClr val="26343D"/>
                </a:solidFill>
                <a:latin typeface="DejaVu Sans"/>
                <a:ea typeface="DejaVu Sans"/>
                <a:cs typeface="DejaVu Sans"/>
              </a:defRPr>
            </a:lvl3pPr>
            <a:lvl4pPr algn="l">
              <a:defRPr sz="1275" b="0">
                <a:solidFill>
                  <a:srgbClr val="26343D"/>
                </a:solidFill>
                <a:latin typeface="DejaVu Sans"/>
                <a:ea typeface="DejaVu Sans"/>
                <a:cs typeface="DejaVu Sans"/>
              </a:defRPr>
            </a:lvl4pPr>
            <a:lvl5pPr algn="l">
              <a:defRPr sz="1275" b="0">
                <a:solidFill>
                  <a:srgbClr val="26343D"/>
                </a:solidFill>
                <a:latin typeface="DejaVu Sans"/>
                <a:ea typeface="DejaVu Sans"/>
                <a:cs typeface="DejaVu Sans"/>
              </a:defRPr>
            </a:lvl5pPr>
            <a:lvl6pPr algn="l">
              <a:defRPr sz="1275" b="0">
                <a:solidFill>
                  <a:srgbClr val="26343D"/>
                </a:solidFill>
                <a:latin typeface="DejaVu Sans"/>
                <a:ea typeface="DejaVu Sans"/>
                <a:cs typeface="DejaVu Sans"/>
              </a:defRPr>
            </a:lvl6pPr>
            <a:lvl7pPr algn="l">
              <a:defRPr sz="1275" b="0">
                <a:solidFill>
                  <a:srgbClr val="26343D"/>
                </a:solidFill>
                <a:latin typeface="DejaVu Sans"/>
                <a:ea typeface="DejaVu Sans"/>
                <a:cs typeface="DejaVu Sans"/>
              </a:defRPr>
            </a:lvl7pPr>
            <a:lvl8pPr algn="l">
              <a:defRPr sz="1275" b="0">
                <a:solidFill>
                  <a:srgbClr val="26343D"/>
                </a:solidFill>
                <a:latin typeface="DejaVu Sans"/>
                <a:ea typeface="DejaVu Sans"/>
                <a:cs typeface="DejaVu Sans"/>
              </a:defRPr>
            </a:lvl8pPr>
            <a:lvl9pPr algn="l">
              <a:defRPr sz="1275" b="0">
                <a:solidFill>
                  <a:srgbClr val="26343D"/>
                </a:solidFill>
                <a:latin typeface="DejaVu Sans"/>
                <a:ea typeface="DejaVu Sans"/>
                <a:cs typeface="DejaVu Sans"/>
              </a:defRPr>
            </a:lvl9pPr>
          </a:lstStyle>
          <a:p>
            <a:pPr algn="l">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ποια αποτελέσματα και σε ποιο χρονικό σημείο</a:t>
            </a:r>
          </a:p>
        </p:txBody>
      </p:sp>
      <p:sp>
        <p:nvSpPr>
          <p:cNvPr id="13" name="Rectangle 12">
            <a:extLst>
              <a:ext uri="{FF2B5EF4-FFF2-40B4-BE49-F238E27FC236}">
                <a16:creationId xmlns:a16="http://schemas.microsoft.com/office/drawing/2014/main" id="{736C4F4B-F9FD-4479-8161-7F6BBE6F6A7F}"/>
              </a:ext>
            </a:extLst>
          </p:cNvPr>
          <p:cNvSpPr>
            <a:spLocks noGrp="1"/>
          </p:cNvSpPr>
          <p:nvPr/>
        </p:nvSpPr>
        <p:spPr>
          <a:xfrm>
            <a:off x="6667500" y="2857500"/>
            <a:ext cx="2095500" cy="323850"/>
          </a:xfrm>
          <a:prstGeom prst="rect">
            <a:avLst/>
          </a:prstGeom>
          <a:noFill/>
          <a:ln w="0">
            <a:noFill/>
            <a:prstDash val="solid"/>
          </a:ln>
        </p:spPr>
        <p:txBody>
          <a:bodyPr anchor="ctr">
            <a:normAutofit fontScale="94082"/>
          </a:bodyPr>
          <a:lstStyle>
            <a:defPPr algn="l">
              <a:defRPr sz="1425" b="1">
                <a:solidFill>
                  <a:srgbClr val="E97A5E"/>
                </a:solidFill>
                <a:latin typeface="DejaVu Sans"/>
                <a:ea typeface="DejaVu Sans"/>
                <a:cs typeface="DejaVu Sans"/>
              </a:defRPr>
            </a:defPPr>
            <a:lvl1pPr algn="l">
              <a:defRPr sz="1425" b="1">
                <a:solidFill>
                  <a:srgbClr val="E97A5E"/>
                </a:solidFill>
                <a:latin typeface="DejaVu Sans"/>
                <a:ea typeface="DejaVu Sans"/>
                <a:cs typeface="DejaVu Sans"/>
              </a:defRPr>
            </a:lvl1pPr>
            <a:lvl2pPr algn="l">
              <a:defRPr sz="1425" b="1">
                <a:solidFill>
                  <a:srgbClr val="E97A5E"/>
                </a:solidFill>
                <a:latin typeface="DejaVu Sans"/>
                <a:ea typeface="DejaVu Sans"/>
                <a:cs typeface="DejaVu Sans"/>
              </a:defRPr>
            </a:lvl2pPr>
            <a:lvl3pPr algn="l">
              <a:defRPr sz="1425" b="1">
                <a:solidFill>
                  <a:srgbClr val="E97A5E"/>
                </a:solidFill>
                <a:latin typeface="DejaVu Sans"/>
                <a:ea typeface="DejaVu Sans"/>
                <a:cs typeface="DejaVu Sans"/>
              </a:defRPr>
            </a:lvl3pPr>
            <a:lvl4pPr algn="l">
              <a:defRPr sz="1425" b="1">
                <a:solidFill>
                  <a:srgbClr val="E97A5E"/>
                </a:solidFill>
                <a:latin typeface="DejaVu Sans"/>
                <a:ea typeface="DejaVu Sans"/>
                <a:cs typeface="DejaVu Sans"/>
              </a:defRPr>
            </a:lvl4pPr>
            <a:lvl5pPr algn="l">
              <a:defRPr sz="1425" b="1">
                <a:solidFill>
                  <a:srgbClr val="E97A5E"/>
                </a:solidFill>
                <a:latin typeface="DejaVu Sans"/>
                <a:ea typeface="DejaVu Sans"/>
                <a:cs typeface="DejaVu Sans"/>
              </a:defRPr>
            </a:lvl5pPr>
            <a:lvl6pPr algn="l">
              <a:defRPr sz="1425" b="1">
                <a:solidFill>
                  <a:srgbClr val="E97A5E"/>
                </a:solidFill>
                <a:latin typeface="DejaVu Sans"/>
                <a:ea typeface="DejaVu Sans"/>
                <a:cs typeface="DejaVu Sans"/>
              </a:defRPr>
            </a:lvl6pPr>
            <a:lvl7pPr algn="l">
              <a:defRPr sz="1425" b="1">
                <a:solidFill>
                  <a:srgbClr val="E97A5E"/>
                </a:solidFill>
                <a:latin typeface="DejaVu Sans"/>
                <a:ea typeface="DejaVu Sans"/>
                <a:cs typeface="DejaVu Sans"/>
              </a:defRPr>
            </a:lvl7pPr>
            <a:lvl8pPr algn="l">
              <a:defRPr sz="1425" b="1">
                <a:solidFill>
                  <a:srgbClr val="E97A5E"/>
                </a:solidFill>
                <a:latin typeface="DejaVu Sans"/>
                <a:ea typeface="DejaVu Sans"/>
                <a:cs typeface="DejaVu Sans"/>
              </a:defRPr>
            </a:lvl8pPr>
            <a:lvl9pPr algn="l">
              <a:defRPr sz="1425" b="1">
                <a:solidFill>
                  <a:srgbClr val="E97A5E"/>
                </a:solidFill>
                <a:latin typeface="DejaVu Sans"/>
                <a:ea typeface="DejaVu Sans"/>
                <a:cs typeface="DejaVu Sans"/>
              </a:defRPr>
            </a:lvl9pPr>
          </a:lstStyle>
          <a:p>
            <a:pPr algn="l">
              <a:defRPr sz="1425" b="1">
                <a:solidFill>
                  <a:srgbClr val="E97A5E"/>
                </a:solidFill>
                <a:latin typeface="DejaVu Sans"/>
                <a:ea typeface="DejaVu Sans"/>
                <a:cs typeface="DejaVu Sans"/>
              </a:defRPr>
            </a:pPr>
            <a:r>
              <a:rPr sz="1425" b="1">
                <a:solidFill>
                  <a:srgbClr val="E97A5E"/>
                </a:solidFill>
                <a:latin typeface="DejaVu Sans"/>
                <a:ea typeface="DejaVu Sans"/>
                <a:cs typeface="DejaVu Sans"/>
              </a:rPr>
              <a:t>Σχεδιασμός μελέτης</a:t>
            </a:r>
          </a:p>
        </p:txBody>
      </p:sp>
      <p:sp>
        <p:nvSpPr>
          <p:cNvPr id="14" name="Rectangle 13">
            <a:extLst>
              <a:ext uri="{FF2B5EF4-FFF2-40B4-BE49-F238E27FC236}">
                <a16:creationId xmlns:a16="http://schemas.microsoft.com/office/drawing/2014/main" id="{75872C06-BDB7-4E9F-9045-4219E4384628}"/>
              </a:ext>
            </a:extLst>
          </p:cNvPr>
          <p:cNvSpPr>
            <a:spLocks noGrp="1"/>
          </p:cNvSpPr>
          <p:nvPr/>
        </p:nvSpPr>
        <p:spPr>
          <a:xfrm>
            <a:off x="8810625" y="2857500"/>
            <a:ext cx="2667000" cy="647700"/>
          </a:xfrm>
          <a:prstGeom prst="rect">
            <a:avLst/>
          </a:prstGeom>
          <a:noFill/>
          <a:ln w="0">
            <a:noFill/>
            <a:prstDash val="solid"/>
          </a:ln>
        </p:spPr>
        <p:txBody>
          <a:bodyPr anchor="t">
            <a:normAutofit fontScale="95425"/>
          </a:bodyPr>
          <a:lstStyle>
            <a:defPPr algn="l">
              <a:defRPr sz="1275" b="0">
                <a:solidFill>
                  <a:srgbClr val="26343D"/>
                </a:solidFill>
                <a:latin typeface="DejaVu Sans"/>
                <a:ea typeface="DejaVu Sans"/>
                <a:cs typeface="DejaVu Sans"/>
              </a:defRPr>
            </a:defPPr>
            <a:lvl1pPr algn="l">
              <a:defRPr sz="1275" b="0">
                <a:solidFill>
                  <a:srgbClr val="26343D"/>
                </a:solidFill>
                <a:latin typeface="DejaVu Sans"/>
                <a:ea typeface="DejaVu Sans"/>
                <a:cs typeface="DejaVu Sans"/>
              </a:defRPr>
            </a:lvl1pPr>
            <a:lvl2pPr algn="l">
              <a:defRPr sz="1275" b="0">
                <a:solidFill>
                  <a:srgbClr val="26343D"/>
                </a:solidFill>
                <a:latin typeface="DejaVu Sans"/>
                <a:ea typeface="DejaVu Sans"/>
                <a:cs typeface="DejaVu Sans"/>
              </a:defRPr>
            </a:lvl2pPr>
            <a:lvl3pPr algn="l">
              <a:defRPr sz="1275" b="0">
                <a:solidFill>
                  <a:srgbClr val="26343D"/>
                </a:solidFill>
                <a:latin typeface="DejaVu Sans"/>
                <a:ea typeface="DejaVu Sans"/>
                <a:cs typeface="DejaVu Sans"/>
              </a:defRPr>
            </a:lvl3pPr>
            <a:lvl4pPr algn="l">
              <a:defRPr sz="1275" b="0">
                <a:solidFill>
                  <a:srgbClr val="26343D"/>
                </a:solidFill>
                <a:latin typeface="DejaVu Sans"/>
                <a:ea typeface="DejaVu Sans"/>
                <a:cs typeface="DejaVu Sans"/>
              </a:defRPr>
            </a:lvl4pPr>
            <a:lvl5pPr algn="l">
              <a:defRPr sz="1275" b="0">
                <a:solidFill>
                  <a:srgbClr val="26343D"/>
                </a:solidFill>
                <a:latin typeface="DejaVu Sans"/>
                <a:ea typeface="DejaVu Sans"/>
                <a:cs typeface="DejaVu Sans"/>
              </a:defRPr>
            </a:lvl5pPr>
            <a:lvl6pPr algn="l">
              <a:defRPr sz="1275" b="0">
                <a:solidFill>
                  <a:srgbClr val="26343D"/>
                </a:solidFill>
                <a:latin typeface="DejaVu Sans"/>
                <a:ea typeface="DejaVu Sans"/>
                <a:cs typeface="DejaVu Sans"/>
              </a:defRPr>
            </a:lvl6pPr>
            <a:lvl7pPr algn="l">
              <a:defRPr sz="1275" b="0">
                <a:solidFill>
                  <a:srgbClr val="26343D"/>
                </a:solidFill>
                <a:latin typeface="DejaVu Sans"/>
                <a:ea typeface="DejaVu Sans"/>
                <a:cs typeface="DejaVu Sans"/>
              </a:defRPr>
            </a:lvl7pPr>
            <a:lvl8pPr algn="l">
              <a:defRPr sz="1275" b="0">
                <a:solidFill>
                  <a:srgbClr val="26343D"/>
                </a:solidFill>
                <a:latin typeface="DejaVu Sans"/>
                <a:ea typeface="DejaVu Sans"/>
                <a:cs typeface="DejaVu Sans"/>
              </a:defRPr>
            </a:lvl8pPr>
            <a:lvl9pPr algn="l">
              <a:defRPr sz="1275" b="0">
                <a:solidFill>
                  <a:srgbClr val="26343D"/>
                </a:solidFill>
                <a:latin typeface="DejaVu Sans"/>
                <a:ea typeface="DejaVu Sans"/>
                <a:cs typeface="DejaVu Sans"/>
              </a:defRPr>
            </a:lvl9pPr>
          </a:lstStyle>
          <a:p>
            <a:pPr algn="l">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RCT, διαγνωστικές μελέτες, κοορτές ή άλλος κατάλληλος σχεδιασμός</a:t>
            </a:r>
          </a:p>
        </p:txBody>
      </p:sp>
      <p:sp>
        <p:nvSpPr>
          <p:cNvPr id="15" name="Rectangle 14">
            <a:extLst>
              <a:ext uri="{FF2B5EF4-FFF2-40B4-BE49-F238E27FC236}">
                <a16:creationId xmlns:a16="http://schemas.microsoft.com/office/drawing/2014/main" id="{FB66460B-45D6-45B6-A9F9-FC4B853A7B6B}"/>
              </a:ext>
            </a:extLst>
          </p:cNvPr>
          <p:cNvSpPr>
            <a:spLocks noGrp="1"/>
          </p:cNvSpPr>
          <p:nvPr/>
        </p:nvSpPr>
        <p:spPr>
          <a:xfrm>
            <a:off x="6667500" y="3733800"/>
            <a:ext cx="2095500" cy="323850"/>
          </a:xfrm>
          <a:prstGeom prst="rect">
            <a:avLst/>
          </a:prstGeom>
          <a:noFill/>
          <a:ln w="0">
            <a:noFill/>
            <a:prstDash val="solid"/>
          </a:ln>
        </p:spPr>
        <p:txBody>
          <a:bodyPr anchor="ctr">
            <a:normAutofit fontScale="77629" lnSpcReduction="10000"/>
          </a:bodyPr>
          <a:lstStyle>
            <a:defPPr algn="l">
              <a:defRPr sz="1425" b="1">
                <a:solidFill>
                  <a:srgbClr val="E97A5E"/>
                </a:solidFill>
                <a:latin typeface="DejaVu Sans"/>
                <a:ea typeface="DejaVu Sans"/>
                <a:cs typeface="DejaVu Sans"/>
              </a:defRPr>
            </a:defPPr>
            <a:lvl1pPr algn="l">
              <a:defRPr sz="1425" b="1">
                <a:solidFill>
                  <a:srgbClr val="E97A5E"/>
                </a:solidFill>
                <a:latin typeface="DejaVu Sans"/>
                <a:ea typeface="DejaVu Sans"/>
                <a:cs typeface="DejaVu Sans"/>
              </a:defRPr>
            </a:lvl1pPr>
            <a:lvl2pPr algn="l">
              <a:defRPr sz="1425" b="1">
                <a:solidFill>
                  <a:srgbClr val="E97A5E"/>
                </a:solidFill>
                <a:latin typeface="DejaVu Sans"/>
                <a:ea typeface="DejaVu Sans"/>
                <a:cs typeface="DejaVu Sans"/>
              </a:defRPr>
            </a:lvl2pPr>
            <a:lvl3pPr algn="l">
              <a:defRPr sz="1425" b="1">
                <a:solidFill>
                  <a:srgbClr val="E97A5E"/>
                </a:solidFill>
                <a:latin typeface="DejaVu Sans"/>
                <a:ea typeface="DejaVu Sans"/>
                <a:cs typeface="DejaVu Sans"/>
              </a:defRPr>
            </a:lvl3pPr>
            <a:lvl4pPr algn="l">
              <a:defRPr sz="1425" b="1">
                <a:solidFill>
                  <a:srgbClr val="E97A5E"/>
                </a:solidFill>
                <a:latin typeface="DejaVu Sans"/>
                <a:ea typeface="DejaVu Sans"/>
                <a:cs typeface="DejaVu Sans"/>
              </a:defRPr>
            </a:lvl4pPr>
            <a:lvl5pPr algn="l">
              <a:defRPr sz="1425" b="1">
                <a:solidFill>
                  <a:srgbClr val="E97A5E"/>
                </a:solidFill>
                <a:latin typeface="DejaVu Sans"/>
                <a:ea typeface="DejaVu Sans"/>
                <a:cs typeface="DejaVu Sans"/>
              </a:defRPr>
            </a:lvl5pPr>
            <a:lvl6pPr algn="l">
              <a:defRPr sz="1425" b="1">
                <a:solidFill>
                  <a:srgbClr val="E97A5E"/>
                </a:solidFill>
                <a:latin typeface="DejaVu Sans"/>
                <a:ea typeface="DejaVu Sans"/>
                <a:cs typeface="DejaVu Sans"/>
              </a:defRPr>
            </a:lvl6pPr>
            <a:lvl7pPr algn="l">
              <a:defRPr sz="1425" b="1">
                <a:solidFill>
                  <a:srgbClr val="E97A5E"/>
                </a:solidFill>
                <a:latin typeface="DejaVu Sans"/>
                <a:ea typeface="DejaVu Sans"/>
                <a:cs typeface="DejaVu Sans"/>
              </a:defRPr>
            </a:lvl7pPr>
            <a:lvl8pPr algn="l">
              <a:defRPr sz="1425" b="1">
                <a:solidFill>
                  <a:srgbClr val="E97A5E"/>
                </a:solidFill>
                <a:latin typeface="DejaVu Sans"/>
                <a:ea typeface="DejaVu Sans"/>
                <a:cs typeface="DejaVu Sans"/>
              </a:defRPr>
            </a:lvl8pPr>
            <a:lvl9pPr algn="l">
              <a:defRPr sz="1425" b="1">
                <a:solidFill>
                  <a:srgbClr val="E97A5E"/>
                </a:solidFill>
                <a:latin typeface="DejaVu Sans"/>
                <a:ea typeface="DejaVu Sans"/>
                <a:cs typeface="DejaVu Sans"/>
              </a:defRPr>
            </a:lvl9pPr>
          </a:lstStyle>
          <a:p>
            <a:pPr algn="l">
              <a:defRPr sz="1425" b="1">
                <a:solidFill>
                  <a:srgbClr val="E97A5E"/>
                </a:solidFill>
                <a:latin typeface="DejaVu Sans"/>
                <a:ea typeface="DejaVu Sans"/>
                <a:cs typeface="DejaVu Sans"/>
              </a:defRPr>
            </a:pPr>
            <a:r>
              <a:rPr sz="1425" b="1">
                <a:solidFill>
                  <a:srgbClr val="E97A5E"/>
                </a:solidFill>
                <a:latin typeface="DejaVu Sans"/>
                <a:ea typeface="DejaVu Sans"/>
                <a:cs typeface="DejaVu Sans"/>
              </a:rPr>
              <a:t>Πλαίσιο και δημοσίευση</a:t>
            </a:r>
          </a:p>
        </p:txBody>
      </p:sp>
      <p:sp>
        <p:nvSpPr>
          <p:cNvPr id="16" name="Rectangle 15">
            <a:extLst>
              <a:ext uri="{FF2B5EF4-FFF2-40B4-BE49-F238E27FC236}">
                <a16:creationId xmlns:a16="http://schemas.microsoft.com/office/drawing/2014/main" id="{BBD64BBE-1E5F-40FD-9499-B7B166EFB35E}"/>
              </a:ext>
            </a:extLst>
          </p:cNvPr>
          <p:cNvSpPr>
            <a:spLocks noGrp="1"/>
          </p:cNvSpPr>
          <p:nvPr/>
        </p:nvSpPr>
        <p:spPr>
          <a:xfrm>
            <a:off x="8810625" y="3733800"/>
            <a:ext cx="2667000" cy="647700"/>
          </a:xfrm>
          <a:prstGeom prst="rect">
            <a:avLst/>
          </a:prstGeom>
          <a:noFill/>
          <a:ln w="0">
            <a:noFill/>
            <a:prstDash val="solid"/>
          </a:ln>
        </p:spPr>
        <p:txBody>
          <a:bodyPr anchor="t">
            <a:normAutofit fontScale="95425"/>
          </a:bodyPr>
          <a:lstStyle>
            <a:defPPr algn="l">
              <a:defRPr sz="1275" b="0">
                <a:solidFill>
                  <a:srgbClr val="26343D"/>
                </a:solidFill>
                <a:latin typeface="DejaVu Sans"/>
                <a:ea typeface="DejaVu Sans"/>
                <a:cs typeface="DejaVu Sans"/>
              </a:defRPr>
            </a:defPPr>
            <a:lvl1pPr algn="l">
              <a:defRPr sz="1275" b="0">
                <a:solidFill>
                  <a:srgbClr val="26343D"/>
                </a:solidFill>
                <a:latin typeface="DejaVu Sans"/>
                <a:ea typeface="DejaVu Sans"/>
                <a:cs typeface="DejaVu Sans"/>
              </a:defRPr>
            </a:lvl1pPr>
            <a:lvl2pPr algn="l">
              <a:defRPr sz="1275" b="0">
                <a:solidFill>
                  <a:srgbClr val="26343D"/>
                </a:solidFill>
                <a:latin typeface="DejaVu Sans"/>
                <a:ea typeface="DejaVu Sans"/>
                <a:cs typeface="DejaVu Sans"/>
              </a:defRPr>
            </a:lvl2pPr>
            <a:lvl3pPr algn="l">
              <a:defRPr sz="1275" b="0">
                <a:solidFill>
                  <a:srgbClr val="26343D"/>
                </a:solidFill>
                <a:latin typeface="DejaVu Sans"/>
                <a:ea typeface="DejaVu Sans"/>
                <a:cs typeface="DejaVu Sans"/>
              </a:defRPr>
            </a:lvl3pPr>
            <a:lvl4pPr algn="l">
              <a:defRPr sz="1275" b="0">
                <a:solidFill>
                  <a:srgbClr val="26343D"/>
                </a:solidFill>
                <a:latin typeface="DejaVu Sans"/>
                <a:ea typeface="DejaVu Sans"/>
                <a:cs typeface="DejaVu Sans"/>
              </a:defRPr>
            </a:lvl4pPr>
            <a:lvl5pPr algn="l">
              <a:defRPr sz="1275" b="0">
                <a:solidFill>
                  <a:srgbClr val="26343D"/>
                </a:solidFill>
                <a:latin typeface="DejaVu Sans"/>
                <a:ea typeface="DejaVu Sans"/>
                <a:cs typeface="DejaVu Sans"/>
              </a:defRPr>
            </a:lvl5pPr>
            <a:lvl6pPr algn="l">
              <a:defRPr sz="1275" b="0">
                <a:solidFill>
                  <a:srgbClr val="26343D"/>
                </a:solidFill>
                <a:latin typeface="DejaVu Sans"/>
                <a:ea typeface="DejaVu Sans"/>
                <a:cs typeface="DejaVu Sans"/>
              </a:defRPr>
            </a:lvl6pPr>
            <a:lvl7pPr algn="l">
              <a:defRPr sz="1275" b="0">
                <a:solidFill>
                  <a:srgbClr val="26343D"/>
                </a:solidFill>
                <a:latin typeface="DejaVu Sans"/>
                <a:ea typeface="DejaVu Sans"/>
                <a:cs typeface="DejaVu Sans"/>
              </a:defRPr>
            </a:lvl7pPr>
            <a:lvl8pPr algn="l">
              <a:defRPr sz="1275" b="0">
                <a:solidFill>
                  <a:srgbClr val="26343D"/>
                </a:solidFill>
                <a:latin typeface="DejaVu Sans"/>
                <a:ea typeface="DejaVu Sans"/>
                <a:cs typeface="DejaVu Sans"/>
              </a:defRPr>
            </a:lvl8pPr>
            <a:lvl9pPr algn="l">
              <a:defRPr sz="1275" b="0">
                <a:solidFill>
                  <a:srgbClr val="26343D"/>
                </a:solidFill>
                <a:latin typeface="DejaVu Sans"/>
                <a:ea typeface="DejaVu Sans"/>
                <a:cs typeface="DejaVu Sans"/>
              </a:defRPr>
            </a:lvl9pPr>
          </a:lstStyle>
          <a:p>
            <a:pPr algn="l">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νοσοκομείο ή κοινότητα, πλήρες άρθρο, γλώσσα και έτος μόνο όταν αιτιολογούνται</a:t>
            </a:r>
          </a:p>
        </p:txBody>
      </p:sp>
      <p:sp>
        <p:nvSpPr>
          <p:cNvPr id="17" name="Rectangle 16">
            <a:extLst>
              <a:ext uri="{FF2B5EF4-FFF2-40B4-BE49-F238E27FC236}">
                <a16:creationId xmlns:a16="http://schemas.microsoft.com/office/drawing/2014/main" id="{92DD7709-B2D7-4326-B910-57EEF35AA205}"/>
              </a:ext>
            </a:extLst>
          </p:cNvPr>
          <p:cNvSpPr>
            <a:spLocks noGrp="1"/>
          </p:cNvSpPr>
          <p:nvPr/>
        </p:nvSpPr>
        <p:spPr>
          <a:xfrm>
            <a:off x="6667500" y="4610100"/>
            <a:ext cx="2095500" cy="323850"/>
          </a:xfrm>
          <a:prstGeom prst="rect">
            <a:avLst/>
          </a:prstGeom>
          <a:noFill/>
          <a:ln w="0">
            <a:noFill/>
            <a:prstDash val="solid"/>
          </a:ln>
        </p:spPr>
        <p:txBody>
          <a:bodyPr anchor="ctr">
            <a:normAutofit fontScale="96960"/>
          </a:bodyPr>
          <a:lstStyle>
            <a:defPPr algn="l">
              <a:defRPr sz="1425" b="1">
                <a:solidFill>
                  <a:srgbClr val="E97A5E"/>
                </a:solidFill>
                <a:latin typeface="DejaVu Sans"/>
                <a:ea typeface="DejaVu Sans"/>
                <a:cs typeface="DejaVu Sans"/>
              </a:defRPr>
            </a:defPPr>
            <a:lvl1pPr algn="l">
              <a:defRPr sz="1425" b="1">
                <a:solidFill>
                  <a:srgbClr val="E97A5E"/>
                </a:solidFill>
                <a:latin typeface="DejaVu Sans"/>
                <a:ea typeface="DejaVu Sans"/>
                <a:cs typeface="DejaVu Sans"/>
              </a:defRPr>
            </a:lvl1pPr>
            <a:lvl2pPr algn="l">
              <a:defRPr sz="1425" b="1">
                <a:solidFill>
                  <a:srgbClr val="E97A5E"/>
                </a:solidFill>
                <a:latin typeface="DejaVu Sans"/>
                <a:ea typeface="DejaVu Sans"/>
                <a:cs typeface="DejaVu Sans"/>
              </a:defRPr>
            </a:lvl2pPr>
            <a:lvl3pPr algn="l">
              <a:defRPr sz="1425" b="1">
                <a:solidFill>
                  <a:srgbClr val="E97A5E"/>
                </a:solidFill>
                <a:latin typeface="DejaVu Sans"/>
                <a:ea typeface="DejaVu Sans"/>
                <a:cs typeface="DejaVu Sans"/>
              </a:defRPr>
            </a:lvl3pPr>
            <a:lvl4pPr algn="l">
              <a:defRPr sz="1425" b="1">
                <a:solidFill>
                  <a:srgbClr val="E97A5E"/>
                </a:solidFill>
                <a:latin typeface="DejaVu Sans"/>
                <a:ea typeface="DejaVu Sans"/>
                <a:cs typeface="DejaVu Sans"/>
              </a:defRPr>
            </a:lvl4pPr>
            <a:lvl5pPr algn="l">
              <a:defRPr sz="1425" b="1">
                <a:solidFill>
                  <a:srgbClr val="E97A5E"/>
                </a:solidFill>
                <a:latin typeface="DejaVu Sans"/>
                <a:ea typeface="DejaVu Sans"/>
                <a:cs typeface="DejaVu Sans"/>
              </a:defRPr>
            </a:lvl5pPr>
            <a:lvl6pPr algn="l">
              <a:defRPr sz="1425" b="1">
                <a:solidFill>
                  <a:srgbClr val="E97A5E"/>
                </a:solidFill>
                <a:latin typeface="DejaVu Sans"/>
                <a:ea typeface="DejaVu Sans"/>
                <a:cs typeface="DejaVu Sans"/>
              </a:defRPr>
            </a:lvl6pPr>
            <a:lvl7pPr algn="l">
              <a:defRPr sz="1425" b="1">
                <a:solidFill>
                  <a:srgbClr val="E97A5E"/>
                </a:solidFill>
                <a:latin typeface="DejaVu Sans"/>
                <a:ea typeface="DejaVu Sans"/>
                <a:cs typeface="DejaVu Sans"/>
              </a:defRPr>
            </a:lvl7pPr>
            <a:lvl8pPr algn="l">
              <a:defRPr sz="1425" b="1">
                <a:solidFill>
                  <a:srgbClr val="E97A5E"/>
                </a:solidFill>
                <a:latin typeface="DejaVu Sans"/>
                <a:ea typeface="DejaVu Sans"/>
                <a:cs typeface="DejaVu Sans"/>
              </a:defRPr>
            </a:lvl8pPr>
            <a:lvl9pPr algn="l">
              <a:defRPr sz="1425" b="1">
                <a:solidFill>
                  <a:srgbClr val="E97A5E"/>
                </a:solidFill>
                <a:latin typeface="DejaVu Sans"/>
                <a:ea typeface="DejaVu Sans"/>
                <a:cs typeface="DejaVu Sans"/>
              </a:defRPr>
            </a:lvl9pPr>
          </a:lstStyle>
          <a:p>
            <a:pPr algn="l">
              <a:defRPr sz="1425" b="1">
                <a:solidFill>
                  <a:srgbClr val="E97A5E"/>
                </a:solidFill>
                <a:latin typeface="DejaVu Sans"/>
                <a:ea typeface="DejaVu Sans"/>
                <a:cs typeface="DejaVu Sans"/>
              </a:defRPr>
            </a:pPr>
            <a:r>
              <a:rPr sz="1425" b="1">
                <a:solidFill>
                  <a:srgbClr val="E97A5E"/>
                </a:solidFill>
                <a:latin typeface="DejaVu Sans"/>
                <a:ea typeface="DejaVu Sans"/>
                <a:cs typeface="DejaVu Sans"/>
              </a:rPr>
              <a:t>Λόγοι αποκλεισμού</a:t>
            </a:r>
          </a:p>
        </p:txBody>
      </p:sp>
      <p:sp>
        <p:nvSpPr>
          <p:cNvPr id="18" name="Rectangle 17">
            <a:extLst>
              <a:ext uri="{FF2B5EF4-FFF2-40B4-BE49-F238E27FC236}">
                <a16:creationId xmlns:a16="http://schemas.microsoft.com/office/drawing/2014/main" id="{41B452F6-F89C-4021-8F98-959E335BD723}"/>
              </a:ext>
            </a:extLst>
          </p:cNvPr>
          <p:cNvSpPr>
            <a:spLocks noGrp="1"/>
          </p:cNvSpPr>
          <p:nvPr/>
        </p:nvSpPr>
        <p:spPr>
          <a:xfrm>
            <a:off x="8810625" y="4610100"/>
            <a:ext cx="2667000" cy="647700"/>
          </a:xfrm>
          <a:prstGeom prst="rect">
            <a:avLst/>
          </a:prstGeom>
          <a:noFill/>
          <a:ln w="0">
            <a:noFill/>
            <a:prstDash val="solid"/>
          </a:ln>
        </p:spPr>
        <p:txBody>
          <a:bodyPr anchor="t">
            <a:normAutofit fontScale="83497" lnSpcReduction="10000"/>
          </a:bodyPr>
          <a:lstStyle>
            <a:defPPr algn="l">
              <a:defRPr sz="1275" b="0">
                <a:solidFill>
                  <a:srgbClr val="26343D"/>
                </a:solidFill>
                <a:latin typeface="DejaVu Sans"/>
                <a:ea typeface="DejaVu Sans"/>
                <a:cs typeface="DejaVu Sans"/>
              </a:defRPr>
            </a:defPPr>
            <a:lvl1pPr algn="l">
              <a:defRPr sz="1275" b="0">
                <a:solidFill>
                  <a:srgbClr val="26343D"/>
                </a:solidFill>
                <a:latin typeface="DejaVu Sans"/>
                <a:ea typeface="DejaVu Sans"/>
                <a:cs typeface="DejaVu Sans"/>
              </a:defRPr>
            </a:lvl1pPr>
            <a:lvl2pPr algn="l">
              <a:defRPr sz="1275" b="0">
                <a:solidFill>
                  <a:srgbClr val="26343D"/>
                </a:solidFill>
                <a:latin typeface="DejaVu Sans"/>
                <a:ea typeface="DejaVu Sans"/>
                <a:cs typeface="DejaVu Sans"/>
              </a:defRPr>
            </a:lvl2pPr>
            <a:lvl3pPr algn="l">
              <a:defRPr sz="1275" b="0">
                <a:solidFill>
                  <a:srgbClr val="26343D"/>
                </a:solidFill>
                <a:latin typeface="DejaVu Sans"/>
                <a:ea typeface="DejaVu Sans"/>
                <a:cs typeface="DejaVu Sans"/>
              </a:defRPr>
            </a:lvl3pPr>
            <a:lvl4pPr algn="l">
              <a:defRPr sz="1275" b="0">
                <a:solidFill>
                  <a:srgbClr val="26343D"/>
                </a:solidFill>
                <a:latin typeface="DejaVu Sans"/>
                <a:ea typeface="DejaVu Sans"/>
                <a:cs typeface="DejaVu Sans"/>
              </a:defRPr>
            </a:lvl4pPr>
            <a:lvl5pPr algn="l">
              <a:defRPr sz="1275" b="0">
                <a:solidFill>
                  <a:srgbClr val="26343D"/>
                </a:solidFill>
                <a:latin typeface="DejaVu Sans"/>
                <a:ea typeface="DejaVu Sans"/>
                <a:cs typeface="DejaVu Sans"/>
              </a:defRPr>
            </a:lvl5pPr>
            <a:lvl6pPr algn="l">
              <a:defRPr sz="1275" b="0">
                <a:solidFill>
                  <a:srgbClr val="26343D"/>
                </a:solidFill>
                <a:latin typeface="DejaVu Sans"/>
                <a:ea typeface="DejaVu Sans"/>
                <a:cs typeface="DejaVu Sans"/>
              </a:defRPr>
            </a:lvl6pPr>
            <a:lvl7pPr algn="l">
              <a:defRPr sz="1275" b="0">
                <a:solidFill>
                  <a:srgbClr val="26343D"/>
                </a:solidFill>
                <a:latin typeface="DejaVu Sans"/>
                <a:ea typeface="DejaVu Sans"/>
                <a:cs typeface="DejaVu Sans"/>
              </a:defRPr>
            </a:lvl7pPr>
            <a:lvl8pPr algn="l">
              <a:defRPr sz="1275" b="0">
                <a:solidFill>
                  <a:srgbClr val="26343D"/>
                </a:solidFill>
                <a:latin typeface="DejaVu Sans"/>
                <a:ea typeface="DejaVu Sans"/>
                <a:cs typeface="DejaVu Sans"/>
              </a:defRPr>
            </a:lvl8pPr>
            <a:lvl9pPr algn="l">
              <a:defRPr sz="1275" b="0">
                <a:solidFill>
                  <a:srgbClr val="26343D"/>
                </a:solidFill>
                <a:latin typeface="DejaVu Sans"/>
                <a:ea typeface="DejaVu Sans"/>
                <a:cs typeface="DejaVu Sans"/>
              </a:defRPr>
            </a:lvl9pPr>
          </a:lstStyle>
          <a:p>
            <a:pPr algn="l">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πρέπει να εφαρμόζονται με τον ίδιο τρόπο και να καταγράφονται στο πλήρες κείμενο</a:t>
            </a:r>
          </a:p>
        </p:txBody>
      </p:sp>
      <p:sp>
        <p:nvSpPr>
          <p:cNvPr id="19" name="Rectangle 18">
            <a:extLst>
              <a:ext uri="{FF2B5EF4-FFF2-40B4-BE49-F238E27FC236}">
                <a16:creationId xmlns:a16="http://schemas.microsoft.com/office/drawing/2014/main" id="{C0B0EF22-FAFD-452E-ADCF-9C210F3B8670}"/>
              </a:ext>
            </a:extLst>
          </p:cNvPr>
          <p:cNvSpPr>
            <a:spLocks noGrp="1"/>
          </p:cNvSpPr>
          <p:nvPr/>
        </p:nvSpPr>
        <p:spPr>
          <a:xfrm>
            <a:off x="1428750" y="5667375"/>
            <a:ext cx="9334500" cy="514350"/>
          </a:xfrm>
          <a:prstGeom prst="rect">
            <a:avLst/>
          </a:prstGeom>
          <a:noFill/>
          <a:ln w="0">
            <a:noFill/>
            <a:prstDash val="solid"/>
          </a:ln>
        </p:spPr>
        <p:txBody>
          <a:bodyPr anchor="ctr">
            <a:normAutofit fontScale="88095" lnSpcReduction="10000"/>
          </a:bodyPr>
          <a:lstStyle>
            <a:defPPr algn="ctr">
              <a:defRPr sz="1575" b="1">
                <a:solidFill>
                  <a:srgbClr val="16384C"/>
                </a:solidFill>
                <a:latin typeface="DejaVu Sans"/>
                <a:ea typeface="DejaVu Sans"/>
                <a:cs typeface="DejaVu Sans"/>
              </a:defRPr>
            </a:defPPr>
            <a:lvl1pPr algn="ctr">
              <a:defRPr sz="1575" b="1">
                <a:solidFill>
                  <a:srgbClr val="16384C"/>
                </a:solidFill>
                <a:latin typeface="DejaVu Sans"/>
                <a:ea typeface="DejaVu Sans"/>
                <a:cs typeface="DejaVu Sans"/>
              </a:defRPr>
            </a:lvl1pPr>
            <a:lvl2pPr algn="ctr">
              <a:defRPr sz="1575" b="1">
                <a:solidFill>
                  <a:srgbClr val="16384C"/>
                </a:solidFill>
                <a:latin typeface="DejaVu Sans"/>
                <a:ea typeface="DejaVu Sans"/>
                <a:cs typeface="DejaVu Sans"/>
              </a:defRPr>
            </a:lvl2pPr>
            <a:lvl3pPr algn="ctr">
              <a:defRPr sz="1575" b="1">
                <a:solidFill>
                  <a:srgbClr val="16384C"/>
                </a:solidFill>
                <a:latin typeface="DejaVu Sans"/>
                <a:ea typeface="DejaVu Sans"/>
                <a:cs typeface="DejaVu Sans"/>
              </a:defRPr>
            </a:lvl3pPr>
            <a:lvl4pPr algn="ctr">
              <a:defRPr sz="1575" b="1">
                <a:solidFill>
                  <a:srgbClr val="16384C"/>
                </a:solidFill>
                <a:latin typeface="DejaVu Sans"/>
                <a:ea typeface="DejaVu Sans"/>
                <a:cs typeface="DejaVu Sans"/>
              </a:defRPr>
            </a:lvl4pPr>
            <a:lvl5pPr algn="ctr">
              <a:defRPr sz="1575" b="1">
                <a:solidFill>
                  <a:srgbClr val="16384C"/>
                </a:solidFill>
                <a:latin typeface="DejaVu Sans"/>
                <a:ea typeface="DejaVu Sans"/>
                <a:cs typeface="DejaVu Sans"/>
              </a:defRPr>
            </a:lvl5pPr>
            <a:lvl6pPr algn="ctr">
              <a:defRPr sz="1575" b="1">
                <a:solidFill>
                  <a:srgbClr val="16384C"/>
                </a:solidFill>
                <a:latin typeface="DejaVu Sans"/>
                <a:ea typeface="DejaVu Sans"/>
                <a:cs typeface="DejaVu Sans"/>
              </a:defRPr>
            </a:lvl6pPr>
            <a:lvl7pPr algn="ctr">
              <a:defRPr sz="1575" b="1">
                <a:solidFill>
                  <a:srgbClr val="16384C"/>
                </a:solidFill>
                <a:latin typeface="DejaVu Sans"/>
                <a:ea typeface="DejaVu Sans"/>
                <a:cs typeface="DejaVu Sans"/>
              </a:defRPr>
            </a:lvl7pPr>
            <a:lvl8pPr algn="ctr">
              <a:defRPr sz="1575" b="1">
                <a:solidFill>
                  <a:srgbClr val="16384C"/>
                </a:solidFill>
                <a:latin typeface="DejaVu Sans"/>
                <a:ea typeface="DejaVu Sans"/>
                <a:cs typeface="DejaVu Sans"/>
              </a:defRPr>
            </a:lvl8pPr>
            <a:lvl9pPr algn="ctr">
              <a:defRPr sz="1575" b="1">
                <a:solidFill>
                  <a:srgbClr val="16384C"/>
                </a:solidFill>
                <a:latin typeface="DejaVu Sans"/>
                <a:ea typeface="DejaVu Sans"/>
                <a:cs typeface="DejaVu Sans"/>
              </a:defRPr>
            </a:lvl9pPr>
          </a:lstStyle>
          <a:p>
            <a:pPr algn="ctr">
              <a:defRPr sz="1575" b="1">
                <a:solidFill>
                  <a:srgbClr val="16384C"/>
                </a:solidFill>
                <a:latin typeface="DejaVu Sans"/>
                <a:ea typeface="DejaVu Sans"/>
                <a:cs typeface="DejaVu Sans"/>
              </a:defRPr>
            </a:pPr>
            <a:r>
              <a:rPr sz="1575" b="1">
                <a:solidFill>
                  <a:srgbClr val="16384C"/>
                </a:solidFill>
                <a:latin typeface="DejaVu Sans"/>
                <a:ea typeface="DejaVu Sans"/>
                <a:cs typeface="DejaVu Sans"/>
              </a:rPr>
              <a:t>Αν τα κριτήρια αλλάζουν αφού οι ερευνητές δουν τα αποτελέσματα, αυξάνεται ο κίνδυνος επιλεκτικής επιλογής.</a:t>
            </a:r>
          </a:p>
        </p:txBody>
      </p:sp>
    </p:spTree>
    <p:extLst>
      <p:ext uri="{BB962C8B-B14F-4D97-AF65-F5344CB8AC3E}">
        <p14:creationId xmlns:p14="http://schemas.microsoft.com/office/powerpoint/2010/main" val="227700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F47722A-D418-4CE3-82BC-C0A330ABD24B}"/>
              </a:ext>
            </a:extLst>
          </p:cNvPr>
          <p:cNvSpPr>
            <a:spLocks noGrp="1"/>
          </p:cNvSpPr>
          <p:nvPr/>
        </p:nvSpPr>
        <p:spPr>
          <a:xfrm>
            <a:off x="647700" y="400050"/>
            <a:ext cx="10810875" cy="552450"/>
          </a:xfrm>
          <a:prstGeom prst="rect">
            <a:avLst/>
          </a:prstGeom>
          <a:noFill/>
          <a:ln w="0">
            <a:noFill/>
            <a:prstDash val="solid"/>
          </a:ln>
        </p:spPr>
        <p:txBody>
          <a:bodyPr anchor="ctr">
            <a:normAutofit/>
          </a:bodyPr>
          <a:lstStyle>
            <a:defPPr algn="l">
              <a:defRPr sz="2850" b="1">
                <a:solidFill>
                  <a:srgbClr val="16384C"/>
                </a:solidFill>
                <a:latin typeface="DejaVu Sans"/>
                <a:ea typeface="DejaVu Sans"/>
                <a:cs typeface="DejaVu Sans"/>
              </a:defRPr>
            </a:defPPr>
            <a:lvl1pPr algn="l">
              <a:defRPr sz="2850" b="1">
                <a:solidFill>
                  <a:srgbClr val="16384C"/>
                </a:solidFill>
                <a:latin typeface="DejaVu Sans"/>
                <a:ea typeface="DejaVu Sans"/>
                <a:cs typeface="DejaVu Sans"/>
              </a:defRPr>
            </a:lvl1pPr>
            <a:lvl2pPr algn="l">
              <a:defRPr sz="2850" b="1">
                <a:solidFill>
                  <a:srgbClr val="16384C"/>
                </a:solidFill>
                <a:latin typeface="DejaVu Sans"/>
                <a:ea typeface="DejaVu Sans"/>
                <a:cs typeface="DejaVu Sans"/>
              </a:defRPr>
            </a:lvl2pPr>
            <a:lvl3pPr algn="l">
              <a:defRPr sz="2850" b="1">
                <a:solidFill>
                  <a:srgbClr val="16384C"/>
                </a:solidFill>
                <a:latin typeface="DejaVu Sans"/>
                <a:ea typeface="DejaVu Sans"/>
                <a:cs typeface="DejaVu Sans"/>
              </a:defRPr>
            </a:lvl3pPr>
            <a:lvl4pPr algn="l">
              <a:defRPr sz="2850" b="1">
                <a:solidFill>
                  <a:srgbClr val="16384C"/>
                </a:solidFill>
                <a:latin typeface="DejaVu Sans"/>
                <a:ea typeface="DejaVu Sans"/>
                <a:cs typeface="DejaVu Sans"/>
              </a:defRPr>
            </a:lvl4pPr>
            <a:lvl5pPr algn="l">
              <a:defRPr sz="2850" b="1">
                <a:solidFill>
                  <a:srgbClr val="16384C"/>
                </a:solidFill>
                <a:latin typeface="DejaVu Sans"/>
                <a:ea typeface="DejaVu Sans"/>
                <a:cs typeface="DejaVu Sans"/>
              </a:defRPr>
            </a:lvl5pPr>
            <a:lvl6pPr algn="l">
              <a:defRPr sz="2850" b="1">
                <a:solidFill>
                  <a:srgbClr val="16384C"/>
                </a:solidFill>
                <a:latin typeface="DejaVu Sans"/>
                <a:ea typeface="DejaVu Sans"/>
                <a:cs typeface="DejaVu Sans"/>
              </a:defRPr>
            </a:lvl6pPr>
            <a:lvl7pPr algn="l">
              <a:defRPr sz="2850" b="1">
                <a:solidFill>
                  <a:srgbClr val="16384C"/>
                </a:solidFill>
                <a:latin typeface="DejaVu Sans"/>
                <a:ea typeface="DejaVu Sans"/>
                <a:cs typeface="DejaVu Sans"/>
              </a:defRPr>
            </a:lvl7pPr>
            <a:lvl8pPr algn="l">
              <a:defRPr sz="2850" b="1">
                <a:solidFill>
                  <a:srgbClr val="16384C"/>
                </a:solidFill>
                <a:latin typeface="DejaVu Sans"/>
                <a:ea typeface="DejaVu Sans"/>
                <a:cs typeface="DejaVu Sans"/>
              </a:defRPr>
            </a:lvl8pPr>
            <a:lvl9pPr algn="l">
              <a:defRPr sz="2850" b="1">
                <a:solidFill>
                  <a:srgbClr val="16384C"/>
                </a:solidFill>
                <a:latin typeface="DejaVu Sans"/>
                <a:ea typeface="DejaVu Sans"/>
                <a:cs typeface="DejaVu Sans"/>
              </a:defRPr>
            </a:lvl9pPr>
          </a:lstStyle>
          <a:p>
            <a:pPr algn="l">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Η διαδικασία επιλογής των μελετών</a:t>
            </a:r>
          </a:p>
        </p:txBody>
      </p:sp>
      <p:sp>
        <p:nvSpPr>
          <p:cNvPr id="2" name="Rectangle 1">
            <a:extLst>
              <a:ext uri="{FF2B5EF4-FFF2-40B4-BE49-F238E27FC236}">
                <a16:creationId xmlns:a16="http://schemas.microsoft.com/office/drawing/2014/main" id="{6B6A3863-D43F-4872-ACEE-4A58334104B3}"/>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Oval 2">
            <a:extLst>
              <a:ext uri="{FF2B5EF4-FFF2-40B4-BE49-F238E27FC236}">
                <a16:creationId xmlns:a16="http://schemas.microsoft.com/office/drawing/2014/main" id="{7ACCFA74-6E48-42C3-A0BA-B9CE0EAA8CE2}"/>
              </a:ext>
            </a:extLst>
          </p:cNvPr>
          <p:cNvSpPr>
            <a:spLocks noGrp="1"/>
          </p:cNvSpPr>
          <p:nvPr/>
        </p:nvSpPr>
        <p:spPr>
          <a:xfrm>
            <a:off x="552450" y="1619250"/>
            <a:ext cx="514350" cy="514350"/>
          </a:xfrm>
          <a:prstGeom prst="ellipse">
            <a:avLst/>
          </a:prstGeom>
          <a:solidFill>
            <a:srgbClr val="16384C"/>
          </a:solidFill>
          <a:ln w="0">
            <a:noFill/>
            <a:prstDash val="solid"/>
          </a:ln>
        </p:spPr>
        <p:txBody>
          <a:bodyPr/>
          <a:lstStyle/>
          <a:p>
            <a:endParaRPr lang="en-US"/>
          </a:p>
        </p:txBody>
      </p:sp>
      <p:sp>
        <p:nvSpPr>
          <p:cNvPr id="4" name="Rectangle 3">
            <a:extLst>
              <a:ext uri="{FF2B5EF4-FFF2-40B4-BE49-F238E27FC236}">
                <a16:creationId xmlns:a16="http://schemas.microsoft.com/office/drawing/2014/main" id="{22391DA1-1546-478E-B711-3C3A21E2C49C}"/>
              </a:ext>
            </a:extLst>
          </p:cNvPr>
          <p:cNvSpPr>
            <a:spLocks noGrp="1"/>
          </p:cNvSpPr>
          <p:nvPr/>
        </p:nvSpPr>
        <p:spPr>
          <a:xfrm>
            <a:off x="552450" y="1619250"/>
            <a:ext cx="514350" cy="51435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1</a:t>
            </a:r>
          </a:p>
        </p:txBody>
      </p:sp>
      <p:sp>
        <p:nvSpPr>
          <p:cNvPr id="5" name="Rectangle 4">
            <a:extLst>
              <a:ext uri="{FF2B5EF4-FFF2-40B4-BE49-F238E27FC236}">
                <a16:creationId xmlns:a16="http://schemas.microsoft.com/office/drawing/2014/main" id="{5425DD5D-F826-4BDB-99C0-92C3DD114F93}"/>
              </a:ext>
            </a:extLst>
          </p:cNvPr>
          <p:cNvSpPr>
            <a:spLocks noGrp="1"/>
          </p:cNvSpPr>
          <p:nvPr/>
        </p:nvSpPr>
        <p:spPr>
          <a:xfrm>
            <a:off x="381000" y="2381250"/>
            <a:ext cx="2190750" cy="571500"/>
          </a:xfrm>
          <a:prstGeom prst="rect">
            <a:avLst/>
          </a:prstGeom>
          <a:noFill/>
          <a:ln w="0">
            <a:noFill/>
            <a:prstDash val="solid"/>
          </a:ln>
        </p:spPr>
        <p:txBody>
          <a:bodyPr anchor="ctr">
            <a:normAutofit/>
          </a:bodyPr>
          <a:lstStyle>
            <a:defPPr algn="ctr">
              <a:defRPr sz="1575" b="1">
                <a:solidFill>
                  <a:srgbClr val="16384C"/>
                </a:solidFill>
                <a:latin typeface="DejaVu Sans"/>
                <a:ea typeface="DejaVu Sans"/>
                <a:cs typeface="DejaVu Sans"/>
              </a:defRPr>
            </a:defPPr>
            <a:lvl1pPr algn="ctr">
              <a:defRPr sz="1575" b="1">
                <a:solidFill>
                  <a:srgbClr val="16384C"/>
                </a:solidFill>
                <a:latin typeface="DejaVu Sans"/>
                <a:ea typeface="DejaVu Sans"/>
                <a:cs typeface="DejaVu Sans"/>
              </a:defRPr>
            </a:lvl1pPr>
            <a:lvl2pPr algn="ctr">
              <a:defRPr sz="1575" b="1">
                <a:solidFill>
                  <a:srgbClr val="16384C"/>
                </a:solidFill>
                <a:latin typeface="DejaVu Sans"/>
                <a:ea typeface="DejaVu Sans"/>
                <a:cs typeface="DejaVu Sans"/>
              </a:defRPr>
            </a:lvl2pPr>
            <a:lvl3pPr algn="ctr">
              <a:defRPr sz="1575" b="1">
                <a:solidFill>
                  <a:srgbClr val="16384C"/>
                </a:solidFill>
                <a:latin typeface="DejaVu Sans"/>
                <a:ea typeface="DejaVu Sans"/>
                <a:cs typeface="DejaVu Sans"/>
              </a:defRPr>
            </a:lvl3pPr>
            <a:lvl4pPr algn="ctr">
              <a:defRPr sz="1575" b="1">
                <a:solidFill>
                  <a:srgbClr val="16384C"/>
                </a:solidFill>
                <a:latin typeface="DejaVu Sans"/>
                <a:ea typeface="DejaVu Sans"/>
                <a:cs typeface="DejaVu Sans"/>
              </a:defRPr>
            </a:lvl4pPr>
            <a:lvl5pPr algn="ctr">
              <a:defRPr sz="1575" b="1">
                <a:solidFill>
                  <a:srgbClr val="16384C"/>
                </a:solidFill>
                <a:latin typeface="DejaVu Sans"/>
                <a:ea typeface="DejaVu Sans"/>
                <a:cs typeface="DejaVu Sans"/>
              </a:defRPr>
            </a:lvl5pPr>
            <a:lvl6pPr algn="ctr">
              <a:defRPr sz="1575" b="1">
                <a:solidFill>
                  <a:srgbClr val="16384C"/>
                </a:solidFill>
                <a:latin typeface="DejaVu Sans"/>
                <a:ea typeface="DejaVu Sans"/>
                <a:cs typeface="DejaVu Sans"/>
              </a:defRPr>
            </a:lvl6pPr>
            <a:lvl7pPr algn="ctr">
              <a:defRPr sz="1575" b="1">
                <a:solidFill>
                  <a:srgbClr val="16384C"/>
                </a:solidFill>
                <a:latin typeface="DejaVu Sans"/>
                <a:ea typeface="DejaVu Sans"/>
                <a:cs typeface="DejaVu Sans"/>
              </a:defRPr>
            </a:lvl7pPr>
            <a:lvl8pPr algn="ctr">
              <a:defRPr sz="1575" b="1">
                <a:solidFill>
                  <a:srgbClr val="16384C"/>
                </a:solidFill>
                <a:latin typeface="DejaVu Sans"/>
                <a:ea typeface="DejaVu Sans"/>
                <a:cs typeface="DejaVu Sans"/>
              </a:defRPr>
            </a:lvl8pPr>
            <a:lvl9pPr algn="ctr">
              <a:defRPr sz="1575" b="1">
                <a:solidFill>
                  <a:srgbClr val="16384C"/>
                </a:solidFill>
                <a:latin typeface="DejaVu Sans"/>
                <a:ea typeface="DejaVu Sans"/>
                <a:cs typeface="DejaVu Sans"/>
              </a:defRPr>
            </a:lvl9pPr>
          </a:lstStyle>
          <a:p>
            <a:pPr algn="ctr">
              <a:defRPr sz="1575" b="1">
                <a:solidFill>
                  <a:srgbClr val="16384C"/>
                </a:solidFill>
                <a:latin typeface="DejaVu Sans"/>
                <a:ea typeface="DejaVu Sans"/>
                <a:cs typeface="DejaVu Sans"/>
              </a:defRPr>
            </a:pPr>
            <a:r>
              <a:rPr sz="1575" b="1">
                <a:solidFill>
                  <a:srgbClr val="16384C"/>
                </a:solidFill>
                <a:latin typeface="DejaVu Sans"/>
                <a:ea typeface="DejaVu Sans"/>
                <a:cs typeface="DejaVu Sans"/>
              </a:rPr>
              <a:t>Αφαίρεση</a:t>
            </a:r>
          </a:p>
          <a:p>
            <a:pPr algn="ctr">
              <a:defRPr sz="1575" b="1">
                <a:solidFill>
                  <a:srgbClr val="16384C"/>
                </a:solidFill>
                <a:latin typeface="DejaVu Sans"/>
                <a:ea typeface="DejaVu Sans"/>
                <a:cs typeface="DejaVu Sans"/>
              </a:defRPr>
            </a:pPr>
            <a:r>
              <a:rPr sz="1575" b="1">
                <a:solidFill>
                  <a:srgbClr val="16384C"/>
                </a:solidFill>
                <a:latin typeface="DejaVu Sans"/>
                <a:ea typeface="DejaVu Sans"/>
                <a:cs typeface="DejaVu Sans"/>
              </a:rPr>
              <a:t>διπλοτύπων</a:t>
            </a:r>
          </a:p>
        </p:txBody>
      </p:sp>
      <p:sp>
        <p:nvSpPr>
          <p:cNvPr id="6" name="Rectangle 5">
            <a:extLst>
              <a:ext uri="{FF2B5EF4-FFF2-40B4-BE49-F238E27FC236}">
                <a16:creationId xmlns:a16="http://schemas.microsoft.com/office/drawing/2014/main" id="{86FC355A-609A-428C-9D42-0E5F7B43D6DF}"/>
              </a:ext>
            </a:extLst>
          </p:cNvPr>
          <p:cNvSpPr>
            <a:spLocks noGrp="1"/>
          </p:cNvSpPr>
          <p:nvPr/>
        </p:nvSpPr>
        <p:spPr>
          <a:xfrm>
            <a:off x="342900" y="3143250"/>
            <a:ext cx="2286000" cy="1238250"/>
          </a:xfrm>
          <a:prstGeom prst="rect">
            <a:avLst/>
          </a:prstGeom>
          <a:noFill/>
          <a:ln w="0">
            <a:noFill/>
            <a:prstDash val="solid"/>
          </a:ln>
        </p:spPr>
        <p:txBody>
          <a:bodyPr anchor="t">
            <a:normAutofit/>
          </a:bodyPr>
          <a:lstStyle>
            <a:defPPr algn="ctr">
              <a:defRPr sz="1275" b="0">
                <a:solidFill>
                  <a:srgbClr val="26343D"/>
                </a:solidFill>
                <a:latin typeface="DejaVu Sans"/>
                <a:ea typeface="DejaVu Sans"/>
                <a:cs typeface="DejaVu Sans"/>
              </a:defRPr>
            </a:defPPr>
            <a:lvl1pPr algn="ctr">
              <a:defRPr sz="1275" b="0">
                <a:solidFill>
                  <a:srgbClr val="26343D"/>
                </a:solidFill>
                <a:latin typeface="DejaVu Sans"/>
                <a:ea typeface="DejaVu Sans"/>
                <a:cs typeface="DejaVu Sans"/>
              </a:defRPr>
            </a:lvl1pPr>
            <a:lvl2pPr algn="ctr">
              <a:defRPr sz="1275" b="0">
                <a:solidFill>
                  <a:srgbClr val="26343D"/>
                </a:solidFill>
                <a:latin typeface="DejaVu Sans"/>
                <a:ea typeface="DejaVu Sans"/>
                <a:cs typeface="DejaVu Sans"/>
              </a:defRPr>
            </a:lvl2pPr>
            <a:lvl3pPr algn="ctr">
              <a:defRPr sz="1275" b="0">
                <a:solidFill>
                  <a:srgbClr val="26343D"/>
                </a:solidFill>
                <a:latin typeface="DejaVu Sans"/>
                <a:ea typeface="DejaVu Sans"/>
                <a:cs typeface="DejaVu Sans"/>
              </a:defRPr>
            </a:lvl3pPr>
            <a:lvl4pPr algn="ctr">
              <a:defRPr sz="1275" b="0">
                <a:solidFill>
                  <a:srgbClr val="26343D"/>
                </a:solidFill>
                <a:latin typeface="DejaVu Sans"/>
                <a:ea typeface="DejaVu Sans"/>
                <a:cs typeface="DejaVu Sans"/>
              </a:defRPr>
            </a:lvl4pPr>
            <a:lvl5pPr algn="ctr">
              <a:defRPr sz="1275" b="0">
                <a:solidFill>
                  <a:srgbClr val="26343D"/>
                </a:solidFill>
                <a:latin typeface="DejaVu Sans"/>
                <a:ea typeface="DejaVu Sans"/>
                <a:cs typeface="DejaVu Sans"/>
              </a:defRPr>
            </a:lvl5pPr>
            <a:lvl6pPr algn="ctr">
              <a:defRPr sz="1275" b="0">
                <a:solidFill>
                  <a:srgbClr val="26343D"/>
                </a:solidFill>
                <a:latin typeface="DejaVu Sans"/>
                <a:ea typeface="DejaVu Sans"/>
                <a:cs typeface="DejaVu Sans"/>
              </a:defRPr>
            </a:lvl6pPr>
            <a:lvl7pPr algn="ctr">
              <a:defRPr sz="1275" b="0">
                <a:solidFill>
                  <a:srgbClr val="26343D"/>
                </a:solidFill>
                <a:latin typeface="DejaVu Sans"/>
                <a:ea typeface="DejaVu Sans"/>
                <a:cs typeface="DejaVu Sans"/>
              </a:defRPr>
            </a:lvl7pPr>
            <a:lvl8pPr algn="ctr">
              <a:defRPr sz="1275" b="0">
                <a:solidFill>
                  <a:srgbClr val="26343D"/>
                </a:solidFill>
                <a:latin typeface="DejaVu Sans"/>
                <a:ea typeface="DejaVu Sans"/>
                <a:cs typeface="DejaVu Sans"/>
              </a:defRPr>
            </a:lvl8pPr>
            <a:lvl9pPr algn="ctr">
              <a:defRPr sz="1275" b="0">
                <a:solidFill>
                  <a:srgbClr val="26343D"/>
                </a:solidFill>
                <a:latin typeface="DejaVu Sans"/>
                <a:ea typeface="DejaVu Sans"/>
                <a:cs typeface="DejaVu Sans"/>
              </a:defRPr>
            </a:lvl9pPr>
          </a:lstStyle>
          <a:p>
            <a:pPr algn="ctr">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Η ίδια δημοσίευση μπορεί να έχει εντοπιστεί σε περισσότερες βάσεις.</a:t>
            </a:r>
          </a:p>
        </p:txBody>
      </p:sp>
      <p:sp>
        <p:nvSpPr>
          <p:cNvPr id="7" name="Rectangle 6">
            <a:extLst>
              <a:ext uri="{FF2B5EF4-FFF2-40B4-BE49-F238E27FC236}">
                <a16:creationId xmlns:a16="http://schemas.microsoft.com/office/drawing/2014/main" id="{538FDD18-435E-4FA7-AA8F-D191EAACE164}"/>
              </a:ext>
            </a:extLst>
          </p:cNvPr>
          <p:cNvSpPr>
            <a:spLocks noGrp="1"/>
          </p:cNvSpPr>
          <p:nvPr/>
        </p:nvSpPr>
        <p:spPr>
          <a:xfrm>
            <a:off x="1171575" y="1866900"/>
            <a:ext cx="2047875" cy="38100"/>
          </a:xfrm>
          <a:prstGeom prst="rect">
            <a:avLst/>
          </a:prstGeom>
          <a:solidFill>
            <a:srgbClr val="C9D4D8"/>
          </a:solidFill>
          <a:ln w="0">
            <a:noFill/>
            <a:prstDash val="solid"/>
          </a:ln>
        </p:spPr>
        <p:txBody>
          <a:bodyPr/>
          <a:lstStyle/>
          <a:p>
            <a:endParaRPr lang="en-US"/>
          </a:p>
        </p:txBody>
      </p:sp>
      <p:sp>
        <p:nvSpPr>
          <p:cNvPr id="8" name="Oval 7">
            <a:extLst>
              <a:ext uri="{FF2B5EF4-FFF2-40B4-BE49-F238E27FC236}">
                <a16:creationId xmlns:a16="http://schemas.microsoft.com/office/drawing/2014/main" id="{EA1CC3CE-41A0-4AD6-8A81-9CF6BCA403F6}"/>
              </a:ext>
            </a:extLst>
          </p:cNvPr>
          <p:cNvSpPr>
            <a:spLocks noGrp="1"/>
          </p:cNvSpPr>
          <p:nvPr/>
        </p:nvSpPr>
        <p:spPr>
          <a:xfrm>
            <a:off x="3457575" y="1619250"/>
            <a:ext cx="514350" cy="514350"/>
          </a:xfrm>
          <a:prstGeom prst="ellipse">
            <a:avLst/>
          </a:prstGeom>
          <a:solidFill>
            <a:srgbClr val="2A7F78"/>
          </a:solidFill>
          <a:ln w="0">
            <a:noFill/>
            <a:prstDash val="solid"/>
          </a:ln>
        </p:spPr>
        <p:txBody>
          <a:bodyPr/>
          <a:lstStyle/>
          <a:p>
            <a:endParaRPr lang="en-US"/>
          </a:p>
        </p:txBody>
      </p:sp>
      <p:sp>
        <p:nvSpPr>
          <p:cNvPr id="9" name="Rectangle 8">
            <a:extLst>
              <a:ext uri="{FF2B5EF4-FFF2-40B4-BE49-F238E27FC236}">
                <a16:creationId xmlns:a16="http://schemas.microsoft.com/office/drawing/2014/main" id="{AA64D7E7-433F-4E21-ADB3-49104091B2B8}"/>
              </a:ext>
            </a:extLst>
          </p:cNvPr>
          <p:cNvSpPr>
            <a:spLocks noGrp="1"/>
          </p:cNvSpPr>
          <p:nvPr/>
        </p:nvSpPr>
        <p:spPr>
          <a:xfrm>
            <a:off x="3457575" y="1619250"/>
            <a:ext cx="514350" cy="51435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2</a:t>
            </a:r>
          </a:p>
        </p:txBody>
      </p:sp>
      <p:sp>
        <p:nvSpPr>
          <p:cNvPr id="10" name="Rectangle 9">
            <a:extLst>
              <a:ext uri="{FF2B5EF4-FFF2-40B4-BE49-F238E27FC236}">
                <a16:creationId xmlns:a16="http://schemas.microsoft.com/office/drawing/2014/main" id="{889C9EAC-6040-4219-972B-DAFC09C2C0CA}"/>
              </a:ext>
            </a:extLst>
          </p:cNvPr>
          <p:cNvSpPr>
            <a:spLocks noGrp="1"/>
          </p:cNvSpPr>
          <p:nvPr/>
        </p:nvSpPr>
        <p:spPr>
          <a:xfrm>
            <a:off x="3286125" y="2381250"/>
            <a:ext cx="2190750" cy="571500"/>
          </a:xfrm>
          <a:prstGeom prst="rect">
            <a:avLst/>
          </a:prstGeom>
          <a:noFill/>
          <a:ln w="0">
            <a:noFill/>
            <a:prstDash val="solid"/>
          </a:ln>
        </p:spPr>
        <p:txBody>
          <a:bodyPr anchor="ctr">
            <a:normAutofit/>
          </a:bodyPr>
          <a:lstStyle>
            <a:defPPr algn="ctr">
              <a:defRPr sz="1575" b="1">
                <a:solidFill>
                  <a:srgbClr val="2A7F78"/>
                </a:solidFill>
                <a:latin typeface="DejaVu Sans"/>
                <a:ea typeface="DejaVu Sans"/>
                <a:cs typeface="DejaVu Sans"/>
              </a:defRPr>
            </a:defPPr>
            <a:lvl1pPr algn="ctr">
              <a:defRPr sz="1575" b="1">
                <a:solidFill>
                  <a:srgbClr val="2A7F78"/>
                </a:solidFill>
                <a:latin typeface="DejaVu Sans"/>
                <a:ea typeface="DejaVu Sans"/>
                <a:cs typeface="DejaVu Sans"/>
              </a:defRPr>
            </a:lvl1pPr>
            <a:lvl2pPr algn="ctr">
              <a:defRPr sz="1575" b="1">
                <a:solidFill>
                  <a:srgbClr val="2A7F78"/>
                </a:solidFill>
                <a:latin typeface="DejaVu Sans"/>
                <a:ea typeface="DejaVu Sans"/>
                <a:cs typeface="DejaVu Sans"/>
              </a:defRPr>
            </a:lvl2pPr>
            <a:lvl3pPr algn="ctr">
              <a:defRPr sz="1575" b="1">
                <a:solidFill>
                  <a:srgbClr val="2A7F78"/>
                </a:solidFill>
                <a:latin typeface="DejaVu Sans"/>
                <a:ea typeface="DejaVu Sans"/>
                <a:cs typeface="DejaVu Sans"/>
              </a:defRPr>
            </a:lvl3pPr>
            <a:lvl4pPr algn="ctr">
              <a:defRPr sz="1575" b="1">
                <a:solidFill>
                  <a:srgbClr val="2A7F78"/>
                </a:solidFill>
                <a:latin typeface="DejaVu Sans"/>
                <a:ea typeface="DejaVu Sans"/>
                <a:cs typeface="DejaVu Sans"/>
              </a:defRPr>
            </a:lvl4pPr>
            <a:lvl5pPr algn="ctr">
              <a:defRPr sz="1575" b="1">
                <a:solidFill>
                  <a:srgbClr val="2A7F78"/>
                </a:solidFill>
                <a:latin typeface="DejaVu Sans"/>
                <a:ea typeface="DejaVu Sans"/>
                <a:cs typeface="DejaVu Sans"/>
              </a:defRPr>
            </a:lvl5pPr>
            <a:lvl6pPr algn="ctr">
              <a:defRPr sz="1575" b="1">
                <a:solidFill>
                  <a:srgbClr val="2A7F78"/>
                </a:solidFill>
                <a:latin typeface="DejaVu Sans"/>
                <a:ea typeface="DejaVu Sans"/>
                <a:cs typeface="DejaVu Sans"/>
              </a:defRPr>
            </a:lvl6pPr>
            <a:lvl7pPr algn="ctr">
              <a:defRPr sz="1575" b="1">
                <a:solidFill>
                  <a:srgbClr val="2A7F78"/>
                </a:solidFill>
                <a:latin typeface="DejaVu Sans"/>
                <a:ea typeface="DejaVu Sans"/>
                <a:cs typeface="DejaVu Sans"/>
              </a:defRPr>
            </a:lvl7pPr>
            <a:lvl8pPr algn="ctr">
              <a:defRPr sz="1575" b="1">
                <a:solidFill>
                  <a:srgbClr val="2A7F78"/>
                </a:solidFill>
                <a:latin typeface="DejaVu Sans"/>
                <a:ea typeface="DejaVu Sans"/>
                <a:cs typeface="DejaVu Sans"/>
              </a:defRPr>
            </a:lvl8pPr>
            <a:lvl9pPr algn="ctr">
              <a:defRPr sz="1575" b="1">
                <a:solidFill>
                  <a:srgbClr val="2A7F78"/>
                </a:solidFill>
                <a:latin typeface="DejaVu Sans"/>
                <a:ea typeface="DejaVu Sans"/>
                <a:cs typeface="DejaVu Sans"/>
              </a:defRPr>
            </a:lvl9pPr>
          </a:lstStyle>
          <a:p>
            <a:pPr algn="ctr">
              <a:defRPr sz="1575" b="1">
                <a:solidFill>
                  <a:srgbClr val="2A7F78"/>
                </a:solidFill>
                <a:latin typeface="DejaVu Sans"/>
                <a:ea typeface="DejaVu Sans"/>
                <a:cs typeface="DejaVu Sans"/>
              </a:defRPr>
            </a:pPr>
            <a:r>
              <a:rPr sz="1575" b="1">
                <a:solidFill>
                  <a:srgbClr val="2A7F78"/>
                </a:solidFill>
                <a:latin typeface="DejaVu Sans"/>
                <a:ea typeface="DejaVu Sans"/>
                <a:cs typeface="DejaVu Sans"/>
              </a:rPr>
              <a:t>Έλεγχος τίτλου</a:t>
            </a:r>
          </a:p>
          <a:p>
            <a:pPr algn="ctr">
              <a:defRPr sz="1575" b="1">
                <a:solidFill>
                  <a:srgbClr val="2A7F78"/>
                </a:solidFill>
                <a:latin typeface="DejaVu Sans"/>
                <a:ea typeface="DejaVu Sans"/>
                <a:cs typeface="DejaVu Sans"/>
              </a:defRPr>
            </a:pPr>
            <a:r>
              <a:rPr sz="1575" b="1">
                <a:solidFill>
                  <a:srgbClr val="2A7F78"/>
                </a:solidFill>
                <a:latin typeface="DejaVu Sans"/>
                <a:ea typeface="DejaVu Sans"/>
                <a:cs typeface="DejaVu Sans"/>
              </a:rPr>
              <a:t>και περίληψης</a:t>
            </a:r>
          </a:p>
        </p:txBody>
      </p:sp>
      <p:sp>
        <p:nvSpPr>
          <p:cNvPr id="11" name="Rectangle 10">
            <a:extLst>
              <a:ext uri="{FF2B5EF4-FFF2-40B4-BE49-F238E27FC236}">
                <a16:creationId xmlns:a16="http://schemas.microsoft.com/office/drawing/2014/main" id="{1AEAD575-45AF-4222-97FB-A43819E55D6C}"/>
              </a:ext>
            </a:extLst>
          </p:cNvPr>
          <p:cNvSpPr>
            <a:spLocks noGrp="1"/>
          </p:cNvSpPr>
          <p:nvPr/>
        </p:nvSpPr>
        <p:spPr>
          <a:xfrm>
            <a:off x="3248025" y="3143250"/>
            <a:ext cx="2286000" cy="1238250"/>
          </a:xfrm>
          <a:prstGeom prst="rect">
            <a:avLst/>
          </a:prstGeom>
          <a:noFill/>
          <a:ln w="0">
            <a:noFill/>
            <a:prstDash val="solid"/>
          </a:ln>
        </p:spPr>
        <p:txBody>
          <a:bodyPr anchor="t">
            <a:normAutofit/>
          </a:bodyPr>
          <a:lstStyle>
            <a:defPPr algn="ctr">
              <a:defRPr sz="1275" b="0">
                <a:solidFill>
                  <a:srgbClr val="26343D"/>
                </a:solidFill>
                <a:latin typeface="DejaVu Sans"/>
                <a:ea typeface="DejaVu Sans"/>
                <a:cs typeface="DejaVu Sans"/>
              </a:defRPr>
            </a:defPPr>
            <a:lvl1pPr algn="ctr">
              <a:defRPr sz="1275" b="0">
                <a:solidFill>
                  <a:srgbClr val="26343D"/>
                </a:solidFill>
                <a:latin typeface="DejaVu Sans"/>
                <a:ea typeface="DejaVu Sans"/>
                <a:cs typeface="DejaVu Sans"/>
              </a:defRPr>
            </a:lvl1pPr>
            <a:lvl2pPr algn="ctr">
              <a:defRPr sz="1275" b="0">
                <a:solidFill>
                  <a:srgbClr val="26343D"/>
                </a:solidFill>
                <a:latin typeface="DejaVu Sans"/>
                <a:ea typeface="DejaVu Sans"/>
                <a:cs typeface="DejaVu Sans"/>
              </a:defRPr>
            </a:lvl2pPr>
            <a:lvl3pPr algn="ctr">
              <a:defRPr sz="1275" b="0">
                <a:solidFill>
                  <a:srgbClr val="26343D"/>
                </a:solidFill>
                <a:latin typeface="DejaVu Sans"/>
                <a:ea typeface="DejaVu Sans"/>
                <a:cs typeface="DejaVu Sans"/>
              </a:defRPr>
            </a:lvl3pPr>
            <a:lvl4pPr algn="ctr">
              <a:defRPr sz="1275" b="0">
                <a:solidFill>
                  <a:srgbClr val="26343D"/>
                </a:solidFill>
                <a:latin typeface="DejaVu Sans"/>
                <a:ea typeface="DejaVu Sans"/>
                <a:cs typeface="DejaVu Sans"/>
              </a:defRPr>
            </a:lvl4pPr>
            <a:lvl5pPr algn="ctr">
              <a:defRPr sz="1275" b="0">
                <a:solidFill>
                  <a:srgbClr val="26343D"/>
                </a:solidFill>
                <a:latin typeface="DejaVu Sans"/>
                <a:ea typeface="DejaVu Sans"/>
                <a:cs typeface="DejaVu Sans"/>
              </a:defRPr>
            </a:lvl5pPr>
            <a:lvl6pPr algn="ctr">
              <a:defRPr sz="1275" b="0">
                <a:solidFill>
                  <a:srgbClr val="26343D"/>
                </a:solidFill>
                <a:latin typeface="DejaVu Sans"/>
                <a:ea typeface="DejaVu Sans"/>
                <a:cs typeface="DejaVu Sans"/>
              </a:defRPr>
            </a:lvl6pPr>
            <a:lvl7pPr algn="ctr">
              <a:defRPr sz="1275" b="0">
                <a:solidFill>
                  <a:srgbClr val="26343D"/>
                </a:solidFill>
                <a:latin typeface="DejaVu Sans"/>
                <a:ea typeface="DejaVu Sans"/>
                <a:cs typeface="DejaVu Sans"/>
              </a:defRPr>
            </a:lvl7pPr>
            <a:lvl8pPr algn="ctr">
              <a:defRPr sz="1275" b="0">
                <a:solidFill>
                  <a:srgbClr val="26343D"/>
                </a:solidFill>
                <a:latin typeface="DejaVu Sans"/>
                <a:ea typeface="DejaVu Sans"/>
                <a:cs typeface="DejaVu Sans"/>
              </a:defRPr>
            </a:lvl8pPr>
            <a:lvl9pPr algn="ctr">
              <a:defRPr sz="1275" b="0">
                <a:solidFill>
                  <a:srgbClr val="26343D"/>
                </a:solidFill>
                <a:latin typeface="DejaVu Sans"/>
                <a:ea typeface="DejaVu Sans"/>
                <a:cs typeface="DejaVu Sans"/>
              </a:defRPr>
            </a:lvl9pPr>
          </a:lstStyle>
          <a:p>
            <a:pPr algn="ctr">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Αποκλείονται οι εμφανώς άσχετες εγγραφές με βάση τα κριτήρια.</a:t>
            </a:r>
          </a:p>
        </p:txBody>
      </p:sp>
      <p:sp>
        <p:nvSpPr>
          <p:cNvPr id="12" name="Rectangle 11">
            <a:extLst>
              <a:ext uri="{FF2B5EF4-FFF2-40B4-BE49-F238E27FC236}">
                <a16:creationId xmlns:a16="http://schemas.microsoft.com/office/drawing/2014/main" id="{C5F51467-E2A3-414E-9F9B-8E04F42EDABD}"/>
              </a:ext>
            </a:extLst>
          </p:cNvPr>
          <p:cNvSpPr>
            <a:spLocks noGrp="1"/>
          </p:cNvSpPr>
          <p:nvPr/>
        </p:nvSpPr>
        <p:spPr>
          <a:xfrm>
            <a:off x="4076700" y="1866900"/>
            <a:ext cx="2047875" cy="38100"/>
          </a:xfrm>
          <a:prstGeom prst="rect">
            <a:avLst/>
          </a:prstGeom>
          <a:solidFill>
            <a:srgbClr val="C9D4D8"/>
          </a:solidFill>
          <a:ln w="0">
            <a:noFill/>
            <a:prstDash val="solid"/>
          </a:ln>
        </p:spPr>
        <p:txBody>
          <a:bodyPr/>
          <a:lstStyle/>
          <a:p>
            <a:endParaRPr lang="en-US"/>
          </a:p>
        </p:txBody>
      </p:sp>
      <p:sp>
        <p:nvSpPr>
          <p:cNvPr id="13" name="Oval 12">
            <a:extLst>
              <a:ext uri="{FF2B5EF4-FFF2-40B4-BE49-F238E27FC236}">
                <a16:creationId xmlns:a16="http://schemas.microsoft.com/office/drawing/2014/main" id="{9AB1C4D4-5A45-476A-B63A-E59231901F53}"/>
              </a:ext>
            </a:extLst>
          </p:cNvPr>
          <p:cNvSpPr>
            <a:spLocks noGrp="1"/>
          </p:cNvSpPr>
          <p:nvPr/>
        </p:nvSpPr>
        <p:spPr>
          <a:xfrm>
            <a:off x="6362700" y="1619250"/>
            <a:ext cx="514350" cy="514350"/>
          </a:xfrm>
          <a:prstGeom prst="ellipse">
            <a:avLst/>
          </a:prstGeom>
          <a:solidFill>
            <a:srgbClr val="E97A5E"/>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AE862453-82B8-4788-B61D-94C7F4EE3F9B}"/>
              </a:ext>
            </a:extLst>
          </p:cNvPr>
          <p:cNvSpPr>
            <a:spLocks noGrp="1"/>
          </p:cNvSpPr>
          <p:nvPr/>
        </p:nvSpPr>
        <p:spPr>
          <a:xfrm>
            <a:off x="6362700" y="1619250"/>
            <a:ext cx="514350" cy="51435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3</a:t>
            </a:r>
          </a:p>
        </p:txBody>
      </p:sp>
      <p:sp>
        <p:nvSpPr>
          <p:cNvPr id="15" name="Rectangle 14">
            <a:extLst>
              <a:ext uri="{FF2B5EF4-FFF2-40B4-BE49-F238E27FC236}">
                <a16:creationId xmlns:a16="http://schemas.microsoft.com/office/drawing/2014/main" id="{205E7B0A-BAA2-4A03-B90E-9C37F038160F}"/>
              </a:ext>
            </a:extLst>
          </p:cNvPr>
          <p:cNvSpPr>
            <a:spLocks noGrp="1"/>
          </p:cNvSpPr>
          <p:nvPr/>
        </p:nvSpPr>
        <p:spPr>
          <a:xfrm>
            <a:off x="6191250" y="2381250"/>
            <a:ext cx="2190750" cy="571500"/>
          </a:xfrm>
          <a:prstGeom prst="rect">
            <a:avLst/>
          </a:prstGeom>
          <a:noFill/>
          <a:ln w="0">
            <a:noFill/>
            <a:prstDash val="solid"/>
          </a:ln>
        </p:spPr>
        <p:txBody>
          <a:bodyPr anchor="ctr">
            <a:normAutofit/>
          </a:bodyPr>
          <a:lstStyle>
            <a:defPPr algn="ctr">
              <a:defRPr sz="1575" b="1">
                <a:solidFill>
                  <a:srgbClr val="E97A5E"/>
                </a:solidFill>
                <a:latin typeface="DejaVu Sans"/>
                <a:ea typeface="DejaVu Sans"/>
                <a:cs typeface="DejaVu Sans"/>
              </a:defRPr>
            </a:defPPr>
            <a:lvl1pPr algn="ctr">
              <a:defRPr sz="1575" b="1">
                <a:solidFill>
                  <a:srgbClr val="E97A5E"/>
                </a:solidFill>
                <a:latin typeface="DejaVu Sans"/>
                <a:ea typeface="DejaVu Sans"/>
                <a:cs typeface="DejaVu Sans"/>
              </a:defRPr>
            </a:lvl1pPr>
            <a:lvl2pPr algn="ctr">
              <a:defRPr sz="1575" b="1">
                <a:solidFill>
                  <a:srgbClr val="E97A5E"/>
                </a:solidFill>
                <a:latin typeface="DejaVu Sans"/>
                <a:ea typeface="DejaVu Sans"/>
                <a:cs typeface="DejaVu Sans"/>
              </a:defRPr>
            </a:lvl2pPr>
            <a:lvl3pPr algn="ctr">
              <a:defRPr sz="1575" b="1">
                <a:solidFill>
                  <a:srgbClr val="E97A5E"/>
                </a:solidFill>
                <a:latin typeface="DejaVu Sans"/>
                <a:ea typeface="DejaVu Sans"/>
                <a:cs typeface="DejaVu Sans"/>
              </a:defRPr>
            </a:lvl3pPr>
            <a:lvl4pPr algn="ctr">
              <a:defRPr sz="1575" b="1">
                <a:solidFill>
                  <a:srgbClr val="E97A5E"/>
                </a:solidFill>
                <a:latin typeface="DejaVu Sans"/>
                <a:ea typeface="DejaVu Sans"/>
                <a:cs typeface="DejaVu Sans"/>
              </a:defRPr>
            </a:lvl4pPr>
            <a:lvl5pPr algn="ctr">
              <a:defRPr sz="1575" b="1">
                <a:solidFill>
                  <a:srgbClr val="E97A5E"/>
                </a:solidFill>
                <a:latin typeface="DejaVu Sans"/>
                <a:ea typeface="DejaVu Sans"/>
                <a:cs typeface="DejaVu Sans"/>
              </a:defRPr>
            </a:lvl5pPr>
            <a:lvl6pPr algn="ctr">
              <a:defRPr sz="1575" b="1">
                <a:solidFill>
                  <a:srgbClr val="E97A5E"/>
                </a:solidFill>
                <a:latin typeface="DejaVu Sans"/>
                <a:ea typeface="DejaVu Sans"/>
                <a:cs typeface="DejaVu Sans"/>
              </a:defRPr>
            </a:lvl6pPr>
            <a:lvl7pPr algn="ctr">
              <a:defRPr sz="1575" b="1">
                <a:solidFill>
                  <a:srgbClr val="E97A5E"/>
                </a:solidFill>
                <a:latin typeface="DejaVu Sans"/>
                <a:ea typeface="DejaVu Sans"/>
                <a:cs typeface="DejaVu Sans"/>
              </a:defRPr>
            </a:lvl7pPr>
            <a:lvl8pPr algn="ctr">
              <a:defRPr sz="1575" b="1">
                <a:solidFill>
                  <a:srgbClr val="E97A5E"/>
                </a:solidFill>
                <a:latin typeface="DejaVu Sans"/>
                <a:ea typeface="DejaVu Sans"/>
                <a:cs typeface="DejaVu Sans"/>
              </a:defRPr>
            </a:lvl8pPr>
            <a:lvl9pPr algn="ctr">
              <a:defRPr sz="1575" b="1">
                <a:solidFill>
                  <a:srgbClr val="E97A5E"/>
                </a:solidFill>
                <a:latin typeface="DejaVu Sans"/>
                <a:ea typeface="DejaVu Sans"/>
                <a:cs typeface="DejaVu Sans"/>
              </a:defRPr>
            </a:lvl9pPr>
          </a:lstStyle>
          <a:p>
            <a:pPr algn="ctr">
              <a:defRPr sz="1575" b="1">
                <a:solidFill>
                  <a:srgbClr val="E97A5E"/>
                </a:solidFill>
                <a:latin typeface="DejaVu Sans"/>
                <a:ea typeface="DejaVu Sans"/>
                <a:cs typeface="DejaVu Sans"/>
              </a:defRPr>
            </a:pPr>
            <a:r>
              <a:rPr sz="1575" b="1">
                <a:solidFill>
                  <a:srgbClr val="E97A5E"/>
                </a:solidFill>
                <a:latin typeface="DejaVu Sans"/>
                <a:ea typeface="DejaVu Sans"/>
                <a:cs typeface="DejaVu Sans"/>
              </a:rPr>
              <a:t>Έλεγχος πλήρους</a:t>
            </a:r>
          </a:p>
          <a:p>
            <a:pPr algn="ctr">
              <a:defRPr sz="1575" b="1">
                <a:solidFill>
                  <a:srgbClr val="E97A5E"/>
                </a:solidFill>
                <a:latin typeface="DejaVu Sans"/>
                <a:ea typeface="DejaVu Sans"/>
                <a:cs typeface="DejaVu Sans"/>
              </a:defRPr>
            </a:pPr>
            <a:r>
              <a:rPr sz="1575" b="1">
                <a:solidFill>
                  <a:srgbClr val="E97A5E"/>
                </a:solidFill>
                <a:latin typeface="DejaVu Sans"/>
                <a:ea typeface="DejaVu Sans"/>
                <a:cs typeface="DejaVu Sans"/>
              </a:rPr>
              <a:t>κειμένου</a:t>
            </a:r>
          </a:p>
        </p:txBody>
      </p:sp>
      <p:sp>
        <p:nvSpPr>
          <p:cNvPr id="16" name="Rectangle 15">
            <a:extLst>
              <a:ext uri="{FF2B5EF4-FFF2-40B4-BE49-F238E27FC236}">
                <a16:creationId xmlns:a16="http://schemas.microsoft.com/office/drawing/2014/main" id="{B57D1836-F81B-4676-A1B9-45F5EDAAAA9C}"/>
              </a:ext>
            </a:extLst>
          </p:cNvPr>
          <p:cNvSpPr>
            <a:spLocks noGrp="1"/>
          </p:cNvSpPr>
          <p:nvPr/>
        </p:nvSpPr>
        <p:spPr>
          <a:xfrm>
            <a:off x="6153150" y="3143250"/>
            <a:ext cx="2286000" cy="1238250"/>
          </a:xfrm>
          <a:prstGeom prst="rect">
            <a:avLst/>
          </a:prstGeom>
          <a:noFill/>
          <a:ln w="0">
            <a:noFill/>
            <a:prstDash val="solid"/>
          </a:ln>
        </p:spPr>
        <p:txBody>
          <a:bodyPr anchor="t">
            <a:normAutofit/>
          </a:bodyPr>
          <a:lstStyle>
            <a:defPPr algn="ctr">
              <a:defRPr sz="1275" b="0">
                <a:solidFill>
                  <a:srgbClr val="26343D"/>
                </a:solidFill>
                <a:latin typeface="DejaVu Sans"/>
                <a:ea typeface="DejaVu Sans"/>
                <a:cs typeface="DejaVu Sans"/>
              </a:defRPr>
            </a:defPPr>
            <a:lvl1pPr algn="ctr">
              <a:defRPr sz="1275" b="0">
                <a:solidFill>
                  <a:srgbClr val="26343D"/>
                </a:solidFill>
                <a:latin typeface="DejaVu Sans"/>
                <a:ea typeface="DejaVu Sans"/>
                <a:cs typeface="DejaVu Sans"/>
              </a:defRPr>
            </a:lvl1pPr>
            <a:lvl2pPr algn="ctr">
              <a:defRPr sz="1275" b="0">
                <a:solidFill>
                  <a:srgbClr val="26343D"/>
                </a:solidFill>
                <a:latin typeface="DejaVu Sans"/>
                <a:ea typeface="DejaVu Sans"/>
                <a:cs typeface="DejaVu Sans"/>
              </a:defRPr>
            </a:lvl2pPr>
            <a:lvl3pPr algn="ctr">
              <a:defRPr sz="1275" b="0">
                <a:solidFill>
                  <a:srgbClr val="26343D"/>
                </a:solidFill>
                <a:latin typeface="DejaVu Sans"/>
                <a:ea typeface="DejaVu Sans"/>
                <a:cs typeface="DejaVu Sans"/>
              </a:defRPr>
            </a:lvl3pPr>
            <a:lvl4pPr algn="ctr">
              <a:defRPr sz="1275" b="0">
                <a:solidFill>
                  <a:srgbClr val="26343D"/>
                </a:solidFill>
                <a:latin typeface="DejaVu Sans"/>
                <a:ea typeface="DejaVu Sans"/>
                <a:cs typeface="DejaVu Sans"/>
              </a:defRPr>
            </a:lvl4pPr>
            <a:lvl5pPr algn="ctr">
              <a:defRPr sz="1275" b="0">
                <a:solidFill>
                  <a:srgbClr val="26343D"/>
                </a:solidFill>
                <a:latin typeface="DejaVu Sans"/>
                <a:ea typeface="DejaVu Sans"/>
                <a:cs typeface="DejaVu Sans"/>
              </a:defRPr>
            </a:lvl5pPr>
            <a:lvl6pPr algn="ctr">
              <a:defRPr sz="1275" b="0">
                <a:solidFill>
                  <a:srgbClr val="26343D"/>
                </a:solidFill>
                <a:latin typeface="DejaVu Sans"/>
                <a:ea typeface="DejaVu Sans"/>
                <a:cs typeface="DejaVu Sans"/>
              </a:defRPr>
            </a:lvl6pPr>
            <a:lvl7pPr algn="ctr">
              <a:defRPr sz="1275" b="0">
                <a:solidFill>
                  <a:srgbClr val="26343D"/>
                </a:solidFill>
                <a:latin typeface="DejaVu Sans"/>
                <a:ea typeface="DejaVu Sans"/>
                <a:cs typeface="DejaVu Sans"/>
              </a:defRPr>
            </a:lvl7pPr>
            <a:lvl8pPr algn="ctr">
              <a:defRPr sz="1275" b="0">
                <a:solidFill>
                  <a:srgbClr val="26343D"/>
                </a:solidFill>
                <a:latin typeface="DejaVu Sans"/>
                <a:ea typeface="DejaVu Sans"/>
                <a:cs typeface="DejaVu Sans"/>
              </a:defRPr>
            </a:lvl8pPr>
            <a:lvl9pPr algn="ctr">
              <a:defRPr sz="1275" b="0">
                <a:solidFill>
                  <a:srgbClr val="26343D"/>
                </a:solidFill>
                <a:latin typeface="DejaVu Sans"/>
                <a:ea typeface="DejaVu Sans"/>
                <a:cs typeface="DejaVu Sans"/>
              </a:defRPr>
            </a:lvl9pPr>
          </a:lstStyle>
          <a:p>
            <a:pPr algn="ctr">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Εξετάζεται αν η μελέτη πληροί όλα τα κριτήρια. Καταγράφεται ο λόγος αποκλεισμού.</a:t>
            </a:r>
          </a:p>
        </p:txBody>
      </p:sp>
      <p:sp>
        <p:nvSpPr>
          <p:cNvPr id="17" name="Rectangle 16">
            <a:extLst>
              <a:ext uri="{FF2B5EF4-FFF2-40B4-BE49-F238E27FC236}">
                <a16:creationId xmlns:a16="http://schemas.microsoft.com/office/drawing/2014/main" id="{C516172E-425C-4A76-B018-BA050BB7CAAF}"/>
              </a:ext>
            </a:extLst>
          </p:cNvPr>
          <p:cNvSpPr>
            <a:spLocks noGrp="1"/>
          </p:cNvSpPr>
          <p:nvPr/>
        </p:nvSpPr>
        <p:spPr>
          <a:xfrm>
            <a:off x="6981825" y="1866900"/>
            <a:ext cx="2047875" cy="38100"/>
          </a:xfrm>
          <a:prstGeom prst="rect">
            <a:avLst/>
          </a:prstGeom>
          <a:solidFill>
            <a:srgbClr val="C9D4D8"/>
          </a:solidFill>
          <a:ln w="0">
            <a:noFill/>
            <a:prstDash val="solid"/>
          </a:ln>
        </p:spPr>
        <p:txBody>
          <a:bodyPr/>
          <a:lstStyle/>
          <a:p>
            <a:endParaRPr lang="en-US"/>
          </a:p>
        </p:txBody>
      </p:sp>
      <p:sp>
        <p:nvSpPr>
          <p:cNvPr id="18" name="Oval 17">
            <a:extLst>
              <a:ext uri="{FF2B5EF4-FFF2-40B4-BE49-F238E27FC236}">
                <a16:creationId xmlns:a16="http://schemas.microsoft.com/office/drawing/2014/main" id="{69039A7C-991C-4C1F-8A3B-3A2D7D7BFBD3}"/>
              </a:ext>
            </a:extLst>
          </p:cNvPr>
          <p:cNvSpPr>
            <a:spLocks noGrp="1"/>
          </p:cNvSpPr>
          <p:nvPr/>
        </p:nvSpPr>
        <p:spPr>
          <a:xfrm>
            <a:off x="9267825" y="1619250"/>
            <a:ext cx="514350" cy="514350"/>
          </a:xfrm>
          <a:prstGeom prst="ellipse">
            <a:avLst/>
          </a:prstGeom>
          <a:solidFill>
            <a:srgbClr val="E3AE45"/>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61C143B8-ADB6-417F-B415-274C31A64473}"/>
              </a:ext>
            </a:extLst>
          </p:cNvPr>
          <p:cNvSpPr>
            <a:spLocks noGrp="1"/>
          </p:cNvSpPr>
          <p:nvPr/>
        </p:nvSpPr>
        <p:spPr>
          <a:xfrm>
            <a:off x="9267825" y="1619250"/>
            <a:ext cx="514350" cy="51435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4</a:t>
            </a:r>
          </a:p>
        </p:txBody>
      </p:sp>
      <p:sp>
        <p:nvSpPr>
          <p:cNvPr id="20" name="Rectangle 19">
            <a:extLst>
              <a:ext uri="{FF2B5EF4-FFF2-40B4-BE49-F238E27FC236}">
                <a16:creationId xmlns:a16="http://schemas.microsoft.com/office/drawing/2014/main" id="{339C251A-E1F6-4F3E-B9A3-3C1FBC94DAB5}"/>
              </a:ext>
            </a:extLst>
          </p:cNvPr>
          <p:cNvSpPr>
            <a:spLocks noGrp="1"/>
          </p:cNvSpPr>
          <p:nvPr/>
        </p:nvSpPr>
        <p:spPr>
          <a:xfrm>
            <a:off x="9096375" y="2381250"/>
            <a:ext cx="2190750" cy="571500"/>
          </a:xfrm>
          <a:prstGeom prst="rect">
            <a:avLst/>
          </a:prstGeom>
          <a:noFill/>
          <a:ln w="0">
            <a:noFill/>
            <a:prstDash val="solid"/>
          </a:ln>
        </p:spPr>
        <p:txBody>
          <a:bodyPr anchor="ctr">
            <a:normAutofit/>
          </a:bodyPr>
          <a:lstStyle>
            <a:defPPr algn="ctr">
              <a:defRPr sz="1575" b="1">
                <a:solidFill>
                  <a:srgbClr val="E3AE45"/>
                </a:solidFill>
                <a:latin typeface="DejaVu Sans"/>
                <a:ea typeface="DejaVu Sans"/>
                <a:cs typeface="DejaVu Sans"/>
              </a:defRPr>
            </a:defPPr>
            <a:lvl1pPr algn="ctr">
              <a:defRPr sz="1575" b="1">
                <a:solidFill>
                  <a:srgbClr val="E3AE45"/>
                </a:solidFill>
                <a:latin typeface="DejaVu Sans"/>
                <a:ea typeface="DejaVu Sans"/>
                <a:cs typeface="DejaVu Sans"/>
              </a:defRPr>
            </a:lvl1pPr>
            <a:lvl2pPr algn="ctr">
              <a:defRPr sz="1575" b="1">
                <a:solidFill>
                  <a:srgbClr val="E3AE45"/>
                </a:solidFill>
                <a:latin typeface="DejaVu Sans"/>
                <a:ea typeface="DejaVu Sans"/>
                <a:cs typeface="DejaVu Sans"/>
              </a:defRPr>
            </a:lvl2pPr>
            <a:lvl3pPr algn="ctr">
              <a:defRPr sz="1575" b="1">
                <a:solidFill>
                  <a:srgbClr val="E3AE45"/>
                </a:solidFill>
                <a:latin typeface="DejaVu Sans"/>
                <a:ea typeface="DejaVu Sans"/>
                <a:cs typeface="DejaVu Sans"/>
              </a:defRPr>
            </a:lvl3pPr>
            <a:lvl4pPr algn="ctr">
              <a:defRPr sz="1575" b="1">
                <a:solidFill>
                  <a:srgbClr val="E3AE45"/>
                </a:solidFill>
                <a:latin typeface="DejaVu Sans"/>
                <a:ea typeface="DejaVu Sans"/>
                <a:cs typeface="DejaVu Sans"/>
              </a:defRPr>
            </a:lvl4pPr>
            <a:lvl5pPr algn="ctr">
              <a:defRPr sz="1575" b="1">
                <a:solidFill>
                  <a:srgbClr val="E3AE45"/>
                </a:solidFill>
                <a:latin typeface="DejaVu Sans"/>
                <a:ea typeface="DejaVu Sans"/>
                <a:cs typeface="DejaVu Sans"/>
              </a:defRPr>
            </a:lvl5pPr>
            <a:lvl6pPr algn="ctr">
              <a:defRPr sz="1575" b="1">
                <a:solidFill>
                  <a:srgbClr val="E3AE45"/>
                </a:solidFill>
                <a:latin typeface="DejaVu Sans"/>
                <a:ea typeface="DejaVu Sans"/>
                <a:cs typeface="DejaVu Sans"/>
              </a:defRPr>
            </a:lvl6pPr>
            <a:lvl7pPr algn="ctr">
              <a:defRPr sz="1575" b="1">
                <a:solidFill>
                  <a:srgbClr val="E3AE45"/>
                </a:solidFill>
                <a:latin typeface="DejaVu Sans"/>
                <a:ea typeface="DejaVu Sans"/>
                <a:cs typeface="DejaVu Sans"/>
              </a:defRPr>
            </a:lvl7pPr>
            <a:lvl8pPr algn="ctr">
              <a:defRPr sz="1575" b="1">
                <a:solidFill>
                  <a:srgbClr val="E3AE45"/>
                </a:solidFill>
                <a:latin typeface="DejaVu Sans"/>
                <a:ea typeface="DejaVu Sans"/>
                <a:cs typeface="DejaVu Sans"/>
              </a:defRPr>
            </a:lvl8pPr>
            <a:lvl9pPr algn="ctr">
              <a:defRPr sz="1575" b="1">
                <a:solidFill>
                  <a:srgbClr val="E3AE45"/>
                </a:solidFill>
                <a:latin typeface="DejaVu Sans"/>
                <a:ea typeface="DejaVu Sans"/>
                <a:cs typeface="DejaVu Sans"/>
              </a:defRPr>
            </a:lvl9pPr>
          </a:lstStyle>
          <a:p>
            <a:pPr algn="ctr">
              <a:defRPr sz="1575" b="1">
                <a:solidFill>
                  <a:srgbClr val="E3AE45"/>
                </a:solidFill>
                <a:latin typeface="DejaVu Sans"/>
                <a:ea typeface="DejaVu Sans"/>
                <a:cs typeface="DejaVu Sans"/>
              </a:defRPr>
            </a:pPr>
            <a:r>
              <a:rPr sz="1575" b="1">
                <a:solidFill>
                  <a:srgbClr val="E3AE45"/>
                </a:solidFill>
                <a:latin typeface="DejaVu Sans"/>
                <a:ea typeface="DejaVu Sans"/>
                <a:cs typeface="DejaVu Sans"/>
              </a:rPr>
              <a:t>Τελικές</a:t>
            </a:r>
          </a:p>
          <a:p>
            <a:pPr algn="ctr">
              <a:defRPr sz="1575" b="1">
                <a:solidFill>
                  <a:srgbClr val="E3AE45"/>
                </a:solidFill>
                <a:latin typeface="DejaVu Sans"/>
                <a:ea typeface="DejaVu Sans"/>
                <a:cs typeface="DejaVu Sans"/>
              </a:defRPr>
            </a:pPr>
            <a:r>
              <a:rPr sz="1575" b="1">
                <a:solidFill>
                  <a:srgbClr val="E3AE45"/>
                </a:solidFill>
                <a:latin typeface="DejaVu Sans"/>
                <a:ea typeface="DejaVu Sans"/>
                <a:cs typeface="DejaVu Sans"/>
              </a:rPr>
              <a:t>μελέτες</a:t>
            </a:r>
          </a:p>
        </p:txBody>
      </p:sp>
      <p:sp>
        <p:nvSpPr>
          <p:cNvPr id="21" name="Rectangle 20">
            <a:extLst>
              <a:ext uri="{FF2B5EF4-FFF2-40B4-BE49-F238E27FC236}">
                <a16:creationId xmlns:a16="http://schemas.microsoft.com/office/drawing/2014/main" id="{B83F7E42-F4C2-40E7-AE2A-AA21CA1E5328}"/>
              </a:ext>
            </a:extLst>
          </p:cNvPr>
          <p:cNvSpPr>
            <a:spLocks noGrp="1"/>
          </p:cNvSpPr>
          <p:nvPr/>
        </p:nvSpPr>
        <p:spPr>
          <a:xfrm>
            <a:off x="9058275" y="3143250"/>
            <a:ext cx="2286000" cy="1238250"/>
          </a:xfrm>
          <a:prstGeom prst="rect">
            <a:avLst/>
          </a:prstGeom>
          <a:noFill/>
          <a:ln w="0">
            <a:noFill/>
            <a:prstDash val="solid"/>
          </a:ln>
        </p:spPr>
        <p:txBody>
          <a:bodyPr anchor="t">
            <a:normAutofit/>
          </a:bodyPr>
          <a:lstStyle>
            <a:defPPr algn="ctr">
              <a:defRPr sz="1275" b="0">
                <a:solidFill>
                  <a:srgbClr val="26343D"/>
                </a:solidFill>
                <a:latin typeface="DejaVu Sans"/>
                <a:ea typeface="DejaVu Sans"/>
                <a:cs typeface="DejaVu Sans"/>
              </a:defRPr>
            </a:defPPr>
            <a:lvl1pPr algn="ctr">
              <a:defRPr sz="1275" b="0">
                <a:solidFill>
                  <a:srgbClr val="26343D"/>
                </a:solidFill>
                <a:latin typeface="DejaVu Sans"/>
                <a:ea typeface="DejaVu Sans"/>
                <a:cs typeface="DejaVu Sans"/>
              </a:defRPr>
            </a:lvl1pPr>
            <a:lvl2pPr algn="ctr">
              <a:defRPr sz="1275" b="0">
                <a:solidFill>
                  <a:srgbClr val="26343D"/>
                </a:solidFill>
                <a:latin typeface="DejaVu Sans"/>
                <a:ea typeface="DejaVu Sans"/>
                <a:cs typeface="DejaVu Sans"/>
              </a:defRPr>
            </a:lvl2pPr>
            <a:lvl3pPr algn="ctr">
              <a:defRPr sz="1275" b="0">
                <a:solidFill>
                  <a:srgbClr val="26343D"/>
                </a:solidFill>
                <a:latin typeface="DejaVu Sans"/>
                <a:ea typeface="DejaVu Sans"/>
                <a:cs typeface="DejaVu Sans"/>
              </a:defRPr>
            </a:lvl3pPr>
            <a:lvl4pPr algn="ctr">
              <a:defRPr sz="1275" b="0">
                <a:solidFill>
                  <a:srgbClr val="26343D"/>
                </a:solidFill>
                <a:latin typeface="DejaVu Sans"/>
                <a:ea typeface="DejaVu Sans"/>
                <a:cs typeface="DejaVu Sans"/>
              </a:defRPr>
            </a:lvl4pPr>
            <a:lvl5pPr algn="ctr">
              <a:defRPr sz="1275" b="0">
                <a:solidFill>
                  <a:srgbClr val="26343D"/>
                </a:solidFill>
                <a:latin typeface="DejaVu Sans"/>
                <a:ea typeface="DejaVu Sans"/>
                <a:cs typeface="DejaVu Sans"/>
              </a:defRPr>
            </a:lvl5pPr>
            <a:lvl6pPr algn="ctr">
              <a:defRPr sz="1275" b="0">
                <a:solidFill>
                  <a:srgbClr val="26343D"/>
                </a:solidFill>
                <a:latin typeface="DejaVu Sans"/>
                <a:ea typeface="DejaVu Sans"/>
                <a:cs typeface="DejaVu Sans"/>
              </a:defRPr>
            </a:lvl6pPr>
            <a:lvl7pPr algn="ctr">
              <a:defRPr sz="1275" b="0">
                <a:solidFill>
                  <a:srgbClr val="26343D"/>
                </a:solidFill>
                <a:latin typeface="DejaVu Sans"/>
                <a:ea typeface="DejaVu Sans"/>
                <a:cs typeface="DejaVu Sans"/>
              </a:defRPr>
            </a:lvl7pPr>
            <a:lvl8pPr algn="ctr">
              <a:defRPr sz="1275" b="0">
                <a:solidFill>
                  <a:srgbClr val="26343D"/>
                </a:solidFill>
                <a:latin typeface="DejaVu Sans"/>
                <a:ea typeface="DejaVu Sans"/>
                <a:cs typeface="DejaVu Sans"/>
              </a:defRPr>
            </a:lvl8pPr>
            <a:lvl9pPr algn="ctr">
              <a:defRPr sz="1275" b="0">
                <a:solidFill>
                  <a:srgbClr val="26343D"/>
                </a:solidFill>
                <a:latin typeface="DejaVu Sans"/>
                <a:ea typeface="DejaVu Sans"/>
                <a:cs typeface="DejaVu Sans"/>
              </a:defRPr>
            </a:lvl9pPr>
          </a:lstStyle>
          <a:p>
            <a:pPr algn="ctr">
              <a:defRPr sz="1275" b="0">
                <a:solidFill>
                  <a:srgbClr val="26343D"/>
                </a:solidFill>
                <a:latin typeface="DejaVu Sans"/>
                <a:ea typeface="DejaVu Sans"/>
                <a:cs typeface="DejaVu Sans"/>
              </a:defRPr>
            </a:pPr>
            <a:r>
              <a:rPr sz="1275" b="0">
                <a:solidFill>
                  <a:srgbClr val="26343D"/>
                </a:solidFill>
                <a:latin typeface="DejaVu Sans"/>
                <a:ea typeface="DejaVu Sans"/>
                <a:cs typeface="DejaVu Sans"/>
              </a:rPr>
              <a:t>Οι επιλέξιμες μελέτες περνούν στην εξαγωγή δεδομένων.</a:t>
            </a:r>
          </a:p>
        </p:txBody>
      </p:sp>
      <p:sp>
        <p:nvSpPr>
          <p:cNvPr id="22" name="Rectangle: Rounded Corners 21">
            <a:extLst>
              <a:ext uri="{FF2B5EF4-FFF2-40B4-BE49-F238E27FC236}">
                <a16:creationId xmlns:a16="http://schemas.microsoft.com/office/drawing/2014/main" id="{A9CB5732-13A6-45F9-8E12-EE91E39C2E8E}"/>
              </a:ext>
            </a:extLst>
          </p:cNvPr>
          <p:cNvSpPr>
            <a:spLocks noGrp="1"/>
          </p:cNvSpPr>
          <p:nvPr/>
        </p:nvSpPr>
        <p:spPr>
          <a:xfrm>
            <a:off x="1047750" y="4762500"/>
            <a:ext cx="10096500" cy="1028700"/>
          </a:xfrm>
          <a:prstGeom prst="roundRect">
            <a:avLst>
              <a:gd name="adj" fmla="val 7407"/>
            </a:avLst>
          </a:prstGeom>
          <a:solidFill>
            <a:srgbClr val="E4EEF4"/>
          </a:solidFill>
          <a:ln w="0">
            <a:noFill/>
            <a:prstDash val="solid"/>
          </a:ln>
        </p:spPr>
        <p:txBody>
          <a:bodyPr/>
          <a:lstStyle/>
          <a:p>
            <a:endParaRPr lang="en-US"/>
          </a:p>
        </p:txBody>
      </p:sp>
      <p:sp>
        <p:nvSpPr>
          <p:cNvPr id="23" name="Rectangle 22">
            <a:extLst>
              <a:ext uri="{FF2B5EF4-FFF2-40B4-BE49-F238E27FC236}">
                <a16:creationId xmlns:a16="http://schemas.microsoft.com/office/drawing/2014/main" id="{4DD556E1-43A7-4752-ADD4-F5E057C4EA58}"/>
              </a:ext>
            </a:extLst>
          </p:cNvPr>
          <p:cNvSpPr>
            <a:spLocks noGrp="1"/>
          </p:cNvSpPr>
          <p:nvPr/>
        </p:nvSpPr>
        <p:spPr>
          <a:xfrm>
            <a:off x="1381125" y="4905375"/>
            <a:ext cx="9429750" cy="723900"/>
          </a:xfrm>
          <a:prstGeom prst="rect">
            <a:avLst/>
          </a:prstGeom>
          <a:noFill/>
          <a:ln w="0">
            <a:noFill/>
            <a:prstDash val="solid"/>
          </a:ln>
        </p:spPr>
        <p:txBody>
          <a:bodyPr anchor="ctr">
            <a:normAutofit fontScale="87831" lnSpcReduction="10000"/>
          </a:bodyPr>
          <a:lstStyle>
            <a:defPPr algn="ctr">
              <a:defRPr sz="1575" b="1">
                <a:solidFill>
                  <a:srgbClr val="16384C"/>
                </a:solidFill>
                <a:latin typeface="DejaVu Sans"/>
                <a:ea typeface="DejaVu Sans"/>
                <a:cs typeface="DejaVu Sans"/>
              </a:defRPr>
            </a:defPPr>
            <a:lvl1pPr algn="ctr">
              <a:defRPr sz="1575" b="1">
                <a:solidFill>
                  <a:srgbClr val="16384C"/>
                </a:solidFill>
                <a:latin typeface="DejaVu Sans"/>
                <a:ea typeface="DejaVu Sans"/>
                <a:cs typeface="DejaVu Sans"/>
              </a:defRPr>
            </a:lvl1pPr>
            <a:lvl2pPr algn="ctr">
              <a:defRPr sz="1575" b="1">
                <a:solidFill>
                  <a:srgbClr val="16384C"/>
                </a:solidFill>
                <a:latin typeface="DejaVu Sans"/>
                <a:ea typeface="DejaVu Sans"/>
                <a:cs typeface="DejaVu Sans"/>
              </a:defRPr>
            </a:lvl2pPr>
            <a:lvl3pPr algn="ctr">
              <a:defRPr sz="1575" b="1">
                <a:solidFill>
                  <a:srgbClr val="16384C"/>
                </a:solidFill>
                <a:latin typeface="DejaVu Sans"/>
                <a:ea typeface="DejaVu Sans"/>
                <a:cs typeface="DejaVu Sans"/>
              </a:defRPr>
            </a:lvl3pPr>
            <a:lvl4pPr algn="ctr">
              <a:defRPr sz="1575" b="1">
                <a:solidFill>
                  <a:srgbClr val="16384C"/>
                </a:solidFill>
                <a:latin typeface="DejaVu Sans"/>
                <a:ea typeface="DejaVu Sans"/>
                <a:cs typeface="DejaVu Sans"/>
              </a:defRPr>
            </a:lvl4pPr>
            <a:lvl5pPr algn="ctr">
              <a:defRPr sz="1575" b="1">
                <a:solidFill>
                  <a:srgbClr val="16384C"/>
                </a:solidFill>
                <a:latin typeface="DejaVu Sans"/>
                <a:ea typeface="DejaVu Sans"/>
                <a:cs typeface="DejaVu Sans"/>
              </a:defRPr>
            </a:lvl5pPr>
            <a:lvl6pPr algn="ctr">
              <a:defRPr sz="1575" b="1">
                <a:solidFill>
                  <a:srgbClr val="16384C"/>
                </a:solidFill>
                <a:latin typeface="DejaVu Sans"/>
                <a:ea typeface="DejaVu Sans"/>
                <a:cs typeface="DejaVu Sans"/>
              </a:defRPr>
            </a:lvl6pPr>
            <a:lvl7pPr algn="ctr">
              <a:defRPr sz="1575" b="1">
                <a:solidFill>
                  <a:srgbClr val="16384C"/>
                </a:solidFill>
                <a:latin typeface="DejaVu Sans"/>
                <a:ea typeface="DejaVu Sans"/>
                <a:cs typeface="DejaVu Sans"/>
              </a:defRPr>
            </a:lvl7pPr>
            <a:lvl8pPr algn="ctr">
              <a:defRPr sz="1575" b="1">
                <a:solidFill>
                  <a:srgbClr val="16384C"/>
                </a:solidFill>
                <a:latin typeface="DejaVu Sans"/>
                <a:ea typeface="DejaVu Sans"/>
                <a:cs typeface="DejaVu Sans"/>
              </a:defRPr>
            </a:lvl8pPr>
            <a:lvl9pPr algn="ctr">
              <a:defRPr sz="1575" b="1">
                <a:solidFill>
                  <a:srgbClr val="16384C"/>
                </a:solidFill>
                <a:latin typeface="DejaVu Sans"/>
                <a:ea typeface="DejaVu Sans"/>
                <a:cs typeface="DejaVu Sans"/>
              </a:defRPr>
            </a:lvl9pPr>
          </a:lstStyle>
          <a:p>
            <a:pPr algn="ctr">
              <a:defRPr sz="1575" b="1">
                <a:solidFill>
                  <a:srgbClr val="16384C"/>
                </a:solidFill>
                <a:latin typeface="DejaVu Sans"/>
                <a:ea typeface="DejaVu Sans"/>
                <a:cs typeface="DejaVu Sans"/>
              </a:defRPr>
            </a:pPr>
            <a:r>
              <a:rPr sz="1575" b="1">
                <a:solidFill>
                  <a:srgbClr val="16384C"/>
                </a:solidFill>
                <a:latin typeface="DejaVu Sans"/>
                <a:ea typeface="DejaVu Sans"/>
                <a:cs typeface="DejaVu Sans"/>
              </a:rPr>
              <a:t>Η ανασκόπηση πρέπει να αναφέρει πόσοι ερευνητές έκαναν την επιλογή. Οι τελικές αποφάσεις ένταξης καλό είναι να λαμβάνονται ανεξάρτητα από δύο ερευνητές, με συμφωνία ή τρίτο αξιολογητή όταν υπάρχει διαφωνία.</a:t>
            </a:r>
          </a:p>
        </p:txBody>
      </p:sp>
      <p:sp>
        <p:nvSpPr>
          <p:cNvPr id="24" name="Rectangle 23">
            <a:extLst>
              <a:ext uri="{FF2B5EF4-FFF2-40B4-BE49-F238E27FC236}">
                <a16:creationId xmlns:a16="http://schemas.microsoft.com/office/drawing/2014/main" id="{AF152B65-F79C-4711-8B51-3B6F35EEBCEB}"/>
              </a:ext>
            </a:extLst>
          </p:cNvPr>
          <p:cNvSpPr>
            <a:spLocks noGrp="1"/>
          </p:cNvSpPr>
          <p:nvPr/>
        </p:nvSpPr>
        <p:spPr>
          <a:xfrm>
            <a:off x="1666875" y="5962650"/>
            <a:ext cx="8858250" cy="361950"/>
          </a:xfrm>
          <a:prstGeom prst="rect">
            <a:avLst/>
          </a:prstGeom>
          <a:noFill/>
          <a:ln w="0">
            <a:noFill/>
            <a:prstDash val="solid"/>
          </a:ln>
        </p:spPr>
        <p:txBody>
          <a:bodyPr anchor="ctr">
            <a:normAutofit fontScale="92044"/>
          </a:bodyPr>
          <a:lstStyle>
            <a:defPPr algn="ctr">
              <a:defRPr sz="1275" b="0">
                <a:solidFill>
                  <a:srgbClr val="2A7F78"/>
                </a:solidFill>
                <a:latin typeface="DejaVu Sans"/>
                <a:ea typeface="DejaVu Sans"/>
                <a:cs typeface="DejaVu Sans"/>
              </a:defRPr>
            </a:defPPr>
            <a:lvl1pPr algn="ctr">
              <a:defRPr sz="1275" b="0">
                <a:solidFill>
                  <a:srgbClr val="2A7F78"/>
                </a:solidFill>
                <a:latin typeface="DejaVu Sans"/>
                <a:ea typeface="DejaVu Sans"/>
                <a:cs typeface="DejaVu Sans"/>
              </a:defRPr>
            </a:lvl1pPr>
            <a:lvl2pPr algn="ctr">
              <a:defRPr sz="1275" b="0">
                <a:solidFill>
                  <a:srgbClr val="2A7F78"/>
                </a:solidFill>
                <a:latin typeface="DejaVu Sans"/>
                <a:ea typeface="DejaVu Sans"/>
                <a:cs typeface="DejaVu Sans"/>
              </a:defRPr>
            </a:lvl2pPr>
            <a:lvl3pPr algn="ctr">
              <a:defRPr sz="1275" b="0">
                <a:solidFill>
                  <a:srgbClr val="2A7F78"/>
                </a:solidFill>
                <a:latin typeface="DejaVu Sans"/>
                <a:ea typeface="DejaVu Sans"/>
                <a:cs typeface="DejaVu Sans"/>
              </a:defRPr>
            </a:lvl3pPr>
            <a:lvl4pPr algn="ctr">
              <a:defRPr sz="1275" b="0">
                <a:solidFill>
                  <a:srgbClr val="2A7F78"/>
                </a:solidFill>
                <a:latin typeface="DejaVu Sans"/>
                <a:ea typeface="DejaVu Sans"/>
                <a:cs typeface="DejaVu Sans"/>
              </a:defRPr>
            </a:lvl4pPr>
            <a:lvl5pPr algn="ctr">
              <a:defRPr sz="1275" b="0">
                <a:solidFill>
                  <a:srgbClr val="2A7F78"/>
                </a:solidFill>
                <a:latin typeface="DejaVu Sans"/>
                <a:ea typeface="DejaVu Sans"/>
                <a:cs typeface="DejaVu Sans"/>
              </a:defRPr>
            </a:lvl5pPr>
            <a:lvl6pPr algn="ctr">
              <a:defRPr sz="1275" b="0">
                <a:solidFill>
                  <a:srgbClr val="2A7F78"/>
                </a:solidFill>
                <a:latin typeface="DejaVu Sans"/>
                <a:ea typeface="DejaVu Sans"/>
                <a:cs typeface="DejaVu Sans"/>
              </a:defRPr>
            </a:lvl6pPr>
            <a:lvl7pPr algn="ctr">
              <a:defRPr sz="1275" b="0">
                <a:solidFill>
                  <a:srgbClr val="2A7F78"/>
                </a:solidFill>
                <a:latin typeface="DejaVu Sans"/>
                <a:ea typeface="DejaVu Sans"/>
                <a:cs typeface="DejaVu Sans"/>
              </a:defRPr>
            </a:lvl7pPr>
            <a:lvl8pPr algn="ctr">
              <a:defRPr sz="1275" b="0">
                <a:solidFill>
                  <a:srgbClr val="2A7F78"/>
                </a:solidFill>
                <a:latin typeface="DejaVu Sans"/>
                <a:ea typeface="DejaVu Sans"/>
                <a:cs typeface="DejaVu Sans"/>
              </a:defRPr>
            </a:lvl8pPr>
            <a:lvl9pPr algn="ctr">
              <a:defRPr sz="1275" b="0">
                <a:solidFill>
                  <a:srgbClr val="2A7F78"/>
                </a:solidFill>
                <a:latin typeface="DejaVu Sans"/>
                <a:ea typeface="DejaVu Sans"/>
                <a:cs typeface="DejaVu Sans"/>
              </a:defRPr>
            </a:lvl9pPr>
          </a:lstStyle>
          <a:p>
            <a:pPr algn="ctr">
              <a:defRPr sz="1275" b="0">
                <a:solidFill>
                  <a:srgbClr val="2A7F78"/>
                </a:solidFill>
                <a:latin typeface="DejaVu Sans"/>
                <a:ea typeface="DejaVu Sans"/>
                <a:cs typeface="DejaVu Sans"/>
              </a:defRPr>
            </a:pPr>
            <a:r>
              <a:rPr sz="1275" b="0">
                <a:solidFill>
                  <a:srgbClr val="2A7F78"/>
                </a:solidFill>
                <a:latin typeface="DejaVu Sans"/>
                <a:ea typeface="DejaVu Sans"/>
                <a:cs typeface="DejaVu Sans"/>
              </a:rPr>
              <a:t>Το διάγραμμα PRISMA δείχνει πόσες εγγραφές εντοπίστηκαν, αποκλείστηκαν και τελικά συμπεριλήφθηκαν.</a:t>
            </a:r>
          </a:p>
        </p:txBody>
      </p:sp>
    </p:spTree>
    <p:extLst>
      <p:ext uri="{BB962C8B-B14F-4D97-AF65-F5344CB8AC3E}">
        <p14:creationId xmlns:p14="http://schemas.microsoft.com/office/powerpoint/2010/main" val="391387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a:extLst>
              <a:ext uri="{FF2B5EF4-FFF2-40B4-BE49-F238E27FC236}">
                <a16:creationId xmlns:a16="http://schemas.microsoft.com/office/drawing/2014/main" id="{536923E5-08C7-4C02-8C7F-584CA63ADDC3}"/>
              </a:ext>
            </a:extLst>
          </p:cNvPr>
          <p:cNvCxnSpPr>
            <a:stCxn id="21" idx="3"/>
            <a:endCxn id="23" idx="1"/>
          </p:cNvCxnSpPr>
          <p:nvPr/>
        </p:nvCxnSpPr>
        <p:spPr>
          <a:xfrm>
            <a:off x="6143625" y="4362450"/>
            <a:ext cx="1190625" cy="9525"/>
          </a:xfrm>
          <a:prstGeom prst="straightConnector1">
            <a:avLst/>
          </a:prstGeom>
          <a:ln w="14288">
            <a:solidFill>
              <a:srgbClr val="667684"/>
            </a:solidFill>
            <a:prstDash val="solid"/>
            <a:tailEnd type="triangle" w="sm" len="sm"/>
          </a:ln>
        </p:spPr>
      </p:cxnSp>
      <p:cxnSp>
        <p:nvCxnSpPr>
          <p:cNvPr id="33" name="Straight Arrow Connector 32">
            <a:extLst>
              <a:ext uri="{FF2B5EF4-FFF2-40B4-BE49-F238E27FC236}">
                <a16:creationId xmlns:a16="http://schemas.microsoft.com/office/drawing/2014/main" id="{13EA22A6-E800-4AD3-BC8F-DDEB3DD7306B}"/>
              </a:ext>
            </a:extLst>
          </p:cNvPr>
          <p:cNvCxnSpPr>
            <a:stCxn id="21" idx="2"/>
            <a:endCxn id="25" idx="0"/>
          </p:cNvCxnSpPr>
          <p:nvPr/>
        </p:nvCxnSpPr>
        <p:spPr>
          <a:xfrm>
            <a:off x="4095750" y="4686300"/>
            <a:ext cx="0" cy="781050"/>
          </a:xfrm>
          <a:prstGeom prst="straightConnector1">
            <a:avLst/>
          </a:prstGeom>
          <a:ln w="14288">
            <a:solidFill>
              <a:srgbClr val="667684"/>
            </a:solidFill>
            <a:prstDash val="solid"/>
            <a:tailEnd type="triangle" w="sm" len="sm"/>
          </a:ln>
        </p:spPr>
      </p:cxnSp>
      <p:cxnSp>
        <p:nvCxnSpPr>
          <p:cNvPr id="32" name="Straight Arrow Connector 31">
            <a:extLst>
              <a:ext uri="{FF2B5EF4-FFF2-40B4-BE49-F238E27FC236}">
                <a16:creationId xmlns:a16="http://schemas.microsoft.com/office/drawing/2014/main" id="{09923DC9-B4F3-4FD4-82A1-0D16B79178E0}"/>
              </a:ext>
            </a:extLst>
          </p:cNvPr>
          <p:cNvCxnSpPr>
            <a:stCxn id="17" idx="3"/>
            <a:endCxn id="19" idx="1"/>
          </p:cNvCxnSpPr>
          <p:nvPr/>
        </p:nvCxnSpPr>
        <p:spPr>
          <a:xfrm>
            <a:off x="6143625" y="3438525"/>
            <a:ext cx="1190625" cy="0"/>
          </a:xfrm>
          <a:prstGeom prst="straightConnector1">
            <a:avLst/>
          </a:prstGeom>
          <a:ln w="14288">
            <a:solidFill>
              <a:srgbClr val="667684"/>
            </a:solidFill>
            <a:prstDash val="solid"/>
            <a:tailEnd type="triangle" w="sm" len="sm"/>
          </a:ln>
        </p:spPr>
      </p:cxnSp>
      <p:cxnSp>
        <p:nvCxnSpPr>
          <p:cNvPr id="31" name="Straight Arrow Connector 30">
            <a:extLst>
              <a:ext uri="{FF2B5EF4-FFF2-40B4-BE49-F238E27FC236}">
                <a16:creationId xmlns:a16="http://schemas.microsoft.com/office/drawing/2014/main" id="{C9AC3C40-F298-4A8D-BF75-BD167EA35F21}"/>
              </a:ext>
            </a:extLst>
          </p:cNvPr>
          <p:cNvCxnSpPr>
            <a:stCxn id="17" idx="2"/>
            <a:endCxn id="21" idx="0"/>
          </p:cNvCxnSpPr>
          <p:nvPr/>
        </p:nvCxnSpPr>
        <p:spPr>
          <a:xfrm>
            <a:off x="4095750" y="3733800"/>
            <a:ext cx="0" cy="304800"/>
          </a:xfrm>
          <a:prstGeom prst="straightConnector1">
            <a:avLst/>
          </a:prstGeom>
          <a:ln w="14288">
            <a:solidFill>
              <a:srgbClr val="667684"/>
            </a:solidFill>
            <a:prstDash val="solid"/>
            <a:tailEnd type="triangle" w="sm" len="sm"/>
          </a:ln>
        </p:spPr>
      </p:cxnSp>
      <p:cxnSp>
        <p:nvCxnSpPr>
          <p:cNvPr id="30" name="Straight Arrow Connector 29">
            <a:extLst>
              <a:ext uri="{FF2B5EF4-FFF2-40B4-BE49-F238E27FC236}">
                <a16:creationId xmlns:a16="http://schemas.microsoft.com/office/drawing/2014/main" id="{03B4A27B-AE28-4A85-8811-873613BE599C}"/>
              </a:ext>
            </a:extLst>
          </p:cNvPr>
          <p:cNvCxnSpPr>
            <a:stCxn id="13" idx="3"/>
            <a:endCxn id="15" idx="1"/>
          </p:cNvCxnSpPr>
          <p:nvPr/>
        </p:nvCxnSpPr>
        <p:spPr>
          <a:xfrm>
            <a:off x="6143625" y="2552700"/>
            <a:ext cx="1190625" cy="0"/>
          </a:xfrm>
          <a:prstGeom prst="straightConnector1">
            <a:avLst/>
          </a:prstGeom>
          <a:ln w="14288">
            <a:solidFill>
              <a:srgbClr val="667684"/>
            </a:solidFill>
            <a:prstDash val="solid"/>
            <a:tailEnd type="triangle" w="sm" len="sm"/>
          </a:ln>
        </p:spPr>
      </p:cxnSp>
      <p:cxnSp>
        <p:nvCxnSpPr>
          <p:cNvPr id="29" name="Straight Arrow Connector 28">
            <a:extLst>
              <a:ext uri="{FF2B5EF4-FFF2-40B4-BE49-F238E27FC236}">
                <a16:creationId xmlns:a16="http://schemas.microsoft.com/office/drawing/2014/main" id="{D40FF7E2-3C1A-4268-A44D-0437AFF6CE4C}"/>
              </a:ext>
            </a:extLst>
          </p:cNvPr>
          <p:cNvCxnSpPr>
            <a:stCxn id="13" idx="2"/>
            <a:endCxn id="17" idx="0"/>
          </p:cNvCxnSpPr>
          <p:nvPr/>
        </p:nvCxnSpPr>
        <p:spPr>
          <a:xfrm>
            <a:off x="4095750" y="2857500"/>
            <a:ext cx="0" cy="285750"/>
          </a:xfrm>
          <a:prstGeom prst="straightConnector1">
            <a:avLst/>
          </a:prstGeom>
          <a:ln w="14288">
            <a:solidFill>
              <a:srgbClr val="667684"/>
            </a:solidFill>
            <a:prstDash val="solid"/>
            <a:tailEnd type="triangle" w="sm" len="sm"/>
          </a:ln>
        </p:spPr>
      </p:cxnSp>
      <p:cxnSp>
        <p:nvCxnSpPr>
          <p:cNvPr id="28" name="Straight Arrow Connector 27">
            <a:extLst>
              <a:ext uri="{FF2B5EF4-FFF2-40B4-BE49-F238E27FC236}">
                <a16:creationId xmlns:a16="http://schemas.microsoft.com/office/drawing/2014/main" id="{E054B0FF-829F-4BBB-A21B-F28261941586}"/>
              </a:ext>
            </a:extLst>
          </p:cNvPr>
          <p:cNvCxnSpPr>
            <a:stCxn id="9" idx="3"/>
            <a:endCxn id="11" idx="1"/>
          </p:cNvCxnSpPr>
          <p:nvPr/>
        </p:nvCxnSpPr>
        <p:spPr>
          <a:xfrm>
            <a:off x="6143625" y="1619250"/>
            <a:ext cx="1190625" cy="0"/>
          </a:xfrm>
          <a:prstGeom prst="straightConnector1">
            <a:avLst/>
          </a:prstGeom>
          <a:ln w="14288">
            <a:solidFill>
              <a:srgbClr val="667684"/>
            </a:solidFill>
            <a:prstDash val="solid"/>
            <a:tailEnd type="triangle" w="sm" len="sm"/>
          </a:ln>
        </p:spPr>
      </p:cxnSp>
      <p:cxnSp>
        <p:nvCxnSpPr>
          <p:cNvPr id="27" name="Straight Arrow Connector 26">
            <a:extLst>
              <a:ext uri="{FF2B5EF4-FFF2-40B4-BE49-F238E27FC236}">
                <a16:creationId xmlns:a16="http://schemas.microsoft.com/office/drawing/2014/main" id="{18437280-3523-4702-AD75-AE4AD0C3E2FF}"/>
              </a:ext>
            </a:extLst>
          </p:cNvPr>
          <p:cNvCxnSpPr>
            <a:stCxn id="9" idx="2"/>
            <a:endCxn id="13" idx="0"/>
          </p:cNvCxnSpPr>
          <p:nvPr/>
        </p:nvCxnSpPr>
        <p:spPr>
          <a:xfrm>
            <a:off x="4095750" y="1962150"/>
            <a:ext cx="0" cy="285750"/>
          </a:xfrm>
          <a:prstGeom prst="straightConnector1">
            <a:avLst/>
          </a:prstGeom>
          <a:ln w="14288">
            <a:solidFill>
              <a:srgbClr val="667684"/>
            </a:solidFill>
            <a:prstDash val="solid"/>
            <a:tailEnd type="triangle" w="sm" len="sm"/>
          </a:ln>
        </p:spPr>
      </p:cxnSp>
      <p:sp>
        <p:nvSpPr>
          <p:cNvPr id="36" name="Rectangle 35">
            <a:extLst>
              <a:ext uri="{FF2B5EF4-FFF2-40B4-BE49-F238E27FC236}">
                <a16:creationId xmlns:a16="http://schemas.microsoft.com/office/drawing/2014/main" id="{8DBFA4EC-55B0-47FF-8787-7F524BE9FD3D}"/>
              </a:ext>
            </a:extLst>
          </p:cNvPr>
          <p:cNvSpPr>
            <a:spLocks noGrp="1"/>
          </p:cNvSpPr>
          <p:nvPr/>
        </p:nvSpPr>
        <p:spPr>
          <a:xfrm>
            <a:off x="666750" y="333375"/>
            <a:ext cx="10858500" cy="628650"/>
          </a:xfrm>
          <a:prstGeom prst="rect">
            <a:avLst/>
          </a:prstGeom>
          <a:noFill/>
          <a:ln w="0">
            <a:noFill/>
            <a:prstDash val="solid"/>
          </a:ln>
        </p:spPr>
        <p:txBody>
          <a:bodyPr anchor="t"/>
          <a:lstStyle>
            <a:defPPr algn="l">
              <a:defRPr sz="2850" b="1">
                <a:solidFill>
                  <a:srgbClr val="173B4F"/>
                </a:solidFill>
                <a:latin typeface="DejaVu Sans"/>
                <a:ea typeface="DejaVu Sans"/>
                <a:cs typeface="DejaVu Sans"/>
              </a:defRPr>
            </a:defPPr>
            <a:lvl1pPr algn="l">
              <a:defRPr sz="2850" b="1">
                <a:solidFill>
                  <a:srgbClr val="173B4F"/>
                </a:solidFill>
                <a:latin typeface="DejaVu Sans"/>
                <a:ea typeface="DejaVu Sans"/>
                <a:cs typeface="DejaVu Sans"/>
              </a:defRPr>
            </a:lvl1pPr>
            <a:lvl2pPr algn="l">
              <a:defRPr sz="2850" b="1">
                <a:solidFill>
                  <a:srgbClr val="173B4F"/>
                </a:solidFill>
                <a:latin typeface="DejaVu Sans"/>
                <a:ea typeface="DejaVu Sans"/>
                <a:cs typeface="DejaVu Sans"/>
              </a:defRPr>
            </a:lvl2pPr>
            <a:lvl3pPr algn="l">
              <a:defRPr sz="2850" b="1">
                <a:solidFill>
                  <a:srgbClr val="173B4F"/>
                </a:solidFill>
                <a:latin typeface="DejaVu Sans"/>
                <a:ea typeface="DejaVu Sans"/>
                <a:cs typeface="DejaVu Sans"/>
              </a:defRPr>
            </a:lvl3pPr>
            <a:lvl4pPr algn="l">
              <a:defRPr sz="2850" b="1">
                <a:solidFill>
                  <a:srgbClr val="173B4F"/>
                </a:solidFill>
                <a:latin typeface="DejaVu Sans"/>
                <a:ea typeface="DejaVu Sans"/>
                <a:cs typeface="DejaVu Sans"/>
              </a:defRPr>
            </a:lvl4pPr>
            <a:lvl5pPr algn="l">
              <a:defRPr sz="2850" b="1">
                <a:solidFill>
                  <a:srgbClr val="173B4F"/>
                </a:solidFill>
                <a:latin typeface="DejaVu Sans"/>
                <a:ea typeface="DejaVu Sans"/>
                <a:cs typeface="DejaVu Sans"/>
              </a:defRPr>
            </a:lvl5pPr>
            <a:lvl6pPr algn="l">
              <a:defRPr sz="2850" b="1">
                <a:solidFill>
                  <a:srgbClr val="173B4F"/>
                </a:solidFill>
                <a:latin typeface="DejaVu Sans"/>
                <a:ea typeface="DejaVu Sans"/>
                <a:cs typeface="DejaVu Sans"/>
              </a:defRPr>
            </a:lvl6pPr>
            <a:lvl7pPr algn="l">
              <a:defRPr sz="2850" b="1">
                <a:solidFill>
                  <a:srgbClr val="173B4F"/>
                </a:solidFill>
                <a:latin typeface="DejaVu Sans"/>
                <a:ea typeface="DejaVu Sans"/>
                <a:cs typeface="DejaVu Sans"/>
              </a:defRPr>
            </a:lvl7pPr>
            <a:lvl8pPr algn="l">
              <a:defRPr sz="2850" b="1">
                <a:solidFill>
                  <a:srgbClr val="173B4F"/>
                </a:solidFill>
                <a:latin typeface="DejaVu Sans"/>
                <a:ea typeface="DejaVu Sans"/>
                <a:cs typeface="DejaVu Sans"/>
              </a:defRPr>
            </a:lvl8pPr>
            <a:lvl9pPr algn="l">
              <a:defRPr sz="2850" b="1">
                <a:solidFill>
                  <a:srgbClr val="173B4F"/>
                </a:solidFill>
                <a:latin typeface="DejaVu Sans"/>
                <a:ea typeface="DejaVu Sans"/>
                <a:cs typeface="DejaVu Sans"/>
              </a:defRPr>
            </a:lvl9pPr>
          </a:lstStyle>
          <a:p>
            <a:pPr algn="l">
              <a:defRPr sz="2850" b="1">
                <a:solidFill>
                  <a:srgbClr val="173B4F"/>
                </a:solidFill>
                <a:latin typeface="DejaVu Sans"/>
                <a:ea typeface="DejaVu Sans"/>
                <a:cs typeface="DejaVu Sans"/>
              </a:defRPr>
            </a:pPr>
            <a:r>
              <a:rPr sz="2850" b="1">
                <a:solidFill>
                  <a:srgbClr val="173B4F"/>
                </a:solidFill>
                <a:latin typeface="DejaVu Sans"/>
                <a:ea typeface="DejaVu Sans"/>
                <a:cs typeface="DejaVu Sans"/>
              </a:rPr>
              <a:t>Παράδειγμα διαγράμματος ροής PRISMA 2020</a:t>
            </a:r>
          </a:p>
        </p:txBody>
      </p:sp>
      <p:sp>
        <p:nvSpPr>
          <p:cNvPr id="2" name="Rectangle 1">
            <a:extLst>
              <a:ext uri="{FF2B5EF4-FFF2-40B4-BE49-F238E27FC236}">
                <a16:creationId xmlns:a16="http://schemas.microsoft.com/office/drawing/2014/main" id="{B70F280F-B2B5-4ADA-8A1C-72B29D2F1220}"/>
              </a:ext>
            </a:extLst>
          </p:cNvPr>
          <p:cNvSpPr>
            <a:spLocks noGrp="1"/>
          </p:cNvSpPr>
          <p:nvPr/>
        </p:nvSpPr>
        <p:spPr>
          <a:xfrm>
            <a:off x="666750" y="1057275"/>
            <a:ext cx="952500" cy="38100"/>
          </a:xfrm>
          <a:prstGeom prst="rect">
            <a:avLst/>
          </a:prstGeom>
          <a:solidFill>
            <a:srgbClr val="F0785C"/>
          </a:solidFill>
          <a:ln w="0">
            <a:solidFill>
              <a:srgbClr val="F0785C"/>
            </a:solidFill>
            <a:prstDash val="solid"/>
          </a:ln>
        </p:spPr>
        <p:txBody>
          <a:bodyPr/>
          <a:lstStyle/>
          <a:p>
            <a:endParaRPr lang="en-US"/>
          </a:p>
        </p:txBody>
      </p:sp>
      <p:sp>
        <p:nvSpPr>
          <p:cNvPr id="3" name="Rectangle: Rounded Corners 2">
            <a:extLst>
              <a:ext uri="{FF2B5EF4-FFF2-40B4-BE49-F238E27FC236}">
                <a16:creationId xmlns:a16="http://schemas.microsoft.com/office/drawing/2014/main" id="{FEF4BAEA-BFC4-4B33-BE9C-324DDC4F93B6}"/>
              </a:ext>
            </a:extLst>
          </p:cNvPr>
          <p:cNvSpPr>
            <a:spLocks noGrp="1"/>
          </p:cNvSpPr>
          <p:nvPr/>
        </p:nvSpPr>
        <p:spPr>
          <a:xfrm>
            <a:off x="428625" y="1276350"/>
            <a:ext cx="1143000" cy="685800"/>
          </a:xfrm>
          <a:prstGeom prst="roundRect">
            <a:avLst>
              <a:gd name="adj" fmla="val 8333"/>
            </a:avLst>
          </a:prstGeom>
          <a:solidFill>
            <a:srgbClr val="173B4F"/>
          </a:solidFill>
          <a:ln w="0">
            <a:noFill/>
            <a:prstDash val="solid"/>
          </a:ln>
        </p:spPr>
        <p:txBody>
          <a:bodyPr/>
          <a:lstStyle/>
          <a:p>
            <a:endParaRPr lang="en-US"/>
          </a:p>
        </p:txBody>
      </p:sp>
      <p:sp>
        <p:nvSpPr>
          <p:cNvPr id="4" name="Rectangle 3">
            <a:extLst>
              <a:ext uri="{FF2B5EF4-FFF2-40B4-BE49-F238E27FC236}">
                <a16:creationId xmlns:a16="http://schemas.microsoft.com/office/drawing/2014/main" id="{14F1056F-54CC-49A0-98B4-9426A464EFFB}"/>
              </a:ext>
            </a:extLst>
          </p:cNvPr>
          <p:cNvSpPr>
            <a:spLocks noGrp="1"/>
          </p:cNvSpPr>
          <p:nvPr/>
        </p:nvSpPr>
        <p:spPr>
          <a:xfrm>
            <a:off x="504825" y="1323975"/>
            <a:ext cx="990600" cy="590550"/>
          </a:xfrm>
          <a:prstGeom prst="rect">
            <a:avLst/>
          </a:prstGeom>
          <a:no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ΕΝΤΟΠΙΣΜΟΣ</a:t>
            </a:r>
          </a:p>
        </p:txBody>
      </p:sp>
      <p:sp>
        <p:nvSpPr>
          <p:cNvPr id="5" name="Rectangle: Rounded Corners 4">
            <a:extLst>
              <a:ext uri="{FF2B5EF4-FFF2-40B4-BE49-F238E27FC236}">
                <a16:creationId xmlns:a16="http://schemas.microsoft.com/office/drawing/2014/main" id="{EB58F783-BACF-47C2-A96C-3FB51308E728}"/>
              </a:ext>
            </a:extLst>
          </p:cNvPr>
          <p:cNvSpPr>
            <a:spLocks noGrp="1"/>
          </p:cNvSpPr>
          <p:nvPr/>
        </p:nvSpPr>
        <p:spPr>
          <a:xfrm>
            <a:off x="428625" y="2152650"/>
            <a:ext cx="1143000" cy="3067050"/>
          </a:xfrm>
          <a:prstGeom prst="roundRect">
            <a:avLst>
              <a:gd name="adj" fmla="val 5000"/>
            </a:avLst>
          </a:prstGeom>
          <a:solidFill>
            <a:srgbClr val="2C8B84"/>
          </a:solidFill>
          <a:ln w="0">
            <a:noFill/>
            <a:prstDash val="solid"/>
          </a:ln>
        </p:spPr>
        <p:txBody>
          <a:bodyPr/>
          <a:lstStyle/>
          <a:p>
            <a:endParaRPr lang="en-US"/>
          </a:p>
        </p:txBody>
      </p:sp>
      <p:sp>
        <p:nvSpPr>
          <p:cNvPr id="6" name="Rectangle 5">
            <a:extLst>
              <a:ext uri="{FF2B5EF4-FFF2-40B4-BE49-F238E27FC236}">
                <a16:creationId xmlns:a16="http://schemas.microsoft.com/office/drawing/2014/main" id="{79E78D89-865A-4011-9CE6-6CE55C2AC23E}"/>
              </a:ext>
            </a:extLst>
          </p:cNvPr>
          <p:cNvSpPr>
            <a:spLocks noGrp="1"/>
          </p:cNvSpPr>
          <p:nvPr/>
        </p:nvSpPr>
        <p:spPr>
          <a:xfrm>
            <a:off x="504825" y="2200275"/>
            <a:ext cx="990600" cy="2971800"/>
          </a:xfrm>
          <a:prstGeom prst="rect">
            <a:avLst/>
          </a:prstGeom>
          <a:no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ΔΙΑΛΟΓΗ</a:t>
            </a:r>
          </a:p>
        </p:txBody>
      </p:sp>
      <p:sp>
        <p:nvSpPr>
          <p:cNvPr id="7" name="Rectangle: Rounded Corners 6">
            <a:extLst>
              <a:ext uri="{FF2B5EF4-FFF2-40B4-BE49-F238E27FC236}">
                <a16:creationId xmlns:a16="http://schemas.microsoft.com/office/drawing/2014/main" id="{73D468F7-3058-457B-A617-EBF3F8B7E493}"/>
              </a:ext>
            </a:extLst>
          </p:cNvPr>
          <p:cNvSpPr>
            <a:spLocks noGrp="1"/>
          </p:cNvSpPr>
          <p:nvPr/>
        </p:nvSpPr>
        <p:spPr>
          <a:xfrm>
            <a:off x="428625" y="5467350"/>
            <a:ext cx="1143000" cy="628650"/>
          </a:xfrm>
          <a:prstGeom prst="roundRect">
            <a:avLst>
              <a:gd name="adj" fmla="val 9091"/>
            </a:avLst>
          </a:prstGeom>
          <a:solidFill>
            <a:srgbClr val="369064"/>
          </a:solidFill>
          <a:ln w="0">
            <a:noFill/>
            <a:prstDash val="solid"/>
          </a:ln>
        </p:spPr>
        <p:txBody>
          <a:bodyPr/>
          <a:lstStyle/>
          <a:p>
            <a:endParaRPr lang="en-US"/>
          </a:p>
        </p:txBody>
      </p:sp>
      <p:sp>
        <p:nvSpPr>
          <p:cNvPr id="8" name="Rectangle 7">
            <a:extLst>
              <a:ext uri="{FF2B5EF4-FFF2-40B4-BE49-F238E27FC236}">
                <a16:creationId xmlns:a16="http://schemas.microsoft.com/office/drawing/2014/main" id="{9503522F-CB24-4B88-BD1B-2BC8DB5CE39D}"/>
              </a:ext>
            </a:extLst>
          </p:cNvPr>
          <p:cNvSpPr>
            <a:spLocks noGrp="1"/>
          </p:cNvSpPr>
          <p:nvPr/>
        </p:nvSpPr>
        <p:spPr>
          <a:xfrm>
            <a:off x="504825" y="5514975"/>
            <a:ext cx="990600" cy="533400"/>
          </a:xfrm>
          <a:prstGeom prst="rect">
            <a:avLst/>
          </a:prstGeom>
          <a:no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ΕΝΤΑΞΗ</a:t>
            </a:r>
          </a:p>
        </p:txBody>
      </p:sp>
      <p:sp>
        <p:nvSpPr>
          <p:cNvPr id="9" name="Rectangle: Rounded Corners 8">
            <a:extLst>
              <a:ext uri="{FF2B5EF4-FFF2-40B4-BE49-F238E27FC236}">
                <a16:creationId xmlns:a16="http://schemas.microsoft.com/office/drawing/2014/main" id="{0C659BD4-B41E-4B0B-81E5-84F5D4257E0C}"/>
              </a:ext>
            </a:extLst>
          </p:cNvPr>
          <p:cNvSpPr>
            <a:spLocks noGrp="1"/>
          </p:cNvSpPr>
          <p:nvPr/>
        </p:nvSpPr>
        <p:spPr>
          <a:xfrm>
            <a:off x="2047875" y="1276350"/>
            <a:ext cx="4095750" cy="685800"/>
          </a:xfrm>
          <a:prstGeom prst="roundRect">
            <a:avLst>
              <a:gd name="adj" fmla="val 8333"/>
            </a:avLst>
          </a:prstGeom>
          <a:solidFill>
            <a:srgbClr val="E6F0F5"/>
          </a:solidFill>
          <a:ln w="14288">
            <a:solidFill>
              <a:srgbClr val="173B4F"/>
            </a:solidFill>
            <a:prstDash val="solid"/>
          </a:ln>
        </p:spPr>
        <p:txBody>
          <a:bodyPr/>
          <a:lstStyle/>
          <a:p>
            <a:endParaRPr lang="en-US"/>
          </a:p>
        </p:txBody>
      </p:sp>
      <p:sp>
        <p:nvSpPr>
          <p:cNvPr id="10" name="Rectangle 9">
            <a:extLst>
              <a:ext uri="{FF2B5EF4-FFF2-40B4-BE49-F238E27FC236}">
                <a16:creationId xmlns:a16="http://schemas.microsoft.com/office/drawing/2014/main" id="{D5A558E5-18C2-4E21-9052-BB462C87C8B6}"/>
              </a:ext>
            </a:extLst>
          </p:cNvPr>
          <p:cNvSpPr>
            <a:spLocks noGrp="1"/>
          </p:cNvSpPr>
          <p:nvPr/>
        </p:nvSpPr>
        <p:spPr>
          <a:xfrm>
            <a:off x="2162175" y="1323975"/>
            <a:ext cx="3867150" cy="590550"/>
          </a:xfrm>
          <a:prstGeom prst="rect">
            <a:avLst/>
          </a:prstGeom>
          <a:noFill/>
          <a:ln w="0">
            <a:noFill/>
            <a:prstDash val="solid"/>
          </a:ln>
        </p:spPr>
        <p:txBody>
          <a:bodyPr anchor="ctr"/>
          <a:lstStyle>
            <a:defPPr algn="ctr">
              <a:defRPr sz="1200" b="1">
                <a:solidFill>
                  <a:srgbClr val="303A43"/>
                </a:solidFill>
                <a:latin typeface="DejaVu Sans"/>
                <a:ea typeface="DejaVu Sans"/>
                <a:cs typeface="DejaVu Sans"/>
              </a:defRPr>
            </a:defPPr>
            <a:lvl1pPr algn="ctr">
              <a:defRPr sz="1200" b="1">
                <a:solidFill>
                  <a:srgbClr val="303A43"/>
                </a:solidFill>
                <a:latin typeface="DejaVu Sans"/>
                <a:ea typeface="DejaVu Sans"/>
                <a:cs typeface="DejaVu Sans"/>
              </a:defRPr>
            </a:lvl1pPr>
            <a:lvl2pPr algn="ctr">
              <a:defRPr sz="1200" b="1">
                <a:solidFill>
                  <a:srgbClr val="303A43"/>
                </a:solidFill>
                <a:latin typeface="DejaVu Sans"/>
                <a:ea typeface="DejaVu Sans"/>
                <a:cs typeface="DejaVu Sans"/>
              </a:defRPr>
            </a:lvl2pPr>
            <a:lvl3pPr algn="ctr">
              <a:defRPr sz="1200" b="1">
                <a:solidFill>
                  <a:srgbClr val="303A43"/>
                </a:solidFill>
                <a:latin typeface="DejaVu Sans"/>
                <a:ea typeface="DejaVu Sans"/>
                <a:cs typeface="DejaVu Sans"/>
              </a:defRPr>
            </a:lvl3pPr>
            <a:lvl4pPr algn="ctr">
              <a:defRPr sz="1200" b="1">
                <a:solidFill>
                  <a:srgbClr val="303A43"/>
                </a:solidFill>
                <a:latin typeface="DejaVu Sans"/>
                <a:ea typeface="DejaVu Sans"/>
                <a:cs typeface="DejaVu Sans"/>
              </a:defRPr>
            </a:lvl4pPr>
            <a:lvl5pPr algn="ctr">
              <a:defRPr sz="1200" b="1">
                <a:solidFill>
                  <a:srgbClr val="303A43"/>
                </a:solidFill>
                <a:latin typeface="DejaVu Sans"/>
                <a:ea typeface="DejaVu Sans"/>
                <a:cs typeface="DejaVu Sans"/>
              </a:defRPr>
            </a:lvl5pPr>
            <a:lvl6pPr algn="ctr">
              <a:defRPr sz="1200" b="1">
                <a:solidFill>
                  <a:srgbClr val="303A43"/>
                </a:solidFill>
                <a:latin typeface="DejaVu Sans"/>
                <a:ea typeface="DejaVu Sans"/>
                <a:cs typeface="DejaVu Sans"/>
              </a:defRPr>
            </a:lvl6pPr>
            <a:lvl7pPr algn="ctr">
              <a:defRPr sz="1200" b="1">
                <a:solidFill>
                  <a:srgbClr val="303A43"/>
                </a:solidFill>
                <a:latin typeface="DejaVu Sans"/>
                <a:ea typeface="DejaVu Sans"/>
                <a:cs typeface="DejaVu Sans"/>
              </a:defRPr>
            </a:lvl7pPr>
            <a:lvl8pPr algn="ctr">
              <a:defRPr sz="1200" b="1">
                <a:solidFill>
                  <a:srgbClr val="303A43"/>
                </a:solidFill>
                <a:latin typeface="DejaVu Sans"/>
                <a:ea typeface="DejaVu Sans"/>
                <a:cs typeface="DejaVu Sans"/>
              </a:defRPr>
            </a:lvl8pPr>
            <a:lvl9pPr algn="ctr">
              <a:defRPr sz="1200" b="1">
                <a:solidFill>
                  <a:srgbClr val="303A43"/>
                </a:solidFill>
                <a:latin typeface="DejaVu Sans"/>
                <a:ea typeface="DejaVu Sans"/>
                <a:cs typeface="DejaVu Sans"/>
              </a:defRPr>
            </a:lvl9pPr>
          </a:lstStyle>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Εγγραφές που εντοπίστηκαν στις βάσεις δεδομένων</a:t>
            </a:r>
          </a:p>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(n = 1.240)</a:t>
            </a:r>
          </a:p>
        </p:txBody>
      </p:sp>
      <p:sp>
        <p:nvSpPr>
          <p:cNvPr id="11" name="Rectangle: Rounded Corners 10">
            <a:extLst>
              <a:ext uri="{FF2B5EF4-FFF2-40B4-BE49-F238E27FC236}">
                <a16:creationId xmlns:a16="http://schemas.microsoft.com/office/drawing/2014/main" id="{62B6B5B7-FFB9-4017-96FB-5F0533890834}"/>
              </a:ext>
            </a:extLst>
          </p:cNvPr>
          <p:cNvSpPr>
            <a:spLocks noGrp="1"/>
          </p:cNvSpPr>
          <p:nvPr/>
        </p:nvSpPr>
        <p:spPr>
          <a:xfrm>
            <a:off x="7334250" y="1276350"/>
            <a:ext cx="4095750" cy="685800"/>
          </a:xfrm>
          <a:prstGeom prst="roundRect">
            <a:avLst>
              <a:gd name="adj" fmla="val 8333"/>
            </a:avLst>
          </a:prstGeom>
          <a:solidFill>
            <a:srgbClr val="FBE9E3"/>
          </a:solidFill>
          <a:ln w="14288">
            <a:solidFill>
              <a:srgbClr val="F0785C"/>
            </a:solidFill>
            <a:prstDash val="solid"/>
          </a:ln>
        </p:spPr>
        <p:txBody>
          <a:bodyPr/>
          <a:lstStyle/>
          <a:p>
            <a:endParaRPr lang="en-US"/>
          </a:p>
        </p:txBody>
      </p:sp>
      <p:sp>
        <p:nvSpPr>
          <p:cNvPr id="12" name="Rectangle 11">
            <a:extLst>
              <a:ext uri="{FF2B5EF4-FFF2-40B4-BE49-F238E27FC236}">
                <a16:creationId xmlns:a16="http://schemas.microsoft.com/office/drawing/2014/main" id="{A09355D5-FD6E-491F-B4A5-3F04A725992A}"/>
              </a:ext>
            </a:extLst>
          </p:cNvPr>
          <p:cNvSpPr>
            <a:spLocks noGrp="1"/>
          </p:cNvSpPr>
          <p:nvPr/>
        </p:nvSpPr>
        <p:spPr>
          <a:xfrm>
            <a:off x="7448550" y="1323975"/>
            <a:ext cx="3867150" cy="590550"/>
          </a:xfrm>
          <a:prstGeom prst="rect">
            <a:avLst/>
          </a:prstGeom>
          <a:noFill/>
          <a:ln w="0">
            <a:noFill/>
            <a:prstDash val="solid"/>
          </a:ln>
        </p:spPr>
        <p:txBody>
          <a:bodyPr anchor="ctr"/>
          <a:lstStyle>
            <a:defPPr algn="ctr">
              <a:defRPr sz="1125" b="0">
                <a:solidFill>
                  <a:srgbClr val="303A43"/>
                </a:solidFill>
                <a:latin typeface="DejaVu Sans"/>
                <a:ea typeface="DejaVu Sans"/>
                <a:cs typeface="DejaVu Sans"/>
              </a:defRPr>
            </a:defPPr>
            <a:lvl1pPr algn="ctr">
              <a:defRPr sz="1125" b="0">
                <a:solidFill>
                  <a:srgbClr val="303A43"/>
                </a:solidFill>
                <a:latin typeface="DejaVu Sans"/>
                <a:ea typeface="DejaVu Sans"/>
                <a:cs typeface="DejaVu Sans"/>
              </a:defRPr>
            </a:lvl1pPr>
            <a:lvl2pPr algn="ctr">
              <a:defRPr sz="1125" b="0">
                <a:solidFill>
                  <a:srgbClr val="303A43"/>
                </a:solidFill>
                <a:latin typeface="DejaVu Sans"/>
                <a:ea typeface="DejaVu Sans"/>
                <a:cs typeface="DejaVu Sans"/>
              </a:defRPr>
            </a:lvl2pPr>
            <a:lvl3pPr algn="ctr">
              <a:defRPr sz="1125" b="0">
                <a:solidFill>
                  <a:srgbClr val="303A43"/>
                </a:solidFill>
                <a:latin typeface="DejaVu Sans"/>
                <a:ea typeface="DejaVu Sans"/>
                <a:cs typeface="DejaVu Sans"/>
              </a:defRPr>
            </a:lvl3pPr>
            <a:lvl4pPr algn="ctr">
              <a:defRPr sz="1125" b="0">
                <a:solidFill>
                  <a:srgbClr val="303A43"/>
                </a:solidFill>
                <a:latin typeface="DejaVu Sans"/>
                <a:ea typeface="DejaVu Sans"/>
                <a:cs typeface="DejaVu Sans"/>
              </a:defRPr>
            </a:lvl4pPr>
            <a:lvl5pPr algn="ctr">
              <a:defRPr sz="1125" b="0">
                <a:solidFill>
                  <a:srgbClr val="303A43"/>
                </a:solidFill>
                <a:latin typeface="DejaVu Sans"/>
                <a:ea typeface="DejaVu Sans"/>
                <a:cs typeface="DejaVu Sans"/>
              </a:defRPr>
            </a:lvl5pPr>
            <a:lvl6pPr algn="ctr">
              <a:defRPr sz="1125" b="0">
                <a:solidFill>
                  <a:srgbClr val="303A43"/>
                </a:solidFill>
                <a:latin typeface="DejaVu Sans"/>
                <a:ea typeface="DejaVu Sans"/>
                <a:cs typeface="DejaVu Sans"/>
              </a:defRPr>
            </a:lvl6pPr>
            <a:lvl7pPr algn="ctr">
              <a:defRPr sz="1125" b="0">
                <a:solidFill>
                  <a:srgbClr val="303A43"/>
                </a:solidFill>
                <a:latin typeface="DejaVu Sans"/>
                <a:ea typeface="DejaVu Sans"/>
                <a:cs typeface="DejaVu Sans"/>
              </a:defRPr>
            </a:lvl7pPr>
            <a:lvl8pPr algn="ctr">
              <a:defRPr sz="1125" b="0">
                <a:solidFill>
                  <a:srgbClr val="303A43"/>
                </a:solidFill>
                <a:latin typeface="DejaVu Sans"/>
                <a:ea typeface="DejaVu Sans"/>
                <a:cs typeface="DejaVu Sans"/>
              </a:defRPr>
            </a:lvl8pPr>
            <a:lvl9pPr algn="ctr">
              <a:defRPr sz="1125" b="0">
                <a:solidFill>
                  <a:srgbClr val="303A43"/>
                </a:solidFill>
                <a:latin typeface="DejaVu Sans"/>
                <a:ea typeface="DejaVu Sans"/>
                <a:cs typeface="DejaVu Sans"/>
              </a:defRPr>
            </a:lvl9pPr>
          </a:lstStyle>
          <a:p>
            <a:pPr algn="ctr">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Αφαιρέθηκαν πριν από τον έλεγχο</a:t>
            </a:r>
          </a:p>
          <a:p>
            <a:pPr algn="ctr">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Διπλότυπα και άλλοι λόγοι (n = 220)</a:t>
            </a:r>
          </a:p>
        </p:txBody>
      </p:sp>
      <p:sp>
        <p:nvSpPr>
          <p:cNvPr id="13" name="Rectangle: Rounded Corners 12">
            <a:extLst>
              <a:ext uri="{FF2B5EF4-FFF2-40B4-BE49-F238E27FC236}">
                <a16:creationId xmlns:a16="http://schemas.microsoft.com/office/drawing/2014/main" id="{12338586-B4D5-4924-8B2D-8CEE6E2DE5C0}"/>
              </a:ext>
            </a:extLst>
          </p:cNvPr>
          <p:cNvSpPr>
            <a:spLocks noGrp="1"/>
          </p:cNvSpPr>
          <p:nvPr/>
        </p:nvSpPr>
        <p:spPr>
          <a:xfrm>
            <a:off x="2047875" y="2247900"/>
            <a:ext cx="4095750" cy="609600"/>
          </a:xfrm>
          <a:prstGeom prst="roundRect">
            <a:avLst>
              <a:gd name="adj" fmla="val 9375"/>
            </a:avLst>
          </a:prstGeom>
          <a:solidFill>
            <a:srgbClr val="FFFFFF"/>
          </a:solidFill>
          <a:ln w="14288">
            <a:solidFill>
              <a:srgbClr val="2C8B84"/>
            </a:solidFill>
            <a:prstDash val="solid"/>
          </a:ln>
        </p:spPr>
        <p:txBody>
          <a:bodyPr/>
          <a:lstStyle/>
          <a:p>
            <a:endParaRPr lang="en-US"/>
          </a:p>
        </p:txBody>
      </p:sp>
      <p:sp>
        <p:nvSpPr>
          <p:cNvPr id="14" name="Rectangle 13">
            <a:extLst>
              <a:ext uri="{FF2B5EF4-FFF2-40B4-BE49-F238E27FC236}">
                <a16:creationId xmlns:a16="http://schemas.microsoft.com/office/drawing/2014/main" id="{9A890512-45FC-4FCF-9BBE-0FFE33E6678E}"/>
              </a:ext>
            </a:extLst>
          </p:cNvPr>
          <p:cNvSpPr>
            <a:spLocks noGrp="1"/>
          </p:cNvSpPr>
          <p:nvPr/>
        </p:nvSpPr>
        <p:spPr>
          <a:xfrm>
            <a:off x="2162175" y="2295525"/>
            <a:ext cx="3867150" cy="514350"/>
          </a:xfrm>
          <a:prstGeom prst="rect">
            <a:avLst/>
          </a:prstGeom>
          <a:noFill/>
          <a:ln w="0">
            <a:noFill/>
            <a:prstDash val="solid"/>
          </a:ln>
        </p:spPr>
        <p:txBody>
          <a:bodyPr anchor="ctr"/>
          <a:lstStyle>
            <a:defPPr algn="ctr">
              <a:defRPr sz="1200" b="1">
                <a:solidFill>
                  <a:srgbClr val="303A43"/>
                </a:solidFill>
                <a:latin typeface="DejaVu Sans"/>
                <a:ea typeface="DejaVu Sans"/>
                <a:cs typeface="DejaVu Sans"/>
              </a:defRPr>
            </a:defPPr>
            <a:lvl1pPr algn="ctr">
              <a:defRPr sz="1200" b="1">
                <a:solidFill>
                  <a:srgbClr val="303A43"/>
                </a:solidFill>
                <a:latin typeface="DejaVu Sans"/>
                <a:ea typeface="DejaVu Sans"/>
                <a:cs typeface="DejaVu Sans"/>
              </a:defRPr>
            </a:lvl1pPr>
            <a:lvl2pPr algn="ctr">
              <a:defRPr sz="1200" b="1">
                <a:solidFill>
                  <a:srgbClr val="303A43"/>
                </a:solidFill>
                <a:latin typeface="DejaVu Sans"/>
                <a:ea typeface="DejaVu Sans"/>
                <a:cs typeface="DejaVu Sans"/>
              </a:defRPr>
            </a:lvl2pPr>
            <a:lvl3pPr algn="ctr">
              <a:defRPr sz="1200" b="1">
                <a:solidFill>
                  <a:srgbClr val="303A43"/>
                </a:solidFill>
                <a:latin typeface="DejaVu Sans"/>
                <a:ea typeface="DejaVu Sans"/>
                <a:cs typeface="DejaVu Sans"/>
              </a:defRPr>
            </a:lvl3pPr>
            <a:lvl4pPr algn="ctr">
              <a:defRPr sz="1200" b="1">
                <a:solidFill>
                  <a:srgbClr val="303A43"/>
                </a:solidFill>
                <a:latin typeface="DejaVu Sans"/>
                <a:ea typeface="DejaVu Sans"/>
                <a:cs typeface="DejaVu Sans"/>
              </a:defRPr>
            </a:lvl4pPr>
            <a:lvl5pPr algn="ctr">
              <a:defRPr sz="1200" b="1">
                <a:solidFill>
                  <a:srgbClr val="303A43"/>
                </a:solidFill>
                <a:latin typeface="DejaVu Sans"/>
                <a:ea typeface="DejaVu Sans"/>
                <a:cs typeface="DejaVu Sans"/>
              </a:defRPr>
            </a:lvl5pPr>
            <a:lvl6pPr algn="ctr">
              <a:defRPr sz="1200" b="1">
                <a:solidFill>
                  <a:srgbClr val="303A43"/>
                </a:solidFill>
                <a:latin typeface="DejaVu Sans"/>
                <a:ea typeface="DejaVu Sans"/>
                <a:cs typeface="DejaVu Sans"/>
              </a:defRPr>
            </a:lvl6pPr>
            <a:lvl7pPr algn="ctr">
              <a:defRPr sz="1200" b="1">
                <a:solidFill>
                  <a:srgbClr val="303A43"/>
                </a:solidFill>
                <a:latin typeface="DejaVu Sans"/>
                <a:ea typeface="DejaVu Sans"/>
                <a:cs typeface="DejaVu Sans"/>
              </a:defRPr>
            </a:lvl7pPr>
            <a:lvl8pPr algn="ctr">
              <a:defRPr sz="1200" b="1">
                <a:solidFill>
                  <a:srgbClr val="303A43"/>
                </a:solidFill>
                <a:latin typeface="DejaVu Sans"/>
                <a:ea typeface="DejaVu Sans"/>
                <a:cs typeface="DejaVu Sans"/>
              </a:defRPr>
            </a:lvl8pPr>
            <a:lvl9pPr algn="ctr">
              <a:defRPr sz="1200" b="1">
                <a:solidFill>
                  <a:srgbClr val="303A43"/>
                </a:solidFill>
                <a:latin typeface="DejaVu Sans"/>
                <a:ea typeface="DejaVu Sans"/>
                <a:cs typeface="DejaVu Sans"/>
              </a:defRPr>
            </a:lvl9pPr>
          </a:lstStyle>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Εγγραφές που ελέγχθηκαν σε τίτλο και περίληψη</a:t>
            </a:r>
          </a:p>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(n = 1.020)</a:t>
            </a:r>
          </a:p>
        </p:txBody>
      </p:sp>
      <p:sp>
        <p:nvSpPr>
          <p:cNvPr id="15" name="Rectangle: Rounded Corners 14">
            <a:extLst>
              <a:ext uri="{FF2B5EF4-FFF2-40B4-BE49-F238E27FC236}">
                <a16:creationId xmlns:a16="http://schemas.microsoft.com/office/drawing/2014/main" id="{9F457A85-0848-44A7-A466-05C44626F79C}"/>
              </a:ext>
            </a:extLst>
          </p:cNvPr>
          <p:cNvSpPr>
            <a:spLocks noGrp="1"/>
          </p:cNvSpPr>
          <p:nvPr/>
        </p:nvSpPr>
        <p:spPr>
          <a:xfrm>
            <a:off x="7334250" y="2247900"/>
            <a:ext cx="4095750" cy="609600"/>
          </a:xfrm>
          <a:prstGeom prst="roundRect">
            <a:avLst>
              <a:gd name="adj" fmla="val 9375"/>
            </a:avLst>
          </a:prstGeom>
          <a:solidFill>
            <a:srgbClr val="F7FAFB"/>
          </a:solidFill>
          <a:ln w="14288">
            <a:solidFill>
              <a:srgbClr val="C6D3DA"/>
            </a:solidFill>
            <a:prstDash val="solid"/>
          </a:ln>
        </p:spPr>
        <p:txBody>
          <a:bodyPr/>
          <a:lstStyle/>
          <a:p>
            <a:endParaRPr lang="en-US"/>
          </a:p>
        </p:txBody>
      </p:sp>
      <p:sp>
        <p:nvSpPr>
          <p:cNvPr id="16" name="Rectangle 15">
            <a:extLst>
              <a:ext uri="{FF2B5EF4-FFF2-40B4-BE49-F238E27FC236}">
                <a16:creationId xmlns:a16="http://schemas.microsoft.com/office/drawing/2014/main" id="{C270A145-BAFD-43AB-B598-3FC7A6AAD66F}"/>
              </a:ext>
            </a:extLst>
          </p:cNvPr>
          <p:cNvSpPr>
            <a:spLocks noGrp="1"/>
          </p:cNvSpPr>
          <p:nvPr/>
        </p:nvSpPr>
        <p:spPr>
          <a:xfrm>
            <a:off x="7448550" y="2295525"/>
            <a:ext cx="3867150" cy="514350"/>
          </a:xfrm>
          <a:prstGeom prst="rect">
            <a:avLst/>
          </a:prstGeom>
          <a:noFill/>
          <a:ln w="0">
            <a:noFill/>
            <a:prstDash val="solid"/>
          </a:ln>
        </p:spPr>
        <p:txBody>
          <a:bodyPr anchor="ctr"/>
          <a:lstStyle>
            <a:defPPr algn="ctr">
              <a:defRPr sz="1200" b="0">
                <a:solidFill>
                  <a:srgbClr val="303A43"/>
                </a:solidFill>
                <a:latin typeface="DejaVu Sans"/>
                <a:ea typeface="DejaVu Sans"/>
                <a:cs typeface="DejaVu Sans"/>
              </a:defRPr>
            </a:defPPr>
            <a:lvl1pPr algn="ctr">
              <a:defRPr sz="1200" b="0">
                <a:solidFill>
                  <a:srgbClr val="303A43"/>
                </a:solidFill>
                <a:latin typeface="DejaVu Sans"/>
                <a:ea typeface="DejaVu Sans"/>
                <a:cs typeface="DejaVu Sans"/>
              </a:defRPr>
            </a:lvl1pPr>
            <a:lvl2pPr algn="ctr">
              <a:defRPr sz="1200" b="0">
                <a:solidFill>
                  <a:srgbClr val="303A43"/>
                </a:solidFill>
                <a:latin typeface="DejaVu Sans"/>
                <a:ea typeface="DejaVu Sans"/>
                <a:cs typeface="DejaVu Sans"/>
              </a:defRPr>
            </a:lvl2pPr>
            <a:lvl3pPr algn="ctr">
              <a:defRPr sz="1200" b="0">
                <a:solidFill>
                  <a:srgbClr val="303A43"/>
                </a:solidFill>
                <a:latin typeface="DejaVu Sans"/>
                <a:ea typeface="DejaVu Sans"/>
                <a:cs typeface="DejaVu Sans"/>
              </a:defRPr>
            </a:lvl3pPr>
            <a:lvl4pPr algn="ctr">
              <a:defRPr sz="1200" b="0">
                <a:solidFill>
                  <a:srgbClr val="303A43"/>
                </a:solidFill>
                <a:latin typeface="DejaVu Sans"/>
                <a:ea typeface="DejaVu Sans"/>
                <a:cs typeface="DejaVu Sans"/>
              </a:defRPr>
            </a:lvl4pPr>
            <a:lvl5pPr algn="ctr">
              <a:defRPr sz="1200" b="0">
                <a:solidFill>
                  <a:srgbClr val="303A43"/>
                </a:solidFill>
                <a:latin typeface="DejaVu Sans"/>
                <a:ea typeface="DejaVu Sans"/>
                <a:cs typeface="DejaVu Sans"/>
              </a:defRPr>
            </a:lvl5pPr>
            <a:lvl6pPr algn="ctr">
              <a:defRPr sz="1200" b="0">
                <a:solidFill>
                  <a:srgbClr val="303A43"/>
                </a:solidFill>
                <a:latin typeface="DejaVu Sans"/>
                <a:ea typeface="DejaVu Sans"/>
                <a:cs typeface="DejaVu Sans"/>
              </a:defRPr>
            </a:lvl6pPr>
            <a:lvl7pPr algn="ctr">
              <a:defRPr sz="1200" b="0">
                <a:solidFill>
                  <a:srgbClr val="303A43"/>
                </a:solidFill>
                <a:latin typeface="DejaVu Sans"/>
                <a:ea typeface="DejaVu Sans"/>
                <a:cs typeface="DejaVu Sans"/>
              </a:defRPr>
            </a:lvl7pPr>
            <a:lvl8pPr algn="ctr">
              <a:defRPr sz="1200" b="0">
                <a:solidFill>
                  <a:srgbClr val="303A43"/>
                </a:solidFill>
                <a:latin typeface="DejaVu Sans"/>
                <a:ea typeface="DejaVu Sans"/>
                <a:cs typeface="DejaVu Sans"/>
              </a:defRPr>
            </a:lvl8pPr>
            <a:lvl9pPr algn="ctr">
              <a:defRPr sz="1200" b="0">
                <a:solidFill>
                  <a:srgbClr val="303A43"/>
                </a:solidFill>
                <a:latin typeface="DejaVu Sans"/>
                <a:ea typeface="DejaVu Sans"/>
                <a:cs typeface="DejaVu Sans"/>
              </a:defRPr>
            </a:lvl9pPr>
          </a:lstStyle>
          <a:p>
            <a:pPr algn="ctr">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Εγγραφές που αποκλείστηκαν</a:t>
            </a:r>
          </a:p>
          <a:p>
            <a:pPr algn="ctr">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(n = 850)</a:t>
            </a:r>
          </a:p>
        </p:txBody>
      </p:sp>
      <p:sp>
        <p:nvSpPr>
          <p:cNvPr id="17" name="Rectangle: Rounded Corners 16">
            <a:extLst>
              <a:ext uri="{FF2B5EF4-FFF2-40B4-BE49-F238E27FC236}">
                <a16:creationId xmlns:a16="http://schemas.microsoft.com/office/drawing/2014/main" id="{06E51B11-FBBD-4AC6-B09A-59CA0DD5E6DB}"/>
              </a:ext>
            </a:extLst>
          </p:cNvPr>
          <p:cNvSpPr>
            <a:spLocks noGrp="1"/>
          </p:cNvSpPr>
          <p:nvPr/>
        </p:nvSpPr>
        <p:spPr>
          <a:xfrm>
            <a:off x="2047875" y="3143250"/>
            <a:ext cx="4095750" cy="590550"/>
          </a:xfrm>
          <a:prstGeom prst="roundRect">
            <a:avLst>
              <a:gd name="adj" fmla="val 9677"/>
            </a:avLst>
          </a:prstGeom>
          <a:solidFill>
            <a:srgbClr val="FFFFFF"/>
          </a:solidFill>
          <a:ln w="14288">
            <a:solidFill>
              <a:srgbClr val="2C8B84"/>
            </a:solidFill>
            <a:prstDash val="solid"/>
          </a:ln>
        </p:spPr>
        <p:txBody>
          <a:bodyPr/>
          <a:lstStyle/>
          <a:p>
            <a:endParaRPr lang="en-US"/>
          </a:p>
        </p:txBody>
      </p:sp>
      <p:sp>
        <p:nvSpPr>
          <p:cNvPr id="18" name="Rectangle 17">
            <a:extLst>
              <a:ext uri="{FF2B5EF4-FFF2-40B4-BE49-F238E27FC236}">
                <a16:creationId xmlns:a16="http://schemas.microsoft.com/office/drawing/2014/main" id="{6D4DC99D-AA82-4706-B3C7-98599B33780C}"/>
              </a:ext>
            </a:extLst>
          </p:cNvPr>
          <p:cNvSpPr>
            <a:spLocks noGrp="1"/>
          </p:cNvSpPr>
          <p:nvPr/>
        </p:nvSpPr>
        <p:spPr>
          <a:xfrm>
            <a:off x="2162175" y="3190875"/>
            <a:ext cx="3867150" cy="495300"/>
          </a:xfrm>
          <a:prstGeom prst="rect">
            <a:avLst/>
          </a:prstGeom>
          <a:noFill/>
          <a:ln w="0">
            <a:noFill/>
            <a:prstDash val="solid"/>
          </a:ln>
        </p:spPr>
        <p:txBody>
          <a:bodyPr anchor="ctr"/>
          <a:lstStyle>
            <a:defPPr algn="ctr">
              <a:defRPr sz="1200" b="1">
                <a:solidFill>
                  <a:srgbClr val="303A43"/>
                </a:solidFill>
                <a:latin typeface="DejaVu Sans"/>
                <a:ea typeface="DejaVu Sans"/>
                <a:cs typeface="DejaVu Sans"/>
              </a:defRPr>
            </a:defPPr>
            <a:lvl1pPr algn="ctr">
              <a:defRPr sz="1200" b="1">
                <a:solidFill>
                  <a:srgbClr val="303A43"/>
                </a:solidFill>
                <a:latin typeface="DejaVu Sans"/>
                <a:ea typeface="DejaVu Sans"/>
                <a:cs typeface="DejaVu Sans"/>
              </a:defRPr>
            </a:lvl1pPr>
            <a:lvl2pPr algn="ctr">
              <a:defRPr sz="1200" b="1">
                <a:solidFill>
                  <a:srgbClr val="303A43"/>
                </a:solidFill>
                <a:latin typeface="DejaVu Sans"/>
                <a:ea typeface="DejaVu Sans"/>
                <a:cs typeface="DejaVu Sans"/>
              </a:defRPr>
            </a:lvl2pPr>
            <a:lvl3pPr algn="ctr">
              <a:defRPr sz="1200" b="1">
                <a:solidFill>
                  <a:srgbClr val="303A43"/>
                </a:solidFill>
                <a:latin typeface="DejaVu Sans"/>
                <a:ea typeface="DejaVu Sans"/>
                <a:cs typeface="DejaVu Sans"/>
              </a:defRPr>
            </a:lvl3pPr>
            <a:lvl4pPr algn="ctr">
              <a:defRPr sz="1200" b="1">
                <a:solidFill>
                  <a:srgbClr val="303A43"/>
                </a:solidFill>
                <a:latin typeface="DejaVu Sans"/>
                <a:ea typeface="DejaVu Sans"/>
                <a:cs typeface="DejaVu Sans"/>
              </a:defRPr>
            </a:lvl4pPr>
            <a:lvl5pPr algn="ctr">
              <a:defRPr sz="1200" b="1">
                <a:solidFill>
                  <a:srgbClr val="303A43"/>
                </a:solidFill>
                <a:latin typeface="DejaVu Sans"/>
                <a:ea typeface="DejaVu Sans"/>
                <a:cs typeface="DejaVu Sans"/>
              </a:defRPr>
            </a:lvl5pPr>
            <a:lvl6pPr algn="ctr">
              <a:defRPr sz="1200" b="1">
                <a:solidFill>
                  <a:srgbClr val="303A43"/>
                </a:solidFill>
                <a:latin typeface="DejaVu Sans"/>
                <a:ea typeface="DejaVu Sans"/>
                <a:cs typeface="DejaVu Sans"/>
              </a:defRPr>
            </a:lvl6pPr>
            <a:lvl7pPr algn="ctr">
              <a:defRPr sz="1200" b="1">
                <a:solidFill>
                  <a:srgbClr val="303A43"/>
                </a:solidFill>
                <a:latin typeface="DejaVu Sans"/>
                <a:ea typeface="DejaVu Sans"/>
                <a:cs typeface="DejaVu Sans"/>
              </a:defRPr>
            </a:lvl7pPr>
            <a:lvl8pPr algn="ctr">
              <a:defRPr sz="1200" b="1">
                <a:solidFill>
                  <a:srgbClr val="303A43"/>
                </a:solidFill>
                <a:latin typeface="DejaVu Sans"/>
                <a:ea typeface="DejaVu Sans"/>
                <a:cs typeface="DejaVu Sans"/>
              </a:defRPr>
            </a:lvl8pPr>
            <a:lvl9pPr algn="ctr">
              <a:defRPr sz="1200" b="1">
                <a:solidFill>
                  <a:srgbClr val="303A43"/>
                </a:solidFill>
                <a:latin typeface="DejaVu Sans"/>
                <a:ea typeface="DejaVu Sans"/>
                <a:cs typeface="DejaVu Sans"/>
              </a:defRPr>
            </a:lvl9pPr>
          </a:lstStyle>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Πλήρη κείμενα που αναζητήθηκαν</a:t>
            </a:r>
          </a:p>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(n = 170)</a:t>
            </a:r>
          </a:p>
        </p:txBody>
      </p:sp>
      <p:sp>
        <p:nvSpPr>
          <p:cNvPr id="19" name="Rectangle: Rounded Corners 18">
            <a:extLst>
              <a:ext uri="{FF2B5EF4-FFF2-40B4-BE49-F238E27FC236}">
                <a16:creationId xmlns:a16="http://schemas.microsoft.com/office/drawing/2014/main" id="{9B8EA774-0CE0-4D81-AAA1-B1ECF03A1A2A}"/>
              </a:ext>
            </a:extLst>
          </p:cNvPr>
          <p:cNvSpPr>
            <a:spLocks noGrp="1"/>
          </p:cNvSpPr>
          <p:nvPr/>
        </p:nvSpPr>
        <p:spPr>
          <a:xfrm>
            <a:off x="7334250" y="3143250"/>
            <a:ext cx="4095750" cy="590550"/>
          </a:xfrm>
          <a:prstGeom prst="roundRect">
            <a:avLst>
              <a:gd name="adj" fmla="val 9677"/>
            </a:avLst>
          </a:prstGeom>
          <a:solidFill>
            <a:srgbClr val="F7FAFB"/>
          </a:solidFill>
          <a:ln w="14288">
            <a:solidFill>
              <a:srgbClr val="C6D3DA"/>
            </a:solidFill>
            <a:prstDash val="solid"/>
          </a:ln>
        </p:spPr>
        <p:txBody>
          <a:bodyPr/>
          <a:lstStyle/>
          <a:p>
            <a:endParaRPr lang="en-US"/>
          </a:p>
        </p:txBody>
      </p:sp>
      <p:sp>
        <p:nvSpPr>
          <p:cNvPr id="20" name="Rectangle 19">
            <a:extLst>
              <a:ext uri="{FF2B5EF4-FFF2-40B4-BE49-F238E27FC236}">
                <a16:creationId xmlns:a16="http://schemas.microsoft.com/office/drawing/2014/main" id="{B0FD577A-7B08-43B9-B33F-DD06706AE9C3}"/>
              </a:ext>
            </a:extLst>
          </p:cNvPr>
          <p:cNvSpPr>
            <a:spLocks noGrp="1"/>
          </p:cNvSpPr>
          <p:nvPr/>
        </p:nvSpPr>
        <p:spPr>
          <a:xfrm>
            <a:off x="7448550" y="3190875"/>
            <a:ext cx="3867150" cy="495300"/>
          </a:xfrm>
          <a:prstGeom prst="rect">
            <a:avLst/>
          </a:prstGeom>
          <a:noFill/>
          <a:ln w="0">
            <a:noFill/>
            <a:prstDash val="solid"/>
          </a:ln>
        </p:spPr>
        <p:txBody>
          <a:bodyPr anchor="ctr"/>
          <a:lstStyle>
            <a:defPPr algn="ctr">
              <a:defRPr sz="1200" b="0">
                <a:solidFill>
                  <a:srgbClr val="303A43"/>
                </a:solidFill>
                <a:latin typeface="DejaVu Sans"/>
                <a:ea typeface="DejaVu Sans"/>
                <a:cs typeface="DejaVu Sans"/>
              </a:defRPr>
            </a:defPPr>
            <a:lvl1pPr algn="ctr">
              <a:defRPr sz="1200" b="0">
                <a:solidFill>
                  <a:srgbClr val="303A43"/>
                </a:solidFill>
                <a:latin typeface="DejaVu Sans"/>
                <a:ea typeface="DejaVu Sans"/>
                <a:cs typeface="DejaVu Sans"/>
              </a:defRPr>
            </a:lvl1pPr>
            <a:lvl2pPr algn="ctr">
              <a:defRPr sz="1200" b="0">
                <a:solidFill>
                  <a:srgbClr val="303A43"/>
                </a:solidFill>
                <a:latin typeface="DejaVu Sans"/>
                <a:ea typeface="DejaVu Sans"/>
                <a:cs typeface="DejaVu Sans"/>
              </a:defRPr>
            </a:lvl2pPr>
            <a:lvl3pPr algn="ctr">
              <a:defRPr sz="1200" b="0">
                <a:solidFill>
                  <a:srgbClr val="303A43"/>
                </a:solidFill>
                <a:latin typeface="DejaVu Sans"/>
                <a:ea typeface="DejaVu Sans"/>
                <a:cs typeface="DejaVu Sans"/>
              </a:defRPr>
            </a:lvl3pPr>
            <a:lvl4pPr algn="ctr">
              <a:defRPr sz="1200" b="0">
                <a:solidFill>
                  <a:srgbClr val="303A43"/>
                </a:solidFill>
                <a:latin typeface="DejaVu Sans"/>
                <a:ea typeface="DejaVu Sans"/>
                <a:cs typeface="DejaVu Sans"/>
              </a:defRPr>
            </a:lvl4pPr>
            <a:lvl5pPr algn="ctr">
              <a:defRPr sz="1200" b="0">
                <a:solidFill>
                  <a:srgbClr val="303A43"/>
                </a:solidFill>
                <a:latin typeface="DejaVu Sans"/>
                <a:ea typeface="DejaVu Sans"/>
                <a:cs typeface="DejaVu Sans"/>
              </a:defRPr>
            </a:lvl5pPr>
            <a:lvl6pPr algn="ctr">
              <a:defRPr sz="1200" b="0">
                <a:solidFill>
                  <a:srgbClr val="303A43"/>
                </a:solidFill>
                <a:latin typeface="DejaVu Sans"/>
                <a:ea typeface="DejaVu Sans"/>
                <a:cs typeface="DejaVu Sans"/>
              </a:defRPr>
            </a:lvl6pPr>
            <a:lvl7pPr algn="ctr">
              <a:defRPr sz="1200" b="0">
                <a:solidFill>
                  <a:srgbClr val="303A43"/>
                </a:solidFill>
                <a:latin typeface="DejaVu Sans"/>
                <a:ea typeface="DejaVu Sans"/>
                <a:cs typeface="DejaVu Sans"/>
              </a:defRPr>
            </a:lvl7pPr>
            <a:lvl8pPr algn="ctr">
              <a:defRPr sz="1200" b="0">
                <a:solidFill>
                  <a:srgbClr val="303A43"/>
                </a:solidFill>
                <a:latin typeface="DejaVu Sans"/>
                <a:ea typeface="DejaVu Sans"/>
                <a:cs typeface="DejaVu Sans"/>
              </a:defRPr>
            </a:lvl8pPr>
            <a:lvl9pPr algn="ctr">
              <a:defRPr sz="1200" b="0">
                <a:solidFill>
                  <a:srgbClr val="303A43"/>
                </a:solidFill>
                <a:latin typeface="DejaVu Sans"/>
                <a:ea typeface="DejaVu Sans"/>
                <a:cs typeface="DejaVu Sans"/>
              </a:defRPr>
            </a:lvl9pPr>
          </a:lstStyle>
          <a:p>
            <a:pPr algn="ctr">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Πλήρη κείμενα που δεν ανακτήθηκαν</a:t>
            </a:r>
          </a:p>
          <a:p>
            <a:pPr algn="ctr">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(n = 10)</a:t>
            </a:r>
          </a:p>
        </p:txBody>
      </p:sp>
      <p:sp>
        <p:nvSpPr>
          <p:cNvPr id="21" name="Rectangle: Rounded Corners 20">
            <a:extLst>
              <a:ext uri="{FF2B5EF4-FFF2-40B4-BE49-F238E27FC236}">
                <a16:creationId xmlns:a16="http://schemas.microsoft.com/office/drawing/2014/main" id="{7D30BA4E-A398-4103-B8F5-BDAB6907D560}"/>
              </a:ext>
            </a:extLst>
          </p:cNvPr>
          <p:cNvSpPr>
            <a:spLocks noGrp="1"/>
          </p:cNvSpPr>
          <p:nvPr/>
        </p:nvSpPr>
        <p:spPr>
          <a:xfrm>
            <a:off x="2047875" y="4038600"/>
            <a:ext cx="4095750" cy="647700"/>
          </a:xfrm>
          <a:prstGeom prst="roundRect">
            <a:avLst>
              <a:gd name="adj" fmla="val 8824"/>
            </a:avLst>
          </a:prstGeom>
          <a:solidFill>
            <a:srgbClr val="FFFFFF"/>
          </a:solidFill>
          <a:ln w="14288">
            <a:solidFill>
              <a:srgbClr val="2C8B84"/>
            </a:solidFill>
            <a:prstDash val="solid"/>
          </a:ln>
        </p:spPr>
        <p:txBody>
          <a:bodyPr/>
          <a:lstStyle/>
          <a:p>
            <a:endParaRPr lang="en-US"/>
          </a:p>
        </p:txBody>
      </p:sp>
      <p:sp>
        <p:nvSpPr>
          <p:cNvPr id="22" name="Rectangle 21">
            <a:extLst>
              <a:ext uri="{FF2B5EF4-FFF2-40B4-BE49-F238E27FC236}">
                <a16:creationId xmlns:a16="http://schemas.microsoft.com/office/drawing/2014/main" id="{DF75C06D-236F-4A20-AD85-704063167FA9}"/>
              </a:ext>
            </a:extLst>
          </p:cNvPr>
          <p:cNvSpPr>
            <a:spLocks noGrp="1"/>
          </p:cNvSpPr>
          <p:nvPr/>
        </p:nvSpPr>
        <p:spPr>
          <a:xfrm>
            <a:off x="2162175" y="4086225"/>
            <a:ext cx="3867150" cy="552450"/>
          </a:xfrm>
          <a:prstGeom prst="rect">
            <a:avLst/>
          </a:prstGeom>
          <a:noFill/>
          <a:ln w="0">
            <a:noFill/>
            <a:prstDash val="solid"/>
          </a:ln>
        </p:spPr>
        <p:txBody>
          <a:bodyPr anchor="ctr"/>
          <a:lstStyle>
            <a:defPPr algn="ctr">
              <a:defRPr sz="1200" b="1">
                <a:solidFill>
                  <a:srgbClr val="303A43"/>
                </a:solidFill>
                <a:latin typeface="DejaVu Sans"/>
                <a:ea typeface="DejaVu Sans"/>
                <a:cs typeface="DejaVu Sans"/>
              </a:defRPr>
            </a:defPPr>
            <a:lvl1pPr algn="ctr">
              <a:defRPr sz="1200" b="1">
                <a:solidFill>
                  <a:srgbClr val="303A43"/>
                </a:solidFill>
                <a:latin typeface="DejaVu Sans"/>
                <a:ea typeface="DejaVu Sans"/>
                <a:cs typeface="DejaVu Sans"/>
              </a:defRPr>
            </a:lvl1pPr>
            <a:lvl2pPr algn="ctr">
              <a:defRPr sz="1200" b="1">
                <a:solidFill>
                  <a:srgbClr val="303A43"/>
                </a:solidFill>
                <a:latin typeface="DejaVu Sans"/>
                <a:ea typeface="DejaVu Sans"/>
                <a:cs typeface="DejaVu Sans"/>
              </a:defRPr>
            </a:lvl2pPr>
            <a:lvl3pPr algn="ctr">
              <a:defRPr sz="1200" b="1">
                <a:solidFill>
                  <a:srgbClr val="303A43"/>
                </a:solidFill>
                <a:latin typeface="DejaVu Sans"/>
                <a:ea typeface="DejaVu Sans"/>
                <a:cs typeface="DejaVu Sans"/>
              </a:defRPr>
            </a:lvl3pPr>
            <a:lvl4pPr algn="ctr">
              <a:defRPr sz="1200" b="1">
                <a:solidFill>
                  <a:srgbClr val="303A43"/>
                </a:solidFill>
                <a:latin typeface="DejaVu Sans"/>
                <a:ea typeface="DejaVu Sans"/>
                <a:cs typeface="DejaVu Sans"/>
              </a:defRPr>
            </a:lvl4pPr>
            <a:lvl5pPr algn="ctr">
              <a:defRPr sz="1200" b="1">
                <a:solidFill>
                  <a:srgbClr val="303A43"/>
                </a:solidFill>
                <a:latin typeface="DejaVu Sans"/>
                <a:ea typeface="DejaVu Sans"/>
                <a:cs typeface="DejaVu Sans"/>
              </a:defRPr>
            </a:lvl5pPr>
            <a:lvl6pPr algn="ctr">
              <a:defRPr sz="1200" b="1">
                <a:solidFill>
                  <a:srgbClr val="303A43"/>
                </a:solidFill>
                <a:latin typeface="DejaVu Sans"/>
                <a:ea typeface="DejaVu Sans"/>
                <a:cs typeface="DejaVu Sans"/>
              </a:defRPr>
            </a:lvl6pPr>
            <a:lvl7pPr algn="ctr">
              <a:defRPr sz="1200" b="1">
                <a:solidFill>
                  <a:srgbClr val="303A43"/>
                </a:solidFill>
                <a:latin typeface="DejaVu Sans"/>
                <a:ea typeface="DejaVu Sans"/>
                <a:cs typeface="DejaVu Sans"/>
              </a:defRPr>
            </a:lvl7pPr>
            <a:lvl8pPr algn="ctr">
              <a:defRPr sz="1200" b="1">
                <a:solidFill>
                  <a:srgbClr val="303A43"/>
                </a:solidFill>
                <a:latin typeface="DejaVu Sans"/>
                <a:ea typeface="DejaVu Sans"/>
                <a:cs typeface="DejaVu Sans"/>
              </a:defRPr>
            </a:lvl8pPr>
            <a:lvl9pPr algn="ctr">
              <a:defRPr sz="1200" b="1">
                <a:solidFill>
                  <a:srgbClr val="303A43"/>
                </a:solidFill>
                <a:latin typeface="DejaVu Sans"/>
                <a:ea typeface="DejaVu Sans"/>
                <a:cs typeface="DejaVu Sans"/>
              </a:defRPr>
            </a:lvl9pPr>
          </a:lstStyle>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Πλήρη κείμενα που αξιολογήθηκαν ως προς τα κριτήρια</a:t>
            </a:r>
          </a:p>
          <a:p>
            <a:pPr algn="ctr">
              <a:defRPr sz="1200" b="1">
                <a:solidFill>
                  <a:srgbClr val="303A43"/>
                </a:solidFill>
                <a:latin typeface="DejaVu Sans"/>
                <a:ea typeface="DejaVu Sans"/>
                <a:cs typeface="DejaVu Sans"/>
              </a:defRPr>
            </a:pPr>
            <a:r>
              <a:rPr sz="1200" b="1">
                <a:solidFill>
                  <a:srgbClr val="303A43"/>
                </a:solidFill>
                <a:latin typeface="DejaVu Sans"/>
                <a:ea typeface="DejaVu Sans"/>
                <a:cs typeface="DejaVu Sans"/>
              </a:rPr>
              <a:t>(n = 160)</a:t>
            </a:r>
          </a:p>
        </p:txBody>
      </p:sp>
      <p:sp>
        <p:nvSpPr>
          <p:cNvPr id="23" name="Rectangle: Rounded Corners 22">
            <a:extLst>
              <a:ext uri="{FF2B5EF4-FFF2-40B4-BE49-F238E27FC236}">
                <a16:creationId xmlns:a16="http://schemas.microsoft.com/office/drawing/2014/main" id="{15538AFA-568B-4516-901C-28647B87DA23}"/>
              </a:ext>
            </a:extLst>
          </p:cNvPr>
          <p:cNvSpPr>
            <a:spLocks noGrp="1"/>
          </p:cNvSpPr>
          <p:nvPr/>
        </p:nvSpPr>
        <p:spPr>
          <a:xfrm>
            <a:off x="7334250" y="3943350"/>
            <a:ext cx="4095750" cy="857250"/>
          </a:xfrm>
          <a:prstGeom prst="roundRect">
            <a:avLst>
              <a:gd name="adj" fmla="val 6667"/>
            </a:avLst>
          </a:prstGeom>
          <a:solidFill>
            <a:srgbClr val="FBF2D9"/>
          </a:solidFill>
          <a:ln w="14288">
            <a:solidFill>
              <a:srgbClr val="EAAE38"/>
            </a:solidFill>
            <a:prstDash val="solid"/>
          </a:ln>
        </p:spPr>
        <p:txBody>
          <a:bodyPr/>
          <a:lstStyle/>
          <a:p>
            <a:endParaRPr lang="en-US"/>
          </a:p>
        </p:txBody>
      </p:sp>
      <p:sp>
        <p:nvSpPr>
          <p:cNvPr id="24" name="Rectangle 23">
            <a:extLst>
              <a:ext uri="{FF2B5EF4-FFF2-40B4-BE49-F238E27FC236}">
                <a16:creationId xmlns:a16="http://schemas.microsoft.com/office/drawing/2014/main" id="{9EF3642D-CDC8-4C71-8A99-EE5FA9648F3A}"/>
              </a:ext>
            </a:extLst>
          </p:cNvPr>
          <p:cNvSpPr>
            <a:spLocks noGrp="1"/>
          </p:cNvSpPr>
          <p:nvPr/>
        </p:nvSpPr>
        <p:spPr>
          <a:xfrm>
            <a:off x="7448550" y="3990975"/>
            <a:ext cx="3867150" cy="762000"/>
          </a:xfrm>
          <a:prstGeom prst="rect">
            <a:avLst/>
          </a:prstGeom>
          <a:noFill/>
          <a:ln w="0">
            <a:noFill/>
            <a:prstDash val="solid"/>
          </a:ln>
        </p:spPr>
        <p:txBody>
          <a:bodyPr anchor="ctr"/>
          <a:lstStyle>
            <a:defPPr algn="ctr">
              <a:defRPr sz="1050" b="0">
                <a:solidFill>
                  <a:srgbClr val="303A43"/>
                </a:solidFill>
                <a:latin typeface="DejaVu Sans"/>
                <a:ea typeface="DejaVu Sans"/>
                <a:cs typeface="DejaVu Sans"/>
              </a:defRPr>
            </a:defPPr>
            <a:lvl1pPr algn="ctr">
              <a:defRPr sz="1050" b="0">
                <a:solidFill>
                  <a:srgbClr val="303A43"/>
                </a:solidFill>
                <a:latin typeface="DejaVu Sans"/>
                <a:ea typeface="DejaVu Sans"/>
                <a:cs typeface="DejaVu Sans"/>
              </a:defRPr>
            </a:lvl1pPr>
            <a:lvl2pPr algn="ctr">
              <a:defRPr sz="1050" b="0">
                <a:solidFill>
                  <a:srgbClr val="303A43"/>
                </a:solidFill>
                <a:latin typeface="DejaVu Sans"/>
                <a:ea typeface="DejaVu Sans"/>
                <a:cs typeface="DejaVu Sans"/>
              </a:defRPr>
            </a:lvl2pPr>
            <a:lvl3pPr algn="ctr">
              <a:defRPr sz="1050" b="0">
                <a:solidFill>
                  <a:srgbClr val="303A43"/>
                </a:solidFill>
                <a:latin typeface="DejaVu Sans"/>
                <a:ea typeface="DejaVu Sans"/>
                <a:cs typeface="DejaVu Sans"/>
              </a:defRPr>
            </a:lvl3pPr>
            <a:lvl4pPr algn="ctr">
              <a:defRPr sz="1050" b="0">
                <a:solidFill>
                  <a:srgbClr val="303A43"/>
                </a:solidFill>
                <a:latin typeface="DejaVu Sans"/>
                <a:ea typeface="DejaVu Sans"/>
                <a:cs typeface="DejaVu Sans"/>
              </a:defRPr>
            </a:lvl4pPr>
            <a:lvl5pPr algn="ctr">
              <a:defRPr sz="1050" b="0">
                <a:solidFill>
                  <a:srgbClr val="303A43"/>
                </a:solidFill>
                <a:latin typeface="DejaVu Sans"/>
                <a:ea typeface="DejaVu Sans"/>
                <a:cs typeface="DejaVu Sans"/>
              </a:defRPr>
            </a:lvl5pPr>
            <a:lvl6pPr algn="ctr">
              <a:defRPr sz="1050" b="0">
                <a:solidFill>
                  <a:srgbClr val="303A43"/>
                </a:solidFill>
                <a:latin typeface="DejaVu Sans"/>
                <a:ea typeface="DejaVu Sans"/>
                <a:cs typeface="DejaVu Sans"/>
              </a:defRPr>
            </a:lvl6pPr>
            <a:lvl7pPr algn="ctr">
              <a:defRPr sz="1050" b="0">
                <a:solidFill>
                  <a:srgbClr val="303A43"/>
                </a:solidFill>
                <a:latin typeface="DejaVu Sans"/>
                <a:ea typeface="DejaVu Sans"/>
                <a:cs typeface="DejaVu Sans"/>
              </a:defRPr>
            </a:lvl7pPr>
            <a:lvl8pPr algn="ctr">
              <a:defRPr sz="1050" b="0">
                <a:solidFill>
                  <a:srgbClr val="303A43"/>
                </a:solidFill>
                <a:latin typeface="DejaVu Sans"/>
                <a:ea typeface="DejaVu Sans"/>
                <a:cs typeface="DejaVu Sans"/>
              </a:defRPr>
            </a:lvl8pPr>
            <a:lvl9pPr algn="ctr">
              <a:defRPr sz="1050" b="0">
                <a:solidFill>
                  <a:srgbClr val="303A43"/>
                </a:solidFill>
                <a:latin typeface="DejaVu Sans"/>
                <a:ea typeface="DejaVu Sans"/>
                <a:cs typeface="DejaVu Sans"/>
              </a:defRPr>
            </a:lvl9pPr>
          </a:lstStyle>
          <a:p>
            <a:pPr algn="ctr">
              <a:defRPr sz="1050" b="0">
                <a:solidFill>
                  <a:srgbClr val="303A43"/>
                </a:solidFill>
                <a:latin typeface="DejaVu Sans"/>
                <a:ea typeface="DejaVu Sans"/>
                <a:cs typeface="DejaVu Sans"/>
              </a:defRPr>
            </a:pPr>
            <a:r>
              <a:rPr sz="1050" b="0">
                <a:solidFill>
                  <a:srgbClr val="303A43"/>
                </a:solidFill>
                <a:latin typeface="DejaVu Sans"/>
                <a:ea typeface="DejaVu Sans"/>
                <a:cs typeface="DejaVu Sans"/>
              </a:rPr>
              <a:t>Πλήρη κείμενα που αποκλείστηκαν (n = 132)</a:t>
            </a:r>
          </a:p>
          <a:p>
            <a:pPr algn="ctr">
              <a:defRPr sz="1050" b="0">
                <a:solidFill>
                  <a:srgbClr val="303A43"/>
                </a:solidFill>
                <a:latin typeface="DejaVu Sans"/>
                <a:ea typeface="DejaVu Sans"/>
                <a:cs typeface="DejaVu Sans"/>
              </a:defRPr>
            </a:pPr>
            <a:r>
              <a:rPr sz="1050" b="0">
                <a:solidFill>
                  <a:srgbClr val="303A43"/>
                </a:solidFill>
                <a:latin typeface="DejaVu Sans"/>
                <a:ea typeface="DejaVu Sans"/>
                <a:cs typeface="DejaVu Sans"/>
              </a:rPr>
              <a:t>Άλλος πληθυσμός 55 · άλλη παρέμβαση 35</a:t>
            </a:r>
          </a:p>
          <a:p>
            <a:pPr algn="ctr">
              <a:defRPr sz="1050" b="0">
                <a:solidFill>
                  <a:srgbClr val="303A43"/>
                </a:solidFill>
                <a:latin typeface="DejaVu Sans"/>
                <a:ea typeface="DejaVu Sans"/>
                <a:cs typeface="DejaVu Sans"/>
              </a:defRPr>
            </a:pPr>
            <a:r>
              <a:rPr sz="1050" b="0">
                <a:solidFill>
                  <a:srgbClr val="303A43"/>
                </a:solidFill>
                <a:latin typeface="DejaVu Sans"/>
                <a:ea typeface="DejaVu Sans"/>
                <a:cs typeface="DejaVu Sans"/>
              </a:rPr>
              <a:t>άλλη έκβαση 22 · άλλος σχεδιασμός 20</a:t>
            </a:r>
          </a:p>
        </p:txBody>
      </p:sp>
      <p:sp>
        <p:nvSpPr>
          <p:cNvPr id="25" name="Rectangle: Rounded Corners 24">
            <a:extLst>
              <a:ext uri="{FF2B5EF4-FFF2-40B4-BE49-F238E27FC236}">
                <a16:creationId xmlns:a16="http://schemas.microsoft.com/office/drawing/2014/main" id="{79393ECB-38BD-42DB-97FB-341D2390E8A3}"/>
              </a:ext>
            </a:extLst>
          </p:cNvPr>
          <p:cNvSpPr>
            <a:spLocks noGrp="1"/>
          </p:cNvSpPr>
          <p:nvPr/>
        </p:nvSpPr>
        <p:spPr>
          <a:xfrm>
            <a:off x="2047875" y="5467350"/>
            <a:ext cx="4095750" cy="628650"/>
          </a:xfrm>
          <a:prstGeom prst="roundRect">
            <a:avLst>
              <a:gd name="adj" fmla="val 9091"/>
            </a:avLst>
          </a:prstGeom>
          <a:solidFill>
            <a:srgbClr val="DDEFEA"/>
          </a:solidFill>
          <a:ln w="14288">
            <a:solidFill>
              <a:srgbClr val="369064"/>
            </a:solidFill>
            <a:prstDash val="solid"/>
          </a:ln>
        </p:spPr>
        <p:txBody>
          <a:bodyPr/>
          <a:lstStyle/>
          <a:p>
            <a:endParaRPr lang="en-US"/>
          </a:p>
        </p:txBody>
      </p:sp>
      <p:sp>
        <p:nvSpPr>
          <p:cNvPr id="26" name="Rectangle 25">
            <a:extLst>
              <a:ext uri="{FF2B5EF4-FFF2-40B4-BE49-F238E27FC236}">
                <a16:creationId xmlns:a16="http://schemas.microsoft.com/office/drawing/2014/main" id="{48024AFE-0AD6-4122-A80F-44F87E520196}"/>
              </a:ext>
            </a:extLst>
          </p:cNvPr>
          <p:cNvSpPr>
            <a:spLocks noGrp="1"/>
          </p:cNvSpPr>
          <p:nvPr/>
        </p:nvSpPr>
        <p:spPr>
          <a:xfrm>
            <a:off x="2162175" y="5514975"/>
            <a:ext cx="3867150" cy="533400"/>
          </a:xfrm>
          <a:prstGeom prst="rect">
            <a:avLst/>
          </a:prstGeom>
          <a:noFill/>
          <a:ln w="0">
            <a:noFill/>
            <a:prstDash val="solid"/>
          </a:ln>
        </p:spPr>
        <p:txBody>
          <a:bodyPr anchor="ctr"/>
          <a:lstStyle>
            <a:defPPr algn="ctr">
              <a:defRPr sz="1200" b="1">
                <a:solidFill>
                  <a:srgbClr val="173B4F"/>
                </a:solidFill>
                <a:latin typeface="DejaVu Sans"/>
                <a:ea typeface="DejaVu Sans"/>
                <a:cs typeface="DejaVu Sans"/>
              </a:defRPr>
            </a:defPPr>
            <a:lvl1pPr algn="ctr">
              <a:defRPr sz="1200" b="1">
                <a:solidFill>
                  <a:srgbClr val="173B4F"/>
                </a:solidFill>
                <a:latin typeface="DejaVu Sans"/>
                <a:ea typeface="DejaVu Sans"/>
                <a:cs typeface="DejaVu Sans"/>
              </a:defRPr>
            </a:lvl1pPr>
            <a:lvl2pPr algn="ctr">
              <a:defRPr sz="1200" b="1">
                <a:solidFill>
                  <a:srgbClr val="173B4F"/>
                </a:solidFill>
                <a:latin typeface="DejaVu Sans"/>
                <a:ea typeface="DejaVu Sans"/>
                <a:cs typeface="DejaVu Sans"/>
              </a:defRPr>
            </a:lvl2pPr>
            <a:lvl3pPr algn="ctr">
              <a:defRPr sz="1200" b="1">
                <a:solidFill>
                  <a:srgbClr val="173B4F"/>
                </a:solidFill>
                <a:latin typeface="DejaVu Sans"/>
                <a:ea typeface="DejaVu Sans"/>
                <a:cs typeface="DejaVu Sans"/>
              </a:defRPr>
            </a:lvl3pPr>
            <a:lvl4pPr algn="ctr">
              <a:defRPr sz="1200" b="1">
                <a:solidFill>
                  <a:srgbClr val="173B4F"/>
                </a:solidFill>
                <a:latin typeface="DejaVu Sans"/>
                <a:ea typeface="DejaVu Sans"/>
                <a:cs typeface="DejaVu Sans"/>
              </a:defRPr>
            </a:lvl4pPr>
            <a:lvl5pPr algn="ctr">
              <a:defRPr sz="1200" b="1">
                <a:solidFill>
                  <a:srgbClr val="173B4F"/>
                </a:solidFill>
                <a:latin typeface="DejaVu Sans"/>
                <a:ea typeface="DejaVu Sans"/>
                <a:cs typeface="DejaVu Sans"/>
              </a:defRPr>
            </a:lvl5pPr>
            <a:lvl6pPr algn="ctr">
              <a:defRPr sz="1200" b="1">
                <a:solidFill>
                  <a:srgbClr val="173B4F"/>
                </a:solidFill>
                <a:latin typeface="DejaVu Sans"/>
                <a:ea typeface="DejaVu Sans"/>
                <a:cs typeface="DejaVu Sans"/>
              </a:defRPr>
            </a:lvl6pPr>
            <a:lvl7pPr algn="ctr">
              <a:defRPr sz="1200" b="1">
                <a:solidFill>
                  <a:srgbClr val="173B4F"/>
                </a:solidFill>
                <a:latin typeface="DejaVu Sans"/>
                <a:ea typeface="DejaVu Sans"/>
                <a:cs typeface="DejaVu Sans"/>
              </a:defRPr>
            </a:lvl7pPr>
            <a:lvl8pPr algn="ctr">
              <a:defRPr sz="1200" b="1">
                <a:solidFill>
                  <a:srgbClr val="173B4F"/>
                </a:solidFill>
                <a:latin typeface="DejaVu Sans"/>
                <a:ea typeface="DejaVu Sans"/>
                <a:cs typeface="DejaVu Sans"/>
              </a:defRPr>
            </a:lvl8pPr>
            <a:lvl9pPr algn="ctr">
              <a:defRPr sz="1200" b="1">
                <a:solidFill>
                  <a:srgbClr val="173B4F"/>
                </a:solidFill>
                <a:latin typeface="DejaVu Sans"/>
                <a:ea typeface="DejaVu Sans"/>
                <a:cs typeface="DejaVu Sans"/>
              </a:defRPr>
            </a:lvl9pPr>
          </a:lstStyle>
          <a:p>
            <a:pPr algn="ctr">
              <a:defRPr sz="1200" b="1">
                <a:solidFill>
                  <a:srgbClr val="173B4F"/>
                </a:solidFill>
                <a:latin typeface="DejaVu Sans"/>
                <a:ea typeface="DejaVu Sans"/>
                <a:cs typeface="DejaVu Sans"/>
              </a:defRPr>
            </a:pPr>
            <a:r>
              <a:rPr sz="1200" b="1">
                <a:solidFill>
                  <a:srgbClr val="173B4F"/>
                </a:solidFill>
                <a:latin typeface="DejaVu Sans"/>
                <a:ea typeface="DejaVu Sans"/>
                <a:cs typeface="DejaVu Sans"/>
              </a:rPr>
              <a:t>Μελέτες που συμπεριλήφθηκαν στη συστηματική ανασκόπηση</a:t>
            </a:r>
          </a:p>
          <a:p>
            <a:pPr algn="ctr">
              <a:defRPr sz="1200" b="1">
                <a:solidFill>
                  <a:srgbClr val="173B4F"/>
                </a:solidFill>
                <a:latin typeface="DejaVu Sans"/>
                <a:ea typeface="DejaVu Sans"/>
                <a:cs typeface="DejaVu Sans"/>
              </a:defRPr>
            </a:pPr>
            <a:r>
              <a:rPr sz="1200" b="1">
                <a:solidFill>
                  <a:srgbClr val="173B4F"/>
                </a:solidFill>
                <a:latin typeface="DejaVu Sans"/>
                <a:ea typeface="DejaVu Sans"/>
                <a:cs typeface="DejaVu Sans"/>
              </a:rPr>
              <a:t>(n = 28)</a:t>
            </a:r>
          </a:p>
        </p:txBody>
      </p:sp>
      <p:sp>
        <p:nvSpPr>
          <p:cNvPr id="35" name="Rectangle 34">
            <a:extLst>
              <a:ext uri="{FF2B5EF4-FFF2-40B4-BE49-F238E27FC236}">
                <a16:creationId xmlns:a16="http://schemas.microsoft.com/office/drawing/2014/main" id="{FDF473DA-AFB6-4B94-8589-5935EED36080}"/>
              </a:ext>
            </a:extLst>
          </p:cNvPr>
          <p:cNvSpPr>
            <a:spLocks noGrp="1"/>
          </p:cNvSpPr>
          <p:nvPr/>
        </p:nvSpPr>
        <p:spPr>
          <a:xfrm>
            <a:off x="762000" y="6229350"/>
            <a:ext cx="10668000" cy="457200"/>
          </a:xfrm>
          <a:prstGeom prst="rect">
            <a:avLst/>
          </a:prstGeom>
          <a:noFill/>
          <a:ln w="0">
            <a:noFill/>
            <a:prstDash val="solid"/>
          </a:ln>
        </p:spPr>
        <p:txBody>
          <a:bodyPr anchor="ctr"/>
          <a:lstStyle>
            <a:defPPr algn="ctr">
              <a:defRPr sz="1050" b="0">
                <a:solidFill>
                  <a:srgbClr val="667684"/>
                </a:solidFill>
                <a:latin typeface="DejaVu Sans"/>
                <a:ea typeface="DejaVu Sans"/>
                <a:cs typeface="DejaVu Sans"/>
              </a:defRPr>
            </a:defPPr>
            <a:lvl1pPr algn="ctr">
              <a:defRPr sz="1050" b="0">
                <a:solidFill>
                  <a:srgbClr val="667684"/>
                </a:solidFill>
                <a:latin typeface="DejaVu Sans"/>
                <a:ea typeface="DejaVu Sans"/>
                <a:cs typeface="DejaVu Sans"/>
              </a:defRPr>
            </a:lvl1pPr>
            <a:lvl2pPr algn="ctr">
              <a:defRPr sz="1050" b="0">
                <a:solidFill>
                  <a:srgbClr val="667684"/>
                </a:solidFill>
                <a:latin typeface="DejaVu Sans"/>
                <a:ea typeface="DejaVu Sans"/>
                <a:cs typeface="DejaVu Sans"/>
              </a:defRPr>
            </a:lvl2pPr>
            <a:lvl3pPr algn="ctr">
              <a:defRPr sz="1050" b="0">
                <a:solidFill>
                  <a:srgbClr val="667684"/>
                </a:solidFill>
                <a:latin typeface="DejaVu Sans"/>
                <a:ea typeface="DejaVu Sans"/>
                <a:cs typeface="DejaVu Sans"/>
              </a:defRPr>
            </a:lvl3pPr>
            <a:lvl4pPr algn="ctr">
              <a:defRPr sz="1050" b="0">
                <a:solidFill>
                  <a:srgbClr val="667684"/>
                </a:solidFill>
                <a:latin typeface="DejaVu Sans"/>
                <a:ea typeface="DejaVu Sans"/>
                <a:cs typeface="DejaVu Sans"/>
              </a:defRPr>
            </a:lvl4pPr>
            <a:lvl5pPr algn="ctr">
              <a:defRPr sz="1050" b="0">
                <a:solidFill>
                  <a:srgbClr val="667684"/>
                </a:solidFill>
                <a:latin typeface="DejaVu Sans"/>
                <a:ea typeface="DejaVu Sans"/>
                <a:cs typeface="DejaVu Sans"/>
              </a:defRPr>
            </a:lvl5pPr>
            <a:lvl6pPr algn="ctr">
              <a:defRPr sz="1050" b="0">
                <a:solidFill>
                  <a:srgbClr val="667684"/>
                </a:solidFill>
                <a:latin typeface="DejaVu Sans"/>
                <a:ea typeface="DejaVu Sans"/>
                <a:cs typeface="DejaVu Sans"/>
              </a:defRPr>
            </a:lvl6pPr>
            <a:lvl7pPr algn="ctr">
              <a:defRPr sz="1050" b="0">
                <a:solidFill>
                  <a:srgbClr val="667684"/>
                </a:solidFill>
                <a:latin typeface="DejaVu Sans"/>
                <a:ea typeface="DejaVu Sans"/>
                <a:cs typeface="DejaVu Sans"/>
              </a:defRPr>
            </a:lvl7pPr>
            <a:lvl8pPr algn="ctr">
              <a:defRPr sz="1050" b="0">
                <a:solidFill>
                  <a:srgbClr val="667684"/>
                </a:solidFill>
                <a:latin typeface="DejaVu Sans"/>
                <a:ea typeface="DejaVu Sans"/>
                <a:cs typeface="DejaVu Sans"/>
              </a:defRPr>
            </a:lvl8pPr>
            <a:lvl9pPr algn="ctr">
              <a:defRPr sz="1050" b="0">
                <a:solidFill>
                  <a:srgbClr val="667684"/>
                </a:solidFill>
                <a:latin typeface="DejaVu Sans"/>
                <a:ea typeface="DejaVu Sans"/>
                <a:cs typeface="DejaVu Sans"/>
              </a:defRPr>
            </a:lvl9pPr>
          </a:lstStyle>
          <a:p>
            <a:pPr algn="ctr">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Οι αριθμοί είναι υποθετικοί. Το PRISMA δείχνει πόσες εγγραφές εντοπίστηκαν, πού αποκλείστηκαν και για ποιους λόγους. Δεν αποτελεί από μόνο του απόδειξη υψηλής ποιότητας.</a:t>
            </a:r>
          </a:p>
        </p:txBody>
      </p:sp>
    </p:spTree>
    <p:extLst>
      <p:ext uri="{BB962C8B-B14F-4D97-AF65-F5344CB8AC3E}">
        <p14:creationId xmlns:p14="http://schemas.microsoft.com/office/powerpoint/2010/main" val="2067260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45C6C8-3494-4209-9620-7E197BC64D48}"/>
              </a:ext>
            </a:extLst>
          </p:cNvPr>
          <p:cNvPicPr>
            <a:picLocks noChangeAspect="1"/>
          </p:cNvPicPr>
          <p:nvPr/>
        </p:nvPicPr>
        <p:blipFill>
          <a:blip r:embed="rId3"/>
          <a:stretch/>
        </p:blipFill>
        <p:spPr>
          <a:xfrm>
            <a:off x="1246316" y="0"/>
            <a:ext cx="9699369" cy="6858000"/>
          </a:xfrm>
          <a:prstGeom prst="rect">
            <a:avLst/>
          </a:prstGeom>
        </p:spPr>
      </p:pic>
    </p:spTree>
    <p:extLst>
      <p:ext uri="{BB962C8B-B14F-4D97-AF65-F5344CB8AC3E}">
        <p14:creationId xmlns:p14="http://schemas.microsoft.com/office/powerpoint/2010/main" val="1592190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12EBE29-83F4-4FC0-AB71-74DD59A1F970}"/>
              </a:ext>
            </a:extLst>
          </p:cNvPr>
          <p:cNvSpPr>
            <a:spLocks noGrp="1"/>
          </p:cNvSpPr>
          <p:nvPr/>
        </p:nvSpPr>
        <p:spPr>
          <a:xfrm>
            <a:off x="647700" y="400050"/>
            <a:ext cx="10810875" cy="552450"/>
          </a:xfrm>
          <a:prstGeom prst="rect">
            <a:avLst/>
          </a:prstGeom>
          <a:noFill/>
          <a:ln w="0">
            <a:noFill/>
            <a:prstDash val="solid"/>
          </a:ln>
        </p:spPr>
        <p:txBody>
          <a:bodyPr anchor="ctr">
            <a:normAutofit/>
          </a:bodyPr>
          <a:lstStyle>
            <a:defPPr algn="l">
              <a:defRPr sz="2850" b="1">
                <a:solidFill>
                  <a:srgbClr val="16384C"/>
                </a:solidFill>
                <a:latin typeface="DejaVu Sans"/>
                <a:ea typeface="DejaVu Sans"/>
                <a:cs typeface="DejaVu Sans"/>
              </a:defRPr>
            </a:defPPr>
            <a:lvl1pPr algn="l">
              <a:defRPr sz="2850" b="1">
                <a:solidFill>
                  <a:srgbClr val="16384C"/>
                </a:solidFill>
                <a:latin typeface="DejaVu Sans"/>
                <a:ea typeface="DejaVu Sans"/>
                <a:cs typeface="DejaVu Sans"/>
              </a:defRPr>
            </a:lvl1pPr>
            <a:lvl2pPr algn="l">
              <a:defRPr sz="2850" b="1">
                <a:solidFill>
                  <a:srgbClr val="16384C"/>
                </a:solidFill>
                <a:latin typeface="DejaVu Sans"/>
                <a:ea typeface="DejaVu Sans"/>
                <a:cs typeface="DejaVu Sans"/>
              </a:defRPr>
            </a:lvl2pPr>
            <a:lvl3pPr algn="l">
              <a:defRPr sz="2850" b="1">
                <a:solidFill>
                  <a:srgbClr val="16384C"/>
                </a:solidFill>
                <a:latin typeface="DejaVu Sans"/>
                <a:ea typeface="DejaVu Sans"/>
                <a:cs typeface="DejaVu Sans"/>
              </a:defRPr>
            </a:lvl3pPr>
            <a:lvl4pPr algn="l">
              <a:defRPr sz="2850" b="1">
                <a:solidFill>
                  <a:srgbClr val="16384C"/>
                </a:solidFill>
                <a:latin typeface="DejaVu Sans"/>
                <a:ea typeface="DejaVu Sans"/>
                <a:cs typeface="DejaVu Sans"/>
              </a:defRPr>
            </a:lvl4pPr>
            <a:lvl5pPr algn="l">
              <a:defRPr sz="2850" b="1">
                <a:solidFill>
                  <a:srgbClr val="16384C"/>
                </a:solidFill>
                <a:latin typeface="DejaVu Sans"/>
                <a:ea typeface="DejaVu Sans"/>
                <a:cs typeface="DejaVu Sans"/>
              </a:defRPr>
            </a:lvl5pPr>
            <a:lvl6pPr algn="l">
              <a:defRPr sz="2850" b="1">
                <a:solidFill>
                  <a:srgbClr val="16384C"/>
                </a:solidFill>
                <a:latin typeface="DejaVu Sans"/>
                <a:ea typeface="DejaVu Sans"/>
                <a:cs typeface="DejaVu Sans"/>
              </a:defRPr>
            </a:lvl6pPr>
            <a:lvl7pPr algn="l">
              <a:defRPr sz="2850" b="1">
                <a:solidFill>
                  <a:srgbClr val="16384C"/>
                </a:solidFill>
                <a:latin typeface="DejaVu Sans"/>
                <a:ea typeface="DejaVu Sans"/>
                <a:cs typeface="DejaVu Sans"/>
              </a:defRPr>
            </a:lvl7pPr>
            <a:lvl8pPr algn="l">
              <a:defRPr sz="2850" b="1">
                <a:solidFill>
                  <a:srgbClr val="16384C"/>
                </a:solidFill>
                <a:latin typeface="DejaVu Sans"/>
                <a:ea typeface="DejaVu Sans"/>
                <a:cs typeface="DejaVu Sans"/>
              </a:defRPr>
            </a:lvl8pPr>
            <a:lvl9pPr algn="l">
              <a:defRPr sz="2850" b="1">
                <a:solidFill>
                  <a:srgbClr val="16384C"/>
                </a:solidFill>
                <a:latin typeface="DejaVu Sans"/>
                <a:ea typeface="DejaVu Sans"/>
                <a:cs typeface="DejaVu Sans"/>
              </a:defRPr>
            </a:lvl9pPr>
          </a:lstStyle>
          <a:p>
            <a:pPr algn="l">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Η εξαγωγή των δεδομένων</a:t>
            </a:r>
          </a:p>
        </p:txBody>
      </p:sp>
      <p:sp>
        <p:nvSpPr>
          <p:cNvPr id="2" name="Rectangle 1">
            <a:extLst>
              <a:ext uri="{FF2B5EF4-FFF2-40B4-BE49-F238E27FC236}">
                <a16:creationId xmlns:a16="http://schemas.microsoft.com/office/drawing/2014/main" id="{EAD0D433-FE61-486B-858F-C8F8D63E8F96}"/>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170C4F97-79CC-4048-B497-F373DD02849A}"/>
              </a:ext>
            </a:extLst>
          </p:cNvPr>
          <p:cNvSpPr>
            <a:spLocks noGrp="1"/>
          </p:cNvSpPr>
          <p:nvPr/>
        </p:nvSpPr>
        <p:spPr>
          <a:xfrm>
            <a:off x="1143000" y="1257300"/>
            <a:ext cx="9906000" cy="628650"/>
          </a:xfrm>
          <a:prstGeom prst="rect">
            <a:avLst/>
          </a:prstGeom>
          <a:noFill/>
          <a:ln w="0">
            <a:noFill/>
            <a:prstDash val="solid"/>
          </a:ln>
        </p:spPr>
        <p:txBody>
          <a:bodyPr anchor="ctr">
            <a:normAutofit fontScale="97917" lnSpcReduction="10000"/>
          </a:bodyPr>
          <a:lstStyle>
            <a:defPPr algn="ctr">
              <a:defRPr sz="1800" b="1">
                <a:solidFill>
                  <a:srgbClr val="16384C"/>
                </a:solidFill>
                <a:latin typeface="DejaVu Sans"/>
                <a:ea typeface="DejaVu Sans"/>
                <a:cs typeface="DejaVu Sans"/>
              </a:defRPr>
            </a:defPPr>
            <a:lvl1pPr algn="ctr">
              <a:defRPr sz="1800" b="1">
                <a:solidFill>
                  <a:srgbClr val="16384C"/>
                </a:solidFill>
                <a:latin typeface="DejaVu Sans"/>
                <a:ea typeface="DejaVu Sans"/>
                <a:cs typeface="DejaVu Sans"/>
              </a:defRPr>
            </a:lvl1pPr>
            <a:lvl2pPr algn="ctr">
              <a:defRPr sz="1800" b="1">
                <a:solidFill>
                  <a:srgbClr val="16384C"/>
                </a:solidFill>
                <a:latin typeface="DejaVu Sans"/>
                <a:ea typeface="DejaVu Sans"/>
                <a:cs typeface="DejaVu Sans"/>
              </a:defRPr>
            </a:lvl2pPr>
            <a:lvl3pPr algn="ctr">
              <a:defRPr sz="1800" b="1">
                <a:solidFill>
                  <a:srgbClr val="16384C"/>
                </a:solidFill>
                <a:latin typeface="DejaVu Sans"/>
                <a:ea typeface="DejaVu Sans"/>
                <a:cs typeface="DejaVu Sans"/>
              </a:defRPr>
            </a:lvl3pPr>
            <a:lvl4pPr algn="ctr">
              <a:defRPr sz="1800" b="1">
                <a:solidFill>
                  <a:srgbClr val="16384C"/>
                </a:solidFill>
                <a:latin typeface="DejaVu Sans"/>
                <a:ea typeface="DejaVu Sans"/>
                <a:cs typeface="DejaVu Sans"/>
              </a:defRPr>
            </a:lvl4pPr>
            <a:lvl5pPr algn="ctr">
              <a:defRPr sz="1800" b="1">
                <a:solidFill>
                  <a:srgbClr val="16384C"/>
                </a:solidFill>
                <a:latin typeface="DejaVu Sans"/>
                <a:ea typeface="DejaVu Sans"/>
                <a:cs typeface="DejaVu Sans"/>
              </a:defRPr>
            </a:lvl5pPr>
            <a:lvl6pPr algn="ctr">
              <a:defRPr sz="1800" b="1">
                <a:solidFill>
                  <a:srgbClr val="16384C"/>
                </a:solidFill>
                <a:latin typeface="DejaVu Sans"/>
                <a:ea typeface="DejaVu Sans"/>
                <a:cs typeface="DejaVu Sans"/>
              </a:defRPr>
            </a:lvl6pPr>
            <a:lvl7pPr algn="ctr">
              <a:defRPr sz="1800" b="1">
                <a:solidFill>
                  <a:srgbClr val="16384C"/>
                </a:solidFill>
                <a:latin typeface="DejaVu Sans"/>
                <a:ea typeface="DejaVu Sans"/>
                <a:cs typeface="DejaVu Sans"/>
              </a:defRPr>
            </a:lvl7pPr>
            <a:lvl8pPr algn="ctr">
              <a:defRPr sz="1800" b="1">
                <a:solidFill>
                  <a:srgbClr val="16384C"/>
                </a:solidFill>
                <a:latin typeface="DejaVu Sans"/>
                <a:ea typeface="DejaVu Sans"/>
                <a:cs typeface="DejaVu Sans"/>
              </a:defRPr>
            </a:lvl8pPr>
            <a:lvl9pPr algn="ctr">
              <a:defRPr sz="1800" b="1">
                <a:solidFill>
                  <a:srgbClr val="16384C"/>
                </a:solidFill>
                <a:latin typeface="DejaVu Sans"/>
                <a:ea typeface="DejaVu Sans"/>
                <a:cs typeface="DejaVu Sans"/>
              </a:defRPr>
            </a:lvl9pPr>
          </a:lstStyle>
          <a:p>
            <a:pPr algn="ctr">
              <a:defRPr sz="1800" b="1">
                <a:solidFill>
                  <a:srgbClr val="16384C"/>
                </a:solidFill>
                <a:latin typeface="DejaVu Sans"/>
                <a:ea typeface="DejaVu Sans"/>
                <a:cs typeface="DejaVu Sans"/>
              </a:defRPr>
            </a:pPr>
            <a:r>
              <a:rPr sz="1800" b="1">
                <a:solidFill>
                  <a:srgbClr val="16384C"/>
                </a:solidFill>
                <a:latin typeface="DejaVu Sans"/>
                <a:ea typeface="DejaVu Sans"/>
                <a:cs typeface="DejaVu Sans"/>
              </a:rPr>
              <a:t>Οι ερευνητές μεταφέρουν με συστηματικό τρόπο τις απαραίτητες πληροφορίες από κάθε μελέτη σε προκαθορισμένη φόρμα.</a:t>
            </a:r>
          </a:p>
        </p:txBody>
      </p:sp>
      <p:sp>
        <p:nvSpPr>
          <p:cNvPr id="4" name="Rectangle 3">
            <a:extLst>
              <a:ext uri="{FF2B5EF4-FFF2-40B4-BE49-F238E27FC236}">
                <a16:creationId xmlns:a16="http://schemas.microsoft.com/office/drawing/2014/main" id="{C7771510-AAAF-417F-A5A3-18ACC7EB42F2}"/>
              </a:ext>
            </a:extLst>
          </p:cNvPr>
          <p:cNvSpPr>
            <a:spLocks noGrp="1"/>
          </p:cNvSpPr>
          <p:nvPr/>
        </p:nvSpPr>
        <p:spPr>
          <a:xfrm>
            <a:off x="904875" y="2238375"/>
            <a:ext cx="3048000" cy="361950"/>
          </a:xfrm>
          <a:prstGeom prst="rect">
            <a:avLst/>
          </a:prstGeom>
          <a:noFill/>
          <a:ln w="0">
            <a:noFill/>
            <a:prstDash val="solid"/>
          </a:ln>
        </p:spPr>
        <p:txBody>
          <a:bodyPr anchor="ctr">
            <a:normAutofit/>
          </a:bodyPr>
          <a:lstStyle>
            <a:defPPr algn="l">
              <a:defRPr sz="1500" b="1">
                <a:solidFill>
                  <a:srgbClr val="16384C"/>
                </a:solidFill>
                <a:latin typeface="DejaVu Sans"/>
                <a:ea typeface="DejaVu Sans"/>
                <a:cs typeface="DejaVu Sans"/>
              </a:defRPr>
            </a:defPPr>
            <a:lvl1pPr algn="l">
              <a:defRPr sz="1500" b="1">
                <a:solidFill>
                  <a:srgbClr val="16384C"/>
                </a:solidFill>
                <a:latin typeface="DejaVu Sans"/>
                <a:ea typeface="DejaVu Sans"/>
                <a:cs typeface="DejaVu Sans"/>
              </a:defRPr>
            </a:lvl1pPr>
            <a:lvl2pPr algn="l">
              <a:defRPr sz="1500" b="1">
                <a:solidFill>
                  <a:srgbClr val="16384C"/>
                </a:solidFill>
                <a:latin typeface="DejaVu Sans"/>
                <a:ea typeface="DejaVu Sans"/>
                <a:cs typeface="DejaVu Sans"/>
              </a:defRPr>
            </a:lvl2pPr>
            <a:lvl3pPr algn="l">
              <a:defRPr sz="1500" b="1">
                <a:solidFill>
                  <a:srgbClr val="16384C"/>
                </a:solidFill>
                <a:latin typeface="DejaVu Sans"/>
                <a:ea typeface="DejaVu Sans"/>
                <a:cs typeface="DejaVu Sans"/>
              </a:defRPr>
            </a:lvl3pPr>
            <a:lvl4pPr algn="l">
              <a:defRPr sz="1500" b="1">
                <a:solidFill>
                  <a:srgbClr val="16384C"/>
                </a:solidFill>
                <a:latin typeface="DejaVu Sans"/>
                <a:ea typeface="DejaVu Sans"/>
                <a:cs typeface="DejaVu Sans"/>
              </a:defRPr>
            </a:lvl4pPr>
            <a:lvl5pPr algn="l">
              <a:defRPr sz="1500" b="1">
                <a:solidFill>
                  <a:srgbClr val="16384C"/>
                </a:solidFill>
                <a:latin typeface="DejaVu Sans"/>
                <a:ea typeface="DejaVu Sans"/>
                <a:cs typeface="DejaVu Sans"/>
              </a:defRPr>
            </a:lvl5pPr>
            <a:lvl6pPr algn="l">
              <a:defRPr sz="1500" b="1">
                <a:solidFill>
                  <a:srgbClr val="16384C"/>
                </a:solidFill>
                <a:latin typeface="DejaVu Sans"/>
                <a:ea typeface="DejaVu Sans"/>
                <a:cs typeface="DejaVu Sans"/>
              </a:defRPr>
            </a:lvl6pPr>
            <a:lvl7pPr algn="l">
              <a:defRPr sz="1500" b="1">
                <a:solidFill>
                  <a:srgbClr val="16384C"/>
                </a:solidFill>
                <a:latin typeface="DejaVu Sans"/>
                <a:ea typeface="DejaVu Sans"/>
                <a:cs typeface="DejaVu Sans"/>
              </a:defRPr>
            </a:lvl7pPr>
            <a:lvl8pPr algn="l">
              <a:defRPr sz="1500" b="1">
                <a:solidFill>
                  <a:srgbClr val="16384C"/>
                </a:solidFill>
                <a:latin typeface="DejaVu Sans"/>
                <a:ea typeface="DejaVu Sans"/>
                <a:cs typeface="DejaVu Sans"/>
              </a:defRPr>
            </a:lvl8pPr>
            <a:lvl9pPr algn="l">
              <a:defRPr sz="1500" b="1">
                <a:solidFill>
                  <a:srgbClr val="16384C"/>
                </a:solidFill>
                <a:latin typeface="DejaVu Sans"/>
                <a:ea typeface="DejaVu Sans"/>
                <a:cs typeface="DejaVu Sans"/>
              </a:defRPr>
            </a:lvl9pPr>
          </a:lstStyle>
          <a:p>
            <a:pPr algn="l">
              <a:defRPr sz="1500" b="1">
                <a:solidFill>
                  <a:srgbClr val="16384C"/>
                </a:solidFill>
                <a:latin typeface="DejaVu Sans"/>
                <a:ea typeface="DejaVu Sans"/>
                <a:cs typeface="DejaVu Sans"/>
              </a:defRPr>
            </a:pPr>
            <a:r>
              <a:rPr sz="1500" b="1">
                <a:solidFill>
                  <a:srgbClr val="16384C"/>
                </a:solidFill>
                <a:latin typeface="DejaVu Sans"/>
                <a:ea typeface="DejaVu Sans"/>
                <a:cs typeface="DejaVu Sans"/>
              </a:rPr>
              <a:t>Χαρακτηριστικά μελέτης</a:t>
            </a:r>
          </a:p>
        </p:txBody>
      </p:sp>
      <p:sp>
        <p:nvSpPr>
          <p:cNvPr id="5" name="Rectangle 4">
            <a:extLst>
              <a:ext uri="{FF2B5EF4-FFF2-40B4-BE49-F238E27FC236}">
                <a16:creationId xmlns:a16="http://schemas.microsoft.com/office/drawing/2014/main" id="{47D09DF2-AE1F-4491-8265-E41E74D02368}"/>
              </a:ext>
            </a:extLst>
          </p:cNvPr>
          <p:cNvSpPr>
            <a:spLocks noGrp="1"/>
          </p:cNvSpPr>
          <p:nvPr/>
        </p:nvSpPr>
        <p:spPr>
          <a:xfrm>
            <a:off x="4143375" y="2238375"/>
            <a:ext cx="7000875" cy="49530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χώρα, σχεδιασμός, μέγεθος δείγματος, διάρκεια παρακολούθησης</a:t>
            </a:r>
          </a:p>
        </p:txBody>
      </p:sp>
      <p:sp>
        <p:nvSpPr>
          <p:cNvPr id="6" name="Rectangle 5">
            <a:extLst>
              <a:ext uri="{FF2B5EF4-FFF2-40B4-BE49-F238E27FC236}">
                <a16:creationId xmlns:a16="http://schemas.microsoft.com/office/drawing/2014/main" id="{0B5F847E-5509-467B-BF7D-6D3112A1120C}"/>
              </a:ext>
            </a:extLst>
          </p:cNvPr>
          <p:cNvSpPr>
            <a:spLocks noGrp="1"/>
          </p:cNvSpPr>
          <p:nvPr/>
        </p:nvSpPr>
        <p:spPr>
          <a:xfrm>
            <a:off x="904875" y="2828925"/>
            <a:ext cx="10239375" cy="19050"/>
          </a:xfrm>
          <a:prstGeom prst="rect">
            <a:avLst/>
          </a:prstGeom>
          <a:solidFill>
            <a:srgbClr val="C9D4D8"/>
          </a:solidFill>
          <a:ln w="0">
            <a:noFill/>
            <a:prstDash val="solid"/>
          </a:ln>
        </p:spPr>
        <p:txBody>
          <a:bodyPr/>
          <a:lstStyle/>
          <a:p>
            <a:endParaRPr lang="en-US"/>
          </a:p>
        </p:txBody>
      </p:sp>
      <p:sp>
        <p:nvSpPr>
          <p:cNvPr id="7" name="Rectangle 6">
            <a:extLst>
              <a:ext uri="{FF2B5EF4-FFF2-40B4-BE49-F238E27FC236}">
                <a16:creationId xmlns:a16="http://schemas.microsoft.com/office/drawing/2014/main" id="{CC185ABA-9C51-4CC2-9D6E-325109C54630}"/>
              </a:ext>
            </a:extLst>
          </p:cNvPr>
          <p:cNvSpPr>
            <a:spLocks noGrp="1"/>
          </p:cNvSpPr>
          <p:nvPr/>
        </p:nvSpPr>
        <p:spPr>
          <a:xfrm>
            <a:off x="904875" y="3000375"/>
            <a:ext cx="3048000" cy="361950"/>
          </a:xfrm>
          <a:prstGeom prst="rect">
            <a:avLst/>
          </a:prstGeom>
          <a:noFill/>
          <a:ln w="0">
            <a:noFill/>
            <a:prstDash val="solid"/>
          </a:ln>
        </p:spPr>
        <p:txBody>
          <a:bodyPr anchor="ctr">
            <a:normAutofit/>
          </a:bodyPr>
          <a:lstStyle>
            <a:defPPr algn="l">
              <a:defRPr sz="1500" b="1">
                <a:solidFill>
                  <a:srgbClr val="2A7F78"/>
                </a:solidFill>
                <a:latin typeface="DejaVu Sans"/>
                <a:ea typeface="DejaVu Sans"/>
                <a:cs typeface="DejaVu Sans"/>
              </a:defRPr>
            </a:defPPr>
            <a:lvl1pPr algn="l">
              <a:defRPr sz="1500" b="1">
                <a:solidFill>
                  <a:srgbClr val="2A7F78"/>
                </a:solidFill>
                <a:latin typeface="DejaVu Sans"/>
                <a:ea typeface="DejaVu Sans"/>
                <a:cs typeface="DejaVu Sans"/>
              </a:defRPr>
            </a:lvl1pPr>
            <a:lvl2pPr algn="l">
              <a:defRPr sz="1500" b="1">
                <a:solidFill>
                  <a:srgbClr val="2A7F78"/>
                </a:solidFill>
                <a:latin typeface="DejaVu Sans"/>
                <a:ea typeface="DejaVu Sans"/>
                <a:cs typeface="DejaVu Sans"/>
              </a:defRPr>
            </a:lvl2pPr>
            <a:lvl3pPr algn="l">
              <a:defRPr sz="1500" b="1">
                <a:solidFill>
                  <a:srgbClr val="2A7F78"/>
                </a:solidFill>
                <a:latin typeface="DejaVu Sans"/>
                <a:ea typeface="DejaVu Sans"/>
                <a:cs typeface="DejaVu Sans"/>
              </a:defRPr>
            </a:lvl3pPr>
            <a:lvl4pPr algn="l">
              <a:defRPr sz="1500" b="1">
                <a:solidFill>
                  <a:srgbClr val="2A7F78"/>
                </a:solidFill>
                <a:latin typeface="DejaVu Sans"/>
                <a:ea typeface="DejaVu Sans"/>
                <a:cs typeface="DejaVu Sans"/>
              </a:defRPr>
            </a:lvl4pPr>
            <a:lvl5pPr algn="l">
              <a:defRPr sz="1500" b="1">
                <a:solidFill>
                  <a:srgbClr val="2A7F78"/>
                </a:solidFill>
                <a:latin typeface="DejaVu Sans"/>
                <a:ea typeface="DejaVu Sans"/>
                <a:cs typeface="DejaVu Sans"/>
              </a:defRPr>
            </a:lvl5pPr>
            <a:lvl6pPr algn="l">
              <a:defRPr sz="1500" b="1">
                <a:solidFill>
                  <a:srgbClr val="2A7F78"/>
                </a:solidFill>
                <a:latin typeface="DejaVu Sans"/>
                <a:ea typeface="DejaVu Sans"/>
                <a:cs typeface="DejaVu Sans"/>
              </a:defRPr>
            </a:lvl6pPr>
            <a:lvl7pPr algn="l">
              <a:defRPr sz="1500" b="1">
                <a:solidFill>
                  <a:srgbClr val="2A7F78"/>
                </a:solidFill>
                <a:latin typeface="DejaVu Sans"/>
                <a:ea typeface="DejaVu Sans"/>
                <a:cs typeface="DejaVu Sans"/>
              </a:defRPr>
            </a:lvl7pPr>
            <a:lvl8pPr algn="l">
              <a:defRPr sz="1500" b="1">
                <a:solidFill>
                  <a:srgbClr val="2A7F78"/>
                </a:solidFill>
                <a:latin typeface="DejaVu Sans"/>
                <a:ea typeface="DejaVu Sans"/>
                <a:cs typeface="DejaVu Sans"/>
              </a:defRPr>
            </a:lvl8pPr>
            <a:lvl9pPr algn="l">
              <a:defRPr sz="1500" b="1">
                <a:solidFill>
                  <a:srgbClr val="2A7F78"/>
                </a:solidFill>
                <a:latin typeface="DejaVu Sans"/>
                <a:ea typeface="DejaVu Sans"/>
                <a:cs typeface="DejaVu Sans"/>
              </a:defRPr>
            </a:lvl9pPr>
          </a:lstStyle>
          <a:p>
            <a:pPr algn="l">
              <a:defRPr sz="1500" b="1">
                <a:solidFill>
                  <a:srgbClr val="2A7F78"/>
                </a:solidFill>
                <a:latin typeface="DejaVu Sans"/>
                <a:ea typeface="DejaVu Sans"/>
                <a:cs typeface="DejaVu Sans"/>
              </a:defRPr>
            </a:pPr>
            <a:r>
              <a:rPr sz="1500" b="1">
                <a:solidFill>
                  <a:srgbClr val="2A7F78"/>
                </a:solidFill>
                <a:latin typeface="DejaVu Sans"/>
                <a:ea typeface="DejaVu Sans"/>
                <a:cs typeface="DejaVu Sans"/>
              </a:rPr>
              <a:t>Στοιχεία PICO</a:t>
            </a:r>
          </a:p>
        </p:txBody>
      </p:sp>
      <p:sp>
        <p:nvSpPr>
          <p:cNvPr id="8" name="Rectangle 7">
            <a:extLst>
              <a:ext uri="{FF2B5EF4-FFF2-40B4-BE49-F238E27FC236}">
                <a16:creationId xmlns:a16="http://schemas.microsoft.com/office/drawing/2014/main" id="{DA310A0E-5CAB-4291-9C6C-0A82EC81F5D7}"/>
              </a:ext>
            </a:extLst>
          </p:cNvPr>
          <p:cNvSpPr>
            <a:spLocks noGrp="1"/>
          </p:cNvSpPr>
          <p:nvPr/>
        </p:nvSpPr>
        <p:spPr>
          <a:xfrm>
            <a:off x="4143375" y="3000375"/>
            <a:ext cx="7000875" cy="495300"/>
          </a:xfrm>
          <a:prstGeom prst="rect">
            <a:avLst/>
          </a:prstGeom>
          <a:noFill/>
          <a:ln w="0">
            <a:noFill/>
            <a:prstDash val="solid"/>
          </a:ln>
        </p:spPr>
        <p:txBody>
          <a:bodyPr anchor="t">
            <a:normAutofit/>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πληθυσμός, παρέμβαση, σύγκριση και τρόπος μέτρησης των εκβάσεων</a:t>
            </a:r>
          </a:p>
        </p:txBody>
      </p:sp>
      <p:sp>
        <p:nvSpPr>
          <p:cNvPr id="9" name="Rectangle 8">
            <a:extLst>
              <a:ext uri="{FF2B5EF4-FFF2-40B4-BE49-F238E27FC236}">
                <a16:creationId xmlns:a16="http://schemas.microsoft.com/office/drawing/2014/main" id="{1A0806AB-009B-464F-96B8-318AD9262E4C}"/>
              </a:ext>
            </a:extLst>
          </p:cNvPr>
          <p:cNvSpPr>
            <a:spLocks noGrp="1"/>
          </p:cNvSpPr>
          <p:nvPr/>
        </p:nvSpPr>
        <p:spPr>
          <a:xfrm>
            <a:off x="904875" y="3590925"/>
            <a:ext cx="10239375" cy="19050"/>
          </a:xfrm>
          <a:prstGeom prst="rect">
            <a:avLst/>
          </a:prstGeom>
          <a:solidFill>
            <a:srgbClr val="C9D4D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7B4FDB22-BA66-415A-9E0D-9C154F7A6C18}"/>
              </a:ext>
            </a:extLst>
          </p:cNvPr>
          <p:cNvSpPr>
            <a:spLocks noGrp="1"/>
          </p:cNvSpPr>
          <p:nvPr/>
        </p:nvSpPr>
        <p:spPr>
          <a:xfrm>
            <a:off x="904875" y="3762375"/>
            <a:ext cx="3048000" cy="361950"/>
          </a:xfrm>
          <a:prstGeom prst="rect">
            <a:avLst/>
          </a:prstGeom>
          <a:noFill/>
          <a:ln w="0">
            <a:noFill/>
            <a:prstDash val="solid"/>
          </a:ln>
        </p:spPr>
        <p:txBody>
          <a:bodyPr anchor="ctr">
            <a:normAutofit/>
          </a:bodyPr>
          <a:lstStyle>
            <a:defPPr algn="l">
              <a:defRPr sz="1500" b="1">
                <a:solidFill>
                  <a:srgbClr val="E97A5E"/>
                </a:solidFill>
                <a:latin typeface="DejaVu Sans"/>
                <a:ea typeface="DejaVu Sans"/>
                <a:cs typeface="DejaVu Sans"/>
              </a:defRPr>
            </a:defPPr>
            <a:lvl1pPr algn="l">
              <a:defRPr sz="1500" b="1">
                <a:solidFill>
                  <a:srgbClr val="E97A5E"/>
                </a:solidFill>
                <a:latin typeface="DejaVu Sans"/>
                <a:ea typeface="DejaVu Sans"/>
                <a:cs typeface="DejaVu Sans"/>
              </a:defRPr>
            </a:lvl1pPr>
            <a:lvl2pPr algn="l">
              <a:defRPr sz="1500" b="1">
                <a:solidFill>
                  <a:srgbClr val="E97A5E"/>
                </a:solidFill>
                <a:latin typeface="DejaVu Sans"/>
                <a:ea typeface="DejaVu Sans"/>
                <a:cs typeface="DejaVu Sans"/>
              </a:defRPr>
            </a:lvl2pPr>
            <a:lvl3pPr algn="l">
              <a:defRPr sz="1500" b="1">
                <a:solidFill>
                  <a:srgbClr val="E97A5E"/>
                </a:solidFill>
                <a:latin typeface="DejaVu Sans"/>
                <a:ea typeface="DejaVu Sans"/>
                <a:cs typeface="DejaVu Sans"/>
              </a:defRPr>
            </a:lvl3pPr>
            <a:lvl4pPr algn="l">
              <a:defRPr sz="1500" b="1">
                <a:solidFill>
                  <a:srgbClr val="E97A5E"/>
                </a:solidFill>
                <a:latin typeface="DejaVu Sans"/>
                <a:ea typeface="DejaVu Sans"/>
                <a:cs typeface="DejaVu Sans"/>
              </a:defRPr>
            </a:lvl4pPr>
            <a:lvl5pPr algn="l">
              <a:defRPr sz="1500" b="1">
                <a:solidFill>
                  <a:srgbClr val="E97A5E"/>
                </a:solidFill>
                <a:latin typeface="DejaVu Sans"/>
                <a:ea typeface="DejaVu Sans"/>
                <a:cs typeface="DejaVu Sans"/>
              </a:defRPr>
            </a:lvl5pPr>
            <a:lvl6pPr algn="l">
              <a:defRPr sz="1500" b="1">
                <a:solidFill>
                  <a:srgbClr val="E97A5E"/>
                </a:solidFill>
                <a:latin typeface="DejaVu Sans"/>
                <a:ea typeface="DejaVu Sans"/>
                <a:cs typeface="DejaVu Sans"/>
              </a:defRPr>
            </a:lvl6pPr>
            <a:lvl7pPr algn="l">
              <a:defRPr sz="1500" b="1">
                <a:solidFill>
                  <a:srgbClr val="E97A5E"/>
                </a:solidFill>
                <a:latin typeface="DejaVu Sans"/>
                <a:ea typeface="DejaVu Sans"/>
                <a:cs typeface="DejaVu Sans"/>
              </a:defRPr>
            </a:lvl7pPr>
            <a:lvl8pPr algn="l">
              <a:defRPr sz="1500" b="1">
                <a:solidFill>
                  <a:srgbClr val="E97A5E"/>
                </a:solidFill>
                <a:latin typeface="DejaVu Sans"/>
                <a:ea typeface="DejaVu Sans"/>
                <a:cs typeface="DejaVu Sans"/>
              </a:defRPr>
            </a:lvl8pPr>
            <a:lvl9pPr algn="l">
              <a:defRPr sz="1500" b="1">
                <a:solidFill>
                  <a:srgbClr val="E97A5E"/>
                </a:solidFill>
                <a:latin typeface="DejaVu Sans"/>
                <a:ea typeface="DejaVu Sans"/>
                <a:cs typeface="DejaVu Sans"/>
              </a:defRPr>
            </a:lvl9pPr>
          </a:lstStyle>
          <a:p>
            <a:pPr algn="l">
              <a:defRPr sz="1500" b="1">
                <a:solidFill>
                  <a:srgbClr val="E97A5E"/>
                </a:solidFill>
                <a:latin typeface="DejaVu Sans"/>
                <a:ea typeface="DejaVu Sans"/>
                <a:cs typeface="DejaVu Sans"/>
              </a:defRPr>
            </a:pPr>
            <a:r>
              <a:rPr sz="1500" b="1">
                <a:solidFill>
                  <a:srgbClr val="E97A5E"/>
                </a:solidFill>
                <a:latin typeface="DejaVu Sans"/>
                <a:ea typeface="DejaVu Sans"/>
                <a:cs typeface="DejaVu Sans"/>
              </a:rPr>
              <a:t>Αποτελέσματα</a:t>
            </a:r>
          </a:p>
        </p:txBody>
      </p:sp>
      <p:sp>
        <p:nvSpPr>
          <p:cNvPr id="11" name="Rectangle 10">
            <a:extLst>
              <a:ext uri="{FF2B5EF4-FFF2-40B4-BE49-F238E27FC236}">
                <a16:creationId xmlns:a16="http://schemas.microsoft.com/office/drawing/2014/main" id="{F03A4177-2DBC-4A64-8DC6-723269B6063A}"/>
              </a:ext>
            </a:extLst>
          </p:cNvPr>
          <p:cNvSpPr>
            <a:spLocks noGrp="1"/>
          </p:cNvSpPr>
          <p:nvPr/>
        </p:nvSpPr>
        <p:spPr>
          <a:xfrm>
            <a:off x="4143375" y="3762375"/>
            <a:ext cx="7000875" cy="495300"/>
          </a:xfrm>
          <a:prstGeom prst="rect">
            <a:avLst/>
          </a:prstGeom>
          <a:noFill/>
          <a:ln w="0">
            <a:noFill/>
            <a:prstDash val="solid"/>
          </a:ln>
        </p:spPr>
        <p:txBody>
          <a:bodyPr anchor="t">
            <a:normAutofit fontScale="96792"/>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αριθμοί συμβάντων, μέσοι όροι, μέτρα σχέσης και διαστήματα εμπιστοσύνης</a:t>
            </a:r>
          </a:p>
        </p:txBody>
      </p:sp>
      <p:sp>
        <p:nvSpPr>
          <p:cNvPr id="12" name="Rectangle 11">
            <a:extLst>
              <a:ext uri="{FF2B5EF4-FFF2-40B4-BE49-F238E27FC236}">
                <a16:creationId xmlns:a16="http://schemas.microsoft.com/office/drawing/2014/main" id="{3AE1AB7D-E0C8-4E5F-B1E4-647868E1B9B3}"/>
              </a:ext>
            </a:extLst>
          </p:cNvPr>
          <p:cNvSpPr>
            <a:spLocks noGrp="1"/>
          </p:cNvSpPr>
          <p:nvPr/>
        </p:nvSpPr>
        <p:spPr>
          <a:xfrm>
            <a:off x="904875" y="4352925"/>
            <a:ext cx="10239375" cy="19050"/>
          </a:xfrm>
          <a:prstGeom prst="rect">
            <a:avLst/>
          </a:prstGeom>
          <a:solidFill>
            <a:srgbClr val="C9D4D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504FEC36-66AA-4CA4-BAC9-763ECBFBD4FB}"/>
              </a:ext>
            </a:extLst>
          </p:cNvPr>
          <p:cNvSpPr>
            <a:spLocks noGrp="1"/>
          </p:cNvSpPr>
          <p:nvPr/>
        </p:nvSpPr>
        <p:spPr>
          <a:xfrm>
            <a:off x="904875" y="4524375"/>
            <a:ext cx="3048000" cy="361950"/>
          </a:xfrm>
          <a:prstGeom prst="rect">
            <a:avLst/>
          </a:prstGeom>
          <a:noFill/>
          <a:ln w="0">
            <a:noFill/>
            <a:prstDash val="solid"/>
          </a:ln>
        </p:spPr>
        <p:txBody>
          <a:bodyPr anchor="ctr">
            <a:normAutofit/>
          </a:bodyPr>
          <a:lstStyle>
            <a:defPPr algn="l">
              <a:defRPr sz="1500" b="1">
                <a:solidFill>
                  <a:srgbClr val="E3AE45"/>
                </a:solidFill>
                <a:latin typeface="DejaVu Sans"/>
                <a:ea typeface="DejaVu Sans"/>
                <a:cs typeface="DejaVu Sans"/>
              </a:defRPr>
            </a:defPPr>
            <a:lvl1pPr algn="l">
              <a:defRPr sz="1500" b="1">
                <a:solidFill>
                  <a:srgbClr val="E3AE45"/>
                </a:solidFill>
                <a:latin typeface="DejaVu Sans"/>
                <a:ea typeface="DejaVu Sans"/>
                <a:cs typeface="DejaVu Sans"/>
              </a:defRPr>
            </a:lvl1pPr>
            <a:lvl2pPr algn="l">
              <a:defRPr sz="1500" b="1">
                <a:solidFill>
                  <a:srgbClr val="E3AE45"/>
                </a:solidFill>
                <a:latin typeface="DejaVu Sans"/>
                <a:ea typeface="DejaVu Sans"/>
                <a:cs typeface="DejaVu Sans"/>
              </a:defRPr>
            </a:lvl2pPr>
            <a:lvl3pPr algn="l">
              <a:defRPr sz="1500" b="1">
                <a:solidFill>
                  <a:srgbClr val="E3AE45"/>
                </a:solidFill>
                <a:latin typeface="DejaVu Sans"/>
                <a:ea typeface="DejaVu Sans"/>
                <a:cs typeface="DejaVu Sans"/>
              </a:defRPr>
            </a:lvl3pPr>
            <a:lvl4pPr algn="l">
              <a:defRPr sz="1500" b="1">
                <a:solidFill>
                  <a:srgbClr val="E3AE45"/>
                </a:solidFill>
                <a:latin typeface="DejaVu Sans"/>
                <a:ea typeface="DejaVu Sans"/>
                <a:cs typeface="DejaVu Sans"/>
              </a:defRPr>
            </a:lvl4pPr>
            <a:lvl5pPr algn="l">
              <a:defRPr sz="1500" b="1">
                <a:solidFill>
                  <a:srgbClr val="E3AE45"/>
                </a:solidFill>
                <a:latin typeface="DejaVu Sans"/>
                <a:ea typeface="DejaVu Sans"/>
                <a:cs typeface="DejaVu Sans"/>
              </a:defRPr>
            </a:lvl5pPr>
            <a:lvl6pPr algn="l">
              <a:defRPr sz="1500" b="1">
                <a:solidFill>
                  <a:srgbClr val="E3AE45"/>
                </a:solidFill>
                <a:latin typeface="DejaVu Sans"/>
                <a:ea typeface="DejaVu Sans"/>
                <a:cs typeface="DejaVu Sans"/>
              </a:defRPr>
            </a:lvl6pPr>
            <a:lvl7pPr algn="l">
              <a:defRPr sz="1500" b="1">
                <a:solidFill>
                  <a:srgbClr val="E3AE45"/>
                </a:solidFill>
                <a:latin typeface="DejaVu Sans"/>
                <a:ea typeface="DejaVu Sans"/>
                <a:cs typeface="DejaVu Sans"/>
              </a:defRPr>
            </a:lvl7pPr>
            <a:lvl8pPr algn="l">
              <a:defRPr sz="1500" b="1">
                <a:solidFill>
                  <a:srgbClr val="E3AE45"/>
                </a:solidFill>
                <a:latin typeface="DejaVu Sans"/>
                <a:ea typeface="DejaVu Sans"/>
                <a:cs typeface="DejaVu Sans"/>
              </a:defRPr>
            </a:lvl8pPr>
            <a:lvl9pPr algn="l">
              <a:defRPr sz="1500" b="1">
                <a:solidFill>
                  <a:srgbClr val="E3AE45"/>
                </a:solidFill>
                <a:latin typeface="DejaVu Sans"/>
                <a:ea typeface="DejaVu Sans"/>
                <a:cs typeface="DejaVu Sans"/>
              </a:defRPr>
            </a:lvl9pPr>
          </a:lstStyle>
          <a:p>
            <a:pPr algn="l">
              <a:defRPr sz="1500" b="1">
                <a:solidFill>
                  <a:srgbClr val="E3AE45"/>
                </a:solidFill>
                <a:latin typeface="DejaVu Sans"/>
                <a:ea typeface="DejaVu Sans"/>
                <a:cs typeface="DejaVu Sans"/>
              </a:defRPr>
            </a:pPr>
            <a:r>
              <a:rPr sz="1500" b="1">
                <a:solidFill>
                  <a:srgbClr val="E3AE45"/>
                </a:solidFill>
                <a:latin typeface="DejaVu Sans"/>
                <a:ea typeface="DejaVu Sans"/>
                <a:cs typeface="DejaVu Sans"/>
              </a:rPr>
              <a:t>Πληροφορίες αξιοπιστίας</a:t>
            </a:r>
          </a:p>
        </p:txBody>
      </p:sp>
      <p:sp>
        <p:nvSpPr>
          <p:cNvPr id="14" name="Rectangle 13">
            <a:extLst>
              <a:ext uri="{FF2B5EF4-FFF2-40B4-BE49-F238E27FC236}">
                <a16:creationId xmlns:a16="http://schemas.microsoft.com/office/drawing/2014/main" id="{91A0E2B5-E87E-44EB-AB5D-F507F0B7B895}"/>
              </a:ext>
            </a:extLst>
          </p:cNvPr>
          <p:cNvSpPr>
            <a:spLocks noGrp="1"/>
          </p:cNvSpPr>
          <p:nvPr/>
        </p:nvSpPr>
        <p:spPr>
          <a:xfrm>
            <a:off x="4143375" y="4524375"/>
            <a:ext cx="7000875" cy="495300"/>
          </a:xfrm>
          <a:prstGeom prst="rect">
            <a:avLst/>
          </a:prstGeom>
          <a:noFill/>
          <a:ln w="0">
            <a:noFill/>
            <a:prstDash val="solid"/>
          </a:ln>
        </p:spPr>
        <p:txBody>
          <a:bodyPr anchor="t">
            <a:normAutofit fontScale="92982"/>
          </a:bodyPr>
          <a:lstStyle>
            <a:defPPr algn="l">
              <a:defRPr sz="1425" b="0">
                <a:solidFill>
                  <a:srgbClr val="26343D"/>
                </a:solidFill>
                <a:latin typeface="DejaVu Sans"/>
                <a:ea typeface="DejaVu Sans"/>
                <a:cs typeface="DejaVu Sans"/>
              </a:defRPr>
            </a:defPPr>
            <a:lvl1pPr algn="l">
              <a:defRPr sz="1425" b="0">
                <a:solidFill>
                  <a:srgbClr val="26343D"/>
                </a:solidFill>
                <a:latin typeface="DejaVu Sans"/>
                <a:ea typeface="DejaVu Sans"/>
                <a:cs typeface="DejaVu Sans"/>
              </a:defRPr>
            </a:lvl1pPr>
            <a:lvl2pPr algn="l">
              <a:defRPr sz="1425" b="0">
                <a:solidFill>
                  <a:srgbClr val="26343D"/>
                </a:solidFill>
                <a:latin typeface="DejaVu Sans"/>
                <a:ea typeface="DejaVu Sans"/>
                <a:cs typeface="DejaVu Sans"/>
              </a:defRPr>
            </a:lvl2pPr>
            <a:lvl3pPr algn="l">
              <a:defRPr sz="1425" b="0">
                <a:solidFill>
                  <a:srgbClr val="26343D"/>
                </a:solidFill>
                <a:latin typeface="DejaVu Sans"/>
                <a:ea typeface="DejaVu Sans"/>
                <a:cs typeface="DejaVu Sans"/>
              </a:defRPr>
            </a:lvl3pPr>
            <a:lvl4pPr algn="l">
              <a:defRPr sz="1425" b="0">
                <a:solidFill>
                  <a:srgbClr val="26343D"/>
                </a:solidFill>
                <a:latin typeface="DejaVu Sans"/>
                <a:ea typeface="DejaVu Sans"/>
                <a:cs typeface="DejaVu Sans"/>
              </a:defRPr>
            </a:lvl4pPr>
            <a:lvl5pPr algn="l">
              <a:defRPr sz="1425" b="0">
                <a:solidFill>
                  <a:srgbClr val="26343D"/>
                </a:solidFill>
                <a:latin typeface="DejaVu Sans"/>
                <a:ea typeface="DejaVu Sans"/>
                <a:cs typeface="DejaVu Sans"/>
              </a:defRPr>
            </a:lvl5pPr>
            <a:lvl6pPr algn="l">
              <a:defRPr sz="1425" b="0">
                <a:solidFill>
                  <a:srgbClr val="26343D"/>
                </a:solidFill>
                <a:latin typeface="DejaVu Sans"/>
                <a:ea typeface="DejaVu Sans"/>
                <a:cs typeface="DejaVu Sans"/>
              </a:defRPr>
            </a:lvl6pPr>
            <a:lvl7pPr algn="l">
              <a:defRPr sz="1425" b="0">
                <a:solidFill>
                  <a:srgbClr val="26343D"/>
                </a:solidFill>
                <a:latin typeface="DejaVu Sans"/>
                <a:ea typeface="DejaVu Sans"/>
                <a:cs typeface="DejaVu Sans"/>
              </a:defRPr>
            </a:lvl7pPr>
            <a:lvl8pPr algn="l">
              <a:defRPr sz="1425" b="0">
                <a:solidFill>
                  <a:srgbClr val="26343D"/>
                </a:solidFill>
                <a:latin typeface="DejaVu Sans"/>
                <a:ea typeface="DejaVu Sans"/>
                <a:cs typeface="DejaVu Sans"/>
              </a:defRPr>
            </a:lvl8pPr>
            <a:lvl9pPr algn="l">
              <a:defRPr sz="1425" b="0">
                <a:solidFill>
                  <a:srgbClr val="26343D"/>
                </a:solidFill>
                <a:latin typeface="DejaVu Sans"/>
                <a:ea typeface="DejaVu Sans"/>
                <a:cs typeface="DejaVu Sans"/>
              </a:defRPr>
            </a:lvl9pPr>
          </a:lstStyle>
          <a:p>
            <a:pPr algn="l">
              <a:defRPr sz="1425" b="0">
                <a:solidFill>
                  <a:srgbClr val="26343D"/>
                </a:solidFill>
                <a:latin typeface="DejaVu Sans"/>
                <a:ea typeface="DejaVu Sans"/>
                <a:cs typeface="DejaVu Sans"/>
              </a:defRPr>
            </a:pPr>
            <a:r>
              <a:rPr sz="1425" b="0">
                <a:solidFill>
                  <a:srgbClr val="26343D"/>
                </a:solidFill>
                <a:latin typeface="DejaVu Sans"/>
                <a:ea typeface="DejaVu Sans"/>
                <a:cs typeface="DejaVu Sans"/>
              </a:rPr>
              <a:t>απώλειες, χρηματοδότηση, συγκρούσεις συμφερόντων και στοιχεία κινδύνου μεροληψίας</a:t>
            </a:r>
          </a:p>
        </p:txBody>
      </p:sp>
      <p:sp>
        <p:nvSpPr>
          <p:cNvPr id="15" name="Rectangle 14">
            <a:extLst>
              <a:ext uri="{FF2B5EF4-FFF2-40B4-BE49-F238E27FC236}">
                <a16:creationId xmlns:a16="http://schemas.microsoft.com/office/drawing/2014/main" id="{25E94815-FAD6-4F75-A8A9-83F0CC320D02}"/>
              </a:ext>
            </a:extLst>
          </p:cNvPr>
          <p:cNvSpPr>
            <a:spLocks noGrp="1"/>
          </p:cNvSpPr>
          <p:nvPr/>
        </p:nvSpPr>
        <p:spPr>
          <a:xfrm>
            <a:off x="904875" y="5114925"/>
            <a:ext cx="10239375" cy="19050"/>
          </a:xfrm>
          <a:prstGeom prst="rect">
            <a:avLst/>
          </a:prstGeom>
          <a:solidFill>
            <a:srgbClr val="C9D4D8"/>
          </a:solidFill>
          <a:ln w="0">
            <a:noFill/>
            <a:prstDash val="solid"/>
          </a:ln>
        </p:spPr>
        <p:txBody>
          <a:bodyPr/>
          <a:lstStyle/>
          <a:p>
            <a:endParaRPr lang="en-US"/>
          </a:p>
        </p:txBody>
      </p:sp>
      <p:sp>
        <p:nvSpPr>
          <p:cNvPr id="16" name="Rectangle: Rounded Corners 15">
            <a:extLst>
              <a:ext uri="{FF2B5EF4-FFF2-40B4-BE49-F238E27FC236}">
                <a16:creationId xmlns:a16="http://schemas.microsoft.com/office/drawing/2014/main" id="{E119A6BE-ADDC-4AD6-BFE3-3D41B96D5516}"/>
              </a:ext>
            </a:extLst>
          </p:cNvPr>
          <p:cNvSpPr>
            <a:spLocks noGrp="1"/>
          </p:cNvSpPr>
          <p:nvPr/>
        </p:nvSpPr>
        <p:spPr>
          <a:xfrm>
            <a:off x="1381125" y="5381625"/>
            <a:ext cx="9429750" cy="781050"/>
          </a:xfrm>
          <a:prstGeom prst="roundRect">
            <a:avLst>
              <a:gd name="adj" fmla="val 9756"/>
            </a:avLst>
          </a:prstGeom>
          <a:solidFill>
            <a:srgbClr val="DDEFEA"/>
          </a:solidFill>
          <a:ln w="0">
            <a:noFill/>
            <a:prstDash val="solid"/>
          </a:ln>
        </p:spPr>
        <p:txBody>
          <a:bodyPr/>
          <a:lstStyle/>
          <a:p>
            <a:endParaRPr lang="en-US"/>
          </a:p>
        </p:txBody>
      </p:sp>
      <p:sp>
        <p:nvSpPr>
          <p:cNvPr id="17" name="Rectangle 16">
            <a:extLst>
              <a:ext uri="{FF2B5EF4-FFF2-40B4-BE49-F238E27FC236}">
                <a16:creationId xmlns:a16="http://schemas.microsoft.com/office/drawing/2014/main" id="{E4FC0326-F0DC-43A2-8660-605A7FB37596}"/>
              </a:ext>
            </a:extLst>
          </p:cNvPr>
          <p:cNvSpPr>
            <a:spLocks noGrp="1"/>
          </p:cNvSpPr>
          <p:nvPr/>
        </p:nvSpPr>
        <p:spPr>
          <a:xfrm>
            <a:off x="1714500" y="5514975"/>
            <a:ext cx="8763000" cy="514350"/>
          </a:xfrm>
          <a:prstGeom prst="rect">
            <a:avLst/>
          </a:prstGeom>
          <a:noFill/>
          <a:ln w="0">
            <a:noFill/>
            <a:prstDash val="solid"/>
          </a:ln>
        </p:spPr>
        <p:txBody>
          <a:bodyPr anchor="ctr">
            <a:normAutofit fontScale="92187" lnSpcReduction="10000"/>
          </a:bodyPr>
          <a:lstStyle>
            <a:defPPr algn="ctr">
              <a:defRPr sz="1500" b="1">
                <a:solidFill>
                  <a:srgbClr val="2A7F78"/>
                </a:solidFill>
                <a:latin typeface="DejaVu Sans"/>
                <a:ea typeface="DejaVu Sans"/>
                <a:cs typeface="DejaVu Sans"/>
              </a:defRPr>
            </a:defPPr>
            <a:lvl1pPr algn="ctr">
              <a:defRPr sz="1500" b="1">
                <a:solidFill>
                  <a:srgbClr val="2A7F78"/>
                </a:solidFill>
                <a:latin typeface="DejaVu Sans"/>
                <a:ea typeface="DejaVu Sans"/>
                <a:cs typeface="DejaVu Sans"/>
              </a:defRPr>
            </a:lvl1pPr>
            <a:lvl2pPr algn="ctr">
              <a:defRPr sz="1500" b="1">
                <a:solidFill>
                  <a:srgbClr val="2A7F78"/>
                </a:solidFill>
                <a:latin typeface="DejaVu Sans"/>
                <a:ea typeface="DejaVu Sans"/>
                <a:cs typeface="DejaVu Sans"/>
              </a:defRPr>
            </a:lvl2pPr>
            <a:lvl3pPr algn="ctr">
              <a:defRPr sz="1500" b="1">
                <a:solidFill>
                  <a:srgbClr val="2A7F78"/>
                </a:solidFill>
                <a:latin typeface="DejaVu Sans"/>
                <a:ea typeface="DejaVu Sans"/>
                <a:cs typeface="DejaVu Sans"/>
              </a:defRPr>
            </a:lvl3pPr>
            <a:lvl4pPr algn="ctr">
              <a:defRPr sz="1500" b="1">
                <a:solidFill>
                  <a:srgbClr val="2A7F78"/>
                </a:solidFill>
                <a:latin typeface="DejaVu Sans"/>
                <a:ea typeface="DejaVu Sans"/>
                <a:cs typeface="DejaVu Sans"/>
              </a:defRPr>
            </a:lvl4pPr>
            <a:lvl5pPr algn="ctr">
              <a:defRPr sz="1500" b="1">
                <a:solidFill>
                  <a:srgbClr val="2A7F78"/>
                </a:solidFill>
                <a:latin typeface="DejaVu Sans"/>
                <a:ea typeface="DejaVu Sans"/>
                <a:cs typeface="DejaVu Sans"/>
              </a:defRPr>
            </a:lvl5pPr>
            <a:lvl6pPr algn="ctr">
              <a:defRPr sz="1500" b="1">
                <a:solidFill>
                  <a:srgbClr val="2A7F78"/>
                </a:solidFill>
                <a:latin typeface="DejaVu Sans"/>
                <a:ea typeface="DejaVu Sans"/>
                <a:cs typeface="DejaVu Sans"/>
              </a:defRPr>
            </a:lvl6pPr>
            <a:lvl7pPr algn="ctr">
              <a:defRPr sz="1500" b="1">
                <a:solidFill>
                  <a:srgbClr val="2A7F78"/>
                </a:solidFill>
                <a:latin typeface="DejaVu Sans"/>
                <a:ea typeface="DejaVu Sans"/>
                <a:cs typeface="DejaVu Sans"/>
              </a:defRPr>
            </a:lvl7pPr>
            <a:lvl8pPr algn="ctr">
              <a:defRPr sz="1500" b="1">
                <a:solidFill>
                  <a:srgbClr val="2A7F78"/>
                </a:solidFill>
                <a:latin typeface="DejaVu Sans"/>
                <a:ea typeface="DejaVu Sans"/>
                <a:cs typeface="DejaVu Sans"/>
              </a:defRPr>
            </a:lvl8pPr>
            <a:lvl9pPr algn="ctr">
              <a:defRPr sz="1500" b="1">
                <a:solidFill>
                  <a:srgbClr val="2A7F78"/>
                </a:solidFill>
                <a:latin typeface="DejaVu Sans"/>
                <a:ea typeface="DejaVu Sans"/>
                <a:cs typeface="DejaVu Sans"/>
              </a:defRPr>
            </a:lvl9pPr>
          </a:lstStyle>
          <a:p>
            <a:pPr algn="ctr">
              <a:defRPr sz="1500" b="1">
                <a:solidFill>
                  <a:srgbClr val="2A7F78"/>
                </a:solidFill>
                <a:latin typeface="DejaVu Sans"/>
                <a:ea typeface="DejaVu Sans"/>
                <a:cs typeface="DejaVu Sans"/>
              </a:defRPr>
            </a:pPr>
            <a:r>
              <a:rPr sz="1500" b="1">
                <a:solidFill>
                  <a:srgbClr val="2A7F78"/>
                </a:solidFill>
                <a:latin typeface="DejaVu Sans"/>
                <a:ea typeface="DejaVu Sans"/>
                <a:cs typeface="DejaVu Sans"/>
              </a:rPr>
              <a:t>Πρέπει να αναφέρεται αν η εξαγωγή έγινε από δύο ερευνητές ή από έναν ερευνητή με ανεξάρτητο έλεγχο, καθώς και πώς διορθώθηκαν οι διαφωνίες και τα ελλιπή δεδομένα.</a:t>
            </a:r>
          </a:p>
        </p:txBody>
      </p:sp>
    </p:spTree>
    <p:extLst>
      <p:ext uri="{BB962C8B-B14F-4D97-AF65-F5344CB8AC3E}">
        <p14:creationId xmlns:p14="http://schemas.microsoft.com/office/powerpoint/2010/main" val="628128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88DEEDC3-49CF-4B06-833F-77B03249A164}"/>
              </a:ext>
            </a:extLst>
          </p:cNvPr>
          <p:cNvSpPr>
            <a:spLocks noGrp="1"/>
          </p:cNvSpPr>
          <p:nvPr/>
        </p:nvSpPr>
        <p:spPr>
          <a:xfrm>
            <a:off x="685800" y="400050"/>
            <a:ext cx="10820400" cy="552450"/>
          </a:xfrm>
          <a:prstGeom prst="rect">
            <a:avLst/>
          </a:prstGeom>
          <a:noFill/>
          <a:ln w="0">
            <a:noFill/>
            <a:prstDash val="solid"/>
          </a:ln>
        </p:spPr>
        <p:txBody>
          <a:bodyPr/>
          <a:lstStyle>
            <a:defPPr>
              <a:defRPr sz="2850" b="1">
                <a:solidFill>
                  <a:srgbClr val="16384C"/>
                </a:solidFill>
                <a:latin typeface="DejaVu Sans"/>
                <a:ea typeface="DejaVu Sans"/>
                <a:cs typeface="DejaVu Sans"/>
              </a:defRPr>
            </a:defPPr>
            <a:lvl1pPr>
              <a:defRPr sz="2850" b="1">
                <a:solidFill>
                  <a:srgbClr val="16384C"/>
                </a:solidFill>
                <a:latin typeface="DejaVu Sans"/>
                <a:ea typeface="DejaVu Sans"/>
                <a:cs typeface="DejaVu Sans"/>
              </a:defRPr>
            </a:lvl1pPr>
            <a:lvl2pPr>
              <a:defRPr sz="2850" b="1">
                <a:solidFill>
                  <a:srgbClr val="16384C"/>
                </a:solidFill>
                <a:latin typeface="DejaVu Sans"/>
                <a:ea typeface="DejaVu Sans"/>
                <a:cs typeface="DejaVu Sans"/>
              </a:defRPr>
            </a:lvl2pPr>
            <a:lvl3pPr>
              <a:defRPr sz="2850" b="1">
                <a:solidFill>
                  <a:srgbClr val="16384C"/>
                </a:solidFill>
                <a:latin typeface="DejaVu Sans"/>
                <a:ea typeface="DejaVu Sans"/>
                <a:cs typeface="DejaVu Sans"/>
              </a:defRPr>
            </a:lvl3pPr>
            <a:lvl4pPr>
              <a:defRPr sz="2850" b="1">
                <a:solidFill>
                  <a:srgbClr val="16384C"/>
                </a:solidFill>
                <a:latin typeface="DejaVu Sans"/>
                <a:ea typeface="DejaVu Sans"/>
                <a:cs typeface="DejaVu Sans"/>
              </a:defRPr>
            </a:lvl4pPr>
            <a:lvl5pPr>
              <a:defRPr sz="2850" b="1">
                <a:solidFill>
                  <a:srgbClr val="16384C"/>
                </a:solidFill>
                <a:latin typeface="DejaVu Sans"/>
                <a:ea typeface="DejaVu Sans"/>
                <a:cs typeface="DejaVu Sans"/>
              </a:defRPr>
            </a:lvl5pPr>
            <a:lvl6pPr>
              <a:defRPr sz="2850" b="1">
                <a:solidFill>
                  <a:srgbClr val="16384C"/>
                </a:solidFill>
                <a:latin typeface="DejaVu Sans"/>
                <a:ea typeface="DejaVu Sans"/>
                <a:cs typeface="DejaVu Sans"/>
              </a:defRPr>
            </a:lvl6pPr>
            <a:lvl7pPr>
              <a:defRPr sz="2850" b="1">
                <a:solidFill>
                  <a:srgbClr val="16384C"/>
                </a:solidFill>
                <a:latin typeface="DejaVu Sans"/>
                <a:ea typeface="DejaVu Sans"/>
                <a:cs typeface="DejaVu Sans"/>
              </a:defRPr>
            </a:lvl7pPr>
            <a:lvl8pPr>
              <a:defRPr sz="2850" b="1">
                <a:solidFill>
                  <a:srgbClr val="16384C"/>
                </a:solidFill>
                <a:latin typeface="DejaVu Sans"/>
                <a:ea typeface="DejaVu Sans"/>
                <a:cs typeface="DejaVu Sans"/>
              </a:defRPr>
            </a:lvl8pPr>
            <a:lvl9pPr>
              <a:defRPr sz="2850" b="1">
                <a:solidFill>
                  <a:srgbClr val="16384C"/>
                </a:solidFill>
                <a:latin typeface="DejaVu Sans"/>
                <a:ea typeface="DejaVu Sans"/>
                <a:cs typeface="DejaVu Sans"/>
              </a:defRPr>
            </a:lvl9pPr>
          </a:lstStyle>
          <a:p>
            <a:pPr>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Υπόδειγμα φόρμας εξαγωγής δεδομένων</a:t>
            </a:r>
          </a:p>
        </p:txBody>
      </p:sp>
      <p:sp>
        <p:nvSpPr>
          <p:cNvPr id="2" name="accent-line">
            <a:extLst>
              <a:ext uri="{FF2B5EF4-FFF2-40B4-BE49-F238E27FC236}">
                <a16:creationId xmlns:a16="http://schemas.microsoft.com/office/drawing/2014/main" id="{3ED2BAC4-3733-468F-8F50-1ABF02EB958A}"/>
              </a:ext>
            </a:extLst>
          </p:cNvPr>
          <p:cNvSpPr>
            <a:spLocks noGrp="1"/>
          </p:cNvSpPr>
          <p:nvPr/>
        </p:nvSpPr>
        <p:spPr>
          <a:xfrm>
            <a:off x="685800" y="1028700"/>
            <a:ext cx="1000125" cy="57150"/>
          </a:xfrm>
          <a:prstGeom prst="rect">
            <a:avLst/>
          </a:prstGeom>
          <a:solidFill>
            <a:srgbClr val="EF7F61"/>
          </a:solidFill>
          <a:ln w="0">
            <a:noFill/>
            <a:prstDash val="solid"/>
          </a:ln>
        </p:spPr>
        <p:txBody>
          <a:bodyPr/>
          <a:lstStyle/>
          <a:p>
            <a:endParaRPr lang="en-US"/>
          </a:p>
        </p:txBody>
      </p:sp>
      <p:sp>
        <p:nvSpPr>
          <p:cNvPr id="3" name="subtitle">
            <a:extLst>
              <a:ext uri="{FF2B5EF4-FFF2-40B4-BE49-F238E27FC236}">
                <a16:creationId xmlns:a16="http://schemas.microsoft.com/office/drawing/2014/main" id="{3EC4E7D5-B373-46C0-8F2A-6A332BBAA558}"/>
              </a:ext>
            </a:extLst>
          </p:cNvPr>
          <p:cNvSpPr>
            <a:spLocks noGrp="1"/>
          </p:cNvSpPr>
          <p:nvPr/>
        </p:nvSpPr>
        <p:spPr>
          <a:xfrm>
            <a:off x="685800" y="1181100"/>
            <a:ext cx="10820400" cy="342900"/>
          </a:xfrm>
          <a:prstGeom prst="rect">
            <a:avLst/>
          </a:prstGeom>
          <a:noFill/>
          <a:ln w="0">
            <a:noFill/>
            <a:prstDash val="solid"/>
          </a:ln>
        </p:spPr>
        <p:txBody>
          <a:bodyPr/>
          <a:lstStyle>
            <a:defPPr>
              <a:defRPr sz="1350">
                <a:solidFill>
                  <a:srgbClr val="536773"/>
                </a:solidFill>
                <a:latin typeface="DejaVu Sans"/>
                <a:ea typeface="DejaVu Sans"/>
                <a:cs typeface="DejaVu Sans"/>
              </a:defRPr>
            </a:defPPr>
            <a:lvl1pPr>
              <a:defRPr sz="1350">
                <a:solidFill>
                  <a:srgbClr val="536773"/>
                </a:solidFill>
                <a:latin typeface="DejaVu Sans"/>
                <a:ea typeface="DejaVu Sans"/>
                <a:cs typeface="DejaVu Sans"/>
              </a:defRPr>
            </a:lvl1pPr>
            <a:lvl2pPr>
              <a:defRPr sz="1350">
                <a:solidFill>
                  <a:srgbClr val="536773"/>
                </a:solidFill>
                <a:latin typeface="DejaVu Sans"/>
                <a:ea typeface="DejaVu Sans"/>
                <a:cs typeface="DejaVu Sans"/>
              </a:defRPr>
            </a:lvl2pPr>
            <a:lvl3pPr>
              <a:defRPr sz="1350">
                <a:solidFill>
                  <a:srgbClr val="536773"/>
                </a:solidFill>
                <a:latin typeface="DejaVu Sans"/>
                <a:ea typeface="DejaVu Sans"/>
                <a:cs typeface="DejaVu Sans"/>
              </a:defRPr>
            </a:lvl3pPr>
            <a:lvl4pPr>
              <a:defRPr sz="1350">
                <a:solidFill>
                  <a:srgbClr val="536773"/>
                </a:solidFill>
                <a:latin typeface="DejaVu Sans"/>
                <a:ea typeface="DejaVu Sans"/>
                <a:cs typeface="DejaVu Sans"/>
              </a:defRPr>
            </a:lvl4pPr>
            <a:lvl5pPr>
              <a:defRPr sz="1350">
                <a:solidFill>
                  <a:srgbClr val="536773"/>
                </a:solidFill>
                <a:latin typeface="DejaVu Sans"/>
                <a:ea typeface="DejaVu Sans"/>
                <a:cs typeface="DejaVu Sans"/>
              </a:defRPr>
            </a:lvl5pPr>
            <a:lvl6pPr>
              <a:defRPr sz="1350">
                <a:solidFill>
                  <a:srgbClr val="536773"/>
                </a:solidFill>
                <a:latin typeface="DejaVu Sans"/>
                <a:ea typeface="DejaVu Sans"/>
                <a:cs typeface="DejaVu Sans"/>
              </a:defRPr>
            </a:lvl6pPr>
            <a:lvl7pPr>
              <a:defRPr sz="1350">
                <a:solidFill>
                  <a:srgbClr val="536773"/>
                </a:solidFill>
                <a:latin typeface="DejaVu Sans"/>
                <a:ea typeface="DejaVu Sans"/>
                <a:cs typeface="DejaVu Sans"/>
              </a:defRPr>
            </a:lvl7pPr>
            <a:lvl8pPr>
              <a:defRPr sz="1350">
                <a:solidFill>
                  <a:srgbClr val="536773"/>
                </a:solidFill>
                <a:latin typeface="DejaVu Sans"/>
                <a:ea typeface="DejaVu Sans"/>
                <a:cs typeface="DejaVu Sans"/>
              </a:defRPr>
            </a:lvl8pPr>
            <a:lvl9pPr>
              <a:defRPr sz="1350">
                <a:solidFill>
                  <a:srgbClr val="536773"/>
                </a:solidFill>
                <a:latin typeface="DejaVu Sans"/>
                <a:ea typeface="DejaVu Sans"/>
                <a:cs typeface="DejaVu Sans"/>
              </a:defRPr>
            </a:lvl9pPr>
          </a:lstStyle>
          <a:p>
            <a:pPr>
              <a:defRPr sz="1350">
                <a:solidFill>
                  <a:srgbClr val="536773"/>
                </a:solidFill>
                <a:latin typeface="DejaVu Sans"/>
                <a:ea typeface="DejaVu Sans"/>
                <a:cs typeface="DejaVu Sans"/>
              </a:defRPr>
            </a:pPr>
            <a:r>
              <a:rPr sz="1350">
                <a:solidFill>
                  <a:srgbClr val="536773"/>
                </a:solidFill>
                <a:latin typeface="DejaVu Sans"/>
                <a:ea typeface="DejaVu Sans"/>
                <a:cs typeface="DejaVu Sans"/>
              </a:rPr>
              <a:t>Συμπληρωμένο υποθετικό παράδειγμα για μία μελέτη</a:t>
            </a:r>
          </a:p>
        </p:txBody>
      </p:sp>
      <p:graphicFrame>
        <p:nvGraphicFramePr>
          <p:cNvPr id="4" name="Table 3">
            <a:extLst>
              <a:ext uri="{FF2B5EF4-FFF2-40B4-BE49-F238E27FC236}">
                <a16:creationId xmlns:a16="http://schemas.microsoft.com/office/drawing/2014/main" id="{A6A37392-9415-4094-8A61-3AE86CF20F66}"/>
              </a:ext>
            </a:extLst>
          </p:cNvPr>
          <p:cNvGraphicFramePr/>
          <p:nvPr/>
        </p:nvGraphicFramePr>
        <p:xfrm>
          <a:off x="685800" y="1638300"/>
          <a:ext cx="10820400" cy="4191000"/>
        </p:xfrm>
        <a:graphic>
          <a:graphicData uri="http://schemas.openxmlformats.org/drawingml/2006/table">
            <a:tbl>
              <a:tblPr/>
              <a:tblGrid>
                <a:gridCol w="2095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5010150">
                  <a:extLst>
                    <a:ext uri="{9D8B030D-6E8A-4147-A177-3AD203B41FA5}">
                      <a16:colId xmlns:a16="http://schemas.microsoft.com/office/drawing/2014/main" val="20002"/>
                    </a:ext>
                  </a:extLst>
                </a:gridCol>
              </a:tblGrid>
              <a:tr h="457200">
                <a:tc>
                  <a:txBody>
                    <a:bodyPr/>
                    <a:lstStyle/>
                    <a:p>
                      <a:pPr algn="l"/>
                      <a:r>
                        <a:rPr sz="1200" b="1">
                          <a:solidFill>
                            <a:srgbClr val="FFFFFF"/>
                          </a:solidFill>
                          <a:latin typeface="DejaVu Sans"/>
                          <a:ea typeface="DejaVu Sans"/>
                          <a:cs typeface="DejaVu Sans"/>
                        </a:rPr>
                        <a:t>Πεδίο</a:t>
                      </a:r>
                    </a:p>
                  </a:txBody>
                  <a:tcPr marL="114300" marR="95250" marT="76200" marB="57150" anchor="ctr">
                    <a:lnL w="9525">
                      <a:solidFill>
                        <a:srgbClr val="C9D3D9"/>
                      </a:solidFill>
                      <a:prstDash val="solid"/>
                    </a:lnL>
                    <a:lnR w="9525">
                      <a:solidFill>
                        <a:srgbClr val="C9D3D9"/>
                      </a:solidFill>
                      <a:prstDash val="solid"/>
                    </a:lnR>
                    <a:lnT w="9525">
                      <a:solidFill>
                        <a:srgbClr val="C9D3D9"/>
                      </a:solidFill>
                      <a:prstDash val="solid"/>
                    </a:lnT>
                    <a:lnB w="9525">
                      <a:solidFill>
                        <a:srgbClr val="C9D3D9"/>
                      </a:solidFill>
                      <a:prstDash val="solid"/>
                    </a:lnB>
                    <a:solidFill>
                      <a:srgbClr val="16384C"/>
                    </a:solidFill>
                  </a:tcPr>
                </a:tc>
                <a:tc>
                  <a:txBody>
                    <a:bodyPr/>
                    <a:lstStyle/>
                    <a:p>
                      <a:pPr algn="l"/>
                      <a:r>
                        <a:rPr sz="1200" b="1">
                          <a:solidFill>
                            <a:srgbClr val="FFFFFF"/>
                          </a:solidFill>
                          <a:latin typeface="DejaVu Sans"/>
                          <a:ea typeface="DejaVu Sans"/>
                          <a:cs typeface="DejaVu Sans"/>
                        </a:rPr>
                        <a:t>Τι καταγράφουμε</a:t>
                      </a:r>
                    </a:p>
                  </a:txBody>
                  <a:tcPr marL="114300" marR="95250" marT="76200" marB="57150" anchor="ctr">
                    <a:lnL w="9525" cap="flat" cmpd="sng" algn="ctr">
                      <a:solidFill>
                        <a:srgbClr val="C9D3D9"/>
                      </a:solidFill>
                      <a:prstDash val="solid"/>
                      <a:round/>
                      <a:headEnd type="none" w="med" len="med"/>
                      <a:tailEnd type="none" w="med" len="med"/>
                    </a:lnL>
                    <a:lnR w="9525">
                      <a:solidFill>
                        <a:srgbClr val="C9D3D9"/>
                      </a:solidFill>
                      <a:prstDash val="solid"/>
                    </a:lnR>
                    <a:lnT w="9525">
                      <a:solidFill>
                        <a:srgbClr val="C9D3D9"/>
                      </a:solidFill>
                      <a:prstDash val="solid"/>
                    </a:lnT>
                    <a:lnB w="9525">
                      <a:solidFill>
                        <a:srgbClr val="C9D3D9"/>
                      </a:solidFill>
                      <a:prstDash val="solid"/>
                    </a:lnB>
                    <a:solidFill>
                      <a:srgbClr val="16384C"/>
                    </a:solidFill>
                  </a:tcPr>
                </a:tc>
                <a:tc>
                  <a:txBody>
                    <a:bodyPr/>
                    <a:lstStyle/>
                    <a:p>
                      <a:pPr algn="l"/>
                      <a:r>
                        <a:rPr sz="1200" b="1">
                          <a:solidFill>
                            <a:srgbClr val="FFFFFF"/>
                          </a:solidFill>
                          <a:latin typeface="DejaVu Sans"/>
                          <a:ea typeface="DejaVu Sans"/>
                          <a:cs typeface="DejaVu Sans"/>
                        </a:rPr>
                        <a:t>Παράδειγμα: Μελέτη Α</a:t>
                      </a:r>
                    </a:p>
                  </a:txBody>
                  <a:tcPr marL="114300" marR="95250" marT="76200" marB="57150" anchor="ctr">
                    <a:lnL w="9525" cap="flat" cmpd="sng" algn="ctr">
                      <a:solidFill>
                        <a:srgbClr val="C9D3D9"/>
                      </a:solidFill>
                      <a:prstDash val="solid"/>
                      <a:round/>
                      <a:headEnd type="none" w="med" len="med"/>
                      <a:tailEnd type="none" w="med" len="med"/>
                    </a:lnL>
                    <a:lnR w="9525">
                      <a:solidFill>
                        <a:srgbClr val="C9D3D9"/>
                      </a:solidFill>
                      <a:prstDash val="solid"/>
                    </a:lnR>
                    <a:lnT w="9525">
                      <a:solidFill>
                        <a:srgbClr val="C9D3D9"/>
                      </a:solidFill>
                      <a:prstDash val="solid"/>
                    </a:lnT>
                    <a:lnB w="9525">
                      <a:solidFill>
                        <a:srgbClr val="C9D3D9"/>
                      </a:solidFill>
                      <a:prstDash val="solid"/>
                    </a:lnB>
                    <a:solidFill>
                      <a:srgbClr val="16384C"/>
                    </a:solidFill>
                  </a:tcPr>
                </a:tc>
                <a:extLst>
                  <a:ext uri="{0D108BD9-81ED-4DB2-BD59-A6C34878D82A}">
                    <a16:rowId xmlns:a16="http://schemas.microsoft.com/office/drawing/2014/main" val="10000"/>
                  </a:ext>
                </a:extLst>
              </a:tr>
              <a:tr h="533400">
                <a:tc>
                  <a:txBody>
                    <a:bodyPr/>
                    <a:lstStyle/>
                    <a:p>
                      <a:pPr algn="l"/>
                      <a:r>
                        <a:rPr sz="1088" b="1">
                          <a:solidFill>
                            <a:srgbClr val="233743"/>
                          </a:solidFill>
                          <a:latin typeface="DejaVu Sans"/>
                          <a:ea typeface="DejaVu Sans"/>
                          <a:cs typeface="DejaVu Sans"/>
                        </a:rPr>
                        <a:t>Ταυτότητα</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Συγγραφείς, έτος, χώρα</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FFF"/>
                    </a:solidFill>
                  </a:tcPr>
                </a:tc>
                <a:tc>
                  <a:txBody>
                    <a:bodyPr/>
                    <a:lstStyle/>
                    <a:p>
                      <a:pPr algn="l"/>
                      <a:r>
                        <a:rPr sz="1050" b="0">
                          <a:solidFill>
                            <a:srgbClr val="233743"/>
                          </a:solidFill>
                          <a:latin typeface="DejaVu Sans"/>
                          <a:ea typeface="DejaVu Sans"/>
                          <a:cs typeface="DejaVu Sans"/>
                        </a:rPr>
                        <a:t>Μελέτη Α, 2025, Ελλάδα</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1"/>
                  </a:ext>
                </a:extLst>
              </a:tr>
              <a:tr h="533400">
                <a:tc>
                  <a:txBody>
                    <a:bodyPr/>
                    <a:lstStyle/>
                    <a:p>
                      <a:pPr algn="l"/>
                      <a:r>
                        <a:rPr sz="1088" b="1">
                          <a:solidFill>
                            <a:srgbClr val="233743"/>
                          </a:solidFill>
                          <a:latin typeface="DejaVu Sans"/>
                          <a:ea typeface="DejaVu Sans"/>
                          <a:cs typeface="DejaVu Sans"/>
                        </a:rPr>
                        <a:t>Σχεδιασμός και δείγμα</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Τύπος μελέτης, κλινικό περιβάλλον, μέγεθος δείγματος</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7FAFB"/>
                    </a:solidFill>
                  </a:tcPr>
                </a:tc>
                <a:tc>
                  <a:txBody>
                    <a:bodyPr/>
                    <a:lstStyle/>
                    <a:p>
                      <a:pPr algn="l"/>
                      <a:r>
                        <a:rPr sz="1050" b="0">
                          <a:solidFill>
                            <a:srgbClr val="233743"/>
                          </a:solidFill>
                          <a:latin typeface="DejaVu Sans"/>
                          <a:ea typeface="DejaVu Sans"/>
                          <a:cs typeface="DejaVu Sans"/>
                        </a:rPr>
                        <a:t>Τυχαιοποιημένη δοκιμή σε παθολογικές κλινικές, n = 240</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2"/>
                  </a:ext>
                </a:extLst>
              </a:tr>
              <a:tr h="533400">
                <a:tc>
                  <a:txBody>
                    <a:bodyPr/>
                    <a:lstStyle/>
                    <a:p>
                      <a:pPr algn="l"/>
                      <a:r>
                        <a:rPr sz="1088" b="1">
                          <a:solidFill>
                            <a:srgbClr val="233743"/>
                          </a:solidFill>
                          <a:latin typeface="DejaVu Sans"/>
                          <a:ea typeface="DejaVu Sans"/>
                          <a:cs typeface="DejaVu Sans"/>
                        </a:rPr>
                        <a:t>Πληθυσμός</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Κριτήρια ένταξης και βασικά χαρακτηριστικά</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FFF"/>
                    </a:solidFill>
                  </a:tcPr>
                </a:tc>
                <a:tc>
                  <a:txBody>
                    <a:bodyPr/>
                    <a:lstStyle/>
                    <a:p>
                      <a:pPr algn="l"/>
                      <a:r>
                        <a:rPr sz="1050" b="0">
                          <a:solidFill>
                            <a:srgbClr val="233743"/>
                          </a:solidFill>
                          <a:latin typeface="DejaVu Sans"/>
                          <a:ea typeface="DejaVu Sans"/>
                          <a:cs typeface="DejaVu Sans"/>
                        </a:rPr>
                        <a:t>Ενήλικοι νοσηλευόμενοι με μόνιμο ουροκαθετήρα</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3"/>
                  </a:ext>
                </a:extLst>
              </a:tr>
              <a:tr h="533400">
                <a:tc>
                  <a:txBody>
                    <a:bodyPr/>
                    <a:lstStyle/>
                    <a:p>
                      <a:pPr algn="l"/>
                      <a:r>
                        <a:rPr sz="1088" b="1">
                          <a:solidFill>
                            <a:srgbClr val="233743"/>
                          </a:solidFill>
                          <a:latin typeface="DejaVu Sans"/>
                          <a:ea typeface="DejaVu Sans"/>
                          <a:cs typeface="DejaVu Sans"/>
                        </a:rPr>
                        <a:t>Παρέμβαση και σύγκριση</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Τι εφαρμόστηκε σε κάθε ομάδα</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7FAFB"/>
                    </a:solidFill>
                  </a:tcPr>
                </a:tc>
                <a:tc>
                  <a:txBody>
                    <a:bodyPr/>
                    <a:lstStyle/>
                    <a:p>
                      <a:pPr algn="l"/>
                      <a:r>
                        <a:rPr sz="1050" b="0">
                          <a:solidFill>
                            <a:srgbClr val="233743"/>
                          </a:solidFill>
                          <a:latin typeface="DejaVu Sans"/>
                          <a:ea typeface="DejaVu Sans"/>
                          <a:cs typeface="DejaVu Sans"/>
                        </a:rPr>
                        <a:t>Καθημερινή αξιολόγηση και πρωτόκολλο αφαίρεσης έναντι συνήθους φροντίδας</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4"/>
                  </a:ext>
                </a:extLst>
              </a:tr>
              <a:tr h="533400">
                <a:tc>
                  <a:txBody>
                    <a:bodyPr/>
                    <a:lstStyle/>
                    <a:p>
                      <a:pPr algn="l"/>
                      <a:r>
                        <a:rPr sz="1088" b="1">
                          <a:solidFill>
                            <a:srgbClr val="233743"/>
                          </a:solidFill>
                          <a:latin typeface="DejaVu Sans"/>
                          <a:ea typeface="DejaVu Sans"/>
                          <a:cs typeface="DejaVu Sans"/>
                        </a:rPr>
                        <a:t>Εκβάσεις</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Ορισμός έκβασης και χρόνος μέτρησης</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FFF"/>
                    </a:solidFill>
                  </a:tcPr>
                </a:tc>
                <a:tc>
                  <a:txBody>
                    <a:bodyPr/>
                    <a:lstStyle/>
                    <a:p>
                      <a:pPr algn="l"/>
                      <a:r>
                        <a:rPr sz="1050" b="0">
                          <a:solidFill>
                            <a:srgbClr val="233743"/>
                          </a:solidFill>
                          <a:latin typeface="DejaVu Sans"/>
                          <a:ea typeface="DejaVu Sans"/>
                          <a:cs typeface="DejaVu Sans"/>
                        </a:rPr>
                        <a:t>Διάρκεια καθετηριασμού, ουρολοίμωξη σχετιζόμενη με ουροκαθετήρα (CAUTI), επανακαθετηριασμός</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5"/>
                  </a:ext>
                </a:extLst>
              </a:tr>
              <a:tr h="533400">
                <a:tc>
                  <a:txBody>
                    <a:bodyPr/>
                    <a:lstStyle/>
                    <a:p>
                      <a:pPr algn="l"/>
                      <a:r>
                        <a:rPr sz="1088" b="1">
                          <a:solidFill>
                            <a:srgbClr val="233743"/>
                          </a:solidFill>
                          <a:latin typeface="DejaVu Sans"/>
                          <a:ea typeface="DejaVu Sans"/>
                          <a:cs typeface="DejaVu Sans"/>
                        </a:rPr>
                        <a:t>Αποτελέσματα</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Αριθμοί, μέτρο επίδρασης και 95% διάστημα εμπιστοσύνης</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7FAFB"/>
                    </a:solidFill>
                  </a:tcPr>
                </a:tc>
                <a:tc>
                  <a:txBody>
                    <a:bodyPr/>
                    <a:lstStyle/>
                    <a:p>
                      <a:pPr algn="l"/>
                      <a:r>
                        <a:rPr sz="1050" b="0">
                          <a:solidFill>
                            <a:srgbClr val="233743"/>
                          </a:solidFill>
                          <a:latin typeface="DejaVu Sans"/>
                          <a:ea typeface="DejaVu Sans"/>
                          <a:cs typeface="DejaVu Sans"/>
                        </a:rPr>
                        <a:t>Μείωση κατά 1,8 ημέρες. RR για CAUTI 0,65 (95% ΔΕ 0,42–1,01)</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6"/>
                  </a:ext>
                </a:extLst>
              </a:tr>
              <a:tr h="533400">
                <a:tc>
                  <a:txBody>
                    <a:bodyPr/>
                    <a:lstStyle/>
                    <a:p>
                      <a:pPr algn="l"/>
                      <a:r>
                        <a:rPr sz="1088" b="1">
                          <a:solidFill>
                            <a:srgbClr val="233743"/>
                          </a:solidFill>
                          <a:latin typeface="DejaVu Sans"/>
                          <a:ea typeface="DejaVu Sans"/>
                          <a:cs typeface="DejaVu Sans"/>
                        </a:rPr>
                        <a:t>Ποιότητα και παρατηρήσεις</a:t>
                      </a:r>
                    </a:p>
                  </a:txBody>
                  <a:tcPr marL="104775" marR="85725" marT="57150" marB="47625" anchor="ctr">
                    <a:lnL w="9525">
                      <a:solidFill>
                        <a:srgbClr val="C9D3D9"/>
                      </a:solidFill>
                      <a:prstDash val="soli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0EA"/>
                    </a:solidFill>
                  </a:tcPr>
                </a:tc>
                <a:tc>
                  <a:txBody>
                    <a:bodyPr/>
                    <a:lstStyle/>
                    <a:p>
                      <a:pPr algn="l"/>
                      <a:r>
                        <a:rPr sz="1050" b="0">
                          <a:solidFill>
                            <a:srgbClr val="233743"/>
                          </a:solidFill>
                          <a:latin typeface="DejaVu Sans"/>
                          <a:ea typeface="DejaVu Sans"/>
                          <a:cs typeface="DejaVu Sans"/>
                        </a:rPr>
                        <a:t>Κίνδυνος μεροληψίας, ελλιπή δεδομένα, χρηματοδότηση</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FFFFFF"/>
                    </a:solidFill>
                  </a:tcPr>
                </a:tc>
                <a:tc>
                  <a:txBody>
                    <a:bodyPr/>
                    <a:lstStyle/>
                    <a:p>
                      <a:pPr algn="l"/>
                      <a:r>
                        <a:rPr sz="1050" b="0">
                          <a:solidFill>
                            <a:srgbClr val="233743"/>
                          </a:solidFill>
                          <a:latin typeface="DejaVu Sans"/>
                          <a:ea typeface="DejaVu Sans"/>
                          <a:cs typeface="DejaVu Sans"/>
                        </a:rPr>
                        <a:t>Ασαφής απόκρυψη κατανομής. Ελλιπή δεδομένα 8%.</a:t>
                      </a:r>
                    </a:p>
                  </a:txBody>
                  <a:tcPr marL="104775" marR="85725" marT="57150" marB="47625" anchor="ctr">
                    <a:lnL w="9525" cap="flat" cmpd="sng" algn="ctr">
                      <a:solidFill>
                        <a:srgbClr val="C9D3D9"/>
                      </a:solidFill>
                      <a:prstDash val="solid"/>
                      <a:round/>
                      <a:headEnd type="none" w="med" len="med"/>
                      <a:tailEnd type="none" w="med" len="med"/>
                    </a:lnL>
                    <a:lnR w="9525">
                      <a:solidFill>
                        <a:srgbClr val="C9D3D9"/>
                      </a:solidFill>
                      <a:prstDash val="solid"/>
                    </a:lnR>
                    <a:lnT w="9525" cap="flat" cmpd="sng" algn="ctr">
                      <a:solidFill>
                        <a:srgbClr val="C9D3D9"/>
                      </a:solidFill>
                      <a:prstDash val="solid"/>
                      <a:round/>
                      <a:headEnd type="none" w="med" len="med"/>
                      <a:tailEnd type="none" w="med" len="med"/>
                    </a:lnT>
                    <a:lnB w="9525">
                      <a:solidFill>
                        <a:srgbClr val="C9D3D9"/>
                      </a:solidFill>
                      <a:prstDash val="solid"/>
                    </a:lnB>
                    <a:solidFill>
                      <a:srgbClr val="EAF6F3"/>
                    </a:solidFill>
                  </a:tcPr>
                </a:tc>
                <a:extLst>
                  <a:ext uri="{0D108BD9-81ED-4DB2-BD59-A6C34878D82A}">
                    <a16:rowId xmlns:a16="http://schemas.microsoft.com/office/drawing/2014/main" val="10007"/>
                  </a:ext>
                </a:extLst>
              </a:tr>
            </a:tbl>
          </a:graphicData>
        </a:graphic>
      </p:graphicFrame>
      <p:sp>
        <p:nvSpPr>
          <p:cNvPr id="5" name="takeaway">
            <a:extLst>
              <a:ext uri="{FF2B5EF4-FFF2-40B4-BE49-F238E27FC236}">
                <a16:creationId xmlns:a16="http://schemas.microsoft.com/office/drawing/2014/main" id="{FF68BFE4-CD69-4E3D-87AC-13093BE18C4D}"/>
              </a:ext>
            </a:extLst>
          </p:cNvPr>
          <p:cNvSpPr>
            <a:spLocks noGrp="1"/>
          </p:cNvSpPr>
          <p:nvPr/>
        </p:nvSpPr>
        <p:spPr>
          <a:xfrm>
            <a:off x="685800" y="6000750"/>
            <a:ext cx="10820400" cy="533400"/>
          </a:xfrm>
          <a:prstGeom prst="roundRect">
            <a:avLst>
              <a:gd name="adj" fmla="val 14286"/>
            </a:avLst>
          </a:prstGeom>
          <a:solidFill>
            <a:srgbClr val="F3F7F9"/>
          </a:solidFill>
          <a:ln w="9525">
            <a:solidFill>
              <a:srgbClr val="D7E1E6"/>
            </a:solidFill>
            <a:prstDash val="solid"/>
          </a:ln>
        </p:spPr>
        <p:txBody>
          <a:bodyPr/>
          <a:lstStyle>
            <a:defPPr algn="ctr">
              <a:defRPr sz="1275" b="1">
                <a:solidFill>
                  <a:srgbClr val="16384C"/>
                </a:solidFill>
                <a:latin typeface="DejaVu Sans"/>
                <a:ea typeface="DejaVu Sans"/>
                <a:cs typeface="DejaVu Sans"/>
              </a:defRPr>
            </a:defPPr>
            <a:lvl1pPr algn="ctr">
              <a:defRPr sz="1275" b="1">
                <a:solidFill>
                  <a:srgbClr val="16384C"/>
                </a:solidFill>
                <a:latin typeface="DejaVu Sans"/>
                <a:ea typeface="DejaVu Sans"/>
                <a:cs typeface="DejaVu Sans"/>
              </a:defRPr>
            </a:lvl1pPr>
            <a:lvl2pPr algn="ctr">
              <a:defRPr sz="1275" b="1">
                <a:solidFill>
                  <a:srgbClr val="16384C"/>
                </a:solidFill>
                <a:latin typeface="DejaVu Sans"/>
                <a:ea typeface="DejaVu Sans"/>
                <a:cs typeface="DejaVu Sans"/>
              </a:defRPr>
            </a:lvl2pPr>
            <a:lvl3pPr algn="ctr">
              <a:defRPr sz="1275" b="1">
                <a:solidFill>
                  <a:srgbClr val="16384C"/>
                </a:solidFill>
                <a:latin typeface="DejaVu Sans"/>
                <a:ea typeface="DejaVu Sans"/>
                <a:cs typeface="DejaVu Sans"/>
              </a:defRPr>
            </a:lvl3pPr>
            <a:lvl4pPr algn="ctr">
              <a:defRPr sz="1275" b="1">
                <a:solidFill>
                  <a:srgbClr val="16384C"/>
                </a:solidFill>
                <a:latin typeface="DejaVu Sans"/>
                <a:ea typeface="DejaVu Sans"/>
                <a:cs typeface="DejaVu Sans"/>
              </a:defRPr>
            </a:lvl4pPr>
            <a:lvl5pPr algn="ctr">
              <a:defRPr sz="1275" b="1">
                <a:solidFill>
                  <a:srgbClr val="16384C"/>
                </a:solidFill>
                <a:latin typeface="DejaVu Sans"/>
                <a:ea typeface="DejaVu Sans"/>
                <a:cs typeface="DejaVu Sans"/>
              </a:defRPr>
            </a:lvl5pPr>
            <a:lvl6pPr algn="ctr">
              <a:defRPr sz="1275" b="1">
                <a:solidFill>
                  <a:srgbClr val="16384C"/>
                </a:solidFill>
                <a:latin typeface="DejaVu Sans"/>
                <a:ea typeface="DejaVu Sans"/>
                <a:cs typeface="DejaVu Sans"/>
              </a:defRPr>
            </a:lvl6pPr>
            <a:lvl7pPr algn="ctr">
              <a:defRPr sz="1275" b="1">
                <a:solidFill>
                  <a:srgbClr val="16384C"/>
                </a:solidFill>
                <a:latin typeface="DejaVu Sans"/>
                <a:ea typeface="DejaVu Sans"/>
                <a:cs typeface="DejaVu Sans"/>
              </a:defRPr>
            </a:lvl7pPr>
            <a:lvl8pPr algn="ctr">
              <a:defRPr sz="1275" b="1">
                <a:solidFill>
                  <a:srgbClr val="16384C"/>
                </a:solidFill>
                <a:latin typeface="DejaVu Sans"/>
                <a:ea typeface="DejaVu Sans"/>
                <a:cs typeface="DejaVu Sans"/>
              </a:defRPr>
            </a:lvl8pPr>
            <a:lvl9pPr algn="ctr">
              <a:defRPr sz="1275" b="1">
                <a:solidFill>
                  <a:srgbClr val="16384C"/>
                </a:solidFill>
                <a:latin typeface="DejaVu Sans"/>
                <a:ea typeface="DejaVu Sans"/>
                <a:cs typeface="DejaVu Sans"/>
              </a:defRPr>
            </a:lvl9pPr>
          </a:lstStyle>
          <a:p>
            <a:pPr algn="ctr">
              <a:defRPr sz="1275" b="1">
                <a:solidFill>
                  <a:srgbClr val="16384C"/>
                </a:solidFill>
                <a:latin typeface="DejaVu Sans"/>
                <a:ea typeface="DejaVu Sans"/>
                <a:cs typeface="DejaVu Sans"/>
              </a:defRPr>
            </a:pPr>
            <a:r>
              <a:rPr sz="1275" b="1">
                <a:solidFill>
                  <a:srgbClr val="16384C"/>
                </a:solidFill>
                <a:latin typeface="DejaVu Sans"/>
                <a:ea typeface="DejaVu Sans"/>
                <a:cs typeface="DejaVu Sans"/>
              </a:rPr>
              <a:t>Η ίδια προσυμφωνημένη φόρμα χρησιμοποιείται για όλες τις μελέτες, ώστε τα δεδομένα να καταγράφονται με συστηματικό και συγκρίσιμο τρόπο.</a:t>
            </a:r>
          </a:p>
        </p:txBody>
      </p:sp>
    </p:spTree>
    <p:extLst>
      <p:ext uri="{BB962C8B-B14F-4D97-AF65-F5344CB8AC3E}">
        <p14:creationId xmlns:p14="http://schemas.microsoft.com/office/powerpoint/2010/main" val="1611368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2E69ACF5-125D-42FE-99C0-77A93C1E2758}"/>
              </a:ext>
            </a:extLst>
          </p:cNvPr>
          <p:cNvSpPr>
            <a:spLocks noGrp="1"/>
          </p:cNvSpPr>
          <p:nvPr/>
        </p:nvSpPr>
        <p:spPr>
          <a:xfrm>
            <a:off x="2057400" y="289560"/>
            <a:ext cx="8077200" cy="563880"/>
          </a:xfrm>
          <a:prstGeom prst="rect">
            <a:avLst/>
          </a:prstGeom>
          <a:noFill/>
          <a:ln w="0">
            <a:noFill/>
            <a:prstDash val="solid"/>
          </a:ln>
        </p:spPr>
        <p:txBody>
          <a:bodyPr/>
          <a:lstStyle>
            <a:defPPr algn="ctr">
              <a:defRPr sz="3075" b="1">
                <a:solidFill>
                  <a:srgbClr val="3F8CC4"/>
                </a:solidFill>
                <a:latin typeface="DejaVu Sans"/>
                <a:ea typeface="DejaVu Sans"/>
                <a:cs typeface="DejaVu Sans"/>
              </a:defRPr>
            </a:defPPr>
            <a:lvl1pPr algn="ctr">
              <a:defRPr sz="3075" b="1">
                <a:solidFill>
                  <a:srgbClr val="3F8CC4"/>
                </a:solidFill>
                <a:latin typeface="DejaVu Sans"/>
                <a:ea typeface="DejaVu Sans"/>
                <a:cs typeface="DejaVu Sans"/>
              </a:defRPr>
            </a:lvl1pPr>
            <a:lvl2pPr algn="ctr">
              <a:defRPr sz="3075" b="1">
                <a:solidFill>
                  <a:srgbClr val="3F8CC4"/>
                </a:solidFill>
                <a:latin typeface="DejaVu Sans"/>
                <a:ea typeface="DejaVu Sans"/>
                <a:cs typeface="DejaVu Sans"/>
              </a:defRPr>
            </a:lvl2pPr>
            <a:lvl3pPr algn="ctr">
              <a:defRPr sz="3075" b="1">
                <a:solidFill>
                  <a:srgbClr val="3F8CC4"/>
                </a:solidFill>
                <a:latin typeface="DejaVu Sans"/>
                <a:ea typeface="DejaVu Sans"/>
                <a:cs typeface="DejaVu Sans"/>
              </a:defRPr>
            </a:lvl3pPr>
            <a:lvl4pPr algn="ctr">
              <a:defRPr sz="3075" b="1">
                <a:solidFill>
                  <a:srgbClr val="3F8CC4"/>
                </a:solidFill>
                <a:latin typeface="DejaVu Sans"/>
                <a:ea typeface="DejaVu Sans"/>
                <a:cs typeface="DejaVu Sans"/>
              </a:defRPr>
            </a:lvl4pPr>
            <a:lvl5pPr algn="ctr">
              <a:defRPr sz="3075" b="1">
                <a:solidFill>
                  <a:srgbClr val="3F8CC4"/>
                </a:solidFill>
                <a:latin typeface="DejaVu Sans"/>
                <a:ea typeface="DejaVu Sans"/>
                <a:cs typeface="DejaVu Sans"/>
              </a:defRPr>
            </a:lvl5pPr>
            <a:lvl6pPr algn="ctr">
              <a:defRPr sz="3075" b="1">
                <a:solidFill>
                  <a:srgbClr val="3F8CC4"/>
                </a:solidFill>
                <a:latin typeface="DejaVu Sans"/>
                <a:ea typeface="DejaVu Sans"/>
                <a:cs typeface="DejaVu Sans"/>
              </a:defRPr>
            </a:lvl6pPr>
            <a:lvl7pPr algn="ctr">
              <a:defRPr sz="3075" b="1">
                <a:solidFill>
                  <a:srgbClr val="3F8CC4"/>
                </a:solidFill>
                <a:latin typeface="DejaVu Sans"/>
                <a:ea typeface="DejaVu Sans"/>
                <a:cs typeface="DejaVu Sans"/>
              </a:defRPr>
            </a:lvl7pPr>
            <a:lvl8pPr algn="ctr">
              <a:defRPr sz="3075" b="1">
                <a:solidFill>
                  <a:srgbClr val="3F8CC4"/>
                </a:solidFill>
                <a:latin typeface="DejaVu Sans"/>
                <a:ea typeface="DejaVu Sans"/>
                <a:cs typeface="DejaVu Sans"/>
              </a:defRPr>
            </a:lvl8pPr>
            <a:lvl9pPr algn="ctr">
              <a:defRPr sz="3075" b="1">
                <a:solidFill>
                  <a:srgbClr val="3F8CC4"/>
                </a:solidFill>
                <a:latin typeface="DejaVu Sans"/>
                <a:ea typeface="DejaVu Sans"/>
                <a:cs typeface="DejaVu Sans"/>
              </a:defRPr>
            </a:lvl9pPr>
          </a:lstStyle>
          <a:p>
            <a:pPr algn="ctr">
              <a:defRPr sz="3075" b="1">
                <a:solidFill>
                  <a:srgbClr val="3F8CC4"/>
                </a:solidFill>
                <a:latin typeface="DejaVu Sans"/>
                <a:ea typeface="DejaVu Sans"/>
                <a:cs typeface="DejaVu Sans"/>
              </a:defRPr>
            </a:pPr>
            <a:r>
              <a:rPr sz="2460"/>
              <a:t>Γιατί χρειάζεται κριτική αξιολόγηση;</a:t>
            </a:r>
          </a:p>
        </p:txBody>
      </p:sp>
      <p:sp>
        <p:nvSpPr>
          <p:cNvPr id="2" name="yellow-accent">
            <a:extLst>
              <a:ext uri="{FF2B5EF4-FFF2-40B4-BE49-F238E27FC236}">
                <a16:creationId xmlns:a16="http://schemas.microsoft.com/office/drawing/2014/main" id="{3260BC30-AE4A-4D51-B550-3E235EB362EE}"/>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2B735137-60D3-405B-9AD4-A59E44DAD44D}"/>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bullet-218">
            <a:extLst>
              <a:ext uri="{FF2B5EF4-FFF2-40B4-BE49-F238E27FC236}">
                <a16:creationId xmlns:a16="http://schemas.microsoft.com/office/drawing/2014/main" id="{01A12111-833D-4A7D-B626-6D25844BFCD3}"/>
              </a:ext>
            </a:extLst>
          </p:cNvPr>
          <p:cNvSpPr>
            <a:spLocks noGrp="1"/>
          </p:cNvSpPr>
          <p:nvPr/>
        </p:nvSpPr>
        <p:spPr>
          <a:xfrm>
            <a:off x="2148840" y="1737360"/>
            <a:ext cx="137160" cy="137160"/>
          </a:xfrm>
          <a:prstGeom prst="rect">
            <a:avLst/>
          </a:prstGeom>
          <a:solidFill>
            <a:srgbClr val="452046"/>
          </a:solidFill>
          <a:ln w="0">
            <a:noFill/>
            <a:prstDash val="solid"/>
          </a:ln>
        </p:spPr>
        <p:txBody>
          <a:bodyPr/>
          <a:lstStyle/>
          <a:p>
            <a:endParaRPr lang="en-US" sz="1440"/>
          </a:p>
        </p:txBody>
      </p:sp>
      <p:sp>
        <p:nvSpPr>
          <p:cNvPr id="5" name="bullet-text-218">
            <a:extLst>
              <a:ext uri="{FF2B5EF4-FFF2-40B4-BE49-F238E27FC236}">
                <a16:creationId xmlns:a16="http://schemas.microsoft.com/office/drawing/2014/main" id="{9B85797F-B5C9-4209-A967-FC408C42812C}"/>
              </a:ext>
            </a:extLst>
          </p:cNvPr>
          <p:cNvSpPr>
            <a:spLocks noGrp="1"/>
          </p:cNvSpPr>
          <p:nvPr/>
        </p:nvSpPr>
        <p:spPr>
          <a:xfrm>
            <a:off x="2468880" y="1661160"/>
            <a:ext cx="7696200" cy="533400"/>
          </a:xfrm>
          <a:prstGeom prst="rect">
            <a:avLst/>
          </a:prstGeom>
          <a:noFill/>
          <a:ln w="0">
            <a:noFill/>
            <a:prstDash val="solid"/>
          </a:ln>
        </p:spPr>
        <p:txBody>
          <a:bodyPr/>
          <a:lstStyle>
            <a:defPPr>
              <a:defRPr sz="1950">
                <a:solidFill>
                  <a:srgbClr val="242424"/>
                </a:solidFill>
                <a:latin typeface="DejaVu Sans"/>
                <a:ea typeface="DejaVu Sans"/>
                <a:cs typeface="DejaVu Sans"/>
              </a:defRPr>
            </a:defPPr>
            <a:lvl1pPr>
              <a:defRPr sz="1950">
                <a:solidFill>
                  <a:srgbClr val="242424"/>
                </a:solidFill>
                <a:latin typeface="DejaVu Sans"/>
                <a:ea typeface="DejaVu Sans"/>
                <a:cs typeface="DejaVu Sans"/>
              </a:defRPr>
            </a:lvl1pPr>
            <a:lvl2pPr>
              <a:defRPr sz="1950">
                <a:solidFill>
                  <a:srgbClr val="242424"/>
                </a:solidFill>
                <a:latin typeface="DejaVu Sans"/>
                <a:ea typeface="DejaVu Sans"/>
                <a:cs typeface="DejaVu Sans"/>
              </a:defRPr>
            </a:lvl2pPr>
            <a:lvl3pPr>
              <a:defRPr sz="1950">
                <a:solidFill>
                  <a:srgbClr val="242424"/>
                </a:solidFill>
                <a:latin typeface="DejaVu Sans"/>
                <a:ea typeface="DejaVu Sans"/>
                <a:cs typeface="DejaVu Sans"/>
              </a:defRPr>
            </a:lvl3pPr>
            <a:lvl4pPr>
              <a:defRPr sz="1950">
                <a:solidFill>
                  <a:srgbClr val="242424"/>
                </a:solidFill>
                <a:latin typeface="DejaVu Sans"/>
                <a:ea typeface="DejaVu Sans"/>
                <a:cs typeface="DejaVu Sans"/>
              </a:defRPr>
            </a:lvl4pPr>
            <a:lvl5pPr>
              <a:defRPr sz="1950">
                <a:solidFill>
                  <a:srgbClr val="242424"/>
                </a:solidFill>
                <a:latin typeface="DejaVu Sans"/>
                <a:ea typeface="DejaVu Sans"/>
                <a:cs typeface="DejaVu Sans"/>
              </a:defRPr>
            </a:lvl5pPr>
            <a:lvl6pPr>
              <a:defRPr sz="1950">
                <a:solidFill>
                  <a:srgbClr val="242424"/>
                </a:solidFill>
                <a:latin typeface="DejaVu Sans"/>
                <a:ea typeface="DejaVu Sans"/>
                <a:cs typeface="DejaVu Sans"/>
              </a:defRPr>
            </a:lvl6pPr>
            <a:lvl7pPr>
              <a:defRPr sz="1950">
                <a:solidFill>
                  <a:srgbClr val="242424"/>
                </a:solidFill>
                <a:latin typeface="DejaVu Sans"/>
                <a:ea typeface="DejaVu Sans"/>
                <a:cs typeface="DejaVu Sans"/>
              </a:defRPr>
            </a:lvl7pPr>
            <a:lvl8pPr>
              <a:defRPr sz="1950">
                <a:solidFill>
                  <a:srgbClr val="242424"/>
                </a:solidFill>
                <a:latin typeface="DejaVu Sans"/>
                <a:ea typeface="DejaVu Sans"/>
                <a:cs typeface="DejaVu Sans"/>
              </a:defRPr>
            </a:lvl8pPr>
            <a:lvl9pPr>
              <a:defRPr sz="1950">
                <a:solidFill>
                  <a:srgbClr val="242424"/>
                </a:solidFill>
                <a:latin typeface="DejaVu Sans"/>
                <a:ea typeface="DejaVu Sans"/>
                <a:cs typeface="DejaVu Sans"/>
              </a:defRPr>
            </a:lvl9pPr>
          </a:lstStyle>
          <a:p>
            <a:pPr>
              <a:defRPr sz="1950">
                <a:solidFill>
                  <a:srgbClr val="242424"/>
                </a:solidFill>
                <a:latin typeface="DejaVu Sans"/>
                <a:ea typeface="DejaVu Sans"/>
                <a:cs typeface="DejaVu Sans"/>
              </a:defRPr>
            </a:pPr>
            <a:r>
              <a:rPr sz="1560"/>
              <a:t>Η συστηματική ανασκόπηση συνδυάζει τα αποτελέσματα των μελετών που έχουν συμπεριληφθεί.</a:t>
            </a:r>
          </a:p>
        </p:txBody>
      </p:sp>
      <p:sp>
        <p:nvSpPr>
          <p:cNvPr id="6" name="bullet-318">
            <a:extLst>
              <a:ext uri="{FF2B5EF4-FFF2-40B4-BE49-F238E27FC236}">
                <a16:creationId xmlns:a16="http://schemas.microsoft.com/office/drawing/2014/main" id="{7C3052A9-3C96-4997-8BF8-7C50CF4F703B}"/>
              </a:ext>
            </a:extLst>
          </p:cNvPr>
          <p:cNvSpPr>
            <a:spLocks noGrp="1"/>
          </p:cNvSpPr>
          <p:nvPr/>
        </p:nvSpPr>
        <p:spPr>
          <a:xfrm>
            <a:off x="2148840" y="2499360"/>
            <a:ext cx="137160" cy="137160"/>
          </a:xfrm>
          <a:prstGeom prst="rect">
            <a:avLst/>
          </a:prstGeom>
          <a:solidFill>
            <a:srgbClr val="452046"/>
          </a:solidFill>
          <a:ln w="0">
            <a:noFill/>
            <a:prstDash val="solid"/>
          </a:ln>
        </p:spPr>
        <p:txBody>
          <a:bodyPr/>
          <a:lstStyle/>
          <a:p>
            <a:endParaRPr lang="en-US" sz="1440"/>
          </a:p>
        </p:txBody>
      </p:sp>
      <p:sp>
        <p:nvSpPr>
          <p:cNvPr id="7" name="bullet-text-318">
            <a:extLst>
              <a:ext uri="{FF2B5EF4-FFF2-40B4-BE49-F238E27FC236}">
                <a16:creationId xmlns:a16="http://schemas.microsoft.com/office/drawing/2014/main" id="{B69C4CD0-61D3-4F10-9A2D-9D1774DA2461}"/>
              </a:ext>
            </a:extLst>
          </p:cNvPr>
          <p:cNvSpPr>
            <a:spLocks noGrp="1"/>
          </p:cNvSpPr>
          <p:nvPr/>
        </p:nvSpPr>
        <p:spPr>
          <a:xfrm>
            <a:off x="2468880" y="2423160"/>
            <a:ext cx="7696200" cy="594360"/>
          </a:xfrm>
          <a:prstGeom prst="rect">
            <a:avLst/>
          </a:prstGeom>
          <a:noFill/>
          <a:ln w="0">
            <a:noFill/>
            <a:prstDash val="solid"/>
          </a:ln>
        </p:spPr>
        <p:txBody>
          <a:bodyPr/>
          <a:lstStyle>
            <a:defPPr>
              <a:defRPr sz="1950">
                <a:solidFill>
                  <a:srgbClr val="242424"/>
                </a:solidFill>
                <a:latin typeface="DejaVu Sans"/>
                <a:ea typeface="DejaVu Sans"/>
                <a:cs typeface="DejaVu Sans"/>
              </a:defRPr>
            </a:defPPr>
            <a:lvl1pPr>
              <a:defRPr sz="1950">
                <a:solidFill>
                  <a:srgbClr val="242424"/>
                </a:solidFill>
                <a:latin typeface="DejaVu Sans"/>
                <a:ea typeface="DejaVu Sans"/>
                <a:cs typeface="DejaVu Sans"/>
              </a:defRPr>
            </a:lvl1pPr>
            <a:lvl2pPr>
              <a:defRPr sz="1950">
                <a:solidFill>
                  <a:srgbClr val="242424"/>
                </a:solidFill>
                <a:latin typeface="DejaVu Sans"/>
                <a:ea typeface="DejaVu Sans"/>
                <a:cs typeface="DejaVu Sans"/>
              </a:defRPr>
            </a:lvl2pPr>
            <a:lvl3pPr>
              <a:defRPr sz="1950">
                <a:solidFill>
                  <a:srgbClr val="242424"/>
                </a:solidFill>
                <a:latin typeface="DejaVu Sans"/>
                <a:ea typeface="DejaVu Sans"/>
                <a:cs typeface="DejaVu Sans"/>
              </a:defRPr>
            </a:lvl3pPr>
            <a:lvl4pPr>
              <a:defRPr sz="1950">
                <a:solidFill>
                  <a:srgbClr val="242424"/>
                </a:solidFill>
                <a:latin typeface="DejaVu Sans"/>
                <a:ea typeface="DejaVu Sans"/>
                <a:cs typeface="DejaVu Sans"/>
              </a:defRPr>
            </a:lvl4pPr>
            <a:lvl5pPr>
              <a:defRPr sz="1950">
                <a:solidFill>
                  <a:srgbClr val="242424"/>
                </a:solidFill>
                <a:latin typeface="DejaVu Sans"/>
                <a:ea typeface="DejaVu Sans"/>
                <a:cs typeface="DejaVu Sans"/>
              </a:defRPr>
            </a:lvl5pPr>
            <a:lvl6pPr>
              <a:defRPr sz="1950">
                <a:solidFill>
                  <a:srgbClr val="242424"/>
                </a:solidFill>
                <a:latin typeface="DejaVu Sans"/>
                <a:ea typeface="DejaVu Sans"/>
                <a:cs typeface="DejaVu Sans"/>
              </a:defRPr>
            </a:lvl6pPr>
            <a:lvl7pPr>
              <a:defRPr sz="1950">
                <a:solidFill>
                  <a:srgbClr val="242424"/>
                </a:solidFill>
                <a:latin typeface="DejaVu Sans"/>
                <a:ea typeface="DejaVu Sans"/>
                <a:cs typeface="DejaVu Sans"/>
              </a:defRPr>
            </a:lvl7pPr>
            <a:lvl8pPr>
              <a:defRPr sz="1950">
                <a:solidFill>
                  <a:srgbClr val="242424"/>
                </a:solidFill>
                <a:latin typeface="DejaVu Sans"/>
                <a:ea typeface="DejaVu Sans"/>
                <a:cs typeface="DejaVu Sans"/>
              </a:defRPr>
            </a:lvl8pPr>
            <a:lvl9pPr>
              <a:defRPr sz="1950">
                <a:solidFill>
                  <a:srgbClr val="242424"/>
                </a:solidFill>
                <a:latin typeface="DejaVu Sans"/>
                <a:ea typeface="DejaVu Sans"/>
                <a:cs typeface="DejaVu Sans"/>
              </a:defRPr>
            </a:lvl9pPr>
          </a:lstStyle>
          <a:p>
            <a:pPr>
              <a:defRPr sz="1950">
                <a:solidFill>
                  <a:srgbClr val="242424"/>
                </a:solidFill>
                <a:latin typeface="DejaVu Sans"/>
                <a:ea typeface="DejaVu Sans"/>
                <a:cs typeface="DejaVu Sans"/>
              </a:defRPr>
            </a:pPr>
            <a:r>
              <a:rPr sz="1560"/>
              <a:t>Μεθοδολογικά προβλήματα στις αρχικές μελέτες μπορεί να οδηγήσουν σε λανθασμένη ή παραπλανητική εικόνα.</a:t>
            </a:r>
          </a:p>
        </p:txBody>
      </p:sp>
      <p:sp>
        <p:nvSpPr>
          <p:cNvPr id="8" name="bullet-430">
            <a:extLst>
              <a:ext uri="{FF2B5EF4-FFF2-40B4-BE49-F238E27FC236}">
                <a16:creationId xmlns:a16="http://schemas.microsoft.com/office/drawing/2014/main" id="{1480C1D0-2CBB-429A-9E6F-38B822FFFFA6}"/>
              </a:ext>
            </a:extLst>
          </p:cNvPr>
          <p:cNvSpPr>
            <a:spLocks noGrp="1"/>
          </p:cNvSpPr>
          <p:nvPr/>
        </p:nvSpPr>
        <p:spPr>
          <a:xfrm>
            <a:off x="2148840" y="3352800"/>
            <a:ext cx="137160" cy="137160"/>
          </a:xfrm>
          <a:prstGeom prst="rect">
            <a:avLst/>
          </a:prstGeom>
          <a:solidFill>
            <a:srgbClr val="452046"/>
          </a:solidFill>
          <a:ln w="0">
            <a:noFill/>
            <a:prstDash val="solid"/>
          </a:ln>
        </p:spPr>
        <p:txBody>
          <a:bodyPr/>
          <a:lstStyle/>
          <a:p>
            <a:endParaRPr lang="en-US" sz="1440"/>
          </a:p>
        </p:txBody>
      </p:sp>
      <p:sp>
        <p:nvSpPr>
          <p:cNvPr id="9" name="bullet-text-430">
            <a:extLst>
              <a:ext uri="{FF2B5EF4-FFF2-40B4-BE49-F238E27FC236}">
                <a16:creationId xmlns:a16="http://schemas.microsoft.com/office/drawing/2014/main" id="{D24474F1-604B-4B78-AA78-84559BD68C14}"/>
              </a:ext>
            </a:extLst>
          </p:cNvPr>
          <p:cNvSpPr>
            <a:spLocks noGrp="1"/>
          </p:cNvSpPr>
          <p:nvPr/>
        </p:nvSpPr>
        <p:spPr>
          <a:xfrm>
            <a:off x="2468880" y="3276600"/>
            <a:ext cx="7696200" cy="533400"/>
          </a:xfrm>
          <a:prstGeom prst="rect">
            <a:avLst/>
          </a:prstGeom>
          <a:noFill/>
          <a:ln w="0">
            <a:noFill/>
            <a:prstDash val="solid"/>
          </a:ln>
        </p:spPr>
        <p:txBody>
          <a:bodyPr/>
          <a:lstStyle>
            <a:defPPr>
              <a:defRPr sz="1950">
                <a:solidFill>
                  <a:srgbClr val="242424"/>
                </a:solidFill>
                <a:latin typeface="DejaVu Sans"/>
                <a:ea typeface="DejaVu Sans"/>
                <a:cs typeface="DejaVu Sans"/>
              </a:defRPr>
            </a:defPPr>
            <a:lvl1pPr>
              <a:defRPr sz="1950">
                <a:solidFill>
                  <a:srgbClr val="242424"/>
                </a:solidFill>
                <a:latin typeface="DejaVu Sans"/>
                <a:ea typeface="DejaVu Sans"/>
                <a:cs typeface="DejaVu Sans"/>
              </a:defRPr>
            </a:lvl1pPr>
            <a:lvl2pPr>
              <a:defRPr sz="1950">
                <a:solidFill>
                  <a:srgbClr val="242424"/>
                </a:solidFill>
                <a:latin typeface="DejaVu Sans"/>
                <a:ea typeface="DejaVu Sans"/>
                <a:cs typeface="DejaVu Sans"/>
              </a:defRPr>
            </a:lvl2pPr>
            <a:lvl3pPr>
              <a:defRPr sz="1950">
                <a:solidFill>
                  <a:srgbClr val="242424"/>
                </a:solidFill>
                <a:latin typeface="DejaVu Sans"/>
                <a:ea typeface="DejaVu Sans"/>
                <a:cs typeface="DejaVu Sans"/>
              </a:defRPr>
            </a:lvl3pPr>
            <a:lvl4pPr>
              <a:defRPr sz="1950">
                <a:solidFill>
                  <a:srgbClr val="242424"/>
                </a:solidFill>
                <a:latin typeface="DejaVu Sans"/>
                <a:ea typeface="DejaVu Sans"/>
                <a:cs typeface="DejaVu Sans"/>
              </a:defRPr>
            </a:lvl4pPr>
            <a:lvl5pPr>
              <a:defRPr sz="1950">
                <a:solidFill>
                  <a:srgbClr val="242424"/>
                </a:solidFill>
                <a:latin typeface="DejaVu Sans"/>
                <a:ea typeface="DejaVu Sans"/>
                <a:cs typeface="DejaVu Sans"/>
              </a:defRPr>
            </a:lvl5pPr>
            <a:lvl6pPr>
              <a:defRPr sz="1950">
                <a:solidFill>
                  <a:srgbClr val="242424"/>
                </a:solidFill>
                <a:latin typeface="DejaVu Sans"/>
                <a:ea typeface="DejaVu Sans"/>
                <a:cs typeface="DejaVu Sans"/>
              </a:defRPr>
            </a:lvl6pPr>
            <a:lvl7pPr>
              <a:defRPr sz="1950">
                <a:solidFill>
                  <a:srgbClr val="242424"/>
                </a:solidFill>
                <a:latin typeface="DejaVu Sans"/>
                <a:ea typeface="DejaVu Sans"/>
                <a:cs typeface="DejaVu Sans"/>
              </a:defRPr>
            </a:lvl7pPr>
            <a:lvl8pPr>
              <a:defRPr sz="1950">
                <a:solidFill>
                  <a:srgbClr val="242424"/>
                </a:solidFill>
                <a:latin typeface="DejaVu Sans"/>
                <a:ea typeface="DejaVu Sans"/>
                <a:cs typeface="DejaVu Sans"/>
              </a:defRPr>
            </a:lvl8pPr>
            <a:lvl9pPr>
              <a:defRPr sz="1950">
                <a:solidFill>
                  <a:srgbClr val="242424"/>
                </a:solidFill>
                <a:latin typeface="DejaVu Sans"/>
                <a:ea typeface="DejaVu Sans"/>
                <a:cs typeface="DejaVu Sans"/>
              </a:defRPr>
            </a:lvl9pPr>
          </a:lstStyle>
          <a:p>
            <a:pPr>
              <a:defRPr sz="1950">
                <a:solidFill>
                  <a:srgbClr val="242424"/>
                </a:solidFill>
                <a:latin typeface="DejaVu Sans"/>
                <a:ea typeface="DejaVu Sans"/>
                <a:cs typeface="DejaVu Sans"/>
              </a:defRPr>
            </a:pPr>
            <a:r>
              <a:rPr sz="1560"/>
              <a:t>Η στατιστική σύνθεση δεν διορθώνει αυτομάτως τις αδυναμίες των αρχικών μελετών.</a:t>
            </a:r>
          </a:p>
        </p:txBody>
      </p:sp>
      <p:sp>
        <p:nvSpPr>
          <p:cNvPr id="10" name="bullet-530">
            <a:extLst>
              <a:ext uri="{FF2B5EF4-FFF2-40B4-BE49-F238E27FC236}">
                <a16:creationId xmlns:a16="http://schemas.microsoft.com/office/drawing/2014/main" id="{89404F1C-AAB0-4A7C-A1C0-351B6E98FA41}"/>
              </a:ext>
            </a:extLst>
          </p:cNvPr>
          <p:cNvSpPr>
            <a:spLocks noGrp="1"/>
          </p:cNvSpPr>
          <p:nvPr/>
        </p:nvSpPr>
        <p:spPr>
          <a:xfrm>
            <a:off x="2148840" y="4114800"/>
            <a:ext cx="137160" cy="137160"/>
          </a:xfrm>
          <a:prstGeom prst="rect">
            <a:avLst/>
          </a:prstGeom>
          <a:solidFill>
            <a:srgbClr val="452046"/>
          </a:solidFill>
          <a:ln w="0">
            <a:noFill/>
            <a:prstDash val="solid"/>
          </a:ln>
        </p:spPr>
        <p:txBody>
          <a:bodyPr/>
          <a:lstStyle/>
          <a:p>
            <a:endParaRPr lang="en-US" sz="1440"/>
          </a:p>
        </p:txBody>
      </p:sp>
      <p:sp>
        <p:nvSpPr>
          <p:cNvPr id="11" name="bullet-text-530">
            <a:extLst>
              <a:ext uri="{FF2B5EF4-FFF2-40B4-BE49-F238E27FC236}">
                <a16:creationId xmlns:a16="http://schemas.microsoft.com/office/drawing/2014/main" id="{F17907A5-6A71-4DB6-92C0-61D04B42E173}"/>
              </a:ext>
            </a:extLst>
          </p:cNvPr>
          <p:cNvSpPr>
            <a:spLocks noGrp="1"/>
          </p:cNvSpPr>
          <p:nvPr/>
        </p:nvSpPr>
        <p:spPr>
          <a:xfrm>
            <a:off x="2468880" y="4038600"/>
            <a:ext cx="7696200" cy="533400"/>
          </a:xfrm>
          <a:prstGeom prst="rect">
            <a:avLst/>
          </a:prstGeom>
          <a:noFill/>
          <a:ln w="0">
            <a:noFill/>
            <a:prstDash val="solid"/>
          </a:ln>
        </p:spPr>
        <p:txBody>
          <a:bodyPr/>
          <a:lstStyle>
            <a:defPPr>
              <a:defRPr sz="1950">
                <a:solidFill>
                  <a:srgbClr val="242424"/>
                </a:solidFill>
                <a:latin typeface="DejaVu Sans"/>
                <a:ea typeface="DejaVu Sans"/>
                <a:cs typeface="DejaVu Sans"/>
              </a:defRPr>
            </a:defPPr>
            <a:lvl1pPr>
              <a:defRPr sz="1950">
                <a:solidFill>
                  <a:srgbClr val="242424"/>
                </a:solidFill>
                <a:latin typeface="DejaVu Sans"/>
                <a:ea typeface="DejaVu Sans"/>
                <a:cs typeface="DejaVu Sans"/>
              </a:defRPr>
            </a:lvl1pPr>
            <a:lvl2pPr>
              <a:defRPr sz="1950">
                <a:solidFill>
                  <a:srgbClr val="242424"/>
                </a:solidFill>
                <a:latin typeface="DejaVu Sans"/>
                <a:ea typeface="DejaVu Sans"/>
                <a:cs typeface="DejaVu Sans"/>
              </a:defRPr>
            </a:lvl2pPr>
            <a:lvl3pPr>
              <a:defRPr sz="1950">
                <a:solidFill>
                  <a:srgbClr val="242424"/>
                </a:solidFill>
                <a:latin typeface="DejaVu Sans"/>
                <a:ea typeface="DejaVu Sans"/>
                <a:cs typeface="DejaVu Sans"/>
              </a:defRPr>
            </a:lvl3pPr>
            <a:lvl4pPr>
              <a:defRPr sz="1950">
                <a:solidFill>
                  <a:srgbClr val="242424"/>
                </a:solidFill>
                <a:latin typeface="DejaVu Sans"/>
                <a:ea typeface="DejaVu Sans"/>
                <a:cs typeface="DejaVu Sans"/>
              </a:defRPr>
            </a:lvl4pPr>
            <a:lvl5pPr>
              <a:defRPr sz="1950">
                <a:solidFill>
                  <a:srgbClr val="242424"/>
                </a:solidFill>
                <a:latin typeface="DejaVu Sans"/>
                <a:ea typeface="DejaVu Sans"/>
                <a:cs typeface="DejaVu Sans"/>
              </a:defRPr>
            </a:lvl5pPr>
            <a:lvl6pPr>
              <a:defRPr sz="1950">
                <a:solidFill>
                  <a:srgbClr val="242424"/>
                </a:solidFill>
                <a:latin typeface="DejaVu Sans"/>
                <a:ea typeface="DejaVu Sans"/>
                <a:cs typeface="DejaVu Sans"/>
              </a:defRPr>
            </a:lvl6pPr>
            <a:lvl7pPr>
              <a:defRPr sz="1950">
                <a:solidFill>
                  <a:srgbClr val="242424"/>
                </a:solidFill>
                <a:latin typeface="DejaVu Sans"/>
                <a:ea typeface="DejaVu Sans"/>
                <a:cs typeface="DejaVu Sans"/>
              </a:defRPr>
            </a:lvl7pPr>
            <a:lvl8pPr>
              <a:defRPr sz="1950">
                <a:solidFill>
                  <a:srgbClr val="242424"/>
                </a:solidFill>
                <a:latin typeface="DejaVu Sans"/>
                <a:ea typeface="DejaVu Sans"/>
                <a:cs typeface="DejaVu Sans"/>
              </a:defRPr>
            </a:lvl8pPr>
            <a:lvl9pPr>
              <a:defRPr sz="1950">
                <a:solidFill>
                  <a:srgbClr val="242424"/>
                </a:solidFill>
                <a:latin typeface="DejaVu Sans"/>
                <a:ea typeface="DejaVu Sans"/>
                <a:cs typeface="DejaVu Sans"/>
              </a:defRPr>
            </a:lvl9pPr>
          </a:lstStyle>
          <a:p>
            <a:pPr>
              <a:defRPr sz="1950">
                <a:solidFill>
                  <a:srgbClr val="242424"/>
                </a:solidFill>
                <a:latin typeface="DejaVu Sans"/>
                <a:ea typeface="DejaVu Sans"/>
                <a:cs typeface="DejaVu Sans"/>
              </a:defRPr>
            </a:pPr>
            <a:r>
              <a:rPr sz="1560"/>
              <a:t>Εξετάζουμε την αξιοπιστία κάθε μελέτης πριν ερμηνεύσουμε τα συνολικά αποτελέσματα.</a:t>
            </a:r>
          </a:p>
        </p:txBody>
      </p:sp>
      <p:sp>
        <p:nvSpPr>
          <p:cNvPr id="12" name="takeaway">
            <a:extLst>
              <a:ext uri="{FF2B5EF4-FFF2-40B4-BE49-F238E27FC236}">
                <a16:creationId xmlns:a16="http://schemas.microsoft.com/office/drawing/2014/main" id="{4FF6ABCC-640A-47AC-8117-C9762EFFAF73}"/>
              </a:ext>
            </a:extLst>
          </p:cNvPr>
          <p:cNvSpPr>
            <a:spLocks noGrp="1"/>
          </p:cNvSpPr>
          <p:nvPr/>
        </p:nvSpPr>
        <p:spPr>
          <a:xfrm>
            <a:off x="2148840" y="5151120"/>
            <a:ext cx="7894320" cy="853440"/>
          </a:xfrm>
          <a:prstGeom prst="roundRect">
            <a:avLst>
              <a:gd name="adj" fmla="val 7143"/>
            </a:avLst>
          </a:prstGeom>
          <a:solidFill>
            <a:srgbClr val="FFF7D9"/>
          </a:solidFill>
          <a:ln w="19050">
            <a:solidFill>
              <a:srgbClr val="F2C84B"/>
            </a:solid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Η συστηματική και διαφανής κριτική αξιολόγηση αποτελεί βασικό χαρακτηριστικό μιας αξιόπιστης συστηματικής ανασκόπησης.</a:t>
            </a:r>
          </a:p>
        </p:txBody>
      </p:sp>
    </p:spTree>
    <p:extLst>
      <p:ext uri="{BB962C8B-B14F-4D97-AF65-F5344CB8AC3E}">
        <p14:creationId xmlns:p14="http://schemas.microsoft.com/office/powerpoint/2010/main" val="465038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a:extLst>
              <a:ext uri="{FF2B5EF4-FFF2-40B4-BE49-F238E27FC236}">
                <a16:creationId xmlns:a16="http://schemas.microsoft.com/office/drawing/2014/main" id="{B78EEE6E-9F80-4134-AC38-E71B43704A18}"/>
              </a:ext>
            </a:extLst>
          </p:cNvPr>
          <p:cNvSpPr>
            <a:spLocks noGrp="1"/>
          </p:cNvSpPr>
          <p:nvPr/>
        </p:nvSpPr>
        <p:spPr>
          <a:xfrm>
            <a:off x="2057400" y="289560"/>
            <a:ext cx="8077200" cy="563880"/>
          </a:xfrm>
          <a:prstGeom prst="rect">
            <a:avLst/>
          </a:prstGeom>
          <a:noFill/>
          <a:ln w="0">
            <a:noFill/>
            <a:prstDash val="solid"/>
          </a:ln>
        </p:spPr>
        <p:txBody>
          <a:bodyPr/>
          <a:lstStyle>
            <a:defPPr algn="ctr">
              <a:defRPr sz="3075" b="1">
                <a:solidFill>
                  <a:srgbClr val="3F8CC4"/>
                </a:solidFill>
                <a:latin typeface="DejaVu Sans"/>
                <a:ea typeface="DejaVu Sans"/>
                <a:cs typeface="DejaVu Sans"/>
              </a:defRPr>
            </a:defPPr>
            <a:lvl1pPr algn="ctr">
              <a:defRPr sz="3075" b="1">
                <a:solidFill>
                  <a:srgbClr val="3F8CC4"/>
                </a:solidFill>
                <a:latin typeface="DejaVu Sans"/>
                <a:ea typeface="DejaVu Sans"/>
                <a:cs typeface="DejaVu Sans"/>
              </a:defRPr>
            </a:lvl1pPr>
            <a:lvl2pPr algn="ctr">
              <a:defRPr sz="3075" b="1">
                <a:solidFill>
                  <a:srgbClr val="3F8CC4"/>
                </a:solidFill>
                <a:latin typeface="DejaVu Sans"/>
                <a:ea typeface="DejaVu Sans"/>
                <a:cs typeface="DejaVu Sans"/>
              </a:defRPr>
            </a:lvl2pPr>
            <a:lvl3pPr algn="ctr">
              <a:defRPr sz="3075" b="1">
                <a:solidFill>
                  <a:srgbClr val="3F8CC4"/>
                </a:solidFill>
                <a:latin typeface="DejaVu Sans"/>
                <a:ea typeface="DejaVu Sans"/>
                <a:cs typeface="DejaVu Sans"/>
              </a:defRPr>
            </a:lvl3pPr>
            <a:lvl4pPr algn="ctr">
              <a:defRPr sz="3075" b="1">
                <a:solidFill>
                  <a:srgbClr val="3F8CC4"/>
                </a:solidFill>
                <a:latin typeface="DejaVu Sans"/>
                <a:ea typeface="DejaVu Sans"/>
                <a:cs typeface="DejaVu Sans"/>
              </a:defRPr>
            </a:lvl4pPr>
            <a:lvl5pPr algn="ctr">
              <a:defRPr sz="3075" b="1">
                <a:solidFill>
                  <a:srgbClr val="3F8CC4"/>
                </a:solidFill>
                <a:latin typeface="DejaVu Sans"/>
                <a:ea typeface="DejaVu Sans"/>
                <a:cs typeface="DejaVu Sans"/>
              </a:defRPr>
            </a:lvl5pPr>
            <a:lvl6pPr algn="ctr">
              <a:defRPr sz="3075" b="1">
                <a:solidFill>
                  <a:srgbClr val="3F8CC4"/>
                </a:solidFill>
                <a:latin typeface="DejaVu Sans"/>
                <a:ea typeface="DejaVu Sans"/>
                <a:cs typeface="DejaVu Sans"/>
              </a:defRPr>
            </a:lvl6pPr>
            <a:lvl7pPr algn="ctr">
              <a:defRPr sz="3075" b="1">
                <a:solidFill>
                  <a:srgbClr val="3F8CC4"/>
                </a:solidFill>
                <a:latin typeface="DejaVu Sans"/>
                <a:ea typeface="DejaVu Sans"/>
                <a:cs typeface="DejaVu Sans"/>
              </a:defRPr>
            </a:lvl7pPr>
            <a:lvl8pPr algn="ctr">
              <a:defRPr sz="3075" b="1">
                <a:solidFill>
                  <a:srgbClr val="3F8CC4"/>
                </a:solidFill>
                <a:latin typeface="DejaVu Sans"/>
                <a:ea typeface="DejaVu Sans"/>
                <a:cs typeface="DejaVu Sans"/>
              </a:defRPr>
            </a:lvl8pPr>
            <a:lvl9pPr algn="ctr">
              <a:defRPr sz="3075" b="1">
                <a:solidFill>
                  <a:srgbClr val="3F8CC4"/>
                </a:solidFill>
                <a:latin typeface="DejaVu Sans"/>
                <a:ea typeface="DejaVu Sans"/>
                <a:cs typeface="DejaVu Sans"/>
              </a:defRPr>
            </a:lvl9pPr>
          </a:lstStyle>
          <a:p>
            <a:pPr algn="ctr">
              <a:defRPr sz="3075" b="1">
                <a:solidFill>
                  <a:srgbClr val="3F8CC4"/>
                </a:solidFill>
                <a:latin typeface="DejaVu Sans"/>
                <a:ea typeface="DejaVu Sans"/>
                <a:cs typeface="DejaVu Sans"/>
              </a:defRPr>
            </a:pPr>
            <a:r>
              <a:rPr sz="2460"/>
              <a:t>Τι ακριβώς αξιολογούμε;</a:t>
            </a:r>
          </a:p>
        </p:txBody>
      </p:sp>
      <p:sp>
        <p:nvSpPr>
          <p:cNvPr id="2" name="yellow-accent">
            <a:extLst>
              <a:ext uri="{FF2B5EF4-FFF2-40B4-BE49-F238E27FC236}">
                <a16:creationId xmlns:a16="http://schemas.microsoft.com/office/drawing/2014/main" id="{EB15F8E7-62BD-4702-BF30-B4582CEBABFC}"/>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7ED7379A-57BB-4CF6-B197-A25275FA0EB1}"/>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definition-label">
            <a:extLst>
              <a:ext uri="{FF2B5EF4-FFF2-40B4-BE49-F238E27FC236}">
                <a16:creationId xmlns:a16="http://schemas.microsoft.com/office/drawing/2014/main" id="{7DC5392C-E92B-4073-9E93-A8696DA18CE9}"/>
              </a:ext>
            </a:extLst>
          </p:cNvPr>
          <p:cNvSpPr>
            <a:spLocks noGrp="1"/>
          </p:cNvSpPr>
          <p:nvPr/>
        </p:nvSpPr>
        <p:spPr>
          <a:xfrm>
            <a:off x="2225040" y="1584960"/>
            <a:ext cx="7741920" cy="320040"/>
          </a:xfrm>
          <a:prstGeom prst="rect">
            <a:avLst/>
          </a:prstGeom>
          <a:noFill/>
          <a:ln w="0">
            <a:noFill/>
            <a:prstDash val="solid"/>
          </a:ln>
        </p:spPr>
        <p:txBody>
          <a:bodyPr/>
          <a:lstStyle>
            <a:defPPr algn="ctr">
              <a:defRPr sz="2025" b="1">
                <a:solidFill>
                  <a:srgbClr val="452046"/>
                </a:solidFill>
                <a:latin typeface="DejaVu Sans"/>
                <a:ea typeface="DejaVu Sans"/>
                <a:cs typeface="DejaVu Sans"/>
              </a:defRPr>
            </a:defPPr>
            <a:lvl1pPr algn="ctr">
              <a:defRPr sz="2025" b="1">
                <a:solidFill>
                  <a:srgbClr val="452046"/>
                </a:solidFill>
                <a:latin typeface="DejaVu Sans"/>
                <a:ea typeface="DejaVu Sans"/>
                <a:cs typeface="DejaVu Sans"/>
              </a:defRPr>
            </a:lvl1pPr>
            <a:lvl2pPr algn="ctr">
              <a:defRPr sz="2025" b="1">
                <a:solidFill>
                  <a:srgbClr val="452046"/>
                </a:solidFill>
                <a:latin typeface="DejaVu Sans"/>
                <a:ea typeface="DejaVu Sans"/>
                <a:cs typeface="DejaVu Sans"/>
              </a:defRPr>
            </a:lvl2pPr>
            <a:lvl3pPr algn="ctr">
              <a:defRPr sz="2025" b="1">
                <a:solidFill>
                  <a:srgbClr val="452046"/>
                </a:solidFill>
                <a:latin typeface="DejaVu Sans"/>
                <a:ea typeface="DejaVu Sans"/>
                <a:cs typeface="DejaVu Sans"/>
              </a:defRPr>
            </a:lvl3pPr>
            <a:lvl4pPr algn="ctr">
              <a:defRPr sz="2025" b="1">
                <a:solidFill>
                  <a:srgbClr val="452046"/>
                </a:solidFill>
                <a:latin typeface="DejaVu Sans"/>
                <a:ea typeface="DejaVu Sans"/>
                <a:cs typeface="DejaVu Sans"/>
              </a:defRPr>
            </a:lvl4pPr>
            <a:lvl5pPr algn="ctr">
              <a:defRPr sz="2025" b="1">
                <a:solidFill>
                  <a:srgbClr val="452046"/>
                </a:solidFill>
                <a:latin typeface="DejaVu Sans"/>
                <a:ea typeface="DejaVu Sans"/>
                <a:cs typeface="DejaVu Sans"/>
              </a:defRPr>
            </a:lvl5pPr>
            <a:lvl6pPr algn="ctr">
              <a:defRPr sz="2025" b="1">
                <a:solidFill>
                  <a:srgbClr val="452046"/>
                </a:solidFill>
                <a:latin typeface="DejaVu Sans"/>
                <a:ea typeface="DejaVu Sans"/>
                <a:cs typeface="DejaVu Sans"/>
              </a:defRPr>
            </a:lvl6pPr>
            <a:lvl7pPr algn="ctr">
              <a:defRPr sz="2025" b="1">
                <a:solidFill>
                  <a:srgbClr val="452046"/>
                </a:solidFill>
                <a:latin typeface="DejaVu Sans"/>
                <a:ea typeface="DejaVu Sans"/>
                <a:cs typeface="DejaVu Sans"/>
              </a:defRPr>
            </a:lvl7pPr>
            <a:lvl8pPr algn="ctr">
              <a:defRPr sz="2025" b="1">
                <a:solidFill>
                  <a:srgbClr val="452046"/>
                </a:solidFill>
                <a:latin typeface="DejaVu Sans"/>
                <a:ea typeface="DejaVu Sans"/>
                <a:cs typeface="DejaVu Sans"/>
              </a:defRPr>
            </a:lvl8pPr>
            <a:lvl9pPr algn="ctr">
              <a:defRPr sz="2025" b="1">
                <a:solidFill>
                  <a:srgbClr val="452046"/>
                </a:solidFill>
                <a:latin typeface="DejaVu Sans"/>
                <a:ea typeface="DejaVu Sans"/>
                <a:cs typeface="DejaVu Sans"/>
              </a:defRPr>
            </a:lvl9pPr>
          </a:lstStyle>
          <a:p>
            <a:pPr algn="ctr">
              <a:defRPr sz="2025" b="1">
                <a:solidFill>
                  <a:srgbClr val="452046"/>
                </a:solidFill>
                <a:latin typeface="DejaVu Sans"/>
                <a:ea typeface="DejaVu Sans"/>
                <a:cs typeface="DejaVu Sans"/>
              </a:defRPr>
            </a:pPr>
            <a:r>
              <a:rPr sz="1620"/>
              <a:t>Κίνδυνος μεροληψίας (risk of bias)</a:t>
            </a:r>
          </a:p>
        </p:txBody>
      </p:sp>
      <p:sp>
        <p:nvSpPr>
          <p:cNvPr id="5" name="definition">
            <a:extLst>
              <a:ext uri="{FF2B5EF4-FFF2-40B4-BE49-F238E27FC236}">
                <a16:creationId xmlns:a16="http://schemas.microsoft.com/office/drawing/2014/main" id="{FBF96CE3-06B7-4035-824C-81C60476BF6D}"/>
              </a:ext>
            </a:extLst>
          </p:cNvPr>
          <p:cNvSpPr>
            <a:spLocks noGrp="1"/>
          </p:cNvSpPr>
          <p:nvPr/>
        </p:nvSpPr>
        <p:spPr>
          <a:xfrm>
            <a:off x="2225040" y="1920240"/>
            <a:ext cx="7741920" cy="655320"/>
          </a:xfrm>
          <a:prstGeom prst="roundRect">
            <a:avLst>
              <a:gd name="adj" fmla="val 9302"/>
            </a:avLst>
          </a:prstGeom>
          <a:solidFill>
            <a:srgbClr val="EDF6FB"/>
          </a:solidFill>
          <a:ln w="14288">
            <a:solidFill>
              <a:srgbClr val="3F8CC4"/>
            </a:solidFill>
            <a:prstDash val="solid"/>
          </a:ln>
        </p:spPr>
        <p:txBody>
          <a:bodyPr/>
          <a:lstStyle>
            <a:defPPr algn="ctr">
              <a:defRPr sz="1800">
                <a:solidFill>
                  <a:srgbClr val="242424"/>
                </a:solidFill>
                <a:latin typeface="DejaVu Sans"/>
                <a:ea typeface="DejaVu Sans"/>
                <a:cs typeface="DejaVu Sans"/>
              </a:defRPr>
            </a:defPPr>
            <a:lvl1pPr algn="ctr">
              <a:defRPr sz="1800">
                <a:solidFill>
                  <a:srgbClr val="242424"/>
                </a:solidFill>
                <a:latin typeface="DejaVu Sans"/>
                <a:ea typeface="DejaVu Sans"/>
                <a:cs typeface="DejaVu Sans"/>
              </a:defRPr>
            </a:lvl1pPr>
            <a:lvl2pPr algn="ctr">
              <a:defRPr sz="1800">
                <a:solidFill>
                  <a:srgbClr val="242424"/>
                </a:solidFill>
                <a:latin typeface="DejaVu Sans"/>
                <a:ea typeface="DejaVu Sans"/>
                <a:cs typeface="DejaVu Sans"/>
              </a:defRPr>
            </a:lvl2pPr>
            <a:lvl3pPr algn="ctr">
              <a:defRPr sz="1800">
                <a:solidFill>
                  <a:srgbClr val="242424"/>
                </a:solidFill>
                <a:latin typeface="DejaVu Sans"/>
                <a:ea typeface="DejaVu Sans"/>
                <a:cs typeface="DejaVu Sans"/>
              </a:defRPr>
            </a:lvl3pPr>
            <a:lvl4pPr algn="ctr">
              <a:defRPr sz="1800">
                <a:solidFill>
                  <a:srgbClr val="242424"/>
                </a:solidFill>
                <a:latin typeface="DejaVu Sans"/>
                <a:ea typeface="DejaVu Sans"/>
                <a:cs typeface="DejaVu Sans"/>
              </a:defRPr>
            </a:lvl4pPr>
            <a:lvl5pPr algn="ctr">
              <a:defRPr sz="1800">
                <a:solidFill>
                  <a:srgbClr val="242424"/>
                </a:solidFill>
                <a:latin typeface="DejaVu Sans"/>
                <a:ea typeface="DejaVu Sans"/>
                <a:cs typeface="DejaVu Sans"/>
              </a:defRPr>
            </a:lvl5pPr>
            <a:lvl6pPr algn="ctr">
              <a:defRPr sz="1800">
                <a:solidFill>
                  <a:srgbClr val="242424"/>
                </a:solidFill>
                <a:latin typeface="DejaVu Sans"/>
                <a:ea typeface="DejaVu Sans"/>
                <a:cs typeface="DejaVu Sans"/>
              </a:defRPr>
            </a:lvl6pPr>
            <a:lvl7pPr algn="ctr">
              <a:defRPr sz="1800">
                <a:solidFill>
                  <a:srgbClr val="242424"/>
                </a:solidFill>
                <a:latin typeface="DejaVu Sans"/>
                <a:ea typeface="DejaVu Sans"/>
                <a:cs typeface="DejaVu Sans"/>
              </a:defRPr>
            </a:lvl7pPr>
            <a:lvl8pPr algn="ctr">
              <a:defRPr sz="1800">
                <a:solidFill>
                  <a:srgbClr val="242424"/>
                </a:solidFill>
                <a:latin typeface="DejaVu Sans"/>
                <a:ea typeface="DejaVu Sans"/>
                <a:cs typeface="DejaVu Sans"/>
              </a:defRPr>
            </a:lvl8pPr>
            <a:lvl9pPr algn="ctr">
              <a:defRPr sz="1800">
                <a:solidFill>
                  <a:srgbClr val="242424"/>
                </a:solidFill>
                <a:latin typeface="DejaVu Sans"/>
                <a:ea typeface="DejaVu Sans"/>
                <a:cs typeface="DejaVu Sans"/>
              </a:defRPr>
            </a:lvl9pPr>
          </a:lstStyle>
          <a:p>
            <a:pPr algn="ctr">
              <a:defRPr sz="1800">
                <a:solidFill>
                  <a:srgbClr val="242424"/>
                </a:solidFill>
                <a:latin typeface="DejaVu Sans"/>
                <a:ea typeface="DejaVu Sans"/>
                <a:cs typeface="DejaVu Sans"/>
              </a:defRPr>
            </a:pPr>
            <a:r>
              <a:rPr sz="1440"/>
              <a:t>Η πιθανότητα ο σχεδιασμός, η διεξαγωγή, η ανάλυση ή η αναφορά μιας μελέτης να έχει επηρεάσει συστηματικά το αποτέλεσμά της.</a:t>
            </a:r>
          </a:p>
        </p:txBody>
      </p:sp>
      <p:sp>
        <p:nvSpPr>
          <p:cNvPr id="6" name="question-card-1">
            <a:extLst>
              <a:ext uri="{FF2B5EF4-FFF2-40B4-BE49-F238E27FC236}">
                <a16:creationId xmlns:a16="http://schemas.microsoft.com/office/drawing/2014/main" id="{A233BD28-2751-423D-B1C1-FE05F4A875E8}"/>
              </a:ext>
            </a:extLst>
          </p:cNvPr>
          <p:cNvSpPr>
            <a:spLocks noGrp="1"/>
          </p:cNvSpPr>
          <p:nvPr/>
        </p:nvSpPr>
        <p:spPr>
          <a:xfrm>
            <a:off x="2225040" y="2910840"/>
            <a:ext cx="3764280" cy="899160"/>
          </a:xfrm>
          <a:prstGeom prst="roundRect">
            <a:avLst>
              <a:gd name="adj" fmla="val 6780"/>
            </a:avLst>
          </a:prstGeom>
          <a:solidFill>
            <a:srgbClr val="F5EFF6"/>
          </a:solidFill>
          <a:ln w="11430">
            <a:solidFill>
              <a:srgbClr val="CDB9D0"/>
            </a:solidFill>
            <a:prstDash val="solid"/>
          </a:ln>
        </p:spPr>
        <p:txBody>
          <a:bodyPr/>
          <a:lstStyle>
            <a:defPPr algn="ctr">
              <a:defRPr sz="1725">
                <a:solidFill>
                  <a:srgbClr val="242424"/>
                </a:solidFill>
                <a:latin typeface="DejaVu Sans"/>
                <a:ea typeface="DejaVu Sans"/>
                <a:cs typeface="DejaVu Sans"/>
              </a:defRPr>
            </a:defPPr>
            <a:lvl1pPr algn="ctr">
              <a:defRPr sz="1725">
                <a:solidFill>
                  <a:srgbClr val="242424"/>
                </a:solidFill>
                <a:latin typeface="DejaVu Sans"/>
                <a:ea typeface="DejaVu Sans"/>
                <a:cs typeface="DejaVu Sans"/>
              </a:defRPr>
            </a:lvl1pPr>
            <a:lvl2pPr algn="ctr">
              <a:defRPr sz="1725">
                <a:solidFill>
                  <a:srgbClr val="242424"/>
                </a:solidFill>
                <a:latin typeface="DejaVu Sans"/>
                <a:ea typeface="DejaVu Sans"/>
                <a:cs typeface="DejaVu Sans"/>
              </a:defRPr>
            </a:lvl2pPr>
            <a:lvl3pPr algn="ctr">
              <a:defRPr sz="1725">
                <a:solidFill>
                  <a:srgbClr val="242424"/>
                </a:solidFill>
                <a:latin typeface="DejaVu Sans"/>
                <a:ea typeface="DejaVu Sans"/>
                <a:cs typeface="DejaVu Sans"/>
              </a:defRPr>
            </a:lvl3pPr>
            <a:lvl4pPr algn="ctr">
              <a:defRPr sz="1725">
                <a:solidFill>
                  <a:srgbClr val="242424"/>
                </a:solidFill>
                <a:latin typeface="DejaVu Sans"/>
                <a:ea typeface="DejaVu Sans"/>
                <a:cs typeface="DejaVu Sans"/>
              </a:defRPr>
            </a:lvl4pPr>
            <a:lvl5pPr algn="ctr">
              <a:defRPr sz="1725">
                <a:solidFill>
                  <a:srgbClr val="242424"/>
                </a:solidFill>
                <a:latin typeface="DejaVu Sans"/>
                <a:ea typeface="DejaVu Sans"/>
                <a:cs typeface="DejaVu Sans"/>
              </a:defRPr>
            </a:lvl5pPr>
            <a:lvl6pPr algn="ctr">
              <a:defRPr sz="1725">
                <a:solidFill>
                  <a:srgbClr val="242424"/>
                </a:solidFill>
                <a:latin typeface="DejaVu Sans"/>
                <a:ea typeface="DejaVu Sans"/>
                <a:cs typeface="DejaVu Sans"/>
              </a:defRPr>
            </a:lvl6pPr>
            <a:lvl7pPr algn="ctr">
              <a:defRPr sz="1725">
                <a:solidFill>
                  <a:srgbClr val="242424"/>
                </a:solidFill>
                <a:latin typeface="DejaVu Sans"/>
                <a:ea typeface="DejaVu Sans"/>
                <a:cs typeface="DejaVu Sans"/>
              </a:defRPr>
            </a:lvl7pPr>
            <a:lvl8pPr algn="ctr">
              <a:defRPr sz="1725">
                <a:solidFill>
                  <a:srgbClr val="242424"/>
                </a:solidFill>
                <a:latin typeface="DejaVu Sans"/>
                <a:ea typeface="DejaVu Sans"/>
                <a:cs typeface="DejaVu Sans"/>
              </a:defRPr>
            </a:lvl8pPr>
            <a:lvl9pPr algn="ctr">
              <a:defRPr sz="1725">
                <a:solidFill>
                  <a:srgbClr val="242424"/>
                </a:solidFill>
                <a:latin typeface="DejaVu Sans"/>
                <a:ea typeface="DejaVu Sans"/>
                <a:cs typeface="DejaVu Sans"/>
              </a:defRPr>
            </a:lvl9pPr>
          </a:lstStyle>
          <a:p>
            <a:endParaRPr sz="1380"/>
          </a:p>
        </p:txBody>
      </p:sp>
      <p:sp>
        <p:nvSpPr>
          <p:cNvPr id="7" name="question-text-1">
            <a:extLst>
              <a:ext uri="{FF2B5EF4-FFF2-40B4-BE49-F238E27FC236}">
                <a16:creationId xmlns:a16="http://schemas.microsoft.com/office/drawing/2014/main" id="{968CC968-5289-4E64-BF2E-3D397DF2ED01}"/>
              </a:ext>
            </a:extLst>
          </p:cNvPr>
          <p:cNvSpPr>
            <a:spLocks noGrp="1"/>
          </p:cNvSpPr>
          <p:nvPr/>
        </p:nvSpPr>
        <p:spPr>
          <a:xfrm>
            <a:off x="2743200" y="3025140"/>
            <a:ext cx="3108960" cy="670560"/>
          </a:xfrm>
          <a:prstGeom prst="rect">
            <a:avLst/>
          </a:prstGeom>
          <a:noFill/>
          <a:ln w="0">
            <a:no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Επιλέχθηκαν κατάλληλα οι συμμετέχοντες;</a:t>
            </a:r>
          </a:p>
        </p:txBody>
      </p:sp>
      <p:sp>
        <p:nvSpPr>
          <p:cNvPr id="8" name="question-number-1">
            <a:extLst>
              <a:ext uri="{FF2B5EF4-FFF2-40B4-BE49-F238E27FC236}">
                <a16:creationId xmlns:a16="http://schemas.microsoft.com/office/drawing/2014/main" id="{7880518F-2FCD-48E6-81E9-4DEC61FB93BF}"/>
              </a:ext>
            </a:extLst>
          </p:cNvPr>
          <p:cNvSpPr>
            <a:spLocks noGrp="1"/>
          </p:cNvSpPr>
          <p:nvPr/>
        </p:nvSpPr>
        <p:spPr>
          <a:xfrm>
            <a:off x="2331720" y="300228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1</a:t>
            </a:r>
          </a:p>
        </p:txBody>
      </p:sp>
      <p:sp>
        <p:nvSpPr>
          <p:cNvPr id="9" name="question-card-2">
            <a:extLst>
              <a:ext uri="{FF2B5EF4-FFF2-40B4-BE49-F238E27FC236}">
                <a16:creationId xmlns:a16="http://schemas.microsoft.com/office/drawing/2014/main" id="{1D604A13-6685-4A6D-B3D1-57FA98B875C0}"/>
              </a:ext>
            </a:extLst>
          </p:cNvPr>
          <p:cNvSpPr>
            <a:spLocks noGrp="1"/>
          </p:cNvSpPr>
          <p:nvPr/>
        </p:nvSpPr>
        <p:spPr>
          <a:xfrm>
            <a:off x="6202680" y="2910840"/>
            <a:ext cx="3764280" cy="899160"/>
          </a:xfrm>
          <a:prstGeom prst="roundRect">
            <a:avLst>
              <a:gd name="adj" fmla="val 6780"/>
            </a:avLst>
          </a:prstGeom>
          <a:solidFill>
            <a:srgbClr val="F8FAFB"/>
          </a:solidFill>
          <a:ln w="11430">
            <a:solidFill>
              <a:srgbClr val="D5D9DE"/>
            </a:solidFill>
            <a:prstDash val="solid"/>
          </a:ln>
        </p:spPr>
        <p:txBody>
          <a:bodyPr/>
          <a:lstStyle>
            <a:defPPr algn="ctr">
              <a:defRPr sz="1725">
                <a:solidFill>
                  <a:srgbClr val="242424"/>
                </a:solidFill>
                <a:latin typeface="DejaVu Sans"/>
                <a:ea typeface="DejaVu Sans"/>
                <a:cs typeface="DejaVu Sans"/>
              </a:defRPr>
            </a:defPPr>
            <a:lvl1pPr algn="ctr">
              <a:defRPr sz="1725">
                <a:solidFill>
                  <a:srgbClr val="242424"/>
                </a:solidFill>
                <a:latin typeface="DejaVu Sans"/>
                <a:ea typeface="DejaVu Sans"/>
                <a:cs typeface="DejaVu Sans"/>
              </a:defRPr>
            </a:lvl1pPr>
            <a:lvl2pPr algn="ctr">
              <a:defRPr sz="1725">
                <a:solidFill>
                  <a:srgbClr val="242424"/>
                </a:solidFill>
                <a:latin typeface="DejaVu Sans"/>
                <a:ea typeface="DejaVu Sans"/>
                <a:cs typeface="DejaVu Sans"/>
              </a:defRPr>
            </a:lvl2pPr>
            <a:lvl3pPr algn="ctr">
              <a:defRPr sz="1725">
                <a:solidFill>
                  <a:srgbClr val="242424"/>
                </a:solidFill>
                <a:latin typeface="DejaVu Sans"/>
                <a:ea typeface="DejaVu Sans"/>
                <a:cs typeface="DejaVu Sans"/>
              </a:defRPr>
            </a:lvl3pPr>
            <a:lvl4pPr algn="ctr">
              <a:defRPr sz="1725">
                <a:solidFill>
                  <a:srgbClr val="242424"/>
                </a:solidFill>
                <a:latin typeface="DejaVu Sans"/>
                <a:ea typeface="DejaVu Sans"/>
                <a:cs typeface="DejaVu Sans"/>
              </a:defRPr>
            </a:lvl4pPr>
            <a:lvl5pPr algn="ctr">
              <a:defRPr sz="1725">
                <a:solidFill>
                  <a:srgbClr val="242424"/>
                </a:solidFill>
                <a:latin typeface="DejaVu Sans"/>
                <a:ea typeface="DejaVu Sans"/>
                <a:cs typeface="DejaVu Sans"/>
              </a:defRPr>
            </a:lvl5pPr>
            <a:lvl6pPr algn="ctr">
              <a:defRPr sz="1725">
                <a:solidFill>
                  <a:srgbClr val="242424"/>
                </a:solidFill>
                <a:latin typeface="DejaVu Sans"/>
                <a:ea typeface="DejaVu Sans"/>
                <a:cs typeface="DejaVu Sans"/>
              </a:defRPr>
            </a:lvl6pPr>
            <a:lvl7pPr algn="ctr">
              <a:defRPr sz="1725">
                <a:solidFill>
                  <a:srgbClr val="242424"/>
                </a:solidFill>
                <a:latin typeface="DejaVu Sans"/>
                <a:ea typeface="DejaVu Sans"/>
                <a:cs typeface="DejaVu Sans"/>
              </a:defRPr>
            </a:lvl7pPr>
            <a:lvl8pPr algn="ctr">
              <a:defRPr sz="1725">
                <a:solidFill>
                  <a:srgbClr val="242424"/>
                </a:solidFill>
                <a:latin typeface="DejaVu Sans"/>
                <a:ea typeface="DejaVu Sans"/>
                <a:cs typeface="DejaVu Sans"/>
              </a:defRPr>
            </a:lvl8pPr>
            <a:lvl9pPr algn="ctr">
              <a:defRPr sz="1725">
                <a:solidFill>
                  <a:srgbClr val="242424"/>
                </a:solidFill>
                <a:latin typeface="DejaVu Sans"/>
                <a:ea typeface="DejaVu Sans"/>
                <a:cs typeface="DejaVu Sans"/>
              </a:defRPr>
            </a:lvl9pPr>
          </a:lstStyle>
          <a:p>
            <a:endParaRPr sz="1380"/>
          </a:p>
        </p:txBody>
      </p:sp>
      <p:sp>
        <p:nvSpPr>
          <p:cNvPr id="10" name="question-text-2">
            <a:extLst>
              <a:ext uri="{FF2B5EF4-FFF2-40B4-BE49-F238E27FC236}">
                <a16:creationId xmlns:a16="http://schemas.microsoft.com/office/drawing/2014/main" id="{E3F69AC4-9C15-4CE0-AC49-68E7E1A8558D}"/>
              </a:ext>
            </a:extLst>
          </p:cNvPr>
          <p:cNvSpPr>
            <a:spLocks noGrp="1"/>
          </p:cNvSpPr>
          <p:nvPr/>
        </p:nvSpPr>
        <p:spPr>
          <a:xfrm>
            <a:off x="6720840" y="3025140"/>
            <a:ext cx="3108960" cy="670560"/>
          </a:xfrm>
          <a:prstGeom prst="rect">
            <a:avLst/>
          </a:prstGeom>
          <a:noFill/>
          <a:ln w="0">
            <a:no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Μετρήθηκαν αξιόπιστα και με τον ίδιο τρόπο οι εκβάσεις;</a:t>
            </a:r>
          </a:p>
        </p:txBody>
      </p:sp>
      <p:sp>
        <p:nvSpPr>
          <p:cNvPr id="11" name="question-number-2">
            <a:extLst>
              <a:ext uri="{FF2B5EF4-FFF2-40B4-BE49-F238E27FC236}">
                <a16:creationId xmlns:a16="http://schemas.microsoft.com/office/drawing/2014/main" id="{D08AAC19-FBEC-4361-B4B9-8439B147F45D}"/>
              </a:ext>
            </a:extLst>
          </p:cNvPr>
          <p:cNvSpPr>
            <a:spLocks noGrp="1"/>
          </p:cNvSpPr>
          <p:nvPr/>
        </p:nvSpPr>
        <p:spPr>
          <a:xfrm>
            <a:off x="6309360" y="300228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2</a:t>
            </a:r>
          </a:p>
        </p:txBody>
      </p:sp>
      <p:sp>
        <p:nvSpPr>
          <p:cNvPr id="12" name="question-card-3">
            <a:extLst>
              <a:ext uri="{FF2B5EF4-FFF2-40B4-BE49-F238E27FC236}">
                <a16:creationId xmlns:a16="http://schemas.microsoft.com/office/drawing/2014/main" id="{0B4E4113-D0FE-4A03-8B35-3A769B6AC61D}"/>
              </a:ext>
            </a:extLst>
          </p:cNvPr>
          <p:cNvSpPr>
            <a:spLocks noGrp="1"/>
          </p:cNvSpPr>
          <p:nvPr/>
        </p:nvSpPr>
        <p:spPr>
          <a:xfrm>
            <a:off x="2225040" y="4023360"/>
            <a:ext cx="3764280" cy="899160"/>
          </a:xfrm>
          <a:prstGeom prst="roundRect">
            <a:avLst>
              <a:gd name="adj" fmla="val 6780"/>
            </a:avLst>
          </a:prstGeom>
          <a:solidFill>
            <a:srgbClr val="F5EFF6"/>
          </a:solidFill>
          <a:ln w="11430">
            <a:solidFill>
              <a:srgbClr val="CDB9D0"/>
            </a:solidFill>
            <a:prstDash val="solid"/>
          </a:ln>
        </p:spPr>
        <p:txBody>
          <a:bodyPr/>
          <a:lstStyle>
            <a:defPPr algn="ctr">
              <a:defRPr sz="1725">
                <a:solidFill>
                  <a:srgbClr val="242424"/>
                </a:solidFill>
                <a:latin typeface="DejaVu Sans"/>
                <a:ea typeface="DejaVu Sans"/>
                <a:cs typeface="DejaVu Sans"/>
              </a:defRPr>
            </a:defPPr>
            <a:lvl1pPr algn="ctr">
              <a:defRPr sz="1725">
                <a:solidFill>
                  <a:srgbClr val="242424"/>
                </a:solidFill>
                <a:latin typeface="DejaVu Sans"/>
                <a:ea typeface="DejaVu Sans"/>
                <a:cs typeface="DejaVu Sans"/>
              </a:defRPr>
            </a:lvl1pPr>
            <a:lvl2pPr algn="ctr">
              <a:defRPr sz="1725">
                <a:solidFill>
                  <a:srgbClr val="242424"/>
                </a:solidFill>
                <a:latin typeface="DejaVu Sans"/>
                <a:ea typeface="DejaVu Sans"/>
                <a:cs typeface="DejaVu Sans"/>
              </a:defRPr>
            </a:lvl2pPr>
            <a:lvl3pPr algn="ctr">
              <a:defRPr sz="1725">
                <a:solidFill>
                  <a:srgbClr val="242424"/>
                </a:solidFill>
                <a:latin typeface="DejaVu Sans"/>
                <a:ea typeface="DejaVu Sans"/>
                <a:cs typeface="DejaVu Sans"/>
              </a:defRPr>
            </a:lvl3pPr>
            <a:lvl4pPr algn="ctr">
              <a:defRPr sz="1725">
                <a:solidFill>
                  <a:srgbClr val="242424"/>
                </a:solidFill>
                <a:latin typeface="DejaVu Sans"/>
                <a:ea typeface="DejaVu Sans"/>
                <a:cs typeface="DejaVu Sans"/>
              </a:defRPr>
            </a:lvl4pPr>
            <a:lvl5pPr algn="ctr">
              <a:defRPr sz="1725">
                <a:solidFill>
                  <a:srgbClr val="242424"/>
                </a:solidFill>
                <a:latin typeface="DejaVu Sans"/>
                <a:ea typeface="DejaVu Sans"/>
                <a:cs typeface="DejaVu Sans"/>
              </a:defRPr>
            </a:lvl5pPr>
            <a:lvl6pPr algn="ctr">
              <a:defRPr sz="1725">
                <a:solidFill>
                  <a:srgbClr val="242424"/>
                </a:solidFill>
                <a:latin typeface="DejaVu Sans"/>
                <a:ea typeface="DejaVu Sans"/>
                <a:cs typeface="DejaVu Sans"/>
              </a:defRPr>
            </a:lvl6pPr>
            <a:lvl7pPr algn="ctr">
              <a:defRPr sz="1725">
                <a:solidFill>
                  <a:srgbClr val="242424"/>
                </a:solidFill>
                <a:latin typeface="DejaVu Sans"/>
                <a:ea typeface="DejaVu Sans"/>
                <a:cs typeface="DejaVu Sans"/>
              </a:defRPr>
            </a:lvl7pPr>
            <a:lvl8pPr algn="ctr">
              <a:defRPr sz="1725">
                <a:solidFill>
                  <a:srgbClr val="242424"/>
                </a:solidFill>
                <a:latin typeface="DejaVu Sans"/>
                <a:ea typeface="DejaVu Sans"/>
                <a:cs typeface="DejaVu Sans"/>
              </a:defRPr>
            </a:lvl8pPr>
            <a:lvl9pPr algn="ctr">
              <a:defRPr sz="1725">
                <a:solidFill>
                  <a:srgbClr val="242424"/>
                </a:solidFill>
                <a:latin typeface="DejaVu Sans"/>
                <a:ea typeface="DejaVu Sans"/>
                <a:cs typeface="DejaVu Sans"/>
              </a:defRPr>
            </a:lvl9pPr>
          </a:lstStyle>
          <a:p>
            <a:endParaRPr sz="1380"/>
          </a:p>
        </p:txBody>
      </p:sp>
      <p:sp>
        <p:nvSpPr>
          <p:cNvPr id="13" name="question-text-3">
            <a:extLst>
              <a:ext uri="{FF2B5EF4-FFF2-40B4-BE49-F238E27FC236}">
                <a16:creationId xmlns:a16="http://schemas.microsoft.com/office/drawing/2014/main" id="{EB0F52B2-B52A-4994-BD5F-226E72D81C51}"/>
              </a:ext>
            </a:extLst>
          </p:cNvPr>
          <p:cNvSpPr>
            <a:spLocks noGrp="1"/>
          </p:cNvSpPr>
          <p:nvPr/>
        </p:nvSpPr>
        <p:spPr>
          <a:xfrm>
            <a:off x="2743200" y="4137660"/>
            <a:ext cx="3108960" cy="670560"/>
          </a:xfrm>
          <a:prstGeom prst="rect">
            <a:avLst/>
          </a:prstGeom>
          <a:noFill/>
          <a:ln w="0">
            <a:no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Υπήρχαν απώλειες συμμετεχόντων ή ελλιπή δεδομένα;</a:t>
            </a:r>
          </a:p>
        </p:txBody>
      </p:sp>
      <p:sp>
        <p:nvSpPr>
          <p:cNvPr id="14" name="question-number-3">
            <a:extLst>
              <a:ext uri="{FF2B5EF4-FFF2-40B4-BE49-F238E27FC236}">
                <a16:creationId xmlns:a16="http://schemas.microsoft.com/office/drawing/2014/main" id="{EA8322BF-832F-40C2-A6D2-BEA3BBB6075E}"/>
              </a:ext>
            </a:extLst>
          </p:cNvPr>
          <p:cNvSpPr>
            <a:spLocks noGrp="1"/>
          </p:cNvSpPr>
          <p:nvPr/>
        </p:nvSpPr>
        <p:spPr>
          <a:xfrm>
            <a:off x="2331720" y="411480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3</a:t>
            </a:r>
          </a:p>
        </p:txBody>
      </p:sp>
      <p:sp>
        <p:nvSpPr>
          <p:cNvPr id="15" name="question-card-4">
            <a:extLst>
              <a:ext uri="{FF2B5EF4-FFF2-40B4-BE49-F238E27FC236}">
                <a16:creationId xmlns:a16="http://schemas.microsoft.com/office/drawing/2014/main" id="{39520F6E-F319-4631-A9EE-21CEC3CF5416}"/>
              </a:ext>
            </a:extLst>
          </p:cNvPr>
          <p:cNvSpPr>
            <a:spLocks noGrp="1"/>
          </p:cNvSpPr>
          <p:nvPr/>
        </p:nvSpPr>
        <p:spPr>
          <a:xfrm>
            <a:off x="6202680" y="4023360"/>
            <a:ext cx="3764280" cy="899160"/>
          </a:xfrm>
          <a:prstGeom prst="roundRect">
            <a:avLst>
              <a:gd name="adj" fmla="val 6780"/>
            </a:avLst>
          </a:prstGeom>
          <a:solidFill>
            <a:srgbClr val="F8FAFB"/>
          </a:solidFill>
          <a:ln w="11430">
            <a:solidFill>
              <a:srgbClr val="D5D9DE"/>
            </a:solidFill>
            <a:prstDash val="solid"/>
          </a:ln>
        </p:spPr>
        <p:txBody>
          <a:bodyPr/>
          <a:lstStyle>
            <a:defPPr algn="ctr">
              <a:defRPr sz="1725">
                <a:solidFill>
                  <a:srgbClr val="242424"/>
                </a:solidFill>
                <a:latin typeface="DejaVu Sans"/>
                <a:ea typeface="DejaVu Sans"/>
                <a:cs typeface="DejaVu Sans"/>
              </a:defRPr>
            </a:defPPr>
            <a:lvl1pPr algn="ctr">
              <a:defRPr sz="1725">
                <a:solidFill>
                  <a:srgbClr val="242424"/>
                </a:solidFill>
                <a:latin typeface="DejaVu Sans"/>
                <a:ea typeface="DejaVu Sans"/>
                <a:cs typeface="DejaVu Sans"/>
              </a:defRPr>
            </a:lvl1pPr>
            <a:lvl2pPr algn="ctr">
              <a:defRPr sz="1725">
                <a:solidFill>
                  <a:srgbClr val="242424"/>
                </a:solidFill>
                <a:latin typeface="DejaVu Sans"/>
                <a:ea typeface="DejaVu Sans"/>
                <a:cs typeface="DejaVu Sans"/>
              </a:defRPr>
            </a:lvl2pPr>
            <a:lvl3pPr algn="ctr">
              <a:defRPr sz="1725">
                <a:solidFill>
                  <a:srgbClr val="242424"/>
                </a:solidFill>
                <a:latin typeface="DejaVu Sans"/>
                <a:ea typeface="DejaVu Sans"/>
                <a:cs typeface="DejaVu Sans"/>
              </a:defRPr>
            </a:lvl3pPr>
            <a:lvl4pPr algn="ctr">
              <a:defRPr sz="1725">
                <a:solidFill>
                  <a:srgbClr val="242424"/>
                </a:solidFill>
                <a:latin typeface="DejaVu Sans"/>
                <a:ea typeface="DejaVu Sans"/>
                <a:cs typeface="DejaVu Sans"/>
              </a:defRPr>
            </a:lvl4pPr>
            <a:lvl5pPr algn="ctr">
              <a:defRPr sz="1725">
                <a:solidFill>
                  <a:srgbClr val="242424"/>
                </a:solidFill>
                <a:latin typeface="DejaVu Sans"/>
                <a:ea typeface="DejaVu Sans"/>
                <a:cs typeface="DejaVu Sans"/>
              </a:defRPr>
            </a:lvl5pPr>
            <a:lvl6pPr algn="ctr">
              <a:defRPr sz="1725">
                <a:solidFill>
                  <a:srgbClr val="242424"/>
                </a:solidFill>
                <a:latin typeface="DejaVu Sans"/>
                <a:ea typeface="DejaVu Sans"/>
                <a:cs typeface="DejaVu Sans"/>
              </a:defRPr>
            </a:lvl6pPr>
            <a:lvl7pPr algn="ctr">
              <a:defRPr sz="1725">
                <a:solidFill>
                  <a:srgbClr val="242424"/>
                </a:solidFill>
                <a:latin typeface="DejaVu Sans"/>
                <a:ea typeface="DejaVu Sans"/>
                <a:cs typeface="DejaVu Sans"/>
              </a:defRPr>
            </a:lvl7pPr>
            <a:lvl8pPr algn="ctr">
              <a:defRPr sz="1725">
                <a:solidFill>
                  <a:srgbClr val="242424"/>
                </a:solidFill>
                <a:latin typeface="DejaVu Sans"/>
                <a:ea typeface="DejaVu Sans"/>
                <a:cs typeface="DejaVu Sans"/>
              </a:defRPr>
            </a:lvl8pPr>
            <a:lvl9pPr algn="ctr">
              <a:defRPr sz="1725">
                <a:solidFill>
                  <a:srgbClr val="242424"/>
                </a:solidFill>
                <a:latin typeface="DejaVu Sans"/>
                <a:ea typeface="DejaVu Sans"/>
                <a:cs typeface="DejaVu Sans"/>
              </a:defRPr>
            </a:lvl9pPr>
          </a:lstStyle>
          <a:p>
            <a:endParaRPr sz="1380"/>
          </a:p>
        </p:txBody>
      </p:sp>
      <p:sp>
        <p:nvSpPr>
          <p:cNvPr id="16" name="question-text-4">
            <a:extLst>
              <a:ext uri="{FF2B5EF4-FFF2-40B4-BE49-F238E27FC236}">
                <a16:creationId xmlns:a16="http://schemas.microsoft.com/office/drawing/2014/main" id="{1F9C0F59-8CAC-429E-ACDE-1605A867D5DF}"/>
              </a:ext>
            </a:extLst>
          </p:cNvPr>
          <p:cNvSpPr>
            <a:spLocks noGrp="1"/>
          </p:cNvSpPr>
          <p:nvPr/>
        </p:nvSpPr>
        <p:spPr>
          <a:xfrm>
            <a:off x="6720840" y="4137660"/>
            <a:ext cx="3108960" cy="670560"/>
          </a:xfrm>
          <a:prstGeom prst="rect">
            <a:avLst/>
          </a:prstGeom>
          <a:noFill/>
          <a:ln w="0">
            <a:no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Αναφέρθηκαν όλες οι εκβάσεις που είχαν αρχικά σχεδιαστεί;</a:t>
            </a:r>
          </a:p>
        </p:txBody>
      </p:sp>
      <p:sp>
        <p:nvSpPr>
          <p:cNvPr id="17" name="question-number-4">
            <a:extLst>
              <a:ext uri="{FF2B5EF4-FFF2-40B4-BE49-F238E27FC236}">
                <a16:creationId xmlns:a16="http://schemas.microsoft.com/office/drawing/2014/main" id="{1C3A5BBE-3189-4448-8BED-3070FDF86EC8}"/>
              </a:ext>
            </a:extLst>
          </p:cNvPr>
          <p:cNvSpPr>
            <a:spLocks noGrp="1"/>
          </p:cNvSpPr>
          <p:nvPr/>
        </p:nvSpPr>
        <p:spPr>
          <a:xfrm>
            <a:off x="6309360" y="411480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4</a:t>
            </a:r>
          </a:p>
        </p:txBody>
      </p:sp>
      <p:sp>
        <p:nvSpPr>
          <p:cNvPr id="18" name="bottom-note">
            <a:extLst>
              <a:ext uri="{FF2B5EF4-FFF2-40B4-BE49-F238E27FC236}">
                <a16:creationId xmlns:a16="http://schemas.microsoft.com/office/drawing/2014/main" id="{EC67AF9B-D2C5-47CB-AE6D-4D3064B3923D}"/>
              </a:ext>
            </a:extLst>
          </p:cNvPr>
          <p:cNvSpPr>
            <a:spLocks noGrp="1"/>
          </p:cNvSpPr>
          <p:nvPr/>
        </p:nvSpPr>
        <p:spPr>
          <a:xfrm>
            <a:off x="2225040" y="5364480"/>
            <a:ext cx="7741920" cy="624840"/>
          </a:xfrm>
          <a:prstGeom prst="roundRect">
            <a:avLst>
              <a:gd name="adj" fmla="val 9756"/>
            </a:avLst>
          </a:prstGeom>
          <a:solidFill>
            <a:srgbClr val="FFF7D9"/>
          </a:solidFill>
          <a:ln w="14288">
            <a:solidFill>
              <a:srgbClr val="F2C84B"/>
            </a:solidFill>
            <a:prstDash val="solid"/>
          </a:ln>
        </p:spPr>
        <p:txBody>
          <a:bodyPr/>
          <a:lstStyle>
            <a:defPPr algn="ctr">
              <a:defRPr sz="1725" b="1">
                <a:solidFill>
                  <a:srgbClr val="452046"/>
                </a:solidFill>
                <a:latin typeface="DejaVu Sans"/>
                <a:ea typeface="DejaVu Sans"/>
                <a:cs typeface="DejaVu Sans"/>
              </a:defRPr>
            </a:defPPr>
            <a:lvl1pPr algn="ctr">
              <a:defRPr sz="1725" b="1">
                <a:solidFill>
                  <a:srgbClr val="452046"/>
                </a:solidFill>
                <a:latin typeface="DejaVu Sans"/>
                <a:ea typeface="DejaVu Sans"/>
                <a:cs typeface="DejaVu Sans"/>
              </a:defRPr>
            </a:lvl1pPr>
            <a:lvl2pPr algn="ctr">
              <a:defRPr sz="1725" b="1">
                <a:solidFill>
                  <a:srgbClr val="452046"/>
                </a:solidFill>
                <a:latin typeface="DejaVu Sans"/>
                <a:ea typeface="DejaVu Sans"/>
                <a:cs typeface="DejaVu Sans"/>
              </a:defRPr>
            </a:lvl2pPr>
            <a:lvl3pPr algn="ctr">
              <a:defRPr sz="1725" b="1">
                <a:solidFill>
                  <a:srgbClr val="452046"/>
                </a:solidFill>
                <a:latin typeface="DejaVu Sans"/>
                <a:ea typeface="DejaVu Sans"/>
                <a:cs typeface="DejaVu Sans"/>
              </a:defRPr>
            </a:lvl3pPr>
            <a:lvl4pPr algn="ctr">
              <a:defRPr sz="1725" b="1">
                <a:solidFill>
                  <a:srgbClr val="452046"/>
                </a:solidFill>
                <a:latin typeface="DejaVu Sans"/>
                <a:ea typeface="DejaVu Sans"/>
                <a:cs typeface="DejaVu Sans"/>
              </a:defRPr>
            </a:lvl4pPr>
            <a:lvl5pPr algn="ctr">
              <a:defRPr sz="1725" b="1">
                <a:solidFill>
                  <a:srgbClr val="452046"/>
                </a:solidFill>
                <a:latin typeface="DejaVu Sans"/>
                <a:ea typeface="DejaVu Sans"/>
                <a:cs typeface="DejaVu Sans"/>
              </a:defRPr>
            </a:lvl5pPr>
            <a:lvl6pPr algn="ctr">
              <a:defRPr sz="1725" b="1">
                <a:solidFill>
                  <a:srgbClr val="452046"/>
                </a:solidFill>
                <a:latin typeface="DejaVu Sans"/>
                <a:ea typeface="DejaVu Sans"/>
                <a:cs typeface="DejaVu Sans"/>
              </a:defRPr>
            </a:lvl6pPr>
            <a:lvl7pPr algn="ctr">
              <a:defRPr sz="1725" b="1">
                <a:solidFill>
                  <a:srgbClr val="452046"/>
                </a:solidFill>
                <a:latin typeface="DejaVu Sans"/>
                <a:ea typeface="DejaVu Sans"/>
                <a:cs typeface="DejaVu Sans"/>
              </a:defRPr>
            </a:lvl7pPr>
            <a:lvl8pPr algn="ctr">
              <a:defRPr sz="1725" b="1">
                <a:solidFill>
                  <a:srgbClr val="452046"/>
                </a:solidFill>
                <a:latin typeface="DejaVu Sans"/>
                <a:ea typeface="DejaVu Sans"/>
                <a:cs typeface="DejaVu Sans"/>
              </a:defRPr>
            </a:lvl8pPr>
            <a:lvl9pPr algn="ctr">
              <a:defRPr sz="1725" b="1">
                <a:solidFill>
                  <a:srgbClr val="452046"/>
                </a:solidFill>
                <a:latin typeface="DejaVu Sans"/>
                <a:ea typeface="DejaVu Sans"/>
                <a:cs typeface="DejaVu Sans"/>
              </a:defRPr>
            </a:lvl9pPr>
          </a:lstStyle>
          <a:p>
            <a:pPr algn="ctr">
              <a:defRPr sz="1725" b="1">
                <a:solidFill>
                  <a:srgbClr val="452046"/>
                </a:solidFill>
                <a:latin typeface="DejaVu Sans"/>
                <a:ea typeface="DejaVu Sans"/>
                <a:cs typeface="DejaVu Sans"/>
              </a:defRPr>
            </a:pPr>
            <a:r>
              <a:rPr sz="1380"/>
              <a:t>Εστιάζουμε στη μεθοδολογία της μελέτης και όχι στο κύρος του περιοδικού ή στο αν το αποτέλεσμα είναι θετικό.</a:t>
            </a:r>
          </a:p>
        </p:txBody>
      </p:sp>
    </p:spTree>
    <p:extLst>
      <p:ext uri="{BB962C8B-B14F-4D97-AF65-F5344CB8AC3E}">
        <p14:creationId xmlns:p14="http://schemas.microsoft.com/office/powerpoint/2010/main" val="263329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D9AE50D3-EA91-403A-BE40-0D1638E6337F}"/>
              </a:ext>
            </a:extLst>
          </p:cNvPr>
          <p:cNvSpPr>
            <a:spLocks noGrp="1"/>
          </p:cNvSpPr>
          <p:nvPr/>
        </p:nvSpPr>
        <p:spPr>
          <a:xfrm>
            <a:off x="2057400" y="289560"/>
            <a:ext cx="8077200" cy="563880"/>
          </a:xfrm>
          <a:prstGeom prst="rect">
            <a:avLst/>
          </a:prstGeom>
          <a:noFill/>
          <a:ln w="0">
            <a:noFill/>
            <a:prstDash val="solid"/>
          </a:ln>
        </p:spPr>
        <p:txBody>
          <a:bodyPr/>
          <a:lstStyle>
            <a:defPPr algn="ctr">
              <a:defRPr sz="3075" b="1">
                <a:solidFill>
                  <a:srgbClr val="3F8CC4"/>
                </a:solidFill>
                <a:latin typeface="DejaVu Sans"/>
                <a:ea typeface="DejaVu Sans"/>
                <a:cs typeface="DejaVu Sans"/>
              </a:defRPr>
            </a:defPPr>
            <a:lvl1pPr algn="ctr">
              <a:defRPr sz="3075" b="1">
                <a:solidFill>
                  <a:srgbClr val="3F8CC4"/>
                </a:solidFill>
                <a:latin typeface="DejaVu Sans"/>
                <a:ea typeface="DejaVu Sans"/>
                <a:cs typeface="DejaVu Sans"/>
              </a:defRPr>
            </a:lvl1pPr>
            <a:lvl2pPr algn="ctr">
              <a:defRPr sz="3075" b="1">
                <a:solidFill>
                  <a:srgbClr val="3F8CC4"/>
                </a:solidFill>
                <a:latin typeface="DejaVu Sans"/>
                <a:ea typeface="DejaVu Sans"/>
                <a:cs typeface="DejaVu Sans"/>
              </a:defRPr>
            </a:lvl2pPr>
            <a:lvl3pPr algn="ctr">
              <a:defRPr sz="3075" b="1">
                <a:solidFill>
                  <a:srgbClr val="3F8CC4"/>
                </a:solidFill>
                <a:latin typeface="DejaVu Sans"/>
                <a:ea typeface="DejaVu Sans"/>
                <a:cs typeface="DejaVu Sans"/>
              </a:defRPr>
            </a:lvl3pPr>
            <a:lvl4pPr algn="ctr">
              <a:defRPr sz="3075" b="1">
                <a:solidFill>
                  <a:srgbClr val="3F8CC4"/>
                </a:solidFill>
                <a:latin typeface="DejaVu Sans"/>
                <a:ea typeface="DejaVu Sans"/>
                <a:cs typeface="DejaVu Sans"/>
              </a:defRPr>
            </a:lvl4pPr>
            <a:lvl5pPr algn="ctr">
              <a:defRPr sz="3075" b="1">
                <a:solidFill>
                  <a:srgbClr val="3F8CC4"/>
                </a:solidFill>
                <a:latin typeface="DejaVu Sans"/>
                <a:ea typeface="DejaVu Sans"/>
                <a:cs typeface="DejaVu Sans"/>
              </a:defRPr>
            </a:lvl5pPr>
            <a:lvl6pPr algn="ctr">
              <a:defRPr sz="3075" b="1">
                <a:solidFill>
                  <a:srgbClr val="3F8CC4"/>
                </a:solidFill>
                <a:latin typeface="DejaVu Sans"/>
                <a:ea typeface="DejaVu Sans"/>
                <a:cs typeface="DejaVu Sans"/>
              </a:defRPr>
            </a:lvl6pPr>
            <a:lvl7pPr algn="ctr">
              <a:defRPr sz="3075" b="1">
                <a:solidFill>
                  <a:srgbClr val="3F8CC4"/>
                </a:solidFill>
                <a:latin typeface="DejaVu Sans"/>
                <a:ea typeface="DejaVu Sans"/>
                <a:cs typeface="DejaVu Sans"/>
              </a:defRPr>
            </a:lvl7pPr>
            <a:lvl8pPr algn="ctr">
              <a:defRPr sz="3075" b="1">
                <a:solidFill>
                  <a:srgbClr val="3F8CC4"/>
                </a:solidFill>
                <a:latin typeface="DejaVu Sans"/>
                <a:ea typeface="DejaVu Sans"/>
                <a:cs typeface="DejaVu Sans"/>
              </a:defRPr>
            </a:lvl8pPr>
            <a:lvl9pPr algn="ctr">
              <a:defRPr sz="3075" b="1">
                <a:solidFill>
                  <a:srgbClr val="3F8CC4"/>
                </a:solidFill>
                <a:latin typeface="DejaVu Sans"/>
                <a:ea typeface="DejaVu Sans"/>
                <a:cs typeface="DejaVu Sans"/>
              </a:defRPr>
            </a:lvl9pPr>
          </a:lstStyle>
          <a:p>
            <a:pPr algn="ctr">
              <a:defRPr sz="3075" b="1">
                <a:solidFill>
                  <a:srgbClr val="3F8CC4"/>
                </a:solidFill>
                <a:latin typeface="DejaVu Sans"/>
                <a:ea typeface="DejaVu Sans"/>
                <a:cs typeface="DejaVu Sans"/>
              </a:defRPr>
            </a:pPr>
            <a:r>
              <a:rPr sz="2460"/>
              <a:t>Πώς αξιοποιούμε την αξιολόγηση;</a:t>
            </a:r>
          </a:p>
        </p:txBody>
      </p:sp>
      <p:sp>
        <p:nvSpPr>
          <p:cNvPr id="2" name="yellow-accent">
            <a:extLst>
              <a:ext uri="{FF2B5EF4-FFF2-40B4-BE49-F238E27FC236}">
                <a16:creationId xmlns:a16="http://schemas.microsoft.com/office/drawing/2014/main" id="{F0D37CDA-1148-4672-8A65-A5FFB7E399CE}"/>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F0F90B53-4CA5-4764-A364-7E59D5BB72FF}"/>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left-heading">
            <a:extLst>
              <a:ext uri="{FF2B5EF4-FFF2-40B4-BE49-F238E27FC236}">
                <a16:creationId xmlns:a16="http://schemas.microsoft.com/office/drawing/2014/main" id="{110C73B4-ECEF-4853-8451-D80FDCFE1417}"/>
              </a:ext>
            </a:extLst>
          </p:cNvPr>
          <p:cNvSpPr>
            <a:spLocks noGrp="1"/>
          </p:cNvSpPr>
          <p:nvPr/>
        </p:nvSpPr>
        <p:spPr>
          <a:xfrm>
            <a:off x="2133600" y="1600200"/>
            <a:ext cx="4648200" cy="365760"/>
          </a:xfrm>
          <a:prstGeom prst="rect">
            <a:avLst/>
          </a:prstGeom>
          <a:noFill/>
          <a:ln w="0">
            <a:noFill/>
            <a:prstDash val="solid"/>
          </a:ln>
        </p:spPr>
        <p:txBody>
          <a:bodyPr/>
          <a:lstStyle>
            <a:defPPr>
              <a:defRPr sz="2100" b="1">
                <a:solidFill>
                  <a:srgbClr val="452046"/>
                </a:solidFill>
                <a:latin typeface="DejaVu Sans"/>
                <a:ea typeface="DejaVu Sans"/>
                <a:cs typeface="DejaVu Sans"/>
              </a:defRPr>
            </a:defPPr>
            <a:lvl1pPr>
              <a:defRPr sz="2100" b="1">
                <a:solidFill>
                  <a:srgbClr val="452046"/>
                </a:solidFill>
                <a:latin typeface="DejaVu Sans"/>
                <a:ea typeface="DejaVu Sans"/>
                <a:cs typeface="DejaVu Sans"/>
              </a:defRPr>
            </a:lvl1pPr>
            <a:lvl2pPr>
              <a:defRPr sz="2100" b="1">
                <a:solidFill>
                  <a:srgbClr val="452046"/>
                </a:solidFill>
                <a:latin typeface="DejaVu Sans"/>
                <a:ea typeface="DejaVu Sans"/>
                <a:cs typeface="DejaVu Sans"/>
              </a:defRPr>
            </a:lvl2pPr>
            <a:lvl3pPr>
              <a:defRPr sz="2100" b="1">
                <a:solidFill>
                  <a:srgbClr val="452046"/>
                </a:solidFill>
                <a:latin typeface="DejaVu Sans"/>
                <a:ea typeface="DejaVu Sans"/>
                <a:cs typeface="DejaVu Sans"/>
              </a:defRPr>
            </a:lvl3pPr>
            <a:lvl4pPr>
              <a:defRPr sz="2100" b="1">
                <a:solidFill>
                  <a:srgbClr val="452046"/>
                </a:solidFill>
                <a:latin typeface="DejaVu Sans"/>
                <a:ea typeface="DejaVu Sans"/>
                <a:cs typeface="DejaVu Sans"/>
              </a:defRPr>
            </a:lvl4pPr>
            <a:lvl5pPr>
              <a:defRPr sz="2100" b="1">
                <a:solidFill>
                  <a:srgbClr val="452046"/>
                </a:solidFill>
                <a:latin typeface="DejaVu Sans"/>
                <a:ea typeface="DejaVu Sans"/>
                <a:cs typeface="DejaVu Sans"/>
              </a:defRPr>
            </a:lvl5pPr>
            <a:lvl6pPr>
              <a:defRPr sz="2100" b="1">
                <a:solidFill>
                  <a:srgbClr val="452046"/>
                </a:solidFill>
                <a:latin typeface="DejaVu Sans"/>
                <a:ea typeface="DejaVu Sans"/>
                <a:cs typeface="DejaVu Sans"/>
              </a:defRPr>
            </a:lvl6pPr>
            <a:lvl7pPr>
              <a:defRPr sz="2100" b="1">
                <a:solidFill>
                  <a:srgbClr val="452046"/>
                </a:solidFill>
                <a:latin typeface="DejaVu Sans"/>
                <a:ea typeface="DejaVu Sans"/>
                <a:cs typeface="DejaVu Sans"/>
              </a:defRPr>
            </a:lvl7pPr>
            <a:lvl8pPr>
              <a:defRPr sz="2100" b="1">
                <a:solidFill>
                  <a:srgbClr val="452046"/>
                </a:solidFill>
                <a:latin typeface="DejaVu Sans"/>
                <a:ea typeface="DejaVu Sans"/>
                <a:cs typeface="DejaVu Sans"/>
              </a:defRPr>
            </a:lvl8pPr>
            <a:lvl9pPr>
              <a:defRPr sz="2100" b="1">
                <a:solidFill>
                  <a:srgbClr val="452046"/>
                </a:solidFill>
                <a:latin typeface="DejaVu Sans"/>
                <a:ea typeface="DejaVu Sans"/>
                <a:cs typeface="DejaVu Sans"/>
              </a:defRPr>
            </a:lvl9pPr>
          </a:lstStyle>
          <a:p>
            <a:pPr>
              <a:defRPr sz="2100" b="1">
                <a:solidFill>
                  <a:srgbClr val="452046"/>
                </a:solidFill>
                <a:latin typeface="DejaVu Sans"/>
                <a:ea typeface="DejaVu Sans"/>
                <a:cs typeface="DejaVu Sans"/>
              </a:defRPr>
            </a:pPr>
            <a:r>
              <a:rPr sz="1680"/>
              <a:t>Η αξιολόγηση μας βοηθά:</a:t>
            </a:r>
          </a:p>
        </p:txBody>
      </p:sp>
      <p:sp>
        <p:nvSpPr>
          <p:cNvPr id="5" name="number-1">
            <a:extLst>
              <a:ext uri="{FF2B5EF4-FFF2-40B4-BE49-F238E27FC236}">
                <a16:creationId xmlns:a16="http://schemas.microsoft.com/office/drawing/2014/main" id="{FAF25FA2-FFFD-497C-87D2-35384EF04AD4}"/>
              </a:ext>
            </a:extLst>
          </p:cNvPr>
          <p:cNvSpPr>
            <a:spLocks noGrp="1"/>
          </p:cNvSpPr>
          <p:nvPr/>
        </p:nvSpPr>
        <p:spPr>
          <a:xfrm>
            <a:off x="2148840" y="210312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1</a:t>
            </a:r>
          </a:p>
        </p:txBody>
      </p:sp>
      <p:sp>
        <p:nvSpPr>
          <p:cNvPr id="6" name="item-1">
            <a:extLst>
              <a:ext uri="{FF2B5EF4-FFF2-40B4-BE49-F238E27FC236}">
                <a16:creationId xmlns:a16="http://schemas.microsoft.com/office/drawing/2014/main" id="{14555672-F57D-4568-A100-42D706AC2FB8}"/>
              </a:ext>
            </a:extLst>
          </p:cNvPr>
          <p:cNvSpPr>
            <a:spLocks noGrp="1"/>
          </p:cNvSpPr>
          <p:nvPr/>
        </p:nvSpPr>
        <p:spPr>
          <a:xfrm>
            <a:off x="2545080" y="2087880"/>
            <a:ext cx="4175760" cy="624840"/>
          </a:xfrm>
          <a:prstGeom prst="rect">
            <a:avLst/>
          </a:prstGeom>
          <a:noFill/>
          <a:ln w="0">
            <a:noFill/>
            <a:prstDash val="solid"/>
          </a:ln>
        </p:spPr>
        <p:txBody>
          <a:bodyPr/>
          <a:lstStyle>
            <a:defPPr>
              <a:defRPr sz="1688">
                <a:solidFill>
                  <a:srgbClr val="242424"/>
                </a:solidFill>
                <a:latin typeface="DejaVu Sans"/>
                <a:ea typeface="DejaVu Sans"/>
                <a:cs typeface="DejaVu Sans"/>
              </a:defRPr>
            </a:defPPr>
            <a:lvl1pPr>
              <a:defRPr sz="1688">
                <a:solidFill>
                  <a:srgbClr val="242424"/>
                </a:solidFill>
                <a:latin typeface="DejaVu Sans"/>
                <a:ea typeface="DejaVu Sans"/>
                <a:cs typeface="DejaVu Sans"/>
              </a:defRPr>
            </a:lvl1pPr>
            <a:lvl2pPr>
              <a:defRPr sz="1688">
                <a:solidFill>
                  <a:srgbClr val="242424"/>
                </a:solidFill>
                <a:latin typeface="DejaVu Sans"/>
                <a:ea typeface="DejaVu Sans"/>
                <a:cs typeface="DejaVu Sans"/>
              </a:defRPr>
            </a:lvl2pPr>
            <a:lvl3pPr>
              <a:defRPr sz="1688">
                <a:solidFill>
                  <a:srgbClr val="242424"/>
                </a:solidFill>
                <a:latin typeface="DejaVu Sans"/>
                <a:ea typeface="DejaVu Sans"/>
                <a:cs typeface="DejaVu Sans"/>
              </a:defRPr>
            </a:lvl3pPr>
            <a:lvl4pPr>
              <a:defRPr sz="1688">
                <a:solidFill>
                  <a:srgbClr val="242424"/>
                </a:solidFill>
                <a:latin typeface="DejaVu Sans"/>
                <a:ea typeface="DejaVu Sans"/>
                <a:cs typeface="DejaVu Sans"/>
              </a:defRPr>
            </a:lvl4pPr>
            <a:lvl5pPr>
              <a:defRPr sz="1688">
                <a:solidFill>
                  <a:srgbClr val="242424"/>
                </a:solidFill>
                <a:latin typeface="DejaVu Sans"/>
                <a:ea typeface="DejaVu Sans"/>
                <a:cs typeface="DejaVu Sans"/>
              </a:defRPr>
            </a:lvl5pPr>
            <a:lvl6pPr>
              <a:defRPr sz="1688">
                <a:solidFill>
                  <a:srgbClr val="242424"/>
                </a:solidFill>
                <a:latin typeface="DejaVu Sans"/>
                <a:ea typeface="DejaVu Sans"/>
                <a:cs typeface="DejaVu Sans"/>
              </a:defRPr>
            </a:lvl6pPr>
            <a:lvl7pPr>
              <a:defRPr sz="1688">
                <a:solidFill>
                  <a:srgbClr val="242424"/>
                </a:solidFill>
                <a:latin typeface="DejaVu Sans"/>
                <a:ea typeface="DejaVu Sans"/>
                <a:cs typeface="DejaVu Sans"/>
              </a:defRPr>
            </a:lvl7pPr>
            <a:lvl8pPr>
              <a:defRPr sz="1688">
                <a:solidFill>
                  <a:srgbClr val="242424"/>
                </a:solidFill>
                <a:latin typeface="DejaVu Sans"/>
                <a:ea typeface="DejaVu Sans"/>
                <a:cs typeface="DejaVu Sans"/>
              </a:defRPr>
            </a:lvl8pPr>
            <a:lvl9pPr>
              <a:defRPr sz="1688">
                <a:solidFill>
                  <a:srgbClr val="242424"/>
                </a:solidFill>
                <a:latin typeface="DejaVu Sans"/>
                <a:ea typeface="DejaVu Sans"/>
                <a:cs typeface="DejaVu Sans"/>
              </a:defRPr>
            </a:lvl9pPr>
          </a:lstStyle>
          <a:p>
            <a:pPr>
              <a:defRPr sz="1688">
                <a:solidFill>
                  <a:srgbClr val="242424"/>
                </a:solidFill>
                <a:latin typeface="DejaVu Sans"/>
                <a:ea typeface="DejaVu Sans"/>
                <a:cs typeface="DejaVu Sans"/>
              </a:defRPr>
            </a:pPr>
            <a:r>
              <a:rPr sz="1350"/>
              <a:t>Να εκτιμήσουμε πόση εμπιστοσύνη μπορούμε να έχουμε στα αποτελέσματα κάθε μελέτης.</a:t>
            </a:r>
          </a:p>
        </p:txBody>
      </p:sp>
      <p:sp>
        <p:nvSpPr>
          <p:cNvPr id="7" name="number-2">
            <a:extLst>
              <a:ext uri="{FF2B5EF4-FFF2-40B4-BE49-F238E27FC236}">
                <a16:creationId xmlns:a16="http://schemas.microsoft.com/office/drawing/2014/main" id="{71EE53D4-CEFA-4550-8F76-251994EF05C4}"/>
              </a:ext>
            </a:extLst>
          </p:cNvPr>
          <p:cNvSpPr>
            <a:spLocks noGrp="1"/>
          </p:cNvSpPr>
          <p:nvPr/>
        </p:nvSpPr>
        <p:spPr>
          <a:xfrm>
            <a:off x="2148840" y="288036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2</a:t>
            </a:r>
          </a:p>
        </p:txBody>
      </p:sp>
      <p:sp>
        <p:nvSpPr>
          <p:cNvPr id="8" name="item-2">
            <a:extLst>
              <a:ext uri="{FF2B5EF4-FFF2-40B4-BE49-F238E27FC236}">
                <a16:creationId xmlns:a16="http://schemas.microsoft.com/office/drawing/2014/main" id="{A64854B1-B067-470A-B241-89E83BEF4AEA}"/>
              </a:ext>
            </a:extLst>
          </p:cNvPr>
          <p:cNvSpPr>
            <a:spLocks noGrp="1"/>
          </p:cNvSpPr>
          <p:nvPr/>
        </p:nvSpPr>
        <p:spPr>
          <a:xfrm>
            <a:off x="2545080" y="2865120"/>
            <a:ext cx="4175760" cy="624840"/>
          </a:xfrm>
          <a:prstGeom prst="rect">
            <a:avLst/>
          </a:prstGeom>
          <a:noFill/>
          <a:ln w="0">
            <a:noFill/>
            <a:prstDash val="solid"/>
          </a:ln>
        </p:spPr>
        <p:txBody>
          <a:bodyPr/>
          <a:lstStyle>
            <a:defPPr>
              <a:defRPr sz="1688">
                <a:solidFill>
                  <a:srgbClr val="242424"/>
                </a:solidFill>
                <a:latin typeface="DejaVu Sans"/>
                <a:ea typeface="DejaVu Sans"/>
                <a:cs typeface="DejaVu Sans"/>
              </a:defRPr>
            </a:defPPr>
            <a:lvl1pPr>
              <a:defRPr sz="1688">
                <a:solidFill>
                  <a:srgbClr val="242424"/>
                </a:solidFill>
                <a:latin typeface="DejaVu Sans"/>
                <a:ea typeface="DejaVu Sans"/>
                <a:cs typeface="DejaVu Sans"/>
              </a:defRPr>
            </a:lvl1pPr>
            <a:lvl2pPr>
              <a:defRPr sz="1688">
                <a:solidFill>
                  <a:srgbClr val="242424"/>
                </a:solidFill>
                <a:latin typeface="DejaVu Sans"/>
                <a:ea typeface="DejaVu Sans"/>
                <a:cs typeface="DejaVu Sans"/>
              </a:defRPr>
            </a:lvl2pPr>
            <a:lvl3pPr>
              <a:defRPr sz="1688">
                <a:solidFill>
                  <a:srgbClr val="242424"/>
                </a:solidFill>
                <a:latin typeface="DejaVu Sans"/>
                <a:ea typeface="DejaVu Sans"/>
                <a:cs typeface="DejaVu Sans"/>
              </a:defRPr>
            </a:lvl3pPr>
            <a:lvl4pPr>
              <a:defRPr sz="1688">
                <a:solidFill>
                  <a:srgbClr val="242424"/>
                </a:solidFill>
                <a:latin typeface="DejaVu Sans"/>
                <a:ea typeface="DejaVu Sans"/>
                <a:cs typeface="DejaVu Sans"/>
              </a:defRPr>
            </a:lvl4pPr>
            <a:lvl5pPr>
              <a:defRPr sz="1688">
                <a:solidFill>
                  <a:srgbClr val="242424"/>
                </a:solidFill>
                <a:latin typeface="DejaVu Sans"/>
                <a:ea typeface="DejaVu Sans"/>
                <a:cs typeface="DejaVu Sans"/>
              </a:defRPr>
            </a:lvl5pPr>
            <a:lvl6pPr>
              <a:defRPr sz="1688">
                <a:solidFill>
                  <a:srgbClr val="242424"/>
                </a:solidFill>
                <a:latin typeface="DejaVu Sans"/>
                <a:ea typeface="DejaVu Sans"/>
                <a:cs typeface="DejaVu Sans"/>
              </a:defRPr>
            </a:lvl6pPr>
            <a:lvl7pPr>
              <a:defRPr sz="1688">
                <a:solidFill>
                  <a:srgbClr val="242424"/>
                </a:solidFill>
                <a:latin typeface="DejaVu Sans"/>
                <a:ea typeface="DejaVu Sans"/>
                <a:cs typeface="DejaVu Sans"/>
              </a:defRPr>
            </a:lvl7pPr>
            <a:lvl8pPr>
              <a:defRPr sz="1688">
                <a:solidFill>
                  <a:srgbClr val="242424"/>
                </a:solidFill>
                <a:latin typeface="DejaVu Sans"/>
                <a:ea typeface="DejaVu Sans"/>
                <a:cs typeface="DejaVu Sans"/>
              </a:defRPr>
            </a:lvl8pPr>
            <a:lvl9pPr>
              <a:defRPr sz="1688">
                <a:solidFill>
                  <a:srgbClr val="242424"/>
                </a:solidFill>
                <a:latin typeface="DejaVu Sans"/>
                <a:ea typeface="DejaVu Sans"/>
                <a:cs typeface="DejaVu Sans"/>
              </a:defRPr>
            </a:lvl9pPr>
          </a:lstStyle>
          <a:p>
            <a:pPr>
              <a:defRPr sz="1688">
                <a:solidFill>
                  <a:srgbClr val="242424"/>
                </a:solidFill>
                <a:latin typeface="DejaVu Sans"/>
                <a:ea typeface="DejaVu Sans"/>
                <a:cs typeface="DejaVu Sans"/>
              </a:defRPr>
            </a:pPr>
            <a:r>
              <a:rPr sz="1350"/>
              <a:t>Να ερμηνεύσουμε σωστά το συνολικό αποτέλεσμα της ανασκόπησης.</a:t>
            </a:r>
          </a:p>
        </p:txBody>
      </p:sp>
      <p:sp>
        <p:nvSpPr>
          <p:cNvPr id="9" name="number-3">
            <a:extLst>
              <a:ext uri="{FF2B5EF4-FFF2-40B4-BE49-F238E27FC236}">
                <a16:creationId xmlns:a16="http://schemas.microsoft.com/office/drawing/2014/main" id="{07E371C0-E678-481A-8828-EA68CC9A086B}"/>
              </a:ext>
            </a:extLst>
          </p:cNvPr>
          <p:cNvSpPr>
            <a:spLocks noGrp="1"/>
          </p:cNvSpPr>
          <p:nvPr/>
        </p:nvSpPr>
        <p:spPr>
          <a:xfrm>
            <a:off x="2148840" y="365760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3</a:t>
            </a:r>
          </a:p>
        </p:txBody>
      </p:sp>
      <p:sp>
        <p:nvSpPr>
          <p:cNvPr id="10" name="item-3">
            <a:extLst>
              <a:ext uri="{FF2B5EF4-FFF2-40B4-BE49-F238E27FC236}">
                <a16:creationId xmlns:a16="http://schemas.microsoft.com/office/drawing/2014/main" id="{65C6DB2E-6816-4A1F-9960-FDBE2E251029}"/>
              </a:ext>
            </a:extLst>
          </p:cNvPr>
          <p:cNvSpPr>
            <a:spLocks noGrp="1"/>
          </p:cNvSpPr>
          <p:nvPr/>
        </p:nvSpPr>
        <p:spPr>
          <a:xfrm>
            <a:off x="2545080" y="3642360"/>
            <a:ext cx="4175760" cy="624840"/>
          </a:xfrm>
          <a:prstGeom prst="rect">
            <a:avLst/>
          </a:prstGeom>
          <a:noFill/>
          <a:ln w="0">
            <a:noFill/>
            <a:prstDash val="solid"/>
          </a:ln>
        </p:spPr>
        <p:txBody>
          <a:bodyPr/>
          <a:lstStyle>
            <a:defPPr>
              <a:defRPr sz="1688">
                <a:solidFill>
                  <a:srgbClr val="242424"/>
                </a:solidFill>
                <a:latin typeface="DejaVu Sans"/>
                <a:ea typeface="DejaVu Sans"/>
                <a:cs typeface="DejaVu Sans"/>
              </a:defRPr>
            </a:defPPr>
            <a:lvl1pPr>
              <a:defRPr sz="1688">
                <a:solidFill>
                  <a:srgbClr val="242424"/>
                </a:solidFill>
                <a:latin typeface="DejaVu Sans"/>
                <a:ea typeface="DejaVu Sans"/>
                <a:cs typeface="DejaVu Sans"/>
              </a:defRPr>
            </a:lvl1pPr>
            <a:lvl2pPr>
              <a:defRPr sz="1688">
                <a:solidFill>
                  <a:srgbClr val="242424"/>
                </a:solidFill>
                <a:latin typeface="DejaVu Sans"/>
                <a:ea typeface="DejaVu Sans"/>
                <a:cs typeface="DejaVu Sans"/>
              </a:defRPr>
            </a:lvl2pPr>
            <a:lvl3pPr>
              <a:defRPr sz="1688">
                <a:solidFill>
                  <a:srgbClr val="242424"/>
                </a:solidFill>
                <a:latin typeface="DejaVu Sans"/>
                <a:ea typeface="DejaVu Sans"/>
                <a:cs typeface="DejaVu Sans"/>
              </a:defRPr>
            </a:lvl3pPr>
            <a:lvl4pPr>
              <a:defRPr sz="1688">
                <a:solidFill>
                  <a:srgbClr val="242424"/>
                </a:solidFill>
                <a:latin typeface="DejaVu Sans"/>
                <a:ea typeface="DejaVu Sans"/>
                <a:cs typeface="DejaVu Sans"/>
              </a:defRPr>
            </a:lvl4pPr>
            <a:lvl5pPr>
              <a:defRPr sz="1688">
                <a:solidFill>
                  <a:srgbClr val="242424"/>
                </a:solidFill>
                <a:latin typeface="DejaVu Sans"/>
                <a:ea typeface="DejaVu Sans"/>
                <a:cs typeface="DejaVu Sans"/>
              </a:defRPr>
            </a:lvl5pPr>
            <a:lvl6pPr>
              <a:defRPr sz="1688">
                <a:solidFill>
                  <a:srgbClr val="242424"/>
                </a:solidFill>
                <a:latin typeface="DejaVu Sans"/>
                <a:ea typeface="DejaVu Sans"/>
                <a:cs typeface="DejaVu Sans"/>
              </a:defRPr>
            </a:lvl6pPr>
            <a:lvl7pPr>
              <a:defRPr sz="1688">
                <a:solidFill>
                  <a:srgbClr val="242424"/>
                </a:solidFill>
                <a:latin typeface="DejaVu Sans"/>
                <a:ea typeface="DejaVu Sans"/>
                <a:cs typeface="DejaVu Sans"/>
              </a:defRPr>
            </a:lvl7pPr>
            <a:lvl8pPr>
              <a:defRPr sz="1688">
                <a:solidFill>
                  <a:srgbClr val="242424"/>
                </a:solidFill>
                <a:latin typeface="DejaVu Sans"/>
                <a:ea typeface="DejaVu Sans"/>
                <a:cs typeface="DejaVu Sans"/>
              </a:defRPr>
            </a:lvl8pPr>
            <a:lvl9pPr>
              <a:defRPr sz="1688">
                <a:solidFill>
                  <a:srgbClr val="242424"/>
                </a:solidFill>
                <a:latin typeface="DejaVu Sans"/>
                <a:ea typeface="DejaVu Sans"/>
                <a:cs typeface="DejaVu Sans"/>
              </a:defRPr>
            </a:lvl9pPr>
          </a:lstStyle>
          <a:p>
            <a:pPr>
              <a:defRPr sz="1688">
                <a:solidFill>
                  <a:srgbClr val="242424"/>
                </a:solidFill>
                <a:latin typeface="DejaVu Sans"/>
                <a:ea typeface="DejaVu Sans"/>
                <a:cs typeface="DejaVu Sans"/>
              </a:defRPr>
            </a:pPr>
            <a:r>
              <a:rPr sz="1350"/>
              <a:t>Να εξετάσουμε αν οι μελέτες υψηλού κινδύνου μεροληψίας επηρεάζουν το αποτέλεσμα.</a:t>
            </a:r>
          </a:p>
        </p:txBody>
      </p:sp>
      <p:sp>
        <p:nvSpPr>
          <p:cNvPr id="11" name="number-4">
            <a:extLst>
              <a:ext uri="{FF2B5EF4-FFF2-40B4-BE49-F238E27FC236}">
                <a16:creationId xmlns:a16="http://schemas.microsoft.com/office/drawing/2014/main" id="{502BAE68-E31A-4918-9D67-FE509BCDDADC}"/>
              </a:ext>
            </a:extLst>
          </p:cNvPr>
          <p:cNvSpPr>
            <a:spLocks noGrp="1"/>
          </p:cNvSpPr>
          <p:nvPr/>
        </p:nvSpPr>
        <p:spPr>
          <a:xfrm>
            <a:off x="2148840" y="4434840"/>
            <a:ext cx="289560" cy="289560"/>
          </a:xfrm>
          <a:prstGeom prst="ellipse">
            <a:avLst/>
          </a:prstGeom>
          <a:solidFill>
            <a:srgbClr val="452046"/>
          </a:solidFill>
          <a:ln w="0">
            <a:noFill/>
            <a:prstDash val="solid"/>
          </a:ln>
        </p:spPr>
        <p:txBody>
          <a:bodyPr/>
          <a:lstStyle>
            <a:defPPr algn="ctr">
              <a:defRPr sz="1500" b="1">
                <a:solidFill>
                  <a:srgbClr val="FFFFFF"/>
                </a:solidFill>
                <a:latin typeface="DejaVu Sans"/>
                <a:ea typeface="DejaVu Sans"/>
                <a:cs typeface="DejaVu Sans"/>
              </a:defRPr>
            </a:defPPr>
            <a:lvl1pPr algn="ctr">
              <a:defRPr sz="1500" b="1">
                <a:solidFill>
                  <a:srgbClr val="FFFFFF"/>
                </a:solidFill>
                <a:latin typeface="DejaVu Sans"/>
                <a:ea typeface="DejaVu Sans"/>
                <a:cs typeface="DejaVu Sans"/>
              </a:defRPr>
            </a:lvl1pPr>
            <a:lvl2pPr algn="ctr">
              <a:defRPr sz="1500" b="1">
                <a:solidFill>
                  <a:srgbClr val="FFFFFF"/>
                </a:solidFill>
                <a:latin typeface="DejaVu Sans"/>
                <a:ea typeface="DejaVu Sans"/>
                <a:cs typeface="DejaVu Sans"/>
              </a:defRPr>
            </a:lvl2pPr>
            <a:lvl3pPr algn="ctr">
              <a:defRPr sz="1500" b="1">
                <a:solidFill>
                  <a:srgbClr val="FFFFFF"/>
                </a:solidFill>
                <a:latin typeface="DejaVu Sans"/>
                <a:ea typeface="DejaVu Sans"/>
                <a:cs typeface="DejaVu Sans"/>
              </a:defRPr>
            </a:lvl3pPr>
            <a:lvl4pPr algn="ctr">
              <a:defRPr sz="1500" b="1">
                <a:solidFill>
                  <a:srgbClr val="FFFFFF"/>
                </a:solidFill>
                <a:latin typeface="DejaVu Sans"/>
                <a:ea typeface="DejaVu Sans"/>
                <a:cs typeface="DejaVu Sans"/>
              </a:defRPr>
            </a:lvl4pPr>
            <a:lvl5pPr algn="ctr">
              <a:defRPr sz="1500" b="1">
                <a:solidFill>
                  <a:srgbClr val="FFFFFF"/>
                </a:solidFill>
                <a:latin typeface="DejaVu Sans"/>
                <a:ea typeface="DejaVu Sans"/>
                <a:cs typeface="DejaVu Sans"/>
              </a:defRPr>
            </a:lvl5pPr>
            <a:lvl6pPr algn="ctr">
              <a:defRPr sz="1500" b="1">
                <a:solidFill>
                  <a:srgbClr val="FFFFFF"/>
                </a:solidFill>
                <a:latin typeface="DejaVu Sans"/>
                <a:ea typeface="DejaVu Sans"/>
                <a:cs typeface="DejaVu Sans"/>
              </a:defRPr>
            </a:lvl6pPr>
            <a:lvl7pPr algn="ctr">
              <a:defRPr sz="1500" b="1">
                <a:solidFill>
                  <a:srgbClr val="FFFFFF"/>
                </a:solidFill>
                <a:latin typeface="DejaVu Sans"/>
                <a:ea typeface="DejaVu Sans"/>
                <a:cs typeface="DejaVu Sans"/>
              </a:defRPr>
            </a:lvl7pPr>
            <a:lvl8pPr algn="ctr">
              <a:defRPr sz="1500" b="1">
                <a:solidFill>
                  <a:srgbClr val="FFFFFF"/>
                </a:solidFill>
                <a:latin typeface="DejaVu Sans"/>
                <a:ea typeface="DejaVu Sans"/>
                <a:cs typeface="DejaVu Sans"/>
              </a:defRPr>
            </a:lvl8pPr>
            <a:lvl9pPr algn="ctr">
              <a:defRPr sz="1500" b="1">
                <a:solidFill>
                  <a:srgbClr val="FFFFFF"/>
                </a:solidFill>
                <a:latin typeface="DejaVu Sans"/>
                <a:ea typeface="DejaVu Sans"/>
                <a:cs typeface="DejaVu Sans"/>
              </a:defRPr>
            </a:lvl9pPr>
          </a:lstStyle>
          <a:p>
            <a:pPr algn="ctr">
              <a:defRPr sz="1500" b="1">
                <a:solidFill>
                  <a:srgbClr val="FFFFFF"/>
                </a:solidFill>
                <a:latin typeface="DejaVu Sans"/>
                <a:ea typeface="DejaVu Sans"/>
                <a:cs typeface="DejaVu Sans"/>
              </a:defRPr>
            </a:pPr>
            <a:r>
              <a:rPr sz="1200"/>
              <a:t>4</a:t>
            </a:r>
          </a:p>
        </p:txBody>
      </p:sp>
      <p:sp>
        <p:nvSpPr>
          <p:cNvPr id="12" name="item-4">
            <a:extLst>
              <a:ext uri="{FF2B5EF4-FFF2-40B4-BE49-F238E27FC236}">
                <a16:creationId xmlns:a16="http://schemas.microsoft.com/office/drawing/2014/main" id="{8F220937-0C1B-4037-8F3F-F626B2DB2CCC}"/>
              </a:ext>
            </a:extLst>
          </p:cNvPr>
          <p:cNvSpPr>
            <a:spLocks noGrp="1"/>
          </p:cNvSpPr>
          <p:nvPr/>
        </p:nvSpPr>
        <p:spPr>
          <a:xfrm>
            <a:off x="2545080" y="4419600"/>
            <a:ext cx="4175760" cy="624840"/>
          </a:xfrm>
          <a:prstGeom prst="rect">
            <a:avLst/>
          </a:prstGeom>
          <a:noFill/>
          <a:ln w="0">
            <a:noFill/>
            <a:prstDash val="solid"/>
          </a:ln>
        </p:spPr>
        <p:txBody>
          <a:bodyPr/>
          <a:lstStyle>
            <a:defPPr>
              <a:defRPr sz="1688">
                <a:solidFill>
                  <a:srgbClr val="242424"/>
                </a:solidFill>
                <a:latin typeface="DejaVu Sans"/>
                <a:ea typeface="DejaVu Sans"/>
                <a:cs typeface="DejaVu Sans"/>
              </a:defRPr>
            </a:defPPr>
            <a:lvl1pPr>
              <a:defRPr sz="1688">
                <a:solidFill>
                  <a:srgbClr val="242424"/>
                </a:solidFill>
                <a:latin typeface="DejaVu Sans"/>
                <a:ea typeface="DejaVu Sans"/>
                <a:cs typeface="DejaVu Sans"/>
              </a:defRPr>
            </a:lvl1pPr>
            <a:lvl2pPr>
              <a:defRPr sz="1688">
                <a:solidFill>
                  <a:srgbClr val="242424"/>
                </a:solidFill>
                <a:latin typeface="DejaVu Sans"/>
                <a:ea typeface="DejaVu Sans"/>
                <a:cs typeface="DejaVu Sans"/>
              </a:defRPr>
            </a:lvl2pPr>
            <a:lvl3pPr>
              <a:defRPr sz="1688">
                <a:solidFill>
                  <a:srgbClr val="242424"/>
                </a:solidFill>
                <a:latin typeface="DejaVu Sans"/>
                <a:ea typeface="DejaVu Sans"/>
                <a:cs typeface="DejaVu Sans"/>
              </a:defRPr>
            </a:lvl3pPr>
            <a:lvl4pPr>
              <a:defRPr sz="1688">
                <a:solidFill>
                  <a:srgbClr val="242424"/>
                </a:solidFill>
                <a:latin typeface="DejaVu Sans"/>
                <a:ea typeface="DejaVu Sans"/>
                <a:cs typeface="DejaVu Sans"/>
              </a:defRPr>
            </a:lvl4pPr>
            <a:lvl5pPr>
              <a:defRPr sz="1688">
                <a:solidFill>
                  <a:srgbClr val="242424"/>
                </a:solidFill>
                <a:latin typeface="DejaVu Sans"/>
                <a:ea typeface="DejaVu Sans"/>
                <a:cs typeface="DejaVu Sans"/>
              </a:defRPr>
            </a:lvl5pPr>
            <a:lvl6pPr>
              <a:defRPr sz="1688">
                <a:solidFill>
                  <a:srgbClr val="242424"/>
                </a:solidFill>
                <a:latin typeface="DejaVu Sans"/>
                <a:ea typeface="DejaVu Sans"/>
                <a:cs typeface="DejaVu Sans"/>
              </a:defRPr>
            </a:lvl6pPr>
            <a:lvl7pPr>
              <a:defRPr sz="1688">
                <a:solidFill>
                  <a:srgbClr val="242424"/>
                </a:solidFill>
                <a:latin typeface="DejaVu Sans"/>
                <a:ea typeface="DejaVu Sans"/>
                <a:cs typeface="DejaVu Sans"/>
              </a:defRPr>
            </a:lvl7pPr>
            <a:lvl8pPr>
              <a:defRPr sz="1688">
                <a:solidFill>
                  <a:srgbClr val="242424"/>
                </a:solidFill>
                <a:latin typeface="DejaVu Sans"/>
                <a:ea typeface="DejaVu Sans"/>
                <a:cs typeface="DejaVu Sans"/>
              </a:defRPr>
            </a:lvl8pPr>
            <a:lvl9pPr>
              <a:defRPr sz="1688">
                <a:solidFill>
                  <a:srgbClr val="242424"/>
                </a:solidFill>
                <a:latin typeface="DejaVu Sans"/>
                <a:ea typeface="DejaVu Sans"/>
                <a:cs typeface="DejaVu Sans"/>
              </a:defRPr>
            </a:lvl9pPr>
          </a:lstStyle>
          <a:p>
            <a:pPr>
              <a:defRPr sz="1688">
                <a:solidFill>
                  <a:srgbClr val="242424"/>
                </a:solidFill>
                <a:latin typeface="DejaVu Sans"/>
                <a:ea typeface="DejaVu Sans"/>
                <a:cs typeface="DejaVu Sans"/>
              </a:defRPr>
            </a:pPr>
            <a:r>
              <a:rPr sz="1350"/>
              <a:t>Να συμβάλουμε στην αξιολόγηση της συνολικής βεβαιότητας των τεκμηρίων.</a:t>
            </a:r>
          </a:p>
        </p:txBody>
      </p:sp>
      <p:sp>
        <p:nvSpPr>
          <p:cNvPr id="13" name="warning-heading">
            <a:extLst>
              <a:ext uri="{FF2B5EF4-FFF2-40B4-BE49-F238E27FC236}">
                <a16:creationId xmlns:a16="http://schemas.microsoft.com/office/drawing/2014/main" id="{5455F209-04CA-46A9-B235-8C48E97E0359}"/>
              </a:ext>
            </a:extLst>
          </p:cNvPr>
          <p:cNvSpPr>
            <a:spLocks noGrp="1"/>
          </p:cNvSpPr>
          <p:nvPr/>
        </p:nvSpPr>
        <p:spPr>
          <a:xfrm>
            <a:off x="7139940" y="1752600"/>
            <a:ext cx="2865120" cy="365760"/>
          </a:xfrm>
          <a:prstGeom prst="rect">
            <a:avLst/>
          </a:prstGeom>
          <a:noFill/>
          <a:ln w="0">
            <a:noFill/>
            <a:prstDash val="solid"/>
          </a:ln>
        </p:spPr>
        <p:txBody>
          <a:bodyPr/>
          <a:lstStyle>
            <a:defPPr algn="ctr">
              <a:defRPr sz="2100" b="1">
                <a:solidFill>
                  <a:srgbClr val="452046"/>
                </a:solidFill>
                <a:latin typeface="DejaVu Sans"/>
                <a:ea typeface="DejaVu Sans"/>
                <a:cs typeface="DejaVu Sans"/>
              </a:defRPr>
            </a:defPPr>
            <a:lvl1pPr algn="ctr">
              <a:defRPr sz="2100" b="1">
                <a:solidFill>
                  <a:srgbClr val="452046"/>
                </a:solidFill>
                <a:latin typeface="DejaVu Sans"/>
                <a:ea typeface="DejaVu Sans"/>
                <a:cs typeface="DejaVu Sans"/>
              </a:defRPr>
            </a:lvl1pPr>
            <a:lvl2pPr algn="ctr">
              <a:defRPr sz="2100" b="1">
                <a:solidFill>
                  <a:srgbClr val="452046"/>
                </a:solidFill>
                <a:latin typeface="DejaVu Sans"/>
                <a:ea typeface="DejaVu Sans"/>
                <a:cs typeface="DejaVu Sans"/>
              </a:defRPr>
            </a:lvl2pPr>
            <a:lvl3pPr algn="ctr">
              <a:defRPr sz="2100" b="1">
                <a:solidFill>
                  <a:srgbClr val="452046"/>
                </a:solidFill>
                <a:latin typeface="DejaVu Sans"/>
                <a:ea typeface="DejaVu Sans"/>
                <a:cs typeface="DejaVu Sans"/>
              </a:defRPr>
            </a:lvl3pPr>
            <a:lvl4pPr algn="ctr">
              <a:defRPr sz="2100" b="1">
                <a:solidFill>
                  <a:srgbClr val="452046"/>
                </a:solidFill>
                <a:latin typeface="DejaVu Sans"/>
                <a:ea typeface="DejaVu Sans"/>
                <a:cs typeface="DejaVu Sans"/>
              </a:defRPr>
            </a:lvl4pPr>
            <a:lvl5pPr algn="ctr">
              <a:defRPr sz="2100" b="1">
                <a:solidFill>
                  <a:srgbClr val="452046"/>
                </a:solidFill>
                <a:latin typeface="DejaVu Sans"/>
                <a:ea typeface="DejaVu Sans"/>
                <a:cs typeface="DejaVu Sans"/>
              </a:defRPr>
            </a:lvl5pPr>
            <a:lvl6pPr algn="ctr">
              <a:defRPr sz="2100" b="1">
                <a:solidFill>
                  <a:srgbClr val="452046"/>
                </a:solidFill>
                <a:latin typeface="DejaVu Sans"/>
                <a:ea typeface="DejaVu Sans"/>
                <a:cs typeface="DejaVu Sans"/>
              </a:defRPr>
            </a:lvl6pPr>
            <a:lvl7pPr algn="ctr">
              <a:defRPr sz="2100" b="1">
                <a:solidFill>
                  <a:srgbClr val="452046"/>
                </a:solidFill>
                <a:latin typeface="DejaVu Sans"/>
                <a:ea typeface="DejaVu Sans"/>
                <a:cs typeface="DejaVu Sans"/>
              </a:defRPr>
            </a:lvl7pPr>
            <a:lvl8pPr algn="ctr">
              <a:defRPr sz="2100" b="1">
                <a:solidFill>
                  <a:srgbClr val="452046"/>
                </a:solidFill>
                <a:latin typeface="DejaVu Sans"/>
                <a:ea typeface="DejaVu Sans"/>
                <a:cs typeface="DejaVu Sans"/>
              </a:defRPr>
            </a:lvl8pPr>
            <a:lvl9pPr algn="ctr">
              <a:defRPr sz="2100" b="1">
                <a:solidFill>
                  <a:srgbClr val="452046"/>
                </a:solidFill>
                <a:latin typeface="DejaVu Sans"/>
                <a:ea typeface="DejaVu Sans"/>
                <a:cs typeface="DejaVu Sans"/>
              </a:defRPr>
            </a:lvl9pPr>
          </a:lstStyle>
          <a:p>
            <a:pPr algn="ctr">
              <a:defRPr sz="2100" b="1">
                <a:solidFill>
                  <a:srgbClr val="452046"/>
                </a:solidFill>
                <a:latin typeface="DejaVu Sans"/>
                <a:ea typeface="DejaVu Sans"/>
                <a:cs typeface="DejaVu Sans"/>
              </a:defRPr>
            </a:pPr>
            <a:r>
              <a:rPr sz="1680"/>
              <a:t>Προσοχή</a:t>
            </a:r>
          </a:p>
        </p:txBody>
      </p:sp>
      <p:sp>
        <p:nvSpPr>
          <p:cNvPr id="14" name="warning">
            <a:extLst>
              <a:ext uri="{FF2B5EF4-FFF2-40B4-BE49-F238E27FC236}">
                <a16:creationId xmlns:a16="http://schemas.microsoft.com/office/drawing/2014/main" id="{2CCB3A1B-0941-4FE2-BCD2-E1CFB950195A}"/>
              </a:ext>
            </a:extLst>
          </p:cNvPr>
          <p:cNvSpPr>
            <a:spLocks noGrp="1"/>
          </p:cNvSpPr>
          <p:nvPr/>
        </p:nvSpPr>
        <p:spPr>
          <a:xfrm>
            <a:off x="7010400" y="2148840"/>
            <a:ext cx="3124200" cy="2209800"/>
          </a:xfrm>
          <a:prstGeom prst="roundRect">
            <a:avLst>
              <a:gd name="adj" fmla="val 2759"/>
            </a:avLst>
          </a:prstGeom>
          <a:solidFill>
            <a:srgbClr val="FFF7D9"/>
          </a:solidFill>
          <a:ln w="19050">
            <a:solidFill>
              <a:srgbClr val="F2C84B"/>
            </a:solidFill>
            <a:prstDash val="solid"/>
          </a:ln>
        </p:spPr>
        <p:txBody>
          <a:bodyPr/>
          <a:lstStyle>
            <a:defPPr algn="ctr">
              <a:defRPr sz="1688">
                <a:solidFill>
                  <a:srgbClr val="242424"/>
                </a:solidFill>
                <a:latin typeface="DejaVu Sans"/>
                <a:ea typeface="DejaVu Sans"/>
                <a:cs typeface="DejaVu Sans"/>
              </a:defRPr>
            </a:defPPr>
            <a:lvl1pPr algn="ctr">
              <a:defRPr sz="1688">
                <a:solidFill>
                  <a:srgbClr val="242424"/>
                </a:solidFill>
                <a:latin typeface="DejaVu Sans"/>
                <a:ea typeface="DejaVu Sans"/>
                <a:cs typeface="DejaVu Sans"/>
              </a:defRPr>
            </a:lvl1pPr>
            <a:lvl2pPr algn="ctr">
              <a:defRPr sz="1688">
                <a:solidFill>
                  <a:srgbClr val="242424"/>
                </a:solidFill>
                <a:latin typeface="DejaVu Sans"/>
                <a:ea typeface="DejaVu Sans"/>
                <a:cs typeface="DejaVu Sans"/>
              </a:defRPr>
            </a:lvl2pPr>
            <a:lvl3pPr algn="ctr">
              <a:defRPr sz="1688">
                <a:solidFill>
                  <a:srgbClr val="242424"/>
                </a:solidFill>
                <a:latin typeface="DejaVu Sans"/>
                <a:ea typeface="DejaVu Sans"/>
                <a:cs typeface="DejaVu Sans"/>
              </a:defRPr>
            </a:lvl3pPr>
            <a:lvl4pPr algn="ctr">
              <a:defRPr sz="1688">
                <a:solidFill>
                  <a:srgbClr val="242424"/>
                </a:solidFill>
                <a:latin typeface="DejaVu Sans"/>
                <a:ea typeface="DejaVu Sans"/>
                <a:cs typeface="DejaVu Sans"/>
              </a:defRPr>
            </a:lvl4pPr>
            <a:lvl5pPr algn="ctr">
              <a:defRPr sz="1688">
                <a:solidFill>
                  <a:srgbClr val="242424"/>
                </a:solidFill>
                <a:latin typeface="DejaVu Sans"/>
                <a:ea typeface="DejaVu Sans"/>
                <a:cs typeface="DejaVu Sans"/>
              </a:defRPr>
            </a:lvl5pPr>
            <a:lvl6pPr algn="ctr">
              <a:defRPr sz="1688">
                <a:solidFill>
                  <a:srgbClr val="242424"/>
                </a:solidFill>
                <a:latin typeface="DejaVu Sans"/>
                <a:ea typeface="DejaVu Sans"/>
                <a:cs typeface="DejaVu Sans"/>
              </a:defRPr>
            </a:lvl6pPr>
            <a:lvl7pPr algn="ctr">
              <a:defRPr sz="1688">
                <a:solidFill>
                  <a:srgbClr val="242424"/>
                </a:solidFill>
                <a:latin typeface="DejaVu Sans"/>
                <a:ea typeface="DejaVu Sans"/>
                <a:cs typeface="DejaVu Sans"/>
              </a:defRPr>
            </a:lvl7pPr>
            <a:lvl8pPr algn="ctr">
              <a:defRPr sz="1688">
                <a:solidFill>
                  <a:srgbClr val="242424"/>
                </a:solidFill>
                <a:latin typeface="DejaVu Sans"/>
                <a:ea typeface="DejaVu Sans"/>
                <a:cs typeface="DejaVu Sans"/>
              </a:defRPr>
            </a:lvl8pPr>
            <a:lvl9pPr algn="ctr">
              <a:defRPr sz="1688">
                <a:solidFill>
                  <a:srgbClr val="242424"/>
                </a:solidFill>
                <a:latin typeface="DejaVu Sans"/>
                <a:ea typeface="DejaVu Sans"/>
                <a:cs typeface="DejaVu Sans"/>
              </a:defRPr>
            </a:lvl9pPr>
          </a:lstStyle>
          <a:p>
            <a:pPr algn="ctr">
              <a:defRPr sz="1688">
                <a:solidFill>
                  <a:srgbClr val="242424"/>
                </a:solidFill>
                <a:latin typeface="DejaVu Sans"/>
                <a:ea typeface="DejaVu Sans"/>
                <a:cs typeface="DejaVu Sans"/>
              </a:defRPr>
            </a:pPr>
            <a:r>
              <a:rPr sz="1350"/>
              <a:t>Συνήθως δεν αποκλείουμε εκ των υστέρων μια επιλέξιμη μελέτη μόνο επειδή έχει υψηλό κίνδυνο μεροληψίας.</a:t>
            </a:r>
          </a:p>
          <a:p>
            <a:endParaRPr sz="1350"/>
          </a:p>
          <a:p>
            <a:pPr algn="ctr">
              <a:defRPr sz="1688">
                <a:solidFill>
                  <a:srgbClr val="242424"/>
                </a:solidFill>
                <a:latin typeface="DejaVu Sans"/>
                <a:ea typeface="DejaVu Sans"/>
                <a:cs typeface="DejaVu Sans"/>
              </a:defRPr>
            </a:pPr>
            <a:r>
              <a:rPr sz="1350"/>
              <a:t>Την κρατάμε και λαμβάνουμε τον κίνδυνο υπόψη στη σύνθεση και στην ερμηνεία.</a:t>
            </a:r>
          </a:p>
        </p:txBody>
      </p:sp>
      <p:sp>
        <p:nvSpPr>
          <p:cNvPr id="15" name="transition">
            <a:extLst>
              <a:ext uri="{FF2B5EF4-FFF2-40B4-BE49-F238E27FC236}">
                <a16:creationId xmlns:a16="http://schemas.microsoft.com/office/drawing/2014/main" id="{8B6DE7CC-F219-48F8-BA85-84C3F63C5556}"/>
              </a:ext>
            </a:extLst>
          </p:cNvPr>
          <p:cNvSpPr>
            <a:spLocks noGrp="1"/>
          </p:cNvSpPr>
          <p:nvPr/>
        </p:nvSpPr>
        <p:spPr>
          <a:xfrm>
            <a:off x="2148840" y="5471160"/>
            <a:ext cx="7894320" cy="777240"/>
          </a:xfrm>
          <a:prstGeom prst="roundRect">
            <a:avLst>
              <a:gd name="adj" fmla="val 7843"/>
            </a:avLst>
          </a:prstGeom>
          <a:solidFill>
            <a:srgbClr val="EDF6FB"/>
          </a:solidFill>
          <a:ln w="14288">
            <a:solidFill>
              <a:srgbClr val="3F8CC4"/>
            </a:solidFill>
            <a:prstDash val="solid"/>
          </a:ln>
        </p:spPr>
        <p:txBody>
          <a:bodyPr/>
          <a:lstStyle>
            <a:defPPr algn="ctr">
              <a:defRPr sz="1800" b="1">
                <a:solidFill>
                  <a:srgbClr val="452046"/>
                </a:solidFill>
                <a:latin typeface="DejaVu Sans"/>
                <a:ea typeface="DejaVu Sans"/>
                <a:cs typeface="DejaVu Sans"/>
              </a:defRPr>
            </a:defPPr>
            <a:lvl1pPr algn="ctr">
              <a:defRPr sz="1800" b="1">
                <a:solidFill>
                  <a:srgbClr val="452046"/>
                </a:solidFill>
                <a:latin typeface="DejaVu Sans"/>
                <a:ea typeface="DejaVu Sans"/>
                <a:cs typeface="DejaVu Sans"/>
              </a:defRPr>
            </a:lvl1pPr>
            <a:lvl2pPr algn="ctr">
              <a:defRPr sz="1800" b="1">
                <a:solidFill>
                  <a:srgbClr val="452046"/>
                </a:solidFill>
                <a:latin typeface="DejaVu Sans"/>
                <a:ea typeface="DejaVu Sans"/>
                <a:cs typeface="DejaVu Sans"/>
              </a:defRPr>
            </a:lvl2pPr>
            <a:lvl3pPr algn="ctr">
              <a:defRPr sz="1800" b="1">
                <a:solidFill>
                  <a:srgbClr val="452046"/>
                </a:solidFill>
                <a:latin typeface="DejaVu Sans"/>
                <a:ea typeface="DejaVu Sans"/>
                <a:cs typeface="DejaVu Sans"/>
              </a:defRPr>
            </a:lvl3pPr>
            <a:lvl4pPr algn="ctr">
              <a:defRPr sz="1800" b="1">
                <a:solidFill>
                  <a:srgbClr val="452046"/>
                </a:solidFill>
                <a:latin typeface="DejaVu Sans"/>
                <a:ea typeface="DejaVu Sans"/>
                <a:cs typeface="DejaVu Sans"/>
              </a:defRPr>
            </a:lvl4pPr>
            <a:lvl5pPr algn="ctr">
              <a:defRPr sz="1800" b="1">
                <a:solidFill>
                  <a:srgbClr val="452046"/>
                </a:solidFill>
                <a:latin typeface="DejaVu Sans"/>
                <a:ea typeface="DejaVu Sans"/>
                <a:cs typeface="DejaVu Sans"/>
              </a:defRPr>
            </a:lvl5pPr>
            <a:lvl6pPr algn="ctr">
              <a:defRPr sz="1800" b="1">
                <a:solidFill>
                  <a:srgbClr val="452046"/>
                </a:solidFill>
                <a:latin typeface="DejaVu Sans"/>
                <a:ea typeface="DejaVu Sans"/>
                <a:cs typeface="DejaVu Sans"/>
              </a:defRPr>
            </a:lvl6pPr>
            <a:lvl7pPr algn="ctr">
              <a:defRPr sz="1800" b="1">
                <a:solidFill>
                  <a:srgbClr val="452046"/>
                </a:solidFill>
                <a:latin typeface="DejaVu Sans"/>
                <a:ea typeface="DejaVu Sans"/>
                <a:cs typeface="DejaVu Sans"/>
              </a:defRPr>
            </a:lvl7pPr>
            <a:lvl8pPr algn="ctr">
              <a:defRPr sz="1800" b="1">
                <a:solidFill>
                  <a:srgbClr val="452046"/>
                </a:solidFill>
                <a:latin typeface="DejaVu Sans"/>
                <a:ea typeface="DejaVu Sans"/>
                <a:cs typeface="DejaVu Sans"/>
              </a:defRPr>
            </a:lvl8pPr>
            <a:lvl9pPr algn="ctr">
              <a:defRPr sz="1800" b="1">
                <a:solidFill>
                  <a:srgbClr val="452046"/>
                </a:solidFill>
                <a:latin typeface="DejaVu Sans"/>
                <a:ea typeface="DejaVu Sans"/>
                <a:cs typeface="DejaVu Sans"/>
              </a:defRPr>
            </a:lvl9pPr>
          </a:lstStyle>
          <a:p>
            <a:pPr algn="ctr">
              <a:defRPr sz="1800" b="1">
                <a:solidFill>
                  <a:srgbClr val="452046"/>
                </a:solidFill>
                <a:latin typeface="DejaVu Sans"/>
                <a:ea typeface="DejaVu Sans"/>
                <a:cs typeface="DejaVu Sans"/>
              </a:defRPr>
            </a:pPr>
            <a:r>
              <a:rPr sz="1440"/>
              <a:t>Οι πιθανές πηγές μεροληψίας διαφέρουν ανάλογα με τον σχεδιασμό. Γι’ αυτό χρησιμοποιούμε διαφορετικό εργαλείο αξιολόγησης για κάθε τύπο μελέτης.</a:t>
            </a:r>
          </a:p>
        </p:txBody>
      </p:sp>
    </p:spTree>
    <p:extLst>
      <p:ext uri="{BB962C8B-B14F-4D97-AF65-F5344CB8AC3E}">
        <p14:creationId xmlns:p14="http://schemas.microsoft.com/office/powerpoint/2010/main" val="1515442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61E8E09-25DC-4C96-8BA9-DAAACB826A72}"/>
              </a:ext>
            </a:extLst>
          </p:cNvPr>
          <p:cNvSpPr>
            <a:spLocks noGrp="1"/>
          </p:cNvSpPr>
          <p:nvPr/>
        </p:nvSpPr>
        <p:spPr>
          <a:xfrm>
            <a:off x="666750" y="127476"/>
            <a:ext cx="10858500" cy="628650"/>
          </a:xfrm>
          <a:prstGeom prst="rect">
            <a:avLst/>
          </a:prstGeom>
          <a:noFill/>
          <a:ln w="0">
            <a:noFill/>
            <a:prstDash val="solid"/>
          </a:ln>
        </p:spPr>
        <p:txBody>
          <a:bodyPr anchor="t"/>
          <a:lstStyle>
            <a:defPPr algn="l">
              <a:defRPr sz="2850" b="1">
                <a:solidFill>
                  <a:srgbClr val="173B4F"/>
                </a:solidFill>
                <a:latin typeface="DejaVu Sans"/>
                <a:ea typeface="DejaVu Sans"/>
                <a:cs typeface="DejaVu Sans"/>
              </a:defRPr>
            </a:defPPr>
            <a:lvl1pPr algn="l">
              <a:defRPr sz="2850" b="1">
                <a:solidFill>
                  <a:srgbClr val="173B4F"/>
                </a:solidFill>
                <a:latin typeface="DejaVu Sans"/>
                <a:ea typeface="DejaVu Sans"/>
                <a:cs typeface="DejaVu Sans"/>
              </a:defRPr>
            </a:lvl1pPr>
            <a:lvl2pPr algn="l">
              <a:defRPr sz="2850" b="1">
                <a:solidFill>
                  <a:srgbClr val="173B4F"/>
                </a:solidFill>
                <a:latin typeface="DejaVu Sans"/>
                <a:ea typeface="DejaVu Sans"/>
                <a:cs typeface="DejaVu Sans"/>
              </a:defRPr>
            </a:lvl2pPr>
            <a:lvl3pPr algn="l">
              <a:defRPr sz="2850" b="1">
                <a:solidFill>
                  <a:srgbClr val="173B4F"/>
                </a:solidFill>
                <a:latin typeface="DejaVu Sans"/>
                <a:ea typeface="DejaVu Sans"/>
                <a:cs typeface="DejaVu Sans"/>
              </a:defRPr>
            </a:lvl3pPr>
            <a:lvl4pPr algn="l">
              <a:defRPr sz="2850" b="1">
                <a:solidFill>
                  <a:srgbClr val="173B4F"/>
                </a:solidFill>
                <a:latin typeface="DejaVu Sans"/>
                <a:ea typeface="DejaVu Sans"/>
                <a:cs typeface="DejaVu Sans"/>
              </a:defRPr>
            </a:lvl4pPr>
            <a:lvl5pPr algn="l">
              <a:defRPr sz="2850" b="1">
                <a:solidFill>
                  <a:srgbClr val="173B4F"/>
                </a:solidFill>
                <a:latin typeface="DejaVu Sans"/>
                <a:ea typeface="DejaVu Sans"/>
                <a:cs typeface="DejaVu Sans"/>
              </a:defRPr>
            </a:lvl5pPr>
            <a:lvl6pPr algn="l">
              <a:defRPr sz="2850" b="1">
                <a:solidFill>
                  <a:srgbClr val="173B4F"/>
                </a:solidFill>
                <a:latin typeface="DejaVu Sans"/>
                <a:ea typeface="DejaVu Sans"/>
                <a:cs typeface="DejaVu Sans"/>
              </a:defRPr>
            </a:lvl6pPr>
            <a:lvl7pPr algn="l">
              <a:defRPr sz="2850" b="1">
                <a:solidFill>
                  <a:srgbClr val="173B4F"/>
                </a:solidFill>
                <a:latin typeface="DejaVu Sans"/>
                <a:ea typeface="DejaVu Sans"/>
                <a:cs typeface="DejaVu Sans"/>
              </a:defRPr>
            </a:lvl7pPr>
            <a:lvl8pPr algn="l">
              <a:defRPr sz="2850" b="1">
                <a:solidFill>
                  <a:srgbClr val="173B4F"/>
                </a:solidFill>
                <a:latin typeface="DejaVu Sans"/>
                <a:ea typeface="DejaVu Sans"/>
                <a:cs typeface="DejaVu Sans"/>
              </a:defRPr>
            </a:lvl8pPr>
            <a:lvl9pPr algn="l">
              <a:defRPr sz="2850" b="1">
                <a:solidFill>
                  <a:srgbClr val="173B4F"/>
                </a:solidFill>
                <a:latin typeface="DejaVu Sans"/>
                <a:ea typeface="DejaVu Sans"/>
                <a:cs typeface="DejaVu Sans"/>
              </a:defRPr>
            </a:lvl9pPr>
          </a:lstStyle>
          <a:p>
            <a:pPr algn="l">
              <a:defRPr sz="2850" b="1">
                <a:solidFill>
                  <a:srgbClr val="173B4F"/>
                </a:solidFill>
                <a:latin typeface="DejaVu Sans"/>
                <a:ea typeface="DejaVu Sans"/>
                <a:cs typeface="DejaVu Sans"/>
              </a:defRPr>
            </a:pPr>
            <a:r>
              <a:rPr sz="2850" b="1" dirty="0" err="1">
                <a:solidFill>
                  <a:srgbClr val="173B4F"/>
                </a:solidFill>
                <a:latin typeface="DejaVu Sans"/>
                <a:ea typeface="DejaVu Sans"/>
                <a:cs typeface="DejaVu Sans"/>
              </a:rPr>
              <a:t>Εργ</a:t>
            </a:r>
            <a:r>
              <a:rPr sz="2850" b="1" dirty="0">
                <a:solidFill>
                  <a:srgbClr val="173B4F"/>
                </a:solidFill>
                <a:latin typeface="DejaVu Sans"/>
                <a:ea typeface="DejaVu Sans"/>
                <a:cs typeface="DejaVu Sans"/>
              </a:rPr>
              <a:t>αλεία αξιολόγησης </a:t>
            </a:r>
            <a:r>
              <a:rPr lang="el-GR" dirty="0"/>
              <a:t>της αξιοπιστίας </a:t>
            </a:r>
            <a:r>
              <a:rPr sz="2850" b="1" dirty="0">
                <a:solidFill>
                  <a:srgbClr val="173B4F"/>
                </a:solidFill>
                <a:latin typeface="DejaVu Sans"/>
                <a:ea typeface="DejaVu Sans"/>
                <a:cs typeface="DejaVu Sans"/>
              </a:rPr>
              <a:t>α</a:t>
            </a:r>
            <a:r>
              <a:rPr sz="2850" b="1" dirty="0" err="1">
                <a:solidFill>
                  <a:srgbClr val="173B4F"/>
                </a:solidFill>
                <a:latin typeface="DejaVu Sans"/>
                <a:ea typeface="DejaVu Sans"/>
                <a:cs typeface="DejaVu Sans"/>
              </a:rPr>
              <a:t>νά</a:t>
            </a:r>
            <a:r>
              <a:rPr sz="2850" b="1" dirty="0">
                <a:solidFill>
                  <a:srgbClr val="173B4F"/>
                </a:solidFill>
                <a:latin typeface="DejaVu Sans"/>
                <a:ea typeface="DejaVu Sans"/>
                <a:cs typeface="DejaVu Sans"/>
              </a:rPr>
              <a:t> </a:t>
            </a:r>
            <a:r>
              <a:rPr sz="2850" b="1" dirty="0" err="1">
                <a:solidFill>
                  <a:srgbClr val="173B4F"/>
                </a:solidFill>
                <a:latin typeface="DejaVu Sans"/>
                <a:ea typeface="DejaVu Sans"/>
                <a:cs typeface="DejaVu Sans"/>
              </a:rPr>
              <a:t>τύ</a:t>
            </a:r>
            <a:r>
              <a:rPr sz="2850" b="1" dirty="0">
                <a:solidFill>
                  <a:srgbClr val="173B4F"/>
                </a:solidFill>
                <a:latin typeface="DejaVu Sans"/>
                <a:ea typeface="DejaVu Sans"/>
                <a:cs typeface="DejaVu Sans"/>
              </a:rPr>
              <a:t>πο μελέτης</a:t>
            </a:r>
          </a:p>
        </p:txBody>
      </p:sp>
      <p:sp>
        <p:nvSpPr>
          <p:cNvPr id="2" name="Rectangle 1">
            <a:extLst>
              <a:ext uri="{FF2B5EF4-FFF2-40B4-BE49-F238E27FC236}">
                <a16:creationId xmlns:a16="http://schemas.microsoft.com/office/drawing/2014/main" id="{3AF04573-C698-42D4-B167-E80F56BC267D}"/>
              </a:ext>
            </a:extLst>
          </p:cNvPr>
          <p:cNvSpPr>
            <a:spLocks noGrp="1"/>
          </p:cNvSpPr>
          <p:nvPr/>
        </p:nvSpPr>
        <p:spPr>
          <a:xfrm>
            <a:off x="666750" y="1057275"/>
            <a:ext cx="952500" cy="38100"/>
          </a:xfrm>
          <a:prstGeom prst="rect">
            <a:avLst/>
          </a:prstGeom>
          <a:solidFill>
            <a:srgbClr val="F0785C"/>
          </a:solidFill>
          <a:ln w="0">
            <a:solidFill>
              <a:srgbClr val="F0785C"/>
            </a:solidFill>
            <a:prstDash val="solid"/>
          </a:ln>
        </p:spPr>
        <p:txBody>
          <a:bodyPr/>
          <a:lstStyle/>
          <a:p>
            <a:endParaRPr lang="en-US"/>
          </a:p>
        </p:txBody>
      </p:sp>
      <p:sp>
        <p:nvSpPr>
          <p:cNvPr id="3" name="Rectangle 2">
            <a:extLst>
              <a:ext uri="{FF2B5EF4-FFF2-40B4-BE49-F238E27FC236}">
                <a16:creationId xmlns:a16="http://schemas.microsoft.com/office/drawing/2014/main" id="{17AC8FDB-1126-4121-80D1-D2FC33BD8879}"/>
              </a:ext>
            </a:extLst>
          </p:cNvPr>
          <p:cNvSpPr>
            <a:spLocks noGrp="1"/>
          </p:cNvSpPr>
          <p:nvPr/>
        </p:nvSpPr>
        <p:spPr>
          <a:xfrm>
            <a:off x="857250" y="1181100"/>
            <a:ext cx="10477500" cy="495300"/>
          </a:xfrm>
          <a:prstGeom prst="rect">
            <a:avLst/>
          </a:prstGeom>
          <a:noFill/>
          <a:ln w="0">
            <a:noFill/>
            <a:prstDash val="solid"/>
          </a:ln>
        </p:spPr>
        <p:txBody>
          <a:bodyPr anchor="ctr"/>
          <a:lstStyle>
            <a:defPPr algn="ctr">
              <a:defRPr sz="1350" b="0">
                <a:solidFill>
                  <a:srgbClr val="667684"/>
                </a:solidFill>
                <a:latin typeface="DejaVu Sans"/>
                <a:ea typeface="DejaVu Sans"/>
                <a:cs typeface="DejaVu Sans"/>
              </a:defRPr>
            </a:defPPr>
            <a:lvl1pPr algn="ctr">
              <a:defRPr sz="1350" b="0">
                <a:solidFill>
                  <a:srgbClr val="667684"/>
                </a:solidFill>
                <a:latin typeface="DejaVu Sans"/>
                <a:ea typeface="DejaVu Sans"/>
                <a:cs typeface="DejaVu Sans"/>
              </a:defRPr>
            </a:lvl1pPr>
            <a:lvl2pPr algn="ctr">
              <a:defRPr sz="1350" b="0">
                <a:solidFill>
                  <a:srgbClr val="667684"/>
                </a:solidFill>
                <a:latin typeface="DejaVu Sans"/>
                <a:ea typeface="DejaVu Sans"/>
                <a:cs typeface="DejaVu Sans"/>
              </a:defRPr>
            </a:lvl2pPr>
            <a:lvl3pPr algn="ctr">
              <a:defRPr sz="1350" b="0">
                <a:solidFill>
                  <a:srgbClr val="667684"/>
                </a:solidFill>
                <a:latin typeface="DejaVu Sans"/>
                <a:ea typeface="DejaVu Sans"/>
                <a:cs typeface="DejaVu Sans"/>
              </a:defRPr>
            </a:lvl3pPr>
            <a:lvl4pPr algn="ctr">
              <a:defRPr sz="1350" b="0">
                <a:solidFill>
                  <a:srgbClr val="667684"/>
                </a:solidFill>
                <a:latin typeface="DejaVu Sans"/>
                <a:ea typeface="DejaVu Sans"/>
                <a:cs typeface="DejaVu Sans"/>
              </a:defRPr>
            </a:lvl4pPr>
            <a:lvl5pPr algn="ctr">
              <a:defRPr sz="1350" b="0">
                <a:solidFill>
                  <a:srgbClr val="667684"/>
                </a:solidFill>
                <a:latin typeface="DejaVu Sans"/>
                <a:ea typeface="DejaVu Sans"/>
                <a:cs typeface="DejaVu Sans"/>
              </a:defRPr>
            </a:lvl5pPr>
            <a:lvl6pPr algn="ctr">
              <a:defRPr sz="1350" b="0">
                <a:solidFill>
                  <a:srgbClr val="667684"/>
                </a:solidFill>
                <a:latin typeface="DejaVu Sans"/>
                <a:ea typeface="DejaVu Sans"/>
                <a:cs typeface="DejaVu Sans"/>
              </a:defRPr>
            </a:lvl6pPr>
            <a:lvl7pPr algn="ctr">
              <a:defRPr sz="1350" b="0">
                <a:solidFill>
                  <a:srgbClr val="667684"/>
                </a:solidFill>
                <a:latin typeface="DejaVu Sans"/>
                <a:ea typeface="DejaVu Sans"/>
                <a:cs typeface="DejaVu Sans"/>
              </a:defRPr>
            </a:lvl7pPr>
            <a:lvl8pPr algn="ctr">
              <a:defRPr sz="1350" b="0">
                <a:solidFill>
                  <a:srgbClr val="667684"/>
                </a:solidFill>
                <a:latin typeface="DejaVu Sans"/>
                <a:ea typeface="DejaVu Sans"/>
                <a:cs typeface="DejaVu Sans"/>
              </a:defRPr>
            </a:lvl8pPr>
            <a:lvl9pPr algn="ctr">
              <a:defRPr sz="1350" b="0">
                <a:solidFill>
                  <a:srgbClr val="667684"/>
                </a:solidFill>
                <a:latin typeface="DejaVu Sans"/>
                <a:ea typeface="DejaVu Sans"/>
                <a:cs typeface="DejaVu Sans"/>
              </a:defRPr>
            </a:lvl9pPr>
          </a:lstStyle>
          <a:p>
            <a:pPr algn="ctr">
              <a:defRPr sz="1350" b="0">
                <a:solidFill>
                  <a:srgbClr val="667684"/>
                </a:solidFill>
                <a:latin typeface="DejaVu Sans"/>
                <a:ea typeface="DejaVu Sans"/>
                <a:cs typeface="DejaVu Sans"/>
              </a:defRPr>
            </a:pPr>
            <a:r>
              <a:rPr sz="1350" b="0">
                <a:solidFill>
                  <a:srgbClr val="667684"/>
                </a:solidFill>
                <a:latin typeface="DejaVu Sans"/>
                <a:ea typeface="DejaVu Sans"/>
                <a:cs typeface="DejaVu Sans"/>
              </a:rPr>
              <a:t>Δεν χρησιμοποιούμε το ίδιο εργαλείο για όλες τις μελέτες. Η επιλογή εξαρτάται από τον σχεδιασμό και το ερώτημα της ανασκόπησης.</a:t>
            </a:r>
          </a:p>
        </p:txBody>
      </p:sp>
      <p:sp>
        <p:nvSpPr>
          <p:cNvPr id="4" name="Rectangle 3">
            <a:extLst>
              <a:ext uri="{FF2B5EF4-FFF2-40B4-BE49-F238E27FC236}">
                <a16:creationId xmlns:a16="http://schemas.microsoft.com/office/drawing/2014/main" id="{A710821A-3325-4F54-B0FD-1577DC3FE84E}"/>
              </a:ext>
            </a:extLst>
          </p:cNvPr>
          <p:cNvSpPr>
            <a:spLocks noGrp="1"/>
          </p:cNvSpPr>
          <p:nvPr/>
        </p:nvSpPr>
        <p:spPr>
          <a:xfrm>
            <a:off x="666750" y="1762125"/>
            <a:ext cx="2571750" cy="400050"/>
          </a:xfrm>
          <a:prstGeom prst="rect">
            <a:avLst/>
          </a:prstGeom>
          <a:solidFill>
            <a:srgbClr val="173B4F"/>
          </a:solid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Τύπος μελέτης</a:t>
            </a:r>
          </a:p>
        </p:txBody>
      </p:sp>
      <p:sp>
        <p:nvSpPr>
          <p:cNvPr id="5" name="Rectangle 4">
            <a:extLst>
              <a:ext uri="{FF2B5EF4-FFF2-40B4-BE49-F238E27FC236}">
                <a16:creationId xmlns:a16="http://schemas.microsoft.com/office/drawing/2014/main" id="{E5BE1D9D-FF66-4505-BB2A-FA52A433BCAD}"/>
              </a:ext>
            </a:extLst>
          </p:cNvPr>
          <p:cNvSpPr>
            <a:spLocks noGrp="1"/>
          </p:cNvSpPr>
          <p:nvPr/>
        </p:nvSpPr>
        <p:spPr>
          <a:xfrm>
            <a:off x="3333750" y="1762125"/>
            <a:ext cx="2381250" cy="400050"/>
          </a:xfrm>
          <a:prstGeom prst="rect">
            <a:avLst/>
          </a:prstGeom>
          <a:solidFill>
            <a:srgbClr val="173B4F"/>
          </a:solid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Ενδεικτικό εργαλείο</a:t>
            </a:r>
          </a:p>
        </p:txBody>
      </p:sp>
      <p:sp>
        <p:nvSpPr>
          <p:cNvPr id="6" name="Rectangle 5">
            <a:extLst>
              <a:ext uri="{FF2B5EF4-FFF2-40B4-BE49-F238E27FC236}">
                <a16:creationId xmlns:a16="http://schemas.microsoft.com/office/drawing/2014/main" id="{BE93E230-BB5F-40C8-880D-65DBE331101D}"/>
              </a:ext>
            </a:extLst>
          </p:cNvPr>
          <p:cNvSpPr>
            <a:spLocks noGrp="1"/>
          </p:cNvSpPr>
          <p:nvPr/>
        </p:nvSpPr>
        <p:spPr>
          <a:xfrm>
            <a:off x="5810250" y="1762125"/>
            <a:ext cx="5715000" cy="400050"/>
          </a:xfrm>
          <a:prstGeom prst="rect">
            <a:avLst/>
          </a:prstGeom>
          <a:solidFill>
            <a:srgbClr val="173B4F"/>
          </a:solid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Κύρια σημεία που εξετάζει</a:t>
            </a:r>
          </a:p>
        </p:txBody>
      </p:sp>
      <p:sp>
        <p:nvSpPr>
          <p:cNvPr id="7" name="Rectangle 6">
            <a:extLst>
              <a:ext uri="{FF2B5EF4-FFF2-40B4-BE49-F238E27FC236}">
                <a16:creationId xmlns:a16="http://schemas.microsoft.com/office/drawing/2014/main" id="{74A2F66B-D4AB-4A08-BD18-159213562417}"/>
              </a:ext>
            </a:extLst>
          </p:cNvPr>
          <p:cNvSpPr>
            <a:spLocks noGrp="1"/>
          </p:cNvSpPr>
          <p:nvPr/>
        </p:nvSpPr>
        <p:spPr>
          <a:xfrm>
            <a:off x="666750" y="2181225"/>
            <a:ext cx="2571750" cy="676275"/>
          </a:xfrm>
          <a:prstGeom prst="rect">
            <a:avLst/>
          </a:prstGeom>
          <a:solidFill>
            <a:srgbClr val="F7FAFB"/>
          </a:solidFill>
          <a:ln w="0">
            <a:noFill/>
            <a:prstDash val="solid"/>
          </a:ln>
        </p:spPr>
        <p:txBody>
          <a:bodyPr anchor="ctr"/>
          <a:lstStyle>
            <a:defPPr algn="l">
              <a:defRPr sz="1200" b="1">
                <a:solidFill>
                  <a:srgbClr val="173B4F"/>
                </a:solidFill>
                <a:latin typeface="DejaVu Sans"/>
                <a:ea typeface="DejaVu Sans"/>
                <a:cs typeface="DejaVu Sans"/>
              </a:defRPr>
            </a:defPPr>
            <a:lvl1pPr algn="l">
              <a:defRPr sz="1200" b="1">
                <a:solidFill>
                  <a:srgbClr val="173B4F"/>
                </a:solidFill>
                <a:latin typeface="DejaVu Sans"/>
                <a:ea typeface="DejaVu Sans"/>
                <a:cs typeface="DejaVu Sans"/>
              </a:defRPr>
            </a:lvl1pPr>
            <a:lvl2pPr algn="l">
              <a:defRPr sz="1200" b="1">
                <a:solidFill>
                  <a:srgbClr val="173B4F"/>
                </a:solidFill>
                <a:latin typeface="DejaVu Sans"/>
                <a:ea typeface="DejaVu Sans"/>
                <a:cs typeface="DejaVu Sans"/>
              </a:defRPr>
            </a:lvl2pPr>
            <a:lvl3pPr algn="l">
              <a:defRPr sz="1200" b="1">
                <a:solidFill>
                  <a:srgbClr val="173B4F"/>
                </a:solidFill>
                <a:latin typeface="DejaVu Sans"/>
                <a:ea typeface="DejaVu Sans"/>
                <a:cs typeface="DejaVu Sans"/>
              </a:defRPr>
            </a:lvl3pPr>
            <a:lvl4pPr algn="l">
              <a:defRPr sz="1200" b="1">
                <a:solidFill>
                  <a:srgbClr val="173B4F"/>
                </a:solidFill>
                <a:latin typeface="DejaVu Sans"/>
                <a:ea typeface="DejaVu Sans"/>
                <a:cs typeface="DejaVu Sans"/>
              </a:defRPr>
            </a:lvl4pPr>
            <a:lvl5pPr algn="l">
              <a:defRPr sz="1200" b="1">
                <a:solidFill>
                  <a:srgbClr val="173B4F"/>
                </a:solidFill>
                <a:latin typeface="DejaVu Sans"/>
                <a:ea typeface="DejaVu Sans"/>
                <a:cs typeface="DejaVu Sans"/>
              </a:defRPr>
            </a:lvl5pPr>
            <a:lvl6pPr algn="l">
              <a:defRPr sz="1200" b="1">
                <a:solidFill>
                  <a:srgbClr val="173B4F"/>
                </a:solidFill>
                <a:latin typeface="DejaVu Sans"/>
                <a:ea typeface="DejaVu Sans"/>
                <a:cs typeface="DejaVu Sans"/>
              </a:defRPr>
            </a:lvl6pPr>
            <a:lvl7pPr algn="l">
              <a:defRPr sz="1200" b="1">
                <a:solidFill>
                  <a:srgbClr val="173B4F"/>
                </a:solidFill>
                <a:latin typeface="DejaVu Sans"/>
                <a:ea typeface="DejaVu Sans"/>
                <a:cs typeface="DejaVu Sans"/>
              </a:defRPr>
            </a:lvl7pPr>
            <a:lvl8pPr algn="l">
              <a:defRPr sz="1200" b="1">
                <a:solidFill>
                  <a:srgbClr val="173B4F"/>
                </a:solidFill>
                <a:latin typeface="DejaVu Sans"/>
                <a:ea typeface="DejaVu Sans"/>
                <a:cs typeface="DejaVu Sans"/>
              </a:defRPr>
            </a:lvl8pPr>
            <a:lvl9pPr algn="l">
              <a:defRPr sz="1200" b="1">
                <a:solidFill>
                  <a:srgbClr val="173B4F"/>
                </a:solidFill>
                <a:latin typeface="DejaVu Sans"/>
                <a:ea typeface="DejaVu Sans"/>
                <a:cs typeface="DejaVu Sans"/>
              </a:defRPr>
            </a:lvl9pPr>
          </a:lstStyle>
          <a:p>
            <a:pPr algn="l">
              <a:defRPr sz="1200" b="1">
                <a:solidFill>
                  <a:srgbClr val="173B4F"/>
                </a:solidFill>
                <a:latin typeface="DejaVu Sans"/>
                <a:ea typeface="DejaVu Sans"/>
                <a:cs typeface="DejaVu Sans"/>
              </a:defRPr>
            </a:pPr>
            <a:r>
              <a:rPr sz="1200" b="1">
                <a:solidFill>
                  <a:srgbClr val="173B4F"/>
                </a:solidFill>
                <a:latin typeface="DejaVu Sans"/>
                <a:ea typeface="DejaVu Sans"/>
                <a:cs typeface="DejaVu Sans"/>
              </a:rPr>
              <a:t>Τυχαιοποιημένη κλινική δοκιμή</a:t>
            </a:r>
          </a:p>
        </p:txBody>
      </p:sp>
      <p:sp>
        <p:nvSpPr>
          <p:cNvPr id="8" name="Rectangle 7">
            <a:extLst>
              <a:ext uri="{FF2B5EF4-FFF2-40B4-BE49-F238E27FC236}">
                <a16:creationId xmlns:a16="http://schemas.microsoft.com/office/drawing/2014/main" id="{8566D652-E467-4B36-B54B-CB2ADB77DB14}"/>
              </a:ext>
            </a:extLst>
          </p:cNvPr>
          <p:cNvSpPr>
            <a:spLocks noGrp="1"/>
          </p:cNvSpPr>
          <p:nvPr/>
        </p:nvSpPr>
        <p:spPr>
          <a:xfrm>
            <a:off x="3333750" y="2181225"/>
            <a:ext cx="2381250" cy="676275"/>
          </a:xfrm>
          <a:prstGeom prst="rect">
            <a:avLst/>
          </a:prstGeom>
          <a:solidFill>
            <a:srgbClr val="F7FAFB"/>
          </a:solidFill>
          <a:ln w="0">
            <a:noFill/>
            <a:prstDash val="solid"/>
          </a:ln>
        </p:spPr>
        <p:txBody>
          <a:bodyPr anchor="ctr"/>
          <a:lstStyle>
            <a:defPPr algn="ctr">
              <a:defRPr sz="1275" b="1">
                <a:solidFill>
                  <a:srgbClr val="2C8B84"/>
                </a:solidFill>
                <a:latin typeface="DejaVu Sans"/>
                <a:ea typeface="DejaVu Sans"/>
                <a:cs typeface="DejaVu Sans"/>
              </a:defRPr>
            </a:defPPr>
            <a:lvl1pPr algn="ctr">
              <a:defRPr sz="1275" b="1">
                <a:solidFill>
                  <a:srgbClr val="2C8B84"/>
                </a:solidFill>
                <a:latin typeface="DejaVu Sans"/>
                <a:ea typeface="DejaVu Sans"/>
                <a:cs typeface="DejaVu Sans"/>
              </a:defRPr>
            </a:lvl1pPr>
            <a:lvl2pPr algn="ctr">
              <a:defRPr sz="1275" b="1">
                <a:solidFill>
                  <a:srgbClr val="2C8B84"/>
                </a:solidFill>
                <a:latin typeface="DejaVu Sans"/>
                <a:ea typeface="DejaVu Sans"/>
                <a:cs typeface="DejaVu Sans"/>
              </a:defRPr>
            </a:lvl2pPr>
            <a:lvl3pPr algn="ctr">
              <a:defRPr sz="1275" b="1">
                <a:solidFill>
                  <a:srgbClr val="2C8B84"/>
                </a:solidFill>
                <a:latin typeface="DejaVu Sans"/>
                <a:ea typeface="DejaVu Sans"/>
                <a:cs typeface="DejaVu Sans"/>
              </a:defRPr>
            </a:lvl3pPr>
            <a:lvl4pPr algn="ctr">
              <a:defRPr sz="1275" b="1">
                <a:solidFill>
                  <a:srgbClr val="2C8B84"/>
                </a:solidFill>
                <a:latin typeface="DejaVu Sans"/>
                <a:ea typeface="DejaVu Sans"/>
                <a:cs typeface="DejaVu Sans"/>
              </a:defRPr>
            </a:lvl4pPr>
            <a:lvl5pPr algn="ctr">
              <a:defRPr sz="1275" b="1">
                <a:solidFill>
                  <a:srgbClr val="2C8B84"/>
                </a:solidFill>
                <a:latin typeface="DejaVu Sans"/>
                <a:ea typeface="DejaVu Sans"/>
                <a:cs typeface="DejaVu Sans"/>
              </a:defRPr>
            </a:lvl5pPr>
            <a:lvl6pPr algn="ctr">
              <a:defRPr sz="1275" b="1">
                <a:solidFill>
                  <a:srgbClr val="2C8B84"/>
                </a:solidFill>
                <a:latin typeface="DejaVu Sans"/>
                <a:ea typeface="DejaVu Sans"/>
                <a:cs typeface="DejaVu Sans"/>
              </a:defRPr>
            </a:lvl6pPr>
            <a:lvl7pPr algn="ctr">
              <a:defRPr sz="1275" b="1">
                <a:solidFill>
                  <a:srgbClr val="2C8B84"/>
                </a:solidFill>
                <a:latin typeface="DejaVu Sans"/>
                <a:ea typeface="DejaVu Sans"/>
                <a:cs typeface="DejaVu Sans"/>
              </a:defRPr>
            </a:lvl7pPr>
            <a:lvl8pPr algn="ctr">
              <a:defRPr sz="1275" b="1">
                <a:solidFill>
                  <a:srgbClr val="2C8B84"/>
                </a:solidFill>
                <a:latin typeface="DejaVu Sans"/>
                <a:ea typeface="DejaVu Sans"/>
                <a:cs typeface="DejaVu Sans"/>
              </a:defRPr>
            </a:lvl8pPr>
            <a:lvl9pPr algn="ctr">
              <a:defRPr sz="1275" b="1">
                <a:solidFill>
                  <a:srgbClr val="2C8B84"/>
                </a:solidFill>
                <a:latin typeface="DejaVu Sans"/>
                <a:ea typeface="DejaVu Sans"/>
                <a:cs typeface="DejaVu Sans"/>
              </a:defRPr>
            </a:lvl9pPr>
          </a:lstStyle>
          <a:p>
            <a:pPr algn="ctr">
              <a:defRPr sz="1275" b="1">
                <a:solidFill>
                  <a:srgbClr val="2C8B84"/>
                </a:solidFill>
                <a:latin typeface="DejaVu Sans"/>
                <a:ea typeface="DejaVu Sans"/>
                <a:cs typeface="DejaVu Sans"/>
              </a:defRPr>
            </a:pPr>
            <a:r>
              <a:rPr sz="1275" b="1">
                <a:solidFill>
                  <a:srgbClr val="2C8B84"/>
                </a:solidFill>
                <a:latin typeface="DejaVu Sans"/>
                <a:ea typeface="DejaVu Sans"/>
                <a:cs typeface="DejaVu Sans"/>
              </a:rPr>
              <a:t>RoB 2</a:t>
            </a:r>
          </a:p>
        </p:txBody>
      </p:sp>
      <p:sp>
        <p:nvSpPr>
          <p:cNvPr id="9" name="Rectangle 8">
            <a:extLst>
              <a:ext uri="{FF2B5EF4-FFF2-40B4-BE49-F238E27FC236}">
                <a16:creationId xmlns:a16="http://schemas.microsoft.com/office/drawing/2014/main" id="{B1F0A5D8-862D-424C-8B4E-E523751A1112}"/>
              </a:ext>
            </a:extLst>
          </p:cNvPr>
          <p:cNvSpPr>
            <a:spLocks noGrp="1"/>
          </p:cNvSpPr>
          <p:nvPr/>
        </p:nvSpPr>
        <p:spPr>
          <a:xfrm>
            <a:off x="5810250" y="2181225"/>
            <a:ext cx="5715000" cy="676275"/>
          </a:xfrm>
          <a:prstGeom prst="rect">
            <a:avLst/>
          </a:prstGeom>
          <a:solidFill>
            <a:srgbClr val="F7FAFB"/>
          </a:solidFill>
          <a:ln w="0">
            <a:noFill/>
            <a:prstDash val="solid"/>
          </a:ln>
        </p:spPr>
        <p:txBody>
          <a:bodyPr anchor="ctr"/>
          <a:lstStyle>
            <a:defPPr algn="l">
              <a:defRPr sz="1125" b="0">
                <a:solidFill>
                  <a:srgbClr val="303A43"/>
                </a:solidFill>
                <a:latin typeface="DejaVu Sans"/>
                <a:ea typeface="DejaVu Sans"/>
                <a:cs typeface="DejaVu Sans"/>
              </a:defRPr>
            </a:defPPr>
            <a:lvl1pPr algn="l">
              <a:defRPr sz="1125" b="0">
                <a:solidFill>
                  <a:srgbClr val="303A43"/>
                </a:solidFill>
                <a:latin typeface="DejaVu Sans"/>
                <a:ea typeface="DejaVu Sans"/>
                <a:cs typeface="DejaVu Sans"/>
              </a:defRPr>
            </a:lvl1pPr>
            <a:lvl2pPr algn="l">
              <a:defRPr sz="1125" b="0">
                <a:solidFill>
                  <a:srgbClr val="303A43"/>
                </a:solidFill>
                <a:latin typeface="DejaVu Sans"/>
                <a:ea typeface="DejaVu Sans"/>
                <a:cs typeface="DejaVu Sans"/>
              </a:defRPr>
            </a:lvl2pPr>
            <a:lvl3pPr algn="l">
              <a:defRPr sz="1125" b="0">
                <a:solidFill>
                  <a:srgbClr val="303A43"/>
                </a:solidFill>
                <a:latin typeface="DejaVu Sans"/>
                <a:ea typeface="DejaVu Sans"/>
                <a:cs typeface="DejaVu Sans"/>
              </a:defRPr>
            </a:lvl3pPr>
            <a:lvl4pPr algn="l">
              <a:defRPr sz="1125" b="0">
                <a:solidFill>
                  <a:srgbClr val="303A43"/>
                </a:solidFill>
                <a:latin typeface="DejaVu Sans"/>
                <a:ea typeface="DejaVu Sans"/>
                <a:cs typeface="DejaVu Sans"/>
              </a:defRPr>
            </a:lvl4pPr>
            <a:lvl5pPr algn="l">
              <a:defRPr sz="1125" b="0">
                <a:solidFill>
                  <a:srgbClr val="303A43"/>
                </a:solidFill>
                <a:latin typeface="DejaVu Sans"/>
                <a:ea typeface="DejaVu Sans"/>
                <a:cs typeface="DejaVu Sans"/>
              </a:defRPr>
            </a:lvl5pPr>
            <a:lvl6pPr algn="l">
              <a:defRPr sz="1125" b="0">
                <a:solidFill>
                  <a:srgbClr val="303A43"/>
                </a:solidFill>
                <a:latin typeface="DejaVu Sans"/>
                <a:ea typeface="DejaVu Sans"/>
                <a:cs typeface="DejaVu Sans"/>
              </a:defRPr>
            </a:lvl6pPr>
            <a:lvl7pPr algn="l">
              <a:defRPr sz="1125" b="0">
                <a:solidFill>
                  <a:srgbClr val="303A43"/>
                </a:solidFill>
                <a:latin typeface="DejaVu Sans"/>
                <a:ea typeface="DejaVu Sans"/>
                <a:cs typeface="DejaVu Sans"/>
              </a:defRPr>
            </a:lvl7pPr>
            <a:lvl8pPr algn="l">
              <a:defRPr sz="1125" b="0">
                <a:solidFill>
                  <a:srgbClr val="303A43"/>
                </a:solidFill>
                <a:latin typeface="DejaVu Sans"/>
                <a:ea typeface="DejaVu Sans"/>
                <a:cs typeface="DejaVu Sans"/>
              </a:defRPr>
            </a:lvl8pPr>
            <a:lvl9pPr algn="l">
              <a:defRPr sz="1125" b="0">
                <a:solidFill>
                  <a:srgbClr val="303A43"/>
                </a:solidFill>
                <a:latin typeface="DejaVu Sans"/>
                <a:ea typeface="DejaVu Sans"/>
                <a:cs typeface="DejaVu Sans"/>
              </a:defRPr>
            </a:lvl9pPr>
          </a:lstStyle>
          <a:p>
            <a:pPr algn="l">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Τυχαιοποίηση, αποκλίσεις από την παρέμβαση, ελλιπή δεδομένα, μέτρηση έκβασης, επιλεκτική αναφορά</a:t>
            </a:r>
          </a:p>
        </p:txBody>
      </p:sp>
      <p:sp>
        <p:nvSpPr>
          <p:cNvPr id="10" name="Rectangle 9">
            <a:extLst>
              <a:ext uri="{FF2B5EF4-FFF2-40B4-BE49-F238E27FC236}">
                <a16:creationId xmlns:a16="http://schemas.microsoft.com/office/drawing/2014/main" id="{41D0AE67-3C42-4B0F-AEC5-C465905A1B26}"/>
              </a:ext>
            </a:extLst>
          </p:cNvPr>
          <p:cNvSpPr>
            <a:spLocks noGrp="1"/>
          </p:cNvSpPr>
          <p:nvPr/>
        </p:nvSpPr>
        <p:spPr>
          <a:xfrm>
            <a:off x="666750" y="2847975"/>
            <a:ext cx="10858500" cy="9525"/>
          </a:xfrm>
          <a:prstGeom prst="rect">
            <a:avLst/>
          </a:prstGeom>
          <a:solidFill>
            <a:srgbClr val="C6D3DA"/>
          </a:solidFill>
          <a:ln w="0">
            <a:solidFill>
              <a:srgbClr val="C6D3DA"/>
            </a:solidFill>
            <a:prstDash val="solid"/>
          </a:ln>
        </p:spPr>
        <p:txBody>
          <a:bodyPr/>
          <a:lstStyle/>
          <a:p>
            <a:endParaRPr lang="en-US"/>
          </a:p>
        </p:txBody>
      </p:sp>
      <p:sp>
        <p:nvSpPr>
          <p:cNvPr id="11" name="Rectangle 10">
            <a:extLst>
              <a:ext uri="{FF2B5EF4-FFF2-40B4-BE49-F238E27FC236}">
                <a16:creationId xmlns:a16="http://schemas.microsoft.com/office/drawing/2014/main" id="{8DCEC13E-403F-46EC-A8CF-E40086EEAD2E}"/>
              </a:ext>
            </a:extLst>
          </p:cNvPr>
          <p:cNvSpPr>
            <a:spLocks noGrp="1"/>
          </p:cNvSpPr>
          <p:nvPr/>
        </p:nvSpPr>
        <p:spPr>
          <a:xfrm>
            <a:off x="666750" y="2876550"/>
            <a:ext cx="2571750" cy="676275"/>
          </a:xfrm>
          <a:prstGeom prst="rect">
            <a:avLst/>
          </a:prstGeom>
          <a:solidFill>
            <a:srgbClr val="FFFFFF"/>
          </a:solidFill>
          <a:ln w="0">
            <a:noFill/>
            <a:prstDash val="solid"/>
          </a:ln>
        </p:spPr>
        <p:txBody>
          <a:bodyPr anchor="ctr"/>
          <a:lstStyle>
            <a:defPPr algn="l">
              <a:defRPr sz="1200" b="1">
                <a:solidFill>
                  <a:srgbClr val="173B4F"/>
                </a:solidFill>
                <a:latin typeface="DejaVu Sans"/>
                <a:ea typeface="DejaVu Sans"/>
                <a:cs typeface="DejaVu Sans"/>
              </a:defRPr>
            </a:defPPr>
            <a:lvl1pPr algn="l">
              <a:defRPr sz="1200" b="1">
                <a:solidFill>
                  <a:srgbClr val="173B4F"/>
                </a:solidFill>
                <a:latin typeface="DejaVu Sans"/>
                <a:ea typeface="DejaVu Sans"/>
                <a:cs typeface="DejaVu Sans"/>
              </a:defRPr>
            </a:lvl1pPr>
            <a:lvl2pPr algn="l">
              <a:defRPr sz="1200" b="1">
                <a:solidFill>
                  <a:srgbClr val="173B4F"/>
                </a:solidFill>
                <a:latin typeface="DejaVu Sans"/>
                <a:ea typeface="DejaVu Sans"/>
                <a:cs typeface="DejaVu Sans"/>
              </a:defRPr>
            </a:lvl2pPr>
            <a:lvl3pPr algn="l">
              <a:defRPr sz="1200" b="1">
                <a:solidFill>
                  <a:srgbClr val="173B4F"/>
                </a:solidFill>
                <a:latin typeface="DejaVu Sans"/>
                <a:ea typeface="DejaVu Sans"/>
                <a:cs typeface="DejaVu Sans"/>
              </a:defRPr>
            </a:lvl3pPr>
            <a:lvl4pPr algn="l">
              <a:defRPr sz="1200" b="1">
                <a:solidFill>
                  <a:srgbClr val="173B4F"/>
                </a:solidFill>
                <a:latin typeface="DejaVu Sans"/>
                <a:ea typeface="DejaVu Sans"/>
                <a:cs typeface="DejaVu Sans"/>
              </a:defRPr>
            </a:lvl4pPr>
            <a:lvl5pPr algn="l">
              <a:defRPr sz="1200" b="1">
                <a:solidFill>
                  <a:srgbClr val="173B4F"/>
                </a:solidFill>
                <a:latin typeface="DejaVu Sans"/>
                <a:ea typeface="DejaVu Sans"/>
                <a:cs typeface="DejaVu Sans"/>
              </a:defRPr>
            </a:lvl5pPr>
            <a:lvl6pPr algn="l">
              <a:defRPr sz="1200" b="1">
                <a:solidFill>
                  <a:srgbClr val="173B4F"/>
                </a:solidFill>
                <a:latin typeface="DejaVu Sans"/>
                <a:ea typeface="DejaVu Sans"/>
                <a:cs typeface="DejaVu Sans"/>
              </a:defRPr>
            </a:lvl6pPr>
            <a:lvl7pPr algn="l">
              <a:defRPr sz="1200" b="1">
                <a:solidFill>
                  <a:srgbClr val="173B4F"/>
                </a:solidFill>
                <a:latin typeface="DejaVu Sans"/>
                <a:ea typeface="DejaVu Sans"/>
                <a:cs typeface="DejaVu Sans"/>
              </a:defRPr>
            </a:lvl7pPr>
            <a:lvl8pPr algn="l">
              <a:defRPr sz="1200" b="1">
                <a:solidFill>
                  <a:srgbClr val="173B4F"/>
                </a:solidFill>
                <a:latin typeface="DejaVu Sans"/>
                <a:ea typeface="DejaVu Sans"/>
                <a:cs typeface="DejaVu Sans"/>
              </a:defRPr>
            </a:lvl8pPr>
            <a:lvl9pPr algn="l">
              <a:defRPr sz="1200" b="1">
                <a:solidFill>
                  <a:srgbClr val="173B4F"/>
                </a:solidFill>
                <a:latin typeface="DejaVu Sans"/>
                <a:ea typeface="DejaVu Sans"/>
                <a:cs typeface="DejaVu Sans"/>
              </a:defRPr>
            </a:lvl9pPr>
          </a:lstStyle>
          <a:p>
            <a:pPr algn="l">
              <a:defRPr sz="1200" b="1">
                <a:solidFill>
                  <a:srgbClr val="173B4F"/>
                </a:solidFill>
                <a:latin typeface="DejaVu Sans"/>
                <a:ea typeface="DejaVu Sans"/>
                <a:cs typeface="DejaVu Sans"/>
              </a:defRPr>
            </a:pPr>
            <a:r>
              <a:rPr sz="1200" b="1">
                <a:solidFill>
                  <a:srgbClr val="173B4F"/>
                </a:solidFill>
                <a:latin typeface="DejaVu Sans"/>
                <a:ea typeface="DejaVu Sans"/>
                <a:cs typeface="DejaVu Sans"/>
              </a:rPr>
              <a:t>Μη τυχαιοποιημένη μελέτη παρέμβασης</a:t>
            </a:r>
          </a:p>
        </p:txBody>
      </p:sp>
      <p:sp>
        <p:nvSpPr>
          <p:cNvPr id="12" name="Rectangle 11">
            <a:extLst>
              <a:ext uri="{FF2B5EF4-FFF2-40B4-BE49-F238E27FC236}">
                <a16:creationId xmlns:a16="http://schemas.microsoft.com/office/drawing/2014/main" id="{1C9DB2FA-9AB9-4F64-A0B2-D8EEE50A233E}"/>
              </a:ext>
            </a:extLst>
          </p:cNvPr>
          <p:cNvSpPr>
            <a:spLocks noGrp="1"/>
          </p:cNvSpPr>
          <p:nvPr/>
        </p:nvSpPr>
        <p:spPr>
          <a:xfrm>
            <a:off x="3333750" y="2876550"/>
            <a:ext cx="2381250" cy="676275"/>
          </a:xfrm>
          <a:prstGeom prst="rect">
            <a:avLst/>
          </a:prstGeom>
          <a:solidFill>
            <a:srgbClr val="FFFFFF"/>
          </a:solidFill>
          <a:ln w="0">
            <a:noFill/>
            <a:prstDash val="solid"/>
          </a:ln>
        </p:spPr>
        <p:txBody>
          <a:bodyPr anchor="ctr"/>
          <a:lstStyle>
            <a:defPPr algn="ctr">
              <a:defRPr sz="1275" b="1">
                <a:solidFill>
                  <a:srgbClr val="F0785C"/>
                </a:solidFill>
                <a:latin typeface="DejaVu Sans"/>
                <a:ea typeface="DejaVu Sans"/>
                <a:cs typeface="DejaVu Sans"/>
              </a:defRPr>
            </a:defPPr>
            <a:lvl1pPr algn="ctr">
              <a:defRPr sz="1275" b="1">
                <a:solidFill>
                  <a:srgbClr val="F0785C"/>
                </a:solidFill>
                <a:latin typeface="DejaVu Sans"/>
                <a:ea typeface="DejaVu Sans"/>
                <a:cs typeface="DejaVu Sans"/>
              </a:defRPr>
            </a:lvl1pPr>
            <a:lvl2pPr algn="ctr">
              <a:defRPr sz="1275" b="1">
                <a:solidFill>
                  <a:srgbClr val="F0785C"/>
                </a:solidFill>
                <a:latin typeface="DejaVu Sans"/>
                <a:ea typeface="DejaVu Sans"/>
                <a:cs typeface="DejaVu Sans"/>
              </a:defRPr>
            </a:lvl2pPr>
            <a:lvl3pPr algn="ctr">
              <a:defRPr sz="1275" b="1">
                <a:solidFill>
                  <a:srgbClr val="F0785C"/>
                </a:solidFill>
                <a:latin typeface="DejaVu Sans"/>
                <a:ea typeface="DejaVu Sans"/>
                <a:cs typeface="DejaVu Sans"/>
              </a:defRPr>
            </a:lvl3pPr>
            <a:lvl4pPr algn="ctr">
              <a:defRPr sz="1275" b="1">
                <a:solidFill>
                  <a:srgbClr val="F0785C"/>
                </a:solidFill>
                <a:latin typeface="DejaVu Sans"/>
                <a:ea typeface="DejaVu Sans"/>
                <a:cs typeface="DejaVu Sans"/>
              </a:defRPr>
            </a:lvl4pPr>
            <a:lvl5pPr algn="ctr">
              <a:defRPr sz="1275" b="1">
                <a:solidFill>
                  <a:srgbClr val="F0785C"/>
                </a:solidFill>
                <a:latin typeface="DejaVu Sans"/>
                <a:ea typeface="DejaVu Sans"/>
                <a:cs typeface="DejaVu Sans"/>
              </a:defRPr>
            </a:lvl5pPr>
            <a:lvl6pPr algn="ctr">
              <a:defRPr sz="1275" b="1">
                <a:solidFill>
                  <a:srgbClr val="F0785C"/>
                </a:solidFill>
                <a:latin typeface="DejaVu Sans"/>
                <a:ea typeface="DejaVu Sans"/>
                <a:cs typeface="DejaVu Sans"/>
              </a:defRPr>
            </a:lvl6pPr>
            <a:lvl7pPr algn="ctr">
              <a:defRPr sz="1275" b="1">
                <a:solidFill>
                  <a:srgbClr val="F0785C"/>
                </a:solidFill>
                <a:latin typeface="DejaVu Sans"/>
                <a:ea typeface="DejaVu Sans"/>
                <a:cs typeface="DejaVu Sans"/>
              </a:defRPr>
            </a:lvl7pPr>
            <a:lvl8pPr algn="ctr">
              <a:defRPr sz="1275" b="1">
                <a:solidFill>
                  <a:srgbClr val="F0785C"/>
                </a:solidFill>
                <a:latin typeface="DejaVu Sans"/>
                <a:ea typeface="DejaVu Sans"/>
                <a:cs typeface="DejaVu Sans"/>
              </a:defRPr>
            </a:lvl8pPr>
            <a:lvl9pPr algn="ctr">
              <a:defRPr sz="1275" b="1">
                <a:solidFill>
                  <a:srgbClr val="F0785C"/>
                </a:solidFill>
                <a:latin typeface="DejaVu Sans"/>
                <a:ea typeface="DejaVu Sans"/>
                <a:cs typeface="DejaVu Sans"/>
              </a:defRPr>
            </a:lvl9pPr>
          </a:lstStyle>
          <a:p>
            <a:pPr algn="ctr">
              <a:defRPr sz="1275" b="1">
                <a:solidFill>
                  <a:srgbClr val="F0785C"/>
                </a:solidFill>
                <a:latin typeface="DejaVu Sans"/>
                <a:ea typeface="DejaVu Sans"/>
                <a:cs typeface="DejaVu Sans"/>
              </a:defRPr>
            </a:pPr>
            <a:r>
              <a:rPr sz="1275" b="1">
                <a:solidFill>
                  <a:srgbClr val="F0785C"/>
                </a:solidFill>
                <a:latin typeface="DejaVu Sans"/>
                <a:ea typeface="DejaVu Sans"/>
                <a:cs typeface="DejaVu Sans"/>
              </a:rPr>
              <a:t>ROBINS-I</a:t>
            </a:r>
          </a:p>
        </p:txBody>
      </p:sp>
      <p:sp>
        <p:nvSpPr>
          <p:cNvPr id="13" name="Rectangle 12">
            <a:extLst>
              <a:ext uri="{FF2B5EF4-FFF2-40B4-BE49-F238E27FC236}">
                <a16:creationId xmlns:a16="http://schemas.microsoft.com/office/drawing/2014/main" id="{AA1BA3F1-06EE-435F-A03F-7D1D93C7A5A8}"/>
              </a:ext>
            </a:extLst>
          </p:cNvPr>
          <p:cNvSpPr>
            <a:spLocks noGrp="1"/>
          </p:cNvSpPr>
          <p:nvPr/>
        </p:nvSpPr>
        <p:spPr>
          <a:xfrm>
            <a:off x="5810250" y="2876550"/>
            <a:ext cx="5715000" cy="676275"/>
          </a:xfrm>
          <a:prstGeom prst="rect">
            <a:avLst/>
          </a:prstGeom>
          <a:solidFill>
            <a:srgbClr val="FFFFFF"/>
          </a:solidFill>
          <a:ln w="0">
            <a:noFill/>
            <a:prstDash val="solid"/>
          </a:ln>
        </p:spPr>
        <p:txBody>
          <a:bodyPr anchor="ctr"/>
          <a:lstStyle>
            <a:defPPr algn="l">
              <a:defRPr sz="1125" b="0">
                <a:solidFill>
                  <a:srgbClr val="303A43"/>
                </a:solidFill>
                <a:latin typeface="DejaVu Sans"/>
                <a:ea typeface="DejaVu Sans"/>
                <a:cs typeface="DejaVu Sans"/>
              </a:defRPr>
            </a:defPPr>
            <a:lvl1pPr algn="l">
              <a:defRPr sz="1125" b="0">
                <a:solidFill>
                  <a:srgbClr val="303A43"/>
                </a:solidFill>
                <a:latin typeface="DejaVu Sans"/>
                <a:ea typeface="DejaVu Sans"/>
                <a:cs typeface="DejaVu Sans"/>
              </a:defRPr>
            </a:lvl1pPr>
            <a:lvl2pPr algn="l">
              <a:defRPr sz="1125" b="0">
                <a:solidFill>
                  <a:srgbClr val="303A43"/>
                </a:solidFill>
                <a:latin typeface="DejaVu Sans"/>
                <a:ea typeface="DejaVu Sans"/>
                <a:cs typeface="DejaVu Sans"/>
              </a:defRPr>
            </a:lvl2pPr>
            <a:lvl3pPr algn="l">
              <a:defRPr sz="1125" b="0">
                <a:solidFill>
                  <a:srgbClr val="303A43"/>
                </a:solidFill>
                <a:latin typeface="DejaVu Sans"/>
                <a:ea typeface="DejaVu Sans"/>
                <a:cs typeface="DejaVu Sans"/>
              </a:defRPr>
            </a:lvl3pPr>
            <a:lvl4pPr algn="l">
              <a:defRPr sz="1125" b="0">
                <a:solidFill>
                  <a:srgbClr val="303A43"/>
                </a:solidFill>
                <a:latin typeface="DejaVu Sans"/>
                <a:ea typeface="DejaVu Sans"/>
                <a:cs typeface="DejaVu Sans"/>
              </a:defRPr>
            </a:lvl4pPr>
            <a:lvl5pPr algn="l">
              <a:defRPr sz="1125" b="0">
                <a:solidFill>
                  <a:srgbClr val="303A43"/>
                </a:solidFill>
                <a:latin typeface="DejaVu Sans"/>
                <a:ea typeface="DejaVu Sans"/>
                <a:cs typeface="DejaVu Sans"/>
              </a:defRPr>
            </a:lvl5pPr>
            <a:lvl6pPr algn="l">
              <a:defRPr sz="1125" b="0">
                <a:solidFill>
                  <a:srgbClr val="303A43"/>
                </a:solidFill>
                <a:latin typeface="DejaVu Sans"/>
                <a:ea typeface="DejaVu Sans"/>
                <a:cs typeface="DejaVu Sans"/>
              </a:defRPr>
            </a:lvl6pPr>
            <a:lvl7pPr algn="l">
              <a:defRPr sz="1125" b="0">
                <a:solidFill>
                  <a:srgbClr val="303A43"/>
                </a:solidFill>
                <a:latin typeface="DejaVu Sans"/>
                <a:ea typeface="DejaVu Sans"/>
                <a:cs typeface="DejaVu Sans"/>
              </a:defRPr>
            </a:lvl7pPr>
            <a:lvl8pPr algn="l">
              <a:defRPr sz="1125" b="0">
                <a:solidFill>
                  <a:srgbClr val="303A43"/>
                </a:solidFill>
                <a:latin typeface="DejaVu Sans"/>
                <a:ea typeface="DejaVu Sans"/>
                <a:cs typeface="DejaVu Sans"/>
              </a:defRPr>
            </a:lvl8pPr>
            <a:lvl9pPr algn="l">
              <a:defRPr sz="1125" b="0">
                <a:solidFill>
                  <a:srgbClr val="303A43"/>
                </a:solidFill>
                <a:latin typeface="DejaVu Sans"/>
                <a:ea typeface="DejaVu Sans"/>
                <a:cs typeface="DejaVu Sans"/>
              </a:defRPr>
            </a:lvl9pPr>
          </a:lstStyle>
          <a:p>
            <a:pPr algn="l">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Συγχυτικοί παράγοντες, επιλογή συμμετεχόντων, ταξινόμηση παρέμβασης, ελλιπή δεδομένα και αναφορά</a:t>
            </a:r>
          </a:p>
        </p:txBody>
      </p:sp>
      <p:sp>
        <p:nvSpPr>
          <p:cNvPr id="14" name="Rectangle 13">
            <a:extLst>
              <a:ext uri="{FF2B5EF4-FFF2-40B4-BE49-F238E27FC236}">
                <a16:creationId xmlns:a16="http://schemas.microsoft.com/office/drawing/2014/main" id="{606EA28D-446F-4599-94FF-7A7169C889C2}"/>
              </a:ext>
            </a:extLst>
          </p:cNvPr>
          <p:cNvSpPr>
            <a:spLocks noGrp="1"/>
          </p:cNvSpPr>
          <p:nvPr/>
        </p:nvSpPr>
        <p:spPr>
          <a:xfrm>
            <a:off x="666750" y="3543300"/>
            <a:ext cx="10858500" cy="9525"/>
          </a:xfrm>
          <a:prstGeom prst="rect">
            <a:avLst/>
          </a:prstGeom>
          <a:solidFill>
            <a:srgbClr val="C6D3DA"/>
          </a:solidFill>
          <a:ln w="0">
            <a:solidFill>
              <a:srgbClr val="C6D3DA"/>
            </a:solidFill>
            <a:prstDash val="solid"/>
          </a:ln>
        </p:spPr>
        <p:txBody>
          <a:bodyPr/>
          <a:lstStyle/>
          <a:p>
            <a:endParaRPr lang="en-US"/>
          </a:p>
        </p:txBody>
      </p:sp>
      <p:sp>
        <p:nvSpPr>
          <p:cNvPr id="15" name="Rectangle 14">
            <a:extLst>
              <a:ext uri="{FF2B5EF4-FFF2-40B4-BE49-F238E27FC236}">
                <a16:creationId xmlns:a16="http://schemas.microsoft.com/office/drawing/2014/main" id="{0930F2B0-79AE-4418-AE83-43E15EE0D7BD}"/>
              </a:ext>
            </a:extLst>
          </p:cNvPr>
          <p:cNvSpPr>
            <a:spLocks noGrp="1"/>
          </p:cNvSpPr>
          <p:nvPr/>
        </p:nvSpPr>
        <p:spPr>
          <a:xfrm>
            <a:off x="666750" y="3571875"/>
            <a:ext cx="2571750" cy="676275"/>
          </a:xfrm>
          <a:prstGeom prst="rect">
            <a:avLst/>
          </a:prstGeom>
          <a:solidFill>
            <a:srgbClr val="F7FAFB"/>
          </a:solidFill>
          <a:ln w="0">
            <a:noFill/>
            <a:prstDash val="solid"/>
          </a:ln>
        </p:spPr>
        <p:txBody>
          <a:bodyPr anchor="ctr"/>
          <a:lstStyle>
            <a:defPPr algn="l">
              <a:defRPr sz="1200" b="1">
                <a:solidFill>
                  <a:srgbClr val="173B4F"/>
                </a:solidFill>
                <a:latin typeface="DejaVu Sans"/>
                <a:ea typeface="DejaVu Sans"/>
                <a:cs typeface="DejaVu Sans"/>
              </a:defRPr>
            </a:defPPr>
            <a:lvl1pPr algn="l">
              <a:defRPr sz="1200" b="1">
                <a:solidFill>
                  <a:srgbClr val="173B4F"/>
                </a:solidFill>
                <a:latin typeface="DejaVu Sans"/>
                <a:ea typeface="DejaVu Sans"/>
                <a:cs typeface="DejaVu Sans"/>
              </a:defRPr>
            </a:lvl1pPr>
            <a:lvl2pPr algn="l">
              <a:defRPr sz="1200" b="1">
                <a:solidFill>
                  <a:srgbClr val="173B4F"/>
                </a:solidFill>
                <a:latin typeface="DejaVu Sans"/>
                <a:ea typeface="DejaVu Sans"/>
                <a:cs typeface="DejaVu Sans"/>
              </a:defRPr>
            </a:lvl2pPr>
            <a:lvl3pPr algn="l">
              <a:defRPr sz="1200" b="1">
                <a:solidFill>
                  <a:srgbClr val="173B4F"/>
                </a:solidFill>
                <a:latin typeface="DejaVu Sans"/>
                <a:ea typeface="DejaVu Sans"/>
                <a:cs typeface="DejaVu Sans"/>
              </a:defRPr>
            </a:lvl3pPr>
            <a:lvl4pPr algn="l">
              <a:defRPr sz="1200" b="1">
                <a:solidFill>
                  <a:srgbClr val="173B4F"/>
                </a:solidFill>
                <a:latin typeface="DejaVu Sans"/>
                <a:ea typeface="DejaVu Sans"/>
                <a:cs typeface="DejaVu Sans"/>
              </a:defRPr>
            </a:lvl4pPr>
            <a:lvl5pPr algn="l">
              <a:defRPr sz="1200" b="1">
                <a:solidFill>
                  <a:srgbClr val="173B4F"/>
                </a:solidFill>
                <a:latin typeface="DejaVu Sans"/>
                <a:ea typeface="DejaVu Sans"/>
                <a:cs typeface="DejaVu Sans"/>
              </a:defRPr>
            </a:lvl5pPr>
            <a:lvl6pPr algn="l">
              <a:defRPr sz="1200" b="1">
                <a:solidFill>
                  <a:srgbClr val="173B4F"/>
                </a:solidFill>
                <a:latin typeface="DejaVu Sans"/>
                <a:ea typeface="DejaVu Sans"/>
                <a:cs typeface="DejaVu Sans"/>
              </a:defRPr>
            </a:lvl6pPr>
            <a:lvl7pPr algn="l">
              <a:defRPr sz="1200" b="1">
                <a:solidFill>
                  <a:srgbClr val="173B4F"/>
                </a:solidFill>
                <a:latin typeface="DejaVu Sans"/>
                <a:ea typeface="DejaVu Sans"/>
                <a:cs typeface="DejaVu Sans"/>
              </a:defRPr>
            </a:lvl7pPr>
            <a:lvl8pPr algn="l">
              <a:defRPr sz="1200" b="1">
                <a:solidFill>
                  <a:srgbClr val="173B4F"/>
                </a:solidFill>
                <a:latin typeface="DejaVu Sans"/>
                <a:ea typeface="DejaVu Sans"/>
                <a:cs typeface="DejaVu Sans"/>
              </a:defRPr>
            </a:lvl8pPr>
            <a:lvl9pPr algn="l">
              <a:defRPr sz="1200" b="1">
                <a:solidFill>
                  <a:srgbClr val="173B4F"/>
                </a:solidFill>
                <a:latin typeface="DejaVu Sans"/>
                <a:ea typeface="DejaVu Sans"/>
                <a:cs typeface="DejaVu Sans"/>
              </a:defRPr>
            </a:lvl9pPr>
          </a:lstStyle>
          <a:p>
            <a:pPr algn="l">
              <a:defRPr sz="1200" b="1">
                <a:solidFill>
                  <a:srgbClr val="173B4F"/>
                </a:solidFill>
                <a:latin typeface="DejaVu Sans"/>
                <a:ea typeface="DejaVu Sans"/>
                <a:cs typeface="DejaVu Sans"/>
              </a:defRPr>
            </a:pPr>
            <a:r>
              <a:rPr sz="1200" b="1">
                <a:solidFill>
                  <a:srgbClr val="173B4F"/>
                </a:solidFill>
                <a:latin typeface="DejaVu Sans"/>
                <a:ea typeface="DejaVu Sans"/>
                <a:cs typeface="DejaVu Sans"/>
              </a:rPr>
              <a:t>Παρατηρητική μελέτη έκθεσης</a:t>
            </a:r>
          </a:p>
        </p:txBody>
      </p:sp>
      <p:sp>
        <p:nvSpPr>
          <p:cNvPr id="16" name="Rectangle 15">
            <a:extLst>
              <a:ext uri="{FF2B5EF4-FFF2-40B4-BE49-F238E27FC236}">
                <a16:creationId xmlns:a16="http://schemas.microsoft.com/office/drawing/2014/main" id="{BA16D587-09E3-45C9-87DD-3DA66C99E3D7}"/>
              </a:ext>
            </a:extLst>
          </p:cNvPr>
          <p:cNvSpPr>
            <a:spLocks noGrp="1"/>
          </p:cNvSpPr>
          <p:nvPr/>
        </p:nvSpPr>
        <p:spPr>
          <a:xfrm>
            <a:off x="3333750" y="3571875"/>
            <a:ext cx="2381250" cy="676275"/>
          </a:xfrm>
          <a:prstGeom prst="rect">
            <a:avLst/>
          </a:prstGeom>
          <a:solidFill>
            <a:srgbClr val="F7FAFB"/>
          </a:solidFill>
          <a:ln w="0">
            <a:noFill/>
            <a:prstDash val="solid"/>
          </a:ln>
        </p:spPr>
        <p:txBody>
          <a:bodyPr anchor="ctr"/>
          <a:lstStyle>
            <a:defPPr algn="ctr">
              <a:defRPr sz="1275" b="1">
                <a:solidFill>
                  <a:srgbClr val="369064"/>
                </a:solidFill>
                <a:latin typeface="DejaVu Sans"/>
                <a:ea typeface="DejaVu Sans"/>
                <a:cs typeface="DejaVu Sans"/>
              </a:defRPr>
            </a:defPPr>
            <a:lvl1pPr algn="ctr">
              <a:defRPr sz="1275" b="1">
                <a:solidFill>
                  <a:srgbClr val="369064"/>
                </a:solidFill>
                <a:latin typeface="DejaVu Sans"/>
                <a:ea typeface="DejaVu Sans"/>
                <a:cs typeface="DejaVu Sans"/>
              </a:defRPr>
            </a:lvl1pPr>
            <a:lvl2pPr algn="ctr">
              <a:defRPr sz="1275" b="1">
                <a:solidFill>
                  <a:srgbClr val="369064"/>
                </a:solidFill>
                <a:latin typeface="DejaVu Sans"/>
                <a:ea typeface="DejaVu Sans"/>
                <a:cs typeface="DejaVu Sans"/>
              </a:defRPr>
            </a:lvl2pPr>
            <a:lvl3pPr algn="ctr">
              <a:defRPr sz="1275" b="1">
                <a:solidFill>
                  <a:srgbClr val="369064"/>
                </a:solidFill>
                <a:latin typeface="DejaVu Sans"/>
                <a:ea typeface="DejaVu Sans"/>
                <a:cs typeface="DejaVu Sans"/>
              </a:defRPr>
            </a:lvl3pPr>
            <a:lvl4pPr algn="ctr">
              <a:defRPr sz="1275" b="1">
                <a:solidFill>
                  <a:srgbClr val="369064"/>
                </a:solidFill>
                <a:latin typeface="DejaVu Sans"/>
                <a:ea typeface="DejaVu Sans"/>
                <a:cs typeface="DejaVu Sans"/>
              </a:defRPr>
            </a:lvl4pPr>
            <a:lvl5pPr algn="ctr">
              <a:defRPr sz="1275" b="1">
                <a:solidFill>
                  <a:srgbClr val="369064"/>
                </a:solidFill>
                <a:latin typeface="DejaVu Sans"/>
                <a:ea typeface="DejaVu Sans"/>
                <a:cs typeface="DejaVu Sans"/>
              </a:defRPr>
            </a:lvl5pPr>
            <a:lvl6pPr algn="ctr">
              <a:defRPr sz="1275" b="1">
                <a:solidFill>
                  <a:srgbClr val="369064"/>
                </a:solidFill>
                <a:latin typeface="DejaVu Sans"/>
                <a:ea typeface="DejaVu Sans"/>
                <a:cs typeface="DejaVu Sans"/>
              </a:defRPr>
            </a:lvl6pPr>
            <a:lvl7pPr algn="ctr">
              <a:defRPr sz="1275" b="1">
                <a:solidFill>
                  <a:srgbClr val="369064"/>
                </a:solidFill>
                <a:latin typeface="DejaVu Sans"/>
                <a:ea typeface="DejaVu Sans"/>
                <a:cs typeface="DejaVu Sans"/>
              </a:defRPr>
            </a:lvl7pPr>
            <a:lvl8pPr algn="ctr">
              <a:defRPr sz="1275" b="1">
                <a:solidFill>
                  <a:srgbClr val="369064"/>
                </a:solidFill>
                <a:latin typeface="DejaVu Sans"/>
                <a:ea typeface="DejaVu Sans"/>
                <a:cs typeface="DejaVu Sans"/>
              </a:defRPr>
            </a:lvl8pPr>
            <a:lvl9pPr algn="ctr">
              <a:defRPr sz="1275" b="1">
                <a:solidFill>
                  <a:srgbClr val="369064"/>
                </a:solidFill>
                <a:latin typeface="DejaVu Sans"/>
                <a:ea typeface="DejaVu Sans"/>
                <a:cs typeface="DejaVu Sans"/>
              </a:defRPr>
            </a:lvl9pPr>
          </a:lstStyle>
          <a:p>
            <a:pPr algn="ctr">
              <a:defRPr sz="1275" b="1">
                <a:solidFill>
                  <a:srgbClr val="369064"/>
                </a:solidFill>
                <a:latin typeface="DejaVu Sans"/>
                <a:ea typeface="DejaVu Sans"/>
                <a:cs typeface="DejaVu Sans"/>
              </a:defRPr>
            </a:pPr>
            <a:r>
              <a:rPr sz="1275" b="1">
                <a:solidFill>
                  <a:srgbClr val="369064"/>
                </a:solidFill>
                <a:latin typeface="DejaVu Sans"/>
                <a:ea typeface="DejaVu Sans"/>
                <a:cs typeface="DejaVu Sans"/>
              </a:rPr>
              <a:t>ROBINS-E ή JBI</a:t>
            </a:r>
          </a:p>
        </p:txBody>
      </p:sp>
      <p:sp>
        <p:nvSpPr>
          <p:cNvPr id="17" name="Rectangle 16">
            <a:extLst>
              <a:ext uri="{FF2B5EF4-FFF2-40B4-BE49-F238E27FC236}">
                <a16:creationId xmlns:a16="http://schemas.microsoft.com/office/drawing/2014/main" id="{E5C04234-3765-4758-B624-028873267EE5}"/>
              </a:ext>
            </a:extLst>
          </p:cNvPr>
          <p:cNvSpPr>
            <a:spLocks noGrp="1"/>
          </p:cNvSpPr>
          <p:nvPr/>
        </p:nvSpPr>
        <p:spPr>
          <a:xfrm>
            <a:off x="5810250" y="3571875"/>
            <a:ext cx="5715000" cy="676275"/>
          </a:xfrm>
          <a:prstGeom prst="rect">
            <a:avLst/>
          </a:prstGeom>
          <a:solidFill>
            <a:srgbClr val="F7FAFB"/>
          </a:solidFill>
          <a:ln w="0">
            <a:noFill/>
            <a:prstDash val="solid"/>
          </a:ln>
        </p:spPr>
        <p:txBody>
          <a:bodyPr anchor="ctr"/>
          <a:lstStyle>
            <a:defPPr algn="l">
              <a:defRPr sz="1125" b="0">
                <a:solidFill>
                  <a:srgbClr val="303A43"/>
                </a:solidFill>
                <a:latin typeface="DejaVu Sans"/>
                <a:ea typeface="DejaVu Sans"/>
                <a:cs typeface="DejaVu Sans"/>
              </a:defRPr>
            </a:defPPr>
            <a:lvl1pPr algn="l">
              <a:defRPr sz="1125" b="0">
                <a:solidFill>
                  <a:srgbClr val="303A43"/>
                </a:solidFill>
                <a:latin typeface="DejaVu Sans"/>
                <a:ea typeface="DejaVu Sans"/>
                <a:cs typeface="DejaVu Sans"/>
              </a:defRPr>
            </a:lvl1pPr>
            <a:lvl2pPr algn="l">
              <a:defRPr sz="1125" b="0">
                <a:solidFill>
                  <a:srgbClr val="303A43"/>
                </a:solidFill>
                <a:latin typeface="DejaVu Sans"/>
                <a:ea typeface="DejaVu Sans"/>
                <a:cs typeface="DejaVu Sans"/>
              </a:defRPr>
            </a:lvl2pPr>
            <a:lvl3pPr algn="l">
              <a:defRPr sz="1125" b="0">
                <a:solidFill>
                  <a:srgbClr val="303A43"/>
                </a:solidFill>
                <a:latin typeface="DejaVu Sans"/>
                <a:ea typeface="DejaVu Sans"/>
                <a:cs typeface="DejaVu Sans"/>
              </a:defRPr>
            </a:lvl3pPr>
            <a:lvl4pPr algn="l">
              <a:defRPr sz="1125" b="0">
                <a:solidFill>
                  <a:srgbClr val="303A43"/>
                </a:solidFill>
                <a:latin typeface="DejaVu Sans"/>
                <a:ea typeface="DejaVu Sans"/>
                <a:cs typeface="DejaVu Sans"/>
              </a:defRPr>
            </a:lvl4pPr>
            <a:lvl5pPr algn="l">
              <a:defRPr sz="1125" b="0">
                <a:solidFill>
                  <a:srgbClr val="303A43"/>
                </a:solidFill>
                <a:latin typeface="DejaVu Sans"/>
                <a:ea typeface="DejaVu Sans"/>
                <a:cs typeface="DejaVu Sans"/>
              </a:defRPr>
            </a:lvl5pPr>
            <a:lvl6pPr algn="l">
              <a:defRPr sz="1125" b="0">
                <a:solidFill>
                  <a:srgbClr val="303A43"/>
                </a:solidFill>
                <a:latin typeface="DejaVu Sans"/>
                <a:ea typeface="DejaVu Sans"/>
                <a:cs typeface="DejaVu Sans"/>
              </a:defRPr>
            </a:lvl6pPr>
            <a:lvl7pPr algn="l">
              <a:defRPr sz="1125" b="0">
                <a:solidFill>
                  <a:srgbClr val="303A43"/>
                </a:solidFill>
                <a:latin typeface="DejaVu Sans"/>
                <a:ea typeface="DejaVu Sans"/>
                <a:cs typeface="DejaVu Sans"/>
              </a:defRPr>
            </a:lvl7pPr>
            <a:lvl8pPr algn="l">
              <a:defRPr sz="1125" b="0">
                <a:solidFill>
                  <a:srgbClr val="303A43"/>
                </a:solidFill>
                <a:latin typeface="DejaVu Sans"/>
                <a:ea typeface="DejaVu Sans"/>
                <a:cs typeface="DejaVu Sans"/>
              </a:defRPr>
            </a:lvl8pPr>
            <a:lvl9pPr algn="l">
              <a:defRPr sz="1125" b="0">
                <a:solidFill>
                  <a:srgbClr val="303A43"/>
                </a:solidFill>
                <a:latin typeface="DejaVu Sans"/>
                <a:ea typeface="DejaVu Sans"/>
                <a:cs typeface="DejaVu Sans"/>
              </a:defRPr>
            </a:lvl9pPr>
          </a:lstStyle>
          <a:p>
            <a:pPr algn="l">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Σύγχυση, επιλογή δείγματος, μέτρηση έκθεσης και έκβασης, παρακολούθηση</a:t>
            </a:r>
          </a:p>
        </p:txBody>
      </p:sp>
      <p:sp>
        <p:nvSpPr>
          <p:cNvPr id="18" name="Rectangle 17">
            <a:extLst>
              <a:ext uri="{FF2B5EF4-FFF2-40B4-BE49-F238E27FC236}">
                <a16:creationId xmlns:a16="http://schemas.microsoft.com/office/drawing/2014/main" id="{CE3C95FE-173C-426A-A6C5-DA98F15FDF20}"/>
              </a:ext>
            </a:extLst>
          </p:cNvPr>
          <p:cNvSpPr>
            <a:spLocks noGrp="1"/>
          </p:cNvSpPr>
          <p:nvPr/>
        </p:nvSpPr>
        <p:spPr>
          <a:xfrm>
            <a:off x="666750" y="4238625"/>
            <a:ext cx="10858500" cy="9525"/>
          </a:xfrm>
          <a:prstGeom prst="rect">
            <a:avLst/>
          </a:prstGeom>
          <a:solidFill>
            <a:srgbClr val="C6D3DA"/>
          </a:solidFill>
          <a:ln w="0">
            <a:solidFill>
              <a:srgbClr val="C6D3DA"/>
            </a:solidFill>
            <a:prstDash val="solid"/>
          </a:ln>
        </p:spPr>
        <p:txBody>
          <a:bodyPr/>
          <a:lstStyle/>
          <a:p>
            <a:endParaRPr lang="en-US"/>
          </a:p>
        </p:txBody>
      </p:sp>
      <p:sp>
        <p:nvSpPr>
          <p:cNvPr id="19" name="Rectangle 18">
            <a:extLst>
              <a:ext uri="{FF2B5EF4-FFF2-40B4-BE49-F238E27FC236}">
                <a16:creationId xmlns:a16="http://schemas.microsoft.com/office/drawing/2014/main" id="{CF2914BE-D3D8-4502-9E79-7BEC143E3ABB}"/>
              </a:ext>
            </a:extLst>
          </p:cNvPr>
          <p:cNvSpPr>
            <a:spLocks noGrp="1"/>
          </p:cNvSpPr>
          <p:nvPr/>
        </p:nvSpPr>
        <p:spPr>
          <a:xfrm>
            <a:off x="666750" y="4267200"/>
            <a:ext cx="2571750" cy="676275"/>
          </a:xfrm>
          <a:prstGeom prst="rect">
            <a:avLst/>
          </a:prstGeom>
          <a:solidFill>
            <a:srgbClr val="FFFFFF"/>
          </a:solidFill>
          <a:ln w="0">
            <a:noFill/>
            <a:prstDash val="solid"/>
          </a:ln>
        </p:spPr>
        <p:txBody>
          <a:bodyPr anchor="ctr"/>
          <a:lstStyle>
            <a:defPPr algn="l">
              <a:defRPr sz="1200" b="1">
                <a:solidFill>
                  <a:srgbClr val="F0785C"/>
                </a:solidFill>
                <a:latin typeface="DejaVu Sans"/>
                <a:ea typeface="DejaVu Sans"/>
                <a:cs typeface="DejaVu Sans"/>
              </a:defRPr>
            </a:defPPr>
            <a:lvl1pPr algn="l">
              <a:defRPr sz="1200" b="1">
                <a:solidFill>
                  <a:srgbClr val="F0785C"/>
                </a:solidFill>
                <a:latin typeface="DejaVu Sans"/>
                <a:ea typeface="DejaVu Sans"/>
                <a:cs typeface="DejaVu Sans"/>
              </a:defRPr>
            </a:lvl1pPr>
            <a:lvl2pPr algn="l">
              <a:defRPr sz="1200" b="1">
                <a:solidFill>
                  <a:srgbClr val="F0785C"/>
                </a:solidFill>
                <a:latin typeface="DejaVu Sans"/>
                <a:ea typeface="DejaVu Sans"/>
                <a:cs typeface="DejaVu Sans"/>
              </a:defRPr>
            </a:lvl2pPr>
            <a:lvl3pPr algn="l">
              <a:defRPr sz="1200" b="1">
                <a:solidFill>
                  <a:srgbClr val="F0785C"/>
                </a:solidFill>
                <a:latin typeface="DejaVu Sans"/>
                <a:ea typeface="DejaVu Sans"/>
                <a:cs typeface="DejaVu Sans"/>
              </a:defRPr>
            </a:lvl3pPr>
            <a:lvl4pPr algn="l">
              <a:defRPr sz="1200" b="1">
                <a:solidFill>
                  <a:srgbClr val="F0785C"/>
                </a:solidFill>
                <a:latin typeface="DejaVu Sans"/>
                <a:ea typeface="DejaVu Sans"/>
                <a:cs typeface="DejaVu Sans"/>
              </a:defRPr>
            </a:lvl4pPr>
            <a:lvl5pPr algn="l">
              <a:defRPr sz="1200" b="1">
                <a:solidFill>
                  <a:srgbClr val="F0785C"/>
                </a:solidFill>
                <a:latin typeface="DejaVu Sans"/>
                <a:ea typeface="DejaVu Sans"/>
                <a:cs typeface="DejaVu Sans"/>
              </a:defRPr>
            </a:lvl5pPr>
            <a:lvl6pPr algn="l">
              <a:defRPr sz="1200" b="1">
                <a:solidFill>
                  <a:srgbClr val="F0785C"/>
                </a:solidFill>
                <a:latin typeface="DejaVu Sans"/>
                <a:ea typeface="DejaVu Sans"/>
                <a:cs typeface="DejaVu Sans"/>
              </a:defRPr>
            </a:lvl6pPr>
            <a:lvl7pPr algn="l">
              <a:defRPr sz="1200" b="1">
                <a:solidFill>
                  <a:srgbClr val="F0785C"/>
                </a:solidFill>
                <a:latin typeface="DejaVu Sans"/>
                <a:ea typeface="DejaVu Sans"/>
                <a:cs typeface="DejaVu Sans"/>
              </a:defRPr>
            </a:lvl7pPr>
            <a:lvl8pPr algn="l">
              <a:defRPr sz="1200" b="1">
                <a:solidFill>
                  <a:srgbClr val="F0785C"/>
                </a:solidFill>
                <a:latin typeface="DejaVu Sans"/>
                <a:ea typeface="DejaVu Sans"/>
                <a:cs typeface="DejaVu Sans"/>
              </a:defRPr>
            </a:lvl8pPr>
            <a:lvl9pPr algn="l">
              <a:defRPr sz="1200" b="1">
                <a:solidFill>
                  <a:srgbClr val="F0785C"/>
                </a:solidFill>
                <a:latin typeface="DejaVu Sans"/>
                <a:ea typeface="DejaVu Sans"/>
                <a:cs typeface="DejaVu Sans"/>
              </a:defRPr>
            </a:lvl9pPr>
          </a:lstStyle>
          <a:p>
            <a:pPr algn="l">
              <a:defRPr sz="1200" b="1">
                <a:solidFill>
                  <a:srgbClr val="F0785C"/>
                </a:solidFill>
                <a:latin typeface="DejaVu Sans"/>
                <a:ea typeface="DejaVu Sans"/>
                <a:cs typeface="DejaVu Sans"/>
              </a:defRPr>
            </a:pPr>
            <a:r>
              <a:rPr sz="1200" b="1">
                <a:solidFill>
                  <a:srgbClr val="F0785C"/>
                </a:solidFill>
                <a:latin typeface="DejaVu Sans"/>
                <a:ea typeface="DejaVu Sans"/>
                <a:cs typeface="DejaVu Sans"/>
              </a:rPr>
              <a:t>Μελέτη διαγνωστικής ακρίβειας</a:t>
            </a:r>
          </a:p>
        </p:txBody>
      </p:sp>
      <p:sp>
        <p:nvSpPr>
          <p:cNvPr id="20" name="Rectangle 19">
            <a:extLst>
              <a:ext uri="{FF2B5EF4-FFF2-40B4-BE49-F238E27FC236}">
                <a16:creationId xmlns:a16="http://schemas.microsoft.com/office/drawing/2014/main" id="{8CBD6654-0B26-47C5-AC61-C2B727794B47}"/>
              </a:ext>
            </a:extLst>
          </p:cNvPr>
          <p:cNvSpPr>
            <a:spLocks noGrp="1"/>
          </p:cNvSpPr>
          <p:nvPr/>
        </p:nvSpPr>
        <p:spPr>
          <a:xfrm>
            <a:off x="3333750" y="4267200"/>
            <a:ext cx="2381250" cy="676275"/>
          </a:xfrm>
          <a:prstGeom prst="rect">
            <a:avLst/>
          </a:prstGeom>
          <a:solidFill>
            <a:srgbClr val="FFFFFF"/>
          </a:solidFill>
          <a:ln w="0">
            <a:noFill/>
            <a:prstDash val="solid"/>
          </a:ln>
        </p:spPr>
        <p:txBody>
          <a:bodyPr anchor="ctr"/>
          <a:lstStyle>
            <a:defPPr algn="ctr">
              <a:defRPr sz="1275" b="1">
                <a:solidFill>
                  <a:srgbClr val="EAAE38"/>
                </a:solidFill>
                <a:latin typeface="DejaVu Sans"/>
                <a:ea typeface="DejaVu Sans"/>
                <a:cs typeface="DejaVu Sans"/>
              </a:defRPr>
            </a:defPPr>
            <a:lvl1pPr algn="ctr">
              <a:defRPr sz="1275" b="1">
                <a:solidFill>
                  <a:srgbClr val="EAAE38"/>
                </a:solidFill>
                <a:latin typeface="DejaVu Sans"/>
                <a:ea typeface="DejaVu Sans"/>
                <a:cs typeface="DejaVu Sans"/>
              </a:defRPr>
            </a:lvl1pPr>
            <a:lvl2pPr algn="ctr">
              <a:defRPr sz="1275" b="1">
                <a:solidFill>
                  <a:srgbClr val="EAAE38"/>
                </a:solidFill>
                <a:latin typeface="DejaVu Sans"/>
                <a:ea typeface="DejaVu Sans"/>
                <a:cs typeface="DejaVu Sans"/>
              </a:defRPr>
            </a:lvl2pPr>
            <a:lvl3pPr algn="ctr">
              <a:defRPr sz="1275" b="1">
                <a:solidFill>
                  <a:srgbClr val="EAAE38"/>
                </a:solidFill>
                <a:latin typeface="DejaVu Sans"/>
                <a:ea typeface="DejaVu Sans"/>
                <a:cs typeface="DejaVu Sans"/>
              </a:defRPr>
            </a:lvl3pPr>
            <a:lvl4pPr algn="ctr">
              <a:defRPr sz="1275" b="1">
                <a:solidFill>
                  <a:srgbClr val="EAAE38"/>
                </a:solidFill>
                <a:latin typeface="DejaVu Sans"/>
                <a:ea typeface="DejaVu Sans"/>
                <a:cs typeface="DejaVu Sans"/>
              </a:defRPr>
            </a:lvl4pPr>
            <a:lvl5pPr algn="ctr">
              <a:defRPr sz="1275" b="1">
                <a:solidFill>
                  <a:srgbClr val="EAAE38"/>
                </a:solidFill>
                <a:latin typeface="DejaVu Sans"/>
                <a:ea typeface="DejaVu Sans"/>
                <a:cs typeface="DejaVu Sans"/>
              </a:defRPr>
            </a:lvl5pPr>
            <a:lvl6pPr algn="ctr">
              <a:defRPr sz="1275" b="1">
                <a:solidFill>
                  <a:srgbClr val="EAAE38"/>
                </a:solidFill>
                <a:latin typeface="DejaVu Sans"/>
                <a:ea typeface="DejaVu Sans"/>
                <a:cs typeface="DejaVu Sans"/>
              </a:defRPr>
            </a:lvl6pPr>
            <a:lvl7pPr algn="ctr">
              <a:defRPr sz="1275" b="1">
                <a:solidFill>
                  <a:srgbClr val="EAAE38"/>
                </a:solidFill>
                <a:latin typeface="DejaVu Sans"/>
                <a:ea typeface="DejaVu Sans"/>
                <a:cs typeface="DejaVu Sans"/>
              </a:defRPr>
            </a:lvl7pPr>
            <a:lvl8pPr algn="ctr">
              <a:defRPr sz="1275" b="1">
                <a:solidFill>
                  <a:srgbClr val="EAAE38"/>
                </a:solidFill>
                <a:latin typeface="DejaVu Sans"/>
                <a:ea typeface="DejaVu Sans"/>
                <a:cs typeface="DejaVu Sans"/>
              </a:defRPr>
            </a:lvl8pPr>
            <a:lvl9pPr algn="ctr">
              <a:defRPr sz="1275" b="1">
                <a:solidFill>
                  <a:srgbClr val="EAAE38"/>
                </a:solidFill>
                <a:latin typeface="DejaVu Sans"/>
                <a:ea typeface="DejaVu Sans"/>
                <a:cs typeface="DejaVu Sans"/>
              </a:defRPr>
            </a:lvl9pPr>
          </a:lstStyle>
          <a:p>
            <a:pPr algn="ctr">
              <a:defRPr sz="1275" b="1">
                <a:solidFill>
                  <a:srgbClr val="EAAE38"/>
                </a:solidFill>
                <a:latin typeface="DejaVu Sans"/>
                <a:ea typeface="DejaVu Sans"/>
                <a:cs typeface="DejaVu Sans"/>
              </a:defRPr>
            </a:pPr>
            <a:r>
              <a:rPr sz="1275" b="1">
                <a:solidFill>
                  <a:srgbClr val="EAAE38"/>
                </a:solidFill>
                <a:latin typeface="DejaVu Sans"/>
                <a:ea typeface="DejaVu Sans"/>
                <a:cs typeface="DejaVu Sans"/>
              </a:rPr>
              <a:t>QUADAS-3</a:t>
            </a:r>
          </a:p>
        </p:txBody>
      </p:sp>
      <p:sp>
        <p:nvSpPr>
          <p:cNvPr id="21" name="Rectangle 20">
            <a:extLst>
              <a:ext uri="{FF2B5EF4-FFF2-40B4-BE49-F238E27FC236}">
                <a16:creationId xmlns:a16="http://schemas.microsoft.com/office/drawing/2014/main" id="{F5131192-ADD3-487E-B820-7B44C7CB072F}"/>
              </a:ext>
            </a:extLst>
          </p:cNvPr>
          <p:cNvSpPr>
            <a:spLocks noGrp="1"/>
          </p:cNvSpPr>
          <p:nvPr/>
        </p:nvSpPr>
        <p:spPr>
          <a:xfrm>
            <a:off x="5810250" y="4267200"/>
            <a:ext cx="5715000" cy="676275"/>
          </a:xfrm>
          <a:prstGeom prst="rect">
            <a:avLst/>
          </a:prstGeom>
          <a:solidFill>
            <a:srgbClr val="FFFFFF"/>
          </a:solidFill>
          <a:ln w="0">
            <a:noFill/>
            <a:prstDash val="solid"/>
          </a:ln>
        </p:spPr>
        <p:txBody>
          <a:bodyPr anchor="ctr"/>
          <a:lstStyle>
            <a:defPPr algn="l">
              <a:defRPr sz="1125" b="0">
                <a:solidFill>
                  <a:srgbClr val="303A43"/>
                </a:solidFill>
                <a:latin typeface="DejaVu Sans"/>
                <a:ea typeface="DejaVu Sans"/>
                <a:cs typeface="DejaVu Sans"/>
              </a:defRPr>
            </a:defPPr>
            <a:lvl1pPr algn="l">
              <a:defRPr sz="1125" b="0">
                <a:solidFill>
                  <a:srgbClr val="303A43"/>
                </a:solidFill>
                <a:latin typeface="DejaVu Sans"/>
                <a:ea typeface="DejaVu Sans"/>
                <a:cs typeface="DejaVu Sans"/>
              </a:defRPr>
            </a:lvl1pPr>
            <a:lvl2pPr algn="l">
              <a:defRPr sz="1125" b="0">
                <a:solidFill>
                  <a:srgbClr val="303A43"/>
                </a:solidFill>
                <a:latin typeface="DejaVu Sans"/>
                <a:ea typeface="DejaVu Sans"/>
                <a:cs typeface="DejaVu Sans"/>
              </a:defRPr>
            </a:lvl2pPr>
            <a:lvl3pPr algn="l">
              <a:defRPr sz="1125" b="0">
                <a:solidFill>
                  <a:srgbClr val="303A43"/>
                </a:solidFill>
                <a:latin typeface="DejaVu Sans"/>
                <a:ea typeface="DejaVu Sans"/>
                <a:cs typeface="DejaVu Sans"/>
              </a:defRPr>
            </a:lvl3pPr>
            <a:lvl4pPr algn="l">
              <a:defRPr sz="1125" b="0">
                <a:solidFill>
                  <a:srgbClr val="303A43"/>
                </a:solidFill>
                <a:latin typeface="DejaVu Sans"/>
                <a:ea typeface="DejaVu Sans"/>
                <a:cs typeface="DejaVu Sans"/>
              </a:defRPr>
            </a:lvl4pPr>
            <a:lvl5pPr algn="l">
              <a:defRPr sz="1125" b="0">
                <a:solidFill>
                  <a:srgbClr val="303A43"/>
                </a:solidFill>
                <a:latin typeface="DejaVu Sans"/>
                <a:ea typeface="DejaVu Sans"/>
                <a:cs typeface="DejaVu Sans"/>
              </a:defRPr>
            </a:lvl5pPr>
            <a:lvl6pPr algn="l">
              <a:defRPr sz="1125" b="0">
                <a:solidFill>
                  <a:srgbClr val="303A43"/>
                </a:solidFill>
                <a:latin typeface="DejaVu Sans"/>
                <a:ea typeface="DejaVu Sans"/>
                <a:cs typeface="DejaVu Sans"/>
              </a:defRPr>
            </a:lvl6pPr>
            <a:lvl7pPr algn="l">
              <a:defRPr sz="1125" b="0">
                <a:solidFill>
                  <a:srgbClr val="303A43"/>
                </a:solidFill>
                <a:latin typeface="DejaVu Sans"/>
                <a:ea typeface="DejaVu Sans"/>
                <a:cs typeface="DejaVu Sans"/>
              </a:defRPr>
            </a:lvl7pPr>
            <a:lvl8pPr algn="l">
              <a:defRPr sz="1125" b="0">
                <a:solidFill>
                  <a:srgbClr val="303A43"/>
                </a:solidFill>
                <a:latin typeface="DejaVu Sans"/>
                <a:ea typeface="DejaVu Sans"/>
                <a:cs typeface="DejaVu Sans"/>
              </a:defRPr>
            </a:lvl8pPr>
            <a:lvl9pPr algn="l">
              <a:defRPr sz="1125" b="0">
                <a:solidFill>
                  <a:srgbClr val="303A43"/>
                </a:solidFill>
                <a:latin typeface="DejaVu Sans"/>
                <a:ea typeface="DejaVu Sans"/>
                <a:cs typeface="DejaVu Sans"/>
              </a:defRPr>
            </a:lvl9pPr>
          </a:lstStyle>
          <a:p>
            <a:pPr algn="l">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Επιλογή ασθενών, δείκτης εξέτασης, πρότυπο αναφοράς, ροή και χρονισμός</a:t>
            </a:r>
          </a:p>
        </p:txBody>
      </p:sp>
      <p:sp>
        <p:nvSpPr>
          <p:cNvPr id="22" name="Rectangle 21">
            <a:extLst>
              <a:ext uri="{FF2B5EF4-FFF2-40B4-BE49-F238E27FC236}">
                <a16:creationId xmlns:a16="http://schemas.microsoft.com/office/drawing/2014/main" id="{C437C63A-97A2-4305-96F3-354AC911E18C}"/>
              </a:ext>
            </a:extLst>
          </p:cNvPr>
          <p:cNvSpPr>
            <a:spLocks noGrp="1"/>
          </p:cNvSpPr>
          <p:nvPr/>
        </p:nvSpPr>
        <p:spPr>
          <a:xfrm>
            <a:off x="666750" y="4933950"/>
            <a:ext cx="10858500" cy="9525"/>
          </a:xfrm>
          <a:prstGeom prst="rect">
            <a:avLst/>
          </a:prstGeom>
          <a:solidFill>
            <a:srgbClr val="C6D3DA"/>
          </a:solidFill>
          <a:ln w="0">
            <a:solidFill>
              <a:srgbClr val="C6D3DA"/>
            </a:solidFill>
            <a:prstDash val="solid"/>
          </a:ln>
        </p:spPr>
        <p:txBody>
          <a:bodyPr/>
          <a:lstStyle/>
          <a:p>
            <a:endParaRPr lang="en-US"/>
          </a:p>
        </p:txBody>
      </p:sp>
      <p:sp>
        <p:nvSpPr>
          <p:cNvPr id="23" name="Rectangle 22">
            <a:extLst>
              <a:ext uri="{FF2B5EF4-FFF2-40B4-BE49-F238E27FC236}">
                <a16:creationId xmlns:a16="http://schemas.microsoft.com/office/drawing/2014/main" id="{D8CF6E1C-477C-44D9-89A2-F204F0C33E91}"/>
              </a:ext>
            </a:extLst>
          </p:cNvPr>
          <p:cNvSpPr>
            <a:spLocks noGrp="1"/>
          </p:cNvSpPr>
          <p:nvPr/>
        </p:nvSpPr>
        <p:spPr>
          <a:xfrm>
            <a:off x="666750" y="4962525"/>
            <a:ext cx="2571750" cy="676275"/>
          </a:xfrm>
          <a:prstGeom prst="rect">
            <a:avLst/>
          </a:prstGeom>
          <a:solidFill>
            <a:srgbClr val="F7FAFB"/>
          </a:solidFill>
          <a:ln w="0">
            <a:noFill/>
            <a:prstDash val="solid"/>
          </a:ln>
        </p:spPr>
        <p:txBody>
          <a:bodyPr anchor="ctr"/>
          <a:lstStyle>
            <a:defPPr algn="l">
              <a:defRPr sz="1200" b="1">
                <a:solidFill>
                  <a:srgbClr val="173B4F"/>
                </a:solidFill>
                <a:latin typeface="DejaVu Sans"/>
                <a:ea typeface="DejaVu Sans"/>
                <a:cs typeface="DejaVu Sans"/>
              </a:defRPr>
            </a:defPPr>
            <a:lvl1pPr algn="l">
              <a:defRPr sz="1200" b="1">
                <a:solidFill>
                  <a:srgbClr val="173B4F"/>
                </a:solidFill>
                <a:latin typeface="DejaVu Sans"/>
                <a:ea typeface="DejaVu Sans"/>
                <a:cs typeface="DejaVu Sans"/>
              </a:defRPr>
            </a:lvl1pPr>
            <a:lvl2pPr algn="l">
              <a:defRPr sz="1200" b="1">
                <a:solidFill>
                  <a:srgbClr val="173B4F"/>
                </a:solidFill>
                <a:latin typeface="DejaVu Sans"/>
                <a:ea typeface="DejaVu Sans"/>
                <a:cs typeface="DejaVu Sans"/>
              </a:defRPr>
            </a:lvl2pPr>
            <a:lvl3pPr algn="l">
              <a:defRPr sz="1200" b="1">
                <a:solidFill>
                  <a:srgbClr val="173B4F"/>
                </a:solidFill>
                <a:latin typeface="DejaVu Sans"/>
                <a:ea typeface="DejaVu Sans"/>
                <a:cs typeface="DejaVu Sans"/>
              </a:defRPr>
            </a:lvl3pPr>
            <a:lvl4pPr algn="l">
              <a:defRPr sz="1200" b="1">
                <a:solidFill>
                  <a:srgbClr val="173B4F"/>
                </a:solidFill>
                <a:latin typeface="DejaVu Sans"/>
                <a:ea typeface="DejaVu Sans"/>
                <a:cs typeface="DejaVu Sans"/>
              </a:defRPr>
            </a:lvl4pPr>
            <a:lvl5pPr algn="l">
              <a:defRPr sz="1200" b="1">
                <a:solidFill>
                  <a:srgbClr val="173B4F"/>
                </a:solidFill>
                <a:latin typeface="DejaVu Sans"/>
                <a:ea typeface="DejaVu Sans"/>
                <a:cs typeface="DejaVu Sans"/>
              </a:defRPr>
            </a:lvl5pPr>
            <a:lvl6pPr algn="l">
              <a:defRPr sz="1200" b="1">
                <a:solidFill>
                  <a:srgbClr val="173B4F"/>
                </a:solidFill>
                <a:latin typeface="DejaVu Sans"/>
                <a:ea typeface="DejaVu Sans"/>
                <a:cs typeface="DejaVu Sans"/>
              </a:defRPr>
            </a:lvl6pPr>
            <a:lvl7pPr algn="l">
              <a:defRPr sz="1200" b="1">
                <a:solidFill>
                  <a:srgbClr val="173B4F"/>
                </a:solidFill>
                <a:latin typeface="DejaVu Sans"/>
                <a:ea typeface="DejaVu Sans"/>
                <a:cs typeface="DejaVu Sans"/>
              </a:defRPr>
            </a:lvl7pPr>
            <a:lvl8pPr algn="l">
              <a:defRPr sz="1200" b="1">
                <a:solidFill>
                  <a:srgbClr val="173B4F"/>
                </a:solidFill>
                <a:latin typeface="DejaVu Sans"/>
                <a:ea typeface="DejaVu Sans"/>
                <a:cs typeface="DejaVu Sans"/>
              </a:defRPr>
            </a:lvl8pPr>
            <a:lvl9pPr algn="l">
              <a:defRPr sz="1200" b="1">
                <a:solidFill>
                  <a:srgbClr val="173B4F"/>
                </a:solidFill>
                <a:latin typeface="DejaVu Sans"/>
                <a:ea typeface="DejaVu Sans"/>
                <a:cs typeface="DejaVu Sans"/>
              </a:defRPr>
            </a:lvl9pPr>
          </a:lstStyle>
          <a:p>
            <a:pPr algn="l">
              <a:defRPr sz="1200" b="1">
                <a:solidFill>
                  <a:srgbClr val="173B4F"/>
                </a:solidFill>
                <a:latin typeface="DejaVu Sans"/>
                <a:ea typeface="DejaVu Sans"/>
                <a:cs typeface="DejaVu Sans"/>
              </a:defRPr>
            </a:pPr>
            <a:r>
              <a:rPr sz="1200" b="1">
                <a:solidFill>
                  <a:srgbClr val="173B4F"/>
                </a:solidFill>
                <a:latin typeface="DejaVu Sans"/>
                <a:ea typeface="DejaVu Sans"/>
                <a:cs typeface="DejaVu Sans"/>
              </a:rPr>
              <a:t>Συγχρονική ή μελέτη επιπολασμού</a:t>
            </a:r>
          </a:p>
        </p:txBody>
      </p:sp>
      <p:sp>
        <p:nvSpPr>
          <p:cNvPr id="24" name="Rectangle 23">
            <a:extLst>
              <a:ext uri="{FF2B5EF4-FFF2-40B4-BE49-F238E27FC236}">
                <a16:creationId xmlns:a16="http://schemas.microsoft.com/office/drawing/2014/main" id="{1FBDFF9F-5763-43A4-9669-8773BC1326D0}"/>
              </a:ext>
            </a:extLst>
          </p:cNvPr>
          <p:cNvSpPr>
            <a:spLocks noGrp="1"/>
          </p:cNvSpPr>
          <p:nvPr/>
        </p:nvSpPr>
        <p:spPr>
          <a:xfrm>
            <a:off x="3333750" y="4962525"/>
            <a:ext cx="2381250" cy="676275"/>
          </a:xfrm>
          <a:prstGeom prst="rect">
            <a:avLst/>
          </a:prstGeom>
          <a:solidFill>
            <a:srgbClr val="F7FAFB"/>
          </a:solidFill>
          <a:ln w="0">
            <a:noFill/>
            <a:prstDash val="solid"/>
          </a:ln>
        </p:spPr>
        <p:txBody>
          <a:bodyPr anchor="ctr"/>
          <a:lstStyle>
            <a:defPPr algn="ctr">
              <a:defRPr sz="1275" b="1">
                <a:solidFill>
                  <a:srgbClr val="2C8B84"/>
                </a:solidFill>
                <a:latin typeface="DejaVu Sans"/>
                <a:ea typeface="DejaVu Sans"/>
                <a:cs typeface="DejaVu Sans"/>
              </a:defRPr>
            </a:defPPr>
            <a:lvl1pPr algn="ctr">
              <a:defRPr sz="1275" b="1">
                <a:solidFill>
                  <a:srgbClr val="2C8B84"/>
                </a:solidFill>
                <a:latin typeface="DejaVu Sans"/>
                <a:ea typeface="DejaVu Sans"/>
                <a:cs typeface="DejaVu Sans"/>
              </a:defRPr>
            </a:lvl1pPr>
            <a:lvl2pPr algn="ctr">
              <a:defRPr sz="1275" b="1">
                <a:solidFill>
                  <a:srgbClr val="2C8B84"/>
                </a:solidFill>
                <a:latin typeface="DejaVu Sans"/>
                <a:ea typeface="DejaVu Sans"/>
                <a:cs typeface="DejaVu Sans"/>
              </a:defRPr>
            </a:lvl2pPr>
            <a:lvl3pPr algn="ctr">
              <a:defRPr sz="1275" b="1">
                <a:solidFill>
                  <a:srgbClr val="2C8B84"/>
                </a:solidFill>
                <a:latin typeface="DejaVu Sans"/>
                <a:ea typeface="DejaVu Sans"/>
                <a:cs typeface="DejaVu Sans"/>
              </a:defRPr>
            </a:lvl3pPr>
            <a:lvl4pPr algn="ctr">
              <a:defRPr sz="1275" b="1">
                <a:solidFill>
                  <a:srgbClr val="2C8B84"/>
                </a:solidFill>
                <a:latin typeface="DejaVu Sans"/>
                <a:ea typeface="DejaVu Sans"/>
                <a:cs typeface="DejaVu Sans"/>
              </a:defRPr>
            </a:lvl4pPr>
            <a:lvl5pPr algn="ctr">
              <a:defRPr sz="1275" b="1">
                <a:solidFill>
                  <a:srgbClr val="2C8B84"/>
                </a:solidFill>
                <a:latin typeface="DejaVu Sans"/>
                <a:ea typeface="DejaVu Sans"/>
                <a:cs typeface="DejaVu Sans"/>
              </a:defRPr>
            </a:lvl5pPr>
            <a:lvl6pPr algn="ctr">
              <a:defRPr sz="1275" b="1">
                <a:solidFill>
                  <a:srgbClr val="2C8B84"/>
                </a:solidFill>
                <a:latin typeface="DejaVu Sans"/>
                <a:ea typeface="DejaVu Sans"/>
                <a:cs typeface="DejaVu Sans"/>
              </a:defRPr>
            </a:lvl6pPr>
            <a:lvl7pPr algn="ctr">
              <a:defRPr sz="1275" b="1">
                <a:solidFill>
                  <a:srgbClr val="2C8B84"/>
                </a:solidFill>
                <a:latin typeface="DejaVu Sans"/>
                <a:ea typeface="DejaVu Sans"/>
                <a:cs typeface="DejaVu Sans"/>
              </a:defRPr>
            </a:lvl7pPr>
            <a:lvl8pPr algn="ctr">
              <a:defRPr sz="1275" b="1">
                <a:solidFill>
                  <a:srgbClr val="2C8B84"/>
                </a:solidFill>
                <a:latin typeface="DejaVu Sans"/>
                <a:ea typeface="DejaVu Sans"/>
                <a:cs typeface="DejaVu Sans"/>
              </a:defRPr>
            </a:lvl8pPr>
            <a:lvl9pPr algn="ctr">
              <a:defRPr sz="1275" b="1">
                <a:solidFill>
                  <a:srgbClr val="2C8B84"/>
                </a:solidFill>
                <a:latin typeface="DejaVu Sans"/>
                <a:ea typeface="DejaVu Sans"/>
                <a:cs typeface="DejaVu Sans"/>
              </a:defRPr>
            </a:lvl9pPr>
          </a:lstStyle>
          <a:p>
            <a:pPr algn="ctr">
              <a:defRPr sz="1275" b="1">
                <a:solidFill>
                  <a:srgbClr val="2C8B84"/>
                </a:solidFill>
                <a:latin typeface="DejaVu Sans"/>
                <a:ea typeface="DejaVu Sans"/>
                <a:cs typeface="DejaVu Sans"/>
              </a:defRPr>
            </a:pPr>
            <a:r>
              <a:rPr sz="1275" b="1">
                <a:solidFill>
                  <a:srgbClr val="2C8B84"/>
                </a:solidFill>
                <a:latin typeface="DejaVu Sans"/>
                <a:ea typeface="DejaVu Sans"/>
                <a:cs typeface="DejaVu Sans"/>
              </a:rPr>
              <a:t>JBI checklists</a:t>
            </a:r>
          </a:p>
        </p:txBody>
      </p:sp>
      <p:sp>
        <p:nvSpPr>
          <p:cNvPr id="25" name="Rectangle 24">
            <a:extLst>
              <a:ext uri="{FF2B5EF4-FFF2-40B4-BE49-F238E27FC236}">
                <a16:creationId xmlns:a16="http://schemas.microsoft.com/office/drawing/2014/main" id="{8E23A75D-0758-4FD1-A76E-1C94553837AC}"/>
              </a:ext>
            </a:extLst>
          </p:cNvPr>
          <p:cNvSpPr>
            <a:spLocks noGrp="1"/>
          </p:cNvSpPr>
          <p:nvPr/>
        </p:nvSpPr>
        <p:spPr>
          <a:xfrm>
            <a:off x="5810250" y="4962525"/>
            <a:ext cx="5715000" cy="676275"/>
          </a:xfrm>
          <a:prstGeom prst="rect">
            <a:avLst/>
          </a:prstGeom>
          <a:solidFill>
            <a:srgbClr val="F7FAFB"/>
          </a:solidFill>
          <a:ln w="0">
            <a:noFill/>
            <a:prstDash val="solid"/>
          </a:ln>
        </p:spPr>
        <p:txBody>
          <a:bodyPr anchor="ctr"/>
          <a:lstStyle>
            <a:defPPr algn="l">
              <a:defRPr sz="1125" b="0">
                <a:solidFill>
                  <a:srgbClr val="303A43"/>
                </a:solidFill>
                <a:latin typeface="DejaVu Sans"/>
                <a:ea typeface="DejaVu Sans"/>
                <a:cs typeface="DejaVu Sans"/>
              </a:defRPr>
            </a:defPPr>
            <a:lvl1pPr algn="l">
              <a:defRPr sz="1125" b="0">
                <a:solidFill>
                  <a:srgbClr val="303A43"/>
                </a:solidFill>
                <a:latin typeface="DejaVu Sans"/>
                <a:ea typeface="DejaVu Sans"/>
                <a:cs typeface="DejaVu Sans"/>
              </a:defRPr>
            </a:lvl1pPr>
            <a:lvl2pPr algn="l">
              <a:defRPr sz="1125" b="0">
                <a:solidFill>
                  <a:srgbClr val="303A43"/>
                </a:solidFill>
                <a:latin typeface="DejaVu Sans"/>
                <a:ea typeface="DejaVu Sans"/>
                <a:cs typeface="DejaVu Sans"/>
              </a:defRPr>
            </a:lvl2pPr>
            <a:lvl3pPr algn="l">
              <a:defRPr sz="1125" b="0">
                <a:solidFill>
                  <a:srgbClr val="303A43"/>
                </a:solidFill>
                <a:latin typeface="DejaVu Sans"/>
                <a:ea typeface="DejaVu Sans"/>
                <a:cs typeface="DejaVu Sans"/>
              </a:defRPr>
            </a:lvl3pPr>
            <a:lvl4pPr algn="l">
              <a:defRPr sz="1125" b="0">
                <a:solidFill>
                  <a:srgbClr val="303A43"/>
                </a:solidFill>
                <a:latin typeface="DejaVu Sans"/>
                <a:ea typeface="DejaVu Sans"/>
                <a:cs typeface="DejaVu Sans"/>
              </a:defRPr>
            </a:lvl4pPr>
            <a:lvl5pPr algn="l">
              <a:defRPr sz="1125" b="0">
                <a:solidFill>
                  <a:srgbClr val="303A43"/>
                </a:solidFill>
                <a:latin typeface="DejaVu Sans"/>
                <a:ea typeface="DejaVu Sans"/>
                <a:cs typeface="DejaVu Sans"/>
              </a:defRPr>
            </a:lvl5pPr>
            <a:lvl6pPr algn="l">
              <a:defRPr sz="1125" b="0">
                <a:solidFill>
                  <a:srgbClr val="303A43"/>
                </a:solidFill>
                <a:latin typeface="DejaVu Sans"/>
                <a:ea typeface="DejaVu Sans"/>
                <a:cs typeface="DejaVu Sans"/>
              </a:defRPr>
            </a:lvl6pPr>
            <a:lvl7pPr algn="l">
              <a:defRPr sz="1125" b="0">
                <a:solidFill>
                  <a:srgbClr val="303A43"/>
                </a:solidFill>
                <a:latin typeface="DejaVu Sans"/>
                <a:ea typeface="DejaVu Sans"/>
                <a:cs typeface="DejaVu Sans"/>
              </a:defRPr>
            </a:lvl7pPr>
            <a:lvl8pPr algn="l">
              <a:defRPr sz="1125" b="0">
                <a:solidFill>
                  <a:srgbClr val="303A43"/>
                </a:solidFill>
                <a:latin typeface="DejaVu Sans"/>
                <a:ea typeface="DejaVu Sans"/>
                <a:cs typeface="DejaVu Sans"/>
              </a:defRPr>
            </a:lvl8pPr>
            <a:lvl9pPr algn="l">
              <a:defRPr sz="1125" b="0">
                <a:solidFill>
                  <a:srgbClr val="303A43"/>
                </a:solidFill>
                <a:latin typeface="DejaVu Sans"/>
                <a:ea typeface="DejaVu Sans"/>
                <a:cs typeface="DejaVu Sans"/>
              </a:defRPr>
            </a:lvl9pPr>
          </a:lstStyle>
          <a:p>
            <a:pPr algn="l">
              <a:defRPr sz="1125" b="0">
                <a:solidFill>
                  <a:srgbClr val="303A43"/>
                </a:solidFill>
                <a:latin typeface="DejaVu Sans"/>
                <a:ea typeface="DejaVu Sans"/>
                <a:cs typeface="DejaVu Sans"/>
              </a:defRPr>
            </a:pPr>
            <a:r>
              <a:rPr sz="1125" b="0">
                <a:solidFill>
                  <a:srgbClr val="303A43"/>
                </a:solidFill>
                <a:latin typeface="DejaVu Sans"/>
                <a:ea typeface="DejaVu Sans"/>
                <a:cs typeface="DejaVu Sans"/>
              </a:rPr>
              <a:t>Πλαίσιο δειγματοληψίας, εγκυρότητα μέτρησης, ανταπόκριση και στατιστική ανάλυση</a:t>
            </a:r>
          </a:p>
        </p:txBody>
      </p:sp>
      <p:sp>
        <p:nvSpPr>
          <p:cNvPr id="26" name="Rectangle 25">
            <a:extLst>
              <a:ext uri="{FF2B5EF4-FFF2-40B4-BE49-F238E27FC236}">
                <a16:creationId xmlns:a16="http://schemas.microsoft.com/office/drawing/2014/main" id="{CE0DCE79-A1DF-479B-B653-0FFFC40B518A}"/>
              </a:ext>
            </a:extLst>
          </p:cNvPr>
          <p:cNvSpPr>
            <a:spLocks noGrp="1"/>
          </p:cNvSpPr>
          <p:nvPr/>
        </p:nvSpPr>
        <p:spPr>
          <a:xfrm>
            <a:off x="666750" y="5629275"/>
            <a:ext cx="10858500" cy="9525"/>
          </a:xfrm>
          <a:prstGeom prst="rect">
            <a:avLst/>
          </a:prstGeom>
          <a:solidFill>
            <a:srgbClr val="C6D3DA"/>
          </a:solidFill>
          <a:ln w="0">
            <a:solidFill>
              <a:srgbClr val="C6D3DA"/>
            </a:solidFill>
            <a:prstDash val="solid"/>
          </a:ln>
        </p:spPr>
        <p:txBody>
          <a:bodyPr/>
          <a:lstStyle/>
          <a:p>
            <a:endParaRPr lang="en-US"/>
          </a:p>
        </p:txBody>
      </p:sp>
      <p:sp>
        <p:nvSpPr>
          <p:cNvPr id="27" name="Rectangle 26">
            <a:extLst>
              <a:ext uri="{FF2B5EF4-FFF2-40B4-BE49-F238E27FC236}">
                <a16:creationId xmlns:a16="http://schemas.microsoft.com/office/drawing/2014/main" id="{CD481D9F-2335-4C22-AA85-314A134CC034}"/>
              </a:ext>
            </a:extLst>
          </p:cNvPr>
          <p:cNvSpPr>
            <a:spLocks noGrp="1"/>
          </p:cNvSpPr>
          <p:nvPr/>
        </p:nvSpPr>
        <p:spPr>
          <a:xfrm>
            <a:off x="809625" y="5753100"/>
            <a:ext cx="10572750" cy="685800"/>
          </a:xfrm>
          <a:prstGeom prst="rect">
            <a:avLst/>
          </a:prstGeom>
          <a:solidFill>
            <a:srgbClr val="E6F0F5"/>
          </a:solidFill>
          <a:ln w="0">
            <a:noFill/>
            <a:prstDash val="solid"/>
          </a:ln>
        </p:spPr>
        <p:txBody>
          <a:bodyPr anchor="ctr"/>
          <a:lstStyle>
            <a:defPPr algn="ctr">
              <a:defRPr sz="1275" b="1">
                <a:solidFill>
                  <a:srgbClr val="173B4F"/>
                </a:solidFill>
                <a:latin typeface="DejaVu Sans"/>
                <a:ea typeface="DejaVu Sans"/>
                <a:cs typeface="DejaVu Sans"/>
              </a:defRPr>
            </a:defPPr>
            <a:lvl1pPr algn="ctr">
              <a:defRPr sz="1275" b="1">
                <a:solidFill>
                  <a:srgbClr val="173B4F"/>
                </a:solidFill>
                <a:latin typeface="DejaVu Sans"/>
                <a:ea typeface="DejaVu Sans"/>
                <a:cs typeface="DejaVu Sans"/>
              </a:defRPr>
            </a:lvl1pPr>
            <a:lvl2pPr algn="ctr">
              <a:defRPr sz="1275" b="1">
                <a:solidFill>
                  <a:srgbClr val="173B4F"/>
                </a:solidFill>
                <a:latin typeface="DejaVu Sans"/>
                <a:ea typeface="DejaVu Sans"/>
                <a:cs typeface="DejaVu Sans"/>
              </a:defRPr>
            </a:lvl2pPr>
            <a:lvl3pPr algn="ctr">
              <a:defRPr sz="1275" b="1">
                <a:solidFill>
                  <a:srgbClr val="173B4F"/>
                </a:solidFill>
                <a:latin typeface="DejaVu Sans"/>
                <a:ea typeface="DejaVu Sans"/>
                <a:cs typeface="DejaVu Sans"/>
              </a:defRPr>
            </a:lvl3pPr>
            <a:lvl4pPr algn="ctr">
              <a:defRPr sz="1275" b="1">
                <a:solidFill>
                  <a:srgbClr val="173B4F"/>
                </a:solidFill>
                <a:latin typeface="DejaVu Sans"/>
                <a:ea typeface="DejaVu Sans"/>
                <a:cs typeface="DejaVu Sans"/>
              </a:defRPr>
            </a:lvl4pPr>
            <a:lvl5pPr algn="ctr">
              <a:defRPr sz="1275" b="1">
                <a:solidFill>
                  <a:srgbClr val="173B4F"/>
                </a:solidFill>
                <a:latin typeface="DejaVu Sans"/>
                <a:ea typeface="DejaVu Sans"/>
                <a:cs typeface="DejaVu Sans"/>
              </a:defRPr>
            </a:lvl5pPr>
            <a:lvl6pPr algn="ctr">
              <a:defRPr sz="1275" b="1">
                <a:solidFill>
                  <a:srgbClr val="173B4F"/>
                </a:solidFill>
                <a:latin typeface="DejaVu Sans"/>
                <a:ea typeface="DejaVu Sans"/>
                <a:cs typeface="DejaVu Sans"/>
              </a:defRPr>
            </a:lvl6pPr>
            <a:lvl7pPr algn="ctr">
              <a:defRPr sz="1275" b="1">
                <a:solidFill>
                  <a:srgbClr val="173B4F"/>
                </a:solidFill>
                <a:latin typeface="DejaVu Sans"/>
                <a:ea typeface="DejaVu Sans"/>
                <a:cs typeface="DejaVu Sans"/>
              </a:defRPr>
            </a:lvl7pPr>
            <a:lvl8pPr algn="ctr">
              <a:defRPr sz="1275" b="1">
                <a:solidFill>
                  <a:srgbClr val="173B4F"/>
                </a:solidFill>
                <a:latin typeface="DejaVu Sans"/>
                <a:ea typeface="DejaVu Sans"/>
                <a:cs typeface="DejaVu Sans"/>
              </a:defRPr>
            </a:lvl8pPr>
            <a:lvl9pPr algn="ctr">
              <a:defRPr sz="1275" b="1">
                <a:solidFill>
                  <a:srgbClr val="173B4F"/>
                </a:solidFill>
                <a:latin typeface="DejaVu Sans"/>
                <a:ea typeface="DejaVu Sans"/>
                <a:cs typeface="DejaVu Sans"/>
              </a:defRPr>
            </a:lvl9pPr>
          </a:lstStyle>
          <a:p>
            <a:pPr algn="ctr">
              <a:defRPr sz="1275" b="1">
                <a:solidFill>
                  <a:srgbClr val="173B4F"/>
                </a:solidFill>
                <a:latin typeface="DejaVu Sans"/>
                <a:ea typeface="DejaVu Sans"/>
                <a:cs typeface="DejaVu Sans"/>
              </a:defRPr>
            </a:pPr>
            <a:r>
              <a:rPr sz="1275" b="1">
                <a:solidFill>
                  <a:srgbClr val="173B4F"/>
                </a:solidFill>
                <a:latin typeface="DejaVu Sans"/>
                <a:ea typeface="DejaVu Sans"/>
                <a:cs typeface="DejaVu Sans"/>
              </a:rPr>
              <a:t>Σημαντική διάκριση: πολλά εργαλεία αξιολογούν ειδικά τον κίνδυνο μεροληψίας και όχι μια γενική, ενιαία «βαθμολογία ποιότητας».</a:t>
            </a:r>
          </a:p>
        </p:txBody>
      </p:sp>
    </p:spTree>
    <p:extLst>
      <p:ext uri="{BB962C8B-B14F-4D97-AF65-F5344CB8AC3E}">
        <p14:creationId xmlns:p14="http://schemas.microsoft.com/office/powerpoint/2010/main" val="1419962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2AC0528-615C-4A60-A683-3E8A47280F08}"/>
              </a:ext>
            </a:extLst>
          </p:cNvPr>
          <p:cNvSpPr>
            <a:spLocks noGrp="1"/>
          </p:cNvSpPr>
          <p:nvPr/>
        </p:nvSpPr>
        <p:spPr>
          <a:xfrm>
            <a:off x="666750" y="121424"/>
            <a:ext cx="10858500" cy="628650"/>
          </a:xfrm>
          <a:prstGeom prst="rect">
            <a:avLst/>
          </a:prstGeom>
          <a:noFill/>
          <a:ln w="0">
            <a:noFill/>
            <a:prstDash val="solid"/>
          </a:ln>
        </p:spPr>
        <p:txBody>
          <a:bodyPr anchor="t"/>
          <a:lstStyle>
            <a:defPPr algn="l">
              <a:defRPr sz="2850" b="1">
                <a:solidFill>
                  <a:srgbClr val="173B4F"/>
                </a:solidFill>
                <a:latin typeface="DejaVu Sans"/>
                <a:ea typeface="DejaVu Sans"/>
                <a:cs typeface="DejaVu Sans"/>
              </a:defRPr>
            </a:defPPr>
            <a:lvl1pPr algn="l">
              <a:defRPr sz="2850" b="1">
                <a:solidFill>
                  <a:srgbClr val="173B4F"/>
                </a:solidFill>
                <a:latin typeface="DejaVu Sans"/>
                <a:ea typeface="DejaVu Sans"/>
                <a:cs typeface="DejaVu Sans"/>
              </a:defRPr>
            </a:lvl1pPr>
            <a:lvl2pPr algn="l">
              <a:defRPr sz="2850" b="1">
                <a:solidFill>
                  <a:srgbClr val="173B4F"/>
                </a:solidFill>
                <a:latin typeface="DejaVu Sans"/>
                <a:ea typeface="DejaVu Sans"/>
                <a:cs typeface="DejaVu Sans"/>
              </a:defRPr>
            </a:lvl2pPr>
            <a:lvl3pPr algn="l">
              <a:defRPr sz="2850" b="1">
                <a:solidFill>
                  <a:srgbClr val="173B4F"/>
                </a:solidFill>
                <a:latin typeface="DejaVu Sans"/>
                <a:ea typeface="DejaVu Sans"/>
                <a:cs typeface="DejaVu Sans"/>
              </a:defRPr>
            </a:lvl3pPr>
            <a:lvl4pPr algn="l">
              <a:defRPr sz="2850" b="1">
                <a:solidFill>
                  <a:srgbClr val="173B4F"/>
                </a:solidFill>
                <a:latin typeface="DejaVu Sans"/>
                <a:ea typeface="DejaVu Sans"/>
                <a:cs typeface="DejaVu Sans"/>
              </a:defRPr>
            </a:lvl4pPr>
            <a:lvl5pPr algn="l">
              <a:defRPr sz="2850" b="1">
                <a:solidFill>
                  <a:srgbClr val="173B4F"/>
                </a:solidFill>
                <a:latin typeface="DejaVu Sans"/>
                <a:ea typeface="DejaVu Sans"/>
                <a:cs typeface="DejaVu Sans"/>
              </a:defRPr>
            </a:lvl5pPr>
            <a:lvl6pPr algn="l">
              <a:defRPr sz="2850" b="1">
                <a:solidFill>
                  <a:srgbClr val="173B4F"/>
                </a:solidFill>
                <a:latin typeface="DejaVu Sans"/>
                <a:ea typeface="DejaVu Sans"/>
                <a:cs typeface="DejaVu Sans"/>
              </a:defRPr>
            </a:lvl6pPr>
            <a:lvl7pPr algn="l">
              <a:defRPr sz="2850" b="1">
                <a:solidFill>
                  <a:srgbClr val="173B4F"/>
                </a:solidFill>
                <a:latin typeface="DejaVu Sans"/>
                <a:ea typeface="DejaVu Sans"/>
                <a:cs typeface="DejaVu Sans"/>
              </a:defRPr>
            </a:lvl7pPr>
            <a:lvl8pPr algn="l">
              <a:defRPr sz="2850" b="1">
                <a:solidFill>
                  <a:srgbClr val="173B4F"/>
                </a:solidFill>
                <a:latin typeface="DejaVu Sans"/>
                <a:ea typeface="DejaVu Sans"/>
                <a:cs typeface="DejaVu Sans"/>
              </a:defRPr>
            </a:lvl8pPr>
            <a:lvl9pPr algn="l">
              <a:defRPr sz="2850" b="1">
                <a:solidFill>
                  <a:srgbClr val="173B4F"/>
                </a:solidFill>
                <a:latin typeface="DejaVu Sans"/>
                <a:ea typeface="DejaVu Sans"/>
                <a:cs typeface="DejaVu Sans"/>
              </a:defRPr>
            </a:lvl9pPr>
          </a:lstStyle>
          <a:p>
            <a:pPr algn="l">
              <a:defRPr sz="2850" b="1">
                <a:solidFill>
                  <a:srgbClr val="173B4F"/>
                </a:solidFill>
                <a:latin typeface="DejaVu Sans"/>
                <a:ea typeface="DejaVu Sans"/>
                <a:cs typeface="DejaVu Sans"/>
              </a:defRPr>
            </a:pPr>
            <a:r>
              <a:rPr sz="2850" b="1" dirty="0">
                <a:solidFill>
                  <a:srgbClr val="173B4F"/>
                </a:solidFill>
                <a:latin typeface="DejaVu Sans"/>
                <a:ea typeface="DejaVu Sans"/>
                <a:cs typeface="DejaVu Sans"/>
              </a:rPr>
              <a:t>Πα</a:t>
            </a:r>
            <a:r>
              <a:rPr sz="2850" b="1" dirty="0" err="1">
                <a:solidFill>
                  <a:srgbClr val="173B4F"/>
                </a:solidFill>
                <a:latin typeface="DejaVu Sans"/>
                <a:ea typeface="DejaVu Sans"/>
                <a:cs typeface="DejaVu Sans"/>
              </a:rPr>
              <a:t>ράδειγμ</a:t>
            </a:r>
            <a:r>
              <a:rPr sz="2850" b="1" dirty="0">
                <a:solidFill>
                  <a:srgbClr val="173B4F"/>
                </a:solidFill>
                <a:latin typeface="DejaVu Sans"/>
                <a:ea typeface="DejaVu Sans"/>
                <a:cs typeface="DejaVu Sans"/>
              </a:rPr>
              <a:t>α αξιολόγησης </a:t>
            </a:r>
            <a:r>
              <a:rPr lang="el-GR" sz="2850" b="1" dirty="0">
                <a:solidFill>
                  <a:srgbClr val="173B4F"/>
                </a:solidFill>
                <a:latin typeface="DejaVu Sans"/>
                <a:ea typeface="DejaVu Sans"/>
                <a:cs typeface="DejaVu Sans"/>
              </a:rPr>
              <a:t>αξιοπιστίας </a:t>
            </a:r>
            <a:r>
              <a:rPr sz="2850" b="1" dirty="0" err="1">
                <a:solidFill>
                  <a:srgbClr val="173B4F"/>
                </a:solidFill>
                <a:latin typeface="DejaVu Sans"/>
                <a:ea typeface="DejaVu Sans"/>
                <a:cs typeface="DejaVu Sans"/>
              </a:rPr>
              <a:t>μι</a:t>
            </a:r>
            <a:r>
              <a:rPr sz="2850" b="1" dirty="0">
                <a:solidFill>
                  <a:srgbClr val="173B4F"/>
                </a:solidFill>
                <a:latin typeface="DejaVu Sans"/>
                <a:ea typeface="DejaVu Sans"/>
                <a:cs typeface="DejaVu Sans"/>
              </a:rPr>
              <a:t>ας μελέτης κοόρτης</a:t>
            </a:r>
          </a:p>
        </p:txBody>
      </p:sp>
      <p:sp>
        <p:nvSpPr>
          <p:cNvPr id="2" name="Rectangle 1">
            <a:extLst>
              <a:ext uri="{FF2B5EF4-FFF2-40B4-BE49-F238E27FC236}">
                <a16:creationId xmlns:a16="http://schemas.microsoft.com/office/drawing/2014/main" id="{7655918E-75F0-4332-A591-3076ACE7E9EF}"/>
              </a:ext>
            </a:extLst>
          </p:cNvPr>
          <p:cNvSpPr>
            <a:spLocks noGrp="1"/>
          </p:cNvSpPr>
          <p:nvPr/>
        </p:nvSpPr>
        <p:spPr>
          <a:xfrm>
            <a:off x="666750" y="1057275"/>
            <a:ext cx="952500" cy="38100"/>
          </a:xfrm>
          <a:prstGeom prst="rect">
            <a:avLst/>
          </a:prstGeom>
          <a:solidFill>
            <a:srgbClr val="F0785C"/>
          </a:solidFill>
          <a:ln w="0">
            <a:solidFill>
              <a:srgbClr val="F0785C"/>
            </a:solidFill>
            <a:prstDash val="solid"/>
          </a:ln>
        </p:spPr>
        <p:txBody>
          <a:bodyPr/>
          <a:lstStyle/>
          <a:p>
            <a:endParaRPr lang="en-US"/>
          </a:p>
        </p:txBody>
      </p:sp>
      <p:sp>
        <p:nvSpPr>
          <p:cNvPr id="3" name="Rectangle 2">
            <a:extLst>
              <a:ext uri="{FF2B5EF4-FFF2-40B4-BE49-F238E27FC236}">
                <a16:creationId xmlns:a16="http://schemas.microsoft.com/office/drawing/2014/main" id="{E61C597E-8976-4301-842C-9E9E4470D797}"/>
              </a:ext>
            </a:extLst>
          </p:cNvPr>
          <p:cNvSpPr>
            <a:spLocks noGrp="1"/>
          </p:cNvSpPr>
          <p:nvPr/>
        </p:nvSpPr>
        <p:spPr>
          <a:xfrm>
            <a:off x="904875" y="1200150"/>
            <a:ext cx="10382250" cy="476250"/>
          </a:xfrm>
          <a:prstGeom prst="rect">
            <a:avLst/>
          </a:prstGeom>
          <a:noFill/>
          <a:ln w="0">
            <a:noFill/>
            <a:prstDash val="solid"/>
          </a:ln>
        </p:spPr>
        <p:txBody>
          <a:bodyPr anchor="ctr"/>
          <a:lstStyle>
            <a:defPPr algn="ctr">
              <a:defRPr sz="1500" b="1">
                <a:solidFill>
                  <a:srgbClr val="2C8B84"/>
                </a:solidFill>
                <a:latin typeface="DejaVu Sans"/>
                <a:ea typeface="DejaVu Sans"/>
                <a:cs typeface="DejaVu Sans"/>
              </a:defRPr>
            </a:defPPr>
            <a:lvl1pPr algn="ctr">
              <a:defRPr sz="1500" b="1">
                <a:solidFill>
                  <a:srgbClr val="2C8B84"/>
                </a:solidFill>
                <a:latin typeface="DejaVu Sans"/>
                <a:ea typeface="DejaVu Sans"/>
                <a:cs typeface="DejaVu Sans"/>
              </a:defRPr>
            </a:lvl1pPr>
            <a:lvl2pPr algn="ctr">
              <a:defRPr sz="1500" b="1">
                <a:solidFill>
                  <a:srgbClr val="2C8B84"/>
                </a:solidFill>
                <a:latin typeface="DejaVu Sans"/>
                <a:ea typeface="DejaVu Sans"/>
                <a:cs typeface="DejaVu Sans"/>
              </a:defRPr>
            </a:lvl2pPr>
            <a:lvl3pPr algn="ctr">
              <a:defRPr sz="1500" b="1">
                <a:solidFill>
                  <a:srgbClr val="2C8B84"/>
                </a:solidFill>
                <a:latin typeface="DejaVu Sans"/>
                <a:ea typeface="DejaVu Sans"/>
                <a:cs typeface="DejaVu Sans"/>
              </a:defRPr>
            </a:lvl3pPr>
            <a:lvl4pPr algn="ctr">
              <a:defRPr sz="1500" b="1">
                <a:solidFill>
                  <a:srgbClr val="2C8B84"/>
                </a:solidFill>
                <a:latin typeface="DejaVu Sans"/>
                <a:ea typeface="DejaVu Sans"/>
                <a:cs typeface="DejaVu Sans"/>
              </a:defRPr>
            </a:lvl4pPr>
            <a:lvl5pPr algn="ctr">
              <a:defRPr sz="1500" b="1">
                <a:solidFill>
                  <a:srgbClr val="2C8B84"/>
                </a:solidFill>
                <a:latin typeface="DejaVu Sans"/>
                <a:ea typeface="DejaVu Sans"/>
                <a:cs typeface="DejaVu Sans"/>
              </a:defRPr>
            </a:lvl5pPr>
            <a:lvl6pPr algn="ctr">
              <a:defRPr sz="1500" b="1">
                <a:solidFill>
                  <a:srgbClr val="2C8B84"/>
                </a:solidFill>
                <a:latin typeface="DejaVu Sans"/>
                <a:ea typeface="DejaVu Sans"/>
                <a:cs typeface="DejaVu Sans"/>
              </a:defRPr>
            </a:lvl6pPr>
            <a:lvl7pPr algn="ctr">
              <a:defRPr sz="1500" b="1">
                <a:solidFill>
                  <a:srgbClr val="2C8B84"/>
                </a:solidFill>
                <a:latin typeface="DejaVu Sans"/>
                <a:ea typeface="DejaVu Sans"/>
                <a:cs typeface="DejaVu Sans"/>
              </a:defRPr>
            </a:lvl7pPr>
            <a:lvl8pPr algn="ctr">
              <a:defRPr sz="1500" b="1">
                <a:solidFill>
                  <a:srgbClr val="2C8B84"/>
                </a:solidFill>
                <a:latin typeface="DejaVu Sans"/>
                <a:ea typeface="DejaVu Sans"/>
                <a:cs typeface="DejaVu Sans"/>
              </a:defRPr>
            </a:lvl8pPr>
            <a:lvl9pPr algn="ctr">
              <a:defRPr sz="1500" b="1">
                <a:solidFill>
                  <a:srgbClr val="2C8B84"/>
                </a:solidFill>
                <a:latin typeface="DejaVu Sans"/>
                <a:ea typeface="DejaVu Sans"/>
                <a:cs typeface="DejaVu Sans"/>
              </a:defRPr>
            </a:lvl9pPr>
          </a:lstStyle>
          <a:p>
            <a:pPr algn="ctr">
              <a:defRPr sz="1500" b="1">
                <a:solidFill>
                  <a:srgbClr val="2C8B84"/>
                </a:solidFill>
                <a:latin typeface="DejaVu Sans"/>
                <a:ea typeface="DejaVu Sans"/>
                <a:cs typeface="DejaVu Sans"/>
              </a:defRPr>
            </a:pPr>
            <a:r>
              <a:rPr sz="1500" b="1">
                <a:solidFill>
                  <a:srgbClr val="2C8B84"/>
                </a:solidFill>
                <a:latin typeface="DejaVu Sans"/>
                <a:ea typeface="DejaVu Sans"/>
                <a:cs typeface="DejaVu Sans"/>
              </a:rPr>
              <a:t>Υποθετική μελέτη: εξετάζει αν η ακινησία αυξάνει τον κίνδυνο DVT σε ασθενείς με καρκίνο</a:t>
            </a:r>
          </a:p>
        </p:txBody>
      </p:sp>
      <p:sp>
        <p:nvSpPr>
          <p:cNvPr id="4" name="Rectangle 3">
            <a:extLst>
              <a:ext uri="{FF2B5EF4-FFF2-40B4-BE49-F238E27FC236}">
                <a16:creationId xmlns:a16="http://schemas.microsoft.com/office/drawing/2014/main" id="{432693F3-EA81-47F8-A6E5-90E0E6EF7688}"/>
              </a:ext>
            </a:extLst>
          </p:cNvPr>
          <p:cNvSpPr>
            <a:spLocks noGrp="1"/>
          </p:cNvSpPr>
          <p:nvPr/>
        </p:nvSpPr>
        <p:spPr>
          <a:xfrm>
            <a:off x="762000" y="1752600"/>
            <a:ext cx="6762750" cy="361950"/>
          </a:xfrm>
          <a:prstGeom prst="rect">
            <a:avLst/>
          </a:prstGeom>
          <a:solidFill>
            <a:srgbClr val="173B4F"/>
          </a:solid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Ερώτημα του εργαλείου</a:t>
            </a:r>
          </a:p>
        </p:txBody>
      </p:sp>
      <p:sp>
        <p:nvSpPr>
          <p:cNvPr id="5" name="Rectangle 4">
            <a:extLst>
              <a:ext uri="{FF2B5EF4-FFF2-40B4-BE49-F238E27FC236}">
                <a16:creationId xmlns:a16="http://schemas.microsoft.com/office/drawing/2014/main" id="{3BCF8EB3-C324-42DB-9D6B-DDB5CD191C3D}"/>
              </a:ext>
            </a:extLst>
          </p:cNvPr>
          <p:cNvSpPr>
            <a:spLocks noGrp="1"/>
          </p:cNvSpPr>
          <p:nvPr/>
        </p:nvSpPr>
        <p:spPr>
          <a:xfrm>
            <a:off x="7620000" y="1752600"/>
            <a:ext cx="1428750" cy="361950"/>
          </a:xfrm>
          <a:prstGeom prst="rect">
            <a:avLst/>
          </a:prstGeom>
          <a:solidFill>
            <a:srgbClr val="173B4F"/>
          </a:solid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Κρίση</a:t>
            </a:r>
          </a:p>
        </p:txBody>
      </p:sp>
      <p:sp>
        <p:nvSpPr>
          <p:cNvPr id="6" name="Rectangle 5">
            <a:extLst>
              <a:ext uri="{FF2B5EF4-FFF2-40B4-BE49-F238E27FC236}">
                <a16:creationId xmlns:a16="http://schemas.microsoft.com/office/drawing/2014/main" id="{86B9EAFD-89C9-44FF-8324-BB0A4AA7C6E1}"/>
              </a:ext>
            </a:extLst>
          </p:cNvPr>
          <p:cNvSpPr>
            <a:spLocks noGrp="1"/>
          </p:cNvSpPr>
          <p:nvPr/>
        </p:nvSpPr>
        <p:spPr>
          <a:xfrm>
            <a:off x="9144000" y="1752600"/>
            <a:ext cx="2286000" cy="361950"/>
          </a:xfrm>
          <a:prstGeom prst="rect">
            <a:avLst/>
          </a:prstGeom>
          <a:solidFill>
            <a:srgbClr val="173B4F"/>
          </a:solidFill>
          <a:ln w="0">
            <a:noFill/>
            <a:prstDash val="solid"/>
          </a:ln>
        </p:spPr>
        <p:txBody>
          <a:bodyPr anchor="ctr"/>
          <a:lstStyle>
            <a:defPPr algn="ctr">
              <a:defRPr sz="1275" b="1">
                <a:solidFill>
                  <a:srgbClr val="FFFFFF"/>
                </a:solidFill>
                <a:latin typeface="DejaVu Sans"/>
                <a:ea typeface="DejaVu Sans"/>
                <a:cs typeface="DejaVu Sans"/>
              </a:defRPr>
            </a:defPPr>
            <a:lvl1pPr algn="ctr">
              <a:defRPr sz="1275" b="1">
                <a:solidFill>
                  <a:srgbClr val="FFFFFF"/>
                </a:solidFill>
                <a:latin typeface="DejaVu Sans"/>
                <a:ea typeface="DejaVu Sans"/>
                <a:cs typeface="DejaVu Sans"/>
              </a:defRPr>
            </a:lvl1pPr>
            <a:lvl2pPr algn="ctr">
              <a:defRPr sz="1275" b="1">
                <a:solidFill>
                  <a:srgbClr val="FFFFFF"/>
                </a:solidFill>
                <a:latin typeface="DejaVu Sans"/>
                <a:ea typeface="DejaVu Sans"/>
                <a:cs typeface="DejaVu Sans"/>
              </a:defRPr>
            </a:lvl2pPr>
            <a:lvl3pPr algn="ctr">
              <a:defRPr sz="1275" b="1">
                <a:solidFill>
                  <a:srgbClr val="FFFFFF"/>
                </a:solidFill>
                <a:latin typeface="DejaVu Sans"/>
                <a:ea typeface="DejaVu Sans"/>
                <a:cs typeface="DejaVu Sans"/>
              </a:defRPr>
            </a:lvl3pPr>
            <a:lvl4pPr algn="ctr">
              <a:defRPr sz="1275" b="1">
                <a:solidFill>
                  <a:srgbClr val="FFFFFF"/>
                </a:solidFill>
                <a:latin typeface="DejaVu Sans"/>
                <a:ea typeface="DejaVu Sans"/>
                <a:cs typeface="DejaVu Sans"/>
              </a:defRPr>
            </a:lvl4pPr>
            <a:lvl5pPr algn="ctr">
              <a:defRPr sz="1275" b="1">
                <a:solidFill>
                  <a:srgbClr val="FFFFFF"/>
                </a:solidFill>
                <a:latin typeface="DejaVu Sans"/>
                <a:ea typeface="DejaVu Sans"/>
                <a:cs typeface="DejaVu Sans"/>
              </a:defRPr>
            </a:lvl5pPr>
            <a:lvl6pPr algn="ctr">
              <a:defRPr sz="1275" b="1">
                <a:solidFill>
                  <a:srgbClr val="FFFFFF"/>
                </a:solidFill>
                <a:latin typeface="DejaVu Sans"/>
                <a:ea typeface="DejaVu Sans"/>
                <a:cs typeface="DejaVu Sans"/>
              </a:defRPr>
            </a:lvl6pPr>
            <a:lvl7pPr algn="ctr">
              <a:defRPr sz="1275" b="1">
                <a:solidFill>
                  <a:srgbClr val="FFFFFF"/>
                </a:solidFill>
                <a:latin typeface="DejaVu Sans"/>
                <a:ea typeface="DejaVu Sans"/>
                <a:cs typeface="DejaVu Sans"/>
              </a:defRPr>
            </a:lvl7pPr>
            <a:lvl8pPr algn="ctr">
              <a:defRPr sz="1275" b="1">
                <a:solidFill>
                  <a:srgbClr val="FFFFFF"/>
                </a:solidFill>
                <a:latin typeface="DejaVu Sans"/>
                <a:ea typeface="DejaVu Sans"/>
                <a:cs typeface="DejaVu Sans"/>
              </a:defRPr>
            </a:lvl8pPr>
            <a:lvl9pPr algn="ctr">
              <a:defRPr sz="1275" b="1">
                <a:solidFill>
                  <a:srgbClr val="FFFFFF"/>
                </a:solidFill>
                <a:latin typeface="DejaVu Sans"/>
                <a:ea typeface="DejaVu Sans"/>
                <a:cs typeface="DejaVu Sans"/>
              </a:defRPr>
            </a:lvl9p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Τι παρατηρούμε</a:t>
            </a:r>
          </a:p>
        </p:txBody>
      </p:sp>
      <p:sp>
        <p:nvSpPr>
          <p:cNvPr id="7" name="Rectangle 6">
            <a:extLst>
              <a:ext uri="{FF2B5EF4-FFF2-40B4-BE49-F238E27FC236}">
                <a16:creationId xmlns:a16="http://schemas.microsoft.com/office/drawing/2014/main" id="{22FF8700-BBDD-4CF3-8BF9-A455C3BDD45E}"/>
              </a:ext>
            </a:extLst>
          </p:cNvPr>
          <p:cNvSpPr>
            <a:spLocks noGrp="1"/>
          </p:cNvSpPr>
          <p:nvPr/>
        </p:nvSpPr>
        <p:spPr>
          <a:xfrm>
            <a:off x="762000" y="2133600"/>
            <a:ext cx="6762750" cy="485775"/>
          </a:xfrm>
          <a:prstGeom prst="rect">
            <a:avLst/>
          </a:prstGeom>
          <a:solidFill>
            <a:srgbClr val="F7FAFB"/>
          </a:solidFill>
          <a:ln w="0">
            <a:noFill/>
            <a:prstDash val="solid"/>
          </a:ln>
        </p:spPr>
        <p:txBody>
          <a:bodyPr anchor="ctr"/>
          <a:lstStyle>
            <a:defPPr algn="l">
              <a:defRPr sz="1200" b="0">
                <a:solidFill>
                  <a:srgbClr val="303A43"/>
                </a:solidFill>
                <a:latin typeface="DejaVu Sans"/>
                <a:ea typeface="DejaVu Sans"/>
                <a:cs typeface="DejaVu Sans"/>
              </a:defRPr>
            </a:defPPr>
            <a:lvl1pPr algn="l">
              <a:defRPr sz="1200" b="0">
                <a:solidFill>
                  <a:srgbClr val="303A43"/>
                </a:solidFill>
                <a:latin typeface="DejaVu Sans"/>
                <a:ea typeface="DejaVu Sans"/>
                <a:cs typeface="DejaVu Sans"/>
              </a:defRPr>
            </a:lvl1pPr>
            <a:lvl2pPr algn="l">
              <a:defRPr sz="1200" b="0">
                <a:solidFill>
                  <a:srgbClr val="303A43"/>
                </a:solidFill>
                <a:latin typeface="DejaVu Sans"/>
                <a:ea typeface="DejaVu Sans"/>
                <a:cs typeface="DejaVu Sans"/>
              </a:defRPr>
            </a:lvl2pPr>
            <a:lvl3pPr algn="l">
              <a:defRPr sz="1200" b="0">
                <a:solidFill>
                  <a:srgbClr val="303A43"/>
                </a:solidFill>
                <a:latin typeface="DejaVu Sans"/>
                <a:ea typeface="DejaVu Sans"/>
                <a:cs typeface="DejaVu Sans"/>
              </a:defRPr>
            </a:lvl3pPr>
            <a:lvl4pPr algn="l">
              <a:defRPr sz="1200" b="0">
                <a:solidFill>
                  <a:srgbClr val="303A43"/>
                </a:solidFill>
                <a:latin typeface="DejaVu Sans"/>
                <a:ea typeface="DejaVu Sans"/>
                <a:cs typeface="DejaVu Sans"/>
              </a:defRPr>
            </a:lvl4pPr>
            <a:lvl5pPr algn="l">
              <a:defRPr sz="1200" b="0">
                <a:solidFill>
                  <a:srgbClr val="303A43"/>
                </a:solidFill>
                <a:latin typeface="DejaVu Sans"/>
                <a:ea typeface="DejaVu Sans"/>
                <a:cs typeface="DejaVu Sans"/>
              </a:defRPr>
            </a:lvl5pPr>
            <a:lvl6pPr algn="l">
              <a:defRPr sz="1200" b="0">
                <a:solidFill>
                  <a:srgbClr val="303A43"/>
                </a:solidFill>
                <a:latin typeface="DejaVu Sans"/>
                <a:ea typeface="DejaVu Sans"/>
                <a:cs typeface="DejaVu Sans"/>
              </a:defRPr>
            </a:lvl6pPr>
            <a:lvl7pPr algn="l">
              <a:defRPr sz="1200" b="0">
                <a:solidFill>
                  <a:srgbClr val="303A43"/>
                </a:solidFill>
                <a:latin typeface="DejaVu Sans"/>
                <a:ea typeface="DejaVu Sans"/>
                <a:cs typeface="DejaVu Sans"/>
              </a:defRPr>
            </a:lvl7pPr>
            <a:lvl8pPr algn="l">
              <a:defRPr sz="1200" b="0">
                <a:solidFill>
                  <a:srgbClr val="303A43"/>
                </a:solidFill>
                <a:latin typeface="DejaVu Sans"/>
                <a:ea typeface="DejaVu Sans"/>
                <a:cs typeface="DejaVu Sans"/>
              </a:defRPr>
            </a:lvl8pPr>
            <a:lvl9pPr algn="l">
              <a:defRPr sz="1200" b="0">
                <a:solidFill>
                  <a:srgbClr val="303A43"/>
                </a:solidFill>
                <a:latin typeface="DejaVu Sans"/>
                <a:ea typeface="DejaVu Sans"/>
                <a:cs typeface="DejaVu Sans"/>
              </a:defRPr>
            </a:lvl9pPr>
          </a:lstStyle>
          <a:p>
            <a:pPr algn="l">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Οι ομάδες ήταν συγκρίσιμες κατά την έναρξη;</a:t>
            </a:r>
          </a:p>
        </p:txBody>
      </p:sp>
      <p:sp>
        <p:nvSpPr>
          <p:cNvPr id="8" name="Rectangle 7">
            <a:extLst>
              <a:ext uri="{FF2B5EF4-FFF2-40B4-BE49-F238E27FC236}">
                <a16:creationId xmlns:a16="http://schemas.microsoft.com/office/drawing/2014/main" id="{6CD14DD8-68E4-4005-BDC5-F16C87E5D2A5}"/>
              </a:ext>
            </a:extLst>
          </p:cNvPr>
          <p:cNvSpPr>
            <a:spLocks noGrp="1"/>
          </p:cNvSpPr>
          <p:nvPr/>
        </p:nvSpPr>
        <p:spPr>
          <a:xfrm>
            <a:off x="7620000" y="2200275"/>
            <a:ext cx="1428750" cy="352425"/>
          </a:xfrm>
          <a:prstGeom prst="rect">
            <a:avLst/>
          </a:prstGeom>
          <a:solidFill>
            <a:srgbClr val="369064"/>
          </a:solid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Ναι</a:t>
            </a:r>
          </a:p>
        </p:txBody>
      </p:sp>
      <p:sp>
        <p:nvSpPr>
          <p:cNvPr id="9" name="Rectangle 8">
            <a:extLst>
              <a:ext uri="{FF2B5EF4-FFF2-40B4-BE49-F238E27FC236}">
                <a16:creationId xmlns:a16="http://schemas.microsoft.com/office/drawing/2014/main" id="{E04CE27C-E517-49ED-8308-3FE106FC3C8D}"/>
              </a:ext>
            </a:extLst>
          </p:cNvPr>
          <p:cNvSpPr>
            <a:spLocks noGrp="1"/>
          </p:cNvSpPr>
          <p:nvPr/>
        </p:nvSpPr>
        <p:spPr>
          <a:xfrm>
            <a:off x="9144000" y="2133600"/>
            <a:ext cx="2286000" cy="485775"/>
          </a:xfrm>
          <a:prstGeom prst="rect">
            <a:avLst/>
          </a:prstGeom>
          <a:solidFill>
            <a:srgbClr val="F7FAFB"/>
          </a:solidFill>
          <a:ln w="0">
            <a:noFill/>
            <a:prstDash val="solid"/>
          </a:ln>
        </p:spPr>
        <p:txBody>
          <a:bodyPr anchor="ctr"/>
          <a:lstStyle>
            <a:defPPr algn="l">
              <a:defRPr sz="1050" b="0">
                <a:solidFill>
                  <a:srgbClr val="667684"/>
                </a:solidFill>
                <a:latin typeface="DejaVu Sans"/>
                <a:ea typeface="DejaVu Sans"/>
                <a:cs typeface="DejaVu Sans"/>
              </a:defRPr>
            </a:defPPr>
            <a:lvl1pPr algn="l">
              <a:defRPr sz="1050" b="0">
                <a:solidFill>
                  <a:srgbClr val="667684"/>
                </a:solidFill>
                <a:latin typeface="DejaVu Sans"/>
                <a:ea typeface="DejaVu Sans"/>
                <a:cs typeface="DejaVu Sans"/>
              </a:defRPr>
            </a:lvl1pPr>
            <a:lvl2pPr algn="l">
              <a:defRPr sz="1050" b="0">
                <a:solidFill>
                  <a:srgbClr val="667684"/>
                </a:solidFill>
                <a:latin typeface="DejaVu Sans"/>
                <a:ea typeface="DejaVu Sans"/>
                <a:cs typeface="DejaVu Sans"/>
              </a:defRPr>
            </a:lvl2pPr>
            <a:lvl3pPr algn="l">
              <a:defRPr sz="1050" b="0">
                <a:solidFill>
                  <a:srgbClr val="667684"/>
                </a:solidFill>
                <a:latin typeface="DejaVu Sans"/>
                <a:ea typeface="DejaVu Sans"/>
                <a:cs typeface="DejaVu Sans"/>
              </a:defRPr>
            </a:lvl3pPr>
            <a:lvl4pPr algn="l">
              <a:defRPr sz="1050" b="0">
                <a:solidFill>
                  <a:srgbClr val="667684"/>
                </a:solidFill>
                <a:latin typeface="DejaVu Sans"/>
                <a:ea typeface="DejaVu Sans"/>
                <a:cs typeface="DejaVu Sans"/>
              </a:defRPr>
            </a:lvl4pPr>
            <a:lvl5pPr algn="l">
              <a:defRPr sz="1050" b="0">
                <a:solidFill>
                  <a:srgbClr val="667684"/>
                </a:solidFill>
                <a:latin typeface="DejaVu Sans"/>
                <a:ea typeface="DejaVu Sans"/>
                <a:cs typeface="DejaVu Sans"/>
              </a:defRPr>
            </a:lvl5pPr>
            <a:lvl6pPr algn="l">
              <a:defRPr sz="1050" b="0">
                <a:solidFill>
                  <a:srgbClr val="667684"/>
                </a:solidFill>
                <a:latin typeface="DejaVu Sans"/>
                <a:ea typeface="DejaVu Sans"/>
                <a:cs typeface="DejaVu Sans"/>
              </a:defRPr>
            </a:lvl6pPr>
            <a:lvl7pPr algn="l">
              <a:defRPr sz="1050" b="0">
                <a:solidFill>
                  <a:srgbClr val="667684"/>
                </a:solidFill>
                <a:latin typeface="DejaVu Sans"/>
                <a:ea typeface="DejaVu Sans"/>
                <a:cs typeface="DejaVu Sans"/>
              </a:defRPr>
            </a:lvl7pPr>
            <a:lvl8pPr algn="l">
              <a:defRPr sz="1050" b="0">
                <a:solidFill>
                  <a:srgbClr val="667684"/>
                </a:solidFill>
                <a:latin typeface="DejaVu Sans"/>
                <a:ea typeface="DejaVu Sans"/>
                <a:cs typeface="DejaVu Sans"/>
              </a:defRPr>
            </a:lvl8pPr>
            <a:lvl9pPr algn="l">
              <a:defRPr sz="1050" b="0">
                <a:solidFill>
                  <a:srgbClr val="667684"/>
                </a:solidFill>
                <a:latin typeface="DejaVu Sans"/>
                <a:ea typeface="DejaVu Sans"/>
                <a:cs typeface="DejaVu Sans"/>
              </a:defRPr>
            </a:lvl9pPr>
          </a:lstStyle>
          <a:p>
            <a:pPr algn="l">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Παρόμοια ηλικία και στάδιο νόσου</a:t>
            </a:r>
          </a:p>
        </p:txBody>
      </p:sp>
      <p:sp>
        <p:nvSpPr>
          <p:cNvPr id="10" name="Rectangle 9">
            <a:extLst>
              <a:ext uri="{FF2B5EF4-FFF2-40B4-BE49-F238E27FC236}">
                <a16:creationId xmlns:a16="http://schemas.microsoft.com/office/drawing/2014/main" id="{AB79FE32-64C6-427F-BD00-D77C47A2A51B}"/>
              </a:ext>
            </a:extLst>
          </p:cNvPr>
          <p:cNvSpPr>
            <a:spLocks noGrp="1"/>
          </p:cNvSpPr>
          <p:nvPr/>
        </p:nvSpPr>
        <p:spPr>
          <a:xfrm>
            <a:off x="762000" y="2638425"/>
            <a:ext cx="6762750" cy="485775"/>
          </a:xfrm>
          <a:prstGeom prst="rect">
            <a:avLst/>
          </a:prstGeom>
          <a:solidFill>
            <a:srgbClr val="FFFFFF"/>
          </a:solidFill>
          <a:ln w="0">
            <a:noFill/>
            <a:prstDash val="solid"/>
          </a:ln>
        </p:spPr>
        <p:txBody>
          <a:bodyPr anchor="ctr"/>
          <a:lstStyle>
            <a:defPPr algn="l">
              <a:defRPr sz="1200" b="0">
                <a:solidFill>
                  <a:srgbClr val="303A43"/>
                </a:solidFill>
                <a:latin typeface="DejaVu Sans"/>
                <a:ea typeface="DejaVu Sans"/>
                <a:cs typeface="DejaVu Sans"/>
              </a:defRPr>
            </a:defPPr>
            <a:lvl1pPr algn="l">
              <a:defRPr sz="1200" b="0">
                <a:solidFill>
                  <a:srgbClr val="303A43"/>
                </a:solidFill>
                <a:latin typeface="DejaVu Sans"/>
                <a:ea typeface="DejaVu Sans"/>
                <a:cs typeface="DejaVu Sans"/>
              </a:defRPr>
            </a:lvl1pPr>
            <a:lvl2pPr algn="l">
              <a:defRPr sz="1200" b="0">
                <a:solidFill>
                  <a:srgbClr val="303A43"/>
                </a:solidFill>
                <a:latin typeface="DejaVu Sans"/>
                <a:ea typeface="DejaVu Sans"/>
                <a:cs typeface="DejaVu Sans"/>
              </a:defRPr>
            </a:lvl2pPr>
            <a:lvl3pPr algn="l">
              <a:defRPr sz="1200" b="0">
                <a:solidFill>
                  <a:srgbClr val="303A43"/>
                </a:solidFill>
                <a:latin typeface="DejaVu Sans"/>
                <a:ea typeface="DejaVu Sans"/>
                <a:cs typeface="DejaVu Sans"/>
              </a:defRPr>
            </a:lvl3pPr>
            <a:lvl4pPr algn="l">
              <a:defRPr sz="1200" b="0">
                <a:solidFill>
                  <a:srgbClr val="303A43"/>
                </a:solidFill>
                <a:latin typeface="DejaVu Sans"/>
                <a:ea typeface="DejaVu Sans"/>
                <a:cs typeface="DejaVu Sans"/>
              </a:defRPr>
            </a:lvl4pPr>
            <a:lvl5pPr algn="l">
              <a:defRPr sz="1200" b="0">
                <a:solidFill>
                  <a:srgbClr val="303A43"/>
                </a:solidFill>
                <a:latin typeface="DejaVu Sans"/>
                <a:ea typeface="DejaVu Sans"/>
                <a:cs typeface="DejaVu Sans"/>
              </a:defRPr>
            </a:lvl5pPr>
            <a:lvl6pPr algn="l">
              <a:defRPr sz="1200" b="0">
                <a:solidFill>
                  <a:srgbClr val="303A43"/>
                </a:solidFill>
                <a:latin typeface="DejaVu Sans"/>
                <a:ea typeface="DejaVu Sans"/>
                <a:cs typeface="DejaVu Sans"/>
              </a:defRPr>
            </a:lvl6pPr>
            <a:lvl7pPr algn="l">
              <a:defRPr sz="1200" b="0">
                <a:solidFill>
                  <a:srgbClr val="303A43"/>
                </a:solidFill>
                <a:latin typeface="DejaVu Sans"/>
                <a:ea typeface="DejaVu Sans"/>
                <a:cs typeface="DejaVu Sans"/>
              </a:defRPr>
            </a:lvl7pPr>
            <a:lvl8pPr algn="l">
              <a:defRPr sz="1200" b="0">
                <a:solidFill>
                  <a:srgbClr val="303A43"/>
                </a:solidFill>
                <a:latin typeface="DejaVu Sans"/>
                <a:ea typeface="DejaVu Sans"/>
                <a:cs typeface="DejaVu Sans"/>
              </a:defRPr>
            </a:lvl8pPr>
            <a:lvl9pPr algn="l">
              <a:defRPr sz="1200" b="0">
                <a:solidFill>
                  <a:srgbClr val="303A43"/>
                </a:solidFill>
                <a:latin typeface="DejaVu Sans"/>
                <a:ea typeface="DejaVu Sans"/>
                <a:cs typeface="DejaVu Sans"/>
              </a:defRPr>
            </a:lvl9pPr>
          </a:lstStyle>
          <a:p>
            <a:pPr algn="l">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Η ακινησία μετρήθηκε με έγκυρο και ίδιο τρόπο;</a:t>
            </a:r>
          </a:p>
        </p:txBody>
      </p:sp>
      <p:sp>
        <p:nvSpPr>
          <p:cNvPr id="11" name="Rectangle 10">
            <a:extLst>
              <a:ext uri="{FF2B5EF4-FFF2-40B4-BE49-F238E27FC236}">
                <a16:creationId xmlns:a16="http://schemas.microsoft.com/office/drawing/2014/main" id="{1870629C-3334-4BB4-89F7-8C9FA9CC6CFB}"/>
              </a:ext>
            </a:extLst>
          </p:cNvPr>
          <p:cNvSpPr>
            <a:spLocks noGrp="1"/>
          </p:cNvSpPr>
          <p:nvPr/>
        </p:nvSpPr>
        <p:spPr>
          <a:xfrm>
            <a:off x="7620000" y="2705100"/>
            <a:ext cx="1428750" cy="352425"/>
          </a:xfrm>
          <a:prstGeom prst="rect">
            <a:avLst/>
          </a:prstGeom>
          <a:solidFill>
            <a:srgbClr val="369064"/>
          </a:solid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Ναι</a:t>
            </a:r>
          </a:p>
        </p:txBody>
      </p:sp>
      <p:sp>
        <p:nvSpPr>
          <p:cNvPr id="12" name="Rectangle 11">
            <a:extLst>
              <a:ext uri="{FF2B5EF4-FFF2-40B4-BE49-F238E27FC236}">
                <a16:creationId xmlns:a16="http://schemas.microsoft.com/office/drawing/2014/main" id="{1F64BE4E-813D-44FB-84DD-E55880C618B1}"/>
              </a:ext>
            </a:extLst>
          </p:cNvPr>
          <p:cNvSpPr>
            <a:spLocks noGrp="1"/>
          </p:cNvSpPr>
          <p:nvPr/>
        </p:nvSpPr>
        <p:spPr>
          <a:xfrm>
            <a:off x="9144000" y="2638425"/>
            <a:ext cx="2286000" cy="485775"/>
          </a:xfrm>
          <a:prstGeom prst="rect">
            <a:avLst/>
          </a:prstGeom>
          <a:solidFill>
            <a:srgbClr val="FFFFFF"/>
          </a:solidFill>
          <a:ln w="0">
            <a:noFill/>
            <a:prstDash val="solid"/>
          </a:ln>
        </p:spPr>
        <p:txBody>
          <a:bodyPr anchor="ctr"/>
          <a:lstStyle>
            <a:defPPr algn="l">
              <a:defRPr sz="1050" b="0">
                <a:solidFill>
                  <a:srgbClr val="667684"/>
                </a:solidFill>
                <a:latin typeface="DejaVu Sans"/>
                <a:ea typeface="DejaVu Sans"/>
                <a:cs typeface="DejaVu Sans"/>
              </a:defRPr>
            </a:defPPr>
            <a:lvl1pPr algn="l">
              <a:defRPr sz="1050" b="0">
                <a:solidFill>
                  <a:srgbClr val="667684"/>
                </a:solidFill>
                <a:latin typeface="DejaVu Sans"/>
                <a:ea typeface="DejaVu Sans"/>
                <a:cs typeface="DejaVu Sans"/>
              </a:defRPr>
            </a:lvl1pPr>
            <a:lvl2pPr algn="l">
              <a:defRPr sz="1050" b="0">
                <a:solidFill>
                  <a:srgbClr val="667684"/>
                </a:solidFill>
                <a:latin typeface="DejaVu Sans"/>
                <a:ea typeface="DejaVu Sans"/>
                <a:cs typeface="DejaVu Sans"/>
              </a:defRPr>
            </a:lvl2pPr>
            <a:lvl3pPr algn="l">
              <a:defRPr sz="1050" b="0">
                <a:solidFill>
                  <a:srgbClr val="667684"/>
                </a:solidFill>
                <a:latin typeface="DejaVu Sans"/>
                <a:ea typeface="DejaVu Sans"/>
                <a:cs typeface="DejaVu Sans"/>
              </a:defRPr>
            </a:lvl3pPr>
            <a:lvl4pPr algn="l">
              <a:defRPr sz="1050" b="0">
                <a:solidFill>
                  <a:srgbClr val="667684"/>
                </a:solidFill>
                <a:latin typeface="DejaVu Sans"/>
                <a:ea typeface="DejaVu Sans"/>
                <a:cs typeface="DejaVu Sans"/>
              </a:defRPr>
            </a:lvl4pPr>
            <a:lvl5pPr algn="l">
              <a:defRPr sz="1050" b="0">
                <a:solidFill>
                  <a:srgbClr val="667684"/>
                </a:solidFill>
                <a:latin typeface="DejaVu Sans"/>
                <a:ea typeface="DejaVu Sans"/>
                <a:cs typeface="DejaVu Sans"/>
              </a:defRPr>
            </a:lvl5pPr>
            <a:lvl6pPr algn="l">
              <a:defRPr sz="1050" b="0">
                <a:solidFill>
                  <a:srgbClr val="667684"/>
                </a:solidFill>
                <a:latin typeface="DejaVu Sans"/>
                <a:ea typeface="DejaVu Sans"/>
                <a:cs typeface="DejaVu Sans"/>
              </a:defRPr>
            </a:lvl6pPr>
            <a:lvl7pPr algn="l">
              <a:defRPr sz="1050" b="0">
                <a:solidFill>
                  <a:srgbClr val="667684"/>
                </a:solidFill>
                <a:latin typeface="DejaVu Sans"/>
                <a:ea typeface="DejaVu Sans"/>
                <a:cs typeface="DejaVu Sans"/>
              </a:defRPr>
            </a:lvl7pPr>
            <a:lvl8pPr algn="l">
              <a:defRPr sz="1050" b="0">
                <a:solidFill>
                  <a:srgbClr val="667684"/>
                </a:solidFill>
                <a:latin typeface="DejaVu Sans"/>
                <a:ea typeface="DejaVu Sans"/>
                <a:cs typeface="DejaVu Sans"/>
              </a:defRPr>
            </a:lvl8pPr>
            <a:lvl9pPr algn="l">
              <a:defRPr sz="1050" b="0">
                <a:solidFill>
                  <a:srgbClr val="667684"/>
                </a:solidFill>
                <a:latin typeface="DejaVu Sans"/>
                <a:ea typeface="DejaVu Sans"/>
                <a:cs typeface="DejaVu Sans"/>
              </a:defRPr>
            </a:lvl9pPr>
          </a:lstStyle>
          <a:p>
            <a:pPr algn="l">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Ίδιος ορισμός και στις δύο ομάδες</a:t>
            </a:r>
          </a:p>
        </p:txBody>
      </p:sp>
      <p:sp>
        <p:nvSpPr>
          <p:cNvPr id="13" name="Rectangle 12">
            <a:extLst>
              <a:ext uri="{FF2B5EF4-FFF2-40B4-BE49-F238E27FC236}">
                <a16:creationId xmlns:a16="http://schemas.microsoft.com/office/drawing/2014/main" id="{686480F7-351C-4ED3-8614-B69EAF46B645}"/>
              </a:ext>
            </a:extLst>
          </p:cNvPr>
          <p:cNvSpPr>
            <a:spLocks noGrp="1"/>
          </p:cNvSpPr>
          <p:nvPr/>
        </p:nvSpPr>
        <p:spPr>
          <a:xfrm>
            <a:off x="762000" y="3143250"/>
            <a:ext cx="6762750" cy="485775"/>
          </a:xfrm>
          <a:prstGeom prst="rect">
            <a:avLst/>
          </a:prstGeom>
          <a:solidFill>
            <a:srgbClr val="F7FAFB"/>
          </a:solidFill>
          <a:ln w="0">
            <a:noFill/>
            <a:prstDash val="solid"/>
          </a:ln>
        </p:spPr>
        <p:txBody>
          <a:bodyPr anchor="ctr"/>
          <a:lstStyle>
            <a:defPPr algn="l">
              <a:defRPr sz="1200" b="0">
                <a:solidFill>
                  <a:srgbClr val="303A43"/>
                </a:solidFill>
                <a:latin typeface="DejaVu Sans"/>
                <a:ea typeface="DejaVu Sans"/>
                <a:cs typeface="DejaVu Sans"/>
              </a:defRPr>
            </a:defPPr>
            <a:lvl1pPr algn="l">
              <a:defRPr sz="1200" b="0">
                <a:solidFill>
                  <a:srgbClr val="303A43"/>
                </a:solidFill>
                <a:latin typeface="DejaVu Sans"/>
                <a:ea typeface="DejaVu Sans"/>
                <a:cs typeface="DejaVu Sans"/>
              </a:defRPr>
            </a:lvl1pPr>
            <a:lvl2pPr algn="l">
              <a:defRPr sz="1200" b="0">
                <a:solidFill>
                  <a:srgbClr val="303A43"/>
                </a:solidFill>
                <a:latin typeface="DejaVu Sans"/>
                <a:ea typeface="DejaVu Sans"/>
                <a:cs typeface="DejaVu Sans"/>
              </a:defRPr>
            </a:lvl2pPr>
            <a:lvl3pPr algn="l">
              <a:defRPr sz="1200" b="0">
                <a:solidFill>
                  <a:srgbClr val="303A43"/>
                </a:solidFill>
                <a:latin typeface="DejaVu Sans"/>
                <a:ea typeface="DejaVu Sans"/>
                <a:cs typeface="DejaVu Sans"/>
              </a:defRPr>
            </a:lvl3pPr>
            <a:lvl4pPr algn="l">
              <a:defRPr sz="1200" b="0">
                <a:solidFill>
                  <a:srgbClr val="303A43"/>
                </a:solidFill>
                <a:latin typeface="DejaVu Sans"/>
                <a:ea typeface="DejaVu Sans"/>
                <a:cs typeface="DejaVu Sans"/>
              </a:defRPr>
            </a:lvl4pPr>
            <a:lvl5pPr algn="l">
              <a:defRPr sz="1200" b="0">
                <a:solidFill>
                  <a:srgbClr val="303A43"/>
                </a:solidFill>
                <a:latin typeface="DejaVu Sans"/>
                <a:ea typeface="DejaVu Sans"/>
                <a:cs typeface="DejaVu Sans"/>
              </a:defRPr>
            </a:lvl5pPr>
            <a:lvl6pPr algn="l">
              <a:defRPr sz="1200" b="0">
                <a:solidFill>
                  <a:srgbClr val="303A43"/>
                </a:solidFill>
                <a:latin typeface="DejaVu Sans"/>
                <a:ea typeface="DejaVu Sans"/>
                <a:cs typeface="DejaVu Sans"/>
              </a:defRPr>
            </a:lvl6pPr>
            <a:lvl7pPr algn="l">
              <a:defRPr sz="1200" b="0">
                <a:solidFill>
                  <a:srgbClr val="303A43"/>
                </a:solidFill>
                <a:latin typeface="DejaVu Sans"/>
                <a:ea typeface="DejaVu Sans"/>
                <a:cs typeface="DejaVu Sans"/>
              </a:defRPr>
            </a:lvl7pPr>
            <a:lvl8pPr algn="l">
              <a:defRPr sz="1200" b="0">
                <a:solidFill>
                  <a:srgbClr val="303A43"/>
                </a:solidFill>
                <a:latin typeface="DejaVu Sans"/>
                <a:ea typeface="DejaVu Sans"/>
                <a:cs typeface="DejaVu Sans"/>
              </a:defRPr>
            </a:lvl8pPr>
            <a:lvl9pPr algn="l">
              <a:defRPr sz="1200" b="0">
                <a:solidFill>
                  <a:srgbClr val="303A43"/>
                </a:solidFill>
                <a:latin typeface="DejaVu Sans"/>
                <a:ea typeface="DejaVu Sans"/>
                <a:cs typeface="DejaVu Sans"/>
              </a:defRPr>
            </a:lvl9pPr>
          </a:lstStyle>
          <a:p>
            <a:pPr algn="l">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Εντοπίστηκαν και ελέγχθηκαν οι συγχυτικοί παράγοντες;</a:t>
            </a:r>
          </a:p>
        </p:txBody>
      </p:sp>
      <p:sp>
        <p:nvSpPr>
          <p:cNvPr id="14" name="Rectangle 13">
            <a:extLst>
              <a:ext uri="{FF2B5EF4-FFF2-40B4-BE49-F238E27FC236}">
                <a16:creationId xmlns:a16="http://schemas.microsoft.com/office/drawing/2014/main" id="{999E3E73-8302-4359-BFC0-671B0F5A2741}"/>
              </a:ext>
            </a:extLst>
          </p:cNvPr>
          <p:cNvSpPr>
            <a:spLocks noGrp="1"/>
          </p:cNvSpPr>
          <p:nvPr/>
        </p:nvSpPr>
        <p:spPr>
          <a:xfrm>
            <a:off x="7620000" y="3209925"/>
            <a:ext cx="1428750" cy="352425"/>
          </a:xfrm>
          <a:prstGeom prst="rect">
            <a:avLst/>
          </a:prstGeom>
          <a:solidFill>
            <a:srgbClr val="EAAE38"/>
          </a:solid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Ασαφές</a:t>
            </a:r>
          </a:p>
        </p:txBody>
      </p:sp>
      <p:sp>
        <p:nvSpPr>
          <p:cNvPr id="15" name="Rectangle 14">
            <a:extLst>
              <a:ext uri="{FF2B5EF4-FFF2-40B4-BE49-F238E27FC236}">
                <a16:creationId xmlns:a16="http://schemas.microsoft.com/office/drawing/2014/main" id="{B3374461-FEA1-4B33-8CC1-FBA407C48BC9}"/>
              </a:ext>
            </a:extLst>
          </p:cNvPr>
          <p:cNvSpPr>
            <a:spLocks noGrp="1"/>
          </p:cNvSpPr>
          <p:nvPr/>
        </p:nvSpPr>
        <p:spPr>
          <a:xfrm>
            <a:off x="9144000" y="3143250"/>
            <a:ext cx="2286000" cy="485775"/>
          </a:xfrm>
          <a:prstGeom prst="rect">
            <a:avLst/>
          </a:prstGeom>
          <a:solidFill>
            <a:srgbClr val="F7FAFB"/>
          </a:solidFill>
          <a:ln w="0">
            <a:noFill/>
            <a:prstDash val="solid"/>
          </a:ln>
        </p:spPr>
        <p:txBody>
          <a:bodyPr anchor="ctr"/>
          <a:lstStyle>
            <a:defPPr algn="l">
              <a:defRPr sz="1050" b="0">
                <a:solidFill>
                  <a:srgbClr val="667684"/>
                </a:solidFill>
                <a:latin typeface="DejaVu Sans"/>
                <a:ea typeface="DejaVu Sans"/>
                <a:cs typeface="DejaVu Sans"/>
              </a:defRPr>
            </a:defPPr>
            <a:lvl1pPr algn="l">
              <a:defRPr sz="1050" b="0">
                <a:solidFill>
                  <a:srgbClr val="667684"/>
                </a:solidFill>
                <a:latin typeface="DejaVu Sans"/>
                <a:ea typeface="DejaVu Sans"/>
                <a:cs typeface="DejaVu Sans"/>
              </a:defRPr>
            </a:lvl1pPr>
            <a:lvl2pPr algn="l">
              <a:defRPr sz="1050" b="0">
                <a:solidFill>
                  <a:srgbClr val="667684"/>
                </a:solidFill>
                <a:latin typeface="DejaVu Sans"/>
                <a:ea typeface="DejaVu Sans"/>
                <a:cs typeface="DejaVu Sans"/>
              </a:defRPr>
            </a:lvl2pPr>
            <a:lvl3pPr algn="l">
              <a:defRPr sz="1050" b="0">
                <a:solidFill>
                  <a:srgbClr val="667684"/>
                </a:solidFill>
                <a:latin typeface="DejaVu Sans"/>
                <a:ea typeface="DejaVu Sans"/>
                <a:cs typeface="DejaVu Sans"/>
              </a:defRPr>
            </a:lvl3pPr>
            <a:lvl4pPr algn="l">
              <a:defRPr sz="1050" b="0">
                <a:solidFill>
                  <a:srgbClr val="667684"/>
                </a:solidFill>
                <a:latin typeface="DejaVu Sans"/>
                <a:ea typeface="DejaVu Sans"/>
                <a:cs typeface="DejaVu Sans"/>
              </a:defRPr>
            </a:lvl4pPr>
            <a:lvl5pPr algn="l">
              <a:defRPr sz="1050" b="0">
                <a:solidFill>
                  <a:srgbClr val="667684"/>
                </a:solidFill>
                <a:latin typeface="DejaVu Sans"/>
                <a:ea typeface="DejaVu Sans"/>
                <a:cs typeface="DejaVu Sans"/>
              </a:defRPr>
            </a:lvl5pPr>
            <a:lvl6pPr algn="l">
              <a:defRPr sz="1050" b="0">
                <a:solidFill>
                  <a:srgbClr val="667684"/>
                </a:solidFill>
                <a:latin typeface="DejaVu Sans"/>
                <a:ea typeface="DejaVu Sans"/>
                <a:cs typeface="DejaVu Sans"/>
              </a:defRPr>
            </a:lvl6pPr>
            <a:lvl7pPr algn="l">
              <a:defRPr sz="1050" b="0">
                <a:solidFill>
                  <a:srgbClr val="667684"/>
                </a:solidFill>
                <a:latin typeface="DejaVu Sans"/>
                <a:ea typeface="DejaVu Sans"/>
                <a:cs typeface="DejaVu Sans"/>
              </a:defRPr>
            </a:lvl7pPr>
            <a:lvl8pPr algn="l">
              <a:defRPr sz="1050" b="0">
                <a:solidFill>
                  <a:srgbClr val="667684"/>
                </a:solidFill>
                <a:latin typeface="DejaVu Sans"/>
                <a:ea typeface="DejaVu Sans"/>
                <a:cs typeface="DejaVu Sans"/>
              </a:defRPr>
            </a:lvl8pPr>
            <a:lvl9pPr algn="l">
              <a:defRPr sz="1050" b="0">
                <a:solidFill>
                  <a:srgbClr val="667684"/>
                </a:solidFill>
                <a:latin typeface="DejaVu Sans"/>
                <a:ea typeface="DejaVu Sans"/>
                <a:cs typeface="DejaVu Sans"/>
              </a:defRPr>
            </a:lvl9pPr>
          </a:lstStyle>
          <a:p>
            <a:pPr algn="l">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Δεν περιγράφεται πλήρως η προσαρμογή</a:t>
            </a:r>
          </a:p>
        </p:txBody>
      </p:sp>
      <p:sp>
        <p:nvSpPr>
          <p:cNvPr id="16" name="Rectangle 15">
            <a:extLst>
              <a:ext uri="{FF2B5EF4-FFF2-40B4-BE49-F238E27FC236}">
                <a16:creationId xmlns:a16="http://schemas.microsoft.com/office/drawing/2014/main" id="{9837DA06-429C-41C0-8FE4-6E2FE5C0C8F3}"/>
              </a:ext>
            </a:extLst>
          </p:cNvPr>
          <p:cNvSpPr>
            <a:spLocks noGrp="1"/>
          </p:cNvSpPr>
          <p:nvPr/>
        </p:nvSpPr>
        <p:spPr>
          <a:xfrm>
            <a:off x="762000" y="3648075"/>
            <a:ext cx="6762750" cy="485775"/>
          </a:xfrm>
          <a:prstGeom prst="rect">
            <a:avLst/>
          </a:prstGeom>
          <a:solidFill>
            <a:srgbClr val="FFFFFF"/>
          </a:solidFill>
          <a:ln w="0">
            <a:noFill/>
            <a:prstDash val="solid"/>
          </a:ln>
        </p:spPr>
        <p:txBody>
          <a:bodyPr anchor="ctr"/>
          <a:lstStyle>
            <a:defPPr algn="l">
              <a:defRPr sz="1200" b="0">
                <a:solidFill>
                  <a:srgbClr val="303A43"/>
                </a:solidFill>
                <a:latin typeface="DejaVu Sans"/>
                <a:ea typeface="DejaVu Sans"/>
                <a:cs typeface="DejaVu Sans"/>
              </a:defRPr>
            </a:defPPr>
            <a:lvl1pPr algn="l">
              <a:defRPr sz="1200" b="0">
                <a:solidFill>
                  <a:srgbClr val="303A43"/>
                </a:solidFill>
                <a:latin typeface="DejaVu Sans"/>
                <a:ea typeface="DejaVu Sans"/>
                <a:cs typeface="DejaVu Sans"/>
              </a:defRPr>
            </a:lvl1pPr>
            <a:lvl2pPr algn="l">
              <a:defRPr sz="1200" b="0">
                <a:solidFill>
                  <a:srgbClr val="303A43"/>
                </a:solidFill>
                <a:latin typeface="DejaVu Sans"/>
                <a:ea typeface="DejaVu Sans"/>
                <a:cs typeface="DejaVu Sans"/>
              </a:defRPr>
            </a:lvl2pPr>
            <a:lvl3pPr algn="l">
              <a:defRPr sz="1200" b="0">
                <a:solidFill>
                  <a:srgbClr val="303A43"/>
                </a:solidFill>
                <a:latin typeface="DejaVu Sans"/>
                <a:ea typeface="DejaVu Sans"/>
                <a:cs typeface="DejaVu Sans"/>
              </a:defRPr>
            </a:lvl3pPr>
            <a:lvl4pPr algn="l">
              <a:defRPr sz="1200" b="0">
                <a:solidFill>
                  <a:srgbClr val="303A43"/>
                </a:solidFill>
                <a:latin typeface="DejaVu Sans"/>
                <a:ea typeface="DejaVu Sans"/>
                <a:cs typeface="DejaVu Sans"/>
              </a:defRPr>
            </a:lvl4pPr>
            <a:lvl5pPr algn="l">
              <a:defRPr sz="1200" b="0">
                <a:solidFill>
                  <a:srgbClr val="303A43"/>
                </a:solidFill>
                <a:latin typeface="DejaVu Sans"/>
                <a:ea typeface="DejaVu Sans"/>
                <a:cs typeface="DejaVu Sans"/>
              </a:defRPr>
            </a:lvl5pPr>
            <a:lvl6pPr algn="l">
              <a:defRPr sz="1200" b="0">
                <a:solidFill>
                  <a:srgbClr val="303A43"/>
                </a:solidFill>
                <a:latin typeface="DejaVu Sans"/>
                <a:ea typeface="DejaVu Sans"/>
                <a:cs typeface="DejaVu Sans"/>
              </a:defRPr>
            </a:lvl6pPr>
            <a:lvl7pPr algn="l">
              <a:defRPr sz="1200" b="0">
                <a:solidFill>
                  <a:srgbClr val="303A43"/>
                </a:solidFill>
                <a:latin typeface="DejaVu Sans"/>
                <a:ea typeface="DejaVu Sans"/>
                <a:cs typeface="DejaVu Sans"/>
              </a:defRPr>
            </a:lvl7pPr>
            <a:lvl8pPr algn="l">
              <a:defRPr sz="1200" b="0">
                <a:solidFill>
                  <a:srgbClr val="303A43"/>
                </a:solidFill>
                <a:latin typeface="DejaVu Sans"/>
                <a:ea typeface="DejaVu Sans"/>
                <a:cs typeface="DejaVu Sans"/>
              </a:defRPr>
            </a:lvl8pPr>
            <a:lvl9pPr algn="l">
              <a:defRPr sz="1200" b="0">
                <a:solidFill>
                  <a:srgbClr val="303A43"/>
                </a:solidFill>
                <a:latin typeface="DejaVu Sans"/>
                <a:ea typeface="DejaVu Sans"/>
                <a:cs typeface="DejaVu Sans"/>
              </a:defRPr>
            </a:lvl9pPr>
          </a:lstStyle>
          <a:p>
            <a:pPr algn="l">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Η DVT μετρήθηκε με τον ίδιο αξιόπιστο τρόπο;</a:t>
            </a:r>
          </a:p>
        </p:txBody>
      </p:sp>
      <p:sp>
        <p:nvSpPr>
          <p:cNvPr id="17" name="Rectangle 16">
            <a:extLst>
              <a:ext uri="{FF2B5EF4-FFF2-40B4-BE49-F238E27FC236}">
                <a16:creationId xmlns:a16="http://schemas.microsoft.com/office/drawing/2014/main" id="{4826107D-E5FF-4072-A998-85DB44E95A13}"/>
              </a:ext>
            </a:extLst>
          </p:cNvPr>
          <p:cNvSpPr>
            <a:spLocks noGrp="1"/>
          </p:cNvSpPr>
          <p:nvPr/>
        </p:nvSpPr>
        <p:spPr>
          <a:xfrm>
            <a:off x="7620000" y="3714750"/>
            <a:ext cx="1428750" cy="352425"/>
          </a:xfrm>
          <a:prstGeom prst="rect">
            <a:avLst/>
          </a:prstGeom>
          <a:solidFill>
            <a:srgbClr val="369064"/>
          </a:solid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Ναι</a:t>
            </a:r>
          </a:p>
        </p:txBody>
      </p:sp>
      <p:sp>
        <p:nvSpPr>
          <p:cNvPr id="18" name="Rectangle 17">
            <a:extLst>
              <a:ext uri="{FF2B5EF4-FFF2-40B4-BE49-F238E27FC236}">
                <a16:creationId xmlns:a16="http://schemas.microsoft.com/office/drawing/2014/main" id="{079ECF10-8B70-45F0-917C-627BA290BDA7}"/>
              </a:ext>
            </a:extLst>
          </p:cNvPr>
          <p:cNvSpPr>
            <a:spLocks noGrp="1"/>
          </p:cNvSpPr>
          <p:nvPr/>
        </p:nvSpPr>
        <p:spPr>
          <a:xfrm>
            <a:off x="9144000" y="3648075"/>
            <a:ext cx="2286000" cy="485775"/>
          </a:xfrm>
          <a:prstGeom prst="rect">
            <a:avLst/>
          </a:prstGeom>
          <a:solidFill>
            <a:srgbClr val="FFFFFF"/>
          </a:solidFill>
          <a:ln w="0">
            <a:noFill/>
            <a:prstDash val="solid"/>
          </a:ln>
        </p:spPr>
        <p:txBody>
          <a:bodyPr anchor="ctr"/>
          <a:lstStyle>
            <a:defPPr algn="l">
              <a:defRPr sz="1050" b="0">
                <a:solidFill>
                  <a:srgbClr val="667684"/>
                </a:solidFill>
                <a:latin typeface="DejaVu Sans"/>
                <a:ea typeface="DejaVu Sans"/>
                <a:cs typeface="DejaVu Sans"/>
              </a:defRPr>
            </a:defPPr>
            <a:lvl1pPr algn="l">
              <a:defRPr sz="1050" b="0">
                <a:solidFill>
                  <a:srgbClr val="667684"/>
                </a:solidFill>
                <a:latin typeface="DejaVu Sans"/>
                <a:ea typeface="DejaVu Sans"/>
                <a:cs typeface="DejaVu Sans"/>
              </a:defRPr>
            </a:lvl1pPr>
            <a:lvl2pPr algn="l">
              <a:defRPr sz="1050" b="0">
                <a:solidFill>
                  <a:srgbClr val="667684"/>
                </a:solidFill>
                <a:latin typeface="DejaVu Sans"/>
                <a:ea typeface="DejaVu Sans"/>
                <a:cs typeface="DejaVu Sans"/>
              </a:defRPr>
            </a:lvl2pPr>
            <a:lvl3pPr algn="l">
              <a:defRPr sz="1050" b="0">
                <a:solidFill>
                  <a:srgbClr val="667684"/>
                </a:solidFill>
                <a:latin typeface="DejaVu Sans"/>
                <a:ea typeface="DejaVu Sans"/>
                <a:cs typeface="DejaVu Sans"/>
              </a:defRPr>
            </a:lvl3pPr>
            <a:lvl4pPr algn="l">
              <a:defRPr sz="1050" b="0">
                <a:solidFill>
                  <a:srgbClr val="667684"/>
                </a:solidFill>
                <a:latin typeface="DejaVu Sans"/>
                <a:ea typeface="DejaVu Sans"/>
                <a:cs typeface="DejaVu Sans"/>
              </a:defRPr>
            </a:lvl4pPr>
            <a:lvl5pPr algn="l">
              <a:defRPr sz="1050" b="0">
                <a:solidFill>
                  <a:srgbClr val="667684"/>
                </a:solidFill>
                <a:latin typeface="DejaVu Sans"/>
                <a:ea typeface="DejaVu Sans"/>
                <a:cs typeface="DejaVu Sans"/>
              </a:defRPr>
            </a:lvl5pPr>
            <a:lvl6pPr algn="l">
              <a:defRPr sz="1050" b="0">
                <a:solidFill>
                  <a:srgbClr val="667684"/>
                </a:solidFill>
                <a:latin typeface="DejaVu Sans"/>
                <a:ea typeface="DejaVu Sans"/>
                <a:cs typeface="DejaVu Sans"/>
              </a:defRPr>
            </a:lvl6pPr>
            <a:lvl7pPr algn="l">
              <a:defRPr sz="1050" b="0">
                <a:solidFill>
                  <a:srgbClr val="667684"/>
                </a:solidFill>
                <a:latin typeface="DejaVu Sans"/>
                <a:ea typeface="DejaVu Sans"/>
                <a:cs typeface="DejaVu Sans"/>
              </a:defRPr>
            </a:lvl7pPr>
            <a:lvl8pPr algn="l">
              <a:defRPr sz="1050" b="0">
                <a:solidFill>
                  <a:srgbClr val="667684"/>
                </a:solidFill>
                <a:latin typeface="DejaVu Sans"/>
                <a:ea typeface="DejaVu Sans"/>
                <a:cs typeface="DejaVu Sans"/>
              </a:defRPr>
            </a:lvl8pPr>
            <a:lvl9pPr algn="l">
              <a:defRPr sz="1050" b="0">
                <a:solidFill>
                  <a:srgbClr val="667684"/>
                </a:solidFill>
                <a:latin typeface="DejaVu Sans"/>
                <a:ea typeface="DejaVu Sans"/>
                <a:cs typeface="DejaVu Sans"/>
              </a:defRPr>
            </a:lvl9pPr>
          </a:lstStyle>
          <a:p>
            <a:pPr algn="l">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Ίδιο διαγνωστικό πρωτόκολλο</a:t>
            </a:r>
          </a:p>
        </p:txBody>
      </p:sp>
      <p:sp>
        <p:nvSpPr>
          <p:cNvPr id="19" name="Rectangle 18">
            <a:extLst>
              <a:ext uri="{FF2B5EF4-FFF2-40B4-BE49-F238E27FC236}">
                <a16:creationId xmlns:a16="http://schemas.microsoft.com/office/drawing/2014/main" id="{A664E1FD-6B15-46AB-9566-F9F688613563}"/>
              </a:ext>
            </a:extLst>
          </p:cNvPr>
          <p:cNvSpPr>
            <a:spLocks noGrp="1"/>
          </p:cNvSpPr>
          <p:nvPr/>
        </p:nvSpPr>
        <p:spPr>
          <a:xfrm>
            <a:off x="762000" y="4152900"/>
            <a:ext cx="6762750" cy="485775"/>
          </a:xfrm>
          <a:prstGeom prst="rect">
            <a:avLst/>
          </a:prstGeom>
          <a:solidFill>
            <a:srgbClr val="F7FAFB"/>
          </a:solidFill>
          <a:ln w="0">
            <a:noFill/>
            <a:prstDash val="solid"/>
          </a:ln>
        </p:spPr>
        <p:txBody>
          <a:bodyPr anchor="ctr"/>
          <a:lstStyle>
            <a:defPPr algn="l">
              <a:defRPr sz="1200" b="0">
                <a:solidFill>
                  <a:srgbClr val="303A43"/>
                </a:solidFill>
                <a:latin typeface="DejaVu Sans"/>
                <a:ea typeface="DejaVu Sans"/>
                <a:cs typeface="DejaVu Sans"/>
              </a:defRPr>
            </a:defPPr>
            <a:lvl1pPr algn="l">
              <a:defRPr sz="1200" b="0">
                <a:solidFill>
                  <a:srgbClr val="303A43"/>
                </a:solidFill>
                <a:latin typeface="DejaVu Sans"/>
                <a:ea typeface="DejaVu Sans"/>
                <a:cs typeface="DejaVu Sans"/>
              </a:defRPr>
            </a:lvl1pPr>
            <a:lvl2pPr algn="l">
              <a:defRPr sz="1200" b="0">
                <a:solidFill>
                  <a:srgbClr val="303A43"/>
                </a:solidFill>
                <a:latin typeface="DejaVu Sans"/>
                <a:ea typeface="DejaVu Sans"/>
                <a:cs typeface="DejaVu Sans"/>
              </a:defRPr>
            </a:lvl2pPr>
            <a:lvl3pPr algn="l">
              <a:defRPr sz="1200" b="0">
                <a:solidFill>
                  <a:srgbClr val="303A43"/>
                </a:solidFill>
                <a:latin typeface="DejaVu Sans"/>
                <a:ea typeface="DejaVu Sans"/>
                <a:cs typeface="DejaVu Sans"/>
              </a:defRPr>
            </a:lvl3pPr>
            <a:lvl4pPr algn="l">
              <a:defRPr sz="1200" b="0">
                <a:solidFill>
                  <a:srgbClr val="303A43"/>
                </a:solidFill>
                <a:latin typeface="DejaVu Sans"/>
                <a:ea typeface="DejaVu Sans"/>
                <a:cs typeface="DejaVu Sans"/>
              </a:defRPr>
            </a:lvl4pPr>
            <a:lvl5pPr algn="l">
              <a:defRPr sz="1200" b="0">
                <a:solidFill>
                  <a:srgbClr val="303A43"/>
                </a:solidFill>
                <a:latin typeface="DejaVu Sans"/>
                <a:ea typeface="DejaVu Sans"/>
                <a:cs typeface="DejaVu Sans"/>
              </a:defRPr>
            </a:lvl5pPr>
            <a:lvl6pPr algn="l">
              <a:defRPr sz="1200" b="0">
                <a:solidFill>
                  <a:srgbClr val="303A43"/>
                </a:solidFill>
                <a:latin typeface="DejaVu Sans"/>
                <a:ea typeface="DejaVu Sans"/>
                <a:cs typeface="DejaVu Sans"/>
              </a:defRPr>
            </a:lvl6pPr>
            <a:lvl7pPr algn="l">
              <a:defRPr sz="1200" b="0">
                <a:solidFill>
                  <a:srgbClr val="303A43"/>
                </a:solidFill>
                <a:latin typeface="DejaVu Sans"/>
                <a:ea typeface="DejaVu Sans"/>
                <a:cs typeface="DejaVu Sans"/>
              </a:defRPr>
            </a:lvl7pPr>
            <a:lvl8pPr algn="l">
              <a:defRPr sz="1200" b="0">
                <a:solidFill>
                  <a:srgbClr val="303A43"/>
                </a:solidFill>
                <a:latin typeface="DejaVu Sans"/>
                <a:ea typeface="DejaVu Sans"/>
                <a:cs typeface="DejaVu Sans"/>
              </a:defRPr>
            </a:lvl8pPr>
            <a:lvl9pPr algn="l">
              <a:defRPr sz="1200" b="0">
                <a:solidFill>
                  <a:srgbClr val="303A43"/>
                </a:solidFill>
                <a:latin typeface="DejaVu Sans"/>
                <a:ea typeface="DejaVu Sans"/>
                <a:cs typeface="DejaVu Sans"/>
              </a:defRPr>
            </a:lvl9pPr>
          </a:lstStyle>
          <a:p>
            <a:pPr algn="l">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Η παρακολούθηση ήταν επαρκής και πλήρης;</a:t>
            </a:r>
          </a:p>
        </p:txBody>
      </p:sp>
      <p:sp>
        <p:nvSpPr>
          <p:cNvPr id="20" name="Rectangle 19">
            <a:extLst>
              <a:ext uri="{FF2B5EF4-FFF2-40B4-BE49-F238E27FC236}">
                <a16:creationId xmlns:a16="http://schemas.microsoft.com/office/drawing/2014/main" id="{8AB583FF-4B90-4EAA-BF56-1CEB87582FA6}"/>
              </a:ext>
            </a:extLst>
          </p:cNvPr>
          <p:cNvSpPr>
            <a:spLocks noGrp="1"/>
          </p:cNvSpPr>
          <p:nvPr/>
        </p:nvSpPr>
        <p:spPr>
          <a:xfrm>
            <a:off x="7620000" y="4219575"/>
            <a:ext cx="1428750" cy="352425"/>
          </a:xfrm>
          <a:prstGeom prst="rect">
            <a:avLst/>
          </a:prstGeom>
          <a:solidFill>
            <a:srgbClr val="F0785C"/>
          </a:solid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Όχι</a:t>
            </a:r>
          </a:p>
        </p:txBody>
      </p:sp>
      <p:sp>
        <p:nvSpPr>
          <p:cNvPr id="21" name="Rectangle 20">
            <a:extLst>
              <a:ext uri="{FF2B5EF4-FFF2-40B4-BE49-F238E27FC236}">
                <a16:creationId xmlns:a16="http://schemas.microsoft.com/office/drawing/2014/main" id="{2861EB51-B190-4E24-AB5D-20F292C16C39}"/>
              </a:ext>
            </a:extLst>
          </p:cNvPr>
          <p:cNvSpPr>
            <a:spLocks noGrp="1"/>
          </p:cNvSpPr>
          <p:nvPr/>
        </p:nvSpPr>
        <p:spPr>
          <a:xfrm>
            <a:off x="9144000" y="4152900"/>
            <a:ext cx="2286000" cy="485775"/>
          </a:xfrm>
          <a:prstGeom prst="rect">
            <a:avLst/>
          </a:prstGeom>
          <a:solidFill>
            <a:srgbClr val="F7FAFB"/>
          </a:solidFill>
          <a:ln w="0">
            <a:noFill/>
            <a:prstDash val="solid"/>
          </a:ln>
        </p:spPr>
        <p:txBody>
          <a:bodyPr anchor="ctr"/>
          <a:lstStyle>
            <a:defPPr algn="l">
              <a:defRPr sz="1050" b="0">
                <a:solidFill>
                  <a:srgbClr val="667684"/>
                </a:solidFill>
                <a:latin typeface="DejaVu Sans"/>
                <a:ea typeface="DejaVu Sans"/>
                <a:cs typeface="DejaVu Sans"/>
              </a:defRPr>
            </a:defPPr>
            <a:lvl1pPr algn="l">
              <a:defRPr sz="1050" b="0">
                <a:solidFill>
                  <a:srgbClr val="667684"/>
                </a:solidFill>
                <a:latin typeface="DejaVu Sans"/>
                <a:ea typeface="DejaVu Sans"/>
                <a:cs typeface="DejaVu Sans"/>
              </a:defRPr>
            </a:lvl1pPr>
            <a:lvl2pPr algn="l">
              <a:defRPr sz="1050" b="0">
                <a:solidFill>
                  <a:srgbClr val="667684"/>
                </a:solidFill>
                <a:latin typeface="DejaVu Sans"/>
                <a:ea typeface="DejaVu Sans"/>
                <a:cs typeface="DejaVu Sans"/>
              </a:defRPr>
            </a:lvl2pPr>
            <a:lvl3pPr algn="l">
              <a:defRPr sz="1050" b="0">
                <a:solidFill>
                  <a:srgbClr val="667684"/>
                </a:solidFill>
                <a:latin typeface="DejaVu Sans"/>
                <a:ea typeface="DejaVu Sans"/>
                <a:cs typeface="DejaVu Sans"/>
              </a:defRPr>
            </a:lvl3pPr>
            <a:lvl4pPr algn="l">
              <a:defRPr sz="1050" b="0">
                <a:solidFill>
                  <a:srgbClr val="667684"/>
                </a:solidFill>
                <a:latin typeface="DejaVu Sans"/>
                <a:ea typeface="DejaVu Sans"/>
                <a:cs typeface="DejaVu Sans"/>
              </a:defRPr>
            </a:lvl4pPr>
            <a:lvl5pPr algn="l">
              <a:defRPr sz="1050" b="0">
                <a:solidFill>
                  <a:srgbClr val="667684"/>
                </a:solidFill>
                <a:latin typeface="DejaVu Sans"/>
                <a:ea typeface="DejaVu Sans"/>
                <a:cs typeface="DejaVu Sans"/>
              </a:defRPr>
            </a:lvl5pPr>
            <a:lvl6pPr algn="l">
              <a:defRPr sz="1050" b="0">
                <a:solidFill>
                  <a:srgbClr val="667684"/>
                </a:solidFill>
                <a:latin typeface="DejaVu Sans"/>
                <a:ea typeface="DejaVu Sans"/>
                <a:cs typeface="DejaVu Sans"/>
              </a:defRPr>
            </a:lvl6pPr>
            <a:lvl7pPr algn="l">
              <a:defRPr sz="1050" b="0">
                <a:solidFill>
                  <a:srgbClr val="667684"/>
                </a:solidFill>
                <a:latin typeface="DejaVu Sans"/>
                <a:ea typeface="DejaVu Sans"/>
                <a:cs typeface="DejaVu Sans"/>
              </a:defRPr>
            </a:lvl7pPr>
            <a:lvl8pPr algn="l">
              <a:defRPr sz="1050" b="0">
                <a:solidFill>
                  <a:srgbClr val="667684"/>
                </a:solidFill>
                <a:latin typeface="DejaVu Sans"/>
                <a:ea typeface="DejaVu Sans"/>
                <a:cs typeface="DejaVu Sans"/>
              </a:defRPr>
            </a:lvl8pPr>
            <a:lvl9pPr algn="l">
              <a:defRPr sz="1050" b="0">
                <a:solidFill>
                  <a:srgbClr val="667684"/>
                </a:solidFill>
                <a:latin typeface="DejaVu Sans"/>
                <a:ea typeface="DejaVu Sans"/>
                <a:cs typeface="DejaVu Sans"/>
              </a:defRPr>
            </a:lvl9pPr>
          </a:lstStyle>
          <a:p>
            <a:pPr algn="l">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Πολλές απώλειες στην ομάδα υψηλού κινδύνου</a:t>
            </a:r>
          </a:p>
        </p:txBody>
      </p:sp>
      <p:sp>
        <p:nvSpPr>
          <p:cNvPr id="22" name="Rectangle 21">
            <a:extLst>
              <a:ext uri="{FF2B5EF4-FFF2-40B4-BE49-F238E27FC236}">
                <a16:creationId xmlns:a16="http://schemas.microsoft.com/office/drawing/2014/main" id="{A398FD8D-243F-4396-B44E-6836E0734731}"/>
              </a:ext>
            </a:extLst>
          </p:cNvPr>
          <p:cNvSpPr>
            <a:spLocks noGrp="1"/>
          </p:cNvSpPr>
          <p:nvPr/>
        </p:nvSpPr>
        <p:spPr>
          <a:xfrm>
            <a:off x="762000" y="4657725"/>
            <a:ext cx="6762750" cy="485775"/>
          </a:xfrm>
          <a:prstGeom prst="rect">
            <a:avLst/>
          </a:prstGeom>
          <a:solidFill>
            <a:srgbClr val="FFFFFF"/>
          </a:solidFill>
          <a:ln w="0">
            <a:noFill/>
            <a:prstDash val="solid"/>
          </a:ln>
        </p:spPr>
        <p:txBody>
          <a:bodyPr anchor="ctr"/>
          <a:lstStyle>
            <a:defPPr algn="l">
              <a:defRPr sz="1200" b="0">
                <a:solidFill>
                  <a:srgbClr val="303A43"/>
                </a:solidFill>
                <a:latin typeface="DejaVu Sans"/>
                <a:ea typeface="DejaVu Sans"/>
                <a:cs typeface="DejaVu Sans"/>
              </a:defRPr>
            </a:defPPr>
            <a:lvl1pPr algn="l">
              <a:defRPr sz="1200" b="0">
                <a:solidFill>
                  <a:srgbClr val="303A43"/>
                </a:solidFill>
                <a:latin typeface="DejaVu Sans"/>
                <a:ea typeface="DejaVu Sans"/>
                <a:cs typeface="DejaVu Sans"/>
              </a:defRPr>
            </a:lvl1pPr>
            <a:lvl2pPr algn="l">
              <a:defRPr sz="1200" b="0">
                <a:solidFill>
                  <a:srgbClr val="303A43"/>
                </a:solidFill>
                <a:latin typeface="DejaVu Sans"/>
                <a:ea typeface="DejaVu Sans"/>
                <a:cs typeface="DejaVu Sans"/>
              </a:defRPr>
            </a:lvl2pPr>
            <a:lvl3pPr algn="l">
              <a:defRPr sz="1200" b="0">
                <a:solidFill>
                  <a:srgbClr val="303A43"/>
                </a:solidFill>
                <a:latin typeface="DejaVu Sans"/>
                <a:ea typeface="DejaVu Sans"/>
                <a:cs typeface="DejaVu Sans"/>
              </a:defRPr>
            </a:lvl3pPr>
            <a:lvl4pPr algn="l">
              <a:defRPr sz="1200" b="0">
                <a:solidFill>
                  <a:srgbClr val="303A43"/>
                </a:solidFill>
                <a:latin typeface="DejaVu Sans"/>
                <a:ea typeface="DejaVu Sans"/>
                <a:cs typeface="DejaVu Sans"/>
              </a:defRPr>
            </a:lvl4pPr>
            <a:lvl5pPr algn="l">
              <a:defRPr sz="1200" b="0">
                <a:solidFill>
                  <a:srgbClr val="303A43"/>
                </a:solidFill>
                <a:latin typeface="DejaVu Sans"/>
                <a:ea typeface="DejaVu Sans"/>
                <a:cs typeface="DejaVu Sans"/>
              </a:defRPr>
            </a:lvl5pPr>
            <a:lvl6pPr algn="l">
              <a:defRPr sz="1200" b="0">
                <a:solidFill>
                  <a:srgbClr val="303A43"/>
                </a:solidFill>
                <a:latin typeface="DejaVu Sans"/>
                <a:ea typeface="DejaVu Sans"/>
                <a:cs typeface="DejaVu Sans"/>
              </a:defRPr>
            </a:lvl6pPr>
            <a:lvl7pPr algn="l">
              <a:defRPr sz="1200" b="0">
                <a:solidFill>
                  <a:srgbClr val="303A43"/>
                </a:solidFill>
                <a:latin typeface="DejaVu Sans"/>
                <a:ea typeface="DejaVu Sans"/>
                <a:cs typeface="DejaVu Sans"/>
              </a:defRPr>
            </a:lvl7pPr>
            <a:lvl8pPr algn="l">
              <a:defRPr sz="1200" b="0">
                <a:solidFill>
                  <a:srgbClr val="303A43"/>
                </a:solidFill>
                <a:latin typeface="DejaVu Sans"/>
                <a:ea typeface="DejaVu Sans"/>
                <a:cs typeface="DejaVu Sans"/>
              </a:defRPr>
            </a:lvl8pPr>
            <a:lvl9pPr algn="l">
              <a:defRPr sz="1200" b="0">
                <a:solidFill>
                  <a:srgbClr val="303A43"/>
                </a:solidFill>
                <a:latin typeface="DejaVu Sans"/>
                <a:ea typeface="DejaVu Sans"/>
                <a:cs typeface="DejaVu Sans"/>
              </a:defRPr>
            </a:lvl9pPr>
          </a:lstStyle>
          <a:p>
            <a:pPr algn="l">
              <a:defRPr sz="1200" b="0">
                <a:solidFill>
                  <a:srgbClr val="303A43"/>
                </a:solidFill>
                <a:latin typeface="DejaVu Sans"/>
                <a:ea typeface="DejaVu Sans"/>
                <a:cs typeface="DejaVu Sans"/>
              </a:defRPr>
            </a:pPr>
            <a:r>
              <a:rPr sz="1200" b="0">
                <a:solidFill>
                  <a:srgbClr val="303A43"/>
                </a:solidFill>
                <a:latin typeface="DejaVu Sans"/>
                <a:ea typeface="DejaVu Sans"/>
                <a:cs typeface="DejaVu Sans"/>
              </a:rPr>
              <a:t>Χρησιμοποιήθηκε κατάλληλη στατιστική ανάλυση;</a:t>
            </a:r>
          </a:p>
        </p:txBody>
      </p:sp>
      <p:sp>
        <p:nvSpPr>
          <p:cNvPr id="23" name="Rectangle 22">
            <a:extLst>
              <a:ext uri="{FF2B5EF4-FFF2-40B4-BE49-F238E27FC236}">
                <a16:creationId xmlns:a16="http://schemas.microsoft.com/office/drawing/2014/main" id="{23C86F53-EE5A-4310-8EC7-2BA7677E2C68}"/>
              </a:ext>
            </a:extLst>
          </p:cNvPr>
          <p:cNvSpPr>
            <a:spLocks noGrp="1"/>
          </p:cNvSpPr>
          <p:nvPr/>
        </p:nvSpPr>
        <p:spPr>
          <a:xfrm>
            <a:off x="7620000" y="4724400"/>
            <a:ext cx="1428750" cy="352425"/>
          </a:xfrm>
          <a:prstGeom prst="rect">
            <a:avLst/>
          </a:prstGeom>
          <a:solidFill>
            <a:srgbClr val="369064"/>
          </a:solidFill>
          <a:ln w="0">
            <a:noFill/>
            <a:prstDash val="solid"/>
          </a:ln>
        </p:spPr>
        <p:txBody>
          <a:bodyPr anchor="ctr"/>
          <a:lstStyle>
            <a:defPPr algn="ctr">
              <a:defRPr sz="1200" b="1">
                <a:solidFill>
                  <a:srgbClr val="FFFFFF"/>
                </a:solidFill>
                <a:latin typeface="DejaVu Sans"/>
                <a:ea typeface="DejaVu Sans"/>
                <a:cs typeface="DejaVu Sans"/>
              </a:defRPr>
            </a:defPPr>
            <a:lvl1pPr algn="ctr">
              <a:defRPr sz="1200" b="1">
                <a:solidFill>
                  <a:srgbClr val="FFFFFF"/>
                </a:solidFill>
                <a:latin typeface="DejaVu Sans"/>
                <a:ea typeface="DejaVu Sans"/>
                <a:cs typeface="DejaVu Sans"/>
              </a:defRPr>
            </a:lvl1pPr>
            <a:lvl2pPr algn="ctr">
              <a:defRPr sz="1200" b="1">
                <a:solidFill>
                  <a:srgbClr val="FFFFFF"/>
                </a:solidFill>
                <a:latin typeface="DejaVu Sans"/>
                <a:ea typeface="DejaVu Sans"/>
                <a:cs typeface="DejaVu Sans"/>
              </a:defRPr>
            </a:lvl2pPr>
            <a:lvl3pPr algn="ctr">
              <a:defRPr sz="1200" b="1">
                <a:solidFill>
                  <a:srgbClr val="FFFFFF"/>
                </a:solidFill>
                <a:latin typeface="DejaVu Sans"/>
                <a:ea typeface="DejaVu Sans"/>
                <a:cs typeface="DejaVu Sans"/>
              </a:defRPr>
            </a:lvl3pPr>
            <a:lvl4pPr algn="ctr">
              <a:defRPr sz="1200" b="1">
                <a:solidFill>
                  <a:srgbClr val="FFFFFF"/>
                </a:solidFill>
                <a:latin typeface="DejaVu Sans"/>
                <a:ea typeface="DejaVu Sans"/>
                <a:cs typeface="DejaVu Sans"/>
              </a:defRPr>
            </a:lvl4pPr>
            <a:lvl5pPr algn="ctr">
              <a:defRPr sz="1200" b="1">
                <a:solidFill>
                  <a:srgbClr val="FFFFFF"/>
                </a:solidFill>
                <a:latin typeface="DejaVu Sans"/>
                <a:ea typeface="DejaVu Sans"/>
                <a:cs typeface="DejaVu Sans"/>
              </a:defRPr>
            </a:lvl5pPr>
            <a:lvl6pPr algn="ctr">
              <a:defRPr sz="1200" b="1">
                <a:solidFill>
                  <a:srgbClr val="FFFFFF"/>
                </a:solidFill>
                <a:latin typeface="DejaVu Sans"/>
                <a:ea typeface="DejaVu Sans"/>
                <a:cs typeface="DejaVu Sans"/>
              </a:defRPr>
            </a:lvl6pPr>
            <a:lvl7pPr algn="ctr">
              <a:defRPr sz="1200" b="1">
                <a:solidFill>
                  <a:srgbClr val="FFFFFF"/>
                </a:solidFill>
                <a:latin typeface="DejaVu Sans"/>
                <a:ea typeface="DejaVu Sans"/>
                <a:cs typeface="DejaVu Sans"/>
              </a:defRPr>
            </a:lvl7pPr>
            <a:lvl8pPr algn="ctr">
              <a:defRPr sz="1200" b="1">
                <a:solidFill>
                  <a:srgbClr val="FFFFFF"/>
                </a:solidFill>
                <a:latin typeface="DejaVu Sans"/>
                <a:ea typeface="DejaVu Sans"/>
                <a:cs typeface="DejaVu Sans"/>
              </a:defRPr>
            </a:lvl8pPr>
            <a:lvl9pPr algn="ctr">
              <a:defRPr sz="1200" b="1">
                <a:solidFill>
                  <a:srgbClr val="FFFFFF"/>
                </a:solidFill>
                <a:latin typeface="DejaVu Sans"/>
                <a:ea typeface="DejaVu Sans"/>
                <a:cs typeface="DejaVu Sans"/>
              </a:defRPr>
            </a:lvl9p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Ναι</a:t>
            </a:r>
          </a:p>
        </p:txBody>
      </p:sp>
      <p:sp>
        <p:nvSpPr>
          <p:cNvPr id="24" name="Rectangle 23">
            <a:extLst>
              <a:ext uri="{FF2B5EF4-FFF2-40B4-BE49-F238E27FC236}">
                <a16:creationId xmlns:a16="http://schemas.microsoft.com/office/drawing/2014/main" id="{C357030E-9768-430B-94E3-1FBB9CD660AA}"/>
              </a:ext>
            </a:extLst>
          </p:cNvPr>
          <p:cNvSpPr>
            <a:spLocks noGrp="1"/>
          </p:cNvSpPr>
          <p:nvPr/>
        </p:nvSpPr>
        <p:spPr>
          <a:xfrm>
            <a:off x="9144000" y="4657725"/>
            <a:ext cx="2286000" cy="485775"/>
          </a:xfrm>
          <a:prstGeom prst="rect">
            <a:avLst/>
          </a:prstGeom>
          <a:solidFill>
            <a:srgbClr val="FFFFFF"/>
          </a:solidFill>
          <a:ln w="0">
            <a:noFill/>
            <a:prstDash val="solid"/>
          </a:ln>
        </p:spPr>
        <p:txBody>
          <a:bodyPr anchor="ctr"/>
          <a:lstStyle>
            <a:defPPr algn="l">
              <a:defRPr sz="1050" b="0">
                <a:solidFill>
                  <a:srgbClr val="667684"/>
                </a:solidFill>
                <a:latin typeface="DejaVu Sans"/>
                <a:ea typeface="DejaVu Sans"/>
                <a:cs typeface="DejaVu Sans"/>
              </a:defRPr>
            </a:defPPr>
            <a:lvl1pPr algn="l">
              <a:defRPr sz="1050" b="0">
                <a:solidFill>
                  <a:srgbClr val="667684"/>
                </a:solidFill>
                <a:latin typeface="DejaVu Sans"/>
                <a:ea typeface="DejaVu Sans"/>
                <a:cs typeface="DejaVu Sans"/>
              </a:defRPr>
            </a:lvl1pPr>
            <a:lvl2pPr algn="l">
              <a:defRPr sz="1050" b="0">
                <a:solidFill>
                  <a:srgbClr val="667684"/>
                </a:solidFill>
                <a:latin typeface="DejaVu Sans"/>
                <a:ea typeface="DejaVu Sans"/>
                <a:cs typeface="DejaVu Sans"/>
              </a:defRPr>
            </a:lvl2pPr>
            <a:lvl3pPr algn="l">
              <a:defRPr sz="1050" b="0">
                <a:solidFill>
                  <a:srgbClr val="667684"/>
                </a:solidFill>
                <a:latin typeface="DejaVu Sans"/>
                <a:ea typeface="DejaVu Sans"/>
                <a:cs typeface="DejaVu Sans"/>
              </a:defRPr>
            </a:lvl3pPr>
            <a:lvl4pPr algn="l">
              <a:defRPr sz="1050" b="0">
                <a:solidFill>
                  <a:srgbClr val="667684"/>
                </a:solidFill>
                <a:latin typeface="DejaVu Sans"/>
                <a:ea typeface="DejaVu Sans"/>
                <a:cs typeface="DejaVu Sans"/>
              </a:defRPr>
            </a:lvl4pPr>
            <a:lvl5pPr algn="l">
              <a:defRPr sz="1050" b="0">
                <a:solidFill>
                  <a:srgbClr val="667684"/>
                </a:solidFill>
                <a:latin typeface="DejaVu Sans"/>
                <a:ea typeface="DejaVu Sans"/>
                <a:cs typeface="DejaVu Sans"/>
              </a:defRPr>
            </a:lvl5pPr>
            <a:lvl6pPr algn="l">
              <a:defRPr sz="1050" b="0">
                <a:solidFill>
                  <a:srgbClr val="667684"/>
                </a:solidFill>
                <a:latin typeface="DejaVu Sans"/>
                <a:ea typeface="DejaVu Sans"/>
                <a:cs typeface="DejaVu Sans"/>
              </a:defRPr>
            </a:lvl6pPr>
            <a:lvl7pPr algn="l">
              <a:defRPr sz="1050" b="0">
                <a:solidFill>
                  <a:srgbClr val="667684"/>
                </a:solidFill>
                <a:latin typeface="DejaVu Sans"/>
                <a:ea typeface="DejaVu Sans"/>
                <a:cs typeface="DejaVu Sans"/>
              </a:defRPr>
            </a:lvl7pPr>
            <a:lvl8pPr algn="l">
              <a:defRPr sz="1050" b="0">
                <a:solidFill>
                  <a:srgbClr val="667684"/>
                </a:solidFill>
                <a:latin typeface="DejaVu Sans"/>
                <a:ea typeface="DejaVu Sans"/>
                <a:cs typeface="DejaVu Sans"/>
              </a:defRPr>
            </a:lvl8pPr>
            <a:lvl9pPr algn="l">
              <a:defRPr sz="1050" b="0">
                <a:solidFill>
                  <a:srgbClr val="667684"/>
                </a:solidFill>
                <a:latin typeface="DejaVu Sans"/>
                <a:ea typeface="DejaVu Sans"/>
                <a:cs typeface="DejaVu Sans"/>
              </a:defRPr>
            </a:lvl9pPr>
          </a:lstStyle>
          <a:p>
            <a:pPr algn="l">
              <a:defRPr sz="1050" b="0">
                <a:solidFill>
                  <a:srgbClr val="667684"/>
                </a:solidFill>
                <a:latin typeface="DejaVu Sans"/>
                <a:ea typeface="DejaVu Sans"/>
                <a:cs typeface="DejaVu Sans"/>
              </a:defRPr>
            </a:pPr>
            <a:r>
              <a:rPr sz="1050" b="0">
                <a:solidFill>
                  <a:srgbClr val="667684"/>
                </a:solidFill>
                <a:latin typeface="DejaVu Sans"/>
                <a:ea typeface="DejaVu Sans"/>
                <a:cs typeface="DejaVu Sans"/>
              </a:rPr>
              <a:t>Αναφέρεται μοντέλο χρόνου έως το συμβάν</a:t>
            </a:r>
          </a:p>
        </p:txBody>
      </p:sp>
      <p:sp>
        <p:nvSpPr>
          <p:cNvPr id="25" name="Rectangle: Rounded Corners 24">
            <a:extLst>
              <a:ext uri="{FF2B5EF4-FFF2-40B4-BE49-F238E27FC236}">
                <a16:creationId xmlns:a16="http://schemas.microsoft.com/office/drawing/2014/main" id="{F9762CE9-DDD0-4493-8070-360EC6A08E48}"/>
              </a:ext>
            </a:extLst>
          </p:cNvPr>
          <p:cNvSpPr>
            <a:spLocks noGrp="1"/>
          </p:cNvSpPr>
          <p:nvPr/>
        </p:nvSpPr>
        <p:spPr>
          <a:xfrm>
            <a:off x="952500" y="5314950"/>
            <a:ext cx="10287000" cy="1066800"/>
          </a:xfrm>
          <a:prstGeom prst="roundRect">
            <a:avLst>
              <a:gd name="adj" fmla="val 5357"/>
            </a:avLst>
          </a:prstGeom>
          <a:solidFill>
            <a:srgbClr val="DDEFEA"/>
          </a:solidFill>
          <a:ln w="0">
            <a:noFill/>
            <a:prstDash val="solid"/>
          </a:ln>
        </p:spPr>
        <p:txBody>
          <a:bodyPr/>
          <a:lstStyle/>
          <a:p>
            <a:endParaRPr lang="en-US"/>
          </a:p>
        </p:txBody>
      </p:sp>
      <p:sp>
        <p:nvSpPr>
          <p:cNvPr id="26" name="Rectangle 25">
            <a:extLst>
              <a:ext uri="{FF2B5EF4-FFF2-40B4-BE49-F238E27FC236}">
                <a16:creationId xmlns:a16="http://schemas.microsoft.com/office/drawing/2014/main" id="{04A80708-84D9-4DC3-A84C-F5008F279595}"/>
              </a:ext>
            </a:extLst>
          </p:cNvPr>
          <p:cNvSpPr>
            <a:spLocks noGrp="1"/>
          </p:cNvSpPr>
          <p:nvPr/>
        </p:nvSpPr>
        <p:spPr>
          <a:xfrm>
            <a:off x="1190625" y="5381625"/>
            <a:ext cx="9810750" cy="933450"/>
          </a:xfrm>
          <a:prstGeom prst="rect">
            <a:avLst/>
          </a:prstGeom>
          <a:noFill/>
          <a:ln w="0">
            <a:noFill/>
            <a:prstDash val="solid"/>
          </a:ln>
        </p:spPr>
        <p:txBody>
          <a:bodyPr anchor="ctr"/>
          <a:lstStyle>
            <a:defPPr algn="ctr">
              <a:defRPr sz="1350" b="1">
                <a:solidFill>
                  <a:srgbClr val="173B4F"/>
                </a:solidFill>
                <a:latin typeface="DejaVu Sans"/>
                <a:ea typeface="DejaVu Sans"/>
                <a:cs typeface="DejaVu Sans"/>
              </a:defRPr>
            </a:defPPr>
            <a:lvl1pPr algn="ctr">
              <a:defRPr sz="1350" b="1">
                <a:solidFill>
                  <a:srgbClr val="173B4F"/>
                </a:solidFill>
                <a:latin typeface="DejaVu Sans"/>
                <a:ea typeface="DejaVu Sans"/>
                <a:cs typeface="DejaVu Sans"/>
              </a:defRPr>
            </a:lvl1pPr>
            <a:lvl2pPr algn="ctr">
              <a:defRPr sz="1350" b="1">
                <a:solidFill>
                  <a:srgbClr val="173B4F"/>
                </a:solidFill>
                <a:latin typeface="DejaVu Sans"/>
                <a:ea typeface="DejaVu Sans"/>
                <a:cs typeface="DejaVu Sans"/>
              </a:defRPr>
            </a:lvl2pPr>
            <a:lvl3pPr algn="ctr">
              <a:defRPr sz="1350" b="1">
                <a:solidFill>
                  <a:srgbClr val="173B4F"/>
                </a:solidFill>
                <a:latin typeface="DejaVu Sans"/>
                <a:ea typeface="DejaVu Sans"/>
                <a:cs typeface="DejaVu Sans"/>
              </a:defRPr>
            </a:lvl3pPr>
            <a:lvl4pPr algn="ctr">
              <a:defRPr sz="1350" b="1">
                <a:solidFill>
                  <a:srgbClr val="173B4F"/>
                </a:solidFill>
                <a:latin typeface="DejaVu Sans"/>
                <a:ea typeface="DejaVu Sans"/>
                <a:cs typeface="DejaVu Sans"/>
              </a:defRPr>
            </a:lvl4pPr>
            <a:lvl5pPr algn="ctr">
              <a:defRPr sz="1350" b="1">
                <a:solidFill>
                  <a:srgbClr val="173B4F"/>
                </a:solidFill>
                <a:latin typeface="DejaVu Sans"/>
                <a:ea typeface="DejaVu Sans"/>
                <a:cs typeface="DejaVu Sans"/>
              </a:defRPr>
            </a:lvl5pPr>
            <a:lvl6pPr algn="ctr">
              <a:defRPr sz="1350" b="1">
                <a:solidFill>
                  <a:srgbClr val="173B4F"/>
                </a:solidFill>
                <a:latin typeface="DejaVu Sans"/>
                <a:ea typeface="DejaVu Sans"/>
                <a:cs typeface="DejaVu Sans"/>
              </a:defRPr>
            </a:lvl6pPr>
            <a:lvl7pPr algn="ctr">
              <a:defRPr sz="1350" b="1">
                <a:solidFill>
                  <a:srgbClr val="173B4F"/>
                </a:solidFill>
                <a:latin typeface="DejaVu Sans"/>
                <a:ea typeface="DejaVu Sans"/>
                <a:cs typeface="DejaVu Sans"/>
              </a:defRPr>
            </a:lvl7pPr>
            <a:lvl8pPr algn="ctr">
              <a:defRPr sz="1350" b="1">
                <a:solidFill>
                  <a:srgbClr val="173B4F"/>
                </a:solidFill>
                <a:latin typeface="DejaVu Sans"/>
                <a:ea typeface="DejaVu Sans"/>
                <a:cs typeface="DejaVu Sans"/>
              </a:defRPr>
            </a:lvl8pPr>
            <a:lvl9pPr algn="ctr">
              <a:defRPr sz="1350" b="1">
                <a:solidFill>
                  <a:srgbClr val="173B4F"/>
                </a:solidFill>
                <a:latin typeface="DejaVu Sans"/>
                <a:ea typeface="DejaVu Sans"/>
                <a:cs typeface="DejaVu Sans"/>
              </a:defRPr>
            </a:lvl9pPr>
          </a:lstStyle>
          <a:p>
            <a:pPr algn="ctr">
              <a:defRPr sz="1350" b="1">
                <a:solidFill>
                  <a:srgbClr val="173B4F"/>
                </a:solidFill>
                <a:latin typeface="DejaVu Sans"/>
                <a:ea typeface="DejaVu Sans"/>
                <a:cs typeface="DejaVu Sans"/>
              </a:defRPr>
            </a:pPr>
            <a:r>
              <a:rPr sz="1350" b="1">
                <a:solidFill>
                  <a:srgbClr val="173B4F"/>
                </a:solidFill>
                <a:latin typeface="DejaVu Sans"/>
                <a:ea typeface="DejaVu Sans"/>
                <a:cs typeface="DejaVu Sans"/>
              </a:rPr>
              <a:t>Δεν αρκεί να μετρήσουμε πόσα «Ναι» υπάρχουν. Εξετάζουμε ποια προβλήματα μπορούν να αλλοιώσουν το αποτέλεσμα. Εδώ, οι απώλειες παρακολούθησης και η ασαφής προσαρμογή μειώνουν την εμπιστοσύνη μας.</a:t>
            </a:r>
          </a:p>
        </p:txBody>
      </p:sp>
    </p:spTree>
    <p:extLst>
      <p:ext uri="{BB962C8B-B14F-4D97-AF65-F5344CB8AC3E}">
        <p14:creationId xmlns:p14="http://schemas.microsoft.com/office/powerpoint/2010/main" val="1789753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D8481B3-F104-49F6-B42D-D4C68EB6AC0C}"/>
              </a:ext>
            </a:extLst>
          </p:cNvPr>
          <p:cNvSpPr>
            <a:spLocks noGrp="1"/>
          </p:cNvSpPr>
          <p:nvPr/>
        </p:nvSpPr>
        <p:spPr>
          <a:xfrm>
            <a:off x="647700" y="400050"/>
            <a:ext cx="10810875" cy="552450"/>
          </a:xfrm>
          <a:prstGeom prst="rect">
            <a:avLst/>
          </a:prstGeom>
          <a:noFill/>
          <a:ln w="0">
            <a:noFill/>
            <a:prstDash val="solid"/>
          </a:ln>
        </p:spPr>
        <p:txBody>
          <a:bodyPr anchor="ctr">
            <a:normAutofit/>
          </a:bodyPr>
          <a:lstStyle>
            <a:defPPr algn="l">
              <a:defRPr sz="2850" b="1">
                <a:solidFill>
                  <a:srgbClr val="16384C"/>
                </a:solidFill>
                <a:latin typeface="DejaVu Sans"/>
                <a:ea typeface="DejaVu Sans"/>
                <a:cs typeface="DejaVu Sans"/>
              </a:defRPr>
            </a:defPPr>
            <a:lvl1pPr algn="l">
              <a:defRPr sz="2850" b="1">
                <a:solidFill>
                  <a:srgbClr val="16384C"/>
                </a:solidFill>
                <a:latin typeface="DejaVu Sans"/>
                <a:ea typeface="DejaVu Sans"/>
                <a:cs typeface="DejaVu Sans"/>
              </a:defRPr>
            </a:lvl1pPr>
            <a:lvl2pPr algn="l">
              <a:defRPr sz="2850" b="1">
                <a:solidFill>
                  <a:srgbClr val="16384C"/>
                </a:solidFill>
                <a:latin typeface="DejaVu Sans"/>
                <a:ea typeface="DejaVu Sans"/>
                <a:cs typeface="DejaVu Sans"/>
              </a:defRPr>
            </a:lvl2pPr>
            <a:lvl3pPr algn="l">
              <a:defRPr sz="2850" b="1">
                <a:solidFill>
                  <a:srgbClr val="16384C"/>
                </a:solidFill>
                <a:latin typeface="DejaVu Sans"/>
                <a:ea typeface="DejaVu Sans"/>
                <a:cs typeface="DejaVu Sans"/>
              </a:defRPr>
            </a:lvl3pPr>
            <a:lvl4pPr algn="l">
              <a:defRPr sz="2850" b="1">
                <a:solidFill>
                  <a:srgbClr val="16384C"/>
                </a:solidFill>
                <a:latin typeface="DejaVu Sans"/>
                <a:ea typeface="DejaVu Sans"/>
                <a:cs typeface="DejaVu Sans"/>
              </a:defRPr>
            </a:lvl4pPr>
            <a:lvl5pPr algn="l">
              <a:defRPr sz="2850" b="1">
                <a:solidFill>
                  <a:srgbClr val="16384C"/>
                </a:solidFill>
                <a:latin typeface="DejaVu Sans"/>
                <a:ea typeface="DejaVu Sans"/>
                <a:cs typeface="DejaVu Sans"/>
              </a:defRPr>
            </a:lvl5pPr>
            <a:lvl6pPr algn="l">
              <a:defRPr sz="2850" b="1">
                <a:solidFill>
                  <a:srgbClr val="16384C"/>
                </a:solidFill>
                <a:latin typeface="DejaVu Sans"/>
                <a:ea typeface="DejaVu Sans"/>
                <a:cs typeface="DejaVu Sans"/>
              </a:defRPr>
            </a:lvl6pPr>
            <a:lvl7pPr algn="l">
              <a:defRPr sz="2850" b="1">
                <a:solidFill>
                  <a:srgbClr val="16384C"/>
                </a:solidFill>
                <a:latin typeface="DejaVu Sans"/>
                <a:ea typeface="DejaVu Sans"/>
                <a:cs typeface="DejaVu Sans"/>
              </a:defRPr>
            </a:lvl7pPr>
            <a:lvl8pPr algn="l">
              <a:defRPr sz="2850" b="1">
                <a:solidFill>
                  <a:srgbClr val="16384C"/>
                </a:solidFill>
                <a:latin typeface="DejaVu Sans"/>
                <a:ea typeface="DejaVu Sans"/>
                <a:cs typeface="DejaVu Sans"/>
              </a:defRPr>
            </a:lvl8pPr>
            <a:lvl9pPr algn="l">
              <a:defRPr sz="2850" b="1">
                <a:solidFill>
                  <a:srgbClr val="16384C"/>
                </a:solidFill>
                <a:latin typeface="DejaVu Sans"/>
                <a:ea typeface="DejaVu Sans"/>
                <a:cs typeface="DejaVu Sans"/>
              </a:defRPr>
            </a:lvl9pPr>
          </a:lstStyle>
          <a:p>
            <a:pPr algn="l">
              <a:defRPr sz="2850" b="1">
                <a:solidFill>
                  <a:srgbClr val="16384C"/>
                </a:solidFill>
                <a:latin typeface="DejaVu Sans"/>
                <a:ea typeface="DejaVu Sans"/>
                <a:cs typeface="DejaVu Sans"/>
              </a:defRPr>
            </a:pPr>
            <a:r>
              <a:rPr sz="2850" b="1">
                <a:solidFill>
                  <a:srgbClr val="16384C"/>
                </a:solidFill>
                <a:latin typeface="DejaVu Sans"/>
                <a:ea typeface="DejaVu Sans"/>
                <a:cs typeface="DejaVu Sans"/>
              </a:rPr>
              <a:t>Πώς τα στάδια προστατεύουν την αξιοπιστία</a:t>
            </a:r>
          </a:p>
        </p:txBody>
      </p:sp>
      <p:sp>
        <p:nvSpPr>
          <p:cNvPr id="2" name="Rectangle 1">
            <a:extLst>
              <a:ext uri="{FF2B5EF4-FFF2-40B4-BE49-F238E27FC236}">
                <a16:creationId xmlns:a16="http://schemas.microsoft.com/office/drawing/2014/main" id="{651E97FA-E81E-47C3-9CD1-7D017CDC133A}"/>
              </a:ext>
            </a:extLst>
          </p:cNvPr>
          <p:cNvSpPr>
            <a:spLocks noGrp="1"/>
          </p:cNvSpPr>
          <p:nvPr/>
        </p:nvSpPr>
        <p:spPr>
          <a:xfrm>
            <a:off x="647700" y="1066800"/>
            <a:ext cx="952500" cy="47625"/>
          </a:xfrm>
          <a:prstGeom prst="rect">
            <a:avLst/>
          </a:prstGeom>
          <a:solidFill>
            <a:srgbClr val="E97A5E"/>
          </a:solidFill>
          <a:ln w="0">
            <a:noFill/>
            <a:prstDash val="solid"/>
          </a:ln>
        </p:spPr>
        <p:txBody>
          <a:bodyPr/>
          <a:lstStyle/>
          <a:p>
            <a:endParaRPr lang="en-US"/>
          </a:p>
        </p:txBody>
      </p:sp>
      <p:sp>
        <p:nvSpPr>
          <p:cNvPr id="3" name="Oval 2">
            <a:extLst>
              <a:ext uri="{FF2B5EF4-FFF2-40B4-BE49-F238E27FC236}">
                <a16:creationId xmlns:a16="http://schemas.microsoft.com/office/drawing/2014/main" id="{67EDDC1F-03FB-4E06-BC7A-1CFCD38AA675}"/>
              </a:ext>
            </a:extLst>
          </p:cNvPr>
          <p:cNvSpPr>
            <a:spLocks noGrp="1"/>
          </p:cNvSpPr>
          <p:nvPr/>
        </p:nvSpPr>
        <p:spPr>
          <a:xfrm>
            <a:off x="762000" y="1381125"/>
            <a:ext cx="419100" cy="419100"/>
          </a:xfrm>
          <a:prstGeom prst="ellipse">
            <a:avLst/>
          </a:prstGeom>
          <a:solidFill>
            <a:srgbClr val="16384C"/>
          </a:solidFill>
          <a:ln w="0">
            <a:noFill/>
            <a:prstDash val="solid"/>
          </a:ln>
        </p:spPr>
        <p:txBody>
          <a:bodyPr/>
          <a:lstStyle/>
          <a:p>
            <a:endParaRPr lang="en-US"/>
          </a:p>
        </p:txBody>
      </p:sp>
      <p:sp>
        <p:nvSpPr>
          <p:cNvPr id="4" name="Rectangle 3">
            <a:extLst>
              <a:ext uri="{FF2B5EF4-FFF2-40B4-BE49-F238E27FC236}">
                <a16:creationId xmlns:a16="http://schemas.microsoft.com/office/drawing/2014/main" id="{16C08831-FFFA-4615-A005-B39B41FC3688}"/>
              </a:ext>
            </a:extLst>
          </p:cNvPr>
          <p:cNvSpPr>
            <a:spLocks noGrp="1"/>
          </p:cNvSpPr>
          <p:nvPr/>
        </p:nvSpPr>
        <p:spPr>
          <a:xfrm>
            <a:off x="762000" y="1381125"/>
            <a:ext cx="419100" cy="419100"/>
          </a:xfrm>
          <a:prstGeom prst="rect">
            <a:avLst/>
          </a:prstGeom>
          <a:noFill/>
          <a:ln w="0">
            <a:noFill/>
            <a:prstDash val="solid"/>
          </a:ln>
        </p:spPr>
        <p:txBody>
          <a:bodyPr anchor="ctr">
            <a:normAutofit/>
          </a:bodyPr>
          <a:lstStyle>
            <a:defPPr algn="ctr">
              <a:defRPr sz="1350" b="1">
                <a:solidFill>
                  <a:srgbClr val="FFFFFF"/>
                </a:solidFill>
                <a:latin typeface="DejaVu Sans"/>
                <a:ea typeface="DejaVu Sans"/>
                <a:cs typeface="DejaVu Sans"/>
              </a:defRPr>
            </a:defPPr>
            <a:lvl1pPr algn="ctr">
              <a:defRPr sz="1350" b="1">
                <a:solidFill>
                  <a:srgbClr val="FFFFFF"/>
                </a:solidFill>
                <a:latin typeface="DejaVu Sans"/>
                <a:ea typeface="DejaVu Sans"/>
                <a:cs typeface="DejaVu Sans"/>
              </a:defRPr>
            </a:lvl1pPr>
            <a:lvl2pPr algn="ctr">
              <a:defRPr sz="1350" b="1">
                <a:solidFill>
                  <a:srgbClr val="FFFFFF"/>
                </a:solidFill>
                <a:latin typeface="DejaVu Sans"/>
                <a:ea typeface="DejaVu Sans"/>
                <a:cs typeface="DejaVu Sans"/>
              </a:defRPr>
            </a:lvl2pPr>
            <a:lvl3pPr algn="ctr">
              <a:defRPr sz="1350" b="1">
                <a:solidFill>
                  <a:srgbClr val="FFFFFF"/>
                </a:solidFill>
                <a:latin typeface="DejaVu Sans"/>
                <a:ea typeface="DejaVu Sans"/>
                <a:cs typeface="DejaVu Sans"/>
              </a:defRPr>
            </a:lvl3pPr>
            <a:lvl4pPr algn="ctr">
              <a:defRPr sz="1350" b="1">
                <a:solidFill>
                  <a:srgbClr val="FFFFFF"/>
                </a:solidFill>
                <a:latin typeface="DejaVu Sans"/>
                <a:ea typeface="DejaVu Sans"/>
                <a:cs typeface="DejaVu Sans"/>
              </a:defRPr>
            </a:lvl4pPr>
            <a:lvl5pPr algn="ctr">
              <a:defRPr sz="1350" b="1">
                <a:solidFill>
                  <a:srgbClr val="FFFFFF"/>
                </a:solidFill>
                <a:latin typeface="DejaVu Sans"/>
                <a:ea typeface="DejaVu Sans"/>
                <a:cs typeface="DejaVu Sans"/>
              </a:defRPr>
            </a:lvl5pPr>
            <a:lvl6pPr algn="ctr">
              <a:defRPr sz="1350" b="1">
                <a:solidFill>
                  <a:srgbClr val="FFFFFF"/>
                </a:solidFill>
                <a:latin typeface="DejaVu Sans"/>
                <a:ea typeface="DejaVu Sans"/>
                <a:cs typeface="DejaVu Sans"/>
              </a:defRPr>
            </a:lvl6pPr>
            <a:lvl7pPr algn="ctr">
              <a:defRPr sz="1350" b="1">
                <a:solidFill>
                  <a:srgbClr val="FFFFFF"/>
                </a:solidFill>
                <a:latin typeface="DejaVu Sans"/>
                <a:ea typeface="DejaVu Sans"/>
                <a:cs typeface="DejaVu Sans"/>
              </a:defRPr>
            </a:lvl7pPr>
            <a:lvl8pPr algn="ctr">
              <a:defRPr sz="1350" b="1">
                <a:solidFill>
                  <a:srgbClr val="FFFFFF"/>
                </a:solidFill>
                <a:latin typeface="DejaVu Sans"/>
                <a:ea typeface="DejaVu Sans"/>
                <a:cs typeface="DejaVu Sans"/>
              </a:defRPr>
            </a:lvl8pPr>
            <a:lvl9pPr algn="ctr">
              <a:defRPr sz="1350" b="1">
                <a:solidFill>
                  <a:srgbClr val="FFFFFF"/>
                </a:solidFill>
                <a:latin typeface="DejaVu Sans"/>
                <a:ea typeface="DejaVu Sans"/>
                <a:cs typeface="DejaVu Sans"/>
              </a:defRPr>
            </a:lvl9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5" name="Rectangle 4">
            <a:extLst>
              <a:ext uri="{FF2B5EF4-FFF2-40B4-BE49-F238E27FC236}">
                <a16:creationId xmlns:a16="http://schemas.microsoft.com/office/drawing/2014/main" id="{F05CC292-E5C2-4B90-A2F1-54D8955AEFFF}"/>
              </a:ext>
            </a:extLst>
          </p:cNvPr>
          <p:cNvSpPr>
            <a:spLocks noGrp="1"/>
          </p:cNvSpPr>
          <p:nvPr/>
        </p:nvSpPr>
        <p:spPr>
          <a:xfrm>
            <a:off x="1381125" y="1343025"/>
            <a:ext cx="4191000" cy="438150"/>
          </a:xfrm>
          <a:prstGeom prst="rect">
            <a:avLst/>
          </a:prstGeom>
          <a:noFill/>
          <a:ln w="0">
            <a:noFill/>
            <a:prstDash val="solid"/>
          </a:ln>
        </p:spPr>
        <p:txBody>
          <a:bodyPr anchor="ctr">
            <a:normAutofit/>
          </a:bodyPr>
          <a:lstStyle>
            <a:defPPr algn="l">
              <a:defRPr sz="1500" b="1">
                <a:solidFill>
                  <a:srgbClr val="16384C"/>
                </a:solidFill>
                <a:latin typeface="DejaVu Sans"/>
                <a:ea typeface="DejaVu Sans"/>
                <a:cs typeface="DejaVu Sans"/>
              </a:defRPr>
            </a:defPPr>
            <a:lvl1pPr algn="l">
              <a:defRPr sz="1500" b="1">
                <a:solidFill>
                  <a:srgbClr val="16384C"/>
                </a:solidFill>
                <a:latin typeface="DejaVu Sans"/>
                <a:ea typeface="DejaVu Sans"/>
                <a:cs typeface="DejaVu Sans"/>
              </a:defRPr>
            </a:lvl1pPr>
            <a:lvl2pPr algn="l">
              <a:defRPr sz="1500" b="1">
                <a:solidFill>
                  <a:srgbClr val="16384C"/>
                </a:solidFill>
                <a:latin typeface="DejaVu Sans"/>
                <a:ea typeface="DejaVu Sans"/>
                <a:cs typeface="DejaVu Sans"/>
              </a:defRPr>
            </a:lvl2pPr>
            <a:lvl3pPr algn="l">
              <a:defRPr sz="1500" b="1">
                <a:solidFill>
                  <a:srgbClr val="16384C"/>
                </a:solidFill>
                <a:latin typeface="DejaVu Sans"/>
                <a:ea typeface="DejaVu Sans"/>
                <a:cs typeface="DejaVu Sans"/>
              </a:defRPr>
            </a:lvl3pPr>
            <a:lvl4pPr algn="l">
              <a:defRPr sz="1500" b="1">
                <a:solidFill>
                  <a:srgbClr val="16384C"/>
                </a:solidFill>
                <a:latin typeface="DejaVu Sans"/>
                <a:ea typeface="DejaVu Sans"/>
                <a:cs typeface="DejaVu Sans"/>
              </a:defRPr>
            </a:lvl4pPr>
            <a:lvl5pPr algn="l">
              <a:defRPr sz="1500" b="1">
                <a:solidFill>
                  <a:srgbClr val="16384C"/>
                </a:solidFill>
                <a:latin typeface="DejaVu Sans"/>
                <a:ea typeface="DejaVu Sans"/>
                <a:cs typeface="DejaVu Sans"/>
              </a:defRPr>
            </a:lvl5pPr>
            <a:lvl6pPr algn="l">
              <a:defRPr sz="1500" b="1">
                <a:solidFill>
                  <a:srgbClr val="16384C"/>
                </a:solidFill>
                <a:latin typeface="DejaVu Sans"/>
                <a:ea typeface="DejaVu Sans"/>
                <a:cs typeface="DejaVu Sans"/>
              </a:defRPr>
            </a:lvl6pPr>
            <a:lvl7pPr algn="l">
              <a:defRPr sz="1500" b="1">
                <a:solidFill>
                  <a:srgbClr val="16384C"/>
                </a:solidFill>
                <a:latin typeface="DejaVu Sans"/>
                <a:ea typeface="DejaVu Sans"/>
                <a:cs typeface="DejaVu Sans"/>
              </a:defRPr>
            </a:lvl7pPr>
            <a:lvl8pPr algn="l">
              <a:defRPr sz="1500" b="1">
                <a:solidFill>
                  <a:srgbClr val="16384C"/>
                </a:solidFill>
                <a:latin typeface="DejaVu Sans"/>
                <a:ea typeface="DejaVu Sans"/>
                <a:cs typeface="DejaVu Sans"/>
              </a:defRPr>
            </a:lvl8pPr>
            <a:lvl9pPr algn="l">
              <a:defRPr sz="1500" b="1">
                <a:solidFill>
                  <a:srgbClr val="16384C"/>
                </a:solidFill>
                <a:latin typeface="DejaVu Sans"/>
                <a:ea typeface="DejaVu Sans"/>
                <a:cs typeface="DejaVu Sans"/>
              </a:defRPr>
            </a:lvl9pPr>
          </a:lstStyle>
          <a:p>
            <a:pPr algn="l">
              <a:defRPr sz="1500" b="1">
                <a:solidFill>
                  <a:srgbClr val="16384C"/>
                </a:solidFill>
                <a:latin typeface="DejaVu Sans"/>
                <a:ea typeface="DejaVu Sans"/>
                <a:cs typeface="DejaVu Sans"/>
              </a:defRPr>
            </a:pPr>
            <a:r>
              <a:rPr sz="1500" b="1">
                <a:solidFill>
                  <a:srgbClr val="16384C"/>
                </a:solidFill>
                <a:latin typeface="DejaVu Sans"/>
                <a:ea typeface="DejaVu Sans"/>
                <a:cs typeface="DejaVu Sans"/>
              </a:rPr>
              <a:t>Σαφές PICO και πρωτόκολλο</a:t>
            </a:r>
          </a:p>
        </p:txBody>
      </p:sp>
      <p:sp>
        <p:nvSpPr>
          <p:cNvPr id="6" name="Rectangle 5">
            <a:extLst>
              <a:ext uri="{FF2B5EF4-FFF2-40B4-BE49-F238E27FC236}">
                <a16:creationId xmlns:a16="http://schemas.microsoft.com/office/drawing/2014/main" id="{2CD67C67-23E9-44F1-85BB-FDB3FF82B948}"/>
              </a:ext>
            </a:extLst>
          </p:cNvPr>
          <p:cNvSpPr>
            <a:spLocks noGrp="1"/>
          </p:cNvSpPr>
          <p:nvPr/>
        </p:nvSpPr>
        <p:spPr>
          <a:xfrm>
            <a:off x="5715000" y="1343025"/>
            <a:ext cx="5476875" cy="533400"/>
          </a:xfrm>
          <a:prstGeom prst="rect">
            <a:avLst/>
          </a:prstGeom>
          <a:noFill/>
          <a:ln w="0">
            <a:noFill/>
            <a:prstDash val="solid"/>
          </a:ln>
        </p:spPr>
        <p:txBody>
          <a:bodyPr anchor="t">
            <a:normAutofit/>
          </a:bodyPr>
          <a:lstStyle>
            <a:defPPr algn="l">
              <a:defRPr sz="1350" b="0">
                <a:solidFill>
                  <a:srgbClr val="26343D"/>
                </a:solidFill>
                <a:latin typeface="DejaVu Sans"/>
                <a:ea typeface="DejaVu Sans"/>
                <a:cs typeface="DejaVu Sans"/>
              </a:defRPr>
            </a:defPPr>
            <a:lvl1pPr algn="l">
              <a:defRPr sz="1350" b="0">
                <a:solidFill>
                  <a:srgbClr val="26343D"/>
                </a:solidFill>
                <a:latin typeface="DejaVu Sans"/>
                <a:ea typeface="DejaVu Sans"/>
                <a:cs typeface="DejaVu Sans"/>
              </a:defRPr>
            </a:lvl1pPr>
            <a:lvl2pPr algn="l">
              <a:defRPr sz="1350" b="0">
                <a:solidFill>
                  <a:srgbClr val="26343D"/>
                </a:solidFill>
                <a:latin typeface="DejaVu Sans"/>
                <a:ea typeface="DejaVu Sans"/>
                <a:cs typeface="DejaVu Sans"/>
              </a:defRPr>
            </a:lvl2pPr>
            <a:lvl3pPr algn="l">
              <a:defRPr sz="1350" b="0">
                <a:solidFill>
                  <a:srgbClr val="26343D"/>
                </a:solidFill>
                <a:latin typeface="DejaVu Sans"/>
                <a:ea typeface="DejaVu Sans"/>
                <a:cs typeface="DejaVu Sans"/>
              </a:defRPr>
            </a:lvl3pPr>
            <a:lvl4pPr algn="l">
              <a:defRPr sz="1350" b="0">
                <a:solidFill>
                  <a:srgbClr val="26343D"/>
                </a:solidFill>
                <a:latin typeface="DejaVu Sans"/>
                <a:ea typeface="DejaVu Sans"/>
                <a:cs typeface="DejaVu Sans"/>
              </a:defRPr>
            </a:lvl4pPr>
            <a:lvl5pPr algn="l">
              <a:defRPr sz="1350" b="0">
                <a:solidFill>
                  <a:srgbClr val="26343D"/>
                </a:solidFill>
                <a:latin typeface="DejaVu Sans"/>
                <a:ea typeface="DejaVu Sans"/>
                <a:cs typeface="DejaVu Sans"/>
              </a:defRPr>
            </a:lvl5pPr>
            <a:lvl6pPr algn="l">
              <a:defRPr sz="1350" b="0">
                <a:solidFill>
                  <a:srgbClr val="26343D"/>
                </a:solidFill>
                <a:latin typeface="DejaVu Sans"/>
                <a:ea typeface="DejaVu Sans"/>
                <a:cs typeface="DejaVu Sans"/>
              </a:defRPr>
            </a:lvl6pPr>
            <a:lvl7pPr algn="l">
              <a:defRPr sz="1350" b="0">
                <a:solidFill>
                  <a:srgbClr val="26343D"/>
                </a:solidFill>
                <a:latin typeface="DejaVu Sans"/>
                <a:ea typeface="DejaVu Sans"/>
                <a:cs typeface="DejaVu Sans"/>
              </a:defRPr>
            </a:lvl7pPr>
            <a:lvl8pPr algn="l">
              <a:defRPr sz="1350" b="0">
                <a:solidFill>
                  <a:srgbClr val="26343D"/>
                </a:solidFill>
                <a:latin typeface="DejaVu Sans"/>
                <a:ea typeface="DejaVu Sans"/>
                <a:cs typeface="DejaVu Sans"/>
              </a:defRPr>
            </a:lvl8pPr>
            <a:lvl9pPr algn="l">
              <a:defRPr sz="1350" b="0">
                <a:solidFill>
                  <a:srgbClr val="26343D"/>
                </a:solidFill>
                <a:latin typeface="DejaVu Sans"/>
                <a:ea typeface="DejaVu Sans"/>
                <a:cs typeface="DejaVu Sans"/>
              </a:defRPr>
            </a:lvl9pPr>
          </a:lstStyle>
          <a:p>
            <a:pPr algn="l">
              <a:defRPr sz="1350" b="0">
                <a:solidFill>
                  <a:srgbClr val="26343D"/>
                </a:solidFill>
                <a:latin typeface="DejaVu Sans"/>
                <a:ea typeface="DejaVu Sans"/>
                <a:cs typeface="DejaVu Sans"/>
              </a:defRPr>
            </a:pPr>
            <a:r>
              <a:rPr sz="1350" b="0">
                <a:solidFill>
                  <a:srgbClr val="26343D"/>
                </a:solidFill>
                <a:latin typeface="DejaVu Sans"/>
                <a:ea typeface="DejaVu Sans"/>
                <a:cs typeface="DejaVu Sans"/>
              </a:rPr>
              <a:t>Περιορίζουν τις εκ των υστέρων αλλαγές του ερωτήματος.</a:t>
            </a:r>
          </a:p>
        </p:txBody>
      </p:sp>
      <p:sp>
        <p:nvSpPr>
          <p:cNvPr id="7" name="Rectangle 6">
            <a:extLst>
              <a:ext uri="{FF2B5EF4-FFF2-40B4-BE49-F238E27FC236}">
                <a16:creationId xmlns:a16="http://schemas.microsoft.com/office/drawing/2014/main" id="{79E52B9A-48AA-4D69-8F09-449E37E6F198}"/>
              </a:ext>
            </a:extLst>
          </p:cNvPr>
          <p:cNvSpPr>
            <a:spLocks noGrp="1"/>
          </p:cNvSpPr>
          <p:nvPr/>
        </p:nvSpPr>
        <p:spPr>
          <a:xfrm>
            <a:off x="1381125" y="1971675"/>
            <a:ext cx="9810750" cy="19050"/>
          </a:xfrm>
          <a:prstGeom prst="rect">
            <a:avLst/>
          </a:prstGeom>
          <a:solidFill>
            <a:srgbClr val="C9D4D8"/>
          </a:solidFill>
          <a:ln w="0">
            <a:noFill/>
            <a:prstDash val="solid"/>
          </a:ln>
        </p:spPr>
        <p:txBody>
          <a:bodyPr/>
          <a:lstStyle/>
          <a:p>
            <a:endParaRPr lang="en-US"/>
          </a:p>
        </p:txBody>
      </p:sp>
      <p:sp>
        <p:nvSpPr>
          <p:cNvPr id="8" name="Oval 7">
            <a:extLst>
              <a:ext uri="{FF2B5EF4-FFF2-40B4-BE49-F238E27FC236}">
                <a16:creationId xmlns:a16="http://schemas.microsoft.com/office/drawing/2014/main" id="{F58DCFE4-6E96-4E42-B6D4-AF5D47A68DB2}"/>
              </a:ext>
            </a:extLst>
          </p:cNvPr>
          <p:cNvSpPr>
            <a:spLocks noGrp="1"/>
          </p:cNvSpPr>
          <p:nvPr/>
        </p:nvSpPr>
        <p:spPr>
          <a:xfrm>
            <a:off x="762000" y="2228850"/>
            <a:ext cx="419100" cy="419100"/>
          </a:xfrm>
          <a:prstGeom prst="ellipse">
            <a:avLst/>
          </a:prstGeom>
          <a:solidFill>
            <a:srgbClr val="2A7F78"/>
          </a:solidFill>
          <a:ln w="0">
            <a:noFill/>
            <a:prstDash val="solid"/>
          </a:ln>
        </p:spPr>
        <p:txBody>
          <a:bodyPr/>
          <a:lstStyle/>
          <a:p>
            <a:endParaRPr lang="en-US"/>
          </a:p>
        </p:txBody>
      </p:sp>
      <p:sp>
        <p:nvSpPr>
          <p:cNvPr id="9" name="Rectangle 8">
            <a:extLst>
              <a:ext uri="{FF2B5EF4-FFF2-40B4-BE49-F238E27FC236}">
                <a16:creationId xmlns:a16="http://schemas.microsoft.com/office/drawing/2014/main" id="{27BAB7AF-13D2-460C-907D-7F5CA7AC7AF7}"/>
              </a:ext>
            </a:extLst>
          </p:cNvPr>
          <p:cNvSpPr>
            <a:spLocks noGrp="1"/>
          </p:cNvSpPr>
          <p:nvPr/>
        </p:nvSpPr>
        <p:spPr>
          <a:xfrm>
            <a:off x="762000" y="2228850"/>
            <a:ext cx="419100" cy="419100"/>
          </a:xfrm>
          <a:prstGeom prst="rect">
            <a:avLst/>
          </a:prstGeom>
          <a:noFill/>
          <a:ln w="0">
            <a:noFill/>
            <a:prstDash val="solid"/>
          </a:ln>
        </p:spPr>
        <p:txBody>
          <a:bodyPr anchor="ctr">
            <a:normAutofit/>
          </a:bodyPr>
          <a:lstStyle>
            <a:defPPr algn="ctr">
              <a:defRPr sz="1350" b="1">
                <a:solidFill>
                  <a:srgbClr val="FFFFFF"/>
                </a:solidFill>
                <a:latin typeface="DejaVu Sans"/>
                <a:ea typeface="DejaVu Sans"/>
                <a:cs typeface="DejaVu Sans"/>
              </a:defRPr>
            </a:defPPr>
            <a:lvl1pPr algn="ctr">
              <a:defRPr sz="1350" b="1">
                <a:solidFill>
                  <a:srgbClr val="FFFFFF"/>
                </a:solidFill>
                <a:latin typeface="DejaVu Sans"/>
                <a:ea typeface="DejaVu Sans"/>
                <a:cs typeface="DejaVu Sans"/>
              </a:defRPr>
            </a:lvl1pPr>
            <a:lvl2pPr algn="ctr">
              <a:defRPr sz="1350" b="1">
                <a:solidFill>
                  <a:srgbClr val="FFFFFF"/>
                </a:solidFill>
                <a:latin typeface="DejaVu Sans"/>
                <a:ea typeface="DejaVu Sans"/>
                <a:cs typeface="DejaVu Sans"/>
              </a:defRPr>
            </a:lvl2pPr>
            <a:lvl3pPr algn="ctr">
              <a:defRPr sz="1350" b="1">
                <a:solidFill>
                  <a:srgbClr val="FFFFFF"/>
                </a:solidFill>
                <a:latin typeface="DejaVu Sans"/>
                <a:ea typeface="DejaVu Sans"/>
                <a:cs typeface="DejaVu Sans"/>
              </a:defRPr>
            </a:lvl3pPr>
            <a:lvl4pPr algn="ctr">
              <a:defRPr sz="1350" b="1">
                <a:solidFill>
                  <a:srgbClr val="FFFFFF"/>
                </a:solidFill>
                <a:latin typeface="DejaVu Sans"/>
                <a:ea typeface="DejaVu Sans"/>
                <a:cs typeface="DejaVu Sans"/>
              </a:defRPr>
            </a:lvl4pPr>
            <a:lvl5pPr algn="ctr">
              <a:defRPr sz="1350" b="1">
                <a:solidFill>
                  <a:srgbClr val="FFFFFF"/>
                </a:solidFill>
                <a:latin typeface="DejaVu Sans"/>
                <a:ea typeface="DejaVu Sans"/>
                <a:cs typeface="DejaVu Sans"/>
              </a:defRPr>
            </a:lvl5pPr>
            <a:lvl6pPr algn="ctr">
              <a:defRPr sz="1350" b="1">
                <a:solidFill>
                  <a:srgbClr val="FFFFFF"/>
                </a:solidFill>
                <a:latin typeface="DejaVu Sans"/>
                <a:ea typeface="DejaVu Sans"/>
                <a:cs typeface="DejaVu Sans"/>
              </a:defRPr>
            </a:lvl6pPr>
            <a:lvl7pPr algn="ctr">
              <a:defRPr sz="1350" b="1">
                <a:solidFill>
                  <a:srgbClr val="FFFFFF"/>
                </a:solidFill>
                <a:latin typeface="DejaVu Sans"/>
                <a:ea typeface="DejaVu Sans"/>
                <a:cs typeface="DejaVu Sans"/>
              </a:defRPr>
            </a:lvl7pPr>
            <a:lvl8pPr algn="ctr">
              <a:defRPr sz="1350" b="1">
                <a:solidFill>
                  <a:srgbClr val="FFFFFF"/>
                </a:solidFill>
                <a:latin typeface="DejaVu Sans"/>
                <a:ea typeface="DejaVu Sans"/>
                <a:cs typeface="DejaVu Sans"/>
              </a:defRPr>
            </a:lvl8pPr>
            <a:lvl9pPr algn="ctr">
              <a:defRPr sz="1350" b="1">
                <a:solidFill>
                  <a:srgbClr val="FFFFFF"/>
                </a:solidFill>
                <a:latin typeface="DejaVu Sans"/>
                <a:ea typeface="DejaVu Sans"/>
                <a:cs typeface="DejaVu Sans"/>
              </a:defRPr>
            </a:lvl9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0" name="Rectangle 9">
            <a:extLst>
              <a:ext uri="{FF2B5EF4-FFF2-40B4-BE49-F238E27FC236}">
                <a16:creationId xmlns:a16="http://schemas.microsoft.com/office/drawing/2014/main" id="{AB215015-8E51-42AF-B8B8-286C25F5FB83}"/>
              </a:ext>
            </a:extLst>
          </p:cNvPr>
          <p:cNvSpPr>
            <a:spLocks noGrp="1"/>
          </p:cNvSpPr>
          <p:nvPr/>
        </p:nvSpPr>
        <p:spPr>
          <a:xfrm>
            <a:off x="1381125" y="2190750"/>
            <a:ext cx="4191000" cy="438150"/>
          </a:xfrm>
          <a:prstGeom prst="rect">
            <a:avLst/>
          </a:prstGeom>
          <a:noFill/>
          <a:ln w="0">
            <a:noFill/>
            <a:prstDash val="solid"/>
          </a:ln>
        </p:spPr>
        <p:txBody>
          <a:bodyPr anchor="ctr">
            <a:normAutofit fontScale="89292"/>
          </a:bodyPr>
          <a:lstStyle>
            <a:defPPr algn="l">
              <a:defRPr sz="1500" b="1">
                <a:solidFill>
                  <a:srgbClr val="2A7F78"/>
                </a:solidFill>
                <a:latin typeface="DejaVu Sans"/>
                <a:ea typeface="DejaVu Sans"/>
                <a:cs typeface="DejaVu Sans"/>
              </a:defRPr>
            </a:defPPr>
            <a:lvl1pPr algn="l">
              <a:defRPr sz="1500" b="1">
                <a:solidFill>
                  <a:srgbClr val="2A7F78"/>
                </a:solidFill>
                <a:latin typeface="DejaVu Sans"/>
                <a:ea typeface="DejaVu Sans"/>
                <a:cs typeface="DejaVu Sans"/>
              </a:defRPr>
            </a:lvl1pPr>
            <a:lvl2pPr algn="l">
              <a:defRPr sz="1500" b="1">
                <a:solidFill>
                  <a:srgbClr val="2A7F78"/>
                </a:solidFill>
                <a:latin typeface="DejaVu Sans"/>
                <a:ea typeface="DejaVu Sans"/>
                <a:cs typeface="DejaVu Sans"/>
              </a:defRPr>
            </a:lvl2pPr>
            <a:lvl3pPr algn="l">
              <a:defRPr sz="1500" b="1">
                <a:solidFill>
                  <a:srgbClr val="2A7F78"/>
                </a:solidFill>
                <a:latin typeface="DejaVu Sans"/>
                <a:ea typeface="DejaVu Sans"/>
                <a:cs typeface="DejaVu Sans"/>
              </a:defRPr>
            </a:lvl3pPr>
            <a:lvl4pPr algn="l">
              <a:defRPr sz="1500" b="1">
                <a:solidFill>
                  <a:srgbClr val="2A7F78"/>
                </a:solidFill>
                <a:latin typeface="DejaVu Sans"/>
                <a:ea typeface="DejaVu Sans"/>
                <a:cs typeface="DejaVu Sans"/>
              </a:defRPr>
            </a:lvl4pPr>
            <a:lvl5pPr algn="l">
              <a:defRPr sz="1500" b="1">
                <a:solidFill>
                  <a:srgbClr val="2A7F78"/>
                </a:solidFill>
                <a:latin typeface="DejaVu Sans"/>
                <a:ea typeface="DejaVu Sans"/>
                <a:cs typeface="DejaVu Sans"/>
              </a:defRPr>
            </a:lvl5pPr>
            <a:lvl6pPr algn="l">
              <a:defRPr sz="1500" b="1">
                <a:solidFill>
                  <a:srgbClr val="2A7F78"/>
                </a:solidFill>
                <a:latin typeface="DejaVu Sans"/>
                <a:ea typeface="DejaVu Sans"/>
                <a:cs typeface="DejaVu Sans"/>
              </a:defRPr>
            </a:lvl6pPr>
            <a:lvl7pPr algn="l">
              <a:defRPr sz="1500" b="1">
                <a:solidFill>
                  <a:srgbClr val="2A7F78"/>
                </a:solidFill>
                <a:latin typeface="DejaVu Sans"/>
                <a:ea typeface="DejaVu Sans"/>
                <a:cs typeface="DejaVu Sans"/>
              </a:defRPr>
            </a:lvl7pPr>
            <a:lvl8pPr algn="l">
              <a:defRPr sz="1500" b="1">
                <a:solidFill>
                  <a:srgbClr val="2A7F78"/>
                </a:solidFill>
                <a:latin typeface="DejaVu Sans"/>
                <a:ea typeface="DejaVu Sans"/>
                <a:cs typeface="DejaVu Sans"/>
              </a:defRPr>
            </a:lvl8pPr>
            <a:lvl9pPr algn="l">
              <a:defRPr sz="1500" b="1">
                <a:solidFill>
                  <a:srgbClr val="2A7F78"/>
                </a:solidFill>
                <a:latin typeface="DejaVu Sans"/>
                <a:ea typeface="DejaVu Sans"/>
                <a:cs typeface="DejaVu Sans"/>
              </a:defRPr>
            </a:lvl9pPr>
          </a:lstStyle>
          <a:p>
            <a:pPr algn="l">
              <a:defRPr sz="1500" b="1">
                <a:solidFill>
                  <a:srgbClr val="2A7F78"/>
                </a:solidFill>
                <a:latin typeface="DejaVu Sans"/>
                <a:ea typeface="DejaVu Sans"/>
                <a:cs typeface="DejaVu Sans"/>
              </a:defRPr>
            </a:pPr>
            <a:r>
              <a:rPr sz="1500" b="1">
                <a:solidFill>
                  <a:srgbClr val="2A7F78"/>
                </a:solidFill>
                <a:latin typeface="DejaVu Sans"/>
                <a:ea typeface="DejaVu Sans"/>
                <a:cs typeface="DejaVu Sans"/>
              </a:rPr>
              <a:t>Ευρεία και αναπαραγώγιμη αναζήτηση</a:t>
            </a:r>
          </a:p>
        </p:txBody>
      </p:sp>
      <p:sp>
        <p:nvSpPr>
          <p:cNvPr id="11" name="Rectangle 10">
            <a:extLst>
              <a:ext uri="{FF2B5EF4-FFF2-40B4-BE49-F238E27FC236}">
                <a16:creationId xmlns:a16="http://schemas.microsoft.com/office/drawing/2014/main" id="{68066616-9504-45FF-97DA-465DE7DB606A}"/>
              </a:ext>
            </a:extLst>
          </p:cNvPr>
          <p:cNvSpPr>
            <a:spLocks noGrp="1"/>
          </p:cNvSpPr>
          <p:nvPr/>
        </p:nvSpPr>
        <p:spPr>
          <a:xfrm>
            <a:off x="5715000" y="2190750"/>
            <a:ext cx="5476875" cy="533400"/>
          </a:xfrm>
          <a:prstGeom prst="rect">
            <a:avLst/>
          </a:prstGeom>
          <a:noFill/>
          <a:ln w="0">
            <a:noFill/>
            <a:prstDash val="solid"/>
          </a:ln>
        </p:spPr>
        <p:txBody>
          <a:bodyPr anchor="t">
            <a:normAutofit/>
          </a:bodyPr>
          <a:lstStyle>
            <a:defPPr algn="l">
              <a:defRPr sz="1350" b="0">
                <a:solidFill>
                  <a:srgbClr val="26343D"/>
                </a:solidFill>
                <a:latin typeface="DejaVu Sans"/>
                <a:ea typeface="DejaVu Sans"/>
                <a:cs typeface="DejaVu Sans"/>
              </a:defRPr>
            </a:defPPr>
            <a:lvl1pPr algn="l">
              <a:defRPr sz="1350" b="0">
                <a:solidFill>
                  <a:srgbClr val="26343D"/>
                </a:solidFill>
                <a:latin typeface="DejaVu Sans"/>
                <a:ea typeface="DejaVu Sans"/>
                <a:cs typeface="DejaVu Sans"/>
              </a:defRPr>
            </a:lvl1pPr>
            <a:lvl2pPr algn="l">
              <a:defRPr sz="1350" b="0">
                <a:solidFill>
                  <a:srgbClr val="26343D"/>
                </a:solidFill>
                <a:latin typeface="DejaVu Sans"/>
                <a:ea typeface="DejaVu Sans"/>
                <a:cs typeface="DejaVu Sans"/>
              </a:defRPr>
            </a:lvl2pPr>
            <a:lvl3pPr algn="l">
              <a:defRPr sz="1350" b="0">
                <a:solidFill>
                  <a:srgbClr val="26343D"/>
                </a:solidFill>
                <a:latin typeface="DejaVu Sans"/>
                <a:ea typeface="DejaVu Sans"/>
                <a:cs typeface="DejaVu Sans"/>
              </a:defRPr>
            </a:lvl3pPr>
            <a:lvl4pPr algn="l">
              <a:defRPr sz="1350" b="0">
                <a:solidFill>
                  <a:srgbClr val="26343D"/>
                </a:solidFill>
                <a:latin typeface="DejaVu Sans"/>
                <a:ea typeface="DejaVu Sans"/>
                <a:cs typeface="DejaVu Sans"/>
              </a:defRPr>
            </a:lvl4pPr>
            <a:lvl5pPr algn="l">
              <a:defRPr sz="1350" b="0">
                <a:solidFill>
                  <a:srgbClr val="26343D"/>
                </a:solidFill>
                <a:latin typeface="DejaVu Sans"/>
                <a:ea typeface="DejaVu Sans"/>
                <a:cs typeface="DejaVu Sans"/>
              </a:defRPr>
            </a:lvl5pPr>
            <a:lvl6pPr algn="l">
              <a:defRPr sz="1350" b="0">
                <a:solidFill>
                  <a:srgbClr val="26343D"/>
                </a:solidFill>
                <a:latin typeface="DejaVu Sans"/>
                <a:ea typeface="DejaVu Sans"/>
                <a:cs typeface="DejaVu Sans"/>
              </a:defRPr>
            </a:lvl6pPr>
            <a:lvl7pPr algn="l">
              <a:defRPr sz="1350" b="0">
                <a:solidFill>
                  <a:srgbClr val="26343D"/>
                </a:solidFill>
                <a:latin typeface="DejaVu Sans"/>
                <a:ea typeface="DejaVu Sans"/>
                <a:cs typeface="DejaVu Sans"/>
              </a:defRPr>
            </a:lvl7pPr>
            <a:lvl8pPr algn="l">
              <a:defRPr sz="1350" b="0">
                <a:solidFill>
                  <a:srgbClr val="26343D"/>
                </a:solidFill>
                <a:latin typeface="DejaVu Sans"/>
                <a:ea typeface="DejaVu Sans"/>
                <a:cs typeface="DejaVu Sans"/>
              </a:defRPr>
            </a:lvl8pPr>
            <a:lvl9pPr algn="l">
              <a:defRPr sz="1350" b="0">
                <a:solidFill>
                  <a:srgbClr val="26343D"/>
                </a:solidFill>
                <a:latin typeface="DejaVu Sans"/>
                <a:ea typeface="DejaVu Sans"/>
                <a:cs typeface="DejaVu Sans"/>
              </a:defRPr>
            </a:lvl9pPr>
          </a:lstStyle>
          <a:p>
            <a:pPr algn="l">
              <a:defRPr sz="1350" b="0">
                <a:solidFill>
                  <a:srgbClr val="26343D"/>
                </a:solidFill>
                <a:latin typeface="DejaVu Sans"/>
                <a:ea typeface="DejaVu Sans"/>
                <a:cs typeface="DejaVu Sans"/>
              </a:defRPr>
            </a:pPr>
            <a:r>
              <a:rPr sz="1350" b="0">
                <a:solidFill>
                  <a:srgbClr val="26343D"/>
                </a:solidFill>
                <a:latin typeface="DejaVu Sans"/>
                <a:ea typeface="DejaVu Sans"/>
                <a:cs typeface="DejaVu Sans"/>
              </a:rPr>
              <a:t>Μειώνει την πιθανότητα να λείπουν σχετικές μελέτες.</a:t>
            </a:r>
          </a:p>
        </p:txBody>
      </p:sp>
      <p:sp>
        <p:nvSpPr>
          <p:cNvPr id="12" name="Rectangle 11">
            <a:extLst>
              <a:ext uri="{FF2B5EF4-FFF2-40B4-BE49-F238E27FC236}">
                <a16:creationId xmlns:a16="http://schemas.microsoft.com/office/drawing/2014/main" id="{BD20D4F3-B386-4DDA-8844-D0C60E49BB5C}"/>
              </a:ext>
            </a:extLst>
          </p:cNvPr>
          <p:cNvSpPr>
            <a:spLocks noGrp="1"/>
          </p:cNvSpPr>
          <p:nvPr/>
        </p:nvSpPr>
        <p:spPr>
          <a:xfrm>
            <a:off x="1381125" y="2819400"/>
            <a:ext cx="9810750" cy="19050"/>
          </a:xfrm>
          <a:prstGeom prst="rect">
            <a:avLst/>
          </a:prstGeom>
          <a:solidFill>
            <a:srgbClr val="C9D4D8"/>
          </a:solidFill>
          <a:ln w="0">
            <a:noFill/>
            <a:prstDash val="solid"/>
          </a:ln>
        </p:spPr>
        <p:txBody>
          <a:bodyPr/>
          <a:lstStyle/>
          <a:p>
            <a:endParaRPr lang="en-US"/>
          </a:p>
        </p:txBody>
      </p:sp>
      <p:sp>
        <p:nvSpPr>
          <p:cNvPr id="13" name="Oval 12">
            <a:extLst>
              <a:ext uri="{FF2B5EF4-FFF2-40B4-BE49-F238E27FC236}">
                <a16:creationId xmlns:a16="http://schemas.microsoft.com/office/drawing/2014/main" id="{4015071D-45E3-4650-AA77-390230AB437F}"/>
              </a:ext>
            </a:extLst>
          </p:cNvPr>
          <p:cNvSpPr>
            <a:spLocks noGrp="1"/>
          </p:cNvSpPr>
          <p:nvPr/>
        </p:nvSpPr>
        <p:spPr>
          <a:xfrm>
            <a:off x="762000" y="3076575"/>
            <a:ext cx="419100" cy="419100"/>
          </a:xfrm>
          <a:prstGeom prst="ellipse">
            <a:avLst/>
          </a:prstGeom>
          <a:solidFill>
            <a:srgbClr val="E97A5E"/>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8DB1FCE7-5B88-4EB1-AFF5-6720B8AC392E}"/>
              </a:ext>
            </a:extLst>
          </p:cNvPr>
          <p:cNvSpPr>
            <a:spLocks noGrp="1"/>
          </p:cNvSpPr>
          <p:nvPr/>
        </p:nvSpPr>
        <p:spPr>
          <a:xfrm>
            <a:off x="762000" y="3076575"/>
            <a:ext cx="419100" cy="419100"/>
          </a:xfrm>
          <a:prstGeom prst="rect">
            <a:avLst/>
          </a:prstGeom>
          <a:noFill/>
          <a:ln w="0">
            <a:noFill/>
            <a:prstDash val="solid"/>
          </a:ln>
        </p:spPr>
        <p:txBody>
          <a:bodyPr anchor="ctr">
            <a:normAutofit/>
          </a:bodyPr>
          <a:lstStyle>
            <a:defPPr algn="ctr">
              <a:defRPr sz="1350" b="1">
                <a:solidFill>
                  <a:srgbClr val="FFFFFF"/>
                </a:solidFill>
                <a:latin typeface="DejaVu Sans"/>
                <a:ea typeface="DejaVu Sans"/>
                <a:cs typeface="DejaVu Sans"/>
              </a:defRPr>
            </a:defPPr>
            <a:lvl1pPr algn="ctr">
              <a:defRPr sz="1350" b="1">
                <a:solidFill>
                  <a:srgbClr val="FFFFFF"/>
                </a:solidFill>
                <a:latin typeface="DejaVu Sans"/>
                <a:ea typeface="DejaVu Sans"/>
                <a:cs typeface="DejaVu Sans"/>
              </a:defRPr>
            </a:lvl1pPr>
            <a:lvl2pPr algn="ctr">
              <a:defRPr sz="1350" b="1">
                <a:solidFill>
                  <a:srgbClr val="FFFFFF"/>
                </a:solidFill>
                <a:latin typeface="DejaVu Sans"/>
                <a:ea typeface="DejaVu Sans"/>
                <a:cs typeface="DejaVu Sans"/>
              </a:defRPr>
            </a:lvl2pPr>
            <a:lvl3pPr algn="ctr">
              <a:defRPr sz="1350" b="1">
                <a:solidFill>
                  <a:srgbClr val="FFFFFF"/>
                </a:solidFill>
                <a:latin typeface="DejaVu Sans"/>
                <a:ea typeface="DejaVu Sans"/>
                <a:cs typeface="DejaVu Sans"/>
              </a:defRPr>
            </a:lvl3pPr>
            <a:lvl4pPr algn="ctr">
              <a:defRPr sz="1350" b="1">
                <a:solidFill>
                  <a:srgbClr val="FFFFFF"/>
                </a:solidFill>
                <a:latin typeface="DejaVu Sans"/>
                <a:ea typeface="DejaVu Sans"/>
                <a:cs typeface="DejaVu Sans"/>
              </a:defRPr>
            </a:lvl4pPr>
            <a:lvl5pPr algn="ctr">
              <a:defRPr sz="1350" b="1">
                <a:solidFill>
                  <a:srgbClr val="FFFFFF"/>
                </a:solidFill>
                <a:latin typeface="DejaVu Sans"/>
                <a:ea typeface="DejaVu Sans"/>
                <a:cs typeface="DejaVu Sans"/>
              </a:defRPr>
            </a:lvl5pPr>
            <a:lvl6pPr algn="ctr">
              <a:defRPr sz="1350" b="1">
                <a:solidFill>
                  <a:srgbClr val="FFFFFF"/>
                </a:solidFill>
                <a:latin typeface="DejaVu Sans"/>
                <a:ea typeface="DejaVu Sans"/>
                <a:cs typeface="DejaVu Sans"/>
              </a:defRPr>
            </a:lvl6pPr>
            <a:lvl7pPr algn="ctr">
              <a:defRPr sz="1350" b="1">
                <a:solidFill>
                  <a:srgbClr val="FFFFFF"/>
                </a:solidFill>
                <a:latin typeface="DejaVu Sans"/>
                <a:ea typeface="DejaVu Sans"/>
                <a:cs typeface="DejaVu Sans"/>
              </a:defRPr>
            </a:lvl7pPr>
            <a:lvl8pPr algn="ctr">
              <a:defRPr sz="1350" b="1">
                <a:solidFill>
                  <a:srgbClr val="FFFFFF"/>
                </a:solidFill>
                <a:latin typeface="DejaVu Sans"/>
                <a:ea typeface="DejaVu Sans"/>
                <a:cs typeface="DejaVu Sans"/>
              </a:defRPr>
            </a:lvl8pPr>
            <a:lvl9pPr algn="ctr">
              <a:defRPr sz="1350" b="1">
                <a:solidFill>
                  <a:srgbClr val="FFFFFF"/>
                </a:solidFill>
                <a:latin typeface="DejaVu Sans"/>
                <a:ea typeface="DejaVu Sans"/>
                <a:cs typeface="DejaVu Sans"/>
              </a:defRPr>
            </a:lvl9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5" name="Rectangle 14">
            <a:extLst>
              <a:ext uri="{FF2B5EF4-FFF2-40B4-BE49-F238E27FC236}">
                <a16:creationId xmlns:a16="http://schemas.microsoft.com/office/drawing/2014/main" id="{7B217EA1-5409-4B6A-82D4-2D36000F1C04}"/>
              </a:ext>
            </a:extLst>
          </p:cNvPr>
          <p:cNvSpPr>
            <a:spLocks noGrp="1"/>
          </p:cNvSpPr>
          <p:nvPr/>
        </p:nvSpPr>
        <p:spPr>
          <a:xfrm>
            <a:off x="1381125" y="3038475"/>
            <a:ext cx="4191000" cy="438150"/>
          </a:xfrm>
          <a:prstGeom prst="rect">
            <a:avLst/>
          </a:prstGeom>
          <a:noFill/>
          <a:ln w="0">
            <a:noFill/>
            <a:prstDash val="solid"/>
          </a:ln>
        </p:spPr>
        <p:txBody>
          <a:bodyPr anchor="ctr">
            <a:normAutofit fontScale="89137" lnSpcReduction="20000"/>
          </a:bodyPr>
          <a:lstStyle>
            <a:defPPr algn="l">
              <a:defRPr sz="1500" b="1">
                <a:solidFill>
                  <a:srgbClr val="E97A5E"/>
                </a:solidFill>
                <a:latin typeface="DejaVu Sans"/>
                <a:ea typeface="DejaVu Sans"/>
                <a:cs typeface="DejaVu Sans"/>
              </a:defRPr>
            </a:defPPr>
            <a:lvl1pPr algn="l">
              <a:defRPr sz="1500" b="1">
                <a:solidFill>
                  <a:srgbClr val="E97A5E"/>
                </a:solidFill>
                <a:latin typeface="DejaVu Sans"/>
                <a:ea typeface="DejaVu Sans"/>
                <a:cs typeface="DejaVu Sans"/>
              </a:defRPr>
            </a:lvl1pPr>
            <a:lvl2pPr algn="l">
              <a:defRPr sz="1500" b="1">
                <a:solidFill>
                  <a:srgbClr val="E97A5E"/>
                </a:solidFill>
                <a:latin typeface="DejaVu Sans"/>
                <a:ea typeface="DejaVu Sans"/>
                <a:cs typeface="DejaVu Sans"/>
              </a:defRPr>
            </a:lvl2pPr>
            <a:lvl3pPr algn="l">
              <a:defRPr sz="1500" b="1">
                <a:solidFill>
                  <a:srgbClr val="E97A5E"/>
                </a:solidFill>
                <a:latin typeface="DejaVu Sans"/>
                <a:ea typeface="DejaVu Sans"/>
                <a:cs typeface="DejaVu Sans"/>
              </a:defRPr>
            </a:lvl3pPr>
            <a:lvl4pPr algn="l">
              <a:defRPr sz="1500" b="1">
                <a:solidFill>
                  <a:srgbClr val="E97A5E"/>
                </a:solidFill>
                <a:latin typeface="DejaVu Sans"/>
                <a:ea typeface="DejaVu Sans"/>
                <a:cs typeface="DejaVu Sans"/>
              </a:defRPr>
            </a:lvl4pPr>
            <a:lvl5pPr algn="l">
              <a:defRPr sz="1500" b="1">
                <a:solidFill>
                  <a:srgbClr val="E97A5E"/>
                </a:solidFill>
                <a:latin typeface="DejaVu Sans"/>
                <a:ea typeface="DejaVu Sans"/>
                <a:cs typeface="DejaVu Sans"/>
              </a:defRPr>
            </a:lvl5pPr>
            <a:lvl6pPr algn="l">
              <a:defRPr sz="1500" b="1">
                <a:solidFill>
                  <a:srgbClr val="E97A5E"/>
                </a:solidFill>
                <a:latin typeface="DejaVu Sans"/>
                <a:ea typeface="DejaVu Sans"/>
                <a:cs typeface="DejaVu Sans"/>
              </a:defRPr>
            </a:lvl6pPr>
            <a:lvl7pPr algn="l">
              <a:defRPr sz="1500" b="1">
                <a:solidFill>
                  <a:srgbClr val="E97A5E"/>
                </a:solidFill>
                <a:latin typeface="DejaVu Sans"/>
                <a:ea typeface="DejaVu Sans"/>
                <a:cs typeface="DejaVu Sans"/>
              </a:defRPr>
            </a:lvl7pPr>
            <a:lvl8pPr algn="l">
              <a:defRPr sz="1500" b="1">
                <a:solidFill>
                  <a:srgbClr val="E97A5E"/>
                </a:solidFill>
                <a:latin typeface="DejaVu Sans"/>
                <a:ea typeface="DejaVu Sans"/>
                <a:cs typeface="DejaVu Sans"/>
              </a:defRPr>
            </a:lvl8pPr>
            <a:lvl9pPr algn="l">
              <a:defRPr sz="1500" b="1">
                <a:solidFill>
                  <a:srgbClr val="E97A5E"/>
                </a:solidFill>
                <a:latin typeface="DejaVu Sans"/>
                <a:ea typeface="DejaVu Sans"/>
                <a:cs typeface="DejaVu Sans"/>
              </a:defRPr>
            </a:lvl9pPr>
          </a:lstStyle>
          <a:p>
            <a:pPr algn="l">
              <a:defRPr sz="1500" b="1">
                <a:solidFill>
                  <a:srgbClr val="E97A5E"/>
                </a:solidFill>
                <a:latin typeface="DejaVu Sans"/>
                <a:ea typeface="DejaVu Sans"/>
                <a:cs typeface="DejaVu Sans"/>
              </a:defRPr>
            </a:pPr>
            <a:r>
              <a:rPr sz="1500" b="1">
                <a:solidFill>
                  <a:srgbClr val="E97A5E"/>
                </a:solidFill>
                <a:latin typeface="DejaVu Sans"/>
                <a:ea typeface="DejaVu Sans"/>
                <a:cs typeface="DejaVu Sans"/>
              </a:rPr>
              <a:t>Προκαθορισμένα κριτήρια και διπλός έλεγχος</a:t>
            </a:r>
          </a:p>
        </p:txBody>
      </p:sp>
      <p:sp>
        <p:nvSpPr>
          <p:cNvPr id="16" name="Rectangle 15">
            <a:extLst>
              <a:ext uri="{FF2B5EF4-FFF2-40B4-BE49-F238E27FC236}">
                <a16:creationId xmlns:a16="http://schemas.microsoft.com/office/drawing/2014/main" id="{3AD5ABDA-0FCA-492D-92D3-17D4E42B09B6}"/>
              </a:ext>
            </a:extLst>
          </p:cNvPr>
          <p:cNvSpPr>
            <a:spLocks noGrp="1"/>
          </p:cNvSpPr>
          <p:nvPr/>
        </p:nvSpPr>
        <p:spPr>
          <a:xfrm>
            <a:off x="5715000" y="3038475"/>
            <a:ext cx="5476875" cy="533400"/>
          </a:xfrm>
          <a:prstGeom prst="rect">
            <a:avLst/>
          </a:prstGeom>
          <a:noFill/>
          <a:ln w="0">
            <a:noFill/>
            <a:prstDash val="solid"/>
          </a:ln>
        </p:spPr>
        <p:txBody>
          <a:bodyPr anchor="t">
            <a:normAutofit/>
          </a:bodyPr>
          <a:lstStyle>
            <a:defPPr algn="l">
              <a:defRPr sz="1350" b="0">
                <a:solidFill>
                  <a:srgbClr val="26343D"/>
                </a:solidFill>
                <a:latin typeface="DejaVu Sans"/>
                <a:ea typeface="DejaVu Sans"/>
                <a:cs typeface="DejaVu Sans"/>
              </a:defRPr>
            </a:defPPr>
            <a:lvl1pPr algn="l">
              <a:defRPr sz="1350" b="0">
                <a:solidFill>
                  <a:srgbClr val="26343D"/>
                </a:solidFill>
                <a:latin typeface="DejaVu Sans"/>
                <a:ea typeface="DejaVu Sans"/>
                <a:cs typeface="DejaVu Sans"/>
              </a:defRPr>
            </a:lvl1pPr>
            <a:lvl2pPr algn="l">
              <a:defRPr sz="1350" b="0">
                <a:solidFill>
                  <a:srgbClr val="26343D"/>
                </a:solidFill>
                <a:latin typeface="DejaVu Sans"/>
                <a:ea typeface="DejaVu Sans"/>
                <a:cs typeface="DejaVu Sans"/>
              </a:defRPr>
            </a:lvl2pPr>
            <a:lvl3pPr algn="l">
              <a:defRPr sz="1350" b="0">
                <a:solidFill>
                  <a:srgbClr val="26343D"/>
                </a:solidFill>
                <a:latin typeface="DejaVu Sans"/>
                <a:ea typeface="DejaVu Sans"/>
                <a:cs typeface="DejaVu Sans"/>
              </a:defRPr>
            </a:lvl3pPr>
            <a:lvl4pPr algn="l">
              <a:defRPr sz="1350" b="0">
                <a:solidFill>
                  <a:srgbClr val="26343D"/>
                </a:solidFill>
                <a:latin typeface="DejaVu Sans"/>
                <a:ea typeface="DejaVu Sans"/>
                <a:cs typeface="DejaVu Sans"/>
              </a:defRPr>
            </a:lvl4pPr>
            <a:lvl5pPr algn="l">
              <a:defRPr sz="1350" b="0">
                <a:solidFill>
                  <a:srgbClr val="26343D"/>
                </a:solidFill>
                <a:latin typeface="DejaVu Sans"/>
                <a:ea typeface="DejaVu Sans"/>
                <a:cs typeface="DejaVu Sans"/>
              </a:defRPr>
            </a:lvl5pPr>
            <a:lvl6pPr algn="l">
              <a:defRPr sz="1350" b="0">
                <a:solidFill>
                  <a:srgbClr val="26343D"/>
                </a:solidFill>
                <a:latin typeface="DejaVu Sans"/>
                <a:ea typeface="DejaVu Sans"/>
                <a:cs typeface="DejaVu Sans"/>
              </a:defRPr>
            </a:lvl6pPr>
            <a:lvl7pPr algn="l">
              <a:defRPr sz="1350" b="0">
                <a:solidFill>
                  <a:srgbClr val="26343D"/>
                </a:solidFill>
                <a:latin typeface="DejaVu Sans"/>
                <a:ea typeface="DejaVu Sans"/>
                <a:cs typeface="DejaVu Sans"/>
              </a:defRPr>
            </a:lvl7pPr>
            <a:lvl8pPr algn="l">
              <a:defRPr sz="1350" b="0">
                <a:solidFill>
                  <a:srgbClr val="26343D"/>
                </a:solidFill>
                <a:latin typeface="DejaVu Sans"/>
                <a:ea typeface="DejaVu Sans"/>
                <a:cs typeface="DejaVu Sans"/>
              </a:defRPr>
            </a:lvl8pPr>
            <a:lvl9pPr algn="l">
              <a:defRPr sz="1350" b="0">
                <a:solidFill>
                  <a:srgbClr val="26343D"/>
                </a:solidFill>
                <a:latin typeface="DejaVu Sans"/>
                <a:ea typeface="DejaVu Sans"/>
                <a:cs typeface="DejaVu Sans"/>
              </a:defRPr>
            </a:lvl9pPr>
          </a:lstStyle>
          <a:p>
            <a:pPr algn="l">
              <a:defRPr sz="1350" b="0">
                <a:solidFill>
                  <a:srgbClr val="26343D"/>
                </a:solidFill>
                <a:latin typeface="DejaVu Sans"/>
                <a:ea typeface="DejaVu Sans"/>
                <a:cs typeface="DejaVu Sans"/>
              </a:defRPr>
            </a:pPr>
            <a:r>
              <a:rPr sz="1350" b="0">
                <a:solidFill>
                  <a:srgbClr val="26343D"/>
                </a:solidFill>
                <a:latin typeface="DejaVu Sans"/>
                <a:ea typeface="DejaVu Sans"/>
                <a:cs typeface="DejaVu Sans"/>
              </a:rPr>
              <a:t>Περιορίζουν την επιλεκτική ένταξη μελετών.</a:t>
            </a:r>
          </a:p>
        </p:txBody>
      </p:sp>
      <p:sp>
        <p:nvSpPr>
          <p:cNvPr id="17" name="Rectangle 16">
            <a:extLst>
              <a:ext uri="{FF2B5EF4-FFF2-40B4-BE49-F238E27FC236}">
                <a16:creationId xmlns:a16="http://schemas.microsoft.com/office/drawing/2014/main" id="{4969E8DB-06E3-41EF-BB3C-AED930A10D27}"/>
              </a:ext>
            </a:extLst>
          </p:cNvPr>
          <p:cNvSpPr>
            <a:spLocks noGrp="1"/>
          </p:cNvSpPr>
          <p:nvPr/>
        </p:nvSpPr>
        <p:spPr>
          <a:xfrm>
            <a:off x="1381125" y="3667125"/>
            <a:ext cx="9810750" cy="19050"/>
          </a:xfrm>
          <a:prstGeom prst="rect">
            <a:avLst/>
          </a:prstGeom>
          <a:solidFill>
            <a:srgbClr val="C9D4D8"/>
          </a:solidFill>
          <a:ln w="0">
            <a:noFill/>
            <a:prstDash val="solid"/>
          </a:ln>
        </p:spPr>
        <p:txBody>
          <a:bodyPr/>
          <a:lstStyle/>
          <a:p>
            <a:endParaRPr lang="en-US"/>
          </a:p>
        </p:txBody>
      </p:sp>
      <p:sp>
        <p:nvSpPr>
          <p:cNvPr id="18" name="Oval 17">
            <a:extLst>
              <a:ext uri="{FF2B5EF4-FFF2-40B4-BE49-F238E27FC236}">
                <a16:creationId xmlns:a16="http://schemas.microsoft.com/office/drawing/2014/main" id="{502213AA-CEED-4808-BDD0-0B4E54E09056}"/>
              </a:ext>
            </a:extLst>
          </p:cNvPr>
          <p:cNvSpPr>
            <a:spLocks noGrp="1"/>
          </p:cNvSpPr>
          <p:nvPr/>
        </p:nvSpPr>
        <p:spPr>
          <a:xfrm>
            <a:off x="762000" y="3924300"/>
            <a:ext cx="419100" cy="419100"/>
          </a:xfrm>
          <a:prstGeom prst="ellipse">
            <a:avLst/>
          </a:prstGeom>
          <a:solidFill>
            <a:srgbClr val="E3AE45"/>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30C7C5F0-6C63-471B-A4D7-FDD46F23E61D}"/>
              </a:ext>
            </a:extLst>
          </p:cNvPr>
          <p:cNvSpPr>
            <a:spLocks noGrp="1"/>
          </p:cNvSpPr>
          <p:nvPr/>
        </p:nvSpPr>
        <p:spPr>
          <a:xfrm>
            <a:off x="762000" y="3924300"/>
            <a:ext cx="419100" cy="419100"/>
          </a:xfrm>
          <a:prstGeom prst="rect">
            <a:avLst/>
          </a:prstGeom>
          <a:noFill/>
          <a:ln w="0">
            <a:noFill/>
            <a:prstDash val="solid"/>
          </a:ln>
        </p:spPr>
        <p:txBody>
          <a:bodyPr anchor="ctr">
            <a:normAutofit/>
          </a:bodyPr>
          <a:lstStyle>
            <a:defPPr algn="ctr">
              <a:defRPr sz="1350" b="1">
                <a:solidFill>
                  <a:srgbClr val="FFFFFF"/>
                </a:solidFill>
                <a:latin typeface="DejaVu Sans"/>
                <a:ea typeface="DejaVu Sans"/>
                <a:cs typeface="DejaVu Sans"/>
              </a:defRPr>
            </a:defPPr>
            <a:lvl1pPr algn="ctr">
              <a:defRPr sz="1350" b="1">
                <a:solidFill>
                  <a:srgbClr val="FFFFFF"/>
                </a:solidFill>
                <a:latin typeface="DejaVu Sans"/>
                <a:ea typeface="DejaVu Sans"/>
                <a:cs typeface="DejaVu Sans"/>
              </a:defRPr>
            </a:lvl1pPr>
            <a:lvl2pPr algn="ctr">
              <a:defRPr sz="1350" b="1">
                <a:solidFill>
                  <a:srgbClr val="FFFFFF"/>
                </a:solidFill>
                <a:latin typeface="DejaVu Sans"/>
                <a:ea typeface="DejaVu Sans"/>
                <a:cs typeface="DejaVu Sans"/>
              </a:defRPr>
            </a:lvl2pPr>
            <a:lvl3pPr algn="ctr">
              <a:defRPr sz="1350" b="1">
                <a:solidFill>
                  <a:srgbClr val="FFFFFF"/>
                </a:solidFill>
                <a:latin typeface="DejaVu Sans"/>
                <a:ea typeface="DejaVu Sans"/>
                <a:cs typeface="DejaVu Sans"/>
              </a:defRPr>
            </a:lvl3pPr>
            <a:lvl4pPr algn="ctr">
              <a:defRPr sz="1350" b="1">
                <a:solidFill>
                  <a:srgbClr val="FFFFFF"/>
                </a:solidFill>
                <a:latin typeface="DejaVu Sans"/>
                <a:ea typeface="DejaVu Sans"/>
                <a:cs typeface="DejaVu Sans"/>
              </a:defRPr>
            </a:lvl4pPr>
            <a:lvl5pPr algn="ctr">
              <a:defRPr sz="1350" b="1">
                <a:solidFill>
                  <a:srgbClr val="FFFFFF"/>
                </a:solidFill>
                <a:latin typeface="DejaVu Sans"/>
                <a:ea typeface="DejaVu Sans"/>
                <a:cs typeface="DejaVu Sans"/>
              </a:defRPr>
            </a:lvl5pPr>
            <a:lvl6pPr algn="ctr">
              <a:defRPr sz="1350" b="1">
                <a:solidFill>
                  <a:srgbClr val="FFFFFF"/>
                </a:solidFill>
                <a:latin typeface="DejaVu Sans"/>
                <a:ea typeface="DejaVu Sans"/>
                <a:cs typeface="DejaVu Sans"/>
              </a:defRPr>
            </a:lvl6pPr>
            <a:lvl7pPr algn="ctr">
              <a:defRPr sz="1350" b="1">
                <a:solidFill>
                  <a:srgbClr val="FFFFFF"/>
                </a:solidFill>
                <a:latin typeface="DejaVu Sans"/>
                <a:ea typeface="DejaVu Sans"/>
                <a:cs typeface="DejaVu Sans"/>
              </a:defRPr>
            </a:lvl7pPr>
            <a:lvl8pPr algn="ctr">
              <a:defRPr sz="1350" b="1">
                <a:solidFill>
                  <a:srgbClr val="FFFFFF"/>
                </a:solidFill>
                <a:latin typeface="DejaVu Sans"/>
                <a:ea typeface="DejaVu Sans"/>
                <a:cs typeface="DejaVu Sans"/>
              </a:defRPr>
            </a:lvl8pPr>
            <a:lvl9pPr algn="ctr">
              <a:defRPr sz="1350" b="1">
                <a:solidFill>
                  <a:srgbClr val="FFFFFF"/>
                </a:solidFill>
                <a:latin typeface="DejaVu Sans"/>
                <a:ea typeface="DejaVu Sans"/>
                <a:cs typeface="DejaVu Sans"/>
              </a:defRPr>
            </a:lvl9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4</a:t>
            </a:r>
          </a:p>
        </p:txBody>
      </p:sp>
      <p:sp>
        <p:nvSpPr>
          <p:cNvPr id="20" name="Rectangle 19">
            <a:extLst>
              <a:ext uri="{FF2B5EF4-FFF2-40B4-BE49-F238E27FC236}">
                <a16:creationId xmlns:a16="http://schemas.microsoft.com/office/drawing/2014/main" id="{7F9A99C9-3414-422D-A3B4-6AE83EE9DC01}"/>
              </a:ext>
            </a:extLst>
          </p:cNvPr>
          <p:cNvSpPr>
            <a:spLocks noGrp="1"/>
          </p:cNvSpPr>
          <p:nvPr/>
        </p:nvSpPr>
        <p:spPr>
          <a:xfrm>
            <a:off x="1381125" y="3886200"/>
            <a:ext cx="4191000" cy="438150"/>
          </a:xfrm>
          <a:prstGeom prst="rect">
            <a:avLst/>
          </a:prstGeom>
          <a:noFill/>
          <a:ln w="0">
            <a:noFill/>
            <a:prstDash val="solid"/>
          </a:ln>
        </p:spPr>
        <p:txBody>
          <a:bodyPr anchor="ctr">
            <a:normAutofit/>
          </a:bodyPr>
          <a:lstStyle>
            <a:defPPr algn="l">
              <a:defRPr sz="1500" b="1">
                <a:solidFill>
                  <a:srgbClr val="E3AE45"/>
                </a:solidFill>
                <a:latin typeface="DejaVu Sans"/>
                <a:ea typeface="DejaVu Sans"/>
                <a:cs typeface="DejaVu Sans"/>
              </a:defRPr>
            </a:defPPr>
            <a:lvl1pPr algn="l">
              <a:defRPr sz="1500" b="1">
                <a:solidFill>
                  <a:srgbClr val="E3AE45"/>
                </a:solidFill>
                <a:latin typeface="DejaVu Sans"/>
                <a:ea typeface="DejaVu Sans"/>
                <a:cs typeface="DejaVu Sans"/>
              </a:defRPr>
            </a:lvl1pPr>
            <a:lvl2pPr algn="l">
              <a:defRPr sz="1500" b="1">
                <a:solidFill>
                  <a:srgbClr val="E3AE45"/>
                </a:solidFill>
                <a:latin typeface="DejaVu Sans"/>
                <a:ea typeface="DejaVu Sans"/>
                <a:cs typeface="DejaVu Sans"/>
              </a:defRPr>
            </a:lvl2pPr>
            <a:lvl3pPr algn="l">
              <a:defRPr sz="1500" b="1">
                <a:solidFill>
                  <a:srgbClr val="E3AE45"/>
                </a:solidFill>
                <a:latin typeface="DejaVu Sans"/>
                <a:ea typeface="DejaVu Sans"/>
                <a:cs typeface="DejaVu Sans"/>
              </a:defRPr>
            </a:lvl3pPr>
            <a:lvl4pPr algn="l">
              <a:defRPr sz="1500" b="1">
                <a:solidFill>
                  <a:srgbClr val="E3AE45"/>
                </a:solidFill>
                <a:latin typeface="DejaVu Sans"/>
                <a:ea typeface="DejaVu Sans"/>
                <a:cs typeface="DejaVu Sans"/>
              </a:defRPr>
            </a:lvl4pPr>
            <a:lvl5pPr algn="l">
              <a:defRPr sz="1500" b="1">
                <a:solidFill>
                  <a:srgbClr val="E3AE45"/>
                </a:solidFill>
                <a:latin typeface="DejaVu Sans"/>
                <a:ea typeface="DejaVu Sans"/>
                <a:cs typeface="DejaVu Sans"/>
              </a:defRPr>
            </a:lvl5pPr>
            <a:lvl6pPr algn="l">
              <a:defRPr sz="1500" b="1">
                <a:solidFill>
                  <a:srgbClr val="E3AE45"/>
                </a:solidFill>
                <a:latin typeface="DejaVu Sans"/>
                <a:ea typeface="DejaVu Sans"/>
                <a:cs typeface="DejaVu Sans"/>
              </a:defRPr>
            </a:lvl6pPr>
            <a:lvl7pPr algn="l">
              <a:defRPr sz="1500" b="1">
                <a:solidFill>
                  <a:srgbClr val="E3AE45"/>
                </a:solidFill>
                <a:latin typeface="DejaVu Sans"/>
                <a:ea typeface="DejaVu Sans"/>
                <a:cs typeface="DejaVu Sans"/>
              </a:defRPr>
            </a:lvl7pPr>
            <a:lvl8pPr algn="l">
              <a:defRPr sz="1500" b="1">
                <a:solidFill>
                  <a:srgbClr val="E3AE45"/>
                </a:solidFill>
                <a:latin typeface="DejaVu Sans"/>
                <a:ea typeface="DejaVu Sans"/>
                <a:cs typeface="DejaVu Sans"/>
              </a:defRPr>
            </a:lvl8pPr>
            <a:lvl9pPr algn="l">
              <a:defRPr sz="1500" b="1">
                <a:solidFill>
                  <a:srgbClr val="E3AE45"/>
                </a:solidFill>
                <a:latin typeface="DejaVu Sans"/>
                <a:ea typeface="DejaVu Sans"/>
                <a:cs typeface="DejaVu Sans"/>
              </a:defRPr>
            </a:lvl9pPr>
          </a:lstStyle>
          <a:p>
            <a:pPr algn="l">
              <a:defRPr sz="1500" b="1">
                <a:solidFill>
                  <a:srgbClr val="E3AE45"/>
                </a:solidFill>
                <a:latin typeface="DejaVu Sans"/>
                <a:ea typeface="DejaVu Sans"/>
                <a:cs typeface="DejaVu Sans"/>
              </a:defRPr>
            </a:pPr>
            <a:r>
              <a:rPr sz="1500" b="1">
                <a:solidFill>
                  <a:srgbClr val="E3AE45"/>
                </a:solidFill>
                <a:latin typeface="DejaVu Sans"/>
                <a:ea typeface="DejaVu Sans"/>
                <a:cs typeface="DejaVu Sans"/>
              </a:rPr>
              <a:t>Τυποποιημένη εξαγωγή με έλεγχο</a:t>
            </a:r>
          </a:p>
        </p:txBody>
      </p:sp>
      <p:sp>
        <p:nvSpPr>
          <p:cNvPr id="21" name="Rectangle 20">
            <a:extLst>
              <a:ext uri="{FF2B5EF4-FFF2-40B4-BE49-F238E27FC236}">
                <a16:creationId xmlns:a16="http://schemas.microsoft.com/office/drawing/2014/main" id="{19E599DD-84C3-4298-A20B-BF3FF019F4BB}"/>
              </a:ext>
            </a:extLst>
          </p:cNvPr>
          <p:cNvSpPr>
            <a:spLocks noGrp="1"/>
          </p:cNvSpPr>
          <p:nvPr/>
        </p:nvSpPr>
        <p:spPr>
          <a:xfrm>
            <a:off x="5715000" y="3886200"/>
            <a:ext cx="5476875" cy="533400"/>
          </a:xfrm>
          <a:prstGeom prst="rect">
            <a:avLst/>
          </a:prstGeom>
          <a:noFill/>
          <a:ln w="0">
            <a:noFill/>
            <a:prstDash val="solid"/>
          </a:ln>
        </p:spPr>
        <p:txBody>
          <a:bodyPr anchor="t">
            <a:normAutofit/>
          </a:bodyPr>
          <a:lstStyle>
            <a:defPPr algn="l">
              <a:defRPr sz="1350" b="0">
                <a:solidFill>
                  <a:srgbClr val="26343D"/>
                </a:solidFill>
                <a:latin typeface="DejaVu Sans"/>
                <a:ea typeface="DejaVu Sans"/>
                <a:cs typeface="DejaVu Sans"/>
              </a:defRPr>
            </a:defPPr>
            <a:lvl1pPr algn="l">
              <a:defRPr sz="1350" b="0">
                <a:solidFill>
                  <a:srgbClr val="26343D"/>
                </a:solidFill>
                <a:latin typeface="DejaVu Sans"/>
                <a:ea typeface="DejaVu Sans"/>
                <a:cs typeface="DejaVu Sans"/>
              </a:defRPr>
            </a:lvl1pPr>
            <a:lvl2pPr algn="l">
              <a:defRPr sz="1350" b="0">
                <a:solidFill>
                  <a:srgbClr val="26343D"/>
                </a:solidFill>
                <a:latin typeface="DejaVu Sans"/>
                <a:ea typeface="DejaVu Sans"/>
                <a:cs typeface="DejaVu Sans"/>
              </a:defRPr>
            </a:lvl2pPr>
            <a:lvl3pPr algn="l">
              <a:defRPr sz="1350" b="0">
                <a:solidFill>
                  <a:srgbClr val="26343D"/>
                </a:solidFill>
                <a:latin typeface="DejaVu Sans"/>
                <a:ea typeface="DejaVu Sans"/>
                <a:cs typeface="DejaVu Sans"/>
              </a:defRPr>
            </a:lvl3pPr>
            <a:lvl4pPr algn="l">
              <a:defRPr sz="1350" b="0">
                <a:solidFill>
                  <a:srgbClr val="26343D"/>
                </a:solidFill>
                <a:latin typeface="DejaVu Sans"/>
                <a:ea typeface="DejaVu Sans"/>
                <a:cs typeface="DejaVu Sans"/>
              </a:defRPr>
            </a:lvl4pPr>
            <a:lvl5pPr algn="l">
              <a:defRPr sz="1350" b="0">
                <a:solidFill>
                  <a:srgbClr val="26343D"/>
                </a:solidFill>
                <a:latin typeface="DejaVu Sans"/>
                <a:ea typeface="DejaVu Sans"/>
                <a:cs typeface="DejaVu Sans"/>
              </a:defRPr>
            </a:lvl5pPr>
            <a:lvl6pPr algn="l">
              <a:defRPr sz="1350" b="0">
                <a:solidFill>
                  <a:srgbClr val="26343D"/>
                </a:solidFill>
                <a:latin typeface="DejaVu Sans"/>
                <a:ea typeface="DejaVu Sans"/>
                <a:cs typeface="DejaVu Sans"/>
              </a:defRPr>
            </a:lvl6pPr>
            <a:lvl7pPr algn="l">
              <a:defRPr sz="1350" b="0">
                <a:solidFill>
                  <a:srgbClr val="26343D"/>
                </a:solidFill>
                <a:latin typeface="DejaVu Sans"/>
                <a:ea typeface="DejaVu Sans"/>
                <a:cs typeface="DejaVu Sans"/>
              </a:defRPr>
            </a:lvl7pPr>
            <a:lvl8pPr algn="l">
              <a:defRPr sz="1350" b="0">
                <a:solidFill>
                  <a:srgbClr val="26343D"/>
                </a:solidFill>
                <a:latin typeface="DejaVu Sans"/>
                <a:ea typeface="DejaVu Sans"/>
                <a:cs typeface="DejaVu Sans"/>
              </a:defRPr>
            </a:lvl8pPr>
            <a:lvl9pPr algn="l">
              <a:defRPr sz="1350" b="0">
                <a:solidFill>
                  <a:srgbClr val="26343D"/>
                </a:solidFill>
                <a:latin typeface="DejaVu Sans"/>
                <a:ea typeface="DejaVu Sans"/>
                <a:cs typeface="DejaVu Sans"/>
              </a:defRPr>
            </a:lvl9pPr>
          </a:lstStyle>
          <a:p>
            <a:pPr algn="l">
              <a:defRPr sz="1350" b="0">
                <a:solidFill>
                  <a:srgbClr val="26343D"/>
                </a:solidFill>
                <a:latin typeface="DejaVu Sans"/>
                <a:ea typeface="DejaVu Sans"/>
                <a:cs typeface="DejaVu Sans"/>
              </a:defRPr>
            </a:pPr>
            <a:r>
              <a:rPr sz="1350" b="0">
                <a:solidFill>
                  <a:srgbClr val="26343D"/>
                </a:solidFill>
                <a:latin typeface="DejaVu Sans"/>
                <a:ea typeface="DejaVu Sans"/>
                <a:cs typeface="DejaVu Sans"/>
              </a:rPr>
              <a:t>Μειώνει τα λάθη στα δεδομένα που θα συντεθούν.</a:t>
            </a:r>
          </a:p>
        </p:txBody>
      </p:sp>
      <p:sp>
        <p:nvSpPr>
          <p:cNvPr id="22" name="Rectangle 21">
            <a:extLst>
              <a:ext uri="{FF2B5EF4-FFF2-40B4-BE49-F238E27FC236}">
                <a16:creationId xmlns:a16="http://schemas.microsoft.com/office/drawing/2014/main" id="{2D0A5AFC-56FF-44F3-98FA-497F04A98684}"/>
              </a:ext>
            </a:extLst>
          </p:cNvPr>
          <p:cNvSpPr>
            <a:spLocks noGrp="1"/>
          </p:cNvSpPr>
          <p:nvPr/>
        </p:nvSpPr>
        <p:spPr>
          <a:xfrm>
            <a:off x="1381125" y="4514850"/>
            <a:ext cx="9810750" cy="19050"/>
          </a:xfrm>
          <a:prstGeom prst="rect">
            <a:avLst/>
          </a:prstGeom>
          <a:solidFill>
            <a:srgbClr val="C9D4D8"/>
          </a:solidFill>
          <a:ln w="0">
            <a:noFill/>
            <a:prstDash val="solid"/>
          </a:ln>
        </p:spPr>
        <p:txBody>
          <a:bodyPr/>
          <a:lstStyle/>
          <a:p>
            <a:endParaRPr lang="en-US"/>
          </a:p>
        </p:txBody>
      </p:sp>
      <p:sp>
        <p:nvSpPr>
          <p:cNvPr id="23" name="Oval 22">
            <a:extLst>
              <a:ext uri="{FF2B5EF4-FFF2-40B4-BE49-F238E27FC236}">
                <a16:creationId xmlns:a16="http://schemas.microsoft.com/office/drawing/2014/main" id="{0751B719-12DA-4D5D-9239-D957AADA9ACC}"/>
              </a:ext>
            </a:extLst>
          </p:cNvPr>
          <p:cNvSpPr>
            <a:spLocks noGrp="1"/>
          </p:cNvSpPr>
          <p:nvPr/>
        </p:nvSpPr>
        <p:spPr>
          <a:xfrm>
            <a:off x="762000" y="4772025"/>
            <a:ext cx="419100" cy="419100"/>
          </a:xfrm>
          <a:prstGeom prst="ellipse">
            <a:avLst/>
          </a:prstGeom>
          <a:solidFill>
            <a:srgbClr val="3D9167"/>
          </a:solidFill>
          <a:ln w="0">
            <a:noFill/>
            <a:prstDash val="solid"/>
          </a:ln>
        </p:spPr>
        <p:txBody>
          <a:bodyPr/>
          <a:lstStyle/>
          <a:p>
            <a:endParaRPr lang="en-US"/>
          </a:p>
        </p:txBody>
      </p:sp>
      <p:sp>
        <p:nvSpPr>
          <p:cNvPr id="24" name="Rectangle 23">
            <a:extLst>
              <a:ext uri="{FF2B5EF4-FFF2-40B4-BE49-F238E27FC236}">
                <a16:creationId xmlns:a16="http://schemas.microsoft.com/office/drawing/2014/main" id="{19A5B1C7-6457-4DE6-8571-2B6633C58CC5}"/>
              </a:ext>
            </a:extLst>
          </p:cNvPr>
          <p:cNvSpPr>
            <a:spLocks noGrp="1"/>
          </p:cNvSpPr>
          <p:nvPr/>
        </p:nvSpPr>
        <p:spPr>
          <a:xfrm>
            <a:off x="762000" y="4772025"/>
            <a:ext cx="419100" cy="419100"/>
          </a:xfrm>
          <a:prstGeom prst="rect">
            <a:avLst/>
          </a:prstGeom>
          <a:noFill/>
          <a:ln w="0">
            <a:noFill/>
            <a:prstDash val="solid"/>
          </a:ln>
        </p:spPr>
        <p:txBody>
          <a:bodyPr anchor="ctr">
            <a:normAutofit/>
          </a:bodyPr>
          <a:lstStyle>
            <a:defPPr algn="ctr">
              <a:defRPr sz="1350" b="1">
                <a:solidFill>
                  <a:srgbClr val="FFFFFF"/>
                </a:solidFill>
                <a:latin typeface="DejaVu Sans"/>
                <a:ea typeface="DejaVu Sans"/>
                <a:cs typeface="DejaVu Sans"/>
              </a:defRPr>
            </a:defPPr>
            <a:lvl1pPr algn="ctr">
              <a:defRPr sz="1350" b="1">
                <a:solidFill>
                  <a:srgbClr val="FFFFFF"/>
                </a:solidFill>
                <a:latin typeface="DejaVu Sans"/>
                <a:ea typeface="DejaVu Sans"/>
                <a:cs typeface="DejaVu Sans"/>
              </a:defRPr>
            </a:lvl1pPr>
            <a:lvl2pPr algn="ctr">
              <a:defRPr sz="1350" b="1">
                <a:solidFill>
                  <a:srgbClr val="FFFFFF"/>
                </a:solidFill>
                <a:latin typeface="DejaVu Sans"/>
                <a:ea typeface="DejaVu Sans"/>
                <a:cs typeface="DejaVu Sans"/>
              </a:defRPr>
            </a:lvl2pPr>
            <a:lvl3pPr algn="ctr">
              <a:defRPr sz="1350" b="1">
                <a:solidFill>
                  <a:srgbClr val="FFFFFF"/>
                </a:solidFill>
                <a:latin typeface="DejaVu Sans"/>
                <a:ea typeface="DejaVu Sans"/>
                <a:cs typeface="DejaVu Sans"/>
              </a:defRPr>
            </a:lvl3pPr>
            <a:lvl4pPr algn="ctr">
              <a:defRPr sz="1350" b="1">
                <a:solidFill>
                  <a:srgbClr val="FFFFFF"/>
                </a:solidFill>
                <a:latin typeface="DejaVu Sans"/>
                <a:ea typeface="DejaVu Sans"/>
                <a:cs typeface="DejaVu Sans"/>
              </a:defRPr>
            </a:lvl4pPr>
            <a:lvl5pPr algn="ctr">
              <a:defRPr sz="1350" b="1">
                <a:solidFill>
                  <a:srgbClr val="FFFFFF"/>
                </a:solidFill>
                <a:latin typeface="DejaVu Sans"/>
                <a:ea typeface="DejaVu Sans"/>
                <a:cs typeface="DejaVu Sans"/>
              </a:defRPr>
            </a:lvl5pPr>
            <a:lvl6pPr algn="ctr">
              <a:defRPr sz="1350" b="1">
                <a:solidFill>
                  <a:srgbClr val="FFFFFF"/>
                </a:solidFill>
                <a:latin typeface="DejaVu Sans"/>
                <a:ea typeface="DejaVu Sans"/>
                <a:cs typeface="DejaVu Sans"/>
              </a:defRPr>
            </a:lvl6pPr>
            <a:lvl7pPr algn="ctr">
              <a:defRPr sz="1350" b="1">
                <a:solidFill>
                  <a:srgbClr val="FFFFFF"/>
                </a:solidFill>
                <a:latin typeface="DejaVu Sans"/>
                <a:ea typeface="DejaVu Sans"/>
                <a:cs typeface="DejaVu Sans"/>
              </a:defRPr>
            </a:lvl7pPr>
            <a:lvl8pPr algn="ctr">
              <a:defRPr sz="1350" b="1">
                <a:solidFill>
                  <a:srgbClr val="FFFFFF"/>
                </a:solidFill>
                <a:latin typeface="DejaVu Sans"/>
                <a:ea typeface="DejaVu Sans"/>
                <a:cs typeface="DejaVu Sans"/>
              </a:defRPr>
            </a:lvl8pPr>
            <a:lvl9pPr algn="ctr">
              <a:defRPr sz="1350" b="1">
                <a:solidFill>
                  <a:srgbClr val="FFFFFF"/>
                </a:solidFill>
                <a:latin typeface="DejaVu Sans"/>
                <a:ea typeface="DejaVu Sans"/>
                <a:cs typeface="DejaVu Sans"/>
              </a:defRPr>
            </a:lvl9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5</a:t>
            </a:r>
          </a:p>
        </p:txBody>
      </p:sp>
      <p:sp>
        <p:nvSpPr>
          <p:cNvPr id="25" name="Rectangle 24">
            <a:extLst>
              <a:ext uri="{FF2B5EF4-FFF2-40B4-BE49-F238E27FC236}">
                <a16:creationId xmlns:a16="http://schemas.microsoft.com/office/drawing/2014/main" id="{F80E3050-4875-47DC-AEEF-0B518A478B53}"/>
              </a:ext>
            </a:extLst>
          </p:cNvPr>
          <p:cNvSpPr>
            <a:spLocks noGrp="1"/>
          </p:cNvSpPr>
          <p:nvPr/>
        </p:nvSpPr>
        <p:spPr>
          <a:xfrm>
            <a:off x="1381125" y="4733925"/>
            <a:ext cx="4191000" cy="438150"/>
          </a:xfrm>
          <a:prstGeom prst="rect">
            <a:avLst/>
          </a:prstGeom>
          <a:noFill/>
          <a:ln w="0">
            <a:noFill/>
            <a:prstDash val="solid"/>
          </a:ln>
        </p:spPr>
        <p:txBody>
          <a:bodyPr anchor="ctr">
            <a:normAutofit/>
          </a:bodyPr>
          <a:lstStyle>
            <a:defPPr algn="l">
              <a:defRPr sz="1500" b="1">
                <a:solidFill>
                  <a:srgbClr val="3D9167"/>
                </a:solidFill>
                <a:latin typeface="DejaVu Sans"/>
                <a:ea typeface="DejaVu Sans"/>
                <a:cs typeface="DejaVu Sans"/>
              </a:defRPr>
            </a:defPPr>
            <a:lvl1pPr algn="l">
              <a:defRPr sz="1500" b="1">
                <a:solidFill>
                  <a:srgbClr val="3D9167"/>
                </a:solidFill>
                <a:latin typeface="DejaVu Sans"/>
                <a:ea typeface="DejaVu Sans"/>
                <a:cs typeface="DejaVu Sans"/>
              </a:defRPr>
            </a:lvl1pPr>
            <a:lvl2pPr algn="l">
              <a:defRPr sz="1500" b="1">
                <a:solidFill>
                  <a:srgbClr val="3D9167"/>
                </a:solidFill>
                <a:latin typeface="DejaVu Sans"/>
                <a:ea typeface="DejaVu Sans"/>
                <a:cs typeface="DejaVu Sans"/>
              </a:defRPr>
            </a:lvl2pPr>
            <a:lvl3pPr algn="l">
              <a:defRPr sz="1500" b="1">
                <a:solidFill>
                  <a:srgbClr val="3D9167"/>
                </a:solidFill>
                <a:latin typeface="DejaVu Sans"/>
                <a:ea typeface="DejaVu Sans"/>
                <a:cs typeface="DejaVu Sans"/>
              </a:defRPr>
            </a:lvl3pPr>
            <a:lvl4pPr algn="l">
              <a:defRPr sz="1500" b="1">
                <a:solidFill>
                  <a:srgbClr val="3D9167"/>
                </a:solidFill>
                <a:latin typeface="DejaVu Sans"/>
                <a:ea typeface="DejaVu Sans"/>
                <a:cs typeface="DejaVu Sans"/>
              </a:defRPr>
            </a:lvl4pPr>
            <a:lvl5pPr algn="l">
              <a:defRPr sz="1500" b="1">
                <a:solidFill>
                  <a:srgbClr val="3D9167"/>
                </a:solidFill>
                <a:latin typeface="DejaVu Sans"/>
                <a:ea typeface="DejaVu Sans"/>
                <a:cs typeface="DejaVu Sans"/>
              </a:defRPr>
            </a:lvl5pPr>
            <a:lvl6pPr algn="l">
              <a:defRPr sz="1500" b="1">
                <a:solidFill>
                  <a:srgbClr val="3D9167"/>
                </a:solidFill>
                <a:latin typeface="DejaVu Sans"/>
                <a:ea typeface="DejaVu Sans"/>
                <a:cs typeface="DejaVu Sans"/>
              </a:defRPr>
            </a:lvl6pPr>
            <a:lvl7pPr algn="l">
              <a:defRPr sz="1500" b="1">
                <a:solidFill>
                  <a:srgbClr val="3D9167"/>
                </a:solidFill>
                <a:latin typeface="DejaVu Sans"/>
                <a:ea typeface="DejaVu Sans"/>
                <a:cs typeface="DejaVu Sans"/>
              </a:defRPr>
            </a:lvl7pPr>
            <a:lvl8pPr algn="l">
              <a:defRPr sz="1500" b="1">
                <a:solidFill>
                  <a:srgbClr val="3D9167"/>
                </a:solidFill>
                <a:latin typeface="DejaVu Sans"/>
                <a:ea typeface="DejaVu Sans"/>
                <a:cs typeface="DejaVu Sans"/>
              </a:defRPr>
            </a:lvl8pPr>
            <a:lvl9pPr algn="l">
              <a:defRPr sz="1500" b="1">
                <a:solidFill>
                  <a:srgbClr val="3D9167"/>
                </a:solidFill>
                <a:latin typeface="DejaVu Sans"/>
                <a:ea typeface="DejaVu Sans"/>
                <a:cs typeface="DejaVu Sans"/>
              </a:defRPr>
            </a:lvl9pPr>
          </a:lstStyle>
          <a:p>
            <a:pPr algn="l">
              <a:defRPr sz="1500" b="1">
                <a:solidFill>
                  <a:srgbClr val="3D9167"/>
                </a:solidFill>
                <a:latin typeface="DejaVu Sans"/>
                <a:ea typeface="DejaVu Sans"/>
                <a:cs typeface="DejaVu Sans"/>
              </a:defRPr>
            </a:pPr>
            <a:r>
              <a:rPr sz="1500" b="1">
                <a:solidFill>
                  <a:srgbClr val="3D9167"/>
                </a:solidFill>
                <a:latin typeface="DejaVu Sans"/>
                <a:ea typeface="DejaVu Sans"/>
                <a:cs typeface="DejaVu Sans"/>
              </a:rPr>
              <a:t>Αξιολόγηση κινδύνου μεροληψίας</a:t>
            </a:r>
          </a:p>
        </p:txBody>
      </p:sp>
      <p:sp>
        <p:nvSpPr>
          <p:cNvPr id="26" name="Rectangle 25">
            <a:extLst>
              <a:ext uri="{FF2B5EF4-FFF2-40B4-BE49-F238E27FC236}">
                <a16:creationId xmlns:a16="http://schemas.microsoft.com/office/drawing/2014/main" id="{B96231B3-AE04-4343-8F69-2D25C3FE32DA}"/>
              </a:ext>
            </a:extLst>
          </p:cNvPr>
          <p:cNvSpPr>
            <a:spLocks noGrp="1"/>
          </p:cNvSpPr>
          <p:nvPr/>
        </p:nvSpPr>
        <p:spPr>
          <a:xfrm>
            <a:off x="5715000" y="4733925"/>
            <a:ext cx="5476875" cy="533400"/>
          </a:xfrm>
          <a:prstGeom prst="rect">
            <a:avLst/>
          </a:prstGeom>
          <a:noFill/>
          <a:ln w="0">
            <a:noFill/>
            <a:prstDash val="solid"/>
          </a:ln>
        </p:spPr>
        <p:txBody>
          <a:bodyPr anchor="t">
            <a:normAutofit/>
          </a:bodyPr>
          <a:lstStyle>
            <a:defPPr algn="l">
              <a:defRPr sz="1350" b="0">
                <a:solidFill>
                  <a:srgbClr val="26343D"/>
                </a:solidFill>
                <a:latin typeface="DejaVu Sans"/>
                <a:ea typeface="DejaVu Sans"/>
                <a:cs typeface="DejaVu Sans"/>
              </a:defRPr>
            </a:defPPr>
            <a:lvl1pPr algn="l">
              <a:defRPr sz="1350" b="0">
                <a:solidFill>
                  <a:srgbClr val="26343D"/>
                </a:solidFill>
                <a:latin typeface="DejaVu Sans"/>
                <a:ea typeface="DejaVu Sans"/>
                <a:cs typeface="DejaVu Sans"/>
              </a:defRPr>
            </a:lvl1pPr>
            <a:lvl2pPr algn="l">
              <a:defRPr sz="1350" b="0">
                <a:solidFill>
                  <a:srgbClr val="26343D"/>
                </a:solidFill>
                <a:latin typeface="DejaVu Sans"/>
                <a:ea typeface="DejaVu Sans"/>
                <a:cs typeface="DejaVu Sans"/>
              </a:defRPr>
            </a:lvl2pPr>
            <a:lvl3pPr algn="l">
              <a:defRPr sz="1350" b="0">
                <a:solidFill>
                  <a:srgbClr val="26343D"/>
                </a:solidFill>
                <a:latin typeface="DejaVu Sans"/>
                <a:ea typeface="DejaVu Sans"/>
                <a:cs typeface="DejaVu Sans"/>
              </a:defRPr>
            </a:lvl3pPr>
            <a:lvl4pPr algn="l">
              <a:defRPr sz="1350" b="0">
                <a:solidFill>
                  <a:srgbClr val="26343D"/>
                </a:solidFill>
                <a:latin typeface="DejaVu Sans"/>
                <a:ea typeface="DejaVu Sans"/>
                <a:cs typeface="DejaVu Sans"/>
              </a:defRPr>
            </a:lvl4pPr>
            <a:lvl5pPr algn="l">
              <a:defRPr sz="1350" b="0">
                <a:solidFill>
                  <a:srgbClr val="26343D"/>
                </a:solidFill>
                <a:latin typeface="DejaVu Sans"/>
                <a:ea typeface="DejaVu Sans"/>
                <a:cs typeface="DejaVu Sans"/>
              </a:defRPr>
            </a:lvl5pPr>
            <a:lvl6pPr algn="l">
              <a:defRPr sz="1350" b="0">
                <a:solidFill>
                  <a:srgbClr val="26343D"/>
                </a:solidFill>
                <a:latin typeface="DejaVu Sans"/>
                <a:ea typeface="DejaVu Sans"/>
                <a:cs typeface="DejaVu Sans"/>
              </a:defRPr>
            </a:lvl6pPr>
            <a:lvl7pPr algn="l">
              <a:defRPr sz="1350" b="0">
                <a:solidFill>
                  <a:srgbClr val="26343D"/>
                </a:solidFill>
                <a:latin typeface="DejaVu Sans"/>
                <a:ea typeface="DejaVu Sans"/>
                <a:cs typeface="DejaVu Sans"/>
              </a:defRPr>
            </a:lvl7pPr>
            <a:lvl8pPr algn="l">
              <a:defRPr sz="1350" b="0">
                <a:solidFill>
                  <a:srgbClr val="26343D"/>
                </a:solidFill>
                <a:latin typeface="DejaVu Sans"/>
                <a:ea typeface="DejaVu Sans"/>
                <a:cs typeface="DejaVu Sans"/>
              </a:defRPr>
            </a:lvl8pPr>
            <a:lvl9pPr algn="l">
              <a:defRPr sz="1350" b="0">
                <a:solidFill>
                  <a:srgbClr val="26343D"/>
                </a:solidFill>
                <a:latin typeface="DejaVu Sans"/>
                <a:ea typeface="DejaVu Sans"/>
                <a:cs typeface="DejaVu Sans"/>
              </a:defRPr>
            </a:lvl9pPr>
          </a:lstStyle>
          <a:p>
            <a:pPr algn="l">
              <a:defRPr sz="1350" b="0">
                <a:solidFill>
                  <a:srgbClr val="26343D"/>
                </a:solidFill>
                <a:latin typeface="DejaVu Sans"/>
                <a:ea typeface="DejaVu Sans"/>
                <a:cs typeface="DejaVu Sans"/>
              </a:defRPr>
            </a:pPr>
            <a:r>
              <a:rPr sz="1350" b="0">
                <a:solidFill>
                  <a:srgbClr val="26343D"/>
                </a:solidFill>
                <a:latin typeface="DejaVu Sans"/>
                <a:ea typeface="DejaVu Sans"/>
                <a:cs typeface="DejaVu Sans"/>
              </a:rPr>
              <a:t>Δείχνει πόσο μπορεί ο σχεδιασμός των μελετών να παραμορφώνει το αποτέλεσμα.</a:t>
            </a:r>
          </a:p>
        </p:txBody>
      </p:sp>
      <p:sp>
        <p:nvSpPr>
          <p:cNvPr id="27" name="Rectangle 26">
            <a:extLst>
              <a:ext uri="{FF2B5EF4-FFF2-40B4-BE49-F238E27FC236}">
                <a16:creationId xmlns:a16="http://schemas.microsoft.com/office/drawing/2014/main" id="{36BCED6A-FD7D-498B-A66E-027564DEF12B}"/>
              </a:ext>
            </a:extLst>
          </p:cNvPr>
          <p:cNvSpPr>
            <a:spLocks noGrp="1"/>
          </p:cNvSpPr>
          <p:nvPr/>
        </p:nvSpPr>
        <p:spPr>
          <a:xfrm>
            <a:off x="1381125" y="5362575"/>
            <a:ext cx="9810750" cy="19050"/>
          </a:xfrm>
          <a:prstGeom prst="rect">
            <a:avLst/>
          </a:prstGeom>
          <a:solidFill>
            <a:srgbClr val="C9D4D8"/>
          </a:solidFill>
          <a:ln w="0">
            <a:noFill/>
            <a:prstDash val="solid"/>
          </a:ln>
        </p:spPr>
        <p:txBody>
          <a:bodyPr/>
          <a:lstStyle/>
          <a:p>
            <a:endParaRPr lang="en-US"/>
          </a:p>
        </p:txBody>
      </p:sp>
      <p:sp>
        <p:nvSpPr>
          <p:cNvPr id="28" name="Rectangle 27">
            <a:extLst>
              <a:ext uri="{FF2B5EF4-FFF2-40B4-BE49-F238E27FC236}">
                <a16:creationId xmlns:a16="http://schemas.microsoft.com/office/drawing/2014/main" id="{D4746A85-5887-4C32-B7CE-FF07DF65E668}"/>
              </a:ext>
            </a:extLst>
          </p:cNvPr>
          <p:cNvSpPr>
            <a:spLocks noGrp="1"/>
          </p:cNvSpPr>
          <p:nvPr/>
        </p:nvSpPr>
        <p:spPr>
          <a:xfrm>
            <a:off x="1428750" y="5619750"/>
            <a:ext cx="9334500" cy="571500"/>
          </a:xfrm>
          <a:prstGeom prst="rect">
            <a:avLst/>
          </a:prstGeom>
          <a:noFill/>
          <a:ln w="0">
            <a:noFill/>
            <a:prstDash val="solid"/>
          </a:ln>
        </p:spPr>
        <p:txBody>
          <a:bodyPr anchor="ctr">
            <a:normAutofit fontScale="93007"/>
          </a:bodyPr>
          <a:lstStyle>
            <a:defPPr algn="ctr">
              <a:defRPr sz="1575" b="1">
                <a:solidFill>
                  <a:srgbClr val="16384C"/>
                </a:solidFill>
                <a:latin typeface="DejaVu Sans"/>
                <a:ea typeface="DejaVu Sans"/>
                <a:cs typeface="DejaVu Sans"/>
              </a:defRPr>
            </a:defPPr>
            <a:lvl1pPr algn="ctr">
              <a:defRPr sz="1575" b="1">
                <a:solidFill>
                  <a:srgbClr val="16384C"/>
                </a:solidFill>
                <a:latin typeface="DejaVu Sans"/>
                <a:ea typeface="DejaVu Sans"/>
                <a:cs typeface="DejaVu Sans"/>
              </a:defRPr>
            </a:lvl1pPr>
            <a:lvl2pPr algn="ctr">
              <a:defRPr sz="1575" b="1">
                <a:solidFill>
                  <a:srgbClr val="16384C"/>
                </a:solidFill>
                <a:latin typeface="DejaVu Sans"/>
                <a:ea typeface="DejaVu Sans"/>
                <a:cs typeface="DejaVu Sans"/>
              </a:defRPr>
            </a:lvl2pPr>
            <a:lvl3pPr algn="ctr">
              <a:defRPr sz="1575" b="1">
                <a:solidFill>
                  <a:srgbClr val="16384C"/>
                </a:solidFill>
                <a:latin typeface="DejaVu Sans"/>
                <a:ea typeface="DejaVu Sans"/>
                <a:cs typeface="DejaVu Sans"/>
              </a:defRPr>
            </a:lvl3pPr>
            <a:lvl4pPr algn="ctr">
              <a:defRPr sz="1575" b="1">
                <a:solidFill>
                  <a:srgbClr val="16384C"/>
                </a:solidFill>
                <a:latin typeface="DejaVu Sans"/>
                <a:ea typeface="DejaVu Sans"/>
                <a:cs typeface="DejaVu Sans"/>
              </a:defRPr>
            </a:lvl4pPr>
            <a:lvl5pPr algn="ctr">
              <a:defRPr sz="1575" b="1">
                <a:solidFill>
                  <a:srgbClr val="16384C"/>
                </a:solidFill>
                <a:latin typeface="DejaVu Sans"/>
                <a:ea typeface="DejaVu Sans"/>
                <a:cs typeface="DejaVu Sans"/>
              </a:defRPr>
            </a:lvl5pPr>
            <a:lvl6pPr algn="ctr">
              <a:defRPr sz="1575" b="1">
                <a:solidFill>
                  <a:srgbClr val="16384C"/>
                </a:solidFill>
                <a:latin typeface="DejaVu Sans"/>
                <a:ea typeface="DejaVu Sans"/>
                <a:cs typeface="DejaVu Sans"/>
              </a:defRPr>
            </a:lvl6pPr>
            <a:lvl7pPr algn="ctr">
              <a:defRPr sz="1575" b="1">
                <a:solidFill>
                  <a:srgbClr val="16384C"/>
                </a:solidFill>
                <a:latin typeface="DejaVu Sans"/>
                <a:ea typeface="DejaVu Sans"/>
                <a:cs typeface="DejaVu Sans"/>
              </a:defRPr>
            </a:lvl7pPr>
            <a:lvl8pPr algn="ctr">
              <a:defRPr sz="1575" b="1">
                <a:solidFill>
                  <a:srgbClr val="16384C"/>
                </a:solidFill>
                <a:latin typeface="DejaVu Sans"/>
                <a:ea typeface="DejaVu Sans"/>
                <a:cs typeface="DejaVu Sans"/>
              </a:defRPr>
            </a:lvl8pPr>
            <a:lvl9pPr algn="ctr">
              <a:defRPr sz="1575" b="1">
                <a:solidFill>
                  <a:srgbClr val="16384C"/>
                </a:solidFill>
                <a:latin typeface="DejaVu Sans"/>
                <a:ea typeface="DejaVu Sans"/>
                <a:cs typeface="DejaVu Sans"/>
              </a:defRPr>
            </a:lvl9pPr>
          </a:lstStyle>
          <a:p>
            <a:pPr algn="ctr">
              <a:defRPr sz="1575" b="1">
                <a:solidFill>
                  <a:srgbClr val="16384C"/>
                </a:solidFill>
                <a:latin typeface="DejaVu Sans"/>
                <a:ea typeface="DejaVu Sans"/>
                <a:cs typeface="DejaVu Sans"/>
              </a:defRPr>
            </a:pPr>
            <a:r>
              <a:rPr sz="1575" b="1">
                <a:solidFill>
                  <a:srgbClr val="16384C"/>
                </a:solidFill>
                <a:latin typeface="DejaVu Sans"/>
                <a:ea typeface="DejaVu Sans"/>
                <a:cs typeface="DejaVu Sans"/>
              </a:rPr>
              <a:t>Όταν η ανασκόπηση δεν περιγράφει καθαρά αυτά τα στάδια, ο αναγνώστης δεν μπορεί να γνωρίζει αν το συνολικό αποτέλεσμα στηρίζεται σε πλήρη και σωστά δεδομένα.</a:t>
            </a:r>
          </a:p>
        </p:txBody>
      </p:sp>
    </p:spTree>
    <p:extLst>
      <p:ext uri="{BB962C8B-B14F-4D97-AF65-F5344CB8AC3E}">
        <p14:creationId xmlns:p14="http://schemas.microsoft.com/office/powerpoint/2010/main" val="221005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4ECEBAE-433C-435E-9ADE-6F3F987366EE}"/>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Από τις μελέτες στο συνολικό συμπέρασμα</a:t>
            </a:r>
          </a:p>
        </p:txBody>
      </p:sp>
      <p:sp>
        <p:nvSpPr>
          <p:cNvPr id="2" name="yellow-accent">
            <a:extLst>
              <a:ext uri="{FF2B5EF4-FFF2-40B4-BE49-F238E27FC236}">
                <a16:creationId xmlns:a16="http://schemas.microsoft.com/office/drawing/2014/main" id="{68DDA377-D3A0-4C04-B77B-1381B3651A30}"/>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3D141D6C-C367-4BEB-ACF2-98D29320A967}"/>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intro">
            <a:extLst>
              <a:ext uri="{FF2B5EF4-FFF2-40B4-BE49-F238E27FC236}">
                <a16:creationId xmlns:a16="http://schemas.microsoft.com/office/drawing/2014/main" id="{F70EF3C6-93C5-4FF6-8069-10D91D17632E}"/>
              </a:ext>
            </a:extLst>
          </p:cNvPr>
          <p:cNvSpPr>
            <a:spLocks noGrp="1"/>
          </p:cNvSpPr>
          <p:nvPr/>
        </p:nvSpPr>
        <p:spPr>
          <a:xfrm>
            <a:off x="2179320" y="1630680"/>
            <a:ext cx="7833360" cy="624840"/>
          </a:xfrm>
          <a:prstGeom prst="rect">
            <a:avLst/>
          </a:prstGeom>
          <a:noFill/>
          <a:ln w="0">
            <a:noFill/>
            <a:prstDash val="solid"/>
          </a:ln>
        </p:spPr>
        <p:txBody>
          <a:bodyPr/>
          <a:lstStyle>
            <a:defPPr algn="ctr">
              <a:defRPr sz="2025" b="1">
                <a:solidFill>
                  <a:srgbClr val="452046"/>
                </a:solidFill>
                <a:latin typeface="DejaVu Sans"/>
                <a:ea typeface="DejaVu Sans"/>
                <a:cs typeface="DejaVu Sans"/>
              </a:defRPr>
            </a:defPPr>
            <a:lvl1pPr algn="ctr">
              <a:defRPr sz="2025" b="1">
                <a:solidFill>
                  <a:srgbClr val="452046"/>
                </a:solidFill>
                <a:latin typeface="DejaVu Sans"/>
                <a:ea typeface="DejaVu Sans"/>
                <a:cs typeface="DejaVu Sans"/>
              </a:defRPr>
            </a:lvl1pPr>
            <a:lvl2pPr algn="ctr">
              <a:defRPr sz="2025" b="1">
                <a:solidFill>
                  <a:srgbClr val="452046"/>
                </a:solidFill>
                <a:latin typeface="DejaVu Sans"/>
                <a:ea typeface="DejaVu Sans"/>
                <a:cs typeface="DejaVu Sans"/>
              </a:defRPr>
            </a:lvl2pPr>
            <a:lvl3pPr algn="ctr">
              <a:defRPr sz="2025" b="1">
                <a:solidFill>
                  <a:srgbClr val="452046"/>
                </a:solidFill>
                <a:latin typeface="DejaVu Sans"/>
                <a:ea typeface="DejaVu Sans"/>
                <a:cs typeface="DejaVu Sans"/>
              </a:defRPr>
            </a:lvl3pPr>
            <a:lvl4pPr algn="ctr">
              <a:defRPr sz="2025" b="1">
                <a:solidFill>
                  <a:srgbClr val="452046"/>
                </a:solidFill>
                <a:latin typeface="DejaVu Sans"/>
                <a:ea typeface="DejaVu Sans"/>
                <a:cs typeface="DejaVu Sans"/>
              </a:defRPr>
            </a:lvl4pPr>
            <a:lvl5pPr algn="ctr">
              <a:defRPr sz="2025" b="1">
                <a:solidFill>
                  <a:srgbClr val="452046"/>
                </a:solidFill>
                <a:latin typeface="DejaVu Sans"/>
                <a:ea typeface="DejaVu Sans"/>
                <a:cs typeface="DejaVu Sans"/>
              </a:defRPr>
            </a:lvl5pPr>
            <a:lvl6pPr algn="ctr">
              <a:defRPr sz="2025" b="1">
                <a:solidFill>
                  <a:srgbClr val="452046"/>
                </a:solidFill>
                <a:latin typeface="DejaVu Sans"/>
                <a:ea typeface="DejaVu Sans"/>
                <a:cs typeface="DejaVu Sans"/>
              </a:defRPr>
            </a:lvl6pPr>
            <a:lvl7pPr algn="ctr">
              <a:defRPr sz="2025" b="1">
                <a:solidFill>
                  <a:srgbClr val="452046"/>
                </a:solidFill>
                <a:latin typeface="DejaVu Sans"/>
                <a:ea typeface="DejaVu Sans"/>
                <a:cs typeface="DejaVu Sans"/>
              </a:defRPr>
            </a:lvl7pPr>
            <a:lvl8pPr algn="ctr">
              <a:defRPr sz="2025" b="1">
                <a:solidFill>
                  <a:srgbClr val="452046"/>
                </a:solidFill>
                <a:latin typeface="DejaVu Sans"/>
                <a:ea typeface="DejaVu Sans"/>
                <a:cs typeface="DejaVu Sans"/>
              </a:defRPr>
            </a:lvl8pPr>
            <a:lvl9pPr algn="ctr">
              <a:defRPr sz="2025" b="1">
                <a:solidFill>
                  <a:srgbClr val="452046"/>
                </a:solidFill>
                <a:latin typeface="DejaVu Sans"/>
                <a:ea typeface="DejaVu Sans"/>
                <a:cs typeface="DejaVu Sans"/>
              </a:defRPr>
            </a:lvl9pPr>
          </a:lstStyle>
          <a:p>
            <a:pPr algn="ctr">
              <a:defRPr sz="2025" b="1">
                <a:solidFill>
                  <a:srgbClr val="452046"/>
                </a:solidFill>
                <a:latin typeface="DejaVu Sans"/>
                <a:ea typeface="DejaVu Sans"/>
                <a:cs typeface="DejaVu Sans"/>
              </a:defRPr>
            </a:pPr>
            <a:r>
              <a:rPr sz="1620"/>
              <a:t>Η συστηματική ανασκόπηση παρουσιάζει πρώτα τι έδειξε κάθε μελέτη και στη συνέχεια συνθέτει το σύνολο των ευρημάτων.</a:t>
            </a:r>
          </a:p>
        </p:txBody>
      </p:sp>
      <p:sp>
        <p:nvSpPr>
          <p:cNvPr id="5" name="narrative-card">
            <a:extLst>
              <a:ext uri="{FF2B5EF4-FFF2-40B4-BE49-F238E27FC236}">
                <a16:creationId xmlns:a16="http://schemas.microsoft.com/office/drawing/2014/main" id="{B0DC21C9-7E42-4FB6-B5B0-28D56FF0663A}"/>
              </a:ext>
            </a:extLst>
          </p:cNvPr>
          <p:cNvSpPr>
            <a:spLocks noGrp="1"/>
          </p:cNvSpPr>
          <p:nvPr/>
        </p:nvSpPr>
        <p:spPr>
          <a:xfrm>
            <a:off x="2179320" y="2590800"/>
            <a:ext cx="3657600" cy="2324100"/>
          </a:xfrm>
          <a:prstGeom prst="roundRect">
            <a:avLst>
              <a:gd name="adj" fmla="val 2623"/>
            </a:avLst>
          </a:prstGeom>
          <a:solidFill>
            <a:srgbClr val="F5EFF6"/>
          </a:solidFill>
          <a:ln w="12383">
            <a:solidFill>
              <a:srgbClr val="CDB9D0"/>
            </a:solidFill>
            <a:prstDash val="solid"/>
          </a:ln>
        </p:spPr>
        <p:txBody>
          <a:bodyPr/>
          <a:lstStyle/>
          <a:p>
            <a:endParaRPr lang="en-US" sz="1440"/>
          </a:p>
        </p:txBody>
      </p:sp>
      <p:sp>
        <p:nvSpPr>
          <p:cNvPr id="6" name="narrative-title">
            <a:extLst>
              <a:ext uri="{FF2B5EF4-FFF2-40B4-BE49-F238E27FC236}">
                <a16:creationId xmlns:a16="http://schemas.microsoft.com/office/drawing/2014/main" id="{406826B5-55C3-44DA-BEB1-29F0C976A830}"/>
              </a:ext>
            </a:extLst>
          </p:cNvPr>
          <p:cNvSpPr>
            <a:spLocks noGrp="1"/>
          </p:cNvSpPr>
          <p:nvPr/>
        </p:nvSpPr>
        <p:spPr>
          <a:xfrm>
            <a:off x="2316480" y="2712720"/>
            <a:ext cx="33832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Περιγραφική σύνθεση</a:t>
            </a:r>
          </a:p>
        </p:txBody>
      </p:sp>
      <p:sp>
        <p:nvSpPr>
          <p:cNvPr id="7" name="narrative-body">
            <a:extLst>
              <a:ext uri="{FF2B5EF4-FFF2-40B4-BE49-F238E27FC236}">
                <a16:creationId xmlns:a16="http://schemas.microsoft.com/office/drawing/2014/main" id="{0AD97DD7-774B-4FD5-8200-1571A5F9A592}"/>
              </a:ext>
            </a:extLst>
          </p:cNvPr>
          <p:cNvSpPr>
            <a:spLocks noGrp="1"/>
          </p:cNvSpPr>
          <p:nvPr/>
        </p:nvSpPr>
        <p:spPr>
          <a:xfrm>
            <a:off x="2346960" y="3108960"/>
            <a:ext cx="3322320" cy="16687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Τα αποτελέσματα παρουσιάζονται με κείμενο, πίνακες και γραφήματα. Η προσέγγιση αυτή χρησιμοποιείται όταν οι μελέτες διαφέρουν πολύ ή δεν παρέχουν συγκρίσιμα αριθμητικά δεδομένα.</a:t>
            </a:r>
          </a:p>
        </p:txBody>
      </p:sp>
      <p:sp>
        <p:nvSpPr>
          <p:cNvPr id="8" name="meta-card">
            <a:extLst>
              <a:ext uri="{FF2B5EF4-FFF2-40B4-BE49-F238E27FC236}">
                <a16:creationId xmlns:a16="http://schemas.microsoft.com/office/drawing/2014/main" id="{D8F261AE-45C4-44DE-8264-39ECF585277E}"/>
              </a:ext>
            </a:extLst>
          </p:cNvPr>
          <p:cNvSpPr>
            <a:spLocks noGrp="1"/>
          </p:cNvSpPr>
          <p:nvPr/>
        </p:nvSpPr>
        <p:spPr>
          <a:xfrm>
            <a:off x="6355080" y="2590800"/>
            <a:ext cx="3657600" cy="2324100"/>
          </a:xfrm>
          <a:prstGeom prst="roundRect">
            <a:avLst>
              <a:gd name="adj" fmla="val 2623"/>
            </a:avLst>
          </a:prstGeom>
          <a:solidFill>
            <a:srgbClr val="EDF6FB"/>
          </a:solidFill>
          <a:ln w="12383">
            <a:solidFill>
              <a:srgbClr val="3F8CC4"/>
            </a:solidFill>
            <a:prstDash val="solid"/>
          </a:ln>
        </p:spPr>
        <p:txBody>
          <a:bodyPr/>
          <a:lstStyle/>
          <a:p>
            <a:endParaRPr lang="en-US" sz="1440"/>
          </a:p>
        </p:txBody>
      </p:sp>
      <p:sp>
        <p:nvSpPr>
          <p:cNvPr id="9" name="meta-title">
            <a:extLst>
              <a:ext uri="{FF2B5EF4-FFF2-40B4-BE49-F238E27FC236}">
                <a16:creationId xmlns:a16="http://schemas.microsoft.com/office/drawing/2014/main" id="{C2B80E54-E4FD-45D4-8D51-ABC065125139}"/>
              </a:ext>
            </a:extLst>
          </p:cNvPr>
          <p:cNvSpPr>
            <a:spLocks noGrp="1"/>
          </p:cNvSpPr>
          <p:nvPr/>
        </p:nvSpPr>
        <p:spPr>
          <a:xfrm>
            <a:off x="6492240" y="2712720"/>
            <a:ext cx="33832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Ποσοτική σύνθεση</a:t>
            </a:r>
          </a:p>
        </p:txBody>
      </p:sp>
      <p:sp>
        <p:nvSpPr>
          <p:cNvPr id="10" name="meta-body">
            <a:extLst>
              <a:ext uri="{FF2B5EF4-FFF2-40B4-BE49-F238E27FC236}">
                <a16:creationId xmlns:a16="http://schemas.microsoft.com/office/drawing/2014/main" id="{340CB8BA-698A-4681-A3D4-F695689AA40C}"/>
              </a:ext>
            </a:extLst>
          </p:cNvPr>
          <p:cNvSpPr>
            <a:spLocks noGrp="1"/>
          </p:cNvSpPr>
          <p:nvPr/>
        </p:nvSpPr>
        <p:spPr>
          <a:xfrm>
            <a:off x="6522720" y="3108960"/>
            <a:ext cx="3322320" cy="16687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Η μετα-ανάλυση συνδυάζει αριθμητικά τις εκτιμήσεις επίδρασης των μελετών και υπολογίζει μία συνολική εκτίμηση με διάστημα εμπιστοσύνης.</a:t>
            </a:r>
          </a:p>
        </p:txBody>
      </p:sp>
      <p:sp>
        <p:nvSpPr>
          <p:cNvPr id="11" name="takeaway">
            <a:extLst>
              <a:ext uri="{FF2B5EF4-FFF2-40B4-BE49-F238E27FC236}">
                <a16:creationId xmlns:a16="http://schemas.microsoft.com/office/drawing/2014/main" id="{04CF2EF6-6CAB-4117-AF61-C07FC113345A}"/>
              </a:ext>
            </a:extLst>
          </p:cNvPr>
          <p:cNvSpPr>
            <a:spLocks noGrp="1"/>
          </p:cNvSpPr>
          <p:nvPr/>
        </p:nvSpPr>
        <p:spPr>
          <a:xfrm>
            <a:off x="2179320" y="5364480"/>
            <a:ext cx="7833360" cy="716280"/>
          </a:xfrm>
          <a:prstGeom prst="roundRect">
            <a:avLst>
              <a:gd name="adj" fmla="val 8511"/>
            </a:avLst>
          </a:prstGeom>
          <a:solidFill>
            <a:srgbClr val="FFF7D9"/>
          </a:solidFill>
          <a:ln w="14288">
            <a:solidFill>
              <a:srgbClr val="F2C84B"/>
            </a:solidFill>
            <a:prstDash val="solid"/>
          </a:ln>
        </p:spPr>
        <p:txBody>
          <a:bodyPr/>
          <a:lstStyle>
            <a:defPPr algn="ctr">
              <a:defRPr sz="1800" b="1">
                <a:solidFill>
                  <a:srgbClr val="452046"/>
                </a:solidFill>
                <a:latin typeface="DejaVu Sans"/>
                <a:ea typeface="DejaVu Sans"/>
                <a:cs typeface="DejaVu Sans"/>
              </a:defRPr>
            </a:defPPr>
            <a:lvl1pPr algn="ctr">
              <a:defRPr sz="1800" b="1">
                <a:solidFill>
                  <a:srgbClr val="452046"/>
                </a:solidFill>
                <a:latin typeface="DejaVu Sans"/>
                <a:ea typeface="DejaVu Sans"/>
                <a:cs typeface="DejaVu Sans"/>
              </a:defRPr>
            </a:lvl1pPr>
            <a:lvl2pPr algn="ctr">
              <a:defRPr sz="1800" b="1">
                <a:solidFill>
                  <a:srgbClr val="452046"/>
                </a:solidFill>
                <a:latin typeface="DejaVu Sans"/>
                <a:ea typeface="DejaVu Sans"/>
                <a:cs typeface="DejaVu Sans"/>
              </a:defRPr>
            </a:lvl2pPr>
            <a:lvl3pPr algn="ctr">
              <a:defRPr sz="1800" b="1">
                <a:solidFill>
                  <a:srgbClr val="452046"/>
                </a:solidFill>
                <a:latin typeface="DejaVu Sans"/>
                <a:ea typeface="DejaVu Sans"/>
                <a:cs typeface="DejaVu Sans"/>
              </a:defRPr>
            </a:lvl3pPr>
            <a:lvl4pPr algn="ctr">
              <a:defRPr sz="1800" b="1">
                <a:solidFill>
                  <a:srgbClr val="452046"/>
                </a:solidFill>
                <a:latin typeface="DejaVu Sans"/>
                <a:ea typeface="DejaVu Sans"/>
                <a:cs typeface="DejaVu Sans"/>
              </a:defRPr>
            </a:lvl4pPr>
            <a:lvl5pPr algn="ctr">
              <a:defRPr sz="1800" b="1">
                <a:solidFill>
                  <a:srgbClr val="452046"/>
                </a:solidFill>
                <a:latin typeface="DejaVu Sans"/>
                <a:ea typeface="DejaVu Sans"/>
                <a:cs typeface="DejaVu Sans"/>
              </a:defRPr>
            </a:lvl5pPr>
            <a:lvl6pPr algn="ctr">
              <a:defRPr sz="1800" b="1">
                <a:solidFill>
                  <a:srgbClr val="452046"/>
                </a:solidFill>
                <a:latin typeface="DejaVu Sans"/>
                <a:ea typeface="DejaVu Sans"/>
                <a:cs typeface="DejaVu Sans"/>
              </a:defRPr>
            </a:lvl6pPr>
            <a:lvl7pPr algn="ctr">
              <a:defRPr sz="1800" b="1">
                <a:solidFill>
                  <a:srgbClr val="452046"/>
                </a:solidFill>
                <a:latin typeface="DejaVu Sans"/>
                <a:ea typeface="DejaVu Sans"/>
                <a:cs typeface="DejaVu Sans"/>
              </a:defRPr>
            </a:lvl7pPr>
            <a:lvl8pPr algn="ctr">
              <a:defRPr sz="1800" b="1">
                <a:solidFill>
                  <a:srgbClr val="452046"/>
                </a:solidFill>
                <a:latin typeface="DejaVu Sans"/>
                <a:ea typeface="DejaVu Sans"/>
                <a:cs typeface="DejaVu Sans"/>
              </a:defRPr>
            </a:lvl8pPr>
            <a:lvl9pPr algn="ctr">
              <a:defRPr sz="1800" b="1">
                <a:solidFill>
                  <a:srgbClr val="452046"/>
                </a:solidFill>
                <a:latin typeface="DejaVu Sans"/>
                <a:ea typeface="DejaVu Sans"/>
                <a:cs typeface="DejaVu Sans"/>
              </a:defRPr>
            </a:lvl9pPr>
          </a:lstStyle>
          <a:p>
            <a:pPr algn="ctr">
              <a:defRPr sz="1800" b="1">
                <a:solidFill>
                  <a:srgbClr val="452046"/>
                </a:solidFill>
                <a:latin typeface="DejaVu Sans"/>
                <a:ea typeface="DejaVu Sans"/>
                <a:cs typeface="DejaVu Sans"/>
              </a:defRPr>
            </a:pPr>
            <a:r>
              <a:rPr sz="1440"/>
              <a:t>Μετα-ανάλυση δεν σημαίνει απλή πρόσθεση των ασθενών ούτε υποχρεωτικό στάδιο κάθε συστηματικής ανασκόπησης.</a:t>
            </a:r>
          </a:p>
        </p:txBody>
      </p:sp>
    </p:spTree>
    <p:extLst>
      <p:ext uri="{BB962C8B-B14F-4D97-AF65-F5344CB8AC3E}">
        <p14:creationId xmlns:p14="http://schemas.microsoft.com/office/powerpoint/2010/main" val="1359579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a:extLst>
              <a:ext uri="{FF2B5EF4-FFF2-40B4-BE49-F238E27FC236}">
                <a16:creationId xmlns:a16="http://schemas.microsoft.com/office/drawing/2014/main" id="{B8A96300-557C-4C77-B6B9-81EA8BB0FD9B}"/>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Τι περιλαμβάνει η παρουσίαση των αποτελεσμάτων;</a:t>
            </a:r>
          </a:p>
        </p:txBody>
      </p:sp>
      <p:sp>
        <p:nvSpPr>
          <p:cNvPr id="2" name="yellow-accent">
            <a:extLst>
              <a:ext uri="{FF2B5EF4-FFF2-40B4-BE49-F238E27FC236}">
                <a16:creationId xmlns:a16="http://schemas.microsoft.com/office/drawing/2014/main" id="{7EBA8E24-995C-421F-B21A-C680BDF9F951}"/>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BCF75FD8-A4F4-45B4-B412-BB18288C1B0A}"/>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num-0">
            <a:extLst>
              <a:ext uri="{FF2B5EF4-FFF2-40B4-BE49-F238E27FC236}">
                <a16:creationId xmlns:a16="http://schemas.microsoft.com/office/drawing/2014/main" id="{CF720A77-7652-4AB6-BC64-A23E6721D310}"/>
              </a:ext>
            </a:extLst>
          </p:cNvPr>
          <p:cNvSpPr>
            <a:spLocks noGrp="1"/>
          </p:cNvSpPr>
          <p:nvPr/>
        </p:nvSpPr>
        <p:spPr>
          <a:xfrm>
            <a:off x="2179320" y="1788798"/>
            <a:ext cx="335280" cy="33528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1</a:t>
            </a:r>
          </a:p>
        </p:txBody>
      </p:sp>
      <p:sp>
        <p:nvSpPr>
          <p:cNvPr id="5" name="label-0">
            <a:extLst>
              <a:ext uri="{FF2B5EF4-FFF2-40B4-BE49-F238E27FC236}">
                <a16:creationId xmlns:a16="http://schemas.microsoft.com/office/drawing/2014/main" id="{B9D501C2-B179-4F8B-853A-E99AEEC0A986}"/>
              </a:ext>
            </a:extLst>
          </p:cNvPr>
          <p:cNvSpPr>
            <a:spLocks noGrp="1"/>
          </p:cNvSpPr>
          <p:nvPr/>
        </p:nvSpPr>
        <p:spPr>
          <a:xfrm>
            <a:off x="2667000" y="1712598"/>
            <a:ext cx="2286000" cy="441960"/>
          </a:xfrm>
          <a:prstGeom prst="rect">
            <a:avLst/>
          </a:prstGeom>
          <a:noFill/>
          <a:ln w="0">
            <a:noFill/>
            <a:prstDash val="solid"/>
          </a:ln>
        </p:spPr>
        <p:txBody>
          <a:bodyPr/>
          <a:lstStyle>
            <a:defPPr>
              <a:defRPr sz="1800" b="1">
                <a:solidFill>
                  <a:srgbClr val="452046"/>
                </a:solidFill>
                <a:latin typeface="DejaVu Sans"/>
                <a:ea typeface="DejaVu Sans"/>
                <a:cs typeface="DejaVu Sans"/>
              </a:defRPr>
            </a:defPPr>
            <a:lvl1pPr>
              <a:defRPr sz="1800" b="1">
                <a:solidFill>
                  <a:srgbClr val="452046"/>
                </a:solidFill>
                <a:latin typeface="DejaVu Sans"/>
                <a:ea typeface="DejaVu Sans"/>
                <a:cs typeface="DejaVu Sans"/>
              </a:defRPr>
            </a:lvl1pPr>
            <a:lvl2pPr>
              <a:defRPr sz="1800" b="1">
                <a:solidFill>
                  <a:srgbClr val="452046"/>
                </a:solidFill>
                <a:latin typeface="DejaVu Sans"/>
                <a:ea typeface="DejaVu Sans"/>
                <a:cs typeface="DejaVu Sans"/>
              </a:defRPr>
            </a:lvl2pPr>
            <a:lvl3pPr>
              <a:defRPr sz="1800" b="1">
                <a:solidFill>
                  <a:srgbClr val="452046"/>
                </a:solidFill>
                <a:latin typeface="DejaVu Sans"/>
                <a:ea typeface="DejaVu Sans"/>
                <a:cs typeface="DejaVu Sans"/>
              </a:defRPr>
            </a:lvl3pPr>
            <a:lvl4pPr>
              <a:defRPr sz="1800" b="1">
                <a:solidFill>
                  <a:srgbClr val="452046"/>
                </a:solidFill>
                <a:latin typeface="DejaVu Sans"/>
                <a:ea typeface="DejaVu Sans"/>
                <a:cs typeface="DejaVu Sans"/>
              </a:defRPr>
            </a:lvl4pPr>
            <a:lvl5pPr>
              <a:defRPr sz="1800" b="1">
                <a:solidFill>
                  <a:srgbClr val="452046"/>
                </a:solidFill>
                <a:latin typeface="DejaVu Sans"/>
                <a:ea typeface="DejaVu Sans"/>
                <a:cs typeface="DejaVu Sans"/>
              </a:defRPr>
            </a:lvl5pPr>
            <a:lvl6pPr>
              <a:defRPr sz="1800" b="1">
                <a:solidFill>
                  <a:srgbClr val="452046"/>
                </a:solidFill>
                <a:latin typeface="DejaVu Sans"/>
                <a:ea typeface="DejaVu Sans"/>
                <a:cs typeface="DejaVu Sans"/>
              </a:defRPr>
            </a:lvl6pPr>
            <a:lvl7pPr>
              <a:defRPr sz="1800" b="1">
                <a:solidFill>
                  <a:srgbClr val="452046"/>
                </a:solidFill>
                <a:latin typeface="DejaVu Sans"/>
                <a:ea typeface="DejaVu Sans"/>
                <a:cs typeface="DejaVu Sans"/>
              </a:defRPr>
            </a:lvl7pPr>
            <a:lvl8pPr>
              <a:defRPr sz="1800" b="1">
                <a:solidFill>
                  <a:srgbClr val="452046"/>
                </a:solidFill>
                <a:latin typeface="DejaVu Sans"/>
                <a:ea typeface="DejaVu Sans"/>
                <a:cs typeface="DejaVu Sans"/>
              </a:defRPr>
            </a:lvl8pPr>
            <a:lvl9pPr>
              <a:defRPr sz="1800" b="1">
                <a:solidFill>
                  <a:srgbClr val="452046"/>
                </a:solidFill>
                <a:latin typeface="DejaVu Sans"/>
                <a:ea typeface="DejaVu Sans"/>
                <a:cs typeface="DejaVu Sans"/>
              </a:defRPr>
            </a:lvl9pPr>
          </a:lstStyle>
          <a:p>
            <a:pPr>
              <a:defRPr sz="1800" b="1">
                <a:solidFill>
                  <a:srgbClr val="452046"/>
                </a:solidFill>
                <a:latin typeface="DejaVu Sans"/>
                <a:ea typeface="DejaVu Sans"/>
                <a:cs typeface="DejaVu Sans"/>
              </a:defRPr>
            </a:pPr>
            <a:r>
              <a:rPr sz="1440"/>
              <a:t>Χαρακτηριστικά μελετών</a:t>
            </a:r>
          </a:p>
        </p:txBody>
      </p:sp>
      <p:sp>
        <p:nvSpPr>
          <p:cNvPr id="6" name="desc-0">
            <a:extLst>
              <a:ext uri="{FF2B5EF4-FFF2-40B4-BE49-F238E27FC236}">
                <a16:creationId xmlns:a16="http://schemas.microsoft.com/office/drawing/2014/main" id="{5E1B4405-06CF-44C3-B5B6-DA4BC7C3B25D}"/>
              </a:ext>
            </a:extLst>
          </p:cNvPr>
          <p:cNvSpPr>
            <a:spLocks noGrp="1"/>
          </p:cNvSpPr>
          <p:nvPr/>
        </p:nvSpPr>
        <p:spPr>
          <a:xfrm>
            <a:off x="4991100" y="1712598"/>
            <a:ext cx="4983480" cy="548640"/>
          </a:xfrm>
          <a:prstGeom prst="rect">
            <a:avLst/>
          </a:prstGeom>
          <a:noFill/>
          <a:ln w="0">
            <a:noFill/>
            <a:prstDash val="solid"/>
          </a:ln>
        </p:spPr>
        <p:txBody>
          <a:bodyPr/>
          <a:lstStyle>
            <a:defPPr>
              <a:defRPr sz="1650">
                <a:solidFill>
                  <a:srgbClr val="242424"/>
                </a:solidFill>
                <a:latin typeface="DejaVu Sans"/>
                <a:ea typeface="DejaVu Sans"/>
                <a:cs typeface="DejaVu Sans"/>
              </a:defRPr>
            </a:defPPr>
            <a:lvl1pPr>
              <a:defRPr sz="1650">
                <a:solidFill>
                  <a:srgbClr val="242424"/>
                </a:solidFill>
                <a:latin typeface="DejaVu Sans"/>
                <a:ea typeface="DejaVu Sans"/>
                <a:cs typeface="DejaVu Sans"/>
              </a:defRPr>
            </a:lvl1pPr>
            <a:lvl2pPr>
              <a:defRPr sz="1650">
                <a:solidFill>
                  <a:srgbClr val="242424"/>
                </a:solidFill>
                <a:latin typeface="DejaVu Sans"/>
                <a:ea typeface="DejaVu Sans"/>
                <a:cs typeface="DejaVu Sans"/>
              </a:defRPr>
            </a:lvl2pPr>
            <a:lvl3pPr>
              <a:defRPr sz="1650">
                <a:solidFill>
                  <a:srgbClr val="242424"/>
                </a:solidFill>
                <a:latin typeface="DejaVu Sans"/>
                <a:ea typeface="DejaVu Sans"/>
                <a:cs typeface="DejaVu Sans"/>
              </a:defRPr>
            </a:lvl3pPr>
            <a:lvl4pPr>
              <a:defRPr sz="1650">
                <a:solidFill>
                  <a:srgbClr val="242424"/>
                </a:solidFill>
                <a:latin typeface="DejaVu Sans"/>
                <a:ea typeface="DejaVu Sans"/>
                <a:cs typeface="DejaVu Sans"/>
              </a:defRPr>
            </a:lvl4pPr>
            <a:lvl5pPr>
              <a:defRPr sz="1650">
                <a:solidFill>
                  <a:srgbClr val="242424"/>
                </a:solidFill>
                <a:latin typeface="DejaVu Sans"/>
                <a:ea typeface="DejaVu Sans"/>
                <a:cs typeface="DejaVu Sans"/>
              </a:defRPr>
            </a:lvl5pPr>
            <a:lvl6pPr>
              <a:defRPr sz="1650">
                <a:solidFill>
                  <a:srgbClr val="242424"/>
                </a:solidFill>
                <a:latin typeface="DejaVu Sans"/>
                <a:ea typeface="DejaVu Sans"/>
                <a:cs typeface="DejaVu Sans"/>
              </a:defRPr>
            </a:lvl6pPr>
            <a:lvl7pPr>
              <a:defRPr sz="1650">
                <a:solidFill>
                  <a:srgbClr val="242424"/>
                </a:solidFill>
                <a:latin typeface="DejaVu Sans"/>
                <a:ea typeface="DejaVu Sans"/>
                <a:cs typeface="DejaVu Sans"/>
              </a:defRPr>
            </a:lvl7pPr>
            <a:lvl8pPr>
              <a:defRPr sz="1650">
                <a:solidFill>
                  <a:srgbClr val="242424"/>
                </a:solidFill>
                <a:latin typeface="DejaVu Sans"/>
                <a:ea typeface="DejaVu Sans"/>
                <a:cs typeface="DejaVu Sans"/>
              </a:defRPr>
            </a:lvl8pPr>
            <a:lvl9pPr>
              <a:defRPr sz="1650">
                <a:solidFill>
                  <a:srgbClr val="242424"/>
                </a:solidFill>
                <a:latin typeface="DejaVu Sans"/>
                <a:ea typeface="DejaVu Sans"/>
                <a:cs typeface="DejaVu Sans"/>
              </a:defRPr>
            </a:lvl9pPr>
          </a:lstStyle>
          <a:p>
            <a:pPr>
              <a:defRPr sz="1650">
                <a:solidFill>
                  <a:srgbClr val="242424"/>
                </a:solidFill>
                <a:latin typeface="DejaVu Sans"/>
                <a:ea typeface="DejaVu Sans"/>
                <a:cs typeface="DejaVu Sans"/>
              </a:defRPr>
            </a:pPr>
            <a:r>
              <a:rPr sz="1320"/>
              <a:t>Πληθυσμός, παρέμβαση, σύγκριση, έκβαση και διάρκεια παρακολούθησης</a:t>
            </a:r>
          </a:p>
        </p:txBody>
      </p:sp>
      <p:sp>
        <p:nvSpPr>
          <p:cNvPr id="7" name="sep-0">
            <a:extLst>
              <a:ext uri="{FF2B5EF4-FFF2-40B4-BE49-F238E27FC236}">
                <a16:creationId xmlns:a16="http://schemas.microsoft.com/office/drawing/2014/main" id="{462026F0-5B53-4825-BFE3-B71F53605123}"/>
              </a:ext>
            </a:extLst>
          </p:cNvPr>
          <p:cNvSpPr>
            <a:spLocks noGrp="1"/>
          </p:cNvSpPr>
          <p:nvPr/>
        </p:nvSpPr>
        <p:spPr>
          <a:xfrm>
            <a:off x="2667000" y="2367918"/>
            <a:ext cx="7307580" cy="11430"/>
          </a:xfrm>
          <a:prstGeom prst="rect">
            <a:avLst/>
          </a:prstGeom>
          <a:solidFill>
            <a:srgbClr val="D5D9DE"/>
          </a:solidFill>
          <a:ln w="0">
            <a:noFill/>
            <a:prstDash val="solid"/>
          </a:ln>
        </p:spPr>
        <p:txBody>
          <a:bodyPr/>
          <a:lstStyle/>
          <a:p>
            <a:endParaRPr lang="en-US" sz="1440"/>
          </a:p>
        </p:txBody>
      </p:sp>
      <p:sp>
        <p:nvSpPr>
          <p:cNvPr id="8" name="num-1">
            <a:extLst>
              <a:ext uri="{FF2B5EF4-FFF2-40B4-BE49-F238E27FC236}">
                <a16:creationId xmlns:a16="http://schemas.microsoft.com/office/drawing/2014/main" id="{03139E7D-FE2E-4359-B20E-E4A7E9287764}"/>
              </a:ext>
            </a:extLst>
          </p:cNvPr>
          <p:cNvSpPr>
            <a:spLocks noGrp="1"/>
          </p:cNvSpPr>
          <p:nvPr/>
        </p:nvSpPr>
        <p:spPr>
          <a:xfrm>
            <a:off x="2179320" y="2642238"/>
            <a:ext cx="335280" cy="33528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2</a:t>
            </a:r>
          </a:p>
        </p:txBody>
      </p:sp>
      <p:sp>
        <p:nvSpPr>
          <p:cNvPr id="9" name="label-1">
            <a:extLst>
              <a:ext uri="{FF2B5EF4-FFF2-40B4-BE49-F238E27FC236}">
                <a16:creationId xmlns:a16="http://schemas.microsoft.com/office/drawing/2014/main" id="{8554794F-13AF-41BD-9ADE-56192AE1739D}"/>
              </a:ext>
            </a:extLst>
          </p:cNvPr>
          <p:cNvSpPr>
            <a:spLocks noGrp="1"/>
          </p:cNvSpPr>
          <p:nvPr/>
        </p:nvSpPr>
        <p:spPr>
          <a:xfrm>
            <a:off x="2667000" y="2566038"/>
            <a:ext cx="2286000" cy="441960"/>
          </a:xfrm>
          <a:prstGeom prst="rect">
            <a:avLst/>
          </a:prstGeom>
          <a:noFill/>
          <a:ln w="0">
            <a:noFill/>
            <a:prstDash val="solid"/>
          </a:ln>
        </p:spPr>
        <p:txBody>
          <a:bodyPr/>
          <a:lstStyle>
            <a:defPPr>
              <a:defRPr sz="1800" b="1">
                <a:solidFill>
                  <a:srgbClr val="452046"/>
                </a:solidFill>
                <a:latin typeface="DejaVu Sans"/>
                <a:ea typeface="DejaVu Sans"/>
                <a:cs typeface="DejaVu Sans"/>
              </a:defRPr>
            </a:defPPr>
            <a:lvl1pPr>
              <a:defRPr sz="1800" b="1">
                <a:solidFill>
                  <a:srgbClr val="452046"/>
                </a:solidFill>
                <a:latin typeface="DejaVu Sans"/>
                <a:ea typeface="DejaVu Sans"/>
                <a:cs typeface="DejaVu Sans"/>
              </a:defRPr>
            </a:lvl1pPr>
            <a:lvl2pPr>
              <a:defRPr sz="1800" b="1">
                <a:solidFill>
                  <a:srgbClr val="452046"/>
                </a:solidFill>
                <a:latin typeface="DejaVu Sans"/>
                <a:ea typeface="DejaVu Sans"/>
                <a:cs typeface="DejaVu Sans"/>
              </a:defRPr>
            </a:lvl2pPr>
            <a:lvl3pPr>
              <a:defRPr sz="1800" b="1">
                <a:solidFill>
                  <a:srgbClr val="452046"/>
                </a:solidFill>
                <a:latin typeface="DejaVu Sans"/>
                <a:ea typeface="DejaVu Sans"/>
                <a:cs typeface="DejaVu Sans"/>
              </a:defRPr>
            </a:lvl3pPr>
            <a:lvl4pPr>
              <a:defRPr sz="1800" b="1">
                <a:solidFill>
                  <a:srgbClr val="452046"/>
                </a:solidFill>
                <a:latin typeface="DejaVu Sans"/>
                <a:ea typeface="DejaVu Sans"/>
                <a:cs typeface="DejaVu Sans"/>
              </a:defRPr>
            </a:lvl4pPr>
            <a:lvl5pPr>
              <a:defRPr sz="1800" b="1">
                <a:solidFill>
                  <a:srgbClr val="452046"/>
                </a:solidFill>
                <a:latin typeface="DejaVu Sans"/>
                <a:ea typeface="DejaVu Sans"/>
                <a:cs typeface="DejaVu Sans"/>
              </a:defRPr>
            </a:lvl5pPr>
            <a:lvl6pPr>
              <a:defRPr sz="1800" b="1">
                <a:solidFill>
                  <a:srgbClr val="452046"/>
                </a:solidFill>
                <a:latin typeface="DejaVu Sans"/>
                <a:ea typeface="DejaVu Sans"/>
                <a:cs typeface="DejaVu Sans"/>
              </a:defRPr>
            </a:lvl6pPr>
            <a:lvl7pPr>
              <a:defRPr sz="1800" b="1">
                <a:solidFill>
                  <a:srgbClr val="452046"/>
                </a:solidFill>
                <a:latin typeface="DejaVu Sans"/>
                <a:ea typeface="DejaVu Sans"/>
                <a:cs typeface="DejaVu Sans"/>
              </a:defRPr>
            </a:lvl7pPr>
            <a:lvl8pPr>
              <a:defRPr sz="1800" b="1">
                <a:solidFill>
                  <a:srgbClr val="452046"/>
                </a:solidFill>
                <a:latin typeface="DejaVu Sans"/>
                <a:ea typeface="DejaVu Sans"/>
                <a:cs typeface="DejaVu Sans"/>
              </a:defRPr>
            </a:lvl8pPr>
            <a:lvl9pPr>
              <a:defRPr sz="1800" b="1">
                <a:solidFill>
                  <a:srgbClr val="452046"/>
                </a:solidFill>
                <a:latin typeface="DejaVu Sans"/>
                <a:ea typeface="DejaVu Sans"/>
                <a:cs typeface="DejaVu Sans"/>
              </a:defRPr>
            </a:lvl9pPr>
          </a:lstStyle>
          <a:p>
            <a:pPr>
              <a:defRPr sz="1800" b="1">
                <a:solidFill>
                  <a:srgbClr val="452046"/>
                </a:solidFill>
                <a:latin typeface="DejaVu Sans"/>
                <a:ea typeface="DejaVu Sans"/>
                <a:cs typeface="DejaVu Sans"/>
              </a:defRPr>
            </a:pPr>
            <a:r>
              <a:rPr sz="1440"/>
              <a:t>Αποτελέσματα κάθε μελέτης</a:t>
            </a:r>
          </a:p>
        </p:txBody>
      </p:sp>
      <p:sp>
        <p:nvSpPr>
          <p:cNvPr id="10" name="desc-1">
            <a:extLst>
              <a:ext uri="{FF2B5EF4-FFF2-40B4-BE49-F238E27FC236}">
                <a16:creationId xmlns:a16="http://schemas.microsoft.com/office/drawing/2014/main" id="{16F1E707-C9F8-4A0E-9332-DB49DF45C89A}"/>
              </a:ext>
            </a:extLst>
          </p:cNvPr>
          <p:cNvSpPr>
            <a:spLocks noGrp="1"/>
          </p:cNvSpPr>
          <p:nvPr/>
        </p:nvSpPr>
        <p:spPr>
          <a:xfrm>
            <a:off x="4991100" y="2566038"/>
            <a:ext cx="4983480" cy="548640"/>
          </a:xfrm>
          <a:prstGeom prst="rect">
            <a:avLst/>
          </a:prstGeom>
          <a:noFill/>
          <a:ln w="0">
            <a:noFill/>
            <a:prstDash val="solid"/>
          </a:ln>
        </p:spPr>
        <p:txBody>
          <a:bodyPr/>
          <a:lstStyle>
            <a:defPPr>
              <a:defRPr sz="1650">
                <a:solidFill>
                  <a:srgbClr val="242424"/>
                </a:solidFill>
                <a:latin typeface="DejaVu Sans"/>
                <a:ea typeface="DejaVu Sans"/>
                <a:cs typeface="DejaVu Sans"/>
              </a:defRPr>
            </a:defPPr>
            <a:lvl1pPr>
              <a:defRPr sz="1650">
                <a:solidFill>
                  <a:srgbClr val="242424"/>
                </a:solidFill>
                <a:latin typeface="DejaVu Sans"/>
                <a:ea typeface="DejaVu Sans"/>
                <a:cs typeface="DejaVu Sans"/>
              </a:defRPr>
            </a:lvl1pPr>
            <a:lvl2pPr>
              <a:defRPr sz="1650">
                <a:solidFill>
                  <a:srgbClr val="242424"/>
                </a:solidFill>
                <a:latin typeface="DejaVu Sans"/>
                <a:ea typeface="DejaVu Sans"/>
                <a:cs typeface="DejaVu Sans"/>
              </a:defRPr>
            </a:lvl2pPr>
            <a:lvl3pPr>
              <a:defRPr sz="1650">
                <a:solidFill>
                  <a:srgbClr val="242424"/>
                </a:solidFill>
                <a:latin typeface="DejaVu Sans"/>
                <a:ea typeface="DejaVu Sans"/>
                <a:cs typeface="DejaVu Sans"/>
              </a:defRPr>
            </a:lvl3pPr>
            <a:lvl4pPr>
              <a:defRPr sz="1650">
                <a:solidFill>
                  <a:srgbClr val="242424"/>
                </a:solidFill>
                <a:latin typeface="DejaVu Sans"/>
                <a:ea typeface="DejaVu Sans"/>
                <a:cs typeface="DejaVu Sans"/>
              </a:defRPr>
            </a:lvl4pPr>
            <a:lvl5pPr>
              <a:defRPr sz="1650">
                <a:solidFill>
                  <a:srgbClr val="242424"/>
                </a:solidFill>
                <a:latin typeface="DejaVu Sans"/>
                <a:ea typeface="DejaVu Sans"/>
                <a:cs typeface="DejaVu Sans"/>
              </a:defRPr>
            </a:lvl5pPr>
            <a:lvl6pPr>
              <a:defRPr sz="1650">
                <a:solidFill>
                  <a:srgbClr val="242424"/>
                </a:solidFill>
                <a:latin typeface="DejaVu Sans"/>
                <a:ea typeface="DejaVu Sans"/>
                <a:cs typeface="DejaVu Sans"/>
              </a:defRPr>
            </a:lvl6pPr>
            <a:lvl7pPr>
              <a:defRPr sz="1650">
                <a:solidFill>
                  <a:srgbClr val="242424"/>
                </a:solidFill>
                <a:latin typeface="DejaVu Sans"/>
                <a:ea typeface="DejaVu Sans"/>
                <a:cs typeface="DejaVu Sans"/>
              </a:defRPr>
            </a:lvl7pPr>
            <a:lvl8pPr>
              <a:defRPr sz="1650">
                <a:solidFill>
                  <a:srgbClr val="242424"/>
                </a:solidFill>
                <a:latin typeface="DejaVu Sans"/>
                <a:ea typeface="DejaVu Sans"/>
                <a:cs typeface="DejaVu Sans"/>
              </a:defRPr>
            </a:lvl8pPr>
            <a:lvl9pPr>
              <a:defRPr sz="1650">
                <a:solidFill>
                  <a:srgbClr val="242424"/>
                </a:solidFill>
                <a:latin typeface="DejaVu Sans"/>
                <a:ea typeface="DejaVu Sans"/>
                <a:cs typeface="DejaVu Sans"/>
              </a:defRPr>
            </a:lvl9pPr>
          </a:lstStyle>
          <a:p>
            <a:pPr>
              <a:defRPr sz="1650">
                <a:solidFill>
                  <a:srgbClr val="242424"/>
                </a:solidFill>
                <a:latin typeface="DejaVu Sans"/>
                <a:ea typeface="DejaVu Sans"/>
                <a:cs typeface="DejaVu Sans"/>
              </a:defRPr>
            </a:pPr>
            <a:r>
              <a:rPr sz="1320"/>
              <a:t>Αριθμοί συμβάντων, μέσες τιμές και μέτρα επίδρασης με 95% διάστημα εμπιστοσύνης</a:t>
            </a:r>
          </a:p>
        </p:txBody>
      </p:sp>
      <p:sp>
        <p:nvSpPr>
          <p:cNvPr id="11" name="sep-1">
            <a:extLst>
              <a:ext uri="{FF2B5EF4-FFF2-40B4-BE49-F238E27FC236}">
                <a16:creationId xmlns:a16="http://schemas.microsoft.com/office/drawing/2014/main" id="{D6DD77D3-5C72-4230-A044-75861C0E65CB}"/>
              </a:ext>
            </a:extLst>
          </p:cNvPr>
          <p:cNvSpPr>
            <a:spLocks noGrp="1"/>
          </p:cNvSpPr>
          <p:nvPr/>
        </p:nvSpPr>
        <p:spPr>
          <a:xfrm>
            <a:off x="2667000" y="3221358"/>
            <a:ext cx="7307580" cy="11430"/>
          </a:xfrm>
          <a:prstGeom prst="rect">
            <a:avLst/>
          </a:prstGeom>
          <a:solidFill>
            <a:srgbClr val="D5D9DE"/>
          </a:solidFill>
          <a:ln w="0">
            <a:noFill/>
            <a:prstDash val="solid"/>
          </a:ln>
        </p:spPr>
        <p:txBody>
          <a:bodyPr/>
          <a:lstStyle/>
          <a:p>
            <a:endParaRPr lang="en-US" sz="1440"/>
          </a:p>
        </p:txBody>
      </p:sp>
      <p:sp>
        <p:nvSpPr>
          <p:cNvPr id="12" name="num-2">
            <a:extLst>
              <a:ext uri="{FF2B5EF4-FFF2-40B4-BE49-F238E27FC236}">
                <a16:creationId xmlns:a16="http://schemas.microsoft.com/office/drawing/2014/main" id="{0FC96E07-7088-45CA-901A-87C80306D904}"/>
              </a:ext>
            </a:extLst>
          </p:cNvPr>
          <p:cNvSpPr>
            <a:spLocks noGrp="1"/>
          </p:cNvSpPr>
          <p:nvPr/>
        </p:nvSpPr>
        <p:spPr>
          <a:xfrm>
            <a:off x="2179320" y="3495678"/>
            <a:ext cx="335280" cy="33528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3</a:t>
            </a:r>
          </a:p>
        </p:txBody>
      </p:sp>
      <p:sp>
        <p:nvSpPr>
          <p:cNvPr id="13" name="label-2">
            <a:extLst>
              <a:ext uri="{FF2B5EF4-FFF2-40B4-BE49-F238E27FC236}">
                <a16:creationId xmlns:a16="http://schemas.microsoft.com/office/drawing/2014/main" id="{ED2EEA8B-D3A7-4EA2-A9C9-2A99C2C80641}"/>
              </a:ext>
            </a:extLst>
          </p:cNvPr>
          <p:cNvSpPr>
            <a:spLocks noGrp="1"/>
          </p:cNvSpPr>
          <p:nvPr/>
        </p:nvSpPr>
        <p:spPr>
          <a:xfrm>
            <a:off x="2667000" y="3419478"/>
            <a:ext cx="2286000" cy="441960"/>
          </a:xfrm>
          <a:prstGeom prst="rect">
            <a:avLst/>
          </a:prstGeom>
          <a:noFill/>
          <a:ln w="0">
            <a:noFill/>
            <a:prstDash val="solid"/>
          </a:ln>
        </p:spPr>
        <p:txBody>
          <a:bodyPr/>
          <a:lstStyle>
            <a:defPPr>
              <a:defRPr sz="1800" b="1">
                <a:solidFill>
                  <a:srgbClr val="452046"/>
                </a:solidFill>
                <a:latin typeface="DejaVu Sans"/>
                <a:ea typeface="DejaVu Sans"/>
                <a:cs typeface="DejaVu Sans"/>
              </a:defRPr>
            </a:defPPr>
            <a:lvl1pPr>
              <a:defRPr sz="1800" b="1">
                <a:solidFill>
                  <a:srgbClr val="452046"/>
                </a:solidFill>
                <a:latin typeface="DejaVu Sans"/>
                <a:ea typeface="DejaVu Sans"/>
                <a:cs typeface="DejaVu Sans"/>
              </a:defRPr>
            </a:lvl1pPr>
            <a:lvl2pPr>
              <a:defRPr sz="1800" b="1">
                <a:solidFill>
                  <a:srgbClr val="452046"/>
                </a:solidFill>
                <a:latin typeface="DejaVu Sans"/>
                <a:ea typeface="DejaVu Sans"/>
                <a:cs typeface="DejaVu Sans"/>
              </a:defRPr>
            </a:lvl2pPr>
            <a:lvl3pPr>
              <a:defRPr sz="1800" b="1">
                <a:solidFill>
                  <a:srgbClr val="452046"/>
                </a:solidFill>
                <a:latin typeface="DejaVu Sans"/>
                <a:ea typeface="DejaVu Sans"/>
                <a:cs typeface="DejaVu Sans"/>
              </a:defRPr>
            </a:lvl3pPr>
            <a:lvl4pPr>
              <a:defRPr sz="1800" b="1">
                <a:solidFill>
                  <a:srgbClr val="452046"/>
                </a:solidFill>
                <a:latin typeface="DejaVu Sans"/>
                <a:ea typeface="DejaVu Sans"/>
                <a:cs typeface="DejaVu Sans"/>
              </a:defRPr>
            </a:lvl4pPr>
            <a:lvl5pPr>
              <a:defRPr sz="1800" b="1">
                <a:solidFill>
                  <a:srgbClr val="452046"/>
                </a:solidFill>
                <a:latin typeface="DejaVu Sans"/>
                <a:ea typeface="DejaVu Sans"/>
                <a:cs typeface="DejaVu Sans"/>
              </a:defRPr>
            </a:lvl5pPr>
            <a:lvl6pPr>
              <a:defRPr sz="1800" b="1">
                <a:solidFill>
                  <a:srgbClr val="452046"/>
                </a:solidFill>
                <a:latin typeface="DejaVu Sans"/>
                <a:ea typeface="DejaVu Sans"/>
                <a:cs typeface="DejaVu Sans"/>
              </a:defRPr>
            </a:lvl6pPr>
            <a:lvl7pPr>
              <a:defRPr sz="1800" b="1">
                <a:solidFill>
                  <a:srgbClr val="452046"/>
                </a:solidFill>
                <a:latin typeface="DejaVu Sans"/>
                <a:ea typeface="DejaVu Sans"/>
                <a:cs typeface="DejaVu Sans"/>
              </a:defRPr>
            </a:lvl7pPr>
            <a:lvl8pPr>
              <a:defRPr sz="1800" b="1">
                <a:solidFill>
                  <a:srgbClr val="452046"/>
                </a:solidFill>
                <a:latin typeface="DejaVu Sans"/>
                <a:ea typeface="DejaVu Sans"/>
                <a:cs typeface="DejaVu Sans"/>
              </a:defRPr>
            </a:lvl8pPr>
            <a:lvl9pPr>
              <a:defRPr sz="1800" b="1">
                <a:solidFill>
                  <a:srgbClr val="452046"/>
                </a:solidFill>
                <a:latin typeface="DejaVu Sans"/>
                <a:ea typeface="DejaVu Sans"/>
                <a:cs typeface="DejaVu Sans"/>
              </a:defRPr>
            </a:lvl9pPr>
          </a:lstStyle>
          <a:p>
            <a:pPr>
              <a:defRPr sz="1800" b="1">
                <a:solidFill>
                  <a:srgbClr val="452046"/>
                </a:solidFill>
                <a:latin typeface="DejaVu Sans"/>
                <a:ea typeface="DejaVu Sans"/>
                <a:cs typeface="DejaVu Sans"/>
              </a:defRPr>
            </a:pPr>
            <a:r>
              <a:rPr sz="1440"/>
              <a:t>Κίνδυνος μεροληψίας</a:t>
            </a:r>
          </a:p>
        </p:txBody>
      </p:sp>
      <p:sp>
        <p:nvSpPr>
          <p:cNvPr id="14" name="desc-2">
            <a:extLst>
              <a:ext uri="{FF2B5EF4-FFF2-40B4-BE49-F238E27FC236}">
                <a16:creationId xmlns:a16="http://schemas.microsoft.com/office/drawing/2014/main" id="{7DBA57E5-A289-4F66-8207-1B66A1D4C6CC}"/>
              </a:ext>
            </a:extLst>
          </p:cNvPr>
          <p:cNvSpPr>
            <a:spLocks noGrp="1"/>
          </p:cNvSpPr>
          <p:nvPr/>
        </p:nvSpPr>
        <p:spPr>
          <a:xfrm>
            <a:off x="4991100" y="3419478"/>
            <a:ext cx="4983480" cy="548640"/>
          </a:xfrm>
          <a:prstGeom prst="rect">
            <a:avLst/>
          </a:prstGeom>
          <a:noFill/>
          <a:ln w="0">
            <a:noFill/>
            <a:prstDash val="solid"/>
          </a:ln>
        </p:spPr>
        <p:txBody>
          <a:bodyPr/>
          <a:lstStyle>
            <a:defPPr>
              <a:defRPr sz="1650">
                <a:solidFill>
                  <a:srgbClr val="242424"/>
                </a:solidFill>
                <a:latin typeface="DejaVu Sans"/>
                <a:ea typeface="DejaVu Sans"/>
                <a:cs typeface="DejaVu Sans"/>
              </a:defRPr>
            </a:defPPr>
            <a:lvl1pPr>
              <a:defRPr sz="1650">
                <a:solidFill>
                  <a:srgbClr val="242424"/>
                </a:solidFill>
                <a:latin typeface="DejaVu Sans"/>
                <a:ea typeface="DejaVu Sans"/>
                <a:cs typeface="DejaVu Sans"/>
              </a:defRPr>
            </a:lvl1pPr>
            <a:lvl2pPr>
              <a:defRPr sz="1650">
                <a:solidFill>
                  <a:srgbClr val="242424"/>
                </a:solidFill>
                <a:latin typeface="DejaVu Sans"/>
                <a:ea typeface="DejaVu Sans"/>
                <a:cs typeface="DejaVu Sans"/>
              </a:defRPr>
            </a:lvl2pPr>
            <a:lvl3pPr>
              <a:defRPr sz="1650">
                <a:solidFill>
                  <a:srgbClr val="242424"/>
                </a:solidFill>
                <a:latin typeface="DejaVu Sans"/>
                <a:ea typeface="DejaVu Sans"/>
                <a:cs typeface="DejaVu Sans"/>
              </a:defRPr>
            </a:lvl3pPr>
            <a:lvl4pPr>
              <a:defRPr sz="1650">
                <a:solidFill>
                  <a:srgbClr val="242424"/>
                </a:solidFill>
                <a:latin typeface="DejaVu Sans"/>
                <a:ea typeface="DejaVu Sans"/>
                <a:cs typeface="DejaVu Sans"/>
              </a:defRPr>
            </a:lvl4pPr>
            <a:lvl5pPr>
              <a:defRPr sz="1650">
                <a:solidFill>
                  <a:srgbClr val="242424"/>
                </a:solidFill>
                <a:latin typeface="DejaVu Sans"/>
                <a:ea typeface="DejaVu Sans"/>
                <a:cs typeface="DejaVu Sans"/>
              </a:defRPr>
            </a:lvl5pPr>
            <a:lvl6pPr>
              <a:defRPr sz="1650">
                <a:solidFill>
                  <a:srgbClr val="242424"/>
                </a:solidFill>
                <a:latin typeface="DejaVu Sans"/>
                <a:ea typeface="DejaVu Sans"/>
                <a:cs typeface="DejaVu Sans"/>
              </a:defRPr>
            </a:lvl6pPr>
            <a:lvl7pPr>
              <a:defRPr sz="1650">
                <a:solidFill>
                  <a:srgbClr val="242424"/>
                </a:solidFill>
                <a:latin typeface="DejaVu Sans"/>
                <a:ea typeface="DejaVu Sans"/>
                <a:cs typeface="DejaVu Sans"/>
              </a:defRPr>
            </a:lvl7pPr>
            <a:lvl8pPr>
              <a:defRPr sz="1650">
                <a:solidFill>
                  <a:srgbClr val="242424"/>
                </a:solidFill>
                <a:latin typeface="DejaVu Sans"/>
                <a:ea typeface="DejaVu Sans"/>
                <a:cs typeface="DejaVu Sans"/>
              </a:defRPr>
            </a:lvl8pPr>
            <a:lvl9pPr>
              <a:defRPr sz="1650">
                <a:solidFill>
                  <a:srgbClr val="242424"/>
                </a:solidFill>
                <a:latin typeface="DejaVu Sans"/>
                <a:ea typeface="DejaVu Sans"/>
                <a:cs typeface="DejaVu Sans"/>
              </a:defRPr>
            </a:lvl9pPr>
          </a:lstStyle>
          <a:p>
            <a:pPr>
              <a:defRPr sz="1650">
                <a:solidFill>
                  <a:srgbClr val="242424"/>
                </a:solidFill>
                <a:latin typeface="DejaVu Sans"/>
                <a:ea typeface="DejaVu Sans"/>
                <a:cs typeface="DejaVu Sans"/>
              </a:defRPr>
            </a:pPr>
            <a:r>
              <a:rPr sz="1320"/>
              <a:t>Ποιες μελέτες θεωρούνται περισσότερο ή λιγότερο αξιόπιστες</a:t>
            </a:r>
          </a:p>
        </p:txBody>
      </p:sp>
      <p:sp>
        <p:nvSpPr>
          <p:cNvPr id="15" name="sep-2">
            <a:extLst>
              <a:ext uri="{FF2B5EF4-FFF2-40B4-BE49-F238E27FC236}">
                <a16:creationId xmlns:a16="http://schemas.microsoft.com/office/drawing/2014/main" id="{60B9F88B-8E2D-4FC8-A759-374A0565F06C}"/>
              </a:ext>
            </a:extLst>
          </p:cNvPr>
          <p:cNvSpPr>
            <a:spLocks noGrp="1"/>
          </p:cNvSpPr>
          <p:nvPr/>
        </p:nvSpPr>
        <p:spPr>
          <a:xfrm>
            <a:off x="2667000" y="4074798"/>
            <a:ext cx="7307580" cy="11430"/>
          </a:xfrm>
          <a:prstGeom prst="rect">
            <a:avLst/>
          </a:prstGeom>
          <a:solidFill>
            <a:srgbClr val="D5D9DE"/>
          </a:solidFill>
          <a:ln w="0">
            <a:noFill/>
            <a:prstDash val="solid"/>
          </a:ln>
        </p:spPr>
        <p:txBody>
          <a:bodyPr/>
          <a:lstStyle/>
          <a:p>
            <a:endParaRPr lang="en-US" sz="1440"/>
          </a:p>
        </p:txBody>
      </p:sp>
      <p:sp>
        <p:nvSpPr>
          <p:cNvPr id="16" name="num-3">
            <a:extLst>
              <a:ext uri="{FF2B5EF4-FFF2-40B4-BE49-F238E27FC236}">
                <a16:creationId xmlns:a16="http://schemas.microsoft.com/office/drawing/2014/main" id="{71B90DCE-E709-46FA-8505-0FDCD26FD6EE}"/>
              </a:ext>
            </a:extLst>
          </p:cNvPr>
          <p:cNvSpPr>
            <a:spLocks noGrp="1"/>
          </p:cNvSpPr>
          <p:nvPr/>
        </p:nvSpPr>
        <p:spPr>
          <a:xfrm>
            <a:off x="2179320" y="4349118"/>
            <a:ext cx="335280" cy="33528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4</a:t>
            </a:r>
          </a:p>
        </p:txBody>
      </p:sp>
      <p:sp>
        <p:nvSpPr>
          <p:cNvPr id="17" name="label-3">
            <a:extLst>
              <a:ext uri="{FF2B5EF4-FFF2-40B4-BE49-F238E27FC236}">
                <a16:creationId xmlns:a16="http://schemas.microsoft.com/office/drawing/2014/main" id="{297A182F-CDB3-405C-813C-C726B8582407}"/>
              </a:ext>
            </a:extLst>
          </p:cNvPr>
          <p:cNvSpPr>
            <a:spLocks noGrp="1"/>
          </p:cNvSpPr>
          <p:nvPr/>
        </p:nvSpPr>
        <p:spPr>
          <a:xfrm>
            <a:off x="2667000" y="4272918"/>
            <a:ext cx="2286000" cy="441960"/>
          </a:xfrm>
          <a:prstGeom prst="rect">
            <a:avLst/>
          </a:prstGeom>
          <a:noFill/>
          <a:ln w="0">
            <a:noFill/>
            <a:prstDash val="solid"/>
          </a:ln>
        </p:spPr>
        <p:txBody>
          <a:bodyPr/>
          <a:lstStyle>
            <a:defPPr>
              <a:defRPr sz="1800" b="1">
                <a:solidFill>
                  <a:srgbClr val="452046"/>
                </a:solidFill>
                <a:latin typeface="DejaVu Sans"/>
                <a:ea typeface="DejaVu Sans"/>
                <a:cs typeface="DejaVu Sans"/>
              </a:defRPr>
            </a:defPPr>
            <a:lvl1pPr>
              <a:defRPr sz="1800" b="1">
                <a:solidFill>
                  <a:srgbClr val="452046"/>
                </a:solidFill>
                <a:latin typeface="DejaVu Sans"/>
                <a:ea typeface="DejaVu Sans"/>
                <a:cs typeface="DejaVu Sans"/>
              </a:defRPr>
            </a:lvl1pPr>
            <a:lvl2pPr>
              <a:defRPr sz="1800" b="1">
                <a:solidFill>
                  <a:srgbClr val="452046"/>
                </a:solidFill>
                <a:latin typeface="DejaVu Sans"/>
                <a:ea typeface="DejaVu Sans"/>
                <a:cs typeface="DejaVu Sans"/>
              </a:defRPr>
            </a:lvl2pPr>
            <a:lvl3pPr>
              <a:defRPr sz="1800" b="1">
                <a:solidFill>
                  <a:srgbClr val="452046"/>
                </a:solidFill>
                <a:latin typeface="DejaVu Sans"/>
                <a:ea typeface="DejaVu Sans"/>
                <a:cs typeface="DejaVu Sans"/>
              </a:defRPr>
            </a:lvl3pPr>
            <a:lvl4pPr>
              <a:defRPr sz="1800" b="1">
                <a:solidFill>
                  <a:srgbClr val="452046"/>
                </a:solidFill>
                <a:latin typeface="DejaVu Sans"/>
                <a:ea typeface="DejaVu Sans"/>
                <a:cs typeface="DejaVu Sans"/>
              </a:defRPr>
            </a:lvl4pPr>
            <a:lvl5pPr>
              <a:defRPr sz="1800" b="1">
                <a:solidFill>
                  <a:srgbClr val="452046"/>
                </a:solidFill>
                <a:latin typeface="DejaVu Sans"/>
                <a:ea typeface="DejaVu Sans"/>
                <a:cs typeface="DejaVu Sans"/>
              </a:defRPr>
            </a:lvl5pPr>
            <a:lvl6pPr>
              <a:defRPr sz="1800" b="1">
                <a:solidFill>
                  <a:srgbClr val="452046"/>
                </a:solidFill>
                <a:latin typeface="DejaVu Sans"/>
                <a:ea typeface="DejaVu Sans"/>
                <a:cs typeface="DejaVu Sans"/>
              </a:defRPr>
            </a:lvl6pPr>
            <a:lvl7pPr>
              <a:defRPr sz="1800" b="1">
                <a:solidFill>
                  <a:srgbClr val="452046"/>
                </a:solidFill>
                <a:latin typeface="DejaVu Sans"/>
                <a:ea typeface="DejaVu Sans"/>
                <a:cs typeface="DejaVu Sans"/>
              </a:defRPr>
            </a:lvl7pPr>
            <a:lvl8pPr>
              <a:defRPr sz="1800" b="1">
                <a:solidFill>
                  <a:srgbClr val="452046"/>
                </a:solidFill>
                <a:latin typeface="DejaVu Sans"/>
                <a:ea typeface="DejaVu Sans"/>
                <a:cs typeface="DejaVu Sans"/>
              </a:defRPr>
            </a:lvl8pPr>
            <a:lvl9pPr>
              <a:defRPr sz="1800" b="1">
                <a:solidFill>
                  <a:srgbClr val="452046"/>
                </a:solidFill>
                <a:latin typeface="DejaVu Sans"/>
                <a:ea typeface="DejaVu Sans"/>
                <a:cs typeface="DejaVu Sans"/>
              </a:defRPr>
            </a:lvl9pPr>
          </a:lstStyle>
          <a:p>
            <a:pPr>
              <a:defRPr sz="1800" b="1">
                <a:solidFill>
                  <a:srgbClr val="452046"/>
                </a:solidFill>
                <a:latin typeface="DejaVu Sans"/>
                <a:ea typeface="DejaVu Sans"/>
                <a:cs typeface="DejaVu Sans"/>
              </a:defRPr>
            </a:pPr>
            <a:r>
              <a:rPr sz="1440"/>
              <a:t>Σύνθεση των ευρημάτων</a:t>
            </a:r>
          </a:p>
        </p:txBody>
      </p:sp>
      <p:sp>
        <p:nvSpPr>
          <p:cNvPr id="18" name="desc-3">
            <a:extLst>
              <a:ext uri="{FF2B5EF4-FFF2-40B4-BE49-F238E27FC236}">
                <a16:creationId xmlns:a16="http://schemas.microsoft.com/office/drawing/2014/main" id="{56F54FB5-267A-4652-8E80-AF5EB5846200}"/>
              </a:ext>
            </a:extLst>
          </p:cNvPr>
          <p:cNvSpPr>
            <a:spLocks noGrp="1"/>
          </p:cNvSpPr>
          <p:nvPr/>
        </p:nvSpPr>
        <p:spPr>
          <a:xfrm>
            <a:off x="4991100" y="4272918"/>
            <a:ext cx="4983480" cy="548640"/>
          </a:xfrm>
          <a:prstGeom prst="rect">
            <a:avLst/>
          </a:prstGeom>
          <a:noFill/>
          <a:ln w="0">
            <a:noFill/>
            <a:prstDash val="solid"/>
          </a:ln>
        </p:spPr>
        <p:txBody>
          <a:bodyPr/>
          <a:lstStyle>
            <a:defPPr>
              <a:defRPr sz="1650">
                <a:solidFill>
                  <a:srgbClr val="242424"/>
                </a:solidFill>
                <a:latin typeface="DejaVu Sans"/>
                <a:ea typeface="DejaVu Sans"/>
                <a:cs typeface="DejaVu Sans"/>
              </a:defRPr>
            </a:defPPr>
            <a:lvl1pPr>
              <a:defRPr sz="1650">
                <a:solidFill>
                  <a:srgbClr val="242424"/>
                </a:solidFill>
                <a:latin typeface="DejaVu Sans"/>
                <a:ea typeface="DejaVu Sans"/>
                <a:cs typeface="DejaVu Sans"/>
              </a:defRPr>
            </a:lvl1pPr>
            <a:lvl2pPr>
              <a:defRPr sz="1650">
                <a:solidFill>
                  <a:srgbClr val="242424"/>
                </a:solidFill>
                <a:latin typeface="DejaVu Sans"/>
                <a:ea typeface="DejaVu Sans"/>
                <a:cs typeface="DejaVu Sans"/>
              </a:defRPr>
            </a:lvl2pPr>
            <a:lvl3pPr>
              <a:defRPr sz="1650">
                <a:solidFill>
                  <a:srgbClr val="242424"/>
                </a:solidFill>
                <a:latin typeface="DejaVu Sans"/>
                <a:ea typeface="DejaVu Sans"/>
                <a:cs typeface="DejaVu Sans"/>
              </a:defRPr>
            </a:lvl3pPr>
            <a:lvl4pPr>
              <a:defRPr sz="1650">
                <a:solidFill>
                  <a:srgbClr val="242424"/>
                </a:solidFill>
                <a:latin typeface="DejaVu Sans"/>
                <a:ea typeface="DejaVu Sans"/>
                <a:cs typeface="DejaVu Sans"/>
              </a:defRPr>
            </a:lvl4pPr>
            <a:lvl5pPr>
              <a:defRPr sz="1650">
                <a:solidFill>
                  <a:srgbClr val="242424"/>
                </a:solidFill>
                <a:latin typeface="DejaVu Sans"/>
                <a:ea typeface="DejaVu Sans"/>
                <a:cs typeface="DejaVu Sans"/>
              </a:defRPr>
            </a:lvl5pPr>
            <a:lvl6pPr>
              <a:defRPr sz="1650">
                <a:solidFill>
                  <a:srgbClr val="242424"/>
                </a:solidFill>
                <a:latin typeface="DejaVu Sans"/>
                <a:ea typeface="DejaVu Sans"/>
                <a:cs typeface="DejaVu Sans"/>
              </a:defRPr>
            </a:lvl6pPr>
            <a:lvl7pPr>
              <a:defRPr sz="1650">
                <a:solidFill>
                  <a:srgbClr val="242424"/>
                </a:solidFill>
                <a:latin typeface="DejaVu Sans"/>
                <a:ea typeface="DejaVu Sans"/>
                <a:cs typeface="DejaVu Sans"/>
              </a:defRPr>
            </a:lvl7pPr>
            <a:lvl8pPr>
              <a:defRPr sz="1650">
                <a:solidFill>
                  <a:srgbClr val="242424"/>
                </a:solidFill>
                <a:latin typeface="DejaVu Sans"/>
                <a:ea typeface="DejaVu Sans"/>
                <a:cs typeface="DejaVu Sans"/>
              </a:defRPr>
            </a:lvl8pPr>
            <a:lvl9pPr>
              <a:defRPr sz="1650">
                <a:solidFill>
                  <a:srgbClr val="242424"/>
                </a:solidFill>
                <a:latin typeface="DejaVu Sans"/>
                <a:ea typeface="DejaVu Sans"/>
                <a:cs typeface="DejaVu Sans"/>
              </a:defRPr>
            </a:lvl9pPr>
          </a:lstStyle>
          <a:p>
            <a:pPr>
              <a:defRPr sz="1650">
                <a:solidFill>
                  <a:srgbClr val="242424"/>
                </a:solidFill>
                <a:latin typeface="DejaVu Sans"/>
                <a:ea typeface="DejaVu Sans"/>
                <a:cs typeface="DejaVu Sans"/>
              </a:defRPr>
            </a:pPr>
            <a:r>
              <a:rPr sz="1320"/>
              <a:t>Περιγραφική σύνθεση ή μετα-ανάλυση, ανά έκβαση και σύγκριση</a:t>
            </a:r>
          </a:p>
        </p:txBody>
      </p:sp>
      <p:sp>
        <p:nvSpPr>
          <p:cNvPr id="19" name="sep-3">
            <a:extLst>
              <a:ext uri="{FF2B5EF4-FFF2-40B4-BE49-F238E27FC236}">
                <a16:creationId xmlns:a16="http://schemas.microsoft.com/office/drawing/2014/main" id="{6105D6A0-E249-4ADA-83C6-A4A98E6EB1AE}"/>
              </a:ext>
            </a:extLst>
          </p:cNvPr>
          <p:cNvSpPr>
            <a:spLocks noGrp="1"/>
          </p:cNvSpPr>
          <p:nvPr/>
        </p:nvSpPr>
        <p:spPr>
          <a:xfrm>
            <a:off x="2667000" y="4928238"/>
            <a:ext cx="7307580" cy="11430"/>
          </a:xfrm>
          <a:prstGeom prst="rect">
            <a:avLst/>
          </a:prstGeom>
          <a:solidFill>
            <a:srgbClr val="D5D9DE"/>
          </a:solidFill>
          <a:ln w="0">
            <a:noFill/>
            <a:prstDash val="solid"/>
          </a:ln>
        </p:spPr>
        <p:txBody>
          <a:bodyPr/>
          <a:lstStyle/>
          <a:p>
            <a:endParaRPr lang="en-US" sz="1440"/>
          </a:p>
        </p:txBody>
      </p:sp>
      <p:sp>
        <p:nvSpPr>
          <p:cNvPr id="20" name="num-4">
            <a:extLst>
              <a:ext uri="{FF2B5EF4-FFF2-40B4-BE49-F238E27FC236}">
                <a16:creationId xmlns:a16="http://schemas.microsoft.com/office/drawing/2014/main" id="{248522BA-D225-473D-9817-F60068011C58}"/>
              </a:ext>
            </a:extLst>
          </p:cNvPr>
          <p:cNvSpPr>
            <a:spLocks noGrp="1"/>
          </p:cNvSpPr>
          <p:nvPr/>
        </p:nvSpPr>
        <p:spPr>
          <a:xfrm>
            <a:off x="2179320" y="5202558"/>
            <a:ext cx="335280" cy="33528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5</a:t>
            </a:r>
          </a:p>
        </p:txBody>
      </p:sp>
      <p:sp>
        <p:nvSpPr>
          <p:cNvPr id="21" name="label-4">
            <a:extLst>
              <a:ext uri="{FF2B5EF4-FFF2-40B4-BE49-F238E27FC236}">
                <a16:creationId xmlns:a16="http://schemas.microsoft.com/office/drawing/2014/main" id="{4317B02D-3441-4AC7-9DD8-F37E76110B49}"/>
              </a:ext>
            </a:extLst>
          </p:cNvPr>
          <p:cNvSpPr>
            <a:spLocks noGrp="1"/>
          </p:cNvSpPr>
          <p:nvPr/>
        </p:nvSpPr>
        <p:spPr>
          <a:xfrm>
            <a:off x="2667000" y="5126358"/>
            <a:ext cx="2286000" cy="441960"/>
          </a:xfrm>
          <a:prstGeom prst="rect">
            <a:avLst/>
          </a:prstGeom>
          <a:noFill/>
          <a:ln w="0">
            <a:noFill/>
            <a:prstDash val="solid"/>
          </a:ln>
        </p:spPr>
        <p:txBody>
          <a:bodyPr/>
          <a:lstStyle>
            <a:defPPr>
              <a:defRPr sz="1800" b="1">
                <a:solidFill>
                  <a:srgbClr val="452046"/>
                </a:solidFill>
                <a:latin typeface="DejaVu Sans"/>
                <a:ea typeface="DejaVu Sans"/>
                <a:cs typeface="DejaVu Sans"/>
              </a:defRPr>
            </a:defPPr>
            <a:lvl1pPr>
              <a:defRPr sz="1800" b="1">
                <a:solidFill>
                  <a:srgbClr val="452046"/>
                </a:solidFill>
                <a:latin typeface="DejaVu Sans"/>
                <a:ea typeface="DejaVu Sans"/>
                <a:cs typeface="DejaVu Sans"/>
              </a:defRPr>
            </a:lvl1pPr>
            <a:lvl2pPr>
              <a:defRPr sz="1800" b="1">
                <a:solidFill>
                  <a:srgbClr val="452046"/>
                </a:solidFill>
                <a:latin typeface="DejaVu Sans"/>
                <a:ea typeface="DejaVu Sans"/>
                <a:cs typeface="DejaVu Sans"/>
              </a:defRPr>
            </a:lvl2pPr>
            <a:lvl3pPr>
              <a:defRPr sz="1800" b="1">
                <a:solidFill>
                  <a:srgbClr val="452046"/>
                </a:solidFill>
                <a:latin typeface="DejaVu Sans"/>
                <a:ea typeface="DejaVu Sans"/>
                <a:cs typeface="DejaVu Sans"/>
              </a:defRPr>
            </a:lvl3pPr>
            <a:lvl4pPr>
              <a:defRPr sz="1800" b="1">
                <a:solidFill>
                  <a:srgbClr val="452046"/>
                </a:solidFill>
                <a:latin typeface="DejaVu Sans"/>
                <a:ea typeface="DejaVu Sans"/>
                <a:cs typeface="DejaVu Sans"/>
              </a:defRPr>
            </a:lvl4pPr>
            <a:lvl5pPr>
              <a:defRPr sz="1800" b="1">
                <a:solidFill>
                  <a:srgbClr val="452046"/>
                </a:solidFill>
                <a:latin typeface="DejaVu Sans"/>
                <a:ea typeface="DejaVu Sans"/>
                <a:cs typeface="DejaVu Sans"/>
              </a:defRPr>
            </a:lvl5pPr>
            <a:lvl6pPr>
              <a:defRPr sz="1800" b="1">
                <a:solidFill>
                  <a:srgbClr val="452046"/>
                </a:solidFill>
                <a:latin typeface="DejaVu Sans"/>
                <a:ea typeface="DejaVu Sans"/>
                <a:cs typeface="DejaVu Sans"/>
              </a:defRPr>
            </a:lvl6pPr>
            <a:lvl7pPr>
              <a:defRPr sz="1800" b="1">
                <a:solidFill>
                  <a:srgbClr val="452046"/>
                </a:solidFill>
                <a:latin typeface="DejaVu Sans"/>
                <a:ea typeface="DejaVu Sans"/>
                <a:cs typeface="DejaVu Sans"/>
              </a:defRPr>
            </a:lvl7pPr>
            <a:lvl8pPr>
              <a:defRPr sz="1800" b="1">
                <a:solidFill>
                  <a:srgbClr val="452046"/>
                </a:solidFill>
                <a:latin typeface="DejaVu Sans"/>
                <a:ea typeface="DejaVu Sans"/>
                <a:cs typeface="DejaVu Sans"/>
              </a:defRPr>
            </a:lvl8pPr>
            <a:lvl9pPr>
              <a:defRPr sz="1800" b="1">
                <a:solidFill>
                  <a:srgbClr val="452046"/>
                </a:solidFill>
                <a:latin typeface="DejaVu Sans"/>
                <a:ea typeface="DejaVu Sans"/>
                <a:cs typeface="DejaVu Sans"/>
              </a:defRPr>
            </a:lvl9pPr>
          </a:lstStyle>
          <a:p>
            <a:pPr>
              <a:defRPr sz="1800" b="1">
                <a:solidFill>
                  <a:srgbClr val="452046"/>
                </a:solidFill>
                <a:latin typeface="DejaVu Sans"/>
                <a:ea typeface="DejaVu Sans"/>
                <a:cs typeface="DejaVu Sans"/>
              </a:defRPr>
            </a:pPr>
            <a:r>
              <a:rPr sz="1440"/>
              <a:t>Βεβαιότητα και περιορισμοί</a:t>
            </a:r>
          </a:p>
        </p:txBody>
      </p:sp>
      <p:sp>
        <p:nvSpPr>
          <p:cNvPr id="22" name="desc-4">
            <a:extLst>
              <a:ext uri="{FF2B5EF4-FFF2-40B4-BE49-F238E27FC236}">
                <a16:creationId xmlns:a16="http://schemas.microsoft.com/office/drawing/2014/main" id="{8D2886C9-47C4-48CC-A51C-EDB2E666B57B}"/>
              </a:ext>
            </a:extLst>
          </p:cNvPr>
          <p:cNvSpPr>
            <a:spLocks noGrp="1"/>
          </p:cNvSpPr>
          <p:nvPr/>
        </p:nvSpPr>
        <p:spPr>
          <a:xfrm>
            <a:off x="4991100" y="5126358"/>
            <a:ext cx="4983480" cy="548640"/>
          </a:xfrm>
          <a:prstGeom prst="rect">
            <a:avLst/>
          </a:prstGeom>
          <a:noFill/>
          <a:ln w="0">
            <a:noFill/>
            <a:prstDash val="solid"/>
          </a:ln>
        </p:spPr>
        <p:txBody>
          <a:bodyPr/>
          <a:lstStyle>
            <a:defPPr>
              <a:defRPr sz="1650">
                <a:solidFill>
                  <a:srgbClr val="242424"/>
                </a:solidFill>
                <a:latin typeface="DejaVu Sans"/>
                <a:ea typeface="DejaVu Sans"/>
                <a:cs typeface="DejaVu Sans"/>
              </a:defRPr>
            </a:defPPr>
            <a:lvl1pPr>
              <a:defRPr sz="1650">
                <a:solidFill>
                  <a:srgbClr val="242424"/>
                </a:solidFill>
                <a:latin typeface="DejaVu Sans"/>
                <a:ea typeface="DejaVu Sans"/>
                <a:cs typeface="DejaVu Sans"/>
              </a:defRPr>
            </a:lvl1pPr>
            <a:lvl2pPr>
              <a:defRPr sz="1650">
                <a:solidFill>
                  <a:srgbClr val="242424"/>
                </a:solidFill>
                <a:latin typeface="DejaVu Sans"/>
                <a:ea typeface="DejaVu Sans"/>
                <a:cs typeface="DejaVu Sans"/>
              </a:defRPr>
            </a:lvl2pPr>
            <a:lvl3pPr>
              <a:defRPr sz="1650">
                <a:solidFill>
                  <a:srgbClr val="242424"/>
                </a:solidFill>
                <a:latin typeface="DejaVu Sans"/>
                <a:ea typeface="DejaVu Sans"/>
                <a:cs typeface="DejaVu Sans"/>
              </a:defRPr>
            </a:lvl3pPr>
            <a:lvl4pPr>
              <a:defRPr sz="1650">
                <a:solidFill>
                  <a:srgbClr val="242424"/>
                </a:solidFill>
                <a:latin typeface="DejaVu Sans"/>
                <a:ea typeface="DejaVu Sans"/>
                <a:cs typeface="DejaVu Sans"/>
              </a:defRPr>
            </a:lvl4pPr>
            <a:lvl5pPr>
              <a:defRPr sz="1650">
                <a:solidFill>
                  <a:srgbClr val="242424"/>
                </a:solidFill>
                <a:latin typeface="DejaVu Sans"/>
                <a:ea typeface="DejaVu Sans"/>
                <a:cs typeface="DejaVu Sans"/>
              </a:defRPr>
            </a:lvl5pPr>
            <a:lvl6pPr>
              <a:defRPr sz="1650">
                <a:solidFill>
                  <a:srgbClr val="242424"/>
                </a:solidFill>
                <a:latin typeface="DejaVu Sans"/>
                <a:ea typeface="DejaVu Sans"/>
                <a:cs typeface="DejaVu Sans"/>
              </a:defRPr>
            </a:lvl6pPr>
            <a:lvl7pPr>
              <a:defRPr sz="1650">
                <a:solidFill>
                  <a:srgbClr val="242424"/>
                </a:solidFill>
                <a:latin typeface="DejaVu Sans"/>
                <a:ea typeface="DejaVu Sans"/>
                <a:cs typeface="DejaVu Sans"/>
              </a:defRPr>
            </a:lvl7pPr>
            <a:lvl8pPr>
              <a:defRPr sz="1650">
                <a:solidFill>
                  <a:srgbClr val="242424"/>
                </a:solidFill>
                <a:latin typeface="DejaVu Sans"/>
                <a:ea typeface="DejaVu Sans"/>
                <a:cs typeface="DejaVu Sans"/>
              </a:defRPr>
            </a:lvl8pPr>
            <a:lvl9pPr>
              <a:defRPr sz="1650">
                <a:solidFill>
                  <a:srgbClr val="242424"/>
                </a:solidFill>
                <a:latin typeface="DejaVu Sans"/>
                <a:ea typeface="DejaVu Sans"/>
                <a:cs typeface="DejaVu Sans"/>
              </a:defRPr>
            </a:lvl9pPr>
          </a:lstStyle>
          <a:p>
            <a:pPr>
              <a:defRPr sz="1650">
                <a:solidFill>
                  <a:srgbClr val="242424"/>
                </a:solidFill>
                <a:latin typeface="DejaVu Sans"/>
                <a:ea typeface="DejaVu Sans"/>
                <a:cs typeface="DejaVu Sans"/>
              </a:defRPr>
            </a:pPr>
            <a:r>
              <a:rPr sz="1320"/>
              <a:t>Πόσο σταθερό είναι το συμπέρασμα και ποιες αβεβαιότητες παραμένουν</a:t>
            </a:r>
          </a:p>
        </p:txBody>
      </p:sp>
    </p:spTree>
    <p:extLst>
      <p:ext uri="{BB962C8B-B14F-4D97-AF65-F5344CB8AC3E}">
        <p14:creationId xmlns:p14="http://schemas.microsoft.com/office/powerpoint/2010/main" val="951257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a:extLst>
              <a:ext uri="{FF2B5EF4-FFF2-40B4-BE49-F238E27FC236}">
                <a16:creationId xmlns:a16="http://schemas.microsoft.com/office/drawing/2014/main" id="{10D970B4-95C5-4569-9D6B-D3C7C8DBF02F}"/>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Πότε είναι λογικό να γίνει μετα-ανάλυση;</a:t>
            </a:r>
          </a:p>
        </p:txBody>
      </p:sp>
      <p:sp>
        <p:nvSpPr>
          <p:cNvPr id="2" name="yellow-accent">
            <a:extLst>
              <a:ext uri="{FF2B5EF4-FFF2-40B4-BE49-F238E27FC236}">
                <a16:creationId xmlns:a16="http://schemas.microsoft.com/office/drawing/2014/main" id="{95419365-DAF6-4A46-95DD-CC93B8A0444F}"/>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AF2F3FEA-964E-4F83-A025-B318E4AE7C62}"/>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question">
            <a:extLst>
              <a:ext uri="{FF2B5EF4-FFF2-40B4-BE49-F238E27FC236}">
                <a16:creationId xmlns:a16="http://schemas.microsoft.com/office/drawing/2014/main" id="{E7FF0247-7A31-4FF8-AC05-28D0983EFE15}"/>
              </a:ext>
            </a:extLst>
          </p:cNvPr>
          <p:cNvSpPr>
            <a:spLocks noGrp="1"/>
          </p:cNvSpPr>
          <p:nvPr/>
        </p:nvSpPr>
        <p:spPr>
          <a:xfrm>
            <a:off x="2179320" y="1630680"/>
            <a:ext cx="7833360" cy="548640"/>
          </a:xfrm>
          <a:prstGeom prst="rect">
            <a:avLst/>
          </a:prstGeom>
          <a:noFill/>
          <a:ln w="0">
            <a:noFill/>
            <a:prstDash val="solid"/>
          </a:ln>
        </p:spPr>
        <p:txBody>
          <a:bodyPr/>
          <a:lstStyle>
            <a:defPPr algn="ctr">
              <a:defRPr sz="2100" b="1">
                <a:solidFill>
                  <a:srgbClr val="452046"/>
                </a:solidFill>
                <a:latin typeface="DejaVu Sans"/>
                <a:ea typeface="DejaVu Sans"/>
                <a:cs typeface="DejaVu Sans"/>
              </a:defRPr>
            </a:defPPr>
            <a:lvl1pPr algn="ctr">
              <a:defRPr sz="2100" b="1">
                <a:solidFill>
                  <a:srgbClr val="452046"/>
                </a:solidFill>
                <a:latin typeface="DejaVu Sans"/>
                <a:ea typeface="DejaVu Sans"/>
                <a:cs typeface="DejaVu Sans"/>
              </a:defRPr>
            </a:lvl1pPr>
            <a:lvl2pPr algn="ctr">
              <a:defRPr sz="2100" b="1">
                <a:solidFill>
                  <a:srgbClr val="452046"/>
                </a:solidFill>
                <a:latin typeface="DejaVu Sans"/>
                <a:ea typeface="DejaVu Sans"/>
                <a:cs typeface="DejaVu Sans"/>
              </a:defRPr>
            </a:lvl2pPr>
            <a:lvl3pPr algn="ctr">
              <a:defRPr sz="2100" b="1">
                <a:solidFill>
                  <a:srgbClr val="452046"/>
                </a:solidFill>
                <a:latin typeface="DejaVu Sans"/>
                <a:ea typeface="DejaVu Sans"/>
                <a:cs typeface="DejaVu Sans"/>
              </a:defRPr>
            </a:lvl3pPr>
            <a:lvl4pPr algn="ctr">
              <a:defRPr sz="2100" b="1">
                <a:solidFill>
                  <a:srgbClr val="452046"/>
                </a:solidFill>
                <a:latin typeface="DejaVu Sans"/>
                <a:ea typeface="DejaVu Sans"/>
                <a:cs typeface="DejaVu Sans"/>
              </a:defRPr>
            </a:lvl4pPr>
            <a:lvl5pPr algn="ctr">
              <a:defRPr sz="2100" b="1">
                <a:solidFill>
                  <a:srgbClr val="452046"/>
                </a:solidFill>
                <a:latin typeface="DejaVu Sans"/>
                <a:ea typeface="DejaVu Sans"/>
                <a:cs typeface="DejaVu Sans"/>
              </a:defRPr>
            </a:lvl5pPr>
            <a:lvl6pPr algn="ctr">
              <a:defRPr sz="2100" b="1">
                <a:solidFill>
                  <a:srgbClr val="452046"/>
                </a:solidFill>
                <a:latin typeface="DejaVu Sans"/>
                <a:ea typeface="DejaVu Sans"/>
                <a:cs typeface="DejaVu Sans"/>
              </a:defRPr>
            </a:lvl6pPr>
            <a:lvl7pPr algn="ctr">
              <a:defRPr sz="2100" b="1">
                <a:solidFill>
                  <a:srgbClr val="452046"/>
                </a:solidFill>
                <a:latin typeface="DejaVu Sans"/>
                <a:ea typeface="DejaVu Sans"/>
                <a:cs typeface="DejaVu Sans"/>
              </a:defRPr>
            </a:lvl7pPr>
            <a:lvl8pPr algn="ctr">
              <a:defRPr sz="2100" b="1">
                <a:solidFill>
                  <a:srgbClr val="452046"/>
                </a:solidFill>
                <a:latin typeface="DejaVu Sans"/>
                <a:ea typeface="DejaVu Sans"/>
                <a:cs typeface="DejaVu Sans"/>
              </a:defRPr>
            </a:lvl8pPr>
            <a:lvl9pPr algn="ctr">
              <a:defRPr sz="2100" b="1">
                <a:solidFill>
                  <a:srgbClr val="452046"/>
                </a:solidFill>
                <a:latin typeface="DejaVu Sans"/>
                <a:ea typeface="DejaVu Sans"/>
                <a:cs typeface="DejaVu Sans"/>
              </a:defRPr>
            </a:lvl9pPr>
          </a:lstStyle>
          <a:p>
            <a:pPr algn="ctr">
              <a:defRPr sz="2100" b="1">
                <a:solidFill>
                  <a:srgbClr val="452046"/>
                </a:solidFill>
                <a:latin typeface="DejaVu Sans"/>
                <a:ea typeface="DejaVu Sans"/>
                <a:cs typeface="DejaVu Sans"/>
              </a:defRPr>
            </a:pPr>
            <a:r>
              <a:rPr sz="1680"/>
              <a:t>Το βασικό ερώτημα πριν από τον υπολογισμό είναι: συγκρίνουν οι μελέτες αρκετά παρόμοια πράγματα;</a:t>
            </a:r>
          </a:p>
        </p:txBody>
      </p:sp>
      <p:sp>
        <p:nvSpPr>
          <p:cNvPr id="5" name="check-0-card">
            <a:extLst>
              <a:ext uri="{FF2B5EF4-FFF2-40B4-BE49-F238E27FC236}">
                <a16:creationId xmlns:a16="http://schemas.microsoft.com/office/drawing/2014/main" id="{09B4EEF2-DA3C-4468-9E50-B4CB709A4191}"/>
              </a:ext>
            </a:extLst>
          </p:cNvPr>
          <p:cNvSpPr>
            <a:spLocks noGrp="1"/>
          </p:cNvSpPr>
          <p:nvPr/>
        </p:nvSpPr>
        <p:spPr>
          <a:xfrm>
            <a:off x="2179320" y="2590800"/>
            <a:ext cx="3794760" cy="1082040"/>
          </a:xfrm>
          <a:prstGeom prst="roundRect">
            <a:avLst>
              <a:gd name="adj" fmla="val 5634"/>
            </a:avLst>
          </a:prstGeom>
          <a:solidFill>
            <a:srgbClr val="F5EFF6"/>
          </a:solidFill>
          <a:ln w="12383">
            <a:solidFill>
              <a:srgbClr val="CDB9D0"/>
            </a:solidFill>
            <a:prstDash val="solid"/>
          </a:ln>
        </p:spPr>
        <p:txBody>
          <a:bodyPr/>
          <a:lstStyle/>
          <a:p>
            <a:endParaRPr lang="en-US" sz="1440"/>
          </a:p>
        </p:txBody>
      </p:sp>
      <p:sp>
        <p:nvSpPr>
          <p:cNvPr id="6" name="check-0-title">
            <a:extLst>
              <a:ext uri="{FF2B5EF4-FFF2-40B4-BE49-F238E27FC236}">
                <a16:creationId xmlns:a16="http://schemas.microsoft.com/office/drawing/2014/main" id="{24562F04-6FB9-4371-8E67-6A6D1E14F641}"/>
              </a:ext>
            </a:extLst>
          </p:cNvPr>
          <p:cNvSpPr>
            <a:spLocks noGrp="1"/>
          </p:cNvSpPr>
          <p:nvPr/>
        </p:nvSpPr>
        <p:spPr>
          <a:xfrm>
            <a:off x="2316480" y="2712720"/>
            <a:ext cx="352044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Πληθυσμός</a:t>
            </a:r>
          </a:p>
        </p:txBody>
      </p:sp>
      <p:sp>
        <p:nvSpPr>
          <p:cNvPr id="7" name="check-0-body">
            <a:extLst>
              <a:ext uri="{FF2B5EF4-FFF2-40B4-BE49-F238E27FC236}">
                <a16:creationId xmlns:a16="http://schemas.microsoft.com/office/drawing/2014/main" id="{2AFA2EDB-5FA1-404D-8201-68C93FB03ED8}"/>
              </a:ext>
            </a:extLst>
          </p:cNvPr>
          <p:cNvSpPr>
            <a:spLocks noGrp="1"/>
          </p:cNvSpPr>
          <p:nvPr/>
        </p:nvSpPr>
        <p:spPr>
          <a:xfrm>
            <a:off x="2346960" y="3108960"/>
            <a:ext cx="3459480" cy="42672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Παρόμοιοι ασθενείς και κλινικό πλαίσιο</a:t>
            </a:r>
          </a:p>
        </p:txBody>
      </p:sp>
      <p:sp>
        <p:nvSpPr>
          <p:cNvPr id="8" name="check-1-card">
            <a:extLst>
              <a:ext uri="{FF2B5EF4-FFF2-40B4-BE49-F238E27FC236}">
                <a16:creationId xmlns:a16="http://schemas.microsoft.com/office/drawing/2014/main" id="{D591F657-D58A-4244-91CE-DE0D96B00D2C}"/>
              </a:ext>
            </a:extLst>
          </p:cNvPr>
          <p:cNvSpPr>
            <a:spLocks noGrp="1"/>
          </p:cNvSpPr>
          <p:nvPr/>
        </p:nvSpPr>
        <p:spPr>
          <a:xfrm>
            <a:off x="6217920" y="2590800"/>
            <a:ext cx="3794760" cy="1082040"/>
          </a:xfrm>
          <a:prstGeom prst="roundRect">
            <a:avLst>
              <a:gd name="adj" fmla="val 5634"/>
            </a:avLst>
          </a:prstGeom>
          <a:solidFill>
            <a:srgbClr val="EDF6FB"/>
          </a:solidFill>
          <a:ln w="12383">
            <a:solidFill>
              <a:srgbClr val="3F8CC4"/>
            </a:solidFill>
            <a:prstDash val="solid"/>
          </a:ln>
        </p:spPr>
        <p:txBody>
          <a:bodyPr/>
          <a:lstStyle/>
          <a:p>
            <a:endParaRPr lang="en-US" sz="1440"/>
          </a:p>
        </p:txBody>
      </p:sp>
      <p:sp>
        <p:nvSpPr>
          <p:cNvPr id="9" name="check-1-title">
            <a:extLst>
              <a:ext uri="{FF2B5EF4-FFF2-40B4-BE49-F238E27FC236}">
                <a16:creationId xmlns:a16="http://schemas.microsoft.com/office/drawing/2014/main" id="{E7C28D4F-CF36-4BF9-A626-754E6A79E00A}"/>
              </a:ext>
            </a:extLst>
          </p:cNvPr>
          <p:cNvSpPr>
            <a:spLocks noGrp="1"/>
          </p:cNvSpPr>
          <p:nvPr/>
        </p:nvSpPr>
        <p:spPr>
          <a:xfrm>
            <a:off x="6355080" y="2712720"/>
            <a:ext cx="352044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Παρέμβαση και σύγκριση</a:t>
            </a:r>
          </a:p>
        </p:txBody>
      </p:sp>
      <p:sp>
        <p:nvSpPr>
          <p:cNvPr id="10" name="check-1-body">
            <a:extLst>
              <a:ext uri="{FF2B5EF4-FFF2-40B4-BE49-F238E27FC236}">
                <a16:creationId xmlns:a16="http://schemas.microsoft.com/office/drawing/2014/main" id="{CCE76F0D-3870-4E17-AB71-DC16701B31F3}"/>
              </a:ext>
            </a:extLst>
          </p:cNvPr>
          <p:cNvSpPr>
            <a:spLocks noGrp="1"/>
          </p:cNvSpPr>
          <p:nvPr/>
        </p:nvSpPr>
        <p:spPr>
          <a:xfrm>
            <a:off x="6385560" y="3108960"/>
            <a:ext cx="3459480" cy="42672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Συγκρίσιμες στρατηγικές και δόσεις</a:t>
            </a:r>
          </a:p>
        </p:txBody>
      </p:sp>
      <p:sp>
        <p:nvSpPr>
          <p:cNvPr id="11" name="check-2-card">
            <a:extLst>
              <a:ext uri="{FF2B5EF4-FFF2-40B4-BE49-F238E27FC236}">
                <a16:creationId xmlns:a16="http://schemas.microsoft.com/office/drawing/2014/main" id="{55C3B073-EBA0-41BB-BF4D-D4C1B92210F1}"/>
              </a:ext>
            </a:extLst>
          </p:cNvPr>
          <p:cNvSpPr>
            <a:spLocks noGrp="1"/>
          </p:cNvSpPr>
          <p:nvPr/>
        </p:nvSpPr>
        <p:spPr>
          <a:xfrm>
            <a:off x="2179320" y="3962400"/>
            <a:ext cx="3794760" cy="1082040"/>
          </a:xfrm>
          <a:prstGeom prst="roundRect">
            <a:avLst>
              <a:gd name="adj" fmla="val 5634"/>
            </a:avLst>
          </a:prstGeom>
          <a:solidFill>
            <a:srgbClr val="F5EFF6"/>
          </a:solidFill>
          <a:ln w="12383">
            <a:solidFill>
              <a:srgbClr val="CDB9D0"/>
            </a:solidFill>
            <a:prstDash val="solid"/>
          </a:ln>
        </p:spPr>
        <p:txBody>
          <a:bodyPr/>
          <a:lstStyle/>
          <a:p>
            <a:endParaRPr lang="en-US" sz="1440"/>
          </a:p>
        </p:txBody>
      </p:sp>
      <p:sp>
        <p:nvSpPr>
          <p:cNvPr id="12" name="check-2-title">
            <a:extLst>
              <a:ext uri="{FF2B5EF4-FFF2-40B4-BE49-F238E27FC236}">
                <a16:creationId xmlns:a16="http://schemas.microsoft.com/office/drawing/2014/main" id="{92A98C4B-7EF5-4FA3-A53E-F2B489DDA9D5}"/>
              </a:ext>
            </a:extLst>
          </p:cNvPr>
          <p:cNvSpPr>
            <a:spLocks noGrp="1"/>
          </p:cNvSpPr>
          <p:nvPr/>
        </p:nvSpPr>
        <p:spPr>
          <a:xfrm>
            <a:off x="2316480" y="4084320"/>
            <a:ext cx="352044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Έκβαση</a:t>
            </a:r>
          </a:p>
        </p:txBody>
      </p:sp>
      <p:sp>
        <p:nvSpPr>
          <p:cNvPr id="13" name="check-2-body">
            <a:extLst>
              <a:ext uri="{FF2B5EF4-FFF2-40B4-BE49-F238E27FC236}">
                <a16:creationId xmlns:a16="http://schemas.microsoft.com/office/drawing/2014/main" id="{9A76A299-1D3B-43BD-BD38-5601C0352F2E}"/>
              </a:ext>
            </a:extLst>
          </p:cNvPr>
          <p:cNvSpPr>
            <a:spLocks noGrp="1"/>
          </p:cNvSpPr>
          <p:nvPr/>
        </p:nvSpPr>
        <p:spPr>
          <a:xfrm>
            <a:off x="2346960" y="4480560"/>
            <a:ext cx="3459480" cy="42672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Ίδιος ή συμβατός ορισμός και χρόνος μέτρησης</a:t>
            </a:r>
          </a:p>
        </p:txBody>
      </p:sp>
      <p:sp>
        <p:nvSpPr>
          <p:cNvPr id="14" name="check-3-card">
            <a:extLst>
              <a:ext uri="{FF2B5EF4-FFF2-40B4-BE49-F238E27FC236}">
                <a16:creationId xmlns:a16="http://schemas.microsoft.com/office/drawing/2014/main" id="{81305308-3640-419C-A895-4FA81CB03086}"/>
              </a:ext>
            </a:extLst>
          </p:cNvPr>
          <p:cNvSpPr>
            <a:spLocks noGrp="1"/>
          </p:cNvSpPr>
          <p:nvPr/>
        </p:nvSpPr>
        <p:spPr>
          <a:xfrm>
            <a:off x="6217920" y="3962400"/>
            <a:ext cx="3794760" cy="1082040"/>
          </a:xfrm>
          <a:prstGeom prst="roundRect">
            <a:avLst>
              <a:gd name="adj" fmla="val 5634"/>
            </a:avLst>
          </a:prstGeom>
          <a:solidFill>
            <a:srgbClr val="EDF6FB"/>
          </a:solidFill>
          <a:ln w="12383">
            <a:solidFill>
              <a:srgbClr val="3F8CC4"/>
            </a:solidFill>
            <a:prstDash val="solid"/>
          </a:ln>
        </p:spPr>
        <p:txBody>
          <a:bodyPr/>
          <a:lstStyle/>
          <a:p>
            <a:endParaRPr lang="en-US" sz="1440"/>
          </a:p>
        </p:txBody>
      </p:sp>
      <p:sp>
        <p:nvSpPr>
          <p:cNvPr id="15" name="check-3-title">
            <a:extLst>
              <a:ext uri="{FF2B5EF4-FFF2-40B4-BE49-F238E27FC236}">
                <a16:creationId xmlns:a16="http://schemas.microsoft.com/office/drawing/2014/main" id="{712483F7-E73A-4407-B7AA-D6213805F207}"/>
              </a:ext>
            </a:extLst>
          </p:cNvPr>
          <p:cNvSpPr>
            <a:spLocks noGrp="1"/>
          </p:cNvSpPr>
          <p:nvPr/>
        </p:nvSpPr>
        <p:spPr>
          <a:xfrm>
            <a:off x="6355080" y="4084320"/>
            <a:ext cx="352044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Σχεδιασμός</a:t>
            </a:r>
          </a:p>
        </p:txBody>
      </p:sp>
      <p:sp>
        <p:nvSpPr>
          <p:cNvPr id="16" name="check-3-body">
            <a:extLst>
              <a:ext uri="{FF2B5EF4-FFF2-40B4-BE49-F238E27FC236}">
                <a16:creationId xmlns:a16="http://schemas.microsoft.com/office/drawing/2014/main" id="{FBDCEE1E-8BC0-4A7B-AABE-95049A183402}"/>
              </a:ext>
            </a:extLst>
          </p:cNvPr>
          <p:cNvSpPr>
            <a:spLocks noGrp="1"/>
          </p:cNvSpPr>
          <p:nvPr/>
        </p:nvSpPr>
        <p:spPr>
          <a:xfrm>
            <a:off x="6385560" y="4480560"/>
            <a:ext cx="3459480" cy="42672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Μελέτες που μπορούν να απαντήσουν το ίδιο ερώτημα</a:t>
            </a:r>
          </a:p>
        </p:txBody>
      </p:sp>
      <p:sp>
        <p:nvSpPr>
          <p:cNvPr id="17" name="warning">
            <a:extLst>
              <a:ext uri="{FF2B5EF4-FFF2-40B4-BE49-F238E27FC236}">
                <a16:creationId xmlns:a16="http://schemas.microsoft.com/office/drawing/2014/main" id="{725CD899-C12E-468D-987C-DECB2BC3E46D}"/>
              </a:ext>
            </a:extLst>
          </p:cNvPr>
          <p:cNvSpPr>
            <a:spLocks noGrp="1"/>
          </p:cNvSpPr>
          <p:nvPr/>
        </p:nvSpPr>
        <p:spPr>
          <a:xfrm>
            <a:off x="2179320" y="5364480"/>
            <a:ext cx="7833360" cy="701040"/>
          </a:xfrm>
          <a:prstGeom prst="roundRect">
            <a:avLst>
              <a:gd name="adj" fmla="val 8696"/>
            </a:avLst>
          </a:prstGeom>
          <a:solidFill>
            <a:srgbClr val="FCEEEE"/>
          </a:solidFill>
          <a:ln w="14288">
            <a:solidFill>
              <a:srgbClr val="B85B5B"/>
            </a:solidFill>
            <a:prstDash val="solid"/>
          </a:ln>
        </p:spPr>
        <p:txBody>
          <a:bodyPr/>
          <a:lstStyle>
            <a:defPPr algn="ctr">
              <a:defRPr sz="1800" b="1">
                <a:solidFill>
                  <a:srgbClr val="B85B5B"/>
                </a:solidFill>
                <a:latin typeface="DejaVu Sans"/>
                <a:ea typeface="DejaVu Sans"/>
                <a:cs typeface="DejaVu Sans"/>
              </a:defRPr>
            </a:defPPr>
            <a:lvl1pPr algn="ctr">
              <a:defRPr sz="1800" b="1">
                <a:solidFill>
                  <a:srgbClr val="B85B5B"/>
                </a:solidFill>
                <a:latin typeface="DejaVu Sans"/>
                <a:ea typeface="DejaVu Sans"/>
                <a:cs typeface="DejaVu Sans"/>
              </a:defRPr>
            </a:lvl1pPr>
            <a:lvl2pPr algn="ctr">
              <a:defRPr sz="1800" b="1">
                <a:solidFill>
                  <a:srgbClr val="B85B5B"/>
                </a:solidFill>
                <a:latin typeface="DejaVu Sans"/>
                <a:ea typeface="DejaVu Sans"/>
                <a:cs typeface="DejaVu Sans"/>
              </a:defRPr>
            </a:lvl2pPr>
            <a:lvl3pPr algn="ctr">
              <a:defRPr sz="1800" b="1">
                <a:solidFill>
                  <a:srgbClr val="B85B5B"/>
                </a:solidFill>
                <a:latin typeface="DejaVu Sans"/>
                <a:ea typeface="DejaVu Sans"/>
                <a:cs typeface="DejaVu Sans"/>
              </a:defRPr>
            </a:lvl3pPr>
            <a:lvl4pPr algn="ctr">
              <a:defRPr sz="1800" b="1">
                <a:solidFill>
                  <a:srgbClr val="B85B5B"/>
                </a:solidFill>
                <a:latin typeface="DejaVu Sans"/>
                <a:ea typeface="DejaVu Sans"/>
                <a:cs typeface="DejaVu Sans"/>
              </a:defRPr>
            </a:lvl4pPr>
            <a:lvl5pPr algn="ctr">
              <a:defRPr sz="1800" b="1">
                <a:solidFill>
                  <a:srgbClr val="B85B5B"/>
                </a:solidFill>
                <a:latin typeface="DejaVu Sans"/>
                <a:ea typeface="DejaVu Sans"/>
                <a:cs typeface="DejaVu Sans"/>
              </a:defRPr>
            </a:lvl5pPr>
            <a:lvl6pPr algn="ctr">
              <a:defRPr sz="1800" b="1">
                <a:solidFill>
                  <a:srgbClr val="B85B5B"/>
                </a:solidFill>
                <a:latin typeface="DejaVu Sans"/>
                <a:ea typeface="DejaVu Sans"/>
                <a:cs typeface="DejaVu Sans"/>
              </a:defRPr>
            </a:lvl6pPr>
            <a:lvl7pPr algn="ctr">
              <a:defRPr sz="1800" b="1">
                <a:solidFill>
                  <a:srgbClr val="B85B5B"/>
                </a:solidFill>
                <a:latin typeface="DejaVu Sans"/>
                <a:ea typeface="DejaVu Sans"/>
                <a:cs typeface="DejaVu Sans"/>
              </a:defRPr>
            </a:lvl7pPr>
            <a:lvl8pPr algn="ctr">
              <a:defRPr sz="1800" b="1">
                <a:solidFill>
                  <a:srgbClr val="B85B5B"/>
                </a:solidFill>
                <a:latin typeface="DejaVu Sans"/>
                <a:ea typeface="DejaVu Sans"/>
                <a:cs typeface="DejaVu Sans"/>
              </a:defRPr>
            </a:lvl8pPr>
            <a:lvl9pPr algn="ctr">
              <a:defRPr sz="1800" b="1">
                <a:solidFill>
                  <a:srgbClr val="B85B5B"/>
                </a:solidFill>
                <a:latin typeface="DejaVu Sans"/>
                <a:ea typeface="DejaVu Sans"/>
                <a:cs typeface="DejaVu Sans"/>
              </a:defRPr>
            </a:lvl9pPr>
          </a:lstStyle>
          <a:p>
            <a:pPr algn="ctr">
              <a:defRPr sz="1800" b="1">
                <a:solidFill>
                  <a:srgbClr val="B85B5B"/>
                </a:solidFill>
                <a:latin typeface="DejaVu Sans"/>
                <a:ea typeface="DejaVu Sans"/>
                <a:cs typeface="DejaVu Sans"/>
              </a:defRPr>
            </a:pPr>
            <a:r>
              <a:rPr sz="1440"/>
              <a:t>Αν οι διαφορές αλλάζουν ουσιαστικά το νόημα του αποτελέσματος, η συνολική εκτίμηση μπορεί να είναι παραπλανητική.</a:t>
            </a:r>
          </a:p>
        </p:txBody>
      </p:sp>
    </p:spTree>
    <p:extLst>
      <p:ext uri="{BB962C8B-B14F-4D97-AF65-F5344CB8AC3E}">
        <p14:creationId xmlns:p14="http://schemas.microsoft.com/office/powerpoint/2010/main" val="8959228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a:extLst>
              <a:ext uri="{FF2B5EF4-FFF2-40B4-BE49-F238E27FC236}">
                <a16:creationId xmlns:a16="http://schemas.microsoft.com/office/drawing/2014/main" id="{44BB70B2-2B2B-4ABF-A955-5D32D85BDDB9}"/>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Πώς γίνεται η ποσοτική σύνθεση;</a:t>
            </a:r>
          </a:p>
        </p:txBody>
      </p:sp>
      <p:sp>
        <p:nvSpPr>
          <p:cNvPr id="2" name="yellow-accent">
            <a:extLst>
              <a:ext uri="{FF2B5EF4-FFF2-40B4-BE49-F238E27FC236}">
                <a16:creationId xmlns:a16="http://schemas.microsoft.com/office/drawing/2014/main" id="{E068557E-AB57-4189-A76E-2002FF9C2D24}"/>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8ADD1174-CDA8-4EBE-A431-4755910CE0C4}"/>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intro">
            <a:extLst>
              <a:ext uri="{FF2B5EF4-FFF2-40B4-BE49-F238E27FC236}">
                <a16:creationId xmlns:a16="http://schemas.microsoft.com/office/drawing/2014/main" id="{BD140E7B-9F94-46FE-AAC7-E63AD62F3B75}"/>
              </a:ext>
            </a:extLst>
          </p:cNvPr>
          <p:cNvSpPr>
            <a:spLocks noGrp="1"/>
          </p:cNvSpPr>
          <p:nvPr/>
        </p:nvSpPr>
        <p:spPr>
          <a:xfrm>
            <a:off x="2118360" y="1562100"/>
            <a:ext cx="7955280" cy="6248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Κάθε μελέτη δίνει μία εκτίμηση επίδρασης. Η μετα-ανάλυση υπολογίζει έναν σταθμισμένο μέσο όρο, δίνοντας μεγαλύτερο βάρος στις πιο ακριβείς μελέτες.</a:t>
            </a:r>
          </a:p>
        </p:txBody>
      </p:sp>
      <p:sp>
        <p:nvSpPr>
          <p:cNvPr id="5" name="th-0">
            <a:extLst>
              <a:ext uri="{FF2B5EF4-FFF2-40B4-BE49-F238E27FC236}">
                <a16:creationId xmlns:a16="http://schemas.microsoft.com/office/drawing/2014/main" id="{B4E69CB7-BD56-4D4A-8CD7-8D4BDE4CA6F0}"/>
              </a:ext>
            </a:extLst>
          </p:cNvPr>
          <p:cNvSpPr>
            <a:spLocks noGrp="1"/>
          </p:cNvSpPr>
          <p:nvPr/>
        </p:nvSpPr>
        <p:spPr>
          <a:xfrm>
            <a:off x="2286000" y="2606040"/>
            <a:ext cx="1447800" cy="335280"/>
          </a:xfrm>
          <a:prstGeom prst="rect">
            <a:avLst/>
          </a:prstGeom>
          <a:solidFill>
            <a:srgbClr val="452046"/>
          </a:solidFill>
          <a:ln w="0">
            <a:noFill/>
            <a:prstDash val="solid"/>
          </a:ln>
        </p:spPr>
        <p:txBody>
          <a:bodyPr/>
          <a:lstStyle>
            <a:defPPr algn="ctr">
              <a:defRPr sz="1725" b="1">
                <a:solidFill>
                  <a:srgbClr val="FFFFFF"/>
                </a:solidFill>
                <a:latin typeface="DejaVu Sans"/>
                <a:ea typeface="DejaVu Sans"/>
                <a:cs typeface="DejaVu Sans"/>
              </a:defRPr>
            </a:defPPr>
            <a:lvl1pPr algn="ctr">
              <a:defRPr sz="1725" b="1">
                <a:solidFill>
                  <a:srgbClr val="FFFFFF"/>
                </a:solidFill>
                <a:latin typeface="DejaVu Sans"/>
                <a:ea typeface="DejaVu Sans"/>
                <a:cs typeface="DejaVu Sans"/>
              </a:defRPr>
            </a:lvl1pPr>
            <a:lvl2pPr algn="ctr">
              <a:defRPr sz="1725" b="1">
                <a:solidFill>
                  <a:srgbClr val="FFFFFF"/>
                </a:solidFill>
                <a:latin typeface="DejaVu Sans"/>
                <a:ea typeface="DejaVu Sans"/>
                <a:cs typeface="DejaVu Sans"/>
              </a:defRPr>
            </a:lvl2pPr>
            <a:lvl3pPr algn="ctr">
              <a:defRPr sz="1725" b="1">
                <a:solidFill>
                  <a:srgbClr val="FFFFFF"/>
                </a:solidFill>
                <a:latin typeface="DejaVu Sans"/>
                <a:ea typeface="DejaVu Sans"/>
                <a:cs typeface="DejaVu Sans"/>
              </a:defRPr>
            </a:lvl3pPr>
            <a:lvl4pPr algn="ctr">
              <a:defRPr sz="1725" b="1">
                <a:solidFill>
                  <a:srgbClr val="FFFFFF"/>
                </a:solidFill>
                <a:latin typeface="DejaVu Sans"/>
                <a:ea typeface="DejaVu Sans"/>
                <a:cs typeface="DejaVu Sans"/>
              </a:defRPr>
            </a:lvl4pPr>
            <a:lvl5pPr algn="ctr">
              <a:defRPr sz="1725" b="1">
                <a:solidFill>
                  <a:srgbClr val="FFFFFF"/>
                </a:solidFill>
                <a:latin typeface="DejaVu Sans"/>
                <a:ea typeface="DejaVu Sans"/>
                <a:cs typeface="DejaVu Sans"/>
              </a:defRPr>
            </a:lvl5pPr>
            <a:lvl6pPr algn="ctr">
              <a:defRPr sz="1725" b="1">
                <a:solidFill>
                  <a:srgbClr val="FFFFFF"/>
                </a:solidFill>
                <a:latin typeface="DejaVu Sans"/>
                <a:ea typeface="DejaVu Sans"/>
                <a:cs typeface="DejaVu Sans"/>
              </a:defRPr>
            </a:lvl6pPr>
            <a:lvl7pPr algn="ctr">
              <a:defRPr sz="1725" b="1">
                <a:solidFill>
                  <a:srgbClr val="FFFFFF"/>
                </a:solidFill>
                <a:latin typeface="DejaVu Sans"/>
                <a:ea typeface="DejaVu Sans"/>
                <a:cs typeface="DejaVu Sans"/>
              </a:defRPr>
            </a:lvl7pPr>
            <a:lvl8pPr algn="ctr">
              <a:defRPr sz="1725" b="1">
                <a:solidFill>
                  <a:srgbClr val="FFFFFF"/>
                </a:solidFill>
                <a:latin typeface="DejaVu Sans"/>
                <a:ea typeface="DejaVu Sans"/>
                <a:cs typeface="DejaVu Sans"/>
              </a:defRPr>
            </a:lvl8pPr>
            <a:lvl9pPr algn="ctr">
              <a:defRPr sz="1725" b="1">
                <a:solidFill>
                  <a:srgbClr val="FFFFFF"/>
                </a:solidFill>
                <a:latin typeface="DejaVu Sans"/>
                <a:ea typeface="DejaVu Sans"/>
                <a:cs typeface="DejaVu Sans"/>
              </a:defRPr>
            </a:lvl9pPr>
          </a:lstStyle>
          <a:p>
            <a:pPr algn="ctr">
              <a:defRPr sz="1725" b="1">
                <a:solidFill>
                  <a:srgbClr val="FFFFFF"/>
                </a:solidFill>
                <a:latin typeface="DejaVu Sans"/>
                <a:ea typeface="DejaVu Sans"/>
                <a:cs typeface="DejaVu Sans"/>
              </a:defRPr>
            </a:pPr>
            <a:r>
              <a:rPr sz="1380"/>
              <a:t>Μελέτη</a:t>
            </a:r>
          </a:p>
        </p:txBody>
      </p:sp>
      <p:sp>
        <p:nvSpPr>
          <p:cNvPr id="6" name="th-1">
            <a:extLst>
              <a:ext uri="{FF2B5EF4-FFF2-40B4-BE49-F238E27FC236}">
                <a16:creationId xmlns:a16="http://schemas.microsoft.com/office/drawing/2014/main" id="{22853C51-FBE8-4030-BEDF-6E9D7BF0FBCB}"/>
              </a:ext>
            </a:extLst>
          </p:cNvPr>
          <p:cNvSpPr>
            <a:spLocks noGrp="1"/>
          </p:cNvSpPr>
          <p:nvPr/>
        </p:nvSpPr>
        <p:spPr>
          <a:xfrm>
            <a:off x="3848100" y="2606040"/>
            <a:ext cx="1447800" cy="335280"/>
          </a:xfrm>
          <a:prstGeom prst="rect">
            <a:avLst/>
          </a:prstGeom>
          <a:solidFill>
            <a:srgbClr val="452046"/>
          </a:solidFill>
          <a:ln w="0">
            <a:noFill/>
            <a:prstDash val="solid"/>
          </a:ln>
        </p:spPr>
        <p:txBody>
          <a:bodyPr/>
          <a:lstStyle>
            <a:defPPr algn="ctr">
              <a:defRPr sz="1725" b="1">
                <a:solidFill>
                  <a:srgbClr val="FFFFFF"/>
                </a:solidFill>
                <a:latin typeface="DejaVu Sans"/>
                <a:ea typeface="DejaVu Sans"/>
                <a:cs typeface="DejaVu Sans"/>
              </a:defRPr>
            </a:defPPr>
            <a:lvl1pPr algn="ctr">
              <a:defRPr sz="1725" b="1">
                <a:solidFill>
                  <a:srgbClr val="FFFFFF"/>
                </a:solidFill>
                <a:latin typeface="DejaVu Sans"/>
                <a:ea typeface="DejaVu Sans"/>
                <a:cs typeface="DejaVu Sans"/>
              </a:defRPr>
            </a:lvl1pPr>
            <a:lvl2pPr algn="ctr">
              <a:defRPr sz="1725" b="1">
                <a:solidFill>
                  <a:srgbClr val="FFFFFF"/>
                </a:solidFill>
                <a:latin typeface="DejaVu Sans"/>
                <a:ea typeface="DejaVu Sans"/>
                <a:cs typeface="DejaVu Sans"/>
              </a:defRPr>
            </a:lvl2pPr>
            <a:lvl3pPr algn="ctr">
              <a:defRPr sz="1725" b="1">
                <a:solidFill>
                  <a:srgbClr val="FFFFFF"/>
                </a:solidFill>
                <a:latin typeface="DejaVu Sans"/>
                <a:ea typeface="DejaVu Sans"/>
                <a:cs typeface="DejaVu Sans"/>
              </a:defRPr>
            </a:lvl3pPr>
            <a:lvl4pPr algn="ctr">
              <a:defRPr sz="1725" b="1">
                <a:solidFill>
                  <a:srgbClr val="FFFFFF"/>
                </a:solidFill>
                <a:latin typeface="DejaVu Sans"/>
                <a:ea typeface="DejaVu Sans"/>
                <a:cs typeface="DejaVu Sans"/>
              </a:defRPr>
            </a:lvl4pPr>
            <a:lvl5pPr algn="ctr">
              <a:defRPr sz="1725" b="1">
                <a:solidFill>
                  <a:srgbClr val="FFFFFF"/>
                </a:solidFill>
                <a:latin typeface="DejaVu Sans"/>
                <a:ea typeface="DejaVu Sans"/>
                <a:cs typeface="DejaVu Sans"/>
              </a:defRPr>
            </a:lvl5pPr>
            <a:lvl6pPr algn="ctr">
              <a:defRPr sz="1725" b="1">
                <a:solidFill>
                  <a:srgbClr val="FFFFFF"/>
                </a:solidFill>
                <a:latin typeface="DejaVu Sans"/>
                <a:ea typeface="DejaVu Sans"/>
                <a:cs typeface="DejaVu Sans"/>
              </a:defRPr>
            </a:lvl6pPr>
            <a:lvl7pPr algn="ctr">
              <a:defRPr sz="1725" b="1">
                <a:solidFill>
                  <a:srgbClr val="FFFFFF"/>
                </a:solidFill>
                <a:latin typeface="DejaVu Sans"/>
                <a:ea typeface="DejaVu Sans"/>
                <a:cs typeface="DejaVu Sans"/>
              </a:defRPr>
            </a:lvl7pPr>
            <a:lvl8pPr algn="ctr">
              <a:defRPr sz="1725" b="1">
                <a:solidFill>
                  <a:srgbClr val="FFFFFF"/>
                </a:solidFill>
                <a:latin typeface="DejaVu Sans"/>
                <a:ea typeface="DejaVu Sans"/>
                <a:cs typeface="DejaVu Sans"/>
              </a:defRPr>
            </a:lvl8pPr>
            <a:lvl9pPr algn="ctr">
              <a:defRPr sz="1725" b="1">
                <a:solidFill>
                  <a:srgbClr val="FFFFFF"/>
                </a:solidFill>
                <a:latin typeface="DejaVu Sans"/>
                <a:ea typeface="DejaVu Sans"/>
                <a:cs typeface="DejaVu Sans"/>
              </a:defRPr>
            </a:lvl9pPr>
          </a:lstStyle>
          <a:p>
            <a:pPr algn="ctr">
              <a:defRPr sz="1725" b="1">
                <a:solidFill>
                  <a:srgbClr val="FFFFFF"/>
                </a:solidFill>
                <a:latin typeface="DejaVu Sans"/>
                <a:ea typeface="DejaVu Sans"/>
                <a:cs typeface="DejaVu Sans"/>
              </a:defRPr>
            </a:pPr>
            <a:r>
              <a:rPr sz="1380"/>
              <a:t>Εκτίμηση</a:t>
            </a:r>
          </a:p>
        </p:txBody>
      </p:sp>
      <p:sp>
        <p:nvSpPr>
          <p:cNvPr id="7" name="th-2">
            <a:extLst>
              <a:ext uri="{FF2B5EF4-FFF2-40B4-BE49-F238E27FC236}">
                <a16:creationId xmlns:a16="http://schemas.microsoft.com/office/drawing/2014/main" id="{3A734654-9E83-42D8-867C-5DF9623CD180}"/>
              </a:ext>
            </a:extLst>
          </p:cNvPr>
          <p:cNvSpPr>
            <a:spLocks noGrp="1"/>
          </p:cNvSpPr>
          <p:nvPr/>
        </p:nvSpPr>
        <p:spPr>
          <a:xfrm>
            <a:off x="5410200" y="2606040"/>
            <a:ext cx="1447800" cy="335280"/>
          </a:xfrm>
          <a:prstGeom prst="rect">
            <a:avLst/>
          </a:prstGeom>
          <a:solidFill>
            <a:srgbClr val="452046"/>
          </a:solidFill>
          <a:ln w="0">
            <a:noFill/>
            <a:prstDash val="solid"/>
          </a:ln>
        </p:spPr>
        <p:txBody>
          <a:bodyPr/>
          <a:lstStyle>
            <a:defPPr algn="ctr">
              <a:defRPr sz="1725" b="1">
                <a:solidFill>
                  <a:srgbClr val="FFFFFF"/>
                </a:solidFill>
                <a:latin typeface="DejaVu Sans"/>
                <a:ea typeface="DejaVu Sans"/>
                <a:cs typeface="DejaVu Sans"/>
              </a:defRPr>
            </a:defPPr>
            <a:lvl1pPr algn="ctr">
              <a:defRPr sz="1725" b="1">
                <a:solidFill>
                  <a:srgbClr val="FFFFFF"/>
                </a:solidFill>
                <a:latin typeface="DejaVu Sans"/>
                <a:ea typeface="DejaVu Sans"/>
                <a:cs typeface="DejaVu Sans"/>
              </a:defRPr>
            </a:lvl1pPr>
            <a:lvl2pPr algn="ctr">
              <a:defRPr sz="1725" b="1">
                <a:solidFill>
                  <a:srgbClr val="FFFFFF"/>
                </a:solidFill>
                <a:latin typeface="DejaVu Sans"/>
                <a:ea typeface="DejaVu Sans"/>
                <a:cs typeface="DejaVu Sans"/>
              </a:defRPr>
            </a:lvl2pPr>
            <a:lvl3pPr algn="ctr">
              <a:defRPr sz="1725" b="1">
                <a:solidFill>
                  <a:srgbClr val="FFFFFF"/>
                </a:solidFill>
                <a:latin typeface="DejaVu Sans"/>
                <a:ea typeface="DejaVu Sans"/>
                <a:cs typeface="DejaVu Sans"/>
              </a:defRPr>
            </a:lvl3pPr>
            <a:lvl4pPr algn="ctr">
              <a:defRPr sz="1725" b="1">
                <a:solidFill>
                  <a:srgbClr val="FFFFFF"/>
                </a:solidFill>
                <a:latin typeface="DejaVu Sans"/>
                <a:ea typeface="DejaVu Sans"/>
                <a:cs typeface="DejaVu Sans"/>
              </a:defRPr>
            </a:lvl4pPr>
            <a:lvl5pPr algn="ctr">
              <a:defRPr sz="1725" b="1">
                <a:solidFill>
                  <a:srgbClr val="FFFFFF"/>
                </a:solidFill>
                <a:latin typeface="DejaVu Sans"/>
                <a:ea typeface="DejaVu Sans"/>
                <a:cs typeface="DejaVu Sans"/>
              </a:defRPr>
            </a:lvl5pPr>
            <a:lvl6pPr algn="ctr">
              <a:defRPr sz="1725" b="1">
                <a:solidFill>
                  <a:srgbClr val="FFFFFF"/>
                </a:solidFill>
                <a:latin typeface="DejaVu Sans"/>
                <a:ea typeface="DejaVu Sans"/>
                <a:cs typeface="DejaVu Sans"/>
              </a:defRPr>
            </a:lvl6pPr>
            <a:lvl7pPr algn="ctr">
              <a:defRPr sz="1725" b="1">
                <a:solidFill>
                  <a:srgbClr val="FFFFFF"/>
                </a:solidFill>
                <a:latin typeface="DejaVu Sans"/>
                <a:ea typeface="DejaVu Sans"/>
                <a:cs typeface="DejaVu Sans"/>
              </a:defRPr>
            </a:lvl7pPr>
            <a:lvl8pPr algn="ctr">
              <a:defRPr sz="1725" b="1">
                <a:solidFill>
                  <a:srgbClr val="FFFFFF"/>
                </a:solidFill>
                <a:latin typeface="DejaVu Sans"/>
                <a:ea typeface="DejaVu Sans"/>
                <a:cs typeface="DejaVu Sans"/>
              </a:defRPr>
            </a:lvl8pPr>
            <a:lvl9pPr algn="ctr">
              <a:defRPr sz="1725" b="1">
                <a:solidFill>
                  <a:srgbClr val="FFFFFF"/>
                </a:solidFill>
                <a:latin typeface="DejaVu Sans"/>
                <a:ea typeface="DejaVu Sans"/>
                <a:cs typeface="DejaVu Sans"/>
              </a:defRPr>
            </a:lvl9pPr>
          </a:lstStyle>
          <a:p>
            <a:pPr algn="ctr">
              <a:defRPr sz="1725" b="1">
                <a:solidFill>
                  <a:srgbClr val="FFFFFF"/>
                </a:solidFill>
                <a:latin typeface="DejaVu Sans"/>
                <a:ea typeface="DejaVu Sans"/>
                <a:cs typeface="DejaVu Sans"/>
              </a:defRPr>
            </a:pPr>
            <a:r>
              <a:rPr sz="1380"/>
              <a:t>Βάρος</a:t>
            </a:r>
          </a:p>
        </p:txBody>
      </p:sp>
      <p:sp>
        <p:nvSpPr>
          <p:cNvPr id="8" name="cell-0-0">
            <a:extLst>
              <a:ext uri="{FF2B5EF4-FFF2-40B4-BE49-F238E27FC236}">
                <a16:creationId xmlns:a16="http://schemas.microsoft.com/office/drawing/2014/main" id="{4915E50A-8B10-40DC-AD1E-1B54A622DE87}"/>
              </a:ext>
            </a:extLst>
          </p:cNvPr>
          <p:cNvSpPr>
            <a:spLocks noGrp="1"/>
          </p:cNvSpPr>
          <p:nvPr/>
        </p:nvSpPr>
        <p:spPr>
          <a:xfrm>
            <a:off x="2286000" y="2987040"/>
            <a:ext cx="1447800" cy="365760"/>
          </a:xfrm>
          <a:prstGeom prst="rect">
            <a:avLst/>
          </a:prstGeom>
          <a:solidFill>
            <a:srgbClr val="F8F4F8"/>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Μελέτη Α</a:t>
            </a:r>
          </a:p>
        </p:txBody>
      </p:sp>
      <p:sp>
        <p:nvSpPr>
          <p:cNvPr id="9" name="cell-0-1">
            <a:extLst>
              <a:ext uri="{FF2B5EF4-FFF2-40B4-BE49-F238E27FC236}">
                <a16:creationId xmlns:a16="http://schemas.microsoft.com/office/drawing/2014/main" id="{66A34D1E-6611-4649-B44C-0156FA84DE63}"/>
              </a:ext>
            </a:extLst>
          </p:cNvPr>
          <p:cNvSpPr>
            <a:spLocks noGrp="1"/>
          </p:cNvSpPr>
          <p:nvPr/>
        </p:nvSpPr>
        <p:spPr>
          <a:xfrm>
            <a:off x="3848100" y="2987040"/>
            <a:ext cx="1447800" cy="365760"/>
          </a:xfrm>
          <a:prstGeom prst="rect">
            <a:avLst/>
          </a:prstGeom>
          <a:solidFill>
            <a:srgbClr val="F8F4F8"/>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RR 0,60</a:t>
            </a:r>
          </a:p>
        </p:txBody>
      </p:sp>
      <p:sp>
        <p:nvSpPr>
          <p:cNvPr id="10" name="cell-0-2">
            <a:extLst>
              <a:ext uri="{FF2B5EF4-FFF2-40B4-BE49-F238E27FC236}">
                <a16:creationId xmlns:a16="http://schemas.microsoft.com/office/drawing/2014/main" id="{DB8EF582-D93E-41C0-9B3F-D38F794471E8}"/>
              </a:ext>
            </a:extLst>
          </p:cNvPr>
          <p:cNvSpPr>
            <a:spLocks noGrp="1"/>
          </p:cNvSpPr>
          <p:nvPr/>
        </p:nvSpPr>
        <p:spPr>
          <a:xfrm>
            <a:off x="5410200" y="2987040"/>
            <a:ext cx="1447800" cy="365760"/>
          </a:xfrm>
          <a:prstGeom prst="rect">
            <a:avLst/>
          </a:prstGeom>
          <a:solidFill>
            <a:srgbClr val="F8F4F8"/>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20%</a:t>
            </a:r>
          </a:p>
        </p:txBody>
      </p:sp>
      <p:sp>
        <p:nvSpPr>
          <p:cNvPr id="11" name="cell-1-0">
            <a:extLst>
              <a:ext uri="{FF2B5EF4-FFF2-40B4-BE49-F238E27FC236}">
                <a16:creationId xmlns:a16="http://schemas.microsoft.com/office/drawing/2014/main" id="{1EA859F8-1831-4AAC-BE5A-3C3D26DE8660}"/>
              </a:ext>
            </a:extLst>
          </p:cNvPr>
          <p:cNvSpPr>
            <a:spLocks noGrp="1"/>
          </p:cNvSpPr>
          <p:nvPr/>
        </p:nvSpPr>
        <p:spPr>
          <a:xfrm>
            <a:off x="2286000" y="3429000"/>
            <a:ext cx="1447800" cy="365760"/>
          </a:xfrm>
          <a:prstGeom prst="rect">
            <a:avLst/>
          </a:prstGeom>
          <a:solidFill>
            <a:srgbClr val="FFFFFF"/>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Μελέτη Β</a:t>
            </a:r>
          </a:p>
        </p:txBody>
      </p:sp>
      <p:sp>
        <p:nvSpPr>
          <p:cNvPr id="12" name="cell-1-1">
            <a:extLst>
              <a:ext uri="{FF2B5EF4-FFF2-40B4-BE49-F238E27FC236}">
                <a16:creationId xmlns:a16="http://schemas.microsoft.com/office/drawing/2014/main" id="{8BE5C079-8C8F-483A-8C7D-2056CCD42F6D}"/>
              </a:ext>
            </a:extLst>
          </p:cNvPr>
          <p:cNvSpPr>
            <a:spLocks noGrp="1"/>
          </p:cNvSpPr>
          <p:nvPr/>
        </p:nvSpPr>
        <p:spPr>
          <a:xfrm>
            <a:off x="3848100" y="3429000"/>
            <a:ext cx="1447800" cy="365760"/>
          </a:xfrm>
          <a:prstGeom prst="rect">
            <a:avLst/>
          </a:prstGeom>
          <a:solidFill>
            <a:srgbClr val="FFFFFF"/>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RR 0,80</a:t>
            </a:r>
          </a:p>
        </p:txBody>
      </p:sp>
      <p:sp>
        <p:nvSpPr>
          <p:cNvPr id="13" name="cell-1-2">
            <a:extLst>
              <a:ext uri="{FF2B5EF4-FFF2-40B4-BE49-F238E27FC236}">
                <a16:creationId xmlns:a16="http://schemas.microsoft.com/office/drawing/2014/main" id="{79177B32-3D30-4427-8772-086146F5D2A0}"/>
              </a:ext>
            </a:extLst>
          </p:cNvPr>
          <p:cNvSpPr>
            <a:spLocks noGrp="1"/>
          </p:cNvSpPr>
          <p:nvPr/>
        </p:nvSpPr>
        <p:spPr>
          <a:xfrm>
            <a:off x="5410200" y="3429000"/>
            <a:ext cx="1447800" cy="365760"/>
          </a:xfrm>
          <a:prstGeom prst="rect">
            <a:avLst/>
          </a:prstGeom>
          <a:solidFill>
            <a:srgbClr val="FFFFFF"/>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50%</a:t>
            </a:r>
          </a:p>
        </p:txBody>
      </p:sp>
      <p:sp>
        <p:nvSpPr>
          <p:cNvPr id="14" name="cell-2-0">
            <a:extLst>
              <a:ext uri="{FF2B5EF4-FFF2-40B4-BE49-F238E27FC236}">
                <a16:creationId xmlns:a16="http://schemas.microsoft.com/office/drawing/2014/main" id="{7E803709-84E6-43E8-A149-619C830DCF62}"/>
              </a:ext>
            </a:extLst>
          </p:cNvPr>
          <p:cNvSpPr>
            <a:spLocks noGrp="1"/>
          </p:cNvSpPr>
          <p:nvPr/>
        </p:nvSpPr>
        <p:spPr>
          <a:xfrm>
            <a:off x="2286000" y="3870960"/>
            <a:ext cx="1447800" cy="365760"/>
          </a:xfrm>
          <a:prstGeom prst="rect">
            <a:avLst/>
          </a:prstGeom>
          <a:solidFill>
            <a:srgbClr val="F8F4F8"/>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Μελέτη Γ</a:t>
            </a:r>
          </a:p>
        </p:txBody>
      </p:sp>
      <p:sp>
        <p:nvSpPr>
          <p:cNvPr id="15" name="cell-2-1">
            <a:extLst>
              <a:ext uri="{FF2B5EF4-FFF2-40B4-BE49-F238E27FC236}">
                <a16:creationId xmlns:a16="http://schemas.microsoft.com/office/drawing/2014/main" id="{80C38CFC-26AC-4945-8DD9-4DC46E0D6251}"/>
              </a:ext>
            </a:extLst>
          </p:cNvPr>
          <p:cNvSpPr>
            <a:spLocks noGrp="1"/>
          </p:cNvSpPr>
          <p:nvPr/>
        </p:nvSpPr>
        <p:spPr>
          <a:xfrm>
            <a:off x="3848100" y="3870960"/>
            <a:ext cx="1447800" cy="365760"/>
          </a:xfrm>
          <a:prstGeom prst="rect">
            <a:avLst/>
          </a:prstGeom>
          <a:solidFill>
            <a:srgbClr val="F8F4F8"/>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RR 0,70</a:t>
            </a:r>
          </a:p>
        </p:txBody>
      </p:sp>
      <p:sp>
        <p:nvSpPr>
          <p:cNvPr id="16" name="cell-2-2">
            <a:extLst>
              <a:ext uri="{FF2B5EF4-FFF2-40B4-BE49-F238E27FC236}">
                <a16:creationId xmlns:a16="http://schemas.microsoft.com/office/drawing/2014/main" id="{AB43C12B-13B4-472E-A9DF-EF045E7E4E41}"/>
              </a:ext>
            </a:extLst>
          </p:cNvPr>
          <p:cNvSpPr>
            <a:spLocks noGrp="1"/>
          </p:cNvSpPr>
          <p:nvPr/>
        </p:nvSpPr>
        <p:spPr>
          <a:xfrm>
            <a:off x="5410200" y="3870960"/>
            <a:ext cx="1447800" cy="365760"/>
          </a:xfrm>
          <a:prstGeom prst="rect">
            <a:avLst/>
          </a:prstGeom>
          <a:solidFill>
            <a:srgbClr val="F8F4F8"/>
          </a:solidFill>
          <a:ln w="9525">
            <a:solidFill>
              <a:srgbClr val="D5D9D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30%</a:t>
            </a:r>
          </a:p>
        </p:txBody>
      </p:sp>
      <p:sp>
        <p:nvSpPr>
          <p:cNvPr id="17" name="formula-label">
            <a:extLst>
              <a:ext uri="{FF2B5EF4-FFF2-40B4-BE49-F238E27FC236}">
                <a16:creationId xmlns:a16="http://schemas.microsoft.com/office/drawing/2014/main" id="{8FB18844-D508-4017-B552-26766426EE3E}"/>
              </a:ext>
            </a:extLst>
          </p:cNvPr>
          <p:cNvSpPr>
            <a:spLocks noGrp="1"/>
          </p:cNvSpPr>
          <p:nvPr/>
        </p:nvSpPr>
        <p:spPr>
          <a:xfrm>
            <a:off x="7208520" y="2362200"/>
            <a:ext cx="2819400" cy="548640"/>
          </a:xfrm>
          <a:prstGeom prst="rect">
            <a:avLst/>
          </a:prstGeom>
          <a:noFill/>
          <a:ln w="0">
            <a:noFill/>
            <a:prstDash val="solid"/>
          </a:ln>
        </p:spPr>
        <p:txBody>
          <a:bodyPr/>
          <a:lstStyle>
            <a:defPPr algn="ctr">
              <a:defRPr sz="1725" b="1">
                <a:solidFill>
                  <a:srgbClr val="452046"/>
                </a:solidFill>
                <a:latin typeface="DejaVu Sans"/>
                <a:ea typeface="DejaVu Sans"/>
                <a:cs typeface="DejaVu Sans"/>
              </a:defRPr>
            </a:defPPr>
            <a:lvl1pPr algn="ctr">
              <a:defRPr sz="1725" b="1">
                <a:solidFill>
                  <a:srgbClr val="452046"/>
                </a:solidFill>
                <a:latin typeface="DejaVu Sans"/>
                <a:ea typeface="DejaVu Sans"/>
                <a:cs typeface="DejaVu Sans"/>
              </a:defRPr>
            </a:lvl1pPr>
            <a:lvl2pPr algn="ctr">
              <a:defRPr sz="1725" b="1">
                <a:solidFill>
                  <a:srgbClr val="452046"/>
                </a:solidFill>
                <a:latin typeface="DejaVu Sans"/>
                <a:ea typeface="DejaVu Sans"/>
                <a:cs typeface="DejaVu Sans"/>
              </a:defRPr>
            </a:lvl2pPr>
            <a:lvl3pPr algn="ctr">
              <a:defRPr sz="1725" b="1">
                <a:solidFill>
                  <a:srgbClr val="452046"/>
                </a:solidFill>
                <a:latin typeface="DejaVu Sans"/>
                <a:ea typeface="DejaVu Sans"/>
                <a:cs typeface="DejaVu Sans"/>
              </a:defRPr>
            </a:lvl3pPr>
            <a:lvl4pPr algn="ctr">
              <a:defRPr sz="1725" b="1">
                <a:solidFill>
                  <a:srgbClr val="452046"/>
                </a:solidFill>
                <a:latin typeface="DejaVu Sans"/>
                <a:ea typeface="DejaVu Sans"/>
                <a:cs typeface="DejaVu Sans"/>
              </a:defRPr>
            </a:lvl4pPr>
            <a:lvl5pPr algn="ctr">
              <a:defRPr sz="1725" b="1">
                <a:solidFill>
                  <a:srgbClr val="452046"/>
                </a:solidFill>
                <a:latin typeface="DejaVu Sans"/>
                <a:ea typeface="DejaVu Sans"/>
                <a:cs typeface="DejaVu Sans"/>
              </a:defRPr>
            </a:lvl5pPr>
            <a:lvl6pPr algn="ctr">
              <a:defRPr sz="1725" b="1">
                <a:solidFill>
                  <a:srgbClr val="452046"/>
                </a:solidFill>
                <a:latin typeface="DejaVu Sans"/>
                <a:ea typeface="DejaVu Sans"/>
                <a:cs typeface="DejaVu Sans"/>
              </a:defRPr>
            </a:lvl6pPr>
            <a:lvl7pPr algn="ctr">
              <a:defRPr sz="1725" b="1">
                <a:solidFill>
                  <a:srgbClr val="452046"/>
                </a:solidFill>
                <a:latin typeface="DejaVu Sans"/>
                <a:ea typeface="DejaVu Sans"/>
                <a:cs typeface="DejaVu Sans"/>
              </a:defRPr>
            </a:lvl7pPr>
            <a:lvl8pPr algn="ctr">
              <a:defRPr sz="1725" b="1">
                <a:solidFill>
                  <a:srgbClr val="452046"/>
                </a:solidFill>
                <a:latin typeface="DejaVu Sans"/>
                <a:ea typeface="DejaVu Sans"/>
                <a:cs typeface="DejaVu Sans"/>
              </a:defRPr>
            </a:lvl8pPr>
            <a:lvl9pPr algn="ctr">
              <a:defRPr sz="1725" b="1">
                <a:solidFill>
                  <a:srgbClr val="452046"/>
                </a:solidFill>
                <a:latin typeface="DejaVu Sans"/>
                <a:ea typeface="DejaVu Sans"/>
                <a:cs typeface="DejaVu Sans"/>
              </a:defRPr>
            </a:lvl9pPr>
          </a:lstStyle>
          <a:p>
            <a:pPr algn="ctr">
              <a:defRPr sz="1725" b="1">
                <a:solidFill>
                  <a:srgbClr val="452046"/>
                </a:solidFill>
                <a:latin typeface="DejaVu Sans"/>
                <a:ea typeface="DejaVu Sans"/>
                <a:cs typeface="DejaVu Sans"/>
              </a:defRPr>
            </a:pPr>
            <a:r>
              <a:rPr sz="1380"/>
              <a:t>Απλουστευμένη λογική του υπολογισμού</a:t>
            </a:r>
          </a:p>
        </p:txBody>
      </p:sp>
      <p:sp>
        <p:nvSpPr>
          <p:cNvPr id="18" name="formula">
            <a:extLst>
              <a:ext uri="{FF2B5EF4-FFF2-40B4-BE49-F238E27FC236}">
                <a16:creationId xmlns:a16="http://schemas.microsoft.com/office/drawing/2014/main" id="{A599C4C2-09B1-44BA-8F6E-3B0896C82206}"/>
              </a:ext>
            </a:extLst>
          </p:cNvPr>
          <p:cNvSpPr>
            <a:spLocks noGrp="1"/>
          </p:cNvSpPr>
          <p:nvPr/>
        </p:nvSpPr>
        <p:spPr>
          <a:xfrm>
            <a:off x="7147560" y="3048000"/>
            <a:ext cx="2941320" cy="1981200"/>
          </a:xfrm>
          <a:prstGeom prst="roundRect">
            <a:avLst>
              <a:gd name="adj" fmla="val 3077"/>
            </a:avLst>
          </a:prstGeom>
          <a:solidFill>
            <a:srgbClr val="EDF6FB"/>
          </a:solidFill>
          <a:ln w="14288">
            <a:solidFill>
              <a:srgbClr val="3F8CC4"/>
            </a:solidFill>
            <a:prstDash val="solid"/>
          </a:ln>
        </p:spPr>
        <p:txBody>
          <a:bodyPr/>
          <a:lstStyle>
            <a:defPPr algn="ctr">
              <a:defRPr sz="1613" b="1">
                <a:solidFill>
                  <a:srgbClr val="242424"/>
                </a:solidFill>
                <a:latin typeface="DejaVu Sans"/>
                <a:ea typeface="DejaVu Sans"/>
                <a:cs typeface="DejaVu Sans"/>
              </a:defRPr>
            </a:defPPr>
            <a:lvl1pPr algn="ctr">
              <a:defRPr sz="1613" b="1">
                <a:solidFill>
                  <a:srgbClr val="242424"/>
                </a:solidFill>
                <a:latin typeface="DejaVu Sans"/>
                <a:ea typeface="DejaVu Sans"/>
                <a:cs typeface="DejaVu Sans"/>
              </a:defRPr>
            </a:lvl1pPr>
            <a:lvl2pPr algn="ctr">
              <a:defRPr sz="1613" b="1">
                <a:solidFill>
                  <a:srgbClr val="242424"/>
                </a:solidFill>
                <a:latin typeface="DejaVu Sans"/>
                <a:ea typeface="DejaVu Sans"/>
                <a:cs typeface="DejaVu Sans"/>
              </a:defRPr>
            </a:lvl2pPr>
            <a:lvl3pPr algn="ctr">
              <a:defRPr sz="1613" b="1">
                <a:solidFill>
                  <a:srgbClr val="242424"/>
                </a:solidFill>
                <a:latin typeface="DejaVu Sans"/>
                <a:ea typeface="DejaVu Sans"/>
                <a:cs typeface="DejaVu Sans"/>
              </a:defRPr>
            </a:lvl3pPr>
            <a:lvl4pPr algn="ctr">
              <a:defRPr sz="1613" b="1">
                <a:solidFill>
                  <a:srgbClr val="242424"/>
                </a:solidFill>
                <a:latin typeface="DejaVu Sans"/>
                <a:ea typeface="DejaVu Sans"/>
                <a:cs typeface="DejaVu Sans"/>
              </a:defRPr>
            </a:lvl4pPr>
            <a:lvl5pPr algn="ctr">
              <a:defRPr sz="1613" b="1">
                <a:solidFill>
                  <a:srgbClr val="242424"/>
                </a:solidFill>
                <a:latin typeface="DejaVu Sans"/>
                <a:ea typeface="DejaVu Sans"/>
                <a:cs typeface="DejaVu Sans"/>
              </a:defRPr>
            </a:lvl5pPr>
            <a:lvl6pPr algn="ctr">
              <a:defRPr sz="1613" b="1">
                <a:solidFill>
                  <a:srgbClr val="242424"/>
                </a:solidFill>
                <a:latin typeface="DejaVu Sans"/>
                <a:ea typeface="DejaVu Sans"/>
                <a:cs typeface="DejaVu Sans"/>
              </a:defRPr>
            </a:lvl6pPr>
            <a:lvl7pPr algn="ctr">
              <a:defRPr sz="1613" b="1">
                <a:solidFill>
                  <a:srgbClr val="242424"/>
                </a:solidFill>
                <a:latin typeface="DejaVu Sans"/>
                <a:ea typeface="DejaVu Sans"/>
                <a:cs typeface="DejaVu Sans"/>
              </a:defRPr>
            </a:lvl7pPr>
            <a:lvl8pPr algn="ctr">
              <a:defRPr sz="1613" b="1">
                <a:solidFill>
                  <a:srgbClr val="242424"/>
                </a:solidFill>
                <a:latin typeface="DejaVu Sans"/>
                <a:ea typeface="DejaVu Sans"/>
                <a:cs typeface="DejaVu Sans"/>
              </a:defRPr>
            </a:lvl8pPr>
            <a:lvl9pPr algn="ctr">
              <a:defRPr sz="1613" b="1">
                <a:solidFill>
                  <a:srgbClr val="242424"/>
                </a:solidFill>
                <a:latin typeface="DejaVu Sans"/>
                <a:ea typeface="DejaVu Sans"/>
                <a:cs typeface="DejaVu Sans"/>
              </a:defRPr>
            </a:lvl9pPr>
          </a:lstStyle>
          <a:p>
            <a:pPr algn="ctr">
              <a:defRPr sz="1613" b="1">
                <a:solidFill>
                  <a:srgbClr val="242424"/>
                </a:solidFill>
                <a:latin typeface="DejaVu Sans"/>
                <a:ea typeface="DejaVu Sans"/>
                <a:cs typeface="DejaVu Sans"/>
              </a:defRPr>
            </a:pPr>
            <a:r>
              <a:rPr sz="1290"/>
              <a:t>Συνδυάζουμε τα log(RR) με τα βάρη:</a:t>
            </a:r>
          </a:p>
          <a:p>
            <a:endParaRPr sz="1290"/>
          </a:p>
          <a:p>
            <a:pPr algn="ctr">
              <a:defRPr sz="1613" b="1">
                <a:solidFill>
                  <a:srgbClr val="242424"/>
                </a:solidFill>
                <a:latin typeface="DejaVu Sans"/>
                <a:ea typeface="DejaVu Sans"/>
                <a:cs typeface="DejaVu Sans"/>
              </a:defRPr>
            </a:pPr>
            <a:r>
              <a:rPr sz="1290"/>
              <a:t>20% × log(0,60)</a:t>
            </a:r>
          </a:p>
          <a:p>
            <a:pPr algn="ctr">
              <a:defRPr sz="1613" b="1">
                <a:solidFill>
                  <a:srgbClr val="242424"/>
                </a:solidFill>
                <a:latin typeface="DejaVu Sans"/>
                <a:ea typeface="DejaVu Sans"/>
                <a:cs typeface="DejaVu Sans"/>
              </a:defRPr>
            </a:pPr>
            <a:r>
              <a:rPr sz="1290"/>
              <a:t>+ 50% × log(0,80)</a:t>
            </a:r>
          </a:p>
          <a:p>
            <a:pPr algn="ctr">
              <a:defRPr sz="1613" b="1">
                <a:solidFill>
                  <a:srgbClr val="242424"/>
                </a:solidFill>
                <a:latin typeface="DejaVu Sans"/>
                <a:ea typeface="DejaVu Sans"/>
                <a:cs typeface="DejaVu Sans"/>
              </a:defRPr>
            </a:pPr>
            <a:r>
              <a:rPr sz="1290"/>
              <a:t>+ 30% × log(0,70)</a:t>
            </a:r>
          </a:p>
          <a:p>
            <a:endParaRPr sz="1290"/>
          </a:p>
          <a:p>
            <a:pPr algn="ctr">
              <a:defRPr sz="1613" b="1">
                <a:solidFill>
                  <a:srgbClr val="242424"/>
                </a:solidFill>
                <a:latin typeface="DejaVu Sans"/>
                <a:ea typeface="DejaVu Sans"/>
                <a:cs typeface="DejaVu Sans"/>
              </a:defRPr>
            </a:pPr>
            <a:r>
              <a:rPr sz="1290"/>
              <a:t>Συνολικό RR ≈ 0,73</a:t>
            </a:r>
          </a:p>
        </p:txBody>
      </p:sp>
      <p:sp>
        <p:nvSpPr>
          <p:cNvPr id="19" name="meaning">
            <a:extLst>
              <a:ext uri="{FF2B5EF4-FFF2-40B4-BE49-F238E27FC236}">
                <a16:creationId xmlns:a16="http://schemas.microsoft.com/office/drawing/2014/main" id="{8883E290-57CE-4CED-80F5-659457506FC3}"/>
              </a:ext>
            </a:extLst>
          </p:cNvPr>
          <p:cNvSpPr>
            <a:spLocks noGrp="1"/>
          </p:cNvSpPr>
          <p:nvPr/>
        </p:nvSpPr>
        <p:spPr>
          <a:xfrm>
            <a:off x="2194560" y="5334000"/>
            <a:ext cx="7802880" cy="762000"/>
          </a:xfrm>
          <a:prstGeom prst="roundRect">
            <a:avLst>
              <a:gd name="adj" fmla="val 8000"/>
            </a:avLst>
          </a:prstGeom>
          <a:solidFill>
            <a:srgbClr val="FFF7D9"/>
          </a:solidFill>
          <a:ln w="14288">
            <a:solidFill>
              <a:srgbClr val="F2C84B"/>
            </a:solidFill>
            <a:prstDash val="solid"/>
          </a:ln>
        </p:spPr>
        <p:txBody>
          <a:bodyPr/>
          <a:lstStyle>
            <a:defPPr algn="ctr">
              <a:defRPr sz="1725" b="1">
                <a:solidFill>
                  <a:srgbClr val="452046"/>
                </a:solidFill>
                <a:latin typeface="DejaVu Sans"/>
                <a:ea typeface="DejaVu Sans"/>
                <a:cs typeface="DejaVu Sans"/>
              </a:defRPr>
            </a:defPPr>
            <a:lvl1pPr algn="ctr">
              <a:defRPr sz="1725" b="1">
                <a:solidFill>
                  <a:srgbClr val="452046"/>
                </a:solidFill>
                <a:latin typeface="DejaVu Sans"/>
                <a:ea typeface="DejaVu Sans"/>
                <a:cs typeface="DejaVu Sans"/>
              </a:defRPr>
            </a:lvl1pPr>
            <a:lvl2pPr algn="ctr">
              <a:defRPr sz="1725" b="1">
                <a:solidFill>
                  <a:srgbClr val="452046"/>
                </a:solidFill>
                <a:latin typeface="DejaVu Sans"/>
                <a:ea typeface="DejaVu Sans"/>
                <a:cs typeface="DejaVu Sans"/>
              </a:defRPr>
            </a:lvl2pPr>
            <a:lvl3pPr algn="ctr">
              <a:defRPr sz="1725" b="1">
                <a:solidFill>
                  <a:srgbClr val="452046"/>
                </a:solidFill>
                <a:latin typeface="DejaVu Sans"/>
                <a:ea typeface="DejaVu Sans"/>
                <a:cs typeface="DejaVu Sans"/>
              </a:defRPr>
            </a:lvl3pPr>
            <a:lvl4pPr algn="ctr">
              <a:defRPr sz="1725" b="1">
                <a:solidFill>
                  <a:srgbClr val="452046"/>
                </a:solidFill>
                <a:latin typeface="DejaVu Sans"/>
                <a:ea typeface="DejaVu Sans"/>
                <a:cs typeface="DejaVu Sans"/>
              </a:defRPr>
            </a:lvl4pPr>
            <a:lvl5pPr algn="ctr">
              <a:defRPr sz="1725" b="1">
                <a:solidFill>
                  <a:srgbClr val="452046"/>
                </a:solidFill>
                <a:latin typeface="DejaVu Sans"/>
                <a:ea typeface="DejaVu Sans"/>
                <a:cs typeface="DejaVu Sans"/>
              </a:defRPr>
            </a:lvl5pPr>
            <a:lvl6pPr algn="ctr">
              <a:defRPr sz="1725" b="1">
                <a:solidFill>
                  <a:srgbClr val="452046"/>
                </a:solidFill>
                <a:latin typeface="DejaVu Sans"/>
                <a:ea typeface="DejaVu Sans"/>
                <a:cs typeface="DejaVu Sans"/>
              </a:defRPr>
            </a:lvl6pPr>
            <a:lvl7pPr algn="ctr">
              <a:defRPr sz="1725" b="1">
                <a:solidFill>
                  <a:srgbClr val="452046"/>
                </a:solidFill>
                <a:latin typeface="DejaVu Sans"/>
                <a:ea typeface="DejaVu Sans"/>
                <a:cs typeface="DejaVu Sans"/>
              </a:defRPr>
            </a:lvl7pPr>
            <a:lvl8pPr algn="ctr">
              <a:defRPr sz="1725" b="1">
                <a:solidFill>
                  <a:srgbClr val="452046"/>
                </a:solidFill>
                <a:latin typeface="DejaVu Sans"/>
                <a:ea typeface="DejaVu Sans"/>
                <a:cs typeface="DejaVu Sans"/>
              </a:defRPr>
            </a:lvl8pPr>
            <a:lvl9pPr algn="ctr">
              <a:defRPr sz="1725" b="1">
                <a:solidFill>
                  <a:srgbClr val="452046"/>
                </a:solidFill>
                <a:latin typeface="DejaVu Sans"/>
                <a:ea typeface="DejaVu Sans"/>
                <a:cs typeface="DejaVu Sans"/>
              </a:defRPr>
            </a:lvl9pPr>
          </a:lstStyle>
          <a:p>
            <a:pPr algn="ctr">
              <a:defRPr sz="1725" b="1">
                <a:solidFill>
                  <a:srgbClr val="452046"/>
                </a:solidFill>
                <a:latin typeface="DejaVu Sans"/>
                <a:ea typeface="DejaVu Sans"/>
                <a:cs typeface="DejaVu Sans"/>
              </a:defRPr>
            </a:pPr>
            <a:r>
              <a:rPr sz="1380"/>
              <a:t>Ερμηνεία: στο υποθετικό παράδειγμα, η παρέμβαση συνδέεται με περίπου 27% χαμηλότερο σχετικό κίνδυνο. Το διάστημα εμπιστοσύνης δείχνει πόση αβεβαιότητα παραμένει.</a:t>
            </a:r>
          </a:p>
        </p:txBody>
      </p:sp>
    </p:spTree>
    <p:extLst>
      <p:ext uri="{BB962C8B-B14F-4D97-AF65-F5344CB8AC3E}">
        <p14:creationId xmlns:p14="http://schemas.microsoft.com/office/powerpoint/2010/main" val="1526563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7EF89644-DC44-457F-A0F0-B764EC1CC8BE}"/>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Μοντέλο σταθερής ή τυχαίων επιδράσεων;</a:t>
            </a:r>
          </a:p>
        </p:txBody>
      </p:sp>
      <p:sp>
        <p:nvSpPr>
          <p:cNvPr id="2" name="yellow-accent">
            <a:extLst>
              <a:ext uri="{FF2B5EF4-FFF2-40B4-BE49-F238E27FC236}">
                <a16:creationId xmlns:a16="http://schemas.microsoft.com/office/drawing/2014/main" id="{6982F1A8-A31D-4603-9BDA-29A6F8D1B644}"/>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12C2354F-8B94-4EAC-8D59-F6079D4FD817}"/>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fixed-card">
            <a:extLst>
              <a:ext uri="{FF2B5EF4-FFF2-40B4-BE49-F238E27FC236}">
                <a16:creationId xmlns:a16="http://schemas.microsoft.com/office/drawing/2014/main" id="{D7442A24-84AD-4EB0-9496-80ECC816838F}"/>
              </a:ext>
            </a:extLst>
          </p:cNvPr>
          <p:cNvSpPr>
            <a:spLocks noGrp="1"/>
          </p:cNvSpPr>
          <p:nvPr/>
        </p:nvSpPr>
        <p:spPr>
          <a:xfrm>
            <a:off x="2118360" y="1714500"/>
            <a:ext cx="3810000" cy="2133600"/>
          </a:xfrm>
          <a:prstGeom prst="roundRect">
            <a:avLst>
              <a:gd name="adj" fmla="val 2857"/>
            </a:avLst>
          </a:prstGeom>
          <a:solidFill>
            <a:srgbClr val="F5EFF6"/>
          </a:solidFill>
          <a:ln w="12383">
            <a:solidFill>
              <a:srgbClr val="CDB9D0"/>
            </a:solidFill>
            <a:prstDash val="solid"/>
          </a:ln>
        </p:spPr>
        <p:txBody>
          <a:bodyPr/>
          <a:lstStyle/>
          <a:p>
            <a:endParaRPr lang="en-US" sz="1440"/>
          </a:p>
        </p:txBody>
      </p:sp>
      <p:sp>
        <p:nvSpPr>
          <p:cNvPr id="5" name="fixed-title">
            <a:extLst>
              <a:ext uri="{FF2B5EF4-FFF2-40B4-BE49-F238E27FC236}">
                <a16:creationId xmlns:a16="http://schemas.microsoft.com/office/drawing/2014/main" id="{993CC9A5-66B2-4DC5-A515-7BBFF650BEF9}"/>
              </a:ext>
            </a:extLst>
          </p:cNvPr>
          <p:cNvSpPr>
            <a:spLocks noGrp="1"/>
          </p:cNvSpPr>
          <p:nvPr/>
        </p:nvSpPr>
        <p:spPr>
          <a:xfrm>
            <a:off x="2255520" y="1836420"/>
            <a:ext cx="35356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Μοντέλο σταθερής επίδρασης</a:t>
            </a:r>
          </a:p>
        </p:txBody>
      </p:sp>
      <p:sp>
        <p:nvSpPr>
          <p:cNvPr id="6" name="fixed-body">
            <a:extLst>
              <a:ext uri="{FF2B5EF4-FFF2-40B4-BE49-F238E27FC236}">
                <a16:creationId xmlns:a16="http://schemas.microsoft.com/office/drawing/2014/main" id="{BF14154B-674B-47E8-AF14-81DEA480EA10}"/>
              </a:ext>
            </a:extLst>
          </p:cNvPr>
          <p:cNvSpPr>
            <a:spLocks noGrp="1"/>
          </p:cNvSpPr>
          <p:nvPr/>
        </p:nvSpPr>
        <p:spPr>
          <a:xfrm>
            <a:off x="2286000" y="2232660"/>
            <a:ext cx="3474720" cy="14782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Υποθέτει ότι όλες οι μελέτες εκτιμούν το ίδιο πραγματικό αποτέλεσμα. Οι διαφορές μεταξύ τους αποδίδονται κυρίως στο τυχαίο σφάλμα.</a:t>
            </a:r>
          </a:p>
        </p:txBody>
      </p:sp>
      <p:sp>
        <p:nvSpPr>
          <p:cNvPr id="7" name="random-card">
            <a:extLst>
              <a:ext uri="{FF2B5EF4-FFF2-40B4-BE49-F238E27FC236}">
                <a16:creationId xmlns:a16="http://schemas.microsoft.com/office/drawing/2014/main" id="{79666710-EAB5-426D-A80A-3EBAF12D9736}"/>
              </a:ext>
            </a:extLst>
          </p:cNvPr>
          <p:cNvSpPr>
            <a:spLocks noGrp="1"/>
          </p:cNvSpPr>
          <p:nvPr/>
        </p:nvSpPr>
        <p:spPr>
          <a:xfrm>
            <a:off x="6263640" y="1714500"/>
            <a:ext cx="3810000" cy="2133600"/>
          </a:xfrm>
          <a:prstGeom prst="roundRect">
            <a:avLst>
              <a:gd name="adj" fmla="val 2857"/>
            </a:avLst>
          </a:prstGeom>
          <a:solidFill>
            <a:srgbClr val="EDF6FB"/>
          </a:solidFill>
          <a:ln w="12383">
            <a:solidFill>
              <a:srgbClr val="3F8CC4"/>
            </a:solidFill>
            <a:prstDash val="solid"/>
          </a:ln>
        </p:spPr>
        <p:txBody>
          <a:bodyPr/>
          <a:lstStyle/>
          <a:p>
            <a:endParaRPr lang="en-US" sz="1440"/>
          </a:p>
        </p:txBody>
      </p:sp>
      <p:sp>
        <p:nvSpPr>
          <p:cNvPr id="8" name="random-title">
            <a:extLst>
              <a:ext uri="{FF2B5EF4-FFF2-40B4-BE49-F238E27FC236}">
                <a16:creationId xmlns:a16="http://schemas.microsoft.com/office/drawing/2014/main" id="{CD2C78DF-39EF-4E00-9AC6-36855A6DFB1A}"/>
              </a:ext>
            </a:extLst>
          </p:cNvPr>
          <p:cNvSpPr>
            <a:spLocks noGrp="1"/>
          </p:cNvSpPr>
          <p:nvPr/>
        </p:nvSpPr>
        <p:spPr>
          <a:xfrm>
            <a:off x="6400800" y="1836420"/>
            <a:ext cx="35356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Μοντέλο τυχαίων επιδράσεων</a:t>
            </a:r>
          </a:p>
        </p:txBody>
      </p:sp>
      <p:sp>
        <p:nvSpPr>
          <p:cNvPr id="9" name="random-body">
            <a:extLst>
              <a:ext uri="{FF2B5EF4-FFF2-40B4-BE49-F238E27FC236}">
                <a16:creationId xmlns:a16="http://schemas.microsoft.com/office/drawing/2014/main" id="{608A8D6F-4D14-4117-8728-61EC9148D80F}"/>
              </a:ext>
            </a:extLst>
          </p:cNvPr>
          <p:cNvSpPr>
            <a:spLocks noGrp="1"/>
          </p:cNvSpPr>
          <p:nvPr/>
        </p:nvSpPr>
        <p:spPr>
          <a:xfrm>
            <a:off x="6431280" y="2232660"/>
            <a:ext cx="3474720" cy="14782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Υποθέτει ότι το πραγματικό αποτέλεσμα μπορεί να διαφέρει μεταξύ μελετών. Τα βάρη περιλαμβάνουν και τη μεταξύ μελετών διακύμανση, τ².</a:t>
            </a:r>
          </a:p>
        </p:txBody>
      </p:sp>
      <p:sp>
        <p:nvSpPr>
          <p:cNvPr id="10" name="bullet-84-555">
            <a:extLst>
              <a:ext uri="{FF2B5EF4-FFF2-40B4-BE49-F238E27FC236}">
                <a16:creationId xmlns:a16="http://schemas.microsoft.com/office/drawing/2014/main" id="{728C43CE-D556-4592-B47B-1BA40AF08494}"/>
              </a:ext>
            </a:extLst>
          </p:cNvPr>
          <p:cNvSpPr>
            <a:spLocks noGrp="1"/>
          </p:cNvSpPr>
          <p:nvPr/>
        </p:nvSpPr>
        <p:spPr>
          <a:xfrm>
            <a:off x="2164080" y="4305300"/>
            <a:ext cx="129540" cy="129540"/>
          </a:xfrm>
          <a:prstGeom prst="rect">
            <a:avLst/>
          </a:prstGeom>
          <a:solidFill>
            <a:srgbClr val="452046"/>
          </a:solidFill>
          <a:ln w="0">
            <a:noFill/>
            <a:prstDash val="solid"/>
          </a:ln>
        </p:spPr>
        <p:txBody>
          <a:bodyPr/>
          <a:lstStyle/>
          <a:p>
            <a:endParaRPr lang="en-US" sz="1440"/>
          </a:p>
        </p:txBody>
      </p:sp>
      <p:sp>
        <p:nvSpPr>
          <p:cNvPr id="11" name="bullet-text-84-555">
            <a:extLst>
              <a:ext uri="{FF2B5EF4-FFF2-40B4-BE49-F238E27FC236}">
                <a16:creationId xmlns:a16="http://schemas.microsoft.com/office/drawing/2014/main" id="{65AA8A66-711C-467D-9B90-4AA56ED7490B}"/>
              </a:ext>
            </a:extLst>
          </p:cNvPr>
          <p:cNvSpPr>
            <a:spLocks noGrp="1"/>
          </p:cNvSpPr>
          <p:nvPr/>
        </p:nvSpPr>
        <p:spPr>
          <a:xfrm>
            <a:off x="2468880" y="4229100"/>
            <a:ext cx="7543800" cy="594360"/>
          </a:xfrm>
          <a:prstGeom prst="rect">
            <a:avLst/>
          </a:prstGeom>
          <a:noFill/>
          <a:ln w="0">
            <a:noFill/>
            <a:prstDash val="solid"/>
          </a:ln>
        </p:spPr>
        <p:txBody>
          <a:bodyPr/>
          <a:lstStyle>
            <a:defPPr>
              <a:defRPr sz="1875" b="0">
                <a:solidFill>
                  <a:srgbClr val="242424"/>
                </a:solidFill>
                <a:latin typeface="DejaVu Sans"/>
                <a:ea typeface="DejaVu Sans"/>
                <a:cs typeface="DejaVu Sans"/>
              </a:defRPr>
            </a:defPPr>
            <a:lvl1pPr>
              <a:defRPr sz="1875" b="0">
                <a:solidFill>
                  <a:srgbClr val="242424"/>
                </a:solidFill>
                <a:latin typeface="DejaVu Sans"/>
                <a:ea typeface="DejaVu Sans"/>
                <a:cs typeface="DejaVu Sans"/>
              </a:defRPr>
            </a:lvl1pPr>
            <a:lvl2pPr>
              <a:defRPr sz="1875" b="0">
                <a:solidFill>
                  <a:srgbClr val="242424"/>
                </a:solidFill>
                <a:latin typeface="DejaVu Sans"/>
                <a:ea typeface="DejaVu Sans"/>
                <a:cs typeface="DejaVu Sans"/>
              </a:defRPr>
            </a:lvl2pPr>
            <a:lvl3pPr>
              <a:defRPr sz="1875" b="0">
                <a:solidFill>
                  <a:srgbClr val="242424"/>
                </a:solidFill>
                <a:latin typeface="DejaVu Sans"/>
                <a:ea typeface="DejaVu Sans"/>
                <a:cs typeface="DejaVu Sans"/>
              </a:defRPr>
            </a:lvl3pPr>
            <a:lvl4pPr>
              <a:defRPr sz="1875" b="0">
                <a:solidFill>
                  <a:srgbClr val="242424"/>
                </a:solidFill>
                <a:latin typeface="DejaVu Sans"/>
                <a:ea typeface="DejaVu Sans"/>
                <a:cs typeface="DejaVu Sans"/>
              </a:defRPr>
            </a:lvl4pPr>
            <a:lvl5pPr>
              <a:defRPr sz="1875" b="0">
                <a:solidFill>
                  <a:srgbClr val="242424"/>
                </a:solidFill>
                <a:latin typeface="DejaVu Sans"/>
                <a:ea typeface="DejaVu Sans"/>
                <a:cs typeface="DejaVu Sans"/>
              </a:defRPr>
            </a:lvl5pPr>
            <a:lvl6pPr>
              <a:defRPr sz="1875" b="0">
                <a:solidFill>
                  <a:srgbClr val="242424"/>
                </a:solidFill>
                <a:latin typeface="DejaVu Sans"/>
                <a:ea typeface="DejaVu Sans"/>
                <a:cs typeface="DejaVu Sans"/>
              </a:defRPr>
            </a:lvl6pPr>
            <a:lvl7pPr>
              <a:defRPr sz="1875" b="0">
                <a:solidFill>
                  <a:srgbClr val="242424"/>
                </a:solidFill>
                <a:latin typeface="DejaVu Sans"/>
                <a:ea typeface="DejaVu Sans"/>
                <a:cs typeface="DejaVu Sans"/>
              </a:defRPr>
            </a:lvl7pPr>
            <a:lvl8pPr>
              <a:defRPr sz="1875" b="0">
                <a:solidFill>
                  <a:srgbClr val="242424"/>
                </a:solidFill>
                <a:latin typeface="DejaVu Sans"/>
                <a:ea typeface="DejaVu Sans"/>
                <a:cs typeface="DejaVu Sans"/>
              </a:defRPr>
            </a:lvl8pPr>
            <a:lvl9pPr>
              <a:defRPr sz="1875" b="0">
                <a:solidFill>
                  <a:srgbClr val="242424"/>
                </a:solidFill>
                <a:latin typeface="DejaVu Sans"/>
                <a:ea typeface="DejaVu Sans"/>
                <a:cs typeface="DejaVu Sans"/>
              </a:defRPr>
            </a:lvl9pPr>
          </a:lstStyle>
          <a:p>
            <a:pPr>
              <a:defRPr sz="1875" b="0">
                <a:solidFill>
                  <a:srgbClr val="242424"/>
                </a:solidFill>
                <a:latin typeface="DejaVu Sans"/>
                <a:ea typeface="DejaVu Sans"/>
                <a:cs typeface="DejaVu Sans"/>
              </a:defRPr>
            </a:pPr>
            <a:r>
              <a:rPr sz="1500"/>
              <a:t>Η επιλογή του μοντέλου πρέπει να ταιριάζει στο ερευνητικό ερώτημα και στις αναμενόμενες διαφορές μεταξύ των μελετών.</a:t>
            </a:r>
          </a:p>
        </p:txBody>
      </p:sp>
      <p:sp>
        <p:nvSpPr>
          <p:cNvPr id="12" name="bullet-84-655">
            <a:extLst>
              <a:ext uri="{FF2B5EF4-FFF2-40B4-BE49-F238E27FC236}">
                <a16:creationId xmlns:a16="http://schemas.microsoft.com/office/drawing/2014/main" id="{F4F4A9EC-F319-4967-B3C3-8B1AEF446FE9}"/>
              </a:ext>
            </a:extLst>
          </p:cNvPr>
          <p:cNvSpPr>
            <a:spLocks noGrp="1"/>
          </p:cNvSpPr>
          <p:nvPr/>
        </p:nvSpPr>
        <p:spPr>
          <a:xfrm>
            <a:off x="2164080" y="5067300"/>
            <a:ext cx="129540" cy="129540"/>
          </a:xfrm>
          <a:prstGeom prst="rect">
            <a:avLst/>
          </a:prstGeom>
          <a:solidFill>
            <a:srgbClr val="452046"/>
          </a:solidFill>
          <a:ln w="0">
            <a:noFill/>
            <a:prstDash val="solid"/>
          </a:ln>
        </p:spPr>
        <p:txBody>
          <a:bodyPr/>
          <a:lstStyle/>
          <a:p>
            <a:endParaRPr lang="en-US" sz="1440"/>
          </a:p>
        </p:txBody>
      </p:sp>
      <p:sp>
        <p:nvSpPr>
          <p:cNvPr id="13" name="bullet-text-84-655">
            <a:extLst>
              <a:ext uri="{FF2B5EF4-FFF2-40B4-BE49-F238E27FC236}">
                <a16:creationId xmlns:a16="http://schemas.microsoft.com/office/drawing/2014/main" id="{F12C0263-DE39-42D7-B76B-CC4A22658904}"/>
              </a:ext>
            </a:extLst>
          </p:cNvPr>
          <p:cNvSpPr>
            <a:spLocks noGrp="1"/>
          </p:cNvSpPr>
          <p:nvPr/>
        </p:nvSpPr>
        <p:spPr>
          <a:xfrm>
            <a:off x="2468880" y="4991100"/>
            <a:ext cx="7543800" cy="594360"/>
          </a:xfrm>
          <a:prstGeom prst="rect">
            <a:avLst/>
          </a:prstGeom>
          <a:noFill/>
          <a:ln w="0">
            <a:noFill/>
            <a:prstDash val="solid"/>
          </a:ln>
        </p:spPr>
        <p:txBody>
          <a:bodyPr/>
          <a:lstStyle>
            <a:defPPr>
              <a:defRPr sz="1875" b="0">
                <a:solidFill>
                  <a:srgbClr val="242424"/>
                </a:solidFill>
                <a:latin typeface="DejaVu Sans"/>
                <a:ea typeface="DejaVu Sans"/>
                <a:cs typeface="DejaVu Sans"/>
              </a:defRPr>
            </a:defPPr>
            <a:lvl1pPr>
              <a:defRPr sz="1875" b="0">
                <a:solidFill>
                  <a:srgbClr val="242424"/>
                </a:solidFill>
                <a:latin typeface="DejaVu Sans"/>
                <a:ea typeface="DejaVu Sans"/>
                <a:cs typeface="DejaVu Sans"/>
              </a:defRPr>
            </a:lvl1pPr>
            <a:lvl2pPr>
              <a:defRPr sz="1875" b="0">
                <a:solidFill>
                  <a:srgbClr val="242424"/>
                </a:solidFill>
                <a:latin typeface="DejaVu Sans"/>
                <a:ea typeface="DejaVu Sans"/>
                <a:cs typeface="DejaVu Sans"/>
              </a:defRPr>
            </a:lvl2pPr>
            <a:lvl3pPr>
              <a:defRPr sz="1875" b="0">
                <a:solidFill>
                  <a:srgbClr val="242424"/>
                </a:solidFill>
                <a:latin typeface="DejaVu Sans"/>
                <a:ea typeface="DejaVu Sans"/>
                <a:cs typeface="DejaVu Sans"/>
              </a:defRPr>
            </a:lvl3pPr>
            <a:lvl4pPr>
              <a:defRPr sz="1875" b="0">
                <a:solidFill>
                  <a:srgbClr val="242424"/>
                </a:solidFill>
                <a:latin typeface="DejaVu Sans"/>
                <a:ea typeface="DejaVu Sans"/>
                <a:cs typeface="DejaVu Sans"/>
              </a:defRPr>
            </a:lvl4pPr>
            <a:lvl5pPr>
              <a:defRPr sz="1875" b="0">
                <a:solidFill>
                  <a:srgbClr val="242424"/>
                </a:solidFill>
                <a:latin typeface="DejaVu Sans"/>
                <a:ea typeface="DejaVu Sans"/>
                <a:cs typeface="DejaVu Sans"/>
              </a:defRPr>
            </a:lvl5pPr>
            <a:lvl6pPr>
              <a:defRPr sz="1875" b="0">
                <a:solidFill>
                  <a:srgbClr val="242424"/>
                </a:solidFill>
                <a:latin typeface="DejaVu Sans"/>
                <a:ea typeface="DejaVu Sans"/>
                <a:cs typeface="DejaVu Sans"/>
              </a:defRPr>
            </a:lvl6pPr>
            <a:lvl7pPr>
              <a:defRPr sz="1875" b="0">
                <a:solidFill>
                  <a:srgbClr val="242424"/>
                </a:solidFill>
                <a:latin typeface="DejaVu Sans"/>
                <a:ea typeface="DejaVu Sans"/>
                <a:cs typeface="DejaVu Sans"/>
              </a:defRPr>
            </a:lvl7pPr>
            <a:lvl8pPr>
              <a:defRPr sz="1875" b="0">
                <a:solidFill>
                  <a:srgbClr val="242424"/>
                </a:solidFill>
                <a:latin typeface="DejaVu Sans"/>
                <a:ea typeface="DejaVu Sans"/>
                <a:cs typeface="DejaVu Sans"/>
              </a:defRPr>
            </a:lvl8pPr>
            <a:lvl9pPr>
              <a:defRPr sz="1875" b="0">
                <a:solidFill>
                  <a:srgbClr val="242424"/>
                </a:solidFill>
                <a:latin typeface="DejaVu Sans"/>
                <a:ea typeface="DejaVu Sans"/>
                <a:cs typeface="DejaVu Sans"/>
              </a:defRPr>
            </a:lvl9pPr>
          </a:lstStyle>
          <a:p>
            <a:pPr>
              <a:defRPr sz="1875" b="0">
                <a:solidFill>
                  <a:srgbClr val="242424"/>
                </a:solidFill>
                <a:latin typeface="DejaVu Sans"/>
                <a:ea typeface="DejaVu Sans"/>
                <a:cs typeface="DejaVu Sans"/>
              </a:defRPr>
            </a:pPr>
            <a:r>
              <a:rPr sz="1500"/>
              <a:t>Το μοντέλο τυχαίων επιδράσεων δεν εξαφανίζει την ετερογένεια. Υπολογίζει έναν μέσο όρο διαφορετικών επιδράσεων.</a:t>
            </a:r>
          </a:p>
        </p:txBody>
      </p:sp>
      <p:sp>
        <p:nvSpPr>
          <p:cNvPr id="14" name="bottom">
            <a:extLst>
              <a:ext uri="{FF2B5EF4-FFF2-40B4-BE49-F238E27FC236}">
                <a16:creationId xmlns:a16="http://schemas.microsoft.com/office/drawing/2014/main" id="{88EC7FA8-9100-4206-A093-991392FC641C}"/>
              </a:ext>
            </a:extLst>
          </p:cNvPr>
          <p:cNvSpPr>
            <a:spLocks noGrp="1"/>
          </p:cNvSpPr>
          <p:nvPr/>
        </p:nvSpPr>
        <p:spPr>
          <a:xfrm>
            <a:off x="2164080" y="5791200"/>
            <a:ext cx="7863840" cy="533400"/>
          </a:xfrm>
          <a:prstGeom prst="rect">
            <a:avLst/>
          </a:prstGeom>
          <a:noFill/>
          <a:ln w="0">
            <a:noFill/>
            <a:prstDash val="solid"/>
          </a:ln>
        </p:spPr>
        <p:txBody>
          <a:bodyPr/>
          <a:lstStyle>
            <a:defPPr algn="ctr">
              <a:defRPr sz="1650" b="1">
                <a:solidFill>
                  <a:srgbClr val="B85B5B"/>
                </a:solidFill>
                <a:latin typeface="DejaVu Sans"/>
                <a:ea typeface="DejaVu Sans"/>
                <a:cs typeface="DejaVu Sans"/>
              </a:defRPr>
            </a:defPPr>
            <a:lvl1pPr algn="ctr">
              <a:defRPr sz="1650" b="1">
                <a:solidFill>
                  <a:srgbClr val="B85B5B"/>
                </a:solidFill>
                <a:latin typeface="DejaVu Sans"/>
                <a:ea typeface="DejaVu Sans"/>
                <a:cs typeface="DejaVu Sans"/>
              </a:defRPr>
            </a:lvl1pPr>
            <a:lvl2pPr algn="ctr">
              <a:defRPr sz="1650" b="1">
                <a:solidFill>
                  <a:srgbClr val="B85B5B"/>
                </a:solidFill>
                <a:latin typeface="DejaVu Sans"/>
                <a:ea typeface="DejaVu Sans"/>
                <a:cs typeface="DejaVu Sans"/>
              </a:defRPr>
            </a:lvl2pPr>
            <a:lvl3pPr algn="ctr">
              <a:defRPr sz="1650" b="1">
                <a:solidFill>
                  <a:srgbClr val="B85B5B"/>
                </a:solidFill>
                <a:latin typeface="DejaVu Sans"/>
                <a:ea typeface="DejaVu Sans"/>
                <a:cs typeface="DejaVu Sans"/>
              </a:defRPr>
            </a:lvl3pPr>
            <a:lvl4pPr algn="ctr">
              <a:defRPr sz="1650" b="1">
                <a:solidFill>
                  <a:srgbClr val="B85B5B"/>
                </a:solidFill>
                <a:latin typeface="DejaVu Sans"/>
                <a:ea typeface="DejaVu Sans"/>
                <a:cs typeface="DejaVu Sans"/>
              </a:defRPr>
            </a:lvl4pPr>
            <a:lvl5pPr algn="ctr">
              <a:defRPr sz="1650" b="1">
                <a:solidFill>
                  <a:srgbClr val="B85B5B"/>
                </a:solidFill>
                <a:latin typeface="DejaVu Sans"/>
                <a:ea typeface="DejaVu Sans"/>
                <a:cs typeface="DejaVu Sans"/>
              </a:defRPr>
            </a:lvl5pPr>
            <a:lvl6pPr algn="ctr">
              <a:defRPr sz="1650" b="1">
                <a:solidFill>
                  <a:srgbClr val="B85B5B"/>
                </a:solidFill>
                <a:latin typeface="DejaVu Sans"/>
                <a:ea typeface="DejaVu Sans"/>
                <a:cs typeface="DejaVu Sans"/>
              </a:defRPr>
            </a:lvl6pPr>
            <a:lvl7pPr algn="ctr">
              <a:defRPr sz="1650" b="1">
                <a:solidFill>
                  <a:srgbClr val="B85B5B"/>
                </a:solidFill>
                <a:latin typeface="DejaVu Sans"/>
                <a:ea typeface="DejaVu Sans"/>
                <a:cs typeface="DejaVu Sans"/>
              </a:defRPr>
            </a:lvl7pPr>
            <a:lvl8pPr algn="ctr">
              <a:defRPr sz="1650" b="1">
                <a:solidFill>
                  <a:srgbClr val="B85B5B"/>
                </a:solidFill>
                <a:latin typeface="DejaVu Sans"/>
                <a:ea typeface="DejaVu Sans"/>
                <a:cs typeface="DejaVu Sans"/>
              </a:defRPr>
            </a:lvl8pPr>
            <a:lvl9pPr algn="ctr">
              <a:defRPr sz="1650" b="1">
                <a:solidFill>
                  <a:srgbClr val="B85B5B"/>
                </a:solidFill>
                <a:latin typeface="DejaVu Sans"/>
                <a:ea typeface="DejaVu Sans"/>
                <a:cs typeface="DejaVu Sans"/>
              </a:defRPr>
            </a:lvl9pPr>
          </a:lstStyle>
          <a:p>
            <a:pPr algn="ctr">
              <a:defRPr sz="1650" b="1">
                <a:solidFill>
                  <a:srgbClr val="B85B5B"/>
                </a:solidFill>
                <a:latin typeface="DejaVu Sans"/>
                <a:ea typeface="DejaVu Sans"/>
                <a:cs typeface="DejaVu Sans"/>
              </a:defRPr>
            </a:pPr>
            <a:r>
              <a:rPr sz="1320"/>
              <a:t>Όταν οι μελέτες είναι λίγες, τόσο η συνολική επίδραση όσο και η ετερογένεια μπορεί να εκτιμώνται με μεγάλη αβεβαιότητα.</a:t>
            </a:r>
          </a:p>
        </p:txBody>
      </p:sp>
    </p:spTree>
    <p:extLst>
      <p:ext uri="{BB962C8B-B14F-4D97-AF65-F5344CB8AC3E}">
        <p14:creationId xmlns:p14="http://schemas.microsoft.com/office/powerpoint/2010/main" val="17913438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a:extLst>
              <a:ext uri="{FF2B5EF4-FFF2-40B4-BE49-F238E27FC236}">
                <a16:creationId xmlns:a16="http://schemas.microsoft.com/office/drawing/2014/main" id="{71BF89D4-73C3-4C54-85AE-315570748008}"/>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Forest plot: τι δείχνει;</a:t>
            </a:r>
          </a:p>
        </p:txBody>
      </p:sp>
      <p:sp>
        <p:nvSpPr>
          <p:cNvPr id="2" name="yellow-accent">
            <a:extLst>
              <a:ext uri="{FF2B5EF4-FFF2-40B4-BE49-F238E27FC236}">
                <a16:creationId xmlns:a16="http://schemas.microsoft.com/office/drawing/2014/main" id="{74EC0307-9A08-46C2-A369-F790E71566B1}"/>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C7B3DAB0-9D76-4E18-A07A-FB9216274E03}"/>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context">
            <a:extLst>
              <a:ext uri="{FF2B5EF4-FFF2-40B4-BE49-F238E27FC236}">
                <a16:creationId xmlns:a16="http://schemas.microsoft.com/office/drawing/2014/main" id="{D6C974DF-3B36-472B-9364-D7FD30E3F7B3}"/>
              </a:ext>
            </a:extLst>
          </p:cNvPr>
          <p:cNvSpPr>
            <a:spLocks noGrp="1"/>
          </p:cNvSpPr>
          <p:nvPr/>
        </p:nvSpPr>
        <p:spPr>
          <a:xfrm>
            <a:off x="2118360" y="1539240"/>
            <a:ext cx="7955280" cy="381000"/>
          </a:xfrm>
          <a:prstGeom prst="rect">
            <a:avLst/>
          </a:prstGeom>
          <a:noFill/>
          <a:ln w="0">
            <a:noFill/>
            <a:prstDash val="solid"/>
          </a:ln>
        </p:spPr>
        <p:txBody>
          <a:bodyPr/>
          <a:lstStyle>
            <a:defPPr algn="ctr">
              <a:defRPr sz="1800" b="1">
                <a:solidFill>
                  <a:srgbClr val="452046"/>
                </a:solidFill>
                <a:latin typeface="DejaVu Sans"/>
                <a:ea typeface="DejaVu Sans"/>
                <a:cs typeface="DejaVu Sans"/>
              </a:defRPr>
            </a:defPPr>
            <a:lvl1pPr algn="ctr">
              <a:defRPr sz="1800" b="1">
                <a:solidFill>
                  <a:srgbClr val="452046"/>
                </a:solidFill>
                <a:latin typeface="DejaVu Sans"/>
                <a:ea typeface="DejaVu Sans"/>
                <a:cs typeface="DejaVu Sans"/>
              </a:defRPr>
            </a:lvl1pPr>
            <a:lvl2pPr algn="ctr">
              <a:defRPr sz="1800" b="1">
                <a:solidFill>
                  <a:srgbClr val="452046"/>
                </a:solidFill>
                <a:latin typeface="DejaVu Sans"/>
                <a:ea typeface="DejaVu Sans"/>
                <a:cs typeface="DejaVu Sans"/>
              </a:defRPr>
            </a:lvl2pPr>
            <a:lvl3pPr algn="ctr">
              <a:defRPr sz="1800" b="1">
                <a:solidFill>
                  <a:srgbClr val="452046"/>
                </a:solidFill>
                <a:latin typeface="DejaVu Sans"/>
                <a:ea typeface="DejaVu Sans"/>
                <a:cs typeface="DejaVu Sans"/>
              </a:defRPr>
            </a:lvl3pPr>
            <a:lvl4pPr algn="ctr">
              <a:defRPr sz="1800" b="1">
                <a:solidFill>
                  <a:srgbClr val="452046"/>
                </a:solidFill>
                <a:latin typeface="DejaVu Sans"/>
                <a:ea typeface="DejaVu Sans"/>
                <a:cs typeface="DejaVu Sans"/>
              </a:defRPr>
            </a:lvl4pPr>
            <a:lvl5pPr algn="ctr">
              <a:defRPr sz="1800" b="1">
                <a:solidFill>
                  <a:srgbClr val="452046"/>
                </a:solidFill>
                <a:latin typeface="DejaVu Sans"/>
                <a:ea typeface="DejaVu Sans"/>
                <a:cs typeface="DejaVu Sans"/>
              </a:defRPr>
            </a:lvl5pPr>
            <a:lvl6pPr algn="ctr">
              <a:defRPr sz="1800" b="1">
                <a:solidFill>
                  <a:srgbClr val="452046"/>
                </a:solidFill>
                <a:latin typeface="DejaVu Sans"/>
                <a:ea typeface="DejaVu Sans"/>
                <a:cs typeface="DejaVu Sans"/>
              </a:defRPr>
            </a:lvl6pPr>
            <a:lvl7pPr algn="ctr">
              <a:defRPr sz="1800" b="1">
                <a:solidFill>
                  <a:srgbClr val="452046"/>
                </a:solidFill>
                <a:latin typeface="DejaVu Sans"/>
                <a:ea typeface="DejaVu Sans"/>
                <a:cs typeface="DejaVu Sans"/>
              </a:defRPr>
            </a:lvl7pPr>
            <a:lvl8pPr algn="ctr">
              <a:defRPr sz="1800" b="1">
                <a:solidFill>
                  <a:srgbClr val="452046"/>
                </a:solidFill>
                <a:latin typeface="DejaVu Sans"/>
                <a:ea typeface="DejaVu Sans"/>
                <a:cs typeface="DejaVu Sans"/>
              </a:defRPr>
            </a:lvl8pPr>
            <a:lvl9pPr algn="ctr">
              <a:defRPr sz="1800" b="1">
                <a:solidFill>
                  <a:srgbClr val="452046"/>
                </a:solidFill>
                <a:latin typeface="DejaVu Sans"/>
                <a:ea typeface="DejaVu Sans"/>
                <a:cs typeface="DejaVu Sans"/>
              </a:defRPr>
            </a:lvl9pPr>
          </a:lstStyle>
          <a:p>
            <a:pPr algn="ctr">
              <a:defRPr sz="1800" b="1">
                <a:solidFill>
                  <a:srgbClr val="452046"/>
                </a:solidFill>
                <a:latin typeface="DejaVu Sans"/>
                <a:ea typeface="DejaVu Sans"/>
                <a:cs typeface="DejaVu Sans"/>
              </a:defRPr>
            </a:pPr>
            <a:r>
              <a:rPr sz="1440"/>
              <a:t>Υποθετικό παράδειγμα: παρέμβαση πρόληψης DVT έναντι συνήθους φροντίδας</a:t>
            </a:r>
          </a:p>
        </p:txBody>
      </p:sp>
      <p:sp>
        <p:nvSpPr>
          <p:cNvPr id="5" name="h1">
            <a:extLst>
              <a:ext uri="{FF2B5EF4-FFF2-40B4-BE49-F238E27FC236}">
                <a16:creationId xmlns:a16="http://schemas.microsoft.com/office/drawing/2014/main" id="{380C70C1-CF70-4400-B11D-A1B5830A6203}"/>
              </a:ext>
            </a:extLst>
          </p:cNvPr>
          <p:cNvSpPr>
            <a:spLocks noGrp="1"/>
          </p:cNvSpPr>
          <p:nvPr/>
        </p:nvSpPr>
        <p:spPr>
          <a:xfrm>
            <a:off x="2179320" y="2095500"/>
            <a:ext cx="1371600" cy="289560"/>
          </a:xfrm>
          <a:prstGeom prst="rect">
            <a:avLst/>
          </a:prstGeom>
          <a:noFill/>
          <a:ln w="0">
            <a:noFill/>
            <a:prstDash val="solid"/>
          </a:ln>
        </p:spPr>
        <p:txBody>
          <a:bodyPr/>
          <a:lstStyle>
            <a:defPPr>
              <a:defRPr sz="1575" b="1">
                <a:solidFill>
                  <a:srgbClr val="452046"/>
                </a:solidFill>
                <a:latin typeface="DejaVu Sans"/>
                <a:ea typeface="DejaVu Sans"/>
                <a:cs typeface="DejaVu Sans"/>
              </a:defRPr>
            </a:defPPr>
            <a:lvl1pPr>
              <a:defRPr sz="1575" b="1">
                <a:solidFill>
                  <a:srgbClr val="452046"/>
                </a:solidFill>
                <a:latin typeface="DejaVu Sans"/>
                <a:ea typeface="DejaVu Sans"/>
                <a:cs typeface="DejaVu Sans"/>
              </a:defRPr>
            </a:lvl1pPr>
            <a:lvl2pPr>
              <a:defRPr sz="1575" b="1">
                <a:solidFill>
                  <a:srgbClr val="452046"/>
                </a:solidFill>
                <a:latin typeface="DejaVu Sans"/>
                <a:ea typeface="DejaVu Sans"/>
                <a:cs typeface="DejaVu Sans"/>
              </a:defRPr>
            </a:lvl2pPr>
            <a:lvl3pPr>
              <a:defRPr sz="1575" b="1">
                <a:solidFill>
                  <a:srgbClr val="452046"/>
                </a:solidFill>
                <a:latin typeface="DejaVu Sans"/>
                <a:ea typeface="DejaVu Sans"/>
                <a:cs typeface="DejaVu Sans"/>
              </a:defRPr>
            </a:lvl3pPr>
            <a:lvl4pPr>
              <a:defRPr sz="1575" b="1">
                <a:solidFill>
                  <a:srgbClr val="452046"/>
                </a:solidFill>
                <a:latin typeface="DejaVu Sans"/>
                <a:ea typeface="DejaVu Sans"/>
                <a:cs typeface="DejaVu Sans"/>
              </a:defRPr>
            </a:lvl4pPr>
            <a:lvl5pPr>
              <a:defRPr sz="1575" b="1">
                <a:solidFill>
                  <a:srgbClr val="452046"/>
                </a:solidFill>
                <a:latin typeface="DejaVu Sans"/>
                <a:ea typeface="DejaVu Sans"/>
                <a:cs typeface="DejaVu Sans"/>
              </a:defRPr>
            </a:lvl5pPr>
            <a:lvl6pPr>
              <a:defRPr sz="1575" b="1">
                <a:solidFill>
                  <a:srgbClr val="452046"/>
                </a:solidFill>
                <a:latin typeface="DejaVu Sans"/>
                <a:ea typeface="DejaVu Sans"/>
                <a:cs typeface="DejaVu Sans"/>
              </a:defRPr>
            </a:lvl6pPr>
            <a:lvl7pPr>
              <a:defRPr sz="1575" b="1">
                <a:solidFill>
                  <a:srgbClr val="452046"/>
                </a:solidFill>
                <a:latin typeface="DejaVu Sans"/>
                <a:ea typeface="DejaVu Sans"/>
                <a:cs typeface="DejaVu Sans"/>
              </a:defRPr>
            </a:lvl7pPr>
            <a:lvl8pPr>
              <a:defRPr sz="1575" b="1">
                <a:solidFill>
                  <a:srgbClr val="452046"/>
                </a:solidFill>
                <a:latin typeface="DejaVu Sans"/>
                <a:ea typeface="DejaVu Sans"/>
                <a:cs typeface="DejaVu Sans"/>
              </a:defRPr>
            </a:lvl8pPr>
            <a:lvl9pPr>
              <a:defRPr sz="1575" b="1">
                <a:solidFill>
                  <a:srgbClr val="452046"/>
                </a:solidFill>
                <a:latin typeface="DejaVu Sans"/>
                <a:ea typeface="DejaVu Sans"/>
                <a:cs typeface="DejaVu Sans"/>
              </a:defRPr>
            </a:lvl9pPr>
          </a:lstStyle>
          <a:p>
            <a:pPr>
              <a:defRPr sz="1575" b="1">
                <a:solidFill>
                  <a:srgbClr val="452046"/>
                </a:solidFill>
                <a:latin typeface="DejaVu Sans"/>
                <a:ea typeface="DejaVu Sans"/>
                <a:cs typeface="DejaVu Sans"/>
              </a:defRPr>
            </a:pPr>
            <a:r>
              <a:rPr sz="1260"/>
              <a:t>Μελέτη</a:t>
            </a:r>
          </a:p>
        </p:txBody>
      </p:sp>
      <p:sp>
        <p:nvSpPr>
          <p:cNvPr id="6" name="h2">
            <a:extLst>
              <a:ext uri="{FF2B5EF4-FFF2-40B4-BE49-F238E27FC236}">
                <a16:creationId xmlns:a16="http://schemas.microsoft.com/office/drawing/2014/main" id="{DAB7F6B0-A74D-40D5-A2A8-AFED0057E3C3}"/>
              </a:ext>
            </a:extLst>
          </p:cNvPr>
          <p:cNvSpPr>
            <a:spLocks noGrp="1"/>
          </p:cNvSpPr>
          <p:nvPr/>
        </p:nvSpPr>
        <p:spPr>
          <a:xfrm>
            <a:off x="3581400" y="2095500"/>
            <a:ext cx="1600200" cy="289560"/>
          </a:xfrm>
          <a:prstGeom prst="rect">
            <a:avLst/>
          </a:prstGeom>
          <a:noFill/>
          <a:ln w="0">
            <a:noFill/>
            <a:prstDash val="solid"/>
          </a:ln>
        </p:spPr>
        <p:txBody>
          <a:bodyPr/>
          <a:lstStyle>
            <a:defPPr algn="ctr">
              <a:defRPr sz="1575" b="1">
                <a:solidFill>
                  <a:srgbClr val="452046"/>
                </a:solidFill>
                <a:latin typeface="DejaVu Sans"/>
                <a:ea typeface="DejaVu Sans"/>
                <a:cs typeface="DejaVu Sans"/>
              </a:defRPr>
            </a:defPPr>
            <a:lvl1pPr algn="ctr">
              <a:defRPr sz="1575" b="1">
                <a:solidFill>
                  <a:srgbClr val="452046"/>
                </a:solidFill>
                <a:latin typeface="DejaVu Sans"/>
                <a:ea typeface="DejaVu Sans"/>
                <a:cs typeface="DejaVu Sans"/>
              </a:defRPr>
            </a:lvl1pPr>
            <a:lvl2pPr algn="ctr">
              <a:defRPr sz="1575" b="1">
                <a:solidFill>
                  <a:srgbClr val="452046"/>
                </a:solidFill>
                <a:latin typeface="DejaVu Sans"/>
                <a:ea typeface="DejaVu Sans"/>
                <a:cs typeface="DejaVu Sans"/>
              </a:defRPr>
            </a:lvl2pPr>
            <a:lvl3pPr algn="ctr">
              <a:defRPr sz="1575" b="1">
                <a:solidFill>
                  <a:srgbClr val="452046"/>
                </a:solidFill>
                <a:latin typeface="DejaVu Sans"/>
                <a:ea typeface="DejaVu Sans"/>
                <a:cs typeface="DejaVu Sans"/>
              </a:defRPr>
            </a:lvl3pPr>
            <a:lvl4pPr algn="ctr">
              <a:defRPr sz="1575" b="1">
                <a:solidFill>
                  <a:srgbClr val="452046"/>
                </a:solidFill>
                <a:latin typeface="DejaVu Sans"/>
                <a:ea typeface="DejaVu Sans"/>
                <a:cs typeface="DejaVu Sans"/>
              </a:defRPr>
            </a:lvl4pPr>
            <a:lvl5pPr algn="ctr">
              <a:defRPr sz="1575" b="1">
                <a:solidFill>
                  <a:srgbClr val="452046"/>
                </a:solidFill>
                <a:latin typeface="DejaVu Sans"/>
                <a:ea typeface="DejaVu Sans"/>
                <a:cs typeface="DejaVu Sans"/>
              </a:defRPr>
            </a:lvl5pPr>
            <a:lvl6pPr algn="ctr">
              <a:defRPr sz="1575" b="1">
                <a:solidFill>
                  <a:srgbClr val="452046"/>
                </a:solidFill>
                <a:latin typeface="DejaVu Sans"/>
                <a:ea typeface="DejaVu Sans"/>
                <a:cs typeface="DejaVu Sans"/>
              </a:defRPr>
            </a:lvl6pPr>
            <a:lvl7pPr algn="ctr">
              <a:defRPr sz="1575" b="1">
                <a:solidFill>
                  <a:srgbClr val="452046"/>
                </a:solidFill>
                <a:latin typeface="DejaVu Sans"/>
                <a:ea typeface="DejaVu Sans"/>
                <a:cs typeface="DejaVu Sans"/>
              </a:defRPr>
            </a:lvl7pPr>
            <a:lvl8pPr algn="ctr">
              <a:defRPr sz="1575" b="1">
                <a:solidFill>
                  <a:srgbClr val="452046"/>
                </a:solidFill>
                <a:latin typeface="DejaVu Sans"/>
                <a:ea typeface="DejaVu Sans"/>
                <a:cs typeface="DejaVu Sans"/>
              </a:defRPr>
            </a:lvl8pPr>
            <a:lvl9pPr algn="ctr">
              <a:defRPr sz="1575" b="1">
                <a:solidFill>
                  <a:srgbClr val="452046"/>
                </a:solidFill>
                <a:latin typeface="DejaVu Sans"/>
                <a:ea typeface="DejaVu Sans"/>
                <a:cs typeface="DejaVu Sans"/>
              </a:defRPr>
            </a:lvl9pPr>
          </a:lstStyle>
          <a:p>
            <a:pPr algn="ctr">
              <a:defRPr sz="1575" b="1">
                <a:solidFill>
                  <a:srgbClr val="452046"/>
                </a:solidFill>
                <a:latin typeface="DejaVu Sans"/>
                <a:ea typeface="DejaVu Sans"/>
                <a:cs typeface="DejaVu Sans"/>
              </a:defRPr>
            </a:pPr>
            <a:r>
              <a:rPr sz="1260"/>
              <a:t>RR [95% ΔΕ]</a:t>
            </a:r>
          </a:p>
        </p:txBody>
      </p:sp>
      <p:sp>
        <p:nvSpPr>
          <p:cNvPr id="7" name="h3">
            <a:extLst>
              <a:ext uri="{FF2B5EF4-FFF2-40B4-BE49-F238E27FC236}">
                <a16:creationId xmlns:a16="http://schemas.microsoft.com/office/drawing/2014/main" id="{5A1175D1-ABF9-45B6-AE00-A2788F7E2868}"/>
              </a:ext>
            </a:extLst>
          </p:cNvPr>
          <p:cNvSpPr>
            <a:spLocks noGrp="1"/>
          </p:cNvSpPr>
          <p:nvPr/>
        </p:nvSpPr>
        <p:spPr>
          <a:xfrm>
            <a:off x="9220200" y="2095500"/>
            <a:ext cx="800100" cy="289560"/>
          </a:xfrm>
          <a:prstGeom prst="rect">
            <a:avLst/>
          </a:prstGeom>
          <a:noFill/>
          <a:ln w="0">
            <a:noFill/>
            <a:prstDash val="solid"/>
          </a:ln>
        </p:spPr>
        <p:txBody>
          <a:bodyPr/>
          <a:lstStyle>
            <a:defPPr algn="ctr">
              <a:defRPr sz="1575" b="1">
                <a:solidFill>
                  <a:srgbClr val="452046"/>
                </a:solidFill>
                <a:latin typeface="DejaVu Sans"/>
                <a:ea typeface="DejaVu Sans"/>
                <a:cs typeface="DejaVu Sans"/>
              </a:defRPr>
            </a:defPPr>
            <a:lvl1pPr algn="ctr">
              <a:defRPr sz="1575" b="1">
                <a:solidFill>
                  <a:srgbClr val="452046"/>
                </a:solidFill>
                <a:latin typeface="DejaVu Sans"/>
                <a:ea typeface="DejaVu Sans"/>
                <a:cs typeface="DejaVu Sans"/>
              </a:defRPr>
            </a:lvl1pPr>
            <a:lvl2pPr algn="ctr">
              <a:defRPr sz="1575" b="1">
                <a:solidFill>
                  <a:srgbClr val="452046"/>
                </a:solidFill>
                <a:latin typeface="DejaVu Sans"/>
                <a:ea typeface="DejaVu Sans"/>
                <a:cs typeface="DejaVu Sans"/>
              </a:defRPr>
            </a:lvl2pPr>
            <a:lvl3pPr algn="ctr">
              <a:defRPr sz="1575" b="1">
                <a:solidFill>
                  <a:srgbClr val="452046"/>
                </a:solidFill>
                <a:latin typeface="DejaVu Sans"/>
                <a:ea typeface="DejaVu Sans"/>
                <a:cs typeface="DejaVu Sans"/>
              </a:defRPr>
            </a:lvl3pPr>
            <a:lvl4pPr algn="ctr">
              <a:defRPr sz="1575" b="1">
                <a:solidFill>
                  <a:srgbClr val="452046"/>
                </a:solidFill>
                <a:latin typeface="DejaVu Sans"/>
                <a:ea typeface="DejaVu Sans"/>
                <a:cs typeface="DejaVu Sans"/>
              </a:defRPr>
            </a:lvl4pPr>
            <a:lvl5pPr algn="ctr">
              <a:defRPr sz="1575" b="1">
                <a:solidFill>
                  <a:srgbClr val="452046"/>
                </a:solidFill>
                <a:latin typeface="DejaVu Sans"/>
                <a:ea typeface="DejaVu Sans"/>
                <a:cs typeface="DejaVu Sans"/>
              </a:defRPr>
            </a:lvl5pPr>
            <a:lvl6pPr algn="ctr">
              <a:defRPr sz="1575" b="1">
                <a:solidFill>
                  <a:srgbClr val="452046"/>
                </a:solidFill>
                <a:latin typeface="DejaVu Sans"/>
                <a:ea typeface="DejaVu Sans"/>
                <a:cs typeface="DejaVu Sans"/>
              </a:defRPr>
            </a:lvl6pPr>
            <a:lvl7pPr algn="ctr">
              <a:defRPr sz="1575" b="1">
                <a:solidFill>
                  <a:srgbClr val="452046"/>
                </a:solidFill>
                <a:latin typeface="DejaVu Sans"/>
                <a:ea typeface="DejaVu Sans"/>
                <a:cs typeface="DejaVu Sans"/>
              </a:defRPr>
            </a:lvl7pPr>
            <a:lvl8pPr algn="ctr">
              <a:defRPr sz="1575" b="1">
                <a:solidFill>
                  <a:srgbClr val="452046"/>
                </a:solidFill>
                <a:latin typeface="DejaVu Sans"/>
                <a:ea typeface="DejaVu Sans"/>
                <a:cs typeface="DejaVu Sans"/>
              </a:defRPr>
            </a:lvl8pPr>
            <a:lvl9pPr algn="ctr">
              <a:defRPr sz="1575" b="1">
                <a:solidFill>
                  <a:srgbClr val="452046"/>
                </a:solidFill>
                <a:latin typeface="DejaVu Sans"/>
                <a:ea typeface="DejaVu Sans"/>
                <a:cs typeface="DejaVu Sans"/>
              </a:defRPr>
            </a:lvl9pPr>
          </a:lstStyle>
          <a:p>
            <a:pPr algn="ctr">
              <a:defRPr sz="1575" b="1">
                <a:solidFill>
                  <a:srgbClr val="452046"/>
                </a:solidFill>
                <a:latin typeface="DejaVu Sans"/>
                <a:ea typeface="DejaVu Sans"/>
                <a:cs typeface="DejaVu Sans"/>
              </a:defRPr>
            </a:pPr>
            <a:r>
              <a:rPr sz="1260"/>
              <a:t>Βάρος</a:t>
            </a:r>
          </a:p>
        </p:txBody>
      </p:sp>
      <p:sp>
        <p:nvSpPr>
          <p:cNvPr id="8" name="no-effect">
            <a:extLst>
              <a:ext uri="{FF2B5EF4-FFF2-40B4-BE49-F238E27FC236}">
                <a16:creationId xmlns:a16="http://schemas.microsoft.com/office/drawing/2014/main" id="{B06B4530-3851-4161-AFD3-B698CF2A31FA}"/>
              </a:ext>
            </a:extLst>
          </p:cNvPr>
          <p:cNvSpPr>
            <a:spLocks noGrp="1"/>
          </p:cNvSpPr>
          <p:nvPr/>
        </p:nvSpPr>
        <p:spPr>
          <a:xfrm>
            <a:off x="7988300" y="2362200"/>
            <a:ext cx="15240" cy="3032760"/>
          </a:xfrm>
          <a:prstGeom prst="rect">
            <a:avLst/>
          </a:prstGeom>
          <a:solidFill>
            <a:srgbClr val="90959A"/>
          </a:solidFill>
          <a:ln w="0">
            <a:noFill/>
            <a:prstDash val="solid"/>
          </a:ln>
        </p:spPr>
        <p:txBody>
          <a:bodyPr/>
          <a:lstStyle/>
          <a:p>
            <a:endParaRPr lang="en-US" sz="1440"/>
          </a:p>
        </p:txBody>
      </p:sp>
      <p:sp>
        <p:nvSpPr>
          <p:cNvPr id="9" name="study-0">
            <a:extLst>
              <a:ext uri="{FF2B5EF4-FFF2-40B4-BE49-F238E27FC236}">
                <a16:creationId xmlns:a16="http://schemas.microsoft.com/office/drawing/2014/main" id="{1C08DDA0-6632-4324-8C22-AFD8F112D3D9}"/>
              </a:ext>
            </a:extLst>
          </p:cNvPr>
          <p:cNvSpPr>
            <a:spLocks noGrp="1"/>
          </p:cNvSpPr>
          <p:nvPr/>
        </p:nvSpPr>
        <p:spPr>
          <a:xfrm>
            <a:off x="2179320" y="2476500"/>
            <a:ext cx="1257300" cy="289560"/>
          </a:xfrm>
          <a:prstGeom prst="rect">
            <a:avLst/>
          </a:prstGeom>
          <a:noFill/>
          <a:ln w="0">
            <a:noFill/>
            <a:prstDash val="solid"/>
          </a:ln>
        </p:spPr>
        <p:txBody>
          <a:bodyPr/>
          <a:lstStyle>
            <a:defPPr>
              <a:defRPr sz="1538">
                <a:solidFill>
                  <a:srgbClr val="242424"/>
                </a:solidFill>
                <a:latin typeface="DejaVu Sans"/>
                <a:ea typeface="DejaVu Sans"/>
                <a:cs typeface="DejaVu Sans"/>
              </a:defRPr>
            </a:defPPr>
            <a:lvl1pPr>
              <a:defRPr sz="1538">
                <a:solidFill>
                  <a:srgbClr val="242424"/>
                </a:solidFill>
                <a:latin typeface="DejaVu Sans"/>
                <a:ea typeface="DejaVu Sans"/>
                <a:cs typeface="DejaVu Sans"/>
              </a:defRPr>
            </a:lvl1pPr>
            <a:lvl2pPr>
              <a:defRPr sz="1538">
                <a:solidFill>
                  <a:srgbClr val="242424"/>
                </a:solidFill>
                <a:latin typeface="DejaVu Sans"/>
                <a:ea typeface="DejaVu Sans"/>
                <a:cs typeface="DejaVu Sans"/>
              </a:defRPr>
            </a:lvl2pPr>
            <a:lvl3pPr>
              <a:defRPr sz="1538">
                <a:solidFill>
                  <a:srgbClr val="242424"/>
                </a:solidFill>
                <a:latin typeface="DejaVu Sans"/>
                <a:ea typeface="DejaVu Sans"/>
                <a:cs typeface="DejaVu Sans"/>
              </a:defRPr>
            </a:lvl3pPr>
            <a:lvl4pPr>
              <a:defRPr sz="1538">
                <a:solidFill>
                  <a:srgbClr val="242424"/>
                </a:solidFill>
                <a:latin typeface="DejaVu Sans"/>
                <a:ea typeface="DejaVu Sans"/>
                <a:cs typeface="DejaVu Sans"/>
              </a:defRPr>
            </a:lvl4pPr>
            <a:lvl5pPr>
              <a:defRPr sz="1538">
                <a:solidFill>
                  <a:srgbClr val="242424"/>
                </a:solidFill>
                <a:latin typeface="DejaVu Sans"/>
                <a:ea typeface="DejaVu Sans"/>
                <a:cs typeface="DejaVu Sans"/>
              </a:defRPr>
            </a:lvl5pPr>
            <a:lvl6pPr>
              <a:defRPr sz="1538">
                <a:solidFill>
                  <a:srgbClr val="242424"/>
                </a:solidFill>
                <a:latin typeface="DejaVu Sans"/>
                <a:ea typeface="DejaVu Sans"/>
                <a:cs typeface="DejaVu Sans"/>
              </a:defRPr>
            </a:lvl6pPr>
            <a:lvl7pPr>
              <a:defRPr sz="1538">
                <a:solidFill>
                  <a:srgbClr val="242424"/>
                </a:solidFill>
                <a:latin typeface="DejaVu Sans"/>
                <a:ea typeface="DejaVu Sans"/>
                <a:cs typeface="DejaVu Sans"/>
              </a:defRPr>
            </a:lvl7pPr>
            <a:lvl8pPr>
              <a:defRPr sz="1538">
                <a:solidFill>
                  <a:srgbClr val="242424"/>
                </a:solidFill>
                <a:latin typeface="DejaVu Sans"/>
                <a:ea typeface="DejaVu Sans"/>
                <a:cs typeface="DejaVu Sans"/>
              </a:defRPr>
            </a:lvl8pPr>
            <a:lvl9pPr>
              <a:defRPr sz="1538">
                <a:solidFill>
                  <a:srgbClr val="242424"/>
                </a:solidFill>
                <a:latin typeface="DejaVu Sans"/>
                <a:ea typeface="DejaVu Sans"/>
                <a:cs typeface="DejaVu Sans"/>
              </a:defRPr>
            </a:lvl9pPr>
          </a:lstStyle>
          <a:p>
            <a:pPr>
              <a:defRPr sz="1538">
                <a:solidFill>
                  <a:srgbClr val="242424"/>
                </a:solidFill>
                <a:latin typeface="DejaVu Sans"/>
                <a:ea typeface="DejaVu Sans"/>
                <a:cs typeface="DejaVu Sans"/>
              </a:defRPr>
            </a:pPr>
            <a:r>
              <a:rPr sz="1230"/>
              <a:t>Μελέτη Α</a:t>
            </a:r>
          </a:p>
        </p:txBody>
      </p:sp>
      <p:sp>
        <p:nvSpPr>
          <p:cNvPr id="10" name="rr-0">
            <a:extLst>
              <a:ext uri="{FF2B5EF4-FFF2-40B4-BE49-F238E27FC236}">
                <a16:creationId xmlns:a16="http://schemas.microsoft.com/office/drawing/2014/main" id="{DBAD414B-1EB5-48B3-BF1E-641909CE71E9}"/>
              </a:ext>
            </a:extLst>
          </p:cNvPr>
          <p:cNvSpPr>
            <a:spLocks noGrp="1"/>
          </p:cNvSpPr>
          <p:nvPr/>
        </p:nvSpPr>
        <p:spPr>
          <a:xfrm>
            <a:off x="3505200" y="2476500"/>
            <a:ext cx="1676400" cy="289560"/>
          </a:xfrm>
          <a:prstGeom prst="rect">
            <a:avLst/>
          </a:prstGeom>
          <a:noFill/>
          <a:ln w="0">
            <a:noFill/>
            <a:prstDash val="solid"/>
          </a:ln>
        </p:spPr>
        <p:txBody>
          <a:bodyPr/>
          <a:lstStyle>
            <a:defPPr algn="ctr">
              <a:defRPr sz="1463">
                <a:solidFill>
                  <a:srgbClr val="242424"/>
                </a:solidFill>
                <a:latin typeface="DejaVu Sans"/>
                <a:ea typeface="DejaVu Sans"/>
                <a:cs typeface="DejaVu Sans"/>
              </a:defRPr>
            </a:defPPr>
            <a:lvl1pPr algn="ctr">
              <a:defRPr sz="1463">
                <a:solidFill>
                  <a:srgbClr val="242424"/>
                </a:solidFill>
                <a:latin typeface="DejaVu Sans"/>
                <a:ea typeface="DejaVu Sans"/>
                <a:cs typeface="DejaVu Sans"/>
              </a:defRPr>
            </a:lvl1pPr>
            <a:lvl2pPr algn="ctr">
              <a:defRPr sz="1463">
                <a:solidFill>
                  <a:srgbClr val="242424"/>
                </a:solidFill>
                <a:latin typeface="DejaVu Sans"/>
                <a:ea typeface="DejaVu Sans"/>
                <a:cs typeface="DejaVu Sans"/>
              </a:defRPr>
            </a:lvl2pPr>
            <a:lvl3pPr algn="ctr">
              <a:defRPr sz="1463">
                <a:solidFill>
                  <a:srgbClr val="242424"/>
                </a:solidFill>
                <a:latin typeface="DejaVu Sans"/>
                <a:ea typeface="DejaVu Sans"/>
                <a:cs typeface="DejaVu Sans"/>
              </a:defRPr>
            </a:lvl3pPr>
            <a:lvl4pPr algn="ctr">
              <a:defRPr sz="1463">
                <a:solidFill>
                  <a:srgbClr val="242424"/>
                </a:solidFill>
                <a:latin typeface="DejaVu Sans"/>
                <a:ea typeface="DejaVu Sans"/>
                <a:cs typeface="DejaVu Sans"/>
              </a:defRPr>
            </a:lvl4pPr>
            <a:lvl5pPr algn="ctr">
              <a:defRPr sz="1463">
                <a:solidFill>
                  <a:srgbClr val="242424"/>
                </a:solidFill>
                <a:latin typeface="DejaVu Sans"/>
                <a:ea typeface="DejaVu Sans"/>
                <a:cs typeface="DejaVu Sans"/>
              </a:defRPr>
            </a:lvl5pPr>
            <a:lvl6pPr algn="ctr">
              <a:defRPr sz="1463">
                <a:solidFill>
                  <a:srgbClr val="242424"/>
                </a:solidFill>
                <a:latin typeface="DejaVu Sans"/>
                <a:ea typeface="DejaVu Sans"/>
                <a:cs typeface="DejaVu Sans"/>
              </a:defRPr>
            </a:lvl6pPr>
            <a:lvl7pPr algn="ctr">
              <a:defRPr sz="1463">
                <a:solidFill>
                  <a:srgbClr val="242424"/>
                </a:solidFill>
                <a:latin typeface="DejaVu Sans"/>
                <a:ea typeface="DejaVu Sans"/>
                <a:cs typeface="DejaVu Sans"/>
              </a:defRPr>
            </a:lvl7pPr>
            <a:lvl8pPr algn="ctr">
              <a:defRPr sz="1463">
                <a:solidFill>
                  <a:srgbClr val="242424"/>
                </a:solidFill>
                <a:latin typeface="DejaVu Sans"/>
                <a:ea typeface="DejaVu Sans"/>
                <a:cs typeface="DejaVu Sans"/>
              </a:defRPr>
            </a:lvl8pPr>
            <a:lvl9pPr algn="ctr">
              <a:defRPr sz="1463">
                <a:solidFill>
                  <a:srgbClr val="242424"/>
                </a:solidFill>
                <a:latin typeface="DejaVu Sans"/>
                <a:ea typeface="DejaVu Sans"/>
                <a:cs typeface="DejaVu Sans"/>
              </a:defRPr>
            </a:lvl9pPr>
          </a:lstStyle>
          <a:p>
            <a:pPr algn="ctr">
              <a:defRPr sz="1463">
                <a:solidFill>
                  <a:srgbClr val="242424"/>
                </a:solidFill>
                <a:latin typeface="DejaVu Sans"/>
                <a:ea typeface="DejaVu Sans"/>
                <a:cs typeface="DejaVu Sans"/>
              </a:defRPr>
            </a:pPr>
            <a:r>
              <a:rPr sz="1170"/>
              <a:t>0,55 [0,30–1,01]</a:t>
            </a:r>
          </a:p>
        </p:txBody>
      </p:sp>
      <p:sp>
        <p:nvSpPr>
          <p:cNvPr id="11" name="ci-0">
            <a:extLst>
              <a:ext uri="{FF2B5EF4-FFF2-40B4-BE49-F238E27FC236}">
                <a16:creationId xmlns:a16="http://schemas.microsoft.com/office/drawing/2014/main" id="{0A08154C-F456-482A-B1CD-913D6D2E4C33}"/>
              </a:ext>
            </a:extLst>
          </p:cNvPr>
          <p:cNvSpPr>
            <a:spLocks noGrp="1"/>
          </p:cNvSpPr>
          <p:nvPr/>
        </p:nvSpPr>
        <p:spPr>
          <a:xfrm>
            <a:off x="5980889" y="2606040"/>
            <a:ext cx="2024002" cy="22860"/>
          </a:xfrm>
          <a:prstGeom prst="rect">
            <a:avLst/>
          </a:prstGeom>
          <a:solidFill>
            <a:srgbClr val="242424"/>
          </a:solidFill>
          <a:ln w="0">
            <a:noFill/>
            <a:prstDash val="solid"/>
          </a:ln>
        </p:spPr>
        <p:txBody>
          <a:bodyPr/>
          <a:lstStyle/>
          <a:p>
            <a:endParaRPr lang="en-US" sz="1440"/>
          </a:p>
        </p:txBody>
      </p:sp>
      <p:sp>
        <p:nvSpPr>
          <p:cNvPr id="12" name="point-0">
            <a:extLst>
              <a:ext uri="{FF2B5EF4-FFF2-40B4-BE49-F238E27FC236}">
                <a16:creationId xmlns:a16="http://schemas.microsoft.com/office/drawing/2014/main" id="{72875057-88EA-4F5C-848B-99E770C1D93B}"/>
              </a:ext>
            </a:extLst>
          </p:cNvPr>
          <p:cNvSpPr>
            <a:spLocks noGrp="1"/>
          </p:cNvSpPr>
          <p:nvPr/>
        </p:nvSpPr>
        <p:spPr>
          <a:xfrm>
            <a:off x="6927505" y="2549652"/>
            <a:ext cx="128016" cy="128016"/>
          </a:xfrm>
          <a:prstGeom prst="rect">
            <a:avLst/>
          </a:prstGeom>
          <a:solidFill>
            <a:srgbClr val="452046"/>
          </a:solidFill>
          <a:ln w="9525">
            <a:solidFill>
              <a:srgbClr val="452046"/>
            </a:solidFill>
            <a:prstDash val="solid"/>
          </a:ln>
        </p:spPr>
        <p:txBody>
          <a:bodyPr/>
          <a:lstStyle/>
          <a:p>
            <a:endParaRPr lang="en-US" sz="1440"/>
          </a:p>
        </p:txBody>
      </p:sp>
      <p:sp>
        <p:nvSpPr>
          <p:cNvPr id="13" name="weight-0">
            <a:extLst>
              <a:ext uri="{FF2B5EF4-FFF2-40B4-BE49-F238E27FC236}">
                <a16:creationId xmlns:a16="http://schemas.microsoft.com/office/drawing/2014/main" id="{394A1B1B-245C-47CA-B347-1A2548F4D956}"/>
              </a:ext>
            </a:extLst>
          </p:cNvPr>
          <p:cNvSpPr>
            <a:spLocks noGrp="1"/>
          </p:cNvSpPr>
          <p:nvPr/>
        </p:nvSpPr>
        <p:spPr>
          <a:xfrm>
            <a:off x="9220200" y="2476500"/>
            <a:ext cx="800100" cy="289560"/>
          </a:xfrm>
          <a:prstGeom prst="rect">
            <a:avLst/>
          </a:prstGeom>
          <a:noFill/>
          <a:ln w="0">
            <a:noFill/>
            <a:prstDash val="solid"/>
          </a:ln>
        </p:spPr>
        <p:txBody>
          <a:bodyPr/>
          <a:lstStyle>
            <a:defPPr algn="ctr">
              <a:defRPr sz="1500">
                <a:solidFill>
                  <a:srgbClr val="242424"/>
                </a:solidFill>
                <a:latin typeface="DejaVu Sans"/>
                <a:ea typeface="DejaVu Sans"/>
                <a:cs typeface="DejaVu Sans"/>
              </a:defRPr>
            </a:defPPr>
            <a:lvl1pPr algn="ctr">
              <a:defRPr sz="1500">
                <a:solidFill>
                  <a:srgbClr val="242424"/>
                </a:solidFill>
                <a:latin typeface="DejaVu Sans"/>
                <a:ea typeface="DejaVu Sans"/>
                <a:cs typeface="DejaVu Sans"/>
              </a:defRPr>
            </a:lvl1pPr>
            <a:lvl2pPr algn="ctr">
              <a:defRPr sz="1500">
                <a:solidFill>
                  <a:srgbClr val="242424"/>
                </a:solidFill>
                <a:latin typeface="DejaVu Sans"/>
                <a:ea typeface="DejaVu Sans"/>
                <a:cs typeface="DejaVu Sans"/>
              </a:defRPr>
            </a:lvl2pPr>
            <a:lvl3pPr algn="ctr">
              <a:defRPr sz="1500">
                <a:solidFill>
                  <a:srgbClr val="242424"/>
                </a:solidFill>
                <a:latin typeface="DejaVu Sans"/>
                <a:ea typeface="DejaVu Sans"/>
                <a:cs typeface="DejaVu Sans"/>
              </a:defRPr>
            </a:lvl3pPr>
            <a:lvl4pPr algn="ctr">
              <a:defRPr sz="1500">
                <a:solidFill>
                  <a:srgbClr val="242424"/>
                </a:solidFill>
                <a:latin typeface="DejaVu Sans"/>
                <a:ea typeface="DejaVu Sans"/>
                <a:cs typeface="DejaVu Sans"/>
              </a:defRPr>
            </a:lvl4pPr>
            <a:lvl5pPr algn="ctr">
              <a:defRPr sz="1500">
                <a:solidFill>
                  <a:srgbClr val="242424"/>
                </a:solidFill>
                <a:latin typeface="DejaVu Sans"/>
                <a:ea typeface="DejaVu Sans"/>
                <a:cs typeface="DejaVu Sans"/>
              </a:defRPr>
            </a:lvl5pPr>
            <a:lvl6pPr algn="ctr">
              <a:defRPr sz="1500">
                <a:solidFill>
                  <a:srgbClr val="242424"/>
                </a:solidFill>
                <a:latin typeface="DejaVu Sans"/>
                <a:ea typeface="DejaVu Sans"/>
                <a:cs typeface="DejaVu Sans"/>
              </a:defRPr>
            </a:lvl6pPr>
            <a:lvl7pPr algn="ctr">
              <a:defRPr sz="1500">
                <a:solidFill>
                  <a:srgbClr val="242424"/>
                </a:solidFill>
                <a:latin typeface="DejaVu Sans"/>
                <a:ea typeface="DejaVu Sans"/>
                <a:cs typeface="DejaVu Sans"/>
              </a:defRPr>
            </a:lvl7pPr>
            <a:lvl8pPr algn="ctr">
              <a:defRPr sz="1500">
                <a:solidFill>
                  <a:srgbClr val="242424"/>
                </a:solidFill>
                <a:latin typeface="DejaVu Sans"/>
                <a:ea typeface="DejaVu Sans"/>
                <a:cs typeface="DejaVu Sans"/>
              </a:defRPr>
            </a:lvl8pPr>
            <a:lvl9pPr algn="ctr">
              <a:defRPr sz="1500">
                <a:solidFill>
                  <a:srgbClr val="242424"/>
                </a:solidFill>
                <a:latin typeface="DejaVu Sans"/>
                <a:ea typeface="DejaVu Sans"/>
                <a:cs typeface="DejaVu Sans"/>
              </a:defRPr>
            </a:lvl9pPr>
          </a:lstStyle>
          <a:p>
            <a:pPr algn="ctr">
              <a:defRPr sz="1500">
                <a:solidFill>
                  <a:srgbClr val="242424"/>
                </a:solidFill>
                <a:latin typeface="DejaVu Sans"/>
                <a:ea typeface="DejaVu Sans"/>
                <a:cs typeface="DejaVu Sans"/>
              </a:defRPr>
            </a:pPr>
            <a:r>
              <a:rPr sz="1200"/>
              <a:t>15%</a:t>
            </a:r>
          </a:p>
        </p:txBody>
      </p:sp>
      <p:sp>
        <p:nvSpPr>
          <p:cNvPr id="14" name="study-1">
            <a:extLst>
              <a:ext uri="{FF2B5EF4-FFF2-40B4-BE49-F238E27FC236}">
                <a16:creationId xmlns:a16="http://schemas.microsoft.com/office/drawing/2014/main" id="{C000ADED-3B3C-4F7C-B7BD-D7D75391138C}"/>
              </a:ext>
            </a:extLst>
          </p:cNvPr>
          <p:cNvSpPr>
            <a:spLocks noGrp="1"/>
          </p:cNvSpPr>
          <p:nvPr/>
        </p:nvSpPr>
        <p:spPr>
          <a:xfrm>
            <a:off x="2179320" y="2987040"/>
            <a:ext cx="1257300" cy="289560"/>
          </a:xfrm>
          <a:prstGeom prst="rect">
            <a:avLst/>
          </a:prstGeom>
          <a:noFill/>
          <a:ln w="0">
            <a:noFill/>
            <a:prstDash val="solid"/>
          </a:ln>
        </p:spPr>
        <p:txBody>
          <a:bodyPr/>
          <a:lstStyle>
            <a:defPPr>
              <a:defRPr sz="1538">
                <a:solidFill>
                  <a:srgbClr val="242424"/>
                </a:solidFill>
                <a:latin typeface="DejaVu Sans"/>
                <a:ea typeface="DejaVu Sans"/>
                <a:cs typeface="DejaVu Sans"/>
              </a:defRPr>
            </a:defPPr>
            <a:lvl1pPr>
              <a:defRPr sz="1538">
                <a:solidFill>
                  <a:srgbClr val="242424"/>
                </a:solidFill>
                <a:latin typeface="DejaVu Sans"/>
                <a:ea typeface="DejaVu Sans"/>
                <a:cs typeface="DejaVu Sans"/>
              </a:defRPr>
            </a:lvl1pPr>
            <a:lvl2pPr>
              <a:defRPr sz="1538">
                <a:solidFill>
                  <a:srgbClr val="242424"/>
                </a:solidFill>
                <a:latin typeface="DejaVu Sans"/>
                <a:ea typeface="DejaVu Sans"/>
                <a:cs typeface="DejaVu Sans"/>
              </a:defRPr>
            </a:lvl2pPr>
            <a:lvl3pPr>
              <a:defRPr sz="1538">
                <a:solidFill>
                  <a:srgbClr val="242424"/>
                </a:solidFill>
                <a:latin typeface="DejaVu Sans"/>
                <a:ea typeface="DejaVu Sans"/>
                <a:cs typeface="DejaVu Sans"/>
              </a:defRPr>
            </a:lvl3pPr>
            <a:lvl4pPr>
              <a:defRPr sz="1538">
                <a:solidFill>
                  <a:srgbClr val="242424"/>
                </a:solidFill>
                <a:latin typeface="DejaVu Sans"/>
                <a:ea typeface="DejaVu Sans"/>
                <a:cs typeface="DejaVu Sans"/>
              </a:defRPr>
            </a:lvl4pPr>
            <a:lvl5pPr>
              <a:defRPr sz="1538">
                <a:solidFill>
                  <a:srgbClr val="242424"/>
                </a:solidFill>
                <a:latin typeface="DejaVu Sans"/>
                <a:ea typeface="DejaVu Sans"/>
                <a:cs typeface="DejaVu Sans"/>
              </a:defRPr>
            </a:lvl5pPr>
            <a:lvl6pPr>
              <a:defRPr sz="1538">
                <a:solidFill>
                  <a:srgbClr val="242424"/>
                </a:solidFill>
                <a:latin typeface="DejaVu Sans"/>
                <a:ea typeface="DejaVu Sans"/>
                <a:cs typeface="DejaVu Sans"/>
              </a:defRPr>
            </a:lvl6pPr>
            <a:lvl7pPr>
              <a:defRPr sz="1538">
                <a:solidFill>
                  <a:srgbClr val="242424"/>
                </a:solidFill>
                <a:latin typeface="DejaVu Sans"/>
                <a:ea typeface="DejaVu Sans"/>
                <a:cs typeface="DejaVu Sans"/>
              </a:defRPr>
            </a:lvl7pPr>
            <a:lvl8pPr>
              <a:defRPr sz="1538">
                <a:solidFill>
                  <a:srgbClr val="242424"/>
                </a:solidFill>
                <a:latin typeface="DejaVu Sans"/>
                <a:ea typeface="DejaVu Sans"/>
                <a:cs typeface="DejaVu Sans"/>
              </a:defRPr>
            </a:lvl8pPr>
            <a:lvl9pPr>
              <a:defRPr sz="1538">
                <a:solidFill>
                  <a:srgbClr val="242424"/>
                </a:solidFill>
                <a:latin typeface="DejaVu Sans"/>
                <a:ea typeface="DejaVu Sans"/>
                <a:cs typeface="DejaVu Sans"/>
              </a:defRPr>
            </a:lvl9pPr>
          </a:lstStyle>
          <a:p>
            <a:pPr>
              <a:defRPr sz="1538">
                <a:solidFill>
                  <a:srgbClr val="242424"/>
                </a:solidFill>
                <a:latin typeface="DejaVu Sans"/>
                <a:ea typeface="DejaVu Sans"/>
                <a:cs typeface="DejaVu Sans"/>
              </a:defRPr>
            </a:pPr>
            <a:r>
              <a:rPr sz="1230"/>
              <a:t>Μελέτη Β</a:t>
            </a:r>
          </a:p>
        </p:txBody>
      </p:sp>
      <p:sp>
        <p:nvSpPr>
          <p:cNvPr id="15" name="rr-1">
            <a:extLst>
              <a:ext uri="{FF2B5EF4-FFF2-40B4-BE49-F238E27FC236}">
                <a16:creationId xmlns:a16="http://schemas.microsoft.com/office/drawing/2014/main" id="{3084523B-5C77-4F0E-9D94-A717A174E22F}"/>
              </a:ext>
            </a:extLst>
          </p:cNvPr>
          <p:cNvSpPr>
            <a:spLocks noGrp="1"/>
          </p:cNvSpPr>
          <p:nvPr/>
        </p:nvSpPr>
        <p:spPr>
          <a:xfrm>
            <a:off x="3505200" y="2987040"/>
            <a:ext cx="1676400" cy="289560"/>
          </a:xfrm>
          <a:prstGeom prst="rect">
            <a:avLst/>
          </a:prstGeom>
          <a:noFill/>
          <a:ln w="0">
            <a:noFill/>
            <a:prstDash val="solid"/>
          </a:ln>
        </p:spPr>
        <p:txBody>
          <a:bodyPr/>
          <a:lstStyle>
            <a:defPPr algn="ctr">
              <a:defRPr sz="1463">
                <a:solidFill>
                  <a:srgbClr val="242424"/>
                </a:solidFill>
                <a:latin typeface="DejaVu Sans"/>
                <a:ea typeface="DejaVu Sans"/>
                <a:cs typeface="DejaVu Sans"/>
              </a:defRPr>
            </a:defPPr>
            <a:lvl1pPr algn="ctr">
              <a:defRPr sz="1463">
                <a:solidFill>
                  <a:srgbClr val="242424"/>
                </a:solidFill>
                <a:latin typeface="DejaVu Sans"/>
                <a:ea typeface="DejaVu Sans"/>
                <a:cs typeface="DejaVu Sans"/>
              </a:defRPr>
            </a:lvl1pPr>
            <a:lvl2pPr algn="ctr">
              <a:defRPr sz="1463">
                <a:solidFill>
                  <a:srgbClr val="242424"/>
                </a:solidFill>
                <a:latin typeface="DejaVu Sans"/>
                <a:ea typeface="DejaVu Sans"/>
                <a:cs typeface="DejaVu Sans"/>
              </a:defRPr>
            </a:lvl2pPr>
            <a:lvl3pPr algn="ctr">
              <a:defRPr sz="1463">
                <a:solidFill>
                  <a:srgbClr val="242424"/>
                </a:solidFill>
                <a:latin typeface="DejaVu Sans"/>
                <a:ea typeface="DejaVu Sans"/>
                <a:cs typeface="DejaVu Sans"/>
              </a:defRPr>
            </a:lvl3pPr>
            <a:lvl4pPr algn="ctr">
              <a:defRPr sz="1463">
                <a:solidFill>
                  <a:srgbClr val="242424"/>
                </a:solidFill>
                <a:latin typeface="DejaVu Sans"/>
                <a:ea typeface="DejaVu Sans"/>
                <a:cs typeface="DejaVu Sans"/>
              </a:defRPr>
            </a:lvl4pPr>
            <a:lvl5pPr algn="ctr">
              <a:defRPr sz="1463">
                <a:solidFill>
                  <a:srgbClr val="242424"/>
                </a:solidFill>
                <a:latin typeface="DejaVu Sans"/>
                <a:ea typeface="DejaVu Sans"/>
                <a:cs typeface="DejaVu Sans"/>
              </a:defRPr>
            </a:lvl5pPr>
            <a:lvl6pPr algn="ctr">
              <a:defRPr sz="1463">
                <a:solidFill>
                  <a:srgbClr val="242424"/>
                </a:solidFill>
                <a:latin typeface="DejaVu Sans"/>
                <a:ea typeface="DejaVu Sans"/>
                <a:cs typeface="DejaVu Sans"/>
              </a:defRPr>
            </a:lvl6pPr>
            <a:lvl7pPr algn="ctr">
              <a:defRPr sz="1463">
                <a:solidFill>
                  <a:srgbClr val="242424"/>
                </a:solidFill>
                <a:latin typeface="DejaVu Sans"/>
                <a:ea typeface="DejaVu Sans"/>
                <a:cs typeface="DejaVu Sans"/>
              </a:defRPr>
            </a:lvl7pPr>
            <a:lvl8pPr algn="ctr">
              <a:defRPr sz="1463">
                <a:solidFill>
                  <a:srgbClr val="242424"/>
                </a:solidFill>
                <a:latin typeface="DejaVu Sans"/>
                <a:ea typeface="DejaVu Sans"/>
                <a:cs typeface="DejaVu Sans"/>
              </a:defRPr>
            </a:lvl8pPr>
            <a:lvl9pPr algn="ctr">
              <a:defRPr sz="1463">
                <a:solidFill>
                  <a:srgbClr val="242424"/>
                </a:solidFill>
                <a:latin typeface="DejaVu Sans"/>
                <a:ea typeface="DejaVu Sans"/>
                <a:cs typeface="DejaVu Sans"/>
              </a:defRPr>
            </a:lvl9pPr>
          </a:lstStyle>
          <a:p>
            <a:pPr algn="ctr">
              <a:defRPr sz="1463">
                <a:solidFill>
                  <a:srgbClr val="242424"/>
                </a:solidFill>
                <a:latin typeface="DejaVu Sans"/>
                <a:ea typeface="DejaVu Sans"/>
                <a:cs typeface="DejaVu Sans"/>
              </a:defRPr>
            </a:pPr>
            <a:r>
              <a:rPr sz="1170"/>
              <a:t>0,70 [0,50–0,98]</a:t>
            </a:r>
          </a:p>
        </p:txBody>
      </p:sp>
      <p:sp>
        <p:nvSpPr>
          <p:cNvPr id="16" name="ci-1">
            <a:extLst>
              <a:ext uri="{FF2B5EF4-FFF2-40B4-BE49-F238E27FC236}">
                <a16:creationId xmlns:a16="http://schemas.microsoft.com/office/drawing/2014/main" id="{76687A96-4F84-4703-B3A0-B8BA4827B323}"/>
              </a:ext>
            </a:extLst>
          </p:cNvPr>
          <p:cNvSpPr>
            <a:spLocks noGrp="1"/>
          </p:cNvSpPr>
          <p:nvPr/>
        </p:nvSpPr>
        <p:spPr>
          <a:xfrm>
            <a:off x="6832601" y="3116580"/>
            <a:ext cx="1122015" cy="22860"/>
          </a:xfrm>
          <a:prstGeom prst="rect">
            <a:avLst/>
          </a:prstGeom>
          <a:solidFill>
            <a:srgbClr val="242424"/>
          </a:solidFill>
          <a:ln w="0">
            <a:noFill/>
            <a:prstDash val="solid"/>
          </a:ln>
        </p:spPr>
        <p:txBody>
          <a:bodyPr/>
          <a:lstStyle/>
          <a:p>
            <a:endParaRPr lang="en-US" sz="1440"/>
          </a:p>
        </p:txBody>
      </p:sp>
      <p:sp>
        <p:nvSpPr>
          <p:cNvPr id="17" name="point-1">
            <a:extLst>
              <a:ext uri="{FF2B5EF4-FFF2-40B4-BE49-F238E27FC236}">
                <a16:creationId xmlns:a16="http://schemas.microsoft.com/office/drawing/2014/main" id="{05A3AB6D-08E8-4A77-9D7E-6ED45A2469FE}"/>
              </a:ext>
            </a:extLst>
          </p:cNvPr>
          <p:cNvSpPr>
            <a:spLocks noGrp="1"/>
          </p:cNvSpPr>
          <p:nvPr/>
        </p:nvSpPr>
        <p:spPr>
          <a:xfrm>
            <a:off x="7317408" y="3048000"/>
            <a:ext cx="152400" cy="152400"/>
          </a:xfrm>
          <a:prstGeom prst="rect">
            <a:avLst/>
          </a:prstGeom>
          <a:solidFill>
            <a:srgbClr val="452046"/>
          </a:solidFill>
          <a:ln w="9525">
            <a:solidFill>
              <a:srgbClr val="452046"/>
            </a:solidFill>
            <a:prstDash val="solid"/>
          </a:ln>
        </p:spPr>
        <p:txBody>
          <a:bodyPr/>
          <a:lstStyle/>
          <a:p>
            <a:endParaRPr lang="en-US" sz="1440"/>
          </a:p>
        </p:txBody>
      </p:sp>
      <p:sp>
        <p:nvSpPr>
          <p:cNvPr id="18" name="weight-1">
            <a:extLst>
              <a:ext uri="{FF2B5EF4-FFF2-40B4-BE49-F238E27FC236}">
                <a16:creationId xmlns:a16="http://schemas.microsoft.com/office/drawing/2014/main" id="{9501E822-E838-44EE-B3C2-650159932EDC}"/>
              </a:ext>
            </a:extLst>
          </p:cNvPr>
          <p:cNvSpPr>
            <a:spLocks noGrp="1"/>
          </p:cNvSpPr>
          <p:nvPr/>
        </p:nvSpPr>
        <p:spPr>
          <a:xfrm>
            <a:off x="9220200" y="2987040"/>
            <a:ext cx="800100" cy="289560"/>
          </a:xfrm>
          <a:prstGeom prst="rect">
            <a:avLst/>
          </a:prstGeom>
          <a:noFill/>
          <a:ln w="0">
            <a:noFill/>
            <a:prstDash val="solid"/>
          </a:ln>
        </p:spPr>
        <p:txBody>
          <a:bodyPr/>
          <a:lstStyle>
            <a:defPPr algn="ctr">
              <a:defRPr sz="1500">
                <a:solidFill>
                  <a:srgbClr val="242424"/>
                </a:solidFill>
                <a:latin typeface="DejaVu Sans"/>
                <a:ea typeface="DejaVu Sans"/>
                <a:cs typeface="DejaVu Sans"/>
              </a:defRPr>
            </a:defPPr>
            <a:lvl1pPr algn="ctr">
              <a:defRPr sz="1500">
                <a:solidFill>
                  <a:srgbClr val="242424"/>
                </a:solidFill>
                <a:latin typeface="DejaVu Sans"/>
                <a:ea typeface="DejaVu Sans"/>
                <a:cs typeface="DejaVu Sans"/>
              </a:defRPr>
            </a:lvl1pPr>
            <a:lvl2pPr algn="ctr">
              <a:defRPr sz="1500">
                <a:solidFill>
                  <a:srgbClr val="242424"/>
                </a:solidFill>
                <a:latin typeface="DejaVu Sans"/>
                <a:ea typeface="DejaVu Sans"/>
                <a:cs typeface="DejaVu Sans"/>
              </a:defRPr>
            </a:lvl2pPr>
            <a:lvl3pPr algn="ctr">
              <a:defRPr sz="1500">
                <a:solidFill>
                  <a:srgbClr val="242424"/>
                </a:solidFill>
                <a:latin typeface="DejaVu Sans"/>
                <a:ea typeface="DejaVu Sans"/>
                <a:cs typeface="DejaVu Sans"/>
              </a:defRPr>
            </a:lvl3pPr>
            <a:lvl4pPr algn="ctr">
              <a:defRPr sz="1500">
                <a:solidFill>
                  <a:srgbClr val="242424"/>
                </a:solidFill>
                <a:latin typeface="DejaVu Sans"/>
                <a:ea typeface="DejaVu Sans"/>
                <a:cs typeface="DejaVu Sans"/>
              </a:defRPr>
            </a:lvl4pPr>
            <a:lvl5pPr algn="ctr">
              <a:defRPr sz="1500">
                <a:solidFill>
                  <a:srgbClr val="242424"/>
                </a:solidFill>
                <a:latin typeface="DejaVu Sans"/>
                <a:ea typeface="DejaVu Sans"/>
                <a:cs typeface="DejaVu Sans"/>
              </a:defRPr>
            </a:lvl5pPr>
            <a:lvl6pPr algn="ctr">
              <a:defRPr sz="1500">
                <a:solidFill>
                  <a:srgbClr val="242424"/>
                </a:solidFill>
                <a:latin typeface="DejaVu Sans"/>
                <a:ea typeface="DejaVu Sans"/>
                <a:cs typeface="DejaVu Sans"/>
              </a:defRPr>
            </a:lvl6pPr>
            <a:lvl7pPr algn="ctr">
              <a:defRPr sz="1500">
                <a:solidFill>
                  <a:srgbClr val="242424"/>
                </a:solidFill>
                <a:latin typeface="DejaVu Sans"/>
                <a:ea typeface="DejaVu Sans"/>
                <a:cs typeface="DejaVu Sans"/>
              </a:defRPr>
            </a:lvl7pPr>
            <a:lvl8pPr algn="ctr">
              <a:defRPr sz="1500">
                <a:solidFill>
                  <a:srgbClr val="242424"/>
                </a:solidFill>
                <a:latin typeface="DejaVu Sans"/>
                <a:ea typeface="DejaVu Sans"/>
                <a:cs typeface="DejaVu Sans"/>
              </a:defRPr>
            </a:lvl8pPr>
            <a:lvl9pPr algn="ctr">
              <a:defRPr sz="1500">
                <a:solidFill>
                  <a:srgbClr val="242424"/>
                </a:solidFill>
                <a:latin typeface="DejaVu Sans"/>
                <a:ea typeface="DejaVu Sans"/>
                <a:cs typeface="DejaVu Sans"/>
              </a:defRPr>
            </a:lvl9pPr>
          </a:lstStyle>
          <a:p>
            <a:pPr algn="ctr">
              <a:defRPr sz="1500">
                <a:solidFill>
                  <a:srgbClr val="242424"/>
                </a:solidFill>
                <a:latin typeface="DejaVu Sans"/>
                <a:ea typeface="DejaVu Sans"/>
                <a:cs typeface="DejaVu Sans"/>
              </a:defRPr>
            </a:pPr>
            <a:r>
              <a:rPr sz="1200"/>
              <a:t>25%</a:t>
            </a:r>
          </a:p>
        </p:txBody>
      </p:sp>
      <p:sp>
        <p:nvSpPr>
          <p:cNvPr id="19" name="study-2">
            <a:extLst>
              <a:ext uri="{FF2B5EF4-FFF2-40B4-BE49-F238E27FC236}">
                <a16:creationId xmlns:a16="http://schemas.microsoft.com/office/drawing/2014/main" id="{A1548775-BA29-4D7B-B231-E61E20B15587}"/>
              </a:ext>
            </a:extLst>
          </p:cNvPr>
          <p:cNvSpPr>
            <a:spLocks noGrp="1"/>
          </p:cNvSpPr>
          <p:nvPr/>
        </p:nvSpPr>
        <p:spPr>
          <a:xfrm>
            <a:off x="2179320" y="3497580"/>
            <a:ext cx="1257300" cy="289560"/>
          </a:xfrm>
          <a:prstGeom prst="rect">
            <a:avLst/>
          </a:prstGeom>
          <a:noFill/>
          <a:ln w="0">
            <a:noFill/>
            <a:prstDash val="solid"/>
          </a:ln>
        </p:spPr>
        <p:txBody>
          <a:bodyPr/>
          <a:lstStyle>
            <a:defPPr>
              <a:defRPr sz="1538">
                <a:solidFill>
                  <a:srgbClr val="242424"/>
                </a:solidFill>
                <a:latin typeface="DejaVu Sans"/>
                <a:ea typeface="DejaVu Sans"/>
                <a:cs typeface="DejaVu Sans"/>
              </a:defRPr>
            </a:defPPr>
            <a:lvl1pPr>
              <a:defRPr sz="1538">
                <a:solidFill>
                  <a:srgbClr val="242424"/>
                </a:solidFill>
                <a:latin typeface="DejaVu Sans"/>
                <a:ea typeface="DejaVu Sans"/>
                <a:cs typeface="DejaVu Sans"/>
              </a:defRPr>
            </a:lvl1pPr>
            <a:lvl2pPr>
              <a:defRPr sz="1538">
                <a:solidFill>
                  <a:srgbClr val="242424"/>
                </a:solidFill>
                <a:latin typeface="DejaVu Sans"/>
                <a:ea typeface="DejaVu Sans"/>
                <a:cs typeface="DejaVu Sans"/>
              </a:defRPr>
            </a:lvl2pPr>
            <a:lvl3pPr>
              <a:defRPr sz="1538">
                <a:solidFill>
                  <a:srgbClr val="242424"/>
                </a:solidFill>
                <a:latin typeface="DejaVu Sans"/>
                <a:ea typeface="DejaVu Sans"/>
                <a:cs typeface="DejaVu Sans"/>
              </a:defRPr>
            </a:lvl3pPr>
            <a:lvl4pPr>
              <a:defRPr sz="1538">
                <a:solidFill>
                  <a:srgbClr val="242424"/>
                </a:solidFill>
                <a:latin typeface="DejaVu Sans"/>
                <a:ea typeface="DejaVu Sans"/>
                <a:cs typeface="DejaVu Sans"/>
              </a:defRPr>
            </a:lvl4pPr>
            <a:lvl5pPr>
              <a:defRPr sz="1538">
                <a:solidFill>
                  <a:srgbClr val="242424"/>
                </a:solidFill>
                <a:latin typeface="DejaVu Sans"/>
                <a:ea typeface="DejaVu Sans"/>
                <a:cs typeface="DejaVu Sans"/>
              </a:defRPr>
            </a:lvl5pPr>
            <a:lvl6pPr>
              <a:defRPr sz="1538">
                <a:solidFill>
                  <a:srgbClr val="242424"/>
                </a:solidFill>
                <a:latin typeface="DejaVu Sans"/>
                <a:ea typeface="DejaVu Sans"/>
                <a:cs typeface="DejaVu Sans"/>
              </a:defRPr>
            </a:lvl6pPr>
            <a:lvl7pPr>
              <a:defRPr sz="1538">
                <a:solidFill>
                  <a:srgbClr val="242424"/>
                </a:solidFill>
                <a:latin typeface="DejaVu Sans"/>
                <a:ea typeface="DejaVu Sans"/>
                <a:cs typeface="DejaVu Sans"/>
              </a:defRPr>
            </a:lvl7pPr>
            <a:lvl8pPr>
              <a:defRPr sz="1538">
                <a:solidFill>
                  <a:srgbClr val="242424"/>
                </a:solidFill>
                <a:latin typeface="DejaVu Sans"/>
                <a:ea typeface="DejaVu Sans"/>
                <a:cs typeface="DejaVu Sans"/>
              </a:defRPr>
            </a:lvl8pPr>
            <a:lvl9pPr>
              <a:defRPr sz="1538">
                <a:solidFill>
                  <a:srgbClr val="242424"/>
                </a:solidFill>
                <a:latin typeface="DejaVu Sans"/>
                <a:ea typeface="DejaVu Sans"/>
                <a:cs typeface="DejaVu Sans"/>
              </a:defRPr>
            </a:lvl9pPr>
          </a:lstStyle>
          <a:p>
            <a:pPr>
              <a:defRPr sz="1538">
                <a:solidFill>
                  <a:srgbClr val="242424"/>
                </a:solidFill>
                <a:latin typeface="DejaVu Sans"/>
                <a:ea typeface="DejaVu Sans"/>
                <a:cs typeface="DejaVu Sans"/>
              </a:defRPr>
            </a:pPr>
            <a:r>
              <a:rPr sz="1230"/>
              <a:t>Μελέτη Γ</a:t>
            </a:r>
          </a:p>
        </p:txBody>
      </p:sp>
      <p:sp>
        <p:nvSpPr>
          <p:cNvPr id="20" name="rr-2">
            <a:extLst>
              <a:ext uri="{FF2B5EF4-FFF2-40B4-BE49-F238E27FC236}">
                <a16:creationId xmlns:a16="http://schemas.microsoft.com/office/drawing/2014/main" id="{4D02E7E7-DD43-46EC-8769-5AA6A9DF970F}"/>
              </a:ext>
            </a:extLst>
          </p:cNvPr>
          <p:cNvSpPr>
            <a:spLocks noGrp="1"/>
          </p:cNvSpPr>
          <p:nvPr/>
        </p:nvSpPr>
        <p:spPr>
          <a:xfrm>
            <a:off x="3505200" y="3497580"/>
            <a:ext cx="1676400" cy="289560"/>
          </a:xfrm>
          <a:prstGeom prst="rect">
            <a:avLst/>
          </a:prstGeom>
          <a:noFill/>
          <a:ln w="0">
            <a:noFill/>
            <a:prstDash val="solid"/>
          </a:ln>
        </p:spPr>
        <p:txBody>
          <a:bodyPr/>
          <a:lstStyle>
            <a:defPPr algn="ctr">
              <a:defRPr sz="1463">
                <a:solidFill>
                  <a:srgbClr val="242424"/>
                </a:solidFill>
                <a:latin typeface="DejaVu Sans"/>
                <a:ea typeface="DejaVu Sans"/>
                <a:cs typeface="DejaVu Sans"/>
              </a:defRPr>
            </a:defPPr>
            <a:lvl1pPr algn="ctr">
              <a:defRPr sz="1463">
                <a:solidFill>
                  <a:srgbClr val="242424"/>
                </a:solidFill>
                <a:latin typeface="DejaVu Sans"/>
                <a:ea typeface="DejaVu Sans"/>
                <a:cs typeface="DejaVu Sans"/>
              </a:defRPr>
            </a:lvl1pPr>
            <a:lvl2pPr algn="ctr">
              <a:defRPr sz="1463">
                <a:solidFill>
                  <a:srgbClr val="242424"/>
                </a:solidFill>
                <a:latin typeface="DejaVu Sans"/>
                <a:ea typeface="DejaVu Sans"/>
                <a:cs typeface="DejaVu Sans"/>
              </a:defRPr>
            </a:lvl2pPr>
            <a:lvl3pPr algn="ctr">
              <a:defRPr sz="1463">
                <a:solidFill>
                  <a:srgbClr val="242424"/>
                </a:solidFill>
                <a:latin typeface="DejaVu Sans"/>
                <a:ea typeface="DejaVu Sans"/>
                <a:cs typeface="DejaVu Sans"/>
              </a:defRPr>
            </a:lvl3pPr>
            <a:lvl4pPr algn="ctr">
              <a:defRPr sz="1463">
                <a:solidFill>
                  <a:srgbClr val="242424"/>
                </a:solidFill>
                <a:latin typeface="DejaVu Sans"/>
                <a:ea typeface="DejaVu Sans"/>
                <a:cs typeface="DejaVu Sans"/>
              </a:defRPr>
            </a:lvl4pPr>
            <a:lvl5pPr algn="ctr">
              <a:defRPr sz="1463">
                <a:solidFill>
                  <a:srgbClr val="242424"/>
                </a:solidFill>
                <a:latin typeface="DejaVu Sans"/>
                <a:ea typeface="DejaVu Sans"/>
                <a:cs typeface="DejaVu Sans"/>
              </a:defRPr>
            </a:lvl5pPr>
            <a:lvl6pPr algn="ctr">
              <a:defRPr sz="1463">
                <a:solidFill>
                  <a:srgbClr val="242424"/>
                </a:solidFill>
                <a:latin typeface="DejaVu Sans"/>
                <a:ea typeface="DejaVu Sans"/>
                <a:cs typeface="DejaVu Sans"/>
              </a:defRPr>
            </a:lvl6pPr>
            <a:lvl7pPr algn="ctr">
              <a:defRPr sz="1463">
                <a:solidFill>
                  <a:srgbClr val="242424"/>
                </a:solidFill>
                <a:latin typeface="DejaVu Sans"/>
                <a:ea typeface="DejaVu Sans"/>
                <a:cs typeface="DejaVu Sans"/>
              </a:defRPr>
            </a:lvl7pPr>
            <a:lvl8pPr algn="ctr">
              <a:defRPr sz="1463">
                <a:solidFill>
                  <a:srgbClr val="242424"/>
                </a:solidFill>
                <a:latin typeface="DejaVu Sans"/>
                <a:ea typeface="DejaVu Sans"/>
                <a:cs typeface="DejaVu Sans"/>
              </a:defRPr>
            </a:lvl8pPr>
            <a:lvl9pPr algn="ctr">
              <a:defRPr sz="1463">
                <a:solidFill>
                  <a:srgbClr val="242424"/>
                </a:solidFill>
                <a:latin typeface="DejaVu Sans"/>
                <a:ea typeface="DejaVu Sans"/>
                <a:cs typeface="DejaVu Sans"/>
              </a:defRPr>
            </a:lvl9pPr>
          </a:lstStyle>
          <a:p>
            <a:pPr algn="ctr">
              <a:defRPr sz="1463">
                <a:solidFill>
                  <a:srgbClr val="242424"/>
                </a:solidFill>
                <a:latin typeface="DejaVu Sans"/>
                <a:ea typeface="DejaVu Sans"/>
                <a:cs typeface="DejaVu Sans"/>
              </a:defRPr>
            </a:pPr>
            <a:r>
              <a:rPr sz="1170"/>
              <a:t>0,82 [0,65–1,04]</a:t>
            </a:r>
          </a:p>
        </p:txBody>
      </p:sp>
      <p:sp>
        <p:nvSpPr>
          <p:cNvPr id="21" name="ci-2">
            <a:extLst>
              <a:ext uri="{FF2B5EF4-FFF2-40B4-BE49-F238E27FC236}">
                <a16:creationId xmlns:a16="http://schemas.microsoft.com/office/drawing/2014/main" id="{86B4B385-88F8-40E5-AFBD-861482BE9B3E}"/>
              </a:ext>
            </a:extLst>
          </p:cNvPr>
          <p:cNvSpPr>
            <a:spLocks noGrp="1"/>
          </p:cNvSpPr>
          <p:nvPr/>
        </p:nvSpPr>
        <p:spPr>
          <a:xfrm>
            <a:off x="7270046" y="3627120"/>
            <a:ext cx="783648" cy="22860"/>
          </a:xfrm>
          <a:prstGeom prst="rect">
            <a:avLst/>
          </a:prstGeom>
          <a:solidFill>
            <a:srgbClr val="242424"/>
          </a:solidFill>
          <a:ln w="0">
            <a:noFill/>
            <a:prstDash val="solid"/>
          </a:ln>
        </p:spPr>
        <p:txBody>
          <a:bodyPr/>
          <a:lstStyle/>
          <a:p>
            <a:endParaRPr lang="en-US" sz="1440"/>
          </a:p>
        </p:txBody>
      </p:sp>
      <p:sp>
        <p:nvSpPr>
          <p:cNvPr id="22" name="point-2">
            <a:extLst>
              <a:ext uri="{FF2B5EF4-FFF2-40B4-BE49-F238E27FC236}">
                <a16:creationId xmlns:a16="http://schemas.microsoft.com/office/drawing/2014/main" id="{50478324-0CCE-4B2E-9E77-B50F2DD04C3A}"/>
              </a:ext>
            </a:extLst>
          </p:cNvPr>
          <p:cNvSpPr>
            <a:spLocks noGrp="1"/>
          </p:cNvSpPr>
          <p:nvPr/>
        </p:nvSpPr>
        <p:spPr>
          <a:xfrm>
            <a:off x="7572684" y="3550006"/>
            <a:ext cx="169469" cy="169469"/>
          </a:xfrm>
          <a:prstGeom prst="rect">
            <a:avLst/>
          </a:prstGeom>
          <a:solidFill>
            <a:srgbClr val="452046"/>
          </a:solidFill>
          <a:ln w="9525">
            <a:solidFill>
              <a:srgbClr val="452046"/>
            </a:solidFill>
            <a:prstDash val="solid"/>
          </a:ln>
        </p:spPr>
        <p:txBody>
          <a:bodyPr/>
          <a:lstStyle/>
          <a:p>
            <a:endParaRPr lang="en-US" sz="1440"/>
          </a:p>
        </p:txBody>
      </p:sp>
      <p:sp>
        <p:nvSpPr>
          <p:cNvPr id="23" name="weight-2">
            <a:extLst>
              <a:ext uri="{FF2B5EF4-FFF2-40B4-BE49-F238E27FC236}">
                <a16:creationId xmlns:a16="http://schemas.microsoft.com/office/drawing/2014/main" id="{A00AE033-42CB-4069-8E5F-B28EF08BB2BD}"/>
              </a:ext>
            </a:extLst>
          </p:cNvPr>
          <p:cNvSpPr>
            <a:spLocks noGrp="1"/>
          </p:cNvSpPr>
          <p:nvPr/>
        </p:nvSpPr>
        <p:spPr>
          <a:xfrm>
            <a:off x="9220200" y="3497580"/>
            <a:ext cx="800100" cy="289560"/>
          </a:xfrm>
          <a:prstGeom prst="rect">
            <a:avLst/>
          </a:prstGeom>
          <a:noFill/>
          <a:ln w="0">
            <a:noFill/>
            <a:prstDash val="solid"/>
          </a:ln>
        </p:spPr>
        <p:txBody>
          <a:bodyPr/>
          <a:lstStyle>
            <a:defPPr algn="ctr">
              <a:defRPr sz="1500">
                <a:solidFill>
                  <a:srgbClr val="242424"/>
                </a:solidFill>
                <a:latin typeface="DejaVu Sans"/>
                <a:ea typeface="DejaVu Sans"/>
                <a:cs typeface="DejaVu Sans"/>
              </a:defRPr>
            </a:defPPr>
            <a:lvl1pPr algn="ctr">
              <a:defRPr sz="1500">
                <a:solidFill>
                  <a:srgbClr val="242424"/>
                </a:solidFill>
                <a:latin typeface="DejaVu Sans"/>
                <a:ea typeface="DejaVu Sans"/>
                <a:cs typeface="DejaVu Sans"/>
              </a:defRPr>
            </a:lvl1pPr>
            <a:lvl2pPr algn="ctr">
              <a:defRPr sz="1500">
                <a:solidFill>
                  <a:srgbClr val="242424"/>
                </a:solidFill>
                <a:latin typeface="DejaVu Sans"/>
                <a:ea typeface="DejaVu Sans"/>
                <a:cs typeface="DejaVu Sans"/>
              </a:defRPr>
            </a:lvl2pPr>
            <a:lvl3pPr algn="ctr">
              <a:defRPr sz="1500">
                <a:solidFill>
                  <a:srgbClr val="242424"/>
                </a:solidFill>
                <a:latin typeface="DejaVu Sans"/>
                <a:ea typeface="DejaVu Sans"/>
                <a:cs typeface="DejaVu Sans"/>
              </a:defRPr>
            </a:lvl3pPr>
            <a:lvl4pPr algn="ctr">
              <a:defRPr sz="1500">
                <a:solidFill>
                  <a:srgbClr val="242424"/>
                </a:solidFill>
                <a:latin typeface="DejaVu Sans"/>
                <a:ea typeface="DejaVu Sans"/>
                <a:cs typeface="DejaVu Sans"/>
              </a:defRPr>
            </a:lvl4pPr>
            <a:lvl5pPr algn="ctr">
              <a:defRPr sz="1500">
                <a:solidFill>
                  <a:srgbClr val="242424"/>
                </a:solidFill>
                <a:latin typeface="DejaVu Sans"/>
                <a:ea typeface="DejaVu Sans"/>
                <a:cs typeface="DejaVu Sans"/>
              </a:defRPr>
            </a:lvl5pPr>
            <a:lvl6pPr algn="ctr">
              <a:defRPr sz="1500">
                <a:solidFill>
                  <a:srgbClr val="242424"/>
                </a:solidFill>
                <a:latin typeface="DejaVu Sans"/>
                <a:ea typeface="DejaVu Sans"/>
                <a:cs typeface="DejaVu Sans"/>
              </a:defRPr>
            </a:lvl6pPr>
            <a:lvl7pPr algn="ctr">
              <a:defRPr sz="1500">
                <a:solidFill>
                  <a:srgbClr val="242424"/>
                </a:solidFill>
                <a:latin typeface="DejaVu Sans"/>
                <a:ea typeface="DejaVu Sans"/>
                <a:cs typeface="DejaVu Sans"/>
              </a:defRPr>
            </a:lvl7pPr>
            <a:lvl8pPr algn="ctr">
              <a:defRPr sz="1500">
                <a:solidFill>
                  <a:srgbClr val="242424"/>
                </a:solidFill>
                <a:latin typeface="DejaVu Sans"/>
                <a:ea typeface="DejaVu Sans"/>
                <a:cs typeface="DejaVu Sans"/>
              </a:defRPr>
            </a:lvl8pPr>
            <a:lvl9pPr algn="ctr">
              <a:defRPr sz="1500">
                <a:solidFill>
                  <a:srgbClr val="242424"/>
                </a:solidFill>
                <a:latin typeface="DejaVu Sans"/>
                <a:ea typeface="DejaVu Sans"/>
                <a:cs typeface="DejaVu Sans"/>
              </a:defRPr>
            </a:lvl9pPr>
          </a:lstStyle>
          <a:p>
            <a:pPr algn="ctr">
              <a:defRPr sz="1500">
                <a:solidFill>
                  <a:srgbClr val="242424"/>
                </a:solidFill>
                <a:latin typeface="DejaVu Sans"/>
                <a:ea typeface="DejaVu Sans"/>
                <a:cs typeface="DejaVu Sans"/>
              </a:defRPr>
            </a:pPr>
            <a:r>
              <a:rPr sz="1200"/>
              <a:t>32%</a:t>
            </a:r>
          </a:p>
        </p:txBody>
      </p:sp>
      <p:sp>
        <p:nvSpPr>
          <p:cNvPr id="24" name="study-3">
            <a:extLst>
              <a:ext uri="{FF2B5EF4-FFF2-40B4-BE49-F238E27FC236}">
                <a16:creationId xmlns:a16="http://schemas.microsoft.com/office/drawing/2014/main" id="{FD0FBFCE-6B13-4BD5-8BF3-52D5F6DB2C46}"/>
              </a:ext>
            </a:extLst>
          </p:cNvPr>
          <p:cNvSpPr>
            <a:spLocks noGrp="1"/>
          </p:cNvSpPr>
          <p:nvPr/>
        </p:nvSpPr>
        <p:spPr>
          <a:xfrm>
            <a:off x="2179320" y="4008120"/>
            <a:ext cx="1257300" cy="289560"/>
          </a:xfrm>
          <a:prstGeom prst="rect">
            <a:avLst/>
          </a:prstGeom>
          <a:noFill/>
          <a:ln w="0">
            <a:noFill/>
            <a:prstDash val="solid"/>
          </a:ln>
        </p:spPr>
        <p:txBody>
          <a:bodyPr/>
          <a:lstStyle>
            <a:defPPr>
              <a:defRPr sz="1538">
                <a:solidFill>
                  <a:srgbClr val="242424"/>
                </a:solidFill>
                <a:latin typeface="DejaVu Sans"/>
                <a:ea typeface="DejaVu Sans"/>
                <a:cs typeface="DejaVu Sans"/>
              </a:defRPr>
            </a:defPPr>
            <a:lvl1pPr>
              <a:defRPr sz="1538">
                <a:solidFill>
                  <a:srgbClr val="242424"/>
                </a:solidFill>
                <a:latin typeface="DejaVu Sans"/>
                <a:ea typeface="DejaVu Sans"/>
                <a:cs typeface="DejaVu Sans"/>
              </a:defRPr>
            </a:lvl1pPr>
            <a:lvl2pPr>
              <a:defRPr sz="1538">
                <a:solidFill>
                  <a:srgbClr val="242424"/>
                </a:solidFill>
                <a:latin typeface="DejaVu Sans"/>
                <a:ea typeface="DejaVu Sans"/>
                <a:cs typeface="DejaVu Sans"/>
              </a:defRPr>
            </a:lvl2pPr>
            <a:lvl3pPr>
              <a:defRPr sz="1538">
                <a:solidFill>
                  <a:srgbClr val="242424"/>
                </a:solidFill>
                <a:latin typeface="DejaVu Sans"/>
                <a:ea typeface="DejaVu Sans"/>
                <a:cs typeface="DejaVu Sans"/>
              </a:defRPr>
            </a:lvl3pPr>
            <a:lvl4pPr>
              <a:defRPr sz="1538">
                <a:solidFill>
                  <a:srgbClr val="242424"/>
                </a:solidFill>
                <a:latin typeface="DejaVu Sans"/>
                <a:ea typeface="DejaVu Sans"/>
                <a:cs typeface="DejaVu Sans"/>
              </a:defRPr>
            </a:lvl4pPr>
            <a:lvl5pPr>
              <a:defRPr sz="1538">
                <a:solidFill>
                  <a:srgbClr val="242424"/>
                </a:solidFill>
                <a:latin typeface="DejaVu Sans"/>
                <a:ea typeface="DejaVu Sans"/>
                <a:cs typeface="DejaVu Sans"/>
              </a:defRPr>
            </a:lvl5pPr>
            <a:lvl6pPr>
              <a:defRPr sz="1538">
                <a:solidFill>
                  <a:srgbClr val="242424"/>
                </a:solidFill>
                <a:latin typeface="DejaVu Sans"/>
                <a:ea typeface="DejaVu Sans"/>
                <a:cs typeface="DejaVu Sans"/>
              </a:defRPr>
            </a:lvl6pPr>
            <a:lvl7pPr>
              <a:defRPr sz="1538">
                <a:solidFill>
                  <a:srgbClr val="242424"/>
                </a:solidFill>
                <a:latin typeface="DejaVu Sans"/>
                <a:ea typeface="DejaVu Sans"/>
                <a:cs typeface="DejaVu Sans"/>
              </a:defRPr>
            </a:lvl7pPr>
            <a:lvl8pPr>
              <a:defRPr sz="1538">
                <a:solidFill>
                  <a:srgbClr val="242424"/>
                </a:solidFill>
                <a:latin typeface="DejaVu Sans"/>
                <a:ea typeface="DejaVu Sans"/>
                <a:cs typeface="DejaVu Sans"/>
              </a:defRPr>
            </a:lvl8pPr>
            <a:lvl9pPr>
              <a:defRPr sz="1538">
                <a:solidFill>
                  <a:srgbClr val="242424"/>
                </a:solidFill>
                <a:latin typeface="DejaVu Sans"/>
                <a:ea typeface="DejaVu Sans"/>
                <a:cs typeface="DejaVu Sans"/>
              </a:defRPr>
            </a:lvl9pPr>
          </a:lstStyle>
          <a:p>
            <a:pPr>
              <a:defRPr sz="1538">
                <a:solidFill>
                  <a:srgbClr val="242424"/>
                </a:solidFill>
                <a:latin typeface="DejaVu Sans"/>
                <a:ea typeface="DejaVu Sans"/>
                <a:cs typeface="DejaVu Sans"/>
              </a:defRPr>
            </a:pPr>
            <a:r>
              <a:rPr sz="1230"/>
              <a:t>Μελέτη Δ</a:t>
            </a:r>
          </a:p>
        </p:txBody>
      </p:sp>
      <p:sp>
        <p:nvSpPr>
          <p:cNvPr id="25" name="rr-3">
            <a:extLst>
              <a:ext uri="{FF2B5EF4-FFF2-40B4-BE49-F238E27FC236}">
                <a16:creationId xmlns:a16="http://schemas.microsoft.com/office/drawing/2014/main" id="{BDF0E044-FB18-4C66-BA1F-104E6CC56525}"/>
              </a:ext>
            </a:extLst>
          </p:cNvPr>
          <p:cNvSpPr>
            <a:spLocks noGrp="1"/>
          </p:cNvSpPr>
          <p:nvPr/>
        </p:nvSpPr>
        <p:spPr>
          <a:xfrm>
            <a:off x="3505200" y="4008120"/>
            <a:ext cx="1676400" cy="289560"/>
          </a:xfrm>
          <a:prstGeom prst="rect">
            <a:avLst/>
          </a:prstGeom>
          <a:noFill/>
          <a:ln w="0">
            <a:noFill/>
            <a:prstDash val="solid"/>
          </a:ln>
        </p:spPr>
        <p:txBody>
          <a:bodyPr/>
          <a:lstStyle>
            <a:defPPr algn="ctr">
              <a:defRPr sz="1463">
                <a:solidFill>
                  <a:srgbClr val="242424"/>
                </a:solidFill>
                <a:latin typeface="DejaVu Sans"/>
                <a:ea typeface="DejaVu Sans"/>
                <a:cs typeface="DejaVu Sans"/>
              </a:defRPr>
            </a:defPPr>
            <a:lvl1pPr algn="ctr">
              <a:defRPr sz="1463">
                <a:solidFill>
                  <a:srgbClr val="242424"/>
                </a:solidFill>
                <a:latin typeface="DejaVu Sans"/>
                <a:ea typeface="DejaVu Sans"/>
                <a:cs typeface="DejaVu Sans"/>
              </a:defRPr>
            </a:lvl1pPr>
            <a:lvl2pPr algn="ctr">
              <a:defRPr sz="1463">
                <a:solidFill>
                  <a:srgbClr val="242424"/>
                </a:solidFill>
                <a:latin typeface="DejaVu Sans"/>
                <a:ea typeface="DejaVu Sans"/>
                <a:cs typeface="DejaVu Sans"/>
              </a:defRPr>
            </a:lvl2pPr>
            <a:lvl3pPr algn="ctr">
              <a:defRPr sz="1463">
                <a:solidFill>
                  <a:srgbClr val="242424"/>
                </a:solidFill>
                <a:latin typeface="DejaVu Sans"/>
                <a:ea typeface="DejaVu Sans"/>
                <a:cs typeface="DejaVu Sans"/>
              </a:defRPr>
            </a:lvl3pPr>
            <a:lvl4pPr algn="ctr">
              <a:defRPr sz="1463">
                <a:solidFill>
                  <a:srgbClr val="242424"/>
                </a:solidFill>
                <a:latin typeface="DejaVu Sans"/>
                <a:ea typeface="DejaVu Sans"/>
                <a:cs typeface="DejaVu Sans"/>
              </a:defRPr>
            </a:lvl4pPr>
            <a:lvl5pPr algn="ctr">
              <a:defRPr sz="1463">
                <a:solidFill>
                  <a:srgbClr val="242424"/>
                </a:solidFill>
                <a:latin typeface="DejaVu Sans"/>
                <a:ea typeface="DejaVu Sans"/>
                <a:cs typeface="DejaVu Sans"/>
              </a:defRPr>
            </a:lvl5pPr>
            <a:lvl6pPr algn="ctr">
              <a:defRPr sz="1463">
                <a:solidFill>
                  <a:srgbClr val="242424"/>
                </a:solidFill>
                <a:latin typeface="DejaVu Sans"/>
                <a:ea typeface="DejaVu Sans"/>
                <a:cs typeface="DejaVu Sans"/>
              </a:defRPr>
            </a:lvl6pPr>
            <a:lvl7pPr algn="ctr">
              <a:defRPr sz="1463">
                <a:solidFill>
                  <a:srgbClr val="242424"/>
                </a:solidFill>
                <a:latin typeface="DejaVu Sans"/>
                <a:ea typeface="DejaVu Sans"/>
                <a:cs typeface="DejaVu Sans"/>
              </a:defRPr>
            </a:lvl7pPr>
            <a:lvl8pPr algn="ctr">
              <a:defRPr sz="1463">
                <a:solidFill>
                  <a:srgbClr val="242424"/>
                </a:solidFill>
                <a:latin typeface="DejaVu Sans"/>
                <a:ea typeface="DejaVu Sans"/>
                <a:cs typeface="DejaVu Sans"/>
              </a:defRPr>
            </a:lvl8pPr>
            <a:lvl9pPr algn="ctr">
              <a:defRPr sz="1463">
                <a:solidFill>
                  <a:srgbClr val="242424"/>
                </a:solidFill>
                <a:latin typeface="DejaVu Sans"/>
                <a:ea typeface="DejaVu Sans"/>
                <a:cs typeface="DejaVu Sans"/>
              </a:defRPr>
            </a:lvl9pPr>
          </a:lstStyle>
          <a:p>
            <a:pPr algn="ctr">
              <a:defRPr sz="1463">
                <a:solidFill>
                  <a:srgbClr val="242424"/>
                </a:solidFill>
                <a:latin typeface="DejaVu Sans"/>
                <a:ea typeface="DejaVu Sans"/>
                <a:cs typeface="DejaVu Sans"/>
              </a:defRPr>
            </a:pPr>
            <a:r>
              <a:rPr sz="1170"/>
              <a:t>0,60 [0,42–0,86]</a:t>
            </a:r>
          </a:p>
        </p:txBody>
      </p:sp>
      <p:sp>
        <p:nvSpPr>
          <p:cNvPr id="26" name="ci-3">
            <a:extLst>
              <a:ext uri="{FF2B5EF4-FFF2-40B4-BE49-F238E27FC236}">
                <a16:creationId xmlns:a16="http://schemas.microsoft.com/office/drawing/2014/main" id="{F3E1C998-8147-4198-949B-7D79B3DECFC5}"/>
              </a:ext>
            </a:extLst>
          </p:cNvPr>
          <p:cNvSpPr>
            <a:spLocks noGrp="1"/>
          </p:cNvSpPr>
          <p:nvPr/>
        </p:nvSpPr>
        <p:spPr>
          <a:xfrm>
            <a:off x="6541897" y="4137660"/>
            <a:ext cx="1194933" cy="22860"/>
          </a:xfrm>
          <a:prstGeom prst="rect">
            <a:avLst/>
          </a:prstGeom>
          <a:solidFill>
            <a:srgbClr val="242424"/>
          </a:solidFill>
          <a:ln w="0">
            <a:noFill/>
            <a:prstDash val="solid"/>
          </a:ln>
        </p:spPr>
        <p:txBody>
          <a:bodyPr/>
          <a:lstStyle/>
          <a:p>
            <a:endParaRPr lang="en-US" sz="1440"/>
          </a:p>
        </p:txBody>
      </p:sp>
      <p:sp>
        <p:nvSpPr>
          <p:cNvPr id="27" name="point-3">
            <a:extLst>
              <a:ext uri="{FF2B5EF4-FFF2-40B4-BE49-F238E27FC236}">
                <a16:creationId xmlns:a16="http://schemas.microsoft.com/office/drawing/2014/main" id="{6F35CE0A-B470-4DB1-A340-59F9B029573F}"/>
              </a:ext>
            </a:extLst>
          </p:cNvPr>
          <p:cNvSpPr>
            <a:spLocks noGrp="1"/>
          </p:cNvSpPr>
          <p:nvPr/>
        </p:nvSpPr>
        <p:spPr>
          <a:xfrm>
            <a:off x="7066485" y="4075176"/>
            <a:ext cx="140208" cy="140208"/>
          </a:xfrm>
          <a:prstGeom prst="rect">
            <a:avLst/>
          </a:prstGeom>
          <a:solidFill>
            <a:srgbClr val="452046"/>
          </a:solidFill>
          <a:ln w="9525">
            <a:solidFill>
              <a:srgbClr val="452046"/>
            </a:solidFill>
            <a:prstDash val="solid"/>
          </a:ln>
        </p:spPr>
        <p:txBody>
          <a:bodyPr/>
          <a:lstStyle/>
          <a:p>
            <a:endParaRPr lang="en-US" sz="1440"/>
          </a:p>
        </p:txBody>
      </p:sp>
      <p:sp>
        <p:nvSpPr>
          <p:cNvPr id="28" name="weight-3">
            <a:extLst>
              <a:ext uri="{FF2B5EF4-FFF2-40B4-BE49-F238E27FC236}">
                <a16:creationId xmlns:a16="http://schemas.microsoft.com/office/drawing/2014/main" id="{6C9BEFBA-5AE0-4273-9785-3DAFA26C1A79}"/>
              </a:ext>
            </a:extLst>
          </p:cNvPr>
          <p:cNvSpPr>
            <a:spLocks noGrp="1"/>
          </p:cNvSpPr>
          <p:nvPr/>
        </p:nvSpPr>
        <p:spPr>
          <a:xfrm>
            <a:off x="9220200" y="4008120"/>
            <a:ext cx="800100" cy="289560"/>
          </a:xfrm>
          <a:prstGeom prst="rect">
            <a:avLst/>
          </a:prstGeom>
          <a:noFill/>
          <a:ln w="0">
            <a:noFill/>
            <a:prstDash val="solid"/>
          </a:ln>
        </p:spPr>
        <p:txBody>
          <a:bodyPr/>
          <a:lstStyle>
            <a:defPPr algn="ctr">
              <a:defRPr sz="1500">
                <a:solidFill>
                  <a:srgbClr val="242424"/>
                </a:solidFill>
                <a:latin typeface="DejaVu Sans"/>
                <a:ea typeface="DejaVu Sans"/>
                <a:cs typeface="DejaVu Sans"/>
              </a:defRPr>
            </a:defPPr>
            <a:lvl1pPr algn="ctr">
              <a:defRPr sz="1500">
                <a:solidFill>
                  <a:srgbClr val="242424"/>
                </a:solidFill>
                <a:latin typeface="DejaVu Sans"/>
                <a:ea typeface="DejaVu Sans"/>
                <a:cs typeface="DejaVu Sans"/>
              </a:defRPr>
            </a:lvl1pPr>
            <a:lvl2pPr algn="ctr">
              <a:defRPr sz="1500">
                <a:solidFill>
                  <a:srgbClr val="242424"/>
                </a:solidFill>
                <a:latin typeface="DejaVu Sans"/>
                <a:ea typeface="DejaVu Sans"/>
                <a:cs typeface="DejaVu Sans"/>
              </a:defRPr>
            </a:lvl2pPr>
            <a:lvl3pPr algn="ctr">
              <a:defRPr sz="1500">
                <a:solidFill>
                  <a:srgbClr val="242424"/>
                </a:solidFill>
                <a:latin typeface="DejaVu Sans"/>
                <a:ea typeface="DejaVu Sans"/>
                <a:cs typeface="DejaVu Sans"/>
              </a:defRPr>
            </a:lvl3pPr>
            <a:lvl4pPr algn="ctr">
              <a:defRPr sz="1500">
                <a:solidFill>
                  <a:srgbClr val="242424"/>
                </a:solidFill>
                <a:latin typeface="DejaVu Sans"/>
                <a:ea typeface="DejaVu Sans"/>
                <a:cs typeface="DejaVu Sans"/>
              </a:defRPr>
            </a:lvl4pPr>
            <a:lvl5pPr algn="ctr">
              <a:defRPr sz="1500">
                <a:solidFill>
                  <a:srgbClr val="242424"/>
                </a:solidFill>
                <a:latin typeface="DejaVu Sans"/>
                <a:ea typeface="DejaVu Sans"/>
                <a:cs typeface="DejaVu Sans"/>
              </a:defRPr>
            </a:lvl5pPr>
            <a:lvl6pPr algn="ctr">
              <a:defRPr sz="1500">
                <a:solidFill>
                  <a:srgbClr val="242424"/>
                </a:solidFill>
                <a:latin typeface="DejaVu Sans"/>
                <a:ea typeface="DejaVu Sans"/>
                <a:cs typeface="DejaVu Sans"/>
              </a:defRPr>
            </a:lvl6pPr>
            <a:lvl7pPr algn="ctr">
              <a:defRPr sz="1500">
                <a:solidFill>
                  <a:srgbClr val="242424"/>
                </a:solidFill>
                <a:latin typeface="DejaVu Sans"/>
                <a:ea typeface="DejaVu Sans"/>
                <a:cs typeface="DejaVu Sans"/>
              </a:defRPr>
            </a:lvl7pPr>
            <a:lvl8pPr algn="ctr">
              <a:defRPr sz="1500">
                <a:solidFill>
                  <a:srgbClr val="242424"/>
                </a:solidFill>
                <a:latin typeface="DejaVu Sans"/>
                <a:ea typeface="DejaVu Sans"/>
                <a:cs typeface="DejaVu Sans"/>
              </a:defRPr>
            </a:lvl8pPr>
            <a:lvl9pPr algn="ctr">
              <a:defRPr sz="1500">
                <a:solidFill>
                  <a:srgbClr val="242424"/>
                </a:solidFill>
                <a:latin typeface="DejaVu Sans"/>
                <a:ea typeface="DejaVu Sans"/>
                <a:cs typeface="DejaVu Sans"/>
              </a:defRPr>
            </a:lvl9pPr>
          </a:lstStyle>
          <a:p>
            <a:pPr algn="ctr">
              <a:defRPr sz="1500">
                <a:solidFill>
                  <a:srgbClr val="242424"/>
                </a:solidFill>
                <a:latin typeface="DejaVu Sans"/>
                <a:ea typeface="DejaVu Sans"/>
                <a:cs typeface="DejaVu Sans"/>
              </a:defRPr>
            </a:pPr>
            <a:r>
              <a:rPr sz="1200"/>
              <a:t>20%</a:t>
            </a:r>
          </a:p>
        </p:txBody>
      </p:sp>
      <p:sp>
        <p:nvSpPr>
          <p:cNvPr id="29" name="study-4">
            <a:extLst>
              <a:ext uri="{FF2B5EF4-FFF2-40B4-BE49-F238E27FC236}">
                <a16:creationId xmlns:a16="http://schemas.microsoft.com/office/drawing/2014/main" id="{25F5558F-27FB-4164-B572-022ADD3B34C9}"/>
              </a:ext>
            </a:extLst>
          </p:cNvPr>
          <p:cNvSpPr>
            <a:spLocks noGrp="1"/>
          </p:cNvSpPr>
          <p:nvPr/>
        </p:nvSpPr>
        <p:spPr>
          <a:xfrm>
            <a:off x="2179320" y="4518660"/>
            <a:ext cx="1257300" cy="289560"/>
          </a:xfrm>
          <a:prstGeom prst="rect">
            <a:avLst/>
          </a:prstGeom>
          <a:noFill/>
          <a:ln w="0">
            <a:noFill/>
            <a:prstDash val="solid"/>
          </a:ln>
        </p:spPr>
        <p:txBody>
          <a:bodyPr/>
          <a:lstStyle>
            <a:defPPr>
              <a:defRPr sz="1538">
                <a:solidFill>
                  <a:srgbClr val="242424"/>
                </a:solidFill>
                <a:latin typeface="DejaVu Sans"/>
                <a:ea typeface="DejaVu Sans"/>
                <a:cs typeface="DejaVu Sans"/>
              </a:defRPr>
            </a:defPPr>
            <a:lvl1pPr>
              <a:defRPr sz="1538">
                <a:solidFill>
                  <a:srgbClr val="242424"/>
                </a:solidFill>
                <a:latin typeface="DejaVu Sans"/>
                <a:ea typeface="DejaVu Sans"/>
                <a:cs typeface="DejaVu Sans"/>
              </a:defRPr>
            </a:lvl1pPr>
            <a:lvl2pPr>
              <a:defRPr sz="1538">
                <a:solidFill>
                  <a:srgbClr val="242424"/>
                </a:solidFill>
                <a:latin typeface="DejaVu Sans"/>
                <a:ea typeface="DejaVu Sans"/>
                <a:cs typeface="DejaVu Sans"/>
              </a:defRPr>
            </a:lvl2pPr>
            <a:lvl3pPr>
              <a:defRPr sz="1538">
                <a:solidFill>
                  <a:srgbClr val="242424"/>
                </a:solidFill>
                <a:latin typeface="DejaVu Sans"/>
                <a:ea typeface="DejaVu Sans"/>
                <a:cs typeface="DejaVu Sans"/>
              </a:defRPr>
            </a:lvl3pPr>
            <a:lvl4pPr>
              <a:defRPr sz="1538">
                <a:solidFill>
                  <a:srgbClr val="242424"/>
                </a:solidFill>
                <a:latin typeface="DejaVu Sans"/>
                <a:ea typeface="DejaVu Sans"/>
                <a:cs typeface="DejaVu Sans"/>
              </a:defRPr>
            </a:lvl4pPr>
            <a:lvl5pPr>
              <a:defRPr sz="1538">
                <a:solidFill>
                  <a:srgbClr val="242424"/>
                </a:solidFill>
                <a:latin typeface="DejaVu Sans"/>
                <a:ea typeface="DejaVu Sans"/>
                <a:cs typeface="DejaVu Sans"/>
              </a:defRPr>
            </a:lvl5pPr>
            <a:lvl6pPr>
              <a:defRPr sz="1538">
                <a:solidFill>
                  <a:srgbClr val="242424"/>
                </a:solidFill>
                <a:latin typeface="DejaVu Sans"/>
                <a:ea typeface="DejaVu Sans"/>
                <a:cs typeface="DejaVu Sans"/>
              </a:defRPr>
            </a:lvl6pPr>
            <a:lvl7pPr>
              <a:defRPr sz="1538">
                <a:solidFill>
                  <a:srgbClr val="242424"/>
                </a:solidFill>
                <a:latin typeface="DejaVu Sans"/>
                <a:ea typeface="DejaVu Sans"/>
                <a:cs typeface="DejaVu Sans"/>
              </a:defRPr>
            </a:lvl7pPr>
            <a:lvl8pPr>
              <a:defRPr sz="1538">
                <a:solidFill>
                  <a:srgbClr val="242424"/>
                </a:solidFill>
                <a:latin typeface="DejaVu Sans"/>
                <a:ea typeface="DejaVu Sans"/>
                <a:cs typeface="DejaVu Sans"/>
              </a:defRPr>
            </a:lvl8pPr>
            <a:lvl9pPr>
              <a:defRPr sz="1538">
                <a:solidFill>
                  <a:srgbClr val="242424"/>
                </a:solidFill>
                <a:latin typeface="DejaVu Sans"/>
                <a:ea typeface="DejaVu Sans"/>
                <a:cs typeface="DejaVu Sans"/>
              </a:defRPr>
            </a:lvl9pPr>
          </a:lstStyle>
          <a:p>
            <a:pPr>
              <a:defRPr sz="1538">
                <a:solidFill>
                  <a:srgbClr val="242424"/>
                </a:solidFill>
                <a:latin typeface="DejaVu Sans"/>
                <a:ea typeface="DejaVu Sans"/>
                <a:cs typeface="DejaVu Sans"/>
              </a:defRPr>
            </a:pPr>
            <a:r>
              <a:rPr sz="1230"/>
              <a:t>Μελέτη Ε</a:t>
            </a:r>
          </a:p>
        </p:txBody>
      </p:sp>
      <p:sp>
        <p:nvSpPr>
          <p:cNvPr id="30" name="rr-4">
            <a:extLst>
              <a:ext uri="{FF2B5EF4-FFF2-40B4-BE49-F238E27FC236}">
                <a16:creationId xmlns:a16="http://schemas.microsoft.com/office/drawing/2014/main" id="{7CF3228D-57E5-4E53-9F7C-E17E3D2B22C7}"/>
              </a:ext>
            </a:extLst>
          </p:cNvPr>
          <p:cNvSpPr>
            <a:spLocks noGrp="1"/>
          </p:cNvSpPr>
          <p:nvPr/>
        </p:nvSpPr>
        <p:spPr>
          <a:xfrm>
            <a:off x="3505200" y="4518660"/>
            <a:ext cx="1676400" cy="289560"/>
          </a:xfrm>
          <a:prstGeom prst="rect">
            <a:avLst/>
          </a:prstGeom>
          <a:noFill/>
          <a:ln w="0">
            <a:noFill/>
            <a:prstDash val="solid"/>
          </a:ln>
        </p:spPr>
        <p:txBody>
          <a:bodyPr/>
          <a:lstStyle>
            <a:defPPr algn="ctr">
              <a:defRPr sz="1463">
                <a:solidFill>
                  <a:srgbClr val="242424"/>
                </a:solidFill>
                <a:latin typeface="DejaVu Sans"/>
                <a:ea typeface="DejaVu Sans"/>
                <a:cs typeface="DejaVu Sans"/>
              </a:defRPr>
            </a:defPPr>
            <a:lvl1pPr algn="ctr">
              <a:defRPr sz="1463">
                <a:solidFill>
                  <a:srgbClr val="242424"/>
                </a:solidFill>
                <a:latin typeface="DejaVu Sans"/>
                <a:ea typeface="DejaVu Sans"/>
                <a:cs typeface="DejaVu Sans"/>
              </a:defRPr>
            </a:lvl1pPr>
            <a:lvl2pPr algn="ctr">
              <a:defRPr sz="1463">
                <a:solidFill>
                  <a:srgbClr val="242424"/>
                </a:solidFill>
                <a:latin typeface="DejaVu Sans"/>
                <a:ea typeface="DejaVu Sans"/>
                <a:cs typeface="DejaVu Sans"/>
              </a:defRPr>
            </a:lvl2pPr>
            <a:lvl3pPr algn="ctr">
              <a:defRPr sz="1463">
                <a:solidFill>
                  <a:srgbClr val="242424"/>
                </a:solidFill>
                <a:latin typeface="DejaVu Sans"/>
                <a:ea typeface="DejaVu Sans"/>
                <a:cs typeface="DejaVu Sans"/>
              </a:defRPr>
            </a:lvl3pPr>
            <a:lvl4pPr algn="ctr">
              <a:defRPr sz="1463">
                <a:solidFill>
                  <a:srgbClr val="242424"/>
                </a:solidFill>
                <a:latin typeface="DejaVu Sans"/>
                <a:ea typeface="DejaVu Sans"/>
                <a:cs typeface="DejaVu Sans"/>
              </a:defRPr>
            </a:lvl4pPr>
            <a:lvl5pPr algn="ctr">
              <a:defRPr sz="1463">
                <a:solidFill>
                  <a:srgbClr val="242424"/>
                </a:solidFill>
                <a:latin typeface="DejaVu Sans"/>
                <a:ea typeface="DejaVu Sans"/>
                <a:cs typeface="DejaVu Sans"/>
              </a:defRPr>
            </a:lvl5pPr>
            <a:lvl6pPr algn="ctr">
              <a:defRPr sz="1463">
                <a:solidFill>
                  <a:srgbClr val="242424"/>
                </a:solidFill>
                <a:latin typeface="DejaVu Sans"/>
                <a:ea typeface="DejaVu Sans"/>
                <a:cs typeface="DejaVu Sans"/>
              </a:defRPr>
            </a:lvl6pPr>
            <a:lvl7pPr algn="ctr">
              <a:defRPr sz="1463">
                <a:solidFill>
                  <a:srgbClr val="242424"/>
                </a:solidFill>
                <a:latin typeface="DejaVu Sans"/>
                <a:ea typeface="DejaVu Sans"/>
                <a:cs typeface="DejaVu Sans"/>
              </a:defRPr>
            </a:lvl7pPr>
            <a:lvl8pPr algn="ctr">
              <a:defRPr sz="1463">
                <a:solidFill>
                  <a:srgbClr val="242424"/>
                </a:solidFill>
                <a:latin typeface="DejaVu Sans"/>
                <a:ea typeface="DejaVu Sans"/>
                <a:cs typeface="DejaVu Sans"/>
              </a:defRPr>
            </a:lvl8pPr>
            <a:lvl9pPr algn="ctr">
              <a:defRPr sz="1463">
                <a:solidFill>
                  <a:srgbClr val="242424"/>
                </a:solidFill>
                <a:latin typeface="DejaVu Sans"/>
                <a:ea typeface="DejaVu Sans"/>
                <a:cs typeface="DejaVu Sans"/>
              </a:defRPr>
            </a:lvl9pPr>
          </a:lstStyle>
          <a:p>
            <a:pPr algn="ctr">
              <a:defRPr sz="1463">
                <a:solidFill>
                  <a:srgbClr val="242424"/>
                </a:solidFill>
                <a:latin typeface="DejaVu Sans"/>
                <a:ea typeface="DejaVu Sans"/>
                <a:cs typeface="DejaVu Sans"/>
              </a:defRPr>
            </a:pPr>
            <a:r>
              <a:rPr sz="1170"/>
              <a:t>1,05 [0,60–1,84]</a:t>
            </a:r>
          </a:p>
        </p:txBody>
      </p:sp>
      <p:sp>
        <p:nvSpPr>
          <p:cNvPr id="31" name="ci-4">
            <a:extLst>
              <a:ext uri="{FF2B5EF4-FFF2-40B4-BE49-F238E27FC236}">
                <a16:creationId xmlns:a16="http://schemas.microsoft.com/office/drawing/2014/main" id="{5D0C2DD8-635D-4BA5-886A-3106410F9D4C}"/>
              </a:ext>
            </a:extLst>
          </p:cNvPr>
          <p:cNvSpPr>
            <a:spLocks noGrp="1"/>
          </p:cNvSpPr>
          <p:nvPr/>
        </p:nvSpPr>
        <p:spPr>
          <a:xfrm>
            <a:off x="7136589" y="4648200"/>
            <a:ext cx="1868387" cy="22860"/>
          </a:xfrm>
          <a:prstGeom prst="rect">
            <a:avLst/>
          </a:prstGeom>
          <a:solidFill>
            <a:srgbClr val="242424"/>
          </a:solidFill>
          <a:ln w="0">
            <a:noFill/>
            <a:prstDash val="solid"/>
          </a:ln>
        </p:spPr>
        <p:txBody>
          <a:bodyPr/>
          <a:lstStyle/>
          <a:p>
            <a:endParaRPr lang="en-US" sz="1440"/>
          </a:p>
        </p:txBody>
      </p:sp>
      <p:sp>
        <p:nvSpPr>
          <p:cNvPr id="32" name="point-4">
            <a:extLst>
              <a:ext uri="{FF2B5EF4-FFF2-40B4-BE49-F238E27FC236}">
                <a16:creationId xmlns:a16="http://schemas.microsoft.com/office/drawing/2014/main" id="{0B65D293-BAF4-4966-94C4-30B417CF4032}"/>
              </a:ext>
            </a:extLst>
          </p:cNvPr>
          <p:cNvSpPr>
            <a:spLocks noGrp="1"/>
          </p:cNvSpPr>
          <p:nvPr/>
        </p:nvSpPr>
        <p:spPr>
          <a:xfrm>
            <a:off x="8014175" y="4600347"/>
            <a:ext cx="110947" cy="110947"/>
          </a:xfrm>
          <a:prstGeom prst="rect">
            <a:avLst/>
          </a:prstGeom>
          <a:solidFill>
            <a:srgbClr val="452046"/>
          </a:solidFill>
          <a:ln w="9525">
            <a:solidFill>
              <a:srgbClr val="452046"/>
            </a:solidFill>
            <a:prstDash val="solid"/>
          </a:ln>
        </p:spPr>
        <p:txBody>
          <a:bodyPr/>
          <a:lstStyle/>
          <a:p>
            <a:endParaRPr lang="en-US" sz="1440"/>
          </a:p>
        </p:txBody>
      </p:sp>
      <p:sp>
        <p:nvSpPr>
          <p:cNvPr id="33" name="weight-4">
            <a:extLst>
              <a:ext uri="{FF2B5EF4-FFF2-40B4-BE49-F238E27FC236}">
                <a16:creationId xmlns:a16="http://schemas.microsoft.com/office/drawing/2014/main" id="{0F45A4EF-02FC-4363-9DFD-A15FA37877EA}"/>
              </a:ext>
            </a:extLst>
          </p:cNvPr>
          <p:cNvSpPr>
            <a:spLocks noGrp="1"/>
          </p:cNvSpPr>
          <p:nvPr/>
        </p:nvSpPr>
        <p:spPr>
          <a:xfrm>
            <a:off x="9220200" y="4518660"/>
            <a:ext cx="800100" cy="289560"/>
          </a:xfrm>
          <a:prstGeom prst="rect">
            <a:avLst/>
          </a:prstGeom>
          <a:noFill/>
          <a:ln w="0">
            <a:noFill/>
            <a:prstDash val="solid"/>
          </a:ln>
        </p:spPr>
        <p:txBody>
          <a:bodyPr/>
          <a:lstStyle>
            <a:defPPr algn="ctr">
              <a:defRPr sz="1500">
                <a:solidFill>
                  <a:srgbClr val="242424"/>
                </a:solidFill>
                <a:latin typeface="DejaVu Sans"/>
                <a:ea typeface="DejaVu Sans"/>
                <a:cs typeface="DejaVu Sans"/>
              </a:defRPr>
            </a:defPPr>
            <a:lvl1pPr algn="ctr">
              <a:defRPr sz="1500">
                <a:solidFill>
                  <a:srgbClr val="242424"/>
                </a:solidFill>
                <a:latin typeface="DejaVu Sans"/>
                <a:ea typeface="DejaVu Sans"/>
                <a:cs typeface="DejaVu Sans"/>
              </a:defRPr>
            </a:lvl1pPr>
            <a:lvl2pPr algn="ctr">
              <a:defRPr sz="1500">
                <a:solidFill>
                  <a:srgbClr val="242424"/>
                </a:solidFill>
                <a:latin typeface="DejaVu Sans"/>
                <a:ea typeface="DejaVu Sans"/>
                <a:cs typeface="DejaVu Sans"/>
              </a:defRPr>
            </a:lvl2pPr>
            <a:lvl3pPr algn="ctr">
              <a:defRPr sz="1500">
                <a:solidFill>
                  <a:srgbClr val="242424"/>
                </a:solidFill>
                <a:latin typeface="DejaVu Sans"/>
                <a:ea typeface="DejaVu Sans"/>
                <a:cs typeface="DejaVu Sans"/>
              </a:defRPr>
            </a:lvl3pPr>
            <a:lvl4pPr algn="ctr">
              <a:defRPr sz="1500">
                <a:solidFill>
                  <a:srgbClr val="242424"/>
                </a:solidFill>
                <a:latin typeface="DejaVu Sans"/>
                <a:ea typeface="DejaVu Sans"/>
                <a:cs typeface="DejaVu Sans"/>
              </a:defRPr>
            </a:lvl4pPr>
            <a:lvl5pPr algn="ctr">
              <a:defRPr sz="1500">
                <a:solidFill>
                  <a:srgbClr val="242424"/>
                </a:solidFill>
                <a:latin typeface="DejaVu Sans"/>
                <a:ea typeface="DejaVu Sans"/>
                <a:cs typeface="DejaVu Sans"/>
              </a:defRPr>
            </a:lvl5pPr>
            <a:lvl6pPr algn="ctr">
              <a:defRPr sz="1500">
                <a:solidFill>
                  <a:srgbClr val="242424"/>
                </a:solidFill>
                <a:latin typeface="DejaVu Sans"/>
                <a:ea typeface="DejaVu Sans"/>
                <a:cs typeface="DejaVu Sans"/>
              </a:defRPr>
            </a:lvl6pPr>
            <a:lvl7pPr algn="ctr">
              <a:defRPr sz="1500">
                <a:solidFill>
                  <a:srgbClr val="242424"/>
                </a:solidFill>
                <a:latin typeface="DejaVu Sans"/>
                <a:ea typeface="DejaVu Sans"/>
                <a:cs typeface="DejaVu Sans"/>
              </a:defRPr>
            </a:lvl7pPr>
            <a:lvl8pPr algn="ctr">
              <a:defRPr sz="1500">
                <a:solidFill>
                  <a:srgbClr val="242424"/>
                </a:solidFill>
                <a:latin typeface="DejaVu Sans"/>
                <a:ea typeface="DejaVu Sans"/>
                <a:cs typeface="DejaVu Sans"/>
              </a:defRPr>
            </a:lvl8pPr>
            <a:lvl9pPr algn="ctr">
              <a:defRPr sz="1500">
                <a:solidFill>
                  <a:srgbClr val="242424"/>
                </a:solidFill>
                <a:latin typeface="DejaVu Sans"/>
                <a:ea typeface="DejaVu Sans"/>
                <a:cs typeface="DejaVu Sans"/>
              </a:defRPr>
            </a:lvl9pPr>
          </a:lstStyle>
          <a:p>
            <a:pPr algn="ctr">
              <a:defRPr sz="1500">
                <a:solidFill>
                  <a:srgbClr val="242424"/>
                </a:solidFill>
                <a:latin typeface="DejaVu Sans"/>
                <a:ea typeface="DejaVu Sans"/>
                <a:cs typeface="DejaVu Sans"/>
              </a:defRPr>
            </a:pPr>
            <a:r>
              <a:rPr sz="1200"/>
              <a:t>8%</a:t>
            </a:r>
          </a:p>
        </p:txBody>
      </p:sp>
      <p:sp>
        <p:nvSpPr>
          <p:cNvPr id="34" name="pooled-label">
            <a:extLst>
              <a:ext uri="{FF2B5EF4-FFF2-40B4-BE49-F238E27FC236}">
                <a16:creationId xmlns:a16="http://schemas.microsoft.com/office/drawing/2014/main" id="{B125E782-3F57-41C4-84E2-E45C506E6AC1}"/>
              </a:ext>
            </a:extLst>
          </p:cNvPr>
          <p:cNvSpPr>
            <a:spLocks noGrp="1"/>
          </p:cNvSpPr>
          <p:nvPr/>
        </p:nvSpPr>
        <p:spPr>
          <a:xfrm>
            <a:off x="2179320" y="5052060"/>
            <a:ext cx="1447800" cy="320040"/>
          </a:xfrm>
          <a:prstGeom prst="rect">
            <a:avLst/>
          </a:prstGeom>
          <a:noFill/>
          <a:ln w="0">
            <a:noFill/>
            <a:prstDash val="solid"/>
          </a:ln>
        </p:spPr>
        <p:txBody>
          <a:bodyPr/>
          <a:lstStyle>
            <a:defPPr>
              <a:defRPr sz="1575" b="1">
                <a:solidFill>
                  <a:srgbClr val="452046"/>
                </a:solidFill>
                <a:latin typeface="DejaVu Sans"/>
                <a:ea typeface="DejaVu Sans"/>
                <a:cs typeface="DejaVu Sans"/>
              </a:defRPr>
            </a:defPPr>
            <a:lvl1pPr>
              <a:defRPr sz="1575" b="1">
                <a:solidFill>
                  <a:srgbClr val="452046"/>
                </a:solidFill>
                <a:latin typeface="DejaVu Sans"/>
                <a:ea typeface="DejaVu Sans"/>
                <a:cs typeface="DejaVu Sans"/>
              </a:defRPr>
            </a:lvl1pPr>
            <a:lvl2pPr>
              <a:defRPr sz="1575" b="1">
                <a:solidFill>
                  <a:srgbClr val="452046"/>
                </a:solidFill>
                <a:latin typeface="DejaVu Sans"/>
                <a:ea typeface="DejaVu Sans"/>
                <a:cs typeface="DejaVu Sans"/>
              </a:defRPr>
            </a:lvl2pPr>
            <a:lvl3pPr>
              <a:defRPr sz="1575" b="1">
                <a:solidFill>
                  <a:srgbClr val="452046"/>
                </a:solidFill>
                <a:latin typeface="DejaVu Sans"/>
                <a:ea typeface="DejaVu Sans"/>
                <a:cs typeface="DejaVu Sans"/>
              </a:defRPr>
            </a:lvl3pPr>
            <a:lvl4pPr>
              <a:defRPr sz="1575" b="1">
                <a:solidFill>
                  <a:srgbClr val="452046"/>
                </a:solidFill>
                <a:latin typeface="DejaVu Sans"/>
                <a:ea typeface="DejaVu Sans"/>
                <a:cs typeface="DejaVu Sans"/>
              </a:defRPr>
            </a:lvl4pPr>
            <a:lvl5pPr>
              <a:defRPr sz="1575" b="1">
                <a:solidFill>
                  <a:srgbClr val="452046"/>
                </a:solidFill>
                <a:latin typeface="DejaVu Sans"/>
                <a:ea typeface="DejaVu Sans"/>
                <a:cs typeface="DejaVu Sans"/>
              </a:defRPr>
            </a:lvl5pPr>
            <a:lvl6pPr>
              <a:defRPr sz="1575" b="1">
                <a:solidFill>
                  <a:srgbClr val="452046"/>
                </a:solidFill>
                <a:latin typeface="DejaVu Sans"/>
                <a:ea typeface="DejaVu Sans"/>
                <a:cs typeface="DejaVu Sans"/>
              </a:defRPr>
            </a:lvl6pPr>
            <a:lvl7pPr>
              <a:defRPr sz="1575" b="1">
                <a:solidFill>
                  <a:srgbClr val="452046"/>
                </a:solidFill>
                <a:latin typeface="DejaVu Sans"/>
                <a:ea typeface="DejaVu Sans"/>
                <a:cs typeface="DejaVu Sans"/>
              </a:defRPr>
            </a:lvl7pPr>
            <a:lvl8pPr>
              <a:defRPr sz="1575" b="1">
                <a:solidFill>
                  <a:srgbClr val="452046"/>
                </a:solidFill>
                <a:latin typeface="DejaVu Sans"/>
                <a:ea typeface="DejaVu Sans"/>
                <a:cs typeface="DejaVu Sans"/>
              </a:defRPr>
            </a:lvl8pPr>
            <a:lvl9pPr>
              <a:defRPr sz="1575" b="1">
                <a:solidFill>
                  <a:srgbClr val="452046"/>
                </a:solidFill>
                <a:latin typeface="DejaVu Sans"/>
                <a:ea typeface="DejaVu Sans"/>
                <a:cs typeface="DejaVu Sans"/>
              </a:defRPr>
            </a:lvl9pPr>
          </a:lstStyle>
          <a:p>
            <a:pPr>
              <a:defRPr sz="1575" b="1">
                <a:solidFill>
                  <a:srgbClr val="452046"/>
                </a:solidFill>
                <a:latin typeface="DejaVu Sans"/>
                <a:ea typeface="DejaVu Sans"/>
                <a:cs typeface="DejaVu Sans"/>
              </a:defRPr>
            </a:pPr>
            <a:r>
              <a:rPr sz="1260"/>
              <a:t>Συνολικό αποτέλεσμα</a:t>
            </a:r>
          </a:p>
        </p:txBody>
      </p:sp>
      <p:sp>
        <p:nvSpPr>
          <p:cNvPr id="35" name="pooled-value">
            <a:extLst>
              <a:ext uri="{FF2B5EF4-FFF2-40B4-BE49-F238E27FC236}">
                <a16:creationId xmlns:a16="http://schemas.microsoft.com/office/drawing/2014/main" id="{F0D9AD47-BF58-42D5-922E-24E8FDFDC32A}"/>
              </a:ext>
            </a:extLst>
          </p:cNvPr>
          <p:cNvSpPr>
            <a:spLocks noGrp="1"/>
          </p:cNvSpPr>
          <p:nvPr/>
        </p:nvSpPr>
        <p:spPr>
          <a:xfrm>
            <a:off x="3505200" y="5052060"/>
            <a:ext cx="1676400" cy="320040"/>
          </a:xfrm>
          <a:prstGeom prst="rect">
            <a:avLst/>
          </a:prstGeom>
          <a:noFill/>
          <a:ln w="0">
            <a:noFill/>
            <a:prstDash val="solid"/>
          </a:ln>
        </p:spPr>
        <p:txBody>
          <a:bodyPr/>
          <a:lstStyle>
            <a:defPPr algn="ctr">
              <a:defRPr sz="1500" b="1">
                <a:solidFill>
                  <a:srgbClr val="452046"/>
                </a:solidFill>
                <a:latin typeface="DejaVu Sans"/>
                <a:ea typeface="DejaVu Sans"/>
                <a:cs typeface="DejaVu Sans"/>
              </a:defRPr>
            </a:defPPr>
            <a:lvl1pPr algn="ctr">
              <a:defRPr sz="1500" b="1">
                <a:solidFill>
                  <a:srgbClr val="452046"/>
                </a:solidFill>
                <a:latin typeface="DejaVu Sans"/>
                <a:ea typeface="DejaVu Sans"/>
                <a:cs typeface="DejaVu Sans"/>
              </a:defRPr>
            </a:lvl1pPr>
            <a:lvl2pPr algn="ctr">
              <a:defRPr sz="1500" b="1">
                <a:solidFill>
                  <a:srgbClr val="452046"/>
                </a:solidFill>
                <a:latin typeface="DejaVu Sans"/>
                <a:ea typeface="DejaVu Sans"/>
                <a:cs typeface="DejaVu Sans"/>
              </a:defRPr>
            </a:lvl2pPr>
            <a:lvl3pPr algn="ctr">
              <a:defRPr sz="1500" b="1">
                <a:solidFill>
                  <a:srgbClr val="452046"/>
                </a:solidFill>
                <a:latin typeface="DejaVu Sans"/>
                <a:ea typeface="DejaVu Sans"/>
                <a:cs typeface="DejaVu Sans"/>
              </a:defRPr>
            </a:lvl3pPr>
            <a:lvl4pPr algn="ctr">
              <a:defRPr sz="1500" b="1">
                <a:solidFill>
                  <a:srgbClr val="452046"/>
                </a:solidFill>
                <a:latin typeface="DejaVu Sans"/>
                <a:ea typeface="DejaVu Sans"/>
                <a:cs typeface="DejaVu Sans"/>
              </a:defRPr>
            </a:lvl4pPr>
            <a:lvl5pPr algn="ctr">
              <a:defRPr sz="1500" b="1">
                <a:solidFill>
                  <a:srgbClr val="452046"/>
                </a:solidFill>
                <a:latin typeface="DejaVu Sans"/>
                <a:ea typeface="DejaVu Sans"/>
                <a:cs typeface="DejaVu Sans"/>
              </a:defRPr>
            </a:lvl5pPr>
            <a:lvl6pPr algn="ctr">
              <a:defRPr sz="1500" b="1">
                <a:solidFill>
                  <a:srgbClr val="452046"/>
                </a:solidFill>
                <a:latin typeface="DejaVu Sans"/>
                <a:ea typeface="DejaVu Sans"/>
                <a:cs typeface="DejaVu Sans"/>
              </a:defRPr>
            </a:lvl6pPr>
            <a:lvl7pPr algn="ctr">
              <a:defRPr sz="1500" b="1">
                <a:solidFill>
                  <a:srgbClr val="452046"/>
                </a:solidFill>
                <a:latin typeface="DejaVu Sans"/>
                <a:ea typeface="DejaVu Sans"/>
                <a:cs typeface="DejaVu Sans"/>
              </a:defRPr>
            </a:lvl7pPr>
            <a:lvl8pPr algn="ctr">
              <a:defRPr sz="1500" b="1">
                <a:solidFill>
                  <a:srgbClr val="452046"/>
                </a:solidFill>
                <a:latin typeface="DejaVu Sans"/>
                <a:ea typeface="DejaVu Sans"/>
                <a:cs typeface="DejaVu Sans"/>
              </a:defRPr>
            </a:lvl8pPr>
            <a:lvl9pPr algn="ctr">
              <a:defRPr sz="1500" b="1">
                <a:solidFill>
                  <a:srgbClr val="452046"/>
                </a:solidFill>
                <a:latin typeface="DejaVu Sans"/>
                <a:ea typeface="DejaVu Sans"/>
                <a:cs typeface="DejaVu Sans"/>
              </a:defRPr>
            </a:lvl9pPr>
          </a:lstStyle>
          <a:p>
            <a:pPr algn="ctr">
              <a:defRPr sz="1500" b="1">
                <a:solidFill>
                  <a:srgbClr val="452046"/>
                </a:solidFill>
                <a:latin typeface="DejaVu Sans"/>
                <a:ea typeface="DejaVu Sans"/>
                <a:cs typeface="DejaVu Sans"/>
              </a:defRPr>
            </a:pPr>
            <a:r>
              <a:rPr sz="1200"/>
              <a:t>0,72 [0,61–0,86]</a:t>
            </a:r>
          </a:p>
        </p:txBody>
      </p:sp>
      <p:sp>
        <p:nvSpPr>
          <p:cNvPr id="36" name="diamond">
            <a:extLst>
              <a:ext uri="{FF2B5EF4-FFF2-40B4-BE49-F238E27FC236}">
                <a16:creationId xmlns:a16="http://schemas.microsoft.com/office/drawing/2014/main" id="{9C204F61-CF23-430F-966D-12205FF9C40A}"/>
              </a:ext>
            </a:extLst>
          </p:cNvPr>
          <p:cNvSpPr>
            <a:spLocks noGrp="1"/>
          </p:cNvSpPr>
          <p:nvPr/>
        </p:nvSpPr>
        <p:spPr>
          <a:xfrm>
            <a:off x="7154238" y="5097780"/>
            <a:ext cx="572681" cy="213360"/>
          </a:xfrm>
          <a:prstGeom prst="diamond">
            <a:avLst/>
          </a:prstGeom>
          <a:solidFill>
            <a:srgbClr val="3F8CC4"/>
          </a:solidFill>
          <a:ln w="9525">
            <a:solidFill>
              <a:srgbClr val="3F8CC4"/>
            </a:solidFill>
            <a:prstDash val="solid"/>
          </a:ln>
        </p:spPr>
        <p:txBody>
          <a:bodyPr/>
          <a:lstStyle/>
          <a:p>
            <a:endParaRPr lang="en-US" sz="1440"/>
          </a:p>
        </p:txBody>
      </p:sp>
      <p:sp>
        <p:nvSpPr>
          <p:cNvPr id="37" name="axis">
            <a:extLst>
              <a:ext uri="{FF2B5EF4-FFF2-40B4-BE49-F238E27FC236}">
                <a16:creationId xmlns:a16="http://schemas.microsoft.com/office/drawing/2014/main" id="{3999A2CD-19FF-4C6C-B4F3-2BC3FEA50B9A}"/>
              </a:ext>
            </a:extLst>
          </p:cNvPr>
          <p:cNvSpPr>
            <a:spLocks noGrp="1"/>
          </p:cNvSpPr>
          <p:nvPr/>
        </p:nvSpPr>
        <p:spPr>
          <a:xfrm>
            <a:off x="5676900" y="5394960"/>
            <a:ext cx="3467100" cy="15240"/>
          </a:xfrm>
          <a:prstGeom prst="rect">
            <a:avLst/>
          </a:prstGeom>
          <a:solidFill>
            <a:srgbClr val="242424"/>
          </a:solidFill>
          <a:ln w="0">
            <a:noFill/>
            <a:prstDash val="solid"/>
          </a:ln>
        </p:spPr>
        <p:txBody>
          <a:bodyPr/>
          <a:lstStyle/>
          <a:p>
            <a:endParaRPr lang="en-US" sz="1440"/>
          </a:p>
        </p:txBody>
      </p:sp>
      <p:sp>
        <p:nvSpPr>
          <p:cNvPr id="38" name="tick-0">
            <a:extLst>
              <a:ext uri="{FF2B5EF4-FFF2-40B4-BE49-F238E27FC236}">
                <a16:creationId xmlns:a16="http://schemas.microsoft.com/office/drawing/2014/main" id="{DA415B72-5213-466A-BE0A-C68E1E15A972}"/>
              </a:ext>
            </a:extLst>
          </p:cNvPr>
          <p:cNvSpPr>
            <a:spLocks noGrp="1"/>
          </p:cNvSpPr>
          <p:nvPr/>
        </p:nvSpPr>
        <p:spPr>
          <a:xfrm>
            <a:off x="5676900" y="5356860"/>
            <a:ext cx="15240" cy="91440"/>
          </a:xfrm>
          <a:prstGeom prst="rect">
            <a:avLst/>
          </a:prstGeom>
          <a:solidFill>
            <a:srgbClr val="242424"/>
          </a:solidFill>
          <a:ln w="0">
            <a:noFill/>
            <a:prstDash val="solid"/>
          </a:ln>
        </p:spPr>
        <p:txBody>
          <a:bodyPr/>
          <a:lstStyle/>
          <a:p>
            <a:endParaRPr lang="en-US" sz="1440"/>
          </a:p>
        </p:txBody>
      </p:sp>
      <p:sp>
        <p:nvSpPr>
          <p:cNvPr id="39" name="tick-label-0">
            <a:extLst>
              <a:ext uri="{FF2B5EF4-FFF2-40B4-BE49-F238E27FC236}">
                <a16:creationId xmlns:a16="http://schemas.microsoft.com/office/drawing/2014/main" id="{B281C6BE-1B4E-4A3A-A27C-84D46CA1DF86}"/>
              </a:ext>
            </a:extLst>
          </p:cNvPr>
          <p:cNvSpPr>
            <a:spLocks noGrp="1"/>
          </p:cNvSpPr>
          <p:nvPr/>
        </p:nvSpPr>
        <p:spPr>
          <a:xfrm>
            <a:off x="5448300" y="5463540"/>
            <a:ext cx="457200" cy="213360"/>
          </a:xfrm>
          <a:prstGeom prst="rect">
            <a:avLst/>
          </a:prstGeom>
          <a:noFill/>
          <a:ln w="0">
            <a:noFill/>
            <a:prstDash val="solid"/>
          </a:ln>
        </p:spPr>
        <p:txBody>
          <a:bodyPr/>
          <a:lstStyle>
            <a:defPPr algn="ctr">
              <a:defRPr sz="1200">
                <a:solidFill>
                  <a:srgbClr val="242424"/>
                </a:solidFill>
                <a:latin typeface="DejaVu Sans"/>
                <a:ea typeface="DejaVu Sans"/>
                <a:cs typeface="DejaVu Sans"/>
              </a:defRPr>
            </a:defPPr>
            <a:lvl1pPr algn="ctr">
              <a:defRPr sz="1200">
                <a:solidFill>
                  <a:srgbClr val="242424"/>
                </a:solidFill>
                <a:latin typeface="DejaVu Sans"/>
                <a:ea typeface="DejaVu Sans"/>
                <a:cs typeface="DejaVu Sans"/>
              </a:defRPr>
            </a:lvl1pPr>
            <a:lvl2pPr algn="ctr">
              <a:defRPr sz="1200">
                <a:solidFill>
                  <a:srgbClr val="242424"/>
                </a:solidFill>
                <a:latin typeface="DejaVu Sans"/>
                <a:ea typeface="DejaVu Sans"/>
                <a:cs typeface="DejaVu Sans"/>
              </a:defRPr>
            </a:lvl2pPr>
            <a:lvl3pPr algn="ctr">
              <a:defRPr sz="1200">
                <a:solidFill>
                  <a:srgbClr val="242424"/>
                </a:solidFill>
                <a:latin typeface="DejaVu Sans"/>
                <a:ea typeface="DejaVu Sans"/>
                <a:cs typeface="DejaVu Sans"/>
              </a:defRPr>
            </a:lvl3pPr>
            <a:lvl4pPr algn="ctr">
              <a:defRPr sz="1200">
                <a:solidFill>
                  <a:srgbClr val="242424"/>
                </a:solidFill>
                <a:latin typeface="DejaVu Sans"/>
                <a:ea typeface="DejaVu Sans"/>
                <a:cs typeface="DejaVu Sans"/>
              </a:defRPr>
            </a:lvl4pPr>
            <a:lvl5pPr algn="ctr">
              <a:defRPr sz="1200">
                <a:solidFill>
                  <a:srgbClr val="242424"/>
                </a:solidFill>
                <a:latin typeface="DejaVu Sans"/>
                <a:ea typeface="DejaVu Sans"/>
                <a:cs typeface="DejaVu Sans"/>
              </a:defRPr>
            </a:lvl5pPr>
            <a:lvl6pPr algn="ctr">
              <a:defRPr sz="1200">
                <a:solidFill>
                  <a:srgbClr val="242424"/>
                </a:solidFill>
                <a:latin typeface="DejaVu Sans"/>
                <a:ea typeface="DejaVu Sans"/>
                <a:cs typeface="DejaVu Sans"/>
              </a:defRPr>
            </a:lvl6pPr>
            <a:lvl7pPr algn="ctr">
              <a:defRPr sz="1200">
                <a:solidFill>
                  <a:srgbClr val="242424"/>
                </a:solidFill>
                <a:latin typeface="DejaVu Sans"/>
                <a:ea typeface="DejaVu Sans"/>
                <a:cs typeface="DejaVu Sans"/>
              </a:defRPr>
            </a:lvl7pPr>
            <a:lvl8pPr algn="ctr">
              <a:defRPr sz="1200">
                <a:solidFill>
                  <a:srgbClr val="242424"/>
                </a:solidFill>
                <a:latin typeface="DejaVu Sans"/>
                <a:ea typeface="DejaVu Sans"/>
                <a:cs typeface="DejaVu Sans"/>
              </a:defRPr>
            </a:lvl8pPr>
            <a:lvl9pPr algn="ctr">
              <a:defRPr sz="1200">
                <a:solidFill>
                  <a:srgbClr val="242424"/>
                </a:solidFill>
                <a:latin typeface="DejaVu Sans"/>
                <a:ea typeface="DejaVu Sans"/>
                <a:cs typeface="DejaVu Sans"/>
              </a:defRPr>
            </a:lvl9pPr>
          </a:lstStyle>
          <a:p>
            <a:pPr algn="ctr">
              <a:defRPr sz="1200">
                <a:solidFill>
                  <a:srgbClr val="242424"/>
                </a:solidFill>
                <a:latin typeface="DejaVu Sans"/>
                <a:ea typeface="DejaVu Sans"/>
                <a:cs typeface="DejaVu Sans"/>
              </a:defRPr>
            </a:pPr>
            <a:r>
              <a:rPr sz="960"/>
              <a:t>0,25</a:t>
            </a:r>
          </a:p>
        </p:txBody>
      </p:sp>
      <p:sp>
        <p:nvSpPr>
          <p:cNvPr id="40" name="tick-1">
            <a:extLst>
              <a:ext uri="{FF2B5EF4-FFF2-40B4-BE49-F238E27FC236}">
                <a16:creationId xmlns:a16="http://schemas.microsoft.com/office/drawing/2014/main" id="{7461A5BC-E594-41BD-BE0A-582BF4422134}"/>
              </a:ext>
            </a:extLst>
          </p:cNvPr>
          <p:cNvSpPr>
            <a:spLocks noGrp="1"/>
          </p:cNvSpPr>
          <p:nvPr/>
        </p:nvSpPr>
        <p:spPr>
          <a:xfrm>
            <a:off x="6832600" y="5356860"/>
            <a:ext cx="15240" cy="91440"/>
          </a:xfrm>
          <a:prstGeom prst="rect">
            <a:avLst/>
          </a:prstGeom>
          <a:solidFill>
            <a:srgbClr val="242424"/>
          </a:solidFill>
          <a:ln w="0">
            <a:noFill/>
            <a:prstDash val="solid"/>
          </a:ln>
        </p:spPr>
        <p:txBody>
          <a:bodyPr/>
          <a:lstStyle/>
          <a:p>
            <a:endParaRPr lang="en-US" sz="1440"/>
          </a:p>
        </p:txBody>
      </p:sp>
      <p:sp>
        <p:nvSpPr>
          <p:cNvPr id="41" name="tick-label-1">
            <a:extLst>
              <a:ext uri="{FF2B5EF4-FFF2-40B4-BE49-F238E27FC236}">
                <a16:creationId xmlns:a16="http://schemas.microsoft.com/office/drawing/2014/main" id="{3B3C4A3F-C675-4A26-A2D8-7440D60FF29E}"/>
              </a:ext>
            </a:extLst>
          </p:cNvPr>
          <p:cNvSpPr>
            <a:spLocks noGrp="1"/>
          </p:cNvSpPr>
          <p:nvPr/>
        </p:nvSpPr>
        <p:spPr>
          <a:xfrm>
            <a:off x="6604000" y="5463540"/>
            <a:ext cx="457200" cy="213360"/>
          </a:xfrm>
          <a:prstGeom prst="rect">
            <a:avLst/>
          </a:prstGeom>
          <a:noFill/>
          <a:ln w="0">
            <a:noFill/>
            <a:prstDash val="solid"/>
          </a:ln>
        </p:spPr>
        <p:txBody>
          <a:bodyPr/>
          <a:lstStyle>
            <a:defPPr algn="ctr">
              <a:defRPr sz="1200">
                <a:solidFill>
                  <a:srgbClr val="242424"/>
                </a:solidFill>
                <a:latin typeface="DejaVu Sans"/>
                <a:ea typeface="DejaVu Sans"/>
                <a:cs typeface="DejaVu Sans"/>
              </a:defRPr>
            </a:defPPr>
            <a:lvl1pPr algn="ctr">
              <a:defRPr sz="1200">
                <a:solidFill>
                  <a:srgbClr val="242424"/>
                </a:solidFill>
                <a:latin typeface="DejaVu Sans"/>
                <a:ea typeface="DejaVu Sans"/>
                <a:cs typeface="DejaVu Sans"/>
              </a:defRPr>
            </a:lvl1pPr>
            <a:lvl2pPr algn="ctr">
              <a:defRPr sz="1200">
                <a:solidFill>
                  <a:srgbClr val="242424"/>
                </a:solidFill>
                <a:latin typeface="DejaVu Sans"/>
                <a:ea typeface="DejaVu Sans"/>
                <a:cs typeface="DejaVu Sans"/>
              </a:defRPr>
            </a:lvl2pPr>
            <a:lvl3pPr algn="ctr">
              <a:defRPr sz="1200">
                <a:solidFill>
                  <a:srgbClr val="242424"/>
                </a:solidFill>
                <a:latin typeface="DejaVu Sans"/>
                <a:ea typeface="DejaVu Sans"/>
                <a:cs typeface="DejaVu Sans"/>
              </a:defRPr>
            </a:lvl3pPr>
            <a:lvl4pPr algn="ctr">
              <a:defRPr sz="1200">
                <a:solidFill>
                  <a:srgbClr val="242424"/>
                </a:solidFill>
                <a:latin typeface="DejaVu Sans"/>
                <a:ea typeface="DejaVu Sans"/>
                <a:cs typeface="DejaVu Sans"/>
              </a:defRPr>
            </a:lvl4pPr>
            <a:lvl5pPr algn="ctr">
              <a:defRPr sz="1200">
                <a:solidFill>
                  <a:srgbClr val="242424"/>
                </a:solidFill>
                <a:latin typeface="DejaVu Sans"/>
                <a:ea typeface="DejaVu Sans"/>
                <a:cs typeface="DejaVu Sans"/>
              </a:defRPr>
            </a:lvl5pPr>
            <a:lvl6pPr algn="ctr">
              <a:defRPr sz="1200">
                <a:solidFill>
                  <a:srgbClr val="242424"/>
                </a:solidFill>
                <a:latin typeface="DejaVu Sans"/>
                <a:ea typeface="DejaVu Sans"/>
                <a:cs typeface="DejaVu Sans"/>
              </a:defRPr>
            </a:lvl6pPr>
            <a:lvl7pPr algn="ctr">
              <a:defRPr sz="1200">
                <a:solidFill>
                  <a:srgbClr val="242424"/>
                </a:solidFill>
                <a:latin typeface="DejaVu Sans"/>
                <a:ea typeface="DejaVu Sans"/>
                <a:cs typeface="DejaVu Sans"/>
              </a:defRPr>
            </a:lvl7pPr>
            <a:lvl8pPr algn="ctr">
              <a:defRPr sz="1200">
                <a:solidFill>
                  <a:srgbClr val="242424"/>
                </a:solidFill>
                <a:latin typeface="DejaVu Sans"/>
                <a:ea typeface="DejaVu Sans"/>
                <a:cs typeface="DejaVu Sans"/>
              </a:defRPr>
            </a:lvl8pPr>
            <a:lvl9pPr algn="ctr">
              <a:defRPr sz="1200">
                <a:solidFill>
                  <a:srgbClr val="242424"/>
                </a:solidFill>
                <a:latin typeface="DejaVu Sans"/>
                <a:ea typeface="DejaVu Sans"/>
                <a:cs typeface="DejaVu Sans"/>
              </a:defRPr>
            </a:lvl9pPr>
          </a:lstStyle>
          <a:p>
            <a:pPr algn="ctr">
              <a:defRPr sz="1200">
                <a:solidFill>
                  <a:srgbClr val="242424"/>
                </a:solidFill>
                <a:latin typeface="DejaVu Sans"/>
                <a:ea typeface="DejaVu Sans"/>
                <a:cs typeface="DejaVu Sans"/>
              </a:defRPr>
            </a:pPr>
            <a:r>
              <a:rPr sz="960"/>
              <a:t>0,5</a:t>
            </a:r>
          </a:p>
        </p:txBody>
      </p:sp>
      <p:sp>
        <p:nvSpPr>
          <p:cNvPr id="42" name="tick-2">
            <a:extLst>
              <a:ext uri="{FF2B5EF4-FFF2-40B4-BE49-F238E27FC236}">
                <a16:creationId xmlns:a16="http://schemas.microsoft.com/office/drawing/2014/main" id="{0F547429-9811-4D3B-92D7-4417B5F9F685}"/>
              </a:ext>
            </a:extLst>
          </p:cNvPr>
          <p:cNvSpPr>
            <a:spLocks noGrp="1"/>
          </p:cNvSpPr>
          <p:nvPr/>
        </p:nvSpPr>
        <p:spPr>
          <a:xfrm>
            <a:off x="7988300" y="5356860"/>
            <a:ext cx="15240" cy="91440"/>
          </a:xfrm>
          <a:prstGeom prst="rect">
            <a:avLst/>
          </a:prstGeom>
          <a:solidFill>
            <a:srgbClr val="242424"/>
          </a:solidFill>
          <a:ln w="0">
            <a:noFill/>
            <a:prstDash val="solid"/>
          </a:ln>
        </p:spPr>
        <p:txBody>
          <a:bodyPr/>
          <a:lstStyle/>
          <a:p>
            <a:endParaRPr lang="en-US" sz="1440"/>
          </a:p>
        </p:txBody>
      </p:sp>
      <p:sp>
        <p:nvSpPr>
          <p:cNvPr id="43" name="tick-label-2">
            <a:extLst>
              <a:ext uri="{FF2B5EF4-FFF2-40B4-BE49-F238E27FC236}">
                <a16:creationId xmlns:a16="http://schemas.microsoft.com/office/drawing/2014/main" id="{67268FDC-964B-4D7F-A436-2DCF9418229F}"/>
              </a:ext>
            </a:extLst>
          </p:cNvPr>
          <p:cNvSpPr>
            <a:spLocks noGrp="1"/>
          </p:cNvSpPr>
          <p:nvPr/>
        </p:nvSpPr>
        <p:spPr>
          <a:xfrm>
            <a:off x="7759700" y="5463540"/>
            <a:ext cx="457200" cy="213360"/>
          </a:xfrm>
          <a:prstGeom prst="rect">
            <a:avLst/>
          </a:prstGeom>
          <a:noFill/>
          <a:ln w="0">
            <a:noFill/>
            <a:prstDash val="solid"/>
          </a:ln>
        </p:spPr>
        <p:txBody>
          <a:bodyPr/>
          <a:lstStyle>
            <a:defPPr algn="ctr">
              <a:defRPr sz="1200">
                <a:solidFill>
                  <a:srgbClr val="242424"/>
                </a:solidFill>
                <a:latin typeface="DejaVu Sans"/>
                <a:ea typeface="DejaVu Sans"/>
                <a:cs typeface="DejaVu Sans"/>
              </a:defRPr>
            </a:defPPr>
            <a:lvl1pPr algn="ctr">
              <a:defRPr sz="1200">
                <a:solidFill>
                  <a:srgbClr val="242424"/>
                </a:solidFill>
                <a:latin typeface="DejaVu Sans"/>
                <a:ea typeface="DejaVu Sans"/>
                <a:cs typeface="DejaVu Sans"/>
              </a:defRPr>
            </a:lvl1pPr>
            <a:lvl2pPr algn="ctr">
              <a:defRPr sz="1200">
                <a:solidFill>
                  <a:srgbClr val="242424"/>
                </a:solidFill>
                <a:latin typeface="DejaVu Sans"/>
                <a:ea typeface="DejaVu Sans"/>
                <a:cs typeface="DejaVu Sans"/>
              </a:defRPr>
            </a:lvl2pPr>
            <a:lvl3pPr algn="ctr">
              <a:defRPr sz="1200">
                <a:solidFill>
                  <a:srgbClr val="242424"/>
                </a:solidFill>
                <a:latin typeface="DejaVu Sans"/>
                <a:ea typeface="DejaVu Sans"/>
                <a:cs typeface="DejaVu Sans"/>
              </a:defRPr>
            </a:lvl3pPr>
            <a:lvl4pPr algn="ctr">
              <a:defRPr sz="1200">
                <a:solidFill>
                  <a:srgbClr val="242424"/>
                </a:solidFill>
                <a:latin typeface="DejaVu Sans"/>
                <a:ea typeface="DejaVu Sans"/>
                <a:cs typeface="DejaVu Sans"/>
              </a:defRPr>
            </a:lvl4pPr>
            <a:lvl5pPr algn="ctr">
              <a:defRPr sz="1200">
                <a:solidFill>
                  <a:srgbClr val="242424"/>
                </a:solidFill>
                <a:latin typeface="DejaVu Sans"/>
                <a:ea typeface="DejaVu Sans"/>
                <a:cs typeface="DejaVu Sans"/>
              </a:defRPr>
            </a:lvl5pPr>
            <a:lvl6pPr algn="ctr">
              <a:defRPr sz="1200">
                <a:solidFill>
                  <a:srgbClr val="242424"/>
                </a:solidFill>
                <a:latin typeface="DejaVu Sans"/>
                <a:ea typeface="DejaVu Sans"/>
                <a:cs typeface="DejaVu Sans"/>
              </a:defRPr>
            </a:lvl6pPr>
            <a:lvl7pPr algn="ctr">
              <a:defRPr sz="1200">
                <a:solidFill>
                  <a:srgbClr val="242424"/>
                </a:solidFill>
                <a:latin typeface="DejaVu Sans"/>
                <a:ea typeface="DejaVu Sans"/>
                <a:cs typeface="DejaVu Sans"/>
              </a:defRPr>
            </a:lvl7pPr>
            <a:lvl8pPr algn="ctr">
              <a:defRPr sz="1200">
                <a:solidFill>
                  <a:srgbClr val="242424"/>
                </a:solidFill>
                <a:latin typeface="DejaVu Sans"/>
                <a:ea typeface="DejaVu Sans"/>
                <a:cs typeface="DejaVu Sans"/>
              </a:defRPr>
            </a:lvl8pPr>
            <a:lvl9pPr algn="ctr">
              <a:defRPr sz="1200">
                <a:solidFill>
                  <a:srgbClr val="242424"/>
                </a:solidFill>
                <a:latin typeface="DejaVu Sans"/>
                <a:ea typeface="DejaVu Sans"/>
                <a:cs typeface="DejaVu Sans"/>
              </a:defRPr>
            </a:lvl9pPr>
          </a:lstStyle>
          <a:p>
            <a:pPr algn="ctr">
              <a:defRPr sz="1200">
                <a:solidFill>
                  <a:srgbClr val="242424"/>
                </a:solidFill>
                <a:latin typeface="DejaVu Sans"/>
                <a:ea typeface="DejaVu Sans"/>
                <a:cs typeface="DejaVu Sans"/>
              </a:defRPr>
            </a:pPr>
            <a:r>
              <a:rPr sz="960"/>
              <a:t>1</a:t>
            </a:r>
          </a:p>
        </p:txBody>
      </p:sp>
      <p:sp>
        <p:nvSpPr>
          <p:cNvPr id="44" name="tick-3">
            <a:extLst>
              <a:ext uri="{FF2B5EF4-FFF2-40B4-BE49-F238E27FC236}">
                <a16:creationId xmlns:a16="http://schemas.microsoft.com/office/drawing/2014/main" id="{D3465694-1C0E-41AE-8653-4E4F5708D170}"/>
              </a:ext>
            </a:extLst>
          </p:cNvPr>
          <p:cNvSpPr>
            <a:spLocks noGrp="1"/>
          </p:cNvSpPr>
          <p:nvPr/>
        </p:nvSpPr>
        <p:spPr>
          <a:xfrm>
            <a:off x="9144000" y="5356860"/>
            <a:ext cx="15240" cy="91440"/>
          </a:xfrm>
          <a:prstGeom prst="rect">
            <a:avLst/>
          </a:prstGeom>
          <a:solidFill>
            <a:srgbClr val="242424"/>
          </a:solidFill>
          <a:ln w="0">
            <a:noFill/>
            <a:prstDash val="solid"/>
          </a:ln>
        </p:spPr>
        <p:txBody>
          <a:bodyPr/>
          <a:lstStyle/>
          <a:p>
            <a:endParaRPr lang="en-US" sz="1440"/>
          </a:p>
        </p:txBody>
      </p:sp>
      <p:sp>
        <p:nvSpPr>
          <p:cNvPr id="45" name="tick-label-3">
            <a:extLst>
              <a:ext uri="{FF2B5EF4-FFF2-40B4-BE49-F238E27FC236}">
                <a16:creationId xmlns:a16="http://schemas.microsoft.com/office/drawing/2014/main" id="{B687BED2-A4FE-4FEA-9020-49931EDE4F9E}"/>
              </a:ext>
            </a:extLst>
          </p:cNvPr>
          <p:cNvSpPr>
            <a:spLocks noGrp="1"/>
          </p:cNvSpPr>
          <p:nvPr/>
        </p:nvSpPr>
        <p:spPr>
          <a:xfrm>
            <a:off x="8915400" y="5463540"/>
            <a:ext cx="457200" cy="213360"/>
          </a:xfrm>
          <a:prstGeom prst="rect">
            <a:avLst/>
          </a:prstGeom>
          <a:noFill/>
          <a:ln w="0">
            <a:noFill/>
            <a:prstDash val="solid"/>
          </a:ln>
        </p:spPr>
        <p:txBody>
          <a:bodyPr/>
          <a:lstStyle>
            <a:defPPr algn="ctr">
              <a:defRPr sz="1200">
                <a:solidFill>
                  <a:srgbClr val="242424"/>
                </a:solidFill>
                <a:latin typeface="DejaVu Sans"/>
                <a:ea typeface="DejaVu Sans"/>
                <a:cs typeface="DejaVu Sans"/>
              </a:defRPr>
            </a:defPPr>
            <a:lvl1pPr algn="ctr">
              <a:defRPr sz="1200">
                <a:solidFill>
                  <a:srgbClr val="242424"/>
                </a:solidFill>
                <a:latin typeface="DejaVu Sans"/>
                <a:ea typeface="DejaVu Sans"/>
                <a:cs typeface="DejaVu Sans"/>
              </a:defRPr>
            </a:lvl1pPr>
            <a:lvl2pPr algn="ctr">
              <a:defRPr sz="1200">
                <a:solidFill>
                  <a:srgbClr val="242424"/>
                </a:solidFill>
                <a:latin typeface="DejaVu Sans"/>
                <a:ea typeface="DejaVu Sans"/>
                <a:cs typeface="DejaVu Sans"/>
              </a:defRPr>
            </a:lvl2pPr>
            <a:lvl3pPr algn="ctr">
              <a:defRPr sz="1200">
                <a:solidFill>
                  <a:srgbClr val="242424"/>
                </a:solidFill>
                <a:latin typeface="DejaVu Sans"/>
                <a:ea typeface="DejaVu Sans"/>
                <a:cs typeface="DejaVu Sans"/>
              </a:defRPr>
            </a:lvl3pPr>
            <a:lvl4pPr algn="ctr">
              <a:defRPr sz="1200">
                <a:solidFill>
                  <a:srgbClr val="242424"/>
                </a:solidFill>
                <a:latin typeface="DejaVu Sans"/>
                <a:ea typeface="DejaVu Sans"/>
                <a:cs typeface="DejaVu Sans"/>
              </a:defRPr>
            </a:lvl4pPr>
            <a:lvl5pPr algn="ctr">
              <a:defRPr sz="1200">
                <a:solidFill>
                  <a:srgbClr val="242424"/>
                </a:solidFill>
                <a:latin typeface="DejaVu Sans"/>
                <a:ea typeface="DejaVu Sans"/>
                <a:cs typeface="DejaVu Sans"/>
              </a:defRPr>
            </a:lvl5pPr>
            <a:lvl6pPr algn="ctr">
              <a:defRPr sz="1200">
                <a:solidFill>
                  <a:srgbClr val="242424"/>
                </a:solidFill>
                <a:latin typeface="DejaVu Sans"/>
                <a:ea typeface="DejaVu Sans"/>
                <a:cs typeface="DejaVu Sans"/>
              </a:defRPr>
            </a:lvl6pPr>
            <a:lvl7pPr algn="ctr">
              <a:defRPr sz="1200">
                <a:solidFill>
                  <a:srgbClr val="242424"/>
                </a:solidFill>
                <a:latin typeface="DejaVu Sans"/>
                <a:ea typeface="DejaVu Sans"/>
                <a:cs typeface="DejaVu Sans"/>
              </a:defRPr>
            </a:lvl7pPr>
            <a:lvl8pPr algn="ctr">
              <a:defRPr sz="1200">
                <a:solidFill>
                  <a:srgbClr val="242424"/>
                </a:solidFill>
                <a:latin typeface="DejaVu Sans"/>
                <a:ea typeface="DejaVu Sans"/>
                <a:cs typeface="DejaVu Sans"/>
              </a:defRPr>
            </a:lvl8pPr>
            <a:lvl9pPr algn="ctr">
              <a:defRPr sz="1200">
                <a:solidFill>
                  <a:srgbClr val="242424"/>
                </a:solidFill>
                <a:latin typeface="DejaVu Sans"/>
                <a:ea typeface="DejaVu Sans"/>
                <a:cs typeface="DejaVu Sans"/>
              </a:defRPr>
            </a:lvl9pPr>
          </a:lstStyle>
          <a:p>
            <a:pPr algn="ctr">
              <a:defRPr sz="1200">
                <a:solidFill>
                  <a:srgbClr val="242424"/>
                </a:solidFill>
                <a:latin typeface="DejaVu Sans"/>
                <a:ea typeface="DejaVu Sans"/>
                <a:cs typeface="DejaVu Sans"/>
              </a:defRPr>
            </a:pPr>
            <a:r>
              <a:rPr sz="960"/>
              <a:t>2</a:t>
            </a:r>
          </a:p>
        </p:txBody>
      </p:sp>
      <p:sp>
        <p:nvSpPr>
          <p:cNvPr id="46" name="favours-left">
            <a:extLst>
              <a:ext uri="{FF2B5EF4-FFF2-40B4-BE49-F238E27FC236}">
                <a16:creationId xmlns:a16="http://schemas.microsoft.com/office/drawing/2014/main" id="{BC66D66E-C648-4D0F-9446-5DF5C34FDC8D}"/>
              </a:ext>
            </a:extLst>
          </p:cNvPr>
          <p:cNvSpPr>
            <a:spLocks noGrp="1"/>
          </p:cNvSpPr>
          <p:nvPr/>
        </p:nvSpPr>
        <p:spPr>
          <a:xfrm>
            <a:off x="5676900" y="5753100"/>
            <a:ext cx="1714500" cy="228600"/>
          </a:xfrm>
          <a:prstGeom prst="rect">
            <a:avLst/>
          </a:prstGeom>
          <a:noFill/>
          <a:ln w="0">
            <a:noFill/>
            <a:prstDash val="solid"/>
          </a:ln>
        </p:spPr>
        <p:txBody>
          <a:bodyPr/>
          <a:lstStyle>
            <a:defPPr algn="ctr">
              <a:defRPr sz="1275" b="1">
                <a:solidFill>
                  <a:srgbClr val="3E8060"/>
                </a:solidFill>
                <a:latin typeface="DejaVu Sans"/>
                <a:ea typeface="DejaVu Sans"/>
                <a:cs typeface="DejaVu Sans"/>
              </a:defRPr>
            </a:defPPr>
            <a:lvl1pPr algn="ctr">
              <a:defRPr sz="1275" b="1">
                <a:solidFill>
                  <a:srgbClr val="3E8060"/>
                </a:solidFill>
                <a:latin typeface="DejaVu Sans"/>
                <a:ea typeface="DejaVu Sans"/>
                <a:cs typeface="DejaVu Sans"/>
              </a:defRPr>
            </a:lvl1pPr>
            <a:lvl2pPr algn="ctr">
              <a:defRPr sz="1275" b="1">
                <a:solidFill>
                  <a:srgbClr val="3E8060"/>
                </a:solidFill>
                <a:latin typeface="DejaVu Sans"/>
                <a:ea typeface="DejaVu Sans"/>
                <a:cs typeface="DejaVu Sans"/>
              </a:defRPr>
            </a:lvl2pPr>
            <a:lvl3pPr algn="ctr">
              <a:defRPr sz="1275" b="1">
                <a:solidFill>
                  <a:srgbClr val="3E8060"/>
                </a:solidFill>
                <a:latin typeface="DejaVu Sans"/>
                <a:ea typeface="DejaVu Sans"/>
                <a:cs typeface="DejaVu Sans"/>
              </a:defRPr>
            </a:lvl3pPr>
            <a:lvl4pPr algn="ctr">
              <a:defRPr sz="1275" b="1">
                <a:solidFill>
                  <a:srgbClr val="3E8060"/>
                </a:solidFill>
                <a:latin typeface="DejaVu Sans"/>
                <a:ea typeface="DejaVu Sans"/>
                <a:cs typeface="DejaVu Sans"/>
              </a:defRPr>
            </a:lvl4pPr>
            <a:lvl5pPr algn="ctr">
              <a:defRPr sz="1275" b="1">
                <a:solidFill>
                  <a:srgbClr val="3E8060"/>
                </a:solidFill>
                <a:latin typeface="DejaVu Sans"/>
                <a:ea typeface="DejaVu Sans"/>
                <a:cs typeface="DejaVu Sans"/>
              </a:defRPr>
            </a:lvl5pPr>
            <a:lvl6pPr algn="ctr">
              <a:defRPr sz="1275" b="1">
                <a:solidFill>
                  <a:srgbClr val="3E8060"/>
                </a:solidFill>
                <a:latin typeface="DejaVu Sans"/>
                <a:ea typeface="DejaVu Sans"/>
                <a:cs typeface="DejaVu Sans"/>
              </a:defRPr>
            </a:lvl6pPr>
            <a:lvl7pPr algn="ctr">
              <a:defRPr sz="1275" b="1">
                <a:solidFill>
                  <a:srgbClr val="3E8060"/>
                </a:solidFill>
                <a:latin typeface="DejaVu Sans"/>
                <a:ea typeface="DejaVu Sans"/>
                <a:cs typeface="DejaVu Sans"/>
              </a:defRPr>
            </a:lvl7pPr>
            <a:lvl8pPr algn="ctr">
              <a:defRPr sz="1275" b="1">
                <a:solidFill>
                  <a:srgbClr val="3E8060"/>
                </a:solidFill>
                <a:latin typeface="DejaVu Sans"/>
                <a:ea typeface="DejaVu Sans"/>
                <a:cs typeface="DejaVu Sans"/>
              </a:defRPr>
            </a:lvl8pPr>
            <a:lvl9pPr algn="ctr">
              <a:defRPr sz="1275" b="1">
                <a:solidFill>
                  <a:srgbClr val="3E8060"/>
                </a:solidFill>
                <a:latin typeface="DejaVu Sans"/>
                <a:ea typeface="DejaVu Sans"/>
                <a:cs typeface="DejaVu Sans"/>
              </a:defRPr>
            </a:lvl9pPr>
          </a:lstStyle>
          <a:p>
            <a:pPr algn="ctr">
              <a:defRPr sz="1275" b="1">
                <a:solidFill>
                  <a:srgbClr val="3E8060"/>
                </a:solidFill>
                <a:latin typeface="DejaVu Sans"/>
                <a:ea typeface="DejaVu Sans"/>
                <a:cs typeface="DejaVu Sans"/>
              </a:defRPr>
            </a:pPr>
            <a:r>
              <a:rPr sz="1020"/>
              <a:t>Ευνοεί την παρέμβαση</a:t>
            </a:r>
          </a:p>
        </p:txBody>
      </p:sp>
      <p:sp>
        <p:nvSpPr>
          <p:cNvPr id="47" name="favours-right">
            <a:extLst>
              <a:ext uri="{FF2B5EF4-FFF2-40B4-BE49-F238E27FC236}">
                <a16:creationId xmlns:a16="http://schemas.microsoft.com/office/drawing/2014/main" id="{75EE0D93-AC01-4637-A6C9-22C3AD2B3E70}"/>
              </a:ext>
            </a:extLst>
          </p:cNvPr>
          <p:cNvSpPr>
            <a:spLocks noGrp="1"/>
          </p:cNvSpPr>
          <p:nvPr/>
        </p:nvSpPr>
        <p:spPr>
          <a:xfrm>
            <a:off x="7620000" y="5753100"/>
            <a:ext cx="1524000" cy="228600"/>
          </a:xfrm>
          <a:prstGeom prst="rect">
            <a:avLst/>
          </a:prstGeom>
          <a:noFill/>
          <a:ln w="0">
            <a:noFill/>
            <a:prstDash val="solid"/>
          </a:ln>
        </p:spPr>
        <p:txBody>
          <a:bodyPr/>
          <a:lstStyle>
            <a:defPPr algn="ctr">
              <a:defRPr sz="1275" b="1">
                <a:solidFill>
                  <a:srgbClr val="B85B5B"/>
                </a:solidFill>
                <a:latin typeface="DejaVu Sans"/>
                <a:ea typeface="DejaVu Sans"/>
                <a:cs typeface="DejaVu Sans"/>
              </a:defRPr>
            </a:defPPr>
            <a:lvl1pPr algn="ctr">
              <a:defRPr sz="1275" b="1">
                <a:solidFill>
                  <a:srgbClr val="B85B5B"/>
                </a:solidFill>
                <a:latin typeface="DejaVu Sans"/>
                <a:ea typeface="DejaVu Sans"/>
                <a:cs typeface="DejaVu Sans"/>
              </a:defRPr>
            </a:lvl1pPr>
            <a:lvl2pPr algn="ctr">
              <a:defRPr sz="1275" b="1">
                <a:solidFill>
                  <a:srgbClr val="B85B5B"/>
                </a:solidFill>
                <a:latin typeface="DejaVu Sans"/>
                <a:ea typeface="DejaVu Sans"/>
                <a:cs typeface="DejaVu Sans"/>
              </a:defRPr>
            </a:lvl2pPr>
            <a:lvl3pPr algn="ctr">
              <a:defRPr sz="1275" b="1">
                <a:solidFill>
                  <a:srgbClr val="B85B5B"/>
                </a:solidFill>
                <a:latin typeface="DejaVu Sans"/>
                <a:ea typeface="DejaVu Sans"/>
                <a:cs typeface="DejaVu Sans"/>
              </a:defRPr>
            </a:lvl3pPr>
            <a:lvl4pPr algn="ctr">
              <a:defRPr sz="1275" b="1">
                <a:solidFill>
                  <a:srgbClr val="B85B5B"/>
                </a:solidFill>
                <a:latin typeface="DejaVu Sans"/>
                <a:ea typeface="DejaVu Sans"/>
                <a:cs typeface="DejaVu Sans"/>
              </a:defRPr>
            </a:lvl4pPr>
            <a:lvl5pPr algn="ctr">
              <a:defRPr sz="1275" b="1">
                <a:solidFill>
                  <a:srgbClr val="B85B5B"/>
                </a:solidFill>
                <a:latin typeface="DejaVu Sans"/>
                <a:ea typeface="DejaVu Sans"/>
                <a:cs typeface="DejaVu Sans"/>
              </a:defRPr>
            </a:lvl5pPr>
            <a:lvl6pPr algn="ctr">
              <a:defRPr sz="1275" b="1">
                <a:solidFill>
                  <a:srgbClr val="B85B5B"/>
                </a:solidFill>
                <a:latin typeface="DejaVu Sans"/>
                <a:ea typeface="DejaVu Sans"/>
                <a:cs typeface="DejaVu Sans"/>
              </a:defRPr>
            </a:lvl6pPr>
            <a:lvl7pPr algn="ctr">
              <a:defRPr sz="1275" b="1">
                <a:solidFill>
                  <a:srgbClr val="B85B5B"/>
                </a:solidFill>
                <a:latin typeface="DejaVu Sans"/>
                <a:ea typeface="DejaVu Sans"/>
                <a:cs typeface="DejaVu Sans"/>
              </a:defRPr>
            </a:lvl7pPr>
            <a:lvl8pPr algn="ctr">
              <a:defRPr sz="1275" b="1">
                <a:solidFill>
                  <a:srgbClr val="B85B5B"/>
                </a:solidFill>
                <a:latin typeface="DejaVu Sans"/>
                <a:ea typeface="DejaVu Sans"/>
                <a:cs typeface="DejaVu Sans"/>
              </a:defRPr>
            </a:lvl8pPr>
            <a:lvl9pPr algn="ctr">
              <a:defRPr sz="1275" b="1">
                <a:solidFill>
                  <a:srgbClr val="B85B5B"/>
                </a:solidFill>
                <a:latin typeface="DejaVu Sans"/>
                <a:ea typeface="DejaVu Sans"/>
                <a:cs typeface="DejaVu Sans"/>
              </a:defRPr>
            </a:lvl9pPr>
          </a:lstStyle>
          <a:p>
            <a:pPr algn="ctr">
              <a:defRPr sz="1275" b="1">
                <a:solidFill>
                  <a:srgbClr val="B85B5B"/>
                </a:solidFill>
                <a:latin typeface="DejaVu Sans"/>
                <a:ea typeface="DejaVu Sans"/>
                <a:cs typeface="DejaVu Sans"/>
              </a:defRPr>
            </a:pPr>
            <a:r>
              <a:rPr sz="1020"/>
              <a:t>Ευνοεί τη σύγκριση</a:t>
            </a:r>
          </a:p>
        </p:txBody>
      </p:sp>
      <p:sp>
        <p:nvSpPr>
          <p:cNvPr id="48" name="labels">
            <a:extLst>
              <a:ext uri="{FF2B5EF4-FFF2-40B4-BE49-F238E27FC236}">
                <a16:creationId xmlns:a16="http://schemas.microsoft.com/office/drawing/2014/main" id="{26D6FB4D-2D1A-476A-8F0E-CA5D1BE8995E}"/>
              </a:ext>
            </a:extLst>
          </p:cNvPr>
          <p:cNvSpPr>
            <a:spLocks noGrp="1"/>
          </p:cNvSpPr>
          <p:nvPr/>
        </p:nvSpPr>
        <p:spPr>
          <a:xfrm>
            <a:off x="2438400" y="6141720"/>
            <a:ext cx="7315200" cy="259080"/>
          </a:xfrm>
          <a:prstGeom prst="rect">
            <a:avLst/>
          </a:prstGeom>
          <a:noFill/>
          <a:ln w="0">
            <a:noFill/>
            <a:prstDash val="solid"/>
          </a:ln>
        </p:spPr>
        <p:txBody>
          <a:bodyPr/>
          <a:lstStyle>
            <a:defPPr algn="ctr">
              <a:defRPr sz="1350">
                <a:solidFill>
                  <a:srgbClr val="5D6268"/>
                </a:solidFill>
                <a:latin typeface="DejaVu Sans"/>
                <a:ea typeface="DejaVu Sans"/>
                <a:cs typeface="DejaVu Sans"/>
              </a:defRPr>
            </a:defPPr>
            <a:lvl1pPr algn="ctr">
              <a:defRPr sz="1350">
                <a:solidFill>
                  <a:srgbClr val="5D6268"/>
                </a:solidFill>
                <a:latin typeface="DejaVu Sans"/>
                <a:ea typeface="DejaVu Sans"/>
                <a:cs typeface="DejaVu Sans"/>
              </a:defRPr>
            </a:lvl1pPr>
            <a:lvl2pPr algn="ctr">
              <a:defRPr sz="1350">
                <a:solidFill>
                  <a:srgbClr val="5D6268"/>
                </a:solidFill>
                <a:latin typeface="DejaVu Sans"/>
                <a:ea typeface="DejaVu Sans"/>
                <a:cs typeface="DejaVu Sans"/>
              </a:defRPr>
            </a:lvl2pPr>
            <a:lvl3pPr algn="ctr">
              <a:defRPr sz="1350">
                <a:solidFill>
                  <a:srgbClr val="5D6268"/>
                </a:solidFill>
                <a:latin typeface="DejaVu Sans"/>
                <a:ea typeface="DejaVu Sans"/>
                <a:cs typeface="DejaVu Sans"/>
              </a:defRPr>
            </a:lvl3pPr>
            <a:lvl4pPr algn="ctr">
              <a:defRPr sz="1350">
                <a:solidFill>
                  <a:srgbClr val="5D6268"/>
                </a:solidFill>
                <a:latin typeface="DejaVu Sans"/>
                <a:ea typeface="DejaVu Sans"/>
                <a:cs typeface="DejaVu Sans"/>
              </a:defRPr>
            </a:lvl4pPr>
            <a:lvl5pPr algn="ctr">
              <a:defRPr sz="1350">
                <a:solidFill>
                  <a:srgbClr val="5D6268"/>
                </a:solidFill>
                <a:latin typeface="DejaVu Sans"/>
                <a:ea typeface="DejaVu Sans"/>
                <a:cs typeface="DejaVu Sans"/>
              </a:defRPr>
            </a:lvl5pPr>
            <a:lvl6pPr algn="ctr">
              <a:defRPr sz="1350">
                <a:solidFill>
                  <a:srgbClr val="5D6268"/>
                </a:solidFill>
                <a:latin typeface="DejaVu Sans"/>
                <a:ea typeface="DejaVu Sans"/>
                <a:cs typeface="DejaVu Sans"/>
              </a:defRPr>
            </a:lvl6pPr>
            <a:lvl7pPr algn="ctr">
              <a:defRPr sz="1350">
                <a:solidFill>
                  <a:srgbClr val="5D6268"/>
                </a:solidFill>
                <a:latin typeface="DejaVu Sans"/>
                <a:ea typeface="DejaVu Sans"/>
                <a:cs typeface="DejaVu Sans"/>
              </a:defRPr>
            </a:lvl7pPr>
            <a:lvl8pPr algn="ctr">
              <a:defRPr sz="1350">
                <a:solidFill>
                  <a:srgbClr val="5D6268"/>
                </a:solidFill>
                <a:latin typeface="DejaVu Sans"/>
                <a:ea typeface="DejaVu Sans"/>
                <a:cs typeface="DejaVu Sans"/>
              </a:defRPr>
            </a:lvl8pPr>
            <a:lvl9pPr algn="ctr">
              <a:defRPr sz="1350">
                <a:solidFill>
                  <a:srgbClr val="5D6268"/>
                </a:solidFill>
                <a:latin typeface="DejaVu Sans"/>
                <a:ea typeface="DejaVu Sans"/>
                <a:cs typeface="DejaVu Sans"/>
              </a:defRPr>
            </a:lvl9pPr>
          </a:lstStyle>
          <a:p>
            <a:pPr algn="ctr">
              <a:defRPr sz="1350">
                <a:solidFill>
                  <a:srgbClr val="5D6268"/>
                </a:solidFill>
                <a:latin typeface="DejaVu Sans"/>
                <a:ea typeface="DejaVu Sans"/>
                <a:cs typeface="DejaVu Sans"/>
              </a:defRPr>
            </a:pPr>
            <a:r>
              <a:rPr sz="1080"/>
              <a:t>■ Τετράγωνο: εκτίμηση και βάρος   ─  Γραμμή: 95% ΔΕ   ◆ Ρόμβος: συνολικό αποτέλεσμα</a:t>
            </a:r>
          </a:p>
        </p:txBody>
      </p:sp>
      <p:sp>
        <p:nvSpPr>
          <p:cNvPr id="49" name="source">
            <a:extLst>
              <a:ext uri="{FF2B5EF4-FFF2-40B4-BE49-F238E27FC236}">
                <a16:creationId xmlns:a16="http://schemas.microsoft.com/office/drawing/2014/main" id="{B887C7AD-FD45-4AAC-B061-F0A632F3B9BD}"/>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dirty="0"/>
              <a:t>Υπ</a:t>
            </a:r>
            <a:r>
              <a:rPr sz="690" dirty="0" err="1"/>
              <a:t>οθετικά</a:t>
            </a:r>
            <a:r>
              <a:rPr sz="690" dirty="0"/>
              <a:t> </a:t>
            </a:r>
            <a:r>
              <a:rPr sz="690" dirty="0" err="1"/>
              <a:t>δεδομέν</a:t>
            </a:r>
            <a:r>
              <a:rPr sz="690" dirty="0"/>
              <a:t>α για διδακτική χρήση. RR &lt; </a:t>
            </a:r>
            <a:r>
              <a:rPr lang="en-US" sz="690" dirty="0"/>
              <a:t>1</a:t>
            </a:r>
            <a:r>
              <a:rPr sz="690" dirty="0"/>
              <a:t> </a:t>
            </a:r>
            <a:r>
              <a:rPr sz="690" dirty="0" err="1"/>
              <a:t>ευνοεί</a:t>
            </a:r>
            <a:r>
              <a:rPr sz="690" dirty="0"/>
              <a:t> </a:t>
            </a:r>
            <a:r>
              <a:rPr sz="690" dirty="0" err="1"/>
              <a:t>την</a:t>
            </a:r>
            <a:r>
              <a:rPr sz="690" dirty="0"/>
              <a:t> πα</a:t>
            </a:r>
            <a:r>
              <a:rPr sz="690" dirty="0" err="1"/>
              <a:t>ρέμ</a:t>
            </a:r>
            <a:r>
              <a:rPr sz="690" dirty="0"/>
              <a:t>βαση.</a:t>
            </a:r>
          </a:p>
        </p:txBody>
      </p:sp>
    </p:spTree>
    <p:extLst>
      <p:ext uri="{BB962C8B-B14F-4D97-AF65-F5344CB8AC3E}">
        <p14:creationId xmlns:p14="http://schemas.microsoft.com/office/powerpoint/2010/main" val="328323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a:extLst>
              <a:ext uri="{FF2B5EF4-FFF2-40B4-BE49-F238E27FC236}">
                <a16:creationId xmlns:a16="http://schemas.microsoft.com/office/drawing/2014/main" id="{A1296E93-0016-433C-AB87-A101A1243B3D}"/>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Πώς διαβάζουμε ένα forest plot;</a:t>
            </a:r>
          </a:p>
        </p:txBody>
      </p:sp>
      <p:sp>
        <p:nvSpPr>
          <p:cNvPr id="2" name="yellow-accent">
            <a:extLst>
              <a:ext uri="{FF2B5EF4-FFF2-40B4-BE49-F238E27FC236}">
                <a16:creationId xmlns:a16="http://schemas.microsoft.com/office/drawing/2014/main" id="{0C590793-53ED-49D1-AA60-2C7D04EBF765}"/>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AF361286-EE5F-46BA-9D94-09385EFC9B9A}"/>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qnum-0">
            <a:extLst>
              <a:ext uri="{FF2B5EF4-FFF2-40B4-BE49-F238E27FC236}">
                <a16:creationId xmlns:a16="http://schemas.microsoft.com/office/drawing/2014/main" id="{749606CC-AE79-4AE5-A0A4-0C9BDD80F8A8}"/>
              </a:ext>
            </a:extLst>
          </p:cNvPr>
          <p:cNvSpPr>
            <a:spLocks noGrp="1"/>
          </p:cNvSpPr>
          <p:nvPr/>
        </p:nvSpPr>
        <p:spPr>
          <a:xfrm>
            <a:off x="2164080" y="1645920"/>
            <a:ext cx="320040" cy="32004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1</a:t>
            </a:r>
          </a:p>
        </p:txBody>
      </p:sp>
      <p:sp>
        <p:nvSpPr>
          <p:cNvPr id="5" name="q-0">
            <a:extLst>
              <a:ext uri="{FF2B5EF4-FFF2-40B4-BE49-F238E27FC236}">
                <a16:creationId xmlns:a16="http://schemas.microsoft.com/office/drawing/2014/main" id="{2350AD38-698D-4987-BF30-7C49B19175DD}"/>
              </a:ext>
            </a:extLst>
          </p:cNvPr>
          <p:cNvSpPr>
            <a:spLocks noGrp="1"/>
          </p:cNvSpPr>
          <p:nvPr/>
        </p:nvSpPr>
        <p:spPr>
          <a:xfrm>
            <a:off x="2651760" y="1562100"/>
            <a:ext cx="3276600" cy="426720"/>
          </a:xfrm>
          <a:prstGeom prst="rect">
            <a:avLst/>
          </a:prstGeom>
          <a:noFill/>
          <a:ln w="0">
            <a:noFill/>
            <a:prstDash val="solid"/>
          </a:ln>
        </p:spPr>
        <p:txBody>
          <a:bodyPr/>
          <a:lstStyle>
            <a:defPPr>
              <a:defRPr sz="1725" b="1">
                <a:solidFill>
                  <a:srgbClr val="452046"/>
                </a:solidFill>
                <a:latin typeface="DejaVu Sans"/>
                <a:ea typeface="DejaVu Sans"/>
                <a:cs typeface="DejaVu Sans"/>
              </a:defRPr>
            </a:defPPr>
            <a:lvl1pPr>
              <a:defRPr sz="1725" b="1">
                <a:solidFill>
                  <a:srgbClr val="452046"/>
                </a:solidFill>
                <a:latin typeface="DejaVu Sans"/>
                <a:ea typeface="DejaVu Sans"/>
                <a:cs typeface="DejaVu Sans"/>
              </a:defRPr>
            </a:lvl1pPr>
            <a:lvl2pPr>
              <a:defRPr sz="1725" b="1">
                <a:solidFill>
                  <a:srgbClr val="452046"/>
                </a:solidFill>
                <a:latin typeface="DejaVu Sans"/>
                <a:ea typeface="DejaVu Sans"/>
                <a:cs typeface="DejaVu Sans"/>
              </a:defRPr>
            </a:lvl2pPr>
            <a:lvl3pPr>
              <a:defRPr sz="1725" b="1">
                <a:solidFill>
                  <a:srgbClr val="452046"/>
                </a:solidFill>
                <a:latin typeface="DejaVu Sans"/>
                <a:ea typeface="DejaVu Sans"/>
                <a:cs typeface="DejaVu Sans"/>
              </a:defRPr>
            </a:lvl3pPr>
            <a:lvl4pPr>
              <a:defRPr sz="1725" b="1">
                <a:solidFill>
                  <a:srgbClr val="452046"/>
                </a:solidFill>
                <a:latin typeface="DejaVu Sans"/>
                <a:ea typeface="DejaVu Sans"/>
                <a:cs typeface="DejaVu Sans"/>
              </a:defRPr>
            </a:lvl4pPr>
            <a:lvl5pPr>
              <a:defRPr sz="1725" b="1">
                <a:solidFill>
                  <a:srgbClr val="452046"/>
                </a:solidFill>
                <a:latin typeface="DejaVu Sans"/>
                <a:ea typeface="DejaVu Sans"/>
                <a:cs typeface="DejaVu Sans"/>
              </a:defRPr>
            </a:lvl5pPr>
            <a:lvl6pPr>
              <a:defRPr sz="1725" b="1">
                <a:solidFill>
                  <a:srgbClr val="452046"/>
                </a:solidFill>
                <a:latin typeface="DejaVu Sans"/>
                <a:ea typeface="DejaVu Sans"/>
                <a:cs typeface="DejaVu Sans"/>
              </a:defRPr>
            </a:lvl6pPr>
            <a:lvl7pPr>
              <a:defRPr sz="1725" b="1">
                <a:solidFill>
                  <a:srgbClr val="452046"/>
                </a:solidFill>
                <a:latin typeface="DejaVu Sans"/>
                <a:ea typeface="DejaVu Sans"/>
                <a:cs typeface="DejaVu Sans"/>
              </a:defRPr>
            </a:lvl7pPr>
            <a:lvl8pPr>
              <a:defRPr sz="1725" b="1">
                <a:solidFill>
                  <a:srgbClr val="452046"/>
                </a:solidFill>
                <a:latin typeface="DejaVu Sans"/>
                <a:ea typeface="DejaVu Sans"/>
                <a:cs typeface="DejaVu Sans"/>
              </a:defRPr>
            </a:lvl8pPr>
            <a:lvl9pPr>
              <a:defRPr sz="1725" b="1">
                <a:solidFill>
                  <a:srgbClr val="452046"/>
                </a:solidFill>
                <a:latin typeface="DejaVu Sans"/>
                <a:ea typeface="DejaVu Sans"/>
                <a:cs typeface="DejaVu Sans"/>
              </a:defRPr>
            </a:lvl9pPr>
          </a:lstStyle>
          <a:p>
            <a:pPr>
              <a:defRPr sz="1725" b="1">
                <a:solidFill>
                  <a:srgbClr val="452046"/>
                </a:solidFill>
                <a:latin typeface="DejaVu Sans"/>
                <a:ea typeface="DejaVu Sans"/>
                <a:cs typeface="DejaVu Sans"/>
              </a:defRPr>
            </a:pPr>
            <a:r>
              <a:rPr sz="1380"/>
              <a:t>Ποιο μέτρο επίδρασης χρησιμοποιείται;</a:t>
            </a:r>
          </a:p>
        </p:txBody>
      </p:sp>
      <p:sp>
        <p:nvSpPr>
          <p:cNvPr id="6" name="a-0">
            <a:extLst>
              <a:ext uri="{FF2B5EF4-FFF2-40B4-BE49-F238E27FC236}">
                <a16:creationId xmlns:a16="http://schemas.microsoft.com/office/drawing/2014/main" id="{294FA97A-0D97-4408-9E32-683BE6E8D2A9}"/>
              </a:ext>
            </a:extLst>
          </p:cNvPr>
          <p:cNvSpPr>
            <a:spLocks noGrp="1"/>
          </p:cNvSpPr>
          <p:nvPr/>
        </p:nvSpPr>
        <p:spPr>
          <a:xfrm>
            <a:off x="6004560" y="1562100"/>
            <a:ext cx="3962400" cy="533400"/>
          </a:xfrm>
          <a:prstGeom prst="rect">
            <a:avLst/>
          </a:prstGeom>
          <a:noFill/>
          <a:ln w="0">
            <a:noFill/>
            <a:prstDash val="solid"/>
          </a:ln>
        </p:spPr>
        <p:txBody>
          <a:bodyPr/>
          <a:lstStyle>
            <a:defPPr>
              <a:defRPr sz="1613">
                <a:solidFill>
                  <a:srgbClr val="242424"/>
                </a:solidFill>
                <a:latin typeface="DejaVu Sans"/>
                <a:ea typeface="DejaVu Sans"/>
                <a:cs typeface="DejaVu Sans"/>
              </a:defRPr>
            </a:defPPr>
            <a:lvl1pPr>
              <a:defRPr sz="1613">
                <a:solidFill>
                  <a:srgbClr val="242424"/>
                </a:solidFill>
                <a:latin typeface="DejaVu Sans"/>
                <a:ea typeface="DejaVu Sans"/>
                <a:cs typeface="DejaVu Sans"/>
              </a:defRPr>
            </a:lvl1pPr>
            <a:lvl2pPr>
              <a:defRPr sz="1613">
                <a:solidFill>
                  <a:srgbClr val="242424"/>
                </a:solidFill>
                <a:latin typeface="DejaVu Sans"/>
                <a:ea typeface="DejaVu Sans"/>
                <a:cs typeface="DejaVu Sans"/>
              </a:defRPr>
            </a:lvl2pPr>
            <a:lvl3pPr>
              <a:defRPr sz="1613">
                <a:solidFill>
                  <a:srgbClr val="242424"/>
                </a:solidFill>
                <a:latin typeface="DejaVu Sans"/>
                <a:ea typeface="DejaVu Sans"/>
                <a:cs typeface="DejaVu Sans"/>
              </a:defRPr>
            </a:lvl3pPr>
            <a:lvl4pPr>
              <a:defRPr sz="1613">
                <a:solidFill>
                  <a:srgbClr val="242424"/>
                </a:solidFill>
                <a:latin typeface="DejaVu Sans"/>
                <a:ea typeface="DejaVu Sans"/>
                <a:cs typeface="DejaVu Sans"/>
              </a:defRPr>
            </a:lvl4pPr>
            <a:lvl5pPr>
              <a:defRPr sz="1613">
                <a:solidFill>
                  <a:srgbClr val="242424"/>
                </a:solidFill>
                <a:latin typeface="DejaVu Sans"/>
                <a:ea typeface="DejaVu Sans"/>
                <a:cs typeface="DejaVu Sans"/>
              </a:defRPr>
            </a:lvl5pPr>
            <a:lvl6pPr>
              <a:defRPr sz="1613">
                <a:solidFill>
                  <a:srgbClr val="242424"/>
                </a:solidFill>
                <a:latin typeface="DejaVu Sans"/>
                <a:ea typeface="DejaVu Sans"/>
                <a:cs typeface="DejaVu Sans"/>
              </a:defRPr>
            </a:lvl6pPr>
            <a:lvl7pPr>
              <a:defRPr sz="1613">
                <a:solidFill>
                  <a:srgbClr val="242424"/>
                </a:solidFill>
                <a:latin typeface="DejaVu Sans"/>
                <a:ea typeface="DejaVu Sans"/>
                <a:cs typeface="DejaVu Sans"/>
              </a:defRPr>
            </a:lvl7pPr>
            <a:lvl8pPr>
              <a:defRPr sz="1613">
                <a:solidFill>
                  <a:srgbClr val="242424"/>
                </a:solidFill>
                <a:latin typeface="DejaVu Sans"/>
                <a:ea typeface="DejaVu Sans"/>
                <a:cs typeface="DejaVu Sans"/>
              </a:defRPr>
            </a:lvl8pPr>
            <a:lvl9pPr>
              <a:defRPr sz="1613">
                <a:solidFill>
                  <a:srgbClr val="242424"/>
                </a:solidFill>
                <a:latin typeface="DejaVu Sans"/>
                <a:ea typeface="DejaVu Sans"/>
                <a:cs typeface="DejaVu Sans"/>
              </a:defRPr>
            </a:lvl9pPr>
          </a:lstStyle>
          <a:p>
            <a:pPr>
              <a:defRPr sz="1613">
                <a:solidFill>
                  <a:srgbClr val="242424"/>
                </a:solidFill>
                <a:latin typeface="DejaVu Sans"/>
                <a:ea typeface="DejaVu Sans"/>
                <a:cs typeface="DejaVu Sans"/>
              </a:defRPr>
            </a:pPr>
            <a:r>
              <a:rPr sz="1290"/>
              <a:t>RR, OR, HR, διαφορά μέσων τιμών ή άλλο μέτρο</a:t>
            </a:r>
          </a:p>
        </p:txBody>
      </p:sp>
      <p:sp>
        <p:nvSpPr>
          <p:cNvPr id="7" name="qsep-0">
            <a:extLst>
              <a:ext uri="{FF2B5EF4-FFF2-40B4-BE49-F238E27FC236}">
                <a16:creationId xmlns:a16="http://schemas.microsoft.com/office/drawing/2014/main" id="{41435C30-A35D-496A-98DD-FC7B8EAC6C02}"/>
              </a:ext>
            </a:extLst>
          </p:cNvPr>
          <p:cNvSpPr>
            <a:spLocks noGrp="1"/>
          </p:cNvSpPr>
          <p:nvPr/>
        </p:nvSpPr>
        <p:spPr>
          <a:xfrm>
            <a:off x="2651760" y="2232660"/>
            <a:ext cx="7315200" cy="11430"/>
          </a:xfrm>
          <a:prstGeom prst="rect">
            <a:avLst/>
          </a:prstGeom>
          <a:solidFill>
            <a:srgbClr val="D5D9DE"/>
          </a:solidFill>
          <a:ln w="0">
            <a:noFill/>
            <a:prstDash val="solid"/>
          </a:ln>
        </p:spPr>
        <p:txBody>
          <a:bodyPr/>
          <a:lstStyle/>
          <a:p>
            <a:endParaRPr lang="en-US" sz="1440"/>
          </a:p>
        </p:txBody>
      </p:sp>
      <p:sp>
        <p:nvSpPr>
          <p:cNvPr id="8" name="qnum-1">
            <a:extLst>
              <a:ext uri="{FF2B5EF4-FFF2-40B4-BE49-F238E27FC236}">
                <a16:creationId xmlns:a16="http://schemas.microsoft.com/office/drawing/2014/main" id="{20D0D3D7-4E62-4A58-B393-816C8127D36B}"/>
              </a:ext>
            </a:extLst>
          </p:cNvPr>
          <p:cNvSpPr>
            <a:spLocks noGrp="1"/>
          </p:cNvSpPr>
          <p:nvPr/>
        </p:nvSpPr>
        <p:spPr>
          <a:xfrm>
            <a:off x="2164080" y="2552700"/>
            <a:ext cx="320040" cy="32004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2</a:t>
            </a:r>
          </a:p>
        </p:txBody>
      </p:sp>
      <p:sp>
        <p:nvSpPr>
          <p:cNvPr id="9" name="q-1">
            <a:extLst>
              <a:ext uri="{FF2B5EF4-FFF2-40B4-BE49-F238E27FC236}">
                <a16:creationId xmlns:a16="http://schemas.microsoft.com/office/drawing/2014/main" id="{2B9D9559-C0A5-4F57-90C0-101CCE9117C8}"/>
              </a:ext>
            </a:extLst>
          </p:cNvPr>
          <p:cNvSpPr>
            <a:spLocks noGrp="1"/>
          </p:cNvSpPr>
          <p:nvPr/>
        </p:nvSpPr>
        <p:spPr>
          <a:xfrm>
            <a:off x="2651760" y="2468880"/>
            <a:ext cx="3276600" cy="426720"/>
          </a:xfrm>
          <a:prstGeom prst="rect">
            <a:avLst/>
          </a:prstGeom>
          <a:noFill/>
          <a:ln w="0">
            <a:noFill/>
            <a:prstDash val="solid"/>
          </a:ln>
        </p:spPr>
        <p:txBody>
          <a:bodyPr/>
          <a:lstStyle>
            <a:defPPr>
              <a:defRPr sz="1725" b="1">
                <a:solidFill>
                  <a:srgbClr val="452046"/>
                </a:solidFill>
                <a:latin typeface="DejaVu Sans"/>
                <a:ea typeface="DejaVu Sans"/>
                <a:cs typeface="DejaVu Sans"/>
              </a:defRPr>
            </a:defPPr>
            <a:lvl1pPr>
              <a:defRPr sz="1725" b="1">
                <a:solidFill>
                  <a:srgbClr val="452046"/>
                </a:solidFill>
                <a:latin typeface="DejaVu Sans"/>
                <a:ea typeface="DejaVu Sans"/>
                <a:cs typeface="DejaVu Sans"/>
              </a:defRPr>
            </a:lvl1pPr>
            <a:lvl2pPr>
              <a:defRPr sz="1725" b="1">
                <a:solidFill>
                  <a:srgbClr val="452046"/>
                </a:solidFill>
                <a:latin typeface="DejaVu Sans"/>
                <a:ea typeface="DejaVu Sans"/>
                <a:cs typeface="DejaVu Sans"/>
              </a:defRPr>
            </a:lvl2pPr>
            <a:lvl3pPr>
              <a:defRPr sz="1725" b="1">
                <a:solidFill>
                  <a:srgbClr val="452046"/>
                </a:solidFill>
                <a:latin typeface="DejaVu Sans"/>
                <a:ea typeface="DejaVu Sans"/>
                <a:cs typeface="DejaVu Sans"/>
              </a:defRPr>
            </a:lvl3pPr>
            <a:lvl4pPr>
              <a:defRPr sz="1725" b="1">
                <a:solidFill>
                  <a:srgbClr val="452046"/>
                </a:solidFill>
                <a:latin typeface="DejaVu Sans"/>
                <a:ea typeface="DejaVu Sans"/>
                <a:cs typeface="DejaVu Sans"/>
              </a:defRPr>
            </a:lvl4pPr>
            <a:lvl5pPr>
              <a:defRPr sz="1725" b="1">
                <a:solidFill>
                  <a:srgbClr val="452046"/>
                </a:solidFill>
                <a:latin typeface="DejaVu Sans"/>
                <a:ea typeface="DejaVu Sans"/>
                <a:cs typeface="DejaVu Sans"/>
              </a:defRPr>
            </a:lvl5pPr>
            <a:lvl6pPr>
              <a:defRPr sz="1725" b="1">
                <a:solidFill>
                  <a:srgbClr val="452046"/>
                </a:solidFill>
                <a:latin typeface="DejaVu Sans"/>
                <a:ea typeface="DejaVu Sans"/>
                <a:cs typeface="DejaVu Sans"/>
              </a:defRPr>
            </a:lvl6pPr>
            <a:lvl7pPr>
              <a:defRPr sz="1725" b="1">
                <a:solidFill>
                  <a:srgbClr val="452046"/>
                </a:solidFill>
                <a:latin typeface="DejaVu Sans"/>
                <a:ea typeface="DejaVu Sans"/>
                <a:cs typeface="DejaVu Sans"/>
              </a:defRPr>
            </a:lvl7pPr>
            <a:lvl8pPr>
              <a:defRPr sz="1725" b="1">
                <a:solidFill>
                  <a:srgbClr val="452046"/>
                </a:solidFill>
                <a:latin typeface="DejaVu Sans"/>
                <a:ea typeface="DejaVu Sans"/>
                <a:cs typeface="DejaVu Sans"/>
              </a:defRPr>
            </a:lvl8pPr>
            <a:lvl9pPr>
              <a:defRPr sz="1725" b="1">
                <a:solidFill>
                  <a:srgbClr val="452046"/>
                </a:solidFill>
                <a:latin typeface="DejaVu Sans"/>
                <a:ea typeface="DejaVu Sans"/>
                <a:cs typeface="DejaVu Sans"/>
              </a:defRPr>
            </a:lvl9pPr>
          </a:lstStyle>
          <a:p>
            <a:pPr>
              <a:defRPr sz="1725" b="1">
                <a:solidFill>
                  <a:srgbClr val="452046"/>
                </a:solidFill>
                <a:latin typeface="DejaVu Sans"/>
                <a:ea typeface="DejaVu Sans"/>
                <a:cs typeface="DejaVu Sans"/>
              </a:defRPr>
            </a:pPr>
            <a:r>
              <a:rPr sz="1380"/>
              <a:t>Πού βρίσκεται η γραμμή μηδενικής επίδρασης;</a:t>
            </a:r>
          </a:p>
        </p:txBody>
      </p:sp>
      <p:sp>
        <p:nvSpPr>
          <p:cNvPr id="10" name="a-1">
            <a:extLst>
              <a:ext uri="{FF2B5EF4-FFF2-40B4-BE49-F238E27FC236}">
                <a16:creationId xmlns:a16="http://schemas.microsoft.com/office/drawing/2014/main" id="{CFFDAA4F-47BA-494D-9FFD-2D6456C9B80F}"/>
              </a:ext>
            </a:extLst>
          </p:cNvPr>
          <p:cNvSpPr>
            <a:spLocks noGrp="1"/>
          </p:cNvSpPr>
          <p:nvPr/>
        </p:nvSpPr>
        <p:spPr>
          <a:xfrm>
            <a:off x="6004560" y="2468880"/>
            <a:ext cx="3962400" cy="533400"/>
          </a:xfrm>
          <a:prstGeom prst="rect">
            <a:avLst/>
          </a:prstGeom>
          <a:noFill/>
          <a:ln w="0">
            <a:noFill/>
            <a:prstDash val="solid"/>
          </a:ln>
        </p:spPr>
        <p:txBody>
          <a:bodyPr/>
          <a:lstStyle>
            <a:defPPr>
              <a:defRPr sz="1613">
                <a:solidFill>
                  <a:srgbClr val="242424"/>
                </a:solidFill>
                <a:latin typeface="DejaVu Sans"/>
                <a:ea typeface="DejaVu Sans"/>
                <a:cs typeface="DejaVu Sans"/>
              </a:defRPr>
            </a:defPPr>
            <a:lvl1pPr>
              <a:defRPr sz="1613">
                <a:solidFill>
                  <a:srgbClr val="242424"/>
                </a:solidFill>
                <a:latin typeface="DejaVu Sans"/>
                <a:ea typeface="DejaVu Sans"/>
                <a:cs typeface="DejaVu Sans"/>
              </a:defRPr>
            </a:lvl1pPr>
            <a:lvl2pPr>
              <a:defRPr sz="1613">
                <a:solidFill>
                  <a:srgbClr val="242424"/>
                </a:solidFill>
                <a:latin typeface="DejaVu Sans"/>
                <a:ea typeface="DejaVu Sans"/>
                <a:cs typeface="DejaVu Sans"/>
              </a:defRPr>
            </a:lvl2pPr>
            <a:lvl3pPr>
              <a:defRPr sz="1613">
                <a:solidFill>
                  <a:srgbClr val="242424"/>
                </a:solidFill>
                <a:latin typeface="DejaVu Sans"/>
                <a:ea typeface="DejaVu Sans"/>
                <a:cs typeface="DejaVu Sans"/>
              </a:defRPr>
            </a:lvl3pPr>
            <a:lvl4pPr>
              <a:defRPr sz="1613">
                <a:solidFill>
                  <a:srgbClr val="242424"/>
                </a:solidFill>
                <a:latin typeface="DejaVu Sans"/>
                <a:ea typeface="DejaVu Sans"/>
                <a:cs typeface="DejaVu Sans"/>
              </a:defRPr>
            </a:lvl4pPr>
            <a:lvl5pPr>
              <a:defRPr sz="1613">
                <a:solidFill>
                  <a:srgbClr val="242424"/>
                </a:solidFill>
                <a:latin typeface="DejaVu Sans"/>
                <a:ea typeface="DejaVu Sans"/>
                <a:cs typeface="DejaVu Sans"/>
              </a:defRPr>
            </a:lvl5pPr>
            <a:lvl6pPr>
              <a:defRPr sz="1613">
                <a:solidFill>
                  <a:srgbClr val="242424"/>
                </a:solidFill>
                <a:latin typeface="DejaVu Sans"/>
                <a:ea typeface="DejaVu Sans"/>
                <a:cs typeface="DejaVu Sans"/>
              </a:defRPr>
            </a:lvl6pPr>
            <a:lvl7pPr>
              <a:defRPr sz="1613">
                <a:solidFill>
                  <a:srgbClr val="242424"/>
                </a:solidFill>
                <a:latin typeface="DejaVu Sans"/>
                <a:ea typeface="DejaVu Sans"/>
                <a:cs typeface="DejaVu Sans"/>
              </a:defRPr>
            </a:lvl7pPr>
            <a:lvl8pPr>
              <a:defRPr sz="1613">
                <a:solidFill>
                  <a:srgbClr val="242424"/>
                </a:solidFill>
                <a:latin typeface="DejaVu Sans"/>
                <a:ea typeface="DejaVu Sans"/>
                <a:cs typeface="DejaVu Sans"/>
              </a:defRPr>
            </a:lvl8pPr>
            <a:lvl9pPr>
              <a:defRPr sz="1613">
                <a:solidFill>
                  <a:srgbClr val="242424"/>
                </a:solidFill>
                <a:latin typeface="DejaVu Sans"/>
                <a:ea typeface="DejaVu Sans"/>
                <a:cs typeface="DejaVu Sans"/>
              </a:defRPr>
            </a:lvl9pPr>
          </a:lstStyle>
          <a:p>
            <a:pPr>
              <a:defRPr sz="1613">
                <a:solidFill>
                  <a:srgbClr val="242424"/>
                </a:solidFill>
                <a:latin typeface="DejaVu Sans"/>
                <a:ea typeface="DejaVu Sans"/>
                <a:cs typeface="DejaVu Sans"/>
              </a:defRPr>
            </a:pPr>
            <a:r>
              <a:rPr sz="1290"/>
              <a:t>Στο 1 για RR, OR και HR. Στο 0 για διαφορές</a:t>
            </a:r>
          </a:p>
        </p:txBody>
      </p:sp>
      <p:sp>
        <p:nvSpPr>
          <p:cNvPr id="11" name="qsep-1">
            <a:extLst>
              <a:ext uri="{FF2B5EF4-FFF2-40B4-BE49-F238E27FC236}">
                <a16:creationId xmlns:a16="http://schemas.microsoft.com/office/drawing/2014/main" id="{D5A850E3-9085-446C-A0F6-6E3F6A33444E}"/>
              </a:ext>
            </a:extLst>
          </p:cNvPr>
          <p:cNvSpPr>
            <a:spLocks noGrp="1"/>
          </p:cNvSpPr>
          <p:nvPr/>
        </p:nvSpPr>
        <p:spPr>
          <a:xfrm>
            <a:off x="2651760" y="3139440"/>
            <a:ext cx="7315200" cy="11430"/>
          </a:xfrm>
          <a:prstGeom prst="rect">
            <a:avLst/>
          </a:prstGeom>
          <a:solidFill>
            <a:srgbClr val="D5D9DE"/>
          </a:solidFill>
          <a:ln w="0">
            <a:noFill/>
            <a:prstDash val="solid"/>
          </a:ln>
        </p:spPr>
        <p:txBody>
          <a:bodyPr/>
          <a:lstStyle/>
          <a:p>
            <a:endParaRPr lang="en-US" sz="1440"/>
          </a:p>
        </p:txBody>
      </p:sp>
      <p:sp>
        <p:nvSpPr>
          <p:cNvPr id="12" name="qnum-2">
            <a:extLst>
              <a:ext uri="{FF2B5EF4-FFF2-40B4-BE49-F238E27FC236}">
                <a16:creationId xmlns:a16="http://schemas.microsoft.com/office/drawing/2014/main" id="{241C02EA-621F-4410-8424-D8387519FCA9}"/>
              </a:ext>
            </a:extLst>
          </p:cNvPr>
          <p:cNvSpPr>
            <a:spLocks noGrp="1"/>
          </p:cNvSpPr>
          <p:nvPr/>
        </p:nvSpPr>
        <p:spPr>
          <a:xfrm>
            <a:off x="2164080" y="3459480"/>
            <a:ext cx="320040" cy="32004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3</a:t>
            </a:r>
          </a:p>
        </p:txBody>
      </p:sp>
      <p:sp>
        <p:nvSpPr>
          <p:cNvPr id="13" name="q-2">
            <a:extLst>
              <a:ext uri="{FF2B5EF4-FFF2-40B4-BE49-F238E27FC236}">
                <a16:creationId xmlns:a16="http://schemas.microsoft.com/office/drawing/2014/main" id="{95535A07-D2E9-4A84-8EF2-C67EC7E003EA}"/>
              </a:ext>
            </a:extLst>
          </p:cNvPr>
          <p:cNvSpPr>
            <a:spLocks noGrp="1"/>
          </p:cNvSpPr>
          <p:nvPr/>
        </p:nvSpPr>
        <p:spPr>
          <a:xfrm>
            <a:off x="2651760" y="3375660"/>
            <a:ext cx="3276600" cy="426720"/>
          </a:xfrm>
          <a:prstGeom prst="rect">
            <a:avLst/>
          </a:prstGeom>
          <a:noFill/>
          <a:ln w="0">
            <a:noFill/>
            <a:prstDash val="solid"/>
          </a:ln>
        </p:spPr>
        <p:txBody>
          <a:bodyPr/>
          <a:lstStyle>
            <a:defPPr>
              <a:defRPr sz="1725" b="1">
                <a:solidFill>
                  <a:srgbClr val="452046"/>
                </a:solidFill>
                <a:latin typeface="DejaVu Sans"/>
                <a:ea typeface="DejaVu Sans"/>
                <a:cs typeface="DejaVu Sans"/>
              </a:defRPr>
            </a:defPPr>
            <a:lvl1pPr>
              <a:defRPr sz="1725" b="1">
                <a:solidFill>
                  <a:srgbClr val="452046"/>
                </a:solidFill>
                <a:latin typeface="DejaVu Sans"/>
                <a:ea typeface="DejaVu Sans"/>
                <a:cs typeface="DejaVu Sans"/>
              </a:defRPr>
            </a:lvl1pPr>
            <a:lvl2pPr>
              <a:defRPr sz="1725" b="1">
                <a:solidFill>
                  <a:srgbClr val="452046"/>
                </a:solidFill>
                <a:latin typeface="DejaVu Sans"/>
                <a:ea typeface="DejaVu Sans"/>
                <a:cs typeface="DejaVu Sans"/>
              </a:defRPr>
            </a:lvl2pPr>
            <a:lvl3pPr>
              <a:defRPr sz="1725" b="1">
                <a:solidFill>
                  <a:srgbClr val="452046"/>
                </a:solidFill>
                <a:latin typeface="DejaVu Sans"/>
                <a:ea typeface="DejaVu Sans"/>
                <a:cs typeface="DejaVu Sans"/>
              </a:defRPr>
            </a:lvl3pPr>
            <a:lvl4pPr>
              <a:defRPr sz="1725" b="1">
                <a:solidFill>
                  <a:srgbClr val="452046"/>
                </a:solidFill>
                <a:latin typeface="DejaVu Sans"/>
                <a:ea typeface="DejaVu Sans"/>
                <a:cs typeface="DejaVu Sans"/>
              </a:defRPr>
            </a:lvl4pPr>
            <a:lvl5pPr>
              <a:defRPr sz="1725" b="1">
                <a:solidFill>
                  <a:srgbClr val="452046"/>
                </a:solidFill>
                <a:latin typeface="DejaVu Sans"/>
                <a:ea typeface="DejaVu Sans"/>
                <a:cs typeface="DejaVu Sans"/>
              </a:defRPr>
            </a:lvl5pPr>
            <a:lvl6pPr>
              <a:defRPr sz="1725" b="1">
                <a:solidFill>
                  <a:srgbClr val="452046"/>
                </a:solidFill>
                <a:latin typeface="DejaVu Sans"/>
                <a:ea typeface="DejaVu Sans"/>
                <a:cs typeface="DejaVu Sans"/>
              </a:defRPr>
            </a:lvl6pPr>
            <a:lvl7pPr>
              <a:defRPr sz="1725" b="1">
                <a:solidFill>
                  <a:srgbClr val="452046"/>
                </a:solidFill>
                <a:latin typeface="DejaVu Sans"/>
                <a:ea typeface="DejaVu Sans"/>
                <a:cs typeface="DejaVu Sans"/>
              </a:defRPr>
            </a:lvl7pPr>
            <a:lvl8pPr>
              <a:defRPr sz="1725" b="1">
                <a:solidFill>
                  <a:srgbClr val="452046"/>
                </a:solidFill>
                <a:latin typeface="DejaVu Sans"/>
                <a:ea typeface="DejaVu Sans"/>
                <a:cs typeface="DejaVu Sans"/>
              </a:defRPr>
            </a:lvl8pPr>
            <a:lvl9pPr>
              <a:defRPr sz="1725" b="1">
                <a:solidFill>
                  <a:srgbClr val="452046"/>
                </a:solidFill>
                <a:latin typeface="DejaVu Sans"/>
                <a:ea typeface="DejaVu Sans"/>
                <a:cs typeface="DejaVu Sans"/>
              </a:defRPr>
            </a:lvl9pPr>
          </a:lstStyle>
          <a:p>
            <a:pPr>
              <a:defRPr sz="1725" b="1">
                <a:solidFill>
                  <a:srgbClr val="452046"/>
                </a:solidFill>
                <a:latin typeface="DejaVu Sans"/>
                <a:ea typeface="DejaVu Sans"/>
                <a:cs typeface="DejaVu Sans"/>
              </a:defRPr>
            </a:pPr>
            <a:r>
              <a:rPr sz="1380"/>
              <a:t>Τι δείχνει κάθε μελέτη;</a:t>
            </a:r>
          </a:p>
        </p:txBody>
      </p:sp>
      <p:sp>
        <p:nvSpPr>
          <p:cNvPr id="14" name="a-2">
            <a:extLst>
              <a:ext uri="{FF2B5EF4-FFF2-40B4-BE49-F238E27FC236}">
                <a16:creationId xmlns:a16="http://schemas.microsoft.com/office/drawing/2014/main" id="{D9AE68F0-3A1B-4FFD-BA3D-B5125BBD9DF0}"/>
              </a:ext>
            </a:extLst>
          </p:cNvPr>
          <p:cNvSpPr>
            <a:spLocks noGrp="1"/>
          </p:cNvSpPr>
          <p:nvPr/>
        </p:nvSpPr>
        <p:spPr>
          <a:xfrm>
            <a:off x="6004560" y="3375660"/>
            <a:ext cx="3962400" cy="533400"/>
          </a:xfrm>
          <a:prstGeom prst="rect">
            <a:avLst/>
          </a:prstGeom>
          <a:noFill/>
          <a:ln w="0">
            <a:noFill/>
            <a:prstDash val="solid"/>
          </a:ln>
        </p:spPr>
        <p:txBody>
          <a:bodyPr/>
          <a:lstStyle>
            <a:defPPr>
              <a:defRPr sz="1613">
                <a:solidFill>
                  <a:srgbClr val="242424"/>
                </a:solidFill>
                <a:latin typeface="DejaVu Sans"/>
                <a:ea typeface="DejaVu Sans"/>
                <a:cs typeface="DejaVu Sans"/>
              </a:defRPr>
            </a:defPPr>
            <a:lvl1pPr>
              <a:defRPr sz="1613">
                <a:solidFill>
                  <a:srgbClr val="242424"/>
                </a:solidFill>
                <a:latin typeface="DejaVu Sans"/>
                <a:ea typeface="DejaVu Sans"/>
                <a:cs typeface="DejaVu Sans"/>
              </a:defRPr>
            </a:lvl1pPr>
            <a:lvl2pPr>
              <a:defRPr sz="1613">
                <a:solidFill>
                  <a:srgbClr val="242424"/>
                </a:solidFill>
                <a:latin typeface="DejaVu Sans"/>
                <a:ea typeface="DejaVu Sans"/>
                <a:cs typeface="DejaVu Sans"/>
              </a:defRPr>
            </a:lvl2pPr>
            <a:lvl3pPr>
              <a:defRPr sz="1613">
                <a:solidFill>
                  <a:srgbClr val="242424"/>
                </a:solidFill>
                <a:latin typeface="DejaVu Sans"/>
                <a:ea typeface="DejaVu Sans"/>
                <a:cs typeface="DejaVu Sans"/>
              </a:defRPr>
            </a:lvl3pPr>
            <a:lvl4pPr>
              <a:defRPr sz="1613">
                <a:solidFill>
                  <a:srgbClr val="242424"/>
                </a:solidFill>
                <a:latin typeface="DejaVu Sans"/>
                <a:ea typeface="DejaVu Sans"/>
                <a:cs typeface="DejaVu Sans"/>
              </a:defRPr>
            </a:lvl4pPr>
            <a:lvl5pPr>
              <a:defRPr sz="1613">
                <a:solidFill>
                  <a:srgbClr val="242424"/>
                </a:solidFill>
                <a:latin typeface="DejaVu Sans"/>
                <a:ea typeface="DejaVu Sans"/>
                <a:cs typeface="DejaVu Sans"/>
              </a:defRPr>
            </a:lvl5pPr>
            <a:lvl6pPr>
              <a:defRPr sz="1613">
                <a:solidFill>
                  <a:srgbClr val="242424"/>
                </a:solidFill>
                <a:latin typeface="DejaVu Sans"/>
                <a:ea typeface="DejaVu Sans"/>
                <a:cs typeface="DejaVu Sans"/>
              </a:defRPr>
            </a:lvl6pPr>
            <a:lvl7pPr>
              <a:defRPr sz="1613">
                <a:solidFill>
                  <a:srgbClr val="242424"/>
                </a:solidFill>
                <a:latin typeface="DejaVu Sans"/>
                <a:ea typeface="DejaVu Sans"/>
                <a:cs typeface="DejaVu Sans"/>
              </a:defRPr>
            </a:lvl7pPr>
            <a:lvl8pPr>
              <a:defRPr sz="1613">
                <a:solidFill>
                  <a:srgbClr val="242424"/>
                </a:solidFill>
                <a:latin typeface="DejaVu Sans"/>
                <a:ea typeface="DejaVu Sans"/>
                <a:cs typeface="DejaVu Sans"/>
              </a:defRPr>
            </a:lvl8pPr>
            <a:lvl9pPr>
              <a:defRPr sz="1613">
                <a:solidFill>
                  <a:srgbClr val="242424"/>
                </a:solidFill>
                <a:latin typeface="DejaVu Sans"/>
                <a:ea typeface="DejaVu Sans"/>
                <a:cs typeface="DejaVu Sans"/>
              </a:defRPr>
            </a:lvl9pPr>
          </a:lstStyle>
          <a:p>
            <a:pPr>
              <a:defRPr sz="1613">
                <a:solidFill>
                  <a:srgbClr val="242424"/>
                </a:solidFill>
                <a:latin typeface="DejaVu Sans"/>
                <a:ea typeface="DejaVu Sans"/>
                <a:cs typeface="DejaVu Sans"/>
              </a:defRPr>
            </a:pPr>
            <a:r>
              <a:rPr sz="1290"/>
              <a:t>Σημειακή εκτίμηση, 95% ΔΕ και σχετικό βάρος</a:t>
            </a:r>
          </a:p>
        </p:txBody>
      </p:sp>
      <p:sp>
        <p:nvSpPr>
          <p:cNvPr id="15" name="qsep-2">
            <a:extLst>
              <a:ext uri="{FF2B5EF4-FFF2-40B4-BE49-F238E27FC236}">
                <a16:creationId xmlns:a16="http://schemas.microsoft.com/office/drawing/2014/main" id="{A6F84696-3DF3-46A0-B38E-42485E0A91F9}"/>
              </a:ext>
            </a:extLst>
          </p:cNvPr>
          <p:cNvSpPr>
            <a:spLocks noGrp="1"/>
          </p:cNvSpPr>
          <p:nvPr/>
        </p:nvSpPr>
        <p:spPr>
          <a:xfrm>
            <a:off x="2651760" y="4046220"/>
            <a:ext cx="7315200" cy="11430"/>
          </a:xfrm>
          <a:prstGeom prst="rect">
            <a:avLst/>
          </a:prstGeom>
          <a:solidFill>
            <a:srgbClr val="D5D9DE"/>
          </a:solidFill>
          <a:ln w="0">
            <a:noFill/>
            <a:prstDash val="solid"/>
          </a:ln>
        </p:spPr>
        <p:txBody>
          <a:bodyPr/>
          <a:lstStyle/>
          <a:p>
            <a:endParaRPr lang="en-US" sz="1440"/>
          </a:p>
        </p:txBody>
      </p:sp>
      <p:sp>
        <p:nvSpPr>
          <p:cNvPr id="16" name="qnum-3">
            <a:extLst>
              <a:ext uri="{FF2B5EF4-FFF2-40B4-BE49-F238E27FC236}">
                <a16:creationId xmlns:a16="http://schemas.microsoft.com/office/drawing/2014/main" id="{6419BB8C-83B0-426C-BC91-186BEF8F5F5B}"/>
              </a:ext>
            </a:extLst>
          </p:cNvPr>
          <p:cNvSpPr>
            <a:spLocks noGrp="1"/>
          </p:cNvSpPr>
          <p:nvPr/>
        </p:nvSpPr>
        <p:spPr>
          <a:xfrm>
            <a:off x="2164080" y="4366260"/>
            <a:ext cx="320040" cy="32004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4</a:t>
            </a:r>
          </a:p>
        </p:txBody>
      </p:sp>
      <p:sp>
        <p:nvSpPr>
          <p:cNvPr id="17" name="q-3">
            <a:extLst>
              <a:ext uri="{FF2B5EF4-FFF2-40B4-BE49-F238E27FC236}">
                <a16:creationId xmlns:a16="http://schemas.microsoft.com/office/drawing/2014/main" id="{68C66880-814F-44F0-9EE4-0CAECF38C572}"/>
              </a:ext>
            </a:extLst>
          </p:cNvPr>
          <p:cNvSpPr>
            <a:spLocks noGrp="1"/>
          </p:cNvSpPr>
          <p:nvPr/>
        </p:nvSpPr>
        <p:spPr>
          <a:xfrm>
            <a:off x="2651760" y="4282440"/>
            <a:ext cx="3276600" cy="426720"/>
          </a:xfrm>
          <a:prstGeom prst="rect">
            <a:avLst/>
          </a:prstGeom>
          <a:noFill/>
          <a:ln w="0">
            <a:noFill/>
            <a:prstDash val="solid"/>
          </a:ln>
        </p:spPr>
        <p:txBody>
          <a:bodyPr/>
          <a:lstStyle>
            <a:defPPr>
              <a:defRPr sz="1725" b="1">
                <a:solidFill>
                  <a:srgbClr val="452046"/>
                </a:solidFill>
                <a:latin typeface="DejaVu Sans"/>
                <a:ea typeface="DejaVu Sans"/>
                <a:cs typeface="DejaVu Sans"/>
              </a:defRPr>
            </a:defPPr>
            <a:lvl1pPr>
              <a:defRPr sz="1725" b="1">
                <a:solidFill>
                  <a:srgbClr val="452046"/>
                </a:solidFill>
                <a:latin typeface="DejaVu Sans"/>
                <a:ea typeface="DejaVu Sans"/>
                <a:cs typeface="DejaVu Sans"/>
              </a:defRPr>
            </a:lvl1pPr>
            <a:lvl2pPr>
              <a:defRPr sz="1725" b="1">
                <a:solidFill>
                  <a:srgbClr val="452046"/>
                </a:solidFill>
                <a:latin typeface="DejaVu Sans"/>
                <a:ea typeface="DejaVu Sans"/>
                <a:cs typeface="DejaVu Sans"/>
              </a:defRPr>
            </a:lvl2pPr>
            <a:lvl3pPr>
              <a:defRPr sz="1725" b="1">
                <a:solidFill>
                  <a:srgbClr val="452046"/>
                </a:solidFill>
                <a:latin typeface="DejaVu Sans"/>
                <a:ea typeface="DejaVu Sans"/>
                <a:cs typeface="DejaVu Sans"/>
              </a:defRPr>
            </a:lvl3pPr>
            <a:lvl4pPr>
              <a:defRPr sz="1725" b="1">
                <a:solidFill>
                  <a:srgbClr val="452046"/>
                </a:solidFill>
                <a:latin typeface="DejaVu Sans"/>
                <a:ea typeface="DejaVu Sans"/>
                <a:cs typeface="DejaVu Sans"/>
              </a:defRPr>
            </a:lvl4pPr>
            <a:lvl5pPr>
              <a:defRPr sz="1725" b="1">
                <a:solidFill>
                  <a:srgbClr val="452046"/>
                </a:solidFill>
                <a:latin typeface="DejaVu Sans"/>
                <a:ea typeface="DejaVu Sans"/>
                <a:cs typeface="DejaVu Sans"/>
              </a:defRPr>
            </a:lvl5pPr>
            <a:lvl6pPr>
              <a:defRPr sz="1725" b="1">
                <a:solidFill>
                  <a:srgbClr val="452046"/>
                </a:solidFill>
                <a:latin typeface="DejaVu Sans"/>
                <a:ea typeface="DejaVu Sans"/>
                <a:cs typeface="DejaVu Sans"/>
              </a:defRPr>
            </a:lvl6pPr>
            <a:lvl7pPr>
              <a:defRPr sz="1725" b="1">
                <a:solidFill>
                  <a:srgbClr val="452046"/>
                </a:solidFill>
                <a:latin typeface="DejaVu Sans"/>
                <a:ea typeface="DejaVu Sans"/>
                <a:cs typeface="DejaVu Sans"/>
              </a:defRPr>
            </a:lvl7pPr>
            <a:lvl8pPr>
              <a:defRPr sz="1725" b="1">
                <a:solidFill>
                  <a:srgbClr val="452046"/>
                </a:solidFill>
                <a:latin typeface="DejaVu Sans"/>
                <a:ea typeface="DejaVu Sans"/>
                <a:cs typeface="DejaVu Sans"/>
              </a:defRPr>
            </a:lvl8pPr>
            <a:lvl9pPr>
              <a:defRPr sz="1725" b="1">
                <a:solidFill>
                  <a:srgbClr val="452046"/>
                </a:solidFill>
                <a:latin typeface="DejaVu Sans"/>
                <a:ea typeface="DejaVu Sans"/>
                <a:cs typeface="DejaVu Sans"/>
              </a:defRPr>
            </a:lvl9pPr>
          </a:lstStyle>
          <a:p>
            <a:pPr>
              <a:defRPr sz="1725" b="1">
                <a:solidFill>
                  <a:srgbClr val="452046"/>
                </a:solidFill>
                <a:latin typeface="DejaVu Sans"/>
                <a:ea typeface="DejaVu Sans"/>
                <a:cs typeface="DejaVu Sans"/>
              </a:defRPr>
            </a:pPr>
            <a:r>
              <a:rPr sz="1380"/>
              <a:t>Τι δείχνει ο ρόμβος;</a:t>
            </a:r>
          </a:p>
        </p:txBody>
      </p:sp>
      <p:sp>
        <p:nvSpPr>
          <p:cNvPr id="18" name="a-3">
            <a:extLst>
              <a:ext uri="{FF2B5EF4-FFF2-40B4-BE49-F238E27FC236}">
                <a16:creationId xmlns:a16="http://schemas.microsoft.com/office/drawing/2014/main" id="{A7927353-54EC-47C8-A2D2-C43FAE98E6F1}"/>
              </a:ext>
            </a:extLst>
          </p:cNvPr>
          <p:cNvSpPr>
            <a:spLocks noGrp="1"/>
          </p:cNvSpPr>
          <p:nvPr/>
        </p:nvSpPr>
        <p:spPr>
          <a:xfrm>
            <a:off x="6004560" y="4282440"/>
            <a:ext cx="3962400" cy="533400"/>
          </a:xfrm>
          <a:prstGeom prst="rect">
            <a:avLst/>
          </a:prstGeom>
          <a:noFill/>
          <a:ln w="0">
            <a:noFill/>
            <a:prstDash val="solid"/>
          </a:ln>
        </p:spPr>
        <p:txBody>
          <a:bodyPr/>
          <a:lstStyle>
            <a:defPPr>
              <a:defRPr sz="1613">
                <a:solidFill>
                  <a:srgbClr val="242424"/>
                </a:solidFill>
                <a:latin typeface="DejaVu Sans"/>
                <a:ea typeface="DejaVu Sans"/>
                <a:cs typeface="DejaVu Sans"/>
              </a:defRPr>
            </a:defPPr>
            <a:lvl1pPr>
              <a:defRPr sz="1613">
                <a:solidFill>
                  <a:srgbClr val="242424"/>
                </a:solidFill>
                <a:latin typeface="DejaVu Sans"/>
                <a:ea typeface="DejaVu Sans"/>
                <a:cs typeface="DejaVu Sans"/>
              </a:defRPr>
            </a:lvl1pPr>
            <a:lvl2pPr>
              <a:defRPr sz="1613">
                <a:solidFill>
                  <a:srgbClr val="242424"/>
                </a:solidFill>
                <a:latin typeface="DejaVu Sans"/>
                <a:ea typeface="DejaVu Sans"/>
                <a:cs typeface="DejaVu Sans"/>
              </a:defRPr>
            </a:lvl2pPr>
            <a:lvl3pPr>
              <a:defRPr sz="1613">
                <a:solidFill>
                  <a:srgbClr val="242424"/>
                </a:solidFill>
                <a:latin typeface="DejaVu Sans"/>
                <a:ea typeface="DejaVu Sans"/>
                <a:cs typeface="DejaVu Sans"/>
              </a:defRPr>
            </a:lvl3pPr>
            <a:lvl4pPr>
              <a:defRPr sz="1613">
                <a:solidFill>
                  <a:srgbClr val="242424"/>
                </a:solidFill>
                <a:latin typeface="DejaVu Sans"/>
                <a:ea typeface="DejaVu Sans"/>
                <a:cs typeface="DejaVu Sans"/>
              </a:defRPr>
            </a:lvl4pPr>
            <a:lvl5pPr>
              <a:defRPr sz="1613">
                <a:solidFill>
                  <a:srgbClr val="242424"/>
                </a:solidFill>
                <a:latin typeface="DejaVu Sans"/>
                <a:ea typeface="DejaVu Sans"/>
                <a:cs typeface="DejaVu Sans"/>
              </a:defRPr>
            </a:lvl5pPr>
            <a:lvl6pPr>
              <a:defRPr sz="1613">
                <a:solidFill>
                  <a:srgbClr val="242424"/>
                </a:solidFill>
                <a:latin typeface="DejaVu Sans"/>
                <a:ea typeface="DejaVu Sans"/>
                <a:cs typeface="DejaVu Sans"/>
              </a:defRPr>
            </a:lvl6pPr>
            <a:lvl7pPr>
              <a:defRPr sz="1613">
                <a:solidFill>
                  <a:srgbClr val="242424"/>
                </a:solidFill>
                <a:latin typeface="DejaVu Sans"/>
                <a:ea typeface="DejaVu Sans"/>
                <a:cs typeface="DejaVu Sans"/>
              </a:defRPr>
            </a:lvl7pPr>
            <a:lvl8pPr>
              <a:defRPr sz="1613">
                <a:solidFill>
                  <a:srgbClr val="242424"/>
                </a:solidFill>
                <a:latin typeface="DejaVu Sans"/>
                <a:ea typeface="DejaVu Sans"/>
                <a:cs typeface="DejaVu Sans"/>
              </a:defRPr>
            </a:lvl8pPr>
            <a:lvl9pPr>
              <a:defRPr sz="1613">
                <a:solidFill>
                  <a:srgbClr val="242424"/>
                </a:solidFill>
                <a:latin typeface="DejaVu Sans"/>
                <a:ea typeface="DejaVu Sans"/>
                <a:cs typeface="DejaVu Sans"/>
              </a:defRPr>
            </a:lvl9pPr>
          </a:lstStyle>
          <a:p>
            <a:pPr>
              <a:defRPr sz="1613">
                <a:solidFill>
                  <a:srgbClr val="242424"/>
                </a:solidFill>
                <a:latin typeface="DejaVu Sans"/>
                <a:ea typeface="DejaVu Sans"/>
                <a:cs typeface="DejaVu Sans"/>
              </a:defRPr>
            </a:pPr>
            <a:r>
              <a:rPr sz="1290"/>
              <a:t>Συνολική εκτίμηση και 95% ΔΕ</a:t>
            </a:r>
          </a:p>
        </p:txBody>
      </p:sp>
      <p:sp>
        <p:nvSpPr>
          <p:cNvPr id="19" name="qsep-3">
            <a:extLst>
              <a:ext uri="{FF2B5EF4-FFF2-40B4-BE49-F238E27FC236}">
                <a16:creationId xmlns:a16="http://schemas.microsoft.com/office/drawing/2014/main" id="{A8904C8B-DCFD-42D9-8222-20182B180A2C}"/>
              </a:ext>
            </a:extLst>
          </p:cNvPr>
          <p:cNvSpPr>
            <a:spLocks noGrp="1"/>
          </p:cNvSpPr>
          <p:nvPr/>
        </p:nvSpPr>
        <p:spPr>
          <a:xfrm>
            <a:off x="2651760" y="4953000"/>
            <a:ext cx="7315200" cy="11430"/>
          </a:xfrm>
          <a:prstGeom prst="rect">
            <a:avLst/>
          </a:prstGeom>
          <a:solidFill>
            <a:srgbClr val="D5D9DE"/>
          </a:solidFill>
          <a:ln w="0">
            <a:noFill/>
            <a:prstDash val="solid"/>
          </a:ln>
        </p:spPr>
        <p:txBody>
          <a:bodyPr/>
          <a:lstStyle/>
          <a:p>
            <a:endParaRPr lang="en-US" sz="1440"/>
          </a:p>
        </p:txBody>
      </p:sp>
      <p:sp>
        <p:nvSpPr>
          <p:cNvPr id="20" name="qnum-4">
            <a:extLst>
              <a:ext uri="{FF2B5EF4-FFF2-40B4-BE49-F238E27FC236}">
                <a16:creationId xmlns:a16="http://schemas.microsoft.com/office/drawing/2014/main" id="{5AF1F3CC-4D1E-4B45-A76C-490CDF353EB5}"/>
              </a:ext>
            </a:extLst>
          </p:cNvPr>
          <p:cNvSpPr>
            <a:spLocks noGrp="1"/>
          </p:cNvSpPr>
          <p:nvPr/>
        </p:nvSpPr>
        <p:spPr>
          <a:xfrm>
            <a:off x="2164080" y="5273040"/>
            <a:ext cx="320040" cy="320040"/>
          </a:xfrm>
          <a:prstGeom prst="ellipse">
            <a:avLst/>
          </a:prstGeom>
          <a:solidFill>
            <a:srgbClr val="452046"/>
          </a:solidFill>
          <a:ln w="0">
            <a:noFill/>
            <a:prstDash val="solid"/>
          </a:ln>
        </p:spPr>
        <p:txBody>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260"/>
              <a:t>5</a:t>
            </a:r>
          </a:p>
        </p:txBody>
      </p:sp>
      <p:sp>
        <p:nvSpPr>
          <p:cNvPr id="21" name="q-4">
            <a:extLst>
              <a:ext uri="{FF2B5EF4-FFF2-40B4-BE49-F238E27FC236}">
                <a16:creationId xmlns:a16="http://schemas.microsoft.com/office/drawing/2014/main" id="{64FA7DE1-5D8A-43C6-B917-5158DA7B759E}"/>
              </a:ext>
            </a:extLst>
          </p:cNvPr>
          <p:cNvSpPr>
            <a:spLocks noGrp="1"/>
          </p:cNvSpPr>
          <p:nvPr/>
        </p:nvSpPr>
        <p:spPr>
          <a:xfrm>
            <a:off x="2651760" y="5189220"/>
            <a:ext cx="3276600" cy="426720"/>
          </a:xfrm>
          <a:prstGeom prst="rect">
            <a:avLst/>
          </a:prstGeom>
          <a:noFill/>
          <a:ln w="0">
            <a:noFill/>
            <a:prstDash val="solid"/>
          </a:ln>
        </p:spPr>
        <p:txBody>
          <a:bodyPr/>
          <a:lstStyle>
            <a:defPPr>
              <a:defRPr sz="1725" b="1">
                <a:solidFill>
                  <a:srgbClr val="452046"/>
                </a:solidFill>
                <a:latin typeface="DejaVu Sans"/>
                <a:ea typeface="DejaVu Sans"/>
                <a:cs typeface="DejaVu Sans"/>
              </a:defRPr>
            </a:defPPr>
            <a:lvl1pPr>
              <a:defRPr sz="1725" b="1">
                <a:solidFill>
                  <a:srgbClr val="452046"/>
                </a:solidFill>
                <a:latin typeface="DejaVu Sans"/>
                <a:ea typeface="DejaVu Sans"/>
                <a:cs typeface="DejaVu Sans"/>
              </a:defRPr>
            </a:lvl1pPr>
            <a:lvl2pPr>
              <a:defRPr sz="1725" b="1">
                <a:solidFill>
                  <a:srgbClr val="452046"/>
                </a:solidFill>
                <a:latin typeface="DejaVu Sans"/>
                <a:ea typeface="DejaVu Sans"/>
                <a:cs typeface="DejaVu Sans"/>
              </a:defRPr>
            </a:lvl2pPr>
            <a:lvl3pPr>
              <a:defRPr sz="1725" b="1">
                <a:solidFill>
                  <a:srgbClr val="452046"/>
                </a:solidFill>
                <a:latin typeface="DejaVu Sans"/>
                <a:ea typeface="DejaVu Sans"/>
                <a:cs typeface="DejaVu Sans"/>
              </a:defRPr>
            </a:lvl3pPr>
            <a:lvl4pPr>
              <a:defRPr sz="1725" b="1">
                <a:solidFill>
                  <a:srgbClr val="452046"/>
                </a:solidFill>
                <a:latin typeface="DejaVu Sans"/>
                <a:ea typeface="DejaVu Sans"/>
                <a:cs typeface="DejaVu Sans"/>
              </a:defRPr>
            </a:lvl4pPr>
            <a:lvl5pPr>
              <a:defRPr sz="1725" b="1">
                <a:solidFill>
                  <a:srgbClr val="452046"/>
                </a:solidFill>
                <a:latin typeface="DejaVu Sans"/>
                <a:ea typeface="DejaVu Sans"/>
                <a:cs typeface="DejaVu Sans"/>
              </a:defRPr>
            </a:lvl5pPr>
            <a:lvl6pPr>
              <a:defRPr sz="1725" b="1">
                <a:solidFill>
                  <a:srgbClr val="452046"/>
                </a:solidFill>
                <a:latin typeface="DejaVu Sans"/>
                <a:ea typeface="DejaVu Sans"/>
                <a:cs typeface="DejaVu Sans"/>
              </a:defRPr>
            </a:lvl6pPr>
            <a:lvl7pPr>
              <a:defRPr sz="1725" b="1">
                <a:solidFill>
                  <a:srgbClr val="452046"/>
                </a:solidFill>
                <a:latin typeface="DejaVu Sans"/>
                <a:ea typeface="DejaVu Sans"/>
                <a:cs typeface="DejaVu Sans"/>
              </a:defRPr>
            </a:lvl7pPr>
            <a:lvl8pPr>
              <a:defRPr sz="1725" b="1">
                <a:solidFill>
                  <a:srgbClr val="452046"/>
                </a:solidFill>
                <a:latin typeface="DejaVu Sans"/>
                <a:ea typeface="DejaVu Sans"/>
                <a:cs typeface="DejaVu Sans"/>
              </a:defRPr>
            </a:lvl8pPr>
            <a:lvl9pPr>
              <a:defRPr sz="1725" b="1">
                <a:solidFill>
                  <a:srgbClr val="452046"/>
                </a:solidFill>
                <a:latin typeface="DejaVu Sans"/>
                <a:ea typeface="DejaVu Sans"/>
                <a:cs typeface="DejaVu Sans"/>
              </a:defRPr>
            </a:lvl9pPr>
          </a:lstStyle>
          <a:p>
            <a:pPr>
              <a:defRPr sz="1725" b="1">
                <a:solidFill>
                  <a:srgbClr val="452046"/>
                </a:solidFill>
                <a:latin typeface="DejaVu Sans"/>
                <a:ea typeface="DejaVu Sans"/>
                <a:cs typeface="DejaVu Sans"/>
              </a:defRPr>
            </a:pPr>
            <a:r>
              <a:rPr sz="1380"/>
              <a:t>Είναι το αποτέλεσμα κλινικά χρήσιμο;</a:t>
            </a:r>
          </a:p>
        </p:txBody>
      </p:sp>
      <p:sp>
        <p:nvSpPr>
          <p:cNvPr id="22" name="a-4">
            <a:extLst>
              <a:ext uri="{FF2B5EF4-FFF2-40B4-BE49-F238E27FC236}">
                <a16:creationId xmlns:a16="http://schemas.microsoft.com/office/drawing/2014/main" id="{7DD5C7B2-0D14-4E48-8597-58D61B196393}"/>
              </a:ext>
            </a:extLst>
          </p:cNvPr>
          <p:cNvSpPr>
            <a:spLocks noGrp="1"/>
          </p:cNvSpPr>
          <p:nvPr/>
        </p:nvSpPr>
        <p:spPr>
          <a:xfrm>
            <a:off x="6004560" y="5189220"/>
            <a:ext cx="3962400" cy="533400"/>
          </a:xfrm>
          <a:prstGeom prst="rect">
            <a:avLst/>
          </a:prstGeom>
          <a:noFill/>
          <a:ln w="0">
            <a:noFill/>
            <a:prstDash val="solid"/>
          </a:ln>
        </p:spPr>
        <p:txBody>
          <a:bodyPr/>
          <a:lstStyle>
            <a:defPPr>
              <a:defRPr sz="1613">
                <a:solidFill>
                  <a:srgbClr val="242424"/>
                </a:solidFill>
                <a:latin typeface="DejaVu Sans"/>
                <a:ea typeface="DejaVu Sans"/>
                <a:cs typeface="DejaVu Sans"/>
              </a:defRPr>
            </a:defPPr>
            <a:lvl1pPr>
              <a:defRPr sz="1613">
                <a:solidFill>
                  <a:srgbClr val="242424"/>
                </a:solidFill>
                <a:latin typeface="DejaVu Sans"/>
                <a:ea typeface="DejaVu Sans"/>
                <a:cs typeface="DejaVu Sans"/>
              </a:defRPr>
            </a:lvl1pPr>
            <a:lvl2pPr>
              <a:defRPr sz="1613">
                <a:solidFill>
                  <a:srgbClr val="242424"/>
                </a:solidFill>
                <a:latin typeface="DejaVu Sans"/>
                <a:ea typeface="DejaVu Sans"/>
                <a:cs typeface="DejaVu Sans"/>
              </a:defRPr>
            </a:lvl2pPr>
            <a:lvl3pPr>
              <a:defRPr sz="1613">
                <a:solidFill>
                  <a:srgbClr val="242424"/>
                </a:solidFill>
                <a:latin typeface="DejaVu Sans"/>
                <a:ea typeface="DejaVu Sans"/>
                <a:cs typeface="DejaVu Sans"/>
              </a:defRPr>
            </a:lvl3pPr>
            <a:lvl4pPr>
              <a:defRPr sz="1613">
                <a:solidFill>
                  <a:srgbClr val="242424"/>
                </a:solidFill>
                <a:latin typeface="DejaVu Sans"/>
                <a:ea typeface="DejaVu Sans"/>
                <a:cs typeface="DejaVu Sans"/>
              </a:defRPr>
            </a:lvl4pPr>
            <a:lvl5pPr>
              <a:defRPr sz="1613">
                <a:solidFill>
                  <a:srgbClr val="242424"/>
                </a:solidFill>
                <a:latin typeface="DejaVu Sans"/>
                <a:ea typeface="DejaVu Sans"/>
                <a:cs typeface="DejaVu Sans"/>
              </a:defRPr>
            </a:lvl5pPr>
            <a:lvl6pPr>
              <a:defRPr sz="1613">
                <a:solidFill>
                  <a:srgbClr val="242424"/>
                </a:solidFill>
                <a:latin typeface="DejaVu Sans"/>
                <a:ea typeface="DejaVu Sans"/>
                <a:cs typeface="DejaVu Sans"/>
              </a:defRPr>
            </a:lvl6pPr>
            <a:lvl7pPr>
              <a:defRPr sz="1613">
                <a:solidFill>
                  <a:srgbClr val="242424"/>
                </a:solidFill>
                <a:latin typeface="DejaVu Sans"/>
                <a:ea typeface="DejaVu Sans"/>
                <a:cs typeface="DejaVu Sans"/>
              </a:defRPr>
            </a:lvl7pPr>
            <a:lvl8pPr>
              <a:defRPr sz="1613">
                <a:solidFill>
                  <a:srgbClr val="242424"/>
                </a:solidFill>
                <a:latin typeface="DejaVu Sans"/>
                <a:ea typeface="DejaVu Sans"/>
                <a:cs typeface="DejaVu Sans"/>
              </a:defRPr>
            </a:lvl8pPr>
            <a:lvl9pPr>
              <a:defRPr sz="1613">
                <a:solidFill>
                  <a:srgbClr val="242424"/>
                </a:solidFill>
                <a:latin typeface="DejaVu Sans"/>
                <a:ea typeface="DejaVu Sans"/>
                <a:cs typeface="DejaVu Sans"/>
              </a:defRPr>
            </a:lvl9pPr>
          </a:lstStyle>
          <a:p>
            <a:pPr>
              <a:defRPr sz="1613">
                <a:solidFill>
                  <a:srgbClr val="242424"/>
                </a:solidFill>
                <a:latin typeface="DejaVu Sans"/>
                <a:ea typeface="DejaVu Sans"/>
                <a:cs typeface="DejaVu Sans"/>
              </a:defRPr>
            </a:pPr>
            <a:r>
              <a:rPr sz="1290"/>
              <a:t>Εξετάζουμε μέγεθος επίδρασης, ακρίβεια, ετερογένεια και κίνδυνο μεροληψίας</a:t>
            </a:r>
          </a:p>
        </p:txBody>
      </p:sp>
      <p:sp>
        <p:nvSpPr>
          <p:cNvPr id="23" name="source">
            <a:extLst>
              <a:ext uri="{FF2B5EF4-FFF2-40B4-BE49-F238E27FC236}">
                <a16:creationId xmlns:a16="http://schemas.microsoft.com/office/drawing/2014/main" id="{03DE0535-6FBF-42C0-B931-3AF52B4D537A}"/>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Η θέση του ρόμβου δεν αρκεί από μόνη της για κλινική απόφαση.</a:t>
            </a:r>
          </a:p>
        </p:txBody>
      </p:sp>
    </p:spTree>
    <p:extLst>
      <p:ext uri="{BB962C8B-B14F-4D97-AF65-F5344CB8AC3E}">
        <p14:creationId xmlns:p14="http://schemas.microsoft.com/office/powerpoint/2010/main" val="2034859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a:extLst>
              <a:ext uri="{FF2B5EF4-FFF2-40B4-BE49-F238E27FC236}">
                <a16:creationId xmlns:a16="http://schemas.microsoft.com/office/drawing/2014/main" id="{16F60CFE-D8D4-4D4C-8F3B-3C27EB3610E0}"/>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Ετερογένεια: γιατί διαφέρουν οι μελέτες;</a:t>
            </a:r>
          </a:p>
        </p:txBody>
      </p:sp>
      <p:sp>
        <p:nvSpPr>
          <p:cNvPr id="2" name="yellow-accent">
            <a:extLst>
              <a:ext uri="{FF2B5EF4-FFF2-40B4-BE49-F238E27FC236}">
                <a16:creationId xmlns:a16="http://schemas.microsoft.com/office/drawing/2014/main" id="{E4F73E2B-8724-4452-B63D-A37AD080DC2E}"/>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BC8A5A09-E527-4C57-B1D4-B4A2BA68BFE4}"/>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clinical-card">
            <a:extLst>
              <a:ext uri="{FF2B5EF4-FFF2-40B4-BE49-F238E27FC236}">
                <a16:creationId xmlns:a16="http://schemas.microsoft.com/office/drawing/2014/main" id="{0D92BB92-CD15-4E5E-91D3-DDE9F780984B}"/>
              </a:ext>
            </a:extLst>
          </p:cNvPr>
          <p:cNvSpPr>
            <a:spLocks noGrp="1"/>
          </p:cNvSpPr>
          <p:nvPr/>
        </p:nvSpPr>
        <p:spPr>
          <a:xfrm>
            <a:off x="2057400" y="1676400"/>
            <a:ext cx="2552700" cy="1676400"/>
          </a:xfrm>
          <a:prstGeom prst="roundRect">
            <a:avLst>
              <a:gd name="adj" fmla="val 3636"/>
            </a:avLst>
          </a:prstGeom>
          <a:solidFill>
            <a:srgbClr val="F5EFF6"/>
          </a:solidFill>
          <a:ln w="12383">
            <a:solidFill>
              <a:srgbClr val="CDB9D0"/>
            </a:solidFill>
            <a:prstDash val="solid"/>
          </a:ln>
        </p:spPr>
        <p:txBody>
          <a:bodyPr/>
          <a:lstStyle/>
          <a:p>
            <a:endParaRPr lang="en-US" sz="1440"/>
          </a:p>
        </p:txBody>
      </p:sp>
      <p:sp>
        <p:nvSpPr>
          <p:cNvPr id="5" name="clinical-title">
            <a:extLst>
              <a:ext uri="{FF2B5EF4-FFF2-40B4-BE49-F238E27FC236}">
                <a16:creationId xmlns:a16="http://schemas.microsoft.com/office/drawing/2014/main" id="{6F68368F-27B6-4924-84A6-3288F62097AC}"/>
              </a:ext>
            </a:extLst>
          </p:cNvPr>
          <p:cNvSpPr>
            <a:spLocks noGrp="1"/>
          </p:cNvSpPr>
          <p:nvPr/>
        </p:nvSpPr>
        <p:spPr>
          <a:xfrm>
            <a:off x="2194560" y="1798320"/>
            <a:ext cx="22783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Κλινική ετερογένεια</a:t>
            </a:r>
          </a:p>
        </p:txBody>
      </p:sp>
      <p:sp>
        <p:nvSpPr>
          <p:cNvPr id="6" name="clinical-body">
            <a:extLst>
              <a:ext uri="{FF2B5EF4-FFF2-40B4-BE49-F238E27FC236}">
                <a16:creationId xmlns:a16="http://schemas.microsoft.com/office/drawing/2014/main" id="{B486049B-1D08-450C-8FB4-554579A0C7E9}"/>
              </a:ext>
            </a:extLst>
          </p:cNvPr>
          <p:cNvSpPr>
            <a:spLocks noGrp="1"/>
          </p:cNvSpPr>
          <p:nvPr/>
        </p:nvSpPr>
        <p:spPr>
          <a:xfrm>
            <a:off x="2225040" y="2194560"/>
            <a:ext cx="2217420" cy="10210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Διαφορές στους ασθενείς, στην παρέμβαση, στη σύγκριση ή στον χρόνο παρακολούθησης.</a:t>
            </a:r>
          </a:p>
        </p:txBody>
      </p:sp>
      <p:sp>
        <p:nvSpPr>
          <p:cNvPr id="7" name="methods-card">
            <a:extLst>
              <a:ext uri="{FF2B5EF4-FFF2-40B4-BE49-F238E27FC236}">
                <a16:creationId xmlns:a16="http://schemas.microsoft.com/office/drawing/2014/main" id="{1A44F71E-4114-4C38-8223-80CCD432F761}"/>
              </a:ext>
            </a:extLst>
          </p:cNvPr>
          <p:cNvSpPr>
            <a:spLocks noGrp="1"/>
          </p:cNvSpPr>
          <p:nvPr/>
        </p:nvSpPr>
        <p:spPr>
          <a:xfrm>
            <a:off x="4823460" y="1676400"/>
            <a:ext cx="2552700" cy="1676400"/>
          </a:xfrm>
          <a:prstGeom prst="roundRect">
            <a:avLst>
              <a:gd name="adj" fmla="val 3636"/>
            </a:avLst>
          </a:prstGeom>
          <a:solidFill>
            <a:srgbClr val="EDF6FB"/>
          </a:solidFill>
          <a:ln w="12383">
            <a:solidFill>
              <a:srgbClr val="3F8CC4"/>
            </a:solidFill>
            <a:prstDash val="solid"/>
          </a:ln>
        </p:spPr>
        <p:txBody>
          <a:bodyPr/>
          <a:lstStyle/>
          <a:p>
            <a:endParaRPr lang="en-US" sz="1440"/>
          </a:p>
        </p:txBody>
      </p:sp>
      <p:sp>
        <p:nvSpPr>
          <p:cNvPr id="8" name="methods-title">
            <a:extLst>
              <a:ext uri="{FF2B5EF4-FFF2-40B4-BE49-F238E27FC236}">
                <a16:creationId xmlns:a16="http://schemas.microsoft.com/office/drawing/2014/main" id="{1CF9E81E-152B-4507-AAA8-9B06CDFCCD28}"/>
              </a:ext>
            </a:extLst>
          </p:cNvPr>
          <p:cNvSpPr>
            <a:spLocks noGrp="1"/>
          </p:cNvSpPr>
          <p:nvPr/>
        </p:nvSpPr>
        <p:spPr>
          <a:xfrm>
            <a:off x="4960620" y="1798320"/>
            <a:ext cx="22783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Μεθοδολογική ετερογένεια</a:t>
            </a:r>
          </a:p>
        </p:txBody>
      </p:sp>
      <p:sp>
        <p:nvSpPr>
          <p:cNvPr id="9" name="methods-body">
            <a:extLst>
              <a:ext uri="{FF2B5EF4-FFF2-40B4-BE49-F238E27FC236}">
                <a16:creationId xmlns:a16="http://schemas.microsoft.com/office/drawing/2014/main" id="{89569992-F31C-45C3-9840-C90FDE80A725}"/>
              </a:ext>
            </a:extLst>
          </p:cNvPr>
          <p:cNvSpPr>
            <a:spLocks noGrp="1"/>
          </p:cNvSpPr>
          <p:nvPr/>
        </p:nvSpPr>
        <p:spPr>
          <a:xfrm>
            <a:off x="4991100" y="2194560"/>
            <a:ext cx="2217420" cy="10210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Διαφορές στον σχεδιασμό, στη μέτρηση της έκβασης ή στον κίνδυνο μεροληψίας.</a:t>
            </a:r>
          </a:p>
        </p:txBody>
      </p:sp>
      <p:sp>
        <p:nvSpPr>
          <p:cNvPr id="10" name="stats-card">
            <a:extLst>
              <a:ext uri="{FF2B5EF4-FFF2-40B4-BE49-F238E27FC236}">
                <a16:creationId xmlns:a16="http://schemas.microsoft.com/office/drawing/2014/main" id="{D6B1CE47-7A28-44F0-B399-C38CF0E4B724}"/>
              </a:ext>
            </a:extLst>
          </p:cNvPr>
          <p:cNvSpPr>
            <a:spLocks noGrp="1"/>
          </p:cNvSpPr>
          <p:nvPr/>
        </p:nvSpPr>
        <p:spPr>
          <a:xfrm>
            <a:off x="7589520" y="1676400"/>
            <a:ext cx="2552700" cy="1676400"/>
          </a:xfrm>
          <a:prstGeom prst="roundRect">
            <a:avLst>
              <a:gd name="adj" fmla="val 3636"/>
            </a:avLst>
          </a:prstGeom>
          <a:solidFill>
            <a:srgbClr val="EEF7F1"/>
          </a:solidFill>
          <a:ln w="12383">
            <a:solidFill>
              <a:srgbClr val="3E8060"/>
            </a:solidFill>
            <a:prstDash val="solid"/>
          </a:ln>
        </p:spPr>
        <p:txBody>
          <a:bodyPr/>
          <a:lstStyle/>
          <a:p>
            <a:endParaRPr lang="en-US" sz="1440"/>
          </a:p>
        </p:txBody>
      </p:sp>
      <p:sp>
        <p:nvSpPr>
          <p:cNvPr id="11" name="stats-title">
            <a:extLst>
              <a:ext uri="{FF2B5EF4-FFF2-40B4-BE49-F238E27FC236}">
                <a16:creationId xmlns:a16="http://schemas.microsoft.com/office/drawing/2014/main" id="{6E366209-5C8A-4C5A-837E-4B683DB41DA9}"/>
              </a:ext>
            </a:extLst>
          </p:cNvPr>
          <p:cNvSpPr>
            <a:spLocks noGrp="1"/>
          </p:cNvSpPr>
          <p:nvPr/>
        </p:nvSpPr>
        <p:spPr>
          <a:xfrm>
            <a:off x="7726680" y="1798320"/>
            <a:ext cx="22783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Στατιστική ετερογένεια</a:t>
            </a:r>
          </a:p>
        </p:txBody>
      </p:sp>
      <p:sp>
        <p:nvSpPr>
          <p:cNvPr id="12" name="stats-body">
            <a:extLst>
              <a:ext uri="{FF2B5EF4-FFF2-40B4-BE49-F238E27FC236}">
                <a16:creationId xmlns:a16="http://schemas.microsoft.com/office/drawing/2014/main" id="{63D927BF-6936-44AD-BF77-FE6E3C31EF82}"/>
              </a:ext>
            </a:extLst>
          </p:cNvPr>
          <p:cNvSpPr>
            <a:spLocks noGrp="1"/>
          </p:cNvSpPr>
          <p:nvPr/>
        </p:nvSpPr>
        <p:spPr>
          <a:xfrm>
            <a:off x="7757160" y="2194560"/>
            <a:ext cx="2217420" cy="10210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Οι εκτιμήσεις επίδρασης διαφέρουν περισσότερο από όσο αναμένεται μόνο λόγω τυχαίου σφάλματος.</a:t>
            </a:r>
          </a:p>
        </p:txBody>
      </p:sp>
      <p:sp>
        <p:nvSpPr>
          <p:cNvPr id="13" name="bullet-84-485">
            <a:extLst>
              <a:ext uri="{FF2B5EF4-FFF2-40B4-BE49-F238E27FC236}">
                <a16:creationId xmlns:a16="http://schemas.microsoft.com/office/drawing/2014/main" id="{38B94570-A9AD-4E59-8DFE-5AAA5A3AFDEE}"/>
              </a:ext>
            </a:extLst>
          </p:cNvPr>
          <p:cNvSpPr>
            <a:spLocks noGrp="1"/>
          </p:cNvSpPr>
          <p:nvPr/>
        </p:nvSpPr>
        <p:spPr>
          <a:xfrm>
            <a:off x="2164080" y="3771900"/>
            <a:ext cx="129540" cy="129540"/>
          </a:xfrm>
          <a:prstGeom prst="rect">
            <a:avLst/>
          </a:prstGeom>
          <a:solidFill>
            <a:srgbClr val="452046"/>
          </a:solidFill>
          <a:ln w="0">
            <a:noFill/>
            <a:prstDash val="solid"/>
          </a:ln>
        </p:spPr>
        <p:txBody>
          <a:bodyPr/>
          <a:lstStyle/>
          <a:p>
            <a:endParaRPr lang="en-US" sz="1440"/>
          </a:p>
        </p:txBody>
      </p:sp>
      <p:sp>
        <p:nvSpPr>
          <p:cNvPr id="14" name="bullet-text-84-485">
            <a:extLst>
              <a:ext uri="{FF2B5EF4-FFF2-40B4-BE49-F238E27FC236}">
                <a16:creationId xmlns:a16="http://schemas.microsoft.com/office/drawing/2014/main" id="{E7684DC8-5EF3-4D3C-8362-093AF1755E09}"/>
              </a:ext>
            </a:extLst>
          </p:cNvPr>
          <p:cNvSpPr>
            <a:spLocks noGrp="1"/>
          </p:cNvSpPr>
          <p:nvPr/>
        </p:nvSpPr>
        <p:spPr>
          <a:xfrm>
            <a:off x="2468880" y="3695700"/>
            <a:ext cx="7543800" cy="701040"/>
          </a:xfrm>
          <a:prstGeom prst="rect">
            <a:avLst/>
          </a:prstGeom>
          <a:noFill/>
          <a:ln w="0">
            <a:noFill/>
            <a:prstDash val="solid"/>
          </a:ln>
        </p:spPr>
        <p:txBody>
          <a:bodyPr/>
          <a:lstStyle>
            <a:defPPr>
              <a:defRPr sz="1725" b="0">
                <a:solidFill>
                  <a:srgbClr val="242424"/>
                </a:solidFill>
                <a:latin typeface="DejaVu Sans"/>
                <a:ea typeface="DejaVu Sans"/>
                <a:cs typeface="DejaVu Sans"/>
              </a:defRPr>
            </a:defPPr>
            <a:lvl1pPr>
              <a:defRPr sz="1725" b="0">
                <a:solidFill>
                  <a:srgbClr val="242424"/>
                </a:solidFill>
                <a:latin typeface="DejaVu Sans"/>
                <a:ea typeface="DejaVu Sans"/>
                <a:cs typeface="DejaVu Sans"/>
              </a:defRPr>
            </a:lvl1pPr>
            <a:lvl2pPr>
              <a:defRPr sz="1725" b="0">
                <a:solidFill>
                  <a:srgbClr val="242424"/>
                </a:solidFill>
                <a:latin typeface="DejaVu Sans"/>
                <a:ea typeface="DejaVu Sans"/>
                <a:cs typeface="DejaVu Sans"/>
              </a:defRPr>
            </a:lvl2pPr>
            <a:lvl3pPr>
              <a:defRPr sz="1725" b="0">
                <a:solidFill>
                  <a:srgbClr val="242424"/>
                </a:solidFill>
                <a:latin typeface="DejaVu Sans"/>
                <a:ea typeface="DejaVu Sans"/>
                <a:cs typeface="DejaVu Sans"/>
              </a:defRPr>
            </a:lvl3pPr>
            <a:lvl4pPr>
              <a:defRPr sz="1725" b="0">
                <a:solidFill>
                  <a:srgbClr val="242424"/>
                </a:solidFill>
                <a:latin typeface="DejaVu Sans"/>
                <a:ea typeface="DejaVu Sans"/>
                <a:cs typeface="DejaVu Sans"/>
              </a:defRPr>
            </a:lvl4pPr>
            <a:lvl5pPr>
              <a:defRPr sz="1725" b="0">
                <a:solidFill>
                  <a:srgbClr val="242424"/>
                </a:solidFill>
                <a:latin typeface="DejaVu Sans"/>
                <a:ea typeface="DejaVu Sans"/>
                <a:cs typeface="DejaVu Sans"/>
              </a:defRPr>
            </a:lvl5pPr>
            <a:lvl6pPr>
              <a:defRPr sz="1725" b="0">
                <a:solidFill>
                  <a:srgbClr val="242424"/>
                </a:solidFill>
                <a:latin typeface="DejaVu Sans"/>
                <a:ea typeface="DejaVu Sans"/>
                <a:cs typeface="DejaVu Sans"/>
              </a:defRPr>
            </a:lvl6pPr>
            <a:lvl7pPr>
              <a:defRPr sz="1725" b="0">
                <a:solidFill>
                  <a:srgbClr val="242424"/>
                </a:solidFill>
                <a:latin typeface="DejaVu Sans"/>
                <a:ea typeface="DejaVu Sans"/>
                <a:cs typeface="DejaVu Sans"/>
              </a:defRPr>
            </a:lvl7pPr>
            <a:lvl8pPr>
              <a:defRPr sz="1725" b="0">
                <a:solidFill>
                  <a:srgbClr val="242424"/>
                </a:solidFill>
                <a:latin typeface="DejaVu Sans"/>
                <a:ea typeface="DejaVu Sans"/>
                <a:cs typeface="DejaVu Sans"/>
              </a:defRPr>
            </a:lvl8pPr>
            <a:lvl9pPr>
              <a:defRPr sz="1725" b="0">
                <a:solidFill>
                  <a:srgbClr val="242424"/>
                </a:solidFill>
                <a:latin typeface="DejaVu Sans"/>
                <a:ea typeface="DejaVu Sans"/>
                <a:cs typeface="DejaVu Sans"/>
              </a:defRPr>
            </a:lvl9pPr>
          </a:lstStyle>
          <a:p>
            <a:pPr>
              <a:defRPr sz="1725" b="0">
                <a:solidFill>
                  <a:srgbClr val="242424"/>
                </a:solidFill>
                <a:latin typeface="DejaVu Sans"/>
                <a:ea typeface="DejaVu Sans"/>
                <a:cs typeface="DejaVu Sans"/>
              </a:defRPr>
            </a:pPr>
            <a:r>
              <a:rPr sz="1380"/>
              <a:t>I²: εκτιμά το ποσοστό της παρατηρούμενης διακύμανσης που συνδέεται με πραγματικές διαφορές μεταξύ των μελετών και όχι μόνο με τυχαίο σφάλμα.</a:t>
            </a:r>
          </a:p>
        </p:txBody>
      </p:sp>
      <p:sp>
        <p:nvSpPr>
          <p:cNvPr id="15" name="bullet-84-595">
            <a:extLst>
              <a:ext uri="{FF2B5EF4-FFF2-40B4-BE49-F238E27FC236}">
                <a16:creationId xmlns:a16="http://schemas.microsoft.com/office/drawing/2014/main" id="{0078D363-EC88-4EA9-B5BC-27B3CF3F0060}"/>
              </a:ext>
            </a:extLst>
          </p:cNvPr>
          <p:cNvSpPr>
            <a:spLocks noGrp="1"/>
          </p:cNvSpPr>
          <p:nvPr/>
        </p:nvSpPr>
        <p:spPr>
          <a:xfrm>
            <a:off x="2164080" y="4610100"/>
            <a:ext cx="129540" cy="129540"/>
          </a:xfrm>
          <a:prstGeom prst="rect">
            <a:avLst/>
          </a:prstGeom>
          <a:solidFill>
            <a:srgbClr val="452046"/>
          </a:solidFill>
          <a:ln w="0">
            <a:noFill/>
            <a:prstDash val="solid"/>
          </a:ln>
        </p:spPr>
        <p:txBody>
          <a:bodyPr/>
          <a:lstStyle/>
          <a:p>
            <a:endParaRPr lang="en-US" sz="1440"/>
          </a:p>
        </p:txBody>
      </p:sp>
      <p:sp>
        <p:nvSpPr>
          <p:cNvPr id="16" name="bullet-text-84-595">
            <a:extLst>
              <a:ext uri="{FF2B5EF4-FFF2-40B4-BE49-F238E27FC236}">
                <a16:creationId xmlns:a16="http://schemas.microsoft.com/office/drawing/2014/main" id="{9C01BA2E-7943-4CFF-A137-F174AD57B0FC}"/>
              </a:ext>
            </a:extLst>
          </p:cNvPr>
          <p:cNvSpPr>
            <a:spLocks noGrp="1"/>
          </p:cNvSpPr>
          <p:nvPr/>
        </p:nvSpPr>
        <p:spPr>
          <a:xfrm>
            <a:off x="2468880" y="4533900"/>
            <a:ext cx="7543800" cy="563880"/>
          </a:xfrm>
          <a:prstGeom prst="rect">
            <a:avLst/>
          </a:prstGeom>
          <a:noFill/>
          <a:ln w="0">
            <a:noFill/>
            <a:prstDash val="solid"/>
          </a:ln>
        </p:spPr>
        <p:txBody>
          <a:bodyPr/>
          <a:lstStyle>
            <a:defPPr>
              <a:defRPr sz="1725" b="0">
                <a:solidFill>
                  <a:srgbClr val="242424"/>
                </a:solidFill>
                <a:latin typeface="DejaVu Sans"/>
                <a:ea typeface="DejaVu Sans"/>
                <a:cs typeface="DejaVu Sans"/>
              </a:defRPr>
            </a:defPPr>
            <a:lvl1pPr>
              <a:defRPr sz="1725" b="0">
                <a:solidFill>
                  <a:srgbClr val="242424"/>
                </a:solidFill>
                <a:latin typeface="DejaVu Sans"/>
                <a:ea typeface="DejaVu Sans"/>
                <a:cs typeface="DejaVu Sans"/>
              </a:defRPr>
            </a:lvl1pPr>
            <a:lvl2pPr>
              <a:defRPr sz="1725" b="0">
                <a:solidFill>
                  <a:srgbClr val="242424"/>
                </a:solidFill>
                <a:latin typeface="DejaVu Sans"/>
                <a:ea typeface="DejaVu Sans"/>
                <a:cs typeface="DejaVu Sans"/>
              </a:defRPr>
            </a:lvl2pPr>
            <a:lvl3pPr>
              <a:defRPr sz="1725" b="0">
                <a:solidFill>
                  <a:srgbClr val="242424"/>
                </a:solidFill>
                <a:latin typeface="DejaVu Sans"/>
                <a:ea typeface="DejaVu Sans"/>
                <a:cs typeface="DejaVu Sans"/>
              </a:defRPr>
            </a:lvl3pPr>
            <a:lvl4pPr>
              <a:defRPr sz="1725" b="0">
                <a:solidFill>
                  <a:srgbClr val="242424"/>
                </a:solidFill>
                <a:latin typeface="DejaVu Sans"/>
                <a:ea typeface="DejaVu Sans"/>
                <a:cs typeface="DejaVu Sans"/>
              </a:defRPr>
            </a:lvl4pPr>
            <a:lvl5pPr>
              <a:defRPr sz="1725" b="0">
                <a:solidFill>
                  <a:srgbClr val="242424"/>
                </a:solidFill>
                <a:latin typeface="DejaVu Sans"/>
                <a:ea typeface="DejaVu Sans"/>
                <a:cs typeface="DejaVu Sans"/>
              </a:defRPr>
            </a:lvl5pPr>
            <a:lvl6pPr>
              <a:defRPr sz="1725" b="0">
                <a:solidFill>
                  <a:srgbClr val="242424"/>
                </a:solidFill>
                <a:latin typeface="DejaVu Sans"/>
                <a:ea typeface="DejaVu Sans"/>
                <a:cs typeface="DejaVu Sans"/>
              </a:defRPr>
            </a:lvl6pPr>
            <a:lvl7pPr>
              <a:defRPr sz="1725" b="0">
                <a:solidFill>
                  <a:srgbClr val="242424"/>
                </a:solidFill>
                <a:latin typeface="DejaVu Sans"/>
                <a:ea typeface="DejaVu Sans"/>
                <a:cs typeface="DejaVu Sans"/>
              </a:defRPr>
            </a:lvl7pPr>
            <a:lvl8pPr>
              <a:defRPr sz="1725" b="0">
                <a:solidFill>
                  <a:srgbClr val="242424"/>
                </a:solidFill>
                <a:latin typeface="DejaVu Sans"/>
                <a:ea typeface="DejaVu Sans"/>
                <a:cs typeface="DejaVu Sans"/>
              </a:defRPr>
            </a:lvl8pPr>
            <a:lvl9pPr>
              <a:defRPr sz="1725" b="0">
                <a:solidFill>
                  <a:srgbClr val="242424"/>
                </a:solidFill>
                <a:latin typeface="DejaVu Sans"/>
                <a:ea typeface="DejaVu Sans"/>
                <a:cs typeface="DejaVu Sans"/>
              </a:defRPr>
            </a:lvl9pPr>
          </a:lstStyle>
          <a:p>
            <a:pPr>
              <a:defRPr sz="1725" b="0">
                <a:solidFill>
                  <a:srgbClr val="242424"/>
                </a:solidFill>
                <a:latin typeface="DejaVu Sans"/>
                <a:ea typeface="DejaVu Sans"/>
                <a:cs typeface="DejaVu Sans"/>
              </a:defRPr>
            </a:pPr>
            <a:r>
              <a:rPr sz="1380"/>
              <a:t>τ²: εκτιμά τη μεταξύ μελετών διακύμανση των πραγματικών επιδράσεων στο μοντέλο τυχαίων επιδράσεων.</a:t>
            </a:r>
          </a:p>
        </p:txBody>
      </p:sp>
      <p:sp>
        <p:nvSpPr>
          <p:cNvPr id="17" name="caution">
            <a:extLst>
              <a:ext uri="{FF2B5EF4-FFF2-40B4-BE49-F238E27FC236}">
                <a16:creationId xmlns:a16="http://schemas.microsoft.com/office/drawing/2014/main" id="{6B4440C7-9E24-4A79-8AD6-51E00C83F643}"/>
              </a:ext>
            </a:extLst>
          </p:cNvPr>
          <p:cNvSpPr>
            <a:spLocks noGrp="1"/>
          </p:cNvSpPr>
          <p:nvPr/>
        </p:nvSpPr>
        <p:spPr>
          <a:xfrm>
            <a:off x="2148840" y="5364480"/>
            <a:ext cx="7894320" cy="777240"/>
          </a:xfrm>
          <a:prstGeom prst="roundRect">
            <a:avLst>
              <a:gd name="adj" fmla="val 7843"/>
            </a:avLst>
          </a:prstGeom>
          <a:solidFill>
            <a:srgbClr val="FCEEEE"/>
          </a:solidFill>
          <a:ln w="14288">
            <a:solidFill>
              <a:srgbClr val="B85B5B"/>
            </a:solidFill>
            <a:prstDash val="solid"/>
          </a:ln>
        </p:spPr>
        <p:txBody>
          <a:bodyPr/>
          <a:lstStyle>
            <a:defPPr algn="ctr">
              <a:defRPr sz="1800" b="1">
                <a:solidFill>
                  <a:srgbClr val="B85B5B"/>
                </a:solidFill>
                <a:latin typeface="DejaVu Sans"/>
                <a:ea typeface="DejaVu Sans"/>
                <a:cs typeface="DejaVu Sans"/>
              </a:defRPr>
            </a:defPPr>
            <a:lvl1pPr algn="ctr">
              <a:defRPr sz="1800" b="1">
                <a:solidFill>
                  <a:srgbClr val="B85B5B"/>
                </a:solidFill>
                <a:latin typeface="DejaVu Sans"/>
                <a:ea typeface="DejaVu Sans"/>
                <a:cs typeface="DejaVu Sans"/>
              </a:defRPr>
            </a:lvl1pPr>
            <a:lvl2pPr algn="ctr">
              <a:defRPr sz="1800" b="1">
                <a:solidFill>
                  <a:srgbClr val="B85B5B"/>
                </a:solidFill>
                <a:latin typeface="DejaVu Sans"/>
                <a:ea typeface="DejaVu Sans"/>
                <a:cs typeface="DejaVu Sans"/>
              </a:defRPr>
            </a:lvl2pPr>
            <a:lvl3pPr algn="ctr">
              <a:defRPr sz="1800" b="1">
                <a:solidFill>
                  <a:srgbClr val="B85B5B"/>
                </a:solidFill>
                <a:latin typeface="DejaVu Sans"/>
                <a:ea typeface="DejaVu Sans"/>
                <a:cs typeface="DejaVu Sans"/>
              </a:defRPr>
            </a:lvl3pPr>
            <a:lvl4pPr algn="ctr">
              <a:defRPr sz="1800" b="1">
                <a:solidFill>
                  <a:srgbClr val="B85B5B"/>
                </a:solidFill>
                <a:latin typeface="DejaVu Sans"/>
                <a:ea typeface="DejaVu Sans"/>
                <a:cs typeface="DejaVu Sans"/>
              </a:defRPr>
            </a:lvl4pPr>
            <a:lvl5pPr algn="ctr">
              <a:defRPr sz="1800" b="1">
                <a:solidFill>
                  <a:srgbClr val="B85B5B"/>
                </a:solidFill>
                <a:latin typeface="DejaVu Sans"/>
                <a:ea typeface="DejaVu Sans"/>
                <a:cs typeface="DejaVu Sans"/>
              </a:defRPr>
            </a:lvl5pPr>
            <a:lvl6pPr algn="ctr">
              <a:defRPr sz="1800" b="1">
                <a:solidFill>
                  <a:srgbClr val="B85B5B"/>
                </a:solidFill>
                <a:latin typeface="DejaVu Sans"/>
                <a:ea typeface="DejaVu Sans"/>
                <a:cs typeface="DejaVu Sans"/>
              </a:defRPr>
            </a:lvl6pPr>
            <a:lvl7pPr algn="ctr">
              <a:defRPr sz="1800" b="1">
                <a:solidFill>
                  <a:srgbClr val="B85B5B"/>
                </a:solidFill>
                <a:latin typeface="DejaVu Sans"/>
                <a:ea typeface="DejaVu Sans"/>
                <a:cs typeface="DejaVu Sans"/>
              </a:defRPr>
            </a:lvl7pPr>
            <a:lvl8pPr algn="ctr">
              <a:defRPr sz="1800" b="1">
                <a:solidFill>
                  <a:srgbClr val="B85B5B"/>
                </a:solidFill>
                <a:latin typeface="DejaVu Sans"/>
                <a:ea typeface="DejaVu Sans"/>
                <a:cs typeface="DejaVu Sans"/>
              </a:defRPr>
            </a:lvl8pPr>
            <a:lvl9pPr algn="ctr">
              <a:defRPr sz="1800" b="1">
                <a:solidFill>
                  <a:srgbClr val="B85B5B"/>
                </a:solidFill>
                <a:latin typeface="DejaVu Sans"/>
                <a:ea typeface="DejaVu Sans"/>
                <a:cs typeface="DejaVu Sans"/>
              </a:defRPr>
            </a:lvl9pPr>
          </a:lstStyle>
          <a:p>
            <a:pPr algn="ctr">
              <a:defRPr sz="1800" b="1">
                <a:solidFill>
                  <a:srgbClr val="B85B5B"/>
                </a:solidFill>
                <a:latin typeface="DejaVu Sans"/>
                <a:ea typeface="DejaVu Sans"/>
                <a:cs typeface="DejaVu Sans"/>
              </a:defRPr>
            </a:pPr>
            <a:r>
              <a:rPr sz="1440"/>
              <a:t>Δεν ερμηνεύουμε το I² μηχανικά. Με λίγες ή μικρές μελέτες, τόσο το I² όσο και το τ² έχουν μεγάλη αβεβαιότητα.</a:t>
            </a:r>
          </a:p>
        </p:txBody>
      </p:sp>
      <p:sp>
        <p:nvSpPr>
          <p:cNvPr id="18" name="source">
            <a:extLst>
              <a:ext uri="{FF2B5EF4-FFF2-40B4-BE49-F238E27FC236}">
                <a16:creationId xmlns:a16="http://schemas.microsoft.com/office/drawing/2014/main" id="{CCE67582-6293-48F5-8E53-FD0B74DA6190}"/>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Η ετερογένεια μπορεί να περιορίσει τη δυνατότητα γενίκευσης του συνολικού αποτελέσματος.</a:t>
            </a:r>
          </a:p>
        </p:txBody>
      </p:sp>
    </p:spTree>
    <p:extLst>
      <p:ext uri="{BB962C8B-B14F-4D97-AF65-F5344CB8AC3E}">
        <p14:creationId xmlns:p14="http://schemas.microsoft.com/office/powerpoint/2010/main" val="1034724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a:extLst>
              <a:ext uri="{FF2B5EF4-FFF2-40B4-BE49-F238E27FC236}">
                <a16:creationId xmlns:a16="http://schemas.microsoft.com/office/drawing/2014/main" id="{22CE4DDF-B9E1-4B2B-9F00-D7C0C70D31F1}"/>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Μεροληψία δημοσίευσης και funnel plot</a:t>
            </a:r>
          </a:p>
        </p:txBody>
      </p:sp>
      <p:sp>
        <p:nvSpPr>
          <p:cNvPr id="2" name="yellow-accent">
            <a:extLst>
              <a:ext uri="{FF2B5EF4-FFF2-40B4-BE49-F238E27FC236}">
                <a16:creationId xmlns:a16="http://schemas.microsoft.com/office/drawing/2014/main" id="{5AED620B-5CD8-4437-9FDE-C89FE09C3B97}"/>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2EC7939F-0E06-4DE3-AD69-E3562DB307A7}"/>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definition">
            <a:extLst>
              <a:ext uri="{FF2B5EF4-FFF2-40B4-BE49-F238E27FC236}">
                <a16:creationId xmlns:a16="http://schemas.microsoft.com/office/drawing/2014/main" id="{377AC68C-FF3B-4A86-80AE-0B244A6C8275}"/>
              </a:ext>
            </a:extLst>
          </p:cNvPr>
          <p:cNvSpPr>
            <a:spLocks noGrp="1"/>
          </p:cNvSpPr>
          <p:nvPr/>
        </p:nvSpPr>
        <p:spPr>
          <a:xfrm>
            <a:off x="2148840" y="1539240"/>
            <a:ext cx="7894320" cy="624840"/>
          </a:xfrm>
          <a:prstGeom prst="rect">
            <a:avLst/>
          </a:prstGeom>
          <a:noFill/>
          <a:ln w="0">
            <a:noFill/>
            <a:prstDash val="solid"/>
          </a:ln>
        </p:spPr>
        <p:txBody>
          <a:bodyPr/>
          <a:lstStyle>
            <a:defPPr algn="ctr">
              <a:defRPr sz="1800" b="1">
                <a:solidFill>
                  <a:srgbClr val="452046"/>
                </a:solidFill>
                <a:latin typeface="DejaVu Sans"/>
                <a:ea typeface="DejaVu Sans"/>
                <a:cs typeface="DejaVu Sans"/>
              </a:defRPr>
            </a:defPPr>
            <a:lvl1pPr algn="ctr">
              <a:defRPr sz="1800" b="1">
                <a:solidFill>
                  <a:srgbClr val="452046"/>
                </a:solidFill>
                <a:latin typeface="DejaVu Sans"/>
                <a:ea typeface="DejaVu Sans"/>
                <a:cs typeface="DejaVu Sans"/>
              </a:defRPr>
            </a:lvl1pPr>
            <a:lvl2pPr algn="ctr">
              <a:defRPr sz="1800" b="1">
                <a:solidFill>
                  <a:srgbClr val="452046"/>
                </a:solidFill>
                <a:latin typeface="DejaVu Sans"/>
                <a:ea typeface="DejaVu Sans"/>
                <a:cs typeface="DejaVu Sans"/>
              </a:defRPr>
            </a:lvl2pPr>
            <a:lvl3pPr algn="ctr">
              <a:defRPr sz="1800" b="1">
                <a:solidFill>
                  <a:srgbClr val="452046"/>
                </a:solidFill>
                <a:latin typeface="DejaVu Sans"/>
                <a:ea typeface="DejaVu Sans"/>
                <a:cs typeface="DejaVu Sans"/>
              </a:defRPr>
            </a:lvl3pPr>
            <a:lvl4pPr algn="ctr">
              <a:defRPr sz="1800" b="1">
                <a:solidFill>
                  <a:srgbClr val="452046"/>
                </a:solidFill>
                <a:latin typeface="DejaVu Sans"/>
                <a:ea typeface="DejaVu Sans"/>
                <a:cs typeface="DejaVu Sans"/>
              </a:defRPr>
            </a:lvl4pPr>
            <a:lvl5pPr algn="ctr">
              <a:defRPr sz="1800" b="1">
                <a:solidFill>
                  <a:srgbClr val="452046"/>
                </a:solidFill>
                <a:latin typeface="DejaVu Sans"/>
                <a:ea typeface="DejaVu Sans"/>
                <a:cs typeface="DejaVu Sans"/>
              </a:defRPr>
            </a:lvl5pPr>
            <a:lvl6pPr algn="ctr">
              <a:defRPr sz="1800" b="1">
                <a:solidFill>
                  <a:srgbClr val="452046"/>
                </a:solidFill>
                <a:latin typeface="DejaVu Sans"/>
                <a:ea typeface="DejaVu Sans"/>
                <a:cs typeface="DejaVu Sans"/>
              </a:defRPr>
            </a:lvl6pPr>
            <a:lvl7pPr algn="ctr">
              <a:defRPr sz="1800" b="1">
                <a:solidFill>
                  <a:srgbClr val="452046"/>
                </a:solidFill>
                <a:latin typeface="DejaVu Sans"/>
                <a:ea typeface="DejaVu Sans"/>
                <a:cs typeface="DejaVu Sans"/>
              </a:defRPr>
            </a:lvl7pPr>
            <a:lvl8pPr algn="ctr">
              <a:defRPr sz="1800" b="1">
                <a:solidFill>
                  <a:srgbClr val="452046"/>
                </a:solidFill>
                <a:latin typeface="DejaVu Sans"/>
                <a:ea typeface="DejaVu Sans"/>
                <a:cs typeface="DejaVu Sans"/>
              </a:defRPr>
            </a:lvl8pPr>
            <a:lvl9pPr algn="ctr">
              <a:defRPr sz="1800" b="1">
                <a:solidFill>
                  <a:srgbClr val="452046"/>
                </a:solidFill>
                <a:latin typeface="DejaVu Sans"/>
                <a:ea typeface="DejaVu Sans"/>
                <a:cs typeface="DejaVu Sans"/>
              </a:defRPr>
            </a:lvl9pPr>
          </a:lstStyle>
          <a:p>
            <a:pPr algn="ctr">
              <a:defRPr sz="1800" b="1">
                <a:solidFill>
                  <a:srgbClr val="452046"/>
                </a:solidFill>
                <a:latin typeface="DejaVu Sans"/>
                <a:ea typeface="DejaVu Sans"/>
                <a:cs typeface="DejaVu Sans"/>
              </a:defRPr>
            </a:pPr>
            <a:r>
              <a:rPr sz="1440"/>
              <a:t>Μεροληψία δημοσίευσης μπορεί να προκύψει όταν η πιθανότητα δημοσίευσης εξαρτάται από το μέγεθος, την κατεύθυνση ή τη στατιστική σημαντικότητα του αποτελέσματος.</a:t>
            </a:r>
          </a:p>
        </p:txBody>
      </p:sp>
      <p:sp>
        <p:nvSpPr>
          <p:cNvPr id="5" name="ft-100">
            <a:extLst>
              <a:ext uri="{FF2B5EF4-FFF2-40B4-BE49-F238E27FC236}">
                <a16:creationId xmlns:a16="http://schemas.microsoft.com/office/drawing/2014/main" id="{2762B9DA-45B2-40C2-8418-05225CD70E72}"/>
              </a:ext>
            </a:extLst>
          </p:cNvPr>
          <p:cNvSpPr>
            <a:spLocks noGrp="1"/>
          </p:cNvSpPr>
          <p:nvPr/>
        </p:nvSpPr>
        <p:spPr>
          <a:xfrm>
            <a:off x="2286000" y="2423160"/>
            <a:ext cx="3200400" cy="304800"/>
          </a:xfrm>
          <a:prstGeom prst="rect">
            <a:avLst/>
          </a:prstGeom>
          <a:noFill/>
          <a:ln w="0">
            <a:noFill/>
            <a:prstDash val="solid"/>
          </a:ln>
        </p:spPr>
        <p:txBody>
          <a:bodyPr/>
          <a:lstStyle>
            <a:defPPr algn="ctr">
              <a:defRPr sz="1725" b="1">
                <a:solidFill>
                  <a:srgbClr val="452046"/>
                </a:solidFill>
                <a:latin typeface="DejaVu Sans"/>
                <a:ea typeface="DejaVu Sans"/>
                <a:cs typeface="DejaVu Sans"/>
              </a:defRPr>
            </a:defPPr>
            <a:lvl1pPr algn="ctr">
              <a:defRPr sz="1725" b="1">
                <a:solidFill>
                  <a:srgbClr val="452046"/>
                </a:solidFill>
                <a:latin typeface="DejaVu Sans"/>
                <a:ea typeface="DejaVu Sans"/>
                <a:cs typeface="DejaVu Sans"/>
              </a:defRPr>
            </a:lvl1pPr>
            <a:lvl2pPr algn="ctr">
              <a:defRPr sz="1725" b="1">
                <a:solidFill>
                  <a:srgbClr val="452046"/>
                </a:solidFill>
                <a:latin typeface="DejaVu Sans"/>
                <a:ea typeface="DejaVu Sans"/>
                <a:cs typeface="DejaVu Sans"/>
              </a:defRPr>
            </a:lvl2pPr>
            <a:lvl3pPr algn="ctr">
              <a:defRPr sz="1725" b="1">
                <a:solidFill>
                  <a:srgbClr val="452046"/>
                </a:solidFill>
                <a:latin typeface="DejaVu Sans"/>
                <a:ea typeface="DejaVu Sans"/>
                <a:cs typeface="DejaVu Sans"/>
              </a:defRPr>
            </a:lvl3pPr>
            <a:lvl4pPr algn="ctr">
              <a:defRPr sz="1725" b="1">
                <a:solidFill>
                  <a:srgbClr val="452046"/>
                </a:solidFill>
                <a:latin typeface="DejaVu Sans"/>
                <a:ea typeface="DejaVu Sans"/>
                <a:cs typeface="DejaVu Sans"/>
              </a:defRPr>
            </a:lvl4pPr>
            <a:lvl5pPr algn="ctr">
              <a:defRPr sz="1725" b="1">
                <a:solidFill>
                  <a:srgbClr val="452046"/>
                </a:solidFill>
                <a:latin typeface="DejaVu Sans"/>
                <a:ea typeface="DejaVu Sans"/>
                <a:cs typeface="DejaVu Sans"/>
              </a:defRPr>
            </a:lvl5pPr>
            <a:lvl6pPr algn="ctr">
              <a:defRPr sz="1725" b="1">
                <a:solidFill>
                  <a:srgbClr val="452046"/>
                </a:solidFill>
                <a:latin typeface="DejaVu Sans"/>
                <a:ea typeface="DejaVu Sans"/>
                <a:cs typeface="DejaVu Sans"/>
              </a:defRPr>
            </a:lvl6pPr>
            <a:lvl7pPr algn="ctr">
              <a:defRPr sz="1725" b="1">
                <a:solidFill>
                  <a:srgbClr val="452046"/>
                </a:solidFill>
                <a:latin typeface="DejaVu Sans"/>
                <a:ea typeface="DejaVu Sans"/>
                <a:cs typeface="DejaVu Sans"/>
              </a:defRPr>
            </a:lvl7pPr>
            <a:lvl8pPr algn="ctr">
              <a:defRPr sz="1725" b="1">
                <a:solidFill>
                  <a:srgbClr val="452046"/>
                </a:solidFill>
                <a:latin typeface="DejaVu Sans"/>
                <a:ea typeface="DejaVu Sans"/>
                <a:cs typeface="DejaVu Sans"/>
              </a:defRPr>
            </a:lvl8pPr>
            <a:lvl9pPr algn="ctr">
              <a:defRPr sz="1725" b="1">
                <a:solidFill>
                  <a:srgbClr val="452046"/>
                </a:solidFill>
                <a:latin typeface="DejaVu Sans"/>
                <a:ea typeface="DejaVu Sans"/>
                <a:cs typeface="DejaVu Sans"/>
              </a:defRPr>
            </a:lvl9pPr>
          </a:lstStyle>
          <a:p>
            <a:pPr algn="ctr">
              <a:defRPr sz="1725" b="1">
                <a:solidFill>
                  <a:srgbClr val="452046"/>
                </a:solidFill>
                <a:latin typeface="DejaVu Sans"/>
                <a:ea typeface="DejaVu Sans"/>
                <a:cs typeface="DejaVu Sans"/>
              </a:defRPr>
            </a:pPr>
            <a:r>
              <a:rPr sz="1380"/>
              <a:t>Περίπου συμμετρικό</a:t>
            </a:r>
          </a:p>
        </p:txBody>
      </p:sp>
      <p:sp>
        <p:nvSpPr>
          <p:cNvPr id="6" name="fy-100">
            <a:extLst>
              <a:ext uri="{FF2B5EF4-FFF2-40B4-BE49-F238E27FC236}">
                <a16:creationId xmlns:a16="http://schemas.microsoft.com/office/drawing/2014/main" id="{B3C86460-28E2-4147-8437-907998FD1A83}"/>
              </a:ext>
            </a:extLst>
          </p:cNvPr>
          <p:cNvSpPr>
            <a:spLocks noGrp="1"/>
          </p:cNvSpPr>
          <p:nvPr/>
        </p:nvSpPr>
        <p:spPr>
          <a:xfrm>
            <a:off x="2705100" y="2895600"/>
            <a:ext cx="15240" cy="2209800"/>
          </a:xfrm>
          <a:prstGeom prst="rect">
            <a:avLst/>
          </a:prstGeom>
          <a:solidFill>
            <a:srgbClr val="242424"/>
          </a:solidFill>
          <a:ln w="0">
            <a:noFill/>
            <a:prstDash val="solid"/>
          </a:ln>
        </p:spPr>
        <p:txBody>
          <a:bodyPr/>
          <a:lstStyle/>
          <a:p>
            <a:endParaRPr lang="en-US" sz="1440"/>
          </a:p>
        </p:txBody>
      </p:sp>
      <p:sp>
        <p:nvSpPr>
          <p:cNvPr id="7" name="fx-100">
            <a:extLst>
              <a:ext uri="{FF2B5EF4-FFF2-40B4-BE49-F238E27FC236}">
                <a16:creationId xmlns:a16="http://schemas.microsoft.com/office/drawing/2014/main" id="{E902B286-559A-43F1-AD32-8DC39EEAE5B8}"/>
              </a:ext>
            </a:extLst>
          </p:cNvPr>
          <p:cNvSpPr>
            <a:spLocks noGrp="1"/>
          </p:cNvSpPr>
          <p:nvPr/>
        </p:nvSpPr>
        <p:spPr>
          <a:xfrm>
            <a:off x="2705100" y="5105400"/>
            <a:ext cx="2514600" cy="15240"/>
          </a:xfrm>
          <a:prstGeom prst="rect">
            <a:avLst/>
          </a:prstGeom>
          <a:solidFill>
            <a:srgbClr val="242424"/>
          </a:solidFill>
          <a:ln w="0">
            <a:noFill/>
            <a:prstDash val="solid"/>
          </a:ln>
        </p:spPr>
        <p:txBody>
          <a:bodyPr/>
          <a:lstStyle/>
          <a:p>
            <a:endParaRPr lang="en-US" sz="1440"/>
          </a:p>
        </p:txBody>
      </p:sp>
      <p:sp>
        <p:nvSpPr>
          <p:cNvPr id="8" name="center-100">
            <a:extLst>
              <a:ext uri="{FF2B5EF4-FFF2-40B4-BE49-F238E27FC236}">
                <a16:creationId xmlns:a16="http://schemas.microsoft.com/office/drawing/2014/main" id="{A6836DB4-AC68-4365-A9AB-E9A558DFDF3A}"/>
              </a:ext>
            </a:extLst>
          </p:cNvPr>
          <p:cNvSpPr>
            <a:spLocks noGrp="1"/>
          </p:cNvSpPr>
          <p:nvPr/>
        </p:nvSpPr>
        <p:spPr>
          <a:xfrm>
            <a:off x="3886200" y="2895600"/>
            <a:ext cx="15240" cy="2209800"/>
          </a:xfrm>
          <a:prstGeom prst="rect">
            <a:avLst/>
          </a:prstGeom>
          <a:solidFill>
            <a:srgbClr val="999999"/>
          </a:solidFill>
          <a:ln w="0">
            <a:noFill/>
            <a:prstDash val="solid"/>
          </a:ln>
        </p:spPr>
        <p:txBody>
          <a:bodyPr/>
          <a:lstStyle/>
          <a:p>
            <a:endParaRPr lang="en-US" sz="1440"/>
          </a:p>
        </p:txBody>
      </p:sp>
      <p:sp>
        <p:nvSpPr>
          <p:cNvPr id="9" name="lt-100">
            <a:extLst>
              <a:ext uri="{FF2B5EF4-FFF2-40B4-BE49-F238E27FC236}">
                <a16:creationId xmlns:a16="http://schemas.microsoft.com/office/drawing/2014/main" id="{89DCDC41-05D1-47C7-816B-4D866F866470}"/>
              </a:ext>
            </a:extLst>
          </p:cNvPr>
          <p:cNvSpPr>
            <a:spLocks noGrp="1"/>
          </p:cNvSpPr>
          <p:nvPr/>
        </p:nvSpPr>
        <p:spPr>
          <a:xfrm>
            <a:off x="2895600" y="2971800"/>
            <a:ext cx="990600" cy="2057400"/>
          </a:xfrm>
          <a:prstGeom prst="line">
            <a:avLst/>
          </a:prstGeom>
          <a:noFill/>
          <a:ln w="19050">
            <a:solidFill>
              <a:srgbClr val="D5D9DE"/>
            </a:solidFill>
            <a:prstDash val="solid"/>
          </a:ln>
        </p:spPr>
        <p:txBody>
          <a:bodyPr/>
          <a:lstStyle/>
          <a:p>
            <a:endParaRPr lang="en-US" sz="1440"/>
          </a:p>
        </p:txBody>
      </p:sp>
      <p:sp>
        <p:nvSpPr>
          <p:cNvPr id="10" name="rt-100">
            <a:extLst>
              <a:ext uri="{FF2B5EF4-FFF2-40B4-BE49-F238E27FC236}">
                <a16:creationId xmlns:a16="http://schemas.microsoft.com/office/drawing/2014/main" id="{6DF6E974-2D52-4111-95DB-A6C3F7D2E0B3}"/>
              </a:ext>
            </a:extLst>
          </p:cNvPr>
          <p:cNvSpPr>
            <a:spLocks noGrp="1"/>
          </p:cNvSpPr>
          <p:nvPr/>
        </p:nvSpPr>
        <p:spPr>
          <a:xfrm>
            <a:off x="3886200" y="2971800"/>
            <a:ext cx="1219200" cy="2057400"/>
          </a:xfrm>
          <a:prstGeom prst="line">
            <a:avLst/>
          </a:prstGeom>
          <a:noFill/>
          <a:ln w="19050">
            <a:solidFill>
              <a:srgbClr val="D5D9DE"/>
            </a:solidFill>
            <a:prstDash val="solid"/>
          </a:ln>
        </p:spPr>
        <p:txBody>
          <a:bodyPr/>
          <a:lstStyle/>
          <a:p>
            <a:endParaRPr lang="en-US" sz="1440"/>
          </a:p>
        </p:txBody>
      </p:sp>
      <p:sp>
        <p:nvSpPr>
          <p:cNvPr id="11" name="dot-100-0">
            <a:extLst>
              <a:ext uri="{FF2B5EF4-FFF2-40B4-BE49-F238E27FC236}">
                <a16:creationId xmlns:a16="http://schemas.microsoft.com/office/drawing/2014/main" id="{26B7525A-3563-42E4-9D3B-E2A574F97CB3}"/>
              </a:ext>
            </a:extLst>
          </p:cNvPr>
          <p:cNvSpPr>
            <a:spLocks noGrp="1"/>
          </p:cNvSpPr>
          <p:nvPr/>
        </p:nvSpPr>
        <p:spPr>
          <a:xfrm>
            <a:off x="3840480" y="3002280"/>
            <a:ext cx="91440" cy="91440"/>
          </a:xfrm>
          <a:prstGeom prst="ellipse">
            <a:avLst/>
          </a:prstGeom>
          <a:solidFill>
            <a:srgbClr val="3F8CC4"/>
          </a:solidFill>
          <a:ln w="0">
            <a:noFill/>
            <a:prstDash val="solid"/>
          </a:ln>
        </p:spPr>
        <p:txBody>
          <a:bodyPr/>
          <a:lstStyle/>
          <a:p>
            <a:endParaRPr lang="en-US" sz="1440"/>
          </a:p>
        </p:txBody>
      </p:sp>
      <p:sp>
        <p:nvSpPr>
          <p:cNvPr id="12" name="dot-100-1">
            <a:extLst>
              <a:ext uri="{FF2B5EF4-FFF2-40B4-BE49-F238E27FC236}">
                <a16:creationId xmlns:a16="http://schemas.microsoft.com/office/drawing/2014/main" id="{C8D58B6D-5DDD-4064-B2E3-2CBFB494FB6A}"/>
              </a:ext>
            </a:extLst>
          </p:cNvPr>
          <p:cNvSpPr>
            <a:spLocks noGrp="1"/>
          </p:cNvSpPr>
          <p:nvPr/>
        </p:nvSpPr>
        <p:spPr>
          <a:xfrm>
            <a:off x="3688080" y="3307080"/>
            <a:ext cx="91440" cy="91440"/>
          </a:xfrm>
          <a:prstGeom prst="ellipse">
            <a:avLst/>
          </a:prstGeom>
          <a:solidFill>
            <a:srgbClr val="3F8CC4"/>
          </a:solidFill>
          <a:ln w="0">
            <a:noFill/>
            <a:prstDash val="solid"/>
          </a:ln>
        </p:spPr>
        <p:txBody>
          <a:bodyPr/>
          <a:lstStyle/>
          <a:p>
            <a:endParaRPr lang="en-US" sz="1440"/>
          </a:p>
        </p:txBody>
      </p:sp>
      <p:sp>
        <p:nvSpPr>
          <p:cNvPr id="13" name="dot-100-2">
            <a:extLst>
              <a:ext uri="{FF2B5EF4-FFF2-40B4-BE49-F238E27FC236}">
                <a16:creationId xmlns:a16="http://schemas.microsoft.com/office/drawing/2014/main" id="{729BF0A6-C50C-4615-9BD8-6D03D3DABA11}"/>
              </a:ext>
            </a:extLst>
          </p:cNvPr>
          <p:cNvSpPr>
            <a:spLocks noGrp="1"/>
          </p:cNvSpPr>
          <p:nvPr/>
        </p:nvSpPr>
        <p:spPr>
          <a:xfrm>
            <a:off x="3977640" y="3398520"/>
            <a:ext cx="91440" cy="91440"/>
          </a:xfrm>
          <a:prstGeom prst="ellipse">
            <a:avLst/>
          </a:prstGeom>
          <a:solidFill>
            <a:srgbClr val="3F8CC4"/>
          </a:solidFill>
          <a:ln w="0">
            <a:noFill/>
            <a:prstDash val="solid"/>
          </a:ln>
        </p:spPr>
        <p:txBody>
          <a:bodyPr/>
          <a:lstStyle/>
          <a:p>
            <a:endParaRPr lang="en-US" sz="1440"/>
          </a:p>
        </p:txBody>
      </p:sp>
      <p:sp>
        <p:nvSpPr>
          <p:cNvPr id="14" name="dot-100-3">
            <a:extLst>
              <a:ext uri="{FF2B5EF4-FFF2-40B4-BE49-F238E27FC236}">
                <a16:creationId xmlns:a16="http://schemas.microsoft.com/office/drawing/2014/main" id="{668D26DC-39A9-4B94-9CDB-4BE5F73E85DE}"/>
              </a:ext>
            </a:extLst>
          </p:cNvPr>
          <p:cNvSpPr>
            <a:spLocks noGrp="1"/>
          </p:cNvSpPr>
          <p:nvPr/>
        </p:nvSpPr>
        <p:spPr>
          <a:xfrm>
            <a:off x="3497580" y="3688080"/>
            <a:ext cx="91440" cy="91440"/>
          </a:xfrm>
          <a:prstGeom prst="ellipse">
            <a:avLst/>
          </a:prstGeom>
          <a:solidFill>
            <a:srgbClr val="3F8CC4"/>
          </a:solidFill>
          <a:ln w="0">
            <a:noFill/>
            <a:prstDash val="solid"/>
          </a:ln>
        </p:spPr>
        <p:txBody>
          <a:bodyPr/>
          <a:lstStyle/>
          <a:p>
            <a:endParaRPr lang="en-US" sz="1440"/>
          </a:p>
        </p:txBody>
      </p:sp>
      <p:sp>
        <p:nvSpPr>
          <p:cNvPr id="15" name="dot-100-4">
            <a:extLst>
              <a:ext uri="{FF2B5EF4-FFF2-40B4-BE49-F238E27FC236}">
                <a16:creationId xmlns:a16="http://schemas.microsoft.com/office/drawing/2014/main" id="{09DEF104-9939-4F74-89DA-D09BAB500A2F}"/>
              </a:ext>
            </a:extLst>
          </p:cNvPr>
          <p:cNvSpPr>
            <a:spLocks noGrp="1"/>
          </p:cNvSpPr>
          <p:nvPr/>
        </p:nvSpPr>
        <p:spPr>
          <a:xfrm>
            <a:off x="4206240" y="3802380"/>
            <a:ext cx="91440" cy="91440"/>
          </a:xfrm>
          <a:prstGeom prst="ellipse">
            <a:avLst/>
          </a:prstGeom>
          <a:solidFill>
            <a:srgbClr val="3F8CC4"/>
          </a:solidFill>
          <a:ln w="0">
            <a:noFill/>
            <a:prstDash val="solid"/>
          </a:ln>
        </p:spPr>
        <p:txBody>
          <a:bodyPr/>
          <a:lstStyle/>
          <a:p>
            <a:endParaRPr lang="en-US" sz="1440"/>
          </a:p>
        </p:txBody>
      </p:sp>
      <p:sp>
        <p:nvSpPr>
          <p:cNvPr id="16" name="dot-100-5">
            <a:extLst>
              <a:ext uri="{FF2B5EF4-FFF2-40B4-BE49-F238E27FC236}">
                <a16:creationId xmlns:a16="http://schemas.microsoft.com/office/drawing/2014/main" id="{A240BDEF-69D5-4B54-92BC-F2955B539787}"/>
              </a:ext>
            </a:extLst>
          </p:cNvPr>
          <p:cNvSpPr>
            <a:spLocks noGrp="1"/>
          </p:cNvSpPr>
          <p:nvPr/>
        </p:nvSpPr>
        <p:spPr>
          <a:xfrm>
            <a:off x="3291840" y="4145280"/>
            <a:ext cx="91440" cy="91440"/>
          </a:xfrm>
          <a:prstGeom prst="ellipse">
            <a:avLst/>
          </a:prstGeom>
          <a:solidFill>
            <a:srgbClr val="3F8CC4"/>
          </a:solidFill>
          <a:ln w="0">
            <a:noFill/>
            <a:prstDash val="solid"/>
          </a:ln>
        </p:spPr>
        <p:txBody>
          <a:bodyPr/>
          <a:lstStyle/>
          <a:p>
            <a:endParaRPr lang="en-US" sz="1440"/>
          </a:p>
        </p:txBody>
      </p:sp>
      <p:sp>
        <p:nvSpPr>
          <p:cNvPr id="17" name="dot-100-6">
            <a:extLst>
              <a:ext uri="{FF2B5EF4-FFF2-40B4-BE49-F238E27FC236}">
                <a16:creationId xmlns:a16="http://schemas.microsoft.com/office/drawing/2014/main" id="{BF7668F7-47ED-4F6B-9D89-5520CF06BC09}"/>
              </a:ext>
            </a:extLst>
          </p:cNvPr>
          <p:cNvSpPr>
            <a:spLocks noGrp="1"/>
          </p:cNvSpPr>
          <p:nvPr/>
        </p:nvSpPr>
        <p:spPr>
          <a:xfrm>
            <a:off x="4411980" y="4236720"/>
            <a:ext cx="91440" cy="91440"/>
          </a:xfrm>
          <a:prstGeom prst="ellipse">
            <a:avLst/>
          </a:prstGeom>
          <a:solidFill>
            <a:srgbClr val="3F8CC4"/>
          </a:solidFill>
          <a:ln w="0">
            <a:noFill/>
            <a:prstDash val="solid"/>
          </a:ln>
        </p:spPr>
        <p:txBody>
          <a:bodyPr/>
          <a:lstStyle/>
          <a:p>
            <a:endParaRPr lang="en-US" sz="1440"/>
          </a:p>
        </p:txBody>
      </p:sp>
      <p:sp>
        <p:nvSpPr>
          <p:cNvPr id="18" name="dot-100-7">
            <a:extLst>
              <a:ext uri="{FF2B5EF4-FFF2-40B4-BE49-F238E27FC236}">
                <a16:creationId xmlns:a16="http://schemas.microsoft.com/office/drawing/2014/main" id="{701DE9DE-87A7-4CA5-A7F7-A114BC503DEF}"/>
              </a:ext>
            </a:extLst>
          </p:cNvPr>
          <p:cNvSpPr>
            <a:spLocks noGrp="1"/>
          </p:cNvSpPr>
          <p:nvPr/>
        </p:nvSpPr>
        <p:spPr>
          <a:xfrm>
            <a:off x="3573780" y="4526280"/>
            <a:ext cx="91440" cy="91440"/>
          </a:xfrm>
          <a:prstGeom prst="ellipse">
            <a:avLst/>
          </a:prstGeom>
          <a:solidFill>
            <a:srgbClr val="3F8CC4"/>
          </a:solidFill>
          <a:ln w="0">
            <a:noFill/>
            <a:prstDash val="solid"/>
          </a:ln>
        </p:spPr>
        <p:txBody>
          <a:bodyPr/>
          <a:lstStyle/>
          <a:p>
            <a:endParaRPr lang="en-US" sz="1440"/>
          </a:p>
        </p:txBody>
      </p:sp>
      <p:sp>
        <p:nvSpPr>
          <p:cNvPr id="19" name="dot-100-8">
            <a:extLst>
              <a:ext uri="{FF2B5EF4-FFF2-40B4-BE49-F238E27FC236}">
                <a16:creationId xmlns:a16="http://schemas.microsoft.com/office/drawing/2014/main" id="{3694C1E2-4A6D-4C7F-8316-2ABCC1F30CE6}"/>
              </a:ext>
            </a:extLst>
          </p:cNvPr>
          <p:cNvSpPr>
            <a:spLocks noGrp="1"/>
          </p:cNvSpPr>
          <p:nvPr/>
        </p:nvSpPr>
        <p:spPr>
          <a:xfrm>
            <a:off x="4145280" y="4602480"/>
            <a:ext cx="91440" cy="91440"/>
          </a:xfrm>
          <a:prstGeom prst="ellipse">
            <a:avLst/>
          </a:prstGeom>
          <a:solidFill>
            <a:srgbClr val="3F8CC4"/>
          </a:solidFill>
          <a:ln w="0">
            <a:noFill/>
            <a:prstDash val="solid"/>
          </a:ln>
        </p:spPr>
        <p:txBody>
          <a:bodyPr/>
          <a:lstStyle/>
          <a:p>
            <a:endParaRPr lang="en-US" sz="1440"/>
          </a:p>
        </p:txBody>
      </p:sp>
      <p:sp>
        <p:nvSpPr>
          <p:cNvPr id="20" name="dot-100-9">
            <a:extLst>
              <a:ext uri="{FF2B5EF4-FFF2-40B4-BE49-F238E27FC236}">
                <a16:creationId xmlns:a16="http://schemas.microsoft.com/office/drawing/2014/main" id="{821BD8AF-3245-4FDA-946A-BDEB874EB07A}"/>
              </a:ext>
            </a:extLst>
          </p:cNvPr>
          <p:cNvSpPr>
            <a:spLocks noGrp="1"/>
          </p:cNvSpPr>
          <p:nvPr/>
        </p:nvSpPr>
        <p:spPr>
          <a:xfrm>
            <a:off x="3116580" y="4831080"/>
            <a:ext cx="91440" cy="91440"/>
          </a:xfrm>
          <a:prstGeom prst="ellipse">
            <a:avLst/>
          </a:prstGeom>
          <a:solidFill>
            <a:srgbClr val="3F8CC4"/>
          </a:solidFill>
          <a:ln w="0">
            <a:noFill/>
            <a:prstDash val="solid"/>
          </a:ln>
        </p:spPr>
        <p:txBody>
          <a:bodyPr/>
          <a:lstStyle/>
          <a:p>
            <a:endParaRPr lang="en-US" sz="1440"/>
          </a:p>
        </p:txBody>
      </p:sp>
      <p:sp>
        <p:nvSpPr>
          <p:cNvPr id="21" name="dot-100-10">
            <a:extLst>
              <a:ext uri="{FF2B5EF4-FFF2-40B4-BE49-F238E27FC236}">
                <a16:creationId xmlns:a16="http://schemas.microsoft.com/office/drawing/2014/main" id="{9E6560ED-F29D-4A56-9109-37215930E67D}"/>
              </a:ext>
            </a:extLst>
          </p:cNvPr>
          <p:cNvSpPr>
            <a:spLocks noGrp="1"/>
          </p:cNvSpPr>
          <p:nvPr/>
        </p:nvSpPr>
        <p:spPr>
          <a:xfrm>
            <a:off x="4602480" y="4869180"/>
            <a:ext cx="91440" cy="91440"/>
          </a:xfrm>
          <a:prstGeom prst="ellipse">
            <a:avLst/>
          </a:prstGeom>
          <a:solidFill>
            <a:srgbClr val="3F8CC4"/>
          </a:solidFill>
          <a:ln w="0">
            <a:noFill/>
            <a:prstDash val="solid"/>
          </a:ln>
        </p:spPr>
        <p:txBody>
          <a:bodyPr/>
          <a:lstStyle/>
          <a:p>
            <a:endParaRPr lang="en-US" sz="1440"/>
          </a:p>
        </p:txBody>
      </p:sp>
      <p:sp>
        <p:nvSpPr>
          <p:cNvPr id="22" name="precision-100">
            <a:extLst>
              <a:ext uri="{FF2B5EF4-FFF2-40B4-BE49-F238E27FC236}">
                <a16:creationId xmlns:a16="http://schemas.microsoft.com/office/drawing/2014/main" id="{52D27C56-4303-4CE5-B610-AD87CAD8A28E}"/>
              </a:ext>
            </a:extLst>
          </p:cNvPr>
          <p:cNvSpPr>
            <a:spLocks noGrp="1"/>
          </p:cNvSpPr>
          <p:nvPr/>
        </p:nvSpPr>
        <p:spPr>
          <a:xfrm>
            <a:off x="2171700" y="3619500"/>
            <a:ext cx="1143000" cy="228600"/>
          </a:xfrm>
          <a:prstGeom prst="rect">
            <a:avLst/>
          </a:prstGeom>
          <a:noFill/>
          <a:ln w="0">
            <a:noFill/>
            <a:prstDash val="solid"/>
          </a:ln>
        </p:spPr>
        <p:txBody>
          <a:bodyPr/>
          <a:lstStyle>
            <a:defPPr algn="ctr">
              <a:defRPr sz="1050">
                <a:solidFill>
                  <a:srgbClr val="5D6268"/>
                </a:solidFill>
                <a:latin typeface="DejaVu Sans"/>
                <a:ea typeface="DejaVu Sans"/>
                <a:cs typeface="DejaVu Sans"/>
              </a:defRPr>
            </a:defPPr>
            <a:lvl1pPr algn="ctr">
              <a:defRPr sz="1050">
                <a:solidFill>
                  <a:srgbClr val="5D6268"/>
                </a:solidFill>
                <a:latin typeface="DejaVu Sans"/>
                <a:ea typeface="DejaVu Sans"/>
                <a:cs typeface="DejaVu Sans"/>
              </a:defRPr>
            </a:lvl1pPr>
            <a:lvl2pPr algn="ctr">
              <a:defRPr sz="1050">
                <a:solidFill>
                  <a:srgbClr val="5D6268"/>
                </a:solidFill>
                <a:latin typeface="DejaVu Sans"/>
                <a:ea typeface="DejaVu Sans"/>
                <a:cs typeface="DejaVu Sans"/>
              </a:defRPr>
            </a:lvl2pPr>
            <a:lvl3pPr algn="ctr">
              <a:defRPr sz="1050">
                <a:solidFill>
                  <a:srgbClr val="5D6268"/>
                </a:solidFill>
                <a:latin typeface="DejaVu Sans"/>
                <a:ea typeface="DejaVu Sans"/>
                <a:cs typeface="DejaVu Sans"/>
              </a:defRPr>
            </a:lvl3pPr>
            <a:lvl4pPr algn="ctr">
              <a:defRPr sz="1050">
                <a:solidFill>
                  <a:srgbClr val="5D6268"/>
                </a:solidFill>
                <a:latin typeface="DejaVu Sans"/>
                <a:ea typeface="DejaVu Sans"/>
                <a:cs typeface="DejaVu Sans"/>
              </a:defRPr>
            </a:lvl4pPr>
            <a:lvl5pPr algn="ctr">
              <a:defRPr sz="1050">
                <a:solidFill>
                  <a:srgbClr val="5D6268"/>
                </a:solidFill>
                <a:latin typeface="DejaVu Sans"/>
                <a:ea typeface="DejaVu Sans"/>
                <a:cs typeface="DejaVu Sans"/>
              </a:defRPr>
            </a:lvl5pPr>
            <a:lvl6pPr algn="ctr">
              <a:defRPr sz="1050">
                <a:solidFill>
                  <a:srgbClr val="5D6268"/>
                </a:solidFill>
                <a:latin typeface="DejaVu Sans"/>
                <a:ea typeface="DejaVu Sans"/>
                <a:cs typeface="DejaVu Sans"/>
              </a:defRPr>
            </a:lvl6pPr>
            <a:lvl7pPr algn="ctr">
              <a:defRPr sz="1050">
                <a:solidFill>
                  <a:srgbClr val="5D6268"/>
                </a:solidFill>
                <a:latin typeface="DejaVu Sans"/>
                <a:ea typeface="DejaVu Sans"/>
                <a:cs typeface="DejaVu Sans"/>
              </a:defRPr>
            </a:lvl7pPr>
            <a:lvl8pPr algn="ctr">
              <a:defRPr sz="1050">
                <a:solidFill>
                  <a:srgbClr val="5D6268"/>
                </a:solidFill>
                <a:latin typeface="DejaVu Sans"/>
                <a:ea typeface="DejaVu Sans"/>
                <a:cs typeface="DejaVu Sans"/>
              </a:defRPr>
            </a:lvl8pPr>
            <a:lvl9pPr algn="ctr">
              <a:defRPr sz="1050">
                <a:solidFill>
                  <a:srgbClr val="5D6268"/>
                </a:solidFill>
                <a:latin typeface="DejaVu Sans"/>
                <a:ea typeface="DejaVu Sans"/>
                <a:cs typeface="DejaVu Sans"/>
              </a:defRPr>
            </a:lvl9pPr>
          </a:lstStyle>
          <a:p>
            <a:pPr algn="ctr">
              <a:defRPr sz="1050">
                <a:solidFill>
                  <a:srgbClr val="5D6268"/>
                </a:solidFill>
                <a:latin typeface="DejaVu Sans"/>
                <a:ea typeface="DejaVu Sans"/>
                <a:cs typeface="DejaVu Sans"/>
              </a:defRPr>
            </a:pPr>
            <a:r>
              <a:rPr sz="840"/>
              <a:t>Μεγαλύτερη ακρίβεια</a:t>
            </a:r>
          </a:p>
        </p:txBody>
      </p:sp>
      <p:sp>
        <p:nvSpPr>
          <p:cNvPr id="23" name="effect-100">
            <a:extLst>
              <a:ext uri="{FF2B5EF4-FFF2-40B4-BE49-F238E27FC236}">
                <a16:creationId xmlns:a16="http://schemas.microsoft.com/office/drawing/2014/main" id="{844DE73F-0C8D-4210-97DC-2909565C1169}"/>
              </a:ext>
            </a:extLst>
          </p:cNvPr>
          <p:cNvSpPr>
            <a:spLocks noGrp="1"/>
          </p:cNvSpPr>
          <p:nvPr/>
        </p:nvSpPr>
        <p:spPr>
          <a:xfrm>
            <a:off x="3124200" y="5196840"/>
            <a:ext cx="1676400" cy="213360"/>
          </a:xfrm>
          <a:prstGeom prst="rect">
            <a:avLst/>
          </a:prstGeom>
          <a:noFill/>
          <a:ln w="0">
            <a:noFill/>
            <a:prstDash val="solid"/>
          </a:ln>
        </p:spPr>
        <p:txBody>
          <a:bodyPr/>
          <a:lstStyle>
            <a:defPPr algn="ctr">
              <a:defRPr sz="1125">
                <a:solidFill>
                  <a:srgbClr val="5D6268"/>
                </a:solidFill>
                <a:latin typeface="DejaVu Sans"/>
                <a:ea typeface="DejaVu Sans"/>
                <a:cs typeface="DejaVu Sans"/>
              </a:defRPr>
            </a:defPPr>
            <a:lvl1pPr algn="ctr">
              <a:defRPr sz="1125">
                <a:solidFill>
                  <a:srgbClr val="5D6268"/>
                </a:solidFill>
                <a:latin typeface="DejaVu Sans"/>
                <a:ea typeface="DejaVu Sans"/>
                <a:cs typeface="DejaVu Sans"/>
              </a:defRPr>
            </a:lvl1pPr>
            <a:lvl2pPr algn="ctr">
              <a:defRPr sz="1125">
                <a:solidFill>
                  <a:srgbClr val="5D6268"/>
                </a:solidFill>
                <a:latin typeface="DejaVu Sans"/>
                <a:ea typeface="DejaVu Sans"/>
                <a:cs typeface="DejaVu Sans"/>
              </a:defRPr>
            </a:lvl2pPr>
            <a:lvl3pPr algn="ctr">
              <a:defRPr sz="1125">
                <a:solidFill>
                  <a:srgbClr val="5D6268"/>
                </a:solidFill>
                <a:latin typeface="DejaVu Sans"/>
                <a:ea typeface="DejaVu Sans"/>
                <a:cs typeface="DejaVu Sans"/>
              </a:defRPr>
            </a:lvl3pPr>
            <a:lvl4pPr algn="ctr">
              <a:defRPr sz="1125">
                <a:solidFill>
                  <a:srgbClr val="5D6268"/>
                </a:solidFill>
                <a:latin typeface="DejaVu Sans"/>
                <a:ea typeface="DejaVu Sans"/>
                <a:cs typeface="DejaVu Sans"/>
              </a:defRPr>
            </a:lvl4pPr>
            <a:lvl5pPr algn="ctr">
              <a:defRPr sz="1125">
                <a:solidFill>
                  <a:srgbClr val="5D6268"/>
                </a:solidFill>
                <a:latin typeface="DejaVu Sans"/>
                <a:ea typeface="DejaVu Sans"/>
                <a:cs typeface="DejaVu Sans"/>
              </a:defRPr>
            </a:lvl5pPr>
            <a:lvl6pPr algn="ctr">
              <a:defRPr sz="1125">
                <a:solidFill>
                  <a:srgbClr val="5D6268"/>
                </a:solidFill>
                <a:latin typeface="DejaVu Sans"/>
                <a:ea typeface="DejaVu Sans"/>
                <a:cs typeface="DejaVu Sans"/>
              </a:defRPr>
            </a:lvl6pPr>
            <a:lvl7pPr algn="ctr">
              <a:defRPr sz="1125">
                <a:solidFill>
                  <a:srgbClr val="5D6268"/>
                </a:solidFill>
                <a:latin typeface="DejaVu Sans"/>
                <a:ea typeface="DejaVu Sans"/>
                <a:cs typeface="DejaVu Sans"/>
              </a:defRPr>
            </a:lvl7pPr>
            <a:lvl8pPr algn="ctr">
              <a:defRPr sz="1125">
                <a:solidFill>
                  <a:srgbClr val="5D6268"/>
                </a:solidFill>
                <a:latin typeface="DejaVu Sans"/>
                <a:ea typeface="DejaVu Sans"/>
                <a:cs typeface="DejaVu Sans"/>
              </a:defRPr>
            </a:lvl8pPr>
            <a:lvl9pPr algn="ctr">
              <a:defRPr sz="1125">
                <a:solidFill>
                  <a:srgbClr val="5D6268"/>
                </a:solidFill>
                <a:latin typeface="DejaVu Sans"/>
                <a:ea typeface="DejaVu Sans"/>
                <a:cs typeface="DejaVu Sans"/>
              </a:defRPr>
            </a:lvl9pPr>
          </a:lstStyle>
          <a:p>
            <a:pPr algn="ctr">
              <a:defRPr sz="1125">
                <a:solidFill>
                  <a:srgbClr val="5D6268"/>
                </a:solidFill>
                <a:latin typeface="DejaVu Sans"/>
                <a:ea typeface="DejaVu Sans"/>
                <a:cs typeface="DejaVu Sans"/>
              </a:defRPr>
            </a:pPr>
            <a:r>
              <a:rPr sz="900"/>
              <a:t>Εκτίμηση επίδρασης</a:t>
            </a:r>
          </a:p>
        </p:txBody>
      </p:sp>
      <p:sp>
        <p:nvSpPr>
          <p:cNvPr id="24" name="ft-680">
            <a:extLst>
              <a:ext uri="{FF2B5EF4-FFF2-40B4-BE49-F238E27FC236}">
                <a16:creationId xmlns:a16="http://schemas.microsoft.com/office/drawing/2014/main" id="{8DF83319-6719-449F-B9B1-8641AA4783D0}"/>
              </a:ext>
            </a:extLst>
          </p:cNvPr>
          <p:cNvSpPr>
            <a:spLocks noGrp="1"/>
          </p:cNvSpPr>
          <p:nvPr/>
        </p:nvSpPr>
        <p:spPr>
          <a:xfrm>
            <a:off x="6705600" y="2423160"/>
            <a:ext cx="3200400" cy="304800"/>
          </a:xfrm>
          <a:prstGeom prst="rect">
            <a:avLst/>
          </a:prstGeom>
          <a:noFill/>
          <a:ln w="0">
            <a:noFill/>
            <a:prstDash val="solid"/>
          </a:ln>
        </p:spPr>
        <p:txBody>
          <a:bodyPr/>
          <a:lstStyle>
            <a:defPPr algn="ctr">
              <a:defRPr sz="1725" b="1">
                <a:solidFill>
                  <a:srgbClr val="452046"/>
                </a:solidFill>
                <a:latin typeface="DejaVu Sans"/>
                <a:ea typeface="DejaVu Sans"/>
                <a:cs typeface="DejaVu Sans"/>
              </a:defRPr>
            </a:defPPr>
            <a:lvl1pPr algn="ctr">
              <a:defRPr sz="1725" b="1">
                <a:solidFill>
                  <a:srgbClr val="452046"/>
                </a:solidFill>
                <a:latin typeface="DejaVu Sans"/>
                <a:ea typeface="DejaVu Sans"/>
                <a:cs typeface="DejaVu Sans"/>
              </a:defRPr>
            </a:lvl1pPr>
            <a:lvl2pPr algn="ctr">
              <a:defRPr sz="1725" b="1">
                <a:solidFill>
                  <a:srgbClr val="452046"/>
                </a:solidFill>
                <a:latin typeface="DejaVu Sans"/>
                <a:ea typeface="DejaVu Sans"/>
                <a:cs typeface="DejaVu Sans"/>
              </a:defRPr>
            </a:lvl2pPr>
            <a:lvl3pPr algn="ctr">
              <a:defRPr sz="1725" b="1">
                <a:solidFill>
                  <a:srgbClr val="452046"/>
                </a:solidFill>
                <a:latin typeface="DejaVu Sans"/>
                <a:ea typeface="DejaVu Sans"/>
                <a:cs typeface="DejaVu Sans"/>
              </a:defRPr>
            </a:lvl3pPr>
            <a:lvl4pPr algn="ctr">
              <a:defRPr sz="1725" b="1">
                <a:solidFill>
                  <a:srgbClr val="452046"/>
                </a:solidFill>
                <a:latin typeface="DejaVu Sans"/>
                <a:ea typeface="DejaVu Sans"/>
                <a:cs typeface="DejaVu Sans"/>
              </a:defRPr>
            </a:lvl4pPr>
            <a:lvl5pPr algn="ctr">
              <a:defRPr sz="1725" b="1">
                <a:solidFill>
                  <a:srgbClr val="452046"/>
                </a:solidFill>
                <a:latin typeface="DejaVu Sans"/>
                <a:ea typeface="DejaVu Sans"/>
                <a:cs typeface="DejaVu Sans"/>
              </a:defRPr>
            </a:lvl5pPr>
            <a:lvl6pPr algn="ctr">
              <a:defRPr sz="1725" b="1">
                <a:solidFill>
                  <a:srgbClr val="452046"/>
                </a:solidFill>
                <a:latin typeface="DejaVu Sans"/>
                <a:ea typeface="DejaVu Sans"/>
                <a:cs typeface="DejaVu Sans"/>
              </a:defRPr>
            </a:lvl6pPr>
            <a:lvl7pPr algn="ctr">
              <a:defRPr sz="1725" b="1">
                <a:solidFill>
                  <a:srgbClr val="452046"/>
                </a:solidFill>
                <a:latin typeface="DejaVu Sans"/>
                <a:ea typeface="DejaVu Sans"/>
                <a:cs typeface="DejaVu Sans"/>
              </a:defRPr>
            </a:lvl7pPr>
            <a:lvl8pPr algn="ctr">
              <a:defRPr sz="1725" b="1">
                <a:solidFill>
                  <a:srgbClr val="452046"/>
                </a:solidFill>
                <a:latin typeface="DejaVu Sans"/>
                <a:ea typeface="DejaVu Sans"/>
                <a:cs typeface="DejaVu Sans"/>
              </a:defRPr>
            </a:lvl8pPr>
            <a:lvl9pPr algn="ctr">
              <a:defRPr sz="1725" b="1">
                <a:solidFill>
                  <a:srgbClr val="452046"/>
                </a:solidFill>
                <a:latin typeface="DejaVu Sans"/>
                <a:ea typeface="DejaVu Sans"/>
                <a:cs typeface="DejaVu Sans"/>
              </a:defRPr>
            </a:lvl9pPr>
          </a:lstStyle>
          <a:p>
            <a:pPr algn="ctr">
              <a:defRPr sz="1725" b="1">
                <a:solidFill>
                  <a:srgbClr val="452046"/>
                </a:solidFill>
                <a:latin typeface="DejaVu Sans"/>
                <a:ea typeface="DejaVu Sans"/>
                <a:cs typeface="DejaVu Sans"/>
              </a:defRPr>
            </a:pPr>
            <a:r>
              <a:rPr sz="1380"/>
              <a:t>Ασύμμετρο</a:t>
            </a:r>
          </a:p>
        </p:txBody>
      </p:sp>
      <p:sp>
        <p:nvSpPr>
          <p:cNvPr id="25" name="fy-680">
            <a:extLst>
              <a:ext uri="{FF2B5EF4-FFF2-40B4-BE49-F238E27FC236}">
                <a16:creationId xmlns:a16="http://schemas.microsoft.com/office/drawing/2014/main" id="{C94FA9EF-EEFA-4FF8-A7BF-EB8C977E5792}"/>
              </a:ext>
            </a:extLst>
          </p:cNvPr>
          <p:cNvSpPr>
            <a:spLocks noGrp="1"/>
          </p:cNvSpPr>
          <p:nvPr/>
        </p:nvSpPr>
        <p:spPr>
          <a:xfrm>
            <a:off x="7124700" y="2895600"/>
            <a:ext cx="15240" cy="2209800"/>
          </a:xfrm>
          <a:prstGeom prst="rect">
            <a:avLst/>
          </a:prstGeom>
          <a:solidFill>
            <a:srgbClr val="242424"/>
          </a:solidFill>
          <a:ln w="0">
            <a:noFill/>
            <a:prstDash val="solid"/>
          </a:ln>
        </p:spPr>
        <p:txBody>
          <a:bodyPr/>
          <a:lstStyle/>
          <a:p>
            <a:endParaRPr lang="en-US" sz="1440"/>
          </a:p>
        </p:txBody>
      </p:sp>
      <p:sp>
        <p:nvSpPr>
          <p:cNvPr id="26" name="fx-680">
            <a:extLst>
              <a:ext uri="{FF2B5EF4-FFF2-40B4-BE49-F238E27FC236}">
                <a16:creationId xmlns:a16="http://schemas.microsoft.com/office/drawing/2014/main" id="{11AD269D-90A2-4CBE-A35F-91051B5A60A5}"/>
              </a:ext>
            </a:extLst>
          </p:cNvPr>
          <p:cNvSpPr>
            <a:spLocks noGrp="1"/>
          </p:cNvSpPr>
          <p:nvPr/>
        </p:nvSpPr>
        <p:spPr>
          <a:xfrm>
            <a:off x="7124700" y="5105400"/>
            <a:ext cx="2514600" cy="15240"/>
          </a:xfrm>
          <a:prstGeom prst="rect">
            <a:avLst/>
          </a:prstGeom>
          <a:solidFill>
            <a:srgbClr val="242424"/>
          </a:solidFill>
          <a:ln w="0">
            <a:noFill/>
            <a:prstDash val="solid"/>
          </a:ln>
        </p:spPr>
        <p:txBody>
          <a:bodyPr/>
          <a:lstStyle/>
          <a:p>
            <a:endParaRPr lang="en-US" sz="1440"/>
          </a:p>
        </p:txBody>
      </p:sp>
      <p:sp>
        <p:nvSpPr>
          <p:cNvPr id="27" name="center-680">
            <a:extLst>
              <a:ext uri="{FF2B5EF4-FFF2-40B4-BE49-F238E27FC236}">
                <a16:creationId xmlns:a16="http://schemas.microsoft.com/office/drawing/2014/main" id="{A9B193EE-6BBB-4F40-B539-236BE5DC39B9}"/>
              </a:ext>
            </a:extLst>
          </p:cNvPr>
          <p:cNvSpPr>
            <a:spLocks noGrp="1"/>
          </p:cNvSpPr>
          <p:nvPr/>
        </p:nvSpPr>
        <p:spPr>
          <a:xfrm>
            <a:off x="8305800" y="2895600"/>
            <a:ext cx="15240" cy="2209800"/>
          </a:xfrm>
          <a:prstGeom prst="rect">
            <a:avLst/>
          </a:prstGeom>
          <a:solidFill>
            <a:srgbClr val="999999"/>
          </a:solidFill>
          <a:ln w="0">
            <a:noFill/>
            <a:prstDash val="solid"/>
          </a:ln>
        </p:spPr>
        <p:txBody>
          <a:bodyPr/>
          <a:lstStyle/>
          <a:p>
            <a:endParaRPr lang="en-US" sz="1440"/>
          </a:p>
        </p:txBody>
      </p:sp>
      <p:sp>
        <p:nvSpPr>
          <p:cNvPr id="28" name="lt-680">
            <a:extLst>
              <a:ext uri="{FF2B5EF4-FFF2-40B4-BE49-F238E27FC236}">
                <a16:creationId xmlns:a16="http://schemas.microsoft.com/office/drawing/2014/main" id="{F5A4B516-B6C6-4AD0-B6CE-3438380C3F6A}"/>
              </a:ext>
            </a:extLst>
          </p:cNvPr>
          <p:cNvSpPr>
            <a:spLocks noGrp="1"/>
          </p:cNvSpPr>
          <p:nvPr/>
        </p:nvSpPr>
        <p:spPr>
          <a:xfrm>
            <a:off x="7315200" y="2971800"/>
            <a:ext cx="990600" cy="2057400"/>
          </a:xfrm>
          <a:prstGeom prst="line">
            <a:avLst/>
          </a:prstGeom>
          <a:noFill/>
          <a:ln w="19050">
            <a:solidFill>
              <a:srgbClr val="D5D9DE"/>
            </a:solidFill>
            <a:prstDash val="solid"/>
          </a:ln>
        </p:spPr>
        <p:txBody>
          <a:bodyPr/>
          <a:lstStyle/>
          <a:p>
            <a:endParaRPr lang="en-US" sz="1440"/>
          </a:p>
        </p:txBody>
      </p:sp>
      <p:sp>
        <p:nvSpPr>
          <p:cNvPr id="29" name="rt-680">
            <a:extLst>
              <a:ext uri="{FF2B5EF4-FFF2-40B4-BE49-F238E27FC236}">
                <a16:creationId xmlns:a16="http://schemas.microsoft.com/office/drawing/2014/main" id="{D46E526E-971C-4E67-A81C-0612599B9256}"/>
              </a:ext>
            </a:extLst>
          </p:cNvPr>
          <p:cNvSpPr>
            <a:spLocks noGrp="1"/>
          </p:cNvSpPr>
          <p:nvPr/>
        </p:nvSpPr>
        <p:spPr>
          <a:xfrm>
            <a:off x="8305800" y="2971800"/>
            <a:ext cx="1219200" cy="2057400"/>
          </a:xfrm>
          <a:prstGeom prst="line">
            <a:avLst/>
          </a:prstGeom>
          <a:noFill/>
          <a:ln w="19050">
            <a:solidFill>
              <a:srgbClr val="D5D9DE"/>
            </a:solidFill>
            <a:prstDash val="solid"/>
          </a:ln>
        </p:spPr>
        <p:txBody>
          <a:bodyPr/>
          <a:lstStyle/>
          <a:p>
            <a:endParaRPr lang="en-US" sz="1440"/>
          </a:p>
        </p:txBody>
      </p:sp>
      <p:sp>
        <p:nvSpPr>
          <p:cNvPr id="30" name="dot-680-0">
            <a:extLst>
              <a:ext uri="{FF2B5EF4-FFF2-40B4-BE49-F238E27FC236}">
                <a16:creationId xmlns:a16="http://schemas.microsoft.com/office/drawing/2014/main" id="{59BAB033-FF6A-4895-AD1C-1833EE2EC169}"/>
              </a:ext>
            </a:extLst>
          </p:cNvPr>
          <p:cNvSpPr>
            <a:spLocks noGrp="1"/>
          </p:cNvSpPr>
          <p:nvPr/>
        </p:nvSpPr>
        <p:spPr>
          <a:xfrm>
            <a:off x="8260080" y="3002280"/>
            <a:ext cx="91440" cy="91440"/>
          </a:xfrm>
          <a:prstGeom prst="ellipse">
            <a:avLst/>
          </a:prstGeom>
          <a:solidFill>
            <a:srgbClr val="3F8CC4"/>
          </a:solidFill>
          <a:ln w="0">
            <a:noFill/>
            <a:prstDash val="solid"/>
          </a:ln>
        </p:spPr>
        <p:txBody>
          <a:bodyPr/>
          <a:lstStyle/>
          <a:p>
            <a:endParaRPr lang="en-US" sz="1440"/>
          </a:p>
        </p:txBody>
      </p:sp>
      <p:sp>
        <p:nvSpPr>
          <p:cNvPr id="31" name="dot-680-1">
            <a:extLst>
              <a:ext uri="{FF2B5EF4-FFF2-40B4-BE49-F238E27FC236}">
                <a16:creationId xmlns:a16="http://schemas.microsoft.com/office/drawing/2014/main" id="{1C02353F-B936-4104-BDB9-A0C8AF34666E}"/>
              </a:ext>
            </a:extLst>
          </p:cNvPr>
          <p:cNvSpPr>
            <a:spLocks noGrp="1"/>
          </p:cNvSpPr>
          <p:nvPr/>
        </p:nvSpPr>
        <p:spPr>
          <a:xfrm>
            <a:off x="8107680" y="3307080"/>
            <a:ext cx="91440" cy="91440"/>
          </a:xfrm>
          <a:prstGeom prst="ellipse">
            <a:avLst/>
          </a:prstGeom>
          <a:solidFill>
            <a:srgbClr val="3F8CC4"/>
          </a:solidFill>
          <a:ln w="0">
            <a:noFill/>
            <a:prstDash val="solid"/>
          </a:ln>
        </p:spPr>
        <p:txBody>
          <a:bodyPr/>
          <a:lstStyle/>
          <a:p>
            <a:endParaRPr lang="en-US" sz="1440"/>
          </a:p>
        </p:txBody>
      </p:sp>
      <p:sp>
        <p:nvSpPr>
          <p:cNvPr id="32" name="dot-680-2">
            <a:extLst>
              <a:ext uri="{FF2B5EF4-FFF2-40B4-BE49-F238E27FC236}">
                <a16:creationId xmlns:a16="http://schemas.microsoft.com/office/drawing/2014/main" id="{AB85FF97-DD3C-447D-A0C8-37275FB985CF}"/>
              </a:ext>
            </a:extLst>
          </p:cNvPr>
          <p:cNvSpPr>
            <a:spLocks noGrp="1"/>
          </p:cNvSpPr>
          <p:nvPr/>
        </p:nvSpPr>
        <p:spPr>
          <a:xfrm>
            <a:off x="8397240" y="3398520"/>
            <a:ext cx="91440" cy="91440"/>
          </a:xfrm>
          <a:prstGeom prst="ellipse">
            <a:avLst/>
          </a:prstGeom>
          <a:solidFill>
            <a:srgbClr val="3F8CC4"/>
          </a:solidFill>
          <a:ln w="0">
            <a:noFill/>
            <a:prstDash val="solid"/>
          </a:ln>
        </p:spPr>
        <p:txBody>
          <a:bodyPr/>
          <a:lstStyle/>
          <a:p>
            <a:endParaRPr lang="en-US" sz="1440"/>
          </a:p>
        </p:txBody>
      </p:sp>
      <p:sp>
        <p:nvSpPr>
          <p:cNvPr id="33" name="dot-680-3">
            <a:extLst>
              <a:ext uri="{FF2B5EF4-FFF2-40B4-BE49-F238E27FC236}">
                <a16:creationId xmlns:a16="http://schemas.microsoft.com/office/drawing/2014/main" id="{8BD9C2F0-052E-4581-9594-B8A380B70C75}"/>
              </a:ext>
            </a:extLst>
          </p:cNvPr>
          <p:cNvSpPr>
            <a:spLocks noGrp="1"/>
          </p:cNvSpPr>
          <p:nvPr/>
        </p:nvSpPr>
        <p:spPr>
          <a:xfrm>
            <a:off x="7917180" y="3688080"/>
            <a:ext cx="91440" cy="91440"/>
          </a:xfrm>
          <a:prstGeom prst="ellipse">
            <a:avLst/>
          </a:prstGeom>
          <a:solidFill>
            <a:srgbClr val="3F8CC4"/>
          </a:solidFill>
          <a:ln w="0">
            <a:noFill/>
            <a:prstDash val="solid"/>
          </a:ln>
        </p:spPr>
        <p:txBody>
          <a:bodyPr/>
          <a:lstStyle/>
          <a:p>
            <a:endParaRPr lang="en-US" sz="1440"/>
          </a:p>
        </p:txBody>
      </p:sp>
      <p:sp>
        <p:nvSpPr>
          <p:cNvPr id="34" name="dot-680-4">
            <a:extLst>
              <a:ext uri="{FF2B5EF4-FFF2-40B4-BE49-F238E27FC236}">
                <a16:creationId xmlns:a16="http://schemas.microsoft.com/office/drawing/2014/main" id="{76CACB2D-54BB-4D7E-88C3-B4FC486234A2}"/>
              </a:ext>
            </a:extLst>
          </p:cNvPr>
          <p:cNvSpPr>
            <a:spLocks noGrp="1"/>
          </p:cNvSpPr>
          <p:nvPr/>
        </p:nvSpPr>
        <p:spPr>
          <a:xfrm>
            <a:off x="8473440" y="3810000"/>
            <a:ext cx="91440" cy="91440"/>
          </a:xfrm>
          <a:prstGeom prst="ellipse">
            <a:avLst/>
          </a:prstGeom>
          <a:solidFill>
            <a:srgbClr val="3F8CC4"/>
          </a:solidFill>
          <a:ln w="0">
            <a:noFill/>
            <a:prstDash val="solid"/>
          </a:ln>
        </p:spPr>
        <p:txBody>
          <a:bodyPr/>
          <a:lstStyle/>
          <a:p>
            <a:endParaRPr lang="en-US" sz="1440"/>
          </a:p>
        </p:txBody>
      </p:sp>
      <p:sp>
        <p:nvSpPr>
          <p:cNvPr id="35" name="dot-680-5">
            <a:extLst>
              <a:ext uri="{FF2B5EF4-FFF2-40B4-BE49-F238E27FC236}">
                <a16:creationId xmlns:a16="http://schemas.microsoft.com/office/drawing/2014/main" id="{710F707A-A3D0-4E31-9486-3EEC04C83B9F}"/>
              </a:ext>
            </a:extLst>
          </p:cNvPr>
          <p:cNvSpPr>
            <a:spLocks noGrp="1"/>
          </p:cNvSpPr>
          <p:nvPr/>
        </p:nvSpPr>
        <p:spPr>
          <a:xfrm>
            <a:off x="7726680" y="4145280"/>
            <a:ext cx="91440" cy="91440"/>
          </a:xfrm>
          <a:prstGeom prst="ellipse">
            <a:avLst/>
          </a:prstGeom>
          <a:solidFill>
            <a:srgbClr val="3F8CC4"/>
          </a:solidFill>
          <a:ln w="0">
            <a:noFill/>
            <a:prstDash val="solid"/>
          </a:ln>
        </p:spPr>
        <p:txBody>
          <a:bodyPr/>
          <a:lstStyle/>
          <a:p>
            <a:endParaRPr lang="en-US" sz="1440"/>
          </a:p>
        </p:txBody>
      </p:sp>
      <p:sp>
        <p:nvSpPr>
          <p:cNvPr id="36" name="dot-680-6">
            <a:extLst>
              <a:ext uri="{FF2B5EF4-FFF2-40B4-BE49-F238E27FC236}">
                <a16:creationId xmlns:a16="http://schemas.microsoft.com/office/drawing/2014/main" id="{E403F762-6062-45A3-B167-AC235D29CB76}"/>
              </a:ext>
            </a:extLst>
          </p:cNvPr>
          <p:cNvSpPr>
            <a:spLocks noGrp="1"/>
          </p:cNvSpPr>
          <p:nvPr/>
        </p:nvSpPr>
        <p:spPr>
          <a:xfrm>
            <a:off x="7993380" y="4488180"/>
            <a:ext cx="91440" cy="91440"/>
          </a:xfrm>
          <a:prstGeom prst="ellipse">
            <a:avLst/>
          </a:prstGeom>
          <a:solidFill>
            <a:srgbClr val="B85B5B"/>
          </a:solidFill>
          <a:ln w="0">
            <a:noFill/>
            <a:prstDash val="solid"/>
          </a:ln>
        </p:spPr>
        <p:txBody>
          <a:bodyPr/>
          <a:lstStyle/>
          <a:p>
            <a:endParaRPr lang="en-US" sz="1440"/>
          </a:p>
        </p:txBody>
      </p:sp>
      <p:sp>
        <p:nvSpPr>
          <p:cNvPr id="37" name="dot-680-7">
            <a:extLst>
              <a:ext uri="{FF2B5EF4-FFF2-40B4-BE49-F238E27FC236}">
                <a16:creationId xmlns:a16="http://schemas.microsoft.com/office/drawing/2014/main" id="{1F360215-5577-4DC6-BDC9-EAD10970C520}"/>
              </a:ext>
            </a:extLst>
          </p:cNvPr>
          <p:cNvSpPr>
            <a:spLocks noGrp="1"/>
          </p:cNvSpPr>
          <p:nvPr/>
        </p:nvSpPr>
        <p:spPr>
          <a:xfrm>
            <a:off x="7536180" y="4792980"/>
            <a:ext cx="91440" cy="91440"/>
          </a:xfrm>
          <a:prstGeom prst="ellipse">
            <a:avLst/>
          </a:prstGeom>
          <a:solidFill>
            <a:srgbClr val="B85B5B"/>
          </a:solidFill>
          <a:ln w="0">
            <a:noFill/>
            <a:prstDash val="solid"/>
          </a:ln>
        </p:spPr>
        <p:txBody>
          <a:bodyPr/>
          <a:lstStyle/>
          <a:p>
            <a:endParaRPr lang="en-US" sz="1440"/>
          </a:p>
        </p:txBody>
      </p:sp>
      <p:sp>
        <p:nvSpPr>
          <p:cNvPr id="38" name="precision-680">
            <a:extLst>
              <a:ext uri="{FF2B5EF4-FFF2-40B4-BE49-F238E27FC236}">
                <a16:creationId xmlns:a16="http://schemas.microsoft.com/office/drawing/2014/main" id="{DA465FF2-6F1F-4A1B-A128-DBF2F7289B1C}"/>
              </a:ext>
            </a:extLst>
          </p:cNvPr>
          <p:cNvSpPr>
            <a:spLocks noGrp="1"/>
          </p:cNvSpPr>
          <p:nvPr/>
        </p:nvSpPr>
        <p:spPr>
          <a:xfrm>
            <a:off x="6591300" y="3619500"/>
            <a:ext cx="1143000" cy="228600"/>
          </a:xfrm>
          <a:prstGeom prst="rect">
            <a:avLst/>
          </a:prstGeom>
          <a:noFill/>
          <a:ln w="0">
            <a:noFill/>
            <a:prstDash val="solid"/>
          </a:ln>
        </p:spPr>
        <p:txBody>
          <a:bodyPr/>
          <a:lstStyle>
            <a:defPPr algn="ctr">
              <a:defRPr sz="1050">
                <a:solidFill>
                  <a:srgbClr val="5D6268"/>
                </a:solidFill>
                <a:latin typeface="DejaVu Sans"/>
                <a:ea typeface="DejaVu Sans"/>
                <a:cs typeface="DejaVu Sans"/>
              </a:defRPr>
            </a:defPPr>
            <a:lvl1pPr algn="ctr">
              <a:defRPr sz="1050">
                <a:solidFill>
                  <a:srgbClr val="5D6268"/>
                </a:solidFill>
                <a:latin typeface="DejaVu Sans"/>
                <a:ea typeface="DejaVu Sans"/>
                <a:cs typeface="DejaVu Sans"/>
              </a:defRPr>
            </a:lvl1pPr>
            <a:lvl2pPr algn="ctr">
              <a:defRPr sz="1050">
                <a:solidFill>
                  <a:srgbClr val="5D6268"/>
                </a:solidFill>
                <a:latin typeface="DejaVu Sans"/>
                <a:ea typeface="DejaVu Sans"/>
                <a:cs typeface="DejaVu Sans"/>
              </a:defRPr>
            </a:lvl2pPr>
            <a:lvl3pPr algn="ctr">
              <a:defRPr sz="1050">
                <a:solidFill>
                  <a:srgbClr val="5D6268"/>
                </a:solidFill>
                <a:latin typeface="DejaVu Sans"/>
                <a:ea typeface="DejaVu Sans"/>
                <a:cs typeface="DejaVu Sans"/>
              </a:defRPr>
            </a:lvl3pPr>
            <a:lvl4pPr algn="ctr">
              <a:defRPr sz="1050">
                <a:solidFill>
                  <a:srgbClr val="5D6268"/>
                </a:solidFill>
                <a:latin typeface="DejaVu Sans"/>
                <a:ea typeface="DejaVu Sans"/>
                <a:cs typeface="DejaVu Sans"/>
              </a:defRPr>
            </a:lvl4pPr>
            <a:lvl5pPr algn="ctr">
              <a:defRPr sz="1050">
                <a:solidFill>
                  <a:srgbClr val="5D6268"/>
                </a:solidFill>
                <a:latin typeface="DejaVu Sans"/>
                <a:ea typeface="DejaVu Sans"/>
                <a:cs typeface="DejaVu Sans"/>
              </a:defRPr>
            </a:lvl5pPr>
            <a:lvl6pPr algn="ctr">
              <a:defRPr sz="1050">
                <a:solidFill>
                  <a:srgbClr val="5D6268"/>
                </a:solidFill>
                <a:latin typeface="DejaVu Sans"/>
                <a:ea typeface="DejaVu Sans"/>
                <a:cs typeface="DejaVu Sans"/>
              </a:defRPr>
            </a:lvl6pPr>
            <a:lvl7pPr algn="ctr">
              <a:defRPr sz="1050">
                <a:solidFill>
                  <a:srgbClr val="5D6268"/>
                </a:solidFill>
                <a:latin typeface="DejaVu Sans"/>
                <a:ea typeface="DejaVu Sans"/>
                <a:cs typeface="DejaVu Sans"/>
              </a:defRPr>
            </a:lvl7pPr>
            <a:lvl8pPr algn="ctr">
              <a:defRPr sz="1050">
                <a:solidFill>
                  <a:srgbClr val="5D6268"/>
                </a:solidFill>
                <a:latin typeface="DejaVu Sans"/>
                <a:ea typeface="DejaVu Sans"/>
                <a:cs typeface="DejaVu Sans"/>
              </a:defRPr>
            </a:lvl8pPr>
            <a:lvl9pPr algn="ctr">
              <a:defRPr sz="1050">
                <a:solidFill>
                  <a:srgbClr val="5D6268"/>
                </a:solidFill>
                <a:latin typeface="DejaVu Sans"/>
                <a:ea typeface="DejaVu Sans"/>
                <a:cs typeface="DejaVu Sans"/>
              </a:defRPr>
            </a:lvl9pPr>
          </a:lstStyle>
          <a:p>
            <a:pPr algn="ctr">
              <a:defRPr sz="1050">
                <a:solidFill>
                  <a:srgbClr val="5D6268"/>
                </a:solidFill>
                <a:latin typeface="DejaVu Sans"/>
                <a:ea typeface="DejaVu Sans"/>
                <a:cs typeface="DejaVu Sans"/>
              </a:defRPr>
            </a:pPr>
            <a:r>
              <a:rPr sz="840"/>
              <a:t>Μεγαλύτερη ακρίβεια</a:t>
            </a:r>
          </a:p>
        </p:txBody>
      </p:sp>
      <p:sp>
        <p:nvSpPr>
          <p:cNvPr id="39" name="effect-680">
            <a:extLst>
              <a:ext uri="{FF2B5EF4-FFF2-40B4-BE49-F238E27FC236}">
                <a16:creationId xmlns:a16="http://schemas.microsoft.com/office/drawing/2014/main" id="{0F157D98-30B3-4B8F-94A6-E3BB3B8E8457}"/>
              </a:ext>
            </a:extLst>
          </p:cNvPr>
          <p:cNvSpPr>
            <a:spLocks noGrp="1"/>
          </p:cNvSpPr>
          <p:nvPr/>
        </p:nvSpPr>
        <p:spPr>
          <a:xfrm>
            <a:off x="7543800" y="5196840"/>
            <a:ext cx="1676400" cy="213360"/>
          </a:xfrm>
          <a:prstGeom prst="rect">
            <a:avLst/>
          </a:prstGeom>
          <a:noFill/>
          <a:ln w="0">
            <a:noFill/>
            <a:prstDash val="solid"/>
          </a:ln>
        </p:spPr>
        <p:txBody>
          <a:bodyPr/>
          <a:lstStyle>
            <a:defPPr algn="ctr">
              <a:defRPr sz="1125">
                <a:solidFill>
                  <a:srgbClr val="5D6268"/>
                </a:solidFill>
                <a:latin typeface="DejaVu Sans"/>
                <a:ea typeface="DejaVu Sans"/>
                <a:cs typeface="DejaVu Sans"/>
              </a:defRPr>
            </a:defPPr>
            <a:lvl1pPr algn="ctr">
              <a:defRPr sz="1125">
                <a:solidFill>
                  <a:srgbClr val="5D6268"/>
                </a:solidFill>
                <a:latin typeface="DejaVu Sans"/>
                <a:ea typeface="DejaVu Sans"/>
                <a:cs typeface="DejaVu Sans"/>
              </a:defRPr>
            </a:lvl1pPr>
            <a:lvl2pPr algn="ctr">
              <a:defRPr sz="1125">
                <a:solidFill>
                  <a:srgbClr val="5D6268"/>
                </a:solidFill>
                <a:latin typeface="DejaVu Sans"/>
                <a:ea typeface="DejaVu Sans"/>
                <a:cs typeface="DejaVu Sans"/>
              </a:defRPr>
            </a:lvl2pPr>
            <a:lvl3pPr algn="ctr">
              <a:defRPr sz="1125">
                <a:solidFill>
                  <a:srgbClr val="5D6268"/>
                </a:solidFill>
                <a:latin typeface="DejaVu Sans"/>
                <a:ea typeface="DejaVu Sans"/>
                <a:cs typeface="DejaVu Sans"/>
              </a:defRPr>
            </a:lvl3pPr>
            <a:lvl4pPr algn="ctr">
              <a:defRPr sz="1125">
                <a:solidFill>
                  <a:srgbClr val="5D6268"/>
                </a:solidFill>
                <a:latin typeface="DejaVu Sans"/>
                <a:ea typeface="DejaVu Sans"/>
                <a:cs typeface="DejaVu Sans"/>
              </a:defRPr>
            </a:lvl4pPr>
            <a:lvl5pPr algn="ctr">
              <a:defRPr sz="1125">
                <a:solidFill>
                  <a:srgbClr val="5D6268"/>
                </a:solidFill>
                <a:latin typeface="DejaVu Sans"/>
                <a:ea typeface="DejaVu Sans"/>
                <a:cs typeface="DejaVu Sans"/>
              </a:defRPr>
            </a:lvl5pPr>
            <a:lvl6pPr algn="ctr">
              <a:defRPr sz="1125">
                <a:solidFill>
                  <a:srgbClr val="5D6268"/>
                </a:solidFill>
                <a:latin typeface="DejaVu Sans"/>
                <a:ea typeface="DejaVu Sans"/>
                <a:cs typeface="DejaVu Sans"/>
              </a:defRPr>
            </a:lvl6pPr>
            <a:lvl7pPr algn="ctr">
              <a:defRPr sz="1125">
                <a:solidFill>
                  <a:srgbClr val="5D6268"/>
                </a:solidFill>
                <a:latin typeface="DejaVu Sans"/>
                <a:ea typeface="DejaVu Sans"/>
                <a:cs typeface="DejaVu Sans"/>
              </a:defRPr>
            </a:lvl7pPr>
            <a:lvl8pPr algn="ctr">
              <a:defRPr sz="1125">
                <a:solidFill>
                  <a:srgbClr val="5D6268"/>
                </a:solidFill>
                <a:latin typeface="DejaVu Sans"/>
                <a:ea typeface="DejaVu Sans"/>
                <a:cs typeface="DejaVu Sans"/>
              </a:defRPr>
            </a:lvl8pPr>
            <a:lvl9pPr algn="ctr">
              <a:defRPr sz="1125">
                <a:solidFill>
                  <a:srgbClr val="5D6268"/>
                </a:solidFill>
                <a:latin typeface="DejaVu Sans"/>
                <a:ea typeface="DejaVu Sans"/>
                <a:cs typeface="DejaVu Sans"/>
              </a:defRPr>
            </a:lvl9pPr>
          </a:lstStyle>
          <a:p>
            <a:pPr algn="ctr">
              <a:defRPr sz="1125">
                <a:solidFill>
                  <a:srgbClr val="5D6268"/>
                </a:solidFill>
                <a:latin typeface="DejaVu Sans"/>
                <a:ea typeface="DejaVu Sans"/>
                <a:cs typeface="DejaVu Sans"/>
              </a:defRPr>
            </a:pPr>
            <a:r>
              <a:rPr sz="900"/>
              <a:t>Εκτίμηση επίδρασης</a:t>
            </a:r>
          </a:p>
        </p:txBody>
      </p:sp>
      <p:sp>
        <p:nvSpPr>
          <p:cNvPr id="40" name="caution">
            <a:extLst>
              <a:ext uri="{FF2B5EF4-FFF2-40B4-BE49-F238E27FC236}">
                <a16:creationId xmlns:a16="http://schemas.microsoft.com/office/drawing/2014/main" id="{7F4157C0-45B4-4C1A-9A97-9D56B72F9A0E}"/>
              </a:ext>
            </a:extLst>
          </p:cNvPr>
          <p:cNvSpPr>
            <a:spLocks noGrp="1"/>
          </p:cNvSpPr>
          <p:nvPr/>
        </p:nvSpPr>
        <p:spPr>
          <a:xfrm>
            <a:off x="2148840" y="5730240"/>
            <a:ext cx="7894320" cy="624840"/>
          </a:xfrm>
          <a:prstGeom prst="roundRect">
            <a:avLst>
              <a:gd name="adj" fmla="val 9756"/>
            </a:avLst>
          </a:prstGeom>
          <a:solidFill>
            <a:srgbClr val="FCEEEE"/>
          </a:solidFill>
          <a:ln w="11430">
            <a:solidFill>
              <a:srgbClr val="B85B5B"/>
            </a:solidFill>
            <a:prstDash val="solid"/>
          </a:ln>
        </p:spPr>
        <p:txBody>
          <a:bodyPr/>
          <a:lstStyle>
            <a:defPPr algn="ctr">
              <a:defRPr sz="1538" b="1">
                <a:solidFill>
                  <a:srgbClr val="B85B5B"/>
                </a:solidFill>
                <a:latin typeface="DejaVu Sans"/>
                <a:ea typeface="DejaVu Sans"/>
                <a:cs typeface="DejaVu Sans"/>
              </a:defRPr>
            </a:defPPr>
            <a:lvl1pPr algn="ctr">
              <a:defRPr sz="1538" b="1">
                <a:solidFill>
                  <a:srgbClr val="B85B5B"/>
                </a:solidFill>
                <a:latin typeface="DejaVu Sans"/>
                <a:ea typeface="DejaVu Sans"/>
                <a:cs typeface="DejaVu Sans"/>
              </a:defRPr>
            </a:lvl1pPr>
            <a:lvl2pPr algn="ctr">
              <a:defRPr sz="1538" b="1">
                <a:solidFill>
                  <a:srgbClr val="B85B5B"/>
                </a:solidFill>
                <a:latin typeface="DejaVu Sans"/>
                <a:ea typeface="DejaVu Sans"/>
                <a:cs typeface="DejaVu Sans"/>
              </a:defRPr>
            </a:lvl2pPr>
            <a:lvl3pPr algn="ctr">
              <a:defRPr sz="1538" b="1">
                <a:solidFill>
                  <a:srgbClr val="B85B5B"/>
                </a:solidFill>
                <a:latin typeface="DejaVu Sans"/>
                <a:ea typeface="DejaVu Sans"/>
                <a:cs typeface="DejaVu Sans"/>
              </a:defRPr>
            </a:lvl3pPr>
            <a:lvl4pPr algn="ctr">
              <a:defRPr sz="1538" b="1">
                <a:solidFill>
                  <a:srgbClr val="B85B5B"/>
                </a:solidFill>
                <a:latin typeface="DejaVu Sans"/>
                <a:ea typeface="DejaVu Sans"/>
                <a:cs typeface="DejaVu Sans"/>
              </a:defRPr>
            </a:lvl4pPr>
            <a:lvl5pPr algn="ctr">
              <a:defRPr sz="1538" b="1">
                <a:solidFill>
                  <a:srgbClr val="B85B5B"/>
                </a:solidFill>
                <a:latin typeface="DejaVu Sans"/>
                <a:ea typeface="DejaVu Sans"/>
                <a:cs typeface="DejaVu Sans"/>
              </a:defRPr>
            </a:lvl5pPr>
            <a:lvl6pPr algn="ctr">
              <a:defRPr sz="1538" b="1">
                <a:solidFill>
                  <a:srgbClr val="B85B5B"/>
                </a:solidFill>
                <a:latin typeface="DejaVu Sans"/>
                <a:ea typeface="DejaVu Sans"/>
                <a:cs typeface="DejaVu Sans"/>
              </a:defRPr>
            </a:lvl6pPr>
            <a:lvl7pPr algn="ctr">
              <a:defRPr sz="1538" b="1">
                <a:solidFill>
                  <a:srgbClr val="B85B5B"/>
                </a:solidFill>
                <a:latin typeface="DejaVu Sans"/>
                <a:ea typeface="DejaVu Sans"/>
                <a:cs typeface="DejaVu Sans"/>
              </a:defRPr>
            </a:lvl7pPr>
            <a:lvl8pPr algn="ctr">
              <a:defRPr sz="1538" b="1">
                <a:solidFill>
                  <a:srgbClr val="B85B5B"/>
                </a:solidFill>
                <a:latin typeface="DejaVu Sans"/>
                <a:ea typeface="DejaVu Sans"/>
                <a:cs typeface="DejaVu Sans"/>
              </a:defRPr>
            </a:lvl8pPr>
            <a:lvl9pPr algn="ctr">
              <a:defRPr sz="1538" b="1">
                <a:solidFill>
                  <a:srgbClr val="B85B5B"/>
                </a:solidFill>
                <a:latin typeface="DejaVu Sans"/>
                <a:ea typeface="DejaVu Sans"/>
                <a:cs typeface="DejaVu Sans"/>
              </a:defRPr>
            </a:lvl9pPr>
          </a:lstStyle>
          <a:p>
            <a:pPr algn="ctr">
              <a:defRPr sz="1538" b="1">
                <a:solidFill>
                  <a:srgbClr val="B85B5B"/>
                </a:solidFill>
                <a:latin typeface="DejaVu Sans"/>
                <a:ea typeface="DejaVu Sans"/>
                <a:cs typeface="DejaVu Sans"/>
              </a:defRPr>
            </a:pPr>
            <a:r>
              <a:rPr sz="1230"/>
              <a:t>Η ασυμμετρία δεν αποδεικνύει μεροληψία δημοσίευσης. Μπορεί να οφείλεται σε ετερογένεια, προβλήματα ποιότητας, μικρές μελέτες ή τύχη. Οι δοκιμασίες ασυμμετρίας έχουν νόημα συνήθως όταν υπάρχουν τουλάχιστον 10 μελέτες.</a:t>
            </a:r>
          </a:p>
        </p:txBody>
      </p:sp>
      <p:sp>
        <p:nvSpPr>
          <p:cNvPr id="41" name="source">
            <a:extLst>
              <a:ext uri="{FF2B5EF4-FFF2-40B4-BE49-F238E27FC236}">
                <a16:creationId xmlns:a16="http://schemas.microsoft.com/office/drawing/2014/main" id="{C9D9C972-DB85-4F51-BFBA-0A421BE1DBD1}"/>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Υποθετικά funnel plots. Πηγή: Cochrane Handbook, Κεφάλαιο 13</a:t>
            </a:r>
          </a:p>
        </p:txBody>
      </p:sp>
    </p:spTree>
    <p:extLst>
      <p:ext uri="{BB962C8B-B14F-4D97-AF65-F5344CB8AC3E}">
        <p14:creationId xmlns:p14="http://schemas.microsoft.com/office/powerpoint/2010/main" val="13950505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a:extLst>
              <a:ext uri="{FF2B5EF4-FFF2-40B4-BE49-F238E27FC236}">
                <a16:creationId xmlns:a16="http://schemas.microsoft.com/office/drawing/2014/main" id="{C0C4092B-09EE-452F-B4F3-AA44529EB61C}"/>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Πώς μπορεί να αλλάξει το συμπέρασμα;</a:t>
            </a:r>
          </a:p>
        </p:txBody>
      </p:sp>
      <p:sp>
        <p:nvSpPr>
          <p:cNvPr id="2" name="yellow-accent">
            <a:extLst>
              <a:ext uri="{FF2B5EF4-FFF2-40B4-BE49-F238E27FC236}">
                <a16:creationId xmlns:a16="http://schemas.microsoft.com/office/drawing/2014/main" id="{80D2E404-BA77-40A5-8B51-5C271579D7DE}"/>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523B9FD0-F922-4222-B7A7-FE47AC71C135}"/>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hdr-0">
            <a:extLst>
              <a:ext uri="{FF2B5EF4-FFF2-40B4-BE49-F238E27FC236}">
                <a16:creationId xmlns:a16="http://schemas.microsoft.com/office/drawing/2014/main" id="{FE071D58-ED3D-4081-BFC2-E54C593B3EE6}"/>
              </a:ext>
            </a:extLst>
          </p:cNvPr>
          <p:cNvSpPr>
            <a:spLocks noGrp="1"/>
          </p:cNvSpPr>
          <p:nvPr/>
        </p:nvSpPr>
        <p:spPr>
          <a:xfrm>
            <a:off x="2057400" y="1676400"/>
            <a:ext cx="1905000" cy="381000"/>
          </a:xfrm>
          <a:prstGeom prst="rect">
            <a:avLst/>
          </a:prstGeom>
          <a:solidFill>
            <a:srgbClr val="452046"/>
          </a:solidFill>
          <a:ln w="0">
            <a:noFill/>
            <a:prstDash val="solid"/>
          </a:ln>
        </p:spPr>
        <p:txBody>
          <a:bodyPr/>
          <a:lstStyle>
            <a:defPPr algn="ctr">
              <a:defRPr sz="1613" b="1">
                <a:solidFill>
                  <a:srgbClr val="FFFFFF"/>
                </a:solidFill>
                <a:latin typeface="DejaVu Sans"/>
                <a:ea typeface="DejaVu Sans"/>
                <a:cs typeface="DejaVu Sans"/>
              </a:defRPr>
            </a:defPPr>
            <a:lvl1pPr algn="ctr">
              <a:defRPr sz="1613" b="1">
                <a:solidFill>
                  <a:srgbClr val="FFFFFF"/>
                </a:solidFill>
                <a:latin typeface="DejaVu Sans"/>
                <a:ea typeface="DejaVu Sans"/>
                <a:cs typeface="DejaVu Sans"/>
              </a:defRPr>
            </a:lvl1pPr>
            <a:lvl2pPr algn="ctr">
              <a:defRPr sz="1613" b="1">
                <a:solidFill>
                  <a:srgbClr val="FFFFFF"/>
                </a:solidFill>
                <a:latin typeface="DejaVu Sans"/>
                <a:ea typeface="DejaVu Sans"/>
                <a:cs typeface="DejaVu Sans"/>
              </a:defRPr>
            </a:lvl2pPr>
            <a:lvl3pPr algn="ctr">
              <a:defRPr sz="1613" b="1">
                <a:solidFill>
                  <a:srgbClr val="FFFFFF"/>
                </a:solidFill>
                <a:latin typeface="DejaVu Sans"/>
                <a:ea typeface="DejaVu Sans"/>
                <a:cs typeface="DejaVu Sans"/>
              </a:defRPr>
            </a:lvl3pPr>
            <a:lvl4pPr algn="ctr">
              <a:defRPr sz="1613" b="1">
                <a:solidFill>
                  <a:srgbClr val="FFFFFF"/>
                </a:solidFill>
                <a:latin typeface="DejaVu Sans"/>
                <a:ea typeface="DejaVu Sans"/>
                <a:cs typeface="DejaVu Sans"/>
              </a:defRPr>
            </a:lvl4pPr>
            <a:lvl5pPr algn="ctr">
              <a:defRPr sz="1613" b="1">
                <a:solidFill>
                  <a:srgbClr val="FFFFFF"/>
                </a:solidFill>
                <a:latin typeface="DejaVu Sans"/>
                <a:ea typeface="DejaVu Sans"/>
                <a:cs typeface="DejaVu Sans"/>
              </a:defRPr>
            </a:lvl5pPr>
            <a:lvl6pPr algn="ctr">
              <a:defRPr sz="1613" b="1">
                <a:solidFill>
                  <a:srgbClr val="FFFFFF"/>
                </a:solidFill>
                <a:latin typeface="DejaVu Sans"/>
                <a:ea typeface="DejaVu Sans"/>
                <a:cs typeface="DejaVu Sans"/>
              </a:defRPr>
            </a:lvl6pPr>
            <a:lvl7pPr algn="ctr">
              <a:defRPr sz="1613" b="1">
                <a:solidFill>
                  <a:srgbClr val="FFFFFF"/>
                </a:solidFill>
                <a:latin typeface="DejaVu Sans"/>
                <a:ea typeface="DejaVu Sans"/>
                <a:cs typeface="DejaVu Sans"/>
              </a:defRPr>
            </a:lvl7pPr>
            <a:lvl8pPr algn="ctr">
              <a:defRPr sz="1613" b="1">
                <a:solidFill>
                  <a:srgbClr val="FFFFFF"/>
                </a:solidFill>
                <a:latin typeface="DejaVu Sans"/>
                <a:ea typeface="DejaVu Sans"/>
                <a:cs typeface="DejaVu Sans"/>
              </a:defRPr>
            </a:lvl8pPr>
            <a:lvl9pPr algn="ctr">
              <a:defRPr sz="1613" b="1">
                <a:solidFill>
                  <a:srgbClr val="FFFFFF"/>
                </a:solidFill>
                <a:latin typeface="DejaVu Sans"/>
                <a:ea typeface="DejaVu Sans"/>
                <a:cs typeface="DejaVu Sans"/>
              </a:defRPr>
            </a:lvl9pPr>
          </a:lstStyle>
          <a:p>
            <a:pPr algn="ctr">
              <a:defRPr sz="1613" b="1">
                <a:solidFill>
                  <a:srgbClr val="FFFFFF"/>
                </a:solidFill>
                <a:latin typeface="DejaVu Sans"/>
                <a:ea typeface="DejaVu Sans"/>
                <a:cs typeface="DejaVu Sans"/>
              </a:defRPr>
            </a:pPr>
            <a:r>
              <a:rPr sz="1290"/>
              <a:t>Εύρημα</a:t>
            </a:r>
          </a:p>
        </p:txBody>
      </p:sp>
      <p:sp>
        <p:nvSpPr>
          <p:cNvPr id="5" name="hdr-1">
            <a:extLst>
              <a:ext uri="{FF2B5EF4-FFF2-40B4-BE49-F238E27FC236}">
                <a16:creationId xmlns:a16="http://schemas.microsoft.com/office/drawing/2014/main" id="{9B9C5043-C669-4B3E-892A-789C49B5B025}"/>
              </a:ext>
            </a:extLst>
          </p:cNvPr>
          <p:cNvSpPr>
            <a:spLocks noGrp="1"/>
          </p:cNvSpPr>
          <p:nvPr/>
        </p:nvSpPr>
        <p:spPr>
          <a:xfrm>
            <a:off x="4076700" y="1676400"/>
            <a:ext cx="2819400" cy="381000"/>
          </a:xfrm>
          <a:prstGeom prst="rect">
            <a:avLst/>
          </a:prstGeom>
          <a:solidFill>
            <a:srgbClr val="452046"/>
          </a:solidFill>
          <a:ln w="0">
            <a:noFill/>
            <a:prstDash val="solid"/>
          </a:ln>
        </p:spPr>
        <p:txBody>
          <a:bodyPr/>
          <a:lstStyle>
            <a:defPPr algn="ctr">
              <a:defRPr sz="1613" b="1">
                <a:solidFill>
                  <a:srgbClr val="FFFFFF"/>
                </a:solidFill>
                <a:latin typeface="DejaVu Sans"/>
                <a:ea typeface="DejaVu Sans"/>
                <a:cs typeface="DejaVu Sans"/>
              </a:defRPr>
            </a:defPPr>
            <a:lvl1pPr algn="ctr">
              <a:defRPr sz="1613" b="1">
                <a:solidFill>
                  <a:srgbClr val="FFFFFF"/>
                </a:solidFill>
                <a:latin typeface="DejaVu Sans"/>
                <a:ea typeface="DejaVu Sans"/>
                <a:cs typeface="DejaVu Sans"/>
              </a:defRPr>
            </a:lvl1pPr>
            <a:lvl2pPr algn="ctr">
              <a:defRPr sz="1613" b="1">
                <a:solidFill>
                  <a:srgbClr val="FFFFFF"/>
                </a:solidFill>
                <a:latin typeface="DejaVu Sans"/>
                <a:ea typeface="DejaVu Sans"/>
                <a:cs typeface="DejaVu Sans"/>
              </a:defRPr>
            </a:lvl2pPr>
            <a:lvl3pPr algn="ctr">
              <a:defRPr sz="1613" b="1">
                <a:solidFill>
                  <a:srgbClr val="FFFFFF"/>
                </a:solidFill>
                <a:latin typeface="DejaVu Sans"/>
                <a:ea typeface="DejaVu Sans"/>
                <a:cs typeface="DejaVu Sans"/>
              </a:defRPr>
            </a:lvl3pPr>
            <a:lvl4pPr algn="ctr">
              <a:defRPr sz="1613" b="1">
                <a:solidFill>
                  <a:srgbClr val="FFFFFF"/>
                </a:solidFill>
                <a:latin typeface="DejaVu Sans"/>
                <a:ea typeface="DejaVu Sans"/>
                <a:cs typeface="DejaVu Sans"/>
              </a:defRPr>
            </a:lvl4pPr>
            <a:lvl5pPr algn="ctr">
              <a:defRPr sz="1613" b="1">
                <a:solidFill>
                  <a:srgbClr val="FFFFFF"/>
                </a:solidFill>
                <a:latin typeface="DejaVu Sans"/>
                <a:ea typeface="DejaVu Sans"/>
                <a:cs typeface="DejaVu Sans"/>
              </a:defRPr>
            </a:lvl5pPr>
            <a:lvl6pPr algn="ctr">
              <a:defRPr sz="1613" b="1">
                <a:solidFill>
                  <a:srgbClr val="FFFFFF"/>
                </a:solidFill>
                <a:latin typeface="DejaVu Sans"/>
                <a:ea typeface="DejaVu Sans"/>
                <a:cs typeface="DejaVu Sans"/>
              </a:defRPr>
            </a:lvl6pPr>
            <a:lvl7pPr algn="ctr">
              <a:defRPr sz="1613" b="1">
                <a:solidFill>
                  <a:srgbClr val="FFFFFF"/>
                </a:solidFill>
                <a:latin typeface="DejaVu Sans"/>
                <a:ea typeface="DejaVu Sans"/>
                <a:cs typeface="DejaVu Sans"/>
              </a:defRPr>
            </a:lvl7pPr>
            <a:lvl8pPr algn="ctr">
              <a:defRPr sz="1613" b="1">
                <a:solidFill>
                  <a:srgbClr val="FFFFFF"/>
                </a:solidFill>
                <a:latin typeface="DejaVu Sans"/>
                <a:ea typeface="DejaVu Sans"/>
                <a:cs typeface="DejaVu Sans"/>
              </a:defRPr>
            </a:lvl8pPr>
            <a:lvl9pPr algn="ctr">
              <a:defRPr sz="1613" b="1">
                <a:solidFill>
                  <a:srgbClr val="FFFFFF"/>
                </a:solidFill>
                <a:latin typeface="DejaVu Sans"/>
                <a:ea typeface="DejaVu Sans"/>
                <a:cs typeface="DejaVu Sans"/>
              </a:defRPr>
            </a:lvl9pPr>
          </a:lstStyle>
          <a:p>
            <a:pPr algn="ctr">
              <a:defRPr sz="1613" b="1">
                <a:solidFill>
                  <a:srgbClr val="FFFFFF"/>
                </a:solidFill>
                <a:latin typeface="DejaVu Sans"/>
                <a:ea typeface="DejaVu Sans"/>
                <a:cs typeface="DejaVu Sans"/>
              </a:defRPr>
            </a:pPr>
            <a:r>
              <a:rPr sz="1290"/>
              <a:t>Τι παρατηρούμε</a:t>
            </a:r>
          </a:p>
        </p:txBody>
      </p:sp>
      <p:sp>
        <p:nvSpPr>
          <p:cNvPr id="6" name="hdr-2">
            <a:extLst>
              <a:ext uri="{FF2B5EF4-FFF2-40B4-BE49-F238E27FC236}">
                <a16:creationId xmlns:a16="http://schemas.microsoft.com/office/drawing/2014/main" id="{1F8A7334-C136-42B5-86E8-A1FBBC4DE8DE}"/>
              </a:ext>
            </a:extLst>
          </p:cNvPr>
          <p:cNvSpPr>
            <a:spLocks noGrp="1"/>
          </p:cNvSpPr>
          <p:nvPr/>
        </p:nvSpPr>
        <p:spPr>
          <a:xfrm>
            <a:off x="7010400" y="1676400"/>
            <a:ext cx="3124200" cy="381000"/>
          </a:xfrm>
          <a:prstGeom prst="rect">
            <a:avLst/>
          </a:prstGeom>
          <a:solidFill>
            <a:srgbClr val="452046"/>
          </a:solidFill>
          <a:ln w="0">
            <a:noFill/>
            <a:prstDash val="solid"/>
          </a:ln>
        </p:spPr>
        <p:txBody>
          <a:bodyPr/>
          <a:lstStyle>
            <a:defPPr algn="ctr">
              <a:defRPr sz="1613" b="1">
                <a:solidFill>
                  <a:srgbClr val="FFFFFF"/>
                </a:solidFill>
                <a:latin typeface="DejaVu Sans"/>
                <a:ea typeface="DejaVu Sans"/>
                <a:cs typeface="DejaVu Sans"/>
              </a:defRPr>
            </a:defPPr>
            <a:lvl1pPr algn="ctr">
              <a:defRPr sz="1613" b="1">
                <a:solidFill>
                  <a:srgbClr val="FFFFFF"/>
                </a:solidFill>
                <a:latin typeface="DejaVu Sans"/>
                <a:ea typeface="DejaVu Sans"/>
                <a:cs typeface="DejaVu Sans"/>
              </a:defRPr>
            </a:lvl1pPr>
            <a:lvl2pPr algn="ctr">
              <a:defRPr sz="1613" b="1">
                <a:solidFill>
                  <a:srgbClr val="FFFFFF"/>
                </a:solidFill>
                <a:latin typeface="DejaVu Sans"/>
                <a:ea typeface="DejaVu Sans"/>
                <a:cs typeface="DejaVu Sans"/>
              </a:defRPr>
            </a:lvl2pPr>
            <a:lvl3pPr algn="ctr">
              <a:defRPr sz="1613" b="1">
                <a:solidFill>
                  <a:srgbClr val="FFFFFF"/>
                </a:solidFill>
                <a:latin typeface="DejaVu Sans"/>
                <a:ea typeface="DejaVu Sans"/>
                <a:cs typeface="DejaVu Sans"/>
              </a:defRPr>
            </a:lvl3pPr>
            <a:lvl4pPr algn="ctr">
              <a:defRPr sz="1613" b="1">
                <a:solidFill>
                  <a:srgbClr val="FFFFFF"/>
                </a:solidFill>
                <a:latin typeface="DejaVu Sans"/>
                <a:ea typeface="DejaVu Sans"/>
                <a:cs typeface="DejaVu Sans"/>
              </a:defRPr>
            </a:lvl4pPr>
            <a:lvl5pPr algn="ctr">
              <a:defRPr sz="1613" b="1">
                <a:solidFill>
                  <a:srgbClr val="FFFFFF"/>
                </a:solidFill>
                <a:latin typeface="DejaVu Sans"/>
                <a:ea typeface="DejaVu Sans"/>
                <a:cs typeface="DejaVu Sans"/>
              </a:defRPr>
            </a:lvl5pPr>
            <a:lvl6pPr algn="ctr">
              <a:defRPr sz="1613" b="1">
                <a:solidFill>
                  <a:srgbClr val="FFFFFF"/>
                </a:solidFill>
                <a:latin typeface="DejaVu Sans"/>
                <a:ea typeface="DejaVu Sans"/>
                <a:cs typeface="DejaVu Sans"/>
              </a:defRPr>
            </a:lvl6pPr>
            <a:lvl7pPr algn="ctr">
              <a:defRPr sz="1613" b="1">
                <a:solidFill>
                  <a:srgbClr val="FFFFFF"/>
                </a:solidFill>
                <a:latin typeface="DejaVu Sans"/>
                <a:ea typeface="DejaVu Sans"/>
                <a:cs typeface="DejaVu Sans"/>
              </a:defRPr>
            </a:lvl7pPr>
            <a:lvl8pPr algn="ctr">
              <a:defRPr sz="1613" b="1">
                <a:solidFill>
                  <a:srgbClr val="FFFFFF"/>
                </a:solidFill>
                <a:latin typeface="DejaVu Sans"/>
                <a:ea typeface="DejaVu Sans"/>
                <a:cs typeface="DejaVu Sans"/>
              </a:defRPr>
            </a:lvl8pPr>
            <a:lvl9pPr algn="ctr">
              <a:defRPr sz="1613" b="1">
                <a:solidFill>
                  <a:srgbClr val="FFFFFF"/>
                </a:solidFill>
                <a:latin typeface="DejaVu Sans"/>
                <a:ea typeface="DejaVu Sans"/>
                <a:cs typeface="DejaVu Sans"/>
              </a:defRPr>
            </a:lvl9pPr>
          </a:lstStyle>
          <a:p>
            <a:pPr algn="ctr">
              <a:defRPr sz="1613" b="1">
                <a:solidFill>
                  <a:srgbClr val="FFFFFF"/>
                </a:solidFill>
                <a:latin typeface="DejaVu Sans"/>
                <a:ea typeface="DejaVu Sans"/>
                <a:cs typeface="DejaVu Sans"/>
              </a:defRPr>
            </a:pPr>
            <a:r>
              <a:rPr sz="1290"/>
              <a:t>Τι σημαίνει για το συμπέρασμα</a:t>
            </a:r>
          </a:p>
        </p:txBody>
      </p:sp>
      <p:sp>
        <p:nvSpPr>
          <p:cNvPr id="7" name="r-0-0">
            <a:extLst>
              <a:ext uri="{FF2B5EF4-FFF2-40B4-BE49-F238E27FC236}">
                <a16:creationId xmlns:a16="http://schemas.microsoft.com/office/drawing/2014/main" id="{1DF3B618-9D12-4361-AD3E-7266B75B6C90}"/>
              </a:ext>
            </a:extLst>
          </p:cNvPr>
          <p:cNvSpPr>
            <a:spLocks noGrp="1"/>
          </p:cNvSpPr>
          <p:nvPr/>
        </p:nvSpPr>
        <p:spPr>
          <a:xfrm>
            <a:off x="2057400" y="2103120"/>
            <a:ext cx="1905000" cy="883920"/>
          </a:xfrm>
          <a:prstGeom prst="rect">
            <a:avLst/>
          </a:prstGeom>
          <a:solidFill>
            <a:srgbClr val="F5EFF6"/>
          </a:solidFill>
          <a:ln w="9525">
            <a:solidFill>
              <a:srgbClr val="D5D9DE"/>
            </a:solidFill>
            <a:prstDash val="solid"/>
          </a:ln>
        </p:spPr>
        <p:txBody>
          <a:bodyPr/>
          <a:lstStyle>
            <a:defPPr algn="ctr">
              <a:defRPr sz="1538" b="1">
                <a:solidFill>
                  <a:srgbClr val="452046"/>
                </a:solidFill>
                <a:latin typeface="DejaVu Sans"/>
                <a:ea typeface="DejaVu Sans"/>
                <a:cs typeface="DejaVu Sans"/>
              </a:defRPr>
            </a:defPPr>
            <a:lvl1pPr algn="ctr">
              <a:defRPr sz="1538" b="1">
                <a:solidFill>
                  <a:srgbClr val="452046"/>
                </a:solidFill>
                <a:latin typeface="DejaVu Sans"/>
                <a:ea typeface="DejaVu Sans"/>
                <a:cs typeface="DejaVu Sans"/>
              </a:defRPr>
            </a:lvl1pPr>
            <a:lvl2pPr algn="ctr">
              <a:defRPr sz="1538" b="1">
                <a:solidFill>
                  <a:srgbClr val="452046"/>
                </a:solidFill>
                <a:latin typeface="DejaVu Sans"/>
                <a:ea typeface="DejaVu Sans"/>
                <a:cs typeface="DejaVu Sans"/>
              </a:defRPr>
            </a:lvl2pPr>
            <a:lvl3pPr algn="ctr">
              <a:defRPr sz="1538" b="1">
                <a:solidFill>
                  <a:srgbClr val="452046"/>
                </a:solidFill>
                <a:latin typeface="DejaVu Sans"/>
                <a:ea typeface="DejaVu Sans"/>
                <a:cs typeface="DejaVu Sans"/>
              </a:defRPr>
            </a:lvl3pPr>
            <a:lvl4pPr algn="ctr">
              <a:defRPr sz="1538" b="1">
                <a:solidFill>
                  <a:srgbClr val="452046"/>
                </a:solidFill>
                <a:latin typeface="DejaVu Sans"/>
                <a:ea typeface="DejaVu Sans"/>
                <a:cs typeface="DejaVu Sans"/>
              </a:defRPr>
            </a:lvl4pPr>
            <a:lvl5pPr algn="ctr">
              <a:defRPr sz="1538" b="1">
                <a:solidFill>
                  <a:srgbClr val="452046"/>
                </a:solidFill>
                <a:latin typeface="DejaVu Sans"/>
                <a:ea typeface="DejaVu Sans"/>
                <a:cs typeface="DejaVu Sans"/>
              </a:defRPr>
            </a:lvl5pPr>
            <a:lvl6pPr algn="ctr">
              <a:defRPr sz="1538" b="1">
                <a:solidFill>
                  <a:srgbClr val="452046"/>
                </a:solidFill>
                <a:latin typeface="DejaVu Sans"/>
                <a:ea typeface="DejaVu Sans"/>
                <a:cs typeface="DejaVu Sans"/>
              </a:defRPr>
            </a:lvl6pPr>
            <a:lvl7pPr algn="ctr">
              <a:defRPr sz="1538" b="1">
                <a:solidFill>
                  <a:srgbClr val="452046"/>
                </a:solidFill>
                <a:latin typeface="DejaVu Sans"/>
                <a:ea typeface="DejaVu Sans"/>
                <a:cs typeface="DejaVu Sans"/>
              </a:defRPr>
            </a:lvl7pPr>
            <a:lvl8pPr algn="ctr">
              <a:defRPr sz="1538" b="1">
                <a:solidFill>
                  <a:srgbClr val="452046"/>
                </a:solidFill>
                <a:latin typeface="DejaVu Sans"/>
                <a:ea typeface="DejaVu Sans"/>
                <a:cs typeface="DejaVu Sans"/>
              </a:defRPr>
            </a:lvl8pPr>
            <a:lvl9pPr algn="ctr">
              <a:defRPr sz="1538" b="1">
                <a:solidFill>
                  <a:srgbClr val="452046"/>
                </a:solidFill>
                <a:latin typeface="DejaVu Sans"/>
                <a:ea typeface="DejaVu Sans"/>
                <a:cs typeface="DejaVu Sans"/>
              </a:defRPr>
            </a:lvl9pPr>
          </a:lstStyle>
          <a:p>
            <a:pPr algn="ctr">
              <a:defRPr sz="1538" b="1">
                <a:solidFill>
                  <a:srgbClr val="452046"/>
                </a:solidFill>
                <a:latin typeface="DejaVu Sans"/>
                <a:ea typeface="DejaVu Sans"/>
                <a:cs typeface="DejaVu Sans"/>
              </a:defRPr>
            </a:pPr>
            <a:r>
              <a:rPr sz="1230"/>
              <a:t>Χαμηλή ετερογένεια</a:t>
            </a:r>
          </a:p>
        </p:txBody>
      </p:sp>
      <p:sp>
        <p:nvSpPr>
          <p:cNvPr id="8" name="r-0-1">
            <a:extLst>
              <a:ext uri="{FF2B5EF4-FFF2-40B4-BE49-F238E27FC236}">
                <a16:creationId xmlns:a16="http://schemas.microsoft.com/office/drawing/2014/main" id="{9CD9510A-97E9-4869-B367-4E3C6C924C9A}"/>
              </a:ext>
            </a:extLst>
          </p:cNvPr>
          <p:cNvSpPr>
            <a:spLocks noGrp="1"/>
          </p:cNvSpPr>
          <p:nvPr/>
        </p:nvSpPr>
        <p:spPr>
          <a:xfrm>
            <a:off x="4076700" y="2103120"/>
            <a:ext cx="2819400" cy="883920"/>
          </a:xfrm>
          <a:prstGeom prst="rect">
            <a:avLst/>
          </a:prstGeom>
          <a:solidFill>
            <a:srgbClr val="FAFAFA"/>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Οι μελέτες δείχνουν παρόμοια κατεύθυνση και μέγεθος επίδρασης.</a:t>
            </a:r>
          </a:p>
        </p:txBody>
      </p:sp>
      <p:sp>
        <p:nvSpPr>
          <p:cNvPr id="9" name="r-0-2">
            <a:extLst>
              <a:ext uri="{FF2B5EF4-FFF2-40B4-BE49-F238E27FC236}">
                <a16:creationId xmlns:a16="http://schemas.microsoft.com/office/drawing/2014/main" id="{59F44021-8129-4646-A120-E8CAA80F19B2}"/>
              </a:ext>
            </a:extLst>
          </p:cNvPr>
          <p:cNvSpPr>
            <a:spLocks noGrp="1"/>
          </p:cNvSpPr>
          <p:nvPr/>
        </p:nvSpPr>
        <p:spPr>
          <a:xfrm>
            <a:off x="7010400" y="2103120"/>
            <a:ext cx="3124200" cy="883920"/>
          </a:xfrm>
          <a:prstGeom prst="rect">
            <a:avLst/>
          </a:prstGeom>
          <a:solidFill>
            <a:srgbClr val="EDF6FB"/>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Μεγαλύτερη εμπιστοσύνη στη συνολική εκτίμηση, αν η μεθοδολογία είναι καλή.</a:t>
            </a:r>
          </a:p>
        </p:txBody>
      </p:sp>
      <p:sp>
        <p:nvSpPr>
          <p:cNvPr id="10" name="r-1-0">
            <a:extLst>
              <a:ext uri="{FF2B5EF4-FFF2-40B4-BE49-F238E27FC236}">
                <a16:creationId xmlns:a16="http://schemas.microsoft.com/office/drawing/2014/main" id="{37C8308F-63AE-4745-85E0-7149174660D0}"/>
              </a:ext>
            </a:extLst>
          </p:cNvPr>
          <p:cNvSpPr>
            <a:spLocks noGrp="1"/>
          </p:cNvSpPr>
          <p:nvPr/>
        </p:nvSpPr>
        <p:spPr>
          <a:xfrm>
            <a:off x="2057400" y="3063240"/>
            <a:ext cx="1905000" cy="883920"/>
          </a:xfrm>
          <a:prstGeom prst="rect">
            <a:avLst/>
          </a:prstGeom>
          <a:solidFill>
            <a:srgbClr val="FAFAFA"/>
          </a:solidFill>
          <a:ln w="9525">
            <a:solidFill>
              <a:srgbClr val="D5D9DE"/>
            </a:solidFill>
            <a:prstDash val="solid"/>
          </a:ln>
        </p:spPr>
        <p:txBody>
          <a:bodyPr/>
          <a:lstStyle>
            <a:defPPr algn="ctr">
              <a:defRPr sz="1538" b="1">
                <a:solidFill>
                  <a:srgbClr val="452046"/>
                </a:solidFill>
                <a:latin typeface="DejaVu Sans"/>
                <a:ea typeface="DejaVu Sans"/>
                <a:cs typeface="DejaVu Sans"/>
              </a:defRPr>
            </a:defPPr>
            <a:lvl1pPr algn="ctr">
              <a:defRPr sz="1538" b="1">
                <a:solidFill>
                  <a:srgbClr val="452046"/>
                </a:solidFill>
                <a:latin typeface="DejaVu Sans"/>
                <a:ea typeface="DejaVu Sans"/>
                <a:cs typeface="DejaVu Sans"/>
              </a:defRPr>
            </a:lvl1pPr>
            <a:lvl2pPr algn="ctr">
              <a:defRPr sz="1538" b="1">
                <a:solidFill>
                  <a:srgbClr val="452046"/>
                </a:solidFill>
                <a:latin typeface="DejaVu Sans"/>
                <a:ea typeface="DejaVu Sans"/>
                <a:cs typeface="DejaVu Sans"/>
              </a:defRPr>
            </a:lvl2pPr>
            <a:lvl3pPr algn="ctr">
              <a:defRPr sz="1538" b="1">
                <a:solidFill>
                  <a:srgbClr val="452046"/>
                </a:solidFill>
                <a:latin typeface="DejaVu Sans"/>
                <a:ea typeface="DejaVu Sans"/>
                <a:cs typeface="DejaVu Sans"/>
              </a:defRPr>
            </a:lvl3pPr>
            <a:lvl4pPr algn="ctr">
              <a:defRPr sz="1538" b="1">
                <a:solidFill>
                  <a:srgbClr val="452046"/>
                </a:solidFill>
                <a:latin typeface="DejaVu Sans"/>
                <a:ea typeface="DejaVu Sans"/>
                <a:cs typeface="DejaVu Sans"/>
              </a:defRPr>
            </a:lvl4pPr>
            <a:lvl5pPr algn="ctr">
              <a:defRPr sz="1538" b="1">
                <a:solidFill>
                  <a:srgbClr val="452046"/>
                </a:solidFill>
                <a:latin typeface="DejaVu Sans"/>
                <a:ea typeface="DejaVu Sans"/>
                <a:cs typeface="DejaVu Sans"/>
              </a:defRPr>
            </a:lvl5pPr>
            <a:lvl6pPr algn="ctr">
              <a:defRPr sz="1538" b="1">
                <a:solidFill>
                  <a:srgbClr val="452046"/>
                </a:solidFill>
                <a:latin typeface="DejaVu Sans"/>
                <a:ea typeface="DejaVu Sans"/>
                <a:cs typeface="DejaVu Sans"/>
              </a:defRPr>
            </a:lvl6pPr>
            <a:lvl7pPr algn="ctr">
              <a:defRPr sz="1538" b="1">
                <a:solidFill>
                  <a:srgbClr val="452046"/>
                </a:solidFill>
                <a:latin typeface="DejaVu Sans"/>
                <a:ea typeface="DejaVu Sans"/>
                <a:cs typeface="DejaVu Sans"/>
              </a:defRPr>
            </a:lvl7pPr>
            <a:lvl8pPr algn="ctr">
              <a:defRPr sz="1538" b="1">
                <a:solidFill>
                  <a:srgbClr val="452046"/>
                </a:solidFill>
                <a:latin typeface="DejaVu Sans"/>
                <a:ea typeface="DejaVu Sans"/>
                <a:cs typeface="DejaVu Sans"/>
              </a:defRPr>
            </a:lvl8pPr>
            <a:lvl9pPr algn="ctr">
              <a:defRPr sz="1538" b="1">
                <a:solidFill>
                  <a:srgbClr val="452046"/>
                </a:solidFill>
                <a:latin typeface="DejaVu Sans"/>
                <a:ea typeface="DejaVu Sans"/>
                <a:cs typeface="DejaVu Sans"/>
              </a:defRPr>
            </a:lvl9pPr>
          </a:lstStyle>
          <a:p>
            <a:pPr algn="ctr">
              <a:defRPr sz="1538" b="1">
                <a:solidFill>
                  <a:srgbClr val="452046"/>
                </a:solidFill>
                <a:latin typeface="DejaVu Sans"/>
                <a:ea typeface="DejaVu Sans"/>
                <a:cs typeface="DejaVu Sans"/>
              </a:defRPr>
            </a:pPr>
            <a:r>
              <a:rPr sz="1230"/>
              <a:t>Υψηλή ετερογένεια</a:t>
            </a:r>
          </a:p>
        </p:txBody>
      </p:sp>
      <p:sp>
        <p:nvSpPr>
          <p:cNvPr id="11" name="r-1-1">
            <a:extLst>
              <a:ext uri="{FF2B5EF4-FFF2-40B4-BE49-F238E27FC236}">
                <a16:creationId xmlns:a16="http://schemas.microsoft.com/office/drawing/2014/main" id="{AF966670-5FA1-4316-927E-1341FB3BAE47}"/>
              </a:ext>
            </a:extLst>
          </p:cNvPr>
          <p:cNvSpPr>
            <a:spLocks noGrp="1"/>
          </p:cNvSpPr>
          <p:nvPr/>
        </p:nvSpPr>
        <p:spPr>
          <a:xfrm>
            <a:off x="4076700" y="3063240"/>
            <a:ext cx="2819400" cy="883920"/>
          </a:xfrm>
          <a:prstGeom prst="rect">
            <a:avLst/>
          </a:prstGeom>
          <a:solidFill>
            <a:srgbClr val="FFFFFF"/>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Οι μελέτες δίνουν πολύ διαφορετικά αποτελέσματα.</a:t>
            </a:r>
          </a:p>
        </p:txBody>
      </p:sp>
      <p:sp>
        <p:nvSpPr>
          <p:cNvPr id="12" name="r-1-2">
            <a:extLst>
              <a:ext uri="{FF2B5EF4-FFF2-40B4-BE49-F238E27FC236}">
                <a16:creationId xmlns:a16="http://schemas.microsoft.com/office/drawing/2014/main" id="{0F9B9442-722F-41FF-B403-FFDD0081711A}"/>
              </a:ext>
            </a:extLst>
          </p:cNvPr>
          <p:cNvSpPr>
            <a:spLocks noGrp="1"/>
          </p:cNvSpPr>
          <p:nvPr/>
        </p:nvSpPr>
        <p:spPr>
          <a:xfrm>
            <a:off x="7010400" y="3063240"/>
            <a:ext cx="3124200" cy="883920"/>
          </a:xfrm>
          <a:prstGeom prst="rect">
            <a:avLst/>
          </a:prstGeom>
          <a:solidFill>
            <a:srgbClr val="FFF7D9"/>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Ο μέσος όρος μπορεί να κρύβει σημαντικές διαφορές μεταξύ ασθενών ή παρεμβάσεων.</a:t>
            </a:r>
          </a:p>
        </p:txBody>
      </p:sp>
      <p:sp>
        <p:nvSpPr>
          <p:cNvPr id="13" name="r-2-0">
            <a:extLst>
              <a:ext uri="{FF2B5EF4-FFF2-40B4-BE49-F238E27FC236}">
                <a16:creationId xmlns:a16="http://schemas.microsoft.com/office/drawing/2014/main" id="{99A4CA49-0874-43DD-8C96-79F0B50DF0ED}"/>
              </a:ext>
            </a:extLst>
          </p:cNvPr>
          <p:cNvSpPr>
            <a:spLocks noGrp="1"/>
          </p:cNvSpPr>
          <p:nvPr/>
        </p:nvSpPr>
        <p:spPr>
          <a:xfrm>
            <a:off x="2057400" y="4023360"/>
            <a:ext cx="1905000" cy="883920"/>
          </a:xfrm>
          <a:prstGeom prst="rect">
            <a:avLst/>
          </a:prstGeom>
          <a:solidFill>
            <a:srgbClr val="F5EFF6"/>
          </a:solidFill>
          <a:ln w="9525">
            <a:solidFill>
              <a:srgbClr val="D5D9DE"/>
            </a:solidFill>
            <a:prstDash val="solid"/>
          </a:ln>
        </p:spPr>
        <p:txBody>
          <a:bodyPr/>
          <a:lstStyle>
            <a:defPPr algn="ctr">
              <a:defRPr sz="1538" b="1">
                <a:solidFill>
                  <a:srgbClr val="452046"/>
                </a:solidFill>
                <a:latin typeface="DejaVu Sans"/>
                <a:ea typeface="DejaVu Sans"/>
                <a:cs typeface="DejaVu Sans"/>
              </a:defRPr>
            </a:defPPr>
            <a:lvl1pPr algn="ctr">
              <a:defRPr sz="1538" b="1">
                <a:solidFill>
                  <a:srgbClr val="452046"/>
                </a:solidFill>
                <a:latin typeface="DejaVu Sans"/>
                <a:ea typeface="DejaVu Sans"/>
                <a:cs typeface="DejaVu Sans"/>
              </a:defRPr>
            </a:lvl1pPr>
            <a:lvl2pPr algn="ctr">
              <a:defRPr sz="1538" b="1">
                <a:solidFill>
                  <a:srgbClr val="452046"/>
                </a:solidFill>
                <a:latin typeface="DejaVu Sans"/>
                <a:ea typeface="DejaVu Sans"/>
                <a:cs typeface="DejaVu Sans"/>
              </a:defRPr>
            </a:lvl2pPr>
            <a:lvl3pPr algn="ctr">
              <a:defRPr sz="1538" b="1">
                <a:solidFill>
                  <a:srgbClr val="452046"/>
                </a:solidFill>
                <a:latin typeface="DejaVu Sans"/>
                <a:ea typeface="DejaVu Sans"/>
                <a:cs typeface="DejaVu Sans"/>
              </a:defRPr>
            </a:lvl3pPr>
            <a:lvl4pPr algn="ctr">
              <a:defRPr sz="1538" b="1">
                <a:solidFill>
                  <a:srgbClr val="452046"/>
                </a:solidFill>
                <a:latin typeface="DejaVu Sans"/>
                <a:ea typeface="DejaVu Sans"/>
                <a:cs typeface="DejaVu Sans"/>
              </a:defRPr>
            </a:lvl4pPr>
            <a:lvl5pPr algn="ctr">
              <a:defRPr sz="1538" b="1">
                <a:solidFill>
                  <a:srgbClr val="452046"/>
                </a:solidFill>
                <a:latin typeface="DejaVu Sans"/>
                <a:ea typeface="DejaVu Sans"/>
                <a:cs typeface="DejaVu Sans"/>
              </a:defRPr>
            </a:lvl5pPr>
            <a:lvl6pPr algn="ctr">
              <a:defRPr sz="1538" b="1">
                <a:solidFill>
                  <a:srgbClr val="452046"/>
                </a:solidFill>
                <a:latin typeface="DejaVu Sans"/>
                <a:ea typeface="DejaVu Sans"/>
                <a:cs typeface="DejaVu Sans"/>
              </a:defRPr>
            </a:lvl6pPr>
            <a:lvl7pPr algn="ctr">
              <a:defRPr sz="1538" b="1">
                <a:solidFill>
                  <a:srgbClr val="452046"/>
                </a:solidFill>
                <a:latin typeface="DejaVu Sans"/>
                <a:ea typeface="DejaVu Sans"/>
                <a:cs typeface="DejaVu Sans"/>
              </a:defRPr>
            </a:lvl7pPr>
            <a:lvl8pPr algn="ctr">
              <a:defRPr sz="1538" b="1">
                <a:solidFill>
                  <a:srgbClr val="452046"/>
                </a:solidFill>
                <a:latin typeface="DejaVu Sans"/>
                <a:ea typeface="DejaVu Sans"/>
                <a:cs typeface="DejaVu Sans"/>
              </a:defRPr>
            </a:lvl8pPr>
            <a:lvl9pPr algn="ctr">
              <a:defRPr sz="1538" b="1">
                <a:solidFill>
                  <a:srgbClr val="452046"/>
                </a:solidFill>
                <a:latin typeface="DejaVu Sans"/>
                <a:ea typeface="DejaVu Sans"/>
                <a:cs typeface="DejaVu Sans"/>
              </a:defRPr>
            </a:lvl9pPr>
          </a:lstStyle>
          <a:p>
            <a:pPr algn="ctr">
              <a:defRPr sz="1538" b="1">
                <a:solidFill>
                  <a:srgbClr val="452046"/>
                </a:solidFill>
                <a:latin typeface="DejaVu Sans"/>
                <a:ea typeface="DejaVu Sans"/>
                <a:cs typeface="DejaVu Sans"/>
              </a:defRPr>
            </a:pPr>
            <a:r>
              <a:rPr sz="1230"/>
              <a:t>Πιθανή μεροληψία δημοσίευσης</a:t>
            </a:r>
          </a:p>
        </p:txBody>
      </p:sp>
      <p:sp>
        <p:nvSpPr>
          <p:cNvPr id="14" name="r-2-1">
            <a:extLst>
              <a:ext uri="{FF2B5EF4-FFF2-40B4-BE49-F238E27FC236}">
                <a16:creationId xmlns:a16="http://schemas.microsoft.com/office/drawing/2014/main" id="{EA8C427C-B421-4DC5-841B-66D83FEA6299}"/>
              </a:ext>
            </a:extLst>
          </p:cNvPr>
          <p:cNvSpPr>
            <a:spLocks noGrp="1"/>
          </p:cNvSpPr>
          <p:nvPr/>
        </p:nvSpPr>
        <p:spPr>
          <a:xfrm>
            <a:off x="4076700" y="4023360"/>
            <a:ext cx="2819400" cy="883920"/>
          </a:xfrm>
          <a:prstGeom prst="rect">
            <a:avLst/>
          </a:prstGeom>
          <a:solidFill>
            <a:srgbClr val="FAFAFA"/>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Μικρές αρνητικές ή μη σημαντικές μελέτες μπορεί να λείπουν.</a:t>
            </a:r>
          </a:p>
        </p:txBody>
      </p:sp>
      <p:sp>
        <p:nvSpPr>
          <p:cNvPr id="15" name="r-2-2">
            <a:extLst>
              <a:ext uri="{FF2B5EF4-FFF2-40B4-BE49-F238E27FC236}">
                <a16:creationId xmlns:a16="http://schemas.microsoft.com/office/drawing/2014/main" id="{8B816CE5-447C-4438-9F08-B69423D80800}"/>
              </a:ext>
            </a:extLst>
          </p:cNvPr>
          <p:cNvSpPr>
            <a:spLocks noGrp="1"/>
          </p:cNvSpPr>
          <p:nvPr/>
        </p:nvSpPr>
        <p:spPr>
          <a:xfrm>
            <a:off x="7010400" y="4023360"/>
            <a:ext cx="3124200" cy="883920"/>
          </a:xfrm>
          <a:prstGeom prst="rect">
            <a:avLst/>
          </a:prstGeom>
          <a:solidFill>
            <a:srgbClr val="EDF6FB"/>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Η μετα-ανάλυση μπορεί να υπερεκτιμά το όφελος ή να υποεκτιμά τη βλάβη.</a:t>
            </a:r>
          </a:p>
        </p:txBody>
      </p:sp>
      <p:sp>
        <p:nvSpPr>
          <p:cNvPr id="16" name="r-3-0">
            <a:extLst>
              <a:ext uri="{FF2B5EF4-FFF2-40B4-BE49-F238E27FC236}">
                <a16:creationId xmlns:a16="http://schemas.microsoft.com/office/drawing/2014/main" id="{B3E29AA1-7560-421F-B1C8-F79DC0D207A6}"/>
              </a:ext>
            </a:extLst>
          </p:cNvPr>
          <p:cNvSpPr>
            <a:spLocks noGrp="1"/>
          </p:cNvSpPr>
          <p:nvPr/>
        </p:nvSpPr>
        <p:spPr>
          <a:xfrm>
            <a:off x="2057400" y="4983480"/>
            <a:ext cx="1905000" cy="883920"/>
          </a:xfrm>
          <a:prstGeom prst="rect">
            <a:avLst/>
          </a:prstGeom>
          <a:solidFill>
            <a:srgbClr val="FAFAFA"/>
          </a:solidFill>
          <a:ln w="9525">
            <a:solidFill>
              <a:srgbClr val="D5D9DE"/>
            </a:solidFill>
            <a:prstDash val="solid"/>
          </a:ln>
        </p:spPr>
        <p:txBody>
          <a:bodyPr/>
          <a:lstStyle>
            <a:defPPr algn="ctr">
              <a:defRPr sz="1538" b="1">
                <a:solidFill>
                  <a:srgbClr val="452046"/>
                </a:solidFill>
                <a:latin typeface="DejaVu Sans"/>
                <a:ea typeface="DejaVu Sans"/>
                <a:cs typeface="DejaVu Sans"/>
              </a:defRPr>
            </a:defPPr>
            <a:lvl1pPr algn="ctr">
              <a:defRPr sz="1538" b="1">
                <a:solidFill>
                  <a:srgbClr val="452046"/>
                </a:solidFill>
                <a:latin typeface="DejaVu Sans"/>
                <a:ea typeface="DejaVu Sans"/>
                <a:cs typeface="DejaVu Sans"/>
              </a:defRPr>
            </a:lvl1pPr>
            <a:lvl2pPr algn="ctr">
              <a:defRPr sz="1538" b="1">
                <a:solidFill>
                  <a:srgbClr val="452046"/>
                </a:solidFill>
                <a:latin typeface="DejaVu Sans"/>
                <a:ea typeface="DejaVu Sans"/>
                <a:cs typeface="DejaVu Sans"/>
              </a:defRPr>
            </a:lvl2pPr>
            <a:lvl3pPr algn="ctr">
              <a:defRPr sz="1538" b="1">
                <a:solidFill>
                  <a:srgbClr val="452046"/>
                </a:solidFill>
                <a:latin typeface="DejaVu Sans"/>
                <a:ea typeface="DejaVu Sans"/>
                <a:cs typeface="DejaVu Sans"/>
              </a:defRPr>
            </a:lvl3pPr>
            <a:lvl4pPr algn="ctr">
              <a:defRPr sz="1538" b="1">
                <a:solidFill>
                  <a:srgbClr val="452046"/>
                </a:solidFill>
                <a:latin typeface="DejaVu Sans"/>
                <a:ea typeface="DejaVu Sans"/>
                <a:cs typeface="DejaVu Sans"/>
              </a:defRPr>
            </a:lvl4pPr>
            <a:lvl5pPr algn="ctr">
              <a:defRPr sz="1538" b="1">
                <a:solidFill>
                  <a:srgbClr val="452046"/>
                </a:solidFill>
                <a:latin typeface="DejaVu Sans"/>
                <a:ea typeface="DejaVu Sans"/>
                <a:cs typeface="DejaVu Sans"/>
              </a:defRPr>
            </a:lvl5pPr>
            <a:lvl6pPr algn="ctr">
              <a:defRPr sz="1538" b="1">
                <a:solidFill>
                  <a:srgbClr val="452046"/>
                </a:solidFill>
                <a:latin typeface="DejaVu Sans"/>
                <a:ea typeface="DejaVu Sans"/>
                <a:cs typeface="DejaVu Sans"/>
              </a:defRPr>
            </a:lvl6pPr>
            <a:lvl7pPr algn="ctr">
              <a:defRPr sz="1538" b="1">
                <a:solidFill>
                  <a:srgbClr val="452046"/>
                </a:solidFill>
                <a:latin typeface="DejaVu Sans"/>
                <a:ea typeface="DejaVu Sans"/>
                <a:cs typeface="DejaVu Sans"/>
              </a:defRPr>
            </a:lvl7pPr>
            <a:lvl8pPr algn="ctr">
              <a:defRPr sz="1538" b="1">
                <a:solidFill>
                  <a:srgbClr val="452046"/>
                </a:solidFill>
                <a:latin typeface="DejaVu Sans"/>
                <a:ea typeface="DejaVu Sans"/>
                <a:cs typeface="DejaVu Sans"/>
              </a:defRPr>
            </a:lvl8pPr>
            <a:lvl9pPr algn="ctr">
              <a:defRPr sz="1538" b="1">
                <a:solidFill>
                  <a:srgbClr val="452046"/>
                </a:solidFill>
                <a:latin typeface="DejaVu Sans"/>
                <a:ea typeface="DejaVu Sans"/>
                <a:cs typeface="DejaVu Sans"/>
              </a:defRPr>
            </a:lvl9pPr>
          </a:lstStyle>
          <a:p>
            <a:pPr algn="ctr">
              <a:defRPr sz="1538" b="1">
                <a:solidFill>
                  <a:srgbClr val="452046"/>
                </a:solidFill>
                <a:latin typeface="DejaVu Sans"/>
                <a:ea typeface="DejaVu Sans"/>
                <a:cs typeface="DejaVu Sans"/>
              </a:defRPr>
            </a:pPr>
            <a:r>
              <a:rPr sz="1230"/>
              <a:t>Υψηλός κίνδυνος μεροληψίας</a:t>
            </a:r>
          </a:p>
        </p:txBody>
      </p:sp>
      <p:sp>
        <p:nvSpPr>
          <p:cNvPr id="17" name="r-3-1">
            <a:extLst>
              <a:ext uri="{FF2B5EF4-FFF2-40B4-BE49-F238E27FC236}">
                <a16:creationId xmlns:a16="http://schemas.microsoft.com/office/drawing/2014/main" id="{1386929A-4610-4BE8-8EBC-48D4897F150F}"/>
              </a:ext>
            </a:extLst>
          </p:cNvPr>
          <p:cNvSpPr>
            <a:spLocks noGrp="1"/>
          </p:cNvSpPr>
          <p:nvPr/>
        </p:nvSpPr>
        <p:spPr>
          <a:xfrm>
            <a:off x="4076700" y="4983480"/>
            <a:ext cx="2819400" cy="883920"/>
          </a:xfrm>
          <a:prstGeom prst="rect">
            <a:avLst/>
          </a:prstGeom>
          <a:solidFill>
            <a:srgbClr val="FFFFFF"/>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Οι πιο προβληματικές μελέτες επηρεάζουν έντονα το συνολικό αποτέλεσμα.</a:t>
            </a:r>
          </a:p>
        </p:txBody>
      </p:sp>
      <p:sp>
        <p:nvSpPr>
          <p:cNvPr id="18" name="r-3-2">
            <a:extLst>
              <a:ext uri="{FF2B5EF4-FFF2-40B4-BE49-F238E27FC236}">
                <a16:creationId xmlns:a16="http://schemas.microsoft.com/office/drawing/2014/main" id="{31B54875-B25C-4084-B68A-00A374ACC5DE}"/>
              </a:ext>
            </a:extLst>
          </p:cNvPr>
          <p:cNvSpPr>
            <a:spLocks noGrp="1"/>
          </p:cNvSpPr>
          <p:nvPr/>
        </p:nvSpPr>
        <p:spPr>
          <a:xfrm>
            <a:off x="7010400" y="4983480"/>
            <a:ext cx="3124200" cy="883920"/>
          </a:xfrm>
          <a:prstGeom prst="rect">
            <a:avLst/>
          </a:prstGeom>
          <a:solidFill>
            <a:srgbClr val="FFF7D9"/>
          </a:solidFill>
          <a:ln w="9525">
            <a:solidFill>
              <a:srgbClr val="D5D9DE"/>
            </a:solidFill>
            <a:prstDash val="solid"/>
          </a:ln>
        </p:spPr>
        <p:txBody>
          <a:bodyPr/>
          <a:lstStyle>
            <a:defPPr algn="ctr">
              <a:defRPr sz="1463" b="0">
                <a:solidFill>
                  <a:srgbClr val="242424"/>
                </a:solidFill>
                <a:latin typeface="DejaVu Sans"/>
                <a:ea typeface="DejaVu Sans"/>
                <a:cs typeface="DejaVu Sans"/>
              </a:defRPr>
            </a:defPPr>
            <a:lvl1pPr algn="ctr">
              <a:defRPr sz="1463" b="0">
                <a:solidFill>
                  <a:srgbClr val="242424"/>
                </a:solidFill>
                <a:latin typeface="DejaVu Sans"/>
                <a:ea typeface="DejaVu Sans"/>
                <a:cs typeface="DejaVu Sans"/>
              </a:defRPr>
            </a:lvl1pPr>
            <a:lvl2pPr algn="ctr">
              <a:defRPr sz="1463" b="0">
                <a:solidFill>
                  <a:srgbClr val="242424"/>
                </a:solidFill>
                <a:latin typeface="DejaVu Sans"/>
                <a:ea typeface="DejaVu Sans"/>
                <a:cs typeface="DejaVu Sans"/>
              </a:defRPr>
            </a:lvl2pPr>
            <a:lvl3pPr algn="ctr">
              <a:defRPr sz="1463" b="0">
                <a:solidFill>
                  <a:srgbClr val="242424"/>
                </a:solidFill>
                <a:latin typeface="DejaVu Sans"/>
                <a:ea typeface="DejaVu Sans"/>
                <a:cs typeface="DejaVu Sans"/>
              </a:defRPr>
            </a:lvl3pPr>
            <a:lvl4pPr algn="ctr">
              <a:defRPr sz="1463" b="0">
                <a:solidFill>
                  <a:srgbClr val="242424"/>
                </a:solidFill>
                <a:latin typeface="DejaVu Sans"/>
                <a:ea typeface="DejaVu Sans"/>
                <a:cs typeface="DejaVu Sans"/>
              </a:defRPr>
            </a:lvl4pPr>
            <a:lvl5pPr algn="ctr">
              <a:defRPr sz="1463" b="0">
                <a:solidFill>
                  <a:srgbClr val="242424"/>
                </a:solidFill>
                <a:latin typeface="DejaVu Sans"/>
                <a:ea typeface="DejaVu Sans"/>
                <a:cs typeface="DejaVu Sans"/>
              </a:defRPr>
            </a:lvl5pPr>
            <a:lvl6pPr algn="ctr">
              <a:defRPr sz="1463" b="0">
                <a:solidFill>
                  <a:srgbClr val="242424"/>
                </a:solidFill>
                <a:latin typeface="DejaVu Sans"/>
                <a:ea typeface="DejaVu Sans"/>
                <a:cs typeface="DejaVu Sans"/>
              </a:defRPr>
            </a:lvl6pPr>
            <a:lvl7pPr algn="ctr">
              <a:defRPr sz="1463" b="0">
                <a:solidFill>
                  <a:srgbClr val="242424"/>
                </a:solidFill>
                <a:latin typeface="DejaVu Sans"/>
                <a:ea typeface="DejaVu Sans"/>
                <a:cs typeface="DejaVu Sans"/>
              </a:defRPr>
            </a:lvl7pPr>
            <a:lvl8pPr algn="ctr">
              <a:defRPr sz="1463" b="0">
                <a:solidFill>
                  <a:srgbClr val="242424"/>
                </a:solidFill>
                <a:latin typeface="DejaVu Sans"/>
                <a:ea typeface="DejaVu Sans"/>
                <a:cs typeface="DejaVu Sans"/>
              </a:defRPr>
            </a:lvl8pPr>
            <a:lvl9pPr algn="ctr">
              <a:defRPr sz="1463" b="0">
                <a:solidFill>
                  <a:srgbClr val="242424"/>
                </a:solidFill>
                <a:latin typeface="DejaVu Sans"/>
                <a:ea typeface="DejaVu Sans"/>
                <a:cs typeface="DejaVu Sans"/>
              </a:defRPr>
            </a:lvl9pPr>
          </a:lstStyle>
          <a:p>
            <a:pPr algn="ctr">
              <a:defRPr sz="1463" b="0">
                <a:solidFill>
                  <a:srgbClr val="242424"/>
                </a:solidFill>
                <a:latin typeface="DejaVu Sans"/>
                <a:ea typeface="DejaVu Sans"/>
                <a:cs typeface="DejaVu Sans"/>
              </a:defRPr>
            </a:pPr>
            <a:r>
              <a:rPr sz="1170"/>
              <a:t>Χρειάζονται αναλύσεις ευαισθησίας και πιο επιφυλακτική ερμηνεία.</a:t>
            </a:r>
          </a:p>
        </p:txBody>
      </p:sp>
      <p:sp>
        <p:nvSpPr>
          <p:cNvPr id="19" name="bottom">
            <a:extLst>
              <a:ext uri="{FF2B5EF4-FFF2-40B4-BE49-F238E27FC236}">
                <a16:creationId xmlns:a16="http://schemas.microsoft.com/office/drawing/2014/main" id="{E37F49C2-6A8E-4FDF-A33F-9B34BB41145E}"/>
              </a:ext>
            </a:extLst>
          </p:cNvPr>
          <p:cNvSpPr>
            <a:spLocks noGrp="1"/>
          </p:cNvSpPr>
          <p:nvPr/>
        </p:nvSpPr>
        <p:spPr>
          <a:xfrm>
            <a:off x="2133600" y="6065520"/>
            <a:ext cx="7924800" cy="381000"/>
          </a:xfrm>
          <a:prstGeom prst="rect">
            <a:avLst/>
          </a:prstGeom>
          <a:noFill/>
          <a:ln w="0">
            <a:noFill/>
            <a:prstDash val="solid"/>
          </a:ln>
        </p:spPr>
        <p:txBody>
          <a:bodyPr/>
          <a:lstStyle>
            <a:defPPr algn="ctr">
              <a:defRPr sz="1725" b="1">
                <a:solidFill>
                  <a:srgbClr val="B85B5B"/>
                </a:solidFill>
                <a:latin typeface="DejaVu Sans"/>
                <a:ea typeface="DejaVu Sans"/>
                <a:cs typeface="DejaVu Sans"/>
              </a:defRPr>
            </a:defPPr>
            <a:lvl1pPr algn="ctr">
              <a:defRPr sz="1725" b="1">
                <a:solidFill>
                  <a:srgbClr val="B85B5B"/>
                </a:solidFill>
                <a:latin typeface="DejaVu Sans"/>
                <a:ea typeface="DejaVu Sans"/>
                <a:cs typeface="DejaVu Sans"/>
              </a:defRPr>
            </a:lvl1pPr>
            <a:lvl2pPr algn="ctr">
              <a:defRPr sz="1725" b="1">
                <a:solidFill>
                  <a:srgbClr val="B85B5B"/>
                </a:solidFill>
                <a:latin typeface="DejaVu Sans"/>
                <a:ea typeface="DejaVu Sans"/>
                <a:cs typeface="DejaVu Sans"/>
              </a:defRPr>
            </a:lvl2pPr>
            <a:lvl3pPr algn="ctr">
              <a:defRPr sz="1725" b="1">
                <a:solidFill>
                  <a:srgbClr val="B85B5B"/>
                </a:solidFill>
                <a:latin typeface="DejaVu Sans"/>
                <a:ea typeface="DejaVu Sans"/>
                <a:cs typeface="DejaVu Sans"/>
              </a:defRPr>
            </a:lvl3pPr>
            <a:lvl4pPr algn="ctr">
              <a:defRPr sz="1725" b="1">
                <a:solidFill>
                  <a:srgbClr val="B85B5B"/>
                </a:solidFill>
                <a:latin typeface="DejaVu Sans"/>
                <a:ea typeface="DejaVu Sans"/>
                <a:cs typeface="DejaVu Sans"/>
              </a:defRPr>
            </a:lvl4pPr>
            <a:lvl5pPr algn="ctr">
              <a:defRPr sz="1725" b="1">
                <a:solidFill>
                  <a:srgbClr val="B85B5B"/>
                </a:solidFill>
                <a:latin typeface="DejaVu Sans"/>
                <a:ea typeface="DejaVu Sans"/>
                <a:cs typeface="DejaVu Sans"/>
              </a:defRPr>
            </a:lvl5pPr>
            <a:lvl6pPr algn="ctr">
              <a:defRPr sz="1725" b="1">
                <a:solidFill>
                  <a:srgbClr val="B85B5B"/>
                </a:solidFill>
                <a:latin typeface="DejaVu Sans"/>
                <a:ea typeface="DejaVu Sans"/>
                <a:cs typeface="DejaVu Sans"/>
              </a:defRPr>
            </a:lvl6pPr>
            <a:lvl7pPr algn="ctr">
              <a:defRPr sz="1725" b="1">
                <a:solidFill>
                  <a:srgbClr val="B85B5B"/>
                </a:solidFill>
                <a:latin typeface="DejaVu Sans"/>
                <a:ea typeface="DejaVu Sans"/>
                <a:cs typeface="DejaVu Sans"/>
              </a:defRPr>
            </a:lvl7pPr>
            <a:lvl8pPr algn="ctr">
              <a:defRPr sz="1725" b="1">
                <a:solidFill>
                  <a:srgbClr val="B85B5B"/>
                </a:solidFill>
                <a:latin typeface="DejaVu Sans"/>
                <a:ea typeface="DejaVu Sans"/>
                <a:cs typeface="DejaVu Sans"/>
              </a:defRPr>
            </a:lvl8pPr>
            <a:lvl9pPr algn="ctr">
              <a:defRPr sz="1725" b="1">
                <a:solidFill>
                  <a:srgbClr val="B85B5B"/>
                </a:solidFill>
                <a:latin typeface="DejaVu Sans"/>
                <a:ea typeface="DejaVu Sans"/>
                <a:cs typeface="DejaVu Sans"/>
              </a:defRPr>
            </a:lvl9pPr>
          </a:lstStyle>
          <a:p>
            <a:pPr algn="ctr">
              <a:defRPr sz="1725" b="1">
                <a:solidFill>
                  <a:srgbClr val="B85B5B"/>
                </a:solidFill>
                <a:latin typeface="DejaVu Sans"/>
                <a:ea typeface="DejaVu Sans"/>
                <a:cs typeface="DejaVu Sans"/>
              </a:defRPr>
            </a:pPr>
            <a:r>
              <a:rPr sz="1380"/>
              <a:t>Το συνολικό RR και το p-value δεν αρκούν. Η απόφαση εξαρτάται και από την αξιοπιστία της σύνθεσης.</a:t>
            </a:r>
          </a:p>
        </p:txBody>
      </p:sp>
      <p:sp>
        <p:nvSpPr>
          <p:cNvPr id="20" name="source">
            <a:extLst>
              <a:ext uri="{FF2B5EF4-FFF2-40B4-BE49-F238E27FC236}">
                <a16:creationId xmlns:a16="http://schemas.microsoft.com/office/drawing/2014/main" id="{9678896D-1393-4168-A3D9-B92A7E3FB6F8}"/>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Σύνδεση με την κλινική απόφαση: αποτέλεσμα, αβεβαιότητα και πιθανές πηγές μεροληψίας εξετάζονται μαζί.</a:t>
            </a:r>
          </a:p>
        </p:txBody>
      </p:sp>
    </p:spTree>
    <p:extLst>
      <p:ext uri="{BB962C8B-B14F-4D97-AF65-F5344CB8AC3E}">
        <p14:creationId xmlns:p14="http://schemas.microsoft.com/office/powerpoint/2010/main" val="649142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62FBE1E0-23ED-4490-AA20-82197682175C}"/>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Αξιολόγηση της ίδιας της συστηματικής ανασκόπησης</a:t>
            </a:r>
          </a:p>
        </p:txBody>
      </p:sp>
      <p:sp>
        <p:nvSpPr>
          <p:cNvPr id="2" name="yellow-accent">
            <a:extLst>
              <a:ext uri="{FF2B5EF4-FFF2-40B4-BE49-F238E27FC236}">
                <a16:creationId xmlns:a16="http://schemas.microsoft.com/office/drawing/2014/main" id="{66E88404-D10D-4B9F-B530-E97C1FD68B61}"/>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C988CEA7-5ED6-42C8-B925-7CC9A31C5485}"/>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name">
            <a:extLst>
              <a:ext uri="{FF2B5EF4-FFF2-40B4-BE49-F238E27FC236}">
                <a16:creationId xmlns:a16="http://schemas.microsoft.com/office/drawing/2014/main" id="{A8283B53-FDD1-4BEA-8FC4-396F34E77E27}"/>
              </a:ext>
            </a:extLst>
          </p:cNvPr>
          <p:cNvSpPr>
            <a:spLocks noGrp="1"/>
          </p:cNvSpPr>
          <p:nvPr/>
        </p:nvSpPr>
        <p:spPr>
          <a:xfrm>
            <a:off x="2103120" y="1638300"/>
            <a:ext cx="7985760" cy="502920"/>
          </a:xfrm>
          <a:prstGeom prst="rect">
            <a:avLst/>
          </a:prstGeom>
          <a:noFill/>
          <a:ln w="0">
            <a:noFill/>
            <a:prstDash val="solid"/>
          </a:ln>
        </p:spPr>
        <p:txBody>
          <a:bodyPr/>
          <a:lstStyle>
            <a:defPPr algn="ctr">
              <a:defRPr sz="3000" b="1">
                <a:solidFill>
                  <a:srgbClr val="452046"/>
                </a:solidFill>
                <a:latin typeface="DejaVu Sans"/>
                <a:ea typeface="DejaVu Sans"/>
                <a:cs typeface="DejaVu Sans"/>
              </a:defRPr>
            </a:defPPr>
            <a:lvl1pPr algn="ctr">
              <a:defRPr sz="3000" b="1">
                <a:solidFill>
                  <a:srgbClr val="452046"/>
                </a:solidFill>
                <a:latin typeface="DejaVu Sans"/>
                <a:ea typeface="DejaVu Sans"/>
                <a:cs typeface="DejaVu Sans"/>
              </a:defRPr>
            </a:lvl1pPr>
            <a:lvl2pPr algn="ctr">
              <a:defRPr sz="3000" b="1">
                <a:solidFill>
                  <a:srgbClr val="452046"/>
                </a:solidFill>
                <a:latin typeface="DejaVu Sans"/>
                <a:ea typeface="DejaVu Sans"/>
                <a:cs typeface="DejaVu Sans"/>
              </a:defRPr>
            </a:lvl2pPr>
            <a:lvl3pPr algn="ctr">
              <a:defRPr sz="3000" b="1">
                <a:solidFill>
                  <a:srgbClr val="452046"/>
                </a:solidFill>
                <a:latin typeface="DejaVu Sans"/>
                <a:ea typeface="DejaVu Sans"/>
                <a:cs typeface="DejaVu Sans"/>
              </a:defRPr>
            </a:lvl3pPr>
            <a:lvl4pPr algn="ctr">
              <a:defRPr sz="3000" b="1">
                <a:solidFill>
                  <a:srgbClr val="452046"/>
                </a:solidFill>
                <a:latin typeface="DejaVu Sans"/>
                <a:ea typeface="DejaVu Sans"/>
                <a:cs typeface="DejaVu Sans"/>
              </a:defRPr>
            </a:lvl4pPr>
            <a:lvl5pPr algn="ctr">
              <a:defRPr sz="3000" b="1">
                <a:solidFill>
                  <a:srgbClr val="452046"/>
                </a:solidFill>
                <a:latin typeface="DejaVu Sans"/>
                <a:ea typeface="DejaVu Sans"/>
                <a:cs typeface="DejaVu Sans"/>
              </a:defRPr>
            </a:lvl5pPr>
            <a:lvl6pPr algn="ctr">
              <a:defRPr sz="3000" b="1">
                <a:solidFill>
                  <a:srgbClr val="452046"/>
                </a:solidFill>
                <a:latin typeface="DejaVu Sans"/>
                <a:ea typeface="DejaVu Sans"/>
                <a:cs typeface="DejaVu Sans"/>
              </a:defRPr>
            </a:lvl6pPr>
            <a:lvl7pPr algn="ctr">
              <a:defRPr sz="3000" b="1">
                <a:solidFill>
                  <a:srgbClr val="452046"/>
                </a:solidFill>
                <a:latin typeface="DejaVu Sans"/>
                <a:ea typeface="DejaVu Sans"/>
                <a:cs typeface="DejaVu Sans"/>
              </a:defRPr>
            </a:lvl7pPr>
            <a:lvl8pPr algn="ctr">
              <a:defRPr sz="3000" b="1">
                <a:solidFill>
                  <a:srgbClr val="452046"/>
                </a:solidFill>
                <a:latin typeface="DejaVu Sans"/>
                <a:ea typeface="DejaVu Sans"/>
                <a:cs typeface="DejaVu Sans"/>
              </a:defRPr>
            </a:lvl8pPr>
            <a:lvl9pPr algn="ctr">
              <a:defRPr sz="3000" b="1">
                <a:solidFill>
                  <a:srgbClr val="452046"/>
                </a:solidFill>
                <a:latin typeface="DejaVu Sans"/>
                <a:ea typeface="DejaVu Sans"/>
                <a:cs typeface="DejaVu Sans"/>
              </a:defRPr>
            </a:lvl9pPr>
          </a:lstStyle>
          <a:p>
            <a:pPr algn="ctr">
              <a:defRPr sz="3000" b="1">
                <a:solidFill>
                  <a:srgbClr val="452046"/>
                </a:solidFill>
                <a:latin typeface="DejaVu Sans"/>
                <a:ea typeface="DejaVu Sans"/>
                <a:cs typeface="DejaVu Sans"/>
              </a:defRPr>
            </a:pPr>
            <a:r>
              <a:rPr sz="2400"/>
              <a:t>AMSTAR 2</a:t>
            </a:r>
          </a:p>
        </p:txBody>
      </p:sp>
      <p:sp>
        <p:nvSpPr>
          <p:cNvPr id="5" name="desc">
            <a:extLst>
              <a:ext uri="{FF2B5EF4-FFF2-40B4-BE49-F238E27FC236}">
                <a16:creationId xmlns:a16="http://schemas.microsoft.com/office/drawing/2014/main" id="{08F2B488-69AA-4D18-9962-E13B48A904CE}"/>
              </a:ext>
            </a:extLst>
          </p:cNvPr>
          <p:cNvSpPr>
            <a:spLocks noGrp="1"/>
          </p:cNvSpPr>
          <p:nvPr/>
        </p:nvSpPr>
        <p:spPr>
          <a:xfrm>
            <a:off x="2225040" y="2255520"/>
            <a:ext cx="7741920" cy="624840"/>
          </a:xfrm>
          <a:prstGeom prst="rect">
            <a:avLst/>
          </a:prstGeom>
          <a:noFill/>
          <a:ln w="0">
            <a:noFill/>
            <a:prstDash val="solid"/>
          </a:ln>
        </p:spPr>
        <p:txBody>
          <a:bodyPr/>
          <a:lstStyle>
            <a:defPPr algn="ctr">
              <a:defRPr sz="1875">
                <a:solidFill>
                  <a:srgbClr val="242424"/>
                </a:solidFill>
                <a:latin typeface="DejaVu Sans"/>
                <a:ea typeface="DejaVu Sans"/>
                <a:cs typeface="DejaVu Sans"/>
              </a:defRPr>
            </a:defPPr>
            <a:lvl1pPr algn="ctr">
              <a:defRPr sz="1875">
                <a:solidFill>
                  <a:srgbClr val="242424"/>
                </a:solidFill>
                <a:latin typeface="DejaVu Sans"/>
                <a:ea typeface="DejaVu Sans"/>
                <a:cs typeface="DejaVu Sans"/>
              </a:defRPr>
            </a:lvl1pPr>
            <a:lvl2pPr algn="ctr">
              <a:defRPr sz="1875">
                <a:solidFill>
                  <a:srgbClr val="242424"/>
                </a:solidFill>
                <a:latin typeface="DejaVu Sans"/>
                <a:ea typeface="DejaVu Sans"/>
                <a:cs typeface="DejaVu Sans"/>
              </a:defRPr>
            </a:lvl2pPr>
            <a:lvl3pPr algn="ctr">
              <a:defRPr sz="1875">
                <a:solidFill>
                  <a:srgbClr val="242424"/>
                </a:solidFill>
                <a:latin typeface="DejaVu Sans"/>
                <a:ea typeface="DejaVu Sans"/>
                <a:cs typeface="DejaVu Sans"/>
              </a:defRPr>
            </a:lvl3pPr>
            <a:lvl4pPr algn="ctr">
              <a:defRPr sz="1875">
                <a:solidFill>
                  <a:srgbClr val="242424"/>
                </a:solidFill>
                <a:latin typeface="DejaVu Sans"/>
                <a:ea typeface="DejaVu Sans"/>
                <a:cs typeface="DejaVu Sans"/>
              </a:defRPr>
            </a:lvl4pPr>
            <a:lvl5pPr algn="ctr">
              <a:defRPr sz="1875">
                <a:solidFill>
                  <a:srgbClr val="242424"/>
                </a:solidFill>
                <a:latin typeface="DejaVu Sans"/>
                <a:ea typeface="DejaVu Sans"/>
                <a:cs typeface="DejaVu Sans"/>
              </a:defRPr>
            </a:lvl5pPr>
            <a:lvl6pPr algn="ctr">
              <a:defRPr sz="1875">
                <a:solidFill>
                  <a:srgbClr val="242424"/>
                </a:solidFill>
                <a:latin typeface="DejaVu Sans"/>
                <a:ea typeface="DejaVu Sans"/>
                <a:cs typeface="DejaVu Sans"/>
              </a:defRPr>
            </a:lvl6pPr>
            <a:lvl7pPr algn="ctr">
              <a:defRPr sz="1875">
                <a:solidFill>
                  <a:srgbClr val="242424"/>
                </a:solidFill>
                <a:latin typeface="DejaVu Sans"/>
                <a:ea typeface="DejaVu Sans"/>
                <a:cs typeface="DejaVu Sans"/>
              </a:defRPr>
            </a:lvl7pPr>
            <a:lvl8pPr algn="ctr">
              <a:defRPr sz="1875">
                <a:solidFill>
                  <a:srgbClr val="242424"/>
                </a:solidFill>
                <a:latin typeface="DejaVu Sans"/>
                <a:ea typeface="DejaVu Sans"/>
                <a:cs typeface="DejaVu Sans"/>
              </a:defRPr>
            </a:lvl8pPr>
            <a:lvl9pPr algn="ctr">
              <a:defRPr sz="1875">
                <a:solidFill>
                  <a:srgbClr val="242424"/>
                </a:solidFill>
                <a:latin typeface="DejaVu Sans"/>
                <a:ea typeface="DejaVu Sans"/>
                <a:cs typeface="DejaVu Sans"/>
              </a:defRPr>
            </a:lvl9pPr>
          </a:lstStyle>
          <a:p>
            <a:pPr algn="ctr">
              <a:defRPr sz="1875">
                <a:solidFill>
                  <a:srgbClr val="242424"/>
                </a:solidFill>
                <a:latin typeface="DejaVu Sans"/>
                <a:ea typeface="DejaVu Sans"/>
                <a:cs typeface="DejaVu Sans"/>
              </a:defRPr>
            </a:pPr>
            <a:r>
              <a:rPr sz="1500"/>
              <a:t>Εργαλείο κριτικής αξιολόγησης συστηματικών ανασκοπήσεων που περιλαμβάνουν τυχαιοποιημένες ή μη τυχαιοποιημένες μελέτες παρεμβάσεων υγείας.</a:t>
            </a:r>
          </a:p>
        </p:txBody>
      </p:sp>
      <p:sp>
        <p:nvSpPr>
          <p:cNvPr id="6" name="items-card">
            <a:extLst>
              <a:ext uri="{FF2B5EF4-FFF2-40B4-BE49-F238E27FC236}">
                <a16:creationId xmlns:a16="http://schemas.microsoft.com/office/drawing/2014/main" id="{36C9F598-68E5-463B-BCC1-CFF92A2E91E0}"/>
              </a:ext>
            </a:extLst>
          </p:cNvPr>
          <p:cNvSpPr>
            <a:spLocks noGrp="1"/>
          </p:cNvSpPr>
          <p:nvPr/>
        </p:nvSpPr>
        <p:spPr>
          <a:xfrm>
            <a:off x="2148840" y="3276600"/>
            <a:ext cx="2514600" cy="1752600"/>
          </a:xfrm>
          <a:prstGeom prst="roundRect">
            <a:avLst>
              <a:gd name="adj" fmla="val 3478"/>
            </a:avLst>
          </a:prstGeom>
          <a:solidFill>
            <a:srgbClr val="F5EFF6"/>
          </a:solidFill>
          <a:ln w="12383">
            <a:solidFill>
              <a:srgbClr val="CDB9D0"/>
            </a:solidFill>
            <a:prstDash val="solid"/>
          </a:ln>
        </p:spPr>
        <p:txBody>
          <a:bodyPr/>
          <a:lstStyle/>
          <a:p>
            <a:endParaRPr lang="en-US" sz="1440"/>
          </a:p>
        </p:txBody>
      </p:sp>
      <p:sp>
        <p:nvSpPr>
          <p:cNvPr id="7" name="items-title">
            <a:extLst>
              <a:ext uri="{FF2B5EF4-FFF2-40B4-BE49-F238E27FC236}">
                <a16:creationId xmlns:a16="http://schemas.microsoft.com/office/drawing/2014/main" id="{C46E50FC-8578-4147-A476-8AADF17060E1}"/>
              </a:ext>
            </a:extLst>
          </p:cNvPr>
          <p:cNvSpPr>
            <a:spLocks noGrp="1"/>
          </p:cNvSpPr>
          <p:nvPr/>
        </p:nvSpPr>
        <p:spPr>
          <a:xfrm>
            <a:off x="2286000" y="3398520"/>
            <a:ext cx="22402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16 ερωτήσεις</a:t>
            </a:r>
          </a:p>
        </p:txBody>
      </p:sp>
      <p:sp>
        <p:nvSpPr>
          <p:cNvPr id="8" name="items-body">
            <a:extLst>
              <a:ext uri="{FF2B5EF4-FFF2-40B4-BE49-F238E27FC236}">
                <a16:creationId xmlns:a16="http://schemas.microsoft.com/office/drawing/2014/main" id="{0C38735D-63AD-4F62-B947-100BBC5A4C26}"/>
              </a:ext>
            </a:extLst>
          </p:cNvPr>
          <p:cNvSpPr>
            <a:spLocks noGrp="1"/>
          </p:cNvSpPr>
          <p:nvPr/>
        </p:nvSpPr>
        <p:spPr>
          <a:xfrm>
            <a:off x="2316480" y="3794760"/>
            <a:ext cx="2179320" cy="10972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Εξετάζουν πρωτόκολλο, αναζήτηση, επιλογή, εξαγωγή, κίνδυνο μεροληψίας, σύνθεση και ερμηνεία.</a:t>
            </a:r>
          </a:p>
        </p:txBody>
      </p:sp>
      <p:sp>
        <p:nvSpPr>
          <p:cNvPr id="9" name="critical-card">
            <a:extLst>
              <a:ext uri="{FF2B5EF4-FFF2-40B4-BE49-F238E27FC236}">
                <a16:creationId xmlns:a16="http://schemas.microsoft.com/office/drawing/2014/main" id="{A0752B94-7A99-42F4-B194-E9E4C73B2F84}"/>
              </a:ext>
            </a:extLst>
          </p:cNvPr>
          <p:cNvSpPr>
            <a:spLocks noGrp="1"/>
          </p:cNvSpPr>
          <p:nvPr/>
        </p:nvSpPr>
        <p:spPr>
          <a:xfrm>
            <a:off x="4838700" y="3276600"/>
            <a:ext cx="2514600" cy="1752600"/>
          </a:xfrm>
          <a:prstGeom prst="roundRect">
            <a:avLst>
              <a:gd name="adj" fmla="val 3478"/>
            </a:avLst>
          </a:prstGeom>
          <a:solidFill>
            <a:srgbClr val="EDF6FB"/>
          </a:solidFill>
          <a:ln w="12383">
            <a:solidFill>
              <a:srgbClr val="3F8CC4"/>
            </a:solidFill>
            <a:prstDash val="solid"/>
          </a:ln>
        </p:spPr>
        <p:txBody>
          <a:bodyPr/>
          <a:lstStyle/>
          <a:p>
            <a:endParaRPr lang="en-US" sz="1440"/>
          </a:p>
        </p:txBody>
      </p:sp>
      <p:sp>
        <p:nvSpPr>
          <p:cNvPr id="10" name="critical-title">
            <a:extLst>
              <a:ext uri="{FF2B5EF4-FFF2-40B4-BE49-F238E27FC236}">
                <a16:creationId xmlns:a16="http://schemas.microsoft.com/office/drawing/2014/main" id="{2B4857A2-650F-4B79-9640-998FF8A930F2}"/>
              </a:ext>
            </a:extLst>
          </p:cNvPr>
          <p:cNvSpPr>
            <a:spLocks noGrp="1"/>
          </p:cNvSpPr>
          <p:nvPr/>
        </p:nvSpPr>
        <p:spPr>
          <a:xfrm>
            <a:off x="4975860" y="3398520"/>
            <a:ext cx="22402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7 κρίσιμα πεδία</a:t>
            </a:r>
          </a:p>
        </p:txBody>
      </p:sp>
      <p:sp>
        <p:nvSpPr>
          <p:cNvPr id="11" name="critical-body">
            <a:extLst>
              <a:ext uri="{FF2B5EF4-FFF2-40B4-BE49-F238E27FC236}">
                <a16:creationId xmlns:a16="http://schemas.microsoft.com/office/drawing/2014/main" id="{324A58B4-6231-42FB-987E-2CC850882DF6}"/>
              </a:ext>
            </a:extLst>
          </p:cNvPr>
          <p:cNvSpPr>
            <a:spLocks noGrp="1"/>
          </p:cNvSpPr>
          <p:nvPr/>
        </p:nvSpPr>
        <p:spPr>
          <a:xfrm>
            <a:off x="5006340" y="3794760"/>
            <a:ext cx="2179320" cy="10972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Τα στοιχεία 2, 4, 7, 9, 11, 13 και 15 επηρεάζουν καθοριστικά την εμπιστοσύνη στα αποτελέσματα.</a:t>
            </a:r>
          </a:p>
        </p:txBody>
      </p:sp>
      <p:sp>
        <p:nvSpPr>
          <p:cNvPr id="12" name="rating-card">
            <a:extLst>
              <a:ext uri="{FF2B5EF4-FFF2-40B4-BE49-F238E27FC236}">
                <a16:creationId xmlns:a16="http://schemas.microsoft.com/office/drawing/2014/main" id="{1E3FCDF5-334C-47EB-9C58-1E1B6CACD0CA}"/>
              </a:ext>
            </a:extLst>
          </p:cNvPr>
          <p:cNvSpPr>
            <a:spLocks noGrp="1"/>
          </p:cNvSpPr>
          <p:nvPr/>
        </p:nvSpPr>
        <p:spPr>
          <a:xfrm>
            <a:off x="7528560" y="3276600"/>
            <a:ext cx="2514600" cy="1752600"/>
          </a:xfrm>
          <a:prstGeom prst="roundRect">
            <a:avLst>
              <a:gd name="adj" fmla="val 3478"/>
            </a:avLst>
          </a:prstGeom>
          <a:solidFill>
            <a:srgbClr val="EEF7F1"/>
          </a:solidFill>
          <a:ln w="12383">
            <a:solidFill>
              <a:srgbClr val="3E8060"/>
            </a:solidFill>
            <a:prstDash val="solid"/>
          </a:ln>
        </p:spPr>
        <p:txBody>
          <a:bodyPr/>
          <a:lstStyle/>
          <a:p>
            <a:endParaRPr lang="en-US" sz="1440"/>
          </a:p>
        </p:txBody>
      </p:sp>
      <p:sp>
        <p:nvSpPr>
          <p:cNvPr id="13" name="rating-title">
            <a:extLst>
              <a:ext uri="{FF2B5EF4-FFF2-40B4-BE49-F238E27FC236}">
                <a16:creationId xmlns:a16="http://schemas.microsoft.com/office/drawing/2014/main" id="{4C78A9DA-5E6B-452E-9280-DE11164F2B0D}"/>
              </a:ext>
            </a:extLst>
          </p:cNvPr>
          <p:cNvSpPr>
            <a:spLocks noGrp="1"/>
          </p:cNvSpPr>
          <p:nvPr/>
        </p:nvSpPr>
        <p:spPr>
          <a:xfrm>
            <a:off x="7665720" y="3398520"/>
            <a:ext cx="2240280" cy="320040"/>
          </a:xfrm>
          <a:prstGeom prst="rect">
            <a:avLst/>
          </a:prstGeom>
          <a:noFill/>
          <a:ln w="0">
            <a:noFill/>
            <a:prstDash val="solid"/>
          </a:ln>
        </p:spPr>
        <p:txBody>
          <a:bodyPr/>
          <a:lstStyle>
            <a:defPPr algn="ctr">
              <a:defRPr sz="1875" b="1">
                <a:solidFill>
                  <a:srgbClr val="452046"/>
                </a:solidFill>
                <a:latin typeface="DejaVu Sans"/>
                <a:ea typeface="DejaVu Sans"/>
                <a:cs typeface="DejaVu Sans"/>
              </a:defRPr>
            </a:defPPr>
            <a:lvl1pPr algn="ctr">
              <a:defRPr sz="1875" b="1">
                <a:solidFill>
                  <a:srgbClr val="452046"/>
                </a:solidFill>
                <a:latin typeface="DejaVu Sans"/>
                <a:ea typeface="DejaVu Sans"/>
                <a:cs typeface="DejaVu Sans"/>
              </a:defRPr>
            </a:lvl1pPr>
            <a:lvl2pPr algn="ctr">
              <a:defRPr sz="1875" b="1">
                <a:solidFill>
                  <a:srgbClr val="452046"/>
                </a:solidFill>
                <a:latin typeface="DejaVu Sans"/>
                <a:ea typeface="DejaVu Sans"/>
                <a:cs typeface="DejaVu Sans"/>
              </a:defRPr>
            </a:lvl2pPr>
            <a:lvl3pPr algn="ctr">
              <a:defRPr sz="1875" b="1">
                <a:solidFill>
                  <a:srgbClr val="452046"/>
                </a:solidFill>
                <a:latin typeface="DejaVu Sans"/>
                <a:ea typeface="DejaVu Sans"/>
                <a:cs typeface="DejaVu Sans"/>
              </a:defRPr>
            </a:lvl3pPr>
            <a:lvl4pPr algn="ctr">
              <a:defRPr sz="1875" b="1">
                <a:solidFill>
                  <a:srgbClr val="452046"/>
                </a:solidFill>
                <a:latin typeface="DejaVu Sans"/>
                <a:ea typeface="DejaVu Sans"/>
                <a:cs typeface="DejaVu Sans"/>
              </a:defRPr>
            </a:lvl4pPr>
            <a:lvl5pPr algn="ctr">
              <a:defRPr sz="1875" b="1">
                <a:solidFill>
                  <a:srgbClr val="452046"/>
                </a:solidFill>
                <a:latin typeface="DejaVu Sans"/>
                <a:ea typeface="DejaVu Sans"/>
                <a:cs typeface="DejaVu Sans"/>
              </a:defRPr>
            </a:lvl5pPr>
            <a:lvl6pPr algn="ctr">
              <a:defRPr sz="1875" b="1">
                <a:solidFill>
                  <a:srgbClr val="452046"/>
                </a:solidFill>
                <a:latin typeface="DejaVu Sans"/>
                <a:ea typeface="DejaVu Sans"/>
                <a:cs typeface="DejaVu Sans"/>
              </a:defRPr>
            </a:lvl6pPr>
            <a:lvl7pPr algn="ctr">
              <a:defRPr sz="1875" b="1">
                <a:solidFill>
                  <a:srgbClr val="452046"/>
                </a:solidFill>
                <a:latin typeface="DejaVu Sans"/>
                <a:ea typeface="DejaVu Sans"/>
                <a:cs typeface="DejaVu Sans"/>
              </a:defRPr>
            </a:lvl7pPr>
            <a:lvl8pPr algn="ctr">
              <a:defRPr sz="1875" b="1">
                <a:solidFill>
                  <a:srgbClr val="452046"/>
                </a:solidFill>
                <a:latin typeface="DejaVu Sans"/>
                <a:ea typeface="DejaVu Sans"/>
                <a:cs typeface="DejaVu Sans"/>
              </a:defRPr>
            </a:lvl8pPr>
            <a:lvl9pPr algn="ctr">
              <a:defRPr sz="1875" b="1">
                <a:solidFill>
                  <a:srgbClr val="452046"/>
                </a:solidFill>
                <a:latin typeface="DejaVu Sans"/>
                <a:ea typeface="DejaVu Sans"/>
                <a:cs typeface="DejaVu Sans"/>
              </a:defRPr>
            </a:lvl9pPr>
          </a:lstStyle>
          <a:p>
            <a:pPr algn="ctr">
              <a:defRPr sz="1875" b="1">
                <a:solidFill>
                  <a:srgbClr val="452046"/>
                </a:solidFill>
                <a:latin typeface="DejaVu Sans"/>
                <a:ea typeface="DejaVu Sans"/>
                <a:cs typeface="DejaVu Sans"/>
              </a:defRPr>
            </a:pPr>
            <a:r>
              <a:rPr sz="1500"/>
              <a:t>4 επίπεδα εμπιστοσύνης</a:t>
            </a:r>
          </a:p>
        </p:txBody>
      </p:sp>
      <p:sp>
        <p:nvSpPr>
          <p:cNvPr id="14" name="rating-body">
            <a:extLst>
              <a:ext uri="{FF2B5EF4-FFF2-40B4-BE49-F238E27FC236}">
                <a16:creationId xmlns:a16="http://schemas.microsoft.com/office/drawing/2014/main" id="{1AC458E3-28C6-481A-A0AF-57032A3F3F9E}"/>
              </a:ext>
            </a:extLst>
          </p:cNvPr>
          <p:cNvSpPr>
            <a:spLocks noGrp="1"/>
          </p:cNvSpPr>
          <p:nvPr/>
        </p:nvSpPr>
        <p:spPr>
          <a:xfrm>
            <a:off x="7696200" y="3794760"/>
            <a:ext cx="2179320" cy="1097280"/>
          </a:xfrm>
          <a:prstGeom prst="rect">
            <a:avLst/>
          </a:prstGeom>
          <a:noFill/>
          <a:ln w="0">
            <a:noFill/>
            <a:prstDash val="solid"/>
          </a:ln>
        </p:spPr>
        <p:txBody>
          <a:bodyPr/>
          <a:lstStyle>
            <a:defPPr algn="ctr">
              <a:defRPr sz="1613">
                <a:solidFill>
                  <a:srgbClr val="242424"/>
                </a:solidFill>
                <a:latin typeface="DejaVu Sans"/>
                <a:ea typeface="DejaVu Sans"/>
                <a:cs typeface="DejaVu Sans"/>
              </a:defRPr>
            </a:defPPr>
            <a:lvl1pPr algn="ctr">
              <a:defRPr sz="1613">
                <a:solidFill>
                  <a:srgbClr val="242424"/>
                </a:solidFill>
                <a:latin typeface="DejaVu Sans"/>
                <a:ea typeface="DejaVu Sans"/>
                <a:cs typeface="DejaVu Sans"/>
              </a:defRPr>
            </a:lvl1pPr>
            <a:lvl2pPr algn="ctr">
              <a:defRPr sz="1613">
                <a:solidFill>
                  <a:srgbClr val="242424"/>
                </a:solidFill>
                <a:latin typeface="DejaVu Sans"/>
                <a:ea typeface="DejaVu Sans"/>
                <a:cs typeface="DejaVu Sans"/>
              </a:defRPr>
            </a:lvl2pPr>
            <a:lvl3pPr algn="ctr">
              <a:defRPr sz="1613">
                <a:solidFill>
                  <a:srgbClr val="242424"/>
                </a:solidFill>
                <a:latin typeface="DejaVu Sans"/>
                <a:ea typeface="DejaVu Sans"/>
                <a:cs typeface="DejaVu Sans"/>
              </a:defRPr>
            </a:lvl3pPr>
            <a:lvl4pPr algn="ctr">
              <a:defRPr sz="1613">
                <a:solidFill>
                  <a:srgbClr val="242424"/>
                </a:solidFill>
                <a:latin typeface="DejaVu Sans"/>
                <a:ea typeface="DejaVu Sans"/>
                <a:cs typeface="DejaVu Sans"/>
              </a:defRPr>
            </a:lvl4pPr>
            <a:lvl5pPr algn="ctr">
              <a:defRPr sz="1613">
                <a:solidFill>
                  <a:srgbClr val="242424"/>
                </a:solidFill>
                <a:latin typeface="DejaVu Sans"/>
                <a:ea typeface="DejaVu Sans"/>
                <a:cs typeface="DejaVu Sans"/>
              </a:defRPr>
            </a:lvl5pPr>
            <a:lvl6pPr algn="ctr">
              <a:defRPr sz="1613">
                <a:solidFill>
                  <a:srgbClr val="242424"/>
                </a:solidFill>
                <a:latin typeface="DejaVu Sans"/>
                <a:ea typeface="DejaVu Sans"/>
                <a:cs typeface="DejaVu Sans"/>
              </a:defRPr>
            </a:lvl6pPr>
            <a:lvl7pPr algn="ctr">
              <a:defRPr sz="1613">
                <a:solidFill>
                  <a:srgbClr val="242424"/>
                </a:solidFill>
                <a:latin typeface="DejaVu Sans"/>
                <a:ea typeface="DejaVu Sans"/>
                <a:cs typeface="DejaVu Sans"/>
              </a:defRPr>
            </a:lvl7pPr>
            <a:lvl8pPr algn="ctr">
              <a:defRPr sz="1613">
                <a:solidFill>
                  <a:srgbClr val="242424"/>
                </a:solidFill>
                <a:latin typeface="DejaVu Sans"/>
                <a:ea typeface="DejaVu Sans"/>
                <a:cs typeface="DejaVu Sans"/>
              </a:defRPr>
            </a:lvl8pPr>
            <a:lvl9pPr algn="ctr">
              <a:defRPr sz="1613">
                <a:solidFill>
                  <a:srgbClr val="242424"/>
                </a:solidFill>
                <a:latin typeface="DejaVu Sans"/>
                <a:ea typeface="DejaVu Sans"/>
                <a:cs typeface="DejaVu Sans"/>
              </a:defRPr>
            </a:lvl9pPr>
          </a:lstStyle>
          <a:p>
            <a:pPr algn="ctr">
              <a:defRPr sz="1613">
                <a:solidFill>
                  <a:srgbClr val="242424"/>
                </a:solidFill>
                <a:latin typeface="DejaVu Sans"/>
                <a:ea typeface="DejaVu Sans"/>
                <a:cs typeface="DejaVu Sans"/>
              </a:defRPr>
            </a:pPr>
            <a:r>
              <a:rPr sz="1290"/>
              <a:t>Υψηλή, μέτρια, χαμηλή ή εξαιρετικά χαμηλή.</a:t>
            </a:r>
          </a:p>
        </p:txBody>
      </p:sp>
      <p:sp>
        <p:nvSpPr>
          <p:cNvPr id="15" name="no-score">
            <a:extLst>
              <a:ext uri="{FF2B5EF4-FFF2-40B4-BE49-F238E27FC236}">
                <a16:creationId xmlns:a16="http://schemas.microsoft.com/office/drawing/2014/main" id="{7175DD0A-CE42-4981-B9F0-3754E1F0FAE7}"/>
              </a:ext>
            </a:extLst>
          </p:cNvPr>
          <p:cNvSpPr>
            <a:spLocks noGrp="1"/>
          </p:cNvSpPr>
          <p:nvPr/>
        </p:nvSpPr>
        <p:spPr>
          <a:xfrm>
            <a:off x="2148840" y="5410200"/>
            <a:ext cx="7894320" cy="746760"/>
          </a:xfrm>
          <a:prstGeom prst="roundRect">
            <a:avLst>
              <a:gd name="adj" fmla="val 8163"/>
            </a:avLst>
          </a:prstGeom>
          <a:solidFill>
            <a:srgbClr val="FCEEEE"/>
          </a:solidFill>
          <a:ln w="14288">
            <a:solidFill>
              <a:srgbClr val="B85B5B"/>
            </a:solidFill>
            <a:prstDash val="solid"/>
          </a:ln>
        </p:spPr>
        <p:txBody>
          <a:bodyPr/>
          <a:lstStyle>
            <a:defPPr algn="ctr">
              <a:defRPr sz="1763" b="1">
                <a:solidFill>
                  <a:srgbClr val="B85B5B"/>
                </a:solidFill>
                <a:latin typeface="DejaVu Sans"/>
                <a:ea typeface="DejaVu Sans"/>
                <a:cs typeface="DejaVu Sans"/>
              </a:defRPr>
            </a:defPPr>
            <a:lvl1pPr algn="ctr">
              <a:defRPr sz="1763" b="1">
                <a:solidFill>
                  <a:srgbClr val="B85B5B"/>
                </a:solidFill>
                <a:latin typeface="DejaVu Sans"/>
                <a:ea typeface="DejaVu Sans"/>
                <a:cs typeface="DejaVu Sans"/>
              </a:defRPr>
            </a:lvl1pPr>
            <a:lvl2pPr algn="ctr">
              <a:defRPr sz="1763" b="1">
                <a:solidFill>
                  <a:srgbClr val="B85B5B"/>
                </a:solidFill>
                <a:latin typeface="DejaVu Sans"/>
                <a:ea typeface="DejaVu Sans"/>
                <a:cs typeface="DejaVu Sans"/>
              </a:defRPr>
            </a:lvl2pPr>
            <a:lvl3pPr algn="ctr">
              <a:defRPr sz="1763" b="1">
                <a:solidFill>
                  <a:srgbClr val="B85B5B"/>
                </a:solidFill>
                <a:latin typeface="DejaVu Sans"/>
                <a:ea typeface="DejaVu Sans"/>
                <a:cs typeface="DejaVu Sans"/>
              </a:defRPr>
            </a:lvl3pPr>
            <a:lvl4pPr algn="ctr">
              <a:defRPr sz="1763" b="1">
                <a:solidFill>
                  <a:srgbClr val="B85B5B"/>
                </a:solidFill>
                <a:latin typeface="DejaVu Sans"/>
                <a:ea typeface="DejaVu Sans"/>
                <a:cs typeface="DejaVu Sans"/>
              </a:defRPr>
            </a:lvl4pPr>
            <a:lvl5pPr algn="ctr">
              <a:defRPr sz="1763" b="1">
                <a:solidFill>
                  <a:srgbClr val="B85B5B"/>
                </a:solidFill>
                <a:latin typeface="DejaVu Sans"/>
                <a:ea typeface="DejaVu Sans"/>
                <a:cs typeface="DejaVu Sans"/>
              </a:defRPr>
            </a:lvl5pPr>
            <a:lvl6pPr algn="ctr">
              <a:defRPr sz="1763" b="1">
                <a:solidFill>
                  <a:srgbClr val="B85B5B"/>
                </a:solidFill>
                <a:latin typeface="DejaVu Sans"/>
                <a:ea typeface="DejaVu Sans"/>
                <a:cs typeface="DejaVu Sans"/>
              </a:defRPr>
            </a:lvl6pPr>
            <a:lvl7pPr algn="ctr">
              <a:defRPr sz="1763" b="1">
                <a:solidFill>
                  <a:srgbClr val="B85B5B"/>
                </a:solidFill>
                <a:latin typeface="DejaVu Sans"/>
                <a:ea typeface="DejaVu Sans"/>
                <a:cs typeface="DejaVu Sans"/>
              </a:defRPr>
            </a:lvl7pPr>
            <a:lvl8pPr algn="ctr">
              <a:defRPr sz="1763" b="1">
                <a:solidFill>
                  <a:srgbClr val="B85B5B"/>
                </a:solidFill>
                <a:latin typeface="DejaVu Sans"/>
                <a:ea typeface="DejaVu Sans"/>
                <a:cs typeface="DejaVu Sans"/>
              </a:defRPr>
            </a:lvl8pPr>
            <a:lvl9pPr algn="ctr">
              <a:defRPr sz="1763" b="1">
                <a:solidFill>
                  <a:srgbClr val="B85B5B"/>
                </a:solidFill>
                <a:latin typeface="DejaVu Sans"/>
                <a:ea typeface="DejaVu Sans"/>
                <a:cs typeface="DejaVu Sans"/>
              </a:defRPr>
            </a:lvl9pPr>
          </a:lstStyle>
          <a:p>
            <a:pPr algn="ctr">
              <a:defRPr sz="1763" b="1">
                <a:solidFill>
                  <a:srgbClr val="B85B5B"/>
                </a:solidFill>
                <a:latin typeface="DejaVu Sans"/>
                <a:ea typeface="DejaVu Sans"/>
                <a:cs typeface="DejaVu Sans"/>
              </a:defRPr>
            </a:pPr>
            <a:r>
              <a:rPr sz="1410"/>
              <a:t>Το AMSTAR 2 δεν προτείνει αριθμητικό άθροισμα. Η συνολική κρίση βασίζεται στο είδος και στον αριθμό των αδυναμιών, ιδιαίτερα στα κρίσιμα πεδία.</a:t>
            </a:r>
          </a:p>
        </p:txBody>
      </p:sp>
      <p:sp>
        <p:nvSpPr>
          <p:cNvPr id="16" name="source">
            <a:extLst>
              <a:ext uri="{FF2B5EF4-FFF2-40B4-BE49-F238E27FC236}">
                <a16:creationId xmlns:a16="http://schemas.microsoft.com/office/drawing/2014/main" id="{5577F8AA-55AD-4DBC-A834-2245BB0766F3}"/>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Πηγή: Shea et al., BMJ 2017, AMSTAR 2</a:t>
            </a:r>
          </a:p>
        </p:txBody>
      </p:sp>
    </p:spTree>
    <p:extLst>
      <p:ext uri="{BB962C8B-B14F-4D97-AF65-F5344CB8AC3E}">
        <p14:creationId xmlns:p14="http://schemas.microsoft.com/office/powerpoint/2010/main" val="1494771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a:extLst>
              <a:ext uri="{FF2B5EF4-FFF2-40B4-BE49-F238E27FC236}">
                <a16:creationId xmlns:a16="http://schemas.microsoft.com/office/drawing/2014/main" id="{983324D2-DCF4-46CB-9BB5-1928B06233A4}"/>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AMSTAR 2: ερωτήσεις 1–8</a:t>
            </a:r>
          </a:p>
        </p:txBody>
      </p:sp>
      <p:sp>
        <p:nvSpPr>
          <p:cNvPr id="2" name="yellow-accent">
            <a:extLst>
              <a:ext uri="{FF2B5EF4-FFF2-40B4-BE49-F238E27FC236}">
                <a16:creationId xmlns:a16="http://schemas.microsoft.com/office/drawing/2014/main" id="{20DCBA8A-EACD-4D44-B31B-88DDB09783B3}"/>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9A0AE19B-275F-439E-A9C5-C649D5263A9C}"/>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amstar-circle-1">
            <a:extLst>
              <a:ext uri="{FF2B5EF4-FFF2-40B4-BE49-F238E27FC236}">
                <a16:creationId xmlns:a16="http://schemas.microsoft.com/office/drawing/2014/main" id="{FB9E30CD-D4D4-4F7C-AB93-1DD19160E372}"/>
              </a:ext>
            </a:extLst>
          </p:cNvPr>
          <p:cNvSpPr>
            <a:spLocks noGrp="1"/>
          </p:cNvSpPr>
          <p:nvPr/>
        </p:nvSpPr>
        <p:spPr>
          <a:xfrm>
            <a:off x="2057400" y="1584960"/>
            <a:ext cx="396240" cy="335280"/>
          </a:xfrm>
          <a:prstGeom prst="ellipse">
            <a:avLst/>
          </a:prstGeom>
          <a:solidFill>
            <a:srgbClr val="452046"/>
          </a:solidFill>
          <a:ln w="0">
            <a:noFill/>
            <a:prstDash val="solid"/>
          </a:ln>
        </p:spPr>
        <p:txBody>
          <a:bodyPr/>
          <a:lstStyle/>
          <a:p>
            <a:endParaRPr lang="en-US" sz="1440"/>
          </a:p>
        </p:txBody>
      </p:sp>
      <p:sp>
        <p:nvSpPr>
          <p:cNvPr id="5" name="amstar-num-1">
            <a:extLst>
              <a:ext uri="{FF2B5EF4-FFF2-40B4-BE49-F238E27FC236}">
                <a16:creationId xmlns:a16="http://schemas.microsoft.com/office/drawing/2014/main" id="{CFDD1783-988E-4656-A0D3-E66CA195FC31}"/>
              </a:ext>
            </a:extLst>
          </p:cNvPr>
          <p:cNvSpPr>
            <a:spLocks noGrp="1"/>
          </p:cNvSpPr>
          <p:nvPr/>
        </p:nvSpPr>
        <p:spPr>
          <a:xfrm>
            <a:off x="2057400" y="163830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a:t>
            </a:r>
          </a:p>
        </p:txBody>
      </p:sp>
      <p:sp>
        <p:nvSpPr>
          <p:cNvPr id="6" name="amstar-text-1">
            <a:extLst>
              <a:ext uri="{FF2B5EF4-FFF2-40B4-BE49-F238E27FC236}">
                <a16:creationId xmlns:a16="http://schemas.microsoft.com/office/drawing/2014/main" id="{B574AF3B-6408-4F05-B90B-5F34EB9BA731}"/>
              </a:ext>
            </a:extLst>
          </p:cNvPr>
          <p:cNvSpPr>
            <a:spLocks noGrp="1"/>
          </p:cNvSpPr>
          <p:nvPr/>
        </p:nvSpPr>
        <p:spPr>
          <a:xfrm>
            <a:off x="2590800" y="156210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Η ερευνητική ερώτηση και τα κριτήρια ένταξης περιλαμβάνουν τα στοιχεία PICO;</a:t>
            </a:r>
          </a:p>
        </p:txBody>
      </p:sp>
      <p:sp>
        <p:nvSpPr>
          <p:cNvPr id="7" name="amstar-circle-2">
            <a:extLst>
              <a:ext uri="{FF2B5EF4-FFF2-40B4-BE49-F238E27FC236}">
                <a16:creationId xmlns:a16="http://schemas.microsoft.com/office/drawing/2014/main" id="{86A553BD-905D-4F9E-94EF-05FC96385CBB}"/>
              </a:ext>
            </a:extLst>
          </p:cNvPr>
          <p:cNvSpPr>
            <a:spLocks noGrp="1"/>
          </p:cNvSpPr>
          <p:nvPr/>
        </p:nvSpPr>
        <p:spPr>
          <a:xfrm>
            <a:off x="2057400" y="2179320"/>
            <a:ext cx="396240" cy="335280"/>
          </a:xfrm>
          <a:prstGeom prst="ellipse">
            <a:avLst/>
          </a:prstGeom>
          <a:solidFill>
            <a:srgbClr val="B85B5B"/>
          </a:solidFill>
          <a:ln w="0">
            <a:noFill/>
            <a:prstDash val="solid"/>
          </a:ln>
        </p:spPr>
        <p:txBody>
          <a:bodyPr/>
          <a:lstStyle/>
          <a:p>
            <a:endParaRPr lang="en-US" sz="1440"/>
          </a:p>
        </p:txBody>
      </p:sp>
      <p:sp>
        <p:nvSpPr>
          <p:cNvPr id="8" name="amstar-num-2">
            <a:extLst>
              <a:ext uri="{FF2B5EF4-FFF2-40B4-BE49-F238E27FC236}">
                <a16:creationId xmlns:a16="http://schemas.microsoft.com/office/drawing/2014/main" id="{AAA3D5F8-EEEF-4594-B9A9-EFEFF2D11D4E}"/>
              </a:ext>
            </a:extLst>
          </p:cNvPr>
          <p:cNvSpPr>
            <a:spLocks noGrp="1"/>
          </p:cNvSpPr>
          <p:nvPr/>
        </p:nvSpPr>
        <p:spPr>
          <a:xfrm>
            <a:off x="2057400" y="223266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2</a:t>
            </a:r>
          </a:p>
        </p:txBody>
      </p:sp>
      <p:sp>
        <p:nvSpPr>
          <p:cNvPr id="9" name="amstar-text-2">
            <a:extLst>
              <a:ext uri="{FF2B5EF4-FFF2-40B4-BE49-F238E27FC236}">
                <a16:creationId xmlns:a16="http://schemas.microsoft.com/office/drawing/2014/main" id="{EFC96438-41B6-4A9B-A04A-51975B6BBBE6}"/>
              </a:ext>
            </a:extLst>
          </p:cNvPr>
          <p:cNvSpPr>
            <a:spLocks noGrp="1"/>
          </p:cNvSpPr>
          <p:nvPr/>
        </p:nvSpPr>
        <p:spPr>
          <a:xfrm>
            <a:off x="2590800" y="215646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Υπήρχε προκαθορισμένο πρωτόκολλο και αιτιολογήθηκαν οι σημαντικές αποκλίσεις;</a:t>
            </a:r>
          </a:p>
        </p:txBody>
      </p:sp>
      <p:sp>
        <p:nvSpPr>
          <p:cNvPr id="10" name="critical-2">
            <a:extLst>
              <a:ext uri="{FF2B5EF4-FFF2-40B4-BE49-F238E27FC236}">
                <a16:creationId xmlns:a16="http://schemas.microsoft.com/office/drawing/2014/main" id="{C6896763-2AC8-4CC1-BF55-F964F979E44A}"/>
              </a:ext>
            </a:extLst>
          </p:cNvPr>
          <p:cNvSpPr>
            <a:spLocks noGrp="1"/>
          </p:cNvSpPr>
          <p:nvPr/>
        </p:nvSpPr>
        <p:spPr>
          <a:xfrm>
            <a:off x="9265920" y="221742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11" name="amstar-circle-3">
            <a:extLst>
              <a:ext uri="{FF2B5EF4-FFF2-40B4-BE49-F238E27FC236}">
                <a16:creationId xmlns:a16="http://schemas.microsoft.com/office/drawing/2014/main" id="{5E3A765A-9BD2-4A4C-8905-365C3E6DD690}"/>
              </a:ext>
            </a:extLst>
          </p:cNvPr>
          <p:cNvSpPr>
            <a:spLocks noGrp="1"/>
          </p:cNvSpPr>
          <p:nvPr/>
        </p:nvSpPr>
        <p:spPr>
          <a:xfrm>
            <a:off x="2057400" y="2773680"/>
            <a:ext cx="396240" cy="335280"/>
          </a:xfrm>
          <a:prstGeom prst="ellipse">
            <a:avLst/>
          </a:prstGeom>
          <a:solidFill>
            <a:srgbClr val="452046"/>
          </a:solidFill>
          <a:ln w="0">
            <a:noFill/>
            <a:prstDash val="solid"/>
          </a:ln>
        </p:spPr>
        <p:txBody>
          <a:bodyPr/>
          <a:lstStyle/>
          <a:p>
            <a:endParaRPr lang="en-US" sz="1440"/>
          </a:p>
        </p:txBody>
      </p:sp>
      <p:sp>
        <p:nvSpPr>
          <p:cNvPr id="12" name="amstar-num-3">
            <a:extLst>
              <a:ext uri="{FF2B5EF4-FFF2-40B4-BE49-F238E27FC236}">
                <a16:creationId xmlns:a16="http://schemas.microsoft.com/office/drawing/2014/main" id="{8BD568EE-6A6D-4F32-A363-F5191AA98DBB}"/>
              </a:ext>
            </a:extLst>
          </p:cNvPr>
          <p:cNvSpPr>
            <a:spLocks noGrp="1"/>
          </p:cNvSpPr>
          <p:nvPr/>
        </p:nvSpPr>
        <p:spPr>
          <a:xfrm>
            <a:off x="2057400" y="282702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3</a:t>
            </a:r>
          </a:p>
        </p:txBody>
      </p:sp>
      <p:sp>
        <p:nvSpPr>
          <p:cNvPr id="13" name="amstar-text-3">
            <a:extLst>
              <a:ext uri="{FF2B5EF4-FFF2-40B4-BE49-F238E27FC236}">
                <a16:creationId xmlns:a16="http://schemas.microsoft.com/office/drawing/2014/main" id="{0232068C-38C4-456F-9E0C-9DB30E982DC8}"/>
              </a:ext>
            </a:extLst>
          </p:cNvPr>
          <p:cNvSpPr>
            <a:spLocks noGrp="1"/>
          </p:cNvSpPr>
          <p:nvPr/>
        </p:nvSpPr>
        <p:spPr>
          <a:xfrm>
            <a:off x="2590800" y="275082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Αιτιολόγησαν οι συγγραφείς την επιλογή των σχεδιασμών μελέτης;</a:t>
            </a:r>
          </a:p>
        </p:txBody>
      </p:sp>
      <p:sp>
        <p:nvSpPr>
          <p:cNvPr id="14" name="amstar-circle-4">
            <a:extLst>
              <a:ext uri="{FF2B5EF4-FFF2-40B4-BE49-F238E27FC236}">
                <a16:creationId xmlns:a16="http://schemas.microsoft.com/office/drawing/2014/main" id="{628D1B8E-A4D8-44D0-9084-F126B1BB942C}"/>
              </a:ext>
            </a:extLst>
          </p:cNvPr>
          <p:cNvSpPr>
            <a:spLocks noGrp="1"/>
          </p:cNvSpPr>
          <p:nvPr/>
        </p:nvSpPr>
        <p:spPr>
          <a:xfrm>
            <a:off x="2057400" y="3368040"/>
            <a:ext cx="396240" cy="335280"/>
          </a:xfrm>
          <a:prstGeom prst="ellipse">
            <a:avLst/>
          </a:prstGeom>
          <a:solidFill>
            <a:srgbClr val="B85B5B"/>
          </a:solidFill>
          <a:ln w="0">
            <a:noFill/>
            <a:prstDash val="solid"/>
          </a:ln>
        </p:spPr>
        <p:txBody>
          <a:bodyPr/>
          <a:lstStyle/>
          <a:p>
            <a:endParaRPr lang="en-US" sz="1440"/>
          </a:p>
        </p:txBody>
      </p:sp>
      <p:sp>
        <p:nvSpPr>
          <p:cNvPr id="15" name="amstar-num-4">
            <a:extLst>
              <a:ext uri="{FF2B5EF4-FFF2-40B4-BE49-F238E27FC236}">
                <a16:creationId xmlns:a16="http://schemas.microsoft.com/office/drawing/2014/main" id="{030B5298-F4CD-475E-AD1E-24E7C404B252}"/>
              </a:ext>
            </a:extLst>
          </p:cNvPr>
          <p:cNvSpPr>
            <a:spLocks noGrp="1"/>
          </p:cNvSpPr>
          <p:nvPr/>
        </p:nvSpPr>
        <p:spPr>
          <a:xfrm>
            <a:off x="2057400" y="342138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4</a:t>
            </a:r>
          </a:p>
        </p:txBody>
      </p:sp>
      <p:sp>
        <p:nvSpPr>
          <p:cNvPr id="16" name="amstar-text-4">
            <a:extLst>
              <a:ext uri="{FF2B5EF4-FFF2-40B4-BE49-F238E27FC236}">
                <a16:creationId xmlns:a16="http://schemas.microsoft.com/office/drawing/2014/main" id="{D537DF07-72B0-453F-87AE-F403AA1A3D2F}"/>
              </a:ext>
            </a:extLst>
          </p:cNvPr>
          <p:cNvSpPr>
            <a:spLocks noGrp="1"/>
          </p:cNvSpPr>
          <p:nvPr/>
        </p:nvSpPr>
        <p:spPr>
          <a:xfrm>
            <a:off x="2590800" y="334518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Χρησιμοποίησαν ολοκληρωμένη στρατηγική αναζήτησης της βιβλιογραφίας;</a:t>
            </a:r>
          </a:p>
        </p:txBody>
      </p:sp>
      <p:sp>
        <p:nvSpPr>
          <p:cNvPr id="17" name="critical-4">
            <a:extLst>
              <a:ext uri="{FF2B5EF4-FFF2-40B4-BE49-F238E27FC236}">
                <a16:creationId xmlns:a16="http://schemas.microsoft.com/office/drawing/2014/main" id="{8E99D4FD-8ADF-4C89-9A5B-9CE7E775F2DB}"/>
              </a:ext>
            </a:extLst>
          </p:cNvPr>
          <p:cNvSpPr>
            <a:spLocks noGrp="1"/>
          </p:cNvSpPr>
          <p:nvPr/>
        </p:nvSpPr>
        <p:spPr>
          <a:xfrm>
            <a:off x="9265920" y="340614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18" name="amstar-circle-5">
            <a:extLst>
              <a:ext uri="{FF2B5EF4-FFF2-40B4-BE49-F238E27FC236}">
                <a16:creationId xmlns:a16="http://schemas.microsoft.com/office/drawing/2014/main" id="{C51F922B-C2D3-4394-8A47-E127E3292BD9}"/>
              </a:ext>
            </a:extLst>
          </p:cNvPr>
          <p:cNvSpPr>
            <a:spLocks noGrp="1"/>
          </p:cNvSpPr>
          <p:nvPr/>
        </p:nvSpPr>
        <p:spPr>
          <a:xfrm>
            <a:off x="2057400" y="3962400"/>
            <a:ext cx="396240" cy="335280"/>
          </a:xfrm>
          <a:prstGeom prst="ellipse">
            <a:avLst/>
          </a:prstGeom>
          <a:solidFill>
            <a:srgbClr val="452046"/>
          </a:solidFill>
          <a:ln w="0">
            <a:noFill/>
            <a:prstDash val="solid"/>
          </a:ln>
        </p:spPr>
        <p:txBody>
          <a:bodyPr/>
          <a:lstStyle/>
          <a:p>
            <a:endParaRPr lang="en-US" sz="1440"/>
          </a:p>
        </p:txBody>
      </p:sp>
      <p:sp>
        <p:nvSpPr>
          <p:cNvPr id="19" name="amstar-num-5">
            <a:extLst>
              <a:ext uri="{FF2B5EF4-FFF2-40B4-BE49-F238E27FC236}">
                <a16:creationId xmlns:a16="http://schemas.microsoft.com/office/drawing/2014/main" id="{F34402AE-625F-4905-96BB-168E5DED2C03}"/>
              </a:ext>
            </a:extLst>
          </p:cNvPr>
          <p:cNvSpPr>
            <a:spLocks noGrp="1"/>
          </p:cNvSpPr>
          <p:nvPr/>
        </p:nvSpPr>
        <p:spPr>
          <a:xfrm>
            <a:off x="2057400" y="401574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5</a:t>
            </a:r>
          </a:p>
        </p:txBody>
      </p:sp>
      <p:sp>
        <p:nvSpPr>
          <p:cNvPr id="20" name="amstar-text-5">
            <a:extLst>
              <a:ext uri="{FF2B5EF4-FFF2-40B4-BE49-F238E27FC236}">
                <a16:creationId xmlns:a16="http://schemas.microsoft.com/office/drawing/2014/main" id="{492C4CD4-069C-4DA9-8DAE-EB4F4F294E9A}"/>
              </a:ext>
            </a:extLst>
          </p:cNvPr>
          <p:cNvSpPr>
            <a:spLocks noGrp="1"/>
          </p:cNvSpPr>
          <p:nvPr/>
        </p:nvSpPr>
        <p:spPr>
          <a:xfrm>
            <a:off x="2590800" y="393954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Έγινε η επιλογή των μελετών από δύο ερευνητές;</a:t>
            </a:r>
          </a:p>
        </p:txBody>
      </p:sp>
      <p:sp>
        <p:nvSpPr>
          <p:cNvPr id="21" name="amstar-circle-6">
            <a:extLst>
              <a:ext uri="{FF2B5EF4-FFF2-40B4-BE49-F238E27FC236}">
                <a16:creationId xmlns:a16="http://schemas.microsoft.com/office/drawing/2014/main" id="{4518F65D-DACA-45E2-AD20-2AEE17F8EB5B}"/>
              </a:ext>
            </a:extLst>
          </p:cNvPr>
          <p:cNvSpPr>
            <a:spLocks noGrp="1"/>
          </p:cNvSpPr>
          <p:nvPr/>
        </p:nvSpPr>
        <p:spPr>
          <a:xfrm>
            <a:off x="2057400" y="4556760"/>
            <a:ext cx="396240" cy="335280"/>
          </a:xfrm>
          <a:prstGeom prst="ellipse">
            <a:avLst/>
          </a:prstGeom>
          <a:solidFill>
            <a:srgbClr val="452046"/>
          </a:solidFill>
          <a:ln w="0">
            <a:noFill/>
            <a:prstDash val="solid"/>
          </a:ln>
        </p:spPr>
        <p:txBody>
          <a:bodyPr/>
          <a:lstStyle/>
          <a:p>
            <a:endParaRPr lang="en-US" sz="1440"/>
          </a:p>
        </p:txBody>
      </p:sp>
      <p:sp>
        <p:nvSpPr>
          <p:cNvPr id="22" name="amstar-num-6">
            <a:extLst>
              <a:ext uri="{FF2B5EF4-FFF2-40B4-BE49-F238E27FC236}">
                <a16:creationId xmlns:a16="http://schemas.microsoft.com/office/drawing/2014/main" id="{0DB1B550-A86A-4BBB-92B5-7026E3EFF83B}"/>
              </a:ext>
            </a:extLst>
          </p:cNvPr>
          <p:cNvSpPr>
            <a:spLocks noGrp="1"/>
          </p:cNvSpPr>
          <p:nvPr/>
        </p:nvSpPr>
        <p:spPr>
          <a:xfrm>
            <a:off x="2057400" y="461010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6</a:t>
            </a:r>
          </a:p>
        </p:txBody>
      </p:sp>
      <p:sp>
        <p:nvSpPr>
          <p:cNvPr id="23" name="amstar-text-6">
            <a:extLst>
              <a:ext uri="{FF2B5EF4-FFF2-40B4-BE49-F238E27FC236}">
                <a16:creationId xmlns:a16="http://schemas.microsoft.com/office/drawing/2014/main" id="{3BEDF124-5184-42A1-BBA0-747F9732A5F5}"/>
              </a:ext>
            </a:extLst>
          </p:cNvPr>
          <p:cNvSpPr>
            <a:spLocks noGrp="1"/>
          </p:cNvSpPr>
          <p:nvPr/>
        </p:nvSpPr>
        <p:spPr>
          <a:xfrm>
            <a:off x="2590800" y="453390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Έγινε η εξαγωγή των δεδομένων από δύο ερευνητές;</a:t>
            </a:r>
          </a:p>
        </p:txBody>
      </p:sp>
      <p:sp>
        <p:nvSpPr>
          <p:cNvPr id="24" name="amstar-circle-7">
            <a:extLst>
              <a:ext uri="{FF2B5EF4-FFF2-40B4-BE49-F238E27FC236}">
                <a16:creationId xmlns:a16="http://schemas.microsoft.com/office/drawing/2014/main" id="{4BB649AF-3DC1-43F9-8DD0-385DB92726CE}"/>
              </a:ext>
            </a:extLst>
          </p:cNvPr>
          <p:cNvSpPr>
            <a:spLocks noGrp="1"/>
          </p:cNvSpPr>
          <p:nvPr/>
        </p:nvSpPr>
        <p:spPr>
          <a:xfrm>
            <a:off x="2057400" y="5151120"/>
            <a:ext cx="396240" cy="335280"/>
          </a:xfrm>
          <a:prstGeom prst="ellipse">
            <a:avLst/>
          </a:prstGeom>
          <a:solidFill>
            <a:srgbClr val="B85B5B"/>
          </a:solidFill>
          <a:ln w="0">
            <a:noFill/>
            <a:prstDash val="solid"/>
          </a:ln>
        </p:spPr>
        <p:txBody>
          <a:bodyPr/>
          <a:lstStyle/>
          <a:p>
            <a:endParaRPr lang="en-US" sz="1440"/>
          </a:p>
        </p:txBody>
      </p:sp>
      <p:sp>
        <p:nvSpPr>
          <p:cNvPr id="25" name="amstar-num-7">
            <a:extLst>
              <a:ext uri="{FF2B5EF4-FFF2-40B4-BE49-F238E27FC236}">
                <a16:creationId xmlns:a16="http://schemas.microsoft.com/office/drawing/2014/main" id="{A6237BBD-F01C-4514-AE34-0B6FFB2D459E}"/>
              </a:ext>
            </a:extLst>
          </p:cNvPr>
          <p:cNvSpPr>
            <a:spLocks noGrp="1"/>
          </p:cNvSpPr>
          <p:nvPr/>
        </p:nvSpPr>
        <p:spPr>
          <a:xfrm>
            <a:off x="2057400" y="520446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7</a:t>
            </a:r>
          </a:p>
        </p:txBody>
      </p:sp>
      <p:sp>
        <p:nvSpPr>
          <p:cNvPr id="26" name="amstar-text-7">
            <a:extLst>
              <a:ext uri="{FF2B5EF4-FFF2-40B4-BE49-F238E27FC236}">
                <a16:creationId xmlns:a16="http://schemas.microsoft.com/office/drawing/2014/main" id="{407C9CE4-6771-4A6C-BDF8-3EDC7F1D1271}"/>
              </a:ext>
            </a:extLst>
          </p:cNvPr>
          <p:cNvSpPr>
            <a:spLocks noGrp="1"/>
          </p:cNvSpPr>
          <p:nvPr/>
        </p:nvSpPr>
        <p:spPr>
          <a:xfrm>
            <a:off x="2590800" y="512826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Παρουσιάστηκε κατάλογος αποκλεισμένων μελετών με αιτιολόγηση;</a:t>
            </a:r>
          </a:p>
        </p:txBody>
      </p:sp>
      <p:sp>
        <p:nvSpPr>
          <p:cNvPr id="27" name="critical-7">
            <a:extLst>
              <a:ext uri="{FF2B5EF4-FFF2-40B4-BE49-F238E27FC236}">
                <a16:creationId xmlns:a16="http://schemas.microsoft.com/office/drawing/2014/main" id="{E7D2B117-550E-4B56-A2AA-2898EDA2E65F}"/>
              </a:ext>
            </a:extLst>
          </p:cNvPr>
          <p:cNvSpPr>
            <a:spLocks noGrp="1"/>
          </p:cNvSpPr>
          <p:nvPr/>
        </p:nvSpPr>
        <p:spPr>
          <a:xfrm>
            <a:off x="9265920" y="518922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28" name="amstar-circle-8">
            <a:extLst>
              <a:ext uri="{FF2B5EF4-FFF2-40B4-BE49-F238E27FC236}">
                <a16:creationId xmlns:a16="http://schemas.microsoft.com/office/drawing/2014/main" id="{37DE4FB4-2C17-4165-B876-AA44C33A3713}"/>
              </a:ext>
            </a:extLst>
          </p:cNvPr>
          <p:cNvSpPr>
            <a:spLocks noGrp="1"/>
          </p:cNvSpPr>
          <p:nvPr/>
        </p:nvSpPr>
        <p:spPr>
          <a:xfrm>
            <a:off x="2057400" y="5745480"/>
            <a:ext cx="396240" cy="335280"/>
          </a:xfrm>
          <a:prstGeom prst="ellipse">
            <a:avLst/>
          </a:prstGeom>
          <a:solidFill>
            <a:srgbClr val="452046"/>
          </a:solidFill>
          <a:ln w="0">
            <a:noFill/>
            <a:prstDash val="solid"/>
          </a:ln>
        </p:spPr>
        <p:txBody>
          <a:bodyPr/>
          <a:lstStyle/>
          <a:p>
            <a:endParaRPr lang="en-US" sz="1440"/>
          </a:p>
        </p:txBody>
      </p:sp>
      <p:sp>
        <p:nvSpPr>
          <p:cNvPr id="29" name="amstar-num-8">
            <a:extLst>
              <a:ext uri="{FF2B5EF4-FFF2-40B4-BE49-F238E27FC236}">
                <a16:creationId xmlns:a16="http://schemas.microsoft.com/office/drawing/2014/main" id="{B3252FDE-4580-4AE4-96BE-C8B8A7CC1360}"/>
              </a:ext>
            </a:extLst>
          </p:cNvPr>
          <p:cNvSpPr>
            <a:spLocks noGrp="1"/>
          </p:cNvSpPr>
          <p:nvPr/>
        </p:nvSpPr>
        <p:spPr>
          <a:xfrm>
            <a:off x="2057400" y="579882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8</a:t>
            </a:r>
          </a:p>
        </p:txBody>
      </p:sp>
      <p:sp>
        <p:nvSpPr>
          <p:cNvPr id="30" name="amstar-text-8">
            <a:extLst>
              <a:ext uri="{FF2B5EF4-FFF2-40B4-BE49-F238E27FC236}">
                <a16:creationId xmlns:a16="http://schemas.microsoft.com/office/drawing/2014/main" id="{95ED311F-D3D4-41C4-8D15-35AD4F3C5CF4}"/>
              </a:ext>
            </a:extLst>
          </p:cNvPr>
          <p:cNvSpPr>
            <a:spLocks noGrp="1"/>
          </p:cNvSpPr>
          <p:nvPr/>
        </p:nvSpPr>
        <p:spPr>
          <a:xfrm>
            <a:off x="2590800" y="572262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Περιγράφηκαν οι μελέτες που εντάχθηκαν με επαρκή λεπτομέρεια;</a:t>
            </a:r>
          </a:p>
        </p:txBody>
      </p:sp>
      <p:sp>
        <p:nvSpPr>
          <p:cNvPr id="31" name="source">
            <a:extLst>
              <a:ext uri="{FF2B5EF4-FFF2-40B4-BE49-F238E27FC236}">
                <a16:creationId xmlns:a16="http://schemas.microsoft.com/office/drawing/2014/main" id="{EEEEAB4B-9880-4845-97DB-794CBD75E9A3}"/>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Κόκκινη ένδειξη: κρίσιμο πεδίο σύμφωνα με το AMSTAR 2.</a:t>
            </a:r>
          </a:p>
        </p:txBody>
      </p:sp>
    </p:spTree>
    <p:extLst>
      <p:ext uri="{BB962C8B-B14F-4D97-AF65-F5344CB8AC3E}">
        <p14:creationId xmlns:p14="http://schemas.microsoft.com/office/powerpoint/2010/main" val="1819951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a:extLst>
              <a:ext uri="{FF2B5EF4-FFF2-40B4-BE49-F238E27FC236}">
                <a16:creationId xmlns:a16="http://schemas.microsoft.com/office/drawing/2014/main" id="{A466F401-6580-4108-81C0-EFF708092791}"/>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AMSTAR 2: ερωτήσεις 9–16</a:t>
            </a:r>
          </a:p>
        </p:txBody>
      </p:sp>
      <p:sp>
        <p:nvSpPr>
          <p:cNvPr id="2" name="yellow-accent">
            <a:extLst>
              <a:ext uri="{FF2B5EF4-FFF2-40B4-BE49-F238E27FC236}">
                <a16:creationId xmlns:a16="http://schemas.microsoft.com/office/drawing/2014/main" id="{88BB551F-19D2-4311-893A-82E3E5874559}"/>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E067D182-3EF3-4B79-A9FC-B74FBF499327}"/>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amstar-circle-9">
            <a:extLst>
              <a:ext uri="{FF2B5EF4-FFF2-40B4-BE49-F238E27FC236}">
                <a16:creationId xmlns:a16="http://schemas.microsoft.com/office/drawing/2014/main" id="{2BC75853-901D-442A-8226-B2D0FD83F9B0}"/>
              </a:ext>
            </a:extLst>
          </p:cNvPr>
          <p:cNvSpPr>
            <a:spLocks noGrp="1"/>
          </p:cNvSpPr>
          <p:nvPr/>
        </p:nvSpPr>
        <p:spPr>
          <a:xfrm>
            <a:off x="2057400" y="1562100"/>
            <a:ext cx="396240" cy="335280"/>
          </a:xfrm>
          <a:prstGeom prst="ellipse">
            <a:avLst/>
          </a:prstGeom>
          <a:solidFill>
            <a:srgbClr val="B85B5B"/>
          </a:solidFill>
          <a:ln w="0">
            <a:noFill/>
            <a:prstDash val="solid"/>
          </a:ln>
        </p:spPr>
        <p:txBody>
          <a:bodyPr/>
          <a:lstStyle/>
          <a:p>
            <a:endParaRPr lang="en-US" sz="1440"/>
          </a:p>
        </p:txBody>
      </p:sp>
      <p:sp>
        <p:nvSpPr>
          <p:cNvPr id="5" name="amstar-num-9">
            <a:extLst>
              <a:ext uri="{FF2B5EF4-FFF2-40B4-BE49-F238E27FC236}">
                <a16:creationId xmlns:a16="http://schemas.microsoft.com/office/drawing/2014/main" id="{35EAF03F-7F06-44EE-B534-84E328774319}"/>
              </a:ext>
            </a:extLst>
          </p:cNvPr>
          <p:cNvSpPr>
            <a:spLocks noGrp="1"/>
          </p:cNvSpPr>
          <p:nvPr/>
        </p:nvSpPr>
        <p:spPr>
          <a:xfrm>
            <a:off x="2057400" y="161544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9</a:t>
            </a:r>
          </a:p>
        </p:txBody>
      </p:sp>
      <p:sp>
        <p:nvSpPr>
          <p:cNvPr id="6" name="amstar-text-9">
            <a:extLst>
              <a:ext uri="{FF2B5EF4-FFF2-40B4-BE49-F238E27FC236}">
                <a16:creationId xmlns:a16="http://schemas.microsoft.com/office/drawing/2014/main" id="{18FCC7B6-9EE9-4C78-9FA1-3328C1D0BE0F}"/>
              </a:ext>
            </a:extLst>
          </p:cNvPr>
          <p:cNvSpPr>
            <a:spLocks noGrp="1"/>
          </p:cNvSpPr>
          <p:nvPr/>
        </p:nvSpPr>
        <p:spPr>
          <a:xfrm>
            <a:off x="2590800" y="153924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Χρησιμοποιήθηκε κατάλληλη μέθοδος αξιολόγησης του κινδύνου μεροληψίας των επιμέρους μελετών;</a:t>
            </a:r>
          </a:p>
        </p:txBody>
      </p:sp>
      <p:sp>
        <p:nvSpPr>
          <p:cNvPr id="7" name="critical-9">
            <a:extLst>
              <a:ext uri="{FF2B5EF4-FFF2-40B4-BE49-F238E27FC236}">
                <a16:creationId xmlns:a16="http://schemas.microsoft.com/office/drawing/2014/main" id="{A82996DF-25E9-4087-96A2-898CAC281BC7}"/>
              </a:ext>
            </a:extLst>
          </p:cNvPr>
          <p:cNvSpPr>
            <a:spLocks noGrp="1"/>
          </p:cNvSpPr>
          <p:nvPr/>
        </p:nvSpPr>
        <p:spPr>
          <a:xfrm>
            <a:off x="9265920" y="160020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8" name="amstar-circle-10">
            <a:extLst>
              <a:ext uri="{FF2B5EF4-FFF2-40B4-BE49-F238E27FC236}">
                <a16:creationId xmlns:a16="http://schemas.microsoft.com/office/drawing/2014/main" id="{822B76B0-65CB-4A2D-8F87-3256BD3C085F}"/>
              </a:ext>
            </a:extLst>
          </p:cNvPr>
          <p:cNvSpPr>
            <a:spLocks noGrp="1"/>
          </p:cNvSpPr>
          <p:nvPr/>
        </p:nvSpPr>
        <p:spPr>
          <a:xfrm>
            <a:off x="2057400" y="2164080"/>
            <a:ext cx="396240" cy="335280"/>
          </a:xfrm>
          <a:prstGeom prst="ellipse">
            <a:avLst/>
          </a:prstGeom>
          <a:solidFill>
            <a:srgbClr val="452046"/>
          </a:solidFill>
          <a:ln w="0">
            <a:noFill/>
            <a:prstDash val="solid"/>
          </a:ln>
        </p:spPr>
        <p:txBody>
          <a:bodyPr/>
          <a:lstStyle/>
          <a:p>
            <a:endParaRPr lang="en-US" sz="1440"/>
          </a:p>
        </p:txBody>
      </p:sp>
      <p:sp>
        <p:nvSpPr>
          <p:cNvPr id="9" name="amstar-num-10">
            <a:extLst>
              <a:ext uri="{FF2B5EF4-FFF2-40B4-BE49-F238E27FC236}">
                <a16:creationId xmlns:a16="http://schemas.microsoft.com/office/drawing/2014/main" id="{FA63EC2A-470D-4D2A-819A-F6B807E3D973}"/>
              </a:ext>
            </a:extLst>
          </p:cNvPr>
          <p:cNvSpPr>
            <a:spLocks noGrp="1"/>
          </p:cNvSpPr>
          <p:nvPr/>
        </p:nvSpPr>
        <p:spPr>
          <a:xfrm>
            <a:off x="2057400" y="221742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10</a:t>
            </a:r>
          </a:p>
        </p:txBody>
      </p:sp>
      <p:sp>
        <p:nvSpPr>
          <p:cNvPr id="10" name="amstar-text-10">
            <a:extLst>
              <a:ext uri="{FF2B5EF4-FFF2-40B4-BE49-F238E27FC236}">
                <a16:creationId xmlns:a16="http://schemas.microsoft.com/office/drawing/2014/main" id="{F3301477-B1C8-4091-8C9A-6D6422146631}"/>
              </a:ext>
            </a:extLst>
          </p:cNvPr>
          <p:cNvSpPr>
            <a:spLocks noGrp="1"/>
          </p:cNvSpPr>
          <p:nvPr/>
        </p:nvSpPr>
        <p:spPr>
          <a:xfrm>
            <a:off x="2590800" y="214122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Αναφέρθηκαν οι πηγές χρηματοδότησης των μελετών που εντάχθηκαν;</a:t>
            </a:r>
          </a:p>
        </p:txBody>
      </p:sp>
      <p:sp>
        <p:nvSpPr>
          <p:cNvPr id="11" name="amstar-circle-11">
            <a:extLst>
              <a:ext uri="{FF2B5EF4-FFF2-40B4-BE49-F238E27FC236}">
                <a16:creationId xmlns:a16="http://schemas.microsoft.com/office/drawing/2014/main" id="{FE41745C-30B2-4FE6-B254-95FDE5DE8B10}"/>
              </a:ext>
            </a:extLst>
          </p:cNvPr>
          <p:cNvSpPr>
            <a:spLocks noGrp="1"/>
          </p:cNvSpPr>
          <p:nvPr/>
        </p:nvSpPr>
        <p:spPr>
          <a:xfrm>
            <a:off x="2057400" y="2766060"/>
            <a:ext cx="396240" cy="335280"/>
          </a:xfrm>
          <a:prstGeom prst="ellipse">
            <a:avLst/>
          </a:prstGeom>
          <a:solidFill>
            <a:srgbClr val="B85B5B"/>
          </a:solidFill>
          <a:ln w="0">
            <a:noFill/>
            <a:prstDash val="solid"/>
          </a:ln>
        </p:spPr>
        <p:txBody>
          <a:bodyPr/>
          <a:lstStyle/>
          <a:p>
            <a:endParaRPr lang="en-US" sz="1440"/>
          </a:p>
        </p:txBody>
      </p:sp>
      <p:sp>
        <p:nvSpPr>
          <p:cNvPr id="12" name="amstar-num-11">
            <a:extLst>
              <a:ext uri="{FF2B5EF4-FFF2-40B4-BE49-F238E27FC236}">
                <a16:creationId xmlns:a16="http://schemas.microsoft.com/office/drawing/2014/main" id="{3957AA85-E079-4C2B-801E-91D92AF8ABE8}"/>
              </a:ext>
            </a:extLst>
          </p:cNvPr>
          <p:cNvSpPr>
            <a:spLocks noGrp="1"/>
          </p:cNvSpPr>
          <p:nvPr/>
        </p:nvSpPr>
        <p:spPr>
          <a:xfrm>
            <a:off x="2057400" y="281940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11</a:t>
            </a:r>
          </a:p>
        </p:txBody>
      </p:sp>
      <p:sp>
        <p:nvSpPr>
          <p:cNvPr id="13" name="amstar-text-11">
            <a:extLst>
              <a:ext uri="{FF2B5EF4-FFF2-40B4-BE49-F238E27FC236}">
                <a16:creationId xmlns:a16="http://schemas.microsoft.com/office/drawing/2014/main" id="{94A4FCF8-433F-4EB2-ACBA-0D6D8E1594D6}"/>
              </a:ext>
            </a:extLst>
          </p:cNvPr>
          <p:cNvSpPr>
            <a:spLocks noGrp="1"/>
          </p:cNvSpPr>
          <p:nvPr/>
        </p:nvSpPr>
        <p:spPr>
          <a:xfrm>
            <a:off x="2590800" y="274320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Αν έγινε μετα-ανάλυση, χρησιμοποιήθηκαν κατάλληλες μέθοδοι ποσοτικής σύνθεσης;</a:t>
            </a:r>
          </a:p>
        </p:txBody>
      </p:sp>
      <p:sp>
        <p:nvSpPr>
          <p:cNvPr id="14" name="critical-11">
            <a:extLst>
              <a:ext uri="{FF2B5EF4-FFF2-40B4-BE49-F238E27FC236}">
                <a16:creationId xmlns:a16="http://schemas.microsoft.com/office/drawing/2014/main" id="{2EC5ED70-95DF-4261-AFAF-50A69924D50C}"/>
              </a:ext>
            </a:extLst>
          </p:cNvPr>
          <p:cNvSpPr>
            <a:spLocks noGrp="1"/>
          </p:cNvSpPr>
          <p:nvPr/>
        </p:nvSpPr>
        <p:spPr>
          <a:xfrm>
            <a:off x="9265920" y="280416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15" name="amstar-circle-12">
            <a:extLst>
              <a:ext uri="{FF2B5EF4-FFF2-40B4-BE49-F238E27FC236}">
                <a16:creationId xmlns:a16="http://schemas.microsoft.com/office/drawing/2014/main" id="{56B84478-1275-4839-8144-BA158CB80204}"/>
              </a:ext>
            </a:extLst>
          </p:cNvPr>
          <p:cNvSpPr>
            <a:spLocks noGrp="1"/>
          </p:cNvSpPr>
          <p:nvPr/>
        </p:nvSpPr>
        <p:spPr>
          <a:xfrm>
            <a:off x="2057400" y="3368040"/>
            <a:ext cx="396240" cy="335280"/>
          </a:xfrm>
          <a:prstGeom prst="ellipse">
            <a:avLst/>
          </a:prstGeom>
          <a:solidFill>
            <a:srgbClr val="452046"/>
          </a:solidFill>
          <a:ln w="0">
            <a:noFill/>
            <a:prstDash val="solid"/>
          </a:ln>
        </p:spPr>
        <p:txBody>
          <a:bodyPr/>
          <a:lstStyle/>
          <a:p>
            <a:endParaRPr lang="en-US" sz="1440"/>
          </a:p>
        </p:txBody>
      </p:sp>
      <p:sp>
        <p:nvSpPr>
          <p:cNvPr id="16" name="amstar-num-12">
            <a:extLst>
              <a:ext uri="{FF2B5EF4-FFF2-40B4-BE49-F238E27FC236}">
                <a16:creationId xmlns:a16="http://schemas.microsoft.com/office/drawing/2014/main" id="{934A6456-82EC-4680-9A02-C896EF16835D}"/>
              </a:ext>
            </a:extLst>
          </p:cNvPr>
          <p:cNvSpPr>
            <a:spLocks noGrp="1"/>
          </p:cNvSpPr>
          <p:nvPr/>
        </p:nvSpPr>
        <p:spPr>
          <a:xfrm>
            <a:off x="2057400" y="342138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12</a:t>
            </a:r>
          </a:p>
        </p:txBody>
      </p:sp>
      <p:sp>
        <p:nvSpPr>
          <p:cNvPr id="17" name="amstar-text-12">
            <a:extLst>
              <a:ext uri="{FF2B5EF4-FFF2-40B4-BE49-F238E27FC236}">
                <a16:creationId xmlns:a16="http://schemas.microsoft.com/office/drawing/2014/main" id="{3B9C7B63-BA90-4426-A6CE-203995D8AAC4}"/>
              </a:ext>
            </a:extLst>
          </p:cNvPr>
          <p:cNvSpPr>
            <a:spLocks noGrp="1"/>
          </p:cNvSpPr>
          <p:nvPr/>
        </p:nvSpPr>
        <p:spPr>
          <a:xfrm>
            <a:off x="2590800" y="334518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Εξετάστηκε η επίδραση του κινδύνου μεροληψίας στα αποτελέσματα της σύνθεσης;</a:t>
            </a:r>
          </a:p>
        </p:txBody>
      </p:sp>
      <p:sp>
        <p:nvSpPr>
          <p:cNvPr id="18" name="amstar-circle-13">
            <a:extLst>
              <a:ext uri="{FF2B5EF4-FFF2-40B4-BE49-F238E27FC236}">
                <a16:creationId xmlns:a16="http://schemas.microsoft.com/office/drawing/2014/main" id="{FB1ADD4C-0E2F-4273-9B81-8F021D26DFAA}"/>
              </a:ext>
            </a:extLst>
          </p:cNvPr>
          <p:cNvSpPr>
            <a:spLocks noGrp="1"/>
          </p:cNvSpPr>
          <p:nvPr/>
        </p:nvSpPr>
        <p:spPr>
          <a:xfrm>
            <a:off x="2057400" y="3970020"/>
            <a:ext cx="396240" cy="335280"/>
          </a:xfrm>
          <a:prstGeom prst="ellipse">
            <a:avLst/>
          </a:prstGeom>
          <a:solidFill>
            <a:srgbClr val="B85B5B"/>
          </a:solidFill>
          <a:ln w="0">
            <a:noFill/>
            <a:prstDash val="solid"/>
          </a:ln>
        </p:spPr>
        <p:txBody>
          <a:bodyPr/>
          <a:lstStyle/>
          <a:p>
            <a:endParaRPr lang="en-US" sz="1440"/>
          </a:p>
        </p:txBody>
      </p:sp>
      <p:sp>
        <p:nvSpPr>
          <p:cNvPr id="19" name="amstar-num-13">
            <a:extLst>
              <a:ext uri="{FF2B5EF4-FFF2-40B4-BE49-F238E27FC236}">
                <a16:creationId xmlns:a16="http://schemas.microsoft.com/office/drawing/2014/main" id="{A1CBEC93-AC8F-4AB0-A3C1-9FB90276ABAA}"/>
              </a:ext>
            </a:extLst>
          </p:cNvPr>
          <p:cNvSpPr>
            <a:spLocks noGrp="1"/>
          </p:cNvSpPr>
          <p:nvPr/>
        </p:nvSpPr>
        <p:spPr>
          <a:xfrm>
            <a:off x="2057400" y="402336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13</a:t>
            </a:r>
          </a:p>
        </p:txBody>
      </p:sp>
      <p:sp>
        <p:nvSpPr>
          <p:cNvPr id="20" name="amstar-text-13">
            <a:extLst>
              <a:ext uri="{FF2B5EF4-FFF2-40B4-BE49-F238E27FC236}">
                <a16:creationId xmlns:a16="http://schemas.microsoft.com/office/drawing/2014/main" id="{D1C34732-2A76-4D47-A425-61A57980AB7C}"/>
              </a:ext>
            </a:extLst>
          </p:cNvPr>
          <p:cNvSpPr>
            <a:spLocks noGrp="1"/>
          </p:cNvSpPr>
          <p:nvPr/>
        </p:nvSpPr>
        <p:spPr>
          <a:xfrm>
            <a:off x="2590800" y="394716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Λήφθηκε υπόψη ο κίνδυνος μεροληψίας κατά την ερμηνεία των αποτελεσμάτων;</a:t>
            </a:r>
          </a:p>
        </p:txBody>
      </p:sp>
      <p:sp>
        <p:nvSpPr>
          <p:cNvPr id="21" name="critical-13">
            <a:extLst>
              <a:ext uri="{FF2B5EF4-FFF2-40B4-BE49-F238E27FC236}">
                <a16:creationId xmlns:a16="http://schemas.microsoft.com/office/drawing/2014/main" id="{73A6D6D4-2A12-495B-84A0-34921273A819}"/>
              </a:ext>
            </a:extLst>
          </p:cNvPr>
          <p:cNvSpPr>
            <a:spLocks noGrp="1"/>
          </p:cNvSpPr>
          <p:nvPr/>
        </p:nvSpPr>
        <p:spPr>
          <a:xfrm>
            <a:off x="9265920" y="400812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22" name="amstar-circle-14">
            <a:extLst>
              <a:ext uri="{FF2B5EF4-FFF2-40B4-BE49-F238E27FC236}">
                <a16:creationId xmlns:a16="http://schemas.microsoft.com/office/drawing/2014/main" id="{33C36306-9A80-40AD-ACFE-D83350DCDA3C}"/>
              </a:ext>
            </a:extLst>
          </p:cNvPr>
          <p:cNvSpPr>
            <a:spLocks noGrp="1"/>
          </p:cNvSpPr>
          <p:nvPr/>
        </p:nvSpPr>
        <p:spPr>
          <a:xfrm>
            <a:off x="2057400" y="4572000"/>
            <a:ext cx="396240" cy="335280"/>
          </a:xfrm>
          <a:prstGeom prst="ellipse">
            <a:avLst/>
          </a:prstGeom>
          <a:solidFill>
            <a:srgbClr val="452046"/>
          </a:solidFill>
          <a:ln w="0">
            <a:noFill/>
            <a:prstDash val="solid"/>
          </a:ln>
        </p:spPr>
        <p:txBody>
          <a:bodyPr/>
          <a:lstStyle/>
          <a:p>
            <a:endParaRPr lang="en-US" sz="1440"/>
          </a:p>
        </p:txBody>
      </p:sp>
      <p:sp>
        <p:nvSpPr>
          <p:cNvPr id="23" name="amstar-num-14">
            <a:extLst>
              <a:ext uri="{FF2B5EF4-FFF2-40B4-BE49-F238E27FC236}">
                <a16:creationId xmlns:a16="http://schemas.microsoft.com/office/drawing/2014/main" id="{10F7B58F-B23B-487A-8226-7EA5C458EAA5}"/>
              </a:ext>
            </a:extLst>
          </p:cNvPr>
          <p:cNvSpPr>
            <a:spLocks noGrp="1"/>
          </p:cNvSpPr>
          <p:nvPr/>
        </p:nvSpPr>
        <p:spPr>
          <a:xfrm>
            <a:off x="2057400" y="462534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14</a:t>
            </a:r>
          </a:p>
        </p:txBody>
      </p:sp>
      <p:sp>
        <p:nvSpPr>
          <p:cNvPr id="24" name="amstar-text-14">
            <a:extLst>
              <a:ext uri="{FF2B5EF4-FFF2-40B4-BE49-F238E27FC236}">
                <a16:creationId xmlns:a16="http://schemas.microsoft.com/office/drawing/2014/main" id="{2B8D75D4-79EA-4D07-AC1D-D2F792525CDC}"/>
              </a:ext>
            </a:extLst>
          </p:cNvPr>
          <p:cNvSpPr>
            <a:spLocks noGrp="1"/>
          </p:cNvSpPr>
          <p:nvPr/>
        </p:nvSpPr>
        <p:spPr>
          <a:xfrm>
            <a:off x="2590800" y="454914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Εξηγήθηκε και συζητήθηκε επαρκώς η ετερογένεια;</a:t>
            </a:r>
          </a:p>
        </p:txBody>
      </p:sp>
      <p:sp>
        <p:nvSpPr>
          <p:cNvPr id="25" name="amstar-circle-15">
            <a:extLst>
              <a:ext uri="{FF2B5EF4-FFF2-40B4-BE49-F238E27FC236}">
                <a16:creationId xmlns:a16="http://schemas.microsoft.com/office/drawing/2014/main" id="{C84B989D-E947-42EE-8E37-167648640796}"/>
              </a:ext>
            </a:extLst>
          </p:cNvPr>
          <p:cNvSpPr>
            <a:spLocks noGrp="1"/>
          </p:cNvSpPr>
          <p:nvPr/>
        </p:nvSpPr>
        <p:spPr>
          <a:xfrm>
            <a:off x="2057400" y="5173980"/>
            <a:ext cx="396240" cy="335280"/>
          </a:xfrm>
          <a:prstGeom prst="ellipse">
            <a:avLst/>
          </a:prstGeom>
          <a:solidFill>
            <a:srgbClr val="B85B5B"/>
          </a:solidFill>
          <a:ln w="0">
            <a:noFill/>
            <a:prstDash val="solid"/>
          </a:ln>
        </p:spPr>
        <p:txBody>
          <a:bodyPr/>
          <a:lstStyle/>
          <a:p>
            <a:endParaRPr lang="en-US" sz="1440"/>
          </a:p>
        </p:txBody>
      </p:sp>
      <p:sp>
        <p:nvSpPr>
          <p:cNvPr id="26" name="amstar-num-15">
            <a:extLst>
              <a:ext uri="{FF2B5EF4-FFF2-40B4-BE49-F238E27FC236}">
                <a16:creationId xmlns:a16="http://schemas.microsoft.com/office/drawing/2014/main" id="{075CE00F-59AC-4FFB-B63B-3CF1963A829A}"/>
              </a:ext>
            </a:extLst>
          </p:cNvPr>
          <p:cNvSpPr>
            <a:spLocks noGrp="1"/>
          </p:cNvSpPr>
          <p:nvPr/>
        </p:nvSpPr>
        <p:spPr>
          <a:xfrm>
            <a:off x="2057400" y="522732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15</a:t>
            </a:r>
          </a:p>
        </p:txBody>
      </p:sp>
      <p:sp>
        <p:nvSpPr>
          <p:cNvPr id="27" name="amstar-text-15">
            <a:extLst>
              <a:ext uri="{FF2B5EF4-FFF2-40B4-BE49-F238E27FC236}">
                <a16:creationId xmlns:a16="http://schemas.microsoft.com/office/drawing/2014/main" id="{AD66A1EF-9B5C-435D-AF90-CADBE3E8D105}"/>
              </a:ext>
            </a:extLst>
          </p:cNvPr>
          <p:cNvSpPr>
            <a:spLocks noGrp="1"/>
          </p:cNvSpPr>
          <p:nvPr/>
        </p:nvSpPr>
        <p:spPr>
          <a:xfrm>
            <a:off x="2590800" y="5151120"/>
            <a:ext cx="6400800" cy="487680"/>
          </a:xfrm>
          <a:prstGeom prst="rect">
            <a:avLst/>
          </a:prstGeom>
          <a:noFill/>
          <a:ln w="0">
            <a:noFill/>
            <a:prstDash val="solid"/>
          </a:ln>
        </p:spPr>
        <p:txBody>
          <a:bodyPr/>
          <a:lstStyle>
            <a:defPPr>
              <a:defRPr sz="1388" b="1">
                <a:solidFill>
                  <a:srgbClr val="242424"/>
                </a:solidFill>
                <a:latin typeface="DejaVu Sans"/>
                <a:ea typeface="DejaVu Sans"/>
                <a:cs typeface="DejaVu Sans"/>
              </a:defRPr>
            </a:defPPr>
            <a:lvl1pPr>
              <a:defRPr sz="1388" b="1">
                <a:solidFill>
                  <a:srgbClr val="242424"/>
                </a:solidFill>
                <a:latin typeface="DejaVu Sans"/>
                <a:ea typeface="DejaVu Sans"/>
                <a:cs typeface="DejaVu Sans"/>
              </a:defRPr>
            </a:lvl1pPr>
            <a:lvl2pPr>
              <a:defRPr sz="1388" b="1">
                <a:solidFill>
                  <a:srgbClr val="242424"/>
                </a:solidFill>
                <a:latin typeface="DejaVu Sans"/>
                <a:ea typeface="DejaVu Sans"/>
                <a:cs typeface="DejaVu Sans"/>
              </a:defRPr>
            </a:lvl2pPr>
            <a:lvl3pPr>
              <a:defRPr sz="1388" b="1">
                <a:solidFill>
                  <a:srgbClr val="242424"/>
                </a:solidFill>
                <a:latin typeface="DejaVu Sans"/>
                <a:ea typeface="DejaVu Sans"/>
                <a:cs typeface="DejaVu Sans"/>
              </a:defRPr>
            </a:lvl3pPr>
            <a:lvl4pPr>
              <a:defRPr sz="1388" b="1">
                <a:solidFill>
                  <a:srgbClr val="242424"/>
                </a:solidFill>
                <a:latin typeface="DejaVu Sans"/>
                <a:ea typeface="DejaVu Sans"/>
                <a:cs typeface="DejaVu Sans"/>
              </a:defRPr>
            </a:lvl4pPr>
            <a:lvl5pPr>
              <a:defRPr sz="1388" b="1">
                <a:solidFill>
                  <a:srgbClr val="242424"/>
                </a:solidFill>
                <a:latin typeface="DejaVu Sans"/>
                <a:ea typeface="DejaVu Sans"/>
                <a:cs typeface="DejaVu Sans"/>
              </a:defRPr>
            </a:lvl5pPr>
            <a:lvl6pPr>
              <a:defRPr sz="1388" b="1">
                <a:solidFill>
                  <a:srgbClr val="242424"/>
                </a:solidFill>
                <a:latin typeface="DejaVu Sans"/>
                <a:ea typeface="DejaVu Sans"/>
                <a:cs typeface="DejaVu Sans"/>
              </a:defRPr>
            </a:lvl6pPr>
            <a:lvl7pPr>
              <a:defRPr sz="1388" b="1">
                <a:solidFill>
                  <a:srgbClr val="242424"/>
                </a:solidFill>
                <a:latin typeface="DejaVu Sans"/>
                <a:ea typeface="DejaVu Sans"/>
                <a:cs typeface="DejaVu Sans"/>
              </a:defRPr>
            </a:lvl7pPr>
            <a:lvl8pPr>
              <a:defRPr sz="1388" b="1">
                <a:solidFill>
                  <a:srgbClr val="242424"/>
                </a:solidFill>
                <a:latin typeface="DejaVu Sans"/>
                <a:ea typeface="DejaVu Sans"/>
                <a:cs typeface="DejaVu Sans"/>
              </a:defRPr>
            </a:lvl8pPr>
            <a:lvl9pPr>
              <a:defRPr sz="1388" b="1">
                <a:solidFill>
                  <a:srgbClr val="242424"/>
                </a:solidFill>
                <a:latin typeface="DejaVu Sans"/>
                <a:ea typeface="DejaVu Sans"/>
                <a:cs typeface="DejaVu Sans"/>
              </a:defRPr>
            </a:lvl9pPr>
          </a:lstStyle>
          <a:p>
            <a:pPr>
              <a:defRPr sz="1388" b="1">
                <a:solidFill>
                  <a:srgbClr val="242424"/>
                </a:solidFill>
                <a:latin typeface="DejaVu Sans"/>
                <a:ea typeface="DejaVu Sans"/>
                <a:cs typeface="DejaVu Sans"/>
              </a:defRPr>
            </a:pPr>
            <a:r>
              <a:rPr sz="1110"/>
              <a:t>Διερευνήθηκε η μεροληψία δημοσίευσης και συζητήθηκε η πιθανή επίδρασή της;</a:t>
            </a:r>
          </a:p>
        </p:txBody>
      </p:sp>
      <p:sp>
        <p:nvSpPr>
          <p:cNvPr id="28" name="critical-15">
            <a:extLst>
              <a:ext uri="{FF2B5EF4-FFF2-40B4-BE49-F238E27FC236}">
                <a16:creationId xmlns:a16="http://schemas.microsoft.com/office/drawing/2014/main" id="{74C22D78-34D9-4276-9023-FEED1F11E785}"/>
              </a:ext>
            </a:extLst>
          </p:cNvPr>
          <p:cNvSpPr>
            <a:spLocks noGrp="1"/>
          </p:cNvSpPr>
          <p:nvPr/>
        </p:nvSpPr>
        <p:spPr>
          <a:xfrm>
            <a:off x="9265920" y="5212080"/>
            <a:ext cx="777240" cy="228600"/>
          </a:xfrm>
          <a:prstGeom prst="roundRect">
            <a:avLst>
              <a:gd name="adj" fmla="val 26667"/>
            </a:avLst>
          </a:prstGeom>
          <a:solidFill>
            <a:srgbClr val="FCEEEE"/>
          </a:solidFill>
          <a:ln w="9525">
            <a:solidFill>
              <a:srgbClr val="B85B5B"/>
            </a:solidFill>
            <a:prstDash val="solid"/>
          </a:ln>
        </p:spPr>
        <p:txBody>
          <a:bodyPr/>
          <a:lstStyle>
            <a:defPPr algn="ctr">
              <a:defRPr sz="938" b="1">
                <a:solidFill>
                  <a:srgbClr val="B85B5B"/>
                </a:solidFill>
                <a:latin typeface="DejaVu Sans"/>
                <a:ea typeface="DejaVu Sans"/>
                <a:cs typeface="DejaVu Sans"/>
              </a:defRPr>
            </a:defPPr>
            <a:lvl1pPr algn="ctr">
              <a:defRPr sz="938" b="1">
                <a:solidFill>
                  <a:srgbClr val="B85B5B"/>
                </a:solidFill>
                <a:latin typeface="DejaVu Sans"/>
                <a:ea typeface="DejaVu Sans"/>
                <a:cs typeface="DejaVu Sans"/>
              </a:defRPr>
            </a:lvl1pPr>
            <a:lvl2pPr algn="ctr">
              <a:defRPr sz="938" b="1">
                <a:solidFill>
                  <a:srgbClr val="B85B5B"/>
                </a:solidFill>
                <a:latin typeface="DejaVu Sans"/>
                <a:ea typeface="DejaVu Sans"/>
                <a:cs typeface="DejaVu Sans"/>
              </a:defRPr>
            </a:lvl2pPr>
            <a:lvl3pPr algn="ctr">
              <a:defRPr sz="938" b="1">
                <a:solidFill>
                  <a:srgbClr val="B85B5B"/>
                </a:solidFill>
                <a:latin typeface="DejaVu Sans"/>
                <a:ea typeface="DejaVu Sans"/>
                <a:cs typeface="DejaVu Sans"/>
              </a:defRPr>
            </a:lvl3pPr>
            <a:lvl4pPr algn="ctr">
              <a:defRPr sz="938" b="1">
                <a:solidFill>
                  <a:srgbClr val="B85B5B"/>
                </a:solidFill>
                <a:latin typeface="DejaVu Sans"/>
                <a:ea typeface="DejaVu Sans"/>
                <a:cs typeface="DejaVu Sans"/>
              </a:defRPr>
            </a:lvl4pPr>
            <a:lvl5pPr algn="ctr">
              <a:defRPr sz="938" b="1">
                <a:solidFill>
                  <a:srgbClr val="B85B5B"/>
                </a:solidFill>
                <a:latin typeface="DejaVu Sans"/>
                <a:ea typeface="DejaVu Sans"/>
                <a:cs typeface="DejaVu Sans"/>
              </a:defRPr>
            </a:lvl5pPr>
            <a:lvl6pPr algn="ctr">
              <a:defRPr sz="938" b="1">
                <a:solidFill>
                  <a:srgbClr val="B85B5B"/>
                </a:solidFill>
                <a:latin typeface="DejaVu Sans"/>
                <a:ea typeface="DejaVu Sans"/>
                <a:cs typeface="DejaVu Sans"/>
              </a:defRPr>
            </a:lvl6pPr>
            <a:lvl7pPr algn="ctr">
              <a:defRPr sz="938" b="1">
                <a:solidFill>
                  <a:srgbClr val="B85B5B"/>
                </a:solidFill>
                <a:latin typeface="DejaVu Sans"/>
                <a:ea typeface="DejaVu Sans"/>
                <a:cs typeface="DejaVu Sans"/>
              </a:defRPr>
            </a:lvl7pPr>
            <a:lvl8pPr algn="ctr">
              <a:defRPr sz="938" b="1">
                <a:solidFill>
                  <a:srgbClr val="B85B5B"/>
                </a:solidFill>
                <a:latin typeface="DejaVu Sans"/>
                <a:ea typeface="DejaVu Sans"/>
                <a:cs typeface="DejaVu Sans"/>
              </a:defRPr>
            </a:lvl8pPr>
            <a:lvl9pPr algn="ctr">
              <a:defRPr sz="938" b="1">
                <a:solidFill>
                  <a:srgbClr val="B85B5B"/>
                </a:solidFill>
                <a:latin typeface="DejaVu Sans"/>
                <a:ea typeface="DejaVu Sans"/>
                <a:cs typeface="DejaVu Sans"/>
              </a:defRPr>
            </a:lvl9pPr>
          </a:lstStyle>
          <a:p>
            <a:pPr algn="ctr">
              <a:defRPr sz="938" b="1">
                <a:solidFill>
                  <a:srgbClr val="B85B5B"/>
                </a:solidFill>
                <a:latin typeface="DejaVu Sans"/>
                <a:ea typeface="DejaVu Sans"/>
                <a:cs typeface="DejaVu Sans"/>
              </a:defRPr>
            </a:pPr>
            <a:r>
              <a:rPr sz="750"/>
              <a:t>ΚΡΙΣΙΜΟ</a:t>
            </a:r>
          </a:p>
        </p:txBody>
      </p:sp>
      <p:sp>
        <p:nvSpPr>
          <p:cNvPr id="29" name="amstar-circle-16">
            <a:extLst>
              <a:ext uri="{FF2B5EF4-FFF2-40B4-BE49-F238E27FC236}">
                <a16:creationId xmlns:a16="http://schemas.microsoft.com/office/drawing/2014/main" id="{04B60CF3-5EB0-4CC7-BB39-AB19C46FD9D6}"/>
              </a:ext>
            </a:extLst>
          </p:cNvPr>
          <p:cNvSpPr>
            <a:spLocks noGrp="1"/>
          </p:cNvSpPr>
          <p:nvPr/>
        </p:nvSpPr>
        <p:spPr>
          <a:xfrm>
            <a:off x="2057400" y="5775960"/>
            <a:ext cx="396240" cy="335280"/>
          </a:xfrm>
          <a:prstGeom prst="ellipse">
            <a:avLst/>
          </a:prstGeom>
          <a:solidFill>
            <a:srgbClr val="452046"/>
          </a:solidFill>
          <a:ln w="0">
            <a:noFill/>
            <a:prstDash val="solid"/>
          </a:ln>
        </p:spPr>
        <p:txBody>
          <a:bodyPr/>
          <a:lstStyle/>
          <a:p>
            <a:endParaRPr lang="en-US" sz="1440"/>
          </a:p>
        </p:txBody>
      </p:sp>
      <p:sp>
        <p:nvSpPr>
          <p:cNvPr id="30" name="amstar-num-16">
            <a:extLst>
              <a:ext uri="{FF2B5EF4-FFF2-40B4-BE49-F238E27FC236}">
                <a16:creationId xmlns:a16="http://schemas.microsoft.com/office/drawing/2014/main" id="{EFCAF43C-A85D-4B92-B332-BC753A13C431}"/>
              </a:ext>
            </a:extLst>
          </p:cNvPr>
          <p:cNvSpPr>
            <a:spLocks noGrp="1"/>
          </p:cNvSpPr>
          <p:nvPr/>
        </p:nvSpPr>
        <p:spPr>
          <a:xfrm>
            <a:off x="2057400" y="5829300"/>
            <a:ext cx="396240" cy="205740"/>
          </a:xfrm>
          <a:prstGeom prst="rect">
            <a:avLst/>
          </a:prstGeom>
          <a:noFill/>
          <a:ln w="0">
            <a:noFill/>
            <a:prstDash val="solid"/>
          </a:ln>
        </p:spPr>
        <p:txBody>
          <a:bodyPr/>
          <a:lstStyle>
            <a:defPPr algn="ctr">
              <a:defRPr sz="1125" b="1">
                <a:solidFill>
                  <a:srgbClr val="FFFFFF"/>
                </a:solidFill>
                <a:latin typeface="DejaVu Sans"/>
                <a:ea typeface="DejaVu Sans"/>
                <a:cs typeface="DejaVu Sans"/>
              </a:defRPr>
            </a:defPPr>
            <a:lvl1pPr algn="ctr">
              <a:defRPr sz="1125" b="1">
                <a:solidFill>
                  <a:srgbClr val="FFFFFF"/>
                </a:solidFill>
                <a:latin typeface="DejaVu Sans"/>
                <a:ea typeface="DejaVu Sans"/>
                <a:cs typeface="DejaVu Sans"/>
              </a:defRPr>
            </a:lvl1pPr>
            <a:lvl2pPr algn="ctr">
              <a:defRPr sz="1125" b="1">
                <a:solidFill>
                  <a:srgbClr val="FFFFFF"/>
                </a:solidFill>
                <a:latin typeface="DejaVu Sans"/>
                <a:ea typeface="DejaVu Sans"/>
                <a:cs typeface="DejaVu Sans"/>
              </a:defRPr>
            </a:lvl2pPr>
            <a:lvl3pPr algn="ctr">
              <a:defRPr sz="1125" b="1">
                <a:solidFill>
                  <a:srgbClr val="FFFFFF"/>
                </a:solidFill>
                <a:latin typeface="DejaVu Sans"/>
                <a:ea typeface="DejaVu Sans"/>
                <a:cs typeface="DejaVu Sans"/>
              </a:defRPr>
            </a:lvl3pPr>
            <a:lvl4pPr algn="ctr">
              <a:defRPr sz="1125" b="1">
                <a:solidFill>
                  <a:srgbClr val="FFFFFF"/>
                </a:solidFill>
                <a:latin typeface="DejaVu Sans"/>
                <a:ea typeface="DejaVu Sans"/>
                <a:cs typeface="DejaVu Sans"/>
              </a:defRPr>
            </a:lvl4pPr>
            <a:lvl5pPr algn="ctr">
              <a:defRPr sz="1125" b="1">
                <a:solidFill>
                  <a:srgbClr val="FFFFFF"/>
                </a:solidFill>
                <a:latin typeface="DejaVu Sans"/>
                <a:ea typeface="DejaVu Sans"/>
                <a:cs typeface="DejaVu Sans"/>
              </a:defRPr>
            </a:lvl5pPr>
            <a:lvl6pPr algn="ctr">
              <a:defRPr sz="1125" b="1">
                <a:solidFill>
                  <a:srgbClr val="FFFFFF"/>
                </a:solidFill>
                <a:latin typeface="DejaVu Sans"/>
                <a:ea typeface="DejaVu Sans"/>
                <a:cs typeface="DejaVu Sans"/>
              </a:defRPr>
            </a:lvl6pPr>
            <a:lvl7pPr algn="ctr">
              <a:defRPr sz="1125" b="1">
                <a:solidFill>
                  <a:srgbClr val="FFFFFF"/>
                </a:solidFill>
                <a:latin typeface="DejaVu Sans"/>
                <a:ea typeface="DejaVu Sans"/>
                <a:cs typeface="DejaVu Sans"/>
              </a:defRPr>
            </a:lvl7pPr>
            <a:lvl8pPr algn="ctr">
              <a:defRPr sz="1125" b="1">
                <a:solidFill>
                  <a:srgbClr val="FFFFFF"/>
                </a:solidFill>
                <a:latin typeface="DejaVu Sans"/>
                <a:ea typeface="DejaVu Sans"/>
                <a:cs typeface="DejaVu Sans"/>
              </a:defRPr>
            </a:lvl8pPr>
            <a:lvl9pPr algn="ctr">
              <a:defRPr sz="1125" b="1">
                <a:solidFill>
                  <a:srgbClr val="FFFFFF"/>
                </a:solidFill>
                <a:latin typeface="DejaVu Sans"/>
                <a:ea typeface="DejaVu Sans"/>
                <a:cs typeface="DejaVu Sans"/>
              </a:defRPr>
            </a:lvl9pPr>
          </a:lstStyle>
          <a:p>
            <a:pPr algn="ctr">
              <a:defRPr sz="1125" b="1">
                <a:solidFill>
                  <a:srgbClr val="FFFFFF"/>
                </a:solidFill>
                <a:latin typeface="DejaVu Sans"/>
                <a:ea typeface="DejaVu Sans"/>
                <a:cs typeface="DejaVu Sans"/>
              </a:defRPr>
            </a:pPr>
            <a:r>
              <a:rPr sz="900"/>
              <a:t>16</a:t>
            </a:r>
          </a:p>
        </p:txBody>
      </p:sp>
      <p:sp>
        <p:nvSpPr>
          <p:cNvPr id="31" name="amstar-text-16">
            <a:extLst>
              <a:ext uri="{FF2B5EF4-FFF2-40B4-BE49-F238E27FC236}">
                <a16:creationId xmlns:a16="http://schemas.microsoft.com/office/drawing/2014/main" id="{071E3B60-3460-4E4F-9BAE-E9501BFA6564}"/>
              </a:ext>
            </a:extLst>
          </p:cNvPr>
          <p:cNvSpPr>
            <a:spLocks noGrp="1"/>
          </p:cNvSpPr>
          <p:nvPr/>
        </p:nvSpPr>
        <p:spPr>
          <a:xfrm>
            <a:off x="2590800" y="5753100"/>
            <a:ext cx="7353300" cy="487680"/>
          </a:xfrm>
          <a:prstGeom prst="rect">
            <a:avLst/>
          </a:prstGeom>
          <a:noFill/>
          <a:ln w="0">
            <a:noFill/>
            <a:prstDash val="solid"/>
          </a:ln>
        </p:spPr>
        <p:txBody>
          <a:bodyPr/>
          <a:lstStyle>
            <a:defPPr>
              <a:defRPr sz="1388" b="0">
                <a:solidFill>
                  <a:srgbClr val="242424"/>
                </a:solidFill>
                <a:latin typeface="DejaVu Sans"/>
                <a:ea typeface="DejaVu Sans"/>
                <a:cs typeface="DejaVu Sans"/>
              </a:defRPr>
            </a:defPPr>
            <a:lvl1pPr>
              <a:defRPr sz="1388" b="0">
                <a:solidFill>
                  <a:srgbClr val="242424"/>
                </a:solidFill>
                <a:latin typeface="DejaVu Sans"/>
                <a:ea typeface="DejaVu Sans"/>
                <a:cs typeface="DejaVu Sans"/>
              </a:defRPr>
            </a:lvl1pPr>
            <a:lvl2pPr>
              <a:defRPr sz="1388" b="0">
                <a:solidFill>
                  <a:srgbClr val="242424"/>
                </a:solidFill>
                <a:latin typeface="DejaVu Sans"/>
                <a:ea typeface="DejaVu Sans"/>
                <a:cs typeface="DejaVu Sans"/>
              </a:defRPr>
            </a:lvl2pPr>
            <a:lvl3pPr>
              <a:defRPr sz="1388" b="0">
                <a:solidFill>
                  <a:srgbClr val="242424"/>
                </a:solidFill>
                <a:latin typeface="DejaVu Sans"/>
                <a:ea typeface="DejaVu Sans"/>
                <a:cs typeface="DejaVu Sans"/>
              </a:defRPr>
            </a:lvl3pPr>
            <a:lvl4pPr>
              <a:defRPr sz="1388" b="0">
                <a:solidFill>
                  <a:srgbClr val="242424"/>
                </a:solidFill>
                <a:latin typeface="DejaVu Sans"/>
                <a:ea typeface="DejaVu Sans"/>
                <a:cs typeface="DejaVu Sans"/>
              </a:defRPr>
            </a:lvl4pPr>
            <a:lvl5pPr>
              <a:defRPr sz="1388" b="0">
                <a:solidFill>
                  <a:srgbClr val="242424"/>
                </a:solidFill>
                <a:latin typeface="DejaVu Sans"/>
                <a:ea typeface="DejaVu Sans"/>
                <a:cs typeface="DejaVu Sans"/>
              </a:defRPr>
            </a:lvl5pPr>
            <a:lvl6pPr>
              <a:defRPr sz="1388" b="0">
                <a:solidFill>
                  <a:srgbClr val="242424"/>
                </a:solidFill>
                <a:latin typeface="DejaVu Sans"/>
                <a:ea typeface="DejaVu Sans"/>
                <a:cs typeface="DejaVu Sans"/>
              </a:defRPr>
            </a:lvl6pPr>
            <a:lvl7pPr>
              <a:defRPr sz="1388" b="0">
                <a:solidFill>
                  <a:srgbClr val="242424"/>
                </a:solidFill>
                <a:latin typeface="DejaVu Sans"/>
                <a:ea typeface="DejaVu Sans"/>
                <a:cs typeface="DejaVu Sans"/>
              </a:defRPr>
            </a:lvl7pPr>
            <a:lvl8pPr>
              <a:defRPr sz="1388" b="0">
                <a:solidFill>
                  <a:srgbClr val="242424"/>
                </a:solidFill>
                <a:latin typeface="DejaVu Sans"/>
                <a:ea typeface="DejaVu Sans"/>
                <a:cs typeface="DejaVu Sans"/>
              </a:defRPr>
            </a:lvl8pPr>
            <a:lvl9pPr>
              <a:defRPr sz="1388" b="0">
                <a:solidFill>
                  <a:srgbClr val="242424"/>
                </a:solidFill>
                <a:latin typeface="DejaVu Sans"/>
                <a:ea typeface="DejaVu Sans"/>
                <a:cs typeface="DejaVu Sans"/>
              </a:defRPr>
            </a:lvl9pPr>
          </a:lstStyle>
          <a:p>
            <a:pPr>
              <a:defRPr sz="1388" b="0">
                <a:solidFill>
                  <a:srgbClr val="242424"/>
                </a:solidFill>
                <a:latin typeface="DejaVu Sans"/>
                <a:ea typeface="DejaVu Sans"/>
                <a:cs typeface="DejaVu Sans"/>
              </a:defRPr>
            </a:pPr>
            <a:r>
              <a:rPr sz="1110"/>
              <a:t>Αναφέρθηκαν οι συγκρούσεις συμφερόντων και η χρηματοδότηση της ανασκόπησης;</a:t>
            </a:r>
          </a:p>
        </p:txBody>
      </p:sp>
      <p:sp>
        <p:nvSpPr>
          <p:cNvPr id="32" name="source">
            <a:extLst>
              <a:ext uri="{FF2B5EF4-FFF2-40B4-BE49-F238E27FC236}">
                <a16:creationId xmlns:a16="http://schemas.microsoft.com/office/drawing/2014/main" id="{A4A0B2ED-0E12-4FA3-BA4A-30424FD92C6F}"/>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Κόκκινη ένδειξη: κρίσιμο πεδίο σύμφωνα με το AMSTAR 2.</a:t>
            </a:r>
          </a:p>
        </p:txBody>
      </p:sp>
    </p:spTree>
    <p:extLst>
      <p:ext uri="{BB962C8B-B14F-4D97-AF65-F5344CB8AC3E}">
        <p14:creationId xmlns:p14="http://schemas.microsoft.com/office/powerpoint/2010/main" val="1578594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B0C06BAE-7284-411E-BD59-2E828C2C436A}"/>
              </a:ext>
            </a:extLst>
          </p:cNvPr>
          <p:cNvSpPr>
            <a:spLocks noGrp="1"/>
          </p:cNvSpPr>
          <p:nvPr/>
        </p:nvSpPr>
        <p:spPr>
          <a:xfrm>
            <a:off x="2019300" y="259080"/>
            <a:ext cx="8153400" cy="579120"/>
          </a:xfrm>
          <a:prstGeom prst="rect">
            <a:avLst/>
          </a:prstGeom>
          <a:noFill/>
          <a:ln w="0">
            <a:noFill/>
            <a:prstDash val="solid"/>
          </a:ln>
        </p:spPr>
        <p:txBody>
          <a:bodyPr/>
          <a:lstStyle>
            <a:defPPr algn="ctr">
              <a:defRPr sz="2925" b="1">
                <a:solidFill>
                  <a:srgbClr val="3F8CC4"/>
                </a:solidFill>
                <a:latin typeface="DejaVu Sans"/>
                <a:ea typeface="DejaVu Sans"/>
                <a:cs typeface="DejaVu Sans"/>
              </a:defRPr>
            </a:defPPr>
            <a:lvl1pPr algn="ctr">
              <a:defRPr sz="2925" b="1">
                <a:solidFill>
                  <a:srgbClr val="3F8CC4"/>
                </a:solidFill>
                <a:latin typeface="DejaVu Sans"/>
                <a:ea typeface="DejaVu Sans"/>
                <a:cs typeface="DejaVu Sans"/>
              </a:defRPr>
            </a:lvl1pPr>
            <a:lvl2pPr algn="ctr">
              <a:defRPr sz="2925" b="1">
                <a:solidFill>
                  <a:srgbClr val="3F8CC4"/>
                </a:solidFill>
                <a:latin typeface="DejaVu Sans"/>
                <a:ea typeface="DejaVu Sans"/>
                <a:cs typeface="DejaVu Sans"/>
              </a:defRPr>
            </a:lvl2pPr>
            <a:lvl3pPr algn="ctr">
              <a:defRPr sz="2925" b="1">
                <a:solidFill>
                  <a:srgbClr val="3F8CC4"/>
                </a:solidFill>
                <a:latin typeface="DejaVu Sans"/>
                <a:ea typeface="DejaVu Sans"/>
                <a:cs typeface="DejaVu Sans"/>
              </a:defRPr>
            </a:lvl3pPr>
            <a:lvl4pPr algn="ctr">
              <a:defRPr sz="2925" b="1">
                <a:solidFill>
                  <a:srgbClr val="3F8CC4"/>
                </a:solidFill>
                <a:latin typeface="DejaVu Sans"/>
                <a:ea typeface="DejaVu Sans"/>
                <a:cs typeface="DejaVu Sans"/>
              </a:defRPr>
            </a:lvl4pPr>
            <a:lvl5pPr algn="ctr">
              <a:defRPr sz="2925" b="1">
                <a:solidFill>
                  <a:srgbClr val="3F8CC4"/>
                </a:solidFill>
                <a:latin typeface="DejaVu Sans"/>
                <a:ea typeface="DejaVu Sans"/>
                <a:cs typeface="DejaVu Sans"/>
              </a:defRPr>
            </a:lvl5pPr>
            <a:lvl6pPr algn="ctr">
              <a:defRPr sz="2925" b="1">
                <a:solidFill>
                  <a:srgbClr val="3F8CC4"/>
                </a:solidFill>
                <a:latin typeface="DejaVu Sans"/>
                <a:ea typeface="DejaVu Sans"/>
                <a:cs typeface="DejaVu Sans"/>
              </a:defRPr>
            </a:lvl6pPr>
            <a:lvl7pPr algn="ctr">
              <a:defRPr sz="2925" b="1">
                <a:solidFill>
                  <a:srgbClr val="3F8CC4"/>
                </a:solidFill>
                <a:latin typeface="DejaVu Sans"/>
                <a:ea typeface="DejaVu Sans"/>
                <a:cs typeface="DejaVu Sans"/>
              </a:defRPr>
            </a:lvl7pPr>
            <a:lvl8pPr algn="ctr">
              <a:defRPr sz="2925" b="1">
                <a:solidFill>
                  <a:srgbClr val="3F8CC4"/>
                </a:solidFill>
                <a:latin typeface="DejaVu Sans"/>
                <a:ea typeface="DejaVu Sans"/>
                <a:cs typeface="DejaVu Sans"/>
              </a:defRPr>
            </a:lvl8pPr>
            <a:lvl9pPr algn="ctr">
              <a:defRPr sz="2925" b="1">
                <a:solidFill>
                  <a:srgbClr val="3F8CC4"/>
                </a:solidFill>
                <a:latin typeface="DejaVu Sans"/>
                <a:ea typeface="DejaVu Sans"/>
                <a:cs typeface="DejaVu Sans"/>
              </a:defRPr>
            </a:lvl9pPr>
          </a:lstStyle>
          <a:p>
            <a:pPr algn="ctr">
              <a:defRPr sz="2925" b="1">
                <a:solidFill>
                  <a:srgbClr val="3F8CC4"/>
                </a:solidFill>
                <a:latin typeface="DejaVu Sans"/>
                <a:ea typeface="DejaVu Sans"/>
                <a:cs typeface="DejaVu Sans"/>
              </a:defRPr>
            </a:pPr>
            <a:r>
              <a:rPr sz="2340"/>
              <a:t>Πώς ερμηνεύεται το AMSTAR 2;</a:t>
            </a:r>
          </a:p>
        </p:txBody>
      </p:sp>
      <p:sp>
        <p:nvSpPr>
          <p:cNvPr id="2" name="yellow-accent">
            <a:extLst>
              <a:ext uri="{FF2B5EF4-FFF2-40B4-BE49-F238E27FC236}">
                <a16:creationId xmlns:a16="http://schemas.microsoft.com/office/drawing/2014/main" id="{B6DD8E52-60FC-4C23-B875-ABF55516EB27}"/>
              </a:ext>
            </a:extLst>
          </p:cNvPr>
          <p:cNvSpPr>
            <a:spLocks noGrp="1"/>
          </p:cNvSpPr>
          <p:nvPr/>
        </p:nvSpPr>
        <p:spPr>
          <a:xfrm>
            <a:off x="1524000" y="1127760"/>
            <a:ext cx="518160" cy="213360"/>
          </a:xfrm>
          <a:prstGeom prst="rect">
            <a:avLst/>
          </a:prstGeom>
          <a:solidFill>
            <a:srgbClr val="F2C84B"/>
          </a:solidFill>
          <a:ln w="0">
            <a:noFill/>
            <a:prstDash val="solid"/>
          </a:ln>
        </p:spPr>
        <p:txBody>
          <a:bodyPr/>
          <a:lstStyle/>
          <a:p>
            <a:endParaRPr lang="en-US" sz="1440"/>
          </a:p>
        </p:txBody>
      </p:sp>
      <p:sp>
        <p:nvSpPr>
          <p:cNvPr id="3" name="purple-rule">
            <a:extLst>
              <a:ext uri="{FF2B5EF4-FFF2-40B4-BE49-F238E27FC236}">
                <a16:creationId xmlns:a16="http://schemas.microsoft.com/office/drawing/2014/main" id="{118B2ECB-DC5C-4B77-9B75-DF21659B5BBC}"/>
              </a:ext>
            </a:extLst>
          </p:cNvPr>
          <p:cNvSpPr>
            <a:spLocks noGrp="1"/>
          </p:cNvSpPr>
          <p:nvPr/>
        </p:nvSpPr>
        <p:spPr>
          <a:xfrm>
            <a:off x="2118360" y="1127760"/>
            <a:ext cx="8549640" cy="213360"/>
          </a:xfrm>
          <a:prstGeom prst="rect">
            <a:avLst/>
          </a:prstGeom>
          <a:solidFill>
            <a:srgbClr val="452046"/>
          </a:solidFill>
          <a:ln w="0">
            <a:noFill/>
            <a:prstDash val="solid"/>
          </a:ln>
        </p:spPr>
        <p:txBody>
          <a:bodyPr/>
          <a:lstStyle/>
          <a:p>
            <a:endParaRPr lang="en-US" sz="1440"/>
          </a:p>
        </p:txBody>
      </p:sp>
      <p:sp>
        <p:nvSpPr>
          <p:cNvPr id="4" name="level-0">
            <a:extLst>
              <a:ext uri="{FF2B5EF4-FFF2-40B4-BE49-F238E27FC236}">
                <a16:creationId xmlns:a16="http://schemas.microsoft.com/office/drawing/2014/main" id="{E347BF13-5FA0-4F41-9DF1-B3C0D8F32593}"/>
              </a:ext>
            </a:extLst>
          </p:cNvPr>
          <p:cNvSpPr>
            <a:spLocks noGrp="1"/>
          </p:cNvSpPr>
          <p:nvPr/>
        </p:nvSpPr>
        <p:spPr>
          <a:xfrm>
            <a:off x="2179320" y="1676400"/>
            <a:ext cx="2171700" cy="701040"/>
          </a:xfrm>
          <a:prstGeom prst="roundRect">
            <a:avLst>
              <a:gd name="adj" fmla="val 8696"/>
            </a:avLst>
          </a:prstGeom>
          <a:solidFill>
            <a:srgbClr val="3E8060"/>
          </a:solidFill>
          <a:ln w="0">
            <a:noFill/>
            <a:prstDash val="solid"/>
          </a:ln>
        </p:spPr>
        <p:txBody>
          <a:bodyPr/>
          <a:lstStyle>
            <a:defPPr algn="ctr">
              <a:defRPr sz="1875" b="1">
                <a:solidFill>
                  <a:srgbClr val="FFFFFF"/>
                </a:solidFill>
                <a:latin typeface="DejaVu Sans"/>
                <a:ea typeface="DejaVu Sans"/>
                <a:cs typeface="DejaVu Sans"/>
              </a:defRPr>
            </a:defPPr>
            <a:lvl1pPr algn="ctr">
              <a:defRPr sz="1875" b="1">
                <a:solidFill>
                  <a:srgbClr val="FFFFFF"/>
                </a:solidFill>
                <a:latin typeface="DejaVu Sans"/>
                <a:ea typeface="DejaVu Sans"/>
                <a:cs typeface="DejaVu Sans"/>
              </a:defRPr>
            </a:lvl1pPr>
            <a:lvl2pPr algn="ctr">
              <a:defRPr sz="1875" b="1">
                <a:solidFill>
                  <a:srgbClr val="FFFFFF"/>
                </a:solidFill>
                <a:latin typeface="DejaVu Sans"/>
                <a:ea typeface="DejaVu Sans"/>
                <a:cs typeface="DejaVu Sans"/>
              </a:defRPr>
            </a:lvl2pPr>
            <a:lvl3pPr algn="ctr">
              <a:defRPr sz="1875" b="1">
                <a:solidFill>
                  <a:srgbClr val="FFFFFF"/>
                </a:solidFill>
                <a:latin typeface="DejaVu Sans"/>
                <a:ea typeface="DejaVu Sans"/>
                <a:cs typeface="DejaVu Sans"/>
              </a:defRPr>
            </a:lvl3pPr>
            <a:lvl4pPr algn="ctr">
              <a:defRPr sz="1875" b="1">
                <a:solidFill>
                  <a:srgbClr val="FFFFFF"/>
                </a:solidFill>
                <a:latin typeface="DejaVu Sans"/>
                <a:ea typeface="DejaVu Sans"/>
                <a:cs typeface="DejaVu Sans"/>
              </a:defRPr>
            </a:lvl4pPr>
            <a:lvl5pPr algn="ctr">
              <a:defRPr sz="1875" b="1">
                <a:solidFill>
                  <a:srgbClr val="FFFFFF"/>
                </a:solidFill>
                <a:latin typeface="DejaVu Sans"/>
                <a:ea typeface="DejaVu Sans"/>
                <a:cs typeface="DejaVu Sans"/>
              </a:defRPr>
            </a:lvl5pPr>
            <a:lvl6pPr algn="ctr">
              <a:defRPr sz="1875" b="1">
                <a:solidFill>
                  <a:srgbClr val="FFFFFF"/>
                </a:solidFill>
                <a:latin typeface="DejaVu Sans"/>
                <a:ea typeface="DejaVu Sans"/>
                <a:cs typeface="DejaVu Sans"/>
              </a:defRPr>
            </a:lvl6pPr>
            <a:lvl7pPr algn="ctr">
              <a:defRPr sz="1875" b="1">
                <a:solidFill>
                  <a:srgbClr val="FFFFFF"/>
                </a:solidFill>
                <a:latin typeface="DejaVu Sans"/>
                <a:ea typeface="DejaVu Sans"/>
                <a:cs typeface="DejaVu Sans"/>
              </a:defRPr>
            </a:lvl7pPr>
            <a:lvl8pPr algn="ctr">
              <a:defRPr sz="1875" b="1">
                <a:solidFill>
                  <a:srgbClr val="FFFFFF"/>
                </a:solidFill>
                <a:latin typeface="DejaVu Sans"/>
                <a:ea typeface="DejaVu Sans"/>
                <a:cs typeface="DejaVu Sans"/>
              </a:defRPr>
            </a:lvl8pPr>
            <a:lvl9pPr algn="ctr">
              <a:defRPr sz="1875" b="1">
                <a:solidFill>
                  <a:srgbClr val="FFFFFF"/>
                </a:solidFill>
                <a:latin typeface="DejaVu Sans"/>
                <a:ea typeface="DejaVu Sans"/>
                <a:cs typeface="DejaVu Sans"/>
              </a:defRPr>
            </a:lvl9pPr>
          </a:lstStyle>
          <a:p>
            <a:pPr algn="ctr">
              <a:defRPr sz="1875" b="1">
                <a:solidFill>
                  <a:srgbClr val="FFFFFF"/>
                </a:solidFill>
                <a:latin typeface="DejaVu Sans"/>
                <a:ea typeface="DejaVu Sans"/>
                <a:cs typeface="DejaVu Sans"/>
              </a:defRPr>
            </a:pPr>
            <a:r>
              <a:rPr sz="1500"/>
              <a:t>Υψηλή</a:t>
            </a:r>
          </a:p>
        </p:txBody>
      </p:sp>
      <p:sp>
        <p:nvSpPr>
          <p:cNvPr id="5" name="criteria-0">
            <a:extLst>
              <a:ext uri="{FF2B5EF4-FFF2-40B4-BE49-F238E27FC236}">
                <a16:creationId xmlns:a16="http://schemas.microsoft.com/office/drawing/2014/main" id="{21203E9C-C645-4EAC-9941-07676A774210}"/>
              </a:ext>
            </a:extLst>
          </p:cNvPr>
          <p:cNvSpPr>
            <a:spLocks noGrp="1"/>
          </p:cNvSpPr>
          <p:nvPr/>
        </p:nvSpPr>
        <p:spPr>
          <a:xfrm>
            <a:off x="4495800" y="1676400"/>
            <a:ext cx="5516880" cy="701040"/>
          </a:xfrm>
          <a:prstGeom prst="roundRect">
            <a:avLst>
              <a:gd name="adj" fmla="val 8696"/>
            </a:avLst>
          </a:prstGeom>
          <a:solidFill>
            <a:srgbClr val="EEF7F1"/>
          </a:solidFill>
          <a:ln w="11430">
            <a:solidFill>
              <a:srgbClr val="3E8060"/>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Καμία κρίσιμη αδυναμία και έως μία μη κρίσιμη αδυναμία</a:t>
            </a:r>
          </a:p>
        </p:txBody>
      </p:sp>
      <p:sp>
        <p:nvSpPr>
          <p:cNvPr id="6" name="level-1">
            <a:extLst>
              <a:ext uri="{FF2B5EF4-FFF2-40B4-BE49-F238E27FC236}">
                <a16:creationId xmlns:a16="http://schemas.microsoft.com/office/drawing/2014/main" id="{E2D07A20-AE9E-40EC-9CE3-0F2729848689}"/>
              </a:ext>
            </a:extLst>
          </p:cNvPr>
          <p:cNvSpPr>
            <a:spLocks noGrp="1"/>
          </p:cNvSpPr>
          <p:nvPr/>
        </p:nvSpPr>
        <p:spPr>
          <a:xfrm>
            <a:off x="2179320" y="2628900"/>
            <a:ext cx="2171700" cy="701040"/>
          </a:xfrm>
          <a:prstGeom prst="roundRect">
            <a:avLst>
              <a:gd name="adj" fmla="val 8696"/>
            </a:avLst>
          </a:prstGeom>
          <a:solidFill>
            <a:srgbClr val="3F8CC4"/>
          </a:solidFill>
          <a:ln w="0">
            <a:noFill/>
            <a:prstDash val="solid"/>
          </a:ln>
        </p:spPr>
        <p:txBody>
          <a:bodyPr/>
          <a:lstStyle>
            <a:defPPr algn="ctr">
              <a:defRPr sz="1875" b="1">
                <a:solidFill>
                  <a:srgbClr val="FFFFFF"/>
                </a:solidFill>
                <a:latin typeface="DejaVu Sans"/>
                <a:ea typeface="DejaVu Sans"/>
                <a:cs typeface="DejaVu Sans"/>
              </a:defRPr>
            </a:defPPr>
            <a:lvl1pPr algn="ctr">
              <a:defRPr sz="1875" b="1">
                <a:solidFill>
                  <a:srgbClr val="FFFFFF"/>
                </a:solidFill>
                <a:latin typeface="DejaVu Sans"/>
                <a:ea typeface="DejaVu Sans"/>
                <a:cs typeface="DejaVu Sans"/>
              </a:defRPr>
            </a:lvl1pPr>
            <a:lvl2pPr algn="ctr">
              <a:defRPr sz="1875" b="1">
                <a:solidFill>
                  <a:srgbClr val="FFFFFF"/>
                </a:solidFill>
                <a:latin typeface="DejaVu Sans"/>
                <a:ea typeface="DejaVu Sans"/>
                <a:cs typeface="DejaVu Sans"/>
              </a:defRPr>
            </a:lvl2pPr>
            <a:lvl3pPr algn="ctr">
              <a:defRPr sz="1875" b="1">
                <a:solidFill>
                  <a:srgbClr val="FFFFFF"/>
                </a:solidFill>
                <a:latin typeface="DejaVu Sans"/>
                <a:ea typeface="DejaVu Sans"/>
                <a:cs typeface="DejaVu Sans"/>
              </a:defRPr>
            </a:lvl3pPr>
            <a:lvl4pPr algn="ctr">
              <a:defRPr sz="1875" b="1">
                <a:solidFill>
                  <a:srgbClr val="FFFFFF"/>
                </a:solidFill>
                <a:latin typeface="DejaVu Sans"/>
                <a:ea typeface="DejaVu Sans"/>
                <a:cs typeface="DejaVu Sans"/>
              </a:defRPr>
            </a:lvl4pPr>
            <a:lvl5pPr algn="ctr">
              <a:defRPr sz="1875" b="1">
                <a:solidFill>
                  <a:srgbClr val="FFFFFF"/>
                </a:solidFill>
                <a:latin typeface="DejaVu Sans"/>
                <a:ea typeface="DejaVu Sans"/>
                <a:cs typeface="DejaVu Sans"/>
              </a:defRPr>
            </a:lvl5pPr>
            <a:lvl6pPr algn="ctr">
              <a:defRPr sz="1875" b="1">
                <a:solidFill>
                  <a:srgbClr val="FFFFFF"/>
                </a:solidFill>
                <a:latin typeface="DejaVu Sans"/>
                <a:ea typeface="DejaVu Sans"/>
                <a:cs typeface="DejaVu Sans"/>
              </a:defRPr>
            </a:lvl6pPr>
            <a:lvl7pPr algn="ctr">
              <a:defRPr sz="1875" b="1">
                <a:solidFill>
                  <a:srgbClr val="FFFFFF"/>
                </a:solidFill>
                <a:latin typeface="DejaVu Sans"/>
                <a:ea typeface="DejaVu Sans"/>
                <a:cs typeface="DejaVu Sans"/>
              </a:defRPr>
            </a:lvl7pPr>
            <a:lvl8pPr algn="ctr">
              <a:defRPr sz="1875" b="1">
                <a:solidFill>
                  <a:srgbClr val="FFFFFF"/>
                </a:solidFill>
                <a:latin typeface="DejaVu Sans"/>
                <a:ea typeface="DejaVu Sans"/>
                <a:cs typeface="DejaVu Sans"/>
              </a:defRPr>
            </a:lvl8pPr>
            <a:lvl9pPr algn="ctr">
              <a:defRPr sz="1875" b="1">
                <a:solidFill>
                  <a:srgbClr val="FFFFFF"/>
                </a:solidFill>
                <a:latin typeface="DejaVu Sans"/>
                <a:ea typeface="DejaVu Sans"/>
                <a:cs typeface="DejaVu Sans"/>
              </a:defRPr>
            </a:lvl9pPr>
          </a:lstStyle>
          <a:p>
            <a:pPr algn="ctr">
              <a:defRPr sz="1875" b="1">
                <a:solidFill>
                  <a:srgbClr val="FFFFFF"/>
                </a:solidFill>
                <a:latin typeface="DejaVu Sans"/>
                <a:ea typeface="DejaVu Sans"/>
                <a:cs typeface="DejaVu Sans"/>
              </a:defRPr>
            </a:pPr>
            <a:r>
              <a:rPr sz="1500"/>
              <a:t>Μέτρια</a:t>
            </a:r>
          </a:p>
        </p:txBody>
      </p:sp>
      <p:sp>
        <p:nvSpPr>
          <p:cNvPr id="7" name="criteria-1">
            <a:extLst>
              <a:ext uri="{FF2B5EF4-FFF2-40B4-BE49-F238E27FC236}">
                <a16:creationId xmlns:a16="http://schemas.microsoft.com/office/drawing/2014/main" id="{C55E328B-0390-42C3-B839-B7B5277A9467}"/>
              </a:ext>
            </a:extLst>
          </p:cNvPr>
          <p:cNvSpPr>
            <a:spLocks noGrp="1"/>
          </p:cNvSpPr>
          <p:nvPr/>
        </p:nvSpPr>
        <p:spPr>
          <a:xfrm>
            <a:off x="4495800" y="2628900"/>
            <a:ext cx="5516880" cy="701040"/>
          </a:xfrm>
          <a:prstGeom prst="roundRect">
            <a:avLst>
              <a:gd name="adj" fmla="val 8696"/>
            </a:avLst>
          </a:prstGeom>
          <a:solidFill>
            <a:srgbClr val="EDF6FB"/>
          </a:solidFill>
          <a:ln w="11430">
            <a:solidFill>
              <a:srgbClr val="3F8CC4"/>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Καμία κρίσιμη αδυναμία, αλλά περισσότερες από μία μη κρίσιμες αδυναμίες</a:t>
            </a:r>
          </a:p>
        </p:txBody>
      </p:sp>
      <p:sp>
        <p:nvSpPr>
          <p:cNvPr id="8" name="level-2">
            <a:extLst>
              <a:ext uri="{FF2B5EF4-FFF2-40B4-BE49-F238E27FC236}">
                <a16:creationId xmlns:a16="http://schemas.microsoft.com/office/drawing/2014/main" id="{2936404F-956B-40F5-A4FD-AD1D5668B656}"/>
              </a:ext>
            </a:extLst>
          </p:cNvPr>
          <p:cNvSpPr>
            <a:spLocks noGrp="1"/>
          </p:cNvSpPr>
          <p:nvPr/>
        </p:nvSpPr>
        <p:spPr>
          <a:xfrm>
            <a:off x="2179320" y="3581400"/>
            <a:ext cx="2171700" cy="701040"/>
          </a:xfrm>
          <a:prstGeom prst="roundRect">
            <a:avLst>
              <a:gd name="adj" fmla="val 8696"/>
            </a:avLst>
          </a:prstGeom>
          <a:solidFill>
            <a:srgbClr val="A9792E"/>
          </a:solidFill>
          <a:ln w="0">
            <a:noFill/>
            <a:prstDash val="solid"/>
          </a:ln>
        </p:spPr>
        <p:txBody>
          <a:bodyPr/>
          <a:lstStyle>
            <a:defPPr algn="ctr">
              <a:defRPr sz="1875" b="1">
                <a:solidFill>
                  <a:srgbClr val="FFFFFF"/>
                </a:solidFill>
                <a:latin typeface="DejaVu Sans"/>
                <a:ea typeface="DejaVu Sans"/>
                <a:cs typeface="DejaVu Sans"/>
              </a:defRPr>
            </a:defPPr>
            <a:lvl1pPr algn="ctr">
              <a:defRPr sz="1875" b="1">
                <a:solidFill>
                  <a:srgbClr val="FFFFFF"/>
                </a:solidFill>
                <a:latin typeface="DejaVu Sans"/>
                <a:ea typeface="DejaVu Sans"/>
                <a:cs typeface="DejaVu Sans"/>
              </a:defRPr>
            </a:lvl1pPr>
            <a:lvl2pPr algn="ctr">
              <a:defRPr sz="1875" b="1">
                <a:solidFill>
                  <a:srgbClr val="FFFFFF"/>
                </a:solidFill>
                <a:latin typeface="DejaVu Sans"/>
                <a:ea typeface="DejaVu Sans"/>
                <a:cs typeface="DejaVu Sans"/>
              </a:defRPr>
            </a:lvl2pPr>
            <a:lvl3pPr algn="ctr">
              <a:defRPr sz="1875" b="1">
                <a:solidFill>
                  <a:srgbClr val="FFFFFF"/>
                </a:solidFill>
                <a:latin typeface="DejaVu Sans"/>
                <a:ea typeface="DejaVu Sans"/>
                <a:cs typeface="DejaVu Sans"/>
              </a:defRPr>
            </a:lvl3pPr>
            <a:lvl4pPr algn="ctr">
              <a:defRPr sz="1875" b="1">
                <a:solidFill>
                  <a:srgbClr val="FFFFFF"/>
                </a:solidFill>
                <a:latin typeface="DejaVu Sans"/>
                <a:ea typeface="DejaVu Sans"/>
                <a:cs typeface="DejaVu Sans"/>
              </a:defRPr>
            </a:lvl4pPr>
            <a:lvl5pPr algn="ctr">
              <a:defRPr sz="1875" b="1">
                <a:solidFill>
                  <a:srgbClr val="FFFFFF"/>
                </a:solidFill>
                <a:latin typeface="DejaVu Sans"/>
                <a:ea typeface="DejaVu Sans"/>
                <a:cs typeface="DejaVu Sans"/>
              </a:defRPr>
            </a:lvl5pPr>
            <a:lvl6pPr algn="ctr">
              <a:defRPr sz="1875" b="1">
                <a:solidFill>
                  <a:srgbClr val="FFFFFF"/>
                </a:solidFill>
                <a:latin typeface="DejaVu Sans"/>
                <a:ea typeface="DejaVu Sans"/>
                <a:cs typeface="DejaVu Sans"/>
              </a:defRPr>
            </a:lvl6pPr>
            <a:lvl7pPr algn="ctr">
              <a:defRPr sz="1875" b="1">
                <a:solidFill>
                  <a:srgbClr val="FFFFFF"/>
                </a:solidFill>
                <a:latin typeface="DejaVu Sans"/>
                <a:ea typeface="DejaVu Sans"/>
                <a:cs typeface="DejaVu Sans"/>
              </a:defRPr>
            </a:lvl7pPr>
            <a:lvl8pPr algn="ctr">
              <a:defRPr sz="1875" b="1">
                <a:solidFill>
                  <a:srgbClr val="FFFFFF"/>
                </a:solidFill>
                <a:latin typeface="DejaVu Sans"/>
                <a:ea typeface="DejaVu Sans"/>
                <a:cs typeface="DejaVu Sans"/>
              </a:defRPr>
            </a:lvl8pPr>
            <a:lvl9pPr algn="ctr">
              <a:defRPr sz="1875" b="1">
                <a:solidFill>
                  <a:srgbClr val="FFFFFF"/>
                </a:solidFill>
                <a:latin typeface="DejaVu Sans"/>
                <a:ea typeface="DejaVu Sans"/>
                <a:cs typeface="DejaVu Sans"/>
              </a:defRPr>
            </a:lvl9pPr>
          </a:lstStyle>
          <a:p>
            <a:pPr algn="ctr">
              <a:defRPr sz="1875" b="1">
                <a:solidFill>
                  <a:srgbClr val="FFFFFF"/>
                </a:solidFill>
                <a:latin typeface="DejaVu Sans"/>
                <a:ea typeface="DejaVu Sans"/>
                <a:cs typeface="DejaVu Sans"/>
              </a:defRPr>
            </a:pPr>
            <a:r>
              <a:rPr sz="1500"/>
              <a:t>Χαμηλή</a:t>
            </a:r>
          </a:p>
        </p:txBody>
      </p:sp>
      <p:sp>
        <p:nvSpPr>
          <p:cNvPr id="9" name="criteria-2">
            <a:extLst>
              <a:ext uri="{FF2B5EF4-FFF2-40B4-BE49-F238E27FC236}">
                <a16:creationId xmlns:a16="http://schemas.microsoft.com/office/drawing/2014/main" id="{BD5D22AB-FE0F-4130-9190-9252017D3E8E}"/>
              </a:ext>
            </a:extLst>
          </p:cNvPr>
          <p:cNvSpPr>
            <a:spLocks noGrp="1"/>
          </p:cNvSpPr>
          <p:nvPr/>
        </p:nvSpPr>
        <p:spPr>
          <a:xfrm>
            <a:off x="4495800" y="3581400"/>
            <a:ext cx="5516880" cy="701040"/>
          </a:xfrm>
          <a:prstGeom prst="roundRect">
            <a:avLst>
              <a:gd name="adj" fmla="val 8696"/>
            </a:avLst>
          </a:prstGeom>
          <a:solidFill>
            <a:srgbClr val="FFF7D9"/>
          </a:solidFill>
          <a:ln w="11430">
            <a:solidFill>
              <a:srgbClr val="A9792E"/>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Μία κρίσιμη αδυναμία, με ή χωρίς άλλες μη κρίσιμες αδυναμίες</a:t>
            </a:r>
          </a:p>
        </p:txBody>
      </p:sp>
      <p:sp>
        <p:nvSpPr>
          <p:cNvPr id="10" name="level-3">
            <a:extLst>
              <a:ext uri="{FF2B5EF4-FFF2-40B4-BE49-F238E27FC236}">
                <a16:creationId xmlns:a16="http://schemas.microsoft.com/office/drawing/2014/main" id="{DCCFDA23-AFC3-485C-B207-E7AF5394A7AF}"/>
              </a:ext>
            </a:extLst>
          </p:cNvPr>
          <p:cNvSpPr>
            <a:spLocks noGrp="1"/>
          </p:cNvSpPr>
          <p:nvPr/>
        </p:nvSpPr>
        <p:spPr>
          <a:xfrm>
            <a:off x="2179320" y="4533900"/>
            <a:ext cx="2171700" cy="701040"/>
          </a:xfrm>
          <a:prstGeom prst="roundRect">
            <a:avLst>
              <a:gd name="adj" fmla="val 8696"/>
            </a:avLst>
          </a:prstGeom>
          <a:solidFill>
            <a:srgbClr val="B85B5B"/>
          </a:solidFill>
          <a:ln w="0">
            <a:noFill/>
            <a:prstDash val="solid"/>
          </a:ln>
        </p:spPr>
        <p:txBody>
          <a:bodyPr/>
          <a:lstStyle>
            <a:defPPr algn="ctr">
              <a:defRPr sz="1875" b="1">
                <a:solidFill>
                  <a:srgbClr val="FFFFFF"/>
                </a:solidFill>
                <a:latin typeface="DejaVu Sans"/>
                <a:ea typeface="DejaVu Sans"/>
                <a:cs typeface="DejaVu Sans"/>
              </a:defRPr>
            </a:defPPr>
            <a:lvl1pPr algn="ctr">
              <a:defRPr sz="1875" b="1">
                <a:solidFill>
                  <a:srgbClr val="FFFFFF"/>
                </a:solidFill>
                <a:latin typeface="DejaVu Sans"/>
                <a:ea typeface="DejaVu Sans"/>
                <a:cs typeface="DejaVu Sans"/>
              </a:defRPr>
            </a:lvl1pPr>
            <a:lvl2pPr algn="ctr">
              <a:defRPr sz="1875" b="1">
                <a:solidFill>
                  <a:srgbClr val="FFFFFF"/>
                </a:solidFill>
                <a:latin typeface="DejaVu Sans"/>
                <a:ea typeface="DejaVu Sans"/>
                <a:cs typeface="DejaVu Sans"/>
              </a:defRPr>
            </a:lvl2pPr>
            <a:lvl3pPr algn="ctr">
              <a:defRPr sz="1875" b="1">
                <a:solidFill>
                  <a:srgbClr val="FFFFFF"/>
                </a:solidFill>
                <a:latin typeface="DejaVu Sans"/>
                <a:ea typeface="DejaVu Sans"/>
                <a:cs typeface="DejaVu Sans"/>
              </a:defRPr>
            </a:lvl3pPr>
            <a:lvl4pPr algn="ctr">
              <a:defRPr sz="1875" b="1">
                <a:solidFill>
                  <a:srgbClr val="FFFFFF"/>
                </a:solidFill>
                <a:latin typeface="DejaVu Sans"/>
                <a:ea typeface="DejaVu Sans"/>
                <a:cs typeface="DejaVu Sans"/>
              </a:defRPr>
            </a:lvl4pPr>
            <a:lvl5pPr algn="ctr">
              <a:defRPr sz="1875" b="1">
                <a:solidFill>
                  <a:srgbClr val="FFFFFF"/>
                </a:solidFill>
                <a:latin typeface="DejaVu Sans"/>
                <a:ea typeface="DejaVu Sans"/>
                <a:cs typeface="DejaVu Sans"/>
              </a:defRPr>
            </a:lvl5pPr>
            <a:lvl6pPr algn="ctr">
              <a:defRPr sz="1875" b="1">
                <a:solidFill>
                  <a:srgbClr val="FFFFFF"/>
                </a:solidFill>
                <a:latin typeface="DejaVu Sans"/>
                <a:ea typeface="DejaVu Sans"/>
                <a:cs typeface="DejaVu Sans"/>
              </a:defRPr>
            </a:lvl6pPr>
            <a:lvl7pPr algn="ctr">
              <a:defRPr sz="1875" b="1">
                <a:solidFill>
                  <a:srgbClr val="FFFFFF"/>
                </a:solidFill>
                <a:latin typeface="DejaVu Sans"/>
                <a:ea typeface="DejaVu Sans"/>
                <a:cs typeface="DejaVu Sans"/>
              </a:defRPr>
            </a:lvl7pPr>
            <a:lvl8pPr algn="ctr">
              <a:defRPr sz="1875" b="1">
                <a:solidFill>
                  <a:srgbClr val="FFFFFF"/>
                </a:solidFill>
                <a:latin typeface="DejaVu Sans"/>
                <a:ea typeface="DejaVu Sans"/>
                <a:cs typeface="DejaVu Sans"/>
              </a:defRPr>
            </a:lvl8pPr>
            <a:lvl9pPr algn="ctr">
              <a:defRPr sz="1875" b="1">
                <a:solidFill>
                  <a:srgbClr val="FFFFFF"/>
                </a:solidFill>
                <a:latin typeface="DejaVu Sans"/>
                <a:ea typeface="DejaVu Sans"/>
                <a:cs typeface="DejaVu Sans"/>
              </a:defRPr>
            </a:lvl9pPr>
          </a:lstStyle>
          <a:p>
            <a:pPr algn="ctr">
              <a:defRPr sz="1875" b="1">
                <a:solidFill>
                  <a:srgbClr val="FFFFFF"/>
                </a:solidFill>
                <a:latin typeface="DejaVu Sans"/>
                <a:ea typeface="DejaVu Sans"/>
                <a:cs typeface="DejaVu Sans"/>
              </a:defRPr>
            </a:pPr>
            <a:r>
              <a:rPr sz="1500"/>
              <a:t>Εξαιρετικά χαμηλή</a:t>
            </a:r>
          </a:p>
        </p:txBody>
      </p:sp>
      <p:sp>
        <p:nvSpPr>
          <p:cNvPr id="11" name="criteria-3">
            <a:extLst>
              <a:ext uri="{FF2B5EF4-FFF2-40B4-BE49-F238E27FC236}">
                <a16:creationId xmlns:a16="http://schemas.microsoft.com/office/drawing/2014/main" id="{79B5F522-D57B-4320-9811-960C7D0064C0}"/>
              </a:ext>
            </a:extLst>
          </p:cNvPr>
          <p:cNvSpPr>
            <a:spLocks noGrp="1"/>
          </p:cNvSpPr>
          <p:nvPr/>
        </p:nvSpPr>
        <p:spPr>
          <a:xfrm>
            <a:off x="4495800" y="4533900"/>
            <a:ext cx="5516880" cy="701040"/>
          </a:xfrm>
          <a:prstGeom prst="roundRect">
            <a:avLst>
              <a:gd name="adj" fmla="val 8696"/>
            </a:avLst>
          </a:prstGeom>
          <a:solidFill>
            <a:srgbClr val="FCEEEE"/>
          </a:solidFill>
          <a:ln w="11430">
            <a:solidFill>
              <a:srgbClr val="B85B5B"/>
            </a:solidFill>
            <a:prstDash val="solid"/>
          </a:ln>
        </p:spPr>
        <p:txBody>
          <a:bodyPr/>
          <a:lstStyle>
            <a:defPPr algn="ctr">
              <a:defRPr sz="1650">
                <a:solidFill>
                  <a:srgbClr val="242424"/>
                </a:solidFill>
                <a:latin typeface="DejaVu Sans"/>
                <a:ea typeface="DejaVu Sans"/>
                <a:cs typeface="DejaVu Sans"/>
              </a:defRPr>
            </a:defPPr>
            <a:lvl1pPr algn="ctr">
              <a:defRPr sz="1650">
                <a:solidFill>
                  <a:srgbClr val="242424"/>
                </a:solidFill>
                <a:latin typeface="DejaVu Sans"/>
                <a:ea typeface="DejaVu Sans"/>
                <a:cs typeface="DejaVu Sans"/>
              </a:defRPr>
            </a:lvl1pPr>
            <a:lvl2pPr algn="ctr">
              <a:defRPr sz="1650">
                <a:solidFill>
                  <a:srgbClr val="242424"/>
                </a:solidFill>
                <a:latin typeface="DejaVu Sans"/>
                <a:ea typeface="DejaVu Sans"/>
                <a:cs typeface="DejaVu Sans"/>
              </a:defRPr>
            </a:lvl2pPr>
            <a:lvl3pPr algn="ctr">
              <a:defRPr sz="1650">
                <a:solidFill>
                  <a:srgbClr val="242424"/>
                </a:solidFill>
                <a:latin typeface="DejaVu Sans"/>
                <a:ea typeface="DejaVu Sans"/>
                <a:cs typeface="DejaVu Sans"/>
              </a:defRPr>
            </a:lvl3pPr>
            <a:lvl4pPr algn="ctr">
              <a:defRPr sz="1650">
                <a:solidFill>
                  <a:srgbClr val="242424"/>
                </a:solidFill>
                <a:latin typeface="DejaVu Sans"/>
                <a:ea typeface="DejaVu Sans"/>
                <a:cs typeface="DejaVu Sans"/>
              </a:defRPr>
            </a:lvl4pPr>
            <a:lvl5pPr algn="ctr">
              <a:defRPr sz="1650">
                <a:solidFill>
                  <a:srgbClr val="242424"/>
                </a:solidFill>
                <a:latin typeface="DejaVu Sans"/>
                <a:ea typeface="DejaVu Sans"/>
                <a:cs typeface="DejaVu Sans"/>
              </a:defRPr>
            </a:lvl5pPr>
            <a:lvl6pPr algn="ctr">
              <a:defRPr sz="1650">
                <a:solidFill>
                  <a:srgbClr val="242424"/>
                </a:solidFill>
                <a:latin typeface="DejaVu Sans"/>
                <a:ea typeface="DejaVu Sans"/>
                <a:cs typeface="DejaVu Sans"/>
              </a:defRPr>
            </a:lvl6pPr>
            <a:lvl7pPr algn="ctr">
              <a:defRPr sz="1650">
                <a:solidFill>
                  <a:srgbClr val="242424"/>
                </a:solidFill>
                <a:latin typeface="DejaVu Sans"/>
                <a:ea typeface="DejaVu Sans"/>
                <a:cs typeface="DejaVu Sans"/>
              </a:defRPr>
            </a:lvl7pPr>
            <a:lvl8pPr algn="ctr">
              <a:defRPr sz="1650">
                <a:solidFill>
                  <a:srgbClr val="242424"/>
                </a:solidFill>
                <a:latin typeface="DejaVu Sans"/>
                <a:ea typeface="DejaVu Sans"/>
                <a:cs typeface="DejaVu Sans"/>
              </a:defRPr>
            </a:lvl8pPr>
            <a:lvl9pPr algn="ctr">
              <a:defRPr sz="1650">
                <a:solidFill>
                  <a:srgbClr val="242424"/>
                </a:solidFill>
                <a:latin typeface="DejaVu Sans"/>
                <a:ea typeface="DejaVu Sans"/>
                <a:cs typeface="DejaVu Sans"/>
              </a:defRPr>
            </a:lvl9pPr>
          </a:lstStyle>
          <a:p>
            <a:pPr algn="ctr">
              <a:defRPr sz="1650">
                <a:solidFill>
                  <a:srgbClr val="242424"/>
                </a:solidFill>
                <a:latin typeface="DejaVu Sans"/>
                <a:ea typeface="DejaVu Sans"/>
                <a:cs typeface="DejaVu Sans"/>
              </a:defRPr>
            </a:pPr>
            <a:r>
              <a:rPr sz="1320"/>
              <a:t>Περισσότερες από μία κρίσιμες αδυναμίες</a:t>
            </a:r>
          </a:p>
        </p:txBody>
      </p:sp>
      <p:sp>
        <p:nvSpPr>
          <p:cNvPr id="12" name="decision">
            <a:extLst>
              <a:ext uri="{FF2B5EF4-FFF2-40B4-BE49-F238E27FC236}">
                <a16:creationId xmlns:a16="http://schemas.microsoft.com/office/drawing/2014/main" id="{00BB73CB-7010-4D4A-A00F-932C38837A27}"/>
              </a:ext>
            </a:extLst>
          </p:cNvPr>
          <p:cNvSpPr>
            <a:spLocks noGrp="1"/>
          </p:cNvSpPr>
          <p:nvPr/>
        </p:nvSpPr>
        <p:spPr>
          <a:xfrm>
            <a:off x="2148840" y="5600700"/>
            <a:ext cx="7894320" cy="762000"/>
          </a:xfrm>
          <a:prstGeom prst="roundRect">
            <a:avLst>
              <a:gd name="adj" fmla="val 8000"/>
            </a:avLst>
          </a:prstGeom>
          <a:solidFill>
            <a:srgbClr val="F5EFF6"/>
          </a:solidFill>
          <a:ln w="14288">
            <a:solidFill>
              <a:srgbClr val="CDB9D0"/>
            </a:solidFill>
            <a:prstDash val="solid"/>
          </a:ln>
        </p:spPr>
        <p:txBody>
          <a:bodyPr/>
          <a:lstStyle>
            <a:defPPr algn="ctr">
              <a:defRPr sz="1725" b="1">
                <a:solidFill>
                  <a:srgbClr val="452046"/>
                </a:solidFill>
                <a:latin typeface="DejaVu Sans"/>
                <a:ea typeface="DejaVu Sans"/>
                <a:cs typeface="DejaVu Sans"/>
              </a:defRPr>
            </a:defPPr>
            <a:lvl1pPr algn="ctr">
              <a:defRPr sz="1725" b="1">
                <a:solidFill>
                  <a:srgbClr val="452046"/>
                </a:solidFill>
                <a:latin typeface="DejaVu Sans"/>
                <a:ea typeface="DejaVu Sans"/>
                <a:cs typeface="DejaVu Sans"/>
              </a:defRPr>
            </a:lvl1pPr>
            <a:lvl2pPr algn="ctr">
              <a:defRPr sz="1725" b="1">
                <a:solidFill>
                  <a:srgbClr val="452046"/>
                </a:solidFill>
                <a:latin typeface="DejaVu Sans"/>
                <a:ea typeface="DejaVu Sans"/>
                <a:cs typeface="DejaVu Sans"/>
              </a:defRPr>
            </a:lvl2pPr>
            <a:lvl3pPr algn="ctr">
              <a:defRPr sz="1725" b="1">
                <a:solidFill>
                  <a:srgbClr val="452046"/>
                </a:solidFill>
                <a:latin typeface="DejaVu Sans"/>
                <a:ea typeface="DejaVu Sans"/>
                <a:cs typeface="DejaVu Sans"/>
              </a:defRPr>
            </a:lvl3pPr>
            <a:lvl4pPr algn="ctr">
              <a:defRPr sz="1725" b="1">
                <a:solidFill>
                  <a:srgbClr val="452046"/>
                </a:solidFill>
                <a:latin typeface="DejaVu Sans"/>
                <a:ea typeface="DejaVu Sans"/>
                <a:cs typeface="DejaVu Sans"/>
              </a:defRPr>
            </a:lvl4pPr>
            <a:lvl5pPr algn="ctr">
              <a:defRPr sz="1725" b="1">
                <a:solidFill>
                  <a:srgbClr val="452046"/>
                </a:solidFill>
                <a:latin typeface="DejaVu Sans"/>
                <a:ea typeface="DejaVu Sans"/>
                <a:cs typeface="DejaVu Sans"/>
              </a:defRPr>
            </a:lvl5pPr>
            <a:lvl6pPr algn="ctr">
              <a:defRPr sz="1725" b="1">
                <a:solidFill>
                  <a:srgbClr val="452046"/>
                </a:solidFill>
                <a:latin typeface="DejaVu Sans"/>
                <a:ea typeface="DejaVu Sans"/>
                <a:cs typeface="DejaVu Sans"/>
              </a:defRPr>
            </a:lvl6pPr>
            <a:lvl7pPr algn="ctr">
              <a:defRPr sz="1725" b="1">
                <a:solidFill>
                  <a:srgbClr val="452046"/>
                </a:solidFill>
                <a:latin typeface="DejaVu Sans"/>
                <a:ea typeface="DejaVu Sans"/>
                <a:cs typeface="DejaVu Sans"/>
              </a:defRPr>
            </a:lvl7pPr>
            <a:lvl8pPr algn="ctr">
              <a:defRPr sz="1725" b="1">
                <a:solidFill>
                  <a:srgbClr val="452046"/>
                </a:solidFill>
                <a:latin typeface="DejaVu Sans"/>
                <a:ea typeface="DejaVu Sans"/>
                <a:cs typeface="DejaVu Sans"/>
              </a:defRPr>
            </a:lvl8pPr>
            <a:lvl9pPr algn="ctr">
              <a:defRPr sz="1725" b="1">
                <a:solidFill>
                  <a:srgbClr val="452046"/>
                </a:solidFill>
                <a:latin typeface="DejaVu Sans"/>
                <a:ea typeface="DejaVu Sans"/>
                <a:cs typeface="DejaVu Sans"/>
              </a:defRPr>
            </a:lvl9pPr>
          </a:lstStyle>
          <a:p>
            <a:pPr algn="ctr">
              <a:defRPr sz="1725" b="1">
                <a:solidFill>
                  <a:srgbClr val="452046"/>
                </a:solidFill>
                <a:latin typeface="DejaVu Sans"/>
                <a:ea typeface="DejaVu Sans"/>
                <a:cs typeface="DejaVu Sans"/>
              </a:defRPr>
            </a:pPr>
            <a:r>
              <a:rPr sz="1380"/>
              <a:t>Για την κλινική απόφαση εξετάζουμε μαζί: το μέγεθος της επίδρασης, την αβεβαιότητα, την ετερογένεια, την πιθανότητα μη δημοσιευμένων αποτελεσμάτων και τη μεθοδολογική αξιοπιστία της ανασκόπησης.</a:t>
            </a:r>
          </a:p>
        </p:txBody>
      </p:sp>
      <p:sp>
        <p:nvSpPr>
          <p:cNvPr id="13" name="source">
            <a:extLst>
              <a:ext uri="{FF2B5EF4-FFF2-40B4-BE49-F238E27FC236}">
                <a16:creationId xmlns:a16="http://schemas.microsoft.com/office/drawing/2014/main" id="{638C9C99-2DEA-47BC-A87C-F039FAC1DF61}"/>
              </a:ext>
            </a:extLst>
          </p:cNvPr>
          <p:cNvSpPr>
            <a:spLocks noGrp="1"/>
          </p:cNvSpPr>
          <p:nvPr/>
        </p:nvSpPr>
        <p:spPr>
          <a:xfrm>
            <a:off x="2042160" y="6507480"/>
            <a:ext cx="8107680" cy="182880"/>
          </a:xfrm>
          <a:prstGeom prst="rect">
            <a:avLst/>
          </a:prstGeom>
          <a:noFill/>
          <a:ln w="0">
            <a:noFill/>
            <a:prstDash val="solid"/>
          </a:ln>
        </p:spPr>
        <p:txBody>
          <a:bodyPr/>
          <a:lstStyle>
            <a:defPPr algn="ctr">
              <a:defRPr sz="863">
                <a:solidFill>
                  <a:srgbClr val="70757A"/>
                </a:solidFill>
                <a:latin typeface="DejaVu Sans"/>
                <a:ea typeface="DejaVu Sans"/>
                <a:cs typeface="DejaVu Sans"/>
              </a:defRPr>
            </a:defPPr>
            <a:lvl1pPr algn="ctr">
              <a:defRPr sz="863">
                <a:solidFill>
                  <a:srgbClr val="70757A"/>
                </a:solidFill>
                <a:latin typeface="DejaVu Sans"/>
                <a:ea typeface="DejaVu Sans"/>
                <a:cs typeface="DejaVu Sans"/>
              </a:defRPr>
            </a:lvl1pPr>
            <a:lvl2pPr algn="ctr">
              <a:defRPr sz="863">
                <a:solidFill>
                  <a:srgbClr val="70757A"/>
                </a:solidFill>
                <a:latin typeface="DejaVu Sans"/>
                <a:ea typeface="DejaVu Sans"/>
                <a:cs typeface="DejaVu Sans"/>
              </a:defRPr>
            </a:lvl2pPr>
            <a:lvl3pPr algn="ctr">
              <a:defRPr sz="863">
                <a:solidFill>
                  <a:srgbClr val="70757A"/>
                </a:solidFill>
                <a:latin typeface="DejaVu Sans"/>
                <a:ea typeface="DejaVu Sans"/>
                <a:cs typeface="DejaVu Sans"/>
              </a:defRPr>
            </a:lvl3pPr>
            <a:lvl4pPr algn="ctr">
              <a:defRPr sz="863">
                <a:solidFill>
                  <a:srgbClr val="70757A"/>
                </a:solidFill>
                <a:latin typeface="DejaVu Sans"/>
                <a:ea typeface="DejaVu Sans"/>
                <a:cs typeface="DejaVu Sans"/>
              </a:defRPr>
            </a:lvl4pPr>
            <a:lvl5pPr algn="ctr">
              <a:defRPr sz="863">
                <a:solidFill>
                  <a:srgbClr val="70757A"/>
                </a:solidFill>
                <a:latin typeface="DejaVu Sans"/>
                <a:ea typeface="DejaVu Sans"/>
                <a:cs typeface="DejaVu Sans"/>
              </a:defRPr>
            </a:lvl5pPr>
            <a:lvl6pPr algn="ctr">
              <a:defRPr sz="863">
                <a:solidFill>
                  <a:srgbClr val="70757A"/>
                </a:solidFill>
                <a:latin typeface="DejaVu Sans"/>
                <a:ea typeface="DejaVu Sans"/>
                <a:cs typeface="DejaVu Sans"/>
              </a:defRPr>
            </a:lvl6pPr>
            <a:lvl7pPr algn="ctr">
              <a:defRPr sz="863">
                <a:solidFill>
                  <a:srgbClr val="70757A"/>
                </a:solidFill>
                <a:latin typeface="DejaVu Sans"/>
                <a:ea typeface="DejaVu Sans"/>
                <a:cs typeface="DejaVu Sans"/>
              </a:defRPr>
            </a:lvl7pPr>
            <a:lvl8pPr algn="ctr">
              <a:defRPr sz="863">
                <a:solidFill>
                  <a:srgbClr val="70757A"/>
                </a:solidFill>
                <a:latin typeface="DejaVu Sans"/>
                <a:ea typeface="DejaVu Sans"/>
                <a:cs typeface="DejaVu Sans"/>
              </a:defRPr>
            </a:lvl8pPr>
            <a:lvl9pPr algn="ctr">
              <a:defRPr sz="863">
                <a:solidFill>
                  <a:srgbClr val="70757A"/>
                </a:solidFill>
                <a:latin typeface="DejaVu Sans"/>
                <a:ea typeface="DejaVu Sans"/>
                <a:cs typeface="DejaVu Sans"/>
              </a:defRPr>
            </a:lvl9pPr>
          </a:lstStyle>
          <a:p>
            <a:pPr algn="ctr">
              <a:defRPr sz="863">
                <a:solidFill>
                  <a:srgbClr val="70757A"/>
                </a:solidFill>
                <a:latin typeface="DejaVu Sans"/>
                <a:ea typeface="DejaVu Sans"/>
                <a:cs typeface="DejaVu Sans"/>
              </a:defRPr>
            </a:pPr>
            <a:r>
              <a:rPr sz="690"/>
              <a:t>Το AMSTAR 2 αξιολογεί τη μεθοδολογία της ανασκόπησης. Δεν αντικαθιστά την αξιολόγηση της βεβαιότητας των τεκμηρίων ανά έκβαση.</a:t>
            </a:r>
          </a:p>
        </p:txBody>
      </p:sp>
    </p:spTree>
    <p:extLst>
      <p:ext uri="{BB962C8B-B14F-4D97-AF65-F5344CB8AC3E}">
        <p14:creationId xmlns:p14="http://schemas.microsoft.com/office/powerpoint/2010/main" val="977623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A7F7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F46544-F08E-4B9C-9AC3-22272AEF0EE0}"/>
              </a:ext>
            </a:extLst>
          </p:cNvPr>
          <p:cNvSpPr>
            <a:spLocks noGrp="1"/>
          </p:cNvSpPr>
          <p:nvPr/>
        </p:nvSpPr>
        <p:spPr>
          <a:xfrm>
            <a:off x="704850" y="781050"/>
            <a:ext cx="2857500" cy="285750"/>
          </a:xfrm>
          <a:prstGeom prst="rect">
            <a:avLst/>
          </a:prstGeom>
          <a:noFill/>
          <a:ln w="0">
            <a:noFill/>
            <a:prstDash val="solid"/>
          </a:ln>
        </p:spPr>
        <p:txBody>
          <a:bodyPr anchor="ctr">
            <a:normAutofit/>
          </a:bodyPr>
          <a:lstStyle>
            <a:defPPr algn="l">
              <a:defRPr sz="1125" b="1" i="0">
                <a:solidFill>
                  <a:srgbClr val="E3AE45"/>
                </a:solidFill>
                <a:latin typeface="DejaVu Sans"/>
                <a:ea typeface="DejaVu Sans"/>
                <a:cs typeface="DejaVu Sans"/>
              </a:defRPr>
            </a:defPPr>
            <a:lvl1pPr algn="l">
              <a:defRPr sz="1125" b="1" i="0">
                <a:solidFill>
                  <a:srgbClr val="E3AE45"/>
                </a:solidFill>
                <a:latin typeface="DejaVu Sans"/>
                <a:ea typeface="DejaVu Sans"/>
                <a:cs typeface="DejaVu Sans"/>
              </a:defRPr>
            </a:lvl1pPr>
            <a:lvl2pPr algn="l">
              <a:defRPr sz="1125" b="1" i="0">
                <a:solidFill>
                  <a:srgbClr val="E3AE45"/>
                </a:solidFill>
                <a:latin typeface="DejaVu Sans"/>
                <a:ea typeface="DejaVu Sans"/>
                <a:cs typeface="DejaVu Sans"/>
              </a:defRPr>
            </a:lvl2pPr>
            <a:lvl3pPr algn="l">
              <a:defRPr sz="1125" b="1" i="0">
                <a:solidFill>
                  <a:srgbClr val="E3AE45"/>
                </a:solidFill>
                <a:latin typeface="DejaVu Sans"/>
                <a:ea typeface="DejaVu Sans"/>
                <a:cs typeface="DejaVu Sans"/>
              </a:defRPr>
            </a:lvl3pPr>
            <a:lvl4pPr algn="l">
              <a:defRPr sz="1125" b="1" i="0">
                <a:solidFill>
                  <a:srgbClr val="E3AE45"/>
                </a:solidFill>
                <a:latin typeface="DejaVu Sans"/>
                <a:ea typeface="DejaVu Sans"/>
                <a:cs typeface="DejaVu Sans"/>
              </a:defRPr>
            </a:lvl4pPr>
            <a:lvl5pPr algn="l">
              <a:defRPr sz="1125" b="1" i="0">
                <a:solidFill>
                  <a:srgbClr val="E3AE45"/>
                </a:solidFill>
                <a:latin typeface="DejaVu Sans"/>
                <a:ea typeface="DejaVu Sans"/>
                <a:cs typeface="DejaVu Sans"/>
              </a:defRPr>
            </a:lvl5pPr>
            <a:lvl6pPr algn="l">
              <a:defRPr sz="1125" b="1" i="0">
                <a:solidFill>
                  <a:srgbClr val="E3AE45"/>
                </a:solidFill>
                <a:latin typeface="DejaVu Sans"/>
                <a:ea typeface="DejaVu Sans"/>
                <a:cs typeface="DejaVu Sans"/>
              </a:defRPr>
            </a:lvl6pPr>
            <a:lvl7pPr algn="l">
              <a:defRPr sz="1125" b="1" i="0">
                <a:solidFill>
                  <a:srgbClr val="E3AE45"/>
                </a:solidFill>
                <a:latin typeface="DejaVu Sans"/>
                <a:ea typeface="DejaVu Sans"/>
                <a:cs typeface="DejaVu Sans"/>
              </a:defRPr>
            </a:lvl7pPr>
            <a:lvl8pPr algn="l">
              <a:defRPr sz="1125" b="1" i="0">
                <a:solidFill>
                  <a:srgbClr val="E3AE45"/>
                </a:solidFill>
                <a:latin typeface="DejaVu Sans"/>
                <a:ea typeface="DejaVu Sans"/>
                <a:cs typeface="DejaVu Sans"/>
              </a:defRPr>
            </a:lvl8pPr>
            <a:lvl9pPr algn="l">
              <a:defRPr sz="1125" b="1" i="0">
                <a:solidFill>
                  <a:srgbClr val="E3AE45"/>
                </a:solidFill>
                <a:latin typeface="DejaVu Sans"/>
                <a:ea typeface="DejaVu Sans"/>
                <a:cs typeface="DejaVu Sans"/>
              </a:defRPr>
            </a:lvl9pPr>
          </a:lstStyle>
          <a:p>
            <a:pPr algn="l">
              <a:defRPr sz="1125" b="1" i="0">
                <a:solidFill>
                  <a:srgbClr val="E3AE45"/>
                </a:solidFill>
                <a:latin typeface="DejaVu Sans"/>
                <a:ea typeface="DejaVu Sans"/>
                <a:cs typeface="DejaVu Sans"/>
              </a:defRPr>
            </a:pPr>
            <a:r>
              <a:rPr sz="1125" b="1" i="0">
                <a:solidFill>
                  <a:srgbClr val="E3AE45"/>
                </a:solidFill>
                <a:latin typeface="DejaVu Sans"/>
                <a:ea typeface="DejaVu Sans"/>
                <a:cs typeface="DejaVu Sans"/>
              </a:rPr>
              <a:t>ΕΝΌΤΗΤΑ 4</a:t>
            </a:r>
          </a:p>
        </p:txBody>
      </p:sp>
      <p:sp>
        <p:nvSpPr>
          <p:cNvPr id="2" name="Rectangle 1">
            <a:extLst>
              <a:ext uri="{FF2B5EF4-FFF2-40B4-BE49-F238E27FC236}">
                <a16:creationId xmlns:a16="http://schemas.microsoft.com/office/drawing/2014/main" id="{D006663D-597C-4D78-8EF5-6B3608FC0C59}"/>
              </a:ext>
            </a:extLst>
          </p:cNvPr>
          <p:cNvSpPr>
            <a:spLocks noGrp="1"/>
          </p:cNvSpPr>
          <p:nvPr/>
        </p:nvSpPr>
        <p:spPr>
          <a:xfrm>
            <a:off x="704850" y="1809750"/>
            <a:ext cx="9715500" cy="1428750"/>
          </a:xfrm>
          <a:prstGeom prst="rect">
            <a:avLst/>
          </a:prstGeom>
          <a:noFill/>
          <a:ln w="0">
            <a:noFill/>
            <a:prstDash val="solid"/>
          </a:ln>
        </p:spPr>
        <p:txBody>
          <a:bodyPr anchor="ctr">
            <a:normAutofit/>
          </a:bodyPr>
          <a:lstStyle>
            <a:defPPr algn="l">
              <a:defRPr sz="4050" b="1" i="0">
                <a:solidFill>
                  <a:srgbClr val="FFFFFF"/>
                </a:solidFill>
                <a:latin typeface="DejaVu Sans"/>
                <a:ea typeface="DejaVu Sans"/>
                <a:cs typeface="DejaVu Sans"/>
              </a:defRPr>
            </a:defPPr>
            <a:lvl1pPr algn="l">
              <a:defRPr sz="4050" b="1" i="0">
                <a:solidFill>
                  <a:srgbClr val="FFFFFF"/>
                </a:solidFill>
                <a:latin typeface="DejaVu Sans"/>
                <a:ea typeface="DejaVu Sans"/>
                <a:cs typeface="DejaVu Sans"/>
              </a:defRPr>
            </a:lvl1pPr>
            <a:lvl2pPr algn="l">
              <a:defRPr sz="4050" b="1" i="0">
                <a:solidFill>
                  <a:srgbClr val="FFFFFF"/>
                </a:solidFill>
                <a:latin typeface="DejaVu Sans"/>
                <a:ea typeface="DejaVu Sans"/>
                <a:cs typeface="DejaVu Sans"/>
              </a:defRPr>
            </a:lvl2pPr>
            <a:lvl3pPr algn="l">
              <a:defRPr sz="4050" b="1" i="0">
                <a:solidFill>
                  <a:srgbClr val="FFFFFF"/>
                </a:solidFill>
                <a:latin typeface="DejaVu Sans"/>
                <a:ea typeface="DejaVu Sans"/>
                <a:cs typeface="DejaVu Sans"/>
              </a:defRPr>
            </a:lvl3pPr>
            <a:lvl4pPr algn="l">
              <a:defRPr sz="4050" b="1" i="0">
                <a:solidFill>
                  <a:srgbClr val="FFFFFF"/>
                </a:solidFill>
                <a:latin typeface="DejaVu Sans"/>
                <a:ea typeface="DejaVu Sans"/>
                <a:cs typeface="DejaVu Sans"/>
              </a:defRPr>
            </a:lvl4pPr>
            <a:lvl5pPr algn="l">
              <a:defRPr sz="4050" b="1" i="0">
                <a:solidFill>
                  <a:srgbClr val="FFFFFF"/>
                </a:solidFill>
                <a:latin typeface="DejaVu Sans"/>
                <a:ea typeface="DejaVu Sans"/>
                <a:cs typeface="DejaVu Sans"/>
              </a:defRPr>
            </a:lvl5pPr>
            <a:lvl6pPr algn="l">
              <a:defRPr sz="4050" b="1" i="0">
                <a:solidFill>
                  <a:srgbClr val="FFFFFF"/>
                </a:solidFill>
                <a:latin typeface="DejaVu Sans"/>
                <a:ea typeface="DejaVu Sans"/>
                <a:cs typeface="DejaVu Sans"/>
              </a:defRPr>
            </a:lvl6pPr>
            <a:lvl7pPr algn="l">
              <a:defRPr sz="4050" b="1" i="0">
                <a:solidFill>
                  <a:srgbClr val="FFFFFF"/>
                </a:solidFill>
                <a:latin typeface="DejaVu Sans"/>
                <a:ea typeface="DejaVu Sans"/>
                <a:cs typeface="DejaVu Sans"/>
              </a:defRPr>
            </a:lvl7pPr>
            <a:lvl8pPr algn="l">
              <a:defRPr sz="4050" b="1" i="0">
                <a:solidFill>
                  <a:srgbClr val="FFFFFF"/>
                </a:solidFill>
                <a:latin typeface="DejaVu Sans"/>
                <a:ea typeface="DejaVu Sans"/>
                <a:cs typeface="DejaVu Sans"/>
              </a:defRPr>
            </a:lvl8pPr>
            <a:lvl9pPr algn="l">
              <a:defRPr sz="4050" b="1" i="0">
                <a:solidFill>
                  <a:srgbClr val="FFFFFF"/>
                </a:solidFill>
                <a:latin typeface="DejaVu Sans"/>
                <a:ea typeface="DejaVu Sans"/>
                <a:cs typeface="DejaVu Sans"/>
              </a:defRPr>
            </a:lvl9pPr>
          </a:lstStyle>
          <a:p>
            <a:pPr algn="l">
              <a:defRPr sz="4050" b="1" i="0">
                <a:solidFill>
                  <a:srgbClr val="FFFFFF"/>
                </a:solidFill>
                <a:latin typeface="DejaVu Sans"/>
                <a:ea typeface="DejaVu Sans"/>
                <a:cs typeface="DejaVu Sans"/>
              </a:defRPr>
            </a:pPr>
            <a:r>
              <a:rPr sz="4050" b="1" i="0">
                <a:solidFill>
                  <a:srgbClr val="FFFFFF"/>
                </a:solidFill>
                <a:latin typeface="DejaVu Sans"/>
                <a:ea typeface="DejaVu Sans"/>
                <a:cs typeface="DejaVu Sans"/>
              </a:rPr>
              <a:t>Εφαρμογή στον συγκεκριμένο ασθενή</a:t>
            </a:r>
          </a:p>
        </p:txBody>
      </p:sp>
      <p:sp>
        <p:nvSpPr>
          <p:cNvPr id="3" name="Rectangle 2">
            <a:extLst>
              <a:ext uri="{FF2B5EF4-FFF2-40B4-BE49-F238E27FC236}">
                <a16:creationId xmlns:a16="http://schemas.microsoft.com/office/drawing/2014/main" id="{CD66D8C1-46D4-457D-B8D7-0E2C2F46C428}"/>
              </a:ext>
            </a:extLst>
          </p:cNvPr>
          <p:cNvSpPr>
            <a:spLocks noGrp="1"/>
          </p:cNvSpPr>
          <p:nvPr/>
        </p:nvSpPr>
        <p:spPr>
          <a:xfrm>
            <a:off x="704850" y="3476625"/>
            <a:ext cx="1143000" cy="57150"/>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072AAD36-0B89-4036-9774-0F58445B43F5}"/>
              </a:ext>
            </a:extLst>
          </p:cNvPr>
          <p:cNvSpPr>
            <a:spLocks noGrp="1"/>
          </p:cNvSpPr>
          <p:nvPr/>
        </p:nvSpPr>
        <p:spPr>
          <a:xfrm>
            <a:off x="704850" y="3829050"/>
            <a:ext cx="8667750" cy="895350"/>
          </a:xfrm>
          <a:prstGeom prst="rect">
            <a:avLst/>
          </a:prstGeom>
          <a:noFill/>
          <a:ln w="0">
            <a:noFill/>
            <a:prstDash val="solid"/>
          </a:ln>
        </p:spPr>
        <p:txBody>
          <a:bodyPr anchor="t">
            <a:normAutofit fontScale="94314"/>
          </a:bodyPr>
          <a:lstStyle>
            <a:defPPr algn="l">
              <a:defRPr sz="1875" b="0" i="0">
                <a:solidFill>
                  <a:srgbClr val="D9E4E9"/>
                </a:solidFill>
                <a:latin typeface="DejaVu Sans"/>
                <a:ea typeface="DejaVu Sans"/>
                <a:cs typeface="DejaVu Sans"/>
              </a:defRPr>
            </a:defPPr>
            <a:lvl1pPr algn="l">
              <a:defRPr sz="1875" b="0" i="0">
                <a:solidFill>
                  <a:srgbClr val="D9E4E9"/>
                </a:solidFill>
                <a:latin typeface="DejaVu Sans"/>
                <a:ea typeface="DejaVu Sans"/>
                <a:cs typeface="DejaVu Sans"/>
              </a:defRPr>
            </a:lvl1pPr>
            <a:lvl2pPr algn="l">
              <a:defRPr sz="1875" b="0" i="0">
                <a:solidFill>
                  <a:srgbClr val="D9E4E9"/>
                </a:solidFill>
                <a:latin typeface="DejaVu Sans"/>
                <a:ea typeface="DejaVu Sans"/>
                <a:cs typeface="DejaVu Sans"/>
              </a:defRPr>
            </a:lvl2pPr>
            <a:lvl3pPr algn="l">
              <a:defRPr sz="1875" b="0" i="0">
                <a:solidFill>
                  <a:srgbClr val="D9E4E9"/>
                </a:solidFill>
                <a:latin typeface="DejaVu Sans"/>
                <a:ea typeface="DejaVu Sans"/>
                <a:cs typeface="DejaVu Sans"/>
              </a:defRPr>
            </a:lvl3pPr>
            <a:lvl4pPr algn="l">
              <a:defRPr sz="1875" b="0" i="0">
                <a:solidFill>
                  <a:srgbClr val="D9E4E9"/>
                </a:solidFill>
                <a:latin typeface="DejaVu Sans"/>
                <a:ea typeface="DejaVu Sans"/>
                <a:cs typeface="DejaVu Sans"/>
              </a:defRPr>
            </a:lvl4pPr>
            <a:lvl5pPr algn="l">
              <a:defRPr sz="1875" b="0" i="0">
                <a:solidFill>
                  <a:srgbClr val="D9E4E9"/>
                </a:solidFill>
                <a:latin typeface="DejaVu Sans"/>
                <a:ea typeface="DejaVu Sans"/>
                <a:cs typeface="DejaVu Sans"/>
              </a:defRPr>
            </a:lvl5pPr>
            <a:lvl6pPr algn="l">
              <a:defRPr sz="1875" b="0" i="0">
                <a:solidFill>
                  <a:srgbClr val="D9E4E9"/>
                </a:solidFill>
                <a:latin typeface="DejaVu Sans"/>
                <a:ea typeface="DejaVu Sans"/>
                <a:cs typeface="DejaVu Sans"/>
              </a:defRPr>
            </a:lvl6pPr>
            <a:lvl7pPr algn="l">
              <a:defRPr sz="1875" b="0" i="0">
                <a:solidFill>
                  <a:srgbClr val="D9E4E9"/>
                </a:solidFill>
                <a:latin typeface="DejaVu Sans"/>
                <a:ea typeface="DejaVu Sans"/>
                <a:cs typeface="DejaVu Sans"/>
              </a:defRPr>
            </a:lvl7pPr>
            <a:lvl8pPr algn="l">
              <a:defRPr sz="1875" b="0" i="0">
                <a:solidFill>
                  <a:srgbClr val="D9E4E9"/>
                </a:solidFill>
                <a:latin typeface="DejaVu Sans"/>
                <a:ea typeface="DejaVu Sans"/>
                <a:cs typeface="DejaVu Sans"/>
              </a:defRPr>
            </a:lvl8pPr>
            <a:lvl9pPr algn="l">
              <a:defRPr sz="1875" b="0" i="0">
                <a:solidFill>
                  <a:srgbClr val="D9E4E9"/>
                </a:solidFill>
                <a:latin typeface="DejaVu Sans"/>
                <a:ea typeface="DejaVu Sans"/>
                <a:cs typeface="DejaVu Sans"/>
              </a:defRPr>
            </a:lvl9pPr>
          </a:lstStyle>
          <a:p>
            <a:pPr algn="l">
              <a:defRPr sz="1875" b="0" i="0">
                <a:solidFill>
                  <a:srgbClr val="D9E4E9"/>
                </a:solidFill>
                <a:latin typeface="DejaVu Sans"/>
                <a:ea typeface="DejaVu Sans"/>
                <a:cs typeface="DejaVu Sans"/>
              </a:defRPr>
            </a:pPr>
            <a:r>
              <a:rPr sz="1875" b="0" i="0">
                <a:solidFill>
                  <a:srgbClr val="D9E4E9"/>
                </a:solidFill>
                <a:latin typeface="DejaVu Sans"/>
                <a:ea typeface="DejaVu Sans"/>
                <a:cs typeface="DejaVu Sans"/>
              </a:rPr>
              <a:t>Η συνολική εκτίμηση γίνεται κλινική απόφαση μόνο όταν συνδυαστεί με τον αρχικό κίνδυνο, τις πιθανές βλάβες και τις προτιμήσεις του ασθενούς.</a:t>
            </a:r>
          </a:p>
        </p:txBody>
      </p:sp>
      <p:sp>
        <p:nvSpPr>
          <p:cNvPr id="5" name="Rectangle 4">
            <a:extLst>
              <a:ext uri="{FF2B5EF4-FFF2-40B4-BE49-F238E27FC236}">
                <a16:creationId xmlns:a16="http://schemas.microsoft.com/office/drawing/2014/main" id="{BD76DFA6-1DF3-46DF-A9B8-5E9D2A3DF1D5}"/>
              </a:ext>
            </a:extLst>
          </p:cNvPr>
          <p:cNvSpPr>
            <a:spLocks noGrp="1"/>
          </p:cNvSpPr>
          <p:nvPr/>
        </p:nvSpPr>
        <p:spPr>
          <a:xfrm>
            <a:off x="11125200" y="6324600"/>
            <a:ext cx="419100" cy="228600"/>
          </a:xfrm>
          <a:prstGeom prst="rect">
            <a:avLst/>
          </a:prstGeom>
          <a:noFill/>
          <a:ln w="0">
            <a:noFill/>
            <a:prstDash val="solid"/>
          </a:ln>
        </p:spPr>
        <p:txBody>
          <a:bodyPr anchor="ctr">
            <a:normAutofit/>
          </a:bodyPr>
          <a:lstStyle>
            <a:defPPr algn="r">
              <a:defRPr sz="900" b="1" i="0">
                <a:solidFill>
                  <a:srgbClr val="B7C9D0"/>
                </a:solidFill>
                <a:latin typeface="DejaVu Sans"/>
                <a:ea typeface="DejaVu Sans"/>
                <a:cs typeface="DejaVu Sans"/>
              </a:defRPr>
            </a:defPPr>
            <a:lvl1pPr algn="r">
              <a:defRPr sz="900" b="1" i="0">
                <a:solidFill>
                  <a:srgbClr val="B7C9D0"/>
                </a:solidFill>
                <a:latin typeface="DejaVu Sans"/>
                <a:ea typeface="DejaVu Sans"/>
                <a:cs typeface="DejaVu Sans"/>
              </a:defRPr>
            </a:lvl1pPr>
            <a:lvl2pPr algn="r">
              <a:defRPr sz="900" b="1" i="0">
                <a:solidFill>
                  <a:srgbClr val="B7C9D0"/>
                </a:solidFill>
                <a:latin typeface="DejaVu Sans"/>
                <a:ea typeface="DejaVu Sans"/>
                <a:cs typeface="DejaVu Sans"/>
              </a:defRPr>
            </a:lvl2pPr>
            <a:lvl3pPr algn="r">
              <a:defRPr sz="900" b="1" i="0">
                <a:solidFill>
                  <a:srgbClr val="B7C9D0"/>
                </a:solidFill>
                <a:latin typeface="DejaVu Sans"/>
                <a:ea typeface="DejaVu Sans"/>
                <a:cs typeface="DejaVu Sans"/>
              </a:defRPr>
            </a:lvl3pPr>
            <a:lvl4pPr algn="r">
              <a:defRPr sz="900" b="1" i="0">
                <a:solidFill>
                  <a:srgbClr val="B7C9D0"/>
                </a:solidFill>
                <a:latin typeface="DejaVu Sans"/>
                <a:ea typeface="DejaVu Sans"/>
                <a:cs typeface="DejaVu Sans"/>
              </a:defRPr>
            </a:lvl4pPr>
            <a:lvl5pPr algn="r">
              <a:defRPr sz="900" b="1" i="0">
                <a:solidFill>
                  <a:srgbClr val="B7C9D0"/>
                </a:solidFill>
                <a:latin typeface="DejaVu Sans"/>
                <a:ea typeface="DejaVu Sans"/>
                <a:cs typeface="DejaVu Sans"/>
              </a:defRPr>
            </a:lvl5pPr>
            <a:lvl6pPr algn="r">
              <a:defRPr sz="900" b="1" i="0">
                <a:solidFill>
                  <a:srgbClr val="B7C9D0"/>
                </a:solidFill>
                <a:latin typeface="DejaVu Sans"/>
                <a:ea typeface="DejaVu Sans"/>
                <a:cs typeface="DejaVu Sans"/>
              </a:defRPr>
            </a:lvl6pPr>
            <a:lvl7pPr algn="r">
              <a:defRPr sz="900" b="1" i="0">
                <a:solidFill>
                  <a:srgbClr val="B7C9D0"/>
                </a:solidFill>
                <a:latin typeface="DejaVu Sans"/>
                <a:ea typeface="DejaVu Sans"/>
                <a:cs typeface="DejaVu Sans"/>
              </a:defRPr>
            </a:lvl7pPr>
            <a:lvl8pPr algn="r">
              <a:defRPr sz="900" b="1" i="0">
                <a:solidFill>
                  <a:srgbClr val="B7C9D0"/>
                </a:solidFill>
                <a:latin typeface="DejaVu Sans"/>
                <a:ea typeface="DejaVu Sans"/>
                <a:cs typeface="DejaVu Sans"/>
              </a:defRPr>
            </a:lvl8pPr>
            <a:lvl9pPr algn="r">
              <a:defRPr sz="900" b="1" i="0">
                <a:solidFill>
                  <a:srgbClr val="B7C9D0"/>
                </a:solidFill>
                <a:latin typeface="DejaVu Sans"/>
                <a:ea typeface="DejaVu Sans"/>
                <a:cs typeface="DejaVu Sans"/>
              </a:defRPr>
            </a:lvl9pPr>
          </a:lstStyle>
          <a:p>
            <a:pPr algn="r">
              <a:defRPr sz="900" b="1" i="0">
                <a:solidFill>
                  <a:srgbClr val="B7C9D0"/>
                </a:solidFill>
                <a:latin typeface="DejaVu Sans"/>
                <a:ea typeface="DejaVu Sans"/>
                <a:cs typeface="DejaVu Sans"/>
              </a:defRPr>
            </a:pPr>
            <a:r>
              <a:rPr sz="900" b="1" i="0">
                <a:solidFill>
                  <a:srgbClr val="B7C9D0"/>
                </a:solidFill>
                <a:latin typeface="DejaVu Sans"/>
                <a:ea typeface="DejaVu Sans"/>
                <a:cs typeface="DejaVu Sans"/>
              </a:rPr>
              <a:t>40</a:t>
            </a:r>
          </a:p>
        </p:txBody>
      </p:sp>
    </p:spTree>
    <p:extLst>
      <p:ext uri="{BB962C8B-B14F-4D97-AF65-F5344CB8AC3E}">
        <p14:creationId xmlns:p14="http://schemas.microsoft.com/office/powerpoint/2010/main" val="1834882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slide-title">
            <a:extLst>
              <a:ext uri="{FF2B5EF4-FFF2-40B4-BE49-F238E27FC236}">
                <a16:creationId xmlns:a16="http://schemas.microsoft.com/office/drawing/2014/main" id="{8E3915B9-EAD6-4BDA-BB1B-01AFB6CC6BEA}"/>
              </a:ext>
            </a:extLst>
          </p:cNvPr>
          <p:cNvSpPr>
            <a:spLocks noGrp="1"/>
          </p:cNvSpPr>
          <p:nvPr/>
        </p:nvSpPr>
        <p:spPr>
          <a:xfrm>
            <a:off x="647700" y="266700"/>
            <a:ext cx="10382250" cy="742950"/>
          </a:xfrm>
          <a:prstGeom prst="rect">
            <a:avLst/>
          </a:prstGeom>
          <a:noFill/>
          <a:ln w="0">
            <a:noFill/>
            <a:prstDash val="solid"/>
          </a:ln>
        </p:spPr>
        <p:txBody>
          <a:bodyPr anchor="ctr">
            <a:normAutofit/>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a:solidFill>
                  <a:srgbClr val="16384C"/>
                </a:solidFill>
                <a:latin typeface="DejaVu Sans"/>
                <a:ea typeface="DejaVu Sans"/>
                <a:cs typeface="DejaVu Sans"/>
              </a:rPr>
              <a:t>Εφαρμόζονται τα αποτελέσματα στον ασθενή μας;</a:t>
            </a:r>
          </a:p>
        </p:txBody>
      </p:sp>
      <p:sp>
        <p:nvSpPr>
          <p:cNvPr id="2" name="Rectangle 1">
            <a:extLst>
              <a:ext uri="{FF2B5EF4-FFF2-40B4-BE49-F238E27FC236}">
                <a16:creationId xmlns:a16="http://schemas.microsoft.com/office/drawing/2014/main" id="{2AC06EEF-4DB5-42D2-9EBD-2BB959A5AE41}"/>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B002F5E2-1870-4D96-8C54-8C6C176F1782}"/>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41</a:t>
            </a:r>
          </a:p>
        </p:txBody>
      </p:sp>
      <p:sp>
        <p:nvSpPr>
          <p:cNvPr id="4" name="Rectangle 3">
            <a:extLst>
              <a:ext uri="{FF2B5EF4-FFF2-40B4-BE49-F238E27FC236}">
                <a16:creationId xmlns:a16="http://schemas.microsoft.com/office/drawing/2014/main" id="{10BD3DE0-8F21-4174-A746-DABF0F7CD91B}"/>
              </a:ext>
            </a:extLst>
          </p:cNvPr>
          <p:cNvSpPr>
            <a:spLocks noGrp="1"/>
          </p:cNvSpPr>
          <p:nvPr/>
        </p:nvSpPr>
        <p:spPr>
          <a:xfrm>
            <a:off x="904875" y="1428750"/>
            <a:ext cx="2190750" cy="400050"/>
          </a:xfrm>
          <a:prstGeom prst="rect">
            <a:avLst/>
          </a:prstGeom>
          <a:noFill/>
          <a:ln w="0">
            <a:noFill/>
            <a:prstDash val="solid"/>
          </a:ln>
        </p:spPr>
        <p:txBody>
          <a:bodyPr anchor="ctr">
            <a:normAutofit/>
          </a:bodyPr>
          <a:lstStyle>
            <a:defPPr algn="l">
              <a:defRPr sz="1650" b="1" i="0">
                <a:solidFill>
                  <a:srgbClr val="16384C"/>
                </a:solidFill>
                <a:latin typeface="DejaVu Sans"/>
                <a:ea typeface="DejaVu Sans"/>
                <a:cs typeface="DejaVu Sans"/>
              </a:defRPr>
            </a:defPPr>
            <a:lvl1pPr algn="l">
              <a:defRPr sz="1650" b="1" i="0">
                <a:solidFill>
                  <a:srgbClr val="16384C"/>
                </a:solidFill>
                <a:latin typeface="DejaVu Sans"/>
                <a:ea typeface="DejaVu Sans"/>
                <a:cs typeface="DejaVu Sans"/>
              </a:defRPr>
            </a:lvl1pPr>
            <a:lvl2pPr algn="l">
              <a:defRPr sz="1650" b="1" i="0">
                <a:solidFill>
                  <a:srgbClr val="16384C"/>
                </a:solidFill>
                <a:latin typeface="DejaVu Sans"/>
                <a:ea typeface="DejaVu Sans"/>
                <a:cs typeface="DejaVu Sans"/>
              </a:defRPr>
            </a:lvl2pPr>
            <a:lvl3pPr algn="l">
              <a:defRPr sz="1650" b="1" i="0">
                <a:solidFill>
                  <a:srgbClr val="16384C"/>
                </a:solidFill>
                <a:latin typeface="DejaVu Sans"/>
                <a:ea typeface="DejaVu Sans"/>
                <a:cs typeface="DejaVu Sans"/>
              </a:defRPr>
            </a:lvl3pPr>
            <a:lvl4pPr algn="l">
              <a:defRPr sz="1650" b="1" i="0">
                <a:solidFill>
                  <a:srgbClr val="16384C"/>
                </a:solidFill>
                <a:latin typeface="DejaVu Sans"/>
                <a:ea typeface="DejaVu Sans"/>
                <a:cs typeface="DejaVu Sans"/>
              </a:defRPr>
            </a:lvl4pPr>
            <a:lvl5pPr algn="l">
              <a:defRPr sz="1650" b="1" i="0">
                <a:solidFill>
                  <a:srgbClr val="16384C"/>
                </a:solidFill>
                <a:latin typeface="DejaVu Sans"/>
                <a:ea typeface="DejaVu Sans"/>
                <a:cs typeface="DejaVu Sans"/>
              </a:defRPr>
            </a:lvl5pPr>
            <a:lvl6pPr algn="l">
              <a:defRPr sz="1650" b="1" i="0">
                <a:solidFill>
                  <a:srgbClr val="16384C"/>
                </a:solidFill>
                <a:latin typeface="DejaVu Sans"/>
                <a:ea typeface="DejaVu Sans"/>
                <a:cs typeface="DejaVu Sans"/>
              </a:defRPr>
            </a:lvl6pPr>
            <a:lvl7pPr algn="l">
              <a:defRPr sz="1650" b="1" i="0">
                <a:solidFill>
                  <a:srgbClr val="16384C"/>
                </a:solidFill>
                <a:latin typeface="DejaVu Sans"/>
                <a:ea typeface="DejaVu Sans"/>
                <a:cs typeface="DejaVu Sans"/>
              </a:defRPr>
            </a:lvl7pPr>
            <a:lvl8pPr algn="l">
              <a:defRPr sz="1650" b="1" i="0">
                <a:solidFill>
                  <a:srgbClr val="16384C"/>
                </a:solidFill>
                <a:latin typeface="DejaVu Sans"/>
                <a:ea typeface="DejaVu Sans"/>
                <a:cs typeface="DejaVu Sans"/>
              </a:defRPr>
            </a:lvl8pPr>
            <a:lvl9pPr algn="l">
              <a:defRPr sz="1650" b="1" i="0">
                <a:solidFill>
                  <a:srgbClr val="16384C"/>
                </a:solidFill>
                <a:latin typeface="DejaVu Sans"/>
                <a:ea typeface="DejaVu Sans"/>
                <a:cs typeface="DejaVu Sans"/>
              </a:defRPr>
            </a:lvl9pPr>
          </a:lstStyle>
          <a:p>
            <a:pPr algn="l">
              <a:defRPr sz="1650" b="1" i="0">
                <a:solidFill>
                  <a:srgbClr val="16384C"/>
                </a:solidFill>
                <a:latin typeface="DejaVu Sans"/>
                <a:ea typeface="DejaVu Sans"/>
                <a:cs typeface="DejaVu Sans"/>
              </a:defRPr>
            </a:pPr>
            <a:r>
              <a:rPr sz="1650" b="1" i="0">
                <a:solidFill>
                  <a:srgbClr val="16384C"/>
                </a:solidFill>
                <a:latin typeface="DejaVu Sans"/>
                <a:ea typeface="DejaVu Sans"/>
                <a:cs typeface="DejaVu Sans"/>
              </a:rPr>
              <a:t>Πληθυσμός</a:t>
            </a:r>
          </a:p>
        </p:txBody>
      </p:sp>
      <p:sp>
        <p:nvSpPr>
          <p:cNvPr id="5" name="Rectangle 4">
            <a:extLst>
              <a:ext uri="{FF2B5EF4-FFF2-40B4-BE49-F238E27FC236}">
                <a16:creationId xmlns:a16="http://schemas.microsoft.com/office/drawing/2014/main" id="{28895C86-223C-4A40-A31C-71527D16EDC3}"/>
              </a:ext>
            </a:extLst>
          </p:cNvPr>
          <p:cNvSpPr>
            <a:spLocks noGrp="1"/>
          </p:cNvSpPr>
          <p:nvPr/>
        </p:nvSpPr>
        <p:spPr>
          <a:xfrm>
            <a:off x="3333750" y="1428750"/>
            <a:ext cx="7524750" cy="552450"/>
          </a:xfrm>
          <a:prstGeom prst="rect">
            <a:avLst/>
          </a:prstGeom>
          <a:noFill/>
          <a:ln w="0">
            <a:noFill/>
            <a:prstDash val="solid"/>
          </a:ln>
        </p:spPr>
        <p:txBody>
          <a:bodyPr anchor="t">
            <a:normAutofit/>
          </a:bodyPr>
          <a:lstStyle>
            <a:defPPr algn="l">
              <a:defRPr sz="1650" b="0" i="0">
                <a:solidFill>
                  <a:srgbClr val="1F2D36"/>
                </a:solidFill>
                <a:latin typeface="DejaVu Sans"/>
                <a:ea typeface="DejaVu Sans"/>
                <a:cs typeface="DejaVu Sans"/>
              </a:defRPr>
            </a:defPPr>
            <a:lvl1pPr algn="l">
              <a:defRPr sz="1650" b="0" i="0">
                <a:solidFill>
                  <a:srgbClr val="1F2D36"/>
                </a:solidFill>
                <a:latin typeface="DejaVu Sans"/>
                <a:ea typeface="DejaVu Sans"/>
                <a:cs typeface="DejaVu Sans"/>
              </a:defRPr>
            </a:lvl1pPr>
            <a:lvl2pPr algn="l">
              <a:defRPr sz="1650" b="0" i="0">
                <a:solidFill>
                  <a:srgbClr val="1F2D36"/>
                </a:solidFill>
                <a:latin typeface="DejaVu Sans"/>
                <a:ea typeface="DejaVu Sans"/>
                <a:cs typeface="DejaVu Sans"/>
              </a:defRPr>
            </a:lvl2pPr>
            <a:lvl3pPr algn="l">
              <a:defRPr sz="1650" b="0" i="0">
                <a:solidFill>
                  <a:srgbClr val="1F2D36"/>
                </a:solidFill>
                <a:latin typeface="DejaVu Sans"/>
                <a:ea typeface="DejaVu Sans"/>
                <a:cs typeface="DejaVu Sans"/>
              </a:defRPr>
            </a:lvl3pPr>
            <a:lvl4pPr algn="l">
              <a:defRPr sz="1650" b="0" i="0">
                <a:solidFill>
                  <a:srgbClr val="1F2D36"/>
                </a:solidFill>
                <a:latin typeface="DejaVu Sans"/>
                <a:ea typeface="DejaVu Sans"/>
                <a:cs typeface="DejaVu Sans"/>
              </a:defRPr>
            </a:lvl4pPr>
            <a:lvl5pPr algn="l">
              <a:defRPr sz="1650" b="0" i="0">
                <a:solidFill>
                  <a:srgbClr val="1F2D36"/>
                </a:solidFill>
                <a:latin typeface="DejaVu Sans"/>
                <a:ea typeface="DejaVu Sans"/>
                <a:cs typeface="DejaVu Sans"/>
              </a:defRPr>
            </a:lvl5pPr>
            <a:lvl6pPr algn="l">
              <a:defRPr sz="1650" b="0" i="0">
                <a:solidFill>
                  <a:srgbClr val="1F2D36"/>
                </a:solidFill>
                <a:latin typeface="DejaVu Sans"/>
                <a:ea typeface="DejaVu Sans"/>
                <a:cs typeface="DejaVu Sans"/>
              </a:defRPr>
            </a:lvl6pPr>
            <a:lvl7pPr algn="l">
              <a:defRPr sz="1650" b="0" i="0">
                <a:solidFill>
                  <a:srgbClr val="1F2D36"/>
                </a:solidFill>
                <a:latin typeface="DejaVu Sans"/>
                <a:ea typeface="DejaVu Sans"/>
                <a:cs typeface="DejaVu Sans"/>
              </a:defRPr>
            </a:lvl7pPr>
            <a:lvl8pPr algn="l">
              <a:defRPr sz="1650" b="0" i="0">
                <a:solidFill>
                  <a:srgbClr val="1F2D36"/>
                </a:solidFill>
                <a:latin typeface="DejaVu Sans"/>
                <a:ea typeface="DejaVu Sans"/>
                <a:cs typeface="DejaVu Sans"/>
              </a:defRPr>
            </a:lvl8pPr>
            <a:lvl9pPr algn="l">
              <a:defRPr sz="1650" b="0" i="0">
                <a:solidFill>
                  <a:srgbClr val="1F2D36"/>
                </a:solidFill>
                <a:latin typeface="DejaVu Sans"/>
                <a:ea typeface="DejaVu Sans"/>
                <a:cs typeface="DejaVu Sans"/>
              </a:defRPr>
            </a:lvl9pPr>
          </a:lstStyle>
          <a:p>
            <a:pPr algn="l">
              <a:defRPr sz="1650" b="0" i="0">
                <a:solidFill>
                  <a:srgbClr val="1F2D36"/>
                </a:solidFill>
                <a:latin typeface="DejaVu Sans"/>
                <a:ea typeface="DejaVu Sans"/>
                <a:cs typeface="DejaVu Sans"/>
              </a:defRPr>
            </a:pPr>
            <a:r>
              <a:rPr sz="1650" b="0" i="0">
                <a:solidFill>
                  <a:srgbClr val="1F2D36"/>
                </a:solidFill>
                <a:latin typeface="DejaVu Sans"/>
                <a:ea typeface="DejaVu Sans"/>
                <a:cs typeface="DejaVu Sans"/>
              </a:rPr>
              <a:t>Μοιάζει ο ασθενής με όσους συμμετείχαν στις μελέτες;</a:t>
            </a:r>
          </a:p>
        </p:txBody>
      </p:sp>
      <p:sp>
        <p:nvSpPr>
          <p:cNvPr id="6" name="Rectangle 5">
            <a:extLst>
              <a:ext uri="{FF2B5EF4-FFF2-40B4-BE49-F238E27FC236}">
                <a16:creationId xmlns:a16="http://schemas.microsoft.com/office/drawing/2014/main" id="{552A155D-F24C-4FA2-970C-71F980791B45}"/>
              </a:ext>
            </a:extLst>
          </p:cNvPr>
          <p:cNvSpPr>
            <a:spLocks noGrp="1"/>
          </p:cNvSpPr>
          <p:nvPr/>
        </p:nvSpPr>
        <p:spPr>
          <a:xfrm>
            <a:off x="904875" y="2114550"/>
            <a:ext cx="9953625" cy="19050"/>
          </a:xfrm>
          <a:prstGeom prst="rect">
            <a:avLst/>
          </a:prstGeom>
          <a:solidFill>
            <a:srgbClr val="C9D4D8"/>
          </a:solidFill>
          <a:ln w="0">
            <a:noFill/>
            <a:prstDash val="solid"/>
          </a:ln>
        </p:spPr>
        <p:txBody>
          <a:bodyPr/>
          <a:lstStyle/>
          <a:p>
            <a:endParaRPr lang="en-US"/>
          </a:p>
        </p:txBody>
      </p:sp>
      <p:sp>
        <p:nvSpPr>
          <p:cNvPr id="7" name="Rectangle 6">
            <a:extLst>
              <a:ext uri="{FF2B5EF4-FFF2-40B4-BE49-F238E27FC236}">
                <a16:creationId xmlns:a16="http://schemas.microsoft.com/office/drawing/2014/main" id="{6FF82CC0-BD79-4A91-A668-7CB7ADDA6FD0}"/>
              </a:ext>
            </a:extLst>
          </p:cNvPr>
          <p:cNvSpPr>
            <a:spLocks noGrp="1"/>
          </p:cNvSpPr>
          <p:nvPr/>
        </p:nvSpPr>
        <p:spPr>
          <a:xfrm>
            <a:off x="904875" y="2428875"/>
            <a:ext cx="2190750" cy="400050"/>
          </a:xfrm>
          <a:prstGeom prst="rect">
            <a:avLst/>
          </a:prstGeom>
          <a:noFill/>
          <a:ln w="0">
            <a:noFill/>
            <a:prstDash val="solid"/>
          </a:ln>
        </p:spPr>
        <p:txBody>
          <a:bodyPr anchor="ctr">
            <a:normAutofit/>
          </a:bodyPr>
          <a:lstStyle>
            <a:defPPr algn="l">
              <a:defRPr sz="1650" b="1" i="0">
                <a:solidFill>
                  <a:srgbClr val="2A7F78"/>
                </a:solidFill>
                <a:latin typeface="DejaVu Sans"/>
                <a:ea typeface="DejaVu Sans"/>
                <a:cs typeface="DejaVu Sans"/>
              </a:defRPr>
            </a:defPPr>
            <a:lvl1pPr algn="l">
              <a:defRPr sz="1650" b="1" i="0">
                <a:solidFill>
                  <a:srgbClr val="2A7F78"/>
                </a:solidFill>
                <a:latin typeface="DejaVu Sans"/>
                <a:ea typeface="DejaVu Sans"/>
                <a:cs typeface="DejaVu Sans"/>
              </a:defRPr>
            </a:lvl1pPr>
            <a:lvl2pPr algn="l">
              <a:defRPr sz="1650" b="1" i="0">
                <a:solidFill>
                  <a:srgbClr val="2A7F78"/>
                </a:solidFill>
                <a:latin typeface="DejaVu Sans"/>
                <a:ea typeface="DejaVu Sans"/>
                <a:cs typeface="DejaVu Sans"/>
              </a:defRPr>
            </a:lvl2pPr>
            <a:lvl3pPr algn="l">
              <a:defRPr sz="1650" b="1" i="0">
                <a:solidFill>
                  <a:srgbClr val="2A7F78"/>
                </a:solidFill>
                <a:latin typeface="DejaVu Sans"/>
                <a:ea typeface="DejaVu Sans"/>
                <a:cs typeface="DejaVu Sans"/>
              </a:defRPr>
            </a:lvl3pPr>
            <a:lvl4pPr algn="l">
              <a:defRPr sz="1650" b="1" i="0">
                <a:solidFill>
                  <a:srgbClr val="2A7F78"/>
                </a:solidFill>
                <a:latin typeface="DejaVu Sans"/>
                <a:ea typeface="DejaVu Sans"/>
                <a:cs typeface="DejaVu Sans"/>
              </a:defRPr>
            </a:lvl4pPr>
            <a:lvl5pPr algn="l">
              <a:defRPr sz="1650" b="1" i="0">
                <a:solidFill>
                  <a:srgbClr val="2A7F78"/>
                </a:solidFill>
                <a:latin typeface="DejaVu Sans"/>
                <a:ea typeface="DejaVu Sans"/>
                <a:cs typeface="DejaVu Sans"/>
              </a:defRPr>
            </a:lvl5pPr>
            <a:lvl6pPr algn="l">
              <a:defRPr sz="1650" b="1" i="0">
                <a:solidFill>
                  <a:srgbClr val="2A7F78"/>
                </a:solidFill>
                <a:latin typeface="DejaVu Sans"/>
                <a:ea typeface="DejaVu Sans"/>
                <a:cs typeface="DejaVu Sans"/>
              </a:defRPr>
            </a:lvl6pPr>
            <a:lvl7pPr algn="l">
              <a:defRPr sz="1650" b="1" i="0">
                <a:solidFill>
                  <a:srgbClr val="2A7F78"/>
                </a:solidFill>
                <a:latin typeface="DejaVu Sans"/>
                <a:ea typeface="DejaVu Sans"/>
                <a:cs typeface="DejaVu Sans"/>
              </a:defRPr>
            </a:lvl7pPr>
            <a:lvl8pPr algn="l">
              <a:defRPr sz="1650" b="1" i="0">
                <a:solidFill>
                  <a:srgbClr val="2A7F78"/>
                </a:solidFill>
                <a:latin typeface="DejaVu Sans"/>
                <a:ea typeface="DejaVu Sans"/>
                <a:cs typeface="DejaVu Sans"/>
              </a:defRPr>
            </a:lvl8pPr>
            <a:lvl9pPr algn="l">
              <a:defRPr sz="1650" b="1" i="0">
                <a:solidFill>
                  <a:srgbClr val="2A7F78"/>
                </a:solidFill>
                <a:latin typeface="DejaVu Sans"/>
                <a:ea typeface="DejaVu Sans"/>
                <a:cs typeface="DejaVu Sans"/>
              </a:defRPr>
            </a:lvl9pPr>
          </a:lstStyle>
          <a:p>
            <a:pPr algn="l">
              <a:defRPr sz="1650" b="1" i="0">
                <a:solidFill>
                  <a:srgbClr val="2A7F78"/>
                </a:solidFill>
                <a:latin typeface="DejaVu Sans"/>
                <a:ea typeface="DejaVu Sans"/>
                <a:cs typeface="DejaVu Sans"/>
              </a:defRPr>
            </a:pPr>
            <a:r>
              <a:rPr sz="1650" b="1" i="0">
                <a:solidFill>
                  <a:srgbClr val="2A7F78"/>
                </a:solidFill>
                <a:latin typeface="DejaVu Sans"/>
                <a:ea typeface="DejaVu Sans"/>
                <a:cs typeface="DejaVu Sans"/>
              </a:rPr>
              <a:t>Παρέμβαση</a:t>
            </a:r>
          </a:p>
        </p:txBody>
      </p:sp>
      <p:sp>
        <p:nvSpPr>
          <p:cNvPr id="8" name="Rectangle 7">
            <a:extLst>
              <a:ext uri="{FF2B5EF4-FFF2-40B4-BE49-F238E27FC236}">
                <a16:creationId xmlns:a16="http://schemas.microsoft.com/office/drawing/2014/main" id="{2BE190B7-54D4-436D-B076-D0F30C31077D}"/>
              </a:ext>
            </a:extLst>
          </p:cNvPr>
          <p:cNvSpPr>
            <a:spLocks noGrp="1"/>
          </p:cNvSpPr>
          <p:nvPr/>
        </p:nvSpPr>
        <p:spPr>
          <a:xfrm>
            <a:off x="3333750" y="2428875"/>
            <a:ext cx="7524750" cy="552450"/>
          </a:xfrm>
          <a:prstGeom prst="rect">
            <a:avLst/>
          </a:prstGeom>
          <a:noFill/>
          <a:ln w="0">
            <a:noFill/>
            <a:prstDash val="solid"/>
          </a:ln>
        </p:spPr>
        <p:txBody>
          <a:bodyPr anchor="t">
            <a:normAutofit/>
          </a:bodyPr>
          <a:lstStyle>
            <a:defPPr algn="l">
              <a:defRPr sz="1650" b="0" i="0">
                <a:solidFill>
                  <a:srgbClr val="1F2D36"/>
                </a:solidFill>
                <a:latin typeface="DejaVu Sans"/>
                <a:ea typeface="DejaVu Sans"/>
                <a:cs typeface="DejaVu Sans"/>
              </a:defRPr>
            </a:defPPr>
            <a:lvl1pPr algn="l">
              <a:defRPr sz="1650" b="0" i="0">
                <a:solidFill>
                  <a:srgbClr val="1F2D36"/>
                </a:solidFill>
                <a:latin typeface="DejaVu Sans"/>
                <a:ea typeface="DejaVu Sans"/>
                <a:cs typeface="DejaVu Sans"/>
              </a:defRPr>
            </a:lvl1pPr>
            <a:lvl2pPr algn="l">
              <a:defRPr sz="1650" b="0" i="0">
                <a:solidFill>
                  <a:srgbClr val="1F2D36"/>
                </a:solidFill>
                <a:latin typeface="DejaVu Sans"/>
                <a:ea typeface="DejaVu Sans"/>
                <a:cs typeface="DejaVu Sans"/>
              </a:defRPr>
            </a:lvl2pPr>
            <a:lvl3pPr algn="l">
              <a:defRPr sz="1650" b="0" i="0">
                <a:solidFill>
                  <a:srgbClr val="1F2D36"/>
                </a:solidFill>
                <a:latin typeface="DejaVu Sans"/>
                <a:ea typeface="DejaVu Sans"/>
                <a:cs typeface="DejaVu Sans"/>
              </a:defRPr>
            </a:lvl3pPr>
            <a:lvl4pPr algn="l">
              <a:defRPr sz="1650" b="0" i="0">
                <a:solidFill>
                  <a:srgbClr val="1F2D36"/>
                </a:solidFill>
                <a:latin typeface="DejaVu Sans"/>
                <a:ea typeface="DejaVu Sans"/>
                <a:cs typeface="DejaVu Sans"/>
              </a:defRPr>
            </a:lvl4pPr>
            <a:lvl5pPr algn="l">
              <a:defRPr sz="1650" b="0" i="0">
                <a:solidFill>
                  <a:srgbClr val="1F2D36"/>
                </a:solidFill>
                <a:latin typeface="DejaVu Sans"/>
                <a:ea typeface="DejaVu Sans"/>
                <a:cs typeface="DejaVu Sans"/>
              </a:defRPr>
            </a:lvl5pPr>
            <a:lvl6pPr algn="l">
              <a:defRPr sz="1650" b="0" i="0">
                <a:solidFill>
                  <a:srgbClr val="1F2D36"/>
                </a:solidFill>
                <a:latin typeface="DejaVu Sans"/>
                <a:ea typeface="DejaVu Sans"/>
                <a:cs typeface="DejaVu Sans"/>
              </a:defRPr>
            </a:lvl6pPr>
            <a:lvl7pPr algn="l">
              <a:defRPr sz="1650" b="0" i="0">
                <a:solidFill>
                  <a:srgbClr val="1F2D36"/>
                </a:solidFill>
                <a:latin typeface="DejaVu Sans"/>
                <a:ea typeface="DejaVu Sans"/>
                <a:cs typeface="DejaVu Sans"/>
              </a:defRPr>
            </a:lvl7pPr>
            <a:lvl8pPr algn="l">
              <a:defRPr sz="1650" b="0" i="0">
                <a:solidFill>
                  <a:srgbClr val="1F2D36"/>
                </a:solidFill>
                <a:latin typeface="DejaVu Sans"/>
                <a:ea typeface="DejaVu Sans"/>
                <a:cs typeface="DejaVu Sans"/>
              </a:defRPr>
            </a:lvl8pPr>
            <a:lvl9pPr algn="l">
              <a:defRPr sz="1650" b="0" i="0">
                <a:solidFill>
                  <a:srgbClr val="1F2D36"/>
                </a:solidFill>
                <a:latin typeface="DejaVu Sans"/>
                <a:ea typeface="DejaVu Sans"/>
                <a:cs typeface="DejaVu Sans"/>
              </a:defRPr>
            </a:lvl9pPr>
          </a:lstStyle>
          <a:p>
            <a:pPr algn="l">
              <a:defRPr sz="1650" b="0" i="0">
                <a:solidFill>
                  <a:srgbClr val="1F2D36"/>
                </a:solidFill>
                <a:latin typeface="DejaVu Sans"/>
                <a:ea typeface="DejaVu Sans"/>
                <a:cs typeface="DejaVu Sans"/>
              </a:defRPr>
            </a:pPr>
            <a:r>
              <a:rPr sz="1650" b="0" i="0">
                <a:solidFill>
                  <a:srgbClr val="1F2D36"/>
                </a:solidFill>
                <a:latin typeface="DejaVu Sans"/>
                <a:ea typeface="DejaVu Sans"/>
                <a:cs typeface="DejaVu Sans"/>
              </a:rPr>
              <a:t>Μπορεί να εφαρμοστεί με τον ίδιο τρόπο στο δικό μας πλαίσιο;</a:t>
            </a:r>
          </a:p>
        </p:txBody>
      </p:sp>
      <p:sp>
        <p:nvSpPr>
          <p:cNvPr id="9" name="Rectangle 8">
            <a:extLst>
              <a:ext uri="{FF2B5EF4-FFF2-40B4-BE49-F238E27FC236}">
                <a16:creationId xmlns:a16="http://schemas.microsoft.com/office/drawing/2014/main" id="{C92BBCE0-7847-4A62-B120-71DDDBBE3048}"/>
              </a:ext>
            </a:extLst>
          </p:cNvPr>
          <p:cNvSpPr>
            <a:spLocks noGrp="1"/>
          </p:cNvSpPr>
          <p:nvPr/>
        </p:nvSpPr>
        <p:spPr>
          <a:xfrm>
            <a:off x="904875" y="3114675"/>
            <a:ext cx="9953625" cy="19050"/>
          </a:xfrm>
          <a:prstGeom prst="rect">
            <a:avLst/>
          </a:prstGeom>
          <a:solidFill>
            <a:srgbClr val="C9D4D8"/>
          </a:solidFill>
          <a:ln w="0">
            <a:noFill/>
            <a:prstDash val="solid"/>
          </a:ln>
        </p:spPr>
        <p:txBody>
          <a:bodyPr/>
          <a:lstStyle/>
          <a:p>
            <a:endParaRPr lang="en-US"/>
          </a:p>
        </p:txBody>
      </p:sp>
      <p:sp>
        <p:nvSpPr>
          <p:cNvPr id="10" name="Rectangle 9">
            <a:extLst>
              <a:ext uri="{FF2B5EF4-FFF2-40B4-BE49-F238E27FC236}">
                <a16:creationId xmlns:a16="http://schemas.microsoft.com/office/drawing/2014/main" id="{51C255C8-6040-49DC-B6A6-0AF128E6C96A}"/>
              </a:ext>
            </a:extLst>
          </p:cNvPr>
          <p:cNvSpPr>
            <a:spLocks noGrp="1"/>
          </p:cNvSpPr>
          <p:nvPr/>
        </p:nvSpPr>
        <p:spPr>
          <a:xfrm>
            <a:off x="904875" y="3429000"/>
            <a:ext cx="2190750" cy="400050"/>
          </a:xfrm>
          <a:prstGeom prst="rect">
            <a:avLst/>
          </a:prstGeom>
          <a:noFill/>
          <a:ln w="0">
            <a:noFill/>
            <a:prstDash val="solid"/>
          </a:ln>
        </p:spPr>
        <p:txBody>
          <a:bodyPr anchor="ctr">
            <a:normAutofit/>
          </a:bodyPr>
          <a:lstStyle>
            <a:defPPr algn="l">
              <a:defRPr sz="1650" b="1" i="0">
                <a:solidFill>
                  <a:srgbClr val="E97A5E"/>
                </a:solidFill>
                <a:latin typeface="DejaVu Sans"/>
                <a:ea typeface="DejaVu Sans"/>
                <a:cs typeface="DejaVu Sans"/>
              </a:defRPr>
            </a:defPPr>
            <a:lvl1pPr algn="l">
              <a:defRPr sz="1650" b="1" i="0">
                <a:solidFill>
                  <a:srgbClr val="E97A5E"/>
                </a:solidFill>
                <a:latin typeface="DejaVu Sans"/>
                <a:ea typeface="DejaVu Sans"/>
                <a:cs typeface="DejaVu Sans"/>
              </a:defRPr>
            </a:lvl1pPr>
            <a:lvl2pPr algn="l">
              <a:defRPr sz="1650" b="1" i="0">
                <a:solidFill>
                  <a:srgbClr val="E97A5E"/>
                </a:solidFill>
                <a:latin typeface="DejaVu Sans"/>
                <a:ea typeface="DejaVu Sans"/>
                <a:cs typeface="DejaVu Sans"/>
              </a:defRPr>
            </a:lvl2pPr>
            <a:lvl3pPr algn="l">
              <a:defRPr sz="1650" b="1" i="0">
                <a:solidFill>
                  <a:srgbClr val="E97A5E"/>
                </a:solidFill>
                <a:latin typeface="DejaVu Sans"/>
                <a:ea typeface="DejaVu Sans"/>
                <a:cs typeface="DejaVu Sans"/>
              </a:defRPr>
            </a:lvl3pPr>
            <a:lvl4pPr algn="l">
              <a:defRPr sz="1650" b="1" i="0">
                <a:solidFill>
                  <a:srgbClr val="E97A5E"/>
                </a:solidFill>
                <a:latin typeface="DejaVu Sans"/>
                <a:ea typeface="DejaVu Sans"/>
                <a:cs typeface="DejaVu Sans"/>
              </a:defRPr>
            </a:lvl4pPr>
            <a:lvl5pPr algn="l">
              <a:defRPr sz="1650" b="1" i="0">
                <a:solidFill>
                  <a:srgbClr val="E97A5E"/>
                </a:solidFill>
                <a:latin typeface="DejaVu Sans"/>
                <a:ea typeface="DejaVu Sans"/>
                <a:cs typeface="DejaVu Sans"/>
              </a:defRPr>
            </a:lvl5pPr>
            <a:lvl6pPr algn="l">
              <a:defRPr sz="1650" b="1" i="0">
                <a:solidFill>
                  <a:srgbClr val="E97A5E"/>
                </a:solidFill>
                <a:latin typeface="DejaVu Sans"/>
                <a:ea typeface="DejaVu Sans"/>
                <a:cs typeface="DejaVu Sans"/>
              </a:defRPr>
            </a:lvl6pPr>
            <a:lvl7pPr algn="l">
              <a:defRPr sz="1650" b="1" i="0">
                <a:solidFill>
                  <a:srgbClr val="E97A5E"/>
                </a:solidFill>
                <a:latin typeface="DejaVu Sans"/>
                <a:ea typeface="DejaVu Sans"/>
                <a:cs typeface="DejaVu Sans"/>
              </a:defRPr>
            </a:lvl7pPr>
            <a:lvl8pPr algn="l">
              <a:defRPr sz="1650" b="1" i="0">
                <a:solidFill>
                  <a:srgbClr val="E97A5E"/>
                </a:solidFill>
                <a:latin typeface="DejaVu Sans"/>
                <a:ea typeface="DejaVu Sans"/>
                <a:cs typeface="DejaVu Sans"/>
              </a:defRPr>
            </a:lvl8pPr>
            <a:lvl9pPr algn="l">
              <a:defRPr sz="1650" b="1" i="0">
                <a:solidFill>
                  <a:srgbClr val="E97A5E"/>
                </a:solidFill>
                <a:latin typeface="DejaVu Sans"/>
                <a:ea typeface="DejaVu Sans"/>
                <a:cs typeface="DejaVu Sans"/>
              </a:defRPr>
            </a:lvl9pPr>
          </a:lstStyle>
          <a:p>
            <a:pPr algn="l">
              <a:defRPr sz="1650" b="1" i="0">
                <a:solidFill>
                  <a:srgbClr val="E97A5E"/>
                </a:solidFill>
                <a:latin typeface="DejaVu Sans"/>
                <a:ea typeface="DejaVu Sans"/>
                <a:cs typeface="DejaVu Sans"/>
              </a:defRPr>
            </a:pPr>
            <a:r>
              <a:rPr sz="1650" b="1" i="0">
                <a:solidFill>
                  <a:srgbClr val="E97A5E"/>
                </a:solidFill>
                <a:latin typeface="DejaVu Sans"/>
                <a:ea typeface="DejaVu Sans"/>
                <a:cs typeface="DejaVu Sans"/>
              </a:rPr>
              <a:t>Εκβάσεις</a:t>
            </a:r>
          </a:p>
        </p:txBody>
      </p:sp>
      <p:sp>
        <p:nvSpPr>
          <p:cNvPr id="11" name="Rectangle 10">
            <a:extLst>
              <a:ext uri="{FF2B5EF4-FFF2-40B4-BE49-F238E27FC236}">
                <a16:creationId xmlns:a16="http://schemas.microsoft.com/office/drawing/2014/main" id="{A2DFE441-B057-4250-9589-2076883C0398}"/>
              </a:ext>
            </a:extLst>
          </p:cNvPr>
          <p:cNvSpPr>
            <a:spLocks noGrp="1"/>
          </p:cNvSpPr>
          <p:nvPr/>
        </p:nvSpPr>
        <p:spPr>
          <a:xfrm>
            <a:off x="3333750" y="3429000"/>
            <a:ext cx="7524750" cy="552450"/>
          </a:xfrm>
          <a:prstGeom prst="rect">
            <a:avLst/>
          </a:prstGeom>
          <a:noFill/>
          <a:ln w="0">
            <a:noFill/>
            <a:prstDash val="solid"/>
          </a:ln>
        </p:spPr>
        <p:txBody>
          <a:bodyPr anchor="t">
            <a:normAutofit/>
          </a:bodyPr>
          <a:lstStyle>
            <a:defPPr algn="l">
              <a:defRPr sz="1650" b="0" i="0">
                <a:solidFill>
                  <a:srgbClr val="1F2D36"/>
                </a:solidFill>
                <a:latin typeface="DejaVu Sans"/>
                <a:ea typeface="DejaVu Sans"/>
                <a:cs typeface="DejaVu Sans"/>
              </a:defRPr>
            </a:defPPr>
            <a:lvl1pPr algn="l">
              <a:defRPr sz="1650" b="0" i="0">
                <a:solidFill>
                  <a:srgbClr val="1F2D36"/>
                </a:solidFill>
                <a:latin typeface="DejaVu Sans"/>
                <a:ea typeface="DejaVu Sans"/>
                <a:cs typeface="DejaVu Sans"/>
              </a:defRPr>
            </a:lvl1pPr>
            <a:lvl2pPr algn="l">
              <a:defRPr sz="1650" b="0" i="0">
                <a:solidFill>
                  <a:srgbClr val="1F2D36"/>
                </a:solidFill>
                <a:latin typeface="DejaVu Sans"/>
                <a:ea typeface="DejaVu Sans"/>
                <a:cs typeface="DejaVu Sans"/>
              </a:defRPr>
            </a:lvl2pPr>
            <a:lvl3pPr algn="l">
              <a:defRPr sz="1650" b="0" i="0">
                <a:solidFill>
                  <a:srgbClr val="1F2D36"/>
                </a:solidFill>
                <a:latin typeface="DejaVu Sans"/>
                <a:ea typeface="DejaVu Sans"/>
                <a:cs typeface="DejaVu Sans"/>
              </a:defRPr>
            </a:lvl3pPr>
            <a:lvl4pPr algn="l">
              <a:defRPr sz="1650" b="0" i="0">
                <a:solidFill>
                  <a:srgbClr val="1F2D36"/>
                </a:solidFill>
                <a:latin typeface="DejaVu Sans"/>
                <a:ea typeface="DejaVu Sans"/>
                <a:cs typeface="DejaVu Sans"/>
              </a:defRPr>
            </a:lvl4pPr>
            <a:lvl5pPr algn="l">
              <a:defRPr sz="1650" b="0" i="0">
                <a:solidFill>
                  <a:srgbClr val="1F2D36"/>
                </a:solidFill>
                <a:latin typeface="DejaVu Sans"/>
                <a:ea typeface="DejaVu Sans"/>
                <a:cs typeface="DejaVu Sans"/>
              </a:defRPr>
            </a:lvl5pPr>
            <a:lvl6pPr algn="l">
              <a:defRPr sz="1650" b="0" i="0">
                <a:solidFill>
                  <a:srgbClr val="1F2D36"/>
                </a:solidFill>
                <a:latin typeface="DejaVu Sans"/>
                <a:ea typeface="DejaVu Sans"/>
                <a:cs typeface="DejaVu Sans"/>
              </a:defRPr>
            </a:lvl6pPr>
            <a:lvl7pPr algn="l">
              <a:defRPr sz="1650" b="0" i="0">
                <a:solidFill>
                  <a:srgbClr val="1F2D36"/>
                </a:solidFill>
                <a:latin typeface="DejaVu Sans"/>
                <a:ea typeface="DejaVu Sans"/>
                <a:cs typeface="DejaVu Sans"/>
              </a:defRPr>
            </a:lvl7pPr>
            <a:lvl8pPr algn="l">
              <a:defRPr sz="1650" b="0" i="0">
                <a:solidFill>
                  <a:srgbClr val="1F2D36"/>
                </a:solidFill>
                <a:latin typeface="DejaVu Sans"/>
                <a:ea typeface="DejaVu Sans"/>
                <a:cs typeface="DejaVu Sans"/>
              </a:defRPr>
            </a:lvl8pPr>
            <a:lvl9pPr algn="l">
              <a:defRPr sz="1650" b="0" i="0">
                <a:solidFill>
                  <a:srgbClr val="1F2D36"/>
                </a:solidFill>
                <a:latin typeface="DejaVu Sans"/>
                <a:ea typeface="DejaVu Sans"/>
                <a:cs typeface="DejaVu Sans"/>
              </a:defRPr>
            </a:lvl9pPr>
          </a:lstStyle>
          <a:p>
            <a:pPr algn="l">
              <a:defRPr sz="1650" b="0" i="0">
                <a:solidFill>
                  <a:srgbClr val="1F2D36"/>
                </a:solidFill>
                <a:latin typeface="DejaVu Sans"/>
                <a:ea typeface="DejaVu Sans"/>
                <a:cs typeface="DejaVu Sans"/>
              </a:defRPr>
            </a:pPr>
            <a:r>
              <a:rPr sz="1650" b="0" i="0">
                <a:solidFill>
                  <a:srgbClr val="1F2D36"/>
                </a:solidFill>
                <a:latin typeface="DejaVu Sans"/>
                <a:ea typeface="DejaVu Sans"/>
                <a:cs typeface="DejaVu Sans"/>
              </a:rPr>
              <a:t>Μετρήθηκαν όσα έχουν σημασία για τον ασθενή;</a:t>
            </a:r>
          </a:p>
        </p:txBody>
      </p:sp>
      <p:sp>
        <p:nvSpPr>
          <p:cNvPr id="12" name="Rectangle 11">
            <a:extLst>
              <a:ext uri="{FF2B5EF4-FFF2-40B4-BE49-F238E27FC236}">
                <a16:creationId xmlns:a16="http://schemas.microsoft.com/office/drawing/2014/main" id="{9A41BE92-A80F-4805-9E9E-D2532670ECA5}"/>
              </a:ext>
            </a:extLst>
          </p:cNvPr>
          <p:cNvSpPr>
            <a:spLocks noGrp="1"/>
          </p:cNvSpPr>
          <p:nvPr/>
        </p:nvSpPr>
        <p:spPr>
          <a:xfrm>
            <a:off x="904875" y="4114800"/>
            <a:ext cx="9953625" cy="19050"/>
          </a:xfrm>
          <a:prstGeom prst="rect">
            <a:avLst/>
          </a:prstGeom>
          <a:solidFill>
            <a:srgbClr val="C9D4D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A13B44F9-8165-42DC-BE80-793AC3C1BAAE}"/>
              </a:ext>
            </a:extLst>
          </p:cNvPr>
          <p:cNvSpPr>
            <a:spLocks noGrp="1"/>
          </p:cNvSpPr>
          <p:nvPr/>
        </p:nvSpPr>
        <p:spPr>
          <a:xfrm>
            <a:off x="904875" y="4429125"/>
            <a:ext cx="2190750" cy="400050"/>
          </a:xfrm>
          <a:prstGeom prst="rect">
            <a:avLst/>
          </a:prstGeom>
          <a:noFill/>
          <a:ln w="0">
            <a:noFill/>
            <a:prstDash val="solid"/>
          </a:ln>
        </p:spPr>
        <p:txBody>
          <a:bodyPr anchor="ctr">
            <a:normAutofit fontScale="96234"/>
          </a:bodyPr>
          <a:lstStyle>
            <a:defPPr algn="l">
              <a:defRPr sz="1650" b="1" i="0">
                <a:solidFill>
                  <a:srgbClr val="E3AE45"/>
                </a:solidFill>
                <a:latin typeface="DejaVu Sans"/>
                <a:ea typeface="DejaVu Sans"/>
                <a:cs typeface="DejaVu Sans"/>
              </a:defRPr>
            </a:defPPr>
            <a:lvl1pPr algn="l">
              <a:defRPr sz="1650" b="1" i="0">
                <a:solidFill>
                  <a:srgbClr val="E3AE45"/>
                </a:solidFill>
                <a:latin typeface="DejaVu Sans"/>
                <a:ea typeface="DejaVu Sans"/>
                <a:cs typeface="DejaVu Sans"/>
              </a:defRPr>
            </a:lvl1pPr>
            <a:lvl2pPr algn="l">
              <a:defRPr sz="1650" b="1" i="0">
                <a:solidFill>
                  <a:srgbClr val="E3AE45"/>
                </a:solidFill>
                <a:latin typeface="DejaVu Sans"/>
                <a:ea typeface="DejaVu Sans"/>
                <a:cs typeface="DejaVu Sans"/>
              </a:defRPr>
            </a:lvl2pPr>
            <a:lvl3pPr algn="l">
              <a:defRPr sz="1650" b="1" i="0">
                <a:solidFill>
                  <a:srgbClr val="E3AE45"/>
                </a:solidFill>
                <a:latin typeface="DejaVu Sans"/>
                <a:ea typeface="DejaVu Sans"/>
                <a:cs typeface="DejaVu Sans"/>
              </a:defRPr>
            </a:lvl3pPr>
            <a:lvl4pPr algn="l">
              <a:defRPr sz="1650" b="1" i="0">
                <a:solidFill>
                  <a:srgbClr val="E3AE45"/>
                </a:solidFill>
                <a:latin typeface="DejaVu Sans"/>
                <a:ea typeface="DejaVu Sans"/>
                <a:cs typeface="DejaVu Sans"/>
              </a:defRPr>
            </a:lvl4pPr>
            <a:lvl5pPr algn="l">
              <a:defRPr sz="1650" b="1" i="0">
                <a:solidFill>
                  <a:srgbClr val="E3AE45"/>
                </a:solidFill>
                <a:latin typeface="DejaVu Sans"/>
                <a:ea typeface="DejaVu Sans"/>
                <a:cs typeface="DejaVu Sans"/>
              </a:defRPr>
            </a:lvl5pPr>
            <a:lvl6pPr algn="l">
              <a:defRPr sz="1650" b="1" i="0">
                <a:solidFill>
                  <a:srgbClr val="E3AE45"/>
                </a:solidFill>
                <a:latin typeface="DejaVu Sans"/>
                <a:ea typeface="DejaVu Sans"/>
                <a:cs typeface="DejaVu Sans"/>
              </a:defRPr>
            </a:lvl6pPr>
            <a:lvl7pPr algn="l">
              <a:defRPr sz="1650" b="1" i="0">
                <a:solidFill>
                  <a:srgbClr val="E3AE45"/>
                </a:solidFill>
                <a:latin typeface="DejaVu Sans"/>
                <a:ea typeface="DejaVu Sans"/>
                <a:cs typeface="DejaVu Sans"/>
              </a:defRPr>
            </a:lvl7pPr>
            <a:lvl8pPr algn="l">
              <a:defRPr sz="1650" b="1" i="0">
                <a:solidFill>
                  <a:srgbClr val="E3AE45"/>
                </a:solidFill>
                <a:latin typeface="DejaVu Sans"/>
                <a:ea typeface="DejaVu Sans"/>
                <a:cs typeface="DejaVu Sans"/>
              </a:defRPr>
            </a:lvl8pPr>
            <a:lvl9pPr algn="l">
              <a:defRPr sz="1650" b="1" i="0">
                <a:solidFill>
                  <a:srgbClr val="E3AE45"/>
                </a:solidFill>
                <a:latin typeface="DejaVu Sans"/>
                <a:ea typeface="DejaVu Sans"/>
                <a:cs typeface="DejaVu Sans"/>
              </a:defRPr>
            </a:lvl9pPr>
          </a:lstStyle>
          <a:p>
            <a:pPr algn="l">
              <a:defRPr sz="1650" b="1" i="0">
                <a:solidFill>
                  <a:srgbClr val="E3AE45"/>
                </a:solidFill>
                <a:latin typeface="DejaVu Sans"/>
                <a:ea typeface="DejaVu Sans"/>
                <a:cs typeface="DejaVu Sans"/>
              </a:defRPr>
            </a:pPr>
            <a:r>
              <a:rPr sz="1650" b="1" i="0">
                <a:solidFill>
                  <a:srgbClr val="E3AE45"/>
                </a:solidFill>
                <a:latin typeface="DejaVu Sans"/>
                <a:ea typeface="DejaVu Sans"/>
                <a:cs typeface="DejaVu Sans"/>
              </a:rPr>
              <a:t>Αρχικός κίνδυνος</a:t>
            </a:r>
          </a:p>
        </p:txBody>
      </p:sp>
      <p:sp>
        <p:nvSpPr>
          <p:cNvPr id="14" name="Rectangle 13">
            <a:extLst>
              <a:ext uri="{FF2B5EF4-FFF2-40B4-BE49-F238E27FC236}">
                <a16:creationId xmlns:a16="http://schemas.microsoft.com/office/drawing/2014/main" id="{08A1EDDD-F63E-44D1-A18E-D37E851D828E}"/>
              </a:ext>
            </a:extLst>
          </p:cNvPr>
          <p:cNvSpPr>
            <a:spLocks noGrp="1"/>
          </p:cNvSpPr>
          <p:nvPr/>
        </p:nvSpPr>
        <p:spPr>
          <a:xfrm>
            <a:off x="3333750" y="4429125"/>
            <a:ext cx="7524750" cy="552450"/>
          </a:xfrm>
          <a:prstGeom prst="rect">
            <a:avLst/>
          </a:prstGeom>
          <a:noFill/>
          <a:ln w="0">
            <a:noFill/>
            <a:prstDash val="solid"/>
          </a:ln>
        </p:spPr>
        <p:txBody>
          <a:bodyPr anchor="t">
            <a:normAutofit/>
          </a:bodyPr>
          <a:lstStyle>
            <a:defPPr algn="l">
              <a:defRPr sz="1650" b="0" i="0">
                <a:solidFill>
                  <a:srgbClr val="1F2D36"/>
                </a:solidFill>
                <a:latin typeface="DejaVu Sans"/>
                <a:ea typeface="DejaVu Sans"/>
                <a:cs typeface="DejaVu Sans"/>
              </a:defRPr>
            </a:defPPr>
            <a:lvl1pPr algn="l">
              <a:defRPr sz="1650" b="0" i="0">
                <a:solidFill>
                  <a:srgbClr val="1F2D36"/>
                </a:solidFill>
                <a:latin typeface="DejaVu Sans"/>
                <a:ea typeface="DejaVu Sans"/>
                <a:cs typeface="DejaVu Sans"/>
              </a:defRPr>
            </a:lvl1pPr>
            <a:lvl2pPr algn="l">
              <a:defRPr sz="1650" b="0" i="0">
                <a:solidFill>
                  <a:srgbClr val="1F2D36"/>
                </a:solidFill>
                <a:latin typeface="DejaVu Sans"/>
                <a:ea typeface="DejaVu Sans"/>
                <a:cs typeface="DejaVu Sans"/>
              </a:defRPr>
            </a:lvl2pPr>
            <a:lvl3pPr algn="l">
              <a:defRPr sz="1650" b="0" i="0">
                <a:solidFill>
                  <a:srgbClr val="1F2D36"/>
                </a:solidFill>
                <a:latin typeface="DejaVu Sans"/>
                <a:ea typeface="DejaVu Sans"/>
                <a:cs typeface="DejaVu Sans"/>
              </a:defRPr>
            </a:lvl3pPr>
            <a:lvl4pPr algn="l">
              <a:defRPr sz="1650" b="0" i="0">
                <a:solidFill>
                  <a:srgbClr val="1F2D36"/>
                </a:solidFill>
                <a:latin typeface="DejaVu Sans"/>
                <a:ea typeface="DejaVu Sans"/>
                <a:cs typeface="DejaVu Sans"/>
              </a:defRPr>
            </a:lvl4pPr>
            <a:lvl5pPr algn="l">
              <a:defRPr sz="1650" b="0" i="0">
                <a:solidFill>
                  <a:srgbClr val="1F2D36"/>
                </a:solidFill>
                <a:latin typeface="DejaVu Sans"/>
                <a:ea typeface="DejaVu Sans"/>
                <a:cs typeface="DejaVu Sans"/>
              </a:defRPr>
            </a:lvl5pPr>
            <a:lvl6pPr algn="l">
              <a:defRPr sz="1650" b="0" i="0">
                <a:solidFill>
                  <a:srgbClr val="1F2D36"/>
                </a:solidFill>
                <a:latin typeface="DejaVu Sans"/>
                <a:ea typeface="DejaVu Sans"/>
                <a:cs typeface="DejaVu Sans"/>
              </a:defRPr>
            </a:lvl6pPr>
            <a:lvl7pPr algn="l">
              <a:defRPr sz="1650" b="0" i="0">
                <a:solidFill>
                  <a:srgbClr val="1F2D36"/>
                </a:solidFill>
                <a:latin typeface="DejaVu Sans"/>
                <a:ea typeface="DejaVu Sans"/>
                <a:cs typeface="DejaVu Sans"/>
              </a:defRPr>
            </a:lvl7pPr>
            <a:lvl8pPr algn="l">
              <a:defRPr sz="1650" b="0" i="0">
                <a:solidFill>
                  <a:srgbClr val="1F2D36"/>
                </a:solidFill>
                <a:latin typeface="DejaVu Sans"/>
                <a:ea typeface="DejaVu Sans"/>
                <a:cs typeface="DejaVu Sans"/>
              </a:defRPr>
            </a:lvl8pPr>
            <a:lvl9pPr algn="l">
              <a:defRPr sz="1650" b="0" i="0">
                <a:solidFill>
                  <a:srgbClr val="1F2D36"/>
                </a:solidFill>
                <a:latin typeface="DejaVu Sans"/>
                <a:ea typeface="DejaVu Sans"/>
                <a:cs typeface="DejaVu Sans"/>
              </a:defRPr>
            </a:lvl9pPr>
          </a:lstStyle>
          <a:p>
            <a:pPr algn="l">
              <a:defRPr sz="1650" b="0" i="0">
                <a:solidFill>
                  <a:srgbClr val="1F2D36"/>
                </a:solidFill>
                <a:latin typeface="DejaVu Sans"/>
                <a:ea typeface="DejaVu Sans"/>
                <a:cs typeface="DejaVu Sans"/>
              </a:defRPr>
            </a:pPr>
            <a:r>
              <a:rPr sz="1650" b="0" i="0">
                <a:solidFill>
                  <a:srgbClr val="1F2D36"/>
                </a:solidFill>
                <a:latin typeface="DejaVu Sans"/>
                <a:ea typeface="DejaVu Sans"/>
                <a:cs typeface="DejaVu Sans"/>
              </a:rPr>
              <a:t>Είναι ο κίνδυνος του ασθενούς παρόμοιος με εκείνον των μελετών;</a:t>
            </a:r>
          </a:p>
        </p:txBody>
      </p:sp>
      <p:sp>
        <p:nvSpPr>
          <p:cNvPr id="15" name="Rectangle 14">
            <a:extLst>
              <a:ext uri="{FF2B5EF4-FFF2-40B4-BE49-F238E27FC236}">
                <a16:creationId xmlns:a16="http://schemas.microsoft.com/office/drawing/2014/main" id="{E2152830-C8FF-4605-905D-6ADA76297670}"/>
              </a:ext>
            </a:extLst>
          </p:cNvPr>
          <p:cNvSpPr>
            <a:spLocks noGrp="1"/>
          </p:cNvSpPr>
          <p:nvPr/>
        </p:nvSpPr>
        <p:spPr>
          <a:xfrm>
            <a:off x="904875" y="5114925"/>
            <a:ext cx="9953625" cy="19050"/>
          </a:xfrm>
          <a:prstGeom prst="rect">
            <a:avLst/>
          </a:prstGeom>
          <a:solidFill>
            <a:srgbClr val="C9D4D8"/>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6E54CC8F-563D-4303-A58B-C0494689FA70}"/>
              </a:ext>
            </a:extLst>
          </p:cNvPr>
          <p:cNvSpPr>
            <a:spLocks noGrp="1"/>
          </p:cNvSpPr>
          <p:nvPr/>
        </p:nvSpPr>
        <p:spPr>
          <a:xfrm>
            <a:off x="1333500" y="5467350"/>
            <a:ext cx="9525000" cy="476250"/>
          </a:xfrm>
          <a:prstGeom prst="rect">
            <a:avLst/>
          </a:prstGeom>
          <a:noFill/>
          <a:ln w="0">
            <a:noFill/>
            <a:prstDash val="solid"/>
          </a:ln>
        </p:spPr>
        <p:txBody>
          <a:bodyPr anchor="ctr">
            <a:normAutofit fontScale="91515" lnSpcReduction="20000"/>
          </a:bodyPr>
          <a:lstStyle>
            <a:defPPr algn="ctr">
              <a:defRPr sz="1650" b="1" i="0">
                <a:solidFill>
                  <a:srgbClr val="16384C"/>
                </a:solidFill>
                <a:latin typeface="DejaVu Sans"/>
                <a:ea typeface="DejaVu Sans"/>
                <a:cs typeface="DejaVu Sans"/>
              </a:defRPr>
            </a:defPPr>
            <a:lvl1pPr algn="ctr">
              <a:defRPr sz="1650" b="1" i="0">
                <a:solidFill>
                  <a:srgbClr val="16384C"/>
                </a:solidFill>
                <a:latin typeface="DejaVu Sans"/>
                <a:ea typeface="DejaVu Sans"/>
                <a:cs typeface="DejaVu Sans"/>
              </a:defRPr>
            </a:lvl1pPr>
            <a:lvl2pPr algn="ctr">
              <a:defRPr sz="1650" b="1" i="0">
                <a:solidFill>
                  <a:srgbClr val="16384C"/>
                </a:solidFill>
                <a:latin typeface="DejaVu Sans"/>
                <a:ea typeface="DejaVu Sans"/>
                <a:cs typeface="DejaVu Sans"/>
              </a:defRPr>
            </a:lvl2pPr>
            <a:lvl3pPr algn="ctr">
              <a:defRPr sz="1650" b="1" i="0">
                <a:solidFill>
                  <a:srgbClr val="16384C"/>
                </a:solidFill>
                <a:latin typeface="DejaVu Sans"/>
                <a:ea typeface="DejaVu Sans"/>
                <a:cs typeface="DejaVu Sans"/>
              </a:defRPr>
            </a:lvl3pPr>
            <a:lvl4pPr algn="ctr">
              <a:defRPr sz="1650" b="1" i="0">
                <a:solidFill>
                  <a:srgbClr val="16384C"/>
                </a:solidFill>
                <a:latin typeface="DejaVu Sans"/>
                <a:ea typeface="DejaVu Sans"/>
                <a:cs typeface="DejaVu Sans"/>
              </a:defRPr>
            </a:lvl4pPr>
            <a:lvl5pPr algn="ctr">
              <a:defRPr sz="1650" b="1" i="0">
                <a:solidFill>
                  <a:srgbClr val="16384C"/>
                </a:solidFill>
                <a:latin typeface="DejaVu Sans"/>
                <a:ea typeface="DejaVu Sans"/>
                <a:cs typeface="DejaVu Sans"/>
              </a:defRPr>
            </a:lvl5pPr>
            <a:lvl6pPr algn="ctr">
              <a:defRPr sz="1650" b="1" i="0">
                <a:solidFill>
                  <a:srgbClr val="16384C"/>
                </a:solidFill>
                <a:latin typeface="DejaVu Sans"/>
                <a:ea typeface="DejaVu Sans"/>
                <a:cs typeface="DejaVu Sans"/>
              </a:defRPr>
            </a:lvl6pPr>
            <a:lvl7pPr algn="ctr">
              <a:defRPr sz="1650" b="1" i="0">
                <a:solidFill>
                  <a:srgbClr val="16384C"/>
                </a:solidFill>
                <a:latin typeface="DejaVu Sans"/>
                <a:ea typeface="DejaVu Sans"/>
                <a:cs typeface="DejaVu Sans"/>
              </a:defRPr>
            </a:lvl7pPr>
            <a:lvl8pPr algn="ctr">
              <a:defRPr sz="1650" b="1" i="0">
                <a:solidFill>
                  <a:srgbClr val="16384C"/>
                </a:solidFill>
                <a:latin typeface="DejaVu Sans"/>
                <a:ea typeface="DejaVu Sans"/>
                <a:cs typeface="DejaVu Sans"/>
              </a:defRPr>
            </a:lvl8pPr>
            <a:lvl9pPr algn="ctr">
              <a:defRPr sz="1650" b="1" i="0">
                <a:solidFill>
                  <a:srgbClr val="16384C"/>
                </a:solidFill>
                <a:latin typeface="DejaVu Sans"/>
                <a:ea typeface="DejaVu Sans"/>
                <a:cs typeface="DejaVu Sans"/>
              </a:defRPr>
            </a:lvl9pPr>
          </a:lstStyle>
          <a:p>
            <a:pPr algn="ctr">
              <a:defRPr sz="1650" b="1" i="0">
                <a:solidFill>
                  <a:srgbClr val="16384C"/>
                </a:solidFill>
                <a:latin typeface="DejaVu Sans"/>
                <a:ea typeface="DejaVu Sans"/>
                <a:cs typeface="DejaVu Sans"/>
              </a:defRPr>
            </a:pPr>
            <a:r>
              <a:rPr sz="1650" b="1" i="0">
                <a:solidFill>
                  <a:srgbClr val="16384C"/>
                </a:solidFill>
                <a:latin typeface="DejaVu Sans"/>
                <a:ea typeface="DejaVu Sans"/>
                <a:cs typeface="DejaVu Sans"/>
              </a:rPr>
              <a:t>Η έμμεση τεκμηρίωση αυξάνει την αβεβαιότητα όταν το PICO των μελετών διαφέρει από το κλινικό μας ερώτημα.</a:t>
            </a:r>
          </a:p>
        </p:txBody>
      </p:sp>
    </p:spTree>
    <p:extLst>
      <p:ext uri="{BB962C8B-B14F-4D97-AF65-F5344CB8AC3E}">
        <p14:creationId xmlns:p14="http://schemas.microsoft.com/office/powerpoint/2010/main" val="1194993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slide-title">
            <a:extLst>
              <a:ext uri="{FF2B5EF4-FFF2-40B4-BE49-F238E27FC236}">
                <a16:creationId xmlns:a16="http://schemas.microsoft.com/office/drawing/2014/main" id="{9036A591-2CC7-45E1-BF42-05DA16E9025B}"/>
              </a:ext>
            </a:extLst>
          </p:cNvPr>
          <p:cNvSpPr>
            <a:spLocks noGrp="1"/>
          </p:cNvSpPr>
          <p:nvPr/>
        </p:nvSpPr>
        <p:spPr>
          <a:xfrm>
            <a:off x="647700" y="400050"/>
            <a:ext cx="10382250" cy="552450"/>
          </a:xfrm>
          <a:prstGeom prst="rect">
            <a:avLst/>
          </a:prstGeom>
          <a:noFill/>
          <a:ln w="0">
            <a:noFill/>
            <a:prstDash val="solid"/>
          </a:ln>
        </p:spPr>
        <p:txBody>
          <a:bodyPr anchor="ctr">
            <a:normAutofit/>
          </a:bodyPr>
          <a:lstStyle>
            <a:defPPr algn="l">
              <a:defRPr sz="2850" b="1" i="0">
                <a:solidFill>
                  <a:srgbClr val="16384C"/>
                </a:solidFill>
                <a:latin typeface="DejaVu Sans"/>
                <a:ea typeface="DejaVu Sans"/>
                <a:cs typeface="DejaVu Sans"/>
              </a:defRPr>
            </a:defPPr>
            <a:lvl1pPr algn="l">
              <a:defRPr sz="2850" b="1" i="0">
                <a:solidFill>
                  <a:srgbClr val="16384C"/>
                </a:solidFill>
                <a:latin typeface="DejaVu Sans"/>
                <a:ea typeface="DejaVu Sans"/>
                <a:cs typeface="DejaVu Sans"/>
              </a:defRPr>
            </a:lvl1pPr>
            <a:lvl2pPr algn="l">
              <a:defRPr sz="2850" b="1" i="0">
                <a:solidFill>
                  <a:srgbClr val="16384C"/>
                </a:solidFill>
                <a:latin typeface="DejaVu Sans"/>
                <a:ea typeface="DejaVu Sans"/>
                <a:cs typeface="DejaVu Sans"/>
              </a:defRPr>
            </a:lvl2pPr>
            <a:lvl3pPr algn="l">
              <a:defRPr sz="2850" b="1" i="0">
                <a:solidFill>
                  <a:srgbClr val="16384C"/>
                </a:solidFill>
                <a:latin typeface="DejaVu Sans"/>
                <a:ea typeface="DejaVu Sans"/>
                <a:cs typeface="DejaVu Sans"/>
              </a:defRPr>
            </a:lvl3pPr>
            <a:lvl4pPr algn="l">
              <a:defRPr sz="2850" b="1" i="0">
                <a:solidFill>
                  <a:srgbClr val="16384C"/>
                </a:solidFill>
                <a:latin typeface="DejaVu Sans"/>
                <a:ea typeface="DejaVu Sans"/>
                <a:cs typeface="DejaVu Sans"/>
              </a:defRPr>
            </a:lvl4pPr>
            <a:lvl5pPr algn="l">
              <a:defRPr sz="2850" b="1" i="0">
                <a:solidFill>
                  <a:srgbClr val="16384C"/>
                </a:solidFill>
                <a:latin typeface="DejaVu Sans"/>
                <a:ea typeface="DejaVu Sans"/>
                <a:cs typeface="DejaVu Sans"/>
              </a:defRPr>
            </a:lvl5pPr>
            <a:lvl6pPr algn="l">
              <a:defRPr sz="2850" b="1" i="0">
                <a:solidFill>
                  <a:srgbClr val="16384C"/>
                </a:solidFill>
                <a:latin typeface="DejaVu Sans"/>
                <a:ea typeface="DejaVu Sans"/>
                <a:cs typeface="DejaVu Sans"/>
              </a:defRPr>
            </a:lvl6pPr>
            <a:lvl7pPr algn="l">
              <a:defRPr sz="2850" b="1" i="0">
                <a:solidFill>
                  <a:srgbClr val="16384C"/>
                </a:solidFill>
                <a:latin typeface="DejaVu Sans"/>
                <a:ea typeface="DejaVu Sans"/>
                <a:cs typeface="DejaVu Sans"/>
              </a:defRPr>
            </a:lvl7pPr>
            <a:lvl8pPr algn="l">
              <a:defRPr sz="2850" b="1" i="0">
                <a:solidFill>
                  <a:srgbClr val="16384C"/>
                </a:solidFill>
                <a:latin typeface="DejaVu Sans"/>
                <a:ea typeface="DejaVu Sans"/>
                <a:cs typeface="DejaVu Sans"/>
              </a:defRPr>
            </a:lvl8pPr>
            <a:lvl9pPr algn="l">
              <a:defRPr sz="2850" b="1" i="0">
                <a:solidFill>
                  <a:srgbClr val="16384C"/>
                </a:solidFill>
                <a:latin typeface="DejaVu Sans"/>
                <a:ea typeface="DejaVu Sans"/>
                <a:cs typeface="DejaVu Sans"/>
              </a:defRPr>
            </a:lvl9pPr>
          </a:lstStyle>
          <a:p>
            <a:pPr algn="l">
              <a:defRPr sz="2850" b="1" i="0">
                <a:solidFill>
                  <a:srgbClr val="16384C"/>
                </a:solidFill>
                <a:latin typeface="DejaVu Sans"/>
                <a:ea typeface="DejaVu Sans"/>
                <a:cs typeface="DejaVu Sans"/>
              </a:defRPr>
            </a:pPr>
            <a:r>
              <a:rPr sz="2850" b="1" i="0">
                <a:solidFill>
                  <a:srgbClr val="16384C"/>
                </a:solidFill>
                <a:latin typeface="DejaVu Sans"/>
                <a:ea typeface="DejaVu Sans"/>
                <a:cs typeface="DejaVu Sans"/>
              </a:rPr>
              <a:t>Από την τεκμηρίωση στην κλινική σύσταση</a:t>
            </a:r>
          </a:p>
        </p:txBody>
      </p:sp>
      <p:sp>
        <p:nvSpPr>
          <p:cNvPr id="2" name="Rectangle 1">
            <a:extLst>
              <a:ext uri="{FF2B5EF4-FFF2-40B4-BE49-F238E27FC236}">
                <a16:creationId xmlns:a16="http://schemas.microsoft.com/office/drawing/2014/main" id="{D4417FE6-B0AD-4CDD-BD60-6CE7B4EA71C0}"/>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4" name="Rectangle 3">
            <a:extLst>
              <a:ext uri="{FF2B5EF4-FFF2-40B4-BE49-F238E27FC236}">
                <a16:creationId xmlns:a16="http://schemas.microsoft.com/office/drawing/2014/main" id="{75FDB179-60EC-4F0D-A042-6B2F742A9841}"/>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42</a:t>
            </a:r>
          </a:p>
        </p:txBody>
      </p:sp>
      <p:sp>
        <p:nvSpPr>
          <p:cNvPr id="5" name="Oval 4">
            <a:extLst>
              <a:ext uri="{FF2B5EF4-FFF2-40B4-BE49-F238E27FC236}">
                <a16:creationId xmlns:a16="http://schemas.microsoft.com/office/drawing/2014/main" id="{7EE96402-F6CD-4A44-82CB-A2289E581092}"/>
              </a:ext>
            </a:extLst>
          </p:cNvPr>
          <p:cNvSpPr>
            <a:spLocks noGrp="1"/>
          </p:cNvSpPr>
          <p:nvPr/>
        </p:nvSpPr>
        <p:spPr>
          <a:xfrm>
            <a:off x="876300" y="1381125"/>
            <a:ext cx="495300" cy="495300"/>
          </a:xfrm>
          <a:prstGeom prst="ellipse">
            <a:avLst/>
          </a:prstGeom>
          <a:solidFill>
            <a:srgbClr val="2A7F78"/>
          </a:solidFill>
          <a:ln w="0">
            <a:noFill/>
            <a:prstDash val="solid"/>
          </a:ln>
        </p:spPr>
        <p:txBody>
          <a:bodyPr/>
          <a:lstStyle/>
          <a:p>
            <a:endParaRPr lang="en-US"/>
          </a:p>
        </p:txBody>
      </p:sp>
      <p:sp>
        <p:nvSpPr>
          <p:cNvPr id="6" name="Rectangle 5">
            <a:extLst>
              <a:ext uri="{FF2B5EF4-FFF2-40B4-BE49-F238E27FC236}">
                <a16:creationId xmlns:a16="http://schemas.microsoft.com/office/drawing/2014/main" id="{EA6AFAAC-31EC-4EBF-928B-E8B18313F7F4}"/>
              </a:ext>
            </a:extLst>
          </p:cNvPr>
          <p:cNvSpPr>
            <a:spLocks noGrp="1"/>
          </p:cNvSpPr>
          <p:nvPr/>
        </p:nvSpPr>
        <p:spPr>
          <a:xfrm>
            <a:off x="876300" y="1381125"/>
            <a:ext cx="495300" cy="4953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DBD763FB-FC12-4757-BF94-239E8E4980D5}"/>
              </a:ext>
            </a:extLst>
          </p:cNvPr>
          <p:cNvSpPr>
            <a:spLocks noGrp="1"/>
          </p:cNvSpPr>
          <p:nvPr/>
        </p:nvSpPr>
        <p:spPr>
          <a:xfrm>
            <a:off x="1666875" y="1362075"/>
            <a:ext cx="2857500" cy="381000"/>
          </a:xfrm>
          <a:prstGeom prst="rect">
            <a:avLst/>
          </a:prstGeom>
          <a:noFill/>
          <a:ln w="0">
            <a:noFill/>
            <a:prstDash val="solid"/>
          </a:ln>
        </p:spPr>
        <p:txBody>
          <a:bodyPr anchor="ctr">
            <a:normAutofit/>
          </a:bodyPr>
          <a:lstStyle>
            <a:defPPr algn="l">
              <a:defRPr sz="1650" b="1" i="0">
                <a:solidFill>
                  <a:srgbClr val="2A7F78"/>
                </a:solidFill>
                <a:latin typeface="DejaVu Sans"/>
                <a:ea typeface="DejaVu Sans"/>
                <a:cs typeface="DejaVu Sans"/>
              </a:defRPr>
            </a:defPPr>
            <a:lvl1pPr algn="l">
              <a:defRPr sz="1650" b="1" i="0">
                <a:solidFill>
                  <a:srgbClr val="2A7F78"/>
                </a:solidFill>
                <a:latin typeface="DejaVu Sans"/>
                <a:ea typeface="DejaVu Sans"/>
                <a:cs typeface="DejaVu Sans"/>
              </a:defRPr>
            </a:lvl1pPr>
            <a:lvl2pPr algn="l">
              <a:defRPr sz="1650" b="1" i="0">
                <a:solidFill>
                  <a:srgbClr val="2A7F78"/>
                </a:solidFill>
                <a:latin typeface="DejaVu Sans"/>
                <a:ea typeface="DejaVu Sans"/>
                <a:cs typeface="DejaVu Sans"/>
              </a:defRPr>
            </a:lvl2pPr>
            <a:lvl3pPr algn="l">
              <a:defRPr sz="1650" b="1" i="0">
                <a:solidFill>
                  <a:srgbClr val="2A7F78"/>
                </a:solidFill>
                <a:latin typeface="DejaVu Sans"/>
                <a:ea typeface="DejaVu Sans"/>
                <a:cs typeface="DejaVu Sans"/>
              </a:defRPr>
            </a:lvl3pPr>
            <a:lvl4pPr algn="l">
              <a:defRPr sz="1650" b="1" i="0">
                <a:solidFill>
                  <a:srgbClr val="2A7F78"/>
                </a:solidFill>
                <a:latin typeface="DejaVu Sans"/>
                <a:ea typeface="DejaVu Sans"/>
                <a:cs typeface="DejaVu Sans"/>
              </a:defRPr>
            </a:lvl4pPr>
            <a:lvl5pPr algn="l">
              <a:defRPr sz="1650" b="1" i="0">
                <a:solidFill>
                  <a:srgbClr val="2A7F78"/>
                </a:solidFill>
                <a:latin typeface="DejaVu Sans"/>
                <a:ea typeface="DejaVu Sans"/>
                <a:cs typeface="DejaVu Sans"/>
              </a:defRPr>
            </a:lvl5pPr>
            <a:lvl6pPr algn="l">
              <a:defRPr sz="1650" b="1" i="0">
                <a:solidFill>
                  <a:srgbClr val="2A7F78"/>
                </a:solidFill>
                <a:latin typeface="DejaVu Sans"/>
                <a:ea typeface="DejaVu Sans"/>
                <a:cs typeface="DejaVu Sans"/>
              </a:defRPr>
            </a:lvl6pPr>
            <a:lvl7pPr algn="l">
              <a:defRPr sz="1650" b="1" i="0">
                <a:solidFill>
                  <a:srgbClr val="2A7F78"/>
                </a:solidFill>
                <a:latin typeface="DejaVu Sans"/>
                <a:ea typeface="DejaVu Sans"/>
                <a:cs typeface="DejaVu Sans"/>
              </a:defRPr>
            </a:lvl7pPr>
            <a:lvl8pPr algn="l">
              <a:defRPr sz="1650" b="1" i="0">
                <a:solidFill>
                  <a:srgbClr val="2A7F78"/>
                </a:solidFill>
                <a:latin typeface="DejaVu Sans"/>
                <a:ea typeface="DejaVu Sans"/>
                <a:cs typeface="DejaVu Sans"/>
              </a:defRPr>
            </a:lvl8pPr>
            <a:lvl9pPr algn="l">
              <a:defRPr sz="1650" b="1" i="0">
                <a:solidFill>
                  <a:srgbClr val="2A7F78"/>
                </a:solidFill>
                <a:latin typeface="DejaVu Sans"/>
                <a:ea typeface="DejaVu Sans"/>
                <a:cs typeface="DejaVu Sans"/>
              </a:defRPr>
            </a:lvl9pPr>
          </a:lstStyle>
          <a:p>
            <a:pPr algn="l">
              <a:defRPr sz="1650" b="1" i="0">
                <a:solidFill>
                  <a:srgbClr val="2A7F78"/>
                </a:solidFill>
                <a:latin typeface="DejaVu Sans"/>
                <a:ea typeface="DejaVu Sans"/>
                <a:cs typeface="DejaVu Sans"/>
              </a:defRPr>
            </a:pPr>
            <a:r>
              <a:rPr sz="1650" b="1" i="0">
                <a:solidFill>
                  <a:srgbClr val="2A7F78"/>
                </a:solidFill>
                <a:latin typeface="DejaVu Sans"/>
                <a:ea typeface="DejaVu Sans"/>
                <a:cs typeface="DejaVu Sans"/>
              </a:rPr>
              <a:t>Αναμενόμενο όφελος</a:t>
            </a:r>
          </a:p>
        </p:txBody>
      </p:sp>
      <p:sp>
        <p:nvSpPr>
          <p:cNvPr id="8" name="Rectangle 7">
            <a:extLst>
              <a:ext uri="{FF2B5EF4-FFF2-40B4-BE49-F238E27FC236}">
                <a16:creationId xmlns:a16="http://schemas.microsoft.com/office/drawing/2014/main" id="{82D1DD64-F3A6-46D9-82D3-D6C6D73DEC3A}"/>
              </a:ext>
            </a:extLst>
          </p:cNvPr>
          <p:cNvSpPr>
            <a:spLocks noGrp="1"/>
          </p:cNvSpPr>
          <p:nvPr/>
        </p:nvSpPr>
        <p:spPr>
          <a:xfrm>
            <a:off x="4714875" y="1362075"/>
            <a:ext cx="6191250" cy="514350"/>
          </a:xfrm>
          <a:prstGeom prst="rect">
            <a:avLst/>
          </a:prstGeom>
          <a:noFill/>
          <a:ln w="0">
            <a:noFill/>
            <a:prstDash val="solid"/>
          </a:ln>
        </p:spPr>
        <p:txBody>
          <a:bodyPr anchor="t">
            <a:normAutofit/>
          </a:bodyPr>
          <a:lstStyle>
            <a:defPPr algn="l">
              <a:defRPr sz="1575" b="0" i="0">
                <a:solidFill>
                  <a:srgbClr val="1F2D36"/>
                </a:solidFill>
                <a:latin typeface="DejaVu Sans"/>
                <a:ea typeface="DejaVu Sans"/>
                <a:cs typeface="DejaVu Sans"/>
              </a:defRPr>
            </a:defPPr>
            <a:lvl1pPr algn="l">
              <a:defRPr sz="1575" b="0" i="0">
                <a:solidFill>
                  <a:srgbClr val="1F2D36"/>
                </a:solidFill>
                <a:latin typeface="DejaVu Sans"/>
                <a:ea typeface="DejaVu Sans"/>
                <a:cs typeface="DejaVu Sans"/>
              </a:defRPr>
            </a:lvl1pPr>
            <a:lvl2pPr algn="l">
              <a:defRPr sz="1575" b="0" i="0">
                <a:solidFill>
                  <a:srgbClr val="1F2D36"/>
                </a:solidFill>
                <a:latin typeface="DejaVu Sans"/>
                <a:ea typeface="DejaVu Sans"/>
                <a:cs typeface="DejaVu Sans"/>
              </a:defRPr>
            </a:lvl2pPr>
            <a:lvl3pPr algn="l">
              <a:defRPr sz="1575" b="0" i="0">
                <a:solidFill>
                  <a:srgbClr val="1F2D36"/>
                </a:solidFill>
                <a:latin typeface="DejaVu Sans"/>
                <a:ea typeface="DejaVu Sans"/>
                <a:cs typeface="DejaVu Sans"/>
              </a:defRPr>
            </a:lvl3pPr>
            <a:lvl4pPr algn="l">
              <a:defRPr sz="1575" b="0" i="0">
                <a:solidFill>
                  <a:srgbClr val="1F2D36"/>
                </a:solidFill>
                <a:latin typeface="DejaVu Sans"/>
                <a:ea typeface="DejaVu Sans"/>
                <a:cs typeface="DejaVu Sans"/>
              </a:defRPr>
            </a:lvl4pPr>
            <a:lvl5pPr algn="l">
              <a:defRPr sz="1575" b="0" i="0">
                <a:solidFill>
                  <a:srgbClr val="1F2D36"/>
                </a:solidFill>
                <a:latin typeface="DejaVu Sans"/>
                <a:ea typeface="DejaVu Sans"/>
                <a:cs typeface="DejaVu Sans"/>
              </a:defRPr>
            </a:lvl5pPr>
            <a:lvl6pPr algn="l">
              <a:defRPr sz="1575" b="0" i="0">
                <a:solidFill>
                  <a:srgbClr val="1F2D36"/>
                </a:solidFill>
                <a:latin typeface="DejaVu Sans"/>
                <a:ea typeface="DejaVu Sans"/>
                <a:cs typeface="DejaVu Sans"/>
              </a:defRPr>
            </a:lvl6pPr>
            <a:lvl7pPr algn="l">
              <a:defRPr sz="1575" b="0" i="0">
                <a:solidFill>
                  <a:srgbClr val="1F2D36"/>
                </a:solidFill>
                <a:latin typeface="DejaVu Sans"/>
                <a:ea typeface="DejaVu Sans"/>
                <a:cs typeface="DejaVu Sans"/>
              </a:defRPr>
            </a:lvl7pPr>
            <a:lvl8pPr algn="l">
              <a:defRPr sz="1575" b="0" i="0">
                <a:solidFill>
                  <a:srgbClr val="1F2D36"/>
                </a:solidFill>
                <a:latin typeface="DejaVu Sans"/>
                <a:ea typeface="DejaVu Sans"/>
                <a:cs typeface="DejaVu Sans"/>
              </a:defRPr>
            </a:lvl8pPr>
            <a:lvl9pPr algn="l">
              <a:defRPr sz="1575" b="0" i="0">
                <a:solidFill>
                  <a:srgbClr val="1F2D36"/>
                </a:solidFill>
                <a:latin typeface="DejaVu Sans"/>
                <a:ea typeface="DejaVu Sans"/>
                <a:cs typeface="DejaVu Sans"/>
              </a:defRPr>
            </a:lvl9pPr>
          </a:lstStyle>
          <a:p>
            <a:pPr algn="l">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Πόσα συμβάντα μπορεί να προληφθούν;</a:t>
            </a:r>
          </a:p>
        </p:txBody>
      </p:sp>
      <p:sp>
        <p:nvSpPr>
          <p:cNvPr id="9" name="Oval 8">
            <a:extLst>
              <a:ext uri="{FF2B5EF4-FFF2-40B4-BE49-F238E27FC236}">
                <a16:creationId xmlns:a16="http://schemas.microsoft.com/office/drawing/2014/main" id="{33ACEC83-76FF-481D-8D17-CF1A0A6BEF79}"/>
              </a:ext>
            </a:extLst>
          </p:cNvPr>
          <p:cNvSpPr>
            <a:spLocks noGrp="1"/>
          </p:cNvSpPr>
          <p:nvPr/>
        </p:nvSpPr>
        <p:spPr>
          <a:xfrm>
            <a:off x="876300" y="2362200"/>
            <a:ext cx="495300" cy="495300"/>
          </a:xfrm>
          <a:prstGeom prst="ellipse">
            <a:avLst/>
          </a:prstGeom>
          <a:solidFill>
            <a:srgbClr val="E97A5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9267D217-5684-46C9-A057-8ABCE1CC1EF6}"/>
              </a:ext>
            </a:extLst>
          </p:cNvPr>
          <p:cNvSpPr>
            <a:spLocks noGrp="1"/>
          </p:cNvSpPr>
          <p:nvPr/>
        </p:nvSpPr>
        <p:spPr>
          <a:xfrm>
            <a:off x="876300" y="2362200"/>
            <a:ext cx="495300" cy="4953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2</a:t>
            </a:r>
          </a:p>
        </p:txBody>
      </p:sp>
      <p:sp>
        <p:nvSpPr>
          <p:cNvPr id="11" name="Rectangle 10">
            <a:extLst>
              <a:ext uri="{FF2B5EF4-FFF2-40B4-BE49-F238E27FC236}">
                <a16:creationId xmlns:a16="http://schemas.microsoft.com/office/drawing/2014/main" id="{3CA4F642-F9C1-428A-BE96-FA1AC8A6551E}"/>
              </a:ext>
            </a:extLst>
          </p:cNvPr>
          <p:cNvSpPr>
            <a:spLocks noGrp="1"/>
          </p:cNvSpPr>
          <p:nvPr/>
        </p:nvSpPr>
        <p:spPr>
          <a:xfrm>
            <a:off x="1666875" y="2343150"/>
            <a:ext cx="2857500" cy="381000"/>
          </a:xfrm>
          <a:prstGeom prst="rect">
            <a:avLst/>
          </a:prstGeom>
          <a:noFill/>
          <a:ln w="0">
            <a:noFill/>
            <a:prstDash val="solid"/>
          </a:ln>
        </p:spPr>
        <p:txBody>
          <a:bodyPr anchor="ctr">
            <a:normAutofit/>
          </a:bodyPr>
          <a:lstStyle>
            <a:defPPr algn="l">
              <a:defRPr sz="1650" b="1" i="0">
                <a:solidFill>
                  <a:srgbClr val="E97A5E"/>
                </a:solidFill>
                <a:latin typeface="DejaVu Sans"/>
                <a:ea typeface="DejaVu Sans"/>
                <a:cs typeface="DejaVu Sans"/>
              </a:defRPr>
            </a:defPPr>
            <a:lvl1pPr algn="l">
              <a:defRPr sz="1650" b="1" i="0">
                <a:solidFill>
                  <a:srgbClr val="E97A5E"/>
                </a:solidFill>
                <a:latin typeface="DejaVu Sans"/>
                <a:ea typeface="DejaVu Sans"/>
                <a:cs typeface="DejaVu Sans"/>
              </a:defRPr>
            </a:lvl1pPr>
            <a:lvl2pPr algn="l">
              <a:defRPr sz="1650" b="1" i="0">
                <a:solidFill>
                  <a:srgbClr val="E97A5E"/>
                </a:solidFill>
                <a:latin typeface="DejaVu Sans"/>
                <a:ea typeface="DejaVu Sans"/>
                <a:cs typeface="DejaVu Sans"/>
              </a:defRPr>
            </a:lvl2pPr>
            <a:lvl3pPr algn="l">
              <a:defRPr sz="1650" b="1" i="0">
                <a:solidFill>
                  <a:srgbClr val="E97A5E"/>
                </a:solidFill>
                <a:latin typeface="DejaVu Sans"/>
                <a:ea typeface="DejaVu Sans"/>
                <a:cs typeface="DejaVu Sans"/>
              </a:defRPr>
            </a:lvl3pPr>
            <a:lvl4pPr algn="l">
              <a:defRPr sz="1650" b="1" i="0">
                <a:solidFill>
                  <a:srgbClr val="E97A5E"/>
                </a:solidFill>
                <a:latin typeface="DejaVu Sans"/>
                <a:ea typeface="DejaVu Sans"/>
                <a:cs typeface="DejaVu Sans"/>
              </a:defRPr>
            </a:lvl4pPr>
            <a:lvl5pPr algn="l">
              <a:defRPr sz="1650" b="1" i="0">
                <a:solidFill>
                  <a:srgbClr val="E97A5E"/>
                </a:solidFill>
                <a:latin typeface="DejaVu Sans"/>
                <a:ea typeface="DejaVu Sans"/>
                <a:cs typeface="DejaVu Sans"/>
              </a:defRPr>
            </a:lvl5pPr>
            <a:lvl6pPr algn="l">
              <a:defRPr sz="1650" b="1" i="0">
                <a:solidFill>
                  <a:srgbClr val="E97A5E"/>
                </a:solidFill>
                <a:latin typeface="DejaVu Sans"/>
                <a:ea typeface="DejaVu Sans"/>
                <a:cs typeface="DejaVu Sans"/>
              </a:defRPr>
            </a:lvl6pPr>
            <a:lvl7pPr algn="l">
              <a:defRPr sz="1650" b="1" i="0">
                <a:solidFill>
                  <a:srgbClr val="E97A5E"/>
                </a:solidFill>
                <a:latin typeface="DejaVu Sans"/>
                <a:ea typeface="DejaVu Sans"/>
                <a:cs typeface="DejaVu Sans"/>
              </a:defRPr>
            </a:lvl7pPr>
            <a:lvl8pPr algn="l">
              <a:defRPr sz="1650" b="1" i="0">
                <a:solidFill>
                  <a:srgbClr val="E97A5E"/>
                </a:solidFill>
                <a:latin typeface="DejaVu Sans"/>
                <a:ea typeface="DejaVu Sans"/>
                <a:cs typeface="DejaVu Sans"/>
              </a:defRPr>
            </a:lvl8pPr>
            <a:lvl9pPr algn="l">
              <a:defRPr sz="1650" b="1" i="0">
                <a:solidFill>
                  <a:srgbClr val="E97A5E"/>
                </a:solidFill>
                <a:latin typeface="DejaVu Sans"/>
                <a:ea typeface="DejaVu Sans"/>
                <a:cs typeface="DejaVu Sans"/>
              </a:defRPr>
            </a:lvl9pPr>
          </a:lstStyle>
          <a:p>
            <a:pPr algn="l">
              <a:defRPr sz="1650" b="1" i="0">
                <a:solidFill>
                  <a:srgbClr val="E97A5E"/>
                </a:solidFill>
                <a:latin typeface="DejaVu Sans"/>
                <a:ea typeface="DejaVu Sans"/>
                <a:cs typeface="DejaVu Sans"/>
              </a:defRPr>
            </a:pPr>
            <a:r>
              <a:rPr sz="1650" b="1" i="0">
                <a:solidFill>
                  <a:srgbClr val="E97A5E"/>
                </a:solidFill>
                <a:latin typeface="DejaVu Sans"/>
                <a:ea typeface="DejaVu Sans"/>
                <a:cs typeface="DejaVu Sans"/>
              </a:rPr>
              <a:t>Πιθανές βλάβες</a:t>
            </a:r>
          </a:p>
        </p:txBody>
      </p:sp>
      <p:sp>
        <p:nvSpPr>
          <p:cNvPr id="12" name="Rectangle 11">
            <a:extLst>
              <a:ext uri="{FF2B5EF4-FFF2-40B4-BE49-F238E27FC236}">
                <a16:creationId xmlns:a16="http://schemas.microsoft.com/office/drawing/2014/main" id="{6F4698FC-5AF8-43A8-A631-F615FE7AC6F2}"/>
              </a:ext>
            </a:extLst>
          </p:cNvPr>
          <p:cNvSpPr>
            <a:spLocks noGrp="1"/>
          </p:cNvSpPr>
          <p:nvPr/>
        </p:nvSpPr>
        <p:spPr>
          <a:xfrm>
            <a:off x="4714875" y="2343150"/>
            <a:ext cx="6191250" cy="514350"/>
          </a:xfrm>
          <a:prstGeom prst="rect">
            <a:avLst/>
          </a:prstGeom>
          <a:noFill/>
          <a:ln w="0">
            <a:noFill/>
            <a:prstDash val="solid"/>
          </a:ln>
        </p:spPr>
        <p:txBody>
          <a:bodyPr anchor="t">
            <a:normAutofit/>
          </a:bodyPr>
          <a:lstStyle>
            <a:defPPr algn="l">
              <a:defRPr sz="1575" b="0" i="0">
                <a:solidFill>
                  <a:srgbClr val="1F2D36"/>
                </a:solidFill>
                <a:latin typeface="DejaVu Sans"/>
                <a:ea typeface="DejaVu Sans"/>
                <a:cs typeface="DejaVu Sans"/>
              </a:defRPr>
            </a:defPPr>
            <a:lvl1pPr algn="l">
              <a:defRPr sz="1575" b="0" i="0">
                <a:solidFill>
                  <a:srgbClr val="1F2D36"/>
                </a:solidFill>
                <a:latin typeface="DejaVu Sans"/>
                <a:ea typeface="DejaVu Sans"/>
                <a:cs typeface="DejaVu Sans"/>
              </a:defRPr>
            </a:lvl1pPr>
            <a:lvl2pPr algn="l">
              <a:defRPr sz="1575" b="0" i="0">
                <a:solidFill>
                  <a:srgbClr val="1F2D36"/>
                </a:solidFill>
                <a:latin typeface="DejaVu Sans"/>
                <a:ea typeface="DejaVu Sans"/>
                <a:cs typeface="DejaVu Sans"/>
              </a:defRPr>
            </a:lvl2pPr>
            <a:lvl3pPr algn="l">
              <a:defRPr sz="1575" b="0" i="0">
                <a:solidFill>
                  <a:srgbClr val="1F2D36"/>
                </a:solidFill>
                <a:latin typeface="DejaVu Sans"/>
                <a:ea typeface="DejaVu Sans"/>
                <a:cs typeface="DejaVu Sans"/>
              </a:defRPr>
            </a:lvl3pPr>
            <a:lvl4pPr algn="l">
              <a:defRPr sz="1575" b="0" i="0">
                <a:solidFill>
                  <a:srgbClr val="1F2D36"/>
                </a:solidFill>
                <a:latin typeface="DejaVu Sans"/>
                <a:ea typeface="DejaVu Sans"/>
                <a:cs typeface="DejaVu Sans"/>
              </a:defRPr>
            </a:lvl4pPr>
            <a:lvl5pPr algn="l">
              <a:defRPr sz="1575" b="0" i="0">
                <a:solidFill>
                  <a:srgbClr val="1F2D36"/>
                </a:solidFill>
                <a:latin typeface="DejaVu Sans"/>
                <a:ea typeface="DejaVu Sans"/>
                <a:cs typeface="DejaVu Sans"/>
              </a:defRPr>
            </a:lvl5pPr>
            <a:lvl6pPr algn="l">
              <a:defRPr sz="1575" b="0" i="0">
                <a:solidFill>
                  <a:srgbClr val="1F2D36"/>
                </a:solidFill>
                <a:latin typeface="DejaVu Sans"/>
                <a:ea typeface="DejaVu Sans"/>
                <a:cs typeface="DejaVu Sans"/>
              </a:defRPr>
            </a:lvl6pPr>
            <a:lvl7pPr algn="l">
              <a:defRPr sz="1575" b="0" i="0">
                <a:solidFill>
                  <a:srgbClr val="1F2D36"/>
                </a:solidFill>
                <a:latin typeface="DejaVu Sans"/>
                <a:ea typeface="DejaVu Sans"/>
                <a:cs typeface="DejaVu Sans"/>
              </a:defRPr>
            </a:lvl7pPr>
            <a:lvl8pPr algn="l">
              <a:defRPr sz="1575" b="0" i="0">
                <a:solidFill>
                  <a:srgbClr val="1F2D36"/>
                </a:solidFill>
                <a:latin typeface="DejaVu Sans"/>
                <a:ea typeface="DejaVu Sans"/>
                <a:cs typeface="DejaVu Sans"/>
              </a:defRPr>
            </a:lvl8pPr>
            <a:lvl9pPr algn="l">
              <a:defRPr sz="1575" b="0" i="0">
                <a:solidFill>
                  <a:srgbClr val="1F2D36"/>
                </a:solidFill>
                <a:latin typeface="DejaVu Sans"/>
                <a:ea typeface="DejaVu Sans"/>
                <a:cs typeface="DejaVu Sans"/>
              </a:defRPr>
            </a:lvl9pPr>
          </a:lstStyle>
          <a:p>
            <a:pPr algn="l">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Πόσες ανεπιθύμητες εκβάσεις μπορεί να προκληθούν;</a:t>
            </a:r>
          </a:p>
        </p:txBody>
      </p:sp>
      <p:sp>
        <p:nvSpPr>
          <p:cNvPr id="13" name="Oval 12">
            <a:extLst>
              <a:ext uri="{FF2B5EF4-FFF2-40B4-BE49-F238E27FC236}">
                <a16:creationId xmlns:a16="http://schemas.microsoft.com/office/drawing/2014/main" id="{6DD579C0-16ED-41A5-B957-F9215C11C179}"/>
              </a:ext>
            </a:extLst>
          </p:cNvPr>
          <p:cNvSpPr>
            <a:spLocks noGrp="1"/>
          </p:cNvSpPr>
          <p:nvPr/>
        </p:nvSpPr>
        <p:spPr>
          <a:xfrm>
            <a:off x="876300" y="3343275"/>
            <a:ext cx="495300" cy="495300"/>
          </a:xfrm>
          <a:prstGeom prst="ellipse">
            <a:avLst/>
          </a:prstGeom>
          <a:solidFill>
            <a:srgbClr val="E3AE45"/>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F329E3D1-D84C-48E3-B962-C3668FE10ACD}"/>
              </a:ext>
            </a:extLst>
          </p:cNvPr>
          <p:cNvSpPr>
            <a:spLocks noGrp="1"/>
          </p:cNvSpPr>
          <p:nvPr/>
        </p:nvSpPr>
        <p:spPr>
          <a:xfrm>
            <a:off x="876300" y="3343275"/>
            <a:ext cx="495300" cy="4953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3</a:t>
            </a:r>
          </a:p>
        </p:txBody>
      </p:sp>
      <p:sp>
        <p:nvSpPr>
          <p:cNvPr id="15" name="Rectangle 14">
            <a:extLst>
              <a:ext uri="{FF2B5EF4-FFF2-40B4-BE49-F238E27FC236}">
                <a16:creationId xmlns:a16="http://schemas.microsoft.com/office/drawing/2014/main" id="{738EDBA3-22B0-43F6-A70E-554AA7841FA9}"/>
              </a:ext>
            </a:extLst>
          </p:cNvPr>
          <p:cNvSpPr>
            <a:spLocks noGrp="1"/>
          </p:cNvSpPr>
          <p:nvPr/>
        </p:nvSpPr>
        <p:spPr>
          <a:xfrm>
            <a:off x="1666875" y="3324225"/>
            <a:ext cx="2857500" cy="381000"/>
          </a:xfrm>
          <a:prstGeom prst="rect">
            <a:avLst/>
          </a:prstGeom>
          <a:noFill/>
          <a:ln w="0">
            <a:noFill/>
            <a:prstDash val="solid"/>
          </a:ln>
        </p:spPr>
        <p:txBody>
          <a:bodyPr anchor="ctr">
            <a:normAutofit/>
          </a:bodyPr>
          <a:lstStyle>
            <a:defPPr algn="l">
              <a:defRPr sz="1650" b="1" i="0">
                <a:solidFill>
                  <a:srgbClr val="E3AE45"/>
                </a:solidFill>
                <a:latin typeface="DejaVu Sans"/>
                <a:ea typeface="DejaVu Sans"/>
                <a:cs typeface="DejaVu Sans"/>
              </a:defRPr>
            </a:defPPr>
            <a:lvl1pPr algn="l">
              <a:defRPr sz="1650" b="1" i="0">
                <a:solidFill>
                  <a:srgbClr val="E3AE45"/>
                </a:solidFill>
                <a:latin typeface="DejaVu Sans"/>
                <a:ea typeface="DejaVu Sans"/>
                <a:cs typeface="DejaVu Sans"/>
              </a:defRPr>
            </a:lvl1pPr>
            <a:lvl2pPr algn="l">
              <a:defRPr sz="1650" b="1" i="0">
                <a:solidFill>
                  <a:srgbClr val="E3AE45"/>
                </a:solidFill>
                <a:latin typeface="DejaVu Sans"/>
                <a:ea typeface="DejaVu Sans"/>
                <a:cs typeface="DejaVu Sans"/>
              </a:defRPr>
            </a:lvl2pPr>
            <a:lvl3pPr algn="l">
              <a:defRPr sz="1650" b="1" i="0">
                <a:solidFill>
                  <a:srgbClr val="E3AE45"/>
                </a:solidFill>
                <a:latin typeface="DejaVu Sans"/>
                <a:ea typeface="DejaVu Sans"/>
                <a:cs typeface="DejaVu Sans"/>
              </a:defRPr>
            </a:lvl3pPr>
            <a:lvl4pPr algn="l">
              <a:defRPr sz="1650" b="1" i="0">
                <a:solidFill>
                  <a:srgbClr val="E3AE45"/>
                </a:solidFill>
                <a:latin typeface="DejaVu Sans"/>
                <a:ea typeface="DejaVu Sans"/>
                <a:cs typeface="DejaVu Sans"/>
              </a:defRPr>
            </a:lvl4pPr>
            <a:lvl5pPr algn="l">
              <a:defRPr sz="1650" b="1" i="0">
                <a:solidFill>
                  <a:srgbClr val="E3AE45"/>
                </a:solidFill>
                <a:latin typeface="DejaVu Sans"/>
                <a:ea typeface="DejaVu Sans"/>
                <a:cs typeface="DejaVu Sans"/>
              </a:defRPr>
            </a:lvl5pPr>
            <a:lvl6pPr algn="l">
              <a:defRPr sz="1650" b="1" i="0">
                <a:solidFill>
                  <a:srgbClr val="E3AE45"/>
                </a:solidFill>
                <a:latin typeface="DejaVu Sans"/>
                <a:ea typeface="DejaVu Sans"/>
                <a:cs typeface="DejaVu Sans"/>
              </a:defRPr>
            </a:lvl6pPr>
            <a:lvl7pPr algn="l">
              <a:defRPr sz="1650" b="1" i="0">
                <a:solidFill>
                  <a:srgbClr val="E3AE45"/>
                </a:solidFill>
                <a:latin typeface="DejaVu Sans"/>
                <a:ea typeface="DejaVu Sans"/>
                <a:cs typeface="DejaVu Sans"/>
              </a:defRPr>
            </a:lvl7pPr>
            <a:lvl8pPr algn="l">
              <a:defRPr sz="1650" b="1" i="0">
                <a:solidFill>
                  <a:srgbClr val="E3AE45"/>
                </a:solidFill>
                <a:latin typeface="DejaVu Sans"/>
                <a:ea typeface="DejaVu Sans"/>
                <a:cs typeface="DejaVu Sans"/>
              </a:defRPr>
            </a:lvl8pPr>
            <a:lvl9pPr algn="l">
              <a:defRPr sz="1650" b="1" i="0">
                <a:solidFill>
                  <a:srgbClr val="E3AE45"/>
                </a:solidFill>
                <a:latin typeface="DejaVu Sans"/>
                <a:ea typeface="DejaVu Sans"/>
                <a:cs typeface="DejaVu Sans"/>
              </a:defRPr>
            </a:lvl9pPr>
          </a:lstStyle>
          <a:p>
            <a:pPr algn="l">
              <a:defRPr sz="1650" b="1" i="0">
                <a:solidFill>
                  <a:srgbClr val="E3AE45"/>
                </a:solidFill>
                <a:latin typeface="DejaVu Sans"/>
                <a:ea typeface="DejaVu Sans"/>
                <a:cs typeface="DejaVu Sans"/>
              </a:defRPr>
            </a:pPr>
            <a:r>
              <a:rPr sz="1650" b="1" i="0">
                <a:solidFill>
                  <a:srgbClr val="E3AE45"/>
                </a:solidFill>
                <a:latin typeface="DejaVu Sans"/>
                <a:ea typeface="DejaVu Sans"/>
                <a:cs typeface="DejaVu Sans"/>
              </a:rPr>
              <a:t>Βεβαιότητα</a:t>
            </a:r>
          </a:p>
        </p:txBody>
      </p:sp>
      <p:sp>
        <p:nvSpPr>
          <p:cNvPr id="16" name="Rectangle 15">
            <a:extLst>
              <a:ext uri="{FF2B5EF4-FFF2-40B4-BE49-F238E27FC236}">
                <a16:creationId xmlns:a16="http://schemas.microsoft.com/office/drawing/2014/main" id="{1A2AB1DF-9BCC-48A0-AB3F-57ACF38D9A7E}"/>
              </a:ext>
            </a:extLst>
          </p:cNvPr>
          <p:cNvSpPr>
            <a:spLocks noGrp="1"/>
          </p:cNvSpPr>
          <p:nvPr/>
        </p:nvSpPr>
        <p:spPr>
          <a:xfrm>
            <a:off x="4714875" y="3324225"/>
            <a:ext cx="6191250" cy="514350"/>
          </a:xfrm>
          <a:prstGeom prst="rect">
            <a:avLst/>
          </a:prstGeom>
          <a:noFill/>
          <a:ln w="0">
            <a:noFill/>
            <a:prstDash val="solid"/>
          </a:ln>
        </p:spPr>
        <p:txBody>
          <a:bodyPr anchor="t">
            <a:normAutofit/>
          </a:bodyPr>
          <a:lstStyle>
            <a:defPPr algn="l">
              <a:defRPr sz="1575" b="0" i="0">
                <a:solidFill>
                  <a:srgbClr val="1F2D36"/>
                </a:solidFill>
                <a:latin typeface="DejaVu Sans"/>
                <a:ea typeface="DejaVu Sans"/>
                <a:cs typeface="DejaVu Sans"/>
              </a:defRPr>
            </a:defPPr>
            <a:lvl1pPr algn="l">
              <a:defRPr sz="1575" b="0" i="0">
                <a:solidFill>
                  <a:srgbClr val="1F2D36"/>
                </a:solidFill>
                <a:latin typeface="DejaVu Sans"/>
                <a:ea typeface="DejaVu Sans"/>
                <a:cs typeface="DejaVu Sans"/>
              </a:defRPr>
            </a:lvl1pPr>
            <a:lvl2pPr algn="l">
              <a:defRPr sz="1575" b="0" i="0">
                <a:solidFill>
                  <a:srgbClr val="1F2D36"/>
                </a:solidFill>
                <a:latin typeface="DejaVu Sans"/>
                <a:ea typeface="DejaVu Sans"/>
                <a:cs typeface="DejaVu Sans"/>
              </a:defRPr>
            </a:lvl2pPr>
            <a:lvl3pPr algn="l">
              <a:defRPr sz="1575" b="0" i="0">
                <a:solidFill>
                  <a:srgbClr val="1F2D36"/>
                </a:solidFill>
                <a:latin typeface="DejaVu Sans"/>
                <a:ea typeface="DejaVu Sans"/>
                <a:cs typeface="DejaVu Sans"/>
              </a:defRPr>
            </a:lvl3pPr>
            <a:lvl4pPr algn="l">
              <a:defRPr sz="1575" b="0" i="0">
                <a:solidFill>
                  <a:srgbClr val="1F2D36"/>
                </a:solidFill>
                <a:latin typeface="DejaVu Sans"/>
                <a:ea typeface="DejaVu Sans"/>
                <a:cs typeface="DejaVu Sans"/>
              </a:defRPr>
            </a:lvl4pPr>
            <a:lvl5pPr algn="l">
              <a:defRPr sz="1575" b="0" i="0">
                <a:solidFill>
                  <a:srgbClr val="1F2D36"/>
                </a:solidFill>
                <a:latin typeface="DejaVu Sans"/>
                <a:ea typeface="DejaVu Sans"/>
                <a:cs typeface="DejaVu Sans"/>
              </a:defRPr>
            </a:lvl5pPr>
            <a:lvl6pPr algn="l">
              <a:defRPr sz="1575" b="0" i="0">
                <a:solidFill>
                  <a:srgbClr val="1F2D36"/>
                </a:solidFill>
                <a:latin typeface="DejaVu Sans"/>
                <a:ea typeface="DejaVu Sans"/>
                <a:cs typeface="DejaVu Sans"/>
              </a:defRPr>
            </a:lvl6pPr>
            <a:lvl7pPr algn="l">
              <a:defRPr sz="1575" b="0" i="0">
                <a:solidFill>
                  <a:srgbClr val="1F2D36"/>
                </a:solidFill>
                <a:latin typeface="DejaVu Sans"/>
                <a:ea typeface="DejaVu Sans"/>
                <a:cs typeface="DejaVu Sans"/>
              </a:defRPr>
            </a:lvl7pPr>
            <a:lvl8pPr algn="l">
              <a:defRPr sz="1575" b="0" i="0">
                <a:solidFill>
                  <a:srgbClr val="1F2D36"/>
                </a:solidFill>
                <a:latin typeface="DejaVu Sans"/>
                <a:ea typeface="DejaVu Sans"/>
                <a:cs typeface="DejaVu Sans"/>
              </a:defRPr>
            </a:lvl8pPr>
            <a:lvl9pPr algn="l">
              <a:defRPr sz="1575" b="0" i="0">
                <a:solidFill>
                  <a:srgbClr val="1F2D36"/>
                </a:solidFill>
                <a:latin typeface="DejaVu Sans"/>
                <a:ea typeface="DejaVu Sans"/>
                <a:cs typeface="DejaVu Sans"/>
              </a:defRPr>
            </a:lvl9pPr>
          </a:lstStyle>
          <a:p>
            <a:pPr algn="l">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Πόσο σταθερές είναι οι εκτιμήσεις;</a:t>
            </a:r>
          </a:p>
        </p:txBody>
      </p:sp>
      <p:sp>
        <p:nvSpPr>
          <p:cNvPr id="17" name="Oval 16">
            <a:extLst>
              <a:ext uri="{FF2B5EF4-FFF2-40B4-BE49-F238E27FC236}">
                <a16:creationId xmlns:a16="http://schemas.microsoft.com/office/drawing/2014/main" id="{8DD87222-0EE7-4A85-81B2-8C218B9A2D42}"/>
              </a:ext>
            </a:extLst>
          </p:cNvPr>
          <p:cNvSpPr>
            <a:spLocks noGrp="1"/>
          </p:cNvSpPr>
          <p:nvPr/>
        </p:nvSpPr>
        <p:spPr>
          <a:xfrm>
            <a:off x="876300" y="4324350"/>
            <a:ext cx="495300" cy="495300"/>
          </a:xfrm>
          <a:prstGeom prst="ellipse">
            <a:avLst/>
          </a:prstGeom>
          <a:solidFill>
            <a:srgbClr val="16384C"/>
          </a:solidFill>
          <a:ln w="0">
            <a:noFill/>
            <a:prstDash val="solid"/>
          </a:ln>
        </p:spPr>
        <p:txBody>
          <a:bodyPr/>
          <a:lstStyle/>
          <a:p>
            <a:endParaRPr lang="en-US"/>
          </a:p>
        </p:txBody>
      </p:sp>
      <p:sp>
        <p:nvSpPr>
          <p:cNvPr id="18" name="Rectangle 17">
            <a:extLst>
              <a:ext uri="{FF2B5EF4-FFF2-40B4-BE49-F238E27FC236}">
                <a16:creationId xmlns:a16="http://schemas.microsoft.com/office/drawing/2014/main" id="{66C12FCC-DA44-4D44-8418-0540C794E988}"/>
              </a:ext>
            </a:extLst>
          </p:cNvPr>
          <p:cNvSpPr>
            <a:spLocks noGrp="1"/>
          </p:cNvSpPr>
          <p:nvPr/>
        </p:nvSpPr>
        <p:spPr>
          <a:xfrm>
            <a:off x="876300" y="4324350"/>
            <a:ext cx="495300" cy="495300"/>
          </a:xfrm>
          <a:prstGeom prst="rect">
            <a:avLst/>
          </a:prstGeom>
          <a:noFill/>
          <a:ln w="0">
            <a:noFill/>
            <a:prstDash val="solid"/>
          </a:ln>
        </p:spPr>
        <p:txBody>
          <a:bodyPr anchor="ctr">
            <a:normAutofit/>
          </a:bodyPr>
          <a:lstStyle>
            <a:defPPr algn="ctr">
              <a:defRPr sz="1500" b="1" i="0">
                <a:solidFill>
                  <a:srgbClr val="FFFFFF"/>
                </a:solidFill>
                <a:latin typeface="DejaVu Sans"/>
                <a:ea typeface="DejaVu Sans"/>
                <a:cs typeface="DejaVu Sans"/>
              </a:defRPr>
            </a:defPPr>
            <a:lvl1pPr algn="ctr">
              <a:defRPr sz="1500" b="1" i="0">
                <a:solidFill>
                  <a:srgbClr val="FFFFFF"/>
                </a:solidFill>
                <a:latin typeface="DejaVu Sans"/>
                <a:ea typeface="DejaVu Sans"/>
                <a:cs typeface="DejaVu Sans"/>
              </a:defRPr>
            </a:lvl1pPr>
            <a:lvl2pPr algn="ctr">
              <a:defRPr sz="1500" b="1" i="0">
                <a:solidFill>
                  <a:srgbClr val="FFFFFF"/>
                </a:solidFill>
                <a:latin typeface="DejaVu Sans"/>
                <a:ea typeface="DejaVu Sans"/>
                <a:cs typeface="DejaVu Sans"/>
              </a:defRPr>
            </a:lvl2pPr>
            <a:lvl3pPr algn="ctr">
              <a:defRPr sz="1500" b="1" i="0">
                <a:solidFill>
                  <a:srgbClr val="FFFFFF"/>
                </a:solidFill>
                <a:latin typeface="DejaVu Sans"/>
                <a:ea typeface="DejaVu Sans"/>
                <a:cs typeface="DejaVu Sans"/>
              </a:defRPr>
            </a:lvl3pPr>
            <a:lvl4pPr algn="ctr">
              <a:defRPr sz="1500" b="1" i="0">
                <a:solidFill>
                  <a:srgbClr val="FFFFFF"/>
                </a:solidFill>
                <a:latin typeface="DejaVu Sans"/>
                <a:ea typeface="DejaVu Sans"/>
                <a:cs typeface="DejaVu Sans"/>
              </a:defRPr>
            </a:lvl4pPr>
            <a:lvl5pPr algn="ctr">
              <a:defRPr sz="1500" b="1" i="0">
                <a:solidFill>
                  <a:srgbClr val="FFFFFF"/>
                </a:solidFill>
                <a:latin typeface="DejaVu Sans"/>
                <a:ea typeface="DejaVu Sans"/>
                <a:cs typeface="DejaVu Sans"/>
              </a:defRPr>
            </a:lvl5pPr>
            <a:lvl6pPr algn="ctr">
              <a:defRPr sz="1500" b="1" i="0">
                <a:solidFill>
                  <a:srgbClr val="FFFFFF"/>
                </a:solidFill>
                <a:latin typeface="DejaVu Sans"/>
                <a:ea typeface="DejaVu Sans"/>
                <a:cs typeface="DejaVu Sans"/>
              </a:defRPr>
            </a:lvl6pPr>
            <a:lvl7pPr algn="ctr">
              <a:defRPr sz="1500" b="1" i="0">
                <a:solidFill>
                  <a:srgbClr val="FFFFFF"/>
                </a:solidFill>
                <a:latin typeface="DejaVu Sans"/>
                <a:ea typeface="DejaVu Sans"/>
                <a:cs typeface="DejaVu Sans"/>
              </a:defRPr>
            </a:lvl7pPr>
            <a:lvl8pPr algn="ctr">
              <a:defRPr sz="1500" b="1" i="0">
                <a:solidFill>
                  <a:srgbClr val="FFFFFF"/>
                </a:solidFill>
                <a:latin typeface="DejaVu Sans"/>
                <a:ea typeface="DejaVu Sans"/>
                <a:cs typeface="DejaVu Sans"/>
              </a:defRPr>
            </a:lvl8pPr>
            <a:lvl9pPr algn="ctr">
              <a:defRPr sz="1500" b="1" i="0">
                <a:solidFill>
                  <a:srgbClr val="FFFFFF"/>
                </a:solidFill>
                <a:latin typeface="DejaVu Sans"/>
                <a:ea typeface="DejaVu Sans"/>
                <a:cs typeface="DejaVu Sans"/>
              </a:defRPr>
            </a:lvl9pPr>
          </a:lstStyle>
          <a:p>
            <a:pPr algn="ctr">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4</a:t>
            </a:r>
          </a:p>
        </p:txBody>
      </p:sp>
      <p:sp>
        <p:nvSpPr>
          <p:cNvPr id="19" name="Rectangle 18">
            <a:extLst>
              <a:ext uri="{FF2B5EF4-FFF2-40B4-BE49-F238E27FC236}">
                <a16:creationId xmlns:a16="http://schemas.microsoft.com/office/drawing/2014/main" id="{2D65FC9E-E3C5-4C19-94BE-9E485F99D91E}"/>
              </a:ext>
            </a:extLst>
          </p:cNvPr>
          <p:cNvSpPr>
            <a:spLocks noGrp="1"/>
          </p:cNvSpPr>
          <p:nvPr/>
        </p:nvSpPr>
        <p:spPr>
          <a:xfrm>
            <a:off x="1666875" y="4305300"/>
            <a:ext cx="2857500" cy="381000"/>
          </a:xfrm>
          <a:prstGeom prst="rect">
            <a:avLst/>
          </a:prstGeom>
          <a:noFill/>
          <a:ln w="0">
            <a:noFill/>
            <a:prstDash val="solid"/>
          </a:ln>
        </p:spPr>
        <p:txBody>
          <a:bodyPr anchor="ctr">
            <a:normAutofit/>
          </a:bodyPr>
          <a:lstStyle>
            <a:defPPr algn="l">
              <a:defRPr sz="1650" b="1" i="0">
                <a:solidFill>
                  <a:srgbClr val="16384C"/>
                </a:solidFill>
                <a:latin typeface="DejaVu Sans"/>
                <a:ea typeface="DejaVu Sans"/>
                <a:cs typeface="DejaVu Sans"/>
              </a:defRPr>
            </a:defPPr>
            <a:lvl1pPr algn="l">
              <a:defRPr sz="1650" b="1" i="0">
                <a:solidFill>
                  <a:srgbClr val="16384C"/>
                </a:solidFill>
                <a:latin typeface="DejaVu Sans"/>
                <a:ea typeface="DejaVu Sans"/>
                <a:cs typeface="DejaVu Sans"/>
              </a:defRPr>
            </a:lvl1pPr>
            <a:lvl2pPr algn="l">
              <a:defRPr sz="1650" b="1" i="0">
                <a:solidFill>
                  <a:srgbClr val="16384C"/>
                </a:solidFill>
                <a:latin typeface="DejaVu Sans"/>
                <a:ea typeface="DejaVu Sans"/>
                <a:cs typeface="DejaVu Sans"/>
              </a:defRPr>
            </a:lvl2pPr>
            <a:lvl3pPr algn="l">
              <a:defRPr sz="1650" b="1" i="0">
                <a:solidFill>
                  <a:srgbClr val="16384C"/>
                </a:solidFill>
                <a:latin typeface="DejaVu Sans"/>
                <a:ea typeface="DejaVu Sans"/>
                <a:cs typeface="DejaVu Sans"/>
              </a:defRPr>
            </a:lvl3pPr>
            <a:lvl4pPr algn="l">
              <a:defRPr sz="1650" b="1" i="0">
                <a:solidFill>
                  <a:srgbClr val="16384C"/>
                </a:solidFill>
                <a:latin typeface="DejaVu Sans"/>
                <a:ea typeface="DejaVu Sans"/>
                <a:cs typeface="DejaVu Sans"/>
              </a:defRPr>
            </a:lvl4pPr>
            <a:lvl5pPr algn="l">
              <a:defRPr sz="1650" b="1" i="0">
                <a:solidFill>
                  <a:srgbClr val="16384C"/>
                </a:solidFill>
                <a:latin typeface="DejaVu Sans"/>
                <a:ea typeface="DejaVu Sans"/>
                <a:cs typeface="DejaVu Sans"/>
              </a:defRPr>
            </a:lvl5pPr>
            <a:lvl6pPr algn="l">
              <a:defRPr sz="1650" b="1" i="0">
                <a:solidFill>
                  <a:srgbClr val="16384C"/>
                </a:solidFill>
                <a:latin typeface="DejaVu Sans"/>
                <a:ea typeface="DejaVu Sans"/>
                <a:cs typeface="DejaVu Sans"/>
              </a:defRPr>
            </a:lvl6pPr>
            <a:lvl7pPr algn="l">
              <a:defRPr sz="1650" b="1" i="0">
                <a:solidFill>
                  <a:srgbClr val="16384C"/>
                </a:solidFill>
                <a:latin typeface="DejaVu Sans"/>
                <a:ea typeface="DejaVu Sans"/>
                <a:cs typeface="DejaVu Sans"/>
              </a:defRPr>
            </a:lvl7pPr>
            <a:lvl8pPr algn="l">
              <a:defRPr sz="1650" b="1" i="0">
                <a:solidFill>
                  <a:srgbClr val="16384C"/>
                </a:solidFill>
                <a:latin typeface="DejaVu Sans"/>
                <a:ea typeface="DejaVu Sans"/>
                <a:cs typeface="DejaVu Sans"/>
              </a:defRPr>
            </a:lvl8pPr>
            <a:lvl9pPr algn="l">
              <a:defRPr sz="1650" b="1" i="0">
                <a:solidFill>
                  <a:srgbClr val="16384C"/>
                </a:solidFill>
                <a:latin typeface="DejaVu Sans"/>
                <a:ea typeface="DejaVu Sans"/>
                <a:cs typeface="DejaVu Sans"/>
              </a:defRPr>
            </a:lvl9pPr>
          </a:lstStyle>
          <a:p>
            <a:pPr algn="l">
              <a:defRPr sz="1650" b="1" i="0">
                <a:solidFill>
                  <a:srgbClr val="16384C"/>
                </a:solidFill>
                <a:latin typeface="DejaVu Sans"/>
                <a:ea typeface="DejaVu Sans"/>
                <a:cs typeface="DejaVu Sans"/>
              </a:defRPr>
            </a:pPr>
            <a:r>
              <a:rPr sz="1650" b="1" i="0">
                <a:solidFill>
                  <a:srgbClr val="16384C"/>
                </a:solidFill>
                <a:latin typeface="DejaVu Sans"/>
                <a:ea typeface="DejaVu Sans"/>
                <a:cs typeface="DejaVu Sans"/>
              </a:rPr>
              <a:t>Αξίες και προτιμήσεις</a:t>
            </a:r>
          </a:p>
        </p:txBody>
      </p:sp>
      <p:sp>
        <p:nvSpPr>
          <p:cNvPr id="20" name="Rectangle 19">
            <a:extLst>
              <a:ext uri="{FF2B5EF4-FFF2-40B4-BE49-F238E27FC236}">
                <a16:creationId xmlns:a16="http://schemas.microsoft.com/office/drawing/2014/main" id="{B0141F6E-B435-429A-A9D4-96CA1FD0195A}"/>
              </a:ext>
            </a:extLst>
          </p:cNvPr>
          <p:cNvSpPr>
            <a:spLocks noGrp="1"/>
          </p:cNvSpPr>
          <p:nvPr/>
        </p:nvSpPr>
        <p:spPr>
          <a:xfrm>
            <a:off x="4714875" y="4305300"/>
            <a:ext cx="6191250" cy="514350"/>
          </a:xfrm>
          <a:prstGeom prst="rect">
            <a:avLst/>
          </a:prstGeom>
          <a:noFill/>
          <a:ln w="0">
            <a:noFill/>
            <a:prstDash val="solid"/>
          </a:ln>
        </p:spPr>
        <p:txBody>
          <a:bodyPr anchor="t">
            <a:normAutofit/>
          </a:bodyPr>
          <a:lstStyle>
            <a:defPPr algn="l">
              <a:defRPr sz="1575" b="0" i="0">
                <a:solidFill>
                  <a:srgbClr val="1F2D36"/>
                </a:solidFill>
                <a:latin typeface="DejaVu Sans"/>
                <a:ea typeface="DejaVu Sans"/>
                <a:cs typeface="DejaVu Sans"/>
              </a:defRPr>
            </a:defPPr>
            <a:lvl1pPr algn="l">
              <a:defRPr sz="1575" b="0" i="0">
                <a:solidFill>
                  <a:srgbClr val="1F2D36"/>
                </a:solidFill>
                <a:latin typeface="DejaVu Sans"/>
                <a:ea typeface="DejaVu Sans"/>
                <a:cs typeface="DejaVu Sans"/>
              </a:defRPr>
            </a:lvl1pPr>
            <a:lvl2pPr algn="l">
              <a:defRPr sz="1575" b="0" i="0">
                <a:solidFill>
                  <a:srgbClr val="1F2D36"/>
                </a:solidFill>
                <a:latin typeface="DejaVu Sans"/>
                <a:ea typeface="DejaVu Sans"/>
                <a:cs typeface="DejaVu Sans"/>
              </a:defRPr>
            </a:lvl2pPr>
            <a:lvl3pPr algn="l">
              <a:defRPr sz="1575" b="0" i="0">
                <a:solidFill>
                  <a:srgbClr val="1F2D36"/>
                </a:solidFill>
                <a:latin typeface="DejaVu Sans"/>
                <a:ea typeface="DejaVu Sans"/>
                <a:cs typeface="DejaVu Sans"/>
              </a:defRPr>
            </a:lvl3pPr>
            <a:lvl4pPr algn="l">
              <a:defRPr sz="1575" b="0" i="0">
                <a:solidFill>
                  <a:srgbClr val="1F2D36"/>
                </a:solidFill>
                <a:latin typeface="DejaVu Sans"/>
                <a:ea typeface="DejaVu Sans"/>
                <a:cs typeface="DejaVu Sans"/>
              </a:defRPr>
            </a:lvl4pPr>
            <a:lvl5pPr algn="l">
              <a:defRPr sz="1575" b="0" i="0">
                <a:solidFill>
                  <a:srgbClr val="1F2D36"/>
                </a:solidFill>
                <a:latin typeface="DejaVu Sans"/>
                <a:ea typeface="DejaVu Sans"/>
                <a:cs typeface="DejaVu Sans"/>
              </a:defRPr>
            </a:lvl5pPr>
            <a:lvl6pPr algn="l">
              <a:defRPr sz="1575" b="0" i="0">
                <a:solidFill>
                  <a:srgbClr val="1F2D36"/>
                </a:solidFill>
                <a:latin typeface="DejaVu Sans"/>
                <a:ea typeface="DejaVu Sans"/>
                <a:cs typeface="DejaVu Sans"/>
              </a:defRPr>
            </a:lvl6pPr>
            <a:lvl7pPr algn="l">
              <a:defRPr sz="1575" b="0" i="0">
                <a:solidFill>
                  <a:srgbClr val="1F2D36"/>
                </a:solidFill>
                <a:latin typeface="DejaVu Sans"/>
                <a:ea typeface="DejaVu Sans"/>
                <a:cs typeface="DejaVu Sans"/>
              </a:defRPr>
            </a:lvl7pPr>
            <a:lvl8pPr algn="l">
              <a:defRPr sz="1575" b="0" i="0">
                <a:solidFill>
                  <a:srgbClr val="1F2D36"/>
                </a:solidFill>
                <a:latin typeface="DejaVu Sans"/>
                <a:ea typeface="DejaVu Sans"/>
                <a:cs typeface="DejaVu Sans"/>
              </a:defRPr>
            </a:lvl8pPr>
            <a:lvl9pPr algn="l">
              <a:defRPr sz="1575" b="0" i="0">
                <a:solidFill>
                  <a:srgbClr val="1F2D36"/>
                </a:solidFill>
                <a:latin typeface="DejaVu Sans"/>
                <a:ea typeface="DejaVu Sans"/>
                <a:cs typeface="DejaVu Sans"/>
              </a:defRPr>
            </a:lvl9pPr>
          </a:lstStyle>
          <a:p>
            <a:pPr algn="l">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Πώς αποτιμά ο ασθενής τις διαφορετικές εκβάσεις;</a:t>
            </a:r>
          </a:p>
        </p:txBody>
      </p:sp>
      <p:sp>
        <p:nvSpPr>
          <p:cNvPr id="21" name="Rectangle 20">
            <a:extLst>
              <a:ext uri="{FF2B5EF4-FFF2-40B4-BE49-F238E27FC236}">
                <a16:creationId xmlns:a16="http://schemas.microsoft.com/office/drawing/2014/main" id="{30175805-884E-433F-8F6E-B394400C0107}"/>
              </a:ext>
            </a:extLst>
          </p:cNvPr>
          <p:cNvSpPr>
            <a:spLocks noGrp="1"/>
          </p:cNvSpPr>
          <p:nvPr/>
        </p:nvSpPr>
        <p:spPr>
          <a:xfrm>
            <a:off x="1381125" y="5476875"/>
            <a:ext cx="9429750" cy="438150"/>
          </a:xfrm>
          <a:prstGeom prst="rect">
            <a:avLst/>
          </a:prstGeom>
          <a:noFill/>
          <a:ln w="0">
            <a:noFill/>
            <a:prstDash val="solid"/>
          </a:ln>
        </p:spPr>
        <p:txBody>
          <a:bodyPr anchor="ctr">
            <a:normAutofit fontScale="81573" lnSpcReduction="10000"/>
          </a:bodyPr>
          <a:lstStyle>
            <a:defPPr algn="ctr">
              <a:defRPr sz="1800" b="1" i="0">
                <a:solidFill>
                  <a:srgbClr val="E97A5E"/>
                </a:solidFill>
                <a:latin typeface="DejaVu Sans"/>
                <a:ea typeface="DejaVu Sans"/>
                <a:cs typeface="DejaVu Sans"/>
              </a:defRPr>
            </a:defPPr>
            <a:lvl1pPr algn="ctr">
              <a:defRPr sz="1800" b="1" i="0">
                <a:solidFill>
                  <a:srgbClr val="E97A5E"/>
                </a:solidFill>
                <a:latin typeface="DejaVu Sans"/>
                <a:ea typeface="DejaVu Sans"/>
                <a:cs typeface="DejaVu Sans"/>
              </a:defRPr>
            </a:lvl1pPr>
            <a:lvl2pPr algn="ctr">
              <a:defRPr sz="1800" b="1" i="0">
                <a:solidFill>
                  <a:srgbClr val="E97A5E"/>
                </a:solidFill>
                <a:latin typeface="DejaVu Sans"/>
                <a:ea typeface="DejaVu Sans"/>
                <a:cs typeface="DejaVu Sans"/>
              </a:defRPr>
            </a:lvl2pPr>
            <a:lvl3pPr algn="ctr">
              <a:defRPr sz="1800" b="1" i="0">
                <a:solidFill>
                  <a:srgbClr val="E97A5E"/>
                </a:solidFill>
                <a:latin typeface="DejaVu Sans"/>
                <a:ea typeface="DejaVu Sans"/>
                <a:cs typeface="DejaVu Sans"/>
              </a:defRPr>
            </a:lvl3pPr>
            <a:lvl4pPr algn="ctr">
              <a:defRPr sz="1800" b="1" i="0">
                <a:solidFill>
                  <a:srgbClr val="E97A5E"/>
                </a:solidFill>
                <a:latin typeface="DejaVu Sans"/>
                <a:ea typeface="DejaVu Sans"/>
                <a:cs typeface="DejaVu Sans"/>
              </a:defRPr>
            </a:lvl4pPr>
            <a:lvl5pPr algn="ctr">
              <a:defRPr sz="1800" b="1" i="0">
                <a:solidFill>
                  <a:srgbClr val="E97A5E"/>
                </a:solidFill>
                <a:latin typeface="DejaVu Sans"/>
                <a:ea typeface="DejaVu Sans"/>
                <a:cs typeface="DejaVu Sans"/>
              </a:defRPr>
            </a:lvl5pPr>
            <a:lvl6pPr algn="ctr">
              <a:defRPr sz="1800" b="1" i="0">
                <a:solidFill>
                  <a:srgbClr val="E97A5E"/>
                </a:solidFill>
                <a:latin typeface="DejaVu Sans"/>
                <a:ea typeface="DejaVu Sans"/>
                <a:cs typeface="DejaVu Sans"/>
              </a:defRPr>
            </a:lvl6pPr>
            <a:lvl7pPr algn="ctr">
              <a:defRPr sz="1800" b="1" i="0">
                <a:solidFill>
                  <a:srgbClr val="E97A5E"/>
                </a:solidFill>
                <a:latin typeface="DejaVu Sans"/>
                <a:ea typeface="DejaVu Sans"/>
                <a:cs typeface="DejaVu Sans"/>
              </a:defRPr>
            </a:lvl7pPr>
            <a:lvl8pPr algn="ctr">
              <a:defRPr sz="1800" b="1" i="0">
                <a:solidFill>
                  <a:srgbClr val="E97A5E"/>
                </a:solidFill>
                <a:latin typeface="DejaVu Sans"/>
                <a:ea typeface="DejaVu Sans"/>
                <a:cs typeface="DejaVu Sans"/>
              </a:defRPr>
            </a:lvl8pPr>
            <a:lvl9pPr algn="ctr">
              <a:defRPr sz="1800" b="1" i="0">
                <a:solidFill>
                  <a:srgbClr val="E97A5E"/>
                </a:solidFill>
                <a:latin typeface="DejaVu Sans"/>
                <a:ea typeface="DejaVu Sans"/>
                <a:cs typeface="DejaVu Sans"/>
              </a:defRPr>
            </a:lvl9pPr>
          </a:lstStyle>
          <a:p>
            <a:pPr algn="ctr">
              <a:defRPr sz="1800" b="1" i="0">
                <a:solidFill>
                  <a:srgbClr val="E97A5E"/>
                </a:solidFill>
                <a:latin typeface="DejaVu Sans"/>
                <a:ea typeface="DejaVu Sans"/>
                <a:cs typeface="DejaVu Sans"/>
              </a:defRPr>
            </a:pPr>
            <a:r>
              <a:rPr sz="1800" b="1" i="0">
                <a:solidFill>
                  <a:srgbClr val="E97A5E"/>
                </a:solidFill>
                <a:latin typeface="DejaVu Sans"/>
                <a:ea typeface="DejaVu Sans"/>
                <a:cs typeface="DejaVu Sans"/>
              </a:rPr>
              <a:t>Η μετα-ανάλυση προσφέρει μία εκτίμηση. Η σύσταση απαιτεί στάθμιση των συνεπειών.</a:t>
            </a:r>
          </a:p>
        </p:txBody>
      </p:sp>
    </p:spTree>
    <p:extLst>
      <p:ext uri="{BB962C8B-B14F-4D97-AF65-F5344CB8AC3E}">
        <p14:creationId xmlns:p14="http://schemas.microsoft.com/office/powerpoint/2010/main" val="18010543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slide-title">
            <a:extLst>
              <a:ext uri="{FF2B5EF4-FFF2-40B4-BE49-F238E27FC236}">
                <a16:creationId xmlns:a16="http://schemas.microsoft.com/office/drawing/2014/main" id="{4EB5770D-ACD9-4F37-A622-6D16126A565D}"/>
              </a:ext>
            </a:extLst>
          </p:cNvPr>
          <p:cNvSpPr>
            <a:spLocks noGrp="1"/>
          </p:cNvSpPr>
          <p:nvPr/>
        </p:nvSpPr>
        <p:spPr>
          <a:xfrm>
            <a:off x="647700" y="266700"/>
            <a:ext cx="10382250" cy="742950"/>
          </a:xfrm>
          <a:prstGeom prst="rect">
            <a:avLst/>
          </a:prstGeom>
          <a:noFill/>
          <a:ln w="0">
            <a:noFill/>
            <a:prstDash val="solid"/>
          </a:ln>
        </p:spPr>
        <p:txBody>
          <a:bodyPr anchor="ctr">
            <a:normAutofit fontScale="92870"/>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a:solidFill>
                  <a:srgbClr val="16384C"/>
                </a:solidFill>
                <a:latin typeface="DejaVu Sans"/>
                <a:ea typeface="DejaVu Sans"/>
                <a:cs typeface="DejaVu Sans"/>
              </a:rPr>
              <a:t>Η συστηματική ανασκόπηση τροφοδοτεί τα εργαλεία απόφασης</a:t>
            </a:r>
          </a:p>
        </p:txBody>
      </p:sp>
      <p:sp>
        <p:nvSpPr>
          <p:cNvPr id="2" name="Rectangle 1">
            <a:extLst>
              <a:ext uri="{FF2B5EF4-FFF2-40B4-BE49-F238E27FC236}">
                <a16:creationId xmlns:a16="http://schemas.microsoft.com/office/drawing/2014/main" id="{4CD63361-97C7-4162-A3DC-2F76152F2986}"/>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10583971-2584-46FE-B790-BD22A2D03A71}"/>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43</a:t>
            </a:r>
          </a:p>
        </p:txBody>
      </p:sp>
      <p:sp>
        <p:nvSpPr>
          <p:cNvPr id="4" name="Rectangle 3">
            <a:extLst>
              <a:ext uri="{FF2B5EF4-FFF2-40B4-BE49-F238E27FC236}">
                <a16:creationId xmlns:a16="http://schemas.microsoft.com/office/drawing/2014/main" id="{09AFA2A7-61FA-4B84-9A13-98309C04882E}"/>
              </a:ext>
            </a:extLst>
          </p:cNvPr>
          <p:cNvSpPr>
            <a:spLocks noGrp="1"/>
          </p:cNvSpPr>
          <p:nvPr/>
        </p:nvSpPr>
        <p:spPr>
          <a:xfrm>
            <a:off x="666750" y="1666875"/>
            <a:ext cx="2857500" cy="66675"/>
          </a:xfrm>
          <a:prstGeom prst="rect">
            <a:avLst/>
          </a:prstGeom>
          <a:solidFill>
            <a:srgbClr val="2A7F78"/>
          </a:solidFill>
          <a:ln w="0">
            <a:noFill/>
            <a:prstDash val="solid"/>
          </a:ln>
        </p:spPr>
        <p:txBody>
          <a:bodyPr/>
          <a:lstStyle/>
          <a:p>
            <a:endParaRPr lang="en-US"/>
          </a:p>
        </p:txBody>
      </p:sp>
      <p:sp>
        <p:nvSpPr>
          <p:cNvPr id="5" name="Rectangle 4">
            <a:extLst>
              <a:ext uri="{FF2B5EF4-FFF2-40B4-BE49-F238E27FC236}">
                <a16:creationId xmlns:a16="http://schemas.microsoft.com/office/drawing/2014/main" id="{D801BC84-FEB9-4C94-A3F8-5DFB4B3C2378}"/>
              </a:ext>
            </a:extLst>
          </p:cNvPr>
          <p:cNvSpPr>
            <a:spLocks noGrp="1"/>
          </p:cNvSpPr>
          <p:nvPr/>
        </p:nvSpPr>
        <p:spPr>
          <a:xfrm>
            <a:off x="666750" y="1952625"/>
            <a:ext cx="3143250" cy="571500"/>
          </a:xfrm>
          <a:prstGeom prst="rect">
            <a:avLst/>
          </a:prstGeom>
          <a:noFill/>
          <a:ln w="0">
            <a:noFill/>
            <a:prstDash val="solid"/>
          </a:ln>
        </p:spPr>
        <p:txBody>
          <a:bodyPr anchor="ctr">
            <a:normAutofit/>
          </a:bodyPr>
          <a:lstStyle>
            <a:defPPr algn="ctr">
              <a:defRPr sz="1950" b="1" i="0">
                <a:solidFill>
                  <a:srgbClr val="2A7F78"/>
                </a:solidFill>
                <a:latin typeface="DejaVu Sans"/>
                <a:ea typeface="DejaVu Sans"/>
                <a:cs typeface="DejaVu Sans"/>
              </a:defRPr>
            </a:defPPr>
            <a:lvl1pPr algn="ctr">
              <a:defRPr sz="1950" b="1" i="0">
                <a:solidFill>
                  <a:srgbClr val="2A7F78"/>
                </a:solidFill>
                <a:latin typeface="DejaVu Sans"/>
                <a:ea typeface="DejaVu Sans"/>
                <a:cs typeface="DejaVu Sans"/>
              </a:defRPr>
            </a:lvl1pPr>
            <a:lvl2pPr algn="ctr">
              <a:defRPr sz="1950" b="1" i="0">
                <a:solidFill>
                  <a:srgbClr val="2A7F78"/>
                </a:solidFill>
                <a:latin typeface="DejaVu Sans"/>
                <a:ea typeface="DejaVu Sans"/>
                <a:cs typeface="DejaVu Sans"/>
              </a:defRPr>
            </a:lvl2pPr>
            <a:lvl3pPr algn="ctr">
              <a:defRPr sz="1950" b="1" i="0">
                <a:solidFill>
                  <a:srgbClr val="2A7F78"/>
                </a:solidFill>
                <a:latin typeface="DejaVu Sans"/>
                <a:ea typeface="DejaVu Sans"/>
                <a:cs typeface="DejaVu Sans"/>
              </a:defRPr>
            </a:lvl3pPr>
            <a:lvl4pPr algn="ctr">
              <a:defRPr sz="1950" b="1" i="0">
                <a:solidFill>
                  <a:srgbClr val="2A7F78"/>
                </a:solidFill>
                <a:latin typeface="DejaVu Sans"/>
                <a:ea typeface="DejaVu Sans"/>
                <a:cs typeface="DejaVu Sans"/>
              </a:defRPr>
            </a:lvl4pPr>
            <a:lvl5pPr algn="ctr">
              <a:defRPr sz="1950" b="1" i="0">
                <a:solidFill>
                  <a:srgbClr val="2A7F78"/>
                </a:solidFill>
                <a:latin typeface="DejaVu Sans"/>
                <a:ea typeface="DejaVu Sans"/>
                <a:cs typeface="DejaVu Sans"/>
              </a:defRPr>
            </a:lvl5pPr>
            <a:lvl6pPr algn="ctr">
              <a:defRPr sz="1950" b="1" i="0">
                <a:solidFill>
                  <a:srgbClr val="2A7F78"/>
                </a:solidFill>
                <a:latin typeface="DejaVu Sans"/>
                <a:ea typeface="DejaVu Sans"/>
                <a:cs typeface="DejaVu Sans"/>
              </a:defRPr>
            </a:lvl6pPr>
            <a:lvl7pPr algn="ctr">
              <a:defRPr sz="1950" b="1" i="0">
                <a:solidFill>
                  <a:srgbClr val="2A7F78"/>
                </a:solidFill>
                <a:latin typeface="DejaVu Sans"/>
                <a:ea typeface="DejaVu Sans"/>
                <a:cs typeface="DejaVu Sans"/>
              </a:defRPr>
            </a:lvl7pPr>
            <a:lvl8pPr algn="ctr">
              <a:defRPr sz="1950" b="1" i="0">
                <a:solidFill>
                  <a:srgbClr val="2A7F78"/>
                </a:solidFill>
                <a:latin typeface="DejaVu Sans"/>
                <a:ea typeface="DejaVu Sans"/>
                <a:cs typeface="DejaVu Sans"/>
              </a:defRPr>
            </a:lvl8pPr>
            <a:lvl9pPr algn="ctr">
              <a:defRPr sz="1950" b="1" i="0">
                <a:solidFill>
                  <a:srgbClr val="2A7F78"/>
                </a:solidFill>
                <a:latin typeface="DejaVu Sans"/>
                <a:ea typeface="DejaVu Sans"/>
                <a:cs typeface="DejaVu Sans"/>
              </a:defRPr>
            </a:lvl9pPr>
          </a:lstStyle>
          <a:p>
            <a:pPr algn="ctr">
              <a:defRPr sz="1950" b="1" i="0">
                <a:solidFill>
                  <a:srgbClr val="2A7F78"/>
                </a:solidFill>
                <a:latin typeface="DejaVu Sans"/>
                <a:ea typeface="DejaVu Sans"/>
                <a:cs typeface="DejaVu Sans"/>
              </a:defRPr>
            </a:pPr>
            <a:r>
              <a:rPr sz="1950" b="1" i="0">
                <a:solidFill>
                  <a:srgbClr val="2A7F78"/>
                </a:solidFill>
                <a:latin typeface="DejaVu Sans"/>
                <a:ea typeface="DejaVu Sans"/>
                <a:cs typeface="DejaVu Sans"/>
              </a:rPr>
              <a:t>Δέντρο αποφάσεων</a:t>
            </a:r>
          </a:p>
        </p:txBody>
      </p:sp>
      <p:sp>
        <p:nvSpPr>
          <p:cNvPr id="6" name="Rectangle 5">
            <a:extLst>
              <a:ext uri="{FF2B5EF4-FFF2-40B4-BE49-F238E27FC236}">
                <a16:creationId xmlns:a16="http://schemas.microsoft.com/office/drawing/2014/main" id="{DE91F7ED-AB6F-45C2-A4E7-6D77265B5A16}"/>
              </a:ext>
            </a:extLst>
          </p:cNvPr>
          <p:cNvSpPr>
            <a:spLocks noGrp="1"/>
          </p:cNvSpPr>
          <p:nvPr/>
        </p:nvSpPr>
        <p:spPr>
          <a:xfrm>
            <a:off x="762000" y="2857500"/>
            <a:ext cx="2952750" cy="1619250"/>
          </a:xfrm>
          <a:prstGeom prst="rect">
            <a:avLst/>
          </a:prstGeom>
          <a:noFill/>
          <a:ln w="0">
            <a:noFill/>
            <a:prstDash val="solid"/>
          </a:ln>
        </p:spPr>
        <p:txBody>
          <a:bodyPr anchor="t">
            <a:normAutofit/>
          </a:bodyPr>
          <a:lstStyle>
            <a:defPPr algn="ctr">
              <a:defRPr sz="1575" b="0" i="0">
                <a:solidFill>
                  <a:srgbClr val="1F2D36"/>
                </a:solidFill>
                <a:latin typeface="DejaVu Sans"/>
                <a:ea typeface="DejaVu Sans"/>
                <a:cs typeface="DejaVu Sans"/>
              </a:defRPr>
            </a:defPPr>
            <a:lvl1pPr algn="ctr">
              <a:defRPr sz="1575" b="0" i="0">
                <a:solidFill>
                  <a:srgbClr val="1F2D36"/>
                </a:solidFill>
                <a:latin typeface="DejaVu Sans"/>
                <a:ea typeface="DejaVu Sans"/>
                <a:cs typeface="DejaVu Sans"/>
              </a:defRPr>
            </a:lvl1pPr>
            <a:lvl2pPr algn="ctr">
              <a:defRPr sz="1575" b="0" i="0">
                <a:solidFill>
                  <a:srgbClr val="1F2D36"/>
                </a:solidFill>
                <a:latin typeface="DejaVu Sans"/>
                <a:ea typeface="DejaVu Sans"/>
                <a:cs typeface="DejaVu Sans"/>
              </a:defRPr>
            </a:lvl2pPr>
            <a:lvl3pPr algn="ctr">
              <a:defRPr sz="1575" b="0" i="0">
                <a:solidFill>
                  <a:srgbClr val="1F2D36"/>
                </a:solidFill>
                <a:latin typeface="DejaVu Sans"/>
                <a:ea typeface="DejaVu Sans"/>
                <a:cs typeface="DejaVu Sans"/>
              </a:defRPr>
            </a:lvl3pPr>
            <a:lvl4pPr algn="ctr">
              <a:defRPr sz="1575" b="0" i="0">
                <a:solidFill>
                  <a:srgbClr val="1F2D36"/>
                </a:solidFill>
                <a:latin typeface="DejaVu Sans"/>
                <a:ea typeface="DejaVu Sans"/>
                <a:cs typeface="DejaVu Sans"/>
              </a:defRPr>
            </a:lvl4pPr>
            <a:lvl5pPr algn="ctr">
              <a:defRPr sz="1575" b="0" i="0">
                <a:solidFill>
                  <a:srgbClr val="1F2D36"/>
                </a:solidFill>
                <a:latin typeface="DejaVu Sans"/>
                <a:ea typeface="DejaVu Sans"/>
                <a:cs typeface="DejaVu Sans"/>
              </a:defRPr>
            </a:lvl5pPr>
            <a:lvl6pPr algn="ctr">
              <a:defRPr sz="1575" b="0" i="0">
                <a:solidFill>
                  <a:srgbClr val="1F2D36"/>
                </a:solidFill>
                <a:latin typeface="DejaVu Sans"/>
                <a:ea typeface="DejaVu Sans"/>
                <a:cs typeface="DejaVu Sans"/>
              </a:defRPr>
            </a:lvl6pPr>
            <a:lvl7pPr algn="ctr">
              <a:defRPr sz="1575" b="0" i="0">
                <a:solidFill>
                  <a:srgbClr val="1F2D36"/>
                </a:solidFill>
                <a:latin typeface="DejaVu Sans"/>
                <a:ea typeface="DejaVu Sans"/>
                <a:cs typeface="DejaVu Sans"/>
              </a:defRPr>
            </a:lvl7pPr>
            <a:lvl8pPr algn="ctr">
              <a:defRPr sz="1575" b="0" i="0">
                <a:solidFill>
                  <a:srgbClr val="1F2D36"/>
                </a:solidFill>
                <a:latin typeface="DejaVu Sans"/>
                <a:ea typeface="DejaVu Sans"/>
                <a:cs typeface="DejaVu Sans"/>
              </a:defRPr>
            </a:lvl8pPr>
            <a:lvl9pPr algn="ctr">
              <a:defRPr sz="1575" b="0" i="0">
                <a:solidFill>
                  <a:srgbClr val="1F2D36"/>
                </a:solidFill>
                <a:latin typeface="DejaVu Sans"/>
                <a:ea typeface="DejaVu Sans"/>
                <a:cs typeface="DejaVu Sans"/>
              </a:defRPr>
            </a:lvl9pPr>
          </a:lstStyle>
          <a:p>
            <a:pPr algn="ctr">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Πιθανότητες νόσου, ακρίβεια εξέτασης, κίνδυνοι εκβάσεων και επίδραση θεραπείας</a:t>
            </a:r>
          </a:p>
        </p:txBody>
      </p:sp>
      <p:sp>
        <p:nvSpPr>
          <p:cNvPr id="7" name="Rectangle 6">
            <a:extLst>
              <a:ext uri="{FF2B5EF4-FFF2-40B4-BE49-F238E27FC236}">
                <a16:creationId xmlns:a16="http://schemas.microsoft.com/office/drawing/2014/main" id="{DD286144-BCAC-4509-9DE8-82BC5DD63C16}"/>
              </a:ext>
            </a:extLst>
          </p:cNvPr>
          <p:cNvSpPr>
            <a:spLocks noGrp="1"/>
          </p:cNvSpPr>
          <p:nvPr/>
        </p:nvSpPr>
        <p:spPr>
          <a:xfrm>
            <a:off x="4476750" y="1666875"/>
            <a:ext cx="2857500" cy="66675"/>
          </a:xfrm>
          <a:prstGeom prst="rect">
            <a:avLst/>
          </a:prstGeom>
          <a:solidFill>
            <a:srgbClr val="E97A5E"/>
          </a:solidFill>
          <a:ln w="0">
            <a:noFill/>
            <a:prstDash val="solid"/>
          </a:ln>
        </p:spPr>
        <p:txBody>
          <a:bodyPr/>
          <a:lstStyle/>
          <a:p>
            <a:endParaRPr lang="en-US"/>
          </a:p>
        </p:txBody>
      </p:sp>
      <p:sp>
        <p:nvSpPr>
          <p:cNvPr id="8" name="Rectangle 7">
            <a:extLst>
              <a:ext uri="{FF2B5EF4-FFF2-40B4-BE49-F238E27FC236}">
                <a16:creationId xmlns:a16="http://schemas.microsoft.com/office/drawing/2014/main" id="{B4D99C52-8756-41E6-8238-F7C50329F0E7}"/>
              </a:ext>
            </a:extLst>
          </p:cNvPr>
          <p:cNvSpPr>
            <a:spLocks noGrp="1"/>
          </p:cNvSpPr>
          <p:nvPr/>
        </p:nvSpPr>
        <p:spPr>
          <a:xfrm>
            <a:off x="4476750" y="1952625"/>
            <a:ext cx="3143250" cy="571500"/>
          </a:xfrm>
          <a:prstGeom prst="rect">
            <a:avLst/>
          </a:prstGeom>
          <a:noFill/>
          <a:ln w="0">
            <a:noFill/>
            <a:prstDash val="solid"/>
          </a:ln>
        </p:spPr>
        <p:txBody>
          <a:bodyPr anchor="ctr">
            <a:normAutofit/>
          </a:bodyPr>
          <a:lstStyle>
            <a:defPPr algn="ctr">
              <a:defRPr sz="1950" b="1" i="0">
                <a:solidFill>
                  <a:srgbClr val="E97A5E"/>
                </a:solidFill>
                <a:latin typeface="DejaVu Sans"/>
                <a:ea typeface="DejaVu Sans"/>
                <a:cs typeface="DejaVu Sans"/>
              </a:defRPr>
            </a:defPPr>
            <a:lvl1pPr algn="ctr">
              <a:defRPr sz="1950" b="1" i="0">
                <a:solidFill>
                  <a:srgbClr val="E97A5E"/>
                </a:solidFill>
                <a:latin typeface="DejaVu Sans"/>
                <a:ea typeface="DejaVu Sans"/>
                <a:cs typeface="DejaVu Sans"/>
              </a:defRPr>
            </a:lvl1pPr>
            <a:lvl2pPr algn="ctr">
              <a:defRPr sz="1950" b="1" i="0">
                <a:solidFill>
                  <a:srgbClr val="E97A5E"/>
                </a:solidFill>
                <a:latin typeface="DejaVu Sans"/>
                <a:ea typeface="DejaVu Sans"/>
                <a:cs typeface="DejaVu Sans"/>
              </a:defRPr>
            </a:lvl2pPr>
            <a:lvl3pPr algn="ctr">
              <a:defRPr sz="1950" b="1" i="0">
                <a:solidFill>
                  <a:srgbClr val="E97A5E"/>
                </a:solidFill>
                <a:latin typeface="DejaVu Sans"/>
                <a:ea typeface="DejaVu Sans"/>
                <a:cs typeface="DejaVu Sans"/>
              </a:defRPr>
            </a:lvl3pPr>
            <a:lvl4pPr algn="ctr">
              <a:defRPr sz="1950" b="1" i="0">
                <a:solidFill>
                  <a:srgbClr val="E97A5E"/>
                </a:solidFill>
                <a:latin typeface="DejaVu Sans"/>
                <a:ea typeface="DejaVu Sans"/>
                <a:cs typeface="DejaVu Sans"/>
              </a:defRPr>
            </a:lvl4pPr>
            <a:lvl5pPr algn="ctr">
              <a:defRPr sz="1950" b="1" i="0">
                <a:solidFill>
                  <a:srgbClr val="E97A5E"/>
                </a:solidFill>
                <a:latin typeface="DejaVu Sans"/>
                <a:ea typeface="DejaVu Sans"/>
                <a:cs typeface="DejaVu Sans"/>
              </a:defRPr>
            </a:lvl5pPr>
            <a:lvl6pPr algn="ctr">
              <a:defRPr sz="1950" b="1" i="0">
                <a:solidFill>
                  <a:srgbClr val="E97A5E"/>
                </a:solidFill>
                <a:latin typeface="DejaVu Sans"/>
                <a:ea typeface="DejaVu Sans"/>
                <a:cs typeface="DejaVu Sans"/>
              </a:defRPr>
            </a:lvl6pPr>
            <a:lvl7pPr algn="ctr">
              <a:defRPr sz="1950" b="1" i="0">
                <a:solidFill>
                  <a:srgbClr val="E97A5E"/>
                </a:solidFill>
                <a:latin typeface="DejaVu Sans"/>
                <a:ea typeface="DejaVu Sans"/>
                <a:cs typeface="DejaVu Sans"/>
              </a:defRPr>
            </a:lvl7pPr>
            <a:lvl8pPr algn="ctr">
              <a:defRPr sz="1950" b="1" i="0">
                <a:solidFill>
                  <a:srgbClr val="E97A5E"/>
                </a:solidFill>
                <a:latin typeface="DejaVu Sans"/>
                <a:ea typeface="DejaVu Sans"/>
                <a:cs typeface="DejaVu Sans"/>
              </a:defRPr>
            </a:lvl8pPr>
            <a:lvl9pPr algn="ctr">
              <a:defRPr sz="1950" b="1" i="0">
                <a:solidFill>
                  <a:srgbClr val="E97A5E"/>
                </a:solidFill>
                <a:latin typeface="DejaVu Sans"/>
                <a:ea typeface="DejaVu Sans"/>
                <a:cs typeface="DejaVu Sans"/>
              </a:defRPr>
            </a:lvl9pPr>
          </a:lstStyle>
          <a:p>
            <a:pPr algn="ctr">
              <a:defRPr sz="1950" b="1" i="0">
                <a:solidFill>
                  <a:srgbClr val="E97A5E"/>
                </a:solidFill>
                <a:latin typeface="DejaVu Sans"/>
                <a:ea typeface="DejaVu Sans"/>
                <a:cs typeface="DejaVu Sans"/>
              </a:defRPr>
            </a:pPr>
            <a:r>
              <a:rPr sz="1950" b="1" i="0">
                <a:solidFill>
                  <a:srgbClr val="E97A5E"/>
                </a:solidFill>
                <a:latin typeface="DejaVu Sans"/>
                <a:ea typeface="DejaVu Sans"/>
                <a:cs typeface="DejaVu Sans"/>
              </a:rPr>
              <a:t>Θεραπευτικός ουδός</a:t>
            </a:r>
          </a:p>
        </p:txBody>
      </p:sp>
      <p:sp>
        <p:nvSpPr>
          <p:cNvPr id="9" name="Rectangle 8">
            <a:extLst>
              <a:ext uri="{FF2B5EF4-FFF2-40B4-BE49-F238E27FC236}">
                <a16:creationId xmlns:a16="http://schemas.microsoft.com/office/drawing/2014/main" id="{B6A0EC83-DFC0-4B5B-9831-9948B392522F}"/>
              </a:ext>
            </a:extLst>
          </p:cNvPr>
          <p:cNvSpPr>
            <a:spLocks noGrp="1"/>
          </p:cNvSpPr>
          <p:nvPr/>
        </p:nvSpPr>
        <p:spPr>
          <a:xfrm>
            <a:off x="4572000" y="2857500"/>
            <a:ext cx="2952750" cy="1619250"/>
          </a:xfrm>
          <a:prstGeom prst="rect">
            <a:avLst/>
          </a:prstGeom>
          <a:noFill/>
          <a:ln w="0">
            <a:noFill/>
            <a:prstDash val="solid"/>
          </a:ln>
        </p:spPr>
        <p:txBody>
          <a:bodyPr anchor="t">
            <a:normAutofit/>
          </a:bodyPr>
          <a:lstStyle>
            <a:defPPr algn="ctr">
              <a:defRPr sz="1575" b="0" i="0">
                <a:solidFill>
                  <a:srgbClr val="1F2D36"/>
                </a:solidFill>
                <a:latin typeface="DejaVu Sans"/>
                <a:ea typeface="DejaVu Sans"/>
                <a:cs typeface="DejaVu Sans"/>
              </a:defRPr>
            </a:defPPr>
            <a:lvl1pPr algn="ctr">
              <a:defRPr sz="1575" b="0" i="0">
                <a:solidFill>
                  <a:srgbClr val="1F2D36"/>
                </a:solidFill>
                <a:latin typeface="DejaVu Sans"/>
                <a:ea typeface="DejaVu Sans"/>
                <a:cs typeface="DejaVu Sans"/>
              </a:defRPr>
            </a:lvl1pPr>
            <a:lvl2pPr algn="ctr">
              <a:defRPr sz="1575" b="0" i="0">
                <a:solidFill>
                  <a:srgbClr val="1F2D36"/>
                </a:solidFill>
                <a:latin typeface="DejaVu Sans"/>
                <a:ea typeface="DejaVu Sans"/>
                <a:cs typeface="DejaVu Sans"/>
              </a:defRPr>
            </a:lvl2pPr>
            <a:lvl3pPr algn="ctr">
              <a:defRPr sz="1575" b="0" i="0">
                <a:solidFill>
                  <a:srgbClr val="1F2D36"/>
                </a:solidFill>
                <a:latin typeface="DejaVu Sans"/>
                <a:ea typeface="DejaVu Sans"/>
                <a:cs typeface="DejaVu Sans"/>
              </a:defRPr>
            </a:lvl3pPr>
            <a:lvl4pPr algn="ctr">
              <a:defRPr sz="1575" b="0" i="0">
                <a:solidFill>
                  <a:srgbClr val="1F2D36"/>
                </a:solidFill>
                <a:latin typeface="DejaVu Sans"/>
                <a:ea typeface="DejaVu Sans"/>
                <a:cs typeface="DejaVu Sans"/>
              </a:defRPr>
            </a:lvl4pPr>
            <a:lvl5pPr algn="ctr">
              <a:defRPr sz="1575" b="0" i="0">
                <a:solidFill>
                  <a:srgbClr val="1F2D36"/>
                </a:solidFill>
                <a:latin typeface="DejaVu Sans"/>
                <a:ea typeface="DejaVu Sans"/>
                <a:cs typeface="DejaVu Sans"/>
              </a:defRPr>
            </a:lvl5pPr>
            <a:lvl6pPr algn="ctr">
              <a:defRPr sz="1575" b="0" i="0">
                <a:solidFill>
                  <a:srgbClr val="1F2D36"/>
                </a:solidFill>
                <a:latin typeface="DejaVu Sans"/>
                <a:ea typeface="DejaVu Sans"/>
                <a:cs typeface="DejaVu Sans"/>
              </a:defRPr>
            </a:lvl6pPr>
            <a:lvl7pPr algn="ctr">
              <a:defRPr sz="1575" b="0" i="0">
                <a:solidFill>
                  <a:srgbClr val="1F2D36"/>
                </a:solidFill>
                <a:latin typeface="DejaVu Sans"/>
                <a:ea typeface="DejaVu Sans"/>
                <a:cs typeface="DejaVu Sans"/>
              </a:defRPr>
            </a:lvl7pPr>
            <a:lvl8pPr algn="ctr">
              <a:defRPr sz="1575" b="0" i="0">
                <a:solidFill>
                  <a:srgbClr val="1F2D36"/>
                </a:solidFill>
                <a:latin typeface="DejaVu Sans"/>
                <a:ea typeface="DejaVu Sans"/>
                <a:cs typeface="DejaVu Sans"/>
              </a:defRPr>
            </a:lvl8pPr>
            <a:lvl9pPr algn="ctr">
              <a:defRPr sz="1575" b="0" i="0">
                <a:solidFill>
                  <a:srgbClr val="1F2D36"/>
                </a:solidFill>
                <a:latin typeface="DejaVu Sans"/>
                <a:ea typeface="DejaVu Sans"/>
                <a:cs typeface="DejaVu Sans"/>
              </a:defRPr>
            </a:lvl9pPr>
          </a:lstStyle>
          <a:p>
            <a:pPr algn="ctr">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Εκτιμήσεις οφέλους και βλάβης που καθορίζουν πότε η θεραπεία αξίζει περισσότερο</a:t>
            </a:r>
          </a:p>
        </p:txBody>
      </p:sp>
      <p:sp>
        <p:nvSpPr>
          <p:cNvPr id="10" name="Rectangle 9">
            <a:extLst>
              <a:ext uri="{FF2B5EF4-FFF2-40B4-BE49-F238E27FC236}">
                <a16:creationId xmlns:a16="http://schemas.microsoft.com/office/drawing/2014/main" id="{6CE7406B-EE31-4988-8E9C-DC52BCCE2E23}"/>
              </a:ext>
            </a:extLst>
          </p:cNvPr>
          <p:cNvSpPr>
            <a:spLocks noGrp="1"/>
          </p:cNvSpPr>
          <p:nvPr/>
        </p:nvSpPr>
        <p:spPr>
          <a:xfrm>
            <a:off x="8286750" y="1666875"/>
            <a:ext cx="2857500" cy="66675"/>
          </a:xfrm>
          <a:prstGeom prst="rect">
            <a:avLst/>
          </a:prstGeom>
          <a:solidFill>
            <a:srgbClr val="E3AE45"/>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265549F9-A5AE-4658-A3F4-5327CD081A83}"/>
              </a:ext>
            </a:extLst>
          </p:cNvPr>
          <p:cNvSpPr>
            <a:spLocks noGrp="1"/>
          </p:cNvSpPr>
          <p:nvPr/>
        </p:nvSpPr>
        <p:spPr>
          <a:xfrm>
            <a:off x="8286750" y="1952625"/>
            <a:ext cx="3143250" cy="571500"/>
          </a:xfrm>
          <a:prstGeom prst="rect">
            <a:avLst/>
          </a:prstGeom>
          <a:noFill/>
          <a:ln w="0">
            <a:noFill/>
            <a:prstDash val="solid"/>
          </a:ln>
        </p:spPr>
        <p:txBody>
          <a:bodyPr anchor="ctr">
            <a:normAutofit fontScale="93933"/>
          </a:bodyPr>
          <a:lstStyle>
            <a:defPPr algn="ctr">
              <a:defRPr sz="1950" b="1" i="0">
                <a:solidFill>
                  <a:srgbClr val="E3AE45"/>
                </a:solidFill>
                <a:latin typeface="DejaVu Sans"/>
                <a:ea typeface="DejaVu Sans"/>
                <a:cs typeface="DejaVu Sans"/>
              </a:defRPr>
            </a:defPPr>
            <a:lvl1pPr algn="ctr">
              <a:defRPr sz="1950" b="1" i="0">
                <a:solidFill>
                  <a:srgbClr val="E3AE45"/>
                </a:solidFill>
                <a:latin typeface="DejaVu Sans"/>
                <a:ea typeface="DejaVu Sans"/>
                <a:cs typeface="DejaVu Sans"/>
              </a:defRPr>
            </a:lvl1pPr>
            <a:lvl2pPr algn="ctr">
              <a:defRPr sz="1950" b="1" i="0">
                <a:solidFill>
                  <a:srgbClr val="E3AE45"/>
                </a:solidFill>
                <a:latin typeface="DejaVu Sans"/>
                <a:ea typeface="DejaVu Sans"/>
                <a:cs typeface="DejaVu Sans"/>
              </a:defRPr>
            </a:lvl2pPr>
            <a:lvl3pPr algn="ctr">
              <a:defRPr sz="1950" b="1" i="0">
                <a:solidFill>
                  <a:srgbClr val="E3AE45"/>
                </a:solidFill>
                <a:latin typeface="DejaVu Sans"/>
                <a:ea typeface="DejaVu Sans"/>
                <a:cs typeface="DejaVu Sans"/>
              </a:defRPr>
            </a:lvl3pPr>
            <a:lvl4pPr algn="ctr">
              <a:defRPr sz="1950" b="1" i="0">
                <a:solidFill>
                  <a:srgbClr val="E3AE45"/>
                </a:solidFill>
                <a:latin typeface="DejaVu Sans"/>
                <a:ea typeface="DejaVu Sans"/>
                <a:cs typeface="DejaVu Sans"/>
              </a:defRPr>
            </a:lvl4pPr>
            <a:lvl5pPr algn="ctr">
              <a:defRPr sz="1950" b="1" i="0">
                <a:solidFill>
                  <a:srgbClr val="E3AE45"/>
                </a:solidFill>
                <a:latin typeface="DejaVu Sans"/>
                <a:ea typeface="DejaVu Sans"/>
                <a:cs typeface="DejaVu Sans"/>
              </a:defRPr>
            </a:lvl5pPr>
            <a:lvl6pPr algn="ctr">
              <a:defRPr sz="1950" b="1" i="0">
                <a:solidFill>
                  <a:srgbClr val="E3AE45"/>
                </a:solidFill>
                <a:latin typeface="DejaVu Sans"/>
                <a:ea typeface="DejaVu Sans"/>
                <a:cs typeface="DejaVu Sans"/>
              </a:defRPr>
            </a:lvl6pPr>
            <a:lvl7pPr algn="ctr">
              <a:defRPr sz="1950" b="1" i="0">
                <a:solidFill>
                  <a:srgbClr val="E3AE45"/>
                </a:solidFill>
                <a:latin typeface="DejaVu Sans"/>
                <a:ea typeface="DejaVu Sans"/>
                <a:cs typeface="DejaVu Sans"/>
              </a:defRPr>
            </a:lvl7pPr>
            <a:lvl8pPr algn="ctr">
              <a:defRPr sz="1950" b="1" i="0">
                <a:solidFill>
                  <a:srgbClr val="E3AE45"/>
                </a:solidFill>
                <a:latin typeface="DejaVu Sans"/>
                <a:ea typeface="DejaVu Sans"/>
                <a:cs typeface="DejaVu Sans"/>
              </a:defRPr>
            </a:lvl8pPr>
            <a:lvl9pPr algn="ctr">
              <a:defRPr sz="1950" b="1" i="0">
                <a:solidFill>
                  <a:srgbClr val="E3AE45"/>
                </a:solidFill>
                <a:latin typeface="DejaVu Sans"/>
                <a:ea typeface="DejaVu Sans"/>
                <a:cs typeface="DejaVu Sans"/>
              </a:defRPr>
            </a:lvl9pPr>
          </a:lstStyle>
          <a:p>
            <a:pPr algn="ctr">
              <a:defRPr sz="1950" b="1" i="0">
                <a:solidFill>
                  <a:srgbClr val="E3AE45"/>
                </a:solidFill>
                <a:latin typeface="DejaVu Sans"/>
                <a:ea typeface="DejaVu Sans"/>
                <a:cs typeface="DejaVu Sans"/>
              </a:defRPr>
            </a:pPr>
            <a:r>
              <a:rPr sz="1950" b="1" i="0">
                <a:solidFill>
                  <a:srgbClr val="E3AE45"/>
                </a:solidFill>
                <a:latin typeface="DejaVu Sans"/>
                <a:ea typeface="DejaVu Sans"/>
                <a:cs typeface="DejaVu Sans"/>
              </a:rPr>
              <a:t>Κατευθυντήρια οδηγία</a:t>
            </a:r>
          </a:p>
        </p:txBody>
      </p:sp>
      <p:sp>
        <p:nvSpPr>
          <p:cNvPr id="12" name="Rectangle 11">
            <a:extLst>
              <a:ext uri="{FF2B5EF4-FFF2-40B4-BE49-F238E27FC236}">
                <a16:creationId xmlns:a16="http://schemas.microsoft.com/office/drawing/2014/main" id="{05CF1A5A-7AAF-46D1-905F-7D8E33BFB1D0}"/>
              </a:ext>
            </a:extLst>
          </p:cNvPr>
          <p:cNvSpPr>
            <a:spLocks noGrp="1"/>
          </p:cNvSpPr>
          <p:nvPr/>
        </p:nvSpPr>
        <p:spPr>
          <a:xfrm>
            <a:off x="8382000" y="2857500"/>
            <a:ext cx="2952750" cy="1619250"/>
          </a:xfrm>
          <a:prstGeom prst="rect">
            <a:avLst/>
          </a:prstGeom>
          <a:noFill/>
          <a:ln w="0">
            <a:noFill/>
            <a:prstDash val="solid"/>
          </a:ln>
        </p:spPr>
        <p:txBody>
          <a:bodyPr anchor="t">
            <a:normAutofit/>
          </a:bodyPr>
          <a:lstStyle>
            <a:defPPr algn="ctr">
              <a:defRPr sz="1575" b="0" i="0">
                <a:solidFill>
                  <a:srgbClr val="1F2D36"/>
                </a:solidFill>
                <a:latin typeface="DejaVu Sans"/>
                <a:ea typeface="DejaVu Sans"/>
                <a:cs typeface="DejaVu Sans"/>
              </a:defRPr>
            </a:defPPr>
            <a:lvl1pPr algn="ctr">
              <a:defRPr sz="1575" b="0" i="0">
                <a:solidFill>
                  <a:srgbClr val="1F2D36"/>
                </a:solidFill>
                <a:latin typeface="DejaVu Sans"/>
                <a:ea typeface="DejaVu Sans"/>
                <a:cs typeface="DejaVu Sans"/>
              </a:defRPr>
            </a:lvl1pPr>
            <a:lvl2pPr algn="ctr">
              <a:defRPr sz="1575" b="0" i="0">
                <a:solidFill>
                  <a:srgbClr val="1F2D36"/>
                </a:solidFill>
                <a:latin typeface="DejaVu Sans"/>
                <a:ea typeface="DejaVu Sans"/>
                <a:cs typeface="DejaVu Sans"/>
              </a:defRPr>
            </a:lvl2pPr>
            <a:lvl3pPr algn="ctr">
              <a:defRPr sz="1575" b="0" i="0">
                <a:solidFill>
                  <a:srgbClr val="1F2D36"/>
                </a:solidFill>
                <a:latin typeface="DejaVu Sans"/>
                <a:ea typeface="DejaVu Sans"/>
                <a:cs typeface="DejaVu Sans"/>
              </a:defRPr>
            </a:lvl3pPr>
            <a:lvl4pPr algn="ctr">
              <a:defRPr sz="1575" b="0" i="0">
                <a:solidFill>
                  <a:srgbClr val="1F2D36"/>
                </a:solidFill>
                <a:latin typeface="DejaVu Sans"/>
                <a:ea typeface="DejaVu Sans"/>
                <a:cs typeface="DejaVu Sans"/>
              </a:defRPr>
            </a:lvl4pPr>
            <a:lvl5pPr algn="ctr">
              <a:defRPr sz="1575" b="0" i="0">
                <a:solidFill>
                  <a:srgbClr val="1F2D36"/>
                </a:solidFill>
                <a:latin typeface="DejaVu Sans"/>
                <a:ea typeface="DejaVu Sans"/>
                <a:cs typeface="DejaVu Sans"/>
              </a:defRPr>
            </a:lvl5pPr>
            <a:lvl6pPr algn="ctr">
              <a:defRPr sz="1575" b="0" i="0">
                <a:solidFill>
                  <a:srgbClr val="1F2D36"/>
                </a:solidFill>
                <a:latin typeface="DejaVu Sans"/>
                <a:ea typeface="DejaVu Sans"/>
                <a:cs typeface="DejaVu Sans"/>
              </a:defRPr>
            </a:lvl6pPr>
            <a:lvl7pPr algn="ctr">
              <a:defRPr sz="1575" b="0" i="0">
                <a:solidFill>
                  <a:srgbClr val="1F2D36"/>
                </a:solidFill>
                <a:latin typeface="DejaVu Sans"/>
                <a:ea typeface="DejaVu Sans"/>
                <a:cs typeface="DejaVu Sans"/>
              </a:defRPr>
            </a:lvl7pPr>
            <a:lvl8pPr algn="ctr">
              <a:defRPr sz="1575" b="0" i="0">
                <a:solidFill>
                  <a:srgbClr val="1F2D36"/>
                </a:solidFill>
                <a:latin typeface="DejaVu Sans"/>
                <a:ea typeface="DejaVu Sans"/>
                <a:cs typeface="DejaVu Sans"/>
              </a:defRPr>
            </a:lvl8pPr>
            <a:lvl9pPr algn="ctr">
              <a:defRPr sz="1575" b="0" i="0">
                <a:solidFill>
                  <a:srgbClr val="1F2D36"/>
                </a:solidFill>
                <a:latin typeface="DejaVu Sans"/>
                <a:ea typeface="DejaVu Sans"/>
                <a:cs typeface="DejaVu Sans"/>
              </a:defRPr>
            </a:lvl9pPr>
          </a:lstStyle>
          <a:p>
            <a:pPr algn="ctr">
              <a:defRPr sz="1575" b="0" i="0">
                <a:solidFill>
                  <a:srgbClr val="1F2D36"/>
                </a:solidFill>
                <a:latin typeface="DejaVu Sans"/>
                <a:ea typeface="DejaVu Sans"/>
                <a:cs typeface="DejaVu Sans"/>
              </a:defRPr>
            </a:pPr>
            <a:r>
              <a:rPr sz="1575" b="0" i="0">
                <a:solidFill>
                  <a:srgbClr val="1F2D36"/>
                </a:solidFill>
                <a:latin typeface="DejaVu Sans"/>
                <a:ea typeface="DejaVu Sans"/>
                <a:cs typeface="DejaVu Sans"/>
              </a:rPr>
              <a:t>Σύνθεση τεκμηρίωσης, βεβαιότητα και στάθμιση συνεπειών για τη διατύπωση σύστασης</a:t>
            </a:r>
          </a:p>
        </p:txBody>
      </p:sp>
      <p:sp>
        <p:nvSpPr>
          <p:cNvPr id="13" name="Rectangle 12">
            <a:extLst>
              <a:ext uri="{FF2B5EF4-FFF2-40B4-BE49-F238E27FC236}">
                <a16:creationId xmlns:a16="http://schemas.microsoft.com/office/drawing/2014/main" id="{E9EE7AD5-7470-46A6-8F3A-128C5666803C}"/>
              </a:ext>
            </a:extLst>
          </p:cNvPr>
          <p:cNvSpPr>
            <a:spLocks noGrp="1"/>
          </p:cNvSpPr>
          <p:nvPr/>
        </p:nvSpPr>
        <p:spPr>
          <a:xfrm>
            <a:off x="1381125" y="5334000"/>
            <a:ext cx="9429750" cy="552450"/>
          </a:xfrm>
          <a:prstGeom prst="rect">
            <a:avLst/>
          </a:prstGeom>
          <a:noFill/>
          <a:ln w="0">
            <a:noFill/>
            <a:prstDash val="solid"/>
          </a:ln>
        </p:spPr>
        <p:txBody>
          <a:bodyPr anchor="ctr">
            <a:normAutofit fontScale="91528" lnSpcReduction="10000"/>
          </a:bodyPr>
          <a:lstStyle>
            <a:defPPr algn="ctr">
              <a:defRPr sz="1800" b="1" i="0">
                <a:solidFill>
                  <a:srgbClr val="16384C"/>
                </a:solidFill>
                <a:latin typeface="DejaVu Sans"/>
                <a:ea typeface="DejaVu Sans"/>
                <a:cs typeface="DejaVu Sans"/>
              </a:defRPr>
            </a:defPPr>
            <a:lvl1pPr algn="ctr">
              <a:defRPr sz="1800" b="1" i="0">
                <a:solidFill>
                  <a:srgbClr val="16384C"/>
                </a:solidFill>
                <a:latin typeface="DejaVu Sans"/>
                <a:ea typeface="DejaVu Sans"/>
                <a:cs typeface="DejaVu Sans"/>
              </a:defRPr>
            </a:lvl1pPr>
            <a:lvl2pPr algn="ctr">
              <a:defRPr sz="1800" b="1" i="0">
                <a:solidFill>
                  <a:srgbClr val="16384C"/>
                </a:solidFill>
                <a:latin typeface="DejaVu Sans"/>
                <a:ea typeface="DejaVu Sans"/>
                <a:cs typeface="DejaVu Sans"/>
              </a:defRPr>
            </a:lvl2pPr>
            <a:lvl3pPr algn="ctr">
              <a:defRPr sz="1800" b="1" i="0">
                <a:solidFill>
                  <a:srgbClr val="16384C"/>
                </a:solidFill>
                <a:latin typeface="DejaVu Sans"/>
                <a:ea typeface="DejaVu Sans"/>
                <a:cs typeface="DejaVu Sans"/>
              </a:defRPr>
            </a:lvl3pPr>
            <a:lvl4pPr algn="ctr">
              <a:defRPr sz="1800" b="1" i="0">
                <a:solidFill>
                  <a:srgbClr val="16384C"/>
                </a:solidFill>
                <a:latin typeface="DejaVu Sans"/>
                <a:ea typeface="DejaVu Sans"/>
                <a:cs typeface="DejaVu Sans"/>
              </a:defRPr>
            </a:lvl4pPr>
            <a:lvl5pPr algn="ctr">
              <a:defRPr sz="1800" b="1" i="0">
                <a:solidFill>
                  <a:srgbClr val="16384C"/>
                </a:solidFill>
                <a:latin typeface="DejaVu Sans"/>
                <a:ea typeface="DejaVu Sans"/>
                <a:cs typeface="DejaVu Sans"/>
              </a:defRPr>
            </a:lvl5pPr>
            <a:lvl6pPr algn="ctr">
              <a:defRPr sz="1800" b="1" i="0">
                <a:solidFill>
                  <a:srgbClr val="16384C"/>
                </a:solidFill>
                <a:latin typeface="DejaVu Sans"/>
                <a:ea typeface="DejaVu Sans"/>
                <a:cs typeface="DejaVu Sans"/>
              </a:defRPr>
            </a:lvl6pPr>
            <a:lvl7pPr algn="ctr">
              <a:defRPr sz="1800" b="1" i="0">
                <a:solidFill>
                  <a:srgbClr val="16384C"/>
                </a:solidFill>
                <a:latin typeface="DejaVu Sans"/>
                <a:ea typeface="DejaVu Sans"/>
                <a:cs typeface="DejaVu Sans"/>
              </a:defRPr>
            </a:lvl7pPr>
            <a:lvl8pPr algn="ctr">
              <a:defRPr sz="1800" b="1" i="0">
                <a:solidFill>
                  <a:srgbClr val="16384C"/>
                </a:solidFill>
                <a:latin typeface="DejaVu Sans"/>
                <a:ea typeface="DejaVu Sans"/>
                <a:cs typeface="DejaVu Sans"/>
              </a:defRPr>
            </a:lvl8pPr>
            <a:lvl9pPr algn="ctr">
              <a:defRPr sz="1800" b="1" i="0">
                <a:solidFill>
                  <a:srgbClr val="16384C"/>
                </a:solidFill>
                <a:latin typeface="DejaVu Sans"/>
                <a:ea typeface="DejaVu Sans"/>
                <a:cs typeface="DejaVu Sans"/>
              </a:defRPr>
            </a:lvl9pPr>
          </a:lstStyle>
          <a:p>
            <a:pPr algn="ctr">
              <a:defRPr sz="1800" b="1" i="0">
                <a:solidFill>
                  <a:srgbClr val="16384C"/>
                </a:solidFill>
                <a:latin typeface="DejaVu Sans"/>
                <a:ea typeface="DejaVu Sans"/>
                <a:cs typeface="DejaVu Sans"/>
              </a:defRPr>
            </a:pPr>
            <a:r>
              <a:rPr sz="1800" b="1" i="0">
                <a:solidFill>
                  <a:srgbClr val="16384C"/>
                </a:solidFill>
                <a:latin typeface="DejaVu Sans"/>
                <a:ea typeface="DejaVu Sans"/>
                <a:cs typeface="DejaVu Sans"/>
              </a:rPr>
              <a:t>Η ανασκόπηση αποτελεί πηγή εισροών. Το εργαλείο απόφασης οργανώνει τον τρόπο που θα χρησιμοποιηθούν.</a:t>
            </a:r>
          </a:p>
        </p:txBody>
      </p:sp>
    </p:spTree>
    <p:extLst>
      <p:ext uri="{BB962C8B-B14F-4D97-AF65-F5344CB8AC3E}">
        <p14:creationId xmlns:p14="http://schemas.microsoft.com/office/powerpoint/2010/main" val="476428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slide-title">
            <a:extLst>
              <a:ext uri="{FF2B5EF4-FFF2-40B4-BE49-F238E27FC236}">
                <a16:creationId xmlns:a16="http://schemas.microsoft.com/office/drawing/2014/main" id="{9BA24183-4ED1-4EAA-81C9-9E6E269D0F1D}"/>
              </a:ext>
            </a:extLst>
          </p:cNvPr>
          <p:cNvSpPr>
            <a:spLocks noGrp="1"/>
          </p:cNvSpPr>
          <p:nvPr/>
        </p:nvSpPr>
        <p:spPr>
          <a:xfrm>
            <a:off x="647700" y="266700"/>
            <a:ext cx="10382250" cy="742950"/>
          </a:xfrm>
          <a:prstGeom prst="rect">
            <a:avLst/>
          </a:prstGeom>
          <a:noFill/>
          <a:ln w="0">
            <a:noFill/>
            <a:prstDash val="solid"/>
          </a:ln>
        </p:spPr>
        <p:txBody>
          <a:bodyPr anchor="ctr">
            <a:normAutofit/>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a:solidFill>
                  <a:srgbClr val="16384C"/>
                </a:solidFill>
                <a:latin typeface="DejaVu Sans"/>
                <a:ea typeface="DejaVu Sans"/>
                <a:cs typeface="DejaVu Sans"/>
              </a:rPr>
              <a:t>Ολοκληρωμένο παράδειγμα: DVT και αντιπηκτική αγωγή</a:t>
            </a:r>
          </a:p>
        </p:txBody>
      </p:sp>
      <p:sp>
        <p:nvSpPr>
          <p:cNvPr id="2" name="Rectangle 1">
            <a:extLst>
              <a:ext uri="{FF2B5EF4-FFF2-40B4-BE49-F238E27FC236}">
                <a16:creationId xmlns:a16="http://schemas.microsoft.com/office/drawing/2014/main" id="{06E4B1DA-ABF1-4671-A23D-D8B1CC386854}"/>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A29ACF27-FF96-46C6-A3B4-276C51EC1918}"/>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44</a:t>
            </a:r>
          </a:p>
        </p:txBody>
      </p:sp>
      <p:sp>
        <p:nvSpPr>
          <p:cNvPr id="4" name="Rectangle 3">
            <a:extLst>
              <a:ext uri="{FF2B5EF4-FFF2-40B4-BE49-F238E27FC236}">
                <a16:creationId xmlns:a16="http://schemas.microsoft.com/office/drawing/2014/main" id="{E946C836-8AE2-4C23-A909-C7E1C12895CB}"/>
              </a:ext>
            </a:extLst>
          </p:cNvPr>
          <p:cNvSpPr>
            <a:spLocks noGrp="1"/>
          </p:cNvSpPr>
          <p:nvPr/>
        </p:nvSpPr>
        <p:spPr>
          <a:xfrm>
            <a:off x="904875" y="1190625"/>
            <a:ext cx="10382250" cy="495300"/>
          </a:xfrm>
          <a:prstGeom prst="rect">
            <a:avLst/>
          </a:prstGeom>
          <a:noFill/>
          <a:ln w="0">
            <a:noFill/>
            <a:prstDash val="solid"/>
          </a:ln>
        </p:spPr>
        <p:txBody>
          <a:bodyPr anchor="ctr">
            <a:normAutofit/>
          </a:bodyPr>
          <a:lstStyle>
            <a:defPPr algn="ctr">
              <a:defRPr sz="2025" b="1" i="0">
                <a:solidFill>
                  <a:srgbClr val="16384C"/>
                </a:solidFill>
                <a:latin typeface="DejaVu Sans"/>
                <a:ea typeface="DejaVu Sans"/>
                <a:cs typeface="DejaVu Sans"/>
              </a:defRPr>
            </a:defPPr>
            <a:lvl1pPr algn="ctr">
              <a:defRPr sz="2025" b="1" i="0">
                <a:solidFill>
                  <a:srgbClr val="16384C"/>
                </a:solidFill>
                <a:latin typeface="DejaVu Sans"/>
                <a:ea typeface="DejaVu Sans"/>
                <a:cs typeface="DejaVu Sans"/>
              </a:defRPr>
            </a:lvl1pPr>
            <a:lvl2pPr algn="ctr">
              <a:defRPr sz="2025" b="1" i="0">
                <a:solidFill>
                  <a:srgbClr val="16384C"/>
                </a:solidFill>
                <a:latin typeface="DejaVu Sans"/>
                <a:ea typeface="DejaVu Sans"/>
                <a:cs typeface="DejaVu Sans"/>
              </a:defRPr>
            </a:lvl2pPr>
            <a:lvl3pPr algn="ctr">
              <a:defRPr sz="2025" b="1" i="0">
                <a:solidFill>
                  <a:srgbClr val="16384C"/>
                </a:solidFill>
                <a:latin typeface="DejaVu Sans"/>
                <a:ea typeface="DejaVu Sans"/>
                <a:cs typeface="DejaVu Sans"/>
              </a:defRPr>
            </a:lvl3pPr>
            <a:lvl4pPr algn="ctr">
              <a:defRPr sz="2025" b="1" i="0">
                <a:solidFill>
                  <a:srgbClr val="16384C"/>
                </a:solidFill>
                <a:latin typeface="DejaVu Sans"/>
                <a:ea typeface="DejaVu Sans"/>
                <a:cs typeface="DejaVu Sans"/>
              </a:defRPr>
            </a:lvl4pPr>
            <a:lvl5pPr algn="ctr">
              <a:defRPr sz="2025" b="1" i="0">
                <a:solidFill>
                  <a:srgbClr val="16384C"/>
                </a:solidFill>
                <a:latin typeface="DejaVu Sans"/>
                <a:ea typeface="DejaVu Sans"/>
                <a:cs typeface="DejaVu Sans"/>
              </a:defRPr>
            </a:lvl5pPr>
            <a:lvl6pPr algn="ctr">
              <a:defRPr sz="2025" b="1" i="0">
                <a:solidFill>
                  <a:srgbClr val="16384C"/>
                </a:solidFill>
                <a:latin typeface="DejaVu Sans"/>
                <a:ea typeface="DejaVu Sans"/>
                <a:cs typeface="DejaVu Sans"/>
              </a:defRPr>
            </a:lvl6pPr>
            <a:lvl7pPr algn="ctr">
              <a:defRPr sz="2025" b="1" i="0">
                <a:solidFill>
                  <a:srgbClr val="16384C"/>
                </a:solidFill>
                <a:latin typeface="DejaVu Sans"/>
                <a:ea typeface="DejaVu Sans"/>
                <a:cs typeface="DejaVu Sans"/>
              </a:defRPr>
            </a:lvl7pPr>
            <a:lvl8pPr algn="ctr">
              <a:defRPr sz="2025" b="1" i="0">
                <a:solidFill>
                  <a:srgbClr val="16384C"/>
                </a:solidFill>
                <a:latin typeface="DejaVu Sans"/>
                <a:ea typeface="DejaVu Sans"/>
                <a:cs typeface="DejaVu Sans"/>
              </a:defRPr>
            </a:lvl8pPr>
            <a:lvl9pPr algn="ctr">
              <a:defRPr sz="2025" b="1" i="0">
                <a:solidFill>
                  <a:srgbClr val="16384C"/>
                </a:solidFill>
                <a:latin typeface="DejaVu Sans"/>
                <a:ea typeface="DejaVu Sans"/>
                <a:cs typeface="DejaVu Sans"/>
              </a:defRPr>
            </a:lvl9pPr>
          </a:lstStyle>
          <a:p>
            <a:pPr algn="ctr">
              <a:defRPr sz="2025" b="1" i="0">
                <a:solidFill>
                  <a:srgbClr val="16384C"/>
                </a:solidFill>
                <a:latin typeface="DejaVu Sans"/>
                <a:ea typeface="DejaVu Sans"/>
                <a:cs typeface="DejaVu Sans"/>
              </a:defRPr>
            </a:pPr>
            <a:r>
              <a:rPr sz="2025" b="1" i="0">
                <a:solidFill>
                  <a:srgbClr val="16384C"/>
                </a:solidFill>
                <a:latin typeface="DejaVu Sans"/>
                <a:ea typeface="DejaVu Sans"/>
                <a:cs typeface="DejaVu Sans"/>
              </a:rPr>
              <a:t>Ασθενής με καρκίνο, πιθανότητα DVT 25%, θεραπευτικός ουδός 20%</a:t>
            </a:r>
          </a:p>
        </p:txBody>
      </p:sp>
      <p:sp>
        <p:nvSpPr>
          <p:cNvPr id="5" name="Rectangle 4">
            <a:extLst>
              <a:ext uri="{FF2B5EF4-FFF2-40B4-BE49-F238E27FC236}">
                <a16:creationId xmlns:a16="http://schemas.microsoft.com/office/drawing/2014/main" id="{E4A1C181-8772-4786-97D4-B16766B17D58}"/>
              </a:ext>
            </a:extLst>
          </p:cNvPr>
          <p:cNvSpPr>
            <a:spLocks noGrp="1"/>
          </p:cNvSpPr>
          <p:nvPr/>
        </p:nvSpPr>
        <p:spPr>
          <a:xfrm>
            <a:off x="904875" y="2000250"/>
            <a:ext cx="3476625" cy="419100"/>
          </a:xfrm>
          <a:prstGeom prst="rect">
            <a:avLst/>
          </a:prstGeom>
          <a:noFill/>
          <a:ln w="0">
            <a:noFill/>
            <a:prstDash val="solid"/>
          </a:ln>
        </p:spPr>
        <p:txBody>
          <a:bodyPr anchor="ctr">
            <a:normAutofit fontScale="85031" lnSpcReduction="20000"/>
          </a:bodyPr>
          <a:lstStyle>
            <a:defPPr algn="l">
              <a:defRPr sz="1575" b="1" i="0">
                <a:solidFill>
                  <a:srgbClr val="2A7F78"/>
                </a:solidFill>
                <a:latin typeface="DejaVu Sans"/>
                <a:ea typeface="DejaVu Sans"/>
                <a:cs typeface="DejaVu Sans"/>
              </a:defRPr>
            </a:defPPr>
            <a:lvl1pPr algn="l">
              <a:defRPr sz="1575" b="1" i="0">
                <a:solidFill>
                  <a:srgbClr val="2A7F78"/>
                </a:solidFill>
                <a:latin typeface="DejaVu Sans"/>
                <a:ea typeface="DejaVu Sans"/>
                <a:cs typeface="DejaVu Sans"/>
              </a:defRPr>
            </a:lvl1pPr>
            <a:lvl2pPr algn="l">
              <a:defRPr sz="1575" b="1" i="0">
                <a:solidFill>
                  <a:srgbClr val="2A7F78"/>
                </a:solidFill>
                <a:latin typeface="DejaVu Sans"/>
                <a:ea typeface="DejaVu Sans"/>
                <a:cs typeface="DejaVu Sans"/>
              </a:defRPr>
            </a:lvl2pPr>
            <a:lvl3pPr algn="l">
              <a:defRPr sz="1575" b="1" i="0">
                <a:solidFill>
                  <a:srgbClr val="2A7F78"/>
                </a:solidFill>
                <a:latin typeface="DejaVu Sans"/>
                <a:ea typeface="DejaVu Sans"/>
                <a:cs typeface="DejaVu Sans"/>
              </a:defRPr>
            </a:lvl3pPr>
            <a:lvl4pPr algn="l">
              <a:defRPr sz="1575" b="1" i="0">
                <a:solidFill>
                  <a:srgbClr val="2A7F78"/>
                </a:solidFill>
                <a:latin typeface="DejaVu Sans"/>
                <a:ea typeface="DejaVu Sans"/>
                <a:cs typeface="DejaVu Sans"/>
              </a:defRPr>
            </a:lvl4pPr>
            <a:lvl5pPr algn="l">
              <a:defRPr sz="1575" b="1" i="0">
                <a:solidFill>
                  <a:srgbClr val="2A7F78"/>
                </a:solidFill>
                <a:latin typeface="DejaVu Sans"/>
                <a:ea typeface="DejaVu Sans"/>
                <a:cs typeface="DejaVu Sans"/>
              </a:defRPr>
            </a:lvl5pPr>
            <a:lvl6pPr algn="l">
              <a:defRPr sz="1575" b="1" i="0">
                <a:solidFill>
                  <a:srgbClr val="2A7F78"/>
                </a:solidFill>
                <a:latin typeface="DejaVu Sans"/>
                <a:ea typeface="DejaVu Sans"/>
                <a:cs typeface="DejaVu Sans"/>
              </a:defRPr>
            </a:lvl6pPr>
            <a:lvl7pPr algn="l">
              <a:defRPr sz="1575" b="1" i="0">
                <a:solidFill>
                  <a:srgbClr val="2A7F78"/>
                </a:solidFill>
                <a:latin typeface="DejaVu Sans"/>
                <a:ea typeface="DejaVu Sans"/>
                <a:cs typeface="DejaVu Sans"/>
              </a:defRPr>
            </a:lvl7pPr>
            <a:lvl8pPr algn="l">
              <a:defRPr sz="1575" b="1" i="0">
                <a:solidFill>
                  <a:srgbClr val="2A7F78"/>
                </a:solidFill>
                <a:latin typeface="DejaVu Sans"/>
                <a:ea typeface="DejaVu Sans"/>
                <a:cs typeface="DejaVu Sans"/>
              </a:defRPr>
            </a:lvl8pPr>
            <a:lvl9pPr algn="l">
              <a:defRPr sz="1575" b="1" i="0">
                <a:solidFill>
                  <a:srgbClr val="2A7F78"/>
                </a:solidFill>
                <a:latin typeface="DejaVu Sans"/>
                <a:ea typeface="DejaVu Sans"/>
                <a:cs typeface="DejaVu Sans"/>
              </a:defRPr>
            </a:lvl9pPr>
          </a:lstStyle>
          <a:p>
            <a:pPr algn="l">
              <a:defRPr sz="1575" b="1" i="0">
                <a:solidFill>
                  <a:srgbClr val="2A7F78"/>
                </a:solidFill>
                <a:latin typeface="DejaVu Sans"/>
                <a:ea typeface="DejaVu Sans"/>
                <a:cs typeface="DejaVu Sans"/>
              </a:defRPr>
            </a:pPr>
            <a:r>
              <a:rPr sz="1575" b="1" i="0">
                <a:solidFill>
                  <a:srgbClr val="2A7F78"/>
                </a:solidFill>
                <a:latin typeface="DejaVu Sans"/>
                <a:ea typeface="DejaVu Sans"/>
                <a:cs typeface="DejaVu Sans"/>
              </a:rPr>
              <a:t>Ανασκόπηση διαγνωστικής ακρίβειας</a:t>
            </a:r>
          </a:p>
        </p:txBody>
      </p:sp>
      <p:sp>
        <p:nvSpPr>
          <p:cNvPr id="6" name="Rectangle 5">
            <a:extLst>
              <a:ext uri="{FF2B5EF4-FFF2-40B4-BE49-F238E27FC236}">
                <a16:creationId xmlns:a16="http://schemas.microsoft.com/office/drawing/2014/main" id="{CA5C9BA2-A4D2-4625-BE87-DDDE40A1DA25}"/>
              </a:ext>
            </a:extLst>
          </p:cNvPr>
          <p:cNvSpPr>
            <a:spLocks noGrp="1"/>
          </p:cNvSpPr>
          <p:nvPr/>
        </p:nvSpPr>
        <p:spPr>
          <a:xfrm>
            <a:off x="4572000" y="2000250"/>
            <a:ext cx="6477000" cy="5524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Ευαισθησία και ειδικότητα του triplex στον κατάλληλο πληθυσμό</a:t>
            </a:r>
          </a:p>
        </p:txBody>
      </p:sp>
      <p:sp>
        <p:nvSpPr>
          <p:cNvPr id="7" name="Rectangle 6">
            <a:extLst>
              <a:ext uri="{FF2B5EF4-FFF2-40B4-BE49-F238E27FC236}">
                <a16:creationId xmlns:a16="http://schemas.microsoft.com/office/drawing/2014/main" id="{7F5D4162-BB97-432B-8578-948E8EA797DB}"/>
              </a:ext>
            </a:extLst>
          </p:cNvPr>
          <p:cNvSpPr>
            <a:spLocks noGrp="1"/>
          </p:cNvSpPr>
          <p:nvPr/>
        </p:nvSpPr>
        <p:spPr>
          <a:xfrm>
            <a:off x="904875" y="2667000"/>
            <a:ext cx="10144125" cy="19050"/>
          </a:xfrm>
          <a:prstGeom prst="rect">
            <a:avLst/>
          </a:prstGeom>
          <a:solidFill>
            <a:srgbClr val="C9D4D8"/>
          </a:solidFill>
          <a:ln w="0">
            <a:noFill/>
            <a:prstDash val="solid"/>
          </a:ln>
        </p:spPr>
        <p:txBody>
          <a:bodyPr/>
          <a:lstStyle/>
          <a:p>
            <a:endParaRPr lang="en-US"/>
          </a:p>
        </p:txBody>
      </p:sp>
      <p:sp>
        <p:nvSpPr>
          <p:cNvPr id="8" name="Rectangle 7">
            <a:extLst>
              <a:ext uri="{FF2B5EF4-FFF2-40B4-BE49-F238E27FC236}">
                <a16:creationId xmlns:a16="http://schemas.microsoft.com/office/drawing/2014/main" id="{49A565DA-9F33-497F-A400-21D0DCA5FD36}"/>
              </a:ext>
            </a:extLst>
          </p:cNvPr>
          <p:cNvSpPr>
            <a:spLocks noGrp="1"/>
          </p:cNvSpPr>
          <p:nvPr/>
        </p:nvSpPr>
        <p:spPr>
          <a:xfrm>
            <a:off x="904875" y="2895600"/>
            <a:ext cx="3476625" cy="419100"/>
          </a:xfrm>
          <a:prstGeom prst="rect">
            <a:avLst/>
          </a:prstGeom>
          <a:noFill/>
          <a:ln w="0">
            <a:noFill/>
            <a:prstDash val="solid"/>
          </a:ln>
        </p:spPr>
        <p:txBody>
          <a:bodyPr anchor="ctr">
            <a:normAutofit/>
          </a:bodyPr>
          <a:lstStyle>
            <a:defPPr algn="l">
              <a:defRPr sz="1575" b="1" i="0">
                <a:solidFill>
                  <a:srgbClr val="E97A5E"/>
                </a:solidFill>
                <a:latin typeface="DejaVu Sans"/>
                <a:ea typeface="DejaVu Sans"/>
                <a:cs typeface="DejaVu Sans"/>
              </a:defRPr>
            </a:defPPr>
            <a:lvl1pPr algn="l">
              <a:defRPr sz="1575" b="1" i="0">
                <a:solidFill>
                  <a:srgbClr val="E97A5E"/>
                </a:solidFill>
                <a:latin typeface="DejaVu Sans"/>
                <a:ea typeface="DejaVu Sans"/>
                <a:cs typeface="DejaVu Sans"/>
              </a:defRPr>
            </a:lvl1pPr>
            <a:lvl2pPr algn="l">
              <a:defRPr sz="1575" b="1" i="0">
                <a:solidFill>
                  <a:srgbClr val="E97A5E"/>
                </a:solidFill>
                <a:latin typeface="DejaVu Sans"/>
                <a:ea typeface="DejaVu Sans"/>
                <a:cs typeface="DejaVu Sans"/>
              </a:defRPr>
            </a:lvl2pPr>
            <a:lvl3pPr algn="l">
              <a:defRPr sz="1575" b="1" i="0">
                <a:solidFill>
                  <a:srgbClr val="E97A5E"/>
                </a:solidFill>
                <a:latin typeface="DejaVu Sans"/>
                <a:ea typeface="DejaVu Sans"/>
                <a:cs typeface="DejaVu Sans"/>
              </a:defRPr>
            </a:lvl3pPr>
            <a:lvl4pPr algn="l">
              <a:defRPr sz="1575" b="1" i="0">
                <a:solidFill>
                  <a:srgbClr val="E97A5E"/>
                </a:solidFill>
                <a:latin typeface="DejaVu Sans"/>
                <a:ea typeface="DejaVu Sans"/>
                <a:cs typeface="DejaVu Sans"/>
              </a:defRPr>
            </a:lvl4pPr>
            <a:lvl5pPr algn="l">
              <a:defRPr sz="1575" b="1" i="0">
                <a:solidFill>
                  <a:srgbClr val="E97A5E"/>
                </a:solidFill>
                <a:latin typeface="DejaVu Sans"/>
                <a:ea typeface="DejaVu Sans"/>
                <a:cs typeface="DejaVu Sans"/>
              </a:defRPr>
            </a:lvl5pPr>
            <a:lvl6pPr algn="l">
              <a:defRPr sz="1575" b="1" i="0">
                <a:solidFill>
                  <a:srgbClr val="E97A5E"/>
                </a:solidFill>
                <a:latin typeface="DejaVu Sans"/>
                <a:ea typeface="DejaVu Sans"/>
                <a:cs typeface="DejaVu Sans"/>
              </a:defRPr>
            </a:lvl6pPr>
            <a:lvl7pPr algn="l">
              <a:defRPr sz="1575" b="1" i="0">
                <a:solidFill>
                  <a:srgbClr val="E97A5E"/>
                </a:solidFill>
                <a:latin typeface="DejaVu Sans"/>
                <a:ea typeface="DejaVu Sans"/>
                <a:cs typeface="DejaVu Sans"/>
              </a:defRPr>
            </a:lvl7pPr>
            <a:lvl8pPr algn="l">
              <a:defRPr sz="1575" b="1" i="0">
                <a:solidFill>
                  <a:srgbClr val="E97A5E"/>
                </a:solidFill>
                <a:latin typeface="DejaVu Sans"/>
                <a:ea typeface="DejaVu Sans"/>
                <a:cs typeface="DejaVu Sans"/>
              </a:defRPr>
            </a:lvl8pPr>
            <a:lvl9pPr algn="l">
              <a:defRPr sz="1575" b="1" i="0">
                <a:solidFill>
                  <a:srgbClr val="E97A5E"/>
                </a:solidFill>
                <a:latin typeface="DejaVu Sans"/>
                <a:ea typeface="DejaVu Sans"/>
                <a:cs typeface="DejaVu Sans"/>
              </a:defRPr>
            </a:lvl9pPr>
          </a:lstStyle>
          <a:p>
            <a:pPr algn="l">
              <a:defRPr sz="1575" b="1" i="0">
                <a:solidFill>
                  <a:srgbClr val="E97A5E"/>
                </a:solidFill>
                <a:latin typeface="DejaVu Sans"/>
                <a:ea typeface="DejaVu Sans"/>
                <a:cs typeface="DejaVu Sans"/>
              </a:defRPr>
            </a:pPr>
            <a:r>
              <a:rPr sz="1575" b="1" i="0">
                <a:solidFill>
                  <a:srgbClr val="E97A5E"/>
                </a:solidFill>
                <a:latin typeface="DejaVu Sans"/>
                <a:ea typeface="DejaVu Sans"/>
                <a:cs typeface="DejaVu Sans"/>
              </a:rPr>
              <a:t>Ανασκόπηση θεραπείας</a:t>
            </a:r>
          </a:p>
        </p:txBody>
      </p:sp>
      <p:sp>
        <p:nvSpPr>
          <p:cNvPr id="9" name="Rectangle 8">
            <a:extLst>
              <a:ext uri="{FF2B5EF4-FFF2-40B4-BE49-F238E27FC236}">
                <a16:creationId xmlns:a16="http://schemas.microsoft.com/office/drawing/2014/main" id="{955E9422-FA76-41C3-B5FC-929123D54A88}"/>
              </a:ext>
            </a:extLst>
          </p:cNvPr>
          <p:cNvSpPr>
            <a:spLocks noGrp="1"/>
          </p:cNvSpPr>
          <p:nvPr/>
        </p:nvSpPr>
        <p:spPr>
          <a:xfrm>
            <a:off x="4572000" y="2895600"/>
            <a:ext cx="6477000" cy="5524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Μείωση συμπτωματικής VTE και πνευμονικής εμβολής με αντιπηκτική αγωγή</a:t>
            </a:r>
          </a:p>
        </p:txBody>
      </p:sp>
      <p:sp>
        <p:nvSpPr>
          <p:cNvPr id="10" name="Rectangle 9">
            <a:extLst>
              <a:ext uri="{FF2B5EF4-FFF2-40B4-BE49-F238E27FC236}">
                <a16:creationId xmlns:a16="http://schemas.microsoft.com/office/drawing/2014/main" id="{E05FB3A0-41CC-489E-B57E-D62B8B021194}"/>
              </a:ext>
            </a:extLst>
          </p:cNvPr>
          <p:cNvSpPr>
            <a:spLocks noGrp="1"/>
          </p:cNvSpPr>
          <p:nvPr/>
        </p:nvSpPr>
        <p:spPr>
          <a:xfrm>
            <a:off x="904875" y="3562350"/>
            <a:ext cx="10144125" cy="19050"/>
          </a:xfrm>
          <a:prstGeom prst="rect">
            <a:avLst/>
          </a:prstGeom>
          <a:solidFill>
            <a:srgbClr val="C9D4D8"/>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AA2C9333-70F4-4A6D-9CA3-66DECA88712A}"/>
              </a:ext>
            </a:extLst>
          </p:cNvPr>
          <p:cNvSpPr>
            <a:spLocks noGrp="1"/>
          </p:cNvSpPr>
          <p:nvPr/>
        </p:nvSpPr>
        <p:spPr>
          <a:xfrm>
            <a:off x="904875" y="3790950"/>
            <a:ext cx="3476625" cy="419100"/>
          </a:xfrm>
          <a:prstGeom prst="rect">
            <a:avLst/>
          </a:prstGeom>
          <a:noFill/>
          <a:ln w="0">
            <a:noFill/>
            <a:prstDash val="solid"/>
          </a:ln>
        </p:spPr>
        <p:txBody>
          <a:bodyPr anchor="ctr">
            <a:normAutofit/>
          </a:bodyPr>
          <a:lstStyle>
            <a:defPPr algn="l">
              <a:defRPr sz="1575" b="1" i="0">
                <a:solidFill>
                  <a:srgbClr val="E3AE45"/>
                </a:solidFill>
                <a:latin typeface="DejaVu Sans"/>
                <a:ea typeface="DejaVu Sans"/>
                <a:cs typeface="DejaVu Sans"/>
              </a:defRPr>
            </a:defPPr>
            <a:lvl1pPr algn="l">
              <a:defRPr sz="1575" b="1" i="0">
                <a:solidFill>
                  <a:srgbClr val="E3AE45"/>
                </a:solidFill>
                <a:latin typeface="DejaVu Sans"/>
                <a:ea typeface="DejaVu Sans"/>
                <a:cs typeface="DejaVu Sans"/>
              </a:defRPr>
            </a:lvl1pPr>
            <a:lvl2pPr algn="l">
              <a:defRPr sz="1575" b="1" i="0">
                <a:solidFill>
                  <a:srgbClr val="E3AE45"/>
                </a:solidFill>
                <a:latin typeface="DejaVu Sans"/>
                <a:ea typeface="DejaVu Sans"/>
                <a:cs typeface="DejaVu Sans"/>
              </a:defRPr>
            </a:lvl2pPr>
            <a:lvl3pPr algn="l">
              <a:defRPr sz="1575" b="1" i="0">
                <a:solidFill>
                  <a:srgbClr val="E3AE45"/>
                </a:solidFill>
                <a:latin typeface="DejaVu Sans"/>
                <a:ea typeface="DejaVu Sans"/>
                <a:cs typeface="DejaVu Sans"/>
              </a:defRPr>
            </a:lvl3pPr>
            <a:lvl4pPr algn="l">
              <a:defRPr sz="1575" b="1" i="0">
                <a:solidFill>
                  <a:srgbClr val="E3AE45"/>
                </a:solidFill>
                <a:latin typeface="DejaVu Sans"/>
                <a:ea typeface="DejaVu Sans"/>
                <a:cs typeface="DejaVu Sans"/>
              </a:defRPr>
            </a:lvl4pPr>
            <a:lvl5pPr algn="l">
              <a:defRPr sz="1575" b="1" i="0">
                <a:solidFill>
                  <a:srgbClr val="E3AE45"/>
                </a:solidFill>
                <a:latin typeface="DejaVu Sans"/>
                <a:ea typeface="DejaVu Sans"/>
                <a:cs typeface="DejaVu Sans"/>
              </a:defRPr>
            </a:lvl5pPr>
            <a:lvl6pPr algn="l">
              <a:defRPr sz="1575" b="1" i="0">
                <a:solidFill>
                  <a:srgbClr val="E3AE45"/>
                </a:solidFill>
                <a:latin typeface="DejaVu Sans"/>
                <a:ea typeface="DejaVu Sans"/>
                <a:cs typeface="DejaVu Sans"/>
              </a:defRPr>
            </a:lvl6pPr>
            <a:lvl7pPr algn="l">
              <a:defRPr sz="1575" b="1" i="0">
                <a:solidFill>
                  <a:srgbClr val="E3AE45"/>
                </a:solidFill>
                <a:latin typeface="DejaVu Sans"/>
                <a:ea typeface="DejaVu Sans"/>
                <a:cs typeface="DejaVu Sans"/>
              </a:defRPr>
            </a:lvl7pPr>
            <a:lvl8pPr algn="l">
              <a:defRPr sz="1575" b="1" i="0">
                <a:solidFill>
                  <a:srgbClr val="E3AE45"/>
                </a:solidFill>
                <a:latin typeface="DejaVu Sans"/>
                <a:ea typeface="DejaVu Sans"/>
                <a:cs typeface="DejaVu Sans"/>
              </a:defRPr>
            </a:lvl8pPr>
            <a:lvl9pPr algn="l">
              <a:defRPr sz="1575" b="1" i="0">
                <a:solidFill>
                  <a:srgbClr val="E3AE45"/>
                </a:solidFill>
                <a:latin typeface="DejaVu Sans"/>
                <a:ea typeface="DejaVu Sans"/>
                <a:cs typeface="DejaVu Sans"/>
              </a:defRPr>
            </a:lvl9pPr>
          </a:lstStyle>
          <a:p>
            <a:pPr algn="l">
              <a:defRPr sz="1575" b="1" i="0">
                <a:solidFill>
                  <a:srgbClr val="E3AE45"/>
                </a:solidFill>
                <a:latin typeface="DejaVu Sans"/>
                <a:ea typeface="DejaVu Sans"/>
                <a:cs typeface="DejaVu Sans"/>
              </a:defRPr>
            </a:pPr>
            <a:r>
              <a:rPr sz="1575" b="1" i="0">
                <a:solidFill>
                  <a:srgbClr val="E3AE45"/>
                </a:solidFill>
                <a:latin typeface="DejaVu Sans"/>
                <a:ea typeface="DejaVu Sans"/>
                <a:cs typeface="DejaVu Sans"/>
              </a:rPr>
              <a:t>Ανασκόπηση ασφάλειας</a:t>
            </a:r>
          </a:p>
        </p:txBody>
      </p:sp>
      <p:sp>
        <p:nvSpPr>
          <p:cNvPr id="12" name="Rectangle 11">
            <a:extLst>
              <a:ext uri="{FF2B5EF4-FFF2-40B4-BE49-F238E27FC236}">
                <a16:creationId xmlns:a16="http://schemas.microsoft.com/office/drawing/2014/main" id="{2686D62C-BF7E-47D9-AB97-8486FEBBFF1C}"/>
              </a:ext>
            </a:extLst>
          </p:cNvPr>
          <p:cNvSpPr>
            <a:spLocks noGrp="1"/>
          </p:cNvSpPr>
          <p:nvPr/>
        </p:nvSpPr>
        <p:spPr>
          <a:xfrm>
            <a:off x="4572000" y="3790950"/>
            <a:ext cx="6477000" cy="552450"/>
          </a:xfrm>
          <a:prstGeom prst="rect">
            <a:avLst/>
          </a:prstGeom>
          <a:noFill/>
          <a:ln w="0">
            <a:noFill/>
            <a:prstDash val="solid"/>
          </a:ln>
        </p:spPr>
        <p:txBody>
          <a:bodyPr anchor="t">
            <a:normAutofit/>
          </a:bodyPr>
          <a:lstStyle>
            <a:defPPr algn="l">
              <a:defRPr sz="1500" b="0" i="0">
                <a:solidFill>
                  <a:srgbClr val="1F2D36"/>
                </a:solidFill>
                <a:latin typeface="DejaVu Sans"/>
                <a:ea typeface="DejaVu Sans"/>
                <a:cs typeface="DejaVu Sans"/>
              </a:defRPr>
            </a:defPPr>
            <a:lvl1pPr algn="l">
              <a:defRPr sz="1500" b="0" i="0">
                <a:solidFill>
                  <a:srgbClr val="1F2D36"/>
                </a:solidFill>
                <a:latin typeface="DejaVu Sans"/>
                <a:ea typeface="DejaVu Sans"/>
                <a:cs typeface="DejaVu Sans"/>
              </a:defRPr>
            </a:lvl1pPr>
            <a:lvl2pPr algn="l">
              <a:defRPr sz="1500" b="0" i="0">
                <a:solidFill>
                  <a:srgbClr val="1F2D36"/>
                </a:solidFill>
                <a:latin typeface="DejaVu Sans"/>
                <a:ea typeface="DejaVu Sans"/>
                <a:cs typeface="DejaVu Sans"/>
              </a:defRPr>
            </a:lvl2pPr>
            <a:lvl3pPr algn="l">
              <a:defRPr sz="1500" b="0" i="0">
                <a:solidFill>
                  <a:srgbClr val="1F2D36"/>
                </a:solidFill>
                <a:latin typeface="DejaVu Sans"/>
                <a:ea typeface="DejaVu Sans"/>
                <a:cs typeface="DejaVu Sans"/>
              </a:defRPr>
            </a:lvl3pPr>
            <a:lvl4pPr algn="l">
              <a:defRPr sz="1500" b="0" i="0">
                <a:solidFill>
                  <a:srgbClr val="1F2D36"/>
                </a:solidFill>
                <a:latin typeface="DejaVu Sans"/>
                <a:ea typeface="DejaVu Sans"/>
                <a:cs typeface="DejaVu Sans"/>
              </a:defRPr>
            </a:lvl4pPr>
            <a:lvl5pPr algn="l">
              <a:defRPr sz="1500" b="0" i="0">
                <a:solidFill>
                  <a:srgbClr val="1F2D36"/>
                </a:solidFill>
                <a:latin typeface="DejaVu Sans"/>
                <a:ea typeface="DejaVu Sans"/>
                <a:cs typeface="DejaVu Sans"/>
              </a:defRPr>
            </a:lvl5pPr>
            <a:lvl6pPr algn="l">
              <a:defRPr sz="1500" b="0" i="0">
                <a:solidFill>
                  <a:srgbClr val="1F2D36"/>
                </a:solidFill>
                <a:latin typeface="DejaVu Sans"/>
                <a:ea typeface="DejaVu Sans"/>
                <a:cs typeface="DejaVu Sans"/>
              </a:defRPr>
            </a:lvl6pPr>
            <a:lvl7pPr algn="l">
              <a:defRPr sz="1500" b="0" i="0">
                <a:solidFill>
                  <a:srgbClr val="1F2D36"/>
                </a:solidFill>
                <a:latin typeface="DejaVu Sans"/>
                <a:ea typeface="DejaVu Sans"/>
                <a:cs typeface="DejaVu Sans"/>
              </a:defRPr>
            </a:lvl7pPr>
            <a:lvl8pPr algn="l">
              <a:defRPr sz="1500" b="0" i="0">
                <a:solidFill>
                  <a:srgbClr val="1F2D36"/>
                </a:solidFill>
                <a:latin typeface="DejaVu Sans"/>
                <a:ea typeface="DejaVu Sans"/>
                <a:cs typeface="DejaVu Sans"/>
              </a:defRPr>
            </a:lvl8pPr>
            <a:lvl9pPr algn="l">
              <a:defRPr sz="1500" b="0" i="0">
                <a:solidFill>
                  <a:srgbClr val="1F2D36"/>
                </a:solidFill>
                <a:latin typeface="DejaVu Sans"/>
                <a:ea typeface="DejaVu Sans"/>
                <a:cs typeface="DejaVu Sans"/>
              </a:defRPr>
            </a:lvl9pPr>
          </a:lstStyle>
          <a:p>
            <a:pPr algn="l">
              <a:defRPr sz="1500" b="0" i="0">
                <a:solidFill>
                  <a:srgbClr val="1F2D36"/>
                </a:solidFill>
                <a:latin typeface="DejaVu Sans"/>
                <a:ea typeface="DejaVu Sans"/>
                <a:cs typeface="DejaVu Sans"/>
              </a:defRPr>
            </a:pPr>
            <a:r>
              <a:rPr sz="1500" b="0" i="0">
                <a:solidFill>
                  <a:srgbClr val="1F2D36"/>
                </a:solidFill>
                <a:latin typeface="DejaVu Sans"/>
                <a:ea typeface="DejaVu Sans"/>
                <a:cs typeface="DejaVu Sans"/>
              </a:rPr>
              <a:t>Κίνδυνος μείζονος ή θανατηφόρου αιμορραγίας</a:t>
            </a:r>
          </a:p>
        </p:txBody>
      </p:sp>
      <p:sp>
        <p:nvSpPr>
          <p:cNvPr id="13" name="Rectangle 12">
            <a:extLst>
              <a:ext uri="{FF2B5EF4-FFF2-40B4-BE49-F238E27FC236}">
                <a16:creationId xmlns:a16="http://schemas.microsoft.com/office/drawing/2014/main" id="{553C1129-E151-44E9-A299-F73ABA456C0F}"/>
              </a:ext>
            </a:extLst>
          </p:cNvPr>
          <p:cNvSpPr>
            <a:spLocks noGrp="1"/>
          </p:cNvSpPr>
          <p:nvPr/>
        </p:nvSpPr>
        <p:spPr>
          <a:xfrm>
            <a:off x="904875" y="4457700"/>
            <a:ext cx="10144125" cy="19050"/>
          </a:xfrm>
          <a:prstGeom prst="rect">
            <a:avLst/>
          </a:prstGeom>
          <a:solidFill>
            <a:srgbClr val="C9D4D8"/>
          </a:solidFill>
          <a:ln w="0">
            <a:noFill/>
            <a:prstDash val="solid"/>
          </a:ln>
        </p:spPr>
        <p:txBody>
          <a:bodyPr/>
          <a:lstStyle/>
          <a:p>
            <a:endParaRPr lang="en-US"/>
          </a:p>
        </p:txBody>
      </p:sp>
      <p:sp>
        <p:nvSpPr>
          <p:cNvPr id="14" name="Rectangle: Rounded Corners 13">
            <a:extLst>
              <a:ext uri="{FF2B5EF4-FFF2-40B4-BE49-F238E27FC236}">
                <a16:creationId xmlns:a16="http://schemas.microsoft.com/office/drawing/2014/main" id="{EA991E5F-71DD-4C48-98C6-126FD3496B45}"/>
              </a:ext>
            </a:extLst>
          </p:cNvPr>
          <p:cNvSpPr>
            <a:spLocks noGrp="1"/>
          </p:cNvSpPr>
          <p:nvPr/>
        </p:nvSpPr>
        <p:spPr>
          <a:xfrm>
            <a:off x="1285875" y="4953000"/>
            <a:ext cx="9620250" cy="876300"/>
          </a:xfrm>
          <a:prstGeom prst="roundRect">
            <a:avLst>
              <a:gd name="adj" fmla="val 8696"/>
            </a:avLst>
          </a:prstGeom>
          <a:solidFill>
            <a:srgbClr val="DDEFEA"/>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F93F726B-1380-46B0-9FF0-C6053295F68F}"/>
              </a:ext>
            </a:extLst>
          </p:cNvPr>
          <p:cNvSpPr>
            <a:spLocks noGrp="1"/>
          </p:cNvSpPr>
          <p:nvPr/>
        </p:nvSpPr>
        <p:spPr>
          <a:xfrm>
            <a:off x="1571625" y="5095875"/>
            <a:ext cx="9048750" cy="590550"/>
          </a:xfrm>
          <a:prstGeom prst="rect">
            <a:avLst/>
          </a:prstGeom>
          <a:noFill/>
          <a:ln w="0">
            <a:noFill/>
            <a:prstDash val="solid"/>
          </a:ln>
        </p:spPr>
        <p:txBody>
          <a:bodyPr anchor="ctr">
            <a:normAutofit fontScale="83987" lnSpcReduction="20000"/>
          </a:bodyPr>
          <a:lstStyle>
            <a:defPPr algn="ctr">
              <a:defRPr sz="1500" b="1" i="0">
                <a:solidFill>
                  <a:srgbClr val="16384C"/>
                </a:solidFill>
                <a:latin typeface="DejaVu Sans"/>
                <a:ea typeface="DejaVu Sans"/>
                <a:cs typeface="DejaVu Sans"/>
              </a:defRPr>
            </a:defPPr>
            <a:lvl1pPr algn="ctr">
              <a:defRPr sz="1500" b="1" i="0">
                <a:solidFill>
                  <a:srgbClr val="16384C"/>
                </a:solidFill>
                <a:latin typeface="DejaVu Sans"/>
                <a:ea typeface="DejaVu Sans"/>
                <a:cs typeface="DejaVu Sans"/>
              </a:defRPr>
            </a:lvl1pPr>
            <a:lvl2pPr algn="ctr">
              <a:defRPr sz="1500" b="1" i="0">
                <a:solidFill>
                  <a:srgbClr val="16384C"/>
                </a:solidFill>
                <a:latin typeface="DejaVu Sans"/>
                <a:ea typeface="DejaVu Sans"/>
                <a:cs typeface="DejaVu Sans"/>
              </a:defRPr>
            </a:lvl2pPr>
            <a:lvl3pPr algn="ctr">
              <a:defRPr sz="1500" b="1" i="0">
                <a:solidFill>
                  <a:srgbClr val="16384C"/>
                </a:solidFill>
                <a:latin typeface="DejaVu Sans"/>
                <a:ea typeface="DejaVu Sans"/>
                <a:cs typeface="DejaVu Sans"/>
              </a:defRPr>
            </a:lvl3pPr>
            <a:lvl4pPr algn="ctr">
              <a:defRPr sz="1500" b="1" i="0">
                <a:solidFill>
                  <a:srgbClr val="16384C"/>
                </a:solidFill>
                <a:latin typeface="DejaVu Sans"/>
                <a:ea typeface="DejaVu Sans"/>
                <a:cs typeface="DejaVu Sans"/>
              </a:defRPr>
            </a:lvl4pPr>
            <a:lvl5pPr algn="ctr">
              <a:defRPr sz="1500" b="1" i="0">
                <a:solidFill>
                  <a:srgbClr val="16384C"/>
                </a:solidFill>
                <a:latin typeface="DejaVu Sans"/>
                <a:ea typeface="DejaVu Sans"/>
                <a:cs typeface="DejaVu Sans"/>
              </a:defRPr>
            </a:lvl5pPr>
            <a:lvl6pPr algn="ctr">
              <a:defRPr sz="1500" b="1" i="0">
                <a:solidFill>
                  <a:srgbClr val="16384C"/>
                </a:solidFill>
                <a:latin typeface="DejaVu Sans"/>
                <a:ea typeface="DejaVu Sans"/>
                <a:cs typeface="DejaVu Sans"/>
              </a:defRPr>
            </a:lvl6pPr>
            <a:lvl7pPr algn="ctr">
              <a:defRPr sz="1500" b="1" i="0">
                <a:solidFill>
                  <a:srgbClr val="16384C"/>
                </a:solidFill>
                <a:latin typeface="DejaVu Sans"/>
                <a:ea typeface="DejaVu Sans"/>
                <a:cs typeface="DejaVu Sans"/>
              </a:defRPr>
            </a:lvl7pPr>
            <a:lvl8pPr algn="ctr">
              <a:defRPr sz="1500" b="1" i="0">
                <a:solidFill>
                  <a:srgbClr val="16384C"/>
                </a:solidFill>
                <a:latin typeface="DejaVu Sans"/>
                <a:ea typeface="DejaVu Sans"/>
                <a:cs typeface="DejaVu Sans"/>
              </a:defRPr>
            </a:lvl8pPr>
            <a:lvl9pPr algn="ctr">
              <a:defRPr sz="1500" b="1" i="0">
                <a:solidFill>
                  <a:srgbClr val="16384C"/>
                </a:solidFill>
                <a:latin typeface="DejaVu Sans"/>
                <a:ea typeface="DejaVu Sans"/>
                <a:cs typeface="DejaVu Sans"/>
              </a:defRPr>
            </a:lvl9pPr>
          </a:lstStyle>
          <a:p>
            <a:pPr algn="ctr">
              <a:defRPr sz="1500" b="1" i="0">
                <a:solidFill>
                  <a:srgbClr val="16384C"/>
                </a:solidFill>
                <a:latin typeface="DejaVu Sans"/>
                <a:ea typeface="DejaVu Sans"/>
                <a:cs typeface="DejaVu Sans"/>
              </a:defRPr>
            </a:pPr>
            <a:r>
              <a:rPr sz="1500" b="1" i="0">
                <a:solidFill>
                  <a:srgbClr val="16384C"/>
                </a:solidFill>
                <a:latin typeface="DejaVu Sans"/>
                <a:ea typeface="DejaVu Sans"/>
                <a:cs typeface="DejaVu Sans"/>
              </a:rPr>
              <a:t>Ερωτήματα: Είναι ο πληθυσμός συγκρίσιμος; Πόσο ακριβείς είναι οι εκτιμήσεις; Μετακινεί το αποτέλεσμα του triplex την πιθανότητα κάτω ή πάνω από τον ουδό; Τι αλλάζει αν ο κίνδυνος αιμορραγίας είναι υψηλός;</a:t>
            </a:r>
          </a:p>
        </p:txBody>
      </p:sp>
    </p:spTree>
    <p:extLst>
      <p:ext uri="{BB962C8B-B14F-4D97-AF65-F5344CB8AC3E}">
        <p14:creationId xmlns:p14="http://schemas.microsoft.com/office/powerpoint/2010/main" val="2051165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slide-title">
            <a:extLst>
              <a:ext uri="{FF2B5EF4-FFF2-40B4-BE49-F238E27FC236}">
                <a16:creationId xmlns:a16="http://schemas.microsoft.com/office/drawing/2014/main" id="{33363435-ECD0-42FD-BB23-3520D022B272}"/>
              </a:ext>
            </a:extLst>
          </p:cNvPr>
          <p:cNvSpPr>
            <a:spLocks noGrp="1"/>
          </p:cNvSpPr>
          <p:nvPr/>
        </p:nvSpPr>
        <p:spPr>
          <a:xfrm>
            <a:off x="647700" y="266700"/>
            <a:ext cx="10382250" cy="742950"/>
          </a:xfrm>
          <a:prstGeom prst="rect">
            <a:avLst/>
          </a:prstGeom>
          <a:noFill/>
          <a:ln w="0">
            <a:noFill/>
            <a:prstDash val="solid"/>
          </a:ln>
        </p:spPr>
        <p:txBody>
          <a:bodyPr anchor="ctr">
            <a:normAutofit/>
          </a:bodyPr>
          <a:lstStyle>
            <a:defPPr algn="l">
              <a:defRPr sz="2400" b="1" i="0">
                <a:solidFill>
                  <a:srgbClr val="16384C"/>
                </a:solidFill>
                <a:latin typeface="DejaVu Sans"/>
                <a:ea typeface="DejaVu Sans"/>
                <a:cs typeface="DejaVu Sans"/>
              </a:defRPr>
            </a:defPPr>
            <a:lvl1pPr algn="l">
              <a:defRPr sz="2400" b="1" i="0">
                <a:solidFill>
                  <a:srgbClr val="16384C"/>
                </a:solidFill>
                <a:latin typeface="DejaVu Sans"/>
                <a:ea typeface="DejaVu Sans"/>
                <a:cs typeface="DejaVu Sans"/>
              </a:defRPr>
            </a:lvl1pPr>
            <a:lvl2pPr algn="l">
              <a:defRPr sz="2400" b="1" i="0">
                <a:solidFill>
                  <a:srgbClr val="16384C"/>
                </a:solidFill>
                <a:latin typeface="DejaVu Sans"/>
                <a:ea typeface="DejaVu Sans"/>
                <a:cs typeface="DejaVu Sans"/>
              </a:defRPr>
            </a:lvl2pPr>
            <a:lvl3pPr algn="l">
              <a:defRPr sz="2400" b="1" i="0">
                <a:solidFill>
                  <a:srgbClr val="16384C"/>
                </a:solidFill>
                <a:latin typeface="DejaVu Sans"/>
                <a:ea typeface="DejaVu Sans"/>
                <a:cs typeface="DejaVu Sans"/>
              </a:defRPr>
            </a:lvl3pPr>
            <a:lvl4pPr algn="l">
              <a:defRPr sz="2400" b="1" i="0">
                <a:solidFill>
                  <a:srgbClr val="16384C"/>
                </a:solidFill>
                <a:latin typeface="DejaVu Sans"/>
                <a:ea typeface="DejaVu Sans"/>
                <a:cs typeface="DejaVu Sans"/>
              </a:defRPr>
            </a:lvl4pPr>
            <a:lvl5pPr algn="l">
              <a:defRPr sz="2400" b="1" i="0">
                <a:solidFill>
                  <a:srgbClr val="16384C"/>
                </a:solidFill>
                <a:latin typeface="DejaVu Sans"/>
                <a:ea typeface="DejaVu Sans"/>
                <a:cs typeface="DejaVu Sans"/>
              </a:defRPr>
            </a:lvl5pPr>
            <a:lvl6pPr algn="l">
              <a:defRPr sz="2400" b="1" i="0">
                <a:solidFill>
                  <a:srgbClr val="16384C"/>
                </a:solidFill>
                <a:latin typeface="DejaVu Sans"/>
                <a:ea typeface="DejaVu Sans"/>
                <a:cs typeface="DejaVu Sans"/>
              </a:defRPr>
            </a:lvl6pPr>
            <a:lvl7pPr algn="l">
              <a:defRPr sz="2400" b="1" i="0">
                <a:solidFill>
                  <a:srgbClr val="16384C"/>
                </a:solidFill>
                <a:latin typeface="DejaVu Sans"/>
                <a:ea typeface="DejaVu Sans"/>
                <a:cs typeface="DejaVu Sans"/>
              </a:defRPr>
            </a:lvl7pPr>
            <a:lvl8pPr algn="l">
              <a:defRPr sz="2400" b="1" i="0">
                <a:solidFill>
                  <a:srgbClr val="16384C"/>
                </a:solidFill>
                <a:latin typeface="DejaVu Sans"/>
                <a:ea typeface="DejaVu Sans"/>
                <a:cs typeface="DejaVu Sans"/>
              </a:defRPr>
            </a:lvl8pPr>
            <a:lvl9pPr algn="l">
              <a:defRPr sz="2400" b="1" i="0">
                <a:solidFill>
                  <a:srgbClr val="16384C"/>
                </a:solidFill>
                <a:latin typeface="DejaVu Sans"/>
                <a:ea typeface="DejaVu Sans"/>
                <a:cs typeface="DejaVu Sans"/>
              </a:defRPr>
            </a:lvl9pPr>
          </a:lstStyle>
          <a:p>
            <a:pPr algn="l">
              <a:defRPr sz="2400" b="1" i="0">
                <a:solidFill>
                  <a:srgbClr val="16384C"/>
                </a:solidFill>
                <a:latin typeface="DejaVu Sans"/>
                <a:ea typeface="DejaVu Sans"/>
                <a:cs typeface="DejaVu Sans"/>
              </a:defRPr>
            </a:pPr>
            <a:r>
              <a:rPr sz="2400" b="1" i="0">
                <a:solidFill>
                  <a:srgbClr val="16384C"/>
                </a:solidFill>
                <a:latin typeface="DejaVu Sans"/>
                <a:ea typeface="DejaVu Sans"/>
                <a:cs typeface="DejaVu Sans"/>
              </a:rPr>
              <a:t>Πέντε ερωτήσεις πριν χρησιμοποιήσουμε μια ανασκόπηση</a:t>
            </a:r>
          </a:p>
        </p:txBody>
      </p:sp>
      <p:sp>
        <p:nvSpPr>
          <p:cNvPr id="2" name="Rectangle 1">
            <a:extLst>
              <a:ext uri="{FF2B5EF4-FFF2-40B4-BE49-F238E27FC236}">
                <a16:creationId xmlns:a16="http://schemas.microsoft.com/office/drawing/2014/main" id="{0C3EEB7B-D8B0-4B0F-8F0D-27D4926CFA69}"/>
              </a:ext>
            </a:extLst>
          </p:cNvPr>
          <p:cNvSpPr>
            <a:spLocks noGrp="1"/>
          </p:cNvSpPr>
          <p:nvPr/>
        </p:nvSpPr>
        <p:spPr>
          <a:xfrm>
            <a:off x="647700" y="1066800"/>
            <a:ext cx="876300" cy="47625"/>
          </a:xfrm>
          <a:prstGeom prst="rect">
            <a:avLst/>
          </a:prstGeom>
          <a:solidFill>
            <a:srgbClr val="E97A5E"/>
          </a:solidFill>
          <a:ln w="0">
            <a:noFill/>
            <a:prstDash val="solid"/>
          </a:ln>
        </p:spPr>
        <p:txBody>
          <a:bodyPr/>
          <a:lstStyle/>
          <a:p>
            <a:endParaRPr lang="en-US"/>
          </a:p>
        </p:txBody>
      </p:sp>
      <p:sp>
        <p:nvSpPr>
          <p:cNvPr id="3" name="Rectangle 2">
            <a:extLst>
              <a:ext uri="{FF2B5EF4-FFF2-40B4-BE49-F238E27FC236}">
                <a16:creationId xmlns:a16="http://schemas.microsoft.com/office/drawing/2014/main" id="{8D093AD3-E661-456D-99DA-427FB7F02803}"/>
              </a:ext>
            </a:extLst>
          </p:cNvPr>
          <p:cNvSpPr>
            <a:spLocks noGrp="1"/>
          </p:cNvSpPr>
          <p:nvPr/>
        </p:nvSpPr>
        <p:spPr>
          <a:xfrm>
            <a:off x="11191875" y="6438900"/>
            <a:ext cx="361950" cy="209550"/>
          </a:xfrm>
          <a:prstGeom prst="rect">
            <a:avLst/>
          </a:prstGeom>
          <a:noFill/>
          <a:ln w="0">
            <a:noFill/>
            <a:prstDash val="solid"/>
          </a:ln>
        </p:spPr>
        <p:txBody>
          <a:bodyPr anchor="ctr">
            <a:normAutofit fontScale="86111" lnSpcReduction="10000"/>
          </a:bodyPr>
          <a:lstStyle>
            <a:defPPr algn="r">
              <a:defRPr sz="900" b="1" i="0">
                <a:solidFill>
                  <a:srgbClr val="5E6C74"/>
                </a:solidFill>
                <a:latin typeface="DejaVu Sans"/>
                <a:ea typeface="DejaVu Sans"/>
                <a:cs typeface="DejaVu Sans"/>
              </a:defRPr>
            </a:defPPr>
            <a:lvl1pPr algn="r">
              <a:defRPr sz="900" b="1" i="0">
                <a:solidFill>
                  <a:srgbClr val="5E6C74"/>
                </a:solidFill>
                <a:latin typeface="DejaVu Sans"/>
                <a:ea typeface="DejaVu Sans"/>
                <a:cs typeface="DejaVu Sans"/>
              </a:defRPr>
            </a:lvl1pPr>
            <a:lvl2pPr algn="r">
              <a:defRPr sz="900" b="1" i="0">
                <a:solidFill>
                  <a:srgbClr val="5E6C74"/>
                </a:solidFill>
                <a:latin typeface="DejaVu Sans"/>
                <a:ea typeface="DejaVu Sans"/>
                <a:cs typeface="DejaVu Sans"/>
              </a:defRPr>
            </a:lvl2pPr>
            <a:lvl3pPr algn="r">
              <a:defRPr sz="900" b="1" i="0">
                <a:solidFill>
                  <a:srgbClr val="5E6C74"/>
                </a:solidFill>
                <a:latin typeface="DejaVu Sans"/>
                <a:ea typeface="DejaVu Sans"/>
                <a:cs typeface="DejaVu Sans"/>
              </a:defRPr>
            </a:lvl3pPr>
            <a:lvl4pPr algn="r">
              <a:defRPr sz="900" b="1" i="0">
                <a:solidFill>
                  <a:srgbClr val="5E6C74"/>
                </a:solidFill>
                <a:latin typeface="DejaVu Sans"/>
                <a:ea typeface="DejaVu Sans"/>
                <a:cs typeface="DejaVu Sans"/>
              </a:defRPr>
            </a:lvl4pPr>
            <a:lvl5pPr algn="r">
              <a:defRPr sz="900" b="1" i="0">
                <a:solidFill>
                  <a:srgbClr val="5E6C74"/>
                </a:solidFill>
                <a:latin typeface="DejaVu Sans"/>
                <a:ea typeface="DejaVu Sans"/>
                <a:cs typeface="DejaVu Sans"/>
              </a:defRPr>
            </a:lvl5pPr>
            <a:lvl6pPr algn="r">
              <a:defRPr sz="900" b="1" i="0">
                <a:solidFill>
                  <a:srgbClr val="5E6C74"/>
                </a:solidFill>
                <a:latin typeface="DejaVu Sans"/>
                <a:ea typeface="DejaVu Sans"/>
                <a:cs typeface="DejaVu Sans"/>
              </a:defRPr>
            </a:lvl6pPr>
            <a:lvl7pPr algn="r">
              <a:defRPr sz="900" b="1" i="0">
                <a:solidFill>
                  <a:srgbClr val="5E6C74"/>
                </a:solidFill>
                <a:latin typeface="DejaVu Sans"/>
                <a:ea typeface="DejaVu Sans"/>
                <a:cs typeface="DejaVu Sans"/>
              </a:defRPr>
            </a:lvl7pPr>
            <a:lvl8pPr algn="r">
              <a:defRPr sz="900" b="1" i="0">
                <a:solidFill>
                  <a:srgbClr val="5E6C74"/>
                </a:solidFill>
                <a:latin typeface="DejaVu Sans"/>
                <a:ea typeface="DejaVu Sans"/>
                <a:cs typeface="DejaVu Sans"/>
              </a:defRPr>
            </a:lvl8pPr>
            <a:lvl9pPr algn="r">
              <a:defRPr sz="900" b="1" i="0">
                <a:solidFill>
                  <a:srgbClr val="5E6C74"/>
                </a:solidFill>
                <a:latin typeface="DejaVu Sans"/>
                <a:ea typeface="DejaVu Sans"/>
                <a:cs typeface="DejaVu Sans"/>
              </a:defRPr>
            </a:lvl9pPr>
          </a:lstStyle>
          <a:p>
            <a:pPr algn="r">
              <a:defRPr sz="900" b="1" i="0">
                <a:solidFill>
                  <a:srgbClr val="5E6C74"/>
                </a:solidFill>
                <a:latin typeface="DejaVu Sans"/>
                <a:ea typeface="DejaVu Sans"/>
                <a:cs typeface="DejaVu Sans"/>
              </a:defRPr>
            </a:pPr>
            <a:r>
              <a:rPr sz="900" b="1" i="0">
                <a:solidFill>
                  <a:srgbClr val="5E6C74"/>
                </a:solidFill>
                <a:latin typeface="DejaVu Sans"/>
                <a:ea typeface="DejaVu Sans"/>
                <a:cs typeface="DejaVu Sans"/>
              </a:rPr>
              <a:t>45</a:t>
            </a:r>
          </a:p>
        </p:txBody>
      </p:sp>
      <p:sp>
        <p:nvSpPr>
          <p:cNvPr id="4" name="Oval 3">
            <a:extLst>
              <a:ext uri="{FF2B5EF4-FFF2-40B4-BE49-F238E27FC236}">
                <a16:creationId xmlns:a16="http://schemas.microsoft.com/office/drawing/2014/main" id="{7D820ABE-0A58-4EDE-BF4E-2D2689B67C6B}"/>
              </a:ext>
            </a:extLst>
          </p:cNvPr>
          <p:cNvSpPr>
            <a:spLocks noGrp="1"/>
          </p:cNvSpPr>
          <p:nvPr/>
        </p:nvSpPr>
        <p:spPr>
          <a:xfrm>
            <a:off x="1000125" y="1285875"/>
            <a:ext cx="533400" cy="533400"/>
          </a:xfrm>
          <a:prstGeom prst="ellipse">
            <a:avLst/>
          </a:prstGeom>
          <a:solidFill>
            <a:srgbClr val="16384C"/>
          </a:solidFill>
          <a:ln w="0">
            <a:noFill/>
            <a:prstDash val="solid"/>
          </a:ln>
        </p:spPr>
        <p:txBody>
          <a:bodyPr/>
          <a:lstStyle/>
          <a:p>
            <a:endParaRPr lang="en-US"/>
          </a:p>
        </p:txBody>
      </p:sp>
      <p:sp>
        <p:nvSpPr>
          <p:cNvPr id="5" name="Rectangle 4">
            <a:extLst>
              <a:ext uri="{FF2B5EF4-FFF2-40B4-BE49-F238E27FC236}">
                <a16:creationId xmlns:a16="http://schemas.microsoft.com/office/drawing/2014/main" id="{86AF7BA9-A6E0-499D-BED7-D5D2134274C5}"/>
              </a:ext>
            </a:extLst>
          </p:cNvPr>
          <p:cNvSpPr>
            <a:spLocks noGrp="1"/>
          </p:cNvSpPr>
          <p:nvPr/>
        </p:nvSpPr>
        <p:spPr>
          <a:xfrm>
            <a:off x="1000125" y="1285875"/>
            <a:ext cx="533400" cy="533400"/>
          </a:xfrm>
          <a:prstGeom prst="rect">
            <a:avLst/>
          </a:prstGeom>
          <a:noFill/>
          <a:ln w="0">
            <a:noFill/>
            <a:prstDash val="solid"/>
          </a:ln>
        </p:spPr>
        <p:txBody>
          <a:bodyPr anchor="ctr">
            <a:normAutofit/>
          </a:bodyPr>
          <a:lstStyle>
            <a:defPPr algn="ctr">
              <a:defRPr sz="1575" b="1" i="0">
                <a:solidFill>
                  <a:srgbClr val="FFFFFF"/>
                </a:solidFill>
                <a:latin typeface="DejaVu Sans"/>
                <a:ea typeface="DejaVu Sans"/>
                <a:cs typeface="DejaVu Sans"/>
              </a:defRPr>
            </a:defPPr>
            <a:lvl1pPr algn="ctr">
              <a:defRPr sz="1575" b="1" i="0">
                <a:solidFill>
                  <a:srgbClr val="FFFFFF"/>
                </a:solidFill>
                <a:latin typeface="DejaVu Sans"/>
                <a:ea typeface="DejaVu Sans"/>
                <a:cs typeface="DejaVu Sans"/>
              </a:defRPr>
            </a:lvl1pPr>
            <a:lvl2pPr algn="ctr">
              <a:defRPr sz="1575" b="1" i="0">
                <a:solidFill>
                  <a:srgbClr val="FFFFFF"/>
                </a:solidFill>
                <a:latin typeface="DejaVu Sans"/>
                <a:ea typeface="DejaVu Sans"/>
                <a:cs typeface="DejaVu Sans"/>
              </a:defRPr>
            </a:lvl2pPr>
            <a:lvl3pPr algn="ctr">
              <a:defRPr sz="1575" b="1" i="0">
                <a:solidFill>
                  <a:srgbClr val="FFFFFF"/>
                </a:solidFill>
                <a:latin typeface="DejaVu Sans"/>
                <a:ea typeface="DejaVu Sans"/>
                <a:cs typeface="DejaVu Sans"/>
              </a:defRPr>
            </a:lvl3pPr>
            <a:lvl4pPr algn="ctr">
              <a:defRPr sz="1575" b="1" i="0">
                <a:solidFill>
                  <a:srgbClr val="FFFFFF"/>
                </a:solidFill>
                <a:latin typeface="DejaVu Sans"/>
                <a:ea typeface="DejaVu Sans"/>
                <a:cs typeface="DejaVu Sans"/>
              </a:defRPr>
            </a:lvl4pPr>
            <a:lvl5pPr algn="ctr">
              <a:defRPr sz="1575" b="1" i="0">
                <a:solidFill>
                  <a:srgbClr val="FFFFFF"/>
                </a:solidFill>
                <a:latin typeface="DejaVu Sans"/>
                <a:ea typeface="DejaVu Sans"/>
                <a:cs typeface="DejaVu Sans"/>
              </a:defRPr>
            </a:lvl5pPr>
            <a:lvl6pPr algn="ctr">
              <a:defRPr sz="1575" b="1" i="0">
                <a:solidFill>
                  <a:srgbClr val="FFFFFF"/>
                </a:solidFill>
                <a:latin typeface="DejaVu Sans"/>
                <a:ea typeface="DejaVu Sans"/>
                <a:cs typeface="DejaVu Sans"/>
              </a:defRPr>
            </a:lvl6pPr>
            <a:lvl7pPr algn="ctr">
              <a:defRPr sz="1575" b="1" i="0">
                <a:solidFill>
                  <a:srgbClr val="FFFFFF"/>
                </a:solidFill>
                <a:latin typeface="DejaVu Sans"/>
                <a:ea typeface="DejaVu Sans"/>
                <a:cs typeface="DejaVu Sans"/>
              </a:defRPr>
            </a:lvl7pPr>
            <a:lvl8pPr algn="ctr">
              <a:defRPr sz="1575" b="1" i="0">
                <a:solidFill>
                  <a:srgbClr val="FFFFFF"/>
                </a:solidFill>
                <a:latin typeface="DejaVu Sans"/>
                <a:ea typeface="DejaVu Sans"/>
                <a:cs typeface="DejaVu Sans"/>
              </a:defRPr>
            </a:lvl8pPr>
            <a:lvl9pPr algn="ctr">
              <a:defRPr sz="1575" b="1" i="0">
                <a:solidFill>
                  <a:srgbClr val="FFFFFF"/>
                </a:solidFill>
                <a:latin typeface="DejaVu Sans"/>
                <a:ea typeface="DejaVu Sans"/>
                <a:cs typeface="DejaVu Sans"/>
              </a:defRPr>
            </a:lvl9pPr>
          </a:lstStyle>
          <a:p>
            <a:pPr algn="ctr">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1</a:t>
            </a:r>
          </a:p>
        </p:txBody>
      </p:sp>
      <p:sp>
        <p:nvSpPr>
          <p:cNvPr id="6" name="Rectangle 5">
            <a:extLst>
              <a:ext uri="{FF2B5EF4-FFF2-40B4-BE49-F238E27FC236}">
                <a16:creationId xmlns:a16="http://schemas.microsoft.com/office/drawing/2014/main" id="{57958D8B-5225-4616-8F9C-957822446301}"/>
              </a:ext>
            </a:extLst>
          </p:cNvPr>
          <p:cNvSpPr>
            <a:spLocks noGrp="1"/>
          </p:cNvSpPr>
          <p:nvPr/>
        </p:nvSpPr>
        <p:spPr>
          <a:xfrm>
            <a:off x="1809750" y="1266825"/>
            <a:ext cx="8858250" cy="552450"/>
          </a:xfrm>
          <a:prstGeom prst="rect">
            <a:avLst/>
          </a:prstGeom>
          <a:noFill/>
          <a:ln w="0">
            <a:noFill/>
            <a:prstDash val="solid"/>
          </a:ln>
        </p:spPr>
        <p:txBody>
          <a:bodyPr anchor="ctr">
            <a:normAutofit/>
          </a:bodyPr>
          <a:lstStyle>
            <a:defPPr algn="l">
              <a:defRPr sz="1725" b="1" i="0">
                <a:solidFill>
                  <a:srgbClr val="1F2D36"/>
                </a:solidFill>
                <a:latin typeface="DejaVu Sans"/>
                <a:ea typeface="DejaVu Sans"/>
                <a:cs typeface="DejaVu Sans"/>
              </a:defRPr>
            </a:defPPr>
            <a:lvl1pPr algn="l">
              <a:defRPr sz="1725" b="1" i="0">
                <a:solidFill>
                  <a:srgbClr val="1F2D36"/>
                </a:solidFill>
                <a:latin typeface="DejaVu Sans"/>
                <a:ea typeface="DejaVu Sans"/>
                <a:cs typeface="DejaVu Sans"/>
              </a:defRPr>
            </a:lvl1pPr>
            <a:lvl2pPr algn="l">
              <a:defRPr sz="1725" b="1" i="0">
                <a:solidFill>
                  <a:srgbClr val="1F2D36"/>
                </a:solidFill>
                <a:latin typeface="DejaVu Sans"/>
                <a:ea typeface="DejaVu Sans"/>
                <a:cs typeface="DejaVu Sans"/>
              </a:defRPr>
            </a:lvl2pPr>
            <a:lvl3pPr algn="l">
              <a:defRPr sz="1725" b="1" i="0">
                <a:solidFill>
                  <a:srgbClr val="1F2D36"/>
                </a:solidFill>
                <a:latin typeface="DejaVu Sans"/>
                <a:ea typeface="DejaVu Sans"/>
                <a:cs typeface="DejaVu Sans"/>
              </a:defRPr>
            </a:lvl3pPr>
            <a:lvl4pPr algn="l">
              <a:defRPr sz="1725" b="1" i="0">
                <a:solidFill>
                  <a:srgbClr val="1F2D36"/>
                </a:solidFill>
                <a:latin typeface="DejaVu Sans"/>
                <a:ea typeface="DejaVu Sans"/>
                <a:cs typeface="DejaVu Sans"/>
              </a:defRPr>
            </a:lvl4pPr>
            <a:lvl5pPr algn="l">
              <a:defRPr sz="1725" b="1" i="0">
                <a:solidFill>
                  <a:srgbClr val="1F2D36"/>
                </a:solidFill>
                <a:latin typeface="DejaVu Sans"/>
                <a:ea typeface="DejaVu Sans"/>
                <a:cs typeface="DejaVu Sans"/>
              </a:defRPr>
            </a:lvl5pPr>
            <a:lvl6pPr algn="l">
              <a:defRPr sz="1725" b="1" i="0">
                <a:solidFill>
                  <a:srgbClr val="1F2D36"/>
                </a:solidFill>
                <a:latin typeface="DejaVu Sans"/>
                <a:ea typeface="DejaVu Sans"/>
                <a:cs typeface="DejaVu Sans"/>
              </a:defRPr>
            </a:lvl6pPr>
            <a:lvl7pPr algn="l">
              <a:defRPr sz="1725" b="1" i="0">
                <a:solidFill>
                  <a:srgbClr val="1F2D36"/>
                </a:solidFill>
                <a:latin typeface="DejaVu Sans"/>
                <a:ea typeface="DejaVu Sans"/>
                <a:cs typeface="DejaVu Sans"/>
              </a:defRPr>
            </a:lvl7pPr>
            <a:lvl8pPr algn="l">
              <a:defRPr sz="1725" b="1" i="0">
                <a:solidFill>
                  <a:srgbClr val="1F2D36"/>
                </a:solidFill>
                <a:latin typeface="DejaVu Sans"/>
                <a:ea typeface="DejaVu Sans"/>
                <a:cs typeface="DejaVu Sans"/>
              </a:defRPr>
            </a:lvl8pPr>
            <a:lvl9pPr algn="l">
              <a:defRPr sz="1725" b="1" i="0">
                <a:solidFill>
                  <a:srgbClr val="1F2D36"/>
                </a:solidFill>
                <a:latin typeface="DejaVu Sans"/>
                <a:ea typeface="DejaVu Sans"/>
                <a:cs typeface="DejaVu Sans"/>
              </a:defRPr>
            </a:lvl9pPr>
          </a:lstStyle>
          <a:p>
            <a:pPr algn="l">
              <a:defRPr sz="1725" b="1" i="0">
                <a:solidFill>
                  <a:srgbClr val="1F2D36"/>
                </a:solidFill>
                <a:latin typeface="DejaVu Sans"/>
                <a:ea typeface="DejaVu Sans"/>
                <a:cs typeface="DejaVu Sans"/>
              </a:defRPr>
            </a:pPr>
            <a:r>
              <a:rPr sz="1725" b="1" i="0">
                <a:solidFill>
                  <a:srgbClr val="1F2D36"/>
                </a:solidFill>
                <a:latin typeface="DejaVu Sans"/>
                <a:ea typeface="DejaVu Sans"/>
                <a:cs typeface="DejaVu Sans"/>
              </a:rPr>
              <a:t>Απαντά στο δικό μας κλινικό ερώτημα PICO;</a:t>
            </a:r>
          </a:p>
        </p:txBody>
      </p:sp>
      <p:sp>
        <p:nvSpPr>
          <p:cNvPr id="7" name="Oval 6">
            <a:extLst>
              <a:ext uri="{FF2B5EF4-FFF2-40B4-BE49-F238E27FC236}">
                <a16:creationId xmlns:a16="http://schemas.microsoft.com/office/drawing/2014/main" id="{984486A4-F861-4558-8BE0-685708F25251}"/>
              </a:ext>
            </a:extLst>
          </p:cNvPr>
          <p:cNvSpPr>
            <a:spLocks noGrp="1"/>
          </p:cNvSpPr>
          <p:nvPr/>
        </p:nvSpPr>
        <p:spPr>
          <a:xfrm>
            <a:off x="1000125" y="2200275"/>
            <a:ext cx="533400" cy="533400"/>
          </a:xfrm>
          <a:prstGeom prst="ellipse">
            <a:avLst/>
          </a:prstGeom>
          <a:solidFill>
            <a:srgbClr val="2A7F78"/>
          </a:solidFill>
          <a:ln w="0">
            <a:noFill/>
            <a:prstDash val="solid"/>
          </a:ln>
        </p:spPr>
        <p:txBody>
          <a:bodyPr/>
          <a:lstStyle/>
          <a:p>
            <a:endParaRPr lang="en-US"/>
          </a:p>
        </p:txBody>
      </p:sp>
      <p:sp>
        <p:nvSpPr>
          <p:cNvPr id="8" name="Rectangle 7">
            <a:extLst>
              <a:ext uri="{FF2B5EF4-FFF2-40B4-BE49-F238E27FC236}">
                <a16:creationId xmlns:a16="http://schemas.microsoft.com/office/drawing/2014/main" id="{C7E3FDBA-75F9-45DE-8923-B6FEF7373657}"/>
              </a:ext>
            </a:extLst>
          </p:cNvPr>
          <p:cNvSpPr>
            <a:spLocks noGrp="1"/>
          </p:cNvSpPr>
          <p:nvPr/>
        </p:nvSpPr>
        <p:spPr>
          <a:xfrm>
            <a:off x="1000125" y="2200275"/>
            <a:ext cx="533400" cy="533400"/>
          </a:xfrm>
          <a:prstGeom prst="rect">
            <a:avLst/>
          </a:prstGeom>
          <a:noFill/>
          <a:ln w="0">
            <a:noFill/>
            <a:prstDash val="solid"/>
          </a:ln>
        </p:spPr>
        <p:txBody>
          <a:bodyPr anchor="ctr">
            <a:normAutofit/>
          </a:bodyPr>
          <a:lstStyle>
            <a:defPPr algn="ctr">
              <a:defRPr sz="1575" b="1" i="0">
                <a:solidFill>
                  <a:srgbClr val="FFFFFF"/>
                </a:solidFill>
                <a:latin typeface="DejaVu Sans"/>
                <a:ea typeface="DejaVu Sans"/>
                <a:cs typeface="DejaVu Sans"/>
              </a:defRPr>
            </a:defPPr>
            <a:lvl1pPr algn="ctr">
              <a:defRPr sz="1575" b="1" i="0">
                <a:solidFill>
                  <a:srgbClr val="FFFFFF"/>
                </a:solidFill>
                <a:latin typeface="DejaVu Sans"/>
                <a:ea typeface="DejaVu Sans"/>
                <a:cs typeface="DejaVu Sans"/>
              </a:defRPr>
            </a:lvl1pPr>
            <a:lvl2pPr algn="ctr">
              <a:defRPr sz="1575" b="1" i="0">
                <a:solidFill>
                  <a:srgbClr val="FFFFFF"/>
                </a:solidFill>
                <a:latin typeface="DejaVu Sans"/>
                <a:ea typeface="DejaVu Sans"/>
                <a:cs typeface="DejaVu Sans"/>
              </a:defRPr>
            </a:lvl2pPr>
            <a:lvl3pPr algn="ctr">
              <a:defRPr sz="1575" b="1" i="0">
                <a:solidFill>
                  <a:srgbClr val="FFFFFF"/>
                </a:solidFill>
                <a:latin typeface="DejaVu Sans"/>
                <a:ea typeface="DejaVu Sans"/>
                <a:cs typeface="DejaVu Sans"/>
              </a:defRPr>
            </a:lvl3pPr>
            <a:lvl4pPr algn="ctr">
              <a:defRPr sz="1575" b="1" i="0">
                <a:solidFill>
                  <a:srgbClr val="FFFFFF"/>
                </a:solidFill>
                <a:latin typeface="DejaVu Sans"/>
                <a:ea typeface="DejaVu Sans"/>
                <a:cs typeface="DejaVu Sans"/>
              </a:defRPr>
            </a:lvl4pPr>
            <a:lvl5pPr algn="ctr">
              <a:defRPr sz="1575" b="1" i="0">
                <a:solidFill>
                  <a:srgbClr val="FFFFFF"/>
                </a:solidFill>
                <a:latin typeface="DejaVu Sans"/>
                <a:ea typeface="DejaVu Sans"/>
                <a:cs typeface="DejaVu Sans"/>
              </a:defRPr>
            </a:lvl5pPr>
            <a:lvl6pPr algn="ctr">
              <a:defRPr sz="1575" b="1" i="0">
                <a:solidFill>
                  <a:srgbClr val="FFFFFF"/>
                </a:solidFill>
                <a:latin typeface="DejaVu Sans"/>
                <a:ea typeface="DejaVu Sans"/>
                <a:cs typeface="DejaVu Sans"/>
              </a:defRPr>
            </a:lvl6pPr>
            <a:lvl7pPr algn="ctr">
              <a:defRPr sz="1575" b="1" i="0">
                <a:solidFill>
                  <a:srgbClr val="FFFFFF"/>
                </a:solidFill>
                <a:latin typeface="DejaVu Sans"/>
                <a:ea typeface="DejaVu Sans"/>
                <a:cs typeface="DejaVu Sans"/>
              </a:defRPr>
            </a:lvl7pPr>
            <a:lvl8pPr algn="ctr">
              <a:defRPr sz="1575" b="1" i="0">
                <a:solidFill>
                  <a:srgbClr val="FFFFFF"/>
                </a:solidFill>
                <a:latin typeface="DejaVu Sans"/>
                <a:ea typeface="DejaVu Sans"/>
                <a:cs typeface="DejaVu Sans"/>
              </a:defRPr>
            </a:lvl8pPr>
            <a:lvl9pPr algn="ctr">
              <a:defRPr sz="1575" b="1" i="0">
                <a:solidFill>
                  <a:srgbClr val="FFFFFF"/>
                </a:solidFill>
                <a:latin typeface="DejaVu Sans"/>
                <a:ea typeface="DejaVu Sans"/>
                <a:cs typeface="DejaVu Sans"/>
              </a:defRPr>
            </a:lvl9pPr>
          </a:lstStyle>
          <a:p>
            <a:pPr algn="ctr">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2</a:t>
            </a:r>
          </a:p>
        </p:txBody>
      </p:sp>
      <p:sp>
        <p:nvSpPr>
          <p:cNvPr id="9" name="Rectangle 8">
            <a:extLst>
              <a:ext uri="{FF2B5EF4-FFF2-40B4-BE49-F238E27FC236}">
                <a16:creationId xmlns:a16="http://schemas.microsoft.com/office/drawing/2014/main" id="{A633E442-E59C-4EC8-94C3-47082D38A739}"/>
              </a:ext>
            </a:extLst>
          </p:cNvPr>
          <p:cNvSpPr>
            <a:spLocks noGrp="1"/>
          </p:cNvSpPr>
          <p:nvPr/>
        </p:nvSpPr>
        <p:spPr>
          <a:xfrm>
            <a:off x="1809750" y="2181225"/>
            <a:ext cx="8858250" cy="552450"/>
          </a:xfrm>
          <a:prstGeom prst="rect">
            <a:avLst/>
          </a:prstGeom>
          <a:noFill/>
          <a:ln w="0">
            <a:noFill/>
            <a:prstDash val="solid"/>
          </a:ln>
        </p:spPr>
        <p:txBody>
          <a:bodyPr anchor="ctr">
            <a:normAutofit/>
          </a:bodyPr>
          <a:lstStyle>
            <a:defPPr algn="l">
              <a:defRPr sz="1725" b="1" i="0">
                <a:solidFill>
                  <a:srgbClr val="1F2D36"/>
                </a:solidFill>
                <a:latin typeface="DejaVu Sans"/>
                <a:ea typeface="DejaVu Sans"/>
                <a:cs typeface="DejaVu Sans"/>
              </a:defRPr>
            </a:defPPr>
            <a:lvl1pPr algn="l">
              <a:defRPr sz="1725" b="1" i="0">
                <a:solidFill>
                  <a:srgbClr val="1F2D36"/>
                </a:solidFill>
                <a:latin typeface="DejaVu Sans"/>
                <a:ea typeface="DejaVu Sans"/>
                <a:cs typeface="DejaVu Sans"/>
              </a:defRPr>
            </a:lvl1pPr>
            <a:lvl2pPr algn="l">
              <a:defRPr sz="1725" b="1" i="0">
                <a:solidFill>
                  <a:srgbClr val="1F2D36"/>
                </a:solidFill>
                <a:latin typeface="DejaVu Sans"/>
                <a:ea typeface="DejaVu Sans"/>
                <a:cs typeface="DejaVu Sans"/>
              </a:defRPr>
            </a:lvl2pPr>
            <a:lvl3pPr algn="l">
              <a:defRPr sz="1725" b="1" i="0">
                <a:solidFill>
                  <a:srgbClr val="1F2D36"/>
                </a:solidFill>
                <a:latin typeface="DejaVu Sans"/>
                <a:ea typeface="DejaVu Sans"/>
                <a:cs typeface="DejaVu Sans"/>
              </a:defRPr>
            </a:lvl3pPr>
            <a:lvl4pPr algn="l">
              <a:defRPr sz="1725" b="1" i="0">
                <a:solidFill>
                  <a:srgbClr val="1F2D36"/>
                </a:solidFill>
                <a:latin typeface="DejaVu Sans"/>
                <a:ea typeface="DejaVu Sans"/>
                <a:cs typeface="DejaVu Sans"/>
              </a:defRPr>
            </a:lvl4pPr>
            <a:lvl5pPr algn="l">
              <a:defRPr sz="1725" b="1" i="0">
                <a:solidFill>
                  <a:srgbClr val="1F2D36"/>
                </a:solidFill>
                <a:latin typeface="DejaVu Sans"/>
                <a:ea typeface="DejaVu Sans"/>
                <a:cs typeface="DejaVu Sans"/>
              </a:defRPr>
            </a:lvl5pPr>
            <a:lvl6pPr algn="l">
              <a:defRPr sz="1725" b="1" i="0">
                <a:solidFill>
                  <a:srgbClr val="1F2D36"/>
                </a:solidFill>
                <a:latin typeface="DejaVu Sans"/>
                <a:ea typeface="DejaVu Sans"/>
                <a:cs typeface="DejaVu Sans"/>
              </a:defRPr>
            </a:lvl6pPr>
            <a:lvl7pPr algn="l">
              <a:defRPr sz="1725" b="1" i="0">
                <a:solidFill>
                  <a:srgbClr val="1F2D36"/>
                </a:solidFill>
                <a:latin typeface="DejaVu Sans"/>
                <a:ea typeface="DejaVu Sans"/>
                <a:cs typeface="DejaVu Sans"/>
              </a:defRPr>
            </a:lvl7pPr>
            <a:lvl8pPr algn="l">
              <a:defRPr sz="1725" b="1" i="0">
                <a:solidFill>
                  <a:srgbClr val="1F2D36"/>
                </a:solidFill>
                <a:latin typeface="DejaVu Sans"/>
                <a:ea typeface="DejaVu Sans"/>
                <a:cs typeface="DejaVu Sans"/>
              </a:defRPr>
            </a:lvl8pPr>
            <a:lvl9pPr algn="l">
              <a:defRPr sz="1725" b="1" i="0">
                <a:solidFill>
                  <a:srgbClr val="1F2D36"/>
                </a:solidFill>
                <a:latin typeface="DejaVu Sans"/>
                <a:ea typeface="DejaVu Sans"/>
                <a:cs typeface="DejaVu Sans"/>
              </a:defRPr>
            </a:lvl9pPr>
          </a:lstStyle>
          <a:p>
            <a:pPr algn="l">
              <a:defRPr sz="1725" b="1" i="0">
                <a:solidFill>
                  <a:srgbClr val="1F2D36"/>
                </a:solidFill>
                <a:latin typeface="DejaVu Sans"/>
                <a:ea typeface="DejaVu Sans"/>
                <a:cs typeface="DejaVu Sans"/>
              </a:defRPr>
            </a:pPr>
            <a:r>
              <a:rPr sz="1725" b="1" i="0">
                <a:solidFill>
                  <a:srgbClr val="1F2D36"/>
                </a:solidFill>
                <a:latin typeface="DejaVu Sans"/>
                <a:ea typeface="DejaVu Sans"/>
                <a:cs typeface="DejaVu Sans"/>
              </a:rPr>
              <a:t>Μπορούμε να εμπιστευτούμε τη μέθοδο της;</a:t>
            </a:r>
          </a:p>
        </p:txBody>
      </p:sp>
      <p:sp>
        <p:nvSpPr>
          <p:cNvPr id="10" name="Oval 9">
            <a:extLst>
              <a:ext uri="{FF2B5EF4-FFF2-40B4-BE49-F238E27FC236}">
                <a16:creationId xmlns:a16="http://schemas.microsoft.com/office/drawing/2014/main" id="{3785EE26-C63A-448F-B54B-48979A55925D}"/>
              </a:ext>
            </a:extLst>
          </p:cNvPr>
          <p:cNvSpPr>
            <a:spLocks noGrp="1"/>
          </p:cNvSpPr>
          <p:nvPr/>
        </p:nvSpPr>
        <p:spPr>
          <a:xfrm>
            <a:off x="1000125" y="3114675"/>
            <a:ext cx="533400" cy="533400"/>
          </a:xfrm>
          <a:prstGeom prst="ellipse">
            <a:avLst/>
          </a:prstGeom>
          <a:solidFill>
            <a:srgbClr val="E97A5E"/>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458DFF58-9632-4C31-8594-8B66CD600186}"/>
              </a:ext>
            </a:extLst>
          </p:cNvPr>
          <p:cNvSpPr>
            <a:spLocks noGrp="1"/>
          </p:cNvSpPr>
          <p:nvPr/>
        </p:nvSpPr>
        <p:spPr>
          <a:xfrm>
            <a:off x="1000125" y="3114675"/>
            <a:ext cx="533400" cy="533400"/>
          </a:xfrm>
          <a:prstGeom prst="rect">
            <a:avLst/>
          </a:prstGeom>
          <a:noFill/>
          <a:ln w="0">
            <a:noFill/>
            <a:prstDash val="solid"/>
          </a:ln>
        </p:spPr>
        <p:txBody>
          <a:bodyPr anchor="ctr">
            <a:normAutofit/>
          </a:bodyPr>
          <a:lstStyle>
            <a:defPPr algn="ctr">
              <a:defRPr sz="1575" b="1" i="0">
                <a:solidFill>
                  <a:srgbClr val="FFFFFF"/>
                </a:solidFill>
                <a:latin typeface="DejaVu Sans"/>
                <a:ea typeface="DejaVu Sans"/>
                <a:cs typeface="DejaVu Sans"/>
              </a:defRPr>
            </a:defPPr>
            <a:lvl1pPr algn="ctr">
              <a:defRPr sz="1575" b="1" i="0">
                <a:solidFill>
                  <a:srgbClr val="FFFFFF"/>
                </a:solidFill>
                <a:latin typeface="DejaVu Sans"/>
                <a:ea typeface="DejaVu Sans"/>
                <a:cs typeface="DejaVu Sans"/>
              </a:defRPr>
            </a:lvl1pPr>
            <a:lvl2pPr algn="ctr">
              <a:defRPr sz="1575" b="1" i="0">
                <a:solidFill>
                  <a:srgbClr val="FFFFFF"/>
                </a:solidFill>
                <a:latin typeface="DejaVu Sans"/>
                <a:ea typeface="DejaVu Sans"/>
                <a:cs typeface="DejaVu Sans"/>
              </a:defRPr>
            </a:lvl2pPr>
            <a:lvl3pPr algn="ctr">
              <a:defRPr sz="1575" b="1" i="0">
                <a:solidFill>
                  <a:srgbClr val="FFFFFF"/>
                </a:solidFill>
                <a:latin typeface="DejaVu Sans"/>
                <a:ea typeface="DejaVu Sans"/>
                <a:cs typeface="DejaVu Sans"/>
              </a:defRPr>
            </a:lvl3pPr>
            <a:lvl4pPr algn="ctr">
              <a:defRPr sz="1575" b="1" i="0">
                <a:solidFill>
                  <a:srgbClr val="FFFFFF"/>
                </a:solidFill>
                <a:latin typeface="DejaVu Sans"/>
                <a:ea typeface="DejaVu Sans"/>
                <a:cs typeface="DejaVu Sans"/>
              </a:defRPr>
            </a:lvl4pPr>
            <a:lvl5pPr algn="ctr">
              <a:defRPr sz="1575" b="1" i="0">
                <a:solidFill>
                  <a:srgbClr val="FFFFFF"/>
                </a:solidFill>
                <a:latin typeface="DejaVu Sans"/>
                <a:ea typeface="DejaVu Sans"/>
                <a:cs typeface="DejaVu Sans"/>
              </a:defRPr>
            </a:lvl5pPr>
            <a:lvl6pPr algn="ctr">
              <a:defRPr sz="1575" b="1" i="0">
                <a:solidFill>
                  <a:srgbClr val="FFFFFF"/>
                </a:solidFill>
                <a:latin typeface="DejaVu Sans"/>
                <a:ea typeface="DejaVu Sans"/>
                <a:cs typeface="DejaVu Sans"/>
              </a:defRPr>
            </a:lvl6pPr>
            <a:lvl7pPr algn="ctr">
              <a:defRPr sz="1575" b="1" i="0">
                <a:solidFill>
                  <a:srgbClr val="FFFFFF"/>
                </a:solidFill>
                <a:latin typeface="DejaVu Sans"/>
                <a:ea typeface="DejaVu Sans"/>
                <a:cs typeface="DejaVu Sans"/>
              </a:defRPr>
            </a:lvl7pPr>
            <a:lvl8pPr algn="ctr">
              <a:defRPr sz="1575" b="1" i="0">
                <a:solidFill>
                  <a:srgbClr val="FFFFFF"/>
                </a:solidFill>
                <a:latin typeface="DejaVu Sans"/>
                <a:ea typeface="DejaVu Sans"/>
                <a:cs typeface="DejaVu Sans"/>
              </a:defRPr>
            </a:lvl8pPr>
            <a:lvl9pPr algn="ctr">
              <a:defRPr sz="1575" b="1" i="0">
                <a:solidFill>
                  <a:srgbClr val="FFFFFF"/>
                </a:solidFill>
                <a:latin typeface="DejaVu Sans"/>
                <a:ea typeface="DejaVu Sans"/>
                <a:cs typeface="DejaVu Sans"/>
              </a:defRPr>
            </a:lvl9pPr>
          </a:lstStyle>
          <a:p>
            <a:pPr algn="ctr">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3</a:t>
            </a:r>
          </a:p>
        </p:txBody>
      </p:sp>
      <p:sp>
        <p:nvSpPr>
          <p:cNvPr id="12" name="Rectangle 11">
            <a:extLst>
              <a:ext uri="{FF2B5EF4-FFF2-40B4-BE49-F238E27FC236}">
                <a16:creationId xmlns:a16="http://schemas.microsoft.com/office/drawing/2014/main" id="{41DD082E-90BE-462D-B077-167D8033FA95}"/>
              </a:ext>
            </a:extLst>
          </p:cNvPr>
          <p:cNvSpPr>
            <a:spLocks noGrp="1"/>
          </p:cNvSpPr>
          <p:nvPr/>
        </p:nvSpPr>
        <p:spPr>
          <a:xfrm>
            <a:off x="1809750" y="3095625"/>
            <a:ext cx="8858250" cy="552450"/>
          </a:xfrm>
          <a:prstGeom prst="rect">
            <a:avLst/>
          </a:prstGeom>
          <a:noFill/>
          <a:ln w="0">
            <a:noFill/>
            <a:prstDash val="solid"/>
          </a:ln>
        </p:spPr>
        <p:txBody>
          <a:bodyPr anchor="ctr">
            <a:normAutofit/>
          </a:bodyPr>
          <a:lstStyle>
            <a:defPPr algn="l">
              <a:defRPr sz="1725" b="1" i="0">
                <a:solidFill>
                  <a:srgbClr val="1F2D36"/>
                </a:solidFill>
                <a:latin typeface="DejaVu Sans"/>
                <a:ea typeface="DejaVu Sans"/>
                <a:cs typeface="DejaVu Sans"/>
              </a:defRPr>
            </a:defPPr>
            <a:lvl1pPr algn="l">
              <a:defRPr sz="1725" b="1" i="0">
                <a:solidFill>
                  <a:srgbClr val="1F2D36"/>
                </a:solidFill>
                <a:latin typeface="DejaVu Sans"/>
                <a:ea typeface="DejaVu Sans"/>
                <a:cs typeface="DejaVu Sans"/>
              </a:defRPr>
            </a:lvl1pPr>
            <a:lvl2pPr algn="l">
              <a:defRPr sz="1725" b="1" i="0">
                <a:solidFill>
                  <a:srgbClr val="1F2D36"/>
                </a:solidFill>
                <a:latin typeface="DejaVu Sans"/>
                <a:ea typeface="DejaVu Sans"/>
                <a:cs typeface="DejaVu Sans"/>
              </a:defRPr>
            </a:lvl2pPr>
            <a:lvl3pPr algn="l">
              <a:defRPr sz="1725" b="1" i="0">
                <a:solidFill>
                  <a:srgbClr val="1F2D36"/>
                </a:solidFill>
                <a:latin typeface="DejaVu Sans"/>
                <a:ea typeface="DejaVu Sans"/>
                <a:cs typeface="DejaVu Sans"/>
              </a:defRPr>
            </a:lvl3pPr>
            <a:lvl4pPr algn="l">
              <a:defRPr sz="1725" b="1" i="0">
                <a:solidFill>
                  <a:srgbClr val="1F2D36"/>
                </a:solidFill>
                <a:latin typeface="DejaVu Sans"/>
                <a:ea typeface="DejaVu Sans"/>
                <a:cs typeface="DejaVu Sans"/>
              </a:defRPr>
            </a:lvl4pPr>
            <a:lvl5pPr algn="l">
              <a:defRPr sz="1725" b="1" i="0">
                <a:solidFill>
                  <a:srgbClr val="1F2D36"/>
                </a:solidFill>
                <a:latin typeface="DejaVu Sans"/>
                <a:ea typeface="DejaVu Sans"/>
                <a:cs typeface="DejaVu Sans"/>
              </a:defRPr>
            </a:lvl5pPr>
            <a:lvl6pPr algn="l">
              <a:defRPr sz="1725" b="1" i="0">
                <a:solidFill>
                  <a:srgbClr val="1F2D36"/>
                </a:solidFill>
                <a:latin typeface="DejaVu Sans"/>
                <a:ea typeface="DejaVu Sans"/>
                <a:cs typeface="DejaVu Sans"/>
              </a:defRPr>
            </a:lvl6pPr>
            <a:lvl7pPr algn="l">
              <a:defRPr sz="1725" b="1" i="0">
                <a:solidFill>
                  <a:srgbClr val="1F2D36"/>
                </a:solidFill>
                <a:latin typeface="DejaVu Sans"/>
                <a:ea typeface="DejaVu Sans"/>
                <a:cs typeface="DejaVu Sans"/>
              </a:defRPr>
            </a:lvl7pPr>
            <a:lvl8pPr algn="l">
              <a:defRPr sz="1725" b="1" i="0">
                <a:solidFill>
                  <a:srgbClr val="1F2D36"/>
                </a:solidFill>
                <a:latin typeface="DejaVu Sans"/>
                <a:ea typeface="DejaVu Sans"/>
                <a:cs typeface="DejaVu Sans"/>
              </a:defRPr>
            </a:lvl8pPr>
            <a:lvl9pPr algn="l">
              <a:defRPr sz="1725" b="1" i="0">
                <a:solidFill>
                  <a:srgbClr val="1F2D36"/>
                </a:solidFill>
                <a:latin typeface="DejaVu Sans"/>
                <a:ea typeface="DejaVu Sans"/>
                <a:cs typeface="DejaVu Sans"/>
              </a:defRPr>
            </a:lvl9pPr>
          </a:lstStyle>
          <a:p>
            <a:pPr algn="l">
              <a:defRPr sz="1725" b="1" i="0">
                <a:solidFill>
                  <a:srgbClr val="1F2D36"/>
                </a:solidFill>
                <a:latin typeface="DejaVu Sans"/>
                <a:ea typeface="DejaVu Sans"/>
                <a:cs typeface="DejaVu Sans"/>
              </a:defRPr>
            </a:pPr>
            <a:r>
              <a:rPr sz="1725" b="1" i="0">
                <a:solidFill>
                  <a:srgbClr val="1F2D36"/>
                </a:solidFill>
                <a:latin typeface="DejaVu Sans"/>
                <a:ea typeface="DejaVu Sans"/>
                <a:cs typeface="DejaVu Sans"/>
              </a:rPr>
              <a:t>Πόσο μεγάλο και πόσο ακριβές είναι το αποτέλεσμα;</a:t>
            </a:r>
          </a:p>
        </p:txBody>
      </p:sp>
      <p:sp>
        <p:nvSpPr>
          <p:cNvPr id="13" name="Oval 12">
            <a:extLst>
              <a:ext uri="{FF2B5EF4-FFF2-40B4-BE49-F238E27FC236}">
                <a16:creationId xmlns:a16="http://schemas.microsoft.com/office/drawing/2014/main" id="{2F136450-F834-46D5-89BF-8C31E536897D}"/>
              </a:ext>
            </a:extLst>
          </p:cNvPr>
          <p:cNvSpPr>
            <a:spLocks noGrp="1"/>
          </p:cNvSpPr>
          <p:nvPr/>
        </p:nvSpPr>
        <p:spPr>
          <a:xfrm>
            <a:off x="1000125" y="4029075"/>
            <a:ext cx="533400" cy="533400"/>
          </a:xfrm>
          <a:prstGeom prst="ellipse">
            <a:avLst/>
          </a:prstGeom>
          <a:solidFill>
            <a:srgbClr val="E3AE45"/>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1D5A6FD2-66E7-4762-9ECC-CF98C276A935}"/>
              </a:ext>
            </a:extLst>
          </p:cNvPr>
          <p:cNvSpPr>
            <a:spLocks noGrp="1"/>
          </p:cNvSpPr>
          <p:nvPr/>
        </p:nvSpPr>
        <p:spPr>
          <a:xfrm>
            <a:off x="1000125" y="4029075"/>
            <a:ext cx="533400" cy="533400"/>
          </a:xfrm>
          <a:prstGeom prst="rect">
            <a:avLst/>
          </a:prstGeom>
          <a:noFill/>
          <a:ln w="0">
            <a:noFill/>
            <a:prstDash val="solid"/>
          </a:ln>
        </p:spPr>
        <p:txBody>
          <a:bodyPr anchor="ctr">
            <a:normAutofit/>
          </a:bodyPr>
          <a:lstStyle>
            <a:defPPr algn="ctr">
              <a:defRPr sz="1575" b="1" i="0">
                <a:solidFill>
                  <a:srgbClr val="FFFFFF"/>
                </a:solidFill>
                <a:latin typeface="DejaVu Sans"/>
                <a:ea typeface="DejaVu Sans"/>
                <a:cs typeface="DejaVu Sans"/>
              </a:defRPr>
            </a:defPPr>
            <a:lvl1pPr algn="ctr">
              <a:defRPr sz="1575" b="1" i="0">
                <a:solidFill>
                  <a:srgbClr val="FFFFFF"/>
                </a:solidFill>
                <a:latin typeface="DejaVu Sans"/>
                <a:ea typeface="DejaVu Sans"/>
                <a:cs typeface="DejaVu Sans"/>
              </a:defRPr>
            </a:lvl1pPr>
            <a:lvl2pPr algn="ctr">
              <a:defRPr sz="1575" b="1" i="0">
                <a:solidFill>
                  <a:srgbClr val="FFFFFF"/>
                </a:solidFill>
                <a:latin typeface="DejaVu Sans"/>
                <a:ea typeface="DejaVu Sans"/>
                <a:cs typeface="DejaVu Sans"/>
              </a:defRPr>
            </a:lvl2pPr>
            <a:lvl3pPr algn="ctr">
              <a:defRPr sz="1575" b="1" i="0">
                <a:solidFill>
                  <a:srgbClr val="FFFFFF"/>
                </a:solidFill>
                <a:latin typeface="DejaVu Sans"/>
                <a:ea typeface="DejaVu Sans"/>
                <a:cs typeface="DejaVu Sans"/>
              </a:defRPr>
            </a:lvl3pPr>
            <a:lvl4pPr algn="ctr">
              <a:defRPr sz="1575" b="1" i="0">
                <a:solidFill>
                  <a:srgbClr val="FFFFFF"/>
                </a:solidFill>
                <a:latin typeface="DejaVu Sans"/>
                <a:ea typeface="DejaVu Sans"/>
                <a:cs typeface="DejaVu Sans"/>
              </a:defRPr>
            </a:lvl4pPr>
            <a:lvl5pPr algn="ctr">
              <a:defRPr sz="1575" b="1" i="0">
                <a:solidFill>
                  <a:srgbClr val="FFFFFF"/>
                </a:solidFill>
                <a:latin typeface="DejaVu Sans"/>
                <a:ea typeface="DejaVu Sans"/>
                <a:cs typeface="DejaVu Sans"/>
              </a:defRPr>
            </a:lvl5pPr>
            <a:lvl6pPr algn="ctr">
              <a:defRPr sz="1575" b="1" i="0">
                <a:solidFill>
                  <a:srgbClr val="FFFFFF"/>
                </a:solidFill>
                <a:latin typeface="DejaVu Sans"/>
                <a:ea typeface="DejaVu Sans"/>
                <a:cs typeface="DejaVu Sans"/>
              </a:defRPr>
            </a:lvl6pPr>
            <a:lvl7pPr algn="ctr">
              <a:defRPr sz="1575" b="1" i="0">
                <a:solidFill>
                  <a:srgbClr val="FFFFFF"/>
                </a:solidFill>
                <a:latin typeface="DejaVu Sans"/>
                <a:ea typeface="DejaVu Sans"/>
                <a:cs typeface="DejaVu Sans"/>
              </a:defRPr>
            </a:lvl7pPr>
            <a:lvl8pPr algn="ctr">
              <a:defRPr sz="1575" b="1" i="0">
                <a:solidFill>
                  <a:srgbClr val="FFFFFF"/>
                </a:solidFill>
                <a:latin typeface="DejaVu Sans"/>
                <a:ea typeface="DejaVu Sans"/>
                <a:cs typeface="DejaVu Sans"/>
              </a:defRPr>
            </a:lvl8pPr>
            <a:lvl9pPr algn="ctr">
              <a:defRPr sz="1575" b="1" i="0">
                <a:solidFill>
                  <a:srgbClr val="FFFFFF"/>
                </a:solidFill>
                <a:latin typeface="DejaVu Sans"/>
                <a:ea typeface="DejaVu Sans"/>
                <a:cs typeface="DejaVu Sans"/>
              </a:defRPr>
            </a:lvl9pPr>
          </a:lstStyle>
          <a:p>
            <a:pPr algn="ctr">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4</a:t>
            </a:r>
          </a:p>
        </p:txBody>
      </p:sp>
      <p:sp>
        <p:nvSpPr>
          <p:cNvPr id="15" name="Rectangle 14">
            <a:extLst>
              <a:ext uri="{FF2B5EF4-FFF2-40B4-BE49-F238E27FC236}">
                <a16:creationId xmlns:a16="http://schemas.microsoft.com/office/drawing/2014/main" id="{FCCE8E89-3609-4562-B8EC-F5F479C62DFC}"/>
              </a:ext>
            </a:extLst>
          </p:cNvPr>
          <p:cNvSpPr>
            <a:spLocks noGrp="1"/>
          </p:cNvSpPr>
          <p:nvPr/>
        </p:nvSpPr>
        <p:spPr>
          <a:xfrm>
            <a:off x="1809750" y="4010025"/>
            <a:ext cx="8858250" cy="552450"/>
          </a:xfrm>
          <a:prstGeom prst="rect">
            <a:avLst/>
          </a:prstGeom>
          <a:noFill/>
          <a:ln w="0">
            <a:noFill/>
            <a:prstDash val="solid"/>
          </a:ln>
        </p:spPr>
        <p:txBody>
          <a:bodyPr anchor="ctr">
            <a:normAutofit/>
          </a:bodyPr>
          <a:lstStyle>
            <a:defPPr algn="l">
              <a:defRPr sz="1725" b="1" i="0">
                <a:solidFill>
                  <a:srgbClr val="1F2D36"/>
                </a:solidFill>
                <a:latin typeface="DejaVu Sans"/>
                <a:ea typeface="DejaVu Sans"/>
                <a:cs typeface="DejaVu Sans"/>
              </a:defRPr>
            </a:defPPr>
            <a:lvl1pPr algn="l">
              <a:defRPr sz="1725" b="1" i="0">
                <a:solidFill>
                  <a:srgbClr val="1F2D36"/>
                </a:solidFill>
                <a:latin typeface="DejaVu Sans"/>
                <a:ea typeface="DejaVu Sans"/>
                <a:cs typeface="DejaVu Sans"/>
              </a:defRPr>
            </a:lvl1pPr>
            <a:lvl2pPr algn="l">
              <a:defRPr sz="1725" b="1" i="0">
                <a:solidFill>
                  <a:srgbClr val="1F2D36"/>
                </a:solidFill>
                <a:latin typeface="DejaVu Sans"/>
                <a:ea typeface="DejaVu Sans"/>
                <a:cs typeface="DejaVu Sans"/>
              </a:defRPr>
            </a:lvl2pPr>
            <a:lvl3pPr algn="l">
              <a:defRPr sz="1725" b="1" i="0">
                <a:solidFill>
                  <a:srgbClr val="1F2D36"/>
                </a:solidFill>
                <a:latin typeface="DejaVu Sans"/>
                <a:ea typeface="DejaVu Sans"/>
                <a:cs typeface="DejaVu Sans"/>
              </a:defRPr>
            </a:lvl3pPr>
            <a:lvl4pPr algn="l">
              <a:defRPr sz="1725" b="1" i="0">
                <a:solidFill>
                  <a:srgbClr val="1F2D36"/>
                </a:solidFill>
                <a:latin typeface="DejaVu Sans"/>
                <a:ea typeface="DejaVu Sans"/>
                <a:cs typeface="DejaVu Sans"/>
              </a:defRPr>
            </a:lvl4pPr>
            <a:lvl5pPr algn="l">
              <a:defRPr sz="1725" b="1" i="0">
                <a:solidFill>
                  <a:srgbClr val="1F2D36"/>
                </a:solidFill>
                <a:latin typeface="DejaVu Sans"/>
                <a:ea typeface="DejaVu Sans"/>
                <a:cs typeface="DejaVu Sans"/>
              </a:defRPr>
            </a:lvl5pPr>
            <a:lvl6pPr algn="l">
              <a:defRPr sz="1725" b="1" i="0">
                <a:solidFill>
                  <a:srgbClr val="1F2D36"/>
                </a:solidFill>
                <a:latin typeface="DejaVu Sans"/>
                <a:ea typeface="DejaVu Sans"/>
                <a:cs typeface="DejaVu Sans"/>
              </a:defRPr>
            </a:lvl6pPr>
            <a:lvl7pPr algn="l">
              <a:defRPr sz="1725" b="1" i="0">
                <a:solidFill>
                  <a:srgbClr val="1F2D36"/>
                </a:solidFill>
                <a:latin typeface="DejaVu Sans"/>
                <a:ea typeface="DejaVu Sans"/>
                <a:cs typeface="DejaVu Sans"/>
              </a:defRPr>
            </a:lvl7pPr>
            <a:lvl8pPr algn="l">
              <a:defRPr sz="1725" b="1" i="0">
                <a:solidFill>
                  <a:srgbClr val="1F2D36"/>
                </a:solidFill>
                <a:latin typeface="DejaVu Sans"/>
                <a:ea typeface="DejaVu Sans"/>
                <a:cs typeface="DejaVu Sans"/>
              </a:defRPr>
            </a:lvl8pPr>
            <a:lvl9pPr algn="l">
              <a:defRPr sz="1725" b="1" i="0">
                <a:solidFill>
                  <a:srgbClr val="1F2D36"/>
                </a:solidFill>
                <a:latin typeface="DejaVu Sans"/>
                <a:ea typeface="DejaVu Sans"/>
                <a:cs typeface="DejaVu Sans"/>
              </a:defRPr>
            </a:lvl9pPr>
          </a:lstStyle>
          <a:p>
            <a:pPr algn="l">
              <a:defRPr sz="1725" b="1" i="0">
                <a:solidFill>
                  <a:srgbClr val="1F2D36"/>
                </a:solidFill>
                <a:latin typeface="DejaVu Sans"/>
                <a:ea typeface="DejaVu Sans"/>
                <a:cs typeface="DejaVu Sans"/>
              </a:defRPr>
            </a:pPr>
            <a:r>
              <a:rPr sz="1725" b="1" i="0">
                <a:solidFill>
                  <a:srgbClr val="1F2D36"/>
                </a:solidFill>
                <a:latin typeface="DejaVu Sans"/>
                <a:ea typeface="DejaVu Sans"/>
                <a:cs typeface="DejaVu Sans"/>
              </a:rPr>
              <a:t>Είναι συνεπή τα αποτελέσματα και ποια είναι η βεβαιότητα;</a:t>
            </a:r>
          </a:p>
        </p:txBody>
      </p:sp>
      <p:sp>
        <p:nvSpPr>
          <p:cNvPr id="16" name="Oval 15">
            <a:extLst>
              <a:ext uri="{FF2B5EF4-FFF2-40B4-BE49-F238E27FC236}">
                <a16:creationId xmlns:a16="http://schemas.microsoft.com/office/drawing/2014/main" id="{DA3A1554-80E0-4564-9895-240667B1ACA4}"/>
              </a:ext>
            </a:extLst>
          </p:cNvPr>
          <p:cNvSpPr>
            <a:spLocks noGrp="1"/>
          </p:cNvSpPr>
          <p:nvPr/>
        </p:nvSpPr>
        <p:spPr>
          <a:xfrm>
            <a:off x="1000125" y="4943475"/>
            <a:ext cx="533400" cy="533400"/>
          </a:xfrm>
          <a:prstGeom prst="ellipse">
            <a:avLst/>
          </a:prstGeom>
          <a:solidFill>
            <a:srgbClr val="3D8D67"/>
          </a:solidFill>
          <a:ln w="0">
            <a:noFill/>
            <a:prstDash val="solid"/>
          </a:ln>
        </p:spPr>
        <p:txBody>
          <a:bodyPr/>
          <a:lstStyle/>
          <a:p>
            <a:endParaRPr lang="en-US"/>
          </a:p>
        </p:txBody>
      </p:sp>
      <p:sp>
        <p:nvSpPr>
          <p:cNvPr id="17" name="Rectangle 16">
            <a:extLst>
              <a:ext uri="{FF2B5EF4-FFF2-40B4-BE49-F238E27FC236}">
                <a16:creationId xmlns:a16="http://schemas.microsoft.com/office/drawing/2014/main" id="{760EC4F2-DF9A-4C80-9A12-21159D286786}"/>
              </a:ext>
            </a:extLst>
          </p:cNvPr>
          <p:cNvSpPr>
            <a:spLocks noGrp="1"/>
          </p:cNvSpPr>
          <p:nvPr/>
        </p:nvSpPr>
        <p:spPr>
          <a:xfrm>
            <a:off x="1000125" y="4943475"/>
            <a:ext cx="533400" cy="533400"/>
          </a:xfrm>
          <a:prstGeom prst="rect">
            <a:avLst/>
          </a:prstGeom>
          <a:noFill/>
          <a:ln w="0">
            <a:noFill/>
            <a:prstDash val="solid"/>
          </a:ln>
        </p:spPr>
        <p:txBody>
          <a:bodyPr anchor="ctr">
            <a:normAutofit/>
          </a:bodyPr>
          <a:lstStyle>
            <a:defPPr algn="ctr">
              <a:defRPr sz="1575" b="1" i="0">
                <a:solidFill>
                  <a:srgbClr val="FFFFFF"/>
                </a:solidFill>
                <a:latin typeface="DejaVu Sans"/>
                <a:ea typeface="DejaVu Sans"/>
                <a:cs typeface="DejaVu Sans"/>
              </a:defRPr>
            </a:defPPr>
            <a:lvl1pPr algn="ctr">
              <a:defRPr sz="1575" b="1" i="0">
                <a:solidFill>
                  <a:srgbClr val="FFFFFF"/>
                </a:solidFill>
                <a:latin typeface="DejaVu Sans"/>
                <a:ea typeface="DejaVu Sans"/>
                <a:cs typeface="DejaVu Sans"/>
              </a:defRPr>
            </a:lvl1pPr>
            <a:lvl2pPr algn="ctr">
              <a:defRPr sz="1575" b="1" i="0">
                <a:solidFill>
                  <a:srgbClr val="FFFFFF"/>
                </a:solidFill>
                <a:latin typeface="DejaVu Sans"/>
                <a:ea typeface="DejaVu Sans"/>
                <a:cs typeface="DejaVu Sans"/>
              </a:defRPr>
            </a:lvl2pPr>
            <a:lvl3pPr algn="ctr">
              <a:defRPr sz="1575" b="1" i="0">
                <a:solidFill>
                  <a:srgbClr val="FFFFFF"/>
                </a:solidFill>
                <a:latin typeface="DejaVu Sans"/>
                <a:ea typeface="DejaVu Sans"/>
                <a:cs typeface="DejaVu Sans"/>
              </a:defRPr>
            </a:lvl3pPr>
            <a:lvl4pPr algn="ctr">
              <a:defRPr sz="1575" b="1" i="0">
                <a:solidFill>
                  <a:srgbClr val="FFFFFF"/>
                </a:solidFill>
                <a:latin typeface="DejaVu Sans"/>
                <a:ea typeface="DejaVu Sans"/>
                <a:cs typeface="DejaVu Sans"/>
              </a:defRPr>
            </a:lvl4pPr>
            <a:lvl5pPr algn="ctr">
              <a:defRPr sz="1575" b="1" i="0">
                <a:solidFill>
                  <a:srgbClr val="FFFFFF"/>
                </a:solidFill>
                <a:latin typeface="DejaVu Sans"/>
                <a:ea typeface="DejaVu Sans"/>
                <a:cs typeface="DejaVu Sans"/>
              </a:defRPr>
            </a:lvl5pPr>
            <a:lvl6pPr algn="ctr">
              <a:defRPr sz="1575" b="1" i="0">
                <a:solidFill>
                  <a:srgbClr val="FFFFFF"/>
                </a:solidFill>
                <a:latin typeface="DejaVu Sans"/>
                <a:ea typeface="DejaVu Sans"/>
                <a:cs typeface="DejaVu Sans"/>
              </a:defRPr>
            </a:lvl6pPr>
            <a:lvl7pPr algn="ctr">
              <a:defRPr sz="1575" b="1" i="0">
                <a:solidFill>
                  <a:srgbClr val="FFFFFF"/>
                </a:solidFill>
                <a:latin typeface="DejaVu Sans"/>
                <a:ea typeface="DejaVu Sans"/>
                <a:cs typeface="DejaVu Sans"/>
              </a:defRPr>
            </a:lvl7pPr>
            <a:lvl8pPr algn="ctr">
              <a:defRPr sz="1575" b="1" i="0">
                <a:solidFill>
                  <a:srgbClr val="FFFFFF"/>
                </a:solidFill>
                <a:latin typeface="DejaVu Sans"/>
                <a:ea typeface="DejaVu Sans"/>
                <a:cs typeface="DejaVu Sans"/>
              </a:defRPr>
            </a:lvl8pPr>
            <a:lvl9pPr algn="ctr">
              <a:defRPr sz="1575" b="1" i="0">
                <a:solidFill>
                  <a:srgbClr val="FFFFFF"/>
                </a:solidFill>
                <a:latin typeface="DejaVu Sans"/>
                <a:ea typeface="DejaVu Sans"/>
                <a:cs typeface="DejaVu Sans"/>
              </a:defRPr>
            </a:lvl9pPr>
          </a:lstStyle>
          <a:p>
            <a:pPr algn="ctr">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5</a:t>
            </a:r>
          </a:p>
        </p:txBody>
      </p:sp>
      <p:sp>
        <p:nvSpPr>
          <p:cNvPr id="18" name="Rectangle 17">
            <a:extLst>
              <a:ext uri="{FF2B5EF4-FFF2-40B4-BE49-F238E27FC236}">
                <a16:creationId xmlns:a16="http://schemas.microsoft.com/office/drawing/2014/main" id="{1E45AC8E-2326-4B9F-9842-2299F8EAAC71}"/>
              </a:ext>
            </a:extLst>
          </p:cNvPr>
          <p:cNvSpPr>
            <a:spLocks noGrp="1"/>
          </p:cNvSpPr>
          <p:nvPr/>
        </p:nvSpPr>
        <p:spPr>
          <a:xfrm>
            <a:off x="1809750" y="4924425"/>
            <a:ext cx="8858250" cy="552450"/>
          </a:xfrm>
          <a:prstGeom prst="rect">
            <a:avLst/>
          </a:prstGeom>
          <a:noFill/>
          <a:ln w="0">
            <a:noFill/>
            <a:prstDash val="solid"/>
          </a:ln>
        </p:spPr>
        <p:txBody>
          <a:bodyPr anchor="ctr">
            <a:normAutofit/>
          </a:bodyPr>
          <a:lstStyle>
            <a:defPPr algn="l">
              <a:defRPr sz="1725" b="1" i="0">
                <a:solidFill>
                  <a:srgbClr val="1F2D36"/>
                </a:solidFill>
                <a:latin typeface="DejaVu Sans"/>
                <a:ea typeface="DejaVu Sans"/>
                <a:cs typeface="DejaVu Sans"/>
              </a:defRPr>
            </a:defPPr>
            <a:lvl1pPr algn="l">
              <a:defRPr sz="1725" b="1" i="0">
                <a:solidFill>
                  <a:srgbClr val="1F2D36"/>
                </a:solidFill>
                <a:latin typeface="DejaVu Sans"/>
                <a:ea typeface="DejaVu Sans"/>
                <a:cs typeface="DejaVu Sans"/>
              </a:defRPr>
            </a:lvl1pPr>
            <a:lvl2pPr algn="l">
              <a:defRPr sz="1725" b="1" i="0">
                <a:solidFill>
                  <a:srgbClr val="1F2D36"/>
                </a:solidFill>
                <a:latin typeface="DejaVu Sans"/>
                <a:ea typeface="DejaVu Sans"/>
                <a:cs typeface="DejaVu Sans"/>
              </a:defRPr>
            </a:lvl2pPr>
            <a:lvl3pPr algn="l">
              <a:defRPr sz="1725" b="1" i="0">
                <a:solidFill>
                  <a:srgbClr val="1F2D36"/>
                </a:solidFill>
                <a:latin typeface="DejaVu Sans"/>
                <a:ea typeface="DejaVu Sans"/>
                <a:cs typeface="DejaVu Sans"/>
              </a:defRPr>
            </a:lvl3pPr>
            <a:lvl4pPr algn="l">
              <a:defRPr sz="1725" b="1" i="0">
                <a:solidFill>
                  <a:srgbClr val="1F2D36"/>
                </a:solidFill>
                <a:latin typeface="DejaVu Sans"/>
                <a:ea typeface="DejaVu Sans"/>
                <a:cs typeface="DejaVu Sans"/>
              </a:defRPr>
            </a:lvl4pPr>
            <a:lvl5pPr algn="l">
              <a:defRPr sz="1725" b="1" i="0">
                <a:solidFill>
                  <a:srgbClr val="1F2D36"/>
                </a:solidFill>
                <a:latin typeface="DejaVu Sans"/>
                <a:ea typeface="DejaVu Sans"/>
                <a:cs typeface="DejaVu Sans"/>
              </a:defRPr>
            </a:lvl5pPr>
            <a:lvl6pPr algn="l">
              <a:defRPr sz="1725" b="1" i="0">
                <a:solidFill>
                  <a:srgbClr val="1F2D36"/>
                </a:solidFill>
                <a:latin typeface="DejaVu Sans"/>
                <a:ea typeface="DejaVu Sans"/>
                <a:cs typeface="DejaVu Sans"/>
              </a:defRPr>
            </a:lvl6pPr>
            <a:lvl7pPr algn="l">
              <a:defRPr sz="1725" b="1" i="0">
                <a:solidFill>
                  <a:srgbClr val="1F2D36"/>
                </a:solidFill>
                <a:latin typeface="DejaVu Sans"/>
                <a:ea typeface="DejaVu Sans"/>
                <a:cs typeface="DejaVu Sans"/>
              </a:defRPr>
            </a:lvl7pPr>
            <a:lvl8pPr algn="l">
              <a:defRPr sz="1725" b="1" i="0">
                <a:solidFill>
                  <a:srgbClr val="1F2D36"/>
                </a:solidFill>
                <a:latin typeface="DejaVu Sans"/>
                <a:ea typeface="DejaVu Sans"/>
                <a:cs typeface="DejaVu Sans"/>
              </a:defRPr>
            </a:lvl8pPr>
            <a:lvl9pPr algn="l">
              <a:defRPr sz="1725" b="1" i="0">
                <a:solidFill>
                  <a:srgbClr val="1F2D36"/>
                </a:solidFill>
                <a:latin typeface="DejaVu Sans"/>
                <a:ea typeface="DejaVu Sans"/>
                <a:cs typeface="DejaVu Sans"/>
              </a:defRPr>
            </a:lvl9pPr>
          </a:lstStyle>
          <a:p>
            <a:pPr algn="l">
              <a:defRPr sz="1725" b="1" i="0">
                <a:solidFill>
                  <a:srgbClr val="1F2D36"/>
                </a:solidFill>
                <a:latin typeface="DejaVu Sans"/>
                <a:ea typeface="DejaVu Sans"/>
                <a:cs typeface="DejaVu Sans"/>
              </a:defRPr>
            </a:pPr>
            <a:r>
              <a:rPr sz="1725" b="1" i="0">
                <a:solidFill>
                  <a:srgbClr val="1F2D36"/>
                </a:solidFill>
                <a:latin typeface="DejaVu Sans"/>
                <a:ea typeface="DejaVu Sans"/>
                <a:cs typeface="DejaVu Sans"/>
              </a:rPr>
              <a:t>Εφαρμόζεται στον ασθενή και υπερτερούν τα οφέλη των βλαβών;</a:t>
            </a:r>
          </a:p>
        </p:txBody>
      </p:sp>
    </p:spTree>
    <p:extLst>
      <p:ext uri="{BB962C8B-B14F-4D97-AF65-F5344CB8AC3E}">
        <p14:creationId xmlns:p14="http://schemas.microsoft.com/office/powerpoint/2010/main" val="91718185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973</TotalTime>
  <Words>4869</Words>
  <Application>Microsoft Office PowerPoint</Application>
  <DocSecurity>0</DocSecurity>
  <PresentationFormat>Widescreen</PresentationFormat>
  <Paragraphs>779</Paragraphs>
  <Slides>56</Slides>
  <Notes>56</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Aptos</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Info</cp:lastModifiedBy>
  <cp:revision>15</cp:revision>
  <dcterms:created xsi:type="dcterms:W3CDTF">2026-10-21T21:16:03Z</dcterms:created>
  <dcterms:modified xsi:type="dcterms:W3CDTF">2026-10-27T05:55:08Z</dcterms:modified>
</cp:coreProperties>
</file>