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1662" r:id="rId2"/>
    <p:sldId id="831" r:id="rId3"/>
    <p:sldId id="1468" r:id="rId4"/>
    <p:sldId id="1431" r:id="rId5"/>
    <p:sldId id="1432" r:id="rId6"/>
    <p:sldId id="1473" r:id="rId7"/>
    <p:sldId id="1474" r:id="rId8"/>
    <p:sldId id="1475" r:id="rId9"/>
    <p:sldId id="1476" r:id="rId10"/>
    <p:sldId id="1477" r:id="rId11"/>
    <p:sldId id="1644" r:id="rId12"/>
    <p:sldId id="1478" r:id="rId13"/>
    <p:sldId id="1051" r:id="rId14"/>
    <p:sldId id="1461" r:id="rId15"/>
    <p:sldId id="842" r:id="rId16"/>
    <p:sldId id="1053" r:id="rId17"/>
    <p:sldId id="854" r:id="rId18"/>
    <p:sldId id="855" r:id="rId19"/>
    <p:sldId id="856" r:id="rId20"/>
    <p:sldId id="857" r:id="rId21"/>
    <p:sldId id="858" r:id="rId22"/>
    <p:sldId id="859" r:id="rId23"/>
    <p:sldId id="860" r:id="rId24"/>
    <p:sldId id="861" r:id="rId25"/>
    <p:sldId id="862" r:id="rId26"/>
    <p:sldId id="864" r:id="rId27"/>
    <p:sldId id="863" r:id="rId28"/>
    <p:sldId id="866" r:id="rId29"/>
    <p:sldId id="867" r:id="rId30"/>
    <p:sldId id="868" r:id="rId31"/>
    <p:sldId id="869" r:id="rId32"/>
    <p:sldId id="1654" r:id="rId33"/>
    <p:sldId id="1655" r:id="rId34"/>
    <p:sldId id="870" r:id="rId35"/>
    <p:sldId id="871" r:id="rId36"/>
    <p:sldId id="472" r:id="rId37"/>
    <p:sldId id="872" r:id="rId38"/>
    <p:sldId id="873" r:id="rId39"/>
    <p:sldId id="874" r:id="rId40"/>
    <p:sldId id="875" r:id="rId41"/>
    <p:sldId id="876" r:id="rId42"/>
    <p:sldId id="877" r:id="rId43"/>
    <p:sldId id="878" r:id="rId44"/>
    <p:sldId id="879" r:id="rId45"/>
    <p:sldId id="880" r:id="rId46"/>
    <p:sldId id="881" r:id="rId47"/>
    <p:sldId id="409" r:id="rId48"/>
    <p:sldId id="455" r:id="rId49"/>
    <p:sldId id="390" r:id="rId50"/>
    <p:sldId id="1661" r:id="rId51"/>
    <p:sldId id="1630" r:id="rId52"/>
    <p:sldId id="882" r:id="rId53"/>
    <p:sldId id="883" r:id="rId54"/>
    <p:sldId id="884" r:id="rId55"/>
    <p:sldId id="885" r:id="rId56"/>
    <p:sldId id="886" r:id="rId57"/>
    <p:sldId id="887" r:id="rId58"/>
    <p:sldId id="888" r:id="rId59"/>
    <p:sldId id="889" r:id="rId60"/>
    <p:sldId id="890" r:id="rId61"/>
    <p:sldId id="891" r:id="rId62"/>
    <p:sldId id="892" r:id="rId63"/>
    <p:sldId id="1653" r:id="rId64"/>
    <p:sldId id="893" r:id="rId65"/>
    <p:sldId id="894" r:id="rId66"/>
    <p:sldId id="895" r:id="rId67"/>
    <p:sldId id="896" r:id="rId68"/>
    <p:sldId id="897" r:id="rId69"/>
    <p:sldId id="898" r:id="rId70"/>
    <p:sldId id="899" r:id="rId71"/>
    <p:sldId id="900" r:id="rId72"/>
    <p:sldId id="901" r:id="rId73"/>
    <p:sldId id="902" r:id="rId74"/>
    <p:sldId id="271" r:id="rId75"/>
    <p:sldId id="453" r:id="rId76"/>
    <p:sldId id="903" r:id="rId77"/>
    <p:sldId id="1656" r:id="rId78"/>
    <p:sldId id="1657" r:id="rId79"/>
    <p:sldId id="1658" r:id="rId80"/>
    <p:sldId id="905" r:id="rId81"/>
    <p:sldId id="906" r:id="rId82"/>
    <p:sldId id="907" r:id="rId83"/>
    <p:sldId id="908" r:id="rId84"/>
    <p:sldId id="909" r:id="rId85"/>
    <p:sldId id="910" r:id="rId86"/>
    <p:sldId id="913" r:id="rId87"/>
    <p:sldId id="914" r:id="rId88"/>
    <p:sldId id="915" r:id="rId89"/>
    <p:sldId id="916" r:id="rId90"/>
    <p:sldId id="931" r:id="rId91"/>
    <p:sldId id="918" r:id="rId92"/>
    <p:sldId id="917" r:id="rId93"/>
    <p:sldId id="919" r:id="rId94"/>
    <p:sldId id="930" r:id="rId95"/>
    <p:sldId id="1660" r:id="rId96"/>
    <p:sldId id="1648" r:id="rId97"/>
    <p:sldId id="923" r:id="rId98"/>
    <p:sldId id="924" r:id="rId99"/>
    <p:sldId id="925" r:id="rId100"/>
    <p:sldId id="927" r:id="rId101"/>
    <p:sldId id="928" r:id="rId102"/>
    <p:sldId id="929" r:id="rId103"/>
    <p:sldId id="922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14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3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B9DA3-F7FA-4D0F-9850-392DF2DF912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29F44-AE60-4E6E-BDD2-2C99805F9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2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  <p:sp>
        <p:nvSpPr>
          <p:cNvPr id="23757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C348E9-1B30-4232-9993-C37CD584C72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7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18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September 2012, the World Health Organization reported the first cases of pneumonia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caused by the novel Middle East respiratory syndrome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coronavirus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MERSCoV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describe a cluster of health care–acquired MERS-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CoV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infections.</a:t>
            </a:r>
          </a:p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Medical records were reviewed for clinical and demographic information and determination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potential contacts and exposures. Case patients and contacts were interviewed.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incubation period and serial interval (the time between the successive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onset of symptoms in a chain of transmission) were estimated. Viral RNA was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sequenced.</a:t>
            </a:r>
          </a:p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April 1 and May 23, 2013, a total of 23 cases of MERS-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CoV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infection were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reported in the eastern province of Saudi Arabia. Symptoms included fever in 20 patients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(87%), cough in 20 (87%), shortness of breath in 11 (48%), and gastrointestinal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symptoms in 8 (35%); 20 patients (87%) presented with abnormal chest radiographs.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of June 12, a total of 15 patients (65%) had died, 6 (26%) had recovered,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2 (9%) remained hospitalized. The median incubation period was 5.2 days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(95% confidence interval [CI], 1.9 to 14.7), and the serial interval was 7.6 days (95%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CI, 2.5 to 23.1). A total of 21 of the 23 cases were acquired by person-to-person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transmission in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hemodialysis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units, intensive care units, or in-patient units in three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health care facilities. Sequencing data from four isolates revealed a single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monophyletic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Among 217 household contacts and more than 200 health care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worker contacts whom we identified, MERS-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CoV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infection developed in 5 family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members (3 with laboratory-confirmed cases) and in 2 health care workers (both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laboratory-confirmed cases).</a:t>
            </a:r>
          </a:p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Person-to-person transmission of MERS-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CoV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occur in health care settings and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be associated with considerable morbidity. Surveillance and infection-control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measures are critical to a global public health response.</a:t>
            </a:r>
            <a:endParaRPr lang="el-GR" dirty="0"/>
          </a:p>
        </p:txBody>
      </p:sp>
      <p:sp>
        <p:nvSpPr>
          <p:cNvPr id="2918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B11009-D061-4B7A-BC5C-2A3FB9472923}" type="slidenum">
              <a:rPr lang="en-US" smtClean="0">
                <a:solidFill>
                  <a:srgbClr val="1F497D"/>
                </a:solidFill>
              </a:rPr>
              <a:pPr/>
              <a:t>41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97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898872-08F3-40A7-BC9B-5AE5C4C83618}" type="slidenum">
              <a:rPr lang="en-GB"/>
              <a:pPr/>
              <a:t>70</a:t>
            </a:fld>
            <a:endParaRPr lang="en-GB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6323" y="4342665"/>
            <a:ext cx="5026957" cy="411627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l-GR">
              <a:ea typeface="Microsoft YaHei" charset="-122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l-GR">
              <a:ea typeface="Microsoft YaHei" charset="-122"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886360" y="8685330"/>
            <a:ext cx="2973242" cy="4586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4721E39-ED4C-4772-97B6-A84FD1795FF4}" type="slidenum">
              <a:rPr lang="el-GR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70</a:t>
            </a:fld>
            <a:endParaRPr lang="el-G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ABB4D3-2812-43DB-A5D6-C577AD1B9AAF}" type="slidenum">
              <a:rPr lang="en-GB"/>
              <a:pPr/>
              <a:t>80</a:t>
            </a:fld>
            <a:endParaRPr lang="en-GB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6323" y="4342665"/>
            <a:ext cx="5026957" cy="411774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886360" y="8685330"/>
            <a:ext cx="2973242" cy="4586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6AAEF63-76A2-4502-AC05-2ADF84AD40F6}" type="slidenum">
              <a:rPr lang="el-GR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80</a:t>
            </a:fld>
            <a:endParaRPr lang="el-G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9E96EF-F940-443C-B89A-6AB45374133A}" type="slidenum">
              <a:rPr lang="en-GB"/>
              <a:pPr/>
              <a:t>81</a:t>
            </a:fld>
            <a:endParaRPr lang="en-GB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6323" y="4342665"/>
            <a:ext cx="5026957" cy="411774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AD06C-BF2F-40C1-A10F-12F592EAD17D}" type="slidenum">
              <a:rPr lang="el-GR"/>
              <a:pPr/>
              <a:t>83</a:t>
            </a:fld>
            <a:endParaRPr lang="el-GR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745961" y="10098034"/>
            <a:ext cx="2867011" cy="532102"/>
          </a:xfrm>
          <a:prstGeom prst="rect">
            <a:avLst/>
          </a:prstGeom>
        </p:spPr>
        <p:txBody>
          <a:bodyPr lIns="91576" tIns="45788" rIns="91576" bIns="45788"/>
          <a:lstStyle/>
          <a:p>
            <a:fld id="{D0D18800-03A3-4371-B392-80B672D011D5}" type="slidenum">
              <a:rPr lang="en-GB" smtClean="0">
                <a:solidFill>
                  <a:prstClr val="black"/>
                </a:solidFill>
              </a:rPr>
              <a:pPr/>
              <a:t>90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Notes Placeholder 2"/>
          <p:cNvSpPr txBox="1">
            <a:spLocks/>
          </p:cNvSpPr>
          <p:nvPr/>
        </p:nvSpPr>
        <p:spPr bwMode="auto">
          <a:xfrm>
            <a:off x="812158" y="3273959"/>
            <a:ext cx="5434822" cy="679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>
            <a:lvl1pPr algn="l" rtl="0" fontAlgn="base">
              <a:spcBef>
                <a:spcPct val="3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l" rtl="0" fontAlgn="base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prstClr val="black"/>
                </a:solidFill>
              </a:rPr>
              <a:t>The European Centre for Disease Prevention and Control acts as the hub of our network of experts across the EU. </a:t>
            </a:r>
          </a:p>
          <a:p>
            <a:r>
              <a:rPr lang="en-GB" sz="2000" dirty="0">
                <a:solidFill>
                  <a:prstClr val="black"/>
                </a:solidFill>
              </a:rPr>
              <a:t>We work with our networks on all the technical aspects of surveillance and response to control multinational outbreaks. </a:t>
            </a:r>
          </a:p>
          <a:p>
            <a:endParaRPr lang="en-GB" sz="2000" dirty="0">
              <a:solidFill>
                <a:prstClr val="black"/>
              </a:solidFill>
            </a:endParaRPr>
          </a:p>
          <a:p>
            <a:r>
              <a:rPr lang="en-GB" sz="2000" dirty="0">
                <a:solidFill>
                  <a:prstClr val="black"/>
                </a:solidFill>
              </a:rPr>
              <a:t>ECDC’s core functions are to:</a:t>
            </a:r>
          </a:p>
          <a:p>
            <a:endParaRPr lang="en-GB" sz="2000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 coordinate collaboration with, and between, the Member States through its networks,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 </a:t>
            </a:r>
            <a:r>
              <a:rPr lang="en-GB" sz="2000" b="1" dirty="0">
                <a:solidFill>
                  <a:prstClr val="black"/>
                </a:solidFill>
              </a:rPr>
              <a:t>provide epidemiological analysis</a:t>
            </a:r>
            <a:r>
              <a:rPr lang="en-GB" sz="2000" dirty="0">
                <a:solidFill>
                  <a:prstClr val="black"/>
                </a:solidFill>
              </a:rPr>
              <a:t>, 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 provide risk assessments; and 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 scientific guidance - for the EU and its Member States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 support the Member States and the EU in responding to an outbreak 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strengthen the Member States capacities against infectious disease through preparedness, training and communication.</a:t>
            </a:r>
          </a:p>
          <a:p>
            <a:endParaRPr lang="en-GB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05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B51367B4-AA0C-48BF-AA2C-59FA35790B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D2A4E842-CE54-4412-BF31-F9992ABAF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1000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FFDA8E1E-580F-468D-A552-B6670A337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600" b="1">
                <a:solidFill>
                  <a:srgbClr val="FFD62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7600" b="1">
                <a:solidFill>
                  <a:srgbClr val="FFD62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4588" indent="-228600">
              <a:defRPr sz="7600" b="1">
                <a:solidFill>
                  <a:srgbClr val="FFD62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1788" indent="-228600">
              <a:defRPr sz="7600" b="1">
                <a:solidFill>
                  <a:srgbClr val="FFD62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8988" indent="-228600">
              <a:defRPr sz="7600" b="1">
                <a:solidFill>
                  <a:srgbClr val="FFD62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6188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3388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30588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7788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EE73259-A5E6-4A28-BF4B-432260669D3F}" type="slidenum">
              <a:rPr lang="en-GB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97</a:t>
            </a:fld>
            <a:endParaRPr lang="en-GB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ADC55-7533-477A-89A8-3723EF6C64EE}" type="slidenum">
              <a:rPr lang="el-GR" smtClean="0"/>
              <a:pPr/>
              <a:t>98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9395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DB3A73-51D1-4460-A340-5DEFF908164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laboratory diagnosis of the first CCHF case (fatal) in Greece 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r>
              <a:rPr lang="en-US" dirty="0"/>
              <a:t>In</a:t>
            </a:r>
            <a:r>
              <a:rPr lang="en-US" baseline="0" dirty="0"/>
              <a:t> June 2008 the first CCHF case was reported in Greece. The patient was a 46-year old woman living in </a:t>
            </a:r>
            <a:r>
              <a:rPr lang="en-US" baseline="0" dirty="0" err="1"/>
              <a:t>Komotini</a:t>
            </a:r>
            <a:r>
              <a:rPr lang="en-US" baseline="0" dirty="0"/>
              <a:t>, she was farmer and had a few goats nearby her home.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81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77602-C5CF-439E-BCC9-181A8D4D7DEB}" type="slidenum">
              <a:rPr lang="el-GR" smtClean="0"/>
              <a:t>101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4409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B202A-13FD-4DB9-BF8D-1423A2FCAC37}" type="slidenum">
              <a:rPr lang="el-GR" altLang="el-GR"/>
              <a:pPr/>
              <a:t>17</a:t>
            </a:fld>
            <a:endParaRPr lang="el-GR" altLang="el-GR" dirty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77602-C5CF-439E-BCC9-181A8D4D7DEB}" type="slidenum">
              <a:rPr lang="el-GR" smtClean="0"/>
              <a:t>102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0494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671125-317E-47E0-9175-31AEF42C10BF}" type="slidenum">
              <a:rPr lang="el-GR" altLang="el-GR"/>
              <a:pPr/>
              <a:t>27</a:t>
            </a:fld>
            <a:endParaRPr lang="el-GR" altLang="el-G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8AD5-54EF-4290-ABF0-426305478661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8AD5-54EF-4290-ABF0-426305478661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8AD5-54EF-4290-ABF0-426305478661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2A2008-1039-4745-A481-0F8F18B4AD68}" type="slidenum">
              <a:rPr lang="el-GR" altLang="el-GR" smtClean="0">
                <a:latin typeface="Times New Roman" pitchFamily="18" charset="0"/>
              </a:rPr>
              <a:pPr/>
              <a:t>37</a:t>
            </a:fld>
            <a:endParaRPr lang="el-GR" altLang="el-GR">
              <a:latin typeface="Times New Roman" pitchFamily="18" charset="0"/>
            </a:endParaRP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55E8366-C6D9-4138-81FB-F18A1F0CC667}" type="slidenum">
              <a:rPr lang="en-US" altLang="el-GR" sz="1200">
                <a:latin typeface="Arial" pitchFamily="34" charset="0"/>
                <a:cs typeface="Arial" pitchFamily="34" charset="0"/>
              </a:rPr>
              <a:pPr algn="r"/>
              <a:t>37</a:t>
            </a:fld>
            <a:endParaRPr lang="en-US" altLang="el-GR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158243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F424B4-8D56-45AD-8A58-F4FF62A5C8E5}" type="slidenum">
              <a:rPr lang="el-GR" altLang="el-GR" smtClean="0">
                <a:latin typeface="Times New Roman" pitchFamily="18" charset="0"/>
              </a:rPr>
              <a:pPr/>
              <a:t>38</a:t>
            </a:fld>
            <a:endParaRPr lang="el-GR" altLang="el-GR">
              <a:latin typeface="Times New Roman" pitchFamily="18" charset="0"/>
            </a:endParaRPr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CBB74FE-8BDE-4E6B-92F3-E982DE1D34D1}" type="slidenum">
              <a:rPr lang="en-US" altLang="el-GR" sz="1200">
                <a:latin typeface="Arial" pitchFamily="34" charset="0"/>
                <a:cs typeface="Arial" pitchFamily="34" charset="0"/>
              </a:rPr>
              <a:pPr algn="r"/>
              <a:t>38</a:t>
            </a:fld>
            <a:endParaRPr lang="en-US" altLang="el-GR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668617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DDF879-C69C-4CC0-AF94-1CFC074FE1DB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6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7851F-7342-11D7-6D14-7AB30B9D4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18ABD-3764-F310-4268-FB9BE4D54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85B20-9377-8060-FAD7-6356503A9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1024-6830-4750-8B45-BB0130D14B0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14320-2413-FB00-CA58-E2186D10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1DC01-BE12-F681-1C02-29768E78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AC9B-5861-4F1B-9F1B-A488D82C9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25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D7C05-4643-D3BC-F2A8-4FE0B98A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2ADAA-50DE-7224-54CD-E2BDA9C00E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EA4AB-3659-5026-A506-74DFE76B7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1024-6830-4750-8B45-BB0130D14B0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9DB13-E18C-61A4-C668-B29EB854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AC780-9DED-35DF-B957-CDD20E76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AC9B-5861-4F1B-9F1B-A488D82C9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54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8E3ACA-6AC3-1CF4-7C57-C15917C35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24AB5-778E-7243-0EAB-F976FB116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38E3E-016E-66B5-BA85-AB66C527A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1024-6830-4750-8B45-BB0130D14B0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332E8-5FF3-B8C0-EA7B-83C1587B5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EF089-A103-F161-91D7-7CDC286B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AC9B-5861-4F1B-9F1B-A488D82C9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12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57331F-C5AE-497A-9335-29E5069B44C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3374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320016"/>
            <a:ext cx="10972800" cy="194181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427029" y="64928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BADC369-0B83-4D7D-B9EE-83CF3E00D2B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93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_horizotal.eps">
            <a:extLst>
              <a:ext uri="{FF2B5EF4-FFF2-40B4-BE49-F238E27FC236}">
                <a16:creationId xmlns:a16="http://schemas.microsoft.com/office/drawing/2014/main" id="{D729379F-B8A5-4E4A-8CA2-90352B645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1" y="6021389"/>
            <a:ext cx="30734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7" y="475200"/>
            <a:ext cx="10972800" cy="936625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764000"/>
            <a:ext cx="10972800" cy="3825240"/>
          </a:xfrm>
        </p:spPr>
        <p:txBody>
          <a:bodyPr/>
          <a:lstStyle>
            <a:lvl1pPr marL="0" indent="-342900">
              <a:buClr>
                <a:srgbClr val="0F5494"/>
              </a:buClr>
              <a:buSzPct val="120000"/>
              <a:buFont typeface="Arial" pitchFamily="34" charset="0"/>
              <a:buChar char="•"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Clr>
                <a:srgbClr val="56932F"/>
              </a:buCl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FontTx/>
              <a:buChar char="-"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B8BAE-AB9B-457E-811E-D8A08C59B5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335EBF-9A0A-491D-91B6-A63F82C2E33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90E06-2B95-47B9-B417-C803ED350F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262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73E0-71CA-01B7-36E8-C04311ABA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610B9-CA66-9236-3E45-E8B7D1752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4475-EA73-A645-BF33-0BEBF9C1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1024-6830-4750-8B45-BB0130D14B0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C578B-D7D6-329A-7470-43BF45CB0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05811-DF8F-7C78-FC0A-BE079337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AC9B-5861-4F1B-9F1B-A488D82C9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2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43B4-3803-4856-280A-4737F906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E903B-227E-2215-AF8C-0DEEF0910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29AA9-BDFD-FB01-0C14-6569948A1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1024-6830-4750-8B45-BB0130D14B0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EAC45-A252-33C0-2A5C-F736B151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D4D12-D79D-9F35-20AE-A6ECB4F9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AC9B-5861-4F1B-9F1B-A488D82C9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40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6FD6A-4D68-CF51-1802-7895AA156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7A9FD-8F85-4B5A-887B-47325574A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6553C-EB3D-BA58-0666-760B64920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E7390-80D0-23EB-8749-2C2BD94C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1024-6830-4750-8B45-BB0130D14B0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B2891-F172-F13C-8727-504ED886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6694-A406-E74A-F92D-7DA41FFD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AC9B-5861-4F1B-9F1B-A488D82C9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97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CE0D3-CD2F-C648-D16B-B2234671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56DE7-DE25-177A-0EC5-111C785DD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FF75D-8C83-FB2E-C784-1A3C73051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9523B4-2464-2845-C1E6-DC661324A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A4564B-0BFF-713A-2154-015AA8CD3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9530C-1FCC-EFDC-48F6-9BF4FCA46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1024-6830-4750-8B45-BB0130D14B0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020634-5763-ABD5-2D1C-B90BDBAF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F0B173-3D1D-607B-CF13-6B9C0B20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AC9B-5861-4F1B-9F1B-A488D82C9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5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D425C-2F4F-A748-C252-C2D58172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01A32-18B7-3914-3870-0C86B7186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1024-6830-4750-8B45-BB0130D14B0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60681-1A2E-C64C-D242-4D95252C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55CFF1-D157-037E-8ADD-4AEF3363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AC9B-5861-4F1B-9F1B-A488D82C9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19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F1FBEC-9960-4399-BAF2-A65542060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1024-6830-4750-8B45-BB0130D14B0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75B75-E9C3-044F-3DDC-56A985F0B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5C124-1014-075E-0736-FC057809C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AC9B-5861-4F1B-9F1B-A488D82C9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4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4421E-DCFF-4E03-AFB3-B59ABA00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0E114-61F3-AE47-A7B3-959F74D78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85C42-0803-E654-3164-7C2B01A21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40DF9-622D-3386-D6FF-A3104BC7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1024-6830-4750-8B45-BB0130D14B0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0FB2-49B0-E780-DD1E-5522A621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42FF6-3CA2-863F-6D9C-AEB81DE2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AC9B-5861-4F1B-9F1B-A488D82C9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95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AF9CF-AB98-5622-85B3-4AF0DEBAF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4A133-E692-454F-E948-F7B3E4548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73B77-D497-9B05-0829-960012896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FEB1A-C7DE-91FE-A870-60DB02032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1024-6830-4750-8B45-BB0130D14B0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C63BD-A247-A8CA-EB27-DDEF832DE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D0476-1BD7-7D68-0F3D-6369A48EE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AC9B-5861-4F1B-9F1B-A488D82C9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12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5BBCDB-A5D3-2A41-9D25-1D57E552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DE4BD-FD17-38C5-04A5-B8B92D382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53CAD-E686-1A50-7005-12252C2E0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E1024-6830-4750-8B45-BB0130D14B0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41CC8-1296-4510-DDE6-FBA9A1EE8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C2A5B-4AB7-B4BF-9C0C-3FCD1D31F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5AC9B-5861-4F1B-9F1B-A488D82C9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9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mailto:promed-edr@promedmail.org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twitter.com/hashtag/Zika?src=hash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emf"/><Relationship Id="rId4" Type="http://schemas.openxmlformats.org/officeDocument/2006/relationships/image" Target="../media/image8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9B65F-3F9A-2051-BCFD-F5A3BCF6F6F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3200" b="1" dirty="0"/>
              <a:t>ΤΜΗΜΑ ΝΟΣΗΛΕΥΤΙΚΗΣ ΕΚΠΑ</a:t>
            </a:r>
            <a:br>
              <a:rPr lang="el-GR" sz="3200" b="1" dirty="0"/>
            </a:br>
            <a:r>
              <a:rPr lang="el-GR" sz="3200" b="1" dirty="0"/>
              <a:t>ΜΕΤ.ΠΡΟΓΡΑΜΜΑ ΔΙΑΧΕΙΡΙΣΗ ΚΡΙΣΕΩΝ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D19C4-F352-67A0-95AB-487DAAB0F43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endParaRPr lang="el-GR" dirty="0"/>
          </a:p>
          <a:p>
            <a:pPr marL="0" indent="0" algn="ctr">
              <a:buNone/>
            </a:pPr>
            <a:r>
              <a:rPr lang="el-GR" dirty="0"/>
              <a:t>ΕΠΙΔΗΜΙΟΛΟΓΙΑ ΚΑΙ ΕΛΕΓΧΟΣ ΛΟΙΜΩΔΩΝ ΝΟΣΗΜΑΤΩΝ</a:t>
            </a:r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r>
              <a:rPr lang="el-GR" b="1" dirty="0"/>
              <a:t>ΕΠΙΤΗΡΗΣΗ ΝΕΟΕΦΑΝΙΖΟΜΕΝΩΝ ΝΟΣΗΜΑΤΩΝ</a:t>
            </a:r>
          </a:p>
          <a:p>
            <a:pPr marL="0" indent="0" algn="ctr">
              <a:buNone/>
            </a:pPr>
            <a:endParaRPr lang="el-GR" b="1" dirty="0"/>
          </a:p>
          <a:p>
            <a:pPr marL="0" indent="0" algn="ctr">
              <a:buNone/>
            </a:pPr>
            <a:r>
              <a:rPr lang="el-GR" dirty="0"/>
              <a:t>Γ.ΣΑΡΟΓΛΟΥ</a:t>
            </a:r>
          </a:p>
          <a:p>
            <a:pPr marL="0" indent="0" algn="r">
              <a:buNone/>
            </a:pPr>
            <a:r>
              <a:rPr lang="el-GR" dirty="0"/>
              <a:t>14-6-2023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39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DD4619-EA68-4A27-A888-E245C6ADC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148889A-1381-4B64-AA6A-8DCEEEAE1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166" y="907586"/>
            <a:ext cx="9118835" cy="50208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6D1220-5533-4FB5-95E8-EC5E56767AD0}"/>
              </a:ext>
            </a:extLst>
          </p:cNvPr>
          <p:cNvSpPr/>
          <p:nvPr/>
        </p:nvSpPr>
        <p:spPr>
          <a:xfrm>
            <a:off x="1524000" y="857251"/>
            <a:ext cx="2286000" cy="17050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100" b="1" dirty="0">
                <a:solidFill>
                  <a:srgbClr val="FFFF00"/>
                </a:solidFill>
              </a:rPr>
              <a:t>ΓΡΗΓΟΡΗ ΕΠΙΚΟΙΝΩΝΙΑ</a:t>
            </a:r>
            <a:endParaRPr lang="en-US" sz="2100" b="1" dirty="0">
              <a:solidFill>
                <a:srgbClr val="FFFF00"/>
              </a:solidFill>
            </a:endParaRPr>
          </a:p>
          <a:p>
            <a:pPr algn="ctr"/>
            <a:endParaRPr lang="en-US" sz="2100" b="1" dirty="0">
              <a:solidFill>
                <a:srgbClr val="FFFF00"/>
              </a:solidFill>
            </a:endParaRPr>
          </a:p>
          <a:p>
            <a:pPr algn="ctr"/>
            <a:r>
              <a:rPr lang="el-GR" sz="2100" b="1" dirty="0">
                <a:solidFill>
                  <a:srgbClr val="FFFF00"/>
                </a:solidFill>
              </a:rPr>
              <a:t>ΥΠΕΡΠΛΗΘΥΣΜΟΣ</a:t>
            </a:r>
            <a:endParaRPr lang="en-US" sz="2100" b="1" dirty="0">
              <a:solidFill>
                <a:srgbClr val="FFFF00"/>
              </a:solidFill>
            </a:endParaRPr>
          </a:p>
          <a:p>
            <a:pPr algn="ctr"/>
            <a:endParaRPr lang="en-US" sz="135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739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3 - Ορθογώνιο"/>
          <p:cNvSpPr>
            <a:spLocks noChangeArrowheads="1"/>
          </p:cNvSpPr>
          <p:nvPr/>
        </p:nvSpPr>
        <p:spPr bwMode="auto">
          <a:xfrm>
            <a:off x="1905000" y="4724401"/>
            <a:ext cx="8077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Effective disease </a:t>
            </a:r>
            <a:r>
              <a:rPr lang="en-US" sz="20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surveillance and reporting </a:t>
            </a:r>
            <a:r>
              <a:rPr lang="en-US" sz="20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are key strategies in any attempt to control the spread of a serious disease </a:t>
            </a:r>
          </a:p>
          <a:p>
            <a:pPr algn="just"/>
            <a:r>
              <a:rPr lang="en-US" sz="2000" b="1" i="1" dirty="0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C</a:t>
            </a:r>
            <a:r>
              <a:rPr lang="el-GR" sz="2000" b="1" i="1" dirty="0" err="1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ollaboration</a:t>
            </a:r>
            <a:r>
              <a:rPr lang="el-GR" sz="2000" b="1" i="1" dirty="0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l-GR" sz="2000" i="1" dirty="0" err="1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is</a:t>
            </a:r>
            <a:r>
              <a:rPr lang="el-GR" sz="2000" i="1" dirty="0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l-GR" sz="2000" i="1" dirty="0" err="1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the</a:t>
            </a:r>
            <a:r>
              <a:rPr lang="el-GR" sz="2000" i="1" dirty="0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l-GR" sz="2000" i="1" dirty="0" err="1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only</a:t>
            </a:r>
            <a:r>
              <a:rPr lang="el-GR" sz="2000" i="1" dirty="0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l-GR" sz="2000" i="1" dirty="0" err="1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way</a:t>
            </a:r>
            <a:r>
              <a:rPr lang="el-GR" sz="2000" i="1" dirty="0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l-GR" sz="2000" i="1" dirty="0" err="1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forward</a:t>
            </a:r>
            <a:r>
              <a:rPr lang="el-GR" sz="2000" i="1" dirty="0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l-GR" sz="2000" i="1" dirty="0" err="1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in</a:t>
            </a:r>
            <a:r>
              <a:rPr lang="el-GR" sz="2000" i="1" dirty="0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l-GR" sz="2000" i="1" dirty="0" err="1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tackling</a:t>
            </a:r>
            <a:r>
              <a:rPr lang="el-GR" sz="2000" i="1" dirty="0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l-GR" sz="2000" i="1" dirty="0" err="1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emerging</a:t>
            </a:r>
            <a:r>
              <a:rPr lang="en-US" sz="2000" i="1" dirty="0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l-GR" sz="2000" i="1" dirty="0" err="1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diseases</a:t>
            </a:r>
            <a:r>
              <a:rPr lang="el-GR" sz="2000" i="1" dirty="0">
                <a:solidFill>
                  <a:srgbClr val="000099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.</a:t>
            </a:r>
            <a:endParaRPr lang="el-GR" sz="2000" dirty="0">
              <a:solidFill>
                <a:srgbClr val="000099"/>
              </a:solidFill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  <p:pic>
        <p:nvPicPr>
          <p:cNvPr id="75779" name="Picture 6" descr="http://magheralin.org/wp-content/uploads/2013/03/Expect-the-unexpected.jpg"/>
          <p:cNvPicPr>
            <a:picLocks noChangeAspect="1" noChangeArrowheads="1"/>
          </p:cNvPicPr>
          <p:nvPr/>
        </p:nvPicPr>
        <p:blipFill>
          <a:blip r:embed="rId2" cstate="print"/>
          <a:srcRect t="13428" b="14929"/>
          <a:stretch>
            <a:fillRect/>
          </a:stretch>
        </p:blipFill>
        <p:spPr bwMode="auto">
          <a:xfrm>
            <a:off x="3940822" y="597823"/>
            <a:ext cx="4701472" cy="336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Αποτέλεσμα εικόνας για auth">
            <a:extLst>
              <a:ext uri="{FF2B5EF4-FFF2-40B4-BE49-F238E27FC236}">
                <a16:creationId xmlns:a16="http://schemas.microsoft.com/office/drawing/2014/main" id="{D617C7F8-CEB4-CCBF-8579-FDE7189F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251"/>
            <a:ext cx="1828800" cy="9144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</p:pic>
    </p:spTree>
    <p:extLst>
      <p:ext uri="{BB962C8B-B14F-4D97-AF65-F5344CB8AC3E}">
        <p14:creationId xmlns:p14="http://schemas.microsoft.com/office/powerpoint/2010/main" val="2662527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279576" y="2167389"/>
            <a:ext cx="7632848" cy="1470025"/>
          </a:xfrm>
        </p:spPr>
        <p:txBody>
          <a:bodyPr>
            <a:noAutofit/>
          </a:bodyPr>
          <a:lstStyle/>
          <a:p>
            <a:pPr lvl="0"/>
            <a:r>
              <a:rPr lang="en-US" b="1" dirty="0">
                <a:solidFill>
                  <a:schemeClr val="accent5"/>
                </a:solidFill>
                <a:effectLst/>
              </a:rPr>
              <a:t>EU SHIPSAN ACT JOINT ACTION</a:t>
            </a:r>
            <a:endParaRPr lang="el-GR" i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5033353" y="5504435"/>
            <a:ext cx="5302427" cy="697632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en-US" sz="7200" b="1" i="1" dirty="0">
                <a:solidFill>
                  <a:schemeClr val="accent1"/>
                </a:solidFill>
              </a:rPr>
              <a:t>Dr. Miguel Dávila-Cornejo</a:t>
            </a:r>
          </a:p>
          <a:p>
            <a:pPr algn="r"/>
            <a:r>
              <a:rPr lang="en-US" sz="7200" i="1" dirty="0">
                <a:solidFill>
                  <a:schemeClr val="accent1"/>
                </a:solidFill>
              </a:rPr>
              <a:t>Head of the Health Control Unit</a:t>
            </a:r>
          </a:p>
          <a:p>
            <a:pPr algn="r"/>
            <a:r>
              <a:rPr lang="en-US" sz="7200" i="1" dirty="0">
                <a:solidFill>
                  <a:schemeClr val="accent1"/>
                </a:solidFill>
              </a:rPr>
              <a:t>Ministry of Health, Social Services and Equality, Spain</a:t>
            </a:r>
          </a:p>
          <a:p>
            <a:endParaRPr lang="el-GR" dirty="0">
              <a:latin typeface="+mj-lt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279576" y="3825178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/>
              <a:t>Best</a:t>
            </a:r>
            <a:r>
              <a:rPr lang="es-ES" sz="2400" b="1" dirty="0"/>
              <a:t> </a:t>
            </a:r>
            <a:r>
              <a:rPr lang="es-ES" sz="2400" b="1" dirty="0" err="1"/>
              <a:t>practices</a:t>
            </a:r>
            <a:r>
              <a:rPr lang="es-ES" sz="2400" b="1" dirty="0"/>
              <a:t> in </a:t>
            </a:r>
            <a:r>
              <a:rPr lang="es-ES" sz="2400" b="1" dirty="0" err="1"/>
              <a:t>implementing</a:t>
            </a:r>
            <a:r>
              <a:rPr lang="es-ES" sz="2400" b="1" dirty="0"/>
              <a:t> </a:t>
            </a:r>
            <a:r>
              <a:rPr lang="es-ES" sz="2400" b="1" dirty="0" err="1"/>
              <a:t>the</a:t>
            </a:r>
            <a:r>
              <a:rPr lang="es-ES" sz="2400" b="1" dirty="0"/>
              <a:t> International Health </a:t>
            </a:r>
            <a:r>
              <a:rPr lang="es-ES" sz="2400" b="1" dirty="0" err="1"/>
              <a:t>Regulations</a:t>
            </a:r>
            <a:r>
              <a:rPr lang="es-ES" sz="2400" b="1" dirty="0"/>
              <a:t> Conference</a:t>
            </a:r>
            <a:endParaRPr lang="el-GR" sz="2400" b="1" dirty="0"/>
          </a:p>
        </p:txBody>
      </p:sp>
      <p:sp>
        <p:nvSpPr>
          <p:cNvPr id="5" name="Ορθογώνιο 4"/>
          <p:cNvSpPr/>
          <p:nvPr/>
        </p:nvSpPr>
        <p:spPr>
          <a:xfrm>
            <a:off x="1651124" y="6032790"/>
            <a:ext cx="3369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i="1" dirty="0">
                <a:solidFill>
                  <a:schemeClr val="accent1"/>
                </a:solidFill>
              </a:rPr>
              <a:t>Athens</a:t>
            </a:r>
            <a:r>
              <a:rPr lang="el-GR" sz="1600" b="1" i="1" dirty="0">
                <a:solidFill>
                  <a:schemeClr val="accent1"/>
                </a:solidFill>
              </a:rPr>
              <a:t>, </a:t>
            </a:r>
            <a:r>
              <a:rPr lang="en-GB" sz="1600" b="1" i="1" dirty="0">
                <a:solidFill>
                  <a:schemeClr val="accent1"/>
                </a:solidFill>
              </a:rPr>
              <a:t>June 7</a:t>
            </a:r>
            <a:r>
              <a:rPr lang="en-GB" sz="1600" b="1" i="1" baseline="30000" dirty="0">
                <a:solidFill>
                  <a:schemeClr val="accent1"/>
                </a:solidFill>
              </a:rPr>
              <a:t>th</a:t>
            </a:r>
            <a:r>
              <a:rPr lang="en-GB" sz="1600" b="1" i="1" dirty="0">
                <a:solidFill>
                  <a:schemeClr val="accent1"/>
                </a:solidFill>
              </a:rPr>
              <a:t>  2018</a:t>
            </a:r>
            <a:endParaRPr lang="el-GR" sz="16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830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D9F7BA-81B7-49E0-88E2-01FFD53F6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2280490"/>
            <a:ext cx="4038600" cy="309634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000" dirty="0" err="1"/>
              <a:t>Ships</a:t>
            </a:r>
            <a:r>
              <a:rPr lang="es-ES" sz="2000" dirty="0"/>
              <a:t> </a:t>
            </a:r>
            <a:r>
              <a:rPr lang="es-ES" sz="2000" dirty="0" err="1"/>
              <a:t>move</a:t>
            </a:r>
            <a:r>
              <a:rPr lang="es-ES" sz="2000" dirty="0"/>
              <a:t> </a:t>
            </a:r>
            <a:r>
              <a:rPr lang="es-ES" sz="2000" dirty="0" err="1"/>
              <a:t>from</a:t>
            </a:r>
            <a:r>
              <a:rPr lang="es-ES" sz="2000" dirty="0"/>
              <a:t> country </a:t>
            </a:r>
            <a:r>
              <a:rPr lang="es-ES" sz="2000" dirty="0" err="1"/>
              <a:t>to</a:t>
            </a:r>
            <a:r>
              <a:rPr lang="es-ES" sz="2000" dirty="0"/>
              <a:t> country</a:t>
            </a:r>
          </a:p>
          <a:p>
            <a:r>
              <a:rPr lang="es-ES" sz="2000" dirty="0"/>
              <a:t>Trans-</a:t>
            </a:r>
            <a:r>
              <a:rPr lang="es-ES" sz="2000" dirty="0" err="1"/>
              <a:t>national</a:t>
            </a:r>
            <a:r>
              <a:rPr lang="es-ES" sz="2000" dirty="0"/>
              <a:t> </a:t>
            </a:r>
            <a:r>
              <a:rPr lang="es-ES" sz="2000" dirty="0" err="1"/>
              <a:t>transmission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diseases</a:t>
            </a:r>
            <a:r>
              <a:rPr lang="es-ES" sz="2000" dirty="0"/>
              <a:t> and </a:t>
            </a:r>
            <a:r>
              <a:rPr lang="es-ES" sz="2000" dirty="0" err="1"/>
              <a:t>vectors</a:t>
            </a:r>
            <a:endParaRPr lang="es-ES" sz="2000" dirty="0"/>
          </a:p>
          <a:p>
            <a:r>
              <a:rPr lang="es-ES" sz="2000" dirty="0"/>
              <a:t>CBRN </a:t>
            </a:r>
            <a:r>
              <a:rPr lang="es-ES" sz="2000" dirty="0" err="1"/>
              <a:t>agents</a:t>
            </a:r>
            <a:r>
              <a:rPr lang="es-ES" sz="2000" dirty="0"/>
              <a:t> </a:t>
            </a:r>
            <a:r>
              <a:rPr lang="es-ES" sz="2000" dirty="0" err="1"/>
              <a:t>release</a:t>
            </a:r>
            <a:r>
              <a:rPr lang="es-ES" sz="2000" dirty="0"/>
              <a:t> </a:t>
            </a:r>
            <a:r>
              <a:rPr lang="es-ES" sz="2000" dirty="0" err="1"/>
              <a:t>on</a:t>
            </a:r>
            <a:r>
              <a:rPr lang="es-ES" sz="2000" dirty="0"/>
              <a:t> </a:t>
            </a:r>
            <a:r>
              <a:rPr lang="es-ES" sz="2000" dirty="0" err="1"/>
              <a:t>ships</a:t>
            </a:r>
            <a:endParaRPr lang="es-ES" sz="2000" dirty="0"/>
          </a:p>
          <a:p>
            <a:r>
              <a:rPr lang="es-ES" sz="2000" dirty="0" err="1"/>
              <a:t>Lack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guidance</a:t>
            </a:r>
            <a:r>
              <a:rPr lang="es-ES" sz="2000" dirty="0"/>
              <a:t> </a:t>
            </a:r>
            <a:r>
              <a:rPr lang="es-ES" sz="2000" dirty="0" err="1"/>
              <a:t>when</a:t>
            </a:r>
            <a:r>
              <a:rPr lang="es-ES" sz="2000" dirty="0"/>
              <a:t> </a:t>
            </a:r>
            <a:r>
              <a:rPr lang="es-ES" sz="2000" dirty="0" err="1"/>
              <a:t>facing</a:t>
            </a:r>
            <a:r>
              <a:rPr lang="es-ES" sz="2000" dirty="0"/>
              <a:t> nuclear </a:t>
            </a:r>
            <a:r>
              <a:rPr lang="es-ES" sz="2000" dirty="0" err="1"/>
              <a:t>accidents</a:t>
            </a:r>
            <a:r>
              <a:rPr lang="es-ES" sz="2000" dirty="0"/>
              <a:t> (</a:t>
            </a:r>
            <a:r>
              <a:rPr lang="es-ES" sz="2000" dirty="0" err="1"/>
              <a:t>Japan</a:t>
            </a:r>
            <a:r>
              <a:rPr lang="es-ES" sz="2000" dirty="0"/>
              <a:t>)</a:t>
            </a:r>
          </a:p>
          <a:p>
            <a:r>
              <a:rPr lang="es-ES" sz="2000" dirty="0"/>
              <a:t>Passenger </a:t>
            </a:r>
            <a:r>
              <a:rPr lang="es-ES" sz="2000" dirty="0" err="1"/>
              <a:t>ships</a:t>
            </a:r>
            <a:r>
              <a:rPr lang="es-ES" sz="2000" dirty="0"/>
              <a:t> – </a:t>
            </a:r>
            <a:r>
              <a:rPr lang="es-ES" sz="2000" dirty="0" err="1"/>
              <a:t>floating</a:t>
            </a:r>
            <a:r>
              <a:rPr lang="es-ES" sz="2000" dirty="0"/>
              <a:t> </a:t>
            </a:r>
            <a:r>
              <a:rPr lang="es-ES" sz="2000" dirty="0" err="1"/>
              <a:t>communities</a:t>
            </a:r>
            <a:endParaRPr lang="es-ES" sz="20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17A18-0AB8-4535-93CA-3307D587F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2304012"/>
            <a:ext cx="4038600" cy="370527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ES" sz="2000" dirty="0"/>
              <a:t>GI </a:t>
            </a:r>
            <a:r>
              <a:rPr lang="es-ES" sz="2000" dirty="0" err="1"/>
              <a:t>outbreaks</a:t>
            </a:r>
            <a:endParaRPr lang="es-ES" sz="2000" dirty="0"/>
          </a:p>
          <a:p>
            <a:r>
              <a:rPr lang="es-ES" sz="2000" dirty="0" err="1"/>
              <a:t>Varicella</a:t>
            </a:r>
            <a:r>
              <a:rPr lang="es-ES" sz="2000" dirty="0"/>
              <a:t> </a:t>
            </a:r>
            <a:r>
              <a:rPr lang="es-ES" sz="2000" dirty="0" err="1"/>
              <a:t>outbreaks</a:t>
            </a:r>
            <a:r>
              <a:rPr lang="es-ES" sz="2000" dirty="0"/>
              <a:t> in </a:t>
            </a:r>
            <a:r>
              <a:rPr lang="es-ES" sz="2000" dirty="0" err="1"/>
              <a:t>crew</a:t>
            </a:r>
            <a:endParaRPr lang="es-ES" sz="2000" dirty="0"/>
          </a:p>
          <a:p>
            <a:r>
              <a:rPr lang="es-ES" sz="2000" dirty="0" err="1"/>
              <a:t>Respiratory</a:t>
            </a:r>
            <a:r>
              <a:rPr lang="es-ES" sz="2000" dirty="0"/>
              <a:t> </a:t>
            </a:r>
            <a:r>
              <a:rPr lang="es-ES" sz="2000" dirty="0" err="1"/>
              <a:t>outbreaks</a:t>
            </a:r>
            <a:endParaRPr lang="es-ES" sz="2000" dirty="0"/>
          </a:p>
          <a:p>
            <a:r>
              <a:rPr lang="es-ES" sz="2000" dirty="0" err="1"/>
              <a:t>Legionnaires</a:t>
            </a:r>
            <a:r>
              <a:rPr lang="es-ES" sz="2000" dirty="0"/>
              <a:t>’ </a:t>
            </a:r>
            <a:r>
              <a:rPr lang="es-ES" sz="2000" dirty="0" err="1"/>
              <a:t>disease</a:t>
            </a:r>
            <a:endParaRPr lang="es-ES" sz="2000" dirty="0"/>
          </a:p>
          <a:p>
            <a:r>
              <a:rPr lang="es-ES" sz="2000" dirty="0"/>
              <a:t>Tuberculosis</a:t>
            </a:r>
          </a:p>
          <a:p>
            <a:r>
              <a:rPr lang="es-ES" sz="2000" dirty="0"/>
              <a:t>Meningitis </a:t>
            </a:r>
            <a:r>
              <a:rPr lang="es-ES" sz="2000" dirty="0" err="1"/>
              <a:t>outbreaks</a:t>
            </a:r>
            <a:endParaRPr lang="es-ES" sz="2000" dirty="0"/>
          </a:p>
          <a:p>
            <a:r>
              <a:rPr lang="es-ES" sz="2000" dirty="0" err="1"/>
              <a:t>Measles</a:t>
            </a:r>
            <a:r>
              <a:rPr lang="es-ES" sz="2000" dirty="0"/>
              <a:t> </a:t>
            </a:r>
            <a:r>
              <a:rPr lang="es-ES" sz="2000" dirty="0" err="1"/>
              <a:t>outbreaks</a:t>
            </a:r>
            <a:endParaRPr lang="es-ES" sz="2000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3B37644-A6F0-4752-8141-D44B6E2773A6}"/>
              </a:ext>
            </a:extLst>
          </p:cNvPr>
          <p:cNvSpPr/>
          <p:nvPr/>
        </p:nvSpPr>
        <p:spPr>
          <a:xfrm>
            <a:off x="2344316" y="1446668"/>
            <a:ext cx="3312368" cy="576064"/>
          </a:xfrm>
          <a:prstGeom prst="round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Maritime</a:t>
            </a:r>
            <a:r>
              <a:rPr lang="es-ES" sz="2400" b="1" dirty="0"/>
              <a:t> </a:t>
            </a:r>
            <a:r>
              <a:rPr lang="es-ES" sz="2400" b="1" dirty="0" err="1"/>
              <a:t>transport</a:t>
            </a:r>
            <a:endParaRPr lang="es-ES" sz="2400" b="1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E63EB3A-7A35-4D73-8929-1E9E38E33D1C}"/>
              </a:ext>
            </a:extLst>
          </p:cNvPr>
          <p:cNvSpPr/>
          <p:nvPr/>
        </p:nvSpPr>
        <p:spPr>
          <a:xfrm>
            <a:off x="6019800" y="1446668"/>
            <a:ext cx="3868442" cy="576064"/>
          </a:xfrm>
          <a:prstGeom prst="round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Public</a:t>
            </a:r>
            <a:r>
              <a:rPr lang="es-ES" sz="2400" b="1" dirty="0"/>
              <a:t> </a:t>
            </a:r>
            <a:r>
              <a:rPr lang="es-ES" sz="2400" b="1" dirty="0" err="1"/>
              <a:t>health</a:t>
            </a:r>
            <a:r>
              <a:rPr lang="es-ES" sz="2400" b="1" dirty="0"/>
              <a:t> </a:t>
            </a:r>
            <a:r>
              <a:rPr lang="es-ES" sz="2400" b="1" dirty="0" err="1"/>
              <a:t>issues</a:t>
            </a:r>
            <a:r>
              <a:rPr lang="es-ES" sz="2400" b="1" dirty="0"/>
              <a:t> </a:t>
            </a:r>
            <a:r>
              <a:rPr lang="es-ES" sz="2400" b="1" dirty="0" err="1"/>
              <a:t>on</a:t>
            </a:r>
            <a:r>
              <a:rPr lang="es-ES" sz="2400" b="1" dirty="0"/>
              <a:t> </a:t>
            </a:r>
            <a:r>
              <a:rPr lang="es-ES" sz="2400" b="1" dirty="0" err="1"/>
              <a:t>ships</a:t>
            </a:r>
            <a:endParaRPr lang="es-ES" sz="2400" b="1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7DEFADB-7DFB-477C-A73C-A1C1A0AE4608}"/>
              </a:ext>
            </a:extLst>
          </p:cNvPr>
          <p:cNvSpPr/>
          <p:nvPr/>
        </p:nvSpPr>
        <p:spPr>
          <a:xfrm>
            <a:off x="3434705" y="5541234"/>
            <a:ext cx="5616624" cy="936104"/>
          </a:xfrm>
          <a:prstGeom prst="roundRect">
            <a:avLst/>
          </a:prstGeom>
          <a:solidFill>
            <a:schemeClr val="tx2"/>
          </a:solidFill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Calibri"/>
              </a:rPr>
              <a:t>Health threats on ships need to be addressed based on common standards</a:t>
            </a:r>
          </a:p>
        </p:txBody>
      </p:sp>
      <p:grpSp>
        <p:nvGrpSpPr>
          <p:cNvPr id="8" name="Ομάδα 11">
            <a:extLst>
              <a:ext uri="{FF2B5EF4-FFF2-40B4-BE49-F238E27FC236}">
                <a16:creationId xmlns:a16="http://schemas.microsoft.com/office/drawing/2014/main" id="{CD9A60EE-AE2D-4315-814D-78F398066D68}"/>
              </a:ext>
            </a:extLst>
          </p:cNvPr>
          <p:cNvGrpSpPr/>
          <p:nvPr/>
        </p:nvGrpSpPr>
        <p:grpSpPr>
          <a:xfrm>
            <a:off x="2066553" y="116632"/>
            <a:ext cx="8352928" cy="1008112"/>
            <a:chOff x="542324" y="116632"/>
            <a:chExt cx="7715199" cy="658165"/>
          </a:xfrm>
        </p:grpSpPr>
        <p:sp>
          <p:nvSpPr>
            <p:cNvPr id="9" name="Ορθογώνιο 12">
              <a:extLst>
                <a:ext uri="{FF2B5EF4-FFF2-40B4-BE49-F238E27FC236}">
                  <a16:creationId xmlns:a16="http://schemas.microsoft.com/office/drawing/2014/main" id="{0F2201D9-AC5A-4774-BB7E-3A3C46A514E3}"/>
                </a:ext>
              </a:extLst>
            </p:cNvPr>
            <p:cNvSpPr/>
            <p:nvPr/>
          </p:nvSpPr>
          <p:spPr>
            <a:xfrm>
              <a:off x="542324" y="411832"/>
              <a:ext cx="7715199" cy="362965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0" name="Ομάδα 13">
              <a:extLst>
                <a:ext uri="{FF2B5EF4-FFF2-40B4-BE49-F238E27FC236}">
                  <a16:creationId xmlns:a16="http://schemas.microsoft.com/office/drawing/2014/main" id="{670B825F-E219-431B-AF6A-B9523EE47005}"/>
                </a:ext>
              </a:extLst>
            </p:cNvPr>
            <p:cNvGrpSpPr/>
            <p:nvPr/>
          </p:nvGrpSpPr>
          <p:grpSpPr>
            <a:xfrm>
              <a:off x="925312" y="116632"/>
              <a:ext cx="5783628" cy="561579"/>
              <a:chOff x="385760" y="48981"/>
              <a:chExt cx="5783628" cy="561579"/>
            </a:xfrm>
          </p:grpSpPr>
          <p:sp>
            <p:nvSpPr>
              <p:cNvPr id="11" name="Στρογγυλεμένο ορθογώνιο 14">
                <a:extLst>
                  <a:ext uri="{FF2B5EF4-FFF2-40B4-BE49-F238E27FC236}">
                    <a16:creationId xmlns:a16="http://schemas.microsoft.com/office/drawing/2014/main" id="{D1E17F2C-0505-40F7-B130-3DAF77E273B7}"/>
                  </a:ext>
                </a:extLst>
              </p:cNvPr>
              <p:cNvSpPr/>
              <p:nvPr/>
            </p:nvSpPr>
            <p:spPr>
              <a:xfrm>
                <a:off x="385760" y="48981"/>
                <a:ext cx="5400640" cy="561579"/>
              </a:xfrm>
              <a:prstGeom prst="roundRect">
                <a:avLst/>
              </a:prstGeom>
              <a:solidFill>
                <a:schemeClr val="tx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Στρογγυλεμένο ορθογώνιο 5">
                <a:extLst>
                  <a:ext uri="{FF2B5EF4-FFF2-40B4-BE49-F238E27FC236}">
                    <a16:creationId xmlns:a16="http://schemas.microsoft.com/office/drawing/2014/main" id="{B69AF310-F86F-4362-80E7-8EB6EFEBB473}"/>
                  </a:ext>
                </a:extLst>
              </p:cNvPr>
              <p:cNvSpPr/>
              <p:nvPr/>
            </p:nvSpPr>
            <p:spPr>
              <a:xfrm>
                <a:off x="414581" y="77802"/>
                <a:ext cx="5754807" cy="53275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4131" tIns="0" rIns="204131" bIns="0" numCol="1" spcCol="1270" anchor="ctr" anchorCtr="0">
                <a:noAutofit/>
              </a:bodyPr>
              <a:lstStyle/>
              <a:p>
                <a:pPr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800" b="1" dirty="0">
                    <a:solidFill>
                      <a:srgbClr val="FFFF00"/>
                    </a:solidFill>
                  </a:rPr>
                  <a:t>EU SHIPSAN ACT </a:t>
                </a:r>
                <a:r>
                  <a:rPr lang="en-GB" sz="2800" b="1" dirty="0"/>
                  <a:t>Joint Action</a:t>
                </a:r>
                <a:r>
                  <a:rPr lang="el-GR" sz="2800" b="1" dirty="0"/>
                  <a:t> </a:t>
                </a:r>
                <a:r>
                  <a:rPr lang="en-GB" sz="2800" b="1" dirty="0"/>
                  <a:t>Context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7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animBg="1"/>
      <p:bldP spid="6" grpId="0" animBg="1"/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560" y="-51167"/>
            <a:ext cx="11807439" cy="72008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ΚΕΕΛ- ΚΕΕΛΠΝΟ –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ΕΟΔΥ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1998-202</a:t>
            </a:r>
            <a:r>
              <a:rPr lang="el-G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40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25658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l-GR" sz="1800" b="1" dirty="0"/>
              <a:t>Σ .Τσιόδρας </a:t>
            </a:r>
          </a:p>
          <a:p>
            <a:pPr marL="0" indent="0">
              <a:buNone/>
            </a:pPr>
            <a:r>
              <a:rPr lang="el-GR" sz="1800" b="1" dirty="0"/>
              <a:t>Μ. Τσερώνη</a:t>
            </a:r>
          </a:p>
          <a:p>
            <a:pPr marL="0" indent="0">
              <a:buNone/>
            </a:pPr>
            <a:r>
              <a:rPr lang="el-GR" sz="1800" b="1" dirty="0"/>
              <a:t>Δ. Περβανίδου</a:t>
            </a:r>
          </a:p>
          <a:p>
            <a:pPr marL="0" indent="0">
              <a:buNone/>
            </a:pPr>
            <a:r>
              <a:rPr lang="el-GR" sz="1800" b="1" dirty="0"/>
              <a:t>Ξ. Δεδούκου   </a:t>
            </a:r>
          </a:p>
          <a:p>
            <a:pPr marL="0" indent="0">
              <a:buNone/>
            </a:pPr>
            <a:r>
              <a:rPr lang="el-GR" sz="1800" b="1" dirty="0"/>
              <a:t>Α. Μπάκα   </a:t>
            </a:r>
          </a:p>
          <a:p>
            <a:pPr marL="0" indent="0">
              <a:buNone/>
            </a:pPr>
            <a:r>
              <a:rPr lang="el-GR" sz="1800" b="1" dirty="0"/>
              <a:t>Θ. Γεωργακοπούλου   </a:t>
            </a:r>
          </a:p>
          <a:p>
            <a:pPr marL="0" indent="0">
              <a:buNone/>
            </a:pPr>
            <a:r>
              <a:rPr lang="el-GR" sz="1800" b="1" dirty="0"/>
              <a:t> Σ. Χατζηαναστασίου</a:t>
            </a:r>
          </a:p>
          <a:p>
            <a:pPr marL="0" indent="0">
              <a:buNone/>
            </a:pPr>
            <a:r>
              <a:rPr lang="el-GR" sz="1800" b="1" dirty="0"/>
              <a:t>Α. Παυλή</a:t>
            </a:r>
          </a:p>
          <a:p>
            <a:pPr marL="0" indent="0">
              <a:buNone/>
            </a:pPr>
            <a:r>
              <a:rPr lang="el-GR" sz="1800" b="1" dirty="0"/>
              <a:t>Ε. Μαλτέζου</a:t>
            </a:r>
          </a:p>
          <a:p>
            <a:pPr marL="0" indent="0">
              <a:buNone/>
            </a:pPr>
            <a:r>
              <a:rPr lang="el-GR" sz="1800" b="1" dirty="0"/>
              <a:t>Θ. Λύτρας</a:t>
            </a:r>
          </a:p>
          <a:p>
            <a:pPr marL="0" indent="0">
              <a:buNone/>
            </a:pPr>
            <a:r>
              <a:rPr lang="el-GR" sz="1800" b="1" dirty="0"/>
              <a:t>Κ. Μέλλου</a:t>
            </a:r>
          </a:p>
          <a:p>
            <a:pPr marL="0" indent="0">
              <a:buNone/>
            </a:pPr>
            <a:r>
              <a:rPr lang="el-GR" sz="1800" b="1" dirty="0"/>
              <a:t>Β. Κοντέ</a:t>
            </a:r>
          </a:p>
          <a:p>
            <a:pPr marL="0" indent="0">
              <a:buNone/>
            </a:pPr>
            <a:r>
              <a:rPr lang="el-GR" sz="1800" b="1" dirty="0"/>
              <a:t>Κ. Τρυφινοπούλου</a:t>
            </a:r>
          </a:p>
          <a:p>
            <a:pPr marL="0" indent="0">
              <a:buNone/>
            </a:pPr>
            <a:endParaRPr lang="el-GR" sz="1800" b="1" dirty="0"/>
          </a:p>
          <a:p>
            <a:pPr marL="0" indent="0">
              <a:buNone/>
            </a:pPr>
            <a:endParaRPr lang="el-GR" sz="1800" b="1" dirty="0"/>
          </a:p>
          <a:p>
            <a:pPr marL="0" indent="0">
              <a:buNone/>
            </a:pPr>
            <a:endParaRPr lang="el-GR" b="1" dirty="0"/>
          </a:p>
          <a:p>
            <a:endParaRPr lang="el-GR" b="1" dirty="0"/>
          </a:p>
          <a:p>
            <a:endParaRPr lang="el-GR" b="1" dirty="0"/>
          </a:p>
        </p:txBody>
      </p:sp>
      <p:pic>
        <p:nvPicPr>
          <p:cNvPr id="4" name="Picture 2" descr="E:\Stravopodis-Tseroni-Ebola\Photos Ebola Tseroni\DSC036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54" y="780569"/>
            <a:ext cx="156607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059" y="1002209"/>
            <a:ext cx="2824548" cy="211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830" y="3823594"/>
            <a:ext cx="3367652" cy="252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039" y="700990"/>
            <a:ext cx="2051720" cy="153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744" y="4293096"/>
            <a:ext cx="2304256" cy="81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5388692"/>
            <a:ext cx="1283974" cy="9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C2D89-5E5E-7F0C-9753-2346B8269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211" y="137098"/>
            <a:ext cx="1028833" cy="10957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4E4BF36-F223-1317-E89E-277692B5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649" y="1271706"/>
            <a:ext cx="1976566" cy="16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47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0311" y="1104900"/>
            <a:ext cx="6934199" cy="378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3893" y="5304250"/>
            <a:ext cx="3325433" cy="37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EB9B93-6139-461C-AE2F-C70B1867F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0"/>
            <a:ext cx="224097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08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74DEB-24BB-4A5D-B824-E0CA84AE7DE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7030A0"/>
                </a:solidFill>
              </a:rPr>
              <a:t> </a:t>
            </a:r>
            <a:r>
              <a:rPr lang="el-GR" b="1" u="sng" dirty="0">
                <a:solidFill>
                  <a:srgbClr val="7030A0"/>
                </a:solidFill>
              </a:rPr>
              <a:t>ΑΣΤΙΚΟΠΟΙΗΣΗ</a:t>
            </a:r>
            <a:r>
              <a:rPr lang="el-GR" b="1" dirty="0"/>
              <a:t> ΕΠΙΔΗΜΙΩΝ</a:t>
            </a:r>
            <a:br>
              <a:rPr lang="el-GR" b="1" dirty="0"/>
            </a:br>
            <a:r>
              <a:rPr lang="el-GR" b="1" dirty="0"/>
              <a:t>(</a:t>
            </a:r>
            <a:r>
              <a:rPr lang="en-US" b="1" dirty="0"/>
              <a:t>TROPICAL DISEASES)</a:t>
            </a:r>
            <a:r>
              <a:rPr lang="el-GR" b="1" dirty="0"/>
              <a:t> 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01A699-8313-4B6D-BF29-320DD1451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502" y="2290264"/>
            <a:ext cx="6868480" cy="37104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F0C205-4C2F-4DD1-B2AA-8185324E1A6B}"/>
              </a:ext>
            </a:extLst>
          </p:cNvPr>
          <p:cNvSpPr/>
          <p:nvPr/>
        </p:nvSpPr>
        <p:spPr>
          <a:xfrm>
            <a:off x="1524001" y="2627572"/>
            <a:ext cx="1968065" cy="309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b="1" dirty="0">
                <a:solidFill>
                  <a:srgbClr val="FFFF00"/>
                </a:solidFill>
              </a:rPr>
              <a:t>ΓΡΗΓΟΡΗ ΕΠΙΚΟΙΝΩΝΙΑ</a:t>
            </a:r>
            <a:endParaRPr lang="en-US" sz="1350" b="1" dirty="0">
              <a:solidFill>
                <a:srgbClr val="FFFF00"/>
              </a:solidFill>
            </a:endParaRPr>
          </a:p>
          <a:p>
            <a:pPr algn="ctr"/>
            <a:endParaRPr lang="en-US" sz="1350" b="1" dirty="0">
              <a:solidFill>
                <a:srgbClr val="FFFF00"/>
              </a:solidFill>
            </a:endParaRPr>
          </a:p>
          <a:p>
            <a:pPr algn="ctr"/>
            <a:r>
              <a:rPr lang="el-GR" sz="1350" b="1" dirty="0">
                <a:solidFill>
                  <a:srgbClr val="FFFF00"/>
                </a:solidFill>
              </a:rPr>
              <a:t>ΥΠΕΡΠΛΗΘΥΣΜΟΣ</a:t>
            </a:r>
          </a:p>
          <a:p>
            <a:pPr algn="ctr"/>
            <a:endParaRPr lang="el-GR" sz="1350" b="1" dirty="0">
              <a:solidFill>
                <a:srgbClr val="FFFF00"/>
              </a:solidFill>
            </a:endParaRPr>
          </a:p>
          <a:p>
            <a:pPr algn="ctr"/>
            <a:r>
              <a:rPr lang="el-GR" sz="1350" b="1" dirty="0">
                <a:solidFill>
                  <a:srgbClr val="FFFF00"/>
                </a:solidFill>
              </a:rPr>
              <a:t>ΑΣΤΙΚΟΠΟΙΗΣΗ</a:t>
            </a:r>
            <a:endParaRPr lang="en-US" sz="135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48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DD4619-EA68-4A27-A888-E245C6AD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16" y="5028169"/>
            <a:ext cx="10028730" cy="112633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l-GR" sz="2400" b="1" dirty="0"/>
            </a:br>
            <a:br>
              <a:rPr lang="el-GR" sz="2400" b="1" dirty="0"/>
            </a:br>
            <a:r>
              <a:rPr lang="el-GR" sz="31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el-GR" sz="31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ος</a:t>
            </a:r>
            <a:r>
              <a:rPr lang="el-GR" sz="31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Κάθε νεοεμφανιζόμενη επιδημία εχει δυναμικότητα Πανδημίας</a:t>
            </a:r>
            <a:br>
              <a:rPr lang="el-G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</a:t>
            </a:r>
            <a:r>
              <a:rPr lang="en-US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ECDC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148889A-1381-4B64-AA6A-8DCEEEAE1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1606" y="935964"/>
            <a:ext cx="5436394" cy="29932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6D1220-5533-4FB5-95E8-EC5E56767AD0}"/>
              </a:ext>
            </a:extLst>
          </p:cNvPr>
          <p:cNvSpPr/>
          <p:nvPr/>
        </p:nvSpPr>
        <p:spPr>
          <a:xfrm>
            <a:off x="1588295" y="935963"/>
            <a:ext cx="2611073" cy="39384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100" b="1" dirty="0">
              <a:solidFill>
                <a:srgbClr val="FFFF00"/>
              </a:solidFill>
            </a:endParaRPr>
          </a:p>
          <a:p>
            <a:pPr algn="ctr"/>
            <a:r>
              <a:rPr lang="el-GR" sz="2100" b="1" dirty="0">
                <a:solidFill>
                  <a:srgbClr val="FFFF00"/>
                </a:solidFill>
              </a:rPr>
              <a:t>ΓΡΗΓΟΡΗ ΕΠΙΚΟΙΝΩΝΙΑ</a:t>
            </a:r>
            <a:endParaRPr lang="en-US" sz="2100" b="1" dirty="0">
              <a:solidFill>
                <a:srgbClr val="FFFF00"/>
              </a:solidFill>
            </a:endParaRPr>
          </a:p>
          <a:p>
            <a:pPr algn="ctr"/>
            <a:r>
              <a:rPr lang="en-US" sz="2100" b="1" dirty="0">
                <a:solidFill>
                  <a:srgbClr val="FFFF00"/>
                </a:solidFill>
              </a:rPr>
              <a:t>+</a:t>
            </a:r>
          </a:p>
          <a:p>
            <a:pPr algn="ctr"/>
            <a:r>
              <a:rPr lang="el-GR" sz="2100" b="1" dirty="0">
                <a:solidFill>
                  <a:srgbClr val="FFFF00"/>
                </a:solidFill>
              </a:rPr>
              <a:t>ΥΠΕΡΠΛΗΘΥΣΜΟΣ</a:t>
            </a:r>
          </a:p>
          <a:p>
            <a:pPr algn="ctr"/>
            <a:r>
              <a:rPr lang="el-GR" sz="2100" b="1" dirty="0">
                <a:solidFill>
                  <a:srgbClr val="FFFF00"/>
                </a:solidFill>
              </a:rPr>
              <a:t>+</a:t>
            </a:r>
          </a:p>
          <a:p>
            <a:pPr algn="ctr"/>
            <a:r>
              <a:rPr lang="el-GR" sz="2100" b="1" dirty="0">
                <a:solidFill>
                  <a:srgbClr val="FFFF00"/>
                </a:solidFill>
              </a:rPr>
              <a:t>ΑΣΤΙΚΟΠΟΙΗΣΗ</a:t>
            </a:r>
            <a:r>
              <a:rPr lang="en-US" sz="2100" b="1" dirty="0">
                <a:solidFill>
                  <a:srgbClr val="FFFF00"/>
                </a:solidFill>
              </a:rPr>
              <a:t> </a:t>
            </a:r>
            <a:r>
              <a:rPr lang="el-GR" sz="2100" b="1" dirty="0">
                <a:solidFill>
                  <a:srgbClr val="FFFF00"/>
                </a:solidFill>
              </a:rPr>
              <a:t>  ΖΩΟΝΟΣΩΝ</a:t>
            </a:r>
            <a:endParaRPr lang="en-US" sz="2100" b="1" dirty="0">
              <a:solidFill>
                <a:srgbClr val="FFFF00"/>
              </a:solidFill>
            </a:endParaRPr>
          </a:p>
          <a:p>
            <a:pPr algn="ctr"/>
            <a:endParaRPr lang="el-GR" sz="2100" b="1" i="1" dirty="0">
              <a:solidFill>
                <a:srgbClr val="FFFF00"/>
              </a:solidFill>
            </a:endParaRPr>
          </a:p>
          <a:p>
            <a:pPr algn="ctr"/>
            <a:r>
              <a:rPr lang="el-GR" sz="2100" b="1" i="1" dirty="0">
                <a:solidFill>
                  <a:srgbClr val="FFFF00"/>
                </a:solidFill>
              </a:rPr>
              <a:t>Ταχύτατη διασπορά ΑΝΑΔΥΟΜΕΝΩΝ </a:t>
            </a:r>
          </a:p>
          <a:p>
            <a:pPr algn="ctr"/>
            <a:r>
              <a:rPr lang="el-GR" sz="2100" b="1" i="1" dirty="0">
                <a:solidFill>
                  <a:srgbClr val="FFFF00"/>
                </a:solidFill>
              </a:rPr>
              <a:t>Λοιμωδών νόσων</a:t>
            </a:r>
            <a:endParaRPr lang="en-US" sz="2100" b="1" i="1" dirty="0">
              <a:solidFill>
                <a:srgbClr val="FFFF00"/>
              </a:solidFill>
            </a:endParaRPr>
          </a:p>
          <a:p>
            <a:pPr algn="ctr"/>
            <a:endParaRPr lang="en-US" sz="1350" b="1" dirty="0">
              <a:solidFill>
                <a:srgbClr val="FFFF00"/>
              </a:solidFill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DD836AE-EE88-42A3-90F5-7173D6F4AC10}"/>
              </a:ext>
            </a:extLst>
          </p:cNvPr>
          <p:cNvSpPr/>
          <p:nvPr/>
        </p:nvSpPr>
        <p:spPr>
          <a:xfrm>
            <a:off x="2712093" y="3546308"/>
            <a:ext cx="363474" cy="1386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36883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855" y="2364582"/>
            <a:ext cx="4263011" cy="351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2667000" y="857252"/>
            <a:ext cx="6858000" cy="8977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2400" b="1" dirty="0"/>
              <a:t>Οξύ συμβάν Δημόσιας Υγείας στο νοσοκομείο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F5EFD5B-9091-43B1-8EB7-F3F95C19A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7137" y="2528873"/>
            <a:ext cx="4478826" cy="329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E7BB8F-8AB8-9756-7612-915C40EEFB8D}"/>
              </a:ext>
            </a:extLst>
          </p:cNvPr>
          <p:cNvSpPr txBox="1"/>
          <p:nvPr/>
        </p:nvSpPr>
        <p:spPr>
          <a:xfrm>
            <a:off x="2856190" y="5949717"/>
            <a:ext cx="814897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el-GR" sz="1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ος</a:t>
            </a:r>
            <a:r>
              <a:rPr 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Κάθε νεοεμφανιζόμενη επιδημία εχει δυναμικότητα Πανδημίας</a:t>
            </a:r>
            <a:br>
              <a:rPr 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3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453FB7-3054-4CA5-B0CC-FE24C821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D0B31BF-0AB4-4308-8064-F2FF294B1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698" y="545285"/>
            <a:ext cx="11222604" cy="6312715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B56836-52C8-46DF-A7BE-27C3854ED612}"/>
              </a:ext>
            </a:extLst>
          </p:cNvPr>
          <p:cNvSpPr/>
          <p:nvPr/>
        </p:nvSpPr>
        <p:spPr>
          <a:xfrm>
            <a:off x="3609474" y="818147"/>
            <a:ext cx="4993105" cy="43313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ΜΕΤΑΝΑΣΤΕΥΣΗ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29609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63529" y="951311"/>
            <a:ext cx="5657850" cy="107394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l-GR" b="1" dirty="0">
                <a:solidFill>
                  <a:srgbClr val="FF0000"/>
                </a:solidFill>
              </a:rPr>
              <a:t>Φύση      / Ανθρωπος </a:t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> Λεπτή ισορροπία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29862" y="2419295"/>
            <a:ext cx="3186354" cy="18573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150000"/>
              </a:lnSpc>
              <a:buClr>
                <a:schemeClr val="accent4">
                  <a:lumMod val="1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απίστευτη ικανότητα των παθογόνων να </a:t>
            </a:r>
          </a:p>
          <a:p>
            <a:pPr lvl="1" eaLnBrk="1" hangingPunct="1">
              <a:lnSpc>
                <a:spcPct val="150000"/>
              </a:lnSpc>
              <a:buClr>
                <a:schemeClr val="accent4">
                  <a:lumMod val="10000"/>
                </a:schemeClr>
              </a:buClr>
            </a:pPr>
            <a:r>
              <a:rPr lang="el-GR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επιμένουν </a:t>
            </a:r>
          </a:p>
          <a:p>
            <a:pPr lvl="1" eaLnBrk="1" hangingPunct="1">
              <a:lnSpc>
                <a:spcPct val="150000"/>
              </a:lnSpc>
              <a:buClr>
                <a:schemeClr val="accent4">
                  <a:lumMod val="10000"/>
                </a:schemeClr>
              </a:buClr>
            </a:pPr>
            <a:r>
              <a:rPr lang="el-GR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αναδύονται και </a:t>
            </a:r>
          </a:p>
          <a:p>
            <a:pPr lvl="1" eaLnBrk="1" hangingPunct="1">
              <a:lnSpc>
                <a:spcPct val="150000"/>
              </a:lnSpc>
              <a:buClr>
                <a:schemeClr val="accent4">
                  <a:lumMod val="10000"/>
                </a:schemeClr>
              </a:buClr>
            </a:pPr>
            <a:r>
              <a:rPr lang="el-GR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επαν</a:t>
            </a:r>
            <a:r>
              <a:rPr lang="el-GR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-αναδύονται</a:t>
            </a:r>
            <a:endParaRPr lang="en-U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628" name="AutoShape 4"/>
          <p:cNvSpPr>
            <a:spLocks noChangeArrowheads="1"/>
          </p:cNvSpPr>
          <p:nvPr/>
        </p:nvSpPr>
        <p:spPr bwMode="auto">
          <a:xfrm>
            <a:off x="5611416" y="4670711"/>
            <a:ext cx="647700" cy="622697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 sz="3300">
              <a:solidFill>
                <a:srgbClr val="CCFFFF"/>
              </a:solidFill>
              <a:latin typeface="Arial" charset="0"/>
            </a:endParaRPr>
          </a:p>
        </p:txBody>
      </p:sp>
      <p:sp>
        <p:nvSpPr>
          <p:cNvPr id="154629" name="Line 5"/>
          <p:cNvSpPr>
            <a:spLocks noChangeShapeType="1"/>
          </p:cNvSpPr>
          <p:nvPr/>
        </p:nvSpPr>
        <p:spPr bwMode="auto">
          <a:xfrm flipV="1">
            <a:off x="3127774" y="4617132"/>
            <a:ext cx="5993606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l-GR" sz="3300">
              <a:solidFill>
                <a:srgbClr val="CCFFFF"/>
              </a:solidFill>
              <a:latin typeface="Arial" charset="0"/>
            </a:endParaRPr>
          </a:p>
        </p:txBody>
      </p:sp>
      <p:sp>
        <p:nvSpPr>
          <p:cNvPr id="154630" name="Rectangle 6"/>
          <p:cNvSpPr>
            <a:spLocks noChangeArrowheads="1"/>
          </p:cNvSpPr>
          <p:nvPr/>
        </p:nvSpPr>
        <p:spPr bwMode="auto">
          <a:xfrm>
            <a:off x="6124578" y="2451045"/>
            <a:ext cx="3456383" cy="1857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l-GR" sz="1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Ανοσολογικό Σύστημα Ανθρώπου</a:t>
            </a:r>
            <a:endParaRPr lang="en-US" sz="15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l-GR" sz="1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Μέτρα Δημόσιας Υγείας</a:t>
            </a:r>
          </a:p>
          <a:p>
            <a:pPr marL="257175" indent="-25717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l-GR" sz="15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Βιοιατρική</a:t>
            </a:r>
            <a:r>
              <a:rPr lang="el-GR" sz="1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έρευνα</a:t>
            </a:r>
          </a:p>
          <a:p>
            <a:pPr marL="257175" indent="-25717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l-GR" sz="1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Τεχνολογικές εξελίξεις</a:t>
            </a:r>
          </a:p>
          <a:p>
            <a:pPr marL="257175" indent="-25717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l-GR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Τεχνιτή Νοημοσύνη </a:t>
            </a:r>
            <a:endParaRPr lang="en-US" sz="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74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6237288"/>
            <a:ext cx="9144000" cy="6207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0" y="6237288"/>
            <a:ext cx="9144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52596" y="142853"/>
            <a:ext cx="8229600" cy="5759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l-GR" sz="2400" b="1" dirty="0">
                <a:solidFill>
                  <a:srgbClr val="000099"/>
                </a:solidFill>
                <a:latin typeface="+mj-lt"/>
              </a:rPr>
              <a:t>2023 Επιδημιολογική επιτήρηση - Διεθνής ανάγκη</a:t>
            </a:r>
            <a:endParaRPr lang="el-GR" sz="2400" b="1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199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CE54A8-5942-4EB1-9DED-333CE7FD9E15}" type="slidenum">
              <a:rPr lang="el-GR" altLang="el-GR"/>
              <a:pPr/>
              <a:t>17</a:t>
            </a:fld>
            <a:endParaRPr lang="el-GR" altLang="el-GR" dirty="0"/>
          </a:p>
        </p:txBody>
      </p:sp>
      <p:sp>
        <p:nvSpPr>
          <p:cNvPr id="13" name="Rounded Rectangle 12"/>
          <p:cNvSpPr/>
          <p:nvPr/>
        </p:nvSpPr>
        <p:spPr>
          <a:xfrm>
            <a:off x="3309918" y="1000108"/>
            <a:ext cx="5760640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Ταχέως μεταβαλλόμενος κόσμος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4095736" y="2000240"/>
            <a:ext cx="3672408" cy="1285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9" name="Rounded Rectangle 18"/>
          <p:cNvSpPr/>
          <p:nvPr/>
        </p:nvSpPr>
        <p:spPr>
          <a:xfrm>
            <a:off x="2024034" y="3714752"/>
            <a:ext cx="8208912" cy="1628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002060"/>
                </a:solidFill>
              </a:rPr>
              <a:t>Ένα μεταδοτικό νόσημα σε μια χώρα αποτελεί ευρύτερο πρόβλημα</a:t>
            </a:r>
          </a:p>
          <a:p>
            <a:pPr algn="ctr"/>
            <a:r>
              <a:rPr lang="el-GR" sz="2800" b="1" dirty="0">
                <a:solidFill>
                  <a:srgbClr val="002060"/>
                </a:solidFill>
              </a:rPr>
              <a:t> για περισσότερες χώρες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5728"/>
            <a:ext cx="12192000" cy="128588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3600" b="1" dirty="0"/>
              <a:t>Είναι αρκετή η </a:t>
            </a:r>
            <a:r>
              <a:rPr lang="el-GR" sz="3600" b="1" dirty="0">
                <a:solidFill>
                  <a:srgbClr val="7030A0"/>
                </a:solidFill>
              </a:rPr>
              <a:t>επιτήρηση μόνο σε τοπικό επίπεδο</a:t>
            </a:r>
            <a:r>
              <a:rPr lang="en-US" sz="3600" b="1" dirty="0">
                <a:solidFill>
                  <a:srgbClr val="7030A0"/>
                </a:solidFill>
              </a:rPr>
              <a:t>;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l-GR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ΟΧΙ</a:t>
            </a:r>
            <a:endParaRPr lang="en-GB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571612"/>
            <a:ext cx="9144000" cy="52863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endParaRPr lang="el-GR" b="1" dirty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Ø"/>
            </a:pPr>
            <a:r>
              <a:rPr lang="el-GR" b="1" dirty="0">
                <a:solidFill>
                  <a:schemeClr val="tx1"/>
                </a:solidFill>
              </a:rPr>
              <a:t>Οι πολλές δυνατότητες για γρήγορη και εύκολη μετακίνηση (κυρίως μέσω των αεροπλάνων)</a:t>
            </a:r>
          </a:p>
          <a:p>
            <a:pPr algn="l">
              <a:buFont typeface="Wingdings" pitchFamily="2" charset="2"/>
              <a:buChar char="Ø"/>
            </a:pPr>
            <a:endParaRPr lang="el-GR" b="1" dirty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Ø"/>
            </a:pPr>
            <a:r>
              <a:rPr lang="el-GR" b="1" dirty="0">
                <a:solidFill>
                  <a:schemeClr val="tx1"/>
                </a:solidFill>
              </a:rPr>
              <a:t>Η ανάπτυξη του διεθνούς εμπορίου τροφίμων και βιολογικών παραγόντων </a:t>
            </a:r>
          </a:p>
          <a:p>
            <a:pPr algn="l">
              <a:buFont typeface="Wingdings" pitchFamily="2" charset="2"/>
              <a:buChar char="Ø"/>
            </a:pPr>
            <a:endParaRPr lang="el-GR" b="1" dirty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Ø"/>
            </a:pPr>
            <a:r>
              <a:rPr lang="el-GR" b="1" dirty="0">
                <a:solidFill>
                  <a:schemeClr val="tx1"/>
                </a:solidFill>
              </a:rPr>
              <a:t>οι κοινωνικές και περιβαλλοντικές αλλαγές που σχετίζονται με τη συγκέντρωση πληθυσμών σε μεγάλα αστικά κέντρα </a:t>
            </a:r>
          </a:p>
          <a:p>
            <a:pPr algn="l">
              <a:buFont typeface="Arial" pitchFamily="34" charset="0"/>
              <a:buChar char="•"/>
            </a:pPr>
            <a:endParaRPr lang="el-GR" dirty="0"/>
          </a:p>
          <a:p>
            <a:endParaRPr lang="en-GB" dirty="0"/>
          </a:p>
        </p:txBody>
      </p:sp>
      <p:sp>
        <p:nvSpPr>
          <p:cNvPr id="43010" name="AutoShape 2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3012" name="AutoShape 4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3014" name="AutoShape 6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970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473" y="1"/>
            <a:ext cx="12000488" cy="1571611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l-GR" sz="3600" b="1" dirty="0"/>
              <a:t>Είναι αναγκαία η επιτήρηση και</a:t>
            </a:r>
            <a:br>
              <a:rPr lang="el-GR" sz="3600" b="1" dirty="0"/>
            </a:br>
            <a:r>
              <a:rPr lang="el-GR" sz="3600" b="1" dirty="0"/>
              <a:t>σε ανεπτυγμένες χώρες</a:t>
            </a:r>
            <a:r>
              <a:rPr lang="en-US" sz="3600" b="1" dirty="0"/>
              <a:t> </a:t>
            </a:r>
            <a:r>
              <a:rPr lang="el-GR" sz="3600" b="1" dirty="0"/>
              <a:t> ή μόνο σε αναπτυσσόμενες</a:t>
            </a:r>
            <a:r>
              <a:rPr lang="en-US" sz="3600" b="1" dirty="0"/>
              <a:t>;</a:t>
            </a: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246" y="1571612"/>
            <a:ext cx="11353126" cy="514353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endParaRPr lang="el-GR" b="1" dirty="0">
              <a:solidFill>
                <a:srgbClr val="FF000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l-GR" b="1" u="sng" dirty="0">
                <a:solidFill>
                  <a:srgbClr val="FF0000"/>
                </a:solidFill>
              </a:rPr>
              <a:t>Αναπτυγμένες χώρες </a:t>
            </a:r>
            <a:r>
              <a:rPr lang="el-GR" b="1" u="sng" dirty="0"/>
              <a:t> </a:t>
            </a:r>
            <a:r>
              <a:rPr lang="el-GR" b="1" dirty="0">
                <a:solidFill>
                  <a:schemeClr val="tx1"/>
                </a:solidFill>
              </a:rPr>
              <a:t>θνησιμότητα από τα μεταδοτικά νοσήματα έχει μειωθεί </a:t>
            </a:r>
          </a:p>
          <a:p>
            <a:pPr algn="l"/>
            <a:r>
              <a:rPr lang="el-GR" b="1" u="sng" dirty="0">
                <a:solidFill>
                  <a:srgbClr val="FF0000"/>
                </a:solidFill>
              </a:rPr>
              <a:t>πρόληψη εμφάνισης</a:t>
            </a:r>
            <a:r>
              <a:rPr lang="el-GR" b="1" u="sng" dirty="0">
                <a:solidFill>
                  <a:schemeClr val="tx1"/>
                </a:solidFill>
              </a:rPr>
              <a:t> κρουσμάτων </a:t>
            </a:r>
            <a:r>
              <a:rPr lang="el-GR" b="1" dirty="0">
                <a:solidFill>
                  <a:schemeClr val="tx1"/>
                </a:solidFill>
              </a:rPr>
              <a:t>μιας νόσου που θα </a:t>
            </a:r>
            <a:r>
              <a:rPr lang="el-GR" b="1" dirty="0">
                <a:solidFill>
                  <a:srgbClr val="0070C0"/>
                </a:solidFill>
              </a:rPr>
              <a:t>μπορούσαν να οδηγήσουν σε επιδημική έκρηξη </a:t>
            </a:r>
            <a:r>
              <a:rPr lang="el-GR" b="1" dirty="0">
                <a:solidFill>
                  <a:schemeClr val="tx1"/>
                </a:solidFill>
              </a:rPr>
              <a:t>ή στην επανεμφάνιση νοσημάτων.</a:t>
            </a:r>
            <a:endParaRPr lang="en-US" b="1" dirty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l-GR" b="1" dirty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l-GR" b="1" u="sng" dirty="0">
                <a:solidFill>
                  <a:srgbClr val="FF0000"/>
                </a:solidFill>
              </a:rPr>
              <a:t>Αναπτυσσόμενες χώρες </a:t>
            </a:r>
            <a:r>
              <a:rPr lang="el-GR" b="1" dirty="0">
                <a:solidFill>
                  <a:schemeClr val="tx1"/>
                </a:solidFill>
              </a:rPr>
              <a:t>στην </a:t>
            </a:r>
            <a:r>
              <a:rPr lang="el-GR" b="1" u="sng" dirty="0">
                <a:solidFill>
                  <a:srgbClr val="0070C0"/>
                </a:solidFill>
              </a:rPr>
              <a:t>έγκαιρη ανίχνευση </a:t>
            </a:r>
            <a:r>
              <a:rPr lang="el-GR" b="1" dirty="0">
                <a:solidFill>
                  <a:schemeClr val="tx1"/>
                </a:solidFill>
              </a:rPr>
              <a:t>επιδημικών εκρήξεων μεταδοτικών νοσημάτων, προκειμένου να </a:t>
            </a:r>
            <a:r>
              <a:rPr lang="el-GR" b="1" dirty="0">
                <a:solidFill>
                  <a:srgbClr val="0070C0"/>
                </a:solidFill>
              </a:rPr>
              <a:t>ελεγχθεί η εξάπλωσή  </a:t>
            </a:r>
            <a:r>
              <a:rPr lang="el-GR" b="1" dirty="0">
                <a:solidFill>
                  <a:schemeClr val="tx1"/>
                </a:solidFill>
              </a:rPr>
              <a:t>και να μειωθεί η θνησιμότητα </a:t>
            </a:r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l-GR" dirty="0"/>
          </a:p>
          <a:p>
            <a:pPr algn="l">
              <a:buFont typeface="Arial" pitchFamily="34" charset="0"/>
              <a:buChar char="•"/>
            </a:pPr>
            <a:endParaRPr lang="el-GR" dirty="0"/>
          </a:p>
          <a:p>
            <a:pPr algn="l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3010" name="AutoShape 2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3012" name="AutoShape 4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3014" name="AutoShape 6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915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055A03-AD57-4F69-B107-BFAE13C0C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F96A540-0589-426D-9F5D-67B30DC4B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6" y="1131094"/>
            <a:ext cx="9146457" cy="5144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2C69AE-D410-495B-BFE4-683579CB5293}"/>
              </a:ext>
            </a:extLst>
          </p:cNvPr>
          <p:cNvSpPr/>
          <p:nvPr/>
        </p:nvSpPr>
        <p:spPr>
          <a:xfrm>
            <a:off x="8144854" y="1515890"/>
            <a:ext cx="2409914" cy="236657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100" b="1" dirty="0">
                <a:solidFill>
                  <a:srgbClr val="FFC000"/>
                </a:solidFill>
              </a:rPr>
              <a:t>ΜΕΤΑΚΙΝΟΥΜΕΝΟΙ ΠΛΗΘΥΣΜΟΙ</a:t>
            </a:r>
          </a:p>
          <a:p>
            <a:pPr algn="ctr"/>
            <a:endParaRPr lang="el-GR" sz="1500" b="1" dirty="0">
              <a:solidFill>
                <a:schemeClr val="bg1"/>
              </a:solidFill>
            </a:endParaRPr>
          </a:p>
          <a:p>
            <a:pPr algn="ctr"/>
            <a:r>
              <a:rPr lang="el-GR" sz="1500" b="1" dirty="0">
                <a:solidFill>
                  <a:schemeClr val="bg1"/>
                </a:solidFill>
              </a:rPr>
              <a:t>- Ηθη</a:t>
            </a:r>
          </a:p>
          <a:p>
            <a:pPr algn="ctr"/>
            <a:r>
              <a:rPr lang="el-GR" sz="1500" b="1" dirty="0">
                <a:solidFill>
                  <a:schemeClr val="bg1"/>
                </a:solidFill>
              </a:rPr>
              <a:t>- Γενετικό υλικό</a:t>
            </a:r>
          </a:p>
          <a:p>
            <a:pPr algn="ctr"/>
            <a:r>
              <a:rPr lang="el-GR" sz="1500" b="1" dirty="0">
                <a:solidFill>
                  <a:schemeClr val="bg1"/>
                </a:solidFill>
              </a:rPr>
              <a:t>- Μικροβιακή χλωρίδα</a:t>
            </a:r>
            <a:endParaRPr lang="en-US" sz="1500" b="1" dirty="0">
              <a:solidFill>
                <a:schemeClr val="bg1"/>
              </a:solidFill>
            </a:endParaRPr>
          </a:p>
          <a:p>
            <a:pPr algn="ctr"/>
            <a:r>
              <a:rPr lang="el-GR" sz="1500" b="1" dirty="0">
                <a:solidFill>
                  <a:schemeClr val="bg1"/>
                </a:solidFill>
              </a:rPr>
              <a:t>- Φορεία Παθογόνων</a:t>
            </a:r>
          </a:p>
          <a:p>
            <a:pPr algn="ctr"/>
            <a:endParaRPr lang="el-GR" sz="2100" b="1" dirty="0">
              <a:solidFill>
                <a:srgbClr val="FFC000"/>
              </a:solidFill>
            </a:endParaRPr>
          </a:p>
          <a:p>
            <a:pPr algn="ctr"/>
            <a:endParaRPr lang="en-US" sz="21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23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165" y="0"/>
            <a:ext cx="11555427" cy="141763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7030A0"/>
                </a:solidFill>
              </a:rPr>
              <a:t>Είναι αναγκαία η επιτήρηση σε ανεπτυγμένες χώρες </a:t>
            </a:r>
            <a:br>
              <a:rPr lang="el-GR" sz="3200" b="1" dirty="0">
                <a:solidFill>
                  <a:srgbClr val="7030A0"/>
                </a:solidFill>
              </a:rPr>
            </a:br>
            <a:r>
              <a:rPr lang="el-GR" sz="3200" b="1" dirty="0">
                <a:solidFill>
                  <a:srgbClr val="7030A0"/>
                </a:solidFill>
              </a:rPr>
              <a:t>ή μόνο σε αναπτυσσόμενες</a:t>
            </a:r>
            <a:r>
              <a:rPr lang="en-US" sz="3200" b="1" dirty="0">
                <a:solidFill>
                  <a:srgbClr val="7030A0"/>
                </a:solidFill>
              </a:rPr>
              <a:t>;</a:t>
            </a:r>
            <a:endParaRPr lang="el-GR" sz="3200" b="1" dirty="0">
              <a:solidFill>
                <a:srgbClr val="7030A0"/>
              </a:solidFill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l-GR"/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1428737"/>
            <a:ext cx="9152913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95472" y="1714488"/>
            <a:ext cx="1285884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6428" y="4429132"/>
            <a:ext cx="8572560" cy="197976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4000" b="1" dirty="0">
                <a:solidFill>
                  <a:srgbClr val="0070C0"/>
                </a:solidFill>
              </a:rPr>
              <a:t>Καθολική επιδημιολογική επιτήρηση </a:t>
            </a:r>
            <a:r>
              <a:rPr lang="el-GR" sz="4000" b="1" dirty="0"/>
              <a:t>στην Ευρώπη  </a:t>
            </a:r>
            <a:endParaRPr lang="en-GB" sz="4000" b="1" dirty="0"/>
          </a:p>
        </p:txBody>
      </p:sp>
      <p:sp>
        <p:nvSpPr>
          <p:cNvPr id="43010" name="AutoShape 2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3012" name="AutoShape 4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3014" name="AutoShape 6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25" y="285728"/>
            <a:ext cx="728080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25982" y="2857496"/>
            <a:ext cx="10810960" cy="1571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l-GR" sz="3200" b="1" dirty="0">
                <a:solidFill>
                  <a:schemeClr val="tx1"/>
                </a:solidFill>
              </a:rPr>
              <a:t>ΔΙΑΣΥΝΟΡΙΑΚΕΣ ΑΠΕΙΛΕΣ ΔΗΜΟΣΙΑΣ ΥΓΕΙΑΣ ΣΤΗΝ ΕΥΡΩΠΗ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CFCBCD4-A9D9-23DC-68A6-9455F8D138C7}"/>
              </a:ext>
            </a:extLst>
          </p:cNvPr>
          <p:cNvCxnSpPr>
            <a:cxnSpLocks/>
          </p:cNvCxnSpPr>
          <p:nvPr/>
        </p:nvCxnSpPr>
        <p:spPr>
          <a:xfrm>
            <a:off x="5842450" y="3916545"/>
            <a:ext cx="0" cy="11571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029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new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5276" y="0"/>
            <a:ext cx="6562725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113" y="0"/>
            <a:ext cx="5152012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1"/>
          <p:cNvSpPr>
            <a:spLocks noChangeArrowheads="1"/>
          </p:cNvSpPr>
          <p:nvPr/>
        </p:nvSpPr>
        <p:spPr bwMode="auto">
          <a:xfrm>
            <a:off x="2452663" y="5357826"/>
            <a:ext cx="8083587" cy="1285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altLang="el-GR" sz="3200" b="1" dirty="0">
                <a:solidFill>
                  <a:schemeClr val="accent1"/>
                </a:solidFill>
              </a:rPr>
              <a:t>Strengthening Europe's defences against </a:t>
            </a:r>
            <a:r>
              <a:rPr lang="en-GB" altLang="el-G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communicable diseases</a:t>
            </a:r>
            <a:r>
              <a:rPr lang="en-GB" altLang="el-GR" sz="3200" dirty="0">
                <a:solidFill>
                  <a:schemeClr val="accent1"/>
                </a:solidFill>
              </a:rPr>
              <a:t>.</a:t>
            </a:r>
            <a:endParaRPr lang="en-US" altLang="el-GR" sz="3200" dirty="0"/>
          </a:p>
        </p:txBody>
      </p:sp>
      <p:sp>
        <p:nvSpPr>
          <p:cNvPr id="5" name="Down Arrow 4"/>
          <p:cNvSpPr/>
          <p:nvPr/>
        </p:nvSpPr>
        <p:spPr>
          <a:xfrm>
            <a:off x="5095868" y="4143380"/>
            <a:ext cx="2928958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8176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l-GR" sz="2700" b="1" dirty="0"/>
              <a:t>ΕΠΙΔΗΜΙΟΛΟΓΙΚΗ ΕΠΙΤΗΡΗΣΗ ΛΟΙΜΩΔΩΝ ΝΟΣΩΝ ΣΤΗΝ ΕΥΡΩΠΗ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br>
              <a:rPr lang="en-US" sz="3200" b="1" dirty="0">
                <a:solidFill>
                  <a:srgbClr val="FF0000"/>
                </a:solidFill>
              </a:rPr>
            </a:br>
            <a:br>
              <a:rPr lang="el-GR" sz="3200" b="1" dirty="0">
                <a:solidFill>
                  <a:srgbClr val="FF0000"/>
                </a:solidFill>
              </a:rPr>
            </a:br>
            <a:r>
              <a:rPr lang="el-GR" sz="3200" b="1" dirty="0">
                <a:solidFill>
                  <a:srgbClr val="FF0000"/>
                </a:solidFill>
              </a:rPr>
              <a:t>ΠΟΙΑ ΛΟΙΜΩΔΗ ΝΟΣΗΜΑΤΑ ??</a:t>
            </a:r>
            <a:br>
              <a:rPr lang="el-GR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000066"/>
                </a:solidFill>
              </a:rPr>
            </a:br>
            <a:br>
              <a:rPr lang="el-GR" sz="2800" b="1" dirty="0">
                <a:solidFill>
                  <a:srgbClr val="000066"/>
                </a:solidFill>
              </a:rPr>
            </a:br>
            <a:endParaRPr lang="el-GR" sz="2800" b="1" dirty="0">
              <a:solidFill>
                <a:srgbClr val="000066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828800"/>
            <a:ext cx="9144000" cy="50292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609600" indent="-609600"/>
            <a:endParaRPr lang="el-GR" b="1" dirty="0"/>
          </a:p>
          <a:p>
            <a:pPr marL="609600" indent="-609600"/>
            <a:endParaRPr lang="el-GR" b="1" dirty="0"/>
          </a:p>
          <a:p>
            <a:pPr marL="609600" indent="-609600"/>
            <a:endParaRPr lang="el-GR" b="1" dirty="0"/>
          </a:p>
          <a:p>
            <a:pPr marL="609600" indent="-609600"/>
            <a:r>
              <a:rPr lang="el-GR" b="1" dirty="0"/>
              <a:t>Κλασικές Επιδημίες από </a:t>
            </a:r>
            <a:r>
              <a:rPr lang="el-GR" b="1" u="sng" dirty="0">
                <a:solidFill>
                  <a:srgbClr val="FF0000"/>
                </a:solidFill>
              </a:rPr>
              <a:t>γνωστά</a:t>
            </a:r>
            <a:r>
              <a:rPr lang="el-GR" b="1" dirty="0"/>
              <a:t> παθογόνα </a:t>
            </a:r>
          </a:p>
          <a:p>
            <a:pPr marL="609600" indent="-609600"/>
            <a:endParaRPr lang="el-GR" b="1" dirty="0"/>
          </a:p>
          <a:p>
            <a:pPr marL="609600" indent="-609600"/>
            <a:r>
              <a:rPr lang="el-GR" b="1" dirty="0"/>
              <a:t>Επιδημίες από </a:t>
            </a:r>
            <a:r>
              <a:rPr lang="el-GR" b="1" dirty="0">
                <a:solidFill>
                  <a:srgbClr val="FF0000"/>
                </a:solidFill>
              </a:rPr>
              <a:t>νέο-εμφανιζόμενα</a:t>
            </a:r>
            <a:r>
              <a:rPr lang="el-GR" b="1" dirty="0"/>
              <a:t> παθογόνα  </a:t>
            </a:r>
            <a:endParaRPr lang="en-US" b="1" dirty="0"/>
          </a:p>
          <a:p>
            <a:pPr marL="609600" indent="-609600"/>
            <a:endParaRPr lang="el-GR" b="1" dirty="0"/>
          </a:p>
          <a:p>
            <a:pPr marL="609600" indent="-609600"/>
            <a:r>
              <a:rPr lang="el-GR" b="1" dirty="0"/>
              <a:t>Επιδημίες από </a:t>
            </a:r>
            <a:r>
              <a:rPr lang="el-GR" b="1" dirty="0">
                <a:solidFill>
                  <a:srgbClr val="FF0000"/>
                </a:solidFill>
              </a:rPr>
              <a:t>επαν-εμφανιζόμενα</a:t>
            </a:r>
            <a:r>
              <a:rPr lang="el-GR" b="1" dirty="0"/>
              <a:t> παθογόνα</a:t>
            </a:r>
          </a:p>
          <a:p>
            <a:pPr marL="609600" indent="-609600"/>
            <a:endParaRPr lang="el-GR" sz="2400" b="1" dirty="0">
              <a:solidFill>
                <a:srgbClr val="FF0000"/>
              </a:solidFill>
            </a:endParaRPr>
          </a:p>
          <a:p>
            <a:pPr marL="609600" indent="-609600"/>
            <a:endParaRPr lang="el-GR" sz="2400" dirty="0"/>
          </a:p>
        </p:txBody>
      </p:sp>
      <p:pic>
        <p:nvPicPr>
          <p:cNvPr id="52228" name="Picture 5" descr="Cover Artwo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5431" y="908844"/>
            <a:ext cx="1951845" cy="268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491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0863" y="1"/>
            <a:ext cx="11161713" cy="6278563"/>
          </a:xfrm>
        </p:spPr>
      </p:pic>
      <p:sp>
        <p:nvSpPr>
          <p:cNvPr id="4" name="5-Point Star 3"/>
          <p:cNvSpPr/>
          <p:nvPr/>
        </p:nvSpPr>
        <p:spPr>
          <a:xfrm>
            <a:off x="15435263" y="549276"/>
            <a:ext cx="44450" cy="900113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1992313" y="0"/>
            <a:ext cx="8280400" cy="1125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ΑΝΑΔΥΟΜΕΝΕΣ ΚΑΙ ΕΠΑΝΕΜΦΑΝΙΖΟΜΕΝΕΣ ΛΟΙΜΩΞΕΙΣ </a:t>
            </a:r>
            <a:endParaRPr lang="el-GR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68275" y="339726"/>
            <a:ext cx="12528550" cy="7046913"/>
          </a:xfrm>
        </p:spPr>
      </p:pic>
      <p:sp>
        <p:nvSpPr>
          <p:cNvPr id="3" name="Rectangle 2"/>
          <p:cNvSpPr/>
          <p:nvPr/>
        </p:nvSpPr>
        <p:spPr>
          <a:xfrm>
            <a:off x="1631950" y="5445126"/>
            <a:ext cx="4464050" cy="14398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ΑΝΑΔΥΟΜΕΝΕΣ ΚΑΙ ΕΠΑΝΕΜΦΑΝΙΖΟΜΕΝΕΣ ΛΟΙΜΩΞΕΙΣ</a:t>
            </a:r>
            <a:endParaRPr lang="el-GR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2263" y="5300663"/>
            <a:ext cx="3816350" cy="1441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3200" dirty="0">
                <a:solidFill>
                  <a:prstClr val="black"/>
                </a:solidFill>
              </a:rPr>
              <a:t>ΚΑΘΙΕΡΩΜΕΝΑ ΛΟΙΜΩΔΗ ΝΟΣΗΜΑΤΑ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285776"/>
            <a:ext cx="91440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738282" y="4000505"/>
            <a:ext cx="3643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/>
              <a:t>National Coordinator</a:t>
            </a:r>
            <a:endParaRPr lang="el-GR" sz="2800" b="1" u="sng" dirty="0"/>
          </a:p>
          <a:p>
            <a:r>
              <a:rPr lang="en-US" sz="2800" b="1" dirty="0"/>
              <a:t> Coordinating Competent Body</a:t>
            </a:r>
            <a:r>
              <a:rPr lang="el-GR" sz="2800" b="1" dirty="0"/>
              <a:t> 2017</a:t>
            </a:r>
            <a:endParaRPr lang="el-GR" sz="2800" dirty="0"/>
          </a:p>
        </p:txBody>
      </p:sp>
      <p:pic>
        <p:nvPicPr>
          <p:cNvPr id="6" name="Picture 2" descr="ΚΕΕΛΠΝ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6066" y="3429000"/>
            <a:ext cx="4288190" cy="257176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F8E3B8-8DFD-B8DA-45F7-28DAE9D79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627" y="3385167"/>
            <a:ext cx="1708434" cy="175771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1524000" y="1428736"/>
            <a:ext cx="9144000" cy="2520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444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br>
              <a:rPr lang="el-GR" sz="3200" b="1" dirty="0">
                <a:solidFill>
                  <a:srgbClr val="3333FF"/>
                </a:solidFill>
              </a:rPr>
            </a:br>
            <a:endParaRPr lang="el-GR" sz="3200" b="1" dirty="0">
              <a:solidFill>
                <a:srgbClr val="3333FF"/>
              </a:solidFill>
            </a:endParaRPr>
          </a:p>
          <a:p>
            <a:pPr algn="ctr" eaLnBrk="1" hangingPunct="1">
              <a:defRPr/>
            </a:pPr>
            <a:r>
              <a:rPr lang="el-GR" sz="3200" b="1" dirty="0"/>
              <a:t>Λειτουργία συστήματος επιδημιολογικής επιτήρησης </a:t>
            </a:r>
            <a:r>
              <a:rPr lang="el-GR" sz="3200" b="1" dirty="0">
                <a:solidFill>
                  <a:srgbClr val="FF0000"/>
                </a:solidFill>
              </a:rPr>
              <a:t>στην Ελλάδα και τον κόσμο 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l-GR" sz="3200" dirty="0"/>
          </a:p>
          <a:p>
            <a:pPr algn="ctr" eaLnBrk="1" hangingPunct="1">
              <a:defRPr/>
            </a:pPr>
            <a:r>
              <a:rPr lang="el-GR" sz="3200" b="1" dirty="0"/>
              <a:t>Οργάνωση Δικτύων</a:t>
            </a:r>
          </a:p>
          <a:p>
            <a:pPr algn="ctr" eaLnBrk="1" hangingPunct="1">
              <a:defRPr/>
            </a:pPr>
            <a:br>
              <a:rPr lang="el-GR" sz="3600" b="1" dirty="0">
                <a:solidFill>
                  <a:srgbClr val="3333FF"/>
                </a:solidFill>
              </a:rPr>
            </a:br>
            <a:endParaRPr lang="en-GB" sz="3600" b="1" dirty="0">
              <a:solidFill>
                <a:srgbClr val="3333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D4096-9B02-1A81-22E9-020EAFF8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192" y="4303218"/>
            <a:ext cx="1981477" cy="20386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Εκτίμηση κινδύνου</a:t>
            </a:r>
            <a:br>
              <a:rPr lang="en-US" sz="3200" b="1" dirty="0"/>
            </a:br>
            <a:r>
              <a:rPr lang="el-GR" sz="3200" b="1" dirty="0"/>
              <a:t>  ΠΟΙΟΣ Ο ΚΙΝΔΥΝΟΣ ? / </a:t>
            </a:r>
            <a:r>
              <a:rPr lang="el-GR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ΠΙΘΑΝΟΤΗΤΑ</a:t>
            </a:r>
          </a:p>
        </p:txBody>
      </p:sp>
      <p:graphicFrame>
        <p:nvGraphicFramePr>
          <p:cNvPr id="11" name="10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1524000" y="1412777"/>
          <a:ext cx="9144001" cy="452095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74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1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18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862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kumimoji="0" lang="en-CA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Υψηλή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πιθανότητα</a:t>
                      </a:r>
                      <a:endParaRPr kumimoji="0" lang="en-CA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Σχεδόν </a:t>
                      </a:r>
                      <a:r>
                        <a:rPr kumimoji="0" lang="en-C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100%</a:t>
                      </a:r>
                      <a:r>
                        <a:rPr kumimoji="0" lang="en-CA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στο επόμενο έτος</a:t>
                      </a:r>
                      <a:endParaRPr kumimoji="0" lang="en-CA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98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</a:t>
                      </a:r>
                      <a:endParaRPr kumimoji="0" lang="en-CA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Πιθανόν να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συμβεί</a:t>
                      </a:r>
                      <a:endParaRPr kumimoji="0" lang="en-CA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10 %- </a:t>
                      </a:r>
                      <a:r>
                        <a:rPr kumimoji="0" lang="en-C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100% </a:t>
                      </a: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στο επόμενο έτος ή</a:t>
                      </a:r>
                      <a:r>
                        <a:rPr kumimoji="0" lang="en-CA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l-GR" sz="2800" b="1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τουλάχιστον 1 συμβάν τα επόμενα 10 έτη</a:t>
                      </a:r>
                      <a:endParaRPr kumimoji="0" lang="en-CA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798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endParaRPr kumimoji="0" lang="en-CA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Δυνατόν να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συμβεί</a:t>
                      </a:r>
                      <a:endParaRPr kumimoji="0" lang="en-CA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1 </a:t>
                      </a: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%-</a:t>
                      </a:r>
                      <a:r>
                        <a:rPr kumimoji="0" lang="en-C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10% </a:t>
                      </a:r>
                      <a:r>
                        <a:rPr kumimoji="0" lang="el-G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στο επόμενο έτος ή</a:t>
                      </a:r>
                      <a:r>
                        <a:rPr kumimoji="0" lang="en-CA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l-GR" sz="28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τουλάχιστον 1 συμβάν τα επόμενα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 έτη</a:t>
                      </a:r>
                      <a:endParaRPr kumimoji="0" lang="en-CA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10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kumimoji="0" lang="en-CA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Μη πιθανό</a:t>
                      </a:r>
                      <a:endParaRPr kumimoji="0" lang="en-CA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 </a:t>
                      </a:r>
                      <a:r>
                        <a:rPr kumimoji="0" lang="en-CA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1%</a:t>
                      </a:r>
                      <a:r>
                        <a:rPr kumimoji="0" lang="en-CA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l-GR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τα επόμενα 100 έτη</a:t>
                      </a:r>
                      <a:endParaRPr kumimoji="0" lang="en-CA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172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l-G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Εκτίμηση κινδύνου</a:t>
            </a:r>
            <a:br>
              <a:rPr lang="el-GR" sz="2800" b="1" dirty="0">
                <a:solidFill>
                  <a:srgbClr val="FF0000"/>
                </a:solidFill>
              </a:rPr>
            </a:br>
            <a:r>
              <a:rPr lang="el-GR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ΒΑΘΜΟΛΟΓΗΣΗ</a:t>
            </a:r>
            <a:r>
              <a:rPr lang="el-G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200" b="1" dirty="0">
                <a:solidFill>
                  <a:srgbClr val="FF0000"/>
                </a:solidFill>
              </a:rPr>
              <a:t>ΕΠΙΠΤΩΣΕΩΝ</a:t>
            </a:r>
            <a:r>
              <a:rPr lang="en-US" sz="3200" b="1" dirty="0">
                <a:solidFill>
                  <a:srgbClr val="FF0000"/>
                </a:solidFill>
              </a:rPr>
              <a:t> ECDC-201</a:t>
            </a:r>
            <a:r>
              <a:rPr lang="el-GR" sz="3200" b="1" dirty="0">
                <a:solidFill>
                  <a:srgbClr val="FF0000"/>
                </a:solidFill>
              </a:rPr>
              <a:t>7</a:t>
            </a:r>
          </a:p>
        </p:txBody>
      </p:sp>
      <p:graphicFrame>
        <p:nvGraphicFramePr>
          <p:cNvPr id="11" name="10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1703512" y="1600200"/>
          <a:ext cx="8784976" cy="453326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370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11-12</a:t>
                      </a:r>
                      <a:endParaRPr kumimoji="0" lang="en-CA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Καταστροφικές</a:t>
                      </a:r>
                      <a:r>
                        <a:rPr kumimoji="0" lang="el-GR" sz="24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CA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Αδυναμία παροχής υπηρεσιών </a:t>
                      </a:r>
                      <a:r>
                        <a:rPr kumimoji="0" lang="el-GR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χωρίς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 εκτεταμένη κρατική βοήθεια</a:t>
                      </a:r>
                      <a:endParaRPr kumimoji="0" lang="en-CA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367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8-10</a:t>
                      </a:r>
                      <a:endParaRPr kumimoji="0" lang="en-CA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Κριτικής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σημασίας</a:t>
                      </a:r>
                      <a:endParaRPr kumimoji="0" lang="en-C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παροχή υπηρεσιών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l-GR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μόνο με βοήθεια από περιφέρεια</a:t>
                      </a:r>
                      <a:endParaRPr kumimoji="0" lang="en-CA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367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5-7</a:t>
                      </a:r>
                      <a:endParaRPr kumimoji="0" lang="en-CA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Σ</a:t>
                      </a:r>
                      <a:r>
                        <a:rPr kumimoji="0" lang="el-GR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οβαρές</a:t>
                      </a: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C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l-GR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βοήθεια από τοπικές αρχές </a:t>
                      </a:r>
                      <a:r>
                        <a:rPr kumimoji="0" lang="el-GR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/ </a:t>
                      </a: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κοινότητα ή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ελαττωμένη παροχή υπηρεσιών</a:t>
                      </a:r>
                      <a:endParaRPr kumimoji="0" lang="en-C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3-4</a:t>
                      </a:r>
                      <a:endParaRPr kumimoji="0" lang="en-CA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Οριακές </a:t>
                      </a:r>
                      <a:endParaRPr kumimoji="0" lang="en-C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l-GR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Φυσιολογική λειτουργία ή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l-GR" sz="2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Εσωτερική  επιπέδου υπηρεσιών</a:t>
                      </a:r>
                      <a:endParaRPr kumimoji="0" lang="en-CA" sz="24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002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5DD87-90C3-441E-949E-2B8BB4C1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57251"/>
            <a:ext cx="7886700" cy="99417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en-US" sz="33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33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εποχή του </a:t>
            </a:r>
            <a:r>
              <a:rPr lang="en-US" sz="33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homo </a:t>
            </a:r>
            <a:r>
              <a:rPr lang="en-US" sz="3300" b="1" u="sng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hobilis</a:t>
            </a:r>
            <a:r>
              <a:rPr lang="en-US" sz="33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3300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3300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3300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του </a:t>
            </a:r>
            <a:r>
              <a:rPr lang="el-GR" sz="33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ανθρώπου-κυνηγού συλλέκτη</a:t>
            </a:r>
            <a:br>
              <a:rPr lang="el-GR" sz="33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l-GR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9C6244-53A3-42D6-8193-405257211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844" y="1796106"/>
            <a:ext cx="5455157" cy="4069372"/>
          </a:xfrm>
        </p:spPr>
      </p:pic>
    </p:spTree>
    <p:extLst>
      <p:ext uri="{BB962C8B-B14F-4D97-AF65-F5344CB8AC3E}">
        <p14:creationId xmlns:p14="http://schemas.microsoft.com/office/powerpoint/2010/main" val="528633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l-GR" sz="3200" b="1" u="sng" dirty="0"/>
              <a:t>Εκτίμηση κινδύνου </a:t>
            </a:r>
            <a:br>
              <a:rPr lang="el-GR" sz="3200" b="1" dirty="0"/>
            </a:br>
            <a:r>
              <a:rPr lang="el-G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ΠΟΙΟΣ Ο ΚΙΝΔΥΝΟΣ </a:t>
            </a:r>
            <a:r>
              <a:rPr lang="el-GR" sz="3200" b="1" dirty="0">
                <a:solidFill>
                  <a:srgbClr val="FF0000"/>
                </a:solidFill>
              </a:rPr>
              <a:t>- </a:t>
            </a:r>
            <a:r>
              <a:rPr lang="el-G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ΒΑΘΜΟΛΟΓΗΣΗ ΕΠΙΠΤΩΣΕΩΝ</a:t>
            </a:r>
            <a:br>
              <a:rPr lang="el-G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1524000" y="1484785"/>
          <a:ext cx="9180513" cy="496855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865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7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2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12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4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Αντίκτυπο / πιθανότητα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A</a:t>
                      </a:r>
                      <a:endParaRPr kumimoji="0" lang="en-US" sz="20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l-GR" sz="20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Υψηλή</a:t>
                      </a:r>
                      <a:endParaRPr kumimoji="0" lang="en-CA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B</a:t>
                      </a:r>
                      <a:endParaRPr kumimoji="0" lang="en-US" sz="20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l-GR" sz="20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Πιθανόν</a:t>
                      </a:r>
                      <a:endParaRPr kumimoji="0" lang="en-CA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C</a:t>
                      </a:r>
                      <a:endParaRPr kumimoji="0" lang="en-US" sz="20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l-GR" sz="20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Δυνατόν </a:t>
                      </a:r>
                      <a:endParaRPr kumimoji="0" lang="en-CA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D</a:t>
                      </a:r>
                      <a:endParaRPr kumimoji="0" lang="el-GR" sz="20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l-GR" sz="20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Μη πιθανό</a:t>
                      </a:r>
                      <a:endParaRPr kumimoji="0" lang="en-CA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61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r>
                        <a:rPr kumimoji="0" lang="el-GR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en-CA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12:</a:t>
                      </a:r>
                      <a:r>
                        <a:rPr kumimoji="0" lang="el-GR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Καταστροφικές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A11-A12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B11-B12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C11-C12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D11-D12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861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8 -10: </a:t>
                      </a:r>
                      <a:r>
                        <a:rPr kumimoji="0" lang="el-GR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Κριτικής σημασίας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A8-A10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B8-B10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C8-C10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D8-D10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61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5 - 7</a:t>
                      </a:r>
                      <a:r>
                        <a:rPr kumimoji="0" lang="en-CA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: </a:t>
                      </a:r>
                      <a:r>
                        <a:rPr kumimoji="0" lang="el-GR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Σοβαρές</a:t>
                      </a:r>
                      <a:endParaRPr kumimoji="0" lang="en-CA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A5-A7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B5-B7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C5-C7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D5-D7</a:t>
                      </a:r>
                      <a:endParaRPr kumimoji="0" lang="en-CA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61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3 - 4:  </a:t>
                      </a:r>
                      <a:r>
                        <a:rPr kumimoji="0" lang="el-GR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Οριακές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A3-A4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B3-B4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C3-C4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</a:pPr>
                      <a:r>
                        <a:rPr kumimoji="0" lang="en-C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D3-D4</a:t>
                      </a:r>
                      <a:endParaRPr kumimoji="0" lang="en-C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367808" y="3284984"/>
            <a:ext cx="2952328" cy="15121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7776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2800" b="1" dirty="0"/>
              <a:t>Ελλάδα</a:t>
            </a:r>
            <a:r>
              <a:rPr lang="el-GR" sz="2800" b="1" dirty="0">
                <a:solidFill>
                  <a:srgbClr val="FF0000"/>
                </a:solidFill>
              </a:rPr>
              <a:t> – </a:t>
            </a:r>
            <a:r>
              <a:rPr lang="el-GR" sz="2800" b="1" dirty="0">
                <a:solidFill>
                  <a:srgbClr val="7030A0"/>
                </a:solidFill>
              </a:rPr>
              <a:t>Επιδημικά λοιμώδη  Νοσήματα</a:t>
            </a:r>
            <a:br>
              <a:rPr lang="el-GR" sz="2800" b="1" dirty="0">
                <a:solidFill>
                  <a:srgbClr val="FF0000"/>
                </a:solidFill>
              </a:rPr>
            </a:br>
            <a:r>
              <a:rPr lang="el-GR" sz="2800" b="1" dirty="0">
                <a:solidFill>
                  <a:srgbClr val="7030A0"/>
                </a:solidFill>
              </a:rPr>
              <a:t>Εκτίμηση Κινδύνου</a:t>
            </a:r>
            <a:br>
              <a:rPr lang="el-GR" sz="2800" b="1" dirty="0"/>
            </a:br>
            <a:r>
              <a:rPr lang="el-GR" sz="2800" b="1" dirty="0"/>
              <a:t> Ιανουάριος - Δεκεμβριος 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2800" b="1" dirty="0">
                <a:solidFill>
                  <a:srgbClr val="FF0000"/>
                </a:solidFill>
              </a:rPr>
              <a:t>        ????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17638"/>
            <a:ext cx="9144000" cy="544036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l-GR" b="1" dirty="0"/>
              <a:t>Πυρετός Δ. Νείλου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Πυρετός απο ιούς </a:t>
            </a:r>
            <a:r>
              <a:rPr lang="en-US" b="1" dirty="0"/>
              <a:t>Chikungunya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 </a:t>
            </a:r>
            <a:r>
              <a:rPr lang="en-US" b="1" dirty="0" err="1"/>
              <a:t>Zika</a:t>
            </a:r>
            <a:r>
              <a:rPr lang="el-GR" b="1" dirty="0"/>
              <a:t>,  Δάγγειο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Ελονοσία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Πανδημία απο </a:t>
            </a:r>
            <a:r>
              <a:rPr lang="en-US" b="1" dirty="0"/>
              <a:t>SARS </a:t>
            </a:r>
            <a:r>
              <a:rPr lang="el-GR" b="1" dirty="0"/>
              <a:t>– </a:t>
            </a:r>
            <a:r>
              <a:rPr lang="en-US" b="1" dirty="0" err="1"/>
              <a:t>Cov</a:t>
            </a:r>
            <a:r>
              <a:rPr lang="el-GR" b="1" dirty="0"/>
              <a:t>-2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Ιλαρά</a:t>
            </a:r>
          </a:p>
          <a:p>
            <a:pPr marL="571500" indent="-571500">
              <a:buFont typeface="+mj-lt"/>
              <a:buAutoNum type="romanUcPeriod"/>
            </a:pPr>
            <a:r>
              <a:rPr lang="en-US" b="1" dirty="0"/>
              <a:t>TB</a:t>
            </a:r>
            <a:endParaRPr lang="el-GR" b="1" dirty="0"/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Εποχική Γρίπη 2022,</a:t>
            </a:r>
            <a:r>
              <a:rPr lang="en-US" b="1" dirty="0"/>
              <a:t> SARI (</a:t>
            </a:r>
            <a:r>
              <a:rPr lang="en-US" b="1" dirty="0" err="1"/>
              <a:t>Influenza,SARS</a:t>
            </a:r>
            <a:r>
              <a:rPr lang="en-US" b="1" dirty="0"/>
              <a:t> CoV-2,RSV</a:t>
            </a:r>
            <a:endParaRPr lang="el-GR" b="1" dirty="0"/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 Πολυομυελίτιδα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Λιστερίωση στη διατροφική αλυσσίδα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Λοιμώξεις από πολυανθεκτικά νοσοκομειακά παθογόνα</a:t>
            </a:r>
          </a:p>
          <a:p>
            <a:pPr marL="514350" indent="-514350">
              <a:buFont typeface="+mj-lt"/>
              <a:buAutoNum type="romanUcPeriod"/>
            </a:pPr>
            <a:endParaRPr lang="el-GR" dirty="0"/>
          </a:p>
          <a:p>
            <a:pPr marL="514350" indent="-514350">
              <a:buFont typeface="+mj-lt"/>
              <a:buAutoNum type="romanUcPeriod"/>
            </a:pPr>
            <a:endParaRPr lang="en-US" dirty="0"/>
          </a:p>
          <a:p>
            <a:pPr marL="514350" indent="-514350">
              <a:buFont typeface="+mj-lt"/>
              <a:buAutoNum type="romanUcPeriod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l-GR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el-GR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82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2800" b="1" dirty="0"/>
              <a:t>Ελλάδα</a:t>
            </a:r>
            <a:r>
              <a:rPr lang="el-GR" sz="2800" b="1" dirty="0">
                <a:solidFill>
                  <a:srgbClr val="FF0000"/>
                </a:solidFill>
              </a:rPr>
              <a:t> – </a:t>
            </a:r>
            <a:r>
              <a:rPr lang="el-GR" sz="2800" b="1" dirty="0">
                <a:solidFill>
                  <a:srgbClr val="7030A0"/>
                </a:solidFill>
              </a:rPr>
              <a:t>Επιδημικά λοιμώδη  Νοσήματα</a:t>
            </a:r>
            <a:br>
              <a:rPr lang="el-GR" sz="2800" b="1" dirty="0">
                <a:solidFill>
                  <a:srgbClr val="FF0000"/>
                </a:solidFill>
              </a:rPr>
            </a:br>
            <a:r>
              <a:rPr lang="el-GR" sz="2800" b="1" dirty="0">
                <a:solidFill>
                  <a:srgbClr val="7030A0"/>
                </a:solidFill>
              </a:rPr>
              <a:t>Εκτίμηση Κινδύνου</a:t>
            </a:r>
            <a:br>
              <a:rPr lang="el-GR" sz="2800" b="1" dirty="0"/>
            </a:br>
            <a:r>
              <a:rPr lang="el-GR" sz="2800" b="1" dirty="0"/>
              <a:t> Ιανουάριος - Δεκεμβριος 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el-GR" sz="2800" b="1" dirty="0">
                <a:solidFill>
                  <a:srgbClr val="FF0000"/>
                </a:solidFill>
              </a:rPr>
              <a:t>        ????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17638"/>
            <a:ext cx="9144000" cy="544036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el-GR" b="1" dirty="0"/>
              <a:t>Πυρετός Δ. Νείλου</a:t>
            </a:r>
            <a:endParaRPr lang="en-US" b="1" dirty="0"/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Λοιμώξεις απο </a:t>
            </a:r>
            <a:r>
              <a:rPr lang="en-US" b="1" dirty="0"/>
              <a:t>Group A Strep. </a:t>
            </a:r>
            <a:r>
              <a:rPr lang="el-GR" b="1" dirty="0"/>
              <a:t>- Οστρακιά</a:t>
            </a:r>
          </a:p>
          <a:p>
            <a:pPr marL="571500" indent="-571500">
              <a:buFont typeface="+mj-lt"/>
              <a:buAutoNum type="romanUcPeriod"/>
            </a:pPr>
            <a:r>
              <a:rPr lang="en-US" b="1" dirty="0"/>
              <a:t>Monkey Pox</a:t>
            </a:r>
            <a:r>
              <a:rPr lang="el-GR" b="1" dirty="0"/>
              <a:t>   / </a:t>
            </a:r>
            <a:r>
              <a:rPr lang="en-US" b="1" dirty="0"/>
              <a:t> </a:t>
            </a:r>
            <a:r>
              <a:rPr lang="el-GR" b="1" dirty="0"/>
              <a:t>Ευλογιά των πιθήκων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Πανδημία απο </a:t>
            </a:r>
            <a:r>
              <a:rPr lang="en-US" b="1" dirty="0"/>
              <a:t>SARS </a:t>
            </a:r>
            <a:r>
              <a:rPr lang="el-GR" b="1" dirty="0"/>
              <a:t>– </a:t>
            </a:r>
            <a:r>
              <a:rPr lang="en-US" b="1" dirty="0" err="1"/>
              <a:t>Cov</a:t>
            </a:r>
            <a:r>
              <a:rPr lang="el-GR" b="1" dirty="0"/>
              <a:t>-2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Ιλαρά</a:t>
            </a:r>
          </a:p>
          <a:p>
            <a:pPr marL="571500" indent="-571500">
              <a:buFont typeface="+mj-lt"/>
              <a:buAutoNum type="romanUcPeriod"/>
            </a:pPr>
            <a:r>
              <a:rPr lang="en-US" b="1" dirty="0"/>
              <a:t>TB</a:t>
            </a:r>
            <a:endParaRPr lang="el-GR" b="1" dirty="0"/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Εποχική Γρίπη 2022</a:t>
            </a:r>
            <a:r>
              <a:rPr lang="en-US" b="1" dirty="0"/>
              <a:t>/</a:t>
            </a:r>
            <a:r>
              <a:rPr lang="el-GR" b="1" dirty="0"/>
              <a:t> 23</a:t>
            </a:r>
            <a:r>
              <a:rPr lang="en-US" b="1" dirty="0"/>
              <a:t>. SARI (</a:t>
            </a:r>
            <a:r>
              <a:rPr lang="en-US" b="1" dirty="0" err="1"/>
              <a:t>Influenza,SARS</a:t>
            </a:r>
            <a:r>
              <a:rPr lang="en-US" b="1" dirty="0"/>
              <a:t> CoV-2,RSV</a:t>
            </a:r>
            <a:endParaRPr lang="el-GR" b="1" dirty="0"/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 Πολυομυελίτιδα</a:t>
            </a:r>
            <a:endParaRPr lang="en-US" b="1" dirty="0"/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Διφθερίτιδα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Λιστερίωση στη διατροφική αλυσσίδα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Λοιμώξεις από πολυανθεκτικά νοσοκομειακά παθογόνα</a:t>
            </a:r>
          </a:p>
          <a:p>
            <a:pPr marL="514350" indent="-514350">
              <a:buFont typeface="+mj-lt"/>
              <a:buAutoNum type="romanUcPeriod"/>
            </a:pPr>
            <a:endParaRPr lang="el-GR" dirty="0"/>
          </a:p>
          <a:p>
            <a:pPr marL="514350" indent="-514350">
              <a:buFont typeface="+mj-lt"/>
              <a:buAutoNum type="romanUcPeriod"/>
            </a:pPr>
            <a:endParaRPr lang="en-US" dirty="0"/>
          </a:p>
          <a:p>
            <a:pPr marL="514350" indent="-514350">
              <a:buFont typeface="+mj-lt"/>
              <a:buAutoNum type="romanUcPeriod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l-GR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el-GR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8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2800" b="1" dirty="0"/>
              <a:t>Ελλάδα</a:t>
            </a:r>
            <a:r>
              <a:rPr lang="el-GR" sz="2800" b="1" dirty="0">
                <a:solidFill>
                  <a:srgbClr val="FF0000"/>
                </a:solidFill>
              </a:rPr>
              <a:t> – </a:t>
            </a:r>
            <a:r>
              <a:rPr lang="el-GR" sz="2800" b="1" dirty="0">
                <a:solidFill>
                  <a:srgbClr val="7030A0"/>
                </a:solidFill>
              </a:rPr>
              <a:t>Επιδημικά λοιμώδη  Νοσήματα</a:t>
            </a:r>
            <a:br>
              <a:rPr lang="el-GR" sz="2800" b="1" dirty="0">
                <a:solidFill>
                  <a:srgbClr val="FF0000"/>
                </a:solidFill>
              </a:rPr>
            </a:br>
            <a:r>
              <a:rPr lang="el-GR" sz="2800" b="1" dirty="0">
                <a:solidFill>
                  <a:srgbClr val="7030A0"/>
                </a:solidFill>
              </a:rPr>
              <a:t>Εκτίμηση Κινδύνου</a:t>
            </a:r>
            <a:br>
              <a:rPr lang="el-GR" sz="2800" b="1" dirty="0"/>
            </a:br>
            <a:r>
              <a:rPr lang="el-GR" sz="2800" b="1" dirty="0"/>
              <a:t> Ιανουάριος - Δεκεμβριος 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el-GR" sz="2800" b="1" dirty="0">
                <a:solidFill>
                  <a:srgbClr val="FF0000"/>
                </a:solidFill>
              </a:rPr>
              <a:t>        ????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17638"/>
            <a:ext cx="9144000" cy="544036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l-GR" b="1" dirty="0"/>
              <a:t>Πυρετός Δ. Νείλου</a:t>
            </a:r>
            <a:endParaRPr lang="en-US" b="1" dirty="0"/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Λοιμώξεις απο </a:t>
            </a:r>
            <a:r>
              <a:rPr lang="en-US" b="1" dirty="0"/>
              <a:t>Group A Strep. </a:t>
            </a:r>
            <a:r>
              <a:rPr lang="el-GR" b="1" dirty="0"/>
              <a:t>- Οστρακιά</a:t>
            </a:r>
          </a:p>
          <a:p>
            <a:pPr marL="571500" indent="-571500">
              <a:buFont typeface="+mj-lt"/>
              <a:buAutoNum type="romanUcPeriod"/>
            </a:pPr>
            <a:r>
              <a:rPr lang="en-US" b="1" dirty="0"/>
              <a:t>Monkey Pox</a:t>
            </a:r>
            <a:r>
              <a:rPr lang="el-GR" b="1" dirty="0"/>
              <a:t>   / </a:t>
            </a:r>
            <a:r>
              <a:rPr lang="en-US" b="1" dirty="0"/>
              <a:t> </a:t>
            </a:r>
            <a:r>
              <a:rPr lang="el-GR" b="1" dirty="0"/>
              <a:t>Ευλογιά των πιθήκων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Πανδημία απο </a:t>
            </a:r>
            <a:r>
              <a:rPr lang="en-US" b="1" dirty="0"/>
              <a:t>SARS </a:t>
            </a:r>
            <a:r>
              <a:rPr lang="el-GR" b="1" dirty="0"/>
              <a:t>– </a:t>
            </a:r>
            <a:r>
              <a:rPr lang="en-US" b="1" dirty="0" err="1"/>
              <a:t>Cov</a:t>
            </a:r>
            <a:r>
              <a:rPr lang="el-GR" b="1" dirty="0"/>
              <a:t>-2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Ιλαρά</a:t>
            </a:r>
          </a:p>
          <a:p>
            <a:pPr marL="571500" indent="-571500">
              <a:buFont typeface="+mj-lt"/>
              <a:buAutoNum type="romanUcPeriod"/>
            </a:pPr>
            <a:r>
              <a:rPr lang="en-US" b="1" dirty="0"/>
              <a:t>TB</a:t>
            </a:r>
            <a:endParaRPr lang="el-GR" b="1" dirty="0"/>
          </a:p>
          <a:p>
            <a:pPr marL="571500" indent="-571500">
              <a:buFont typeface="+mj-lt"/>
              <a:buAutoNum type="romanUcPeriod"/>
            </a:pPr>
            <a:r>
              <a:rPr lang="el-GR" b="1" dirty="0">
                <a:solidFill>
                  <a:srgbClr val="7030A0"/>
                </a:solidFill>
              </a:rPr>
              <a:t>Εποχική Γρίπη 2022</a:t>
            </a:r>
            <a:r>
              <a:rPr lang="en-US" b="1" dirty="0">
                <a:solidFill>
                  <a:srgbClr val="7030A0"/>
                </a:solidFill>
              </a:rPr>
              <a:t>/</a:t>
            </a:r>
            <a:r>
              <a:rPr lang="el-GR" b="1" dirty="0">
                <a:solidFill>
                  <a:srgbClr val="7030A0"/>
                </a:solidFill>
              </a:rPr>
              <a:t> 23</a:t>
            </a:r>
            <a:r>
              <a:rPr lang="en-US" b="1" dirty="0">
                <a:solidFill>
                  <a:srgbClr val="7030A0"/>
                </a:solidFill>
              </a:rPr>
              <a:t>. SARI (</a:t>
            </a:r>
            <a:r>
              <a:rPr lang="en-US" b="1" dirty="0" err="1">
                <a:solidFill>
                  <a:srgbClr val="7030A0"/>
                </a:solidFill>
              </a:rPr>
              <a:t>Influenza,SARS</a:t>
            </a:r>
            <a:r>
              <a:rPr lang="en-US" b="1" dirty="0">
                <a:solidFill>
                  <a:srgbClr val="7030A0"/>
                </a:solidFill>
              </a:rPr>
              <a:t> CoV-2,RSV</a:t>
            </a:r>
            <a:endParaRPr lang="el-GR" b="1" dirty="0">
              <a:solidFill>
                <a:srgbClr val="7030A0"/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 Πολυομυελίτιδα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/>
              <a:t>Λιστερίωση στη διατροφική αλυσσίδα</a:t>
            </a:r>
          </a:p>
          <a:p>
            <a:pPr marL="571500" indent="-571500">
              <a:buFont typeface="+mj-lt"/>
              <a:buAutoNum type="romanUcPeriod"/>
            </a:pPr>
            <a:r>
              <a:rPr lang="el-GR" b="1" dirty="0">
                <a:solidFill>
                  <a:srgbClr val="FF0000"/>
                </a:solidFill>
              </a:rPr>
              <a:t>Λοιμώξεις από πολυανθεκτικά νοσοκομειακά παθογόνα</a:t>
            </a:r>
          </a:p>
          <a:p>
            <a:pPr marL="514350" indent="-514350">
              <a:buFont typeface="+mj-lt"/>
              <a:buAutoNum type="romanUcPeriod"/>
            </a:pPr>
            <a:endParaRPr lang="el-GR" dirty="0"/>
          </a:p>
          <a:p>
            <a:pPr marL="514350" indent="-514350">
              <a:buFont typeface="+mj-lt"/>
              <a:buAutoNum type="romanUcPeriod"/>
            </a:pPr>
            <a:endParaRPr lang="en-US" dirty="0"/>
          </a:p>
          <a:p>
            <a:pPr marL="514350" indent="-514350">
              <a:buFont typeface="+mj-lt"/>
              <a:buAutoNum type="romanUcPeriod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l-GR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endParaRPr lang="el-GR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17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42900"/>
            <a:ext cx="9144000" cy="128588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2800" b="1" dirty="0"/>
              <a:t>ΔΙΑΣΥΝΟΡΙΑΚΕΣ ΑΠΕΙΛΕΣ ΔΗΜΟΣΙΑΣ ΥΓΕΙΑΣ </a:t>
            </a:r>
            <a:br>
              <a:rPr lang="el-GR" sz="2800" b="1" dirty="0"/>
            </a:br>
            <a:r>
              <a:rPr lang="el-GR" sz="2800" b="1" dirty="0"/>
              <a:t>ΣΤΗΝ ΕΥΡΩΠΗ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42984"/>
            <a:ext cx="9144000" cy="571501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b="1" u="sng" dirty="0">
                <a:solidFill>
                  <a:srgbClr val="FF0000"/>
                </a:solidFill>
              </a:rPr>
              <a:t>ΣΥΝΔΡΟΜΙΚΗ</a:t>
            </a:r>
            <a:r>
              <a:rPr lang="el-GR" b="1" u="sng" dirty="0"/>
              <a:t>  ΚΛΙΝΙΚΗ ΠΡΟΣΕΓΓΙΣΗ </a:t>
            </a:r>
          </a:p>
          <a:p>
            <a:pPr marL="514350" indent="-514350" algn="just">
              <a:buAutoNum type="arabicPeriod"/>
            </a:pPr>
            <a:endParaRPr lang="el-GR" b="1" dirty="0"/>
          </a:p>
          <a:p>
            <a:pPr marL="514350" indent="-514350" algn="just">
              <a:buAutoNum type="arabicPeriod"/>
            </a:pPr>
            <a:r>
              <a:rPr lang="el-GR" b="1" dirty="0"/>
              <a:t>Λοιμώξεις αναπνευστικού </a:t>
            </a:r>
          </a:p>
          <a:p>
            <a:pPr marL="514350" indent="-514350" algn="just">
              <a:buAutoNum type="arabicPeriod"/>
            </a:pPr>
            <a:r>
              <a:rPr lang="el-GR" b="1" dirty="0"/>
              <a:t>Ηπατίτιδα / Ίκτερος </a:t>
            </a:r>
          </a:p>
          <a:p>
            <a:pPr marL="514350" indent="-514350" algn="just">
              <a:buAutoNum type="arabicPeriod"/>
            </a:pPr>
            <a:r>
              <a:rPr lang="el-GR" b="1" dirty="0"/>
              <a:t>Γαστρεντερίτιδα / Κολίτιδα / Διάρροια </a:t>
            </a:r>
          </a:p>
          <a:p>
            <a:pPr marL="514350" indent="-514350" algn="just">
              <a:buAutoNum type="arabicPeriod"/>
            </a:pPr>
            <a:r>
              <a:rPr lang="el-GR" b="1" dirty="0"/>
              <a:t>Νευρολογική Συνδρομή (χαλαρή παράλυση, περιφερική νευρίτιδα, μηνιγγοεγκεφαλίτιδα) 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el-GR" b="1" dirty="0"/>
              <a:t>Εμπύρετο </a:t>
            </a:r>
            <a:r>
              <a:rPr lang="el-GR" b="1" dirty="0">
                <a:sym typeface="Symbol"/>
              </a:rPr>
              <a:t> εξάνθημα + επιδημιολογικό ιστορικό </a:t>
            </a:r>
          </a:p>
          <a:p>
            <a:pPr marL="514350" indent="-514350" algn="just">
              <a:buNone/>
            </a:pPr>
            <a:endParaRPr lang="el-GR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3600" b="1" dirty="0"/>
              <a:t>ΤΕΠ</a:t>
            </a:r>
            <a:br>
              <a:rPr lang="el-GR" sz="3600" b="1" dirty="0"/>
            </a:br>
            <a:r>
              <a:rPr lang="el-GR" sz="3600" b="1" dirty="0"/>
              <a:t>ΔΙΑΣΥΝΟΡΙΑΚΕΣ ΑΠΕΙΛΕΣ ΔΗΜΟΣΙΑΣ ΥΓΕΙΑΣ</a:t>
            </a:r>
            <a:br>
              <a:rPr lang="el-GR" sz="3600" b="1" dirty="0"/>
            </a:br>
            <a:r>
              <a:rPr lang="el-GR" sz="3600" b="1" dirty="0"/>
              <a:t> ΣΥΝΔΡΟΜΙΚΗ ΚΛΙΝΙΚΗ ΠΡΟΣΕΓΓΙΣΗ 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877352"/>
            <a:ext cx="9144000" cy="498064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514350" indent="-514350" algn="ctr">
              <a:buAutoNum type="arabicPeriod"/>
            </a:pPr>
            <a:r>
              <a:rPr lang="el-GR" b="1" u="sng" dirty="0">
                <a:solidFill>
                  <a:srgbClr val="7030A0"/>
                </a:solidFill>
              </a:rPr>
              <a:t>Λοιμώξεις Αναπνευστικού -</a:t>
            </a:r>
          </a:p>
          <a:p>
            <a:pPr marL="514350" indent="-514350" algn="ctr">
              <a:buNone/>
            </a:pPr>
            <a:endParaRPr lang="el-GR" sz="2400" b="1" u="sng" dirty="0">
              <a:solidFill>
                <a:srgbClr val="FF0000"/>
              </a:solidFill>
            </a:endParaRPr>
          </a:p>
          <a:p>
            <a:pPr marL="514350" indent="-514350" algn="ctr">
              <a:buNone/>
            </a:pPr>
            <a:r>
              <a:rPr lang="el-GR" sz="2400" b="1" u="sng" dirty="0"/>
              <a:t>ΠΑΡΑΔΕΙΓΜΑΤΑ ΓΙΑ </a:t>
            </a:r>
            <a:r>
              <a:rPr lang="en-US" sz="2400" b="1" u="sng" dirty="0"/>
              <a:t>EU</a:t>
            </a:r>
            <a:endParaRPr lang="el-GR" sz="2400" b="1" dirty="0"/>
          </a:p>
          <a:p>
            <a:pPr>
              <a:buFont typeface="Wingdings" pitchFamily="2" charset="2"/>
              <a:buChar char="Ø"/>
            </a:pPr>
            <a:endParaRPr lang="el-GR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COVID 19</a:t>
            </a: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MERS</a:t>
            </a:r>
            <a:r>
              <a:rPr lang="el-GR" dirty="0"/>
              <a:t> (Σύνδρομο Αναπνευστικού Μέσης Ανατολής)</a:t>
            </a:r>
          </a:p>
          <a:p>
            <a:pPr>
              <a:buFont typeface="Wingdings" pitchFamily="2" charset="2"/>
              <a:buChar char="Ø"/>
            </a:pPr>
            <a:r>
              <a:rPr lang="el-GR" b="1" dirty="0">
                <a:solidFill>
                  <a:srgbClr val="FF0000"/>
                </a:solidFill>
              </a:rPr>
              <a:t>Η7Ν9</a:t>
            </a:r>
            <a:r>
              <a:rPr lang="el-GR" dirty="0"/>
              <a:t>  Γρίπη των Πτηνών</a:t>
            </a:r>
          </a:p>
          <a:p>
            <a:pPr>
              <a:buFont typeface="Wingdings" pitchFamily="2" charset="2"/>
              <a:buChar char="Ø"/>
            </a:pPr>
            <a:r>
              <a:rPr lang="el-GR" b="1" dirty="0">
                <a:solidFill>
                  <a:srgbClr val="FF0000"/>
                </a:solidFill>
              </a:rPr>
              <a:t>ΤΒ – </a:t>
            </a:r>
            <a:r>
              <a:rPr lang="en-US" b="1" dirty="0">
                <a:solidFill>
                  <a:srgbClr val="FF0000"/>
                </a:solidFill>
              </a:rPr>
              <a:t>XDR</a:t>
            </a:r>
            <a:r>
              <a:rPr lang="en-US" dirty="0"/>
              <a:t> (</a:t>
            </a:r>
            <a:r>
              <a:rPr lang="el-GR" dirty="0"/>
              <a:t>πολυανθεκτική στα αντιφυματικά φυματίωση)</a:t>
            </a: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Influenza</a:t>
            </a:r>
            <a:r>
              <a:rPr lang="en-US" dirty="0"/>
              <a:t> (</a:t>
            </a:r>
            <a:r>
              <a:rPr lang="el-GR" dirty="0"/>
              <a:t>Εποχική επιδημία γρίπης</a:t>
            </a:r>
            <a:r>
              <a:rPr lang="en-US" dirty="0"/>
              <a:t>) </a:t>
            </a:r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Influenza pandemic</a:t>
            </a:r>
            <a:r>
              <a:rPr lang="en-US" dirty="0"/>
              <a:t> (</a:t>
            </a:r>
            <a:r>
              <a:rPr lang="el-GR" dirty="0"/>
              <a:t>Πανδημία γρίπης) </a:t>
            </a:r>
          </a:p>
          <a:p>
            <a:pPr>
              <a:buFont typeface="Wingdings" pitchFamily="2" charset="2"/>
              <a:buChar char="Ø"/>
            </a:pPr>
            <a:r>
              <a:rPr lang="en-US" b="1" dirty="0" err="1">
                <a:solidFill>
                  <a:srgbClr val="FF0000"/>
                </a:solidFill>
              </a:rPr>
              <a:t>Leigionella</a:t>
            </a:r>
            <a:endParaRPr lang="el-GR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l-GR" b="1" dirty="0">
                <a:solidFill>
                  <a:srgbClr val="7030A0"/>
                </a:solidFill>
              </a:rPr>
              <a:t>Λοιμώξεις απο </a:t>
            </a:r>
            <a:r>
              <a:rPr lang="en-US" b="1" dirty="0">
                <a:solidFill>
                  <a:srgbClr val="7030A0"/>
                </a:solidFill>
              </a:rPr>
              <a:t>Group A Strep. </a:t>
            </a:r>
            <a:r>
              <a:rPr lang="el-GR" b="1" dirty="0">
                <a:solidFill>
                  <a:srgbClr val="7030A0"/>
                </a:solidFill>
              </a:rPr>
              <a:t>- Οστρακιά</a:t>
            </a:r>
          </a:p>
          <a:p>
            <a:pPr>
              <a:buFont typeface="Wingdings" pitchFamily="2" charset="2"/>
              <a:buChar char="Ø"/>
            </a:pPr>
            <a:endParaRPr lang="el-GR" b="1" dirty="0">
              <a:solidFill>
                <a:srgbClr val="FF0000"/>
              </a:solidFill>
            </a:endParaRPr>
          </a:p>
          <a:p>
            <a:pPr>
              <a:buNone/>
            </a:pPr>
            <a:endParaRPr lang="el-GR" sz="2400" dirty="0"/>
          </a:p>
          <a:p>
            <a:pPr>
              <a:buNone/>
            </a:pPr>
            <a:endParaRPr lang="el-GR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785794"/>
            <a:ext cx="93599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67037" y="814382"/>
            <a:ext cx="11725359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ΔΙΑΡΚΕΙΑ ΜΕΤΑΔΟΣΗΣ ΤΟΥ ΙΟΥ ΓΡΙΠΗΣ ΑΠΌ ΑΝΘΡΩΠΟ ΣΕ ΑΝΘΡΩΠΟ</a:t>
            </a:r>
          </a:p>
        </p:txBody>
      </p:sp>
      <p:sp>
        <p:nvSpPr>
          <p:cNvPr id="6" name="Rectangle 5"/>
          <p:cNvSpPr/>
          <p:nvPr/>
        </p:nvSpPr>
        <p:spPr>
          <a:xfrm>
            <a:off x="8667768" y="3143248"/>
            <a:ext cx="214314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ΚΛΙΝΙΚΑ ΣΥΜΠΤΩΜΑΤΑ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3454" y="2071678"/>
            <a:ext cx="2214546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ΠΕΡΙΟΔΟΣ ΜΕΤΑΔΟΣΗΣ ΙΟΥ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2542C-0C94-4715-9681-94BA0C461117}"/>
              </a:ext>
            </a:extLst>
          </p:cNvPr>
          <p:cNvSpPr/>
          <p:nvPr/>
        </p:nvSpPr>
        <p:spPr>
          <a:xfrm>
            <a:off x="1703512" y="5654665"/>
            <a:ext cx="7272808" cy="6540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ΠΡΟΣΟΧΗ:</a:t>
            </a:r>
          </a:p>
          <a:p>
            <a:pPr algn="ctr"/>
            <a:r>
              <a:rPr lang="el-GR" dirty="0"/>
              <a:t>ΠΑΙΔΙΑ ΚΑΙ ΑΝΟΣΟΚΑΤΑΣΤΑΛΜΕΝΟΙ ΜΕΧΡΙ και ανω 15 ΗΜΕΡΩΝ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46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24000" y="0"/>
            <a:ext cx="9144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ΜΕΤΑΔΟΣΗ ΑΠΟ ΑΤΟΜΟ ΣΕ ΑΤΟΜΟ</a:t>
            </a:r>
          </a:p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Η σημασία του ατόμου – </a:t>
            </a:r>
            <a:r>
              <a:rPr lang="el-GR" altLang="el-GR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υπερ-μεταδότη (</a:t>
            </a:r>
            <a:r>
              <a:rPr lang="en-US" altLang="el-GR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super spreader)</a:t>
            </a:r>
            <a:endParaRPr lang="el-GR" altLang="el-GR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38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80975"/>
            <a:ext cx="91440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0661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1524000" y="2924175"/>
            <a:ext cx="4211638" cy="207646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2400" b="1" dirty="0">
                <a:solidFill>
                  <a:schemeClr val="bg1"/>
                </a:solidFill>
              </a:rPr>
              <a:t>Μόνωση τύπου καραντίνας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</a:rPr>
              <a:t>στο σπίτι (οίκοι περιορισμός)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6F777-3156-40D8-9DF6-30AC9713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69" y="242761"/>
            <a:ext cx="11409770" cy="139315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Όταν τα ανθρώπινα όντα αλλάζουν τον τύπο της ζωής τους </a:t>
            </a:r>
            <a:r>
              <a:rPr lang="el-GR" sz="28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style</a:t>
            </a:r>
            <a:r>
              <a:rPr lang="el-GR" sz="28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τροποποιείται και η σχέση τους με τα λοιμώδη νοσήματα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E0333-667A-4FD4-B4F5-41C4DDCA9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97" y="1862136"/>
            <a:ext cx="11884503" cy="454675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0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εποχή του </a:t>
            </a:r>
            <a:r>
              <a:rPr lang="en-US" sz="20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homo </a:t>
            </a:r>
            <a:r>
              <a:rPr lang="en-US" sz="2000" b="1" u="sng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hobilis</a:t>
            </a:r>
            <a:r>
              <a:rPr lang="en-US" sz="20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του </a:t>
            </a:r>
            <a:r>
              <a:rPr lang="el-GR" sz="20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ανθρώπου-κυνηγού συλλέκτη</a:t>
            </a:r>
          </a:p>
          <a:p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μικρές ομάδες πληθυσμού, </a:t>
            </a:r>
            <a:r>
              <a:rPr lang="el-GR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έως 60 ατόμων στις σαβάνες της Αφρικής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λάχιστη επικοινωνία με άλλες ανθρώπινες ομάδες,</a:t>
            </a:r>
          </a:p>
          <a:p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ύπος  κοινωνικής δομής με  λίγη  έκθεση σε νέες πηγές λοιμώξεων</a:t>
            </a:r>
          </a:p>
          <a:p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Ελάχιστη επιβίωση  παρασιτικών παθογόνων και  δυνατότητά μεταδοσης  εκτός ομάδος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</a:t>
            </a:r>
            <a:r>
              <a:rPr lang="el-GR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Επιδημικά λοιμώδη νοσήματα πρακτικώς δεν υπάρχουν. </a:t>
            </a:r>
            <a:endParaRPr lang="en-US" sz="20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81584-3B4A-4DB0-A2BE-D9D43FCB0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252" y="4922808"/>
            <a:ext cx="4190748" cy="2056571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949800C-E799-4B54-A498-3DCBA168E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634856"/>
            <a:ext cx="2918527" cy="21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18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1524000" y="-24360"/>
            <a:ext cx="9144000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el-GR" sz="4000" b="1" dirty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en-US" sz="4000" b="1" dirty="0">
                <a:solidFill>
                  <a:srgbClr val="FF0000"/>
                </a:solidFill>
                <a:ea typeface="+mn-ea"/>
                <a:cs typeface="+mn-cs"/>
              </a:rPr>
              <a:t>MERS-COV - EASTERN MEDITERRANEAN 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8" name="Picture 5" descr="http://www.ecdc.europa.eu/en/press/news/PublishingImages/MERS-CoV-cases-by-country-March-2012-4-June-2014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6" y="1196752"/>
            <a:ext cx="7560840" cy="5404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5508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1 - Τίτλος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4000" b="1" dirty="0"/>
              <a:t> κοροναϊός</a:t>
            </a:r>
            <a:r>
              <a:rPr lang="en-US" sz="4000" b="1" dirty="0"/>
              <a:t> </a:t>
            </a:r>
            <a:r>
              <a:rPr lang="el-GR" sz="4000" b="1" dirty="0"/>
              <a:t>- </a:t>
            </a:r>
            <a:r>
              <a:rPr lang="en-US" sz="4000" b="1" dirty="0"/>
              <a:t>MERS-</a:t>
            </a:r>
            <a:r>
              <a:rPr lang="en-US" sz="4000" b="1" dirty="0" err="1"/>
              <a:t>CoV</a:t>
            </a:r>
            <a:endParaRPr lang="el-GR" sz="4000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809463"/>
            <a:ext cx="8229600" cy="410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5410200" y="3352800"/>
            <a:ext cx="1676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77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8400256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l-GR" sz="3200" b="1" dirty="0"/>
              <a:t>Τ Υ Π Ο Σ </a:t>
            </a:r>
            <a:r>
              <a:rPr lang="en-US" sz="3200" b="1" dirty="0"/>
              <a:t> </a:t>
            </a:r>
            <a:r>
              <a:rPr lang="el-GR" sz="3200" b="1" dirty="0"/>
              <a:t>Π Ρ Ο Φ Υ Λ Α Ξ Η Σ :</a:t>
            </a:r>
            <a:br>
              <a:rPr lang="el-GR" sz="3200" b="1" dirty="0"/>
            </a:br>
            <a:r>
              <a:rPr lang="el-GR" sz="3200" b="1" dirty="0">
                <a:solidFill>
                  <a:srgbClr val="FF0000"/>
                </a:solidFill>
              </a:rPr>
              <a:t>ΑΕΡΟΓΕΝΗΣ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813" y="1459264"/>
            <a:ext cx="9430921" cy="5334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b="1" i="1" u="sng" dirty="0"/>
              <a:t>ΔΙΑΧΕΙΡΗΣΗ ΣΤΑ ΤΕΠ</a:t>
            </a:r>
          </a:p>
          <a:p>
            <a:pPr marL="0" indent="0"/>
            <a:endParaRPr lang="el-GR" b="1" i="1" dirty="0"/>
          </a:p>
          <a:p>
            <a:pPr marL="0" indent="0" algn="ctr">
              <a:buNone/>
            </a:pPr>
            <a:r>
              <a:rPr lang="el-GR" sz="24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Οξυ Αναπνευστικο Συνδρομο (</a:t>
            </a:r>
            <a:r>
              <a:rPr lang="en-US" sz="24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ARDS)</a:t>
            </a:r>
            <a:r>
              <a:rPr lang="el-GR" sz="24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αγνωστου παθογονου αιτιου </a:t>
            </a:r>
            <a:r>
              <a:rPr lang="en-US" sz="24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endParaRPr lang="el-GR" sz="2400" b="1" i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/>
            <a:endParaRPr lang="el-GR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/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MERS </a:t>
            </a:r>
            <a:r>
              <a:rPr lang="en-US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</a:t>
            </a:r>
            <a:r>
              <a:rPr lang="el-G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/>
            <a:r>
              <a:rPr lang="en-US" b="1" i="1" dirty="0"/>
              <a:t>TB‐</a:t>
            </a:r>
            <a:r>
              <a:rPr lang="el-GR" b="1" i="1" dirty="0"/>
              <a:t> ύποπτη /διαγνωσμένη </a:t>
            </a:r>
          </a:p>
          <a:p>
            <a:pPr marL="0" indent="0"/>
            <a:r>
              <a:rPr lang="el-GR" b="1" i="1" dirty="0"/>
              <a:t>Ιλαρά </a:t>
            </a:r>
          </a:p>
          <a:p>
            <a:pPr marL="0" indent="0"/>
            <a:r>
              <a:rPr lang="el-GR" b="1" i="1" dirty="0"/>
              <a:t>Ερπης </a:t>
            </a:r>
            <a:r>
              <a:rPr lang="en-US" b="1" i="1" dirty="0"/>
              <a:t> </a:t>
            </a:r>
            <a:r>
              <a:rPr lang="el-GR" b="1" i="1" dirty="0"/>
              <a:t>Ζωστήρας σε ανοσοκατεσταλμένους </a:t>
            </a:r>
          </a:p>
          <a:p>
            <a:pPr marL="0" indent="0"/>
            <a:r>
              <a:rPr lang="el-GR" b="1" i="1" dirty="0"/>
              <a:t>Ανεμοευλογιά</a:t>
            </a:r>
            <a:endParaRPr lang="en-US" b="1" i="1" dirty="0"/>
          </a:p>
          <a:p>
            <a:pPr marL="0" indent="0">
              <a:buNone/>
            </a:pPr>
            <a:endParaRPr lang="el-GR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l-GR" sz="2400" b="1" dirty="0"/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42" y="1127120"/>
            <a:ext cx="2267744" cy="385897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436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0" name="Picture 2" descr="D:\DCIM\100MSDCF\DSC025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649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170" name="Picture 2" descr="D:\DCIM\100MSDCF\DSC025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744984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8739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7030A0"/>
                </a:solidFill>
              </a:rPr>
              <a:t>ΚΕΕΛΠΝΟ : ΝΟΣΟΚΟΜΕΙΑΚΗ ΑΝΑΖΗΤΗΣΗ ΕΠΑΦΩΝ 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</a:rPr>
              <a:t>Hospital contact tracing 2014</a:t>
            </a:r>
            <a:endParaRPr lang="el-GR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2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173" y="1124793"/>
            <a:ext cx="9421827" cy="5733207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err="1"/>
              <a:t>Eurosurveillance</a:t>
            </a:r>
            <a:r>
              <a:rPr lang="en-US" b="1" dirty="0"/>
              <a:t>, </a:t>
            </a:r>
            <a:r>
              <a:rPr lang="en-US" b="1" dirty="0">
                <a:solidFill>
                  <a:srgbClr val="FF0000"/>
                </a:solidFill>
              </a:rPr>
              <a:t>Volume 19, Issue 16, 24 April 2014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n-US" b="1" dirty="0"/>
              <a:t>Rapid communications</a:t>
            </a:r>
            <a:endParaRPr lang="el-GR" dirty="0"/>
          </a:p>
          <a:p>
            <a:r>
              <a:rPr lang="en-US" b="1" cap="all" dirty="0"/>
              <a:t>A CASE OF IMPORTED MIDDLE EAST RESPIRATORY SYNDROME CORONAVIRUS INFECTION AND PUBLIC HEALTH RESPONSE, GREECE, APRIL 2014</a:t>
            </a:r>
            <a:endParaRPr lang="el-GR" dirty="0"/>
          </a:p>
          <a:p>
            <a:r>
              <a:rPr lang="en-US" b="1" dirty="0"/>
              <a:t>S Tsiodras </a:t>
            </a:r>
            <a:r>
              <a:rPr lang="en-US" b="1" baseline="30000" dirty="0"/>
              <a:t>1,2</a:t>
            </a:r>
            <a:r>
              <a:rPr lang="en-US" b="1" dirty="0"/>
              <a:t>, A Baka</a:t>
            </a:r>
            <a:r>
              <a:rPr lang="en-US" b="1" baseline="30000" dirty="0"/>
              <a:t>1</a:t>
            </a:r>
            <a:r>
              <a:rPr lang="en-US" b="1" dirty="0"/>
              <a:t>, A Mentis</a:t>
            </a:r>
            <a:r>
              <a:rPr lang="en-US" b="1" baseline="30000" dirty="0"/>
              <a:t>3</a:t>
            </a:r>
            <a:r>
              <a:rPr lang="en-US" b="1" dirty="0"/>
              <a:t>, D Iliopoulos</a:t>
            </a:r>
            <a:r>
              <a:rPr lang="en-US" b="1" baseline="30000" dirty="0"/>
              <a:t>1</a:t>
            </a:r>
            <a:r>
              <a:rPr lang="en-US" b="1" dirty="0"/>
              <a:t>, X Dedoukou</a:t>
            </a:r>
            <a:r>
              <a:rPr lang="en-US" b="1" baseline="30000" dirty="0"/>
              <a:t>1</a:t>
            </a:r>
            <a:r>
              <a:rPr lang="en-US" b="1" dirty="0"/>
              <a:t>, G Papamavrou</a:t>
            </a:r>
            <a:r>
              <a:rPr lang="en-US" b="1" baseline="30000" dirty="0"/>
              <a:t>1</a:t>
            </a:r>
            <a:r>
              <a:rPr lang="en-US" b="1" dirty="0"/>
              <a:t>, S Karadima</a:t>
            </a:r>
            <a:r>
              <a:rPr lang="en-US" b="1" baseline="30000" dirty="0"/>
              <a:t>1</a:t>
            </a:r>
            <a:r>
              <a:rPr lang="en-US" b="1" dirty="0"/>
              <a:t>, M Emmanouil</a:t>
            </a:r>
            <a:r>
              <a:rPr lang="en-US" b="1" baseline="30000" dirty="0"/>
              <a:t>3</a:t>
            </a:r>
            <a:r>
              <a:rPr lang="en-US" b="1" dirty="0"/>
              <a:t>, A Kossyvakis</a:t>
            </a:r>
            <a:r>
              <a:rPr lang="en-US" b="1" baseline="30000" dirty="0"/>
              <a:t>3</a:t>
            </a:r>
            <a:r>
              <a:rPr lang="en-US" b="1" dirty="0"/>
              <a:t>, N Spanakis</a:t>
            </a:r>
            <a:r>
              <a:rPr lang="en-US" b="1" baseline="30000" dirty="0"/>
              <a:t>4</a:t>
            </a:r>
            <a:r>
              <a:rPr lang="en-US" b="1" dirty="0"/>
              <a:t>, A Pavli</a:t>
            </a:r>
            <a:r>
              <a:rPr lang="en-US" b="1" baseline="30000" dirty="0"/>
              <a:t>1</a:t>
            </a:r>
            <a:r>
              <a:rPr lang="en-US" b="1" dirty="0"/>
              <a:t>, H Maltezou</a:t>
            </a:r>
            <a:r>
              <a:rPr lang="en-US" b="1" baseline="30000" dirty="0"/>
              <a:t>1</a:t>
            </a:r>
            <a:r>
              <a:rPr lang="en-US" b="1" dirty="0"/>
              <a:t>, A Karageorgou</a:t>
            </a:r>
            <a:r>
              <a:rPr lang="en-US" b="1" baseline="30000" dirty="0"/>
              <a:t>5</a:t>
            </a:r>
            <a:r>
              <a:rPr lang="en-US" b="1" dirty="0"/>
              <a:t>, G Spala</a:t>
            </a:r>
            <a:r>
              <a:rPr lang="en-US" b="1" baseline="30000" dirty="0"/>
              <a:t>1</a:t>
            </a:r>
            <a:r>
              <a:rPr lang="en-US" b="1" dirty="0"/>
              <a:t>, V Pitiriga</a:t>
            </a:r>
            <a:r>
              <a:rPr lang="en-US" b="1" baseline="30000" dirty="0"/>
              <a:t>4</a:t>
            </a:r>
            <a:r>
              <a:rPr lang="en-US" b="1" dirty="0"/>
              <a:t>, E Kosmas</a:t>
            </a:r>
            <a:r>
              <a:rPr lang="en-US" b="1" baseline="30000" dirty="0"/>
              <a:t>6</a:t>
            </a:r>
            <a:r>
              <a:rPr lang="en-US" b="1" dirty="0"/>
              <a:t>, S Tsiagklis</a:t>
            </a:r>
            <a:r>
              <a:rPr lang="en-US" b="1" baseline="30000" dirty="0"/>
              <a:t>6</a:t>
            </a:r>
            <a:r>
              <a:rPr lang="en-US" b="1" dirty="0"/>
              <a:t>, S Gkatzias</a:t>
            </a:r>
            <a:r>
              <a:rPr lang="en-US" b="1" baseline="30000" dirty="0"/>
              <a:t>6</a:t>
            </a:r>
            <a:r>
              <a:rPr lang="en-US" b="1" dirty="0"/>
              <a:t>, N G Koulouris</a:t>
            </a:r>
            <a:r>
              <a:rPr lang="en-US" b="1" baseline="30000" dirty="0"/>
              <a:t>7</a:t>
            </a:r>
            <a:r>
              <a:rPr lang="en-US" b="1" dirty="0"/>
              <a:t>, A Koutsoukou</a:t>
            </a:r>
            <a:r>
              <a:rPr lang="en-US" b="1" baseline="30000" dirty="0"/>
              <a:t>8</a:t>
            </a:r>
            <a:r>
              <a:rPr lang="en-US" b="1" dirty="0"/>
              <a:t>, P Bakakos</a:t>
            </a:r>
            <a:r>
              <a:rPr lang="en-US" b="1" baseline="30000" dirty="0"/>
              <a:t>7</a:t>
            </a:r>
            <a:r>
              <a:rPr lang="en-US" b="1" dirty="0"/>
              <a:t>, E Markozanhs</a:t>
            </a:r>
            <a:r>
              <a:rPr lang="en-US" b="1" baseline="30000" dirty="0"/>
              <a:t>7</a:t>
            </a:r>
            <a:r>
              <a:rPr lang="en-US" b="1" dirty="0"/>
              <a:t>, G Dionellis</a:t>
            </a:r>
            <a:r>
              <a:rPr lang="en-US" b="1" baseline="30000" dirty="0"/>
              <a:t>7</a:t>
            </a:r>
            <a:r>
              <a:rPr lang="en-US" b="1" dirty="0"/>
              <a:t>, K Pontikis</a:t>
            </a:r>
            <a:r>
              <a:rPr lang="en-US" b="1" baseline="30000" dirty="0"/>
              <a:t>8</a:t>
            </a:r>
            <a:r>
              <a:rPr lang="en-US" b="1" dirty="0"/>
              <a:t>, N Rovina</a:t>
            </a:r>
            <a:r>
              <a:rPr lang="en-US" b="1" baseline="30000" dirty="0"/>
              <a:t>8</a:t>
            </a:r>
            <a:r>
              <a:rPr lang="en-US" b="1" dirty="0"/>
              <a:t>, M Kyriakopoulou</a:t>
            </a:r>
            <a:r>
              <a:rPr lang="en-US" b="1" baseline="30000" dirty="0"/>
              <a:t>8</a:t>
            </a:r>
            <a:r>
              <a:rPr lang="en-US" b="1" dirty="0"/>
              <a:t>, P Efstathiou</a:t>
            </a:r>
            <a:r>
              <a:rPr lang="en-US" b="1" baseline="30000" dirty="0"/>
              <a:t>5</a:t>
            </a:r>
            <a:r>
              <a:rPr lang="en-US" b="1" dirty="0"/>
              <a:t>, T Papadimitriou</a:t>
            </a:r>
            <a:r>
              <a:rPr lang="en-US" b="1" baseline="30000" dirty="0"/>
              <a:t>1</a:t>
            </a:r>
            <a:r>
              <a:rPr lang="en-US" b="1" dirty="0"/>
              <a:t>, J Kremastinou</a:t>
            </a:r>
            <a:r>
              <a:rPr lang="en-US" b="1" baseline="30000" dirty="0"/>
              <a:t>1</a:t>
            </a:r>
            <a:r>
              <a:rPr lang="en-US" b="1" dirty="0"/>
              <a:t>, A Tsakris</a:t>
            </a:r>
            <a:r>
              <a:rPr lang="en-US" b="1" baseline="30000" dirty="0"/>
              <a:t>4</a:t>
            </a:r>
            <a:r>
              <a:rPr lang="en-US" b="1" dirty="0"/>
              <a:t>, G Saroglou</a:t>
            </a:r>
            <a:r>
              <a:rPr lang="en-US" b="1" baseline="30000" dirty="0"/>
              <a:t>1,6</a:t>
            </a:r>
            <a:endParaRPr lang="el-GR" b="1" dirty="0"/>
          </a:p>
          <a:p>
            <a:pPr lvl="0"/>
            <a:r>
              <a:rPr lang="en-US" dirty="0"/>
              <a:t>Hellenic Center for Disease Control and Prevention, Athens, Greece</a:t>
            </a:r>
            <a:endParaRPr lang="el-GR" dirty="0"/>
          </a:p>
          <a:p>
            <a:pPr lvl="0"/>
            <a:r>
              <a:rPr lang="en-US" dirty="0"/>
              <a:t>University of Athens Medical School, Athens Greece</a:t>
            </a:r>
            <a:endParaRPr lang="el-GR" dirty="0"/>
          </a:p>
          <a:p>
            <a:pPr lvl="0"/>
            <a:r>
              <a:rPr lang="el-GR" dirty="0"/>
              <a:t>Hellenic Pasteur Institute, Athens, Greece</a:t>
            </a:r>
          </a:p>
          <a:p>
            <a:pPr lvl="0"/>
            <a:r>
              <a:rPr lang="en-US" dirty="0"/>
              <a:t>Microbiology Department, University of Athens Medical School, Athens, Greece</a:t>
            </a:r>
            <a:endParaRPr lang="el-GR" dirty="0"/>
          </a:p>
          <a:p>
            <a:pPr lvl="0"/>
            <a:r>
              <a:rPr lang="en-US" dirty="0"/>
              <a:t>National Health Operations Center, Athens, Greece</a:t>
            </a:r>
            <a:endParaRPr lang="el-GR" dirty="0"/>
          </a:p>
          <a:p>
            <a:pPr lvl="0"/>
            <a:r>
              <a:rPr lang="el-GR" dirty="0"/>
              <a:t>Metropolitan Hospital Athens Greece</a:t>
            </a:r>
          </a:p>
          <a:p>
            <a:pPr lvl="0"/>
            <a:r>
              <a:rPr lang="en-US" dirty="0"/>
              <a:t>First Department of Respiratory Medicine, University of Athens Medical School, Athens, Greece</a:t>
            </a:r>
            <a:endParaRPr lang="el-GR" dirty="0"/>
          </a:p>
          <a:p>
            <a:pPr lvl="0"/>
            <a:r>
              <a:rPr lang="en-US" dirty="0"/>
              <a:t>Intensive Care Medicine first Department of Respiratory Medicine, University of Athens Medical School, Athens Greece</a:t>
            </a:r>
            <a:endParaRPr lang="el-GR" dirty="0"/>
          </a:p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6060"/>
            <a:ext cx="9144000" cy="136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5645" y="3317735"/>
            <a:ext cx="9421827" cy="342293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15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12192000" cy="137318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l-GR" sz="3600" dirty="0"/>
            </a:br>
            <a:br>
              <a:rPr lang="en-US" sz="3600" dirty="0"/>
            </a:br>
            <a:r>
              <a:rPr lang="en-US" sz="3600" b="1" dirty="0"/>
              <a:t>2015 Middle East respiratory syndrome outbreak in South Korea</a:t>
            </a:r>
            <a:br>
              <a:rPr lang="en-US" sz="3600" b="1" dirty="0"/>
            </a:br>
            <a:r>
              <a:rPr lang="en-US" sz="2700" i="1" dirty="0" err="1"/>
              <a:t>Korea</a:t>
            </a:r>
            <a:r>
              <a:rPr lang="en-US" sz="2700" i="1" dirty="0"/>
              <a:t> Centers for Disease Control and Prevention</a:t>
            </a:r>
            <a:br>
              <a:rPr lang="en-US" sz="2700" i="1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l-GR"/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0819" y="1417638"/>
            <a:ext cx="10048846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967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E2BBE-E922-41FF-BFC6-14BC6D50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77" y="69054"/>
            <a:ext cx="11854832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b="1" dirty="0"/>
              <a:t> </a:t>
            </a:r>
            <a:r>
              <a:rPr lang="el-GR" sz="3600" b="1" dirty="0">
                <a:solidFill>
                  <a:srgbClr val="FF0000"/>
                </a:solidFill>
              </a:rPr>
              <a:t>ΜΕΤΡΑ ΠΡΟΛΗΨΗΣ ΔΙΑΣΠΟΡΑΣ</a:t>
            </a:r>
            <a:br>
              <a:rPr lang="el-GR" sz="3600" b="1" dirty="0">
                <a:solidFill>
                  <a:srgbClr val="FF0000"/>
                </a:solidFill>
              </a:rPr>
            </a:br>
            <a:r>
              <a:rPr lang="el-GR" sz="3600" b="1" dirty="0">
                <a:solidFill>
                  <a:srgbClr val="FF0000"/>
                </a:solidFill>
              </a:rPr>
              <a:t>ΣΤΟ ΝΟΣΟΚΟΜΕΙΟ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21FFB-A840-4128-909B-D5182B554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370" y="1600201"/>
            <a:ext cx="9316630" cy="497862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b="1" dirty="0"/>
              <a:t>Ασθενείς με συμπτώματα λοίμωξης από το αναπνευστικό κατά τους χειμερινούς μήνες </a:t>
            </a:r>
          </a:p>
          <a:p>
            <a:pPr>
              <a:buNone/>
            </a:pPr>
            <a:r>
              <a:rPr lang="el-GR" b="1" dirty="0"/>
              <a:t>Για να αποφευχθεί διασπορά της νόσου</a:t>
            </a:r>
          </a:p>
          <a:p>
            <a:pPr>
              <a:buNone/>
            </a:pPr>
            <a:endParaRPr lang="el-GR" b="1" dirty="0"/>
          </a:p>
          <a:p>
            <a:pPr>
              <a:buNone/>
            </a:pPr>
            <a:endParaRPr lang="el-GR" b="1" dirty="0"/>
          </a:p>
          <a:p>
            <a:pPr algn="ctr">
              <a:buFont typeface="Wingdings" pitchFamily="2" charset="2"/>
              <a:buChar char="ü"/>
            </a:pPr>
            <a:r>
              <a:rPr lang="el-GR" b="1" dirty="0">
                <a:solidFill>
                  <a:srgbClr val="7030A0"/>
                </a:solidFill>
              </a:rPr>
              <a:t>Διαλογή στα ΤΕΠ</a:t>
            </a:r>
          </a:p>
          <a:p>
            <a:pPr algn="ctr">
              <a:buFont typeface="Wingdings" pitchFamily="2" charset="2"/>
              <a:buChar char="ü"/>
            </a:pPr>
            <a:r>
              <a:rPr lang="el-GR" b="1" dirty="0">
                <a:solidFill>
                  <a:srgbClr val="7030A0"/>
                </a:solidFill>
              </a:rPr>
              <a:t>Μέτρα Επαφής</a:t>
            </a:r>
          </a:p>
          <a:p>
            <a:pPr algn="ctr">
              <a:buFont typeface="Wingdings" pitchFamily="2" charset="2"/>
              <a:buChar char="ü"/>
            </a:pPr>
            <a:r>
              <a:rPr lang="el-GR" b="1" dirty="0">
                <a:solidFill>
                  <a:srgbClr val="7030A0"/>
                </a:solidFill>
              </a:rPr>
              <a:t>Θάλαμοι Νοσοκομείων</a:t>
            </a:r>
            <a:r>
              <a:rPr lang="en-US" b="1" dirty="0">
                <a:solidFill>
                  <a:srgbClr val="7030A0"/>
                </a:solidFill>
              </a:rPr>
              <a:t>:</a:t>
            </a:r>
            <a:r>
              <a:rPr lang="el-GR" b="1" dirty="0">
                <a:solidFill>
                  <a:srgbClr val="7030A0"/>
                </a:solidFill>
              </a:rPr>
              <a:t> Γεωγραφική Μόνωση ασθενών </a:t>
            </a:r>
          </a:p>
        </p:txBody>
      </p:sp>
      <p:sp>
        <p:nvSpPr>
          <p:cNvPr id="4" name="Down Arrow 3"/>
          <p:cNvSpPr/>
          <p:nvPr/>
        </p:nvSpPr>
        <p:spPr>
          <a:xfrm>
            <a:off x="5810248" y="3198502"/>
            <a:ext cx="285752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63723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249289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l"/>
            <a:br>
              <a:rPr lang="el-GR" dirty="0"/>
            </a:br>
            <a:r>
              <a:rPr lang="el-GR" altLang="el-GR" sz="4000" b="1" dirty="0">
                <a:ea typeface="ＭＳ Ｐゴシック" pitchFamily="34" charset="-128"/>
              </a:rPr>
              <a:t>Γριπώδης Συνδρομή</a:t>
            </a:r>
            <a:br>
              <a:rPr lang="el-GR" altLang="el-GR" sz="4000" b="1" dirty="0">
                <a:ea typeface="ＭＳ Ｐゴシック" pitchFamily="34" charset="-128"/>
              </a:rPr>
            </a:br>
            <a:r>
              <a:rPr lang="el-GR" altLang="el-GR" sz="2700" b="1" dirty="0">
                <a:ea typeface="ＭＳ Ｐゴシック" pitchFamily="34" charset="-128"/>
              </a:rPr>
              <a:t>ΜΟΡΙΑΚΟΣ ΕΡΓΑΣΤΗΡΙΑΚΟΣ ΕΛΕΓΧΟΣ (</a:t>
            </a:r>
            <a:r>
              <a:rPr lang="en-US" altLang="el-GR" sz="2700" b="1" dirty="0">
                <a:ea typeface="ＭＳ Ｐゴシック" pitchFamily="34" charset="-128"/>
              </a:rPr>
              <a:t>PCR)</a:t>
            </a:r>
            <a:br>
              <a:rPr lang="el-GR" altLang="el-GR" sz="2700" b="1" dirty="0">
                <a:ea typeface="ＭＳ Ｐゴシック" pitchFamily="34" charset="-128"/>
              </a:rPr>
            </a:br>
            <a:r>
              <a:rPr lang="el-GR" altLang="el-GR" sz="2700" b="1" dirty="0">
                <a:ea typeface="ＭＳ Ｐゴシック" pitchFamily="34" charset="-128"/>
              </a:rPr>
              <a:t>         </a:t>
            </a:r>
            <a:r>
              <a:rPr lang="el-GR" altLang="el-GR" sz="2700" b="1" dirty="0">
                <a:solidFill>
                  <a:srgbClr val="FF0000"/>
                </a:solidFill>
                <a:ea typeface="ＭＳ Ｐゴシック" pitchFamily="34" charset="-128"/>
              </a:rPr>
              <a:t>ΦΑΡΥΓΓΙΚΟΥ ΕΠΙΧΡΙΣΜΑΤΟΣ</a:t>
            </a:r>
            <a:br>
              <a:rPr lang="en-US" dirty="0"/>
            </a:br>
            <a:r>
              <a:rPr lang="el-GR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59496" y="2492897"/>
          <a:ext cx="9108502" cy="3727863"/>
        </p:xfrm>
        <a:graphic>
          <a:graphicData uri="http://schemas.openxmlformats.org/drawingml/2006/table">
            <a:tbl>
              <a:tblPr/>
              <a:tblGrid>
                <a:gridCol w="3564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2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2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519">
                <a:tc>
                  <a:txBody>
                    <a:bodyPr/>
                    <a:lstStyle/>
                    <a:p>
                      <a:pPr algn="ctr" fontAlgn="t"/>
                      <a:r>
                        <a:rPr lang="el-GR" sz="1700" b="1" dirty="0">
                          <a:solidFill>
                            <a:srgbClr val="FFFFFF"/>
                          </a:solidFill>
                          <a:effectLst/>
                        </a:rPr>
                        <a:t>                                              ΙΟΙ</a:t>
                      </a:r>
                      <a:endParaRPr lang="en-US" sz="1700" dirty="0">
                        <a:effectLst/>
                      </a:endParaRPr>
                    </a:p>
                  </a:txBody>
                  <a:tcPr marL="58445" marR="58445" marT="58445" marB="58445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3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l-GR" sz="1700" b="1" dirty="0">
                          <a:solidFill>
                            <a:srgbClr val="FFFFFF"/>
                          </a:solidFill>
                          <a:effectLst/>
                        </a:rPr>
                        <a:t>                                             ΒΑΚΤΗΡΙΑ</a:t>
                      </a:r>
                      <a:endParaRPr lang="en-US" sz="1700" dirty="0">
                        <a:effectLst/>
                      </a:endParaRPr>
                    </a:p>
                  </a:txBody>
                  <a:tcPr marL="58445" marR="58445" marT="58445" marB="58445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3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6344">
                <a:tc>
                  <a:txBody>
                    <a:bodyPr/>
                    <a:lstStyle/>
                    <a:p>
                      <a:pPr fontAlgn="t"/>
                      <a:r>
                        <a:rPr lang="en-US" sz="1700" b="1" dirty="0">
                          <a:effectLst/>
                        </a:rPr>
                        <a:t>Adenovirus</a:t>
                      </a:r>
                    </a:p>
                    <a:p>
                      <a:pPr fontAlgn="t"/>
                      <a:r>
                        <a:rPr lang="en-US" sz="1700" b="1" dirty="0">
                          <a:effectLst/>
                        </a:rPr>
                        <a:t>Coronavirus 229E</a:t>
                      </a:r>
                    </a:p>
                    <a:p>
                      <a:pPr fontAlgn="t"/>
                      <a:r>
                        <a:rPr lang="en-US" sz="1700" b="1" dirty="0">
                          <a:effectLst/>
                        </a:rPr>
                        <a:t>Coronavirus HKU1</a:t>
                      </a:r>
                    </a:p>
                    <a:p>
                      <a:pPr fontAlgn="t"/>
                      <a:r>
                        <a:rPr lang="en-US" sz="1700" b="1" i="1" dirty="0">
                          <a:solidFill>
                            <a:schemeClr val="tx1"/>
                          </a:solidFill>
                          <a:effectLst/>
                        </a:rPr>
                        <a:t>Coronavirus OC43</a:t>
                      </a:r>
                    </a:p>
                    <a:p>
                      <a:pPr fontAlgn="t"/>
                      <a:r>
                        <a:rPr lang="en-US" sz="1700" b="1" dirty="0">
                          <a:effectLst/>
                        </a:rPr>
                        <a:t>Coronavirus NL63</a:t>
                      </a:r>
                    </a:p>
                    <a:p>
                      <a:pPr fontAlgn="t"/>
                      <a:r>
                        <a:rPr lang="en-US" sz="1700" b="1" i="1" dirty="0">
                          <a:solidFill>
                            <a:schemeClr val="tx1"/>
                          </a:solidFill>
                          <a:effectLst/>
                        </a:rPr>
                        <a:t>Human </a:t>
                      </a:r>
                      <a:r>
                        <a:rPr lang="en-US" sz="1700" b="1" i="1" dirty="0" err="1">
                          <a:solidFill>
                            <a:schemeClr val="tx1"/>
                          </a:solidFill>
                          <a:effectLst/>
                        </a:rPr>
                        <a:t>Metapneumovirus</a:t>
                      </a:r>
                      <a:endParaRPr lang="en-US" sz="1700" b="1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fontAlgn="t"/>
                      <a:r>
                        <a:rPr lang="en-US" sz="1700" b="1" dirty="0">
                          <a:effectLst/>
                        </a:rPr>
                        <a:t>Human Rhinovirus/Enterovirus</a:t>
                      </a:r>
                    </a:p>
                    <a:p>
                      <a:pPr fontAlgn="t"/>
                      <a:r>
                        <a:rPr lang="en-US" sz="1700" b="1" i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Influenza A</a:t>
                      </a:r>
                    </a:p>
                  </a:txBody>
                  <a:tcPr marL="58445" marR="58445" marT="58445" marB="58445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it-IT" sz="17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Influenza A/H1</a:t>
                      </a:r>
                    </a:p>
                    <a:p>
                      <a:pPr fontAlgn="t"/>
                      <a:r>
                        <a:rPr lang="it-IT" sz="17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Influenza A/H1-2009</a:t>
                      </a:r>
                    </a:p>
                    <a:p>
                      <a:pPr fontAlgn="t"/>
                      <a:r>
                        <a:rPr lang="it-IT" sz="17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Influenza A/H3</a:t>
                      </a:r>
                    </a:p>
                    <a:p>
                      <a:pPr fontAlgn="t"/>
                      <a:r>
                        <a:rPr lang="it-IT" sz="17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Influenza B</a:t>
                      </a:r>
                    </a:p>
                    <a:p>
                      <a:pPr fontAlgn="t"/>
                      <a:r>
                        <a:rPr lang="it-IT" sz="1700" b="1" dirty="0">
                          <a:effectLst/>
                        </a:rPr>
                        <a:t>Parainfluenza 1</a:t>
                      </a:r>
                    </a:p>
                    <a:p>
                      <a:pPr fontAlgn="t"/>
                      <a:r>
                        <a:rPr lang="it-IT" sz="1700" b="1" dirty="0">
                          <a:effectLst/>
                        </a:rPr>
                        <a:t>Parainfluenza 2</a:t>
                      </a:r>
                    </a:p>
                    <a:p>
                      <a:pPr fontAlgn="t"/>
                      <a:r>
                        <a:rPr lang="it-IT" sz="1700" b="1" dirty="0">
                          <a:effectLst/>
                        </a:rPr>
                        <a:t>Parainfluenza 3</a:t>
                      </a:r>
                    </a:p>
                    <a:p>
                      <a:pPr fontAlgn="t"/>
                      <a:r>
                        <a:rPr lang="it-IT" sz="1700" b="1" dirty="0">
                          <a:effectLst/>
                        </a:rPr>
                        <a:t>Parainfluenza 4</a:t>
                      </a:r>
                    </a:p>
                    <a:p>
                      <a:pPr fontAlgn="t"/>
                      <a:r>
                        <a:rPr lang="it-IT" sz="1700" b="1" i="1" dirty="0">
                          <a:solidFill>
                            <a:schemeClr val="tx1"/>
                          </a:solidFill>
                          <a:effectLst/>
                        </a:rPr>
                        <a:t>RSV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700" b="1" i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SARS CoV-2</a:t>
                      </a:r>
                    </a:p>
                    <a:p>
                      <a:pPr fontAlgn="t"/>
                      <a:endParaRPr lang="it-IT" sz="1700" b="1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445" marR="58445" marT="58445" marB="58445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700" b="1" i="1" dirty="0">
                          <a:effectLst/>
                        </a:rPr>
                        <a:t>Chlamydophila </a:t>
                      </a:r>
                      <a:r>
                        <a:rPr lang="en-US" sz="1700" b="1" i="1" dirty="0" err="1">
                          <a:effectLst/>
                        </a:rPr>
                        <a:t>pneumniae</a:t>
                      </a:r>
                      <a:endParaRPr lang="en-US" sz="1700" b="1" dirty="0">
                        <a:effectLst/>
                      </a:endParaRPr>
                    </a:p>
                    <a:p>
                      <a:pPr fontAlgn="t"/>
                      <a:r>
                        <a:rPr lang="en-US" sz="1700" b="1" i="1" dirty="0">
                          <a:effectLst/>
                        </a:rPr>
                        <a:t>Mycoplasma pneumoniae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1" dirty="0">
                          <a:effectLst/>
                        </a:rPr>
                        <a:t>Bordetella pertussis</a:t>
                      </a:r>
                      <a:endParaRPr lang="en-US" sz="1700" b="1" dirty="0">
                        <a:effectLst/>
                      </a:endParaRPr>
                    </a:p>
                    <a:p>
                      <a:pPr fontAlgn="t"/>
                      <a:endParaRPr lang="en-US" sz="1700" b="1" i="1" dirty="0">
                        <a:effectLst/>
                      </a:endParaRPr>
                    </a:p>
                    <a:p>
                      <a:pPr fontAlgn="t"/>
                      <a:endParaRPr lang="en-US" sz="1700" b="1" dirty="0">
                        <a:effectLst/>
                      </a:endParaRPr>
                    </a:p>
                  </a:txBody>
                  <a:tcPr marL="58445" marR="58445" marT="58445" marB="58445">
                    <a:lnL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A8D75FF-349A-466E-8621-E91544567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695" y="-78946"/>
            <a:ext cx="3600826" cy="2643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048D86-FDE3-B03D-0AB6-E38094F0C77A}"/>
              </a:ext>
            </a:extLst>
          </p:cNvPr>
          <p:cNvSpPr txBox="1"/>
          <p:nvPr/>
        </p:nvSpPr>
        <p:spPr>
          <a:xfrm>
            <a:off x="3886200" y="6096000"/>
            <a:ext cx="471805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solidFill>
                  <a:srgbClr val="7030A0"/>
                </a:solidFill>
              </a:rPr>
              <a:t>ΣΥΝ</a:t>
            </a:r>
            <a:r>
              <a:rPr lang="en-US" sz="2000" b="1" dirty="0">
                <a:solidFill>
                  <a:srgbClr val="7030A0"/>
                </a:solidFill>
              </a:rPr>
              <a:t>-</a:t>
            </a:r>
            <a:r>
              <a:rPr lang="el-GR" sz="2000" b="1" dirty="0">
                <a:solidFill>
                  <a:srgbClr val="7030A0"/>
                </a:solidFill>
              </a:rPr>
              <a:t>ΛΟΙΜΩΞΗ </a:t>
            </a:r>
          </a:p>
          <a:p>
            <a:pPr algn="ctr"/>
            <a:r>
              <a:rPr lang="el-GR" sz="2000" b="1" dirty="0">
                <a:solidFill>
                  <a:srgbClr val="7030A0"/>
                </a:solidFill>
              </a:rPr>
              <a:t>(</a:t>
            </a:r>
            <a:r>
              <a:rPr lang="en-US" sz="2000" b="1" dirty="0">
                <a:solidFill>
                  <a:srgbClr val="7030A0"/>
                </a:solidFill>
              </a:rPr>
              <a:t>CO-INFECTION</a:t>
            </a:r>
            <a:r>
              <a:rPr lang="el-GR" sz="2000" b="1" dirty="0">
                <a:solidFill>
                  <a:srgbClr val="7030A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92322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12" y="0"/>
            <a:ext cx="12102988" cy="158417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altLang="el-GR" sz="3200" b="1" u="sng" dirty="0">
                <a:ea typeface="ＭＳ Ｐゴシック" pitchFamily="34" charset="-128"/>
              </a:rPr>
              <a:t>Γριπώδης Συνδρομή</a:t>
            </a:r>
            <a:r>
              <a:rPr lang="en-US" sz="3200" b="1" u="sng" dirty="0">
                <a:solidFill>
                  <a:srgbClr val="0070C0"/>
                </a:solidFill>
                <a:latin typeface="Verdana"/>
              </a:rPr>
              <a:t> </a:t>
            </a:r>
            <a:br>
              <a:rPr lang="el-GR" sz="2000" b="1" dirty="0">
                <a:solidFill>
                  <a:srgbClr val="0070C0"/>
                </a:solidFill>
                <a:latin typeface="Verdana"/>
              </a:rPr>
            </a:br>
            <a:br>
              <a:rPr lang="el-GR" sz="2000" b="1" dirty="0">
                <a:solidFill>
                  <a:srgbClr val="0070C0"/>
                </a:solidFill>
                <a:latin typeface="Verdana"/>
              </a:rPr>
            </a:br>
            <a:r>
              <a:rPr lang="el-GR" sz="2000" b="1" dirty="0">
                <a:solidFill>
                  <a:srgbClr val="FF0000"/>
                </a:solidFill>
                <a:latin typeface="Verdana"/>
              </a:rPr>
              <a:t>ΤΑΧΕΙΑ </a:t>
            </a:r>
            <a:r>
              <a:rPr lang="el-GR" sz="2000" b="1" dirty="0">
                <a:solidFill>
                  <a:srgbClr val="0070C0"/>
                </a:solidFill>
                <a:latin typeface="Verdana"/>
              </a:rPr>
              <a:t>ΜΟΡΙΑΚΗ </a:t>
            </a:r>
            <a:r>
              <a:rPr lang="en-US" sz="2000" b="1" dirty="0">
                <a:solidFill>
                  <a:srgbClr val="0070C0"/>
                </a:solidFill>
                <a:latin typeface="Verdana"/>
              </a:rPr>
              <a:t> </a:t>
            </a:r>
            <a:r>
              <a:rPr lang="el-GR" sz="2000" b="1" dirty="0">
                <a:solidFill>
                  <a:srgbClr val="0070C0"/>
                </a:solidFill>
                <a:latin typeface="Verdana"/>
              </a:rPr>
              <a:t>ΔΙΑΓΝΩΣΤΙΚΗ ΕΞΕΤΑΣΗ</a:t>
            </a:r>
            <a:br>
              <a:rPr lang="el-GR" sz="3200" b="1" dirty="0">
                <a:solidFill>
                  <a:srgbClr val="0070C0"/>
                </a:solidFill>
                <a:latin typeface="Verdana"/>
              </a:rPr>
            </a:br>
            <a:r>
              <a:rPr lang="el-GR" sz="2800" dirty="0">
                <a:latin typeface="Calibri" panose="020F0502020204030204" pitchFamily="34" charset="0"/>
                <a:cs typeface="Calibri" panose="020F0502020204030204" pitchFamily="34" charset="0"/>
              </a:rPr>
              <a:t>από</a:t>
            </a:r>
            <a:r>
              <a:rPr lang="el-GR" sz="2800" b="1" dirty="0">
                <a:solidFill>
                  <a:srgbClr val="0070C0"/>
                </a:solidFill>
                <a:latin typeface="Verdana"/>
              </a:rPr>
              <a:t> </a:t>
            </a:r>
            <a:r>
              <a:rPr lang="el-GR" altLang="el-GR" sz="2800" b="1" dirty="0">
                <a:ea typeface="ＭＳ Ｐゴシック" pitchFamily="34" charset="-128"/>
              </a:rPr>
              <a:t>φαρυγγικό επίχρισμα ασθενούς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84784"/>
            <a:ext cx="9144000" cy="537321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l-GR" sz="2000" b="1" dirty="0">
              <a:solidFill>
                <a:srgbClr val="FF0000"/>
              </a:solidFill>
              <a:latin typeface="Verdana"/>
            </a:endParaRPr>
          </a:p>
          <a:p>
            <a:pPr marL="0" indent="0" algn="ctr">
              <a:buNone/>
            </a:pPr>
            <a:r>
              <a:rPr lang="el-GR" sz="2000" b="1" dirty="0">
                <a:solidFill>
                  <a:srgbClr val="0070C0"/>
                </a:solidFill>
                <a:latin typeface="Verdana"/>
              </a:rPr>
              <a:t>ΤΜΗΜΑΤΑ ΕΠΕΙΓΟΝΤΩΝ ΠΕΡΙΣΤΑΤΙΚΩΝ (ΤΕΠ)</a:t>
            </a:r>
          </a:p>
          <a:p>
            <a:pPr marL="0" indent="0" algn="ctr">
              <a:buNone/>
            </a:pPr>
            <a:r>
              <a:rPr lang="el-GR" sz="2000" b="1" dirty="0">
                <a:solidFill>
                  <a:srgbClr val="0070C0"/>
                </a:solidFill>
                <a:latin typeface="Verdana"/>
              </a:rPr>
              <a:t>ΕΞΩΤΕΡΙΚΑ ΙΑΤΡΕΙΑ</a:t>
            </a:r>
            <a:endParaRPr lang="en-US" sz="2000" b="1" dirty="0">
              <a:solidFill>
                <a:srgbClr val="0070C0"/>
              </a:solidFill>
              <a:latin typeface="Verdana"/>
            </a:endParaRPr>
          </a:p>
          <a:p>
            <a:pPr marL="0" indent="0" algn="ctr">
              <a:buNone/>
            </a:pPr>
            <a:r>
              <a:rPr lang="el-GR" sz="2000" b="1" dirty="0">
                <a:solidFill>
                  <a:srgbClr val="0070C0"/>
                </a:solidFill>
                <a:latin typeface="Verdana"/>
              </a:rPr>
              <a:t>ΙΔΙΩΤΙΚΑ ΙΑΤΡΕΙΑ</a:t>
            </a:r>
          </a:p>
          <a:p>
            <a:pPr marL="0" indent="0" algn="ctr">
              <a:buNone/>
            </a:pPr>
            <a:r>
              <a:rPr lang="el-GR" sz="2000" b="1" dirty="0">
                <a:solidFill>
                  <a:srgbClr val="0070C0"/>
                </a:solidFill>
                <a:latin typeface="Verdana"/>
              </a:rPr>
              <a:t>ΚΕΝΤΡΑ ΥΓΕΙΑΣ</a:t>
            </a:r>
            <a:r>
              <a:rPr lang="en-US" sz="2000" b="1" dirty="0">
                <a:solidFill>
                  <a:srgbClr val="0070C0"/>
                </a:solidFill>
                <a:latin typeface="Verdana"/>
              </a:rPr>
              <a:t> </a:t>
            </a:r>
            <a:endParaRPr lang="el-GR" sz="2000" b="1" dirty="0">
              <a:solidFill>
                <a:srgbClr val="0070C0"/>
              </a:solidFill>
              <a:latin typeface="Verdana"/>
            </a:endParaRPr>
          </a:p>
          <a:p>
            <a:endParaRPr lang="en-US" b="1" dirty="0">
              <a:latin typeface="Verdana"/>
            </a:endParaRPr>
          </a:p>
          <a:p>
            <a:pPr marL="0" indent="0">
              <a:buNone/>
            </a:pPr>
            <a:br>
              <a:rPr lang="en-US" b="1" dirty="0"/>
            </a:br>
            <a:br>
              <a:rPr lang="en-US" b="1" dirty="0"/>
            </a:br>
            <a:r>
              <a:rPr lang="en-US" b="1" dirty="0">
                <a:solidFill>
                  <a:srgbClr val="826DA6"/>
                </a:solidFill>
                <a:latin typeface="Verdana"/>
              </a:rPr>
              <a:t> </a:t>
            </a:r>
            <a:endParaRPr lang="el-GR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95" y="3857628"/>
            <a:ext cx="589136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9696" y="3789040"/>
            <a:ext cx="6067266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0070C0"/>
                </a:solidFill>
                <a:latin typeface="Verdana"/>
              </a:rPr>
              <a:t>(</a:t>
            </a:r>
            <a:r>
              <a:rPr lang="en-US" b="1" dirty="0">
                <a:solidFill>
                  <a:srgbClr val="0070C0"/>
                </a:solidFill>
                <a:latin typeface="Verdana"/>
              </a:rPr>
              <a:t>POINT-OF-CARE</a:t>
            </a:r>
            <a:r>
              <a:rPr lang="el-GR" b="1" dirty="0">
                <a:solidFill>
                  <a:srgbClr val="0070C0"/>
                </a:solidFill>
                <a:latin typeface="Verdana"/>
              </a:rPr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38348" y="5857892"/>
            <a:ext cx="457203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ΕΡΓΑΣΤΗΡΙΑΚΟ ΑΠΟΤΕΛΕΣΜΑ  15</a:t>
            </a:r>
            <a:r>
              <a:rPr lang="en-US" sz="2400" b="1" dirty="0"/>
              <a:t>min.</a:t>
            </a:r>
            <a:endParaRPr lang="el-GR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15CA0-B61C-41C6-9240-7C0B0AC5B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294" y="2844824"/>
            <a:ext cx="2643804" cy="1941171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C2150220-1C77-4618-9BDB-F4137998FE05}"/>
              </a:ext>
            </a:extLst>
          </p:cNvPr>
          <p:cNvSpPr/>
          <p:nvPr/>
        </p:nvSpPr>
        <p:spPr>
          <a:xfrm>
            <a:off x="2596204" y="5209795"/>
            <a:ext cx="1296144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61E8-9229-4985-A317-BC6AFF8F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870942"/>
            <a:ext cx="9143999" cy="99417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Όταν τα ανθρώπινα όντα αλλάζουν τον τύπο της ζωής τους (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style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τροποποιείται και η σχέση τους με τα λοιμώδη νοσήματα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46420-A21A-475B-90D6-C9F523ED0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426" y="1928812"/>
            <a:ext cx="9143999" cy="453672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US" sz="7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l-GR" sz="7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εποχή του </a:t>
            </a:r>
            <a:r>
              <a:rPr lang="en-US" sz="7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Homo sapiens    </a:t>
            </a:r>
            <a:r>
              <a:rPr lang="el-GR" sz="7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8.000 π.Χ</a:t>
            </a:r>
          </a:p>
          <a:p>
            <a:pPr marL="0" indent="0" algn="ctr">
              <a:buNone/>
            </a:pPr>
            <a:endParaRPr lang="el-GR" sz="18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l-GR" sz="18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Ανακάλυψη  γεωργίας και εξημέρωση των ζώων</a:t>
            </a:r>
            <a:endParaRPr lang="en-US" sz="18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72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Εγκαταστάση σε μόνιμες κατοικίες </a:t>
            </a:r>
            <a:r>
              <a:rPr lang="el-GR" sz="7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πεδιάδες Τίγρη</a:t>
            </a:r>
            <a:r>
              <a:rPr lang="en-US" sz="7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l-GR" sz="7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Ευφράτη </a:t>
            </a:r>
            <a:r>
              <a:rPr lang="en-US" sz="7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l-GR" sz="7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Νείλου,Ινδού ποταμού </a:t>
            </a:r>
          </a:p>
          <a:p>
            <a:pPr marL="0" indent="0">
              <a:buNone/>
            </a:pPr>
            <a:r>
              <a:rPr lang="el-GR" sz="7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Εμφανίση  λοιμώδων νοσήματων με μετάδοση από άνθρωπο σε άνθρωπο. </a:t>
            </a:r>
            <a:endParaRPr lang="en-US" sz="7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7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l-GR" sz="7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υξημένες ποσότητες τροφίμων και αύξηση του πληθυσμού </a:t>
            </a:r>
            <a:endParaRPr lang="en-US" sz="7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l-GR" sz="18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l-G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l-GR" sz="18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32F1CF6-5598-44EE-AB17-30E68A92D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042" y="2586074"/>
            <a:ext cx="6267959" cy="25668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5DDFC8-0153-4E0A-95E2-8428DD9058ED}"/>
              </a:ext>
            </a:extLst>
          </p:cNvPr>
          <p:cNvSpPr/>
          <p:nvPr/>
        </p:nvSpPr>
        <p:spPr>
          <a:xfrm>
            <a:off x="720192" y="3116035"/>
            <a:ext cx="3335377" cy="15069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100" b="1" dirty="0">
                <a:solidFill>
                  <a:srgbClr val="7030A0"/>
                </a:solidFill>
              </a:rPr>
              <a:t>Ανακάλυψη  γεωργίας και εξημέρωση των ζώων</a:t>
            </a:r>
          </a:p>
        </p:txBody>
      </p:sp>
    </p:spTree>
    <p:extLst>
      <p:ext uri="{BB962C8B-B14F-4D97-AF65-F5344CB8AC3E}">
        <p14:creationId xmlns:p14="http://schemas.microsoft.com/office/powerpoint/2010/main" val="37330566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D3320E-6E62-4895-A55D-E475D46411F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STREPTOCOCCUS, GROUP A - : INVASIVE, CHILDREN, ELDERLY</a:t>
            </a:r>
            <a:r>
              <a:rPr lang="en-US" sz="3200" dirty="0">
                <a:solidFill>
                  <a:srgbClr val="FF6600"/>
                </a:solidFill>
              </a:rPr>
              <a:t>,</a:t>
            </a:r>
            <a:endParaRPr lang="el-GR" sz="3200" dirty="0">
              <a:solidFill>
                <a:srgbClr val="FF66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469C9C3-1EDA-42EF-828B-5E146431578F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Group A streptococcal infections can cause a range of illnesses from</a:t>
            </a:r>
            <a:br>
              <a:rPr lang="en-US" b="1" dirty="0"/>
            </a:br>
            <a:r>
              <a:rPr lang="en-US" b="1" dirty="0"/>
              <a:t>mild or moderate (e.g., pharyngitis and skin and soft tissue</a:t>
            </a:r>
            <a:br>
              <a:rPr lang="en-US" b="1" dirty="0"/>
            </a:br>
            <a:r>
              <a:rPr lang="en-US" b="1" dirty="0"/>
              <a:t>infections) to severe disease (e.g., pneumonia, bacteremia,</a:t>
            </a:r>
            <a:br>
              <a:rPr lang="en-US" b="1" dirty="0"/>
            </a:br>
            <a:r>
              <a:rPr lang="en-US" b="1" dirty="0"/>
              <a:t>streptococcal toxic shock syndrome [STSS], and necrotizing fasciitis).</a:t>
            </a:r>
            <a:br>
              <a:rPr lang="en-US" b="1" dirty="0"/>
            </a:br>
            <a:endParaRPr lang="el-GR" b="1" dirty="0"/>
          </a:p>
          <a:p>
            <a:r>
              <a:rPr lang="en-US" b="1" dirty="0"/>
              <a:t>severe infections have a high case fatality rate. </a:t>
            </a:r>
            <a:endParaRPr lang="el-GR" b="1" dirty="0"/>
          </a:p>
          <a:p>
            <a:r>
              <a:rPr lang="en-US" b="1" dirty="0"/>
              <a:t>Individuals at</a:t>
            </a:r>
            <a:r>
              <a:rPr lang="el-GR" b="1" dirty="0"/>
              <a:t> </a:t>
            </a:r>
            <a:r>
              <a:rPr lang="en-US" b="1" dirty="0"/>
              <a:t>higher risk for severe or invasive GAS (</a:t>
            </a:r>
            <a:r>
              <a:rPr lang="en-US" b="1" dirty="0" err="1"/>
              <a:t>iGAS</a:t>
            </a:r>
            <a:r>
              <a:rPr lang="en-US" b="1" dirty="0"/>
              <a:t>) disease include </a:t>
            </a:r>
            <a:endParaRPr lang="el-GR" b="1" dirty="0"/>
          </a:p>
          <a:p>
            <a:r>
              <a:rPr lang="en-US" b="1" dirty="0"/>
              <a:t>Elderly</a:t>
            </a:r>
            <a:r>
              <a:rPr lang="el-GR" b="1" dirty="0"/>
              <a:t> </a:t>
            </a:r>
            <a:r>
              <a:rPr lang="en-US" b="1" dirty="0"/>
              <a:t>or immunocompromised persons,</a:t>
            </a:r>
            <a:endParaRPr lang="el-GR" b="1" dirty="0"/>
          </a:p>
          <a:p>
            <a:r>
              <a:rPr lang="en-US" b="1" dirty="0"/>
              <a:t> persons with medical conditions</a:t>
            </a:r>
            <a:r>
              <a:rPr lang="el-GR" b="1" dirty="0"/>
              <a:t> </a:t>
            </a:r>
            <a:r>
              <a:rPr lang="en-US" b="1" dirty="0"/>
              <a:t>including diabetes, malignancy, or chronic kidney, cardiac, or</a:t>
            </a:r>
            <a:br>
              <a:rPr lang="en-US" b="1" dirty="0"/>
            </a:br>
            <a:r>
              <a:rPr lang="en-US" b="1" dirty="0"/>
              <a:t>respiratory disease,</a:t>
            </a:r>
            <a:endParaRPr lang="el-GR" b="1" dirty="0"/>
          </a:p>
          <a:p>
            <a:r>
              <a:rPr lang="en-US" b="1" dirty="0"/>
              <a:t> with skin disease, trauma, surgical wounds,</a:t>
            </a:r>
            <a:r>
              <a:rPr lang="el-GR" b="1" dirty="0"/>
              <a:t> </a:t>
            </a:r>
            <a:r>
              <a:rPr lang="en-US" b="1" dirty="0">
                <a:solidFill>
                  <a:srgbClr val="7030A0"/>
                </a:solidFill>
                <a:highlight>
                  <a:srgbClr val="FFFF00"/>
                </a:highlight>
              </a:rPr>
              <a:t>injection drug use, </a:t>
            </a:r>
            <a:endParaRPr lang="el-GR" b="1" dirty="0">
              <a:solidFill>
                <a:srgbClr val="7030A0"/>
              </a:solidFill>
              <a:highlight>
                <a:srgbClr val="FFFF00"/>
              </a:highlight>
            </a:endParaRPr>
          </a:p>
          <a:p>
            <a:r>
              <a:rPr lang="en-US" b="1" dirty="0"/>
              <a:t> varicella infection,</a:t>
            </a:r>
            <a:endParaRPr lang="el-GR" b="1" dirty="0"/>
          </a:p>
          <a:p>
            <a:r>
              <a:rPr lang="en-US" b="1" dirty="0"/>
              <a:t> people experiencing</a:t>
            </a:r>
            <a:r>
              <a:rPr lang="el-GR" b="1" dirty="0"/>
              <a:t> </a:t>
            </a:r>
            <a:r>
              <a:rPr lang="en-US" b="1" dirty="0">
                <a:solidFill>
                  <a:srgbClr val="7030A0"/>
                </a:solidFill>
                <a:highlight>
                  <a:srgbClr val="FFFF00"/>
                </a:highlight>
              </a:rPr>
              <a:t>homelessness.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GAS infections can spread rapidly in </a:t>
            </a:r>
            <a:r>
              <a:rPr lang="en-US" b="1" dirty="0">
                <a:solidFill>
                  <a:srgbClr val="7030A0"/>
                </a:solidFill>
                <a:highlight>
                  <a:srgbClr val="FFFF00"/>
                </a:highlight>
              </a:rPr>
              <a:t>congregate settings </a:t>
            </a:r>
            <a:r>
              <a:rPr lang="en-US" b="1" dirty="0"/>
              <a:t>including</a:t>
            </a:r>
            <a:br>
              <a:rPr lang="en-US" b="1" dirty="0"/>
            </a:br>
            <a:r>
              <a:rPr lang="en-US" b="1" dirty="0"/>
              <a:t>long-term care facilities,</a:t>
            </a:r>
            <a:endParaRPr lang="el-GR" b="1" dirty="0"/>
          </a:p>
          <a:p>
            <a:r>
              <a:rPr lang="en-US" sz="2900" b="1" dirty="0">
                <a:solidFill>
                  <a:srgbClr val="7030A0"/>
                </a:solidFill>
                <a:highlight>
                  <a:srgbClr val="FFFF00"/>
                </a:highlight>
              </a:rPr>
              <a:t> shelters for people who are experiencing</a:t>
            </a:r>
            <a:r>
              <a:rPr lang="el-GR" sz="2900" b="1" dirty="0">
                <a:solidFill>
                  <a:srgbClr val="7030A0"/>
                </a:solidFill>
                <a:highlight>
                  <a:srgbClr val="FFFF00"/>
                </a:highlight>
              </a:rPr>
              <a:t> </a:t>
            </a:r>
            <a:r>
              <a:rPr lang="en-US" sz="2900" b="1" dirty="0">
                <a:solidFill>
                  <a:srgbClr val="7030A0"/>
                </a:solidFill>
                <a:highlight>
                  <a:srgbClr val="FFFF00"/>
                </a:highlight>
              </a:rPr>
              <a:t>homelessness</a:t>
            </a:r>
            <a:r>
              <a:rPr lang="en-US" b="1" dirty="0"/>
              <a:t>,</a:t>
            </a:r>
            <a:endParaRPr lang="el-GR" b="1" dirty="0"/>
          </a:p>
          <a:p>
            <a:r>
              <a:rPr lang="en-US" b="1" dirty="0"/>
              <a:t>. In these settings, when an </a:t>
            </a:r>
            <a:r>
              <a:rPr lang="en-US" b="1" dirty="0" err="1"/>
              <a:t>iGAS</a:t>
            </a:r>
            <a:r>
              <a:rPr lang="en-US" b="1" dirty="0"/>
              <a:t> case is</a:t>
            </a:r>
            <a:r>
              <a:rPr lang="el-GR" b="1" dirty="0"/>
              <a:t> </a:t>
            </a:r>
            <a:r>
              <a:rPr lang="en-US" b="1" dirty="0"/>
              <a:t>identified, there are frequently unrecognized non-invasive GAS</a:t>
            </a:r>
            <a:br>
              <a:rPr lang="en-US" b="1" dirty="0"/>
            </a:br>
            <a:r>
              <a:rPr lang="en-US" b="1" dirty="0"/>
              <a:t>infections.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1772623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33646-4941-0580-E1B3-F010CE1A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8F37B-53F2-C879-7041-645AEAA9B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2A769-3951-D7CD-B62D-68ACB2923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0" y="387734"/>
            <a:ext cx="11068028" cy="62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557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40335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 </a:t>
            </a:r>
            <a:r>
              <a:rPr lang="el-GR" sz="2800" b="1" dirty="0">
                <a:solidFill>
                  <a:srgbClr val="7030A0"/>
                </a:solidFill>
              </a:rPr>
              <a:t>ΤΑΞΙΔΙ – ΝΟΣΟΚΟΜΕΙΟ  </a:t>
            </a:r>
            <a:r>
              <a:rPr lang="el-GR" sz="2800" b="1" dirty="0"/>
              <a:t>: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ΠΕΡΙΒΑΛΛΟΝ </a:t>
            </a:r>
            <a:b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ΠΝΕΥΜΟΝΙΑ ΑΠΟ ΣΤΕΛΕΧΗ  </a:t>
            </a:r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ΛΕΓΕΩΝΕΛΛΑΣ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6499" y="1600199"/>
            <a:ext cx="8584301" cy="5132373"/>
          </a:xfrm>
          <a:solidFill>
            <a:srgbClr val="EBD0B3"/>
          </a:solidFill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l-GR" b="1" u="sng" dirty="0"/>
              <a:t>Συνεχείς επιδημίες σε ξενοδοχεία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FF3300"/>
                </a:solidFill>
              </a:rPr>
              <a:t>Dubai</a:t>
            </a:r>
            <a:r>
              <a:rPr lang="en-US" dirty="0"/>
              <a:t> Westin </a:t>
            </a:r>
            <a:r>
              <a:rPr lang="el-GR" dirty="0"/>
              <a:t>Φεβ 2009 – 3 θάνατοι ενοίκων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		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/>
              <a:t> </a:t>
            </a:r>
            <a:r>
              <a:rPr lang="el-GR" b="1" u="sng" dirty="0"/>
              <a:t>Κέντρα παροχής υγείας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2400" b="1" u="sng" dirty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b="1" u="sng" dirty="0">
                <a:solidFill>
                  <a:srgbClr val="FF3300"/>
                </a:solidFill>
              </a:rPr>
              <a:t>Κύπρος</a:t>
            </a:r>
            <a:r>
              <a:rPr lang="el-GR" b="1" dirty="0"/>
              <a:t> Μαιευτική Κλινική Νοέμβριος 2008 –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b="1" dirty="0"/>
              <a:t>                      	3 θάνατοι προώρων νεογνών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 dirty="0"/>
              <a:t>ISID </a:t>
            </a:r>
            <a:r>
              <a:rPr lang="en-US" sz="2400" dirty="0">
                <a:hlinkClick r:id="rId2"/>
              </a:rPr>
              <a:t>promed-edr@promedmail.org</a:t>
            </a:r>
            <a:r>
              <a:rPr lang="en-US" sz="2400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3035469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350"/>
            <a:ext cx="9307513" cy="11430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2800" b="1" dirty="0"/>
              <a:t> </a:t>
            </a:r>
            <a:r>
              <a:rPr lang="el-GR" sz="2800" b="1" dirty="0"/>
              <a:t>ΠΕΡΙΒΑΛΛΟΝ</a:t>
            </a:r>
            <a:br>
              <a:rPr lang="el-GR" sz="2800" b="1" dirty="0"/>
            </a:br>
            <a:r>
              <a:rPr lang="el-GR" sz="2800" b="1" dirty="0"/>
              <a:t>ΠΝΕΥΜΟΝΙΑ ΑΠΟ ΣΤΕΛΕΧΗ ΛΕΓΕΩΝΕΛΛΑΣ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0"/>
            <a:ext cx="9144000" cy="5257800"/>
          </a:xfrm>
          <a:solidFill>
            <a:srgbClr val="EBD0B3"/>
          </a:solidFill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l-GR" b="1" u="sng" dirty="0"/>
              <a:t>Συνεχείς επιδημίες σε ξενοδοχεία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dirty="0"/>
              <a:t>October 2016 to end August 2017</a:t>
            </a:r>
            <a:endParaRPr lang="el-GR" dirty="0"/>
          </a:p>
          <a:p>
            <a:pPr>
              <a:lnSpc>
                <a:spcPct val="90000"/>
              </a:lnSpc>
              <a:buNone/>
            </a:pPr>
            <a:r>
              <a:rPr lang="en-US" b="1" dirty="0"/>
              <a:t>Increase in Legionnaires’ disease cases associated with travel to Dubai</a:t>
            </a:r>
            <a:endParaRPr lang="el-GR" b="1" dirty="0"/>
          </a:p>
          <a:p>
            <a:pPr>
              <a:lnSpc>
                <a:spcPct val="90000"/>
              </a:lnSpc>
              <a:buNone/>
            </a:pPr>
            <a:r>
              <a:rPr lang="en-US" dirty="0"/>
              <a:t> </a:t>
            </a:r>
            <a:endParaRPr lang="el-GR" dirty="0"/>
          </a:p>
          <a:p>
            <a:pPr>
              <a:lnSpc>
                <a:spcPct val="90000"/>
              </a:lnSpc>
              <a:buNone/>
            </a:pPr>
            <a:r>
              <a:rPr lang="en-US" dirty="0"/>
              <a:t>among </a:t>
            </a:r>
            <a:r>
              <a:rPr lang="en-US" dirty="0" err="1"/>
              <a:t>travellers</a:t>
            </a:r>
            <a:r>
              <a:rPr lang="en-US" dirty="0"/>
              <a:t> from </a:t>
            </a:r>
            <a:endParaRPr lang="el-GR" dirty="0"/>
          </a:p>
          <a:p>
            <a:pPr>
              <a:lnSpc>
                <a:spcPct val="90000"/>
              </a:lnSpc>
              <a:buNone/>
            </a:pPr>
            <a:r>
              <a:rPr lang="en-US" dirty="0"/>
              <a:t> United Kingdom, Sweden and the Netherlands,</a:t>
            </a:r>
            <a:endParaRPr lang="el-GR" dirty="0"/>
          </a:p>
          <a:p>
            <a:pPr>
              <a:lnSpc>
                <a:spcPct val="90000"/>
              </a:lnSpc>
              <a:buNone/>
            </a:pPr>
            <a:r>
              <a:rPr lang="en-US" dirty="0"/>
              <a:t>  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2400" b="1" u="sng" dirty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2583286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19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718109"/>
            <a:ext cx="9144000" cy="469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2852"/>
            <a:ext cx="10515600" cy="149604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3200" b="1" dirty="0"/>
              <a:t>ΔΙΑΣΥΝΟΡΙΑΚΕΣ ΑΠΕΙΛΕΣ ΔΗΜΟΣΙΑΣ ΥΓΕΙΑΣ</a:t>
            </a:r>
            <a:br>
              <a:rPr lang="el-GR" sz="3200" b="1" dirty="0"/>
            </a:br>
            <a:br>
              <a:rPr lang="el-GR" sz="3200" b="1" dirty="0"/>
            </a:br>
            <a:r>
              <a:rPr lang="el-GR" sz="3200" b="1" u="sng" dirty="0">
                <a:solidFill>
                  <a:srgbClr val="7030A0"/>
                </a:solidFill>
              </a:rPr>
              <a:t> ΣΥΝΔΡΟΜΙΚΗ </a:t>
            </a:r>
            <a:r>
              <a:rPr lang="el-GR" sz="3200" b="1" dirty="0"/>
              <a:t>ΚΛΙΝΙΚΗ ΠΡΟΣΕΓΓΙΣΗ 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9144000" cy="511494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514350" indent="-514350">
              <a:buNone/>
            </a:pPr>
            <a:endParaRPr lang="el-GR" b="1" u="sng" dirty="0"/>
          </a:p>
          <a:p>
            <a:pPr marL="514350" indent="-514350" algn="ctr">
              <a:buNone/>
            </a:pPr>
            <a:r>
              <a:rPr lang="el-GR" sz="3200" b="1" u="sng" dirty="0">
                <a:solidFill>
                  <a:srgbClr val="7030A0"/>
                </a:solidFill>
              </a:rPr>
              <a:t>2. Ηπατίτιδα / Ίκτερος</a:t>
            </a:r>
            <a:r>
              <a:rPr lang="el-GR" sz="3200" dirty="0">
                <a:solidFill>
                  <a:srgbClr val="7030A0"/>
                </a:solidFill>
              </a:rPr>
              <a:t> </a:t>
            </a:r>
          </a:p>
          <a:p>
            <a:pPr>
              <a:buNone/>
            </a:pPr>
            <a:endParaRPr lang="el-GR" sz="2400" dirty="0"/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HAV - </a:t>
            </a:r>
            <a:r>
              <a:rPr lang="el-GR" b="1" dirty="0">
                <a:solidFill>
                  <a:srgbClr val="FF0000"/>
                </a:solidFill>
              </a:rPr>
              <a:t>Ηπατίτιδα Α </a:t>
            </a:r>
          </a:p>
          <a:p>
            <a:r>
              <a:rPr lang="el-GR" b="1" dirty="0"/>
              <a:t> </a:t>
            </a:r>
            <a:r>
              <a:rPr lang="el-GR" sz="2400" b="1" dirty="0">
                <a:solidFill>
                  <a:srgbClr val="7030A0"/>
                </a:solidFill>
              </a:rPr>
              <a:t>2022</a:t>
            </a:r>
            <a:r>
              <a:rPr lang="el-GR" sz="2400" dirty="0"/>
              <a:t> Αναφορά περιστατικών οξείας ηπατίτιδας άγνωστης αιτιολογίας σε παιδιά </a:t>
            </a:r>
          </a:p>
          <a:p>
            <a:pPr lvl="1">
              <a:buFont typeface="Arial" pitchFamily="34" charset="0"/>
              <a:buChar char="•"/>
            </a:pPr>
            <a:endParaRPr lang="el-GR" b="1" dirty="0">
              <a:solidFill>
                <a:srgbClr val="7030A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STD</a:t>
            </a:r>
            <a:r>
              <a:rPr lang="en-US" dirty="0"/>
              <a:t> </a:t>
            </a:r>
            <a:r>
              <a:rPr lang="el-GR" dirty="0"/>
              <a:t>Σεξουαλικώς Μεταδιδόμενη Ηπατίτιδα Α </a:t>
            </a:r>
          </a:p>
          <a:p>
            <a:pPr lvl="1">
              <a:buNone/>
            </a:pPr>
            <a:r>
              <a:rPr lang="en-US" dirty="0"/>
              <a:t>	Oral Fecal Route </a:t>
            </a:r>
          </a:p>
          <a:p>
            <a:pPr lvl="1">
              <a:buFont typeface="Arial" pitchFamily="34" charset="0"/>
              <a:buChar char="•"/>
            </a:pPr>
            <a:endParaRPr lang="el-GR" dirty="0"/>
          </a:p>
          <a:p>
            <a:pPr lvl="1">
              <a:buFont typeface="Arial" pitchFamily="34" charset="0"/>
              <a:buChar char="•"/>
            </a:pPr>
            <a:r>
              <a:rPr lang="el-GR" b="1" dirty="0">
                <a:solidFill>
                  <a:srgbClr val="7030A0"/>
                </a:solidFill>
              </a:rPr>
              <a:t>Τροφιμογενής</a:t>
            </a:r>
            <a:r>
              <a:rPr lang="el-GR" dirty="0"/>
              <a:t> </a:t>
            </a:r>
            <a:r>
              <a:rPr lang="en-US" dirty="0"/>
              <a:t>- Frozen Juices </a:t>
            </a:r>
          </a:p>
          <a:p>
            <a:pPr>
              <a:buFont typeface="Wingdings" pitchFamily="2" charset="2"/>
              <a:buChar char="Ø"/>
            </a:pPr>
            <a:endParaRPr lang="el-GR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l-GR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endParaRPr lang="en-US" sz="2400" dirty="0"/>
          </a:p>
          <a:p>
            <a:pPr lvl="1">
              <a:buNone/>
            </a:pPr>
            <a:endParaRPr lang="el-GR" sz="2000" dirty="0"/>
          </a:p>
          <a:p>
            <a:pPr lvl="1">
              <a:buFont typeface="Wingdings" pitchFamily="2" charset="2"/>
              <a:buChar char="Ø"/>
            </a:pPr>
            <a:endParaRPr lang="el-GR" sz="2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38283" y="1357298"/>
            <a:ext cx="8845407" cy="493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09853" y="142852"/>
            <a:ext cx="7395869" cy="669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AE74858-CA2A-5A44-5155-65505A704E08}"/>
              </a:ext>
            </a:extLst>
          </p:cNvPr>
          <p:cNvCxnSpPr/>
          <p:nvPr/>
        </p:nvCxnSpPr>
        <p:spPr>
          <a:xfrm flipH="1">
            <a:off x="4782393" y="3787073"/>
            <a:ext cx="54216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3600" b="1" dirty="0"/>
              <a:t>ΔΙΑΣΥΝΟΡΙΑΚΕΣ ΑΠΕΙΛΕΣ ΔΗΜΟΣΙΑΣ ΥΓΕΙΑΣ</a:t>
            </a:r>
            <a:br>
              <a:rPr lang="el-GR" sz="3600" b="1" dirty="0"/>
            </a:br>
            <a:r>
              <a:rPr lang="el-GR" sz="3600" b="1" dirty="0"/>
              <a:t> ΣΥΝΔΡΟΜΙΚΗ ΚΛΙΝΙΚΗ ΠΡΟΣΕΓΓΙΣΗ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00174"/>
            <a:ext cx="9144000" cy="535782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514350" indent="-514350">
              <a:buNone/>
            </a:pPr>
            <a:r>
              <a:rPr lang="el-GR" b="1" u="sng" dirty="0"/>
              <a:t>3. Γαστρεντερίτιδα / Κολίτιδα / Διάρροια</a:t>
            </a:r>
            <a:r>
              <a:rPr lang="el-GR" dirty="0"/>
              <a:t>  </a:t>
            </a:r>
            <a:r>
              <a:rPr lang="en-US" dirty="0"/>
              <a:t>food born /water born</a:t>
            </a:r>
            <a:endParaRPr lang="el-GR" dirty="0"/>
          </a:p>
          <a:p>
            <a:pPr algn="ctr">
              <a:buNone/>
            </a:pPr>
            <a:endParaRPr lang="el-GR" sz="2400" b="1" u="sng" dirty="0"/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rgbClr val="7030A0"/>
                </a:solidFill>
              </a:rPr>
              <a:t>Salmonella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rgbClr val="7030A0"/>
                </a:solidFill>
              </a:rPr>
              <a:t>Campylobacter (</a:t>
            </a:r>
            <a:r>
              <a:rPr lang="en-US" sz="2400" b="1" dirty="0" err="1">
                <a:solidFill>
                  <a:srgbClr val="7030A0"/>
                </a:solidFill>
              </a:rPr>
              <a:t>jejuni</a:t>
            </a:r>
            <a:r>
              <a:rPr lang="en-US" sz="2400" b="1" dirty="0">
                <a:solidFill>
                  <a:srgbClr val="7030A0"/>
                </a:solidFill>
              </a:rPr>
              <a:t>, coli)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7030A0"/>
                </a:solidFill>
              </a:rPr>
              <a:t>Diarrheagenic</a:t>
            </a:r>
            <a:r>
              <a:rPr lang="en-US" sz="2400" b="1" dirty="0">
                <a:solidFill>
                  <a:srgbClr val="7030A0"/>
                </a:solidFill>
              </a:rPr>
              <a:t> E-coli / </a:t>
            </a:r>
            <a:r>
              <a:rPr lang="en-US" sz="2400" b="1" dirty="0" err="1">
                <a:solidFill>
                  <a:srgbClr val="7030A0"/>
                </a:solidFill>
              </a:rPr>
              <a:t>Shigella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</a:p>
          <a:p>
            <a:pPr>
              <a:buNone/>
            </a:pPr>
            <a:r>
              <a:rPr lang="en-US" sz="2400" b="1" dirty="0"/>
              <a:t>	</a:t>
            </a:r>
            <a:r>
              <a:rPr lang="en-US" sz="2400" b="1" dirty="0">
                <a:solidFill>
                  <a:srgbClr val="7030A0"/>
                </a:solidFill>
              </a:rPr>
              <a:t>EAEC – EPEC – ETEC – STEC – EIEC                            </a:t>
            </a:r>
            <a:r>
              <a:rPr lang="el-GR" sz="2600" b="1" u="sng" dirty="0">
                <a:solidFill>
                  <a:srgbClr val="7030A0"/>
                </a:solidFill>
                <a:latin typeface="Verdana"/>
              </a:rPr>
              <a:t>(</a:t>
            </a:r>
            <a:r>
              <a:rPr lang="en-US" sz="2600" b="1" u="sng" dirty="0">
                <a:solidFill>
                  <a:srgbClr val="7030A0"/>
                </a:solidFill>
                <a:latin typeface="Verdana"/>
              </a:rPr>
              <a:t>POINT-OF-CARE</a:t>
            </a:r>
            <a:r>
              <a:rPr lang="el-GR" sz="2600" b="1" u="sng" dirty="0">
                <a:solidFill>
                  <a:srgbClr val="7030A0"/>
                </a:solidFill>
                <a:latin typeface="Verdana"/>
              </a:rPr>
              <a:t>)</a:t>
            </a:r>
            <a:endParaRPr lang="en-US" sz="2600" u="sng" dirty="0">
              <a:solidFill>
                <a:srgbClr val="7030A0"/>
              </a:solidFill>
            </a:endParaRPr>
          </a:p>
          <a:p>
            <a:pPr>
              <a:buNone/>
            </a:pPr>
            <a:endParaRPr lang="en-US" sz="2400" b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70C0"/>
                </a:solidFill>
              </a:rPr>
              <a:t>Norovirus</a:t>
            </a:r>
            <a:r>
              <a:rPr lang="en-US" sz="2400" b="1" dirty="0"/>
              <a:t> GI/GII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rgbClr val="7030A0"/>
                </a:solidFill>
              </a:rPr>
              <a:t>Rotavirus A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Clostridium </a:t>
            </a:r>
            <a:r>
              <a:rPr lang="en-US" sz="2400" b="1" dirty="0" err="1">
                <a:solidFill>
                  <a:srgbClr val="0070C0"/>
                </a:solidFill>
              </a:rPr>
              <a:t>difficile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/>
              <a:t>(Toxin A/B)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B050"/>
                </a:solidFill>
              </a:rPr>
              <a:t>Vibrio</a:t>
            </a:r>
            <a:r>
              <a:rPr lang="en-US" sz="2400" b="1" dirty="0">
                <a:solidFill>
                  <a:srgbClr val="00B050"/>
                </a:solidFill>
              </a:rPr>
              <a:t> (</a:t>
            </a:r>
            <a:r>
              <a:rPr lang="en-US" sz="2400" b="1" dirty="0" err="1">
                <a:solidFill>
                  <a:srgbClr val="00B050"/>
                </a:solidFill>
              </a:rPr>
              <a:t>parahaemolyticus</a:t>
            </a:r>
            <a:r>
              <a:rPr lang="en-US" sz="2400" b="1" dirty="0">
                <a:solidFill>
                  <a:srgbClr val="00B050"/>
                </a:solidFill>
              </a:rPr>
              <a:t>, </a:t>
            </a:r>
            <a:r>
              <a:rPr lang="en-US" sz="2400" b="1" dirty="0" err="1">
                <a:solidFill>
                  <a:srgbClr val="00B050"/>
                </a:solidFill>
              </a:rPr>
              <a:t>vulnificus</a:t>
            </a:r>
            <a:r>
              <a:rPr lang="en-US" sz="2400" b="1" dirty="0">
                <a:solidFill>
                  <a:srgbClr val="00B050"/>
                </a:solidFill>
              </a:rPr>
              <a:t>, &amp; </a:t>
            </a:r>
            <a:r>
              <a:rPr lang="en-US" sz="2400" b="1" dirty="0" err="1">
                <a:solidFill>
                  <a:srgbClr val="00B050"/>
                </a:solidFill>
              </a:rPr>
              <a:t>cholerae</a:t>
            </a:r>
            <a:r>
              <a:rPr lang="en-US" sz="2400" b="1" dirty="0">
                <a:solidFill>
                  <a:srgbClr val="00B050"/>
                </a:solidFill>
              </a:rPr>
              <a:t>)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rgbClr val="00B050"/>
                </a:solidFill>
              </a:rPr>
              <a:t>Cryptosporidium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B050"/>
                </a:solidFill>
              </a:rPr>
              <a:t>Giardia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lamblia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endParaRPr lang="el-GR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~AUT0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1258" y="19431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863517" y="872875"/>
            <a:ext cx="4926013" cy="7032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600" b="1" dirty="0">
                <a:latin typeface="Arial" pitchFamily="34" charset="0"/>
              </a:rPr>
              <a:t>Μάρτιος 2002 – </a:t>
            </a:r>
            <a:r>
              <a:rPr lang="en-US" sz="1600" b="1" dirty="0">
                <a:latin typeface="Arial" pitchFamily="34" charset="0"/>
              </a:rPr>
              <a:t>CDC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600" b="1" dirty="0">
                <a:latin typeface="Arial" pitchFamily="34" charset="0"/>
              </a:rPr>
              <a:t>Συνέδριο Αναδυόμενων Λοιμωδών Νόσων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1524000" y="0"/>
            <a:ext cx="9144000" cy="7519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l-GR" sz="3600" b="1" dirty="0">
              <a:solidFill>
                <a:schemeClr val="tx2"/>
              </a:solidFill>
            </a:endParaRPr>
          </a:p>
          <a:p>
            <a:pPr algn="ctr"/>
            <a:r>
              <a:rPr lang="el-GR" sz="2800" b="1" dirty="0">
                <a:solidFill>
                  <a:schemeClr val="tx2"/>
                </a:solidFill>
              </a:rPr>
              <a:t>ΚΛΑΣΙΚΗ ΤΡΟΦΙΜΟΓΕΝΗΣ ΕΠΙΔΗΜΙΑ ΣΕ </a:t>
            </a:r>
            <a:r>
              <a:rPr lang="el-GR" sz="2800" b="1" dirty="0">
                <a:solidFill>
                  <a:schemeClr val="tx2"/>
                </a:solidFill>
                <a:highlight>
                  <a:srgbClr val="FFFF00"/>
                </a:highlight>
              </a:rPr>
              <a:t>ΤΑΞΙΔΙΩΤΕΣ</a:t>
            </a:r>
            <a:br>
              <a:rPr lang="el-GR" sz="2800" b="1" dirty="0">
                <a:solidFill>
                  <a:schemeClr val="tx2"/>
                </a:solidFill>
                <a:highlight>
                  <a:srgbClr val="FFFF00"/>
                </a:highlight>
              </a:rPr>
            </a:br>
            <a:endParaRPr lang="el-GR" sz="2800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61E8-9229-4985-A317-BC6AFF8F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870942"/>
            <a:ext cx="9143999" cy="99417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Όταν τα ανθρώπινα όντα αλλάζουν τον τύπο της ζωής τους (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style</a:t>
            </a: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τροποποιείται και η σχέση τους με τα λοιμώδη νοσήματα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46420-A21A-475B-90D6-C9F523ED0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927" y="1928811"/>
            <a:ext cx="9883073" cy="480376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εποχή του 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Homo sapiens    </a:t>
            </a:r>
            <a:r>
              <a:rPr lang="el-GR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8.000 π.Χ</a:t>
            </a:r>
          </a:p>
          <a:p>
            <a:pPr marL="0" indent="0" algn="ctr">
              <a:buNone/>
            </a:pPr>
            <a:endParaRPr lang="el-GR" sz="18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l-G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l-GR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el-GR" sz="2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νάπτυξη των πόλεων / αστική ζωή (</a:t>
            </a:r>
            <a:r>
              <a:rPr lang="en-US" sz="2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Urbanization</a:t>
            </a:r>
            <a:r>
              <a:rPr lang="el-GR" sz="2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r>
              <a:rPr lang="el-GR" sz="2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Αμεση κοινωνική επαφή</a:t>
            </a:r>
            <a:endParaRPr lang="el-GR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l-GR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δημιουργία συνθηκών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εύκολης </a:t>
            </a:r>
            <a:r>
              <a:rPr lang="el-GR" sz="2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μεταδοσης μολυσματικών νόσων μέσω τροφής, νερού και  </a:t>
            </a:r>
            <a:r>
              <a:rPr lang="el-GR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αέρα</a:t>
            </a:r>
            <a:r>
              <a:rPr lang="el-GR" sz="2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endParaRPr lang="el-GR" sz="26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l-GR" sz="26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B33F5-9694-4EE1-BFFA-E7C642425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627" y="2370443"/>
            <a:ext cx="3768522" cy="228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917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76400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l-GR" sz="2800" b="1" dirty="0">
                <a:solidFill>
                  <a:schemeClr val="tx2"/>
                </a:solidFill>
              </a:rPr>
              <a:t>ΚΛΑΣΙΚΗ ΤΡΟΦΙΜΟΓΕΝΗΣ ΕΠΙΔΗΜΙΑ</a:t>
            </a:r>
            <a:endParaRPr lang="el-GR" sz="2800" b="1" dirty="0"/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395974" y="1347518"/>
          <a:ext cx="9158261" cy="4954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883042" imgH="2641785" progId="Excel.Sheet.8">
                  <p:embed/>
                </p:oleObj>
              </mc:Choice>
              <mc:Fallback>
                <p:oleObj name="Worksheet" r:id="rId2" imgW="4883042" imgH="2641785" progId="Excel.Sheet.8">
                  <p:embed/>
                  <p:pic>
                    <p:nvPicPr>
                      <p:cNvPr id="20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5974" y="1347518"/>
                        <a:ext cx="9158261" cy="4954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1524000" y="846140"/>
            <a:ext cx="9144000" cy="14287"/>
          </a:xfrm>
          <a:prstGeom prst="line">
            <a:avLst/>
          </a:prstGeom>
          <a:ln w="76200" cap="rnd" cmpd="thickThin">
            <a:solidFill>
              <a:schemeClr val="bg2">
                <a:lumMod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3470673" y="166689"/>
            <a:ext cx="526285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200" dirty="0"/>
              <a:t>Ν</a:t>
            </a:r>
            <a:r>
              <a:rPr lang="en-US" sz="3200" dirty="0" err="1"/>
              <a:t>orovirus</a:t>
            </a:r>
            <a:r>
              <a:rPr lang="en-US" sz="3200" dirty="0"/>
              <a:t> outbreaks in Europe</a:t>
            </a:r>
            <a:endParaRPr lang="en-GB" sz="3200" dirty="0"/>
          </a:p>
        </p:txBody>
      </p:sp>
      <p:sp>
        <p:nvSpPr>
          <p:cNvPr id="48131" name="Rectangle 8"/>
          <p:cNvSpPr>
            <a:spLocks noChangeArrowheads="1"/>
          </p:cNvSpPr>
          <p:nvPr/>
        </p:nvSpPr>
        <p:spPr bwMode="auto">
          <a:xfrm>
            <a:off x="4770836" y="6418263"/>
            <a:ext cx="4494307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/>
              <a:t>Lopman et al. 2004. Lancet. 363(9410);682-8. </a:t>
            </a:r>
          </a:p>
        </p:txBody>
      </p:sp>
      <p:pic>
        <p:nvPicPr>
          <p:cNvPr id="48132" name="Picture 9"/>
          <p:cNvPicPr>
            <a:picLocks noChangeAspect="1" noChangeArrowheads="1"/>
          </p:cNvPicPr>
          <p:nvPr/>
        </p:nvPicPr>
        <p:blipFill>
          <a:blip r:embed="rId2">
            <a:lum bright="8000" contrast="10000"/>
          </a:blip>
          <a:srcRect/>
          <a:stretch>
            <a:fillRect/>
          </a:stretch>
        </p:blipFill>
        <p:spPr bwMode="auto">
          <a:xfrm>
            <a:off x="1643063" y="1117602"/>
            <a:ext cx="4652963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535342" y="2819401"/>
            <a:ext cx="34188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dirty="0"/>
              <a:t>Long-term care facilities (LTCFs)</a:t>
            </a:r>
            <a:endParaRPr lang="en-US" dirty="0"/>
          </a:p>
          <a:p>
            <a:pPr>
              <a:defRPr/>
            </a:pPr>
            <a:r>
              <a:rPr lang="el-GR" dirty="0"/>
              <a:t>    </a:t>
            </a:r>
            <a:r>
              <a:rPr lang="en-US" dirty="0"/>
              <a:t>Nursing home</a:t>
            </a:r>
          </a:p>
          <a:p>
            <a:pPr>
              <a:defRPr/>
            </a:pPr>
            <a:r>
              <a:rPr lang="el-GR" dirty="0"/>
              <a:t>    </a:t>
            </a:r>
            <a:r>
              <a:rPr lang="en-US" dirty="0"/>
              <a:t>Hospitals</a:t>
            </a:r>
            <a:endParaRPr lang="en-GB" dirty="0"/>
          </a:p>
        </p:txBody>
      </p:sp>
      <p:sp>
        <p:nvSpPr>
          <p:cNvPr id="4" name="Right Brace 3"/>
          <p:cNvSpPr/>
          <p:nvPr/>
        </p:nvSpPr>
        <p:spPr>
          <a:xfrm>
            <a:off x="6135292" y="2613027"/>
            <a:ext cx="210740" cy="1450975"/>
          </a:xfrm>
          <a:prstGeom prst="rightBrac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555581" y="37433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a striking increase and unusual seasonal pattern</a:t>
            </a:r>
            <a:endParaRPr lang="el-G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of norovirus </a:t>
            </a:r>
            <a:endParaRPr lang="en-GB" dirty="0"/>
          </a:p>
        </p:txBody>
      </p:sp>
      <p:sp>
        <p:nvSpPr>
          <p:cNvPr id="48136" name="TextBox 5"/>
          <p:cNvSpPr txBox="1">
            <a:spLocks noChangeArrowheads="1"/>
          </p:cNvSpPr>
          <p:nvPr/>
        </p:nvSpPr>
        <p:spPr bwMode="auto">
          <a:xfrm>
            <a:off x="6566298" y="4481515"/>
            <a:ext cx="35933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/>
              <a:t>new </a:t>
            </a:r>
            <a:r>
              <a:rPr lang="en-GB" b="1"/>
              <a:t>norovirus variant of genogroup II4</a:t>
            </a:r>
          </a:p>
        </p:txBody>
      </p:sp>
      <p:sp>
        <p:nvSpPr>
          <p:cNvPr id="7" name="Rectangle 6"/>
          <p:cNvSpPr/>
          <p:nvPr/>
        </p:nvSpPr>
        <p:spPr>
          <a:xfrm>
            <a:off x="6429375" y="2714626"/>
            <a:ext cx="4140994" cy="246697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905000" y="5661025"/>
            <a:ext cx="4082654" cy="503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ΓΑΣΤΕΝΤΕΡΙΤΙΔΑ ΑΠΌ NORVIRUS ΣΕ ΚΡΟΥΑΖΙΕΡΟΠΛΟΙ</a:t>
            </a:r>
            <a:r>
              <a:rPr lang="el-G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br>
              <a:rPr lang="el-G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ΜΕΣΟΓΕΙΟΣ-ΟΚΤΩΒΡΙΟΣ 2003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11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1438276"/>
            <a:ext cx="7620000" cy="5419725"/>
          </a:xfrm>
          <a:noFill/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9120188" y="1916114"/>
            <a:ext cx="1547812" cy="4321175"/>
          </a:xfrm>
          <a:prstGeom prst="rect">
            <a:avLst/>
          </a:prstGeom>
          <a:solidFill>
            <a:srgbClr val="D7CEC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l-GR" sz="1400" b="1">
                <a:effectLst>
                  <a:outerShdw blurRad="38100" dist="38100" dir="2700000" algn="tl">
                    <a:srgbClr val="FFFFFF"/>
                  </a:outerShdw>
                </a:effectLst>
              </a:rPr>
              <a:t>ΛΟΙΜΩΞΙΟΛΟΓΟΣ</a:t>
            </a:r>
          </a:p>
          <a:p>
            <a:pPr algn="ctr">
              <a:defRPr/>
            </a:pPr>
            <a:r>
              <a:rPr lang="el-GR" sz="1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ΠΛΟΙΚΤΗΤΡΙΑΣ</a:t>
            </a:r>
          </a:p>
          <a:p>
            <a:pPr algn="ctr">
              <a:defRPr/>
            </a:pPr>
            <a:r>
              <a:rPr lang="el-GR" sz="1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ΕΤΑΙΡΕΙΑΣ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5" t="22360" r="27948" b="44040"/>
          <a:stretch>
            <a:fillRect/>
          </a:stretch>
        </p:blipFill>
        <p:spPr>
          <a:xfrm>
            <a:off x="-48768" y="-122509"/>
            <a:ext cx="6041136" cy="3338399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EFEAEC-D563-63C5-A24C-08265A05E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300" y="-268813"/>
            <a:ext cx="6096528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69242-42F5-3ECF-FE45-92ED20D6D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633" y="3215890"/>
            <a:ext cx="6604919" cy="371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861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3600" b="1" dirty="0"/>
              <a:t>ΔΙΑΣΥΝΟΡΙΑΚΕΣ ΑΠΕΙΛΕΣ ΔΗΜΟΣΙΑΣ ΥΓΕΙΑΣ</a:t>
            </a:r>
            <a:br>
              <a:rPr lang="el-GR" sz="3600" b="1" dirty="0"/>
            </a:br>
            <a:r>
              <a:rPr lang="el-GR" sz="3600" b="1" dirty="0"/>
              <a:t> ΣΥΝΔΡΟΜΙΚΗ ΚΛΙΝΙΚΗ ΠΡΟΣΕΓΓΙΣΗ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514350" indent="-514350">
              <a:buNone/>
            </a:pPr>
            <a:r>
              <a:rPr lang="el-GR" b="1" u="sng" dirty="0"/>
              <a:t>4. Νευρολογική Συνδρομή (χαλαρή παράλυση, περιφερική νευρίτιδα, μηνιγγοεγκεφαλίτιδα)</a:t>
            </a:r>
            <a:r>
              <a:rPr lang="el-GR" dirty="0"/>
              <a:t> </a:t>
            </a:r>
          </a:p>
          <a:p>
            <a:pPr>
              <a:buFont typeface="Wingdings" pitchFamily="2" charset="2"/>
              <a:buChar char="Ø"/>
            </a:pPr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Botulism / </a:t>
            </a:r>
            <a:r>
              <a:rPr lang="el-GR" dirty="0"/>
              <a:t>Αλλαντίαση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Vector –Born Diseases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WNV / </a:t>
            </a:r>
            <a:r>
              <a:rPr lang="el-GR" dirty="0"/>
              <a:t>Πυρετός από ιό Δυτικού Νείλου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N. meningitidis </a:t>
            </a:r>
          </a:p>
          <a:p>
            <a:pPr>
              <a:buFont typeface="Wingdings" pitchFamily="2" charset="2"/>
              <a:buChar char="Ø"/>
            </a:pPr>
            <a:endParaRPr lang="el-GR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3600" b="1" dirty="0"/>
              <a:t>ΔΙΑΣΥΝΟΡΙΑΚΕΣ ΑΠΕΙΛΕΣ ΔΗΜΟΣΙΑΣ ΥΓΕΙΑΣ</a:t>
            </a:r>
            <a:br>
              <a:rPr lang="el-GR" sz="3600" b="1" dirty="0"/>
            </a:br>
            <a:r>
              <a:rPr lang="el-GR" sz="3600" b="1" dirty="0"/>
              <a:t> ΣΥΝΔΡΟΜΙΚΗ ΚΛΙΝΙΚΗ ΠΡΟΣΕΓΓΙΣΗ </a:t>
            </a:r>
            <a:endParaRPr lang="el-GR" dirty="0"/>
          </a:p>
        </p:txBody>
      </p:sp>
      <p:pic>
        <p:nvPicPr>
          <p:cNvPr id="1280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50669" y="2643182"/>
            <a:ext cx="8747736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881158" y="1500174"/>
            <a:ext cx="8429684" cy="10715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/>
            <a:r>
              <a:rPr lang="el-GR" sz="2400" b="1" u="sng" dirty="0">
                <a:solidFill>
                  <a:schemeClr val="tx1"/>
                </a:solidFill>
              </a:rPr>
              <a:t>4. Νευρολογική Συνδρομή (χαλαρή παράλυση, περιφερική νευρίτιδα, μηνιγγοεγκεφαλίτιδα)</a:t>
            </a:r>
            <a:r>
              <a:rPr lang="el-GR" sz="24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992314" y="-4763"/>
            <a:ext cx="8567737" cy="841376"/>
          </a:xfrm>
          <a:solidFill>
            <a:srgbClr val="FFFF00"/>
          </a:solidFill>
        </p:spPr>
        <p:txBody>
          <a:bodyPr/>
          <a:lstStyle/>
          <a:p>
            <a:r>
              <a:rPr lang="el-GR" altLang="el-GR"/>
              <a:t>Επιδημια </a:t>
            </a:r>
            <a:r>
              <a:rPr lang="en-US" altLang="el-GR"/>
              <a:t>WN </a:t>
            </a:r>
            <a:r>
              <a:rPr lang="el-GR" altLang="el-GR"/>
              <a:t>Μακεδονια 2010</a:t>
            </a: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03388" y="874713"/>
            <a:ext cx="3960812" cy="2628900"/>
          </a:xfrm>
          <a:noFill/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4639" y="1052513"/>
            <a:ext cx="3692525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7850" y="3933826"/>
            <a:ext cx="4140200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8100" y="3816351"/>
            <a:ext cx="42799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74825" y="333375"/>
            <a:ext cx="8229600" cy="3703638"/>
          </a:xfrm>
          <a:noFill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1938" y="4292600"/>
            <a:ext cx="9074150" cy="156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l-GR" sz="3600" b="1" dirty="0">
                <a:latin typeface="Calibri" pitchFamily="32" charset="0"/>
              </a:rPr>
              <a:t>Κατανομή κρουσμάτων με λοίμωξη από τον ιό ΔΝ, </a:t>
            </a:r>
            <a:br>
              <a:rPr lang="el-GR" sz="3600" b="1" dirty="0">
                <a:latin typeface="Calibri" pitchFamily="32" charset="0"/>
              </a:rPr>
            </a:br>
            <a:r>
              <a:rPr lang="el-GR" sz="3600" b="1" dirty="0">
                <a:latin typeface="Calibri" pitchFamily="32" charset="0"/>
              </a:rPr>
              <a:t>Ευρώπη και γειτονικές χώρες, 2017, (πηγή: ECDC)</a:t>
            </a:r>
            <a:br>
              <a:rPr lang="el-GR" b="1" dirty="0">
                <a:latin typeface="Calibri" pitchFamily="32" charset="0"/>
              </a:rPr>
            </a:br>
            <a:endParaRPr lang="el-GR" dirty="0"/>
          </a:p>
        </p:txBody>
      </p:sp>
      <p:pic>
        <p:nvPicPr>
          <p:cNvPr id="4" name="Content Placeholder 3" descr="West Nile fever in Europe in 2017 and previous transmission seasons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428736"/>
            <a:ext cx="885828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3600" b="1" dirty="0"/>
              <a:t>ΔΙΑΣΥΝΟΡΙΑΚΕΣ ΑΠΕΙΛΕΣ ΔΗΜΟΣΙΑΣ ΥΓΕΙΑΣ</a:t>
            </a:r>
            <a:br>
              <a:rPr lang="el-GR" sz="3600" b="1" dirty="0"/>
            </a:br>
            <a:r>
              <a:rPr lang="el-GR" sz="3600" b="1" dirty="0"/>
              <a:t> ΣΥΝΔΡΟΜΙΚΗ ΚΛΙΝΙΚΗ ΠΡΟΣΕΓΓΙΣΗ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282" y="1600200"/>
            <a:ext cx="8472518" cy="482919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514350" indent="-514350" algn="ctr">
              <a:buNone/>
            </a:pPr>
            <a:endParaRPr lang="el-GR" b="1" u="sng" dirty="0"/>
          </a:p>
          <a:p>
            <a:pPr marL="514350" indent="-514350" algn="ctr">
              <a:buNone/>
            </a:pPr>
            <a:r>
              <a:rPr lang="el-GR" b="1" u="sng" dirty="0"/>
              <a:t>5α. Εμπύρετο </a:t>
            </a:r>
            <a:r>
              <a:rPr lang="el-GR" b="1" u="sng" dirty="0">
                <a:sym typeface="Symbol"/>
              </a:rPr>
              <a:t> εξάνθημα + </a:t>
            </a:r>
            <a:r>
              <a:rPr lang="el-GR" b="1" u="sng" dirty="0">
                <a:solidFill>
                  <a:srgbClr val="FF0000"/>
                </a:solidFill>
                <a:sym typeface="Symbol"/>
              </a:rPr>
              <a:t>επιδημιολογικό ιστορικό </a:t>
            </a:r>
          </a:p>
          <a:p>
            <a:pPr marL="514350" indent="-514350" algn="just">
              <a:buNone/>
            </a:pPr>
            <a:r>
              <a:rPr lang="el-GR" u="sng" dirty="0"/>
              <a:t> </a:t>
            </a:r>
          </a:p>
          <a:p>
            <a:pPr marL="514350" indent="-514350" algn="just">
              <a:buFont typeface="Wingdings" pitchFamily="2" charset="2"/>
              <a:buChar char="Ø"/>
            </a:pPr>
            <a:endParaRPr lang="el-GR" dirty="0"/>
          </a:p>
          <a:p>
            <a:pPr marL="514350" indent="-514350" algn="just">
              <a:buFont typeface="Wingdings" pitchFamily="2" charset="2"/>
              <a:buChar char="Ø"/>
            </a:pPr>
            <a:endParaRPr lang="el-GR" dirty="0"/>
          </a:p>
          <a:p>
            <a:pPr marL="514350" indent="-514350" algn="just">
              <a:buFont typeface="Wingdings" pitchFamily="2" charset="2"/>
              <a:buChar char="Ø"/>
            </a:pPr>
            <a:r>
              <a:rPr lang="en-US" sz="3600" b="1" dirty="0" err="1"/>
              <a:t>Zika</a:t>
            </a:r>
            <a:r>
              <a:rPr lang="en-US" sz="3600" b="1" dirty="0"/>
              <a:t>, Dengue, </a:t>
            </a:r>
            <a:r>
              <a:rPr lang="en-US" sz="3600" b="1" dirty="0" err="1"/>
              <a:t>Chikungunya</a:t>
            </a:r>
            <a:r>
              <a:rPr lang="en-US" sz="3600" b="1" dirty="0"/>
              <a:t> fever</a:t>
            </a:r>
          </a:p>
          <a:p>
            <a:pPr marL="514350" indent="-514350" algn="just">
              <a:buFont typeface="Wingdings" pitchFamily="2" charset="2"/>
              <a:buChar char="Ø"/>
            </a:pPr>
            <a:endParaRPr lang="el-GR" dirty="0"/>
          </a:p>
          <a:p>
            <a:pPr marL="514350" indent="-514350" algn="just">
              <a:buNone/>
            </a:pPr>
            <a:endParaRPr lang="el-GR" dirty="0"/>
          </a:p>
          <a:p>
            <a:pPr marL="514350" indent="-514350" algn="just"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66788-5AA2-417C-8E14-3D0A9DC0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56" y="541661"/>
            <a:ext cx="9991442" cy="126801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l-GR" sz="2700" b="1" dirty="0"/>
            </a:br>
            <a:r>
              <a:rPr lang="el-GR" sz="2325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ΣΥΓΧΡΟΝΕΣ ΠΑΝΔΗΜΙΕΣ ΤΙ ΑΛΛΑΞΕ ?  </a:t>
            </a:r>
            <a:r>
              <a:rPr lang="el-GR" sz="23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ΧΡΟΝΟΣ ΕΞΑΠΛΩΣΗΣ</a:t>
            </a:r>
            <a:b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l-GR" b="1" dirty="0">
                <a:solidFill>
                  <a:srgbClr val="FF0000"/>
                </a:solidFill>
              </a:rPr>
            </a:br>
            <a:r>
              <a:rPr lang="el-GR" sz="2700" b="1" dirty="0">
                <a:solidFill>
                  <a:srgbClr val="7030A0"/>
                </a:solidFill>
              </a:rPr>
              <a:t>Πανδημία </a:t>
            </a:r>
            <a:r>
              <a:rPr lang="en-US" sz="2700" b="1" dirty="0">
                <a:solidFill>
                  <a:srgbClr val="7030A0"/>
                </a:solidFill>
              </a:rPr>
              <a:t>Influenza A(H1N1) 2009</a:t>
            </a:r>
            <a:br>
              <a:rPr lang="el-GR" sz="2700" dirty="0">
                <a:solidFill>
                  <a:srgbClr val="7030A0"/>
                </a:solidFill>
              </a:rPr>
            </a:br>
            <a:endParaRPr lang="en-US" sz="2700" dirty="0">
              <a:solidFill>
                <a:srgbClr val="7030A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812DE9-43E6-47B9-BE80-6297F7E14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510" y="2386702"/>
            <a:ext cx="5816555" cy="4052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145E4-B425-4F9A-A01C-DB2557D81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661" y="2521280"/>
            <a:ext cx="5613869" cy="39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59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97104" y="1"/>
            <a:ext cx="12094896" cy="981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l-GR" sz="2600" b="1" dirty="0">
                <a:latin typeface="Calibri" pitchFamily="32" charset="0"/>
              </a:rPr>
              <a:t>Νοσήματα που μεταδίδονται </a:t>
            </a:r>
            <a:br>
              <a:rPr lang="el-GR" sz="2600" b="1" dirty="0">
                <a:latin typeface="Calibri" pitchFamily="32" charset="0"/>
              </a:rPr>
            </a:br>
            <a:r>
              <a:rPr lang="el-GR" sz="2600" b="1" dirty="0">
                <a:latin typeface="Calibri" pitchFamily="32" charset="0"/>
              </a:rPr>
              <a:t>με κουνούπια </a:t>
            </a:r>
            <a:r>
              <a:rPr lang="el-GR" sz="2600" b="1" i="1" dirty="0">
                <a:latin typeface="Calibri" pitchFamily="32" charset="0"/>
              </a:rPr>
              <a:t>Ae. albopictus </a:t>
            </a:r>
            <a:r>
              <a:rPr lang="el-GR" sz="2600" b="1" dirty="0">
                <a:latin typeface="Calibri" pitchFamily="32" charset="0"/>
              </a:rPr>
              <a:t>στην Ελλάδα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841572" y="1052513"/>
            <a:ext cx="10317345" cy="6869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buSzPct val="60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l-GR" sz="2200" b="1" dirty="0">
                <a:solidFill>
                  <a:srgbClr val="7030A0"/>
                </a:solidFill>
                <a:highlight>
                  <a:srgbClr val="FFFF00"/>
                </a:highlight>
                <a:latin typeface="Calibri" pitchFamily="32" charset="0"/>
              </a:rPr>
              <a:t>Επιδημία Δάγκειου 1927-28</a:t>
            </a:r>
            <a:r>
              <a:rPr lang="el-GR" sz="2200" b="1" dirty="0">
                <a:solidFill>
                  <a:srgbClr val="7030A0"/>
                </a:solidFill>
                <a:latin typeface="Calibri" pitchFamily="32" charset="0"/>
              </a:rPr>
              <a:t>: </a:t>
            </a:r>
            <a:r>
              <a:rPr lang="el-GR" sz="2200" b="1" dirty="0">
                <a:solidFill>
                  <a:srgbClr val="7030A0"/>
                </a:solidFill>
                <a:latin typeface="Calibri" pitchFamily="32" charset="0"/>
                <a:cs typeface="Calibri" pitchFamily="32" charset="0"/>
              </a:rPr>
              <a:t> </a:t>
            </a:r>
            <a:r>
              <a:rPr lang="el-GR" sz="2200" b="1" dirty="0">
                <a:solidFill>
                  <a:srgbClr val="7030A0"/>
                </a:solidFill>
                <a:latin typeface="Calibri" pitchFamily="32" charset="0"/>
              </a:rPr>
              <a:t>η τελευταία μεγάλη επιδημία στην Ευρώπη</a:t>
            </a:r>
            <a:br>
              <a:rPr lang="el-GR" sz="2200" b="1" dirty="0">
                <a:solidFill>
                  <a:srgbClr val="7030A0"/>
                </a:solidFill>
                <a:latin typeface="Calibri" pitchFamily="32" charset="0"/>
              </a:rPr>
            </a:br>
            <a:r>
              <a:rPr lang="el-GR" sz="2200" b="1" dirty="0">
                <a:solidFill>
                  <a:srgbClr val="7030A0"/>
                </a:solidFill>
                <a:latin typeface="Calibri" pitchFamily="32" charset="0"/>
              </a:rPr>
              <a:t>1 εκατ. ασθενείς, </a:t>
            </a:r>
            <a:r>
              <a:rPr lang="el-GR" sz="2200" b="1" dirty="0">
                <a:solidFill>
                  <a:srgbClr val="7030A0"/>
                </a:solidFill>
                <a:latin typeface="Calibri" pitchFamily="32" charset="0"/>
                <a:cs typeface="Calibri" pitchFamily="32" charset="0"/>
              </a:rPr>
              <a:t>80-90% πληθυσμού Αθηνών και Πειραιά</a:t>
            </a:r>
            <a:br>
              <a:rPr lang="el-GR" sz="2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</a:br>
            <a:endParaRPr lang="el-GR" sz="22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>
              <a:buSzPct val="60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l-GR" sz="2200" dirty="0">
                <a:solidFill>
                  <a:srgbClr val="000000"/>
                </a:solidFill>
                <a:latin typeface="Calibri" pitchFamily="32" charset="0"/>
              </a:rPr>
              <a:t>Εισαγόμενα κρούσματα στην Ελλάδα, 2013 – 2017 (έως 12/10)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l-GR" sz="2200" dirty="0">
              <a:solidFill>
                <a:srgbClr val="000000"/>
              </a:solidFill>
              <a:latin typeface="Calibri" pitchFamily="3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l-GR" sz="2200" dirty="0">
              <a:solidFill>
                <a:srgbClr val="000000"/>
              </a:solidFill>
              <a:latin typeface="Calibri" pitchFamily="3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l-GR" sz="2200" dirty="0">
              <a:solidFill>
                <a:srgbClr val="000000"/>
              </a:solidFill>
              <a:latin typeface="Calibri" pitchFamily="3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l-GR" sz="2200" dirty="0">
              <a:solidFill>
                <a:srgbClr val="000000"/>
              </a:solidFill>
              <a:latin typeface="Calibri" pitchFamily="3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l-GR" sz="2200" dirty="0">
              <a:solidFill>
                <a:srgbClr val="000000"/>
              </a:solidFill>
              <a:latin typeface="Calibri" pitchFamily="32" charset="0"/>
            </a:endParaRPr>
          </a:p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l-GR" sz="2200" b="1" dirty="0">
                <a:solidFill>
                  <a:srgbClr val="7030A0"/>
                </a:solidFill>
                <a:latin typeface="Calibri" pitchFamily="32" charset="0"/>
              </a:rPr>
              <a:t>Είσοδος των ιών στην Ελλάδα:</a:t>
            </a:r>
          </a:p>
          <a:p>
            <a:pPr>
              <a:buSzPct val="60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l-GR" sz="2200" dirty="0">
                <a:solidFill>
                  <a:srgbClr val="000000"/>
                </a:solidFill>
                <a:latin typeface="Calibri" pitchFamily="32" charset="0"/>
              </a:rPr>
              <a:t>- μέσω ταξιδιωτών από ενδημικές χώρες </a:t>
            </a:r>
          </a:p>
          <a:p>
            <a:pPr>
              <a:buSzPct val="60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l-GR" sz="2200" dirty="0">
                <a:solidFill>
                  <a:srgbClr val="A6A6A6"/>
                </a:solidFill>
                <a:latin typeface="Calibri" pitchFamily="32" charset="0"/>
              </a:rPr>
              <a:t>- </a:t>
            </a:r>
            <a:r>
              <a:rPr lang="el-GR" sz="2200" dirty="0">
                <a:solidFill>
                  <a:srgbClr val="000000"/>
                </a:solidFill>
                <a:latin typeface="Calibri" pitchFamily="32" charset="0"/>
              </a:rPr>
              <a:t>μέσω κουνουπιών με μεταφορικά μέσα ή προϊόντα εμπορίου (;)</a:t>
            </a:r>
          </a:p>
          <a:p>
            <a:pPr>
              <a:buSzPct val="60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l-GR" sz="2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- υπαρκτός ο κίνδυνος τοπικής μετάδοσης σε περιοχές με κατάλληλο  </a:t>
            </a:r>
            <a:br>
              <a:rPr lang="el-GR" sz="2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</a:br>
            <a:r>
              <a:rPr lang="el-GR" sz="2200" dirty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 διαβιβαστή - μικρή η πιθανότητα συνεχιζόμενης μετάδοσης</a:t>
            </a:r>
          </a:p>
          <a:p>
            <a:pPr>
              <a:spcBef>
                <a:spcPts val="600"/>
              </a:spcBef>
              <a:buSzPct val="60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l-GR" dirty="0">
              <a:solidFill>
                <a:srgbClr val="000000"/>
              </a:solidFill>
              <a:latin typeface="Calibri" pitchFamily="32" charset="0"/>
            </a:endParaRPr>
          </a:p>
          <a:p>
            <a:pPr>
              <a:spcBef>
                <a:spcPts val="6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l-GR" dirty="0">
              <a:solidFill>
                <a:srgbClr val="000000"/>
              </a:solidFill>
              <a:latin typeface="Calibri" pitchFamily="32" charset="0"/>
            </a:endParaRPr>
          </a:p>
          <a:p>
            <a:pPr>
              <a:spcBef>
                <a:spcPts val="6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l-GR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83788" y="0"/>
            <a:ext cx="684212" cy="528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36868" name="Group 4"/>
          <p:cNvGraphicFramePr>
            <a:graphicFrameLocks noGrp="1"/>
          </p:cNvGraphicFramePr>
          <p:nvPr/>
        </p:nvGraphicFramePr>
        <p:xfrm>
          <a:off x="1847851" y="2636838"/>
          <a:ext cx="8570913" cy="1800226"/>
        </p:xfrm>
        <a:graphic>
          <a:graphicData uri="http://schemas.openxmlformats.org/drawingml/2006/table">
            <a:tbl>
              <a:tblPr/>
              <a:tblGrid>
                <a:gridCol w="2030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7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7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92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l-GR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2" charset="0"/>
                        <a:ea typeface="Microsoft YaHei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2013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2014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2015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2016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2017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Δάγκειος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1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4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2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2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1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Chikungunya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0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1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0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2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0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Zika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0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0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0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2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1</a:t>
                      </a:r>
                    </a:p>
                  </a:txBody>
                  <a:tcPr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380" y="1552322"/>
            <a:ext cx="12070619" cy="12652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Use condoms or don’t have sex </a:t>
            </a:r>
            <a:r>
              <a:rPr lang="en-US" sz="2800" b="1" dirty="0">
                <a:solidFill>
                  <a:srgbClr val="FF0000"/>
                </a:solidFill>
              </a:rPr>
              <a:t>during pregnancy </a:t>
            </a:r>
            <a:r>
              <a:rPr lang="en-US" sz="2800" b="1" dirty="0"/>
              <a:t>if your partner lives in or has traveled to an area w/ risk of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Zika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20" y="2947263"/>
            <a:ext cx="5866106" cy="391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355CDE-11F7-2769-7151-32517E7D578F}"/>
              </a:ext>
            </a:extLst>
          </p:cNvPr>
          <p:cNvSpPr txBox="1"/>
          <p:nvPr/>
        </p:nvSpPr>
        <p:spPr>
          <a:xfrm>
            <a:off x="0" y="360613"/>
            <a:ext cx="121920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l-GR" sz="2800" b="1" dirty="0">
                <a:latin typeface="Calibri" pitchFamily="32" charset="0"/>
              </a:rPr>
              <a:t>Νοσήματα που μεταδίδονται </a:t>
            </a:r>
            <a:br>
              <a:rPr lang="el-GR" sz="2800" b="1" dirty="0">
                <a:latin typeface="Calibri" pitchFamily="32" charset="0"/>
              </a:rPr>
            </a:br>
            <a:r>
              <a:rPr lang="el-GR" sz="2800" b="1" dirty="0">
                <a:latin typeface="Calibri" pitchFamily="32" charset="0"/>
              </a:rPr>
              <a:t>με κουνούπια </a:t>
            </a:r>
            <a:r>
              <a:rPr lang="el-GR" sz="2800" b="1" i="1" dirty="0">
                <a:latin typeface="Calibri" pitchFamily="32" charset="0"/>
              </a:rPr>
              <a:t>Ae. albopictus </a:t>
            </a:r>
            <a:r>
              <a:rPr lang="el-GR" sz="2800" b="1" dirty="0">
                <a:latin typeface="Calibri" pitchFamily="32" charset="0"/>
              </a:rPr>
              <a:t>στην Ελλάδα</a:t>
            </a:r>
          </a:p>
        </p:txBody>
      </p:sp>
    </p:spTree>
    <p:extLst>
      <p:ext uri="{BB962C8B-B14F-4D97-AF65-F5344CB8AC3E}">
        <p14:creationId xmlns:p14="http://schemas.microsoft.com/office/powerpoint/2010/main" val="27299687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3600" b="1" dirty="0"/>
              <a:t>ΔΙΑΣΥΝΟΡΙΑΚΕΣ ΑΠΕΙΛΕΣ ΔΗΜΟΣΙΑΣ ΥΓΕΙΑΣ</a:t>
            </a:r>
            <a:br>
              <a:rPr lang="el-GR" sz="3600" b="1" dirty="0"/>
            </a:br>
            <a:r>
              <a:rPr lang="el-GR" sz="3600" b="1" dirty="0"/>
              <a:t> ΣΥΝΔΡΟΜΙΚΗ ΚΛΙΝΙΚΗ ΠΡΟΣΕΓΓΙΣΗ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514350" indent="-514350" algn="ctr">
              <a:buNone/>
            </a:pPr>
            <a:endParaRPr lang="el-GR" b="1" u="sng" dirty="0"/>
          </a:p>
          <a:p>
            <a:pPr marL="514350" indent="-514350" algn="ctr">
              <a:buNone/>
            </a:pPr>
            <a:r>
              <a:rPr lang="el-GR" b="1" u="sng" dirty="0">
                <a:solidFill>
                  <a:srgbClr val="7030A0"/>
                </a:solidFill>
              </a:rPr>
              <a:t>Αιμορραγικοί πυρετοί</a:t>
            </a:r>
          </a:p>
          <a:p>
            <a:pPr marL="514350" indent="-514350" algn="ctr">
              <a:buNone/>
            </a:pPr>
            <a:endParaRPr lang="el-GR" b="1" u="sng" dirty="0"/>
          </a:p>
          <a:p>
            <a:pPr marL="514350" indent="-514350" algn="ctr">
              <a:buNone/>
            </a:pPr>
            <a:r>
              <a:rPr lang="el-GR" b="1" u="sng" dirty="0"/>
              <a:t>5.β Εμπύρετο </a:t>
            </a:r>
            <a:r>
              <a:rPr lang="el-GR" b="1" u="sng" dirty="0">
                <a:sym typeface="Symbol"/>
              </a:rPr>
              <a:t> + </a:t>
            </a:r>
            <a:r>
              <a:rPr lang="el-GR" b="1" u="sng" dirty="0">
                <a:solidFill>
                  <a:srgbClr val="FF0000"/>
                </a:solidFill>
                <a:sym typeface="Symbol"/>
              </a:rPr>
              <a:t>επιδημιολογικό ιστορικό </a:t>
            </a:r>
          </a:p>
          <a:p>
            <a:pPr marL="514350" indent="-514350" algn="just">
              <a:buNone/>
            </a:pPr>
            <a:endParaRPr lang="el-GR" u="sng" dirty="0"/>
          </a:p>
          <a:p>
            <a:pPr marL="514350" indent="-514350" algn="just">
              <a:buFont typeface="Wingdings" pitchFamily="2" charset="2"/>
              <a:buChar char="Ø"/>
            </a:pPr>
            <a:endParaRPr lang="el-GR" dirty="0"/>
          </a:p>
          <a:p>
            <a:pPr marL="514350" indent="-514350" algn="just">
              <a:buNone/>
            </a:pPr>
            <a:endParaRPr lang="el-GR" dirty="0"/>
          </a:p>
          <a:p>
            <a:pPr marL="514350" indent="-514350" algn="ctr">
              <a:buNone/>
            </a:pPr>
            <a:r>
              <a:rPr lang="en-US" sz="3600" b="1" dirty="0"/>
              <a:t>Ebola – Lassa – Marburg fever </a:t>
            </a:r>
          </a:p>
          <a:p>
            <a:pPr marL="514350" indent="-514350" algn="just">
              <a:buNone/>
            </a:pPr>
            <a:endParaRPr lang="el-GR" dirty="0"/>
          </a:p>
          <a:p>
            <a:pPr marL="514350" indent="-514350" algn="just"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8186" y="365125"/>
            <a:ext cx="6853814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rgbClr val="7030A0"/>
                </a:solidFill>
              </a:rPr>
              <a:t>ECDC /AFRICA CDC 2017-2022</a:t>
            </a:r>
            <a:br>
              <a:rPr lang="en-US" b="1" dirty="0">
                <a:solidFill>
                  <a:srgbClr val="7030A0"/>
                </a:solidFill>
              </a:rPr>
            </a:br>
            <a:br>
              <a:rPr lang="en-US" dirty="0"/>
            </a:br>
            <a:endParaRPr lang="el-GR" dirty="0"/>
          </a:p>
        </p:txBody>
      </p:sp>
      <p:pic>
        <p:nvPicPr>
          <p:cNvPr id="138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645" y="80922"/>
            <a:ext cx="4725045" cy="64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6137" y="1943321"/>
            <a:ext cx="6515679" cy="479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7F90-C3D2-4881-3B96-27B91027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267" y="365125"/>
            <a:ext cx="6256421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CDC /ECDC /AFRICA CDC 2017-2022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C4764D-5C49-FC71-C41E-CEA8A9B30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862" y="365125"/>
            <a:ext cx="4894619" cy="2788486"/>
          </a:xfr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9B6FD0E-B38F-D23A-8CEC-209885112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211" y="2141537"/>
            <a:ext cx="8632517" cy="464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051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F463D-BE6E-9085-4E14-4394DFAF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Mpox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  <a:r>
              <a:rPr lang="el-GR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ΕΥΛΟΓΙΑ ΤΩΝ ΠΙΘΗΚΩΝ</a:t>
            </a:r>
            <a:b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l-GR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400" b="1" dirty="0">
                <a:solidFill>
                  <a:srgbClr val="7030A0"/>
                </a:solidFill>
                <a:latin typeface="+mn-lt"/>
              </a:rPr>
              <a:t>Η </a:t>
            </a:r>
            <a:r>
              <a:rPr lang="el-GR" sz="2400" b="1" dirty="0">
                <a:solidFill>
                  <a:srgbClr val="7030A0"/>
                </a:solidFill>
                <a:highlight>
                  <a:srgbClr val="FFFF00"/>
                </a:highlight>
                <a:latin typeface="+mn-lt"/>
              </a:rPr>
              <a:t>ενδημικη νόσος </a:t>
            </a:r>
            <a:r>
              <a:rPr lang="el-GR" sz="2400" b="1" dirty="0">
                <a:solidFill>
                  <a:srgbClr val="7030A0"/>
                </a:solidFill>
                <a:latin typeface="+mn-lt"/>
              </a:rPr>
              <a:t>στην Αφρική</a:t>
            </a:r>
            <a:r>
              <a:rPr lang="el-GR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Ταξιδιωτικη</a:t>
            </a:r>
            <a:r>
              <a:rPr lang="el-GR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>
                <a:solidFill>
                  <a:srgbClr val="7030A0"/>
                </a:solidFill>
                <a:latin typeface="+mn-lt"/>
              </a:rPr>
              <a:t>Μετάδοση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1A3CAC-A082-CBD8-7B51-235C33287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850" y="1825624"/>
            <a:ext cx="8727503" cy="4939233"/>
          </a:xfrm>
        </p:spPr>
      </p:pic>
    </p:spTree>
    <p:extLst>
      <p:ext uri="{BB962C8B-B14F-4D97-AF65-F5344CB8AC3E}">
        <p14:creationId xmlns:p14="http://schemas.microsoft.com/office/powerpoint/2010/main" val="26765876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990"/>
            <a:ext cx="105156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2800" b="1" dirty="0"/>
              <a:t>ΔΙΑΣΥΝΟΡΙΑΚΕΣ ΑΠΕΙΛΕΣ ΔΗΜΟΣΙΑΣ ΥΓΕΙΑΣ</a:t>
            </a:r>
            <a:br>
              <a:rPr lang="el-GR" sz="2800" b="1" dirty="0"/>
            </a:br>
            <a:r>
              <a:rPr lang="el-GR" sz="2800" b="1" dirty="0">
                <a:solidFill>
                  <a:srgbClr val="7030A0"/>
                </a:solidFill>
              </a:rPr>
              <a:t> ΣΥΝΔΡΟΜΙΚΗ ΚΛΙΝΙΚΗ ΠΡΟΣΕΓΓΙΣΗ </a:t>
            </a:r>
            <a:endParaRPr lang="el-GR" sz="28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el-GR" b="1" u="sng" dirty="0">
                <a:solidFill>
                  <a:srgbClr val="7030A0"/>
                </a:solidFill>
              </a:rPr>
              <a:t> Εμπύρετο </a:t>
            </a:r>
            <a:r>
              <a:rPr lang="el-GR" b="1" u="sng" dirty="0">
                <a:solidFill>
                  <a:srgbClr val="7030A0"/>
                </a:solidFill>
                <a:sym typeface="Symbol"/>
              </a:rPr>
              <a:t> επιδημιολογικό ιστορικό </a:t>
            </a:r>
            <a:r>
              <a:rPr lang="en-US" b="1" u="sng" dirty="0">
                <a:solidFill>
                  <a:srgbClr val="7030A0"/>
                </a:solidFill>
                <a:sym typeface="Symbol"/>
              </a:rPr>
              <a:t>+</a:t>
            </a:r>
            <a:r>
              <a:rPr lang="el-GR" b="1" u="sng" dirty="0">
                <a:solidFill>
                  <a:srgbClr val="7030A0"/>
                </a:solidFill>
                <a:sym typeface="Symbol"/>
              </a:rPr>
              <a:t> - </a:t>
            </a:r>
            <a:r>
              <a:rPr lang="en-US" b="1" u="sng" dirty="0">
                <a:solidFill>
                  <a:srgbClr val="7030A0"/>
                </a:solidFill>
                <a:sym typeface="Symbol"/>
              </a:rPr>
              <a:t> </a:t>
            </a:r>
            <a:r>
              <a:rPr lang="el-GR" b="1" u="sng" dirty="0">
                <a:solidFill>
                  <a:srgbClr val="7030A0"/>
                </a:solidFill>
                <a:sym typeface="Symbol"/>
              </a:rPr>
              <a:t>Εξάνθημα</a:t>
            </a:r>
            <a:endParaRPr lang="el-GR" dirty="0">
              <a:solidFill>
                <a:srgbClr val="7030A0"/>
              </a:solidFill>
            </a:endParaRPr>
          </a:p>
          <a:p>
            <a:pPr marL="514350" indent="-514350">
              <a:buNone/>
            </a:pPr>
            <a:endParaRPr lang="en-US" sz="2400" b="1" u="sng" dirty="0">
              <a:solidFill>
                <a:srgbClr val="7030A0"/>
              </a:solidFill>
            </a:endParaRPr>
          </a:p>
          <a:p>
            <a:pPr marL="514350" indent="-514350">
              <a:buNone/>
            </a:pPr>
            <a:r>
              <a:rPr lang="en-US" sz="2400" b="1" u="sng" dirty="0">
                <a:solidFill>
                  <a:srgbClr val="7030A0"/>
                </a:solidFill>
              </a:rPr>
              <a:t>Vector borne</a:t>
            </a:r>
            <a:r>
              <a:rPr lang="el-GR" sz="2400" b="1" u="sng" dirty="0">
                <a:solidFill>
                  <a:srgbClr val="7030A0"/>
                </a:solidFill>
              </a:rPr>
              <a:t>    </a:t>
            </a:r>
            <a:r>
              <a:rPr lang="en-US" sz="2400" b="1" u="sng" dirty="0">
                <a:solidFill>
                  <a:srgbClr val="7030A0"/>
                </a:solidFill>
              </a:rPr>
              <a:t> </a:t>
            </a:r>
            <a:r>
              <a:rPr lang="el-GR" sz="2400" b="1" u="sng" dirty="0">
                <a:solidFill>
                  <a:srgbClr val="7030A0"/>
                </a:solidFill>
              </a:rPr>
              <a:t>ΔΙΑΒΙΒΑΣΤΕΣ</a:t>
            </a:r>
          </a:p>
          <a:p>
            <a:pPr marL="514350" indent="-514350" algn="just">
              <a:buNone/>
            </a:pPr>
            <a:r>
              <a:rPr lang="el-GR" dirty="0"/>
              <a:t>                         </a:t>
            </a:r>
            <a:r>
              <a:rPr lang="en-US" sz="2400" b="1" dirty="0"/>
              <a:t>Malaria (</a:t>
            </a:r>
            <a:r>
              <a:rPr lang="el-GR" sz="2400" b="1" dirty="0"/>
              <a:t>ελονοσία), Λεϊσμανίαση, </a:t>
            </a:r>
            <a:r>
              <a:rPr lang="en-US" sz="2400" b="1" dirty="0"/>
              <a:t>Relapsing fever borreliosis </a:t>
            </a:r>
            <a:endParaRPr lang="el-GR" sz="2400" b="1" dirty="0"/>
          </a:p>
          <a:p>
            <a:pPr marL="514350" indent="-514350" algn="just">
              <a:buNone/>
            </a:pPr>
            <a:endParaRPr lang="en-US" sz="2400" b="1" dirty="0">
              <a:solidFill>
                <a:srgbClr val="7030A0"/>
              </a:solidFill>
            </a:endParaRPr>
          </a:p>
          <a:p>
            <a:pPr marL="514350" indent="-514350" algn="just">
              <a:buNone/>
            </a:pPr>
            <a:r>
              <a:rPr lang="el-GR" sz="2400" b="1" dirty="0">
                <a:solidFill>
                  <a:srgbClr val="7030A0"/>
                </a:solidFill>
              </a:rPr>
              <a:t>Αερογενώς, εξ επαφής</a:t>
            </a:r>
          </a:p>
          <a:p>
            <a:pPr marL="514350" indent="-514350" algn="ctr">
              <a:buNone/>
            </a:pPr>
            <a:r>
              <a:rPr lang="el-GR" sz="2400" b="1" dirty="0"/>
              <a:t>Λοιμώξεις απο </a:t>
            </a:r>
            <a:r>
              <a:rPr lang="en-US" sz="2400" b="1" dirty="0"/>
              <a:t>Corynebacterium - </a:t>
            </a:r>
            <a:r>
              <a:rPr lang="el-GR" sz="2400" b="1" dirty="0"/>
              <a:t>Διφθεριτιδα</a:t>
            </a:r>
          </a:p>
          <a:p>
            <a:pPr marL="514350" indent="-514350" algn="just">
              <a:buFont typeface="Wingdings" pitchFamily="2" charset="2"/>
              <a:buChar char="Ø"/>
            </a:pPr>
            <a:endParaRPr lang="en-US" b="1" dirty="0"/>
          </a:p>
          <a:p>
            <a:pPr marL="514350" indent="-514350" algn="just">
              <a:buFont typeface="Wingdings" pitchFamily="2" charset="2"/>
              <a:buChar char="Ø"/>
            </a:pPr>
            <a:endParaRPr lang="el-GR" dirty="0"/>
          </a:p>
          <a:p>
            <a:pPr marL="514350" indent="-514350" algn="just">
              <a:buFont typeface="Wingdings" pitchFamily="2" charset="2"/>
              <a:buChar char="Ø"/>
            </a:pPr>
            <a:endParaRPr lang="el-GR" dirty="0"/>
          </a:p>
          <a:p>
            <a:pPr marL="514350" indent="-514350" algn="just"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22DA-2DA9-5A39-E837-23A2085C5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5" y="18256"/>
            <a:ext cx="12136395" cy="78493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Risks associated with a current increase </a:t>
            </a:r>
            <a:r>
              <a:rPr lang="en-US" sz="1600" b="1" dirty="0">
                <a:solidFill>
                  <a:srgbClr val="7030A0"/>
                </a:solidFill>
                <a:highlight>
                  <a:srgbClr val="FFFF00"/>
                </a:highlight>
              </a:rPr>
              <a:t>of diphtheria cases </a:t>
            </a:r>
            <a:r>
              <a:rPr lang="en-US" sz="1600" b="1" dirty="0">
                <a:solidFill>
                  <a:srgbClr val="7030A0"/>
                </a:solidFill>
              </a:rPr>
              <a:t>observed among migrants in Europe in 2022, caused by toxigenic Corynebacterium (C.) diphtheriae.</a:t>
            </a:r>
            <a:r>
              <a:rPr lang="en-US" sz="1600" dirty="0"/>
              <a:t> (</a:t>
            </a:r>
            <a:r>
              <a:rPr lang="el-GR" sz="1600" b="1" dirty="0">
                <a:solidFill>
                  <a:srgbClr val="7030A0"/>
                </a:solidFill>
              </a:rPr>
              <a:t> </a:t>
            </a:r>
            <a:r>
              <a:rPr lang="en-US" sz="1600" b="1" dirty="0">
                <a:solidFill>
                  <a:srgbClr val="7030A0"/>
                </a:solidFill>
              </a:rPr>
              <a:t>C. diphtheriae, C. </a:t>
            </a:r>
            <a:r>
              <a:rPr lang="en-US" sz="1600" b="1" dirty="0" err="1">
                <a:solidFill>
                  <a:srgbClr val="7030A0"/>
                </a:solidFill>
              </a:rPr>
              <a:t>ulcerans</a:t>
            </a:r>
            <a:r>
              <a:rPr lang="en-US" sz="1600" b="1" dirty="0">
                <a:solidFill>
                  <a:srgbClr val="7030A0"/>
                </a:solidFill>
              </a:rPr>
              <a:t> or C. pseudotuberculosis)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B5C61D-E296-4B8F-471B-8E8730AA8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6654" y="803190"/>
            <a:ext cx="1942655" cy="278047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8C77E0-EC05-0279-8580-44685CE79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63" y="1063816"/>
            <a:ext cx="4090437" cy="2365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1A6D65-8BEE-BC7A-4EB1-A3B848E66107}"/>
              </a:ext>
            </a:extLst>
          </p:cNvPr>
          <p:cNvSpPr txBox="1"/>
          <p:nvPr/>
        </p:nvSpPr>
        <p:spPr>
          <a:xfrm>
            <a:off x="353711" y="3905870"/>
            <a:ext cx="6094970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Following the identification of diphtheria cases among migrants in </a:t>
            </a:r>
            <a:r>
              <a:rPr lang="en-US" dirty="0">
                <a:solidFill>
                  <a:srgbClr val="7030A0"/>
                </a:solidFill>
              </a:rPr>
              <a:t>Austria and Switzerland </a:t>
            </a:r>
            <a:r>
              <a:rPr lang="en-US" dirty="0"/>
              <a:t>(first case reported by Austria via the </a:t>
            </a:r>
            <a:r>
              <a:rPr lang="en-US" b="1" dirty="0">
                <a:solidFill>
                  <a:srgbClr val="7030A0"/>
                </a:solidFill>
              </a:rPr>
              <a:t>Early Warning and Response System (EWRS) </a:t>
            </a:r>
            <a:r>
              <a:rPr lang="en-US" dirty="0"/>
              <a:t>platform on 1 </a:t>
            </a:r>
            <a:r>
              <a:rPr lang="en-US" dirty="0">
                <a:solidFill>
                  <a:srgbClr val="7030A0"/>
                </a:solidFill>
              </a:rPr>
              <a:t>June 2022 </a:t>
            </a:r>
            <a:r>
              <a:rPr lang="en-US" dirty="0"/>
              <a:t>and cases from Switzerland detected from official and media reports), ECDC encouraged all EU/EEA countries to report recent detections of all diphtheria cases through </a:t>
            </a:r>
            <a:r>
              <a:rPr lang="en-US" b="1" dirty="0" err="1">
                <a:solidFill>
                  <a:srgbClr val="7030A0"/>
                </a:solidFill>
              </a:rPr>
              <a:t>EpiPulse</a:t>
            </a:r>
            <a:r>
              <a:rPr lang="en-US" dirty="0"/>
              <a:t> as the data reported through routine surveillance in </a:t>
            </a:r>
            <a:r>
              <a:rPr lang="en-US" dirty="0">
                <a:solidFill>
                  <a:srgbClr val="7030A0"/>
                </a:solidFill>
              </a:rPr>
              <a:t>The European Surveillance System (</a:t>
            </a:r>
            <a:r>
              <a:rPr lang="en-US" dirty="0" err="1">
                <a:solidFill>
                  <a:srgbClr val="7030A0"/>
                </a:solidFill>
              </a:rPr>
              <a:t>TESSy</a:t>
            </a:r>
            <a:r>
              <a:rPr lang="en-US" dirty="0">
                <a:solidFill>
                  <a:srgbClr val="7030A0"/>
                </a:solidFill>
              </a:rPr>
              <a:t>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57EAC4-FD68-83D7-5924-7D68F2B710F3}"/>
              </a:ext>
            </a:extLst>
          </p:cNvPr>
          <p:cNvSpPr txBox="1"/>
          <p:nvPr/>
        </p:nvSpPr>
        <p:spPr>
          <a:xfrm>
            <a:off x="7813659" y="1263132"/>
            <a:ext cx="4326855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Transmission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airborne respiratory droplets 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direct contact with respiratory secretions  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direct contact with exudate from infected cutaneous lesions </a:t>
            </a:r>
          </a:p>
        </p:txBody>
      </p:sp>
    </p:spTree>
    <p:extLst>
      <p:ext uri="{BB962C8B-B14F-4D97-AF65-F5344CB8AC3E}">
        <p14:creationId xmlns:p14="http://schemas.microsoft.com/office/powerpoint/2010/main" val="10429345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9D947-2E2E-F21D-6293-7A2892E7E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73" y="0"/>
            <a:ext cx="105156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Risks associated with a current increase of diphtheria cases observed among migrants in Europe in 2022, caused by toxigenic Corynebacterium (C.) diphtheriae.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B9A426-3348-6324-15BB-722BC0199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06" y="1819446"/>
            <a:ext cx="6176135" cy="414023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CE5C5C-AA83-9676-5E05-C5741BB111C9}"/>
              </a:ext>
            </a:extLst>
          </p:cNvPr>
          <p:cNvSpPr txBox="1"/>
          <p:nvPr/>
        </p:nvSpPr>
        <p:spPr>
          <a:xfrm>
            <a:off x="7197811" y="2434284"/>
            <a:ext cx="4923982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Risk for specific populations and settings </a:t>
            </a:r>
          </a:p>
          <a:p>
            <a:endParaRPr lang="en-US" sz="1400" dirty="0">
              <a:highlight>
                <a:srgbClr val="FFFF00"/>
              </a:highlight>
            </a:endParaRPr>
          </a:p>
          <a:p>
            <a:r>
              <a:rPr lang="en-US" sz="1400" dirty="0">
                <a:highlight>
                  <a:srgbClr val="FFFF00"/>
                </a:highlight>
              </a:rPr>
              <a:t>among migrants </a:t>
            </a:r>
            <a:r>
              <a:rPr lang="en-US" sz="1400" dirty="0"/>
              <a:t>residing in potentially crowded settings and where some individuals may be </a:t>
            </a:r>
            <a:r>
              <a:rPr lang="en-US" sz="1400" dirty="0" err="1"/>
              <a:t>unimmunised</a:t>
            </a:r>
            <a:r>
              <a:rPr lang="en-US" sz="1400" dirty="0"/>
              <a:t> or under-</a:t>
            </a:r>
            <a:r>
              <a:rPr lang="en-US" sz="1400" dirty="0" err="1"/>
              <a:t>immunised</a:t>
            </a:r>
            <a:r>
              <a:rPr lang="en-US" sz="1400" dirty="0"/>
              <a:t>, (as they originate from countries with low community DTP vaccine coverage [25]). </a:t>
            </a:r>
          </a:p>
          <a:p>
            <a:r>
              <a:rPr lang="en-US" sz="1400" dirty="0"/>
              <a:t>In addition to the vulnerability of migrants, the probability of exposure may increase due to the difficult travel conditions </a:t>
            </a:r>
            <a:r>
              <a:rPr lang="en-US" sz="1400" dirty="0" err="1"/>
              <a:t>en</a:t>
            </a:r>
            <a:r>
              <a:rPr lang="en-US" sz="1400" dirty="0"/>
              <a:t> route to Europe. </a:t>
            </a:r>
          </a:p>
          <a:p>
            <a:r>
              <a:rPr lang="en-US" sz="1400" dirty="0"/>
              <a:t>the probability that individuals residing, working or volunteering in these </a:t>
            </a:r>
            <a:r>
              <a:rPr lang="en-US" sz="1400" dirty="0" err="1"/>
              <a:t>centres</a:t>
            </a:r>
            <a:r>
              <a:rPr lang="en-US" sz="1400" dirty="0"/>
              <a:t> may be exposed to the pathogen is considered moderate.</a:t>
            </a:r>
          </a:p>
          <a:p>
            <a:r>
              <a:rPr lang="en-US" sz="1400" dirty="0"/>
              <a:t> In exposed unvaccinated or immunosuppressed individuals in these settings, a severe outcome following a diphtheria infection is possible. </a:t>
            </a:r>
          </a:p>
        </p:txBody>
      </p:sp>
    </p:spTree>
    <p:extLst>
      <p:ext uri="{BB962C8B-B14F-4D97-AF65-F5344CB8AC3E}">
        <p14:creationId xmlns:p14="http://schemas.microsoft.com/office/powerpoint/2010/main" val="8319162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E74F84-FDA4-F8E5-FE4F-DA4CA4E54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53" y="86735"/>
            <a:ext cx="5135745" cy="164938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C2C4FA-0A4F-4BD2-128E-E549712C6AB2}"/>
              </a:ext>
            </a:extLst>
          </p:cNvPr>
          <p:cNvSpPr txBox="1"/>
          <p:nvPr/>
        </p:nvSpPr>
        <p:spPr>
          <a:xfrm>
            <a:off x="2341348" y="41264"/>
            <a:ext cx="3048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published on 03 Nov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FB1E48-3991-1E97-7599-862A86C9C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80" y="1917114"/>
            <a:ext cx="7420325" cy="489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86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C490E24-87EB-45C0-95CA-3B7E910E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104844D-A67F-4A89-A94B-729C3EEE2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0749" y="1131095"/>
            <a:ext cx="9188693" cy="51686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7F1093-06D6-4082-B7BD-1901231D092F}"/>
              </a:ext>
            </a:extLst>
          </p:cNvPr>
          <p:cNvSpPr/>
          <p:nvPr/>
        </p:nvSpPr>
        <p:spPr>
          <a:xfrm>
            <a:off x="7535968" y="1131095"/>
            <a:ext cx="3063475" cy="125158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1</a:t>
            </a:r>
            <a:r>
              <a:rPr lang="el-GR" b="1" dirty="0">
                <a:solidFill>
                  <a:srgbClr val="FFFF00"/>
                </a:solidFill>
              </a:rPr>
              <a:t>. ΓΡΗΓΟΡΗ ΕΠΙΚΟΙΝΩΝΙΑ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625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marL="412750" indent="-354013" algn="ctr">
              <a:tabLst>
                <a:tab pos="412750" algn="l"/>
                <a:tab pos="1327150" algn="l"/>
                <a:tab pos="2241550" algn="l"/>
                <a:tab pos="3155950" algn="l"/>
                <a:tab pos="4070350" algn="l"/>
                <a:tab pos="4984750" algn="l"/>
                <a:tab pos="5899150" algn="l"/>
                <a:tab pos="6813550" algn="l"/>
                <a:tab pos="7727950" algn="l"/>
                <a:tab pos="8642350" algn="l"/>
                <a:tab pos="9556750" algn="l"/>
                <a:tab pos="10471150" algn="l"/>
              </a:tabLst>
            </a:pPr>
            <a:r>
              <a:rPr lang="el-GR" sz="2500" b="1" dirty="0">
                <a:latin typeface="Calibri" pitchFamily="32" charset="0"/>
                <a:cs typeface="Calibri" pitchFamily="32" charset="0"/>
              </a:rPr>
              <a:t>Αριθμός δηλωθέντων κρουσμάτων </a:t>
            </a:r>
            <a:r>
              <a:rPr lang="el-GR" sz="2500" b="1" dirty="0">
                <a:highlight>
                  <a:srgbClr val="FFFF00"/>
                </a:highlight>
                <a:latin typeface="Calibri" pitchFamily="32" charset="0"/>
                <a:cs typeface="Calibri" pitchFamily="32" charset="0"/>
              </a:rPr>
              <a:t>ελονοσίας </a:t>
            </a:r>
            <a:br>
              <a:rPr lang="el-GR" sz="2500" b="1" dirty="0">
                <a:latin typeface="Calibri" pitchFamily="32" charset="0"/>
                <a:cs typeface="Calibri" pitchFamily="32" charset="0"/>
              </a:rPr>
            </a:br>
            <a:r>
              <a:rPr lang="el-GR" sz="2500" b="1" dirty="0">
                <a:latin typeface="Calibri" pitchFamily="32" charset="0"/>
                <a:cs typeface="Calibri" pitchFamily="32" charset="0"/>
              </a:rPr>
              <a:t>ανά έτος και κατάταξη, Ελλάδα, 2009 – 2017</a:t>
            </a:r>
          </a:p>
        </p:txBody>
      </p:sp>
      <p:graphicFrame>
        <p:nvGraphicFramePr>
          <p:cNvPr id="15362" name="Group 2"/>
          <p:cNvGraphicFramePr>
            <a:graphicFrameLocks noGrp="1"/>
          </p:cNvGraphicFramePr>
          <p:nvPr/>
        </p:nvGraphicFramePr>
        <p:xfrm>
          <a:off x="1847850" y="1023938"/>
          <a:ext cx="8210550" cy="5491104"/>
        </p:xfrm>
        <a:graphic>
          <a:graphicData uri="http://schemas.openxmlformats.org/drawingml/2006/table">
            <a:tbl>
              <a:tblPr/>
              <a:tblGrid>
                <a:gridCol w="273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5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Έτος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Εισαγόμενα κρούσματα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Εγχώρια </a:t>
                      </a:r>
                      <a:r>
                        <a:rPr kumimoji="0" lang="el-GR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P.vivax</a:t>
                      </a:r>
                      <a:r>
                        <a:rPr kumimoji="0" lang="el-G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 κρούσματα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E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2009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44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 7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2010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40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 4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2011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54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42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2012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73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20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2013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22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3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2014 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38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0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2015 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79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  8*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2016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111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Calibri" pitchFamily="32" charset="0"/>
                        </a:rPr>
                        <a:t>6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8" charset="0"/>
                        </a:rPr>
                        <a:t>2017 (έως 12/10)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400" marR="68400" marT="0" marB="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467" name="Text Box 107"/>
          <p:cNvSpPr txBox="1">
            <a:spLocks noChangeArrowheads="1"/>
          </p:cNvSpPr>
          <p:nvPr/>
        </p:nvSpPr>
        <p:spPr bwMode="auto">
          <a:xfrm>
            <a:off x="1812925" y="6488113"/>
            <a:ext cx="8675688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l-GR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*</a:t>
            </a:r>
            <a:r>
              <a:rPr lang="el-GR" sz="140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 Συμπεριλαμβάνονται 2 κρούσματα με έναρξη νόσου το 2016 με πιθανή έκθεση το 2015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101" y="0"/>
            <a:ext cx="6119813" cy="686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B9791D4C-486E-43F1-8BC9-0F90E047306B}"/>
              </a:ext>
            </a:extLst>
          </p:cNvPr>
          <p:cNvCxnSpPr>
            <a:cxnSpLocks/>
          </p:cNvCxnSpPr>
          <p:nvPr/>
        </p:nvCxnSpPr>
        <p:spPr>
          <a:xfrm flipH="1" flipV="1">
            <a:off x="5833242" y="4311869"/>
            <a:ext cx="2810672" cy="134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3600" b="1" dirty="0"/>
              <a:t>ΔΙΑΣΥΝΟΡΙΑΚΕΣ ΑΠΕΙΛΕΣ ΔΗΜΟΣΙΑΣ ΥΓΕΙΑΣ</a:t>
            </a:r>
            <a:br>
              <a:rPr lang="el-GR" sz="3600" b="1" dirty="0"/>
            </a:br>
            <a:r>
              <a:rPr lang="el-GR" sz="3600" b="1" dirty="0"/>
              <a:t> </a:t>
            </a:r>
            <a:r>
              <a:rPr lang="el-GR" sz="3600" b="1" dirty="0">
                <a:solidFill>
                  <a:srgbClr val="7030A0"/>
                </a:solidFill>
              </a:rPr>
              <a:t>ΣΥΝΔΡΟΜΙΚΗ ΚΛΙΝΙΚΗ ΠΡΟΣΕΓΓΙΣΗ </a:t>
            </a:r>
            <a:endParaRPr lang="el-GR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514350" indent="-514350" algn="ctr">
              <a:buNone/>
            </a:pPr>
            <a:r>
              <a:rPr lang="el-GR" b="1" u="sng" dirty="0"/>
              <a:t> </a:t>
            </a:r>
            <a:r>
              <a:rPr lang="en-US" b="1" u="sng" dirty="0">
                <a:sym typeface="Symbol"/>
              </a:rPr>
              <a:t>MDR </a:t>
            </a:r>
            <a:r>
              <a:rPr lang="el-GR" b="1" u="sng" dirty="0">
                <a:sym typeface="Symbol"/>
              </a:rPr>
              <a:t>- Μικροβιακή Πολυαντοχή στα αντιβιοτικά</a:t>
            </a:r>
            <a:r>
              <a:rPr lang="el-GR" dirty="0">
                <a:sym typeface="Symbol"/>
              </a:rPr>
              <a:t> </a:t>
            </a:r>
          </a:p>
          <a:p>
            <a:pPr marL="514350" indent="-514350" algn="just">
              <a:buNone/>
            </a:pPr>
            <a:r>
              <a:rPr lang="el-GR" dirty="0"/>
              <a:t> </a:t>
            </a:r>
            <a:endParaRPr lang="en-US" dirty="0"/>
          </a:p>
          <a:p>
            <a:pPr marL="514350" indent="-514350" algn="just">
              <a:buFont typeface="Wingdings" pitchFamily="2" charset="2"/>
              <a:buChar char="Ø"/>
            </a:pPr>
            <a:r>
              <a:rPr lang="en-US" b="1" dirty="0"/>
              <a:t>MRSA </a:t>
            </a:r>
          </a:p>
          <a:p>
            <a:pPr marL="514350" indent="-514350" algn="just">
              <a:buFont typeface="Wingdings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CRE (</a:t>
            </a:r>
            <a:r>
              <a:rPr lang="en-US" b="1" dirty="0" err="1">
                <a:solidFill>
                  <a:srgbClr val="7030A0"/>
                </a:solidFill>
              </a:rPr>
              <a:t>Carbapenem</a:t>
            </a:r>
            <a:r>
              <a:rPr lang="en-US" b="1" dirty="0">
                <a:solidFill>
                  <a:srgbClr val="7030A0"/>
                </a:solidFill>
              </a:rPr>
              <a:t>-resistant </a:t>
            </a:r>
            <a:r>
              <a:rPr lang="en-US" b="1" dirty="0" err="1">
                <a:solidFill>
                  <a:srgbClr val="7030A0"/>
                </a:solidFill>
              </a:rPr>
              <a:t>Enterobacteriaceae</a:t>
            </a:r>
            <a:r>
              <a:rPr lang="en-US" b="1" dirty="0">
                <a:solidFill>
                  <a:srgbClr val="7030A0"/>
                </a:solidFill>
              </a:rPr>
              <a:t>) </a:t>
            </a:r>
          </a:p>
          <a:p>
            <a:pPr marL="514350" indent="-514350" algn="just">
              <a:buFont typeface="Wingdings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ESBL (Extended Spectrum Beta </a:t>
            </a:r>
            <a:r>
              <a:rPr lang="en-US" b="1" dirty="0" err="1">
                <a:solidFill>
                  <a:srgbClr val="7030A0"/>
                </a:solidFill>
              </a:rPr>
              <a:t>Lactamase</a:t>
            </a:r>
            <a:r>
              <a:rPr lang="en-US" b="1" dirty="0">
                <a:solidFill>
                  <a:srgbClr val="7030A0"/>
                </a:solidFill>
              </a:rPr>
              <a:t>) </a:t>
            </a:r>
          </a:p>
          <a:p>
            <a:pPr marL="514350" indent="-514350" algn="just">
              <a:buFont typeface="Wingdings" pitchFamily="2" charset="2"/>
              <a:buChar char="Ø"/>
            </a:pPr>
            <a:r>
              <a:rPr lang="en-US" b="1" dirty="0" err="1"/>
              <a:t>Neisseria</a:t>
            </a:r>
            <a:r>
              <a:rPr lang="en-US" b="1" dirty="0"/>
              <a:t> </a:t>
            </a:r>
            <a:r>
              <a:rPr lang="en-US" b="1" dirty="0" err="1"/>
              <a:t>gonorrhoeae</a:t>
            </a:r>
            <a:r>
              <a:rPr lang="en-US" b="1" dirty="0"/>
              <a:t> </a:t>
            </a:r>
          </a:p>
          <a:p>
            <a:pPr marL="514350" indent="-514350" algn="just">
              <a:buFont typeface="Wingdings" pitchFamily="2" charset="2"/>
              <a:buChar char="Ø"/>
            </a:pPr>
            <a:r>
              <a:rPr lang="en-US" b="1" dirty="0"/>
              <a:t>Clostridium </a:t>
            </a:r>
            <a:r>
              <a:rPr lang="en-US" b="1" dirty="0" err="1"/>
              <a:t>difficile</a:t>
            </a:r>
            <a:r>
              <a:rPr lang="en-US" b="1" dirty="0"/>
              <a:t>  </a:t>
            </a:r>
          </a:p>
          <a:p>
            <a:pPr marL="514350" indent="-514350" algn="just">
              <a:buFont typeface="Wingdings" pitchFamily="2" charset="2"/>
              <a:buChar char="Ø"/>
            </a:pPr>
            <a:r>
              <a:rPr lang="en-US" b="1" dirty="0"/>
              <a:t>XDR-TB (Extensively drug-resistant TB)</a:t>
            </a:r>
            <a:endParaRPr lang="el-GR" b="1" dirty="0"/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0" y="1981200"/>
            <a:ext cx="9144000" cy="4572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endParaRPr lang="el-GR" dirty="0"/>
          </a:p>
          <a:p>
            <a:pPr algn="ctr" eaLnBrk="1" hangingPunct="1">
              <a:buFontTx/>
              <a:buNone/>
            </a:pPr>
            <a:r>
              <a:rPr lang="el-GR" dirty="0"/>
              <a:t>Εισαγωγή  π</a:t>
            </a:r>
            <a:r>
              <a:rPr lang="en-US" dirty="0"/>
              <a:t>o</a:t>
            </a:r>
            <a:r>
              <a:rPr lang="el-GR" dirty="0"/>
              <a:t>λυανθεκτικού </a:t>
            </a:r>
            <a:r>
              <a:rPr lang="en-US" dirty="0"/>
              <a:t>Gram </a:t>
            </a:r>
            <a:r>
              <a:rPr lang="el-GR" dirty="0"/>
              <a:t>αρνητικού μικροβίου στη νοσοκομειακή χλωρίδα </a:t>
            </a:r>
          </a:p>
          <a:p>
            <a:pPr algn="ctr" eaLnBrk="1" hangingPunct="1">
              <a:buFontTx/>
              <a:buNone/>
            </a:pPr>
            <a:r>
              <a:rPr lang="el-GR" dirty="0"/>
              <a:t>Γαλλικού νοσοκομείου</a:t>
            </a:r>
          </a:p>
          <a:p>
            <a:pPr algn="ctr" eaLnBrk="1" hangingPunct="1">
              <a:buFontTx/>
              <a:buNone/>
            </a:pPr>
            <a:r>
              <a:rPr lang="el-GR" dirty="0">
                <a:sym typeface="Symbol" pitchFamily="18" charset="2"/>
              </a:rPr>
              <a:t></a:t>
            </a:r>
            <a:endParaRPr lang="el-GR" dirty="0"/>
          </a:p>
          <a:p>
            <a:pPr algn="ctr" eaLnBrk="1" hangingPunct="1">
              <a:buFontTx/>
              <a:buNone/>
            </a:pPr>
            <a:r>
              <a:rPr lang="el-GR" dirty="0"/>
              <a:t>Η ελληνική συμμετοχή στη διάδοση των </a:t>
            </a:r>
          </a:p>
          <a:p>
            <a:pPr algn="ctr" eaLnBrk="1" hangingPunct="1">
              <a:buFontTx/>
              <a:buNone/>
            </a:pPr>
            <a:r>
              <a:rPr lang="en-US" dirty="0"/>
              <a:t>IMP-R </a:t>
            </a:r>
            <a:r>
              <a:rPr lang="el-GR" dirty="0"/>
              <a:t>/ </a:t>
            </a:r>
            <a:r>
              <a:rPr lang="en-US" dirty="0"/>
              <a:t>VIM </a:t>
            </a:r>
            <a:r>
              <a:rPr lang="el-GR" dirty="0"/>
              <a:t>παθογόνων σε νοσοκομεία χωρών μελών  της Ε.Ε.</a:t>
            </a:r>
            <a:endParaRPr lang="en-GB" dirty="0"/>
          </a:p>
        </p:txBody>
      </p:sp>
      <p:sp>
        <p:nvSpPr>
          <p:cNvPr id="97283" name="Rectangle 4"/>
          <p:cNvSpPr>
            <a:spLocks noChangeArrowheads="1"/>
          </p:cNvSpPr>
          <p:nvPr/>
        </p:nvSpPr>
        <p:spPr bwMode="auto">
          <a:xfrm>
            <a:off x="3048000" y="457200"/>
            <a:ext cx="7391400" cy="11430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2400">
                <a:latin typeface="Times New Roman" pitchFamily="18" charset="0"/>
              </a:rPr>
              <a:t>Μεταφορά πολυανθεκτικών νοσοκομειακών στελεχών </a:t>
            </a:r>
            <a:endParaRPr lang="en-US" sz="2400">
              <a:latin typeface="Times New Roman" pitchFamily="18" charset="0"/>
            </a:endParaRPr>
          </a:p>
          <a:p>
            <a:pPr algn="ctr"/>
            <a:r>
              <a:rPr lang="el-GR" sz="2400">
                <a:latin typeface="Times New Roman" pitchFamily="18" charset="0"/>
              </a:rPr>
              <a:t>μεταξύ χωρών </a:t>
            </a:r>
          </a:p>
          <a:p>
            <a:pPr algn="ctr"/>
            <a:r>
              <a:rPr lang="el-GR" sz="2400">
                <a:latin typeface="Times New Roman" pitchFamily="18" charset="0"/>
              </a:rPr>
              <a:t>της Ευρωπαϊκής Ένωσης (Ε.Ε.)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828800" y="-1588"/>
          <a:ext cx="8839200" cy="663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19504762" imgH="14628571" progId="">
                  <p:embed/>
                </p:oleObj>
              </mc:Choice>
              <mc:Fallback>
                <p:oleObj name="PhotoImpact" r:id="rId2" imgW="19504762" imgH="14628571" progId="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-1588"/>
                        <a:ext cx="8839200" cy="663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943600" y="0"/>
            <a:ext cx="4724400" cy="1066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l-GR" dirty="0"/>
              <a:t>45</a:t>
            </a:r>
            <a:r>
              <a:rPr lang="en-US" baseline="30000" dirty="0" err="1"/>
              <a:t>th</a:t>
            </a:r>
            <a:r>
              <a:rPr lang="en-US" dirty="0"/>
              <a:t> ICCAC Washington-2005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8915400" y="228600"/>
            <a:ext cx="16764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17 </a:t>
            </a:r>
            <a:r>
              <a:rPr lang="el-GR" dirty="0">
                <a:solidFill>
                  <a:schemeClr val="tx1"/>
                </a:solidFill>
              </a:rPr>
              <a:t>ΧΡΟΝΙΑ ΠΡΙΝ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892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152400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19504762" imgH="14628571" progId="">
                  <p:embed/>
                </p:oleObj>
              </mc:Choice>
              <mc:Fallback>
                <p:oleObj name="PhotoImpact" r:id="rId2" imgW="19504762" imgH="14628571" progId="">
                  <p:embed/>
                  <p:pic>
                    <p:nvPicPr>
                      <p:cNvPr id="194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524000" y="1828800"/>
            <a:ext cx="1219200" cy="472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WHO-</a:t>
            </a:r>
          </a:p>
          <a:p>
            <a:r>
              <a:rPr lang="en-US"/>
              <a:t>NET-</a:t>
            </a:r>
          </a:p>
          <a:p>
            <a:r>
              <a:rPr lang="en-US"/>
              <a:t>GREECE</a:t>
            </a:r>
          </a:p>
          <a:p>
            <a:r>
              <a:rPr lang="el-GR"/>
              <a:t>Καθ. Α.</a:t>
            </a:r>
          </a:p>
          <a:p>
            <a:r>
              <a:rPr lang="el-GR"/>
              <a:t>Βατοπου</a:t>
            </a:r>
          </a:p>
          <a:p>
            <a:r>
              <a:rPr lang="el-GR"/>
              <a:t>λος</a:t>
            </a:r>
          </a:p>
          <a:p>
            <a:r>
              <a:rPr lang="el-GR"/>
              <a:t>ΕΣΔΥ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6710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275129" y="0"/>
            <a:ext cx="11846740" cy="1325563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l-GR" b="1" dirty="0">
                <a:solidFill>
                  <a:srgbClr val="7030A0"/>
                </a:solidFill>
              </a:rPr>
              <a:t>Επιτροπές Δημόσιας Υγείας-              </a:t>
            </a:r>
            <a:r>
              <a:rPr lang="en-US" b="1" dirty="0">
                <a:solidFill>
                  <a:srgbClr val="7030A0"/>
                </a:solidFill>
              </a:rPr>
              <a:t>DG SANCO </a:t>
            </a:r>
            <a:endParaRPr lang="el-GR" b="1" dirty="0">
              <a:solidFill>
                <a:srgbClr val="7030A0"/>
              </a:solidFill>
            </a:endParaRPr>
          </a:p>
        </p:txBody>
      </p:sp>
      <p:sp>
        <p:nvSpPr>
          <p:cNvPr id="63491" name="5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0" y="1643051"/>
            <a:ext cx="4038600" cy="45259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buNone/>
              <a:defRPr/>
            </a:pPr>
            <a:r>
              <a:rPr lang="en-US" dirty="0"/>
              <a:t>No 2119/98/EC</a:t>
            </a:r>
            <a:endParaRPr lang="en-US" i="1" u="sng" dirty="0"/>
          </a:p>
          <a:p>
            <a:pPr algn="ctr" eaLnBrk="1" hangingPunct="1">
              <a:buNone/>
              <a:defRPr/>
            </a:pPr>
            <a:endParaRPr lang="el-GR" i="1" u="sng" dirty="0">
              <a:solidFill>
                <a:srgbClr val="FF0000"/>
              </a:solidFill>
            </a:endParaRPr>
          </a:p>
          <a:p>
            <a:pPr algn="ctr" eaLnBrk="1" hangingPunct="1">
              <a:buNone/>
              <a:defRPr/>
            </a:pPr>
            <a:r>
              <a:rPr lang="el-GR" i="1" u="sng" dirty="0">
                <a:solidFill>
                  <a:srgbClr val="FF0000"/>
                </a:solidFill>
              </a:rPr>
              <a:t>ΒΑΣΙΚΟΣ ΑΙΣΘΗΤΗΡΑΣ ΔΗΜΟΣΙΑΣ ΥΓΕΙΑΣ</a:t>
            </a:r>
          </a:p>
        </p:txBody>
      </p:sp>
      <p:sp>
        <p:nvSpPr>
          <p:cNvPr id="24580" name="6 - Θέση περιεχομένου"/>
          <p:cNvSpPr>
            <a:spLocks noGrp="1"/>
          </p:cNvSpPr>
          <p:nvPr>
            <p:ph sz="half" idx="2"/>
          </p:nvPr>
        </p:nvSpPr>
        <p:spPr>
          <a:xfrm>
            <a:off x="5738810" y="1357298"/>
            <a:ext cx="4786346" cy="550070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EWRS</a:t>
            </a:r>
          </a:p>
          <a:p>
            <a:pPr eaLnBrk="1" hangingPunct="1">
              <a:buNone/>
              <a:defRPr/>
            </a:pPr>
            <a:r>
              <a:rPr lang="en-US" sz="2000" dirty="0">
                <a:solidFill>
                  <a:srgbClr val="FF0000"/>
                </a:solidFill>
              </a:rPr>
              <a:t>Early Warning and Response System</a:t>
            </a:r>
            <a:endParaRPr lang="el-GR" sz="2000" dirty="0">
              <a:solidFill>
                <a:srgbClr val="FF0000"/>
              </a:solidFill>
            </a:endParaRPr>
          </a:p>
          <a:p>
            <a:pPr>
              <a:buNone/>
              <a:defRPr/>
            </a:pPr>
            <a:r>
              <a:rPr lang="el-GR" b="1" dirty="0"/>
              <a:t>Δίκτυο ανταλλαγής (εμπιστευτικών) πληροφοριών σχετικά με επιδημίες </a:t>
            </a:r>
            <a:r>
              <a:rPr lang="el-GR" dirty="0"/>
              <a:t>ή μεμονωμένα κρούσματα λοιμωδών νοσημάτων που μπορεί να αποτελούν </a:t>
            </a:r>
            <a:r>
              <a:rPr lang="el-GR" b="1" dirty="0"/>
              <a:t>δυνητική απειλή και για άλλες χώρες</a:t>
            </a:r>
            <a:r>
              <a:rPr lang="el-GR" sz="2000" b="1" dirty="0"/>
              <a:t>.</a:t>
            </a:r>
            <a:endParaRPr lang="en-US" sz="2000" b="1" dirty="0"/>
          </a:p>
          <a:p>
            <a:pPr eaLnBrk="1" hangingPunct="1">
              <a:buNone/>
              <a:defRPr/>
            </a:pPr>
            <a:endParaRPr lang="el-GR" sz="20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122365"/>
            <a:ext cx="6858000" cy="847951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2090059"/>
            <a:ext cx="6858000" cy="410391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3010" name="AutoShape 2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3012" name="AutoShape 4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3014" name="AutoShape 6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8879" y="1045029"/>
            <a:ext cx="966549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52583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761" y="458336"/>
            <a:ext cx="11555427" cy="847951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4400" b="1" dirty="0"/>
              <a:t>Επιτήρηση στην Ευρώπη</a:t>
            </a:r>
            <a:endParaRPr lang="en-GB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760" y="1604285"/>
            <a:ext cx="4782393" cy="447948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dirty="0"/>
              <a:t> </a:t>
            </a:r>
            <a:r>
              <a:rPr lang="el-GR" b="1" dirty="0">
                <a:solidFill>
                  <a:schemeClr val="tx1"/>
                </a:solidFill>
              </a:rPr>
              <a:t>47 δηλούμενα νοσήματα 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l-GR" b="1" dirty="0">
                <a:solidFill>
                  <a:schemeClr val="tx1"/>
                </a:solidFill>
              </a:rPr>
              <a:t>+ αντιμικροβιακή αντοχή + 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l-GR" b="1" dirty="0">
                <a:solidFill>
                  <a:schemeClr val="tx1"/>
                </a:solidFill>
              </a:rPr>
              <a:t>νοσοκομειακές λοιμώξεις</a:t>
            </a:r>
          </a:p>
          <a:p>
            <a:endParaRPr lang="el-GR" b="1" dirty="0">
              <a:solidFill>
                <a:schemeClr val="tx1"/>
              </a:solidFill>
            </a:endParaRPr>
          </a:p>
          <a:p>
            <a:r>
              <a:rPr lang="el-GR" b="1" dirty="0">
                <a:solidFill>
                  <a:schemeClr val="tx1"/>
                </a:solidFill>
              </a:rPr>
              <a:t> 17 δίκτυα επιτήρησης νοσημάτων</a:t>
            </a:r>
          </a:p>
          <a:p>
            <a:pPr algn="l"/>
            <a:endParaRPr lang="el-GR" b="1" dirty="0">
              <a:solidFill>
                <a:schemeClr val="tx1"/>
              </a:solidFill>
            </a:endParaRPr>
          </a:p>
          <a:p>
            <a:pPr algn="l"/>
            <a:endParaRPr lang="en-GB" dirty="0"/>
          </a:p>
        </p:txBody>
      </p:sp>
      <p:sp>
        <p:nvSpPr>
          <p:cNvPr id="43010" name="AutoShape 2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3012" name="AutoShape 4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3014" name="AutoShape 6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" name="Picture 5" descr="Αποτέλεσμα εικόνας για TESSY ECDC logo">
            <a:extLst>
              <a:ext uri="{FF2B5EF4-FFF2-40B4-BE49-F238E27FC236}">
                <a16:creationId xmlns:a16="http://schemas.microsoft.com/office/drawing/2014/main" id="{0298DF48-E7CE-56C7-9D98-512AC37C8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9869" y="7937"/>
            <a:ext cx="2276475" cy="2009776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4E361E0-407C-8093-FCE7-76155E12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188235"/>
            <a:ext cx="4603749" cy="408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99887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24000" y="6237288"/>
            <a:ext cx="9144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5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230B8F-4594-4C28-B2D6-D6D3C057DDBB}" type="slidenum">
              <a:rPr lang="el-GR" altLang="el-GR"/>
              <a:pPr/>
              <a:t>89</a:t>
            </a:fld>
            <a:endParaRPr lang="el-GR" altLang="el-GR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1663075"/>
            <a:ext cx="3929448" cy="10192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rgbClr val="FF3300"/>
            </a:solidFill>
            <a:miter lim="800000"/>
            <a:headEnd/>
            <a:tailEnd/>
          </a:ln>
          <a:effectLst>
            <a:outerShdw blurRad="50800" dist="38100" dir="540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TESSy</a:t>
            </a:r>
            <a:r>
              <a:rPr lang="en-US" sz="2800" b="1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 - The European Surveillance System </a:t>
            </a:r>
            <a:endParaRPr lang="el-GR" sz="2800" b="1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5150" y="0"/>
            <a:ext cx="77334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703512" y="4797153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15 EU </a:t>
            </a:r>
            <a:r>
              <a:rPr lang="el-GR" dirty="0"/>
              <a:t>δίκτυα</a:t>
            </a:r>
            <a:r>
              <a:rPr lang="en-US" dirty="0"/>
              <a:t>, </a:t>
            </a:r>
          </a:p>
          <a:p>
            <a:r>
              <a:rPr lang="en-US" dirty="0"/>
              <a:t>11 </a:t>
            </a:r>
            <a:r>
              <a:rPr lang="el-GR" dirty="0"/>
              <a:t>κοινοπραξίες  εργαστηρίων ή δίκτυα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3575720" y="4581128"/>
            <a:ext cx="360040" cy="1512168"/>
          </a:xfrm>
          <a:prstGeom prst="leftBrace">
            <a:avLst/>
          </a:prstGeom>
          <a:ln w="349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6805" name="Picture 5" descr="Αποτέλεσμα εικόνας για TESSY ECDC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49" y="274638"/>
            <a:ext cx="1266801" cy="11183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8871BB-F9F2-A753-A4D2-64CDF5BE81EB}"/>
              </a:ext>
            </a:extLst>
          </p:cNvPr>
          <p:cNvSpPr txBox="1"/>
          <p:nvPr/>
        </p:nvSpPr>
        <p:spPr>
          <a:xfrm>
            <a:off x="169933" y="2826279"/>
            <a:ext cx="39152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b="1" dirty="0">
                <a:solidFill>
                  <a:srgbClr val="7030A0"/>
                </a:solidFill>
              </a:rPr>
              <a:t>ΕΟΔΥ</a:t>
            </a:r>
            <a:r>
              <a:rPr lang="el-GR" dirty="0">
                <a:solidFill>
                  <a:srgbClr val="7030A0"/>
                </a:solidFill>
              </a:rPr>
              <a:t> :Τμήμα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l-GR" dirty="0">
                <a:solidFill>
                  <a:srgbClr val="7030A0"/>
                </a:solidFill>
              </a:rPr>
              <a:t>Επιδημιολογικής Επιτήρησης 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l-GR" dirty="0">
                <a:solidFill>
                  <a:srgbClr val="7030A0"/>
                </a:solidFill>
              </a:rPr>
              <a:t>και Παρέμβασης </a:t>
            </a:r>
            <a:r>
              <a:rPr lang="el-GR" dirty="0">
                <a:solidFill>
                  <a:schemeClr val="bg1"/>
                </a:solidFill>
              </a:rPr>
              <a:t>Επιδημιολογικής Εηπιτήρησης 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l-GR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</a:rPr>
              <a:t>και Παρέμβασης</a:t>
            </a:r>
          </a:p>
          <a:p>
            <a:pPr>
              <a:defRPr/>
            </a:pP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C91A8-DBD5-E783-453F-BBF3B8595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895" y="266707"/>
            <a:ext cx="1028833" cy="10957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5652F3-C487-49F6-90CD-A26E5528E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290B00D-EDFF-473E-A2C8-4893B7E9A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2" y="1172333"/>
            <a:ext cx="9059231" cy="50958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F23304-E1B7-41ED-A926-B5D2BA427A65}"/>
              </a:ext>
            </a:extLst>
          </p:cNvPr>
          <p:cNvSpPr/>
          <p:nvPr/>
        </p:nvSpPr>
        <p:spPr>
          <a:xfrm>
            <a:off x="7933346" y="1543051"/>
            <a:ext cx="2474008" cy="1134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FF00"/>
                </a:solidFill>
              </a:rPr>
              <a:t>2</a:t>
            </a:r>
            <a:r>
              <a:rPr lang="el-GR" sz="2100" b="1" dirty="0">
                <a:solidFill>
                  <a:srgbClr val="FFFF00"/>
                </a:solidFill>
              </a:rPr>
              <a:t>. ΥΠΕΡΠΛΗΘΥΣΜΟΣ</a:t>
            </a:r>
            <a:endParaRPr lang="en-US" sz="21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931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718486" y="217884"/>
            <a:ext cx="6240475" cy="5825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800" b="1" kern="0" dirty="0">
                <a:solidFill>
                  <a:srgbClr val="002060"/>
                </a:solidFill>
                <a:latin typeface="Calibri" panose="020F0502020204030204" pitchFamily="34" charset="0"/>
                <a:cs typeface="Tahoma" pitchFamily="34" charset="0"/>
              </a:rPr>
              <a:t>Core functions of ECDC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19594" y="1196273"/>
            <a:ext cx="2654425" cy="3186166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</p:spPr>
        <p:txBody>
          <a:bodyPr lIns="135000" tIns="108000" rIns="81000"/>
          <a:lstStyle/>
          <a:p>
            <a:pPr marL="270272" indent="-270272"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500" kern="0" dirty="0">
                <a:solidFill>
                  <a:srgbClr val="002060"/>
                </a:solidFill>
                <a:latin typeface="Calibri" panose="020F0502020204030204" pitchFamily="34" charset="0"/>
                <a:cs typeface="Tahoma" pitchFamily="34" charset="0"/>
              </a:rPr>
              <a:t>Disease surveillance</a:t>
            </a:r>
          </a:p>
          <a:p>
            <a:pPr marL="270272" indent="-270272"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Tahoma" pitchFamily="34" charset="0"/>
              </a:rPr>
              <a:t>Epidemic intelligence</a:t>
            </a:r>
          </a:p>
          <a:p>
            <a:pPr marL="270272" indent="-270272"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Tahoma" pitchFamily="34" charset="0"/>
              </a:rPr>
              <a:t>Risk assessment</a:t>
            </a:r>
          </a:p>
          <a:p>
            <a:pPr marL="270272" indent="-270272"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500" kern="0" dirty="0">
                <a:solidFill>
                  <a:srgbClr val="002060"/>
                </a:solidFill>
                <a:latin typeface="Calibri" panose="020F0502020204030204" pitchFamily="34" charset="0"/>
                <a:cs typeface="Tahoma" pitchFamily="34" charset="0"/>
              </a:rPr>
              <a:t>Scientific advice and guidance</a:t>
            </a:r>
          </a:p>
          <a:p>
            <a:pPr marL="270272" indent="-270272"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b="1" kern="0" dirty="0">
                <a:solidFill>
                  <a:srgbClr val="002060"/>
                </a:solidFill>
                <a:latin typeface="Calibri" panose="020F0502020204030204" pitchFamily="34" charset="0"/>
                <a:cs typeface="Tahoma" pitchFamily="34" charset="0"/>
              </a:rPr>
              <a:t>Response support</a:t>
            </a:r>
          </a:p>
          <a:p>
            <a:pPr marL="270272" indent="-270272"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500" kern="0" dirty="0">
                <a:solidFill>
                  <a:srgbClr val="002060"/>
                </a:solidFill>
                <a:latin typeface="Calibri" panose="020F0502020204030204" pitchFamily="34" charset="0"/>
                <a:cs typeface="Tahoma" pitchFamily="34" charset="0"/>
              </a:rPr>
              <a:t>Preparedness and capacity strengthening</a:t>
            </a:r>
          </a:p>
          <a:p>
            <a:pPr marL="270272" indent="-270272"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500" kern="0" dirty="0">
                <a:solidFill>
                  <a:srgbClr val="002060"/>
                </a:solidFill>
                <a:latin typeface="Calibri" panose="020F0502020204030204" pitchFamily="34" charset="0"/>
                <a:cs typeface="Tahoma" pitchFamily="34" charset="0"/>
              </a:rPr>
              <a:t>Training</a:t>
            </a:r>
          </a:p>
          <a:p>
            <a:pPr marL="270272" indent="-270272">
              <a:spcBef>
                <a:spcPts val="225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500" kern="0" dirty="0">
                <a:solidFill>
                  <a:srgbClr val="002060"/>
                </a:solidFill>
                <a:latin typeface="Calibri" panose="020F0502020204030204" pitchFamily="34" charset="0"/>
                <a:cs typeface="Tahoma" pitchFamily="34" charset="0"/>
              </a:rPr>
              <a:t>Communication</a:t>
            </a:r>
          </a:p>
          <a:p>
            <a:pPr>
              <a:lnSpc>
                <a:spcPct val="90000"/>
              </a:lnSpc>
              <a:spcBef>
                <a:spcPts val="225"/>
              </a:spcBef>
              <a:spcAft>
                <a:spcPts val="450"/>
              </a:spcAft>
              <a:defRPr/>
            </a:pPr>
            <a:endParaRPr lang="en-GB" sz="1500" kern="0" dirty="0">
              <a:solidFill>
                <a:srgbClr val="002060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38601" y="1428751"/>
            <a:ext cx="6475348" cy="4485323"/>
            <a:chOff x="116114" y="768711"/>
            <a:chExt cx="8877238" cy="5980430"/>
          </a:xfrm>
        </p:grpSpPr>
        <p:sp>
          <p:nvSpPr>
            <p:cNvPr id="6" name="Rectangle 5"/>
            <p:cNvSpPr/>
            <p:nvPr/>
          </p:nvSpPr>
          <p:spPr bwMode="auto">
            <a:xfrm>
              <a:off x="116114" y="768711"/>
              <a:ext cx="8245688" cy="59804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ahoma" pitchFamily="34" charset="0"/>
              </a:endParaRPr>
            </a:p>
          </p:txBody>
        </p:sp>
        <p:sp>
          <p:nvSpPr>
            <p:cNvPr id="7" name="Line 3"/>
            <p:cNvSpPr>
              <a:spLocks noChangeShapeType="1"/>
            </p:cNvSpPr>
            <p:nvPr/>
          </p:nvSpPr>
          <p:spPr bwMode="auto">
            <a:xfrm>
              <a:off x="220183" y="3384527"/>
              <a:ext cx="2590800" cy="0"/>
            </a:xfrm>
            <a:prstGeom prst="line">
              <a:avLst/>
            </a:prstGeom>
            <a:noFill/>
            <a:ln w="15875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2952071" y="1604630"/>
              <a:ext cx="2335212" cy="4745038"/>
              <a:chOff x="845" y="657"/>
              <a:chExt cx="1451" cy="4717"/>
            </a:xfrm>
          </p:grpSpPr>
          <p:sp>
            <p:nvSpPr>
              <p:cNvPr id="9" name="Oval 6"/>
              <p:cNvSpPr>
                <a:spLocks noChangeArrowheads="1"/>
              </p:cNvSpPr>
              <p:nvPr/>
            </p:nvSpPr>
            <p:spPr bwMode="auto">
              <a:xfrm>
                <a:off x="845" y="657"/>
                <a:ext cx="1451" cy="1451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350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1" name="Oval 7"/>
              <p:cNvSpPr>
                <a:spLocks noChangeArrowheads="1"/>
              </p:cNvSpPr>
              <p:nvPr/>
            </p:nvSpPr>
            <p:spPr bwMode="auto">
              <a:xfrm>
                <a:off x="845" y="2290"/>
                <a:ext cx="1451" cy="1451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350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Oval 8"/>
              <p:cNvSpPr>
                <a:spLocks noChangeArrowheads="1"/>
              </p:cNvSpPr>
              <p:nvPr/>
            </p:nvSpPr>
            <p:spPr bwMode="auto">
              <a:xfrm>
                <a:off x="845" y="3923"/>
                <a:ext cx="1451" cy="1451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1350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124585" y="1004770"/>
              <a:ext cx="3018363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fr-FR" sz="1350" b="1" dirty="0">
                  <a:solidFill>
                    <a:srgbClr val="69AE23"/>
                  </a:solidFill>
                  <a:latin typeface="Calibri" pitchFamily="34" charset="0"/>
                  <a:cs typeface="Calibri" pitchFamily="34" charset="0"/>
                </a:rPr>
                <a:t>Indicator-based surveillance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222054" y="1002234"/>
              <a:ext cx="2684064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350" b="1" dirty="0">
                  <a:solidFill>
                    <a:srgbClr val="69AE23"/>
                  </a:solidFill>
                  <a:latin typeface="Calibri" pitchFamily="34" charset="0"/>
                  <a:cs typeface="Calibri" pitchFamily="34" charset="0"/>
                </a:rPr>
                <a:t>Event-based surveillance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804036" y="1035942"/>
              <a:ext cx="820736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350" b="1" dirty="0">
                  <a:latin typeface="Calibri" pitchFamily="34" charset="0"/>
                  <a:cs typeface="Calibri" pitchFamily="34" charset="0"/>
                </a:rPr>
                <a:t>Signal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991791" y="2358536"/>
              <a:ext cx="2004654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35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Initial assessment</a:t>
              </a: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117295" y="1385555"/>
              <a:ext cx="1179514" cy="1023864"/>
            </a:xfrm>
            <a:custGeom>
              <a:avLst/>
              <a:gdLst>
                <a:gd name="T0" fmla="*/ 0 w 640"/>
                <a:gd name="T1" fmla="*/ 0 h 725"/>
                <a:gd name="T2" fmla="*/ 2147483647 w 640"/>
                <a:gd name="T3" fmla="*/ 2147483647 h 725"/>
                <a:gd name="T4" fmla="*/ 0 60000 65536"/>
                <a:gd name="T5" fmla="*/ 0 60000 65536"/>
                <a:gd name="T6" fmla="*/ 0 w 640"/>
                <a:gd name="T7" fmla="*/ 0 h 725"/>
                <a:gd name="T8" fmla="*/ 640 w 640"/>
                <a:gd name="T9" fmla="*/ 725 h 7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40" h="725">
                  <a:moveTo>
                    <a:pt x="0" y="0"/>
                  </a:moveTo>
                  <a:cubicBezTo>
                    <a:pt x="5" y="238"/>
                    <a:pt x="550" y="169"/>
                    <a:pt x="640" y="725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 rot="20727194">
              <a:off x="5230113" y="2615681"/>
              <a:ext cx="618430" cy="593154"/>
            </a:xfrm>
            <a:custGeom>
              <a:avLst/>
              <a:gdLst>
                <a:gd name="T0" fmla="*/ 2147483647 w 534"/>
                <a:gd name="T1" fmla="*/ 0 h 428"/>
                <a:gd name="T2" fmla="*/ 2147483647 w 534"/>
                <a:gd name="T3" fmla="*/ 2147483647 h 428"/>
                <a:gd name="T4" fmla="*/ 0 60000 65536"/>
                <a:gd name="T5" fmla="*/ 0 60000 65536"/>
                <a:gd name="T6" fmla="*/ 0 w 534"/>
                <a:gd name="T7" fmla="*/ 0 h 428"/>
                <a:gd name="T8" fmla="*/ 534 w 534"/>
                <a:gd name="T9" fmla="*/ 428 h 4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34" h="428">
                  <a:moveTo>
                    <a:pt x="38" y="0"/>
                  </a:moveTo>
                  <a:cubicBezTo>
                    <a:pt x="0" y="256"/>
                    <a:pt x="312" y="428"/>
                    <a:pt x="534" y="404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4818167" y="2767382"/>
              <a:ext cx="357188" cy="658813"/>
            </a:xfrm>
            <a:custGeom>
              <a:avLst/>
              <a:gdLst>
                <a:gd name="T0" fmla="*/ 2147483647 w 220"/>
                <a:gd name="T1" fmla="*/ 0 h 678"/>
                <a:gd name="T2" fmla="*/ 0 w 220"/>
                <a:gd name="T3" fmla="*/ 2147483647 h 678"/>
                <a:gd name="T4" fmla="*/ 0 60000 65536"/>
                <a:gd name="T5" fmla="*/ 0 60000 65536"/>
                <a:gd name="T6" fmla="*/ 0 w 220"/>
                <a:gd name="T7" fmla="*/ 0 h 678"/>
                <a:gd name="T8" fmla="*/ 220 w 220"/>
                <a:gd name="T9" fmla="*/ 678 h 67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20" h="678">
                  <a:moveTo>
                    <a:pt x="220" y="0"/>
                  </a:moveTo>
                  <a:cubicBezTo>
                    <a:pt x="150" y="468"/>
                    <a:pt x="66" y="180"/>
                    <a:pt x="0" y="678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598988" y="2723611"/>
              <a:ext cx="1197781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350" i="1" dirty="0" err="1">
                  <a:latin typeface="Calibri" pitchFamily="34" charset="0"/>
                  <a:cs typeface="Calibri" pitchFamily="34" charset="0"/>
                </a:rPr>
                <a:t>Follow</a:t>
              </a:r>
              <a:r>
                <a:rPr lang="fr-FR" sz="1350" i="1" dirty="0">
                  <a:latin typeface="Calibri" pitchFamily="34" charset="0"/>
                  <a:cs typeface="Calibri" pitchFamily="34" charset="0"/>
                </a:rPr>
                <a:t>-up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5840617" y="2949188"/>
              <a:ext cx="1611282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350" i="1" dirty="0">
                  <a:latin typeface="Calibri" pitchFamily="34" charset="0"/>
                  <a:cs typeface="Calibri" pitchFamily="34" charset="0"/>
                </a:rPr>
                <a:t> Not a threath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5046796" y="3531389"/>
              <a:ext cx="1551772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350" i="1" dirty="0">
                  <a:latin typeface="Calibri" pitchFamily="34" charset="0"/>
                  <a:cs typeface="Calibri" pitchFamily="34" charset="0"/>
                </a:rPr>
                <a:t> Investigation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1206496" y="2190935"/>
              <a:ext cx="2572514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350" b="1" dirty="0">
                  <a:latin typeface="Calibri" pitchFamily="34" charset="0"/>
                  <a:cs typeface="Calibri" pitchFamily="34" charset="0"/>
                </a:rPr>
                <a:t>Daily and weekly report</a:t>
              </a: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2961597" y="1485149"/>
              <a:ext cx="1231490" cy="713206"/>
            </a:xfrm>
            <a:custGeom>
              <a:avLst/>
              <a:gdLst>
                <a:gd name="T0" fmla="*/ 0 w 786"/>
                <a:gd name="T1" fmla="*/ 2147483647 h 588"/>
                <a:gd name="T2" fmla="*/ 2147483647 w 786"/>
                <a:gd name="T3" fmla="*/ 2147483647 h 588"/>
                <a:gd name="T4" fmla="*/ 0 60000 65536"/>
                <a:gd name="T5" fmla="*/ 0 60000 65536"/>
                <a:gd name="T6" fmla="*/ 0 w 786"/>
                <a:gd name="T7" fmla="*/ 0 h 588"/>
                <a:gd name="T8" fmla="*/ 786 w 786"/>
                <a:gd name="T9" fmla="*/ 588 h 5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86" h="588">
                  <a:moveTo>
                    <a:pt x="0" y="588"/>
                  </a:moveTo>
                  <a:cubicBezTo>
                    <a:pt x="66" y="228"/>
                    <a:pt x="426" y="0"/>
                    <a:pt x="786" y="72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680858" y="3479776"/>
              <a:ext cx="569913" cy="546100"/>
            </a:xfrm>
            <a:custGeom>
              <a:avLst/>
              <a:gdLst>
                <a:gd name="T0" fmla="*/ 2147483647 w 232"/>
                <a:gd name="T1" fmla="*/ 0 h 537"/>
                <a:gd name="T2" fmla="*/ 2147483647 w 232"/>
                <a:gd name="T3" fmla="*/ 2147483647 h 537"/>
                <a:gd name="T4" fmla="*/ 0 60000 65536"/>
                <a:gd name="T5" fmla="*/ 0 60000 65536"/>
                <a:gd name="T6" fmla="*/ 0 w 232"/>
                <a:gd name="T7" fmla="*/ 0 h 537"/>
                <a:gd name="T8" fmla="*/ 232 w 232"/>
                <a:gd name="T9" fmla="*/ 537 h 5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32" h="537">
                  <a:moveTo>
                    <a:pt x="12" y="0"/>
                  </a:moveTo>
                  <a:cubicBezTo>
                    <a:pt x="0" y="306"/>
                    <a:pt x="132" y="126"/>
                    <a:pt x="232" y="537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5249792" y="3951104"/>
              <a:ext cx="1426684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350" b="1" dirty="0">
                  <a:latin typeface="Calibri" pitchFamily="34" charset="0"/>
                  <a:cs typeface="Calibri" pitchFamily="34" charset="0"/>
                </a:rPr>
                <a:t> Action plan</a:t>
              </a: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872946" y="4233838"/>
              <a:ext cx="393700" cy="762000"/>
            </a:xfrm>
            <a:custGeom>
              <a:avLst/>
              <a:gdLst>
                <a:gd name="T0" fmla="*/ 2147483647 w 220"/>
                <a:gd name="T1" fmla="*/ 0 h 678"/>
                <a:gd name="T2" fmla="*/ 0 w 220"/>
                <a:gd name="T3" fmla="*/ 2147483647 h 678"/>
                <a:gd name="T4" fmla="*/ 0 60000 65536"/>
                <a:gd name="T5" fmla="*/ 0 60000 65536"/>
                <a:gd name="T6" fmla="*/ 0 w 220"/>
                <a:gd name="T7" fmla="*/ 0 h 678"/>
                <a:gd name="T8" fmla="*/ 220 w 220"/>
                <a:gd name="T9" fmla="*/ 678 h 67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20" h="678">
                  <a:moveTo>
                    <a:pt x="220" y="0"/>
                  </a:moveTo>
                  <a:cubicBezTo>
                    <a:pt x="150" y="468"/>
                    <a:pt x="66" y="180"/>
                    <a:pt x="0" y="678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4995552" y="4903903"/>
              <a:ext cx="1990237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350" i="1" dirty="0">
                  <a:latin typeface="Calibri" pitchFamily="34" charset="0"/>
                  <a:cs typeface="Calibri" pitchFamily="34" charset="0"/>
                </a:rPr>
                <a:t>Enhanced support</a:t>
              </a:r>
            </a:p>
          </p:txBody>
        </p:sp>
        <p:sp>
          <p:nvSpPr>
            <p:cNvPr id="29" name="Text Box 30"/>
            <p:cNvSpPr txBox="1">
              <a:spLocks noChangeArrowheads="1"/>
            </p:cNvSpPr>
            <p:nvPr/>
          </p:nvSpPr>
          <p:spPr bwMode="auto">
            <a:xfrm>
              <a:off x="5360173" y="6083453"/>
              <a:ext cx="1501402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algn="r">
                <a:defRPr sz="1800" i="1"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fr-FR" sz="1350" dirty="0"/>
                <a:t>Coordination</a:t>
              </a:r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2947310" y="3384527"/>
              <a:ext cx="482600" cy="665163"/>
            </a:xfrm>
            <a:custGeom>
              <a:avLst/>
              <a:gdLst>
                <a:gd name="T0" fmla="*/ 0 w 268"/>
                <a:gd name="T1" fmla="*/ 2147483647 h 592"/>
                <a:gd name="T2" fmla="*/ 2147483647 w 268"/>
                <a:gd name="T3" fmla="*/ 0 h 592"/>
                <a:gd name="T4" fmla="*/ 0 60000 65536"/>
                <a:gd name="T5" fmla="*/ 0 60000 65536"/>
                <a:gd name="T6" fmla="*/ 0 w 268"/>
                <a:gd name="T7" fmla="*/ 0 h 592"/>
                <a:gd name="T8" fmla="*/ 268 w 268"/>
                <a:gd name="T9" fmla="*/ 592 h 5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8" h="592">
                  <a:moveTo>
                    <a:pt x="0" y="592"/>
                  </a:moveTo>
                  <a:cubicBezTo>
                    <a:pt x="52" y="228"/>
                    <a:pt x="232" y="360"/>
                    <a:pt x="268" y="0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3013982" y="2571418"/>
              <a:ext cx="447675" cy="425450"/>
            </a:xfrm>
            <a:custGeom>
              <a:avLst/>
              <a:gdLst>
                <a:gd name="T0" fmla="*/ 2147483647 w 240"/>
                <a:gd name="T1" fmla="*/ 2147483647 h 474"/>
                <a:gd name="T2" fmla="*/ 0 w 240"/>
                <a:gd name="T3" fmla="*/ 0 h 474"/>
                <a:gd name="T4" fmla="*/ 0 60000 65536"/>
                <a:gd name="T5" fmla="*/ 0 60000 65536"/>
                <a:gd name="T6" fmla="*/ 0 w 240"/>
                <a:gd name="T7" fmla="*/ 0 h 474"/>
                <a:gd name="T8" fmla="*/ 240 w 240"/>
                <a:gd name="T9" fmla="*/ 474 h 4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0" h="474">
                  <a:moveTo>
                    <a:pt x="240" y="474"/>
                  </a:moveTo>
                  <a:cubicBezTo>
                    <a:pt x="210" y="216"/>
                    <a:pt x="156" y="312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5364394" y="5863593"/>
              <a:ext cx="1771707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fr-FR" sz="1350" i="1" dirty="0">
                  <a:latin typeface="Calibri" pitchFamily="34" charset="0"/>
                  <a:cs typeface="Calibri" pitchFamily="34" charset="0"/>
                </a:rPr>
                <a:t>Situation report</a:t>
              </a:r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964771" y="5000601"/>
              <a:ext cx="482600" cy="666750"/>
            </a:xfrm>
            <a:custGeom>
              <a:avLst/>
              <a:gdLst>
                <a:gd name="T0" fmla="*/ 0 w 268"/>
                <a:gd name="T1" fmla="*/ 2147483647 h 592"/>
                <a:gd name="T2" fmla="*/ 2147483647 w 268"/>
                <a:gd name="T3" fmla="*/ 0 h 592"/>
                <a:gd name="T4" fmla="*/ 0 60000 65536"/>
                <a:gd name="T5" fmla="*/ 0 60000 65536"/>
                <a:gd name="T6" fmla="*/ 0 w 268"/>
                <a:gd name="T7" fmla="*/ 0 h 592"/>
                <a:gd name="T8" fmla="*/ 268 w 268"/>
                <a:gd name="T9" fmla="*/ 592 h 5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8" h="592">
                  <a:moveTo>
                    <a:pt x="0" y="592"/>
                  </a:moveTo>
                  <a:cubicBezTo>
                    <a:pt x="100" y="187"/>
                    <a:pt x="232" y="360"/>
                    <a:pt x="268" y="0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2950483" y="4267176"/>
              <a:ext cx="496888" cy="646112"/>
            </a:xfrm>
            <a:custGeom>
              <a:avLst/>
              <a:gdLst>
                <a:gd name="T0" fmla="*/ 2147483647 w 276"/>
                <a:gd name="T1" fmla="*/ 2147483647 h 575"/>
                <a:gd name="T2" fmla="*/ 0 w 276"/>
                <a:gd name="T3" fmla="*/ 0 h 575"/>
                <a:gd name="T4" fmla="*/ 0 60000 65536"/>
                <a:gd name="T5" fmla="*/ 0 60000 65536"/>
                <a:gd name="T6" fmla="*/ 0 w 276"/>
                <a:gd name="T7" fmla="*/ 0 h 575"/>
                <a:gd name="T8" fmla="*/ 276 w 276"/>
                <a:gd name="T9" fmla="*/ 575 h 5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6" h="575">
                  <a:moveTo>
                    <a:pt x="276" y="575"/>
                  </a:moveTo>
                  <a:cubicBezTo>
                    <a:pt x="246" y="317"/>
                    <a:pt x="60" y="330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3501346" y="4259238"/>
              <a:ext cx="1760537" cy="769938"/>
            </a:xfrm>
            <a:custGeom>
              <a:avLst/>
              <a:gdLst>
                <a:gd name="T0" fmla="*/ 2147483647 w 978"/>
                <a:gd name="T1" fmla="*/ 0 h 685"/>
                <a:gd name="T2" fmla="*/ 0 w 978"/>
                <a:gd name="T3" fmla="*/ 2147483647 h 685"/>
                <a:gd name="T4" fmla="*/ 0 60000 65536"/>
                <a:gd name="T5" fmla="*/ 0 60000 65536"/>
                <a:gd name="T6" fmla="*/ 0 w 978"/>
                <a:gd name="T7" fmla="*/ 0 h 685"/>
                <a:gd name="T8" fmla="*/ 978 w 978"/>
                <a:gd name="T9" fmla="*/ 685 h 68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78" h="685">
                  <a:moveTo>
                    <a:pt x="978" y="0"/>
                  </a:moveTo>
                  <a:cubicBezTo>
                    <a:pt x="948" y="451"/>
                    <a:pt x="402" y="685"/>
                    <a:pt x="0" y="457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6" name="Freeform 39"/>
            <p:cNvSpPr>
              <a:spLocks/>
            </p:cNvSpPr>
            <p:nvPr/>
          </p:nvSpPr>
          <p:spPr bwMode="auto">
            <a:xfrm>
              <a:off x="3456416" y="2652129"/>
              <a:ext cx="1760537" cy="769938"/>
            </a:xfrm>
            <a:custGeom>
              <a:avLst/>
              <a:gdLst>
                <a:gd name="T0" fmla="*/ 2147483647 w 978"/>
                <a:gd name="T1" fmla="*/ 0 h 685"/>
                <a:gd name="T2" fmla="*/ 0 w 978"/>
                <a:gd name="T3" fmla="*/ 2147483647 h 685"/>
                <a:gd name="T4" fmla="*/ 0 60000 65536"/>
                <a:gd name="T5" fmla="*/ 0 60000 65536"/>
                <a:gd name="T6" fmla="*/ 0 w 978"/>
                <a:gd name="T7" fmla="*/ 0 h 685"/>
                <a:gd name="T8" fmla="*/ 978 w 978"/>
                <a:gd name="T9" fmla="*/ 685 h 68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78" h="685">
                  <a:moveTo>
                    <a:pt x="978" y="0"/>
                  </a:moveTo>
                  <a:cubicBezTo>
                    <a:pt x="948" y="451"/>
                    <a:pt x="402" y="685"/>
                    <a:pt x="0" y="457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7" name="Freeform 40"/>
            <p:cNvSpPr>
              <a:spLocks/>
            </p:cNvSpPr>
            <p:nvPr/>
          </p:nvSpPr>
          <p:spPr bwMode="auto">
            <a:xfrm>
              <a:off x="2929846" y="4894238"/>
              <a:ext cx="2373312" cy="1633538"/>
            </a:xfrm>
            <a:custGeom>
              <a:avLst/>
              <a:gdLst>
                <a:gd name="T0" fmla="*/ 2147483647 w 1320"/>
                <a:gd name="T1" fmla="*/ 2147483647 h 1452"/>
                <a:gd name="T2" fmla="*/ 2147483647 w 1320"/>
                <a:gd name="T3" fmla="*/ 2147483647 h 1452"/>
                <a:gd name="T4" fmla="*/ 2147483647 w 1320"/>
                <a:gd name="T5" fmla="*/ 2147483647 h 1452"/>
                <a:gd name="T6" fmla="*/ 2147483647 w 1320"/>
                <a:gd name="T7" fmla="*/ 2147483647 h 1452"/>
                <a:gd name="T8" fmla="*/ 2147483647 w 1320"/>
                <a:gd name="T9" fmla="*/ 2147483647 h 14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0"/>
                <a:gd name="T16" fmla="*/ 0 h 1452"/>
                <a:gd name="T17" fmla="*/ 1320 w 1320"/>
                <a:gd name="T18" fmla="*/ 1452 h 14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0" h="1452">
                  <a:moveTo>
                    <a:pt x="1068" y="168"/>
                  </a:moveTo>
                  <a:cubicBezTo>
                    <a:pt x="1080" y="336"/>
                    <a:pt x="1320" y="534"/>
                    <a:pt x="1308" y="822"/>
                  </a:cubicBezTo>
                  <a:cubicBezTo>
                    <a:pt x="1296" y="1110"/>
                    <a:pt x="1062" y="1444"/>
                    <a:pt x="648" y="1452"/>
                  </a:cubicBezTo>
                  <a:cubicBezTo>
                    <a:pt x="348" y="1452"/>
                    <a:pt x="12" y="1182"/>
                    <a:pt x="6" y="816"/>
                  </a:cubicBezTo>
                  <a:cubicBezTo>
                    <a:pt x="0" y="450"/>
                    <a:pt x="354" y="0"/>
                    <a:pt x="978" y="234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2961596" y="3268638"/>
              <a:ext cx="1684337" cy="766763"/>
            </a:xfrm>
            <a:custGeom>
              <a:avLst/>
              <a:gdLst>
                <a:gd name="T0" fmla="*/ 0 w 935"/>
                <a:gd name="T1" fmla="*/ 2147483647 h 682"/>
                <a:gd name="T2" fmla="*/ 2147483647 w 935"/>
                <a:gd name="T3" fmla="*/ 2147483647 h 682"/>
                <a:gd name="T4" fmla="*/ 0 60000 65536"/>
                <a:gd name="T5" fmla="*/ 0 60000 65536"/>
                <a:gd name="T6" fmla="*/ 0 w 935"/>
                <a:gd name="T7" fmla="*/ 0 h 682"/>
                <a:gd name="T8" fmla="*/ 935 w 935"/>
                <a:gd name="T9" fmla="*/ 682 h 68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35" h="682">
                  <a:moveTo>
                    <a:pt x="0" y="682"/>
                  </a:moveTo>
                  <a:cubicBezTo>
                    <a:pt x="52" y="318"/>
                    <a:pt x="449" y="0"/>
                    <a:pt x="935" y="204"/>
                  </a:cubicBezTo>
                </a:path>
              </a:pathLst>
            </a:custGeom>
            <a:noFill/>
            <a:ln w="28575" cmpd="sng">
              <a:solidFill>
                <a:schemeClr val="accent1">
                  <a:lumMod val="25000"/>
                </a:schemeClr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fr-FR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Text Box 44"/>
            <p:cNvSpPr txBox="1">
              <a:spLocks noChangeArrowheads="1"/>
            </p:cNvSpPr>
            <p:nvPr/>
          </p:nvSpPr>
          <p:spPr bwMode="auto">
            <a:xfrm rot="16200000">
              <a:off x="7836376" y="1989435"/>
              <a:ext cx="1699184" cy="569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100" b="1" dirty="0">
                  <a:solidFill>
                    <a:schemeClr val="accent1">
                      <a:lumMod val="50000"/>
                    </a:schemeClr>
                  </a:solidFill>
                  <a:highlight>
                    <a:srgbClr val="FFFF00"/>
                  </a:highlight>
                  <a:latin typeface="Calibri" pitchFamily="34" charset="0"/>
                  <a:cs typeface="Calibri" pitchFamily="34" charset="0"/>
                </a:rPr>
                <a:t>Detection</a:t>
              </a:r>
            </a:p>
          </p:txBody>
        </p:sp>
        <p:sp>
          <p:nvSpPr>
            <p:cNvPr id="40" name="Text Box 45"/>
            <p:cNvSpPr txBox="1">
              <a:spLocks noChangeArrowheads="1"/>
            </p:cNvSpPr>
            <p:nvPr/>
          </p:nvSpPr>
          <p:spPr bwMode="auto">
            <a:xfrm rot="16200000">
              <a:off x="7873143" y="4362690"/>
              <a:ext cx="1670800" cy="569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100" b="1" dirty="0">
                  <a:solidFill>
                    <a:schemeClr val="accent1">
                      <a:lumMod val="25000"/>
                    </a:schemeClr>
                  </a:solidFill>
                  <a:highlight>
                    <a:srgbClr val="FFFF00"/>
                  </a:highlight>
                  <a:latin typeface="Calibri" pitchFamily="34" charset="0"/>
                  <a:cs typeface="Calibri" pitchFamily="34" charset="0"/>
                </a:rPr>
                <a:t>Respons</a:t>
              </a:r>
              <a:r>
                <a:rPr lang="fr-FR" sz="2100" b="1" dirty="0">
                  <a:solidFill>
                    <a:schemeClr val="accent1">
                      <a:lumMod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e</a:t>
              </a:r>
            </a:p>
          </p:txBody>
        </p:sp>
        <p:sp>
          <p:nvSpPr>
            <p:cNvPr id="42" name="Text Box 47"/>
            <p:cNvSpPr txBox="1">
              <a:spLocks noChangeArrowheads="1"/>
            </p:cNvSpPr>
            <p:nvPr/>
          </p:nvSpPr>
          <p:spPr bwMode="auto">
            <a:xfrm>
              <a:off x="911889" y="3987617"/>
              <a:ext cx="2479335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35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Rapid Risk Assessment</a:t>
              </a:r>
            </a:p>
          </p:txBody>
        </p:sp>
        <p:sp>
          <p:nvSpPr>
            <p:cNvPr id="43" name="Curved Right Arrow 42"/>
            <p:cNvSpPr/>
            <p:nvPr/>
          </p:nvSpPr>
          <p:spPr bwMode="auto">
            <a:xfrm rot="16200000" flipH="1">
              <a:off x="3307672" y="713933"/>
              <a:ext cx="307012" cy="753662"/>
            </a:xfrm>
            <a:prstGeom prst="curvedRightArrow">
              <a:avLst/>
            </a:prstGeom>
            <a:solidFill>
              <a:srgbClr val="69AE2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Curved Right Arrow 43"/>
            <p:cNvSpPr/>
            <p:nvPr/>
          </p:nvSpPr>
          <p:spPr bwMode="auto">
            <a:xfrm rot="5400000">
              <a:off x="4730038" y="699767"/>
              <a:ext cx="304800" cy="762000"/>
            </a:xfrm>
            <a:prstGeom prst="curvedRightArrow">
              <a:avLst/>
            </a:prstGeom>
            <a:solidFill>
              <a:srgbClr val="69AE2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3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10707" y="3824154"/>
              <a:ext cx="1407460" cy="646331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000" tIns="34290" rIns="27000" bIns="3429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</a:defRPr>
              </a:lvl1pPr>
            </a:lstStyle>
            <a:p>
              <a:r>
                <a:rPr lang="en-GB" sz="1200" dirty="0">
                  <a:solidFill>
                    <a:schemeClr val="bg1"/>
                  </a:solidFill>
                  <a:latin typeface="+mn-lt"/>
                </a:rPr>
                <a:t>Internal</a:t>
              </a:r>
            </a:p>
            <a:p>
              <a:r>
                <a:rPr lang="en-GB" sz="1200" dirty="0">
                  <a:solidFill>
                    <a:schemeClr val="bg1"/>
                  </a:solidFill>
                  <a:latin typeface="+mn-lt"/>
                </a:rPr>
                <a:t>response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65245" y="5778501"/>
              <a:ext cx="1600569" cy="369332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000" tIns="34290" rIns="27000" bIns="3429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</a:defRPr>
              </a:lvl1pPr>
            </a:lstStyle>
            <a:p>
              <a:r>
                <a:rPr lang="en-GB" sz="1200" dirty="0">
                  <a:solidFill>
                    <a:schemeClr val="bg1"/>
                  </a:solidFill>
                  <a:latin typeface="+mn-lt"/>
                </a:rPr>
                <a:t>Deployment</a:t>
              </a:r>
            </a:p>
          </p:txBody>
        </p:sp>
        <p:sp>
          <p:nvSpPr>
            <p:cNvPr id="47" name="Line 3"/>
            <p:cNvSpPr>
              <a:spLocks noChangeShapeType="1"/>
            </p:cNvSpPr>
            <p:nvPr/>
          </p:nvSpPr>
          <p:spPr bwMode="auto">
            <a:xfrm>
              <a:off x="5388955" y="3365489"/>
              <a:ext cx="3498631" cy="7622"/>
            </a:xfrm>
            <a:prstGeom prst="line">
              <a:avLst/>
            </a:prstGeom>
            <a:noFill/>
            <a:ln w="15875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 sz="135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3673110" y="1862833"/>
              <a:ext cx="838200" cy="838200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350">
                <a:latin typeface="Arial" charset="0"/>
              </a:endParaRPr>
            </a:p>
          </p:txBody>
        </p:sp>
        <p:sp>
          <p:nvSpPr>
            <p:cNvPr id="49" name="Text Box 21"/>
            <p:cNvSpPr txBox="1">
              <a:spLocks noChangeArrowheads="1"/>
            </p:cNvSpPr>
            <p:nvPr/>
          </p:nvSpPr>
          <p:spPr bwMode="auto">
            <a:xfrm>
              <a:off x="3673528" y="2015123"/>
              <a:ext cx="853197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>
                      <a:lumMod val="95000"/>
                    </a:schemeClr>
                  </a:solidFill>
                  <a:cs typeface="Calibri" pitchFamily="34" charset="0"/>
                </a:rPr>
                <a:t>Round </a:t>
              </a:r>
            </a:p>
            <a:p>
              <a:pPr algn="ctr"/>
              <a:r>
                <a:rPr lang="fr-FR" sz="1200" dirty="0">
                  <a:solidFill>
                    <a:schemeClr val="bg1">
                      <a:lumMod val="95000"/>
                    </a:schemeClr>
                  </a:solidFill>
                  <a:cs typeface="Calibri" pitchFamily="34" charset="0"/>
                </a:rPr>
                <a:t>table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861576" y="2388145"/>
              <a:ext cx="12728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25" b="1" dirty="0"/>
                <a:t>internal decision</a:t>
              </a:r>
            </a:p>
            <a:p>
              <a:r>
                <a:rPr lang="en-GB" sz="825" b="1" dirty="0"/>
                <a:t>external request </a:t>
              </a:r>
              <a:endParaRPr lang="en-GB" sz="825" dirty="0"/>
            </a:p>
          </p:txBody>
        </p:sp>
      </p:grpSp>
      <p:sp>
        <p:nvSpPr>
          <p:cNvPr id="41" name="Slide Number Placeholder 4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ADC369-0B83-4D7D-B9EE-83CF3E00D2B6}" type="slidenum">
              <a:rPr lang="en-GB" smtClean="0"/>
              <a:pPr/>
              <a:t>90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0" y="4500628"/>
            <a:ext cx="2887578" cy="21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97031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4000" b="1" dirty="0"/>
              <a:t>The European Surveillance System </a:t>
            </a:r>
            <a:br>
              <a:rPr lang="el-GR" sz="4000" b="1" dirty="0"/>
            </a:br>
            <a:r>
              <a:rPr lang="en-GB" sz="4000" b="1" dirty="0" err="1"/>
              <a:t>TESSy</a:t>
            </a:r>
            <a:br>
              <a:rPr lang="el-GR" sz="4000" dirty="0"/>
            </a:br>
            <a:endParaRPr lang="en-GB" sz="4000" dirty="0"/>
          </a:p>
        </p:txBody>
      </p:sp>
      <p:sp>
        <p:nvSpPr>
          <p:cNvPr id="43010" name="AutoShape 2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3012" name="AutoShape 4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3014" name="AutoShape 6" descr="Αποτέλεσμα εικόνας για epiet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9" name="2 - Θέση περιεχομένου"/>
          <p:cNvSpPr>
            <a:spLocks noGrp="1"/>
          </p:cNvSpPr>
          <p:nvPr>
            <p:ph type="subTitle" idx="1"/>
          </p:nvPr>
        </p:nvSpPr>
        <p:spPr>
          <a:xfrm>
            <a:off x="2381224" y="1785927"/>
            <a:ext cx="7858180" cy="492922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l-GR" dirty="0"/>
              <a:t> </a:t>
            </a:r>
            <a:r>
              <a:rPr lang="el-GR" b="1" dirty="0">
                <a:solidFill>
                  <a:schemeClr val="tx1"/>
                </a:solidFill>
              </a:rPr>
              <a:t>Υποστήριξη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l-GR" b="1" dirty="0">
                <a:solidFill>
                  <a:schemeClr val="tx1"/>
                </a:solidFill>
              </a:rPr>
              <a:t>και ενίσχυση των εθνικών συστημάτων επιτήρησης</a:t>
            </a:r>
          </a:p>
          <a:p>
            <a:pPr algn="l">
              <a:buFont typeface="Arial" pitchFamily="34" charset="0"/>
              <a:buChar char="•"/>
            </a:pPr>
            <a:r>
              <a:rPr lang="el-GR" b="1" dirty="0">
                <a:solidFill>
                  <a:schemeClr val="tx1"/>
                </a:solidFill>
              </a:rPr>
              <a:t> Καθιέρωση των τυποποιημένων δελτίων δήλωσης </a:t>
            </a:r>
          </a:p>
          <a:p>
            <a:pPr algn="l">
              <a:buFont typeface="Arial" pitchFamily="34" charset="0"/>
              <a:buChar char="•"/>
            </a:pPr>
            <a:r>
              <a:rPr lang="el-GR" b="1" dirty="0">
                <a:solidFill>
                  <a:schemeClr val="tx1"/>
                </a:solidFill>
              </a:rPr>
              <a:t>Παρακολούθηση των τάσεων των επιτηρούμενων νοσημάτων σε όλη την Ευρώπη</a:t>
            </a:r>
          </a:p>
          <a:p>
            <a:pPr algn="l">
              <a:buFont typeface="Arial" pitchFamily="34" charset="0"/>
              <a:buChar char="•"/>
            </a:pPr>
            <a:r>
              <a:rPr lang="el-GR" b="1" dirty="0">
                <a:solidFill>
                  <a:schemeClr val="tx1"/>
                </a:solidFill>
              </a:rPr>
              <a:t>Διάδοση των αποτελεσμάτων στους ενδιαφερόμενους για έγκαιρες δράσεις  δημόσιας υγείας σε επίπεδο ΕΕ και ΚΜ</a:t>
            </a:r>
          </a:p>
          <a:p>
            <a:pPr algn="l">
              <a:buFont typeface="Arial" pitchFamily="34" charset="0"/>
              <a:buChar char="•"/>
            </a:pPr>
            <a:r>
              <a:rPr lang="el-GR" b="1" dirty="0">
                <a:solidFill>
                  <a:schemeClr val="tx1"/>
                </a:solidFill>
              </a:rPr>
              <a:t>Συντονισμός την ολοκληρωμένης λειτουργίας των δικτύων επιτήρησης</a:t>
            </a:r>
          </a:p>
        </p:txBody>
      </p:sp>
      <p:pic>
        <p:nvPicPr>
          <p:cNvPr id="3" name="Picture 5" descr="Αποτέλεσμα εικόνας για TESSY ECDC logo">
            <a:extLst>
              <a:ext uri="{FF2B5EF4-FFF2-40B4-BE49-F238E27FC236}">
                <a16:creationId xmlns:a16="http://schemas.microsoft.com/office/drawing/2014/main" id="{150C2A9F-F1E8-9B8B-A839-A0BA80F1B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49" y="274638"/>
            <a:ext cx="1266801" cy="111839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0E0279-E010-0EBD-CAE2-F413FFA2B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4679" y="297321"/>
            <a:ext cx="1028833" cy="10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916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6328" y="0"/>
            <a:ext cx="82353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4446815" y="6509657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Πηγή</a:t>
            </a:r>
            <a:r>
              <a:rPr lang="en-US" dirty="0">
                <a:solidFill>
                  <a:srgbClr val="0070C0"/>
                </a:solidFill>
              </a:rPr>
              <a:t>: ECDC</a:t>
            </a:r>
            <a:endParaRPr lang="el-GR" dirty="0">
              <a:solidFill>
                <a:srgbClr val="0070C0"/>
              </a:solidFill>
            </a:endParaRPr>
          </a:p>
        </p:txBody>
      </p:sp>
      <p:pic>
        <p:nvPicPr>
          <p:cNvPr id="6" name="Content Placeholder 5" descr="Αποτέλεσμα εικόνας για TESSY ECDC logo">
            <a:extLst>
              <a:ext uri="{FF2B5EF4-FFF2-40B4-BE49-F238E27FC236}">
                <a16:creationId xmlns:a16="http://schemas.microsoft.com/office/drawing/2014/main" id="{36CB7712-0C42-113E-2C15-F50766A019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74" y="1690689"/>
            <a:ext cx="1677708" cy="148115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5C78B-7370-B0F0-5CD4-730F9A240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967" y="2076138"/>
            <a:ext cx="1028833" cy="1095707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1524000" y="1"/>
            <a:ext cx="9144000" cy="61261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  <a:defRPr/>
            </a:pPr>
            <a:endParaRPr lang="el-GR" dirty="0">
              <a:solidFill>
                <a:srgbClr val="FF0000"/>
              </a:solidFill>
            </a:endParaRPr>
          </a:p>
          <a:p>
            <a:pPr marL="0" indent="0" algn="ctr">
              <a:buNone/>
              <a:defRPr/>
            </a:pPr>
            <a:endParaRPr lang="el-GR" dirty="0">
              <a:solidFill>
                <a:srgbClr val="FF0000"/>
              </a:solidFill>
            </a:endParaRPr>
          </a:p>
          <a:p>
            <a:pPr marL="0" indent="0" algn="ctr">
              <a:buNone/>
              <a:defRPr/>
            </a:pPr>
            <a:endParaRPr lang="el-GR" dirty="0">
              <a:solidFill>
                <a:srgbClr val="FF0000"/>
              </a:solidFill>
            </a:endParaRPr>
          </a:p>
          <a:p>
            <a:pPr marL="0" indent="0" algn="ctr">
              <a:buNone/>
              <a:defRPr/>
            </a:pPr>
            <a:endParaRPr lang="el-GR" dirty="0">
              <a:solidFill>
                <a:srgbClr val="FF0000"/>
              </a:solidFill>
            </a:endParaRPr>
          </a:p>
          <a:p>
            <a:pPr marL="0" indent="0" algn="ctr"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European </a:t>
            </a:r>
            <a:r>
              <a:rPr lang="en-US" dirty="0" err="1">
                <a:solidFill>
                  <a:srgbClr val="FF0000"/>
                </a:solidFill>
              </a:rPr>
              <a:t>Programme</a:t>
            </a:r>
            <a:r>
              <a:rPr lang="en-US" dirty="0">
                <a:solidFill>
                  <a:srgbClr val="FF0000"/>
                </a:solidFill>
              </a:rPr>
              <a:t> in Intervention Epidemiology Training)</a:t>
            </a:r>
          </a:p>
          <a:p>
            <a:pPr marL="0" indent="0">
              <a:buNone/>
              <a:defRPr/>
            </a:pPr>
            <a:endParaRPr lang="el-GR" b="1" dirty="0"/>
          </a:p>
          <a:p>
            <a:pPr marL="0" indent="0">
              <a:buNone/>
              <a:defRPr/>
            </a:pPr>
            <a:r>
              <a:rPr lang="el-GR" b="1" dirty="0"/>
              <a:t>Πρόγραμμα εκπαίδευσης στην επιδημιολογική επιτήρηση και στη διερεύνηση επιδημιών με έμφαση στην </a:t>
            </a:r>
            <a:r>
              <a:rPr lang="el-GR" b="1" u="sng" dirty="0"/>
              <a:t>πρακτική εξάσκηση και εργασία</a:t>
            </a:r>
            <a:endParaRPr lang="en-US" b="1" u="sng" dirty="0"/>
          </a:p>
          <a:p>
            <a:pPr>
              <a:buFont typeface="Arial" charset="0"/>
              <a:buChar char="•"/>
              <a:defRPr/>
            </a:pPr>
            <a:endParaRPr lang="el-G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6702" y="63493"/>
            <a:ext cx="1938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5" descr="Αποτέλεσμα εικόνας για TESSY ECDC logo">
            <a:extLst>
              <a:ext uri="{FF2B5EF4-FFF2-40B4-BE49-F238E27FC236}">
                <a16:creationId xmlns:a16="http://schemas.microsoft.com/office/drawing/2014/main" id="{D30D5CF7-037D-EE87-9326-B8661CFC0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49" y="274638"/>
            <a:ext cx="1266801" cy="11183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C5001-38B6-57B7-2642-128CB6A7C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653" y="274638"/>
            <a:ext cx="1028833" cy="1095707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872B-58C0-4926-9C4D-6827ACF2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188516" cy="511288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de-DE" sz="4000" b="1" dirty="0"/>
              <a:t>Current </a:t>
            </a:r>
            <a:br>
              <a:rPr lang="el-GR" sz="4000" b="1" dirty="0"/>
            </a:br>
            <a:r>
              <a:rPr lang="de-DE" sz="4000" b="1" dirty="0"/>
              <a:t>cross-border health</a:t>
            </a:r>
            <a:r>
              <a:rPr lang="el-GR" sz="4000" b="1" dirty="0"/>
              <a:t> </a:t>
            </a:r>
            <a:r>
              <a:rPr lang="en-US" sz="4000" b="1" dirty="0"/>
              <a:t>t</a:t>
            </a:r>
            <a:r>
              <a:rPr lang="de-DE" sz="4000" b="1" dirty="0"/>
              <a:t>hreats and ECDC role</a:t>
            </a:r>
            <a:endParaRPr lang="en-US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AD0699-3704-4AFA-A8AC-59EC7476B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7892" y="110037"/>
            <a:ext cx="4664279" cy="663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52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85B5-2923-6FB2-AA54-930F8F8EE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87098"/>
            <a:ext cx="10515600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European Centre for Disease Prevention and Control, Solna, Sweden </a:t>
            </a:r>
            <a:r>
              <a:rPr lang="en-US" sz="2800" dirty="0"/>
              <a:t>www.ecdc.europa.eu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DBF9CE-B3CD-2CC8-CEC1-5C55054CC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1396"/>
            <a:ext cx="3197382" cy="174970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CDA7E8-CA9D-A7F5-EE08-637785862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934" y="2049034"/>
            <a:ext cx="4327255" cy="657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3832C5-25F2-FD81-C91A-43685EED9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45" y="2838591"/>
            <a:ext cx="11881477" cy="378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567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D5C57F-A844-7031-CC77-D01C96C99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0237"/>
            <a:ext cx="5094597" cy="280302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62D846-B4D3-230A-2208-03EC635A6599}"/>
              </a:ext>
            </a:extLst>
          </p:cNvPr>
          <p:cNvSpPr txBox="1"/>
          <p:nvPr/>
        </p:nvSpPr>
        <p:spPr>
          <a:xfrm>
            <a:off x="5826265" y="0"/>
            <a:ext cx="5615873" cy="57554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rgbClr val="7030A0"/>
                </a:solidFill>
              </a:rPr>
              <a:t>Today’s disease topics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400" b="1" dirty="0">
                <a:solidFill>
                  <a:srgbClr val="7030A0"/>
                </a:solidFill>
              </a:rPr>
              <a:t>COVID-19</a:t>
            </a:r>
            <a:r>
              <a:rPr lang="en-US" sz="2400" dirty="0">
                <a:solidFill>
                  <a:srgbClr val="7030A0"/>
                </a:solidFill>
              </a:rPr>
              <a:t> associated with SARS-CoV-2 - Multi-country (EU/EEA) - 2019 – 2022</a:t>
            </a:r>
          </a:p>
          <a:p>
            <a:pPr marL="514350" indent="-514350">
              <a:buAutoNum type="arabicPeriod"/>
            </a:pPr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2. </a:t>
            </a:r>
            <a:r>
              <a:rPr lang="en-US" sz="2400" b="1" dirty="0">
                <a:solidFill>
                  <a:srgbClr val="7030A0"/>
                </a:solidFill>
              </a:rPr>
              <a:t>Ebola virus </a:t>
            </a:r>
            <a:r>
              <a:rPr lang="en-US" sz="2400" dirty="0">
                <a:solidFill>
                  <a:srgbClr val="7030A0"/>
                </a:solidFill>
              </a:rPr>
              <a:t>disease due to Sudan ebolavirus – Uganda – 2022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3. </a:t>
            </a:r>
            <a:r>
              <a:rPr lang="en-US" sz="2400" b="1" dirty="0">
                <a:solidFill>
                  <a:srgbClr val="7030A0"/>
                </a:solidFill>
              </a:rPr>
              <a:t>Monkeypox</a:t>
            </a:r>
            <a:r>
              <a:rPr lang="en-US" sz="2400" dirty="0">
                <a:solidFill>
                  <a:srgbClr val="7030A0"/>
                </a:solidFill>
              </a:rPr>
              <a:t> - Multi-country – 2022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4. </a:t>
            </a:r>
            <a:r>
              <a:rPr lang="en-US" sz="2400" b="1" dirty="0">
                <a:solidFill>
                  <a:srgbClr val="7030A0"/>
                </a:solidFill>
              </a:rPr>
              <a:t>West Nile virus </a:t>
            </a:r>
            <a:r>
              <a:rPr lang="en-US" sz="2400" dirty="0">
                <a:solidFill>
                  <a:srgbClr val="7030A0"/>
                </a:solidFill>
              </a:rPr>
              <a:t>- Multi-country (World) - Monitoring season 2022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5. </a:t>
            </a:r>
            <a:r>
              <a:rPr lang="en-US" sz="2400" b="1" dirty="0">
                <a:solidFill>
                  <a:srgbClr val="7030A0"/>
                </a:solidFill>
              </a:rPr>
              <a:t>Influenza</a:t>
            </a:r>
            <a:r>
              <a:rPr lang="en-US" sz="2400" dirty="0">
                <a:solidFill>
                  <a:srgbClr val="7030A0"/>
                </a:solidFill>
              </a:rPr>
              <a:t> – Multi-country – Monitoring 2022/2023 season</a:t>
            </a:r>
          </a:p>
        </p:txBody>
      </p:sp>
    </p:spTree>
    <p:extLst>
      <p:ext uri="{BB962C8B-B14F-4D97-AF65-F5344CB8AC3E}">
        <p14:creationId xmlns:p14="http://schemas.microsoft.com/office/powerpoint/2010/main" val="31066345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5B2F27AF-49BE-48A7-AC23-A3AAFE28689E}"/>
              </a:ext>
            </a:extLst>
          </p:cNvPr>
          <p:cNvSpPr>
            <a:spLocks noGrp="1"/>
          </p:cNvSpPr>
          <p:nvPr/>
        </p:nvSpPr>
        <p:spPr bwMode="auto">
          <a:xfrm>
            <a:off x="2074863" y="655639"/>
            <a:ext cx="8229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8775" indent="-358775">
              <a:spcBef>
                <a:spcPct val="20000"/>
              </a:spcBef>
              <a:buClr>
                <a:srgbClr val="0F5494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358775" indent="-358775">
              <a:spcBef>
                <a:spcPct val="20000"/>
              </a:spcBef>
              <a:buClr>
                <a:srgbClr val="56932F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358775" indent="-358775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358775" indent="-3587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358775" indent="-3587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815975" indent="-358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1273175" indent="-358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730375" indent="-358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187575" indent="-358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sz="3000" i="0">
              <a:solidFill>
                <a:srgbClr val="002B82"/>
              </a:solidFill>
            </a:endParaRPr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9CB476F9-C1C2-4F08-A817-E172C6CEFE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9378" y="26988"/>
            <a:ext cx="6480638" cy="77549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GB" altLang="en-US" dirty="0">
                <a:ea typeface="MS PGothic" panose="020B0600070205080204" pitchFamily="34" charset="-128"/>
              </a:rPr>
              <a:t>	</a:t>
            </a:r>
            <a:r>
              <a:rPr lang="en-GB" altLang="en-US" sz="2700" b="1" dirty="0">
                <a:ea typeface="MS PGothic" panose="020B0600070205080204" pitchFamily="34" charset="-128"/>
              </a:rPr>
              <a:t>Exercise Chimera</a:t>
            </a:r>
            <a:br>
              <a:rPr lang="en-GB" altLang="en-US" sz="2700" b="1" dirty="0">
                <a:ea typeface="MS PGothic" panose="020B0600070205080204" pitchFamily="34" charset="-128"/>
              </a:rPr>
            </a:br>
            <a:r>
              <a:rPr lang="en-GB" altLang="en-US" sz="2700" b="1" dirty="0">
                <a:ea typeface="MS PGothic" panose="020B0600070205080204" pitchFamily="34" charset="-128"/>
              </a:rPr>
              <a:t>Luxembourg, 30 - 31 January 2018</a:t>
            </a:r>
          </a:p>
        </p:txBody>
      </p:sp>
      <p:pic>
        <p:nvPicPr>
          <p:cNvPr id="12292" name="Picture 2" descr="C:\Users\LANARAN\AppData\Local\Microsoft\Windows\Temporary Internet Files\Content.Outlook\ZSH3CNMY\025.JPG">
            <a:extLst>
              <a:ext uri="{FF2B5EF4-FFF2-40B4-BE49-F238E27FC236}">
                <a16:creationId xmlns:a16="http://schemas.microsoft.com/office/drawing/2014/main" id="{C1B3AD03-2B10-48A1-9182-85A9D14D2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737" y="1853873"/>
            <a:ext cx="7870614" cy="488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3">
            <a:extLst>
              <a:ext uri="{FF2B5EF4-FFF2-40B4-BE49-F238E27FC236}">
                <a16:creationId xmlns:a16="http://schemas.microsoft.com/office/drawing/2014/main" id="{8B129FBD-5766-4E0A-9BAC-12AB0A006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784" y="1015242"/>
            <a:ext cx="851821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F5494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6932F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1800" b="1" dirty="0">
                <a:solidFill>
                  <a:srgbClr val="7030A0"/>
                </a:solidFill>
              </a:rPr>
              <a:t>Health, civil protection and security sectors working together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2627294"/>
            <a:ext cx="79248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99"/>
                </a:solidFill>
              </a:rPr>
              <a:t>Laboratory preparedness</a:t>
            </a:r>
            <a:r>
              <a:rPr lang="el-GR" sz="2800" dirty="0">
                <a:solidFill>
                  <a:srgbClr val="000099"/>
                </a:solidFill>
              </a:rPr>
              <a:t> </a:t>
            </a:r>
            <a:r>
              <a:rPr lang="en-US" sz="2800" dirty="0">
                <a:solidFill>
                  <a:srgbClr val="000099"/>
                </a:solidFill>
              </a:rPr>
              <a:t>to highly dangerous and emerging pathogens: the Greek experience</a:t>
            </a:r>
            <a:endParaRPr lang="el-GR" sz="2800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2843" y="3920591"/>
            <a:ext cx="4755469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CC"/>
                </a:solidFill>
              </a:rPr>
              <a:t>Prof. Anna Papa, MD, PhD</a:t>
            </a:r>
          </a:p>
          <a:p>
            <a:pPr algn="ctr"/>
            <a:r>
              <a:rPr lang="en-US" sz="2000" b="1" dirty="0">
                <a:solidFill>
                  <a:srgbClr val="0000CC"/>
                </a:solidFill>
              </a:rPr>
              <a:t>Aristotle University of Thessaloniki, Greece</a:t>
            </a:r>
          </a:p>
        </p:txBody>
      </p:sp>
      <p:pic>
        <p:nvPicPr>
          <p:cNvPr id="10" name="Picture 4" descr="Αποτέλεσμα εικόνας για au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251"/>
            <a:ext cx="1828800" cy="9144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53" y="132381"/>
            <a:ext cx="1600200" cy="105156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7200" y="81280"/>
            <a:ext cx="2400300" cy="1371246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306561"/>
            <a:ext cx="1704847" cy="76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232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7"/>
          <p:cNvPicPr>
            <a:picLocks noChangeAspect="1" noChangeArrowheads="1"/>
          </p:cNvPicPr>
          <p:nvPr/>
        </p:nvPicPr>
        <p:blipFill>
          <a:blip r:embed="rId3" cstate="print"/>
          <a:srcRect t="15100"/>
          <a:stretch>
            <a:fillRect/>
          </a:stretch>
        </p:blipFill>
        <p:spPr bwMode="auto">
          <a:xfrm>
            <a:off x="2590801" y="3505200"/>
            <a:ext cx="1672043" cy="1596794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4" cstate="print"/>
          <a:srcRect b="27959"/>
          <a:stretch>
            <a:fillRect/>
          </a:stretch>
        </p:blipFill>
        <p:spPr bwMode="auto">
          <a:xfrm>
            <a:off x="3536145" y="1173794"/>
            <a:ext cx="5119713" cy="111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481472" y="5342334"/>
          <a:ext cx="1513285" cy="1134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9504762" imgH="14628571" progId="PBrush">
                  <p:embed/>
                </p:oleObj>
              </mc:Choice>
              <mc:Fallback>
                <p:oleObj name="Bitmap Image" r:id="rId5" imgW="19504762" imgH="14628571" progId="PBrush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1472" y="5342334"/>
                        <a:ext cx="1513285" cy="11346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1752600" y="5332454"/>
          <a:ext cx="151328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19504762" imgH="14628571" progId="PBrush">
                  <p:embed/>
                </p:oleObj>
              </mc:Choice>
              <mc:Fallback>
                <p:oleObj name="Bitmap Image" r:id="rId7" imgW="19504762" imgH="14628571" progId="PBrush">
                  <p:embed/>
                  <p:pic>
                    <p:nvPicPr>
                      <p:cNvPr id="102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332454"/>
                        <a:ext cx="1513285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- TextBox"/>
          <p:cNvSpPr txBox="1"/>
          <p:nvPr/>
        </p:nvSpPr>
        <p:spPr>
          <a:xfrm>
            <a:off x="1752600" y="2401670"/>
            <a:ext cx="792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itchFamily="34" charset="0"/>
              </a:rPr>
              <a:t>June 2008;  46-year-old woman . No travel abroad. Agricultural worker. Tick bite. Fever, hemorrhage. Outcome: fatal. </a:t>
            </a:r>
            <a:endParaRPr lang="el-GR" dirty="0">
              <a:cs typeface="Arial" pitchFamily="34" charset="0"/>
            </a:endParaRPr>
          </a:p>
        </p:txBody>
      </p:sp>
      <p:grpSp>
        <p:nvGrpSpPr>
          <p:cNvPr id="8" name="Group 2"/>
          <p:cNvGrpSpPr>
            <a:grpSpLocks noChangeAspect="1"/>
          </p:cNvGrpSpPr>
          <p:nvPr/>
        </p:nvGrpSpPr>
        <p:grpSpPr bwMode="auto">
          <a:xfrm>
            <a:off x="5482325" y="2971800"/>
            <a:ext cx="4698555" cy="3746050"/>
            <a:chOff x="290" y="670"/>
            <a:chExt cx="3236" cy="4587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90" y="703"/>
              <a:ext cx="3236" cy="4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307" y="5167"/>
              <a:ext cx="594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558" y="5087"/>
              <a:ext cx="0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900">
                <a:cs typeface="Times New Roman" pitchFamily="18" charset="0"/>
              </a:endParaRP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H="1">
              <a:off x="307" y="721"/>
              <a:ext cx="2754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3103" y="670"/>
              <a:ext cx="383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Dugbe virus</a:t>
              </a: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H="1">
              <a:off x="307" y="842"/>
              <a:ext cx="444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792" y="763"/>
              <a:ext cx="721" cy="33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900" b="1" dirty="0">
                  <a:cs typeface="Times New Roman" pitchFamily="18" charset="0"/>
                </a:rPr>
                <a:t>U04958, AP92, Greece</a:t>
              </a: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1142" y="965"/>
              <a:ext cx="305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489" y="915"/>
              <a:ext cx="890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U75674, IbAr10200, Nigeria</a:t>
              </a: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 flipH="1">
              <a:off x="1172" y="1089"/>
              <a:ext cx="15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1364" y="1038"/>
              <a:ext cx="995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DQ211646, SPU97/85, S. Africa</a:t>
              </a: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H="1">
              <a:off x="1172" y="1211"/>
              <a:ext cx="287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1501" y="1161"/>
              <a:ext cx="944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U88415, SPU415/85, S. Africa</a:t>
              </a:r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 flipH="1">
              <a:off x="1142" y="1149"/>
              <a:ext cx="30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1172" y="1089"/>
              <a:ext cx="1" cy="12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flipH="1">
              <a:off x="813" y="1057"/>
              <a:ext cx="329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1142" y="965"/>
              <a:ext cx="1" cy="18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 flipH="1">
              <a:off x="852" y="1334"/>
              <a:ext cx="526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1419" y="1285"/>
              <a:ext cx="831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U88416, UG3010, Uganda</a:t>
              </a:r>
            </a:p>
          </p:txBody>
        </p:sp>
        <p:sp>
          <p:nvSpPr>
            <p:cNvPr id="28" name="Line 22"/>
            <p:cNvSpPr>
              <a:spLocks noChangeShapeType="1"/>
            </p:cNvSpPr>
            <p:nvPr/>
          </p:nvSpPr>
          <p:spPr bwMode="auto">
            <a:xfrm flipH="1">
              <a:off x="1111" y="1457"/>
              <a:ext cx="202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29" name="Rectangle 23"/>
            <p:cNvSpPr>
              <a:spLocks noChangeArrowheads="1"/>
            </p:cNvSpPr>
            <p:nvPr/>
          </p:nvSpPr>
          <p:spPr bwMode="auto">
            <a:xfrm>
              <a:off x="1355" y="1407"/>
              <a:ext cx="873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AJ538196.Baghdad 12, Iraq</a:t>
              </a:r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 flipH="1">
              <a:off x="1142" y="1579"/>
              <a:ext cx="105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1288" y="1529"/>
              <a:ext cx="80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DQ211645, Oman, Oman</a:t>
              </a:r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 flipH="1">
              <a:off x="1374" y="1702"/>
              <a:ext cx="3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1418" y="1653"/>
              <a:ext cx="860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AF527810, Matin, Pakistan</a:t>
              </a:r>
            </a:p>
          </p:txBody>
        </p: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 flipH="1">
              <a:off x="1374" y="1825"/>
              <a:ext cx="20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35" name="Rectangle 29"/>
            <p:cNvSpPr>
              <a:spLocks noChangeArrowheads="1"/>
            </p:cNvSpPr>
            <p:nvPr/>
          </p:nvSpPr>
          <p:spPr bwMode="auto">
            <a:xfrm>
              <a:off x="1436" y="1775"/>
              <a:ext cx="755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AY366375, 729/02, Iran</a:t>
              </a:r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 flipH="1">
              <a:off x="1142" y="1765"/>
              <a:ext cx="232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37" name="Line 31"/>
            <p:cNvSpPr>
              <a:spLocks noChangeShapeType="1"/>
            </p:cNvSpPr>
            <p:nvPr/>
          </p:nvSpPr>
          <p:spPr bwMode="auto">
            <a:xfrm>
              <a:off x="1374" y="1702"/>
              <a:ext cx="1" cy="12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38" name="Line 32"/>
            <p:cNvSpPr>
              <a:spLocks noChangeShapeType="1"/>
            </p:cNvSpPr>
            <p:nvPr/>
          </p:nvSpPr>
          <p:spPr bwMode="auto">
            <a:xfrm flipH="1">
              <a:off x="1111" y="1671"/>
              <a:ext cx="31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39" name="Line 33"/>
            <p:cNvSpPr>
              <a:spLocks noChangeShapeType="1"/>
            </p:cNvSpPr>
            <p:nvPr/>
          </p:nvSpPr>
          <p:spPr bwMode="auto">
            <a:xfrm>
              <a:off x="1142" y="1579"/>
              <a:ext cx="1" cy="18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40" name="Line 34"/>
            <p:cNvSpPr>
              <a:spLocks noChangeShapeType="1"/>
            </p:cNvSpPr>
            <p:nvPr/>
          </p:nvSpPr>
          <p:spPr bwMode="auto">
            <a:xfrm flipH="1">
              <a:off x="924" y="1565"/>
              <a:ext cx="187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41" name="Line 35"/>
            <p:cNvSpPr>
              <a:spLocks noChangeShapeType="1"/>
            </p:cNvSpPr>
            <p:nvPr/>
          </p:nvSpPr>
          <p:spPr bwMode="auto">
            <a:xfrm>
              <a:off x="1111" y="1457"/>
              <a:ext cx="1" cy="216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flipH="1">
              <a:off x="1113" y="1949"/>
              <a:ext cx="7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43" name="Rectangle 37"/>
            <p:cNvSpPr>
              <a:spLocks noChangeArrowheads="1"/>
            </p:cNvSpPr>
            <p:nvPr/>
          </p:nvSpPr>
          <p:spPr bwMode="auto">
            <a:xfrm>
              <a:off x="1229" y="1898"/>
              <a:ext cx="779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AY297692, TAJ/HU8975 </a:t>
              </a:r>
            </a:p>
            <a:p>
              <a:pPr>
                <a:defRPr/>
              </a:pPr>
              <a:endParaRPr lang="en-US" sz="900">
                <a:cs typeface="Times New Roman" pitchFamily="18" charset="0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flipH="1">
              <a:off x="1133" y="2071"/>
              <a:ext cx="84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45" name="Rectangle 39"/>
            <p:cNvSpPr>
              <a:spLocks noChangeArrowheads="1"/>
            </p:cNvSpPr>
            <p:nvPr/>
          </p:nvSpPr>
          <p:spPr bwMode="auto">
            <a:xfrm>
              <a:off x="1258" y="2021"/>
              <a:ext cx="1240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AF481799, Uzbek/TI10145, Uzbekistan</a:t>
              </a:r>
            </a:p>
          </p:txBody>
        </p:sp>
        <p:sp>
          <p:nvSpPr>
            <p:cNvPr id="46" name="Line 40"/>
            <p:cNvSpPr>
              <a:spLocks noChangeShapeType="1"/>
            </p:cNvSpPr>
            <p:nvPr/>
          </p:nvSpPr>
          <p:spPr bwMode="auto">
            <a:xfrm flipH="1">
              <a:off x="1133" y="2193"/>
              <a:ext cx="202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47" name="Rectangle 41"/>
            <p:cNvSpPr>
              <a:spLocks noChangeArrowheads="1"/>
            </p:cNvSpPr>
            <p:nvPr/>
          </p:nvSpPr>
          <p:spPr bwMode="auto">
            <a:xfrm>
              <a:off x="1377" y="2145"/>
              <a:ext cx="856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 dirty="0">
                  <a:cs typeface="Times New Roman" pitchFamily="18" charset="0"/>
                </a:rPr>
                <a:t>AJ010648, BA66019, China</a:t>
              </a: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flipH="1">
              <a:off x="1113" y="2133"/>
              <a:ext cx="20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>
              <a:off x="1133" y="2071"/>
              <a:ext cx="1" cy="12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50" name="Line 44"/>
            <p:cNvSpPr>
              <a:spLocks noChangeShapeType="1"/>
            </p:cNvSpPr>
            <p:nvPr/>
          </p:nvSpPr>
          <p:spPr bwMode="auto">
            <a:xfrm flipH="1">
              <a:off x="924" y="2041"/>
              <a:ext cx="189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51" name="Line 45"/>
            <p:cNvSpPr>
              <a:spLocks noChangeShapeType="1"/>
            </p:cNvSpPr>
            <p:nvPr/>
          </p:nvSpPr>
          <p:spPr bwMode="auto">
            <a:xfrm>
              <a:off x="1113" y="1949"/>
              <a:ext cx="1" cy="18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52" name="Line 46"/>
            <p:cNvSpPr>
              <a:spLocks noChangeShapeType="1"/>
            </p:cNvSpPr>
            <p:nvPr/>
          </p:nvSpPr>
          <p:spPr bwMode="auto">
            <a:xfrm flipH="1">
              <a:off x="910" y="1802"/>
              <a:ext cx="13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53" name="Line 47"/>
            <p:cNvSpPr>
              <a:spLocks noChangeShapeType="1"/>
            </p:cNvSpPr>
            <p:nvPr/>
          </p:nvSpPr>
          <p:spPr bwMode="auto">
            <a:xfrm>
              <a:off x="924" y="1565"/>
              <a:ext cx="1" cy="476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54" name="Line 48"/>
            <p:cNvSpPr>
              <a:spLocks noChangeShapeType="1"/>
            </p:cNvSpPr>
            <p:nvPr/>
          </p:nvSpPr>
          <p:spPr bwMode="auto">
            <a:xfrm flipH="1">
              <a:off x="1233" y="2317"/>
              <a:ext cx="48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55" name="Rectangle 49"/>
            <p:cNvSpPr>
              <a:spLocks noChangeArrowheads="1"/>
            </p:cNvSpPr>
            <p:nvPr/>
          </p:nvSpPr>
          <p:spPr bwMode="auto">
            <a:xfrm>
              <a:off x="1322" y="2266"/>
              <a:ext cx="1050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AF481802, STV/HU29223, Russia</a:t>
              </a:r>
            </a:p>
          </p:txBody>
        </p:sp>
        <p:sp>
          <p:nvSpPr>
            <p:cNvPr id="56" name="Line 50"/>
            <p:cNvSpPr>
              <a:spLocks noChangeShapeType="1"/>
            </p:cNvSpPr>
            <p:nvPr/>
          </p:nvSpPr>
          <p:spPr bwMode="auto">
            <a:xfrm flipH="1">
              <a:off x="1251" y="2439"/>
              <a:ext cx="139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57" name="Rectangle 51"/>
            <p:cNvSpPr>
              <a:spLocks noChangeArrowheads="1"/>
            </p:cNvSpPr>
            <p:nvPr/>
          </p:nvSpPr>
          <p:spPr bwMode="auto">
            <a:xfrm>
              <a:off x="1432" y="2389"/>
              <a:ext cx="1189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 dirty="0">
                  <a:cs typeface="Times New Roman" pitchFamily="18" charset="0"/>
                </a:rPr>
                <a:t>EF432640, </a:t>
              </a:r>
              <a:r>
                <a:rPr lang="en-US" sz="900" dirty="0" err="1">
                  <a:cs typeface="Times New Roman" pitchFamily="18" charset="0"/>
                </a:rPr>
                <a:t>Kelkit</a:t>
              </a:r>
              <a:r>
                <a:rPr lang="en-US" sz="900" dirty="0">
                  <a:cs typeface="Times New Roman" pitchFamily="18" charset="0"/>
                </a:rPr>
                <a:t> S/hu1/2004, Turkey</a:t>
              </a:r>
            </a:p>
          </p:txBody>
        </p:sp>
        <p:sp>
          <p:nvSpPr>
            <p:cNvPr id="58" name="Line 52"/>
            <p:cNvSpPr>
              <a:spLocks noChangeShapeType="1"/>
            </p:cNvSpPr>
            <p:nvPr/>
          </p:nvSpPr>
          <p:spPr bwMode="auto">
            <a:xfrm flipH="1">
              <a:off x="1254" y="2562"/>
              <a:ext cx="100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59" name="Rectangle 53"/>
            <p:cNvSpPr>
              <a:spLocks noChangeArrowheads="1"/>
            </p:cNvSpPr>
            <p:nvPr/>
          </p:nvSpPr>
          <p:spPr bwMode="auto">
            <a:xfrm>
              <a:off x="1395" y="2513"/>
              <a:ext cx="88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 dirty="0">
                  <a:cs typeface="Times New Roman" pitchFamily="18" charset="0"/>
                </a:rPr>
                <a:t>DQ211643, </a:t>
              </a:r>
              <a:r>
                <a:rPr lang="en-US" sz="900" dirty="0" err="1">
                  <a:cs typeface="Times New Roman" pitchFamily="18" charset="0"/>
                </a:rPr>
                <a:t>Drosdov</a:t>
              </a:r>
              <a:r>
                <a:rPr lang="en-US" sz="900" dirty="0">
                  <a:cs typeface="Times New Roman" pitchFamily="18" charset="0"/>
                </a:rPr>
                <a:t>, Russia</a:t>
              </a:r>
            </a:p>
          </p:txBody>
        </p:sp>
        <p:sp>
          <p:nvSpPr>
            <p:cNvPr id="60" name="Line 54"/>
            <p:cNvSpPr>
              <a:spLocks noChangeShapeType="1"/>
            </p:cNvSpPr>
            <p:nvPr/>
          </p:nvSpPr>
          <p:spPr bwMode="auto">
            <a:xfrm>
              <a:off x="1296" y="2685"/>
              <a:ext cx="1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61" name="Rectangle 55"/>
            <p:cNvSpPr>
              <a:spLocks noChangeArrowheads="1"/>
            </p:cNvSpPr>
            <p:nvPr/>
          </p:nvSpPr>
          <p:spPr bwMode="auto">
            <a:xfrm>
              <a:off x="1337" y="2635"/>
              <a:ext cx="991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DQ211644, Kashmanov, Russia</a:t>
              </a:r>
            </a:p>
          </p:txBody>
        </p:sp>
        <p:sp>
          <p:nvSpPr>
            <p:cNvPr id="62" name="Line 56"/>
            <p:cNvSpPr>
              <a:spLocks noChangeShapeType="1"/>
            </p:cNvSpPr>
            <p:nvPr/>
          </p:nvSpPr>
          <p:spPr bwMode="auto">
            <a:xfrm flipH="1">
              <a:off x="1296" y="2807"/>
              <a:ext cx="23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63" name="Rectangle 57"/>
            <p:cNvSpPr>
              <a:spLocks noChangeArrowheads="1"/>
            </p:cNvSpPr>
            <p:nvPr/>
          </p:nvSpPr>
          <p:spPr bwMode="auto">
            <a:xfrm>
              <a:off x="1360" y="2758"/>
              <a:ext cx="1149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DQ206447, ROS/HUVLV-100, Russia</a:t>
              </a:r>
            </a:p>
          </p:txBody>
        </p:sp>
        <p:sp>
          <p:nvSpPr>
            <p:cNvPr id="64" name="Line 58"/>
            <p:cNvSpPr>
              <a:spLocks noChangeShapeType="1"/>
            </p:cNvSpPr>
            <p:nvPr/>
          </p:nvSpPr>
          <p:spPr bwMode="auto">
            <a:xfrm flipH="1">
              <a:off x="1254" y="2746"/>
              <a:ext cx="42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65" name="Line 59"/>
            <p:cNvSpPr>
              <a:spLocks noChangeShapeType="1"/>
            </p:cNvSpPr>
            <p:nvPr/>
          </p:nvSpPr>
          <p:spPr bwMode="auto">
            <a:xfrm>
              <a:off x="1296" y="2685"/>
              <a:ext cx="1" cy="12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66" name="Line 60"/>
            <p:cNvSpPr>
              <a:spLocks noChangeShapeType="1"/>
            </p:cNvSpPr>
            <p:nvPr/>
          </p:nvSpPr>
          <p:spPr bwMode="auto">
            <a:xfrm flipH="1">
              <a:off x="1251" y="2654"/>
              <a:ext cx="3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67" name="Line 61"/>
            <p:cNvSpPr>
              <a:spLocks noChangeShapeType="1"/>
            </p:cNvSpPr>
            <p:nvPr/>
          </p:nvSpPr>
          <p:spPr bwMode="auto">
            <a:xfrm>
              <a:off x="1254" y="2562"/>
              <a:ext cx="1" cy="18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68" name="Line 62"/>
            <p:cNvSpPr>
              <a:spLocks noChangeShapeType="1"/>
            </p:cNvSpPr>
            <p:nvPr/>
          </p:nvSpPr>
          <p:spPr bwMode="auto">
            <a:xfrm flipH="1">
              <a:off x="1233" y="2546"/>
              <a:ext cx="18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69" name="Line 63"/>
            <p:cNvSpPr>
              <a:spLocks noChangeShapeType="1"/>
            </p:cNvSpPr>
            <p:nvPr/>
          </p:nvSpPr>
          <p:spPr bwMode="auto">
            <a:xfrm>
              <a:off x="1251" y="2439"/>
              <a:ext cx="1" cy="21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70" name="Line 64"/>
            <p:cNvSpPr>
              <a:spLocks noChangeShapeType="1"/>
            </p:cNvSpPr>
            <p:nvPr/>
          </p:nvSpPr>
          <p:spPr bwMode="auto">
            <a:xfrm flipH="1">
              <a:off x="1204" y="2431"/>
              <a:ext cx="28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71" name="Line 65"/>
            <p:cNvSpPr>
              <a:spLocks noChangeShapeType="1"/>
            </p:cNvSpPr>
            <p:nvPr/>
          </p:nvSpPr>
          <p:spPr bwMode="auto">
            <a:xfrm>
              <a:off x="1233" y="2317"/>
              <a:ext cx="1" cy="229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72" name="Line 66"/>
            <p:cNvSpPr>
              <a:spLocks noChangeShapeType="1"/>
            </p:cNvSpPr>
            <p:nvPr/>
          </p:nvSpPr>
          <p:spPr bwMode="auto">
            <a:xfrm flipH="1">
              <a:off x="1257" y="2930"/>
              <a:ext cx="44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73" name="Rectangle 67"/>
            <p:cNvSpPr>
              <a:spLocks noChangeArrowheads="1"/>
            </p:cNvSpPr>
            <p:nvPr/>
          </p:nvSpPr>
          <p:spPr bwMode="auto">
            <a:xfrm>
              <a:off x="1343" y="2881"/>
              <a:ext cx="82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AY550256, BUL6, Bulgaria</a:t>
              </a:r>
            </a:p>
          </p:txBody>
        </p:sp>
        <p:sp>
          <p:nvSpPr>
            <p:cNvPr id="74" name="Line 68"/>
            <p:cNvSpPr>
              <a:spLocks noChangeShapeType="1"/>
            </p:cNvSpPr>
            <p:nvPr/>
          </p:nvSpPr>
          <p:spPr bwMode="auto">
            <a:xfrm flipH="1">
              <a:off x="1265" y="3053"/>
              <a:ext cx="46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75" name="Rectangle 69"/>
            <p:cNvSpPr>
              <a:spLocks noChangeArrowheads="1"/>
            </p:cNvSpPr>
            <p:nvPr/>
          </p:nvSpPr>
          <p:spPr bwMode="auto">
            <a:xfrm>
              <a:off x="1353" y="3003"/>
              <a:ext cx="1071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AF449482, Al/kukes3/01, Albania</a:t>
              </a:r>
            </a:p>
          </p:txBody>
        </p:sp>
        <p:sp>
          <p:nvSpPr>
            <p:cNvPr id="76" name="Line 70"/>
            <p:cNvSpPr>
              <a:spLocks noChangeShapeType="1"/>
            </p:cNvSpPr>
            <p:nvPr/>
          </p:nvSpPr>
          <p:spPr bwMode="auto">
            <a:xfrm flipH="1">
              <a:off x="1265" y="3177"/>
              <a:ext cx="24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77" name="Rectangle 71"/>
            <p:cNvSpPr>
              <a:spLocks noChangeArrowheads="1"/>
            </p:cNvSpPr>
            <p:nvPr/>
          </p:nvSpPr>
          <p:spPr bwMode="auto">
            <a:xfrm>
              <a:off x="1330" y="3126"/>
              <a:ext cx="1068" cy="17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900" b="1" dirty="0">
                  <a:cs typeface="Times New Roman" pitchFamily="18" charset="0"/>
                </a:rPr>
                <a:t>EU871766, </a:t>
              </a:r>
              <a:r>
                <a:rPr lang="en-US" sz="900" b="1" dirty="0" err="1">
                  <a:cs typeface="Times New Roman" pitchFamily="18" charset="0"/>
                </a:rPr>
                <a:t>Rodopi</a:t>
              </a:r>
              <a:r>
                <a:rPr lang="en-US" sz="900" b="1" dirty="0">
                  <a:cs typeface="Times New Roman" pitchFamily="18" charset="0"/>
                </a:rPr>
                <a:t>, 2008, Greece</a:t>
              </a:r>
            </a:p>
          </p:txBody>
        </p:sp>
        <p:sp>
          <p:nvSpPr>
            <p:cNvPr id="78" name="Line 72"/>
            <p:cNvSpPr>
              <a:spLocks noChangeShapeType="1"/>
            </p:cNvSpPr>
            <p:nvPr/>
          </p:nvSpPr>
          <p:spPr bwMode="auto">
            <a:xfrm flipH="1">
              <a:off x="1289" y="3299"/>
              <a:ext cx="23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79" name="Rectangle 73"/>
            <p:cNvSpPr>
              <a:spLocks noChangeArrowheads="1"/>
            </p:cNvSpPr>
            <p:nvPr/>
          </p:nvSpPr>
          <p:spPr bwMode="auto">
            <a:xfrm>
              <a:off x="1354" y="3249"/>
              <a:ext cx="1282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 dirty="0">
                  <a:cs typeface="Times New Roman" pitchFamily="18" charset="0"/>
                </a:rPr>
                <a:t>FJ160262, </a:t>
              </a:r>
              <a:r>
                <a:rPr lang="en-US" sz="900" dirty="0" err="1">
                  <a:cs typeface="Times New Roman" pitchFamily="18" charset="0"/>
                </a:rPr>
                <a:t>Gotze</a:t>
              </a:r>
              <a:r>
                <a:rPr lang="en-US" sz="900" dirty="0">
                  <a:cs typeface="Times New Roman" pitchFamily="18" charset="0"/>
                </a:rPr>
                <a:t> </a:t>
              </a:r>
              <a:r>
                <a:rPr lang="en-US" sz="900" dirty="0" err="1">
                  <a:cs typeface="Times New Roman" pitchFamily="18" charset="0"/>
                </a:rPr>
                <a:t>Deltsev</a:t>
              </a:r>
              <a:r>
                <a:rPr lang="en-US" sz="900" dirty="0">
                  <a:cs typeface="Times New Roman" pitchFamily="18" charset="0"/>
                </a:rPr>
                <a:t>, 2008, Bulgaria</a:t>
              </a:r>
            </a:p>
          </p:txBody>
        </p:sp>
        <p:sp>
          <p:nvSpPr>
            <p:cNvPr id="80" name="Line 74"/>
            <p:cNvSpPr>
              <a:spLocks noChangeShapeType="1"/>
            </p:cNvSpPr>
            <p:nvPr/>
          </p:nvSpPr>
          <p:spPr bwMode="auto">
            <a:xfrm>
              <a:off x="1289" y="3421"/>
              <a:ext cx="1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81" name="Rectangle 75"/>
            <p:cNvSpPr>
              <a:spLocks noChangeArrowheads="1"/>
            </p:cNvSpPr>
            <p:nvPr/>
          </p:nvSpPr>
          <p:spPr bwMode="auto">
            <a:xfrm>
              <a:off x="1330" y="3373"/>
              <a:ext cx="82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 dirty="0">
                  <a:cs typeface="Times New Roman" pitchFamily="18" charset="0"/>
                </a:rPr>
                <a:t>AY550255, BUL3, Bulgaria</a:t>
              </a:r>
            </a:p>
          </p:txBody>
        </p:sp>
        <p:sp>
          <p:nvSpPr>
            <p:cNvPr id="82" name="Line 76"/>
            <p:cNvSpPr>
              <a:spLocks noChangeShapeType="1"/>
            </p:cNvSpPr>
            <p:nvPr/>
          </p:nvSpPr>
          <p:spPr bwMode="auto">
            <a:xfrm flipH="1">
              <a:off x="1289" y="3545"/>
              <a:ext cx="2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83" name="Rectangle 77"/>
            <p:cNvSpPr>
              <a:spLocks noChangeArrowheads="1"/>
            </p:cNvSpPr>
            <p:nvPr/>
          </p:nvSpPr>
          <p:spPr bwMode="auto">
            <a:xfrm>
              <a:off x="1354" y="3494"/>
              <a:ext cx="82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AY550254, BUL2, Bulgaria</a:t>
              </a:r>
            </a:p>
          </p:txBody>
        </p:sp>
        <p:sp>
          <p:nvSpPr>
            <p:cNvPr id="84" name="Line 78"/>
            <p:cNvSpPr>
              <a:spLocks noChangeShapeType="1"/>
            </p:cNvSpPr>
            <p:nvPr/>
          </p:nvSpPr>
          <p:spPr bwMode="auto">
            <a:xfrm>
              <a:off x="1289" y="3483"/>
              <a:ext cx="1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85" name="Line 79"/>
            <p:cNvSpPr>
              <a:spLocks noChangeShapeType="1"/>
            </p:cNvSpPr>
            <p:nvPr/>
          </p:nvSpPr>
          <p:spPr bwMode="auto">
            <a:xfrm>
              <a:off x="1289" y="3421"/>
              <a:ext cx="1" cy="12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86" name="Line 80"/>
            <p:cNvSpPr>
              <a:spLocks noChangeShapeType="1"/>
            </p:cNvSpPr>
            <p:nvPr/>
          </p:nvSpPr>
          <p:spPr bwMode="auto">
            <a:xfrm flipH="1">
              <a:off x="1265" y="3391"/>
              <a:ext cx="24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87" name="Line 81"/>
            <p:cNvSpPr>
              <a:spLocks noChangeShapeType="1"/>
            </p:cNvSpPr>
            <p:nvPr/>
          </p:nvSpPr>
          <p:spPr bwMode="auto">
            <a:xfrm>
              <a:off x="1289" y="3299"/>
              <a:ext cx="1" cy="18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88" name="Line 82"/>
            <p:cNvSpPr>
              <a:spLocks noChangeShapeType="1"/>
            </p:cNvSpPr>
            <p:nvPr/>
          </p:nvSpPr>
          <p:spPr bwMode="auto">
            <a:xfrm>
              <a:off x="1265" y="3283"/>
              <a:ext cx="1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89" name="Line 83"/>
            <p:cNvSpPr>
              <a:spLocks noChangeShapeType="1"/>
            </p:cNvSpPr>
            <p:nvPr/>
          </p:nvSpPr>
          <p:spPr bwMode="auto">
            <a:xfrm>
              <a:off x="1265" y="3177"/>
              <a:ext cx="1" cy="216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90" name="Line 84"/>
            <p:cNvSpPr>
              <a:spLocks noChangeShapeType="1"/>
            </p:cNvSpPr>
            <p:nvPr/>
          </p:nvSpPr>
          <p:spPr bwMode="auto">
            <a:xfrm flipH="1">
              <a:off x="1260" y="3169"/>
              <a:ext cx="5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91" name="Line 85"/>
            <p:cNvSpPr>
              <a:spLocks noChangeShapeType="1"/>
            </p:cNvSpPr>
            <p:nvPr/>
          </p:nvSpPr>
          <p:spPr bwMode="auto">
            <a:xfrm>
              <a:off x="1265" y="3053"/>
              <a:ext cx="1" cy="232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92" name="Line 86"/>
            <p:cNvSpPr>
              <a:spLocks noChangeShapeType="1"/>
            </p:cNvSpPr>
            <p:nvPr/>
          </p:nvSpPr>
          <p:spPr bwMode="auto">
            <a:xfrm flipH="1">
              <a:off x="1279" y="3667"/>
              <a:ext cx="3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93" name="Rectangle 87"/>
            <p:cNvSpPr>
              <a:spLocks noChangeArrowheads="1"/>
            </p:cNvSpPr>
            <p:nvPr/>
          </p:nvSpPr>
          <p:spPr bwMode="auto">
            <a:xfrm>
              <a:off x="1324" y="3617"/>
              <a:ext cx="86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AY550258, BUL10, Bulgaria</a:t>
              </a:r>
            </a:p>
          </p:txBody>
        </p:sp>
        <p:sp>
          <p:nvSpPr>
            <p:cNvPr id="94" name="Line 88"/>
            <p:cNvSpPr>
              <a:spLocks noChangeShapeType="1"/>
            </p:cNvSpPr>
            <p:nvPr/>
          </p:nvSpPr>
          <p:spPr bwMode="auto">
            <a:xfrm flipH="1">
              <a:off x="1279" y="3790"/>
              <a:ext cx="19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95" name="Rectangle 89"/>
            <p:cNvSpPr>
              <a:spLocks noChangeArrowheads="1"/>
            </p:cNvSpPr>
            <p:nvPr/>
          </p:nvSpPr>
          <p:spPr bwMode="auto">
            <a:xfrm>
              <a:off x="1340" y="3741"/>
              <a:ext cx="82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 dirty="0">
                  <a:cs typeface="Times New Roman" pitchFamily="18" charset="0"/>
                </a:rPr>
                <a:t>AY550253, BUL1, Bulgaria</a:t>
              </a:r>
            </a:p>
          </p:txBody>
        </p:sp>
        <p:sp>
          <p:nvSpPr>
            <p:cNvPr id="96" name="Line 90"/>
            <p:cNvSpPr>
              <a:spLocks noChangeShapeType="1"/>
            </p:cNvSpPr>
            <p:nvPr/>
          </p:nvSpPr>
          <p:spPr bwMode="auto">
            <a:xfrm flipH="1">
              <a:off x="1260" y="3729"/>
              <a:ext cx="19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97" name="Line 91"/>
            <p:cNvSpPr>
              <a:spLocks noChangeShapeType="1"/>
            </p:cNvSpPr>
            <p:nvPr/>
          </p:nvSpPr>
          <p:spPr bwMode="auto">
            <a:xfrm>
              <a:off x="1279" y="3667"/>
              <a:ext cx="1" cy="12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98" name="Line 92"/>
            <p:cNvSpPr>
              <a:spLocks noChangeShapeType="1"/>
            </p:cNvSpPr>
            <p:nvPr/>
          </p:nvSpPr>
          <p:spPr bwMode="auto">
            <a:xfrm flipH="1">
              <a:off x="1257" y="3449"/>
              <a:ext cx="3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99" name="Line 93"/>
            <p:cNvSpPr>
              <a:spLocks noChangeShapeType="1"/>
            </p:cNvSpPr>
            <p:nvPr/>
          </p:nvSpPr>
          <p:spPr bwMode="auto">
            <a:xfrm>
              <a:off x="1260" y="3169"/>
              <a:ext cx="1" cy="56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00" name="Line 94"/>
            <p:cNvSpPr>
              <a:spLocks noChangeShapeType="1"/>
            </p:cNvSpPr>
            <p:nvPr/>
          </p:nvSpPr>
          <p:spPr bwMode="auto">
            <a:xfrm flipH="1">
              <a:off x="1242" y="3189"/>
              <a:ext cx="15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01" name="Line 95"/>
            <p:cNvSpPr>
              <a:spLocks noChangeShapeType="1"/>
            </p:cNvSpPr>
            <p:nvPr/>
          </p:nvSpPr>
          <p:spPr bwMode="auto">
            <a:xfrm>
              <a:off x="1257" y="2930"/>
              <a:ext cx="1" cy="519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02" name="Line 96"/>
            <p:cNvSpPr>
              <a:spLocks noChangeShapeType="1"/>
            </p:cNvSpPr>
            <p:nvPr/>
          </p:nvSpPr>
          <p:spPr bwMode="auto">
            <a:xfrm flipH="1">
              <a:off x="1267" y="3913"/>
              <a:ext cx="24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03" name="Rectangle 97"/>
            <p:cNvSpPr>
              <a:spLocks noChangeArrowheads="1"/>
            </p:cNvSpPr>
            <p:nvPr/>
          </p:nvSpPr>
          <p:spPr bwMode="auto">
            <a:xfrm>
              <a:off x="1332" y="3863"/>
              <a:ext cx="973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EU727456, GOU-OT07, Turkey</a:t>
              </a:r>
            </a:p>
          </p:txBody>
        </p:sp>
        <p:sp>
          <p:nvSpPr>
            <p:cNvPr id="104" name="Line 98"/>
            <p:cNvSpPr>
              <a:spLocks noChangeShapeType="1"/>
            </p:cNvSpPr>
            <p:nvPr/>
          </p:nvSpPr>
          <p:spPr bwMode="auto">
            <a:xfrm flipH="1">
              <a:off x="1267" y="4037"/>
              <a:ext cx="22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05" name="Rectangle 99"/>
            <p:cNvSpPr>
              <a:spLocks noChangeArrowheads="1"/>
            </p:cNvSpPr>
            <p:nvPr/>
          </p:nvSpPr>
          <p:spPr bwMode="auto">
            <a:xfrm>
              <a:off x="1331" y="3986"/>
              <a:ext cx="872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EF012361, 2005-54, Turkey</a:t>
              </a:r>
            </a:p>
          </p:txBody>
        </p:sp>
        <p:sp>
          <p:nvSpPr>
            <p:cNvPr id="106" name="Line 100"/>
            <p:cNvSpPr>
              <a:spLocks noChangeShapeType="1"/>
            </p:cNvSpPr>
            <p:nvPr/>
          </p:nvSpPr>
          <p:spPr bwMode="auto">
            <a:xfrm flipH="1">
              <a:off x="1242" y="3974"/>
              <a:ext cx="25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07" name="Line 101"/>
            <p:cNvSpPr>
              <a:spLocks noChangeShapeType="1"/>
            </p:cNvSpPr>
            <p:nvPr/>
          </p:nvSpPr>
          <p:spPr bwMode="auto">
            <a:xfrm>
              <a:off x="1267" y="3913"/>
              <a:ext cx="1" cy="12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08" name="Line 102"/>
            <p:cNvSpPr>
              <a:spLocks noChangeShapeType="1"/>
            </p:cNvSpPr>
            <p:nvPr/>
          </p:nvSpPr>
          <p:spPr bwMode="auto">
            <a:xfrm flipH="1">
              <a:off x="1224" y="3582"/>
              <a:ext cx="18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09" name="Line 103"/>
            <p:cNvSpPr>
              <a:spLocks noChangeShapeType="1"/>
            </p:cNvSpPr>
            <p:nvPr/>
          </p:nvSpPr>
          <p:spPr bwMode="auto">
            <a:xfrm>
              <a:off x="1242" y="3189"/>
              <a:ext cx="1" cy="78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10" name="Line 104"/>
            <p:cNvSpPr>
              <a:spLocks noChangeShapeType="1"/>
            </p:cNvSpPr>
            <p:nvPr/>
          </p:nvSpPr>
          <p:spPr bwMode="auto">
            <a:xfrm flipH="1">
              <a:off x="1245" y="4158"/>
              <a:ext cx="59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11" name="Rectangle 105"/>
            <p:cNvSpPr>
              <a:spLocks noChangeArrowheads="1"/>
            </p:cNvSpPr>
            <p:nvPr/>
          </p:nvSpPr>
          <p:spPr bwMode="auto">
            <a:xfrm>
              <a:off x="1345" y="4109"/>
              <a:ext cx="1007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AY277676, Bul/Hu517, Bulgaria</a:t>
              </a:r>
            </a:p>
          </p:txBody>
        </p:sp>
        <p:sp>
          <p:nvSpPr>
            <p:cNvPr id="112" name="Line 106"/>
            <p:cNvSpPr>
              <a:spLocks noChangeShapeType="1"/>
            </p:cNvSpPr>
            <p:nvPr/>
          </p:nvSpPr>
          <p:spPr bwMode="auto">
            <a:xfrm flipH="1">
              <a:off x="1254" y="4281"/>
              <a:ext cx="19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13" name="Rectangle 107"/>
            <p:cNvSpPr>
              <a:spLocks noChangeArrowheads="1"/>
            </p:cNvSpPr>
            <p:nvPr/>
          </p:nvSpPr>
          <p:spPr bwMode="auto">
            <a:xfrm>
              <a:off x="1315" y="4231"/>
              <a:ext cx="976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DQ211649,200310849, Turkey</a:t>
              </a:r>
            </a:p>
          </p:txBody>
        </p:sp>
        <p:sp>
          <p:nvSpPr>
            <p:cNvPr id="114" name="Line 108"/>
            <p:cNvSpPr>
              <a:spLocks noChangeShapeType="1"/>
            </p:cNvSpPr>
            <p:nvPr/>
          </p:nvSpPr>
          <p:spPr bwMode="auto">
            <a:xfrm flipH="1">
              <a:off x="1257" y="4405"/>
              <a:ext cx="22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15" name="Rectangle 109"/>
            <p:cNvSpPr>
              <a:spLocks noChangeArrowheads="1"/>
            </p:cNvSpPr>
            <p:nvPr/>
          </p:nvSpPr>
          <p:spPr bwMode="auto">
            <a:xfrm>
              <a:off x="1321" y="4354"/>
              <a:ext cx="786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DQ133507, Hoti, Kosovo</a:t>
              </a:r>
            </a:p>
          </p:txBody>
        </p:sp>
        <p:sp>
          <p:nvSpPr>
            <p:cNvPr id="116" name="Line 110"/>
            <p:cNvSpPr>
              <a:spLocks noChangeShapeType="1"/>
            </p:cNvSpPr>
            <p:nvPr/>
          </p:nvSpPr>
          <p:spPr bwMode="auto">
            <a:xfrm flipH="1">
              <a:off x="1258" y="4527"/>
              <a:ext cx="24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17" name="Rectangle 111"/>
            <p:cNvSpPr>
              <a:spLocks noChangeArrowheads="1"/>
            </p:cNvSpPr>
            <p:nvPr/>
          </p:nvSpPr>
          <p:spPr bwMode="auto">
            <a:xfrm>
              <a:off x="1323" y="4477"/>
              <a:ext cx="593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AF404507, Kosovo</a:t>
              </a:r>
            </a:p>
          </p:txBody>
        </p:sp>
        <p:sp>
          <p:nvSpPr>
            <p:cNvPr id="118" name="Line 112"/>
            <p:cNvSpPr>
              <a:spLocks noChangeShapeType="1"/>
            </p:cNvSpPr>
            <p:nvPr/>
          </p:nvSpPr>
          <p:spPr bwMode="auto">
            <a:xfrm flipH="1">
              <a:off x="1258" y="4650"/>
              <a:ext cx="72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19" name="Rectangle 113"/>
            <p:cNvSpPr>
              <a:spLocks noChangeArrowheads="1"/>
            </p:cNvSpPr>
            <p:nvPr/>
          </p:nvSpPr>
          <p:spPr bwMode="auto">
            <a:xfrm>
              <a:off x="1371" y="4601"/>
              <a:ext cx="1229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EF432649, Kelkit S/hu11/2005, Turkey</a:t>
              </a:r>
            </a:p>
          </p:txBody>
        </p:sp>
        <p:sp>
          <p:nvSpPr>
            <p:cNvPr id="120" name="Line 114"/>
            <p:cNvSpPr>
              <a:spLocks noChangeShapeType="1"/>
            </p:cNvSpPr>
            <p:nvPr/>
          </p:nvSpPr>
          <p:spPr bwMode="auto">
            <a:xfrm>
              <a:off x="1258" y="4773"/>
              <a:ext cx="1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21" name="Rectangle 115"/>
            <p:cNvSpPr>
              <a:spLocks noChangeArrowheads="1"/>
            </p:cNvSpPr>
            <p:nvPr/>
          </p:nvSpPr>
          <p:spPr bwMode="auto">
            <a:xfrm>
              <a:off x="1300" y="4723"/>
              <a:ext cx="900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AF428144, 9553/01, Kosovo</a:t>
              </a:r>
            </a:p>
          </p:txBody>
        </p:sp>
        <p:sp>
          <p:nvSpPr>
            <p:cNvPr id="122" name="Line 116"/>
            <p:cNvSpPr>
              <a:spLocks noChangeShapeType="1"/>
            </p:cNvSpPr>
            <p:nvPr/>
          </p:nvSpPr>
          <p:spPr bwMode="auto">
            <a:xfrm>
              <a:off x="1258" y="4711"/>
              <a:ext cx="1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23" name="Line 117"/>
            <p:cNvSpPr>
              <a:spLocks noChangeShapeType="1"/>
            </p:cNvSpPr>
            <p:nvPr/>
          </p:nvSpPr>
          <p:spPr bwMode="auto">
            <a:xfrm>
              <a:off x="1258" y="4650"/>
              <a:ext cx="1" cy="12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24" name="Line 118"/>
            <p:cNvSpPr>
              <a:spLocks noChangeShapeType="1"/>
            </p:cNvSpPr>
            <p:nvPr/>
          </p:nvSpPr>
          <p:spPr bwMode="auto">
            <a:xfrm flipH="1">
              <a:off x="1257" y="4619"/>
              <a:ext cx="1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25" name="Line 119"/>
            <p:cNvSpPr>
              <a:spLocks noChangeShapeType="1"/>
            </p:cNvSpPr>
            <p:nvPr/>
          </p:nvSpPr>
          <p:spPr bwMode="auto">
            <a:xfrm>
              <a:off x="1258" y="4527"/>
              <a:ext cx="1" cy="18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26" name="Line 120"/>
            <p:cNvSpPr>
              <a:spLocks noChangeShapeType="1"/>
            </p:cNvSpPr>
            <p:nvPr/>
          </p:nvSpPr>
          <p:spPr bwMode="auto">
            <a:xfrm flipH="1">
              <a:off x="1254" y="4511"/>
              <a:ext cx="3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27" name="Line 121"/>
            <p:cNvSpPr>
              <a:spLocks noChangeShapeType="1"/>
            </p:cNvSpPr>
            <p:nvPr/>
          </p:nvSpPr>
          <p:spPr bwMode="auto">
            <a:xfrm>
              <a:off x="1257" y="4405"/>
              <a:ext cx="1" cy="216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28" name="Line 122"/>
            <p:cNvSpPr>
              <a:spLocks noChangeShapeType="1"/>
            </p:cNvSpPr>
            <p:nvPr/>
          </p:nvSpPr>
          <p:spPr bwMode="auto">
            <a:xfrm flipH="1">
              <a:off x="1245" y="4397"/>
              <a:ext cx="9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29" name="Line 123"/>
            <p:cNvSpPr>
              <a:spLocks noChangeShapeType="1"/>
            </p:cNvSpPr>
            <p:nvPr/>
          </p:nvSpPr>
          <p:spPr bwMode="auto">
            <a:xfrm>
              <a:off x="1254" y="4281"/>
              <a:ext cx="1" cy="232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30" name="Line 124"/>
            <p:cNvSpPr>
              <a:spLocks noChangeShapeType="1"/>
            </p:cNvSpPr>
            <p:nvPr/>
          </p:nvSpPr>
          <p:spPr bwMode="auto">
            <a:xfrm flipH="1">
              <a:off x="1224" y="4277"/>
              <a:ext cx="21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31" name="Line 125"/>
            <p:cNvSpPr>
              <a:spLocks noChangeShapeType="1"/>
            </p:cNvSpPr>
            <p:nvPr/>
          </p:nvSpPr>
          <p:spPr bwMode="auto">
            <a:xfrm>
              <a:off x="1245" y="4158"/>
              <a:ext cx="1" cy="239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32" name="Line 126"/>
            <p:cNvSpPr>
              <a:spLocks noChangeShapeType="1"/>
            </p:cNvSpPr>
            <p:nvPr/>
          </p:nvSpPr>
          <p:spPr bwMode="auto">
            <a:xfrm flipH="1">
              <a:off x="1204" y="3929"/>
              <a:ext cx="19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33" name="Line 127"/>
            <p:cNvSpPr>
              <a:spLocks noChangeShapeType="1"/>
            </p:cNvSpPr>
            <p:nvPr/>
          </p:nvSpPr>
          <p:spPr bwMode="auto">
            <a:xfrm>
              <a:off x="1224" y="3582"/>
              <a:ext cx="1" cy="69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34" name="Line 128"/>
            <p:cNvSpPr>
              <a:spLocks noChangeShapeType="1"/>
            </p:cNvSpPr>
            <p:nvPr/>
          </p:nvSpPr>
          <p:spPr bwMode="auto">
            <a:xfrm flipH="1">
              <a:off x="910" y="3181"/>
              <a:ext cx="294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35" name="Line 129"/>
            <p:cNvSpPr>
              <a:spLocks noChangeShapeType="1"/>
            </p:cNvSpPr>
            <p:nvPr/>
          </p:nvSpPr>
          <p:spPr bwMode="auto">
            <a:xfrm>
              <a:off x="1204" y="2431"/>
              <a:ext cx="1" cy="149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36" name="Line 130"/>
            <p:cNvSpPr>
              <a:spLocks noChangeShapeType="1"/>
            </p:cNvSpPr>
            <p:nvPr/>
          </p:nvSpPr>
          <p:spPr bwMode="auto">
            <a:xfrm flipH="1">
              <a:off x="852" y="2490"/>
              <a:ext cx="58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37" name="Line 131"/>
            <p:cNvSpPr>
              <a:spLocks noChangeShapeType="1"/>
            </p:cNvSpPr>
            <p:nvPr/>
          </p:nvSpPr>
          <p:spPr bwMode="auto">
            <a:xfrm>
              <a:off x="910" y="1802"/>
              <a:ext cx="1" cy="1379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38" name="Line 132"/>
            <p:cNvSpPr>
              <a:spLocks noChangeShapeType="1"/>
            </p:cNvSpPr>
            <p:nvPr/>
          </p:nvSpPr>
          <p:spPr bwMode="auto">
            <a:xfrm flipH="1">
              <a:off x="813" y="1913"/>
              <a:ext cx="39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39" name="Line 133"/>
            <p:cNvSpPr>
              <a:spLocks noChangeShapeType="1"/>
            </p:cNvSpPr>
            <p:nvPr/>
          </p:nvSpPr>
          <p:spPr bwMode="auto">
            <a:xfrm>
              <a:off x="852" y="1334"/>
              <a:ext cx="1" cy="1156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40" name="Line 134"/>
            <p:cNvSpPr>
              <a:spLocks noChangeShapeType="1"/>
            </p:cNvSpPr>
            <p:nvPr/>
          </p:nvSpPr>
          <p:spPr bwMode="auto">
            <a:xfrm flipH="1">
              <a:off x="724" y="1485"/>
              <a:ext cx="88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41" name="Line 135"/>
            <p:cNvSpPr>
              <a:spLocks noChangeShapeType="1"/>
            </p:cNvSpPr>
            <p:nvPr/>
          </p:nvSpPr>
          <p:spPr bwMode="auto">
            <a:xfrm>
              <a:off x="813" y="1057"/>
              <a:ext cx="1" cy="856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42" name="Line 136"/>
            <p:cNvSpPr>
              <a:spLocks noChangeShapeType="1"/>
            </p:cNvSpPr>
            <p:nvPr/>
          </p:nvSpPr>
          <p:spPr bwMode="auto">
            <a:xfrm flipH="1">
              <a:off x="1193" y="4895"/>
              <a:ext cx="73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43" name="Rectangle 137"/>
            <p:cNvSpPr>
              <a:spLocks noChangeArrowheads="1"/>
            </p:cNvSpPr>
            <p:nvPr/>
          </p:nvSpPr>
          <p:spPr bwMode="auto">
            <a:xfrm>
              <a:off x="1307" y="4845"/>
              <a:ext cx="98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DQ211640, ArD15786, Senegal</a:t>
              </a:r>
            </a:p>
          </p:txBody>
        </p:sp>
        <p:sp>
          <p:nvSpPr>
            <p:cNvPr id="144" name="Line 138"/>
            <p:cNvSpPr>
              <a:spLocks noChangeShapeType="1"/>
            </p:cNvSpPr>
            <p:nvPr/>
          </p:nvSpPr>
          <p:spPr bwMode="auto">
            <a:xfrm flipH="1">
              <a:off x="1193" y="5018"/>
              <a:ext cx="43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45" name="Rectangle 139"/>
            <p:cNvSpPr>
              <a:spLocks noChangeArrowheads="1"/>
            </p:cNvSpPr>
            <p:nvPr/>
          </p:nvSpPr>
          <p:spPr bwMode="auto">
            <a:xfrm>
              <a:off x="1277" y="4969"/>
              <a:ext cx="1064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cs typeface="Times New Roman" pitchFamily="18" charset="0"/>
                </a:rPr>
                <a:t>U88411, DAK8194/ArD8, Senegal</a:t>
              </a:r>
            </a:p>
          </p:txBody>
        </p:sp>
        <p:sp>
          <p:nvSpPr>
            <p:cNvPr id="146" name="Line 140"/>
            <p:cNvSpPr>
              <a:spLocks noChangeShapeType="1"/>
            </p:cNvSpPr>
            <p:nvPr/>
          </p:nvSpPr>
          <p:spPr bwMode="auto">
            <a:xfrm flipH="1">
              <a:off x="724" y="4957"/>
              <a:ext cx="469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47" name="Line 141"/>
            <p:cNvSpPr>
              <a:spLocks noChangeShapeType="1"/>
            </p:cNvSpPr>
            <p:nvPr/>
          </p:nvSpPr>
          <p:spPr bwMode="auto">
            <a:xfrm>
              <a:off x="1193" y="4895"/>
              <a:ext cx="1" cy="12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48" name="Line 142"/>
            <p:cNvSpPr>
              <a:spLocks noChangeShapeType="1"/>
            </p:cNvSpPr>
            <p:nvPr/>
          </p:nvSpPr>
          <p:spPr bwMode="auto">
            <a:xfrm flipH="1">
              <a:off x="307" y="3221"/>
              <a:ext cx="417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49" name="Line 143"/>
            <p:cNvSpPr>
              <a:spLocks noChangeShapeType="1"/>
            </p:cNvSpPr>
            <p:nvPr/>
          </p:nvSpPr>
          <p:spPr bwMode="auto">
            <a:xfrm>
              <a:off x="724" y="1485"/>
              <a:ext cx="1" cy="3472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50" name="Line 144"/>
            <p:cNvSpPr>
              <a:spLocks noChangeShapeType="1"/>
            </p:cNvSpPr>
            <p:nvPr/>
          </p:nvSpPr>
          <p:spPr bwMode="auto">
            <a:xfrm>
              <a:off x="307" y="2033"/>
              <a:ext cx="1" cy="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51" name="Line 145"/>
            <p:cNvSpPr>
              <a:spLocks noChangeShapeType="1"/>
            </p:cNvSpPr>
            <p:nvPr/>
          </p:nvSpPr>
          <p:spPr bwMode="auto">
            <a:xfrm>
              <a:off x="307" y="842"/>
              <a:ext cx="1" cy="2379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  <p:sp>
          <p:nvSpPr>
            <p:cNvPr id="152" name="Line 146"/>
            <p:cNvSpPr>
              <a:spLocks noChangeShapeType="1"/>
            </p:cNvSpPr>
            <p:nvPr/>
          </p:nvSpPr>
          <p:spPr bwMode="auto">
            <a:xfrm>
              <a:off x="307" y="721"/>
              <a:ext cx="1" cy="1312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 sz="1350"/>
            </a:p>
          </p:txBody>
        </p:sp>
      </p:grpSp>
      <p:sp>
        <p:nvSpPr>
          <p:cNvPr id="153" name="Rectangle 152"/>
          <p:cNvSpPr/>
          <p:nvPr/>
        </p:nvSpPr>
        <p:spPr>
          <a:xfrm>
            <a:off x="3238500" y="457200"/>
            <a:ext cx="5715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2563" indent="-182563">
              <a:buClr>
                <a:srgbClr val="0000CC"/>
              </a:buClr>
            </a:pPr>
            <a:r>
              <a:rPr lang="en-US" sz="2000" b="1" dirty="0">
                <a:solidFill>
                  <a:srgbClr val="000099"/>
                </a:solidFill>
              </a:rPr>
              <a:t>Laboratory diagnosis of the first CCHF case in Greece</a:t>
            </a:r>
          </a:p>
        </p:txBody>
      </p:sp>
    </p:spTree>
    <p:extLst>
      <p:ext uri="{BB962C8B-B14F-4D97-AF65-F5344CB8AC3E}">
        <p14:creationId xmlns:p14="http://schemas.microsoft.com/office/powerpoint/2010/main" val="137553556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4132</Words>
  <Application>Microsoft Office PowerPoint</Application>
  <PresentationFormat>Widescreen</PresentationFormat>
  <Paragraphs>822</Paragraphs>
  <Slides>103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103</vt:i4>
      </vt:variant>
    </vt:vector>
  </HeadingPairs>
  <TitlesOfParts>
    <vt:vector size="115" baseType="lpstr">
      <vt:lpstr>Arial</vt:lpstr>
      <vt:lpstr>Arial</vt:lpstr>
      <vt:lpstr>Calibri</vt:lpstr>
      <vt:lpstr>Calibri Light</vt:lpstr>
      <vt:lpstr>Tahoma</vt:lpstr>
      <vt:lpstr>Times New Roman</vt:lpstr>
      <vt:lpstr>Verdana</vt:lpstr>
      <vt:lpstr>Wingdings</vt:lpstr>
      <vt:lpstr>Office Theme</vt:lpstr>
      <vt:lpstr>Worksheet</vt:lpstr>
      <vt:lpstr>PhotoImpact</vt:lpstr>
      <vt:lpstr>Bitmap Image</vt:lpstr>
      <vt:lpstr>ΤΜΗΜΑ ΝΟΣΗΛΕΥΤΙΚΗΣ ΕΚΠΑ ΜΕΤ.ΠΡΟΓΡΑΜΜΑ ΔΙΑΧΕΙΡΙΣΗ ΚΡΙΣΕΩΝ</vt:lpstr>
      <vt:lpstr>PowerPoint Presentation</vt:lpstr>
      <vt:lpstr> Στην εποχή του homo hobilis   του ανθρώπου-κυνηγού συλλέκτη  </vt:lpstr>
      <vt:lpstr>Όταν τα ανθρώπινα όντα αλλάζουν τον τύπο της ζωής τους (life style) τροποποιείται και η σχέση τους με τα λοιμώδη νοσήματα</vt:lpstr>
      <vt:lpstr>Όταν τα ανθρώπινα όντα αλλάζουν τον τύπο της ζωής τους (life style) τροποποιείται και η σχέση τους με τα λοιμώδη νοσήματα</vt:lpstr>
      <vt:lpstr>Όταν τα ανθρώπινα όντα αλλάζουν τον τύπο της ζωής τους (life style) τροποποιείται και η σχέση τους με τα λοιμώδη νοσήματα</vt:lpstr>
      <vt:lpstr> ΣΥΓΧΡΟΝΕΣ ΠΑΝΔΗΜΙΕΣ ΤΙ ΑΛΛΑΞΕ ?  ΧΡΟΝΟΣ ΕΞΑΠΛΩΣΗΣ  Πανδημία Influenza A(H1N1) 2009 </vt:lpstr>
      <vt:lpstr>PowerPoint Presentation</vt:lpstr>
      <vt:lpstr>PowerPoint Presentation</vt:lpstr>
      <vt:lpstr>PowerPoint Presentation</vt:lpstr>
      <vt:lpstr>PowerPoint Presentation</vt:lpstr>
      <vt:lpstr> ΑΣΤΙΚΟΠΟΙΗΣΗ ΕΠΙΔΗΜΙΩΝ (TROPICAL DISEASES) </vt:lpstr>
      <vt:lpstr>  21ος : Κάθε νεοεμφανιζόμενη επιδημία εχει δυναμικότητα Πανδημίας                                                                                                                              ECDC</vt:lpstr>
      <vt:lpstr>PowerPoint Presentation</vt:lpstr>
      <vt:lpstr>PowerPoint Presentation</vt:lpstr>
      <vt:lpstr>Φύση      / Ανθρωπος   Λεπτή ισορροπία</vt:lpstr>
      <vt:lpstr>PowerPoint Presentation</vt:lpstr>
      <vt:lpstr>Είναι αρκετή η επιτήρηση μόνο σε τοπικό επίπεδο; ΟΧΙ</vt:lpstr>
      <vt:lpstr>Είναι αναγκαία η επιτήρηση και σε ανεπτυγμένες χώρες  ή μόνο σε αναπτυσσόμενες;</vt:lpstr>
      <vt:lpstr>Είναι αναγκαία η επιτήρηση σε ανεπτυγμένες χώρες  ή μόνο σε αναπτυσσόμενες;</vt:lpstr>
      <vt:lpstr>Καθολική επιδημιολογική επιτήρηση στην Ευρώπη  </vt:lpstr>
      <vt:lpstr>PowerPoint Presentation</vt:lpstr>
      <vt:lpstr>   ΕΠΙΔΗΜΙΟΛΟΓΙΚΗ ΕΠΙΤΗΡΗΣΗ ΛΟΙΜΩΔΩΝ ΝΟΣΩΝ ΣΤΗΝ ΕΥΡΩΠΗ   ΠΟΙΑ ΛΟΙΜΩΔΗ ΝΟΣΗΜΑΤΑ ??   </vt:lpstr>
      <vt:lpstr>PowerPoint Presentation</vt:lpstr>
      <vt:lpstr>PowerPoint Presentation</vt:lpstr>
      <vt:lpstr>PowerPoint Presentation</vt:lpstr>
      <vt:lpstr>PowerPoint Presentation</vt:lpstr>
      <vt:lpstr>Εκτίμηση κινδύνου   ΠΟΙΟΣ Ο ΚΙΝΔΥΝΟΣ ? / ΠΙΘΑΝΟΤΗΤΑ</vt:lpstr>
      <vt:lpstr>Εκτίμηση κινδύνου ΒΑΘΜΟΛΟΓΗΣΗ ΕΠΙΠΤΩΣΕΩΝ ECDC-2017</vt:lpstr>
      <vt:lpstr>Εκτίμηση κινδύνου  ΠΟΙΟΣ Ο ΚΙΝΔΥΝΟΣ - ΒΑΘΜΟΛΟΓΗΣΗ ΕΠΙΠΤΩΣΕΩΝ </vt:lpstr>
      <vt:lpstr>Ελλάδα – Επιδημικά λοιμώδη  Νοσήματα Εκτίμηση Κινδύνου  Ιανουάριος - Δεκεμβριος 2022        ????</vt:lpstr>
      <vt:lpstr>Ελλάδα – Επιδημικά λοιμώδη  Νοσήματα Εκτίμηση Κινδύνου  Ιανουάριος - Δεκεμβριος 2023        ????</vt:lpstr>
      <vt:lpstr>Ελλάδα – Επιδημικά λοιμώδη  Νοσήματα Εκτίμηση Κινδύνου  Ιανουάριος - Δεκεμβριος 2023        ????</vt:lpstr>
      <vt:lpstr>ΔΙΑΣΥΝΟΡΙΑΚΕΣ ΑΠΕΙΛΕΣ ΔΗΜΟΣΙΑΣ ΥΓΕΙΑΣ  ΣΤΗΝ ΕΥΡΩΠΗ</vt:lpstr>
      <vt:lpstr>ΤΕΠ ΔΙΑΣΥΝΟΡΙΑΚΕΣ ΑΠΕΙΛΕΣ ΔΗΜΟΣΙΑΣ ΥΓΕΙΑΣ  ΣΥΝΔΡΟΜΙΚΗ ΚΛΙΝΙΚΗ ΠΡΟΣΕΓΓΙΣΗ  </vt:lpstr>
      <vt:lpstr>PowerPoint Presentation</vt:lpstr>
      <vt:lpstr>PowerPoint Presentation</vt:lpstr>
      <vt:lpstr>PowerPoint Presentation</vt:lpstr>
      <vt:lpstr>PowerPoint Presentation</vt:lpstr>
      <vt:lpstr> MERS-COV - EASTERN MEDITERRANEAN </vt:lpstr>
      <vt:lpstr> κοροναϊός - MERS-CoV</vt:lpstr>
      <vt:lpstr>Τ Υ Π Ο Σ  Π Ρ Ο Φ Υ Λ Α Ξ Η Σ : ΑΕΡΟΓΕΝΗΣ </vt:lpstr>
      <vt:lpstr>PowerPoint Presentation</vt:lpstr>
      <vt:lpstr>PowerPoint Presentation</vt:lpstr>
      <vt:lpstr>PowerPoint Presentation</vt:lpstr>
      <vt:lpstr>  2015 Middle East respiratory syndrome outbreak in South Korea Korea Centers for Disease Control and Prevention  </vt:lpstr>
      <vt:lpstr> ΜΕΤΡΑ ΠΡΟΛΗΨΗΣ ΔΙΑΣΠΟΡΑΣ ΣΤΟ ΝΟΣΟΚΟΜΕΙΟ</vt:lpstr>
      <vt:lpstr> Γριπώδης Συνδρομή ΜΟΡΙΑΚΟΣ ΕΡΓΑΣΤΗΡΙΑΚΟΣ ΕΛΕΓΧΟΣ (PCR)          ΦΑΡΥΓΓΙΚΟΥ ΕΠΙΧΡΙΣΜΑΤΟΣ  </vt:lpstr>
      <vt:lpstr>Γριπώδης Συνδρομή   ΤΑΧΕΙΑ ΜΟΡΙΑΚΗ  ΔΙΑΓΝΩΣΤΙΚΗ ΕΞΕΤΑΣΗ από φαρυγγικό επίχρισμα ασθενούς</vt:lpstr>
      <vt:lpstr>STREPTOCOCCUS, GROUP A - : INVASIVE, CHILDREN, ELDERLY,</vt:lpstr>
      <vt:lpstr>PowerPoint Presentation</vt:lpstr>
      <vt:lpstr> ΤΑΞΙΔΙ – ΝΟΣΟΚΟΜΕΙΟ  : ΠΕΡΙΒΑΛΛΟΝ   ΠΝΕΥΜΟΝΙΑ ΑΠΟ ΣΤΕΛΕΧΗ  ΛΕΓΕΩΝΕΛΛΑΣ</vt:lpstr>
      <vt:lpstr> ΠΕΡΙΒΑΛΛΟΝ ΠΝΕΥΜΟΝΙΑ ΑΠΟ ΣΤΕΛΕΧΗ ΛΕΓΕΩΝΕΛΛΑΣ</vt:lpstr>
      <vt:lpstr>PowerPoint Presentation</vt:lpstr>
      <vt:lpstr>ΔΙΑΣΥΝΟΡΙΑΚΕΣ ΑΠΕΙΛΕΣ ΔΗΜΟΣΙΑΣ ΥΓΕΙΑΣ   ΣΥΝΔΡΟΜΙΚΗ ΚΛΙΝΙΚΗ ΠΡΟΣΕΓΓΙΣΗ </vt:lpstr>
      <vt:lpstr>PowerPoint Presentation</vt:lpstr>
      <vt:lpstr>PowerPoint Presentation</vt:lpstr>
      <vt:lpstr>ΔΙΑΣΥΝΟΡΙΑΚΕΣ ΑΠΕΙΛΕΣ ΔΗΜΟΣΙΑΣ ΥΓΕΙΑΣ  ΣΥΝΔΡΟΜΙΚΗ ΚΛΙΝΙΚΗ ΠΡΟΣΕΓΓΙΣΗ </vt:lpstr>
      <vt:lpstr>PowerPoint Presentation</vt:lpstr>
      <vt:lpstr>ΚΛΑΣΙΚΗ ΤΡΟΦΙΜΟΓΕΝΗΣ ΕΠΙΔΗΜΙΑ</vt:lpstr>
      <vt:lpstr>PowerPoint Presentation</vt:lpstr>
      <vt:lpstr>ΓΑΣΤΕΝΤΕΡΙΤΙΔΑ ΑΠΌ NORVIRUS ΣΕ ΚΡΟΥΑΖΙΕΡΟΠΛΟΙΟ ΜΕΣΟΓΕΙΟΣ-ΟΚΤΩΒΡΙΟΣ 2003 </vt:lpstr>
      <vt:lpstr>PowerPoint Presentation</vt:lpstr>
      <vt:lpstr>ΔΙΑΣΥΝΟΡΙΑΚΕΣ ΑΠΕΙΛΕΣ ΔΗΜΟΣΙΑΣ ΥΓΕΙΑΣ  ΣΥΝΔΡΟΜΙΚΗ ΚΛΙΝΙΚΗ ΠΡΟΣΕΓΓΙΣΗ </vt:lpstr>
      <vt:lpstr>ΔΙΑΣΥΝΟΡΙΑΚΕΣ ΑΠΕΙΛΕΣ ΔΗΜΟΣΙΑΣ ΥΓΕΙΑΣ  ΣΥΝΔΡΟΜΙΚΗ ΚΛΙΝΙΚΗ ΠΡΟΣΕΓΓΙΣΗ </vt:lpstr>
      <vt:lpstr>Επιδημια WN Μακεδονια 2010</vt:lpstr>
      <vt:lpstr>PowerPoint Presentation</vt:lpstr>
      <vt:lpstr>Κατανομή κρουσμάτων με λοίμωξη από τον ιό ΔΝ,  Ευρώπη και γειτονικές χώρες, 2017, (πηγή: ECDC) </vt:lpstr>
      <vt:lpstr>ΔΙΑΣΥΝΟΡΙΑΚΕΣ ΑΠΕΙΛΕΣ ΔΗΜΟΣΙΑΣ ΥΓΕΙΑΣ  ΣΥΝΔΡΟΜΙΚΗ ΚΛΙΝΙΚΗ ΠΡΟΣΕΓΓΙΣΗ </vt:lpstr>
      <vt:lpstr>PowerPoint Presentation</vt:lpstr>
      <vt:lpstr>Use condoms or don’t have sex during pregnancy if your partner lives in or has traveled to an area w/ risk of Zika</vt:lpstr>
      <vt:lpstr>ΔΙΑΣΥΝΟΡΙΑΚΕΣ ΑΠΕΙΛΕΣ ΔΗΜΟΣΙΑΣ ΥΓΕΙΑΣ  ΣΥΝΔΡΟΜΙΚΗ ΚΛΙΝΙΚΗ ΠΡΟΣΕΓΓΙΣΗ </vt:lpstr>
      <vt:lpstr>  ECDC /AFRICA CDC 2017-2022  </vt:lpstr>
      <vt:lpstr>CDC /ECDC /AFRICA CDC 2017-2022</vt:lpstr>
      <vt:lpstr>Mpox -ΕΥΛΟΓΙΑ ΤΩΝ ΠΙΘΗΚΩΝ  Η ενδημικη νόσος στην Αφρική            Ταξιδιωτικη Μετάδοση</vt:lpstr>
      <vt:lpstr>ΔΙΑΣΥΝΟΡΙΑΚΕΣ ΑΠΕΙΛΕΣ ΔΗΜΟΣΙΑΣ ΥΓΕΙΑΣ  ΣΥΝΔΡΟΜΙΚΗ ΚΛΙΝΙΚΗ ΠΡΟΣΕΓΓΙΣΗ </vt:lpstr>
      <vt:lpstr>Risks associated with a current increase of diphtheria cases observed among migrants in Europe in 2022, caused by toxigenic Corynebacterium (C.) diphtheriae. ( C. diphtheriae, C. ulcerans or C. pseudotuberculosis)</vt:lpstr>
      <vt:lpstr>Risks associated with a current increase of diphtheria cases observed among migrants in Europe in 2022, caused by toxigenic Corynebacterium (C.) diphtheriae.</vt:lpstr>
      <vt:lpstr>PowerPoint Presentation</vt:lpstr>
      <vt:lpstr>PowerPoint Presentation</vt:lpstr>
      <vt:lpstr>PowerPoint Presentation</vt:lpstr>
      <vt:lpstr>ΔΙΑΣΥΝΟΡΙΑΚΕΣ ΑΠΕΙΛΕΣ ΔΗΜΟΣΙΑΣ ΥΓΕΙΑΣ  ΣΥΝΔΡΟΜΙΚΗ ΚΛΙΝΙΚΗ ΠΡΟΣΕΓΓΙΣΗ </vt:lpstr>
      <vt:lpstr>PowerPoint Presentation</vt:lpstr>
      <vt:lpstr>PowerPoint Presentation</vt:lpstr>
      <vt:lpstr>PowerPoint Presentation</vt:lpstr>
      <vt:lpstr>Επιτροπές Δημόσιας Υγείας-              DG SANCO </vt:lpstr>
      <vt:lpstr>PowerPoint Presentation</vt:lpstr>
      <vt:lpstr>Επιτήρηση στην Ευρώπη</vt:lpstr>
      <vt:lpstr>PowerPoint Presentation</vt:lpstr>
      <vt:lpstr>PowerPoint Presentation</vt:lpstr>
      <vt:lpstr>The European Surveillance System  TESSy </vt:lpstr>
      <vt:lpstr>PowerPoint Presentation</vt:lpstr>
      <vt:lpstr>PowerPoint Presentation</vt:lpstr>
      <vt:lpstr>Current  cross-border health threats and ECDC role</vt:lpstr>
      <vt:lpstr>European Centre for Disease Prevention and Control, Solna, Sweden www.ecdc.europa.eu</vt:lpstr>
      <vt:lpstr>PowerPoint Presentation</vt:lpstr>
      <vt:lpstr> Exercise Chimera Luxembourg, 30 - 31 January 2018</vt:lpstr>
      <vt:lpstr>PowerPoint Presentation</vt:lpstr>
      <vt:lpstr>PowerPoint Presentation</vt:lpstr>
      <vt:lpstr>PowerPoint Presentation</vt:lpstr>
      <vt:lpstr>EU SHIPSAN ACT JOINT ACTION</vt:lpstr>
      <vt:lpstr>PowerPoint Presentation</vt:lpstr>
      <vt:lpstr>ΚΕΕΛ- ΚΕΕΛΠΝΟ – ΕΟΔΥ  - 1998-2022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Πρόγραμμα  κοινών μετεκπαιδευτικών μαθημάτων της  Α΄ και Β΄ Παιδιατρικής Κλινικής  της Ιατρικής Σχολής του Εθνικού και Καποδιστριακού Πανεπιστημίου Αθηνών</dc:title>
  <dc:creator>Saroglou</dc:creator>
  <cp:lastModifiedBy>Saroglou</cp:lastModifiedBy>
  <cp:revision>22</cp:revision>
  <dcterms:created xsi:type="dcterms:W3CDTF">2022-12-03T13:39:31Z</dcterms:created>
  <dcterms:modified xsi:type="dcterms:W3CDTF">2023-06-14T04:17:53Z</dcterms:modified>
</cp:coreProperties>
</file>