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11"/>
  </p:notesMasterIdLst>
  <p:sldIdLst>
    <p:sldId id="363" r:id="rId3"/>
    <p:sldId id="401" r:id="rId4"/>
    <p:sldId id="336" r:id="rId5"/>
    <p:sldId id="337" r:id="rId6"/>
    <p:sldId id="338" r:id="rId7"/>
    <p:sldId id="339" r:id="rId8"/>
    <p:sldId id="402" r:id="rId9"/>
    <p:sldId id="346" r:id="rId10"/>
    <p:sldId id="373" r:id="rId11"/>
    <p:sldId id="372" r:id="rId12"/>
    <p:sldId id="374" r:id="rId13"/>
    <p:sldId id="407" r:id="rId14"/>
    <p:sldId id="408" r:id="rId15"/>
    <p:sldId id="404" r:id="rId16"/>
    <p:sldId id="405" r:id="rId17"/>
    <p:sldId id="2147472418" r:id="rId18"/>
    <p:sldId id="2147472419" r:id="rId19"/>
    <p:sldId id="2147472420" r:id="rId20"/>
    <p:sldId id="2147470829" r:id="rId21"/>
    <p:sldId id="2147472415" r:id="rId22"/>
    <p:sldId id="2147472416" r:id="rId23"/>
    <p:sldId id="2147472417" r:id="rId24"/>
    <p:sldId id="366" r:id="rId25"/>
    <p:sldId id="303" r:id="rId26"/>
    <p:sldId id="307" r:id="rId27"/>
    <p:sldId id="367" r:id="rId28"/>
    <p:sldId id="260" r:id="rId29"/>
    <p:sldId id="261" r:id="rId30"/>
    <p:sldId id="262" r:id="rId31"/>
    <p:sldId id="263" r:id="rId32"/>
    <p:sldId id="387" r:id="rId33"/>
    <p:sldId id="265" r:id="rId34"/>
    <p:sldId id="266" r:id="rId35"/>
    <p:sldId id="267" r:id="rId36"/>
    <p:sldId id="268" r:id="rId37"/>
    <p:sldId id="269" r:id="rId38"/>
    <p:sldId id="270" r:id="rId39"/>
    <p:sldId id="271" r:id="rId40"/>
    <p:sldId id="359" r:id="rId41"/>
    <p:sldId id="272" r:id="rId42"/>
    <p:sldId id="273" r:id="rId43"/>
    <p:sldId id="275" r:id="rId44"/>
    <p:sldId id="375" r:id="rId45"/>
    <p:sldId id="327" r:id="rId46"/>
    <p:sldId id="376" r:id="rId47"/>
    <p:sldId id="377" r:id="rId48"/>
    <p:sldId id="388" r:id="rId49"/>
    <p:sldId id="389" r:id="rId50"/>
    <p:sldId id="390" r:id="rId51"/>
    <p:sldId id="391" r:id="rId52"/>
    <p:sldId id="316" r:id="rId53"/>
    <p:sldId id="317" r:id="rId54"/>
    <p:sldId id="386" r:id="rId55"/>
    <p:sldId id="393" r:id="rId56"/>
    <p:sldId id="394" r:id="rId57"/>
    <p:sldId id="395" r:id="rId58"/>
    <p:sldId id="392" r:id="rId59"/>
    <p:sldId id="259" r:id="rId60"/>
    <p:sldId id="397" r:id="rId61"/>
    <p:sldId id="362" r:id="rId62"/>
    <p:sldId id="398" r:id="rId63"/>
    <p:sldId id="399" r:id="rId64"/>
    <p:sldId id="278" r:id="rId65"/>
    <p:sldId id="282" r:id="rId66"/>
    <p:sldId id="2147472446" r:id="rId67"/>
    <p:sldId id="400" r:id="rId68"/>
    <p:sldId id="276" r:id="rId69"/>
    <p:sldId id="283" r:id="rId70"/>
    <p:sldId id="2147472426" r:id="rId71"/>
    <p:sldId id="360" r:id="rId72"/>
    <p:sldId id="2147472435" r:id="rId73"/>
    <p:sldId id="2147472440" r:id="rId74"/>
    <p:sldId id="2147472441" r:id="rId75"/>
    <p:sldId id="2147472431" r:id="rId76"/>
    <p:sldId id="2147472432" r:id="rId77"/>
    <p:sldId id="2147472443" r:id="rId78"/>
    <p:sldId id="2147472436" r:id="rId79"/>
    <p:sldId id="2147472437" r:id="rId80"/>
    <p:sldId id="2147472434" r:id="rId81"/>
    <p:sldId id="334" r:id="rId82"/>
    <p:sldId id="2147472433" r:id="rId83"/>
    <p:sldId id="2147472438" r:id="rId84"/>
    <p:sldId id="335" r:id="rId85"/>
    <p:sldId id="297" r:id="rId86"/>
    <p:sldId id="2147472458" r:id="rId87"/>
    <p:sldId id="2147472448" r:id="rId88"/>
    <p:sldId id="2147472449" r:id="rId89"/>
    <p:sldId id="2147472450" r:id="rId90"/>
    <p:sldId id="2147472461" r:id="rId91"/>
    <p:sldId id="2147472459" r:id="rId92"/>
    <p:sldId id="2147472460" r:id="rId93"/>
    <p:sldId id="300" r:id="rId94"/>
    <p:sldId id="2147472452" r:id="rId95"/>
    <p:sldId id="301" r:id="rId96"/>
    <p:sldId id="302" r:id="rId97"/>
    <p:sldId id="2147472427" r:id="rId98"/>
    <p:sldId id="304" r:id="rId99"/>
    <p:sldId id="313" r:id="rId100"/>
    <p:sldId id="2147472462" r:id="rId101"/>
    <p:sldId id="2147472451" r:id="rId102"/>
    <p:sldId id="344" r:id="rId103"/>
    <p:sldId id="2147472454" r:id="rId104"/>
    <p:sldId id="2147472428" r:id="rId105"/>
    <p:sldId id="318" r:id="rId106"/>
    <p:sldId id="319" r:id="rId107"/>
    <p:sldId id="2147472455" r:id="rId108"/>
    <p:sldId id="323" r:id="rId109"/>
    <p:sldId id="2147472456" r:id="rId110"/>
  </p:sldIdLst>
  <p:sldSz cx="9144000" cy="5143500" type="screen16x9"/>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7" autoAdjust="0"/>
    <p:restoredTop sz="95172" autoAdjust="0"/>
  </p:normalViewPr>
  <p:slideViewPr>
    <p:cSldViewPr>
      <p:cViewPr varScale="1">
        <p:scale>
          <a:sx n="102" d="100"/>
          <a:sy n="102" d="100"/>
        </p:scale>
        <p:origin x="1224" y="96"/>
      </p:cViewPr>
      <p:guideLst>
        <p:guide orient="horz" pos="2160"/>
        <p:guide pos="2160"/>
      </p:guideLst>
    </p:cSldViewPr>
  </p:slideViewPr>
  <p:outlineViewPr>
    <p:cViewPr>
      <p:scale>
        <a:sx n="33" d="100"/>
        <a:sy n="33" d="100"/>
      </p:scale>
      <p:origin x="0" y="16299"/>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Brandon\My%20Documents\Fellowship\Pharmacoeconomics%20Lecture%202010\ICER%20Plan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975260672677505E-2"/>
          <c:y val="1.8468718253986219E-2"/>
          <c:w val="0.95495370370370403"/>
          <c:h val="0.91422157076327215"/>
        </c:manualLayout>
      </c:layout>
      <c:scatterChart>
        <c:scatterStyle val="lineMarker"/>
        <c:varyColors val="0"/>
        <c:ser>
          <c:idx val="1"/>
          <c:order val="0"/>
          <c:tx>
            <c:v>Series 2</c:v>
          </c:tx>
          <c:spPr>
            <a:ln w="28575">
              <a:noFill/>
            </a:ln>
          </c:spPr>
          <c:marker>
            <c:symbol val="none"/>
          </c:marker>
          <c:trendline>
            <c:spPr>
              <a:ln>
                <a:solidFill>
                  <a:srgbClr val="C00000"/>
                </a:solidFill>
              </a:ln>
            </c:spPr>
            <c:trendlineType val="linear"/>
            <c:dispRSqr val="0"/>
            <c:dispEq val="0"/>
          </c:trendline>
          <c:xVal>
            <c:numRef>
              <c:f>Sheet1!$A$8:$A$10</c:f>
              <c:numCache>
                <c:formatCode>General</c:formatCode>
                <c:ptCount val="3"/>
                <c:pt idx="0">
                  <c:v>0</c:v>
                </c:pt>
                <c:pt idx="1">
                  <c:v>1</c:v>
                </c:pt>
                <c:pt idx="2">
                  <c:v>-1</c:v>
                </c:pt>
              </c:numCache>
            </c:numRef>
          </c:xVal>
          <c:yVal>
            <c:numRef>
              <c:f>Sheet1!$B$8:$B$10</c:f>
              <c:numCache>
                <c:formatCode>General</c:formatCode>
                <c:ptCount val="3"/>
                <c:pt idx="0">
                  <c:v>0</c:v>
                </c:pt>
                <c:pt idx="1">
                  <c:v>1000</c:v>
                </c:pt>
                <c:pt idx="2">
                  <c:v>-1000</c:v>
                </c:pt>
              </c:numCache>
            </c:numRef>
          </c:yVal>
          <c:smooth val="0"/>
          <c:extLst>
            <c:ext xmlns:c16="http://schemas.microsoft.com/office/drawing/2014/chart" uri="{C3380CC4-5D6E-409C-BE32-E72D297353CC}">
              <c16:uniqueId val="{00000001-564F-43BC-A22A-2B7B399E9D7E}"/>
            </c:ext>
          </c:extLst>
        </c:ser>
        <c:dLbls>
          <c:showLegendKey val="0"/>
          <c:showVal val="0"/>
          <c:showCatName val="0"/>
          <c:showSerName val="0"/>
          <c:showPercent val="0"/>
          <c:showBubbleSize val="0"/>
        </c:dLbls>
        <c:axId val="659227760"/>
        <c:axId val="659228152"/>
      </c:scatterChart>
      <c:valAx>
        <c:axId val="659227760"/>
        <c:scaling>
          <c:orientation val="minMax"/>
          <c:max val="1"/>
          <c:min val="-1"/>
        </c:scaling>
        <c:delete val="0"/>
        <c:axPos val="b"/>
        <c:numFmt formatCode="General" sourceLinked="1"/>
        <c:majorTickMark val="out"/>
        <c:minorTickMark val="none"/>
        <c:tickLblPos val="nextTo"/>
        <c:spPr>
          <a:ln>
            <a:solidFill>
              <a:schemeClr val="tx1"/>
            </a:solidFill>
          </a:ln>
        </c:spPr>
        <c:txPr>
          <a:bodyPr/>
          <a:lstStyle/>
          <a:p>
            <a:pPr>
              <a:defRPr lang="en-US">
                <a:solidFill>
                  <a:schemeClr val="tx1"/>
                </a:solidFill>
              </a:defRPr>
            </a:pPr>
            <a:endParaRPr lang="el-GR"/>
          </a:p>
        </c:txPr>
        <c:crossAx val="659228152"/>
        <c:crosses val="autoZero"/>
        <c:crossBetween val="midCat"/>
      </c:valAx>
      <c:valAx>
        <c:axId val="659228152"/>
        <c:scaling>
          <c:orientation val="minMax"/>
          <c:max val="500"/>
          <c:min val="-500"/>
        </c:scaling>
        <c:delete val="0"/>
        <c:axPos val="l"/>
        <c:majorGridlines>
          <c:spPr>
            <a:ln>
              <a:noFill/>
            </a:ln>
          </c:spPr>
        </c:majorGridlines>
        <c:numFmt formatCode="General" sourceLinked="1"/>
        <c:majorTickMark val="out"/>
        <c:minorTickMark val="none"/>
        <c:tickLblPos val="nextTo"/>
        <c:spPr>
          <a:ln>
            <a:solidFill>
              <a:prstClr val="black"/>
            </a:solidFill>
          </a:ln>
        </c:spPr>
        <c:txPr>
          <a:bodyPr/>
          <a:lstStyle/>
          <a:p>
            <a:pPr>
              <a:defRPr lang="en-US">
                <a:solidFill>
                  <a:schemeClr val="tx1"/>
                </a:solidFill>
              </a:defRPr>
            </a:pPr>
            <a:endParaRPr lang="el-GR"/>
          </a:p>
        </c:txPr>
        <c:crossAx val="659227760"/>
        <c:crosses val="autoZero"/>
        <c:crossBetween val="midCat"/>
        <c:majorUnit val="100"/>
      </c:valAx>
      <c:spPr>
        <a:solidFill>
          <a:schemeClr val="bg1"/>
        </a:solidFill>
        <a:ln w="25400">
          <a:noFill/>
        </a:ln>
      </c:spPr>
    </c:plotArea>
    <c:plotVisOnly val="1"/>
    <c:dispBlanksAs val="gap"/>
    <c:showDLblsOverMax val="0"/>
  </c:chart>
  <c:spPr>
    <a:solidFill>
      <a:prstClr val="white"/>
    </a:solidFill>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5F7C3-A7B6-44C5-8D33-8BA3DE7A32BA}" type="doc">
      <dgm:prSet loTypeId="urn:microsoft.com/office/officeart/2005/8/layout/venn2" loCatId="relationship" qsTypeId="urn:microsoft.com/office/officeart/2005/8/quickstyle/3d3" qsCatId="3D" csTypeId="urn:microsoft.com/office/officeart/2005/8/colors/accent1_3" csCatId="accent1" phldr="1"/>
      <dgm:spPr/>
      <dgm:t>
        <a:bodyPr/>
        <a:lstStyle/>
        <a:p>
          <a:endParaRPr lang="en-US"/>
        </a:p>
      </dgm:t>
    </dgm:pt>
    <dgm:pt modelId="{6D7E79BA-2C58-43BB-8059-76D699B2A15C}">
      <dgm:prSet phldrT="[Text]" custT="1"/>
      <dgm:spPr/>
      <dgm:t>
        <a:bodyPr/>
        <a:lstStyle/>
        <a:p>
          <a:pPr>
            <a:spcBef>
              <a:spcPts val="1200"/>
            </a:spcBef>
          </a:pPr>
          <a:r>
            <a:rPr lang="el-GR" sz="1600" b="1" dirty="0">
              <a:effectLst>
                <a:outerShdw blurRad="38100" dist="38100" dir="2700000" algn="tl">
                  <a:srgbClr val="000000"/>
                </a:outerShdw>
              </a:effectLst>
              <a:latin typeface="+mn-lt"/>
              <a:cs typeface="Times New Roman" panose="02020603050405020304" pitchFamily="18" charset="0"/>
            </a:rPr>
            <a:t>Οικονομικά</a:t>
          </a:r>
          <a:endParaRPr lang="en-GB" sz="1600" b="1" dirty="0">
            <a:effectLst>
              <a:outerShdw blurRad="38100" dist="38100" dir="2700000" algn="tl">
                <a:srgbClr val="000000"/>
              </a:outerShdw>
            </a:effectLst>
            <a:latin typeface="+mn-lt"/>
            <a:cs typeface="Times New Roman" panose="02020603050405020304" pitchFamily="18" charset="0"/>
          </a:endParaRPr>
        </a:p>
        <a:p>
          <a:pPr>
            <a:spcBef>
              <a:spcPct val="0"/>
            </a:spcBef>
          </a:pPr>
          <a:r>
            <a:rPr lang="el-GR" sz="1600" b="1" dirty="0">
              <a:effectLst>
                <a:outerShdw blurRad="38100" dist="38100" dir="2700000" algn="tl">
                  <a:srgbClr val="000000"/>
                </a:outerShdw>
              </a:effectLst>
              <a:latin typeface="+mn-lt"/>
              <a:cs typeface="Times New Roman" panose="02020603050405020304" pitchFamily="18" charset="0"/>
            </a:rPr>
            <a:t>Υγείας</a:t>
          </a:r>
          <a:endParaRPr lang="en-US" sz="1600" dirty="0">
            <a:latin typeface="+mn-lt"/>
            <a:cs typeface="Times New Roman" panose="02020603050405020304" pitchFamily="18" charset="0"/>
          </a:endParaRPr>
        </a:p>
      </dgm:t>
    </dgm:pt>
    <dgm:pt modelId="{E13D7D68-47B6-46BE-9605-C7421A785AD7}" type="parTrans" cxnId="{E1E1DE6E-0E35-4BCB-8E70-652CFA966CDF}">
      <dgm:prSet/>
      <dgm:spPr/>
      <dgm:t>
        <a:bodyPr/>
        <a:lstStyle/>
        <a:p>
          <a:endParaRPr lang="en-US" sz="1600">
            <a:latin typeface="+mn-lt"/>
          </a:endParaRPr>
        </a:p>
      </dgm:t>
    </dgm:pt>
    <dgm:pt modelId="{E86A64F5-CDF2-4ACC-83A4-8A94641A0CCE}" type="sibTrans" cxnId="{E1E1DE6E-0E35-4BCB-8E70-652CFA966CDF}">
      <dgm:prSet/>
      <dgm:spPr/>
      <dgm:t>
        <a:bodyPr/>
        <a:lstStyle/>
        <a:p>
          <a:endParaRPr lang="en-US" sz="1600">
            <a:latin typeface="+mn-lt"/>
          </a:endParaRPr>
        </a:p>
      </dgm:t>
    </dgm:pt>
    <dgm:pt modelId="{829E40BF-F361-4085-8547-97E7A2921C1B}">
      <dgm:prSet phldrT="[Text]" custT="1"/>
      <dgm:spPr/>
      <dgm:t>
        <a:bodyPr/>
        <a:lstStyle/>
        <a:p>
          <a:r>
            <a:rPr lang="el-GR" sz="1600" b="1" dirty="0" err="1">
              <a:latin typeface="+mn-lt"/>
              <a:cs typeface="Times New Roman" panose="02020603050405020304" pitchFamily="18" charset="0"/>
            </a:rPr>
            <a:t>Φαρμακο</a:t>
          </a:r>
          <a:r>
            <a:rPr lang="el-GR" sz="1600" b="1" dirty="0">
              <a:latin typeface="+mn-lt"/>
              <a:cs typeface="Times New Roman" panose="02020603050405020304" pitchFamily="18" charset="0"/>
            </a:rPr>
            <a:t>-οικονομικές Μελέτες</a:t>
          </a:r>
          <a:endParaRPr lang="en-US" sz="1600" dirty="0">
            <a:latin typeface="+mn-lt"/>
            <a:cs typeface="Times New Roman" panose="02020603050405020304" pitchFamily="18" charset="0"/>
          </a:endParaRPr>
        </a:p>
      </dgm:t>
    </dgm:pt>
    <dgm:pt modelId="{CCA136B1-F2C3-44D8-A484-68B3EF6407C7}" type="parTrans" cxnId="{53C95A91-737E-4888-85D0-964B87449B1B}">
      <dgm:prSet/>
      <dgm:spPr/>
      <dgm:t>
        <a:bodyPr/>
        <a:lstStyle/>
        <a:p>
          <a:endParaRPr lang="en-US" sz="1600">
            <a:latin typeface="+mn-lt"/>
          </a:endParaRPr>
        </a:p>
      </dgm:t>
    </dgm:pt>
    <dgm:pt modelId="{4185C0C9-9F41-439B-8129-5A9B661C9666}" type="sibTrans" cxnId="{53C95A91-737E-4888-85D0-964B87449B1B}">
      <dgm:prSet/>
      <dgm:spPr/>
      <dgm:t>
        <a:bodyPr/>
        <a:lstStyle/>
        <a:p>
          <a:endParaRPr lang="en-US" sz="1600">
            <a:latin typeface="+mn-lt"/>
          </a:endParaRPr>
        </a:p>
      </dgm:t>
    </dgm:pt>
    <dgm:pt modelId="{E87B1BF8-7A6C-48A2-A824-8C144A6DD8F8}" type="pres">
      <dgm:prSet presAssocID="{4485F7C3-A7B6-44C5-8D33-8BA3DE7A32BA}" presName="Name0" presStyleCnt="0">
        <dgm:presLayoutVars>
          <dgm:chMax val="7"/>
          <dgm:resizeHandles val="exact"/>
        </dgm:presLayoutVars>
      </dgm:prSet>
      <dgm:spPr/>
    </dgm:pt>
    <dgm:pt modelId="{5F82D378-CEAA-4FB9-B268-17E4340A3546}" type="pres">
      <dgm:prSet presAssocID="{4485F7C3-A7B6-44C5-8D33-8BA3DE7A32BA}" presName="comp1" presStyleCnt="0"/>
      <dgm:spPr/>
    </dgm:pt>
    <dgm:pt modelId="{3EF9FDEC-96A3-4305-A2E2-88CDA897895D}" type="pres">
      <dgm:prSet presAssocID="{4485F7C3-A7B6-44C5-8D33-8BA3DE7A32BA}" presName="circle1" presStyleLbl="node1" presStyleIdx="0" presStyleCnt="2" custScaleX="132263"/>
      <dgm:spPr/>
    </dgm:pt>
    <dgm:pt modelId="{64D291AD-D00A-4E9B-9B81-F82C4AF9F1FD}" type="pres">
      <dgm:prSet presAssocID="{4485F7C3-A7B6-44C5-8D33-8BA3DE7A32BA}" presName="c1text" presStyleLbl="node1" presStyleIdx="0" presStyleCnt="2">
        <dgm:presLayoutVars>
          <dgm:bulletEnabled val="1"/>
        </dgm:presLayoutVars>
      </dgm:prSet>
      <dgm:spPr/>
    </dgm:pt>
    <dgm:pt modelId="{AE7BA0BB-A5F7-4142-A4A1-075262A2E1B2}" type="pres">
      <dgm:prSet presAssocID="{4485F7C3-A7B6-44C5-8D33-8BA3DE7A32BA}" presName="comp2" presStyleCnt="0"/>
      <dgm:spPr/>
    </dgm:pt>
    <dgm:pt modelId="{91717A1E-CEBC-469A-937C-C4FBB043E8B5}" type="pres">
      <dgm:prSet presAssocID="{4485F7C3-A7B6-44C5-8D33-8BA3DE7A32BA}" presName="circle2" presStyleLbl="node1" presStyleIdx="1" presStyleCnt="2" custScaleX="140275" custScaleY="61850" custLinFactNeighborX="0" custLinFactNeighborY="11812"/>
      <dgm:spPr/>
    </dgm:pt>
    <dgm:pt modelId="{8EA9447E-6362-4531-81BB-EC8945E1FAA3}" type="pres">
      <dgm:prSet presAssocID="{4485F7C3-A7B6-44C5-8D33-8BA3DE7A32BA}" presName="c2text" presStyleLbl="node1" presStyleIdx="1" presStyleCnt="2">
        <dgm:presLayoutVars>
          <dgm:bulletEnabled val="1"/>
        </dgm:presLayoutVars>
      </dgm:prSet>
      <dgm:spPr/>
    </dgm:pt>
  </dgm:ptLst>
  <dgm:cxnLst>
    <dgm:cxn modelId="{8C30845D-FC23-492A-B7A5-702694A356F9}" type="presOf" srcId="{4485F7C3-A7B6-44C5-8D33-8BA3DE7A32BA}" destId="{E87B1BF8-7A6C-48A2-A824-8C144A6DD8F8}" srcOrd="0" destOrd="0" presId="urn:microsoft.com/office/officeart/2005/8/layout/venn2"/>
    <dgm:cxn modelId="{E1E1DE6E-0E35-4BCB-8E70-652CFA966CDF}" srcId="{4485F7C3-A7B6-44C5-8D33-8BA3DE7A32BA}" destId="{6D7E79BA-2C58-43BB-8059-76D699B2A15C}" srcOrd="0" destOrd="0" parTransId="{E13D7D68-47B6-46BE-9605-C7421A785AD7}" sibTransId="{E86A64F5-CDF2-4ACC-83A4-8A94641A0CCE}"/>
    <dgm:cxn modelId="{CEAF268C-CF2E-4497-B34B-A5A71595613E}" type="presOf" srcId="{6D7E79BA-2C58-43BB-8059-76D699B2A15C}" destId="{3EF9FDEC-96A3-4305-A2E2-88CDA897895D}" srcOrd="0" destOrd="0" presId="urn:microsoft.com/office/officeart/2005/8/layout/venn2"/>
    <dgm:cxn modelId="{53C95A91-737E-4888-85D0-964B87449B1B}" srcId="{4485F7C3-A7B6-44C5-8D33-8BA3DE7A32BA}" destId="{829E40BF-F361-4085-8547-97E7A2921C1B}" srcOrd="1" destOrd="0" parTransId="{CCA136B1-F2C3-44D8-A484-68B3EF6407C7}" sibTransId="{4185C0C9-9F41-439B-8129-5A9B661C9666}"/>
    <dgm:cxn modelId="{22D3EE98-3E57-4A82-BC02-978DF19D74A9}" type="presOf" srcId="{829E40BF-F361-4085-8547-97E7A2921C1B}" destId="{8EA9447E-6362-4531-81BB-EC8945E1FAA3}" srcOrd="1" destOrd="0" presId="urn:microsoft.com/office/officeart/2005/8/layout/venn2"/>
    <dgm:cxn modelId="{D0C8DCB0-95A6-4A36-BABF-1467033477A4}" type="presOf" srcId="{829E40BF-F361-4085-8547-97E7A2921C1B}" destId="{91717A1E-CEBC-469A-937C-C4FBB043E8B5}" srcOrd="0" destOrd="0" presId="urn:microsoft.com/office/officeart/2005/8/layout/venn2"/>
    <dgm:cxn modelId="{02A9CEEF-84CB-4AF2-BD05-F32FE7B37D1F}" type="presOf" srcId="{6D7E79BA-2C58-43BB-8059-76D699B2A15C}" destId="{64D291AD-D00A-4E9B-9B81-F82C4AF9F1FD}" srcOrd="1" destOrd="0" presId="urn:microsoft.com/office/officeart/2005/8/layout/venn2"/>
    <dgm:cxn modelId="{F1DD9061-A9F2-4F7C-A06E-D69B45415CF3}" type="presParOf" srcId="{E87B1BF8-7A6C-48A2-A824-8C144A6DD8F8}" destId="{5F82D378-CEAA-4FB9-B268-17E4340A3546}" srcOrd="0" destOrd="0" presId="urn:microsoft.com/office/officeart/2005/8/layout/venn2"/>
    <dgm:cxn modelId="{5C72DCA1-2DD8-4436-82F0-254392D6BD0A}" type="presParOf" srcId="{5F82D378-CEAA-4FB9-B268-17E4340A3546}" destId="{3EF9FDEC-96A3-4305-A2E2-88CDA897895D}" srcOrd="0" destOrd="0" presId="urn:microsoft.com/office/officeart/2005/8/layout/venn2"/>
    <dgm:cxn modelId="{0713161C-16B1-4CFE-98B3-95B21366FCFC}" type="presParOf" srcId="{5F82D378-CEAA-4FB9-B268-17E4340A3546}" destId="{64D291AD-D00A-4E9B-9B81-F82C4AF9F1FD}" srcOrd="1" destOrd="0" presId="urn:microsoft.com/office/officeart/2005/8/layout/venn2"/>
    <dgm:cxn modelId="{66D033AA-F245-497D-99F9-ABC434A981B4}" type="presParOf" srcId="{E87B1BF8-7A6C-48A2-A824-8C144A6DD8F8}" destId="{AE7BA0BB-A5F7-4142-A4A1-075262A2E1B2}" srcOrd="1" destOrd="0" presId="urn:microsoft.com/office/officeart/2005/8/layout/venn2"/>
    <dgm:cxn modelId="{74D406CC-B3A6-4A54-BEFB-10AF8E36072A}" type="presParOf" srcId="{AE7BA0BB-A5F7-4142-A4A1-075262A2E1B2}" destId="{91717A1E-CEBC-469A-937C-C4FBB043E8B5}" srcOrd="0" destOrd="0" presId="urn:microsoft.com/office/officeart/2005/8/layout/venn2"/>
    <dgm:cxn modelId="{73F10917-8088-49A5-BFB8-CD59F915B5FB}" type="presParOf" srcId="{AE7BA0BB-A5F7-4142-A4A1-075262A2E1B2}" destId="{8EA9447E-6362-4531-81BB-EC8945E1FAA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9FDEC-96A3-4305-A2E2-88CDA897895D}">
      <dsp:nvSpPr>
        <dsp:cNvPr id="0" name=""/>
        <dsp:cNvSpPr/>
      </dsp:nvSpPr>
      <dsp:spPr>
        <a:xfrm>
          <a:off x="796048" y="0"/>
          <a:ext cx="2979902" cy="2253013"/>
        </a:xfrm>
        <a:prstGeom prst="ellipse">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effectLst>
                <a:outerShdw blurRad="38100" dist="38100" dir="2700000" algn="tl">
                  <a:srgbClr val="000000"/>
                </a:outerShdw>
              </a:effectLst>
              <a:latin typeface="+mn-lt"/>
              <a:cs typeface="Times New Roman" panose="02020603050405020304" pitchFamily="18" charset="0"/>
            </a:rPr>
            <a:t>Οικονομικά</a:t>
          </a:r>
          <a:endParaRPr lang="en-GB" sz="1600" b="1" kern="1200" dirty="0">
            <a:effectLst>
              <a:outerShdw blurRad="38100" dist="38100" dir="2700000" algn="tl">
                <a:srgbClr val="000000"/>
              </a:outerShdw>
            </a:effectLst>
            <a:latin typeface="+mn-lt"/>
            <a:cs typeface="Times New Roman" panose="02020603050405020304" pitchFamily="18" charset="0"/>
          </a:endParaRPr>
        </a:p>
        <a:p>
          <a:pPr marL="0" lvl="0" indent="0" algn="ctr" defTabSz="711200">
            <a:lnSpc>
              <a:spcPct val="90000"/>
            </a:lnSpc>
            <a:spcBef>
              <a:spcPct val="0"/>
            </a:spcBef>
            <a:spcAft>
              <a:spcPct val="35000"/>
            </a:spcAft>
            <a:buNone/>
          </a:pPr>
          <a:r>
            <a:rPr lang="el-GR" sz="1600" b="1" kern="1200" dirty="0">
              <a:effectLst>
                <a:outerShdw blurRad="38100" dist="38100" dir="2700000" algn="tl">
                  <a:srgbClr val="000000"/>
                </a:outerShdw>
              </a:effectLst>
              <a:latin typeface="+mn-lt"/>
              <a:cs typeface="Times New Roman" panose="02020603050405020304" pitchFamily="18" charset="0"/>
            </a:rPr>
            <a:t>Υγείας</a:t>
          </a:r>
          <a:endParaRPr lang="en-US" sz="1600" kern="1200" dirty="0">
            <a:latin typeface="+mn-lt"/>
            <a:cs typeface="Times New Roman" panose="02020603050405020304" pitchFamily="18" charset="0"/>
          </a:endParaRPr>
        </a:p>
      </dsp:txBody>
      <dsp:txXfrm>
        <a:off x="1503775" y="168975"/>
        <a:ext cx="1564448" cy="383012"/>
      </dsp:txXfrm>
    </dsp:sp>
    <dsp:sp modelId="{91717A1E-CEBC-469A-937C-C4FBB043E8B5}">
      <dsp:nvSpPr>
        <dsp:cNvPr id="0" name=""/>
        <dsp:cNvSpPr/>
      </dsp:nvSpPr>
      <dsp:spPr>
        <a:xfrm>
          <a:off x="1100844" y="1085169"/>
          <a:ext cx="2370310" cy="1045116"/>
        </a:xfrm>
        <a:prstGeom prst="ellipse">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err="1">
              <a:latin typeface="+mn-lt"/>
              <a:cs typeface="Times New Roman" panose="02020603050405020304" pitchFamily="18" charset="0"/>
            </a:rPr>
            <a:t>Φαρμακο</a:t>
          </a:r>
          <a:r>
            <a:rPr lang="el-GR" sz="1600" b="1" kern="1200" dirty="0">
              <a:latin typeface="+mn-lt"/>
              <a:cs typeface="Times New Roman" panose="02020603050405020304" pitchFamily="18" charset="0"/>
            </a:rPr>
            <a:t>-οικονομικές Μελέτες</a:t>
          </a:r>
          <a:endParaRPr lang="en-US" sz="1600" kern="1200" dirty="0">
            <a:latin typeface="+mn-lt"/>
            <a:cs typeface="Times New Roman" panose="02020603050405020304" pitchFamily="18" charset="0"/>
          </a:endParaRPr>
        </a:p>
      </dsp:txBody>
      <dsp:txXfrm>
        <a:off x="1447968" y="1346448"/>
        <a:ext cx="1676062" cy="52255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0.03704</cdr:x>
      <cdr:y>0.1852</cdr:y>
    </cdr:from>
    <cdr:to>
      <cdr:x>0.43973</cdr:x>
      <cdr:y>0.3704</cdr:y>
    </cdr:to>
    <cdr:sp macro="" textlink="">
      <cdr:nvSpPr>
        <cdr:cNvPr id="9" name="TextBox 5"/>
        <cdr:cNvSpPr txBox="1"/>
      </cdr:nvSpPr>
      <cdr:spPr>
        <a:xfrm xmlns:a="http://schemas.openxmlformats.org/drawingml/2006/main">
          <a:off x="304823" y="838208"/>
          <a:ext cx="3313957" cy="83820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Rockwell"/>
            </a:defRPr>
          </a:lvl1pPr>
          <a:lvl2pPr marL="457200" indent="0">
            <a:defRPr sz="1100">
              <a:solidFill>
                <a:sysClr val="windowText" lastClr="000000"/>
              </a:solidFill>
              <a:latin typeface="Rockwell"/>
            </a:defRPr>
          </a:lvl2pPr>
          <a:lvl3pPr marL="914400" indent="0">
            <a:defRPr sz="1100">
              <a:solidFill>
                <a:sysClr val="windowText" lastClr="000000"/>
              </a:solidFill>
              <a:latin typeface="Rockwell"/>
            </a:defRPr>
          </a:lvl3pPr>
          <a:lvl4pPr marL="1371600" indent="0">
            <a:defRPr sz="1100">
              <a:solidFill>
                <a:sysClr val="windowText" lastClr="000000"/>
              </a:solidFill>
              <a:latin typeface="Rockwell"/>
            </a:defRPr>
          </a:lvl4pPr>
          <a:lvl5pPr marL="1828800" indent="0">
            <a:defRPr sz="1100">
              <a:solidFill>
                <a:sysClr val="windowText" lastClr="000000"/>
              </a:solidFill>
              <a:latin typeface="Rockwell"/>
            </a:defRPr>
          </a:lvl5pPr>
          <a:lvl6pPr marL="2286000" indent="0">
            <a:defRPr sz="1100">
              <a:solidFill>
                <a:sysClr val="windowText" lastClr="000000"/>
              </a:solidFill>
              <a:latin typeface="Rockwell"/>
            </a:defRPr>
          </a:lvl6pPr>
          <a:lvl7pPr marL="2743200" indent="0">
            <a:defRPr sz="1100">
              <a:solidFill>
                <a:sysClr val="windowText" lastClr="000000"/>
              </a:solidFill>
              <a:latin typeface="Rockwell"/>
            </a:defRPr>
          </a:lvl7pPr>
          <a:lvl8pPr marL="3200400" indent="0">
            <a:defRPr sz="1100">
              <a:solidFill>
                <a:sysClr val="windowText" lastClr="000000"/>
              </a:solidFill>
              <a:latin typeface="Rockwell"/>
            </a:defRPr>
          </a:lvl8pPr>
          <a:lvl9pPr marL="3657600" indent="0">
            <a:defRPr sz="1100">
              <a:solidFill>
                <a:sysClr val="windowText" lastClr="000000"/>
              </a:solidFill>
              <a:latin typeface="Rockwell"/>
            </a:defRPr>
          </a:lvl9pPr>
        </a:lstStyle>
        <a:p xmlns:a="http://schemas.openxmlformats.org/drawingml/2006/main">
          <a:r>
            <a:rPr lang="el-GR" sz="1700" dirty="0">
              <a:solidFill>
                <a:srgbClr val="FF0000"/>
              </a:solidFill>
              <a:latin typeface="Calibri" pitchFamily="34" charset="0"/>
            </a:rPr>
            <a:t>↑</a:t>
          </a:r>
          <a:r>
            <a:rPr lang="el-GR" sz="1700" dirty="0">
              <a:latin typeface="Calibri" pitchFamily="34" charset="0"/>
            </a:rPr>
            <a:t>κόστος</a:t>
          </a:r>
          <a:r>
            <a:rPr lang="en-US" sz="1700" dirty="0">
              <a:latin typeface="Calibri" pitchFamily="34" charset="0"/>
            </a:rPr>
            <a:t>, </a:t>
          </a:r>
          <a:r>
            <a:rPr lang="en-US" sz="1700" dirty="0">
              <a:solidFill>
                <a:srgbClr val="FF0000"/>
              </a:solidFill>
              <a:latin typeface="Calibri" pitchFamily="34" charset="0"/>
            </a:rPr>
            <a:t>↓</a:t>
          </a:r>
          <a:r>
            <a:rPr lang="en-US" sz="1700" dirty="0">
              <a:latin typeface="Calibri" pitchFamily="34" charset="0"/>
            </a:rPr>
            <a:t> </a:t>
          </a:r>
          <a:r>
            <a:rPr lang="el-GR" sz="1700" dirty="0">
              <a:latin typeface="Calibri" pitchFamily="34" charset="0"/>
            </a:rPr>
            <a:t>αποτελεσματικότητα</a:t>
          </a:r>
          <a:endParaRPr lang="en-US" sz="1700" dirty="0">
            <a:latin typeface="Calibri" pitchFamily="34" charset="0"/>
          </a:endParaRPr>
        </a:p>
        <a:p xmlns:a="http://schemas.openxmlformats.org/drawingml/2006/main">
          <a:r>
            <a:rPr lang="el-GR" sz="1700" dirty="0">
              <a:latin typeface="Calibri" pitchFamily="34" charset="0"/>
            </a:rPr>
            <a:t>Τεταρτημόριο</a:t>
          </a:r>
          <a:r>
            <a:rPr lang="en-US" sz="1700" dirty="0">
              <a:latin typeface="Calibri" pitchFamily="34" charset="0"/>
            </a:rPr>
            <a:t> II </a:t>
          </a:r>
          <a:r>
            <a:rPr lang="el-GR" sz="1700" dirty="0">
              <a:latin typeface="Calibri" pitchFamily="34" charset="0"/>
            </a:rPr>
            <a:t>ή ΒΔ</a:t>
          </a:r>
          <a:endParaRPr lang="en-US" sz="1700" dirty="0">
            <a:latin typeface="Calibri" pitchFamily="34" charset="0"/>
          </a:endParaRPr>
        </a:p>
        <a:p xmlns:a="http://schemas.openxmlformats.org/drawingml/2006/main">
          <a:r>
            <a:rPr lang="el-GR" sz="1700" b="1" dirty="0">
              <a:latin typeface="Calibri" pitchFamily="34" charset="0"/>
            </a:rPr>
            <a:t>Επικράτηση Υπάρχουσας Θεραπείας</a:t>
          </a:r>
          <a:endParaRPr lang="en-US" sz="1700" b="1" dirty="0">
            <a:latin typeface="Calibri" pitchFamily="34" charset="0"/>
          </a:endParaRPr>
        </a:p>
      </cdr:txBody>
    </cdr:sp>
  </cdr:relSizeAnchor>
  <cdr:relSizeAnchor xmlns:cdr="http://schemas.openxmlformats.org/drawingml/2006/chartDrawing">
    <cdr:from>
      <cdr:x>0.6727</cdr:x>
      <cdr:y>0.18157</cdr:y>
    </cdr:from>
    <cdr:to>
      <cdr:x>1</cdr:x>
      <cdr:y>0.3836</cdr:y>
    </cdr:to>
    <cdr:sp macro="" textlink="">
      <cdr:nvSpPr>
        <cdr:cNvPr id="10" name="TextBox 5"/>
        <cdr:cNvSpPr txBox="1"/>
      </cdr:nvSpPr>
      <cdr:spPr>
        <a:xfrm xmlns:a="http://schemas.openxmlformats.org/drawingml/2006/main">
          <a:off x="5727408" y="909691"/>
          <a:ext cx="2786673" cy="1012198"/>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Rockwell"/>
            </a:defRPr>
          </a:lvl1pPr>
          <a:lvl2pPr marL="457200" indent="0">
            <a:defRPr sz="1100">
              <a:solidFill>
                <a:sysClr val="windowText" lastClr="000000"/>
              </a:solidFill>
              <a:latin typeface="Rockwell"/>
            </a:defRPr>
          </a:lvl2pPr>
          <a:lvl3pPr marL="914400" indent="0">
            <a:defRPr sz="1100">
              <a:solidFill>
                <a:sysClr val="windowText" lastClr="000000"/>
              </a:solidFill>
              <a:latin typeface="Rockwell"/>
            </a:defRPr>
          </a:lvl3pPr>
          <a:lvl4pPr marL="1371600" indent="0">
            <a:defRPr sz="1100">
              <a:solidFill>
                <a:sysClr val="windowText" lastClr="000000"/>
              </a:solidFill>
              <a:latin typeface="Rockwell"/>
            </a:defRPr>
          </a:lvl4pPr>
          <a:lvl5pPr marL="1828800" indent="0">
            <a:defRPr sz="1100">
              <a:solidFill>
                <a:sysClr val="windowText" lastClr="000000"/>
              </a:solidFill>
              <a:latin typeface="Rockwell"/>
            </a:defRPr>
          </a:lvl5pPr>
          <a:lvl6pPr marL="2286000" indent="0">
            <a:defRPr sz="1100">
              <a:solidFill>
                <a:sysClr val="windowText" lastClr="000000"/>
              </a:solidFill>
              <a:latin typeface="Rockwell"/>
            </a:defRPr>
          </a:lvl6pPr>
          <a:lvl7pPr marL="2743200" indent="0">
            <a:defRPr sz="1100">
              <a:solidFill>
                <a:sysClr val="windowText" lastClr="000000"/>
              </a:solidFill>
              <a:latin typeface="Rockwell"/>
            </a:defRPr>
          </a:lvl7pPr>
          <a:lvl8pPr marL="3200400" indent="0">
            <a:defRPr sz="1100">
              <a:solidFill>
                <a:sysClr val="windowText" lastClr="000000"/>
              </a:solidFill>
              <a:latin typeface="Rockwell"/>
            </a:defRPr>
          </a:lvl8pPr>
          <a:lvl9pPr marL="3657600" indent="0">
            <a:defRPr sz="1100">
              <a:solidFill>
                <a:sysClr val="windowText" lastClr="000000"/>
              </a:solidFill>
              <a:latin typeface="Rockwell"/>
            </a:defRPr>
          </a:lvl9pPr>
        </a:lstStyle>
        <a:p xmlns:a="http://schemas.openxmlformats.org/drawingml/2006/main">
          <a:r>
            <a:rPr lang="el-GR" sz="1700" dirty="0">
              <a:solidFill>
                <a:srgbClr val="FF0000"/>
              </a:solidFill>
              <a:latin typeface="Calibri" pitchFamily="34" charset="0"/>
            </a:rPr>
            <a:t>↑</a:t>
          </a:r>
          <a:r>
            <a:rPr lang="en-US" sz="1700" dirty="0">
              <a:latin typeface="Calibri" pitchFamily="34" charset="0"/>
            </a:rPr>
            <a:t> </a:t>
          </a:r>
          <a:r>
            <a:rPr lang="el-GR" sz="1700" dirty="0">
              <a:latin typeface="Calibri" pitchFamily="34" charset="0"/>
            </a:rPr>
            <a:t>κόστος</a:t>
          </a:r>
          <a:r>
            <a:rPr lang="en-US" sz="1700" dirty="0">
              <a:latin typeface="Calibri" pitchFamily="34" charset="0"/>
            </a:rPr>
            <a:t>, </a:t>
          </a:r>
          <a:r>
            <a:rPr lang="el-GR" sz="1700" dirty="0">
              <a:solidFill>
                <a:srgbClr val="00B050"/>
              </a:solidFill>
              <a:latin typeface="Calibri" pitchFamily="34" charset="0"/>
            </a:rPr>
            <a:t>↑</a:t>
          </a:r>
          <a:r>
            <a:rPr lang="en-US" sz="1700" dirty="0">
              <a:latin typeface="Calibri" pitchFamily="34" charset="0"/>
            </a:rPr>
            <a:t> </a:t>
          </a:r>
          <a:r>
            <a:rPr lang="el-GR" sz="1700" dirty="0">
              <a:latin typeface="Calibri" pitchFamily="34" charset="0"/>
            </a:rPr>
            <a:t>αποτελεσματικότητα</a:t>
          </a:r>
          <a:endParaRPr lang="en-US" sz="1700" dirty="0">
            <a:latin typeface="Calibri" pitchFamily="34" charset="0"/>
          </a:endParaRPr>
        </a:p>
        <a:p xmlns:a="http://schemas.openxmlformats.org/drawingml/2006/main">
          <a:r>
            <a:rPr lang="el-GR" sz="1700" dirty="0">
              <a:latin typeface="Calibri" pitchFamily="34" charset="0"/>
            </a:rPr>
            <a:t>Τεταρτημόριο</a:t>
          </a:r>
          <a:r>
            <a:rPr lang="en-US" sz="1700" dirty="0">
              <a:latin typeface="Calibri" pitchFamily="34" charset="0"/>
            </a:rPr>
            <a:t> I </a:t>
          </a:r>
          <a:r>
            <a:rPr lang="el-GR" sz="1700" dirty="0">
              <a:latin typeface="Calibri" pitchFamily="34" charset="0"/>
            </a:rPr>
            <a:t>ή</a:t>
          </a:r>
          <a:r>
            <a:rPr lang="en-US" sz="1700" dirty="0">
              <a:latin typeface="Calibri" pitchFamily="34" charset="0"/>
            </a:rPr>
            <a:t> </a:t>
          </a:r>
          <a:r>
            <a:rPr lang="el-GR" sz="1700" dirty="0">
              <a:latin typeface="Calibri" pitchFamily="34" charset="0"/>
            </a:rPr>
            <a:t>ΒΑ</a:t>
          </a:r>
          <a:endParaRPr lang="en-US" sz="1700" dirty="0">
            <a:latin typeface="Calibri" pitchFamily="34" charset="0"/>
          </a:endParaRPr>
        </a:p>
        <a:p xmlns:a="http://schemas.openxmlformats.org/drawingml/2006/main">
          <a:r>
            <a:rPr lang="en-US" sz="1700" b="1" dirty="0">
              <a:latin typeface="Calibri" pitchFamily="34" charset="0"/>
            </a:rPr>
            <a:t>Trade off</a:t>
          </a:r>
        </a:p>
      </cdr:txBody>
    </cdr:sp>
  </cdr:relSizeAnchor>
  <cdr:relSizeAnchor xmlns:cdr="http://schemas.openxmlformats.org/drawingml/2006/chartDrawing">
    <cdr:from>
      <cdr:x>0.02148</cdr:x>
      <cdr:y>0.69028</cdr:y>
    </cdr:from>
    <cdr:to>
      <cdr:x>0.41247</cdr:x>
      <cdr:y>0.84181</cdr:y>
    </cdr:to>
    <cdr:sp macro="" textlink="">
      <cdr:nvSpPr>
        <cdr:cNvPr id="11" name="TextBox 5"/>
        <cdr:cNvSpPr txBox="1"/>
      </cdr:nvSpPr>
      <cdr:spPr>
        <a:xfrm xmlns:a="http://schemas.openxmlformats.org/drawingml/2006/main">
          <a:off x="182882" y="3458399"/>
          <a:ext cx="3328922" cy="75918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Rockwell"/>
            </a:defRPr>
          </a:lvl1pPr>
          <a:lvl2pPr marL="457200" indent="0">
            <a:defRPr sz="1100">
              <a:solidFill>
                <a:sysClr val="windowText" lastClr="000000"/>
              </a:solidFill>
              <a:latin typeface="Rockwell"/>
            </a:defRPr>
          </a:lvl2pPr>
          <a:lvl3pPr marL="914400" indent="0">
            <a:defRPr sz="1100">
              <a:solidFill>
                <a:sysClr val="windowText" lastClr="000000"/>
              </a:solidFill>
              <a:latin typeface="Rockwell"/>
            </a:defRPr>
          </a:lvl3pPr>
          <a:lvl4pPr marL="1371600" indent="0">
            <a:defRPr sz="1100">
              <a:solidFill>
                <a:sysClr val="windowText" lastClr="000000"/>
              </a:solidFill>
              <a:latin typeface="Rockwell"/>
            </a:defRPr>
          </a:lvl4pPr>
          <a:lvl5pPr marL="1828800" indent="0">
            <a:defRPr sz="1100">
              <a:solidFill>
                <a:sysClr val="windowText" lastClr="000000"/>
              </a:solidFill>
              <a:latin typeface="Rockwell"/>
            </a:defRPr>
          </a:lvl5pPr>
          <a:lvl6pPr marL="2286000" indent="0">
            <a:defRPr sz="1100">
              <a:solidFill>
                <a:sysClr val="windowText" lastClr="000000"/>
              </a:solidFill>
              <a:latin typeface="Rockwell"/>
            </a:defRPr>
          </a:lvl6pPr>
          <a:lvl7pPr marL="2743200" indent="0">
            <a:defRPr sz="1100">
              <a:solidFill>
                <a:sysClr val="windowText" lastClr="000000"/>
              </a:solidFill>
              <a:latin typeface="Rockwell"/>
            </a:defRPr>
          </a:lvl7pPr>
          <a:lvl8pPr marL="3200400" indent="0">
            <a:defRPr sz="1100">
              <a:solidFill>
                <a:sysClr val="windowText" lastClr="000000"/>
              </a:solidFill>
              <a:latin typeface="Rockwell"/>
            </a:defRPr>
          </a:lvl8pPr>
          <a:lvl9pPr marL="3657600" indent="0">
            <a:defRPr sz="1100">
              <a:solidFill>
                <a:sysClr val="windowText" lastClr="000000"/>
              </a:solidFill>
              <a:latin typeface="Rockwell"/>
            </a:defRPr>
          </a:lvl9pPr>
        </a:lstStyle>
        <a:p xmlns:a="http://schemas.openxmlformats.org/drawingml/2006/main">
          <a:r>
            <a:rPr lang="en-US" sz="1700" dirty="0">
              <a:solidFill>
                <a:srgbClr val="00B050"/>
              </a:solidFill>
              <a:latin typeface="Calibri" pitchFamily="34" charset="0"/>
            </a:rPr>
            <a:t>↓</a:t>
          </a:r>
          <a:r>
            <a:rPr lang="en-US" sz="1700" dirty="0">
              <a:latin typeface="Calibri" pitchFamily="34" charset="0"/>
            </a:rPr>
            <a:t> </a:t>
          </a:r>
          <a:r>
            <a:rPr lang="el-GR" sz="1700" dirty="0">
              <a:latin typeface="Calibri" pitchFamily="34" charset="0"/>
            </a:rPr>
            <a:t>κόστος</a:t>
          </a:r>
          <a:r>
            <a:rPr lang="en-US" sz="1700" dirty="0">
              <a:latin typeface="Calibri" pitchFamily="34" charset="0"/>
            </a:rPr>
            <a:t>, </a:t>
          </a:r>
          <a:r>
            <a:rPr lang="en-US" sz="1700" dirty="0">
              <a:solidFill>
                <a:srgbClr val="FF0000"/>
              </a:solidFill>
              <a:latin typeface="Calibri" pitchFamily="34" charset="0"/>
            </a:rPr>
            <a:t>↓</a:t>
          </a:r>
          <a:r>
            <a:rPr lang="en-US" sz="1700" dirty="0">
              <a:latin typeface="Calibri" pitchFamily="34" charset="0"/>
            </a:rPr>
            <a:t> </a:t>
          </a:r>
          <a:r>
            <a:rPr lang="el-GR" sz="1700" dirty="0">
              <a:latin typeface="Calibri" pitchFamily="34" charset="0"/>
            </a:rPr>
            <a:t>αποτελεσματικότητα</a:t>
          </a:r>
          <a:endParaRPr lang="en-US" sz="1700" dirty="0">
            <a:latin typeface="Calibri" pitchFamily="34" charset="0"/>
          </a:endParaRPr>
        </a:p>
        <a:p xmlns:a="http://schemas.openxmlformats.org/drawingml/2006/main">
          <a:r>
            <a:rPr lang="el-GR" sz="1700" dirty="0">
              <a:latin typeface="Calibri" pitchFamily="34" charset="0"/>
            </a:rPr>
            <a:t>Τεταρτημόριο</a:t>
          </a:r>
          <a:r>
            <a:rPr lang="en-US" sz="1700" dirty="0">
              <a:latin typeface="Calibri" pitchFamily="34" charset="0"/>
            </a:rPr>
            <a:t> III </a:t>
          </a:r>
          <a:r>
            <a:rPr lang="el-GR" sz="1700" dirty="0">
              <a:latin typeface="Calibri" pitchFamily="34" charset="0"/>
            </a:rPr>
            <a:t>ή</a:t>
          </a:r>
          <a:r>
            <a:rPr lang="en-US" sz="1700" dirty="0">
              <a:latin typeface="Calibri" pitchFamily="34" charset="0"/>
            </a:rPr>
            <a:t> </a:t>
          </a:r>
          <a:r>
            <a:rPr lang="el-GR" sz="1700" dirty="0">
              <a:latin typeface="Calibri" pitchFamily="34" charset="0"/>
            </a:rPr>
            <a:t>ΝΔ</a:t>
          </a:r>
          <a:endParaRPr lang="en-US" sz="1700" dirty="0">
            <a:latin typeface="Calibri" pitchFamily="34" charset="0"/>
          </a:endParaRPr>
        </a:p>
        <a:p xmlns:a="http://schemas.openxmlformats.org/drawingml/2006/main">
          <a:r>
            <a:rPr lang="en-US" sz="1700" b="1" dirty="0">
              <a:latin typeface="Calibri" pitchFamily="34" charset="0"/>
            </a:rPr>
            <a:t>Trade off</a:t>
          </a:r>
        </a:p>
      </cdr:txBody>
    </cdr:sp>
  </cdr:relSizeAnchor>
  <cdr:relSizeAnchor xmlns:cdr="http://schemas.openxmlformats.org/drawingml/2006/chartDrawing">
    <cdr:from>
      <cdr:x>0.65274</cdr:x>
      <cdr:y>0.67345</cdr:y>
    </cdr:from>
    <cdr:to>
      <cdr:x>1</cdr:x>
      <cdr:y>0.89232</cdr:y>
    </cdr:to>
    <cdr:sp macro="" textlink="">
      <cdr:nvSpPr>
        <cdr:cNvPr id="12" name="TextBox 1"/>
        <cdr:cNvSpPr txBox="1"/>
      </cdr:nvSpPr>
      <cdr:spPr>
        <a:xfrm xmlns:a="http://schemas.openxmlformats.org/drawingml/2006/main">
          <a:off x="5557521" y="3374078"/>
          <a:ext cx="2956559" cy="109656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Rockwell"/>
            </a:defRPr>
          </a:lvl1pPr>
          <a:lvl2pPr marL="457200" indent="0">
            <a:defRPr sz="1100">
              <a:solidFill>
                <a:sysClr val="windowText" lastClr="000000"/>
              </a:solidFill>
              <a:latin typeface="Rockwell"/>
            </a:defRPr>
          </a:lvl2pPr>
          <a:lvl3pPr marL="914400" indent="0">
            <a:defRPr sz="1100">
              <a:solidFill>
                <a:sysClr val="windowText" lastClr="000000"/>
              </a:solidFill>
              <a:latin typeface="Rockwell"/>
            </a:defRPr>
          </a:lvl3pPr>
          <a:lvl4pPr marL="1371600" indent="0">
            <a:defRPr sz="1100">
              <a:solidFill>
                <a:sysClr val="windowText" lastClr="000000"/>
              </a:solidFill>
              <a:latin typeface="Rockwell"/>
            </a:defRPr>
          </a:lvl4pPr>
          <a:lvl5pPr marL="1828800" indent="0">
            <a:defRPr sz="1100">
              <a:solidFill>
                <a:sysClr val="windowText" lastClr="000000"/>
              </a:solidFill>
              <a:latin typeface="Rockwell"/>
            </a:defRPr>
          </a:lvl5pPr>
          <a:lvl6pPr marL="2286000" indent="0">
            <a:defRPr sz="1100">
              <a:solidFill>
                <a:sysClr val="windowText" lastClr="000000"/>
              </a:solidFill>
              <a:latin typeface="Rockwell"/>
            </a:defRPr>
          </a:lvl6pPr>
          <a:lvl7pPr marL="2743200" indent="0">
            <a:defRPr sz="1100">
              <a:solidFill>
                <a:sysClr val="windowText" lastClr="000000"/>
              </a:solidFill>
              <a:latin typeface="Rockwell"/>
            </a:defRPr>
          </a:lvl7pPr>
          <a:lvl8pPr marL="3200400" indent="0">
            <a:defRPr sz="1100">
              <a:solidFill>
                <a:sysClr val="windowText" lastClr="000000"/>
              </a:solidFill>
              <a:latin typeface="Rockwell"/>
            </a:defRPr>
          </a:lvl8pPr>
          <a:lvl9pPr marL="3657600" indent="0">
            <a:defRPr sz="1100">
              <a:solidFill>
                <a:sysClr val="windowText" lastClr="000000"/>
              </a:solidFill>
              <a:latin typeface="Rockwell"/>
            </a:defRPr>
          </a:lvl9pPr>
        </a:lstStyle>
        <a:p xmlns:a="http://schemas.openxmlformats.org/drawingml/2006/main">
          <a:r>
            <a:rPr lang="en-US" sz="1700" dirty="0">
              <a:solidFill>
                <a:srgbClr val="00B050"/>
              </a:solidFill>
              <a:latin typeface="Calibri" pitchFamily="34" charset="0"/>
            </a:rPr>
            <a:t>↓</a:t>
          </a:r>
          <a:r>
            <a:rPr lang="en-US" sz="1700" dirty="0">
              <a:latin typeface="Calibri" pitchFamily="34" charset="0"/>
            </a:rPr>
            <a:t> </a:t>
          </a:r>
          <a:r>
            <a:rPr lang="el-GR" sz="1700" dirty="0">
              <a:latin typeface="Calibri" pitchFamily="34" charset="0"/>
            </a:rPr>
            <a:t>κόστος</a:t>
          </a:r>
          <a:r>
            <a:rPr lang="en-US" sz="1700" dirty="0">
              <a:latin typeface="Calibri" pitchFamily="34" charset="0"/>
            </a:rPr>
            <a:t>, </a:t>
          </a:r>
          <a:r>
            <a:rPr lang="el-GR" sz="1700" dirty="0">
              <a:solidFill>
                <a:srgbClr val="00B050"/>
              </a:solidFill>
              <a:latin typeface="Calibri" pitchFamily="34" charset="0"/>
            </a:rPr>
            <a:t>↑</a:t>
          </a:r>
          <a:r>
            <a:rPr lang="en-US" sz="1700" dirty="0">
              <a:latin typeface="Calibri" pitchFamily="34" charset="0"/>
            </a:rPr>
            <a:t> </a:t>
          </a:r>
          <a:r>
            <a:rPr lang="el-GR" sz="1700" dirty="0">
              <a:latin typeface="Calibri" pitchFamily="34" charset="0"/>
            </a:rPr>
            <a:t>αποτελεσματικότητα</a:t>
          </a:r>
          <a:endParaRPr lang="en-US" sz="1700" dirty="0">
            <a:latin typeface="Calibri" pitchFamily="34" charset="0"/>
          </a:endParaRPr>
        </a:p>
        <a:p xmlns:a="http://schemas.openxmlformats.org/drawingml/2006/main">
          <a:r>
            <a:rPr lang="el-GR" sz="1700" dirty="0">
              <a:latin typeface="Calibri" pitchFamily="34" charset="0"/>
            </a:rPr>
            <a:t>Τεταρτημόριο</a:t>
          </a:r>
          <a:r>
            <a:rPr lang="en-US" sz="1700" dirty="0">
              <a:latin typeface="Calibri" pitchFamily="34" charset="0"/>
            </a:rPr>
            <a:t> IV </a:t>
          </a:r>
          <a:r>
            <a:rPr lang="el-GR" sz="1700" dirty="0">
              <a:latin typeface="Calibri" pitchFamily="34" charset="0"/>
            </a:rPr>
            <a:t>ή</a:t>
          </a:r>
          <a:r>
            <a:rPr lang="en-US" sz="1700" dirty="0">
              <a:latin typeface="Calibri" pitchFamily="34" charset="0"/>
            </a:rPr>
            <a:t> </a:t>
          </a:r>
          <a:r>
            <a:rPr lang="el-GR" sz="1700" dirty="0">
              <a:latin typeface="Calibri" pitchFamily="34" charset="0"/>
            </a:rPr>
            <a:t>ΝΑ</a:t>
          </a:r>
          <a:endParaRPr lang="en-US" sz="1700" dirty="0">
            <a:latin typeface="Calibri" pitchFamily="34" charset="0"/>
          </a:endParaRPr>
        </a:p>
        <a:p xmlns:a="http://schemas.openxmlformats.org/drawingml/2006/main">
          <a:r>
            <a:rPr lang="el-GR" sz="1700" b="1" dirty="0">
              <a:latin typeface="Calibri" pitchFamily="34" charset="0"/>
            </a:rPr>
            <a:t>Επικράτηση Νέας Θεραπείας</a:t>
          </a:r>
          <a:endParaRPr lang="en-US" sz="1700" b="1" dirty="0">
            <a:latin typeface="Calibri" pitchFamily="34" charset="0"/>
          </a:endParaRPr>
        </a:p>
      </cdr:txBody>
    </cdr:sp>
  </cdr:relSizeAnchor>
  <cdr:relSizeAnchor xmlns:cdr="http://schemas.openxmlformats.org/drawingml/2006/chartDrawing">
    <cdr:from>
      <cdr:x>0.01185</cdr:x>
      <cdr:y>0.5146</cdr:y>
    </cdr:from>
    <cdr:to>
      <cdr:x>0.28568</cdr:x>
      <cdr:y>0.57738</cdr:y>
    </cdr:to>
    <cdr:sp macro="" textlink="">
      <cdr:nvSpPr>
        <cdr:cNvPr id="16" name="TextBox 5"/>
        <cdr:cNvSpPr txBox="1"/>
      </cdr:nvSpPr>
      <cdr:spPr>
        <a:xfrm xmlns:a="http://schemas.openxmlformats.org/drawingml/2006/main">
          <a:off x="94949" y="2159450"/>
          <a:ext cx="2193487" cy="26345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400" b="1" dirty="0">
              <a:latin typeface="Calibri"/>
            </a:rPr>
            <a:t>∆ </a:t>
          </a:r>
          <a:r>
            <a:rPr lang="el-GR" sz="1400" b="1" dirty="0">
              <a:latin typeface="Calibri"/>
            </a:rPr>
            <a:t>Αποτελεσματικότητα</a:t>
          </a:r>
          <a:endParaRPr lang="en-US" sz="1400" b="1" dirty="0"/>
        </a:p>
      </cdr:txBody>
    </cdr:sp>
  </cdr:relSizeAnchor>
  <cdr:relSizeAnchor xmlns:cdr="http://schemas.openxmlformats.org/drawingml/2006/chartDrawing">
    <cdr:from>
      <cdr:x>0.4261</cdr:x>
      <cdr:y>0</cdr:y>
    </cdr:from>
    <cdr:to>
      <cdr:x>0.47239</cdr:x>
      <cdr:y>0.2167</cdr:y>
    </cdr:to>
    <cdr:sp macro="" textlink="">
      <cdr:nvSpPr>
        <cdr:cNvPr id="17" name="TextBox 5"/>
        <cdr:cNvSpPr txBox="1"/>
      </cdr:nvSpPr>
      <cdr:spPr>
        <a:xfrm xmlns:a="http://schemas.openxmlformats.org/drawingml/2006/main">
          <a:off x="3413305" y="-813755"/>
          <a:ext cx="370808" cy="90934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400" b="1" dirty="0">
              <a:latin typeface="Calibri"/>
            </a:rPr>
            <a:t>∆ </a:t>
          </a:r>
          <a:r>
            <a:rPr lang="el-GR" sz="1400" b="1" dirty="0"/>
            <a:t>Κόστος</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0C9FCE9-7C54-4C2E-BC05-40EA6E74D726}" type="datetimeFigureOut">
              <a:rPr lang="en-US" smtClean="0"/>
              <a:pPr/>
              <a:t>6/10/2025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3D692A8-9F92-4783-95BA-0B7CEE6218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1</a:t>
            </a:fld>
            <a:endParaRPr lang="el-GR" altLang="el-GR">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a:extLst>
              <a:ext uri="{FF2B5EF4-FFF2-40B4-BE49-F238E27FC236}">
                <a16:creationId xmlns:a16="http://schemas.microsoft.com/office/drawing/2014/main" id="{AE1BE47F-393D-49F6-A6B9-A3778C7A9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Θέση σημειώσεων 2">
            <a:extLst>
              <a:ext uri="{FF2B5EF4-FFF2-40B4-BE49-F238E27FC236}">
                <a16:creationId xmlns:a16="http://schemas.microsoft.com/office/drawing/2014/main" id="{20C0DE98-A829-3A20-B34F-920FCAFDAA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10244" name="Θέση αριθμού διαφάνειας 3">
            <a:extLst>
              <a:ext uri="{FF2B5EF4-FFF2-40B4-BE49-F238E27FC236}">
                <a16:creationId xmlns:a16="http://schemas.microsoft.com/office/drawing/2014/main" id="{83F165DB-44DB-BAE4-DA62-EA9159E28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379EF3-30BF-4F95-B540-662E400DD796}" type="slidenum">
              <a:rPr lang="en-US" altLang="el-GR" smtClean="0">
                <a:latin typeface="Calibri" panose="020F0502020204030204" pitchFamily="34" charset="0"/>
              </a:rPr>
              <a:pPr/>
              <a:t>23</a:t>
            </a:fld>
            <a:endParaRPr lang="en-US" altLang="el-GR">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a:extLst>
              <a:ext uri="{FF2B5EF4-FFF2-40B4-BE49-F238E27FC236}">
                <a16:creationId xmlns:a16="http://schemas.microsoft.com/office/drawing/2014/main" id="{79459C86-D132-6B04-4D58-92185D828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 Θέση σημειώσεων">
            <a:extLst>
              <a:ext uri="{FF2B5EF4-FFF2-40B4-BE49-F238E27FC236}">
                <a16:creationId xmlns:a16="http://schemas.microsoft.com/office/drawing/2014/main" id="{AB3D3EA5-1E7E-B9E9-7741-1F4A54433C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a:p>
            <a:r>
              <a:rPr lang="el-GR" altLang="el-GR"/>
              <a:t>Η έννοια λοιπόν της οικονομικής αξιολόγησης στον τομέα τηε υγείας αναφέρεται στη συγκριτική συν-αξιολόγηση κόστους και των αναμενόμενων κλινικών αποτελεσμάτων/εκβάσεων εναλλακτικών υγειονομικών παρεμβάσεων είτε διαγνωστικών είτε θεραπευτικών. Πρόκειται λοιπόν για ένα εργαλείο το οποίο υποβοηθά τουυς υπευθύνους χάραξης πολιτικής υγείας στη λήψη των αποφάσεων δεικνύοντας προς αυτούς τις συνέπειες (οικονομικές και κλινικές της κάθε απόφασης)</a:t>
            </a:r>
          </a:p>
        </p:txBody>
      </p:sp>
      <p:sp>
        <p:nvSpPr>
          <p:cNvPr id="18436" name="3 - Θέση αριθμού διαφάνειας">
            <a:extLst>
              <a:ext uri="{FF2B5EF4-FFF2-40B4-BE49-F238E27FC236}">
                <a16:creationId xmlns:a16="http://schemas.microsoft.com/office/drawing/2014/main" id="{4680F99E-D545-4758-B6FF-46401B53E9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73EA54-C3B0-4DF0-BC0C-D13F0C0CE959}" type="slidenum">
              <a:rPr lang="en-US" altLang="el-GR" smtClean="0">
                <a:latin typeface="Calibri" panose="020F0502020204030204" pitchFamily="34" charset="0"/>
              </a:rPr>
              <a:pPr/>
              <a:t>24</a:t>
            </a:fld>
            <a:endParaRPr lang="en-US" altLang="el-GR">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a:extLst>
              <a:ext uri="{FF2B5EF4-FFF2-40B4-BE49-F238E27FC236}">
                <a16:creationId xmlns:a16="http://schemas.microsoft.com/office/drawing/2014/main" id="{D9529FC9-86BB-A2E8-2F14-84C963308E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a:extLst>
              <a:ext uri="{FF2B5EF4-FFF2-40B4-BE49-F238E27FC236}">
                <a16:creationId xmlns:a16="http://schemas.microsoft.com/office/drawing/2014/main" id="{58AC19CD-93E3-C516-78B7-D9A0504A2C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Ειδικότερα, όταν η εφαρμογή της οικονομικής αξιολόγησης αφορά τον τομέα των φαρμάκων αναφερόμαστε στην έννοια της Φαρμακο-οικονομίας μέσω της οποίας επιχειρείται η ορθολογική κατανομή των φαρμακευτικών πόρων με την ανάδειξη της θεραπείας η οποία προσφέρει το μεγαλύτερο δυνατό όφελος με το χαμηλότερο δυνατό κόστος</a:t>
            </a:r>
          </a:p>
        </p:txBody>
      </p:sp>
      <p:sp>
        <p:nvSpPr>
          <p:cNvPr id="20484" name="Θέση αριθμού διαφάνειας 3">
            <a:extLst>
              <a:ext uri="{FF2B5EF4-FFF2-40B4-BE49-F238E27FC236}">
                <a16:creationId xmlns:a16="http://schemas.microsoft.com/office/drawing/2014/main" id="{2830118A-6860-F78A-E98B-AF1AF6917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1875BE-ABF1-45B7-82A1-ED3109A50AA8}" type="slidenum">
              <a:rPr lang="en-US" altLang="el-GR" smtClean="0">
                <a:latin typeface="Calibri" panose="020F0502020204030204" pitchFamily="34" charset="0"/>
              </a:rPr>
              <a:pPr/>
              <a:t>25</a:t>
            </a:fld>
            <a:endParaRPr lang="en-US" altLang="el-GR">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a:extLst>
              <a:ext uri="{FF2B5EF4-FFF2-40B4-BE49-F238E27FC236}">
                <a16:creationId xmlns:a16="http://schemas.microsoft.com/office/drawing/2014/main" id="{AE1BE47F-393D-49F6-A6B9-A3778C7A9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Θέση σημειώσεων 2">
            <a:extLst>
              <a:ext uri="{FF2B5EF4-FFF2-40B4-BE49-F238E27FC236}">
                <a16:creationId xmlns:a16="http://schemas.microsoft.com/office/drawing/2014/main" id="{20C0DE98-A829-3A20-B34F-920FCAFDAA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10244" name="Θέση αριθμού διαφάνειας 3">
            <a:extLst>
              <a:ext uri="{FF2B5EF4-FFF2-40B4-BE49-F238E27FC236}">
                <a16:creationId xmlns:a16="http://schemas.microsoft.com/office/drawing/2014/main" id="{83F165DB-44DB-BAE4-DA62-EA9159E28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379EF3-30BF-4F95-B540-662E400DD796}" type="slidenum">
              <a:rPr lang="en-US" altLang="el-GR" smtClean="0">
                <a:latin typeface="Calibri" panose="020F0502020204030204" pitchFamily="34" charset="0"/>
              </a:rPr>
              <a:pPr/>
              <a:t>26</a:t>
            </a:fld>
            <a:endParaRPr lang="en-US" altLang="el-GR">
              <a:latin typeface="Calibri" panose="020F0502020204030204" pitchFamily="34" charset="0"/>
            </a:endParaRPr>
          </a:p>
        </p:txBody>
      </p:sp>
    </p:spTree>
    <p:extLst>
      <p:ext uri="{BB962C8B-B14F-4D97-AF65-F5344CB8AC3E}">
        <p14:creationId xmlns:p14="http://schemas.microsoft.com/office/powerpoint/2010/main" val="198935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31</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413110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anose="020B0604020202020204" pitchFamily="34" charset="0"/>
              <a:buNone/>
              <a:defRPr/>
            </a:pPr>
            <a:r>
              <a:rPr lang="el-GR" sz="1200" dirty="0">
                <a:latin typeface="Times New Roman" pitchFamily="18" charset="0"/>
                <a:cs typeface="Times New Roman" pitchFamily="18" charset="0"/>
              </a:rPr>
              <a:t>Δεδομένα αναφορικά με τις ώρες απασχόλησης των άτυπων φροντιστών λαμβάνονται συνήθως μέσω συνεντεύξεων ενώ το ωριαίο κόστος εργασίας προσδιορίζεται από επίσημες διοικητικές πηγές της κάθε χώρας ή διακρατικές εκθέσεις. Ενδεικτικά, παραδείγματα:</a:t>
            </a:r>
          </a:p>
          <a:p>
            <a:pPr algn="l">
              <a:buFont typeface="Wingdings" pitchFamily="2" charset="2"/>
              <a:buChar char="v"/>
              <a:defRPr/>
            </a:pPr>
            <a:r>
              <a:rPr lang="el-GR" sz="1200" i="1" dirty="0">
                <a:latin typeface="Times New Roman" pitchFamily="18" charset="0"/>
                <a:cs typeface="Times New Roman" pitchFamily="18" charset="0"/>
              </a:rPr>
              <a:t>SHARE (</a:t>
            </a:r>
            <a:r>
              <a:rPr lang="el-GR" sz="1200" i="1" dirty="0" err="1">
                <a:latin typeface="Times New Roman" pitchFamily="18" charset="0"/>
                <a:cs typeface="Times New Roman" pitchFamily="18" charset="0"/>
              </a:rPr>
              <a:t>Survey</a:t>
            </a:r>
            <a:r>
              <a:rPr lang="el-GR" sz="1200" i="1" dirty="0">
                <a:latin typeface="Times New Roman" pitchFamily="18" charset="0"/>
                <a:cs typeface="Times New Roman" pitchFamily="18" charset="0"/>
              </a:rPr>
              <a:t> of Health, </a:t>
            </a:r>
            <a:r>
              <a:rPr lang="el-GR" sz="1200" i="1" dirty="0" err="1">
                <a:latin typeface="Times New Roman" pitchFamily="18" charset="0"/>
                <a:cs typeface="Times New Roman" pitchFamily="18" charset="0"/>
              </a:rPr>
              <a:t>Ageing</a:t>
            </a:r>
            <a:r>
              <a:rPr lang="el-GR" sz="1200" i="1" dirty="0">
                <a:latin typeface="Times New Roman" pitchFamily="18" charset="0"/>
                <a:cs typeface="Times New Roman" pitchFamily="18" charset="0"/>
              </a:rPr>
              <a:t> and </a:t>
            </a:r>
            <a:r>
              <a:rPr lang="el-GR" sz="1200" i="1" dirty="0" err="1">
                <a:latin typeface="Times New Roman" pitchFamily="18" charset="0"/>
                <a:cs typeface="Times New Roman" pitchFamily="18" charset="0"/>
              </a:rPr>
              <a:t>Retirement</a:t>
            </a:r>
            <a:r>
              <a:rPr lang="el-GR" sz="1200" i="1" dirty="0">
                <a:latin typeface="Times New Roman" pitchFamily="18" charset="0"/>
                <a:cs typeface="Times New Roman" pitchFamily="18" charset="0"/>
              </a:rPr>
              <a:t> in </a:t>
            </a:r>
            <a:r>
              <a:rPr lang="el-GR" sz="1200" i="1" dirty="0" err="1">
                <a:latin typeface="Times New Roman" pitchFamily="18" charset="0"/>
                <a:cs typeface="Times New Roman" pitchFamily="18" charset="0"/>
              </a:rPr>
              <a:t>Europe</a:t>
            </a:r>
            <a:r>
              <a:rPr lang="el-GR" sz="1200" i="1" dirty="0">
                <a:latin typeface="Times New Roman" pitchFamily="18" charset="0"/>
                <a:cs typeface="Times New Roman" pitchFamily="18" charset="0"/>
              </a:rPr>
              <a:t>)</a:t>
            </a:r>
          </a:p>
          <a:p>
            <a:pPr algn="l">
              <a:buFont typeface="Wingdings" pitchFamily="2" charset="2"/>
              <a:buChar char="v"/>
              <a:defRPr/>
            </a:pPr>
            <a:r>
              <a:rPr lang="el-GR" sz="1200" i="1" dirty="0">
                <a:latin typeface="Times New Roman" pitchFamily="18" charset="0"/>
                <a:cs typeface="Times New Roman" pitchFamily="18" charset="0"/>
              </a:rPr>
              <a:t>Eurostat (</a:t>
            </a:r>
            <a:r>
              <a:rPr lang="el-GR" sz="1200" i="1" dirty="0" err="1">
                <a:latin typeface="Times New Roman" pitchFamily="18" charset="0"/>
                <a:cs typeface="Times New Roman" pitchFamily="18" charset="0"/>
              </a:rPr>
              <a:t>Structure</a:t>
            </a:r>
            <a:r>
              <a:rPr lang="el-GR" sz="1200" i="1" dirty="0">
                <a:latin typeface="Times New Roman" pitchFamily="18" charset="0"/>
                <a:cs typeface="Times New Roman" pitchFamily="18" charset="0"/>
              </a:rPr>
              <a:t> of </a:t>
            </a:r>
            <a:r>
              <a:rPr lang="el-GR" sz="1200" i="1" dirty="0" err="1">
                <a:latin typeface="Times New Roman" pitchFamily="18" charset="0"/>
                <a:cs typeface="Times New Roman" pitchFamily="18" charset="0"/>
              </a:rPr>
              <a:t>earnings</a:t>
            </a:r>
            <a:r>
              <a:rPr lang="el-GR" sz="1200" i="1" dirty="0">
                <a:latin typeface="Times New Roman" pitchFamily="18" charset="0"/>
                <a:cs typeface="Times New Roman" pitchFamily="18" charset="0"/>
              </a:rPr>
              <a:t> </a:t>
            </a:r>
            <a:r>
              <a:rPr lang="el-GR" sz="1200" i="1" dirty="0" err="1">
                <a:latin typeface="Times New Roman" pitchFamily="18" charset="0"/>
                <a:cs typeface="Times New Roman" pitchFamily="18" charset="0"/>
              </a:rPr>
              <a:t>survey</a:t>
            </a:r>
            <a:r>
              <a:rPr lang="el-GR" sz="1200" i="1" dirty="0">
                <a:latin typeface="Times New Roman" pitchFamily="18" charset="0"/>
                <a:cs typeface="Times New Roman" pitchFamily="18" charset="0"/>
              </a:rPr>
              <a:t>: </a:t>
            </a:r>
            <a:r>
              <a:rPr lang="el-GR" sz="1200" i="1" dirty="0" err="1">
                <a:latin typeface="Times New Roman" pitchFamily="18" charset="0"/>
                <a:cs typeface="Times New Roman" pitchFamily="18" charset="0"/>
              </a:rPr>
              <a:t>annual</a:t>
            </a:r>
            <a:r>
              <a:rPr lang="el-GR" sz="1200" i="1" dirty="0">
                <a:latin typeface="Times New Roman" pitchFamily="18" charset="0"/>
                <a:cs typeface="Times New Roman" pitchFamily="18" charset="0"/>
              </a:rPr>
              <a:t> </a:t>
            </a:r>
            <a:r>
              <a:rPr lang="el-GR" sz="1200" i="1" dirty="0" err="1">
                <a:latin typeface="Times New Roman" pitchFamily="18" charset="0"/>
                <a:cs typeface="Times New Roman" pitchFamily="18" charset="0"/>
              </a:rPr>
              <a:t>earnings</a:t>
            </a:r>
            <a:r>
              <a:rPr lang="el-GR" sz="1200" i="1" dirty="0">
                <a:latin typeface="Times New Roman" pitchFamily="18" charset="0"/>
                <a:cs typeface="Times New Roman" pitchFamily="18" charset="0"/>
              </a:rPr>
              <a:t> by </a:t>
            </a:r>
            <a:r>
              <a:rPr lang="el-GR" sz="1200" i="1" dirty="0" err="1">
                <a:latin typeface="Times New Roman" pitchFamily="18" charset="0"/>
                <a:cs typeface="Times New Roman" pitchFamily="18" charset="0"/>
              </a:rPr>
              <a:t>sex</a:t>
            </a:r>
            <a:r>
              <a:rPr lang="el-GR" sz="1200" i="1" dirty="0">
                <a:latin typeface="Times New Roman" pitchFamily="18" charset="0"/>
                <a:cs typeface="Times New Roman" pitchFamily="18" charset="0"/>
              </a:rPr>
              <a:t>)</a:t>
            </a:r>
          </a:p>
          <a:p>
            <a:pPr algn="l">
              <a:buFont typeface="Wingdings" pitchFamily="2" charset="2"/>
              <a:buChar char="v"/>
              <a:defRPr/>
            </a:pPr>
            <a:r>
              <a:rPr lang="el-GR" sz="1200" i="1" dirty="0">
                <a:latin typeface="Times New Roman" pitchFamily="18" charset="0"/>
                <a:cs typeface="Times New Roman" pitchFamily="18" charset="0"/>
              </a:rPr>
              <a:t>Για ανέργους και συνταξιούχους: Κατώτερος μισθός της κάθε χώρας προερχόμενος από σχετική μελέτη του Ευρωπαϊκού Παρατηρητηρίου (</a:t>
            </a:r>
            <a:r>
              <a:rPr lang="el-GR" sz="1200" i="1" dirty="0" err="1">
                <a:latin typeface="Times New Roman" pitchFamily="18" charset="0"/>
                <a:cs typeface="Times New Roman" pitchFamily="18" charset="0"/>
              </a:rPr>
              <a:t>European</a:t>
            </a:r>
            <a:r>
              <a:rPr lang="el-GR" sz="1200" i="1" dirty="0">
                <a:latin typeface="Times New Roman" pitchFamily="18" charset="0"/>
                <a:cs typeface="Times New Roman" pitchFamily="18" charset="0"/>
              </a:rPr>
              <a:t> </a:t>
            </a:r>
            <a:r>
              <a:rPr lang="el-GR" sz="1200" i="1" dirty="0" err="1">
                <a:latin typeface="Times New Roman" pitchFamily="18" charset="0"/>
                <a:cs typeface="Times New Roman" pitchFamily="18" charset="0"/>
              </a:rPr>
              <a:t>Observatory</a:t>
            </a:r>
            <a:r>
              <a:rPr lang="el-GR" sz="1200" i="1" dirty="0">
                <a:latin typeface="Times New Roman" pitchFamily="18" charset="0"/>
                <a:cs typeface="Times New Roman" pitchFamily="18" charset="0"/>
              </a:rPr>
              <a:t> of </a:t>
            </a:r>
            <a:r>
              <a:rPr lang="el-GR" sz="1200" i="1" dirty="0" err="1">
                <a:latin typeface="Times New Roman" pitchFamily="18" charset="0"/>
                <a:cs typeface="Times New Roman" pitchFamily="18" charset="0"/>
              </a:rPr>
              <a:t>Working</a:t>
            </a:r>
            <a:r>
              <a:rPr lang="el-GR" sz="1200" i="1" dirty="0">
                <a:latin typeface="Times New Roman" pitchFamily="18" charset="0"/>
                <a:cs typeface="Times New Roman" pitchFamily="18" charset="0"/>
              </a:rPr>
              <a:t> </a:t>
            </a:r>
            <a:r>
              <a:rPr lang="el-GR" sz="1200" i="1" dirty="0" err="1">
                <a:latin typeface="Times New Roman" pitchFamily="18" charset="0"/>
                <a:cs typeface="Times New Roman" pitchFamily="18" charset="0"/>
              </a:rPr>
              <a:t>Life</a:t>
            </a:r>
            <a:r>
              <a:rPr lang="el-GR" sz="1200" i="1" dirty="0">
                <a:latin typeface="Times New Roman" pitchFamily="18" charset="0"/>
                <a:cs typeface="Times New Roman" pitchFamily="18" charset="0"/>
              </a:rPr>
              <a:t>)</a:t>
            </a:r>
            <a:endParaRPr lang="el-GR" sz="1200" b="1" i="1" dirty="0">
              <a:solidFill>
                <a:schemeClr val="accent5">
                  <a:lumMod val="50000"/>
                </a:schemeClr>
              </a:solidFill>
              <a:latin typeface="Times New Roman" pitchFamily="18" charset="0"/>
              <a:cs typeface="Times New Roman" pitchFamily="18" charset="0"/>
            </a:endParaRPr>
          </a:p>
          <a:p>
            <a:pPr marL="756285" marR="5080" lvl="1" indent="-286385">
              <a:lnSpc>
                <a:spcPct val="80000"/>
              </a:lnSpc>
              <a:spcBef>
                <a:spcPts val="495"/>
              </a:spcBef>
              <a:tabLst>
                <a:tab pos="756285" algn="l"/>
                <a:tab pos="756920" algn="l"/>
              </a:tabLst>
            </a:pPr>
            <a:endParaRPr lang="el-GR"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A3D692A8-9F92-4783-95BA-0B7CEE6218C5}"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43</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3492899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a:extLst>
              <a:ext uri="{FF2B5EF4-FFF2-40B4-BE49-F238E27FC236}">
                <a16:creationId xmlns:a16="http://schemas.microsoft.com/office/drawing/2014/main" id="{B8632673-B6A0-FBAB-8AC4-722696A922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a:extLst>
              <a:ext uri="{FF2B5EF4-FFF2-40B4-BE49-F238E27FC236}">
                <a16:creationId xmlns:a16="http://schemas.microsoft.com/office/drawing/2014/main" id="{7BD59DB0-46B8-07B4-995D-0144F9D0DE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53252" name="3 - Θέση αριθμού διαφάνειας">
            <a:extLst>
              <a:ext uri="{FF2B5EF4-FFF2-40B4-BE49-F238E27FC236}">
                <a16:creationId xmlns:a16="http://schemas.microsoft.com/office/drawing/2014/main" id="{7FF7D06A-5E6F-53F7-75B7-0A83199BA1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7C157-B40D-4816-A928-754C81008333}" type="slidenum">
              <a:rPr lang="en-US" altLang="el-GR" smtClean="0">
                <a:latin typeface="Calibri" panose="020F0502020204030204" pitchFamily="34" charset="0"/>
              </a:rPr>
              <a:pPr/>
              <a:t>44</a:t>
            </a:fld>
            <a:endParaRPr lang="en-US" altLang="el-G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a:extLst>
              <a:ext uri="{FF2B5EF4-FFF2-40B4-BE49-F238E27FC236}">
                <a16:creationId xmlns:a16="http://schemas.microsoft.com/office/drawing/2014/main" id="{6C3313A4-8873-6967-F32E-41E04ACB3F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Θέση σημειώσεων 2">
            <a:extLst>
              <a:ext uri="{FF2B5EF4-FFF2-40B4-BE49-F238E27FC236}">
                <a16:creationId xmlns:a16="http://schemas.microsoft.com/office/drawing/2014/main" id="{B0A3F2F3-6861-4483-80F0-6603C5B2EB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30724" name="Θέση αριθμού διαφάνειας 3">
            <a:extLst>
              <a:ext uri="{FF2B5EF4-FFF2-40B4-BE49-F238E27FC236}">
                <a16:creationId xmlns:a16="http://schemas.microsoft.com/office/drawing/2014/main" id="{894C9F74-52BE-EE1F-1176-32C0B5A33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5431A3-C7F5-4DBC-A6E5-4349DAD2A6D0}" type="slidenum">
              <a:rPr lang="en-US" altLang="el-GR" smtClean="0">
                <a:latin typeface="Calibri" panose="020F0502020204030204" pitchFamily="34" charset="0"/>
              </a:rPr>
              <a:pPr/>
              <a:t>51</a:t>
            </a:fld>
            <a:endParaRPr lang="en-US" altLang="el-GR">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a:extLst>
              <a:ext uri="{FF2B5EF4-FFF2-40B4-BE49-F238E27FC236}">
                <a16:creationId xmlns:a16="http://schemas.microsoft.com/office/drawing/2014/main" id="{822D06CE-AC3E-49BC-A3D0-06BE2412AD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 Θέση σημειώσεων">
            <a:extLst>
              <a:ext uri="{FF2B5EF4-FFF2-40B4-BE49-F238E27FC236}">
                <a16:creationId xmlns:a16="http://schemas.microsoft.com/office/drawing/2014/main" id="{B0D3E805-E1EA-E151-9931-C27FC0516C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Για τον προσδιορισμό της απώλειας παραγωγικότητας χρησιμοποιούνται δύο μεθοδολογικές προσεγγίσεις: η μέθοδος του ανθρωπίνου και η μέθοδος τριβής Αν για παράδειγμα κάποιος εργαζόμενος πεθάνει στην ηλικία των 55 ετών ενώ η συνήθης ηλικία συνταξιοδότησης είναι τα 65 έτη τότε σύμφωνα με τη μέθοδο του ανθρώπινου κεφαλαίου θα προσμετρηθούν τα απωλεσθέντα εισοδήματα των 10 ετών . Αντιθέτως, με την εφαρμογή της μεθόδου τριβής θα προσμετρηθούν τα απωλεσθέντα εισοδήματα των πρώτων 90 ημερών απουσίας από την εργασία θεωρώντας ότι στη συνέχεια ο εργαζομενος αναπληρώνεται από κάποιο άλλο μέλος της κοινωνίας</a:t>
            </a:r>
          </a:p>
        </p:txBody>
      </p:sp>
      <p:sp>
        <p:nvSpPr>
          <p:cNvPr id="32772" name="3 - Θέση αριθμού διαφάνειας">
            <a:extLst>
              <a:ext uri="{FF2B5EF4-FFF2-40B4-BE49-F238E27FC236}">
                <a16:creationId xmlns:a16="http://schemas.microsoft.com/office/drawing/2014/main" id="{2DA3C797-5BE0-684B-1D26-E0600CF1D0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8C46EC-E30B-411F-97D7-ECE480D284D4}" type="slidenum">
              <a:rPr lang="en-US" altLang="el-GR" smtClean="0">
                <a:latin typeface="Calibri" panose="020F0502020204030204" pitchFamily="34" charset="0"/>
              </a:rPr>
              <a:pPr/>
              <a:t>52</a:t>
            </a:fld>
            <a:endParaRPr lang="en-US" altLang="el-G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2</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139532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Αναδρομική μελέτη</a:t>
            </a:r>
            <a:r>
              <a:rPr lang="en-GB" dirty="0"/>
              <a:t> 1 Ian 2022 to </a:t>
            </a:r>
            <a:r>
              <a:rPr lang="el-GR" dirty="0"/>
              <a:t>31 </a:t>
            </a:r>
            <a:r>
              <a:rPr lang="en-GB" dirty="0"/>
              <a:t>Dec 2022</a:t>
            </a:r>
            <a:endParaRPr lang="el-GR" dirty="0"/>
          </a:p>
          <a:p>
            <a:r>
              <a:rPr lang="el-GR" dirty="0"/>
              <a:t>Πόσοι ασθενείς νόσησαν με </a:t>
            </a:r>
            <a:r>
              <a:rPr lang="en-GB" dirty="0"/>
              <a:t>COVID-19 </a:t>
            </a:r>
            <a:endParaRPr lang="el-GR" dirty="0"/>
          </a:p>
        </p:txBody>
      </p:sp>
      <p:sp>
        <p:nvSpPr>
          <p:cNvPr id="4" name="Θέση αριθμού διαφάνειας 3"/>
          <p:cNvSpPr>
            <a:spLocks noGrp="1"/>
          </p:cNvSpPr>
          <p:nvPr>
            <p:ph type="sldNum" sz="quarter" idx="5"/>
          </p:nvPr>
        </p:nvSpPr>
        <p:spPr/>
        <p:txBody>
          <a:bodyPr/>
          <a:lstStyle/>
          <a:p>
            <a:fld id="{A3D692A8-9F92-4783-95BA-0B7CEE6218C5}" type="slidenum">
              <a:rPr lang="en-US" smtClean="0"/>
              <a:pPr/>
              <a:t>56</a:t>
            </a:fld>
            <a:endParaRPr lang="en-US"/>
          </a:p>
        </p:txBody>
      </p:sp>
    </p:spTree>
    <p:extLst>
      <p:ext uri="{BB962C8B-B14F-4D97-AF65-F5344CB8AC3E}">
        <p14:creationId xmlns:p14="http://schemas.microsoft.com/office/powerpoint/2010/main" val="3141885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7A1D5A3-2295-42A5-9596-15A6B1BAF0FC}" type="slidenum">
              <a:rPr lang="ar-SA" smtClean="0"/>
              <a:pPr/>
              <a:t>64</a:t>
            </a:fld>
            <a:endParaRPr lang="en-US"/>
          </a:p>
        </p:txBody>
      </p:sp>
      <p:sp>
        <p:nvSpPr>
          <p:cNvPr id="19459" name="Rectangle 2"/>
          <p:cNvSpPr>
            <a:spLocks noGrp="1" noRot="1" noChangeAspect="1" noChangeArrowheads="1" noTextEdit="1"/>
          </p:cNvSpPr>
          <p:nvPr>
            <p:ph type="sldImg"/>
          </p:nvPr>
        </p:nvSpPr>
        <p:spPr>
          <a:xfrm>
            <a:off x="2286000" y="514350"/>
            <a:ext cx="4572000" cy="2571750"/>
          </a:xfrm>
          <a:ln/>
        </p:spPr>
      </p:sp>
      <p:sp>
        <p:nvSpPr>
          <p:cNvPr id="19460" name="Rectangle 3"/>
          <p:cNvSpPr>
            <a:spLocks noGrp="1" noChangeArrowheads="1"/>
          </p:cNvSpPr>
          <p:nvPr>
            <p:ph type="body" idx="1"/>
          </p:nvPr>
        </p:nvSpPr>
        <p:spPr>
          <a:xfrm>
            <a:off x="1217544" y="3258019"/>
            <a:ext cx="6708913" cy="3085866"/>
          </a:xfrm>
          <a:noFill/>
          <a:ln/>
        </p:spPr>
        <p:txBody>
          <a:bodyPr/>
          <a:lstStyle/>
          <a:p>
            <a:pPr eaLnBrk="1" hangingPunct="1"/>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7A1D5A3-2295-42A5-9596-15A6B1BAF0FC}" type="slidenum">
              <a:rPr lang="ar-SA" smtClean="0"/>
              <a:pPr/>
              <a:t>65</a:t>
            </a:fld>
            <a:endParaRPr lang="en-US"/>
          </a:p>
        </p:txBody>
      </p:sp>
      <p:sp>
        <p:nvSpPr>
          <p:cNvPr id="19459" name="Rectangle 2"/>
          <p:cNvSpPr>
            <a:spLocks noGrp="1" noRot="1" noChangeAspect="1" noChangeArrowheads="1" noTextEdit="1"/>
          </p:cNvSpPr>
          <p:nvPr>
            <p:ph type="sldImg"/>
          </p:nvPr>
        </p:nvSpPr>
        <p:spPr>
          <a:xfrm>
            <a:off x="2286000" y="514350"/>
            <a:ext cx="4572000" cy="2571750"/>
          </a:xfrm>
          <a:ln/>
        </p:spPr>
      </p:sp>
      <p:sp>
        <p:nvSpPr>
          <p:cNvPr id="19460" name="Rectangle 3"/>
          <p:cNvSpPr>
            <a:spLocks noGrp="1" noChangeArrowheads="1"/>
          </p:cNvSpPr>
          <p:nvPr>
            <p:ph type="body" idx="1"/>
          </p:nvPr>
        </p:nvSpPr>
        <p:spPr>
          <a:xfrm>
            <a:off x="1217544" y="3258019"/>
            <a:ext cx="6708913" cy="3085866"/>
          </a:xfrm>
          <a:noFill/>
          <a:ln/>
        </p:spPr>
        <p:txBody>
          <a:bodyPr/>
          <a:lstStyle/>
          <a:p>
            <a:pPr eaLnBrk="1" hangingPunct="1"/>
            <a:endParaRPr lang="de-DE"/>
          </a:p>
        </p:txBody>
      </p:sp>
    </p:spTree>
    <p:extLst>
      <p:ext uri="{BB962C8B-B14F-4D97-AF65-F5344CB8AC3E}">
        <p14:creationId xmlns:p14="http://schemas.microsoft.com/office/powerpoint/2010/main" val="230361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69</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3750727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a:extLst>
              <a:ext uri="{FF2B5EF4-FFF2-40B4-BE49-F238E27FC236}">
                <a16:creationId xmlns:a16="http://schemas.microsoft.com/office/drawing/2014/main" id="{F228DA04-4F25-91F8-C541-BDA1C830F1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a:extLst>
              <a:ext uri="{FF2B5EF4-FFF2-40B4-BE49-F238E27FC236}">
                <a16:creationId xmlns:a16="http://schemas.microsoft.com/office/drawing/2014/main" id="{80948E22-7DF1-723C-4510-BCED23919C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57348" name="Θέση αριθμού διαφάνειας 3">
            <a:extLst>
              <a:ext uri="{FF2B5EF4-FFF2-40B4-BE49-F238E27FC236}">
                <a16:creationId xmlns:a16="http://schemas.microsoft.com/office/drawing/2014/main" id="{794ECCA5-48A7-F47E-D586-48D32984F3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6CB00C-75D4-4EA7-B889-67E3F2EAE618}" type="slidenum">
              <a:rPr lang="en-US" altLang="el-GR" smtClean="0">
                <a:latin typeface="Calibri" panose="020F0502020204030204" pitchFamily="34" charset="0"/>
              </a:rPr>
              <a:pPr/>
              <a:t>71</a:t>
            </a:fld>
            <a:endParaRPr lang="en-US" altLang="el-G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74</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2703719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a:extLst>
              <a:ext uri="{FF2B5EF4-FFF2-40B4-BE49-F238E27FC236}">
                <a16:creationId xmlns:a16="http://schemas.microsoft.com/office/drawing/2014/main" id="{C24DA6C4-280B-65E0-B151-513F7F6A0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a:extLst>
              <a:ext uri="{FF2B5EF4-FFF2-40B4-BE49-F238E27FC236}">
                <a16:creationId xmlns:a16="http://schemas.microsoft.com/office/drawing/2014/main" id="{D3FDED98-E958-8F48-5300-751C9A33EA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59396" name="Θέση αριθμού διαφάνειας 3">
            <a:extLst>
              <a:ext uri="{FF2B5EF4-FFF2-40B4-BE49-F238E27FC236}">
                <a16:creationId xmlns:a16="http://schemas.microsoft.com/office/drawing/2014/main" id="{C4036F66-68EE-DBAB-8FB4-95E58F0767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7FEC76-F768-4846-BF87-6E857015970C}" type="slidenum">
              <a:rPr lang="en-US" altLang="el-GR" smtClean="0">
                <a:latin typeface="Calibri" panose="020F0502020204030204" pitchFamily="34" charset="0"/>
              </a:rPr>
              <a:pPr/>
              <a:t>75</a:t>
            </a:fld>
            <a:endParaRPr lang="en-US" altLang="el-GR">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a:extLst>
              <a:ext uri="{FF2B5EF4-FFF2-40B4-BE49-F238E27FC236}">
                <a16:creationId xmlns:a16="http://schemas.microsoft.com/office/drawing/2014/main" id="{C24DA6C4-280B-65E0-B151-513F7F6A0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a:extLst>
              <a:ext uri="{FF2B5EF4-FFF2-40B4-BE49-F238E27FC236}">
                <a16:creationId xmlns:a16="http://schemas.microsoft.com/office/drawing/2014/main" id="{D3FDED98-E958-8F48-5300-751C9A33EA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59396" name="Θέση αριθμού διαφάνειας 3">
            <a:extLst>
              <a:ext uri="{FF2B5EF4-FFF2-40B4-BE49-F238E27FC236}">
                <a16:creationId xmlns:a16="http://schemas.microsoft.com/office/drawing/2014/main" id="{C4036F66-68EE-DBAB-8FB4-95E58F0767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7FEC76-F768-4846-BF87-6E857015970C}" type="slidenum">
              <a:rPr lang="en-US" altLang="el-GR" smtClean="0">
                <a:latin typeface="Calibri" panose="020F0502020204030204" pitchFamily="34" charset="0"/>
              </a:rPr>
              <a:pPr/>
              <a:t>76</a:t>
            </a:fld>
            <a:endParaRPr lang="en-US" altLang="el-GR">
              <a:latin typeface="Calibri" panose="020F0502020204030204" pitchFamily="34" charset="0"/>
            </a:endParaRPr>
          </a:p>
        </p:txBody>
      </p:sp>
    </p:spTree>
    <p:extLst>
      <p:ext uri="{BB962C8B-B14F-4D97-AF65-F5344CB8AC3E}">
        <p14:creationId xmlns:p14="http://schemas.microsoft.com/office/powerpoint/2010/main" val="402534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a:extLst>
              <a:ext uri="{FF2B5EF4-FFF2-40B4-BE49-F238E27FC236}">
                <a16:creationId xmlns:a16="http://schemas.microsoft.com/office/drawing/2014/main" id="{779BF334-FB5C-2E66-0665-9CD0F1BA75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a:extLst>
              <a:ext uri="{FF2B5EF4-FFF2-40B4-BE49-F238E27FC236}">
                <a16:creationId xmlns:a16="http://schemas.microsoft.com/office/drawing/2014/main" id="{A27A274F-8303-6D84-1F1F-2D0975258B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61444" name="Θέση αριθμού διαφάνειας 3">
            <a:extLst>
              <a:ext uri="{FF2B5EF4-FFF2-40B4-BE49-F238E27FC236}">
                <a16:creationId xmlns:a16="http://schemas.microsoft.com/office/drawing/2014/main" id="{5D5D1B13-4F48-86EC-51B5-B1024DDB94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35BBBB-E86F-4FB0-B347-5C6E37B59D29}" type="slidenum">
              <a:rPr lang="en-US" altLang="el-GR" smtClean="0">
                <a:latin typeface="Calibri" panose="020F0502020204030204" pitchFamily="34" charset="0"/>
              </a:rPr>
              <a:pPr/>
              <a:t>79</a:t>
            </a:fld>
            <a:endParaRPr lang="en-US" altLang="el-G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4515" name="2 - Θέση σημειώσεων"/>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l-GR" sz="1200" kern="1200" dirty="0">
                <a:solidFill>
                  <a:schemeClr val="tx1"/>
                </a:solidFill>
                <a:latin typeface="+mn-lt"/>
                <a:ea typeface="+mn-ea"/>
                <a:cs typeface="+mn-cs"/>
              </a:rPr>
              <a:t>Ένα από τα πιο σημαντικά προβλήματα όσον αφορά την πολιτική υγείας τα τελευταία είκοσι περίπου χρόνια είναι το συνεχώς αυξανόμενο κόστος των υπηρεσιών υγείας καθώς επίσης και η έλλειψη αποτελεσματικότητας αλλά και αποδοτικότητας στη χρήση των πόρων (OECD 1995). Ορισμένα δημογραφικά χαρακτηριστικά, όπως για παράδειγμα η γήρανση του πληθυσμού αλλά και η μεγάλη επίπτωση χρόνιων νοσημάτων και αναπηριών φαίνεται ότι συμβάλλουν σημαντικά στην αύξηση των δαπανών υγείας (</a:t>
            </a:r>
            <a:r>
              <a:rPr lang="el-GR" sz="1200" kern="1200" dirty="0" err="1">
                <a:solidFill>
                  <a:schemeClr val="tx1"/>
                </a:solidFill>
                <a:latin typeface="+mn-lt"/>
                <a:ea typeface="+mn-ea"/>
                <a:cs typeface="+mn-cs"/>
              </a:rPr>
              <a:t>Saltman</a:t>
            </a:r>
            <a:r>
              <a:rPr lang="el-GR" sz="1200" kern="1200" dirty="0">
                <a:solidFill>
                  <a:schemeClr val="tx1"/>
                </a:solidFill>
                <a:latin typeface="+mn-lt"/>
                <a:ea typeface="+mn-ea"/>
                <a:cs typeface="+mn-cs"/>
              </a:rPr>
              <a:t> 1997). Βέβαια, για την μεγαλύτερη κατανάλωση των πόρων δεν ευθύνεται μόνο η αύξηση του αριθμού των ατόμων που χρειάζονται φροντίδα (π.χ </a:t>
            </a:r>
            <a:r>
              <a:rPr lang="el-GR" sz="1200" kern="1200" dirty="0" err="1">
                <a:solidFill>
                  <a:schemeClr val="tx1"/>
                </a:solidFill>
                <a:latin typeface="+mn-lt"/>
                <a:ea typeface="+mn-ea"/>
                <a:cs typeface="+mn-cs"/>
              </a:rPr>
              <a:t>ηλικιωμένoι</a:t>
            </a:r>
            <a:r>
              <a:rPr lang="el-GR" sz="1200" kern="1200" dirty="0">
                <a:solidFill>
                  <a:schemeClr val="tx1"/>
                </a:solidFill>
                <a:latin typeface="+mn-lt"/>
                <a:ea typeface="+mn-ea"/>
                <a:cs typeface="+mn-cs"/>
              </a:rPr>
              <a:t>) αλλά και η αξίωση των περισσότερο ενημερωμένων πια ασθενών, για παροχή καλύτερης και εντατικότερης φροντίδας (</a:t>
            </a:r>
            <a:r>
              <a:rPr lang="el-GR" sz="1200" kern="1200" dirty="0" err="1">
                <a:solidFill>
                  <a:schemeClr val="tx1"/>
                </a:solidFill>
                <a:latin typeface="+mn-lt"/>
                <a:ea typeface="+mn-ea"/>
                <a:cs typeface="+mn-cs"/>
              </a:rPr>
              <a:t>Kobelt</a:t>
            </a:r>
            <a:r>
              <a:rPr lang="el-GR" sz="1200" kern="1200" dirty="0">
                <a:solidFill>
                  <a:schemeClr val="tx1"/>
                </a:solidFill>
                <a:latin typeface="+mn-lt"/>
                <a:ea typeface="+mn-ea"/>
                <a:cs typeface="+mn-cs"/>
              </a:rPr>
              <a:t> 1996). </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Ένας άλλος λόγος για την αύξηση των δαπανών υγείας είναι και η ταχύτατη ανάπτυξη και διάχυση νέων τεχνολογιών υγείας. Με τον όρο τεχνολογία υγείας εννοείται το σύνολο των φαρμάκων, των μηχανημάτων, των διαδικασιών καθώς επίσης και των οργανωτικών και υποστηρικτικών συστημάτων διαμέσου των οποίων παράγεται η φροντίδα υγείας (</a:t>
            </a:r>
            <a:r>
              <a:rPr lang="el-GR" sz="1200" kern="1200" dirty="0" err="1">
                <a:solidFill>
                  <a:schemeClr val="tx1"/>
                </a:solidFill>
                <a:latin typeface="+mn-lt"/>
                <a:ea typeface="+mn-ea"/>
                <a:cs typeface="+mn-cs"/>
              </a:rPr>
              <a:t>Liaropoulos</a:t>
            </a:r>
            <a:r>
              <a:rPr lang="el-GR" sz="1200" kern="1200" dirty="0">
                <a:solidFill>
                  <a:schemeClr val="tx1"/>
                </a:solidFill>
                <a:latin typeface="+mn-lt"/>
                <a:ea typeface="+mn-ea"/>
                <a:cs typeface="+mn-cs"/>
              </a:rPr>
              <a:t>, 1997). Το κόστος θεραπείας μιας ασθένειας για παράδειγμα, αυξάνεται ραγδαία όταν αντικαθίσταται μια παλαιότερη και φθηνότερη τεχνολογία με μία καινούργια, καλύτερη και πιο σύνθετη. Το πρόβλημα φαίνεται να γίνεται ακόμη πιο σύνθετο αν λάβει κανείς υπόψη τον σκεπτικισμό που επικρατεί για την αποτελεσματικότητα των νέων και δαπανηρών αυτών τεχνολογιών. Υπάρχουν, για παράδειγμα, ορισμένες μελέτες που αναφέρουν ότι τεχνολογίες που εφαρμόστηκαν σε ευρεία κλίμακα εξαρχής, αποδείχθηκε ότι δεν συνοδεύονταν από ουσιαστική αποτελεσματικότητα, ενώ μόλις το 20% των σύγχρονων θεραπευτικών μεθόδων έχει αποδεδειγμένα θετικά αποτελέσματα στο κλινικό δείγμα που εφαρμόζεται (</a:t>
            </a:r>
            <a:r>
              <a:rPr lang="el-GR" sz="1200" kern="1200" dirty="0" err="1">
                <a:solidFill>
                  <a:schemeClr val="tx1"/>
                </a:solidFill>
                <a:latin typeface="+mn-lt"/>
                <a:ea typeface="+mn-ea"/>
                <a:cs typeface="+mn-cs"/>
              </a:rPr>
              <a:t>Banta</a:t>
            </a:r>
            <a:r>
              <a:rPr lang="el-GR" sz="1200" kern="1200" dirty="0">
                <a:solidFill>
                  <a:schemeClr val="tx1"/>
                </a:solidFill>
                <a:latin typeface="+mn-lt"/>
                <a:ea typeface="+mn-ea"/>
                <a:cs typeface="+mn-cs"/>
              </a:rPr>
              <a:t> 1995). Με βάση τα παραπάνω, γίνεται σαφές ότι εφόσον η τεχνολογία υγείας είναι ένας από τους μεγαλύτερους συντελεστές κόστους, η αξιολόγησή της και κατά συνέπεια η κατάλληλη χρήση της θα βελτιώσει την ποιότητα και αποτελεσματικότητα των παρεχόμενων υπηρεσιών και κατά συνέπεια θα οδηγήσει σε μείωση του κόστους (</a:t>
            </a:r>
            <a:r>
              <a:rPr lang="el-GR" sz="1200" kern="1200" dirty="0" err="1">
                <a:solidFill>
                  <a:schemeClr val="tx1"/>
                </a:solidFill>
                <a:latin typeface="+mn-lt"/>
                <a:ea typeface="+mn-ea"/>
                <a:cs typeface="+mn-cs"/>
              </a:rPr>
              <a:t>Russell</a:t>
            </a:r>
            <a:r>
              <a:rPr lang="el-GR" sz="1200" kern="1200" dirty="0">
                <a:solidFill>
                  <a:schemeClr val="tx1"/>
                </a:solidFill>
                <a:latin typeface="+mn-lt"/>
                <a:ea typeface="+mn-ea"/>
                <a:cs typeface="+mn-cs"/>
              </a:rPr>
              <a:t> 1996, </a:t>
            </a:r>
            <a:r>
              <a:rPr lang="el-GR" sz="1200" kern="1200" dirty="0" err="1">
                <a:solidFill>
                  <a:schemeClr val="tx1"/>
                </a:solidFill>
                <a:latin typeface="+mn-lt"/>
                <a:ea typeface="+mn-ea"/>
                <a:cs typeface="+mn-cs"/>
              </a:rPr>
              <a:t>Evans</a:t>
            </a:r>
            <a:r>
              <a:rPr lang="el-GR" sz="1200" kern="1200" dirty="0">
                <a:solidFill>
                  <a:schemeClr val="tx1"/>
                </a:solidFill>
                <a:latin typeface="+mn-lt"/>
                <a:ea typeface="+mn-ea"/>
                <a:cs typeface="+mn-cs"/>
              </a:rPr>
              <a:t> 1983). </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Τέλος σημαντικό ρόλο στην συνεχιζόμενη αύξηση των δαπανών υγείας, φαίνεται ότι έχει και ο τρόπος πληρωμής των υπηρεσιών υγείας. Στις περισσότερες χώρες του ΟΟΣΑ, η πληρωμή για τη χρήση υπηρεσιών υγείας γίνεται μέσω τρίτων (</a:t>
            </a:r>
            <a:r>
              <a:rPr lang="el-GR" sz="1200" kern="1200" dirty="0" err="1">
                <a:solidFill>
                  <a:schemeClr val="tx1"/>
                </a:solidFill>
                <a:latin typeface="+mn-lt"/>
                <a:ea typeface="+mn-ea"/>
                <a:cs typeface="+mn-cs"/>
              </a:rPr>
              <a:t>third</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party</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payers</a:t>
            </a:r>
            <a:r>
              <a:rPr lang="el-GR" sz="1200" kern="1200" dirty="0">
                <a:solidFill>
                  <a:schemeClr val="tx1"/>
                </a:solidFill>
                <a:latin typeface="+mn-lt"/>
                <a:ea typeface="+mn-ea"/>
                <a:cs typeface="+mn-cs"/>
              </a:rPr>
              <a:t>), δηλαδή είτε μέσω της φορολογίας είτε μέσω των ασφαλιστικών ταμείων γεγονός που δημιουργεί κίνητρα στους καταναλωτές για ζήτηση περισσότερων αλλά και καλύτερης ποιότητας υπηρεσιών υγείας (φαινόμενο ηθικής βλάβης) (</a:t>
            </a:r>
            <a:r>
              <a:rPr lang="el-GR" sz="1200" kern="1200" dirty="0" err="1">
                <a:solidFill>
                  <a:schemeClr val="tx1"/>
                </a:solidFill>
                <a:latin typeface="+mn-lt"/>
                <a:ea typeface="+mn-ea"/>
                <a:cs typeface="+mn-cs"/>
              </a:rPr>
              <a:t>Λιαρόπουλος</a:t>
            </a:r>
            <a:r>
              <a:rPr lang="el-GR" sz="1200" kern="1200" dirty="0">
                <a:solidFill>
                  <a:schemeClr val="tx1"/>
                </a:solidFill>
                <a:latin typeface="+mn-lt"/>
                <a:ea typeface="+mn-ea"/>
                <a:cs typeface="+mn-cs"/>
              </a:rPr>
              <a:t> 1996a). Το ίδιο φαίνεται να ισχύει για τους προμηθευτές των υπηρεσιών υγείας (π.χ. τους γιατρούς) αφού σε αρκετές χώρες, όπως και στη χώρα μας, δεν παρέχονται κίνητρα ικανά για περιορισμό της κατανάλωσης των υγειονομικών πόρων, με αποτέλεσμα τη δημιουργία προκλητής ζήτησης για υπηρεσίες υγείας (τα έξοδα καλύπτονται από τους προαναφερθέντες φορείς, χωρίς να εξετάζεται η αποτελεσματικότητα των παρεχόμενων υπηρεσιών).</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Ενώ, λοιπόν, θεωρείται ευνόητο ότι η κατανομή των περιορισμένων πόρων θα πρέπει να γίνεται με οικονομικά αποδοτικό τρόπο και με στόχο τη μεγιστοποίηση του κοινωνικού οφέλους, από τα παραπάνω φαίνεται ότι συχνά, τα επιπλέον χρήματα που διατίθενται στην υγεία συχνά, δεν χρησιμοποιούνται κατά τον αποδοτικότερο τρόπο, αφού θα μπορούσαν να χρησιμοποιηθούν για κάποια άλλη κλινική παρέμβαση με μεγαλύτερο όφελος ή να καλύψουν μεγαλύτερο μέρος του πληθυσμού (</a:t>
            </a:r>
            <a:r>
              <a:rPr lang="el-GR" sz="1200" kern="1200" dirty="0" err="1">
                <a:solidFill>
                  <a:schemeClr val="tx1"/>
                </a:solidFill>
                <a:latin typeface="+mn-lt"/>
                <a:ea typeface="+mn-ea"/>
                <a:cs typeface="+mn-cs"/>
              </a:rPr>
              <a:t>Eisenberg</a:t>
            </a:r>
            <a:r>
              <a:rPr lang="el-GR" sz="1200" kern="1200" dirty="0">
                <a:solidFill>
                  <a:schemeClr val="tx1"/>
                </a:solidFill>
                <a:latin typeface="+mn-lt"/>
                <a:ea typeface="+mn-ea"/>
                <a:cs typeface="+mn-cs"/>
              </a:rPr>
              <a:t> 1989). Στο σημείο αυτό υπεισέρχεται ο ρόλος της πολιτικής υγείας, ένας από τους βασικούς σκοπούς της οποίας είναι να προσδιορίσει “πόση φροντίδα υγείας είναι αρκετή και πως αυτή θα πρέπει να διατεθεί” (SBU 1996). </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Σημαντικό εργαλείο για την επίτευξη αυτού του στόχου είναι η Αξιολόγηση Τεχνολογίας Υγείας (</a:t>
            </a:r>
            <a:r>
              <a:rPr lang="el-GR" sz="1200" kern="1200" dirty="0" err="1">
                <a:solidFill>
                  <a:schemeClr val="tx1"/>
                </a:solidFill>
                <a:latin typeface="+mn-lt"/>
                <a:ea typeface="+mn-ea"/>
                <a:cs typeface="+mn-cs"/>
              </a:rPr>
              <a:t>Health</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Technology</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Assessment</a:t>
            </a:r>
            <a:r>
              <a:rPr lang="el-GR" sz="1200" kern="1200" dirty="0">
                <a:solidFill>
                  <a:schemeClr val="tx1"/>
                </a:solidFill>
                <a:latin typeface="+mn-lt"/>
                <a:ea typeface="+mn-ea"/>
                <a:cs typeface="+mn-cs"/>
              </a:rPr>
              <a:t>) η οποία, βοηθά ένα σύστημα υγείας να: α) εντοπίσει τις τεχνολογίες για τις οποίες απαιτείται αξιολόγηση και θεσπίσει προτεραιότητες για την αξιολόγησή τους β) να συλλέξει όλα τα απαραίτητα στοιχεία προκειμένου να μελετήσει τις συνέπειες από την εφαρμογή της προτεινόμενης τεχνολογίας γ) να συνθέσει όλες τις διαθέσιμες πληροφορίες σχετικά με το κόστος, τα οφέλη, τους κινδύνους, τις ηθικές, νομικές και κοινωνικές επιπτώσεις από την ανάπτυξη της συγκεκριμένης τεχνολογίας και τέλος δ) να διαχύσει τις πληροφορίες σε όσους τις χρειάζονται για λήψεις αποφάσεων (</a:t>
            </a:r>
            <a:r>
              <a:rPr lang="el-GR" sz="1200" kern="1200" dirty="0" err="1">
                <a:solidFill>
                  <a:schemeClr val="tx1"/>
                </a:solidFill>
                <a:latin typeface="+mn-lt"/>
                <a:ea typeface="+mn-ea"/>
                <a:cs typeface="+mn-cs"/>
              </a:rPr>
              <a:t>Banta</a:t>
            </a:r>
            <a:r>
              <a:rPr lang="el-GR" sz="1200" kern="1200" dirty="0">
                <a:solidFill>
                  <a:schemeClr val="tx1"/>
                </a:solidFill>
                <a:latin typeface="+mn-lt"/>
                <a:ea typeface="+mn-ea"/>
                <a:cs typeface="+mn-cs"/>
              </a:rPr>
              <a:t> 1995). Τα τελευταία χρόνια, αρκετές χώρες έχουν αρχίσει να υιοθετούν τις παραπάνω δραστηριότητες με στόχο την συγκράτηση του κόστους των υπηρεσιών υγείας (</a:t>
            </a:r>
            <a:r>
              <a:rPr lang="el-GR" sz="1200" kern="1200" dirty="0" err="1">
                <a:solidFill>
                  <a:schemeClr val="tx1"/>
                </a:solidFill>
                <a:latin typeface="+mn-lt"/>
                <a:ea typeface="+mn-ea"/>
                <a:cs typeface="+mn-cs"/>
              </a:rPr>
              <a:t>cost</a:t>
            </a:r>
            <a:r>
              <a:rPr lang="el-GR" sz="1200" kern="1200" dirty="0">
                <a:solidFill>
                  <a:schemeClr val="tx1"/>
                </a:solidFill>
                <a:latin typeface="+mn-lt"/>
                <a:ea typeface="+mn-ea"/>
                <a:cs typeface="+mn-cs"/>
              </a:rPr>
              <a:t>-</a:t>
            </a:r>
            <a:r>
              <a:rPr lang="el-GR" sz="1200" kern="1200" dirty="0" err="1">
                <a:solidFill>
                  <a:schemeClr val="tx1"/>
                </a:solidFill>
                <a:latin typeface="+mn-lt"/>
                <a:ea typeface="+mn-ea"/>
                <a:cs typeface="+mn-cs"/>
              </a:rPr>
              <a:t>containment</a:t>
            </a:r>
            <a:r>
              <a:rPr lang="el-GR" sz="1200" kern="1200" dirty="0">
                <a:solidFill>
                  <a:schemeClr val="tx1"/>
                </a:solidFill>
                <a:latin typeface="+mn-lt"/>
                <a:ea typeface="+mn-ea"/>
                <a:cs typeface="+mn-cs"/>
              </a:rPr>
              <a:t>) αλλά και την αύξηση της αποδοτικότητας μέσα από τη λήψη αποφάσεων με βάση την επιστημονική τεκμηρίωση (</a:t>
            </a:r>
            <a:r>
              <a:rPr lang="el-GR" sz="1200" kern="1200" dirty="0" err="1">
                <a:solidFill>
                  <a:schemeClr val="tx1"/>
                </a:solidFill>
                <a:latin typeface="+mn-lt"/>
                <a:ea typeface="+mn-ea"/>
                <a:cs typeface="+mn-cs"/>
              </a:rPr>
              <a:t>evidence</a:t>
            </a:r>
            <a:r>
              <a:rPr lang="el-GR" sz="1200" kern="1200" dirty="0">
                <a:solidFill>
                  <a:schemeClr val="tx1"/>
                </a:solidFill>
                <a:latin typeface="+mn-lt"/>
                <a:ea typeface="+mn-ea"/>
                <a:cs typeface="+mn-cs"/>
              </a:rPr>
              <a:t>-</a:t>
            </a:r>
            <a:r>
              <a:rPr lang="el-GR" sz="1200" kern="1200" dirty="0" err="1">
                <a:solidFill>
                  <a:schemeClr val="tx1"/>
                </a:solidFill>
                <a:latin typeface="+mn-lt"/>
                <a:ea typeface="+mn-ea"/>
                <a:cs typeface="+mn-cs"/>
              </a:rPr>
              <a:t>based</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decision</a:t>
            </a:r>
            <a:r>
              <a:rPr lang="el-GR" sz="1200" kern="1200" dirty="0">
                <a:solidFill>
                  <a:schemeClr val="tx1"/>
                </a:solidFill>
                <a:latin typeface="+mn-lt"/>
                <a:ea typeface="+mn-ea"/>
                <a:cs typeface="+mn-cs"/>
              </a:rPr>
              <a:t> </a:t>
            </a:r>
            <a:r>
              <a:rPr lang="el-GR" sz="1200" kern="1200" dirty="0" err="1">
                <a:solidFill>
                  <a:schemeClr val="tx1"/>
                </a:solidFill>
                <a:latin typeface="+mn-lt"/>
                <a:ea typeface="+mn-ea"/>
                <a:cs typeface="+mn-cs"/>
              </a:rPr>
              <a:t>making</a:t>
            </a:r>
            <a:r>
              <a:rPr lang="el-GR" sz="1200" kern="1200" dirty="0">
                <a:solidFill>
                  <a:schemeClr val="tx1"/>
                </a:solidFill>
                <a:latin typeface="+mn-lt"/>
                <a:ea typeface="+mn-ea"/>
                <a:cs typeface="+mn-cs"/>
              </a:rPr>
              <a:t>). Είναι χαρακτηριστικό για παράδειγμα ότι μετά την Αυστραλία και τον Καναδά, τέσσερις ευρωπαϊκές χώρες (η Φινλανδία, το Ηνωμένο Βασίλειο, η Πορτογαλία και η Ολλανδία) προχωρούν στην θέσπιση οδηγιών για την οικονομική αποτίμηση των φαρμακευτικών προϊόντων (</a:t>
            </a:r>
            <a:r>
              <a:rPr lang="el-GR" sz="1200" kern="1200" dirty="0" err="1">
                <a:solidFill>
                  <a:schemeClr val="tx1"/>
                </a:solidFill>
                <a:latin typeface="+mn-lt"/>
                <a:ea typeface="+mn-ea"/>
                <a:cs typeface="+mn-cs"/>
              </a:rPr>
              <a:t>Kanavos</a:t>
            </a:r>
            <a:r>
              <a:rPr lang="el-GR" sz="1200" kern="1200" dirty="0">
                <a:solidFill>
                  <a:schemeClr val="tx1"/>
                </a:solidFill>
                <a:latin typeface="+mn-lt"/>
                <a:ea typeface="+mn-ea"/>
                <a:cs typeface="+mn-cs"/>
              </a:rPr>
              <a:t> 2000). </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Στην Ελλάδα, ωστόσο, η αξιολόγηση της τεχνολογίας υγείας μόλις τα τελευταία χρόνια έχει αρχίσει να αποτελεί αντικείμενο έρευνας, με αποτέλεσμα τις περισσότερες φορές, να μην υπάρχει δυνατότητα εντοπισμού των «αμφισβητούμενων» τεχνολογιών (των τεχνολογιών, δηλαδή, που συνδέονται με μεγάλη κατανάλωση πόρων χωρίς την ανάλογη αποτελεσματικότητα). Είναι γεγονός, για παράδειγμα, ότι στη χώρα μας, δεν έχουν πραγματοποιηθεί αρκετές μελέτες κόστους της ασθένειας, ώστε, να εντοπιστούν και να αξιολογηθούν οι οικονομικές συνέπειες διάφορων καταστάσεων υγείας, προκειμένου να τεθούν οι βασικές προτεραιότητες στο χώρο της υγείας και να χαραχθεί ορθολογικά η ευρύτερη πολιτική υγείας. Η έλλειψη τέτοιων μελετών επίσης, οδηγεί και σε αδυναμία εντοπισμού εκείνων των περιοχών του τομέα υγείας που χρήζουν περαιτέρω αξιολόγησης, αφού είναι δεδομένο ότι οι περιορισμένοι πόροι καθιστούν ανέφικτη την χρηματοδότηση όλων των θεραπειών που φαίνεται ότι βελτιώνουν την υγεία του πληθυσμού (</a:t>
            </a:r>
            <a:r>
              <a:rPr lang="el-GR" sz="1200" kern="1200" dirty="0" err="1">
                <a:solidFill>
                  <a:schemeClr val="tx1"/>
                </a:solidFill>
                <a:latin typeface="+mn-lt"/>
                <a:ea typeface="+mn-ea"/>
                <a:cs typeface="+mn-cs"/>
              </a:rPr>
              <a:t>Gerard</a:t>
            </a:r>
            <a:r>
              <a:rPr lang="el-GR" sz="1200" kern="1200" dirty="0">
                <a:solidFill>
                  <a:schemeClr val="tx1"/>
                </a:solidFill>
                <a:latin typeface="+mn-lt"/>
                <a:ea typeface="+mn-ea"/>
                <a:cs typeface="+mn-cs"/>
              </a:rPr>
              <a:t> 1989). Παράλληλα, στην ελληνική βιβλιογραφία εντοπίζεται και η ανυπαρξία ενός ενιαίου, έγκυρου και λεπτομερούς μεθοδολογικού πλαισίου, που θα αποτελεί τη βάση για την αποτίμηση διαφόρων ειδών κόστους είτε πριν την εισαγωγή και διάχυση μιας νέας τεχνολογίας υγείας, είτε για την εκπόνηση μελετών κόστους-αποτελεσματικότητας ή κόστους-χρησιμότητας, σε εκείνες τις τεχνολογίες στις οποίες η σύγκριση με εναλλακτικές τους, κρίνεται απαραίτητη. </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Επιπρόσθετα, θα πρέπει να αναφερθεί ότι η ελλιπής γνώση και πληροφόρηση πολλές φορές αποθαρρύνει την έρευνα για την ανακάλυψη ή εφαρμογή εναλλακτικών θεραπειών, αφού συνήθως κίνητρο για την εκπόνηση τέτοιων μελετών είναι: α) η αναποτελεσματικότητα της παλαιάς μεθόδου, β) το αυξημένο κόστος της σε σχέση με το αποτέλεσμα και γ) η έλλειψη ασφάλειας από την εφαρμογή της συγκεκριμένης μεθόδου. Επομένως, προκειμένου να αποφασισθεί σε ποια θεραπευτική περιοχή πρέπει να γίνει περαιτέρω έρευνα για εναλλακτικές θεραπείες, ένα από τα σημαντικά βήματα που θα πρέπει να προηγηθούν είναι ο προσδιορισμός του κόστους μιας ασθένειας και κατ’ επέκταση το κόστος της πιο διαδεδομένης μεθόδου θεραπείας. Εάν αυτό το κόστος κρίνεται πολύ μεγάλο για την κοινωνία (ακόμη και αν η θεραπεία θεωρείται κατάλληλη για τους ασθενείς) θα πρέπει να δαπανηθούν επιπλέον χρήματα προκειμένου να διερευνηθούν εναλλακτικές θεραπείες με καλύτερη σχέση κόστους – αποτελέσματος.</a:t>
            </a:r>
            <a:endParaRPr lang="en-US" sz="1200" kern="1200" dirty="0">
              <a:solidFill>
                <a:schemeClr val="tx1"/>
              </a:solidFill>
              <a:latin typeface="+mn-lt"/>
              <a:ea typeface="+mn-ea"/>
              <a:cs typeface="+mn-cs"/>
            </a:endParaRPr>
          </a:p>
          <a:p>
            <a:endParaRPr lang="en-US" dirty="0"/>
          </a:p>
        </p:txBody>
      </p:sp>
      <p:sp>
        <p:nvSpPr>
          <p:cNvPr id="64516" name="3 - Θέση αριθμού διαφάνειας"/>
          <p:cNvSpPr>
            <a:spLocks noGrp="1"/>
          </p:cNvSpPr>
          <p:nvPr>
            <p:ph type="sldNum" sz="quarter" idx="5"/>
          </p:nvPr>
        </p:nvSpPr>
        <p:spPr bwMode="auto">
          <a:noFill/>
          <a:ln>
            <a:miter lim="800000"/>
            <a:headEnd/>
            <a:tailEnd/>
          </a:ln>
        </p:spPr>
        <p:txBody>
          <a:bodyPr/>
          <a:lstStyle/>
          <a:p>
            <a:fld id="{185BEDDE-BC21-4111-ABF0-15E3FA5BC932}"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a:extLst>
              <a:ext uri="{FF2B5EF4-FFF2-40B4-BE49-F238E27FC236}">
                <a16:creationId xmlns:a16="http://schemas.microsoft.com/office/drawing/2014/main" id="{939988C7-58F6-15C1-13E1-D7B9FE4324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a:extLst>
              <a:ext uri="{FF2B5EF4-FFF2-40B4-BE49-F238E27FC236}">
                <a16:creationId xmlns:a16="http://schemas.microsoft.com/office/drawing/2014/main" id="{E029FBD5-1ACB-3534-92A4-DBB7DAFAEB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a:t>Πόσο όμως περισσότερο κοστίζει μία επιπλέον μονάδα αποτελέσματος υγείας? Την απάντηση στο ερώτημα τη λαμβάνουμε από το Οριακό λόγο κόστους-αποτελεσματικότητας ο οποίος προκύπτει από τη διαφορά του κόστους των δύο υπό σύγκριση θεραπείών προς τη διαφορά της αποτελεσματικότητας αυτών. </a:t>
            </a:r>
          </a:p>
          <a:p>
            <a:endParaRPr lang="el-GR" altLang="el-GR"/>
          </a:p>
        </p:txBody>
      </p:sp>
      <p:sp>
        <p:nvSpPr>
          <p:cNvPr id="67588" name="3 - Θέση αριθμού διαφάνειας">
            <a:extLst>
              <a:ext uri="{FF2B5EF4-FFF2-40B4-BE49-F238E27FC236}">
                <a16:creationId xmlns:a16="http://schemas.microsoft.com/office/drawing/2014/main" id="{3AB37B0B-FF44-28FE-DBE1-E5FE1542C3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AB9490-1DDF-40F9-BAB6-810CD72E2816}" type="slidenum">
              <a:rPr kumimoji="0" lang="en-US" altLang="el-G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a:extLst>
              <a:ext uri="{FF2B5EF4-FFF2-40B4-BE49-F238E27FC236}">
                <a16:creationId xmlns:a16="http://schemas.microsoft.com/office/drawing/2014/main" id="{BD260690-EDCF-E57A-F03B-7AEB87B78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a:extLst>
              <a:ext uri="{FF2B5EF4-FFF2-40B4-BE49-F238E27FC236}">
                <a16:creationId xmlns:a16="http://schemas.microsoft.com/office/drawing/2014/main" id="{81ECB49C-051B-F42B-9F89-06FADD8CC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65540" name="3 - Θέση αριθμού διαφάνειας">
            <a:extLst>
              <a:ext uri="{FF2B5EF4-FFF2-40B4-BE49-F238E27FC236}">
                <a16:creationId xmlns:a16="http://schemas.microsoft.com/office/drawing/2014/main" id="{7F256D58-BEE4-D70E-6856-83F91D1DE9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6A81D9-4872-4D81-B04C-E3E8549343F5}" type="slidenum">
              <a:rPr kumimoji="0" lang="en-US" altLang="el-G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82</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328058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a:extLst>
              <a:ext uri="{FF2B5EF4-FFF2-40B4-BE49-F238E27FC236}">
                <a16:creationId xmlns:a16="http://schemas.microsoft.com/office/drawing/2014/main" id="{3D1A855C-27F9-BD64-D665-1C9FEDD7F4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a:extLst>
              <a:ext uri="{FF2B5EF4-FFF2-40B4-BE49-F238E27FC236}">
                <a16:creationId xmlns:a16="http://schemas.microsoft.com/office/drawing/2014/main" id="{9B590E1E-51D3-54F1-7DCC-153FC1FB83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69636" name="Θέση αριθμού διαφάνειας 3">
            <a:extLst>
              <a:ext uri="{FF2B5EF4-FFF2-40B4-BE49-F238E27FC236}">
                <a16:creationId xmlns:a16="http://schemas.microsoft.com/office/drawing/2014/main" id="{2E25BDD9-2961-8366-AC3C-1E9F74740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F73AD8-3C56-4524-B484-7FDC7778CF51}" type="slidenum">
              <a:rPr lang="en-US" altLang="el-GR" smtClean="0">
                <a:latin typeface="Calibri" panose="020F0502020204030204" pitchFamily="34" charset="0"/>
              </a:rPr>
              <a:pPr/>
              <a:t>83</a:t>
            </a:fld>
            <a:endParaRPr lang="en-US" altLang="el-GR">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dirty="0"/>
          </a:p>
        </p:txBody>
      </p:sp>
    </p:spTree>
    <p:extLst>
      <p:ext uri="{BB962C8B-B14F-4D97-AF65-F5344CB8AC3E}">
        <p14:creationId xmlns:p14="http://schemas.microsoft.com/office/powerpoint/2010/main" val="2057794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a:extLst>
              <a:ext uri="{FF2B5EF4-FFF2-40B4-BE49-F238E27FC236}">
                <a16:creationId xmlns:a16="http://schemas.microsoft.com/office/drawing/2014/main" id="{4D53B834-7CA6-ED4F-CA9E-B722C25E37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a:extLst>
              <a:ext uri="{FF2B5EF4-FFF2-40B4-BE49-F238E27FC236}">
                <a16:creationId xmlns:a16="http://schemas.microsoft.com/office/drawing/2014/main" id="{D723B455-2601-FEDC-9401-0F28F8EB2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Ο πλέον συνήθης δείκτης αποτελέσματος σε αυτόν τον τύπο ανάλυσης είναι τα</a:t>
            </a:r>
            <a:r>
              <a:rPr lang="en-US" altLang="el-GR" dirty="0"/>
              <a:t> QALYs</a:t>
            </a:r>
            <a:r>
              <a:rPr lang="el-GR" altLang="el-GR" dirty="0"/>
              <a:t>.</a:t>
            </a:r>
          </a:p>
          <a:p>
            <a:pPr marL="12700" indent="0">
              <a:lnSpc>
                <a:spcPts val="3238"/>
              </a:lnSpc>
              <a:spcBef>
                <a:spcPts val="725"/>
              </a:spcBef>
              <a:buFont typeface="Arial" charset="0"/>
              <a:buNone/>
              <a:tabLst>
                <a:tab pos="355600" algn="l"/>
              </a:tabLst>
            </a:pPr>
            <a:endParaRPr lang="el-GR" sz="1200" dirty="0">
              <a:cs typeface="Calibri" pitchFamily="34" charset="0"/>
            </a:endParaRPr>
          </a:p>
          <a:p>
            <a:pPr marL="12700" indent="0">
              <a:lnSpc>
                <a:spcPts val="3238"/>
              </a:lnSpc>
              <a:spcBef>
                <a:spcPts val="725"/>
              </a:spcBef>
              <a:buFont typeface="Arial" charset="0"/>
              <a:buNone/>
              <a:tabLst>
                <a:tab pos="355600" algn="l"/>
              </a:tabLst>
            </a:pPr>
            <a:r>
              <a:rPr lang="el-GR" sz="1200" dirty="0">
                <a:cs typeface="Calibri" pitchFamily="34" charset="0"/>
              </a:rPr>
              <a:t>Διαφορετικοί τύποι αποτελεσμάτων υγείας και ασθενειών με πολλαπλές εκβάσεις μπορούν να συγκριθούν (σε αντίθεση με το CEA) χρησιμοποιώντας μία κοινή μονάδα όπως το QALY.</a:t>
            </a:r>
          </a:p>
          <a:p>
            <a:pPr marL="12700" indent="0">
              <a:lnSpc>
                <a:spcPts val="3238"/>
              </a:lnSpc>
              <a:spcBef>
                <a:spcPts val="725"/>
              </a:spcBef>
              <a:buFont typeface="Arial" charset="0"/>
              <a:buNone/>
              <a:tabLst>
                <a:tab pos="355600" algn="l"/>
              </a:tabLst>
            </a:pPr>
            <a:r>
              <a:rPr lang="el-GR" sz="1200" dirty="0">
                <a:cs typeface="Calibri" pitchFamily="34" charset="0"/>
              </a:rPr>
              <a:t>Ενσωματώνει τη νοσηρότητα και τη θνησιμότητα σε μια κοινή μονάδα χωρίς να χρειάζεται να προσδιοριστεί ή να εκτιμηθεί η χρηματική αξία αυτών των αποτελεσμάτων υγείας (σε αντίθεση με το CBA).</a:t>
            </a:r>
          </a:p>
          <a:p>
            <a:pPr marL="12700" indent="0">
              <a:lnSpc>
                <a:spcPts val="3238"/>
              </a:lnSpc>
              <a:spcBef>
                <a:spcPts val="725"/>
              </a:spcBef>
              <a:buFont typeface="Arial" charset="0"/>
              <a:buNone/>
              <a:tabLst>
                <a:tab pos="355600" algn="l"/>
              </a:tabLst>
            </a:pPr>
            <a:r>
              <a:rPr lang="el-GR" sz="1200" dirty="0">
                <a:cs typeface="Calibri" pitchFamily="34" charset="0"/>
              </a:rPr>
              <a:t>Είναι δύσκολο να προσδιοριστεί η ακριβής χρησιμότητα ή το QALY.</a:t>
            </a:r>
            <a:endParaRPr lang="en-US" sz="1200" dirty="0">
              <a:cs typeface="Calibri" pitchFamily="34" charset="0"/>
            </a:endParaRPr>
          </a:p>
          <a:p>
            <a:endParaRPr lang="el-GR" altLang="el-GR" dirty="0"/>
          </a:p>
        </p:txBody>
      </p:sp>
      <p:sp>
        <p:nvSpPr>
          <p:cNvPr id="71684" name="3 - Θέση αριθμού διαφάνειας">
            <a:extLst>
              <a:ext uri="{FF2B5EF4-FFF2-40B4-BE49-F238E27FC236}">
                <a16:creationId xmlns:a16="http://schemas.microsoft.com/office/drawing/2014/main" id="{6B1C4C18-9F25-4748-8BD5-E64DD7FEFC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ABB139-7B82-4C22-A9F7-572AB143EEB7}" type="slidenum">
              <a:rPr lang="en-US" altLang="el-GR" smtClean="0">
                <a:latin typeface="Calibri" panose="020F0502020204030204" pitchFamily="34" charset="0"/>
              </a:rPr>
              <a:pPr/>
              <a:t>86</a:t>
            </a:fld>
            <a:endParaRPr lang="en-US" altLang="el-GR">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3D692A8-9F92-4783-95BA-0B7CEE6218C5}" type="slidenum">
              <a:rPr lang="en-US" smtClean="0"/>
              <a:pPr/>
              <a:t>88</a:t>
            </a:fld>
            <a:endParaRPr lang="en-US"/>
          </a:p>
        </p:txBody>
      </p:sp>
    </p:spTree>
    <p:extLst>
      <p:ext uri="{BB962C8B-B14F-4D97-AF65-F5344CB8AC3E}">
        <p14:creationId xmlns:p14="http://schemas.microsoft.com/office/powerpoint/2010/main" val="1950764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a:extLst>
              <a:ext uri="{FF2B5EF4-FFF2-40B4-BE49-F238E27FC236}">
                <a16:creationId xmlns:a16="http://schemas.microsoft.com/office/drawing/2014/main" id="{C8461EEE-7ED3-9EA2-24B9-CB8F3D4DB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Θέση σημειώσεων 2">
            <a:extLst>
              <a:ext uri="{FF2B5EF4-FFF2-40B4-BE49-F238E27FC236}">
                <a16:creationId xmlns:a16="http://schemas.microsoft.com/office/drawing/2014/main" id="{588916E3-59AE-6F45-5986-A25DB5D454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79876" name="Θέση αριθμού διαφάνειας 3">
            <a:extLst>
              <a:ext uri="{FF2B5EF4-FFF2-40B4-BE49-F238E27FC236}">
                <a16:creationId xmlns:a16="http://schemas.microsoft.com/office/drawing/2014/main" id="{6EF89A35-A628-6567-36A8-C7B75D48E9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9CD56B-A1D4-4021-B9EC-2BC5ED6C6481}" type="slidenum">
              <a:rPr lang="en-US" altLang="el-GR" smtClean="0">
                <a:latin typeface="Calibri" panose="020F0502020204030204" pitchFamily="34" charset="0"/>
              </a:rPr>
              <a:pPr/>
              <a:t>89</a:t>
            </a:fld>
            <a:endParaRPr lang="en-US" altLang="el-GR">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dirty="0"/>
          </a:p>
        </p:txBody>
      </p:sp>
    </p:spTree>
    <p:extLst>
      <p:ext uri="{BB962C8B-B14F-4D97-AF65-F5344CB8AC3E}">
        <p14:creationId xmlns:p14="http://schemas.microsoft.com/office/powerpoint/2010/main" val="8685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77500" lnSpcReduction="20000"/>
          </a:bodyPr>
          <a:lstStyle/>
          <a:p>
            <a:r>
              <a:rPr lang="el-GR" sz="1200" b="1" u="sng" kern="1200" dirty="0">
                <a:solidFill>
                  <a:schemeClr val="tx1"/>
                </a:solidFill>
                <a:latin typeface="+mn-lt"/>
                <a:ea typeface="+mn-ea"/>
                <a:cs typeface="+mn-cs"/>
              </a:rPr>
              <a:t>Δαπάνες για την υγεία και αποτελέσματα υγείας</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Αυτά τα γραφήματα απεικονίζουν τον βαθμό στον οποίο οι χώρες που ξοδεύουν περισσότερα για την υγεία έχουν καλύτερα αποτελέσματα για την υγεία (σημειώνοντας ότι τέτοιες συσχετίσεις δεν εγγυώνται αιτιώδη συνάφεια). Υπάρχει σαφής θετική συσχέτιση μεταξύ των κατά κεφαλήν δαπανών για την υγεία και του προσδόκιμου ζωής. Μεταξύ των 36 χωρών του ΟΟΣΑ, 17 χώρες ξοδεύουν περισσότερα και έχουν υψηλότερο προσδόκιμο ζωής από τον μέσο όρο του ΟΟΣΑ (πάνω δεξιά τεταρτημόριο). Άλλες 10 χώρες ξοδεύουν λιγότερα και έχουν χαμηλότερο προσδόκιμο ζωής κατά τη γέννηση (κάτω αριστερό τεταρτημόριο). Ιδιαίτερο ενδιαφέρον παρουσιάζουν οι χώρες που αποκλίνουν από αυτή τη βασική σχέση. Οκτώ χώρες ξοδεύουν λιγότερα από το μέσο όρο, αλλά επιτυγχάνουν υψηλότερο προσδόκιμο ζωής συνολικά (πάνω αριστερό τεταρτημόριο). Αυτές οι χώρες είναι η Ιταλία, η Κορέα, η Πορτογαλία, η Ισπανία, η Σλοβενία, η Ελλάδα, το Ισραήλ και η Νέα Ζηλανδία. Η μόνη χώρα στο κάτω δεξιό τεταρτημόριο είναι οι Ηνωμένες Πολιτείες, με πολύ υψηλότερες δαπάνες από όλες τις άλλες χώρες του ΟΟΣΑ, αλλά χαμηλότερο προσδόκιμο ζωής από τον μέσο όρο του ΟΟΣΑ. Οι περισσότερες χώρες με υψηλούς συνολικούς παράγοντες κινδύνου (κόκκινες κουκκίδες) έχουν χαμηλότερο προσδόκιμο ζωής από τον μέσο όρο του ΟΟΣΑ. Είναι επίσης συνήθως κάτω από τη γραμμή τάσης, η οποία δείχνει τη μέση αναλογία δαπανών προς προσδόκιμο ζωής στις χώρες του ΟΟΣΑ. Το αντίστροφο ισχύει γενικά για χώρες με χαμηλούς παράγοντες κινδύνου (πράσινες κουκκίδες). Σύμφωνα με το προσδόκιμο ζωής, οι χώρες με υψηλότερους (χαμηλότερους) παράγοντες κινδύνου (αντίστοιχα με κόκκινες και πράσινες κουκκίδες) έχουν συνήθως υψηλότερα (χαμηλότερα) ποσοστά θνησιμότητας που μπορούν να αποφευχθούν.</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l-GR" sz="1200" b="1" u="sng" kern="1200" dirty="0">
                <a:solidFill>
                  <a:schemeClr val="tx1"/>
                </a:solidFill>
                <a:latin typeface="+mn-lt"/>
                <a:ea typeface="+mn-ea"/>
                <a:cs typeface="+mn-cs"/>
              </a:rPr>
              <a:t>Δαπάνες υγείας, πρόσβαση και ποιότητα περίθαλψης</a:t>
            </a:r>
            <a:endParaRPr lang="en-US" sz="1200" kern="1200" dirty="0">
              <a:solidFill>
                <a:schemeClr val="tx1"/>
              </a:solidFill>
              <a:latin typeface="+mn-lt"/>
              <a:ea typeface="+mn-ea"/>
              <a:cs typeface="+mn-cs"/>
            </a:endParaRPr>
          </a:p>
          <a:p>
            <a:r>
              <a:rPr lang="el-GR" sz="1200" kern="1200" dirty="0">
                <a:solidFill>
                  <a:schemeClr val="tx1"/>
                </a:solidFill>
                <a:latin typeface="+mn-lt"/>
                <a:ea typeface="+mn-ea"/>
                <a:cs typeface="+mn-cs"/>
              </a:rPr>
              <a:t>Όσον αφορά την ποιότητα της περίθαλψης, το Διάγραμμα 2 δείχνει τη σχέση μεταξύ των δαπανών για την υγεία και της πενταετούς καθαρής επιβίωσης του καρκίνου του μαστού (δείκτης που αντικατοπτρίζει την ποιότητα τόσο της πρόληψης όσο και της θεραπευτικής φροντίδας). Υπάρχει μια σαφής θετική συσχέτιση: μεταξύ 32 χωρών του ΟΟΣΑ, 16 χώρες ξοδεύουν περισσότερα για την υγεία και έχουν καλύτερη καθαρή επιβίωση (πάνω δεξιά τεταρτημόριο) και εννέα χώρες ξοδεύουν λιγότερα και έχουν χαμηλότερη καθαρή επιβίωση (κάτω αριστερό τεταρτημόριο). Έξι χώρες έχουν σχετικά υψηλό ποσοστό επιβίωσης από καρκίνο του μαστού παρά το γεγονός ότι ξοδεύουν λιγότερα από τον μέσο όρο του ΟΟΣΑ (Ισραήλ, Ιταλία, Κορέα, Πορτογαλία, Νέα Ζηλανδία και Ισπανία). Στην Ιρλανδία, οι δαπάνες για την υγεία είναι σχεδόν 25% υψηλότερες από τον μέσο όρο του ΟΟΣΑ, ωστόσο η καθαρή επιβίωση είναι ελαφρώς κάτω από τον μέσο όρο του ΟΟΣΑ.</a:t>
            </a:r>
            <a:endParaRPr lang="en-US" sz="1200" kern="1200" dirty="0">
              <a:solidFill>
                <a:schemeClr val="tx1"/>
              </a:solidFill>
              <a:latin typeface="+mn-lt"/>
              <a:ea typeface="+mn-ea"/>
              <a:cs typeface="+mn-cs"/>
            </a:endParaRPr>
          </a:p>
        </p:txBody>
      </p:sp>
      <p:sp>
        <p:nvSpPr>
          <p:cNvPr id="65540" name="3 - Θέση αριθμού διαφάνειας"/>
          <p:cNvSpPr>
            <a:spLocks noGrp="1"/>
          </p:cNvSpPr>
          <p:nvPr>
            <p:ph type="sldNum" sz="quarter" idx="5"/>
          </p:nvPr>
        </p:nvSpPr>
        <p:spPr bwMode="auto">
          <a:noFill/>
          <a:ln>
            <a:miter lim="800000"/>
            <a:headEnd/>
            <a:tailEnd/>
          </a:ln>
        </p:spPr>
        <p:txBody>
          <a:bodyPr/>
          <a:lstStyle/>
          <a:p>
            <a:fld id="{5D1824CC-F106-47ED-88FF-36F5A7537EB5}"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dirty="0"/>
          </a:p>
        </p:txBody>
      </p:sp>
    </p:spTree>
    <p:extLst>
      <p:ext uri="{BB962C8B-B14F-4D97-AF65-F5344CB8AC3E}">
        <p14:creationId xmlns:p14="http://schemas.microsoft.com/office/powerpoint/2010/main" val="909052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a:extLst>
              <a:ext uri="{FF2B5EF4-FFF2-40B4-BE49-F238E27FC236}">
                <a16:creationId xmlns:a16="http://schemas.microsoft.com/office/drawing/2014/main" id="{BA926AFB-6400-BD42-7B83-097EB9083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Θέση σημειώσεων 2">
            <a:extLst>
              <a:ext uri="{FF2B5EF4-FFF2-40B4-BE49-F238E27FC236}">
                <a16:creationId xmlns:a16="http://schemas.microsoft.com/office/drawing/2014/main" id="{6EFB394B-8B62-4F2C-9373-5E4D86E9DA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6" name="Θέση αριθμού διαφάνειας 3">
            <a:extLst>
              <a:ext uri="{FF2B5EF4-FFF2-40B4-BE49-F238E27FC236}">
                <a16:creationId xmlns:a16="http://schemas.microsoft.com/office/drawing/2014/main" id="{A1BF647C-A9A7-ABAF-EA84-20262A6EAF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A173E8-8B54-48F9-8A68-F9DECBDD543D}" type="slidenum">
              <a:rPr lang="el-GR" altLang="el-GR" smtClean="0">
                <a:solidFill>
                  <a:srgbClr val="000000"/>
                </a:solidFill>
                <a:latin typeface="Calibri" panose="020F0502020204030204" pitchFamily="34" charset="0"/>
              </a:rPr>
              <a:pPr/>
              <a:t>100</a:t>
            </a:fld>
            <a:endParaRPr lang="el-GR" altLang="el-GR">
              <a:solidFill>
                <a:srgbClr val="000000"/>
              </a:solidFill>
              <a:latin typeface="Calibri" panose="020F0502020204030204" pitchFamily="34" charset="0"/>
            </a:endParaRPr>
          </a:p>
        </p:txBody>
      </p:sp>
    </p:spTree>
    <p:extLst>
      <p:ext uri="{BB962C8B-B14F-4D97-AF65-F5344CB8AC3E}">
        <p14:creationId xmlns:p14="http://schemas.microsoft.com/office/powerpoint/2010/main" val="191983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Θέση εικόνας διαφάνειας 1">
            <a:extLst>
              <a:ext uri="{FF2B5EF4-FFF2-40B4-BE49-F238E27FC236}">
                <a16:creationId xmlns:a16="http://schemas.microsoft.com/office/drawing/2014/main" id="{4EA2C5AA-17F3-6363-4A21-12AA73AB6B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Θέση σημειώσεων 2">
            <a:extLst>
              <a:ext uri="{FF2B5EF4-FFF2-40B4-BE49-F238E27FC236}">
                <a16:creationId xmlns:a16="http://schemas.microsoft.com/office/drawing/2014/main" id="{0AB9C84C-F78B-2586-452E-0DF5DAE6E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
        <p:nvSpPr>
          <p:cNvPr id="81924" name="Θέση αριθμού διαφάνειας 3">
            <a:extLst>
              <a:ext uri="{FF2B5EF4-FFF2-40B4-BE49-F238E27FC236}">
                <a16:creationId xmlns:a16="http://schemas.microsoft.com/office/drawing/2014/main" id="{3C16217F-3F90-1028-27E1-2AEE608033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AEBC20-F4A2-4BE1-BA92-3AEF3EB4B6F6}" type="slidenum">
              <a:rPr lang="en-US" altLang="el-GR" smtClean="0">
                <a:latin typeface="Calibri" panose="020F0502020204030204" pitchFamily="34" charset="0"/>
              </a:rPr>
              <a:pPr/>
              <a:t>101</a:t>
            </a:fld>
            <a:endParaRPr lang="en-US" altLang="el-GR">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861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8612" name="3 - Θέση αριθμού διαφάνειας"/>
          <p:cNvSpPr>
            <a:spLocks noGrp="1"/>
          </p:cNvSpPr>
          <p:nvPr>
            <p:ph type="sldNum" sz="quarter" idx="5"/>
          </p:nvPr>
        </p:nvSpPr>
        <p:spPr bwMode="auto">
          <a:noFill/>
          <a:ln>
            <a:miter lim="800000"/>
            <a:headEnd/>
            <a:tailEnd/>
          </a:ln>
        </p:spPr>
        <p:txBody>
          <a:bodyPr/>
          <a:lstStyle/>
          <a:p>
            <a:fld id="{3AC0A650-2CC1-45EE-A9AA-7C3C567B3624}" type="slidenum">
              <a:rPr lang="el-GR" smtClean="0"/>
              <a:pPr/>
              <a:t>8</a:t>
            </a:fld>
            <a:endParaRPr lang="el-GR"/>
          </a:p>
        </p:txBody>
      </p:sp>
    </p:spTree>
    <p:extLst>
      <p:ext uri="{BB962C8B-B14F-4D97-AF65-F5344CB8AC3E}">
        <p14:creationId xmlns:p14="http://schemas.microsoft.com/office/powerpoint/2010/main" val="1585004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3D692A8-9F92-4783-95BA-0B7CEE6218C5}" type="slidenum">
              <a:rPr lang="en-US" smtClean="0"/>
              <a:pPr/>
              <a:t>106</a:t>
            </a:fld>
            <a:endParaRPr lang="en-US"/>
          </a:p>
        </p:txBody>
      </p:sp>
    </p:spTree>
    <p:extLst>
      <p:ext uri="{BB962C8B-B14F-4D97-AF65-F5344CB8AC3E}">
        <p14:creationId xmlns:p14="http://schemas.microsoft.com/office/powerpoint/2010/main" val="3158048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p:cNvSpPr>
            <a:spLocks noGrp="1"/>
          </p:cNvSpPr>
          <p:nvPr>
            <p:ph type="body" idx="1"/>
          </p:nvPr>
        </p:nvSpPr>
        <p:spPr bwMode="auto">
          <a:xfrm>
            <a:off x="-2147483648" y="-2147483648"/>
            <a:ext cx="0" cy="0"/>
          </a:xfrm>
          <a:prstGeom prst="rect">
            <a:avLst/>
          </a:prstGeom>
          <a:noFill/>
          <a:ln>
            <a:miter lim="800000"/>
            <a:headEnd/>
            <a:tailEnd/>
          </a:ln>
        </p:spPr>
        <p:txBody>
          <a:bodyPr>
            <a:normAutofit fontScale="25000" lnSpcReduction="20000"/>
          </a:bodyPr>
          <a:lstStyle/>
          <a:p>
            <a:pPr>
              <a:spcBef>
                <a:spcPct val="0"/>
              </a:spcBef>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3D692A8-9F92-4783-95BA-0B7CEE6218C5}" type="slidenum">
              <a:rPr lang="en-US" smtClean="0"/>
              <a:pPr/>
              <a:t>108</a:t>
            </a:fld>
            <a:endParaRPr lang="en-US"/>
          </a:p>
        </p:txBody>
      </p:sp>
    </p:spTree>
    <p:extLst>
      <p:ext uri="{BB962C8B-B14F-4D97-AF65-F5344CB8AC3E}">
        <p14:creationId xmlns:p14="http://schemas.microsoft.com/office/powerpoint/2010/main" val="126514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a:extLst>
              <a:ext uri="{FF2B5EF4-FFF2-40B4-BE49-F238E27FC236}">
                <a16:creationId xmlns:a16="http://schemas.microsoft.com/office/drawing/2014/main" id="{79459C86-D132-6B04-4D58-92185D828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 Θέση σημειώσεων">
            <a:extLst>
              <a:ext uri="{FF2B5EF4-FFF2-40B4-BE49-F238E27FC236}">
                <a16:creationId xmlns:a16="http://schemas.microsoft.com/office/drawing/2014/main" id="{AB3D3EA5-1E7E-B9E9-7741-1F4A54433C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a:p>
            <a:r>
              <a:rPr lang="el-GR" altLang="el-GR"/>
              <a:t>Η έννοια λοιπόν της οικονομικής αξιολόγησης στον τομέα τηε υγείας αναφέρεται στη συγκριτική συν-αξιολόγηση κόστους και των αναμενόμενων κλινικών αποτελεσμάτων/εκβάσεων εναλλακτικών υγειονομικών παρεμβάσεων είτε διαγνωστικών είτε θεραπευτικών. Πρόκειται λοιπόν για ένα εργαλείο το οποίο υποβοηθά τουυς υπευθύνους χάραξης πολιτικής υγείας στη λήψη των αποφάσεων δεικνύοντας προς αυτούς τις συνέπειες (οικονομικές και κλινικές της κάθε απόφασης)</a:t>
            </a:r>
          </a:p>
        </p:txBody>
      </p:sp>
      <p:sp>
        <p:nvSpPr>
          <p:cNvPr id="18436" name="3 - Θέση αριθμού διαφάνειας">
            <a:extLst>
              <a:ext uri="{FF2B5EF4-FFF2-40B4-BE49-F238E27FC236}">
                <a16:creationId xmlns:a16="http://schemas.microsoft.com/office/drawing/2014/main" id="{4680F99E-D545-4758-B6FF-46401B53E9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73EA54-C3B0-4DF0-BC0C-D13F0C0CE959}" type="slidenum">
              <a:rPr lang="en-US" altLang="el-GR" smtClean="0">
                <a:latin typeface="Calibri" panose="020F0502020204030204" pitchFamily="34" charset="0"/>
              </a:rPr>
              <a:pPr/>
              <a:t>10</a:t>
            </a:fld>
            <a:endParaRPr lang="en-US" altLang="el-GR">
              <a:latin typeface="Calibri" panose="020F0502020204030204" pitchFamily="34" charset="0"/>
            </a:endParaRPr>
          </a:p>
        </p:txBody>
      </p:sp>
    </p:spTree>
    <p:extLst>
      <p:ext uri="{BB962C8B-B14F-4D97-AF65-F5344CB8AC3E}">
        <p14:creationId xmlns:p14="http://schemas.microsoft.com/office/powerpoint/2010/main" val="382383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Το 2022, η συνολική φαρμακευτική δαπάνη, συμπεριλαμβανομένων των επιστροφών της φαρμακευτικής βιομηχανίας καθώς και της συμμετοχής των ασθενών, έφτασε τα €2,8 </a:t>
            </a:r>
            <a:r>
              <a:rPr lang="el-GR" sz="1200" dirty="0" err="1"/>
              <a:t>δισεκ</a:t>
            </a:r>
            <a:r>
              <a:rPr lang="el-GR" sz="1200" dirty="0"/>
              <a:t>. για τα φαρμακεία κοινότητας, τα €2,0 </a:t>
            </a:r>
            <a:r>
              <a:rPr lang="el-GR" sz="1200" dirty="0" err="1"/>
              <a:t>δισεκ</a:t>
            </a:r>
            <a:r>
              <a:rPr lang="el-GR" sz="1200" dirty="0"/>
              <a:t>. για τα φάρμακα υψηλού κόστους και τα €1,5 </a:t>
            </a:r>
            <a:r>
              <a:rPr lang="el-GR" sz="1200" dirty="0" err="1"/>
              <a:t>δισεκ</a:t>
            </a:r>
            <a:r>
              <a:rPr lang="el-GR" sz="1200" dirty="0"/>
              <a:t>. για τα νοσοκομεία. </a:t>
            </a:r>
          </a:p>
          <a:p>
            <a:endParaRPr lang="el-GR" dirty="0"/>
          </a:p>
        </p:txBody>
      </p:sp>
      <p:sp>
        <p:nvSpPr>
          <p:cNvPr id="4" name="Θέση αριθμού διαφάνειας 3"/>
          <p:cNvSpPr>
            <a:spLocks noGrp="1"/>
          </p:cNvSpPr>
          <p:nvPr>
            <p:ph type="sldNum" sz="quarter" idx="5"/>
          </p:nvPr>
        </p:nvSpPr>
        <p:spPr/>
        <p:txBody>
          <a:bodyPr/>
          <a:lstStyle/>
          <a:p>
            <a:fld id="{A3D692A8-9F92-4783-95BA-0B7CEE6218C5}" type="slidenum">
              <a:rPr lang="en-US" smtClean="0"/>
              <a:pPr/>
              <a:t>11</a:t>
            </a:fld>
            <a:endParaRPr lang="en-US"/>
          </a:p>
        </p:txBody>
      </p:sp>
    </p:spTree>
    <p:extLst>
      <p:ext uri="{BB962C8B-B14F-4D97-AF65-F5344CB8AC3E}">
        <p14:creationId xmlns:p14="http://schemas.microsoft.com/office/powerpoint/2010/main" val="376742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37 φαρμακεία ΕΟΠΥΥ σε όλη τη χώρα, εκ των οποίων τα 3 αποτελούν κέντρα διανομής και τα 2 δεν διαθέτουν φαρμακοποιό. </a:t>
            </a:r>
          </a:p>
          <a:p>
            <a:r>
              <a:rPr lang="el-GR" dirty="0"/>
              <a:t>Οι ασφαλισμένοι προμηθεύονται τα φάρμακα του καταλόγου υψηλού κόστους σοβαρών παθήσεων (Ν.3816/2010) από τις κατά τόπους μονάδες υγείας του ΕΟΠΥΥ, μετά από παραγγελία. Επιπλέον, με διάταξη του νόμου 5057/2023, προβλέφθηκε η δυνατότητα αποστολής από τον ΕΟΠΥΥ φαρμάκων στο σπίτι για θεραπεία σοβαρών ασθενειών, σε χρόνια πάσχοντες ασθενείς</a:t>
            </a:r>
          </a:p>
        </p:txBody>
      </p:sp>
      <p:sp>
        <p:nvSpPr>
          <p:cNvPr id="4" name="Θέση αριθμού διαφάνειας 3"/>
          <p:cNvSpPr>
            <a:spLocks noGrp="1"/>
          </p:cNvSpPr>
          <p:nvPr>
            <p:ph type="sldNum" sz="quarter" idx="5"/>
          </p:nvPr>
        </p:nvSpPr>
        <p:spPr/>
        <p:txBody>
          <a:bodyPr/>
          <a:lstStyle/>
          <a:p>
            <a:fld id="{A3D692A8-9F92-4783-95BA-0B7CEE6218C5}" type="slidenum">
              <a:rPr lang="en-US" smtClean="0"/>
              <a:pPr/>
              <a:t>14</a:t>
            </a:fld>
            <a:endParaRPr lang="en-US"/>
          </a:p>
        </p:txBody>
      </p:sp>
    </p:spTree>
    <p:extLst>
      <p:ext uri="{BB962C8B-B14F-4D97-AF65-F5344CB8AC3E}">
        <p14:creationId xmlns:p14="http://schemas.microsoft.com/office/powerpoint/2010/main" val="49787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322ECEB-592B-4D05-A41A-382C70AAF3B6}" type="slidenum">
              <a:rPr lang="el-GR" smtClean="0"/>
              <a:t>19</a:t>
            </a:fld>
            <a:endParaRPr lang="el-GR"/>
          </a:p>
        </p:txBody>
      </p:sp>
    </p:spTree>
    <p:extLst>
      <p:ext uri="{BB962C8B-B14F-4D97-AF65-F5344CB8AC3E}">
        <p14:creationId xmlns:p14="http://schemas.microsoft.com/office/powerpoint/2010/main" val="332837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60396" y="1609630"/>
            <a:ext cx="4823206" cy="677108"/>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62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3">
            <a:extLst>
              <a:ext uri="{FF2B5EF4-FFF2-40B4-BE49-F238E27FC236}">
                <a16:creationId xmlns:a16="http://schemas.microsoft.com/office/drawing/2014/main" id="{D1FB44C5-C64A-F9D7-269A-8509BDBD3970}"/>
              </a:ext>
            </a:extLst>
          </p:cNvPr>
          <p:cNvSpPr>
            <a:spLocks noGrp="1"/>
          </p:cNvSpPr>
          <p:nvPr>
            <p:ph type="dt" sz="half" idx="10"/>
          </p:nvPr>
        </p:nvSpPr>
        <p:spPr/>
        <p:txBody>
          <a:bodyPr/>
          <a:lstStyle>
            <a:lvl1pPr>
              <a:defRPr/>
            </a:lvl1pPr>
          </a:lstStyle>
          <a:p>
            <a:pPr>
              <a:defRPr/>
            </a:pPr>
            <a:fld id="{051A8810-5E7C-4B2B-9495-DC201351AEA5}" type="datetimeFigureOut">
              <a:rPr lang="el-GR"/>
              <a:pPr>
                <a:defRPr/>
              </a:pPr>
              <a:t>10/6/2025</a:t>
            </a:fld>
            <a:endParaRPr lang="el-GR"/>
          </a:p>
        </p:txBody>
      </p:sp>
      <p:sp>
        <p:nvSpPr>
          <p:cNvPr id="8" name="Θέση υποσέλιδου 4">
            <a:extLst>
              <a:ext uri="{FF2B5EF4-FFF2-40B4-BE49-F238E27FC236}">
                <a16:creationId xmlns:a16="http://schemas.microsoft.com/office/drawing/2014/main" id="{39CF53D5-147E-2AB2-538C-F2E348B95417}"/>
              </a:ext>
            </a:extLst>
          </p:cNvPr>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a:extLst>
              <a:ext uri="{FF2B5EF4-FFF2-40B4-BE49-F238E27FC236}">
                <a16:creationId xmlns:a16="http://schemas.microsoft.com/office/drawing/2014/main" id="{3B0F73E7-5B22-5B78-42F2-90C3582A94D3}"/>
              </a:ext>
            </a:extLst>
          </p:cNvPr>
          <p:cNvSpPr>
            <a:spLocks noGrp="1"/>
          </p:cNvSpPr>
          <p:nvPr>
            <p:ph type="sldNum" sz="quarter" idx="12"/>
          </p:nvPr>
        </p:nvSpPr>
        <p:spPr/>
        <p:txBody>
          <a:bodyPr/>
          <a:lstStyle>
            <a:lvl1pPr>
              <a:defRPr/>
            </a:lvl1pPr>
          </a:lstStyle>
          <a:p>
            <a:pPr>
              <a:defRPr/>
            </a:pPr>
            <a:fld id="{B081BFA7-5BB4-4146-BA05-C224728CF119}" type="slidenum">
              <a:rPr lang="el-GR"/>
              <a:pPr>
                <a:defRPr/>
              </a:pPr>
              <a:t>‹#›</a:t>
            </a:fld>
            <a:endParaRPr lang="el-GR"/>
          </a:p>
        </p:txBody>
      </p:sp>
    </p:spTree>
    <p:extLst>
      <p:ext uri="{BB962C8B-B14F-4D97-AF65-F5344CB8AC3E}">
        <p14:creationId xmlns:p14="http://schemas.microsoft.com/office/powerpoint/2010/main" val="53967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1A71185A-609B-9A3B-814D-7B5BDB431545}"/>
              </a:ext>
            </a:extLst>
          </p:cNvPr>
          <p:cNvSpPr>
            <a:spLocks noGrp="1"/>
          </p:cNvSpPr>
          <p:nvPr>
            <p:ph type="dt" sz="half" idx="10"/>
          </p:nvPr>
        </p:nvSpPr>
        <p:spPr/>
        <p:txBody>
          <a:bodyPr/>
          <a:lstStyle>
            <a:lvl1pPr>
              <a:defRPr/>
            </a:lvl1pPr>
          </a:lstStyle>
          <a:p>
            <a:pPr>
              <a:defRPr/>
            </a:pPr>
            <a:fld id="{1DB2849F-AE77-4FB8-8B3E-69899D865504}"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D22C4FFA-222C-13B6-1091-94B7987278CB}"/>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CCFC4C19-CFF3-7135-FC20-734FA8FB176F}"/>
              </a:ext>
            </a:extLst>
          </p:cNvPr>
          <p:cNvSpPr>
            <a:spLocks noGrp="1"/>
          </p:cNvSpPr>
          <p:nvPr>
            <p:ph type="sldNum" sz="quarter" idx="12"/>
          </p:nvPr>
        </p:nvSpPr>
        <p:spPr/>
        <p:txBody>
          <a:bodyPr/>
          <a:lstStyle>
            <a:lvl1pPr>
              <a:defRPr/>
            </a:lvl1pPr>
          </a:lstStyle>
          <a:p>
            <a:pPr>
              <a:defRPr/>
            </a:pPr>
            <a:fld id="{BD5A4855-B41E-4926-B74E-5ECA0ED4D20C}" type="slidenum">
              <a:rPr lang="el-GR"/>
              <a:pPr>
                <a:defRPr/>
              </a:pPr>
              <a:t>‹#›</a:t>
            </a:fld>
            <a:endParaRPr lang="el-GR"/>
          </a:p>
        </p:txBody>
      </p:sp>
    </p:spTree>
    <p:extLst>
      <p:ext uri="{BB962C8B-B14F-4D97-AF65-F5344CB8AC3E}">
        <p14:creationId xmlns:p14="http://schemas.microsoft.com/office/powerpoint/2010/main" val="250605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D26B82F-644F-A5CE-986B-75AE5E17C0F1}"/>
              </a:ext>
            </a:extLst>
          </p:cNvPr>
          <p:cNvSpPr>
            <a:spLocks noGrp="1"/>
          </p:cNvSpPr>
          <p:nvPr>
            <p:ph type="dt" sz="half" idx="10"/>
          </p:nvPr>
        </p:nvSpPr>
        <p:spPr/>
        <p:txBody>
          <a:bodyPr/>
          <a:lstStyle>
            <a:lvl1pPr>
              <a:defRPr/>
            </a:lvl1pPr>
          </a:lstStyle>
          <a:p>
            <a:pPr>
              <a:defRPr/>
            </a:pPr>
            <a:fld id="{27E6C9E3-98EE-4ACA-B77C-006B0F2DE294}"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A90CFD21-8BC3-2B19-28F2-9A676BA92F7C}"/>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862495E3-A87B-D924-B04C-7EF7A75ECB76}"/>
              </a:ext>
            </a:extLst>
          </p:cNvPr>
          <p:cNvSpPr>
            <a:spLocks noGrp="1"/>
          </p:cNvSpPr>
          <p:nvPr>
            <p:ph type="sldNum" sz="quarter" idx="12"/>
          </p:nvPr>
        </p:nvSpPr>
        <p:spPr/>
        <p:txBody>
          <a:bodyPr/>
          <a:lstStyle>
            <a:lvl1pPr>
              <a:defRPr/>
            </a:lvl1pPr>
          </a:lstStyle>
          <a:p>
            <a:pPr>
              <a:defRPr/>
            </a:pPr>
            <a:fld id="{4B6FA0B7-0C0D-485B-91EF-B43148FB773E}" type="slidenum">
              <a:rPr lang="el-GR"/>
              <a:pPr>
                <a:defRPr/>
              </a:pPr>
              <a:t>‹#›</a:t>
            </a:fld>
            <a:endParaRPr lang="el-GR"/>
          </a:p>
        </p:txBody>
      </p:sp>
    </p:spTree>
    <p:extLst>
      <p:ext uri="{BB962C8B-B14F-4D97-AF65-F5344CB8AC3E}">
        <p14:creationId xmlns:p14="http://schemas.microsoft.com/office/powerpoint/2010/main" val="248393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EC88F36-18A9-9868-3E19-6BD73179E08B}"/>
              </a:ext>
            </a:extLst>
          </p:cNvPr>
          <p:cNvSpPr>
            <a:spLocks noGrp="1"/>
          </p:cNvSpPr>
          <p:nvPr>
            <p:ph type="dt" sz="half" idx="10"/>
          </p:nvPr>
        </p:nvSpPr>
        <p:spPr/>
        <p:txBody>
          <a:bodyPr/>
          <a:lstStyle>
            <a:lvl1pPr>
              <a:defRPr/>
            </a:lvl1pPr>
          </a:lstStyle>
          <a:p>
            <a:pPr>
              <a:defRPr/>
            </a:pPr>
            <a:fld id="{E4771274-63F2-43A8-A86D-341417C8CC5D}"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FBA158BB-1926-0ADB-6F7C-20453DFB2062}"/>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44A76D16-9E1D-4EA1-A123-31CE748A585B}"/>
              </a:ext>
            </a:extLst>
          </p:cNvPr>
          <p:cNvSpPr>
            <a:spLocks noGrp="1"/>
          </p:cNvSpPr>
          <p:nvPr>
            <p:ph type="sldNum" sz="quarter" idx="12"/>
          </p:nvPr>
        </p:nvSpPr>
        <p:spPr/>
        <p:txBody>
          <a:bodyPr/>
          <a:lstStyle>
            <a:lvl1pPr>
              <a:defRPr/>
            </a:lvl1pPr>
          </a:lstStyle>
          <a:p>
            <a:pPr>
              <a:defRPr/>
            </a:pPr>
            <a:fld id="{10151C2E-77D6-43D9-A4A9-34D429B5C02D}" type="slidenum">
              <a:rPr lang="el-GR"/>
              <a:pPr>
                <a:defRPr/>
              </a:pPr>
              <a:t>‹#›</a:t>
            </a:fld>
            <a:endParaRPr lang="el-GR"/>
          </a:p>
        </p:txBody>
      </p:sp>
    </p:spTree>
    <p:extLst>
      <p:ext uri="{BB962C8B-B14F-4D97-AF65-F5344CB8AC3E}">
        <p14:creationId xmlns:p14="http://schemas.microsoft.com/office/powerpoint/2010/main" val="354050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3">
            <a:extLst>
              <a:ext uri="{FF2B5EF4-FFF2-40B4-BE49-F238E27FC236}">
                <a16:creationId xmlns:a16="http://schemas.microsoft.com/office/drawing/2014/main" id="{BDF27A85-D48D-0551-6A94-863DF81FB4D2}"/>
              </a:ext>
            </a:extLst>
          </p:cNvPr>
          <p:cNvSpPr>
            <a:spLocks noGrp="1"/>
          </p:cNvSpPr>
          <p:nvPr>
            <p:ph type="dt" sz="half" idx="10"/>
          </p:nvPr>
        </p:nvSpPr>
        <p:spPr/>
        <p:txBody>
          <a:bodyPr/>
          <a:lstStyle>
            <a:lvl1pPr>
              <a:defRPr/>
            </a:lvl1pPr>
          </a:lstStyle>
          <a:p>
            <a:pPr>
              <a:defRPr/>
            </a:pPr>
            <a:fld id="{2A568082-4B5F-44EB-947C-813D19A0E0A4}" type="datetimeFigureOut">
              <a:rPr lang="el-GR"/>
              <a:pPr>
                <a:defRPr/>
              </a:pPr>
              <a:t>10/6/2025</a:t>
            </a:fld>
            <a:endParaRPr lang="el-GR"/>
          </a:p>
        </p:txBody>
      </p:sp>
      <p:sp>
        <p:nvSpPr>
          <p:cNvPr id="6" name="Θέση υποσέλιδου 4">
            <a:extLst>
              <a:ext uri="{FF2B5EF4-FFF2-40B4-BE49-F238E27FC236}">
                <a16:creationId xmlns:a16="http://schemas.microsoft.com/office/drawing/2014/main" id="{B5AAB62A-9334-6E02-8D63-0B9F057D13FA}"/>
              </a:ext>
            </a:extLst>
          </p:cNvPr>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a:extLst>
              <a:ext uri="{FF2B5EF4-FFF2-40B4-BE49-F238E27FC236}">
                <a16:creationId xmlns:a16="http://schemas.microsoft.com/office/drawing/2014/main" id="{B3A8CD5E-3F9B-1A7D-7CAC-10301C37A8BD}"/>
              </a:ext>
            </a:extLst>
          </p:cNvPr>
          <p:cNvSpPr>
            <a:spLocks noGrp="1"/>
          </p:cNvSpPr>
          <p:nvPr>
            <p:ph type="sldNum" sz="quarter" idx="12"/>
          </p:nvPr>
        </p:nvSpPr>
        <p:spPr/>
        <p:txBody>
          <a:bodyPr/>
          <a:lstStyle>
            <a:lvl1pPr>
              <a:defRPr/>
            </a:lvl1pPr>
          </a:lstStyle>
          <a:p>
            <a:pPr>
              <a:defRPr/>
            </a:pPr>
            <a:fld id="{E6C87B33-ED20-402F-B81D-5173BD704CBA}" type="slidenum">
              <a:rPr lang="el-GR"/>
              <a:pPr>
                <a:defRPr/>
              </a:pPr>
              <a:t>‹#›</a:t>
            </a:fld>
            <a:endParaRPr lang="el-GR"/>
          </a:p>
        </p:txBody>
      </p:sp>
    </p:spTree>
    <p:extLst>
      <p:ext uri="{BB962C8B-B14F-4D97-AF65-F5344CB8AC3E}">
        <p14:creationId xmlns:p14="http://schemas.microsoft.com/office/powerpoint/2010/main" val="1345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3">
            <a:extLst>
              <a:ext uri="{FF2B5EF4-FFF2-40B4-BE49-F238E27FC236}">
                <a16:creationId xmlns:a16="http://schemas.microsoft.com/office/drawing/2014/main" id="{D1FB44C5-C64A-F9D7-269A-8509BDBD3970}"/>
              </a:ext>
            </a:extLst>
          </p:cNvPr>
          <p:cNvSpPr>
            <a:spLocks noGrp="1"/>
          </p:cNvSpPr>
          <p:nvPr>
            <p:ph type="dt" sz="half" idx="10"/>
          </p:nvPr>
        </p:nvSpPr>
        <p:spPr/>
        <p:txBody>
          <a:bodyPr/>
          <a:lstStyle>
            <a:lvl1pPr>
              <a:defRPr/>
            </a:lvl1pPr>
          </a:lstStyle>
          <a:p>
            <a:pPr>
              <a:defRPr/>
            </a:pPr>
            <a:fld id="{051A8810-5E7C-4B2B-9495-DC201351AEA5}" type="datetimeFigureOut">
              <a:rPr lang="el-GR"/>
              <a:pPr>
                <a:defRPr/>
              </a:pPr>
              <a:t>10/6/2025</a:t>
            </a:fld>
            <a:endParaRPr lang="el-GR"/>
          </a:p>
        </p:txBody>
      </p:sp>
      <p:sp>
        <p:nvSpPr>
          <p:cNvPr id="8" name="Θέση υποσέλιδου 4">
            <a:extLst>
              <a:ext uri="{FF2B5EF4-FFF2-40B4-BE49-F238E27FC236}">
                <a16:creationId xmlns:a16="http://schemas.microsoft.com/office/drawing/2014/main" id="{39CF53D5-147E-2AB2-538C-F2E348B95417}"/>
              </a:ext>
            </a:extLst>
          </p:cNvPr>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a:extLst>
              <a:ext uri="{FF2B5EF4-FFF2-40B4-BE49-F238E27FC236}">
                <a16:creationId xmlns:a16="http://schemas.microsoft.com/office/drawing/2014/main" id="{3B0F73E7-5B22-5B78-42F2-90C3582A94D3}"/>
              </a:ext>
            </a:extLst>
          </p:cNvPr>
          <p:cNvSpPr>
            <a:spLocks noGrp="1"/>
          </p:cNvSpPr>
          <p:nvPr>
            <p:ph type="sldNum" sz="quarter" idx="12"/>
          </p:nvPr>
        </p:nvSpPr>
        <p:spPr/>
        <p:txBody>
          <a:bodyPr/>
          <a:lstStyle>
            <a:lvl1pPr>
              <a:defRPr/>
            </a:lvl1pPr>
          </a:lstStyle>
          <a:p>
            <a:pPr>
              <a:defRPr/>
            </a:pPr>
            <a:fld id="{B081BFA7-5BB4-4146-BA05-C224728CF119}" type="slidenum">
              <a:rPr lang="el-GR"/>
              <a:pPr>
                <a:defRPr/>
              </a:pPr>
              <a:t>‹#›</a:t>
            </a:fld>
            <a:endParaRPr lang="el-GR"/>
          </a:p>
        </p:txBody>
      </p:sp>
    </p:spTree>
    <p:extLst>
      <p:ext uri="{BB962C8B-B14F-4D97-AF65-F5344CB8AC3E}">
        <p14:creationId xmlns:p14="http://schemas.microsoft.com/office/powerpoint/2010/main" val="205935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3">
            <a:extLst>
              <a:ext uri="{FF2B5EF4-FFF2-40B4-BE49-F238E27FC236}">
                <a16:creationId xmlns:a16="http://schemas.microsoft.com/office/drawing/2014/main" id="{95EEC263-D58B-6DFA-D1FD-5E084F49CCCF}"/>
              </a:ext>
            </a:extLst>
          </p:cNvPr>
          <p:cNvSpPr>
            <a:spLocks noGrp="1"/>
          </p:cNvSpPr>
          <p:nvPr>
            <p:ph type="dt" sz="half" idx="10"/>
          </p:nvPr>
        </p:nvSpPr>
        <p:spPr/>
        <p:txBody>
          <a:bodyPr/>
          <a:lstStyle>
            <a:lvl1pPr>
              <a:defRPr/>
            </a:lvl1pPr>
          </a:lstStyle>
          <a:p>
            <a:pPr>
              <a:defRPr/>
            </a:pPr>
            <a:fld id="{76228526-0A31-43D7-A3A8-0E3C9310664E}" type="datetimeFigureOut">
              <a:rPr lang="el-GR"/>
              <a:pPr>
                <a:defRPr/>
              </a:pPr>
              <a:t>10/6/2025</a:t>
            </a:fld>
            <a:endParaRPr lang="el-GR"/>
          </a:p>
        </p:txBody>
      </p:sp>
      <p:sp>
        <p:nvSpPr>
          <p:cNvPr id="4" name="Θέση υποσέλιδου 4">
            <a:extLst>
              <a:ext uri="{FF2B5EF4-FFF2-40B4-BE49-F238E27FC236}">
                <a16:creationId xmlns:a16="http://schemas.microsoft.com/office/drawing/2014/main" id="{334F9353-9EDD-A843-B660-3406DBE37168}"/>
              </a:ext>
            </a:extLst>
          </p:cNvPr>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a:extLst>
              <a:ext uri="{FF2B5EF4-FFF2-40B4-BE49-F238E27FC236}">
                <a16:creationId xmlns:a16="http://schemas.microsoft.com/office/drawing/2014/main" id="{86131057-5552-F344-10D1-ACC8CC21998A}"/>
              </a:ext>
            </a:extLst>
          </p:cNvPr>
          <p:cNvSpPr>
            <a:spLocks noGrp="1"/>
          </p:cNvSpPr>
          <p:nvPr>
            <p:ph type="sldNum" sz="quarter" idx="12"/>
          </p:nvPr>
        </p:nvSpPr>
        <p:spPr/>
        <p:txBody>
          <a:bodyPr/>
          <a:lstStyle>
            <a:lvl1pPr>
              <a:defRPr/>
            </a:lvl1pPr>
          </a:lstStyle>
          <a:p>
            <a:pPr>
              <a:defRPr/>
            </a:pPr>
            <a:fld id="{B450E0FA-3D4B-409F-9375-D705609C20AC}" type="slidenum">
              <a:rPr lang="el-GR"/>
              <a:pPr>
                <a:defRPr/>
              </a:pPr>
              <a:t>‹#›</a:t>
            </a:fld>
            <a:endParaRPr lang="el-GR"/>
          </a:p>
        </p:txBody>
      </p:sp>
    </p:spTree>
    <p:extLst>
      <p:ext uri="{BB962C8B-B14F-4D97-AF65-F5344CB8AC3E}">
        <p14:creationId xmlns:p14="http://schemas.microsoft.com/office/powerpoint/2010/main" val="2490001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A3B3CB7A-4FF1-3F99-DBA7-8EF9B0E832F7}"/>
              </a:ext>
            </a:extLst>
          </p:cNvPr>
          <p:cNvSpPr>
            <a:spLocks noGrp="1"/>
          </p:cNvSpPr>
          <p:nvPr>
            <p:ph type="dt" sz="half" idx="10"/>
          </p:nvPr>
        </p:nvSpPr>
        <p:spPr/>
        <p:txBody>
          <a:bodyPr/>
          <a:lstStyle>
            <a:lvl1pPr>
              <a:defRPr/>
            </a:lvl1pPr>
          </a:lstStyle>
          <a:p>
            <a:pPr>
              <a:defRPr/>
            </a:pPr>
            <a:fld id="{0C07B580-D9F7-42F2-A2A4-13CBC13028D4}" type="datetimeFigureOut">
              <a:rPr lang="el-GR"/>
              <a:pPr>
                <a:defRPr/>
              </a:pPr>
              <a:t>10/6/2025</a:t>
            </a:fld>
            <a:endParaRPr lang="el-GR"/>
          </a:p>
        </p:txBody>
      </p:sp>
      <p:sp>
        <p:nvSpPr>
          <p:cNvPr id="3" name="Θέση υποσέλιδου 4">
            <a:extLst>
              <a:ext uri="{FF2B5EF4-FFF2-40B4-BE49-F238E27FC236}">
                <a16:creationId xmlns:a16="http://schemas.microsoft.com/office/drawing/2014/main" id="{DDFCFCC8-5EB8-7346-BF74-A2B73C625D30}"/>
              </a:ext>
            </a:extLst>
          </p:cNvPr>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a:extLst>
              <a:ext uri="{FF2B5EF4-FFF2-40B4-BE49-F238E27FC236}">
                <a16:creationId xmlns:a16="http://schemas.microsoft.com/office/drawing/2014/main" id="{C32E4FF1-DD20-D828-0843-BE0557DAB525}"/>
              </a:ext>
            </a:extLst>
          </p:cNvPr>
          <p:cNvSpPr>
            <a:spLocks noGrp="1"/>
          </p:cNvSpPr>
          <p:nvPr>
            <p:ph type="sldNum" sz="quarter" idx="12"/>
          </p:nvPr>
        </p:nvSpPr>
        <p:spPr/>
        <p:txBody>
          <a:bodyPr/>
          <a:lstStyle>
            <a:lvl1pPr>
              <a:defRPr/>
            </a:lvl1pPr>
          </a:lstStyle>
          <a:p>
            <a:pPr>
              <a:defRPr/>
            </a:pPr>
            <a:fld id="{F075E1E4-6AC2-4DD8-B73E-D4C7D3BDB78A}" type="slidenum">
              <a:rPr lang="el-GR"/>
              <a:pPr>
                <a:defRPr/>
              </a:pPr>
              <a:t>‹#›</a:t>
            </a:fld>
            <a:endParaRPr lang="el-GR"/>
          </a:p>
        </p:txBody>
      </p:sp>
    </p:spTree>
    <p:extLst>
      <p:ext uri="{BB962C8B-B14F-4D97-AF65-F5344CB8AC3E}">
        <p14:creationId xmlns:p14="http://schemas.microsoft.com/office/powerpoint/2010/main" val="3699054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3">
            <a:extLst>
              <a:ext uri="{FF2B5EF4-FFF2-40B4-BE49-F238E27FC236}">
                <a16:creationId xmlns:a16="http://schemas.microsoft.com/office/drawing/2014/main" id="{BD1BF29C-6C82-7026-B06C-03EDF3D20DED}"/>
              </a:ext>
            </a:extLst>
          </p:cNvPr>
          <p:cNvSpPr>
            <a:spLocks noGrp="1"/>
          </p:cNvSpPr>
          <p:nvPr>
            <p:ph type="dt" sz="half" idx="10"/>
          </p:nvPr>
        </p:nvSpPr>
        <p:spPr/>
        <p:txBody>
          <a:bodyPr/>
          <a:lstStyle>
            <a:lvl1pPr>
              <a:defRPr/>
            </a:lvl1pPr>
          </a:lstStyle>
          <a:p>
            <a:pPr>
              <a:defRPr/>
            </a:pPr>
            <a:fld id="{8D258FC6-5374-40EB-BE74-1FF8582F0D01}" type="datetimeFigureOut">
              <a:rPr lang="el-GR"/>
              <a:pPr>
                <a:defRPr/>
              </a:pPr>
              <a:t>10/6/2025</a:t>
            </a:fld>
            <a:endParaRPr lang="el-GR"/>
          </a:p>
        </p:txBody>
      </p:sp>
      <p:sp>
        <p:nvSpPr>
          <p:cNvPr id="6" name="Θέση υποσέλιδου 4">
            <a:extLst>
              <a:ext uri="{FF2B5EF4-FFF2-40B4-BE49-F238E27FC236}">
                <a16:creationId xmlns:a16="http://schemas.microsoft.com/office/drawing/2014/main" id="{8E716860-9195-4D29-FAE8-DFFC6B2D48B2}"/>
              </a:ext>
            </a:extLst>
          </p:cNvPr>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a:extLst>
              <a:ext uri="{FF2B5EF4-FFF2-40B4-BE49-F238E27FC236}">
                <a16:creationId xmlns:a16="http://schemas.microsoft.com/office/drawing/2014/main" id="{6E48A7BD-E6D2-C47A-9CB1-194BD3A22D03}"/>
              </a:ext>
            </a:extLst>
          </p:cNvPr>
          <p:cNvSpPr>
            <a:spLocks noGrp="1"/>
          </p:cNvSpPr>
          <p:nvPr>
            <p:ph type="sldNum" sz="quarter" idx="12"/>
          </p:nvPr>
        </p:nvSpPr>
        <p:spPr/>
        <p:txBody>
          <a:bodyPr/>
          <a:lstStyle>
            <a:lvl1pPr>
              <a:defRPr/>
            </a:lvl1pPr>
          </a:lstStyle>
          <a:p>
            <a:pPr>
              <a:defRPr/>
            </a:pPr>
            <a:fld id="{DD6ACC66-53F1-4685-8DDB-1FE10750B95D}" type="slidenum">
              <a:rPr lang="el-GR"/>
              <a:pPr>
                <a:defRPr/>
              </a:pPr>
              <a:t>‹#›</a:t>
            </a:fld>
            <a:endParaRPr lang="el-GR"/>
          </a:p>
        </p:txBody>
      </p:sp>
    </p:spTree>
    <p:extLst>
      <p:ext uri="{BB962C8B-B14F-4D97-AF65-F5344CB8AC3E}">
        <p14:creationId xmlns:p14="http://schemas.microsoft.com/office/powerpoint/2010/main" val="178659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l-GR" noProof="0"/>
          </a:p>
        </p:txBody>
      </p:sp>
      <p:sp>
        <p:nvSpPr>
          <p:cNvPr id="4" name="Θέση κειμένου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3">
            <a:extLst>
              <a:ext uri="{FF2B5EF4-FFF2-40B4-BE49-F238E27FC236}">
                <a16:creationId xmlns:a16="http://schemas.microsoft.com/office/drawing/2014/main" id="{B10801DA-904D-5F66-7BB8-835B8966FCAA}"/>
              </a:ext>
            </a:extLst>
          </p:cNvPr>
          <p:cNvSpPr>
            <a:spLocks noGrp="1"/>
          </p:cNvSpPr>
          <p:nvPr>
            <p:ph type="dt" sz="half" idx="10"/>
          </p:nvPr>
        </p:nvSpPr>
        <p:spPr/>
        <p:txBody>
          <a:bodyPr/>
          <a:lstStyle>
            <a:lvl1pPr>
              <a:defRPr/>
            </a:lvl1pPr>
          </a:lstStyle>
          <a:p>
            <a:pPr>
              <a:defRPr/>
            </a:pPr>
            <a:fld id="{07405697-E60B-4DB9-B9C9-FD764A2A4504}" type="datetimeFigureOut">
              <a:rPr lang="el-GR"/>
              <a:pPr>
                <a:defRPr/>
              </a:pPr>
              <a:t>10/6/2025</a:t>
            </a:fld>
            <a:endParaRPr lang="el-GR"/>
          </a:p>
        </p:txBody>
      </p:sp>
      <p:sp>
        <p:nvSpPr>
          <p:cNvPr id="6" name="Θέση υποσέλιδου 4">
            <a:extLst>
              <a:ext uri="{FF2B5EF4-FFF2-40B4-BE49-F238E27FC236}">
                <a16:creationId xmlns:a16="http://schemas.microsoft.com/office/drawing/2014/main" id="{EBC55424-5C82-A80D-2C08-1932B46A1F1A}"/>
              </a:ext>
            </a:extLst>
          </p:cNvPr>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a:extLst>
              <a:ext uri="{FF2B5EF4-FFF2-40B4-BE49-F238E27FC236}">
                <a16:creationId xmlns:a16="http://schemas.microsoft.com/office/drawing/2014/main" id="{645C0817-7A25-E808-D637-FEBE23E4B00E}"/>
              </a:ext>
            </a:extLst>
          </p:cNvPr>
          <p:cNvSpPr>
            <a:spLocks noGrp="1"/>
          </p:cNvSpPr>
          <p:nvPr>
            <p:ph type="sldNum" sz="quarter" idx="12"/>
          </p:nvPr>
        </p:nvSpPr>
        <p:spPr/>
        <p:txBody>
          <a:bodyPr/>
          <a:lstStyle>
            <a:lvl1pPr>
              <a:defRPr/>
            </a:lvl1pPr>
          </a:lstStyle>
          <a:p>
            <a:pPr>
              <a:defRPr/>
            </a:pPr>
            <a:fld id="{C444D921-1B43-46E9-A2F3-B249FC5935F3}" type="slidenum">
              <a:rPr lang="el-GR"/>
              <a:pPr>
                <a:defRPr/>
              </a:pPr>
              <a:t>‹#›</a:t>
            </a:fld>
            <a:endParaRPr lang="el-GR"/>
          </a:p>
        </p:txBody>
      </p:sp>
    </p:spTree>
    <p:extLst>
      <p:ext uri="{BB962C8B-B14F-4D97-AF65-F5344CB8AC3E}">
        <p14:creationId xmlns:p14="http://schemas.microsoft.com/office/powerpoint/2010/main" val="44782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578740F-A3A7-443D-46F8-2D753F7AB717}"/>
              </a:ext>
            </a:extLst>
          </p:cNvPr>
          <p:cNvSpPr>
            <a:spLocks noGrp="1"/>
          </p:cNvSpPr>
          <p:nvPr>
            <p:ph type="dt" sz="half" idx="10"/>
          </p:nvPr>
        </p:nvSpPr>
        <p:spPr/>
        <p:txBody>
          <a:bodyPr/>
          <a:lstStyle>
            <a:lvl1pPr>
              <a:defRPr/>
            </a:lvl1pPr>
          </a:lstStyle>
          <a:p>
            <a:pPr>
              <a:defRPr/>
            </a:pPr>
            <a:fld id="{2843147B-F992-4236-940C-B75BB4CAEE9A}"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89324A10-1FDE-4BFD-4501-0A25F612F85C}"/>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34E41AA9-F0EC-B025-71DB-32BCC4A02C71}"/>
              </a:ext>
            </a:extLst>
          </p:cNvPr>
          <p:cNvSpPr>
            <a:spLocks noGrp="1"/>
          </p:cNvSpPr>
          <p:nvPr>
            <p:ph type="sldNum" sz="quarter" idx="12"/>
          </p:nvPr>
        </p:nvSpPr>
        <p:spPr/>
        <p:txBody>
          <a:bodyPr/>
          <a:lstStyle>
            <a:lvl1pPr>
              <a:defRPr/>
            </a:lvl1pPr>
          </a:lstStyle>
          <a:p>
            <a:pPr>
              <a:defRPr/>
            </a:pPr>
            <a:fld id="{69B752E2-2527-4E22-BC40-D99600D150D2}" type="slidenum">
              <a:rPr lang="el-GR"/>
              <a:pPr>
                <a:defRPr/>
              </a:pPr>
              <a:t>‹#›</a:t>
            </a:fld>
            <a:endParaRPr lang="el-GR"/>
          </a:p>
        </p:txBody>
      </p:sp>
    </p:spTree>
    <p:extLst>
      <p:ext uri="{BB962C8B-B14F-4D97-AF65-F5344CB8AC3E}">
        <p14:creationId xmlns:p14="http://schemas.microsoft.com/office/powerpoint/2010/main" val="105481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DF5B35-BE7A-EC51-9712-9C101799DE3B}"/>
              </a:ext>
            </a:extLst>
          </p:cNvPr>
          <p:cNvSpPr>
            <a:spLocks noGrp="1"/>
          </p:cNvSpPr>
          <p:nvPr>
            <p:ph type="dt" sz="half" idx="10"/>
          </p:nvPr>
        </p:nvSpPr>
        <p:spPr/>
        <p:txBody>
          <a:bodyPr/>
          <a:lstStyle>
            <a:lvl1pPr>
              <a:defRPr/>
            </a:lvl1pPr>
          </a:lstStyle>
          <a:p>
            <a:pPr>
              <a:defRPr/>
            </a:pPr>
            <a:fld id="{9472D4B9-6305-474B-B854-CA02C1CA76F3}"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42FE2370-4DAC-F249-6213-6B6213817493}"/>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67F73DA7-8E7D-FE17-EDD4-65356B44B5CD}"/>
              </a:ext>
            </a:extLst>
          </p:cNvPr>
          <p:cNvSpPr>
            <a:spLocks noGrp="1"/>
          </p:cNvSpPr>
          <p:nvPr>
            <p:ph type="sldNum" sz="quarter" idx="12"/>
          </p:nvPr>
        </p:nvSpPr>
        <p:spPr/>
        <p:txBody>
          <a:bodyPr/>
          <a:lstStyle>
            <a:lvl1pPr>
              <a:defRPr/>
            </a:lvl1pPr>
          </a:lstStyle>
          <a:p>
            <a:pPr>
              <a:defRPr/>
            </a:pPr>
            <a:fld id="{9634CA14-9889-4E66-A403-83FA19EF47CF}" type="slidenum">
              <a:rPr lang="el-GR"/>
              <a:pPr>
                <a:defRPr/>
              </a:pPr>
              <a:t>‹#›</a:t>
            </a:fld>
            <a:endParaRPr lang="el-GR"/>
          </a:p>
        </p:txBody>
      </p:sp>
    </p:spTree>
    <p:extLst>
      <p:ext uri="{BB962C8B-B14F-4D97-AF65-F5344CB8AC3E}">
        <p14:creationId xmlns:p14="http://schemas.microsoft.com/office/powerpoint/2010/main" val="2913465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rue ή Fals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C0ED9754-4B06-E5BA-CB65-19B94C299809}"/>
              </a:ext>
            </a:extLst>
          </p:cNvPr>
          <p:cNvSpPr>
            <a:spLocks/>
          </p:cNvSpPr>
          <p:nvPr/>
        </p:nvSpPr>
        <p:spPr bwMode="auto">
          <a:xfrm flipV="1">
            <a:off x="0" y="3682603"/>
            <a:ext cx="1358504" cy="381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350"/>
          </a:p>
        </p:txBody>
      </p:sp>
      <p:sp>
        <p:nvSpPr>
          <p:cNvPr id="2" name="Title 1"/>
          <p:cNvSpPr>
            <a:spLocks noGrp="1"/>
          </p:cNvSpPr>
          <p:nvPr>
            <p:ph type="title"/>
          </p:nvPr>
        </p:nvSpPr>
        <p:spPr>
          <a:xfrm>
            <a:off x="1942416" y="470555"/>
            <a:ext cx="6591984" cy="2160015"/>
          </a:xfrm>
        </p:spPr>
        <p:txBody>
          <a:bodyPr>
            <a:normAutofit/>
          </a:bodyPr>
          <a:lstStyle>
            <a:lvl1pPr algn="l">
              <a:defRPr sz="3600" b="0"/>
            </a:lvl1pPr>
          </a:lstStyle>
          <a:p>
            <a:r>
              <a:rPr lang="el-GR"/>
              <a:t>Στυλ κύριου τίτλου</a:t>
            </a:r>
            <a:endParaRPr lang="en-US" dirty="0"/>
          </a:p>
        </p:txBody>
      </p:sp>
      <p:sp>
        <p:nvSpPr>
          <p:cNvPr id="21" name="Text Placeholder 9"/>
          <p:cNvSpPr>
            <a:spLocks noGrp="1"/>
          </p:cNvSpPr>
          <p:nvPr>
            <p:ph type="body" sz="quarter" idx="13"/>
          </p:nvPr>
        </p:nvSpPr>
        <p:spPr>
          <a:xfrm>
            <a:off x="1942416" y="3257550"/>
            <a:ext cx="6591985"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1942416" y="3886200"/>
            <a:ext cx="6591985" cy="547217"/>
          </a:xfrm>
        </p:spPr>
        <p:txBody>
          <a:bodyPr rtlCol="0">
            <a:normAutofit/>
          </a:bodyPr>
          <a:lstStyle>
            <a:lvl1pPr>
              <a:buNone/>
              <a:defRPr lang="en-US">
                <a:solidFill>
                  <a:schemeClr val="tx1">
                    <a:lumMod val="65000"/>
                    <a:lumOff val="35000"/>
                  </a:schemeClr>
                </a:solidFill>
              </a:defRPr>
            </a:lvl1pPr>
          </a:lstStyle>
          <a:p>
            <a:pPr lvl="0"/>
            <a:r>
              <a:rPr lang="el-GR"/>
              <a:t>Στυλ υποδείγματος κειμένου</a:t>
            </a:r>
          </a:p>
        </p:txBody>
      </p:sp>
      <p:sp>
        <p:nvSpPr>
          <p:cNvPr id="5" name="Date Placeholder 4">
            <a:extLst>
              <a:ext uri="{FF2B5EF4-FFF2-40B4-BE49-F238E27FC236}">
                <a16:creationId xmlns:a16="http://schemas.microsoft.com/office/drawing/2014/main" id="{629954C4-B928-D4A0-7249-51DB818A8C81}"/>
              </a:ext>
            </a:extLst>
          </p:cNvPr>
          <p:cNvSpPr>
            <a:spLocks noGrp="1"/>
          </p:cNvSpPr>
          <p:nvPr>
            <p:ph type="dt" sz="half" idx="14"/>
          </p:nvPr>
        </p:nvSpPr>
        <p:spPr/>
        <p:txBody>
          <a:bodyPr/>
          <a:lstStyle>
            <a:lvl1pPr>
              <a:defRPr/>
            </a:lvl1pPr>
          </a:lstStyle>
          <a:p>
            <a:pPr>
              <a:defRPr/>
            </a:pPr>
            <a:fld id="{B76E28CD-F97F-44B0-8BD6-718984AED4DD}" type="datetime1">
              <a:rPr lang="el-GR"/>
              <a:pPr>
                <a:defRPr/>
              </a:pPr>
              <a:t>10/6/2025</a:t>
            </a:fld>
            <a:endParaRPr lang="el-GR"/>
          </a:p>
        </p:txBody>
      </p:sp>
      <p:sp>
        <p:nvSpPr>
          <p:cNvPr id="6" name="Footer Placeholder 5">
            <a:extLst>
              <a:ext uri="{FF2B5EF4-FFF2-40B4-BE49-F238E27FC236}">
                <a16:creationId xmlns:a16="http://schemas.microsoft.com/office/drawing/2014/main" id="{E3905522-4325-7459-6FA5-BE5628517917}"/>
              </a:ext>
            </a:extLst>
          </p:cNvPr>
          <p:cNvSpPr>
            <a:spLocks noGrp="1"/>
          </p:cNvSpPr>
          <p:nvPr>
            <p:ph type="ftr" sz="quarter" idx="15"/>
          </p:nvPr>
        </p:nvSpPr>
        <p:spPr/>
        <p:txBody>
          <a:bodyPr/>
          <a:lstStyle>
            <a:lvl1pPr>
              <a:defRPr/>
            </a:lvl1pPr>
          </a:lstStyle>
          <a:p>
            <a:pPr>
              <a:defRPr/>
            </a:pPr>
            <a:endParaRPr lang="el-GR"/>
          </a:p>
        </p:txBody>
      </p:sp>
      <p:sp>
        <p:nvSpPr>
          <p:cNvPr id="7" name="Slide Number Placeholder 6">
            <a:extLst>
              <a:ext uri="{FF2B5EF4-FFF2-40B4-BE49-F238E27FC236}">
                <a16:creationId xmlns:a16="http://schemas.microsoft.com/office/drawing/2014/main" id="{BFB4A3DA-C185-8055-D195-53EA5BF498A2}"/>
              </a:ext>
            </a:extLst>
          </p:cNvPr>
          <p:cNvSpPr>
            <a:spLocks noGrp="1"/>
          </p:cNvSpPr>
          <p:nvPr>
            <p:ph type="sldNum" sz="quarter" idx="16"/>
          </p:nvPr>
        </p:nvSpPr>
        <p:spPr>
          <a:xfrm>
            <a:off x="510778" y="3737373"/>
            <a:ext cx="585788" cy="273844"/>
          </a:xfrm>
        </p:spPr>
        <p:txBody>
          <a:bodyPr/>
          <a:lstStyle>
            <a:lvl1pPr>
              <a:defRPr/>
            </a:lvl1pPr>
          </a:lstStyle>
          <a:p>
            <a:pPr>
              <a:defRPr/>
            </a:pPr>
            <a:fld id="{2D5B2E65-91D7-4BD8-B7CF-842C662C7C96}" type="slidenum">
              <a:rPr lang="el-GR"/>
              <a:pPr>
                <a:defRPr/>
              </a:pPr>
              <a:t>‹#›</a:t>
            </a:fld>
            <a:endParaRPr lang="el-GR"/>
          </a:p>
        </p:txBody>
      </p:sp>
    </p:spTree>
    <p:extLst>
      <p:ext uri="{BB962C8B-B14F-4D97-AF65-F5344CB8AC3E}">
        <p14:creationId xmlns:p14="http://schemas.microsoft.com/office/powerpoint/2010/main" val="189204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08360"/>
            <a:ext cx="8229600" cy="857250"/>
          </a:xfrm>
        </p:spPr>
        <p:txBody>
          <a:bodyPr/>
          <a:lstStyle/>
          <a:p>
            <a:r>
              <a:rPr lang="el-GR"/>
              <a:t>Στυλ κύριου τίτλου</a:t>
            </a:r>
          </a:p>
        </p:txBody>
      </p:sp>
      <p:sp>
        <p:nvSpPr>
          <p:cNvPr id="3" name="Θέση περιεχομένου 2"/>
          <p:cNvSpPr>
            <a:spLocks noGrp="1"/>
          </p:cNvSpPr>
          <p:nvPr>
            <p:ph sz="half" idx="1"/>
          </p:nvPr>
        </p:nvSpPr>
        <p:spPr>
          <a:xfrm>
            <a:off x="457200" y="1200151"/>
            <a:ext cx="4038600" cy="339804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4648200" y="1200151"/>
            <a:ext cx="4038600" cy="164187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4648200" y="2956322"/>
            <a:ext cx="4038600" cy="164187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5">
            <a:extLst>
              <a:ext uri="{FF2B5EF4-FFF2-40B4-BE49-F238E27FC236}">
                <a16:creationId xmlns:a16="http://schemas.microsoft.com/office/drawing/2014/main" id="{A707C442-9B88-1143-D558-0DA049D7B464}"/>
              </a:ext>
            </a:extLst>
          </p:cNvPr>
          <p:cNvSpPr>
            <a:spLocks noGrp="1"/>
          </p:cNvSpPr>
          <p:nvPr>
            <p:ph type="dt" sz="half" idx="10"/>
          </p:nvPr>
        </p:nvSpPr>
        <p:spPr>
          <a:xfrm>
            <a:off x="457200" y="4682729"/>
            <a:ext cx="2133600" cy="342900"/>
          </a:xfrm>
        </p:spPr>
        <p:txBody>
          <a:bodyPr/>
          <a:lstStyle>
            <a:lvl1pPr>
              <a:defRPr/>
            </a:lvl1pPr>
          </a:lstStyle>
          <a:p>
            <a:pPr>
              <a:defRPr/>
            </a:pPr>
            <a:fld id="{11231012-4356-49E8-BB45-7DDBE24B505B}" type="datetime1">
              <a:rPr lang="el-GR"/>
              <a:pPr>
                <a:defRPr/>
              </a:pPr>
              <a:t>10/6/2025</a:t>
            </a:fld>
            <a:endParaRPr lang="el-GR"/>
          </a:p>
        </p:txBody>
      </p:sp>
      <p:sp>
        <p:nvSpPr>
          <p:cNvPr id="7" name="Θέση υποσέλιδου 6">
            <a:extLst>
              <a:ext uri="{FF2B5EF4-FFF2-40B4-BE49-F238E27FC236}">
                <a16:creationId xmlns:a16="http://schemas.microsoft.com/office/drawing/2014/main" id="{A8483635-34A9-BB57-6E3D-79F4855E9022}"/>
              </a:ext>
            </a:extLst>
          </p:cNvPr>
          <p:cNvSpPr>
            <a:spLocks noGrp="1"/>
          </p:cNvSpPr>
          <p:nvPr>
            <p:ph type="ftr" sz="quarter" idx="11"/>
          </p:nvPr>
        </p:nvSpPr>
        <p:spPr>
          <a:xfrm>
            <a:off x="3124200" y="4686300"/>
            <a:ext cx="2895600" cy="342900"/>
          </a:xfrm>
        </p:spPr>
        <p:txBody>
          <a:bodyPr/>
          <a:lstStyle>
            <a:lvl1pPr>
              <a:defRPr/>
            </a:lvl1pPr>
          </a:lstStyle>
          <a:p>
            <a:pPr>
              <a:defRPr/>
            </a:pPr>
            <a:endParaRPr lang="de-DE"/>
          </a:p>
        </p:txBody>
      </p:sp>
      <p:sp>
        <p:nvSpPr>
          <p:cNvPr id="8" name="Θέση αριθμού διαφάνειας 7">
            <a:extLst>
              <a:ext uri="{FF2B5EF4-FFF2-40B4-BE49-F238E27FC236}">
                <a16:creationId xmlns:a16="http://schemas.microsoft.com/office/drawing/2014/main" id="{C72AF60F-2D94-6E35-34DC-CADF452438EC}"/>
              </a:ext>
            </a:extLst>
          </p:cNvPr>
          <p:cNvSpPr>
            <a:spLocks noGrp="1"/>
          </p:cNvSpPr>
          <p:nvPr>
            <p:ph type="sldNum" sz="quarter" idx="12"/>
          </p:nvPr>
        </p:nvSpPr>
        <p:spPr>
          <a:xfrm>
            <a:off x="6553200" y="4682729"/>
            <a:ext cx="2133600" cy="342900"/>
          </a:xfrm>
        </p:spPr>
        <p:txBody>
          <a:bodyPr/>
          <a:lstStyle>
            <a:lvl1pPr>
              <a:defRPr/>
            </a:lvl1pPr>
          </a:lstStyle>
          <a:p>
            <a:pPr>
              <a:defRPr/>
            </a:pPr>
            <a:fld id="{D1ADE0BA-AF18-48A7-BB9C-4968CD2B44A5}" type="slidenum">
              <a:rPr lang="el-GR" altLang="el-GR"/>
              <a:pPr>
                <a:defRPr/>
              </a:pPr>
              <a:t>‹#›</a:t>
            </a:fld>
            <a:endParaRPr lang="el-GR" altLang="el-GR"/>
          </a:p>
        </p:txBody>
      </p:sp>
    </p:spTree>
    <p:extLst>
      <p:ext uri="{BB962C8B-B14F-4D97-AF65-F5344CB8AC3E}">
        <p14:creationId xmlns:p14="http://schemas.microsoft.com/office/powerpoint/2010/main" val="2172338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5750"/>
            <a:ext cx="7772400" cy="85725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1062405" y="1325166"/>
            <a:ext cx="3814396" cy="3084909"/>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5017477" y="1325166"/>
            <a:ext cx="3814397" cy="3084909"/>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a:extLst>
              <a:ext uri="{FF2B5EF4-FFF2-40B4-BE49-F238E27FC236}">
                <a16:creationId xmlns:a16="http://schemas.microsoft.com/office/drawing/2014/main" id="{A34F67AF-1533-E6CF-FA8F-1046C5A245A0}"/>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585AB2F-50BD-498E-DCD1-97CA1CB776A0}"/>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A6B0645-C155-CE50-571A-0CFF4A68EDE7}"/>
              </a:ext>
            </a:extLst>
          </p:cNvPr>
          <p:cNvSpPr>
            <a:spLocks noGrp="1" noChangeArrowheads="1"/>
          </p:cNvSpPr>
          <p:nvPr>
            <p:ph type="sldNum" sz="quarter" idx="12"/>
          </p:nvPr>
        </p:nvSpPr>
        <p:spPr/>
        <p:txBody>
          <a:bodyPr/>
          <a:lstStyle>
            <a:lvl1pPr>
              <a:defRPr/>
            </a:lvl1pPr>
          </a:lstStyle>
          <a:p>
            <a:pPr>
              <a:defRPr/>
            </a:pPr>
            <a:fld id="{23D6A6DC-4625-4EAA-AAD8-AEED2C8AA0FA}" type="slidenum">
              <a:rPr lang="en-GB"/>
              <a:pPr>
                <a:defRPr/>
              </a:pPr>
              <a:t>‹#›</a:t>
            </a:fld>
            <a:endParaRPr lang="en-GB"/>
          </a:p>
        </p:txBody>
      </p:sp>
    </p:spTree>
    <p:extLst>
      <p:ext uri="{BB962C8B-B14F-4D97-AF65-F5344CB8AC3E}">
        <p14:creationId xmlns:p14="http://schemas.microsoft.com/office/powerpoint/2010/main" val="305305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8D96E3-AC10-4D4A-807D-D4F620C3276C}" type="datetimeFigureOut">
              <a:rPr lang="ar-SA"/>
              <a:pPr>
                <a:defRPr/>
              </a:pPr>
              <a:t>14/12/1446</a:t>
            </a:fld>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70B457-4DAA-4773-A204-37D95FB8F390}" type="slidenum">
              <a:rPr lang="ar-SA"/>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110997"/>
            <a:ext cx="4038600" cy="1585049"/>
          </a:xfrm>
          <a:prstGeom prst="rect">
            <a:avLst/>
          </a:prstGeom>
        </p:spPr>
        <p:txBody>
          <a:bodyPr/>
          <a:lstStyle>
            <a:lvl1pPr>
              <a:defRPr sz="2100"/>
            </a:lvl1pPr>
            <a:lvl2pPr>
              <a:defRPr sz="1800"/>
            </a:lvl2pPr>
            <a:lvl3pPr>
              <a:defRPr sz="1500"/>
            </a:lvl3pPr>
            <a:lvl4pPr>
              <a:defRPr sz="1400"/>
            </a:lvl4pPr>
            <a:lvl5pPr>
              <a:defRPr sz="14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110997"/>
            <a:ext cx="4038600" cy="1585049"/>
          </a:xfrm>
          <a:prstGeom prst="rect">
            <a:avLst/>
          </a:prstGeom>
        </p:spPr>
        <p:txBody>
          <a:bodyPr/>
          <a:lstStyle>
            <a:lvl1pPr>
              <a:defRPr sz="2100"/>
            </a:lvl1pPr>
            <a:lvl2pPr>
              <a:defRPr sz="1800"/>
            </a:lvl2pPr>
            <a:lvl3pPr>
              <a:defRPr sz="1500"/>
            </a:lvl3pPr>
            <a:lvl4pPr>
              <a:defRPr sz="1400"/>
            </a:lvl4pPr>
            <a:lvl5pPr>
              <a:defRPr sz="14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8" name="7 - Τίτλος"/>
          <p:cNvSpPr>
            <a:spLocks noGrp="1"/>
          </p:cNvSpPr>
          <p:nvPr>
            <p:ph type="title"/>
          </p:nvPr>
        </p:nvSpPr>
        <p:spPr>
          <a:xfrm>
            <a:off x="628650" y="273844"/>
            <a:ext cx="7886700" cy="615553"/>
          </a:xfrm>
          <a:prstGeom prst="rect">
            <a:avLst/>
          </a:prstGeom>
        </p:spPr>
        <p:txBody>
          <a:bodyPr rtlCol="0"/>
          <a:lstStyle/>
          <a:p>
            <a:r>
              <a:rPr lang="el-GR"/>
              <a:t>Kλικ για επεξεργασία του τίτλου</a:t>
            </a:r>
            <a:endParaRPr lang="en-US"/>
          </a:p>
        </p:txBody>
      </p:sp>
      <p:sp>
        <p:nvSpPr>
          <p:cNvPr id="5" name="4 - Θέση ημερομηνίας"/>
          <p:cNvSpPr>
            <a:spLocks noGrp="1"/>
          </p:cNvSpPr>
          <p:nvPr>
            <p:ph type="dt" sz="half" idx="10"/>
          </p:nvPr>
        </p:nvSpPr>
        <p:spPr>
          <a:xfrm>
            <a:off x="6727031" y="4806554"/>
            <a:ext cx="1920479" cy="276999"/>
          </a:xfrm>
          <a:prstGeom prst="rect">
            <a:avLst/>
          </a:prstGeom>
        </p:spPr>
        <p:txBody>
          <a:bodyPr/>
          <a:lstStyle>
            <a:lvl1pPr>
              <a:defRPr/>
            </a:lvl1pPr>
          </a:lstStyle>
          <a:p>
            <a:pPr>
              <a:defRPr/>
            </a:pPr>
            <a:fld id="{8BA0DDFB-E0FE-43CF-BDD5-C91B9E920053}" type="datetimeFigureOut">
              <a:rPr lang="el-GR"/>
              <a:pPr>
                <a:defRPr/>
              </a:pPr>
              <a:t>10/6/2025</a:t>
            </a:fld>
            <a:endParaRPr lang="el-GR"/>
          </a:p>
        </p:txBody>
      </p:sp>
      <p:sp>
        <p:nvSpPr>
          <p:cNvPr id="6" name="5 - Θέση υποσέλιδου"/>
          <p:cNvSpPr>
            <a:spLocks noGrp="1"/>
          </p:cNvSpPr>
          <p:nvPr>
            <p:ph type="ftr" sz="quarter" idx="11"/>
          </p:nvPr>
        </p:nvSpPr>
        <p:spPr>
          <a:xfrm>
            <a:off x="4380310" y="4806554"/>
            <a:ext cx="2350294" cy="276999"/>
          </a:xfrm>
          <a:prstGeom prst="rect">
            <a:avLst/>
          </a:prstGeo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8647510" y="4806554"/>
            <a:ext cx="365522" cy="276999"/>
          </a:xfrm>
          <a:prstGeom prst="rect">
            <a:avLst/>
          </a:prstGeom>
        </p:spPr>
        <p:txBody>
          <a:bodyPr/>
          <a:lstStyle>
            <a:lvl1pPr>
              <a:defRPr/>
            </a:lvl1pPr>
          </a:lstStyle>
          <a:p>
            <a:pPr>
              <a:defRPr/>
            </a:pPr>
            <a:fld id="{E0684705-6108-4E7D-90B7-28856586AB7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554980"/>
            <a:ext cx="6858000" cy="2077492"/>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143000" y="2701528"/>
            <a:ext cx="6858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17D5F87-B9F3-61E8-C299-E824A910F885}"/>
              </a:ext>
            </a:extLst>
          </p:cNvPr>
          <p:cNvSpPr>
            <a:spLocks noGrp="1"/>
          </p:cNvSpPr>
          <p:nvPr>
            <p:ph type="dt" sz="half" idx="10"/>
          </p:nvPr>
        </p:nvSpPr>
        <p:spPr/>
        <p:txBody>
          <a:bodyPr/>
          <a:lstStyle>
            <a:lvl1pPr>
              <a:defRPr/>
            </a:lvl1pPr>
          </a:lstStyle>
          <a:p>
            <a:pPr>
              <a:defRPr/>
            </a:pPr>
            <a:fld id="{153A8D98-7267-49A1-857F-0EDBA52C879B}"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2089AF60-A1C3-6767-B169-8DC87578E100}"/>
              </a:ext>
            </a:extLst>
          </p:cNvPr>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a:extLst>
              <a:ext uri="{FF2B5EF4-FFF2-40B4-BE49-F238E27FC236}">
                <a16:creationId xmlns:a16="http://schemas.microsoft.com/office/drawing/2014/main" id="{23439575-5DA8-A82A-9DE1-985388767C29}"/>
              </a:ext>
            </a:extLst>
          </p:cNvPr>
          <p:cNvSpPr>
            <a:spLocks noGrp="1"/>
          </p:cNvSpPr>
          <p:nvPr>
            <p:ph type="sldNum" sz="quarter" idx="12"/>
          </p:nvPr>
        </p:nvSpPr>
        <p:spPr/>
        <p:txBody>
          <a:bodyPr/>
          <a:lstStyle>
            <a:lvl1pPr>
              <a:defRPr/>
            </a:lvl1pPr>
          </a:lstStyle>
          <a:p>
            <a:pPr>
              <a:defRPr/>
            </a:pPr>
            <a:fld id="{267DB63C-0004-4EA5-9F42-1712CEE2981E}" type="slidenum">
              <a:rPr lang="el-GR"/>
              <a:pPr>
                <a:defRPr/>
              </a:pPr>
              <a:t>‹#›</a:t>
            </a:fld>
            <a:endParaRPr lang="el-GR"/>
          </a:p>
        </p:txBody>
      </p:sp>
    </p:spTree>
    <p:extLst>
      <p:ext uri="{BB962C8B-B14F-4D97-AF65-F5344CB8AC3E}">
        <p14:creationId xmlns:p14="http://schemas.microsoft.com/office/powerpoint/2010/main" val="170189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1" y="143885"/>
            <a:ext cx="8072119" cy="615553"/>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a:xfrm>
            <a:off x="2364995" y="2536413"/>
            <a:ext cx="441401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6/10/2025</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 id="2147483672" r:id="rId10"/>
    <p:sldLayoutId id="2147483688" r:id="rId1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a:extLst>
              <a:ext uri="{FF2B5EF4-FFF2-40B4-BE49-F238E27FC236}">
                <a16:creationId xmlns:a16="http://schemas.microsoft.com/office/drawing/2014/main" id="{7AF872A0-B4D8-725C-6E4A-58FFA0955F30}"/>
              </a:ext>
            </a:extLst>
          </p:cNvPr>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 υποδείγματος</a:t>
            </a:r>
          </a:p>
        </p:txBody>
      </p:sp>
      <p:sp>
        <p:nvSpPr>
          <p:cNvPr id="1027" name="Θέση κειμένου 2">
            <a:extLst>
              <a:ext uri="{FF2B5EF4-FFF2-40B4-BE49-F238E27FC236}">
                <a16:creationId xmlns:a16="http://schemas.microsoft.com/office/drawing/2014/main" id="{B8F6094E-A9A7-C136-FB45-D444DA71CAEA}"/>
              </a:ext>
            </a:extLst>
          </p:cNvPr>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κειμένου υποδείγματος</a:t>
            </a:r>
          </a:p>
          <a:p>
            <a:pPr lvl="1"/>
            <a:r>
              <a:rPr lang="el-GR" altLang="el-GR"/>
              <a:t>Δεύτερο επίπεδο</a:t>
            </a:r>
          </a:p>
          <a:p>
            <a:pPr lvl="2"/>
            <a:r>
              <a:rPr lang="el-GR" altLang="el-GR"/>
              <a:t>Τρίτο επίπεδο</a:t>
            </a:r>
          </a:p>
          <a:p>
            <a:pPr lvl="3"/>
            <a:r>
              <a:rPr lang="el-GR" altLang="el-GR"/>
              <a:t>Τέταρτο επίπεδο</a:t>
            </a:r>
          </a:p>
          <a:p>
            <a:pPr lvl="4"/>
            <a:r>
              <a:rPr lang="el-GR" altLang="el-GR"/>
              <a:t>Πέμπτο επίπεδο</a:t>
            </a:r>
          </a:p>
        </p:txBody>
      </p:sp>
      <p:sp>
        <p:nvSpPr>
          <p:cNvPr id="4" name="Θέση ημερομηνίας 3">
            <a:extLst>
              <a:ext uri="{FF2B5EF4-FFF2-40B4-BE49-F238E27FC236}">
                <a16:creationId xmlns:a16="http://schemas.microsoft.com/office/drawing/2014/main" id="{AB0B0A05-CDA6-0AF0-2CDE-069A92163EF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4EE4EED-1FBA-4E5C-BAB9-368C6F149073}" type="datetimeFigureOut">
              <a:rPr lang="el-GR"/>
              <a:pPr>
                <a:defRPr/>
              </a:pPr>
              <a:t>10/6/2025</a:t>
            </a:fld>
            <a:endParaRPr lang="el-GR"/>
          </a:p>
        </p:txBody>
      </p:sp>
      <p:sp>
        <p:nvSpPr>
          <p:cNvPr id="5" name="Θέση υποσέλιδου 4">
            <a:extLst>
              <a:ext uri="{FF2B5EF4-FFF2-40B4-BE49-F238E27FC236}">
                <a16:creationId xmlns:a16="http://schemas.microsoft.com/office/drawing/2014/main" id="{EE24A40A-CB74-C1B6-021D-9A86C5D758F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l-GR"/>
          </a:p>
        </p:txBody>
      </p:sp>
      <p:sp>
        <p:nvSpPr>
          <p:cNvPr id="6" name="Θέση αριθμού διαφάνειας 5">
            <a:extLst>
              <a:ext uri="{FF2B5EF4-FFF2-40B4-BE49-F238E27FC236}">
                <a16:creationId xmlns:a16="http://schemas.microsoft.com/office/drawing/2014/main" id="{A897AC89-FD64-30E7-D0E2-91D1E722D44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FBECB51-94BF-49D0-8C1E-EEC6B4D2DF4E}" type="slidenum">
              <a:rPr lang="el-GR"/>
              <a:pPr>
                <a:defRPr/>
              </a:pPr>
              <a:t>‹#›</a:t>
            </a:fld>
            <a:endParaRPr lang="el-GR"/>
          </a:p>
        </p:txBody>
      </p:sp>
    </p:spTree>
    <p:extLst>
      <p:ext uri="{BB962C8B-B14F-4D97-AF65-F5344CB8AC3E}">
        <p14:creationId xmlns:p14="http://schemas.microsoft.com/office/powerpoint/2010/main" val="15999295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katharaki@nurs.uoa.gr"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ris.unibocconi.it/retrieve/handle/11565/4023471/115818/Torbica%20EHJ%202019.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hyperlink" Target="https://pmc.ncbi.nlm.nih.gov/articles/PMC427806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hyperlink" Target="https://www.sciencedirect.com/science/article/pii/S0300957218310876"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47386733-A768-7BB6-8A39-E41CD971AB72}"/>
              </a:ext>
            </a:extLst>
          </p:cNvPr>
          <p:cNvSpPr>
            <a:spLocks noGrp="1"/>
          </p:cNvSpPr>
          <p:nvPr>
            <p:ph type="subTitle" idx="1"/>
          </p:nvPr>
        </p:nvSpPr>
        <p:spPr>
          <a:xfrm>
            <a:off x="4648200" y="3740493"/>
            <a:ext cx="3276600" cy="757238"/>
          </a:xfrm>
        </p:spPr>
        <p:txBody>
          <a:bodyPr rtlCol="0">
            <a:normAutofit/>
          </a:bodyPr>
          <a:lstStyle/>
          <a:p>
            <a:pPr>
              <a:defRPr/>
            </a:pPr>
            <a:r>
              <a:rPr lang="el-GR" sz="1600" dirty="0"/>
              <a:t>Μαρία Καθαράκη</a:t>
            </a:r>
          </a:p>
          <a:p>
            <a:pPr>
              <a:defRPr/>
            </a:pPr>
            <a:r>
              <a:rPr lang="el-GR" sz="1600" dirty="0"/>
              <a:t>Επίκουρη Καθηγήτρια, ΕΚΠΑ</a:t>
            </a:r>
          </a:p>
          <a:p>
            <a:pPr>
              <a:defRPr/>
            </a:pPr>
            <a:r>
              <a:rPr lang="en-GB" sz="1600" dirty="0">
                <a:solidFill>
                  <a:schemeClr val="accent5">
                    <a:lumMod val="50000"/>
                  </a:schemeClr>
                </a:solidFill>
                <a:hlinkClick r:id="rId3">
                  <a:extLst>
                    <a:ext uri="{A12FA001-AC4F-418D-AE19-62706E023703}">
                      <ahyp:hlinkClr xmlns:ahyp="http://schemas.microsoft.com/office/drawing/2018/hyperlinkcolor" val="tx"/>
                    </a:ext>
                  </a:extLst>
                </a:hlinkClick>
              </a:rPr>
              <a:t>mkatharaki@nurs.uoa.gr</a:t>
            </a:r>
            <a:r>
              <a:rPr lang="en-GB" sz="1600" dirty="0">
                <a:solidFill>
                  <a:schemeClr val="accent5">
                    <a:lumMod val="50000"/>
                  </a:schemeClr>
                </a:solidFill>
              </a:rPr>
              <a:t> </a:t>
            </a:r>
            <a:endParaRPr lang="el-GR" sz="1600" dirty="0">
              <a:solidFill>
                <a:schemeClr val="accent5">
                  <a:lumMod val="50000"/>
                </a:schemeClr>
              </a:solidFill>
            </a:endParaRPr>
          </a:p>
        </p:txBody>
      </p:sp>
      <p:sp>
        <p:nvSpPr>
          <p:cNvPr id="7174" name="TextBox 3">
            <a:extLst>
              <a:ext uri="{FF2B5EF4-FFF2-40B4-BE49-F238E27FC236}">
                <a16:creationId xmlns:a16="http://schemas.microsoft.com/office/drawing/2014/main" id="{CB94E783-EF17-E8CA-151D-7B2D89EF3183}"/>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86111" y="4594652"/>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dirty="0">
                <a:solidFill>
                  <a:srgbClr val="000000"/>
                </a:solidFill>
              </a:rPr>
              <a:t>Εργαστήριο Οργάνωσης &amp; </a:t>
            </a:r>
          </a:p>
          <a:p>
            <a:pPr algn="ctr" eaLnBrk="1" hangingPunct="1">
              <a:lnSpc>
                <a:spcPct val="100000"/>
              </a:lnSpc>
              <a:spcBef>
                <a:spcPct val="0"/>
              </a:spcBef>
              <a:buFontTx/>
              <a:buNone/>
            </a:pPr>
            <a:r>
              <a:rPr lang="el-GR" altLang="el-GR" sz="1050" dirty="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68" y="4616084"/>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Εικόνα 8">
            <a:extLst>
              <a:ext uri="{FF2B5EF4-FFF2-40B4-BE49-F238E27FC236}">
                <a16:creationId xmlns:a16="http://schemas.microsoft.com/office/drawing/2014/main" id="{CB4C121C-A7C5-36B5-35F1-4DCFC377F826}"/>
              </a:ext>
            </a:extLst>
          </p:cNvPr>
          <p:cNvPicPr>
            <a:picLocks noChangeAspect="1"/>
          </p:cNvPicPr>
          <p:nvPr/>
        </p:nvPicPr>
        <p:blipFill>
          <a:blip r:embed="rId5"/>
          <a:stretch>
            <a:fillRect/>
          </a:stretch>
        </p:blipFill>
        <p:spPr>
          <a:xfrm>
            <a:off x="223839" y="174359"/>
            <a:ext cx="2214561" cy="541642"/>
          </a:xfrm>
          <a:prstGeom prst="rect">
            <a:avLst/>
          </a:prstGeom>
        </p:spPr>
      </p:pic>
      <p:sp>
        <p:nvSpPr>
          <p:cNvPr id="10" name="Τίτλος 1">
            <a:extLst>
              <a:ext uri="{FF2B5EF4-FFF2-40B4-BE49-F238E27FC236}">
                <a16:creationId xmlns:a16="http://schemas.microsoft.com/office/drawing/2014/main" id="{A026CE75-D389-C225-A568-10449EFE963C}"/>
              </a:ext>
            </a:extLst>
          </p:cNvPr>
          <p:cNvSpPr>
            <a:spLocks noGrp="1"/>
          </p:cNvSpPr>
          <p:nvPr>
            <p:ph type="ctrTitle"/>
          </p:nvPr>
        </p:nvSpPr>
        <p:spPr>
          <a:xfrm>
            <a:off x="838200" y="1962150"/>
            <a:ext cx="7877175" cy="1371600"/>
          </a:xfrm>
        </p:spPr>
        <p:txBody>
          <a:bodyPr rtlCol="0">
            <a:noAutofit/>
          </a:bodyPr>
          <a:lstStyle/>
          <a:p>
            <a:pPr>
              <a:spcBef>
                <a:spcPts val="450"/>
              </a:spcBef>
              <a:defRPr/>
            </a:pPr>
            <a:r>
              <a:rPr lang="el-GR" sz="2600" dirty="0">
                <a:latin typeface="+mn-lt"/>
              </a:rPr>
              <a:t>Φαρμακευτική Πολιτική και </a:t>
            </a:r>
            <a:r>
              <a:rPr lang="el-GR" sz="2600" dirty="0" err="1">
                <a:latin typeface="+mn-lt"/>
              </a:rPr>
              <a:t>Φαρμακο</a:t>
            </a:r>
            <a:r>
              <a:rPr lang="el-GR" sz="2600" dirty="0">
                <a:latin typeface="+mn-lt"/>
              </a:rPr>
              <a:t>-οικονομία</a:t>
            </a:r>
            <a:br>
              <a:rPr lang="el-GR" sz="2600" dirty="0"/>
            </a:br>
            <a:br>
              <a:rPr lang="el-GR" sz="2600" dirty="0"/>
            </a:br>
            <a:r>
              <a:rPr lang="el-GR" sz="2600" dirty="0"/>
              <a:t>Εισαγωγή στην </a:t>
            </a:r>
            <a:r>
              <a:rPr lang="el-GR" sz="2600" dirty="0" err="1"/>
              <a:t>Φαρμακο</a:t>
            </a:r>
            <a:r>
              <a:rPr lang="el-GR" sz="2600" dirty="0"/>
              <a:t>-οικονομία</a:t>
            </a:r>
            <a:br>
              <a:rPr lang="el-GR" sz="2600" dirty="0"/>
            </a:br>
            <a:r>
              <a:rPr lang="el-GR" sz="2600" dirty="0"/>
              <a:t>Ανάλυση Κόστους – Κόστος Ασθένειας (</a:t>
            </a:r>
            <a:r>
              <a:rPr lang="en-GB" sz="2600" dirty="0"/>
              <a:t>COI)</a:t>
            </a:r>
            <a:endParaRPr lang="el-GR" sz="2600" dirty="0"/>
          </a:p>
        </p:txBody>
      </p:sp>
      <p:cxnSp>
        <p:nvCxnSpPr>
          <p:cNvPr id="11" name="Ευθεία γραμμή σύνδεσης 10">
            <a:extLst>
              <a:ext uri="{FF2B5EF4-FFF2-40B4-BE49-F238E27FC236}">
                <a16:creationId xmlns:a16="http://schemas.microsoft.com/office/drawing/2014/main" id="{547EBC9F-897F-97B6-67A6-D4EEDCC44E4A}"/>
              </a:ext>
            </a:extLst>
          </p:cNvPr>
          <p:cNvCxnSpPr/>
          <p:nvPr/>
        </p:nvCxnSpPr>
        <p:spPr>
          <a:xfrm>
            <a:off x="1685925" y="2395465"/>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12" name="Ευθεία γραμμή σύνδεσης 11">
            <a:extLst>
              <a:ext uri="{FF2B5EF4-FFF2-40B4-BE49-F238E27FC236}">
                <a16:creationId xmlns:a16="http://schemas.microsoft.com/office/drawing/2014/main" id="{21133361-46CA-D3F3-56B7-40A59A9F0C8E}"/>
              </a:ext>
            </a:extLst>
          </p:cNvPr>
          <p:cNvCxnSpPr/>
          <p:nvPr/>
        </p:nvCxnSpPr>
        <p:spPr>
          <a:xfrm>
            <a:off x="1685925" y="2434756"/>
            <a:ext cx="6016229"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3E4AFB7-4AE0-985E-4B4F-1DC42CAC83CD}"/>
              </a:ext>
            </a:extLst>
          </p:cNvPr>
          <p:cNvPicPr>
            <a:picLocks noChangeAspect="1"/>
          </p:cNvPicPr>
          <p:nvPr/>
        </p:nvPicPr>
        <p:blipFill rotWithShape="1">
          <a:blip r:embed="rId3"/>
          <a:srcRect t="11853" b="2946"/>
          <a:stretch/>
        </p:blipFill>
        <p:spPr>
          <a:xfrm>
            <a:off x="304800" y="849525"/>
            <a:ext cx="5715000" cy="4236825"/>
          </a:xfrm>
          <a:prstGeom prst="rect">
            <a:avLst/>
          </a:prstGeom>
        </p:spPr>
      </p:pic>
      <p:sp>
        <p:nvSpPr>
          <p:cNvPr id="7" name="TextBox 1">
            <a:extLst>
              <a:ext uri="{FF2B5EF4-FFF2-40B4-BE49-F238E27FC236}">
                <a16:creationId xmlns:a16="http://schemas.microsoft.com/office/drawing/2014/main" id="{49329B76-0E1D-F6A5-44E7-4110CFD535FF}"/>
              </a:ext>
            </a:extLst>
          </p:cNvPr>
          <p:cNvSpPr txBox="1">
            <a:spLocks noChangeArrowheads="1"/>
          </p:cNvSpPr>
          <p:nvPr/>
        </p:nvSpPr>
        <p:spPr bwMode="auto">
          <a:xfrm>
            <a:off x="762000" y="57150"/>
            <a:ext cx="7681912" cy="707886"/>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000" b="1" dirty="0">
                <a:solidFill>
                  <a:srgbClr val="002060"/>
                </a:solidFill>
                <a:latin typeface="+mn-lt"/>
                <a:ea typeface="+mj-ea"/>
                <a:cs typeface="+mj-cs"/>
              </a:rPr>
              <a:t>Συνολική Δαπάνη για φαρμακευτικά και άλλα υγειονομικά αναλώσιμα στην Ελλάδα (</a:t>
            </a:r>
            <a:r>
              <a:rPr lang="el-GR" altLang="el-GR" sz="2000" b="1" dirty="0" err="1">
                <a:solidFill>
                  <a:srgbClr val="002060"/>
                </a:solidFill>
                <a:latin typeface="+mn-lt"/>
                <a:ea typeface="+mj-ea"/>
                <a:cs typeface="+mj-cs"/>
              </a:rPr>
              <a:t>δισεκ</a:t>
            </a:r>
            <a:r>
              <a:rPr lang="el-GR" altLang="el-GR" sz="2000" b="1" dirty="0">
                <a:solidFill>
                  <a:srgbClr val="002060"/>
                </a:solidFill>
                <a:latin typeface="+mn-lt"/>
                <a:ea typeface="+mj-ea"/>
                <a:cs typeface="+mj-cs"/>
              </a:rPr>
              <a:t>. Ευρώ)</a:t>
            </a:r>
          </a:p>
        </p:txBody>
      </p:sp>
      <p:cxnSp>
        <p:nvCxnSpPr>
          <p:cNvPr id="8" name="Ευθεία γραμμή σύνδεσης 7">
            <a:extLst>
              <a:ext uri="{FF2B5EF4-FFF2-40B4-BE49-F238E27FC236}">
                <a16:creationId xmlns:a16="http://schemas.microsoft.com/office/drawing/2014/main" id="{A45D5558-A5FD-25DF-96F4-B71ACB99BA86}"/>
              </a:ext>
            </a:extLst>
          </p:cNvPr>
          <p:cNvCxnSpPr/>
          <p:nvPr/>
        </p:nvCxnSpPr>
        <p:spPr>
          <a:xfrm>
            <a:off x="395288" y="7191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95A5D4D8-0C8C-1027-86A4-D399F424C0EB}"/>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EA59EB7B-2C84-2940-7770-C91CD6ECAE47}"/>
              </a:ext>
            </a:extLst>
          </p:cNvPr>
          <p:cNvSpPr txBox="1"/>
          <p:nvPr/>
        </p:nvSpPr>
        <p:spPr>
          <a:xfrm>
            <a:off x="6019800" y="1360674"/>
            <a:ext cx="2514600" cy="2893100"/>
          </a:xfrm>
          <a:prstGeom prst="rect">
            <a:avLst/>
          </a:prstGeom>
          <a:noFill/>
        </p:spPr>
        <p:txBody>
          <a:bodyPr wrap="square">
            <a:spAutoFit/>
          </a:bodyPr>
          <a:lstStyle/>
          <a:p>
            <a:r>
              <a:rPr lang="el-GR" sz="1400" dirty="0"/>
              <a:t>Η δημόσια δαπάνη για φαρμακευτικά και άλλα υγειονομικά αναλώσιμα από €4,8 </a:t>
            </a:r>
            <a:r>
              <a:rPr lang="el-GR" sz="1400" dirty="0" err="1"/>
              <a:t>δισεκ</a:t>
            </a:r>
            <a:r>
              <a:rPr lang="el-GR" sz="1400" dirty="0"/>
              <a:t>. το 2009 διαμορφώθηκε στα €2,4 </a:t>
            </a:r>
            <a:r>
              <a:rPr lang="el-GR" sz="1400" dirty="0" err="1"/>
              <a:t>δισεκ</a:t>
            </a:r>
            <a:r>
              <a:rPr lang="el-GR" sz="1400" dirty="0"/>
              <a:t>. το 2022 σημειώνοντας ακόμα μεγαλύτερη μείωση κατά 49,6%, ενώ αντίθετα η ιδιωτική δαπάνη για φαρμακευτικά και άλλα υγειονομικά αναλώσιμα σημείωσε άνοδο 73,3% από €1,3 </a:t>
            </a:r>
            <a:r>
              <a:rPr lang="el-GR" sz="1400" dirty="0" err="1"/>
              <a:t>δισεκ</a:t>
            </a:r>
            <a:r>
              <a:rPr lang="el-GR" sz="1400" dirty="0"/>
              <a:t>. το 2009 στα €2,3 </a:t>
            </a:r>
            <a:r>
              <a:rPr lang="el-GR" sz="1400" dirty="0" err="1"/>
              <a:t>δισεκ</a:t>
            </a:r>
            <a:r>
              <a:rPr lang="el-GR" sz="1400" dirty="0"/>
              <a:t>. το 2022</a:t>
            </a:r>
          </a:p>
        </p:txBody>
      </p:sp>
    </p:spTree>
    <p:extLst>
      <p:ext uri="{BB962C8B-B14F-4D97-AF65-F5344CB8AC3E}">
        <p14:creationId xmlns:p14="http://schemas.microsoft.com/office/powerpoint/2010/main" val="5116535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762000" y="1448583"/>
            <a:ext cx="7877175" cy="1369213"/>
          </a:xfrm>
        </p:spPr>
        <p:txBody>
          <a:bodyPr rtlCol="0">
            <a:noAutofit/>
          </a:bodyPr>
          <a:lstStyle/>
          <a:p>
            <a:pPr>
              <a:spcBef>
                <a:spcPts val="450"/>
              </a:spcBef>
              <a:defRPr/>
            </a:pPr>
            <a:r>
              <a:rPr lang="el-GR" sz="3200" b="1" dirty="0">
                <a:latin typeface="Calibri"/>
                <a:cs typeface="Calibri"/>
              </a:rPr>
              <a:t>Ανάλυση Κόστους</a:t>
            </a:r>
            <a:r>
              <a:rPr lang="en-GB" sz="3200" b="1" dirty="0">
                <a:latin typeface="Calibri"/>
                <a:cs typeface="Calibri"/>
              </a:rPr>
              <a:t> - </a:t>
            </a:r>
            <a:r>
              <a:rPr lang="el-GR" sz="3200" dirty="0"/>
              <a:t>Οφέλους</a:t>
            </a:r>
            <a:r>
              <a:rPr lang="el-GR" sz="3200" b="1" dirty="0">
                <a:latin typeface="Calibri"/>
                <a:cs typeface="Calibri"/>
              </a:rPr>
              <a:t> </a:t>
            </a:r>
            <a:br>
              <a:rPr lang="el-GR" sz="3200" b="1" dirty="0">
                <a:latin typeface="Calibri"/>
                <a:cs typeface="Calibri"/>
              </a:rPr>
            </a:br>
            <a:r>
              <a:rPr lang="el-GR" sz="3200" b="1" dirty="0">
                <a:latin typeface="Calibri"/>
                <a:cs typeface="Calibri"/>
              </a:rPr>
              <a:t>(</a:t>
            </a:r>
            <a:r>
              <a:rPr lang="el-GR" sz="3200" b="1" dirty="0" err="1">
                <a:latin typeface="Calibri"/>
                <a:cs typeface="Calibri"/>
              </a:rPr>
              <a:t>Cost</a:t>
            </a:r>
            <a:r>
              <a:rPr lang="el-GR" sz="3200" b="1" dirty="0">
                <a:latin typeface="Calibri"/>
                <a:cs typeface="Calibri"/>
              </a:rPr>
              <a:t>-</a:t>
            </a:r>
            <a:r>
              <a:rPr lang="en-GB" sz="3200" dirty="0"/>
              <a:t>Benefit Analysis</a:t>
            </a:r>
            <a:r>
              <a:rPr lang="el-GR" sz="3200" b="1" dirty="0">
                <a:latin typeface="Calibri"/>
                <a:cs typeface="Calibri"/>
              </a:rPr>
              <a:t> – C</a:t>
            </a:r>
            <a:r>
              <a:rPr lang="en-GB" sz="3200" b="1" dirty="0">
                <a:latin typeface="Calibri"/>
                <a:cs typeface="Calibri"/>
              </a:rPr>
              <a:t>BA</a:t>
            </a:r>
            <a:r>
              <a:rPr lang="el-GR" sz="3200" b="1" dirty="0">
                <a:latin typeface="Calibri"/>
                <a:cs typeface="Calibri"/>
              </a:rPr>
              <a:t>)</a:t>
            </a:r>
          </a:p>
        </p:txBody>
      </p:sp>
      <p:cxnSp>
        <p:nvCxnSpPr>
          <p:cNvPr id="6" name="Ευθεία γραμμή σύνδεσης 5">
            <a:extLst>
              <a:ext uri="{FF2B5EF4-FFF2-40B4-BE49-F238E27FC236}">
                <a16:creationId xmlns:a16="http://schemas.microsoft.com/office/drawing/2014/main" id="{5D9E672B-F97F-6B92-FBC4-C6C57D5C83FD}"/>
              </a:ext>
            </a:extLst>
          </p:cNvPr>
          <p:cNvCxnSpPr/>
          <p:nvPr/>
        </p:nvCxnSpPr>
        <p:spPr>
          <a:xfrm>
            <a:off x="1609725" y="2913459"/>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p:nvPr/>
        </p:nvCxnSpPr>
        <p:spPr>
          <a:xfrm>
            <a:off x="1609725" y="2952750"/>
            <a:ext cx="6016229" cy="0"/>
          </a:xfrm>
          <a:prstGeom prst="line">
            <a:avLst/>
          </a:prstGeom>
        </p:spPr>
        <p:style>
          <a:lnRef idx="3">
            <a:schemeClr val="accent1"/>
          </a:lnRef>
          <a:fillRef idx="0">
            <a:schemeClr val="accent1"/>
          </a:fillRef>
          <a:effectRef idx="2">
            <a:schemeClr val="accent1"/>
          </a:effectRef>
          <a:fontRef idx="minor">
            <a:schemeClr val="tx1"/>
          </a:fontRef>
        </p:style>
      </p:cxnSp>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B1923CC1-31A6-6B1B-DE24-AF22DEC79B7B}"/>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pic>
        <p:nvPicPr>
          <p:cNvPr id="9" name="Εικόνα 8">
            <a:extLst>
              <a:ext uri="{FF2B5EF4-FFF2-40B4-BE49-F238E27FC236}">
                <a16:creationId xmlns:a16="http://schemas.microsoft.com/office/drawing/2014/main" id="{12CD52FE-A7F9-74F2-6A3A-796656DFA1A9}"/>
              </a:ext>
            </a:extLst>
          </p:cNvPr>
          <p:cNvPicPr>
            <a:picLocks noChangeAspect="1"/>
          </p:cNvPicPr>
          <p:nvPr/>
        </p:nvPicPr>
        <p:blipFill>
          <a:blip r:embed="rId4"/>
          <a:stretch>
            <a:fillRect/>
          </a:stretch>
        </p:blipFill>
        <p:spPr>
          <a:xfrm>
            <a:off x="223839" y="174359"/>
            <a:ext cx="2214561" cy="541642"/>
          </a:xfrm>
          <a:prstGeom prst="rect">
            <a:avLst/>
          </a:prstGeom>
        </p:spPr>
      </p:pic>
    </p:spTree>
    <p:extLst>
      <p:ext uri="{BB962C8B-B14F-4D97-AF65-F5344CB8AC3E}">
        <p14:creationId xmlns:p14="http://schemas.microsoft.com/office/powerpoint/2010/main" val="5838353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Ορθογώνιο 2">
            <a:extLst>
              <a:ext uri="{FF2B5EF4-FFF2-40B4-BE49-F238E27FC236}">
                <a16:creationId xmlns:a16="http://schemas.microsoft.com/office/drawing/2014/main" id="{D8FEE950-ACB0-7315-BC35-380307275DCD}"/>
              </a:ext>
            </a:extLst>
          </p:cNvPr>
          <p:cNvSpPr>
            <a:spLocks noChangeArrowheads="1"/>
          </p:cNvSpPr>
          <p:nvPr/>
        </p:nvSpPr>
        <p:spPr bwMode="auto">
          <a:xfrm>
            <a:off x="534591" y="17443"/>
            <a:ext cx="8073628" cy="95410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800" b="1" dirty="0">
                <a:solidFill>
                  <a:srgbClr val="002060"/>
                </a:solidFill>
                <a:latin typeface="+mn-lt"/>
                <a:ea typeface="+mj-ea"/>
                <a:cs typeface="+mj-cs"/>
              </a:rPr>
              <a:t>Ανάλυση Κόστους – Οφέλους </a:t>
            </a:r>
            <a:endParaRPr lang="en-GB" altLang="el-GR" sz="2800" b="1" dirty="0">
              <a:solidFill>
                <a:srgbClr val="002060"/>
              </a:solidFill>
              <a:latin typeface="+mn-lt"/>
              <a:ea typeface="+mj-ea"/>
              <a:cs typeface="+mj-cs"/>
            </a:endParaRPr>
          </a:p>
          <a:p>
            <a:pPr algn="ctr">
              <a:defRPr/>
            </a:pPr>
            <a:r>
              <a:rPr lang="en-US" altLang="el-GR" sz="2800" b="1" dirty="0">
                <a:solidFill>
                  <a:srgbClr val="002060"/>
                </a:solidFill>
                <a:latin typeface="+mn-lt"/>
                <a:ea typeface="+mj-ea"/>
                <a:cs typeface="+mj-cs"/>
              </a:rPr>
              <a:t>Cost – Benefit Analysis (CBA)</a:t>
            </a:r>
            <a:endParaRPr lang="el-GR" altLang="el-GR" sz="2800" b="1" dirty="0">
              <a:solidFill>
                <a:srgbClr val="002060"/>
              </a:solidFill>
              <a:latin typeface="+mn-lt"/>
              <a:ea typeface="+mj-ea"/>
              <a:cs typeface="+mj-cs"/>
            </a:endParaRPr>
          </a:p>
        </p:txBody>
      </p:sp>
      <p:sp>
        <p:nvSpPr>
          <p:cNvPr id="66564" name="Ορθογώνιο 3">
            <a:extLst>
              <a:ext uri="{FF2B5EF4-FFF2-40B4-BE49-F238E27FC236}">
                <a16:creationId xmlns:a16="http://schemas.microsoft.com/office/drawing/2014/main" id="{510D81C3-3881-DD37-E572-199000E097AB}"/>
              </a:ext>
            </a:extLst>
          </p:cNvPr>
          <p:cNvSpPr>
            <a:spLocks noChangeArrowheads="1"/>
          </p:cNvSpPr>
          <p:nvPr/>
        </p:nvSpPr>
        <p:spPr bwMode="auto">
          <a:xfrm>
            <a:off x="382191" y="1043004"/>
            <a:ext cx="8279607" cy="392415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5756" indent="-335756" algn="just">
              <a:spcAft>
                <a:spcPts val="1200"/>
              </a:spcAft>
              <a:buFont typeface="Wingdings" panose="05000000000000000000" pitchFamily="2" charset="2"/>
              <a:buChar char="Ø"/>
              <a:defRPr/>
            </a:pPr>
            <a:r>
              <a:rPr lang="el-GR" altLang="el-GR" sz="1575" dirty="0">
                <a:latin typeface="+mn-lt"/>
                <a:cs typeface="Times New Roman" panose="02020603050405020304" pitchFamily="18" charset="0"/>
              </a:rPr>
              <a:t>Μετρά με χρηματικούς όρους το </a:t>
            </a:r>
            <a:r>
              <a:rPr lang="el-GR" altLang="el-GR" sz="1575" b="1" dirty="0">
                <a:latin typeface="+mn-lt"/>
                <a:cs typeface="Times New Roman" panose="02020603050405020304" pitchFamily="18" charset="0"/>
              </a:rPr>
              <a:t>κόστος </a:t>
            </a:r>
            <a:r>
              <a:rPr lang="el-GR" altLang="el-GR" sz="1575" dirty="0">
                <a:latin typeface="+mn-lt"/>
                <a:cs typeface="Times New Roman" panose="02020603050405020304" pitchFamily="18" charset="0"/>
              </a:rPr>
              <a:t>και τα </a:t>
            </a:r>
            <a:r>
              <a:rPr lang="el-GR" altLang="el-GR" sz="1575" b="1" dirty="0">
                <a:latin typeface="+mn-lt"/>
                <a:cs typeface="Times New Roman" panose="02020603050405020304" pitchFamily="18" charset="0"/>
              </a:rPr>
              <a:t>οφέλη </a:t>
            </a:r>
            <a:r>
              <a:rPr lang="el-GR" altLang="el-GR" sz="1575" dirty="0">
                <a:latin typeface="+mn-lt"/>
                <a:cs typeface="Times New Roman" panose="02020603050405020304" pitchFamily="18" charset="0"/>
              </a:rPr>
              <a:t>κάθε εναλλακτικής λύσης</a:t>
            </a:r>
            <a:r>
              <a:rPr lang="en-US" altLang="el-GR" sz="1575" dirty="0">
                <a:latin typeface="+mn-lt"/>
                <a:cs typeface="Times New Roman" panose="02020603050405020304" pitchFamily="18" charset="0"/>
              </a:rPr>
              <a:t>, </a:t>
            </a:r>
            <a:r>
              <a:rPr lang="el-GR" altLang="el-GR" sz="1575" dirty="0">
                <a:latin typeface="+mn-lt"/>
                <a:cs typeface="Times New Roman" panose="02020603050405020304" pitchFamily="18" charset="0"/>
              </a:rPr>
              <a:t>όπου εναλλακτική μπορεί να είναι και η αδράνεια (η μη παρέμβαση)</a:t>
            </a:r>
            <a:endParaRPr lang="en-US" altLang="el-GR" sz="1575" dirty="0">
              <a:latin typeface="+mn-lt"/>
              <a:cs typeface="Times New Roman" panose="02020603050405020304" pitchFamily="18" charset="0"/>
            </a:endParaRPr>
          </a:p>
          <a:p>
            <a:pPr marL="335756" indent="-335756" algn="just">
              <a:spcAft>
                <a:spcPts val="1200"/>
              </a:spcAft>
              <a:buFont typeface="Wingdings" panose="05000000000000000000" pitchFamily="2" charset="2"/>
              <a:buChar char="Ø"/>
              <a:defRPr/>
            </a:pPr>
            <a:r>
              <a:rPr lang="el-GR" altLang="el-GR" sz="1575" dirty="0">
                <a:latin typeface="+mn-lt"/>
                <a:cs typeface="Times New Roman" panose="02020603050405020304" pitchFamily="18" charset="0"/>
              </a:rPr>
              <a:t>Οι παρεμβάσεις </a:t>
            </a:r>
            <a:r>
              <a:rPr lang="el-GR" altLang="el-GR" sz="1575" b="1" i="1" u="sng" dirty="0">
                <a:latin typeface="+mn-lt"/>
                <a:cs typeface="Times New Roman" panose="02020603050405020304" pitchFamily="18" charset="0"/>
              </a:rPr>
              <a:t>δεν</a:t>
            </a:r>
            <a:r>
              <a:rPr lang="el-GR" altLang="el-GR" sz="1575" u="sng" dirty="0">
                <a:latin typeface="+mn-lt"/>
                <a:cs typeface="Times New Roman" panose="02020603050405020304" pitchFamily="18" charset="0"/>
              </a:rPr>
              <a:t> επιφέρουν τα ίδια οφέλη</a:t>
            </a:r>
            <a:endParaRPr lang="el-GR" altLang="el-GR" sz="1575" dirty="0">
              <a:latin typeface="+mn-lt"/>
              <a:cs typeface="Times New Roman" panose="02020603050405020304" pitchFamily="18" charset="0"/>
            </a:endParaRPr>
          </a:p>
          <a:p>
            <a:pPr algn="just" eaLnBrk="1" hangingPunct="1">
              <a:spcAft>
                <a:spcPts val="1200"/>
              </a:spcAft>
              <a:buFont typeface="Arial" panose="020B0604020202020204" pitchFamily="34" charset="0"/>
              <a:buNone/>
              <a:defRPr/>
            </a:pPr>
            <a:r>
              <a:rPr lang="el-GR" altLang="el-GR" sz="1575" b="1" i="1" dirty="0">
                <a:latin typeface="+mn-lt"/>
                <a:cs typeface="Times New Roman" panose="02020603050405020304" pitchFamily="18" charset="0"/>
              </a:rPr>
              <a:t>Ο στόχος είναι να μπορούν να συγκριθούν σε χρηματικούς όρους εναλλακτικές θεραπείες / δράσεις</a:t>
            </a:r>
            <a:endParaRPr lang="en-US" altLang="el-GR" sz="1575" b="1" i="1" dirty="0">
              <a:latin typeface="+mn-lt"/>
              <a:cs typeface="Times New Roman" panose="02020603050405020304" pitchFamily="18" charset="0"/>
            </a:endParaRPr>
          </a:p>
          <a:p>
            <a:pPr marL="266700" indent="-266700" algn="just">
              <a:spcAft>
                <a:spcPts val="1200"/>
              </a:spcAft>
              <a:buFont typeface="Wingdings" panose="05000000000000000000" pitchFamily="2" charset="2"/>
              <a:buChar char="ü"/>
              <a:defRPr/>
            </a:pPr>
            <a:r>
              <a:rPr lang="el-GR" altLang="el-GR" sz="1575" dirty="0">
                <a:latin typeface="+mn-lt"/>
                <a:cs typeface="Times New Roman" panose="02020603050405020304" pitchFamily="18" charset="0"/>
              </a:rPr>
              <a:t>Μετράει το </a:t>
            </a:r>
            <a:r>
              <a:rPr lang="el-GR" altLang="el-GR" sz="1575" b="1" dirty="0">
                <a:solidFill>
                  <a:srgbClr val="C00000"/>
                </a:solidFill>
                <a:latin typeface="+mn-lt"/>
                <a:cs typeface="Times New Roman" panose="02020603050405020304" pitchFamily="18" charset="0"/>
              </a:rPr>
              <a:t>Καθαρό Όφελος </a:t>
            </a:r>
            <a:r>
              <a:rPr lang="el-GR" altLang="el-GR" sz="1575" dirty="0">
                <a:latin typeface="+mn-lt"/>
                <a:cs typeface="Times New Roman" panose="02020603050405020304" pitchFamily="18" charset="0"/>
              </a:rPr>
              <a:t>= </a:t>
            </a:r>
            <a:r>
              <a:rPr lang="el-GR" altLang="el-GR" sz="1575" dirty="0">
                <a:solidFill>
                  <a:srgbClr val="C00000"/>
                </a:solidFill>
                <a:latin typeface="+mn-lt"/>
                <a:cs typeface="Times New Roman" panose="02020603050405020304" pitchFamily="18" charset="0"/>
              </a:rPr>
              <a:t>συνολικό όφελος - συνολικό κόστος ή το </a:t>
            </a:r>
            <a:r>
              <a:rPr lang="el-GR" altLang="el-GR" sz="1575" b="1" dirty="0">
                <a:solidFill>
                  <a:srgbClr val="C00000"/>
                </a:solidFill>
                <a:latin typeface="+mn-lt"/>
                <a:cs typeface="Times New Roman" panose="02020603050405020304" pitchFamily="18" charset="0"/>
              </a:rPr>
              <a:t>Λόγο</a:t>
            </a:r>
            <a:r>
              <a:rPr lang="el-GR" altLang="el-GR" sz="1575" dirty="0">
                <a:solidFill>
                  <a:srgbClr val="C00000"/>
                </a:solidFill>
                <a:latin typeface="+mn-lt"/>
                <a:cs typeface="Times New Roman" panose="02020603050405020304" pitchFamily="18" charset="0"/>
              </a:rPr>
              <a:t> οφέλους/ κόστους</a:t>
            </a:r>
            <a:endParaRPr lang="en-US" altLang="el-GR" sz="1575" dirty="0">
              <a:solidFill>
                <a:srgbClr val="C00000"/>
              </a:solidFill>
              <a:latin typeface="+mn-lt"/>
              <a:cs typeface="Times New Roman" panose="02020603050405020304" pitchFamily="18" charset="0"/>
            </a:endParaRPr>
          </a:p>
          <a:p>
            <a:pPr marL="266700" indent="-266700" algn="just">
              <a:spcAft>
                <a:spcPts val="1200"/>
              </a:spcAft>
              <a:buFont typeface="Wingdings" panose="05000000000000000000" pitchFamily="2" charset="2"/>
              <a:buChar char="ü"/>
              <a:defRPr/>
            </a:pPr>
            <a:r>
              <a:rPr lang="el-GR" altLang="el-GR" sz="1575" b="1" dirty="0">
                <a:solidFill>
                  <a:srgbClr val="002060"/>
                </a:solidFill>
                <a:latin typeface="+mn-lt"/>
                <a:cs typeface="Times New Roman" panose="02020603050405020304" pitchFamily="18" charset="0"/>
              </a:rPr>
              <a:t>Ένα πρόγραμμα, μια παρέμβαση αξίζει να χρηματοδοτηθεί/υλοποιηθεί εάν η παρούσα αξία του καθαρού κοινωνικού οφέλους είναι &gt; 0</a:t>
            </a:r>
          </a:p>
          <a:p>
            <a:pPr marL="266700" indent="-266700" algn="just">
              <a:spcAft>
                <a:spcPts val="1200"/>
              </a:spcAft>
              <a:buFont typeface="Wingdings" panose="05000000000000000000" pitchFamily="2" charset="2"/>
              <a:buChar char="ü"/>
              <a:defRPr/>
            </a:pPr>
            <a:r>
              <a:rPr lang="el-GR" altLang="el-GR" sz="1575" dirty="0">
                <a:latin typeface="+mn-lt"/>
                <a:cs typeface="Times New Roman" panose="02020603050405020304" pitchFamily="18" charset="0"/>
              </a:rPr>
              <a:t>Τα οφέλη </a:t>
            </a:r>
            <a:r>
              <a:rPr lang="el-GR" altLang="el-GR" sz="1575" dirty="0" err="1">
                <a:latin typeface="+mn-lt"/>
                <a:cs typeface="Times New Roman" panose="02020603050405020304" pitchFamily="18" charset="0"/>
              </a:rPr>
              <a:t>ταξινοµούνται</a:t>
            </a:r>
            <a:r>
              <a:rPr lang="el-GR" altLang="el-GR" sz="1575" dirty="0">
                <a:latin typeface="+mn-lt"/>
                <a:cs typeface="Times New Roman" panose="02020603050405020304" pitchFamily="18" charset="0"/>
              </a:rPr>
              <a:t> στη βιβλιογραφία ως υγεία, παραγωγικότητα και </a:t>
            </a:r>
            <a:r>
              <a:rPr lang="el-GR" altLang="el-GR" sz="1575" dirty="0" err="1">
                <a:latin typeface="+mn-lt"/>
                <a:cs typeface="Times New Roman" panose="02020603050405020304" pitchFamily="18" charset="0"/>
              </a:rPr>
              <a:t>εξοικονόµηση</a:t>
            </a:r>
            <a:r>
              <a:rPr lang="el-GR" altLang="el-GR" sz="1575" dirty="0">
                <a:latin typeface="+mn-lt"/>
                <a:cs typeface="Times New Roman" panose="02020603050405020304" pitchFamily="18" charset="0"/>
              </a:rPr>
              <a:t> µ</a:t>
            </a:r>
            <a:r>
              <a:rPr lang="el-GR" altLang="el-GR" sz="1575" dirty="0" err="1">
                <a:latin typeface="+mn-lt"/>
                <a:cs typeface="Times New Roman" panose="02020603050405020304" pitchFamily="18" charset="0"/>
              </a:rPr>
              <a:t>ελλοντικών</a:t>
            </a:r>
            <a:r>
              <a:rPr lang="el-GR" altLang="el-GR" sz="1575" dirty="0">
                <a:latin typeface="+mn-lt"/>
                <a:cs typeface="Times New Roman" panose="02020603050405020304" pitchFamily="18" charset="0"/>
              </a:rPr>
              <a:t> εξόδων (</a:t>
            </a:r>
            <a:r>
              <a:rPr lang="el-GR" altLang="el-GR" sz="1575" dirty="0" err="1">
                <a:latin typeface="+mn-lt"/>
                <a:cs typeface="Times New Roman" panose="02020603050405020304" pitchFamily="18" charset="0"/>
              </a:rPr>
              <a:t>Getzen</a:t>
            </a:r>
            <a:r>
              <a:rPr lang="el-GR" altLang="el-GR" sz="1575" dirty="0">
                <a:latin typeface="+mn-lt"/>
                <a:cs typeface="Times New Roman" panose="02020603050405020304" pitchFamily="18" charset="0"/>
              </a:rPr>
              <a:t>, 2004).</a:t>
            </a:r>
          </a:p>
          <a:p>
            <a:pPr marL="266700" indent="-266700" algn="just">
              <a:spcAft>
                <a:spcPts val="1200"/>
              </a:spcAft>
              <a:buFont typeface="Wingdings" panose="05000000000000000000" pitchFamily="2" charset="2"/>
              <a:buChar char="ü"/>
              <a:defRPr/>
            </a:pPr>
            <a:r>
              <a:rPr lang="el-GR" altLang="el-GR" sz="1575" dirty="0">
                <a:latin typeface="+mn-lt"/>
                <a:cs typeface="Times New Roman" panose="02020603050405020304" pitchFamily="18" charset="0"/>
              </a:rPr>
              <a:t>Οδηγεί σε συγκρίσεις και μεταξύ διαφορετικών τομέων και τη λήψη πολιτικών αποφάσεων, ιδίως όταν οι πόροι είναι περιορισμένοι</a:t>
            </a:r>
          </a:p>
        </p:txBody>
      </p:sp>
      <p:cxnSp>
        <p:nvCxnSpPr>
          <p:cNvPr id="4" name="Ευθεία γραμμή σύνδεσης 3">
            <a:extLst>
              <a:ext uri="{FF2B5EF4-FFF2-40B4-BE49-F238E27FC236}">
                <a16:creationId xmlns:a16="http://schemas.microsoft.com/office/drawing/2014/main" id="{E377EBD2-86A3-6613-B355-E9A054E24A46}"/>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6CFF3164-FD3C-EB63-F628-AE2CF3C84778}"/>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2">
            <a:extLst>
              <a:ext uri="{FF2B5EF4-FFF2-40B4-BE49-F238E27FC236}">
                <a16:creationId xmlns:a16="http://schemas.microsoft.com/office/drawing/2014/main" id="{BBEB54CF-EC2B-C4CF-C2E1-2862D97C0CFB}"/>
              </a:ext>
            </a:extLst>
          </p:cNvPr>
          <p:cNvSpPr>
            <a:spLocks noChangeArrowheads="1"/>
          </p:cNvSpPr>
          <p:nvPr/>
        </p:nvSpPr>
        <p:spPr bwMode="auto">
          <a:xfrm>
            <a:off x="491729" y="438150"/>
            <a:ext cx="8073628" cy="52322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800" b="1" dirty="0">
                <a:solidFill>
                  <a:srgbClr val="002060"/>
                </a:solidFill>
                <a:latin typeface="+mn-lt"/>
                <a:ea typeface="+mj-ea"/>
                <a:cs typeface="+mj-cs"/>
              </a:rPr>
              <a:t>Μέθοδοι Χρηματικής αποτίμησης εκβάσεων υγείας</a:t>
            </a:r>
          </a:p>
        </p:txBody>
      </p:sp>
      <p:cxnSp>
        <p:nvCxnSpPr>
          <p:cNvPr id="7" name="Ευθεία γραμμή σύνδεσης 6">
            <a:extLst>
              <a:ext uri="{FF2B5EF4-FFF2-40B4-BE49-F238E27FC236}">
                <a16:creationId xmlns:a16="http://schemas.microsoft.com/office/drawing/2014/main" id="{F3BF146D-DD9E-F513-AA46-A58543773D65}"/>
              </a:ext>
            </a:extLst>
          </p:cNvPr>
          <p:cNvCxnSpPr/>
          <p:nvPr/>
        </p:nvCxnSpPr>
        <p:spPr>
          <a:xfrm>
            <a:off x="395288" y="1100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BC551B7F-95BB-500C-0718-FBDAF0ECF841}"/>
              </a:ext>
            </a:extLst>
          </p:cNvPr>
          <p:cNvCxnSpPr/>
          <p:nvPr/>
        </p:nvCxnSpPr>
        <p:spPr>
          <a:xfrm>
            <a:off x="382191" y="1123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4975DBFC-3B72-C73C-CC95-D5AA0428A5C4}"/>
              </a:ext>
            </a:extLst>
          </p:cNvPr>
          <p:cNvSpPr txBox="1"/>
          <p:nvPr/>
        </p:nvSpPr>
        <p:spPr>
          <a:xfrm>
            <a:off x="609600" y="1428749"/>
            <a:ext cx="79248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l-GR" sz="2000" dirty="0"/>
              <a:t>Μέθοδος Ανθρωπίνου Κεφαλαίου (</a:t>
            </a:r>
            <a:r>
              <a:rPr lang="en-GB" sz="2000" dirty="0"/>
              <a:t>Human Capital Approach</a:t>
            </a:r>
          </a:p>
          <a:p>
            <a:pPr marL="342900" indent="-342900">
              <a:spcAft>
                <a:spcPts val="1200"/>
              </a:spcAft>
              <a:buFont typeface="Arial" panose="020B0604020202020204" pitchFamily="34" charset="0"/>
              <a:buChar char="•"/>
            </a:pPr>
            <a:r>
              <a:rPr lang="el-GR" sz="2000" dirty="0"/>
              <a:t>Μέθοδος </a:t>
            </a:r>
            <a:r>
              <a:rPr lang="en-GB" sz="2000" dirty="0"/>
              <a:t>A</a:t>
            </a:r>
            <a:r>
              <a:rPr lang="el-GR" sz="2000" dirty="0" err="1"/>
              <a:t>ποκαλυπτόμενων</a:t>
            </a:r>
            <a:r>
              <a:rPr lang="el-GR" sz="2000" dirty="0"/>
              <a:t> Προτιμήσεων (</a:t>
            </a:r>
            <a:r>
              <a:rPr lang="en-GB" sz="2000" dirty="0"/>
              <a:t>Revealed Preferences Approach)</a:t>
            </a:r>
          </a:p>
          <a:p>
            <a:pPr marL="342900" indent="-342900">
              <a:spcAft>
                <a:spcPts val="1200"/>
              </a:spcAft>
              <a:buFont typeface="Arial" panose="020B0604020202020204" pitchFamily="34" charset="0"/>
              <a:buChar char="•"/>
            </a:pPr>
            <a:r>
              <a:rPr lang="el-GR" sz="2000" dirty="0"/>
              <a:t>Μέθοδος Δεδηλωμένων Προτιμήσεων ως προς την Προθυμία Πληρωμής – Ενδεχόμενη Αποτίμηση (</a:t>
            </a:r>
            <a:r>
              <a:rPr lang="en-GB" sz="2000" dirty="0"/>
              <a:t>Willingness to Pay (WTP) or Contingent Valuation Approach)</a:t>
            </a:r>
            <a:endParaRPr lang="el-GR" sz="2000" dirty="0"/>
          </a:p>
        </p:txBody>
      </p:sp>
    </p:spTree>
    <p:extLst>
      <p:ext uri="{BB962C8B-B14F-4D97-AF65-F5344CB8AC3E}">
        <p14:creationId xmlns:p14="http://schemas.microsoft.com/office/powerpoint/2010/main" val="5833014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2483" y="1123950"/>
            <a:ext cx="7902575" cy="2554545"/>
          </a:xfrm>
          <a:prstGeom prst="rect">
            <a:avLst/>
          </a:prstGeom>
        </p:spPr>
        <p:txBody>
          <a:bodyPr lIns="0" tIns="0" rIns="0" bIns="0">
            <a:spAutoFit/>
          </a:bodyPr>
          <a:lstStyle/>
          <a:p>
            <a:pPr marL="355600" indent="-342900">
              <a:spcBef>
                <a:spcPts val="600"/>
              </a:spcBef>
              <a:spcAft>
                <a:spcPts val="600"/>
              </a:spcAft>
              <a:buFont typeface="Arial" charset="0"/>
              <a:buChar char="•"/>
              <a:tabLst>
                <a:tab pos="355600" algn="l"/>
              </a:tabLst>
            </a:pPr>
            <a:r>
              <a:rPr lang="en-GB" dirty="0">
                <a:cs typeface="Calibri" pitchFamily="34" charset="0"/>
              </a:rPr>
              <a:t>E</a:t>
            </a:r>
            <a:r>
              <a:rPr lang="el-GR" dirty="0" err="1">
                <a:cs typeface="Calibri" pitchFamily="34" charset="0"/>
              </a:rPr>
              <a:t>κτιμά</a:t>
            </a:r>
            <a:r>
              <a:rPr lang="el-GR" dirty="0">
                <a:cs typeface="Calibri" pitchFamily="34" charset="0"/>
              </a:rPr>
              <a:t> τις απώλειες μισθών και παραγωγικότητας λόγω ασθένειας, αναπηρίας ή θανάτου.</a:t>
            </a:r>
            <a:endParaRPr lang="en-GB" dirty="0">
              <a:cs typeface="Calibri" pitchFamily="34" charset="0"/>
            </a:endParaRPr>
          </a:p>
          <a:p>
            <a:pPr marL="355600" indent="-342900">
              <a:spcBef>
                <a:spcPts val="600"/>
              </a:spcBef>
              <a:spcAft>
                <a:spcPts val="600"/>
              </a:spcAft>
              <a:buFont typeface="Arial" charset="0"/>
              <a:buChar char="•"/>
              <a:tabLst>
                <a:tab pos="355600" algn="l"/>
              </a:tabLst>
            </a:pPr>
            <a:r>
              <a:rPr lang="en-US" dirty="0">
                <a:cs typeface="Calibri" pitchFamily="34" charset="0"/>
              </a:rPr>
              <a:t>The</a:t>
            </a:r>
            <a:r>
              <a:rPr lang="en-US" dirty="0">
                <a:latin typeface="Times New Roman" pitchFamily="18" charset="0"/>
                <a:cs typeface="Times New Roman" pitchFamily="18" charset="0"/>
              </a:rPr>
              <a:t> </a:t>
            </a:r>
            <a:r>
              <a:rPr lang="en-US" dirty="0">
                <a:cs typeface="Calibri" pitchFamily="34" charset="0"/>
              </a:rPr>
              <a:t>HC</a:t>
            </a:r>
            <a:r>
              <a:rPr lang="en-US" dirty="0">
                <a:latin typeface="Times New Roman" pitchFamily="18" charset="0"/>
                <a:cs typeface="Times New Roman" pitchFamily="18" charset="0"/>
              </a:rPr>
              <a:t> </a:t>
            </a:r>
            <a:r>
              <a:rPr lang="en-US" dirty="0">
                <a:cs typeface="Calibri" pitchFamily="34" charset="0"/>
              </a:rPr>
              <a:t>approach</a:t>
            </a:r>
            <a:r>
              <a:rPr lang="en-US" dirty="0">
                <a:latin typeface="Times New Roman" pitchFamily="18" charset="0"/>
                <a:cs typeface="Times New Roman" pitchFamily="18" charset="0"/>
              </a:rPr>
              <a:t> </a:t>
            </a:r>
            <a:r>
              <a:rPr lang="en-US" dirty="0">
                <a:cs typeface="Calibri" pitchFamily="34" charset="0"/>
              </a:rPr>
              <a:t>assumes</a:t>
            </a:r>
            <a:r>
              <a:rPr lang="en-US" dirty="0">
                <a:latin typeface="Times New Roman" pitchFamily="18" charset="0"/>
                <a:cs typeface="Times New Roman" pitchFamily="18" charset="0"/>
              </a:rPr>
              <a:t> </a:t>
            </a:r>
            <a:r>
              <a:rPr lang="en-US" dirty="0">
                <a:cs typeface="Calibri" pitchFamily="34" charset="0"/>
              </a:rPr>
              <a:t>that</a:t>
            </a:r>
            <a:r>
              <a:rPr lang="en-US" dirty="0">
                <a:latin typeface="Times New Roman" pitchFamily="18" charset="0"/>
                <a:cs typeface="Times New Roman" pitchFamily="18" charset="0"/>
              </a:rPr>
              <a:t> </a:t>
            </a:r>
            <a:r>
              <a:rPr lang="en-US" dirty="0">
                <a:cs typeface="Calibri" pitchFamily="34" charset="0"/>
              </a:rPr>
              <a:t>the</a:t>
            </a:r>
            <a:r>
              <a:rPr lang="en-US" dirty="0">
                <a:latin typeface="Times New Roman" pitchFamily="18" charset="0"/>
                <a:cs typeface="Times New Roman" pitchFamily="18" charset="0"/>
              </a:rPr>
              <a:t> </a:t>
            </a:r>
            <a:r>
              <a:rPr lang="en-US" dirty="0">
                <a:cs typeface="Calibri" pitchFamily="34" charset="0"/>
              </a:rPr>
              <a:t>value</a:t>
            </a:r>
            <a:r>
              <a:rPr lang="en-US" dirty="0">
                <a:latin typeface="Times New Roman" pitchFamily="18" charset="0"/>
                <a:cs typeface="Times New Roman" pitchFamily="18" charset="0"/>
              </a:rPr>
              <a:t> </a:t>
            </a:r>
            <a:r>
              <a:rPr lang="en-US" dirty="0">
                <a:cs typeface="Calibri" pitchFamily="34" charset="0"/>
              </a:rPr>
              <a:t>of</a:t>
            </a:r>
            <a:r>
              <a:rPr lang="en-US" dirty="0">
                <a:latin typeface="Times New Roman" pitchFamily="18" charset="0"/>
                <a:cs typeface="Times New Roman" pitchFamily="18" charset="0"/>
              </a:rPr>
              <a:t> </a:t>
            </a:r>
            <a:r>
              <a:rPr lang="en-US" dirty="0">
                <a:cs typeface="Calibri" pitchFamily="34" charset="0"/>
              </a:rPr>
              <a:t>health</a:t>
            </a:r>
            <a:r>
              <a:rPr lang="en-US" dirty="0">
                <a:latin typeface="Times New Roman" pitchFamily="18" charset="0"/>
                <a:cs typeface="Times New Roman" pitchFamily="18" charset="0"/>
              </a:rPr>
              <a:t> </a:t>
            </a:r>
            <a:r>
              <a:rPr lang="en-US" dirty="0">
                <a:cs typeface="Calibri" pitchFamily="34" charset="0"/>
              </a:rPr>
              <a:t>benefits</a:t>
            </a:r>
            <a:r>
              <a:rPr lang="en-US" dirty="0">
                <a:latin typeface="Times New Roman" pitchFamily="18" charset="0"/>
                <a:cs typeface="Times New Roman" pitchFamily="18" charset="0"/>
              </a:rPr>
              <a:t> </a:t>
            </a:r>
            <a:r>
              <a:rPr lang="en-US" dirty="0">
                <a:cs typeface="Calibri" pitchFamily="34" charset="0"/>
              </a:rPr>
              <a:t>equals</a:t>
            </a:r>
            <a:r>
              <a:rPr lang="en-US" dirty="0">
                <a:latin typeface="Times New Roman" pitchFamily="18" charset="0"/>
                <a:cs typeface="Times New Roman" pitchFamily="18" charset="0"/>
              </a:rPr>
              <a:t> </a:t>
            </a:r>
            <a:r>
              <a:rPr lang="en-US" dirty="0">
                <a:cs typeface="Calibri" pitchFamily="34" charset="0"/>
              </a:rPr>
              <a:t>the</a:t>
            </a:r>
            <a:r>
              <a:rPr lang="en-US" dirty="0">
                <a:latin typeface="Times New Roman" pitchFamily="18" charset="0"/>
                <a:cs typeface="Times New Roman" pitchFamily="18" charset="0"/>
              </a:rPr>
              <a:t> </a:t>
            </a:r>
            <a:r>
              <a:rPr lang="en-US" dirty="0">
                <a:cs typeface="Calibri" pitchFamily="34" charset="0"/>
              </a:rPr>
              <a:t>economic</a:t>
            </a:r>
            <a:r>
              <a:rPr lang="en-US" dirty="0">
                <a:latin typeface="Times New Roman" pitchFamily="18" charset="0"/>
                <a:cs typeface="Times New Roman" pitchFamily="18" charset="0"/>
              </a:rPr>
              <a:t> </a:t>
            </a:r>
            <a:r>
              <a:rPr lang="en-US" dirty="0">
                <a:cs typeface="Calibri" pitchFamily="34" charset="0"/>
              </a:rPr>
              <a:t>productivity</a:t>
            </a:r>
            <a:r>
              <a:rPr lang="en-US" dirty="0">
                <a:latin typeface="Times New Roman" pitchFamily="18" charset="0"/>
                <a:cs typeface="Times New Roman" pitchFamily="18" charset="0"/>
              </a:rPr>
              <a:t> </a:t>
            </a:r>
            <a:r>
              <a:rPr lang="en-US" dirty="0">
                <a:cs typeface="Calibri" pitchFamily="34" charset="0"/>
              </a:rPr>
              <a:t>that</a:t>
            </a:r>
            <a:r>
              <a:rPr lang="en-US" dirty="0">
                <a:latin typeface="Times New Roman" pitchFamily="18" charset="0"/>
                <a:cs typeface="Times New Roman" pitchFamily="18" charset="0"/>
              </a:rPr>
              <a:t> </a:t>
            </a:r>
            <a:r>
              <a:rPr lang="en-US" dirty="0">
                <a:cs typeface="Calibri" pitchFamily="34" charset="0"/>
              </a:rPr>
              <a:t>they</a:t>
            </a:r>
            <a:r>
              <a:rPr lang="en-US" dirty="0">
                <a:latin typeface="Times New Roman" pitchFamily="18" charset="0"/>
                <a:cs typeface="Times New Roman" pitchFamily="18" charset="0"/>
              </a:rPr>
              <a:t> </a:t>
            </a:r>
            <a:r>
              <a:rPr lang="en-US" dirty="0">
                <a:cs typeface="Calibri" pitchFamily="34" charset="0"/>
              </a:rPr>
              <a:t>permit.</a:t>
            </a:r>
            <a:endParaRPr lang="el-GR" dirty="0">
              <a:cs typeface="Calibri" pitchFamily="34" charset="0"/>
            </a:endParaRPr>
          </a:p>
          <a:p>
            <a:pPr marL="355600" indent="-342900">
              <a:spcBef>
                <a:spcPts val="600"/>
              </a:spcBef>
              <a:spcAft>
                <a:spcPts val="600"/>
              </a:spcAft>
              <a:buFont typeface="Arial" charset="0"/>
              <a:buChar char="•"/>
              <a:tabLst>
                <a:tab pos="355600" algn="l"/>
              </a:tabLst>
            </a:pPr>
            <a:r>
              <a:rPr lang="el-GR" dirty="0">
                <a:cs typeface="Calibri" pitchFamily="34" charset="0"/>
              </a:rPr>
              <a:t>Δύο βασικές συνιστώσες</a:t>
            </a:r>
          </a:p>
          <a:p>
            <a:pPr marL="755650" lvl="1" indent="-285750">
              <a:spcBef>
                <a:spcPts val="600"/>
              </a:spcBef>
              <a:spcAft>
                <a:spcPts val="600"/>
              </a:spcAft>
              <a:buFont typeface="Arial" charset="0"/>
              <a:buChar char="–"/>
              <a:tabLst>
                <a:tab pos="355600" algn="l"/>
              </a:tabLst>
            </a:pPr>
            <a:r>
              <a:rPr lang="en-US" dirty="0">
                <a:cs typeface="Calibri" pitchFamily="34" charset="0"/>
              </a:rPr>
              <a:t>Wage</a:t>
            </a:r>
            <a:r>
              <a:rPr lang="en-US" dirty="0">
                <a:latin typeface="Times New Roman" pitchFamily="18" charset="0"/>
                <a:cs typeface="Times New Roman" pitchFamily="18" charset="0"/>
              </a:rPr>
              <a:t> </a:t>
            </a:r>
            <a:r>
              <a:rPr lang="en-US" dirty="0">
                <a:cs typeface="Calibri" pitchFamily="34" charset="0"/>
              </a:rPr>
              <a:t>rate</a:t>
            </a:r>
          </a:p>
          <a:p>
            <a:pPr marL="755650" lvl="1" indent="-285750">
              <a:spcBef>
                <a:spcPts val="600"/>
              </a:spcBef>
              <a:spcAft>
                <a:spcPts val="600"/>
              </a:spcAft>
              <a:buFont typeface="Arial" charset="0"/>
              <a:buChar char="–"/>
              <a:tabLst>
                <a:tab pos="355600" algn="l"/>
              </a:tabLst>
            </a:pPr>
            <a:r>
              <a:rPr lang="en-US" dirty="0">
                <a:cs typeface="Calibri" pitchFamily="34" charset="0"/>
              </a:rPr>
              <a:t>Missed</a:t>
            </a:r>
            <a:r>
              <a:rPr lang="en-US" dirty="0">
                <a:latin typeface="Times New Roman" pitchFamily="18" charset="0"/>
                <a:cs typeface="Times New Roman" pitchFamily="18" charset="0"/>
              </a:rPr>
              <a:t> </a:t>
            </a:r>
            <a:r>
              <a:rPr lang="en-US" dirty="0">
                <a:cs typeface="Calibri" pitchFamily="34" charset="0"/>
              </a:rPr>
              <a:t>time</a:t>
            </a:r>
            <a:r>
              <a:rPr lang="en-US" dirty="0">
                <a:latin typeface="Times New Roman" pitchFamily="18" charset="0"/>
                <a:cs typeface="Times New Roman" pitchFamily="18" charset="0"/>
              </a:rPr>
              <a:t> </a:t>
            </a:r>
            <a:r>
              <a:rPr lang="en-US" dirty="0">
                <a:cs typeface="Calibri" pitchFamily="34" charset="0"/>
              </a:rPr>
              <a:t>(days</a:t>
            </a:r>
            <a:r>
              <a:rPr lang="en-US" dirty="0">
                <a:latin typeface="Times New Roman" pitchFamily="18" charset="0"/>
                <a:cs typeface="Times New Roman" pitchFamily="18" charset="0"/>
              </a:rPr>
              <a:t> </a:t>
            </a:r>
            <a:r>
              <a:rPr lang="en-US" dirty="0">
                <a:cs typeface="Calibri" pitchFamily="34" charset="0"/>
              </a:rPr>
              <a:t>or</a:t>
            </a:r>
            <a:r>
              <a:rPr lang="en-US" dirty="0">
                <a:latin typeface="Times New Roman" pitchFamily="18" charset="0"/>
                <a:cs typeface="Times New Roman" pitchFamily="18" charset="0"/>
              </a:rPr>
              <a:t> </a:t>
            </a:r>
            <a:r>
              <a:rPr lang="en-US" dirty="0">
                <a:cs typeface="Calibri" pitchFamily="34" charset="0"/>
              </a:rPr>
              <a:t>years)</a:t>
            </a:r>
            <a:r>
              <a:rPr lang="en-US" dirty="0">
                <a:latin typeface="Times New Roman" pitchFamily="18" charset="0"/>
                <a:cs typeface="Times New Roman" pitchFamily="18" charset="0"/>
              </a:rPr>
              <a:t> </a:t>
            </a:r>
            <a:r>
              <a:rPr lang="en-US" dirty="0">
                <a:cs typeface="Calibri" pitchFamily="34" charset="0"/>
              </a:rPr>
              <a:t>because</a:t>
            </a:r>
            <a:r>
              <a:rPr lang="en-US" dirty="0">
                <a:latin typeface="Times New Roman" pitchFamily="18" charset="0"/>
                <a:cs typeface="Times New Roman" pitchFamily="18" charset="0"/>
              </a:rPr>
              <a:t> </a:t>
            </a:r>
            <a:r>
              <a:rPr lang="en-US" dirty="0">
                <a:cs typeface="Calibri" pitchFamily="34" charset="0"/>
              </a:rPr>
              <a:t>of</a:t>
            </a:r>
            <a:r>
              <a:rPr lang="en-US" dirty="0">
                <a:latin typeface="Times New Roman" pitchFamily="18" charset="0"/>
                <a:cs typeface="Times New Roman" pitchFamily="18" charset="0"/>
              </a:rPr>
              <a:t> </a:t>
            </a:r>
            <a:r>
              <a:rPr lang="en-US" dirty="0">
                <a:cs typeface="Calibri" pitchFamily="34" charset="0"/>
              </a:rPr>
              <a:t>illness</a:t>
            </a:r>
          </a:p>
        </p:txBody>
      </p:sp>
      <p:cxnSp>
        <p:nvCxnSpPr>
          <p:cNvPr id="4" name="Ευθεία γραμμή σύνδεσης 3">
            <a:extLst>
              <a:ext uri="{FF2B5EF4-FFF2-40B4-BE49-F238E27FC236}">
                <a16:creationId xmlns:a16="http://schemas.microsoft.com/office/drawing/2014/main" id="{9F7FBFE2-F697-F2EF-C04C-125ED1F3F7D2}"/>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E563060F-718E-5134-5D01-CE157C9FDEBF}"/>
              </a:ext>
            </a:extLst>
          </p:cNvPr>
          <p:cNvCxnSpPr/>
          <p:nvPr/>
        </p:nvCxnSpPr>
        <p:spPr>
          <a:xfrm>
            <a:off x="382191" y="9191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Τίτλος 6">
            <a:extLst>
              <a:ext uri="{FF2B5EF4-FFF2-40B4-BE49-F238E27FC236}">
                <a16:creationId xmlns:a16="http://schemas.microsoft.com/office/drawing/2014/main" id="{4C1FE7EE-919A-3A86-F19F-586E3F9DDF39}"/>
              </a:ext>
            </a:extLst>
          </p:cNvPr>
          <p:cNvSpPr>
            <a:spLocks noGrp="1"/>
          </p:cNvSpPr>
          <p:nvPr>
            <p:ph type="title"/>
          </p:nvPr>
        </p:nvSpPr>
        <p:spPr>
          <a:xfrm>
            <a:off x="492483" y="311467"/>
            <a:ext cx="8072119" cy="430887"/>
          </a:xfrm>
        </p:spPr>
        <p:txBody>
          <a:bodyPr/>
          <a:lstStyle/>
          <a:p>
            <a:r>
              <a:rPr lang="el-GR" sz="2800" kern="1200" dirty="0">
                <a:solidFill>
                  <a:srgbClr val="002060"/>
                </a:solidFill>
                <a:latin typeface="+mn-lt"/>
                <a:cs typeface="+mj-cs"/>
              </a:rPr>
              <a:t>Μέθοδος Ανθρωπίνου Κεφαλαίου</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24"/>
            <a:ext cx="8072119" cy="716350"/>
          </a:xfrm>
        </p:spPr>
        <p:txBody>
          <a:bodyPr tIns="282702" rtlCol="0"/>
          <a:lstStyle/>
          <a:p>
            <a:pPr eaLnBrk="1" fontAlgn="auto" hangingPunct="1">
              <a:spcBef>
                <a:spcPts val="0"/>
              </a:spcBef>
              <a:spcAft>
                <a:spcPts val="0"/>
              </a:spcAft>
              <a:defRPr/>
            </a:pPr>
            <a:r>
              <a:rPr sz="2800" kern="1200" dirty="0">
                <a:solidFill>
                  <a:srgbClr val="002060"/>
                </a:solidFill>
                <a:latin typeface="+mn-lt"/>
                <a:cs typeface="+mj-cs"/>
              </a:rPr>
              <a:t>Wage Rate Calculation</a:t>
            </a:r>
          </a:p>
        </p:txBody>
      </p:sp>
      <p:sp>
        <p:nvSpPr>
          <p:cNvPr id="3" name="object 3"/>
          <p:cNvSpPr txBox="1"/>
          <p:nvPr/>
        </p:nvSpPr>
        <p:spPr>
          <a:xfrm>
            <a:off x="535940" y="915547"/>
            <a:ext cx="8032750" cy="3259418"/>
          </a:xfrm>
          <a:prstGeom prst="rect">
            <a:avLst/>
          </a:prstGeom>
        </p:spPr>
        <p:txBody>
          <a:bodyPr lIns="0" tIns="0" rIns="0" bIns="0">
            <a:spAutoFit/>
          </a:bodyPr>
          <a:lstStyle/>
          <a:p>
            <a:pPr marL="12700">
              <a:lnSpc>
                <a:spcPts val="3075"/>
              </a:lnSpc>
              <a:tabLst>
                <a:tab pos="355600" algn="l"/>
              </a:tabLst>
            </a:pPr>
            <a:r>
              <a:rPr lang="el-GR" sz="1500" dirty="0">
                <a:cs typeface="Calibri" pitchFamily="34" charset="0"/>
              </a:rPr>
              <a:t>Ανάλογα με τον τύπο της μελέτης:</a:t>
            </a:r>
            <a:endParaRPr lang="en-US" sz="1500" dirty="0">
              <a:cs typeface="Calibri" pitchFamily="34" charset="0"/>
            </a:endParaRPr>
          </a:p>
          <a:p>
            <a:pPr marL="755650" lvl="1" indent="-285750">
              <a:lnSpc>
                <a:spcPct val="90000"/>
              </a:lnSpc>
              <a:spcBef>
                <a:spcPts val="588"/>
              </a:spcBef>
              <a:buFont typeface="Arial" charset="0"/>
              <a:buChar char="–"/>
              <a:tabLst>
                <a:tab pos="355600" algn="l"/>
              </a:tabLst>
            </a:pPr>
            <a:r>
              <a:rPr lang="el-GR" sz="1500" b="1" i="0" dirty="0">
                <a:solidFill>
                  <a:srgbClr val="000000"/>
                </a:solidFill>
                <a:effectLst/>
                <a:latin typeface="Inter"/>
              </a:rPr>
              <a:t>Ετήσιο εισόδημα (</a:t>
            </a:r>
            <a:r>
              <a:rPr lang="el-GR" sz="1500" b="1" i="0" dirty="0" err="1">
                <a:solidFill>
                  <a:srgbClr val="000000"/>
                </a:solidFill>
                <a:effectLst/>
                <a:latin typeface="Inter"/>
              </a:rPr>
              <a:t>Yearly</a:t>
            </a:r>
            <a:r>
              <a:rPr lang="el-GR" sz="1500" b="1" i="0" dirty="0">
                <a:solidFill>
                  <a:srgbClr val="000000"/>
                </a:solidFill>
                <a:effectLst/>
                <a:latin typeface="Inter"/>
              </a:rPr>
              <a:t> </a:t>
            </a:r>
            <a:r>
              <a:rPr lang="el-GR" sz="1500" b="1" i="0" dirty="0" err="1">
                <a:solidFill>
                  <a:srgbClr val="000000"/>
                </a:solidFill>
                <a:effectLst/>
                <a:latin typeface="Inter"/>
              </a:rPr>
              <a:t>wage</a:t>
            </a:r>
            <a:r>
              <a:rPr lang="el-GR" sz="1500" b="1" i="0" dirty="0">
                <a:solidFill>
                  <a:srgbClr val="000000"/>
                </a:solidFill>
                <a:effectLst/>
                <a:latin typeface="Inter"/>
              </a:rPr>
              <a:t> </a:t>
            </a:r>
            <a:r>
              <a:rPr lang="el-GR" sz="1500" b="1" i="0" dirty="0" err="1">
                <a:solidFill>
                  <a:srgbClr val="000000"/>
                </a:solidFill>
                <a:effectLst/>
                <a:latin typeface="Inter"/>
              </a:rPr>
              <a:t>rate</a:t>
            </a:r>
            <a:r>
              <a:rPr lang="el-GR" sz="1500" b="1" i="0" dirty="0">
                <a:solidFill>
                  <a:srgbClr val="000000"/>
                </a:solidFill>
                <a:effectLst/>
                <a:latin typeface="Inter"/>
              </a:rPr>
              <a:t>):</a:t>
            </a:r>
            <a:br>
              <a:rPr lang="el-GR" sz="1500" b="0" i="0" dirty="0">
                <a:solidFill>
                  <a:srgbClr val="000000"/>
                </a:solidFill>
                <a:effectLst/>
                <a:latin typeface="Inter"/>
              </a:rPr>
            </a:br>
            <a:r>
              <a:rPr lang="el-GR" sz="1500" b="0" i="0" dirty="0">
                <a:solidFill>
                  <a:srgbClr val="000000"/>
                </a:solidFill>
                <a:effectLst/>
                <a:latin typeface="Inter"/>
              </a:rPr>
              <a:t>Χρησιμοποιείται για προγράμματα που μειώνουν τον μακροπρόθεσμο αναπηρία ή θάνατο.</a:t>
            </a:r>
            <a:br>
              <a:rPr lang="el-GR" sz="1500" b="0" i="0" dirty="0">
                <a:solidFill>
                  <a:srgbClr val="000000"/>
                </a:solidFill>
                <a:effectLst/>
                <a:latin typeface="Inter"/>
              </a:rPr>
            </a:br>
            <a:r>
              <a:rPr lang="el-GR" sz="1500" b="0" i="1" dirty="0">
                <a:solidFill>
                  <a:srgbClr val="000000"/>
                </a:solidFill>
                <a:effectLst/>
                <a:latin typeface="Inter"/>
              </a:rPr>
              <a:t>Παραδείγματα:</a:t>
            </a:r>
            <a:r>
              <a:rPr lang="el-GR" sz="1500" b="0" i="0" dirty="0">
                <a:solidFill>
                  <a:srgbClr val="000000"/>
                </a:solidFill>
                <a:effectLst/>
                <a:latin typeface="Inter"/>
              </a:rPr>
              <a:t> Εμβόλιο </a:t>
            </a:r>
            <a:r>
              <a:rPr lang="el-GR" sz="1500" b="0" i="0" dirty="0" err="1">
                <a:solidFill>
                  <a:srgbClr val="000000"/>
                </a:solidFill>
                <a:effectLst/>
                <a:latin typeface="Inter"/>
              </a:rPr>
              <a:t>πνευμονιόκοκκου</a:t>
            </a:r>
            <a:r>
              <a:rPr lang="el-GR" sz="1500" b="0" i="0" dirty="0">
                <a:solidFill>
                  <a:srgbClr val="000000"/>
                </a:solidFill>
                <a:effectLst/>
                <a:latin typeface="Inter"/>
              </a:rPr>
              <a:t> που αποτρέπει πρόωρο θάνατο.</a:t>
            </a:r>
          </a:p>
          <a:p>
            <a:pPr marL="755650" lvl="1" indent="-285750">
              <a:lnSpc>
                <a:spcPct val="90000"/>
              </a:lnSpc>
              <a:spcBef>
                <a:spcPts val="563"/>
              </a:spcBef>
              <a:buFont typeface="Arial" charset="0"/>
              <a:buChar char="–"/>
              <a:tabLst>
                <a:tab pos="355600" algn="l"/>
              </a:tabLst>
            </a:pPr>
            <a:r>
              <a:rPr lang="el-GR" sz="1500" b="1" dirty="0">
                <a:solidFill>
                  <a:srgbClr val="000000"/>
                </a:solidFill>
                <a:latin typeface="Inter"/>
              </a:rPr>
              <a:t>Ημερήσιο εισόδημα (</a:t>
            </a:r>
            <a:r>
              <a:rPr lang="el-GR" sz="1500" b="1" dirty="0" err="1">
                <a:solidFill>
                  <a:srgbClr val="000000"/>
                </a:solidFill>
                <a:latin typeface="Inter"/>
              </a:rPr>
              <a:t>Daily</a:t>
            </a:r>
            <a:r>
              <a:rPr lang="el-GR" sz="1500" b="1" dirty="0">
                <a:solidFill>
                  <a:srgbClr val="000000"/>
                </a:solidFill>
                <a:latin typeface="Inter"/>
              </a:rPr>
              <a:t> </a:t>
            </a:r>
            <a:r>
              <a:rPr lang="el-GR" sz="1500" b="1" dirty="0" err="1">
                <a:solidFill>
                  <a:srgbClr val="000000"/>
                </a:solidFill>
                <a:latin typeface="Inter"/>
              </a:rPr>
              <a:t>wage</a:t>
            </a:r>
            <a:r>
              <a:rPr lang="el-GR" sz="1500" b="1" dirty="0">
                <a:solidFill>
                  <a:srgbClr val="000000"/>
                </a:solidFill>
                <a:latin typeface="Inter"/>
              </a:rPr>
              <a:t> </a:t>
            </a:r>
            <a:r>
              <a:rPr lang="el-GR" sz="1500" b="1" dirty="0" err="1">
                <a:solidFill>
                  <a:srgbClr val="000000"/>
                </a:solidFill>
                <a:latin typeface="Inter"/>
              </a:rPr>
              <a:t>rate</a:t>
            </a:r>
            <a:r>
              <a:rPr lang="el-GR" sz="1500" b="1" dirty="0">
                <a:solidFill>
                  <a:srgbClr val="000000"/>
                </a:solidFill>
                <a:latin typeface="Inter"/>
              </a:rPr>
              <a:t>):</a:t>
            </a:r>
          </a:p>
          <a:p>
            <a:pPr marL="803275" lvl="1">
              <a:lnSpc>
                <a:spcPct val="90000"/>
              </a:lnSpc>
              <a:spcBef>
                <a:spcPts val="563"/>
              </a:spcBef>
              <a:tabLst>
                <a:tab pos="355600" algn="l"/>
              </a:tabLst>
            </a:pPr>
            <a:r>
              <a:rPr lang="el-GR" sz="1500" dirty="0">
                <a:cs typeface="Calibri" pitchFamily="34" charset="0"/>
              </a:rPr>
              <a:t>Χρησιμοποιείται όταν το πρόγραμμα στοχεύει σε άμεσες ή βραχυπρόθεσμες παθήσεις με πρόσκαιρη αναπηρία.</a:t>
            </a:r>
          </a:p>
          <a:p>
            <a:pPr marL="803275" lvl="1">
              <a:lnSpc>
                <a:spcPct val="90000"/>
              </a:lnSpc>
              <a:spcBef>
                <a:spcPts val="563"/>
              </a:spcBef>
              <a:tabLst>
                <a:tab pos="355600" algn="l"/>
              </a:tabLst>
            </a:pPr>
            <a:r>
              <a:rPr lang="el-GR" sz="1500" dirty="0">
                <a:cs typeface="Calibri" pitchFamily="34" charset="0"/>
              </a:rPr>
              <a:t>Υπολογίζεται διαιρώντας το ετήσιο εισόδημα με τον αριθμό των εργάσιμων ημερών ανά έτος.</a:t>
            </a:r>
          </a:p>
          <a:p>
            <a:pPr marL="803275" lvl="1">
              <a:lnSpc>
                <a:spcPct val="90000"/>
              </a:lnSpc>
              <a:spcBef>
                <a:spcPts val="563"/>
              </a:spcBef>
              <a:tabLst>
                <a:tab pos="355600" algn="l"/>
              </a:tabLst>
            </a:pPr>
            <a:r>
              <a:rPr lang="en-US" sz="1500" dirty="0">
                <a:cs typeface="Calibri" pitchFamily="34" charset="0"/>
              </a:rPr>
              <a:t>The</a:t>
            </a:r>
            <a:r>
              <a:rPr lang="en-US" sz="1500" dirty="0">
                <a:latin typeface="Times New Roman" pitchFamily="18" charset="0"/>
                <a:cs typeface="Times New Roman" pitchFamily="18" charset="0"/>
              </a:rPr>
              <a:t> </a:t>
            </a:r>
            <a:r>
              <a:rPr lang="en-US" sz="1500" dirty="0">
                <a:cs typeface="Calibri" pitchFamily="34" charset="0"/>
              </a:rPr>
              <a:t>formula</a:t>
            </a:r>
            <a:r>
              <a:rPr lang="en-US" sz="1500" dirty="0">
                <a:latin typeface="Times New Roman" pitchFamily="18" charset="0"/>
                <a:cs typeface="Times New Roman" pitchFamily="18" charset="0"/>
              </a:rPr>
              <a:t> </a:t>
            </a:r>
            <a:r>
              <a:rPr lang="en-US" sz="1500" dirty="0">
                <a:cs typeface="Calibri" pitchFamily="34" charset="0"/>
              </a:rPr>
              <a:t>to</a:t>
            </a:r>
            <a:r>
              <a:rPr lang="en-US" sz="1500" dirty="0">
                <a:latin typeface="Times New Roman" pitchFamily="18" charset="0"/>
                <a:cs typeface="Times New Roman" pitchFamily="18" charset="0"/>
              </a:rPr>
              <a:t> </a:t>
            </a:r>
            <a:r>
              <a:rPr lang="en-US" sz="1500" dirty="0">
                <a:cs typeface="Calibri" pitchFamily="34" charset="0"/>
              </a:rPr>
              <a:t>calculate</a:t>
            </a:r>
            <a:r>
              <a:rPr lang="en-US" sz="1500" dirty="0">
                <a:latin typeface="Times New Roman" pitchFamily="18" charset="0"/>
                <a:cs typeface="Times New Roman" pitchFamily="18" charset="0"/>
              </a:rPr>
              <a:t> </a:t>
            </a:r>
            <a:r>
              <a:rPr lang="en-US" sz="1500" dirty="0">
                <a:cs typeface="Calibri" pitchFamily="34" charset="0"/>
              </a:rPr>
              <a:t>number</a:t>
            </a:r>
            <a:r>
              <a:rPr lang="en-US" sz="1500" dirty="0">
                <a:latin typeface="Times New Roman" pitchFamily="18" charset="0"/>
                <a:cs typeface="Times New Roman" pitchFamily="18" charset="0"/>
              </a:rPr>
              <a:t> </a:t>
            </a:r>
            <a:r>
              <a:rPr lang="en-US" sz="1500" dirty="0">
                <a:cs typeface="Calibri" pitchFamily="34" charset="0"/>
              </a:rPr>
              <a:t>of</a:t>
            </a:r>
            <a:r>
              <a:rPr lang="en-US" sz="1500" dirty="0">
                <a:latin typeface="Times New Roman" pitchFamily="18" charset="0"/>
                <a:cs typeface="Times New Roman" pitchFamily="18" charset="0"/>
              </a:rPr>
              <a:t> </a:t>
            </a:r>
            <a:r>
              <a:rPr lang="en-US" sz="1500" dirty="0">
                <a:cs typeface="Calibri" pitchFamily="34" charset="0"/>
              </a:rPr>
              <a:t>days</a:t>
            </a:r>
            <a:r>
              <a:rPr lang="en-US" sz="1500" dirty="0">
                <a:latin typeface="Times New Roman" pitchFamily="18" charset="0"/>
                <a:cs typeface="Times New Roman" pitchFamily="18" charset="0"/>
              </a:rPr>
              <a:t> </a:t>
            </a:r>
            <a:r>
              <a:rPr lang="en-US" sz="1500" dirty="0">
                <a:cs typeface="Calibri" pitchFamily="34" charset="0"/>
              </a:rPr>
              <a:t>worked</a:t>
            </a:r>
            <a:r>
              <a:rPr lang="en-US" sz="1500" dirty="0">
                <a:latin typeface="Times New Roman" pitchFamily="18" charset="0"/>
                <a:cs typeface="Times New Roman" pitchFamily="18" charset="0"/>
              </a:rPr>
              <a:t> </a:t>
            </a:r>
            <a:r>
              <a:rPr lang="en-US" sz="1500" dirty="0">
                <a:cs typeface="Calibri" pitchFamily="34" charset="0"/>
              </a:rPr>
              <a:t>per</a:t>
            </a:r>
            <a:r>
              <a:rPr lang="en-US" sz="1500" dirty="0">
                <a:latin typeface="Times New Roman" pitchFamily="18" charset="0"/>
                <a:cs typeface="Times New Roman" pitchFamily="18" charset="0"/>
              </a:rPr>
              <a:t> </a:t>
            </a:r>
            <a:r>
              <a:rPr lang="en-US" sz="1500" dirty="0">
                <a:cs typeface="Calibri" pitchFamily="34" charset="0"/>
              </a:rPr>
              <a:t>year</a:t>
            </a:r>
            <a:r>
              <a:rPr lang="en-US" sz="1500" dirty="0">
                <a:latin typeface="Times New Roman" pitchFamily="18" charset="0"/>
                <a:cs typeface="Times New Roman" pitchFamily="18" charset="0"/>
              </a:rPr>
              <a:t> </a:t>
            </a:r>
            <a:r>
              <a:rPr lang="en-US" sz="1500" dirty="0">
                <a:cs typeface="Calibri" pitchFamily="34" charset="0"/>
              </a:rPr>
              <a:t>is:</a:t>
            </a:r>
            <a:r>
              <a:rPr lang="en-US" sz="1500" dirty="0">
                <a:latin typeface="Times New Roman" pitchFamily="18" charset="0"/>
                <a:cs typeface="Times New Roman" pitchFamily="18" charset="0"/>
              </a:rPr>
              <a:t> </a:t>
            </a:r>
            <a:endParaRPr lang="el-GR" sz="1500" dirty="0">
              <a:latin typeface="Times New Roman" pitchFamily="18" charset="0"/>
              <a:cs typeface="Times New Roman" pitchFamily="18" charset="0"/>
            </a:endParaRPr>
          </a:p>
          <a:p>
            <a:pPr marL="1435100" lvl="2">
              <a:lnSpc>
                <a:spcPts val="2163"/>
              </a:lnSpc>
              <a:spcBef>
                <a:spcPts val="538"/>
              </a:spcBef>
              <a:tabLst>
                <a:tab pos="355600" algn="l"/>
              </a:tabLst>
            </a:pPr>
            <a:r>
              <a:rPr lang="en-US" sz="1500" dirty="0">
                <a:solidFill>
                  <a:srgbClr val="002060"/>
                </a:solidFill>
                <a:cs typeface="Calibri" pitchFamily="34" charset="0"/>
              </a:rPr>
              <a:t>Number</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of</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days</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in</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a</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year</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(365)</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Number</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of</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weekend</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days</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(104)</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 Number</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of</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vacation</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days</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(14)</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-Number</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of</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sick-leave</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days</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(7)</a:t>
            </a:r>
            <a:r>
              <a:rPr lang="en-US" sz="1500" dirty="0">
                <a:solidFill>
                  <a:srgbClr val="002060"/>
                </a:solidFill>
                <a:latin typeface="Times New Roman" pitchFamily="18" charset="0"/>
                <a:cs typeface="Times New Roman" pitchFamily="18" charset="0"/>
              </a:rPr>
              <a:t> </a:t>
            </a:r>
            <a:r>
              <a:rPr lang="en-US" sz="1500" dirty="0">
                <a:solidFill>
                  <a:srgbClr val="002060"/>
                </a:solidFill>
                <a:cs typeface="Calibri" pitchFamily="34" charset="0"/>
              </a:rPr>
              <a:t>=</a:t>
            </a:r>
            <a:r>
              <a:rPr lang="el-GR" sz="1500" dirty="0">
                <a:solidFill>
                  <a:srgbClr val="002060"/>
                </a:solidFill>
                <a:cs typeface="Calibri" pitchFamily="34" charset="0"/>
              </a:rPr>
              <a:t> </a:t>
            </a:r>
            <a:r>
              <a:rPr lang="en-US" sz="1500" dirty="0">
                <a:solidFill>
                  <a:srgbClr val="002060"/>
                </a:solidFill>
                <a:cs typeface="Calibri" pitchFamily="34" charset="0"/>
              </a:rPr>
              <a:t>240.</a:t>
            </a:r>
          </a:p>
        </p:txBody>
      </p:sp>
      <p:cxnSp>
        <p:nvCxnSpPr>
          <p:cNvPr id="4" name="Ευθεία γραμμή σύνδεσης 3">
            <a:extLst>
              <a:ext uri="{FF2B5EF4-FFF2-40B4-BE49-F238E27FC236}">
                <a16:creationId xmlns:a16="http://schemas.microsoft.com/office/drawing/2014/main" id="{8B5E86B1-94E8-F17A-9AAA-E8CEC93A032A}"/>
              </a:ext>
            </a:extLst>
          </p:cNvPr>
          <p:cNvCxnSpPr/>
          <p:nvPr/>
        </p:nvCxnSpPr>
        <p:spPr>
          <a:xfrm>
            <a:off x="395288" y="8191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6DC78BAB-0675-0C14-C782-F604A8764E01}"/>
              </a:ext>
            </a:extLst>
          </p:cNvPr>
          <p:cNvCxnSpPr/>
          <p:nvPr/>
        </p:nvCxnSpPr>
        <p:spPr>
          <a:xfrm>
            <a:off x="382191" y="8429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7EE422E-B510-A064-BC4E-946B3709F131}"/>
              </a:ext>
            </a:extLst>
          </p:cNvPr>
          <p:cNvSpPr txBox="1"/>
          <p:nvPr/>
        </p:nvSpPr>
        <p:spPr>
          <a:xfrm>
            <a:off x="2007476" y="4331576"/>
            <a:ext cx="6668691" cy="461665"/>
          </a:xfrm>
          <a:prstGeom prst="rect">
            <a:avLst/>
          </a:prstGeom>
          <a:noFill/>
        </p:spPr>
        <p:txBody>
          <a:bodyPr wrap="square">
            <a:spAutoFit/>
          </a:bodyPr>
          <a:lstStyle/>
          <a:p>
            <a:pPr algn="r"/>
            <a:r>
              <a:rPr lang="el-GR" sz="1200" b="0" i="1" dirty="0">
                <a:solidFill>
                  <a:srgbClr val="000000"/>
                </a:solidFill>
                <a:effectLst/>
              </a:rPr>
              <a:t>αυτός ο τρόπος υπολογισμού βοηθά στην εκτίμηση του κόστους ανά ημέρα σε περιπτώσεις βραχυπρόθεσμου προγράμματος και την αξιολόγηση οικονομικών αποτελεσμάτων.</a:t>
            </a:r>
            <a:endParaRPr lang="el-GR" sz="1200" i="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22719"/>
            <a:ext cx="8072119" cy="430887"/>
          </a:xfrm>
        </p:spPr>
        <p:txBody>
          <a:bodyPr rtlCol="0"/>
          <a:lstStyle/>
          <a:p>
            <a:pPr marL="2540" eaLnBrk="1" fontAlgn="auto" hangingPunct="1">
              <a:spcBef>
                <a:spcPts val="0"/>
              </a:spcBef>
              <a:spcAft>
                <a:spcPts val="0"/>
              </a:spcAft>
              <a:defRPr/>
            </a:pPr>
            <a:r>
              <a:rPr sz="2800" kern="1200" dirty="0">
                <a:solidFill>
                  <a:srgbClr val="002060"/>
                </a:solidFill>
                <a:latin typeface="+mn-lt"/>
                <a:cs typeface="+mj-cs"/>
              </a:rPr>
              <a:t>Missed Time (Days or Years) Because</a:t>
            </a:r>
            <a:r>
              <a:rPr lang="el-GR" sz="2800" kern="1200" dirty="0">
                <a:solidFill>
                  <a:srgbClr val="002060"/>
                </a:solidFill>
                <a:latin typeface="+mn-lt"/>
                <a:cs typeface="+mj-cs"/>
              </a:rPr>
              <a:t> </a:t>
            </a:r>
            <a:r>
              <a:rPr sz="2800" kern="1200" dirty="0">
                <a:solidFill>
                  <a:srgbClr val="002060"/>
                </a:solidFill>
                <a:latin typeface="+mn-lt"/>
                <a:cs typeface="+mj-cs"/>
              </a:rPr>
              <a:t>of Illness</a:t>
            </a:r>
          </a:p>
        </p:txBody>
      </p:sp>
      <p:sp>
        <p:nvSpPr>
          <p:cNvPr id="3" name="object 3"/>
          <p:cNvSpPr txBox="1"/>
          <p:nvPr/>
        </p:nvSpPr>
        <p:spPr>
          <a:xfrm>
            <a:off x="535940" y="1037095"/>
            <a:ext cx="7813675" cy="2215991"/>
          </a:xfrm>
          <a:prstGeom prst="rect">
            <a:avLst/>
          </a:prstGeom>
        </p:spPr>
        <p:txBody>
          <a:bodyPr lIns="0" tIns="0" rIns="0" bIns="0">
            <a:spAutoFit/>
          </a:bodyPr>
          <a:lstStyle/>
          <a:p>
            <a:pPr marL="268288" indent="-268288" algn="l">
              <a:buFont typeface="Arial" panose="020B0604020202020204" pitchFamily="34" charset="0"/>
              <a:buChar char="•"/>
            </a:pPr>
            <a:r>
              <a:rPr lang="el-GR" sz="1600" b="1" i="0" dirty="0">
                <a:solidFill>
                  <a:srgbClr val="000000"/>
                </a:solidFill>
                <a:effectLst/>
                <a:latin typeface="Inter"/>
              </a:rPr>
              <a:t>Αν υπολογίζεται ετήσιο εισόδημα (</a:t>
            </a:r>
            <a:r>
              <a:rPr lang="el-GR" sz="1600" b="1" i="0" dirty="0" err="1">
                <a:solidFill>
                  <a:srgbClr val="000000"/>
                </a:solidFill>
                <a:effectLst/>
                <a:latin typeface="Inter"/>
              </a:rPr>
              <a:t>Yearly</a:t>
            </a:r>
            <a:r>
              <a:rPr lang="el-GR" sz="1600" b="1" i="0" dirty="0">
                <a:solidFill>
                  <a:srgbClr val="000000"/>
                </a:solidFill>
                <a:effectLst/>
                <a:latin typeface="Inter"/>
              </a:rPr>
              <a:t> </a:t>
            </a:r>
            <a:r>
              <a:rPr lang="el-GR" sz="1600" b="1" i="0" dirty="0" err="1">
                <a:solidFill>
                  <a:srgbClr val="000000"/>
                </a:solidFill>
                <a:effectLst/>
                <a:latin typeface="Inter"/>
              </a:rPr>
              <a:t>wage</a:t>
            </a:r>
            <a:r>
              <a:rPr lang="el-GR" sz="1600" b="1" i="0" dirty="0">
                <a:solidFill>
                  <a:srgbClr val="000000"/>
                </a:solidFill>
                <a:effectLst/>
                <a:latin typeface="Inter"/>
              </a:rPr>
              <a:t> </a:t>
            </a:r>
            <a:r>
              <a:rPr lang="el-GR" sz="1600" b="1" i="0" dirty="0" err="1">
                <a:solidFill>
                  <a:srgbClr val="000000"/>
                </a:solidFill>
                <a:effectLst/>
                <a:latin typeface="Inter"/>
              </a:rPr>
              <a:t>rate</a:t>
            </a:r>
            <a:r>
              <a:rPr lang="el-GR" sz="1600" b="1" i="0" dirty="0">
                <a:solidFill>
                  <a:srgbClr val="000000"/>
                </a:solidFill>
                <a:effectLst/>
                <a:latin typeface="Inter"/>
              </a:rPr>
              <a:t>):</a:t>
            </a:r>
            <a:br>
              <a:rPr lang="el-GR" sz="1600" b="0" i="0" dirty="0">
                <a:solidFill>
                  <a:srgbClr val="000000"/>
                </a:solidFill>
                <a:effectLst/>
                <a:latin typeface="Inter"/>
              </a:rPr>
            </a:br>
            <a:r>
              <a:rPr lang="el-GR" sz="1600" b="0" i="0" dirty="0">
                <a:solidFill>
                  <a:srgbClr val="000000"/>
                </a:solidFill>
                <a:effectLst/>
                <a:latin typeface="Inter"/>
              </a:rPr>
              <a:t>Απαιτείται η αξιολόγηση του αριθμού των ετών που χάθηκαν λόγω μιας ασθένειας ή πάθησης.</a:t>
            </a:r>
            <a:endParaRPr lang="en-GB" sz="1600" b="0" i="0" dirty="0">
              <a:solidFill>
                <a:srgbClr val="000000"/>
              </a:solidFill>
              <a:effectLst/>
              <a:latin typeface="Inter"/>
            </a:endParaRPr>
          </a:p>
          <a:p>
            <a:pPr marL="268288" indent="-268288" algn="l">
              <a:buFont typeface="Arial" panose="020B0604020202020204" pitchFamily="34" charset="0"/>
              <a:buChar char="•"/>
            </a:pPr>
            <a:r>
              <a:rPr lang="el-GR" sz="1600" b="1" i="0" dirty="0">
                <a:solidFill>
                  <a:srgbClr val="000000"/>
                </a:solidFill>
                <a:effectLst/>
                <a:latin typeface="Inter"/>
              </a:rPr>
              <a:t>Αν υπολογίζεται ημερήσιο εισόδημα (</a:t>
            </a:r>
            <a:r>
              <a:rPr lang="el-GR" sz="1600" b="1" i="0" dirty="0" err="1">
                <a:solidFill>
                  <a:srgbClr val="000000"/>
                </a:solidFill>
                <a:effectLst/>
                <a:latin typeface="Inter"/>
              </a:rPr>
              <a:t>Daily</a:t>
            </a:r>
            <a:r>
              <a:rPr lang="el-GR" sz="1600" b="1" i="0" dirty="0">
                <a:solidFill>
                  <a:srgbClr val="000000"/>
                </a:solidFill>
                <a:effectLst/>
                <a:latin typeface="Inter"/>
              </a:rPr>
              <a:t> </a:t>
            </a:r>
            <a:r>
              <a:rPr lang="el-GR" sz="1600" b="1" i="0" dirty="0" err="1">
                <a:solidFill>
                  <a:srgbClr val="000000"/>
                </a:solidFill>
                <a:effectLst/>
                <a:latin typeface="Inter"/>
              </a:rPr>
              <a:t>wage</a:t>
            </a:r>
            <a:r>
              <a:rPr lang="el-GR" sz="1600" b="1" i="0" dirty="0">
                <a:solidFill>
                  <a:srgbClr val="000000"/>
                </a:solidFill>
                <a:effectLst/>
                <a:latin typeface="Inter"/>
              </a:rPr>
              <a:t> </a:t>
            </a:r>
            <a:r>
              <a:rPr lang="el-GR" sz="1600" b="1" i="0" dirty="0" err="1">
                <a:solidFill>
                  <a:srgbClr val="000000"/>
                </a:solidFill>
                <a:effectLst/>
                <a:latin typeface="Inter"/>
              </a:rPr>
              <a:t>rate</a:t>
            </a:r>
            <a:r>
              <a:rPr lang="el-GR" sz="1600" b="1" i="0" dirty="0">
                <a:solidFill>
                  <a:srgbClr val="000000"/>
                </a:solidFill>
                <a:effectLst/>
                <a:latin typeface="Inter"/>
              </a:rPr>
              <a:t>):</a:t>
            </a:r>
            <a:br>
              <a:rPr lang="el-GR" sz="1600" b="0" i="0" dirty="0">
                <a:solidFill>
                  <a:srgbClr val="000000"/>
                </a:solidFill>
                <a:effectLst/>
                <a:latin typeface="Inter"/>
              </a:rPr>
            </a:br>
            <a:r>
              <a:rPr lang="el-GR" sz="1600" b="0" i="0" dirty="0">
                <a:solidFill>
                  <a:srgbClr val="000000"/>
                </a:solidFill>
                <a:effectLst/>
                <a:latin typeface="Inter"/>
              </a:rPr>
              <a:t>Απαιτείται η εκτίμηση του αριθμού των ημερών απουσίας λόγω ασθένειας.</a:t>
            </a:r>
          </a:p>
          <a:p>
            <a:pPr marL="268288" indent="-268288" algn="l">
              <a:buFont typeface="Arial" panose="020B0604020202020204" pitchFamily="34" charset="0"/>
              <a:buChar char="•"/>
            </a:pPr>
            <a:r>
              <a:rPr lang="el-GR" sz="1600" b="1" i="0" dirty="0">
                <a:solidFill>
                  <a:srgbClr val="000000"/>
                </a:solidFill>
                <a:effectLst/>
                <a:latin typeface="Inter"/>
              </a:rPr>
              <a:t>Χρήση παραδείγματος (χρόνιας ή ημερήσιας):</a:t>
            </a:r>
            <a:br>
              <a:rPr lang="el-GR" sz="1600" b="0" i="0" dirty="0">
                <a:solidFill>
                  <a:srgbClr val="000000"/>
                </a:solidFill>
                <a:effectLst/>
                <a:latin typeface="Inter"/>
              </a:rPr>
            </a:br>
            <a:r>
              <a:rPr lang="el-GR" sz="1600" b="0" i="0" dirty="0">
                <a:solidFill>
                  <a:srgbClr val="000000"/>
                </a:solidFill>
                <a:effectLst/>
                <a:latin typeface="Inter"/>
              </a:rPr>
              <a:t>Πολλές παρεμβάσεις σε φαρμακευτικές θεραπείες αφορούν χρόνιες καταστάσεις με παροδικές εξάρσεις.</a:t>
            </a:r>
            <a:r>
              <a:rPr lang="en-GB" sz="1600" b="0" i="0" dirty="0">
                <a:solidFill>
                  <a:srgbClr val="000000"/>
                </a:solidFill>
                <a:effectLst/>
                <a:latin typeface="Inter"/>
              </a:rPr>
              <a:t> </a:t>
            </a:r>
            <a:r>
              <a:rPr lang="el-GR" sz="1600" b="0" i="1" dirty="0">
                <a:solidFill>
                  <a:srgbClr val="000000"/>
                </a:solidFill>
                <a:effectLst/>
                <a:latin typeface="Inter"/>
              </a:rPr>
              <a:t>Έτσι, </a:t>
            </a:r>
            <a:r>
              <a:rPr lang="el-GR" sz="1600" i="1" dirty="0">
                <a:solidFill>
                  <a:srgbClr val="000000"/>
                </a:solidFill>
                <a:latin typeface="Inter"/>
              </a:rPr>
              <a:t>χρησιμοποιούμε το </a:t>
            </a:r>
            <a:r>
              <a:rPr lang="el-GR" sz="1600" b="0" i="1" dirty="0">
                <a:solidFill>
                  <a:srgbClr val="000000"/>
                </a:solidFill>
                <a:effectLst/>
                <a:latin typeface="Inter"/>
              </a:rPr>
              <a:t>παράδειγμα υπολογισμού ημερήσιου εισοδήματος και αριθμού απουσιών.</a:t>
            </a:r>
            <a:endParaRPr lang="el-GR" sz="1600" b="0" i="0" dirty="0">
              <a:solidFill>
                <a:srgbClr val="000000"/>
              </a:solidFill>
              <a:effectLst/>
              <a:latin typeface="Inter"/>
            </a:endParaRPr>
          </a:p>
        </p:txBody>
      </p:sp>
      <p:cxnSp>
        <p:nvCxnSpPr>
          <p:cNvPr id="4" name="Ευθεία γραμμή σύνδεσης 3">
            <a:extLst>
              <a:ext uri="{FF2B5EF4-FFF2-40B4-BE49-F238E27FC236}">
                <a16:creationId xmlns:a16="http://schemas.microsoft.com/office/drawing/2014/main" id="{28C62C1E-E4C7-CE28-DFBC-281E2F2BD3CD}"/>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9CDBCF05-2033-CED2-C96A-BB0BE25E94AC}"/>
              </a:ext>
            </a:extLst>
          </p:cNvPr>
          <p:cNvCxnSpPr/>
          <p:nvPr/>
        </p:nvCxnSpPr>
        <p:spPr>
          <a:xfrm>
            <a:off x="382191" y="9191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object 3">
            <a:extLst>
              <a:ext uri="{FF2B5EF4-FFF2-40B4-BE49-F238E27FC236}">
                <a16:creationId xmlns:a16="http://schemas.microsoft.com/office/drawing/2014/main" id="{06567E7F-BF56-73E1-9F7B-983F4424AF87}"/>
              </a:ext>
            </a:extLst>
          </p:cNvPr>
          <p:cNvSpPr>
            <a:spLocks noChangeArrowheads="1"/>
          </p:cNvSpPr>
          <p:nvPr/>
        </p:nvSpPr>
        <p:spPr bwMode="auto">
          <a:xfrm>
            <a:off x="1981200" y="3304042"/>
            <a:ext cx="6474459" cy="160472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440A7F96-76FC-E99D-6DC2-631E1A68B91D}"/>
              </a:ext>
            </a:extLst>
          </p:cNvPr>
          <p:cNvSpPr>
            <a:spLocks noGrp="1"/>
          </p:cNvSpPr>
          <p:nvPr>
            <p:ph type="body" idx="1"/>
          </p:nvPr>
        </p:nvSpPr>
        <p:spPr>
          <a:xfrm>
            <a:off x="629842" y="790575"/>
            <a:ext cx="3868340" cy="617934"/>
          </a:xfrm>
        </p:spPr>
        <p:txBody>
          <a:bodyPr/>
          <a:lstStyle/>
          <a:p>
            <a:r>
              <a:rPr lang="en-GB" dirty="0"/>
              <a:t>Advantages</a:t>
            </a:r>
            <a:r>
              <a:rPr lang="el-GR" dirty="0"/>
              <a:t> </a:t>
            </a:r>
          </a:p>
        </p:txBody>
      </p:sp>
      <p:sp>
        <p:nvSpPr>
          <p:cNvPr id="4" name="Θέση περιεχομένου 3">
            <a:extLst>
              <a:ext uri="{FF2B5EF4-FFF2-40B4-BE49-F238E27FC236}">
                <a16:creationId xmlns:a16="http://schemas.microsoft.com/office/drawing/2014/main" id="{850526BC-F043-87B6-54EC-21E12D56CBCA}"/>
              </a:ext>
            </a:extLst>
          </p:cNvPr>
          <p:cNvSpPr>
            <a:spLocks noGrp="1"/>
          </p:cNvSpPr>
          <p:nvPr>
            <p:ph sz="half" idx="2"/>
          </p:nvPr>
        </p:nvSpPr>
        <p:spPr>
          <a:xfrm>
            <a:off x="629842" y="1504950"/>
            <a:ext cx="3868340" cy="2763441"/>
          </a:xfrm>
        </p:spPr>
        <p:txBody>
          <a:bodyPr/>
          <a:lstStyle/>
          <a:p>
            <a:pPr marL="355600" indent="-342900">
              <a:spcBef>
                <a:spcPts val="0"/>
              </a:spcBef>
              <a:spcAft>
                <a:spcPts val="600"/>
              </a:spcAft>
              <a:buFont typeface="Arial" charset="0"/>
              <a:buChar char="•"/>
              <a:tabLst>
                <a:tab pos="355600" algn="l"/>
              </a:tabLst>
            </a:pPr>
            <a:r>
              <a:rPr lang="en-US" sz="1600" dirty="0">
                <a:cs typeface="Calibri" pitchFamily="34" charset="0"/>
              </a:rPr>
              <a:t>Fairly</a:t>
            </a:r>
            <a:r>
              <a:rPr lang="en-US" sz="1600" dirty="0">
                <a:cs typeface="Times New Roman" pitchFamily="18" charset="0"/>
              </a:rPr>
              <a:t> </a:t>
            </a:r>
            <a:r>
              <a:rPr lang="en-US" sz="1600" dirty="0">
                <a:cs typeface="Calibri" pitchFamily="34" charset="0"/>
              </a:rPr>
              <a:t>straightforward</a:t>
            </a:r>
          </a:p>
          <a:p>
            <a:pPr marL="355600" indent="-342900">
              <a:spcBef>
                <a:spcPts val="0"/>
              </a:spcBef>
              <a:spcAft>
                <a:spcPts val="600"/>
              </a:spcAft>
              <a:buFont typeface="Arial" charset="0"/>
              <a:buChar char="•"/>
              <a:tabLst>
                <a:tab pos="355600" algn="l"/>
              </a:tabLst>
            </a:pPr>
            <a:r>
              <a:rPr lang="en-US" sz="1600" dirty="0">
                <a:cs typeface="Calibri" pitchFamily="34" charset="0"/>
              </a:rPr>
              <a:t>Easy</a:t>
            </a:r>
            <a:r>
              <a:rPr lang="en-US" sz="1600" dirty="0">
                <a:cs typeface="Times New Roman" pitchFamily="18" charset="0"/>
              </a:rPr>
              <a:t> </a:t>
            </a:r>
            <a:r>
              <a:rPr lang="en-US" sz="1600" dirty="0">
                <a:cs typeface="Calibri" pitchFamily="34" charset="0"/>
              </a:rPr>
              <a:t>to</a:t>
            </a:r>
            <a:r>
              <a:rPr lang="en-US" sz="1600" dirty="0">
                <a:cs typeface="Times New Roman" pitchFamily="18" charset="0"/>
              </a:rPr>
              <a:t> </a:t>
            </a:r>
            <a:r>
              <a:rPr lang="en-US" sz="1600" dirty="0">
                <a:cs typeface="Calibri" pitchFamily="34" charset="0"/>
              </a:rPr>
              <a:t>measure.</a:t>
            </a:r>
          </a:p>
          <a:p>
            <a:pPr marL="355600" indent="-342900">
              <a:spcBef>
                <a:spcPts val="0"/>
              </a:spcBef>
              <a:spcAft>
                <a:spcPts val="600"/>
              </a:spcAft>
              <a:buFont typeface="Arial" charset="0"/>
              <a:buChar char="•"/>
              <a:tabLst>
                <a:tab pos="355600" algn="l"/>
              </a:tabLst>
            </a:pPr>
            <a:r>
              <a:rPr lang="en-US" sz="1600" dirty="0">
                <a:cs typeface="Calibri" pitchFamily="34" charset="0"/>
              </a:rPr>
              <a:t>Income</a:t>
            </a:r>
            <a:r>
              <a:rPr lang="en-US" sz="1600" dirty="0">
                <a:cs typeface="Times New Roman" pitchFamily="18" charset="0"/>
              </a:rPr>
              <a:t> </a:t>
            </a:r>
            <a:r>
              <a:rPr lang="en-US" sz="1600" dirty="0">
                <a:cs typeface="Calibri" pitchFamily="34" charset="0"/>
              </a:rPr>
              <a:t>estimates</a:t>
            </a:r>
            <a:r>
              <a:rPr lang="en-US" sz="1600" dirty="0">
                <a:cs typeface="Times New Roman" pitchFamily="18" charset="0"/>
              </a:rPr>
              <a:t> </a:t>
            </a:r>
            <a:r>
              <a:rPr lang="en-US" sz="1600" dirty="0">
                <a:cs typeface="Calibri" pitchFamily="34" charset="0"/>
              </a:rPr>
              <a:t>can</a:t>
            </a:r>
            <a:r>
              <a:rPr lang="en-US" sz="1600" dirty="0">
                <a:cs typeface="Times New Roman" pitchFamily="18" charset="0"/>
              </a:rPr>
              <a:t> </a:t>
            </a:r>
            <a:r>
              <a:rPr lang="en-US" sz="1600" dirty="0">
                <a:cs typeface="Calibri" pitchFamily="34" charset="0"/>
              </a:rPr>
              <a:t>be</a:t>
            </a:r>
            <a:r>
              <a:rPr lang="en-US" sz="1600" dirty="0">
                <a:cs typeface="Times New Roman" pitchFamily="18" charset="0"/>
              </a:rPr>
              <a:t> </a:t>
            </a:r>
            <a:r>
              <a:rPr lang="en-US" sz="1600" dirty="0">
                <a:cs typeface="Calibri" pitchFamily="34" charset="0"/>
              </a:rPr>
              <a:t>obtained</a:t>
            </a:r>
            <a:r>
              <a:rPr lang="en-US" sz="1600" dirty="0">
                <a:cs typeface="Times New Roman" pitchFamily="18" charset="0"/>
              </a:rPr>
              <a:t> </a:t>
            </a:r>
            <a:r>
              <a:rPr lang="en-US" sz="1600" dirty="0">
                <a:cs typeface="Calibri" pitchFamily="34" charset="0"/>
              </a:rPr>
              <a:t>or</a:t>
            </a:r>
            <a:r>
              <a:rPr lang="el-GR" sz="1600" dirty="0">
                <a:cs typeface="Calibri" pitchFamily="34" charset="0"/>
              </a:rPr>
              <a:t> </a:t>
            </a:r>
            <a:r>
              <a:rPr lang="en-US" sz="1600" dirty="0">
                <a:cs typeface="Calibri" pitchFamily="34" charset="0"/>
              </a:rPr>
              <a:t>estimated</a:t>
            </a:r>
            <a:r>
              <a:rPr lang="en-US" sz="1600" dirty="0">
                <a:cs typeface="Times New Roman" pitchFamily="18" charset="0"/>
              </a:rPr>
              <a:t> </a:t>
            </a:r>
            <a:r>
              <a:rPr lang="en-US" sz="1600" dirty="0">
                <a:cs typeface="Calibri" pitchFamily="34" charset="0"/>
              </a:rPr>
              <a:t>from</a:t>
            </a:r>
            <a:r>
              <a:rPr lang="en-US" sz="1600" dirty="0">
                <a:cs typeface="Times New Roman" pitchFamily="18" charset="0"/>
              </a:rPr>
              <a:t> </a:t>
            </a:r>
            <a:r>
              <a:rPr lang="en-US" sz="1600" dirty="0">
                <a:cs typeface="Calibri" pitchFamily="34" charset="0"/>
              </a:rPr>
              <a:t>publicly</a:t>
            </a:r>
            <a:r>
              <a:rPr lang="en-US" sz="1600" dirty="0">
                <a:cs typeface="Times New Roman" pitchFamily="18" charset="0"/>
              </a:rPr>
              <a:t> </a:t>
            </a:r>
            <a:r>
              <a:rPr lang="en-US" sz="1600" dirty="0">
                <a:cs typeface="Calibri" pitchFamily="34" charset="0"/>
              </a:rPr>
              <a:t>available</a:t>
            </a:r>
            <a:r>
              <a:rPr lang="en-US" sz="1600" dirty="0">
                <a:cs typeface="Times New Roman" pitchFamily="18" charset="0"/>
              </a:rPr>
              <a:t> </a:t>
            </a:r>
            <a:r>
              <a:rPr lang="en-US" sz="1600" dirty="0">
                <a:cs typeface="Calibri" pitchFamily="34" charset="0"/>
              </a:rPr>
              <a:t>sources.</a:t>
            </a:r>
          </a:p>
          <a:p>
            <a:pPr marL="355600" indent="-342900">
              <a:spcBef>
                <a:spcPts val="0"/>
              </a:spcBef>
              <a:spcAft>
                <a:spcPts val="600"/>
              </a:spcAft>
              <a:buFont typeface="Arial" charset="0"/>
              <a:buChar char="•"/>
              <a:tabLst>
                <a:tab pos="355600" algn="l"/>
              </a:tabLst>
            </a:pPr>
            <a:r>
              <a:rPr lang="en-US" sz="1600" dirty="0">
                <a:cs typeface="Calibri" pitchFamily="34" charset="0"/>
              </a:rPr>
              <a:t>Days</a:t>
            </a:r>
            <a:r>
              <a:rPr lang="en-US" sz="1600" dirty="0">
                <a:cs typeface="Times New Roman" pitchFamily="18" charset="0"/>
              </a:rPr>
              <a:t> </a:t>
            </a:r>
            <a:r>
              <a:rPr lang="en-US" sz="1600" dirty="0">
                <a:cs typeface="Calibri" pitchFamily="34" charset="0"/>
              </a:rPr>
              <a:t>lost</a:t>
            </a:r>
            <a:r>
              <a:rPr lang="en-US" sz="1600" dirty="0">
                <a:cs typeface="Times New Roman" pitchFamily="18" charset="0"/>
              </a:rPr>
              <a:t> </a:t>
            </a:r>
            <a:r>
              <a:rPr lang="en-US" sz="1600" dirty="0">
                <a:cs typeface="Calibri" pitchFamily="34" charset="0"/>
              </a:rPr>
              <a:t>from</a:t>
            </a:r>
            <a:r>
              <a:rPr lang="en-US" sz="1600" dirty="0">
                <a:cs typeface="Times New Roman" pitchFamily="18" charset="0"/>
              </a:rPr>
              <a:t> </a:t>
            </a:r>
            <a:r>
              <a:rPr lang="en-US" sz="1600" dirty="0">
                <a:cs typeface="Calibri" pitchFamily="34" charset="0"/>
              </a:rPr>
              <a:t>illness</a:t>
            </a:r>
            <a:r>
              <a:rPr lang="en-US" sz="1600" dirty="0">
                <a:cs typeface="Times New Roman" pitchFamily="18" charset="0"/>
              </a:rPr>
              <a:t> </a:t>
            </a:r>
            <a:r>
              <a:rPr lang="en-US" sz="1600" dirty="0">
                <a:cs typeface="Calibri" pitchFamily="34" charset="0"/>
              </a:rPr>
              <a:t>can</a:t>
            </a:r>
            <a:r>
              <a:rPr lang="en-US" sz="1600" dirty="0">
                <a:cs typeface="Times New Roman" pitchFamily="18" charset="0"/>
              </a:rPr>
              <a:t> </a:t>
            </a:r>
            <a:r>
              <a:rPr lang="en-US" sz="1600" dirty="0">
                <a:cs typeface="Calibri" pitchFamily="34" charset="0"/>
              </a:rPr>
              <a:t>be</a:t>
            </a:r>
            <a:r>
              <a:rPr lang="en-US" sz="1600" dirty="0">
                <a:cs typeface="Times New Roman" pitchFamily="18" charset="0"/>
              </a:rPr>
              <a:t> </a:t>
            </a:r>
            <a:r>
              <a:rPr lang="en-US" sz="1600" dirty="0">
                <a:cs typeface="Calibri" pitchFamily="34" charset="0"/>
              </a:rPr>
              <a:t>readily</a:t>
            </a:r>
            <a:r>
              <a:rPr lang="en-US" sz="1600" dirty="0">
                <a:cs typeface="Times New Roman" pitchFamily="18" charset="0"/>
              </a:rPr>
              <a:t> </a:t>
            </a:r>
            <a:r>
              <a:rPr lang="en-US" sz="1600" dirty="0">
                <a:cs typeface="Calibri" pitchFamily="34" charset="0"/>
              </a:rPr>
              <a:t>obtained</a:t>
            </a:r>
            <a:r>
              <a:rPr lang="en-US" sz="1600" dirty="0">
                <a:cs typeface="Times New Roman" pitchFamily="18" charset="0"/>
              </a:rPr>
              <a:t> </a:t>
            </a:r>
            <a:r>
              <a:rPr lang="en-US" sz="1600" dirty="0">
                <a:cs typeface="Calibri" pitchFamily="34" charset="0"/>
              </a:rPr>
              <a:t>from</a:t>
            </a:r>
            <a:r>
              <a:rPr lang="en-US" sz="1600" dirty="0">
                <a:cs typeface="Times New Roman" pitchFamily="18" charset="0"/>
              </a:rPr>
              <a:t> </a:t>
            </a:r>
            <a:r>
              <a:rPr lang="en-US" sz="1600" dirty="0">
                <a:cs typeface="Calibri" pitchFamily="34" charset="0"/>
              </a:rPr>
              <a:t>the</a:t>
            </a:r>
            <a:r>
              <a:rPr lang="en-US" sz="1600" dirty="0">
                <a:cs typeface="Times New Roman" pitchFamily="18" charset="0"/>
              </a:rPr>
              <a:t> </a:t>
            </a:r>
            <a:r>
              <a:rPr lang="en-US" sz="1600" dirty="0">
                <a:cs typeface="Calibri" pitchFamily="34" charset="0"/>
              </a:rPr>
              <a:t>patient</a:t>
            </a:r>
            <a:r>
              <a:rPr lang="en-US" sz="1600" dirty="0">
                <a:cs typeface="Times New Roman" pitchFamily="18" charset="0"/>
              </a:rPr>
              <a:t> </a:t>
            </a:r>
            <a:r>
              <a:rPr lang="en-US" sz="1600" dirty="0">
                <a:cs typeface="Calibri" pitchFamily="34" charset="0"/>
              </a:rPr>
              <a:t>or</a:t>
            </a:r>
            <a:r>
              <a:rPr lang="en-US" sz="1600" dirty="0">
                <a:cs typeface="Times New Roman" pitchFamily="18" charset="0"/>
              </a:rPr>
              <a:t> </a:t>
            </a:r>
            <a:r>
              <a:rPr lang="en-US" sz="1600" dirty="0">
                <a:cs typeface="Calibri" pitchFamily="34" charset="0"/>
              </a:rPr>
              <a:t>another</a:t>
            </a:r>
            <a:r>
              <a:rPr lang="en-US" sz="1600" dirty="0">
                <a:cs typeface="Times New Roman" pitchFamily="18" charset="0"/>
              </a:rPr>
              <a:t> </a:t>
            </a:r>
            <a:r>
              <a:rPr lang="en-US" sz="1600" dirty="0">
                <a:cs typeface="Calibri" pitchFamily="34" charset="0"/>
              </a:rPr>
              <a:t>secondary</a:t>
            </a:r>
            <a:r>
              <a:rPr lang="en-US" sz="1600" dirty="0">
                <a:cs typeface="Times New Roman" pitchFamily="18" charset="0"/>
              </a:rPr>
              <a:t> </a:t>
            </a:r>
            <a:r>
              <a:rPr lang="en-US" sz="1600" dirty="0">
                <a:cs typeface="Calibri" pitchFamily="34" charset="0"/>
              </a:rPr>
              <a:t>source.</a:t>
            </a:r>
          </a:p>
          <a:p>
            <a:pPr>
              <a:spcBef>
                <a:spcPts val="0"/>
              </a:spcBef>
            </a:pPr>
            <a:endParaRPr lang="el-GR" sz="1600" dirty="0"/>
          </a:p>
        </p:txBody>
      </p:sp>
      <p:sp>
        <p:nvSpPr>
          <p:cNvPr id="5" name="Θέση κειμένου 4">
            <a:extLst>
              <a:ext uri="{FF2B5EF4-FFF2-40B4-BE49-F238E27FC236}">
                <a16:creationId xmlns:a16="http://schemas.microsoft.com/office/drawing/2014/main" id="{01FA442B-0841-2779-E664-7348B49E87FC}"/>
              </a:ext>
            </a:extLst>
          </p:cNvPr>
          <p:cNvSpPr>
            <a:spLocks noGrp="1"/>
          </p:cNvSpPr>
          <p:nvPr>
            <p:ph type="body" sz="quarter" idx="3"/>
          </p:nvPr>
        </p:nvSpPr>
        <p:spPr>
          <a:xfrm>
            <a:off x="4629150" y="790575"/>
            <a:ext cx="3887391" cy="617934"/>
          </a:xfrm>
        </p:spPr>
        <p:txBody>
          <a:bodyPr/>
          <a:lstStyle/>
          <a:p>
            <a:r>
              <a:rPr lang="en-GB" dirty="0"/>
              <a:t>Disadvantages</a:t>
            </a:r>
            <a:endParaRPr lang="el-GR" dirty="0"/>
          </a:p>
        </p:txBody>
      </p:sp>
      <p:sp>
        <p:nvSpPr>
          <p:cNvPr id="6" name="Θέση περιεχομένου 5">
            <a:extLst>
              <a:ext uri="{FF2B5EF4-FFF2-40B4-BE49-F238E27FC236}">
                <a16:creationId xmlns:a16="http://schemas.microsoft.com/office/drawing/2014/main" id="{B12BF1AC-2ED8-B0B9-E031-7BAAC00FEF65}"/>
              </a:ext>
            </a:extLst>
          </p:cNvPr>
          <p:cNvSpPr>
            <a:spLocks noGrp="1"/>
          </p:cNvSpPr>
          <p:nvPr>
            <p:ph sz="quarter" idx="4"/>
          </p:nvPr>
        </p:nvSpPr>
        <p:spPr>
          <a:xfrm>
            <a:off x="4629150" y="1504950"/>
            <a:ext cx="3887391" cy="3220639"/>
          </a:xfrm>
        </p:spPr>
        <p:txBody>
          <a:bodyPr/>
          <a:lstStyle/>
          <a:p>
            <a:pPr marL="355600" indent="-342900" eaLnBrk="1" hangingPunct="1">
              <a:lnSpc>
                <a:spcPct val="100000"/>
              </a:lnSpc>
              <a:spcBef>
                <a:spcPts val="0"/>
              </a:spcBef>
              <a:spcAft>
                <a:spcPts val="600"/>
              </a:spcAft>
              <a:buFontTx/>
              <a:buChar char="•"/>
              <a:tabLst>
                <a:tab pos="355600" algn="l"/>
              </a:tabLst>
            </a:pPr>
            <a:r>
              <a:rPr lang="en-US" sz="1600" dirty="0">
                <a:cs typeface="Calibri" pitchFamily="34" charset="0"/>
              </a:rPr>
              <a:t>The</a:t>
            </a:r>
            <a:r>
              <a:rPr lang="en-US" sz="1600" dirty="0">
                <a:cs typeface="Times New Roman" pitchFamily="18" charset="0"/>
              </a:rPr>
              <a:t> </a:t>
            </a:r>
            <a:r>
              <a:rPr lang="en-US" sz="1600" dirty="0">
                <a:cs typeface="Calibri" pitchFamily="34" charset="0"/>
              </a:rPr>
              <a:t>primary</a:t>
            </a:r>
            <a:r>
              <a:rPr lang="en-US" sz="1600" dirty="0">
                <a:cs typeface="Times New Roman" pitchFamily="18" charset="0"/>
              </a:rPr>
              <a:t> </a:t>
            </a:r>
            <a:r>
              <a:rPr lang="en-US" sz="1600" dirty="0">
                <a:cs typeface="Calibri" pitchFamily="34" charset="0"/>
              </a:rPr>
              <a:t>concern</a:t>
            </a:r>
            <a:r>
              <a:rPr lang="en-US" sz="1600" dirty="0">
                <a:cs typeface="Times New Roman" pitchFamily="18" charset="0"/>
              </a:rPr>
              <a:t> </a:t>
            </a:r>
            <a:r>
              <a:rPr lang="en-US" sz="1600" dirty="0">
                <a:cs typeface="Calibri" pitchFamily="34" charset="0"/>
              </a:rPr>
              <a:t>with</a:t>
            </a:r>
            <a:r>
              <a:rPr lang="en-US" sz="1600" dirty="0">
                <a:cs typeface="Times New Roman" pitchFamily="18" charset="0"/>
              </a:rPr>
              <a:t> </a:t>
            </a:r>
            <a:r>
              <a:rPr lang="en-US" sz="1600" dirty="0">
                <a:cs typeface="Calibri" pitchFamily="34" charset="0"/>
              </a:rPr>
              <a:t>using</a:t>
            </a:r>
            <a:r>
              <a:rPr lang="en-US" sz="1600" dirty="0">
                <a:cs typeface="Times New Roman" pitchFamily="18" charset="0"/>
              </a:rPr>
              <a:t> </a:t>
            </a:r>
            <a:r>
              <a:rPr lang="en-US" sz="1600" dirty="0">
                <a:cs typeface="Calibri" pitchFamily="34" charset="0"/>
              </a:rPr>
              <a:t>the</a:t>
            </a:r>
            <a:r>
              <a:rPr lang="en-US" sz="1600" dirty="0">
                <a:cs typeface="Times New Roman" pitchFamily="18" charset="0"/>
              </a:rPr>
              <a:t> </a:t>
            </a:r>
            <a:r>
              <a:rPr lang="en-US" sz="1600" dirty="0">
                <a:cs typeface="Calibri" pitchFamily="34" charset="0"/>
              </a:rPr>
              <a:t>HC</a:t>
            </a:r>
            <a:r>
              <a:rPr lang="en-US" sz="1600" dirty="0">
                <a:cs typeface="Times New Roman" pitchFamily="18" charset="0"/>
              </a:rPr>
              <a:t> </a:t>
            </a:r>
            <a:r>
              <a:rPr lang="en-US" sz="1600" dirty="0">
                <a:cs typeface="Calibri" pitchFamily="34" charset="0"/>
              </a:rPr>
              <a:t>approach</a:t>
            </a:r>
            <a:r>
              <a:rPr lang="en-US" sz="1600" dirty="0">
                <a:cs typeface="Times New Roman" pitchFamily="18" charset="0"/>
              </a:rPr>
              <a:t> </a:t>
            </a:r>
            <a:r>
              <a:rPr lang="en-US" sz="1600" dirty="0">
                <a:cs typeface="Calibri" pitchFamily="34" charset="0"/>
              </a:rPr>
              <a:t>is</a:t>
            </a:r>
            <a:r>
              <a:rPr lang="en-US" sz="1600" dirty="0">
                <a:cs typeface="Times New Roman" pitchFamily="18" charset="0"/>
              </a:rPr>
              <a:t> </a:t>
            </a:r>
            <a:r>
              <a:rPr lang="en-US" sz="1600" dirty="0">
                <a:cs typeface="Calibri" pitchFamily="34" charset="0"/>
              </a:rPr>
              <a:t>that</a:t>
            </a:r>
            <a:r>
              <a:rPr lang="en-US" sz="1600" dirty="0">
                <a:cs typeface="Times New Roman" pitchFamily="18" charset="0"/>
              </a:rPr>
              <a:t> </a:t>
            </a:r>
            <a:r>
              <a:rPr lang="en-US" sz="1600" dirty="0">
                <a:cs typeface="Calibri" pitchFamily="34" charset="0"/>
              </a:rPr>
              <a:t>it</a:t>
            </a:r>
            <a:r>
              <a:rPr lang="en-US" sz="1600" dirty="0">
                <a:cs typeface="Times New Roman" pitchFamily="18" charset="0"/>
              </a:rPr>
              <a:t> </a:t>
            </a:r>
            <a:r>
              <a:rPr lang="en-US" sz="1600" dirty="0">
                <a:cs typeface="Calibri" pitchFamily="34" charset="0"/>
              </a:rPr>
              <a:t>may</a:t>
            </a:r>
            <a:r>
              <a:rPr lang="en-US" sz="1600" dirty="0">
                <a:cs typeface="Times New Roman" pitchFamily="18" charset="0"/>
              </a:rPr>
              <a:t> </a:t>
            </a:r>
            <a:r>
              <a:rPr lang="en-US" sz="1600" dirty="0">
                <a:cs typeface="Calibri" pitchFamily="34" charset="0"/>
              </a:rPr>
              <a:t>be</a:t>
            </a:r>
            <a:r>
              <a:rPr lang="en-US" sz="1600" dirty="0">
                <a:cs typeface="Times New Roman" pitchFamily="18" charset="0"/>
              </a:rPr>
              <a:t> </a:t>
            </a:r>
            <a:r>
              <a:rPr lang="en-US" sz="1600" dirty="0">
                <a:cs typeface="Calibri" pitchFamily="34" charset="0"/>
              </a:rPr>
              <a:t>biased</a:t>
            </a:r>
            <a:r>
              <a:rPr lang="en-US" sz="1600" dirty="0">
                <a:cs typeface="Times New Roman" pitchFamily="18" charset="0"/>
              </a:rPr>
              <a:t> </a:t>
            </a:r>
            <a:r>
              <a:rPr lang="en-US" sz="1600" dirty="0">
                <a:cs typeface="Calibri" pitchFamily="34" charset="0"/>
              </a:rPr>
              <a:t>against</a:t>
            </a:r>
            <a:r>
              <a:rPr lang="en-US" sz="1600" dirty="0">
                <a:cs typeface="Times New Roman" pitchFamily="18" charset="0"/>
              </a:rPr>
              <a:t> </a:t>
            </a:r>
            <a:r>
              <a:rPr lang="en-US" sz="1600" dirty="0">
                <a:cs typeface="Calibri" pitchFamily="34" charset="0"/>
              </a:rPr>
              <a:t>specific</a:t>
            </a:r>
            <a:r>
              <a:rPr lang="en-US" sz="1600" dirty="0">
                <a:cs typeface="Times New Roman" pitchFamily="18" charset="0"/>
              </a:rPr>
              <a:t> </a:t>
            </a:r>
            <a:r>
              <a:rPr lang="en-US" sz="1600" dirty="0">
                <a:cs typeface="Calibri" pitchFamily="34" charset="0"/>
              </a:rPr>
              <a:t>groups</a:t>
            </a:r>
            <a:r>
              <a:rPr lang="en-US" sz="1600" dirty="0">
                <a:cs typeface="Times New Roman" pitchFamily="18" charset="0"/>
              </a:rPr>
              <a:t> </a:t>
            </a:r>
            <a:r>
              <a:rPr lang="en-US" sz="1600" dirty="0">
                <a:cs typeface="Calibri" pitchFamily="34" charset="0"/>
              </a:rPr>
              <a:t>of</a:t>
            </a:r>
            <a:r>
              <a:rPr lang="en-US" sz="1600" dirty="0">
                <a:cs typeface="Times New Roman" pitchFamily="18" charset="0"/>
              </a:rPr>
              <a:t> </a:t>
            </a:r>
            <a:r>
              <a:rPr lang="en-US" sz="1600" dirty="0">
                <a:cs typeface="Calibri" pitchFamily="34" charset="0"/>
              </a:rPr>
              <a:t>people</a:t>
            </a:r>
            <a:r>
              <a:rPr lang="en-US" sz="1600" dirty="0">
                <a:cs typeface="Times New Roman" pitchFamily="18" charset="0"/>
              </a:rPr>
              <a:t> </a:t>
            </a:r>
            <a:r>
              <a:rPr lang="en-US" sz="1600" dirty="0">
                <a:cs typeface="Calibri" pitchFamily="34" charset="0"/>
              </a:rPr>
              <a:t>(the</a:t>
            </a:r>
            <a:r>
              <a:rPr lang="en-US" sz="1600" dirty="0">
                <a:cs typeface="Times New Roman" pitchFamily="18" charset="0"/>
              </a:rPr>
              <a:t> </a:t>
            </a:r>
            <a:r>
              <a:rPr lang="en-US" sz="1600" dirty="0">
                <a:cs typeface="Calibri" pitchFamily="34" charset="0"/>
              </a:rPr>
              <a:t>Unemployed,</a:t>
            </a:r>
            <a:r>
              <a:rPr lang="en-US" sz="1600" dirty="0">
                <a:cs typeface="Times New Roman" pitchFamily="18" charset="0"/>
              </a:rPr>
              <a:t> </a:t>
            </a:r>
            <a:r>
              <a:rPr lang="en-US" sz="1600" dirty="0">
                <a:cs typeface="Calibri" pitchFamily="34" charset="0"/>
              </a:rPr>
              <a:t>children,</a:t>
            </a:r>
            <a:r>
              <a:rPr lang="en-US" sz="1600" dirty="0">
                <a:cs typeface="Times New Roman" pitchFamily="18" charset="0"/>
              </a:rPr>
              <a:t> </a:t>
            </a:r>
            <a:r>
              <a:rPr lang="en-US" sz="1600" dirty="0">
                <a:cs typeface="Calibri" pitchFamily="34" charset="0"/>
              </a:rPr>
              <a:t>and</a:t>
            </a:r>
            <a:r>
              <a:rPr lang="en-US" sz="1600" dirty="0">
                <a:cs typeface="Times New Roman" pitchFamily="18" charset="0"/>
              </a:rPr>
              <a:t> </a:t>
            </a:r>
            <a:r>
              <a:rPr lang="en-US" sz="1600" dirty="0">
                <a:cs typeface="Calibri" pitchFamily="34" charset="0"/>
              </a:rPr>
              <a:t>the</a:t>
            </a:r>
            <a:r>
              <a:rPr lang="en-US" sz="1600" dirty="0">
                <a:cs typeface="Times New Roman" pitchFamily="18" charset="0"/>
              </a:rPr>
              <a:t> </a:t>
            </a:r>
            <a:r>
              <a:rPr lang="en-US" sz="1600" dirty="0">
                <a:cs typeface="Calibri" pitchFamily="34" charset="0"/>
              </a:rPr>
              <a:t>elderly).</a:t>
            </a:r>
          </a:p>
          <a:p>
            <a:pPr marL="355600" indent="-342900" eaLnBrk="1" hangingPunct="1">
              <a:lnSpc>
                <a:spcPct val="100000"/>
              </a:lnSpc>
              <a:spcBef>
                <a:spcPts val="0"/>
              </a:spcBef>
              <a:spcAft>
                <a:spcPts val="600"/>
              </a:spcAft>
              <a:buFontTx/>
              <a:buChar char="•"/>
              <a:tabLst>
                <a:tab pos="355600" algn="l"/>
              </a:tabLst>
            </a:pPr>
            <a:r>
              <a:rPr lang="el-GR" sz="1600" dirty="0">
                <a:cs typeface="Calibri" pitchFamily="34" charset="0"/>
              </a:rPr>
              <a:t>Η υπόθεση του HC ότι η αξία των ωφελειών υγείας ισούται με την οικονομική παραγωγικότητα που επιτρέπουν μπορεί επίσης να είναι μεροληπτική.</a:t>
            </a:r>
            <a:r>
              <a:rPr lang="en-US" sz="1600" dirty="0">
                <a:cs typeface="Calibri" pitchFamily="34" charset="0"/>
              </a:rPr>
              <a:t>The</a:t>
            </a:r>
            <a:r>
              <a:rPr lang="en-US" sz="1600" dirty="0">
                <a:cs typeface="Times New Roman" pitchFamily="18" charset="0"/>
              </a:rPr>
              <a:t> </a:t>
            </a:r>
            <a:r>
              <a:rPr lang="en-US" sz="1600" dirty="0">
                <a:cs typeface="Calibri" pitchFamily="34" charset="0"/>
              </a:rPr>
              <a:t>HC</a:t>
            </a:r>
            <a:r>
              <a:rPr lang="en-US" sz="1600" dirty="0">
                <a:cs typeface="Times New Roman" pitchFamily="18" charset="0"/>
              </a:rPr>
              <a:t> </a:t>
            </a:r>
            <a:r>
              <a:rPr lang="en-US" sz="1600" dirty="0">
                <a:cs typeface="Calibri" pitchFamily="34" charset="0"/>
              </a:rPr>
              <a:t>method</a:t>
            </a:r>
            <a:r>
              <a:rPr lang="en-US" sz="1600" dirty="0">
                <a:cs typeface="Times New Roman" pitchFamily="18" charset="0"/>
              </a:rPr>
              <a:t> </a:t>
            </a:r>
            <a:r>
              <a:rPr lang="en-US" sz="1600" dirty="0">
                <a:cs typeface="Calibri" pitchFamily="34" charset="0"/>
              </a:rPr>
              <a:t>also</a:t>
            </a:r>
            <a:r>
              <a:rPr lang="en-US" sz="1600" dirty="0">
                <a:cs typeface="Times New Roman" pitchFamily="18" charset="0"/>
              </a:rPr>
              <a:t> </a:t>
            </a:r>
            <a:r>
              <a:rPr lang="en-US" sz="1600" dirty="0">
                <a:cs typeface="Calibri" pitchFamily="34" charset="0"/>
              </a:rPr>
              <a:t>does</a:t>
            </a:r>
            <a:r>
              <a:rPr lang="en-US" sz="1600" dirty="0">
                <a:cs typeface="Times New Roman" pitchFamily="18" charset="0"/>
              </a:rPr>
              <a:t> </a:t>
            </a:r>
            <a:r>
              <a:rPr lang="en-US" sz="1600" dirty="0">
                <a:cs typeface="Calibri" pitchFamily="34" charset="0"/>
              </a:rPr>
              <a:t>not</a:t>
            </a:r>
            <a:r>
              <a:rPr lang="en-US" sz="1600" dirty="0">
                <a:cs typeface="Times New Roman" pitchFamily="18" charset="0"/>
              </a:rPr>
              <a:t> </a:t>
            </a:r>
            <a:r>
              <a:rPr lang="en-US" sz="1600" dirty="0">
                <a:cs typeface="Calibri" pitchFamily="34" charset="0"/>
              </a:rPr>
              <a:t>incorporate</a:t>
            </a:r>
            <a:r>
              <a:rPr lang="en-US" sz="1600" dirty="0">
                <a:cs typeface="Times New Roman" pitchFamily="18" charset="0"/>
              </a:rPr>
              <a:t> </a:t>
            </a:r>
            <a:r>
              <a:rPr lang="en-US" sz="1600" dirty="0">
                <a:cs typeface="Calibri" pitchFamily="34" charset="0"/>
              </a:rPr>
              <a:t>values</a:t>
            </a:r>
            <a:r>
              <a:rPr lang="en-US" sz="1600" dirty="0">
                <a:cs typeface="Times New Roman" pitchFamily="18" charset="0"/>
              </a:rPr>
              <a:t> </a:t>
            </a:r>
            <a:r>
              <a:rPr lang="en-US" sz="1600" dirty="0">
                <a:cs typeface="Calibri" pitchFamily="34" charset="0"/>
              </a:rPr>
              <a:t>for</a:t>
            </a:r>
            <a:r>
              <a:rPr lang="en-US" sz="1600" dirty="0">
                <a:cs typeface="Times New Roman" pitchFamily="18" charset="0"/>
              </a:rPr>
              <a:t> </a:t>
            </a:r>
            <a:r>
              <a:rPr lang="en-US" sz="1600" dirty="0">
                <a:cs typeface="Calibri" pitchFamily="34" charset="0"/>
              </a:rPr>
              <a:t>pain</a:t>
            </a:r>
            <a:r>
              <a:rPr lang="en-US" sz="1600" dirty="0">
                <a:cs typeface="Times New Roman" pitchFamily="18" charset="0"/>
              </a:rPr>
              <a:t> </a:t>
            </a:r>
            <a:r>
              <a:rPr lang="en-US" sz="1600" dirty="0">
                <a:cs typeface="Calibri" pitchFamily="34" charset="0"/>
              </a:rPr>
              <a:t>and</a:t>
            </a:r>
            <a:r>
              <a:rPr lang="en-US" sz="1600" dirty="0">
                <a:cs typeface="Times New Roman" pitchFamily="18" charset="0"/>
              </a:rPr>
              <a:t> </a:t>
            </a:r>
            <a:r>
              <a:rPr lang="en-US" sz="1600" dirty="0">
                <a:cs typeface="Calibri" pitchFamily="34" charset="0"/>
              </a:rPr>
              <a:t>suffering</a:t>
            </a:r>
            <a:r>
              <a:rPr lang="en-US" sz="1600" dirty="0">
                <a:cs typeface="Times New Roman" pitchFamily="18" charset="0"/>
              </a:rPr>
              <a:t> </a:t>
            </a:r>
            <a:r>
              <a:rPr lang="en-US" sz="1600" dirty="0">
                <a:cs typeface="Calibri" pitchFamily="34" charset="0"/>
              </a:rPr>
              <a:t>if</a:t>
            </a:r>
            <a:r>
              <a:rPr lang="en-US" sz="1600" dirty="0">
                <a:cs typeface="Times New Roman" pitchFamily="18" charset="0"/>
              </a:rPr>
              <a:t> </a:t>
            </a:r>
            <a:r>
              <a:rPr lang="en-US" sz="1600" dirty="0">
                <a:cs typeface="Calibri" pitchFamily="34" charset="0"/>
              </a:rPr>
              <a:t>these</a:t>
            </a:r>
            <a:r>
              <a:rPr lang="en-US" sz="1600" dirty="0">
                <a:cs typeface="Times New Roman" pitchFamily="18" charset="0"/>
              </a:rPr>
              <a:t> </a:t>
            </a:r>
            <a:r>
              <a:rPr lang="en-US" sz="1600" dirty="0">
                <a:cs typeface="Calibri" pitchFamily="34" charset="0"/>
              </a:rPr>
              <a:t>values</a:t>
            </a:r>
            <a:r>
              <a:rPr lang="en-US" sz="1600" dirty="0">
                <a:cs typeface="Times New Roman" pitchFamily="18" charset="0"/>
              </a:rPr>
              <a:t> </a:t>
            </a:r>
            <a:r>
              <a:rPr lang="en-US" sz="1600" dirty="0">
                <a:cs typeface="Calibri" pitchFamily="34" charset="0"/>
              </a:rPr>
              <a:t>do</a:t>
            </a:r>
            <a:r>
              <a:rPr lang="en-US" sz="1600" dirty="0">
                <a:cs typeface="Times New Roman" pitchFamily="18" charset="0"/>
              </a:rPr>
              <a:t> </a:t>
            </a:r>
            <a:r>
              <a:rPr lang="en-US" sz="1600" dirty="0">
                <a:cs typeface="Calibri" pitchFamily="34" charset="0"/>
              </a:rPr>
              <a:t>not</a:t>
            </a:r>
            <a:r>
              <a:rPr lang="en-US" sz="1600" dirty="0">
                <a:cs typeface="Times New Roman" pitchFamily="18" charset="0"/>
              </a:rPr>
              <a:t> </a:t>
            </a:r>
            <a:r>
              <a:rPr lang="en-US" sz="1600" dirty="0">
                <a:cs typeface="Calibri" pitchFamily="34" charset="0"/>
              </a:rPr>
              <a:t>impact</a:t>
            </a:r>
            <a:r>
              <a:rPr lang="en-US" sz="1600" dirty="0">
                <a:cs typeface="Times New Roman" pitchFamily="18" charset="0"/>
              </a:rPr>
              <a:t> </a:t>
            </a:r>
            <a:r>
              <a:rPr lang="en-US" sz="1600" dirty="0">
                <a:cs typeface="Calibri" pitchFamily="34" charset="0"/>
              </a:rPr>
              <a:t>productivity.</a:t>
            </a:r>
          </a:p>
          <a:p>
            <a:pPr>
              <a:lnSpc>
                <a:spcPct val="100000"/>
              </a:lnSpc>
              <a:spcBef>
                <a:spcPts val="0"/>
              </a:spcBef>
              <a:spcAft>
                <a:spcPts val="600"/>
              </a:spcAft>
            </a:pPr>
            <a:endParaRPr lang="el-GR" sz="1600" dirty="0"/>
          </a:p>
        </p:txBody>
      </p:sp>
      <p:cxnSp>
        <p:nvCxnSpPr>
          <p:cNvPr id="7" name="Ευθεία γραμμή σύνδεσης 6">
            <a:extLst>
              <a:ext uri="{FF2B5EF4-FFF2-40B4-BE49-F238E27FC236}">
                <a16:creationId xmlns:a16="http://schemas.microsoft.com/office/drawing/2014/main" id="{93CF7B81-9D92-935D-EF16-77EA9D6D20D1}"/>
              </a:ext>
            </a:extLst>
          </p:cNvPr>
          <p:cNvCxnSpPr/>
          <p:nvPr/>
        </p:nvCxnSpPr>
        <p:spPr>
          <a:xfrm>
            <a:off x="395288" y="895350"/>
            <a:ext cx="8266510"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EAE52630-D403-10B5-8084-98C3D2B75D35}"/>
              </a:ext>
            </a:extLst>
          </p:cNvPr>
          <p:cNvCxnSpPr/>
          <p:nvPr/>
        </p:nvCxnSpPr>
        <p:spPr>
          <a:xfrm>
            <a:off x="382191" y="919162"/>
            <a:ext cx="826770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9" name="Τίτλος 6">
            <a:extLst>
              <a:ext uri="{FF2B5EF4-FFF2-40B4-BE49-F238E27FC236}">
                <a16:creationId xmlns:a16="http://schemas.microsoft.com/office/drawing/2014/main" id="{7CB83C07-F474-9FC1-B0C2-982104BCC891}"/>
              </a:ext>
            </a:extLst>
          </p:cNvPr>
          <p:cNvSpPr txBox="1">
            <a:spLocks/>
          </p:cNvSpPr>
          <p:nvPr/>
        </p:nvSpPr>
        <p:spPr bwMode="auto">
          <a:xfrm>
            <a:off x="492483" y="311467"/>
            <a:ext cx="80721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l-GR" sz="2800" b="1" dirty="0">
                <a:solidFill>
                  <a:srgbClr val="002060"/>
                </a:solidFill>
                <a:latin typeface="+mn-lt"/>
              </a:rPr>
              <a:t>Μέθοδος Ανθρωπίνου Κεφαλαίου</a:t>
            </a:r>
          </a:p>
        </p:txBody>
      </p:sp>
    </p:spTree>
    <p:extLst>
      <p:ext uri="{BB962C8B-B14F-4D97-AF65-F5344CB8AC3E}">
        <p14:creationId xmlns:p14="http://schemas.microsoft.com/office/powerpoint/2010/main" val="16308711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2191" y="1123950"/>
            <a:ext cx="8367712" cy="3539430"/>
          </a:xfrm>
          <a:prstGeom prst="rect">
            <a:avLst/>
          </a:prstGeom>
        </p:spPr>
        <p:txBody>
          <a:bodyPr wrap="square" lIns="0" tIns="0" rIns="0" bIns="0">
            <a:spAutoFit/>
          </a:bodyPr>
          <a:lstStyle/>
          <a:p>
            <a:pPr marL="355600" indent="-342900">
              <a:spcAft>
                <a:spcPts val="1200"/>
              </a:spcAft>
              <a:buFont typeface="Arial" charset="0"/>
              <a:buChar char="•"/>
              <a:tabLst>
                <a:tab pos="355600" algn="l"/>
              </a:tabLst>
            </a:pPr>
            <a:r>
              <a:rPr lang="el-GR" sz="1600" dirty="0">
                <a:cs typeface="Calibri" pitchFamily="34" charset="0"/>
              </a:rPr>
              <a:t>Εκτιμά τόσο τις έμμεσες όσο και τις άυλες πτυχές μιας ασθένειας ή κατάστασης υγείας.</a:t>
            </a:r>
          </a:p>
          <a:p>
            <a:pPr marL="355600" indent="-342900">
              <a:spcAft>
                <a:spcPts val="1200"/>
              </a:spcAft>
              <a:buFont typeface="Arial" charset="0"/>
              <a:buChar char="•"/>
              <a:tabLst>
                <a:tab pos="355600" algn="l"/>
              </a:tabLst>
            </a:pPr>
            <a:r>
              <a:rPr lang="el-GR" sz="1600" dirty="0">
                <a:cs typeface="Calibri" pitchFamily="34" charset="0"/>
              </a:rPr>
              <a:t>Καθορίζει πόσα άτομα είναι διατεθειμένα να πληρώσουν για να μειώσουν τον κίνδυνο ανεπιθύμητου αποτελέσματος στην υγεία.</a:t>
            </a:r>
            <a:r>
              <a:rPr lang="en-GB" sz="1600" dirty="0">
                <a:cs typeface="Calibri" pitchFamily="34" charset="0"/>
              </a:rPr>
              <a:t> </a:t>
            </a:r>
            <a:r>
              <a:rPr lang="el-GR" sz="1600" dirty="0">
                <a:cs typeface="Calibri" pitchFamily="34" charset="0"/>
              </a:rPr>
              <a:t>Περιλαμβάνει τις προτιμήσεις των ασθενών και τα άυλα οφέλη, όπως η ποιότητα ζωής.</a:t>
            </a:r>
            <a:endParaRPr lang="en-GB" sz="1600" dirty="0">
              <a:cs typeface="Calibri" pitchFamily="34" charset="0"/>
            </a:endParaRPr>
          </a:p>
          <a:p>
            <a:pPr marL="355600" indent="-342900" algn="just">
              <a:spcAft>
                <a:spcPts val="1200"/>
              </a:spcAft>
              <a:buFont typeface="Arial" charset="0"/>
              <a:buChar char="•"/>
              <a:tabLst>
                <a:tab pos="355600" algn="l"/>
              </a:tabLst>
            </a:pPr>
            <a:r>
              <a:rPr lang="en-US" sz="1600" b="1" dirty="0">
                <a:cs typeface="Calibri" pitchFamily="34" charset="0"/>
              </a:rPr>
              <a:t>Contingent</a:t>
            </a:r>
            <a:r>
              <a:rPr lang="en-US" sz="1600" b="1" dirty="0">
                <a:latin typeface="Times New Roman" pitchFamily="18" charset="0"/>
                <a:cs typeface="Times New Roman" pitchFamily="18" charset="0"/>
              </a:rPr>
              <a:t> </a:t>
            </a:r>
            <a:r>
              <a:rPr lang="en-US" sz="1600" b="1" dirty="0">
                <a:cs typeface="Calibri" pitchFamily="34" charset="0"/>
              </a:rPr>
              <a:t>valuation(CV),</a:t>
            </a:r>
            <a:r>
              <a:rPr lang="en-US" sz="1600" b="1" dirty="0">
                <a:latin typeface="Times New Roman" pitchFamily="18" charset="0"/>
                <a:cs typeface="Times New Roman" pitchFamily="18" charset="0"/>
              </a:rPr>
              <a:t> </a:t>
            </a:r>
            <a:r>
              <a:rPr lang="el-GR" sz="1600" dirty="0">
                <a:cs typeface="Calibri" pitchFamily="34" charset="0"/>
              </a:rPr>
              <a:t>όπου ζητείται από τον ερωτώμενο να αξιολογήσει μια υποθετική κατάσταση (όπου παρουσιάζονται τα οφέλη μιας συγκεκριμένης παρέμβασης), ως προς την πρόθεση να πληρώσει (ως χρηματικό ποσό, ποσοστό εισοδήματος ή ασφάλιστρο υγείας) για να την αποκτήσει.</a:t>
            </a:r>
          </a:p>
          <a:p>
            <a:pPr marL="812800" lvl="1" indent="-342900" algn="just">
              <a:spcAft>
                <a:spcPts val="1200"/>
              </a:spcAft>
              <a:buFont typeface="Wingdings" panose="05000000000000000000" pitchFamily="2" charset="2"/>
              <a:buChar char="Ø"/>
              <a:tabLst>
                <a:tab pos="355600" algn="l"/>
              </a:tabLst>
            </a:pPr>
            <a:r>
              <a:rPr lang="el-GR" sz="1500" dirty="0">
                <a:cs typeface="Calibri" pitchFamily="34" charset="0"/>
              </a:rPr>
              <a:t>Συλλογή δεδομένων μέσω προσωπικών συνεντεύξεων, μέσω ταχυδρομείου, τηλεφώνου ή μέσω του διαδικτύου.</a:t>
            </a:r>
            <a:r>
              <a:rPr lang="en-US" sz="1500" dirty="0">
                <a:cs typeface="Calibri" pitchFamily="34" charset="0"/>
              </a:rPr>
              <a:t> </a:t>
            </a:r>
            <a:endParaRPr lang="el-GR" sz="1500" dirty="0">
              <a:cs typeface="Calibri" pitchFamily="34" charset="0"/>
            </a:endParaRPr>
          </a:p>
          <a:p>
            <a:pPr marL="812800" lvl="1" indent="-342900" algn="just">
              <a:spcAft>
                <a:spcPts val="1200"/>
              </a:spcAft>
              <a:buFont typeface="Wingdings" panose="05000000000000000000" pitchFamily="2" charset="2"/>
              <a:buChar char="Ø"/>
              <a:tabLst>
                <a:tab pos="355600" algn="l"/>
              </a:tabLst>
            </a:pPr>
            <a:r>
              <a:rPr lang="el-GR" sz="1600" dirty="0">
                <a:cs typeface="Calibri" pitchFamily="34" charset="0"/>
              </a:rPr>
              <a:t>Η μέτρηση του WTP με τη μέθοδο CV περιλαμβάνει δύο γενικά στοιχεία: ένα υποθετικό σενάριο και ένα εργαλείο διαπραγμάτευσης (</a:t>
            </a:r>
            <a:r>
              <a:rPr lang="el-GR" sz="1600" dirty="0" err="1">
                <a:cs typeface="Calibri" pitchFamily="34" charset="0"/>
              </a:rPr>
              <a:t>bidding</a:t>
            </a:r>
            <a:r>
              <a:rPr lang="el-GR" sz="1600" dirty="0">
                <a:cs typeface="Calibri" pitchFamily="34" charset="0"/>
              </a:rPr>
              <a:t> </a:t>
            </a:r>
            <a:r>
              <a:rPr lang="el-GR" sz="1600" dirty="0" err="1">
                <a:cs typeface="Calibri" pitchFamily="34" charset="0"/>
              </a:rPr>
              <a:t>vehicle</a:t>
            </a:r>
            <a:r>
              <a:rPr lang="el-GR" sz="1600" dirty="0">
                <a:cs typeface="Calibri" pitchFamily="34" charset="0"/>
              </a:rPr>
              <a:t>).</a:t>
            </a:r>
            <a:endParaRPr lang="en-US" sz="1600" dirty="0">
              <a:cs typeface="Calibri" pitchFamily="34" charset="0"/>
            </a:endParaRPr>
          </a:p>
        </p:txBody>
      </p:sp>
      <p:cxnSp>
        <p:nvCxnSpPr>
          <p:cNvPr id="4" name="Ευθεία γραμμή σύνδεσης 3">
            <a:extLst>
              <a:ext uri="{FF2B5EF4-FFF2-40B4-BE49-F238E27FC236}">
                <a16:creationId xmlns:a16="http://schemas.microsoft.com/office/drawing/2014/main" id="{03048A57-7B31-52C7-356D-0D466009C4D5}"/>
              </a:ext>
            </a:extLst>
          </p:cNvPr>
          <p:cNvCxnSpPr/>
          <p:nvPr/>
        </p:nvCxnSpPr>
        <p:spPr>
          <a:xfrm>
            <a:off x="395288" y="7953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9B7E35CA-2C09-D71D-7027-FFA032499F95}"/>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DE3CE91-720E-A5D8-570B-AB08CD08C07B}"/>
              </a:ext>
            </a:extLst>
          </p:cNvPr>
          <p:cNvSpPr txBox="1"/>
          <p:nvPr/>
        </p:nvSpPr>
        <p:spPr>
          <a:xfrm>
            <a:off x="609600" y="213301"/>
            <a:ext cx="7924800" cy="553998"/>
          </a:xfrm>
          <a:prstGeom prst="rect">
            <a:avLst/>
          </a:prstGeom>
          <a:noFill/>
        </p:spPr>
        <p:txBody>
          <a:bodyPr wrap="square">
            <a:spAutoFit/>
          </a:bodyPr>
          <a:lstStyle/>
          <a:p>
            <a:r>
              <a:rPr lang="en-GB" sz="3000" b="1" kern="1200" dirty="0">
                <a:solidFill>
                  <a:srgbClr val="002060"/>
                </a:solidFill>
                <a:latin typeface="+mn-lt"/>
                <a:cs typeface="+mj-cs"/>
              </a:rPr>
              <a:t>Willingness-to-Pay Method</a:t>
            </a:r>
            <a:endParaRPr lang="el-GR" sz="3000" b="1"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440A7F96-76FC-E99D-6DC2-631E1A68B91D}"/>
              </a:ext>
            </a:extLst>
          </p:cNvPr>
          <p:cNvSpPr>
            <a:spLocks noGrp="1"/>
          </p:cNvSpPr>
          <p:nvPr>
            <p:ph type="body" idx="1"/>
          </p:nvPr>
        </p:nvSpPr>
        <p:spPr>
          <a:xfrm>
            <a:off x="629842" y="1410387"/>
            <a:ext cx="3868340" cy="276999"/>
          </a:xfrm>
        </p:spPr>
        <p:txBody>
          <a:bodyPr/>
          <a:lstStyle/>
          <a:p>
            <a:r>
              <a:rPr lang="en-GB" dirty="0"/>
              <a:t>Advantages</a:t>
            </a:r>
            <a:r>
              <a:rPr lang="el-GR" dirty="0"/>
              <a:t> </a:t>
            </a:r>
          </a:p>
        </p:txBody>
      </p:sp>
      <p:sp>
        <p:nvSpPr>
          <p:cNvPr id="4" name="Θέση περιεχομένου 3">
            <a:extLst>
              <a:ext uri="{FF2B5EF4-FFF2-40B4-BE49-F238E27FC236}">
                <a16:creationId xmlns:a16="http://schemas.microsoft.com/office/drawing/2014/main" id="{850526BC-F043-87B6-54EC-21E12D56CBCA}"/>
              </a:ext>
            </a:extLst>
          </p:cNvPr>
          <p:cNvSpPr>
            <a:spLocks noGrp="1"/>
          </p:cNvSpPr>
          <p:nvPr>
            <p:ph sz="half" idx="2"/>
          </p:nvPr>
        </p:nvSpPr>
        <p:spPr>
          <a:xfrm>
            <a:off x="629842" y="1888609"/>
            <a:ext cx="3868340" cy="1826141"/>
          </a:xfrm>
        </p:spPr>
        <p:txBody>
          <a:bodyPr/>
          <a:lstStyle/>
          <a:p>
            <a:pPr marL="355600" indent="-342900" algn="just">
              <a:buFont typeface="Arial" charset="0"/>
              <a:buChar char="•"/>
              <a:tabLst>
                <a:tab pos="355600" algn="l"/>
              </a:tabLst>
            </a:pPr>
            <a:r>
              <a:rPr lang="en-US" sz="1600" dirty="0">
                <a:cs typeface="Calibri" pitchFamily="34" charset="0"/>
              </a:rPr>
              <a:t>The</a:t>
            </a:r>
            <a:r>
              <a:rPr lang="en-US" sz="1600" dirty="0">
                <a:latin typeface="Times New Roman" pitchFamily="18" charset="0"/>
                <a:cs typeface="Times New Roman" pitchFamily="18" charset="0"/>
              </a:rPr>
              <a:t> </a:t>
            </a:r>
            <a:r>
              <a:rPr lang="en-US" sz="1600" dirty="0">
                <a:cs typeface="Calibri" pitchFamily="34" charset="0"/>
              </a:rPr>
              <a:t>main</a:t>
            </a:r>
            <a:r>
              <a:rPr lang="en-US" sz="1600" dirty="0">
                <a:latin typeface="Times New Roman" pitchFamily="18" charset="0"/>
                <a:cs typeface="Times New Roman" pitchFamily="18" charset="0"/>
              </a:rPr>
              <a:t> </a:t>
            </a:r>
            <a:r>
              <a:rPr lang="en-US" sz="1600" dirty="0">
                <a:cs typeface="Calibri" pitchFamily="34" charset="0"/>
              </a:rPr>
              <a:t>advantage</a:t>
            </a:r>
            <a:r>
              <a:rPr lang="en-US" sz="1600" dirty="0">
                <a:latin typeface="Times New Roman" pitchFamily="18" charset="0"/>
                <a:cs typeface="Times New Roman" pitchFamily="18" charset="0"/>
              </a:rPr>
              <a:t> </a:t>
            </a:r>
            <a:r>
              <a:rPr lang="en-US" sz="1600" dirty="0">
                <a:cs typeface="Calibri" pitchFamily="34" charset="0"/>
              </a:rPr>
              <a:t>of</a:t>
            </a:r>
            <a:r>
              <a:rPr lang="en-US" sz="1600" dirty="0">
                <a:latin typeface="Times New Roman" pitchFamily="18" charset="0"/>
                <a:cs typeface="Times New Roman" pitchFamily="18" charset="0"/>
              </a:rPr>
              <a:t> </a:t>
            </a:r>
            <a:r>
              <a:rPr lang="en-US" sz="1600" dirty="0">
                <a:cs typeface="Calibri" pitchFamily="34" charset="0"/>
              </a:rPr>
              <a:t>the</a:t>
            </a:r>
            <a:r>
              <a:rPr lang="en-US" sz="1600" dirty="0">
                <a:latin typeface="Times New Roman" pitchFamily="18" charset="0"/>
                <a:cs typeface="Times New Roman" pitchFamily="18" charset="0"/>
              </a:rPr>
              <a:t> </a:t>
            </a:r>
            <a:r>
              <a:rPr lang="en-US" sz="1600" dirty="0">
                <a:cs typeface="Calibri" pitchFamily="34" charset="0"/>
              </a:rPr>
              <a:t>WTP</a:t>
            </a:r>
            <a:r>
              <a:rPr lang="en-US" sz="1600" dirty="0">
                <a:latin typeface="Times New Roman" pitchFamily="18" charset="0"/>
                <a:cs typeface="Times New Roman" pitchFamily="18" charset="0"/>
              </a:rPr>
              <a:t> </a:t>
            </a:r>
            <a:r>
              <a:rPr lang="en-US" sz="1600" dirty="0">
                <a:cs typeface="Calibri" pitchFamily="34" charset="0"/>
              </a:rPr>
              <a:t>approach</a:t>
            </a:r>
            <a:r>
              <a:rPr lang="en-US" sz="1600" dirty="0">
                <a:latin typeface="Times New Roman" pitchFamily="18" charset="0"/>
                <a:cs typeface="Times New Roman" pitchFamily="18" charset="0"/>
              </a:rPr>
              <a:t> </a:t>
            </a:r>
            <a:r>
              <a:rPr lang="en-US" sz="1600" dirty="0">
                <a:cs typeface="Calibri" pitchFamily="34" charset="0"/>
              </a:rPr>
              <a:t>is</a:t>
            </a:r>
            <a:r>
              <a:rPr lang="en-US" sz="1600" dirty="0">
                <a:latin typeface="Times New Roman" pitchFamily="18" charset="0"/>
                <a:cs typeface="Times New Roman" pitchFamily="18" charset="0"/>
              </a:rPr>
              <a:t> </a:t>
            </a:r>
            <a:r>
              <a:rPr lang="en-US" sz="1600" dirty="0">
                <a:cs typeface="Calibri" pitchFamily="34" charset="0"/>
              </a:rPr>
              <a:t>that</a:t>
            </a:r>
            <a:r>
              <a:rPr lang="en-US" sz="1600" dirty="0">
                <a:latin typeface="Times New Roman" pitchFamily="18" charset="0"/>
                <a:cs typeface="Times New Roman" pitchFamily="18" charset="0"/>
              </a:rPr>
              <a:t> </a:t>
            </a:r>
            <a:r>
              <a:rPr lang="en-US" sz="1600" dirty="0">
                <a:cs typeface="Calibri" pitchFamily="34" charset="0"/>
              </a:rPr>
              <a:t>it</a:t>
            </a:r>
            <a:r>
              <a:rPr lang="en-US" sz="1600" dirty="0">
                <a:latin typeface="Times New Roman" pitchFamily="18" charset="0"/>
                <a:cs typeface="Times New Roman" pitchFamily="18" charset="0"/>
              </a:rPr>
              <a:t> </a:t>
            </a:r>
            <a:r>
              <a:rPr lang="en-US" sz="1600" dirty="0">
                <a:cs typeface="Calibri" pitchFamily="34" charset="0"/>
              </a:rPr>
              <a:t>is</a:t>
            </a:r>
            <a:r>
              <a:rPr lang="en-US" sz="1600" dirty="0">
                <a:latin typeface="Times New Roman" pitchFamily="18" charset="0"/>
                <a:cs typeface="Times New Roman" pitchFamily="18" charset="0"/>
              </a:rPr>
              <a:t> </a:t>
            </a:r>
            <a:r>
              <a:rPr lang="en-US" sz="1600" dirty="0">
                <a:cs typeface="Calibri" pitchFamily="34" charset="0"/>
              </a:rPr>
              <a:t>a</a:t>
            </a:r>
            <a:r>
              <a:rPr lang="en-US" sz="1600" dirty="0">
                <a:latin typeface="Times New Roman" pitchFamily="18" charset="0"/>
                <a:cs typeface="Times New Roman" pitchFamily="18" charset="0"/>
              </a:rPr>
              <a:t> </a:t>
            </a:r>
            <a:r>
              <a:rPr lang="en-US" sz="1600" dirty="0">
                <a:cs typeface="Calibri" pitchFamily="34" charset="0"/>
              </a:rPr>
              <a:t>method</a:t>
            </a:r>
            <a:r>
              <a:rPr lang="en-US" sz="1600" dirty="0">
                <a:latin typeface="Times New Roman" pitchFamily="18" charset="0"/>
                <a:cs typeface="Times New Roman" pitchFamily="18" charset="0"/>
              </a:rPr>
              <a:t> </a:t>
            </a:r>
            <a:r>
              <a:rPr lang="en-US" sz="1600" dirty="0">
                <a:cs typeface="Calibri" pitchFamily="34" charset="0"/>
              </a:rPr>
              <a:t>to</a:t>
            </a:r>
            <a:r>
              <a:rPr lang="en-US" sz="1600" dirty="0">
                <a:latin typeface="Times New Roman" pitchFamily="18" charset="0"/>
                <a:cs typeface="Times New Roman" pitchFamily="18" charset="0"/>
              </a:rPr>
              <a:t> </a:t>
            </a:r>
            <a:r>
              <a:rPr lang="en-US" sz="1600" dirty="0">
                <a:cs typeface="Calibri" pitchFamily="34" charset="0"/>
              </a:rPr>
              <a:t>place</a:t>
            </a:r>
            <a:r>
              <a:rPr lang="en-US" sz="1600" dirty="0">
                <a:latin typeface="Times New Roman" pitchFamily="18" charset="0"/>
                <a:cs typeface="Times New Roman" pitchFamily="18" charset="0"/>
              </a:rPr>
              <a:t> </a:t>
            </a:r>
            <a:r>
              <a:rPr lang="en-US" sz="1600" dirty="0">
                <a:cs typeface="Calibri" pitchFamily="34" charset="0"/>
              </a:rPr>
              <a:t>a</a:t>
            </a:r>
            <a:r>
              <a:rPr lang="en-US" sz="1600" dirty="0">
                <a:latin typeface="Times New Roman" pitchFamily="18" charset="0"/>
                <a:cs typeface="Times New Roman" pitchFamily="18" charset="0"/>
              </a:rPr>
              <a:t> </a:t>
            </a:r>
            <a:r>
              <a:rPr lang="en-US" sz="1600" dirty="0">
                <a:cs typeface="Calibri" pitchFamily="34" charset="0"/>
              </a:rPr>
              <a:t>dollar</a:t>
            </a:r>
            <a:r>
              <a:rPr lang="en-US" sz="1600" dirty="0">
                <a:latin typeface="Times New Roman" pitchFamily="18" charset="0"/>
                <a:cs typeface="Times New Roman" pitchFamily="18" charset="0"/>
              </a:rPr>
              <a:t> </a:t>
            </a:r>
            <a:r>
              <a:rPr lang="en-US" sz="1600" dirty="0">
                <a:cs typeface="Calibri" pitchFamily="34" charset="0"/>
              </a:rPr>
              <a:t>value</a:t>
            </a:r>
            <a:r>
              <a:rPr lang="en-US" sz="1600" dirty="0">
                <a:latin typeface="Times New Roman" pitchFamily="18" charset="0"/>
                <a:cs typeface="Times New Roman" pitchFamily="18" charset="0"/>
              </a:rPr>
              <a:t> </a:t>
            </a:r>
            <a:r>
              <a:rPr lang="en-US" sz="1600" dirty="0">
                <a:cs typeface="Calibri" pitchFamily="34" charset="0"/>
              </a:rPr>
              <a:t>on</a:t>
            </a:r>
            <a:r>
              <a:rPr lang="en-US" sz="1600" dirty="0">
                <a:latin typeface="Times New Roman" pitchFamily="18" charset="0"/>
                <a:cs typeface="Times New Roman" pitchFamily="18" charset="0"/>
              </a:rPr>
              <a:t> </a:t>
            </a:r>
            <a:r>
              <a:rPr lang="en-US" sz="1600" dirty="0">
                <a:cs typeface="Calibri" pitchFamily="34" charset="0"/>
              </a:rPr>
              <a:t>intangible</a:t>
            </a:r>
            <a:r>
              <a:rPr lang="en-US" sz="1600" dirty="0">
                <a:latin typeface="Times New Roman" pitchFamily="18" charset="0"/>
                <a:cs typeface="Times New Roman" pitchFamily="18" charset="0"/>
              </a:rPr>
              <a:t> </a:t>
            </a:r>
            <a:r>
              <a:rPr lang="en-US" sz="1600" dirty="0">
                <a:cs typeface="Calibri" pitchFamily="34" charset="0"/>
              </a:rPr>
              <a:t>benefits.</a:t>
            </a:r>
          </a:p>
          <a:p>
            <a:pPr marL="355600" indent="-342900">
              <a:spcBef>
                <a:spcPts val="763"/>
              </a:spcBef>
              <a:buFont typeface="Arial" charset="0"/>
              <a:buChar char="•"/>
              <a:tabLst>
                <a:tab pos="355600" algn="l"/>
              </a:tabLst>
            </a:pPr>
            <a:r>
              <a:rPr lang="en-US" sz="1600" dirty="0">
                <a:cs typeface="Calibri" pitchFamily="34" charset="0"/>
              </a:rPr>
              <a:t>It</a:t>
            </a:r>
            <a:r>
              <a:rPr lang="en-US" sz="1600" dirty="0">
                <a:latin typeface="Times New Roman" pitchFamily="18" charset="0"/>
                <a:cs typeface="Times New Roman" pitchFamily="18" charset="0"/>
              </a:rPr>
              <a:t> </a:t>
            </a:r>
            <a:r>
              <a:rPr lang="en-US" sz="1600" dirty="0">
                <a:cs typeface="Calibri" pitchFamily="34" charset="0"/>
              </a:rPr>
              <a:t>is</a:t>
            </a:r>
            <a:r>
              <a:rPr lang="en-US" sz="1600" dirty="0">
                <a:latin typeface="Times New Roman" pitchFamily="18" charset="0"/>
                <a:cs typeface="Times New Roman" pitchFamily="18" charset="0"/>
              </a:rPr>
              <a:t> </a:t>
            </a:r>
            <a:r>
              <a:rPr lang="en-US" sz="1600" dirty="0">
                <a:cs typeface="Calibri" pitchFamily="34" charset="0"/>
              </a:rPr>
              <a:t>also</a:t>
            </a:r>
            <a:r>
              <a:rPr lang="en-US" sz="1600" dirty="0">
                <a:latin typeface="Times New Roman" pitchFamily="18" charset="0"/>
                <a:cs typeface="Times New Roman" pitchFamily="18" charset="0"/>
              </a:rPr>
              <a:t> </a:t>
            </a:r>
            <a:r>
              <a:rPr lang="en-US" sz="1600" dirty="0">
                <a:cs typeface="Calibri" pitchFamily="34" charset="0"/>
              </a:rPr>
              <a:t>grounded</a:t>
            </a:r>
            <a:r>
              <a:rPr lang="en-US" sz="1600" dirty="0">
                <a:latin typeface="Times New Roman" pitchFamily="18" charset="0"/>
                <a:cs typeface="Times New Roman" pitchFamily="18" charset="0"/>
              </a:rPr>
              <a:t> </a:t>
            </a:r>
            <a:r>
              <a:rPr lang="en-US" sz="1600" dirty="0">
                <a:cs typeface="Calibri" pitchFamily="34" charset="0"/>
              </a:rPr>
              <a:t>in</a:t>
            </a:r>
            <a:r>
              <a:rPr lang="en-US" sz="1600" dirty="0">
                <a:latin typeface="Times New Roman" pitchFamily="18" charset="0"/>
                <a:cs typeface="Times New Roman" pitchFamily="18" charset="0"/>
              </a:rPr>
              <a:t> </a:t>
            </a:r>
            <a:r>
              <a:rPr lang="en-US" sz="1600" dirty="0">
                <a:cs typeface="Calibri" pitchFamily="34" charset="0"/>
              </a:rPr>
              <a:t>welfare</a:t>
            </a:r>
            <a:r>
              <a:rPr lang="en-US" sz="1600" dirty="0">
                <a:latin typeface="Times New Roman" pitchFamily="18" charset="0"/>
                <a:cs typeface="Times New Roman" pitchFamily="18" charset="0"/>
              </a:rPr>
              <a:t> </a:t>
            </a:r>
            <a:r>
              <a:rPr lang="en-US" sz="1600" dirty="0">
                <a:cs typeface="Calibri" pitchFamily="34" charset="0"/>
              </a:rPr>
              <a:t>economic</a:t>
            </a:r>
            <a:r>
              <a:rPr lang="en-US" sz="1600" dirty="0">
                <a:latin typeface="Times New Roman" pitchFamily="18" charset="0"/>
                <a:cs typeface="Times New Roman" pitchFamily="18" charset="0"/>
              </a:rPr>
              <a:t> </a:t>
            </a:r>
            <a:r>
              <a:rPr lang="en-US" sz="1600" dirty="0">
                <a:cs typeface="Calibri" pitchFamily="34" charset="0"/>
              </a:rPr>
              <a:t>theory,</a:t>
            </a:r>
            <a:r>
              <a:rPr lang="en-US" sz="1600" dirty="0">
                <a:latin typeface="Times New Roman" pitchFamily="18" charset="0"/>
                <a:cs typeface="Times New Roman" pitchFamily="18" charset="0"/>
              </a:rPr>
              <a:t> </a:t>
            </a:r>
            <a:r>
              <a:rPr lang="en-US" sz="1600" dirty="0">
                <a:cs typeface="Calibri" pitchFamily="34" charset="0"/>
              </a:rPr>
              <a:t>which</a:t>
            </a:r>
            <a:r>
              <a:rPr lang="en-US" sz="1600" dirty="0">
                <a:latin typeface="Times New Roman" pitchFamily="18" charset="0"/>
                <a:cs typeface="Times New Roman" pitchFamily="18" charset="0"/>
              </a:rPr>
              <a:t> </a:t>
            </a:r>
            <a:r>
              <a:rPr lang="en-US" sz="1600" dirty="0">
                <a:cs typeface="Calibri" pitchFamily="34" charset="0"/>
              </a:rPr>
              <a:t>embodies</a:t>
            </a:r>
            <a:r>
              <a:rPr lang="en-US" sz="1600" dirty="0">
                <a:latin typeface="Times New Roman" pitchFamily="18" charset="0"/>
                <a:cs typeface="Times New Roman" pitchFamily="18" charset="0"/>
              </a:rPr>
              <a:t> </a:t>
            </a:r>
            <a:r>
              <a:rPr lang="en-US" sz="1600" dirty="0">
                <a:cs typeface="Calibri" pitchFamily="34" charset="0"/>
              </a:rPr>
              <a:t>patient</a:t>
            </a:r>
            <a:r>
              <a:rPr lang="en-US" sz="1600" dirty="0">
                <a:latin typeface="Times New Roman" pitchFamily="18" charset="0"/>
                <a:cs typeface="Times New Roman" pitchFamily="18" charset="0"/>
              </a:rPr>
              <a:t> </a:t>
            </a:r>
            <a:r>
              <a:rPr lang="en-US" sz="1600" dirty="0">
                <a:cs typeface="Calibri" pitchFamily="34" charset="0"/>
              </a:rPr>
              <a:t>preferences</a:t>
            </a:r>
            <a:r>
              <a:rPr lang="en-US" sz="1600" dirty="0">
                <a:latin typeface="Times New Roman" pitchFamily="18" charset="0"/>
                <a:cs typeface="Times New Roman" pitchFamily="18" charset="0"/>
              </a:rPr>
              <a:t> </a:t>
            </a:r>
            <a:r>
              <a:rPr lang="en-US" sz="1600" dirty="0">
                <a:cs typeface="Calibri" pitchFamily="34" charset="0"/>
              </a:rPr>
              <a:t>and</a:t>
            </a:r>
            <a:r>
              <a:rPr lang="en-US" sz="1600" dirty="0">
                <a:latin typeface="Times New Roman" pitchFamily="18" charset="0"/>
                <a:cs typeface="Times New Roman" pitchFamily="18" charset="0"/>
              </a:rPr>
              <a:t> </a:t>
            </a:r>
            <a:r>
              <a:rPr lang="en-US" sz="1600" dirty="0">
                <a:cs typeface="Calibri" pitchFamily="34" charset="0"/>
              </a:rPr>
              <a:t>choice.</a:t>
            </a:r>
          </a:p>
          <a:p>
            <a:pPr>
              <a:spcBef>
                <a:spcPts val="0"/>
              </a:spcBef>
            </a:pPr>
            <a:endParaRPr lang="el-GR" sz="1600" dirty="0"/>
          </a:p>
        </p:txBody>
      </p:sp>
      <p:sp>
        <p:nvSpPr>
          <p:cNvPr id="5" name="Θέση κειμένου 4">
            <a:extLst>
              <a:ext uri="{FF2B5EF4-FFF2-40B4-BE49-F238E27FC236}">
                <a16:creationId xmlns:a16="http://schemas.microsoft.com/office/drawing/2014/main" id="{01FA442B-0841-2779-E664-7348B49E87FC}"/>
              </a:ext>
            </a:extLst>
          </p:cNvPr>
          <p:cNvSpPr>
            <a:spLocks noGrp="1"/>
          </p:cNvSpPr>
          <p:nvPr>
            <p:ph type="body" sz="quarter" idx="3"/>
          </p:nvPr>
        </p:nvSpPr>
        <p:spPr>
          <a:xfrm>
            <a:off x="4629150" y="1410387"/>
            <a:ext cx="3887391" cy="276999"/>
          </a:xfrm>
        </p:spPr>
        <p:txBody>
          <a:bodyPr/>
          <a:lstStyle/>
          <a:p>
            <a:r>
              <a:rPr lang="en-GB" dirty="0"/>
              <a:t>Disadvantages</a:t>
            </a:r>
            <a:endParaRPr lang="el-GR" dirty="0"/>
          </a:p>
        </p:txBody>
      </p:sp>
      <p:sp>
        <p:nvSpPr>
          <p:cNvPr id="6" name="Θέση περιεχομένου 5">
            <a:extLst>
              <a:ext uri="{FF2B5EF4-FFF2-40B4-BE49-F238E27FC236}">
                <a16:creationId xmlns:a16="http://schemas.microsoft.com/office/drawing/2014/main" id="{B12BF1AC-2ED8-B0B9-E031-7BAAC00FEF65}"/>
              </a:ext>
            </a:extLst>
          </p:cNvPr>
          <p:cNvSpPr>
            <a:spLocks noGrp="1"/>
          </p:cNvSpPr>
          <p:nvPr>
            <p:ph sz="quarter" idx="4"/>
          </p:nvPr>
        </p:nvSpPr>
        <p:spPr>
          <a:xfrm>
            <a:off x="4629150" y="1888609"/>
            <a:ext cx="3887391" cy="1727652"/>
          </a:xfrm>
        </p:spPr>
        <p:txBody>
          <a:bodyPr/>
          <a:lstStyle/>
          <a:p>
            <a:pPr marL="355600" indent="-342900">
              <a:buFont typeface="Arial" charset="0"/>
              <a:buChar char="•"/>
              <a:tabLst>
                <a:tab pos="355600" algn="l"/>
              </a:tabLst>
            </a:pPr>
            <a:r>
              <a:rPr lang="en-US" sz="1600" dirty="0">
                <a:cs typeface="Calibri" pitchFamily="34" charset="0"/>
              </a:rPr>
              <a:t>Questions about the validity of the WTP responses - biases involved in measuring WTP.</a:t>
            </a:r>
          </a:p>
          <a:p>
            <a:pPr marL="355600" indent="-342900">
              <a:lnSpc>
                <a:spcPct val="90000"/>
              </a:lnSpc>
              <a:spcBef>
                <a:spcPts val="763"/>
              </a:spcBef>
              <a:buFont typeface="Arial" charset="0"/>
              <a:buChar char="•"/>
              <a:tabLst>
                <a:tab pos="355600" algn="l"/>
              </a:tabLst>
            </a:pPr>
            <a:r>
              <a:rPr lang="en-US" sz="1600" b="0" i="0" dirty="0">
                <a:solidFill>
                  <a:srgbClr val="001D35"/>
                </a:solidFill>
                <a:effectLst/>
                <a:latin typeface="Google Sans"/>
              </a:rPr>
              <a:t>It can be inaccurate, subjective, and influenced by external factors, making it a less reliable measure of value compared to other methods.</a:t>
            </a:r>
          </a:p>
        </p:txBody>
      </p:sp>
      <p:cxnSp>
        <p:nvCxnSpPr>
          <p:cNvPr id="7" name="Ευθεία γραμμή σύνδεσης 6">
            <a:extLst>
              <a:ext uri="{FF2B5EF4-FFF2-40B4-BE49-F238E27FC236}">
                <a16:creationId xmlns:a16="http://schemas.microsoft.com/office/drawing/2014/main" id="{93CF7B81-9D92-935D-EF16-77EA9D6D20D1}"/>
              </a:ext>
            </a:extLst>
          </p:cNvPr>
          <p:cNvCxnSpPr/>
          <p:nvPr/>
        </p:nvCxnSpPr>
        <p:spPr>
          <a:xfrm>
            <a:off x="395288" y="971550"/>
            <a:ext cx="8266510"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EAE52630-D403-10B5-8084-98C3D2B75D35}"/>
              </a:ext>
            </a:extLst>
          </p:cNvPr>
          <p:cNvCxnSpPr/>
          <p:nvPr/>
        </p:nvCxnSpPr>
        <p:spPr>
          <a:xfrm>
            <a:off x="382191" y="995362"/>
            <a:ext cx="826770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9" name="Τίτλος 6">
            <a:extLst>
              <a:ext uri="{FF2B5EF4-FFF2-40B4-BE49-F238E27FC236}">
                <a16:creationId xmlns:a16="http://schemas.microsoft.com/office/drawing/2014/main" id="{7CB83C07-F474-9FC1-B0C2-982104BCC891}"/>
              </a:ext>
            </a:extLst>
          </p:cNvPr>
          <p:cNvSpPr txBox="1">
            <a:spLocks/>
          </p:cNvSpPr>
          <p:nvPr/>
        </p:nvSpPr>
        <p:spPr bwMode="auto">
          <a:xfrm>
            <a:off x="492483" y="311467"/>
            <a:ext cx="80721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en-GB" sz="2800" b="1" kern="1200" dirty="0">
                <a:solidFill>
                  <a:srgbClr val="002060"/>
                </a:solidFill>
                <a:latin typeface="+mn-lt"/>
                <a:cs typeface="+mj-cs"/>
              </a:rPr>
              <a:t>Willingness-to-Pay Method</a:t>
            </a:r>
            <a:endParaRPr lang="el-GR" sz="2800" b="1" dirty="0"/>
          </a:p>
        </p:txBody>
      </p:sp>
    </p:spTree>
    <p:extLst>
      <p:ext uri="{BB962C8B-B14F-4D97-AF65-F5344CB8AC3E}">
        <p14:creationId xmlns:p14="http://schemas.microsoft.com/office/powerpoint/2010/main" val="312484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91B8984-20B7-8541-3EA0-2D4F6A7111D1}"/>
              </a:ext>
            </a:extLst>
          </p:cNvPr>
          <p:cNvPicPr>
            <a:picLocks noChangeAspect="1"/>
          </p:cNvPicPr>
          <p:nvPr/>
        </p:nvPicPr>
        <p:blipFill rotWithShape="1">
          <a:blip r:embed="rId3"/>
          <a:srcRect t="7407" b="578"/>
          <a:stretch/>
        </p:blipFill>
        <p:spPr>
          <a:xfrm>
            <a:off x="268486" y="766286"/>
            <a:ext cx="5257800" cy="4377214"/>
          </a:xfrm>
          <a:prstGeom prst="rect">
            <a:avLst/>
          </a:prstGeom>
        </p:spPr>
      </p:pic>
      <p:sp>
        <p:nvSpPr>
          <p:cNvPr id="6" name="TextBox 1">
            <a:extLst>
              <a:ext uri="{FF2B5EF4-FFF2-40B4-BE49-F238E27FC236}">
                <a16:creationId xmlns:a16="http://schemas.microsoft.com/office/drawing/2014/main" id="{7C4B7DC7-9932-BFD7-EA9D-8DA96FBD04B4}"/>
              </a:ext>
            </a:extLst>
          </p:cNvPr>
          <p:cNvSpPr txBox="1">
            <a:spLocks noChangeArrowheads="1"/>
          </p:cNvSpPr>
          <p:nvPr/>
        </p:nvSpPr>
        <p:spPr bwMode="auto">
          <a:xfrm>
            <a:off x="268486" y="128885"/>
            <a:ext cx="8495110"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Εξέλιξη Φαρμακευτικής Δαπάνης, 2012-2023</a:t>
            </a:r>
          </a:p>
        </p:txBody>
      </p:sp>
      <p:cxnSp>
        <p:nvCxnSpPr>
          <p:cNvPr id="7" name="Ευθεία γραμμή σύνδεσης 6">
            <a:extLst>
              <a:ext uri="{FF2B5EF4-FFF2-40B4-BE49-F238E27FC236}">
                <a16:creationId xmlns:a16="http://schemas.microsoft.com/office/drawing/2014/main" id="{0EE955ED-00C9-C916-89F4-C758E74C4443}"/>
              </a:ext>
            </a:extLst>
          </p:cNvPr>
          <p:cNvCxnSpPr/>
          <p:nvPr/>
        </p:nvCxnSpPr>
        <p:spPr>
          <a:xfrm>
            <a:off x="395288" y="5905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C599655E-1E19-1345-3935-250AECFF03BD}"/>
              </a:ext>
            </a:extLst>
          </p:cNvPr>
          <p:cNvCxnSpPr/>
          <p:nvPr/>
        </p:nvCxnSpPr>
        <p:spPr>
          <a:xfrm>
            <a:off x="382191" y="6143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E95FCA06-E52F-8EF9-642E-DE3374446853}"/>
              </a:ext>
            </a:extLst>
          </p:cNvPr>
          <p:cNvSpPr txBox="1"/>
          <p:nvPr/>
        </p:nvSpPr>
        <p:spPr>
          <a:xfrm>
            <a:off x="5486400" y="971550"/>
            <a:ext cx="3277196" cy="3754874"/>
          </a:xfrm>
          <a:prstGeom prst="rect">
            <a:avLst/>
          </a:prstGeom>
          <a:noFill/>
        </p:spPr>
        <p:txBody>
          <a:bodyPr wrap="square">
            <a:spAutoFit/>
          </a:bodyPr>
          <a:lstStyle/>
          <a:p>
            <a:r>
              <a:rPr lang="el-GR" sz="1400" dirty="0"/>
              <a:t>Η φαρμακευτική δαπάνη, τόσο η </a:t>
            </a:r>
            <a:r>
              <a:rPr lang="el-GR" sz="1400" dirty="0" err="1"/>
              <a:t>εξωνοσοκομειακή</a:t>
            </a:r>
            <a:r>
              <a:rPr lang="el-GR" sz="1400" dirty="0"/>
              <a:t> όσο και η νοσοκομειακή, εκτιμάται ότι ανήλθε στα €7,1 δισ. το 2023, έναντι €6,2 δισ. το 2022. </a:t>
            </a:r>
          </a:p>
          <a:p>
            <a:endParaRPr lang="el-GR" sz="1400" dirty="0"/>
          </a:p>
          <a:p>
            <a:r>
              <a:rPr lang="el-GR" sz="1400" dirty="0"/>
              <a:t>Το 2022, άλλαξε ο τρόπος κατανομής της δημόσιας φαρμακευτικής δαπάνης σε προϋπολογισμούς που αφορούν: </a:t>
            </a:r>
          </a:p>
          <a:p>
            <a:pPr marL="285750" indent="-285750">
              <a:buFont typeface="Wingdings" panose="05000000000000000000" pitchFamily="2" charset="2"/>
              <a:buChar char="§"/>
            </a:pPr>
            <a:r>
              <a:rPr lang="el-GR" sz="1400" dirty="0"/>
              <a:t>φάρμακα που διατίθενται μέσω φαρμακείων κοινότητας (φάρμακα κοινότητας- </a:t>
            </a:r>
            <a:r>
              <a:rPr lang="el-GR" sz="1400" dirty="0" err="1"/>
              <a:t>retail</a:t>
            </a:r>
            <a:r>
              <a:rPr lang="el-GR" sz="1400" dirty="0"/>
              <a:t>), </a:t>
            </a:r>
          </a:p>
          <a:p>
            <a:pPr marL="285750" indent="-285750">
              <a:buFont typeface="Wingdings" panose="05000000000000000000" pitchFamily="2" charset="2"/>
              <a:buChar char="§"/>
            </a:pPr>
            <a:r>
              <a:rPr lang="el-GR" sz="1400" dirty="0"/>
              <a:t>φάρμακα υψηλού κόστους που διατίθενται μέσω φαρμακείων του ΕΟΠΥΥ, και </a:t>
            </a:r>
          </a:p>
          <a:p>
            <a:pPr marL="285750" indent="-285750">
              <a:buFont typeface="Wingdings" panose="05000000000000000000" pitchFamily="2" charset="2"/>
              <a:buChar char="§"/>
            </a:pPr>
            <a:r>
              <a:rPr lang="el-GR" sz="1400" dirty="0"/>
              <a:t>φάρμακα που διατίθενται μέσω νοσοκομείων (ΕΣΥ και Παπαγεωργίου) </a:t>
            </a:r>
          </a:p>
        </p:txBody>
      </p:sp>
      <p:cxnSp>
        <p:nvCxnSpPr>
          <p:cNvPr id="4" name="Ευθεία γραμμή σύνδεσης 3">
            <a:extLst>
              <a:ext uri="{FF2B5EF4-FFF2-40B4-BE49-F238E27FC236}">
                <a16:creationId xmlns:a16="http://schemas.microsoft.com/office/drawing/2014/main" id="{07CF5BDE-B4BD-B63D-1BBA-8C5954F4CFB8}"/>
              </a:ext>
            </a:extLst>
          </p:cNvPr>
          <p:cNvCxnSpPr>
            <a:cxnSpLocks/>
          </p:cNvCxnSpPr>
          <p:nvPr/>
        </p:nvCxnSpPr>
        <p:spPr>
          <a:xfrm>
            <a:off x="2209800" y="1733550"/>
            <a:ext cx="0" cy="236220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AFD2E63C-7759-23B8-A920-C53390B4C496}"/>
              </a:ext>
            </a:extLst>
          </p:cNvPr>
          <p:cNvSpPr txBox="1"/>
          <p:nvPr/>
        </p:nvSpPr>
        <p:spPr>
          <a:xfrm>
            <a:off x="1295400" y="1200150"/>
            <a:ext cx="1828800" cy="461665"/>
          </a:xfrm>
          <a:prstGeom prst="rect">
            <a:avLst/>
          </a:prstGeom>
          <a:noFill/>
        </p:spPr>
        <p:txBody>
          <a:bodyPr wrap="square" rtlCol="0">
            <a:spAutoFit/>
          </a:bodyPr>
          <a:lstStyle/>
          <a:p>
            <a:pPr algn="ctr"/>
            <a:r>
              <a:rPr lang="el-GR" sz="1200" dirty="0">
                <a:solidFill>
                  <a:srgbClr val="C00000"/>
                </a:solidFill>
              </a:rPr>
              <a:t>Επιβολή κλειστού προϋπολογισμού</a:t>
            </a:r>
          </a:p>
        </p:txBody>
      </p:sp>
    </p:spTree>
    <p:extLst>
      <p:ext uri="{BB962C8B-B14F-4D97-AF65-F5344CB8AC3E}">
        <p14:creationId xmlns:p14="http://schemas.microsoft.com/office/powerpoint/2010/main" val="150036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F374DB22-7868-E570-4B5D-CBCA4A8A13A4}"/>
              </a:ext>
            </a:extLst>
          </p:cNvPr>
          <p:cNvPicPr>
            <a:picLocks noChangeAspect="1"/>
          </p:cNvPicPr>
          <p:nvPr/>
        </p:nvPicPr>
        <p:blipFill rotWithShape="1">
          <a:blip r:embed="rId2"/>
          <a:srcRect t="10371" r="1766" b="740"/>
          <a:stretch/>
        </p:blipFill>
        <p:spPr>
          <a:xfrm>
            <a:off x="3733801" y="895350"/>
            <a:ext cx="5029796" cy="4000501"/>
          </a:xfrm>
          <a:prstGeom prst="rect">
            <a:avLst/>
          </a:prstGeom>
        </p:spPr>
      </p:pic>
      <p:sp>
        <p:nvSpPr>
          <p:cNvPr id="6" name="TextBox 1">
            <a:extLst>
              <a:ext uri="{FF2B5EF4-FFF2-40B4-BE49-F238E27FC236}">
                <a16:creationId xmlns:a16="http://schemas.microsoft.com/office/drawing/2014/main" id="{AED00B31-73FA-A266-61A1-B95CEB9442F9}"/>
              </a:ext>
            </a:extLst>
          </p:cNvPr>
          <p:cNvSpPr txBox="1">
            <a:spLocks noChangeArrowheads="1"/>
          </p:cNvSpPr>
          <p:nvPr/>
        </p:nvSpPr>
        <p:spPr bwMode="auto">
          <a:xfrm>
            <a:off x="268486" y="128885"/>
            <a:ext cx="8495110"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Εξέλιξη </a:t>
            </a:r>
            <a:r>
              <a:rPr lang="el-GR" altLang="el-GR" sz="2400" b="1" dirty="0" err="1">
                <a:solidFill>
                  <a:srgbClr val="002060"/>
                </a:solidFill>
                <a:latin typeface="+mn-lt"/>
                <a:ea typeface="+mj-ea"/>
                <a:cs typeface="+mj-cs"/>
              </a:rPr>
              <a:t>Εξωνοσοκομειακής</a:t>
            </a:r>
            <a:r>
              <a:rPr lang="el-GR" altLang="el-GR" sz="2400" b="1" dirty="0">
                <a:solidFill>
                  <a:srgbClr val="002060"/>
                </a:solidFill>
                <a:latin typeface="+mn-lt"/>
                <a:ea typeface="+mj-ea"/>
                <a:cs typeface="+mj-cs"/>
              </a:rPr>
              <a:t> Φαρμακευτικής Δαπάνης, 2012-2022</a:t>
            </a:r>
          </a:p>
        </p:txBody>
      </p:sp>
      <p:cxnSp>
        <p:nvCxnSpPr>
          <p:cNvPr id="7" name="Ευθεία γραμμή σύνδεσης 6">
            <a:extLst>
              <a:ext uri="{FF2B5EF4-FFF2-40B4-BE49-F238E27FC236}">
                <a16:creationId xmlns:a16="http://schemas.microsoft.com/office/drawing/2014/main" id="{5D85F7EF-FE15-D084-5CAF-BAB62AB54832}"/>
              </a:ext>
            </a:extLst>
          </p:cNvPr>
          <p:cNvCxnSpPr/>
          <p:nvPr/>
        </p:nvCxnSpPr>
        <p:spPr>
          <a:xfrm>
            <a:off x="395288" y="5905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011F1117-986C-8D02-2059-53AD1A1F5741}"/>
              </a:ext>
            </a:extLst>
          </p:cNvPr>
          <p:cNvCxnSpPr/>
          <p:nvPr/>
        </p:nvCxnSpPr>
        <p:spPr>
          <a:xfrm>
            <a:off x="395288" y="5905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210135D1-A40D-7ABB-8D79-D76A48C829C6}"/>
              </a:ext>
            </a:extLst>
          </p:cNvPr>
          <p:cNvSpPr txBox="1"/>
          <p:nvPr/>
        </p:nvSpPr>
        <p:spPr>
          <a:xfrm>
            <a:off x="685800" y="1504950"/>
            <a:ext cx="2971800" cy="2308324"/>
          </a:xfrm>
          <a:prstGeom prst="rect">
            <a:avLst/>
          </a:prstGeom>
          <a:noFill/>
        </p:spPr>
        <p:txBody>
          <a:bodyPr wrap="square">
            <a:spAutoFit/>
          </a:bodyPr>
          <a:lstStyle/>
          <a:p>
            <a:r>
              <a:rPr lang="el-GR" sz="1600" dirty="0"/>
              <a:t>Η μείωση της δημόσιας </a:t>
            </a:r>
            <a:r>
              <a:rPr lang="el-GR" sz="1600" dirty="0" err="1"/>
              <a:t>εξωνοσοκομειακής</a:t>
            </a:r>
            <a:r>
              <a:rPr lang="el-GR" sz="1600" dirty="0"/>
              <a:t> χρηματοδότησης την περίοδο 2012-2021 κατά περίπου 31% είχε ως αποτέλεσμα τη σημαντική αύξηση στη συμμετοχή της βιομηχανίας την ίδια περίοδο κατά 458% και των ασθενών κατά 59%. </a:t>
            </a:r>
          </a:p>
        </p:txBody>
      </p:sp>
    </p:spTree>
    <p:extLst>
      <p:ext uri="{BB962C8B-B14F-4D97-AF65-F5344CB8AC3E}">
        <p14:creationId xmlns:p14="http://schemas.microsoft.com/office/powerpoint/2010/main" val="351077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F1C8D7B-74C8-2B6A-51D2-300B08EA2CD7}"/>
              </a:ext>
            </a:extLst>
          </p:cNvPr>
          <p:cNvPicPr>
            <a:picLocks noChangeAspect="1"/>
          </p:cNvPicPr>
          <p:nvPr/>
        </p:nvPicPr>
        <p:blipFill rotWithShape="1">
          <a:blip r:embed="rId2"/>
          <a:srcRect t="8656" b="2592"/>
          <a:stretch/>
        </p:blipFill>
        <p:spPr>
          <a:xfrm>
            <a:off x="395288" y="963648"/>
            <a:ext cx="4938712" cy="4046497"/>
          </a:xfrm>
          <a:prstGeom prst="rect">
            <a:avLst/>
          </a:prstGeom>
        </p:spPr>
      </p:pic>
      <p:sp>
        <p:nvSpPr>
          <p:cNvPr id="6" name="TextBox 1">
            <a:extLst>
              <a:ext uri="{FF2B5EF4-FFF2-40B4-BE49-F238E27FC236}">
                <a16:creationId xmlns:a16="http://schemas.microsoft.com/office/drawing/2014/main" id="{20410EBD-308D-F10C-CBE9-4E3EC53D6157}"/>
              </a:ext>
            </a:extLst>
          </p:cNvPr>
          <p:cNvSpPr txBox="1">
            <a:spLocks noChangeArrowheads="1"/>
          </p:cNvSpPr>
          <p:nvPr/>
        </p:nvSpPr>
        <p:spPr bwMode="auto">
          <a:xfrm>
            <a:off x="268486" y="-19050"/>
            <a:ext cx="8495110" cy="83099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Εξέλιξη συνολικής Νοσοκομειακής Φαρμακευτικής Δαπάνης, 2012-2022</a:t>
            </a:r>
          </a:p>
        </p:txBody>
      </p:sp>
      <p:cxnSp>
        <p:nvCxnSpPr>
          <p:cNvPr id="7" name="Ευθεία γραμμή σύνδεσης 6">
            <a:extLst>
              <a:ext uri="{FF2B5EF4-FFF2-40B4-BE49-F238E27FC236}">
                <a16:creationId xmlns:a16="http://schemas.microsoft.com/office/drawing/2014/main" id="{C2D1BD34-05A6-2E0E-20D9-5565AC39ABF1}"/>
              </a:ext>
            </a:extLst>
          </p:cNvPr>
          <p:cNvCxnSpPr/>
          <p:nvPr/>
        </p:nvCxnSpPr>
        <p:spPr>
          <a:xfrm>
            <a:off x="395288" y="8191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409834D6-4D9A-4A37-9835-FC50EA0FEAFF}"/>
              </a:ext>
            </a:extLst>
          </p:cNvPr>
          <p:cNvCxnSpPr/>
          <p:nvPr/>
        </p:nvCxnSpPr>
        <p:spPr>
          <a:xfrm>
            <a:off x="395288" y="8191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4EB3C11C-F10F-DB50-6ACD-02B100E04771}"/>
              </a:ext>
            </a:extLst>
          </p:cNvPr>
          <p:cNvSpPr txBox="1"/>
          <p:nvPr/>
        </p:nvSpPr>
        <p:spPr>
          <a:xfrm>
            <a:off x="5486400" y="1428750"/>
            <a:ext cx="3277196" cy="2062103"/>
          </a:xfrm>
          <a:prstGeom prst="rect">
            <a:avLst/>
          </a:prstGeom>
          <a:noFill/>
        </p:spPr>
        <p:txBody>
          <a:bodyPr wrap="square" rtlCol="0">
            <a:spAutoFit/>
          </a:bodyPr>
          <a:lstStyle/>
          <a:p>
            <a:r>
              <a:rPr lang="el-GR" sz="1600" dirty="0"/>
              <a:t>Η συνεχόμενη μείωση της δημόσιας νοσοκομειακής φαρμακευτικής δαπάνης είχε ως αποτέλεσμα την αύξηση της συμμετοχής της φαρμακοβιομηχανίας (μέσω των μηχανισμών αυτόματης επιστροφής και υποχρεωτικών και εθελοντικών εκπτώσεων)</a:t>
            </a:r>
          </a:p>
        </p:txBody>
      </p:sp>
    </p:spTree>
    <p:extLst>
      <p:ext uri="{BB962C8B-B14F-4D97-AF65-F5344CB8AC3E}">
        <p14:creationId xmlns:p14="http://schemas.microsoft.com/office/powerpoint/2010/main" val="55497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2DE3D6-1B3A-9F9F-20B7-06ED9012FAD2}"/>
              </a:ext>
            </a:extLst>
          </p:cNvPr>
          <p:cNvSpPr txBox="1"/>
          <p:nvPr/>
        </p:nvSpPr>
        <p:spPr>
          <a:xfrm>
            <a:off x="424019" y="209550"/>
            <a:ext cx="8186581" cy="461665"/>
          </a:xfrm>
          <a:prstGeom prst="rect">
            <a:avLst/>
          </a:prstGeom>
          <a:noFill/>
        </p:spPr>
        <p:txBody>
          <a:bodyPr wrap="square">
            <a:spAutoFit/>
          </a:bodyPr>
          <a:lstStyle/>
          <a:p>
            <a:pPr algn="ctr"/>
            <a:r>
              <a:rPr lang="el-GR" sz="2400" b="1" dirty="0">
                <a:solidFill>
                  <a:srgbClr val="002060"/>
                </a:solidFill>
                <a:ea typeface="+mj-ea"/>
                <a:cs typeface="+mj-cs"/>
              </a:rPr>
              <a:t>Η αλυσίδα Φαρμάκου στην Ελλάδα (1/2)</a:t>
            </a:r>
          </a:p>
        </p:txBody>
      </p:sp>
      <p:cxnSp>
        <p:nvCxnSpPr>
          <p:cNvPr id="6" name="Ευθεία γραμμή σύνδεσης 5">
            <a:extLst>
              <a:ext uri="{FF2B5EF4-FFF2-40B4-BE49-F238E27FC236}">
                <a16:creationId xmlns:a16="http://schemas.microsoft.com/office/drawing/2014/main" id="{7FD6E47C-082E-213E-63E9-B07BB8AD2331}"/>
              </a:ext>
            </a:extLst>
          </p:cNvPr>
          <p:cNvCxnSpPr/>
          <p:nvPr/>
        </p:nvCxnSpPr>
        <p:spPr>
          <a:xfrm>
            <a:off x="395288" y="7429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C0F85977-C399-A298-D6A2-F4B2C23DAF4E}"/>
              </a:ext>
            </a:extLst>
          </p:cNvPr>
          <p:cNvCxnSpPr/>
          <p:nvPr/>
        </p:nvCxnSpPr>
        <p:spPr>
          <a:xfrm>
            <a:off x="382191" y="766762"/>
            <a:ext cx="8267700"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Εικόνα 8">
            <a:extLst>
              <a:ext uri="{FF2B5EF4-FFF2-40B4-BE49-F238E27FC236}">
                <a16:creationId xmlns:a16="http://schemas.microsoft.com/office/drawing/2014/main" id="{6D628CCD-8EBC-8D8A-ED7B-351E23FFC519}"/>
              </a:ext>
            </a:extLst>
          </p:cNvPr>
          <p:cNvPicPr>
            <a:picLocks noChangeAspect="1"/>
          </p:cNvPicPr>
          <p:nvPr/>
        </p:nvPicPr>
        <p:blipFill rotWithShape="1">
          <a:blip r:embed="rId3"/>
          <a:srcRect l="16537" r="17313" b="11023"/>
          <a:stretch/>
        </p:blipFill>
        <p:spPr>
          <a:xfrm>
            <a:off x="609600" y="930329"/>
            <a:ext cx="3810000" cy="3492500"/>
          </a:xfrm>
          <a:prstGeom prst="rect">
            <a:avLst/>
          </a:prstGeom>
        </p:spPr>
      </p:pic>
      <p:sp>
        <p:nvSpPr>
          <p:cNvPr id="10" name="TextBox 9">
            <a:extLst>
              <a:ext uri="{FF2B5EF4-FFF2-40B4-BE49-F238E27FC236}">
                <a16:creationId xmlns:a16="http://schemas.microsoft.com/office/drawing/2014/main" id="{F15110B4-4AA3-49BB-8F81-3957413BD721}"/>
              </a:ext>
            </a:extLst>
          </p:cNvPr>
          <p:cNvSpPr txBox="1"/>
          <p:nvPr/>
        </p:nvSpPr>
        <p:spPr>
          <a:xfrm>
            <a:off x="640597" y="4591098"/>
            <a:ext cx="3429000" cy="400110"/>
          </a:xfrm>
          <a:prstGeom prst="rect">
            <a:avLst/>
          </a:prstGeom>
          <a:noFill/>
        </p:spPr>
        <p:txBody>
          <a:bodyPr wrap="square" rtlCol="0">
            <a:spAutoFit/>
          </a:bodyPr>
          <a:lstStyle/>
          <a:p>
            <a:r>
              <a:rPr lang="el-GR" sz="1000" dirty="0"/>
              <a:t>Πηγή. ΕΛΣΤΑΤ, ΕΟΦ, ΕΟΠΥΥ, Πανελλήνιος Σύνδεσμος </a:t>
            </a:r>
            <a:r>
              <a:rPr lang="el-GR" sz="1000" dirty="0" err="1"/>
              <a:t>Φαρμακαποθηκαρίων</a:t>
            </a:r>
            <a:r>
              <a:rPr lang="el-GR" sz="1000" dirty="0"/>
              <a:t>, Επεξεργασία ΙΟΒΕ-ΣΦΕΕ</a:t>
            </a:r>
          </a:p>
        </p:txBody>
      </p:sp>
      <p:pic>
        <p:nvPicPr>
          <p:cNvPr id="12" name="Εικόνα 11">
            <a:extLst>
              <a:ext uri="{FF2B5EF4-FFF2-40B4-BE49-F238E27FC236}">
                <a16:creationId xmlns:a16="http://schemas.microsoft.com/office/drawing/2014/main" id="{86D0F3CF-A8F5-B3CF-0C08-B4E9C7FCC772}"/>
              </a:ext>
            </a:extLst>
          </p:cNvPr>
          <p:cNvPicPr>
            <a:picLocks noChangeAspect="1"/>
          </p:cNvPicPr>
          <p:nvPr/>
        </p:nvPicPr>
        <p:blipFill rotWithShape="1">
          <a:blip r:embed="rId4"/>
          <a:srcRect t="8394"/>
          <a:stretch/>
        </p:blipFill>
        <p:spPr>
          <a:xfrm>
            <a:off x="5257800" y="1504951"/>
            <a:ext cx="3352800" cy="3657599"/>
          </a:xfrm>
          <a:prstGeom prst="rect">
            <a:avLst/>
          </a:prstGeom>
        </p:spPr>
      </p:pic>
      <p:sp>
        <p:nvSpPr>
          <p:cNvPr id="13" name="TextBox 12">
            <a:extLst>
              <a:ext uri="{FF2B5EF4-FFF2-40B4-BE49-F238E27FC236}">
                <a16:creationId xmlns:a16="http://schemas.microsoft.com/office/drawing/2014/main" id="{1D9E407F-B32D-7A35-B9C9-CC5D7FDF3B25}"/>
              </a:ext>
            </a:extLst>
          </p:cNvPr>
          <p:cNvSpPr txBox="1"/>
          <p:nvPr/>
        </p:nvSpPr>
        <p:spPr>
          <a:xfrm>
            <a:off x="4983025" y="1132404"/>
            <a:ext cx="3902350" cy="276999"/>
          </a:xfrm>
          <a:prstGeom prst="rect">
            <a:avLst/>
          </a:prstGeom>
          <a:noFill/>
        </p:spPr>
        <p:txBody>
          <a:bodyPr wrap="none" rtlCol="0">
            <a:spAutoFit/>
          </a:bodyPr>
          <a:lstStyle/>
          <a:p>
            <a:pPr algn="ctr"/>
            <a:r>
              <a:rPr lang="el-GR" sz="1200" b="1" dirty="0"/>
              <a:t>Αριθμός Φαρμακείων ανά 100.000 κατοίκους ΕΕ27 (2022)</a:t>
            </a:r>
          </a:p>
        </p:txBody>
      </p:sp>
    </p:spTree>
    <p:extLst>
      <p:ext uri="{BB962C8B-B14F-4D97-AF65-F5344CB8AC3E}">
        <p14:creationId xmlns:p14="http://schemas.microsoft.com/office/powerpoint/2010/main" val="337353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12FDCE5-26AF-365D-8016-F68965622CA4}"/>
              </a:ext>
            </a:extLst>
          </p:cNvPr>
          <p:cNvPicPr>
            <a:picLocks noChangeAspect="1"/>
          </p:cNvPicPr>
          <p:nvPr/>
        </p:nvPicPr>
        <p:blipFill rotWithShape="1">
          <a:blip r:embed="rId2"/>
          <a:srcRect t="12406"/>
          <a:stretch/>
        </p:blipFill>
        <p:spPr>
          <a:xfrm>
            <a:off x="533400" y="1657350"/>
            <a:ext cx="5791200" cy="3212267"/>
          </a:xfrm>
          <a:prstGeom prst="rect">
            <a:avLst/>
          </a:prstGeom>
        </p:spPr>
      </p:pic>
      <p:sp>
        <p:nvSpPr>
          <p:cNvPr id="6" name="TextBox 5">
            <a:extLst>
              <a:ext uri="{FF2B5EF4-FFF2-40B4-BE49-F238E27FC236}">
                <a16:creationId xmlns:a16="http://schemas.microsoft.com/office/drawing/2014/main" id="{95A7FCA2-033B-2757-0A4E-3E1419ABC083}"/>
              </a:ext>
            </a:extLst>
          </p:cNvPr>
          <p:cNvSpPr txBox="1"/>
          <p:nvPr/>
        </p:nvSpPr>
        <p:spPr>
          <a:xfrm>
            <a:off x="5181600" y="1956738"/>
            <a:ext cx="3751027" cy="646331"/>
          </a:xfrm>
          <a:prstGeom prst="rect">
            <a:avLst/>
          </a:prstGeom>
          <a:noFill/>
        </p:spPr>
        <p:txBody>
          <a:bodyPr wrap="none" rtlCol="0">
            <a:spAutoFit/>
          </a:bodyPr>
          <a:lstStyle/>
          <a:p>
            <a:r>
              <a:rPr lang="el-GR" dirty="0"/>
              <a:t>Στην Ελλάδα υπάρχουν 145 ιδιωτικές </a:t>
            </a:r>
          </a:p>
          <a:p>
            <a:r>
              <a:rPr lang="el-GR" dirty="0"/>
              <a:t>φαρμακαποθήκες και συνεταιρισμοί. </a:t>
            </a:r>
          </a:p>
        </p:txBody>
      </p:sp>
      <p:sp>
        <p:nvSpPr>
          <p:cNvPr id="7" name="TextBox 6">
            <a:extLst>
              <a:ext uri="{FF2B5EF4-FFF2-40B4-BE49-F238E27FC236}">
                <a16:creationId xmlns:a16="http://schemas.microsoft.com/office/drawing/2014/main" id="{28F6A986-2A2E-F033-1605-3D8CD4D040C9}"/>
              </a:ext>
            </a:extLst>
          </p:cNvPr>
          <p:cNvSpPr txBox="1"/>
          <p:nvPr/>
        </p:nvSpPr>
        <p:spPr>
          <a:xfrm>
            <a:off x="424019" y="209550"/>
            <a:ext cx="8186581" cy="461665"/>
          </a:xfrm>
          <a:prstGeom prst="rect">
            <a:avLst/>
          </a:prstGeom>
          <a:noFill/>
        </p:spPr>
        <p:txBody>
          <a:bodyPr wrap="square">
            <a:spAutoFit/>
          </a:bodyPr>
          <a:lstStyle/>
          <a:p>
            <a:pPr algn="ctr"/>
            <a:r>
              <a:rPr lang="el-GR" sz="2400" b="1" dirty="0">
                <a:solidFill>
                  <a:srgbClr val="002060"/>
                </a:solidFill>
                <a:ea typeface="+mj-ea"/>
                <a:cs typeface="+mj-cs"/>
              </a:rPr>
              <a:t>Η αλυσίδα Φαρμάκου στην Ελλάδα (2/2)</a:t>
            </a:r>
          </a:p>
        </p:txBody>
      </p:sp>
      <p:cxnSp>
        <p:nvCxnSpPr>
          <p:cNvPr id="8" name="Ευθεία γραμμή σύνδεσης 7">
            <a:extLst>
              <a:ext uri="{FF2B5EF4-FFF2-40B4-BE49-F238E27FC236}">
                <a16:creationId xmlns:a16="http://schemas.microsoft.com/office/drawing/2014/main" id="{18DB5183-F07D-13A2-C39F-A3F44CABC70C}"/>
              </a:ext>
            </a:extLst>
          </p:cNvPr>
          <p:cNvCxnSpPr/>
          <p:nvPr/>
        </p:nvCxnSpPr>
        <p:spPr>
          <a:xfrm>
            <a:off x="395288" y="7429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8F06D38E-2AD6-BD2F-B945-9E54840C13E6}"/>
              </a:ext>
            </a:extLst>
          </p:cNvPr>
          <p:cNvCxnSpPr/>
          <p:nvPr/>
        </p:nvCxnSpPr>
        <p:spPr>
          <a:xfrm>
            <a:off x="382191" y="7667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A5027FC5-6783-767E-6BE8-3405095B8268}"/>
              </a:ext>
            </a:extLst>
          </p:cNvPr>
          <p:cNvSpPr txBox="1"/>
          <p:nvPr/>
        </p:nvSpPr>
        <p:spPr>
          <a:xfrm>
            <a:off x="838200" y="1238638"/>
            <a:ext cx="5105400" cy="338554"/>
          </a:xfrm>
          <a:prstGeom prst="rect">
            <a:avLst/>
          </a:prstGeom>
          <a:noFill/>
        </p:spPr>
        <p:txBody>
          <a:bodyPr wrap="square">
            <a:spAutoFit/>
          </a:bodyPr>
          <a:lstStyle/>
          <a:p>
            <a:pPr algn="ctr"/>
            <a:r>
              <a:rPr lang="el-GR" sz="1600" dirty="0">
                <a:ea typeface="+mj-ea"/>
                <a:cs typeface="+mj-cs"/>
              </a:rPr>
              <a:t>Αριθμός Φαρμακαποθηκών ΕΕ (ανά </a:t>
            </a:r>
            <a:r>
              <a:rPr lang="el-GR" sz="1600" dirty="0" err="1">
                <a:ea typeface="+mj-ea"/>
                <a:cs typeface="+mj-cs"/>
              </a:rPr>
              <a:t>εκατ</a:t>
            </a:r>
            <a:r>
              <a:rPr lang="el-GR" sz="1600" dirty="0">
                <a:ea typeface="+mj-ea"/>
                <a:cs typeface="+mj-cs"/>
              </a:rPr>
              <a:t> κατοίκων)</a:t>
            </a:r>
          </a:p>
        </p:txBody>
      </p:sp>
    </p:spTree>
    <p:extLst>
      <p:ext uri="{BB962C8B-B14F-4D97-AF65-F5344CB8AC3E}">
        <p14:creationId xmlns:p14="http://schemas.microsoft.com/office/powerpoint/2010/main" val="343923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60F039CE-6C96-322C-4719-5035CE8B192C}"/>
              </a:ext>
            </a:extLst>
          </p:cNvPr>
          <p:cNvSpPr>
            <a:spLocks noGrp="1"/>
          </p:cNvSpPr>
          <p:nvPr>
            <p:ph type="body" idx="1"/>
          </p:nvPr>
        </p:nvSpPr>
        <p:spPr>
          <a:xfrm>
            <a:off x="1066800" y="1962150"/>
            <a:ext cx="7162799" cy="800219"/>
          </a:xfrm>
        </p:spPr>
        <p:txBody>
          <a:bodyPr/>
          <a:lstStyle/>
          <a:p>
            <a:pPr algn="ctr"/>
            <a:r>
              <a:rPr lang="el-GR" sz="2600" b="1" dirty="0">
                <a:latin typeface="Calibri"/>
                <a:ea typeface="+mj-ea"/>
                <a:cs typeface="Calibri"/>
              </a:rPr>
              <a:t>Παραδείγματα συμμετοχής φαρμακοθεραπείας στο συνολικό κόστος</a:t>
            </a:r>
          </a:p>
        </p:txBody>
      </p:sp>
      <p:sp>
        <p:nvSpPr>
          <p:cNvPr id="4" name="TextBox 3">
            <a:extLst>
              <a:ext uri="{FF2B5EF4-FFF2-40B4-BE49-F238E27FC236}">
                <a16:creationId xmlns:a16="http://schemas.microsoft.com/office/drawing/2014/main" id="{74B6C8A6-B894-C99C-69E0-58DCB121FA9F}"/>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pic>
        <p:nvPicPr>
          <p:cNvPr id="5" name="Εικόνα 4">
            <a:extLst>
              <a:ext uri="{FF2B5EF4-FFF2-40B4-BE49-F238E27FC236}">
                <a16:creationId xmlns:a16="http://schemas.microsoft.com/office/drawing/2014/main" id="{69F571EC-C42D-6B3D-B790-FA4FD52AB6AC}"/>
              </a:ext>
            </a:extLst>
          </p:cNvPr>
          <p:cNvPicPr>
            <a:picLocks noChangeAspect="1"/>
          </p:cNvPicPr>
          <p:nvPr/>
        </p:nvPicPr>
        <p:blipFill>
          <a:blip r:embed="rId2"/>
          <a:stretch>
            <a:fillRect/>
          </a:stretch>
        </p:blipFill>
        <p:spPr>
          <a:xfrm>
            <a:off x="223839" y="174359"/>
            <a:ext cx="2214561" cy="541642"/>
          </a:xfrm>
          <a:prstGeom prst="rect">
            <a:avLst/>
          </a:prstGeom>
        </p:spPr>
      </p:pic>
    </p:spTree>
    <p:extLst>
      <p:ext uri="{BB962C8B-B14F-4D97-AF65-F5344CB8AC3E}">
        <p14:creationId xmlns:p14="http://schemas.microsoft.com/office/powerpoint/2010/main" val="167246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5E6241-367A-0C99-5F60-B4F7F3224C03}"/>
              </a:ext>
            </a:extLst>
          </p:cNvPr>
          <p:cNvSpPr txBox="1"/>
          <p:nvPr/>
        </p:nvSpPr>
        <p:spPr>
          <a:xfrm>
            <a:off x="914400" y="4733151"/>
            <a:ext cx="6706772" cy="276999"/>
          </a:xfrm>
          <a:prstGeom prst="rect">
            <a:avLst/>
          </a:prstGeom>
          <a:noFill/>
        </p:spPr>
        <p:txBody>
          <a:bodyPr wrap="none" rtlCol="0">
            <a:spAutoFit/>
          </a:bodyPr>
          <a:lstStyle/>
          <a:p>
            <a:r>
              <a:rPr lang="el-GR" sz="1200" b="1" dirty="0">
                <a:solidFill>
                  <a:srgbClr val="002060"/>
                </a:solidFill>
              </a:rPr>
              <a:t>Πηγή </a:t>
            </a:r>
            <a:r>
              <a:rPr lang="en-GB" sz="1200" b="1" dirty="0">
                <a:solidFill>
                  <a:srgbClr val="002060"/>
                </a:solidFill>
                <a:hlinkClick r:id="rId2">
                  <a:extLst>
                    <a:ext uri="{A12FA001-AC4F-418D-AE19-62706E023703}">
                      <ahyp:hlinkClr xmlns:ahyp="http://schemas.microsoft.com/office/drawing/2018/hyperlinkcolor" val="tx"/>
                    </a:ext>
                  </a:extLst>
                </a:hlinkClick>
              </a:rPr>
              <a:t>https://iris.unibocconi.it/retrieve/handle/11565/4023471/115818/Torbica%20EHJ%202019.pdf</a:t>
            </a:r>
            <a:r>
              <a:rPr lang="en-GB" sz="1200" b="1" dirty="0">
                <a:solidFill>
                  <a:srgbClr val="002060"/>
                </a:solidFill>
              </a:rPr>
              <a:t> </a:t>
            </a:r>
            <a:endParaRPr lang="el-GR" sz="1200" b="1" dirty="0">
              <a:solidFill>
                <a:srgbClr val="002060"/>
              </a:solidFill>
            </a:endParaRPr>
          </a:p>
        </p:txBody>
      </p:sp>
      <p:pic>
        <p:nvPicPr>
          <p:cNvPr id="8" name="Εικόνα 7">
            <a:extLst>
              <a:ext uri="{FF2B5EF4-FFF2-40B4-BE49-F238E27FC236}">
                <a16:creationId xmlns:a16="http://schemas.microsoft.com/office/drawing/2014/main" id="{6BEB0AA9-74A2-5E77-58DE-E9825B40297D}"/>
              </a:ext>
            </a:extLst>
          </p:cNvPr>
          <p:cNvPicPr>
            <a:picLocks noChangeAspect="1"/>
          </p:cNvPicPr>
          <p:nvPr/>
        </p:nvPicPr>
        <p:blipFill rotWithShape="1">
          <a:blip r:embed="rId3"/>
          <a:srcRect l="8333" t="6125" r="9167" b="15663"/>
          <a:stretch/>
        </p:blipFill>
        <p:spPr>
          <a:xfrm>
            <a:off x="432110" y="1276350"/>
            <a:ext cx="8279780" cy="3429000"/>
          </a:xfrm>
          <a:prstGeom prst="rect">
            <a:avLst/>
          </a:prstGeom>
        </p:spPr>
      </p:pic>
      <p:pic>
        <p:nvPicPr>
          <p:cNvPr id="10" name="Εικόνα 9">
            <a:extLst>
              <a:ext uri="{FF2B5EF4-FFF2-40B4-BE49-F238E27FC236}">
                <a16:creationId xmlns:a16="http://schemas.microsoft.com/office/drawing/2014/main" id="{ADE9CF7F-F8AF-CF4B-92DD-9F8CC79CF59C}"/>
              </a:ext>
            </a:extLst>
          </p:cNvPr>
          <p:cNvPicPr>
            <a:picLocks noChangeAspect="1"/>
          </p:cNvPicPr>
          <p:nvPr/>
        </p:nvPicPr>
        <p:blipFill>
          <a:blip r:embed="rId4"/>
          <a:stretch>
            <a:fillRect/>
          </a:stretch>
        </p:blipFill>
        <p:spPr>
          <a:xfrm>
            <a:off x="304800" y="285750"/>
            <a:ext cx="3505200" cy="732905"/>
          </a:xfrm>
          <a:prstGeom prst="rect">
            <a:avLst/>
          </a:prstGeom>
        </p:spPr>
      </p:pic>
      <p:sp>
        <p:nvSpPr>
          <p:cNvPr id="12" name="TextBox 11">
            <a:extLst>
              <a:ext uri="{FF2B5EF4-FFF2-40B4-BE49-F238E27FC236}">
                <a16:creationId xmlns:a16="http://schemas.microsoft.com/office/drawing/2014/main" id="{D3DC664A-25B0-52DB-0B4E-6C211EA341DE}"/>
              </a:ext>
            </a:extLst>
          </p:cNvPr>
          <p:cNvSpPr txBox="1"/>
          <p:nvPr/>
        </p:nvSpPr>
        <p:spPr>
          <a:xfrm>
            <a:off x="4199871" y="232886"/>
            <a:ext cx="4800600" cy="1015663"/>
          </a:xfrm>
          <a:prstGeom prst="rect">
            <a:avLst/>
          </a:prstGeom>
          <a:noFill/>
        </p:spPr>
        <p:txBody>
          <a:bodyPr wrap="square">
            <a:spAutoFit/>
          </a:bodyPr>
          <a:lstStyle/>
          <a:p>
            <a:r>
              <a:rPr lang="en-US" sz="2000" b="1" dirty="0">
                <a:solidFill>
                  <a:srgbClr val="002060"/>
                </a:solidFill>
                <a:ea typeface="+mj-ea"/>
                <a:cs typeface="Calibri"/>
              </a:rPr>
              <a:t>Cost of cardiovascular disease, </a:t>
            </a:r>
            <a:r>
              <a:rPr lang="en-US" sz="2000" b="1" dirty="0" err="1">
                <a:solidFill>
                  <a:srgbClr val="002060"/>
                </a:solidFill>
                <a:ea typeface="+mj-ea"/>
                <a:cs typeface="Calibri"/>
              </a:rPr>
              <a:t>ischaemic</a:t>
            </a:r>
            <a:r>
              <a:rPr lang="en-US" sz="2000" b="1" dirty="0">
                <a:solidFill>
                  <a:srgbClr val="002060"/>
                </a:solidFill>
                <a:ea typeface="+mj-ea"/>
                <a:cs typeface="Calibri"/>
              </a:rPr>
              <a:t> heart disease, and stroke in the EU by category (2015)</a:t>
            </a:r>
            <a:endParaRPr lang="el-GR" sz="2000" b="1" dirty="0">
              <a:solidFill>
                <a:srgbClr val="002060"/>
              </a:solidFill>
              <a:ea typeface="+mj-ea"/>
              <a:cs typeface="Calibri"/>
            </a:endParaRPr>
          </a:p>
        </p:txBody>
      </p:sp>
    </p:spTree>
    <p:extLst>
      <p:ext uri="{BB962C8B-B14F-4D97-AF65-F5344CB8AC3E}">
        <p14:creationId xmlns:p14="http://schemas.microsoft.com/office/powerpoint/2010/main" val="319646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324E803E-9B17-3C0E-DC95-90554C54739B}"/>
              </a:ext>
            </a:extLst>
          </p:cNvPr>
          <p:cNvPicPr>
            <a:picLocks noChangeAspect="1"/>
          </p:cNvPicPr>
          <p:nvPr/>
        </p:nvPicPr>
        <p:blipFill>
          <a:blip r:embed="rId2"/>
          <a:stretch>
            <a:fillRect/>
          </a:stretch>
        </p:blipFill>
        <p:spPr>
          <a:xfrm>
            <a:off x="51376" y="133350"/>
            <a:ext cx="2915480" cy="609600"/>
          </a:xfrm>
          <a:prstGeom prst="rect">
            <a:avLst/>
          </a:prstGeom>
        </p:spPr>
      </p:pic>
      <p:pic>
        <p:nvPicPr>
          <p:cNvPr id="5" name="Εικόνα 4">
            <a:extLst>
              <a:ext uri="{FF2B5EF4-FFF2-40B4-BE49-F238E27FC236}">
                <a16:creationId xmlns:a16="http://schemas.microsoft.com/office/drawing/2014/main" id="{820444D1-DA3C-0497-1A19-2EF833AB63F3}"/>
              </a:ext>
            </a:extLst>
          </p:cNvPr>
          <p:cNvPicPr>
            <a:picLocks noChangeAspect="1"/>
          </p:cNvPicPr>
          <p:nvPr/>
        </p:nvPicPr>
        <p:blipFill rotWithShape="1">
          <a:blip r:embed="rId3"/>
          <a:srcRect l="2400"/>
          <a:stretch/>
        </p:blipFill>
        <p:spPr>
          <a:xfrm>
            <a:off x="2895600" y="0"/>
            <a:ext cx="6197024" cy="5143500"/>
          </a:xfrm>
          <a:prstGeom prst="rect">
            <a:avLst/>
          </a:prstGeom>
        </p:spPr>
      </p:pic>
      <p:sp>
        <p:nvSpPr>
          <p:cNvPr id="6" name="Βέλος: Δεξιό 5">
            <a:extLst>
              <a:ext uri="{FF2B5EF4-FFF2-40B4-BE49-F238E27FC236}">
                <a16:creationId xmlns:a16="http://schemas.microsoft.com/office/drawing/2014/main" id="{E38DD058-2E63-C8D3-C705-1F320DDD6FC1}"/>
              </a:ext>
            </a:extLst>
          </p:cNvPr>
          <p:cNvSpPr/>
          <p:nvPr/>
        </p:nvSpPr>
        <p:spPr>
          <a:xfrm>
            <a:off x="2674575" y="1788826"/>
            <a:ext cx="525825" cy="9712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A23D814D-8E72-88BA-1CA7-AA03A849E5C3}"/>
              </a:ext>
            </a:extLst>
          </p:cNvPr>
          <p:cNvSpPr txBox="1"/>
          <p:nvPr/>
        </p:nvSpPr>
        <p:spPr>
          <a:xfrm>
            <a:off x="312375" y="1352550"/>
            <a:ext cx="2362200" cy="1631216"/>
          </a:xfrm>
          <a:prstGeom prst="rect">
            <a:avLst/>
          </a:prstGeom>
          <a:noFill/>
        </p:spPr>
        <p:txBody>
          <a:bodyPr wrap="square">
            <a:spAutoFit/>
          </a:bodyPr>
          <a:lstStyle/>
          <a:p>
            <a:r>
              <a:rPr lang="en-GB" sz="2000" b="1" dirty="0">
                <a:solidFill>
                  <a:srgbClr val="002060"/>
                </a:solidFill>
                <a:ea typeface="+mj-ea"/>
                <a:cs typeface="Calibri"/>
              </a:rPr>
              <a:t>Distribution of costs of cardiovascular disease in the EU member countries by category (2015)</a:t>
            </a:r>
            <a:endParaRPr lang="el-GR" sz="2000" b="1" dirty="0">
              <a:solidFill>
                <a:srgbClr val="002060"/>
              </a:solidFill>
              <a:ea typeface="+mj-ea"/>
              <a:cs typeface="Calibri"/>
            </a:endParaRPr>
          </a:p>
        </p:txBody>
      </p:sp>
      <p:sp>
        <p:nvSpPr>
          <p:cNvPr id="10" name="Ορθογώνιο 9">
            <a:extLst>
              <a:ext uri="{FF2B5EF4-FFF2-40B4-BE49-F238E27FC236}">
                <a16:creationId xmlns:a16="http://schemas.microsoft.com/office/drawing/2014/main" id="{E754A711-63A5-08D1-31DD-F9866B333CB3}"/>
              </a:ext>
            </a:extLst>
          </p:cNvPr>
          <p:cNvSpPr/>
          <p:nvPr/>
        </p:nvSpPr>
        <p:spPr>
          <a:xfrm>
            <a:off x="3276600" y="1733550"/>
            <a:ext cx="5867400" cy="2076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28418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35;p17">
            <a:extLst>
              <a:ext uri="{FF2B5EF4-FFF2-40B4-BE49-F238E27FC236}">
                <a16:creationId xmlns:a16="http://schemas.microsoft.com/office/drawing/2014/main" id="{E3D00756-13EF-2FBC-2640-2A35AEA8DE24}"/>
              </a:ext>
            </a:extLst>
          </p:cNvPr>
          <p:cNvPicPr preferRelativeResize="0"/>
          <p:nvPr/>
        </p:nvPicPr>
        <p:blipFill>
          <a:blip r:embed="rId3">
            <a:alphaModFix/>
          </a:blip>
          <a:stretch>
            <a:fillRect/>
          </a:stretch>
        </p:blipFill>
        <p:spPr>
          <a:xfrm>
            <a:off x="-210400" y="0"/>
            <a:ext cx="9564800" cy="5403537"/>
          </a:xfrm>
          <a:prstGeom prst="rect">
            <a:avLst/>
          </a:prstGeom>
          <a:noFill/>
          <a:ln>
            <a:noFill/>
          </a:ln>
        </p:spPr>
      </p:pic>
      <p:sp>
        <p:nvSpPr>
          <p:cNvPr id="2" name="Τίτλος 1">
            <a:extLst>
              <a:ext uri="{FF2B5EF4-FFF2-40B4-BE49-F238E27FC236}">
                <a16:creationId xmlns:a16="http://schemas.microsoft.com/office/drawing/2014/main" id="{0D90DC92-82AE-3642-524C-772114173C29}"/>
              </a:ext>
            </a:extLst>
          </p:cNvPr>
          <p:cNvSpPr>
            <a:spLocks noGrp="1"/>
          </p:cNvSpPr>
          <p:nvPr>
            <p:ph type="title"/>
          </p:nvPr>
        </p:nvSpPr>
        <p:spPr>
          <a:xfrm>
            <a:off x="1475580" y="138212"/>
            <a:ext cx="6736246" cy="723833"/>
          </a:xfrm>
        </p:spPr>
        <p:txBody>
          <a:bodyPr>
            <a:normAutofit/>
          </a:bodyPr>
          <a:lstStyle/>
          <a:p>
            <a:pPr algn="ctr"/>
            <a:r>
              <a:rPr lang="el-GR" sz="2000" dirty="0">
                <a:solidFill>
                  <a:srgbClr val="002060"/>
                </a:solidFill>
                <a:latin typeface="+mn-lt"/>
              </a:rPr>
              <a:t>Δαπάνες υγείας λόγω διαβήτη ως ποσοστό συνολικών δαπανών υγείας, 2021</a:t>
            </a:r>
          </a:p>
        </p:txBody>
      </p:sp>
      <p:sp>
        <p:nvSpPr>
          <p:cNvPr id="12" name="TextBox 11">
            <a:extLst>
              <a:ext uri="{FF2B5EF4-FFF2-40B4-BE49-F238E27FC236}">
                <a16:creationId xmlns:a16="http://schemas.microsoft.com/office/drawing/2014/main" id="{5D32AC8E-5C75-7249-4BF1-30D355A96BF6}"/>
              </a:ext>
            </a:extLst>
          </p:cNvPr>
          <p:cNvSpPr txBox="1"/>
          <p:nvPr/>
        </p:nvSpPr>
        <p:spPr>
          <a:xfrm>
            <a:off x="577666" y="4234337"/>
            <a:ext cx="8337733" cy="645048"/>
          </a:xfrm>
          <a:prstGeom prst="rect">
            <a:avLst/>
          </a:prstGeom>
          <a:noFill/>
        </p:spPr>
        <p:txBody>
          <a:bodyPr wrap="square">
            <a:spAutoFit/>
          </a:bodyPr>
          <a:lstStyle/>
          <a:p>
            <a:pPr>
              <a:spcBef>
                <a:spcPts val="375"/>
              </a:spcBef>
            </a:pPr>
            <a:r>
              <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Υπολογισμοί Εργαστηρίου Οργάνωσης και Αξιολόγησης ΥΥ (</a:t>
            </a:r>
            <a:r>
              <a:rPr lang="en-GB"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CHESME</a:t>
            </a:r>
            <a:r>
              <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GB"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t>
            </a:r>
            <a:r>
              <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Δαπάνες υγείας διαβήτη από </a:t>
            </a:r>
            <a:r>
              <a:rPr lang="en-GB"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IDF, 2021 &amp; </a:t>
            </a:r>
            <a:r>
              <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Συνολικές δαπάνες υγείας από ΟΟΣΑ, 2021</a:t>
            </a:r>
            <a:endParaRPr lang="en-US"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ts val="375"/>
              </a:spcBef>
            </a:pPr>
            <a:r>
              <a:rPr lang="en-US"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Πιθανή υποεκτίμηση του μέσου ετήσιου κόστους  – έλλειψη δεδομένων για τις επιπλοκές της νόσου</a:t>
            </a:r>
            <a:r>
              <a:rPr lang="en-US"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ts val="375"/>
              </a:spcBef>
            </a:pPr>
            <a:r>
              <a:rPr lang="el-GR" sz="975" i="1" kern="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Εκτίμηση με βάση ελληνική δημοσιευμένη μελέτη</a:t>
            </a:r>
          </a:p>
        </p:txBody>
      </p:sp>
      <p:graphicFrame>
        <p:nvGraphicFramePr>
          <p:cNvPr id="14" name="Πίνακας 13">
            <a:extLst>
              <a:ext uri="{FF2B5EF4-FFF2-40B4-BE49-F238E27FC236}">
                <a16:creationId xmlns:a16="http://schemas.microsoft.com/office/drawing/2014/main" id="{A6E0964E-1FA9-8CEC-B4A6-50C3FE61126A}"/>
              </a:ext>
            </a:extLst>
          </p:cNvPr>
          <p:cNvGraphicFramePr>
            <a:graphicFrameLocks noGrp="1"/>
          </p:cNvGraphicFramePr>
          <p:nvPr/>
        </p:nvGraphicFramePr>
        <p:xfrm>
          <a:off x="964461" y="763284"/>
          <a:ext cx="7215077" cy="3491072"/>
        </p:xfrm>
        <a:graphic>
          <a:graphicData uri="http://schemas.openxmlformats.org/drawingml/2006/table">
            <a:tbl>
              <a:tblPr/>
              <a:tblGrid>
                <a:gridCol w="1684131">
                  <a:extLst>
                    <a:ext uri="{9D8B030D-6E8A-4147-A177-3AD203B41FA5}">
                      <a16:colId xmlns:a16="http://schemas.microsoft.com/office/drawing/2014/main" val="2447053914"/>
                    </a:ext>
                  </a:extLst>
                </a:gridCol>
                <a:gridCol w="1216949">
                  <a:extLst>
                    <a:ext uri="{9D8B030D-6E8A-4147-A177-3AD203B41FA5}">
                      <a16:colId xmlns:a16="http://schemas.microsoft.com/office/drawing/2014/main" val="210388959"/>
                    </a:ext>
                  </a:extLst>
                </a:gridCol>
                <a:gridCol w="2068955">
                  <a:extLst>
                    <a:ext uri="{9D8B030D-6E8A-4147-A177-3AD203B41FA5}">
                      <a16:colId xmlns:a16="http://schemas.microsoft.com/office/drawing/2014/main" val="3540960575"/>
                    </a:ext>
                  </a:extLst>
                </a:gridCol>
                <a:gridCol w="2245042">
                  <a:extLst>
                    <a:ext uri="{9D8B030D-6E8A-4147-A177-3AD203B41FA5}">
                      <a16:colId xmlns:a16="http://schemas.microsoft.com/office/drawing/2014/main" val="2674854951"/>
                    </a:ext>
                  </a:extLst>
                </a:gridCol>
              </a:tblGrid>
              <a:tr h="877872">
                <a:tc>
                  <a:txBody>
                    <a:bodyPr/>
                    <a:lstStyle/>
                    <a:p>
                      <a:pPr algn="ctr">
                        <a:lnSpc>
                          <a:spcPct val="107000"/>
                        </a:lnSpc>
                        <a:spcAft>
                          <a:spcPts val="800"/>
                        </a:spcAft>
                      </a:pPr>
                      <a:r>
                        <a:rPr lang="el-GR" sz="1400" b="1" i="0" u="none" strike="noStrike" cap="none" dirty="0">
                          <a:solidFill>
                            <a:srgbClr val="217381"/>
                          </a:solidFill>
                          <a:latin typeface="+mn-lt"/>
                          <a:ea typeface="Inter" panose="020B0604020202020204" charset="0"/>
                          <a:cs typeface="Calibri" panose="020F0502020204030204" pitchFamily="34" charset="0"/>
                          <a:sym typeface="Arial"/>
                        </a:rPr>
                        <a:t>Χώρες</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1" i="0" u="none" strike="noStrike" cap="none" dirty="0" err="1">
                          <a:solidFill>
                            <a:srgbClr val="217381"/>
                          </a:solidFill>
                          <a:latin typeface="+mn-lt"/>
                          <a:ea typeface="Inter" panose="020B0604020202020204" charset="0"/>
                          <a:cs typeface="Calibri" panose="020F0502020204030204" pitchFamily="34" charset="0"/>
                          <a:sym typeface="Arial"/>
                        </a:rPr>
                        <a:t>Επιπολασμός</a:t>
                      </a:r>
                      <a:r>
                        <a:rPr lang="el-GR" sz="1400" b="1" i="0" u="none" strike="noStrike" cap="none" dirty="0">
                          <a:solidFill>
                            <a:srgbClr val="217381"/>
                          </a:solidFill>
                          <a:latin typeface="+mn-lt"/>
                          <a:ea typeface="Inter" panose="020B0604020202020204" charset="0"/>
                          <a:cs typeface="Calibri" panose="020F0502020204030204" pitchFamily="34" charset="0"/>
                          <a:sym typeface="Arial"/>
                        </a:rPr>
                        <a:t> Διαβήτη</a:t>
                      </a:r>
                      <a:r>
                        <a:rPr lang="el-GR" sz="1400" b="1" i="0" u="none" strike="noStrike" cap="none" dirty="0">
                          <a:solidFill>
                            <a:srgbClr val="268696"/>
                          </a:solidFill>
                          <a:latin typeface="+mn-lt"/>
                          <a:ea typeface="Inter" panose="020B0604020202020204" charset="0"/>
                          <a:cs typeface="Calibri" panose="020F0502020204030204" pitchFamily="34" charset="0"/>
                          <a:sym typeface="Arial"/>
                        </a:rPr>
                        <a:t>          </a:t>
                      </a:r>
                      <a:r>
                        <a:rPr lang="el-GR" sz="1400" b="1" i="0" u="none" strike="noStrike" cap="none" dirty="0">
                          <a:solidFill>
                            <a:srgbClr val="217381"/>
                          </a:solidFill>
                          <a:latin typeface="+mn-lt"/>
                          <a:ea typeface="Inter" panose="020B0604020202020204" charset="0"/>
                          <a:cs typeface="Calibri" panose="020F0502020204030204" pitchFamily="34" charset="0"/>
                          <a:sym typeface="Arial"/>
                        </a:rPr>
                        <a:t>(20-79 </a:t>
                      </a:r>
                      <a:r>
                        <a:rPr lang="el-GR" sz="1400" b="1" i="0" u="none" strike="noStrike" cap="none" dirty="0">
                          <a:solidFill>
                            <a:srgbClr val="268696"/>
                          </a:solidFill>
                          <a:latin typeface="+mn-lt"/>
                          <a:ea typeface="Inter" panose="020B0604020202020204" charset="0"/>
                          <a:cs typeface="Calibri" panose="020F0502020204030204" pitchFamily="34" charset="0"/>
                          <a:sym typeface="Arial"/>
                        </a:rPr>
                        <a:t>ετών</a:t>
                      </a:r>
                      <a:r>
                        <a:rPr lang="el-GR" sz="1400" b="1" i="0" u="none" strike="noStrike" cap="none" dirty="0">
                          <a:solidFill>
                            <a:srgbClr val="217381"/>
                          </a:solidFill>
                          <a:latin typeface="+mn-lt"/>
                          <a:ea typeface="Inter" panose="020B0604020202020204" charset="0"/>
                          <a:cs typeface="Calibri" panose="020F0502020204030204" pitchFamily="34" charset="0"/>
                          <a:sym typeface="Arial"/>
                        </a:rPr>
                        <a:t>)</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99D9E4"/>
                      </a:solidFill>
                      <a:prstDash val="solid"/>
                      <a:round/>
                      <a:headEnd type="none" w="med" len="med"/>
                      <a:tailEnd type="none" w="med" len="med"/>
                    </a:lnB>
                    <a:noFill/>
                  </a:tcPr>
                </a:tc>
                <a:tc>
                  <a:txBody>
                    <a:bodyPr/>
                    <a:lstStyle/>
                    <a:p>
                      <a:pPr algn="ctr" fontAlgn="b">
                        <a:lnSpc>
                          <a:spcPct val="107000"/>
                        </a:lnSpc>
                      </a:pPr>
                      <a:r>
                        <a:rPr lang="el-GR" sz="1400" b="1" i="0" u="none" strike="noStrike" cap="none" dirty="0">
                          <a:solidFill>
                            <a:srgbClr val="217381"/>
                          </a:solidFill>
                          <a:latin typeface="+mn-lt"/>
                          <a:ea typeface="Inter" panose="020B0604020202020204" charset="0"/>
                          <a:cs typeface="Calibri" panose="020F0502020204030204" pitchFamily="34" charset="0"/>
                          <a:sym typeface="Arial"/>
                        </a:rPr>
                        <a:t>Πλήθος ατόμων με Διαβήτη</a:t>
                      </a:r>
                    </a:p>
                    <a:p>
                      <a:pPr algn="ctr" fontAlgn="b">
                        <a:lnSpc>
                          <a:spcPct val="107000"/>
                        </a:lnSpc>
                      </a:pPr>
                      <a:r>
                        <a:rPr lang="el-GR" sz="1400" b="1" i="0" u="none" strike="noStrike" cap="none" dirty="0">
                          <a:solidFill>
                            <a:srgbClr val="217381"/>
                          </a:solidFill>
                          <a:latin typeface="+mn-lt"/>
                          <a:ea typeface="Inter" panose="020B0604020202020204" charset="0"/>
                          <a:cs typeface="Calibri" panose="020F0502020204030204" pitchFamily="34" charset="0"/>
                          <a:sym typeface="Arial"/>
                        </a:rPr>
                        <a:t>(20–79 ετών)</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1" i="1" u="none" strike="noStrike" kern="1200" cap="none" dirty="0">
                          <a:solidFill>
                            <a:srgbClr val="217381"/>
                          </a:solidFill>
                          <a:latin typeface="+mn-lt"/>
                          <a:ea typeface="Inter" panose="020B0604020202020204" charset="0"/>
                          <a:cs typeface="Calibri" panose="020F0502020204030204" pitchFamily="34" charset="0"/>
                          <a:sym typeface="Arial"/>
                        </a:rPr>
                        <a:t>Εκτίμηση </a:t>
                      </a:r>
                      <a:r>
                        <a:rPr lang="el-GR" sz="1400" b="1" i="0" u="none" strike="noStrike" kern="1200" cap="none" dirty="0">
                          <a:solidFill>
                            <a:srgbClr val="217381"/>
                          </a:solidFill>
                          <a:latin typeface="+mn-lt"/>
                          <a:ea typeface="Inter" panose="020B0604020202020204" charset="0"/>
                          <a:cs typeface="Calibri" panose="020F0502020204030204" pitchFamily="34" charset="0"/>
                          <a:sym typeface="Arial"/>
                        </a:rPr>
                        <a:t>δαπανών </a:t>
                      </a:r>
                      <a:r>
                        <a:rPr lang="el-GR" sz="1400" b="1" i="0" u="none" strike="noStrike" cap="none" dirty="0">
                          <a:solidFill>
                            <a:srgbClr val="217381"/>
                          </a:solidFill>
                          <a:latin typeface="+mn-lt"/>
                          <a:ea typeface="Inter" panose="020B0604020202020204" charset="0"/>
                          <a:cs typeface="Calibri" panose="020F0502020204030204" pitchFamily="34" charset="0"/>
                          <a:sym typeface="Arial"/>
                        </a:rPr>
                        <a:t>υγείας λόγω διαβήτη </a:t>
                      </a:r>
                      <a:r>
                        <a:rPr lang="el-GR" sz="1400" b="1" i="0" u="none" strike="noStrike" cap="none" dirty="0">
                          <a:solidFill>
                            <a:srgbClr val="002060"/>
                          </a:solidFill>
                          <a:latin typeface="+mn-lt"/>
                          <a:ea typeface="Inter" panose="020B0604020202020204" charset="0"/>
                          <a:cs typeface="Calibri" panose="020F0502020204030204" pitchFamily="34" charset="0"/>
                          <a:sym typeface="Arial"/>
                        </a:rPr>
                        <a:t>ως ποσοστό </a:t>
                      </a:r>
                      <a:r>
                        <a:rPr lang="el-GR" sz="1400" b="1" i="0" u="none" strike="noStrike" cap="none" dirty="0">
                          <a:solidFill>
                            <a:srgbClr val="217381"/>
                          </a:solidFill>
                          <a:latin typeface="+mn-lt"/>
                          <a:ea typeface="Inter" panose="020B0604020202020204" charset="0"/>
                          <a:cs typeface="Calibri" panose="020F0502020204030204" pitchFamily="34" charset="0"/>
                          <a:sym typeface="Arial"/>
                        </a:rPr>
                        <a:t>συνολικών δαπανών υγείας</a:t>
                      </a:r>
                      <a:r>
                        <a:rPr lang="el-GR" sz="1400" b="0" i="0" u="none" strike="noStrike" cap="none" dirty="0">
                          <a:solidFill>
                            <a:srgbClr val="217381"/>
                          </a:solidFill>
                          <a:latin typeface="+mn-lt"/>
                          <a:ea typeface="Inter" panose="020B0604020202020204" charset="0"/>
                          <a:cs typeface="Calibri" panose="020F0502020204030204" pitchFamily="34" charset="0"/>
                          <a:sym typeface="Arial"/>
                        </a:rPr>
                        <a:t>* </a:t>
                      </a:r>
                      <a:r>
                        <a:rPr lang="el-GR" sz="1400" b="1" i="0" u="none" strike="noStrike" cap="none" dirty="0">
                          <a:solidFill>
                            <a:srgbClr val="217381"/>
                          </a:solidFill>
                          <a:latin typeface="+mn-lt"/>
                          <a:ea typeface="Inter" panose="020B0604020202020204" charset="0"/>
                          <a:cs typeface="Calibri" panose="020F0502020204030204" pitchFamily="34" charset="0"/>
                          <a:sym typeface="Arial"/>
                        </a:rPr>
                        <a:t>(20–79 ετών)</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756937357"/>
                  </a:ext>
                </a:extLst>
              </a:tr>
              <a:tr h="278940">
                <a:tc>
                  <a:txBody>
                    <a:bodyPr/>
                    <a:lstStyle/>
                    <a:p>
                      <a:pPr algn="ctr">
                        <a:lnSpc>
                          <a:spcPct val="107000"/>
                        </a:lnSpc>
                        <a:spcAft>
                          <a:spcPts val="800"/>
                        </a:spcAft>
                      </a:pPr>
                      <a:r>
                        <a:rPr lang="el-GR" sz="1400" b="0" kern="1200" dirty="0">
                          <a:solidFill>
                            <a:srgbClr val="000000"/>
                          </a:solidFill>
                          <a:effectLst/>
                          <a:latin typeface="+mn-lt"/>
                          <a:ea typeface="Calibri" panose="020F0502020204030204" pitchFamily="34" charset="0"/>
                          <a:cs typeface="Calibri" panose="020F0502020204030204" pitchFamily="34" charset="0"/>
                        </a:rPr>
                        <a:t>Παγκόσμια</a:t>
                      </a:r>
                      <a:endParaRPr lang="el-GR" sz="1400" b="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1" kern="1200" dirty="0">
                          <a:solidFill>
                            <a:srgbClr val="C00000"/>
                          </a:solidFill>
                          <a:effectLst/>
                          <a:latin typeface="+mn-lt"/>
                          <a:ea typeface="Times New Roman" panose="02020603050405020304" pitchFamily="18" charset="0"/>
                          <a:cs typeface="Times New Roman" panose="02020603050405020304" pitchFamily="18" charset="0"/>
                        </a:rPr>
                        <a:t>10,5%</a:t>
                      </a:r>
                      <a:endParaRPr lang="el-GR" sz="1400" b="1" kern="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0" kern="1200" dirty="0">
                          <a:solidFill>
                            <a:srgbClr val="000000"/>
                          </a:solidFill>
                          <a:effectLst/>
                          <a:latin typeface="+mn-lt"/>
                          <a:ea typeface="Times New Roman" panose="02020603050405020304" pitchFamily="18" charset="0"/>
                          <a:cs typeface="Times New Roman" panose="02020603050405020304" pitchFamily="18" charset="0"/>
                        </a:rPr>
                        <a:t>536.600.000</a:t>
                      </a:r>
                      <a:endParaRPr lang="el-GR" sz="1400" b="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0" kern="100" dirty="0">
                          <a:effectLst/>
                          <a:latin typeface="+mn-lt"/>
                          <a:ea typeface="Calibri" panose="020F0502020204030204" pitchFamily="34" charset="0"/>
                          <a:cs typeface="Times New Roman" panose="02020603050405020304" pitchFamily="18" charset="0"/>
                        </a:rPr>
                        <a:t>11,5%</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3078686094"/>
                  </a:ext>
                </a:extLst>
              </a:tr>
              <a:tr h="278940">
                <a:tc>
                  <a:txBody>
                    <a:bodyPr/>
                    <a:lstStyle/>
                    <a:p>
                      <a:pPr algn="ctr">
                        <a:lnSpc>
                          <a:spcPct val="107000"/>
                        </a:lnSpc>
                        <a:spcAft>
                          <a:spcPts val="800"/>
                        </a:spcAft>
                      </a:pPr>
                      <a:r>
                        <a:rPr lang="el-GR" sz="1400" b="0" kern="1200" dirty="0">
                          <a:solidFill>
                            <a:srgbClr val="000000"/>
                          </a:solidFill>
                          <a:effectLst/>
                          <a:latin typeface="+mn-lt"/>
                          <a:ea typeface="Calibri" panose="020F0502020204030204" pitchFamily="34" charset="0"/>
                          <a:cs typeface="Calibri" panose="020F0502020204030204" pitchFamily="34" charset="0"/>
                        </a:rPr>
                        <a:t>ΕΕ</a:t>
                      </a:r>
                      <a:endParaRPr lang="el-GR" sz="1400" b="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0" kern="1200" dirty="0">
                          <a:solidFill>
                            <a:srgbClr val="000000"/>
                          </a:solidFill>
                          <a:effectLst/>
                          <a:latin typeface="+mn-lt"/>
                          <a:ea typeface="Times New Roman" panose="02020603050405020304" pitchFamily="18" charset="0"/>
                          <a:cs typeface="Times New Roman" panose="02020603050405020304" pitchFamily="18" charset="0"/>
                        </a:rPr>
                        <a:t>9,20%</a:t>
                      </a:r>
                      <a:endParaRPr lang="el-GR" sz="1400" b="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0" kern="1200" dirty="0">
                          <a:solidFill>
                            <a:srgbClr val="000000"/>
                          </a:solidFill>
                          <a:effectLst/>
                          <a:latin typeface="+mn-lt"/>
                          <a:ea typeface="Times New Roman" panose="02020603050405020304" pitchFamily="18" charset="0"/>
                          <a:cs typeface="Times New Roman" panose="02020603050405020304" pitchFamily="18" charset="0"/>
                        </a:rPr>
                        <a:t>61.244.329</a:t>
                      </a:r>
                      <a:endParaRPr lang="el-GR" sz="1400" b="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n-GB" sz="1400" b="0" kern="100" dirty="0">
                          <a:effectLst/>
                          <a:latin typeface="+mn-lt"/>
                          <a:ea typeface="Calibri" panose="020F0502020204030204" pitchFamily="34" charset="0"/>
                          <a:cs typeface="Times New Roman" panose="02020603050405020304" pitchFamily="18" charset="0"/>
                        </a:rPr>
                        <a:t>11,09%</a:t>
                      </a:r>
                      <a:r>
                        <a:rPr lang="el-GR" sz="1400" b="0" kern="100" dirty="0">
                          <a:effectLst/>
                          <a:latin typeface="+mn-lt"/>
                          <a:ea typeface="Calibri" panose="020F0502020204030204" pitchFamily="34" charset="0"/>
                          <a:cs typeface="Times New Roman" panose="02020603050405020304" pitchFamily="18" charset="0"/>
                        </a:rPr>
                        <a:t> </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2211448587"/>
                  </a:ext>
                </a:extLst>
              </a:tr>
              <a:tr h="278940">
                <a:tc>
                  <a:txBody>
                    <a:bodyPr/>
                    <a:lstStyle/>
                    <a:p>
                      <a:pPr algn="ctr">
                        <a:lnSpc>
                          <a:spcPct val="107000"/>
                        </a:lnSpc>
                        <a:spcAft>
                          <a:spcPts val="800"/>
                        </a:spcAft>
                      </a:pPr>
                      <a:r>
                        <a:rPr lang="el-GR" sz="1400" kern="1200" dirty="0">
                          <a:solidFill>
                            <a:srgbClr val="000000"/>
                          </a:solidFill>
                          <a:effectLst/>
                          <a:latin typeface="+mn-lt"/>
                          <a:ea typeface="Calibri" panose="020F0502020204030204" pitchFamily="34" charset="0"/>
                          <a:cs typeface="Calibri" panose="020F0502020204030204" pitchFamily="34" charset="0"/>
                        </a:rPr>
                        <a:t>Γερμανία</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a:solidFill>
                            <a:srgbClr val="000000"/>
                          </a:solidFill>
                          <a:effectLst/>
                          <a:latin typeface="+mn-lt"/>
                          <a:ea typeface="Times New Roman" panose="02020603050405020304" pitchFamily="18" charset="0"/>
                          <a:cs typeface="Times New Roman" panose="02020603050405020304" pitchFamily="18" charset="0"/>
                        </a:rPr>
                        <a:t>10%</a:t>
                      </a:r>
                      <a:endParaRPr lang="el-GR" sz="1400" kern="10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6.199.900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8,25%</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483191947"/>
                  </a:ext>
                </a:extLst>
              </a:tr>
              <a:tr h="278940">
                <a:tc>
                  <a:txBody>
                    <a:bodyPr/>
                    <a:lstStyle/>
                    <a:p>
                      <a:pPr algn="ctr">
                        <a:lnSpc>
                          <a:spcPct val="107000"/>
                        </a:lnSpc>
                        <a:spcAft>
                          <a:spcPts val="800"/>
                        </a:spcAft>
                      </a:pPr>
                      <a:r>
                        <a:rPr lang="el-GR" sz="1400" kern="1200" dirty="0">
                          <a:solidFill>
                            <a:srgbClr val="000000"/>
                          </a:solidFill>
                          <a:effectLst/>
                          <a:latin typeface="+mn-lt"/>
                          <a:ea typeface="Calibri" panose="020F0502020204030204" pitchFamily="34" charset="0"/>
                          <a:cs typeface="Calibri" panose="020F0502020204030204" pitchFamily="34" charset="0"/>
                        </a:rPr>
                        <a:t>Ισπανία</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15%</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5.141.300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11,</a:t>
                      </a:r>
                      <a:r>
                        <a:rPr lang="en-GB" sz="1400" kern="1200" dirty="0">
                          <a:solidFill>
                            <a:srgbClr val="000000"/>
                          </a:solidFill>
                          <a:effectLst/>
                          <a:latin typeface="+mn-lt"/>
                          <a:ea typeface="Times New Roman" panose="02020603050405020304" pitchFamily="18" charset="0"/>
                          <a:cs typeface="Times New Roman" panose="02020603050405020304" pitchFamily="18" charset="0"/>
                        </a:rPr>
                        <a:t>19</a:t>
                      </a:r>
                      <a:r>
                        <a:rPr lang="el-GR" sz="1400" kern="1200" dirty="0">
                          <a:solidFill>
                            <a:srgbClr val="000000"/>
                          </a:solidFill>
                          <a:effectLst/>
                          <a:latin typeface="+mn-lt"/>
                          <a:ea typeface="Times New Roman" panose="02020603050405020304" pitchFamily="18" charset="0"/>
                          <a:cs typeface="Times New Roman" panose="02020603050405020304" pitchFamily="18" charset="0"/>
                        </a:rPr>
                        <a:t>%</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1268481360"/>
                  </a:ext>
                </a:extLst>
              </a:tr>
              <a:tr h="278940">
                <a:tc>
                  <a:txBody>
                    <a:bodyPr/>
                    <a:lstStyle/>
                    <a:p>
                      <a:pPr algn="ctr">
                        <a:lnSpc>
                          <a:spcPct val="107000"/>
                        </a:lnSpc>
                        <a:spcAft>
                          <a:spcPts val="800"/>
                        </a:spcAft>
                      </a:pPr>
                      <a:r>
                        <a:rPr lang="el-GR" sz="1400" kern="1200">
                          <a:solidFill>
                            <a:srgbClr val="000000"/>
                          </a:solidFill>
                          <a:effectLst/>
                          <a:latin typeface="+mn-lt"/>
                          <a:ea typeface="Calibri" panose="020F0502020204030204" pitchFamily="34" charset="0"/>
                          <a:cs typeface="Calibri" panose="020F0502020204030204" pitchFamily="34" charset="0"/>
                        </a:rPr>
                        <a:t>Ιταλία</a:t>
                      </a:r>
                      <a:endParaRPr lang="el-GR" sz="1400" kern="10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9,90%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4.470.300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8,04%</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3153915626"/>
                  </a:ext>
                </a:extLst>
              </a:tr>
              <a:tr h="278940">
                <a:tc>
                  <a:txBody>
                    <a:bodyPr/>
                    <a:lstStyle/>
                    <a:p>
                      <a:pPr algn="ctr">
                        <a:lnSpc>
                          <a:spcPct val="107000"/>
                        </a:lnSpc>
                        <a:spcAft>
                          <a:spcPts val="800"/>
                        </a:spcAft>
                      </a:pPr>
                      <a:r>
                        <a:rPr lang="el-GR" sz="1400" kern="1200" dirty="0">
                          <a:solidFill>
                            <a:srgbClr val="000000"/>
                          </a:solidFill>
                          <a:effectLst/>
                          <a:latin typeface="+mn-lt"/>
                          <a:ea typeface="Calibri" panose="020F0502020204030204" pitchFamily="34" charset="0"/>
                          <a:cs typeface="Calibri" panose="020F0502020204030204" pitchFamily="34" charset="0"/>
                        </a:rPr>
                        <a:t>Ηνωμένο Βασίλειο</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8,20%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3.996.300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200" dirty="0">
                          <a:solidFill>
                            <a:srgbClr val="000000"/>
                          </a:solidFill>
                          <a:effectLst/>
                          <a:latin typeface="+mn-lt"/>
                          <a:ea typeface="Times New Roman" panose="02020603050405020304" pitchFamily="18" charset="0"/>
                          <a:cs typeface="Times New Roman" panose="02020603050405020304" pitchFamily="18" charset="0"/>
                        </a:rPr>
                        <a:t>6,60%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2131563790"/>
                  </a:ext>
                </a:extLst>
              </a:tr>
              <a:tr h="278940">
                <a:tc>
                  <a:txBody>
                    <a:bodyPr/>
                    <a:lstStyle/>
                    <a:p>
                      <a:pPr algn="ctr">
                        <a:lnSpc>
                          <a:spcPct val="107000"/>
                        </a:lnSpc>
                        <a:spcAft>
                          <a:spcPts val="800"/>
                        </a:spcAft>
                      </a:pPr>
                      <a:r>
                        <a:rPr lang="el-GR" sz="1400" kern="100" dirty="0">
                          <a:effectLst/>
                          <a:latin typeface="+mn-lt"/>
                          <a:ea typeface="Calibri" panose="020F0502020204030204" pitchFamily="34" charset="0"/>
                          <a:cs typeface="Times New Roman" panose="02020603050405020304" pitchFamily="18" charset="0"/>
                        </a:rPr>
                        <a:t>Σουηδία</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00" dirty="0">
                          <a:effectLst/>
                          <a:latin typeface="+mn-lt"/>
                          <a:ea typeface="Calibri" panose="020F0502020204030204" pitchFamily="34" charset="0"/>
                          <a:cs typeface="Times New Roman" panose="02020603050405020304" pitchFamily="18" charset="0"/>
                        </a:rPr>
                        <a:t>6,8%</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kern="100" dirty="0">
                          <a:effectLst/>
                          <a:latin typeface="+mn-lt"/>
                          <a:ea typeface="Calibri" panose="020F0502020204030204" pitchFamily="34" charset="0"/>
                          <a:cs typeface="Times New Roman" panose="02020603050405020304" pitchFamily="18" charset="0"/>
                        </a:rPr>
                        <a:t>496.200</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n-GB" sz="1400" dirty="0">
                          <a:latin typeface="Calibri" panose="020F0502020204030204" pitchFamily="34" charset="0"/>
                          <a:cs typeface="Calibri" panose="020F0502020204030204" pitchFamily="34" charset="0"/>
                        </a:rPr>
                        <a:t>5,93%</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3414984559"/>
                  </a:ext>
                </a:extLst>
              </a:tr>
              <a:tr h="278940">
                <a:tc>
                  <a:txBody>
                    <a:bodyPr/>
                    <a:lstStyle/>
                    <a:p>
                      <a:pPr algn="ctr">
                        <a:lnSpc>
                          <a:spcPct val="107000"/>
                        </a:lnSpc>
                        <a:spcAft>
                          <a:spcPts val="800"/>
                        </a:spcAft>
                      </a:pPr>
                      <a:r>
                        <a:rPr lang="el-GR" sz="1400" kern="100" dirty="0">
                          <a:effectLst/>
                          <a:latin typeface="+mn-lt"/>
                          <a:ea typeface="Calibri" panose="020F0502020204030204" pitchFamily="34" charset="0"/>
                          <a:cs typeface="Times New Roman" panose="02020603050405020304" pitchFamily="18" charset="0"/>
                        </a:rPr>
                        <a:t>Αυστρία</a:t>
                      </a: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n-GB" sz="1400" kern="100" dirty="0">
                          <a:effectLst/>
                          <a:latin typeface="+mn-lt"/>
                          <a:ea typeface="Calibri" panose="020F0502020204030204" pitchFamily="34" charset="0"/>
                          <a:cs typeface="Times New Roman" panose="02020603050405020304" pitchFamily="18" charset="0"/>
                        </a:rPr>
                        <a:t>6,60%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n-GB" sz="1400" kern="100" dirty="0">
                          <a:effectLst/>
                          <a:latin typeface="+mn-lt"/>
                          <a:ea typeface="Calibri" panose="020F0502020204030204" pitchFamily="34" charset="0"/>
                          <a:cs typeface="Times New Roman" panose="02020603050405020304" pitchFamily="18" charset="0"/>
                        </a:rPr>
                        <a:t>447.100</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n-GB" sz="1400" kern="100" dirty="0">
                          <a:effectLst/>
                          <a:latin typeface="+mn-lt"/>
                          <a:ea typeface="Calibri" panose="020F0502020204030204" pitchFamily="34" charset="0"/>
                          <a:cs typeface="Times New Roman" panose="02020603050405020304" pitchFamily="18" charset="0"/>
                        </a:rPr>
                        <a:t>5,61%</a:t>
                      </a:r>
                      <a:endParaRPr lang="el-GR" sz="1400" kern="100" dirty="0">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4253670381"/>
                  </a:ext>
                </a:extLst>
              </a:tr>
              <a:tr h="278940">
                <a:tc>
                  <a:txBody>
                    <a:bodyPr/>
                    <a:lstStyle/>
                    <a:p>
                      <a:pPr algn="ctr">
                        <a:lnSpc>
                          <a:spcPct val="107000"/>
                        </a:lnSpc>
                        <a:spcAft>
                          <a:spcPts val="800"/>
                        </a:spcAft>
                      </a:pPr>
                      <a:r>
                        <a:rPr lang="el-GR" sz="1400" b="1" kern="1200" dirty="0">
                          <a:solidFill>
                            <a:srgbClr val="C00000"/>
                          </a:solidFill>
                          <a:effectLst/>
                          <a:latin typeface="+mn-lt"/>
                          <a:ea typeface="Calibri" panose="020F0502020204030204" pitchFamily="34" charset="0"/>
                          <a:cs typeface="Calibri" panose="020F0502020204030204" pitchFamily="34" charset="0"/>
                        </a:rPr>
                        <a:t>Ελλάδα</a:t>
                      </a:r>
                      <a:endParaRPr lang="el-GR" sz="1400" b="1" kern="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1" kern="1200" dirty="0">
                          <a:solidFill>
                            <a:srgbClr val="C00000"/>
                          </a:solidFill>
                          <a:effectLst/>
                          <a:latin typeface="+mn-lt"/>
                          <a:ea typeface="Times New Roman" panose="02020603050405020304" pitchFamily="18" charset="0"/>
                          <a:cs typeface="Times New Roman" panose="02020603050405020304" pitchFamily="18" charset="0"/>
                        </a:rPr>
                        <a:t>9,60%</a:t>
                      </a:r>
                      <a:endParaRPr lang="el-GR" sz="1400" b="1" kern="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1" kern="1200" dirty="0">
                          <a:solidFill>
                            <a:srgbClr val="C00000"/>
                          </a:solidFill>
                          <a:effectLst/>
                          <a:latin typeface="+mn-lt"/>
                          <a:ea typeface="Times New Roman" panose="02020603050405020304" pitchFamily="18" charset="0"/>
                          <a:cs typeface="Times New Roman" panose="02020603050405020304" pitchFamily="18" charset="0"/>
                        </a:rPr>
                        <a:t>736.100</a:t>
                      </a:r>
                      <a:endParaRPr lang="el-GR" sz="1400" b="1" kern="1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tc>
                  <a:txBody>
                    <a:bodyPr/>
                    <a:lstStyle/>
                    <a:p>
                      <a:pPr algn="ctr">
                        <a:lnSpc>
                          <a:spcPct val="107000"/>
                        </a:lnSpc>
                        <a:spcAft>
                          <a:spcPts val="800"/>
                        </a:spcAft>
                      </a:pPr>
                      <a:r>
                        <a:rPr lang="el-GR" sz="1400" b="1" kern="1200" dirty="0">
                          <a:solidFill>
                            <a:srgbClr val="C00000"/>
                          </a:solidFill>
                          <a:effectLst/>
                          <a:latin typeface="+mn-lt"/>
                          <a:ea typeface="Times New Roman" panose="02020603050405020304" pitchFamily="18" charset="0"/>
                          <a:cs typeface="Times New Roman" panose="02020603050405020304" pitchFamily="18" charset="0"/>
                        </a:rPr>
                        <a:t>7,20%**</a:t>
                      </a:r>
                      <a:r>
                        <a:rPr lang="el-GR" sz="1400" b="1" kern="1200" dirty="0">
                          <a:solidFill>
                            <a:srgbClr val="002060"/>
                          </a:solidFill>
                          <a:effectLst/>
                          <a:latin typeface="+mn-lt"/>
                          <a:ea typeface="Times New Roman" panose="02020603050405020304" pitchFamily="18" charset="0"/>
                          <a:cs typeface="Times New Roman" panose="02020603050405020304" pitchFamily="18" charset="0"/>
                        </a:rPr>
                        <a:t> (21%***)</a:t>
                      </a:r>
                      <a:endParaRPr lang="el-GR" sz="1400" b="1" kern="1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99D9E4"/>
                      </a:solidFill>
                      <a:prstDash val="solid"/>
                      <a:round/>
                      <a:headEnd type="none" w="med" len="med"/>
                      <a:tailEnd type="none" w="med" len="med"/>
                    </a:lnT>
                    <a:lnB w="28575" cap="flat" cmpd="sng" algn="ctr">
                      <a:solidFill>
                        <a:srgbClr val="99D9E4"/>
                      </a:solidFill>
                      <a:prstDash val="solid"/>
                      <a:round/>
                      <a:headEnd type="none" w="med" len="med"/>
                      <a:tailEnd type="none" w="med" len="med"/>
                    </a:lnB>
                    <a:noFill/>
                  </a:tcPr>
                </a:tc>
                <a:extLst>
                  <a:ext uri="{0D108BD9-81ED-4DB2-BD59-A6C34878D82A}">
                    <a16:rowId xmlns:a16="http://schemas.microsoft.com/office/drawing/2014/main" val="4220971515"/>
                  </a:ext>
                </a:extLst>
              </a:tr>
            </a:tbl>
          </a:graphicData>
        </a:graphic>
      </p:graphicFrame>
      <p:sp>
        <p:nvSpPr>
          <p:cNvPr id="4" name="TextBox 3">
            <a:extLst>
              <a:ext uri="{FF2B5EF4-FFF2-40B4-BE49-F238E27FC236}">
                <a16:creationId xmlns:a16="http://schemas.microsoft.com/office/drawing/2014/main" id="{995D066F-1D11-6C4B-AF70-BE215C0E6E00}"/>
              </a:ext>
            </a:extLst>
          </p:cNvPr>
          <p:cNvSpPr txBox="1"/>
          <p:nvPr/>
        </p:nvSpPr>
        <p:spPr>
          <a:xfrm>
            <a:off x="5568619" y="4586913"/>
            <a:ext cx="3314480" cy="265457"/>
          </a:xfrm>
          <a:prstGeom prst="rect">
            <a:avLst/>
          </a:prstGeom>
          <a:noFill/>
        </p:spPr>
        <p:txBody>
          <a:bodyPr wrap="square">
            <a:spAutoFit/>
          </a:bodyPr>
          <a:lstStyle/>
          <a:p>
            <a:pPr algn="r"/>
            <a:r>
              <a:rPr lang="el-GR" sz="1125" b="1" i="1" kern="1800" dirty="0">
                <a:solidFill>
                  <a:srgbClr val="000000"/>
                </a:solidFill>
                <a:ea typeface="Times New Roman" panose="02020603050405020304" pitchFamily="18" charset="0"/>
              </a:rPr>
              <a:t>Πηγή: </a:t>
            </a:r>
            <a:r>
              <a:rPr lang="en-US" sz="1125" i="1" kern="1800" dirty="0">
                <a:solidFill>
                  <a:srgbClr val="000000"/>
                </a:solidFill>
                <a:ea typeface="Times New Roman" panose="02020603050405020304" pitchFamily="18" charset="0"/>
              </a:rPr>
              <a:t>IDF Diabetes Atlas 2021</a:t>
            </a:r>
            <a:r>
              <a:rPr lang="el-GR" sz="1125" i="1" kern="1800" dirty="0">
                <a:solidFill>
                  <a:srgbClr val="000000"/>
                </a:solidFill>
                <a:ea typeface="Times New Roman" panose="02020603050405020304" pitchFamily="18" charset="0"/>
              </a:rPr>
              <a:t> &amp; </a:t>
            </a:r>
            <a:r>
              <a:rPr lang="en-GB" sz="1125" i="1" kern="1800" dirty="0">
                <a:solidFill>
                  <a:srgbClr val="000000"/>
                </a:solidFill>
                <a:ea typeface="Times New Roman" panose="02020603050405020304" pitchFamily="18" charset="0"/>
              </a:rPr>
              <a:t>CHESME, 2024</a:t>
            </a:r>
            <a:r>
              <a:rPr lang="el-GR" sz="1125" i="1" kern="1800" dirty="0">
                <a:solidFill>
                  <a:srgbClr val="000000"/>
                </a:solidFill>
                <a:ea typeface="Times New Roman" panose="02020603050405020304" pitchFamily="18" charset="0"/>
              </a:rPr>
              <a:t> </a:t>
            </a:r>
            <a:endParaRPr lang="el-GR" sz="1125" dirty="0"/>
          </a:p>
        </p:txBody>
      </p:sp>
      <p:sp>
        <p:nvSpPr>
          <p:cNvPr id="8" name="AutoShape 2" descr="ΕΘΝΙΚΟΝ ΚΑΙ ΚΑΠΟΔΙΣΤΡΙΑΚΟΝ ΠΑΝΕΠΙΣΤΗΜΙΟΝ ΑΘΗΝΩΝ">
            <a:extLst>
              <a:ext uri="{FF2B5EF4-FFF2-40B4-BE49-F238E27FC236}">
                <a16:creationId xmlns:a16="http://schemas.microsoft.com/office/drawing/2014/main" id="{22019ECA-5939-B796-A470-1A20F0ACC873}"/>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GR" sz="1350"/>
          </a:p>
        </p:txBody>
      </p:sp>
      <p:pic>
        <p:nvPicPr>
          <p:cNvPr id="9" name="Εικόνα 8">
            <a:extLst>
              <a:ext uri="{FF2B5EF4-FFF2-40B4-BE49-F238E27FC236}">
                <a16:creationId xmlns:a16="http://schemas.microsoft.com/office/drawing/2014/main" id="{BB47F9E1-D489-C22C-B73F-613E1F3FCFC0}"/>
              </a:ext>
            </a:extLst>
          </p:cNvPr>
          <p:cNvPicPr>
            <a:picLocks noChangeAspect="1"/>
          </p:cNvPicPr>
          <p:nvPr/>
        </p:nvPicPr>
        <p:blipFill>
          <a:blip r:embed="rId4"/>
          <a:stretch>
            <a:fillRect/>
          </a:stretch>
        </p:blipFill>
        <p:spPr>
          <a:xfrm>
            <a:off x="119523" y="108636"/>
            <a:ext cx="1495917" cy="365875"/>
          </a:xfrm>
          <a:prstGeom prst="rect">
            <a:avLst/>
          </a:prstGeom>
        </p:spPr>
      </p:pic>
      <p:sp>
        <p:nvSpPr>
          <p:cNvPr id="5" name="Θέση υποσέλιδου 19">
            <a:extLst>
              <a:ext uri="{FF2B5EF4-FFF2-40B4-BE49-F238E27FC236}">
                <a16:creationId xmlns:a16="http://schemas.microsoft.com/office/drawing/2014/main" id="{7566DD78-282F-AF0A-9029-3F247D79EAA1}"/>
              </a:ext>
            </a:extLst>
          </p:cNvPr>
          <p:cNvSpPr txBox="1">
            <a:spLocks/>
          </p:cNvSpPr>
          <p:nvPr/>
        </p:nvSpPr>
        <p:spPr>
          <a:xfrm>
            <a:off x="3047045" y="4888706"/>
            <a:ext cx="30861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900" b="1" dirty="0">
                <a:solidFill>
                  <a:srgbClr val="002060"/>
                </a:solidFill>
                <a:latin typeface="Calibri" panose="020F0502020204030204"/>
              </a:rPr>
              <a:t>Εργαστήριο Οργάνωσης και Αξιολόγησης Υπηρεσιών Υγείας</a:t>
            </a:r>
          </a:p>
        </p:txBody>
      </p:sp>
    </p:spTree>
    <p:extLst>
      <p:ext uri="{BB962C8B-B14F-4D97-AF65-F5344CB8AC3E}">
        <p14:creationId xmlns:p14="http://schemas.microsoft.com/office/powerpoint/2010/main" val="301654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679251" y="1842208"/>
            <a:ext cx="7877175" cy="598127"/>
          </a:xfrm>
        </p:spPr>
        <p:txBody>
          <a:bodyPr rtlCol="0">
            <a:noAutofit/>
          </a:bodyPr>
          <a:lstStyle/>
          <a:p>
            <a:pPr>
              <a:spcBef>
                <a:spcPts val="450"/>
              </a:spcBef>
              <a:defRPr/>
            </a:pPr>
            <a:r>
              <a:rPr lang="el-GR" sz="2600" dirty="0"/>
              <a:t>Εισαγωγή στην </a:t>
            </a:r>
            <a:r>
              <a:rPr lang="el-GR" sz="2600" dirty="0" err="1"/>
              <a:t>Φαρμακο</a:t>
            </a:r>
            <a:r>
              <a:rPr lang="el-GR" sz="2600" dirty="0"/>
              <a:t>-οικονομία</a:t>
            </a:r>
          </a:p>
        </p:txBody>
      </p:sp>
      <p:cxnSp>
        <p:nvCxnSpPr>
          <p:cNvPr id="6" name="Ευθεία γραμμή σύνδεσης 5">
            <a:extLst>
              <a:ext uri="{FF2B5EF4-FFF2-40B4-BE49-F238E27FC236}">
                <a16:creationId xmlns:a16="http://schemas.microsoft.com/office/drawing/2014/main" id="{5D9E672B-F97F-6B92-FBC4-C6C57D5C83FD}"/>
              </a:ext>
            </a:extLst>
          </p:cNvPr>
          <p:cNvCxnSpPr/>
          <p:nvPr/>
        </p:nvCxnSpPr>
        <p:spPr>
          <a:xfrm>
            <a:off x="1609725" y="2708672"/>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p:nvPr/>
        </p:nvCxnSpPr>
        <p:spPr>
          <a:xfrm>
            <a:off x="1609725" y="2747963"/>
            <a:ext cx="6016229" cy="0"/>
          </a:xfrm>
          <a:prstGeom prst="line">
            <a:avLst/>
          </a:prstGeom>
        </p:spPr>
        <p:style>
          <a:lnRef idx="3">
            <a:schemeClr val="accent1"/>
          </a:lnRef>
          <a:fillRef idx="0">
            <a:schemeClr val="accent1"/>
          </a:fillRef>
          <a:effectRef idx="2">
            <a:schemeClr val="accent1"/>
          </a:effectRef>
          <a:fontRef idx="minor">
            <a:schemeClr val="tx1"/>
          </a:fontRef>
        </p:style>
      </p:cxnSp>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B1923CC1-31A6-6B1B-DE24-AF22DEC79B7B}"/>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pic>
        <p:nvPicPr>
          <p:cNvPr id="9" name="Εικόνα 8">
            <a:extLst>
              <a:ext uri="{FF2B5EF4-FFF2-40B4-BE49-F238E27FC236}">
                <a16:creationId xmlns:a16="http://schemas.microsoft.com/office/drawing/2014/main" id="{12CD52FE-A7F9-74F2-6A3A-796656DFA1A9}"/>
              </a:ext>
            </a:extLst>
          </p:cNvPr>
          <p:cNvPicPr>
            <a:picLocks noChangeAspect="1"/>
          </p:cNvPicPr>
          <p:nvPr/>
        </p:nvPicPr>
        <p:blipFill>
          <a:blip r:embed="rId4"/>
          <a:stretch>
            <a:fillRect/>
          </a:stretch>
        </p:blipFill>
        <p:spPr>
          <a:xfrm>
            <a:off x="223839" y="174359"/>
            <a:ext cx="2214561" cy="541642"/>
          </a:xfrm>
          <a:prstGeom prst="rect">
            <a:avLst/>
          </a:prstGeom>
        </p:spPr>
      </p:pic>
    </p:spTree>
    <p:extLst>
      <p:ext uri="{BB962C8B-B14F-4D97-AF65-F5344CB8AC3E}">
        <p14:creationId xmlns:p14="http://schemas.microsoft.com/office/powerpoint/2010/main" val="294155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37721204-00CC-AE2A-8A7C-09A29348EE78}"/>
              </a:ext>
            </a:extLst>
          </p:cNvPr>
          <p:cNvSpPr>
            <a:spLocks noGrp="1"/>
          </p:cNvSpPr>
          <p:nvPr>
            <p:ph type="title"/>
          </p:nvPr>
        </p:nvSpPr>
        <p:spPr>
          <a:xfrm>
            <a:off x="2418032" y="140926"/>
            <a:ext cx="6225471" cy="983657"/>
          </a:xfrm>
        </p:spPr>
        <p:txBody>
          <a:bodyPr>
            <a:normAutofit/>
          </a:bodyPr>
          <a:lstStyle/>
          <a:p>
            <a:pPr algn="ctr">
              <a:lnSpc>
                <a:spcPct val="100000"/>
              </a:lnSpc>
              <a:spcBef>
                <a:spcPct val="0"/>
              </a:spcBef>
            </a:pPr>
            <a:r>
              <a:rPr lang="el-GR" altLang="el-GR" sz="3000" b="1" dirty="0">
                <a:solidFill>
                  <a:srgbClr val="002060"/>
                </a:solidFill>
                <a:latin typeface="Calibri" panose="020F0502020204030204" pitchFamily="34" charset="0"/>
                <a:ea typeface="+mn-ea"/>
                <a:cs typeface="Calibri" panose="020F0502020204030204" pitchFamily="34" charset="0"/>
              </a:rPr>
              <a:t>ΣΔ - Συν νοσηρότητα, επιπλοκές … </a:t>
            </a:r>
            <a:r>
              <a:rPr lang="el-GR" altLang="el-GR" sz="3000" b="1" i="1" dirty="0">
                <a:solidFill>
                  <a:srgbClr val="002060"/>
                </a:solidFill>
                <a:latin typeface="Calibri" panose="020F0502020204030204" pitchFamily="34" charset="0"/>
                <a:ea typeface="+mn-ea"/>
                <a:cs typeface="Calibri" panose="020F0502020204030204" pitchFamily="34" charset="0"/>
              </a:rPr>
              <a:t>και κόστος</a:t>
            </a:r>
            <a:endParaRPr lang="el-GR" sz="3000" b="1" i="1" dirty="0">
              <a:solidFill>
                <a:srgbClr val="002060"/>
              </a:solidFill>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0B4CAAC1-94C0-A460-CCEB-4E48C285D72F}"/>
              </a:ext>
            </a:extLst>
          </p:cNvPr>
          <p:cNvSpPr txBox="1"/>
          <p:nvPr/>
        </p:nvSpPr>
        <p:spPr>
          <a:xfrm>
            <a:off x="2438400" y="4584535"/>
            <a:ext cx="1304584" cy="276999"/>
          </a:xfrm>
          <a:prstGeom prst="rect">
            <a:avLst/>
          </a:prstGeom>
          <a:noFill/>
        </p:spPr>
        <p:txBody>
          <a:bodyPr wrap="square">
            <a:spAutoFit/>
          </a:bodyPr>
          <a:lstStyle/>
          <a:p>
            <a:r>
              <a:rPr lang="el-GR" sz="1200" b="1" dirty="0">
                <a:solidFill>
                  <a:srgbClr val="C00000"/>
                </a:solidFill>
              </a:rPr>
              <a:t>1596</a:t>
            </a:r>
            <a:r>
              <a:rPr lang="en-GB" sz="1200" b="1" dirty="0"/>
              <a:t> </a:t>
            </a:r>
            <a:r>
              <a:rPr lang="el-GR" sz="1200" b="1" dirty="0"/>
              <a:t>εκατ. ευρώ </a:t>
            </a:r>
          </a:p>
        </p:txBody>
      </p:sp>
      <p:sp>
        <p:nvSpPr>
          <p:cNvPr id="14" name="TextBox 13">
            <a:extLst>
              <a:ext uri="{FF2B5EF4-FFF2-40B4-BE49-F238E27FC236}">
                <a16:creationId xmlns:a16="http://schemas.microsoft.com/office/drawing/2014/main" id="{FFA05C18-EB5C-8C27-FD32-578D27A4BE31}"/>
              </a:ext>
            </a:extLst>
          </p:cNvPr>
          <p:cNvSpPr txBox="1"/>
          <p:nvPr/>
        </p:nvSpPr>
        <p:spPr>
          <a:xfrm>
            <a:off x="425183" y="1047750"/>
            <a:ext cx="5475692" cy="438582"/>
          </a:xfrm>
          <a:prstGeom prst="rect">
            <a:avLst/>
          </a:prstGeom>
          <a:noFill/>
        </p:spPr>
        <p:txBody>
          <a:bodyPr wrap="square">
            <a:spAutoFit/>
          </a:bodyPr>
          <a:lstStyle/>
          <a:p>
            <a:pPr algn="ctr"/>
            <a:r>
              <a:rPr lang="el-GR" sz="1125" dirty="0"/>
              <a:t>Συγκρίσεις </a:t>
            </a:r>
            <a:r>
              <a:rPr lang="el-GR" sz="1125" b="1" dirty="0">
                <a:solidFill>
                  <a:srgbClr val="C00000"/>
                </a:solidFill>
              </a:rPr>
              <a:t>κόστους επιπλοκών 2020 και 2030 </a:t>
            </a:r>
            <a:r>
              <a:rPr lang="el-GR" sz="1125" dirty="0"/>
              <a:t>διαβήτη υπό θεραπεία SU/ινσουλίνη </a:t>
            </a:r>
          </a:p>
          <a:p>
            <a:pPr algn="ctr"/>
            <a:r>
              <a:rPr lang="el-GR" sz="1125" b="1" dirty="0"/>
              <a:t>(εκατ. SEK σε σταθερές τιμές)</a:t>
            </a:r>
          </a:p>
        </p:txBody>
      </p:sp>
      <p:sp>
        <p:nvSpPr>
          <p:cNvPr id="16" name="TextBox 15">
            <a:extLst>
              <a:ext uri="{FF2B5EF4-FFF2-40B4-BE49-F238E27FC236}">
                <a16:creationId xmlns:a16="http://schemas.microsoft.com/office/drawing/2014/main" id="{D268590C-AF07-2FC6-69DB-6F66F70DECFB}"/>
              </a:ext>
            </a:extLst>
          </p:cNvPr>
          <p:cNvSpPr txBox="1"/>
          <p:nvPr/>
        </p:nvSpPr>
        <p:spPr>
          <a:xfrm>
            <a:off x="3790344" y="4584535"/>
            <a:ext cx="1350931" cy="276999"/>
          </a:xfrm>
          <a:prstGeom prst="rect">
            <a:avLst/>
          </a:prstGeom>
          <a:noFill/>
        </p:spPr>
        <p:txBody>
          <a:bodyPr wrap="square">
            <a:spAutoFit/>
          </a:bodyPr>
          <a:lstStyle/>
          <a:p>
            <a:r>
              <a:rPr lang="el-GR" sz="1200" b="1" dirty="0">
                <a:solidFill>
                  <a:srgbClr val="C00000"/>
                </a:solidFill>
              </a:rPr>
              <a:t>1889</a:t>
            </a:r>
            <a:r>
              <a:rPr lang="en-GB" sz="1200" b="1" dirty="0"/>
              <a:t> </a:t>
            </a:r>
            <a:r>
              <a:rPr lang="el-GR" sz="1200" b="1" dirty="0"/>
              <a:t>εκατ. ευρώ </a:t>
            </a:r>
          </a:p>
        </p:txBody>
      </p:sp>
      <p:sp>
        <p:nvSpPr>
          <p:cNvPr id="20" name="TextBox 19">
            <a:extLst>
              <a:ext uri="{FF2B5EF4-FFF2-40B4-BE49-F238E27FC236}">
                <a16:creationId xmlns:a16="http://schemas.microsoft.com/office/drawing/2014/main" id="{AD921FCA-C670-2A25-F820-E52B8DB0319F}"/>
              </a:ext>
            </a:extLst>
          </p:cNvPr>
          <p:cNvSpPr txBox="1"/>
          <p:nvPr/>
        </p:nvSpPr>
        <p:spPr>
          <a:xfrm>
            <a:off x="5791200" y="3486150"/>
            <a:ext cx="2986652" cy="611706"/>
          </a:xfrm>
          <a:prstGeom prst="rect">
            <a:avLst/>
          </a:prstGeom>
          <a:noFill/>
        </p:spPr>
        <p:txBody>
          <a:bodyPr wrap="square" rtlCol="0">
            <a:spAutoFit/>
          </a:bodyPr>
          <a:lstStyle/>
          <a:p>
            <a:pPr algn="r">
              <a:lnSpc>
                <a:spcPct val="100000"/>
              </a:lnSpc>
              <a:spcBef>
                <a:spcPct val="0"/>
              </a:spcBef>
              <a:buFontTx/>
              <a:buNone/>
            </a:pPr>
            <a:r>
              <a:rPr lang="el-GR" sz="1125" b="1" dirty="0">
                <a:cs typeface="Times New Roman" panose="02020603050405020304" pitchFamily="18" charset="0"/>
              </a:rPr>
              <a:t>Πηγή: </a:t>
            </a:r>
            <a:r>
              <a:rPr lang="en-GB" sz="1125" dirty="0">
                <a:cs typeface="Times New Roman" panose="02020603050405020304" pitchFamily="18" charset="0"/>
              </a:rPr>
              <a:t>Lundqvist et al. (2019) The costs of diabetes in 2020 and 2030, </a:t>
            </a:r>
            <a:r>
              <a:rPr lang="en-GB" sz="1125" b="1" dirty="0">
                <a:cs typeface="Times New Roman" panose="02020603050405020304" pitchFamily="18" charset="0"/>
              </a:rPr>
              <a:t>The Swedish Institute for Health Economics</a:t>
            </a:r>
            <a:r>
              <a:rPr lang="en-GB" sz="1125" dirty="0">
                <a:cs typeface="Times New Roman" panose="02020603050405020304" pitchFamily="18" charset="0"/>
              </a:rPr>
              <a:t>, IHE: Lund</a:t>
            </a:r>
            <a:endParaRPr lang="el-GR" sz="1125" dirty="0">
              <a:cs typeface="Times New Roman" panose="02020603050405020304" pitchFamily="18" charset="0"/>
            </a:endParaRPr>
          </a:p>
        </p:txBody>
      </p:sp>
      <p:graphicFrame>
        <p:nvGraphicFramePr>
          <p:cNvPr id="25" name="Πίνακας 24">
            <a:extLst>
              <a:ext uri="{FF2B5EF4-FFF2-40B4-BE49-F238E27FC236}">
                <a16:creationId xmlns:a16="http://schemas.microsoft.com/office/drawing/2014/main" id="{164B428F-423F-2393-CA3C-308459DCB812}"/>
              </a:ext>
            </a:extLst>
          </p:cNvPr>
          <p:cNvGraphicFramePr>
            <a:graphicFrameLocks noGrp="1"/>
          </p:cNvGraphicFramePr>
          <p:nvPr>
            <p:extLst>
              <p:ext uri="{D42A27DB-BD31-4B8C-83A1-F6EECF244321}">
                <p14:modId xmlns:p14="http://schemas.microsoft.com/office/powerpoint/2010/main" val="1050702071"/>
              </p:ext>
            </p:extLst>
          </p:nvPr>
        </p:nvGraphicFramePr>
        <p:xfrm>
          <a:off x="584212" y="1428750"/>
          <a:ext cx="5396170" cy="3169505"/>
        </p:xfrm>
        <a:graphic>
          <a:graphicData uri="http://schemas.openxmlformats.org/drawingml/2006/table">
            <a:tbl>
              <a:tblPr/>
              <a:tblGrid>
                <a:gridCol w="1887331">
                  <a:extLst>
                    <a:ext uri="{9D8B030D-6E8A-4147-A177-3AD203B41FA5}">
                      <a16:colId xmlns:a16="http://schemas.microsoft.com/office/drawing/2014/main" val="2612741363"/>
                    </a:ext>
                  </a:extLst>
                </a:gridCol>
                <a:gridCol w="1260548">
                  <a:extLst>
                    <a:ext uri="{9D8B030D-6E8A-4147-A177-3AD203B41FA5}">
                      <a16:colId xmlns:a16="http://schemas.microsoft.com/office/drawing/2014/main" val="824799286"/>
                    </a:ext>
                  </a:extLst>
                </a:gridCol>
                <a:gridCol w="1307969">
                  <a:extLst>
                    <a:ext uri="{9D8B030D-6E8A-4147-A177-3AD203B41FA5}">
                      <a16:colId xmlns:a16="http://schemas.microsoft.com/office/drawing/2014/main" val="3634100417"/>
                    </a:ext>
                  </a:extLst>
                </a:gridCol>
                <a:gridCol w="940322">
                  <a:extLst>
                    <a:ext uri="{9D8B030D-6E8A-4147-A177-3AD203B41FA5}">
                      <a16:colId xmlns:a16="http://schemas.microsoft.com/office/drawing/2014/main" val="2116395941"/>
                    </a:ext>
                  </a:extLst>
                </a:gridCol>
              </a:tblGrid>
              <a:tr h="165735">
                <a:tc>
                  <a:txBody>
                    <a:bodyPr/>
                    <a:lstStyle/>
                    <a:p>
                      <a:pPr algn="l" fontAlgn="b"/>
                      <a:endParaRPr lang="el-GR" sz="1100" b="0"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alibri" panose="020F0502020204030204" pitchFamily="34" charset="0"/>
                        </a:rPr>
                        <a:t>2020</a:t>
                      </a:r>
                      <a:endParaRPr lang="el-GR" sz="1100" b="1"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alibri" panose="020F0502020204030204" pitchFamily="34" charset="0"/>
                        </a:rPr>
                        <a:t>2030</a:t>
                      </a:r>
                      <a:endParaRPr lang="el-GR" sz="1100" b="1"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GB" sz="1100" b="1"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8137215"/>
                  </a:ext>
                </a:extLst>
              </a:tr>
              <a:tr h="165735">
                <a:tc>
                  <a:txBody>
                    <a:bodyPr/>
                    <a:lstStyle/>
                    <a:p>
                      <a:pPr algn="l" fontAlgn="b"/>
                      <a:r>
                        <a:rPr lang="el-GR" sz="1100" b="0" i="0" u="none" strike="noStrike">
                          <a:solidFill>
                            <a:srgbClr val="000000"/>
                          </a:solidFill>
                          <a:effectLst/>
                          <a:latin typeface="Calibri" panose="020F0502020204030204" pitchFamily="34" charset="0"/>
                        </a:rPr>
                        <a:t>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GB" sz="1100" b="1" i="0" u="none" strike="noStrike" dirty="0">
                          <a:solidFill>
                            <a:srgbClr val="000000"/>
                          </a:solidFill>
                          <a:effectLst/>
                          <a:latin typeface="Calibri" panose="020F0502020204030204" pitchFamily="34" charset="0"/>
                        </a:rPr>
                        <a:t>Strategy SU/insulin</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b"/>
                      <a:endParaRPr lang="en-GB" sz="14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1" i="0" u="none" strike="noStrike" dirty="0">
                          <a:solidFill>
                            <a:srgbClr val="000000"/>
                          </a:solidFill>
                          <a:effectLst/>
                          <a:latin typeface="Calibri" panose="020F0502020204030204" pitchFamily="34" charset="0"/>
                        </a:rPr>
                        <a:t>% μεταβολή</a:t>
                      </a:r>
                      <a:endParaRPr lang="en-GB" sz="1100" b="1" i="0" u="none" strike="noStrike" dirty="0">
                        <a:solidFill>
                          <a:srgbClr val="00000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4359196"/>
                  </a:ext>
                </a:extLst>
              </a:tr>
              <a:tr h="165735">
                <a:tc>
                  <a:txBody>
                    <a:bodyPr/>
                    <a:lstStyle/>
                    <a:p>
                      <a:pPr algn="ctr" fontAlgn="b"/>
                      <a:r>
                        <a:rPr lang="en-GB" sz="1100" b="1" i="0" u="none" strike="noStrike">
                          <a:solidFill>
                            <a:srgbClr val="000000"/>
                          </a:solidFill>
                          <a:effectLst/>
                          <a:latin typeface="Calibri" panose="020F0502020204030204" pitchFamily="34" charset="0"/>
                        </a:rPr>
                        <a:t>Diabetes treatment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1" i="0" u="none" strike="noStrike" dirty="0">
                          <a:solidFill>
                            <a:srgbClr val="C00000"/>
                          </a:solidFill>
                          <a:effectLst/>
                          <a:latin typeface="Calibri" panose="020F0502020204030204" pitchFamily="34" charset="0"/>
                        </a:rPr>
                        <a:t>3 535 (</a:t>
                      </a:r>
                      <a:r>
                        <a:rPr lang="en-GB" sz="1100" b="1" i="0" u="none" strike="noStrike" dirty="0">
                          <a:solidFill>
                            <a:srgbClr val="C00000"/>
                          </a:solidFill>
                          <a:effectLst/>
                          <a:latin typeface="Calibri" panose="020F0502020204030204" pitchFamily="34" charset="0"/>
                        </a:rPr>
                        <a:t>19,12%</a:t>
                      </a:r>
                      <a:r>
                        <a:rPr lang="el-GR" sz="1100" b="1" i="0" u="none" strike="noStrike" dirty="0">
                          <a:solidFill>
                            <a:srgbClr val="C00000"/>
                          </a:solidFill>
                          <a:effectLst/>
                          <a:latin typeface="Calibri" panose="020F0502020204030204" pitchFamily="34" charset="0"/>
                        </a:rPr>
                        <a: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1" i="0" u="none" strike="noStrike" dirty="0">
                          <a:solidFill>
                            <a:srgbClr val="C00000"/>
                          </a:solidFill>
                          <a:effectLst/>
                          <a:latin typeface="Calibri" panose="020F0502020204030204" pitchFamily="34" charset="0"/>
                        </a:rPr>
                        <a:t>4 060 (</a:t>
                      </a:r>
                      <a:r>
                        <a:rPr lang="en-GB" sz="1100" b="1" i="0" u="none" strike="noStrike" dirty="0">
                          <a:solidFill>
                            <a:srgbClr val="C00000"/>
                          </a:solidFill>
                          <a:effectLst/>
                          <a:latin typeface="Calibri" panose="020F0502020204030204" pitchFamily="34" charset="0"/>
                        </a:rPr>
                        <a:t>18,55%)</a:t>
                      </a:r>
                      <a:endParaRPr lang="el-GR" sz="1100" b="1" i="0" u="none" strike="noStrike" dirty="0">
                        <a:solidFill>
                          <a:srgbClr val="C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12,93%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643994401"/>
                  </a:ext>
                </a:extLst>
              </a:tr>
              <a:tr h="165735">
                <a:tc>
                  <a:txBody>
                    <a:bodyPr/>
                    <a:lstStyle/>
                    <a:p>
                      <a:pPr algn="ctr" fontAlgn="b"/>
                      <a:r>
                        <a:rPr lang="en-GB" sz="1100" b="0" i="0" u="none" strike="noStrike">
                          <a:solidFill>
                            <a:srgbClr val="000000"/>
                          </a:solidFill>
                          <a:effectLst/>
                          <a:latin typeface="Calibri" panose="020F0502020204030204" pitchFamily="34" charset="0"/>
                        </a:rPr>
                        <a:t>Antihyperglycemic</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2 432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2 998</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18,88%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106150001"/>
                  </a:ext>
                </a:extLst>
              </a:tr>
              <a:tr h="165735">
                <a:tc>
                  <a:txBody>
                    <a:bodyPr/>
                    <a:lstStyle/>
                    <a:p>
                      <a:pPr algn="ctr" fontAlgn="b"/>
                      <a:r>
                        <a:rPr lang="en-GB" sz="1100" b="0" i="0" u="none" strike="noStrike">
                          <a:solidFill>
                            <a:srgbClr val="000000"/>
                          </a:solidFill>
                          <a:effectLst/>
                          <a:latin typeface="Calibri" panose="020F0502020204030204" pitchFamily="34" charset="0"/>
                        </a:rPr>
                        <a:t>Hypertension</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283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270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-4,81%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784370568"/>
                  </a:ext>
                </a:extLst>
              </a:tr>
              <a:tr h="165735">
                <a:tc>
                  <a:txBody>
                    <a:bodyPr/>
                    <a:lstStyle/>
                    <a:p>
                      <a:pPr algn="ctr" fontAlgn="b"/>
                      <a:r>
                        <a:rPr lang="en-GB" sz="1100" b="0" i="0" u="none" strike="noStrike">
                          <a:solidFill>
                            <a:srgbClr val="000000"/>
                          </a:solidFill>
                          <a:effectLst/>
                          <a:latin typeface="Calibri" panose="020F0502020204030204" pitchFamily="34" charset="0"/>
                        </a:rPr>
                        <a:t>Dyslipidemia</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785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736</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-6,66%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141288324"/>
                  </a:ext>
                </a:extLst>
              </a:tr>
              <a:tr h="165735">
                <a:tc>
                  <a:txBody>
                    <a:bodyPr/>
                    <a:lstStyle/>
                    <a:p>
                      <a:pPr algn="ctr" fontAlgn="b"/>
                      <a:r>
                        <a:rPr lang="en-GB" sz="1100" b="0" i="0" u="none" strike="noStrike">
                          <a:solidFill>
                            <a:srgbClr val="000000"/>
                          </a:solidFill>
                          <a:effectLst/>
                          <a:latin typeface="Calibri" panose="020F0502020204030204" pitchFamily="34" charset="0"/>
                        </a:rPr>
                        <a:t>Hypoglycemia</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56</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39,29%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157235"/>
                  </a:ext>
                </a:extLst>
              </a:tr>
              <a:tr h="165735">
                <a:tc>
                  <a:txBody>
                    <a:bodyPr/>
                    <a:lstStyle/>
                    <a:p>
                      <a:pPr algn="ctr" fontAlgn="b"/>
                      <a:r>
                        <a:rPr lang="en-GB" sz="1100" b="1" i="0" u="none" strike="noStrike">
                          <a:solidFill>
                            <a:srgbClr val="000000"/>
                          </a:solidFill>
                          <a:effectLst/>
                          <a:latin typeface="Calibri" panose="020F0502020204030204" pitchFamily="34" charset="0"/>
                        </a:rPr>
                        <a:t>Microvascular complications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1" i="0" u="none" strike="noStrike" dirty="0">
                          <a:solidFill>
                            <a:srgbClr val="C00000"/>
                          </a:solidFill>
                          <a:effectLst/>
                          <a:latin typeface="Calibri" panose="020F0502020204030204" pitchFamily="34" charset="0"/>
                        </a:rPr>
                        <a:t>6 801  (</a:t>
                      </a:r>
                      <a:r>
                        <a:rPr lang="en-GB" sz="1100" b="1" i="0" u="none" strike="noStrike" dirty="0">
                          <a:solidFill>
                            <a:srgbClr val="C00000"/>
                          </a:solidFill>
                          <a:effectLst/>
                          <a:latin typeface="Calibri" panose="020F0502020204030204" pitchFamily="34" charset="0"/>
                        </a:rPr>
                        <a:t>36,78%</a:t>
                      </a:r>
                      <a:r>
                        <a:rPr lang="el-GR" sz="1100" b="1" i="0" u="none" strike="noStrike" dirty="0">
                          <a:solidFill>
                            <a:srgbClr val="C00000"/>
                          </a:solidFill>
                          <a:effectLst/>
                          <a:latin typeface="Calibri" panose="020F0502020204030204" pitchFamily="34" charset="0"/>
                        </a:rPr>
                        <a: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1" i="0" u="none" strike="noStrike" dirty="0">
                          <a:solidFill>
                            <a:srgbClr val="C00000"/>
                          </a:solidFill>
                          <a:effectLst/>
                          <a:latin typeface="Calibri" panose="020F0502020204030204" pitchFamily="34" charset="0"/>
                        </a:rPr>
                        <a:t>7 640 (</a:t>
                      </a:r>
                      <a:r>
                        <a:rPr lang="en-GB" sz="1100" b="1" i="0" u="none" strike="noStrike" dirty="0">
                          <a:solidFill>
                            <a:srgbClr val="C00000"/>
                          </a:solidFill>
                          <a:effectLst/>
                          <a:latin typeface="Calibri" panose="020F0502020204030204" pitchFamily="34" charset="0"/>
                        </a:rPr>
                        <a:t>34,91%</a:t>
                      </a:r>
                      <a:r>
                        <a:rPr lang="el-GR" sz="1100" b="1" i="0" u="none" strike="noStrike" dirty="0">
                          <a:solidFill>
                            <a:srgbClr val="C00000"/>
                          </a:solidFill>
                          <a:effectLst/>
                          <a:latin typeface="Calibri" panose="020F0502020204030204" pitchFamily="34" charset="0"/>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dirty="0">
                          <a:solidFill>
                            <a:srgbClr val="000000"/>
                          </a:solidFill>
                          <a:effectLst/>
                          <a:latin typeface="Calibri" panose="020F0502020204030204" pitchFamily="34" charset="0"/>
                        </a:rPr>
                        <a:t>10,98%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9876751"/>
                  </a:ext>
                </a:extLst>
              </a:tr>
              <a:tr h="165735">
                <a:tc>
                  <a:txBody>
                    <a:bodyPr/>
                    <a:lstStyle/>
                    <a:p>
                      <a:pPr algn="ctr" fontAlgn="b"/>
                      <a:r>
                        <a:rPr lang="en-GB" sz="1100" b="0" i="0" u="none" strike="noStrike">
                          <a:solidFill>
                            <a:srgbClr val="000000"/>
                          </a:solidFill>
                          <a:effectLst/>
                          <a:latin typeface="Calibri" panose="020F0502020204030204" pitchFamily="34" charset="0"/>
                        </a:rPr>
                        <a:t>Retinopathy</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a:solidFill>
                            <a:srgbClr val="000000"/>
                          </a:solidFill>
                          <a:effectLst/>
                          <a:latin typeface="Calibri" panose="020F0502020204030204" pitchFamily="34" charset="0"/>
                        </a:rPr>
                        <a:t>596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a:solidFill>
                            <a:srgbClr val="000000"/>
                          </a:solidFill>
                          <a:effectLst/>
                          <a:latin typeface="Calibri" panose="020F0502020204030204" pitchFamily="34" charset="0"/>
                        </a:rPr>
                        <a:t>488</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dirty="0">
                          <a:solidFill>
                            <a:srgbClr val="000000"/>
                          </a:solidFill>
                          <a:effectLst/>
                          <a:latin typeface="Calibri" panose="020F0502020204030204" pitchFamily="34" charset="0"/>
                        </a:rPr>
                        <a:t>-22,13%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6192185"/>
                  </a:ext>
                </a:extLst>
              </a:tr>
              <a:tr h="222470">
                <a:tc>
                  <a:txBody>
                    <a:bodyPr/>
                    <a:lstStyle/>
                    <a:p>
                      <a:pPr algn="ctr" fontAlgn="b"/>
                      <a:r>
                        <a:rPr lang="en-GB" sz="1100" b="0" i="0" u="none" strike="noStrike">
                          <a:solidFill>
                            <a:srgbClr val="000000"/>
                          </a:solidFill>
                          <a:effectLst/>
                          <a:latin typeface="Calibri" panose="020F0502020204030204" pitchFamily="34" charset="0"/>
                        </a:rPr>
                        <a:t>Neuropathy</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dirty="0">
                          <a:solidFill>
                            <a:srgbClr val="000000"/>
                          </a:solidFill>
                          <a:effectLst/>
                          <a:latin typeface="Calibri" panose="020F0502020204030204" pitchFamily="34" charset="0"/>
                        </a:rPr>
                        <a:t>2 581</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a:solidFill>
                            <a:srgbClr val="000000"/>
                          </a:solidFill>
                          <a:effectLst/>
                          <a:latin typeface="Calibri" panose="020F0502020204030204" pitchFamily="34" charset="0"/>
                        </a:rPr>
                        <a:t>2 610</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dirty="0">
                          <a:solidFill>
                            <a:srgbClr val="000000"/>
                          </a:solidFill>
                          <a:effectLst/>
                          <a:latin typeface="Calibri" panose="020F0502020204030204" pitchFamily="34" charset="0"/>
                        </a:rPr>
                        <a:t>1,11%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8140385"/>
                  </a:ext>
                </a:extLst>
              </a:tr>
              <a:tr h="165735">
                <a:tc>
                  <a:txBody>
                    <a:bodyPr/>
                    <a:lstStyle/>
                    <a:p>
                      <a:pPr algn="ctr" fontAlgn="b"/>
                      <a:r>
                        <a:rPr lang="en-GB" sz="1100" b="0" i="0" u="none" strike="noStrike" dirty="0">
                          <a:solidFill>
                            <a:srgbClr val="000000"/>
                          </a:solidFill>
                          <a:effectLst/>
                          <a:latin typeface="Calibri" panose="020F0502020204030204" pitchFamily="34" charset="0"/>
                        </a:rPr>
                        <a:t>Nephropathy</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dirty="0">
                          <a:solidFill>
                            <a:srgbClr val="000000"/>
                          </a:solidFill>
                          <a:effectLst/>
                          <a:latin typeface="Calibri" panose="020F0502020204030204" pitchFamily="34" charset="0"/>
                        </a:rPr>
                        <a:t>3 624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a:solidFill>
                            <a:srgbClr val="000000"/>
                          </a:solidFill>
                          <a:effectLst/>
                          <a:latin typeface="Calibri" panose="020F0502020204030204" pitchFamily="34" charset="0"/>
                        </a:rPr>
                        <a:t>4 542</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l-GR" sz="1100" b="0" i="0" u="none" strike="noStrike" dirty="0">
                          <a:solidFill>
                            <a:srgbClr val="000000"/>
                          </a:solidFill>
                          <a:effectLst/>
                          <a:latin typeface="Calibri" panose="020F0502020204030204" pitchFamily="34" charset="0"/>
                        </a:rPr>
                        <a:t>20,21%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5508252"/>
                  </a:ext>
                </a:extLst>
              </a:tr>
              <a:tr h="165735">
                <a:tc>
                  <a:txBody>
                    <a:bodyPr/>
                    <a:lstStyle/>
                    <a:p>
                      <a:pPr algn="ctr" fontAlgn="b"/>
                      <a:r>
                        <a:rPr lang="en-GB" sz="1100" b="1" i="0" u="none" strike="noStrike">
                          <a:solidFill>
                            <a:srgbClr val="000000"/>
                          </a:solidFill>
                          <a:effectLst/>
                          <a:latin typeface="Calibri" panose="020F0502020204030204" pitchFamily="34" charset="0"/>
                        </a:rPr>
                        <a:t>Mascovascular complications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1" i="0" u="none" strike="noStrike" dirty="0">
                          <a:solidFill>
                            <a:srgbClr val="C00000"/>
                          </a:solidFill>
                          <a:effectLst/>
                          <a:latin typeface="Calibri" panose="020F0502020204030204" pitchFamily="34" charset="0"/>
                        </a:rPr>
                        <a:t>6 946  (</a:t>
                      </a:r>
                      <a:r>
                        <a:rPr lang="en-GB" sz="1100" b="1" i="0" u="none" strike="noStrike" dirty="0">
                          <a:solidFill>
                            <a:srgbClr val="C00000"/>
                          </a:solidFill>
                          <a:effectLst/>
                          <a:latin typeface="Calibri" panose="020F0502020204030204" pitchFamily="34" charset="0"/>
                        </a:rPr>
                        <a:t>37,56%</a:t>
                      </a:r>
                      <a:r>
                        <a:rPr lang="el-GR" sz="1100" b="1" i="0" u="none" strike="noStrike" dirty="0">
                          <a:solidFill>
                            <a:srgbClr val="C00000"/>
                          </a:solidFill>
                          <a:effectLst/>
                          <a:latin typeface="Calibri" panose="020F0502020204030204" pitchFamily="34" charset="0"/>
                        </a:rPr>
                        <a: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1" i="0" u="none" strike="noStrike" dirty="0">
                          <a:solidFill>
                            <a:srgbClr val="C00000"/>
                          </a:solidFill>
                          <a:effectLst/>
                          <a:latin typeface="Calibri" panose="020F0502020204030204" pitchFamily="34" charset="0"/>
                        </a:rPr>
                        <a:t>8 201  (</a:t>
                      </a:r>
                      <a:r>
                        <a:rPr lang="en-GB" sz="1100" b="1" i="0" u="none" strike="noStrike" dirty="0">
                          <a:solidFill>
                            <a:srgbClr val="C00000"/>
                          </a:solidFill>
                          <a:effectLst/>
                          <a:latin typeface="Calibri" panose="020F0502020204030204" pitchFamily="34" charset="0"/>
                        </a:rPr>
                        <a:t>37,47%</a:t>
                      </a:r>
                      <a:r>
                        <a:rPr lang="el-GR" sz="1100" b="1" i="0" u="none" strike="noStrike" dirty="0">
                          <a:solidFill>
                            <a:srgbClr val="C00000"/>
                          </a:solidFill>
                          <a:effectLst/>
                          <a:latin typeface="Calibri" panose="020F0502020204030204" pitchFamily="34" charset="0"/>
                        </a:rPr>
                        <a: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15,30%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25969778"/>
                  </a:ext>
                </a:extLst>
              </a:tr>
              <a:tr h="165735">
                <a:tc>
                  <a:txBody>
                    <a:bodyPr/>
                    <a:lstStyle/>
                    <a:p>
                      <a:pPr algn="ctr" fontAlgn="b"/>
                      <a:r>
                        <a:rPr lang="en-GB" sz="1100" b="0" i="0" u="none" strike="noStrike">
                          <a:solidFill>
                            <a:srgbClr val="000000"/>
                          </a:solidFill>
                          <a:effectLst/>
                          <a:latin typeface="Calibri" panose="020F0502020204030204" pitchFamily="34" charset="0"/>
                        </a:rPr>
                        <a:t>Ischemic Heart Disease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744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838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11,22%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053921616"/>
                  </a:ext>
                </a:extLst>
              </a:tr>
              <a:tr h="165735">
                <a:tc>
                  <a:txBody>
                    <a:bodyPr/>
                    <a:lstStyle/>
                    <a:p>
                      <a:pPr algn="ctr" fontAlgn="b"/>
                      <a:r>
                        <a:rPr lang="en-GB" sz="1100" b="0" i="0" u="none" strike="noStrike">
                          <a:solidFill>
                            <a:srgbClr val="000000"/>
                          </a:solidFill>
                          <a:effectLst/>
                          <a:latin typeface="Calibri" panose="020F0502020204030204" pitchFamily="34" charset="0"/>
                        </a:rPr>
                        <a:t>Myocardial Infraction</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646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801</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19,35%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611889063"/>
                  </a:ext>
                </a:extLst>
              </a:tr>
              <a:tr h="165735">
                <a:tc>
                  <a:txBody>
                    <a:bodyPr/>
                    <a:lstStyle/>
                    <a:p>
                      <a:pPr algn="ctr" fontAlgn="b"/>
                      <a:r>
                        <a:rPr lang="en-GB" sz="1100" b="0" i="0" u="none" strike="noStrike">
                          <a:solidFill>
                            <a:srgbClr val="000000"/>
                          </a:solidFill>
                          <a:effectLst/>
                          <a:latin typeface="Calibri" panose="020F0502020204030204" pitchFamily="34" charset="0"/>
                        </a:rPr>
                        <a:t>Stroke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4 787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5 575</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14,13%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98482022"/>
                  </a:ext>
                </a:extLst>
              </a:tr>
              <a:tr h="165735">
                <a:tc>
                  <a:txBody>
                    <a:bodyPr/>
                    <a:lstStyle/>
                    <a:p>
                      <a:pPr algn="ctr" fontAlgn="b"/>
                      <a:r>
                        <a:rPr lang="en-GB" sz="1100" b="0" i="0" u="none" strike="noStrike">
                          <a:solidFill>
                            <a:srgbClr val="000000"/>
                          </a:solidFill>
                          <a:effectLst/>
                          <a:latin typeface="Calibri" panose="020F0502020204030204" pitchFamily="34" charset="0"/>
                        </a:rPr>
                        <a:t>Congestive Heart Failure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769</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a:solidFill>
                            <a:srgbClr val="000000"/>
                          </a:solidFill>
                          <a:effectLst/>
                          <a:latin typeface="Calibri" panose="020F0502020204030204" pitchFamily="34" charset="0"/>
                        </a:rPr>
                        <a:t>988</a:t>
                      </a:r>
                      <a:endParaRPr lang="el-GR" sz="1100" b="0"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22,17%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542971141"/>
                  </a:ext>
                </a:extLst>
              </a:tr>
              <a:tr h="165735">
                <a:tc>
                  <a:txBody>
                    <a:bodyPr/>
                    <a:lstStyle/>
                    <a:p>
                      <a:pPr algn="l" fontAlgn="b"/>
                      <a:r>
                        <a:rPr lang="en-GB" sz="1100" b="1" i="0" u="none" strike="noStrike">
                          <a:solidFill>
                            <a:srgbClr val="000000"/>
                          </a:solidFill>
                          <a:effectLst/>
                          <a:latin typeface="Calibri" panose="020F0502020204030204" pitchFamily="34" charset="0"/>
                        </a:rPr>
                        <a:t>Indirect</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100" b="1" i="0" u="none" strike="noStrike" kern="1200" dirty="0">
                          <a:solidFill>
                            <a:srgbClr val="C00000"/>
                          </a:solidFill>
                          <a:effectLst/>
                          <a:latin typeface="Calibri" panose="020F0502020204030204" pitchFamily="34" charset="0"/>
                          <a:ea typeface="+mn-ea"/>
                          <a:cs typeface="+mn-cs"/>
                        </a:rPr>
                        <a:t>1 211</a:t>
                      </a:r>
                      <a:r>
                        <a:rPr lang="en-GB" sz="1100" b="1" i="0" u="none" strike="noStrike" kern="1200" dirty="0">
                          <a:solidFill>
                            <a:srgbClr val="C00000"/>
                          </a:solidFill>
                          <a:effectLst/>
                          <a:latin typeface="Calibri" panose="020F0502020204030204" pitchFamily="34" charset="0"/>
                          <a:ea typeface="+mn-ea"/>
                          <a:cs typeface="+mn-cs"/>
                        </a:rPr>
                        <a:t> (6,55%)</a:t>
                      </a:r>
                      <a:endParaRPr lang="el-GR" sz="1100" b="1" i="0" u="none" strike="noStrike" kern="1200" dirty="0">
                        <a:solidFill>
                          <a:srgbClr val="C00000"/>
                        </a:solidFill>
                        <a:effectLst/>
                        <a:latin typeface="Calibri" panose="020F0502020204030204" pitchFamily="34" charset="0"/>
                        <a:ea typeface="+mn-ea"/>
                        <a:cs typeface="+mn-cs"/>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100" b="1" i="0" u="none" strike="noStrike" kern="1200" dirty="0">
                          <a:solidFill>
                            <a:srgbClr val="C00000"/>
                          </a:solidFill>
                          <a:effectLst/>
                          <a:latin typeface="Calibri" panose="020F0502020204030204" pitchFamily="34" charset="0"/>
                          <a:ea typeface="+mn-ea"/>
                          <a:cs typeface="+mn-cs"/>
                        </a:rPr>
                        <a:t>1 983</a:t>
                      </a:r>
                      <a:r>
                        <a:rPr lang="en-GB" sz="1100" b="1" i="0" u="none" strike="noStrike" kern="1200" dirty="0">
                          <a:solidFill>
                            <a:srgbClr val="C00000"/>
                          </a:solidFill>
                          <a:effectLst/>
                          <a:latin typeface="Calibri" panose="020F0502020204030204" pitchFamily="34" charset="0"/>
                          <a:ea typeface="+mn-ea"/>
                          <a:cs typeface="+mn-cs"/>
                        </a:rPr>
                        <a:t> (9,06%)</a:t>
                      </a:r>
                      <a:endParaRPr lang="el-GR" sz="1100" b="1" i="0" u="none" strike="noStrike" kern="1200" dirty="0">
                        <a:solidFill>
                          <a:srgbClr val="C00000"/>
                        </a:solidFill>
                        <a:effectLst/>
                        <a:latin typeface="Calibri" panose="020F0502020204030204" pitchFamily="34" charset="0"/>
                        <a:ea typeface="+mn-ea"/>
                        <a:cs typeface="+mn-cs"/>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l-GR" sz="1100" b="0" i="0" u="none" strike="noStrike" dirty="0">
                          <a:solidFill>
                            <a:srgbClr val="000000"/>
                          </a:solidFill>
                          <a:effectLst/>
                          <a:latin typeface="Calibri" panose="020F0502020204030204" pitchFamily="34" charset="0"/>
                        </a:rPr>
                        <a:t>38,93%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2734464"/>
                  </a:ext>
                </a:extLst>
              </a:tr>
              <a:tr h="165735">
                <a:tc>
                  <a:txBody>
                    <a:bodyPr/>
                    <a:lstStyle/>
                    <a:p>
                      <a:pPr algn="l" fontAlgn="b"/>
                      <a:r>
                        <a:rPr lang="en-GB" sz="1100" b="1" i="0" u="none" strike="noStrike">
                          <a:solidFill>
                            <a:srgbClr val="000000"/>
                          </a:solidFill>
                          <a:effectLst/>
                          <a:latin typeface="Calibri" panose="020F0502020204030204" pitchFamily="34" charset="0"/>
                        </a:rPr>
                        <a:t>TOTAL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1" i="0" u="none" strike="noStrike" dirty="0">
                          <a:solidFill>
                            <a:srgbClr val="002060"/>
                          </a:solidFill>
                          <a:effectLst/>
                          <a:latin typeface="Calibri" panose="020F0502020204030204" pitchFamily="34" charset="0"/>
                        </a:rPr>
                        <a:t>18 492</a:t>
                      </a:r>
                      <a:r>
                        <a:rPr lang="en-GB" sz="1100" b="1" i="0" u="none" strike="noStrike" dirty="0">
                          <a:solidFill>
                            <a:srgbClr val="002060"/>
                          </a:solidFill>
                          <a:effectLst/>
                          <a:latin typeface="Calibri" panose="020F0502020204030204" pitchFamily="34" charset="0"/>
                        </a:rPr>
                        <a:t> </a:t>
                      </a:r>
                      <a:endParaRPr lang="el-GR" sz="1100" b="1" i="0" u="none" strike="noStrike" dirty="0">
                        <a:solidFill>
                          <a:srgbClr val="002060"/>
                        </a:solidFill>
                        <a:effectLst/>
                        <a:latin typeface="Calibri" panose="020F0502020204030204" pitchFamily="34" charset="0"/>
                      </a:endParaRP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1" i="0" u="none" strike="noStrike" dirty="0">
                          <a:solidFill>
                            <a:srgbClr val="002060"/>
                          </a:solidFill>
                          <a:effectLst/>
                          <a:latin typeface="Calibri" panose="020F0502020204030204" pitchFamily="34" charset="0"/>
                        </a:rPr>
                        <a:t>21 886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l-GR" sz="1100" b="0" i="0" u="none" strike="noStrike" dirty="0">
                          <a:solidFill>
                            <a:srgbClr val="000000"/>
                          </a:solidFill>
                          <a:effectLst/>
                          <a:latin typeface="Calibri" panose="020F0502020204030204" pitchFamily="34" charset="0"/>
                        </a:rPr>
                        <a:t>15,51%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04100784"/>
                  </a:ext>
                </a:extLst>
              </a:tr>
            </a:tbl>
          </a:graphicData>
        </a:graphic>
      </p:graphicFrame>
      <p:pic>
        <p:nvPicPr>
          <p:cNvPr id="1026" name="Picture 2" descr="Σημαία Σουηδίας 90 x 150 εκ.">
            <a:extLst>
              <a:ext uri="{FF2B5EF4-FFF2-40B4-BE49-F238E27FC236}">
                <a16:creationId xmlns:a16="http://schemas.microsoft.com/office/drawing/2014/main" id="{8E6F8FA8-01C0-C298-A92D-A4EDC0F7C8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2" t="25078" r="6304" b="25812"/>
          <a:stretch/>
        </p:blipFill>
        <p:spPr bwMode="auto">
          <a:xfrm>
            <a:off x="797909" y="202120"/>
            <a:ext cx="1439426" cy="7858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47769E-2C29-2F61-F327-57FFECFE468D}"/>
              </a:ext>
            </a:extLst>
          </p:cNvPr>
          <p:cNvSpPr txBox="1"/>
          <p:nvPr/>
        </p:nvSpPr>
        <p:spPr>
          <a:xfrm>
            <a:off x="6244202" y="1810003"/>
            <a:ext cx="2331834" cy="784830"/>
          </a:xfrm>
          <a:prstGeom prst="rect">
            <a:avLst/>
          </a:prstGeom>
          <a:noFill/>
        </p:spPr>
        <p:txBody>
          <a:bodyPr wrap="square" rtlCol="0">
            <a:spAutoFit/>
          </a:bodyPr>
          <a:lstStyle/>
          <a:p>
            <a:pPr algn="ctr">
              <a:lnSpc>
                <a:spcPct val="100000"/>
              </a:lnSpc>
              <a:spcBef>
                <a:spcPct val="0"/>
              </a:spcBef>
              <a:buFontTx/>
              <a:buNone/>
            </a:pPr>
            <a:r>
              <a:rPr lang="el-GR" sz="1500" b="1" dirty="0">
                <a:cs typeface="Times New Roman" panose="02020603050405020304" pitchFamily="18" charset="0"/>
              </a:rPr>
              <a:t>3,24%: </a:t>
            </a:r>
            <a:r>
              <a:rPr lang="el-GR" sz="1500" dirty="0">
                <a:cs typeface="Times New Roman" panose="02020603050405020304" pitchFamily="18" charset="0"/>
              </a:rPr>
              <a:t>Δαπάνη διαβήτη ως % συνολικής δαπάνης υγείας, 2020</a:t>
            </a:r>
          </a:p>
        </p:txBody>
      </p:sp>
      <p:pic>
        <p:nvPicPr>
          <p:cNvPr id="3" name="Εικόνα 2">
            <a:extLst>
              <a:ext uri="{FF2B5EF4-FFF2-40B4-BE49-F238E27FC236}">
                <a16:creationId xmlns:a16="http://schemas.microsoft.com/office/drawing/2014/main" id="{4B2E40F7-651C-2F31-3715-D3D879B5C994}"/>
              </a:ext>
            </a:extLst>
          </p:cNvPr>
          <p:cNvPicPr>
            <a:picLocks noChangeAspect="1"/>
          </p:cNvPicPr>
          <p:nvPr/>
        </p:nvPicPr>
        <p:blipFill>
          <a:blip r:embed="rId3"/>
          <a:stretch>
            <a:fillRect/>
          </a:stretch>
        </p:blipFill>
        <p:spPr>
          <a:xfrm>
            <a:off x="7467600" y="4719070"/>
            <a:ext cx="1495917" cy="365875"/>
          </a:xfrm>
          <a:prstGeom prst="rect">
            <a:avLst/>
          </a:prstGeom>
        </p:spPr>
      </p:pic>
      <p:sp>
        <p:nvSpPr>
          <p:cNvPr id="2" name="Θέση υποσέλιδου 19">
            <a:extLst>
              <a:ext uri="{FF2B5EF4-FFF2-40B4-BE49-F238E27FC236}">
                <a16:creationId xmlns:a16="http://schemas.microsoft.com/office/drawing/2014/main" id="{48921863-F775-2A37-F638-151363F2B99B}"/>
              </a:ext>
            </a:extLst>
          </p:cNvPr>
          <p:cNvSpPr txBox="1">
            <a:spLocks/>
          </p:cNvSpPr>
          <p:nvPr/>
        </p:nvSpPr>
        <p:spPr>
          <a:xfrm>
            <a:off x="3047045" y="4888706"/>
            <a:ext cx="30861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900" b="1" dirty="0">
                <a:solidFill>
                  <a:srgbClr val="002060"/>
                </a:solidFill>
                <a:latin typeface="Calibri" panose="020F0502020204030204"/>
              </a:rPr>
              <a:t>Εργαστήριο Οργάνωσης και Αξιολόγησης Υπηρεσιών Υγείας</a:t>
            </a:r>
          </a:p>
        </p:txBody>
      </p:sp>
    </p:spTree>
    <p:extLst>
      <p:ext uri="{BB962C8B-B14F-4D97-AF65-F5344CB8AC3E}">
        <p14:creationId xmlns:p14="http://schemas.microsoft.com/office/powerpoint/2010/main" val="210272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09364432-F7E6-AF90-5B1C-480C154D4FE0}"/>
              </a:ext>
            </a:extLst>
          </p:cNvPr>
          <p:cNvPicPr>
            <a:picLocks noChangeAspect="1"/>
          </p:cNvPicPr>
          <p:nvPr/>
        </p:nvPicPr>
        <p:blipFill rotWithShape="1">
          <a:blip r:embed="rId2"/>
          <a:srcRect l="27256" t="30797" r="25578" b="16231"/>
          <a:stretch/>
        </p:blipFill>
        <p:spPr>
          <a:xfrm>
            <a:off x="1080877" y="1382575"/>
            <a:ext cx="4593563" cy="2901869"/>
          </a:xfrm>
          <a:prstGeom prst="rect">
            <a:avLst/>
          </a:prstGeom>
        </p:spPr>
      </p:pic>
      <p:sp>
        <p:nvSpPr>
          <p:cNvPr id="5" name="TextBox 4">
            <a:extLst>
              <a:ext uri="{FF2B5EF4-FFF2-40B4-BE49-F238E27FC236}">
                <a16:creationId xmlns:a16="http://schemas.microsoft.com/office/drawing/2014/main" id="{42F4692C-0175-239C-B178-FA4B0824BFB0}"/>
              </a:ext>
            </a:extLst>
          </p:cNvPr>
          <p:cNvSpPr txBox="1"/>
          <p:nvPr/>
        </p:nvSpPr>
        <p:spPr>
          <a:xfrm>
            <a:off x="5987681" y="1276733"/>
            <a:ext cx="2607769" cy="854080"/>
          </a:xfrm>
          <a:prstGeom prst="rect">
            <a:avLst/>
          </a:prstGeom>
          <a:noFill/>
        </p:spPr>
        <p:txBody>
          <a:bodyPr wrap="square">
            <a:spAutoFit/>
          </a:bodyPr>
          <a:lstStyle/>
          <a:p>
            <a:pPr algn="ctr"/>
            <a:r>
              <a:rPr lang="el-GR" sz="1650" dirty="0"/>
              <a:t>Συμμετοχή </a:t>
            </a:r>
            <a:r>
              <a:rPr lang="el-GR" sz="1650" b="1" dirty="0">
                <a:solidFill>
                  <a:srgbClr val="C00000"/>
                </a:solidFill>
              </a:rPr>
              <a:t>κόστους επιπλοκών </a:t>
            </a:r>
            <a:r>
              <a:rPr lang="el-GR" sz="1650" dirty="0"/>
              <a:t>στο συνολικό κόστος διαχείρισης διαβήτη</a:t>
            </a:r>
          </a:p>
        </p:txBody>
      </p:sp>
      <p:sp>
        <p:nvSpPr>
          <p:cNvPr id="6" name="TextBox 5">
            <a:extLst>
              <a:ext uri="{FF2B5EF4-FFF2-40B4-BE49-F238E27FC236}">
                <a16:creationId xmlns:a16="http://schemas.microsoft.com/office/drawing/2014/main" id="{A9C6975B-6E05-1F98-3A69-9230AB94148A}"/>
              </a:ext>
            </a:extLst>
          </p:cNvPr>
          <p:cNvSpPr txBox="1"/>
          <p:nvPr/>
        </p:nvSpPr>
        <p:spPr>
          <a:xfrm>
            <a:off x="1064355" y="921314"/>
            <a:ext cx="4593563" cy="461665"/>
          </a:xfrm>
          <a:prstGeom prst="rect">
            <a:avLst/>
          </a:prstGeom>
          <a:noFill/>
        </p:spPr>
        <p:txBody>
          <a:bodyPr wrap="square">
            <a:spAutoFit/>
          </a:bodyPr>
          <a:lstStyle/>
          <a:p>
            <a:pPr algn="ctr"/>
            <a:r>
              <a:rPr lang="el-GR" sz="1200" dirty="0"/>
              <a:t>Συγκρίσεις </a:t>
            </a:r>
            <a:r>
              <a:rPr lang="el-GR" sz="1200" b="1" dirty="0">
                <a:solidFill>
                  <a:srgbClr val="C00000"/>
                </a:solidFill>
              </a:rPr>
              <a:t>κόστους</a:t>
            </a:r>
            <a:r>
              <a:rPr lang="el-GR" sz="1200" dirty="0"/>
              <a:t> των θεραπειών SU/ινσουλίνης και EASD/ADA στο σενάριο των τρεχουσών τιμών και μετά τη λήξη της πατέντας</a:t>
            </a:r>
          </a:p>
        </p:txBody>
      </p:sp>
      <p:sp>
        <p:nvSpPr>
          <p:cNvPr id="7" name="TextBox 6">
            <a:extLst>
              <a:ext uri="{FF2B5EF4-FFF2-40B4-BE49-F238E27FC236}">
                <a16:creationId xmlns:a16="http://schemas.microsoft.com/office/drawing/2014/main" id="{9A70286A-2CB1-0756-C10E-F56FF49FDAEE}"/>
              </a:ext>
            </a:extLst>
          </p:cNvPr>
          <p:cNvSpPr txBox="1"/>
          <p:nvPr/>
        </p:nvSpPr>
        <p:spPr>
          <a:xfrm>
            <a:off x="1166747" y="4297442"/>
            <a:ext cx="4606127" cy="461665"/>
          </a:xfrm>
          <a:prstGeom prst="rect">
            <a:avLst/>
          </a:prstGeom>
          <a:noFill/>
        </p:spPr>
        <p:txBody>
          <a:bodyPr wrap="square" rtlCol="0">
            <a:spAutoFit/>
          </a:bodyPr>
          <a:lstStyle/>
          <a:p>
            <a:pPr algn="l">
              <a:lnSpc>
                <a:spcPct val="100000"/>
              </a:lnSpc>
              <a:spcBef>
                <a:spcPct val="0"/>
              </a:spcBef>
              <a:buFontTx/>
              <a:buNone/>
            </a:pPr>
            <a:r>
              <a:rPr lang="el-GR" sz="1200" b="1" dirty="0">
                <a:cs typeface="Times New Roman" panose="02020603050405020304" pitchFamily="18" charset="0"/>
              </a:rPr>
              <a:t>Πηγή: </a:t>
            </a:r>
            <a:r>
              <a:rPr lang="en-GB" sz="1200" dirty="0">
                <a:cs typeface="Times New Roman" panose="02020603050405020304" pitchFamily="18" charset="0"/>
              </a:rPr>
              <a:t>Lundqvist et al. (2019) The costs of diabetes in 2020 and 2030, The Swedish Institute for Health Economics, IHE: Lund</a:t>
            </a:r>
            <a:endParaRPr lang="el-GR" sz="1200" dirty="0">
              <a:cs typeface="Times New Roman" panose="02020603050405020304" pitchFamily="18" charset="0"/>
            </a:endParaRPr>
          </a:p>
        </p:txBody>
      </p:sp>
      <p:sp>
        <p:nvSpPr>
          <p:cNvPr id="11" name="Οβάλ 10">
            <a:extLst>
              <a:ext uri="{FF2B5EF4-FFF2-40B4-BE49-F238E27FC236}">
                <a16:creationId xmlns:a16="http://schemas.microsoft.com/office/drawing/2014/main" id="{B75C9331-05AD-0283-26B7-6C08F700CC93}"/>
              </a:ext>
            </a:extLst>
          </p:cNvPr>
          <p:cNvSpPr/>
          <p:nvPr/>
        </p:nvSpPr>
        <p:spPr>
          <a:xfrm>
            <a:off x="946681" y="2839613"/>
            <a:ext cx="5168369" cy="547938"/>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12" name="Εικόνα 11">
            <a:extLst>
              <a:ext uri="{FF2B5EF4-FFF2-40B4-BE49-F238E27FC236}">
                <a16:creationId xmlns:a16="http://schemas.microsoft.com/office/drawing/2014/main" id="{2D4AFD3A-C6AD-126B-42FB-EC70B4213CAC}"/>
              </a:ext>
            </a:extLst>
          </p:cNvPr>
          <p:cNvPicPr>
            <a:picLocks noChangeAspect="1"/>
          </p:cNvPicPr>
          <p:nvPr/>
        </p:nvPicPr>
        <p:blipFill>
          <a:blip r:embed="rId3"/>
          <a:stretch>
            <a:fillRect/>
          </a:stretch>
        </p:blipFill>
        <p:spPr>
          <a:xfrm>
            <a:off x="7487997" y="4687298"/>
            <a:ext cx="1495917" cy="365875"/>
          </a:xfrm>
          <a:prstGeom prst="rect">
            <a:avLst/>
          </a:prstGeom>
        </p:spPr>
      </p:pic>
      <p:sp>
        <p:nvSpPr>
          <p:cNvPr id="15" name="TextBox 14">
            <a:extLst>
              <a:ext uri="{FF2B5EF4-FFF2-40B4-BE49-F238E27FC236}">
                <a16:creationId xmlns:a16="http://schemas.microsoft.com/office/drawing/2014/main" id="{963F8CB1-C531-9938-C81B-1CD8A3AA7B64}"/>
              </a:ext>
            </a:extLst>
          </p:cNvPr>
          <p:cNvSpPr txBox="1"/>
          <p:nvPr/>
        </p:nvSpPr>
        <p:spPr>
          <a:xfrm>
            <a:off x="6201332" y="2733770"/>
            <a:ext cx="2324580" cy="600164"/>
          </a:xfrm>
          <a:prstGeom prst="rect">
            <a:avLst/>
          </a:prstGeom>
          <a:noFill/>
        </p:spPr>
        <p:txBody>
          <a:bodyPr wrap="square" rtlCol="0">
            <a:spAutoFit/>
          </a:bodyPr>
          <a:lstStyle/>
          <a:p>
            <a:pPr marL="214313" indent="-214313" algn="ctr">
              <a:spcBef>
                <a:spcPct val="0"/>
              </a:spcBef>
              <a:buFont typeface="Symbol" panose="05050102010706020507" pitchFamily="18" charset="2"/>
              <a:buChar char="»"/>
            </a:pPr>
            <a:r>
              <a:rPr lang="en-GB" sz="1650" dirty="0"/>
              <a:t>20%</a:t>
            </a:r>
            <a:r>
              <a:rPr lang="el-GR" sz="1650" dirty="0"/>
              <a:t> κόστος για το </a:t>
            </a:r>
            <a:endParaRPr lang="en-GB" sz="1650" dirty="0"/>
          </a:p>
          <a:p>
            <a:pPr algn="ctr">
              <a:lnSpc>
                <a:spcPct val="100000"/>
              </a:lnSpc>
              <a:spcBef>
                <a:spcPct val="0"/>
              </a:spcBef>
            </a:pPr>
            <a:r>
              <a:rPr lang="el-GR" sz="1650" dirty="0"/>
              <a:t>διαβήτη</a:t>
            </a:r>
            <a:r>
              <a:rPr lang="en-GB" sz="1350" b="1" dirty="0">
                <a:cs typeface="Times New Roman" panose="02020603050405020304" pitchFamily="18" charset="0"/>
              </a:rPr>
              <a:t> </a:t>
            </a:r>
            <a:endParaRPr lang="el-GR" sz="1350" b="1" dirty="0">
              <a:cs typeface="Times New Roman" panose="02020603050405020304" pitchFamily="18" charset="0"/>
            </a:endParaRPr>
          </a:p>
        </p:txBody>
      </p:sp>
      <p:sp>
        <p:nvSpPr>
          <p:cNvPr id="16" name="TextBox 15">
            <a:extLst>
              <a:ext uri="{FF2B5EF4-FFF2-40B4-BE49-F238E27FC236}">
                <a16:creationId xmlns:a16="http://schemas.microsoft.com/office/drawing/2014/main" id="{3C441C79-DABB-0454-67FD-BA800BB84884}"/>
              </a:ext>
            </a:extLst>
          </p:cNvPr>
          <p:cNvSpPr txBox="1"/>
          <p:nvPr/>
        </p:nvSpPr>
        <p:spPr>
          <a:xfrm>
            <a:off x="6201332" y="3563309"/>
            <a:ext cx="2324580" cy="600164"/>
          </a:xfrm>
          <a:prstGeom prst="rect">
            <a:avLst/>
          </a:prstGeom>
          <a:noFill/>
        </p:spPr>
        <p:txBody>
          <a:bodyPr wrap="square" rtlCol="0">
            <a:spAutoFit/>
          </a:bodyPr>
          <a:lstStyle/>
          <a:p>
            <a:pPr marL="214313" indent="-214313" algn="ctr">
              <a:spcBef>
                <a:spcPct val="0"/>
              </a:spcBef>
              <a:buFont typeface="Symbol" panose="05050102010706020507" pitchFamily="18" charset="2"/>
              <a:buChar char="»"/>
            </a:pPr>
            <a:r>
              <a:rPr lang="el-GR" sz="1650" dirty="0"/>
              <a:t>80</a:t>
            </a:r>
            <a:r>
              <a:rPr lang="en-GB" sz="1650" dirty="0"/>
              <a:t>%</a:t>
            </a:r>
            <a:r>
              <a:rPr lang="el-GR" sz="1650" dirty="0"/>
              <a:t> κόστος </a:t>
            </a:r>
            <a:endParaRPr lang="en-GB" sz="1650" dirty="0"/>
          </a:p>
          <a:p>
            <a:pPr algn="ctr">
              <a:lnSpc>
                <a:spcPct val="100000"/>
              </a:lnSpc>
              <a:spcBef>
                <a:spcPct val="0"/>
              </a:spcBef>
            </a:pPr>
            <a:r>
              <a:rPr lang="el-GR" sz="1650" dirty="0"/>
              <a:t>επιπλοκών διαβήτη</a:t>
            </a:r>
            <a:r>
              <a:rPr lang="en-GB" sz="1350" b="1" dirty="0">
                <a:cs typeface="Times New Roman" panose="02020603050405020304" pitchFamily="18" charset="0"/>
              </a:rPr>
              <a:t> </a:t>
            </a:r>
            <a:endParaRPr lang="el-GR" sz="1350" b="1" dirty="0">
              <a:cs typeface="Times New Roman" panose="02020603050405020304" pitchFamily="18" charset="0"/>
            </a:endParaRPr>
          </a:p>
        </p:txBody>
      </p:sp>
      <p:pic>
        <p:nvPicPr>
          <p:cNvPr id="3" name="Picture 2" descr="Σημαία Σουηδίας 90 x 150 εκ.">
            <a:extLst>
              <a:ext uri="{FF2B5EF4-FFF2-40B4-BE49-F238E27FC236}">
                <a16:creationId xmlns:a16="http://schemas.microsoft.com/office/drawing/2014/main" id="{3CBE8485-BB45-F2BF-30C1-4707F06A51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42" t="25078" r="6304" b="25812"/>
          <a:stretch/>
        </p:blipFill>
        <p:spPr bwMode="auto">
          <a:xfrm>
            <a:off x="447034" y="57583"/>
            <a:ext cx="1439426" cy="785871"/>
          </a:xfrm>
          <a:prstGeom prst="rect">
            <a:avLst/>
          </a:prstGeom>
          <a:noFill/>
          <a:extLst>
            <a:ext uri="{909E8E84-426E-40DD-AFC4-6F175D3DCCD1}">
              <a14:hiddenFill xmlns:a14="http://schemas.microsoft.com/office/drawing/2010/main">
                <a:solidFill>
                  <a:srgbClr val="FFFFFF"/>
                </a:solidFill>
              </a14:hiddenFill>
            </a:ext>
          </a:extLst>
        </p:spPr>
      </p:pic>
      <p:sp>
        <p:nvSpPr>
          <p:cNvPr id="10" name="Τίτλος 4">
            <a:extLst>
              <a:ext uri="{FF2B5EF4-FFF2-40B4-BE49-F238E27FC236}">
                <a16:creationId xmlns:a16="http://schemas.microsoft.com/office/drawing/2014/main" id="{D99A417D-F63C-E371-5CEA-FFC795D87947}"/>
              </a:ext>
            </a:extLst>
          </p:cNvPr>
          <p:cNvSpPr>
            <a:spLocks noGrp="1"/>
          </p:cNvSpPr>
          <p:nvPr>
            <p:ph type="title"/>
          </p:nvPr>
        </p:nvSpPr>
        <p:spPr>
          <a:xfrm>
            <a:off x="2418032" y="-8160"/>
            <a:ext cx="6225471" cy="983657"/>
          </a:xfrm>
        </p:spPr>
        <p:txBody>
          <a:bodyPr>
            <a:normAutofit/>
          </a:bodyPr>
          <a:lstStyle/>
          <a:p>
            <a:pPr algn="ctr">
              <a:lnSpc>
                <a:spcPct val="100000"/>
              </a:lnSpc>
              <a:spcBef>
                <a:spcPct val="0"/>
              </a:spcBef>
            </a:pPr>
            <a:r>
              <a:rPr lang="el-GR" altLang="el-GR" sz="2800" b="1" dirty="0">
                <a:solidFill>
                  <a:srgbClr val="002060"/>
                </a:solidFill>
                <a:latin typeface="Calibri" panose="020F0502020204030204" pitchFamily="34" charset="0"/>
                <a:ea typeface="+mn-ea"/>
                <a:cs typeface="Calibri" panose="020F0502020204030204" pitchFamily="34" charset="0"/>
              </a:rPr>
              <a:t>ΣΔ - Συν νοσηρότητα, επιπλοκές … </a:t>
            </a:r>
            <a:r>
              <a:rPr lang="el-GR" altLang="el-GR" sz="2800" b="1" i="1" dirty="0">
                <a:solidFill>
                  <a:srgbClr val="002060"/>
                </a:solidFill>
                <a:latin typeface="Calibri" panose="020F0502020204030204" pitchFamily="34" charset="0"/>
                <a:ea typeface="+mn-ea"/>
                <a:cs typeface="Calibri" panose="020F0502020204030204" pitchFamily="34" charset="0"/>
              </a:rPr>
              <a:t>και κόστος</a:t>
            </a:r>
            <a:endParaRPr lang="el-GR" sz="2800" b="1" i="1" dirty="0">
              <a:solidFill>
                <a:srgbClr val="002060"/>
              </a:solidFill>
              <a:latin typeface="Calibri" panose="020F0502020204030204" pitchFamily="34" charset="0"/>
              <a:ea typeface="+mn-ea"/>
              <a:cs typeface="Calibri" panose="020F0502020204030204" pitchFamily="34" charset="0"/>
            </a:endParaRPr>
          </a:p>
        </p:txBody>
      </p:sp>
      <p:sp>
        <p:nvSpPr>
          <p:cNvPr id="2" name="Θέση υποσέλιδου 19">
            <a:extLst>
              <a:ext uri="{FF2B5EF4-FFF2-40B4-BE49-F238E27FC236}">
                <a16:creationId xmlns:a16="http://schemas.microsoft.com/office/drawing/2014/main" id="{D1F8FBF2-151D-D743-B1B2-D17D6CE8E9C0}"/>
              </a:ext>
            </a:extLst>
          </p:cNvPr>
          <p:cNvSpPr txBox="1">
            <a:spLocks/>
          </p:cNvSpPr>
          <p:nvPr/>
        </p:nvSpPr>
        <p:spPr>
          <a:xfrm>
            <a:off x="3047045" y="4836960"/>
            <a:ext cx="30861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900" b="1" dirty="0">
                <a:solidFill>
                  <a:srgbClr val="002060"/>
                </a:solidFill>
                <a:latin typeface="Calibri" panose="020F0502020204030204"/>
              </a:rPr>
              <a:t>Εργαστήριο Οργάνωσης και Αξιολόγησης Υπηρεσιών Υγείας</a:t>
            </a:r>
          </a:p>
        </p:txBody>
      </p:sp>
    </p:spTree>
    <p:extLst>
      <p:ext uri="{BB962C8B-B14F-4D97-AF65-F5344CB8AC3E}">
        <p14:creationId xmlns:p14="http://schemas.microsoft.com/office/powerpoint/2010/main" val="198076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Figure 1">
            <a:extLst>
              <a:ext uri="{FF2B5EF4-FFF2-40B4-BE49-F238E27FC236}">
                <a16:creationId xmlns:a16="http://schemas.microsoft.com/office/drawing/2014/main" id="{DB002BB4-8DFE-751D-0754-947D15040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29" y="955250"/>
            <a:ext cx="3408035" cy="3770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B3A047-52F4-557B-B19E-43D35066DC94}"/>
              </a:ext>
            </a:extLst>
          </p:cNvPr>
          <p:cNvSpPr txBox="1"/>
          <p:nvPr/>
        </p:nvSpPr>
        <p:spPr>
          <a:xfrm>
            <a:off x="5684012" y="3741633"/>
            <a:ext cx="2320112" cy="300082"/>
          </a:xfrm>
          <a:prstGeom prst="rect">
            <a:avLst/>
          </a:prstGeom>
          <a:noFill/>
        </p:spPr>
        <p:txBody>
          <a:bodyPr wrap="square">
            <a:spAutoFit/>
          </a:bodyPr>
          <a:lstStyle/>
          <a:p>
            <a:r>
              <a:rPr lang="el-GR" sz="1350" i="1" dirty="0">
                <a:latin typeface="Calibri" panose="020F0502020204030204" pitchFamily="34" charset="0"/>
                <a:ea typeface="Times New Roman" panose="02020603050405020304" pitchFamily="18" charset="0"/>
                <a:cs typeface="Calibri" panose="020F0502020204030204" pitchFamily="34" charset="0"/>
              </a:rPr>
              <a:t>(</a:t>
            </a:r>
            <a:r>
              <a:rPr lang="el-GR" sz="1350" b="1" i="1" dirty="0">
                <a:latin typeface="Calibri" panose="020F0502020204030204" pitchFamily="34" charset="0"/>
                <a:ea typeface="Times New Roman" panose="02020603050405020304" pitchFamily="18" charset="0"/>
                <a:cs typeface="Calibri" panose="020F0502020204030204" pitchFamily="34" charset="0"/>
              </a:rPr>
              <a:t>Πηγή: </a:t>
            </a:r>
            <a:r>
              <a:rPr lang="en-US" sz="1350" i="1" dirty="0" err="1">
                <a:latin typeface="Calibri" panose="020F0502020204030204" pitchFamily="34" charset="0"/>
                <a:ea typeface="Times New Roman" panose="02020603050405020304" pitchFamily="18" charset="0"/>
                <a:cs typeface="Calibri" panose="020F0502020204030204" pitchFamily="34" charset="0"/>
              </a:rPr>
              <a:t>Migdalis</a:t>
            </a:r>
            <a:r>
              <a:rPr lang="en-US" sz="1350" i="1" dirty="0">
                <a:latin typeface="Calibri" panose="020F0502020204030204" pitchFamily="34" charset="0"/>
                <a:ea typeface="Times New Roman" panose="02020603050405020304" pitchFamily="18" charset="0"/>
                <a:cs typeface="Calibri" panose="020F0502020204030204" pitchFamily="34" charset="0"/>
              </a:rPr>
              <a:t> et al</a:t>
            </a:r>
            <a:r>
              <a:rPr lang="el-GR" sz="1350" i="1" dirty="0">
                <a:latin typeface="Calibri" panose="020F0502020204030204" pitchFamily="34" charset="0"/>
                <a:ea typeface="Times New Roman" panose="02020603050405020304" pitchFamily="18" charset="0"/>
                <a:cs typeface="Calibri" panose="020F0502020204030204" pitchFamily="34" charset="0"/>
              </a:rPr>
              <a:t>., 2015)</a:t>
            </a:r>
            <a:endParaRPr lang="el-GR" sz="1350" dirty="0"/>
          </a:p>
        </p:txBody>
      </p:sp>
      <p:sp>
        <p:nvSpPr>
          <p:cNvPr id="11" name="Θέση υποσέλιδου 19">
            <a:extLst>
              <a:ext uri="{FF2B5EF4-FFF2-40B4-BE49-F238E27FC236}">
                <a16:creationId xmlns:a16="http://schemas.microsoft.com/office/drawing/2014/main" id="{E59BEBF7-8D94-5EB3-1177-A097B42724FC}"/>
              </a:ext>
            </a:extLst>
          </p:cNvPr>
          <p:cNvSpPr txBox="1">
            <a:spLocks/>
          </p:cNvSpPr>
          <p:nvPr/>
        </p:nvSpPr>
        <p:spPr>
          <a:xfrm>
            <a:off x="3047045" y="4836960"/>
            <a:ext cx="30861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sz="900" b="1" dirty="0">
                <a:solidFill>
                  <a:srgbClr val="002060"/>
                </a:solidFill>
                <a:latin typeface="Calibri" panose="020F0502020204030204"/>
              </a:rPr>
              <a:t>Εργαστήριο Οργάνωσης και Αξιολόγησης Υπηρεσιών Υγείας</a:t>
            </a:r>
          </a:p>
        </p:txBody>
      </p:sp>
      <p:sp>
        <p:nvSpPr>
          <p:cNvPr id="13" name="Google Shape;188;p14">
            <a:extLst>
              <a:ext uri="{FF2B5EF4-FFF2-40B4-BE49-F238E27FC236}">
                <a16:creationId xmlns:a16="http://schemas.microsoft.com/office/drawing/2014/main" id="{914ADA73-D715-5C69-A2E3-171148D2E5D0}"/>
              </a:ext>
            </a:extLst>
          </p:cNvPr>
          <p:cNvSpPr txBox="1"/>
          <p:nvPr/>
        </p:nvSpPr>
        <p:spPr>
          <a:xfrm>
            <a:off x="1484096" y="300351"/>
            <a:ext cx="6731364" cy="443198"/>
          </a:xfrm>
          <a:prstGeom prst="rect">
            <a:avLst/>
          </a:prstGeom>
          <a:noFill/>
          <a:ln>
            <a:noFill/>
          </a:ln>
        </p:spPr>
        <p:txBody>
          <a:bodyPr spcFirstLastPara="1" wrap="square" lIns="0" tIns="0" rIns="0" bIns="0" anchor="t" anchorCtr="0">
            <a:spAutoFit/>
          </a:bodyPr>
          <a:lstStyle/>
          <a:p>
            <a:pPr algn="ctr" defTabSz="457223">
              <a:lnSpc>
                <a:spcPct val="120000"/>
              </a:lnSpc>
              <a:buClr>
                <a:srgbClr val="000000"/>
              </a:buClr>
            </a:pPr>
            <a:r>
              <a:rPr lang="el-GR" sz="2400" b="1" dirty="0">
                <a:solidFill>
                  <a:srgbClr val="002060"/>
                </a:solidFill>
                <a:latin typeface="Calibri" panose="020F0502020204030204" pitchFamily="34" charset="0"/>
                <a:cs typeface="Calibri" panose="020F0502020204030204" pitchFamily="34" charset="0"/>
              </a:rPr>
              <a:t>… Κόστος διαχείρισης νόσου στην Ελλάδα</a:t>
            </a:r>
            <a:endParaRPr lang="en-US" sz="2400" kern="0" dirty="0">
              <a:solidFill>
                <a:srgbClr val="000000"/>
              </a:solidFill>
              <a:latin typeface="Calibri" panose="020F0502020204030204" pitchFamily="34" charset="0"/>
              <a:cs typeface="Calibri" panose="020F0502020204030204" pitchFamily="34" charset="0"/>
              <a:sym typeface="Arial"/>
            </a:endParaRPr>
          </a:p>
        </p:txBody>
      </p:sp>
      <p:pic>
        <p:nvPicPr>
          <p:cNvPr id="14" name="Εικόνα 13">
            <a:extLst>
              <a:ext uri="{FF2B5EF4-FFF2-40B4-BE49-F238E27FC236}">
                <a16:creationId xmlns:a16="http://schemas.microsoft.com/office/drawing/2014/main" id="{6B595B19-A505-241A-A50E-44F11763CD4E}"/>
              </a:ext>
            </a:extLst>
          </p:cNvPr>
          <p:cNvPicPr>
            <a:picLocks noChangeAspect="1"/>
          </p:cNvPicPr>
          <p:nvPr/>
        </p:nvPicPr>
        <p:blipFill>
          <a:blip r:embed="rId3"/>
          <a:stretch>
            <a:fillRect/>
          </a:stretch>
        </p:blipFill>
        <p:spPr>
          <a:xfrm>
            <a:off x="117064" y="88651"/>
            <a:ext cx="1495917" cy="365875"/>
          </a:xfrm>
          <a:prstGeom prst="rect">
            <a:avLst/>
          </a:prstGeom>
        </p:spPr>
      </p:pic>
      <p:sp>
        <p:nvSpPr>
          <p:cNvPr id="15" name="TextBox 14">
            <a:extLst>
              <a:ext uri="{FF2B5EF4-FFF2-40B4-BE49-F238E27FC236}">
                <a16:creationId xmlns:a16="http://schemas.microsoft.com/office/drawing/2014/main" id="{0DA73D10-B903-30FF-4033-ACFAE5EA4B2E}"/>
              </a:ext>
            </a:extLst>
          </p:cNvPr>
          <p:cNvSpPr txBox="1"/>
          <p:nvPr/>
        </p:nvSpPr>
        <p:spPr>
          <a:xfrm>
            <a:off x="4051771" y="1219293"/>
            <a:ext cx="4085918" cy="507831"/>
          </a:xfrm>
          <a:prstGeom prst="rect">
            <a:avLst/>
          </a:prstGeom>
          <a:noFill/>
        </p:spPr>
        <p:txBody>
          <a:bodyPr wrap="square">
            <a:spAutoFit/>
          </a:bodyPr>
          <a:lstStyle/>
          <a:p>
            <a:pPr algn="ctr"/>
            <a:r>
              <a:rPr lang="el-GR" sz="1350" dirty="0"/>
              <a:t>Συνολικό κόστος διαχείρισης Διαβήτη Τύπου 2</a:t>
            </a:r>
          </a:p>
          <a:p>
            <a:pPr algn="ctr"/>
            <a:r>
              <a:rPr lang="el-GR" sz="1350" dirty="0"/>
              <a:t>Μέσο ετήσιο κόστος: </a:t>
            </a:r>
            <a:r>
              <a:rPr lang="el-GR" sz="1350" b="1" i="1" dirty="0">
                <a:solidFill>
                  <a:schemeClr val="accent1">
                    <a:lumMod val="75000"/>
                  </a:schemeClr>
                </a:solidFill>
                <a:latin typeface="Calibri" panose="020F0502020204030204" pitchFamily="34" charset="0"/>
                <a:cs typeface="Calibri" panose="020F0502020204030204" pitchFamily="34" charset="0"/>
              </a:rPr>
              <a:t>€ 7111</a:t>
            </a:r>
          </a:p>
        </p:txBody>
      </p:sp>
      <p:sp>
        <p:nvSpPr>
          <p:cNvPr id="16" name="TextBox 15">
            <a:extLst>
              <a:ext uri="{FF2B5EF4-FFF2-40B4-BE49-F238E27FC236}">
                <a16:creationId xmlns:a16="http://schemas.microsoft.com/office/drawing/2014/main" id="{DD8D2275-52FE-39D7-2DDC-A97D73B21073}"/>
              </a:ext>
            </a:extLst>
          </p:cNvPr>
          <p:cNvSpPr txBox="1"/>
          <p:nvPr/>
        </p:nvSpPr>
        <p:spPr>
          <a:xfrm>
            <a:off x="4321838" y="2055993"/>
            <a:ext cx="3815851" cy="923330"/>
          </a:xfrm>
          <a:prstGeom prst="rect">
            <a:avLst/>
          </a:prstGeom>
          <a:noFill/>
        </p:spPr>
        <p:txBody>
          <a:bodyPr wrap="square">
            <a:spAutoFit/>
          </a:bodyPr>
          <a:lstStyle/>
          <a:p>
            <a:pPr algn="ctr"/>
            <a:r>
              <a:rPr lang="el-GR" sz="1350" dirty="0"/>
              <a:t>Συνολικό κόστος διαχείρισης Διαβήτη Τύπου 2</a:t>
            </a:r>
          </a:p>
          <a:p>
            <a:pPr algn="ctr" defTabSz="685800">
              <a:defRPr/>
            </a:pPr>
            <a:r>
              <a:rPr lang="el-GR" sz="1350" b="1" i="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€6.366 </a:t>
            </a:r>
            <a:r>
              <a:rPr lang="el-GR" sz="1350" i="1" dirty="0">
                <a:latin typeface="Calibri" panose="020F0502020204030204" pitchFamily="34" charset="0"/>
                <a:ea typeface="Times New Roman" panose="02020603050405020304" pitchFamily="18" charset="0"/>
                <a:cs typeface="Calibri" panose="020F0502020204030204" pitchFamily="34" charset="0"/>
              </a:rPr>
              <a:t>για τους καλά ρυθμισμένους ασθενείς (</a:t>
            </a:r>
            <a:r>
              <a:rPr lang="en-GB" sz="1350" i="1" dirty="0">
                <a:latin typeface="Calibri" panose="020F0502020204030204" pitchFamily="34" charset="0"/>
                <a:ea typeface="Times New Roman" panose="02020603050405020304" pitchFamily="18" charset="0"/>
                <a:cs typeface="Calibri" panose="020F0502020204030204" pitchFamily="34" charset="0"/>
              </a:rPr>
              <a:t>H</a:t>
            </a:r>
            <a:r>
              <a:rPr lang="en-US" sz="1350" i="1" dirty="0" err="1">
                <a:latin typeface="Calibri" panose="020F0502020204030204" pitchFamily="34" charset="0"/>
                <a:ea typeface="Times New Roman" panose="02020603050405020304" pitchFamily="18" charset="0"/>
                <a:cs typeface="Calibri" panose="020F0502020204030204" pitchFamily="34" charset="0"/>
              </a:rPr>
              <a:t>bA</a:t>
            </a:r>
            <a:r>
              <a:rPr lang="el-GR" sz="1350" i="1" dirty="0">
                <a:latin typeface="Calibri" panose="020F0502020204030204" pitchFamily="34" charset="0"/>
                <a:ea typeface="Times New Roman" panose="02020603050405020304" pitchFamily="18" charset="0"/>
                <a:cs typeface="Calibri" panose="020F0502020204030204" pitchFamily="34" charset="0"/>
              </a:rPr>
              <a:t>1</a:t>
            </a:r>
            <a:r>
              <a:rPr lang="en-US" sz="1350" i="1" dirty="0">
                <a:latin typeface="Calibri" panose="020F0502020204030204" pitchFamily="34" charset="0"/>
                <a:ea typeface="Times New Roman" panose="02020603050405020304" pitchFamily="18" charset="0"/>
                <a:cs typeface="Calibri" panose="020F0502020204030204" pitchFamily="34" charset="0"/>
              </a:rPr>
              <a:t>c</a:t>
            </a:r>
            <a:r>
              <a:rPr lang="el-GR" sz="1350" i="1" dirty="0">
                <a:latin typeface="Calibri" panose="020F0502020204030204" pitchFamily="34" charset="0"/>
                <a:ea typeface="Times New Roman" panose="02020603050405020304" pitchFamily="18" charset="0"/>
                <a:cs typeface="Calibri" panose="020F0502020204030204" pitchFamily="34" charset="0"/>
              </a:rPr>
              <a:t>=7%) έναντι </a:t>
            </a:r>
            <a:r>
              <a:rPr lang="el-GR" sz="1350" b="1" i="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€7.783 </a:t>
            </a:r>
            <a:r>
              <a:rPr lang="el-GR" sz="1350" i="1" dirty="0">
                <a:latin typeface="Calibri" panose="020F0502020204030204" pitchFamily="34" charset="0"/>
                <a:ea typeface="Times New Roman" panose="02020603050405020304" pitchFamily="18" charset="0"/>
                <a:cs typeface="Calibri" panose="020F0502020204030204" pitchFamily="34" charset="0"/>
              </a:rPr>
              <a:t>για τους αρρύθμιστους (</a:t>
            </a:r>
            <a:r>
              <a:rPr lang="en-GB" sz="1350" i="1" dirty="0">
                <a:latin typeface="Calibri" panose="020F0502020204030204" pitchFamily="34" charset="0"/>
                <a:ea typeface="Times New Roman" panose="02020603050405020304" pitchFamily="18" charset="0"/>
                <a:cs typeface="Calibri" panose="020F0502020204030204" pitchFamily="34" charset="0"/>
              </a:rPr>
              <a:t>H</a:t>
            </a:r>
            <a:r>
              <a:rPr lang="en-US" sz="1350" i="1" dirty="0" err="1">
                <a:latin typeface="Calibri" panose="020F0502020204030204" pitchFamily="34" charset="0"/>
                <a:ea typeface="Times New Roman" panose="02020603050405020304" pitchFamily="18" charset="0"/>
                <a:cs typeface="Calibri" panose="020F0502020204030204" pitchFamily="34" charset="0"/>
              </a:rPr>
              <a:t>bA</a:t>
            </a:r>
            <a:r>
              <a:rPr lang="el-GR" sz="1350" i="1" dirty="0">
                <a:latin typeface="Calibri" panose="020F0502020204030204" pitchFamily="34" charset="0"/>
                <a:ea typeface="Times New Roman" panose="02020603050405020304" pitchFamily="18" charset="0"/>
                <a:cs typeface="Calibri" panose="020F0502020204030204" pitchFamily="34" charset="0"/>
              </a:rPr>
              <a:t>1</a:t>
            </a:r>
            <a:r>
              <a:rPr lang="en-US" sz="1350" i="1" dirty="0">
                <a:latin typeface="Calibri" panose="020F0502020204030204" pitchFamily="34" charset="0"/>
                <a:ea typeface="Times New Roman" panose="02020603050405020304" pitchFamily="18" charset="0"/>
                <a:cs typeface="Calibri" panose="020F0502020204030204" pitchFamily="34" charset="0"/>
              </a:rPr>
              <a:t>c</a:t>
            </a:r>
            <a:r>
              <a:rPr lang="el-GR" sz="1350" i="1" dirty="0">
                <a:latin typeface="Calibri" panose="020F0502020204030204" pitchFamily="34" charset="0"/>
                <a:ea typeface="Times New Roman" panose="02020603050405020304" pitchFamily="18" charset="0"/>
                <a:cs typeface="Calibri" panose="020F0502020204030204" pitchFamily="34" charset="0"/>
              </a:rPr>
              <a:t>&gt;7%)</a:t>
            </a:r>
          </a:p>
        </p:txBody>
      </p:sp>
      <p:sp>
        <p:nvSpPr>
          <p:cNvPr id="2" name="Οβάλ 1">
            <a:extLst>
              <a:ext uri="{FF2B5EF4-FFF2-40B4-BE49-F238E27FC236}">
                <a16:creationId xmlns:a16="http://schemas.microsoft.com/office/drawing/2014/main" id="{A9D0EB71-12C5-88CA-CC36-E61448EC1735}"/>
              </a:ext>
            </a:extLst>
          </p:cNvPr>
          <p:cNvSpPr/>
          <p:nvPr/>
        </p:nvSpPr>
        <p:spPr>
          <a:xfrm>
            <a:off x="1474197" y="2012971"/>
            <a:ext cx="2514600" cy="8382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242115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Ορθογώνιο 2">
            <a:extLst>
              <a:ext uri="{FF2B5EF4-FFF2-40B4-BE49-F238E27FC236}">
                <a16:creationId xmlns:a16="http://schemas.microsoft.com/office/drawing/2014/main" id="{66D81417-F9AB-DAB1-506E-7195B78B25BB}"/>
              </a:ext>
            </a:extLst>
          </p:cNvPr>
          <p:cNvSpPr>
            <a:spLocks noChangeArrowheads="1"/>
          </p:cNvSpPr>
          <p:nvPr/>
        </p:nvSpPr>
        <p:spPr bwMode="auto">
          <a:xfrm>
            <a:off x="457200" y="1084004"/>
            <a:ext cx="4962289" cy="3785652"/>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5600" indent="-355600">
              <a:buClr>
                <a:srgbClr val="C00000"/>
              </a:buClr>
              <a:buFont typeface="Courier New" panose="02070309020205020404" pitchFamily="49" charset="0"/>
              <a:buChar char="o"/>
              <a:defRPr/>
            </a:pPr>
            <a:r>
              <a:rPr lang="el-GR" sz="1600" dirty="0">
                <a:latin typeface="+mn-lt"/>
                <a:cs typeface="Times New Roman" panose="02020603050405020304" pitchFamily="18" charset="0"/>
              </a:rPr>
              <a:t>Η </a:t>
            </a:r>
            <a:r>
              <a:rPr lang="el-GR" sz="1600" dirty="0">
                <a:solidFill>
                  <a:srgbClr val="C00000"/>
                </a:solidFill>
                <a:latin typeface="+mn-lt"/>
                <a:cs typeface="Times New Roman" panose="02020603050405020304" pitchFamily="18" charset="0"/>
              </a:rPr>
              <a:t>οικονομική επιστήμη </a:t>
            </a:r>
            <a:r>
              <a:rPr lang="el-GR" sz="1600" dirty="0">
                <a:latin typeface="+mn-lt"/>
                <a:cs typeface="Times New Roman" panose="02020603050405020304" pitchFamily="18" charset="0"/>
              </a:rPr>
              <a:t>ορίζεται ως η μελέτη του τρόπου με τον οποίο οι άνθρωποι και η κοινωνία επιλέγουν να χρησιμοποιούν/απασχολούν περιορισμένους πόρους για να παράγουν αγαθά και υπηρεσίες με ή χωρίς χρήματα για μια χρονική περίοδο.</a:t>
            </a:r>
          </a:p>
          <a:p>
            <a:pPr marL="355600" indent="-355600">
              <a:buClr>
                <a:srgbClr val="C00000"/>
              </a:buClr>
              <a:buFont typeface="Courier New" panose="02070309020205020404" pitchFamily="49" charset="0"/>
              <a:buChar char="o"/>
              <a:defRPr/>
            </a:pPr>
            <a:endParaRPr lang="el-GR" sz="1600" dirty="0">
              <a:latin typeface="+mn-lt"/>
              <a:cs typeface="Times New Roman" panose="02020603050405020304" pitchFamily="18" charset="0"/>
            </a:endParaRPr>
          </a:p>
          <a:p>
            <a:pPr marL="355600" indent="-355600">
              <a:buClr>
                <a:srgbClr val="C00000"/>
              </a:buClr>
              <a:buFont typeface="Courier New" panose="02070309020205020404" pitchFamily="49" charset="0"/>
              <a:buChar char="o"/>
              <a:defRPr/>
            </a:pPr>
            <a:r>
              <a:rPr lang="el-GR" altLang="el-GR" sz="1600" dirty="0">
                <a:latin typeface="+mn-lt"/>
                <a:cs typeface="Times New Roman" pitchFamily="18" charset="0"/>
              </a:rPr>
              <a:t>Η </a:t>
            </a:r>
            <a:r>
              <a:rPr lang="el-GR" altLang="el-GR" sz="1600" dirty="0" err="1">
                <a:solidFill>
                  <a:srgbClr val="C00000"/>
                </a:solidFill>
                <a:latin typeface="+mn-lt"/>
                <a:cs typeface="Times New Roman" pitchFamily="18" charset="0"/>
              </a:rPr>
              <a:t>φαρμακοοικονομία</a:t>
            </a:r>
            <a:r>
              <a:rPr lang="el-GR" altLang="el-GR" sz="1600" dirty="0">
                <a:latin typeface="+mn-lt"/>
                <a:cs typeface="Times New Roman" pitchFamily="18" charset="0"/>
              </a:rPr>
              <a:t> αποτελεί κλάδο των οικονομικών της υγείας, που μελετά τον τρόπο με τον οποίο οι άνθρωποι και η κοινωνία επιλέγουν να χρησιμοποιούν/απασχολούν περιορισμένους πόρους για την παραγωγή υπηρεσιών  και αγαθών υγειονομικής περίθαλψης, συμπεριλαμβανομένων των φαρμακευτικών αγαθών και υπηρεσιών, με ή χωρίς τη χρήση χρημάτων για ένα χρονικό διάστημα.</a:t>
            </a:r>
          </a:p>
        </p:txBody>
      </p:sp>
      <p:sp>
        <p:nvSpPr>
          <p:cNvPr id="2" name="Τίτλος 1">
            <a:extLst>
              <a:ext uri="{FF2B5EF4-FFF2-40B4-BE49-F238E27FC236}">
                <a16:creationId xmlns:a16="http://schemas.microsoft.com/office/drawing/2014/main" id="{B3290E55-7B52-F0FF-8BDF-9D4C0F874B37}"/>
              </a:ext>
            </a:extLst>
          </p:cNvPr>
          <p:cNvSpPr>
            <a:spLocks noGrp="1"/>
          </p:cNvSpPr>
          <p:nvPr>
            <p:ph type="title"/>
          </p:nvPr>
        </p:nvSpPr>
        <p:spPr>
          <a:xfrm>
            <a:off x="628650" y="273844"/>
            <a:ext cx="7886700" cy="598885"/>
          </a:xfrm>
        </p:spPr>
        <p:txBody>
          <a:bodyPr rtlCol="0">
            <a:normAutofit/>
          </a:bodyPr>
          <a:lstStyle/>
          <a:p>
            <a:pPr>
              <a:defRPr/>
            </a:pPr>
            <a:r>
              <a:rPr lang="el-GR" sz="3000" dirty="0">
                <a:solidFill>
                  <a:srgbClr val="002060"/>
                </a:solidFill>
                <a:latin typeface="+mn-lt"/>
              </a:rPr>
              <a:t>Ορισμός </a:t>
            </a:r>
            <a:r>
              <a:rPr lang="el-GR" sz="3000" dirty="0" err="1">
                <a:solidFill>
                  <a:srgbClr val="002060"/>
                </a:solidFill>
                <a:latin typeface="+mn-lt"/>
              </a:rPr>
              <a:t>Φαρμακο</a:t>
            </a:r>
            <a:r>
              <a:rPr lang="el-GR" sz="3000" dirty="0">
                <a:solidFill>
                  <a:srgbClr val="002060"/>
                </a:solidFill>
                <a:latin typeface="+mn-lt"/>
              </a:rPr>
              <a:t>-οικονομίας</a:t>
            </a:r>
          </a:p>
        </p:txBody>
      </p:sp>
      <p:cxnSp>
        <p:nvCxnSpPr>
          <p:cNvPr id="7" name="Ευθεία γραμμή σύνδεσης 6">
            <a:extLst>
              <a:ext uri="{FF2B5EF4-FFF2-40B4-BE49-F238E27FC236}">
                <a16:creationId xmlns:a16="http://schemas.microsoft.com/office/drawing/2014/main" id="{D7D17F39-F01A-3C2C-78D5-E2831EB80FEA}"/>
              </a:ext>
            </a:extLst>
          </p:cNvPr>
          <p:cNvCxnSpPr/>
          <p:nvPr/>
        </p:nvCxnSpPr>
        <p:spPr>
          <a:xfrm>
            <a:off x="395288" y="859631"/>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83F7AC17-2B5D-BCBC-C868-8E3CE54F6719}"/>
              </a:ext>
            </a:extLst>
          </p:cNvPr>
          <p:cNvCxnSpPr/>
          <p:nvPr/>
        </p:nvCxnSpPr>
        <p:spPr>
          <a:xfrm>
            <a:off x="382191" y="883444"/>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Οβάλ 3">
            <a:extLst>
              <a:ext uri="{FF2B5EF4-FFF2-40B4-BE49-F238E27FC236}">
                <a16:creationId xmlns:a16="http://schemas.microsoft.com/office/drawing/2014/main" id="{C534BD24-0A24-05B7-487A-C847C6079DA4}"/>
              </a:ext>
            </a:extLst>
          </p:cNvPr>
          <p:cNvSpPr/>
          <p:nvPr/>
        </p:nvSpPr>
        <p:spPr>
          <a:xfrm>
            <a:off x="5419489" y="1615590"/>
            <a:ext cx="3394314" cy="26574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b="1" dirty="0" err="1"/>
              <a:t>Φαρμακοοικονομία</a:t>
            </a:r>
            <a:r>
              <a:rPr lang="el-GR" sz="1600" b="1" dirty="0"/>
              <a:t>:                   Η περιγραφή και ανάλυση όλων των κατηγοριών κόστους και των συνεπειών της φαρμακοθεραπείας στο Σύστημα Υγείας.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a:extLst>
              <a:ext uri="{FF2B5EF4-FFF2-40B4-BE49-F238E27FC236}">
                <a16:creationId xmlns:a16="http://schemas.microsoft.com/office/drawing/2014/main" id="{FF0D31A6-2AFB-C538-F2C4-02784C535751}"/>
              </a:ext>
            </a:extLst>
          </p:cNvPr>
          <p:cNvSpPr txBox="1">
            <a:spLocks noChangeArrowheads="1"/>
          </p:cNvSpPr>
          <p:nvPr/>
        </p:nvSpPr>
        <p:spPr bwMode="auto">
          <a:xfrm>
            <a:off x="710804" y="80486"/>
            <a:ext cx="7708106" cy="738664"/>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100" b="1" dirty="0">
                <a:solidFill>
                  <a:srgbClr val="002060"/>
                </a:solidFill>
                <a:latin typeface="+mn-lt"/>
                <a:ea typeface="+mj-ea"/>
                <a:cs typeface="+mj-cs"/>
              </a:rPr>
              <a:t>Εννοιολογικές αποσαφηνίσεις: </a:t>
            </a:r>
          </a:p>
          <a:p>
            <a:pPr algn="ctr">
              <a:defRPr/>
            </a:pPr>
            <a:r>
              <a:rPr lang="el-GR" altLang="el-GR" sz="2100" b="1" dirty="0">
                <a:solidFill>
                  <a:srgbClr val="002060"/>
                </a:solidFill>
                <a:latin typeface="+mn-lt"/>
                <a:ea typeface="+mj-ea"/>
                <a:cs typeface="+mj-cs"/>
              </a:rPr>
              <a:t>Οικονομική Αξιολόγηση Προγραμμάτων Υγείας (1/2)</a:t>
            </a:r>
          </a:p>
        </p:txBody>
      </p:sp>
      <p:sp>
        <p:nvSpPr>
          <p:cNvPr id="3" name="Ορθογώνιο 2">
            <a:extLst>
              <a:ext uri="{FF2B5EF4-FFF2-40B4-BE49-F238E27FC236}">
                <a16:creationId xmlns:a16="http://schemas.microsoft.com/office/drawing/2014/main" id="{44863455-0206-C9B0-ACCE-1C45FB2DF69E}"/>
              </a:ext>
            </a:extLst>
          </p:cNvPr>
          <p:cNvSpPr/>
          <p:nvPr/>
        </p:nvSpPr>
        <p:spPr>
          <a:xfrm>
            <a:off x="515541" y="1137047"/>
            <a:ext cx="3787378" cy="3713196"/>
          </a:xfrm>
          <a:prstGeom prst="rect">
            <a:avLst/>
          </a:prstGeom>
        </p:spPr>
        <p:txBody>
          <a:bodyPr>
            <a:spAutoFit/>
          </a:bodyPr>
          <a:lstStyle/>
          <a:p>
            <a:pPr marL="214313" indent="-214313" algn="just">
              <a:lnSpc>
                <a:spcPct val="110000"/>
              </a:lnSpc>
              <a:buClr>
                <a:srgbClr val="A20000"/>
              </a:buClr>
              <a:buFont typeface="Wingdings" panose="05000000000000000000" pitchFamily="2" charset="2"/>
              <a:buChar char="Ø"/>
              <a:defRPr/>
            </a:pPr>
            <a:r>
              <a:rPr lang="en-US" sz="1350" b="1" dirty="0">
                <a:solidFill>
                  <a:schemeClr val="accent1">
                    <a:lumMod val="50000"/>
                  </a:schemeClr>
                </a:solidFill>
                <a:cs typeface="Times New Roman" panose="02020603050405020304" pitchFamily="18" charset="0"/>
              </a:rPr>
              <a:t>Economic Evaluation in Health </a:t>
            </a:r>
            <a:r>
              <a:rPr lang="el-GR" sz="1350" b="1" dirty="0">
                <a:solidFill>
                  <a:schemeClr val="accent1">
                    <a:lumMod val="50000"/>
                  </a:schemeClr>
                </a:solidFill>
                <a:cs typeface="Times New Roman" panose="02020603050405020304" pitchFamily="18" charset="0"/>
              </a:rPr>
              <a:t>– Οικονομική Αξιολόγηση στην Υγεία</a:t>
            </a:r>
            <a:r>
              <a:rPr lang="en-US" sz="1350" b="1" dirty="0">
                <a:solidFill>
                  <a:schemeClr val="accent1">
                    <a:lumMod val="50000"/>
                  </a:schemeClr>
                </a:solidFill>
                <a:cs typeface="Times New Roman" panose="02020603050405020304" pitchFamily="18" charset="0"/>
              </a:rPr>
              <a:t>:</a:t>
            </a:r>
            <a:r>
              <a:rPr lang="el-GR" sz="1350" b="1" dirty="0">
                <a:solidFill>
                  <a:schemeClr val="accent1">
                    <a:lumMod val="50000"/>
                  </a:schemeClr>
                </a:solidFill>
                <a:cs typeface="Times New Roman" panose="02020603050405020304" pitchFamily="18" charset="0"/>
              </a:rPr>
              <a:t> </a:t>
            </a:r>
            <a:r>
              <a:rPr lang="el-GR" sz="1350" dirty="0">
                <a:cs typeface="Times New Roman" panose="02020603050405020304" pitchFamily="18" charset="0"/>
              </a:rPr>
              <a:t>Η </a:t>
            </a:r>
            <a:r>
              <a:rPr lang="el-GR" sz="1350" b="1" i="1" dirty="0">
                <a:cs typeface="Times New Roman" panose="02020603050405020304" pitchFamily="18" charset="0"/>
              </a:rPr>
              <a:t>συγκριτική</a:t>
            </a:r>
            <a:r>
              <a:rPr lang="el-GR" sz="1350" dirty="0">
                <a:cs typeface="Times New Roman" panose="02020603050405020304" pitchFamily="18" charset="0"/>
              </a:rPr>
              <a:t> ανάλυση των εναλλακτικών τρόπων δράσης από πλευράς τόσο του </a:t>
            </a:r>
            <a:r>
              <a:rPr lang="el-GR" sz="1350" b="1" i="1" dirty="0">
                <a:cs typeface="Times New Roman" panose="02020603050405020304" pitchFamily="18" charset="0"/>
              </a:rPr>
              <a:t>κόστους όσο και των συνεπειών τους</a:t>
            </a:r>
            <a:r>
              <a:rPr lang="el-GR" sz="1350" dirty="0">
                <a:cs typeface="Times New Roman" panose="02020603050405020304" pitchFamily="18" charset="0"/>
              </a:rPr>
              <a:t>, με στόχο να </a:t>
            </a:r>
            <a:r>
              <a:rPr lang="el-GR" sz="1350" b="1" i="1" dirty="0">
                <a:cs typeface="Times New Roman" panose="02020603050405020304" pitchFamily="18" charset="0"/>
              </a:rPr>
              <a:t>υποστηριχθεί</a:t>
            </a:r>
            <a:r>
              <a:rPr lang="el-GR" sz="1350" dirty="0">
                <a:cs typeface="Times New Roman" panose="02020603050405020304" pitchFamily="18" charset="0"/>
              </a:rPr>
              <a:t> η λήψη πολιτικών αποφάσεων*</a:t>
            </a:r>
          </a:p>
          <a:p>
            <a:pPr algn="just">
              <a:lnSpc>
                <a:spcPct val="110000"/>
              </a:lnSpc>
              <a:defRPr/>
            </a:pPr>
            <a:endParaRPr lang="el-GR" sz="1350" dirty="0">
              <a:cs typeface="Times New Roman" panose="02020603050405020304" pitchFamily="18" charset="0"/>
            </a:endParaRPr>
          </a:p>
          <a:p>
            <a:pPr algn="just">
              <a:lnSpc>
                <a:spcPct val="110000"/>
              </a:lnSpc>
              <a:buFont typeface="Wingdings" panose="05000000000000000000" pitchFamily="2" charset="2"/>
              <a:buChar char="ü"/>
              <a:defRPr/>
            </a:pPr>
            <a:r>
              <a:rPr lang="el-GR" sz="1350" b="1" i="1" dirty="0">
                <a:cs typeface="Times New Roman" panose="02020603050405020304" pitchFamily="18" charset="0"/>
              </a:rPr>
              <a:t>Κόστος και συνέπειες </a:t>
            </a:r>
            <a:r>
              <a:rPr lang="en-US" sz="1350" b="1" i="1" dirty="0">
                <a:cs typeface="Times New Roman" panose="02020603050405020304" pitchFamily="18" charset="0"/>
                <a:sym typeface="Wingdings" panose="05000000000000000000" pitchFamily="2" charset="2"/>
              </a:rPr>
              <a:t></a:t>
            </a:r>
            <a:r>
              <a:rPr lang="el-GR" sz="1350" dirty="0">
                <a:cs typeface="Times New Roman" panose="02020603050405020304" pitchFamily="18" charset="0"/>
              </a:rPr>
              <a:t> αποτελεσματικότητα</a:t>
            </a:r>
          </a:p>
          <a:p>
            <a:pPr algn="just">
              <a:lnSpc>
                <a:spcPct val="110000"/>
              </a:lnSpc>
              <a:buFont typeface="Wingdings" panose="05000000000000000000" pitchFamily="2" charset="2"/>
              <a:buChar char="ü"/>
              <a:defRPr/>
            </a:pPr>
            <a:r>
              <a:rPr lang="el-GR" sz="1350" b="1" i="1" dirty="0">
                <a:cs typeface="Times New Roman" panose="02020603050405020304" pitchFamily="18" charset="0"/>
              </a:rPr>
              <a:t>Σύγκριση</a:t>
            </a:r>
            <a:r>
              <a:rPr lang="el-GR" sz="1350" dirty="0">
                <a:cs typeface="Times New Roman" panose="02020603050405020304" pitchFamily="18" charset="0"/>
              </a:rPr>
              <a:t> </a:t>
            </a:r>
            <a:r>
              <a:rPr lang="en-US" sz="1350" dirty="0">
                <a:cs typeface="Times New Roman" panose="02020603050405020304" pitchFamily="18" charset="0"/>
                <a:sym typeface="Wingdings" panose="05000000000000000000" pitchFamily="2" charset="2"/>
              </a:rPr>
              <a:t></a:t>
            </a:r>
            <a:r>
              <a:rPr lang="el-GR" sz="1350" dirty="0">
                <a:cs typeface="Times New Roman" panose="02020603050405020304" pitchFamily="18" charset="0"/>
              </a:rPr>
              <a:t> τεχνική αποτελεσματικότητα</a:t>
            </a:r>
          </a:p>
          <a:p>
            <a:pPr algn="just">
              <a:lnSpc>
                <a:spcPct val="110000"/>
              </a:lnSpc>
              <a:buFont typeface="Wingdings" panose="05000000000000000000" pitchFamily="2" charset="2"/>
              <a:buChar char="ü"/>
              <a:defRPr/>
            </a:pPr>
            <a:r>
              <a:rPr lang="el-GR" sz="1350" b="1" i="1" dirty="0">
                <a:cs typeface="Times New Roman" panose="02020603050405020304" pitchFamily="18" charset="0"/>
              </a:rPr>
              <a:t>Υποβοήθηση</a:t>
            </a:r>
            <a:r>
              <a:rPr lang="el-GR" sz="1350" dirty="0">
                <a:cs typeface="Times New Roman" panose="02020603050405020304" pitchFamily="18" charset="0"/>
              </a:rPr>
              <a:t> </a:t>
            </a:r>
            <a:r>
              <a:rPr lang="en-US" sz="1350" dirty="0">
                <a:cs typeface="Times New Roman" panose="02020603050405020304" pitchFamily="18" charset="0"/>
                <a:sym typeface="Wingdings" panose="05000000000000000000" pitchFamily="2" charset="2"/>
              </a:rPr>
              <a:t></a:t>
            </a:r>
            <a:r>
              <a:rPr lang="el-GR" sz="1350" dirty="0">
                <a:cs typeface="Times New Roman" panose="02020603050405020304" pitchFamily="18" charset="0"/>
              </a:rPr>
              <a:t> όχι αντικατάσταση - λήψης αποφάσεων</a:t>
            </a:r>
          </a:p>
          <a:p>
            <a:pPr algn="just">
              <a:lnSpc>
                <a:spcPct val="110000"/>
              </a:lnSpc>
              <a:defRPr/>
            </a:pPr>
            <a:endParaRPr lang="el-GR" sz="1350" dirty="0">
              <a:cs typeface="Times New Roman" panose="02020603050405020304" pitchFamily="18" charset="0"/>
            </a:endParaRPr>
          </a:p>
          <a:p>
            <a:pPr marL="214313" indent="-214313" algn="just">
              <a:lnSpc>
                <a:spcPct val="110000"/>
              </a:lnSpc>
              <a:buClr>
                <a:srgbClr val="A20000"/>
              </a:buClr>
              <a:buFont typeface="Wingdings" panose="05000000000000000000" pitchFamily="2" charset="2"/>
              <a:buChar char="Ø"/>
              <a:defRPr/>
            </a:pPr>
            <a:r>
              <a:rPr lang="el-GR" sz="1350" b="1" i="1" dirty="0">
                <a:solidFill>
                  <a:schemeClr val="accent1">
                    <a:lumMod val="50000"/>
                  </a:schemeClr>
                </a:solidFill>
                <a:cs typeface="Times New Roman" panose="02020603050405020304" pitchFamily="18" charset="0"/>
              </a:rPr>
              <a:t>Οικονομική αξιολόγηση Δεν είναι "η επιλογή του φθηνότερου</a:t>
            </a:r>
            <a:r>
              <a:rPr lang="en-US" sz="1350" b="1" i="1" dirty="0">
                <a:solidFill>
                  <a:schemeClr val="accent1">
                    <a:lumMod val="50000"/>
                  </a:schemeClr>
                </a:solidFill>
                <a:cs typeface="Times New Roman" panose="02020603050405020304" pitchFamily="18" charset="0"/>
              </a:rPr>
              <a:t>”</a:t>
            </a:r>
            <a:endParaRPr lang="el-GR" sz="1350" b="1" i="1" dirty="0">
              <a:solidFill>
                <a:schemeClr val="accent1">
                  <a:lumMod val="50000"/>
                </a:schemeClr>
              </a:solidFill>
              <a:cs typeface="Times New Roman" panose="02020603050405020304" pitchFamily="18" charset="0"/>
            </a:endParaRPr>
          </a:p>
          <a:p>
            <a:pPr algn="just">
              <a:lnSpc>
                <a:spcPct val="110000"/>
              </a:lnSpc>
              <a:defRPr/>
            </a:pPr>
            <a:endParaRPr lang="el-GR" sz="1350" dirty="0">
              <a:cs typeface="Times New Roman" panose="02020603050405020304" pitchFamily="18" charset="0"/>
            </a:endParaRPr>
          </a:p>
          <a:p>
            <a:pPr algn="just">
              <a:lnSpc>
                <a:spcPct val="110000"/>
              </a:lnSpc>
              <a:defRPr/>
            </a:pPr>
            <a:r>
              <a:rPr lang="el-GR" sz="1200" dirty="0">
                <a:cs typeface="Times New Roman" panose="02020603050405020304" pitchFamily="18" charset="0"/>
              </a:rPr>
              <a:t>* </a:t>
            </a:r>
            <a:r>
              <a:rPr lang="en-US" sz="1200" dirty="0">
                <a:cs typeface="Times New Roman" panose="02020603050405020304" pitchFamily="18" charset="0"/>
              </a:rPr>
              <a:t>Drummond et al (1997)</a:t>
            </a:r>
            <a:endParaRPr lang="el-GR" sz="1200" dirty="0">
              <a:cs typeface="Times New Roman" panose="02020603050405020304" pitchFamily="18" charset="0"/>
            </a:endParaRPr>
          </a:p>
        </p:txBody>
      </p:sp>
      <p:graphicFrame>
        <p:nvGraphicFramePr>
          <p:cNvPr id="17412" name="Object 4">
            <a:extLst>
              <a:ext uri="{FF2B5EF4-FFF2-40B4-BE49-F238E27FC236}">
                <a16:creationId xmlns:a16="http://schemas.microsoft.com/office/drawing/2014/main" id="{4A6B8FA6-875F-E5AC-E78B-36C77053E632}"/>
              </a:ext>
            </a:extLst>
          </p:cNvPr>
          <p:cNvGraphicFramePr>
            <a:graphicFrameLocks noChangeAspect="1"/>
          </p:cNvGraphicFramePr>
          <p:nvPr/>
        </p:nvGraphicFramePr>
        <p:xfrm>
          <a:off x="4975623" y="1306116"/>
          <a:ext cx="2877740" cy="2386013"/>
        </p:xfrm>
        <a:graphic>
          <a:graphicData uri="http://schemas.openxmlformats.org/presentationml/2006/ole">
            <mc:AlternateContent xmlns:mc="http://schemas.openxmlformats.org/markup-compatibility/2006">
              <mc:Choice xmlns:v="urn:schemas-microsoft-com:vml" Requires="v">
                <p:oleObj name="Clip" r:id="rId3" imgW="4762500" imgH="3505200" progId="">
                  <p:embed/>
                </p:oleObj>
              </mc:Choice>
              <mc:Fallback>
                <p:oleObj name="Clip" r:id="rId3" imgW="4762500" imgH="3505200" progId="">
                  <p:embed/>
                  <p:pic>
                    <p:nvPicPr>
                      <p:cNvPr id="17412" name="Object 4">
                        <a:extLst>
                          <a:ext uri="{FF2B5EF4-FFF2-40B4-BE49-F238E27FC236}">
                            <a16:creationId xmlns:a16="http://schemas.microsoft.com/office/drawing/2014/main" id="{4A6B8FA6-875F-E5AC-E78B-36C77053E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23" y="1306116"/>
                        <a:ext cx="287774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2" name="Text Box 7">
            <a:extLst>
              <a:ext uri="{FF2B5EF4-FFF2-40B4-BE49-F238E27FC236}">
                <a16:creationId xmlns:a16="http://schemas.microsoft.com/office/drawing/2014/main" id="{9725CFB5-60DF-7E99-B0CB-1D4EC2A38FC4}"/>
              </a:ext>
            </a:extLst>
          </p:cNvPr>
          <p:cNvSpPr txBox="1">
            <a:spLocks noChangeArrowheads="1"/>
          </p:cNvSpPr>
          <p:nvPr/>
        </p:nvSpPr>
        <p:spPr bwMode="auto">
          <a:xfrm>
            <a:off x="7661639" y="1365648"/>
            <a:ext cx="1178785" cy="549381"/>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defRPr/>
            </a:pPr>
            <a:r>
              <a:rPr lang="el-GR" altLang="el-GR" sz="1350" b="1">
                <a:solidFill>
                  <a:srgbClr val="002060"/>
                </a:solidFill>
                <a:latin typeface="+mn-lt"/>
                <a:cs typeface="Times New Roman" panose="02020603050405020304" pitchFamily="18" charset="0"/>
              </a:rPr>
              <a:t>Θνησιμότητα</a:t>
            </a:r>
            <a:r>
              <a:rPr lang="el-GR" altLang="el-GR" sz="1350">
                <a:solidFill>
                  <a:srgbClr val="002060"/>
                </a:solidFill>
                <a:latin typeface="+mn-lt"/>
                <a:cs typeface="Times New Roman" panose="02020603050405020304" pitchFamily="18" charset="0"/>
              </a:rPr>
              <a:t> </a:t>
            </a:r>
          </a:p>
          <a:p>
            <a:pPr algn="ctr">
              <a:spcBef>
                <a:spcPct val="20000"/>
              </a:spcBef>
              <a:defRPr/>
            </a:pPr>
            <a:r>
              <a:rPr lang="el-GR" altLang="el-GR" sz="1350">
                <a:solidFill>
                  <a:srgbClr val="002060"/>
                </a:solidFill>
                <a:latin typeface="+mn-lt"/>
                <a:cs typeface="Times New Roman" panose="02020603050405020304" pitchFamily="18" charset="0"/>
              </a:rPr>
              <a:t>(</a:t>
            </a:r>
            <a:r>
              <a:rPr lang="en-US" altLang="el-GR" sz="1350">
                <a:solidFill>
                  <a:srgbClr val="002060"/>
                </a:solidFill>
                <a:latin typeface="+mn-lt"/>
                <a:cs typeface="Times New Roman" panose="02020603050405020304" pitchFamily="18" charset="0"/>
              </a:rPr>
              <a:t>Mortality)</a:t>
            </a:r>
            <a:endParaRPr lang="el-GR" altLang="el-GR" sz="1350">
              <a:solidFill>
                <a:srgbClr val="002060"/>
              </a:solidFill>
              <a:latin typeface="+mn-lt"/>
              <a:cs typeface="Times New Roman" panose="02020603050405020304" pitchFamily="18" charset="0"/>
            </a:endParaRPr>
          </a:p>
        </p:txBody>
      </p:sp>
      <p:sp>
        <p:nvSpPr>
          <p:cNvPr id="14343" name="Text Box 8">
            <a:extLst>
              <a:ext uri="{FF2B5EF4-FFF2-40B4-BE49-F238E27FC236}">
                <a16:creationId xmlns:a16="http://schemas.microsoft.com/office/drawing/2014/main" id="{8C11783E-228A-C839-6574-907F192BE8A7}"/>
              </a:ext>
            </a:extLst>
          </p:cNvPr>
          <p:cNvSpPr txBox="1">
            <a:spLocks noChangeArrowheads="1"/>
          </p:cNvSpPr>
          <p:nvPr/>
        </p:nvSpPr>
        <p:spPr bwMode="auto">
          <a:xfrm>
            <a:off x="7871658" y="2058591"/>
            <a:ext cx="1093313" cy="549381"/>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defRPr/>
            </a:pPr>
            <a:r>
              <a:rPr lang="el-GR" altLang="el-GR" sz="1350" b="1" dirty="0">
                <a:solidFill>
                  <a:srgbClr val="002060"/>
                </a:solidFill>
                <a:latin typeface="+mn-lt"/>
                <a:cs typeface="Times New Roman" panose="02020603050405020304" pitchFamily="18" charset="0"/>
              </a:rPr>
              <a:t>Νοσηρότητα</a:t>
            </a:r>
          </a:p>
          <a:p>
            <a:pPr algn="ctr">
              <a:spcBef>
                <a:spcPct val="20000"/>
              </a:spcBef>
              <a:defRPr/>
            </a:pPr>
            <a:r>
              <a:rPr lang="el-GR" altLang="el-GR" sz="1350" dirty="0">
                <a:solidFill>
                  <a:srgbClr val="002060"/>
                </a:solidFill>
                <a:latin typeface="+mn-lt"/>
                <a:cs typeface="Times New Roman" panose="02020603050405020304" pitchFamily="18" charset="0"/>
              </a:rPr>
              <a:t>(</a:t>
            </a:r>
            <a:r>
              <a:rPr lang="el-GR" altLang="el-GR" sz="1350" dirty="0" err="1">
                <a:solidFill>
                  <a:srgbClr val="002060"/>
                </a:solidFill>
                <a:latin typeface="+mn-lt"/>
                <a:cs typeface="Times New Roman" panose="02020603050405020304" pitchFamily="18" charset="0"/>
              </a:rPr>
              <a:t>Morbidity</a:t>
            </a:r>
            <a:r>
              <a:rPr lang="el-GR" altLang="el-GR" sz="1350" dirty="0">
                <a:solidFill>
                  <a:srgbClr val="002060"/>
                </a:solidFill>
                <a:latin typeface="+mn-lt"/>
                <a:cs typeface="Times New Roman" panose="02020603050405020304" pitchFamily="18" charset="0"/>
              </a:rPr>
              <a:t>)</a:t>
            </a:r>
          </a:p>
        </p:txBody>
      </p:sp>
      <p:sp>
        <p:nvSpPr>
          <p:cNvPr id="14344" name="Text Box 9">
            <a:extLst>
              <a:ext uri="{FF2B5EF4-FFF2-40B4-BE49-F238E27FC236}">
                <a16:creationId xmlns:a16="http://schemas.microsoft.com/office/drawing/2014/main" id="{A5D77822-32EC-5F5F-2D2F-1BC010EEAE69}"/>
              </a:ext>
            </a:extLst>
          </p:cNvPr>
          <p:cNvSpPr txBox="1">
            <a:spLocks noChangeArrowheads="1"/>
          </p:cNvSpPr>
          <p:nvPr/>
        </p:nvSpPr>
        <p:spPr bwMode="auto">
          <a:xfrm>
            <a:off x="7342367" y="3629025"/>
            <a:ext cx="1269643" cy="549381"/>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defRPr/>
            </a:pPr>
            <a:r>
              <a:rPr lang="el-GR" altLang="el-GR" sz="1350" b="1">
                <a:solidFill>
                  <a:srgbClr val="002060"/>
                </a:solidFill>
                <a:latin typeface="+mn-lt"/>
                <a:cs typeface="Times New Roman" panose="02020603050405020304" pitchFamily="18" charset="0"/>
              </a:rPr>
              <a:t>Ποιότητα Ζωής</a:t>
            </a:r>
            <a:endParaRPr lang="el-GR" altLang="el-GR" sz="1350">
              <a:solidFill>
                <a:srgbClr val="002060"/>
              </a:solidFill>
              <a:latin typeface="+mn-lt"/>
              <a:cs typeface="Times New Roman" panose="02020603050405020304" pitchFamily="18" charset="0"/>
            </a:endParaRPr>
          </a:p>
          <a:p>
            <a:pPr algn="ctr">
              <a:spcBef>
                <a:spcPct val="20000"/>
              </a:spcBef>
              <a:defRPr/>
            </a:pPr>
            <a:r>
              <a:rPr lang="el-GR" altLang="el-GR" sz="1350">
                <a:solidFill>
                  <a:srgbClr val="002060"/>
                </a:solidFill>
                <a:latin typeface="+mn-lt"/>
                <a:cs typeface="Times New Roman" panose="02020603050405020304" pitchFamily="18" charset="0"/>
              </a:rPr>
              <a:t>(</a:t>
            </a:r>
            <a:r>
              <a:rPr lang="en-US" altLang="el-GR" sz="1350">
                <a:solidFill>
                  <a:srgbClr val="002060"/>
                </a:solidFill>
                <a:latin typeface="+mn-lt"/>
                <a:cs typeface="Times New Roman" panose="02020603050405020304" pitchFamily="18" charset="0"/>
              </a:rPr>
              <a:t>QOL</a:t>
            </a:r>
            <a:r>
              <a:rPr lang="el-GR" altLang="el-GR" sz="1350">
                <a:solidFill>
                  <a:srgbClr val="002060"/>
                </a:solidFill>
                <a:latin typeface="+mn-lt"/>
                <a:cs typeface="Times New Roman" panose="02020603050405020304" pitchFamily="18" charset="0"/>
              </a:rPr>
              <a:t>)</a:t>
            </a:r>
          </a:p>
        </p:txBody>
      </p:sp>
      <p:sp>
        <p:nvSpPr>
          <p:cNvPr id="14345" name="Line 10">
            <a:extLst>
              <a:ext uri="{FF2B5EF4-FFF2-40B4-BE49-F238E27FC236}">
                <a16:creationId xmlns:a16="http://schemas.microsoft.com/office/drawing/2014/main" id="{5668A6E4-C84C-FD85-43EC-1A00A7929B97}"/>
              </a:ext>
            </a:extLst>
          </p:cNvPr>
          <p:cNvSpPr>
            <a:spLocks noChangeShapeType="1"/>
          </p:cNvSpPr>
          <p:nvPr/>
        </p:nvSpPr>
        <p:spPr bwMode="auto">
          <a:xfrm flipV="1">
            <a:off x="7431881" y="1679972"/>
            <a:ext cx="342900" cy="285750"/>
          </a:xfrm>
          <a:prstGeom prst="line">
            <a:avLst/>
          </a:prstGeom>
          <a:noFill/>
          <a:ln w="44450">
            <a:solidFill>
              <a:schemeClr val="tx1"/>
            </a:solidFill>
            <a:miter lim="800000"/>
            <a:headEnd/>
            <a:tailEnd type="stealth" w="med" len="med"/>
          </a:ln>
        </p:spPr>
        <p:txBody>
          <a:bodyPr wrap="none" anchor="ctr"/>
          <a:lstStyle/>
          <a:p>
            <a:pPr>
              <a:defRPr/>
            </a:pPr>
            <a:endParaRPr lang="el-GR" sz="1350">
              <a:solidFill>
                <a:srgbClr val="002060"/>
              </a:solidFill>
            </a:endParaRPr>
          </a:p>
        </p:txBody>
      </p:sp>
      <p:sp>
        <p:nvSpPr>
          <p:cNvPr id="14346" name="Line 11">
            <a:extLst>
              <a:ext uri="{FF2B5EF4-FFF2-40B4-BE49-F238E27FC236}">
                <a16:creationId xmlns:a16="http://schemas.microsoft.com/office/drawing/2014/main" id="{A31A918C-9832-60BF-BD80-7D9AEAF94923}"/>
              </a:ext>
            </a:extLst>
          </p:cNvPr>
          <p:cNvSpPr>
            <a:spLocks noChangeShapeType="1"/>
          </p:cNvSpPr>
          <p:nvPr/>
        </p:nvSpPr>
        <p:spPr bwMode="auto">
          <a:xfrm flipV="1">
            <a:off x="7537847" y="2363391"/>
            <a:ext cx="400050" cy="0"/>
          </a:xfrm>
          <a:prstGeom prst="line">
            <a:avLst/>
          </a:prstGeom>
          <a:noFill/>
          <a:ln w="44450">
            <a:solidFill>
              <a:schemeClr val="tx1"/>
            </a:solidFill>
            <a:miter lim="800000"/>
            <a:headEnd/>
            <a:tailEnd type="stealth" w="med" len="med"/>
          </a:ln>
        </p:spPr>
        <p:txBody>
          <a:bodyPr wrap="none" anchor="ctr"/>
          <a:lstStyle/>
          <a:p>
            <a:pPr>
              <a:defRPr/>
            </a:pPr>
            <a:endParaRPr lang="el-GR" sz="1350">
              <a:solidFill>
                <a:srgbClr val="002060"/>
              </a:solidFill>
            </a:endParaRPr>
          </a:p>
        </p:txBody>
      </p:sp>
      <p:sp>
        <p:nvSpPr>
          <p:cNvPr id="14347" name="Line 12">
            <a:extLst>
              <a:ext uri="{FF2B5EF4-FFF2-40B4-BE49-F238E27FC236}">
                <a16:creationId xmlns:a16="http://schemas.microsoft.com/office/drawing/2014/main" id="{E24A2C8E-CB6A-494D-1DF1-8156CC6C2309}"/>
              </a:ext>
            </a:extLst>
          </p:cNvPr>
          <p:cNvSpPr>
            <a:spLocks noChangeShapeType="1"/>
          </p:cNvSpPr>
          <p:nvPr/>
        </p:nvSpPr>
        <p:spPr bwMode="auto">
          <a:xfrm>
            <a:off x="7411641" y="3150394"/>
            <a:ext cx="400050" cy="514350"/>
          </a:xfrm>
          <a:prstGeom prst="line">
            <a:avLst/>
          </a:prstGeom>
          <a:noFill/>
          <a:ln w="44450">
            <a:solidFill>
              <a:schemeClr val="tx1"/>
            </a:solidFill>
            <a:miter lim="800000"/>
            <a:headEnd/>
            <a:tailEnd type="stealth" w="med" len="med"/>
          </a:ln>
        </p:spPr>
        <p:txBody>
          <a:bodyPr wrap="none" anchor="ctr"/>
          <a:lstStyle/>
          <a:p>
            <a:pPr>
              <a:defRPr/>
            </a:pPr>
            <a:endParaRPr lang="el-GR" sz="1350">
              <a:solidFill>
                <a:srgbClr val="002060"/>
              </a:solidFill>
            </a:endParaRPr>
          </a:p>
        </p:txBody>
      </p:sp>
      <p:sp>
        <p:nvSpPr>
          <p:cNvPr id="14348" name="Text Box 13">
            <a:extLst>
              <a:ext uri="{FF2B5EF4-FFF2-40B4-BE49-F238E27FC236}">
                <a16:creationId xmlns:a16="http://schemas.microsoft.com/office/drawing/2014/main" id="{B6E14CDF-4E9A-932C-1D06-5715E27C7B23}"/>
              </a:ext>
            </a:extLst>
          </p:cNvPr>
          <p:cNvSpPr txBox="1">
            <a:spLocks noChangeArrowheads="1"/>
          </p:cNvSpPr>
          <p:nvPr/>
        </p:nvSpPr>
        <p:spPr bwMode="auto">
          <a:xfrm>
            <a:off x="4408530" y="1752600"/>
            <a:ext cx="693652" cy="549381"/>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defRPr/>
            </a:pPr>
            <a:r>
              <a:rPr lang="el-GR" altLang="el-GR" sz="1350" b="1" dirty="0">
                <a:solidFill>
                  <a:srgbClr val="002060"/>
                </a:solidFill>
                <a:latin typeface="+mn-lt"/>
                <a:cs typeface="Times New Roman" panose="02020603050405020304" pitchFamily="18" charset="0"/>
              </a:rPr>
              <a:t>Κόστος</a:t>
            </a:r>
            <a:endParaRPr lang="el-GR" altLang="el-GR" sz="1350" dirty="0">
              <a:solidFill>
                <a:srgbClr val="002060"/>
              </a:solidFill>
              <a:latin typeface="+mn-lt"/>
              <a:cs typeface="Times New Roman" panose="02020603050405020304" pitchFamily="18" charset="0"/>
            </a:endParaRPr>
          </a:p>
          <a:p>
            <a:pPr algn="ctr">
              <a:spcBef>
                <a:spcPct val="20000"/>
              </a:spcBef>
              <a:defRPr/>
            </a:pPr>
            <a:r>
              <a:rPr lang="el-GR" altLang="el-GR" sz="1350" dirty="0">
                <a:solidFill>
                  <a:srgbClr val="002060"/>
                </a:solidFill>
                <a:latin typeface="+mn-lt"/>
                <a:cs typeface="Times New Roman" panose="02020603050405020304" pitchFamily="18" charset="0"/>
              </a:rPr>
              <a:t>(</a:t>
            </a:r>
            <a:r>
              <a:rPr lang="el-GR" altLang="el-GR" sz="1350" dirty="0" err="1">
                <a:solidFill>
                  <a:srgbClr val="002060"/>
                </a:solidFill>
                <a:latin typeface="+mn-lt"/>
                <a:cs typeface="Times New Roman" panose="02020603050405020304" pitchFamily="18" charset="0"/>
              </a:rPr>
              <a:t>Cost</a:t>
            </a:r>
            <a:r>
              <a:rPr lang="el-GR" altLang="el-GR" sz="1350" dirty="0">
                <a:solidFill>
                  <a:srgbClr val="002060"/>
                </a:solidFill>
                <a:latin typeface="+mn-lt"/>
                <a:cs typeface="Times New Roman" panose="02020603050405020304" pitchFamily="18" charset="0"/>
              </a:rPr>
              <a:t>)</a:t>
            </a:r>
          </a:p>
        </p:txBody>
      </p:sp>
      <p:sp>
        <p:nvSpPr>
          <p:cNvPr id="14349" name="Line 14">
            <a:extLst>
              <a:ext uri="{FF2B5EF4-FFF2-40B4-BE49-F238E27FC236}">
                <a16:creationId xmlns:a16="http://schemas.microsoft.com/office/drawing/2014/main" id="{E6B72683-8BFA-768F-16CA-5347841C6C73}"/>
              </a:ext>
            </a:extLst>
          </p:cNvPr>
          <p:cNvSpPr>
            <a:spLocks noChangeShapeType="1"/>
          </p:cNvSpPr>
          <p:nvPr/>
        </p:nvSpPr>
        <p:spPr bwMode="auto">
          <a:xfrm flipH="1" flipV="1">
            <a:off x="4975622" y="2278856"/>
            <a:ext cx="328613" cy="248841"/>
          </a:xfrm>
          <a:prstGeom prst="line">
            <a:avLst/>
          </a:prstGeom>
          <a:noFill/>
          <a:ln w="44450">
            <a:solidFill>
              <a:schemeClr val="tx1"/>
            </a:solidFill>
            <a:miter lim="800000"/>
            <a:headEnd/>
            <a:tailEnd type="stealth" w="med" len="med"/>
          </a:ln>
        </p:spPr>
        <p:txBody>
          <a:bodyPr wrap="none" anchor="ctr"/>
          <a:lstStyle/>
          <a:p>
            <a:pPr>
              <a:defRPr/>
            </a:pPr>
            <a:endParaRPr lang="el-GR" sz="1350">
              <a:solidFill>
                <a:srgbClr val="002060"/>
              </a:solidFill>
            </a:endParaRPr>
          </a:p>
        </p:txBody>
      </p:sp>
      <p:cxnSp>
        <p:nvCxnSpPr>
          <p:cNvPr id="5" name="Ευθεία γραμμή σύνδεσης 4">
            <a:extLst>
              <a:ext uri="{FF2B5EF4-FFF2-40B4-BE49-F238E27FC236}">
                <a16:creationId xmlns:a16="http://schemas.microsoft.com/office/drawing/2014/main" id="{0AB1D142-033B-5E83-F7E6-01EC3F784201}"/>
              </a:ext>
            </a:extLst>
          </p:cNvPr>
          <p:cNvCxnSpPr/>
          <p:nvPr/>
        </p:nvCxnSpPr>
        <p:spPr>
          <a:xfrm>
            <a:off x="395288" y="89058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7810D421-9FEE-C9F3-BCA6-1DBE81F803F3}"/>
              </a:ext>
            </a:extLst>
          </p:cNvPr>
          <p:cNvCxnSpPr/>
          <p:nvPr/>
        </p:nvCxnSpPr>
        <p:spPr>
          <a:xfrm>
            <a:off x="382191" y="91440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CDA80173-EFF0-805F-68E5-FF3CA13BB779}"/>
              </a:ext>
            </a:extLst>
          </p:cNvPr>
          <p:cNvSpPr/>
          <p:nvPr/>
        </p:nvSpPr>
        <p:spPr>
          <a:xfrm>
            <a:off x="350044" y="1088232"/>
            <a:ext cx="8464154" cy="346249"/>
          </a:xfrm>
          <a:prstGeom prst="rect">
            <a:avLst/>
          </a:prstGeom>
        </p:spPr>
        <p:txBody>
          <a:bodyPr>
            <a:spAutoFit/>
          </a:bodyPr>
          <a:lstStyle/>
          <a:p>
            <a:pPr marL="214313" indent="-214313">
              <a:buClr>
                <a:srgbClr val="A20000"/>
              </a:buClr>
              <a:buFont typeface="Wingdings" panose="05000000000000000000" pitchFamily="2" charset="2"/>
              <a:buChar char="Ø"/>
              <a:defRPr/>
            </a:pPr>
            <a:r>
              <a:rPr lang="el-GR" altLang="el-GR" sz="1650" b="1" dirty="0" err="1">
                <a:solidFill>
                  <a:schemeClr val="accent1">
                    <a:lumMod val="50000"/>
                  </a:schemeClr>
                </a:solidFill>
                <a:cs typeface="Times New Roman" panose="02020603050405020304" pitchFamily="18" charset="0"/>
              </a:rPr>
              <a:t>Φαρμακο</a:t>
            </a:r>
            <a:r>
              <a:rPr lang="el-GR" altLang="el-GR" sz="1650" b="1" dirty="0">
                <a:solidFill>
                  <a:schemeClr val="accent1">
                    <a:lumMod val="50000"/>
                  </a:schemeClr>
                </a:solidFill>
                <a:cs typeface="Times New Roman" panose="02020603050405020304" pitchFamily="18" charset="0"/>
              </a:rPr>
              <a:t>-οικονομία = Οικονομική Αξιολόγηση στο πεδίο της Φαρμακευτικής Περίθαλψης: </a:t>
            </a:r>
            <a:endParaRPr lang="el-GR" sz="1650" b="1" dirty="0">
              <a:solidFill>
                <a:schemeClr val="accent1">
                  <a:lumMod val="50000"/>
                </a:schemeClr>
              </a:solidFill>
              <a:cs typeface="Times New Roman" panose="02020603050405020304" pitchFamily="18" charset="0"/>
            </a:endParaRPr>
          </a:p>
        </p:txBody>
      </p:sp>
      <p:graphicFrame>
        <p:nvGraphicFramePr>
          <p:cNvPr id="5" name="Diagram 2">
            <a:extLst>
              <a:ext uri="{FF2B5EF4-FFF2-40B4-BE49-F238E27FC236}">
                <a16:creationId xmlns:a16="http://schemas.microsoft.com/office/drawing/2014/main" id="{C7BCA595-FB0E-C741-187C-91F3C36943BA}"/>
              </a:ext>
            </a:extLst>
          </p:cNvPr>
          <p:cNvGraphicFramePr/>
          <p:nvPr>
            <p:extLst>
              <p:ext uri="{D42A27DB-BD31-4B8C-83A1-F6EECF244321}">
                <p14:modId xmlns:p14="http://schemas.microsoft.com/office/powerpoint/2010/main" val="522542148"/>
              </p:ext>
            </p:extLst>
          </p:nvPr>
        </p:nvGraphicFramePr>
        <p:xfrm>
          <a:off x="575556" y="2380890"/>
          <a:ext cx="4572000" cy="2253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a:extLst>
              <a:ext uri="{FF2B5EF4-FFF2-40B4-BE49-F238E27FC236}">
                <a16:creationId xmlns:a16="http://schemas.microsoft.com/office/drawing/2014/main" id="{88DE169B-97E5-87FB-A1B3-6FF13A35734A}"/>
              </a:ext>
            </a:extLst>
          </p:cNvPr>
          <p:cNvSpPr/>
          <p:nvPr/>
        </p:nvSpPr>
        <p:spPr>
          <a:xfrm>
            <a:off x="4948495" y="2598051"/>
            <a:ext cx="3496865" cy="1938992"/>
          </a:xfrm>
          <a:prstGeom prst="rect">
            <a:avLst/>
          </a:prstGeom>
        </p:spPr>
        <p:txBody>
          <a:bodyPr>
            <a:spAutoFit/>
          </a:bodyPr>
          <a:lstStyle/>
          <a:p>
            <a:pPr algn="just">
              <a:defRPr/>
            </a:pPr>
            <a:r>
              <a:rPr lang="el-GR" sz="1500" b="1" i="1" dirty="0">
                <a:cs typeface="Times New Roman" panose="02020603050405020304" pitchFamily="18" charset="0"/>
              </a:rPr>
              <a:t>Στόχοι:</a:t>
            </a:r>
          </a:p>
          <a:p>
            <a:pPr algn="just">
              <a:defRPr/>
            </a:pPr>
            <a:endParaRPr lang="el-GR" sz="1500" b="1" i="1" dirty="0">
              <a:cs typeface="Times New Roman" panose="02020603050405020304" pitchFamily="18" charset="0"/>
            </a:endParaRPr>
          </a:p>
          <a:p>
            <a:pPr marL="257175" indent="-257175" algn="just">
              <a:buFont typeface="Wingdings" panose="05000000000000000000" pitchFamily="2" charset="2"/>
              <a:buChar char="ü"/>
              <a:defRPr/>
            </a:pPr>
            <a:r>
              <a:rPr lang="el-GR" sz="1500" dirty="0">
                <a:cs typeface="Times New Roman" panose="02020603050405020304" pitchFamily="18" charset="0"/>
              </a:rPr>
              <a:t>Ανάδειξη της θεραπείας η οποία προσφέρει το μεγαλύτερο δυνατό όφελος με το χαμηλότερο δυνατό κόστος</a:t>
            </a:r>
          </a:p>
          <a:p>
            <a:pPr algn="just">
              <a:defRPr/>
            </a:pPr>
            <a:endParaRPr lang="el-GR" sz="1500" dirty="0">
              <a:cs typeface="Times New Roman" panose="02020603050405020304" pitchFamily="18" charset="0"/>
            </a:endParaRPr>
          </a:p>
          <a:p>
            <a:pPr marL="257175" indent="-257175" algn="just">
              <a:buFont typeface="Wingdings" panose="05000000000000000000" pitchFamily="2" charset="2"/>
              <a:buChar char="ü"/>
              <a:defRPr/>
            </a:pPr>
            <a:r>
              <a:rPr lang="el-GR" sz="1500" b="1" dirty="0">
                <a:cs typeface="Times New Roman" panose="02020603050405020304" pitchFamily="18" charset="0"/>
              </a:rPr>
              <a:t>Ορθολογική Κατανομή των Πόρων</a:t>
            </a:r>
            <a:endParaRPr lang="el-GR" sz="1500" dirty="0">
              <a:cs typeface="Times New Roman" panose="02020603050405020304" pitchFamily="18" charset="0"/>
            </a:endParaRPr>
          </a:p>
        </p:txBody>
      </p:sp>
      <p:cxnSp>
        <p:nvCxnSpPr>
          <p:cNvPr id="7" name="Straight Arrow Connector 5">
            <a:extLst>
              <a:ext uri="{FF2B5EF4-FFF2-40B4-BE49-F238E27FC236}">
                <a16:creationId xmlns:a16="http://schemas.microsoft.com/office/drawing/2014/main" id="{0F0CF8FF-B9E5-965D-9B5A-B665BE96B923}"/>
              </a:ext>
            </a:extLst>
          </p:cNvPr>
          <p:cNvCxnSpPr>
            <a:cxnSpLocks/>
          </p:cNvCxnSpPr>
          <p:nvPr/>
        </p:nvCxnSpPr>
        <p:spPr>
          <a:xfrm flipH="1">
            <a:off x="3686175" y="2952750"/>
            <a:ext cx="1419225"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92" name="Ορθογώνιο 7">
            <a:extLst>
              <a:ext uri="{FF2B5EF4-FFF2-40B4-BE49-F238E27FC236}">
                <a16:creationId xmlns:a16="http://schemas.microsoft.com/office/drawing/2014/main" id="{928C61FA-4808-95AA-6EF0-DD0D7C222C5E}"/>
              </a:ext>
            </a:extLst>
          </p:cNvPr>
          <p:cNvSpPr>
            <a:spLocks noChangeArrowheads="1"/>
          </p:cNvSpPr>
          <p:nvPr/>
        </p:nvSpPr>
        <p:spPr bwMode="auto">
          <a:xfrm>
            <a:off x="621506" y="1462087"/>
            <a:ext cx="7921229" cy="78483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None/>
              <a:defRPr/>
            </a:pPr>
            <a:r>
              <a:rPr lang="el-GR" altLang="el-GR" sz="1500" dirty="0">
                <a:latin typeface="+mn-lt"/>
                <a:cs typeface="Times New Roman" panose="02020603050405020304" pitchFamily="18" charset="0"/>
              </a:rPr>
              <a:t>Πεδίο μελέτης που αξιολογεί τη συμπεριφορά ή την ευημερία ατόμων, επιχειρήσεων και αγορών σχετικά </a:t>
            </a:r>
            <a:r>
              <a:rPr lang="el-GR" altLang="el-GR" sz="1500" b="1" dirty="0">
                <a:latin typeface="+mn-lt"/>
                <a:cs typeface="Times New Roman" panose="02020603050405020304" pitchFamily="18" charset="0"/>
              </a:rPr>
              <a:t>με τη χρήση φαρμακευτικών προϊόντων </a:t>
            </a:r>
            <a:r>
              <a:rPr lang="el-GR" altLang="el-GR" sz="1500" dirty="0">
                <a:latin typeface="+mn-lt"/>
                <a:cs typeface="Times New Roman" panose="02020603050405020304" pitchFamily="18" charset="0"/>
              </a:rPr>
              <a:t>και υπηρεσιών. Συνήθως η μελέτη επικεντρώνεται στο κόστος και στις συνέπειες αυτής της χρήσης.</a:t>
            </a:r>
          </a:p>
        </p:txBody>
      </p:sp>
      <p:cxnSp>
        <p:nvCxnSpPr>
          <p:cNvPr id="9" name="Ευθεία γραμμή σύνδεσης 8">
            <a:extLst>
              <a:ext uri="{FF2B5EF4-FFF2-40B4-BE49-F238E27FC236}">
                <a16:creationId xmlns:a16="http://schemas.microsoft.com/office/drawing/2014/main" id="{CEAFF20D-2DCE-8556-FADF-8D611F3A3CFE}"/>
              </a:ext>
            </a:extLst>
          </p:cNvPr>
          <p:cNvCxnSpPr/>
          <p:nvPr/>
        </p:nvCxnSpPr>
        <p:spPr>
          <a:xfrm>
            <a:off x="395288" y="920354"/>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5848BC36-4CF8-DA71-4621-83087842A50D}"/>
              </a:ext>
            </a:extLst>
          </p:cNvPr>
          <p:cNvCxnSpPr/>
          <p:nvPr/>
        </p:nvCxnSpPr>
        <p:spPr>
          <a:xfrm>
            <a:off x="382191" y="944166"/>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9466" name="TextBox 8">
            <a:extLst>
              <a:ext uri="{FF2B5EF4-FFF2-40B4-BE49-F238E27FC236}">
                <a16:creationId xmlns:a16="http://schemas.microsoft.com/office/drawing/2014/main" id="{DD9C6F45-DBAF-9342-EA10-00792F759EA4}"/>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dirty="0">
                <a:solidFill>
                  <a:srgbClr val="000000"/>
                </a:solidFill>
              </a:rPr>
              <a:t>Εργαστήριο Οργάνωσης &amp; </a:t>
            </a:r>
          </a:p>
          <a:p>
            <a:pPr algn="ctr" eaLnBrk="1" hangingPunct="1">
              <a:lnSpc>
                <a:spcPct val="100000"/>
              </a:lnSpc>
              <a:spcBef>
                <a:spcPct val="0"/>
              </a:spcBef>
              <a:buFontTx/>
              <a:buNone/>
            </a:pPr>
            <a:r>
              <a:rPr lang="el-GR" altLang="el-GR" sz="1050" dirty="0">
                <a:solidFill>
                  <a:srgbClr val="000000"/>
                </a:solidFill>
              </a:rPr>
              <a:t>Αξιολόγησης Υπηρεσιών Υγείας</a:t>
            </a:r>
          </a:p>
        </p:txBody>
      </p:sp>
      <p:pic>
        <p:nvPicPr>
          <p:cNvPr id="19467" name="Picture 3">
            <a:extLst>
              <a:ext uri="{FF2B5EF4-FFF2-40B4-BE49-F238E27FC236}">
                <a16:creationId xmlns:a16="http://schemas.microsoft.com/office/drawing/2014/main" id="{349F5128-F736-0CD1-5CAD-00ABFC25B1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568B7D9-C9CF-2635-6688-C1348966950F}"/>
              </a:ext>
            </a:extLst>
          </p:cNvPr>
          <p:cNvSpPr txBox="1">
            <a:spLocks noChangeArrowheads="1"/>
          </p:cNvSpPr>
          <p:nvPr/>
        </p:nvSpPr>
        <p:spPr bwMode="auto">
          <a:xfrm>
            <a:off x="710804" y="157163"/>
            <a:ext cx="7708106" cy="738664"/>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100" b="1" dirty="0">
                <a:solidFill>
                  <a:srgbClr val="002060"/>
                </a:solidFill>
                <a:latin typeface="+mn-lt"/>
                <a:ea typeface="+mj-ea"/>
                <a:cs typeface="+mj-cs"/>
              </a:rPr>
              <a:t>Εννοιολογικές αποσαφηνίσεις: </a:t>
            </a:r>
          </a:p>
          <a:p>
            <a:pPr algn="ctr">
              <a:defRPr/>
            </a:pPr>
            <a:r>
              <a:rPr lang="el-GR" altLang="el-GR" sz="2100" b="1" dirty="0">
                <a:solidFill>
                  <a:srgbClr val="002060"/>
                </a:solidFill>
                <a:latin typeface="+mn-lt"/>
                <a:ea typeface="+mj-ea"/>
                <a:cs typeface="+mj-cs"/>
              </a:rPr>
              <a:t>Οικονομική Αξιολόγηση Προγραμμάτων Υγείας (2/2)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Ορθογώνιο 2">
            <a:extLst>
              <a:ext uri="{FF2B5EF4-FFF2-40B4-BE49-F238E27FC236}">
                <a16:creationId xmlns:a16="http://schemas.microsoft.com/office/drawing/2014/main" id="{66D81417-F9AB-DAB1-506E-7195B78B25BB}"/>
              </a:ext>
            </a:extLst>
          </p:cNvPr>
          <p:cNvSpPr>
            <a:spLocks noChangeArrowheads="1"/>
          </p:cNvSpPr>
          <p:nvPr/>
        </p:nvSpPr>
        <p:spPr bwMode="auto">
          <a:xfrm>
            <a:off x="600311" y="1194021"/>
            <a:ext cx="7886700" cy="286232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5600" indent="-355600">
              <a:buClr>
                <a:srgbClr val="C00000"/>
              </a:buClr>
              <a:buFont typeface="Courier New" panose="02070309020205020404" pitchFamily="49" charset="0"/>
              <a:buChar char="o"/>
              <a:defRPr/>
            </a:pPr>
            <a:r>
              <a:rPr lang="el-GR" dirty="0">
                <a:latin typeface="+mn-lt"/>
                <a:cs typeface="Times New Roman" panose="02020603050405020304" pitchFamily="18" charset="0"/>
              </a:rPr>
              <a:t>Η μελέτη του τρόπου με τον οποίο οι άνθρωποι και η κοινωνία επιλέγουν να χρησιμοποιούν/απασχολούν περιορισμένους πόρους για την παραγωγή φαρμακευτικών προϊόντων και υπηρεσιών για μια χρονική περίοδο.</a:t>
            </a:r>
          </a:p>
          <a:p>
            <a:pPr marL="355600" indent="-355600">
              <a:buClr>
                <a:srgbClr val="C00000"/>
              </a:buClr>
              <a:buFont typeface="Courier New" panose="02070309020205020404" pitchFamily="49" charset="0"/>
              <a:buChar char="o"/>
              <a:defRPr/>
            </a:pPr>
            <a:endParaRPr lang="el-GR" dirty="0">
              <a:latin typeface="+mn-lt"/>
              <a:cs typeface="Times New Roman" panose="02020603050405020304" pitchFamily="18" charset="0"/>
            </a:endParaRPr>
          </a:p>
          <a:p>
            <a:pPr marL="355600" indent="-355600">
              <a:buClr>
                <a:srgbClr val="C00000"/>
              </a:buClr>
              <a:buFont typeface="Courier New" panose="02070309020205020404" pitchFamily="49" charset="0"/>
              <a:buChar char="o"/>
              <a:defRPr/>
            </a:pPr>
            <a:r>
              <a:rPr lang="el-GR" dirty="0">
                <a:latin typeface="+mn-lt"/>
                <a:cs typeface="Times New Roman" panose="02020603050405020304" pitchFamily="18" charset="0"/>
              </a:rPr>
              <a:t>Η περιγραφή και η ανάλυση του κόστους της θεραπείας με φάρμακα για τα συστήματα υγείας και τη κοινωνία.</a:t>
            </a:r>
          </a:p>
          <a:p>
            <a:pPr marL="355600" indent="-355600">
              <a:buClr>
                <a:srgbClr val="C00000"/>
              </a:buClr>
              <a:buFont typeface="Courier New" panose="02070309020205020404" pitchFamily="49" charset="0"/>
              <a:buChar char="o"/>
              <a:defRPr/>
            </a:pPr>
            <a:endParaRPr lang="el-GR" dirty="0">
              <a:latin typeface="+mn-lt"/>
              <a:cs typeface="Times New Roman" panose="02020603050405020304" pitchFamily="18" charset="0"/>
            </a:endParaRPr>
          </a:p>
          <a:p>
            <a:pPr marL="355600" indent="-355600">
              <a:spcAft>
                <a:spcPts val="600"/>
              </a:spcAft>
              <a:buClr>
                <a:srgbClr val="C00000"/>
              </a:buClr>
              <a:buFont typeface="Courier New" panose="02070309020205020404" pitchFamily="49" charset="0"/>
              <a:buChar char="o"/>
              <a:defRPr/>
            </a:pPr>
            <a:r>
              <a:rPr lang="el-GR" dirty="0">
                <a:latin typeface="+mn-lt"/>
                <a:cs typeface="Times New Roman" panose="02020603050405020304" pitchFamily="18" charset="0"/>
              </a:rPr>
              <a:t>Η </a:t>
            </a:r>
            <a:r>
              <a:rPr lang="el-GR" dirty="0" err="1">
                <a:latin typeface="+mn-lt"/>
                <a:cs typeface="Times New Roman" panose="02020603050405020304" pitchFamily="18" charset="0"/>
              </a:rPr>
              <a:t>φαρμακο</a:t>
            </a:r>
            <a:r>
              <a:rPr lang="el-GR" dirty="0">
                <a:latin typeface="+mn-lt"/>
                <a:cs typeface="Times New Roman" panose="02020603050405020304" pitchFamily="18" charset="0"/>
              </a:rPr>
              <a:t>-οικονομική ανάλυση χρησιμοποιεί εργαλεία για τη βελτίωση του σχεδιασμού και της παραγωγής φαρμάκων και την ορθολογική χρήση και διαχείριση των  φαρμάκων.</a:t>
            </a:r>
          </a:p>
        </p:txBody>
      </p:sp>
      <p:sp>
        <p:nvSpPr>
          <p:cNvPr id="2" name="Τίτλος 1">
            <a:extLst>
              <a:ext uri="{FF2B5EF4-FFF2-40B4-BE49-F238E27FC236}">
                <a16:creationId xmlns:a16="http://schemas.microsoft.com/office/drawing/2014/main" id="{B3290E55-7B52-F0FF-8BDF-9D4C0F874B37}"/>
              </a:ext>
            </a:extLst>
          </p:cNvPr>
          <p:cNvSpPr>
            <a:spLocks noGrp="1"/>
          </p:cNvSpPr>
          <p:nvPr>
            <p:ph type="title"/>
          </p:nvPr>
        </p:nvSpPr>
        <p:spPr>
          <a:xfrm>
            <a:off x="628650" y="273844"/>
            <a:ext cx="7886700" cy="598885"/>
          </a:xfrm>
        </p:spPr>
        <p:txBody>
          <a:bodyPr rtlCol="0">
            <a:normAutofit/>
          </a:bodyPr>
          <a:lstStyle/>
          <a:p>
            <a:pPr>
              <a:defRPr/>
            </a:pPr>
            <a:r>
              <a:rPr lang="el-GR" sz="3000" dirty="0">
                <a:solidFill>
                  <a:srgbClr val="002060"/>
                </a:solidFill>
                <a:latin typeface="+mn-lt"/>
              </a:rPr>
              <a:t>Ορισμός </a:t>
            </a:r>
            <a:r>
              <a:rPr lang="el-GR" sz="3000" dirty="0" err="1">
                <a:solidFill>
                  <a:srgbClr val="002060"/>
                </a:solidFill>
                <a:latin typeface="+mn-lt"/>
              </a:rPr>
              <a:t>Φαρμακο</a:t>
            </a:r>
            <a:r>
              <a:rPr lang="el-GR" sz="3000" dirty="0">
                <a:solidFill>
                  <a:srgbClr val="002060"/>
                </a:solidFill>
                <a:latin typeface="+mn-lt"/>
              </a:rPr>
              <a:t>-οικονομικής έρευνας</a:t>
            </a:r>
          </a:p>
        </p:txBody>
      </p:sp>
      <p:cxnSp>
        <p:nvCxnSpPr>
          <p:cNvPr id="7" name="Ευθεία γραμμή σύνδεσης 6">
            <a:extLst>
              <a:ext uri="{FF2B5EF4-FFF2-40B4-BE49-F238E27FC236}">
                <a16:creationId xmlns:a16="http://schemas.microsoft.com/office/drawing/2014/main" id="{D7D17F39-F01A-3C2C-78D5-E2831EB80FEA}"/>
              </a:ext>
            </a:extLst>
          </p:cNvPr>
          <p:cNvCxnSpPr/>
          <p:nvPr/>
        </p:nvCxnSpPr>
        <p:spPr>
          <a:xfrm>
            <a:off x="395288" y="859631"/>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83F7AC17-2B5D-BCBC-C868-8E3CE54F6719}"/>
              </a:ext>
            </a:extLst>
          </p:cNvPr>
          <p:cNvCxnSpPr/>
          <p:nvPr/>
        </p:nvCxnSpPr>
        <p:spPr>
          <a:xfrm>
            <a:off x="382191" y="883444"/>
            <a:ext cx="82677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538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590" y="128577"/>
            <a:ext cx="8608060" cy="752129"/>
          </a:xfrm>
          <a:prstGeom prst="rect">
            <a:avLst/>
          </a:prstGeom>
        </p:spPr>
        <p:txBody>
          <a:bodyPr vert="horz" wrap="square" lIns="0" tIns="13335" rIns="0" bIns="0" rtlCol="0">
            <a:spAutoFit/>
          </a:bodyPr>
          <a:lstStyle/>
          <a:p>
            <a:pPr marL="12700">
              <a:lnSpc>
                <a:spcPct val="100000"/>
              </a:lnSpc>
            </a:pPr>
            <a:r>
              <a:rPr lang="el-GR" sz="2400" dirty="0" err="1">
                <a:solidFill>
                  <a:srgbClr val="002060"/>
                </a:solidFill>
                <a:latin typeface="+mn-lt"/>
              </a:rPr>
              <a:t>Φαρμακοοικονομικές</a:t>
            </a:r>
            <a:r>
              <a:rPr lang="el-GR" sz="2400" dirty="0">
                <a:solidFill>
                  <a:srgbClr val="002060"/>
                </a:solidFill>
                <a:latin typeface="+mn-lt"/>
              </a:rPr>
              <a:t> κατευθυντήριες οδηγίες (</a:t>
            </a:r>
            <a:r>
              <a:rPr lang="en-US" sz="2400" dirty="0" err="1">
                <a:solidFill>
                  <a:srgbClr val="002060"/>
                </a:solidFill>
                <a:latin typeface="+mn-lt"/>
              </a:rPr>
              <a:t>pharmaeconomic</a:t>
            </a:r>
            <a:r>
              <a:rPr lang="en-US" sz="2400" dirty="0">
                <a:solidFill>
                  <a:srgbClr val="002060"/>
                </a:solidFill>
                <a:latin typeface="+mn-lt"/>
              </a:rPr>
              <a:t> guidelines)</a:t>
            </a:r>
            <a:endParaRPr sz="2400" dirty="0">
              <a:solidFill>
                <a:srgbClr val="002060"/>
              </a:solidFill>
              <a:latin typeface="+mn-lt"/>
            </a:endParaRPr>
          </a:p>
        </p:txBody>
      </p:sp>
      <p:sp>
        <p:nvSpPr>
          <p:cNvPr id="3" name="object 3"/>
          <p:cNvSpPr txBox="1"/>
          <p:nvPr/>
        </p:nvSpPr>
        <p:spPr>
          <a:xfrm>
            <a:off x="382191" y="1055546"/>
            <a:ext cx="8458200" cy="2731517"/>
          </a:xfrm>
          <a:prstGeom prst="rect">
            <a:avLst/>
          </a:prstGeom>
        </p:spPr>
        <p:txBody>
          <a:bodyPr vert="horz" wrap="square" lIns="0" tIns="12700" rIns="0" bIns="0" rtlCol="0">
            <a:spAutoFit/>
          </a:bodyPr>
          <a:lstStyle/>
          <a:p>
            <a:pPr marL="90488" marR="5080" lvl="1">
              <a:spcBef>
                <a:spcPts val="100"/>
              </a:spcBef>
              <a:tabLst>
                <a:tab pos="355600" algn="l"/>
                <a:tab pos="355600" algn="l"/>
                <a:tab pos="360363" algn="l"/>
              </a:tabLst>
            </a:pPr>
            <a:r>
              <a:rPr lang="el-GR" sz="1700" dirty="0">
                <a:cs typeface="Times New Roman" panose="02020603050405020304" pitchFamily="18" charset="0"/>
              </a:rPr>
              <a:t>Οι κατευθυντήριες γραμμές αφορούν τα δεδομένα που πρέπει να συγκεντρωθούν προκειμένου να ληφθεί η απόφαση για την αποδοχή ενός νέου φαρμάκου (παρέμβαση)</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Κατηγορία (σχετική αποτελεσματικότητα και ανεκτικότητα)</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Τελικό αποτέλεσμα</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Ενδιάμεσο αποτέλεσμα</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Τύπος ανάλυσης</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Ο πληθυσμός-στόχος</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Χρονικός ορίζοντας</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Εναλλακτικές λύσεις που περιλαμβάνονται στην ανάλυση</a:t>
            </a:r>
          </a:p>
          <a:p>
            <a:pPr marL="833438" marR="5080" lvl="2" indent="-285750">
              <a:spcBef>
                <a:spcPts val="100"/>
              </a:spcBef>
              <a:buFont typeface="Wingdings" panose="05000000000000000000" pitchFamily="2" charset="2"/>
              <a:buChar char="§"/>
              <a:tabLst>
                <a:tab pos="355600" algn="l"/>
                <a:tab pos="355600" algn="l"/>
                <a:tab pos="360363" algn="l"/>
              </a:tabLst>
            </a:pPr>
            <a:r>
              <a:rPr lang="el-GR" sz="1700" dirty="0">
                <a:cs typeface="Times New Roman" panose="02020603050405020304" pitchFamily="18" charset="0"/>
              </a:rPr>
              <a:t>Αποτελέσματα: υπολογισμός κόστους και σύγκριση</a:t>
            </a:r>
          </a:p>
        </p:txBody>
      </p:sp>
      <p:cxnSp>
        <p:nvCxnSpPr>
          <p:cNvPr id="4" name="Ευθεία γραμμή σύνδεσης 3">
            <a:extLst>
              <a:ext uri="{FF2B5EF4-FFF2-40B4-BE49-F238E27FC236}">
                <a16:creationId xmlns:a16="http://schemas.microsoft.com/office/drawing/2014/main" id="{B92A7EB2-DEF3-E239-232C-D1C256E1ACA3}"/>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F0CBABDB-3109-ED33-7518-CEFC5E60CA2C}"/>
              </a:ext>
            </a:extLst>
          </p:cNvPr>
          <p:cNvCxnSpPr/>
          <p:nvPr/>
        </p:nvCxnSpPr>
        <p:spPr>
          <a:xfrm>
            <a:off x="382191" y="919163"/>
            <a:ext cx="82677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Εικόνα 10">
            <a:extLst>
              <a:ext uri="{FF2B5EF4-FFF2-40B4-BE49-F238E27FC236}">
                <a16:creationId xmlns:a16="http://schemas.microsoft.com/office/drawing/2014/main" id="{73718102-8FAC-998F-BD63-1E44F234C9B5}"/>
              </a:ext>
            </a:extLst>
          </p:cNvPr>
          <p:cNvPicPr>
            <a:picLocks noChangeAspect="1"/>
          </p:cNvPicPr>
          <p:nvPr/>
        </p:nvPicPr>
        <p:blipFill rotWithShape="1">
          <a:blip r:embed="rId2"/>
          <a:srcRect l="9999"/>
          <a:stretch/>
        </p:blipFill>
        <p:spPr>
          <a:xfrm>
            <a:off x="68580" y="3901302"/>
            <a:ext cx="2057401" cy="583963"/>
          </a:xfrm>
          <a:prstGeom prst="rect">
            <a:avLst/>
          </a:prstGeom>
        </p:spPr>
      </p:pic>
      <p:pic>
        <p:nvPicPr>
          <p:cNvPr id="7" name="Εικόνα 6">
            <a:extLst>
              <a:ext uri="{FF2B5EF4-FFF2-40B4-BE49-F238E27FC236}">
                <a16:creationId xmlns:a16="http://schemas.microsoft.com/office/drawing/2014/main" id="{5089C803-582A-93D7-19A9-85A4C9CC799B}"/>
              </a:ext>
            </a:extLst>
          </p:cNvPr>
          <p:cNvPicPr>
            <a:picLocks noChangeAspect="1"/>
          </p:cNvPicPr>
          <p:nvPr/>
        </p:nvPicPr>
        <p:blipFill rotWithShape="1">
          <a:blip r:embed="rId3"/>
          <a:srcRect r="1857"/>
          <a:stretch/>
        </p:blipFill>
        <p:spPr>
          <a:xfrm>
            <a:off x="2057401" y="3787063"/>
            <a:ext cx="7086600" cy="13024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21471"/>
            <a:ext cx="8153400" cy="873957"/>
          </a:xfrm>
          <a:prstGeom prst="rect">
            <a:avLst/>
          </a:prstGeom>
        </p:spPr>
        <p:txBody>
          <a:bodyPr vert="horz" wrap="square" lIns="0" tIns="12065" rIns="0" bIns="0" rtlCol="0">
            <a:spAutoFit/>
          </a:bodyPr>
          <a:lstStyle/>
          <a:p>
            <a:pPr marL="355600" indent="-342900" algn="ctr">
              <a:lnSpc>
                <a:spcPct val="100000"/>
              </a:lnSpc>
              <a:spcBef>
                <a:spcPts val="865"/>
              </a:spcBef>
              <a:tabLst>
                <a:tab pos="355600" algn="l"/>
                <a:tab pos="356235" algn="l"/>
              </a:tabLst>
            </a:pPr>
            <a:r>
              <a:rPr lang="el-GR" sz="2800" dirty="0">
                <a:solidFill>
                  <a:srgbClr val="002060"/>
                </a:solidFill>
                <a:latin typeface="+mn-lt"/>
              </a:rPr>
              <a:t>Ο ρόλος της φαρμακοοικονομίας στην ανάπτυξη φαρμάκων</a:t>
            </a:r>
          </a:p>
        </p:txBody>
      </p:sp>
      <p:sp>
        <p:nvSpPr>
          <p:cNvPr id="3" name="object 3"/>
          <p:cNvSpPr txBox="1"/>
          <p:nvPr/>
        </p:nvSpPr>
        <p:spPr>
          <a:xfrm>
            <a:off x="801370" y="1276350"/>
            <a:ext cx="7656830" cy="3384900"/>
          </a:xfrm>
          <a:prstGeom prst="rect">
            <a:avLst/>
          </a:prstGeom>
        </p:spPr>
        <p:txBody>
          <a:bodyPr vert="horz" wrap="square" lIns="0" tIns="113664" rIns="0" bIns="0" rtlCol="0">
            <a:spAutoFit/>
          </a:bodyPr>
          <a:lstStyle/>
          <a:p>
            <a:pPr marL="12700">
              <a:lnSpc>
                <a:spcPct val="100000"/>
              </a:lnSpc>
              <a:spcBef>
                <a:spcPts val="894"/>
              </a:spcBef>
              <a:tabLst>
                <a:tab pos="355600" algn="l"/>
                <a:tab pos="356235" algn="l"/>
              </a:tabLst>
            </a:pPr>
            <a:r>
              <a:rPr lang="el-GR" sz="1900" dirty="0"/>
              <a:t>Αξιολόγηση νέων φαρμάκων:</a:t>
            </a:r>
          </a:p>
          <a:p>
            <a:pPr marL="812800" lvl="1" indent="-342900">
              <a:spcBef>
                <a:spcPts val="894"/>
              </a:spcBef>
              <a:buFont typeface="Wingdings" pitchFamily="2" charset="2"/>
              <a:buChar char="ü"/>
              <a:tabLst>
                <a:tab pos="355600" algn="l"/>
                <a:tab pos="356235" algn="l"/>
              </a:tabLst>
            </a:pPr>
            <a:r>
              <a:rPr lang="el-GR" sz="1900" dirty="0"/>
              <a:t>Τεχνική ποιότητα (</a:t>
            </a:r>
            <a:r>
              <a:rPr lang="en-US" sz="1900" dirty="0" err="1"/>
              <a:t>Techical</a:t>
            </a:r>
            <a:r>
              <a:rPr lang="en-US" sz="1900" dirty="0"/>
              <a:t> quality)</a:t>
            </a:r>
            <a:endParaRPr lang="el-GR" sz="1900" dirty="0"/>
          </a:p>
          <a:p>
            <a:pPr marL="812800" lvl="1" indent="-342900">
              <a:spcBef>
                <a:spcPts val="894"/>
              </a:spcBef>
              <a:buFont typeface="Wingdings" pitchFamily="2" charset="2"/>
              <a:buChar char="ü"/>
              <a:tabLst>
                <a:tab pos="355600" algn="l"/>
                <a:tab pos="356235" algn="l"/>
              </a:tabLst>
            </a:pPr>
            <a:r>
              <a:rPr lang="el-GR" sz="1900" dirty="0"/>
              <a:t>Αποτελεσματικότητα</a:t>
            </a:r>
            <a:r>
              <a:rPr lang="en-US" sz="1900" dirty="0"/>
              <a:t> </a:t>
            </a:r>
            <a:endParaRPr lang="el-GR" sz="1900" dirty="0"/>
          </a:p>
          <a:p>
            <a:pPr marL="812800" lvl="1" indent="-342900">
              <a:spcBef>
                <a:spcPts val="894"/>
              </a:spcBef>
              <a:buFont typeface="Wingdings" pitchFamily="2" charset="2"/>
              <a:buChar char="ü"/>
              <a:tabLst>
                <a:tab pos="355600" algn="l"/>
                <a:tab pos="356235" algn="l"/>
              </a:tabLst>
            </a:pPr>
            <a:r>
              <a:rPr lang="el-GR" sz="1900" dirty="0"/>
              <a:t>Δραστικότητα </a:t>
            </a:r>
            <a:r>
              <a:rPr lang="en-US" sz="1900" dirty="0"/>
              <a:t>(Efficacy)</a:t>
            </a:r>
            <a:endParaRPr lang="el-GR" sz="1900" dirty="0"/>
          </a:p>
          <a:p>
            <a:pPr marL="812800" lvl="1" indent="-342900">
              <a:spcBef>
                <a:spcPts val="894"/>
              </a:spcBef>
              <a:buFont typeface="Wingdings" pitchFamily="2" charset="2"/>
              <a:buChar char="ü"/>
              <a:tabLst>
                <a:tab pos="355600" algn="l"/>
                <a:tab pos="356235" algn="l"/>
              </a:tabLst>
            </a:pPr>
            <a:r>
              <a:rPr lang="el-GR" sz="1900" dirty="0"/>
              <a:t>Ασφάλεια</a:t>
            </a:r>
            <a:r>
              <a:rPr lang="en-US" sz="1900" dirty="0"/>
              <a:t> (Safety)</a:t>
            </a:r>
            <a:endParaRPr lang="el-GR" sz="1900" dirty="0"/>
          </a:p>
          <a:p>
            <a:pPr marL="812800" lvl="1" indent="-342900">
              <a:spcBef>
                <a:spcPts val="894"/>
              </a:spcBef>
              <a:buFont typeface="Wingdings" pitchFamily="2" charset="2"/>
              <a:buChar char="ü"/>
              <a:tabLst>
                <a:tab pos="355600" algn="l"/>
                <a:tab pos="356235" algn="l"/>
              </a:tabLst>
            </a:pPr>
            <a:r>
              <a:rPr lang="el-GR" sz="1900" dirty="0"/>
              <a:t>Ποιότητα ζωής</a:t>
            </a:r>
            <a:r>
              <a:rPr lang="en-US" sz="1900" dirty="0"/>
              <a:t> (Quality of life)</a:t>
            </a:r>
            <a:endParaRPr lang="el-GR" sz="1900" dirty="0"/>
          </a:p>
          <a:p>
            <a:pPr marL="812800" lvl="1" indent="-342900">
              <a:spcBef>
                <a:spcPts val="894"/>
              </a:spcBef>
              <a:buFont typeface="Wingdings" pitchFamily="2" charset="2"/>
              <a:buChar char="ü"/>
              <a:tabLst>
                <a:tab pos="355600" algn="l"/>
                <a:tab pos="356235" algn="l"/>
              </a:tabLst>
            </a:pPr>
            <a:r>
              <a:rPr lang="el-GR" sz="1900" dirty="0"/>
              <a:t>Κόστος-όφελος</a:t>
            </a:r>
            <a:r>
              <a:rPr lang="en-US" sz="1900" dirty="0"/>
              <a:t> (Cost-benefit)</a:t>
            </a:r>
            <a:endParaRPr lang="el-GR" sz="1900" dirty="0"/>
          </a:p>
          <a:p>
            <a:pPr marL="812800" lvl="1" indent="-342900">
              <a:spcBef>
                <a:spcPts val="894"/>
              </a:spcBef>
              <a:buFont typeface="Wingdings" pitchFamily="2" charset="2"/>
              <a:buChar char="ü"/>
              <a:tabLst>
                <a:tab pos="355600" algn="l"/>
                <a:tab pos="356235" algn="l"/>
              </a:tabLst>
            </a:pPr>
            <a:r>
              <a:rPr lang="el-GR" sz="1900" dirty="0"/>
              <a:t>Κόστος-αποτελεσματικότητα</a:t>
            </a:r>
            <a:r>
              <a:rPr lang="en-US" sz="1900" dirty="0"/>
              <a:t> (Cost effectiveness)</a:t>
            </a:r>
            <a:endParaRPr lang="el-GR" sz="1900" dirty="0">
              <a:cs typeface="Calibri"/>
            </a:endParaRPr>
          </a:p>
        </p:txBody>
      </p:sp>
      <p:cxnSp>
        <p:nvCxnSpPr>
          <p:cNvPr id="4" name="Ευθεία γραμμή σύνδεσης 3">
            <a:extLst>
              <a:ext uri="{FF2B5EF4-FFF2-40B4-BE49-F238E27FC236}">
                <a16:creationId xmlns:a16="http://schemas.microsoft.com/office/drawing/2014/main" id="{58A6D23C-B63B-EA3C-F62A-92C153097725}"/>
              </a:ext>
            </a:extLst>
          </p:cNvPr>
          <p:cNvCxnSpPr/>
          <p:nvPr/>
        </p:nvCxnSpPr>
        <p:spPr>
          <a:xfrm>
            <a:off x="395288" y="10239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3CFC2240-905E-1DFA-740A-888B2A518BCC}"/>
              </a:ext>
            </a:extLst>
          </p:cNvPr>
          <p:cNvCxnSpPr/>
          <p:nvPr/>
        </p:nvCxnSpPr>
        <p:spPr>
          <a:xfrm>
            <a:off x="382191" y="10477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1" y="143885"/>
            <a:ext cx="8072119" cy="873957"/>
          </a:xfrm>
          <a:prstGeom prst="rect">
            <a:avLst/>
          </a:prstGeom>
        </p:spPr>
        <p:txBody>
          <a:bodyPr vert="horz" wrap="square" lIns="0" tIns="12065" rIns="0" bIns="0" rtlCol="0">
            <a:spAutoFit/>
          </a:bodyPr>
          <a:lstStyle/>
          <a:p>
            <a:pPr algn="ctr"/>
            <a:r>
              <a:rPr lang="el-GR" sz="2800" dirty="0" err="1">
                <a:solidFill>
                  <a:srgbClr val="002060"/>
                </a:solidFill>
                <a:latin typeface="+mn-lt"/>
              </a:rPr>
              <a:t>Φαρμακοοικονομικά</a:t>
            </a:r>
            <a:r>
              <a:rPr lang="el-GR" sz="2800" dirty="0">
                <a:solidFill>
                  <a:srgbClr val="002060"/>
                </a:solidFill>
                <a:latin typeface="+mn-lt"/>
              </a:rPr>
              <a:t> θέματα στη διαδικασία ανάπτυξης φαρμάκων</a:t>
            </a:r>
          </a:p>
        </p:txBody>
      </p:sp>
      <p:sp>
        <p:nvSpPr>
          <p:cNvPr id="3" name="object 3"/>
          <p:cNvSpPr txBox="1"/>
          <p:nvPr/>
        </p:nvSpPr>
        <p:spPr>
          <a:xfrm>
            <a:off x="3322778" y="1739924"/>
            <a:ext cx="5285282" cy="2583400"/>
          </a:xfrm>
          <a:prstGeom prst="rect">
            <a:avLst/>
          </a:prstGeom>
        </p:spPr>
        <p:txBody>
          <a:bodyPr vert="horz" wrap="square" lIns="0" tIns="13335" rIns="0" bIns="0" rtlCol="0">
            <a:spAutoFit/>
          </a:bodyPr>
          <a:lstStyle/>
          <a:p>
            <a:pPr marL="433387" indent="-342900">
              <a:spcAft>
                <a:spcPts val="600"/>
              </a:spcAft>
              <a:buFont typeface="Arial" panose="020B0604020202020204" pitchFamily="34" charset="0"/>
              <a:buChar char="•"/>
            </a:pPr>
            <a:r>
              <a:rPr lang="el-GR" sz="1900" dirty="0"/>
              <a:t>Το νέο φάρμακο</a:t>
            </a:r>
            <a:r>
              <a:rPr lang="en-US" sz="1900" dirty="0"/>
              <a:t>/</a:t>
            </a:r>
            <a:r>
              <a:rPr lang="el-GR" sz="1900" dirty="0"/>
              <a:t>παρέμβαση λειτουργεί πραγματικά;</a:t>
            </a:r>
          </a:p>
          <a:p>
            <a:pPr marL="433387" indent="-342900">
              <a:spcAft>
                <a:spcPts val="600"/>
              </a:spcAft>
              <a:buFont typeface="Arial" panose="020B0604020202020204" pitchFamily="34" charset="0"/>
              <a:buChar char="•"/>
            </a:pPr>
            <a:r>
              <a:rPr lang="el-GR" sz="1900" dirty="0"/>
              <a:t>Το νέο φάρμακο</a:t>
            </a:r>
            <a:r>
              <a:rPr lang="en-US" sz="1900" dirty="0"/>
              <a:t>/</a:t>
            </a:r>
            <a:r>
              <a:rPr lang="el-GR" sz="1900" dirty="0"/>
              <a:t>παρέμβαση πραγματικά αποδίδει;</a:t>
            </a:r>
            <a:endParaRPr lang="en-US" sz="1900" dirty="0"/>
          </a:p>
          <a:p>
            <a:pPr marL="433387" indent="-342900">
              <a:spcAft>
                <a:spcPts val="600"/>
              </a:spcAft>
              <a:buFont typeface="Arial" panose="020B0604020202020204" pitchFamily="34" charset="0"/>
              <a:buChar char="•"/>
            </a:pPr>
            <a:r>
              <a:rPr lang="el-GR" sz="1900" dirty="0"/>
              <a:t>Ποιο είναι το πιο αποτελεσματικό φάρμακο/παρέμβαση με το μικρότερο κόστος;</a:t>
            </a:r>
            <a:endParaRPr lang="en-US" sz="1900" dirty="0"/>
          </a:p>
          <a:p>
            <a:pPr marL="433387" indent="-342900">
              <a:buFont typeface="Arial" panose="020B0604020202020204" pitchFamily="34" charset="0"/>
              <a:buChar char="•"/>
            </a:pPr>
            <a:r>
              <a:rPr lang="el-GR" sz="1900" dirty="0"/>
              <a:t>Τι αντίκτυπο έχει η νέα θεραπεία στην ποιότητα ζωής και με ποιο κόστος;</a:t>
            </a:r>
          </a:p>
        </p:txBody>
      </p:sp>
      <p:cxnSp>
        <p:nvCxnSpPr>
          <p:cNvPr id="4" name="Ευθεία γραμμή σύνδεσης 3">
            <a:extLst>
              <a:ext uri="{FF2B5EF4-FFF2-40B4-BE49-F238E27FC236}">
                <a16:creationId xmlns:a16="http://schemas.microsoft.com/office/drawing/2014/main" id="{781BBE8B-5B9D-0B80-C094-B5AB8CC687CC}"/>
              </a:ext>
            </a:extLst>
          </p:cNvPr>
          <p:cNvCxnSpPr/>
          <p:nvPr/>
        </p:nvCxnSpPr>
        <p:spPr>
          <a:xfrm>
            <a:off x="395288" y="1100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DEB026FE-5564-1833-CF0A-F1B754AA1B26}"/>
              </a:ext>
            </a:extLst>
          </p:cNvPr>
          <p:cNvCxnSpPr/>
          <p:nvPr/>
        </p:nvCxnSpPr>
        <p:spPr>
          <a:xfrm>
            <a:off x="382191" y="1123950"/>
            <a:ext cx="8267700" cy="0"/>
          </a:xfrm>
          <a:prstGeom prst="line">
            <a:avLst/>
          </a:prstGeom>
        </p:spPr>
        <p:style>
          <a:lnRef idx="3">
            <a:schemeClr val="accent2"/>
          </a:lnRef>
          <a:fillRef idx="0">
            <a:schemeClr val="accent2"/>
          </a:fillRef>
          <a:effectRef idx="2">
            <a:schemeClr val="accent2"/>
          </a:effectRef>
          <a:fontRef idx="minor">
            <a:schemeClr val="tx1"/>
          </a:fontRef>
        </p:style>
      </p:cxnSp>
      <p:pic>
        <p:nvPicPr>
          <p:cNvPr id="6" name="Εικόνα 5">
            <a:extLst>
              <a:ext uri="{FF2B5EF4-FFF2-40B4-BE49-F238E27FC236}">
                <a16:creationId xmlns:a16="http://schemas.microsoft.com/office/drawing/2014/main" id="{31D89E19-D800-A874-36AC-DCB77A765BD0}"/>
              </a:ext>
            </a:extLst>
          </p:cNvPr>
          <p:cNvPicPr>
            <a:picLocks noChangeAspect="1"/>
          </p:cNvPicPr>
          <p:nvPr/>
        </p:nvPicPr>
        <p:blipFill rotWithShape="1">
          <a:blip r:embed="rId2"/>
          <a:srcRect l="1250" t="33333" r="46250" b="3333"/>
          <a:stretch/>
        </p:blipFill>
        <p:spPr>
          <a:xfrm>
            <a:off x="609600" y="1727050"/>
            <a:ext cx="2846335" cy="2575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59197"/>
          <p:cNvSpPr/>
          <p:nvPr/>
        </p:nvSpPr>
        <p:spPr>
          <a:xfrm>
            <a:off x="3584973" y="2296715"/>
            <a:ext cx="1854994" cy="965597"/>
          </a:xfrm>
          <a:custGeom>
            <a:avLst/>
            <a:gdLst/>
            <a:ahLst/>
            <a:cxnLst>
              <a:cxn ang="0">
                <a:pos x="wd2" y="hd2"/>
              </a:cxn>
              <a:cxn ang="5400000">
                <a:pos x="wd2" y="hd2"/>
              </a:cxn>
              <a:cxn ang="10800000">
                <a:pos x="wd2" y="hd2"/>
              </a:cxn>
              <a:cxn ang="16200000">
                <a:pos x="wd2" y="hd2"/>
              </a:cxn>
            </a:cxnLst>
            <a:rect l="0" t="0"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chemeClr val="accent1">
              <a:lumMod val="75000"/>
              <a:lumOff val="25000"/>
            </a:schemeClr>
          </a:solidFill>
          <a:ln w="12700" cap="flat">
            <a:noFill/>
            <a:miter lim="400000"/>
          </a:ln>
          <a:effectLst/>
        </p:spPr>
        <p:txBody>
          <a:bodyPr lIns="0" tIns="0" rIns="0" bIns="0"/>
          <a:lstStyle/>
          <a:p>
            <a:pPr>
              <a:defRPr/>
            </a:pPr>
            <a:endParaRPr sz="1600" dirty="0">
              <a:latin typeface="Lato Light" panose="020F0502020204030203" pitchFamily="34" charset="0"/>
            </a:endParaRPr>
          </a:p>
        </p:txBody>
      </p:sp>
      <p:sp>
        <p:nvSpPr>
          <p:cNvPr id="46" name="Shape 59198"/>
          <p:cNvSpPr/>
          <p:nvPr/>
        </p:nvSpPr>
        <p:spPr>
          <a:xfrm>
            <a:off x="3619501" y="2201465"/>
            <a:ext cx="1032272" cy="995363"/>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7" name="Shape 59199"/>
          <p:cNvSpPr/>
          <p:nvPr/>
        </p:nvSpPr>
        <p:spPr>
          <a:xfrm>
            <a:off x="3708797" y="2118122"/>
            <a:ext cx="942975" cy="1078706"/>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8" name="Shape 59200"/>
          <p:cNvSpPr/>
          <p:nvPr/>
        </p:nvSpPr>
        <p:spPr>
          <a:xfrm>
            <a:off x="3910013" y="2051447"/>
            <a:ext cx="741760" cy="1144190"/>
          </a:xfrm>
          <a:custGeom>
            <a:avLst/>
            <a:gdLst/>
            <a:ahLst/>
            <a:cxnLst>
              <a:cxn ang="0">
                <a:pos x="wd2" y="hd2"/>
              </a:cxn>
              <a:cxn ang="5400000">
                <a:pos x="wd2" y="hd2"/>
              </a:cxn>
              <a:cxn ang="10800000">
                <a:pos x="wd2" y="hd2"/>
              </a:cxn>
              <a:cxn ang="16200000">
                <a:pos x="wd2" y="hd2"/>
              </a:cxn>
            </a:cxnLst>
            <a:rect l="0" t="0"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chemeClr val="bg1">
              <a:lumMod val="95000"/>
            </a:schemeClr>
          </a:solidFill>
          <a:ln w="12700" cap="flat">
            <a:noFill/>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9" name="Shape 59201"/>
          <p:cNvSpPr/>
          <p:nvPr/>
        </p:nvSpPr>
        <p:spPr>
          <a:xfrm flipH="1">
            <a:off x="4345782" y="2201465"/>
            <a:ext cx="1032272" cy="995363"/>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50" name="Shape 59202"/>
          <p:cNvSpPr/>
          <p:nvPr/>
        </p:nvSpPr>
        <p:spPr>
          <a:xfrm flipH="1">
            <a:off x="4371975" y="2116931"/>
            <a:ext cx="942975" cy="1079897"/>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51" name="Shape 59203"/>
          <p:cNvSpPr/>
          <p:nvPr/>
        </p:nvSpPr>
        <p:spPr>
          <a:xfrm flipH="1">
            <a:off x="4431507" y="2051447"/>
            <a:ext cx="741760" cy="1141809"/>
          </a:xfrm>
          <a:custGeom>
            <a:avLst/>
            <a:gdLst/>
            <a:ahLst/>
            <a:cxnLst>
              <a:cxn ang="0">
                <a:pos x="wd2" y="hd2"/>
              </a:cxn>
              <a:cxn ang="5400000">
                <a:pos x="wd2" y="hd2"/>
              </a:cxn>
              <a:cxn ang="10800000">
                <a:pos x="wd2" y="hd2"/>
              </a:cxn>
              <a:cxn ang="16200000">
                <a:pos x="wd2" y="hd2"/>
              </a:cxn>
            </a:cxnLst>
            <a:rect l="0" t="0"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chemeClr val="bg1">
              <a:lumMod val="85000"/>
            </a:schemeClr>
          </a:solidFill>
          <a:ln w="12700" cap="flat">
            <a:noFill/>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52" name="Shape 59204"/>
          <p:cNvSpPr/>
          <p:nvPr/>
        </p:nvSpPr>
        <p:spPr>
          <a:xfrm>
            <a:off x="4218385" y="3062287"/>
            <a:ext cx="147638" cy="238125"/>
          </a:xfrm>
          <a:custGeom>
            <a:avLst/>
            <a:gdLst/>
            <a:ahLst/>
            <a:cxnLst>
              <a:cxn ang="0">
                <a:pos x="wd2" y="hd2"/>
              </a:cxn>
              <a:cxn ang="5400000">
                <a:pos x="wd2" y="hd2"/>
              </a:cxn>
              <a:cxn ang="10800000">
                <a:pos x="wd2" y="hd2"/>
              </a:cxn>
              <a:cxn ang="16200000">
                <a:pos x="wd2" y="hd2"/>
              </a:cxn>
            </a:cxnLst>
            <a:rect l="0" t="0" r="r" b="b"/>
            <a:pathLst>
              <a:path w="21600" h="21600" extrusionOk="0">
                <a:moveTo>
                  <a:pt x="82" y="0"/>
                </a:moveTo>
                <a:lnTo>
                  <a:pt x="0" y="21600"/>
                </a:lnTo>
                <a:lnTo>
                  <a:pt x="10775" y="18739"/>
                </a:lnTo>
                <a:lnTo>
                  <a:pt x="21550" y="21600"/>
                </a:lnTo>
                <a:lnTo>
                  <a:pt x="21600" y="1754"/>
                </a:lnTo>
                <a:cubicBezTo>
                  <a:pt x="18073" y="1261"/>
                  <a:pt x="14478" y="867"/>
                  <a:pt x="10836" y="572"/>
                </a:cubicBezTo>
                <a:cubicBezTo>
                  <a:pt x="7282" y="285"/>
                  <a:pt x="3690" y="94"/>
                  <a:pt x="82" y="0"/>
                </a:cubicBezTo>
                <a:close/>
              </a:path>
            </a:pathLst>
          </a:custGeom>
          <a:solidFill>
            <a:schemeClr val="accent1">
              <a:lumMod val="25000"/>
              <a:lumOff val="75000"/>
            </a:schemeClr>
          </a:solidFill>
          <a:ln w="12700" cap="flat">
            <a:noFill/>
            <a:miter lim="400000"/>
          </a:ln>
          <a:effectLst/>
        </p:spPr>
        <p:txBody>
          <a:bodyPr lIns="0" tIns="0" rIns="0" bIns="0"/>
          <a:lstStyle/>
          <a:p>
            <a:pPr>
              <a:defRPr/>
            </a:pPr>
            <a:endParaRPr sz="1600" dirty="0">
              <a:latin typeface="Lato Light" panose="020F0502020204030203" pitchFamily="34" charset="0"/>
            </a:endParaRPr>
          </a:p>
        </p:txBody>
      </p:sp>
      <p:sp>
        <p:nvSpPr>
          <p:cNvPr id="34" name="Shape 59206"/>
          <p:cNvSpPr/>
          <p:nvPr/>
        </p:nvSpPr>
        <p:spPr>
          <a:xfrm flipH="1" flipV="1">
            <a:off x="4639866" y="3276599"/>
            <a:ext cx="54769" cy="581025"/>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35" name="Shape 59207"/>
          <p:cNvSpPr/>
          <p:nvPr/>
        </p:nvSpPr>
        <p:spPr>
          <a:xfrm flipH="1" flipV="1">
            <a:off x="4639866" y="1495424"/>
            <a:ext cx="54769" cy="776288"/>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3" name="Shape 59208"/>
          <p:cNvSpPr/>
          <p:nvPr/>
        </p:nvSpPr>
        <p:spPr>
          <a:xfrm rot="16200000" flipV="1">
            <a:off x="5549504" y="2420540"/>
            <a:ext cx="0" cy="528638"/>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4" name="Shape 59209"/>
          <p:cNvSpPr/>
          <p:nvPr/>
        </p:nvSpPr>
        <p:spPr>
          <a:xfrm rot="16200000" flipV="1">
            <a:off x="3592116" y="2421731"/>
            <a:ext cx="0" cy="526256"/>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1" name="Shape 59211"/>
          <p:cNvSpPr/>
          <p:nvPr/>
        </p:nvSpPr>
        <p:spPr>
          <a:xfrm flipH="1" flipV="1">
            <a:off x="3712369" y="1854993"/>
            <a:ext cx="382191" cy="242888"/>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2" name="Shape 59212"/>
          <p:cNvSpPr/>
          <p:nvPr/>
        </p:nvSpPr>
        <p:spPr>
          <a:xfrm flipV="1">
            <a:off x="5047060" y="1854993"/>
            <a:ext cx="425053" cy="271463"/>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39" name="Shape 59214"/>
          <p:cNvSpPr/>
          <p:nvPr/>
        </p:nvSpPr>
        <p:spPr>
          <a:xfrm rot="10800000" flipV="1">
            <a:off x="3700462" y="3246834"/>
            <a:ext cx="423863" cy="270272"/>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40" name="Shape 59215"/>
          <p:cNvSpPr/>
          <p:nvPr/>
        </p:nvSpPr>
        <p:spPr>
          <a:xfrm rot="10800000" flipH="1" flipV="1">
            <a:off x="5048250" y="3246834"/>
            <a:ext cx="423863" cy="270272"/>
          </a:xfrm>
          <a:prstGeom prst="line">
            <a:avLst/>
          </a:prstGeom>
          <a:noFill/>
          <a:ln w="38100" cap="flat">
            <a:solidFill>
              <a:schemeClr val="bg1">
                <a:lumMod val="85000"/>
              </a:schemeClr>
            </a:solidFill>
            <a:prstDash val="solid"/>
            <a:miter lim="400000"/>
          </a:ln>
          <a:effectLst/>
        </p:spPr>
        <p:txBody>
          <a:bodyPr lIns="22503" tIns="22503" rIns="22503" bIns="22503" anchor="ctr"/>
          <a:lstStyle/>
          <a:p>
            <a:pPr>
              <a:defRPr/>
            </a:pPr>
            <a:endParaRPr sz="1600" dirty="0">
              <a:latin typeface="Lato Light" panose="020F0502020204030203" pitchFamily="34" charset="0"/>
            </a:endParaRPr>
          </a:p>
        </p:txBody>
      </p:sp>
      <p:sp>
        <p:nvSpPr>
          <p:cNvPr id="9234" name="Shape 59218"/>
          <p:cNvSpPr>
            <a:spLocks noChangeArrowheads="1"/>
          </p:cNvSpPr>
          <p:nvPr/>
        </p:nvSpPr>
        <p:spPr bwMode="auto">
          <a:xfrm>
            <a:off x="5551885" y="2359818"/>
            <a:ext cx="897731" cy="633413"/>
          </a:xfrm>
          <a:prstGeom prst="ellipse">
            <a:avLst/>
          </a:prstGeom>
          <a:solidFill>
            <a:schemeClr val="accent2"/>
          </a:solidFill>
          <a:ln w="12700">
            <a:noFill/>
            <a:miter lim="400000"/>
            <a:headEnd/>
            <a:tailEnd/>
          </a:ln>
        </p:spPr>
        <p:txBody>
          <a:bodyPr lIns="0" tIns="0" rIns="0" bIns="0" anchor="ctr"/>
          <a:lstStyle/>
          <a:p>
            <a:endParaRPr lang="en-US" sz="1600" dirty="0">
              <a:solidFill>
                <a:srgbClr val="FFFFFF"/>
              </a:solidFill>
              <a:latin typeface="Lato Light"/>
            </a:endParaRPr>
          </a:p>
        </p:txBody>
      </p:sp>
      <p:sp>
        <p:nvSpPr>
          <p:cNvPr id="30" name="Shape 59221"/>
          <p:cNvSpPr/>
          <p:nvPr/>
        </p:nvSpPr>
        <p:spPr>
          <a:xfrm>
            <a:off x="5132785" y="1310878"/>
            <a:ext cx="897731" cy="633413"/>
          </a:xfrm>
          <a:prstGeom prst="ellipse">
            <a:avLst/>
          </a:prstGeom>
          <a:solidFill>
            <a:schemeClr val="accent1">
              <a:lumMod val="90000"/>
              <a:lumOff val="10000"/>
            </a:schemeClr>
          </a:solidFill>
          <a:ln w="12700" cap="flat">
            <a:noFill/>
            <a:miter lim="400000"/>
          </a:ln>
          <a:effectLst/>
        </p:spPr>
        <p:txBody>
          <a:bodyPr lIns="0" tIns="0" rIns="0" bIns="0" anchor="ctr"/>
          <a:lstStyle/>
          <a:p>
            <a:pPr>
              <a:defRPr>
                <a:solidFill>
                  <a:srgbClr val="FFFFFF"/>
                </a:solidFill>
              </a:defRPr>
            </a:pPr>
            <a:endParaRPr sz="1600" dirty="0">
              <a:solidFill>
                <a:srgbClr val="FFFFFF"/>
              </a:solidFill>
              <a:latin typeface="Lato Light" panose="020F0502020204030203" pitchFamily="34" charset="0"/>
            </a:endParaRPr>
          </a:p>
        </p:txBody>
      </p:sp>
      <p:sp>
        <p:nvSpPr>
          <p:cNvPr id="28" name="Shape 59224"/>
          <p:cNvSpPr/>
          <p:nvPr/>
        </p:nvSpPr>
        <p:spPr>
          <a:xfrm>
            <a:off x="3034904" y="1310878"/>
            <a:ext cx="897731" cy="633413"/>
          </a:xfrm>
          <a:prstGeom prst="ellipse">
            <a:avLst/>
          </a:prstGeom>
          <a:solidFill>
            <a:schemeClr val="accent4">
              <a:lumMod val="75000"/>
            </a:schemeClr>
          </a:solidFill>
          <a:ln w="12700" cap="flat">
            <a:noFill/>
            <a:miter lim="400000"/>
          </a:ln>
          <a:effectLst/>
        </p:spPr>
        <p:txBody>
          <a:bodyPr lIns="0" tIns="0" rIns="0" bIns="0" anchor="ctr"/>
          <a:lstStyle/>
          <a:p>
            <a:pPr>
              <a:defRPr>
                <a:solidFill>
                  <a:srgbClr val="FFFFFF"/>
                </a:solidFill>
              </a:defRPr>
            </a:pPr>
            <a:endParaRPr sz="1600" dirty="0">
              <a:solidFill>
                <a:srgbClr val="FFFFFF"/>
              </a:solidFill>
              <a:latin typeface="Lato Light" panose="020F0502020204030203" pitchFamily="34" charset="0"/>
            </a:endParaRPr>
          </a:p>
        </p:txBody>
      </p:sp>
      <p:sp>
        <p:nvSpPr>
          <p:cNvPr id="9237" name="Shape 59227"/>
          <p:cNvSpPr>
            <a:spLocks noChangeArrowheads="1"/>
          </p:cNvSpPr>
          <p:nvPr/>
        </p:nvSpPr>
        <p:spPr bwMode="auto">
          <a:xfrm>
            <a:off x="4139804" y="876299"/>
            <a:ext cx="897731" cy="633413"/>
          </a:xfrm>
          <a:prstGeom prst="ellipse">
            <a:avLst/>
          </a:prstGeom>
          <a:solidFill>
            <a:schemeClr val="accent1"/>
          </a:solidFill>
          <a:ln w="12700">
            <a:noFill/>
            <a:miter lim="400000"/>
            <a:headEnd/>
            <a:tailEnd/>
          </a:ln>
        </p:spPr>
        <p:txBody>
          <a:bodyPr lIns="0" tIns="0" rIns="0" bIns="0" anchor="ctr"/>
          <a:lstStyle/>
          <a:p>
            <a:endParaRPr lang="en-US" sz="1600" dirty="0">
              <a:solidFill>
                <a:srgbClr val="FFFFFF"/>
              </a:solidFill>
              <a:latin typeface="Lato Light"/>
            </a:endParaRPr>
          </a:p>
        </p:txBody>
      </p:sp>
      <p:sp>
        <p:nvSpPr>
          <p:cNvPr id="24" name="Shape 59230"/>
          <p:cNvSpPr/>
          <p:nvPr/>
        </p:nvSpPr>
        <p:spPr>
          <a:xfrm>
            <a:off x="5132785" y="3396853"/>
            <a:ext cx="897731" cy="633413"/>
          </a:xfrm>
          <a:prstGeom prst="ellipse">
            <a:avLst/>
          </a:prstGeom>
          <a:solidFill>
            <a:schemeClr val="accent2">
              <a:lumMod val="75000"/>
            </a:schemeClr>
          </a:solidFill>
          <a:ln w="12700" cap="flat">
            <a:noFill/>
            <a:miter lim="400000"/>
          </a:ln>
          <a:effectLst/>
        </p:spPr>
        <p:txBody>
          <a:bodyPr lIns="0" tIns="0" rIns="0" bIns="0" anchor="ctr"/>
          <a:lstStyle/>
          <a:p>
            <a:pPr>
              <a:defRPr>
                <a:solidFill>
                  <a:srgbClr val="FFFFFF"/>
                </a:solidFill>
              </a:defRPr>
            </a:pPr>
            <a:endParaRPr sz="1600" dirty="0">
              <a:solidFill>
                <a:srgbClr val="FFFFFF"/>
              </a:solidFill>
              <a:latin typeface="Lato Light" panose="020F0502020204030203" pitchFamily="34" charset="0"/>
            </a:endParaRPr>
          </a:p>
        </p:txBody>
      </p:sp>
      <p:sp>
        <p:nvSpPr>
          <p:cNvPr id="22" name="Shape 59233"/>
          <p:cNvSpPr/>
          <p:nvPr/>
        </p:nvSpPr>
        <p:spPr>
          <a:xfrm>
            <a:off x="4068367" y="3842147"/>
            <a:ext cx="897731" cy="634603"/>
          </a:xfrm>
          <a:prstGeom prst="ellipse">
            <a:avLst/>
          </a:prstGeom>
          <a:solidFill>
            <a:schemeClr val="accent1">
              <a:lumMod val="90000"/>
            </a:schemeClr>
          </a:solidFill>
          <a:ln w="12700" cap="flat">
            <a:noFill/>
            <a:miter lim="400000"/>
          </a:ln>
          <a:effectLst/>
        </p:spPr>
        <p:txBody>
          <a:bodyPr lIns="0" tIns="0" rIns="0" bIns="0" anchor="ctr"/>
          <a:lstStyle/>
          <a:p>
            <a:pPr>
              <a:defRPr>
                <a:solidFill>
                  <a:srgbClr val="FFFFFF"/>
                </a:solidFill>
              </a:defRPr>
            </a:pPr>
            <a:endParaRPr sz="1600" dirty="0">
              <a:solidFill>
                <a:srgbClr val="FFFFFF"/>
              </a:solidFill>
              <a:latin typeface="Lato Light" panose="020F0502020204030203" pitchFamily="34" charset="0"/>
            </a:endParaRPr>
          </a:p>
        </p:txBody>
      </p:sp>
      <p:sp>
        <p:nvSpPr>
          <p:cNvPr id="20" name="Shape 59236"/>
          <p:cNvSpPr/>
          <p:nvPr/>
        </p:nvSpPr>
        <p:spPr>
          <a:xfrm>
            <a:off x="2584848" y="2359818"/>
            <a:ext cx="897731" cy="633413"/>
          </a:xfrm>
          <a:prstGeom prst="ellipse">
            <a:avLst/>
          </a:prstGeom>
          <a:solidFill>
            <a:schemeClr val="accent4"/>
          </a:solidFill>
          <a:ln w="12700" cap="flat">
            <a:noFill/>
            <a:miter lim="400000"/>
          </a:ln>
          <a:effectLst/>
        </p:spPr>
        <p:txBody>
          <a:bodyPr lIns="0" tIns="0" rIns="0" bIns="0" anchor="ctr"/>
          <a:lstStyle/>
          <a:p>
            <a:pPr>
              <a:defRPr>
                <a:solidFill>
                  <a:srgbClr val="FFFFFF"/>
                </a:solidFill>
              </a:defRPr>
            </a:pPr>
            <a:endParaRPr sz="1600" dirty="0">
              <a:solidFill>
                <a:srgbClr val="FFFFFF"/>
              </a:solidFill>
              <a:latin typeface="Lato Light" panose="020F0502020204030203" pitchFamily="34" charset="0"/>
            </a:endParaRPr>
          </a:p>
        </p:txBody>
      </p:sp>
      <p:sp>
        <p:nvSpPr>
          <p:cNvPr id="18" name="Shape 59239"/>
          <p:cNvSpPr/>
          <p:nvPr/>
        </p:nvSpPr>
        <p:spPr>
          <a:xfrm>
            <a:off x="3034904" y="3396853"/>
            <a:ext cx="897731" cy="633413"/>
          </a:xfrm>
          <a:prstGeom prst="ellipse">
            <a:avLst/>
          </a:prstGeom>
          <a:solidFill>
            <a:schemeClr val="accent3">
              <a:lumMod val="75000"/>
            </a:schemeClr>
          </a:solidFill>
          <a:ln w="12700" cap="flat">
            <a:noFill/>
            <a:miter lim="400000"/>
          </a:ln>
          <a:effectLst/>
        </p:spPr>
        <p:txBody>
          <a:bodyPr lIns="0" tIns="0" rIns="0" bIns="0" anchor="ctr"/>
          <a:lstStyle/>
          <a:p>
            <a:pPr>
              <a:defRPr>
                <a:solidFill>
                  <a:srgbClr val="FFFFFF"/>
                </a:solidFill>
              </a:defRPr>
            </a:pPr>
            <a:endParaRPr sz="1600" dirty="0">
              <a:solidFill>
                <a:srgbClr val="FFFFFF"/>
              </a:solidFill>
              <a:latin typeface="Lato Light" panose="020F0502020204030203" pitchFamily="34" charset="0"/>
            </a:endParaRPr>
          </a:p>
        </p:txBody>
      </p:sp>
      <p:sp>
        <p:nvSpPr>
          <p:cNvPr id="9242" name="TextBox 53"/>
          <p:cNvSpPr txBox="1">
            <a:spLocks noChangeArrowheads="1"/>
          </p:cNvSpPr>
          <p:nvPr/>
        </p:nvSpPr>
        <p:spPr bwMode="auto">
          <a:xfrm>
            <a:off x="606028" y="98550"/>
            <a:ext cx="7929563" cy="583083"/>
          </a:xfrm>
          <a:prstGeom prst="rect">
            <a:avLst/>
          </a:prstGeom>
          <a:noFill/>
          <a:ln w="9525">
            <a:noFill/>
            <a:miter lim="800000"/>
            <a:headEnd/>
            <a:tailEnd/>
          </a:ln>
        </p:spPr>
        <p:txBody>
          <a:bodyPr lIns="28804" tIns="14402" rIns="28804" bIns="14402">
            <a:spAutoFit/>
          </a:bodyPr>
          <a:lstStyle/>
          <a:p>
            <a:pPr algn="ctr"/>
            <a:r>
              <a:rPr lang="el-GR" b="1" dirty="0">
                <a:latin typeface="Calibri" pitchFamily="34" charset="0"/>
                <a:cs typeface="Calibri" pitchFamily="34" charset="0"/>
              </a:rPr>
              <a:t>Γιατί είναι σημαντική η αξιολόγηση της απόδοσης των Συστημάτων και των Οργανισμών Παροχής Υπηρεσιών Υγείας; </a:t>
            </a:r>
            <a:endParaRPr lang="en-US" b="1" dirty="0">
              <a:latin typeface="Calibri" pitchFamily="34" charset="0"/>
              <a:cs typeface="Calibri" pitchFamily="34" charset="0"/>
            </a:endParaRPr>
          </a:p>
        </p:txBody>
      </p:sp>
      <p:sp>
        <p:nvSpPr>
          <p:cNvPr id="9243" name="Freeform 754"/>
          <p:cNvSpPr>
            <a:spLocks noChangeArrowheads="1"/>
          </p:cNvSpPr>
          <p:nvPr/>
        </p:nvSpPr>
        <p:spPr bwMode="auto">
          <a:xfrm>
            <a:off x="3300413" y="1440656"/>
            <a:ext cx="485775" cy="334566"/>
          </a:xfrm>
          <a:custGeom>
            <a:avLst/>
            <a:gdLst>
              <a:gd name="T0" fmla="*/ 743589 w 304441"/>
              <a:gd name="T1" fmla="*/ 537614 h 296502"/>
              <a:gd name="T2" fmla="*/ 764738 w 304441"/>
              <a:gd name="T3" fmla="*/ 535176 h 296502"/>
              <a:gd name="T4" fmla="*/ 1238223 w 304441"/>
              <a:gd name="T5" fmla="*/ 489627 h 296502"/>
              <a:gd name="T6" fmla="*/ 1202430 w 304441"/>
              <a:gd name="T7" fmla="*/ 443269 h 296502"/>
              <a:gd name="T8" fmla="*/ 139930 w 304441"/>
              <a:gd name="T9" fmla="*/ 489627 h 296502"/>
              <a:gd name="T10" fmla="*/ 159454 w 304441"/>
              <a:gd name="T11" fmla="*/ 491255 h 296502"/>
              <a:gd name="T12" fmla="*/ 634569 w 304441"/>
              <a:gd name="T13" fmla="*/ 537614 h 296502"/>
              <a:gd name="T14" fmla="*/ 507659 w 304441"/>
              <a:gd name="T15" fmla="*/ 352986 h 296502"/>
              <a:gd name="T16" fmla="*/ 423048 w 304441"/>
              <a:gd name="T17" fmla="*/ 363560 h 296502"/>
              <a:gd name="T18" fmla="*/ 244065 w 304441"/>
              <a:gd name="T19" fmla="*/ 423748 h 296502"/>
              <a:gd name="T20" fmla="*/ 1135718 w 304441"/>
              <a:gd name="T21" fmla="*/ 423748 h 296502"/>
              <a:gd name="T22" fmla="*/ 955110 w 304441"/>
              <a:gd name="T23" fmla="*/ 363560 h 296502"/>
              <a:gd name="T24" fmla="*/ 907922 w 304441"/>
              <a:gd name="T25" fmla="*/ 357054 h 296502"/>
              <a:gd name="T26" fmla="*/ 868873 w 304441"/>
              <a:gd name="T27" fmla="*/ 352986 h 296502"/>
              <a:gd name="T28" fmla="*/ 688267 w 304441"/>
              <a:gd name="T29" fmla="*/ 402600 h 296502"/>
              <a:gd name="T30" fmla="*/ 507659 w 304441"/>
              <a:gd name="T31" fmla="*/ 352986 h 296502"/>
              <a:gd name="T32" fmla="*/ 546707 w 304441"/>
              <a:gd name="T33" fmla="*/ 344041 h 296502"/>
              <a:gd name="T34" fmla="*/ 831450 w 304441"/>
              <a:gd name="T35" fmla="*/ 344041 h 296502"/>
              <a:gd name="T36" fmla="*/ 688267 w 304441"/>
              <a:gd name="T37" fmla="*/ 321268 h 296502"/>
              <a:gd name="T38" fmla="*/ 810746 w 304441"/>
              <a:gd name="T39" fmla="*/ 78849 h 296502"/>
              <a:gd name="T40" fmla="*/ 884532 w 304441"/>
              <a:gd name="T41" fmla="*/ 98220 h 296502"/>
              <a:gd name="T42" fmla="*/ 728320 w 304441"/>
              <a:gd name="T43" fmla="*/ 103755 h 296502"/>
              <a:gd name="T44" fmla="*/ 519492 w 304441"/>
              <a:gd name="T45" fmla="*/ 101382 h 296502"/>
              <a:gd name="T46" fmla="*/ 535934 w 304441"/>
              <a:gd name="T47" fmla="*/ 82406 h 296502"/>
              <a:gd name="T48" fmla="*/ 810746 w 304441"/>
              <a:gd name="T49" fmla="*/ 78849 h 296502"/>
              <a:gd name="T50" fmla="*/ 468607 w 304441"/>
              <a:gd name="T51" fmla="*/ 112240 h 296502"/>
              <a:gd name="T52" fmla="*/ 458841 w 304441"/>
              <a:gd name="T53" fmla="*/ 142335 h 296502"/>
              <a:gd name="T54" fmla="*/ 424674 w 304441"/>
              <a:gd name="T55" fmla="*/ 169988 h 296502"/>
              <a:gd name="T56" fmla="*/ 447451 w 304441"/>
              <a:gd name="T57" fmla="*/ 193574 h 296502"/>
              <a:gd name="T58" fmla="*/ 465351 w 304441"/>
              <a:gd name="T59" fmla="*/ 193574 h 296502"/>
              <a:gd name="T60" fmla="*/ 582505 w 304441"/>
              <a:gd name="T61" fmla="*/ 283041 h 296502"/>
              <a:gd name="T62" fmla="*/ 899788 w 304441"/>
              <a:gd name="T63" fmla="*/ 200081 h 296502"/>
              <a:gd name="T64" fmla="*/ 929075 w 304441"/>
              <a:gd name="T65" fmla="*/ 193574 h 296502"/>
              <a:gd name="T66" fmla="*/ 951854 w 304441"/>
              <a:gd name="T67" fmla="*/ 169988 h 296502"/>
              <a:gd name="T68" fmla="*/ 919312 w 304441"/>
              <a:gd name="T69" fmla="*/ 142335 h 296502"/>
              <a:gd name="T70" fmla="*/ 909551 w 304441"/>
              <a:gd name="T71" fmla="*/ 113054 h 296502"/>
              <a:gd name="T72" fmla="*/ 688267 w 304441"/>
              <a:gd name="T73" fmla="*/ 0 h 296502"/>
              <a:gd name="T74" fmla="*/ 951854 w 304441"/>
              <a:gd name="T75" fmla="*/ 124439 h 296502"/>
              <a:gd name="T76" fmla="*/ 961620 w 304441"/>
              <a:gd name="T77" fmla="*/ 208214 h 296502"/>
              <a:gd name="T78" fmla="*/ 828195 w 304441"/>
              <a:gd name="T79" fmla="*/ 296054 h 296502"/>
              <a:gd name="T80" fmla="*/ 917687 w 304441"/>
              <a:gd name="T81" fmla="*/ 336721 h 296502"/>
              <a:gd name="T82" fmla="*/ 1067380 w 304441"/>
              <a:gd name="T83" fmla="*/ 363560 h 296502"/>
              <a:gd name="T84" fmla="*/ 1262632 w 304441"/>
              <a:gd name="T85" fmla="*/ 423748 h 296502"/>
              <a:gd name="T86" fmla="*/ 1280531 w 304441"/>
              <a:gd name="T87" fmla="*/ 486374 h 296502"/>
              <a:gd name="T88" fmla="*/ 1370022 w 304441"/>
              <a:gd name="T89" fmla="*/ 480681 h 296502"/>
              <a:gd name="T90" fmla="*/ 1378158 w 304441"/>
              <a:gd name="T91" fmla="*/ 659614 h 296502"/>
              <a:gd name="T92" fmla="*/ 1337480 w 304441"/>
              <a:gd name="T93" fmla="*/ 659614 h 296502"/>
              <a:gd name="T94" fmla="*/ 711046 w 304441"/>
              <a:gd name="T95" fmla="*/ 562014 h 296502"/>
              <a:gd name="T96" fmla="*/ 689891 w 304441"/>
              <a:gd name="T97" fmla="*/ 670188 h 296502"/>
              <a:gd name="T98" fmla="*/ 668741 w 304441"/>
              <a:gd name="T99" fmla="*/ 562014 h 296502"/>
              <a:gd name="T100" fmla="*/ 42303 w 304441"/>
              <a:gd name="T101" fmla="*/ 659614 h 296502"/>
              <a:gd name="T102" fmla="*/ 0 w 304441"/>
              <a:gd name="T103" fmla="*/ 659614 h 296502"/>
              <a:gd name="T104" fmla="*/ 6506 w 304441"/>
              <a:gd name="T105" fmla="*/ 480681 h 296502"/>
              <a:gd name="T106" fmla="*/ 97627 w 304441"/>
              <a:gd name="T107" fmla="*/ 486374 h 296502"/>
              <a:gd name="T108" fmla="*/ 115526 w 304441"/>
              <a:gd name="T109" fmla="*/ 423748 h 296502"/>
              <a:gd name="T110" fmla="*/ 310778 w 304441"/>
              <a:gd name="T111" fmla="*/ 363560 h 296502"/>
              <a:gd name="T112" fmla="*/ 460471 w 304441"/>
              <a:gd name="T113" fmla="*/ 336721 h 296502"/>
              <a:gd name="T114" fmla="*/ 548333 w 304441"/>
              <a:gd name="T115" fmla="*/ 296054 h 296502"/>
              <a:gd name="T116" fmla="*/ 416538 w 304441"/>
              <a:gd name="T117" fmla="*/ 208214 h 296502"/>
              <a:gd name="T118" fmla="*/ 426297 w 304441"/>
              <a:gd name="T119" fmla="*/ 124439 h 296502"/>
              <a:gd name="T120" fmla="*/ 688267 w 304441"/>
              <a:gd name="T121" fmla="*/ 0 h 2965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441"/>
              <a:gd name="T184" fmla="*/ 0 h 296502"/>
              <a:gd name="T185" fmla="*/ 304441 w 304441"/>
              <a:gd name="T186" fmla="*/ 296502 h 2965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441" h="296502">
                <a:moveTo>
                  <a:pt x="265622" y="196109"/>
                </a:moveTo>
                <a:cubicBezTo>
                  <a:pt x="244056" y="196109"/>
                  <a:pt x="198767" y="200787"/>
                  <a:pt x="164262" y="237849"/>
                </a:cubicBezTo>
                <a:lnTo>
                  <a:pt x="169294" y="236770"/>
                </a:lnTo>
                <a:cubicBezTo>
                  <a:pt x="168934" y="236770"/>
                  <a:pt x="168934" y="236770"/>
                  <a:pt x="168934" y="236770"/>
                </a:cubicBezTo>
                <a:lnTo>
                  <a:pt x="268857" y="217339"/>
                </a:lnTo>
                <a:lnTo>
                  <a:pt x="273529" y="216619"/>
                </a:lnTo>
                <a:lnTo>
                  <a:pt x="273529" y="196109"/>
                </a:lnTo>
                <a:cubicBezTo>
                  <a:pt x="271373" y="196109"/>
                  <a:pt x="268497" y="196109"/>
                  <a:pt x="265622" y="196109"/>
                </a:cubicBezTo>
                <a:close/>
                <a:moveTo>
                  <a:pt x="30911" y="196109"/>
                </a:moveTo>
                <a:lnTo>
                  <a:pt x="30911" y="216619"/>
                </a:lnTo>
                <a:lnTo>
                  <a:pt x="32708" y="216979"/>
                </a:lnTo>
                <a:lnTo>
                  <a:pt x="35224" y="217339"/>
                </a:lnTo>
                <a:lnTo>
                  <a:pt x="136226" y="237130"/>
                </a:lnTo>
                <a:lnTo>
                  <a:pt x="140179" y="237849"/>
                </a:lnTo>
                <a:cubicBezTo>
                  <a:pt x="100282" y="195029"/>
                  <a:pt x="46007" y="195389"/>
                  <a:pt x="30911" y="196109"/>
                </a:cubicBezTo>
                <a:close/>
                <a:moveTo>
                  <a:pt x="112144" y="156167"/>
                </a:moveTo>
                <a:cubicBezTo>
                  <a:pt x="109627" y="156527"/>
                  <a:pt x="106752" y="157247"/>
                  <a:pt x="104236" y="157607"/>
                </a:cubicBezTo>
                <a:cubicBezTo>
                  <a:pt x="101001" y="158686"/>
                  <a:pt x="97406" y="159766"/>
                  <a:pt x="93453" y="160845"/>
                </a:cubicBezTo>
                <a:cubicBezTo>
                  <a:pt x="86264" y="163364"/>
                  <a:pt x="79075" y="166243"/>
                  <a:pt x="72605" y="169121"/>
                </a:cubicBezTo>
                <a:cubicBezTo>
                  <a:pt x="61822" y="174519"/>
                  <a:pt x="55712" y="179197"/>
                  <a:pt x="53915" y="187473"/>
                </a:cubicBezTo>
                <a:cubicBezTo>
                  <a:pt x="80513" y="189992"/>
                  <a:pt x="121129" y="200427"/>
                  <a:pt x="152041" y="237490"/>
                </a:cubicBezTo>
                <a:cubicBezTo>
                  <a:pt x="183312" y="200427"/>
                  <a:pt x="223928" y="189992"/>
                  <a:pt x="250885" y="187473"/>
                </a:cubicBezTo>
                <a:cubicBezTo>
                  <a:pt x="248729" y="179197"/>
                  <a:pt x="242618" y="174519"/>
                  <a:pt x="231835" y="169121"/>
                </a:cubicBezTo>
                <a:cubicBezTo>
                  <a:pt x="225365" y="166243"/>
                  <a:pt x="218536" y="163364"/>
                  <a:pt x="210988" y="160845"/>
                </a:cubicBezTo>
                <a:cubicBezTo>
                  <a:pt x="207753" y="159766"/>
                  <a:pt x="204518" y="159046"/>
                  <a:pt x="202002" y="158326"/>
                </a:cubicBezTo>
                <a:lnTo>
                  <a:pt x="200564" y="157967"/>
                </a:lnTo>
                <a:cubicBezTo>
                  <a:pt x="200564" y="157967"/>
                  <a:pt x="200564" y="157967"/>
                  <a:pt x="200205" y="157607"/>
                </a:cubicBezTo>
                <a:cubicBezTo>
                  <a:pt x="197329" y="157247"/>
                  <a:pt x="194813" y="156527"/>
                  <a:pt x="191938" y="156167"/>
                </a:cubicBezTo>
                <a:cubicBezTo>
                  <a:pt x="186187" y="168042"/>
                  <a:pt x="161746" y="175598"/>
                  <a:pt x="153479" y="178117"/>
                </a:cubicBezTo>
                <a:cubicBezTo>
                  <a:pt x="153119" y="178117"/>
                  <a:pt x="152400" y="178117"/>
                  <a:pt x="152041" y="178117"/>
                </a:cubicBezTo>
                <a:cubicBezTo>
                  <a:pt x="151681" y="178117"/>
                  <a:pt x="151322" y="178117"/>
                  <a:pt x="150963" y="178117"/>
                </a:cubicBezTo>
                <a:cubicBezTo>
                  <a:pt x="142696" y="175598"/>
                  <a:pt x="118254" y="168042"/>
                  <a:pt x="112144" y="156167"/>
                </a:cubicBezTo>
                <a:close/>
                <a:moveTo>
                  <a:pt x="129396" y="136736"/>
                </a:moveTo>
                <a:cubicBezTo>
                  <a:pt x="127959" y="141774"/>
                  <a:pt x="125083" y="147172"/>
                  <a:pt x="120770" y="152209"/>
                </a:cubicBezTo>
                <a:cubicBezTo>
                  <a:pt x="123286" y="157247"/>
                  <a:pt x="138023" y="164803"/>
                  <a:pt x="152041" y="168762"/>
                </a:cubicBezTo>
                <a:cubicBezTo>
                  <a:pt x="166059" y="164803"/>
                  <a:pt x="181155" y="157247"/>
                  <a:pt x="183671" y="152209"/>
                </a:cubicBezTo>
                <a:cubicBezTo>
                  <a:pt x="178998" y="147172"/>
                  <a:pt x="176482" y="141774"/>
                  <a:pt x="174685" y="136736"/>
                </a:cubicBezTo>
                <a:cubicBezTo>
                  <a:pt x="167856" y="140335"/>
                  <a:pt x="159948" y="142134"/>
                  <a:pt x="152041" y="142134"/>
                </a:cubicBezTo>
                <a:cubicBezTo>
                  <a:pt x="144493" y="142134"/>
                  <a:pt x="136585" y="140335"/>
                  <a:pt x="129396" y="136736"/>
                </a:cubicBezTo>
                <a:close/>
                <a:moveTo>
                  <a:pt x="179097" y="34884"/>
                </a:moveTo>
                <a:cubicBezTo>
                  <a:pt x="186498" y="35759"/>
                  <a:pt x="192310" y="37683"/>
                  <a:pt x="192855" y="37858"/>
                </a:cubicBezTo>
                <a:cubicBezTo>
                  <a:pt x="195034" y="38907"/>
                  <a:pt x="196487" y="41356"/>
                  <a:pt x="195397" y="43454"/>
                </a:cubicBezTo>
                <a:cubicBezTo>
                  <a:pt x="194671" y="45903"/>
                  <a:pt x="192128" y="47302"/>
                  <a:pt x="189585" y="46602"/>
                </a:cubicBezTo>
                <a:cubicBezTo>
                  <a:pt x="184500" y="44504"/>
                  <a:pt x="169244" y="41006"/>
                  <a:pt x="160889" y="45903"/>
                </a:cubicBezTo>
                <a:cubicBezTo>
                  <a:pt x="155077" y="49051"/>
                  <a:pt x="148539" y="50450"/>
                  <a:pt x="142001" y="50450"/>
                </a:cubicBezTo>
                <a:cubicBezTo>
                  <a:pt x="128198" y="50450"/>
                  <a:pt x="115484" y="45203"/>
                  <a:pt x="114758" y="44853"/>
                </a:cubicBezTo>
                <a:cubicBezTo>
                  <a:pt x="112215" y="44154"/>
                  <a:pt x="111125" y="41356"/>
                  <a:pt x="112215" y="38907"/>
                </a:cubicBezTo>
                <a:cubicBezTo>
                  <a:pt x="113305" y="36458"/>
                  <a:pt x="115847" y="35409"/>
                  <a:pt x="118390" y="36458"/>
                </a:cubicBezTo>
                <a:cubicBezTo>
                  <a:pt x="118390" y="36458"/>
                  <a:pt x="142364" y="46253"/>
                  <a:pt x="155804" y="38207"/>
                </a:cubicBezTo>
                <a:cubicBezTo>
                  <a:pt x="162705" y="34185"/>
                  <a:pt x="171696" y="34010"/>
                  <a:pt x="179097" y="34884"/>
                </a:cubicBezTo>
                <a:close/>
                <a:moveTo>
                  <a:pt x="152041" y="8996"/>
                </a:moveTo>
                <a:cubicBezTo>
                  <a:pt x="105673" y="8996"/>
                  <a:pt x="103517" y="45339"/>
                  <a:pt x="103517" y="49657"/>
                </a:cubicBezTo>
                <a:cubicBezTo>
                  <a:pt x="103517" y="51096"/>
                  <a:pt x="103517" y="58293"/>
                  <a:pt x="103517" y="59372"/>
                </a:cubicBezTo>
                <a:cubicBezTo>
                  <a:pt x="103517" y="60812"/>
                  <a:pt x="102438" y="62251"/>
                  <a:pt x="101360" y="62971"/>
                </a:cubicBezTo>
                <a:cubicBezTo>
                  <a:pt x="100282" y="64050"/>
                  <a:pt x="98844" y="64410"/>
                  <a:pt x="97406" y="64050"/>
                </a:cubicBezTo>
                <a:cubicBezTo>
                  <a:pt x="95609" y="64050"/>
                  <a:pt x="93093" y="68368"/>
                  <a:pt x="93812" y="75205"/>
                </a:cubicBezTo>
                <a:cubicBezTo>
                  <a:pt x="94171" y="80243"/>
                  <a:pt x="96328" y="83841"/>
                  <a:pt x="97766" y="85280"/>
                </a:cubicBezTo>
                <a:cubicBezTo>
                  <a:pt x="98125" y="85280"/>
                  <a:pt x="98844" y="85640"/>
                  <a:pt x="98844" y="85640"/>
                </a:cubicBezTo>
                <a:cubicBezTo>
                  <a:pt x="99563" y="85280"/>
                  <a:pt x="100282" y="85280"/>
                  <a:pt x="101001" y="85280"/>
                </a:cubicBezTo>
                <a:cubicBezTo>
                  <a:pt x="101720" y="85280"/>
                  <a:pt x="102438" y="85280"/>
                  <a:pt x="102798" y="85640"/>
                </a:cubicBezTo>
                <a:cubicBezTo>
                  <a:pt x="104236" y="86360"/>
                  <a:pt x="105314" y="87439"/>
                  <a:pt x="105673" y="88519"/>
                </a:cubicBezTo>
                <a:cubicBezTo>
                  <a:pt x="109627" y="104352"/>
                  <a:pt x="117535" y="117306"/>
                  <a:pt x="128678" y="125222"/>
                </a:cubicBezTo>
                <a:cubicBezTo>
                  <a:pt x="142696" y="135657"/>
                  <a:pt x="161027" y="135657"/>
                  <a:pt x="175404" y="125222"/>
                </a:cubicBezTo>
                <a:cubicBezTo>
                  <a:pt x="186546" y="117306"/>
                  <a:pt x="194813" y="104352"/>
                  <a:pt x="198767" y="88519"/>
                </a:cubicBezTo>
                <a:cubicBezTo>
                  <a:pt x="199127" y="87439"/>
                  <a:pt x="199846" y="86360"/>
                  <a:pt x="200924" y="85640"/>
                </a:cubicBezTo>
                <a:cubicBezTo>
                  <a:pt x="202362" y="84921"/>
                  <a:pt x="203799" y="84921"/>
                  <a:pt x="205237" y="85640"/>
                </a:cubicBezTo>
                <a:cubicBezTo>
                  <a:pt x="205596" y="85640"/>
                  <a:pt x="205956" y="85280"/>
                  <a:pt x="206315" y="85280"/>
                </a:cubicBezTo>
                <a:cubicBezTo>
                  <a:pt x="208113" y="83841"/>
                  <a:pt x="209910" y="80243"/>
                  <a:pt x="210269" y="75205"/>
                </a:cubicBezTo>
                <a:cubicBezTo>
                  <a:pt x="210988" y="68368"/>
                  <a:pt x="208472" y="64050"/>
                  <a:pt x="207394" y="63690"/>
                </a:cubicBezTo>
                <a:cubicBezTo>
                  <a:pt x="205596" y="64050"/>
                  <a:pt x="204159" y="64050"/>
                  <a:pt x="203080" y="62971"/>
                </a:cubicBezTo>
                <a:cubicBezTo>
                  <a:pt x="201643" y="62251"/>
                  <a:pt x="200924" y="60812"/>
                  <a:pt x="200924" y="59372"/>
                </a:cubicBezTo>
                <a:cubicBezTo>
                  <a:pt x="200924" y="57213"/>
                  <a:pt x="200924" y="51816"/>
                  <a:pt x="200924" y="50017"/>
                </a:cubicBezTo>
                <a:cubicBezTo>
                  <a:pt x="200564" y="42820"/>
                  <a:pt x="196611" y="8996"/>
                  <a:pt x="152041" y="8996"/>
                </a:cubicBezTo>
                <a:close/>
                <a:moveTo>
                  <a:pt x="152041" y="0"/>
                </a:moveTo>
                <a:cubicBezTo>
                  <a:pt x="206315" y="0"/>
                  <a:pt x="209910" y="44619"/>
                  <a:pt x="209910" y="49657"/>
                </a:cubicBezTo>
                <a:cubicBezTo>
                  <a:pt x="209910" y="50377"/>
                  <a:pt x="210269" y="52536"/>
                  <a:pt x="210269" y="55054"/>
                </a:cubicBezTo>
                <a:cubicBezTo>
                  <a:pt x="216379" y="57213"/>
                  <a:pt x="220693" y="65490"/>
                  <a:pt x="219614" y="75925"/>
                </a:cubicBezTo>
                <a:cubicBezTo>
                  <a:pt x="218896" y="82762"/>
                  <a:pt x="216379" y="88879"/>
                  <a:pt x="212426" y="92117"/>
                </a:cubicBezTo>
                <a:cubicBezTo>
                  <a:pt x="210269" y="93557"/>
                  <a:pt x="208472" y="94636"/>
                  <a:pt x="206315" y="94996"/>
                </a:cubicBezTo>
                <a:cubicBezTo>
                  <a:pt x="202002" y="110109"/>
                  <a:pt x="193735" y="122703"/>
                  <a:pt x="182952" y="130979"/>
                </a:cubicBezTo>
                <a:cubicBezTo>
                  <a:pt x="184030" y="136017"/>
                  <a:pt x="186187" y="141414"/>
                  <a:pt x="190860" y="146452"/>
                </a:cubicBezTo>
                <a:cubicBezTo>
                  <a:pt x="195173" y="147172"/>
                  <a:pt x="198767" y="147891"/>
                  <a:pt x="202721" y="148971"/>
                </a:cubicBezTo>
                <a:cubicBezTo>
                  <a:pt x="206315" y="149690"/>
                  <a:pt x="209550" y="150770"/>
                  <a:pt x="213863" y="152209"/>
                </a:cubicBezTo>
                <a:cubicBezTo>
                  <a:pt x="221771" y="154728"/>
                  <a:pt x="229319" y="157607"/>
                  <a:pt x="235789" y="160845"/>
                </a:cubicBezTo>
                <a:cubicBezTo>
                  <a:pt x="246572" y="166243"/>
                  <a:pt x="257355" y="172720"/>
                  <a:pt x="259871" y="186753"/>
                </a:cubicBezTo>
                <a:cubicBezTo>
                  <a:pt x="271373" y="186393"/>
                  <a:pt x="278562" y="187473"/>
                  <a:pt x="278921" y="187473"/>
                </a:cubicBezTo>
                <a:cubicBezTo>
                  <a:pt x="281078" y="187833"/>
                  <a:pt x="282875" y="189992"/>
                  <a:pt x="282875" y="191791"/>
                </a:cubicBezTo>
                <a:lnTo>
                  <a:pt x="282875" y="215180"/>
                </a:lnTo>
                <a:lnTo>
                  <a:pt x="299049" y="211942"/>
                </a:lnTo>
                <a:cubicBezTo>
                  <a:pt x="300487" y="211582"/>
                  <a:pt x="301925" y="211942"/>
                  <a:pt x="302644" y="212661"/>
                </a:cubicBezTo>
                <a:cubicBezTo>
                  <a:pt x="304081" y="213381"/>
                  <a:pt x="304441" y="215180"/>
                  <a:pt x="304441" y="216260"/>
                </a:cubicBezTo>
                <a:lnTo>
                  <a:pt x="304441" y="291824"/>
                </a:lnTo>
                <a:cubicBezTo>
                  <a:pt x="304441" y="294343"/>
                  <a:pt x="302644" y="296502"/>
                  <a:pt x="300128" y="296502"/>
                </a:cubicBezTo>
                <a:cubicBezTo>
                  <a:pt x="297252" y="296502"/>
                  <a:pt x="295455" y="294343"/>
                  <a:pt x="295455" y="291824"/>
                </a:cubicBezTo>
                <a:lnTo>
                  <a:pt x="295455" y="222017"/>
                </a:lnTo>
                <a:lnTo>
                  <a:pt x="157073" y="248644"/>
                </a:lnTo>
                <a:lnTo>
                  <a:pt x="157073" y="291824"/>
                </a:lnTo>
                <a:cubicBezTo>
                  <a:pt x="157073" y="294343"/>
                  <a:pt x="154916" y="296502"/>
                  <a:pt x="152400" y="296502"/>
                </a:cubicBezTo>
                <a:cubicBezTo>
                  <a:pt x="149884" y="296502"/>
                  <a:pt x="147728" y="294343"/>
                  <a:pt x="147728" y="291824"/>
                </a:cubicBezTo>
                <a:lnTo>
                  <a:pt x="147728" y="248644"/>
                </a:lnTo>
                <a:lnTo>
                  <a:pt x="9345" y="222017"/>
                </a:lnTo>
                <a:lnTo>
                  <a:pt x="9345" y="291824"/>
                </a:lnTo>
                <a:cubicBezTo>
                  <a:pt x="9345" y="294343"/>
                  <a:pt x="7188" y="296502"/>
                  <a:pt x="4672" y="296502"/>
                </a:cubicBezTo>
                <a:cubicBezTo>
                  <a:pt x="2156" y="296502"/>
                  <a:pt x="0" y="294343"/>
                  <a:pt x="0" y="291824"/>
                </a:cubicBezTo>
                <a:lnTo>
                  <a:pt x="0" y="216260"/>
                </a:lnTo>
                <a:cubicBezTo>
                  <a:pt x="0" y="215180"/>
                  <a:pt x="359" y="213381"/>
                  <a:pt x="1437" y="212661"/>
                </a:cubicBezTo>
                <a:cubicBezTo>
                  <a:pt x="2875" y="211942"/>
                  <a:pt x="3954" y="211582"/>
                  <a:pt x="5391" y="211942"/>
                </a:cubicBezTo>
                <a:lnTo>
                  <a:pt x="21566" y="215180"/>
                </a:lnTo>
                <a:lnTo>
                  <a:pt x="21566" y="191791"/>
                </a:lnTo>
                <a:cubicBezTo>
                  <a:pt x="21566" y="189992"/>
                  <a:pt x="23363" y="187833"/>
                  <a:pt x="25520" y="187473"/>
                </a:cubicBezTo>
                <a:cubicBezTo>
                  <a:pt x="25879" y="187473"/>
                  <a:pt x="33068" y="186393"/>
                  <a:pt x="44570" y="186753"/>
                </a:cubicBezTo>
                <a:cubicBezTo>
                  <a:pt x="47086" y="172720"/>
                  <a:pt x="57869" y="166243"/>
                  <a:pt x="68652" y="160845"/>
                </a:cubicBezTo>
                <a:cubicBezTo>
                  <a:pt x="75481" y="157607"/>
                  <a:pt x="82670" y="154728"/>
                  <a:pt x="90577" y="152209"/>
                </a:cubicBezTo>
                <a:cubicBezTo>
                  <a:pt x="94890" y="150770"/>
                  <a:pt x="98125" y="149690"/>
                  <a:pt x="101720" y="148971"/>
                </a:cubicBezTo>
                <a:cubicBezTo>
                  <a:pt x="105673" y="147891"/>
                  <a:pt x="109627" y="147172"/>
                  <a:pt x="113222" y="146452"/>
                </a:cubicBezTo>
                <a:cubicBezTo>
                  <a:pt x="117895" y="141414"/>
                  <a:pt x="120411" y="136017"/>
                  <a:pt x="121129" y="130979"/>
                </a:cubicBezTo>
                <a:cubicBezTo>
                  <a:pt x="110705" y="122703"/>
                  <a:pt x="102438" y="110109"/>
                  <a:pt x="97766" y="94996"/>
                </a:cubicBezTo>
                <a:cubicBezTo>
                  <a:pt x="95609" y="94636"/>
                  <a:pt x="93812" y="93557"/>
                  <a:pt x="92015" y="92117"/>
                </a:cubicBezTo>
                <a:cubicBezTo>
                  <a:pt x="88061" y="88879"/>
                  <a:pt x="85186" y="82762"/>
                  <a:pt x="84467" y="75925"/>
                </a:cubicBezTo>
                <a:cubicBezTo>
                  <a:pt x="83748" y="65490"/>
                  <a:pt x="87702" y="57213"/>
                  <a:pt x="94171" y="55054"/>
                </a:cubicBezTo>
                <a:cubicBezTo>
                  <a:pt x="94171" y="52536"/>
                  <a:pt x="94171" y="50017"/>
                  <a:pt x="94171" y="49657"/>
                </a:cubicBezTo>
                <a:cubicBezTo>
                  <a:pt x="94171" y="47498"/>
                  <a:pt x="95969" y="0"/>
                  <a:pt x="152041" y="0"/>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44" name="Freeform 755"/>
          <p:cNvSpPr>
            <a:spLocks noChangeArrowheads="1"/>
          </p:cNvSpPr>
          <p:nvPr/>
        </p:nvSpPr>
        <p:spPr bwMode="auto">
          <a:xfrm>
            <a:off x="4326732" y="1014412"/>
            <a:ext cx="488156" cy="333375"/>
          </a:xfrm>
          <a:custGeom>
            <a:avLst/>
            <a:gdLst>
              <a:gd name="T0" fmla="*/ 759419 w 306026"/>
              <a:gd name="T1" fmla="*/ 600895 h 296645"/>
              <a:gd name="T2" fmla="*/ 713694 w 306026"/>
              <a:gd name="T3" fmla="*/ 491273 h 296645"/>
              <a:gd name="T4" fmla="*/ 623868 w 306026"/>
              <a:gd name="T5" fmla="*/ 600895 h 296645"/>
              <a:gd name="T6" fmla="*/ 576507 w 306026"/>
              <a:gd name="T7" fmla="*/ 491273 h 296645"/>
              <a:gd name="T8" fmla="*/ 125755 w 306026"/>
              <a:gd name="T9" fmla="*/ 470973 h 296645"/>
              <a:gd name="T10" fmla="*/ 1280401 w 306026"/>
              <a:gd name="T11" fmla="*/ 397890 h 296645"/>
              <a:gd name="T12" fmla="*/ 104525 w 306026"/>
              <a:gd name="T13" fmla="*/ 397890 h 296645"/>
              <a:gd name="T14" fmla="*/ 307308 w 306026"/>
              <a:gd name="T15" fmla="*/ 346415 h 296645"/>
              <a:gd name="T16" fmla="*/ 43105 w 306026"/>
              <a:gd name="T17" fmla="*/ 346415 h 296645"/>
              <a:gd name="T18" fmla="*/ 221768 w 306026"/>
              <a:gd name="T19" fmla="*/ 293231 h 296645"/>
              <a:gd name="T20" fmla="*/ 20894 w 306026"/>
              <a:gd name="T21" fmla="*/ 313869 h 296645"/>
              <a:gd name="T22" fmla="*/ 86153 w 306026"/>
              <a:gd name="T23" fmla="*/ 250366 h 296645"/>
              <a:gd name="T24" fmla="*/ 249853 w 306026"/>
              <a:gd name="T25" fmla="*/ 271003 h 296645"/>
              <a:gd name="T26" fmla="*/ 86153 w 306026"/>
              <a:gd name="T27" fmla="*/ 250366 h 296645"/>
              <a:gd name="T28" fmla="*/ 436056 w 306026"/>
              <a:gd name="T29" fmla="*/ 376777 h 296645"/>
              <a:gd name="T30" fmla="*/ 537313 w 306026"/>
              <a:gd name="T31" fmla="*/ 286642 h 296645"/>
              <a:gd name="T32" fmla="*/ 826379 w 306026"/>
              <a:gd name="T33" fmla="*/ 376777 h 296645"/>
              <a:gd name="T34" fmla="*/ 867209 w 306026"/>
              <a:gd name="T35" fmla="*/ 297200 h 296645"/>
              <a:gd name="T36" fmla="*/ 947236 w 306026"/>
              <a:gd name="T37" fmla="*/ 286642 h 296645"/>
              <a:gd name="T38" fmla="*/ 696045 w 306026"/>
              <a:gd name="T39" fmla="*/ 95811 h 296645"/>
              <a:gd name="T40" fmla="*/ 781707 w 306026"/>
              <a:gd name="T41" fmla="*/ 139223 h 296645"/>
              <a:gd name="T42" fmla="*/ 824537 w 306026"/>
              <a:gd name="T43" fmla="*/ 139223 h 296645"/>
              <a:gd name="T44" fmla="*/ 696045 w 306026"/>
              <a:gd name="T45" fmla="*/ 75336 h 296645"/>
              <a:gd name="T46" fmla="*/ 1084419 w 306026"/>
              <a:gd name="T47" fmla="*/ 87698 h 296645"/>
              <a:gd name="T48" fmla="*/ 1174245 w 306026"/>
              <a:gd name="T49" fmla="*/ 0 h 296645"/>
              <a:gd name="T50" fmla="*/ 1321230 w 306026"/>
              <a:gd name="T51" fmla="*/ 376777 h 296645"/>
              <a:gd name="T52" fmla="*/ 1363693 w 306026"/>
              <a:gd name="T53" fmla="*/ 397890 h 296645"/>
              <a:gd name="T54" fmla="*/ 1280401 w 306026"/>
              <a:gd name="T55" fmla="*/ 488835 h 296645"/>
              <a:gd name="T56" fmla="*/ 1237938 w 306026"/>
              <a:gd name="T57" fmla="*/ 656925 h 296645"/>
              <a:gd name="T58" fmla="*/ 947236 w 306026"/>
              <a:gd name="T59" fmla="*/ 590339 h 296645"/>
              <a:gd name="T60" fmla="*/ 906409 w 306026"/>
              <a:gd name="T61" fmla="*/ 491273 h 296645"/>
              <a:gd name="T62" fmla="*/ 759419 w 306026"/>
              <a:gd name="T63" fmla="*/ 622008 h 296645"/>
              <a:gd name="T64" fmla="*/ 534044 w 306026"/>
              <a:gd name="T65" fmla="*/ 578158 h 296645"/>
              <a:gd name="T66" fmla="*/ 473616 w 306026"/>
              <a:gd name="T67" fmla="*/ 590339 h 296645"/>
              <a:gd name="T68" fmla="*/ 432787 w 306026"/>
              <a:gd name="T69" fmla="*/ 491273 h 296645"/>
              <a:gd name="T70" fmla="*/ 125755 w 306026"/>
              <a:gd name="T71" fmla="*/ 667480 h 296645"/>
              <a:gd name="T72" fmla="*/ 62062 w 306026"/>
              <a:gd name="T73" fmla="*/ 460415 h 296645"/>
              <a:gd name="T74" fmla="*/ 0 w 306026"/>
              <a:gd name="T75" fmla="*/ 387334 h 296645"/>
              <a:gd name="T76" fmla="*/ 395226 w 306026"/>
              <a:gd name="T77" fmla="*/ 376777 h 296645"/>
              <a:gd name="T78" fmla="*/ 847612 w 306026"/>
              <a:gd name="T79" fmla="*/ 215996 h 296645"/>
              <a:gd name="T80" fmla="*/ 1280401 w 306026"/>
              <a:gd name="T81" fmla="*/ 376777 h 296645"/>
              <a:gd name="T82" fmla="*/ 1174245 w 306026"/>
              <a:gd name="T83" fmla="*/ 20301 h 296645"/>
              <a:gd name="T84" fmla="*/ 1103520 w 306026"/>
              <a:gd name="T85" fmla="*/ 107467 h 296645"/>
              <a:gd name="T86" fmla="*/ 1071353 w 306026"/>
              <a:gd name="T87" fmla="*/ 110435 h 296645"/>
              <a:gd name="T88" fmla="*/ 1086052 w 306026"/>
              <a:gd name="T89" fmla="*/ 14614 h 2966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026"/>
              <a:gd name="T136" fmla="*/ 0 h 296645"/>
              <a:gd name="T137" fmla="*/ 306026 w 306026"/>
              <a:gd name="T138" fmla="*/ 296645 h 2966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45" name="Freeform 763"/>
          <p:cNvSpPr>
            <a:spLocks noChangeArrowheads="1"/>
          </p:cNvSpPr>
          <p:nvPr/>
        </p:nvSpPr>
        <p:spPr bwMode="auto">
          <a:xfrm>
            <a:off x="2847976" y="2506265"/>
            <a:ext cx="488156" cy="342900"/>
          </a:xfrm>
          <a:custGeom>
            <a:avLst/>
            <a:gdLst>
              <a:gd name="T0" fmla="*/ 836175 w 306027"/>
              <a:gd name="T1" fmla="*/ 537895 h 304220"/>
              <a:gd name="T2" fmla="*/ 919467 w 306027"/>
              <a:gd name="T3" fmla="*/ 638954 h 304220"/>
              <a:gd name="T4" fmla="*/ 1004392 w 306027"/>
              <a:gd name="T5" fmla="*/ 537078 h 304220"/>
              <a:gd name="T6" fmla="*/ 566643 w 306027"/>
              <a:gd name="T7" fmla="*/ 462962 h 304220"/>
              <a:gd name="T8" fmla="*/ 364345 w 306027"/>
              <a:gd name="T9" fmla="*/ 476265 h 304220"/>
              <a:gd name="T10" fmla="*/ 315791 w 306027"/>
              <a:gd name="T11" fmla="*/ 448874 h 304220"/>
              <a:gd name="T12" fmla="*/ 917919 w 306027"/>
              <a:gd name="T13" fmla="*/ 433178 h 304220"/>
              <a:gd name="T14" fmla="*/ 961023 w 306027"/>
              <a:gd name="T15" fmla="*/ 454699 h 304220"/>
              <a:gd name="T16" fmla="*/ 1004128 w 306027"/>
              <a:gd name="T17" fmla="*/ 454699 h 304220"/>
              <a:gd name="T18" fmla="*/ 917919 w 306027"/>
              <a:gd name="T19" fmla="*/ 412484 h 304220"/>
              <a:gd name="T20" fmla="*/ 919467 w 306027"/>
              <a:gd name="T21" fmla="*/ 526485 h 304220"/>
              <a:gd name="T22" fmla="*/ 308596 w 306027"/>
              <a:gd name="T23" fmla="*/ 373028 h 304220"/>
              <a:gd name="T24" fmla="*/ 587799 w 306027"/>
              <a:gd name="T25" fmla="*/ 393751 h 304220"/>
              <a:gd name="T26" fmla="*/ 308596 w 306027"/>
              <a:gd name="T27" fmla="*/ 373028 h 304220"/>
              <a:gd name="T28" fmla="*/ 1104718 w 306027"/>
              <a:gd name="T29" fmla="*/ 311654 h 304220"/>
              <a:gd name="T30" fmla="*/ 847734 w 306027"/>
              <a:gd name="T31" fmla="*/ 311654 h 304220"/>
              <a:gd name="T32" fmla="*/ 745947 w 306027"/>
              <a:gd name="T33" fmla="*/ 301292 h 304220"/>
              <a:gd name="T34" fmla="*/ 308511 w 306027"/>
              <a:gd name="T35" fmla="*/ 322015 h 304220"/>
              <a:gd name="T36" fmla="*/ 653466 w 306027"/>
              <a:gd name="T37" fmla="*/ 225970 h 304220"/>
              <a:gd name="T38" fmla="*/ 1085108 w 306027"/>
              <a:gd name="T39" fmla="*/ 246693 h 304220"/>
              <a:gd name="T40" fmla="*/ 653466 w 306027"/>
              <a:gd name="T41" fmla="*/ 225970 h 304220"/>
              <a:gd name="T42" fmla="*/ 551555 w 306027"/>
              <a:gd name="T43" fmla="*/ 236332 h 304220"/>
              <a:gd name="T44" fmla="*/ 287368 w 306027"/>
              <a:gd name="T45" fmla="*/ 236332 h 304220"/>
              <a:gd name="T46" fmla="*/ 853822 w 306027"/>
              <a:gd name="T47" fmla="*/ 154234 h 304220"/>
              <a:gd name="T48" fmla="*/ 536680 w 306027"/>
              <a:gd name="T49" fmla="*/ 174957 h 304220"/>
              <a:gd name="T50" fmla="*/ 259970 w 306027"/>
              <a:gd name="T51" fmla="*/ 68150 h 304220"/>
              <a:gd name="T52" fmla="*/ 1220121 w 306027"/>
              <a:gd name="T53" fmla="*/ 120218 h 304220"/>
              <a:gd name="T54" fmla="*/ 1220121 w 306027"/>
              <a:gd name="T55" fmla="*/ 506661 h 304220"/>
              <a:gd name="T56" fmla="*/ 1095028 w 306027"/>
              <a:gd name="T57" fmla="*/ 548153 h 304220"/>
              <a:gd name="T58" fmla="*/ 1098278 w 306027"/>
              <a:gd name="T59" fmla="*/ 88490 h 304220"/>
              <a:gd name="T60" fmla="*/ 177118 w 306027"/>
              <a:gd name="T61" fmla="*/ 487135 h 304220"/>
              <a:gd name="T62" fmla="*/ 727863 w 306027"/>
              <a:gd name="T63" fmla="*/ 548153 h 304220"/>
              <a:gd name="T64" fmla="*/ 240475 w 306027"/>
              <a:gd name="T65" fmla="*/ 548153 h 304220"/>
              <a:gd name="T66" fmla="*/ 136502 w 306027"/>
              <a:gd name="T67" fmla="*/ 130795 h 304220"/>
              <a:gd name="T68" fmla="*/ 259970 w 306027"/>
              <a:gd name="T69" fmla="*/ 68150 h 304220"/>
              <a:gd name="T70" fmla="*/ 42463 w 306027"/>
              <a:gd name="T71" fmla="*/ 577830 h 304220"/>
              <a:gd name="T72" fmla="*/ 793712 w 306027"/>
              <a:gd name="T73" fmla="*/ 523225 h 304220"/>
              <a:gd name="T74" fmla="*/ 1108912 w 306027"/>
              <a:gd name="T75" fmla="*/ 453135 h 304220"/>
              <a:gd name="T76" fmla="*/ 1283663 w 306027"/>
              <a:gd name="T77" fmla="*/ 607169 h 304220"/>
              <a:gd name="T78" fmla="*/ 1283663 w 306027"/>
              <a:gd name="T79" fmla="*/ 20376 h 304220"/>
              <a:gd name="T80" fmla="*/ 1283663 w 306027"/>
              <a:gd name="T81" fmla="*/ 0 h 304220"/>
              <a:gd name="T82" fmla="*/ 1283663 w 306027"/>
              <a:gd name="T83" fmla="*/ 628359 h 304220"/>
              <a:gd name="T84" fmla="*/ 1035423 w 306027"/>
              <a:gd name="T85" fmla="*/ 685408 h 304220"/>
              <a:gd name="T86" fmla="*/ 919467 w 306027"/>
              <a:gd name="T87" fmla="*/ 661774 h 304220"/>
              <a:gd name="T88" fmla="*/ 793712 w 306027"/>
              <a:gd name="T89" fmla="*/ 676442 h 304220"/>
              <a:gd name="T90" fmla="*/ 0 w 306027"/>
              <a:gd name="T91" fmla="*/ 577830 h 304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6027"/>
              <a:gd name="T139" fmla="*/ 0 h 304220"/>
              <a:gd name="T140" fmla="*/ 306027 w 306027"/>
              <a:gd name="T141" fmla="*/ 304220 h 304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6027" h="304220">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46" name="Freeform 762"/>
          <p:cNvSpPr>
            <a:spLocks noChangeArrowheads="1"/>
          </p:cNvSpPr>
          <p:nvPr/>
        </p:nvSpPr>
        <p:spPr bwMode="auto">
          <a:xfrm>
            <a:off x="5398294" y="1498997"/>
            <a:ext cx="488156" cy="255984"/>
          </a:xfrm>
          <a:custGeom>
            <a:avLst/>
            <a:gdLst>
              <a:gd name="T0" fmla="*/ 797905 w 305681"/>
              <a:gd name="T1" fmla="*/ 451141 h 226205"/>
              <a:gd name="T2" fmla="*/ 1177633 w 305681"/>
              <a:gd name="T3" fmla="*/ 459890 h 226205"/>
              <a:gd name="T4" fmla="*/ 1084031 w 305681"/>
              <a:gd name="T5" fmla="*/ 449470 h 226205"/>
              <a:gd name="T6" fmla="*/ 322451 w 305681"/>
              <a:gd name="T7" fmla="*/ 439050 h 226205"/>
              <a:gd name="T8" fmla="*/ 322451 w 305681"/>
              <a:gd name="T9" fmla="*/ 439050 h 226205"/>
              <a:gd name="T10" fmla="*/ 178439 w 305681"/>
              <a:gd name="T11" fmla="*/ 449470 h 226205"/>
              <a:gd name="T12" fmla="*/ 1177633 w 305681"/>
              <a:gd name="T13" fmla="*/ 402146 h 226205"/>
              <a:gd name="T14" fmla="*/ 1084031 w 305681"/>
              <a:gd name="T15" fmla="*/ 391325 h 226205"/>
              <a:gd name="T16" fmla="*/ 322451 w 305681"/>
              <a:gd name="T17" fmla="*/ 381336 h 226205"/>
              <a:gd name="T18" fmla="*/ 322451 w 305681"/>
              <a:gd name="T19" fmla="*/ 381336 h 226205"/>
              <a:gd name="T20" fmla="*/ 178439 w 305681"/>
              <a:gd name="T21" fmla="*/ 391325 h 226205"/>
              <a:gd name="T22" fmla="*/ 819278 w 305681"/>
              <a:gd name="T23" fmla="*/ 398540 h 226205"/>
              <a:gd name="T24" fmla="*/ 709668 w 305681"/>
              <a:gd name="T25" fmla="*/ 388551 h 226205"/>
              <a:gd name="T26" fmla="*/ 566463 w 305681"/>
              <a:gd name="T27" fmla="*/ 377730 h 226205"/>
              <a:gd name="T28" fmla="*/ 566463 w 305681"/>
              <a:gd name="T29" fmla="*/ 377730 h 226205"/>
              <a:gd name="T30" fmla="*/ 1157695 w 305681"/>
              <a:gd name="T31" fmla="*/ 334042 h 226205"/>
              <a:gd name="T32" fmla="*/ 1064092 w 305681"/>
              <a:gd name="T33" fmla="*/ 344463 h 226205"/>
              <a:gd name="T34" fmla="*/ 342390 w 305681"/>
              <a:gd name="T35" fmla="*/ 334042 h 226205"/>
              <a:gd name="T36" fmla="*/ 199239 w 305681"/>
              <a:gd name="T37" fmla="*/ 323622 h 226205"/>
              <a:gd name="T38" fmla="*/ 199239 w 305681"/>
              <a:gd name="T39" fmla="*/ 323622 h 226205"/>
              <a:gd name="T40" fmla="*/ 797675 w 305681"/>
              <a:gd name="T41" fmla="*/ 330436 h 226205"/>
              <a:gd name="T42" fmla="*/ 688867 w 305681"/>
              <a:gd name="T43" fmla="*/ 340856 h 226205"/>
              <a:gd name="T44" fmla="*/ 587263 w 305681"/>
              <a:gd name="T45" fmla="*/ 330436 h 226205"/>
              <a:gd name="T46" fmla="*/ 1177633 w 305681"/>
              <a:gd name="T47" fmla="*/ 269516 h 226205"/>
              <a:gd name="T48" fmla="*/ 1177633 w 305681"/>
              <a:gd name="T49" fmla="*/ 269516 h 226205"/>
              <a:gd name="T50" fmla="*/ 1042489 w 305681"/>
              <a:gd name="T51" fmla="*/ 279936 h 226205"/>
              <a:gd name="T52" fmla="*/ 322451 w 305681"/>
              <a:gd name="T53" fmla="*/ 290356 h 226205"/>
              <a:gd name="T54" fmla="*/ 220040 w 305681"/>
              <a:gd name="T55" fmla="*/ 279936 h 226205"/>
              <a:gd name="T56" fmla="*/ 819278 w 305681"/>
              <a:gd name="T57" fmla="*/ 262302 h 226205"/>
              <a:gd name="T58" fmla="*/ 819278 w 305681"/>
              <a:gd name="T59" fmla="*/ 262302 h 226205"/>
              <a:gd name="T60" fmla="*/ 668067 w 305681"/>
              <a:gd name="T61" fmla="*/ 273124 h 226205"/>
              <a:gd name="T62" fmla="*/ 566463 w 305681"/>
              <a:gd name="T63" fmla="*/ 283112 h 226205"/>
              <a:gd name="T64" fmla="*/ 964664 w 305681"/>
              <a:gd name="T65" fmla="*/ 492764 h 226205"/>
              <a:gd name="T66" fmla="*/ 104702 w 305681"/>
              <a:gd name="T67" fmla="*/ 230773 h 226205"/>
              <a:gd name="T68" fmla="*/ 104702 w 305681"/>
              <a:gd name="T69" fmla="*/ 230773 h 226205"/>
              <a:gd name="T70" fmla="*/ 797675 w 305681"/>
              <a:gd name="T71" fmla="*/ 215410 h 226205"/>
              <a:gd name="T72" fmla="*/ 688867 w 305681"/>
              <a:gd name="T73" fmla="*/ 225398 h 226205"/>
              <a:gd name="T74" fmla="*/ 587263 w 305681"/>
              <a:gd name="T75" fmla="*/ 215410 h 226205"/>
              <a:gd name="T76" fmla="*/ 462750 w 305681"/>
              <a:gd name="T77" fmla="*/ 167927 h 226205"/>
              <a:gd name="T78" fmla="*/ 546130 w 305681"/>
              <a:gd name="T79" fmla="*/ 440529 h 226205"/>
              <a:gd name="T80" fmla="*/ 838776 w 305681"/>
              <a:gd name="T81" fmla="*/ 492764 h 226205"/>
              <a:gd name="T82" fmla="*/ 462750 w 305681"/>
              <a:gd name="T83" fmla="*/ 167927 h 226205"/>
              <a:gd name="T84" fmla="*/ 1028427 w 305681"/>
              <a:gd name="T85" fmla="*/ 167927 h 226205"/>
              <a:gd name="T86" fmla="*/ 1321079 w 305681"/>
              <a:gd name="T87" fmla="*/ 209552 h 226205"/>
              <a:gd name="T88" fmla="*/ 63827 w 305681"/>
              <a:gd name="T89" fmla="*/ 209552 h 226205"/>
              <a:gd name="T90" fmla="*/ 356479 w 305681"/>
              <a:gd name="T91" fmla="*/ 167927 h 226205"/>
              <a:gd name="T92" fmla="*/ 261654 w 305681"/>
              <a:gd name="T93" fmla="*/ 83863 h 226205"/>
              <a:gd name="T94" fmla="*/ 945047 w 305681"/>
              <a:gd name="T95" fmla="*/ 146707 h 226205"/>
              <a:gd name="T96" fmla="*/ 706349 w 305681"/>
              <a:gd name="T97" fmla="*/ 3060 h 226205"/>
              <a:gd name="T98" fmla="*/ 1381567 w 305681"/>
              <a:gd name="T99" fmla="*/ 213634 h 226205"/>
              <a:gd name="T100" fmla="*/ 1322713 w 305681"/>
              <a:gd name="T101" fmla="*/ 492764 h 226205"/>
              <a:gd name="T102" fmla="*/ 1301458 w 305681"/>
              <a:gd name="T103" fmla="*/ 513985 h 226205"/>
              <a:gd name="T104" fmla="*/ 441496 w 305681"/>
              <a:gd name="T105" fmla="*/ 513985 h 226205"/>
              <a:gd name="T106" fmla="*/ 21322 w 305681"/>
              <a:gd name="T107" fmla="*/ 492764 h 226205"/>
              <a:gd name="T108" fmla="*/ 1701 w 305681"/>
              <a:gd name="T109" fmla="*/ 225060 h 226205"/>
              <a:gd name="T110" fmla="*/ 541222 w 305681"/>
              <a:gd name="T111" fmla="*/ 62640 h 2262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5681"/>
              <a:gd name="T169" fmla="*/ 0 h 226205"/>
              <a:gd name="T170" fmla="*/ 305681 w 305681"/>
              <a:gd name="T171" fmla="*/ 226205 h 2262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5681" h="226205">
                <a:moveTo>
                  <a:pt x="129779" y="198547"/>
                </a:moveTo>
                <a:lnTo>
                  <a:pt x="129779" y="216866"/>
                </a:lnTo>
                <a:lnTo>
                  <a:pt x="175917" y="216866"/>
                </a:lnTo>
                <a:lnTo>
                  <a:pt x="175917" y="198547"/>
                </a:lnTo>
                <a:lnTo>
                  <a:pt x="129779" y="198547"/>
                </a:lnTo>
                <a:close/>
                <a:moveTo>
                  <a:pt x="259637" y="193226"/>
                </a:moveTo>
                <a:cubicBezTo>
                  <a:pt x="262568" y="193226"/>
                  <a:pt x="264400" y="195343"/>
                  <a:pt x="264400" y="197812"/>
                </a:cubicBezTo>
                <a:cubicBezTo>
                  <a:pt x="264400" y="200282"/>
                  <a:pt x="262568" y="202398"/>
                  <a:pt x="259637" y="202398"/>
                </a:cubicBezTo>
                <a:cubicBezTo>
                  <a:pt x="257073" y="202398"/>
                  <a:pt x="255241" y="200282"/>
                  <a:pt x="255241" y="197812"/>
                </a:cubicBezTo>
                <a:cubicBezTo>
                  <a:pt x="255241" y="195343"/>
                  <a:pt x="257073" y="193226"/>
                  <a:pt x="259637" y="193226"/>
                </a:cubicBezTo>
                <a:close/>
                <a:moveTo>
                  <a:pt x="234604" y="193226"/>
                </a:moveTo>
                <a:cubicBezTo>
                  <a:pt x="237168" y="193226"/>
                  <a:pt x="239000" y="195343"/>
                  <a:pt x="239000" y="197812"/>
                </a:cubicBezTo>
                <a:cubicBezTo>
                  <a:pt x="239000" y="200282"/>
                  <a:pt x="237168" y="202398"/>
                  <a:pt x="234604" y="202398"/>
                </a:cubicBezTo>
                <a:cubicBezTo>
                  <a:pt x="231673" y="202398"/>
                  <a:pt x="229841" y="200282"/>
                  <a:pt x="229841" y="197812"/>
                </a:cubicBezTo>
                <a:cubicBezTo>
                  <a:pt x="229841" y="195343"/>
                  <a:pt x="231673" y="193226"/>
                  <a:pt x="234604" y="193226"/>
                </a:cubicBezTo>
                <a:close/>
                <a:moveTo>
                  <a:pt x="71092" y="193226"/>
                </a:moveTo>
                <a:cubicBezTo>
                  <a:pt x="73656" y="193226"/>
                  <a:pt x="75488" y="195343"/>
                  <a:pt x="75488" y="197812"/>
                </a:cubicBezTo>
                <a:cubicBezTo>
                  <a:pt x="75488" y="200282"/>
                  <a:pt x="73656" y="202398"/>
                  <a:pt x="71092" y="202398"/>
                </a:cubicBezTo>
                <a:cubicBezTo>
                  <a:pt x="68527" y="202398"/>
                  <a:pt x="66329" y="200282"/>
                  <a:pt x="66329" y="197812"/>
                </a:cubicBezTo>
                <a:cubicBezTo>
                  <a:pt x="66329" y="195343"/>
                  <a:pt x="68527" y="193226"/>
                  <a:pt x="71092" y="193226"/>
                </a:cubicBezTo>
                <a:close/>
                <a:moveTo>
                  <a:pt x="43927" y="193226"/>
                </a:moveTo>
                <a:cubicBezTo>
                  <a:pt x="46397" y="193226"/>
                  <a:pt x="48513" y="195343"/>
                  <a:pt x="48513" y="197812"/>
                </a:cubicBezTo>
                <a:cubicBezTo>
                  <a:pt x="48513" y="200282"/>
                  <a:pt x="46397" y="202398"/>
                  <a:pt x="43927" y="202398"/>
                </a:cubicBezTo>
                <a:cubicBezTo>
                  <a:pt x="41458" y="202398"/>
                  <a:pt x="39341" y="200282"/>
                  <a:pt x="39341" y="197812"/>
                </a:cubicBezTo>
                <a:cubicBezTo>
                  <a:pt x="39341" y="195343"/>
                  <a:pt x="41458" y="193226"/>
                  <a:pt x="43927" y="193226"/>
                </a:cubicBezTo>
                <a:close/>
                <a:moveTo>
                  <a:pt x="259637" y="167826"/>
                </a:moveTo>
                <a:cubicBezTo>
                  <a:pt x="262568" y="167826"/>
                  <a:pt x="264400" y="169658"/>
                  <a:pt x="264400" y="172222"/>
                </a:cubicBezTo>
                <a:cubicBezTo>
                  <a:pt x="264400" y="175153"/>
                  <a:pt x="262568" y="176985"/>
                  <a:pt x="259637" y="176985"/>
                </a:cubicBezTo>
                <a:cubicBezTo>
                  <a:pt x="257073" y="176985"/>
                  <a:pt x="255241" y="175153"/>
                  <a:pt x="255241" y="172222"/>
                </a:cubicBezTo>
                <a:cubicBezTo>
                  <a:pt x="255241" y="169658"/>
                  <a:pt x="257073" y="167826"/>
                  <a:pt x="259637" y="167826"/>
                </a:cubicBezTo>
                <a:close/>
                <a:moveTo>
                  <a:pt x="234604" y="167826"/>
                </a:moveTo>
                <a:cubicBezTo>
                  <a:pt x="237168" y="167826"/>
                  <a:pt x="239000" y="169658"/>
                  <a:pt x="239000" y="172222"/>
                </a:cubicBezTo>
                <a:cubicBezTo>
                  <a:pt x="239000" y="175153"/>
                  <a:pt x="237168" y="176985"/>
                  <a:pt x="234604" y="176985"/>
                </a:cubicBezTo>
                <a:cubicBezTo>
                  <a:pt x="231673" y="176985"/>
                  <a:pt x="229841" y="175153"/>
                  <a:pt x="229841" y="172222"/>
                </a:cubicBezTo>
                <a:cubicBezTo>
                  <a:pt x="229841" y="169658"/>
                  <a:pt x="231673" y="167826"/>
                  <a:pt x="234604" y="167826"/>
                </a:cubicBezTo>
                <a:close/>
                <a:moveTo>
                  <a:pt x="71092" y="167826"/>
                </a:moveTo>
                <a:cubicBezTo>
                  <a:pt x="73656" y="167826"/>
                  <a:pt x="75488" y="169658"/>
                  <a:pt x="75488" y="172222"/>
                </a:cubicBezTo>
                <a:cubicBezTo>
                  <a:pt x="75488" y="175153"/>
                  <a:pt x="73656" y="176985"/>
                  <a:pt x="71092" y="176985"/>
                </a:cubicBezTo>
                <a:cubicBezTo>
                  <a:pt x="68527" y="176985"/>
                  <a:pt x="66329" y="175153"/>
                  <a:pt x="66329" y="172222"/>
                </a:cubicBezTo>
                <a:cubicBezTo>
                  <a:pt x="66329" y="169658"/>
                  <a:pt x="68527" y="167826"/>
                  <a:pt x="71092" y="167826"/>
                </a:cubicBezTo>
                <a:close/>
                <a:moveTo>
                  <a:pt x="43927" y="167826"/>
                </a:moveTo>
                <a:cubicBezTo>
                  <a:pt x="46397" y="167826"/>
                  <a:pt x="48513" y="169658"/>
                  <a:pt x="48513" y="172222"/>
                </a:cubicBezTo>
                <a:cubicBezTo>
                  <a:pt x="48513" y="175153"/>
                  <a:pt x="46397" y="176985"/>
                  <a:pt x="43927" y="176985"/>
                </a:cubicBezTo>
                <a:cubicBezTo>
                  <a:pt x="41458" y="176985"/>
                  <a:pt x="39341" y="175153"/>
                  <a:pt x="39341" y="172222"/>
                </a:cubicBezTo>
                <a:cubicBezTo>
                  <a:pt x="39341" y="169658"/>
                  <a:pt x="41458" y="167826"/>
                  <a:pt x="43927" y="167826"/>
                </a:cubicBezTo>
                <a:close/>
                <a:moveTo>
                  <a:pt x="180629" y="166239"/>
                </a:moveTo>
                <a:cubicBezTo>
                  <a:pt x="183193" y="166239"/>
                  <a:pt x="185025" y="168071"/>
                  <a:pt x="185025" y="171002"/>
                </a:cubicBezTo>
                <a:cubicBezTo>
                  <a:pt x="185025" y="173566"/>
                  <a:pt x="183193" y="175398"/>
                  <a:pt x="180629" y="175398"/>
                </a:cubicBezTo>
                <a:cubicBezTo>
                  <a:pt x="177698" y="175398"/>
                  <a:pt x="175866" y="173566"/>
                  <a:pt x="175866" y="171002"/>
                </a:cubicBezTo>
                <a:cubicBezTo>
                  <a:pt x="175866" y="168071"/>
                  <a:pt x="177698" y="166239"/>
                  <a:pt x="180629" y="166239"/>
                </a:cubicBezTo>
                <a:close/>
                <a:moveTo>
                  <a:pt x="151877" y="166239"/>
                </a:moveTo>
                <a:cubicBezTo>
                  <a:pt x="154347" y="166239"/>
                  <a:pt x="156463" y="168071"/>
                  <a:pt x="156463" y="171002"/>
                </a:cubicBezTo>
                <a:cubicBezTo>
                  <a:pt x="156463" y="173566"/>
                  <a:pt x="154347" y="175398"/>
                  <a:pt x="151877" y="175398"/>
                </a:cubicBezTo>
                <a:cubicBezTo>
                  <a:pt x="149408" y="175398"/>
                  <a:pt x="147291" y="173566"/>
                  <a:pt x="147291" y="171002"/>
                </a:cubicBezTo>
                <a:cubicBezTo>
                  <a:pt x="147291" y="168071"/>
                  <a:pt x="149408" y="166239"/>
                  <a:pt x="151877" y="166239"/>
                </a:cubicBezTo>
                <a:close/>
                <a:moveTo>
                  <a:pt x="124890" y="166239"/>
                </a:moveTo>
                <a:cubicBezTo>
                  <a:pt x="127360" y="166239"/>
                  <a:pt x="129476" y="168071"/>
                  <a:pt x="129476" y="171002"/>
                </a:cubicBezTo>
                <a:cubicBezTo>
                  <a:pt x="129476" y="173566"/>
                  <a:pt x="127360" y="175398"/>
                  <a:pt x="124890" y="175398"/>
                </a:cubicBezTo>
                <a:cubicBezTo>
                  <a:pt x="122421" y="175398"/>
                  <a:pt x="120304" y="173566"/>
                  <a:pt x="120304" y="171002"/>
                </a:cubicBezTo>
                <a:cubicBezTo>
                  <a:pt x="120304" y="168071"/>
                  <a:pt x="122421" y="166239"/>
                  <a:pt x="124890" y="166239"/>
                </a:cubicBezTo>
                <a:close/>
                <a:moveTo>
                  <a:pt x="259637" y="142426"/>
                </a:moveTo>
                <a:cubicBezTo>
                  <a:pt x="262568" y="142426"/>
                  <a:pt x="264400" y="144543"/>
                  <a:pt x="264400" y="147012"/>
                </a:cubicBezTo>
                <a:cubicBezTo>
                  <a:pt x="264400" y="149482"/>
                  <a:pt x="262568" y="151598"/>
                  <a:pt x="259637" y="151598"/>
                </a:cubicBezTo>
                <a:cubicBezTo>
                  <a:pt x="257073" y="151598"/>
                  <a:pt x="255241" y="149482"/>
                  <a:pt x="255241" y="147012"/>
                </a:cubicBezTo>
                <a:cubicBezTo>
                  <a:pt x="255241" y="144543"/>
                  <a:pt x="257073" y="142426"/>
                  <a:pt x="259637" y="142426"/>
                </a:cubicBezTo>
                <a:close/>
                <a:moveTo>
                  <a:pt x="234604" y="142426"/>
                </a:moveTo>
                <a:cubicBezTo>
                  <a:pt x="237168" y="142426"/>
                  <a:pt x="239000" y="144543"/>
                  <a:pt x="239000" y="147012"/>
                </a:cubicBezTo>
                <a:cubicBezTo>
                  <a:pt x="239000" y="149482"/>
                  <a:pt x="237168" y="151598"/>
                  <a:pt x="234604" y="151598"/>
                </a:cubicBezTo>
                <a:cubicBezTo>
                  <a:pt x="231673" y="151598"/>
                  <a:pt x="229841" y="149482"/>
                  <a:pt x="229841" y="147012"/>
                </a:cubicBezTo>
                <a:cubicBezTo>
                  <a:pt x="229841" y="144543"/>
                  <a:pt x="231673" y="142426"/>
                  <a:pt x="234604" y="142426"/>
                </a:cubicBezTo>
                <a:close/>
                <a:moveTo>
                  <a:pt x="71092" y="142426"/>
                </a:moveTo>
                <a:cubicBezTo>
                  <a:pt x="73656" y="142426"/>
                  <a:pt x="75488" y="144543"/>
                  <a:pt x="75488" y="147012"/>
                </a:cubicBezTo>
                <a:cubicBezTo>
                  <a:pt x="75488" y="149482"/>
                  <a:pt x="73656" y="151598"/>
                  <a:pt x="71092" y="151598"/>
                </a:cubicBezTo>
                <a:cubicBezTo>
                  <a:pt x="68527" y="151598"/>
                  <a:pt x="66329" y="149482"/>
                  <a:pt x="66329" y="147012"/>
                </a:cubicBezTo>
                <a:cubicBezTo>
                  <a:pt x="66329" y="144543"/>
                  <a:pt x="68527" y="142426"/>
                  <a:pt x="71092" y="142426"/>
                </a:cubicBezTo>
                <a:close/>
                <a:moveTo>
                  <a:pt x="43927" y="142426"/>
                </a:moveTo>
                <a:cubicBezTo>
                  <a:pt x="46397" y="142426"/>
                  <a:pt x="48513" y="144543"/>
                  <a:pt x="48513" y="147012"/>
                </a:cubicBezTo>
                <a:cubicBezTo>
                  <a:pt x="48513" y="149482"/>
                  <a:pt x="46397" y="151598"/>
                  <a:pt x="43927" y="151598"/>
                </a:cubicBezTo>
                <a:cubicBezTo>
                  <a:pt x="41458" y="151598"/>
                  <a:pt x="39341" y="149482"/>
                  <a:pt x="39341" y="147012"/>
                </a:cubicBezTo>
                <a:cubicBezTo>
                  <a:pt x="39341" y="144543"/>
                  <a:pt x="41458" y="142426"/>
                  <a:pt x="43927" y="142426"/>
                </a:cubicBezTo>
                <a:close/>
                <a:moveTo>
                  <a:pt x="180629" y="140839"/>
                </a:moveTo>
                <a:cubicBezTo>
                  <a:pt x="183193" y="140839"/>
                  <a:pt x="185025" y="142956"/>
                  <a:pt x="185025" y="145425"/>
                </a:cubicBezTo>
                <a:cubicBezTo>
                  <a:pt x="185025" y="147895"/>
                  <a:pt x="183193" y="150011"/>
                  <a:pt x="180629" y="150011"/>
                </a:cubicBezTo>
                <a:cubicBezTo>
                  <a:pt x="177698" y="150011"/>
                  <a:pt x="175866" y="147895"/>
                  <a:pt x="175866" y="145425"/>
                </a:cubicBezTo>
                <a:cubicBezTo>
                  <a:pt x="175866" y="142956"/>
                  <a:pt x="177698" y="140839"/>
                  <a:pt x="180629" y="140839"/>
                </a:cubicBezTo>
                <a:close/>
                <a:moveTo>
                  <a:pt x="151877" y="140839"/>
                </a:moveTo>
                <a:cubicBezTo>
                  <a:pt x="154347" y="140839"/>
                  <a:pt x="156463" y="142956"/>
                  <a:pt x="156463" y="145425"/>
                </a:cubicBezTo>
                <a:cubicBezTo>
                  <a:pt x="156463" y="147895"/>
                  <a:pt x="154347" y="150011"/>
                  <a:pt x="151877" y="150011"/>
                </a:cubicBezTo>
                <a:cubicBezTo>
                  <a:pt x="149408" y="150011"/>
                  <a:pt x="147291" y="147895"/>
                  <a:pt x="147291" y="145425"/>
                </a:cubicBezTo>
                <a:cubicBezTo>
                  <a:pt x="147291" y="142956"/>
                  <a:pt x="149408" y="140839"/>
                  <a:pt x="151877" y="140839"/>
                </a:cubicBezTo>
                <a:close/>
                <a:moveTo>
                  <a:pt x="124890" y="140839"/>
                </a:moveTo>
                <a:cubicBezTo>
                  <a:pt x="127360" y="140839"/>
                  <a:pt x="129476" y="142956"/>
                  <a:pt x="129476" y="145425"/>
                </a:cubicBezTo>
                <a:cubicBezTo>
                  <a:pt x="129476" y="147895"/>
                  <a:pt x="127360" y="150011"/>
                  <a:pt x="124890" y="150011"/>
                </a:cubicBezTo>
                <a:cubicBezTo>
                  <a:pt x="122421" y="150011"/>
                  <a:pt x="120304" y="147895"/>
                  <a:pt x="120304" y="145425"/>
                </a:cubicBezTo>
                <a:cubicBezTo>
                  <a:pt x="120304" y="142956"/>
                  <a:pt x="122421" y="140839"/>
                  <a:pt x="124890" y="140839"/>
                </a:cubicBezTo>
                <a:close/>
                <a:moveTo>
                  <a:pt x="259637" y="118614"/>
                </a:moveTo>
                <a:cubicBezTo>
                  <a:pt x="262568" y="118614"/>
                  <a:pt x="264400" y="120731"/>
                  <a:pt x="264400" y="123200"/>
                </a:cubicBezTo>
                <a:cubicBezTo>
                  <a:pt x="264400" y="125670"/>
                  <a:pt x="262568" y="127786"/>
                  <a:pt x="259637" y="127786"/>
                </a:cubicBezTo>
                <a:cubicBezTo>
                  <a:pt x="257073" y="127786"/>
                  <a:pt x="255241" y="125670"/>
                  <a:pt x="255241" y="123200"/>
                </a:cubicBezTo>
                <a:cubicBezTo>
                  <a:pt x="255241" y="120731"/>
                  <a:pt x="257073" y="118614"/>
                  <a:pt x="259637" y="118614"/>
                </a:cubicBezTo>
                <a:close/>
                <a:moveTo>
                  <a:pt x="234604" y="118614"/>
                </a:moveTo>
                <a:cubicBezTo>
                  <a:pt x="237168" y="118614"/>
                  <a:pt x="239000" y="120731"/>
                  <a:pt x="239000" y="123200"/>
                </a:cubicBezTo>
                <a:cubicBezTo>
                  <a:pt x="239000" y="125670"/>
                  <a:pt x="237168" y="127786"/>
                  <a:pt x="234604" y="127786"/>
                </a:cubicBezTo>
                <a:cubicBezTo>
                  <a:pt x="231673" y="127786"/>
                  <a:pt x="229841" y="125670"/>
                  <a:pt x="229841" y="123200"/>
                </a:cubicBezTo>
                <a:cubicBezTo>
                  <a:pt x="229841" y="120731"/>
                  <a:pt x="231673" y="118614"/>
                  <a:pt x="234604" y="118614"/>
                </a:cubicBezTo>
                <a:close/>
                <a:moveTo>
                  <a:pt x="71092" y="118614"/>
                </a:moveTo>
                <a:cubicBezTo>
                  <a:pt x="73656" y="118614"/>
                  <a:pt x="75488" y="120731"/>
                  <a:pt x="75488" y="123200"/>
                </a:cubicBezTo>
                <a:cubicBezTo>
                  <a:pt x="75488" y="125670"/>
                  <a:pt x="73656" y="127786"/>
                  <a:pt x="71092" y="127786"/>
                </a:cubicBezTo>
                <a:cubicBezTo>
                  <a:pt x="68527" y="127786"/>
                  <a:pt x="66329" y="125670"/>
                  <a:pt x="66329" y="123200"/>
                </a:cubicBezTo>
                <a:cubicBezTo>
                  <a:pt x="66329" y="120731"/>
                  <a:pt x="68527" y="118614"/>
                  <a:pt x="71092" y="118614"/>
                </a:cubicBezTo>
                <a:close/>
                <a:moveTo>
                  <a:pt x="43927" y="118614"/>
                </a:moveTo>
                <a:cubicBezTo>
                  <a:pt x="46397" y="118614"/>
                  <a:pt x="48513" y="120731"/>
                  <a:pt x="48513" y="123200"/>
                </a:cubicBezTo>
                <a:cubicBezTo>
                  <a:pt x="48513" y="125670"/>
                  <a:pt x="46397" y="127786"/>
                  <a:pt x="43927" y="127786"/>
                </a:cubicBezTo>
                <a:cubicBezTo>
                  <a:pt x="41458" y="127786"/>
                  <a:pt x="39341" y="125670"/>
                  <a:pt x="39341" y="123200"/>
                </a:cubicBezTo>
                <a:cubicBezTo>
                  <a:pt x="39341" y="120731"/>
                  <a:pt x="41458" y="118614"/>
                  <a:pt x="43927" y="118614"/>
                </a:cubicBezTo>
                <a:close/>
                <a:moveTo>
                  <a:pt x="180629" y="115439"/>
                </a:moveTo>
                <a:cubicBezTo>
                  <a:pt x="183193" y="115439"/>
                  <a:pt x="185025" y="117271"/>
                  <a:pt x="185025" y="120202"/>
                </a:cubicBezTo>
                <a:cubicBezTo>
                  <a:pt x="185025" y="122766"/>
                  <a:pt x="183193" y="124598"/>
                  <a:pt x="180629" y="124598"/>
                </a:cubicBezTo>
                <a:cubicBezTo>
                  <a:pt x="177698" y="124598"/>
                  <a:pt x="175866" y="122766"/>
                  <a:pt x="175866" y="120202"/>
                </a:cubicBezTo>
                <a:cubicBezTo>
                  <a:pt x="175866" y="117271"/>
                  <a:pt x="177698" y="115439"/>
                  <a:pt x="180629" y="115439"/>
                </a:cubicBezTo>
                <a:close/>
                <a:moveTo>
                  <a:pt x="151877" y="115439"/>
                </a:moveTo>
                <a:cubicBezTo>
                  <a:pt x="154347" y="115439"/>
                  <a:pt x="156463" y="117271"/>
                  <a:pt x="156463" y="120202"/>
                </a:cubicBezTo>
                <a:cubicBezTo>
                  <a:pt x="156463" y="122766"/>
                  <a:pt x="154347" y="124598"/>
                  <a:pt x="151877" y="124598"/>
                </a:cubicBezTo>
                <a:cubicBezTo>
                  <a:pt x="149408" y="124598"/>
                  <a:pt x="147291" y="122766"/>
                  <a:pt x="147291" y="120202"/>
                </a:cubicBezTo>
                <a:cubicBezTo>
                  <a:pt x="147291" y="117271"/>
                  <a:pt x="149408" y="115439"/>
                  <a:pt x="151877" y="115439"/>
                </a:cubicBezTo>
                <a:close/>
                <a:moveTo>
                  <a:pt x="124890" y="115439"/>
                </a:moveTo>
                <a:cubicBezTo>
                  <a:pt x="127360" y="115439"/>
                  <a:pt x="129476" y="117271"/>
                  <a:pt x="129476" y="120202"/>
                </a:cubicBezTo>
                <a:cubicBezTo>
                  <a:pt x="129476" y="122766"/>
                  <a:pt x="127360" y="124598"/>
                  <a:pt x="124890" y="124598"/>
                </a:cubicBezTo>
                <a:cubicBezTo>
                  <a:pt x="122421" y="124598"/>
                  <a:pt x="120304" y="122766"/>
                  <a:pt x="120304" y="120202"/>
                </a:cubicBezTo>
                <a:cubicBezTo>
                  <a:pt x="120304" y="117271"/>
                  <a:pt x="122421" y="115439"/>
                  <a:pt x="124890" y="115439"/>
                </a:cubicBezTo>
                <a:close/>
                <a:moveTo>
                  <a:pt x="212683" y="101563"/>
                </a:moveTo>
                <a:lnTo>
                  <a:pt x="212683" y="216866"/>
                </a:lnTo>
                <a:lnTo>
                  <a:pt x="282612" y="216866"/>
                </a:lnTo>
                <a:lnTo>
                  <a:pt x="282612" y="101563"/>
                </a:lnTo>
                <a:lnTo>
                  <a:pt x="212683" y="101563"/>
                </a:lnTo>
                <a:close/>
                <a:moveTo>
                  <a:pt x="23084" y="101563"/>
                </a:moveTo>
                <a:lnTo>
                  <a:pt x="23084" y="216866"/>
                </a:lnTo>
                <a:lnTo>
                  <a:pt x="92652" y="216866"/>
                </a:lnTo>
                <a:lnTo>
                  <a:pt x="92652" y="101563"/>
                </a:lnTo>
                <a:lnTo>
                  <a:pt x="23084" y="101563"/>
                </a:lnTo>
                <a:close/>
                <a:moveTo>
                  <a:pt x="180629" y="90039"/>
                </a:moveTo>
                <a:cubicBezTo>
                  <a:pt x="183193" y="90039"/>
                  <a:pt x="185025" y="92237"/>
                  <a:pt x="185025" y="94802"/>
                </a:cubicBezTo>
                <a:cubicBezTo>
                  <a:pt x="185025" y="97366"/>
                  <a:pt x="183193" y="99198"/>
                  <a:pt x="180629" y="99198"/>
                </a:cubicBezTo>
                <a:cubicBezTo>
                  <a:pt x="177698" y="99198"/>
                  <a:pt x="175866" y="97366"/>
                  <a:pt x="175866" y="94802"/>
                </a:cubicBezTo>
                <a:cubicBezTo>
                  <a:pt x="175866" y="92237"/>
                  <a:pt x="177698" y="90039"/>
                  <a:pt x="180629" y="90039"/>
                </a:cubicBezTo>
                <a:close/>
                <a:moveTo>
                  <a:pt x="151877" y="90039"/>
                </a:moveTo>
                <a:cubicBezTo>
                  <a:pt x="154347" y="90039"/>
                  <a:pt x="156463" y="92237"/>
                  <a:pt x="156463" y="94802"/>
                </a:cubicBezTo>
                <a:cubicBezTo>
                  <a:pt x="156463" y="97366"/>
                  <a:pt x="154347" y="99198"/>
                  <a:pt x="151877" y="99198"/>
                </a:cubicBezTo>
                <a:cubicBezTo>
                  <a:pt x="149408" y="99198"/>
                  <a:pt x="147291" y="97366"/>
                  <a:pt x="147291" y="94802"/>
                </a:cubicBezTo>
                <a:cubicBezTo>
                  <a:pt x="147291" y="92237"/>
                  <a:pt x="149408" y="90039"/>
                  <a:pt x="151877" y="90039"/>
                </a:cubicBezTo>
                <a:close/>
                <a:moveTo>
                  <a:pt x="124890" y="90039"/>
                </a:moveTo>
                <a:cubicBezTo>
                  <a:pt x="127360" y="90039"/>
                  <a:pt x="129476" y="92237"/>
                  <a:pt x="129476" y="94802"/>
                </a:cubicBezTo>
                <a:cubicBezTo>
                  <a:pt x="129476" y="97366"/>
                  <a:pt x="127360" y="99198"/>
                  <a:pt x="124890" y="99198"/>
                </a:cubicBezTo>
                <a:cubicBezTo>
                  <a:pt x="122421" y="99198"/>
                  <a:pt x="120304" y="97366"/>
                  <a:pt x="120304" y="94802"/>
                </a:cubicBezTo>
                <a:cubicBezTo>
                  <a:pt x="120304" y="92237"/>
                  <a:pt x="122421" y="90039"/>
                  <a:pt x="124890" y="90039"/>
                </a:cubicBezTo>
                <a:close/>
                <a:moveTo>
                  <a:pt x="102024" y="73905"/>
                </a:moveTo>
                <a:lnTo>
                  <a:pt x="102024" y="96894"/>
                </a:lnTo>
                <a:lnTo>
                  <a:pt x="102024" y="216866"/>
                </a:lnTo>
                <a:lnTo>
                  <a:pt x="120407" y="216866"/>
                </a:lnTo>
                <a:lnTo>
                  <a:pt x="120407" y="193877"/>
                </a:lnTo>
                <a:cubicBezTo>
                  <a:pt x="120407" y="191363"/>
                  <a:pt x="122570" y="189208"/>
                  <a:pt x="125093" y="189208"/>
                </a:cubicBezTo>
                <a:lnTo>
                  <a:pt x="180603" y="189208"/>
                </a:lnTo>
                <a:cubicBezTo>
                  <a:pt x="183126" y="189208"/>
                  <a:pt x="184928" y="191363"/>
                  <a:pt x="184928" y="193877"/>
                </a:cubicBezTo>
                <a:lnTo>
                  <a:pt x="184928" y="216866"/>
                </a:lnTo>
                <a:lnTo>
                  <a:pt x="203672" y="216866"/>
                </a:lnTo>
                <a:lnTo>
                  <a:pt x="203672" y="96894"/>
                </a:lnTo>
                <a:lnTo>
                  <a:pt x="203672" y="73905"/>
                </a:lnTo>
                <a:lnTo>
                  <a:pt x="102024" y="73905"/>
                </a:lnTo>
                <a:close/>
                <a:moveTo>
                  <a:pt x="196823" y="36908"/>
                </a:moveTo>
                <a:lnTo>
                  <a:pt x="229625" y="66003"/>
                </a:lnTo>
                <a:cubicBezTo>
                  <a:pt x="231427" y="67080"/>
                  <a:pt x="231787" y="69235"/>
                  <a:pt x="231427" y="70672"/>
                </a:cubicBezTo>
                <a:cubicBezTo>
                  <a:pt x="230346" y="72827"/>
                  <a:pt x="228543" y="73905"/>
                  <a:pt x="226741" y="73905"/>
                </a:cubicBezTo>
                <a:lnTo>
                  <a:pt x="212683" y="73905"/>
                </a:lnTo>
                <a:lnTo>
                  <a:pt x="212683" y="92224"/>
                </a:lnTo>
                <a:lnTo>
                  <a:pt x="286937" y="92224"/>
                </a:lnTo>
                <a:lnTo>
                  <a:pt x="291263" y="92224"/>
                </a:lnTo>
                <a:lnTo>
                  <a:pt x="247647" y="36908"/>
                </a:lnTo>
                <a:lnTo>
                  <a:pt x="196823" y="36908"/>
                </a:lnTo>
                <a:close/>
                <a:moveTo>
                  <a:pt x="57688" y="36908"/>
                </a:moveTo>
                <a:lnTo>
                  <a:pt x="14072" y="92224"/>
                </a:lnTo>
                <a:lnTo>
                  <a:pt x="18398" y="92224"/>
                </a:lnTo>
                <a:lnTo>
                  <a:pt x="92652" y="92224"/>
                </a:lnTo>
                <a:lnTo>
                  <a:pt x="92652" y="73905"/>
                </a:lnTo>
                <a:lnTo>
                  <a:pt x="78594" y="73905"/>
                </a:lnTo>
                <a:cubicBezTo>
                  <a:pt x="76792" y="73905"/>
                  <a:pt x="74989" y="72827"/>
                  <a:pt x="74268" y="70672"/>
                </a:cubicBezTo>
                <a:cubicBezTo>
                  <a:pt x="73548" y="69235"/>
                  <a:pt x="74268" y="67080"/>
                  <a:pt x="75710" y="66003"/>
                </a:cubicBezTo>
                <a:lnTo>
                  <a:pt x="108512" y="36908"/>
                </a:lnTo>
                <a:lnTo>
                  <a:pt x="57688" y="36908"/>
                </a:lnTo>
                <a:close/>
                <a:moveTo>
                  <a:pt x="152848" y="10686"/>
                </a:moveTo>
                <a:lnTo>
                  <a:pt x="90849" y="64566"/>
                </a:lnTo>
                <a:lnTo>
                  <a:pt x="97338" y="64566"/>
                </a:lnTo>
                <a:lnTo>
                  <a:pt x="208358" y="64566"/>
                </a:lnTo>
                <a:lnTo>
                  <a:pt x="214486" y="64566"/>
                </a:lnTo>
                <a:lnTo>
                  <a:pt x="152848" y="10686"/>
                </a:lnTo>
                <a:close/>
                <a:moveTo>
                  <a:pt x="149604" y="1347"/>
                </a:moveTo>
                <a:cubicBezTo>
                  <a:pt x="151406" y="-449"/>
                  <a:pt x="153929" y="-449"/>
                  <a:pt x="155731" y="1347"/>
                </a:cubicBezTo>
                <a:lnTo>
                  <a:pt x="186370" y="27568"/>
                </a:lnTo>
                <a:lnTo>
                  <a:pt x="249810" y="27568"/>
                </a:lnTo>
                <a:cubicBezTo>
                  <a:pt x="251252" y="27568"/>
                  <a:pt x="252694" y="28646"/>
                  <a:pt x="253775" y="29724"/>
                </a:cubicBezTo>
                <a:lnTo>
                  <a:pt x="304599" y="94020"/>
                </a:lnTo>
                <a:cubicBezTo>
                  <a:pt x="305681" y="95457"/>
                  <a:pt x="305681" y="97612"/>
                  <a:pt x="304960" y="99049"/>
                </a:cubicBezTo>
                <a:cubicBezTo>
                  <a:pt x="304239" y="100486"/>
                  <a:pt x="302437" y="101563"/>
                  <a:pt x="300995" y="101563"/>
                </a:cubicBezTo>
                <a:lnTo>
                  <a:pt x="291623" y="101563"/>
                </a:lnTo>
                <a:lnTo>
                  <a:pt x="291623" y="216866"/>
                </a:lnTo>
                <a:lnTo>
                  <a:pt x="300995" y="216866"/>
                </a:lnTo>
                <a:cubicBezTo>
                  <a:pt x="303518" y="216866"/>
                  <a:pt x="305681" y="219021"/>
                  <a:pt x="305681" y="221535"/>
                </a:cubicBezTo>
                <a:cubicBezTo>
                  <a:pt x="305681" y="224050"/>
                  <a:pt x="303518" y="226205"/>
                  <a:pt x="300995" y="226205"/>
                </a:cubicBezTo>
                <a:lnTo>
                  <a:pt x="286937" y="226205"/>
                </a:lnTo>
                <a:lnTo>
                  <a:pt x="208358" y="226205"/>
                </a:lnTo>
                <a:lnTo>
                  <a:pt x="180603" y="226205"/>
                </a:lnTo>
                <a:lnTo>
                  <a:pt x="125093" y="226205"/>
                </a:lnTo>
                <a:lnTo>
                  <a:pt x="97338" y="226205"/>
                </a:lnTo>
                <a:lnTo>
                  <a:pt x="18398" y="226205"/>
                </a:lnTo>
                <a:lnTo>
                  <a:pt x="4701" y="226205"/>
                </a:lnTo>
                <a:cubicBezTo>
                  <a:pt x="1817" y="226205"/>
                  <a:pt x="15" y="224050"/>
                  <a:pt x="15" y="221535"/>
                </a:cubicBezTo>
                <a:cubicBezTo>
                  <a:pt x="15" y="219021"/>
                  <a:pt x="1817" y="216866"/>
                  <a:pt x="4701" y="216866"/>
                </a:cubicBezTo>
                <a:lnTo>
                  <a:pt x="13712" y="216866"/>
                </a:lnTo>
                <a:lnTo>
                  <a:pt x="13712" y="101563"/>
                </a:lnTo>
                <a:lnTo>
                  <a:pt x="4701" y="101563"/>
                </a:lnTo>
                <a:cubicBezTo>
                  <a:pt x="2898" y="101563"/>
                  <a:pt x="1096" y="100486"/>
                  <a:pt x="375" y="99049"/>
                </a:cubicBezTo>
                <a:cubicBezTo>
                  <a:pt x="-346" y="97612"/>
                  <a:pt x="15" y="95457"/>
                  <a:pt x="1096" y="94020"/>
                </a:cubicBezTo>
                <a:lnTo>
                  <a:pt x="51920" y="29724"/>
                </a:lnTo>
                <a:cubicBezTo>
                  <a:pt x="52641" y="28646"/>
                  <a:pt x="54083" y="27568"/>
                  <a:pt x="55525" y="27568"/>
                </a:cubicBezTo>
                <a:lnTo>
                  <a:pt x="119325" y="27568"/>
                </a:lnTo>
                <a:lnTo>
                  <a:pt x="149604" y="1347"/>
                </a:lnTo>
                <a:close/>
              </a:path>
            </a:pathLst>
          </a:custGeom>
          <a:solidFill>
            <a:schemeClr val="bg1"/>
          </a:solidFill>
          <a:ln w="9525">
            <a:noFill/>
            <a:miter lim="800000"/>
            <a:headEnd/>
            <a:tailEnd/>
          </a:ln>
        </p:spPr>
        <p:txBody>
          <a:bodyPr lIns="28804" tIns="14402" rIns="28804" bIns="14402" anchor="ctr"/>
          <a:lstStyle/>
          <a:p>
            <a:endParaRPr lang="en-US"/>
          </a:p>
        </p:txBody>
      </p:sp>
      <p:sp>
        <p:nvSpPr>
          <p:cNvPr id="9247" name="Freeform 772"/>
          <p:cNvSpPr>
            <a:spLocks noChangeArrowheads="1"/>
          </p:cNvSpPr>
          <p:nvPr/>
        </p:nvSpPr>
        <p:spPr bwMode="auto">
          <a:xfrm>
            <a:off x="5826919" y="2503884"/>
            <a:ext cx="488156" cy="342900"/>
          </a:xfrm>
          <a:custGeom>
            <a:avLst/>
            <a:gdLst>
              <a:gd name="T0" fmla="*/ 589909 w 306028"/>
              <a:gd name="T1" fmla="*/ 589124 h 304127"/>
              <a:gd name="T2" fmla="*/ 1063885 w 306028"/>
              <a:gd name="T3" fmla="*/ 143665 h 304127"/>
              <a:gd name="T4" fmla="*/ 1264322 w 306028"/>
              <a:gd name="T5" fmla="*/ 202201 h 304127"/>
              <a:gd name="T6" fmla="*/ 1384912 w 306028"/>
              <a:gd name="T7" fmla="*/ 247729 h 304127"/>
              <a:gd name="T8" fmla="*/ 1301803 w 306028"/>
              <a:gd name="T9" fmla="*/ 633093 h 304127"/>
              <a:gd name="T10" fmla="*/ 1259434 w 306028"/>
              <a:gd name="T11" fmla="*/ 676997 h 304127"/>
              <a:gd name="T12" fmla="*/ 1344174 w 306028"/>
              <a:gd name="T13" fmla="*/ 346916 h 304127"/>
              <a:gd name="T14" fmla="*/ 1275730 w 306028"/>
              <a:gd name="T15" fmla="*/ 231469 h 304127"/>
              <a:gd name="T16" fmla="*/ 1243138 w 306028"/>
              <a:gd name="T17" fmla="*/ 369680 h 304127"/>
              <a:gd name="T18" fmla="*/ 1221955 w 306028"/>
              <a:gd name="T19" fmla="*/ 202201 h 304127"/>
              <a:gd name="T20" fmla="*/ 1142105 w 306028"/>
              <a:gd name="T21" fmla="*/ 200574 h 304127"/>
              <a:gd name="T22" fmla="*/ 1099735 w 306028"/>
              <a:gd name="T23" fmla="*/ 350167 h 304127"/>
              <a:gd name="T24" fmla="*/ 1060627 w 306028"/>
              <a:gd name="T25" fmla="*/ 163988 h 304127"/>
              <a:gd name="T26" fmla="*/ 1018256 w 306028"/>
              <a:gd name="T27" fmla="*/ 229842 h 304127"/>
              <a:gd name="T28" fmla="*/ 977518 w 306028"/>
              <a:gd name="T29" fmla="*/ 340412 h 304127"/>
              <a:gd name="T30" fmla="*/ 962852 w 306028"/>
              <a:gd name="T31" fmla="*/ 214396 h 304127"/>
              <a:gd name="T32" fmla="*/ 896037 w 306028"/>
              <a:gd name="T33" fmla="*/ 375370 h 304127"/>
              <a:gd name="T34" fmla="*/ 935151 w 306028"/>
              <a:gd name="T35" fmla="*/ 466427 h 304127"/>
              <a:gd name="T36" fmla="*/ 905816 w 306028"/>
              <a:gd name="T37" fmla="*/ 481062 h 304127"/>
              <a:gd name="T38" fmla="*/ 855299 w 306028"/>
              <a:gd name="T39" fmla="*/ 375370 h 304127"/>
              <a:gd name="T40" fmla="*/ 760786 w 306028"/>
              <a:gd name="T41" fmla="*/ 376998 h 304127"/>
              <a:gd name="T42" fmla="*/ 860187 w 306028"/>
              <a:gd name="T43" fmla="*/ 562362 h 304127"/>
              <a:gd name="T44" fmla="*/ 876482 w 306028"/>
              <a:gd name="T45" fmla="*/ 687567 h 304127"/>
              <a:gd name="T46" fmla="*/ 829228 w 306028"/>
              <a:gd name="T47" fmla="*/ 576996 h 304127"/>
              <a:gd name="T48" fmla="*/ 718413 w 306028"/>
              <a:gd name="T49" fmla="*/ 376998 h 304127"/>
              <a:gd name="T50" fmla="*/ 855299 w 306028"/>
              <a:gd name="T51" fmla="*/ 230654 h 304127"/>
              <a:gd name="T52" fmla="*/ 977518 w 306028"/>
              <a:gd name="T53" fmla="*/ 184313 h 304127"/>
              <a:gd name="T54" fmla="*/ 342214 w 306028"/>
              <a:gd name="T55" fmla="*/ 21255 h 304127"/>
              <a:gd name="T56" fmla="*/ 299843 w 306028"/>
              <a:gd name="T57" fmla="*/ 86342 h 304127"/>
              <a:gd name="T58" fmla="*/ 257474 w 306028"/>
              <a:gd name="T59" fmla="*/ 196987 h 304127"/>
              <a:gd name="T60" fmla="*/ 210215 w 306028"/>
              <a:gd name="T61" fmla="*/ 66815 h 304127"/>
              <a:gd name="T62" fmla="*/ 177624 w 306028"/>
              <a:gd name="T63" fmla="*/ 293801 h 304127"/>
              <a:gd name="T64" fmla="*/ 215103 w 306028"/>
              <a:gd name="T65" fmla="*/ 338546 h 304127"/>
              <a:gd name="T66" fmla="*/ 158069 w 306028"/>
              <a:gd name="T67" fmla="*/ 323089 h 304127"/>
              <a:gd name="T68" fmla="*/ 115703 w 306028"/>
              <a:gd name="T69" fmla="*/ 210816 h 304127"/>
              <a:gd name="T70" fmla="*/ 42371 w 306028"/>
              <a:gd name="T71" fmla="*/ 345055 h 304127"/>
              <a:gd name="T72" fmla="*/ 177624 w 306028"/>
              <a:gd name="T73" fmla="*/ 464649 h 304127"/>
              <a:gd name="T74" fmla="*/ 581759 w 306028"/>
              <a:gd name="T75" fmla="*/ 347495 h 304127"/>
              <a:gd name="T76" fmla="*/ 586651 w 306028"/>
              <a:gd name="T77" fmla="*/ 83087 h 304127"/>
              <a:gd name="T78" fmla="*/ 544279 w 306028"/>
              <a:gd name="T79" fmla="*/ 216511 h 304127"/>
              <a:gd name="T80" fmla="*/ 503542 w 306028"/>
              <a:gd name="T81" fmla="*/ 103427 h 304127"/>
              <a:gd name="T82" fmla="*/ 435098 w 306028"/>
              <a:gd name="T83" fmla="*/ 42410 h 304127"/>
              <a:gd name="T84" fmla="*/ 400877 w 306028"/>
              <a:gd name="T85" fmla="*/ 217326 h 304127"/>
              <a:gd name="T86" fmla="*/ 379693 w 306028"/>
              <a:gd name="T87" fmla="*/ 42410 h 304127"/>
              <a:gd name="T88" fmla="*/ 413914 w 306028"/>
              <a:gd name="T89" fmla="*/ 23698 h 304127"/>
              <a:gd name="T90" fmla="*/ 544279 w 306028"/>
              <a:gd name="T91" fmla="*/ 67630 h 304127"/>
              <a:gd name="T92" fmla="*/ 666499 w 306028"/>
              <a:gd name="T93" fmla="*/ 204307 h 304127"/>
              <a:gd name="T94" fmla="*/ 589909 w 306028"/>
              <a:gd name="T95" fmla="*/ 485801 h 304127"/>
              <a:gd name="T96" fmla="*/ 609463 w 306028"/>
              <a:gd name="T97" fmla="*/ 687564 h 304127"/>
              <a:gd name="T98" fmla="*/ 128740 w 306028"/>
              <a:gd name="T99" fmla="*/ 609464 h 304127"/>
              <a:gd name="T100" fmla="*/ 86367 w 306028"/>
              <a:gd name="T101" fmla="*/ 676988 h 304127"/>
              <a:gd name="T102" fmla="*/ 135257 w 306028"/>
              <a:gd name="T103" fmla="*/ 485801 h 304127"/>
              <a:gd name="T104" fmla="*/ 40742 w 306028"/>
              <a:gd name="T105" fmla="*/ 398751 h 304127"/>
              <a:gd name="T106" fmla="*/ 70071 w 306028"/>
              <a:gd name="T107" fmla="*/ 185597 h 304127"/>
              <a:gd name="T108" fmla="*/ 202070 w 306028"/>
              <a:gd name="T109" fmla="*/ 46477 h 304127"/>
              <a:gd name="T110" fmla="*/ 283545 w 306028"/>
              <a:gd name="T111" fmla="*/ 11494 h 304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6028"/>
              <a:gd name="T169" fmla="*/ 0 h 304127"/>
              <a:gd name="T170" fmla="*/ 306028 w 306028"/>
              <a:gd name="T171" fmla="*/ 304127 h 3041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6028" h="304127">
                <a:moveTo>
                  <a:pt x="28448" y="224238"/>
                </a:moveTo>
                <a:lnTo>
                  <a:pt x="28448" y="260583"/>
                </a:lnTo>
                <a:lnTo>
                  <a:pt x="130354" y="260583"/>
                </a:lnTo>
                <a:lnTo>
                  <a:pt x="130354" y="224238"/>
                </a:lnTo>
                <a:lnTo>
                  <a:pt x="28448"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48" name="Freeform 773"/>
          <p:cNvSpPr>
            <a:spLocks noChangeArrowheads="1"/>
          </p:cNvSpPr>
          <p:nvPr/>
        </p:nvSpPr>
        <p:spPr bwMode="auto">
          <a:xfrm>
            <a:off x="5399485" y="3564731"/>
            <a:ext cx="485775" cy="295275"/>
          </a:xfrm>
          <a:custGeom>
            <a:avLst/>
            <a:gdLst>
              <a:gd name="T0" fmla="*/ 1378158 w 304441"/>
              <a:gd name="T1" fmla="*/ 491465 h 261578"/>
              <a:gd name="T2" fmla="*/ 553347 w 304441"/>
              <a:gd name="T3" fmla="*/ 491465 h 261578"/>
              <a:gd name="T4" fmla="*/ 1277540 w 304441"/>
              <a:gd name="T5" fmla="*/ 369447 h 261578"/>
              <a:gd name="T6" fmla="*/ 574601 w 304441"/>
              <a:gd name="T7" fmla="*/ 440799 h 261578"/>
              <a:gd name="T8" fmla="*/ 1235036 w 304441"/>
              <a:gd name="T9" fmla="*/ 420757 h 261578"/>
              <a:gd name="T10" fmla="*/ 300166 w 304441"/>
              <a:gd name="T11" fmla="*/ 359026 h 261578"/>
              <a:gd name="T12" fmla="*/ 300166 w 304441"/>
              <a:gd name="T13" fmla="*/ 501828 h 261578"/>
              <a:gd name="T14" fmla="*/ 300166 w 304441"/>
              <a:gd name="T15" fmla="*/ 359026 h 261578"/>
              <a:gd name="T16" fmla="*/ 861270 w 304441"/>
              <a:gd name="T17" fmla="*/ 376418 h 261578"/>
              <a:gd name="T18" fmla="*/ 1183608 w 304441"/>
              <a:gd name="T19" fmla="*/ 274924 h 261578"/>
              <a:gd name="T20" fmla="*/ 1235441 w 304441"/>
              <a:gd name="T21" fmla="*/ 297842 h 261578"/>
              <a:gd name="T22" fmla="*/ 502276 w 304441"/>
              <a:gd name="T23" fmla="*/ 291870 h 261578"/>
              <a:gd name="T24" fmla="*/ 316971 w 304441"/>
              <a:gd name="T25" fmla="*/ 326076 h 261578"/>
              <a:gd name="T26" fmla="*/ 276333 w 304441"/>
              <a:gd name="T27" fmla="*/ 313045 h 261578"/>
              <a:gd name="T28" fmla="*/ 42263 w 304441"/>
              <a:gd name="T29" fmla="*/ 550856 h 261578"/>
              <a:gd name="T30" fmla="*/ 121912 w 304441"/>
              <a:gd name="T31" fmla="*/ 374125 h 261578"/>
              <a:gd name="T32" fmla="*/ 164175 w 304441"/>
              <a:gd name="T33" fmla="*/ 537011 h 261578"/>
              <a:gd name="T34" fmla="*/ 466515 w 304441"/>
              <a:gd name="T35" fmla="*/ 366796 h 261578"/>
              <a:gd name="T36" fmla="*/ 700588 w 304441"/>
              <a:gd name="T37" fmla="*/ 192509 h 261578"/>
              <a:gd name="T38" fmla="*/ 786739 w 304441"/>
              <a:gd name="T39" fmla="*/ 235674 h 261578"/>
              <a:gd name="T40" fmla="*/ 471389 w 304441"/>
              <a:gd name="T41" fmla="*/ 580991 h 261578"/>
              <a:gd name="T42" fmla="*/ 429126 w 304441"/>
              <a:gd name="T43" fmla="*/ 558186 h 261578"/>
              <a:gd name="T44" fmla="*/ 0 w 304441"/>
              <a:gd name="T45" fmla="*/ 550856 h 261578"/>
              <a:gd name="T46" fmla="*/ 399869 w 304441"/>
              <a:gd name="T47" fmla="*/ 292684 h 261578"/>
              <a:gd name="T48" fmla="*/ 728424 w 304441"/>
              <a:gd name="T49" fmla="*/ 165636 h 261578"/>
              <a:gd name="T50" fmla="*/ 296621 w 304441"/>
              <a:gd name="T51" fmla="*/ 247043 h 261578"/>
              <a:gd name="T52" fmla="*/ 296621 w 304441"/>
              <a:gd name="T53" fmla="*/ 140021 h 261578"/>
              <a:gd name="T54" fmla="*/ 172473 w 304441"/>
              <a:gd name="T55" fmla="*/ 204234 h 261578"/>
              <a:gd name="T56" fmla="*/ 955214 w 304441"/>
              <a:gd name="T57" fmla="*/ 145603 h 261578"/>
              <a:gd name="T58" fmla="*/ 1235441 w 304441"/>
              <a:gd name="T59" fmla="*/ 106314 h 261578"/>
              <a:gd name="T60" fmla="*/ 1256499 w 304441"/>
              <a:gd name="T61" fmla="*/ 82577 h 261578"/>
              <a:gd name="T62" fmla="*/ 1267838 w 304441"/>
              <a:gd name="T63" fmla="*/ 84215 h 261578"/>
              <a:gd name="T64" fmla="*/ 1274316 w 304441"/>
              <a:gd name="T65" fmla="*/ 87487 h 261578"/>
              <a:gd name="T66" fmla="*/ 1277552 w 304441"/>
              <a:gd name="T67" fmla="*/ 152969 h 261578"/>
              <a:gd name="T68" fmla="*/ 1089657 w 304441"/>
              <a:gd name="T69" fmla="*/ 297842 h 261578"/>
              <a:gd name="T70" fmla="*/ 1235441 w 304441"/>
              <a:gd name="T71" fmla="*/ 166882 h 261578"/>
              <a:gd name="T72" fmla="*/ 861270 w 304441"/>
              <a:gd name="T73" fmla="*/ 397701 h 261578"/>
              <a:gd name="T74" fmla="*/ 913102 w 304441"/>
              <a:gd name="T75" fmla="*/ 317486 h 261578"/>
              <a:gd name="T76" fmla="*/ 914721 w 304441"/>
              <a:gd name="T77" fmla="*/ 134143 h 261578"/>
              <a:gd name="T78" fmla="*/ 919578 w 304441"/>
              <a:gd name="T79" fmla="*/ 130049 h 261578"/>
              <a:gd name="T80" fmla="*/ 929299 w 304441"/>
              <a:gd name="T81" fmla="*/ 127593 h 261578"/>
              <a:gd name="T82" fmla="*/ 1256362 w 304441"/>
              <a:gd name="T83" fmla="*/ 0 h 261578"/>
              <a:gd name="T84" fmla="*/ 1256362 w 304441"/>
              <a:gd name="T85" fmla="*/ 58584 h 261578"/>
              <a:gd name="T86" fmla="*/ 42367 w 304441"/>
              <a:gd name="T87" fmla="*/ 21154 h 261578"/>
              <a:gd name="T88" fmla="*/ 0 w 304441"/>
              <a:gd name="T89" fmla="*/ 275828 h 2615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4441"/>
              <a:gd name="T136" fmla="*/ 0 h 261578"/>
              <a:gd name="T137" fmla="*/ 304441 w 304441"/>
              <a:gd name="T138" fmla="*/ 261578 h 2615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4441" h="261578">
                <a:moveTo>
                  <a:pt x="126909" y="212725"/>
                </a:moveTo>
                <a:lnTo>
                  <a:pt x="299769" y="212725"/>
                </a:lnTo>
                <a:cubicBezTo>
                  <a:pt x="302285" y="212725"/>
                  <a:pt x="304441" y="214842"/>
                  <a:pt x="304441" y="217311"/>
                </a:cubicBezTo>
                <a:cubicBezTo>
                  <a:pt x="304441" y="219781"/>
                  <a:pt x="302285" y="221897"/>
                  <a:pt x="299769" y="221897"/>
                </a:cubicBezTo>
                <a:lnTo>
                  <a:pt x="126909" y="221897"/>
                </a:lnTo>
                <a:cubicBezTo>
                  <a:pt x="124394" y="221897"/>
                  <a:pt x="122237" y="219781"/>
                  <a:pt x="122237" y="217311"/>
                </a:cubicBezTo>
                <a:cubicBezTo>
                  <a:pt x="122237" y="214842"/>
                  <a:pt x="124394" y="212725"/>
                  <a:pt x="126909" y="212725"/>
                </a:cubicBezTo>
                <a:close/>
                <a:moveTo>
                  <a:pt x="277520" y="158750"/>
                </a:moveTo>
                <a:cubicBezTo>
                  <a:pt x="280047" y="158750"/>
                  <a:pt x="282214" y="160877"/>
                  <a:pt x="282214" y="163358"/>
                </a:cubicBezTo>
                <a:lnTo>
                  <a:pt x="282214" y="190654"/>
                </a:lnTo>
                <a:cubicBezTo>
                  <a:pt x="282214" y="193136"/>
                  <a:pt x="280047" y="194908"/>
                  <a:pt x="277520" y="194908"/>
                </a:cubicBezTo>
                <a:lnTo>
                  <a:pt x="126932" y="194908"/>
                </a:lnTo>
                <a:cubicBezTo>
                  <a:pt x="124404" y="194908"/>
                  <a:pt x="122237" y="193136"/>
                  <a:pt x="122237" y="190654"/>
                </a:cubicBezTo>
                <a:cubicBezTo>
                  <a:pt x="122237" y="188173"/>
                  <a:pt x="124404" y="186046"/>
                  <a:pt x="126932" y="186046"/>
                </a:cubicBezTo>
                <a:lnTo>
                  <a:pt x="272825" y="186046"/>
                </a:lnTo>
                <a:lnTo>
                  <a:pt x="272825" y="163358"/>
                </a:lnTo>
                <a:cubicBezTo>
                  <a:pt x="272825" y="160877"/>
                  <a:pt x="274992" y="158750"/>
                  <a:pt x="277520" y="158750"/>
                </a:cubicBezTo>
                <a:close/>
                <a:moveTo>
                  <a:pt x="66308" y="158750"/>
                </a:moveTo>
                <a:cubicBezTo>
                  <a:pt x="69239" y="158750"/>
                  <a:pt x="71070" y="160534"/>
                  <a:pt x="71070" y="163031"/>
                </a:cubicBezTo>
                <a:lnTo>
                  <a:pt x="71070" y="217256"/>
                </a:lnTo>
                <a:cubicBezTo>
                  <a:pt x="71070" y="219753"/>
                  <a:pt x="69239" y="221893"/>
                  <a:pt x="66308" y="221893"/>
                </a:cubicBezTo>
                <a:cubicBezTo>
                  <a:pt x="63743" y="221893"/>
                  <a:pt x="61912" y="219753"/>
                  <a:pt x="61912" y="217256"/>
                </a:cubicBezTo>
                <a:lnTo>
                  <a:pt x="61912" y="163031"/>
                </a:lnTo>
                <a:cubicBezTo>
                  <a:pt x="61912" y="160534"/>
                  <a:pt x="63743" y="158750"/>
                  <a:pt x="66308" y="158750"/>
                </a:cubicBezTo>
                <a:close/>
                <a:moveTo>
                  <a:pt x="190258" y="146536"/>
                </a:moveTo>
                <a:cubicBezTo>
                  <a:pt x="183817" y="146536"/>
                  <a:pt x="178808" y="150879"/>
                  <a:pt x="178808" y="156307"/>
                </a:cubicBezTo>
                <a:cubicBezTo>
                  <a:pt x="178808" y="162098"/>
                  <a:pt x="183817" y="166441"/>
                  <a:pt x="190258" y="166441"/>
                </a:cubicBezTo>
                <a:cubicBezTo>
                  <a:pt x="196699" y="166441"/>
                  <a:pt x="201708" y="162098"/>
                  <a:pt x="201708" y="156307"/>
                </a:cubicBezTo>
                <a:cubicBezTo>
                  <a:pt x="201708" y="150879"/>
                  <a:pt x="196699" y="146536"/>
                  <a:pt x="190258" y="146536"/>
                </a:cubicBezTo>
                <a:close/>
                <a:moveTo>
                  <a:pt x="261464" y="121563"/>
                </a:moveTo>
                <a:cubicBezTo>
                  <a:pt x="255023" y="121563"/>
                  <a:pt x="250014" y="126268"/>
                  <a:pt x="250014" y="131697"/>
                </a:cubicBezTo>
                <a:cubicBezTo>
                  <a:pt x="250014" y="137126"/>
                  <a:pt x="255023" y="141831"/>
                  <a:pt x="261464" y="141831"/>
                </a:cubicBezTo>
                <a:cubicBezTo>
                  <a:pt x="267905" y="141831"/>
                  <a:pt x="272914" y="137126"/>
                  <a:pt x="272914" y="131697"/>
                </a:cubicBezTo>
                <a:cubicBezTo>
                  <a:pt x="272914" y="126268"/>
                  <a:pt x="267905" y="121563"/>
                  <a:pt x="261464" y="121563"/>
                </a:cubicBezTo>
                <a:close/>
                <a:moveTo>
                  <a:pt x="154763" y="85122"/>
                </a:moveTo>
                <a:lnTo>
                  <a:pt x="110955" y="129056"/>
                </a:lnTo>
                <a:cubicBezTo>
                  <a:pt x="104850" y="135178"/>
                  <a:pt x="96592" y="138419"/>
                  <a:pt x="88333" y="138419"/>
                </a:cubicBezTo>
                <a:lnTo>
                  <a:pt x="70020" y="138419"/>
                </a:lnTo>
                <a:lnTo>
                  <a:pt x="70020" y="144181"/>
                </a:lnTo>
                <a:cubicBezTo>
                  <a:pt x="70020" y="146702"/>
                  <a:pt x="68224" y="148862"/>
                  <a:pt x="65352" y="148862"/>
                </a:cubicBezTo>
                <a:cubicBezTo>
                  <a:pt x="62838" y="148862"/>
                  <a:pt x="61043" y="146702"/>
                  <a:pt x="61043" y="144181"/>
                </a:cubicBezTo>
                <a:lnTo>
                  <a:pt x="61043" y="138419"/>
                </a:lnTo>
                <a:lnTo>
                  <a:pt x="31599" y="138419"/>
                </a:lnTo>
                <a:cubicBezTo>
                  <a:pt x="19390" y="138419"/>
                  <a:pt x="9336" y="148502"/>
                  <a:pt x="9336" y="160746"/>
                </a:cubicBezTo>
                <a:lnTo>
                  <a:pt x="9336" y="243572"/>
                </a:lnTo>
                <a:cubicBezTo>
                  <a:pt x="9336" y="248614"/>
                  <a:pt x="13286" y="252215"/>
                  <a:pt x="18313" y="252215"/>
                </a:cubicBezTo>
                <a:cubicBezTo>
                  <a:pt x="22981" y="252215"/>
                  <a:pt x="26931" y="248614"/>
                  <a:pt x="26931" y="243572"/>
                </a:cubicBezTo>
                <a:lnTo>
                  <a:pt x="26931" y="165427"/>
                </a:lnTo>
                <a:cubicBezTo>
                  <a:pt x="26931" y="162907"/>
                  <a:pt x="29085" y="160746"/>
                  <a:pt x="31599" y="160746"/>
                </a:cubicBezTo>
                <a:cubicBezTo>
                  <a:pt x="34112" y="160746"/>
                  <a:pt x="36267" y="162907"/>
                  <a:pt x="36267" y="165427"/>
                </a:cubicBezTo>
                <a:lnTo>
                  <a:pt x="36267" y="237450"/>
                </a:lnTo>
                <a:lnTo>
                  <a:pt x="94796" y="237450"/>
                </a:lnTo>
                <a:lnTo>
                  <a:pt x="94796" y="181633"/>
                </a:lnTo>
                <a:cubicBezTo>
                  <a:pt x="94796" y="174430"/>
                  <a:pt x="98028" y="167588"/>
                  <a:pt x="103055" y="162186"/>
                </a:cubicBezTo>
                <a:lnTo>
                  <a:pt x="166971" y="97726"/>
                </a:lnTo>
                <a:cubicBezTo>
                  <a:pt x="170562" y="94125"/>
                  <a:pt x="170562" y="88723"/>
                  <a:pt x="166971" y="85122"/>
                </a:cubicBezTo>
                <a:cubicBezTo>
                  <a:pt x="163740" y="81521"/>
                  <a:pt x="158353" y="81521"/>
                  <a:pt x="154763" y="85122"/>
                </a:cubicBezTo>
                <a:close/>
                <a:moveTo>
                  <a:pt x="160912" y="73239"/>
                </a:moveTo>
                <a:cubicBezTo>
                  <a:pt x="165535" y="73239"/>
                  <a:pt x="170203" y="75039"/>
                  <a:pt x="173794" y="78640"/>
                </a:cubicBezTo>
                <a:cubicBezTo>
                  <a:pt x="180616" y="85842"/>
                  <a:pt x="180616" y="97006"/>
                  <a:pt x="173794" y="104208"/>
                </a:cubicBezTo>
                <a:lnTo>
                  <a:pt x="109518" y="168668"/>
                </a:lnTo>
                <a:cubicBezTo>
                  <a:pt x="106287" y="172270"/>
                  <a:pt x="104132" y="176951"/>
                  <a:pt x="104132" y="181633"/>
                </a:cubicBezTo>
                <a:lnTo>
                  <a:pt x="104132" y="256897"/>
                </a:lnTo>
                <a:cubicBezTo>
                  <a:pt x="104132" y="259417"/>
                  <a:pt x="101978" y="261578"/>
                  <a:pt x="99823" y="261578"/>
                </a:cubicBezTo>
                <a:cubicBezTo>
                  <a:pt x="96951" y="261578"/>
                  <a:pt x="94796" y="259417"/>
                  <a:pt x="94796" y="256897"/>
                </a:cubicBezTo>
                <a:lnTo>
                  <a:pt x="94796" y="246813"/>
                </a:lnTo>
                <a:lnTo>
                  <a:pt x="35907" y="246813"/>
                </a:lnTo>
                <a:cubicBezTo>
                  <a:pt x="34471" y="255456"/>
                  <a:pt x="27290" y="261578"/>
                  <a:pt x="18313" y="261578"/>
                </a:cubicBezTo>
                <a:cubicBezTo>
                  <a:pt x="8259" y="261578"/>
                  <a:pt x="0" y="253656"/>
                  <a:pt x="0" y="243572"/>
                </a:cubicBezTo>
                <a:lnTo>
                  <a:pt x="0" y="160746"/>
                </a:lnTo>
                <a:cubicBezTo>
                  <a:pt x="0" y="143461"/>
                  <a:pt x="14004" y="129416"/>
                  <a:pt x="31599" y="129416"/>
                </a:cubicBezTo>
                <a:lnTo>
                  <a:pt x="88333" y="129416"/>
                </a:lnTo>
                <a:cubicBezTo>
                  <a:pt x="94437" y="129416"/>
                  <a:pt x="100182" y="126895"/>
                  <a:pt x="104491" y="122574"/>
                </a:cubicBezTo>
                <a:lnTo>
                  <a:pt x="148299" y="78640"/>
                </a:lnTo>
                <a:cubicBezTo>
                  <a:pt x="151711" y="75039"/>
                  <a:pt x="156289" y="73239"/>
                  <a:pt x="160912" y="73239"/>
                </a:cubicBezTo>
                <a:close/>
                <a:moveTo>
                  <a:pt x="65525" y="71013"/>
                </a:moveTo>
                <a:cubicBezTo>
                  <a:pt x="55196" y="71013"/>
                  <a:pt x="47004" y="79750"/>
                  <a:pt x="47004" y="90306"/>
                </a:cubicBezTo>
                <a:cubicBezTo>
                  <a:pt x="47004" y="100498"/>
                  <a:pt x="55196" y="109235"/>
                  <a:pt x="65525" y="109235"/>
                </a:cubicBezTo>
                <a:cubicBezTo>
                  <a:pt x="76210" y="109235"/>
                  <a:pt x="84401" y="100498"/>
                  <a:pt x="84401" y="90306"/>
                </a:cubicBezTo>
                <a:cubicBezTo>
                  <a:pt x="84401" y="79750"/>
                  <a:pt x="76210" y="71013"/>
                  <a:pt x="65525" y="71013"/>
                </a:cubicBezTo>
                <a:close/>
                <a:moveTo>
                  <a:pt x="65525" y="61913"/>
                </a:moveTo>
                <a:cubicBezTo>
                  <a:pt x="81196" y="61913"/>
                  <a:pt x="93306" y="74653"/>
                  <a:pt x="93306" y="90306"/>
                </a:cubicBezTo>
                <a:cubicBezTo>
                  <a:pt x="93306" y="105958"/>
                  <a:pt x="81196" y="118699"/>
                  <a:pt x="65525" y="118699"/>
                </a:cubicBezTo>
                <a:cubicBezTo>
                  <a:pt x="50209" y="118699"/>
                  <a:pt x="38100" y="105958"/>
                  <a:pt x="38100" y="90306"/>
                </a:cubicBezTo>
                <a:cubicBezTo>
                  <a:pt x="38100" y="74653"/>
                  <a:pt x="50209" y="61913"/>
                  <a:pt x="65525" y="61913"/>
                </a:cubicBezTo>
                <a:close/>
                <a:moveTo>
                  <a:pt x="272914" y="47009"/>
                </a:moveTo>
                <a:lnTo>
                  <a:pt x="211011" y="64381"/>
                </a:lnTo>
                <a:lnTo>
                  <a:pt x="211011" y="81391"/>
                </a:lnTo>
                <a:lnTo>
                  <a:pt x="272914" y="64019"/>
                </a:lnTo>
                <a:lnTo>
                  <a:pt x="272914" y="47009"/>
                </a:lnTo>
                <a:close/>
                <a:moveTo>
                  <a:pt x="276492" y="36513"/>
                </a:moveTo>
                <a:cubicBezTo>
                  <a:pt x="276492" y="36513"/>
                  <a:pt x="276492" y="36513"/>
                  <a:pt x="276850" y="36513"/>
                </a:cubicBezTo>
                <a:lnTo>
                  <a:pt x="277566" y="36513"/>
                </a:lnTo>
                <a:cubicBezTo>
                  <a:pt x="277924" y="36513"/>
                  <a:pt x="277924" y="36513"/>
                  <a:pt x="278281" y="36513"/>
                </a:cubicBezTo>
                <a:cubicBezTo>
                  <a:pt x="278281" y="36513"/>
                  <a:pt x="278639" y="36513"/>
                  <a:pt x="278997" y="36513"/>
                </a:cubicBezTo>
                <a:cubicBezTo>
                  <a:pt x="279355" y="36513"/>
                  <a:pt x="279713" y="36875"/>
                  <a:pt x="280071" y="37237"/>
                </a:cubicBezTo>
                <a:cubicBezTo>
                  <a:pt x="280071" y="37237"/>
                  <a:pt x="280071" y="37237"/>
                  <a:pt x="280428" y="37237"/>
                </a:cubicBezTo>
                <a:lnTo>
                  <a:pt x="280428" y="37599"/>
                </a:lnTo>
                <a:cubicBezTo>
                  <a:pt x="280786" y="37961"/>
                  <a:pt x="281144" y="37961"/>
                  <a:pt x="281502" y="38684"/>
                </a:cubicBezTo>
                <a:lnTo>
                  <a:pt x="281860" y="39046"/>
                </a:lnTo>
                <a:cubicBezTo>
                  <a:pt x="282217" y="39770"/>
                  <a:pt x="282217" y="40132"/>
                  <a:pt x="282217" y="40856"/>
                </a:cubicBezTo>
                <a:lnTo>
                  <a:pt x="282217" y="67638"/>
                </a:lnTo>
                <a:lnTo>
                  <a:pt x="282217" y="131697"/>
                </a:lnTo>
                <a:cubicBezTo>
                  <a:pt x="282217" y="142555"/>
                  <a:pt x="272914" y="150879"/>
                  <a:pt x="261464" y="150879"/>
                </a:cubicBezTo>
                <a:cubicBezTo>
                  <a:pt x="250014" y="150879"/>
                  <a:pt x="240710" y="142555"/>
                  <a:pt x="240710" y="131697"/>
                </a:cubicBezTo>
                <a:cubicBezTo>
                  <a:pt x="240710" y="121201"/>
                  <a:pt x="250014" y="112154"/>
                  <a:pt x="261464" y="112154"/>
                </a:cubicBezTo>
                <a:cubicBezTo>
                  <a:pt x="265758" y="112154"/>
                  <a:pt x="269694" y="113601"/>
                  <a:pt x="272914" y="115773"/>
                </a:cubicBezTo>
                <a:lnTo>
                  <a:pt x="272914" y="73790"/>
                </a:lnTo>
                <a:lnTo>
                  <a:pt x="211011" y="91162"/>
                </a:lnTo>
                <a:lnTo>
                  <a:pt x="211011" y="156307"/>
                </a:lnTo>
                <a:cubicBezTo>
                  <a:pt x="211011" y="167165"/>
                  <a:pt x="201708" y="175851"/>
                  <a:pt x="190258" y="175851"/>
                </a:cubicBezTo>
                <a:cubicBezTo>
                  <a:pt x="178808" y="175851"/>
                  <a:pt x="169862" y="167165"/>
                  <a:pt x="169862" y="156307"/>
                </a:cubicBezTo>
                <a:cubicBezTo>
                  <a:pt x="169862" y="145812"/>
                  <a:pt x="178808" y="137126"/>
                  <a:pt x="190258" y="137126"/>
                </a:cubicBezTo>
                <a:cubicBezTo>
                  <a:pt x="194552" y="137126"/>
                  <a:pt x="198488" y="138212"/>
                  <a:pt x="201708" y="140383"/>
                </a:cubicBezTo>
                <a:lnTo>
                  <a:pt x="201708" y="87543"/>
                </a:lnTo>
                <a:lnTo>
                  <a:pt x="201708" y="61123"/>
                </a:lnTo>
                <a:cubicBezTo>
                  <a:pt x="201708" y="60399"/>
                  <a:pt x="201708" y="59676"/>
                  <a:pt x="202066" y="59314"/>
                </a:cubicBezTo>
                <a:cubicBezTo>
                  <a:pt x="202424" y="59314"/>
                  <a:pt x="202424" y="58952"/>
                  <a:pt x="202424" y="58952"/>
                </a:cubicBezTo>
                <a:cubicBezTo>
                  <a:pt x="202424" y="58590"/>
                  <a:pt x="202782" y="58228"/>
                  <a:pt x="202782" y="57866"/>
                </a:cubicBezTo>
                <a:cubicBezTo>
                  <a:pt x="203139" y="57866"/>
                  <a:pt x="203139" y="57866"/>
                  <a:pt x="203139" y="57504"/>
                </a:cubicBezTo>
                <a:cubicBezTo>
                  <a:pt x="203855" y="57142"/>
                  <a:pt x="203855" y="57142"/>
                  <a:pt x="204213" y="57142"/>
                </a:cubicBezTo>
                <a:cubicBezTo>
                  <a:pt x="204213" y="56780"/>
                  <a:pt x="204571" y="56780"/>
                  <a:pt x="204571" y="56418"/>
                </a:cubicBezTo>
                <a:cubicBezTo>
                  <a:pt x="204929" y="56418"/>
                  <a:pt x="204929" y="56418"/>
                  <a:pt x="205286" y="56418"/>
                </a:cubicBezTo>
                <a:lnTo>
                  <a:pt x="276492" y="36513"/>
                </a:lnTo>
                <a:close/>
                <a:moveTo>
                  <a:pt x="4679" y="0"/>
                </a:moveTo>
                <a:lnTo>
                  <a:pt x="277536" y="0"/>
                </a:lnTo>
                <a:cubicBezTo>
                  <a:pt x="280055" y="0"/>
                  <a:pt x="282215" y="2159"/>
                  <a:pt x="282215" y="4677"/>
                </a:cubicBezTo>
                <a:lnTo>
                  <a:pt x="282215" y="21227"/>
                </a:lnTo>
                <a:cubicBezTo>
                  <a:pt x="282215" y="23745"/>
                  <a:pt x="280055" y="25904"/>
                  <a:pt x="277536" y="25904"/>
                </a:cubicBezTo>
                <a:cubicBezTo>
                  <a:pt x="275016" y="25904"/>
                  <a:pt x="272856" y="23745"/>
                  <a:pt x="272856" y="21227"/>
                </a:cubicBezTo>
                <a:lnTo>
                  <a:pt x="272856" y="9354"/>
                </a:lnTo>
                <a:lnTo>
                  <a:pt x="9359" y="9354"/>
                </a:lnTo>
                <a:lnTo>
                  <a:pt x="9359" y="121963"/>
                </a:lnTo>
                <a:cubicBezTo>
                  <a:pt x="9359" y="124481"/>
                  <a:pt x="7199" y="126640"/>
                  <a:pt x="4679" y="126640"/>
                </a:cubicBezTo>
                <a:cubicBezTo>
                  <a:pt x="2160" y="126640"/>
                  <a:pt x="0" y="124481"/>
                  <a:pt x="0" y="121963"/>
                </a:cubicBezTo>
                <a:lnTo>
                  <a:pt x="0" y="4677"/>
                </a:lnTo>
                <a:cubicBezTo>
                  <a:pt x="0" y="2159"/>
                  <a:pt x="2160" y="0"/>
                  <a:pt x="4679" y="0"/>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49" name="Freeform 781"/>
          <p:cNvSpPr>
            <a:spLocks noChangeArrowheads="1"/>
          </p:cNvSpPr>
          <p:nvPr/>
        </p:nvSpPr>
        <p:spPr bwMode="auto">
          <a:xfrm>
            <a:off x="3309938" y="3536156"/>
            <a:ext cx="488156" cy="344091"/>
          </a:xfrm>
          <a:custGeom>
            <a:avLst/>
            <a:gdLst>
              <a:gd name="T0" fmla="*/ 501225 w 305757"/>
              <a:gd name="T1" fmla="*/ 615510 h 305722"/>
              <a:gd name="T2" fmla="*/ 501225 w 305757"/>
              <a:gd name="T3" fmla="*/ 636209 h 305722"/>
              <a:gd name="T4" fmla="*/ 142708 w 305757"/>
              <a:gd name="T5" fmla="*/ 625859 h 305722"/>
              <a:gd name="T6" fmla="*/ 850141 w 305757"/>
              <a:gd name="T7" fmla="*/ 528865 h 305722"/>
              <a:gd name="T8" fmla="*/ 869753 w 305757"/>
              <a:gd name="T9" fmla="*/ 628107 h 305722"/>
              <a:gd name="T10" fmla="*/ 957994 w 305757"/>
              <a:gd name="T11" fmla="*/ 668780 h 305722"/>
              <a:gd name="T12" fmla="*/ 1002116 w 305757"/>
              <a:gd name="T13" fmla="*/ 569539 h 305722"/>
              <a:gd name="T14" fmla="*/ 850141 w 305757"/>
              <a:gd name="T15" fmla="*/ 528865 h 305722"/>
              <a:gd name="T16" fmla="*/ 634441 w 305757"/>
              <a:gd name="T17" fmla="*/ 569539 h 305722"/>
              <a:gd name="T18" fmla="*/ 613199 w 305757"/>
              <a:gd name="T19" fmla="*/ 668780 h 305722"/>
              <a:gd name="T20" fmla="*/ 827266 w 305757"/>
              <a:gd name="T21" fmla="*/ 628107 h 305722"/>
              <a:gd name="T22" fmla="*/ 784779 w 305757"/>
              <a:gd name="T23" fmla="*/ 528865 h 305722"/>
              <a:gd name="T24" fmla="*/ 349497 w 305757"/>
              <a:gd name="T25" fmla="*/ 457879 h 305722"/>
              <a:gd name="T26" fmla="*/ 954315 w 305757"/>
              <a:gd name="T27" fmla="*/ 468227 h 305722"/>
              <a:gd name="T28" fmla="*/ 349497 w 305757"/>
              <a:gd name="T29" fmla="*/ 478577 h 305722"/>
              <a:gd name="T30" fmla="*/ 349497 w 305757"/>
              <a:gd name="T31" fmla="*/ 457879 h 305722"/>
              <a:gd name="T32" fmla="*/ 248791 w 305757"/>
              <a:gd name="T33" fmla="*/ 419052 h 305722"/>
              <a:gd name="T34" fmla="*/ 328859 w 305757"/>
              <a:gd name="T35" fmla="*/ 508531 h 305722"/>
              <a:gd name="T36" fmla="*/ 957994 w 305757"/>
              <a:gd name="T37" fmla="*/ 508531 h 305722"/>
              <a:gd name="T38" fmla="*/ 1078918 w 305757"/>
              <a:gd name="T39" fmla="*/ 428812 h 305722"/>
              <a:gd name="T40" fmla="*/ 516784 w 305757"/>
              <a:gd name="T41" fmla="*/ 418237 h 305722"/>
              <a:gd name="T42" fmla="*/ 1088723 w 305757"/>
              <a:gd name="T43" fmla="*/ 407662 h 305722"/>
              <a:gd name="T44" fmla="*/ 328859 w 305757"/>
              <a:gd name="T45" fmla="*/ 378378 h 305722"/>
              <a:gd name="T46" fmla="*/ 472666 w 305757"/>
              <a:gd name="T47" fmla="*/ 298659 h 305722"/>
              <a:gd name="T48" fmla="*/ 766804 w 305757"/>
              <a:gd name="T49" fmla="*/ 260428 h 305722"/>
              <a:gd name="T50" fmla="*/ 788048 w 305757"/>
              <a:gd name="T51" fmla="*/ 271003 h 305722"/>
              <a:gd name="T52" fmla="*/ 822361 w 305757"/>
              <a:gd name="T53" fmla="*/ 358043 h 305722"/>
              <a:gd name="T54" fmla="*/ 644246 w 305757"/>
              <a:gd name="T55" fmla="*/ 239279 h 305722"/>
              <a:gd name="T56" fmla="*/ 616466 w 305757"/>
              <a:gd name="T57" fmla="*/ 228704 h 305722"/>
              <a:gd name="T58" fmla="*/ 649149 w 305757"/>
              <a:gd name="T59" fmla="*/ 125 h 305722"/>
              <a:gd name="T60" fmla="*/ 660586 w 305757"/>
              <a:gd name="T61" fmla="*/ 215688 h 305722"/>
              <a:gd name="T62" fmla="*/ 980873 w 305757"/>
              <a:gd name="T63" fmla="*/ 179082 h 305722"/>
              <a:gd name="T64" fmla="*/ 868116 w 305757"/>
              <a:gd name="T65" fmla="*/ 358043 h 305722"/>
              <a:gd name="T66" fmla="*/ 1178599 w 305757"/>
              <a:gd name="T67" fmla="*/ 364549 h 305722"/>
              <a:gd name="T68" fmla="*/ 1173694 w 305757"/>
              <a:gd name="T69" fmla="*/ 510969 h 305722"/>
              <a:gd name="T70" fmla="*/ 1160624 w 305757"/>
              <a:gd name="T71" fmla="*/ 528865 h 305722"/>
              <a:gd name="T72" fmla="*/ 1042968 w 305757"/>
              <a:gd name="T73" fmla="*/ 569539 h 305722"/>
              <a:gd name="T74" fmla="*/ 1023356 w 305757"/>
              <a:gd name="T75" fmla="*/ 668780 h 305722"/>
              <a:gd name="T76" fmla="*/ 1343643 w 305757"/>
              <a:gd name="T77" fmla="*/ 628107 h 305722"/>
              <a:gd name="T78" fmla="*/ 1299523 w 305757"/>
              <a:gd name="T79" fmla="*/ 528865 h 305722"/>
              <a:gd name="T80" fmla="*/ 1211281 w 305757"/>
              <a:gd name="T81" fmla="*/ 518291 h 305722"/>
              <a:gd name="T82" fmla="*/ 1299523 w 305757"/>
              <a:gd name="T83" fmla="*/ 508531 h 305722"/>
              <a:gd name="T84" fmla="*/ 1386131 w 305757"/>
              <a:gd name="T85" fmla="*/ 628107 h 305722"/>
              <a:gd name="T86" fmla="*/ 547834 w 305757"/>
              <a:gd name="T87" fmla="*/ 689930 h 305722"/>
              <a:gd name="T88" fmla="*/ 3672 w 305757"/>
              <a:gd name="T89" fmla="*/ 684234 h 305722"/>
              <a:gd name="T90" fmla="*/ 3672 w 305757"/>
              <a:gd name="T91" fmla="*/ 523986 h 305722"/>
              <a:gd name="T92" fmla="*/ 21647 w 305757"/>
              <a:gd name="T93" fmla="*/ 508531 h 305722"/>
              <a:gd name="T94" fmla="*/ 207939 w 305757"/>
              <a:gd name="T95" fmla="*/ 518291 h 305722"/>
              <a:gd name="T96" fmla="*/ 55964 w 305757"/>
              <a:gd name="T97" fmla="*/ 528865 h 305722"/>
              <a:gd name="T98" fmla="*/ 341934 w 305757"/>
              <a:gd name="T99" fmla="*/ 561402 h 305722"/>
              <a:gd name="T100" fmla="*/ 341934 w 305757"/>
              <a:gd name="T101" fmla="*/ 582553 h 305722"/>
              <a:gd name="T102" fmla="*/ 55964 w 305757"/>
              <a:gd name="T103" fmla="*/ 668780 h 305722"/>
              <a:gd name="T104" fmla="*/ 593587 w 305757"/>
              <a:gd name="T105" fmla="*/ 628107 h 305722"/>
              <a:gd name="T106" fmla="*/ 547834 w 305757"/>
              <a:gd name="T107" fmla="*/ 528865 h 305722"/>
              <a:gd name="T108" fmla="*/ 206304 w 305757"/>
              <a:gd name="T109" fmla="*/ 467857 h 305722"/>
              <a:gd name="T110" fmla="*/ 328859 w 305757"/>
              <a:gd name="T111" fmla="*/ 358043 h 305722"/>
              <a:gd name="T112" fmla="*/ 743924 w 305757"/>
              <a:gd name="T113" fmla="*/ 284832 h 305722"/>
              <a:gd name="T114" fmla="*/ 425272 w 305757"/>
              <a:gd name="T115" fmla="*/ 320624 h 305722"/>
              <a:gd name="T116" fmla="*/ 624636 w 305757"/>
              <a:gd name="T117" fmla="*/ 7445 h 3057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757"/>
              <a:gd name="T178" fmla="*/ 0 h 305722"/>
              <a:gd name="T179" fmla="*/ 305757 w 305757"/>
              <a:gd name="T180" fmla="*/ 305722 h 3057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757" h="305722">
                <a:moveTo>
                  <a:pt x="36174" y="272745"/>
                </a:moveTo>
                <a:lnTo>
                  <a:pt x="110562" y="272745"/>
                </a:lnTo>
                <a:cubicBezTo>
                  <a:pt x="113089" y="272745"/>
                  <a:pt x="115256" y="274862"/>
                  <a:pt x="115256" y="277331"/>
                </a:cubicBezTo>
                <a:cubicBezTo>
                  <a:pt x="115256" y="279801"/>
                  <a:pt x="113089" y="281917"/>
                  <a:pt x="110562" y="281917"/>
                </a:cubicBezTo>
                <a:lnTo>
                  <a:pt x="36174" y="281917"/>
                </a:lnTo>
                <a:cubicBezTo>
                  <a:pt x="33646" y="281917"/>
                  <a:pt x="31479" y="279801"/>
                  <a:pt x="31479" y="277331"/>
                </a:cubicBezTo>
                <a:cubicBezTo>
                  <a:pt x="31479" y="274862"/>
                  <a:pt x="33646" y="272745"/>
                  <a:pt x="36174" y="272745"/>
                </a:cubicBezTo>
                <a:close/>
                <a:moveTo>
                  <a:pt x="187527" y="234351"/>
                </a:moveTo>
                <a:cubicBezTo>
                  <a:pt x="190411" y="239037"/>
                  <a:pt x="191853" y="245165"/>
                  <a:pt x="191853" y="252374"/>
                </a:cubicBezTo>
                <a:lnTo>
                  <a:pt x="191853" y="278327"/>
                </a:lnTo>
                <a:cubicBezTo>
                  <a:pt x="191853" y="285176"/>
                  <a:pt x="190411" y="291664"/>
                  <a:pt x="187527" y="296350"/>
                </a:cubicBezTo>
                <a:lnTo>
                  <a:pt x="211317" y="296350"/>
                </a:lnTo>
                <a:cubicBezTo>
                  <a:pt x="216003" y="296350"/>
                  <a:pt x="221050" y="288780"/>
                  <a:pt x="221050" y="278327"/>
                </a:cubicBezTo>
                <a:lnTo>
                  <a:pt x="221050" y="252374"/>
                </a:lnTo>
                <a:cubicBezTo>
                  <a:pt x="221050" y="241560"/>
                  <a:pt x="216003" y="234351"/>
                  <a:pt x="211317" y="234351"/>
                </a:cubicBezTo>
                <a:lnTo>
                  <a:pt x="187527" y="234351"/>
                </a:lnTo>
                <a:close/>
                <a:moveTo>
                  <a:pt x="135261" y="234351"/>
                </a:moveTo>
                <a:cubicBezTo>
                  <a:pt x="138145" y="239037"/>
                  <a:pt x="139947" y="245165"/>
                  <a:pt x="139947" y="252374"/>
                </a:cubicBezTo>
                <a:lnTo>
                  <a:pt x="139947" y="278327"/>
                </a:lnTo>
                <a:cubicBezTo>
                  <a:pt x="139947" y="285176"/>
                  <a:pt x="138145" y="291664"/>
                  <a:pt x="135261" y="296350"/>
                </a:cubicBezTo>
                <a:lnTo>
                  <a:pt x="173109" y="296350"/>
                </a:lnTo>
                <a:cubicBezTo>
                  <a:pt x="177795" y="296350"/>
                  <a:pt x="182481" y="288780"/>
                  <a:pt x="182481" y="278327"/>
                </a:cubicBezTo>
                <a:lnTo>
                  <a:pt x="182481" y="252374"/>
                </a:lnTo>
                <a:cubicBezTo>
                  <a:pt x="182481" y="241560"/>
                  <a:pt x="177795" y="234351"/>
                  <a:pt x="173109" y="234351"/>
                </a:cubicBezTo>
                <a:lnTo>
                  <a:pt x="135261" y="234351"/>
                </a:lnTo>
                <a:close/>
                <a:moveTo>
                  <a:pt x="77093" y="202895"/>
                </a:moveTo>
                <a:lnTo>
                  <a:pt x="205806" y="202895"/>
                </a:lnTo>
                <a:cubicBezTo>
                  <a:pt x="208336" y="202895"/>
                  <a:pt x="210506" y="205012"/>
                  <a:pt x="210506" y="207481"/>
                </a:cubicBezTo>
                <a:cubicBezTo>
                  <a:pt x="210506" y="209950"/>
                  <a:pt x="208336" y="212067"/>
                  <a:pt x="205806" y="212067"/>
                </a:cubicBezTo>
                <a:lnTo>
                  <a:pt x="77093" y="212067"/>
                </a:lnTo>
                <a:cubicBezTo>
                  <a:pt x="74562" y="212067"/>
                  <a:pt x="72754" y="209950"/>
                  <a:pt x="72754" y="207481"/>
                </a:cubicBezTo>
                <a:cubicBezTo>
                  <a:pt x="72754" y="205012"/>
                  <a:pt x="74562" y="202895"/>
                  <a:pt x="77093" y="202895"/>
                </a:cubicBezTo>
                <a:close/>
                <a:moveTo>
                  <a:pt x="72541" y="167667"/>
                </a:moveTo>
                <a:cubicBezTo>
                  <a:pt x="62809" y="167667"/>
                  <a:pt x="54879" y="175958"/>
                  <a:pt x="54879" y="185690"/>
                </a:cubicBezTo>
                <a:lnTo>
                  <a:pt x="54879" y="207317"/>
                </a:lnTo>
                <a:cubicBezTo>
                  <a:pt x="54879" y="217049"/>
                  <a:pt x="62809" y="225340"/>
                  <a:pt x="72541" y="225340"/>
                </a:cubicBezTo>
                <a:lnTo>
                  <a:pt x="173109" y="225340"/>
                </a:lnTo>
                <a:lnTo>
                  <a:pt x="211317" y="225340"/>
                </a:lnTo>
                <a:lnTo>
                  <a:pt x="246281" y="225340"/>
                </a:lnTo>
                <a:cubicBezTo>
                  <a:pt x="239072" y="214526"/>
                  <a:pt x="236549" y="201910"/>
                  <a:pt x="237991" y="190015"/>
                </a:cubicBezTo>
                <a:lnTo>
                  <a:pt x="118680" y="190015"/>
                </a:lnTo>
                <a:cubicBezTo>
                  <a:pt x="116157" y="190015"/>
                  <a:pt x="113994" y="187853"/>
                  <a:pt x="113994" y="185329"/>
                </a:cubicBezTo>
                <a:cubicBezTo>
                  <a:pt x="113994" y="182806"/>
                  <a:pt x="116157" y="180643"/>
                  <a:pt x="118680" y="180643"/>
                </a:cubicBezTo>
                <a:lnTo>
                  <a:pt x="240154" y="180643"/>
                </a:lnTo>
                <a:cubicBezTo>
                  <a:pt x="241596" y="175958"/>
                  <a:pt x="243398" y="171992"/>
                  <a:pt x="246281" y="167667"/>
                </a:cubicBezTo>
                <a:lnTo>
                  <a:pt x="72541" y="167667"/>
                </a:lnTo>
                <a:close/>
                <a:moveTo>
                  <a:pt x="137424" y="34299"/>
                </a:moveTo>
                <a:lnTo>
                  <a:pt x="104262" y="132342"/>
                </a:lnTo>
                <a:lnTo>
                  <a:pt x="167702" y="115761"/>
                </a:lnTo>
                <a:cubicBezTo>
                  <a:pt x="168062" y="115401"/>
                  <a:pt x="168783" y="115401"/>
                  <a:pt x="169144" y="115401"/>
                </a:cubicBezTo>
                <a:cubicBezTo>
                  <a:pt x="170225" y="115401"/>
                  <a:pt x="171307" y="115761"/>
                  <a:pt x="171667" y="116482"/>
                </a:cubicBezTo>
                <a:cubicBezTo>
                  <a:pt x="173109" y="117203"/>
                  <a:pt x="173830" y="118645"/>
                  <a:pt x="173830" y="120087"/>
                </a:cubicBezTo>
                <a:lnTo>
                  <a:pt x="172748" y="158656"/>
                </a:lnTo>
                <a:lnTo>
                  <a:pt x="181399" y="158656"/>
                </a:lnTo>
                <a:lnTo>
                  <a:pt x="205550" y="89088"/>
                </a:lnTo>
                <a:lnTo>
                  <a:pt x="142110" y="106029"/>
                </a:lnTo>
                <a:cubicBezTo>
                  <a:pt x="140668" y="106390"/>
                  <a:pt x="138865" y="106029"/>
                  <a:pt x="137784" y="105308"/>
                </a:cubicBezTo>
                <a:cubicBezTo>
                  <a:pt x="136703" y="104227"/>
                  <a:pt x="135982" y="102785"/>
                  <a:pt x="135982" y="101343"/>
                </a:cubicBezTo>
                <a:lnTo>
                  <a:pt x="137424" y="34299"/>
                </a:lnTo>
                <a:close/>
                <a:moveTo>
                  <a:pt x="143191" y="55"/>
                </a:moveTo>
                <a:cubicBezTo>
                  <a:pt x="145354" y="416"/>
                  <a:pt x="147156" y="2218"/>
                  <a:pt x="147156" y="4741"/>
                </a:cubicBezTo>
                <a:lnTo>
                  <a:pt x="145714" y="95576"/>
                </a:lnTo>
                <a:lnTo>
                  <a:pt x="211678" y="77914"/>
                </a:lnTo>
                <a:cubicBezTo>
                  <a:pt x="213480" y="77553"/>
                  <a:pt x="214922" y="77914"/>
                  <a:pt x="216364" y="79355"/>
                </a:cubicBezTo>
                <a:cubicBezTo>
                  <a:pt x="217445" y="80437"/>
                  <a:pt x="217805" y="82239"/>
                  <a:pt x="217084" y="83681"/>
                </a:cubicBezTo>
                <a:lnTo>
                  <a:pt x="191492" y="158656"/>
                </a:lnTo>
                <a:lnTo>
                  <a:pt x="255653" y="158656"/>
                </a:lnTo>
                <a:cubicBezTo>
                  <a:pt x="257456" y="158656"/>
                  <a:pt x="259258" y="159737"/>
                  <a:pt x="259979" y="161539"/>
                </a:cubicBezTo>
                <a:cubicBezTo>
                  <a:pt x="260700" y="163342"/>
                  <a:pt x="260700" y="165144"/>
                  <a:pt x="258897" y="166586"/>
                </a:cubicBezTo>
                <a:cubicBezTo>
                  <a:pt x="242677" y="183167"/>
                  <a:pt x="242677" y="209840"/>
                  <a:pt x="258897" y="226421"/>
                </a:cubicBezTo>
                <a:cubicBezTo>
                  <a:pt x="260700" y="227863"/>
                  <a:pt x="260700" y="230026"/>
                  <a:pt x="259979" y="231468"/>
                </a:cubicBezTo>
                <a:cubicBezTo>
                  <a:pt x="259618" y="233270"/>
                  <a:pt x="257816" y="234351"/>
                  <a:pt x="256014" y="234351"/>
                </a:cubicBezTo>
                <a:lnTo>
                  <a:pt x="225735" y="234351"/>
                </a:lnTo>
                <a:cubicBezTo>
                  <a:pt x="228619" y="239037"/>
                  <a:pt x="230061" y="245165"/>
                  <a:pt x="230061" y="252374"/>
                </a:cubicBezTo>
                <a:lnTo>
                  <a:pt x="230061" y="278327"/>
                </a:lnTo>
                <a:cubicBezTo>
                  <a:pt x="230061" y="285176"/>
                  <a:pt x="228619" y="291664"/>
                  <a:pt x="225735" y="296350"/>
                </a:cubicBezTo>
                <a:lnTo>
                  <a:pt x="286653" y="296350"/>
                </a:lnTo>
                <a:cubicBezTo>
                  <a:pt x="291339" y="296350"/>
                  <a:pt x="296385" y="288780"/>
                  <a:pt x="296385" y="278327"/>
                </a:cubicBezTo>
                <a:lnTo>
                  <a:pt x="296385" y="252374"/>
                </a:lnTo>
                <a:cubicBezTo>
                  <a:pt x="296385" y="241560"/>
                  <a:pt x="291339" y="234351"/>
                  <a:pt x="286653" y="234351"/>
                </a:cubicBezTo>
                <a:lnTo>
                  <a:pt x="271874" y="234351"/>
                </a:lnTo>
                <a:cubicBezTo>
                  <a:pt x="269351" y="234351"/>
                  <a:pt x="267188" y="232549"/>
                  <a:pt x="267188" y="229665"/>
                </a:cubicBezTo>
                <a:cubicBezTo>
                  <a:pt x="267188" y="227142"/>
                  <a:pt x="269351" y="225340"/>
                  <a:pt x="271874" y="225340"/>
                </a:cubicBezTo>
                <a:lnTo>
                  <a:pt x="286653" y="225340"/>
                </a:lnTo>
                <a:cubicBezTo>
                  <a:pt x="297466" y="225340"/>
                  <a:pt x="305757" y="237235"/>
                  <a:pt x="305757" y="252374"/>
                </a:cubicBezTo>
                <a:lnTo>
                  <a:pt x="305757" y="278327"/>
                </a:lnTo>
                <a:cubicBezTo>
                  <a:pt x="305757" y="293466"/>
                  <a:pt x="297466" y="305722"/>
                  <a:pt x="286653" y="305722"/>
                </a:cubicBezTo>
                <a:lnTo>
                  <a:pt x="120843" y="305722"/>
                </a:lnTo>
                <a:lnTo>
                  <a:pt x="4775" y="305722"/>
                </a:lnTo>
                <a:cubicBezTo>
                  <a:pt x="2973" y="305722"/>
                  <a:pt x="1531" y="304640"/>
                  <a:pt x="810" y="303198"/>
                </a:cubicBezTo>
                <a:cubicBezTo>
                  <a:pt x="-271" y="301757"/>
                  <a:pt x="-271" y="299954"/>
                  <a:pt x="810" y="298513"/>
                </a:cubicBezTo>
                <a:cubicBezTo>
                  <a:pt x="11624" y="281571"/>
                  <a:pt x="11624" y="249130"/>
                  <a:pt x="810" y="232189"/>
                </a:cubicBezTo>
                <a:cubicBezTo>
                  <a:pt x="-271" y="230747"/>
                  <a:pt x="-271" y="228944"/>
                  <a:pt x="810" y="227503"/>
                </a:cubicBezTo>
                <a:cubicBezTo>
                  <a:pt x="1531" y="226061"/>
                  <a:pt x="2973" y="225340"/>
                  <a:pt x="4775" y="225340"/>
                </a:cubicBezTo>
                <a:lnTo>
                  <a:pt x="41182" y="225340"/>
                </a:lnTo>
                <a:cubicBezTo>
                  <a:pt x="43344" y="225340"/>
                  <a:pt x="45868" y="227142"/>
                  <a:pt x="45868" y="229665"/>
                </a:cubicBezTo>
                <a:cubicBezTo>
                  <a:pt x="45868" y="232549"/>
                  <a:pt x="43344" y="234351"/>
                  <a:pt x="41182" y="234351"/>
                </a:cubicBezTo>
                <a:lnTo>
                  <a:pt x="12345" y="234351"/>
                </a:lnTo>
                <a:cubicBezTo>
                  <a:pt x="14147" y="238677"/>
                  <a:pt x="15589" y="243723"/>
                  <a:pt x="16670" y="248769"/>
                </a:cubicBezTo>
                <a:lnTo>
                  <a:pt x="75425" y="248769"/>
                </a:lnTo>
                <a:cubicBezTo>
                  <a:pt x="77948" y="248769"/>
                  <a:pt x="80111" y="250932"/>
                  <a:pt x="80111" y="253455"/>
                </a:cubicBezTo>
                <a:cubicBezTo>
                  <a:pt x="80111" y="255979"/>
                  <a:pt x="77948" y="258141"/>
                  <a:pt x="75425" y="258141"/>
                </a:cubicBezTo>
                <a:lnTo>
                  <a:pt x="17752" y="258141"/>
                </a:lnTo>
                <a:cubicBezTo>
                  <a:pt x="18833" y="271478"/>
                  <a:pt x="17031" y="285176"/>
                  <a:pt x="12345" y="296350"/>
                </a:cubicBezTo>
                <a:lnTo>
                  <a:pt x="120843" y="296350"/>
                </a:lnTo>
                <a:cubicBezTo>
                  <a:pt x="125889" y="296350"/>
                  <a:pt x="130935" y="288780"/>
                  <a:pt x="130935" y="278327"/>
                </a:cubicBezTo>
                <a:lnTo>
                  <a:pt x="130935" y="252374"/>
                </a:lnTo>
                <a:cubicBezTo>
                  <a:pt x="130935" y="241560"/>
                  <a:pt x="125889" y="234351"/>
                  <a:pt x="120843" y="234351"/>
                </a:cubicBezTo>
                <a:lnTo>
                  <a:pt x="72541" y="234351"/>
                </a:lnTo>
                <a:cubicBezTo>
                  <a:pt x="57402" y="234351"/>
                  <a:pt x="45507" y="222096"/>
                  <a:pt x="45507" y="207317"/>
                </a:cubicBezTo>
                <a:lnTo>
                  <a:pt x="45507" y="185690"/>
                </a:lnTo>
                <a:cubicBezTo>
                  <a:pt x="45507" y="170911"/>
                  <a:pt x="57402" y="158656"/>
                  <a:pt x="72541" y="158656"/>
                </a:cubicBezTo>
                <a:lnTo>
                  <a:pt x="163737" y="158656"/>
                </a:lnTo>
                <a:lnTo>
                  <a:pt x="164097" y="126215"/>
                </a:lnTo>
                <a:lnTo>
                  <a:pt x="98134" y="143517"/>
                </a:lnTo>
                <a:cubicBezTo>
                  <a:pt x="96692" y="144237"/>
                  <a:pt x="94890" y="143517"/>
                  <a:pt x="93808" y="142075"/>
                </a:cubicBezTo>
                <a:cubicBezTo>
                  <a:pt x="92367" y="140993"/>
                  <a:pt x="92006" y="139191"/>
                  <a:pt x="92727" y="137749"/>
                </a:cubicBezTo>
                <a:lnTo>
                  <a:pt x="137784" y="3299"/>
                </a:lnTo>
                <a:cubicBezTo>
                  <a:pt x="138865" y="1137"/>
                  <a:pt x="141028" y="-305"/>
                  <a:pt x="143191" y="55"/>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50" name="Circle"/>
          <p:cNvSpPr>
            <a:spLocks noChangeArrowheads="1"/>
          </p:cNvSpPr>
          <p:nvPr/>
        </p:nvSpPr>
        <p:spPr bwMode="auto">
          <a:xfrm flipV="1">
            <a:off x="6679406" y="1203722"/>
            <a:ext cx="129779" cy="129778"/>
          </a:xfrm>
          <a:prstGeom prst="diamond">
            <a:avLst/>
          </a:prstGeom>
          <a:solidFill>
            <a:schemeClr val="accent1"/>
          </a:solidFill>
          <a:ln w="12700">
            <a:noFill/>
            <a:miter lim="400000"/>
            <a:headEnd/>
            <a:tailEnd/>
          </a:ln>
        </p:spPr>
        <p:txBody>
          <a:bodyPr lIns="0" tIns="0" rIns="0" bIns="0"/>
          <a:lstStyle/>
          <a:p>
            <a:endParaRPr lang="en-US" sz="900" dirty="0">
              <a:latin typeface="Lato Light"/>
            </a:endParaRPr>
          </a:p>
        </p:txBody>
      </p:sp>
      <p:sp>
        <p:nvSpPr>
          <p:cNvPr id="65" name="Circle"/>
          <p:cNvSpPr/>
          <p:nvPr/>
        </p:nvSpPr>
        <p:spPr>
          <a:xfrm flipV="1">
            <a:off x="6679406" y="2149078"/>
            <a:ext cx="129779" cy="129778"/>
          </a:xfrm>
          <a:prstGeom prst="diamond">
            <a:avLst/>
          </a:prstGeom>
          <a:solidFill>
            <a:schemeClr val="accent1">
              <a:lumMod val="90000"/>
              <a:lumOff val="10000"/>
            </a:schemeClr>
          </a:solidFill>
          <a:ln w="12700" cap="flat">
            <a:noFill/>
            <a:miter lim="400000"/>
          </a:ln>
          <a:effectLst/>
        </p:spPr>
        <p:txBody>
          <a:bodyPr lIns="0" tIns="0" rIns="0" bIns="0"/>
          <a:lstStyle/>
          <a:p>
            <a:pPr>
              <a:defRPr/>
            </a:pPr>
            <a:endParaRPr sz="900" dirty="0">
              <a:latin typeface="Lato Light" panose="020F0502020204030203" pitchFamily="34" charset="0"/>
            </a:endParaRPr>
          </a:p>
        </p:txBody>
      </p:sp>
      <p:sp>
        <p:nvSpPr>
          <p:cNvPr id="9252" name="Circle"/>
          <p:cNvSpPr>
            <a:spLocks noChangeArrowheads="1"/>
          </p:cNvSpPr>
          <p:nvPr/>
        </p:nvSpPr>
        <p:spPr bwMode="auto">
          <a:xfrm flipV="1">
            <a:off x="6684169" y="3089672"/>
            <a:ext cx="120254" cy="120253"/>
          </a:xfrm>
          <a:prstGeom prst="diamond">
            <a:avLst/>
          </a:prstGeom>
          <a:solidFill>
            <a:schemeClr val="accent2"/>
          </a:solidFill>
          <a:ln w="12700">
            <a:noFill/>
            <a:miter lim="400000"/>
            <a:headEnd/>
            <a:tailEnd/>
          </a:ln>
        </p:spPr>
        <p:txBody>
          <a:bodyPr lIns="0" tIns="0" rIns="0" bIns="0"/>
          <a:lstStyle/>
          <a:p>
            <a:endParaRPr lang="en-US" sz="900" dirty="0">
              <a:latin typeface="Lato Light"/>
            </a:endParaRPr>
          </a:p>
        </p:txBody>
      </p:sp>
      <p:sp>
        <p:nvSpPr>
          <p:cNvPr id="9253" name="TextBox 66"/>
          <p:cNvSpPr txBox="1">
            <a:spLocks noChangeArrowheads="1"/>
          </p:cNvSpPr>
          <p:nvPr/>
        </p:nvSpPr>
        <p:spPr bwMode="auto">
          <a:xfrm>
            <a:off x="6929438" y="1158478"/>
            <a:ext cx="1533525" cy="444103"/>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Οι σημαντικές διαφοροποιήσεις στην κλινική πράξη</a:t>
            </a:r>
          </a:p>
        </p:txBody>
      </p:sp>
      <p:sp>
        <p:nvSpPr>
          <p:cNvPr id="9254" name="TextBox 68"/>
          <p:cNvSpPr txBox="1">
            <a:spLocks noChangeArrowheads="1"/>
          </p:cNvSpPr>
          <p:nvPr/>
        </p:nvSpPr>
        <p:spPr bwMode="auto">
          <a:xfrm>
            <a:off x="6948487" y="2009774"/>
            <a:ext cx="1604963" cy="445294"/>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Τα ιατρικά λάθη και γενικώς τα λάθη των επαγγελματιών υγείας</a:t>
            </a:r>
          </a:p>
        </p:txBody>
      </p:sp>
      <p:sp>
        <p:nvSpPr>
          <p:cNvPr id="9255" name="TextBox 70"/>
          <p:cNvSpPr txBox="1">
            <a:spLocks noChangeArrowheads="1"/>
          </p:cNvSpPr>
          <p:nvPr/>
        </p:nvSpPr>
        <p:spPr bwMode="auto">
          <a:xfrm>
            <a:off x="6875860" y="2712243"/>
            <a:ext cx="2105025" cy="721519"/>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Οι ανισότητες στην παροχή υπηρεσιών υγείας έχουν εγείρει τον προβληματισμό των υπεύθυνων για τη χάραξη πολιτικής υγείας σε πολλές χώρες μέλη της ΕΕ αλλά και του ΟΟΣΑ. </a:t>
            </a:r>
            <a:endParaRPr lang="en-US" sz="900" b="1" dirty="0">
              <a:latin typeface="Calibri" pitchFamily="34" charset="0"/>
              <a:ea typeface="League Spartan"/>
              <a:cs typeface="Calibri" pitchFamily="34" charset="0"/>
            </a:endParaRPr>
          </a:p>
        </p:txBody>
      </p:sp>
      <p:sp>
        <p:nvSpPr>
          <p:cNvPr id="73" name="Circle"/>
          <p:cNvSpPr/>
          <p:nvPr/>
        </p:nvSpPr>
        <p:spPr>
          <a:xfrm flipV="1">
            <a:off x="6679406" y="4023122"/>
            <a:ext cx="129779" cy="129778"/>
          </a:xfrm>
          <a:prstGeom prst="diamond">
            <a:avLst/>
          </a:prstGeom>
          <a:solidFill>
            <a:schemeClr val="accent2">
              <a:lumMod val="75000"/>
            </a:schemeClr>
          </a:solidFill>
          <a:ln w="12700" cap="flat">
            <a:noFill/>
            <a:miter lim="400000"/>
          </a:ln>
          <a:effectLst/>
        </p:spPr>
        <p:txBody>
          <a:bodyPr lIns="0" tIns="0" rIns="0" bIns="0"/>
          <a:lstStyle/>
          <a:p>
            <a:pPr>
              <a:defRPr/>
            </a:pPr>
            <a:endParaRPr sz="900" dirty="0">
              <a:latin typeface="Lato Light" panose="020F0502020204030203" pitchFamily="34" charset="0"/>
            </a:endParaRPr>
          </a:p>
        </p:txBody>
      </p:sp>
      <p:sp>
        <p:nvSpPr>
          <p:cNvPr id="9257" name="TextBox 73"/>
          <p:cNvSpPr txBox="1">
            <a:spLocks noChangeArrowheads="1"/>
          </p:cNvSpPr>
          <p:nvPr/>
        </p:nvSpPr>
        <p:spPr bwMode="auto">
          <a:xfrm>
            <a:off x="6948488" y="3846910"/>
            <a:ext cx="1819275" cy="582215"/>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Η μικρή ανταποδοτικότητα των διατιθέμενων πόρων σε όρους αποτελεσμάτων υγείας (</a:t>
            </a:r>
            <a:r>
              <a:rPr lang="el-GR" sz="900" b="1" dirty="0" err="1">
                <a:latin typeface="Calibri" pitchFamily="34" charset="0"/>
                <a:ea typeface="League Spartan"/>
                <a:cs typeface="Calibri" pitchFamily="34" charset="0"/>
              </a:rPr>
              <a:t>value</a:t>
            </a:r>
            <a:r>
              <a:rPr lang="el-GR" sz="900" b="1" dirty="0">
                <a:latin typeface="Calibri" pitchFamily="34" charset="0"/>
                <a:ea typeface="League Spartan"/>
                <a:cs typeface="Calibri" pitchFamily="34" charset="0"/>
              </a:rPr>
              <a:t> for </a:t>
            </a:r>
            <a:r>
              <a:rPr lang="el-GR" sz="900" b="1" dirty="0" err="1">
                <a:latin typeface="Calibri" pitchFamily="34" charset="0"/>
                <a:ea typeface="League Spartan"/>
                <a:cs typeface="Calibri" pitchFamily="34" charset="0"/>
              </a:rPr>
              <a:t>money</a:t>
            </a:r>
            <a:r>
              <a:rPr lang="el-GR" sz="900" b="1" dirty="0">
                <a:latin typeface="Calibri" pitchFamily="34" charset="0"/>
                <a:ea typeface="League Spartan"/>
                <a:cs typeface="Calibri" pitchFamily="34" charset="0"/>
              </a:rPr>
              <a:t>)</a:t>
            </a:r>
            <a:endParaRPr lang="en-US" sz="900" b="1" dirty="0">
              <a:latin typeface="Calibri" pitchFamily="34" charset="0"/>
              <a:ea typeface="League Spartan"/>
              <a:cs typeface="Calibri" pitchFamily="34" charset="0"/>
            </a:endParaRPr>
          </a:p>
        </p:txBody>
      </p:sp>
      <p:sp>
        <p:nvSpPr>
          <p:cNvPr id="76" name="Circle"/>
          <p:cNvSpPr/>
          <p:nvPr/>
        </p:nvSpPr>
        <p:spPr>
          <a:xfrm flipV="1">
            <a:off x="607219" y="1203722"/>
            <a:ext cx="129779" cy="129778"/>
          </a:xfrm>
          <a:prstGeom prst="diamond">
            <a:avLst/>
          </a:prstGeom>
          <a:solidFill>
            <a:schemeClr val="accent4">
              <a:lumMod val="75000"/>
            </a:schemeClr>
          </a:solidFill>
          <a:ln w="12700" cap="flat">
            <a:noFill/>
            <a:miter lim="400000"/>
          </a:ln>
          <a:effectLst/>
        </p:spPr>
        <p:txBody>
          <a:bodyPr lIns="0" tIns="0" rIns="0" bIns="0"/>
          <a:lstStyle/>
          <a:p>
            <a:pPr>
              <a:defRPr/>
            </a:pPr>
            <a:endParaRPr sz="900" dirty="0">
              <a:latin typeface="Lato Light" panose="020F0502020204030203" pitchFamily="34" charset="0"/>
            </a:endParaRPr>
          </a:p>
        </p:txBody>
      </p:sp>
      <p:sp>
        <p:nvSpPr>
          <p:cNvPr id="77" name="Circle"/>
          <p:cNvSpPr/>
          <p:nvPr/>
        </p:nvSpPr>
        <p:spPr>
          <a:xfrm flipV="1">
            <a:off x="607219" y="2149078"/>
            <a:ext cx="129779" cy="129778"/>
          </a:xfrm>
          <a:prstGeom prst="diamond">
            <a:avLst/>
          </a:prstGeom>
          <a:solidFill>
            <a:schemeClr val="accent4"/>
          </a:solidFill>
          <a:ln w="12700" cap="flat">
            <a:noFill/>
            <a:miter lim="400000"/>
          </a:ln>
          <a:effectLst/>
        </p:spPr>
        <p:txBody>
          <a:bodyPr lIns="0" tIns="0" rIns="0" bIns="0"/>
          <a:lstStyle/>
          <a:p>
            <a:pPr>
              <a:defRPr/>
            </a:pPr>
            <a:endParaRPr sz="900" dirty="0">
              <a:latin typeface="Lato Light" panose="020F0502020204030203" pitchFamily="34" charset="0"/>
            </a:endParaRPr>
          </a:p>
        </p:txBody>
      </p:sp>
      <p:sp>
        <p:nvSpPr>
          <p:cNvPr id="78" name="Circle"/>
          <p:cNvSpPr/>
          <p:nvPr/>
        </p:nvSpPr>
        <p:spPr>
          <a:xfrm flipV="1">
            <a:off x="611981" y="3089672"/>
            <a:ext cx="120254" cy="120253"/>
          </a:xfrm>
          <a:prstGeom prst="diamond">
            <a:avLst/>
          </a:prstGeom>
          <a:solidFill>
            <a:schemeClr val="accent3">
              <a:lumMod val="75000"/>
            </a:schemeClr>
          </a:solidFill>
          <a:ln w="12700" cap="flat">
            <a:noFill/>
            <a:miter lim="400000"/>
          </a:ln>
          <a:effectLst/>
        </p:spPr>
        <p:txBody>
          <a:bodyPr lIns="0" tIns="0" rIns="0" bIns="0"/>
          <a:lstStyle/>
          <a:p>
            <a:pPr>
              <a:defRPr/>
            </a:pPr>
            <a:endParaRPr sz="900" dirty="0">
              <a:latin typeface="Lato Light" panose="020F0502020204030203" pitchFamily="34" charset="0"/>
            </a:endParaRPr>
          </a:p>
        </p:txBody>
      </p:sp>
      <p:sp>
        <p:nvSpPr>
          <p:cNvPr id="9261" name="TextBox 78"/>
          <p:cNvSpPr txBox="1">
            <a:spLocks noChangeArrowheads="1"/>
          </p:cNvSpPr>
          <p:nvPr/>
        </p:nvSpPr>
        <p:spPr bwMode="auto">
          <a:xfrm>
            <a:off x="857250" y="1227534"/>
            <a:ext cx="1626394" cy="445294"/>
          </a:xfrm>
          <a:prstGeom prst="rect">
            <a:avLst/>
          </a:prstGeom>
          <a:noFill/>
          <a:ln w="9525">
            <a:noFill/>
            <a:miter lim="800000"/>
            <a:headEnd/>
            <a:tailEnd/>
          </a:ln>
        </p:spPr>
        <p:txBody>
          <a:bodyPr lIns="28804" tIns="14402" rIns="28804" bIns="14402" anchor="ctr">
            <a:spAutoFit/>
          </a:bodyPr>
          <a:lstStyle/>
          <a:p>
            <a:r>
              <a:rPr lang="el-GR" sz="900" b="1" dirty="0" err="1">
                <a:latin typeface="Calibri" pitchFamily="34" charset="0"/>
                <a:ea typeface="League Spartan"/>
                <a:cs typeface="Calibri" pitchFamily="34" charset="0"/>
              </a:rPr>
              <a:t>Oι</a:t>
            </a:r>
            <a:r>
              <a:rPr lang="el-GR" sz="900" b="1" dirty="0">
                <a:latin typeface="Calibri" pitchFamily="34" charset="0"/>
                <a:ea typeface="League Spartan"/>
                <a:cs typeface="Calibri" pitchFamily="34" charset="0"/>
              </a:rPr>
              <a:t> συνεχώς αυξανόμενες δαπάνες στον τομέα των υπηρεσιών υγείας</a:t>
            </a:r>
            <a:endParaRPr lang="en-US" sz="900" b="1" dirty="0">
              <a:latin typeface="Calibri" pitchFamily="34" charset="0"/>
              <a:ea typeface="League Spartan"/>
              <a:cs typeface="Calibri" pitchFamily="34" charset="0"/>
            </a:endParaRPr>
          </a:p>
        </p:txBody>
      </p:sp>
      <p:sp>
        <p:nvSpPr>
          <p:cNvPr id="9262" name="TextBox 80"/>
          <p:cNvSpPr txBox="1">
            <a:spLocks noChangeArrowheads="1"/>
          </p:cNvSpPr>
          <p:nvPr/>
        </p:nvSpPr>
        <p:spPr bwMode="auto">
          <a:xfrm>
            <a:off x="900112" y="2118122"/>
            <a:ext cx="1104900" cy="444103"/>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Οι ραγδαίες τεχνολογικές εξελίξεις</a:t>
            </a:r>
          </a:p>
        </p:txBody>
      </p:sp>
      <p:sp>
        <p:nvSpPr>
          <p:cNvPr id="9263" name="TextBox 82"/>
          <p:cNvSpPr txBox="1">
            <a:spLocks noChangeArrowheads="1"/>
          </p:cNvSpPr>
          <p:nvPr/>
        </p:nvSpPr>
        <p:spPr bwMode="auto">
          <a:xfrm>
            <a:off x="857250" y="2888811"/>
            <a:ext cx="1357313" cy="444584"/>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Η γήρανση του πληθυσμού</a:t>
            </a:r>
            <a:r>
              <a:rPr lang="en-GB" sz="900" b="1" dirty="0">
                <a:latin typeface="Calibri" pitchFamily="34" charset="0"/>
                <a:ea typeface="League Spartan"/>
                <a:cs typeface="Calibri" pitchFamily="34" charset="0"/>
              </a:rPr>
              <a:t> (2</a:t>
            </a:r>
            <a:r>
              <a:rPr lang="el-GR" sz="900" b="1" baseline="30000" dirty="0">
                <a:latin typeface="Calibri" pitchFamily="34" charset="0"/>
                <a:ea typeface="League Spartan"/>
                <a:cs typeface="Calibri" pitchFamily="34" charset="0"/>
              </a:rPr>
              <a:t>η</a:t>
            </a:r>
            <a:r>
              <a:rPr lang="el-GR" sz="900" b="1" dirty="0">
                <a:latin typeface="Calibri" pitchFamily="34" charset="0"/>
                <a:ea typeface="League Spartan"/>
                <a:cs typeface="Calibri" pitchFamily="34" charset="0"/>
              </a:rPr>
              <a:t> με 21,8% μετά την Ιταλία) στον ΟΟΣΑ </a:t>
            </a:r>
          </a:p>
        </p:txBody>
      </p:sp>
      <p:sp>
        <p:nvSpPr>
          <p:cNvPr id="85" name="Circle"/>
          <p:cNvSpPr/>
          <p:nvPr/>
        </p:nvSpPr>
        <p:spPr>
          <a:xfrm flipV="1">
            <a:off x="607219" y="4023122"/>
            <a:ext cx="129779" cy="129778"/>
          </a:xfrm>
          <a:prstGeom prst="diamond">
            <a:avLst/>
          </a:prstGeom>
          <a:solidFill>
            <a:schemeClr val="accent1">
              <a:lumMod val="90000"/>
            </a:schemeClr>
          </a:solidFill>
          <a:ln w="12700" cap="flat">
            <a:noFill/>
            <a:miter lim="400000"/>
          </a:ln>
          <a:effectLst/>
        </p:spPr>
        <p:txBody>
          <a:bodyPr lIns="0" tIns="0" rIns="0" bIns="0"/>
          <a:lstStyle/>
          <a:p>
            <a:pPr>
              <a:defRPr/>
            </a:pPr>
            <a:endParaRPr sz="900" dirty="0">
              <a:latin typeface="Lato Light" panose="020F0502020204030203" pitchFamily="34" charset="0"/>
            </a:endParaRPr>
          </a:p>
        </p:txBody>
      </p:sp>
      <p:sp>
        <p:nvSpPr>
          <p:cNvPr id="9265" name="TextBox 85"/>
          <p:cNvSpPr txBox="1">
            <a:spLocks noChangeArrowheads="1"/>
          </p:cNvSpPr>
          <p:nvPr/>
        </p:nvSpPr>
        <p:spPr bwMode="auto">
          <a:xfrm>
            <a:off x="857250" y="3676649"/>
            <a:ext cx="1571625" cy="444104"/>
          </a:xfrm>
          <a:prstGeom prst="rect">
            <a:avLst/>
          </a:prstGeom>
          <a:noFill/>
          <a:ln w="9525">
            <a:noFill/>
            <a:miter lim="800000"/>
            <a:headEnd/>
            <a:tailEnd/>
          </a:ln>
        </p:spPr>
        <p:txBody>
          <a:bodyPr lIns="28804" tIns="14402" rIns="28804" bIns="14402" anchor="ctr">
            <a:spAutoFit/>
          </a:bodyPr>
          <a:lstStyle/>
          <a:p>
            <a:r>
              <a:rPr lang="el-GR" sz="900" b="1" dirty="0">
                <a:latin typeface="Calibri" pitchFamily="34" charset="0"/>
                <a:ea typeface="League Spartan"/>
                <a:cs typeface="Calibri" pitchFamily="34" charset="0"/>
              </a:rPr>
              <a:t>Η φτωχή ποιότητα  (μικρή αποτελεσματικότητα) των παρεχόμενων υπηρεσιών</a:t>
            </a:r>
          </a:p>
        </p:txBody>
      </p:sp>
      <p:sp>
        <p:nvSpPr>
          <p:cNvPr id="9266" name="Freeform 780"/>
          <p:cNvSpPr>
            <a:spLocks noChangeArrowheads="1"/>
          </p:cNvSpPr>
          <p:nvPr/>
        </p:nvSpPr>
        <p:spPr bwMode="auto">
          <a:xfrm>
            <a:off x="4332685" y="3987403"/>
            <a:ext cx="488156" cy="344090"/>
          </a:xfrm>
          <a:custGeom>
            <a:avLst/>
            <a:gdLst>
              <a:gd name="T0" fmla="*/ 917434 w 306026"/>
              <a:gd name="T1" fmla="*/ 509521 h 305880"/>
              <a:gd name="T2" fmla="*/ 638563 w 306026"/>
              <a:gd name="T3" fmla="*/ 395877 h 305880"/>
              <a:gd name="T4" fmla="*/ 744716 w 306026"/>
              <a:gd name="T5" fmla="*/ 663539 h 305880"/>
              <a:gd name="T6" fmla="*/ 687555 w 306026"/>
              <a:gd name="T7" fmla="*/ 399945 h 305880"/>
              <a:gd name="T8" fmla="*/ 1241858 w 306026"/>
              <a:gd name="T9" fmla="*/ 396572 h 305880"/>
              <a:gd name="T10" fmla="*/ 1232029 w 306026"/>
              <a:gd name="T11" fmla="*/ 500646 h 305880"/>
              <a:gd name="T12" fmla="*/ 883024 w 306026"/>
              <a:gd name="T13" fmla="*/ 529691 h 305880"/>
              <a:gd name="T14" fmla="*/ 892859 w 306026"/>
              <a:gd name="T15" fmla="*/ 425615 h 305880"/>
              <a:gd name="T16" fmla="*/ 787179 w 306026"/>
              <a:gd name="T17" fmla="*/ 391808 h 305880"/>
              <a:gd name="T18" fmla="*/ 1342450 w 306026"/>
              <a:gd name="T19" fmla="*/ 338113 h 305880"/>
              <a:gd name="T20" fmla="*/ 597733 w 306026"/>
              <a:gd name="T21" fmla="*/ 659471 h 305880"/>
              <a:gd name="T22" fmla="*/ 1205269 w 306026"/>
              <a:gd name="T23" fmla="*/ 280349 h 305880"/>
              <a:gd name="T24" fmla="*/ 1226497 w 306026"/>
              <a:gd name="T25" fmla="*/ 328349 h 305880"/>
              <a:gd name="T26" fmla="*/ 1205269 w 306026"/>
              <a:gd name="T27" fmla="*/ 280349 h 305880"/>
              <a:gd name="T28" fmla="*/ 636929 w 306026"/>
              <a:gd name="T29" fmla="*/ 373911 h 305880"/>
              <a:gd name="T30" fmla="*/ 532409 w 306026"/>
              <a:gd name="T31" fmla="*/ 305571 h 305880"/>
              <a:gd name="T32" fmla="*/ 770847 w 306026"/>
              <a:gd name="T33" fmla="*/ 270588 h 305880"/>
              <a:gd name="T34" fmla="*/ 676123 w 306026"/>
              <a:gd name="T35" fmla="*/ 308010 h 305880"/>
              <a:gd name="T36" fmla="*/ 916728 w 306026"/>
              <a:gd name="T37" fmla="*/ 197884 h 305880"/>
              <a:gd name="T38" fmla="*/ 969868 w 306026"/>
              <a:gd name="T39" fmla="*/ 170628 h 305880"/>
              <a:gd name="T40" fmla="*/ 412262 w 306026"/>
              <a:gd name="T41" fmla="*/ 224312 h 305880"/>
              <a:gd name="T42" fmla="*/ 969868 w 306026"/>
              <a:gd name="T43" fmla="*/ 149982 h 305880"/>
              <a:gd name="T44" fmla="*/ 876471 w 306026"/>
              <a:gd name="T45" fmla="*/ 197884 h 305880"/>
              <a:gd name="T46" fmla="*/ 508413 w 306026"/>
              <a:gd name="T47" fmla="*/ 197884 h 305880"/>
              <a:gd name="T48" fmla="*/ 412262 w 306026"/>
              <a:gd name="T49" fmla="*/ 149982 h 305880"/>
              <a:gd name="T50" fmla="*/ 896600 w 306026"/>
              <a:gd name="T51" fmla="*/ 293368 h 305880"/>
              <a:gd name="T52" fmla="*/ 973360 w 306026"/>
              <a:gd name="T53" fmla="*/ 92416 h 305880"/>
              <a:gd name="T54" fmla="*/ 248237 w 306026"/>
              <a:gd name="T55" fmla="*/ 260824 h 305880"/>
              <a:gd name="T56" fmla="*/ 411552 w 306026"/>
              <a:gd name="T57" fmla="*/ 92416 h 305880"/>
              <a:gd name="T58" fmla="*/ 663060 w 306026"/>
              <a:gd name="T59" fmla="*/ 196553 h 305880"/>
              <a:gd name="T60" fmla="*/ 747983 w 306026"/>
              <a:gd name="T61" fmla="*/ 251875 h 305880"/>
              <a:gd name="T62" fmla="*/ 692457 w 306026"/>
              <a:gd name="T63" fmla="*/ 72892 h 305880"/>
              <a:gd name="T64" fmla="*/ 973360 w 306026"/>
              <a:gd name="T65" fmla="*/ 71263 h 305880"/>
              <a:gd name="T66" fmla="*/ 396857 w 306026"/>
              <a:gd name="T67" fmla="*/ 28960 h 305880"/>
              <a:gd name="T68" fmla="*/ 422986 w 306026"/>
              <a:gd name="T69" fmla="*/ 71263 h 305880"/>
              <a:gd name="T70" fmla="*/ 432784 w 306026"/>
              <a:gd name="T71" fmla="*/ 2112 h 305880"/>
              <a:gd name="T72" fmla="*/ 692457 w 306026"/>
              <a:gd name="T73" fmla="*/ 51739 h 305880"/>
              <a:gd name="T74" fmla="*/ 942461 w 306026"/>
              <a:gd name="T75" fmla="*/ 35529 h 305880"/>
              <a:gd name="T76" fmla="*/ 952128 w 306026"/>
              <a:gd name="T77" fmla="*/ 2112 h 305880"/>
              <a:gd name="T78" fmla="*/ 1223231 w 306026"/>
              <a:gd name="T79" fmla="*/ 196553 h 305880"/>
              <a:gd name="T80" fmla="*/ 1283659 w 306026"/>
              <a:gd name="T81" fmla="*/ 270588 h 305880"/>
              <a:gd name="T82" fmla="*/ 1376749 w 306026"/>
              <a:gd name="T83" fmla="*/ 317775 h 305880"/>
              <a:gd name="T84" fmla="*/ 1366951 w 306026"/>
              <a:gd name="T85" fmla="*/ 625302 h 305880"/>
              <a:gd name="T86" fmla="*/ 687555 w 306026"/>
              <a:gd name="T87" fmla="*/ 689572 h 305880"/>
              <a:gd name="T88" fmla="*/ 0 w 306026"/>
              <a:gd name="T89" fmla="*/ 325097 h 305880"/>
              <a:gd name="T90" fmla="*/ 99620 w 306026"/>
              <a:gd name="T91" fmla="*/ 322655 h 305880"/>
              <a:gd name="T92" fmla="*/ 194342 w 306026"/>
              <a:gd name="T93" fmla="*/ 259198 h 305880"/>
              <a:gd name="T94" fmla="*/ 411552 w 306026"/>
              <a:gd name="T95" fmla="*/ 484 h 3058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6026"/>
              <a:gd name="T145" fmla="*/ 0 h 305880"/>
              <a:gd name="T146" fmla="*/ 306026 w 306026"/>
              <a:gd name="T147" fmla="*/ 305880 h 3058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w="9525">
            <a:noFill/>
            <a:miter lim="800000"/>
            <a:headEnd/>
            <a:tailEnd/>
          </a:ln>
        </p:spPr>
        <p:txBody>
          <a:bodyPr lIns="28804" tIns="14402" rIns="28804" bIns="14402" anchor="ctr"/>
          <a:lstStyle/>
          <a:p>
            <a:endParaRPr lang="en-US"/>
          </a:p>
        </p:txBody>
      </p:sp>
      <p:sp>
        <p:nvSpPr>
          <p:cNvPr id="9267" name="87 - TextBox"/>
          <p:cNvSpPr txBox="1">
            <a:spLocks noChangeArrowheads="1"/>
          </p:cNvSpPr>
          <p:nvPr/>
        </p:nvSpPr>
        <p:spPr bwMode="auto">
          <a:xfrm>
            <a:off x="539353" y="4525402"/>
            <a:ext cx="8280797" cy="484748"/>
          </a:xfrm>
          <a:prstGeom prst="rect">
            <a:avLst/>
          </a:prstGeom>
          <a:noFill/>
          <a:ln w="9525">
            <a:noFill/>
            <a:miter lim="800000"/>
            <a:headEnd/>
            <a:tailEnd/>
          </a:ln>
        </p:spPr>
        <p:txBody>
          <a:bodyPr lIns="68580" tIns="34290" rIns="68580" bIns="34290">
            <a:spAutoFit/>
          </a:bodyPr>
          <a:lstStyle/>
          <a:p>
            <a:pPr algn="ctr"/>
            <a:r>
              <a:rPr lang="el-GR" sz="900" dirty="0">
                <a:latin typeface="Calibri" pitchFamily="34" charset="0"/>
                <a:cs typeface="Calibri" pitchFamily="34" charset="0"/>
              </a:rPr>
              <a:t>Παρότι οι δαπάνες υγείας των ανεπτυγμένων χωρών έχουν σχεδόν διπλασιαστεί τα τελευταία τριάντα χρόνια δεν φαίνεται να επηρεάζουν άμεσα τη στάθμη υγείας του πληθυσμού, αφού οι χώρες με τις υψηλότερες δαπάνες δεν παρουσιάζουν σε όλες τις περιπτώσεις τους καλύτερους δείκτες. (</a:t>
            </a:r>
            <a:r>
              <a:rPr lang="en-GB" sz="900" dirty="0">
                <a:latin typeface="Calibri" pitchFamily="34" charset="0"/>
                <a:cs typeface="Calibri" pitchFamily="34" charset="0"/>
              </a:rPr>
              <a:t>OECD</a:t>
            </a:r>
            <a:r>
              <a:rPr lang="el-GR" sz="900" dirty="0">
                <a:latin typeface="Calibri" pitchFamily="34" charset="0"/>
                <a:cs typeface="Calibri" pitchFamily="34" charset="0"/>
              </a:rPr>
              <a:t>, 2004; </a:t>
            </a:r>
            <a:r>
              <a:rPr lang="en-GB" sz="900" dirty="0">
                <a:latin typeface="Calibri" pitchFamily="34" charset="0"/>
                <a:cs typeface="Calibri" pitchFamily="34" charset="0"/>
              </a:rPr>
              <a:t>Anderson</a:t>
            </a:r>
            <a:r>
              <a:rPr lang="el-GR" sz="900" dirty="0">
                <a:latin typeface="Calibri" pitchFamily="34" charset="0"/>
                <a:cs typeface="Calibri" pitchFamily="34" charset="0"/>
              </a:rPr>
              <a:t>, </a:t>
            </a:r>
            <a:r>
              <a:rPr lang="en-GB" sz="900" dirty="0">
                <a:latin typeface="Calibri" pitchFamily="34" charset="0"/>
                <a:cs typeface="Calibri" pitchFamily="34" charset="0"/>
              </a:rPr>
              <a:t>et al</a:t>
            </a:r>
            <a:r>
              <a:rPr lang="el-GR" sz="900" dirty="0">
                <a:latin typeface="Calibri" pitchFamily="34" charset="0"/>
                <a:cs typeface="Calibri" pitchFamily="34" charset="0"/>
              </a:rPr>
              <a:t>., 2003, </a:t>
            </a:r>
            <a:r>
              <a:rPr lang="en-GB" sz="900" dirty="0">
                <a:latin typeface="Calibri" pitchFamily="34" charset="0"/>
                <a:cs typeface="Calibri" pitchFamily="34" charset="0"/>
              </a:rPr>
              <a:t>Leatherman and Sutherland</a:t>
            </a:r>
            <a:r>
              <a:rPr lang="el-GR" sz="900" dirty="0">
                <a:latin typeface="Calibri" pitchFamily="34" charset="0"/>
                <a:cs typeface="Calibri" pitchFamily="34" charset="0"/>
              </a:rPr>
              <a:t>, 2004).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14350"/>
            <a:ext cx="7922259" cy="443070"/>
          </a:xfrm>
          <a:prstGeom prst="rect">
            <a:avLst/>
          </a:prstGeom>
        </p:spPr>
        <p:txBody>
          <a:bodyPr vert="horz" wrap="square" lIns="0" tIns="12065" rIns="0" bIns="0" rtlCol="0">
            <a:spAutoFit/>
          </a:bodyPr>
          <a:lstStyle/>
          <a:p>
            <a:pPr algn="ctr"/>
            <a:r>
              <a:rPr lang="el-GR" sz="2800" dirty="0">
                <a:solidFill>
                  <a:srgbClr val="002060"/>
                </a:solidFill>
                <a:latin typeface="+mn-lt"/>
              </a:rPr>
              <a:t>Μέθοδοι </a:t>
            </a:r>
            <a:r>
              <a:rPr lang="el-GR" sz="2800" dirty="0" err="1">
                <a:solidFill>
                  <a:srgbClr val="002060"/>
                </a:solidFill>
                <a:latin typeface="+mn-lt"/>
              </a:rPr>
              <a:t>φαρμακοοικονομικής</a:t>
            </a:r>
            <a:r>
              <a:rPr lang="el-GR" sz="2800" dirty="0">
                <a:solidFill>
                  <a:srgbClr val="002060"/>
                </a:solidFill>
                <a:latin typeface="+mn-lt"/>
              </a:rPr>
              <a:t> αξιολόγησης</a:t>
            </a:r>
          </a:p>
        </p:txBody>
      </p:sp>
      <p:sp>
        <p:nvSpPr>
          <p:cNvPr id="3" name="object 3"/>
          <p:cNvSpPr txBox="1"/>
          <p:nvPr/>
        </p:nvSpPr>
        <p:spPr>
          <a:xfrm>
            <a:off x="646429" y="1581150"/>
            <a:ext cx="8001000" cy="2492348"/>
          </a:xfrm>
          <a:prstGeom prst="rect">
            <a:avLst/>
          </a:prstGeom>
        </p:spPr>
        <p:txBody>
          <a:bodyPr vert="horz" wrap="square" lIns="0" tIns="113664" rIns="0" bIns="0" rtlCol="0">
            <a:spAutoFit/>
          </a:bodyPr>
          <a:lstStyle/>
          <a:p>
            <a:pPr marL="927100" lvl="1" indent="-457200">
              <a:spcBef>
                <a:spcPts val="894"/>
              </a:spcBef>
              <a:buFont typeface="Wingdings" panose="05000000000000000000" pitchFamily="2" charset="2"/>
              <a:buChar char="§"/>
              <a:tabLst>
                <a:tab pos="355600" algn="l"/>
                <a:tab pos="356235" algn="l"/>
              </a:tabLst>
            </a:pPr>
            <a:r>
              <a:rPr lang="el-GR" sz="2200" spc="-15" dirty="0">
                <a:latin typeface="Calibri"/>
                <a:cs typeface="Calibri"/>
              </a:rPr>
              <a:t>Ανάλυση ελαχιστοποίησης κόστους  </a:t>
            </a:r>
            <a:r>
              <a:rPr lang="en-US" sz="2200" spc="-15" dirty="0">
                <a:cs typeface="Calibri"/>
              </a:rPr>
              <a:t>(Cost Minimization </a:t>
            </a:r>
            <a:r>
              <a:rPr lang="en-US" sz="2200" spc="-10" dirty="0">
                <a:cs typeface="Calibri"/>
              </a:rPr>
              <a:t>Analysis</a:t>
            </a:r>
            <a:r>
              <a:rPr lang="en-US" sz="2200" spc="75" dirty="0">
                <a:cs typeface="Calibri"/>
              </a:rPr>
              <a:t> - </a:t>
            </a:r>
            <a:r>
              <a:rPr lang="en-US" sz="2200" spc="-10" dirty="0">
                <a:cs typeface="Calibri"/>
              </a:rPr>
              <a:t>CMA).</a:t>
            </a:r>
            <a:endParaRPr lang="el-GR" sz="2200" spc="-15" dirty="0">
              <a:latin typeface="Calibri"/>
              <a:cs typeface="Calibri"/>
            </a:endParaRPr>
          </a:p>
          <a:p>
            <a:pPr marL="927100" lvl="1" indent="-457200">
              <a:spcBef>
                <a:spcPts val="894"/>
              </a:spcBef>
              <a:buFont typeface="Wingdings" panose="05000000000000000000" pitchFamily="2" charset="2"/>
              <a:buChar char="§"/>
              <a:tabLst>
                <a:tab pos="355600" algn="l"/>
                <a:tab pos="356235" algn="l"/>
              </a:tabLst>
            </a:pPr>
            <a:r>
              <a:rPr lang="el-GR" sz="2200" spc="-15" dirty="0">
                <a:latin typeface="Calibri"/>
                <a:cs typeface="Calibri"/>
              </a:rPr>
              <a:t>Ανάλυση κόστους-αποτελεσματικότητας (</a:t>
            </a:r>
            <a:r>
              <a:rPr lang="en-US" sz="2200" spc="-15" dirty="0">
                <a:cs typeface="Calibri"/>
              </a:rPr>
              <a:t>Cost</a:t>
            </a:r>
            <a:r>
              <a:rPr lang="el-GR" sz="2200" spc="-15" dirty="0">
                <a:cs typeface="Calibri"/>
              </a:rPr>
              <a:t>-</a:t>
            </a:r>
            <a:r>
              <a:rPr lang="en-US" sz="2200" spc="-20" dirty="0">
                <a:cs typeface="Calibri"/>
              </a:rPr>
              <a:t>Effectiveness </a:t>
            </a:r>
            <a:r>
              <a:rPr lang="en-US" sz="2200" spc="-10" dirty="0">
                <a:cs typeface="Calibri"/>
              </a:rPr>
              <a:t>Analysis</a:t>
            </a:r>
            <a:r>
              <a:rPr lang="en-US" sz="2200" spc="40" dirty="0">
                <a:cs typeface="Calibri"/>
              </a:rPr>
              <a:t> </a:t>
            </a:r>
            <a:r>
              <a:rPr lang="en-US" sz="2200" spc="-10" dirty="0">
                <a:cs typeface="Calibri"/>
              </a:rPr>
              <a:t>- CEA)</a:t>
            </a:r>
            <a:endParaRPr lang="el-GR" sz="2200" spc="-15" dirty="0">
              <a:latin typeface="Calibri"/>
              <a:cs typeface="Calibri"/>
            </a:endParaRPr>
          </a:p>
          <a:p>
            <a:pPr marL="927100" lvl="1" indent="-457200">
              <a:spcBef>
                <a:spcPts val="894"/>
              </a:spcBef>
              <a:buFont typeface="Wingdings" panose="05000000000000000000" pitchFamily="2" charset="2"/>
              <a:buChar char="§"/>
              <a:tabLst>
                <a:tab pos="355600" algn="l"/>
                <a:tab pos="356235" algn="l"/>
              </a:tabLst>
            </a:pPr>
            <a:r>
              <a:rPr lang="el-GR" sz="2200" spc="-15" dirty="0">
                <a:latin typeface="Calibri"/>
                <a:cs typeface="Calibri"/>
              </a:rPr>
              <a:t>Ανάλυση </a:t>
            </a:r>
            <a:r>
              <a:rPr lang="el-GR" sz="2200" spc="-15" dirty="0">
                <a:cs typeface="Calibri"/>
              </a:rPr>
              <a:t>κόστους -χρησιμότητας (</a:t>
            </a:r>
            <a:r>
              <a:rPr sz="2200" spc="-15" dirty="0">
                <a:latin typeface="Calibri"/>
                <a:cs typeface="Calibri"/>
              </a:rPr>
              <a:t>Cost</a:t>
            </a:r>
            <a:r>
              <a:rPr lang="el-GR" sz="2200" spc="-15" dirty="0">
                <a:latin typeface="Calibri"/>
                <a:cs typeface="Calibri"/>
              </a:rPr>
              <a:t>-</a:t>
            </a:r>
            <a:r>
              <a:rPr sz="2200" spc="-5" dirty="0">
                <a:latin typeface="Calibri"/>
                <a:cs typeface="Calibri"/>
              </a:rPr>
              <a:t>Utility </a:t>
            </a:r>
            <a:r>
              <a:rPr sz="2200" spc="-10" dirty="0">
                <a:latin typeface="Calibri"/>
                <a:cs typeface="Calibri"/>
              </a:rPr>
              <a:t>Analysis</a:t>
            </a:r>
            <a:r>
              <a:rPr lang="el-GR" sz="2200" spc="40" dirty="0">
                <a:latin typeface="Calibri"/>
                <a:cs typeface="Calibri"/>
              </a:rPr>
              <a:t> - </a:t>
            </a:r>
            <a:r>
              <a:rPr sz="2200" spc="-15" dirty="0">
                <a:latin typeface="Calibri"/>
                <a:cs typeface="Calibri"/>
              </a:rPr>
              <a:t>CUA)</a:t>
            </a:r>
            <a:endParaRPr lang="en-US" sz="2200" spc="-15" dirty="0">
              <a:latin typeface="Calibri"/>
              <a:cs typeface="Calibri"/>
            </a:endParaRPr>
          </a:p>
          <a:p>
            <a:pPr marL="927100" lvl="1" indent="-457200">
              <a:spcBef>
                <a:spcPts val="894"/>
              </a:spcBef>
              <a:buFont typeface="Wingdings" panose="05000000000000000000" pitchFamily="2" charset="2"/>
              <a:buChar char="§"/>
              <a:tabLst>
                <a:tab pos="355600" algn="l"/>
                <a:tab pos="356235" algn="l"/>
              </a:tabLst>
            </a:pPr>
            <a:r>
              <a:rPr lang="el-GR" sz="2200" spc="-15" dirty="0">
                <a:cs typeface="Calibri"/>
              </a:rPr>
              <a:t>Ανάλυση κόστους-οφέλους  </a:t>
            </a:r>
            <a:r>
              <a:rPr lang="en-US" sz="2200" spc="-15" dirty="0">
                <a:cs typeface="Calibri"/>
              </a:rPr>
              <a:t>(Cost</a:t>
            </a:r>
            <a:r>
              <a:rPr lang="el-GR" sz="2200" spc="-15" dirty="0">
                <a:cs typeface="Calibri"/>
              </a:rPr>
              <a:t>-</a:t>
            </a:r>
            <a:r>
              <a:rPr lang="en-US" sz="2200" spc="-10" dirty="0">
                <a:cs typeface="Calibri"/>
              </a:rPr>
              <a:t>Benefit Analysis </a:t>
            </a:r>
            <a:r>
              <a:rPr lang="en-US" sz="2200" spc="35" dirty="0">
                <a:cs typeface="Calibri"/>
              </a:rPr>
              <a:t>- </a:t>
            </a:r>
            <a:r>
              <a:rPr lang="en-US" sz="2200" spc="-10" dirty="0">
                <a:cs typeface="Calibri"/>
              </a:rPr>
              <a:t>CBA)</a:t>
            </a:r>
            <a:endParaRPr lang="el-GR" sz="2200" spc="-15" dirty="0">
              <a:cs typeface="Calibri"/>
            </a:endParaRPr>
          </a:p>
        </p:txBody>
      </p:sp>
      <p:cxnSp>
        <p:nvCxnSpPr>
          <p:cNvPr id="4" name="Ευθεία γραμμή σύνδεσης 3">
            <a:extLst>
              <a:ext uri="{FF2B5EF4-FFF2-40B4-BE49-F238E27FC236}">
                <a16:creationId xmlns:a16="http://schemas.microsoft.com/office/drawing/2014/main" id="{7154D4A8-E233-0D94-BBA0-481F7BD72B9C}"/>
              </a:ext>
            </a:extLst>
          </p:cNvPr>
          <p:cNvCxnSpPr/>
          <p:nvPr/>
        </p:nvCxnSpPr>
        <p:spPr>
          <a:xfrm>
            <a:off x="395288" y="1100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F78D1180-CD28-DB3C-FBFA-7458BD729264}"/>
              </a:ext>
            </a:extLst>
          </p:cNvPr>
          <p:cNvCxnSpPr/>
          <p:nvPr/>
        </p:nvCxnSpPr>
        <p:spPr>
          <a:xfrm>
            <a:off x="382191" y="11239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679251" y="2089546"/>
            <a:ext cx="7877175" cy="588168"/>
          </a:xfrm>
        </p:spPr>
        <p:txBody>
          <a:bodyPr rtlCol="0">
            <a:noAutofit/>
          </a:bodyPr>
          <a:lstStyle/>
          <a:p>
            <a:pPr>
              <a:spcBef>
                <a:spcPts val="450"/>
              </a:spcBef>
              <a:defRPr/>
            </a:pPr>
            <a:r>
              <a:rPr lang="el-GR" sz="2800" dirty="0"/>
              <a:t>Εφαρμογές </a:t>
            </a:r>
            <a:r>
              <a:rPr lang="el-GR" sz="2800" dirty="0" err="1"/>
              <a:t>Φαρμακοοικονομικής</a:t>
            </a:r>
            <a:r>
              <a:rPr lang="el-GR" sz="2800" dirty="0"/>
              <a:t> Αξιολόγησης</a:t>
            </a:r>
          </a:p>
        </p:txBody>
      </p:sp>
      <p:cxnSp>
        <p:nvCxnSpPr>
          <p:cNvPr id="6" name="Ευθεία γραμμή σύνδεσης 5">
            <a:extLst>
              <a:ext uri="{FF2B5EF4-FFF2-40B4-BE49-F238E27FC236}">
                <a16:creationId xmlns:a16="http://schemas.microsoft.com/office/drawing/2014/main" id="{5D9E672B-F97F-6B92-FBC4-C6C57D5C83FD}"/>
              </a:ext>
            </a:extLst>
          </p:cNvPr>
          <p:cNvCxnSpPr>
            <a:cxnSpLocks/>
          </p:cNvCxnSpPr>
          <p:nvPr/>
        </p:nvCxnSpPr>
        <p:spPr>
          <a:xfrm>
            <a:off x="1143000" y="2861072"/>
            <a:ext cx="7010400"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a:cxnSpLocks/>
          </p:cNvCxnSpPr>
          <p:nvPr/>
        </p:nvCxnSpPr>
        <p:spPr>
          <a:xfrm>
            <a:off x="1066800" y="2900363"/>
            <a:ext cx="7010400" cy="0"/>
          </a:xfrm>
          <a:prstGeom prst="line">
            <a:avLst/>
          </a:prstGeom>
        </p:spPr>
        <p:style>
          <a:lnRef idx="3">
            <a:schemeClr val="accent1"/>
          </a:lnRef>
          <a:fillRef idx="0">
            <a:schemeClr val="accent1"/>
          </a:fillRef>
          <a:effectRef idx="2">
            <a:schemeClr val="accent1"/>
          </a:effectRef>
          <a:fontRef idx="minor">
            <a:schemeClr val="tx1"/>
          </a:fontRef>
        </p:style>
      </p:cxnSp>
      <p:sp>
        <p:nvSpPr>
          <p:cNvPr id="7174" name="TextBox 3">
            <a:extLst>
              <a:ext uri="{FF2B5EF4-FFF2-40B4-BE49-F238E27FC236}">
                <a16:creationId xmlns:a16="http://schemas.microsoft.com/office/drawing/2014/main" id="{CB94E783-EF17-E8CA-151D-7B2D89EF3183}"/>
              </a:ext>
            </a:extLst>
          </p:cNvPr>
          <p:cNvSpPr txBox="1">
            <a:spLocks noChangeArrowheads="1"/>
          </p:cNvSpPr>
          <p:nvPr/>
        </p:nvSpPr>
        <p:spPr bwMode="auto">
          <a:xfrm>
            <a:off x="794148" y="1023937"/>
            <a:ext cx="30408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dirty="0">
                <a:solidFill>
                  <a:srgbClr val="595959"/>
                </a:solidFill>
              </a:rPr>
              <a:t>Πρόγραμμα Μεταπτυχιακών Σπουδών (ΠΜΣ) </a:t>
            </a:r>
          </a:p>
          <a:p>
            <a:pPr algn="ctr" eaLnBrk="1" hangingPunct="1">
              <a:lnSpc>
                <a:spcPct val="100000"/>
              </a:lnSpc>
              <a:spcBef>
                <a:spcPct val="0"/>
              </a:spcBef>
              <a:buFontTx/>
              <a:buNone/>
            </a:pPr>
            <a:r>
              <a:rPr lang="el-GR" altLang="el-GR" sz="1050" dirty="0">
                <a:solidFill>
                  <a:srgbClr val="595959"/>
                </a:solidFill>
              </a:rPr>
              <a:t>«Οργάνωση και Διοίκηση Υπηρεσιών Υγείας»</a:t>
            </a:r>
          </a:p>
        </p:txBody>
      </p:sp>
      <p:pic>
        <p:nvPicPr>
          <p:cNvPr id="7175" name="Εικόνα 9" descr="Εικόνα που περιέχει κείμενο, σκίτσο/σχέδιο, μαύρο, ασπρόμαυρο&#10;&#10;Περιγραφή που δημιουργήθηκε αυτόματα">
            <a:extLst>
              <a:ext uri="{FF2B5EF4-FFF2-40B4-BE49-F238E27FC236}">
                <a16:creationId xmlns:a16="http://schemas.microsoft.com/office/drawing/2014/main" id="{DF8F03ED-34E8-C68B-5B87-7846A0A1D6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87" y="134541"/>
            <a:ext cx="3187304"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09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241797"/>
            <a:ext cx="7924800" cy="475130"/>
          </a:xfrm>
          <a:prstGeom prst="rect">
            <a:avLst/>
          </a:prstGeom>
        </p:spPr>
        <p:txBody>
          <a:bodyPr vert="horz" wrap="square" lIns="0" tIns="13335" rIns="0" bIns="0" rtlCol="0">
            <a:spAutoFit/>
          </a:bodyPr>
          <a:lstStyle/>
          <a:p>
            <a:pPr marL="12700">
              <a:lnSpc>
                <a:spcPct val="100000"/>
              </a:lnSpc>
              <a:spcBef>
                <a:spcPts val="105"/>
              </a:spcBef>
            </a:pPr>
            <a:r>
              <a:rPr lang="el-GR" sz="3000" dirty="0">
                <a:solidFill>
                  <a:srgbClr val="002060"/>
                </a:solidFill>
                <a:latin typeface="+mn-lt"/>
              </a:rPr>
              <a:t>Στόχοι</a:t>
            </a:r>
            <a:endParaRPr sz="3000" dirty="0">
              <a:solidFill>
                <a:srgbClr val="002060"/>
              </a:solidFill>
              <a:latin typeface="+mn-lt"/>
            </a:endParaRPr>
          </a:p>
        </p:txBody>
      </p:sp>
      <p:sp>
        <p:nvSpPr>
          <p:cNvPr id="3" name="object 3"/>
          <p:cNvSpPr txBox="1"/>
          <p:nvPr/>
        </p:nvSpPr>
        <p:spPr>
          <a:xfrm>
            <a:off x="685800" y="1128528"/>
            <a:ext cx="7924800" cy="3091231"/>
          </a:xfrm>
          <a:prstGeom prst="rect">
            <a:avLst/>
          </a:prstGeom>
        </p:spPr>
        <p:txBody>
          <a:bodyPr vert="horz" wrap="square" lIns="0" tIns="13335" rIns="0" bIns="0" rtlCol="0">
            <a:spAutoFit/>
          </a:bodyPr>
          <a:lstStyle/>
          <a:p>
            <a:pPr marL="355600" marR="111125" indent="-342900">
              <a:spcAft>
                <a:spcPts val="600"/>
              </a:spcAft>
              <a:buFont typeface="Arial"/>
              <a:buChar char="•"/>
              <a:tabLst>
                <a:tab pos="355600" algn="l"/>
                <a:tab pos="356235" algn="l"/>
              </a:tabLst>
            </a:pPr>
            <a:r>
              <a:rPr lang="el-GR" sz="2000" dirty="0"/>
              <a:t>Η εκμάθηση διαφορετικών προσεγγίσεων στη διεξαγωγή </a:t>
            </a:r>
            <a:r>
              <a:rPr lang="el-GR" sz="2000" dirty="0" err="1"/>
              <a:t>φαρμακοοικονομικής</a:t>
            </a:r>
            <a:r>
              <a:rPr lang="el-GR" sz="2000" dirty="0"/>
              <a:t> αξιολόγησης.</a:t>
            </a:r>
          </a:p>
          <a:p>
            <a:pPr marL="355600" marR="111125" indent="-342900">
              <a:spcAft>
                <a:spcPts val="600"/>
              </a:spcAft>
              <a:buFont typeface="Arial"/>
              <a:buChar char="•"/>
              <a:tabLst>
                <a:tab pos="355600" algn="l"/>
                <a:tab pos="356235" algn="l"/>
              </a:tabLst>
            </a:pPr>
            <a:r>
              <a:rPr lang="el-GR" sz="2000" dirty="0"/>
              <a:t>Η εφαρμογή του </a:t>
            </a:r>
            <a:r>
              <a:rPr lang="en-US" sz="2000" dirty="0"/>
              <a:t>evidence based practice </a:t>
            </a:r>
            <a:r>
              <a:rPr lang="el-GR" sz="2000" dirty="0"/>
              <a:t>στη </a:t>
            </a:r>
            <a:r>
              <a:rPr lang="el-GR" sz="2000" dirty="0" err="1"/>
              <a:t>φαρμακοοικονομική</a:t>
            </a:r>
            <a:r>
              <a:rPr lang="el-GR" sz="2000" dirty="0"/>
              <a:t> αξιολόγηση.</a:t>
            </a:r>
          </a:p>
          <a:p>
            <a:pPr marL="355600" marR="111125" indent="-342900">
              <a:spcAft>
                <a:spcPts val="600"/>
              </a:spcAft>
              <a:buFont typeface="Arial"/>
              <a:buChar char="•"/>
              <a:tabLst>
                <a:tab pos="355600" algn="l"/>
                <a:tab pos="356235" algn="l"/>
              </a:tabLst>
            </a:pPr>
            <a:r>
              <a:rPr lang="el-GR" sz="2000" dirty="0"/>
              <a:t>Η αξιολόγηση της υγειονομικής περίθαλψης χρησιμοποιώντας οικονομικά κριτήρια.</a:t>
            </a:r>
          </a:p>
          <a:p>
            <a:pPr marL="355600" marR="111125" indent="-342900">
              <a:spcAft>
                <a:spcPts val="600"/>
              </a:spcAft>
              <a:buFont typeface="Arial"/>
              <a:buChar char="•"/>
              <a:tabLst>
                <a:tab pos="355600" algn="l"/>
                <a:tab pos="356235" algn="l"/>
              </a:tabLst>
            </a:pPr>
            <a:r>
              <a:rPr lang="el-GR" sz="2000" dirty="0"/>
              <a:t>Ο προσδιορισμός των στόχων της οικονομικής αξιολόγησης.</a:t>
            </a:r>
          </a:p>
          <a:p>
            <a:pPr marL="355600" marR="111125" indent="-342900">
              <a:spcAft>
                <a:spcPts val="600"/>
              </a:spcAft>
              <a:buFont typeface="Arial"/>
              <a:buChar char="•"/>
              <a:tabLst>
                <a:tab pos="355600" algn="l"/>
                <a:tab pos="356235" algn="l"/>
              </a:tabLst>
            </a:pPr>
            <a:r>
              <a:rPr lang="el-GR" sz="2000" dirty="0"/>
              <a:t>Η κατανόηση του καταλόγου ελέγχου του </a:t>
            </a:r>
            <a:r>
              <a:rPr lang="en-US" sz="2000" dirty="0"/>
              <a:t>Drummond</a:t>
            </a:r>
            <a:r>
              <a:rPr lang="el-GR" sz="2000" dirty="0"/>
              <a:t> (</a:t>
            </a:r>
            <a:r>
              <a:rPr lang="en-US" sz="2000" dirty="0">
                <a:cs typeface="Calibri"/>
              </a:rPr>
              <a:t>Drummond </a:t>
            </a:r>
            <a:r>
              <a:rPr lang="en-US" sz="2000" spc="-10" dirty="0">
                <a:cs typeface="Calibri"/>
              </a:rPr>
              <a:t>Checklist</a:t>
            </a:r>
            <a:r>
              <a:rPr lang="el-GR" sz="2000" spc="-10" dirty="0">
                <a:cs typeface="Calibri"/>
              </a:rPr>
              <a:t>) </a:t>
            </a:r>
            <a:r>
              <a:rPr lang="el-GR" sz="2000" dirty="0"/>
              <a:t>για τη </a:t>
            </a:r>
            <a:r>
              <a:rPr lang="el-GR" sz="2000" dirty="0" err="1"/>
              <a:t>φαρμακοοικονομική</a:t>
            </a:r>
            <a:r>
              <a:rPr lang="el-GR" sz="2000" dirty="0"/>
              <a:t> αξιολόγηση</a:t>
            </a:r>
            <a:r>
              <a:rPr lang="en-US" sz="2000" dirty="0"/>
              <a:t>.</a:t>
            </a:r>
          </a:p>
        </p:txBody>
      </p:sp>
      <p:sp>
        <p:nvSpPr>
          <p:cNvPr id="4" name="3 - TextBox"/>
          <p:cNvSpPr txBox="1"/>
          <p:nvPr/>
        </p:nvSpPr>
        <p:spPr>
          <a:xfrm>
            <a:off x="1905000" y="4552950"/>
            <a:ext cx="6858000" cy="461665"/>
          </a:xfrm>
          <a:prstGeom prst="rect">
            <a:avLst/>
          </a:prstGeom>
          <a:noFill/>
        </p:spPr>
        <p:txBody>
          <a:bodyPr wrap="square" rtlCol="0">
            <a:spAutoFit/>
          </a:bodyPr>
          <a:lstStyle/>
          <a:p>
            <a:r>
              <a:rPr lang="el-GR" sz="1200" b="1" dirty="0"/>
              <a:t>Πηγή: </a:t>
            </a:r>
            <a:r>
              <a:rPr lang="en-US" sz="1200" dirty="0"/>
              <a:t>Drummond, M. F., </a:t>
            </a:r>
            <a:r>
              <a:rPr lang="en-US" sz="1200" dirty="0" err="1"/>
              <a:t>Sculpher</a:t>
            </a:r>
            <a:r>
              <a:rPr lang="en-US" sz="1200" dirty="0"/>
              <a:t>, M. J., Claxton, K., </a:t>
            </a:r>
            <a:r>
              <a:rPr lang="en-US" sz="1200" dirty="0" err="1"/>
              <a:t>Stoddart</a:t>
            </a:r>
            <a:r>
              <a:rPr lang="en-US" sz="1200" dirty="0"/>
              <a:t>, G. L., &amp; Torrance, G. W. (2015). </a:t>
            </a:r>
            <a:r>
              <a:rPr lang="en-US" sz="1200" i="1" dirty="0"/>
              <a:t>Methods for the economic evaluation of health care </a:t>
            </a:r>
            <a:r>
              <a:rPr lang="en-US" sz="1200" i="1" dirty="0" err="1"/>
              <a:t>programmes</a:t>
            </a:r>
            <a:r>
              <a:rPr lang="en-US" sz="1200" dirty="0"/>
              <a:t>. Oxford university press.</a:t>
            </a:r>
          </a:p>
        </p:txBody>
      </p:sp>
      <p:cxnSp>
        <p:nvCxnSpPr>
          <p:cNvPr id="5" name="Ευθεία γραμμή σύνδεσης 4">
            <a:extLst>
              <a:ext uri="{FF2B5EF4-FFF2-40B4-BE49-F238E27FC236}">
                <a16:creationId xmlns:a16="http://schemas.microsoft.com/office/drawing/2014/main" id="{9746F034-D4A9-EA0A-FB1E-20296CFA8AD9}"/>
              </a:ext>
            </a:extLst>
          </p:cNvPr>
          <p:cNvCxnSpPr/>
          <p:nvPr/>
        </p:nvCxnSpPr>
        <p:spPr>
          <a:xfrm>
            <a:off x="395288" y="8191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F7D3ABF2-6654-1065-BA2E-99B96013EDCF}"/>
              </a:ext>
            </a:extLst>
          </p:cNvPr>
          <p:cNvCxnSpPr/>
          <p:nvPr/>
        </p:nvCxnSpPr>
        <p:spPr>
          <a:xfrm>
            <a:off x="382191" y="842963"/>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0"/>
            <a:ext cx="8072119" cy="873957"/>
          </a:xfrm>
          <a:prstGeom prst="rect">
            <a:avLst/>
          </a:prstGeom>
        </p:spPr>
        <p:txBody>
          <a:bodyPr vert="horz" wrap="square" lIns="0" tIns="12065" rIns="0" bIns="0" rtlCol="0">
            <a:spAutoFit/>
          </a:bodyPr>
          <a:lstStyle/>
          <a:p>
            <a:pPr marL="12700" marR="5080" algn="ctr">
              <a:lnSpc>
                <a:spcPct val="100000"/>
              </a:lnSpc>
              <a:spcBef>
                <a:spcPts val="95"/>
              </a:spcBef>
            </a:pPr>
            <a:r>
              <a:rPr lang="el-GR" sz="2800" dirty="0">
                <a:solidFill>
                  <a:srgbClr val="002060"/>
                </a:solidFill>
                <a:latin typeface="+mn-lt"/>
              </a:rPr>
              <a:t>Η αποτελεσματικότερη προσέγγιση για τη </a:t>
            </a:r>
            <a:r>
              <a:rPr lang="el-GR" sz="2800" dirty="0" err="1">
                <a:solidFill>
                  <a:srgbClr val="002060"/>
                </a:solidFill>
                <a:latin typeface="+mn-lt"/>
              </a:rPr>
              <a:t>φαρμαοικονομική</a:t>
            </a:r>
            <a:r>
              <a:rPr lang="el-GR" sz="2800" dirty="0">
                <a:solidFill>
                  <a:srgbClr val="002060"/>
                </a:solidFill>
                <a:latin typeface="+mn-lt"/>
              </a:rPr>
              <a:t> αξιολόγηση</a:t>
            </a:r>
            <a:endParaRPr sz="2800" dirty="0">
              <a:solidFill>
                <a:srgbClr val="002060"/>
              </a:solidFill>
              <a:latin typeface="+mn-lt"/>
            </a:endParaRPr>
          </a:p>
        </p:txBody>
      </p:sp>
      <p:sp>
        <p:nvSpPr>
          <p:cNvPr id="3" name="object 3"/>
          <p:cNvSpPr txBox="1"/>
          <p:nvPr/>
        </p:nvSpPr>
        <p:spPr>
          <a:xfrm>
            <a:off x="497192" y="1401033"/>
            <a:ext cx="3657600" cy="3090590"/>
          </a:xfrm>
          <a:prstGeom prst="rect">
            <a:avLst/>
          </a:prstGeom>
        </p:spPr>
        <p:txBody>
          <a:bodyPr vert="horz" wrap="square" lIns="0" tIns="12700" rIns="0" bIns="0" rtlCol="0">
            <a:spAutoFit/>
          </a:bodyPr>
          <a:lstStyle/>
          <a:p>
            <a:pPr>
              <a:spcAft>
                <a:spcPts val="1200"/>
              </a:spcAft>
            </a:pPr>
            <a:r>
              <a:rPr lang="el-GR" b="1" dirty="0"/>
              <a:t>Σχεδιασμός και διαχείριση βάσει αποδείξεων (</a:t>
            </a:r>
            <a:r>
              <a:rPr lang="en-US" b="1" dirty="0"/>
              <a:t>evidence)</a:t>
            </a:r>
            <a:endParaRPr lang="el-GR" b="1" dirty="0"/>
          </a:p>
          <a:p>
            <a:pPr marL="514350" indent="-514350">
              <a:spcAft>
                <a:spcPts val="600"/>
              </a:spcAft>
              <a:buFont typeface="+mj-lt"/>
              <a:buAutoNum type="arabicPeriod"/>
            </a:pPr>
            <a:r>
              <a:rPr lang="el-GR" dirty="0"/>
              <a:t>Προσδιορισμός των επιθυμητών στόχων και των καλύτερων μέσων για την επίτευξή τους.</a:t>
            </a:r>
          </a:p>
          <a:p>
            <a:pPr marL="514350" indent="-514350">
              <a:spcAft>
                <a:spcPts val="600"/>
              </a:spcAft>
              <a:buFont typeface="+mj-lt"/>
              <a:buAutoNum type="arabicPeriod"/>
            </a:pPr>
            <a:r>
              <a:rPr lang="el-GR" dirty="0"/>
              <a:t>Υιοθέτηση των βέλτιστων πρακτικών </a:t>
            </a:r>
          </a:p>
          <a:p>
            <a:pPr marL="514350" indent="-514350">
              <a:spcAft>
                <a:spcPts val="600"/>
              </a:spcAft>
              <a:buFont typeface="+mj-lt"/>
              <a:buAutoNum type="arabicPeriod"/>
            </a:pPr>
            <a:r>
              <a:rPr lang="el-GR" dirty="0"/>
              <a:t>Ανεύρεση των διαθέσιμων πληροφοριών που μπορούν να χρησιμοποιηθούν ως απόδειξη.</a:t>
            </a:r>
          </a:p>
        </p:txBody>
      </p:sp>
      <p:sp>
        <p:nvSpPr>
          <p:cNvPr id="4" name="object 2"/>
          <p:cNvSpPr txBox="1">
            <a:spLocks/>
          </p:cNvSpPr>
          <p:nvPr/>
        </p:nvSpPr>
        <p:spPr>
          <a:xfrm>
            <a:off x="4414519" y="1190442"/>
            <a:ext cx="3886200" cy="629018"/>
          </a:xfrm>
          <a:prstGeom prst="rect">
            <a:avLst/>
          </a:prstGeom>
        </p:spPr>
        <p:txBody>
          <a:bodyPr vert="horz" wrap="square" lIns="0" tIns="13335" rIns="0" bIns="0" rtlCol="0">
            <a:spAutoFit/>
          </a:bodyPr>
          <a:lstStyle/>
          <a:p>
            <a:pPr marL="12700" marR="0" lvl="0" indent="0" algn="ctr" defTabSz="914400" eaLnBrk="1" fontAlgn="auto" latinLnBrk="0" hangingPunct="1">
              <a:lnSpc>
                <a:spcPct val="100000"/>
              </a:lnSpc>
              <a:spcBef>
                <a:spcPts val="105"/>
              </a:spcBef>
              <a:spcAft>
                <a:spcPts val="0"/>
              </a:spcAft>
              <a:buClrTx/>
              <a:buSzTx/>
              <a:buFontTx/>
              <a:buNone/>
              <a:tabLst/>
              <a:defRPr/>
            </a:pPr>
            <a:r>
              <a:rPr lang="el-GR" sz="2000" b="1" kern="0" spc="-10" dirty="0">
                <a:solidFill>
                  <a:schemeClr val="accent5">
                    <a:lumMod val="50000"/>
                  </a:schemeClr>
                </a:solidFill>
                <a:latin typeface="Calibri"/>
                <a:ea typeface="+mj-ea"/>
                <a:cs typeface="Calibri"/>
              </a:rPr>
              <a:t>Πυραμίδα ιεράρχησης των αποδείξεων </a:t>
            </a:r>
            <a:endParaRPr kumimoji="0" lang="en-US" sz="2000" b="1" i="0" u="none" strike="noStrike" kern="0" cap="none" spc="0" normalizeH="0" baseline="0" noProof="0" dirty="0">
              <a:ln>
                <a:noFill/>
              </a:ln>
              <a:solidFill>
                <a:schemeClr val="accent5">
                  <a:lumMod val="50000"/>
                </a:schemeClr>
              </a:solidFill>
              <a:effectLst/>
              <a:uLnTx/>
              <a:uFillTx/>
              <a:latin typeface="Calibri"/>
              <a:ea typeface="+mj-ea"/>
              <a:cs typeface="Calibri"/>
            </a:endParaRPr>
          </a:p>
        </p:txBody>
      </p:sp>
      <p:sp>
        <p:nvSpPr>
          <p:cNvPr id="5" name="object 3"/>
          <p:cNvSpPr/>
          <p:nvPr/>
        </p:nvSpPr>
        <p:spPr>
          <a:xfrm>
            <a:off x="4267200" y="1843359"/>
            <a:ext cx="4648200" cy="3090590"/>
          </a:xfrm>
          <a:prstGeom prst="rect">
            <a:avLst/>
          </a:prstGeom>
          <a:blipFill>
            <a:blip r:embed="rId2" cstate="print"/>
            <a:stretch>
              <a:fillRect/>
            </a:stretch>
          </a:blipFill>
        </p:spPr>
        <p:txBody>
          <a:bodyPr wrap="square" lIns="0" tIns="0" rIns="0" bIns="0" rtlCol="0"/>
          <a:lstStyle/>
          <a:p>
            <a:endParaRPr/>
          </a:p>
        </p:txBody>
      </p:sp>
      <p:cxnSp>
        <p:nvCxnSpPr>
          <p:cNvPr id="6" name="Ευθεία γραμμή σύνδεσης 5">
            <a:extLst>
              <a:ext uri="{FF2B5EF4-FFF2-40B4-BE49-F238E27FC236}">
                <a16:creationId xmlns:a16="http://schemas.microsoft.com/office/drawing/2014/main" id="{CFD269F3-2A6C-8C43-FE5A-4402E827A02E}"/>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94B0711C-E46D-86EF-287E-B07F3485B9A3}"/>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9633" y="209550"/>
            <a:ext cx="8072119" cy="873957"/>
          </a:xfrm>
          <a:prstGeom prst="rect">
            <a:avLst/>
          </a:prstGeom>
        </p:spPr>
        <p:txBody>
          <a:bodyPr vert="horz" wrap="square" lIns="0" tIns="12065" rIns="0" bIns="0" rtlCol="0">
            <a:spAutoFit/>
          </a:bodyPr>
          <a:lstStyle/>
          <a:p>
            <a:pPr marL="12700" marR="5080" algn="ctr">
              <a:spcBef>
                <a:spcPts val="95"/>
              </a:spcBef>
            </a:pPr>
            <a:r>
              <a:rPr lang="el-GR" sz="2800" dirty="0">
                <a:solidFill>
                  <a:srgbClr val="002060"/>
                </a:solidFill>
                <a:latin typeface="+mn-lt"/>
              </a:rPr>
              <a:t>Οικονομικά κριτήρια αξιολόγησης της υγειονομικής περίθαλψης </a:t>
            </a:r>
            <a:endParaRPr sz="2800" dirty="0">
              <a:solidFill>
                <a:srgbClr val="002060"/>
              </a:solidFill>
              <a:latin typeface="+mn-lt"/>
            </a:endParaRPr>
          </a:p>
        </p:txBody>
      </p:sp>
      <p:sp>
        <p:nvSpPr>
          <p:cNvPr id="3" name="object 3"/>
          <p:cNvSpPr txBox="1"/>
          <p:nvPr/>
        </p:nvSpPr>
        <p:spPr>
          <a:xfrm>
            <a:off x="706952" y="1733550"/>
            <a:ext cx="7924800" cy="1924245"/>
          </a:xfrm>
          <a:prstGeom prst="rect">
            <a:avLst/>
          </a:prstGeom>
        </p:spPr>
        <p:txBody>
          <a:bodyPr vert="horz" wrap="square" lIns="0" tIns="13335" rIns="0" bIns="0" rtlCol="0">
            <a:spAutoFit/>
          </a:bodyPr>
          <a:lstStyle/>
          <a:p>
            <a:pPr marL="355600" indent="-342900">
              <a:lnSpc>
                <a:spcPct val="100000"/>
              </a:lnSpc>
              <a:spcBef>
                <a:spcPts val="105"/>
              </a:spcBef>
              <a:buFont typeface="Arial" pitchFamily="34" charset="0"/>
              <a:buChar char="•"/>
              <a:tabLst>
                <a:tab pos="355600" algn="l"/>
                <a:tab pos="356235" algn="l"/>
              </a:tabLst>
            </a:pPr>
            <a:r>
              <a:rPr lang="el-GR" sz="2000" spc="-20" dirty="0">
                <a:latin typeface="Calibri"/>
                <a:cs typeface="Calibri"/>
              </a:rPr>
              <a:t>Αποδοτικότητα</a:t>
            </a:r>
          </a:p>
          <a:p>
            <a:pPr marL="812800" lvl="1" indent="-342900">
              <a:spcBef>
                <a:spcPts val="105"/>
              </a:spcBef>
              <a:buFont typeface="Wingdings" pitchFamily="2" charset="2"/>
              <a:buChar char="ü"/>
              <a:tabLst>
                <a:tab pos="355600" algn="l"/>
                <a:tab pos="356235" algn="l"/>
              </a:tabLst>
            </a:pPr>
            <a:r>
              <a:rPr lang="el-GR" sz="2000" spc="-15" dirty="0">
                <a:latin typeface="Calibri"/>
                <a:cs typeface="Calibri"/>
              </a:rPr>
              <a:t>Διανεμητική/</a:t>
            </a:r>
            <a:r>
              <a:rPr lang="el-GR" sz="2000" spc="-15" dirty="0" err="1">
                <a:latin typeface="Calibri"/>
                <a:cs typeface="Calibri"/>
              </a:rPr>
              <a:t>Κατανεμητική</a:t>
            </a:r>
            <a:r>
              <a:rPr lang="el-GR" sz="2000" spc="-15" dirty="0">
                <a:latin typeface="Calibri"/>
                <a:cs typeface="Calibri"/>
              </a:rPr>
              <a:t> (κάνοντας τα σωστά πράγματα)</a:t>
            </a:r>
          </a:p>
          <a:p>
            <a:pPr marL="812800" lvl="1" indent="-342900">
              <a:spcBef>
                <a:spcPts val="105"/>
              </a:spcBef>
              <a:buFont typeface="Wingdings" pitchFamily="2" charset="2"/>
              <a:buChar char="ü"/>
              <a:tabLst>
                <a:tab pos="355600" algn="l"/>
                <a:tab pos="356235" algn="l"/>
              </a:tabLst>
            </a:pPr>
            <a:r>
              <a:rPr lang="el-GR" sz="2000" spc="-15" dirty="0">
                <a:latin typeface="Calibri"/>
                <a:cs typeface="Calibri"/>
              </a:rPr>
              <a:t>Τεχνική (κάνοντας τα σωστά πράγματα σωστά)</a:t>
            </a:r>
          </a:p>
          <a:p>
            <a:pPr marL="355600" indent="-342900">
              <a:lnSpc>
                <a:spcPct val="100000"/>
              </a:lnSpc>
              <a:spcBef>
                <a:spcPts val="105"/>
              </a:spcBef>
              <a:buFont typeface="Arial" pitchFamily="34" charset="0"/>
              <a:buChar char="•"/>
              <a:tabLst>
                <a:tab pos="355600" algn="l"/>
                <a:tab pos="356235" algn="l"/>
              </a:tabLst>
            </a:pPr>
            <a:endParaRPr lang="el-GR" sz="2000" spc="-15" dirty="0">
              <a:latin typeface="Calibri"/>
              <a:cs typeface="Calibri"/>
            </a:endParaRPr>
          </a:p>
          <a:p>
            <a:pPr marL="355600" indent="-342900">
              <a:lnSpc>
                <a:spcPct val="100000"/>
              </a:lnSpc>
              <a:spcBef>
                <a:spcPts val="105"/>
              </a:spcBef>
              <a:buFont typeface="Arial" pitchFamily="34" charset="0"/>
              <a:buChar char="•"/>
              <a:tabLst>
                <a:tab pos="355600" algn="l"/>
                <a:tab pos="356235" algn="l"/>
              </a:tabLst>
            </a:pPr>
            <a:r>
              <a:rPr lang="el-GR" sz="2000" spc="-15" dirty="0">
                <a:latin typeface="Calibri"/>
                <a:cs typeface="Calibri"/>
              </a:rPr>
              <a:t>Κόστος-αποτελεσματικότητα</a:t>
            </a:r>
          </a:p>
          <a:p>
            <a:pPr marL="812800" lvl="1" indent="-342900">
              <a:spcBef>
                <a:spcPts val="105"/>
              </a:spcBef>
              <a:buFont typeface="Wingdings" pitchFamily="2" charset="2"/>
              <a:buChar char="ü"/>
              <a:tabLst>
                <a:tab pos="355600" algn="l"/>
                <a:tab pos="356235" algn="l"/>
              </a:tabLst>
            </a:pPr>
            <a:r>
              <a:rPr lang="el-GR" sz="2000" spc="-15" dirty="0">
                <a:latin typeface="Calibri"/>
                <a:cs typeface="Calibri"/>
              </a:rPr>
              <a:t>Ποια αποτελέσματα προκύπτουν και με ποιο κόστος;</a:t>
            </a:r>
          </a:p>
        </p:txBody>
      </p:sp>
      <p:cxnSp>
        <p:nvCxnSpPr>
          <p:cNvPr id="4" name="Ευθεία γραμμή σύνδεσης 3">
            <a:extLst>
              <a:ext uri="{FF2B5EF4-FFF2-40B4-BE49-F238E27FC236}">
                <a16:creationId xmlns:a16="http://schemas.microsoft.com/office/drawing/2014/main" id="{33DBF09B-689C-FB13-D52E-C317B94F7267}"/>
              </a:ext>
            </a:extLst>
          </p:cNvPr>
          <p:cNvCxnSpPr/>
          <p:nvPr/>
        </p:nvCxnSpPr>
        <p:spPr>
          <a:xfrm>
            <a:off x="395288" y="1176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84F463BD-D1F5-3058-B4A3-4EF16782B9E8}"/>
              </a:ext>
            </a:extLst>
          </p:cNvPr>
          <p:cNvCxnSpPr/>
          <p:nvPr/>
        </p:nvCxnSpPr>
        <p:spPr>
          <a:xfrm>
            <a:off x="382191" y="12001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25066"/>
            <a:ext cx="7848600" cy="444352"/>
          </a:xfrm>
          <a:prstGeom prst="rect">
            <a:avLst/>
          </a:prstGeom>
        </p:spPr>
        <p:txBody>
          <a:bodyPr vert="horz" wrap="square" lIns="0" tIns="13335" rIns="0" bIns="0" rtlCol="0">
            <a:spAutoFit/>
          </a:bodyPr>
          <a:lstStyle/>
          <a:p>
            <a:pPr marL="12700">
              <a:lnSpc>
                <a:spcPct val="100000"/>
              </a:lnSpc>
              <a:spcBef>
                <a:spcPts val="105"/>
              </a:spcBef>
            </a:pPr>
            <a:r>
              <a:rPr lang="el-GR" sz="2800" dirty="0">
                <a:solidFill>
                  <a:srgbClr val="002060"/>
                </a:solidFill>
                <a:latin typeface="+mn-lt"/>
              </a:rPr>
              <a:t>Στόχοι οικονομικής αξιολόγησης</a:t>
            </a:r>
            <a:endParaRPr sz="2800" dirty="0">
              <a:solidFill>
                <a:srgbClr val="002060"/>
              </a:solidFill>
              <a:latin typeface="+mn-lt"/>
            </a:endParaRPr>
          </a:p>
        </p:txBody>
      </p:sp>
      <p:sp>
        <p:nvSpPr>
          <p:cNvPr id="3" name="object 3"/>
          <p:cNvSpPr txBox="1"/>
          <p:nvPr/>
        </p:nvSpPr>
        <p:spPr>
          <a:xfrm>
            <a:off x="608330" y="1200150"/>
            <a:ext cx="7848600" cy="3506729"/>
          </a:xfrm>
          <a:prstGeom prst="rect">
            <a:avLst/>
          </a:prstGeom>
        </p:spPr>
        <p:txBody>
          <a:bodyPr vert="horz" wrap="square" lIns="0" tIns="13335" rIns="0" bIns="0" rtlCol="0">
            <a:spAutoFit/>
          </a:bodyPr>
          <a:lstStyle/>
          <a:p>
            <a:pPr>
              <a:spcAft>
                <a:spcPts val="600"/>
              </a:spcAft>
            </a:pPr>
            <a:r>
              <a:rPr lang="el-GR" sz="1600" b="1" dirty="0">
                <a:solidFill>
                  <a:schemeClr val="accent6">
                    <a:lumMod val="50000"/>
                  </a:schemeClr>
                </a:solidFill>
              </a:rPr>
              <a:t>Τύποι Οικονομικής Αποδοτικότητας</a:t>
            </a:r>
          </a:p>
          <a:p>
            <a:pPr>
              <a:spcAft>
                <a:spcPts val="600"/>
              </a:spcAft>
            </a:pPr>
            <a:r>
              <a:rPr lang="el-GR" sz="1600" b="1" dirty="0"/>
              <a:t>Α) Διανεμητική αποδοτικότητα</a:t>
            </a:r>
          </a:p>
          <a:p>
            <a:pPr lvl="1">
              <a:spcAft>
                <a:spcPts val="600"/>
              </a:spcAft>
            </a:pPr>
            <a:r>
              <a:rPr lang="el-GR" sz="1600" dirty="0"/>
              <a:t>Επιλογή των πιο βέλτιστων εναλλακτικών λύσεων για τη χρήση των πόρων - άριστη κατανομή πόρων μεταξύ προγραμμάτων που έχουν διαφορετικούς στόχους, ώστε να επιτυγχάνεται αποτελεσματικότητα και κοινωνικό όφελος.</a:t>
            </a:r>
          </a:p>
          <a:p>
            <a:pPr lvl="1" indent="-457200">
              <a:spcAft>
                <a:spcPts val="600"/>
              </a:spcAft>
            </a:pPr>
            <a:r>
              <a:rPr lang="el-GR" sz="1600" b="1" dirty="0"/>
              <a:t>Β) Τεχνική αποδοτικότητα</a:t>
            </a:r>
          </a:p>
          <a:p>
            <a:pPr lvl="1">
              <a:spcAft>
                <a:spcPts val="600"/>
              </a:spcAft>
            </a:pPr>
            <a:r>
              <a:rPr lang="el-GR" sz="1600" dirty="0"/>
              <a:t>Μεγιστοποίηση αποτελεσμάτων με τις ελάχιστες εισροές πόρων </a:t>
            </a:r>
            <a:r>
              <a:rPr lang="en-US" sz="1600" dirty="0"/>
              <a:t>- </a:t>
            </a:r>
            <a:r>
              <a:rPr lang="el-GR" sz="1600" dirty="0"/>
              <a:t>αριστοποίηση συνδυάζοντας την μεγιστοποίηση</a:t>
            </a:r>
            <a:r>
              <a:rPr lang="en-US" sz="1600" dirty="0"/>
              <a:t> </a:t>
            </a:r>
            <a:r>
              <a:rPr lang="el-GR" sz="1600" dirty="0"/>
              <a:t>της παραγωγής (για δεδομένο</a:t>
            </a:r>
            <a:r>
              <a:rPr lang="en-US" sz="1600" dirty="0"/>
              <a:t> </a:t>
            </a:r>
            <a:r>
              <a:rPr lang="el-GR" sz="1600" dirty="0"/>
              <a:t>κόστος) και την ελαχιστοποίηση του</a:t>
            </a:r>
            <a:r>
              <a:rPr lang="en-US" sz="1600" dirty="0"/>
              <a:t> </a:t>
            </a:r>
            <a:r>
              <a:rPr lang="el-GR" sz="1600" dirty="0"/>
              <a:t>κόστους (για δεδομένη παραγωγή).</a:t>
            </a:r>
          </a:p>
          <a:p>
            <a:pPr lvl="1">
              <a:spcAft>
                <a:spcPts val="600"/>
              </a:spcAft>
            </a:pPr>
            <a:endParaRPr lang="el-GR" sz="1600" dirty="0"/>
          </a:p>
          <a:p>
            <a:pPr marL="0" lvl="1">
              <a:spcAft>
                <a:spcPts val="600"/>
              </a:spcAft>
            </a:pPr>
            <a:r>
              <a:rPr lang="el-GR" sz="1600" b="1" dirty="0"/>
              <a:t>Κόστος-Αποτελεσματικότητα</a:t>
            </a:r>
          </a:p>
          <a:p>
            <a:pPr lvl="1">
              <a:spcAft>
                <a:spcPts val="600"/>
              </a:spcAft>
            </a:pPr>
            <a:r>
              <a:rPr lang="el-GR" sz="1600" dirty="0"/>
              <a:t>Μεγιστοποίηση οφέλους ή αποτελεσματικότητας με το ελάχιστο κόστος</a:t>
            </a:r>
            <a:endParaRPr lang="el-GR" sz="1600" spc="-5" dirty="0">
              <a:latin typeface="Calibri"/>
              <a:cs typeface="Calibri"/>
            </a:endParaRPr>
          </a:p>
        </p:txBody>
      </p:sp>
      <p:cxnSp>
        <p:nvCxnSpPr>
          <p:cNvPr id="4" name="Ευθεία γραμμή σύνδεσης 3">
            <a:extLst>
              <a:ext uri="{FF2B5EF4-FFF2-40B4-BE49-F238E27FC236}">
                <a16:creationId xmlns:a16="http://schemas.microsoft.com/office/drawing/2014/main" id="{E50266C1-DC32-F756-5644-0F883336987E}"/>
              </a:ext>
            </a:extLst>
          </p:cNvPr>
          <p:cNvCxnSpPr/>
          <p:nvPr/>
        </p:nvCxnSpPr>
        <p:spPr>
          <a:xfrm>
            <a:off x="395288" y="9715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67DC3691-5DA6-18EC-04F4-69DCF24035EB}"/>
              </a:ext>
            </a:extLst>
          </p:cNvPr>
          <p:cNvCxnSpPr/>
          <p:nvPr/>
        </p:nvCxnSpPr>
        <p:spPr>
          <a:xfrm>
            <a:off x="382191" y="995363"/>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33350"/>
            <a:ext cx="8072119" cy="812402"/>
          </a:xfrm>
          <a:prstGeom prst="rect">
            <a:avLst/>
          </a:prstGeom>
        </p:spPr>
        <p:txBody>
          <a:bodyPr vert="horz" wrap="square" lIns="0" tIns="12065" rIns="0" bIns="0" rtlCol="0">
            <a:spAutoFit/>
          </a:bodyPr>
          <a:lstStyle/>
          <a:p>
            <a:pPr marL="12700" marR="5080" algn="ctr">
              <a:lnSpc>
                <a:spcPct val="100000"/>
              </a:lnSpc>
              <a:spcBef>
                <a:spcPts val="95"/>
              </a:spcBef>
            </a:pPr>
            <a:r>
              <a:rPr lang="el-GR" sz="2600" dirty="0">
                <a:solidFill>
                  <a:srgbClr val="002060"/>
                </a:solidFill>
                <a:latin typeface="+mn-lt"/>
              </a:rPr>
              <a:t>Ερώτηση για τον νέο θεραπευτικό παράγοντα: Είναι οικονομικά αποδοτικό; Είναι αποτελεσματικό;</a:t>
            </a:r>
            <a:endParaRPr sz="2600" dirty="0">
              <a:solidFill>
                <a:srgbClr val="002060"/>
              </a:solidFill>
              <a:latin typeface="+mn-lt"/>
            </a:endParaRPr>
          </a:p>
        </p:txBody>
      </p:sp>
      <p:sp>
        <p:nvSpPr>
          <p:cNvPr id="3" name="object 3"/>
          <p:cNvSpPr txBox="1"/>
          <p:nvPr/>
        </p:nvSpPr>
        <p:spPr>
          <a:xfrm>
            <a:off x="656630" y="1440536"/>
            <a:ext cx="7877770" cy="2229456"/>
          </a:xfrm>
          <a:prstGeom prst="rect">
            <a:avLst/>
          </a:prstGeom>
        </p:spPr>
        <p:txBody>
          <a:bodyPr vert="horz" wrap="square" lIns="0" tIns="13335" rIns="0" bIns="0" rtlCol="0">
            <a:spAutoFit/>
          </a:bodyPr>
          <a:lstStyle/>
          <a:p>
            <a:pPr marL="355600" marR="5080" indent="-342900">
              <a:spcAft>
                <a:spcPts val="1200"/>
              </a:spcAft>
              <a:buFont typeface="Arial"/>
              <a:buChar char="•"/>
              <a:tabLst>
                <a:tab pos="355600" algn="l"/>
                <a:tab pos="356235" algn="l"/>
              </a:tabLst>
            </a:pPr>
            <a:r>
              <a:rPr lang="el-GR" sz="1900" dirty="0">
                <a:cs typeface="Calibri"/>
              </a:rPr>
              <a:t>Ένα Πρόγραμμα μπορεί να μην είναι αποδοτικό ή αποτελεσματικό</a:t>
            </a:r>
          </a:p>
          <a:p>
            <a:pPr marL="355600" marR="5080" indent="-342900">
              <a:spcAft>
                <a:spcPts val="1200"/>
              </a:spcAft>
              <a:buFont typeface="Arial"/>
              <a:buChar char="•"/>
              <a:tabLst>
                <a:tab pos="355600" algn="l"/>
                <a:tab pos="356235" algn="l"/>
              </a:tabLst>
            </a:pPr>
            <a:r>
              <a:rPr lang="el-GR" sz="1900" dirty="0">
                <a:cs typeface="Calibri"/>
              </a:rPr>
              <a:t>Μπορεί να είναι αποδοτικό, αλλά όχι αποτελεσματικό</a:t>
            </a:r>
          </a:p>
          <a:p>
            <a:pPr marL="355600" marR="5080" indent="-342900">
              <a:spcAft>
                <a:spcPts val="1200"/>
              </a:spcAft>
              <a:buFont typeface="Arial"/>
              <a:buChar char="•"/>
              <a:tabLst>
                <a:tab pos="355600" algn="l"/>
                <a:tab pos="356235" algn="l"/>
              </a:tabLst>
            </a:pPr>
            <a:r>
              <a:rPr lang="el-GR" sz="1900" dirty="0">
                <a:cs typeface="Calibri"/>
              </a:rPr>
              <a:t>Μπορεί να είναι αποτελεσματικό, αλλά όχι οικονομικά αποτελεσματικό (</a:t>
            </a:r>
            <a:r>
              <a:rPr lang="en-US" sz="1900" spc="-10" dirty="0">
                <a:solidFill>
                  <a:srgbClr val="006FC0"/>
                </a:solidFill>
                <a:cs typeface="Calibri"/>
              </a:rPr>
              <a:t>cost-effective</a:t>
            </a:r>
            <a:r>
              <a:rPr lang="el-GR" sz="1900" spc="-20" dirty="0">
                <a:cs typeface="Calibri"/>
              </a:rPr>
              <a:t>)</a:t>
            </a:r>
            <a:endParaRPr lang="el-GR" sz="1900" dirty="0">
              <a:cs typeface="Calibri"/>
            </a:endParaRPr>
          </a:p>
          <a:p>
            <a:pPr marL="355600" marR="5080" indent="-342900">
              <a:spcAft>
                <a:spcPts val="1200"/>
              </a:spcAft>
              <a:buFont typeface="Arial"/>
              <a:buChar char="•"/>
              <a:tabLst>
                <a:tab pos="355600" algn="l"/>
                <a:tab pos="356235" algn="l"/>
              </a:tabLst>
            </a:pPr>
            <a:r>
              <a:rPr lang="el-GR" sz="1900" dirty="0">
                <a:cs typeface="Calibri"/>
              </a:rPr>
              <a:t>Τα προγράμματα πρέπει να αξιολογούνται ως προς την αποδοτικότητα (</a:t>
            </a:r>
            <a:r>
              <a:rPr lang="en-US" sz="1900" spc="-10" dirty="0">
                <a:solidFill>
                  <a:srgbClr val="006FC0"/>
                </a:solidFill>
                <a:cs typeface="Calibri"/>
              </a:rPr>
              <a:t>efficiency</a:t>
            </a:r>
            <a:r>
              <a:rPr lang="el-GR" sz="1900" spc="-10" dirty="0">
                <a:solidFill>
                  <a:srgbClr val="006FC0"/>
                </a:solidFill>
                <a:cs typeface="Calibri"/>
              </a:rPr>
              <a:t>)</a:t>
            </a:r>
            <a:r>
              <a:rPr lang="el-GR" sz="1900" dirty="0">
                <a:cs typeface="Calibri"/>
              </a:rPr>
              <a:t> και τη σχέση κόστους-αποτελεσματικότητας (</a:t>
            </a:r>
            <a:r>
              <a:rPr lang="en-US" sz="1900" spc="-15" dirty="0">
                <a:solidFill>
                  <a:srgbClr val="006FC0"/>
                </a:solidFill>
                <a:cs typeface="Calibri"/>
              </a:rPr>
              <a:t>cost-effectiveness</a:t>
            </a:r>
            <a:r>
              <a:rPr lang="el-GR" sz="1900" spc="-15" dirty="0">
                <a:cs typeface="Calibri"/>
              </a:rPr>
              <a:t>).</a:t>
            </a:r>
            <a:endParaRPr sz="1900" dirty="0">
              <a:latin typeface="Calibri"/>
              <a:cs typeface="Calibri"/>
            </a:endParaRPr>
          </a:p>
        </p:txBody>
      </p:sp>
      <p:cxnSp>
        <p:nvCxnSpPr>
          <p:cNvPr id="4" name="Ευθεία γραμμή σύνδεσης 3">
            <a:extLst>
              <a:ext uri="{FF2B5EF4-FFF2-40B4-BE49-F238E27FC236}">
                <a16:creationId xmlns:a16="http://schemas.microsoft.com/office/drawing/2014/main" id="{B35BA5E5-963F-6E9F-62DA-2584E8E96087}"/>
              </a:ext>
            </a:extLst>
          </p:cNvPr>
          <p:cNvCxnSpPr/>
          <p:nvPr/>
        </p:nvCxnSpPr>
        <p:spPr>
          <a:xfrm>
            <a:off x="395288" y="10239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74265C35-0CD3-3EA0-CDF0-1A6CBAB8BD54}"/>
              </a:ext>
            </a:extLst>
          </p:cNvPr>
          <p:cNvCxnSpPr/>
          <p:nvPr/>
        </p:nvCxnSpPr>
        <p:spPr>
          <a:xfrm>
            <a:off x="382191" y="10477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1" y="133350"/>
            <a:ext cx="8991599" cy="873957"/>
          </a:xfrm>
          <a:prstGeom prst="rect">
            <a:avLst/>
          </a:prstGeom>
        </p:spPr>
        <p:txBody>
          <a:bodyPr vert="horz" wrap="square" lIns="0" tIns="12065" rIns="0" bIns="0" rtlCol="0">
            <a:spAutoFit/>
          </a:bodyPr>
          <a:lstStyle/>
          <a:p>
            <a:pPr marL="12700" marR="5080" algn="ctr">
              <a:lnSpc>
                <a:spcPct val="100000"/>
              </a:lnSpc>
              <a:spcBef>
                <a:spcPts val="95"/>
              </a:spcBef>
            </a:pPr>
            <a:r>
              <a:rPr lang="el-GR" sz="2800" dirty="0">
                <a:solidFill>
                  <a:srgbClr val="002060"/>
                </a:solidFill>
                <a:latin typeface="+mn-lt"/>
              </a:rPr>
              <a:t>Το μοντέλο του </a:t>
            </a:r>
            <a:r>
              <a:rPr sz="2800" dirty="0">
                <a:solidFill>
                  <a:srgbClr val="002060"/>
                </a:solidFill>
                <a:latin typeface="+mn-lt"/>
              </a:rPr>
              <a:t>Dr</a:t>
            </a:r>
            <a:r>
              <a:rPr lang="en-US" sz="2800" dirty="0">
                <a:solidFill>
                  <a:srgbClr val="002060"/>
                </a:solidFill>
                <a:latin typeface="+mn-lt"/>
              </a:rPr>
              <a:t>u</a:t>
            </a:r>
            <a:r>
              <a:rPr sz="2800" dirty="0">
                <a:solidFill>
                  <a:srgbClr val="002060"/>
                </a:solidFill>
                <a:latin typeface="+mn-lt"/>
              </a:rPr>
              <a:t>mmond </a:t>
            </a:r>
            <a:r>
              <a:rPr lang="el-GR" sz="2800" dirty="0">
                <a:solidFill>
                  <a:srgbClr val="002060"/>
                </a:solidFill>
                <a:latin typeface="+mn-lt"/>
              </a:rPr>
              <a:t>για τη </a:t>
            </a:r>
            <a:r>
              <a:rPr lang="el-GR" sz="2800" dirty="0" err="1">
                <a:solidFill>
                  <a:srgbClr val="002060"/>
                </a:solidFill>
                <a:latin typeface="+mn-lt"/>
              </a:rPr>
              <a:t>Φαρμακοοικονομική</a:t>
            </a:r>
            <a:r>
              <a:rPr lang="el-GR" sz="2800" dirty="0">
                <a:solidFill>
                  <a:srgbClr val="002060"/>
                </a:solidFill>
                <a:latin typeface="+mn-lt"/>
              </a:rPr>
              <a:t> Αξιολόγηση</a:t>
            </a:r>
            <a:endParaRPr sz="2800" dirty="0">
              <a:solidFill>
                <a:srgbClr val="002060"/>
              </a:solidFill>
              <a:latin typeface="+mn-lt"/>
            </a:endParaRPr>
          </a:p>
        </p:txBody>
      </p:sp>
      <p:sp>
        <p:nvSpPr>
          <p:cNvPr id="3" name="object 3"/>
          <p:cNvSpPr txBox="1"/>
          <p:nvPr/>
        </p:nvSpPr>
        <p:spPr>
          <a:xfrm>
            <a:off x="838200" y="1428750"/>
            <a:ext cx="7329170" cy="3449020"/>
          </a:xfrm>
          <a:prstGeom prst="rect">
            <a:avLst/>
          </a:prstGeom>
        </p:spPr>
        <p:txBody>
          <a:bodyPr vert="horz" wrap="square" lIns="0" tIns="113664" rIns="0" bIns="0" rtlCol="0">
            <a:spAutoFit/>
          </a:bodyPr>
          <a:lstStyle/>
          <a:p>
            <a:pPr marL="355600" indent="-342900">
              <a:lnSpc>
                <a:spcPct val="100000"/>
              </a:lnSpc>
              <a:buFont typeface="Arial"/>
              <a:buChar char="•"/>
              <a:tabLst>
                <a:tab pos="355600" algn="l"/>
                <a:tab pos="356235" algn="l"/>
              </a:tabLst>
            </a:pPr>
            <a:r>
              <a:rPr lang="el-GR" sz="2000" spc="-20" dirty="0">
                <a:cs typeface="Calibri"/>
              </a:rPr>
              <a:t>Ανάλυση Κόστους-Αποτελεσματικότητας</a:t>
            </a:r>
            <a:endParaRPr lang="en-US" sz="2000" dirty="0">
              <a:cs typeface="Calibri"/>
            </a:endParaRPr>
          </a:p>
          <a:p>
            <a:pPr marL="756285" lvl="1" indent="-286385">
              <a:lnSpc>
                <a:spcPct val="100000"/>
              </a:lnSpc>
              <a:spcBef>
                <a:spcPts val="690"/>
              </a:spcBef>
              <a:buFont typeface="Arial"/>
              <a:buChar char="–"/>
              <a:tabLst>
                <a:tab pos="756920" algn="l"/>
              </a:tabLst>
            </a:pPr>
            <a:r>
              <a:rPr lang="el-GR" sz="2000" spc="-10" dirty="0">
                <a:cs typeface="Calibri"/>
              </a:rPr>
              <a:t>Αποτελέσματα υγείας</a:t>
            </a:r>
            <a:r>
              <a:rPr lang="en-US" sz="2000" spc="-30" dirty="0">
                <a:cs typeface="Calibri"/>
              </a:rPr>
              <a:t> </a:t>
            </a:r>
            <a:r>
              <a:rPr lang="en-US" sz="2000" spc="-5" dirty="0">
                <a:cs typeface="Calibri"/>
              </a:rPr>
              <a:t>/ </a:t>
            </a:r>
            <a:r>
              <a:rPr lang="el-GR" sz="2000" spc="-20" dirty="0">
                <a:cs typeface="Calibri"/>
              </a:rPr>
              <a:t>€</a:t>
            </a:r>
            <a:r>
              <a:rPr lang="en-US" sz="2000" spc="55" dirty="0">
                <a:cs typeface="Calibri"/>
              </a:rPr>
              <a:t> </a:t>
            </a:r>
            <a:r>
              <a:rPr lang="el-GR" sz="2000" spc="-15" dirty="0">
                <a:cs typeface="Calibri"/>
              </a:rPr>
              <a:t>Κόστος</a:t>
            </a:r>
          </a:p>
          <a:p>
            <a:pPr marL="469900" lvl="1">
              <a:lnSpc>
                <a:spcPct val="100000"/>
              </a:lnSpc>
              <a:spcBef>
                <a:spcPts val="690"/>
              </a:spcBef>
              <a:tabLst>
                <a:tab pos="756920" algn="l"/>
              </a:tabLst>
            </a:pPr>
            <a:endParaRPr lang="en-US" sz="2000" dirty="0">
              <a:cs typeface="Calibri"/>
            </a:endParaRPr>
          </a:p>
          <a:p>
            <a:pPr marL="355600" lvl="1" indent="-342900">
              <a:buFont typeface="Arial"/>
              <a:buChar char="•"/>
              <a:tabLst>
                <a:tab pos="355600" algn="l"/>
                <a:tab pos="356235" algn="l"/>
              </a:tabLst>
            </a:pPr>
            <a:r>
              <a:rPr lang="el-GR" sz="2000" spc="-15" dirty="0">
                <a:cs typeface="Calibri"/>
              </a:rPr>
              <a:t>Ανάλυση Κόστους-Χρησιμότητας</a:t>
            </a:r>
            <a:endParaRPr lang="en-US" sz="2000" dirty="0">
              <a:cs typeface="Calibri"/>
            </a:endParaRPr>
          </a:p>
          <a:p>
            <a:pPr marL="756285" lvl="1" indent="-286385">
              <a:lnSpc>
                <a:spcPct val="100000"/>
              </a:lnSpc>
              <a:spcBef>
                <a:spcPts val="685"/>
              </a:spcBef>
              <a:buFont typeface="Arial"/>
              <a:buChar char="–"/>
              <a:tabLst>
                <a:tab pos="756920" algn="l"/>
              </a:tabLst>
            </a:pPr>
            <a:r>
              <a:rPr lang="el-GR" sz="2000" spc="-30" dirty="0">
                <a:cs typeface="Calibri"/>
              </a:rPr>
              <a:t>Αποτελέσματα σε Ποιοτικώς Σταθμισμένα Έτη Ζωής (</a:t>
            </a:r>
            <a:r>
              <a:rPr lang="en-US" sz="2000" spc="-5" dirty="0">
                <a:cs typeface="Calibri"/>
              </a:rPr>
              <a:t>Quality </a:t>
            </a:r>
            <a:r>
              <a:rPr lang="en-US" sz="2000" spc="-15" dirty="0">
                <a:cs typeface="Calibri"/>
              </a:rPr>
              <a:t>Adjusted </a:t>
            </a:r>
            <a:r>
              <a:rPr lang="en-US" sz="2000" spc="-40" dirty="0">
                <a:cs typeface="Calibri"/>
              </a:rPr>
              <a:t>Life-Years</a:t>
            </a:r>
            <a:r>
              <a:rPr lang="el-GR" sz="2000" spc="-40" dirty="0">
                <a:cs typeface="Calibri"/>
              </a:rPr>
              <a:t>)</a:t>
            </a:r>
            <a:r>
              <a:rPr lang="en-US" sz="2000" spc="-40" dirty="0">
                <a:cs typeface="Calibri"/>
              </a:rPr>
              <a:t> </a:t>
            </a:r>
            <a:r>
              <a:rPr lang="en-US" sz="2000" spc="-5" dirty="0">
                <a:cs typeface="Calibri"/>
              </a:rPr>
              <a:t>/ </a:t>
            </a:r>
            <a:r>
              <a:rPr lang="el-GR" sz="2000" spc="-20" dirty="0">
                <a:cs typeface="Calibri"/>
              </a:rPr>
              <a:t>€</a:t>
            </a:r>
            <a:r>
              <a:rPr lang="en-US" sz="2000" spc="55" dirty="0">
                <a:cs typeface="Calibri"/>
              </a:rPr>
              <a:t> </a:t>
            </a:r>
            <a:r>
              <a:rPr lang="el-GR" sz="2000" spc="-15" dirty="0">
                <a:cs typeface="Calibri"/>
              </a:rPr>
              <a:t>Κόστος</a:t>
            </a:r>
            <a:endParaRPr lang="en-US" sz="2000" spc="-15" dirty="0">
              <a:cs typeface="Calibri"/>
            </a:endParaRPr>
          </a:p>
          <a:p>
            <a:pPr marL="756285" lvl="1" indent="-286385">
              <a:lnSpc>
                <a:spcPct val="100000"/>
              </a:lnSpc>
              <a:spcBef>
                <a:spcPts val="685"/>
              </a:spcBef>
              <a:buFont typeface="Arial"/>
              <a:buChar char="–"/>
              <a:tabLst>
                <a:tab pos="756920" algn="l"/>
              </a:tabLst>
            </a:pPr>
            <a:endParaRPr lang="en-US" sz="2000" dirty="0">
              <a:cs typeface="Calibri"/>
            </a:endParaRPr>
          </a:p>
          <a:p>
            <a:pPr marL="355600" lvl="1" indent="-342900">
              <a:spcBef>
                <a:spcPts val="894"/>
              </a:spcBef>
              <a:buFont typeface="Arial"/>
              <a:buChar char="•"/>
              <a:tabLst>
                <a:tab pos="355600" algn="l"/>
                <a:tab pos="356235" algn="l"/>
              </a:tabLst>
            </a:pPr>
            <a:r>
              <a:rPr lang="el-GR" sz="2000" spc="-15" dirty="0">
                <a:cs typeface="Calibri"/>
              </a:rPr>
              <a:t>Ανάλυση Κόστους-Οφέλους</a:t>
            </a:r>
          </a:p>
          <a:p>
            <a:pPr marL="756285" lvl="1" indent="-286385">
              <a:lnSpc>
                <a:spcPct val="100000"/>
              </a:lnSpc>
              <a:spcBef>
                <a:spcPts val="690"/>
              </a:spcBef>
              <a:buFont typeface="Arial"/>
              <a:buChar char="–"/>
              <a:tabLst>
                <a:tab pos="756920" algn="l"/>
              </a:tabLst>
            </a:pPr>
            <a:r>
              <a:rPr lang="el-GR" sz="2000" spc="-20" dirty="0">
                <a:cs typeface="Calibri"/>
              </a:rPr>
              <a:t>€</a:t>
            </a:r>
            <a:r>
              <a:rPr lang="en-US" sz="2000" spc="55" dirty="0">
                <a:cs typeface="Calibri"/>
              </a:rPr>
              <a:t> </a:t>
            </a:r>
            <a:r>
              <a:rPr lang="el-GR" sz="2000" spc="-15" dirty="0">
                <a:cs typeface="Calibri"/>
              </a:rPr>
              <a:t>Οφέλη </a:t>
            </a:r>
            <a:r>
              <a:rPr lang="en-US" sz="2000" spc="-5" dirty="0">
                <a:cs typeface="Calibri"/>
              </a:rPr>
              <a:t>/ </a:t>
            </a:r>
            <a:r>
              <a:rPr lang="el-GR" sz="2000" spc="-20" dirty="0">
                <a:cs typeface="Calibri"/>
              </a:rPr>
              <a:t>€</a:t>
            </a:r>
            <a:r>
              <a:rPr lang="en-US" sz="2000" spc="55" dirty="0">
                <a:cs typeface="Calibri"/>
              </a:rPr>
              <a:t> </a:t>
            </a:r>
            <a:r>
              <a:rPr lang="el-GR" sz="2000" spc="-15" dirty="0">
                <a:cs typeface="Calibri"/>
              </a:rPr>
              <a:t>Κόστος</a:t>
            </a:r>
            <a:endParaRPr lang="en-US" sz="2000" spc="-15" dirty="0">
              <a:cs typeface="Calibri"/>
            </a:endParaRPr>
          </a:p>
        </p:txBody>
      </p:sp>
      <p:cxnSp>
        <p:nvCxnSpPr>
          <p:cNvPr id="4" name="Ευθεία γραμμή σύνδεσης 3">
            <a:extLst>
              <a:ext uri="{FF2B5EF4-FFF2-40B4-BE49-F238E27FC236}">
                <a16:creationId xmlns:a16="http://schemas.microsoft.com/office/drawing/2014/main" id="{D4C22CFB-179E-BE61-54BC-3A7C24F639C6}"/>
              </a:ext>
            </a:extLst>
          </p:cNvPr>
          <p:cNvCxnSpPr/>
          <p:nvPr/>
        </p:nvCxnSpPr>
        <p:spPr>
          <a:xfrm>
            <a:off x="395288" y="1100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782EA464-40BD-0337-3DA1-F60A63C3610B}"/>
              </a:ext>
            </a:extLst>
          </p:cNvPr>
          <p:cNvCxnSpPr/>
          <p:nvPr/>
        </p:nvCxnSpPr>
        <p:spPr>
          <a:xfrm>
            <a:off x="382191" y="11239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9346" y="147567"/>
            <a:ext cx="6885305" cy="444352"/>
          </a:xfrm>
          <a:prstGeom prst="rect">
            <a:avLst/>
          </a:prstGeom>
        </p:spPr>
        <p:txBody>
          <a:bodyPr vert="horz" wrap="square" lIns="0" tIns="13335" rIns="0" bIns="0" rtlCol="0">
            <a:spAutoFit/>
          </a:bodyPr>
          <a:lstStyle/>
          <a:p>
            <a:pPr marL="12700" algn="ctr">
              <a:lnSpc>
                <a:spcPct val="100000"/>
              </a:lnSpc>
              <a:spcBef>
                <a:spcPts val="105"/>
              </a:spcBef>
            </a:pPr>
            <a:r>
              <a:rPr lang="el-GR" sz="2800" dirty="0">
                <a:solidFill>
                  <a:srgbClr val="002060"/>
                </a:solidFill>
                <a:latin typeface="+mn-lt"/>
              </a:rPr>
              <a:t>Μετρώντας το κόστος και τα οφέλη</a:t>
            </a:r>
            <a:endParaRPr sz="2800" dirty="0">
              <a:solidFill>
                <a:srgbClr val="002060"/>
              </a:solidFill>
              <a:latin typeface="+mn-lt"/>
            </a:endParaRPr>
          </a:p>
        </p:txBody>
      </p:sp>
      <p:sp>
        <p:nvSpPr>
          <p:cNvPr id="3" name="object 3"/>
          <p:cNvSpPr txBox="1"/>
          <p:nvPr/>
        </p:nvSpPr>
        <p:spPr>
          <a:xfrm>
            <a:off x="390992" y="1161001"/>
            <a:ext cx="4181007" cy="401975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5600" algn="l"/>
                <a:tab pos="356235" algn="l"/>
              </a:tabLst>
            </a:pPr>
            <a:r>
              <a:rPr lang="el-GR" sz="1400" b="1" spc="-10" dirty="0">
                <a:latin typeface="Calibri"/>
                <a:cs typeface="Calibri"/>
              </a:rPr>
              <a:t>Άμεσο κόστος </a:t>
            </a:r>
            <a:endParaRPr sz="1400" dirty="0">
              <a:latin typeface="Calibri"/>
              <a:cs typeface="Calibri"/>
            </a:endParaRPr>
          </a:p>
          <a:p>
            <a:pPr marL="756285" lvl="1" indent="-286385">
              <a:lnSpc>
                <a:spcPct val="100000"/>
              </a:lnSpc>
              <a:spcBef>
                <a:spcPts val="15"/>
              </a:spcBef>
              <a:buFont typeface="Arial"/>
              <a:buChar char="–"/>
              <a:tabLst>
                <a:tab pos="756285" algn="l"/>
                <a:tab pos="756920" algn="l"/>
              </a:tabLst>
            </a:pPr>
            <a:r>
              <a:rPr lang="el-GR" sz="1400" spc="-10" dirty="0">
                <a:latin typeface="Calibri"/>
                <a:cs typeface="Calibri"/>
              </a:rPr>
              <a:t>Φάρμακα</a:t>
            </a:r>
          </a:p>
          <a:p>
            <a:pPr marL="756285" lvl="1" indent="-286385">
              <a:lnSpc>
                <a:spcPct val="100000"/>
              </a:lnSpc>
              <a:spcBef>
                <a:spcPts val="15"/>
              </a:spcBef>
              <a:buFont typeface="Arial"/>
              <a:buChar char="–"/>
              <a:tabLst>
                <a:tab pos="756285" algn="l"/>
                <a:tab pos="756920" algn="l"/>
              </a:tabLst>
            </a:pPr>
            <a:r>
              <a:rPr lang="el-GR" sz="1400" dirty="0">
                <a:latin typeface="Calibri"/>
                <a:cs typeface="Calibri"/>
              </a:rPr>
              <a:t>Λειτουργικά έξοδα</a:t>
            </a:r>
            <a:endParaRPr sz="1400" dirty="0">
              <a:latin typeface="Calibri"/>
              <a:cs typeface="Calibri"/>
            </a:endParaRPr>
          </a:p>
          <a:p>
            <a:pPr marL="756285" lvl="1" indent="-286385">
              <a:lnSpc>
                <a:spcPts val="2390"/>
              </a:lnSpc>
              <a:buFont typeface="Arial"/>
              <a:buChar char="–"/>
              <a:tabLst>
                <a:tab pos="756285" algn="l"/>
                <a:tab pos="756920" algn="l"/>
              </a:tabLst>
            </a:pPr>
            <a:r>
              <a:rPr lang="el-GR" sz="1400" dirty="0">
                <a:latin typeface="Calibri"/>
                <a:cs typeface="Calibri"/>
              </a:rPr>
              <a:t>Άλλα έξοδα</a:t>
            </a:r>
          </a:p>
          <a:p>
            <a:pPr marL="355600" indent="-342900">
              <a:lnSpc>
                <a:spcPts val="2870"/>
              </a:lnSpc>
              <a:buFont typeface="Arial"/>
              <a:buChar char="•"/>
              <a:tabLst>
                <a:tab pos="355600" algn="l"/>
                <a:tab pos="356235" algn="l"/>
              </a:tabLst>
            </a:pPr>
            <a:r>
              <a:rPr lang="el-GR" sz="1400" b="1" spc="-10" dirty="0">
                <a:latin typeface="Calibri"/>
                <a:cs typeface="Calibri"/>
              </a:rPr>
              <a:t>Μη άμεσο κόστος</a:t>
            </a:r>
            <a:endParaRPr lang="el-GR" sz="1400" dirty="0">
              <a:latin typeface="Calibri"/>
              <a:cs typeface="Calibri"/>
            </a:endParaRPr>
          </a:p>
          <a:p>
            <a:pPr marL="756285" lvl="1" indent="-286385">
              <a:lnSpc>
                <a:spcPct val="100000"/>
              </a:lnSpc>
              <a:spcBef>
                <a:spcPts val="20"/>
              </a:spcBef>
              <a:buFont typeface="Arial"/>
              <a:buChar char="–"/>
              <a:tabLst>
                <a:tab pos="756285" algn="l"/>
                <a:tab pos="756920" algn="l"/>
              </a:tabLst>
            </a:pPr>
            <a:r>
              <a:rPr lang="el-GR" sz="1400" spc="-5" dirty="0">
                <a:latin typeface="Calibri"/>
                <a:cs typeface="Calibri"/>
              </a:rPr>
              <a:t>Απώλεια παραγωγικότητας</a:t>
            </a:r>
            <a:endParaRPr sz="1400" dirty="0">
              <a:latin typeface="Calibri"/>
              <a:cs typeface="Calibri"/>
            </a:endParaRPr>
          </a:p>
          <a:p>
            <a:pPr marL="756285" lvl="1" indent="-286385">
              <a:lnSpc>
                <a:spcPct val="100000"/>
              </a:lnSpc>
              <a:spcAft>
                <a:spcPts val="800"/>
              </a:spcAft>
              <a:buFont typeface="Arial"/>
              <a:buChar char="–"/>
              <a:tabLst>
                <a:tab pos="756285" algn="l"/>
                <a:tab pos="756920" algn="l"/>
              </a:tabLst>
            </a:pPr>
            <a:r>
              <a:rPr lang="el-GR" sz="1400" dirty="0">
                <a:latin typeface="Calibri"/>
                <a:cs typeface="Calibri"/>
              </a:rPr>
              <a:t>Χρόνος</a:t>
            </a:r>
          </a:p>
          <a:p>
            <a:pPr marL="355600" indent="-342900">
              <a:lnSpc>
                <a:spcPct val="100000"/>
              </a:lnSpc>
              <a:buFont typeface="Arial"/>
              <a:buChar char="•"/>
              <a:tabLst>
                <a:tab pos="355600" algn="l"/>
                <a:tab pos="356235" algn="l"/>
              </a:tabLst>
            </a:pPr>
            <a:r>
              <a:rPr lang="el-GR" sz="1400" b="1" spc="-10" dirty="0">
                <a:latin typeface="Calibri"/>
                <a:cs typeface="Calibri"/>
              </a:rPr>
              <a:t>Αόρατο κόστος</a:t>
            </a:r>
            <a:endParaRPr sz="1400" dirty="0">
              <a:latin typeface="Calibri"/>
              <a:cs typeface="Calibri"/>
            </a:endParaRPr>
          </a:p>
          <a:p>
            <a:pPr marL="756285" marR="5080" lvl="1" indent="-286385">
              <a:lnSpc>
                <a:spcPct val="80000"/>
              </a:lnSpc>
              <a:spcBef>
                <a:spcPts val="495"/>
              </a:spcBef>
              <a:spcAft>
                <a:spcPts val="800"/>
              </a:spcAft>
              <a:buFont typeface="Arial"/>
              <a:buChar char="–"/>
              <a:tabLst>
                <a:tab pos="756285" algn="l"/>
                <a:tab pos="756920" algn="l"/>
              </a:tabLst>
            </a:pPr>
            <a:r>
              <a:rPr lang="el-GR" sz="1400" spc="-10" dirty="0">
                <a:cs typeface="Calibri"/>
              </a:rPr>
              <a:t>Πόνος, Στίγμα, Απώλεια Ελευθερίας, Παρενέργειες</a:t>
            </a:r>
          </a:p>
          <a:p>
            <a:pPr marL="355600" indent="-342900">
              <a:buFont typeface="Arial"/>
              <a:buChar char="•"/>
              <a:tabLst>
                <a:tab pos="355600" algn="l"/>
                <a:tab pos="356235" algn="l"/>
              </a:tabLst>
              <a:defRPr/>
            </a:pPr>
            <a:r>
              <a:rPr lang="el-GR" sz="1400" b="1" spc="-10" dirty="0">
                <a:latin typeface="Calibri"/>
                <a:cs typeface="Calibri"/>
              </a:rPr>
              <a:t>Κόστος της Άτυπης Φροντίδας </a:t>
            </a:r>
          </a:p>
          <a:p>
            <a:pPr marL="756285" marR="5080" lvl="1" indent="-286385">
              <a:lnSpc>
                <a:spcPct val="80000"/>
              </a:lnSpc>
              <a:spcBef>
                <a:spcPts val="495"/>
              </a:spcBef>
              <a:buFont typeface="Arial"/>
              <a:buChar char="–"/>
              <a:tabLst>
                <a:tab pos="756285" algn="l"/>
                <a:tab pos="756920" algn="l"/>
              </a:tabLst>
              <a:defRPr/>
            </a:pPr>
            <a:r>
              <a:rPr lang="el-GR" sz="1400" spc="-10" dirty="0">
                <a:cs typeface="Calibri"/>
              </a:rPr>
              <a:t>Το ισοδύναμο του Κόστους Ευκαιρίας των άτυπων φροντιστών, δηλ. του εισοδήματος που δυνητικά θα ελάμβαναν οι συγγενείς ή φίλοι των ασθενών αν αντί για την προσφορά φροντίδας στους οικείους τους (ασθενείς) ασκούσαν κάποια άλλη αμειβόμενη εργασία.</a:t>
            </a:r>
          </a:p>
        </p:txBody>
      </p:sp>
      <p:sp>
        <p:nvSpPr>
          <p:cNvPr id="4" name="object 4"/>
          <p:cNvSpPr txBox="1"/>
          <p:nvPr/>
        </p:nvSpPr>
        <p:spPr>
          <a:xfrm>
            <a:off x="5105400" y="761156"/>
            <a:ext cx="3200400" cy="412292"/>
          </a:xfrm>
          <a:prstGeom prst="rect">
            <a:avLst/>
          </a:prstGeom>
        </p:spPr>
        <p:txBody>
          <a:bodyPr vert="horz" wrap="square" lIns="0" tIns="12065" rIns="0" bIns="0" rtlCol="0">
            <a:spAutoFit/>
          </a:bodyPr>
          <a:lstStyle/>
          <a:p>
            <a:pPr marL="12700">
              <a:lnSpc>
                <a:spcPct val="100000"/>
              </a:lnSpc>
              <a:spcBef>
                <a:spcPts val="95"/>
              </a:spcBef>
              <a:tabLst>
                <a:tab pos="4204335" algn="l"/>
              </a:tabLst>
            </a:pPr>
            <a:r>
              <a:rPr lang="el-GR" sz="2600" b="1" spc="-10" dirty="0">
                <a:solidFill>
                  <a:srgbClr val="00B050"/>
                </a:solidFill>
                <a:latin typeface="Calibri"/>
                <a:cs typeface="Calibri"/>
              </a:rPr>
              <a:t>Οφέλη:</a:t>
            </a:r>
            <a:endParaRPr sz="2600" dirty="0">
              <a:solidFill>
                <a:srgbClr val="00B050"/>
              </a:solidFill>
              <a:latin typeface="Calibri"/>
              <a:cs typeface="Calibri"/>
            </a:endParaRPr>
          </a:p>
        </p:txBody>
      </p:sp>
      <p:sp>
        <p:nvSpPr>
          <p:cNvPr id="5" name="object 5"/>
          <p:cNvSpPr txBox="1"/>
          <p:nvPr/>
        </p:nvSpPr>
        <p:spPr>
          <a:xfrm>
            <a:off x="5105400" y="1306235"/>
            <a:ext cx="3690620" cy="2615011"/>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lang="el-GR" sz="1400" b="1" spc="-10" dirty="0">
                <a:latin typeface="Calibri"/>
                <a:cs typeface="Calibri"/>
              </a:rPr>
              <a:t>Άμεσα οφέλη</a:t>
            </a:r>
            <a:endParaRPr sz="1400" dirty="0">
              <a:latin typeface="Calibri"/>
              <a:cs typeface="Calibri"/>
            </a:endParaRPr>
          </a:p>
          <a:p>
            <a:pPr marL="756285" lvl="1" indent="-286385">
              <a:lnSpc>
                <a:spcPct val="100000"/>
              </a:lnSpc>
              <a:spcBef>
                <a:spcPts val="15"/>
              </a:spcBef>
              <a:buFont typeface="Arial"/>
              <a:buChar char="–"/>
              <a:tabLst>
                <a:tab pos="756285" algn="l"/>
                <a:tab pos="756920" algn="l"/>
              </a:tabLst>
            </a:pPr>
            <a:r>
              <a:rPr lang="el-GR" sz="1400" spc="-5" dirty="0">
                <a:latin typeface="Calibri"/>
                <a:cs typeface="Calibri"/>
              </a:rPr>
              <a:t>Υγεία</a:t>
            </a:r>
            <a:endParaRPr sz="1400" dirty="0">
              <a:latin typeface="Calibri"/>
              <a:cs typeface="Calibri"/>
            </a:endParaRPr>
          </a:p>
          <a:p>
            <a:pPr marL="756285" lvl="1" indent="-286385">
              <a:lnSpc>
                <a:spcPct val="100000"/>
              </a:lnSpc>
              <a:buFont typeface="Arial"/>
              <a:buChar char="–"/>
              <a:tabLst>
                <a:tab pos="756285" algn="l"/>
                <a:tab pos="756920" algn="l"/>
              </a:tabLst>
            </a:pPr>
            <a:r>
              <a:rPr lang="el-GR" sz="1400" spc="-5" dirty="0">
                <a:latin typeface="Calibri"/>
                <a:cs typeface="Calibri"/>
              </a:rPr>
              <a:t>Αλλαγές διάθεσης/συμπεριφοράς</a:t>
            </a:r>
            <a:endParaRPr sz="1400" dirty="0">
              <a:latin typeface="Calibri"/>
              <a:cs typeface="Calibri"/>
            </a:endParaRPr>
          </a:p>
          <a:p>
            <a:pPr marL="756285" lvl="1" indent="-286385">
              <a:lnSpc>
                <a:spcPts val="2390"/>
              </a:lnSpc>
              <a:buFont typeface="Arial"/>
              <a:buChar char="–"/>
              <a:tabLst>
                <a:tab pos="756285" algn="l"/>
                <a:tab pos="756920" algn="l"/>
              </a:tabLst>
            </a:pPr>
            <a:r>
              <a:rPr lang="el-GR" sz="1400" dirty="0">
                <a:latin typeface="Calibri"/>
                <a:cs typeface="Calibri"/>
              </a:rPr>
              <a:t>Ποιότητα Ζωής</a:t>
            </a:r>
            <a:endParaRPr sz="1400" dirty="0">
              <a:latin typeface="Calibri"/>
              <a:cs typeface="Calibri"/>
            </a:endParaRPr>
          </a:p>
          <a:p>
            <a:pPr marL="355600" indent="-342900">
              <a:lnSpc>
                <a:spcPts val="2870"/>
              </a:lnSpc>
              <a:buFont typeface="Arial"/>
              <a:buChar char="•"/>
              <a:tabLst>
                <a:tab pos="354965" algn="l"/>
                <a:tab pos="355600" algn="l"/>
              </a:tabLst>
            </a:pPr>
            <a:r>
              <a:rPr lang="el-GR" sz="1400" b="1" spc="-10" dirty="0">
                <a:latin typeface="Calibri"/>
                <a:cs typeface="Calibri"/>
              </a:rPr>
              <a:t>Έμμεσα οφέλη</a:t>
            </a:r>
            <a:endParaRPr sz="1400" dirty="0">
              <a:latin typeface="Calibri"/>
              <a:cs typeface="Calibri"/>
            </a:endParaRPr>
          </a:p>
          <a:p>
            <a:pPr marL="756285" marR="377825" lvl="1" indent="-286385">
              <a:lnSpc>
                <a:spcPct val="80000"/>
              </a:lnSpc>
              <a:spcBef>
                <a:spcPts val="500"/>
              </a:spcBef>
              <a:buFont typeface="Arial"/>
              <a:buChar char="–"/>
              <a:tabLst>
                <a:tab pos="756285" algn="l"/>
                <a:tab pos="756920" algn="l"/>
              </a:tabLst>
            </a:pPr>
            <a:r>
              <a:rPr lang="el-GR" sz="1400" spc="-10" dirty="0">
                <a:cs typeface="Calibri"/>
              </a:rPr>
              <a:t>Εξοικονόμηση δαπανών (ιατρική, κοινωνική περίθαλψη)</a:t>
            </a:r>
          </a:p>
          <a:p>
            <a:pPr marL="756285" marR="377825" lvl="1" indent="-286385">
              <a:lnSpc>
                <a:spcPct val="80000"/>
              </a:lnSpc>
              <a:spcBef>
                <a:spcPts val="500"/>
              </a:spcBef>
              <a:buFont typeface="Arial"/>
              <a:buChar char="–"/>
              <a:tabLst>
                <a:tab pos="756285" algn="l"/>
                <a:tab pos="756920" algn="l"/>
              </a:tabLst>
            </a:pPr>
            <a:r>
              <a:rPr lang="el-GR" sz="1400" spc="-5" dirty="0">
                <a:cs typeface="Calibri"/>
              </a:rPr>
              <a:t>Κέρδη παραγωγικότητας</a:t>
            </a:r>
            <a:endParaRPr sz="1400" dirty="0">
              <a:latin typeface="Calibri"/>
              <a:cs typeface="Calibri"/>
            </a:endParaRPr>
          </a:p>
          <a:p>
            <a:pPr marL="355600" indent="-342900">
              <a:lnSpc>
                <a:spcPts val="2870"/>
              </a:lnSpc>
              <a:buFont typeface="Arial"/>
              <a:buChar char="•"/>
              <a:tabLst>
                <a:tab pos="354965" algn="l"/>
                <a:tab pos="355600" algn="l"/>
              </a:tabLst>
            </a:pPr>
            <a:r>
              <a:rPr lang="el-GR" sz="1400" b="1" spc="-10" dirty="0">
                <a:latin typeface="Calibri"/>
                <a:cs typeface="Calibri"/>
              </a:rPr>
              <a:t>Αόρατα οφέλη</a:t>
            </a:r>
            <a:endParaRPr sz="1400" dirty="0">
              <a:latin typeface="Calibri"/>
              <a:cs typeface="Calibri"/>
            </a:endParaRPr>
          </a:p>
          <a:p>
            <a:pPr marL="756285" lvl="1" indent="-286385">
              <a:lnSpc>
                <a:spcPts val="2160"/>
              </a:lnSpc>
              <a:spcBef>
                <a:spcPts val="20"/>
              </a:spcBef>
              <a:buFont typeface="Arial"/>
              <a:buChar char="–"/>
              <a:tabLst>
                <a:tab pos="756285" algn="l"/>
                <a:tab pos="756920" algn="l"/>
              </a:tabLst>
            </a:pPr>
            <a:r>
              <a:rPr lang="el-GR" sz="1400" spc="-5" dirty="0">
                <a:cs typeface="Calibri"/>
              </a:rPr>
              <a:t>Ηθικό, αυτοεκτίμηση, αλληλεγγύη </a:t>
            </a:r>
            <a:r>
              <a:rPr lang="el-GR" sz="1400" spc="-5" dirty="0" err="1">
                <a:cs typeface="Calibri"/>
              </a:rPr>
              <a:t>κ.λπ</a:t>
            </a:r>
            <a:endParaRPr sz="1400" dirty="0">
              <a:latin typeface="Calibri"/>
              <a:cs typeface="Calibri"/>
            </a:endParaRPr>
          </a:p>
        </p:txBody>
      </p:sp>
      <p:sp>
        <p:nvSpPr>
          <p:cNvPr id="7" name="TextBox 6">
            <a:extLst>
              <a:ext uri="{FF2B5EF4-FFF2-40B4-BE49-F238E27FC236}">
                <a16:creationId xmlns:a16="http://schemas.microsoft.com/office/drawing/2014/main" id="{391F31F6-7EB7-2FB8-3237-FD7419450433}"/>
              </a:ext>
            </a:extLst>
          </p:cNvPr>
          <p:cNvSpPr txBox="1"/>
          <p:nvPr/>
        </p:nvSpPr>
        <p:spPr>
          <a:xfrm>
            <a:off x="390992" y="742950"/>
            <a:ext cx="1923739" cy="492443"/>
          </a:xfrm>
          <a:prstGeom prst="rect">
            <a:avLst/>
          </a:prstGeom>
          <a:noFill/>
        </p:spPr>
        <p:txBody>
          <a:bodyPr wrap="square">
            <a:spAutoFit/>
          </a:bodyPr>
          <a:lstStyle/>
          <a:p>
            <a:r>
              <a:rPr lang="el-GR" sz="2600" b="1" spc="-10" dirty="0">
                <a:solidFill>
                  <a:srgbClr val="C00000"/>
                </a:solidFill>
                <a:latin typeface="Calibri"/>
                <a:cs typeface="Calibri"/>
              </a:rPr>
              <a:t>Κόστος </a:t>
            </a:r>
            <a:endParaRPr lang="el-GR" sz="2600" dirty="0"/>
          </a:p>
        </p:txBody>
      </p:sp>
      <p:cxnSp>
        <p:nvCxnSpPr>
          <p:cNvPr id="8" name="Ευθεία γραμμή σύνδεσης 7">
            <a:extLst>
              <a:ext uri="{FF2B5EF4-FFF2-40B4-BE49-F238E27FC236}">
                <a16:creationId xmlns:a16="http://schemas.microsoft.com/office/drawing/2014/main" id="{F17F5E7D-3148-18B5-DB6D-07C904A04C47}"/>
              </a:ext>
            </a:extLst>
          </p:cNvPr>
          <p:cNvCxnSpPr/>
          <p:nvPr/>
        </p:nvCxnSpPr>
        <p:spPr>
          <a:xfrm>
            <a:off x="395288" y="6429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321D9328-AFCD-6D15-B270-0DDD9496A55D}"/>
              </a:ext>
            </a:extLst>
          </p:cNvPr>
          <p:cNvCxnSpPr/>
          <p:nvPr/>
        </p:nvCxnSpPr>
        <p:spPr>
          <a:xfrm>
            <a:off x="382191" y="6667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66" y="435917"/>
            <a:ext cx="7310119" cy="461665"/>
          </a:xfrm>
        </p:spPr>
        <p:txBody>
          <a:bodyPr/>
          <a:lstStyle/>
          <a:p>
            <a:r>
              <a:rPr lang="el-GR" sz="3000" dirty="0">
                <a:solidFill>
                  <a:srgbClr val="002060"/>
                </a:solidFill>
                <a:latin typeface="+mn-lt"/>
              </a:rPr>
              <a:t>Κόστος ευκαιρίας </a:t>
            </a:r>
            <a:endParaRPr lang="en-US" sz="3200" dirty="0"/>
          </a:p>
        </p:txBody>
      </p:sp>
      <p:sp>
        <p:nvSpPr>
          <p:cNvPr id="3" name="Text Placeholder 2"/>
          <p:cNvSpPr>
            <a:spLocks noGrp="1"/>
          </p:cNvSpPr>
          <p:nvPr>
            <p:ph type="body" idx="1"/>
          </p:nvPr>
        </p:nvSpPr>
        <p:spPr>
          <a:xfrm>
            <a:off x="685800" y="1200150"/>
            <a:ext cx="7848600" cy="3276600"/>
          </a:xfrm>
        </p:spPr>
        <p:txBody>
          <a:bodyPr/>
          <a:lstStyle/>
          <a:p>
            <a:r>
              <a:rPr lang="el-GR" dirty="0"/>
              <a:t>Ο όρος στον τομέα της υγείας περιγράφει την αξία των αγαθών ή των υπηρεσιών που θα μπορούσαν να παραχθούν εάν οι πόροι διατίθεντο στην αμέσως επόμενη αποδοτικότερη χρήση (π.χ εάν το οικόπεδο ενός νοσοκομείου χρησιμοποιούταν για την ανέγερση άλλου κτιρίου) (</a:t>
            </a:r>
            <a:r>
              <a:rPr lang="el-GR" dirty="0" err="1"/>
              <a:t>Λιαρόπουλος</a:t>
            </a:r>
            <a:r>
              <a:rPr lang="el-GR" dirty="0"/>
              <a:t> 1996). </a:t>
            </a:r>
          </a:p>
          <a:p>
            <a:endParaRPr lang="el-GR" dirty="0"/>
          </a:p>
          <a:p>
            <a:endParaRPr lang="el-GR" dirty="0"/>
          </a:p>
          <a:p>
            <a:r>
              <a:rPr lang="el-GR" dirty="0"/>
              <a:t>Ο προσδιορισμός αυτού του είδους κόστους πολλές φορές είναι ιδιαίτερα χρήσιμος αφού στον τομέα της υγείας το κόστος μιας θεραπείας είναι συνήθως αμέσως ορατό ενώ αντίθετα τα οφέλη μπορεί να επέλθουν μετά από κάποιο διάστημα, όπως για παράδειγμα σε διάφορα προγράμματα πρόληψης.</a:t>
            </a:r>
            <a:endParaRPr lang="en-US" dirty="0"/>
          </a:p>
        </p:txBody>
      </p:sp>
      <p:cxnSp>
        <p:nvCxnSpPr>
          <p:cNvPr id="4" name="Ευθεία γραμμή σύνδεσης 3">
            <a:extLst>
              <a:ext uri="{FF2B5EF4-FFF2-40B4-BE49-F238E27FC236}">
                <a16:creationId xmlns:a16="http://schemas.microsoft.com/office/drawing/2014/main" id="{5ACD2EC4-4D1D-FF83-014C-FDBF907AE315}"/>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631DE094-BEB3-FFD7-864F-B0DB5301917E}"/>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ctrTitle"/>
          </p:nvPr>
        </p:nvSpPr>
        <p:spPr bwMode="auto">
          <a:xfrm>
            <a:off x="0" y="272102"/>
            <a:ext cx="9144000" cy="623248"/>
          </a:xfrm>
          <a:noFill/>
          <a:ln>
            <a:miter lim="800000"/>
            <a:headEnd/>
            <a:tailEnd/>
          </a:ln>
        </p:spPr>
        <p:txBody>
          <a:bodyPr vert="horz" wrap="square" lIns="68580" tIns="34290" rIns="68580" bIns="34290" numCol="1" anchor="t" anchorCtr="0" compatLnSpc="1">
            <a:prstTxWarp prst="textNoShape">
              <a:avLst/>
            </a:prstTxWarp>
          </a:bodyPr>
          <a:lstStyle/>
          <a:p>
            <a:pPr algn="ctr"/>
            <a:r>
              <a:rPr lang="el-GR" sz="1800" dirty="0">
                <a:latin typeface="Calibri" pitchFamily="34" charset="0"/>
                <a:cs typeface="Calibri" pitchFamily="34" charset="0"/>
              </a:rPr>
              <a:t>Σχετίζονται οι υγειονομικές δαπάνες με την έκβαση των αποτελεσμάτων υγείας στον πληθυσμό και την ποιότητα των παρεχόμενων υπηρεσιών</a:t>
            </a:r>
            <a:r>
              <a:rPr lang="en-US" sz="1800" dirty="0">
                <a:latin typeface="Calibri" pitchFamily="34" charset="0"/>
                <a:cs typeface="Calibri" pitchFamily="34" charset="0"/>
              </a:rPr>
              <a:t>?</a:t>
            </a:r>
            <a:endParaRPr lang="el-GR" sz="1800" dirty="0">
              <a:latin typeface="Calibri" pitchFamily="34" charset="0"/>
              <a:cs typeface="Calibri" pitchFamily="34" charset="0"/>
            </a:endParaRPr>
          </a:p>
        </p:txBody>
      </p:sp>
      <p:pic>
        <p:nvPicPr>
          <p:cNvPr id="10244" name="Picture 2"/>
          <p:cNvPicPr>
            <a:picLocks noChangeAspect="1" noChangeArrowheads="1"/>
          </p:cNvPicPr>
          <p:nvPr/>
        </p:nvPicPr>
        <p:blipFill>
          <a:blip r:embed="rId3" cstate="print"/>
          <a:srcRect/>
          <a:stretch>
            <a:fillRect/>
          </a:stretch>
        </p:blipFill>
        <p:spPr bwMode="auto">
          <a:xfrm>
            <a:off x="533400" y="1200150"/>
            <a:ext cx="3946356" cy="3633431"/>
          </a:xfrm>
          <a:prstGeom prst="rect">
            <a:avLst/>
          </a:prstGeom>
          <a:noFill/>
          <a:ln w="9525">
            <a:noFill/>
            <a:miter lim="800000"/>
            <a:headEnd/>
            <a:tailEnd/>
          </a:ln>
        </p:spPr>
      </p:pic>
      <p:pic>
        <p:nvPicPr>
          <p:cNvPr id="10245" name="Picture 3"/>
          <p:cNvPicPr>
            <a:picLocks noChangeAspect="1" noChangeArrowheads="1"/>
          </p:cNvPicPr>
          <p:nvPr/>
        </p:nvPicPr>
        <p:blipFill>
          <a:blip r:embed="rId4" cstate="print"/>
          <a:srcRect/>
          <a:stretch>
            <a:fillRect/>
          </a:stretch>
        </p:blipFill>
        <p:spPr bwMode="auto">
          <a:xfrm>
            <a:off x="4832832" y="1200151"/>
            <a:ext cx="3877941" cy="3633432"/>
          </a:xfrm>
          <a:prstGeom prst="rect">
            <a:avLst/>
          </a:prstGeom>
          <a:noFill/>
          <a:ln w="9525">
            <a:noFill/>
            <a:miter lim="800000"/>
            <a:headEnd/>
            <a:tailEnd/>
          </a:ln>
        </p:spPr>
      </p:pic>
      <p:sp>
        <p:nvSpPr>
          <p:cNvPr id="6" name="5 - TextBox"/>
          <p:cNvSpPr txBox="1"/>
          <p:nvPr/>
        </p:nvSpPr>
        <p:spPr>
          <a:xfrm>
            <a:off x="6172200" y="4781550"/>
            <a:ext cx="2200987" cy="253916"/>
          </a:xfrm>
          <a:prstGeom prst="rect">
            <a:avLst/>
          </a:prstGeom>
          <a:noFill/>
        </p:spPr>
        <p:txBody>
          <a:bodyPr wrap="none" lIns="68580" tIns="34290" rIns="68580" bIns="34290">
            <a:spAutoFit/>
          </a:bodyPr>
          <a:lstStyle/>
          <a:p>
            <a:pPr>
              <a:defRPr/>
            </a:pPr>
            <a:r>
              <a:rPr lang="el-GR" sz="1200" b="1" i="1" dirty="0"/>
              <a:t>(</a:t>
            </a:r>
            <a:r>
              <a:rPr lang="en-GB" sz="1200" b="1" i="1" dirty="0"/>
              <a:t>OECD Health at a Glance, 2019</a:t>
            </a:r>
            <a:r>
              <a:rPr lang="el-GR" sz="1200" b="1" i="1" dirty="0"/>
              <a:t>)</a:t>
            </a:r>
          </a:p>
        </p:txBody>
      </p:sp>
      <p:sp>
        <p:nvSpPr>
          <p:cNvPr id="7" name="Oval 6"/>
          <p:cNvSpPr/>
          <p:nvPr/>
        </p:nvSpPr>
        <p:spPr>
          <a:xfrm>
            <a:off x="1447800" y="2598586"/>
            <a:ext cx="304800" cy="2017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 name="Oval 7"/>
          <p:cNvSpPr/>
          <p:nvPr/>
        </p:nvSpPr>
        <p:spPr>
          <a:xfrm>
            <a:off x="6400800" y="2491383"/>
            <a:ext cx="255984" cy="1607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cxnSp>
        <p:nvCxnSpPr>
          <p:cNvPr id="2" name="Ευθεία γραμμή σύνδεσης 1">
            <a:extLst>
              <a:ext uri="{FF2B5EF4-FFF2-40B4-BE49-F238E27FC236}">
                <a16:creationId xmlns:a16="http://schemas.microsoft.com/office/drawing/2014/main" id="{6D58E583-F4EE-CC64-9333-EC8001239947}"/>
              </a:ext>
            </a:extLst>
          </p:cNvPr>
          <p:cNvCxnSpPr/>
          <p:nvPr/>
        </p:nvCxnSpPr>
        <p:spPr>
          <a:xfrm>
            <a:off x="395288" y="9477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 name="Ευθεία γραμμή σύνδεσης 2">
            <a:extLst>
              <a:ext uri="{FF2B5EF4-FFF2-40B4-BE49-F238E27FC236}">
                <a16:creationId xmlns:a16="http://schemas.microsoft.com/office/drawing/2014/main" id="{181F4864-3962-9B65-3F69-F1EAD057137C}"/>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1" y="361950"/>
            <a:ext cx="8072119" cy="443070"/>
          </a:xfrm>
          <a:prstGeom prst="rect">
            <a:avLst/>
          </a:prstGeom>
        </p:spPr>
        <p:txBody>
          <a:bodyPr vert="horz" wrap="square" lIns="0" tIns="12065" rIns="0" bIns="0" rtlCol="0">
            <a:spAutoFit/>
          </a:bodyPr>
          <a:lstStyle/>
          <a:p>
            <a:pPr marL="12700" marR="5080" algn="ctr">
              <a:lnSpc>
                <a:spcPct val="100000"/>
              </a:lnSpc>
              <a:spcBef>
                <a:spcPts val="95"/>
              </a:spcBef>
            </a:pPr>
            <a:r>
              <a:rPr lang="el-GR" sz="2800" dirty="0">
                <a:solidFill>
                  <a:srgbClr val="002060"/>
                </a:solidFill>
                <a:latin typeface="+mn-lt"/>
              </a:rPr>
              <a:t>Οδηγίες για τη </a:t>
            </a:r>
            <a:r>
              <a:rPr lang="el-GR" sz="2800" dirty="0" err="1">
                <a:solidFill>
                  <a:srgbClr val="002060"/>
                </a:solidFill>
                <a:latin typeface="+mn-lt"/>
              </a:rPr>
              <a:t>Φαρμακοοικονομική</a:t>
            </a:r>
            <a:r>
              <a:rPr lang="el-GR" sz="2800" dirty="0">
                <a:solidFill>
                  <a:srgbClr val="002060"/>
                </a:solidFill>
                <a:latin typeface="+mn-lt"/>
              </a:rPr>
              <a:t> Αξιολόγηση</a:t>
            </a:r>
            <a:endParaRPr sz="2800" dirty="0">
              <a:solidFill>
                <a:srgbClr val="002060"/>
              </a:solidFill>
              <a:latin typeface="+mn-lt"/>
            </a:endParaRPr>
          </a:p>
        </p:txBody>
      </p:sp>
      <p:sp>
        <p:nvSpPr>
          <p:cNvPr id="3" name="object 3"/>
          <p:cNvSpPr txBox="1"/>
          <p:nvPr/>
        </p:nvSpPr>
        <p:spPr>
          <a:xfrm>
            <a:off x="648970" y="1276350"/>
            <a:ext cx="7846059" cy="2782813"/>
          </a:xfrm>
          <a:prstGeom prst="rect">
            <a:avLst/>
          </a:prstGeom>
        </p:spPr>
        <p:txBody>
          <a:bodyPr vert="horz" wrap="square" lIns="0" tIns="12700" rIns="0" bIns="0" rtlCol="0">
            <a:spAutoFit/>
          </a:bodyPr>
          <a:lstStyle/>
          <a:p>
            <a:pPr marL="355600" indent="-342900">
              <a:lnSpc>
                <a:spcPct val="100000"/>
              </a:lnSpc>
              <a:spcBef>
                <a:spcPts val="25"/>
              </a:spcBef>
              <a:buFont typeface="Arial"/>
              <a:buChar char="•"/>
              <a:tabLst>
                <a:tab pos="355600" algn="l"/>
                <a:tab pos="356235" algn="l"/>
              </a:tabLst>
            </a:pPr>
            <a:r>
              <a:rPr lang="el-GR" sz="2000" dirty="0">
                <a:cs typeface="Calibri"/>
              </a:rPr>
              <a:t>Στόχοι</a:t>
            </a:r>
          </a:p>
          <a:p>
            <a:pPr marL="355600" indent="-342900">
              <a:lnSpc>
                <a:spcPct val="100000"/>
              </a:lnSpc>
              <a:spcBef>
                <a:spcPts val="25"/>
              </a:spcBef>
              <a:buFont typeface="Arial"/>
              <a:buChar char="•"/>
              <a:tabLst>
                <a:tab pos="355600" algn="l"/>
                <a:tab pos="356235" algn="l"/>
              </a:tabLst>
            </a:pPr>
            <a:r>
              <a:rPr lang="el-GR" sz="2000" dirty="0">
                <a:cs typeface="Calibri"/>
              </a:rPr>
              <a:t>Επιλογές – εναλλακτικές στρατηγικές/επιλογές θεραπείας</a:t>
            </a:r>
          </a:p>
          <a:p>
            <a:pPr marL="355600" indent="-342900">
              <a:lnSpc>
                <a:spcPct val="100000"/>
              </a:lnSpc>
              <a:spcBef>
                <a:spcPts val="25"/>
              </a:spcBef>
              <a:buFont typeface="Arial"/>
              <a:buChar char="•"/>
              <a:tabLst>
                <a:tab pos="355600" algn="l"/>
                <a:tab pos="356235" algn="l"/>
              </a:tabLst>
            </a:pPr>
            <a:r>
              <a:rPr lang="el-GR" sz="2000" dirty="0">
                <a:cs typeface="Calibri"/>
              </a:rPr>
              <a:t>Στοιχεία κοστολόγησης – αποτίμηση όλων των σχετικών δαπανών</a:t>
            </a:r>
          </a:p>
          <a:p>
            <a:pPr marL="355600" indent="-342900">
              <a:lnSpc>
                <a:spcPct val="100000"/>
              </a:lnSpc>
              <a:spcBef>
                <a:spcPts val="25"/>
              </a:spcBef>
              <a:buFont typeface="Arial"/>
              <a:buChar char="•"/>
              <a:tabLst>
                <a:tab pos="355600" algn="l"/>
                <a:tab pos="356235" algn="l"/>
              </a:tabLst>
            </a:pPr>
            <a:r>
              <a:rPr lang="el-GR" sz="2000" dirty="0">
                <a:cs typeface="Calibri"/>
              </a:rPr>
              <a:t>Ιατρικά δεδομένα – αξιόπιστα επιδημιολογικά, δημογραφικά και κλινικά στοιχεία</a:t>
            </a:r>
          </a:p>
          <a:p>
            <a:pPr marL="355600" indent="-342900">
              <a:lnSpc>
                <a:spcPct val="100000"/>
              </a:lnSpc>
              <a:spcBef>
                <a:spcPts val="25"/>
              </a:spcBef>
              <a:buFont typeface="Arial"/>
              <a:buChar char="•"/>
              <a:tabLst>
                <a:tab pos="355600" algn="l"/>
                <a:tab pos="356235" algn="l"/>
              </a:tabLst>
            </a:pPr>
            <a:r>
              <a:rPr lang="el-GR" sz="2000" dirty="0">
                <a:cs typeface="Calibri"/>
              </a:rPr>
              <a:t>Μέτρηση οφελών– αποτίμηση όλων των οφελών</a:t>
            </a:r>
          </a:p>
          <a:p>
            <a:pPr marL="355600" indent="-342900">
              <a:lnSpc>
                <a:spcPct val="100000"/>
              </a:lnSpc>
              <a:spcBef>
                <a:spcPts val="25"/>
              </a:spcBef>
              <a:buFont typeface="Arial"/>
              <a:buChar char="•"/>
              <a:tabLst>
                <a:tab pos="355600" algn="l"/>
                <a:tab pos="356235" algn="l"/>
              </a:tabLst>
            </a:pPr>
            <a:r>
              <a:rPr lang="el-GR" sz="2000" dirty="0">
                <a:cs typeface="Calibri"/>
              </a:rPr>
              <a:t>Κίνδυνος και αβεβαιότητα – εύρη ευαισθησίας, διαφορετικός χρονισμός, κατανομή κόστους και οφέλους</a:t>
            </a:r>
          </a:p>
          <a:p>
            <a:pPr marL="355600" indent="-342900">
              <a:lnSpc>
                <a:spcPct val="100000"/>
              </a:lnSpc>
              <a:spcBef>
                <a:spcPts val="25"/>
              </a:spcBef>
              <a:buFont typeface="Arial"/>
              <a:buChar char="•"/>
              <a:tabLst>
                <a:tab pos="355600" algn="l"/>
                <a:tab pos="356235" algn="l"/>
              </a:tabLst>
            </a:pPr>
            <a:r>
              <a:rPr lang="el-GR" sz="2000" dirty="0">
                <a:cs typeface="Calibri"/>
              </a:rPr>
              <a:t>Οικονομική αξιολόγηση και λήψη αποφάσεων</a:t>
            </a:r>
            <a:endParaRPr sz="2000" dirty="0">
              <a:latin typeface="Calibri"/>
              <a:cs typeface="Calibri"/>
            </a:endParaRPr>
          </a:p>
        </p:txBody>
      </p:sp>
      <p:cxnSp>
        <p:nvCxnSpPr>
          <p:cNvPr id="4" name="Ευθεία γραμμή σύνδεσης 3">
            <a:extLst>
              <a:ext uri="{FF2B5EF4-FFF2-40B4-BE49-F238E27FC236}">
                <a16:creationId xmlns:a16="http://schemas.microsoft.com/office/drawing/2014/main" id="{0DE7041E-D50E-0F1C-BD0F-C09912894FE1}"/>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7B6B6942-833C-080E-1D12-DC6EFE4C419A}"/>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3350"/>
            <a:ext cx="7900034" cy="812402"/>
          </a:xfrm>
          <a:prstGeom prst="rect">
            <a:avLst/>
          </a:prstGeom>
        </p:spPr>
        <p:txBody>
          <a:bodyPr vert="horz" wrap="square" lIns="0" tIns="12065" rIns="0" bIns="0" rtlCol="0">
            <a:spAutoFit/>
          </a:bodyPr>
          <a:lstStyle/>
          <a:p>
            <a:pPr marL="12700" algn="ctr">
              <a:lnSpc>
                <a:spcPct val="100000"/>
              </a:lnSpc>
              <a:spcBef>
                <a:spcPts val="95"/>
              </a:spcBef>
            </a:pPr>
            <a:r>
              <a:rPr lang="el-GR" sz="2600" dirty="0">
                <a:solidFill>
                  <a:srgbClr val="002060"/>
                </a:solidFill>
                <a:latin typeface="+mn-lt"/>
              </a:rPr>
              <a:t>Κατάλογος ελέγχου του </a:t>
            </a:r>
            <a:r>
              <a:rPr lang="en-US" sz="2600" dirty="0">
                <a:solidFill>
                  <a:srgbClr val="002060"/>
                </a:solidFill>
                <a:latin typeface="+mn-lt"/>
              </a:rPr>
              <a:t>Drummond</a:t>
            </a:r>
            <a:r>
              <a:rPr lang="el-GR" sz="2600" dirty="0">
                <a:solidFill>
                  <a:srgbClr val="002060"/>
                </a:solidFill>
                <a:latin typeface="+mn-lt"/>
              </a:rPr>
              <a:t> (</a:t>
            </a:r>
            <a:r>
              <a:rPr lang="en-US" sz="2600" i="1" dirty="0">
                <a:solidFill>
                  <a:schemeClr val="accent6">
                    <a:lumMod val="50000"/>
                  </a:schemeClr>
                </a:solidFill>
                <a:latin typeface="+mn-lt"/>
              </a:rPr>
              <a:t>Drummond Checklist</a:t>
            </a:r>
            <a:r>
              <a:rPr lang="el-GR" sz="2600" dirty="0">
                <a:solidFill>
                  <a:srgbClr val="002060"/>
                </a:solidFill>
                <a:latin typeface="+mn-lt"/>
              </a:rPr>
              <a:t>) για τη </a:t>
            </a:r>
            <a:r>
              <a:rPr lang="el-GR" sz="2600" dirty="0" err="1">
                <a:solidFill>
                  <a:srgbClr val="002060"/>
                </a:solidFill>
                <a:latin typeface="+mn-lt"/>
              </a:rPr>
              <a:t>φαρμακο</a:t>
            </a:r>
            <a:r>
              <a:rPr lang="el-GR" sz="2600" dirty="0">
                <a:solidFill>
                  <a:srgbClr val="002060"/>
                </a:solidFill>
                <a:latin typeface="+mn-lt"/>
              </a:rPr>
              <a:t>-οικονομική αξιολόγηση</a:t>
            </a:r>
            <a:endParaRPr sz="2600" dirty="0">
              <a:solidFill>
                <a:srgbClr val="002060"/>
              </a:solidFill>
              <a:latin typeface="+mn-lt"/>
            </a:endParaRPr>
          </a:p>
        </p:txBody>
      </p:sp>
      <p:sp>
        <p:nvSpPr>
          <p:cNvPr id="3" name="object 3"/>
          <p:cNvSpPr txBox="1"/>
          <p:nvPr/>
        </p:nvSpPr>
        <p:spPr>
          <a:xfrm>
            <a:off x="457200" y="1136634"/>
            <a:ext cx="8153400" cy="3870931"/>
          </a:xfrm>
          <a:prstGeom prst="rect">
            <a:avLst/>
          </a:prstGeom>
        </p:spPr>
        <p:txBody>
          <a:bodyPr vert="horz" wrap="square" lIns="0" tIns="13335" rIns="0" bIns="0" rtlCol="0">
            <a:spAutoFit/>
          </a:bodyPr>
          <a:lstStyle/>
          <a:p>
            <a:pPr marL="355600" indent="-342900">
              <a:lnSpc>
                <a:spcPct val="100000"/>
              </a:lnSpc>
              <a:spcAft>
                <a:spcPts val="400"/>
              </a:spcAft>
              <a:buFont typeface="Arial"/>
              <a:buChar char="•"/>
              <a:tabLst>
                <a:tab pos="355600" algn="l"/>
                <a:tab pos="356235" algn="l"/>
              </a:tabLst>
            </a:pPr>
            <a:r>
              <a:rPr lang="el-GR" sz="1600" dirty="0">
                <a:cs typeface="Calibri"/>
              </a:rPr>
              <a:t>Τέθηκε μια καλά καθορισμένη ερώτηση σε μορφή απάντησης;</a:t>
            </a:r>
          </a:p>
          <a:p>
            <a:pPr marL="355600" indent="-342900">
              <a:lnSpc>
                <a:spcPct val="100000"/>
              </a:lnSpc>
              <a:spcAft>
                <a:spcPts val="400"/>
              </a:spcAft>
              <a:buFont typeface="Arial"/>
              <a:buChar char="•"/>
              <a:tabLst>
                <a:tab pos="355600" algn="l"/>
                <a:tab pos="356235" algn="l"/>
              </a:tabLst>
            </a:pPr>
            <a:r>
              <a:rPr lang="el-GR" sz="1600" dirty="0">
                <a:cs typeface="Calibri"/>
              </a:rPr>
              <a:t>Δόθηκε μια περιεκτική περιγραφή των ανταγωνιστικών εναλλακτικών;</a:t>
            </a:r>
            <a:r>
              <a:rPr lang="en-US" sz="1600" dirty="0">
                <a:cs typeface="Calibri"/>
              </a:rPr>
              <a:t> </a:t>
            </a:r>
            <a:r>
              <a:rPr lang="el-GR" sz="1600" dirty="0">
                <a:cs typeface="Calibri"/>
              </a:rPr>
              <a:t>– (Μπορείτε να πείτε ποιος; Έκανε τι; Σε ποιον; Πού; Πόσο συχνά;)</a:t>
            </a:r>
          </a:p>
          <a:p>
            <a:pPr marL="355600" indent="-342900">
              <a:lnSpc>
                <a:spcPct val="100000"/>
              </a:lnSpc>
              <a:spcAft>
                <a:spcPts val="400"/>
              </a:spcAft>
              <a:buFont typeface="Arial"/>
              <a:buChar char="•"/>
              <a:tabLst>
                <a:tab pos="355600" algn="l"/>
                <a:tab pos="356235" algn="l"/>
              </a:tabLst>
            </a:pPr>
            <a:r>
              <a:rPr lang="el-GR" sz="1600" dirty="0">
                <a:cs typeface="Calibri"/>
              </a:rPr>
              <a:t>Υπήρχαν στοιχεία που να αποδεικνύουν την αποτελεσματικότητα του προγράμματος;</a:t>
            </a:r>
          </a:p>
          <a:p>
            <a:pPr marL="355600" indent="-342900">
              <a:lnSpc>
                <a:spcPct val="100000"/>
              </a:lnSpc>
              <a:spcAft>
                <a:spcPts val="400"/>
              </a:spcAft>
              <a:buFont typeface="Arial"/>
              <a:buChar char="•"/>
              <a:tabLst>
                <a:tab pos="355600" algn="l"/>
                <a:tab pos="356235" algn="l"/>
              </a:tabLst>
            </a:pPr>
            <a:r>
              <a:rPr lang="el-GR" sz="1600" dirty="0">
                <a:cs typeface="Calibri"/>
              </a:rPr>
              <a:t>Όλες οι σημαντικές και σχετικές δαπάνες και συνέπειες μετρήθηκαν με ακρίβεια σε κατάλληλες φυσικές μονάδες (π.χ. ώρες νοσηλείας, αριθμός επισκέψεων σε ιατρό, χαμένες ημέρες, κέρδη-χρόνια ζωής;)</a:t>
            </a:r>
          </a:p>
          <a:p>
            <a:pPr marL="355600" indent="-342900">
              <a:lnSpc>
                <a:spcPct val="100000"/>
              </a:lnSpc>
              <a:spcAft>
                <a:spcPts val="400"/>
              </a:spcAft>
              <a:buFont typeface="Arial"/>
              <a:buChar char="•"/>
              <a:tabLst>
                <a:tab pos="355600" algn="l"/>
                <a:tab pos="356235" algn="l"/>
              </a:tabLst>
            </a:pPr>
            <a:r>
              <a:rPr lang="el-GR" sz="1600" dirty="0">
                <a:cs typeface="Calibri"/>
              </a:rPr>
              <a:t>Το κόστος και οι συνέπειες αποτιμήθηκαν αξιόπιστα;</a:t>
            </a:r>
          </a:p>
          <a:p>
            <a:pPr marL="355600" indent="-342900">
              <a:lnSpc>
                <a:spcPct val="100000"/>
              </a:lnSpc>
              <a:spcAft>
                <a:spcPts val="400"/>
              </a:spcAft>
              <a:buFont typeface="Arial"/>
              <a:buChar char="•"/>
              <a:tabLst>
                <a:tab pos="355600" algn="l"/>
                <a:tab pos="356235" algn="l"/>
              </a:tabLst>
            </a:pPr>
            <a:r>
              <a:rPr lang="el-GR" sz="1600" dirty="0">
                <a:cs typeface="Calibri"/>
              </a:rPr>
              <a:t>Προσαρμόστηκαν το κόστος και οι συνέπειες για το διαφορετικό χρονοδιάγραμμα;</a:t>
            </a:r>
          </a:p>
          <a:p>
            <a:pPr marL="355600" indent="-342900">
              <a:lnSpc>
                <a:spcPct val="100000"/>
              </a:lnSpc>
              <a:spcAft>
                <a:spcPts val="400"/>
              </a:spcAft>
              <a:buFont typeface="Arial"/>
              <a:buChar char="•"/>
              <a:tabLst>
                <a:tab pos="355600" algn="l"/>
                <a:tab pos="356235" algn="l"/>
              </a:tabLst>
            </a:pPr>
            <a:r>
              <a:rPr lang="el-GR" sz="1600" dirty="0">
                <a:cs typeface="Calibri"/>
              </a:rPr>
              <a:t>Πραγματοποιήθηκε σταδιακή ανάλυση του κόστους και των συνεπειών των εναλλακτικών λύσεων;</a:t>
            </a:r>
          </a:p>
          <a:p>
            <a:pPr marL="355600" indent="-342900">
              <a:lnSpc>
                <a:spcPct val="100000"/>
              </a:lnSpc>
              <a:spcAft>
                <a:spcPts val="400"/>
              </a:spcAft>
              <a:buFont typeface="Arial"/>
              <a:buChar char="•"/>
              <a:tabLst>
                <a:tab pos="355600" algn="l"/>
                <a:tab pos="356235" algn="l"/>
              </a:tabLst>
            </a:pPr>
            <a:r>
              <a:rPr lang="el-GR" sz="1600" dirty="0">
                <a:cs typeface="Calibri"/>
              </a:rPr>
              <a:t>Έγινε ανάλυση ευαισθησίας;</a:t>
            </a:r>
          </a:p>
          <a:p>
            <a:pPr marL="355600" indent="-342900">
              <a:lnSpc>
                <a:spcPct val="100000"/>
              </a:lnSpc>
              <a:spcAft>
                <a:spcPts val="400"/>
              </a:spcAft>
              <a:buFont typeface="Arial"/>
              <a:buChar char="•"/>
              <a:tabLst>
                <a:tab pos="355600" algn="l"/>
                <a:tab pos="356235" algn="l"/>
              </a:tabLst>
            </a:pPr>
            <a:r>
              <a:rPr lang="el-GR" sz="1600" dirty="0">
                <a:cs typeface="Calibri"/>
              </a:rPr>
              <a:t>Η παρουσίαση και η συζήτηση των αποτελεσμάτων της μελέτης περιλάμβανε θέματα που απασχολούν τους χρήστες;</a:t>
            </a:r>
            <a:endParaRPr sz="1600" dirty="0">
              <a:latin typeface="Calibri"/>
              <a:cs typeface="Calibri"/>
            </a:endParaRPr>
          </a:p>
        </p:txBody>
      </p:sp>
      <p:cxnSp>
        <p:nvCxnSpPr>
          <p:cNvPr id="4" name="Ευθεία γραμμή σύνδεσης 3">
            <a:extLst>
              <a:ext uri="{FF2B5EF4-FFF2-40B4-BE49-F238E27FC236}">
                <a16:creationId xmlns:a16="http://schemas.microsoft.com/office/drawing/2014/main" id="{BF9F84B7-5467-CEA6-62B0-62AB047AE670}"/>
              </a:ext>
            </a:extLst>
          </p:cNvPr>
          <p:cNvCxnSpPr/>
          <p:nvPr/>
        </p:nvCxnSpPr>
        <p:spPr>
          <a:xfrm>
            <a:off x="395288" y="10239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BB0B7365-6216-4A3E-D655-8E96ED92BE42}"/>
              </a:ext>
            </a:extLst>
          </p:cNvPr>
          <p:cNvCxnSpPr/>
          <p:nvPr/>
        </p:nvCxnSpPr>
        <p:spPr>
          <a:xfrm>
            <a:off x="382191" y="10477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7"/>
          <p:cNvPicPr>
            <a:picLocks noGrp="1" noChangeAspect="1" noChangeArrowheads="1"/>
          </p:cNvPicPr>
          <p:nvPr>
            <p:ph sz="half" idx="1"/>
          </p:nvPr>
        </p:nvPicPr>
        <p:blipFill rotWithShape="1">
          <a:blip r:embed="rId2" cstate="print"/>
          <a:srcRect t="5136"/>
          <a:stretch/>
        </p:blipFill>
        <p:spPr>
          <a:xfrm>
            <a:off x="893760" y="889397"/>
            <a:ext cx="7356480" cy="4126001"/>
          </a:xfrm>
          <a:noFill/>
        </p:spPr>
      </p:pic>
      <p:sp>
        <p:nvSpPr>
          <p:cNvPr id="349192" name="Rectangle 8"/>
          <p:cNvSpPr>
            <a:spLocks noGrp="1" noChangeArrowheads="1"/>
          </p:cNvSpPr>
          <p:nvPr>
            <p:ph type="title"/>
          </p:nvPr>
        </p:nvSpPr>
        <p:spPr/>
        <p:txBody>
          <a:bodyPr/>
          <a:lstStyle/>
          <a:p>
            <a:pPr eaLnBrk="1" hangingPunct="1">
              <a:defRPr/>
            </a:pPr>
            <a:r>
              <a:rPr lang="el-GR" sz="2600" kern="1200" dirty="0">
                <a:solidFill>
                  <a:srgbClr val="002060"/>
                </a:solidFill>
                <a:latin typeface="+mn-lt"/>
                <a:cs typeface="+mj-cs"/>
              </a:rPr>
              <a:t>Η «αξία» της υγείας</a:t>
            </a:r>
            <a:endParaRPr lang="en-US" sz="2600" kern="1200" dirty="0">
              <a:solidFill>
                <a:srgbClr val="002060"/>
              </a:solidFill>
              <a:latin typeface="+mn-lt"/>
              <a:cs typeface="+mj-cs"/>
            </a:endParaRPr>
          </a:p>
        </p:txBody>
      </p:sp>
      <p:cxnSp>
        <p:nvCxnSpPr>
          <p:cNvPr id="3" name="Ευθεία γραμμή σύνδεσης 2">
            <a:extLst>
              <a:ext uri="{FF2B5EF4-FFF2-40B4-BE49-F238E27FC236}">
                <a16:creationId xmlns:a16="http://schemas.microsoft.com/office/drawing/2014/main" id="{BB78FAC3-FBCC-9423-9923-90EAC07ACBFD}"/>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CD6437D-3D64-19E7-6833-81E7C2B5E643}"/>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840385" y="1581150"/>
            <a:ext cx="7877175" cy="1903809"/>
          </a:xfrm>
        </p:spPr>
        <p:txBody>
          <a:bodyPr rtlCol="0">
            <a:noAutofit/>
          </a:bodyPr>
          <a:lstStyle/>
          <a:p>
            <a:pPr>
              <a:spcBef>
                <a:spcPts val="450"/>
              </a:spcBef>
              <a:defRPr/>
            </a:pPr>
            <a:r>
              <a:rPr lang="el-GR" sz="2600" dirty="0">
                <a:latin typeface="+mn-lt"/>
              </a:rPr>
              <a:t>Φαρμακευτική Πολιτική και </a:t>
            </a:r>
            <a:r>
              <a:rPr lang="el-GR" sz="2600" dirty="0" err="1">
                <a:latin typeface="+mn-lt"/>
              </a:rPr>
              <a:t>Φαρμακο</a:t>
            </a:r>
            <a:r>
              <a:rPr lang="el-GR" sz="2600" dirty="0">
                <a:latin typeface="+mn-lt"/>
              </a:rPr>
              <a:t>-οικονομία</a:t>
            </a:r>
            <a:br>
              <a:rPr lang="el-GR" sz="2600" dirty="0"/>
            </a:br>
            <a:br>
              <a:rPr lang="el-GR" sz="2600" dirty="0"/>
            </a:br>
            <a:r>
              <a:rPr lang="el-GR" sz="2600" dirty="0"/>
              <a:t>Ανάλυση Κόστους </a:t>
            </a:r>
            <a:br>
              <a:rPr lang="en-GB" sz="2600" dirty="0"/>
            </a:br>
            <a:r>
              <a:rPr lang="el-GR" sz="2600" dirty="0"/>
              <a:t>Κόστος Ασθένειας (</a:t>
            </a:r>
            <a:r>
              <a:rPr lang="en-GB" sz="2600" dirty="0"/>
              <a:t>Cost of Illness)</a:t>
            </a:r>
            <a:endParaRPr lang="el-GR" sz="2600" dirty="0"/>
          </a:p>
        </p:txBody>
      </p:sp>
      <p:cxnSp>
        <p:nvCxnSpPr>
          <p:cNvPr id="6" name="Ευθεία γραμμή σύνδεσης 5">
            <a:extLst>
              <a:ext uri="{FF2B5EF4-FFF2-40B4-BE49-F238E27FC236}">
                <a16:creationId xmlns:a16="http://schemas.microsoft.com/office/drawing/2014/main" id="{5D9E672B-F97F-6B92-FBC4-C6C57D5C83FD}"/>
              </a:ext>
            </a:extLst>
          </p:cNvPr>
          <p:cNvCxnSpPr/>
          <p:nvPr/>
        </p:nvCxnSpPr>
        <p:spPr>
          <a:xfrm>
            <a:off x="1609725" y="2493764"/>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p:nvPr/>
        </p:nvCxnSpPr>
        <p:spPr>
          <a:xfrm>
            <a:off x="1609725" y="2533055"/>
            <a:ext cx="6016229" cy="0"/>
          </a:xfrm>
          <a:prstGeom prst="line">
            <a:avLst/>
          </a:prstGeom>
        </p:spPr>
        <p:style>
          <a:lnRef idx="3">
            <a:schemeClr val="accent1"/>
          </a:lnRef>
          <a:fillRef idx="0">
            <a:schemeClr val="accent1"/>
          </a:fillRef>
          <a:effectRef idx="2">
            <a:schemeClr val="accent1"/>
          </a:effectRef>
          <a:fontRef idx="minor">
            <a:schemeClr val="tx1"/>
          </a:fontRef>
        </p:style>
      </p:cxnSp>
      <p:sp>
        <p:nvSpPr>
          <p:cNvPr id="7174" name="TextBox 3">
            <a:extLst>
              <a:ext uri="{FF2B5EF4-FFF2-40B4-BE49-F238E27FC236}">
                <a16:creationId xmlns:a16="http://schemas.microsoft.com/office/drawing/2014/main" id="{CB94E783-EF17-E8CA-151D-7B2D89EF3183}"/>
              </a:ext>
            </a:extLst>
          </p:cNvPr>
          <p:cNvSpPr txBox="1">
            <a:spLocks noChangeArrowheads="1"/>
          </p:cNvSpPr>
          <p:nvPr/>
        </p:nvSpPr>
        <p:spPr bwMode="auto">
          <a:xfrm>
            <a:off x="794148" y="1023937"/>
            <a:ext cx="30408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dirty="0">
                <a:solidFill>
                  <a:srgbClr val="595959"/>
                </a:solidFill>
              </a:rPr>
              <a:t>Πρόγραμμα Μεταπτυχιακών Σπουδών (ΠΜΣ) </a:t>
            </a:r>
          </a:p>
          <a:p>
            <a:pPr algn="ctr" eaLnBrk="1" hangingPunct="1">
              <a:lnSpc>
                <a:spcPct val="100000"/>
              </a:lnSpc>
              <a:spcBef>
                <a:spcPct val="0"/>
              </a:spcBef>
              <a:buFontTx/>
              <a:buNone/>
            </a:pPr>
            <a:r>
              <a:rPr lang="el-GR" altLang="el-GR" sz="1050" dirty="0">
                <a:solidFill>
                  <a:srgbClr val="595959"/>
                </a:solidFill>
              </a:rPr>
              <a:t>«Οργάνωση και Διοίκηση Υπηρεσιών Υγείας»</a:t>
            </a:r>
          </a:p>
        </p:txBody>
      </p:sp>
      <p:pic>
        <p:nvPicPr>
          <p:cNvPr id="7175" name="Εικόνα 9" descr="Εικόνα που περιέχει κείμενο, σκίτσο/σχέδιο, μαύρο, ασπρόμαυρο&#10;&#10;Περιγραφή που δημιουργήθηκε αυτόματα">
            <a:extLst>
              <a:ext uri="{FF2B5EF4-FFF2-40B4-BE49-F238E27FC236}">
                <a16:creationId xmlns:a16="http://schemas.microsoft.com/office/drawing/2014/main" id="{DF8F03ED-34E8-C68B-5B87-7846A0A1D6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87" y="134541"/>
            <a:ext cx="3187304"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91000" y="3892838"/>
            <a:ext cx="4572000" cy="646331"/>
          </a:xfrm>
          <a:prstGeom prst="rect">
            <a:avLst/>
          </a:prstGeom>
        </p:spPr>
        <p:txBody>
          <a:bodyPr>
            <a:spAutoFit/>
          </a:bodyPr>
          <a:lstStyle/>
          <a:p>
            <a:pPr>
              <a:defRPr/>
            </a:pPr>
            <a:r>
              <a:rPr lang="en-US" i="1" dirty="0">
                <a:latin typeface="Calibri" pitchFamily="34" charset="0"/>
              </a:rPr>
              <a:t>An economist knows the price of everything, but the value of nothing</a:t>
            </a:r>
            <a:endParaRPr lang="el-GR" i="1" dirty="0"/>
          </a:p>
        </p:txBody>
      </p:sp>
    </p:spTree>
    <p:extLst>
      <p:ext uri="{BB962C8B-B14F-4D97-AF65-F5344CB8AC3E}">
        <p14:creationId xmlns:p14="http://schemas.microsoft.com/office/powerpoint/2010/main" val="1600213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2">
            <a:extLst>
              <a:ext uri="{FF2B5EF4-FFF2-40B4-BE49-F238E27FC236}">
                <a16:creationId xmlns:a16="http://schemas.microsoft.com/office/drawing/2014/main" id="{3B6AD59B-5496-F68E-0FD4-27C860D0FC58}"/>
              </a:ext>
            </a:extLst>
          </p:cNvPr>
          <p:cNvGrpSpPr>
            <a:grpSpLocks/>
          </p:cNvGrpSpPr>
          <p:nvPr/>
        </p:nvGrpSpPr>
        <p:grpSpPr bwMode="auto">
          <a:xfrm>
            <a:off x="-381000" y="895350"/>
            <a:ext cx="9121379" cy="3422336"/>
            <a:chOff x="-10" y="1358"/>
            <a:chExt cx="6238" cy="2238"/>
          </a:xfrm>
        </p:grpSpPr>
        <p:grpSp>
          <p:nvGrpSpPr>
            <p:cNvPr id="52231" name="Group 13">
              <a:extLst>
                <a:ext uri="{FF2B5EF4-FFF2-40B4-BE49-F238E27FC236}">
                  <a16:creationId xmlns:a16="http://schemas.microsoft.com/office/drawing/2014/main" id="{9816AD34-FBBF-4718-141F-354C5A1B0177}"/>
                </a:ext>
              </a:extLst>
            </p:cNvPr>
            <p:cNvGrpSpPr>
              <a:grpSpLocks/>
            </p:cNvGrpSpPr>
            <p:nvPr/>
          </p:nvGrpSpPr>
          <p:grpSpPr bwMode="auto">
            <a:xfrm>
              <a:off x="-10" y="1588"/>
              <a:ext cx="6238" cy="2008"/>
              <a:chOff x="-10" y="1588"/>
              <a:chExt cx="6238" cy="2008"/>
            </a:xfrm>
          </p:grpSpPr>
          <p:grpSp>
            <p:nvGrpSpPr>
              <p:cNvPr id="52233" name="Group 14">
                <a:extLst>
                  <a:ext uri="{FF2B5EF4-FFF2-40B4-BE49-F238E27FC236}">
                    <a16:creationId xmlns:a16="http://schemas.microsoft.com/office/drawing/2014/main" id="{539172D9-3759-8C64-4AF5-FCB0F5683BB2}"/>
                  </a:ext>
                </a:extLst>
              </p:cNvPr>
              <p:cNvGrpSpPr>
                <a:grpSpLocks/>
              </p:cNvGrpSpPr>
              <p:nvPr/>
            </p:nvGrpSpPr>
            <p:grpSpPr bwMode="auto">
              <a:xfrm>
                <a:off x="820" y="1588"/>
                <a:ext cx="5408" cy="2008"/>
                <a:chOff x="820" y="1588"/>
                <a:chExt cx="5408" cy="2008"/>
              </a:xfrm>
            </p:grpSpPr>
            <p:sp>
              <p:nvSpPr>
                <p:cNvPr id="44042" name="Rectangle 15">
                  <a:extLst>
                    <a:ext uri="{FF2B5EF4-FFF2-40B4-BE49-F238E27FC236}">
                      <a16:creationId xmlns:a16="http://schemas.microsoft.com/office/drawing/2014/main" id="{2E133521-CAC4-1C6E-1DD9-749BA5A8C7B4}"/>
                    </a:ext>
                  </a:extLst>
                </p:cNvPr>
                <p:cNvSpPr>
                  <a:spLocks noChangeArrowheads="1"/>
                </p:cNvSpPr>
                <p:nvPr/>
              </p:nvSpPr>
              <p:spPr bwMode="auto">
                <a:xfrm>
                  <a:off x="1233" y="1588"/>
                  <a:ext cx="2402" cy="280"/>
                </a:xfrm>
                <a:prstGeom prst="rect">
                  <a:avLst/>
                </a:prstGeom>
                <a:solidFill>
                  <a:schemeClr val="bg1"/>
                </a:solidFill>
                <a:ln w="12700">
                  <a:solidFill>
                    <a:srgbClr val="790015"/>
                  </a:solidFill>
                  <a:miter lim="800000"/>
                  <a:headEnd/>
                  <a:tailEnd/>
                </a:ln>
              </p:spPr>
              <p:txBody>
                <a:bodyPr wrap="none" lIns="69056" tIns="34529" rIns="69056" bIns="34529"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1200" b="1">
                      <a:latin typeface="+mn-lt"/>
                    </a:rPr>
                    <a:t>ΟΧΙ</a:t>
                  </a:r>
                  <a:endParaRPr lang="en-GB" altLang="el-GR" sz="1200" b="1">
                    <a:latin typeface="+mn-lt"/>
                  </a:endParaRPr>
                </a:p>
              </p:txBody>
            </p:sp>
            <p:sp>
              <p:nvSpPr>
                <p:cNvPr id="44043" name="Rectangle 16">
                  <a:extLst>
                    <a:ext uri="{FF2B5EF4-FFF2-40B4-BE49-F238E27FC236}">
                      <a16:creationId xmlns:a16="http://schemas.microsoft.com/office/drawing/2014/main" id="{E9E9B7CC-8A4C-079F-0399-7609184E4211}"/>
                    </a:ext>
                  </a:extLst>
                </p:cNvPr>
                <p:cNvSpPr>
                  <a:spLocks noChangeArrowheads="1"/>
                </p:cNvSpPr>
                <p:nvPr/>
              </p:nvSpPr>
              <p:spPr bwMode="auto">
                <a:xfrm>
                  <a:off x="3642" y="1588"/>
                  <a:ext cx="2572" cy="280"/>
                </a:xfrm>
                <a:prstGeom prst="rect">
                  <a:avLst/>
                </a:prstGeom>
                <a:solidFill>
                  <a:schemeClr val="bg1"/>
                </a:solidFill>
                <a:ln w="12700">
                  <a:solidFill>
                    <a:srgbClr val="790015"/>
                  </a:solidFill>
                  <a:miter lim="800000"/>
                  <a:headEnd/>
                  <a:tailEnd/>
                </a:ln>
              </p:spPr>
              <p:txBody>
                <a:bodyPr wrap="none" lIns="69056" tIns="34529" rIns="69056" bIns="34529" anchor="ct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1200" b="1">
                      <a:latin typeface="+mn-lt"/>
                    </a:rPr>
                    <a:t>ΝΑΙ</a:t>
                  </a:r>
                  <a:endParaRPr lang="en-GB" altLang="el-GR" sz="1200" b="1">
                    <a:latin typeface="+mn-lt"/>
                  </a:endParaRPr>
                </a:p>
              </p:txBody>
            </p:sp>
            <p:sp>
              <p:nvSpPr>
                <p:cNvPr id="44044" name="Rectangle 17">
                  <a:extLst>
                    <a:ext uri="{FF2B5EF4-FFF2-40B4-BE49-F238E27FC236}">
                      <a16:creationId xmlns:a16="http://schemas.microsoft.com/office/drawing/2014/main" id="{979AC4C0-CBB0-DB0C-1184-CCE199841BFB}"/>
                    </a:ext>
                  </a:extLst>
                </p:cNvPr>
                <p:cNvSpPr>
                  <a:spLocks noChangeArrowheads="1"/>
                </p:cNvSpPr>
                <p:nvPr/>
              </p:nvSpPr>
              <p:spPr bwMode="auto">
                <a:xfrm>
                  <a:off x="1233" y="1876"/>
                  <a:ext cx="1171" cy="424"/>
                </a:xfrm>
                <a:prstGeom prst="rect">
                  <a:avLst/>
                </a:prstGeom>
                <a:solidFill>
                  <a:schemeClr val="bg1"/>
                </a:solidFill>
                <a:ln w="12700">
                  <a:solidFill>
                    <a:srgbClr val="790015"/>
                  </a:solidFill>
                  <a:miter lim="800000"/>
                  <a:headEnd/>
                  <a:tailEnd/>
                </a:ln>
              </p:spPr>
              <p:txBody>
                <a:bodyPr lIns="69056" tIns="34529" rIns="69056" bIns="34529" anchor="ctr" anchorCtr="1"/>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1200" b="1">
                      <a:latin typeface="+mn-lt"/>
                    </a:rPr>
                    <a:t>Εξετάζονται μόνο τα αποτελέσματα</a:t>
                  </a:r>
                  <a:endParaRPr lang="en-GB" altLang="el-GR" sz="1200" b="1">
                    <a:latin typeface="+mn-lt"/>
                  </a:endParaRPr>
                </a:p>
              </p:txBody>
            </p:sp>
            <p:sp>
              <p:nvSpPr>
                <p:cNvPr id="44045" name="Rectangle 18">
                  <a:extLst>
                    <a:ext uri="{FF2B5EF4-FFF2-40B4-BE49-F238E27FC236}">
                      <a16:creationId xmlns:a16="http://schemas.microsoft.com/office/drawing/2014/main" id="{4B2A6785-B8A4-AE69-CC37-026A22399FB1}"/>
                    </a:ext>
                  </a:extLst>
                </p:cNvPr>
                <p:cNvSpPr>
                  <a:spLocks noChangeArrowheads="1"/>
                </p:cNvSpPr>
                <p:nvPr/>
              </p:nvSpPr>
              <p:spPr bwMode="auto">
                <a:xfrm>
                  <a:off x="2412" y="1876"/>
                  <a:ext cx="1223" cy="424"/>
                </a:xfrm>
                <a:prstGeom prst="rect">
                  <a:avLst/>
                </a:prstGeom>
                <a:solidFill>
                  <a:schemeClr val="bg1"/>
                </a:solidFill>
                <a:ln w="12700">
                  <a:solidFill>
                    <a:srgbClr val="790015"/>
                  </a:solidFill>
                  <a:miter lim="800000"/>
                  <a:headEnd/>
                  <a:tailEnd/>
                </a:ln>
              </p:spPr>
              <p:txBody>
                <a:bodyPr lIns="69056" tIns="34529" rIns="69056" bIns="34529" anchor="ctr" anchorCtr="1"/>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l-GR" altLang="el-GR" sz="1200" b="1">
                      <a:latin typeface="+mn-lt"/>
                    </a:rPr>
                    <a:t>Εξετάζονται μόνο το κόστος</a:t>
                  </a:r>
                  <a:endParaRPr lang="en-GB" altLang="el-GR" sz="1200" b="1">
                    <a:latin typeface="+mn-lt"/>
                  </a:endParaRPr>
                </a:p>
              </p:txBody>
            </p:sp>
            <p:sp>
              <p:nvSpPr>
                <p:cNvPr id="44046" name="Rectangle 19">
                  <a:extLst>
                    <a:ext uri="{FF2B5EF4-FFF2-40B4-BE49-F238E27FC236}">
                      <a16:creationId xmlns:a16="http://schemas.microsoft.com/office/drawing/2014/main" id="{FEEF3B5C-C006-BB53-9FEA-B8999B2B4808}"/>
                    </a:ext>
                  </a:extLst>
                </p:cNvPr>
                <p:cNvSpPr>
                  <a:spLocks noChangeArrowheads="1"/>
                </p:cNvSpPr>
                <p:nvPr/>
              </p:nvSpPr>
              <p:spPr bwMode="auto">
                <a:xfrm>
                  <a:off x="1233" y="2308"/>
                  <a:ext cx="2402" cy="136"/>
                </a:xfrm>
                <a:prstGeom prst="rect">
                  <a:avLst/>
                </a:prstGeom>
                <a:solidFill>
                  <a:schemeClr val="bg1"/>
                </a:solidFill>
                <a:ln w="12700">
                  <a:solidFill>
                    <a:srgbClr val="790015"/>
                  </a:solidFill>
                  <a:miter lim="800000"/>
                  <a:headEnd/>
                  <a:tailEnd/>
                </a:ln>
              </p:spPr>
              <p:txBody>
                <a:bodyPr wrap="none" lIns="69056" tIns="34529" rIns="69056" bIns="34529" anchor="ctr"/>
                <a:lstStyle>
                  <a:lvl1pPr defTabSz="762000">
                    <a:tabLst>
                      <a:tab pos="1816100" algn="ctr"/>
                      <a:tab pos="3619500" algn="r"/>
                    </a:tabLst>
                    <a:defRPr>
                      <a:solidFill>
                        <a:schemeClr val="tx1"/>
                      </a:solidFill>
                      <a:latin typeface="Arial" panose="020B0604020202020204" pitchFamily="34" charset="0"/>
                      <a:cs typeface="Arial" panose="020B0604020202020204" pitchFamily="34" charset="0"/>
                    </a:defRPr>
                  </a:lvl1pPr>
                  <a:lvl2pPr marL="742950" indent="-285750" defTabSz="762000">
                    <a:tabLst>
                      <a:tab pos="1816100" algn="ctr"/>
                      <a:tab pos="3619500" algn="r"/>
                    </a:tabLst>
                    <a:defRPr>
                      <a:solidFill>
                        <a:schemeClr val="tx1"/>
                      </a:solidFill>
                      <a:latin typeface="Arial" panose="020B0604020202020204" pitchFamily="34" charset="0"/>
                      <a:cs typeface="Arial" panose="020B0604020202020204" pitchFamily="34" charset="0"/>
                    </a:defRPr>
                  </a:lvl2pPr>
                  <a:lvl3pPr marL="1143000" indent="-228600" defTabSz="762000">
                    <a:tabLst>
                      <a:tab pos="1816100" algn="ctr"/>
                      <a:tab pos="3619500" algn="r"/>
                    </a:tabLst>
                    <a:defRPr>
                      <a:solidFill>
                        <a:schemeClr val="tx1"/>
                      </a:solidFill>
                      <a:latin typeface="Arial" panose="020B0604020202020204" pitchFamily="34" charset="0"/>
                      <a:cs typeface="Arial" panose="020B0604020202020204" pitchFamily="34" charset="0"/>
                    </a:defRPr>
                  </a:lvl3pPr>
                  <a:lvl4pPr marL="1600200" indent="-228600" defTabSz="762000">
                    <a:tabLst>
                      <a:tab pos="1816100" algn="ctr"/>
                      <a:tab pos="3619500" algn="r"/>
                    </a:tabLst>
                    <a:defRPr>
                      <a:solidFill>
                        <a:schemeClr val="tx1"/>
                      </a:solidFill>
                      <a:latin typeface="Arial" panose="020B0604020202020204" pitchFamily="34" charset="0"/>
                      <a:cs typeface="Arial" panose="020B0604020202020204" pitchFamily="34" charset="0"/>
                    </a:defRPr>
                  </a:lvl4pPr>
                  <a:lvl5pPr marL="2057400" indent="-228600" defTabSz="762000">
                    <a:tabLst>
                      <a:tab pos="1816100" algn="ctr"/>
                      <a:tab pos="3619500" algn="r"/>
                    </a:tabLst>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tabLst>
                      <a:tab pos="1816100" algn="ctr"/>
                      <a:tab pos="3619500" algn="r"/>
                    </a:tabLs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tabLst>
                      <a:tab pos="1816100" algn="ctr"/>
                      <a:tab pos="3619500" algn="r"/>
                    </a:tabLs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tabLst>
                      <a:tab pos="1816100" algn="ctr"/>
                      <a:tab pos="3619500" algn="r"/>
                    </a:tabLs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tabLst>
                      <a:tab pos="1816100" algn="ctr"/>
                      <a:tab pos="3619500" algn="r"/>
                    </a:tabLs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050" b="1">
                      <a:latin typeface="+mn-lt"/>
                    </a:rPr>
                    <a:t>1A	</a:t>
                  </a:r>
                  <a:r>
                    <a:rPr lang="el-GR" altLang="el-GR" sz="1050" b="1">
                      <a:latin typeface="+mn-lt"/>
                    </a:rPr>
                    <a:t>ΜΕΡΙΚΗ ΑΞΙΟΛΟΓΗΣΗ</a:t>
                  </a:r>
                  <a:r>
                    <a:rPr lang="en-GB" altLang="el-GR" sz="1050" b="1">
                      <a:latin typeface="+mn-lt"/>
                    </a:rPr>
                    <a:t>	  1B</a:t>
                  </a:r>
                </a:p>
              </p:txBody>
            </p:sp>
            <p:sp>
              <p:nvSpPr>
                <p:cNvPr id="44047" name="Rectangle 20">
                  <a:extLst>
                    <a:ext uri="{FF2B5EF4-FFF2-40B4-BE49-F238E27FC236}">
                      <a16:creationId xmlns:a16="http://schemas.microsoft.com/office/drawing/2014/main" id="{7E7AE13D-4E56-151E-E090-2E82CCDB440B}"/>
                    </a:ext>
                  </a:extLst>
                </p:cNvPr>
                <p:cNvSpPr>
                  <a:spLocks noChangeArrowheads="1"/>
                </p:cNvSpPr>
                <p:nvPr/>
              </p:nvSpPr>
              <p:spPr bwMode="auto">
                <a:xfrm>
                  <a:off x="1233" y="2452"/>
                  <a:ext cx="1171" cy="376"/>
                </a:xfrm>
                <a:prstGeom prst="rect">
                  <a:avLst/>
                </a:prstGeom>
                <a:solidFill>
                  <a:schemeClr val="bg1"/>
                </a:solidFill>
                <a:ln w="12700">
                  <a:solidFill>
                    <a:srgbClr val="790015"/>
                  </a:solidFill>
                  <a:miter lim="800000"/>
                  <a:headEnd/>
                  <a:tailEnd/>
                </a:ln>
              </p:spPr>
              <p:txBody>
                <a:bodyPr lIns="69056" tIns="34529" rIns="69056" bIns="34529"/>
                <a:lstStyle>
                  <a:lvl1pPr marL="190500" indent="-190500"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defRPr/>
                  </a:pPr>
                  <a:r>
                    <a:rPr lang="el-GR" altLang="el-GR" sz="1200" dirty="0">
                      <a:latin typeface="+mn-lt"/>
                    </a:rPr>
                    <a:t>Περιγραφή αποτελεσμάτων</a:t>
                  </a:r>
                  <a:endParaRPr lang="en-GB" altLang="el-GR" sz="1200" dirty="0">
                    <a:latin typeface="+mn-lt"/>
                  </a:endParaRPr>
                </a:p>
              </p:txBody>
            </p:sp>
            <p:sp>
              <p:nvSpPr>
                <p:cNvPr id="44048" name="Rectangle 21">
                  <a:extLst>
                    <a:ext uri="{FF2B5EF4-FFF2-40B4-BE49-F238E27FC236}">
                      <a16:creationId xmlns:a16="http://schemas.microsoft.com/office/drawing/2014/main" id="{16B22A55-25F0-C9C2-ABD2-E0E77BE47D82}"/>
                    </a:ext>
                  </a:extLst>
                </p:cNvPr>
                <p:cNvSpPr>
                  <a:spLocks noChangeArrowheads="1"/>
                </p:cNvSpPr>
                <p:nvPr/>
              </p:nvSpPr>
              <p:spPr bwMode="auto">
                <a:xfrm>
                  <a:off x="2412" y="2452"/>
                  <a:ext cx="1223" cy="376"/>
                </a:xfrm>
                <a:prstGeom prst="rect">
                  <a:avLst/>
                </a:prstGeom>
                <a:solidFill>
                  <a:schemeClr val="bg1"/>
                </a:solidFill>
                <a:ln w="12700">
                  <a:solidFill>
                    <a:srgbClr val="790015"/>
                  </a:solidFill>
                  <a:miter lim="800000"/>
                  <a:headEnd/>
                  <a:tailEnd/>
                </a:ln>
              </p:spPr>
              <p:txBody>
                <a:bodyPr lIns="69056" tIns="34529" rIns="69056" bIns="34529"/>
                <a:lstStyle>
                  <a:lvl1pPr marL="190500" indent="-190500"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defRPr/>
                  </a:pPr>
                  <a:r>
                    <a:rPr lang="el-GR" altLang="el-GR" sz="1200">
                      <a:latin typeface="+mn-lt"/>
                    </a:rPr>
                    <a:t>Περιγραφή κόστους</a:t>
                  </a:r>
                  <a:endParaRPr lang="en-GB" altLang="el-GR" sz="1200">
                    <a:latin typeface="+mn-lt"/>
                  </a:endParaRPr>
                </a:p>
              </p:txBody>
            </p:sp>
            <p:sp>
              <p:nvSpPr>
                <p:cNvPr id="44049" name="Rectangle 22">
                  <a:extLst>
                    <a:ext uri="{FF2B5EF4-FFF2-40B4-BE49-F238E27FC236}">
                      <a16:creationId xmlns:a16="http://schemas.microsoft.com/office/drawing/2014/main" id="{77AFDC35-0E32-3BB7-180E-AB7CC702FF27}"/>
                    </a:ext>
                  </a:extLst>
                </p:cNvPr>
                <p:cNvSpPr>
                  <a:spLocks noChangeArrowheads="1"/>
                </p:cNvSpPr>
                <p:nvPr/>
              </p:nvSpPr>
              <p:spPr bwMode="auto">
                <a:xfrm>
                  <a:off x="1233" y="2836"/>
                  <a:ext cx="2402" cy="136"/>
                </a:xfrm>
                <a:prstGeom prst="rect">
                  <a:avLst/>
                </a:prstGeom>
                <a:solidFill>
                  <a:schemeClr val="bg1"/>
                </a:solidFill>
                <a:ln w="12700">
                  <a:solidFill>
                    <a:srgbClr val="790015"/>
                  </a:solidFill>
                  <a:miter lim="800000"/>
                  <a:headEnd/>
                  <a:tailEnd/>
                </a:ln>
              </p:spPr>
              <p:txBody>
                <a:bodyPr wrap="none" lIns="69056" tIns="34529" rIns="69056" bIns="34529" anchor="ctr"/>
                <a:lstStyle>
                  <a:lvl1pPr defTabSz="762000">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1pPr>
                  <a:lvl2pPr marL="742950" indent="-285750" defTabSz="762000">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2pPr>
                  <a:lvl3pPr marL="1143000" indent="-228600" defTabSz="762000">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3pPr>
                  <a:lvl4pPr marL="1600200" indent="-228600" defTabSz="762000">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4pPr>
                  <a:lvl5pPr marL="2057400" indent="-228600" defTabSz="762000">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tabLst>
                      <a:tab pos="1816100" algn="ctr"/>
                      <a:tab pos="3619500" algn="r"/>
                      <a:tab pos="3721100" algn="r"/>
                    </a:tabLs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050" b="1">
                      <a:latin typeface="+mn-lt"/>
                    </a:rPr>
                    <a:t>3A	</a:t>
                  </a:r>
                  <a:r>
                    <a:rPr lang="el-GR" altLang="el-GR" sz="1050" b="1">
                      <a:latin typeface="+mn-lt"/>
                    </a:rPr>
                    <a:t> ΜΕΡΙΚΗ ΑΞΙΟΛΟΓΗΣΗ </a:t>
                  </a:r>
                  <a:r>
                    <a:rPr lang="en-GB" altLang="el-GR" sz="1050" b="1">
                      <a:latin typeface="+mn-lt"/>
                    </a:rPr>
                    <a:t>	3B</a:t>
                  </a:r>
                </a:p>
              </p:txBody>
            </p:sp>
            <p:sp>
              <p:nvSpPr>
                <p:cNvPr id="44050" name="Rectangle 23">
                  <a:extLst>
                    <a:ext uri="{FF2B5EF4-FFF2-40B4-BE49-F238E27FC236}">
                      <a16:creationId xmlns:a16="http://schemas.microsoft.com/office/drawing/2014/main" id="{854FB2E1-644B-56AD-E64F-A2B2D013BF78}"/>
                    </a:ext>
                  </a:extLst>
                </p:cNvPr>
                <p:cNvSpPr>
                  <a:spLocks noChangeArrowheads="1"/>
                </p:cNvSpPr>
                <p:nvPr/>
              </p:nvSpPr>
              <p:spPr bwMode="auto">
                <a:xfrm>
                  <a:off x="1233" y="2980"/>
                  <a:ext cx="1171" cy="616"/>
                </a:xfrm>
                <a:prstGeom prst="rect">
                  <a:avLst/>
                </a:prstGeom>
                <a:solidFill>
                  <a:schemeClr val="bg1"/>
                </a:solidFill>
                <a:ln w="12700">
                  <a:solidFill>
                    <a:srgbClr val="790015"/>
                  </a:solidFill>
                  <a:miter lim="800000"/>
                  <a:headEnd/>
                  <a:tailEnd/>
                </a:ln>
              </p:spPr>
              <p:txBody>
                <a:bodyPr lIns="69056" tIns="34529" rIns="69056" bIns="34529"/>
                <a:lstStyle>
                  <a:lvl1pPr marL="190500" indent="-190500"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defRPr/>
                  </a:pPr>
                  <a:r>
                    <a:rPr lang="el-GR" altLang="el-GR" sz="1200" dirty="0">
                      <a:latin typeface="+mn-lt"/>
                    </a:rPr>
                    <a:t>Αξιολόγηση αποδοτικότητας ή αποτελεσματικότητας</a:t>
                  </a:r>
                  <a:endParaRPr lang="en-GB" altLang="el-GR" sz="1200" dirty="0">
                    <a:latin typeface="+mn-lt"/>
                  </a:endParaRPr>
                </a:p>
              </p:txBody>
            </p:sp>
            <p:sp>
              <p:nvSpPr>
                <p:cNvPr id="44051" name="Rectangle 24">
                  <a:extLst>
                    <a:ext uri="{FF2B5EF4-FFF2-40B4-BE49-F238E27FC236}">
                      <a16:creationId xmlns:a16="http://schemas.microsoft.com/office/drawing/2014/main" id="{3907C4C2-9224-87D8-CDE5-AED25D0E44A4}"/>
                    </a:ext>
                  </a:extLst>
                </p:cNvPr>
                <p:cNvSpPr>
                  <a:spLocks noChangeArrowheads="1"/>
                </p:cNvSpPr>
                <p:nvPr/>
              </p:nvSpPr>
              <p:spPr bwMode="auto">
                <a:xfrm>
                  <a:off x="2412" y="2980"/>
                  <a:ext cx="1223" cy="616"/>
                </a:xfrm>
                <a:prstGeom prst="rect">
                  <a:avLst/>
                </a:prstGeom>
                <a:solidFill>
                  <a:schemeClr val="bg1"/>
                </a:solidFill>
                <a:ln w="12700">
                  <a:solidFill>
                    <a:srgbClr val="790015"/>
                  </a:solidFill>
                  <a:miter lim="800000"/>
                  <a:headEnd/>
                  <a:tailEnd/>
                </a:ln>
              </p:spPr>
              <p:txBody>
                <a:bodyPr lIns="69056" tIns="34529" rIns="69056" bIns="34529"/>
                <a:lstStyle>
                  <a:lvl1pPr marL="190500" indent="-190500"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defRPr/>
                  </a:pPr>
                  <a:r>
                    <a:rPr lang="el-GR" altLang="el-GR" sz="1200">
                      <a:latin typeface="+mn-lt"/>
                    </a:rPr>
                    <a:t>Ανάλυση κόστους</a:t>
                  </a:r>
                  <a:endParaRPr lang="en-GB" altLang="el-GR" sz="1200">
                    <a:latin typeface="+mn-lt"/>
                  </a:endParaRPr>
                </a:p>
              </p:txBody>
            </p:sp>
            <p:sp>
              <p:nvSpPr>
                <p:cNvPr id="44052" name="Rectangle 25">
                  <a:extLst>
                    <a:ext uri="{FF2B5EF4-FFF2-40B4-BE49-F238E27FC236}">
                      <a16:creationId xmlns:a16="http://schemas.microsoft.com/office/drawing/2014/main" id="{CDB36ADD-C4FB-1162-3730-086C6689730D}"/>
                    </a:ext>
                  </a:extLst>
                </p:cNvPr>
                <p:cNvSpPr>
                  <a:spLocks noChangeArrowheads="1"/>
                </p:cNvSpPr>
                <p:nvPr/>
              </p:nvSpPr>
              <p:spPr bwMode="auto">
                <a:xfrm>
                  <a:off x="3642" y="1876"/>
                  <a:ext cx="2572" cy="952"/>
                </a:xfrm>
                <a:prstGeom prst="rect">
                  <a:avLst/>
                </a:prstGeom>
                <a:solidFill>
                  <a:schemeClr val="bg1"/>
                </a:solidFill>
                <a:ln w="12700">
                  <a:solidFill>
                    <a:srgbClr val="790015"/>
                  </a:solidFill>
                  <a:miter lim="800000"/>
                  <a:headEnd/>
                  <a:tailEnd/>
                </a:ln>
              </p:spPr>
              <p:txBody>
                <a:bodyPr lIns="69056" tIns="34529" rIns="69056" bIns="34529"/>
                <a:lstStyle>
                  <a:lvl1pPr marL="190500" indent="-190500" defTabSz="762000">
                    <a:tabLst>
                      <a:tab pos="2000250" algn="ctr"/>
                      <a:tab pos="3429000" algn="r"/>
                    </a:tabLst>
                    <a:defRPr>
                      <a:solidFill>
                        <a:schemeClr val="tx1"/>
                      </a:solidFill>
                      <a:latin typeface="Arial" panose="020B0604020202020204" pitchFamily="34" charset="0"/>
                      <a:cs typeface="Arial" panose="020B0604020202020204" pitchFamily="34" charset="0"/>
                    </a:defRPr>
                  </a:lvl1pPr>
                  <a:lvl2pPr marL="742950" indent="-285750" defTabSz="762000">
                    <a:tabLst>
                      <a:tab pos="2000250" algn="ctr"/>
                      <a:tab pos="3429000" algn="r"/>
                    </a:tabLst>
                    <a:defRPr>
                      <a:solidFill>
                        <a:schemeClr val="tx1"/>
                      </a:solidFill>
                      <a:latin typeface="Arial" panose="020B0604020202020204" pitchFamily="34" charset="0"/>
                      <a:cs typeface="Arial" panose="020B0604020202020204" pitchFamily="34" charset="0"/>
                    </a:defRPr>
                  </a:lvl2pPr>
                  <a:lvl3pPr marL="1143000" indent="-228600" defTabSz="762000">
                    <a:tabLst>
                      <a:tab pos="2000250" algn="ctr"/>
                      <a:tab pos="3429000" algn="r"/>
                    </a:tabLst>
                    <a:defRPr>
                      <a:solidFill>
                        <a:schemeClr val="tx1"/>
                      </a:solidFill>
                      <a:latin typeface="Arial" panose="020B0604020202020204" pitchFamily="34" charset="0"/>
                      <a:cs typeface="Arial" panose="020B0604020202020204" pitchFamily="34" charset="0"/>
                    </a:defRPr>
                  </a:lvl3pPr>
                  <a:lvl4pPr marL="1600200" indent="-228600" defTabSz="762000">
                    <a:tabLst>
                      <a:tab pos="2000250" algn="ctr"/>
                      <a:tab pos="3429000" algn="r"/>
                    </a:tabLst>
                    <a:defRPr>
                      <a:solidFill>
                        <a:schemeClr val="tx1"/>
                      </a:solidFill>
                      <a:latin typeface="Arial" panose="020B0604020202020204" pitchFamily="34" charset="0"/>
                      <a:cs typeface="Arial" panose="020B0604020202020204" pitchFamily="34" charset="0"/>
                    </a:defRPr>
                  </a:lvl4pPr>
                  <a:lvl5pPr marL="2057400" indent="-228600" defTabSz="762000">
                    <a:tabLst>
                      <a:tab pos="2000250" algn="ctr"/>
                      <a:tab pos="3429000" algn="r"/>
                    </a:tabLst>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tabLst>
                      <a:tab pos="2000250" algn="ctr"/>
                      <a:tab pos="3429000" algn="r"/>
                    </a:tabLs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tabLst>
                      <a:tab pos="2000250" algn="ctr"/>
                      <a:tab pos="3429000" algn="r"/>
                    </a:tabLs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tabLst>
                      <a:tab pos="2000250" algn="ctr"/>
                      <a:tab pos="3429000" algn="r"/>
                    </a:tabLs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tabLst>
                      <a:tab pos="2000250" algn="ctr"/>
                      <a:tab pos="3429000" algn="r"/>
                    </a:tabLs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l-GR" sz="1200" b="1">
                    <a:latin typeface="+mn-lt"/>
                  </a:endParaRPr>
                </a:p>
                <a:p>
                  <a:pPr eaLnBrk="1" hangingPunct="1">
                    <a:defRPr/>
                  </a:pPr>
                  <a:endParaRPr lang="en-GB" altLang="el-GR" sz="1200" b="1">
                    <a:latin typeface="+mn-lt"/>
                  </a:endParaRPr>
                </a:p>
                <a:p>
                  <a:pPr eaLnBrk="1" hangingPunct="1">
                    <a:defRPr/>
                  </a:pPr>
                  <a:r>
                    <a:rPr lang="en-GB" altLang="el-GR" sz="1200" b="1">
                      <a:latin typeface="+mn-lt"/>
                    </a:rPr>
                    <a:t>2		</a:t>
                  </a:r>
                  <a:r>
                    <a:rPr lang="el-GR" altLang="el-GR" sz="1200" b="1">
                      <a:latin typeface="+mn-lt"/>
                    </a:rPr>
                    <a:t> ΜΕΡΙΚΗ ΑΞΙΟΛΟΓΗΣΗ</a:t>
                  </a:r>
                  <a:endParaRPr lang="en-GB" altLang="el-GR" sz="1200" b="1">
                    <a:latin typeface="+mn-lt"/>
                  </a:endParaRPr>
                </a:p>
                <a:p>
                  <a:pPr eaLnBrk="1" hangingPunct="1">
                    <a:defRPr/>
                  </a:pPr>
                  <a:endParaRPr lang="en-GB" altLang="el-GR" sz="1200">
                    <a:latin typeface="+mn-lt"/>
                  </a:endParaRPr>
                </a:p>
                <a:p>
                  <a:pPr eaLnBrk="1" hangingPunct="1">
                    <a:buFontTx/>
                    <a:buChar char="•"/>
                    <a:defRPr/>
                  </a:pPr>
                  <a:r>
                    <a:rPr lang="el-GR" altLang="el-GR" sz="1200">
                      <a:latin typeface="+mn-lt"/>
                    </a:rPr>
                    <a:t>Περιγραφή κόστους-αποτελεσμάτων μίας παρέμβασης</a:t>
                  </a:r>
                  <a:endParaRPr lang="en-GB" altLang="el-GR" sz="1200">
                    <a:latin typeface="+mn-lt"/>
                  </a:endParaRPr>
                </a:p>
              </p:txBody>
            </p:sp>
            <p:sp>
              <p:nvSpPr>
                <p:cNvPr id="44053" name="Rectangle 26">
                  <a:extLst>
                    <a:ext uri="{FF2B5EF4-FFF2-40B4-BE49-F238E27FC236}">
                      <a16:creationId xmlns:a16="http://schemas.microsoft.com/office/drawing/2014/main" id="{A4ED26B2-435E-23D1-09B4-C534676DF13D}"/>
                    </a:ext>
                  </a:extLst>
                </p:cNvPr>
                <p:cNvSpPr>
                  <a:spLocks noChangeArrowheads="1"/>
                </p:cNvSpPr>
                <p:nvPr/>
              </p:nvSpPr>
              <p:spPr bwMode="auto">
                <a:xfrm>
                  <a:off x="3642" y="2836"/>
                  <a:ext cx="2586" cy="760"/>
                </a:xfrm>
                <a:prstGeom prst="rect">
                  <a:avLst/>
                </a:prstGeom>
                <a:solidFill>
                  <a:schemeClr val="bg1"/>
                </a:solidFill>
                <a:ln w="12700">
                  <a:solidFill>
                    <a:srgbClr val="790015"/>
                  </a:solidFill>
                  <a:miter lim="800000"/>
                  <a:headEnd/>
                  <a:tailEnd/>
                </a:ln>
              </p:spPr>
              <p:txBody>
                <a:bodyPr lIns="69056" tIns="34529" rIns="69056" bIns="34529"/>
                <a:lstStyle>
                  <a:lvl1pPr marL="190500" indent="-190500" defTabSz="762000">
                    <a:tabLst>
                      <a:tab pos="2000250" algn="ctr"/>
                    </a:tabLst>
                    <a:defRPr>
                      <a:solidFill>
                        <a:schemeClr val="tx1"/>
                      </a:solidFill>
                      <a:latin typeface="Arial" panose="020B0604020202020204" pitchFamily="34" charset="0"/>
                      <a:cs typeface="Arial" panose="020B0604020202020204" pitchFamily="34" charset="0"/>
                    </a:defRPr>
                  </a:lvl1pPr>
                  <a:lvl2pPr marL="742950" indent="-285750" defTabSz="762000">
                    <a:tabLst>
                      <a:tab pos="2000250" algn="ctr"/>
                    </a:tabLst>
                    <a:defRPr>
                      <a:solidFill>
                        <a:schemeClr val="tx1"/>
                      </a:solidFill>
                      <a:latin typeface="Arial" panose="020B0604020202020204" pitchFamily="34" charset="0"/>
                      <a:cs typeface="Arial" panose="020B0604020202020204" pitchFamily="34" charset="0"/>
                    </a:defRPr>
                  </a:lvl2pPr>
                  <a:lvl3pPr marL="1143000" indent="-228600" defTabSz="762000">
                    <a:tabLst>
                      <a:tab pos="2000250" algn="ctr"/>
                    </a:tabLst>
                    <a:defRPr>
                      <a:solidFill>
                        <a:schemeClr val="tx1"/>
                      </a:solidFill>
                      <a:latin typeface="Arial" panose="020B0604020202020204" pitchFamily="34" charset="0"/>
                      <a:cs typeface="Arial" panose="020B0604020202020204" pitchFamily="34" charset="0"/>
                    </a:defRPr>
                  </a:lvl3pPr>
                  <a:lvl4pPr marL="1600200" indent="-228600" defTabSz="762000">
                    <a:tabLst>
                      <a:tab pos="2000250" algn="ctr"/>
                    </a:tabLst>
                    <a:defRPr>
                      <a:solidFill>
                        <a:schemeClr val="tx1"/>
                      </a:solidFill>
                      <a:latin typeface="Arial" panose="020B0604020202020204" pitchFamily="34" charset="0"/>
                      <a:cs typeface="Arial" panose="020B0604020202020204" pitchFamily="34" charset="0"/>
                    </a:defRPr>
                  </a:lvl4pPr>
                  <a:lvl5pPr marL="2057400" indent="-228600" defTabSz="762000">
                    <a:tabLst>
                      <a:tab pos="2000250" algn="ctr"/>
                    </a:tabLst>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tabLst>
                      <a:tab pos="2000250" algn="ctr"/>
                    </a:tabLs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tabLst>
                      <a:tab pos="2000250" algn="ctr"/>
                    </a:tabLs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tabLst>
                      <a:tab pos="2000250" algn="ctr"/>
                    </a:tabLs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tabLst>
                      <a:tab pos="2000250" algn="ctr"/>
                    </a:tabLs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200" b="1" dirty="0">
                      <a:latin typeface="+mn-lt"/>
                    </a:rPr>
                    <a:t>4		</a:t>
                  </a:r>
                  <a:r>
                    <a:rPr lang="el-GR" altLang="el-GR" sz="1200" b="1" dirty="0">
                      <a:latin typeface="+mn-lt"/>
                    </a:rPr>
                    <a:t> ΠΛΗΡΗΣ ΟΙΚΟΝΟΜΙΚΗ ΑΞΙΟΛΟΓΗΣΗ</a:t>
                  </a:r>
                  <a:endParaRPr lang="en-GB" altLang="el-GR" sz="1200" b="1" dirty="0">
                    <a:latin typeface="+mn-lt"/>
                  </a:endParaRPr>
                </a:p>
                <a:p>
                  <a:pPr eaLnBrk="1" hangingPunct="1">
                    <a:buFontTx/>
                    <a:buChar char="•"/>
                    <a:defRPr/>
                  </a:pPr>
                  <a:r>
                    <a:rPr lang="el-GR" altLang="el-GR" sz="1200" b="1" dirty="0">
                      <a:solidFill>
                        <a:srgbClr val="002060"/>
                      </a:solidFill>
                      <a:latin typeface="+mn-lt"/>
                    </a:rPr>
                    <a:t>Ανάλυση ελαχιστοποίησης κόστους</a:t>
                  </a:r>
                  <a:endParaRPr lang="en-GB" altLang="el-GR" sz="1200" b="1" dirty="0">
                    <a:solidFill>
                      <a:srgbClr val="002060"/>
                    </a:solidFill>
                    <a:latin typeface="+mn-lt"/>
                  </a:endParaRPr>
                </a:p>
                <a:p>
                  <a:pPr eaLnBrk="1" hangingPunct="1">
                    <a:buFontTx/>
                    <a:buChar char="•"/>
                    <a:defRPr/>
                  </a:pPr>
                  <a:r>
                    <a:rPr lang="el-GR" altLang="el-GR" sz="1200" b="1" dirty="0">
                      <a:solidFill>
                        <a:srgbClr val="002060"/>
                      </a:solidFill>
                      <a:latin typeface="+mn-lt"/>
                    </a:rPr>
                    <a:t>Ανάλυση κόστους-αποτελεσματικότητας</a:t>
                  </a:r>
                  <a:endParaRPr lang="en-GB" altLang="el-GR" sz="1200" b="1" dirty="0">
                    <a:solidFill>
                      <a:srgbClr val="002060"/>
                    </a:solidFill>
                    <a:latin typeface="+mn-lt"/>
                  </a:endParaRPr>
                </a:p>
                <a:p>
                  <a:pPr eaLnBrk="1" hangingPunct="1">
                    <a:buFontTx/>
                    <a:buChar char="•"/>
                    <a:defRPr/>
                  </a:pPr>
                  <a:r>
                    <a:rPr lang="el-GR" altLang="el-GR" sz="1200" b="1" dirty="0">
                      <a:solidFill>
                        <a:srgbClr val="002060"/>
                      </a:solidFill>
                      <a:latin typeface="+mn-lt"/>
                    </a:rPr>
                    <a:t>Ανάλυση κόστους-χρησιμότητας</a:t>
                  </a:r>
                  <a:endParaRPr lang="en-GB" altLang="el-GR" sz="1200" b="1" dirty="0">
                    <a:solidFill>
                      <a:srgbClr val="002060"/>
                    </a:solidFill>
                    <a:latin typeface="+mn-lt"/>
                  </a:endParaRPr>
                </a:p>
                <a:p>
                  <a:pPr eaLnBrk="1" hangingPunct="1">
                    <a:buFontTx/>
                    <a:buChar char="•"/>
                    <a:defRPr/>
                  </a:pPr>
                  <a:r>
                    <a:rPr lang="el-GR" altLang="el-GR" sz="1200" b="1" dirty="0">
                      <a:solidFill>
                        <a:srgbClr val="002060"/>
                      </a:solidFill>
                      <a:latin typeface="+mn-lt"/>
                    </a:rPr>
                    <a:t>Ανάλυση κόστους-οφέλους</a:t>
                  </a:r>
                  <a:endParaRPr lang="en-GB" altLang="el-GR" sz="1200" b="1" dirty="0">
                    <a:solidFill>
                      <a:srgbClr val="002060"/>
                    </a:solidFill>
                    <a:latin typeface="+mn-lt"/>
                  </a:endParaRPr>
                </a:p>
              </p:txBody>
            </p:sp>
            <p:sp>
              <p:nvSpPr>
                <p:cNvPr id="44054" name="Rectangle 27">
                  <a:extLst>
                    <a:ext uri="{FF2B5EF4-FFF2-40B4-BE49-F238E27FC236}">
                      <a16:creationId xmlns:a16="http://schemas.microsoft.com/office/drawing/2014/main" id="{552BDEB8-0805-B8E8-5185-147C49751086}"/>
                    </a:ext>
                  </a:extLst>
                </p:cNvPr>
                <p:cNvSpPr>
                  <a:spLocks noChangeArrowheads="1"/>
                </p:cNvSpPr>
                <p:nvPr/>
              </p:nvSpPr>
              <p:spPr bwMode="auto">
                <a:xfrm>
                  <a:off x="820" y="1876"/>
                  <a:ext cx="405" cy="952"/>
                </a:xfrm>
                <a:prstGeom prst="rect">
                  <a:avLst/>
                </a:prstGeom>
                <a:solidFill>
                  <a:schemeClr val="bg1"/>
                </a:solidFill>
                <a:ln w="12700">
                  <a:solidFill>
                    <a:srgbClr val="790015"/>
                  </a:solidFill>
                  <a:miter lim="800000"/>
                  <a:headEnd/>
                  <a:tailEnd/>
                </a:ln>
              </p:spPr>
              <p:txBody>
                <a:bodyPr lIns="69056" tIns="34529" rIns="69056" bIns="34529" anchor="ctr" anchorCtr="1"/>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sz="1200" b="1">
                      <a:latin typeface="+mn-lt"/>
                    </a:rPr>
                    <a:t>ΟΧΙ</a:t>
                  </a:r>
                  <a:endParaRPr lang="en-GB" altLang="el-GR" sz="1200" b="1">
                    <a:latin typeface="+mn-lt"/>
                  </a:endParaRPr>
                </a:p>
              </p:txBody>
            </p:sp>
            <p:sp>
              <p:nvSpPr>
                <p:cNvPr id="44055" name="Rectangle 28">
                  <a:extLst>
                    <a:ext uri="{FF2B5EF4-FFF2-40B4-BE49-F238E27FC236}">
                      <a16:creationId xmlns:a16="http://schemas.microsoft.com/office/drawing/2014/main" id="{5B5ED703-5779-4E17-41B7-08B7CD3CA35F}"/>
                    </a:ext>
                  </a:extLst>
                </p:cNvPr>
                <p:cNvSpPr>
                  <a:spLocks noChangeArrowheads="1"/>
                </p:cNvSpPr>
                <p:nvPr/>
              </p:nvSpPr>
              <p:spPr bwMode="auto">
                <a:xfrm>
                  <a:off x="820" y="2836"/>
                  <a:ext cx="405" cy="726"/>
                </a:xfrm>
                <a:prstGeom prst="rect">
                  <a:avLst/>
                </a:prstGeom>
                <a:solidFill>
                  <a:schemeClr val="bg1"/>
                </a:solidFill>
                <a:ln w="12700">
                  <a:solidFill>
                    <a:srgbClr val="790015"/>
                  </a:solidFill>
                  <a:miter lim="800000"/>
                  <a:headEnd/>
                  <a:tailEnd/>
                </a:ln>
              </p:spPr>
              <p:txBody>
                <a:bodyPr lIns="69056" tIns="34529" rIns="69056" bIns="34529" anchor="ctr" anchorCtr="1"/>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l-GR" altLang="el-GR" sz="1200" b="1">
                      <a:latin typeface="+mn-lt"/>
                    </a:rPr>
                    <a:t>ΝΑΙ</a:t>
                  </a:r>
                  <a:endParaRPr lang="en-GB" altLang="el-GR" sz="1200" b="1">
                    <a:latin typeface="+mn-lt"/>
                  </a:endParaRPr>
                </a:p>
              </p:txBody>
            </p:sp>
          </p:grpSp>
          <p:sp>
            <p:nvSpPr>
              <p:cNvPr id="44041" name="Rectangle 29">
                <a:extLst>
                  <a:ext uri="{FF2B5EF4-FFF2-40B4-BE49-F238E27FC236}">
                    <a16:creationId xmlns:a16="http://schemas.microsoft.com/office/drawing/2014/main" id="{B9FB220C-9A34-1431-446A-C7C5AA5102B6}"/>
                  </a:ext>
                </a:extLst>
              </p:cNvPr>
              <p:cNvSpPr>
                <a:spLocks noChangeArrowheads="1"/>
              </p:cNvSpPr>
              <p:nvPr/>
            </p:nvSpPr>
            <p:spPr bwMode="auto">
              <a:xfrm>
                <a:off x="-10" y="1933"/>
                <a:ext cx="98" cy="166"/>
              </a:xfrm>
              <a:prstGeom prst="rect">
                <a:avLst/>
              </a:prstGeom>
              <a:noFill/>
              <a:ln>
                <a:noFill/>
              </a:ln>
            </p:spPr>
            <p:txBody>
              <a:bodyPr wrap="none" lIns="69056" tIns="34529" rIns="69056" bIns="34529">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altLang="el-GR" sz="1200">
                  <a:latin typeface="+mn-lt"/>
                </a:endParaRPr>
              </a:p>
            </p:txBody>
          </p:sp>
        </p:grpSp>
        <p:sp>
          <p:nvSpPr>
            <p:cNvPr id="44039" name="Rectangle 30">
              <a:extLst>
                <a:ext uri="{FF2B5EF4-FFF2-40B4-BE49-F238E27FC236}">
                  <a16:creationId xmlns:a16="http://schemas.microsoft.com/office/drawing/2014/main" id="{FFB2569E-28E6-74EF-3D81-7EB0AC8EB2FF}"/>
                </a:ext>
              </a:extLst>
            </p:cNvPr>
            <p:cNvSpPr>
              <a:spLocks noChangeArrowheads="1"/>
            </p:cNvSpPr>
            <p:nvPr/>
          </p:nvSpPr>
          <p:spPr bwMode="auto">
            <a:xfrm>
              <a:off x="1238" y="1358"/>
              <a:ext cx="4065" cy="181"/>
            </a:xfrm>
            <a:prstGeom prst="rect">
              <a:avLst/>
            </a:prstGeom>
            <a:noFill/>
            <a:ln>
              <a:noFill/>
            </a:ln>
          </p:spPr>
          <p:txBody>
            <a:bodyPr wrap="none" lIns="69056" tIns="34529" rIns="69056" bIns="34529">
              <a:spAutoFit/>
            </a:bodyPr>
            <a:lstStyle>
              <a:lvl1pPr defTabSz="762000">
                <a:defRPr>
                  <a:solidFill>
                    <a:schemeClr val="tx1"/>
                  </a:solidFill>
                  <a:latin typeface="Arial" panose="020B0604020202020204" pitchFamily="34" charset="0"/>
                  <a:cs typeface="Arial" panose="020B0604020202020204" pitchFamily="34" charset="0"/>
                </a:defRPr>
              </a:lvl1pPr>
              <a:lvl2pPr marL="742950" indent="-285750" defTabSz="762000">
                <a:defRPr>
                  <a:solidFill>
                    <a:schemeClr val="tx1"/>
                  </a:solidFill>
                  <a:latin typeface="Arial" panose="020B0604020202020204" pitchFamily="34" charset="0"/>
                  <a:cs typeface="Arial" panose="020B0604020202020204" pitchFamily="34" charset="0"/>
                </a:defRPr>
              </a:lvl2pPr>
              <a:lvl3pPr marL="1143000" indent="-228600" defTabSz="762000">
                <a:defRPr>
                  <a:solidFill>
                    <a:schemeClr val="tx1"/>
                  </a:solidFill>
                  <a:latin typeface="Arial" panose="020B0604020202020204" pitchFamily="34" charset="0"/>
                  <a:cs typeface="Arial" panose="020B0604020202020204" pitchFamily="34" charset="0"/>
                </a:defRPr>
              </a:lvl3pPr>
              <a:lvl4pPr marL="1600200" indent="-228600" defTabSz="762000">
                <a:defRPr>
                  <a:solidFill>
                    <a:schemeClr val="tx1"/>
                  </a:solidFill>
                  <a:latin typeface="Arial" panose="020B0604020202020204" pitchFamily="34" charset="0"/>
                  <a:cs typeface="Arial" panose="020B0604020202020204" pitchFamily="34" charset="0"/>
                </a:defRPr>
              </a:lvl4pPr>
              <a:lvl5pPr marL="2057400" indent="-228600" defTabSz="762000">
                <a:defRPr>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350" dirty="0">
                  <a:latin typeface="+mn-lt"/>
                </a:rPr>
                <a:t>1.  </a:t>
              </a:r>
              <a:r>
                <a:rPr lang="el-GR" altLang="el-GR" sz="1350" dirty="0">
                  <a:latin typeface="+mn-lt"/>
                </a:rPr>
                <a:t>Εξετάζονται και το κόστος </a:t>
              </a:r>
              <a:r>
                <a:rPr lang="en-GB" altLang="el-GR" sz="1350" dirty="0">
                  <a:latin typeface="+mn-lt"/>
                </a:rPr>
                <a:t>(</a:t>
              </a:r>
              <a:r>
                <a:rPr lang="el-GR" altLang="el-GR" sz="1350" dirty="0">
                  <a:latin typeface="+mn-lt"/>
                </a:rPr>
                <a:t>εισερχόμενα</a:t>
              </a:r>
              <a:r>
                <a:rPr lang="en-GB" altLang="el-GR" sz="1350" dirty="0">
                  <a:latin typeface="+mn-lt"/>
                </a:rPr>
                <a:t>) </a:t>
              </a:r>
              <a:r>
                <a:rPr lang="el-GR" altLang="el-GR" sz="1350" dirty="0">
                  <a:latin typeface="+mn-lt"/>
                </a:rPr>
                <a:t>και τα αποτελέσματα </a:t>
              </a:r>
              <a:r>
                <a:rPr lang="en-GB" altLang="el-GR" sz="1350" dirty="0">
                  <a:latin typeface="+mn-lt"/>
                </a:rPr>
                <a:t>(</a:t>
              </a:r>
              <a:r>
                <a:rPr lang="el-GR" altLang="el-GR" sz="1350" dirty="0">
                  <a:latin typeface="+mn-lt"/>
                </a:rPr>
                <a:t>εξερχόμενα</a:t>
              </a:r>
              <a:r>
                <a:rPr lang="en-GB" altLang="el-GR" sz="1350" dirty="0">
                  <a:latin typeface="+mn-lt"/>
                </a:rPr>
                <a:t>)?</a:t>
              </a:r>
            </a:p>
          </p:txBody>
        </p:sp>
      </p:grpSp>
      <p:sp>
        <p:nvSpPr>
          <p:cNvPr id="44036" name="Text Box 31">
            <a:extLst>
              <a:ext uri="{FF2B5EF4-FFF2-40B4-BE49-F238E27FC236}">
                <a16:creationId xmlns:a16="http://schemas.microsoft.com/office/drawing/2014/main" id="{FD8E2B12-F4C5-3EE2-05C8-15832E86F3BD}"/>
              </a:ext>
            </a:extLst>
          </p:cNvPr>
          <p:cNvSpPr txBox="1">
            <a:spLocks noChangeArrowheads="1"/>
          </p:cNvSpPr>
          <p:nvPr/>
        </p:nvSpPr>
        <p:spPr bwMode="auto">
          <a:xfrm rot="16200000">
            <a:off x="-1149389" y="2512452"/>
            <a:ext cx="3509963" cy="300082"/>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l-GR" sz="1350" dirty="0">
                <a:latin typeface="+mn-lt"/>
              </a:rPr>
              <a:t>2.  </a:t>
            </a:r>
            <a:r>
              <a:rPr lang="el-GR" altLang="el-GR" sz="1350" dirty="0" err="1">
                <a:latin typeface="+mn-lt"/>
              </a:rPr>
              <a:t>Συγκρίνοται</a:t>
            </a:r>
            <a:r>
              <a:rPr lang="el-GR" altLang="el-GR" sz="1350" dirty="0">
                <a:latin typeface="+mn-lt"/>
              </a:rPr>
              <a:t> τουλάχιστον 2 εναλλακτικές</a:t>
            </a:r>
            <a:r>
              <a:rPr lang="en-GB" altLang="el-GR" sz="1350" dirty="0">
                <a:latin typeface="+mn-lt"/>
              </a:rPr>
              <a:t>?</a:t>
            </a:r>
          </a:p>
        </p:txBody>
      </p:sp>
      <p:sp>
        <p:nvSpPr>
          <p:cNvPr id="44037" name="TextBox 1">
            <a:extLst>
              <a:ext uri="{FF2B5EF4-FFF2-40B4-BE49-F238E27FC236}">
                <a16:creationId xmlns:a16="http://schemas.microsoft.com/office/drawing/2014/main" id="{5265ECF5-FA28-97EE-5DBA-B950F8CD79C8}"/>
              </a:ext>
            </a:extLst>
          </p:cNvPr>
          <p:cNvSpPr txBox="1">
            <a:spLocks noChangeArrowheads="1"/>
          </p:cNvSpPr>
          <p:nvPr/>
        </p:nvSpPr>
        <p:spPr bwMode="auto">
          <a:xfrm>
            <a:off x="832649" y="133350"/>
            <a:ext cx="6967538" cy="49244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Πλήρης Οικονομική Αξιολόγηση</a:t>
            </a:r>
          </a:p>
        </p:txBody>
      </p:sp>
      <p:cxnSp>
        <p:nvCxnSpPr>
          <p:cNvPr id="4" name="Ευθεία γραμμή σύνδεσης 3">
            <a:extLst>
              <a:ext uri="{FF2B5EF4-FFF2-40B4-BE49-F238E27FC236}">
                <a16:creationId xmlns:a16="http://schemas.microsoft.com/office/drawing/2014/main" id="{573A74F0-E992-3694-1103-69129092A037}"/>
              </a:ext>
            </a:extLst>
          </p:cNvPr>
          <p:cNvCxnSpPr/>
          <p:nvPr/>
        </p:nvCxnSpPr>
        <p:spPr>
          <a:xfrm>
            <a:off x="395288" y="6667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378D8BFB-D9B4-4D53-9F33-CF1E2EC3A264}"/>
              </a:ext>
            </a:extLst>
          </p:cNvPr>
          <p:cNvCxnSpPr/>
          <p:nvPr/>
        </p:nvCxnSpPr>
        <p:spPr>
          <a:xfrm>
            <a:off x="382191" y="690563"/>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Οβάλ 1">
            <a:extLst>
              <a:ext uri="{FF2B5EF4-FFF2-40B4-BE49-F238E27FC236}">
                <a16:creationId xmlns:a16="http://schemas.microsoft.com/office/drawing/2014/main" id="{AE268F51-F2E2-C3E1-EA51-0D8689C2E76E}"/>
              </a:ext>
            </a:extLst>
          </p:cNvPr>
          <p:cNvSpPr/>
          <p:nvPr/>
        </p:nvSpPr>
        <p:spPr>
          <a:xfrm>
            <a:off x="3138594" y="3292670"/>
            <a:ext cx="1788305" cy="73401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 name="TextBox 2">
            <a:extLst>
              <a:ext uri="{FF2B5EF4-FFF2-40B4-BE49-F238E27FC236}">
                <a16:creationId xmlns:a16="http://schemas.microsoft.com/office/drawing/2014/main" id="{21D15EB1-6F3D-C172-0E86-634E01F5FF3D}"/>
              </a:ext>
            </a:extLst>
          </p:cNvPr>
          <p:cNvSpPr txBox="1"/>
          <p:nvPr/>
        </p:nvSpPr>
        <p:spPr>
          <a:xfrm>
            <a:off x="1584324" y="4396294"/>
            <a:ext cx="6503960" cy="584775"/>
          </a:xfrm>
          <a:prstGeom prst="rect">
            <a:avLst/>
          </a:prstGeom>
          <a:noFill/>
        </p:spPr>
        <p:txBody>
          <a:bodyPr wrap="none" rtlCol="0">
            <a:spAutoFit/>
          </a:bodyPr>
          <a:lstStyle/>
          <a:p>
            <a:pPr algn="ctr"/>
            <a:r>
              <a:rPr lang="en-GB" sz="1600" dirty="0"/>
              <a:t>Cost of Illness</a:t>
            </a:r>
            <a:r>
              <a:rPr lang="el-GR" sz="1600" dirty="0"/>
              <a:t> (</a:t>
            </a:r>
            <a:r>
              <a:rPr lang="en-GB" sz="1600" dirty="0"/>
              <a:t>COI) </a:t>
            </a:r>
            <a:r>
              <a:rPr lang="el-GR" sz="1600" b="1" dirty="0"/>
              <a:t>δεν εντάσσεται στις οικονομικές αξιολογήσεις</a:t>
            </a:r>
            <a:endParaRPr lang="el-GR" sz="1600" dirty="0"/>
          </a:p>
          <a:p>
            <a:pPr algn="ctr"/>
            <a:r>
              <a:rPr lang="el-GR" sz="1600" dirty="0"/>
              <a:t>Χρήσιμο εργαλείο στη διαδικασία λήψης απόφασης στον τομέα της υγείας</a:t>
            </a:r>
            <a:r>
              <a:rPr lang="el-GR" sz="1600" b="1"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765EAF3B-3757-903D-7E88-8C2FE59DC6CB}"/>
              </a:ext>
            </a:extLst>
          </p:cNvPr>
          <p:cNvSpPr txBox="1">
            <a:spLocks noChangeArrowheads="1"/>
          </p:cNvSpPr>
          <p:nvPr/>
        </p:nvSpPr>
        <p:spPr bwMode="auto">
          <a:xfrm>
            <a:off x="832648" y="174307"/>
            <a:ext cx="7701751"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Ανάλυση Κόστους</a:t>
            </a:r>
            <a:r>
              <a:rPr lang="en-GB" altLang="el-GR" sz="2600" b="1" dirty="0">
                <a:solidFill>
                  <a:srgbClr val="002060"/>
                </a:solidFill>
                <a:latin typeface="+mn-lt"/>
                <a:ea typeface="+mj-ea"/>
                <a:cs typeface="+mj-cs"/>
              </a:rPr>
              <a:t>  (Cost Analysis)</a:t>
            </a:r>
            <a:endParaRPr lang="el-GR" altLang="el-GR" sz="2600" b="1" dirty="0">
              <a:solidFill>
                <a:srgbClr val="002060"/>
              </a:solidFill>
              <a:latin typeface="+mn-lt"/>
              <a:ea typeface="+mj-ea"/>
              <a:cs typeface="+mj-cs"/>
            </a:endParaRPr>
          </a:p>
        </p:txBody>
      </p:sp>
      <p:cxnSp>
        <p:nvCxnSpPr>
          <p:cNvPr id="11" name="Ευθεία γραμμή σύνδεσης 10">
            <a:extLst>
              <a:ext uri="{FF2B5EF4-FFF2-40B4-BE49-F238E27FC236}">
                <a16:creationId xmlns:a16="http://schemas.microsoft.com/office/drawing/2014/main" id="{F9BF5AF1-78AB-0021-0578-E06105CCD936}"/>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3BF43B74-3833-3D39-71A7-D490131B27FA}"/>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5" name="Θέση περιεχομένου 14">
            <a:extLst>
              <a:ext uri="{FF2B5EF4-FFF2-40B4-BE49-F238E27FC236}">
                <a16:creationId xmlns:a16="http://schemas.microsoft.com/office/drawing/2014/main" id="{962E6C87-8601-9E7B-35B4-E1CF6B0340C4}"/>
              </a:ext>
            </a:extLst>
          </p:cNvPr>
          <p:cNvSpPr>
            <a:spLocks noGrp="1"/>
          </p:cNvSpPr>
          <p:nvPr>
            <p:ph sz="half" idx="2"/>
          </p:nvPr>
        </p:nvSpPr>
        <p:spPr>
          <a:xfrm>
            <a:off x="457199" y="881321"/>
            <a:ext cx="4343400" cy="3956589"/>
          </a:xfrm>
        </p:spPr>
        <p:txBody>
          <a:bodyPr/>
          <a:lstStyle/>
          <a:p>
            <a:r>
              <a:rPr lang="el-GR" sz="1800" dirty="0"/>
              <a:t>Η </a:t>
            </a:r>
            <a:r>
              <a:rPr lang="el-GR" sz="1800" b="1" dirty="0">
                <a:solidFill>
                  <a:schemeClr val="accent6">
                    <a:lumMod val="50000"/>
                  </a:schemeClr>
                </a:solidFill>
              </a:rPr>
              <a:t>ανάλυση κόστους </a:t>
            </a:r>
            <a:r>
              <a:rPr lang="el-GR" sz="1800" dirty="0"/>
              <a:t>αποτελεί την βάση για την διεξαγωγή όλων των οικονομικών αναλύσεων.</a:t>
            </a:r>
          </a:p>
          <a:p>
            <a:endParaRPr lang="el-GR" sz="1800" dirty="0"/>
          </a:p>
          <a:p>
            <a:r>
              <a:rPr lang="el-GR" sz="1800" dirty="0"/>
              <a:t>Βασικά ερωτήματα κατά τη διεξαγωγή μιας ανάλυσης κόστους:</a:t>
            </a:r>
          </a:p>
          <a:p>
            <a:pPr marL="444500" indent="-342900">
              <a:buFont typeface="Courier New" panose="02070309020205020404" pitchFamily="49" charset="0"/>
              <a:buChar char="o"/>
            </a:pPr>
            <a:r>
              <a:rPr lang="el-GR" sz="1800" dirty="0"/>
              <a:t>Ποιο είναι το εύρος της ανάλυσης;</a:t>
            </a:r>
          </a:p>
          <a:p>
            <a:pPr marL="444500" indent="-342900">
              <a:buFont typeface="Courier New" panose="02070309020205020404" pitchFamily="49" charset="0"/>
              <a:buChar char="o"/>
            </a:pPr>
            <a:r>
              <a:rPr lang="el-GR" sz="1800" dirty="0"/>
              <a:t>Ποιόν αφορά αυτή η ανάλυση;</a:t>
            </a:r>
          </a:p>
          <a:p>
            <a:pPr marL="444500" indent="-342900">
              <a:buFont typeface="Courier New" panose="02070309020205020404" pitchFamily="49" charset="0"/>
              <a:buChar char="o"/>
            </a:pPr>
            <a:r>
              <a:rPr lang="el-GR" sz="1800" dirty="0"/>
              <a:t>Ποια είδη κόστους θα πρέπει να λάβουμε υπόψη;</a:t>
            </a:r>
          </a:p>
          <a:p>
            <a:pPr marL="444500" indent="-342900">
              <a:buFont typeface="Courier New" panose="02070309020205020404" pitchFamily="49" charset="0"/>
              <a:buChar char="o"/>
            </a:pPr>
            <a:r>
              <a:rPr lang="el-GR" sz="1800" dirty="0"/>
              <a:t>Πως θα συλλέξω/εκτιμήσω τα είδη κόστους;</a:t>
            </a:r>
          </a:p>
          <a:p>
            <a:pPr marL="444500" indent="-342900">
              <a:buFont typeface="Courier New" panose="02070309020205020404" pitchFamily="49" charset="0"/>
              <a:buChar char="o"/>
            </a:pPr>
            <a:r>
              <a:rPr lang="el-GR" sz="1800" dirty="0"/>
              <a:t>Πόσο ακριβής πρέπει να είναι η κοστολόγηση; </a:t>
            </a:r>
          </a:p>
        </p:txBody>
      </p:sp>
      <p:pic>
        <p:nvPicPr>
          <p:cNvPr id="1026" name="Picture 2" descr="Economic evaluations, why we need them and how to use them. - Students 4  Best Evidence">
            <a:extLst>
              <a:ext uri="{FF2B5EF4-FFF2-40B4-BE49-F238E27FC236}">
                <a16:creationId xmlns:a16="http://schemas.microsoft.com/office/drawing/2014/main" id="{615ECFFB-BB80-4ED6-7124-7748D36DE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599" y="1200149"/>
            <a:ext cx="3733800" cy="331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95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51628A-CD18-30CE-6C76-4810FE78FD0F}"/>
              </a:ext>
            </a:extLst>
          </p:cNvPr>
          <p:cNvSpPr txBox="1">
            <a:spLocks noChangeArrowheads="1"/>
          </p:cNvSpPr>
          <p:nvPr/>
        </p:nvSpPr>
        <p:spPr bwMode="auto">
          <a:xfrm>
            <a:off x="832649" y="174307"/>
            <a:ext cx="6967538" cy="49244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Ανάλυση Κόστους: </a:t>
            </a:r>
            <a:r>
              <a:rPr lang="en-GB" altLang="el-GR" sz="2600" b="1" i="1" dirty="0">
                <a:solidFill>
                  <a:srgbClr val="002060"/>
                </a:solidFill>
                <a:latin typeface="+mn-lt"/>
                <a:ea typeface="+mj-ea"/>
                <a:cs typeface="+mj-cs"/>
              </a:rPr>
              <a:t>Step by step</a:t>
            </a:r>
            <a:endParaRPr lang="el-GR" altLang="el-GR" sz="26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1BA7C105-2C7C-B152-A678-1381F099F780}"/>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6ECD4BF2-DA59-7E4A-B471-5B62E06563A0}"/>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Θέση περιεχομένου 14">
            <a:extLst>
              <a:ext uri="{FF2B5EF4-FFF2-40B4-BE49-F238E27FC236}">
                <a16:creationId xmlns:a16="http://schemas.microsoft.com/office/drawing/2014/main" id="{2A40D1FF-9A98-62BA-3398-3E358099918C}"/>
              </a:ext>
            </a:extLst>
          </p:cNvPr>
          <p:cNvSpPr txBox="1">
            <a:spLocks/>
          </p:cNvSpPr>
          <p:nvPr/>
        </p:nvSpPr>
        <p:spPr>
          <a:xfrm>
            <a:off x="571500" y="973144"/>
            <a:ext cx="8090298" cy="395658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pitchFamily="2" charset="2"/>
              <a:buChar char="§"/>
            </a:pPr>
            <a:r>
              <a:rPr lang="el-GR" b="1" kern="0" dirty="0">
                <a:solidFill>
                  <a:schemeClr val="accent6">
                    <a:lumMod val="50000"/>
                  </a:schemeClr>
                </a:solidFill>
              </a:rPr>
              <a:t>Σκοπός της ανάλυσης</a:t>
            </a:r>
          </a:p>
          <a:p>
            <a:pPr marL="742950" lvl="1" indent="-285750">
              <a:buFont typeface="Courier New" panose="02070309020205020404" pitchFamily="49" charset="0"/>
              <a:buChar char="o"/>
            </a:pPr>
            <a:r>
              <a:rPr lang="el-GR" sz="1700" kern="0" dirty="0"/>
              <a:t>Προσδιορισμός των σημαντικότερων ερωτήσεων που πρέπει να απαντηθούν στο πέρας της ανάλυσης</a:t>
            </a:r>
          </a:p>
          <a:p>
            <a:pPr marL="285750" indent="-285750">
              <a:buFont typeface="Wingdings" panose="05000000000000000000" pitchFamily="2" charset="2"/>
              <a:buChar char="§"/>
            </a:pPr>
            <a:r>
              <a:rPr lang="el-GR" b="1" kern="0" dirty="0">
                <a:solidFill>
                  <a:schemeClr val="accent6">
                    <a:lumMod val="50000"/>
                  </a:schemeClr>
                </a:solidFill>
              </a:rPr>
              <a:t>Πεδίο εφαρμογής</a:t>
            </a:r>
          </a:p>
          <a:p>
            <a:pPr marL="742950" lvl="1" indent="-285750">
              <a:buFont typeface="Courier New" panose="02070309020205020404" pitchFamily="49" charset="0"/>
              <a:buChar char="o"/>
            </a:pPr>
            <a:r>
              <a:rPr lang="el-GR" sz="1700" kern="0" dirty="0"/>
              <a:t>Ορισμός της οπτικής</a:t>
            </a:r>
          </a:p>
          <a:p>
            <a:pPr marL="742950" lvl="1" indent="-285750">
              <a:buFont typeface="Courier New" panose="02070309020205020404" pitchFamily="49" charset="0"/>
              <a:buChar char="o"/>
            </a:pPr>
            <a:r>
              <a:rPr lang="el-GR" sz="1700" kern="0" dirty="0"/>
              <a:t>Ορισμός του χρονικού ορίζοντα</a:t>
            </a:r>
          </a:p>
          <a:p>
            <a:pPr marL="285750" indent="-285750">
              <a:buFont typeface="Wingdings" panose="05000000000000000000" pitchFamily="2" charset="2"/>
              <a:buChar char="§"/>
            </a:pPr>
            <a:r>
              <a:rPr lang="el-GR" b="1" kern="0" dirty="0">
                <a:solidFill>
                  <a:schemeClr val="accent6">
                    <a:lumMod val="50000"/>
                  </a:schemeClr>
                </a:solidFill>
              </a:rPr>
              <a:t>Τύπος της ανάλυσης</a:t>
            </a:r>
          </a:p>
          <a:p>
            <a:pPr marL="742950" lvl="1" indent="-285750">
              <a:buFont typeface="Courier New" panose="02070309020205020404" pitchFamily="49" charset="0"/>
              <a:buChar char="o"/>
            </a:pPr>
            <a:r>
              <a:rPr lang="el-GR" sz="1700" kern="0" dirty="0"/>
              <a:t>Προοπτική ή αναδρομική μελέτη;</a:t>
            </a:r>
          </a:p>
          <a:p>
            <a:pPr marL="285750" indent="-285750">
              <a:buFont typeface="Wingdings" panose="05000000000000000000" pitchFamily="2" charset="2"/>
              <a:buChar char="§"/>
            </a:pPr>
            <a:r>
              <a:rPr lang="el-GR" b="1" kern="0" dirty="0">
                <a:solidFill>
                  <a:schemeClr val="accent6">
                    <a:lumMod val="50000"/>
                  </a:schemeClr>
                </a:solidFill>
              </a:rPr>
              <a:t>Κοστολόγηση</a:t>
            </a:r>
          </a:p>
          <a:p>
            <a:pPr marL="742950" lvl="1" indent="-285750">
              <a:buFont typeface="Courier New" panose="02070309020205020404" pitchFamily="49" charset="0"/>
              <a:buChar char="o"/>
            </a:pPr>
            <a:r>
              <a:rPr lang="el-GR" sz="1700" kern="0" dirty="0"/>
              <a:t>Κατανόηση και καταγραφή των κατηγοριών κόστους που πρέπει να συμπεριληφθούν στην ανάλυση</a:t>
            </a:r>
          </a:p>
          <a:p>
            <a:pPr marL="742950" lvl="1" indent="-285750">
              <a:buFont typeface="Courier New" panose="02070309020205020404" pitchFamily="49" charset="0"/>
              <a:buChar char="o"/>
            </a:pPr>
            <a:r>
              <a:rPr lang="el-GR" sz="1700" kern="0" dirty="0"/>
              <a:t>Συλλογή δεδομένων</a:t>
            </a:r>
          </a:p>
          <a:p>
            <a:pPr marL="285750" indent="-285750">
              <a:buFont typeface="Wingdings" panose="05000000000000000000" pitchFamily="2" charset="2"/>
              <a:buChar char="§"/>
            </a:pPr>
            <a:r>
              <a:rPr lang="el-GR" b="1" kern="0" dirty="0">
                <a:solidFill>
                  <a:schemeClr val="accent6">
                    <a:lumMod val="50000"/>
                  </a:schemeClr>
                </a:solidFill>
              </a:rPr>
              <a:t>Εκτίμηση του πληθυσμού αναφοράς (πληθυσμός στόχος)</a:t>
            </a:r>
          </a:p>
          <a:p>
            <a:pPr marL="742950" lvl="1" indent="-285750">
              <a:buFont typeface="Courier New" panose="02070309020205020404" pitchFamily="49" charset="0"/>
              <a:buChar char="o"/>
            </a:pPr>
            <a:r>
              <a:rPr lang="el-GR" sz="1700" kern="0" dirty="0"/>
              <a:t>Μέθοδος </a:t>
            </a:r>
            <a:r>
              <a:rPr lang="el-GR" sz="1700" kern="0" dirty="0" err="1"/>
              <a:t>επιπολασμού</a:t>
            </a:r>
            <a:r>
              <a:rPr lang="en-GB" sz="1700" kern="0" dirty="0"/>
              <a:t>, </a:t>
            </a:r>
            <a:r>
              <a:rPr lang="el-GR" sz="1700" kern="0" dirty="0"/>
              <a:t>Μέθοδος επίπτωσης</a:t>
            </a:r>
          </a:p>
        </p:txBody>
      </p:sp>
    </p:spTree>
    <p:extLst>
      <p:ext uri="{BB962C8B-B14F-4D97-AF65-F5344CB8AC3E}">
        <p14:creationId xmlns:p14="http://schemas.microsoft.com/office/powerpoint/2010/main" val="3216029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51628A-CD18-30CE-6C76-4810FE78FD0F}"/>
              </a:ext>
            </a:extLst>
          </p:cNvPr>
          <p:cNvSpPr txBox="1">
            <a:spLocks noChangeArrowheads="1"/>
          </p:cNvSpPr>
          <p:nvPr/>
        </p:nvSpPr>
        <p:spPr bwMode="auto">
          <a:xfrm>
            <a:off x="832649" y="174307"/>
            <a:ext cx="6967538" cy="49244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Πεδίο εφαρμογής: </a:t>
            </a:r>
            <a:r>
              <a:rPr lang="el-GR" altLang="el-GR" sz="2600" b="1" i="1" dirty="0">
                <a:solidFill>
                  <a:srgbClr val="002060"/>
                </a:solidFill>
                <a:latin typeface="+mn-lt"/>
                <a:ea typeface="+mj-ea"/>
                <a:cs typeface="+mj-cs"/>
              </a:rPr>
              <a:t>Οπτική</a:t>
            </a:r>
          </a:p>
        </p:txBody>
      </p:sp>
      <p:cxnSp>
        <p:nvCxnSpPr>
          <p:cNvPr id="5" name="Ευθεία γραμμή σύνδεσης 4">
            <a:extLst>
              <a:ext uri="{FF2B5EF4-FFF2-40B4-BE49-F238E27FC236}">
                <a16:creationId xmlns:a16="http://schemas.microsoft.com/office/drawing/2014/main" id="{1BA7C105-2C7C-B152-A678-1381F099F780}"/>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6ECD4BF2-DA59-7E4A-B471-5B62E06563A0}"/>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Θέση περιεχομένου 14">
            <a:extLst>
              <a:ext uri="{FF2B5EF4-FFF2-40B4-BE49-F238E27FC236}">
                <a16:creationId xmlns:a16="http://schemas.microsoft.com/office/drawing/2014/main" id="{2A40D1FF-9A98-62BA-3398-3E358099918C}"/>
              </a:ext>
            </a:extLst>
          </p:cNvPr>
          <p:cNvSpPr txBox="1">
            <a:spLocks/>
          </p:cNvSpPr>
          <p:nvPr/>
        </p:nvSpPr>
        <p:spPr>
          <a:xfrm>
            <a:off x="571500" y="973144"/>
            <a:ext cx="8090298" cy="395658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pitchFamily="2" charset="2"/>
              <a:buChar char="§"/>
            </a:pPr>
            <a:r>
              <a:rPr lang="el-GR" kern="0" dirty="0"/>
              <a:t>Η επιλογή της </a:t>
            </a:r>
            <a:r>
              <a:rPr lang="el-GR" b="1" kern="0" dirty="0">
                <a:solidFill>
                  <a:schemeClr val="accent6">
                    <a:lumMod val="50000"/>
                  </a:schemeClr>
                </a:solidFill>
              </a:rPr>
              <a:t>οπτικής (</a:t>
            </a:r>
            <a:r>
              <a:rPr lang="en-GB" b="1" kern="0" dirty="0">
                <a:solidFill>
                  <a:schemeClr val="accent6">
                    <a:lumMod val="50000"/>
                  </a:schemeClr>
                </a:solidFill>
              </a:rPr>
              <a:t>perspective) </a:t>
            </a:r>
            <a:r>
              <a:rPr lang="el-GR" kern="0" dirty="0"/>
              <a:t>είναι η πιο βασική απόφαση που πρέπει να ληφθεί από τον ερευνητή, πρέπει να είναι ξεκάθαρη από το σχεδιασμό της ανάλυσης καθώς μπορεί να επηρεάσει καθοριστικά τον προσδιορισμό του κόστους, τους υπολογισμούς και τα αποτελέσματα της ανάλυσης.</a:t>
            </a:r>
          </a:p>
          <a:p>
            <a:endParaRPr lang="el-GR" kern="0" dirty="0"/>
          </a:p>
          <a:p>
            <a:pPr marL="285750" indent="-285750">
              <a:buFont typeface="Wingdings" panose="05000000000000000000" pitchFamily="2" charset="2"/>
              <a:buChar char="§"/>
            </a:pPr>
            <a:r>
              <a:rPr lang="el-GR" kern="0" dirty="0"/>
              <a:t>Διάφορες οπτικές:</a:t>
            </a:r>
          </a:p>
          <a:p>
            <a:pPr marL="742950" lvl="1" indent="-285750">
              <a:buFont typeface="Wingdings" panose="05000000000000000000" pitchFamily="2" charset="2"/>
              <a:buChar char="ü"/>
            </a:pPr>
            <a:r>
              <a:rPr lang="el-GR" kern="0" dirty="0">
                <a:solidFill>
                  <a:schemeClr val="accent5">
                    <a:lumMod val="50000"/>
                  </a:schemeClr>
                </a:solidFill>
              </a:rPr>
              <a:t>Οπτική της κοινωνίας</a:t>
            </a:r>
          </a:p>
          <a:p>
            <a:pPr marL="742950" lvl="1" indent="-285750">
              <a:buFont typeface="Wingdings" panose="05000000000000000000" pitchFamily="2" charset="2"/>
              <a:buChar char="ü"/>
            </a:pPr>
            <a:r>
              <a:rPr lang="el-GR" kern="0" dirty="0">
                <a:solidFill>
                  <a:schemeClr val="accent5">
                    <a:lumMod val="50000"/>
                  </a:schemeClr>
                </a:solidFill>
              </a:rPr>
              <a:t>Οπτική ενός ασφαλιστικού φορέα (π.χ. ΕΟΠΥΥ)</a:t>
            </a:r>
          </a:p>
          <a:p>
            <a:pPr marL="742950" lvl="1" indent="-285750">
              <a:buFont typeface="Wingdings" panose="05000000000000000000" pitchFamily="2" charset="2"/>
              <a:buChar char="ü"/>
            </a:pPr>
            <a:r>
              <a:rPr lang="el-GR" kern="0" dirty="0">
                <a:solidFill>
                  <a:schemeClr val="accent5">
                    <a:lumMod val="50000"/>
                  </a:schemeClr>
                </a:solidFill>
              </a:rPr>
              <a:t>Οπτική του νοσοκομείου</a:t>
            </a:r>
          </a:p>
          <a:p>
            <a:pPr marL="742950" lvl="1" indent="-285750">
              <a:buFont typeface="Wingdings" panose="05000000000000000000" pitchFamily="2" charset="2"/>
              <a:buChar char="ü"/>
            </a:pPr>
            <a:r>
              <a:rPr lang="el-GR" kern="0" dirty="0">
                <a:solidFill>
                  <a:schemeClr val="accent5">
                    <a:lumMod val="50000"/>
                  </a:schemeClr>
                </a:solidFill>
              </a:rPr>
              <a:t>Οπτική του ασθενή ή του εργοδότη</a:t>
            </a:r>
            <a:endParaRPr lang="el-GR" kern="0" dirty="0"/>
          </a:p>
          <a:p>
            <a:pPr lvl="1"/>
            <a:endParaRPr lang="el-GR" kern="0" dirty="0"/>
          </a:p>
          <a:p>
            <a:pPr algn="r"/>
            <a:r>
              <a:rPr lang="el-GR" i="1" kern="0" dirty="0">
                <a:solidFill>
                  <a:schemeClr val="accent6">
                    <a:lumMod val="50000"/>
                  </a:schemeClr>
                </a:solidFill>
              </a:rPr>
              <a:t>		Η αλλαγή της οπτικής μπορεί να οδηγήσει σε διαφορετικά αποτελέσματα ακόμη και για την ίδια την ανάλυση </a:t>
            </a:r>
          </a:p>
          <a:p>
            <a:pPr marL="742950" lvl="1" indent="-285750">
              <a:buFont typeface="Wingdings" panose="05000000000000000000" pitchFamily="2" charset="2"/>
              <a:buChar char="ü"/>
            </a:pPr>
            <a:endParaRPr lang="el-GR" kern="0" dirty="0"/>
          </a:p>
        </p:txBody>
      </p:sp>
    </p:spTree>
    <p:extLst>
      <p:ext uri="{BB962C8B-B14F-4D97-AF65-F5344CB8AC3E}">
        <p14:creationId xmlns:p14="http://schemas.microsoft.com/office/powerpoint/2010/main" val="3887844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51628A-CD18-30CE-6C76-4810FE78FD0F}"/>
              </a:ext>
            </a:extLst>
          </p:cNvPr>
          <p:cNvSpPr txBox="1">
            <a:spLocks noChangeArrowheads="1"/>
          </p:cNvSpPr>
          <p:nvPr/>
        </p:nvSpPr>
        <p:spPr bwMode="auto">
          <a:xfrm>
            <a:off x="832649" y="98107"/>
            <a:ext cx="6967538" cy="49244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Πεδίο εφαρμογής: </a:t>
            </a:r>
            <a:r>
              <a:rPr lang="el-GR" altLang="el-GR" sz="2600" b="1" i="1" dirty="0">
                <a:solidFill>
                  <a:srgbClr val="002060"/>
                </a:solidFill>
                <a:latin typeface="+mn-lt"/>
                <a:ea typeface="+mj-ea"/>
                <a:cs typeface="+mj-cs"/>
              </a:rPr>
              <a:t>Χρονικός Ορίζοντας</a:t>
            </a:r>
          </a:p>
        </p:txBody>
      </p:sp>
      <p:cxnSp>
        <p:nvCxnSpPr>
          <p:cNvPr id="5" name="Ευθεία γραμμή σύνδεσης 4">
            <a:extLst>
              <a:ext uri="{FF2B5EF4-FFF2-40B4-BE49-F238E27FC236}">
                <a16:creationId xmlns:a16="http://schemas.microsoft.com/office/drawing/2014/main" id="{1BA7C105-2C7C-B152-A678-1381F099F780}"/>
              </a:ext>
            </a:extLst>
          </p:cNvPr>
          <p:cNvCxnSpPr/>
          <p:nvPr/>
        </p:nvCxnSpPr>
        <p:spPr>
          <a:xfrm>
            <a:off x="395288" y="6429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6ECD4BF2-DA59-7E4A-B471-5B62E06563A0}"/>
              </a:ext>
            </a:extLst>
          </p:cNvPr>
          <p:cNvCxnSpPr/>
          <p:nvPr/>
        </p:nvCxnSpPr>
        <p:spPr>
          <a:xfrm>
            <a:off x="382191" y="6667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Θέση περιεχομένου 14">
            <a:extLst>
              <a:ext uri="{FF2B5EF4-FFF2-40B4-BE49-F238E27FC236}">
                <a16:creationId xmlns:a16="http://schemas.microsoft.com/office/drawing/2014/main" id="{2A40D1FF-9A98-62BA-3398-3E358099918C}"/>
              </a:ext>
            </a:extLst>
          </p:cNvPr>
          <p:cNvSpPr txBox="1">
            <a:spLocks/>
          </p:cNvSpPr>
          <p:nvPr/>
        </p:nvSpPr>
        <p:spPr>
          <a:xfrm>
            <a:off x="533400" y="819150"/>
            <a:ext cx="8077200" cy="41207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spcAft>
                <a:spcPts val="600"/>
              </a:spcAft>
              <a:buFont typeface="Wingdings" panose="05000000000000000000" pitchFamily="2" charset="2"/>
              <a:buChar char="§"/>
            </a:pPr>
            <a:r>
              <a:rPr lang="el-GR" sz="1700" kern="0" dirty="0"/>
              <a:t>Ο </a:t>
            </a:r>
            <a:r>
              <a:rPr lang="el-GR" sz="1700" b="1" kern="0" dirty="0">
                <a:solidFill>
                  <a:schemeClr val="accent6">
                    <a:lumMod val="50000"/>
                  </a:schemeClr>
                </a:solidFill>
              </a:rPr>
              <a:t>χρονικός ορίζοντας (</a:t>
            </a:r>
            <a:r>
              <a:rPr lang="en-GB" sz="1700" b="1" kern="0" dirty="0">
                <a:solidFill>
                  <a:schemeClr val="accent6">
                    <a:lumMod val="50000"/>
                  </a:schemeClr>
                </a:solidFill>
              </a:rPr>
              <a:t>time horizon) </a:t>
            </a:r>
            <a:r>
              <a:rPr lang="el-GR" sz="1700" kern="0" dirty="0"/>
              <a:t>χρησιμοποιείται στις αναλύσεις κόστους και κατ’ επέκταση στις αναλύσεις οικονομικής αξιολόγησης και είναι η </a:t>
            </a:r>
            <a:r>
              <a:rPr lang="el-GR" sz="1700" b="1" kern="0" dirty="0"/>
              <a:t>διάρκεια κατά την οποία υπολογίζονται τα αποτελέσματα και το κόστος</a:t>
            </a:r>
            <a:r>
              <a:rPr lang="el-GR" sz="1700" kern="0" dirty="0"/>
              <a:t>.</a:t>
            </a:r>
            <a:endParaRPr lang="en-GB" sz="1700" kern="0" dirty="0"/>
          </a:p>
          <a:p>
            <a:pPr marL="742950" lvl="1" indent="-285750" algn="just">
              <a:spcAft>
                <a:spcPts val="600"/>
              </a:spcAft>
              <a:buFont typeface="Wingdings" panose="05000000000000000000" pitchFamily="2" charset="2"/>
              <a:buChar char="§"/>
            </a:pPr>
            <a:r>
              <a:rPr lang="en-GB" sz="1700" b="0" i="0" dirty="0">
                <a:solidFill>
                  <a:srgbClr val="000000"/>
                </a:solidFill>
                <a:effectLst/>
              </a:rPr>
              <a:t>E</a:t>
            </a:r>
            <a:r>
              <a:rPr lang="el-GR" sz="1700" b="0" i="0" dirty="0" err="1">
                <a:solidFill>
                  <a:srgbClr val="000000"/>
                </a:solidFill>
                <a:effectLst/>
              </a:rPr>
              <a:t>ίναι</a:t>
            </a:r>
            <a:r>
              <a:rPr lang="el-GR" sz="1700" b="0" i="0" dirty="0">
                <a:solidFill>
                  <a:srgbClr val="000000"/>
                </a:solidFill>
                <a:effectLst/>
              </a:rPr>
              <a:t> η διάρκεια που έχει οριστεί για την υλοποίηση ή την αξιολόγηση μιας απόφασης, επενδυτικής στρατηγικής, προγράμματος ή μελέτης.</a:t>
            </a:r>
            <a:endParaRPr lang="en-GB" sz="1700" dirty="0">
              <a:solidFill>
                <a:srgbClr val="000000"/>
              </a:solidFill>
            </a:endParaRPr>
          </a:p>
          <a:p>
            <a:pPr lvl="1">
              <a:spcAft>
                <a:spcPts val="600"/>
              </a:spcAft>
              <a:tabLst>
                <a:tab pos="717550" algn="l"/>
              </a:tabLst>
            </a:pPr>
            <a:r>
              <a:rPr lang="en-GB" sz="1700" dirty="0">
                <a:solidFill>
                  <a:srgbClr val="000000"/>
                </a:solidFill>
              </a:rPr>
              <a:t>	</a:t>
            </a:r>
            <a:r>
              <a:rPr lang="el-GR" sz="1700" b="0" i="0" dirty="0">
                <a:solidFill>
                  <a:srgbClr val="000000"/>
                </a:solidFill>
                <a:effectLst/>
              </a:rPr>
              <a:t>Για παράδειγμα:</a:t>
            </a:r>
          </a:p>
          <a:p>
            <a:pPr marL="1003300" indent="-285750" algn="l">
              <a:buFont typeface="Arial" panose="020B0604020202020204" pitchFamily="34" charset="0"/>
              <a:buChar char="•"/>
            </a:pPr>
            <a:r>
              <a:rPr lang="el-GR" sz="1700" b="0" i="0" dirty="0">
                <a:solidFill>
                  <a:srgbClr val="000000"/>
                </a:solidFill>
                <a:effectLst/>
              </a:rPr>
              <a:t>Σε επενδύσεις, ο χρονικός ορίζοντας μπορεί να είναι 5, 10 ή 20 χρόνια.</a:t>
            </a:r>
          </a:p>
          <a:p>
            <a:pPr marL="1003300" indent="-285750" algn="l">
              <a:spcAft>
                <a:spcPts val="600"/>
              </a:spcAft>
              <a:buFont typeface="Arial" panose="020B0604020202020204" pitchFamily="34" charset="0"/>
              <a:buChar char="•"/>
            </a:pPr>
            <a:r>
              <a:rPr lang="el-GR" sz="1700" b="0" i="0" dirty="0">
                <a:solidFill>
                  <a:srgbClr val="000000"/>
                </a:solidFill>
                <a:effectLst/>
              </a:rPr>
              <a:t>Στην επιχειρηματική στρατηγική, μπορεί να είναι πενταετής, δεκαετής κλπ.</a:t>
            </a:r>
          </a:p>
          <a:p>
            <a:pPr marL="285750" indent="-285750">
              <a:spcAft>
                <a:spcPts val="600"/>
              </a:spcAft>
              <a:buFont typeface="Wingdings" panose="05000000000000000000" pitchFamily="2" charset="2"/>
              <a:buChar char="§"/>
            </a:pPr>
            <a:r>
              <a:rPr lang="el-GR" sz="1700" kern="0" dirty="0"/>
              <a:t>Η επιλογή του χρονικού ορίζοντα εξαρτάται από:</a:t>
            </a:r>
          </a:p>
          <a:p>
            <a:pPr marL="742950" lvl="1" indent="-285750">
              <a:spcAft>
                <a:spcPts val="600"/>
              </a:spcAft>
              <a:buFont typeface="Wingdings" panose="05000000000000000000" pitchFamily="2" charset="2"/>
              <a:buChar char="§"/>
            </a:pPr>
            <a:r>
              <a:rPr lang="el-GR" sz="1700" kern="0" dirty="0">
                <a:solidFill>
                  <a:schemeClr val="accent5">
                    <a:lumMod val="50000"/>
                  </a:schemeClr>
                </a:solidFill>
              </a:rPr>
              <a:t>τη φύση της νόσου</a:t>
            </a:r>
          </a:p>
          <a:p>
            <a:pPr marL="742950" lvl="1" indent="-285750">
              <a:spcAft>
                <a:spcPts val="600"/>
              </a:spcAft>
              <a:buFont typeface="Wingdings" panose="05000000000000000000" pitchFamily="2" charset="2"/>
              <a:buChar char="§"/>
            </a:pPr>
            <a:r>
              <a:rPr lang="el-GR" sz="1700" kern="0" dirty="0">
                <a:solidFill>
                  <a:schemeClr val="accent5">
                    <a:lumMod val="50000"/>
                  </a:schemeClr>
                </a:solidFill>
              </a:rPr>
              <a:t>την παρέμβαση</a:t>
            </a:r>
            <a:r>
              <a:rPr lang="en-GB" sz="1700" kern="0" dirty="0">
                <a:solidFill>
                  <a:schemeClr val="accent5">
                    <a:lumMod val="50000"/>
                  </a:schemeClr>
                </a:solidFill>
              </a:rPr>
              <a:t>/</a:t>
            </a:r>
            <a:r>
              <a:rPr lang="el-GR" sz="1700" kern="0" dirty="0">
                <a:solidFill>
                  <a:schemeClr val="accent5">
                    <a:lumMod val="50000"/>
                  </a:schemeClr>
                </a:solidFill>
              </a:rPr>
              <a:t>επένδυση που εξετάζεται</a:t>
            </a:r>
          </a:p>
          <a:p>
            <a:pPr marL="742950" lvl="1" indent="-285750">
              <a:spcAft>
                <a:spcPts val="600"/>
              </a:spcAft>
              <a:buFont typeface="Wingdings" panose="05000000000000000000" pitchFamily="2" charset="2"/>
              <a:buChar char="§"/>
            </a:pPr>
            <a:r>
              <a:rPr lang="el-GR" sz="1700" kern="0" dirty="0">
                <a:solidFill>
                  <a:schemeClr val="accent5">
                    <a:lumMod val="50000"/>
                  </a:schemeClr>
                </a:solidFill>
              </a:rPr>
              <a:t>το σκοπό της ανάλυσης και το είδος της οικονομικής                                                 ανάλυσης (</a:t>
            </a:r>
            <a:r>
              <a:rPr lang="en-GB" sz="1700" kern="0" dirty="0">
                <a:solidFill>
                  <a:schemeClr val="accent5">
                    <a:lumMod val="50000"/>
                  </a:schemeClr>
                </a:solidFill>
              </a:rPr>
              <a:t>CEA, CMA, CBA)</a:t>
            </a:r>
            <a:endParaRPr lang="el-GR" sz="1700" kern="0" dirty="0">
              <a:solidFill>
                <a:schemeClr val="accent5">
                  <a:lumMod val="50000"/>
                </a:schemeClr>
              </a:solidFill>
            </a:endParaRPr>
          </a:p>
        </p:txBody>
      </p:sp>
      <p:pic>
        <p:nvPicPr>
          <p:cNvPr id="31746" name="Picture 2" descr="Schedule Time Horizon Colored Icon In Powerpoint Pptx Png And Editable Eps  Format PPT Presentation">
            <a:extLst>
              <a:ext uri="{FF2B5EF4-FFF2-40B4-BE49-F238E27FC236}">
                <a16:creationId xmlns:a16="http://schemas.microsoft.com/office/drawing/2014/main" id="{1F013BFB-0AFA-655E-BDF9-8331104A8E5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34" t="15925" r="24167" b="5556"/>
          <a:stretch/>
        </p:blipFill>
        <p:spPr bwMode="auto">
          <a:xfrm>
            <a:off x="7010400" y="3286274"/>
            <a:ext cx="1891882" cy="175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84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51628A-CD18-30CE-6C76-4810FE78FD0F}"/>
              </a:ext>
            </a:extLst>
          </p:cNvPr>
          <p:cNvSpPr txBox="1">
            <a:spLocks noChangeArrowheads="1"/>
          </p:cNvSpPr>
          <p:nvPr/>
        </p:nvSpPr>
        <p:spPr bwMode="auto">
          <a:xfrm>
            <a:off x="489942" y="174307"/>
            <a:ext cx="8171855"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Τύπος της ανάλυσης: Προοπτική ή Αναδρομική Μελέτη</a:t>
            </a:r>
            <a:endParaRPr lang="el-GR" altLang="el-GR" sz="26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1BA7C105-2C7C-B152-A678-1381F099F780}"/>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6ECD4BF2-DA59-7E4A-B471-5B62E06563A0}"/>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Θέση περιεχομένου 14">
            <a:extLst>
              <a:ext uri="{FF2B5EF4-FFF2-40B4-BE49-F238E27FC236}">
                <a16:creationId xmlns:a16="http://schemas.microsoft.com/office/drawing/2014/main" id="{2A40D1FF-9A98-62BA-3398-3E358099918C}"/>
              </a:ext>
            </a:extLst>
          </p:cNvPr>
          <p:cNvSpPr txBox="1">
            <a:spLocks/>
          </p:cNvSpPr>
          <p:nvPr/>
        </p:nvSpPr>
        <p:spPr>
          <a:xfrm>
            <a:off x="489943" y="895350"/>
            <a:ext cx="8077200" cy="2895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spcAft>
                <a:spcPts val="600"/>
              </a:spcAft>
              <a:buFont typeface="Wingdings" panose="05000000000000000000" pitchFamily="2" charset="2"/>
              <a:buChar char="§"/>
            </a:pPr>
            <a:r>
              <a:rPr lang="el-GR" kern="0" dirty="0"/>
              <a:t>Μια μελέτη χαρακτηρίζεται </a:t>
            </a:r>
            <a:r>
              <a:rPr lang="el-GR" b="1" kern="0" dirty="0">
                <a:solidFill>
                  <a:schemeClr val="accent6">
                    <a:lumMod val="50000"/>
                  </a:schemeClr>
                </a:solidFill>
              </a:rPr>
              <a:t>Προοπτική μελέτη (</a:t>
            </a:r>
            <a:r>
              <a:rPr lang="en-GB" b="1" kern="0" dirty="0">
                <a:solidFill>
                  <a:schemeClr val="accent6">
                    <a:lumMod val="50000"/>
                  </a:schemeClr>
                </a:solidFill>
              </a:rPr>
              <a:t>prospective study) </a:t>
            </a:r>
            <a:r>
              <a:rPr lang="el-GR" b="1" kern="0" dirty="0"/>
              <a:t>ή </a:t>
            </a:r>
            <a:r>
              <a:rPr lang="el-GR" b="1" kern="0" dirty="0">
                <a:solidFill>
                  <a:schemeClr val="accent6">
                    <a:lumMod val="50000"/>
                  </a:schemeClr>
                </a:solidFill>
              </a:rPr>
              <a:t>αναδρομική μελέτη (</a:t>
            </a:r>
            <a:r>
              <a:rPr lang="en-GB" b="1" kern="0" dirty="0">
                <a:solidFill>
                  <a:schemeClr val="accent6">
                    <a:lumMod val="50000"/>
                  </a:schemeClr>
                </a:solidFill>
              </a:rPr>
              <a:t>retrospective study)</a:t>
            </a:r>
            <a:r>
              <a:rPr lang="el-GR" b="1" kern="0" dirty="0">
                <a:solidFill>
                  <a:schemeClr val="accent6">
                    <a:lumMod val="50000"/>
                  </a:schemeClr>
                </a:solidFill>
              </a:rPr>
              <a:t> </a:t>
            </a:r>
            <a:r>
              <a:rPr lang="el-GR" kern="0" dirty="0"/>
              <a:t>ανάλογα με τον τρόπο που ορίζουμε ότι θα συλλέξουμε τα δεδομένα.</a:t>
            </a:r>
          </a:p>
          <a:p>
            <a:pPr marL="285750" indent="-285750" algn="just">
              <a:spcAft>
                <a:spcPts val="600"/>
              </a:spcAft>
              <a:buFont typeface="Wingdings" panose="05000000000000000000" pitchFamily="2" charset="2"/>
              <a:buChar char="§"/>
            </a:pPr>
            <a:r>
              <a:rPr lang="el-GR" sz="1700" kern="0" dirty="0"/>
              <a:t>Στις </a:t>
            </a:r>
            <a:r>
              <a:rPr lang="el-GR" sz="1700" kern="0" dirty="0">
                <a:solidFill>
                  <a:schemeClr val="accent6">
                    <a:lumMod val="50000"/>
                  </a:schemeClr>
                </a:solidFill>
              </a:rPr>
              <a:t>αναδρομικές μελέτες</a:t>
            </a:r>
            <a:r>
              <a:rPr lang="el-GR" sz="1700" kern="0" dirty="0"/>
              <a:t>, οι ε</a:t>
            </a:r>
            <a:r>
              <a:rPr lang="el-GR" sz="1700" b="0" i="0" dirty="0">
                <a:solidFill>
                  <a:srgbClr val="000000"/>
                </a:solidFill>
                <a:effectLst/>
                <a:latin typeface="Inter"/>
              </a:rPr>
              <a:t>ρευνητές αναλύουν δεδομένα που έχουν ήδη συλλεχθεί στο παρελθόν (αρχεία, ιατρικές καρτέλες, ή βάσεις δεδομένων). Χρησιμοποιούνται για να μελετήσουν συσχέτιση μεταξύ παραγόντων κινδύνου και αποτελεσμάτων υγείας.</a:t>
            </a:r>
          </a:p>
          <a:p>
            <a:pPr marL="285750" indent="-285750" algn="just">
              <a:spcAft>
                <a:spcPts val="600"/>
              </a:spcAft>
              <a:buFont typeface="Wingdings" panose="05000000000000000000" pitchFamily="2" charset="2"/>
              <a:buChar char="§"/>
            </a:pPr>
            <a:r>
              <a:rPr lang="el-GR" sz="1700" kern="0" dirty="0">
                <a:solidFill>
                  <a:srgbClr val="000000"/>
                </a:solidFill>
                <a:latin typeface="Inter"/>
              </a:rPr>
              <a:t>Στις </a:t>
            </a:r>
            <a:r>
              <a:rPr lang="el-GR" sz="1700" kern="0" dirty="0">
                <a:solidFill>
                  <a:schemeClr val="accent6">
                    <a:lumMod val="50000"/>
                  </a:schemeClr>
                </a:solidFill>
              </a:rPr>
              <a:t>προδρομικές μελέτες</a:t>
            </a:r>
            <a:r>
              <a:rPr lang="el-GR" sz="1700" kern="0" dirty="0">
                <a:solidFill>
                  <a:srgbClr val="000000"/>
                </a:solidFill>
                <a:latin typeface="Inter"/>
              </a:rPr>
              <a:t>, η συλλογή δεδομένων γίνεται με την παρακολούθηση των ασθενών στην πάροδο του χρόνου. Χρησιμοποιούνται για να </a:t>
            </a:r>
            <a:r>
              <a:rPr lang="el-GR" sz="1600" b="0" i="0" dirty="0">
                <a:solidFill>
                  <a:srgbClr val="000000"/>
                </a:solidFill>
                <a:effectLst/>
                <a:latin typeface="Inter"/>
              </a:rPr>
              <a:t>εξετάσουν </a:t>
            </a:r>
            <a:r>
              <a:rPr lang="el-GR" sz="1600" b="0" i="0" dirty="0" err="1">
                <a:solidFill>
                  <a:srgbClr val="000000"/>
                </a:solidFill>
                <a:effectLst/>
                <a:latin typeface="Inter"/>
              </a:rPr>
              <a:t>αιτιακές</a:t>
            </a:r>
            <a:r>
              <a:rPr lang="el-GR" sz="1600" b="0" i="0" dirty="0">
                <a:solidFill>
                  <a:srgbClr val="000000"/>
                </a:solidFill>
                <a:effectLst/>
                <a:latin typeface="Inter"/>
              </a:rPr>
              <a:t> σχέσεις και παράγοντες κινδύνου.</a:t>
            </a:r>
            <a:endParaRPr lang="el-GR" sz="1700" kern="0" dirty="0">
              <a:solidFill>
                <a:srgbClr val="000000"/>
              </a:solidFill>
              <a:latin typeface="Inter"/>
            </a:endParaRPr>
          </a:p>
        </p:txBody>
      </p:sp>
      <p:sp>
        <p:nvSpPr>
          <p:cNvPr id="9" name="Ορθογώνιο 8">
            <a:extLst>
              <a:ext uri="{FF2B5EF4-FFF2-40B4-BE49-F238E27FC236}">
                <a16:creationId xmlns:a16="http://schemas.microsoft.com/office/drawing/2014/main" id="{7CF50A80-8CDB-9D18-BCDD-CD091F480737}"/>
              </a:ext>
            </a:extLst>
          </p:cNvPr>
          <p:cNvSpPr/>
          <p:nvPr/>
        </p:nvSpPr>
        <p:spPr>
          <a:xfrm>
            <a:off x="1143000" y="3943350"/>
            <a:ext cx="7086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700" dirty="0"/>
              <a:t>Το </a:t>
            </a:r>
            <a:r>
              <a:rPr lang="el-GR" sz="1700" b="1" dirty="0"/>
              <a:t>κύριο πλεονέκτημα των αναδρομικών μελετών </a:t>
            </a:r>
            <a:r>
              <a:rPr lang="el-GR" sz="1700" dirty="0"/>
              <a:t>είναι ότι είναι λιγότερο δαπανηρές και χρονοβόρες. Ενέχουν, ωστόσο, μεγαλύτερο κίνδυνο συστηματικών σφαλμάτων και επιρροής </a:t>
            </a:r>
            <a:r>
              <a:rPr lang="el-GR" sz="1700" dirty="0" err="1"/>
              <a:t>συγχυτικών</a:t>
            </a:r>
            <a:r>
              <a:rPr lang="el-GR" sz="1700" dirty="0"/>
              <a:t> παραγόντων. </a:t>
            </a:r>
          </a:p>
        </p:txBody>
      </p:sp>
    </p:spTree>
    <p:extLst>
      <p:ext uri="{BB962C8B-B14F-4D97-AF65-F5344CB8AC3E}">
        <p14:creationId xmlns:p14="http://schemas.microsoft.com/office/powerpoint/2010/main" val="382819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1 - Τίτλος"/>
          <p:cNvSpPr>
            <a:spLocks noGrp="1"/>
          </p:cNvSpPr>
          <p:nvPr>
            <p:ph type="ctrTitle"/>
          </p:nvPr>
        </p:nvSpPr>
        <p:spPr bwMode="auto">
          <a:xfrm>
            <a:off x="4331493" y="247852"/>
            <a:ext cx="4443413" cy="377026"/>
          </a:xfrm>
          <a:noFill/>
          <a:ln>
            <a:miter lim="800000"/>
            <a:headEnd/>
            <a:tailEnd/>
          </a:ln>
        </p:spPr>
        <p:txBody>
          <a:bodyPr vert="horz" wrap="square" lIns="68580" tIns="34290" rIns="68580" bIns="34290" numCol="1" anchor="t" anchorCtr="0" compatLnSpc="1">
            <a:prstTxWarp prst="textNoShape">
              <a:avLst/>
            </a:prstTxWarp>
          </a:bodyPr>
          <a:lstStyle/>
          <a:p>
            <a:pPr algn="ctr"/>
            <a:r>
              <a:rPr lang="el-GR" sz="2000" kern="1200" dirty="0">
                <a:solidFill>
                  <a:srgbClr val="002060"/>
                </a:solidFill>
                <a:latin typeface="+mn-lt"/>
                <a:cs typeface="+mj-cs"/>
              </a:rPr>
              <a:t>Ανικανοποίητες Ανάγκες Υγείας</a:t>
            </a:r>
          </a:p>
        </p:txBody>
      </p:sp>
      <p:pic>
        <p:nvPicPr>
          <p:cNvPr id="11267" name="Picture 2"/>
          <p:cNvPicPr>
            <a:picLocks noChangeAspect="1" noChangeArrowheads="1"/>
          </p:cNvPicPr>
          <p:nvPr/>
        </p:nvPicPr>
        <p:blipFill>
          <a:blip r:embed="rId2" cstate="print"/>
          <a:srcRect/>
          <a:stretch>
            <a:fillRect/>
          </a:stretch>
        </p:blipFill>
        <p:spPr bwMode="auto">
          <a:xfrm>
            <a:off x="0" y="113110"/>
            <a:ext cx="3321844" cy="4814888"/>
          </a:xfrm>
          <a:prstGeom prst="rect">
            <a:avLst/>
          </a:prstGeom>
          <a:noFill/>
          <a:ln w="9525">
            <a:noFill/>
            <a:miter lim="800000"/>
            <a:headEnd/>
            <a:tailEnd/>
          </a:ln>
        </p:spPr>
      </p:pic>
      <p:pic>
        <p:nvPicPr>
          <p:cNvPr id="11268" name="Picture 3"/>
          <p:cNvPicPr>
            <a:picLocks noChangeAspect="1" noChangeArrowheads="1"/>
          </p:cNvPicPr>
          <p:nvPr/>
        </p:nvPicPr>
        <p:blipFill>
          <a:blip r:embed="rId3" cstate="print"/>
          <a:srcRect/>
          <a:stretch>
            <a:fillRect/>
          </a:stretch>
        </p:blipFill>
        <p:spPr bwMode="auto">
          <a:xfrm>
            <a:off x="3344466" y="736997"/>
            <a:ext cx="5709047" cy="3348038"/>
          </a:xfrm>
          <a:prstGeom prst="rect">
            <a:avLst/>
          </a:prstGeom>
          <a:noFill/>
          <a:ln w="9525">
            <a:noFill/>
            <a:miter lim="800000"/>
            <a:headEnd/>
            <a:tailEnd/>
          </a:ln>
        </p:spPr>
      </p:pic>
      <p:sp>
        <p:nvSpPr>
          <p:cNvPr id="6" name="Oval 5"/>
          <p:cNvSpPr/>
          <p:nvPr/>
        </p:nvSpPr>
        <p:spPr>
          <a:xfrm>
            <a:off x="608410" y="1127523"/>
            <a:ext cx="255984" cy="1595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7" name="Oval 6"/>
          <p:cNvSpPr/>
          <p:nvPr/>
        </p:nvSpPr>
        <p:spPr>
          <a:xfrm rot="18403385">
            <a:off x="4024908" y="3122415"/>
            <a:ext cx="379810" cy="1595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cxnSp>
        <p:nvCxnSpPr>
          <p:cNvPr id="2" name="Ευθεία γραμμή σύνδεσης 1">
            <a:extLst>
              <a:ext uri="{FF2B5EF4-FFF2-40B4-BE49-F238E27FC236}">
                <a16:creationId xmlns:a16="http://schemas.microsoft.com/office/drawing/2014/main" id="{13332902-3F5E-0E74-44E3-A4C0D13D4900}"/>
              </a:ext>
            </a:extLst>
          </p:cNvPr>
          <p:cNvCxnSpPr>
            <a:cxnSpLocks/>
          </p:cNvCxnSpPr>
          <p:nvPr/>
        </p:nvCxnSpPr>
        <p:spPr>
          <a:xfrm>
            <a:off x="4419600" y="719138"/>
            <a:ext cx="42421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 name="Ευθεία γραμμή σύνδεσης 2">
            <a:extLst>
              <a:ext uri="{FF2B5EF4-FFF2-40B4-BE49-F238E27FC236}">
                <a16:creationId xmlns:a16="http://schemas.microsoft.com/office/drawing/2014/main" id="{16A0138B-3DAF-B412-55C3-ADD1B46B9EB5}"/>
              </a:ext>
            </a:extLst>
          </p:cNvPr>
          <p:cNvCxnSpPr>
            <a:cxnSpLocks/>
          </p:cNvCxnSpPr>
          <p:nvPr/>
        </p:nvCxnSpPr>
        <p:spPr>
          <a:xfrm>
            <a:off x="4267200" y="742950"/>
            <a:ext cx="4382691"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451628A-CD18-30CE-6C76-4810FE78FD0F}"/>
              </a:ext>
            </a:extLst>
          </p:cNvPr>
          <p:cNvSpPr txBox="1">
            <a:spLocks noChangeArrowheads="1"/>
          </p:cNvSpPr>
          <p:nvPr/>
        </p:nvSpPr>
        <p:spPr bwMode="auto">
          <a:xfrm>
            <a:off x="489942" y="133350"/>
            <a:ext cx="8171855"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Κοστολόγηση</a:t>
            </a:r>
            <a:endParaRPr lang="el-GR" altLang="el-GR" sz="26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1BA7C105-2C7C-B152-A678-1381F099F780}"/>
              </a:ext>
            </a:extLst>
          </p:cNvPr>
          <p:cNvCxnSpPr>
            <a:cxnSpLocks/>
          </p:cNvCxnSpPr>
          <p:nvPr/>
        </p:nvCxnSpPr>
        <p:spPr>
          <a:xfrm>
            <a:off x="395288" y="678180"/>
            <a:ext cx="813911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6ECD4BF2-DA59-7E4A-B471-5B62E06563A0}"/>
              </a:ext>
            </a:extLst>
          </p:cNvPr>
          <p:cNvCxnSpPr>
            <a:cxnSpLocks/>
          </p:cNvCxnSpPr>
          <p:nvPr/>
        </p:nvCxnSpPr>
        <p:spPr>
          <a:xfrm>
            <a:off x="382191" y="701993"/>
            <a:ext cx="805815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E05733C5-9B74-D938-FF68-0C2F8120AD3A}"/>
              </a:ext>
            </a:extLst>
          </p:cNvPr>
          <p:cNvSpPr txBox="1"/>
          <p:nvPr/>
        </p:nvSpPr>
        <p:spPr>
          <a:xfrm>
            <a:off x="699643" y="1542457"/>
            <a:ext cx="1738757"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l-GR" sz="1600" dirty="0"/>
              <a:t>Άμεσο Κόστος</a:t>
            </a:r>
          </a:p>
          <a:p>
            <a:pPr algn="ctr"/>
            <a:r>
              <a:rPr lang="en-GB" sz="1600" dirty="0"/>
              <a:t>Direct cost</a:t>
            </a:r>
            <a:endParaRPr lang="el-GR" sz="1600" dirty="0"/>
          </a:p>
        </p:txBody>
      </p:sp>
      <p:sp>
        <p:nvSpPr>
          <p:cNvPr id="8" name="TextBox 7">
            <a:extLst>
              <a:ext uri="{FF2B5EF4-FFF2-40B4-BE49-F238E27FC236}">
                <a16:creationId xmlns:a16="http://schemas.microsoft.com/office/drawing/2014/main" id="{63E5C0E4-AEA4-1815-5ECC-FA370BA2A1A8}"/>
              </a:ext>
            </a:extLst>
          </p:cNvPr>
          <p:cNvSpPr txBox="1"/>
          <p:nvPr/>
        </p:nvSpPr>
        <p:spPr>
          <a:xfrm>
            <a:off x="3747643" y="1542457"/>
            <a:ext cx="1738757"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l-GR" sz="1600" dirty="0"/>
              <a:t>Έμμεσο Κόστος</a:t>
            </a:r>
          </a:p>
          <a:p>
            <a:pPr algn="ctr"/>
            <a:r>
              <a:rPr lang="en-GB" sz="1600" dirty="0"/>
              <a:t>Indirect cost</a:t>
            </a:r>
            <a:endParaRPr lang="el-GR" sz="1600" dirty="0"/>
          </a:p>
        </p:txBody>
      </p:sp>
      <p:sp>
        <p:nvSpPr>
          <p:cNvPr id="10" name="TextBox 9">
            <a:extLst>
              <a:ext uri="{FF2B5EF4-FFF2-40B4-BE49-F238E27FC236}">
                <a16:creationId xmlns:a16="http://schemas.microsoft.com/office/drawing/2014/main" id="{D6998303-0385-75F3-C59C-4C7365D96C92}"/>
              </a:ext>
            </a:extLst>
          </p:cNvPr>
          <p:cNvSpPr txBox="1"/>
          <p:nvPr/>
        </p:nvSpPr>
        <p:spPr>
          <a:xfrm>
            <a:off x="6719443" y="1542457"/>
            <a:ext cx="1738757" cy="58477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l-GR" sz="1600" dirty="0"/>
              <a:t>Άυλο Κόστος</a:t>
            </a:r>
          </a:p>
          <a:p>
            <a:pPr algn="ctr"/>
            <a:r>
              <a:rPr lang="en-GB" sz="1600" dirty="0"/>
              <a:t>Intangible cost</a:t>
            </a:r>
            <a:endParaRPr lang="el-GR" sz="1600" dirty="0"/>
          </a:p>
        </p:txBody>
      </p:sp>
      <p:sp>
        <p:nvSpPr>
          <p:cNvPr id="17" name="TextBox 16">
            <a:extLst>
              <a:ext uri="{FF2B5EF4-FFF2-40B4-BE49-F238E27FC236}">
                <a16:creationId xmlns:a16="http://schemas.microsoft.com/office/drawing/2014/main" id="{F65B1681-B53F-BEE4-2FA9-5C9F7EE576B6}"/>
              </a:ext>
            </a:extLst>
          </p:cNvPr>
          <p:cNvSpPr txBox="1"/>
          <p:nvPr/>
        </p:nvSpPr>
        <p:spPr>
          <a:xfrm>
            <a:off x="228600" y="3062646"/>
            <a:ext cx="1295400" cy="1200329"/>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l-GR" sz="1200" b="1" dirty="0">
                <a:solidFill>
                  <a:schemeClr val="tx1"/>
                </a:solidFill>
              </a:rPr>
              <a:t>Υγειονομικό Κόστος </a:t>
            </a:r>
            <a:endParaRPr lang="en-GB" sz="1200" b="1" dirty="0">
              <a:solidFill>
                <a:schemeClr val="tx1"/>
              </a:solidFill>
            </a:endParaRPr>
          </a:p>
          <a:p>
            <a:pPr algn="ctr"/>
            <a:r>
              <a:rPr lang="el-GR" sz="1200" dirty="0">
                <a:solidFill>
                  <a:schemeClr val="tx1"/>
                </a:solidFill>
              </a:rPr>
              <a:t>(</a:t>
            </a:r>
            <a:r>
              <a:rPr lang="en-GB" sz="1200" dirty="0">
                <a:solidFill>
                  <a:schemeClr val="tx1"/>
                </a:solidFill>
              </a:rPr>
              <a:t>direct medical cost or direct healthcare cost)</a:t>
            </a:r>
          </a:p>
          <a:p>
            <a:pPr algn="ctr"/>
            <a:endParaRPr lang="el-GR" sz="1200" dirty="0"/>
          </a:p>
        </p:txBody>
      </p:sp>
      <p:sp>
        <p:nvSpPr>
          <p:cNvPr id="18" name="TextBox 17">
            <a:extLst>
              <a:ext uri="{FF2B5EF4-FFF2-40B4-BE49-F238E27FC236}">
                <a16:creationId xmlns:a16="http://schemas.microsoft.com/office/drawing/2014/main" id="{0414FCB2-033E-FEE6-393C-33590F9247E5}"/>
              </a:ext>
            </a:extLst>
          </p:cNvPr>
          <p:cNvSpPr txBox="1"/>
          <p:nvPr/>
        </p:nvSpPr>
        <p:spPr>
          <a:xfrm>
            <a:off x="1600200" y="3066457"/>
            <a:ext cx="1295400" cy="1200329"/>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l-GR" sz="1200" b="1" dirty="0">
                <a:solidFill>
                  <a:schemeClr val="tx1"/>
                </a:solidFill>
              </a:rPr>
              <a:t>Μη Υγειονομικό Κόστος </a:t>
            </a:r>
            <a:endParaRPr lang="en-GB" sz="1200" b="1" dirty="0">
              <a:solidFill>
                <a:schemeClr val="tx1"/>
              </a:solidFill>
            </a:endParaRPr>
          </a:p>
          <a:p>
            <a:pPr algn="ctr"/>
            <a:r>
              <a:rPr lang="el-GR" sz="1200" dirty="0">
                <a:solidFill>
                  <a:schemeClr val="tx1"/>
                </a:solidFill>
              </a:rPr>
              <a:t>(</a:t>
            </a:r>
            <a:r>
              <a:rPr lang="en-GB" sz="1200" dirty="0">
                <a:solidFill>
                  <a:schemeClr val="tx1"/>
                </a:solidFill>
              </a:rPr>
              <a:t>direct non</a:t>
            </a:r>
            <a:r>
              <a:rPr lang="el-GR" sz="1200" dirty="0">
                <a:solidFill>
                  <a:schemeClr val="tx1"/>
                </a:solidFill>
              </a:rPr>
              <a:t>-</a:t>
            </a:r>
            <a:r>
              <a:rPr lang="en-GB" sz="1200" dirty="0">
                <a:solidFill>
                  <a:schemeClr val="tx1"/>
                </a:solidFill>
              </a:rPr>
              <a:t>medical cost or direct non-healthcare cost)</a:t>
            </a:r>
            <a:endParaRPr lang="el-GR" sz="1200" dirty="0">
              <a:solidFill>
                <a:schemeClr val="tx1"/>
              </a:solidFill>
            </a:endParaRPr>
          </a:p>
        </p:txBody>
      </p:sp>
      <p:cxnSp>
        <p:nvCxnSpPr>
          <p:cNvPr id="20" name="Γραμμή σύνδεσης: Γωνιώδης 19">
            <a:extLst>
              <a:ext uri="{FF2B5EF4-FFF2-40B4-BE49-F238E27FC236}">
                <a16:creationId xmlns:a16="http://schemas.microsoft.com/office/drawing/2014/main" id="{F193D85F-3F1F-65A5-CDA8-26942AAA2F19}"/>
              </a:ext>
            </a:extLst>
          </p:cNvPr>
          <p:cNvCxnSpPr>
            <a:cxnSpLocks/>
            <a:stCxn id="3" idx="2"/>
            <a:endCxn id="17" idx="0"/>
          </p:cNvCxnSpPr>
          <p:nvPr/>
        </p:nvCxnSpPr>
        <p:spPr>
          <a:xfrm rot="5400000">
            <a:off x="754954" y="2248578"/>
            <a:ext cx="935414" cy="692722"/>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Γραμμή σύνδεσης: Γωνιώδης 21">
            <a:extLst>
              <a:ext uri="{FF2B5EF4-FFF2-40B4-BE49-F238E27FC236}">
                <a16:creationId xmlns:a16="http://schemas.microsoft.com/office/drawing/2014/main" id="{3271F24C-62D3-34D0-0BE9-62F6D3A95A55}"/>
              </a:ext>
            </a:extLst>
          </p:cNvPr>
          <p:cNvCxnSpPr>
            <a:cxnSpLocks/>
            <a:stCxn id="3" idx="2"/>
            <a:endCxn id="18" idx="0"/>
          </p:cNvCxnSpPr>
          <p:nvPr/>
        </p:nvCxnSpPr>
        <p:spPr>
          <a:xfrm rot="16200000" flipH="1">
            <a:off x="1438849" y="2257405"/>
            <a:ext cx="939225" cy="678878"/>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sp>
        <p:nvSpPr>
          <p:cNvPr id="26" name="TextBox 25">
            <a:extLst>
              <a:ext uri="{FF2B5EF4-FFF2-40B4-BE49-F238E27FC236}">
                <a16:creationId xmlns:a16="http://schemas.microsoft.com/office/drawing/2014/main" id="{DF76DED0-1B07-B76E-BE33-AD6BACE549A9}"/>
              </a:ext>
            </a:extLst>
          </p:cNvPr>
          <p:cNvSpPr txBox="1"/>
          <p:nvPr/>
        </p:nvSpPr>
        <p:spPr>
          <a:xfrm>
            <a:off x="3200400" y="3049251"/>
            <a:ext cx="1371600" cy="1200329"/>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sz="1200" b="1" dirty="0">
                <a:solidFill>
                  <a:schemeClr val="tx1"/>
                </a:solidFill>
              </a:rPr>
              <a:t>Απώλεια παραγωγικότητας λόγω νοσηρότητας </a:t>
            </a:r>
            <a:r>
              <a:rPr lang="el-GR" sz="1200" dirty="0">
                <a:solidFill>
                  <a:schemeClr val="tx1"/>
                </a:solidFill>
              </a:rPr>
              <a:t>(</a:t>
            </a:r>
            <a:r>
              <a:rPr lang="en-GB" sz="1200" dirty="0">
                <a:solidFill>
                  <a:schemeClr val="tx1"/>
                </a:solidFill>
              </a:rPr>
              <a:t>productivity loss due to morbidity)</a:t>
            </a:r>
            <a:endParaRPr lang="el-GR" sz="1200" dirty="0">
              <a:solidFill>
                <a:schemeClr val="tx1"/>
              </a:solidFill>
            </a:endParaRPr>
          </a:p>
        </p:txBody>
      </p:sp>
      <p:sp>
        <p:nvSpPr>
          <p:cNvPr id="27" name="TextBox 26">
            <a:extLst>
              <a:ext uri="{FF2B5EF4-FFF2-40B4-BE49-F238E27FC236}">
                <a16:creationId xmlns:a16="http://schemas.microsoft.com/office/drawing/2014/main" id="{66B57955-4E89-4CA1-EF80-01501598B650}"/>
              </a:ext>
            </a:extLst>
          </p:cNvPr>
          <p:cNvSpPr txBox="1"/>
          <p:nvPr/>
        </p:nvSpPr>
        <p:spPr>
          <a:xfrm>
            <a:off x="4724400" y="3053062"/>
            <a:ext cx="1371600" cy="1200329"/>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sz="1200" b="1" dirty="0">
                <a:solidFill>
                  <a:schemeClr val="tx1"/>
                </a:solidFill>
              </a:rPr>
              <a:t>Απώλεια παραγωγικότητας λόγω θνησιμότητας </a:t>
            </a:r>
            <a:r>
              <a:rPr lang="el-GR" sz="1200" dirty="0">
                <a:solidFill>
                  <a:schemeClr val="tx1"/>
                </a:solidFill>
              </a:rPr>
              <a:t>(</a:t>
            </a:r>
            <a:r>
              <a:rPr lang="en-GB" sz="1200" dirty="0">
                <a:solidFill>
                  <a:schemeClr val="tx1"/>
                </a:solidFill>
              </a:rPr>
              <a:t>productivity loss due to mortality)</a:t>
            </a:r>
            <a:endParaRPr lang="el-GR" sz="1200" dirty="0">
              <a:solidFill>
                <a:schemeClr val="tx1"/>
              </a:solidFill>
            </a:endParaRPr>
          </a:p>
        </p:txBody>
      </p:sp>
      <p:cxnSp>
        <p:nvCxnSpPr>
          <p:cNvPr id="28" name="Γραμμή σύνδεσης: Γωνιώδης 27">
            <a:extLst>
              <a:ext uri="{FF2B5EF4-FFF2-40B4-BE49-F238E27FC236}">
                <a16:creationId xmlns:a16="http://schemas.microsoft.com/office/drawing/2014/main" id="{83374F44-0A48-FC91-4C70-A0A09AB0C444}"/>
              </a:ext>
            </a:extLst>
          </p:cNvPr>
          <p:cNvCxnSpPr>
            <a:cxnSpLocks/>
            <a:stCxn id="8" idx="2"/>
            <a:endCxn id="26" idx="0"/>
          </p:cNvCxnSpPr>
          <p:nvPr/>
        </p:nvCxnSpPr>
        <p:spPr>
          <a:xfrm rot="5400000">
            <a:off x="3790602" y="2222830"/>
            <a:ext cx="922019" cy="730822"/>
          </a:xfrm>
          <a:prstGeom prst="bentConnector3">
            <a:avLst/>
          </a:prstGeom>
          <a:ln>
            <a:tailEnd type="triangle"/>
          </a:ln>
        </p:spPr>
        <p:style>
          <a:lnRef idx="2">
            <a:schemeClr val="accent1"/>
          </a:lnRef>
          <a:fillRef idx="1">
            <a:schemeClr val="lt1"/>
          </a:fillRef>
          <a:effectRef idx="0">
            <a:schemeClr val="accent1"/>
          </a:effectRef>
          <a:fontRef idx="minor">
            <a:schemeClr val="dk1"/>
          </a:fontRef>
        </p:style>
      </p:cxnSp>
      <p:cxnSp>
        <p:nvCxnSpPr>
          <p:cNvPr id="29" name="Γραμμή σύνδεσης: Γωνιώδης 28">
            <a:extLst>
              <a:ext uri="{FF2B5EF4-FFF2-40B4-BE49-F238E27FC236}">
                <a16:creationId xmlns:a16="http://schemas.microsoft.com/office/drawing/2014/main" id="{C5F238BD-8C3E-E1A6-6C47-24B7F4D472A6}"/>
              </a:ext>
            </a:extLst>
          </p:cNvPr>
          <p:cNvCxnSpPr>
            <a:cxnSpLocks/>
            <a:stCxn id="8" idx="2"/>
            <a:endCxn id="27" idx="0"/>
          </p:cNvCxnSpPr>
          <p:nvPr/>
        </p:nvCxnSpPr>
        <p:spPr>
          <a:xfrm rot="16200000" flipH="1">
            <a:off x="4550696" y="2193558"/>
            <a:ext cx="925830" cy="793178"/>
          </a:xfrm>
          <a:prstGeom prst="bentConnector3">
            <a:avLst/>
          </a:prstGeom>
          <a:ln>
            <a:tailEnd type="triangle"/>
          </a:ln>
        </p:spPr>
        <p:style>
          <a:lnRef idx="2">
            <a:schemeClr val="accent1"/>
          </a:lnRef>
          <a:fillRef idx="1">
            <a:schemeClr val="lt1"/>
          </a:fillRef>
          <a:effectRef idx="0">
            <a:schemeClr val="accent1"/>
          </a:effectRef>
          <a:fontRef idx="minor">
            <a:schemeClr val="dk1"/>
          </a:fontRef>
        </p:style>
      </p:cxnSp>
      <p:sp>
        <p:nvSpPr>
          <p:cNvPr id="45" name="TextBox 44">
            <a:extLst>
              <a:ext uri="{FF2B5EF4-FFF2-40B4-BE49-F238E27FC236}">
                <a16:creationId xmlns:a16="http://schemas.microsoft.com/office/drawing/2014/main" id="{14C55368-4C3A-843B-DCA2-8F3893C37F85}"/>
              </a:ext>
            </a:extLst>
          </p:cNvPr>
          <p:cNvSpPr txBox="1"/>
          <p:nvPr/>
        </p:nvSpPr>
        <p:spPr>
          <a:xfrm>
            <a:off x="3200050" y="4426627"/>
            <a:ext cx="2895949" cy="461665"/>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l-GR" sz="1200" b="1" dirty="0">
                <a:solidFill>
                  <a:schemeClr val="tx1"/>
                </a:solidFill>
              </a:rPr>
              <a:t>Κοινωνικό κόστος </a:t>
            </a:r>
          </a:p>
          <a:p>
            <a:pPr algn="ctr"/>
            <a:r>
              <a:rPr lang="el-GR" sz="1200" dirty="0">
                <a:solidFill>
                  <a:schemeClr val="tx1"/>
                </a:solidFill>
              </a:rPr>
              <a:t>(</a:t>
            </a:r>
            <a:r>
              <a:rPr lang="en-GB" sz="1200" dirty="0">
                <a:solidFill>
                  <a:schemeClr val="tx1"/>
                </a:solidFill>
              </a:rPr>
              <a:t>informal care)</a:t>
            </a:r>
            <a:endParaRPr lang="el-GR" sz="1200" dirty="0">
              <a:solidFill>
                <a:schemeClr val="tx1"/>
              </a:solidFill>
            </a:endParaRPr>
          </a:p>
        </p:txBody>
      </p:sp>
      <p:sp>
        <p:nvSpPr>
          <p:cNvPr id="46" name="TextBox 45">
            <a:extLst>
              <a:ext uri="{FF2B5EF4-FFF2-40B4-BE49-F238E27FC236}">
                <a16:creationId xmlns:a16="http://schemas.microsoft.com/office/drawing/2014/main" id="{2B7D0EFB-287B-91C6-7075-9DEF9546582C}"/>
              </a:ext>
            </a:extLst>
          </p:cNvPr>
          <p:cNvSpPr txBox="1"/>
          <p:nvPr/>
        </p:nvSpPr>
        <p:spPr>
          <a:xfrm>
            <a:off x="6425803" y="3071158"/>
            <a:ext cx="2337197" cy="1938992"/>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200" b="1" dirty="0">
                <a:solidFill>
                  <a:schemeClr val="tx1"/>
                </a:solidFill>
              </a:rPr>
              <a:t>To </a:t>
            </a:r>
            <a:r>
              <a:rPr lang="el-GR" sz="1200" b="1" dirty="0">
                <a:solidFill>
                  <a:schemeClr val="tx1"/>
                </a:solidFill>
              </a:rPr>
              <a:t>άυλο κόστος </a:t>
            </a:r>
            <a:r>
              <a:rPr lang="el-GR" sz="1200" dirty="0">
                <a:solidFill>
                  <a:schemeClr val="tx1"/>
                </a:solidFill>
              </a:rPr>
              <a:t>είναι κατηγορία κόστους που σπάνια χρησιμοποιείται σήμερα. Αναφέρεται σε στοιχεία που δύσκολα μπορούν να μετρηθούν και να εκτιμηθούν σε όρους κόστους, π.χ. πόνος που σχετίζεται με μια θεραπεία, κοινωνικές, ψυχολογικές και ηθικές συνέπειες μιας ασθένειας. </a:t>
            </a:r>
          </a:p>
        </p:txBody>
      </p:sp>
      <p:cxnSp>
        <p:nvCxnSpPr>
          <p:cNvPr id="48" name="Ευθύγραμμο βέλος σύνδεσης 47">
            <a:extLst>
              <a:ext uri="{FF2B5EF4-FFF2-40B4-BE49-F238E27FC236}">
                <a16:creationId xmlns:a16="http://schemas.microsoft.com/office/drawing/2014/main" id="{98F4CA9E-6577-6787-25A6-023F04587451}"/>
              </a:ext>
            </a:extLst>
          </p:cNvPr>
          <p:cNvCxnSpPr>
            <a:cxnSpLocks/>
            <a:stCxn id="10" idx="2"/>
            <a:endCxn id="46" idx="0"/>
          </p:cNvCxnSpPr>
          <p:nvPr/>
        </p:nvCxnSpPr>
        <p:spPr>
          <a:xfrm>
            <a:off x="7588822" y="2127232"/>
            <a:ext cx="5580" cy="943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Οβάλ 49">
            <a:extLst>
              <a:ext uri="{FF2B5EF4-FFF2-40B4-BE49-F238E27FC236}">
                <a16:creationId xmlns:a16="http://schemas.microsoft.com/office/drawing/2014/main" id="{0E4282CD-3E34-6A66-06A5-A8CDBCADB450}"/>
              </a:ext>
            </a:extLst>
          </p:cNvPr>
          <p:cNvSpPr/>
          <p:nvPr/>
        </p:nvSpPr>
        <p:spPr>
          <a:xfrm>
            <a:off x="146796" y="971555"/>
            <a:ext cx="5808480" cy="153965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l-GR"/>
          </a:p>
        </p:txBody>
      </p:sp>
      <p:sp>
        <p:nvSpPr>
          <p:cNvPr id="51" name="TextBox 50">
            <a:extLst>
              <a:ext uri="{FF2B5EF4-FFF2-40B4-BE49-F238E27FC236}">
                <a16:creationId xmlns:a16="http://schemas.microsoft.com/office/drawing/2014/main" id="{A5CCEECE-65F4-0474-1339-637FB57A1753}"/>
              </a:ext>
            </a:extLst>
          </p:cNvPr>
          <p:cNvSpPr txBox="1"/>
          <p:nvPr/>
        </p:nvSpPr>
        <p:spPr>
          <a:xfrm>
            <a:off x="4800600" y="742589"/>
            <a:ext cx="3534814" cy="369332"/>
          </a:xfrm>
          <a:prstGeom prst="rect">
            <a:avLst/>
          </a:prstGeom>
          <a:noFill/>
        </p:spPr>
        <p:txBody>
          <a:bodyPr wrap="none" rtlCol="0">
            <a:spAutoFit/>
          </a:bodyPr>
          <a:lstStyle/>
          <a:p>
            <a:r>
              <a:rPr lang="el-GR" b="1" dirty="0">
                <a:solidFill>
                  <a:schemeClr val="accent5">
                    <a:lumMod val="50000"/>
                  </a:schemeClr>
                </a:solidFill>
              </a:rPr>
              <a:t>Μελέτες Οικονομικής αξιολόγησης</a:t>
            </a:r>
          </a:p>
        </p:txBody>
      </p:sp>
      <p:sp>
        <p:nvSpPr>
          <p:cNvPr id="53" name="Βέλος: Δεξιό 52">
            <a:extLst>
              <a:ext uri="{FF2B5EF4-FFF2-40B4-BE49-F238E27FC236}">
                <a16:creationId xmlns:a16="http://schemas.microsoft.com/office/drawing/2014/main" id="{DE335E25-D376-761F-4778-D1CE91B18882}"/>
              </a:ext>
            </a:extLst>
          </p:cNvPr>
          <p:cNvSpPr/>
          <p:nvPr/>
        </p:nvSpPr>
        <p:spPr>
          <a:xfrm rot="19266859">
            <a:off x="5747134" y="1152882"/>
            <a:ext cx="270256" cy="14027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127625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107BF0C5-6824-5823-F8B6-4FDE6D69DD52}"/>
              </a:ext>
            </a:extLst>
          </p:cNvPr>
          <p:cNvSpPr/>
          <p:nvPr/>
        </p:nvSpPr>
        <p:spPr>
          <a:xfrm>
            <a:off x="489942" y="778193"/>
            <a:ext cx="8196857" cy="4355038"/>
          </a:xfrm>
          <a:prstGeom prst="rect">
            <a:avLst/>
          </a:prstGeom>
        </p:spPr>
        <p:txBody>
          <a:bodyPr wrap="square">
            <a:spAutoFit/>
          </a:bodyPr>
          <a:lstStyle/>
          <a:p>
            <a:pPr marL="342900" indent="-342900" algn="just">
              <a:spcAft>
                <a:spcPts val="600"/>
              </a:spcAft>
              <a:buFont typeface="+mj-lt"/>
              <a:buAutoNum type="arabicParenR"/>
              <a:defRPr/>
            </a:pPr>
            <a:r>
              <a:rPr lang="el-GR" sz="1600" b="1" dirty="0">
                <a:solidFill>
                  <a:schemeClr val="accent5">
                    <a:lumMod val="50000"/>
                  </a:schemeClr>
                </a:solidFill>
                <a:cs typeface="Times New Roman" panose="02020603050405020304" pitchFamily="18" charset="0"/>
              </a:rPr>
              <a:t>Άμεσο ιατρικό κόστος </a:t>
            </a:r>
            <a:r>
              <a:rPr lang="el-GR" sz="1600" b="1" dirty="0">
                <a:solidFill>
                  <a:srgbClr val="C00000"/>
                </a:solidFill>
                <a:cs typeface="Times New Roman" panose="02020603050405020304" pitchFamily="18" charset="0"/>
              </a:rPr>
              <a:t>(</a:t>
            </a:r>
            <a:r>
              <a:rPr lang="el-GR" sz="1600" b="1" dirty="0" err="1">
                <a:solidFill>
                  <a:srgbClr val="C00000"/>
                </a:solidFill>
                <a:cs typeface="Times New Roman" panose="02020603050405020304" pitchFamily="18" charset="0"/>
              </a:rPr>
              <a:t>direct</a:t>
            </a:r>
            <a:r>
              <a:rPr lang="el-GR" sz="1600" b="1" dirty="0">
                <a:solidFill>
                  <a:srgbClr val="C00000"/>
                </a:solidFill>
                <a:cs typeface="Times New Roman" panose="02020603050405020304" pitchFamily="18" charset="0"/>
              </a:rPr>
              <a:t> </a:t>
            </a:r>
            <a:r>
              <a:rPr lang="el-GR" sz="1600" b="1" dirty="0" err="1">
                <a:solidFill>
                  <a:srgbClr val="C00000"/>
                </a:solidFill>
                <a:cs typeface="Times New Roman" panose="02020603050405020304" pitchFamily="18" charset="0"/>
              </a:rPr>
              <a:t>medical</a:t>
            </a:r>
            <a:r>
              <a:rPr lang="el-GR" sz="1600" b="1" dirty="0">
                <a:solidFill>
                  <a:srgbClr val="C00000"/>
                </a:solidFill>
                <a:cs typeface="Times New Roman" panose="02020603050405020304" pitchFamily="18" charset="0"/>
              </a:rPr>
              <a:t> </a:t>
            </a:r>
            <a:r>
              <a:rPr lang="el-GR" sz="1600" b="1" dirty="0" err="1">
                <a:solidFill>
                  <a:srgbClr val="C00000"/>
                </a:solidFill>
                <a:cs typeface="Times New Roman" panose="02020603050405020304" pitchFamily="18" charset="0"/>
              </a:rPr>
              <a:t>cost</a:t>
            </a:r>
            <a:r>
              <a:rPr lang="el-GR" sz="1600" b="1" dirty="0">
                <a:solidFill>
                  <a:srgbClr val="C00000"/>
                </a:solidFill>
                <a:cs typeface="Times New Roman" panose="02020603050405020304" pitchFamily="18" charset="0"/>
              </a:rPr>
              <a:t>): </a:t>
            </a:r>
            <a:r>
              <a:rPr lang="el-GR" sz="1600" dirty="0">
                <a:cs typeface="Times New Roman" panose="02020603050405020304" pitchFamily="18" charset="0"/>
              </a:rPr>
              <a:t>είναι το κόστος το οποίο σχετίζεται με την παροχή της ίδιας της παρέμβασης (π.χ. ένα νέο φάρμακο στην αγορά), συμπεριλαμβανομένων όλων των παρενεργειών και όλων των μελλοντικών συνεπειών στη διάγνωση και στη θεραπεία της νόσου.</a:t>
            </a:r>
          </a:p>
          <a:p>
            <a:pPr marL="342900" indent="-342900" algn="just">
              <a:buFont typeface="+mj-lt"/>
              <a:buAutoNum type="arabicParenR"/>
              <a:defRPr/>
            </a:pPr>
            <a:r>
              <a:rPr lang="el-GR" sz="1600" b="1" dirty="0">
                <a:solidFill>
                  <a:schemeClr val="accent5">
                    <a:lumMod val="50000"/>
                  </a:schemeClr>
                </a:solidFill>
                <a:cs typeface="Times New Roman" pitchFamily="18" charset="0"/>
              </a:rPr>
              <a:t>Άμεσο μη ιατρικό κόστος (</a:t>
            </a:r>
            <a:r>
              <a:rPr lang="el-GR" sz="1600" b="1" dirty="0" err="1">
                <a:solidFill>
                  <a:srgbClr val="C00000"/>
                </a:solidFill>
                <a:cs typeface="Times New Roman" panose="02020603050405020304" pitchFamily="18" charset="0"/>
              </a:rPr>
              <a:t>direct</a:t>
            </a:r>
            <a:r>
              <a:rPr lang="el-GR" sz="1600" b="1" dirty="0">
                <a:solidFill>
                  <a:srgbClr val="C00000"/>
                </a:solidFill>
                <a:cs typeface="Times New Roman" panose="02020603050405020304" pitchFamily="18" charset="0"/>
              </a:rPr>
              <a:t> non </a:t>
            </a:r>
            <a:r>
              <a:rPr lang="el-GR" sz="1600" b="1" dirty="0" err="1">
                <a:solidFill>
                  <a:srgbClr val="C00000"/>
                </a:solidFill>
                <a:cs typeface="Times New Roman" panose="02020603050405020304" pitchFamily="18" charset="0"/>
              </a:rPr>
              <a:t>medical</a:t>
            </a:r>
            <a:r>
              <a:rPr lang="el-GR" sz="1600" b="1" dirty="0">
                <a:solidFill>
                  <a:srgbClr val="C00000"/>
                </a:solidFill>
                <a:cs typeface="Times New Roman" panose="02020603050405020304" pitchFamily="18" charset="0"/>
              </a:rPr>
              <a:t> </a:t>
            </a:r>
            <a:r>
              <a:rPr lang="el-GR" sz="1600" b="1" dirty="0" err="1">
                <a:solidFill>
                  <a:srgbClr val="C00000"/>
                </a:solidFill>
                <a:cs typeface="Times New Roman" panose="02020603050405020304" pitchFamily="18" charset="0"/>
              </a:rPr>
              <a:t>cost</a:t>
            </a:r>
            <a:r>
              <a:rPr lang="el-GR" sz="1600" b="1" dirty="0">
                <a:solidFill>
                  <a:srgbClr val="C00000"/>
                </a:solidFill>
                <a:cs typeface="Times New Roman" panose="02020603050405020304" pitchFamily="18" charset="0"/>
              </a:rPr>
              <a:t>)</a:t>
            </a:r>
            <a:r>
              <a:rPr lang="en-US" sz="1600" b="1" dirty="0">
                <a:solidFill>
                  <a:srgbClr val="C00000"/>
                </a:solidFill>
                <a:cs typeface="Times New Roman" panose="02020603050405020304" pitchFamily="18" charset="0"/>
              </a:rPr>
              <a:t>:</a:t>
            </a:r>
            <a:r>
              <a:rPr lang="el-GR" sz="1600" dirty="0">
                <a:solidFill>
                  <a:srgbClr val="C00000"/>
                </a:solidFill>
                <a:cs typeface="Times New Roman" panose="02020603050405020304" pitchFamily="18" charset="0"/>
              </a:rPr>
              <a:t> </a:t>
            </a:r>
            <a:r>
              <a:rPr lang="el-GR" sz="1600" dirty="0">
                <a:cs typeface="Times New Roman" panose="02020603050405020304" pitchFamily="18" charset="0"/>
              </a:rPr>
              <a:t>περιλαμβάνει κόστος που σχετίζεται με την παρέμβαση αλλά δεν είναι ιατρικά έξοδα, όπως για παράδειγμα η εκπαίδευση παιδιών/εφήβων με σακχαρώδη διαβήτη.</a:t>
            </a:r>
          </a:p>
          <a:p>
            <a:pPr algn="just">
              <a:defRPr/>
            </a:pPr>
            <a:endParaRPr lang="el-GR" sz="1600" b="1" dirty="0">
              <a:solidFill>
                <a:schemeClr val="accent5">
                  <a:lumMod val="50000"/>
                </a:schemeClr>
              </a:solidFill>
              <a:cs typeface="Times New Roman" pitchFamily="18" charset="0"/>
            </a:endParaRPr>
          </a:p>
          <a:p>
            <a:pPr algn="just">
              <a:defRPr/>
            </a:pPr>
            <a:r>
              <a:rPr lang="el-GR" sz="1600" b="1" dirty="0">
                <a:solidFill>
                  <a:schemeClr val="accent5">
                    <a:lumMod val="50000"/>
                  </a:schemeClr>
                </a:solidFill>
                <a:cs typeface="Times New Roman" pitchFamily="18" charset="0"/>
              </a:rPr>
              <a:t>Η κοστολόγηση του άμεσου κόστους μπορεί να περιλαμβάνει:</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Απόκτηση και χορήγηση φαρμακοθεραπείας</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Διαγνωστικές εξετάσεις</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Εξετάσεις παρακολούθησης ασθενών</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Επισκέψεις σε ειδικούς</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Ιατρικές προμήθειες</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Νοσηλείες</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Διαχείριση ανεπιθύμητων συμβάντων </a:t>
            </a:r>
          </a:p>
          <a:p>
            <a:pPr marL="742950" lvl="1" indent="-285750" algn="just">
              <a:buFont typeface="Arial" panose="020B0604020202020204" pitchFamily="34" charset="0"/>
              <a:buChar char="•"/>
              <a:defRPr/>
            </a:pPr>
            <a:r>
              <a:rPr lang="el-GR" sz="1600" dirty="0">
                <a:solidFill>
                  <a:schemeClr val="accent5">
                    <a:lumMod val="50000"/>
                  </a:schemeClr>
                </a:solidFill>
                <a:cs typeface="Times New Roman" pitchFamily="18" charset="0"/>
              </a:rPr>
              <a:t>Διαχείριση συν-νοσηροτήτων κ.α. </a:t>
            </a:r>
          </a:p>
        </p:txBody>
      </p:sp>
      <p:sp>
        <p:nvSpPr>
          <p:cNvPr id="4" name="TextBox 1">
            <a:extLst>
              <a:ext uri="{FF2B5EF4-FFF2-40B4-BE49-F238E27FC236}">
                <a16:creationId xmlns:a16="http://schemas.microsoft.com/office/drawing/2014/main" id="{92009227-F0F5-CA47-B7E9-F42D702BD8A7}"/>
              </a:ext>
            </a:extLst>
          </p:cNvPr>
          <p:cNvSpPr txBox="1">
            <a:spLocks noChangeArrowheads="1"/>
          </p:cNvSpPr>
          <p:nvPr/>
        </p:nvSpPr>
        <p:spPr bwMode="auto">
          <a:xfrm>
            <a:off x="489942" y="57150"/>
            <a:ext cx="8171855"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Κοστολόγηση: Άμεσο κόστος</a:t>
            </a:r>
            <a:endParaRPr lang="el-GR" altLang="el-GR" sz="26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7BCBEB3F-6A44-03FD-9896-6E664EB291B6}"/>
              </a:ext>
            </a:extLst>
          </p:cNvPr>
          <p:cNvCxnSpPr/>
          <p:nvPr/>
        </p:nvCxnSpPr>
        <p:spPr>
          <a:xfrm>
            <a:off x="395288" y="60198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2B184EEB-E11E-3C3E-25D0-3AFC379866F4}"/>
              </a:ext>
            </a:extLst>
          </p:cNvPr>
          <p:cNvCxnSpPr/>
          <p:nvPr/>
        </p:nvCxnSpPr>
        <p:spPr>
          <a:xfrm>
            <a:off x="382191" y="625793"/>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BF38FAC4-B9D4-D175-EC44-FFF383CB0EE4}"/>
              </a:ext>
            </a:extLst>
          </p:cNvPr>
          <p:cNvSpPr/>
          <p:nvPr/>
        </p:nvSpPr>
        <p:spPr>
          <a:xfrm>
            <a:off x="489942" y="666750"/>
            <a:ext cx="7981951" cy="4493538"/>
          </a:xfrm>
          <a:prstGeom prst="rect">
            <a:avLst/>
          </a:prstGeom>
        </p:spPr>
        <p:txBody>
          <a:bodyPr wrap="square">
            <a:spAutoFit/>
          </a:bodyPr>
          <a:lstStyle/>
          <a:p>
            <a:pPr>
              <a:buFont typeface="Arial" panose="020B0604020202020204" pitchFamily="34" charset="0"/>
              <a:buNone/>
              <a:defRPr/>
            </a:pPr>
            <a:r>
              <a:rPr lang="el-GR" sz="1400" dirty="0">
                <a:cs typeface="Times New Roman" pitchFamily="18" charset="0"/>
              </a:rPr>
              <a:t>Έμμεσο κόστος αντανακλά την αξία των προϊόντων και υπηρεσιών τα οποία θα μπορούσαν να παραχθούν από το άτομο εάν αυτό δεν είχε νοσήσει.</a:t>
            </a:r>
          </a:p>
          <a:p>
            <a:pPr>
              <a:buFont typeface="Arial" panose="020B0604020202020204" pitchFamily="34" charset="0"/>
              <a:buNone/>
              <a:defRPr/>
            </a:pPr>
            <a:endParaRPr lang="el-GR" sz="1400" dirty="0">
              <a:cs typeface="Times New Roman" pitchFamily="18" charset="0"/>
            </a:endParaRPr>
          </a:p>
          <a:p>
            <a:pPr marL="449263" lvl="1" indent="-285750">
              <a:spcAft>
                <a:spcPts val="600"/>
              </a:spcAft>
              <a:buFont typeface="Wingdings" panose="05000000000000000000" pitchFamily="2" charset="2"/>
              <a:buChar char="§"/>
              <a:defRPr/>
            </a:pPr>
            <a:r>
              <a:rPr lang="el-GR" sz="1400" b="1" dirty="0">
                <a:solidFill>
                  <a:schemeClr val="accent5">
                    <a:lumMod val="50000"/>
                  </a:schemeClr>
                </a:solidFill>
                <a:cs typeface="Times New Roman" pitchFamily="18" charset="0"/>
              </a:rPr>
              <a:t>Η Απώλεια Παραγωγικότητας λόγω Θνησιμότητας </a:t>
            </a:r>
          </a:p>
          <a:p>
            <a:pPr lvl="1">
              <a:spcAft>
                <a:spcPts val="600"/>
              </a:spcAft>
              <a:defRPr/>
            </a:pPr>
            <a:r>
              <a:rPr lang="el-GR" sz="1400" dirty="0">
                <a:cs typeface="Times New Roman" pitchFamily="18" charset="0"/>
              </a:rPr>
              <a:t>Αναφέρεται σε </a:t>
            </a:r>
            <a:r>
              <a:rPr lang="el-GR" sz="1400" dirty="0">
                <a:solidFill>
                  <a:srgbClr val="C00000"/>
                </a:solidFill>
                <a:cs typeface="Times New Roman" pitchFamily="18" charset="0"/>
              </a:rPr>
              <a:t>απολεσθέντα εισοδήματα εξαιτίας πρόωρης θνησιμότητας </a:t>
            </a:r>
          </a:p>
          <a:p>
            <a:pPr lvl="1">
              <a:spcAft>
                <a:spcPts val="600"/>
              </a:spcAft>
              <a:defRPr/>
            </a:pPr>
            <a:r>
              <a:rPr lang="el-GR" sz="1400" dirty="0">
                <a:cs typeface="Times New Roman" pitchFamily="18" charset="0"/>
              </a:rPr>
              <a:t>Τα χρόνια εργασίας που χάνονται πριν από τη συνήθη ηλικία συνταξιοδότησης (λόγω πρόωρης θνησιμότητας) υπολογίζονται ανά φύλο μέσω επίσημων στατιστικών –επιδημιολογικών δεδομένων και στη συνέχεια πολλαπλασιάζονται με το μέσο κατά ηλικία και φύλο ετήσιο μικτό εισόδημα, όπως αυτό διαμορφώνεται σε κάθε χώρα. </a:t>
            </a:r>
          </a:p>
          <a:p>
            <a:pPr marL="449263" lvl="1" indent="-285750">
              <a:spcAft>
                <a:spcPts val="600"/>
              </a:spcAft>
              <a:buFont typeface="Wingdings" panose="05000000000000000000" pitchFamily="2" charset="2"/>
              <a:buChar char="§"/>
              <a:defRPr/>
            </a:pPr>
            <a:r>
              <a:rPr lang="el-GR" sz="1400" b="1" dirty="0">
                <a:solidFill>
                  <a:schemeClr val="accent5">
                    <a:lumMod val="50000"/>
                  </a:schemeClr>
                </a:solidFill>
                <a:cs typeface="Times New Roman" pitchFamily="18" charset="0"/>
              </a:rPr>
              <a:t>Η Απώλεια Παραγωγικότητας λόγω Νοσηρότητας </a:t>
            </a:r>
          </a:p>
          <a:p>
            <a:pPr lvl="1" algn="just">
              <a:defRPr/>
            </a:pPr>
            <a:r>
              <a:rPr lang="el-GR" sz="1400" dirty="0">
                <a:cs typeface="Times New Roman" pitchFamily="18" charset="0"/>
              </a:rPr>
              <a:t>Αναφέρεται σε </a:t>
            </a:r>
            <a:r>
              <a:rPr lang="el-GR" sz="1400" dirty="0">
                <a:solidFill>
                  <a:srgbClr val="C00000"/>
                </a:solidFill>
                <a:cs typeface="Times New Roman" pitchFamily="18" charset="0"/>
              </a:rPr>
              <a:t>απολεσθέντα εισοδήματα από την εργασία </a:t>
            </a:r>
            <a:r>
              <a:rPr lang="el-GR" sz="1400" dirty="0">
                <a:cs typeface="Times New Roman" pitchFamily="18" charset="0"/>
              </a:rPr>
              <a:t>λόγω: </a:t>
            </a:r>
          </a:p>
          <a:p>
            <a:pPr lvl="1" algn="just">
              <a:defRPr/>
            </a:pPr>
            <a:r>
              <a:rPr lang="el-GR" sz="1400" dirty="0">
                <a:solidFill>
                  <a:srgbClr val="C00000"/>
                </a:solidFill>
                <a:cs typeface="Times New Roman" pitchFamily="18" charset="0"/>
              </a:rPr>
              <a:t>α)  </a:t>
            </a:r>
            <a:r>
              <a:rPr lang="el-GR" sz="1400" dirty="0">
                <a:cs typeface="Times New Roman" pitchFamily="18" charset="0"/>
              </a:rPr>
              <a:t>απουσίας για κάποιο διάστημα από την εργασία</a:t>
            </a:r>
          </a:p>
          <a:p>
            <a:pPr lvl="1" algn="just">
              <a:defRPr/>
            </a:pPr>
            <a:r>
              <a:rPr lang="el-GR" sz="1400" dirty="0">
                <a:solidFill>
                  <a:srgbClr val="C00000"/>
                </a:solidFill>
                <a:cs typeface="Times New Roman" pitchFamily="18" charset="0"/>
              </a:rPr>
              <a:t>β) </a:t>
            </a:r>
            <a:r>
              <a:rPr lang="el-GR" sz="1400" dirty="0">
                <a:cs typeface="Times New Roman" pitchFamily="18" charset="0"/>
              </a:rPr>
              <a:t>πρόωρης εξόδου από την αγορά εργασία εξαιτίας μόνιμης ανικανότητας ή αναπηρίας ως αποτέλεσμα της νόσου</a:t>
            </a:r>
          </a:p>
          <a:p>
            <a:pPr algn="just">
              <a:buFont typeface="Arial" panose="020B0604020202020204" pitchFamily="34" charset="0"/>
              <a:buNone/>
              <a:defRPr/>
            </a:pPr>
            <a:endParaRPr lang="el-GR" sz="1400" b="1" dirty="0">
              <a:solidFill>
                <a:schemeClr val="accent5">
                  <a:lumMod val="50000"/>
                </a:schemeClr>
              </a:solidFill>
              <a:cs typeface="Times New Roman" pitchFamily="18" charset="0"/>
            </a:endParaRPr>
          </a:p>
          <a:p>
            <a:pPr algn="just">
              <a:buFont typeface="Arial" panose="020B0604020202020204" pitchFamily="34" charset="0"/>
              <a:buNone/>
              <a:defRPr/>
            </a:pPr>
            <a:r>
              <a:rPr lang="el-GR" sz="1400" b="1" dirty="0">
                <a:solidFill>
                  <a:schemeClr val="accent5">
                    <a:lumMod val="50000"/>
                  </a:schemeClr>
                </a:solidFill>
                <a:cs typeface="Times New Roman" pitchFamily="18" charset="0"/>
              </a:rPr>
              <a:t>Κοινωνικό Κόστος: </a:t>
            </a:r>
            <a:r>
              <a:rPr lang="el-GR" sz="1400" dirty="0">
                <a:cs typeface="Times New Roman" pitchFamily="18" charset="0"/>
              </a:rPr>
              <a:t>επέρχεται στην κοινωνία, στους ίδιους τους ασθενείς και στο κοινωνικό και οικογενειακό τους περιβάλλον. Αφορά την απώλεια χρόνου και εισοδήματος συγγενών και φίλων του ασθενούς (</a:t>
            </a:r>
            <a:r>
              <a:rPr lang="en-GB" sz="1400" dirty="0">
                <a:cs typeface="Times New Roman" pitchFamily="18" charset="0"/>
              </a:rPr>
              <a:t>informal care) </a:t>
            </a:r>
            <a:r>
              <a:rPr lang="el-GR" sz="1400" dirty="0">
                <a:cs typeface="Times New Roman" pitchFamily="18" charset="0"/>
              </a:rPr>
              <a:t>λόγω απουσίας από εργασία και άλλες δραστηριότητες για την φροντίδα του ασθενούς.</a:t>
            </a:r>
          </a:p>
        </p:txBody>
      </p:sp>
      <p:sp>
        <p:nvSpPr>
          <p:cNvPr id="2" name="TextBox 1">
            <a:extLst>
              <a:ext uri="{FF2B5EF4-FFF2-40B4-BE49-F238E27FC236}">
                <a16:creationId xmlns:a16="http://schemas.microsoft.com/office/drawing/2014/main" id="{2C03EB56-924A-08E6-64EA-CD3B6F802286}"/>
              </a:ext>
            </a:extLst>
          </p:cNvPr>
          <p:cNvSpPr txBox="1">
            <a:spLocks noChangeArrowheads="1"/>
          </p:cNvSpPr>
          <p:nvPr/>
        </p:nvSpPr>
        <p:spPr bwMode="auto">
          <a:xfrm>
            <a:off x="489942" y="-19050"/>
            <a:ext cx="8171855" cy="54168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Κοστολόγηση: Έμμεσο κόστος</a:t>
            </a:r>
            <a:endParaRPr lang="el-GR" altLang="el-GR" sz="2600" b="1" i="1" dirty="0">
              <a:solidFill>
                <a:srgbClr val="002060"/>
              </a:solidFill>
              <a:latin typeface="+mn-lt"/>
              <a:ea typeface="+mj-ea"/>
              <a:cs typeface="+mj-cs"/>
            </a:endParaRPr>
          </a:p>
        </p:txBody>
      </p:sp>
      <p:cxnSp>
        <p:nvCxnSpPr>
          <p:cNvPr id="4" name="Ευθεία γραμμή σύνδεσης 3">
            <a:extLst>
              <a:ext uri="{FF2B5EF4-FFF2-40B4-BE49-F238E27FC236}">
                <a16:creationId xmlns:a16="http://schemas.microsoft.com/office/drawing/2014/main" id="{399F0882-CA3E-227F-0F46-1C8F68D423CD}"/>
              </a:ext>
            </a:extLst>
          </p:cNvPr>
          <p:cNvCxnSpPr/>
          <p:nvPr/>
        </p:nvCxnSpPr>
        <p:spPr>
          <a:xfrm>
            <a:off x="395288" y="550402"/>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76777976-56B2-2083-7F55-875312390FED}"/>
              </a:ext>
            </a:extLst>
          </p:cNvPr>
          <p:cNvCxnSpPr/>
          <p:nvPr/>
        </p:nvCxnSpPr>
        <p:spPr>
          <a:xfrm>
            <a:off x="382191" y="574215"/>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500E16A-236F-3584-106B-649147BDECF7}"/>
              </a:ext>
            </a:extLst>
          </p:cNvPr>
          <p:cNvSpPr txBox="1">
            <a:spLocks noChangeArrowheads="1"/>
          </p:cNvSpPr>
          <p:nvPr/>
        </p:nvSpPr>
        <p:spPr bwMode="auto">
          <a:xfrm>
            <a:off x="228600" y="133350"/>
            <a:ext cx="8685609"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Κοστολόγηση: Ποιο κόστος θα πρέπει να λαμβάνεται υπόψη;</a:t>
            </a:r>
            <a:endParaRPr lang="el-GR" altLang="el-GR" sz="26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320E9B47-1E8B-C2D3-B308-175545FEC027}"/>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4CCECD3B-A513-3C61-795D-5A12B45CBE7B}"/>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DD1ABDA5-CCC2-55F4-BF77-BF93B7C6FAEE}"/>
              </a:ext>
            </a:extLst>
          </p:cNvPr>
          <p:cNvSpPr txBox="1"/>
          <p:nvPr/>
        </p:nvSpPr>
        <p:spPr>
          <a:xfrm>
            <a:off x="4572000" y="983218"/>
            <a:ext cx="4267200" cy="923330"/>
          </a:xfrm>
          <a:prstGeom prst="rect">
            <a:avLst/>
          </a:prstGeom>
          <a:noFill/>
        </p:spPr>
        <p:txBody>
          <a:bodyPr wrap="square" rtlCol="0">
            <a:spAutoFit/>
          </a:bodyPr>
          <a:lstStyle/>
          <a:p>
            <a:r>
              <a:rPr lang="el-GR" b="1" dirty="0">
                <a:solidFill>
                  <a:schemeClr val="accent6">
                    <a:lumMod val="50000"/>
                  </a:schemeClr>
                </a:solidFill>
              </a:rPr>
              <a:t>Εξαρτάται από την οπτική της ανάλυσης αν θα συμπεριληφθεί το άμεσο ή/και έμμεσο κόστος</a:t>
            </a:r>
          </a:p>
        </p:txBody>
      </p:sp>
      <p:sp>
        <p:nvSpPr>
          <p:cNvPr id="8" name="Βέλος: Δεξιό 7">
            <a:extLst>
              <a:ext uri="{FF2B5EF4-FFF2-40B4-BE49-F238E27FC236}">
                <a16:creationId xmlns:a16="http://schemas.microsoft.com/office/drawing/2014/main" id="{B5334703-85B4-8FF4-D230-0C3F137A4442}"/>
              </a:ext>
            </a:extLst>
          </p:cNvPr>
          <p:cNvSpPr/>
          <p:nvPr/>
        </p:nvSpPr>
        <p:spPr>
          <a:xfrm>
            <a:off x="4135041" y="1094899"/>
            <a:ext cx="381000" cy="16359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pic>
        <p:nvPicPr>
          <p:cNvPr id="9" name="Εικόνα 8">
            <a:extLst>
              <a:ext uri="{FF2B5EF4-FFF2-40B4-BE49-F238E27FC236}">
                <a16:creationId xmlns:a16="http://schemas.microsoft.com/office/drawing/2014/main" id="{891B1811-5003-4CF8-6D16-FFC6711D915D}"/>
              </a:ext>
            </a:extLst>
          </p:cNvPr>
          <p:cNvPicPr>
            <a:picLocks noChangeAspect="1"/>
          </p:cNvPicPr>
          <p:nvPr/>
        </p:nvPicPr>
        <p:blipFill rotWithShape="1">
          <a:blip r:embed="rId2"/>
          <a:srcRect l="47083" t="36329" r="7084" b="20370"/>
          <a:stretch/>
        </p:blipFill>
        <p:spPr>
          <a:xfrm>
            <a:off x="4038600" y="2146815"/>
            <a:ext cx="4953182" cy="2632220"/>
          </a:xfrm>
          <a:prstGeom prst="rect">
            <a:avLst/>
          </a:prstGeom>
        </p:spPr>
      </p:pic>
      <p:sp>
        <p:nvSpPr>
          <p:cNvPr id="11" name="Θέση περιεχομένου 10">
            <a:extLst>
              <a:ext uri="{FF2B5EF4-FFF2-40B4-BE49-F238E27FC236}">
                <a16:creationId xmlns:a16="http://schemas.microsoft.com/office/drawing/2014/main" id="{448BACAD-57FC-92A5-1C10-7564400FF67A}"/>
              </a:ext>
            </a:extLst>
          </p:cNvPr>
          <p:cNvSpPr>
            <a:spLocks noGrp="1"/>
          </p:cNvSpPr>
          <p:nvPr>
            <p:ph sz="half" idx="1"/>
          </p:nvPr>
        </p:nvSpPr>
        <p:spPr>
          <a:xfrm>
            <a:off x="533400" y="1581150"/>
            <a:ext cx="3413642" cy="2800767"/>
          </a:xfrm>
        </p:spPr>
        <p:txBody>
          <a:bodyPr/>
          <a:lstStyle/>
          <a:p>
            <a:pPr marL="92075"/>
            <a:r>
              <a:rPr lang="el-GR" sz="1400" dirty="0"/>
              <a:t>Για παράδειγμα,</a:t>
            </a:r>
          </a:p>
          <a:p>
            <a:pPr marL="92075"/>
            <a:endParaRPr lang="el-GR" sz="1400" dirty="0"/>
          </a:p>
          <a:p>
            <a:pPr marL="266700" indent="-174625">
              <a:buFont typeface="Arial" panose="020B0604020202020204" pitchFamily="34" charset="0"/>
              <a:buChar char="•"/>
            </a:pPr>
            <a:r>
              <a:rPr lang="el-GR" sz="1400" dirty="0"/>
              <a:t>Η νοσηλεία ενός ασθενή αποτελεί κόστος για τον ασφαλιστικό φορέα (οπτική ΕΟΠΥΥ) και το νοσοκομείο.</a:t>
            </a:r>
          </a:p>
          <a:p>
            <a:pPr marL="266700" indent="-174625">
              <a:buFont typeface="Arial" panose="020B0604020202020204" pitchFamily="34" charset="0"/>
              <a:buChar char="•"/>
            </a:pPr>
            <a:endParaRPr lang="el-GR" sz="1400" dirty="0"/>
          </a:p>
          <a:p>
            <a:pPr marL="266700" indent="-174625">
              <a:buFont typeface="Arial" panose="020B0604020202020204" pitchFamily="34" charset="0"/>
              <a:buChar char="•"/>
            </a:pPr>
            <a:r>
              <a:rPr lang="el-GR" sz="1400" dirty="0"/>
              <a:t>Το κόστος μετακίνησης των ασθενών προς το νοσοκομείο για τη χορήγηση ενδοφλέβιας θεραπείας αποτελεί κόστος για τον ασθενή (από την οπτική του ασθενή) ή για την κοινωνία (από την οπτική της κοινωνίας)</a:t>
            </a:r>
          </a:p>
          <a:p>
            <a:pPr marL="92075"/>
            <a:endParaRPr lang="el-GR" sz="1400" dirty="0"/>
          </a:p>
        </p:txBody>
      </p:sp>
      <p:sp>
        <p:nvSpPr>
          <p:cNvPr id="2" name="TextBox 1">
            <a:extLst>
              <a:ext uri="{FF2B5EF4-FFF2-40B4-BE49-F238E27FC236}">
                <a16:creationId xmlns:a16="http://schemas.microsoft.com/office/drawing/2014/main" id="{529DBF4B-8368-734F-7FF8-8F347D3FE7D3}"/>
              </a:ext>
            </a:extLst>
          </p:cNvPr>
          <p:cNvSpPr txBox="1"/>
          <p:nvPr/>
        </p:nvSpPr>
        <p:spPr>
          <a:xfrm>
            <a:off x="4132413" y="4736996"/>
            <a:ext cx="1364476" cy="246221"/>
          </a:xfrm>
          <a:prstGeom prst="rect">
            <a:avLst/>
          </a:prstGeom>
          <a:noFill/>
        </p:spPr>
        <p:txBody>
          <a:bodyPr wrap="none" rtlCol="0">
            <a:spAutoFit/>
          </a:bodyPr>
          <a:lstStyle/>
          <a:p>
            <a:r>
              <a:rPr lang="el-GR" sz="1000" dirty="0"/>
              <a:t>Πηγή: </a:t>
            </a:r>
            <a:r>
              <a:rPr lang="el-GR" sz="1000" dirty="0" err="1"/>
              <a:t>Σταφυλάς</a:t>
            </a:r>
            <a:r>
              <a:rPr lang="el-GR" sz="1000" dirty="0"/>
              <a:t>, 2023</a:t>
            </a:r>
          </a:p>
        </p:txBody>
      </p:sp>
    </p:spTree>
    <p:extLst>
      <p:ext uri="{BB962C8B-B14F-4D97-AF65-F5344CB8AC3E}">
        <p14:creationId xmlns:p14="http://schemas.microsoft.com/office/powerpoint/2010/main" val="112817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DDECDB5-DFCD-D95C-328C-353A1B77C97B}"/>
              </a:ext>
            </a:extLst>
          </p:cNvPr>
          <p:cNvSpPr txBox="1">
            <a:spLocks noChangeArrowheads="1"/>
          </p:cNvSpPr>
          <p:nvPr/>
        </p:nvSpPr>
        <p:spPr bwMode="auto">
          <a:xfrm>
            <a:off x="489942" y="174307"/>
            <a:ext cx="8171855"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Κοστολόγηση: Μέτρηση της ποσότητας των πόρων</a:t>
            </a:r>
            <a:endParaRPr lang="el-GR" altLang="el-GR" sz="26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7FDAE8B4-0CDE-32B5-B3E3-11A4DB7444B7}"/>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683003DD-755E-0AB3-2F42-B82E9F7B2BCD}"/>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Ορθογώνιο 6">
            <a:extLst>
              <a:ext uri="{FF2B5EF4-FFF2-40B4-BE49-F238E27FC236}">
                <a16:creationId xmlns:a16="http://schemas.microsoft.com/office/drawing/2014/main" id="{75983061-2A86-74AA-F097-877C0E6B19BD}"/>
              </a:ext>
            </a:extLst>
          </p:cNvPr>
          <p:cNvSpPr/>
          <p:nvPr/>
        </p:nvSpPr>
        <p:spPr>
          <a:xfrm>
            <a:off x="572691" y="896183"/>
            <a:ext cx="7886700" cy="3785652"/>
          </a:xfrm>
          <a:prstGeom prst="rect">
            <a:avLst/>
          </a:prstGeom>
        </p:spPr>
        <p:txBody>
          <a:bodyPr>
            <a:spAutoFit/>
          </a:bodyPr>
          <a:lstStyle/>
          <a:p>
            <a:pPr>
              <a:buFont typeface="Arial" panose="020B0604020202020204" pitchFamily="34" charset="0"/>
              <a:buNone/>
              <a:defRPr/>
            </a:pPr>
            <a:r>
              <a:rPr lang="el-GR" sz="1500" b="1" dirty="0">
                <a:solidFill>
                  <a:schemeClr val="accent5">
                    <a:lumMod val="50000"/>
                  </a:schemeClr>
                </a:solidFill>
                <a:cs typeface="Times New Roman" pitchFamily="18" charset="0"/>
              </a:rPr>
              <a:t>Η κοστολόγηση αφορά: </a:t>
            </a:r>
          </a:p>
          <a:p>
            <a:pPr>
              <a:buFont typeface="Arial" panose="020B0604020202020204" pitchFamily="34" charset="0"/>
              <a:buNone/>
              <a:defRPr/>
            </a:pPr>
            <a:endParaRPr lang="el-GR" sz="1500" b="1" dirty="0">
              <a:cs typeface="Times New Roman" pitchFamily="18" charset="0"/>
            </a:endParaRPr>
          </a:p>
          <a:p>
            <a:pPr>
              <a:buFont typeface="Arial" panose="020B0604020202020204" pitchFamily="34" charset="0"/>
              <a:buNone/>
              <a:defRPr/>
            </a:pPr>
            <a:r>
              <a:rPr lang="el-GR" sz="1500" b="1" dirty="0">
                <a:cs typeface="Times New Roman" pitchFamily="18" charset="0"/>
              </a:rPr>
              <a:t>Α) Μέτρηση της ποσότητας των πόρων </a:t>
            </a:r>
          </a:p>
          <a:p>
            <a:pPr>
              <a:buFont typeface="Arial" panose="020B0604020202020204" pitchFamily="34" charset="0"/>
              <a:buNone/>
              <a:defRPr/>
            </a:pPr>
            <a:endParaRPr lang="el-GR" sz="1500" b="1" dirty="0">
              <a:cs typeface="Times New Roman" pitchFamily="18" charset="0"/>
            </a:endParaRPr>
          </a:p>
          <a:p>
            <a:pPr marL="285750" indent="-285750">
              <a:buFont typeface="Arial" panose="020B0604020202020204" pitchFamily="34" charset="0"/>
              <a:buChar char="•"/>
              <a:defRPr/>
            </a:pPr>
            <a:r>
              <a:rPr lang="el-GR" sz="1500" dirty="0">
                <a:cs typeface="Times New Roman" pitchFamily="18" charset="0"/>
              </a:rPr>
              <a:t>Αν η οικονομική μελέτη διεξάγεται παράλληλα με μια κλινική δοκιμή, τότε τα δεδομένα</a:t>
            </a:r>
            <a:r>
              <a:rPr lang="en-GB" sz="1500" dirty="0">
                <a:cs typeface="Times New Roman" pitchFamily="18" charset="0"/>
              </a:rPr>
              <a:t> </a:t>
            </a:r>
            <a:r>
              <a:rPr lang="el-GR" sz="1500" dirty="0">
                <a:cs typeface="Times New Roman" pitchFamily="18" charset="0"/>
              </a:rPr>
              <a:t>μπορούν να συλλεχθούν από τα </a:t>
            </a:r>
            <a:r>
              <a:rPr lang="el-GR" sz="1500" dirty="0">
                <a:solidFill>
                  <a:srgbClr val="002060"/>
                </a:solidFill>
                <a:cs typeface="Times New Roman" pitchFamily="18" charset="0"/>
              </a:rPr>
              <a:t>Έντυπα Αναφοράς Περιπτώσεων (</a:t>
            </a:r>
            <a:r>
              <a:rPr lang="en-GB" sz="1400" i="1" dirty="0">
                <a:solidFill>
                  <a:srgbClr val="002060"/>
                </a:solidFill>
                <a:cs typeface="Times New Roman" pitchFamily="18" charset="0"/>
              </a:rPr>
              <a:t>Case Report Forms – CRF</a:t>
            </a:r>
            <a:r>
              <a:rPr lang="el-GR" sz="1400" i="1" dirty="0">
                <a:solidFill>
                  <a:srgbClr val="002060"/>
                </a:solidFill>
                <a:cs typeface="Times New Roman" pitchFamily="18" charset="0"/>
              </a:rPr>
              <a:t>=</a:t>
            </a:r>
            <a:r>
              <a:rPr lang="en-US" sz="1400" i="1" dirty="0">
                <a:solidFill>
                  <a:srgbClr val="002060"/>
                </a:solidFill>
                <a:cs typeface="Times New Roman" pitchFamily="18" charset="0"/>
              </a:rPr>
              <a:t> is a structured document used in clinical trials to collect data on each participating patient.</a:t>
            </a:r>
            <a:r>
              <a:rPr lang="en-GB" sz="1500" dirty="0">
                <a:solidFill>
                  <a:srgbClr val="002060"/>
                </a:solidFill>
                <a:cs typeface="Times New Roman" pitchFamily="18" charset="0"/>
              </a:rPr>
              <a:t>)</a:t>
            </a:r>
            <a:r>
              <a:rPr lang="el-GR" sz="1500" dirty="0">
                <a:solidFill>
                  <a:srgbClr val="002060"/>
                </a:solidFill>
                <a:cs typeface="Times New Roman" pitchFamily="18" charset="0"/>
              </a:rPr>
              <a:t> </a:t>
            </a:r>
          </a:p>
          <a:p>
            <a:pPr>
              <a:defRPr/>
            </a:pPr>
            <a:endParaRPr lang="el-GR" sz="1500" b="1" dirty="0">
              <a:solidFill>
                <a:srgbClr val="002060"/>
              </a:solidFill>
              <a:cs typeface="Times New Roman" pitchFamily="18" charset="0"/>
            </a:endParaRPr>
          </a:p>
          <a:p>
            <a:pPr marL="285750" indent="-285750">
              <a:buFont typeface="Arial" panose="020B0604020202020204" pitchFamily="34" charset="0"/>
              <a:buChar char="•"/>
              <a:defRPr/>
            </a:pPr>
            <a:r>
              <a:rPr lang="el-GR" sz="1500" dirty="0">
                <a:cs typeface="Times New Roman" pitchFamily="18" charset="0"/>
              </a:rPr>
              <a:t>Αν η οικονομική μελέτη είναι αυτόνομη τότε δεδομένα από πηγές:</a:t>
            </a:r>
          </a:p>
          <a:p>
            <a:pPr marL="742950" lvl="1" indent="-285750">
              <a:buFont typeface="Arial" panose="020B0604020202020204" pitchFamily="34" charset="0"/>
              <a:buChar char="•"/>
              <a:defRPr/>
            </a:pPr>
            <a:r>
              <a:rPr lang="el-GR" sz="1500" dirty="0">
                <a:cs typeface="Times New Roman" pitchFamily="18" charset="0"/>
              </a:rPr>
              <a:t>Εθνική Στατιστική Υπηρεσία</a:t>
            </a:r>
          </a:p>
          <a:p>
            <a:pPr marL="742950" lvl="1" indent="-285750">
              <a:buFont typeface="Arial" panose="020B0604020202020204" pitchFamily="34" charset="0"/>
              <a:buChar char="•"/>
              <a:defRPr/>
            </a:pPr>
            <a:r>
              <a:rPr lang="el-GR" sz="1500" dirty="0">
                <a:cs typeface="Times New Roman" pitchFamily="18" charset="0"/>
              </a:rPr>
              <a:t>Μητρώα ασθενών, νοσοκομειακά αρχεία</a:t>
            </a:r>
          </a:p>
          <a:p>
            <a:pPr marL="742950" lvl="1" indent="-285750">
              <a:buFont typeface="Arial" panose="020B0604020202020204" pitchFamily="34" charset="0"/>
              <a:buChar char="•"/>
              <a:defRPr/>
            </a:pPr>
            <a:r>
              <a:rPr lang="el-GR" sz="1500" dirty="0">
                <a:cs typeface="Times New Roman" pitchFamily="18" charset="0"/>
              </a:rPr>
              <a:t>Μελέτες </a:t>
            </a:r>
            <a:r>
              <a:rPr lang="el-GR" sz="1500" dirty="0" err="1">
                <a:cs typeface="Times New Roman" pitchFamily="18" charset="0"/>
              </a:rPr>
              <a:t>κοόρτης</a:t>
            </a:r>
            <a:endParaRPr lang="el-GR" sz="1500" dirty="0">
              <a:cs typeface="Times New Roman" pitchFamily="18" charset="0"/>
            </a:endParaRPr>
          </a:p>
          <a:p>
            <a:pPr marL="742950" lvl="1" indent="-285750">
              <a:buFont typeface="Arial" panose="020B0604020202020204" pitchFamily="34" charset="0"/>
              <a:buChar char="•"/>
              <a:defRPr/>
            </a:pPr>
            <a:endParaRPr lang="el-GR" sz="1500" dirty="0">
              <a:cs typeface="Times New Roman" pitchFamily="18" charset="0"/>
            </a:endParaRPr>
          </a:p>
          <a:p>
            <a:pPr marL="285750" indent="-285750">
              <a:buFont typeface="Arial" panose="020B0604020202020204" pitchFamily="34" charset="0"/>
              <a:buChar char="•"/>
              <a:defRPr/>
            </a:pPr>
            <a:r>
              <a:rPr lang="el-GR" sz="1500" dirty="0">
                <a:cs typeface="Times New Roman" pitchFamily="18" charset="0"/>
              </a:rPr>
              <a:t>Στην περίπτωση μη διαθεσιμότητας δεδομένων, τότε χρησιμοποιούνται </a:t>
            </a:r>
            <a:r>
              <a:rPr lang="el-GR" sz="1500" dirty="0">
                <a:solidFill>
                  <a:srgbClr val="002060"/>
                </a:solidFill>
                <a:cs typeface="Times New Roman" pitchFamily="18" charset="0"/>
              </a:rPr>
              <a:t>ερωτηματολόγια ή τήρηση ημερολογίων από τους ασθενείς </a:t>
            </a:r>
            <a:r>
              <a:rPr lang="el-GR" sz="1500" dirty="0">
                <a:cs typeface="Times New Roman" pitchFamily="18" charset="0"/>
              </a:rPr>
              <a:t>ή </a:t>
            </a:r>
            <a:r>
              <a:rPr lang="el-GR" sz="1500" dirty="0">
                <a:solidFill>
                  <a:srgbClr val="002060"/>
                </a:solidFill>
                <a:cs typeface="Times New Roman" pitchFamily="18" charset="0"/>
              </a:rPr>
              <a:t>ερωτηματολόγια σε ειδικούς εμπειρογνώμονες (</a:t>
            </a:r>
            <a:r>
              <a:rPr lang="en-GB" sz="1500" dirty="0">
                <a:solidFill>
                  <a:srgbClr val="002060"/>
                </a:solidFill>
                <a:cs typeface="Times New Roman" pitchFamily="18" charset="0"/>
              </a:rPr>
              <a:t>KOL)</a:t>
            </a:r>
            <a:endParaRPr lang="el-GR" sz="1500" b="1" dirty="0">
              <a:cs typeface="Times New Roman" pitchFamily="18" charset="0"/>
            </a:endParaRPr>
          </a:p>
        </p:txBody>
      </p:sp>
    </p:spTree>
    <p:extLst>
      <p:ext uri="{BB962C8B-B14F-4D97-AF65-F5344CB8AC3E}">
        <p14:creationId xmlns:p14="http://schemas.microsoft.com/office/powerpoint/2010/main" val="890397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74604086-71A8-F317-945A-FECE54540D58}"/>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31288F05-054F-9214-8250-44D5EAC420F1}"/>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1">
            <a:extLst>
              <a:ext uri="{FF2B5EF4-FFF2-40B4-BE49-F238E27FC236}">
                <a16:creationId xmlns:a16="http://schemas.microsoft.com/office/drawing/2014/main" id="{863020BD-16D5-432B-237B-09070BF40ECC}"/>
              </a:ext>
            </a:extLst>
          </p:cNvPr>
          <p:cNvSpPr txBox="1">
            <a:spLocks noChangeArrowheads="1"/>
          </p:cNvSpPr>
          <p:nvPr/>
        </p:nvSpPr>
        <p:spPr bwMode="auto">
          <a:xfrm>
            <a:off x="442615" y="26670"/>
            <a:ext cx="8171855" cy="892552"/>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l-GR" altLang="el-GR" sz="2600" b="1" dirty="0">
                <a:solidFill>
                  <a:srgbClr val="002060"/>
                </a:solidFill>
                <a:latin typeface="+mn-lt"/>
                <a:ea typeface="+mj-ea"/>
                <a:cs typeface="+mj-cs"/>
              </a:rPr>
              <a:t>Κοστολόγηση: Αντιστοίχιση των πόρων σε κόστος ανά μονάδα ή τιμή</a:t>
            </a:r>
            <a:endParaRPr lang="el-GR" altLang="el-GR" sz="2600" b="1" i="1" dirty="0">
              <a:solidFill>
                <a:srgbClr val="002060"/>
              </a:solidFill>
              <a:latin typeface="+mn-lt"/>
              <a:ea typeface="+mj-ea"/>
              <a:cs typeface="+mj-cs"/>
            </a:endParaRPr>
          </a:p>
        </p:txBody>
      </p:sp>
      <p:sp>
        <p:nvSpPr>
          <p:cNvPr id="8" name="Ορθογώνιο 7">
            <a:extLst>
              <a:ext uri="{FF2B5EF4-FFF2-40B4-BE49-F238E27FC236}">
                <a16:creationId xmlns:a16="http://schemas.microsoft.com/office/drawing/2014/main" id="{C0E31BCD-1FFE-A68C-FC0E-C16CC45283C3}"/>
              </a:ext>
            </a:extLst>
          </p:cNvPr>
          <p:cNvSpPr/>
          <p:nvPr/>
        </p:nvSpPr>
        <p:spPr>
          <a:xfrm>
            <a:off x="572691" y="1200150"/>
            <a:ext cx="7886700" cy="3539430"/>
          </a:xfrm>
          <a:prstGeom prst="rect">
            <a:avLst/>
          </a:prstGeom>
        </p:spPr>
        <p:txBody>
          <a:bodyPr>
            <a:spAutoFit/>
          </a:bodyPr>
          <a:lstStyle/>
          <a:p>
            <a:pPr>
              <a:defRPr/>
            </a:pPr>
            <a:r>
              <a:rPr lang="el-GR" sz="1800" b="1" dirty="0">
                <a:solidFill>
                  <a:schemeClr val="accent5">
                    <a:lumMod val="50000"/>
                  </a:schemeClr>
                </a:solidFill>
                <a:cs typeface="Times New Roman" pitchFamily="18" charset="0"/>
              </a:rPr>
              <a:t>Η κοστολόγηση αφορά: </a:t>
            </a:r>
          </a:p>
          <a:p>
            <a:pPr>
              <a:defRPr/>
            </a:pPr>
            <a:endParaRPr lang="el-GR" sz="1600" b="1" dirty="0">
              <a:solidFill>
                <a:schemeClr val="accent5">
                  <a:lumMod val="50000"/>
                </a:schemeClr>
              </a:solidFill>
              <a:cs typeface="Times New Roman" pitchFamily="18" charset="0"/>
            </a:endParaRPr>
          </a:p>
          <a:p>
            <a:pPr>
              <a:buFont typeface="Arial" panose="020B0604020202020204" pitchFamily="34" charset="0"/>
              <a:buNone/>
              <a:defRPr/>
            </a:pPr>
            <a:r>
              <a:rPr lang="el-GR" sz="1600" b="1" dirty="0">
                <a:cs typeface="Times New Roman" pitchFamily="18" charset="0"/>
              </a:rPr>
              <a:t>Β) Καθορισμός του κόστους ανά μονάδα ή τιμή</a:t>
            </a:r>
          </a:p>
          <a:p>
            <a:pPr>
              <a:buFont typeface="Arial" panose="020B0604020202020204" pitchFamily="34" charset="0"/>
              <a:buNone/>
              <a:defRPr/>
            </a:pPr>
            <a:endParaRPr lang="el-GR" sz="1600" b="1" dirty="0">
              <a:cs typeface="Times New Roman" pitchFamily="18" charset="0"/>
            </a:endParaRPr>
          </a:p>
          <a:p>
            <a:pPr marL="285750" indent="-285750">
              <a:spcAft>
                <a:spcPts val="600"/>
              </a:spcAft>
              <a:buFont typeface="Arial" panose="020B0604020202020204" pitchFamily="34" charset="0"/>
              <a:buChar char="•"/>
              <a:defRPr/>
            </a:pPr>
            <a:r>
              <a:rPr lang="el-GR" sz="1600" dirty="0">
                <a:cs typeface="Times New Roman" pitchFamily="18" charset="0"/>
              </a:rPr>
              <a:t>Οι τιμές ορίζονται βάση των τιμών που ισχύουν στην αγορά και προέρχονται από:</a:t>
            </a:r>
          </a:p>
          <a:p>
            <a:pPr marL="742950" lvl="1" indent="-285750">
              <a:spcAft>
                <a:spcPts val="600"/>
              </a:spcAft>
              <a:buFont typeface="Wingdings" panose="05000000000000000000" pitchFamily="2" charset="2"/>
              <a:buChar char="ü"/>
              <a:defRPr/>
            </a:pPr>
            <a:r>
              <a:rPr lang="el-GR" sz="1600" dirty="0">
                <a:cs typeface="Times New Roman" pitchFamily="18" charset="0"/>
              </a:rPr>
              <a:t>Υπουργείο Υγείας (τιμές φαρμάκων, οικονομικές καταστάσεις Νοσοκομείων, ΚΕΝ </a:t>
            </a:r>
          </a:p>
          <a:p>
            <a:pPr marL="742950" lvl="1" indent="-285750">
              <a:spcAft>
                <a:spcPts val="600"/>
              </a:spcAft>
              <a:buFont typeface="Wingdings" panose="05000000000000000000" pitchFamily="2" charset="2"/>
              <a:buChar char="ü"/>
              <a:defRPr/>
            </a:pPr>
            <a:r>
              <a:rPr lang="el-GR" sz="1600" dirty="0">
                <a:cs typeface="Times New Roman" pitchFamily="18" charset="0"/>
              </a:rPr>
              <a:t>ΚΕΤΕΚΝΥ </a:t>
            </a:r>
            <a:r>
              <a:rPr lang="en-GB" sz="1600" dirty="0">
                <a:cs typeface="Times New Roman" pitchFamily="18" charset="0"/>
              </a:rPr>
              <a:t>(DRG)</a:t>
            </a:r>
            <a:endParaRPr lang="el-GR" sz="1600" dirty="0">
              <a:cs typeface="Times New Roman" pitchFamily="18" charset="0"/>
            </a:endParaRPr>
          </a:p>
          <a:p>
            <a:pPr marL="742950" lvl="1" indent="-285750">
              <a:spcAft>
                <a:spcPts val="600"/>
              </a:spcAft>
              <a:buFont typeface="Wingdings" panose="05000000000000000000" pitchFamily="2" charset="2"/>
              <a:buChar char="ü"/>
              <a:defRPr/>
            </a:pPr>
            <a:r>
              <a:rPr lang="el-GR" sz="1600" dirty="0">
                <a:cs typeface="Times New Roman" pitchFamily="18" charset="0"/>
              </a:rPr>
              <a:t>ΕΟΠΥΥ (π.χ. τιμές διαγνωστικών εξετάσεων, ενιαίος κανονισμός παροχής υπηρεσιών-ΕΚΠΥ) </a:t>
            </a:r>
          </a:p>
          <a:p>
            <a:pPr marL="742950" lvl="1" indent="-285750">
              <a:spcAft>
                <a:spcPts val="600"/>
              </a:spcAft>
              <a:buFont typeface="Wingdings" panose="05000000000000000000" pitchFamily="2" charset="2"/>
              <a:buChar char="ü"/>
              <a:defRPr/>
            </a:pPr>
            <a:r>
              <a:rPr lang="el-GR" sz="1600" dirty="0">
                <a:cs typeface="Times New Roman" pitchFamily="18" charset="0"/>
              </a:rPr>
              <a:t>Εθνικό Τυπογραφείο (ΦΕΚ)</a:t>
            </a:r>
          </a:p>
          <a:p>
            <a:pPr marL="742950" lvl="1" indent="-285750">
              <a:spcAft>
                <a:spcPts val="600"/>
              </a:spcAft>
              <a:buFont typeface="Wingdings" panose="05000000000000000000" pitchFamily="2" charset="2"/>
              <a:buChar char="ü"/>
              <a:defRPr/>
            </a:pPr>
            <a:r>
              <a:rPr lang="el-GR" sz="1600" dirty="0">
                <a:cs typeface="Times New Roman" pitchFamily="18" charset="0"/>
              </a:rPr>
              <a:t>Νοσοκομεία </a:t>
            </a:r>
          </a:p>
          <a:p>
            <a:pPr marL="742950" lvl="1" indent="-285750">
              <a:spcAft>
                <a:spcPts val="600"/>
              </a:spcAft>
              <a:buFont typeface="Wingdings" panose="05000000000000000000" pitchFamily="2" charset="2"/>
              <a:buChar char="ü"/>
              <a:defRPr/>
            </a:pPr>
            <a:r>
              <a:rPr lang="el-GR" sz="1600" dirty="0">
                <a:cs typeface="Times New Roman" pitchFamily="18" charset="0"/>
              </a:rPr>
              <a:t>Προγενέστερες δημοσιευμένες οικονομικές μελέτες κ.α.</a:t>
            </a:r>
          </a:p>
        </p:txBody>
      </p:sp>
    </p:spTree>
    <p:extLst>
      <p:ext uri="{BB962C8B-B14F-4D97-AF65-F5344CB8AC3E}">
        <p14:creationId xmlns:p14="http://schemas.microsoft.com/office/powerpoint/2010/main" val="3785363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66D4F14-937A-05B6-B3B3-64B1EA47A2BE}"/>
              </a:ext>
            </a:extLst>
          </p:cNvPr>
          <p:cNvPicPr>
            <a:picLocks noChangeAspect="1"/>
          </p:cNvPicPr>
          <p:nvPr/>
        </p:nvPicPr>
        <p:blipFill rotWithShape="1">
          <a:blip r:embed="rId3"/>
          <a:srcRect l="14166" t="20971" r="8333" b="18518"/>
          <a:stretch/>
        </p:blipFill>
        <p:spPr>
          <a:xfrm>
            <a:off x="2103520" y="2016129"/>
            <a:ext cx="6888080" cy="3025193"/>
          </a:xfrm>
          <a:prstGeom prst="rect">
            <a:avLst/>
          </a:prstGeom>
        </p:spPr>
      </p:pic>
      <p:sp>
        <p:nvSpPr>
          <p:cNvPr id="4" name="TextBox 1">
            <a:extLst>
              <a:ext uri="{FF2B5EF4-FFF2-40B4-BE49-F238E27FC236}">
                <a16:creationId xmlns:a16="http://schemas.microsoft.com/office/drawing/2014/main" id="{644F1843-2434-A2C4-906B-4A1223ACC37D}"/>
              </a:ext>
            </a:extLst>
          </p:cNvPr>
          <p:cNvSpPr txBox="1">
            <a:spLocks noChangeArrowheads="1"/>
          </p:cNvSpPr>
          <p:nvPr/>
        </p:nvSpPr>
        <p:spPr bwMode="auto">
          <a:xfrm>
            <a:off x="489943" y="-12830"/>
            <a:ext cx="8171855"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200" b="1" dirty="0">
                <a:solidFill>
                  <a:srgbClr val="002060"/>
                </a:solidFill>
                <a:latin typeface="+mn-lt"/>
                <a:ea typeface="+mj-ea"/>
                <a:cs typeface="+mj-cs"/>
              </a:rPr>
              <a:t>Πληθυσμός αναφοράς: Μέθοδος του </a:t>
            </a:r>
            <a:r>
              <a:rPr lang="el-GR" altLang="el-GR" sz="2200" b="1" dirty="0" err="1">
                <a:solidFill>
                  <a:srgbClr val="002060"/>
                </a:solidFill>
                <a:latin typeface="+mn-lt"/>
                <a:ea typeface="+mj-ea"/>
                <a:cs typeface="+mj-cs"/>
              </a:rPr>
              <a:t>επιπολασμού</a:t>
            </a:r>
            <a:r>
              <a:rPr lang="en-GB" altLang="el-GR" sz="2200" b="1" dirty="0">
                <a:solidFill>
                  <a:srgbClr val="002060"/>
                </a:solidFill>
                <a:latin typeface="+mn-lt"/>
                <a:ea typeface="+mj-ea"/>
                <a:cs typeface="+mj-cs"/>
              </a:rPr>
              <a:t> vs </a:t>
            </a:r>
            <a:r>
              <a:rPr lang="el-GR" altLang="el-GR" sz="2200" b="1" dirty="0">
                <a:solidFill>
                  <a:srgbClr val="002060"/>
                </a:solidFill>
                <a:latin typeface="+mn-lt"/>
                <a:ea typeface="+mj-ea"/>
                <a:cs typeface="+mj-cs"/>
              </a:rPr>
              <a:t>Μέθοδος της επίπτωσης</a:t>
            </a:r>
            <a:endParaRPr lang="el-GR" altLang="el-GR" sz="2200" b="1" i="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8E7B6F8A-DD32-073D-0257-222D99964B7C}"/>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19B2721E-76D7-FF2C-386C-0E98512F020B}"/>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F2E1D0DB-B338-836C-01D5-8FA189D01290}"/>
              </a:ext>
            </a:extLst>
          </p:cNvPr>
          <p:cNvSpPr txBox="1"/>
          <p:nvPr/>
        </p:nvSpPr>
        <p:spPr>
          <a:xfrm>
            <a:off x="382191" y="742950"/>
            <a:ext cx="8457009" cy="1446550"/>
          </a:xfrm>
          <a:prstGeom prst="rect">
            <a:avLst/>
          </a:prstGeom>
          <a:noFill/>
        </p:spPr>
        <p:txBody>
          <a:bodyPr wrap="square">
            <a:spAutoFit/>
          </a:bodyPr>
          <a:lstStyle/>
          <a:p>
            <a:pPr algn="l">
              <a:spcAft>
                <a:spcPts val="600"/>
              </a:spcAft>
            </a:pPr>
            <a:r>
              <a:rPr lang="el-GR" sz="1300">
                <a:solidFill>
                  <a:srgbClr val="000000"/>
                </a:solidFill>
                <a:latin typeface="Inter"/>
              </a:rPr>
              <a:t>Τρόποι για την </a:t>
            </a:r>
            <a:r>
              <a:rPr lang="el-GR" sz="1300" b="0" i="0">
                <a:solidFill>
                  <a:srgbClr val="000000"/>
                </a:solidFill>
                <a:effectLst/>
                <a:latin typeface="Inter"/>
              </a:rPr>
              <a:t>εκτίμηση της συχνότητας μιας κατάστασης ή ασθένειας στον πληθυσμό:</a:t>
            </a:r>
            <a:endParaRPr lang="el-GR" sz="1300" b="1" i="0">
              <a:solidFill>
                <a:srgbClr val="000000"/>
              </a:solidFill>
              <a:effectLst/>
            </a:endParaRPr>
          </a:p>
          <a:p>
            <a:pPr marL="182563" indent="-182563" algn="l">
              <a:spcAft>
                <a:spcPts val="600"/>
              </a:spcAft>
              <a:buFont typeface="+mj-lt"/>
              <a:buAutoNum type="arabicPeriod"/>
            </a:pPr>
            <a:r>
              <a:rPr lang="el-GR" sz="1300" b="1" i="0">
                <a:solidFill>
                  <a:srgbClr val="000000"/>
                </a:solidFill>
                <a:effectLst/>
              </a:rPr>
              <a:t>Μέθοδος του επιπολασμού</a:t>
            </a:r>
            <a:r>
              <a:rPr lang="el-GR" sz="1300" b="0" i="0">
                <a:solidFill>
                  <a:srgbClr val="000000"/>
                </a:solidFill>
                <a:effectLst/>
              </a:rPr>
              <a:t>: Μετρά πόσα άτομα στον πληθυσμό έχουν την πάθηση σε μια συγκεκριμένη χρονική στιγμή ή μέσα σε μια συγκεκριμένη χρονική περίοδο. </a:t>
            </a:r>
            <a:endParaRPr lang="en-GB" sz="1300" b="0" i="0">
              <a:solidFill>
                <a:srgbClr val="000000"/>
              </a:solidFill>
              <a:effectLst/>
            </a:endParaRPr>
          </a:p>
          <a:p>
            <a:pPr marL="182563" indent="-182563" algn="l">
              <a:spcAft>
                <a:spcPts val="600"/>
              </a:spcAft>
              <a:buFont typeface="+mj-lt"/>
              <a:buAutoNum type="arabicPeriod"/>
            </a:pPr>
            <a:r>
              <a:rPr lang="el-GR" sz="1300" b="1" i="0">
                <a:solidFill>
                  <a:srgbClr val="000000"/>
                </a:solidFill>
                <a:effectLst/>
              </a:rPr>
              <a:t>Μέθοδος της επίπτωσης</a:t>
            </a:r>
            <a:r>
              <a:rPr lang="el-GR" sz="1300" b="0" i="0">
                <a:solidFill>
                  <a:srgbClr val="000000"/>
                </a:solidFill>
                <a:effectLst/>
              </a:rPr>
              <a:t>: Μετρά πόσα νέα περιστατικά της ασθένειας εμφανίζονται σε έναν πληθυσμό σε μια χρονική περίοδο (π.χ. ένα έτος). Αποτελεί μια δυνητικά διαχρονική (longitudinal) μέθοδο και δείχνει το ρυθμό εμφάνισης νέων περιπτώσεων.</a:t>
            </a:r>
            <a:endParaRPr lang="el-GR" sz="1300" b="0" i="0" dirty="0">
              <a:solidFill>
                <a:srgbClr val="000000"/>
              </a:solidFill>
              <a:effectLst/>
            </a:endParaRPr>
          </a:p>
        </p:txBody>
      </p:sp>
      <p:sp>
        <p:nvSpPr>
          <p:cNvPr id="9" name="TextBox 8">
            <a:extLst>
              <a:ext uri="{FF2B5EF4-FFF2-40B4-BE49-F238E27FC236}">
                <a16:creationId xmlns:a16="http://schemas.microsoft.com/office/drawing/2014/main" id="{24D19873-ED0D-31BA-7591-8DC8AD87EEBF}"/>
              </a:ext>
            </a:extLst>
          </p:cNvPr>
          <p:cNvSpPr txBox="1"/>
          <p:nvPr/>
        </p:nvSpPr>
        <p:spPr>
          <a:xfrm>
            <a:off x="402908" y="4781550"/>
            <a:ext cx="1391728" cy="246221"/>
          </a:xfrm>
          <a:prstGeom prst="rect">
            <a:avLst/>
          </a:prstGeom>
          <a:noFill/>
        </p:spPr>
        <p:txBody>
          <a:bodyPr wrap="none" rtlCol="0">
            <a:spAutoFit/>
          </a:bodyPr>
          <a:lstStyle/>
          <a:p>
            <a:r>
              <a:rPr lang="el-GR" sz="1000" b="1" dirty="0"/>
              <a:t>Πηγή: </a:t>
            </a:r>
            <a:r>
              <a:rPr lang="el-GR" sz="1000" b="1" dirty="0" err="1"/>
              <a:t>Σταφυλάς</a:t>
            </a:r>
            <a:r>
              <a:rPr lang="el-GR" sz="1000" b="1" dirty="0"/>
              <a:t>, 2023</a:t>
            </a:r>
          </a:p>
        </p:txBody>
      </p:sp>
      <p:sp>
        <p:nvSpPr>
          <p:cNvPr id="11" name="TextBox 10">
            <a:extLst>
              <a:ext uri="{FF2B5EF4-FFF2-40B4-BE49-F238E27FC236}">
                <a16:creationId xmlns:a16="http://schemas.microsoft.com/office/drawing/2014/main" id="{F8B87BDC-2B67-6C6E-2B70-FE3DEBEB6032}"/>
              </a:ext>
            </a:extLst>
          </p:cNvPr>
          <p:cNvSpPr txBox="1"/>
          <p:nvPr/>
        </p:nvSpPr>
        <p:spPr>
          <a:xfrm>
            <a:off x="285290" y="3097203"/>
            <a:ext cx="2107591" cy="954107"/>
          </a:xfrm>
          <a:prstGeom prst="rect">
            <a:avLst/>
          </a:prstGeom>
          <a:noFill/>
        </p:spPr>
        <p:txBody>
          <a:bodyPr wrap="square">
            <a:spAutoFit/>
          </a:bodyPr>
          <a:lstStyle/>
          <a:p>
            <a:r>
              <a:rPr lang="el-GR" sz="1400" dirty="0"/>
              <a:t>Αναδρομική μελέτη</a:t>
            </a:r>
            <a:r>
              <a:rPr lang="en-GB" sz="1400" dirty="0"/>
              <a:t> </a:t>
            </a:r>
          </a:p>
          <a:p>
            <a:r>
              <a:rPr lang="en-GB" sz="1400" dirty="0"/>
              <a:t>1 Ian 2022 to </a:t>
            </a:r>
            <a:r>
              <a:rPr lang="el-GR" sz="1400" dirty="0"/>
              <a:t>31 </a:t>
            </a:r>
            <a:r>
              <a:rPr lang="en-GB" sz="1400" dirty="0"/>
              <a:t>Dec 2022</a:t>
            </a:r>
            <a:endParaRPr lang="el-GR" sz="1400" dirty="0"/>
          </a:p>
          <a:p>
            <a:r>
              <a:rPr lang="el-GR" sz="1400" dirty="0"/>
              <a:t>Πόσοι ασθενείς νόσησαν με </a:t>
            </a:r>
            <a:r>
              <a:rPr lang="en-GB" sz="1400" dirty="0"/>
              <a:t>COVID-19 </a:t>
            </a:r>
            <a:endParaRPr lang="el-GR" sz="1400" dirty="0"/>
          </a:p>
        </p:txBody>
      </p:sp>
    </p:spTree>
    <p:extLst>
      <p:ext uri="{BB962C8B-B14F-4D97-AF65-F5344CB8AC3E}">
        <p14:creationId xmlns:p14="http://schemas.microsoft.com/office/powerpoint/2010/main" val="4263895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765EAF3B-3757-903D-7E88-8C2FE59DC6CB}"/>
              </a:ext>
            </a:extLst>
          </p:cNvPr>
          <p:cNvSpPr txBox="1">
            <a:spLocks noChangeArrowheads="1"/>
          </p:cNvSpPr>
          <p:nvPr/>
        </p:nvSpPr>
        <p:spPr bwMode="auto">
          <a:xfrm>
            <a:off x="832648" y="174307"/>
            <a:ext cx="7777951"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600" b="1" dirty="0">
                <a:solidFill>
                  <a:srgbClr val="002060"/>
                </a:solidFill>
                <a:latin typeface="+mn-lt"/>
                <a:ea typeface="+mj-ea"/>
                <a:cs typeface="+mj-cs"/>
              </a:rPr>
              <a:t>Ανάλυση Κόστους της Ασθένειας</a:t>
            </a:r>
            <a:r>
              <a:rPr lang="en-GB" altLang="el-GR" sz="2600" b="1" dirty="0">
                <a:solidFill>
                  <a:srgbClr val="002060"/>
                </a:solidFill>
                <a:latin typeface="+mn-lt"/>
                <a:ea typeface="+mj-ea"/>
                <a:cs typeface="+mj-cs"/>
              </a:rPr>
              <a:t> (Cost of Illness</a:t>
            </a:r>
            <a:r>
              <a:rPr lang="el-GR" altLang="el-GR" sz="2600" b="1" dirty="0">
                <a:solidFill>
                  <a:srgbClr val="002060"/>
                </a:solidFill>
                <a:latin typeface="+mn-lt"/>
                <a:ea typeface="+mj-ea"/>
                <a:cs typeface="+mj-cs"/>
              </a:rPr>
              <a:t>, </a:t>
            </a:r>
            <a:r>
              <a:rPr lang="en-GB" altLang="el-GR" sz="2600" b="1" dirty="0">
                <a:solidFill>
                  <a:srgbClr val="002060"/>
                </a:solidFill>
                <a:latin typeface="+mn-lt"/>
                <a:ea typeface="+mj-ea"/>
                <a:cs typeface="+mj-cs"/>
              </a:rPr>
              <a:t>COI)</a:t>
            </a:r>
            <a:endParaRPr lang="el-GR" altLang="el-GR" sz="2600" b="1" dirty="0">
              <a:solidFill>
                <a:srgbClr val="002060"/>
              </a:solidFill>
              <a:latin typeface="+mn-lt"/>
              <a:ea typeface="+mj-ea"/>
              <a:cs typeface="+mj-cs"/>
            </a:endParaRPr>
          </a:p>
        </p:txBody>
      </p:sp>
      <p:cxnSp>
        <p:nvCxnSpPr>
          <p:cNvPr id="11" name="Ευθεία γραμμή σύνδεσης 10">
            <a:extLst>
              <a:ext uri="{FF2B5EF4-FFF2-40B4-BE49-F238E27FC236}">
                <a16:creationId xmlns:a16="http://schemas.microsoft.com/office/drawing/2014/main" id="{F9BF5AF1-78AB-0021-0578-E06105CCD936}"/>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3BF43B74-3833-3D39-71A7-D490131B27FA}"/>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5" name="Θέση περιεχομένου 14">
            <a:extLst>
              <a:ext uri="{FF2B5EF4-FFF2-40B4-BE49-F238E27FC236}">
                <a16:creationId xmlns:a16="http://schemas.microsoft.com/office/drawing/2014/main" id="{962E6C87-8601-9E7B-35B4-E1CF6B0340C4}"/>
              </a:ext>
            </a:extLst>
          </p:cNvPr>
          <p:cNvSpPr>
            <a:spLocks noGrp="1"/>
          </p:cNvSpPr>
          <p:nvPr>
            <p:ph sz="half" idx="2"/>
          </p:nvPr>
        </p:nvSpPr>
        <p:spPr>
          <a:xfrm>
            <a:off x="4412606" y="1045042"/>
            <a:ext cx="4197993" cy="3400931"/>
          </a:xfrm>
        </p:spPr>
        <p:txBody>
          <a:bodyPr/>
          <a:lstStyle/>
          <a:p>
            <a:pPr marL="92075"/>
            <a:r>
              <a:rPr lang="el-GR" sz="1700" dirty="0"/>
              <a:t>Η </a:t>
            </a:r>
            <a:r>
              <a:rPr lang="el-GR" sz="1700" b="1" dirty="0">
                <a:solidFill>
                  <a:schemeClr val="accent6">
                    <a:lumMod val="50000"/>
                  </a:schemeClr>
                </a:solidFill>
              </a:rPr>
              <a:t>ανάλυση κόστους της ασθένειας </a:t>
            </a:r>
            <a:r>
              <a:rPr lang="el-GR" sz="1700" dirty="0"/>
              <a:t>αποτελεί την πρώτη τεχνική οικονομικής αξιολόγησης που χρησιμοποιήθηκε στον τομέα της υγείας. </a:t>
            </a:r>
          </a:p>
          <a:p>
            <a:pPr marL="92075"/>
            <a:endParaRPr lang="el-GR" sz="1700" dirty="0"/>
          </a:p>
          <a:p>
            <a:pPr marL="92075"/>
            <a:r>
              <a:rPr lang="el-GR" sz="1700" b="1" dirty="0">
                <a:solidFill>
                  <a:srgbClr val="002060"/>
                </a:solidFill>
              </a:rPr>
              <a:t>Κύριος στόχος: </a:t>
            </a:r>
            <a:r>
              <a:rPr lang="el-GR" sz="1700" dirty="0"/>
              <a:t>Να μετρηθεί το οικονομικό βάρος μιας ασθένειας ή μιας κατάστασης υγείας σε έναν καθορισμένο πληθυσμό, και ως εκ τούτου να εκτιμηθούν οι εξοικονομήσεις που θα μπορούσαν να γίνουν αν η ασθένεια εξαλειφθεί.  Συμβάλλει, επίσης, στη λήψη αποφάσεων σχετικά με την πρόληψη, τον έλεγχο ή τη θεραπεία της</a:t>
            </a:r>
            <a:r>
              <a:rPr lang="en-GB" sz="1700" dirty="0"/>
              <a:t> </a:t>
            </a:r>
            <a:r>
              <a:rPr lang="el-GR" sz="1700" dirty="0"/>
              <a:t>ασθένειας.</a:t>
            </a:r>
          </a:p>
        </p:txBody>
      </p:sp>
      <p:pic>
        <p:nvPicPr>
          <p:cNvPr id="2" name="Εικόνα 1">
            <a:extLst>
              <a:ext uri="{FF2B5EF4-FFF2-40B4-BE49-F238E27FC236}">
                <a16:creationId xmlns:a16="http://schemas.microsoft.com/office/drawing/2014/main" id="{95298349-41AD-FB25-923F-092F0229085E}"/>
              </a:ext>
            </a:extLst>
          </p:cNvPr>
          <p:cNvPicPr>
            <a:picLocks noChangeAspect="1"/>
          </p:cNvPicPr>
          <p:nvPr/>
        </p:nvPicPr>
        <p:blipFill rotWithShape="1">
          <a:blip r:embed="rId2"/>
          <a:srcRect l="8735" r="8621"/>
          <a:stretch/>
        </p:blipFill>
        <p:spPr>
          <a:xfrm>
            <a:off x="382191" y="1276350"/>
            <a:ext cx="4030415" cy="2971800"/>
          </a:xfrm>
          <a:prstGeom prst="rect">
            <a:avLst/>
          </a:prstGeom>
        </p:spPr>
      </p:pic>
    </p:spTree>
    <p:extLst>
      <p:ext uri="{BB962C8B-B14F-4D97-AF65-F5344CB8AC3E}">
        <p14:creationId xmlns:p14="http://schemas.microsoft.com/office/powerpoint/2010/main" val="1065356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9144000" cy="5143500"/>
          </a:xfrm>
          <a:prstGeom prst="rect">
            <a:avLst/>
          </a:prstGeom>
          <a:solidFill>
            <a:srgbClr val="FFFFFF"/>
          </a:solidFill>
          <a:ln/>
        </p:spPr>
        <p:txBody>
          <a:bodyPr wrap="square" lIns="0" tIns="0" rIns="0" bIns="0" rtlCol="0" anchor="ctr"/>
          <a:lstStyle/>
          <a:p>
            <a:endParaRPr lang="en-US" sz="1350" dirty="0"/>
          </a:p>
        </p:txBody>
      </p:sp>
      <p:sp>
        <p:nvSpPr>
          <p:cNvPr id="4" name="Text 2"/>
          <p:cNvSpPr/>
          <p:nvPr/>
        </p:nvSpPr>
        <p:spPr>
          <a:xfrm>
            <a:off x="8869680" y="336"/>
            <a:ext cx="274320" cy="5143165"/>
          </a:xfrm>
          <a:prstGeom prst="rect">
            <a:avLst/>
          </a:prstGeom>
          <a:solidFill>
            <a:srgbClr val="FFD600"/>
          </a:solidFill>
          <a:ln/>
        </p:spPr>
        <p:txBody>
          <a:bodyPr wrap="square" lIns="0" tIns="0" rIns="0" bIns="0" rtlCol="0" anchor="ctr"/>
          <a:lstStyle/>
          <a:p>
            <a:endParaRPr lang="en-US" sz="1350" dirty="0"/>
          </a:p>
        </p:txBody>
      </p:sp>
      <p:sp>
        <p:nvSpPr>
          <p:cNvPr id="6" name="Text 4"/>
          <p:cNvSpPr/>
          <p:nvPr/>
        </p:nvSpPr>
        <p:spPr>
          <a:xfrm>
            <a:off x="564908" y="35656"/>
            <a:ext cx="7862843" cy="554020"/>
          </a:xfrm>
          <a:prstGeom prst="rect">
            <a:avLst/>
          </a:prstGeom>
          <a:noFill/>
          <a:ln/>
        </p:spPr>
        <p:txBody>
          <a:bodyPr wrap="square" lIns="0" tIns="0" rIns="0" bIns="0" rtlCol="0" anchor="b"/>
          <a:lstStyle/>
          <a:p>
            <a:pPr>
              <a:lnSpc>
                <a:spcPct val="90000"/>
              </a:lnSpc>
              <a:spcBef>
                <a:spcPts val="750"/>
              </a:spcBef>
            </a:pPr>
            <a:r>
              <a:rPr lang="en-US" sz="2600" b="1" dirty="0">
                <a:solidFill>
                  <a:srgbClr val="002060"/>
                </a:solidFill>
                <a:ea typeface="+mj-ea"/>
                <a:cs typeface="+mj-cs"/>
              </a:rPr>
              <a:t>Ορισμός και Σημασία της Μελέτης Κόστους Ασθένειας</a:t>
            </a:r>
          </a:p>
        </p:txBody>
      </p:sp>
      <p:sp>
        <p:nvSpPr>
          <p:cNvPr id="9" name="Text 7"/>
          <p:cNvSpPr/>
          <p:nvPr/>
        </p:nvSpPr>
        <p:spPr>
          <a:xfrm flipH="1" flipV="1">
            <a:off x="639478" y="1671163"/>
            <a:ext cx="150876" cy="185203"/>
          </a:xfrm>
          <a:custGeom>
            <a:avLst/>
            <a:gdLst/>
            <a:ahLst/>
            <a:cxnLst/>
            <a:rect l="l" t="t" r="r" b="b"/>
            <a:pathLst>
              <a:path w="201168" h="246937">
                <a:moveTo>
                  <a:pt x="0" y="246937"/>
                </a:moveTo>
                <a:lnTo>
                  <a:pt x="201168" y="246937"/>
                </a:lnTo>
                <a:lnTo>
                  <a:pt x="0" y="0"/>
                </a:lnTo>
                <a:lnTo>
                  <a:pt x="0" y="246937"/>
                </a:lnTo>
              </a:path>
            </a:pathLst>
          </a:custGeom>
          <a:solidFill>
            <a:srgbClr val="134E35"/>
          </a:solidFill>
          <a:ln/>
        </p:spPr>
        <p:txBody>
          <a:bodyPr wrap="square" lIns="0" tIns="0" rIns="0" bIns="0" rtlCol="0" anchor="ctr"/>
          <a:lstStyle/>
          <a:p>
            <a:endParaRPr lang="en-US" sz="1350" dirty="0"/>
          </a:p>
        </p:txBody>
      </p:sp>
      <p:sp>
        <p:nvSpPr>
          <p:cNvPr id="10" name="Text 8"/>
          <p:cNvSpPr/>
          <p:nvPr/>
        </p:nvSpPr>
        <p:spPr>
          <a:xfrm flipH="1" flipV="1">
            <a:off x="3330470" y="1671163"/>
            <a:ext cx="150876" cy="185203"/>
          </a:xfrm>
          <a:custGeom>
            <a:avLst/>
            <a:gdLst/>
            <a:ahLst/>
            <a:cxnLst/>
            <a:rect l="l" t="t" r="r" b="b"/>
            <a:pathLst>
              <a:path w="201168" h="246937">
                <a:moveTo>
                  <a:pt x="0" y="246937"/>
                </a:moveTo>
                <a:lnTo>
                  <a:pt x="201168" y="246937"/>
                </a:lnTo>
                <a:lnTo>
                  <a:pt x="0" y="0"/>
                </a:lnTo>
                <a:lnTo>
                  <a:pt x="0" y="246937"/>
                </a:lnTo>
              </a:path>
            </a:pathLst>
          </a:custGeom>
          <a:solidFill>
            <a:srgbClr val="134E35"/>
          </a:solidFill>
          <a:ln/>
        </p:spPr>
        <p:txBody>
          <a:bodyPr wrap="square" lIns="0" tIns="0" rIns="0" bIns="0" rtlCol="0" anchor="ctr"/>
          <a:lstStyle/>
          <a:p>
            <a:endParaRPr lang="en-US" sz="1350" dirty="0"/>
          </a:p>
        </p:txBody>
      </p:sp>
      <p:sp>
        <p:nvSpPr>
          <p:cNvPr id="11" name="Text 9"/>
          <p:cNvSpPr/>
          <p:nvPr/>
        </p:nvSpPr>
        <p:spPr>
          <a:xfrm flipH="1" flipV="1">
            <a:off x="6021926" y="1671163"/>
            <a:ext cx="150876" cy="185203"/>
          </a:xfrm>
          <a:custGeom>
            <a:avLst/>
            <a:gdLst/>
            <a:ahLst/>
            <a:cxnLst/>
            <a:rect l="l" t="t" r="r" b="b"/>
            <a:pathLst>
              <a:path w="201168" h="246937">
                <a:moveTo>
                  <a:pt x="0" y="246937"/>
                </a:moveTo>
                <a:lnTo>
                  <a:pt x="201168" y="246937"/>
                </a:lnTo>
                <a:lnTo>
                  <a:pt x="0" y="0"/>
                </a:lnTo>
                <a:lnTo>
                  <a:pt x="0" y="246937"/>
                </a:lnTo>
              </a:path>
            </a:pathLst>
          </a:custGeom>
          <a:solidFill>
            <a:srgbClr val="134E35"/>
          </a:solidFill>
          <a:ln/>
        </p:spPr>
        <p:txBody>
          <a:bodyPr wrap="square" lIns="0" tIns="0" rIns="0" bIns="0" rtlCol="0" anchor="ctr"/>
          <a:lstStyle/>
          <a:p>
            <a:endParaRPr lang="en-US" sz="1350" dirty="0"/>
          </a:p>
        </p:txBody>
      </p:sp>
      <p:sp>
        <p:nvSpPr>
          <p:cNvPr id="12" name="Text 10"/>
          <p:cNvSpPr/>
          <p:nvPr/>
        </p:nvSpPr>
        <p:spPr>
          <a:xfrm>
            <a:off x="6172802" y="1414260"/>
            <a:ext cx="2331720" cy="3443490"/>
          </a:xfrm>
          <a:prstGeom prst="rect">
            <a:avLst/>
          </a:prstGeom>
          <a:solidFill>
            <a:srgbClr val="FFFFFF"/>
          </a:solidFill>
          <a:ln w="12700">
            <a:solidFill>
              <a:srgbClr val="C2F0DD"/>
            </a:solidFill>
          </a:ln>
        </p:spPr>
        <p:txBody>
          <a:bodyPr wrap="square" lIns="0" tIns="0" rIns="0" bIns="0" rtlCol="0" anchor="ctr"/>
          <a:lstStyle/>
          <a:p>
            <a:endParaRPr lang="en-US" sz="1350" dirty="0"/>
          </a:p>
        </p:txBody>
      </p:sp>
      <p:sp>
        <p:nvSpPr>
          <p:cNvPr id="13" name="Text 11"/>
          <p:cNvSpPr/>
          <p:nvPr/>
        </p:nvSpPr>
        <p:spPr>
          <a:xfrm>
            <a:off x="6255459" y="1757160"/>
            <a:ext cx="2172291" cy="3100590"/>
          </a:xfrm>
          <a:prstGeom prst="rect">
            <a:avLst/>
          </a:prstGeom>
          <a:noFill/>
          <a:ln/>
        </p:spPr>
        <p:txBody>
          <a:bodyPr wrap="square" lIns="0" tIns="0" rIns="0" bIns="0" rtlCol="0" anchor="t"/>
          <a:lstStyle/>
          <a:p>
            <a:pPr>
              <a:lnSpc>
                <a:spcPct val="110000"/>
              </a:lnSpc>
            </a:pPr>
            <a:r>
              <a:rPr lang="en-US" sz="1600" dirty="0">
                <a:solidFill>
                  <a:srgbClr val="000000"/>
                </a:solidFill>
                <a:ea typeface="Figtree" pitchFamily="34" charset="-122"/>
                <a:cs typeface="Figtree" pitchFamily="34" charset="-120"/>
              </a:rPr>
              <a:t>Η COI συνδέεται με οικονομικές αξιολογήσεις όπως η ανάλυση κόστους-οφέλους (CBA) και η ανάλυση κόστους-αποτελεσματικότητας (CEA)</a:t>
            </a:r>
            <a:r>
              <a:rPr lang="el-GR" sz="1600" dirty="0">
                <a:solidFill>
                  <a:srgbClr val="000000"/>
                </a:solidFill>
                <a:ea typeface="Figtree" pitchFamily="34" charset="-122"/>
                <a:cs typeface="Figtree" pitchFamily="34" charset="-120"/>
              </a:rPr>
              <a:t> που </a:t>
            </a:r>
            <a:r>
              <a:rPr lang="en-US" sz="1600" dirty="0" err="1">
                <a:solidFill>
                  <a:srgbClr val="000000"/>
                </a:solidFill>
                <a:ea typeface="Figtree" pitchFamily="34" charset="-122"/>
                <a:cs typeface="Figtree" pitchFamily="34" charset="-120"/>
              </a:rPr>
              <a:t>συγκρίνουν</a:t>
            </a:r>
            <a:r>
              <a:rPr lang="en-US" sz="1600" dirty="0">
                <a:solidFill>
                  <a:srgbClr val="000000"/>
                </a:solidFill>
                <a:ea typeface="Figtree" pitchFamily="34" charset="-122"/>
                <a:cs typeface="Figtree" pitchFamily="34" charset="-120"/>
              </a:rPr>
              <a:t> τις </a:t>
            </a:r>
            <a:r>
              <a:rPr lang="en-US" sz="1600" dirty="0" err="1">
                <a:solidFill>
                  <a:srgbClr val="000000"/>
                </a:solidFill>
                <a:ea typeface="Figtree" pitchFamily="34" charset="-122"/>
                <a:cs typeface="Figtree" pitchFamily="34" charset="-120"/>
              </a:rPr>
              <a:t>οικονομικές</a:t>
            </a:r>
            <a:r>
              <a:rPr lang="en-US" sz="1600" dirty="0">
                <a:solidFill>
                  <a:srgbClr val="000000"/>
                </a:solidFill>
                <a:ea typeface="Figtree" pitchFamily="34" charset="-122"/>
                <a:cs typeface="Figtree" pitchFamily="34" charset="-120"/>
              </a:rPr>
              <a:t> επιπ</a:t>
            </a:r>
            <a:r>
              <a:rPr lang="en-US" sz="1600" dirty="0" err="1">
                <a:solidFill>
                  <a:srgbClr val="000000"/>
                </a:solidFill>
                <a:ea typeface="Figtree" pitchFamily="34" charset="-122"/>
                <a:cs typeface="Figtree" pitchFamily="34" charset="-120"/>
              </a:rPr>
              <a:t>τώσεις</a:t>
            </a:r>
            <a:r>
              <a:rPr lang="el-GR" sz="1600" dirty="0">
                <a:solidFill>
                  <a:srgbClr val="000000"/>
                </a:solidFill>
                <a:ea typeface="Figtree" pitchFamily="34" charset="-122"/>
                <a:cs typeface="Figtree" pitchFamily="34" charset="-120"/>
              </a:rPr>
              <a:t> </a:t>
            </a:r>
            <a:r>
              <a:rPr lang="en-US" sz="1600" dirty="0" err="1">
                <a:solidFill>
                  <a:srgbClr val="000000"/>
                </a:solidFill>
                <a:ea typeface="Figtree" pitchFamily="34" charset="-122"/>
                <a:cs typeface="Figtree" pitchFamily="34" charset="-120"/>
              </a:rPr>
              <a:t>δι</a:t>
            </a:r>
            <a:r>
              <a:rPr lang="en-US" sz="1600" dirty="0">
                <a:solidFill>
                  <a:srgbClr val="000000"/>
                </a:solidFill>
                <a:ea typeface="Figtree" pitchFamily="34" charset="-122"/>
                <a:cs typeface="Figtree" pitchFamily="34" charset="-120"/>
              </a:rPr>
              <a:t>αφορετικών παρεμβάσεων.</a:t>
            </a:r>
            <a:endParaRPr lang="en-US" sz="1600" dirty="0"/>
          </a:p>
        </p:txBody>
      </p:sp>
      <p:sp>
        <p:nvSpPr>
          <p:cNvPr id="14" name="Text 12"/>
          <p:cNvSpPr/>
          <p:nvPr/>
        </p:nvSpPr>
        <p:spPr>
          <a:xfrm>
            <a:off x="6021463" y="1123950"/>
            <a:ext cx="2331720" cy="548640"/>
          </a:xfrm>
          <a:custGeom>
            <a:avLst/>
            <a:gdLst/>
            <a:ahLst/>
            <a:cxnLst/>
            <a:rect l="l" t="t" r="r" b="b"/>
            <a:pathLst>
              <a:path w="3108960" h="731520">
                <a:moveTo>
                  <a:pt x="0" y="0"/>
                </a:moveTo>
                <a:lnTo>
                  <a:pt x="2743191" y="0"/>
                </a:lnTo>
                <a:lnTo>
                  <a:pt x="3108960" y="365760"/>
                </a:lnTo>
                <a:lnTo>
                  <a:pt x="2743191" y="731520"/>
                </a:lnTo>
                <a:lnTo>
                  <a:pt x="0" y="731520"/>
                </a:lnTo>
                <a:lnTo>
                  <a:pt x="0" y="0"/>
                </a:lnTo>
              </a:path>
            </a:pathLst>
          </a:custGeom>
          <a:solidFill>
            <a:srgbClr val="1A6847"/>
          </a:solidFill>
          <a:ln/>
        </p:spPr>
        <p:txBody>
          <a:bodyPr wrap="square" lIns="0" tIns="0" rIns="0" bIns="0" rtlCol="0" anchor="ctr"/>
          <a:lstStyle/>
          <a:p>
            <a:endParaRPr lang="en-US" sz="1350" dirty="0"/>
          </a:p>
        </p:txBody>
      </p:sp>
      <p:sp>
        <p:nvSpPr>
          <p:cNvPr id="15" name="Text 13"/>
          <p:cNvSpPr/>
          <p:nvPr/>
        </p:nvSpPr>
        <p:spPr>
          <a:xfrm>
            <a:off x="6021463" y="1123950"/>
            <a:ext cx="2331720" cy="548640"/>
          </a:xfrm>
          <a:prstGeom prst="rect">
            <a:avLst/>
          </a:prstGeom>
          <a:noFill/>
          <a:ln/>
        </p:spPr>
        <p:txBody>
          <a:bodyPr wrap="square" lIns="0" tIns="0" rIns="0" bIns="0" rtlCol="0" anchor="ctr"/>
          <a:lstStyle/>
          <a:p>
            <a:pPr algn="ctr">
              <a:lnSpc>
                <a:spcPct val="90000"/>
              </a:lnSpc>
            </a:pPr>
            <a:r>
              <a:rPr lang="en-US" sz="1600" dirty="0">
                <a:solidFill>
                  <a:srgbClr val="FFFFFF"/>
                </a:solidFill>
                <a:ea typeface="Figtree" pitchFamily="34" charset="-122"/>
                <a:cs typeface="Figtree" pitchFamily="34" charset="-120"/>
              </a:rPr>
              <a:t>Οικονομική Αξιολόγηση</a:t>
            </a:r>
            <a:endParaRPr lang="en-US" sz="1600" dirty="0"/>
          </a:p>
        </p:txBody>
      </p:sp>
      <p:sp>
        <p:nvSpPr>
          <p:cNvPr id="16" name="Text 14"/>
          <p:cNvSpPr/>
          <p:nvPr/>
        </p:nvSpPr>
        <p:spPr>
          <a:xfrm>
            <a:off x="3481810" y="1414260"/>
            <a:ext cx="2331720" cy="3443490"/>
          </a:xfrm>
          <a:prstGeom prst="rect">
            <a:avLst/>
          </a:prstGeom>
          <a:solidFill>
            <a:srgbClr val="FFFFFF"/>
          </a:solidFill>
          <a:ln w="12700">
            <a:solidFill>
              <a:srgbClr val="C2F0DD"/>
            </a:solidFill>
          </a:ln>
        </p:spPr>
        <p:txBody>
          <a:bodyPr wrap="square" lIns="0" tIns="0" rIns="0" bIns="0" rtlCol="0" anchor="ctr"/>
          <a:lstStyle/>
          <a:p>
            <a:endParaRPr lang="en-US" sz="1350" dirty="0"/>
          </a:p>
        </p:txBody>
      </p:sp>
      <p:sp>
        <p:nvSpPr>
          <p:cNvPr id="17" name="Text 15"/>
          <p:cNvSpPr/>
          <p:nvPr/>
        </p:nvSpPr>
        <p:spPr>
          <a:xfrm>
            <a:off x="3618970" y="1757160"/>
            <a:ext cx="2057400" cy="3100590"/>
          </a:xfrm>
          <a:prstGeom prst="rect">
            <a:avLst/>
          </a:prstGeom>
          <a:noFill/>
          <a:ln/>
        </p:spPr>
        <p:txBody>
          <a:bodyPr wrap="square" lIns="0" tIns="0" rIns="0" bIns="0" rtlCol="0" anchor="t"/>
          <a:lstStyle/>
          <a:p>
            <a:pPr>
              <a:lnSpc>
                <a:spcPct val="110000"/>
              </a:lnSpc>
            </a:pPr>
            <a:r>
              <a:rPr lang="en-US" sz="1600" dirty="0">
                <a:solidFill>
                  <a:srgbClr val="000000"/>
                </a:solidFill>
                <a:ea typeface="Figtree" pitchFamily="34" charset="-122"/>
                <a:cs typeface="Figtree" pitchFamily="34" charset="-120"/>
              </a:rPr>
              <a:t>Οι μελέτες COI βοηθούν τους υπεύθυνους χάραξης πολιτικής να καθορίσουν και να ιεραρχήσουν τις υγειονομικές πολιτικές.</a:t>
            </a:r>
            <a:endParaRPr lang="en-US" sz="1600" dirty="0"/>
          </a:p>
          <a:p>
            <a:pPr>
              <a:lnSpc>
                <a:spcPct val="110000"/>
              </a:lnSpc>
            </a:pPr>
            <a:r>
              <a:rPr lang="en-US" sz="1600" dirty="0">
                <a:solidFill>
                  <a:srgbClr val="000000"/>
                </a:solidFill>
                <a:ea typeface="Figtree" pitchFamily="34" charset="-122"/>
                <a:cs typeface="Figtree" pitchFamily="34" charset="-120"/>
              </a:rPr>
              <a:t>Η COI είναι κρίσιμη για την κατανομή πόρων στ</a:t>
            </a:r>
            <a:r>
              <a:rPr lang="el-GR" sz="1600" dirty="0">
                <a:solidFill>
                  <a:srgbClr val="000000"/>
                </a:solidFill>
                <a:ea typeface="Figtree" pitchFamily="34" charset="-122"/>
                <a:cs typeface="Figtree" pitchFamily="34" charset="-120"/>
              </a:rPr>
              <a:t>ον τομέα της υγείας</a:t>
            </a:r>
            <a:r>
              <a:rPr lang="en-US" sz="1600" dirty="0">
                <a:solidFill>
                  <a:srgbClr val="000000"/>
                </a:solidFill>
                <a:ea typeface="Figtree" pitchFamily="34" charset="-122"/>
                <a:cs typeface="Figtree" pitchFamily="34" charset="-120"/>
              </a:rPr>
              <a:t>.</a:t>
            </a:r>
            <a:endParaRPr lang="en-US" sz="1600" dirty="0"/>
          </a:p>
        </p:txBody>
      </p:sp>
      <p:sp>
        <p:nvSpPr>
          <p:cNvPr id="18" name="Text 16"/>
          <p:cNvSpPr/>
          <p:nvPr/>
        </p:nvSpPr>
        <p:spPr>
          <a:xfrm>
            <a:off x="3330470" y="1123950"/>
            <a:ext cx="2331720" cy="548640"/>
          </a:xfrm>
          <a:custGeom>
            <a:avLst/>
            <a:gdLst/>
            <a:ahLst/>
            <a:cxnLst/>
            <a:rect l="l" t="t" r="r" b="b"/>
            <a:pathLst>
              <a:path w="3108960" h="731520">
                <a:moveTo>
                  <a:pt x="0" y="0"/>
                </a:moveTo>
                <a:lnTo>
                  <a:pt x="2743191" y="0"/>
                </a:lnTo>
                <a:lnTo>
                  <a:pt x="3108960" y="365760"/>
                </a:lnTo>
                <a:lnTo>
                  <a:pt x="2743191" y="731520"/>
                </a:lnTo>
                <a:lnTo>
                  <a:pt x="0" y="731520"/>
                </a:lnTo>
                <a:lnTo>
                  <a:pt x="0" y="0"/>
                </a:lnTo>
              </a:path>
            </a:pathLst>
          </a:custGeom>
          <a:solidFill>
            <a:srgbClr val="1A6847"/>
          </a:solidFill>
          <a:ln/>
        </p:spPr>
        <p:txBody>
          <a:bodyPr wrap="square" lIns="0" tIns="0" rIns="0" bIns="0" rtlCol="0" anchor="ctr"/>
          <a:lstStyle/>
          <a:p>
            <a:endParaRPr lang="en-US" sz="1600" dirty="0"/>
          </a:p>
        </p:txBody>
      </p:sp>
      <p:sp>
        <p:nvSpPr>
          <p:cNvPr id="19" name="Text 17"/>
          <p:cNvSpPr/>
          <p:nvPr/>
        </p:nvSpPr>
        <p:spPr>
          <a:xfrm>
            <a:off x="3330470" y="1123950"/>
            <a:ext cx="2331720" cy="548640"/>
          </a:xfrm>
          <a:prstGeom prst="rect">
            <a:avLst/>
          </a:prstGeom>
          <a:noFill/>
          <a:ln/>
        </p:spPr>
        <p:txBody>
          <a:bodyPr wrap="square" lIns="0" tIns="0" rIns="0" bIns="0" rtlCol="0" anchor="ctr"/>
          <a:lstStyle/>
          <a:p>
            <a:pPr algn="ctr">
              <a:lnSpc>
                <a:spcPct val="90000"/>
              </a:lnSpc>
            </a:pPr>
            <a:r>
              <a:rPr lang="en-US" sz="1600" dirty="0">
                <a:solidFill>
                  <a:srgbClr val="FFFFFF"/>
                </a:solidFill>
                <a:ea typeface="Figtree" pitchFamily="34" charset="-122"/>
                <a:cs typeface="Figtree" pitchFamily="34" charset="-120"/>
              </a:rPr>
              <a:t>Σημασία για Υγειονομική Πολιτική</a:t>
            </a:r>
            <a:endParaRPr lang="en-US" sz="1600" dirty="0"/>
          </a:p>
        </p:txBody>
      </p:sp>
      <p:sp>
        <p:nvSpPr>
          <p:cNvPr id="20" name="Text 18"/>
          <p:cNvSpPr/>
          <p:nvPr/>
        </p:nvSpPr>
        <p:spPr>
          <a:xfrm>
            <a:off x="790817" y="1414260"/>
            <a:ext cx="2331720" cy="3443490"/>
          </a:xfrm>
          <a:prstGeom prst="rect">
            <a:avLst/>
          </a:prstGeom>
          <a:solidFill>
            <a:srgbClr val="FFFFFF"/>
          </a:solidFill>
          <a:ln w="12700">
            <a:solidFill>
              <a:srgbClr val="C2F0DD"/>
            </a:solidFill>
          </a:ln>
        </p:spPr>
        <p:txBody>
          <a:bodyPr wrap="square" lIns="0" tIns="0" rIns="0" bIns="0" rtlCol="0" anchor="ctr"/>
          <a:lstStyle/>
          <a:p>
            <a:endParaRPr lang="en-US" sz="1350" dirty="0"/>
          </a:p>
        </p:txBody>
      </p:sp>
      <p:sp>
        <p:nvSpPr>
          <p:cNvPr id="21" name="Text 19"/>
          <p:cNvSpPr/>
          <p:nvPr/>
        </p:nvSpPr>
        <p:spPr>
          <a:xfrm>
            <a:off x="927977" y="1757159"/>
            <a:ext cx="2057400" cy="2948191"/>
          </a:xfrm>
          <a:prstGeom prst="rect">
            <a:avLst/>
          </a:prstGeom>
          <a:noFill/>
          <a:ln/>
        </p:spPr>
        <p:txBody>
          <a:bodyPr wrap="square" lIns="0" tIns="0" rIns="0" bIns="0" rtlCol="0" anchor="t"/>
          <a:lstStyle/>
          <a:p>
            <a:pPr>
              <a:lnSpc>
                <a:spcPct val="110000"/>
              </a:lnSpc>
            </a:pPr>
            <a:r>
              <a:rPr lang="en-US" sz="1600" dirty="0">
                <a:solidFill>
                  <a:srgbClr val="000000"/>
                </a:solidFill>
                <a:ea typeface="Figtree" pitchFamily="34" charset="-122"/>
                <a:cs typeface="Figtree" pitchFamily="34" charset="-120"/>
              </a:rPr>
              <a:t>Η μελέτη κόστους ασθένειας (COI) αξιολογεί το οικονομικό βάρος μιας ασθένειας στην κοινωνία.</a:t>
            </a:r>
            <a:endParaRPr lang="en-US" sz="1600" dirty="0"/>
          </a:p>
          <a:p>
            <a:pPr>
              <a:lnSpc>
                <a:spcPct val="110000"/>
              </a:lnSpc>
            </a:pPr>
            <a:r>
              <a:rPr lang="en-US" sz="1600" dirty="0">
                <a:solidFill>
                  <a:srgbClr val="000000"/>
                </a:solidFill>
                <a:ea typeface="Figtree" pitchFamily="34" charset="-122"/>
                <a:cs typeface="Figtree" pitchFamily="34" charset="-120"/>
              </a:rPr>
              <a:t>Σκοπός της είναι να καταγράψει και να εκτιμήσει τα </a:t>
            </a:r>
            <a:r>
              <a:rPr lang="el-GR" sz="1600" dirty="0">
                <a:solidFill>
                  <a:srgbClr val="000000"/>
                </a:solidFill>
                <a:ea typeface="Figtree" pitchFamily="34" charset="-122"/>
                <a:cs typeface="Figtree" pitchFamily="34" charset="-120"/>
              </a:rPr>
              <a:t>είδη κόστους </a:t>
            </a:r>
            <a:r>
              <a:rPr lang="en-US" sz="1600" dirty="0">
                <a:solidFill>
                  <a:srgbClr val="000000"/>
                </a:solidFill>
                <a:ea typeface="Figtree" pitchFamily="34" charset="-122"/>
                <a:cs typeface="Figtree" pitchFamily="34" charset="-120"/>
              </a:rPr>
              <a:t>π</a:t>
            </a:r>
            <a:r>
              <a:rPr lang="en-US" sz="1600" dirty="0" err="1">
                <a:solidFill>
                  <a:srgbClr val="000000"/>
                </a:solidFill>
                <a:ea typeface="Figtree" pitchFamily="34" charset="-122"/>
                <a:cs typeface="Figtree" pitchFamily="34" charset="-120"/>
              </a:rPr>
              <a:t>ου</a:t>
            </a:r>
            <a:r>
              <a:rPr lang="en-US" sz="1600" dirty="0">
                <a:solidFill>
                  <a:srgbClr val="000000"/>
                </a:solidFill>
                <a:ea typeface="Figtree" pitchFamily="34" charset="-122"/>
                <a:cs typeface="Figtree" pitchFamily="34" charset="-120"/>
              </a:rPr>
              <a:t> σχετίζονται με μια συγκεκριμένη ασθένεια.</a:t>
            </a:r>
            <a:endParaRPr lang="en-US" sz="1600" dirty="0"/>
          </a:p>
        </p:txBody>
      </p:sp>
      <p:sp>
        <p:nvSpPr>
          <p:cNvPr id="22" name="Text 20"/>
          <p:cNvSpPr/>
          <p:nvPr/>
        </p:nvSpPr>
        <p:spPr>
          <a:xfrm>
            <a:off x="639478" y="1123950"/>
            <a:ext cx="2331720" cy="548640"/>
          </a:xfrm>
          <a:custGeom>
            <a:avLst/>
            <a:gdLst/>
            <a:ahLst/>
            <a:cxnLst/>
            <a:rect l="l" t="t" r="r" b="b"/>
            <a:pathLst>
              <a:path w="3108960" h="731520">
                <a:moveTo>
                  <a:pt x="0" y="0"/>
                </a:moveTo>
                <a:lnTo>
                  <a:pt x="2743191" y="0"/>
                </a:lnTo>
                <a:lnTo>
                  <a:pt x="3108960" y="365760"/>
                </a:lnTo>
                <a:lnTo>
                  <a:pt x="2743191" y="731520"/>
                </a:lnTo>
                <a:lnTo>
                  <a:pt x="0" y="731520"/>
                </a:lnTo>
                <a:lnTo>
                  <a:pt x="0" y="0"/>
                </a:lnTo>
              </a:path>
            </a:pathLst>
          </a:custGeom>
          <a:solidFill>
            <a:srgbClr val="1A6847"/>
          </a:solidFill>
          <a:ln/>
        </p:spPr>
        <p:txBody>
          <a:bodyPr wrap="square" lIns="0" tIns="0" rIns="0" bIns="0" rtlCol="0" anchor="ctr"/>
          <a:lstStyle/>
          <a:p>
            <a:endParaRPr lang="en-US" dirty="0"/>
          </a:p>
        </p:txBody>
      </p:sp>
      <p:sp>
        <p:nvSpPr>
          <p:cNvPr id="23" name="Text 21"/>
          <p:cNvSpPr/>
          <p:nvPr/>
        </p:nvSpPr>
        <p:spPr>
          <a:xfrm>
            <a:off x="639478" y="1123950"/>
            <a:ext cx="2331720" cy="548640"/>
          </a:xfrm>
          <a:prstGeom prst="rect">
            <a:avLst/>
          </a:prstGeom>
          <a:noFill/>
          <a:ln/>
        </p:spPr>
        <p:txBody>
          <a:bodyPr wrap="square" lIns="0" tIns="0" rIns="0" bIns="0" rtlCol="0" anchor="ctr"/>
          <a:lstStyle/>
          <a:p>
            <a:pPr algn="ctr">
              <a:lnSpc>
                <a:spcPct val="90000"/>
              </a:lnSpc>
            </a:pPr>
            <a:r>
              <a:rPr lang="en-US" sz="1600" dirty="0">
                <a:solidFill>
                  <a:srgbClr val="FFFFFF"/>
                </a:solidFill>
                <a:ea typeface="Figtree" pitchFamily="34" charset="-122"/>
                <a:cs typeface="Figtree" pitchFamily="34" charset="-120"/>
              </a:rPr>
              <a:t>Ορισμός COI</a:t>
            </a:r>
            <a:endParaRPr lang="en-US" sz="1600" dirty="0"/>
          </a:p>
        </p:txBody>
      </p:sp>
      <p:sp>
        <p:nvSpPr>
          <p:cNvPr id="24" name="Text 22"/>
          <p:cNvSpPr/>
          <p:nvPr/>
        </p:nvSpPr>
        <p:spPr>
          <a:xfrm>
            <a:off x="8350285" y="4195545"/>
            <a:ext cx="411480" cy="411480"/>
          </a:xfrm>
          <a:prstGeom prst="rect">
            <a:avLst/>
          </a:prstGeom>
          <a:noFill/>
          <a:ln/>
        </p:spPr>
        <p:txBody>
          <a:bodyPr wrap="square" lIns="0" tIns="0" rIns="0" bIns="0" rtlCol="0" anchor="ctr"/>
          <a:lstStyle/>
          <a:p>
            <a:endParaRPr lang="en-US" sz="1350" dirty="0"/>
          </a:p>
        </p:txBody>
      </p:sp>
      <p:cxnSp>
        <p:nvCxnSpPr>
          <p:cNvPr id="25" name="Ευθεία γραμμή σύνδεσης 24">
            <a:extLst>
              <a:ext uri="{FF2B5EF4-FFF2-40B4-BE49-F238E27FC236}">
                <a16:creationId xmlns:a16="http://schemas.microsoft.com/office/drawing/2014/main" id="{C88D112D-3A66-9DC1-CC36-65686BE5FDB2}"/>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6112E889-7AB8-61A1-602A-78AA69610177}"/>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3B31E0B3-6F17-8E42-8B5E-AA196FF13C98}"/>
              </a:ext>
            </a:extLst>
          </p:cNvPr>
          <p:cNvPicPr>
            <a:picLocks noChangeAspect="1"/>
          </p:cNvPicPr>
          <p:nvPr/>
        </p:nvPicPr>
        <p:blipFill rotWithShape="1">
          <a:blip r:embed="rId2"/>
          <a:srcRect t="19984" b="1758"/>
          <a:stretch/>
        </p:blipFill>
        <p:spPr>
          <a:xfrm>
            <a:off x="0" y="2282963"/>
            <a:ext cx="9144000" cy="2879587"/>
          </a:xfrm>
          <a:prstGeom prst="rect">
            <a:avLst/>
          </a:prstGeom>
        </p:spPr>
      </p:pic>
      <p:sp>
        <p:nvSpPr>
          <p:cNvPr id="9" name="TextBox 1">
            <a:extLst>
              <a:ext uri="{FF2B5EF4-FFF2-40B4-BE49-F238E27FC236}">
                <a16:creationId xmlns:a16="http://schemas.microsoft.com/office/drawing/2014/main" id="{259E48F6-04E2-B5DB-9F71-E728A31001C3}"/>
              </a:ext>
            </a:extLst>
          </p:cNvPr>
          <p:cNvSpPr txBox="1">
            <a:spLocks noChangeArrowheads="1"/>
          </p:cNvSpPr>
          <p:nvPr/>
        </p:nvSpPr>
        <p:spPr bwMode="auto">
          <a:xfrm>
            <a:off x="832648" y="174307"/>
            <a:ext cx="7777951" cy="492443"/>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600" b="1" dirty="0">
                <a:solidFill>
                  <a:srgbClr val="002060"/>
                </a:solidFill>
                <a:latin typeface="+mn-lt"/>
                <a:ea typeface="+mj-ea"/>
                <a:cs typeface="+mj-cs"/>
              </a:rPr>
              <a:t>Ανάλυση Κόστους Ασθένειας</a:t>
            </a:r>
            <a:r>
              <a:rPr lang="en-GB" altLang="el-GR" sz="2600" b="1" dirty="0">
                <a:solidFill>
                  <a:srgbClr val="002060"/>
                </a:solidFill>
                <a:latin typeface="+mn-lt"/>
                <a:ea typeface="+mj-ea"/>
                <a:cs typeface="+mj-cs"/>
              </a:rPr>
              <a:t> (Cost of Illness)</a:t>
            </a:r>
            <a:endParaRPr lang="el-GR" altLang="el-GR" sz="2600" b="1" dirty="0">
              <a:solidFill>
                <a:srgbClr val="002060"/>
              </a:solidFill>
              <a:latin typeface="+mn-lt"/>
              <a:ea typeface="+mj-ea"/>
              <a:cs typeface="+mj-cs"/>
            </a:endParaRPr>
          </a:p>
        </p:txBody>
      </p:sp>
      <p:cxnSp>
        <p:nvCxnSpPr>
          <p:cNvPr id="10" name="Ευθεία γραμμή σύνδεσης 9">
            <a:extLst>
              <a:ext uri="{FF2B5EF4-FFF2-40B4-BE49-F238E27FC236}">
                <a16:creationId xmlns:a16="http://schemas.microsoft.com/office/drawing/2014/main" id="{1F3A4776-514D-2E39-A4B3-A2ADE13A37A9}"/>
              </a:ext>
            </a:extLst>
          </p:cNvPr>
          <p:cNvCxnSpPr/>
          <p:nvPr/>
        </p:nvCxnSpPr>
        <p:spPr>
          <a:xfrm>
            <a:off x="395288" y="7191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EF16F5D8-D148-DEDD-DF9F-0C114E90B684}"/>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5CACE17B-E131-4B09-CAF0-699495B960CC}"/>
              </a:ext>
            </a:extLst>
          </p:cNvPr>
          <p:cNvSpPr txBox="1"/>
          <p:nvPr/>
        </p:nvSpPr>
        <p:spPr>
          <a:xfrm>
            <a:off x="376237" y="914221"/>
            <a:ext cx="8279607" cy="1200329"/>
          </a:xfrm>
          <a:prstGeom prst="rect">
            <a:avLst/>
          </a:prstGeom>
          <a:noFill/>
        </p:spPr>
        <p:txBody>
          <a:bodyPr wrap="square">
            <a:spAutoFit/>
          </a:bodyPr>
          <a:lstStyle/>
          <a:p>
            <a:pPr marL="285750" indent="-285750">
              <a:buFont typeface="Arial" panose="020B0604020202020204" pitchFamily="34" charset="0"/>
              <a:buChar char="•"/>
            </a:pPr>
            <a:r>
              <a:rPr lang="el-GR" sz="1800" b="1" dirty="0" err="1">
                <a:solidFill>
                  <a:srgbClr val="002060"/>
                </a:solidFill>
              </a:rPr>
              <a:t>Cost</a:t>
            </a:r>
            <a:r>
              <a:rPr lang="el-GR" sz="1800" b="1" dirty="0">
                <a:solidFill>
                  <a:srgbClr val="002060"/>
                </a:solidFill>
              </a:rPr>
              <a:t> of </a:t>
            </a:r>
            <a:r>
              <a:rPr lang="el-GR" sz="1800" b="1" dirty="0" err="1">
                <a:solidFill>
                  <a:srgbClr val="002060"/>
                </a:solidFill>
              </a:rPr>
              <a:t>Illness</a:t>
            </a:r>
            <a:r>
              <a:rPr lang="el-GR" sz="1800" b="1" dirty="0">
                <a:solidFill>
                  <a:srgbClr val="002060"/>
                </a:solidFill>
              </a:rPr>
              <a:t> (COI) δεν εντάσσεται στις οικονομικές αξιολογήσεις</a:t>
            </a:r>
            <a:r>
              <a:rPr lang="en-GB" sz="1800" b="1" dirty="0">
                <a:solidFill>
                  <a:srgbClr val="002060"/>
                </a:solidFill>
              </a:rPr>
              <a:t>/</a:t>
            </a:r>
          </a:p>
          <a:p>
            <a:pPr marL="285750" indent="-285750">
              <a:buFont typeface="Arial" panose="020B0604020202020204" pitchFamily="34" charset="0"/>
              <a:buChar char="•"/>
            </a:pPr>
            <a:r>
              <a:rPr lang="el-GR" sz="1800" dirty="0">
                <a:solidFill>
                  <a:srgbClr val="002060"/>
                </a:solidFill>
              </a:rPr>
              <a:t>Χρήσιμο εργαλείο στη διαδικασία λήψης απόφασης στον τομέα της υγείας </a:t>
            </a:r>
            <a:endParaRPr lang="en-GB" sz="1800" dirty="0">
              <a:solidFill>
                <a:srgbClr val="002060"/>
              </a:solidFill>
            </a:endParaRPr>
          </a:p>
          <a:p>
            <a:pPr marL="285750" indent="-285750">
              <a:buFont typeface="Arial" panose="020B0604020202020204" pitchFamily="34" charset="0"/>
              <a:buChar char="•"/>
            </a:pPr>
            <a:r>
              <a:rPr lang="el-GR" dirty="0">
                <a:solidFill>
                  <a:srgbClr val="002060"/>
                </a:solidFill>
              </a:rPr>
              <a:t>Ευρέως στη βιβλιογραφία στην εκτίμηση οικονομικού και κοινωνικού βάρους μιας ασθένειας, εκπεφρασμένου σε νομισματικούς όρους</a:t>
            </a:r>
            <a:endParaRPr lang="el-GR" sz="1800" dirty="0">
              <a:solidFill>
                <a:srgbClr val="002060"/>
              </a:solidFill>
            </a:endParaRPr>
          </a:p>
        </p:txBody>
      </p:sp>
      <p:sp>
        <p:nvSpPr>
          <p:cNvPr id="14" name="Οβάλ 13">
            <a:extLst>
              <a:ext uri="{FF2B5EF4-FFF2-40B4-BE49-F238E27FC236}">
                <a16:creationId xmlns:a16="http://schemas.microsoft.com/office/drawing/2014/main" id="{082ACFBC-2D80-940B-3C00-E3DC4AC8C0C7}"/>
              </a:ext>
            </a:extLst>
          </p:cNvPr>
          <p:cNvSpPr/>
          <p:nvPr/>
        </p:nvSpPr>
        <p:spPr>
          <a:xfrm>
            <a:off x="2209800" y="3336666"/>
            <a:ext cx="1828800" cy="6805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78551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1 - Τίτλος"/>
          <p:cNvSpPr>
            <a:spLocks noGrp="1"/>
          </p:cNvSpPr>
          <p:nvPr>
            <p:ph type="ctrTitle"/>
          </p:nvPr>
        </p:nvSpPr>
        <p:spPr bwMode="auto">
          <a:xfrm>
            <a:off x="533400" y="209550"/>
            <a:ext cx="7924800" cy="500137"/>
          </a:xfrm>
          <a:noFill/>
          <a:ln>
            <a:miter lim="800000"/>
            <a:headEnd/>
            <a:tailEnd/>
          </a:ln>
        </p:spPr>
        <p:txBody>
          <a:bodyPr vert="horz" wrap="square" lIns="68580" tIns="34290" rIns="68580" bIns="34290" numCol="1" anchor="t" anchorCtr="0" compatLnSpc="1">
            <a:prstTxWarp prst="textNoShape">
              <a:avLst/>
            </a:prstTxWarp>
          </a:bodyPr>
          <a:lstStyle/>
          <a:p>
            <a:pPr algn="ctr"/>
            <a:r>
              <a:rPr lang="el-GR" sz="2800" kern="1200" dirty="0">
                <a:solidFill>
                  <a:srgbClr val="002060"/>
                </a:solidFill>
                <a:latin typeface="+mn-lt"/>
                <a:cs typeface="+mj-cs"/>
              </a:rPr>
              <a:t>Αιτίες θνητότητας</a:t>
            </a:r>
          </a:p>
        </p:txBody>
      </p:sp>
      <p:pic>
        <p:nvPicPr>
          <p:cNvPr id="12291" name="Picture 2"/>
          <p:cNvPicPr>
            <a:picLocks noChangeAspect="1" noChangeArrowheads="1"/>
          </p:cNvPicPr>
          <p:nvPr/>
        </p:nvPicPr>
        <p:blipFill>
          <a:blip r:embed="rId2" cstate="print"/>
          <a:srcRect/>
          <a:stretch>
            <a:fillRect/>
          </a:stretch>
        </p:blipFill>
        <p:spPr bwMode="auto">
          <a:xfrm>
            <a:off x="1014412" y="971550"/>
            <a:ext cx="6962775" cy="3712454"/>
          </a:xfrm>
          <a:prstGeom prst="rect">
            <a:avLst/>
          </a:prstGeom>
          <a:noFill/>
          <a:ln w="9525">
            <a:noFill/>
            <a:miter lim="800000"/>
            <a:headEnd/>
            <a:tailEnd/>
          </a:ln>
        </p:spPr>
      </p:pic>
      <p:cxnSp>
        <p:nvCxnSpPr>
          <p:cNvPr id="2" name="Ευθεία γραμμή σύνδεσης 1">
            <a:extLst>
              <a:ext uri="{FF2B5EF4-FFF2-40B4-BE49-F238E27FC236}">
                <a16:creationId xmlns:a16="http://schemas.microsoft.com/office/drawing/2014/main" id="{B4AD73F2-8980-BB0F-448C-2470DF1E4C5C}"/>
              </a:ext>
            </a:extLst>
          </p:cNvPr>
          <p:cNvCxnSpPr/>
          <p:nvPr/>
        </p:nvCxnSpPr>
        <p:spPr>
          <a:xfrm>
            <a:off x="395288" y="7191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 name="Ευθεία γραμμή σύνδεσης 2">
            <a:extLst>
              <a:ext uri="{FF2B5EF4-FFF2-40B4-BE49-F238E27FC236}">
                <a16:creationId xmlns:a16="http://schemas.microsoft.com/office/drawing/2014/main" id="{7FCC3BD2-CB18-428D-9191-364CA99CC48A}"/>
              </a:ext>
            </a:extLst>
          </p:cNvPr>
          <p:cNvCxnSpPr/>
          <p:nvPr/>
        </p:nvCxnSpPr>
        <p:spPr>
          <a:xfrm>
            <a:off x="382191" y="7429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Εικόνα 14">
            <a:extLst>
              <a:ext uri="{FF2B5EF4-FFF2-40B4-BE49-F238E27FC236}">
                <a16:creationId xmlns:a16="http://schemas.microsoft.com/office/drawing/2014/main" id="{26113BF6-12CB-D8F5-5CF3-014D6D78742C}"/>
              </a:ext>
            </a:extLst>
          </p:cNvPr>
          <p:cNvPicPr>
            <a:picLocks noChangeAspect="1"/>
          </p:cNvPicPr>
          <p:nvPr/>
        </p:nvPicPr>
        <p:blipFill>
          <a:blip r:embed="rId2"/>
          <a:stretch>
            <a:fillRect/>
          </a:stretch>
        </p:blipFill>
        <p:spPr>
          <a:xfrm>
            <a:off x="300741" y="538162"/>
            <a:ext cx="6100059" cy="4660719"/>
          </a:xfrm>
          <a:prstGeom prst="rect">
            <a:avLst/>
          </a:prstGeom>
        </p:spPr>
      </p:pic>
      <p:sp>
        <p:nvSpPr>
          <p:cNvPr id="5" name="TextBox 4">
            <a:extLst>
              <a:ext uri="{FF2B5EF4-FFF2-40B4-BE49-F238E27FC236}">
                <a16:creationId xmlns:a16="http://schemas.microsoft.com/office/drawing/2014/main" id="{7E2DF0D6-68BD-F2BA-5CCC-9EA884C6A680}"/>
              </a:ext>
            </a:extLst>
          </p:cNvPr>
          <p:cNvSpPr txBox="1"/>
          <p:nvPr/>
        </p:nvSpPr>
        <p:spPr>
          <a:xfrm>
            <a:off x="2895600" y="45585"/>
            <a:ext cx="6172200" cy="430887"/>
          </a:xfrm>
          <a:prstGeom prst="rect">
            <a:avLst/>
          </a:prstGeom>
          <a:noFill/>
        </p:spPr>
        <p:txBody>
          <a:bodyPr wrap="square">
            <a:spAutoFit/>
          </a:bodyPr>
          <a:lstStyle/>
          <a:p>
            <a:pPr algn="l">
              <a:spcBef>
                <a:spcPts val="2250"/>
              </a:spcBef>
            </a:pPr>
            <a:r>
              <a:rPr lang="en-US" sz="2200" b="1" dirty="0">
                <a:solidFill>
                  <a:srgbClr val="002060"/>
                </a:solidFill>
                <a:ea typeface="+mj-ea"/>
                <a:cs typeface="+mj-cs"/>
              </a:rPr>
              <a:t>Examples of costs associated with health outcomes</a:t>
            </a:r>
          </a:p>
        </p:txBody>
      </p:sp>
      <p:cxnSp>
        <p:nvCxnSpPr>
          <p:cNvPr id="2" name="Ευθεία γραμμή σύνδεσης 1">
            <a:extLst>
              <a:ext uri="{FF2B5EF4-FFF2-40B4-BE49-F238E27FC236}">
                <a16:creationId xmlns:a16="http://schemas.microsoft.com/office/drawing/2014/main" id="{C90F31E1-3578-8617-781F-242406F7C39C}"/>
              </a:ext>
            </a:extLst>
          </p:cNvPr>
          <p:cNvCxnSpPr>
            <a:cxnSpLocks/>
          </p:cNvCxnSpPr>
          <p:nvPr/>
        </p:nvCxnSpPr>
        <p:spPr>
          <a:xfrm>
            <a:off x="2819400" y="476472"/>
            <a:ext cx="6172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E70556BA-E905-2196-C74A-C25322E41F55}"/>
              </a:ext>
            </a:extLst>
          </p:cNvPr>
          <p:cNvCxnSpPr>
            <a:cxnSpLocks/>
          </p:cNvCxnSpPr>
          <p:nvPr/>
        </p:nvCxnSpPr>
        <p:spPr>
          <a:xfrm flipV="1">
            <a:off x="2743200" y="500285"/>
            <a:ext cx="6236493" cy="14065"/>
          </a:xfrm>
          <a:prstGeom prst="line">
            <a:avLst/>
          </a:prstGeom>
        </p:spPr>
        <p:style>
          <a:lnRef idx="3">
            <a:schemeClr val="accent2"/>
          </a:lnRef>
          <a:fillRef idx="0">
            <a:schemeClr val="accent2"/>
          </a:fillRef>
          <a:effectRef idx="2">
            <a:schemeClr val="accent2"/>
          </a:effectRef>
          <a:fontRef idx="minor">
            <a:schemeClr val="tx1"/>
          </a:fontRef>
        </p:style>
      </p:cxnSp>
      <p:pic>
        <p:nvPicPr>
          <p:cNvPr id="11" name="Εικόνα 10">
            <a:extLst>
              <a:ext uri="{FF2B5EF4-FFF2-40B4-BE49-F238E27FC236}">
                <a16:creationId xmlns:a16="http://schemas.microsoft.com/office/drawing/2014/main" id="{908911AC-0A3F-F1D6-161F-EEA0FB00A2FB}"/>
              </a:ext>
            </a:extLst>
          </p:cNvPr>
          <p:cNvPicPr>
            <a:picLocks noChangeAspect="1"/>
          </p:cNvPicPr>
          <p:nvPr/>
        </p:nvPicPr>
        <p:blipFill>
          <a:blip r:embed="rId3"/>
          <a:stretch>
            <a:fillRect/>
          </a:stretch>
        </p:blipFill>
        <p:spPr>
          <a:xfrm>
            <a:off x="5147342" y="2847855"/>
            <a:ext cx="3794251" cy="1459328"/>
          </a:xfrm>
          <a:prstGeom prst="rect">
            <a:avLst/>
          </a:prstGeom>
        </p:spPr>
      </p:pic>
      <p:sp>
        <p:nvSpPr>
          <p:cNvPr id="12" name="TextBox 11">
            <a:extLst>
              <a:ext uri="{FF2B5EF4-FFF2-40B4-BE49-F238E27FC236}">
                <a16:creationId xmlns:a16="http://schemas.microsoft.com/office/drawing/2014/main" id="{31FFABE5-06AC-3237-A5AC-B9E2914E547F}"/>
              </a:ext>
            </a:extLst>
          </p:cNvPr>
          <p:cNvSpPr txBox="1"/>
          <p:nvPr/>
        </p:nvSpPr>
        <p:spPr>
          <a:xfrm>
            <a:off x="5562600" y="4367540"/>
            <a:ext cx="3185644" cy="261610"/>
          </a:xfrm>
          <a:prstGeom prst="rect">
            <a:avLst/>
          </a:prstGeom>
          <a:noFill/>
        </p:spPr>
        <p:txBody>
          <a:bodyPr wrap="square">
            <a:spAutoFit/>
          </a:bodyPr>
          <a:lstStyle/>
          <a:p>
            <a:r>
              <a:rPr lang="en-GB" sz="1100" dirty="0">
                <a:hlinkClick r:id="rId4"/>
              </a:rPr>
              <a:t>https://pmc.ncbi.nlm.nih.gov/articles/PMC4278062/</a:t>
            </a:r>
            <a:r>
              <a:rPr lang="en-GB" sz="1100" dirty="0"/>
              <a:t> </a:t>
            </a:r>
            <a:endParaRPr lang="el-GR" sz="1100" dirty="0"/>
          </a:p>
        </p:txBody>
      </p:sp>
    </p:spTree>
    <p:extLst>
      <p:ext uri="{BB962C8B-B14F-4D97-AF65-F5344CB8AC3E}">
        <p14:creationId xmlns:p14="http://schemas.microsoft.com/office/powerpoint/2010/main" val="2311327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Στρογγύλεμα γωνιών 11">
            <a:extLst>
              <a:ext uri="{FF2B5EF4-FFF2-40B4-BE49-F238E27FC236}">
                <a16:creationId xmlns:a16="http://schemas.microsoft.com/office/drawing/2014/main" id="{0CA7F869-BAB0-EB4B-E13B-518299F99E8B}"/>
              </a:ext>
            </a:extLst>
          </p:cNvPr>
          <p:cNvSpPr/>
          <p:nvPr/>
        </p:nvSpPr>
        <p:spPr>
          <a:xfrm>
            <a:off x="1831418" y="2911835"/>
            <a:ext cx="1694258" cy="15239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 Box 2">
            <a:extLst>
              <a:ext uri="{FF2B5EF4-FFF2-40B4-BE49-F238E27FC236}">
                <a16:creationId xmlns:a16="http://schemas.microsoft.com/office/drawing/2014/main" id="{07713292-E768-3185-7832-F0B286998364}"/>
              </a:ext>
            </a:extLst>
          </p:cNvPr>
          <p:cNvSpPr txBox="1">
            <a:spLocks noChangeArrowheads="1"/>
          </p:cNvSpPr>
          <p:nvPr/>
        </p:nvSpPr>
        <p:spPr bwMode="auto">
          <a:xfrm>
            <a:off x="439342" y="285750"/>
            <a:ext cx="8058148" cy="533399"/>
          </a:xfrm>
          <a:prstGeom prst="rect">
            <a:avLst/>
          </a:prstGeom>
          <a:noFill/>
          <a:ln>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lIns="91399" tIns="45700" rIns="91399" bIns="45700"/>
          <a:lstStyle/>
          <a:p>
            <a:pPr algn="ctr" defTabSz="914603">
              <a:defRPr/>
            </a:pPr>
            <a:r>
              <a:rPr lang="el-GR" sz="2600" b="1" dirty="0">
                <a:solidFill>
                  <a:srgbClr val="002060"/>
                </a:solidFill>
                <a:ea typeface="+mj-ea"/>
                <a:cs typeface="+mj-cs"/>
              </a:rPr>
              <a:t>Σχεδιασμός και βασικές παράμετροι των </a:t>
            </a:r>
            <a:r>
              <a:rPr lang="en-GB" sz="2600" b="1" dirty="0">
                <a:solidFill>
                  <a:srgbClr val="002060"/>
                </a:solidFill>
                <a:ea typeface="+mj-ea"/>
                <a:cs typeface="+mj-cs"/>
              </a:rPr>
              <a:t>C</a:t>
            </a:r>
            <a:r>
              <a:rPr lang="el-GR" sz="2600" b="1" dirty="0">
                <a:solidFill>
                  <a:srgbClr val="002060"/>
                </a:solidFill>
                <a:ea typeface="+mj-ea"/>
                <a:cs typeface="+mj-cs"/>
              </a:rPr>
              <a:t>OI</a:t>
            </a:r>
            <a:r>
              <a:rPr lang="en-GB" sz="2600" b="1" dirty="0">
                <a:solidFill>
                  <a:srgbClr val="002060"/>
                </a:solidFill>
                <a:ea typeface="+mj-ea"/>
                <a:cs typeface="+mj-cs"/>
              </a:rPr>
              <a:t> </a:t>
            </a:r>
            <a:r>
              <a:rPr lang="el-GR" sz="2600" b="1" dirty="0">
                <a:solidFill>
                  <a:srgbClr val="002060"/>
                </a:solidFill>
                <a:ea typeface="+mj-ea"/>
                <a:cs typeface="+mj-cs"/>
              </a:rPr>
              <a:t>Αναλύσεων</a:t>
            </a:r>
            <a:endParaRPr lang="de-DE" sz="2600" b="1" dirty="0">
              <a:solidFill>
                <a:srgbClr val="002060"/>
              </a:solidFill>
              <a:ea typeface="+mj-ea"/>
              <a:cs typeface="+mj-cs"/>
            </a:endParaRPr>
          </a:p>
        </p:txBody>
      </p:sp>
      <p:cxnSp>
        <p:nvCxnSpPr>
          <p:cNvPr id="8" name="Ευθεία γραμμή σύνδεσης 7">
            <a:extLst>
              <a:ext uri="{FF2B5EF4-FFF2-40B4-BE49-F238E27FC236}">
                <a16:creationId xmlns:a16="http://schemas.microsoft.com/office/drawing/2014/main" id="{0FEDA6F0-8E56-5F6B-092C-C5EAD94CE8FB}"/>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8331543C-EDA7-12E8-DC5C-AC7AF0C73D6A}"/>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9738546F-5998-C23A-CB70-832CAA340FBD}"/>
              </a:ext>
            </a:extLst>
          </p:cNvPr>
          <p:cNvSpPr txBox="1"/>
          <p:nvPr/>
        </p:nvSpPr>
        <p:spPr>
          <a:xfrm>
            <a:off x="439342" y="2454631"/>
            <a:ext cx="1219200" cy="954107"/>
          </a:xfrm>
          <a:prstGeom prst="rect">
            <a:avLst/>
          </a:prstGeom>
          <a:noFill/>
        </p:spPr>
        <p:txBody>
          <a:bodyPr wrap="square" rtlCol="0">
            <a:spAutoFit/>
          </a:bodyPr>
          <a:lstStyle/>
          <a:p>
            <a:pPr algn="ctr"/>
            <a:r>
              <a:rPr lang="el-GR" sz="1400" b="1" dirty="0"/>
              <a:t>Οπτική της ανάλυσης </a:t>
            </a:r>
            <a:r>
              <a:rPr lang="el-GR" sz="1400" dirty="0"/>
              <a:t>και </a:t>
            </a:r>
            <a:r>
              <a:rPr lang="el-GR" sz="1400" b="1" dirty="0"/>
              <a:t>Χρονικός Ορίζοντας</a:t>
            </a:r>
          </a:p>
        </p:txBody>
      </p:sp>
      <p:sp>
        <p:nvSpPr>
          <p:cNvPr id="11" name="TextBox 10">
            <a:extLst>
              <a:ext uri="{FF2B5EF4-FFF2-40B4-BE49-F238E27FC236}">
                <a16:creationId xmlns:a16="http://schemas.microsoft.com/office/drawing/2014/main" id="{405000E3-47CD-5C66-AE0E-86286FFBB147}"/>
              </a:ext>
            </a:extLst>
          </p:cNvPr>
          <p:cNvSpPr txBox="1"/>
          <p:nvPr/>
        </p:nvSpPr>
        <p:spPr>
          <a:xfrm>
            <a:off x="1752600" y="3130013"/>
            <a:ext cx="1828800" cy="784830"/>
          </a:xfrm>
          <a:prstGeom prst="rect">
            <a:avLst/>
          </a:prstGeom>
          <a:noFill/>
        </p:spPr>
        <p:txBody>
          <a:bodyPr wrap="square" rtlCol="0">
            <a:spAutoFit/>
          </a:bodyPr>
          <a:lstStyle/>
          <a:p>
            <a:pPr algn="ctr"/>
            <a:r>
              <a:rPr lang="el-GR" sz="1500" b="1" dirty="0"/>
              <a:t>Τύπος μελέτης: προοπτική ή αναδρομική </a:t>
            </a:r>
            <a:r>
              <a:rPr lang="el-GR" sz="1500" dirty="0"/>
              <a:t>μελέτη</a:t>
            </a:r>
          </a:p>
        </p:txBody>
      </p:sp>
      <p:sp>
        <p:nvSpPr>
          <p:cNvPr id="13" name="TextBox 12">
            <a:extLst>
              <a:ext uri="{FF2B5EF4-FFF2-40B4-BE49-F238E27FC236}">
                <a16:creationId xmlns:a16="http://schemas.microsoft.com/office/drawing/2014/main" id="{AEEE9A61-6DF1-A1D8-04AF-D90AEFAF7A6E}"/>
              </a:ext>
            </a:extLst>
          </p:cNvPr>
          <p:cNvSpPr txBox="1"/>
          <p:nvPr/>
        </p:nvSpPr>
        <p:spPr>
          <a:xfrm>
            <a:off x="3830162" y="2454631"/>
            <a:ext cx="1351438" cy="738664"/>
          </a:xfrm>
          <a:prstGeom prst="rect">
            <a:avLst/>
          </a:prstGeom>
          <a:noFill/>
        </p:spPr>
        <p:txBody>
          <a:bodyPr wrap="square" rtlCol="0">
            <a:spAutoFit/>
          </a:bodyPr>
          <a:lstStyle/>
          <a:p>
            <a:pPr algn="ctr"/>
            <a:r>
              <a:rPr lang="el-GR" sz="1400" b="1" dirty="0"/>
              <a:t>Μέθοδος του </a:t>
            </a:r>
            <a:r>
              <a:rPr lang="el-GR" sz="1400" b="1" dirty="0" err="1"/>
              <a:t>επιπολασμού</a:t>
            </a:r>
            <a:r>
              <a:rPr lang="el-GR" sz="1400" b="1" dirty="0"/>
              <a:t> ή της επίπτωσης</a:t>
            </a:r>
          </a:p>
        </p:txBody>
      </p:sp>
      <p:sp>
        <p:nvSpPr>
          <p:cNvPr id="14" name="TextBox 13">
            <a:extLst>
              <a:ext uri="{FF2B5EF4-FFF2-40B4-BE49-F238E27FC236}">
                <a16:creationId xmlns:a16="http://schemas.microsoft.com/office/drawing/2014/main" id="{4094DB35-5C78-9A00-22EB-141DF12FCDBB}"/>
              </a:ext>
            </a:extLst>
          </p:cNvPr>
          <p:cNvSpPr txBox="1"/>
          <p:nvPr/>
        </p:nvSpPr>
        <p:spPr>
          <a:xfrm>
            <a:off x="7512089" y="2454631"/>
            <a:ext cx="1479511" cy="954107"/>
          </a:xfrm>
          <a:prstGeom prst="rect">
            <a:avLst/>
          </a:prstGeom>
          <a:noFill/>
        </p:spPr>
        <p:txBody>
          <a:bodyPr wrap="square" rtlCol="0">
            <a:spAutoFit/>
          </a:bodyPr>
          <a:lstStyle/>
          <a:p>
            <a:pPr algn="ctr"/>
            <a:r>
              <a:rPr lang="el-GR" sz="1400" b="1" dirty="0"/>
              <a:t>Συλλογή επιδημιολογικών και οικονομικών δεδομένων</a:t>
            </a:r>
          </a:p>
        </p:txBody>
      </p:sp>
      <p:sp>
        <p:nvSpPr>
          <p:cNvPr id="17" name="Ορθογώνιο: Στρογγύλεμα γωνιών 16">
            <a:extLst>
              <a:ext uri="{FF2B5EF4-FFF2-40B4-BE49-F238E27FC236}">
                <a16:creationId xmlns:a16="http://schemas.microsoft.com/office/drawing/2014/main" id="{F611E0D4-B64B-DB8A-0032-98FF8D358461}"/>
              </a:ext>
            </a:extLst>
          </p:cNvPr>
          <p:cNvSpPr/>
          <p:nvPr/>
        </p:nvSpPr>
        <p:spPr>
          <a:xfrm rot="2862687">
            <a:off x="744142" y="1706921"/>
            <a:ext cx="609600" cy="609597"/>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l-GR" b="1">
              <a:solidFill>
                <a:srgbClr val="002060"/>
              </a:solidFill>
            </a:endParaRPr>
          </a:p>
        </p:txBody>
      </p:sp>
      <p:sp>
        <p:nvSpPr>
          <p:cNvPr id="18" name="TextBox 17">
            <a:extLst>
              <a:ext uri="{FF2B5EF4-FFF2-40B4-BE49-F238E27FC236}">
                <a16:creationId xmlns:a16="http://schemas.microsoft.com/office/drawing/2014/main" id="{31A71A03-AF10-92D0-1819-AC42449494EC}"/>
              </a:ext>
            </a:extLst>
          </p:cNvPr>
          <p:cNvSpPr txBox="1"/>
          <p:nvPr/>
        </p:nvSpPr>
        <p:spPr>
          <a:xfrm>
            <a:off x="898099" y="1827053"/>
            <a:ext cx="301686" cy="369332"/>
          </a:xfrm>
          <a:prstGeom prst="rect">
            <a:avLst/>
          </a:prstGeom>
          <a:noFill/>
        </p:spPr>
        <p:txBody>
          <a:bodyPr wrap="none" rtlCol="0">
            <a:spAutoFit/>
          </a:bodyPr>
          <a:lstStyle/>
          <a:p>
            <a:r>
              <a:rPr lang="el-GR" b="1" dirty="0">
                <a:solidFill>
                  <a:srgbClr val="002060"/>
                </a:solidFill>
              </a:rPr>
              <a:t>1</a:t>
            </a:r>
          </a:p>
        </p:txBody>
      </p:sp>
      <p:sp>
        <p:nvSpPr>
          <p:cNvPr id="19" name="Ορθογώνιο: Στρογγύλεμα γωνιών 18">
            <a:extLst>
              <a:ext uri="{FF2B5EF4-FFF2-40B4-BE49-F238E27FC236}">
                <a16:creationId xmlns:a16="http://schemas.microsoft.com/office/drawing/2014/main" id="{3FDEB025-0217-B42C-46A6-F0E750640540}"/>
              </a:ext>
            </a:extLst>
          </p:cNvPr>
          <p:cNvSpPr/>
          <p:nvPr/>
        </p:nvSpPr>
        <p:spPr>
          <a:xfrm rot="2862687">
            <a:off x="2352119" y="2359381"/>
            <a:ext cx="609600" cy="609597"/>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l-GR" b="1">
              <a:solidFill>
                <a:srgbClr val="002060"/>
              </a:solidFill>
            </a:endParaRPr>
          </a:p>
        </p:txBody>
      </p:sp>
      <p:sp>
        <p:nvSpPr>
          <p:cNvPr id="20" name="TextBox 19">
            <a:extLst>
              <a:ext uri="{FF2B5EF4-FFF2-40B4-BE49-F238E27FC236}">
                <a16:creationId xmlns:a16="http://schemas.microsoft.com/office/drawing/2014/main" id="{8C15E025-7F1E-2FCD-A258-A96C3629714E}"/>
              </a:ext>
            </a:extLst>
          </p:cNvPr>
          <p:cNvSpPr txBox="1"/>
          <p:nvPr/>
        </p:nvSpPr>
        <p:spPr>
          <a:xfrm>
            <a:off x="2506076" y="2479513"/>
            <a:ext cx="301686" cy="369332"/>
          </a:xfrm>
          <a:prstGeom prst="rect">
            <a:avLst/>
          </a:prstGeom>
          <a:noFill/>
        </p:spPr>
        <p:txBody>
          <a:bodyPr wrap="none" rtlCol="0">
            <a:spAutoFit/>
          </a:bodyPr>
          <a:lstStyle/>
          <a:p>
            <a:r>
              <a:rPr lang="el-GR" b="1" dirty="0">
                <a:solidFill>
                  <a:srgbClr val="002060"/>
                </a:solidFill>
              </a:rPr>
              <a:t>2</a:t>
            </a:r>
          </a:p>
        </p:txBody>
      </p:sp>
      <p:sp>
        <p:nvSpPr>
          <p:cNvPr id="21" name="Ορθογώνιο: Στρογγύλεμα γωνιών 20">
            <a:extLst>
              <a:ext uri="{FF2B5EF4-FFF2-40B4-BE49-F238E27FC236}">
                <a16:creationId xmlns:a16="http://schemas.microsoft.com/office/drawing/2014/main" id="{154D796C-86EF-D720-3E2A-9EE90FD09257}"/>
              </a:ext>
            </a:extLst>
          </p:cNvPr>
          <p:cNvSpPr/>
          <p:nvPr/>
        </p:nvSpPr>
        <p:spPr>
          <a:xfrm rot="2862687">
            <a:off x="4217631" y="1719263"/>
            <a:ext cx="609600" cy="609597"/>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l-GR" b="1">
              <a:solidFill>
                <a:srgbClr val="002060"/>
              </a:solidFill>
            </a:endParaRPr>
          </a:p>
        </p:txBody>
      </p:sp>
      <p:sp>
        <p:nvSpPr>
          <p:cNvPr id="22" name="TextBox 21">
            <a:extLst>
              <a:ext uri="{FF2B5EF4-FFF2-40B4-BE49-F238E27FC236}">
                <a16:creationId xmlns:a16="http://schemas.microsoft.com/office/drawing/2014/main" id="{FD1F7327-6A63-14BD-2023-A2162A50A1E3}"/>
              </a:ext>
            </a:extLst>
          </p:cNvPr>
          <p:cNvSpPr txBox="1"/>
          <p:nvPr/>
        </p:nvSpPr>
        <p:spPr>
          <a:xfrm>
            <a:off x="4371588" y="1839395"/>
            <a:ext cx="301686" cy="369332"/>
          </a:xfrm>
          <a:prstGeom prst="rect">
            <a:avLst/>
          </a:prstGeom>
          <a:noFill/>
        </p:spPr>
        <p:txBody>
          <a:bodyPr wrap="none" rtlCol="0">
            <a:spAutoFit/>
          </a:bodyPr>
          <a:lstStyle/>
          <a:p>
            <a:r>
              <a:rPr lang="el-GR" b="1" dirty="0">
                <a:solidFill>
                  <a:srgbClr val="002060"/>
                </a:solidFill>
              </a:rPr>
              <a:t>3</a:t>
            </a:r>
          </a:p>
        </p:txBody>
      </p:sp>
      <p:sp>
        <p:nvSpPr>
          <p:cNvPr id="23" name="Ορθογώνιο: Στρογγύλεμα γωνιών 22">
            <a:extLst>
              <a:ext uri="{FF2B5EF4-FFF2-40B4-BE49-F238E27FC236}">
                <a16:creationId xmlns:a16="http://schemas.microsoft.com/office/drawing/2014/main" id="{1643A07E-FD69-BEE1-AE86-ECCB73E7B857}"/>
              </a:ext>
            </a:extLst>
          </p:cNvPr>
          <p:cNvSpPr/>
          <p:nvPr/>
        </p:nvSpPr>
        <p:spPr>
          <a:xfrm>
            <a:off x="5565218" y="2904256"/>
            <a:ext cx="1694258" cy="15239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TextBox 23">
            <a:extLst>
              <a:ext uri="{FF2B5EF4-FFF2-40B4-BE49-F238E27FC236}">
                <a16:creationId xmlns:a16="http://schemas.microsoft.com/office/drawing/2014/main" id="{05E59500-C976-0038-40F6-2D9AFAA5AA56}"/>
              </a:ext>
            </a:extLst>
          </p:cNvPr>
          <p:cNvSpPr txBox="1"/>
          <p:nvPr/>
        </p:nvSpPr>
        <p:spPr>
          <a:xfrm>
            <a:off x="5486400" y="3122434"/>
            <a:ext cx="1828800" cy="1015663"/>
          </a:xfrm>
          <a:prstGeom prst="rect">
            <a:avLst/>
          </a:prstGeom>
          <a:noFill/>
        </p:spPr>
        <p:txBody>
          <a:bodyPr wrap="square" rtlCol="0">
            <a:spAutoFit/>
          </a:bodyPr>
          <a:lstStyle/>
          <a:p>
            <a:pPr algn="ctr"/>
            <a:r>
              <a:rPr lang="el-GR" sz="1500" b="1" dirty="0"/>
              <a:t>Κατηγορίες Κόστους: </a:t>
            </a:r>
            <a:r>
              <a:rPr lang="el-GR" sz="1500" dirty="0"/>
              <a:t>άμεσο κόστος, έμμεσο κόστος, άυλο κόστος</a:t>
            </a:r>
          </a:p>
        </p:txBody>
      </p:sp>
      <p:sp>
        <p:nvSpPr>
          <p:cNvPr id="25" name="Ορθογώνιο: Στρογγύλεμα γωνιών 24">
            <a:extLst>
              <a:ext uri="{FF2B5EF4-FFF2-40B4-BE49-F238E27FC236}">
                <a16:creationId xmlns:a16="http://schemas.microsoft.com/office/drawing/2014/main" id="{A1F2F2A2-3C50-63FE-9430-DA9BA39ACD51}"/>
              </a:ext>
            </a:extLst>
          </p:cNvPr>
          <p:cNvSpPr/>
          <p:nvPr/>
        </p:nvSpPr>
        <p:spPr>
          <a:xfrm rot="2862687">
            <a:off x="6085919" y="2351802"/>
            <a:ext cx="609600" cy="609597"/>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l-GR" b="1">
              <a:solidFill>
                <a:srgbClr val="002060"/>
              </a:solidFill>
            </a:endParaRPr>
          </a:p>
        </p:txBody>
      </p:sp>
      <p:sp>
        <p:nvSpPr>
          <p:cNvPr id="26" name="TextBox 25">
            <a:extLst>
              <a:ext uri="{FF2B5EF4-FFF2-40B4-BE49-F238E27FC236}">
                <a16:creationId xmlns:a16="http://schemas.microsoft.com/office/drawing/2014/main" id="{F6DB7379-A538-F9A9-632E-20E06FC862E6}"/>
              </a:ext>
            </a:extLst>
          </p:cNvPr>
          <p:cNvSpPr txBox="1"/>
          <p:nvPr/>
        </p:nvSpPr>
        <p:spPr>
          <a:xfrm>
            <a:off x="6239876" y="2471934"/>
            <a:ext cx="301686" cy="369332"/>
          </a:xfrm>
          <a:prstGeom prst="rect">
            <a:avLst/>
          </a:prstGeom>
          <a:noFill/>
        </p:spPr>
        <p:txBody>
          <a:bodyPr wrap="none" rtlCol="0">
            <a:spAutoFit/>
          </a:bodyPr>
          <a:lstStyle/>
          <a:p>
            <a:r>
              <a:rPr lang="el-GR" b="1" dirty="0">
                <a:solidFill>
                  <a:srgbClr val="002060"/>
                </a:solidFill>
              </a:rPr>
              <a:t>4</a:t>
            </a:r>
          </a:p>
        </p:txBody>
      </p:sp>
      <p:sp>
        <p:nvSpPr>
          <p:cNvPr id="27" name="Ορθογώνιο: Στρογγύλεμα γωνιών 26">
            <a:extLst>
              <a:ext uri="{FF2B5EF4-FFF2-40B4-BE49-F238E27FC236}">
                <a16:creationId xmlns:a16="http://schemas.microsoft.com/office/drawing/2014/main" id="{DC9AC0F9-E145-2DAD-9D6E-4E2D8C1396C9}"/>
              </a:ext>
            </a:extLst>
          </p:cNvPr>
          <p:cNvSpPr/>
          <p:nvPr/>
        </p:nvSpPr>
        <p:spPr>
          <a:xfrm rot="2862687">
            <a:off x="7951431" y="1719263"/>
            <a:ext cx="609600" cy="609597"/>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l-GR" b="1">
              <a:solidFill>
                <a:srgbClr val="002060"/>
              </a:solidFill>
            </a:endParaRPr>
          </a:p>
        </p:txBody>
      </p:sp>
      <p:sp>
        <p:nvSpPr>
          <p:cNvPr id="28" name="TextBox 27">
            <a:extLst>
              <a:ext uri="{FF2B5EF4-FFF2-40B4-BE49-F238E27FC236}">
                <a16:creationId xmlns:a16="http://schemas.microsoft.com/office/drawing/2014/main" id="{81693DC9-9641-B159-3B29-94595F69645B}"/>
              </a:ext>
            </a:extLst>
          </p:cNvPr>
          <p:cNvSpPr txBox="1"/>
          <p:nvPr/>
        </p:nvSpPr>
        <p:spPr>
          <a:xfrm>
            <a:off x="8105388" y="1839395"/>
            <a:ext cx="301686" cy="369332"/>
          </a:xfrm>
          <a:prstGeom prst="rect">
            <a:avLst/>
          </a:prstGeom>
          <a:noFill/>
        </p:spPr>
        <p:txBody>
          <a:bodyPr wrap="none" rtlCol="0">
            <a:spAutoFit/>
          </a:bodyPr>
          <a:lstStyle/>
          <a:p>
            <a:r>
              <a:rPr lang="el-GR" b="1" dirty="0">
                <a:solidFill>
                  <a:srgbClr val="002060"/>
                </a:solidFill>
              </a:rPr>
              <a:t>5</a:t>
            </a:r>
          </a:p>
        </p:txBody>
      </p:sp>
    </p:spTree>
    <p:extLst>
      <p:ext uri="{BB962C8B-B14F-4D97-AF65-F5344CB8AC3E}">
        <p14:creationId xmlns:p14="http://schemas.microsoft.com/office/powerpoint/2010/main" val="2671741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AF0E8195-52B0-F021-DC1A-8DDE3B3344F6}"/>
              </a:ext>
            </a:extLst>
          </p:cNvPr>
          <p:cNvSpPr txBox="1">
            <a:spLocks noChangeArrowheads="1"/>
          </p:cNvSpPr>
          <p:nvPr/>
        </p:nvSpPr>
        <p:spPr bwMode="auto">
          <a:xfrm>
            <a:off x="486967" y="363856"/>
            <a:ext cx="8058148" cy="533399"/>
          </a:xfrm>
          <a:prstGeom prst="rect">
            <a:avLst/>
          </a:prstGeom>
          <a:noFill/>
          <a:ln>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lIns="91399" tIns="45700" rIns="91399" bIns="45700"/>
          <a:lstStyle/>
          <a:p>
            <a:pPr defTabSz="914603">
              <a:defRPr/>
            </a:pPr>
            <a:r>
              <a:rPr lang="en-GB" sz="2600" b="1" dirty="0">
                <a:solidFill>
                  <a:srgbClr val="002060"/>
                </a:solidFill>
                <a:ea typeface="+mj-ea"/>
                <a:cs typeface="+mj-cs"/>
              </a:rPr>
              <a:t>C</a:t>
            </a:r>
            <a:r>
              <a:rPr lang="el-GR" sz="2600" b="1" dirty="0">
                <a:solidFill>
                  <a:srgbClr val="002060"/>
                </a:solidFill>
                <a:ea typeface="+mj-ea"/>
                <a:cs typeface="+mj-cs"/>
              </a:rPr>
              <a:t>OI</a:t>
            </a:r>
            <a:r>
              <a:rPr lang="en-GB" sz="2600" b="1" dirty="0">
                <a:solidFill>
                  <a:srgbClr val="002060"/>
                </a:solidFill>
                <a:ea typeface="+mj-ea"/>
                <a:cs typeface="+mj-cs"/>
              </a:rPr>
              <a:t> </a:t>
            </a:r>
            <a:r>
              <a:rPr lang="el-GR" sz="2600" b="1" dirty="0">
                <a:solidFill>
                  <a:srgbClr val="002060"/>
                </a:solidFill>
                <a:ea typeface="+mj-ea"/>
                <a:cs typeface="+mj-cs"/>
              </a:rPr>
              <a:t>Αναλύσεις </a:t>
            </a:r>
            <a:endParaRPr lang="de-DE" sz="2600" b="1" dirty="0">
              <a:solidFill>
                <a:srgbClr val="002060"/>
              </a:solidFill>
              <a:ea typeface="+mj-ea"/>
              <a:cs typeface="+mj-cs"/>
            </a:endParaRPr>
          </a:p>
        </p:txBody>
      </p:sp>
      <p:cxnSp>
        <p:nvCxnSpPr>
          <p:cNvPr id="8" name="Ευθεία γραμμή σύνδεσης 7">
            <a:extLst>
              <a:ext uri="{FF2B5EF4-FFF2-40B4-BE49-F238E27FC236}">
                <a16:creationId xmlns:a16="http://schemas.microsoft.com/office/drawing/2014/main" id="{1DBDE949-7381-F3B4-CAEF-5DF155F9EA2E}"/>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CDEE5DF3-53B4-D4C2-AEC5-24B0C5B0CF64}"/>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F2F5CD79-57EB-0E2E-D0CA-A3D0A47D91A2}"/>
              </a:ext>
            </a:extLst>
          </p:cNvPr>
          <p:cNvSpPr txBox="1"/>
          <p:nvPr/>
        </p:nvSpPr>
        <p:spPr>
          <a:xfrm>
            <a:off x="432196" y="1272541"/>
            <a:ext cx="8279607" cy="347787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l-GR" sz="1800" dirty="0"/>
              <a:t>Συνήθως </a:t>
            </a:r>
            <a:r>
              <a:rPr lang="el-GR" dirty="0"/>
              <a:t>υιοθετούν την </a:t>
            </a:r>
            <a:r>
              <a:rPr lang="el-GR" b="1" dirty="0"/>
              <a:t>οπτική της κοινωνίας </a:t>
            </a:r>
            <a:r>
              <a:rPr lang="el-GR" dirty="0"/>
              <a:t>σε</a:t>
            </a:r>
            <a:r>
              <a:rPr lang="el-GR" b="1" dirty="0"/>
              <a:t> χρονικό ορίζοντα ενός έτους</a:t>
            </a:r>
          </a:p>
          <a:p>
            <a:pPr marL="285750" indent="-285750">
              <a:spcAft>
                <a:spcPts val="600"/>
              </a:spcAft>
              <a:buFont typeface="Arial" panose="020B0604020202020204" pitchFamily="34" charset="0"/>
              <a:buChar char="•"/>
            </a:pPr>
            <a:r>
              <a:rPr lang="el-GR" dirty="0"/>
              <a:t>Η οπτική της κοινωνίας είναι πιο ολοκληρωμένη οπτική, καθώς συμπεριλαμβάνει το άμεσο και έμμεσο κόστος για όλα τα εμπλεκόμενα μέλη μιας κοινωνίας.</a:t>
            </a:r>
            <a:endParaRPr lang="en-GB" dirty="0"/>
          </a:p>
          <a:p>
            <a:pPr marL="285750" indent="-285750">
              <a:spcAft>
                <a:spcPts val="600"/>
              </a:spcAft>
              <a:buFont typeface="Arial" panose="020B0604020202020204" pitchFamily="34" charset="0"/>
              <a:buChar char="•"/>
            </a:pPr>
            <a:r>
              <a:rPr lang="el-GR" dirty="0"/>
              <a:t>Η οπτική της κοινωνίας απαιτεί τη συλλογή περισσότερων δεδομένων</a:t>
            </a:r>
          </a:p>
          <a:p>
            <a:pPr marL="285750" indent="-285750">
              <a:spcAft>
                <a:spcPts val="600"/>
              </a:spcAft>
              <a:buFont typeface="Arial" panose="020B0604020202020204" pitchFamily="34" charset="0"/>
              <a:buChar char="•"/>
            </a:pPr>
            <a:endParaRPr lang="el-GR" dirty="0"/>
          </a:p>
          <a:p>
            <a:pPr algn="ctr">
              <a:spcAft>
                <a:spcPts val="600"/>
              </a:spcAft>
            </a:pPr>
            <a:r>
              <a:rPr lang="el-GR" dirty="0">
                <a:solidFill>
                  <a:srgbClr val="002060"/>
                </a:solidFill>
              </a:rPr>
              <a:t>δύσκολη και αποτρεπτική σε λιγότερο διαδεδομένες ασθένειες/σπάνια νοσήματα</a:t>
            </a:r>
          </a:p>
          <a:p>
            <a:pPr algn="ctr">
              <a:spcAft>
                <a:spcPts val="600"/>
              </a:spcAft>
            </a:pPr>
            <a:endParaRPr lang="el-GR" dirty="0">
              <a:solidFill>
                <a:srgbClr val="002060"/>
              </a:solidFill>
            </a:endParaRPr>
          </a:p>
          <a:p>
            <a:pPr marL="285750" indent="-285750">
              <a:spcAft>
                <a:spcPts val="600"/>
              </a:spcAft>
              <a:buFont typeface="Arial" panose="020B0604020202020204" pitchFamily="34" charset="0"/>
              <a:buChar char="•"/>
            </a:pPr>
            <a:r>
              <a:rPr lang="el-GR" dirty="0"/>
              <a:t>Η οπτική της κοινωνίας συνάδει με μεγαλύτερο εύρος κατηγοριών κόστους </a:t>
            </a:r>
          </a:p>
          <a:p>
            <a:pPr marL="285750" indent="-285750">
              <a:spcAft>
                <a:spcPts val="600"/>
              </a:spcAft>
              <a:buFont typeface="Arial" panose="020B0604020202020204" pitchFamily="34" charset="0"/>
              <a:buChar char="•"/>
            </a:pPr>
            <a:endParaRPr lang="el-GR" dirty="0"/>
          </a:p>
          <a:p>
            <a:pPr algn="ctr">
              <a:spcAft>
                <a:spcPts val="600"/>
              </a:spcAft>
            </a:pPr>
            <a:r>
              <a:rPr lang="el-GR" dirty="0">
                <a:solidFill>
                  <a:srgbClr val="002060"/>
                </a:solidFill>
              </a:rPr>
              <a:t>υψηλότερες εκτιμήσεις κόστους </a:t>
            </a:r>
          </a:p>
        </p:txBody>
      </p:sp>
      <p:sp>
        <p:nvSpPr>
          <p:cNvPr id="11" name="Βέλος: Κάτω 10">
            <a:extLst>
              <a:ext uri="{FF2B5EF4-FFF2-40B4-BE49-F238E27FC236}">
                <a16:creationId xmlns:a16="http://schemas.microsoft.com/office/drawing/2014/main" id="{C36B6AB2-6C71-FAE1-0FF6-EF8A781457E2}"/>
              </a:ext>
            </a:extLst>
          </p:cNvPr>
          <p:cNvSpPr/>
          <p:nvPr/>
        </p:nvSpPr>
        <p:spPr>
          <a:xfrm>
            <a:off x="4191000" y="2647950"/>
            <a:ext cx="304800" cy="2286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12" name="Βέλος: Κάτω 11">
            <a:extLst>
              <a:ext uri="{FF2B5EF4-FFF2-40B4-BE49-F238E27FC236}">
                <a16:creationId xmlns:a16="http://schemas.microsoft.com/office/drawing/2014/main" id="{D7B1F324-C0B5-0A8D-AB17-EADF3A3EF508}"/>
              </a:ext>
            </a:extLst>
          </p:cNvPr>
          <p:cNvSpPr/>
          <p:nvPr/>
        </p:nvSpPr>
        <p:spPr>
          <a:xfrm>
            <a:off x="4191000" y="4057650"/>
            <a:ext cx="304800" cy="2286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919446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628649" y="342900"/>
            <a:ext cx="7886699" cy="742950"/>
          </a:xfrm>
          <a:prstGeom prst="rect">
            <a:avLst/>
          </a:prstGeom>
          <a:noFill/>
          <a:ln>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lIns="91399" tIns="45700" rIns="91399" bIns="45700"/>
          <a:lstStyle/>
          <a:p>
            <a:pPr algn="ctr" defTabSz="914603">
              <a:defRPr/>
            </a:pPr>
            <a:r>
              <a:rPr lang="en-US" sz="2600" b="1" dirty="0" err="1">
                <a:solidFill>
                  <a:srgbClr val="002060"/>
                </a:solidFill>
                <a:ea typeface="+mj-ea"/>
                <a:cs typeface="+mj-cs"/>
              </a:rPr>
              <a:t>A</a:t>
            </a:r>
            <a:r>
              <a:rPr lang="el-GR" sz="2600" b="1" dirty="0" err="1">
                <a:solidFill>
                  <a:srgbClr val="002060"/>
                </a:solidFill>
                <a:ea typeface="+mj-ea"/>
                <a:cs typeface="+mj-cs"/>
              </a:rPr>
              <a:t>νάλυση</a:t>
            </a:r>
            <a:r>
              <a:rPr lang="el-GR" sz="2600" b="1" dirty="0">
                <a:solidFill>
                  <a:srgbClr val="002060"/>
                </a:solidFill>
                <a:ea typeface="+mj-ea"/>
                <a:cs typeface="+mj-cs"/>
              </a:rPr>
              <a:t> κόστους ασθένειας (COI) - Προσεγγίσεις</a:t>
            </a:r>
            <a:endParaRPr lang="de-DE" sz="2600" b="1" dirty="0">
              <a:solidFill>
                <a:srgbClr val="002060"/>
              </a:solidFill>
              <a:ea typeface="+mj-ea"/>
              <a:cs typeface="+mj-cs"/>
            </a:endParaRPr>
          </a:p>
        </p:txBody>
      </p:sp>
      <p:sp>
        <p:nvSpPr>
          <p:cNvPr id="188419" name="Text Box 3"/>
          <p:cNvSpPr txBox="1">
            <a:spLocks noChangeArrowheads="1"/>
          </p:cNvSpPr>
          <p:nvPr/>
        </p:nvSpPr>
        <p:spPr bwMode="auto">
          <a:xfrm>
            <a:off x="949325" y="1428750"/>
            <a:ext cx="3238500" cy="574424"/>
          </a:xfrm>
          <a:prstGeom prst="rect">
            <a:avLst/>
          </a:prstGeom>
          <a:solidFill>
            <a:schemeClr val="accent3">
              <a:lumMod val="20000"/>
              <a:lumOff val="8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91399" tIns="45700" rIns="91399" bIns="45700"/>
          <a:lstStyle/>
          <a:p>
            <a:pPr algn="ctr" defTabSz="914603">
              <a:spcBef>
                <a:spcPct val="25000"/>
              </a:spcBef>
              <a:defRPr/>
            </a:pPr>
            <a:r>
              <a:rPr lang="de-DE" b="1" dirty="0"/>
              <a:t>Top-Down Approach</a:t>
            </a:r>
          </a:p>
        </p:txBody>
      </p:sp>
      <p:sp>
        <p:nvSpPr>
          <p:cNvPr id="188420" name="Text Box 4"/>
          <p:cNvSpPr txBox="1">
            <a:spLocks noChangeArrowheads="1"/>
          </p:cNvSpPr>
          <p:nvPr/>
        </p:nvSpPr>
        <p:spPr bwMode="auto">
          <a:xfrm>
            <a:off x="5029200" y="1428750"/>
            <a:ext cx="3238500" cy="574424"/>
          </a:xfrm>
          <a:prstGeom prst="rect">
            <a:avLst/>
          </a:prstGeom>
          <a:solidFill>
            <a:schemeClr val="accent1">
              <a:lumMod val="20000"/>
              <a:lumOff val="8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91399" tIns="45700" rIns="91399" bIns="45700"/>
          <a:lstStyle/>
          <a:p>
            <a:pPr algn="ctr" defTabSz="914603">
              <a:spcBef>
                <a:spcPct val="25000"/>
              </a:spcBef>
              <a:defRPr/>
            </a:pPr>
            <a:r>
              <a:rPr lang="en-GB" b="1" dirty="0"/>
              <a:t>Bottom-Up Approach</a:t>
            </a:r>
          </a:p>
        </p:txBody>
      </p:sp>
      <p:sp>
        <p:nvSpPr>
          <p:cNvPr id="8197" name="Text Box 5"/>
          <p:cNvSpPr txBox="1">
            <a:spLocks noChangeArrowheads="1"/>
          </p:cNvSpPr>
          <p:nvPr/>
        </p:nvSpPr>
        <p:spPr bwMode="auto">
          <a:xfrm>
            <a:off x="949325" y="2103834"/>
            <a:ext cx="3238500" cy="2677716"/>
          </a:xfrm>
          <a:prstGeom prst="rect">
            <a:avLst/>
          </a:prstGeom>
          <a:solidFill>
            <a:schemeClr val="accent3">
              <a:lumMod val="20000"/>
              <a:lumOff val="80000"/>
            </a:schemeClr>
          </a:solidFill>
          <a:ln w="12700">
            <a:solidFill>
              <a:schemeClr val="tx1"/>
            </a:solidFill>
            <a:miter lim="800000"/>
            <a:headEnd type="none" w="sm" len="sm"/>
            <a:tailEnd type="none" w="sm" len="sm"/>
          </a:ln>
        </p:spPr>
        <p:txBody>
          <a:bodyPr lIns="91399" tIns="45700" rIns="91399" bIns="45700"/>
          <a:lstStyle/>
          <a:p>
            <a:pPr marL="182563" indent="-182563">
              <a:spcBef>
                <a:spcPct val="25000"/>
              </a:spcBef>
              <a:buFontTx/>
              <a:buChar char="•"/>
            </a:pPr>
            <a:r>
              <a:rPr lang="el-GR" dirty="0"/>
              <a:t>Δαπάνες υγείας από Εθνικούς Λογαριασμούς Υγείας ως</a:t>
            </a:r>
            <a:r>
              <a:rPr lang="en-US" dirty="0"/>
              <a:t> </a:t>
            </a:r>
            <a:r>
              <a:rPr lang="el-GR" dirty="0"/>
              <a:t>ένα σταθερό σημείο εκκίνησης</a:t>
            </a:r>
          </a:p>
          <a:p>
            <a:pPr marL="182563" indent="-182563">
              <a:spcBef>
                <a:spcPct val="25000"/>
              </a:spcBef>
              <a:buFontTx/>
              <a:buChar char="•"/>
            </a:pPr>
            <a:r>
              <a:rPr lang="el-GR" dirty="0"/>
              <a:t>Πλήρης νόσος</a:t>
            </a:r>
          </a:p>
          <a:p>
            <a:pPr marL="182563" indent="-182563">
              <a:spcBef>
                <a:spcPct val="25000"/>
              </a:spcBef>
              <a:buFontTx/>
              <a:buChar char="•"/>
            </a:pPr>
            <a:r>
              <a:rPr lang="el-GR" dirty="0"/>
              <a:t>Συν-νοσηρότητα (μερική)</a:t>
            </a:r>
          </a:p>
          <a:p>
            <a:pPr marL="182563" indent="-182563">
              <a:spcBef>
                <a:spcPct val="25000"/>
              </a:spcBef>
              <a:buFontTx/>
              <a:buChar char="•"/>
            </a:pPr>
            <a:r>
              <a:rPr lang="el-GR" dirty="0"/>
              <a:t>Χωρίς διαχρονική ανάλυση</a:t>
            </a:r>
            <a:endParaRPr lang="en-GB" dirty="0"/>
          </a:p>
        </p:txBody>
      </p:sp>
      <p:sp>
        <p:nvSpPr>
          <p:cNvPr id="188422" name="Text Box 6"/>
          <p:cNvSpPr txBox="1">
            <a:spLocks noChangeArrowheads="1"/>
          </p:cNvSpPr>
          <p:nvPr/>
        </p:nvSpPr>
        <p:spPr bwMode="auto">
          <a:xfrm>
            <a:off x="5029200" y="2103834"/>
            <a:ext cx="3238500" cy="2677716"/>
          </a:xfrm>
          <a:prstGeom prst="rect">
            <a:avLst/>
          </a:prstGeom>
          <a:solidFill>
            <a:schemeClr val="accent1">
              <a:lumMod val="20000"/>
              <a:lumOff val="80000"/>
            </a:schemeClr>
          </a:solidFill>
          <a:ln w="12700">
            <a:solidFill>
              <a:schemeClr val="tx1"/>
            </a:solidFill>
            <a:miter lim="800000"/>
            <a:headEnd type="none" w="sm" len="sm"/>
            <a:tailEnd type="none" w="sm" len="sm"/>
          </a:ln>
          <a:effectLst/>
        </p:spPr>
        <p:txBody>
          <a:bodyPr lIns="91399" tIns="45700" rIns="91399" bIns="45700"/>
          <a:lstStyle/>
          <a:p>
            <a:pPr marL="182563" indent="-182563" defTabSz="914603">
              <a:spcBef>
                <a:spcPct val="25000"/>
              </a:spcBef>
              <a:buFontTx/>
              <a:buChar char="•"/>
              <a:defRPr/>
            </a:pPr>
            <a:r>
              <a:rPr lang="el-GR" dirty="0"/>
              <a:t>Άμεση αξιολόγηση από συγκεκριμένα δεδομένα του ασθενούς</a:t>
            </a:r>
          </a:p>
          <a:p>
            <a:pPr marL="182563" indent="-182563" defTabSz="914603">
              <a:spcBef>
                <a:spcPct val="25000"/>
              </a:spcBef>
              <a:buFontTx/>
              <a:buChar char="•"/>
              <a:defRPr/>
            </a:pPr>
            <a:r>
              <a:rPr lang="el-GR" dirty="0"/>
              <a:t>Λίγες ειδικές ασθένειες</a:t>
            </a:r>
          </a:p>
          <a:p>
            <a:pPr marL="182563" indent="-182563" defTabSz="914603">
              <a:spcBef>
                <a:spcPct val="25000"/>
              </a:spcBef>
              <a:buFontTx/>
              <a:buChar char="•"/>
              <a:defRPr/>
            </a:pPr>
            <a:r>
              <a:rPr lang="el-GR" dirty="0"/>
              <a:t>Συν</a:t>
            </a:r>
            <a:r>
              <a:rPr lang="en-GB" dirty="0"/>
              <a:t>-</a:t>
            </a:r>
            <a:r>
              <a:rPr lang="el-GR" dirty="0"/>
              <a:t>νοσηρότητα</a:t>
            </a:r>
          </a:p>
          <a:p>
            <a:pPr marL="182563" indent="-182563" defTabSz="914603">
              <a:spcBef>
                <a:spcPct val="25000"/>
              </a:spcBef>
              <a:buFontTx/>
              <a:buChar char="•"/>
              <a:defRPr/>
            </a:pPr>
            <a:r>
              <a:rPr lang="el-GR" dirty="0"/>
              <a:t>Διαχρονική ανάλυση</a:t>
            </a:r>
            <a:endParaRPr lang="en-GB" dirty="0"/>
          </a:p>
        </p:txBody>
      </p:sp>
      <p:cxnSp>
        <p:nvCxnSpPr>
          <p:cNvPr id="5" name="Ευθεία γραμμή σύνδεσης 4">
            <a:extLst>
              <a:ext uri="{FF2B5EF4-FFF2-40B4-BE49-F238E27FC236}">
                <a16:creationId xmlns:a16="http://schemas.microsoft.com/office/drawing/2014/main" id="{89C9BDF8-312E-D0E3-CDFE-FF81D5059515}"/>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BD8DD56D-C574-C646-1CD8-176E2A5E9E34}"/>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242054"/>
            <a:ext cx="8277225" cy="675085"/>
          </a:xfrm>
          <a:prstGeom prst="rect">
            <a:avLst/>
          </a:prstGeom>
          <a:noFill/>
          <a:ln w="12700">
            <a:noFill/>
            <a:miter lim="800000"/>
            <a:headEnd type="none" w="sm" len="sm"/>
            <a:tailEnd type="none" w="sm" len="sm"/>
          </a:ln>
        </p:spPr>
        <p:txBody>
          <a:bodyPr wrap="none" lIns="91399" tIns="45700" rIns="91399" bIns="45700"/>
          <a:lstStyle/>
          <a:p>
            <a:pPr algn="ctr"/>
            <a:r>
              <a:rPr lang="en-GB" sz="3000" b="1" dirty="0">
                <a:solidFill>
                  <a:srgbClr val="002060"/>
                </a:solidFill>
                <a:ea typeface="+mj-ea"/>
                <a:cs typeface="+mj-cs"/>
              </a:rPr>
              <a:t>Accounting process</a:t>
            </a:r>
          </a:p>
        </p:txBody>
      </p:sp>
      <p:grpSp>
        <p:nvGrpSpPr>
          <p:cNvPr id="2" name="Group 3"/>
          <p:cNvGrpSpPr>
            <a:grpSpLocks/>
          </p:cNvGrpSpPr>
          <p:nvPr/>
        </p:nvGrpSpPr>
        <p:grpSpPr bwMode="auto">
          <a:xfrm>
            <a:off x="685800" y="1352551"/>
            <a:ext cx="7874000" cy="2971799"/>
            <a:chOff x="656" y="1227"/>
            <a:chExt cx="4960" cy="2496"/>
          </a:xfrm>
        </p:grpSpPr>
        <p:sp>
          <p:nvSpPr>
            <p:cNvPr id="189444" name="Text Box 4"/>
            <p:cNvSpPr txBox="1">
              <a:spLocks noChangeArrowheads="1"/>
            </p:cNvSpPr>
            <p:nvPr/>
          </p:nvSpPr>
          <p:spPr bwMode="auto">
            <a:xfrm>
              <a:off x="1849" y="1803"/>
              <a:ext cx="2380" cy="288"/>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defTabSz="914603">
                <a:defRPr/>
              </a:pPr>
              <a:r>
                <a:rPr lang="en-GB" dirty="0"/>
                <a:t>health expenditures </a:t>
              </a:r>
            </a:p>
          </p:txBody>
        </p:sp>
        <p:sp>
          <p:nvSpPr>
            <p:cNvPr id="189445" name="Text Box 5"/>
            <p:cNvSpPr txBox="1">
              <a:spLocks noChangeArrowheads="1"/>
            </p:cNvSpPr>
            <p:nvPr/>
          </p:nvSpPr>
          <p:spPr bwMode="auto">
            <a:xfrm>
              <a:off x="2302" y="2326"/>
              <a:ext cx="2380" cy="288"/>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defTabSz="914603">
                <a:defRPr/>
              </a:pPr>
              <a:r>
                <a:rPr lang="en-GB" dirty="0"/>
                <a:t>providers </a:t>
              </a:r>
            </a:p>
          </p:txBody>
        </p:sp>
        <p:sp>
          <p:nvSpPr>
            <p:cNvPr id="189446" name="Text Box 6"/>
            <p:cNvSpPr txBox="1">
              <a:spLocks noChangeArrowheads="1"/>
            </p:cNvSpPr>
            <p:nvPr/>
          </p:nvSpPr>
          <p:spPr bwMode="auto">
            <a:xfrm>
              <a:off x="2756" y="2892"/>
              <a:ext cx="2380" cy="288"/>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defTabSz="914603">
                <a:defRPr/>
              </a:pPr>
              <a:r>
                <a:rPr lang="en-GB" dirty="0"/>
                <a:t>disease-based indicators</a:t>
              </a:r>
            </a:p>
          </p:txBody>
        </p:sp>
        <p:sp>
          <p:nvSpPr>
            <p:cNvPr id="189447" name="Text Box 7"/>
            <p:cNvSpPr txBox="1">
              <a:spLocks noChangeArrowheads="1"/>
            </p:cNvSpPr>
            <p:nvPr/>
          </p:nvSpPr>
          <p:spPr bwMode="auto">
            <a:xfrm>
              <a:off x="659" y="1803"/>
              <a:ext cx="720" cy="319"/>
            </a:xfrm>
            <a:prstGeom prst="rect">
              <a:avLst/>
            </a:prstGeom>
            <a:solidFill>
              <a:schemeClr val="accent1">
                <a:lumMod val="40000"/>
                <a:lumOff val="6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defTabSz="914603">
                <a:defRPr/>
              </a:pPr>
              <a:r>
                <a:rPr lang="en-GB" dirty="0"/>
                <a:t>step I</a:t>
              </a:r>
            </a:p>
          </p:txBody>
        </p:sp>
        <p:sp>
          <p:nvSpPr>
            <p:cNvPr id="189448" name="Text Box 8"/>
            <p:cNvSpPr txBox="1">
              <a:spLocks noChangeArrowheads="1"/>
            </p:cNvSpPr>
            <p:nvPr/>
          </p:nvSpPr>
          <p:spPr bwMode="auto">
            <a:xfrm>
              <a:off x="659" y="2326"/>
              <a:ext cx="720" cy="319"/>
            </a:xfrm>
            <a:prstGeom prst="rect">
              <a:avLst/>
            </a:prstGeom>
            <a:solidFill>
              <a:schemeClr val="accent1">
                <a:lumMod val="40000"/>
                <a:lumOff val="6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defTabSz="914603">
                <a:defRPr/>
              </a:pPr>
              <a:r>
                <a:rPr lang="en-GB" dirty="0"/>
                <a:t>step II</a:t>
              </a:r>
            </a:p>
          </p:txBody>
        </p:sp>
        <p:sp>
          <p:nvSpPr>
            <p:cNvPr id="189449" name="Text Box 9"/>
            <p:cNvSpPr txBox="1">
              <a:spLocks noChangeArrowheads="1"/>
            </p:cNvSpPr>
            <p:nvPr/>
          </p:nvSpPr>
          <p:spPr bwMode="auto">
            <a:xfrm>
              <a:off x="659" y="2892"/>
              <a:ext cx="720" cy="319"/>
            </a:xfrm>
            <a:prstGeom prst="rect">
              <a:avLst/>
            </a:prstGeom>
            <a:solidFill>
              <a:schemeClr val="accent1">
                <a:lumMod val="40000"/>
                <a:lumOff val="6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defTabSz="914603">
                <a:defRPr/>
              </a:pPr>
              <a:r>
                <a:rPr lang="en-GB" dirty="0"/>
                <a:t>step III</a:t>
              </a:r>
            </a:p>
          </p:txBody>
        </p:sp>
        <p:sp>
          <p:nvSpPr>
            <p:cNvPr id="189450" name="Text Box 10"/>
            <p:cNvSpPr txBox="1">
              <a:spLocks noChangeArrowheads="1"/>
            </p:cNvSpPr>
            <p:nvPr/>
          </p:nvSpPr>
          <p:spPr bwMode="auto">
            <a:xfrm>
              <a:off x="659" y="3404"/>
              <a:ext cx="720" cy="319"/>
            </a:xfrm>
            <a:prstGeom prst="rect">
              <a:avLst/>
            </a:prstGeom>
            <a:solidFill>
              <a:schemeClr val="accent6">
                <a:lumMod val="75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a:defRPr/>
              </a:pPr>
              <a:r>
                <a:rPr lang="en-GB" dirty="0">
                  <a:solidFill>
                    <a:schemeClr val="bg1"/>
                  </a:solidFill>
                </a:rPr>
                <a:t>step IV</a:t>
              </a:r>
            </a:p>
          </p:txBody>
        </p:sp>
        <p:cxnSp>
          <p:nvCxnSpPr>
            <p:cNvPr id="12299" name="AutoShape 11"/>
            <p:cNvCxnSpPr>
              <a:cxnSpLocks noChangeShapeType="1"/>
            </p:cNvCxnSpPr>
            <p:nvPr/>
          </p:nvCxnSpPr>
          <p:spPr bwMode="auto">
            <a:xfrm rot="16200000" flipH="1">
              <a:off x="2456" y="2719"/>
              <a:ext cx="349" cy="251"/>
            </a:xfrm>
            <a:prstGeom prst="bentConnector2">
              <a:avLst/>
            </a:prstGeom>
            <a:noFill/>
            <a:ln w="12700">
              <a:solidFill>
                <a:schemeClr val="tx1"/>
              </a:solidFill>
              <a:miter lim="800000"/>
              <a:headEnd type="none" w="sm" len="sm"/>
              <a:tailEnd type="triangle" w="sm" len="sm"/>
            </a:ln>
          </p:spPr>
        </p:cxnSp>
        <p:sp>
          <p:nvSpPr>
            <p:cNvPr id="189452" name="Text Box 12"/>
            <p:cNvSpPr txBox="1">
              <a:spLocks noChangeArrowheads="1"/>
            </p:cNvSpPr>
            <p:nvPr/>
          </p:nvSpPr>
          <p:spPr bwMode="auto">
            <a:xfrm>
              <a:off x="3209" y="3404"/>
              <a:ext cx="2380" cy="288"/>
            </a:xfrm>
            <a:prstGeom prst="rect">
              <a:avLst/>
            </a:prstGeom>
            <a:solidFill>
              <a:schemeClr val="accent6">
                <a:lumMod val="75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a:defRPr/>
              </a:pPr>
              <a:r>
                <a:rPr lang="en-GB" dirty="0">
                  <a:solidFill>
                    <a:schemeClr val="bg1"/>
                  </a:solidFill>
                </a:rPr>
                <a:t>cost of illness  </a:t>
              </a:r>
            </a:p>
          </p:txBody>
        </p:sp>
        <p:cxnSp>
          <p:nvCxnSpPr>
            <p:cNvPr id="12301" name="AutoShape 13"/>
            <p:cNvCxnSpPr>
              <a:cxnSpLocks noChangeShapeType="1"/>
            </p:cNvCxnSpPr>
            <p:nvPr/>
          </p:nvCxnSpPr>
          <p:spPr bwMode="auto">
            <a:xfrm rot="16200000" flipH="1">
              <a:off x="1985" y="2144"/>
              <a:ext cx="349" cy="251"/>
            </a:xfrm>
            <a:prstGeom prst="bentConnector2">
              <a:avLst/>
            </a:prstGeom>
            <a:noFill/>
            <a:ln w="12700">
              <a:solidFill>
                <a:schemeClr val="tx1"/>
              </a:solidFill>
              <a:miter lim="800000"/>
              <a:headEnd type="none" w="sm" len="sm"/>
              <a:tailEnd type="triangle" w="sm" len="sm"/>
            </a:ln>
          </p:spPr>
        </p:cxnSp>
        <p:cxnSp>
          <p:nvCxnSpPr>
            <p:cNvPr id="12302" name="AutoShape 14"/>
            <p:cNvCxnSpPr>
              <a:cxnSpLocks noChangeShapeType="1"/>
            </p:cNvCxnSpPr>
            <p:nvPr/>
          </p:nvCxnSpPr>
          <p:spPr bwMode="auto">
            <a:xfrm rot="16200000" flipH="1">
              <a:off x="2888" y="3295"/>
              <a:ext cx="349" cy="251"/>
            </a:xfrm>
            <a:prstGeom prst="bentConnector2">
              <a:avLst/>
            </a:prstGeom>
            <a:noFill/>
            <a:ln w="12700">
              <a:solidFill>
                <a:schemeClr val="tx1"/>
              </a:solidFill>
              <a:miter lim="800000"/>
              <a:headEnd type="none" w="sm" len="sm"/>
              <a:tailEnd type="triangle" w="sm" len="sm"/>
            </a:ln>
          </p:spPr>
        </p:cxnSp>
        <p:sp>
          <p:nvSpPr>
            <p:cNvPr id="189455" name="Text Box 15"/>
            <p:cNvSpPr txBox="1">
              <a:spLocks noChangeArrowheads="1"/>
            </p:cNvSpPr>
            <p:nvPr/>
          </p:nvSpPr>
          <p:spPr bwMode="auto">
            <a:xfrm>
              <a:off x="656" y="1227"/>
              <a:ext cx="4960" cy="354"/>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defTabSz="914603">
                <a:lnSpc>
                  <a:spcPct val="125000"/>
                </a:lnSpc>
                <a:defRPr/>
              </a:pPr>
              <a:r>
                <a:rPr lang="en-GB" dirty="0"/>
                <a:t>top-down method </a:t>
              </a:r>
            </a:p>
          </p:txBody>
        </p:sp>
      </p:grpSp>
      <p:cxnSp>
        <p:nvCxnSpPr>
          <p:cNvPr id="3" name="Ευθεία γραμμή σύνδεσης 2">
            <a:extLst>
              <a:ext uri="{FF2B5EF4-FFF2-40B4-BE49-F238E27FC236}">
                <a16:creationId xmlns:a16="http://schemas.microsoft.com/office/drawing/2014/main" id="{DF8A17A7-8210-C535-6D8A-9CDD5BEF102C}"/>
              </a:ext>
            </a:extLst>
          </p:cNvPr>
          <p:cNvCxnSpPr/>
          <p:nvPr/>
        </p:nvCxnSpPr>
        <p:spPr>
          <a:xfrm>
            <a:off x="395288" y="795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437AF76-6EE4-8FFB-FE07-6EEBD90BEF22}"/>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242054"/>
            <a:ext cx="8277225" cy="675085"/>
          </a:xfrm>
          <a:prstGeom prst="rect">
            <a:avLst/>
          </a:prstGeom>
          <a:noFill/>
          <a:ln w="12700">
            <a:noFill/>
            <a:miter lim="800000"/>
            <a:headEnd type="none" w="sm" len="sm"/>
            <a:tailEnd type="none" w="sm" len="sm"/>
          </a:ln>
        </p:spPr>
        <p:txBody>
          <a:bodyPr wrap="none" lIns="91399" tIns="45700" rIns="91399" bIns="45700"/>
          <a:lstStyle/>
          <a:p>
            <a:pPr algn="ctr"/>
            <a:r>
              <a:rPr lang="en-GB" sz="3000" b="1" dirty="0">
                <a:solidFill>
                  <a:srgbClr val="002060"/>
                </a:solidFill>
                <a:ea typeface="+mj-ea"/>
                <a:cs typeface="+mj-cs"/>
              </a:rPr>
              <a:t>Accounting process</a:t>
            </a:r>
          </a:p>
        </p:txBody>
      </p:sp>
      <p:sp>
        <p:nvSpPr>
          <p:cNvPr id="189444" name="Text Box 4"/>
          <p:cNvSpPr txBox="1">
            <a:spLocks noChangeArrowheads="1"/>
          </p:cNvSpPr>
          <p:nvPr/>
        </p:nvSpPr>
        <p:spPr bwMode="auto">
          <a:xfrm>
            <a:off x="2590800" y="3030141"/>
            <a:ext cx="5791200" cy="342900"/>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defTabSz="914603">
              <a:defRPr/>
            </a:pPr>
            <a:r>
              <a:rPr lang="en-US" dirty="0"/>
              <a:t>measure and quantify the health inputs employed</a:t>
            </a:r>
            <a:endParaRPr lang="en-GB" dirty="0"/>
          </a:p>
        </p:txBody>
      </p:sp>
      <p:sp>
        <p:nvSpPr>
          <p:cNvPr id="189445" name="Text Box 5"/>
          <p:cNvSpPr txBox="1">
            <a:spLocks noChangeArrowheads="1"/>
          </p:cNvSpPr>
          <p:nvPr/>
        </p:nvSpPr>
        <p:spPr bwMode="auto">
          <a:xfrm>
            <a:off x="3298825" y="2191941"/>
            <a:ext cx="4549775" cy="342900"/>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l"/>
            <a:r>
              <a:rPr lang="en-GB" sz="1800" b="0" i="0" u="none" strike="noStrike" baseline="0" dirty="0">
                <a:solidFill>
                  <a:srgbClr val="221E1F"/>
                </a:solidFill>
                <a:latin typeface="Frutiger LT 47 LightCn"/>
              </a:rPr>
              <a:t>estimate the unit costs of the inputs used  </a:t>
            </a:r>
            <a:endParaRPr lang="en-GB" dirty="0"/>
          </a:p>
        </p:txBody>
      </p:sp>
      <p:sp>
        <p:nvSpPr>
          <p:cNvPr id="189447" name="Text Box 7"/>
          <p:cNvSpPr txBox="1">
            <a:spLocks noChangeArrowheads="1"/>
          </p:cNvSpPr>
          <p:nvPr/>
        </p:nvSpPr>
        <p:spPr bwMode="auto">
          <a:xfrm>
            <a:off x="690563" y="3030141"/>
            <a:ext cx="1143000" cy="379809"/>
          </a:xfrm>
          <a:prstGeom prst="rect">
            <a:avLst/>
          </a:prstGeom>
          <a:solidFill>
            <a:schemeClr val="accent1">
              <a:lumMod val="40000"/>
              <a:lumOff val="6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defTabSz="914603">
              <a:defRPr/>
            </a:pPr>
            <a:r>
              <a:rPr lang="en-GB" dirty="0"/>
              <a:t>step I</a:t>
            </a:r>
          </a:p>
        </p:txBody>
      </p:sp>
      <p:sp>
        <p:nvSpPr>
          <p:cNvPr id="189448" name="Text Box 8"/>
          <p:cNvSpPr txBox="1">
            <a:spLocks noChangeArrowheads="1"/>
          </p:cNvSpPr>
          <p:nvPr/>
        </p:nvSpPr>
        <p:spPr bwMode="auto">
          <a:xfrm>
            <a:off x="690563" y="2191941"/>
            <a:ext cx="1143000" cy="379809"/>
          </a:xfrm>
          <a:prstGeom prst="rect">
            <a:avLst/>
          </a:prstGeom>
          <a:solidFill>
            <a:schemeClr val="accent1">
              <a:lumMod val="40000"/>
              <a:lumOff val="60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defTabSz="914603">
              <a:defRPr/>
            </a:pPr>
            <a:r>
              <a:rPr lang="en-GB" dirty="0"/>
              <a:t>step II</a:t>
            </a:r>
          </a:p>
        </p:txBody>
      </p:sp>
      <p:sp>
        <p:nvSpPr>
          <p:cNvPr id="189450" name="Text Box 10"/>
          <p:cNvSpPr txBox="1">
            <a:spLocks noChangeArrowheads="1"/>
          </p:cNvSpPr>
          <p:nvPr/>
        </p:nvSpPr>
        <p:spPr bwMode="auto">
          <a:xfrm>
            <a:off x="690563" y="1352550"/>
            <a:ext cx="1143000" cy="379809"/>
          </a:xfrm>
          <a:prstGeom prst="rect">
            <a:avLst/>
          </a:prstGeom>
          <a:solidFill>
            <a:schemeClr val="accent6">
              <a:lumMod val="75000"/>
            </a:schemeClr>
          </a:solidFill>
          <a:ln w="12700">
            <a:solidFill>
              <a:schemeClr val="tx1"/>
            </a:solidFill>
            <a:miter lim="800000"/>
            <a:headEnd type="none" w="sm" len="sm"/>
            <a:tailEnd type="none" w="sm" len="sm"/>
          </a:ln>
          <a:effectLst>
            <a:outerShdw dist="107763" dir="2700000" algn="ctr" rotWithShape="0">
              <a:schemeClr val="tx1"/>
            </a:outerShdw>
          </a:effectLst>
        </p:spPr>
        <p:txBody>
          <a:bodyPr lIns="101532" tIns="50766" rIns="101532" bIns="50766">
            <a:spAutoFit/>
          </a:bodyPr>
          <a:lstStyle/>
          <a:p>
            <a:pPr algn="ctr">
              <a:defRPr/>
            </a:pPr>
            <a:r>
              <a:rPr lang="en-GB" dirty="0">
                <a:solidFill>
                  <a:schemeClr val="bg1"/>
                </a:solidFill>
              </a:rPr>
              <a:t>step III</a:t>
            </a:r>
          </a:p>
        </p:txBody>
      </p:sp>
      <p:sp>
        <p:nvSpPr>
          <p:cNvPr id="189452" name="Text Box 12"/>
          <p:cNvSpPr txBox="1">
            <a:spLocks noChangeArrowheads="1"/>
          </p:cNvSpPr>
          <p:nvPr/>
        </p:nvSpPr>
        <p:spPr bwMode="auto">
          <a:xfrm>
            <a:off x="4132262" y="1352550"/>
            <a:ext cx="3563938" cy="342900"/>
          </a:xfrm>
          <a:prstGeom prst="rect">
            <a:avLst/>
          </a:prstGeom>
          <a:solidFill>
            <a:schemeClr val="accent6">
              <a:lumMod val="75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a:defRPr/>
            </a:pPr>
            <a:r>
              <a:rPr lang="en-GB" dirty="0">
                <a:solidFill>
                  <a:schemeClr val="bg1"/>
                </a:solidFill>
              </a:rPr>
              <a:t>cost of illness  </a:t>
            </a:r>
          </a:p>
        </p:txBody>
      </p:sp>
      <p:cxnSp>
        <p:nvCxnSpPr>
          <p:cNvPr id="12301" name="AutoShape 13"/>
          <p:cNvCxnSpPr>
            <a:cxnSpLocks noChangeShapeType="1"/>
            <a:endCxn id="189445" idx="1"/>
          </p:cNvCxnSpPr>
          <p:nvPr/>
        </p:nvCxnSpPr>
        <p:spPr bwMode="auto">
          <a:xfrm rot="5400000" flipH="1" flipV="1">
            <a:off x="2783780" y="2475212"/>
            <a:ext cx="626866" cy="403224"/>
          </a:xfrm>
          <a:prstGeom prst="bentConnector2">
            <a:avLst/>
          </a:prstGeom>
          <a:noFill/>
          <a:ln w="12700">
            <a:solidFill>
              <a:schemeClr val="tx1"/>
            </a:solidFill>
            <a:miter lim="800000"/>
            <a:headEnd type="none" w="sm" len="sm"/>
            <a:tailEnd type="triangle" w="sm" len="sm"/>
          </a:ln>
        </p:spPr>
      </p:cxnSp>
      <p:sp>
        <p:nvSpPr>
          <p:cNvPr id="189455" name="Text Box 15"/>
          <p:cNvSpPr txBox="1">
            <a:spLocks noChangeArrowheads="1"/>
          </p:cNvSpPr>
          <p:nvPr/>
        </p:nvSpPr>
        <p:spPr bwMode="auto">
          <a:xfrm>
            <a:off x="635000" y="3860841"/>
            <a:ext cx="7874000" cy="421481"/>
          </a:xfrm>
          <a:prstGeom prst="rect">
            <a:avLst/>
          </a:prstGeom>
          <a:solidFill>
            <a:schemeClr val="accent1">
              <a:lumMod val="40000"/>
              <a:lumOff val="60000"/>
            </a:schemeClr>
          </a:solidFill>
          <a:ln w="12700">
            <a:noFill/>
            <a:miter lim="800000"/>
            <a:headEnd type="none" w="sm" len="sm"/>
            <a:tailEnd type="none" w="sm" len="sm"/>
          </a:ln>
          <a:effectLst>
            <a:outerShdw dist="107763" dir="2700000" algn="ctr" rotWithShape="0">
              <a:schemeClr val="tx1"/>
            </a:outerShdw>
          </a:effectLst>
        </p:spPr>
        <p:txBody>
          <a:bodyPr lIns="101532" tIns="50766" rIns="101532" bIns="50766"/>
          <a:lstStyle/>
          <a:p>
            <a:pPr algn="ctr" defTabSz="914603">
              <a:lnSpc>
                <a:spcPct val="125000"/>
              </a:lnSpc>
              <a:defRPr/>
            </a:pPr>
            <a:r>
              <a:rPr lang="en-GB" dirty="0"/>
              <a:t>Bottom – up method </a:t>
            </a:r>
          </a:p>
        </p:txBody>
      </p:sp>
      <p:cxnSp>
        <p:nvCxnSpPr>
          <p:cNvPr id="3" name="Ευθεία γραμμή σύνδεσης 2">
            <a:extLst>
              <a:ext uri="{FF2B5EF4-FFF2-40B4-BE49-F238E27FC236}">
                <a16:creationId xmlns:a16="http://schemas.microsoft.com/office/drawing/2014/main" id="{DF8A17A7-8210-C535-6D8A-9CDD5BEF102C}"/>
              </a:ext>
            </a:extLst>
          </p:cNvPr>
          <p:cNvCxnSpPr/>
          <p:nvPr/>
        </p:nvCxnSpPr>
        <p:spPr>
          <a:xfrm>
            <a:off x="395288" y="795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437AF76-6EE4-8FFB-FE07-6EEBD90BEF22}"/>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AutoShape 13">
            <a:extLst>
              <a:ext uri="{FF2B5EF4-FFF2-40B4-BE49-F238E27FC236}">
                <a16:creationId xmlns:a16="http://schemas.microsoft.com/office/drawing/2014/main" id="{F226C7D0-FE4A-219D-C4FA-B967D80B1C85}"/>
              </a:ext>
            </a:extLst>
          </p:cNvPr>
          <p:cNvCxnSpPr>
            <a:cxnSpLocks noChangeShapeType="1"/>
            <a:endCxn id="189452" idx="1"/>
          </p:cNvCxnSpPr>
          <p:nvPr/>
        </p:nvCxnSpPr>
        <p:spPr bwMode="auto">
          <a:xfrm rot="5400000" flipH="1" flipV="1">
            <a:off x="3561556" y="1620044"/>
            <a:ext cx="666750" cy="474662"/>
          </a:xfrm>
          <a:prstGeom prst="bentConnector2">
            <a:avLst/>
          </a:prstGeom>
          <a:noFill/>
          <a:ln w="12700">
            <a:solidFill>
              <a:schemeClr val="tx1"/>
            </a:solidFill>
            <a:miter lim="800000"/>
            <a:headEnd type="none" w="sm" len="sm"/>
            <a:tailEnd type="triangle" w="sm" len="sm"/>
          </a:ln>
        </p:spPr>
      </p:cxnSp>
    </p:spTree>
    <p:extLst>
      <p:ext uri="{BB962C8B-B14F-4D97-AF65-F5344CB8AC3E}">
        <p14:creationId xmlns:p14="http://schemas.microsoft.com/office/powerpoint/2010/main" val="222284270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7F6B591-A5CF-7B58-C0E1-2AC71ECB66E1}"/>
              </a:ext>
            </a:extLst>
          </p:cNvPr>
          <p:cNvPicPr>
            <a:picLocks noChangeAspect="1"/>
          </p:cNvPicPr>
          <p:nvPr/>
        </p:nvPicPr>
        <p:blipFill rotWithShape="1">
          <a:blip r:embed="rId2"/>
          <a:srcRect t="1186" b="4000"/>
          <a:stretch/>
        </p:blipFill>
        <p:spPr>
          <a:xfrm>
            <a:off x="0" y="57149"/>
            <a:ext cx="4419600" cy="5055081"/>
          </a:xfrm>
          <a:prstGeom prst="rect">
            <a:avLst/>
          </a:prstGeom>
        </p:spPr>
      </p:pic>
      <p:cxnSp>
        <p:nvCxnSpPr>
          <p:cNvPr id="6" name="Ευθεία γραμμή σύνδεσης 5">
            <a:extLst>
              <a:ext uri="{FF2B5EF4-FFF2-40B4-BE49-F238E27FC236}">
                <a16:creationId xmlns:a16="http://schemas.microsoft.com/office/drawing/2014/main" id="{EC9F7FB2-646A-FAE0-B2A0-3B2B3DF0CCF7}"/>
              </a:ext>
            </a:extLst>
          </p:cNvPr>
          <p:cNvCxnSpPr>
            <a:cxnSpLocks/>
          </p:cNvCxnSpPr>
          <p:nvPr/>
        </p:nvCxnSpPr>
        <p:spPr>
          <a:xfrm>
            <a:off x="1066800" y="3562350"/>
            <a:ext cx="2133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12D5000A-FD0A-25A1-C0AD-9D5AA2CFC8B3}"/>
              </a:ext>
            </a:extLst>
          </p:cNvPr>
          <p:cNvCxnSpPr>
            <a:cxnSpLocks/>
          </p:cNvCxnSpPr>
          <p:nvPr/>
        </p:nvCxnSpPr>
        <p:spPr>
          <a:xfrm>
            <a:off x="1066800" y="3867150"/>
            <a:ext cx="152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Ευθεία γραμμή σύνδεσης 11">
            <a:extLst>
              <a:ext uri="{FF2B5EF4-FFF2-40B4-BE49-F238E27FC236}">
                <a16:creationId xmlns:a16="http://schemas.microsoft.com/office/drawing/2014/main" id="{6EDC83F3-BEBC-4FE6-D5D5-D0096F683D46}"/>
              </a:ext>
            </a:extLst>
          </p:cNvPr>
          <p:cNvCxnSpPr>
            <a:cxnSpLocks/>
          </p:cNvCxnSpPr>
          <p:nvPr/>
        </p:nvCxnSpPr>
        <p:spPr>
          <a:xfrm>
            <a:off x="1676400" y="2952750"/>
            <a:ext cx="152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Ευθεία γραμμή σύνδεσης 12">
            <a:extLst>
              <a:ext uri="{FF2B5EF4-FFF2-40B4-BE49-F238E27FC236}">
                <a16:creationId xmlns:a16="http://schemas.microsoft.com/office/drawing/2014/main" id="{3B74E3FD-2E12-95DE-4C9C-C6E85416AAC2}"/>
              </a:ext>
            </a:extLst>
          </p:cNvPr>
          <p:cNvCxnSpPr>
            <a:cxnSpLocks/>
          </p:cNvCxnSpPr>
          <p:nvPr/>
        </p:nvCxnSpPr>
        <p:spPr>
          <a:xfrm>
            <a:off x="3657600" y="3257550"/>
            <a:ext cx="381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Ευθεία γραμμή σύνδεσης 14">
            <a:extLst>
              <a:ext uri="{FF2B5EF4-FFF2-40B4-BE49-F238E27FC236}">
                <a16:creationId xmlns:a16="http://schemas.microsoft.com/office/drawing/2014/main" id="{A066919E-138C-9E88-E6B5-1F2BDE3B6A8B}"/>
              </a:ext>
            </a:extLst>
          </p:cNvPr>
          <p:cNvCxnSpPr>
            <a:cxnSpLocks/>
          </p:cNvCxnSpPr>
          <p:nvPr/>
        </p:nvCxnSpPr>
        <p:spPr>
          <a:xfrm>
            <a:off x="304800" y="3413760"/>
            <a:ext cx="3810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18" name="Πίνακας 17">
            <a:extLst>
              <a:ext uri="{FF2B5EF4-FFF2-40B4-BE49-F238E27FC236}">
                <a16:creationId xmlns:a16="http://schemas.microsoft.com/office/drawing/2014/main" id="{CA96B523-C73C-9E32-F131-8F1BE49691C0}"/>
              </a:ext>
            </a:extLst>
          </p:cNvPr>
          <p:cNvGraphicFramePr>
            <a:graphicFrameLocks noGrp="1"/>
          </p:cNvGraphicFramePr>
          <p:nvPr>
            <p:extLst>
              <p:ext uri="{D42A27DB-BD31-4B8C-83A1-F6EECF244321}">
                <p14:modId xmlns:p14="http://schemas.microsoft.com/office/powerpoint/2010/main" val="1006941667"/>
              </p:ext>
            </p:extLst>
          </p:nvPr>
        </p:nvGraphicFramePr>
        <p:xfrm>
          <a:off x="4556760" y="239774"/>
          <a:ext cx="1790700" cy="2225040"/>
        </p:xfrm>
        <a:graphic>
          <a:graphicData uri="http://schemas.openxmlformats.org/drawingml/2006/table">
            <a:tbl>
              <a:tblPr firstRow="1" bandRow="1">
                <a:tableStyleId>{0E3FDE45-AF77-4B5C-9715-49D594BDF05E}</a:tableStyleId>
              </a:tblPr>
              <a:tblGrid>
                <a:gridCol w="1790700">
                  <a:extLst>
                    <a:ext uri="{9D8B030D-6E8A-4147-A177-3AD203B41FA5}">
                      <a16:colId xmlns:a16="http://schemas.microsoft.com/office/drawing/2014/main" val="3665771145"/>
                    </a:ext>
                  </a:extLst>
                </a:gridCol>
              </a:tblGrid>
              <a:tr h="370840">
                <a:tc>
                  <a:txBody>
                    <a:bodyPr/>
                    <a:lstStyle/>
                    <a:p>
                      <a:r>
                        <a:rPr lang="en-GB" sz="1600" dirty="0"/>
                        <a:t>COI</a:t>
                      </a:r>
                      <a:endParaRPr lang="el-GR" sz="1600" dirty="0"/>
                    </a:p>
                  </a:txBody>
                  <a:tcPr/>
                </a:tc>
                <a:extLst>
                  <a:ext uri="{0D108BD9-81ED-4DB2-BD59-A6C34878D82A}">
                    <a16:rowId xmlns:a16="http://schemas.microsoft.com/office/drawing/2014/main" val="249634532"/>
                  </a:ext>
                </a:extLst>
              </a:tr>
              <a:tr h="370840">
                <a:tc>
                  <a:txBody>
                    <a:bodyPr/>
                    <a:lstStyle/>
                    <a:p>
                      <a:pPr algn="l"/>
                      <a:r>
                        <a:rPr lang="el-GR" sz="1600" i="1" dirty="0"/>
                        <a:t>Οπτική</a:t>
                      </a:r>
                    </a:p>
                  </a:txBody>
                  <a:tcPr anchor="ctr"/>
                </a:tc>
                <a:extLst>
                  <a:ext uri="{0D108BD9-81ED-4DB2-BD59-A6C34878D82A}">
                    <a16:rowId xmlns:a16="http://schemas.microsoft.com/office/drawing/2014/main" val="2856099474"/>
                  </a:ext>
                </a:extLst>
              </a:tr>
              <a:tr h="370840">
                <a:tc>
                  <a:txBody>
                    <a:bodyPr/>
                    <a:lstStyle/>
                    <a:p>
                      <a:pPr algn="l"/>
                      <a:r>
                        <a:rPr lang="el-GR" sz="1600" i="1" kern="0" dirty="0">
                          <a:solidFill>
                            <a:sysClr val="windowText" lastClr="000000"/>
                          </a:solidFill>
                        </a:rPr>
                        <a:t>Χρονικός ορίζοντας</a:t>
                      </a:r>
                      <a:endParaRPr lang="el-GR" sz="1600" i="1" dirty="0"/>
                    </a:p>
                  </a:txBody>
                  <a:tcPr anchor="ctr"/>
                </a:tc>
                <a:extLst>
                  <a:ext uri="{0D108BD9-81ED-4DB2-BD59-A6C34878D82A}">
                    <a16:rowId xmlns:a16="http://schemas.microsoft.com/office/drawing/2014/main" val="3613912586"/>
                  </a:ext>
                </a:extLst>
              </a:tr>
              <a:tr h="370840">
                <a:tc>
                  <a:txBody>
                    <a:bodyPr/>
                    <a:lstStyle/>
                    <a:p>
                      <a:pPr algn="l"/>
                      <a:r>
                        <a:rPr lang="el-GR" sz="1600" i="1" kern="0" dirty="0">
                          <a:solidFill>
                            <a:sysClr val="windowText" lastClr="000000"/>
                          </a:solidFill>
                        </a:rPr>
                        <a:t>Τύπος ανάλυσης</a:t>
                      </a:r>
                      <a:endParaRPr lang="el-GR" sz="1600" i="1" dirty="0"/>
                    </a:p>
                  </a:txBody>
                  <a:tcPr anchor="ctr"/>
                </a:tc>
                <a:extLst>
                  <a:ext uri="{0D108BD9-81ED-4DB2-BD59-A6C34878D82A}">
                    <a16:rowId xmlns:a16="http://schemas.microsoft.com/office/drawing/2014/main" val="3148589645"/>
                  </a:ext>
                </a:extLst>
              </a:tr>
              <a:tr h="370840">
                <a:tc>
                  <a:txBody>
                    <a:bodyPr/>
                    <a:lstStyle/>
                    <a:p>
                      <a:pPr algn="l"/>
                      <a:r>
                        <a:rPr lang="el-GR" sz="1600" i="1" dirty="0"/>
                        <a:t>Κοστολόγηση</a:t>
                      </a:r>
                    </a:p>
                  </a:txBody>
                  <a:tcPr anchor="ctr"/>
                </a:tc>
                <a:extLst>
                  <a:ext uri="{0D108BD9-81ED-4DB2-BD59-A6C34878D82A}">
                    <a16:rowId xmlns:a16="http://schemas.microsoft.com/office/drawing/2014/main" val="1794826656"/>
                  </a:ext>
                </a:extLst>
              </a:tr>
              <a:tr h="370840">
                <a:tc>
                  <a:txBody>
                    <a:bodyPr/>
                    <a:lstStyle/>
                    <a:p>
                      <a:pPr algn="l"/>
                      <a:r>
                        <a:rPr lang="el-GR" sz="1600" i="1" dirty="0"/>
                        <a:t>Τεχνική</a:t>
                      </a:r>
                    </a:p>
                  </a:txBody>
                  <a:tcPr anchor="ctr"/>
                </a:tc>
                <a:extLst>
                  <a:ext uri="{0D108BD9-81ED-4DB2-BD59-A6C34878D82A}">
                    <a16:rowId xmlns:a16="http://schemas.microsoft.com/office/drawing/2014/main" val="4278671665"/>
                  </a:ext>
                </a:extLst>
              </a:tr>
            </a:tbl>
          </a:graphicData>
        </a:graphic>
      </p:graphicFrame>
      <p:graphicFrame>
        <p:nvGraphicFramePr>
          <p:cNvPr id="19" name="Πίνακας 18">
            <a:extLst>
              <a:ext uri="{FF2B5EF4-FFF2-40B4-BE49-F238E27FC236}">
                <a16:creationId xmlns:a16="http://schemas.microsoft.com/office/drawing/2014/main" id="{867D3D37-8C85-75D3-31FD-4CC36E35B937}"/>
              </a:ext>
            </a:extLst>
          </p:cNvPr>
          <p:cNvGraphicFramePr>
            <a:graphicFrameLocks noGrp="1"/>
          </p:cNvGraphicFramePr>
          <p:nvPr>
            <p:extLst>
              <p:ext uri="{D42A27DB-BD31-4B8C-83A1-F6EECF244321}">
                <p14:modId xmlns:p14="http://schemas.microsoft.com/office/powerpoint/2010/main" val="3241085103"/>
              </p:ext>
            </p:extLst>
          </p:nvPr>
        </p:nvGraphicFramePr>
        <p:xfrm>
          <a:off x="6431278" y="239774"/>
          <a:ext cx="2468882" cy="2225040"/>
        </p:xfrm>
        <a:graphic>
          <a:graphicData uri="http://schemas.openxmlformats.org/drawingml/2006/table">
            <a:tbl>
              <a:tblPr firstRow="1" bandRow="1">
                <a:tableStyleId>{0E3FDE45-AF77-4B5C-9715-49D594BDF05E}</a:tableStyleId>
              </a:tblPr>
              <a:tblGrid>
                <a:gridCol w="2468882">
                  <a:extLst>
                    <a:ext uri="{9D8B030D-6E8A-4147-A177-3AD203B41FA5}">
                      <a16:colId xmlns:a16="http://schemas.microsoft.com/office/drawing/2014/main" val="2834825772"/>
                    </a:ext>
                  </a:extLst>
                </a:gridCol>
              </a:tblGrid>
              <a:tr h="370840">
                <a:tc>
                  <a:txBody>
                    <a:bodyPr/>
                    <a:lstStyle/>
                    <a:p>
                      <a:endParaRPr lang="el-GR" sz="1600"/>
                    </a:p>
                  </a:txBody>
                  <a:tcPr/>
                </a:tc>
                <a:extLst>
                  <a:ext uri="{0D108BD9-81ED-4DB2-BD59-A6C34878D82A}">
                    <a16:rowId xmlns:a16="http://schemas.microsoft.com/office/drawing/2014/main" val="2530658470"/>
                  </a:ext>
                </a:extLst>
              </a:tr>
              <a:tr h="370840">
                <a:tc>
                  <a:txBody>
                    <a:bodyPr/>
                    <a:lstStyle/>
                    <a:p>
                      <a:pPr algn="l"/>
                      <a:r>
                        <a:rPr lang="el-GR" sz="1600" dirty="0"/>
                        <a:t>Της κοινωνίας</a:t>
                      </a:r>
                    </a:p>
                  </a:txBody>
                  <a:tcPr anchor="ctr"/>
                </a:tc>
                <a:extLst>
                  <a:ext uri="{0D108BD9-81ED-4DB2-BD59-A6C34878D82A}">
                    <a16:rowId xmlns:a16="http://schemas.microsoft.com/office/drawing/2014/main" val="3037738854"/>
                  </a:ext>
                </a:extLst>
              </a:tr>
              <a:tr h="3708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l-GR" sz="1600" kern="0" dirty="0">
                          <a:solidFill>
                            <a:sysClr val="windowText" lastClr="000000"/>
                          </a:solidFill>
                        </a:rPr>
                        <a:t>Ένα έτος</a:t>
                      </a:r>
                    </a:p>
                  </a:txBody>
                  <a:tcPr anchor="ctr"/>
                </a:tc>
                <a:extLst>
                  <a:ext uri="{0D108BD9-81ED-4DB2-BD59-A6C34878D82A}">
                    <a16:rowId xmlns:a16="http://schemas.microsoft.com/office/drawing/2014/main" val="697925434"/>
                  </a:ext>
                </a:extLst>
              </a:tr>
              <a:tr h="370840">
                <a:tc>
                  <a:txBody>
                    <a:bodyPr/>
                    <a:lstStyle/>
                    <a:p>
                      <a:pPr algn="l"/>
                      <a:r>
                        <a:rPr lang="el-GR" sz="1600" kern="0" dirty="0">
                          <a:solidFill>
                            <a:sysClr val="windowText" lastClr="000000"/>
                          </a:solidFill>
                        </a:rPr>
                        <a:t>Μέθοδος </a:t>
                      </a:r>
                      <a:r>
                        <a:rPr lang="el-GR" sz="1600" kern="0" dirty="0" err="1">
                          <a:solidFill>
                            <a:sysClr val="windowText" lastClr="000000"/>
                          </a:solidFill>
                        </a:rPr>
                        <a:t>επιπολασμού</a:t>
                      </a:r>
                      <a:endParaRPr lang="el-GR" sz="1600" dirty="0"/>
                    </a:p>
                  </a:txBody>
                  <a:tcPr anchor="ctr"/>
                </a:tc>
                <a:extLst>
                  <a:ext uri="{0D108BD9-81ED-4DB2-BD59-A6C34878D82A}">
                    <a16:rowId xmlns:a16="http://schemas.microsoft.com/office/drawing/2014/main" val="4248925562"/>
                  </a:ext>
                </a:extLst>
              </a:tr>
              <a:tr h="370840">
                <a:tc>
                  <a:txBody>
                    <a:bodyPr/>
                    <a:lstStyle/>
                    <a:p>
                      <a:pPr algn="l"/>
                      <a:r>
                        <a:rPr lang="el-GR" sz="1600" dirty="0"/>
                        <a:t>Άμεσο και έμμεσο κόστος</a:t>
                      </a:r>
                      <a:endParaRPr lang="en-GB" sz="1600" dirty="0"/>
                    </a:p>
                  </a:txBody>
                  <a:tcPr anchor="ctr"/>
                </a:tc>
                <a:extLst>
                  <a:ext uri="{0D108BD9-81ED-4DB2-BD59-A6C34878D82A}">
                    <a16:rowId xmlns:a16="http://schemas.microsoft.com/office/drawing/2014/main" val="2631897957"/>
                  </a:ext>
                </a:extLst>
              </a:tr>
              <a:tr h="370840">
                <a:tc>
                  <a:txBody>
                    <a:bodyPr/>
                    <a:lstStyle/>
                    <a:p>
                      <a:pPr algn="l"/>
                      <a:r>
                        <a:rPr lang="en-GB" sz="1600" dirty="0"/>
                        <a:t>Bottom-Up Approach</a:t>
                      </a:r>
                    </a:p>
                  </a:txBody>
                  <a:tcPr anchor="ctr"/>
                </a:tc>
                <a:extLst>
                  <a:ext uri="{0D108BD9-81ED-4DB2-BD59-A6C34878D82A}">
                    <a16:rowId xmlns:a16="http://schemas.microsoft.com/office/drawing/2014/main" val="1552341764"/>
                  </a:ext>
                </a:extLst>
              </a:tr>
            </a:tbl>
          </a:graphicData>
        </a:graphic>
      </p:graphicFrame>
      <p:pic>
        <p:nvPicPr>
          <p:cNvPr id="7" name="Εικόνα 6">
            <a:extLst>
              <a:ext uri="{FF2B5EF4-FFF2-40B4-BE49-F238E27FC236}">
                <a16:creationId xmlns:a16="http://schemas.microsoft.com/office/drawing/2014/main" id="{8F37FECC-91F5-85D4-95E7-B24929ABE8E3}"/>
              </a:ext>
            </a:extLst>
          </p:cNvPr>
          <p:cNvPicPr>
            <a:picLocks noChangeAspect="1"/>
          </p:cNvPicPr>
          <p:nvPr/>
        </p:nvPicPr>
        <p:blipFill rotWithShape="1">
          <a:blip r:embed="rId3"/>
          <a:srcRect b="18946"/>
          <a:stretch/>
        </p:blipFill>
        <p:spPr>
          <a:xfrm>
            <a:off x="4907278" y="2678687"/>
            <a:ext cx="3697587" cy="2235679"/>
          </a:xfrm>
          <a:prstGeom prst="rect">
            <a:avLst/>
          </a:prstGeom>
        </p:spPr>
      </p:pic>
      <p:cxnSp>
        <p:nvCxnSpPr>
          <p:cNvPr id="2" name="Ευθεία γραμμή σύνδεσης 1">
            <a:extLst>
              <a:ext uri="{FF2B5EF4-FFF2-40B4-BE49-F238E27FC236}">
                <a16:creationId xmlns:a16="http://schemas.microsoft.com/office/drawing/2014/main" id="{46BFC3EC-7A5E-6367-110D-261472EAD2EB}"/>
              </a:ext>
            </a:extLst>
          </p:cNvPr>
          <p:cNvCxnSpPr>
            <a:cxnSpLocks/>
          </p:cNvCxnSpPr>
          <p:nvPr/>
        </p:nvCxnSpPr>
        <p:spPr>
          <a:xfrm>
            <a:off x="7391400" y="3181350"/>
            <a:ext cx="10668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623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133654"/>
            <a:ext cx="8153400" cy="3724096"/>
          </a:xfrm>
          <a:prstGeom prst="rect">
            <a:avLst/>
          </a:prstGeom>
        </p:spPr>
        <p:txBody>
          <a:bodyPr wrap="square">
            <a:spAutoFit/>
          </a:bodyPr>
          <a:lstStyle/>
          <a:p>
            <a:pPr>
              <a:spcAft>
                <a:spcPts val="600"/>
              </a:spcAft>
            </a:pPr>
            <a:r>
              <a:rPr lang="el-GR" sz="1700" dirty="0"/>
              <a:t>Παρά το γεγονός ότι οι αναλύσεις κόστους απαντώνται ιδιαίτερα συχνά στη βιβλιογραφία, η χρησιμότητά τους έχει τεθεί υπό αμφισβήτηση αρκετές φορές.</a:t>
            </a:r>
          </a:p>
          <a:p>
            <a:pPr marL="268288" indent="-268288">
              <a:spcAft>
                <a:spcPts val="600"/>
              </a:spcAft>
              <a:buFont typeface="Arial" pitchFamily="34" charset="0"/>
              <a:buChar char="•"/>
            </a:pPr>
            <a:r>
              <a:rPr lang="el-GR" sz="1700" dirty="0"/>
              <a:t>Η κριτική τους εστιάζεται κυρίως στο γεγονός, ότι οι μελέτες αυτές δεν συμβάλουν στην αξιολόγηση της τεχνολογίας υγείας αφού αφενός δεν επιχειρείται σύγκριση μεταξύ εναλλακτικών θεραπειών, και αφετέρου δεν δίνουν καμία πληροφορία για την αποτελεσματικότητα της μεθόδου που αποτιμάται.</a:t>
            </a:r>
          </a:p>
          <a:p>
            <a:pPr marL="268288" indent="-268288">
              <a:spcAft>
                <a:spcPts val="600"/>
              </a:spcAft>
              <a:buFont typeface="Arial" pitchFamily="34" charset="0"/>
              <a:buChar char="•"/>
            </a:pPr>
            <a:r>
              <a:rPr lang="el-GR" sz="1700" dirty="0"/>
              <a:t>Επίσης, έχει αναφερθεί ότι ο υπολογισμός του κόστους στις μελέτες αυτές απλώς </a:t>
            </a:r>
            <a:r>
              <a:rPr lang="el-GR" sz="1700" dirty="0" err="1"/>
              <a:t>ποσοτικοποιεί</a:t>
            </a:r>
            <a:r>
              <a:rPr lang="el-GR" sz="1700" dirty="0"/>
              <a:t> τα υποθετικά οφέλη μιας ανέφικτης κατάστασης: τα οφέλη από την πλήρη ίαση ή την πρόληψη οποιουδήποτε κρούσματος της υπό μελέτη νόσου. </a:t>
            </a:r>
          </a:p>
          <a:p>
            <a:pPr marL="268288" indent="-268288">
              <a:spcAft>
                <a:spcPts val="600"/>
              </a:spcAft>
              <a:buFont typeface="Arial" pitchFamily="34" charset="0"/>
              <a:buChar char="•"/>
            </a:pPr>
            <a:r>
              <a:rPr lang="el-GR" sz="1700" dirty="0"/>
              <a:t>Επιπλέον και με βάση το γεγονός ότι με τη μέθοδο αυτή δε συνδέεται το κόστος με το κλινικό αποτέλεσμα, οι πληροφορίες που συλλέγονται μπορούν να καθοδηγήσουν την κλινική πρακτική μόνο όταν μία παρέμβαση έχει μικρότερο κόστος αλλά και καλύτερα ή τουλάχιστον ισοδύναμα αποτελέσματα με τις εναλλακτικές της. </a:t>
            </a:r>
            <a:endParaRPr lang="en-US" sz="1700" dirty="0"/>
          </a:p>
        </p:txBody>
      </p:sp>
      <p:sp>
        <p:nvSpPr>
          <p:cNvPr id="4" name="TextBox 3"/>
          <p:cNvSpPr txBox="1"/>
          <p:nvPr/>
        </p:nvSpPr>
        <p:spPr>
          <a:xfrm>
            <a:off x="457200" y="250507"/>
            <a:ext cx="8001000" cy="553998"/>
          </a:xfrm>
          <a:prstGeom prst="rect">
            <a:avLst/>
          </a:prstGeom>
          <a:noFill/>
        </p:spPr>
        <p:txBody>
          <a:bodyPr wrap="square" rtlCol="0">
            <a:spAutoFit/>
          </a:bodyPr>
          <a:lstStyle/>
          <a:p>
            <a:r>
              <a:rPr lang="el-GR" sz="3000" b="1" dirty="0">
                <a:solidFill>
                  <a:srgbClr val="002060"/>
                </a:solidFill>
                <a:ea typeface="+mj-ea"/>
                <a:cs typeface="+mj-cs"/>
              </a:rPr>
              <a:t>Μειονεκτήματα</a:t>
            </a:r>
            <a:endParaRPr lang="en-US" sz="3000" b="1" dirty="0">
              <a:solidFill>
                <a:srgbClr val="002060"/>
              </a:solidFill>
              <a:ea typeface="+mj-ea"/>
              <a:cs typeface="+mj-cs"/>
            </a:endParaRPr>
          </a:p>
        </p:txBody>
      </p:sp>
      <p:cxnSp>
        <p:nvCxnSpPr>
          <p:cNvPr id="2" name="Ευθεία γραμμή σύνδεσης 1">
            <a:extLst>
              <a:ext uri="{FF2B5EF4-FFF2-40B4-BE49-F238E27FC236}">
                <a16:creationId xmlns:a16="http://schemas.microsoft.com/office/drawing/2014/main" id="{15094783-3D48-8033-A305-357F3DCC18AF}"/>
              </a:ext>
            </a:extLst>
          </p:cNvPr>
          <p:cNvCxnSpPr/>
          <p:nvPr/>
        </p:nvCxnSpPr>
        <p:spPr>
          <a:xfrm>
            <a:off x="395288" y="8715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495BA4BE-9ED3-A168-0FDE-124C1BE265F8}"/>
              </a:ext>
            </a:extLst>
          </p:cNvPr>
          <p:cNvCxnSpPr/>
          <p:nvPr/>
        </p:nvCxnSpPr>
        <p:spPr>
          <a:xfrm>
            <a:off x="382191" y="8953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Rectangle 5"/>
          <p:cNvSpPr>
            <a:spLocks noGrp="1" noChangeArrowheads="1"/>
          </p:cNvSpPr>
          <p:nvPr>
            <p:ph type="body" idx="4294967295"/>
          </p:nvPr>
        </p:nvSpPr>
        <p:spPr>
          <a:xfrm>
            <a:off x="685800" y="1250632"/>
            <a:ext cx="7848600" cy="3323987"/>
          </a:xfrm>
        </p:spPr>
        <p:txBody>
          <a:bodyPr/>
          <a:lstStyle/>
          <a:p>
            <a:pPr algn="l" rtl="0" eaLnBrk="1" hangingPunct="1">
              <a:defRPr/>
            </a:pPr>
            <a:r>
              <a:rPr lang="el-GR" dirty="0"/>
              <a:t>Οι μελέτες </a:t>
            </a:r>
            <a:r>
              <a:rPr lang="en-US" dirty="0"/>
              <a:t>COI</a:t>
            </a:r>
            <a:r>
              <a:rPr lang="nl-NL" dirty="0"/>
              <a:t> </a:t>
            </a:r>
          </a:p>
          <a:p>
            <a:pPr marL="715963" lvl="1" indent="-174625" algn="l" rtl="0" eaLnBrk="1" hangingPunct="1">
              <a:buFont typeface="Arial" pitchFamily="34" charset="0"/>
              <a:buChar char="•"/>
              <a:defRPr/>
            </a:pPr>
            <a:r>
              <a:rPr lang="el-GR" dirty="0"/>
              <a:t>αποτιμούν το προϊόν της υγείας (</a:t>
            </a:r>
            <a:r>
              <a:rPr lang="nl-NL" dirty="0">
                <a:solidFill>
                  <a:srgbClr val="002060"/>
                </a:solidFill>
              </a:rPr>
              <a:t>health</a:t>
            </a:r>
            <a:r>
              <a:rPr lang="nl-NL" dirty="0">
                <a:solidFill>
                  <a:srgbClr val="00FF00"/>
                </a:solidFill>
              </a:rPr>
              <a:t> </a:t>
            </a:r>
            <a:r>
              <a:rPr lang="nl-NL" dirty="0">
                <a:solidFill>
                  <a:srgbClr val="002060"/>
                </a:solidFill>
              </a:rPr>
              <a:t>output</a:t>
            </a:r>
            <a:r>
              <a:rPr lang="el-GR" dirty="0"/>
              <a:t>)</a:t>
            </a:r>
            <a:endParaRPr lang="nl-NL" dirty="0"/>
          </a:p>
          <a:p>
            <a:pPr marL="715963" lvl="1" indent="-174625" algn="l" rtl="0">
              <a:buFont typeface="Arial" pitchFamily="34" charset="0"/>
              <a:buChar char="•"/>
              <a:defRPr/>
            </a:pPr>
            <a:r>
              <a:rPr lang="el-GR" dirty="0"/>
              <a:t>επιτρέπουν λεπτομερείς αναλύσεις των δαπανών για την υγεία βάσει της </a:t>
            </a:r>
            <a:r>
              <a:rPr lang="el-GR" dirty="0">
                <a:solidFill>
                  <a:srgbClr val="002060"/>
                </a:solidFill>
              </a:rPr>
              <a:t>προσφοράς</a:t>
            </a:r>
            <a:r>
              <a:rPr lang="el-GR" dirty="0"/>
              <a:t> και της </a:t>
            </a:r>
            <a:r>
              <a:rPr lang="el-GR" dirty="0">
                <a:solidFill>
                  <a:srgbClr val="002060"/>
                </a:solidFill>
              </a:rPr>
              <a:t>ζήτησης</a:t>
            </a:r>
          </a:p>
          <a:p>
            <a:pPr marL="715963" lvl="1" indent="-174625" algn="l" rtl="0" eaLnBrk="1" hangingPunct="1">
              <a:buFont typeface="Arial" pitchFamily="34" charset="0"/>
              <a:buChar char="•"/>
              <a:defRPr/>
            </a:pPr>
            <a:r>
              <a:rPr lang="el-GR" dirty="0"/>
              <a:t>μπορεί να χρησιμοποιηθούν για προβολές και συγκρίσεις</a:t>
            </a:r>
            <a:endParaRPr lang="nl-NL" dirty="0">
              <a:solidFill>
                <a:srgbClr val="00FF00"/>
              </a:solidFill>
            </a:endParaRPr>
          </a:p>
          <a:p>
            <a:pPr algn="l" rtl="0" eaLnBrk="1" hangingPunct="1">
              <a:defRPr/>
            </a:pPr>
            <a:endParaRPr lang="el-GR" dirty="0"/>
          </a:p>
          <a:p>
            <a:pPr marL="266700" indent="-174625" algn="l" rtl="0" eaLnBrk="1" hangingPunct="1">
              <a:buFont typeface="Arial" pitchFamily="34" charset="0"/>
              <a:buChar char="•"/>
              <a:defRPr/>
            </a:pPr>
            <a:r>
              <a:rPr lang="el-GR" dirty="0"/>
              <a:t>Οι διακρατικές συγκρίσεις πρέπει να επικεντρώνονται στη θεραπεία</a:t>
            </a:r>
          </a:p>
          <a:p>
            <a:pPr marL="266700" indent="-174625" algn="l" rtl="0" eaLnBrk="1" hangingPunct="1">
              <a:buFont typeface="Arial" pitchFamily="34" charset="0"/>
              <a:buChar char="•"/>
              <a:defRPr/>
            </a:pPr>
            <a:r>
              <a:rPr lang="el-GR" dirty="0"/>
              <a:t>Οι μελέτες COI αποκαλύπτουν την κοινωνική αξία της υγειονομικής περίθαλψης</a:t>
            </a:r>
          </a:p>
          <a:p>
            <a:pPr algn="l" rtl="0" eaLnBrk="1" hangingPunct="1">
              <a:buFont typeface="Arial" pitchFamily="34" charset="0"/>
              <a:buChar char="•"/>
              <a:defRPr/>
            </a:pPr>
            <a:endParaRPr lang="el-GR" dirty="0"/>
          </a:p>
          <a:p>
            <a:pPr algn="r" rtl="0" eaLnBrk="1" hangingPunct="1">
              <a:defRPr/>
            </a:pPr>
            <a:r>
              <a:rPr lang="el-GR" i="1" dirty="0">
                <a:solidFill>
                  <a:srgbClr val="002060"/>
                </a:solidFill>
              </a:rPr>
              <a:t>		</a:t>
            </a:r>
          </a:p>
          <a:p>
            <a:pPr algn="r" rtl="0" eaLnBrk="1" hangingPunct="1">
              <a:defRPr/>
            </a:pPr>
            <a:r>
              <a:rPr lang="el-GR" i="1" dirty="0">
                <a:solidFill>
                  <a:srgbClr val="002060"/>
                </a:solidFill>
              </a:rPr>
              <a:t>		</a:t>
            </a:r>
            <a:r>
              <a:rPr lang="nl-NL" i="1" dirty="0">
                <a:solidFill>
                  <a:srgbClr val="002060"/>
                </a:solidFill>
              </a:rPr>
              <a:t>(Health) economists have learned a lot about value (rather than price), but can learn even more</a:t>
            </a:r>
            <a:r>
              <a:rPr lang="el-GR" i="1" dirty="0">
                <a:solidFill>
                  <a:srgbClr val="002060"/>
                </a:solidFill>
              </a:rPr>
              <a:t>.</a:t>
            </a:r>
            <a:r>
              <a:rPr lang="nl-NL" i="1" dirty="0">
                <a:solidFill>
                  <a:srgbClr val="002060"/>
                </a:solidFill>
              </a:rPr>
              <a:t>..</a:t>
            </a:r>
          </a:p>
        </p:txBody>
      </p:sp>
      <p:sp>
        <p:nvSpPr>
          <p:cNvPr id="2" name="TextBox 1">
            <a:extLst>
              <a:ext uri="{FF2B5EF4-FFF2-40B4-BE49-F238E27FC236}">
                <a16:creationId xmlns:a16="http://schemas.microsoft.com/office/drawing/2014/main" id="{4A758BBF-BCE8-0B1B-DD55-75004C57A969}"/>
              </a:ext>
            </a:extLst>
          </p:cNvPr>
          <p:cNvSpPr txBox="1"/>
          <p:nvPr/>
        </p:nvSpPr>
        <p:spPr>
          <a:xfrm>
            <a:off x="457200" y="250507"/>
            <a:ext cx="8001000" cy="553998"/>
          </a:xfrm>
          <a:prstGeom prst="rect">
            <a:avLst/>
          </a:prstGeom>
          <a:noFill/>
        </p:spPr>
        <p:txBody>
          <a:bodyPr wrap="square" rtlCol="0">
            <a:spAutoFit/>
          </a:bodyPr>
          <a:lstStyle/>
          <a:p>
            <a:r>
              <a:rPr lang="el-GR" sz="3000" b="1" dirty="0">
                <a:solidFill>
                  <a:srgbClr val="002060"/>
                </a:solidFill>
                <a:ea typeface="+mj-ea"/>
                <a:cs typeface="+mj-cs"/>
              </a:rPr>
              <a:t>Συμπεράσματα</a:t>
            </a:r>
            <a:endParaRPr lang="en-US" sz="3000" b="1" dirty="0">
              <a:solidFill>
                <a:srgbClr val="002060"/>
              </a:solidFill>
              <a:ea typeface="+mj-ea"/>
              <a:cs typeface="+mj-cs"/>
            </a:endParaRPr>
          </a:p>
        </p:txBody>
      </p:sp>
      <p:cxnSp>
        <p:nvCxnSpPr>
          <p:cNvPr id="3" name="Ευθεία γραμμή σύνδεσης 2">
            <a:extLst>
              <a:ext uri="{FF2B5EF4-FFF2-40B4-BE49-F238E27FC236}">
                <a16:creationId xmlns:a16="http://schemas.microsoft.com/office/drawing/2014/main" id="{4DD34B53-E803-D9BF-0ED0-92D739613F6A}"/>
              </a:ext>
            </a:extLst>
          </p:cNvPr>
          <p:cNvCxnSpPr/>
          <p:nvPr/>
        </p:nvCxnSpPr>
        <p:spPr>
          <a:xfrm>
            <a:off x="395288" y="8715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C824BFBA-16DB-0D8A-4FD5-D642518209C7}"/>
              </a:ext>
            </a:extLst>
          </p:cNvPr>
          <p:cNvCxnSpPr/>
          <p:nvPr/>
        </p:nvCxnSpPr>
        <p:spPr>
          <a:xfrm>
            <a:off x="382191" y="8953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679251" y="2161269"/>
            <a:ext cx="7877175" cy="598127"/>
          </a:xfrm>
        </p:spPr>
        <p:txBody>
          <a:bodyPr rtlCol="0">
            <a:noAutofit/>
          </a:bodyPr>
          <a:lstStyle/>
          <a:p>
            <a:pPr>
              <a:spcBef>
                <a:spcPts val="450"/>
              </a:spcBef>
              <a:defRPr/>
            </a:pPr>
            <a:r>
              <a:rPr lang="el-GR" sz="3200" dirty="0"/>
              <a:t>Ανάλυση Ελαχιστοποίησης Κόστους</a:t>
            </a:r>
            <a:br>
              <a:rPr lang="el-GR" sz="3200" dirty="0"/>
            </a:br>
            <a:r>
              <a:rPr lang="en-US" sz="3200" b="1" spc="-10" dirty="0"/>
              <a:t>Cost Minimization Analysis - CMA)</a:t>
            </a:r>
            <a:endParaRPr lang="el-GR" sz="3200" dirty="0"/>
          </a:p>
        </p:txBody>
      </p:sp>
      <p:cxnSp>
        <p:nvCxnSpPr>
          <p:cNvPr id="6" name="Ευθεία γραμμή σύνδεσης 5">
            <a:extLst>
              <a:ext uri="{FF2B5EF4-FFF2-40B4-BE49-F238E27FC236}">
                <a16:creationId xmlns:a16="http://schemas.microsoft.com/office/drawing/2014/main" id="{5D9E672B-F97F-6B92-FBC4-C6C57D5C83FD}"/>
              </a:ext>
            </a:extLst>
          </p:cNvPr>
          <p:cNvCxnSpPr/>
          <p:nvPr/>
        </p:nvCxnSpPr>
        <p:spPr>
          <a:xfrm>
            <a:off x="1609725" y="2913459"/>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p:nvPr/>
        </p:nvCxnSpPr>
        <p:spPr>
          <a:xfrm>
            <a:off x="1609725" y="2952750"/>
            <a:ext cx="6016229" cy="0"/>
          </a:xfrm>
          <a:prstGeom prst="line">
            <a:avLst/>
          </a:prstGeom>
        </p:spPr>
        <p:style>
          <a:lnRef idx="3">
            <a:schemeClr val="accent1"/>
          </a:lnRef>
          <a:fillRef idx="0">
            <a:schemeClr val="accent1"/>
          </a:fillRef>
          <a:effectRef idx="2">
            <a:schemeClr val="accent1"/>
          </a:effectRef>
          <a:fontRef idx="minor">
            <a:schemeClr val="tx1"/>
          </a:fontRef>
        </p:style>
      </p:cxnSp>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B1923CC1-31A6-6B1B-DE24-AF22DEC79B7B}"/>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pic>
        <p:nvPicPr>
          <p:cNvPr id="9" name="Εικόνα 8">
            <a:extLst>
              <a:ext uri="{FF2B5EF4-FFF2-40B4-BE49-F238E27FC236}">
                <a16:creationId xmlns:a16="http://schemas.microsoft.com/office/drawing/2014/main" id="{12CD52FE-A7F9-74F2-6A3A-796656DFA1A9}"/>
              </a:ext>
            </a:extLst>
          </p:cNvPr>
          <p:cNvPicPr>
            <a:picLocks noChangeAspect="1"/>
          </p:cNvPicPr>
          <p:nvPr/>
        </p:nvPicPr>
        <p:blipFill>
          <a:blip r:embed="rId4"/>
          <a:stretch>
            <a:fillRect/>
          </a:stretch>
        </p:blipFill>
        <p:spPr>
          <a:xfrm>
            <a:off x="223839" y="174359"/>
            <a:ext cx="2214561" cy="541642"/>
          </a:xfrm>
          <a:prstGeom prst="rect">
            <a:avLst/>
          </a:prstGeom>
        </p:spPr>
      </p:pic>
    </p:spTree>
    <p:extLst>
      <p:ext uri="{BB962C8B-B14F-4D97-AF65-F5344CB8AC3E}">
        <p14:creationId xmlns:p14="http://schemas.microsoft.com/office/powerpoint/2010/main" val="2770862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DCDA1ED-615A-C9B4-7CAA-61581AC4132F}"/>
              </a:ext>
            </a:extLst>
          </p:cNvPr>
          <p:cNvPicPr>
            <a:picLocks noChangeAspect="1"/>
          </p:cNvPicPr>
          <p:nvPr/>
        </p:nvPicPr>
        <p:blipFill rotWithShape="1">
          <a:blip r:embed="rId2"/>
          <a:srcRect b="1235"/>
          <a:stretch/>
        </p:blipFill>
        <p:spPr>
          <a:xfrm>
            <a:off x="2743200" y="742950"/>
            <a:ext cx="5958322" cy="4367908"/>
          </a:xfrm>
          <a:prstGeom prst="rect">
            <a:avLst/>
          </a:prstGeom>
        </p:spPr>
      </p:pic>
      <p:sp>
        <p:nvSpPr>
          <p:cNvPr id="4" name="TextBox 1">
            <a:extLst>
              <a:ext uri="{FF2B5EF4-FFF2-40B4-BE49-F238E27FC236}">
                <a16:creationId xmlns:a16="http://schemas.microsoft.com/office/drawing/2014/main" id="{56733D5F-096B-D314-9D51-CDD57AFDBE44}"/>
              </a:ext>
            </a:extLst>
          </p:cNvPr>
          <p:cNvSpPr txBox="1">
            <a:spLocks noChangeArrowheads="1"/>
          </p:cNvSpPr>
          <p:nvPr/>
        </p:nvSpPr>
        <p:spPr bwMode="auto">
          <a:xfrm>
            <a:off x="268486" y="159663"/>
            <a:ext cx="8495110" cy="43088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200" b="1" dirty="0">
                <a:solidFill>
                  <a:srgbClr val="002060"/>
                </a:solidFill>
                <a:latin typeface="+mn-lt"/>
                <a:ea typeface="+mj-ea"/>
                <a:cs typeface="+mj-cs"/>
              </a:rPr>
              <a:t>Αιτίες θανάτων (% συνολικών θανάτων) στην Ελλάδα, 2021</a:t>
            </a:r>
          </a:p>
        </p:txBody>
      </p:sp>
      <p:cxnSp>
        <p:nvCxnSpPr>
          <p:cNvPr id="5" name="Ευθεία γραμμή σύνδεσης 4">
            <a:extLst>
              <a:ext uri="{FF2B5EF4-FFF2-40B4-BE49-F238E27FC236}">
                <a16:creationId xmlns:a16="http://schemas.microsoft.com/office/drawing/2014/main" id="{68EC3992-A842-10B7-59AA-37ED9B767F66}"/>
              </a:ext>
            </a:extLst>
          </p:cNvPr>
          <p:cNvCxnSpPr/>
          <p:nvPr/>
        </p:nvCxnSpPr>
        <p:spPr>
          <a:xfrm>
            <a:off x="395288" y="59461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597ADC25-86B4-20A3-30BF-B90DC4517B85}"/>
              </a:ext>
            </a:extLst>
          </p:cNvPr>
          <p:cNvCxnSpPr/>
          <p:nvPr/>
        </p:nvCxnSpPr>
        <p:spPr>
          <a:xfrm>
            <a:off x="382191" y="61843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2E6AFE2E-DED9-4763-FCCD-DF6EBFBB8542}"/>
              </a:ext>
            </a:extLst>
          </p:cNvPr>
          <p:cNvSpPr txBox="1"/>
          <p:nvPr/>
        </p:nvSpPr>
        <p:spPr>
          <a:xfrm>
            <a:off x="533400" y="1625867"/>
            <a:ext cx="2133600" cy="2631490"/>
          </a:xfrm>
          <a:prstGeom prst="rect">
            <a:avLst/>
          </a:prstGeom>
          <a:noFill/>
        </p:spPr>
        <p:txBody>
          <a:bodyPr wrap="square" rtlCol="0">
            <a:spAutoFit/>
          </a:bodyPr>
          <a:lstStyle/>
          <a:p>
            <a:r>
              <a:rPr lang="el-GR" sz="1500" dirty="0"/>
              <a:t>Οι θάνατοι από νοσήματα του κυκλοφορικού συστήματος, ευθύνονται πλέον για το 32,4% των συνολικών θανάτων το 2021. Υποχώρηση καταγράφουν </a:t>
            </a:r>
          </a:p>
          <a:p>
            <a:r>
              <a:rPr lang="el-GR" sz="1500" dirty="0"/>
              <a:t>και οι νεοπλασίες που ευθύνονται για το 21,3% των συνολικών θανάτων.</a:t>
            </a:r>
          </a:p>
        </p:txBody>
      </p:sp>
    </p:spTree>
    <p:extLst>
      <p:ext uri="{BB962C8B-B14F-4D97-AF65-F5344CB8AC3E}">
        <p14:creationId xmlns:p14="http://schemas.microsoft.com/office/powerpoint/2010/main" val="3879285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8048"/>
            <a:ext cx="8077200" cy="2610651"/>
          </a:xfrm>
          <a:prstGeom prst="rect">
            <a:avLst/>
          </a:prstGeom>
          <a:noFill/>
        </p:spPr>
        <p:txBody>
          <a:bodyPr wrap="square" rtlCol="0">
            <a:spAutoFit/>
          </a:bodyPr>
          <a:lstStyle/>
          <a:p>
            <a:pPr marL="358775" indent="-266700" algn="just">
              <a:lnSpc>
                <a:spcPct val="114000"/>
              </a:lnSpc>
              <a:buFont typeface="Wingdings" panose="05000000000000000000" pitchFamily="2" charset="2"/>
              <a:buChar char="Ø"/>
              <a:defRPr/>
            </a:pPr>
            <a:r>
              <a:rPr lang="el-GR" altLang="el-GR" dirty="0">
                <a:cs typeface="Times New Roman" panose="02020603050405020304" pitchFamily="18" charset="0"/>
              </a:rPr>
              <a:t>Συγκρίνει το σύνολο των σχετικών δαπανών για δύο ή περισσότερα φάρμακα</a:t>
            </a:r>
          </a:p>
          <a:p>
            <a:pPr marL="358775" indent="-266700" algn="just">
              <a:lnSpc>
                <a:spcPct val="114000"/>
              </a:lnSpc>
              <a:buFont typeface="Wingdings" panose="05000000000000000000" pitchFamily="2" charset="2"/>
              <a:buChar char="Ø"/>
              <a:defRPr/>
            </a:pPr>
            <a:r>
              <a:rPr lang="el-GR" altLang="el-GR" dirty="0">
                <a:cs typeface="Times New Roman" panose="02020603050405020304" pitchFamily="18" charset="0"/>
              </a:rPr>
              <a:t>Τα φάρμακα πρέπει να </a:t>
            </a:r>
            <a:r>
              <a:rPr lang="el-GR" altLang="el-GR" b="1" i="1" dirty="0">
                <a:cs typeface="Times New Roman" panose="02020603050405020304" pitchFamily="18" charset="0"/>
              </a:rPr>
              <a:t>έχουν την ίδια αποτελεσματικότητα </a:t>
            </a:r>
            <a:r>
              <a:rPr lang="el-GR" altLang="el-GR" dirty="0">
                <a:cs typeface="Times New Roman" panose="02020603050405020304" pitchFamily="18" charset="0"/>
              </a:rPr>
              <a:t>(ΠΟΛΥ ΣΗΜΑΝΤΙΚΟ!!)</a:t>
            </a:r>
          </a:p>
          <a:p>
            <a:pPr marL="358775" indent="-266700" algn="just">
              <a:lnSpc>
                <a:spcPct val="114000"/>
              </a:lnSpc>
              <a:defRPr/>
            </a:pPr>
            <a:endParaRPr lang="el-GR" altLang="el-GR" dirty="0">
              <a:cs typeface="Times New Roman" panose="02020603050405020304" pitchFamily="18" charset="0"/>
            </a:endParaRPr>
          </a:p>
          <a:p>
            <a:pPr marL="358775" indent="-266700" algn="just">
              <a:lnSpc>
                <a:spcPct val="114000"/>
              </a:lnSpc>
              <a:defRPr/>
            </a:pPr>
            <a:r>
              <a:rPr lang="el-GR" altLang="el-GR" b="1" i="1" dirty="0">
                <a:cs typeface="Times New Roman" panose="02020603050405020304" pitchFamily="18" charset="0"/>
              </a:rPr>
              <a:t>Ο στόχος είναι να προσδιοριστεί η λιγότερο δαπανηρή εναλλακτική λύση</a:t>
            </a:r>
          </a:p>
          <a:p>
            <a:pPr marL="358775" indent="-266700" algn="just">
              <a:lnSpc>
                <a:spcPct val="114000"/>
              </a:lnSpc>
              <a:buFont typeface="Wingdings" panose="05000000000000000000" pitchFamily="2" charset="2"/>
              <a:buChar char="ü"/>
              <a:defRPr/>
            </a:pPr>
            <a:r>
              <a:rPr lang="el-GR" altLang="el-GR" dirty="0">
                <a:cs typeface="Times New Roman" panose="02020603050405020304" pitchFamily="18" charset="0"/>
              </a:rPr>
              <a:t>Χρησιμοποιείται από τις Επιτροπές Αποζημίωσης Φαρμάκων (όχι στην Ελλάδα</a:t>
            </a:r>
            <a:r>
              <a:rPr lang="en-US" altLang="el-GR" dirty="0">
                <a:cs typeface="Times New Roman" panose="02020603050405020304" pitchFamily="18" charset="0"/>
              </a:rPr>
              <a:t>, </a:t>
            </a:r>
            <a:r>
              <a:rPr lang="el-GR" altLang="el-GR" dirty="0">
                <a:cs typeface="Times New Roman" panose="02020603050405020304" pitchFamily="18" charset="0"/>
              </a:rPr>
              <a:t>ακόμα, αν και πλέον προβλέπεται στη νομοθεσία)</a:t>
            </a:r>
          </a:p>
          <a:p>
            <a:endParaRPr lang="en-US" sz="2000" dirty="0"/>
          </a:p>
        </p:txBody>
      </p:sp>
      <p:sp>
        <p:nvSpPr>
          <p:cNvPr id="3" name="TextBox 2"/>
          <p:cNvSpPr txBox="1"/>
          <p:nvPr/>
        </p:nvSpPr>
        <p:spPr>
          <a:xfrm>
            <a:off x="533400" y="209550"/>
            <a:ext cx="8153400" cy="954107"/>
          </a:xfrm>
          <a:prstGeom prst="rect">
            <a:avLst/>
          </a:prstGeom>
          <a:noFill/>
        </p:spPr>
        <p:txBody>
          <a:bodyPr wrap="square" rtlCol="0">
            <a:spAutoFit/>
          </a:bodyPr>
          <a:lstStyle/>
          <a:p>
            <a:r>
              <a:rPr lang="el-GR" sz="2800" b="1" dirty="0">
                <a:solidFill>
                  <a:srgbClr val="002060"/>
                </a:solidFill>
                <a:ea typeface="+mj-ea"/>
                <a:cs typeface="+mj-cs"/>
              </a:rPr>
              <a:t>Ανάλυση Ελαχιστοποίησης Κόστους</a:t>
            </a:r>
            <a:r>
              <a:rPr lang="en-US" sz="2800" b="1" dirty="0">
                <a:solidFill>
                  <a:srgbClr val="002060"/>
                </a:solidFill>
                <a:ea typeface="+mj-ea"/>
                <a:cs typeface="+mj-cs"/>
              </a:rPr>
              <a:t> </a:t>
            </a:r>
            <a:endParaRPr lang="el-GR" sz="2800" b="1" dirty="0">
              <a:solidFill>
                <a:srgbClr val="002060"/>
              </a:solidFill>
              <a:ea typeface="+mj-ea"/>
              <a:cs typeface="+mj-cs"/>
            </a:endParaRPr>
          </a:p>
          <a:p>
            <a:r>
              <a:rPr lang="el-GR" sz="2800" b="1" dirty="0">
                <a:solidFill>
                  <a:srgbClr val="002060"/>
                </a:solidFill>
                <a:ea typeface="+mj-ea"/>
                <a:cs typeface="+mj-cs"/>
              </a:rPr>
              <a:t>(</a:t>
            </a:r>
            <a:r>
              <a:rPr lang="en-US" sz="2800" b="1" dirty="0">
                <a:solidFill>
                  <a:srgbClr val="002060"/>
                </a:solidFill>
                <a:ea typeface="+mj-ea"/>
                <a:cs typeface="+mj-cs"/>
              </a:rPr>
              <a:t>Cost Minimization Analysis - CMA)</a:t>
            </a:r>
          </a:p>
        </p:txBody>
      </p:sp>
      <p:cxnSp>
        <p:nvCxnSpPr>
          <p:cNvPr id="4" name="Ευθεία γραμμή σύνδεσης 3">
            <a:extLst>
              <a:ext uri="{FF2B5EF4-FFF2-40B4-BE49-F238E27FC236}">
                <a16:creationId xmlns:a16="http://schemas.microsoft.com/office/drawing/2014/main" id="{AD29CA3B-D66D-4839-499C-71996F6DECB8}"/>
              </a:ext>
            </a:extLst>
          </p:cNvPr>
          <p:cNvCxnSpPr/>
          <p:nvPr/>
        </p:nvCxnSpPr>
        <p:spPr>
          <a:xfrm>
            <a:off x="395288" y="1176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EBA819C1-D589-C4D8-041F-7257B46E6A1D}"/>
              </a:ext>
            </a:extLst>
          </p:cNvPr>
          <p:cNvCxnSpPr/>
          <p:nvPr/>
        </p:nvCxnSpPr>
        <p:spPr>
          <a:xfrm>
            <a:off x="382191" y="12001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a:extLst>
              <a:ext uri="{FF2B5EF4-FFF2-40B4-BE49-F238E27FC236}">
                <a16:creationId xmlns:a16="http://schemas.microsoft.com/office/drawing/2014/main" id="{63BCCA28-6970-E419-1C04-8C2C6FA2A1B7}"/>
              </a:ext>
            </a:extLst>
          </p:cNvPr>
          <p:cNvSpPr txBox="1">
            <a:spLocks noChangeArrowheads="1"/>
          </p:cNvSpPr>
          <p:nvPr/>
        </p:nvSpPr>
        <p:spPr bwMode="auto">
          <a:xfrm>
            <a:off x="646510" y="1012032"/>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p:txBody>
      </p:sp>
      <p:graphicFrame>
        <p:nvGraphicFramePr>
          <p:cNvPr id="4" name="Table 3">
            <a:extLst>
              <a:ext uri="{FF2B5EF4-FFF2-40B4-BE49-F238E27FC236}">
                <a16:creationId xmlns:a16="http://schemas.microsoft.com/office/drawing/2014/main" id="{6C284C96-1119-8DCB-5DB3-3BB1979395D5}"/>
              </a:ext>
            </a:extLst>
          </p:cNvPr>
          <p:cNvGraphicFramePr>
            <a:graphicFrameLocks noGrp="1"/>
          </p:cNvGraphicFramePr>
          <p:nvPr>
            <p:extLst>
              <p:ext uri="{D42A27DB-BD31-4B8C-83A1-F6EECF244321}">
                <p14:modId xmlns:p14="http://schemas.microsoft.com/office/powerpoint/2010/main" val="3511311031"/>
              </p:ext>
            </p:extLst>
          </p:nvPr>
        </p:nvGraphicFramePr>
        <p:xfrm>
          <a:off x="685801" y="1012032"/>
          <a:ext cx="3826669" cy="1623170"/>
        </p:xfrm>
        <a:graphic>
          <a:graphicData uri="http://schemas.openxmlformats.org/drawingml/2006/table">
            <a:tbl>
              <a:tblPr firstRow="1" bandRow="1">
                <a:tableStyleId>{5C22544A-7EE6-4342-B048-85BDC9FD1C3A}</a:tableStyleId>
              </a:tblPr>
              <a:tblGrid>
                <a:gridCol w="1709229">
                  <a:extLst>
                    <a:ext uri="{9D8B030D-6E8A-4147-A177-3AD203B41FA5}">
                      <a16:colId xmlns:a16="http://schemas.microsoft.com/office/drawing/2014/main" val="20000"/>
                    </a:ext>
                  </a:extLst>
                </a:gridCol>
                <a:gridCol w="1062462">
                  <a:extLst>
                    <a:ext uri="{9D8B030D-6E8A-4147-A177-3AD203B41FA5}">
                      <a16:colId xmlns:a16="http://schemas.microsoft.com/office/drawing/2014/main" val="20001"/>
                    </a:ext>
                  </a:extLst>
                </a:gridCol>
                <a:gridCol w="1054978">
                  <a:extLst>
                    <a:ext uri="{9D8B030D-6E8A-4147-A177-3AD203B41FA5}">
                      <a16:colId xmlns:a16="http://schemas.microsoft.com/office/drawing/2014/main" val="20002"/>
                    </a:ext>
                  </a:extLst>
                </a:gridCol>
              </a:tblGrid>
              <a:tr h="278213">
                <a:tc>
                  <a:txBody>
                    <a:bodyPr/>
                    <a:lstStyle/>
                    <a:p>
                      <a:r>
                        <a:rPr lang="el-GR" sz="1400" dirty="0"/>
                        <a:t>Είδη Κόστους</a:t>
                      </a:r>
                    </a:p>
                  </a:txBody>
                  <a:tcPr marL="68585" marR="68585" marT="34301" marB="34301"/>
                </a:tc>
                <a:tc>
                  <a:txBody>
                    <a:bodyPr/>
                    <a:lstStyle/>
                    <a:p>
                      <a:r>
                        <a:rPr lang="el-GR" sz="1400" dirty="0"/>
                        <a:t>Φάρμακο Α</a:t>
                      </a:r>
                    </a:p>
                  </a:txBody>
                  <a:tcPr marL="68585" marR="68585"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Φάρμακο Β</a:t>
                      </a:r>
                    </a:p>
                  </a:txBody>
                  <a:tcPr marL="68585" marR="68585" marT="34301" marB="34301"/>
                </a:tc>
                <a:extLst>
                  <a:ext uri="{0D108BD9-81ED-4DB2-BD59-A6C34878D82A}">
                    <a16:rowId xmlns:a16="http://schemas.microsoft.com/office/drawing/2014/main" val="10000"/>
                  </a:ext>
                </a:extLst>
              </a:tr>
              <a:tr h="278213">
                <a:tc>
                  <a:txBody>
                    <a:bodyPr/>
                    <a:lstStyle/>
                    <a:p>
                      <a:r>
                        <a:rPr lang="el-GR" sz="1400" dirty="0"/>
                        <a:t>Τιμή Αποζημίωσης</a:t>
                      </a:r>
                    </a:p>
                  </a:txBody>
                  <a:tcPr marL="68585" marR="68585" marT="34301" marB="34301"/>
                </a:tc>
                <a:tc>
                  <a:txBody>
                    <a:bodyPr/>
                    <a:lstStyle/>
                    <a:p>
                      <a:r>
                        <a:rPr lang="el-GR" sz="1400" dirty="0"/>
                        <a:t>€250</a:t>
                      </a:r>
                    </a:p>
                  </a:txBody>
                  <a:tcPr marL="68585" marR="68585" marT="34301" marB="34301"/>
                </a:tc>
                <a:tc>
                  <a:txBody>
                    <a:bodyPr/>
                    <a:lstStyle/>
                    <a:p>
                      <a:r>
                        <a:rPr lang="el-GR" sz="1400" dirty="0"/>
                        <a:t>€350</a:t>
                      </a:r>
                    </a:p>
                  </a:txBody>
                  <a:tcPr marL="68585" marR="68585" marT="34301" marB="34301"/>
                </a:tc>
                <a:extLst>
                  <a:ext uri="{0D108BD9-81ED-4DB2-BD59-A6C34878D82A}">
                    <a16:rowId xmlns:a16="http://schemas.microsoft.com/office/drawing/2014/main" val="10001"/>
                  </a:ext>
                </a:extLst>
              </a:tr>
              <a:tr h="278213">
                <a:tc>
                  <a:txBody>
                    <a:bodyPr/>
                    <a:lstStyle/>
                    <a:p>
                      <a:endParaRPr lang="el-GR" sz="1400"/>
                    </a:p>
                  </a:txBody>
                  <a:tcPr marL="68585" marR="68585" marT="34301" marB="34301"/>
                </a:tc>
                <a:tc>
                  <a:txBody>
                    <a:bodyPr/>
                    <a:lstStyle/>
                    <a:p>
                      <a:endParaRPr lang="el-GR" sz="1400" dirty="0"/>
                    </a:p>
                  </a:txBody>
                  <a:tcPr marL="68585" marR="68585" marT="34301" marB="34301"/>
                </a:tc>
                <a:tc>
                  <a:txBody>
                    <a:bodyPr/>
                    <a:lstStyle/>
                    <a:p>
                      <a:endParaRPr lang="el-GR" sz="1400" dirty="0"/>
                    </a:p>
                  </a:txBody>
                  <a:tcPr marL="68585" marR="68585" marT="34301" marB="34301"/>
                </a:tc>
                <a:extLst>
                  <a:ext uri="{0D108BD9-81ED-4DB2-BD59-A6C34878D82A}">
                    <a16:rowId xmlns:a16="http://schemas.microsoft.com/office/drawing/2014/main" val="10002"/>
                  </a:ext>
                </a:extLst>
              </a:tr>
              <a:tr h="278213">
                <a:tc>
                  <a:txBody>
                    <a:bodyPr/>
                    <a:lstStyle/>
                    <a:p>
                      <a:r>
                        <a:rPr lang="el-GR" sz="1400" dirty="0"/>
                        <a:t>Αποτελέσματα</a:t>
                      </a:r>
                    </a:p>
                  </a:txBody>
                  <a:tcPr marL="68585" marR="68585" marT="34301" marB="34301"/>
                </a:tc>
                <a:tc>
                  <a:txBody>
                    <a:bodyPr/>
                    <a:lstStyle/>
                    <a:p>
                      <a:endParaRPr lang="el-GR" sz="1400"/>
                    </a:p>
                  </a:txBody>
                  <a:tcPr marL="68585" marR="68585" marT="34301" marB="34301"/>
                </a:tc>
                <a:tc>
                  <a:txBody>
                    <a:bodyPr/>
                    <a:lstStyle/>
                    <a:p>
                      <a:endParaRPr lang="el-GR" sz="1400" dirty="0"/>
                    </a:p>
                  </a:txBody>
                  <a:tcPr marL="68585" marR="68585" marT="34301" marB="34301"/>
                </a:tc>
                <a:extLst>
                  <a:ext uri="{0D108BD9-81ED-4DB2-BD59-A6C34878D82A}">
                    <a16:rowId xmlns:a16="http://schemas.microsoft.com/office/drawing/2014/main" val="10003"/>
                  </a:ext>
                </a:extLst>
              </a:tr>
              <a:tr h="480203">
                <a:tc>
                  <a:txBody>
                    <a:bodyPr/>
                    <a:lstStyle/>
                    <a:p>
                      <a:r>
                        <a:rPr lang="el-GR" sz="1400" dirty="0"/>
                        <a:t>Αποτελεσματικότητα Φαρμάκου</a:t>
                      </a:r>
                    </a:p>
                  </a:txBody>
                  <a:tcPr marL="68585" marR="68585" marT="34301" marB="34301"/>
                </a:tc>
                <a:tc>
                  <a:txBody>
                    <a:bodyPr/>
                    <a:lstStyle/>
                    <a:p>
                      <a:r>
                        <a:rPr lang="el-GR" sz="1400" dirty="0"/>
                        <a:t>90%</a:t>
                      </a:r>
                    </a:p>
                  </a:txBody>
                  <a:tcPr marL="68585" marR="68585" marT="34301" marB="34301"/>
                </a:tc>
                <a:tc>
                  <a:txBody>
                    <a:bodyPr/>
                    <a:lstStyle/>
                    <a:p>
                      <a:r>
                        <a:rPr lang="el-GR" sz="1400" dirty="0"/>
                        <a:t>90%</a:t>
                      </a:r>
                    </a:p>
                  </a:txBody>
                  <a:tcPr marL="68585" marR="68585" marT="34301" marB="34301"/>
                </a:tc>
                <a:extLst>
                  <a:ext uri="{0D108BD9-81ED-4DB2-BD59-A6C34878D82A}">
                    <a16:rowId xmlns:a16="http://schemas.microsoft.com/office/drawing/2014/main" val="10004"/>
                  </a:ext>
                </a:extLst>
              </a:tr>
            </a:tbl>
          </a:graphicData>
        </a:graphic>
      </p:graphicFrame>
      <p:graphicFrame>
        <p:nvGraphicFramePr>
          <p:cNvPr id="5" name="Table 6">
            <a:extLst>
              <a:ext uri="{FF2B5EF4-FFF2-40B4-BE49-F238E27FC236}">
                <a16:creationId xmlns:a16="http://schemas.microsoft.com/office/drawing/2014/main" id="{C87A4725-FB23-6BC5-9A01-CA755640BDE0}"/>
              </a:ext>
            </a:extLst>
          </p:cNvPr>
          <p:cNvGraphicFramePr>
            <a:graphicFrameLocks noGrp="1"/>
          </p:cNvGraphicFramePr>
          <p:nvPr/>
        </p:nvGraphicFramePr>
        <p:xfrm>
          <a:off x="4617244" y="2411016"/>
          <a:ext cx="3632597" cy="2682240"/>
        </p:xfrm>
        <a:graphic>
          <a:graphicData uri="http://schemas.openxmlformats.org/drawingml/2006/table">
            <a:tbl>
              <a:tblPr firstRow="1" bandRow="1">
                <a:tableStyleId>{5C22544A-7EE6-4342-B048-85BDC9FD1C3A}</a:tableStyleId>
              </a:tblPr>
              <a:tblGrid>
                <a:gridCol w="1611807">
                  <a:extLst>
                    <a:ext uri="{9D8B030D-6E8A-4147-A177-3AD203B41FA5}">
                      <a16:colId xmlns:a16="http://schemas.microsoft.com/office/drawing/2014/main" val="20000"/>
                    </a:ext>
                  </a:extLst>
                </a:gridCol>
                <a:gridCol w="1013966">
                  <a:extLst>
                    <a:ext uri="{9D8B030D-6E8A-4147-A177-3AD203B41FA5}">
                      <a16:colId xmlns:a16="http://schemas.microsoft.com/office/drawing/2014/main" val="20001"/>
                    </a:ext>
                  </a:extLst>
                </a:gridCol>
                <a:gridCol w="1006824">
                  <a:extLst>
                    <a:ext uri="{9D8B030D-6E8A-4147-A177-3AD203B41FA5}">
                      <a16:colId xmlns:a16="http://schemas.microsoft.com/office/drawing/2014/main" val="20002"/>
                    </a:ext>
                  </a:extLst>
                </a:gridCol>
              </a:tblGrid>
              <a:tr h="278130">
                <a:tc>
                  <a:txBody>
                    <a:bodyPr/>
                    <a:lstStyle/>
                    <a:p>
                      <a:r>
                        <a:rPr lang="el-GR" sz="1400" dirty="0"/>
                        <a:t>Είδη Κόστους</a:t>
                      </a:r>
                    </a:p>
                  </a:txBody>
                  <a:tcPr marL="68570" marR="68570" marT="34290" marB="34290"/>
                </a:tc>
                <a:tc>
                  <a:txBody>
                    <a:bodyPr/>
                    <a:lstStyle/>
                    <a:p>
                      <a:r>
                        <a:rPr lang="el-GR" sz="1400" dirty="0"/>
                        <a:t>Φάρμακο Α</a:t>
                      </a:r>
                    </a:p>
                  </a:txBody>
                  <a:tcPr marL="68570" marR="6857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Φάρμακο Β</a:t>
                      </a:r>
                    </a:p>
                  </a:txBody>
                  <a:tcPr marL="68570" marR="68570" marT="34290" marB="34290"/>
                </a:tc>
                <a:extLst>
                  <a:ext uri="{0D108BD9-81ED-4DB2-BD59-A6C34878D82A}">
                    <a16:rowId xmlns:a16="http://schemas.microsoft.com/office/drawing/2014/main" val="10000"/>
                  </a:ext>
                </a:extLst>
              </a:tr>
              <a:tr h="278130">
                <a:tc>
                  <a:txBody>
                    <a:bodyPr/>
                    <a:lstStyle/>
                    <a:p>
                      <a:r>
                        <a:rPr lang="el-GR" sz="1400" dirty="0"/>
                        <a:t>Τιμή Αποζημίωσης</a:t>
                      </a:r>
                    </a:p>
                  </a:txBody>
                  <a:tcPr marL="68570" marR="68570" marT="34290" marB="34290"/>
                </a:tc>
                <a:tc>
                  <a:txBody>
                    <a:bodyPr/>
                    <a:lstStyle/>
                    <a:p>
                      <a:r>
                        <a:rPr lang="el-GR" sz="1400" dirty="0"/>
                        <a:t>€250</a:t>
                      </a:r>
                    </a:p>
                  </a:txBody>
                  <a:tcPr marL="68570" marR="68570" marT="34290" marB="34290"/>
                </a:tc>
                <a:tc>
                  <a:txBody>
                    <a:bodyPr/>
                    <a:lstStyle/>
                    <a:p>
                      <a:r>
                        <a:rPr lang="el-GR" sz="1400" dirty="0"/>
                        <a:t>€350</a:t>
                      </a:r>
                    </a:p>
                  </a:txBody>
                  <a:tcPr marL="68570" marR="68570" marT="34290" marB="34290"/>
                </a:tc>
                <a:extLst>
                  <a:ext uri="{0D108BD9-81ED-4DB2-BD59-A6C34878D82A}">
                    <a16:rowId xmlns:a16="http://schemas.microsoft.com/office/drawing/2014/main" val="10001"/>
                  </a:ext>
                </a:extLst>
              </a:tr>
              <a:tr h="278130">
                <a:tc>
                  <a:txBody>
                    <a:bodyPr/>
                    <a:lstStyle/>
                    <a:p>
                      <a:r>
                        <a:rPr lang="el-GR" sz="1400" dirty="0"/>
                        <a:t>Χορήγηση</a:t>
                      </a:r>
                    </a:p>
                  </a:txBody>
                  <a:tcPr marL="68570" marR="68570" marT="34290" marB="34290"/>
                </a:tc>
                <a:tc>
                  <a:txBody>
                    <a:bodyPr/>
                    <a:lstStyle/>
                    <a:p>
                      <a:r>
                        <a:rPr lang="el-GR" sz="1400" dirty="0"/>
                        <a:t>€75</a:t>
                      </a:r>
                    </a:p>
                  </a:txBody>
                  <a:tcPr marL="68570" marR="68570" marT="34290" marB="34290"/>
                </a:tc>
                <a:tc>
                  <a:txBody>
                    <a:bodyPr/>
                    <a:lstStyle/>
                    <a:p>
                      <a:r>
                        <a:rPr lang="el-GR" sz="1400" dirty="0"/>
                        <a:t>€0</a:t>
                      </a:r>
                    </a:p>
                  </a:txBody>
                  <a:tcPr marL="68570" marR="68570" marT="34290" marB="34290"/>
                </a:tc>
                <a:extLst>
                  <a:ext uri="{0D108BD9-81ED-4DB2-BD59-A6C34878D82A}">
                    <a16:rowId xmlns:a16="http://schemas.microsoft.com/office/drawing/2014/main" val="10002"/>
                  </a:ext>
                </a:extLst>
              </a:tr>
              <a:tr h="278130">
                <a:tc>
                  <a:txBody>
                    <a:bodyPr/>
                    <a:lstStyle/>
                    <a:p>
                      <a:r>
                        <a:rPr lang="el-GR" sz="1400" dirty="0"/>
                        <a:t>Παρακολούθηση</a:t>
                      </a:r>
                    </a:p>
                  </a:txBody>
                  <a:tcPr marL="68570" marR="68570" marT="34290" marB="34290"/>
                </a:tc>
                <a:tc>
                  <a:txBody>
                    <a:bodyPr/>
                    <a:lstStyle/>
                    <a:p>
                      <a:r>
                        <a:rPr lang="el-GR" sz="1400" dirty="0"/>
                        <a:t>€75</a:t>
                      </a:r>
                    </a:p>
                  </a:txBody>
                  <a:tcPr marL="68570" marR="68570" marT="34290" marB="34290"/>
                </a:tc>
                <a:tc>
                  <a:txBody>
                    <a:bodyPr/>
                    <a:lstStyle/>
                    <a:p>
                      <a:r>
                        <a:rPr lang="el-GR" sz="1400" dirty="0"/>
                        <a:t>€25</a:t>
                      </a:r>
                    </a:p>
                  </a:txBody>
                  <a:tcPr marL="68570" marR="68570" marT="34290" marB="34290"/>
                </a:tc>
                <a:extLst>
                  <a:ext uri="{0D108BD9-81ED-4DB2-BD59-A6C34878D82A}">
                    <a16:rowId xmlns:a16="http://schemas.microsoft.com/office/drawing/2014/main" val="10003"/>
                  </a:ext>
                </a:extLst>
              </a:tr>
              <a:tr h="480060">
                <a:tc>
                  <a:txBody>
                    <a:bodyPr/>
                    <a:lstStyle/>
                    <a:p>
                      <a:r>
                        <a:rPr lang="el-GR" sz="1400" dirty="0"/>
                        <a:t>Ανεπιθύμητες Ενέργειες</a:t>
                      </a:r>
                    </a:p>
                  </a:txBody>
                  <a:tcPr marL="68570" marR="68570" marT="34290" marB="34290"/>
                </a:tc>
                <a:tc>
                  <a:txBody>
                    <a:bodyPr/>
                    <a:lstStyle/>
                    <a:p>
                      <a:r>
                        <a:rPr lang="el-GR" sz="1400" dirty="0"/>
                        <a:t>€100</a:t>
                      </a:r>
                    </a:p>
                  </a:txBody>
                  <a:tcPr marL="68570" marR="68570" marT="34290" marB="34290" anchor="ctr"/>
                </a:tc>
                <a:tc>
                  <a:txBody>
                    <a:bodyPr/>
                    <a:lstStyle/>
                    <a:p>
                      <a:r>
                        <a:rPr lang="el-GR" sz="1400" dirty="0"/>
                        <a:t>€25</a:t>
                      </a:r>
                    </a:p>
                  </a:txBody>
                  <a:tcPr marL="68570" marR="68570" marT="34290" marB="34290" anchor="ctr"/>
                </a:tc>
                <a:extLst>
                  <a:ext uri="{0D108BD9-81ED-4DB2-BD59-A6C34878D82A}">
                    <a16:rowId xmlns:a16="http://schemas.microsoft.com/office/drawing/2014/main" val="10004"/>
                  </a:ext>
                </a:extLst>
              </a:tr>
              <a:tr h="278130">
                <a:tc>
                  <a:txBody>
                    <a:bodyPr/>
                    <a:lstStyle/>
                    <a:p>
                      <a:r>
                        <a:rPr lang="el-GR" sz="1400" b="1" dirty="0"/>
                        <a:t>Υποσύνολο</a:t>
                      </a:r>
                    </a:p>
                  </a:txBody>
                  <a:tcPr marL="68570" marR="68570" marT="34290" marB="34290"/>
                </a:tc>
                <a:tc>
                  <a:txBody>
                    <a:bodyPr/>
                    <a:lstStyle/>
                    <a:p>
                      <a:r>
                        <a:rPr lang="el-GR" sz="1400" b="1" dirty="0"/>
                        <a:t>€500</a:t>
                      </a:r>
                    </a:p>
                  </a:txBody>
                  <a:tcPr marL="68570" marR="68570" marT="34290" marB="34290"/>
                </a:tc>
                <a:tc>
                  <a:txBody>
                    <a:bodyPr/>
                    <a:lstStyle/>
                    <a:p>
                      <a:r>
                        <a:rPr lang="el-GR" sz="1400" b="1" dirty="0"/>
                        <a:t>€400</a:t>
                      </a:r>
                    </a:p>
                  </a:txBody>
                  <a:tcPr marL="68570" marR="68570" marT="34290" marB="34290"/>
                </a:tc>
                <a:extLst>
                  <a:ext uri="{0D108BD9-81ED-4DB2-BD59-A6C34878D82A}">
                    <a16:rowId xmlns:a16="http://schemas.microsoft.com/office/drawing/2014/main" val="10005"/>
                  </a:ext>
                </a:extLst>
              </a:tr>
              <a:tr h="278130">
                <a:tc>
                  <a:txBody>
                    <a:bodyPr/>
                    <a:lstStyle/>
                    <a:p>
                      <a:r>
                        <a:rPr lang="el-GR" sz="1400" dirty="0"/>
                        <a:t>Αποτελέσματα</a:t>
                      </a:r>
                    </a:p>
                  </a:txBody>
                  <a:tcPr marL="68570" marR="68570" marT="34290" marB="34290"/>
                </a:tc>
                <a:tc>
                  <a:txBody>
                    <a:bodyPr/>
                    <a:lstStyle/>
                    <a:p>
                      <a:endParaRPr lang="el-GR" sz="1400" dirty="0"/>
                    </a:p>
                  </a:txBody>
                  <a:tcPr marL="68570" marR="68570" marT="34290" marB="34290"/>
                </a:tc>
                <a:tc>
                  <a:txBody>
                    <a:bodyPr/>
                    <a:lstStyle/>
                    <a:p>
                      <a:endParaRPr lang="el-GR" sz="1400" dirty="0"/>
                    </a:p>
                  </a:txBody>
                  <a:tcPr marL="68570" marR="68570" marT="34290" marB="34290"/>
                </a:tc>
                <a:extLst>
                  <a:ext uri="{0D108BD9-81ED-4DB2-BD59-A6C34878D82A}">
                    <a16:rowId xmlns:a16="http://schemas.microsoft.com/office/drawing/2014/main" val="10006"/>
                  </a:ext>
                </a:extLst>
              </a:tr>
              <a:tr h="480060">
                <a:tc>
                  <a:txBody>
                    <a:bodyPr/>
                    <a:lstStyle/>
                    <a:p>
                      <a:r>
                        <a:rPr lang="el-GR" sz="1400" dirty="0"/>
                        <a:t>Αποτελεσματικότητα Φαρμάκου</a:t>
                      </a:r>
                    </a:p>
                  </a:txBody>
                  <a:tcPr marL="68570" marR="68570" marT="34290" marB="34290"/>
                </a:tc>
                <a:tc>
                  <a:txBody>
                    <a:bodyPr/>
                    <a:lstStyle/>
                    <a:p>
                      <a:r>
                        <a:rPr lang="el-GR" sz="1400" dirty="0"/>
                        <a:t>90%</a:t>
                      </a:r>
                    </a:p>
                  </a:txBody>
                  <a:tcPr marL="68570" marR="68570" marT="34290" marB="34290"/>
                </a:tc>
                <a:tc>
                  <a:txBody>
                    <a:bodyPr/>
                    <a:lstStyle/>
                    <a:p>
                      <a:r>
                        <a:rPr lang="el-GR" sz="1400" dirty="0"/>
                        <a:t>90%</a:t>
                      </a:r>
                    </a:p>
                  </a:txBody>
                  <a:tcPr marL="68570" marR="68570" marT="34290" marB="34290"/>
                </a:tc>
                <a:extLst>
                  <a:ext uri="{0D108BD9-81ED-4DB2-BD59-A6C34878D82A}">
                    <a16:rowId xmlns:a16="http://schemas.microsoft.com/office/drawing/2014/main" val="10007"/>
                  </a:ext>
                </a:extLst>
              </a:tr>
            </a:tbl>
          </a:graphicData>
        </a:graphic>
      </p:graphicFrame>
      <p:cxnSp>
        <p:nvCxnSpPr>
          <p:cNvPr id="6" name="Straight Arrow Connector 7">
            <a:extLst>
              <a:ext uri="{FF2B5EF4-FFF2-40B4-BE49-F238E27FC236}">
                <a16:creationId xmlns:a16="http://schemas.microsoft.com/office/drawing/2014/main" id="{936299C2-96ED-F678-C0AC-BDE293F716E7}"/>
              </a:ext>
            </a:extLst>
          </p:cNvPr>
          <p:cNvCxnSpPr>
            <a:cxnSpLocks/>
          </p:cNvCxnSpPr>
          <p:nvPr/>
        </p:nvCxnSpPr>
        <p:spPr>
          <a:xfrm>
            <a:off x="2989660" y="1473994"/>
            <a:ext cx="4269581" cy="27408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196" name="Ορθογώνιο 2">
            <a:extLst>
              <a:ext uri="{FF2B5EF4-FFF2-40B4-BE49-F238E27FC236}">
                <a16:creationId xmlns:a16="http://schemas.microsoft.com/office/drawing/2014/main" id="{96AB7738-35B6-CA8F-836A-0D77FF95A862}"/>
              </a:ext>
            </a:extLst>
          </p:cNvPr>
          <p:cNvSpPr>
            <a:spLocks noChangeArrowheads="1"/>
          </p:cNvSpPr>
          <p:nvPr/>
        </p:nvSpPr>
        <p:spPr bwMode="auto">
          <a:xfrm>
            <a:off x="523875" y="204788"/>
            <a:ext cx="7798594" cy="46166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Παράδειγμα </a:t>
            </a:r>
            <a:r>
              <a:rPr lang="en-US" altLang="el-GR" sz="2400" b="1" dirty="0">
                <a:solidFill>
                  <a:srgbClr val="002060"/>
                </a:solidFill>
                <a:latin typeface="+mn-lt"/>
                <a:ea typeface="+mj-ea"/>
                <a:cs typeface="+mj-cs"/>
              </a:rPr>
              <a:t>CMA</a:t>
            </a:r>
            <a:endParaRPr lang="el-GR" altLang="el-GR" sz="2400" b="1" dirty="0">
              <a:solidFill>
                <a:srgbClr val="002060"/>
              </a:solidFill>
              <a:latin typeface="+mn-lt"/>
              <a:ea typeface="+mj-ea"/>
              <a:cs typeface="+mj-cs"/>
            </a:endParaRPr>
          </a:p>
        </p:txBody>
      </p:sp>
      <p:sp>
        <p:nvSpPr>
          <p:cNvPr id="8" name="Oval 4">
            <a:extLst>
              <a:ext uri="{FF2B5EF4-FFF2-40B4-BE49-F238E27FC236}">
                <a16:creationId xmlns:a16="http://schemas.microsoft.com/office/drawing/2014/main" id="{EC6440CA-B674-30A2-C9DD-8FEDB480CC94}"/>
              </a:ext>
            </a:extLst>
          </p:cNvPr>
          <p:cNvSpPr/>
          <p:nvPr/>
        </p:nvSpPr>
        <p:spPr>
          <a:xfrm>
            <a:off x="2425303" y="1290637"/>
            <a:ext cx="765572" cy="3667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350"/>
          </a:p>
        </p:txBody>
      </p:sp>
      <p:sp>
        <p:nvSpPr>
          <p:cNvPr id="9" name="Oval 4">
            <a:extLst>
              <a:ext uri="{FF2B5EF4-FFF2-40B4-BE49-F238E27FC236}">
                <a16:creationId xmlns:a16="http://schemas.microsoft.com/office/drawing/2014/main" id="{B939F674-220A-8FBA-1140-6F57A7D3AE70}"/>
              </a:ext>
            </a:extLst>
          </p:cNvPr>
          <p:cNvSpPr/>
          <p:nvPr/>
        </p:nvSpPr>
        <p:spPr>
          <a:xfrm>
            <a:off x="7206853" y="3962400"/>
            <a:ext cx="765572" cy="3667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350"/>
          </a:p>
        </p:txBody>
      </p:sp>
      <p:cxnSp>
        <p:nvCxnSpPr>
          <p:cNvPr id="7" name="Ευθεία γραμμή σύνδεσης 6">
            <a:extLst>
              <a:ext uri="{FF2B5EF4-FFF2-40B4-BE49-F238E27FC236}">
                <a16:creationId xmlns:a16="http://schemas.microsoft.com/office/drawing/2014/main" id="{D1D006CE-17F4-89BC-9615-B923C8F326F9}"/>
              </a:ext>
            </a:extLst>
          </p:cNvPr>
          <p:cNvCxnSpPr/>
          <p:nvPr/>
        </p:nvCxnSpPr>
        <p:spPr>
          <a:xfrm>
            <a:off x="395288" y="745331"/>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A3B0197B-70FB-FD86-0620-AA0812B29862}"/>
              </a:ext>
            </a:extLst>
          </p:cNvPr>
          <p:cNvCxnSpPr/>
          <p:nvPr/>
        </p:nvCxnSpPr>
        <p:spPr>
          <a:xfrm>
            <a:off x="382191" y="769144"/>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56393" name="TextBox 8">
            <a:extLst>
              <a:ext uri="{FF2B5EF4-FFF2-40B4-BE49-F238E27FC236}">
                <a16:creationId xmlns:a16="http://schemas.microsoft.com/office/drawing/2014/main" id="{1F6C0BFF-24A3-3C17-07BC-223D95658EE9}"/>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56394" name="Picture 3">
            <a:extLst>
              <a:ext uri="{FF2B5EF4-FFF2-40B4-BE49-F238E27FC236}">
                <a16:creationId xmlns:a16="http://schemas.microsoft.com/office/drawing/2014/main" id="{EBD85B21-155B-7D88-3C2E-E85119123E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ECF56AD-10F2-A766-A835-88A0132C4781}"/>
              </a:ext>
            </a:extLst>
          </p:cNvPr>
          <p:cNvPicPr>
            <a:picLocks noChangeAspect="1"/>
          </p:cNvPicPr>
          <p:nvPr/>
        </p:nvPicPr>
        <p:blipFill>
          <a:blip r:embed="rId2"/>
          <a:stretch>
            <a:fillRect/>
          </a:stretch>
        </p:blipFill>
        <p:spPr>
          <a:xfrm>
            <a:off x="0" y="228601"/>
            <a:ext cx="3844564" cy="1276349"/>
          </a:xfrm>
          <a:prstGeom prst="rect">
            <a:avLst/>
          </a:prstGeom>
        </p:spPr>
      </p:pic>
      <p:pic>
        <p:nvPicPr>
          <p:cNvPr id="5" name="Εικόνα 4">
            <a:extLst>
              <a:ext uri="{FF2B5EF4-FFF2-40B4-BE49-F238E27FC236}">
                <a16:creationId xmlns:a16="http://schemas.microsoft.com/office/drawing/2014/main" id="{46D98DA4-96C8-111C-10B5-8F5D681C3690}"/>
              </a:ext>
            </a:extLst>
          </p:cNvPr>
          <p:cNvPicPr>
            <a:picLocks noChangeAspect="1"/>
          </p:cNvPicPr>
          <p:nvPr/>
        </p:nvPicPr>
        <p:blipFill>
          <a:blip r:embed="rId3"/>
          <a:stretch>
            <a:fillRect/>
          </a:stretch>
        </p:blipFill>
        <p:spPr>
          <a:xfrm>
            <a:off x="3657600" y="457200"/>
            <a:ext cx="5420994" cy="4686300"/>
          </a:xfrm>
          <a:prstGeom prst="rect">
            <a:avLst/>
          </a:prstGeom>
        </p:spPr>
      </p:pic>
      <p:cxnSp>
        <p:nvCxnSpPr>
          <p:cNvPr id="7" name="Ευθεία γραμμή σύνδεσης 6">
            <a:extLst>
              <a:ext uri="{FF2B5EF4-FFF2-40B4-BE49-F238E27FC236}">
                <a16:creationId xmlns:a16="http://schemas.microsoft.com/office/drawing/2014/main" id="{294F7086-69CB-9A22-CDE6-2E07CCEDFA8E}"/>
              </a:ext>
            </a:extLst>
          </p:cNvPr>
          <p:cNvCxnSpPr>
            <a:cxnSpLocks/>
          </p:cNvCxnSpPr>
          <p:nvPr/>
        </p:nvCxnSpPr>
        <p:spPr>
          <a:xfrm>
            <a:off x="6934200" y="4476750"/>
            <a:ext cx="1752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Ευθεία γραμμή σύνδεσης 9">
            <a:extLst>
              <a:ext uri="{FF2B5EF4-FFF2-40B4-BE49-F238E27FC236}">
                <a16:creationId xmlns:a16="http://schemas.microsoft.com/office/drawing/2014/main" id="{5E3E93F6-3023-3047-8FA4-305D4CE38117}"/>
              </a:ext>
            </a:extLst>
          </p:cNvPr>
          <p:cNvCxnSpPr>
            <a:cxnSpLocks/>
          </p:cNvCxnSpPr>
          <p:nvPr/>
        </p:nvCxnSpPr>
        <p:spPr>
          <a:xfrm>
            <a:off x="4038600" y="4705350"/>
            <a:ext cx="28956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Ορθογώνιο 2">
            <a:extLst>
              <a:ext uri="{FF2B5EF4-FFF2-40B4-BE49-F238E27FC236}">
                <a16:creationId xmlns:a16="http://schemas.microsoft.com/office/drawing/2014/main" id="{BBB91F0F-24B1-EB78-4E27-654D0F701A08}"/>
              </a:ext>
            </a:extLst>
          </p:cNvPr>
          <p:cNvSpPr>
            <a:spLocks noChangeArrowheads="1"/>
          </p:cNvSpPr>
          <p:nvPr/>
        </p:nvSpPr>
        <p:spPr bwMode="auto">
          <a:xfrm>
            <a:off x="4707731" y="57150"/>
            <a:ext cx="4207669"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Παράδειγμα </a:t>
            </a:r>
            <a:r>
              <a:rPr lang="en-US" altLang="el-GR" sz="2400" b="1" dirty="0">
                <a:solidFill>
                  <a:srgbClr val="002060"/>
                </a:solidFill>
                <a:latin typeface="+mn-lt"/>
                <a:ea typeface="+mj-ea"/>
                <a:cs typeface="+mj-cs"/>
              </a:rPr>
              <a:t>CMA</a:t>
            </a:r>
            <a:endParaRPr lang="el-GR" altLang="el-GR" sz="2400" b="1" dirty="0">
              <a:solidFill>
                <a:srgbClr val="002060"/>
              </a:solidFill>
              <a:latin typeface="+mn-lt"/>
              <a:ea typeface="+mj-ea"/>
              <a:cs typeface="+mj-cs"/>
            </a:endParaRPr>
          </a:p>
        </p:txBody>
      </p:sp>
      <p:cxnSp>
        <p:nvCxnSpPr>
          <p:cNvPr id="13" name="Ευθεία γραμμή σύνδεσης 12">
            <a:extLst>
              <a:ext uri="{FF2B5EF4-FFF2-40B4-BE49-F238E27FC236}">
                <a16:creationId xmlns:a16="http://schemas.microsoft.com/office/drawing/2014/main" id="{55CF65A6-894D-F1CA-FA82-577CCBCF3F91}"/>
              </a:ext>
            </a:extLst>
          </p:cNvPr>
          <p:cNvCxnSpPr>
            <a:cxnSpLocks/>
          </p:cNvCxnSpPr>
          <p:nvPr/>
        </p:nvCxnSpPr>
        <p:spPr>
          <a:xfrm>
            <a:off x="4584549" y="514350"/>
            <a:ext cx="446012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D5CEE98A-16FC-98F7-048E-D4E9578BFE9E}"/>
              </a:ext>
            </a:extLst>
          </p:cNvPr>
          <p:cNvCxnSpPr>
            <a:cxnSpLocks/>
          </p:cNvCxnSpPr>
          <p:nvPr/>
        </p:nvCxnSpPr>
        <p:spPr>
          <a:xfrm>
            <a:off x="4572000" y="538163"/>
            <a:ext cx="4460771" cy="0"/>
          </a:xfrm>
          <a:prstGeom prst="line">
            <a:avLst/>
          </a:prstGeom>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63B5197C-F897-1248-AC93-96481F382887}"/>
              </a:ext>
            </a:extLst>
          </p:cNvPr>
          <p:cNvSpPr txBox="1"/>
          <p:nvPr/>
        </p:nvSpPr>
        <p:spPr>
          <a:xfrm>
            <a:off x="65406" y="1504950"/>
            <a:ext cx="3287394" cy="430887"/>
          </a:xfrm>
          <a:prstGeom prst="rect">
            <a:avLst/>
          </a:prstGeom>
          <a:noFill/>
        </p:spPr>
        <p:txBody>
          <a:bodyPr wrap="square">
            <a:spAutoFit/>
          </a:bodyPr>
          <a:lstStyle/>
          <a:p>
            <a:pPr algn="l"/>
            <a:r>
              <a:rPr lang="en-US" sz="1100" b="0" i="0" dirty="0">
                <a:solidFill>
                  <a:srgbClr val="1F1F1F"/>
                </a:solidFill>
                <a:effectLst/>
                <a:latin typeface="ElsevierSans"/>
                <a:hlinkClick r:id="rId4"/>
              </a:rPr>
              <a:t>https://www.sciencedirect.com/science/article/pii/S0300957218310876</a:t>
            </a:r>
            <a:r>
              <a:rPr lang="el-GR" sz="1100" b="0" i="0" dirty="0">
                <a:solidFill>
                  <a:srgbClr val="1F1F1F"/>
                </a:solidFill>
                <a:effectLst/>
                <a:latin typeface="ElsevierSans"/>
              </a:rPr>
              <a:t> </a:t>
            </a:r>
            <a:endParaRPr lang="en-US" sz="1100" b="0" i="0" dirty="0">
              <a:solidFill>
                <a:srgbClr val="1F1F1F"/>
              </a:solidFill>
              <a:effectLst/>
              <a:latin typeface="ElsevierSans"/>
            </a:endParaRPr>
          </a:p>
        </p:txBody>
      </p:sp>
      <p:cxnSp>
        <p:nvCxnSpPr>
          <p:cNvPr id="19" name="Ευθεία γραμμή σύνδεσης 18">
            <a:extLst>
              <a:ext uri="{FF2B5EF4-FFF2-40B4-BE49-F238E27FC236}">
                <a16:creationId xmlns:a16="http://schemas.microsoft.com/office/drawing/2014/main" id="{7A8AA790-2DE0-39DF-9EDE-6911EA6BC456}"/>
              </a:ext>
            </a:extLst>
          </p:cNvPr>
          <p:cNvCxnSpPr>
            <a:cxnSpLocks/>
          </p:cNvCxnSpPr>
          <p:nvPr/>
        </p:nvCxnSpPr>
        <p:spPr>
          <a:xfrm>
            <a:off x="5943600" y="3105150"/>
            <a:ext cx="1752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Ευθεία γραμμή σύνδεσης 19">
            <a:extLst>
              <a:ext uri="{FF2B5EF4-FFF2-40B4-BE49-F238E27FC236}">
                <a16:creationId xmlns:a16="http://schemas.microsoft.com/office/drawing/2014/main" id="{347BFDC5-5ECB-372C-B927-58968C6F282E}"/>
              </a:ext>
            </a:extLst>
          </p:cNvPr>
          <p:cNvCxnSpPr>
            <a:cxnSpLocks/>
          </p:cNvCxnSpPr>
          <p:nvPr/>
        </p:nvCxnSpPr>
        <p:spPr>
          <a:xfrm>
            <a:off x="5067300" y="2724150"/>
            <a:ext cx="7239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Ευθεία γραμμή σύνδεσης 21">
            <a:extLst>
              <a:ext uri="{FF2B5EF4-FFF2-40B4-BE49-F238E27FC236}">
                <a16:creationId xmlns:a16="http://schemas.microsoft.com/office/drawing/2014/main" id="{AC7CB044-C84E-06E9-6896-3BA754A20E57}"/>
              </a:ext>
            </a:extLst>
          </p:cNvPr>
          <p:cNvCxnSpPr>
            <a:cxnSpLocks/>
          </p:cNvCxnSpPr>
          <p:nvPr/>
        </p:nvCxnSpPr>
        <p:spPr>
          <a:xfrm>
            <a:off x="5105400" y="2952750"/>
            <a:ext cx="7239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Ευθεία γραμμή σύνδεσης 23">
            <a:extLst>
              <a:ext uri="{FF2B5EF4-FFF2-40B4-BE49-F238E27FC236}">
                <a16:creationId xmlns:a16="http://schemas.microsoft.com/office/drawing/2014/main" id="{6889ADE7-5987-D667-B62B-684CC9EF95D1}"/>
              </a:ext>
            </a:extLst>
          </p:cNvPr>
          <p:cNvCxnSpPr>
            <a:cxnSpLocks/>
          </p:cNvCxnSpPr>
          <p:nvPr/>
        </p:nvCxnSpPr>
        <p:spPr>
          <a:xfrm>
            <a:off x="4792980" y="3257550"/>
            <a:ext cx="723900" cy="0"/>
          </a:xfrm>
          <a:prstGeom prst="line">
            <a:avLst/>
          </a:prstGeom>
        </p:spPr>
        <p:style>
          <a:lnRef idx="2">
            <a:schemeClr val="accent2"/>
          </a:lnRef>
          <a:fillRef idx="0">
            <a:schemeClr val="accent2"/>
          </a:fillRef>
          <a:effectRef idx="1">
            <a:schemeClr val="accent2"/>
          </a:effectRef>
          <a:fontRef idx="minor">
            <a:schemeClr val="tx1"/>
          </a:fontRef>
        </p:style>
      </p:cxnSp>
      <p:graphicFrame>
        <p:nvGraphicFramePr>
          <p:cNvPr id="25" name="Πίνακας 24">
            <a:extLst>
              <a:ext uri="{FF2B5EF4-FFF2-40B4-BE49-F238E27FC236}">
                <a16:creationId xmlns:a16="http://schemas.microsoft.com/office/drawing/2014/main" id="{28B650A2-7595-A98D-304F-51F0A014D90C}"/>
              </a:ext>
            </a:extLst>
          </p:cNvPr>
          <p:cNvGraphicFramePr>
            <a:graphicFrameLocks noGrp="1"/>
          </p:cNvGraphicFramePr>
          <p:nvPr>
            <p:extLst>
              <p:ext uri="{D42A27DB-BD31-4B8C-83A1-F6EECF244321}">
                <p14:modId xmlns:p14="http://schemas.microsoft.com/office/powerpoint/2010/main" val="4059366637"/>
              </p:ext>
            </p:extLst>
          </p:nvPr>
        </p:nvGraphicFramePr>
        <p:xfrm>
          <a:off x="385446" y="3060699"/>
          <a:ext cx="1790700" cy="1854200"/>
        </p:xfrm>
        <a:graphic>
          <a:graphicData uri="http://schemas.openxmlformats.org/drawingml/2006/table">
            <a:tbl>
              <a:tblPr firstRow="1" bandRow="1">
                <a:tableStyleId>{0E3FDE45-AF77-4B5C-9715-49D594BDF05E}</a:tableStyleId>
              </a:tblPr>
              <a:tblGrid>
                <a:gridCol w="1790700">
                  <a:extLst>
                    <a:ext uri="{9D8B030D-6E8A-4147-A177-3AD203B41FA5}">
                      <a16:colId xmlns:a16="http://schemas.microsoft.com/office/drawing/2014/main" val="3665771145"/>
                    </a:ext>
                  </a:extLst>
                </a:gridCol>
              </a:tblGrid>
              <a:tr h="370840">
                <a:tc>
                  <a:txBody>
                    <a:bodyPr/>
                    <a:lstStyle/>
                    <a:p>
                      <a:pPr algn="l"/>
                      <a:r>
                        <a:rPr lang="el-GR" sz="1600" b="0" i="1" dirty="0"/>
                        <a:t>Οπτική</a:t>
                      </a:r>
                    </a:p>
                  </a:txBody>
                  <a:tcPr anchor="ctr"/>
                </a:tc>
                <a:extLst>
                  <a:ext uri="{0D108BD9-81ED-4DB2-BD59-A6C34878D82A}">
                    <a16:rowId xmlns:a16="http://schemas.microsoft.com/office/drawing/2014/main" val="2856099474"/>
                  </a:ext>
                </a:extLst>
              </a:tr>
              <a:tr h="370840">
                <a:tc>
                  <a:txBody>
                    <a:bodyPr/>
                    <a:lstStyle/>
                    <a:p>
                      <a:pPr algn="l"/>
                      <a:r>
                        <a:rPr lang="el-GR" sz="1600" i="1" kern="0" dirty="0">
                          <a:solidFill>
                            <a:sysClr val="windowText" lastClr="000000"/>
                          </a:solidFill>
                        </a:rPr>
                        <a:t>Χρονικός ορίζοντας</a:t>
                      </a:r>
                      <a:endParaRPr lang="el-GR" sz="1600" i="1" dirty="0"/>
                    </a:p>
                  </a:txBody>
                  <a:tcPr anchor="ctr"/>
                </a:tc>
                <a:extLst>
                  <a:ext uri="{0D108BD9-81ED-4DB2-BD59-A6C34878D82A}">
                    <a16:rowId xmlns:a16="http://schemas.microsoft.com/office/drawing/2014/main" val="3613912586"/>
                  </a:ext>
                </a:extLst>
              </a:tr>
              <a:tr h="370840">
                <a:tc>
                  <a:txBody>
                    <a:bodyPr/>
                    <a:lstStyle/>
                    <a:p>
                      <a:pPr algn="l"/>
                      <a:r>
                        <a:rPr lang="el-GR" sz="1600" i="1" kern="0" dirty="0">
                          <a:solidFill>
                            <a:sysClr val="windowText" lastClr="000000"/>
                          </a:solidFill>
                        </a:rPr>
                        <a:t>Τύπος ανάλυσης</a:t>
                      </a:r>
                      <a:endParaRPr lang="el-GR" sz="1600" i="1" dirty="0"/>
                    </a:p>
                  </a:txBody>
                  <a:tcPr anchor="ctr"/>
                </a:tc>
                <a:extLst>
                  <a:ext uri="{0D108BD9-81ED-4DB2-BD59-A6C34878D82A}">
                    <a16:rowId xmlns:a16="http://schemas.microsoft.com/office/drawing/2014/main" val="3148589645"/>
                  </a:ext>
                </a:extLst>
              </a:tr>
              <a:tr h="370840">
                <a:tc>
                  <a:txBody>
                    <a:bodyPr/>
                    <a:lstStyle/>
                    <a:p>
                      <a:pPr algn="l"/>
                      <a:r>
                        <a:rPr lang="el-GR" sz="1600" i="1" dirty="0"/>
                        <a:t>Κοστολόγηση</a:t>
                      </a:r>
                    </a:p>
                  </a:txBody>
                  <a:tcPr anchor="ctr"/>
                </a:tc>
                <a:extLst>
                  <a:ext uri="{0D108BD9-81ED-4DB2-BD59-A6C34878D82A}">
                    <a16:rowId xmlns:a16="http://schemas.microsoft.com/office/drawing/2014/main" val="1794826656"/>
                  </a:ext>
                </a:extLst>
              </a:tr>
              <a:tr h="370840">
                <a:tc>
                  <a:txBody>
                    <a:bodyPr/>
                    <a:lstStyle/>
                    <a:p>
                      <a:pPr algn="l"/>
                      <a:r>
                        <a:rPr lang="el-GR" sz="1600" i="1" dirty="0"/>
                        <a:t>Τεχνική</a:t>
                      </a:r>
                    </a:p>
                  </a:txBody>
                  <a:tcPr anchor="ctr"/>
                </a:tc>
                <a:extLst>
                  <a:ext uri="{0D108BD9-81ED-4DB2-BD59-A6C34878D82A}">
                    <a16:rowId xmlns:a16="http://schemas.microsoft.com/office/drawing/2014/main" val="4278671665"/>
                  </a:ext>
                </a:extLst>
              </a:tr>
            </a:tbl>
          </a:graphicData>
        </a:graphic>
      </p:graphicFrame>
      <p:cxnSp>
        <p:nvCxnSpPr>
          <p:cNvPr id="2" name="Ευθεία γραμμή σύνδεσης 1">
            <a:extLst>
              <a:ext uri="{FF2B5EF4-FFF2-40B4-BE49-F238E27FC236}">
                <a16:creationId xmlns:a16="http://schemas.microsoft.com/office/drawing/2014/main" id="{42539657-4029-31CB-0091-56B4F00CD2A8}"/>
              </a:ext>
            </a:extLst>
          </p:cNvPr>
          <p:cNvCxnSpPr>
            <a:cxnSpLocks/>
          </p:cNvCxnSpPr>
          <p:nvPr/>
        </p:nvCxnSpPr>
        <p:spPr>
          <a:xfrm>
            <a:off x="5067300" y="2038350"/>
            <a:ext cx="14859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444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158E171-A08E-97A0-A824-625E087DEF63}"/>
              </a:ext>
            </a:extLst>
          </p:cNvPr>
          <p:cNvPicPr>
            <a:picLocks noChangeAspect="1"/>
          </p:cNvPicPr>
          <p:nvPr/>
        </p:nvPicPr>
        <p:blipFill>
          <a:blip r:embed="rId2"/>
          <a:stretch>
            <a:fillRect/>
          </a:stretch>
        </p:blipFill>
        <p:spPr>
          <a:xfrm>
            <a:off x="152400" y="57150"/>
            <a:ext cx="5457208" cy="5143500"/>
          </a:xfrm>
          <a:prstGeom prst="rect">
            <a:avLst/>
          </a:prstGeom>
        </p:spPr>
      </p:pic>
      <p:sp>
        <p:nvSpPr>
          <p:cNvPr id="4" name="Ορθογώνιο 2">
            <a:extLst>
              <a:ext uri="{FF2B5EF4-FFF2-40B4-BE49-F238E27FC236}">
                <a16:creationId xmlns:a16="http://schemas.microsoft.com/office/drawing/2014/main" id="{2F11A5A0-7424-4FE7-AE00-12CEC0AEBB82}"/>
              </a:ext>
            </a:extLst>
          </p:cNvPr>
          <p:cNvSpPr>
            <a:spLocks noChangeArrowheads="1"/>
          </p:cNvSpPr>
          <p:nvPr/>
        </p:nvSpPr>
        <p:spPr bwMode="auto">
          <a:xfrm>
            <a:off x="5715000" y="57150"/>
            <a:ext cx="3200400" cy="46166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Παράδειγμα </a:t>
            </a:r>
            <a:r>
              <a:rPr lang="en-US" altLang="el-GR" sz="2400" b="1" dirty="0">
                <a:solidFill>
                  <a:srgbClr val="002060"/>
                </a:solidFill>
                <a:latin typeface="+mn-lt"/>
                <a:ea typeface="+mj-ea"/>
                <a:cs typeface="+mj-cs"/>
              </a:rPr>
              <a:t>CMA</a:t>
            </a:r>
            <a:endParaRPr lang="el-GR" altLang="el-GR" sz="2400" b="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1D4B9ABA-671F-7B0F-CF11-99B8413CA7AB}"/>
              </a:ext>
            </a:extLst>
          </p:cNvPr>
          <p:cNvCxnSpPr>
            <a:cxnSpLocks/>
          </p:cNvCxnSpPr>
          <p:nvPr/>
        </p:nvCxnSpPr>
        <p:spPr>
          <a:xfrm>
            <a:off x="5652254" y="514350"/>
            <a:ext cx="339242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30839AFB-399F-9F6F-09B9-61246A7BF5AD}"/>
              </a:ext>
            </a:extLst>
          </p:cNvPr>
          <p:cNvCxnSpPr>
            <a:cxnSpLocks/>
          </p:cNvCxnSpPr>
          <p:nvPr/>
        </p:nvCxnSpPr>
        <p:spPr>
          <a:xfrm>
            <a:off x="5639859" y="538163"/>
            <a:ext cx="3392912" cy="0"/>
          </a:xfrm>
          <a:prstGeom prst="line">
            <a:avLst/>
          </a:prstGeom>
        </p:spPr>
        <p:style>
          <a:lnRef idx="3">
            <a:schemeClr val="accent2"/>
          </a:lnRef>
          <a:fillRef idx="0">
            <a:schemeClr val="accent2"/>
          </a:fillRef>
          <a:effectRef idx="2">
            <a:schemeClr val="accent2"/>
          </a:effectRef>
          <a:fontRef idx="minor">
            <a:schemeClr val="tx1"/>
          </a:fontRef>
        </p:style>
      </p:cxnSp>
      <p:pic>
        <p:nvPicPr>
          <p:cNvPr id="9" name="Εικόνα 8">
            <a:extLst>
              <a:ext uri="{FF2B5EF4-FFF2-40B4-BE49-F238E27FC236}">
                <a16:creationId xmlns:a16="http://schemas.microsoft.com/office/drawing/2014/main" id="{C40613BC-A9B2-A354-CA9A-E9A6D1212177}"/>
              </a:ext>
            </a:extLst>
          </p:cNvPr>
          <p:cNvPicPr>
            <a:picLocks noChangeAspect="1"/>
          </p:cNvPicPr>
          <p:nvPr/>
        </p:nvPicPr>
        <p:blipFill>
          <a:blip r:embed="rId3"/>
          <a:stretch>
            <a:fillRect/>
          </a:stretch>
        </p:blipFill>
        <p:spPr>
          <a:xfrm>
            <a:off x="5652254" y="666750"/>
            <a:ext cx="3380517" cy="1122291"/>
          </a:xfrm>
          <a:prstGeom prst="rect">
            <a:avLst/>
          </a:prstGeom>
        </p:spPr>
      </p:pic>
      <p:sp>
        <p:nvSpPr>
          <p:cNvPr id="2" name="Οβάλ 1">
            <a:extLst>
              <a:ext uri="{FF2B5EF4-FFF2-40B4-BE49-F238E27FC236}">
                <a16:creationId xmlns:a16="http://schemas.microsoft.com/office/drawing/2014/main" id="{81017EEF-3FDE-2A7B-5F6E-93FEE798602C}"/>
              </a:ext>
            </a:extLst>
          </p:cNvPr>
          <p:cNvSpPr/>
          <p:nvPr/>
        </p:nvSpPr>
        <p:spPr>
          <a:xfrm>
            <a:off x="4724400" y="1123950"/>
            <a:ext cx="838200" cy="22859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7" name="Οβάλ 6">
            <a:extLst>
              <a:ext uri="{FF2B5EF4-FFF2-40B4-BE49-F238E27FC236}">
                <a16:creationId xmlns:a16="http://schemas.microsoft.com/office/drawing/2014/main" id="{8B5F7CFB-D82B-A65B-4EF0-C2A2A6757B08}"/>
              </a:ext>
            </a:extLst>
          </p:cNvPr>
          <p:cNvSpPr/>
          <p:nvPr/>
        </p:nvSpPr>
        <p:spPr>
          <a:xfrm>
            <a:off x="4724400" y="4248150"/>
            <a:ext cx="838200" cy="15239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31772197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679251" y="2161269"/>
            <a:ext cx="7877175" cy="598127"/>
          </a:xfrm>
        </p:spPr>
        <p:txBody>
          <a:bodyPr rtlCol="0">
            <a:noAutofit/>
          </a:bodyPr>
          <a:lstStyle/>
          <a:p>
            <a:pPr>
              <a:spcBef>
                <a:spcPts val="450"/>
              </a:spcBef>
              <a:defRPr/>
            </a:pPr>
            <a:r>
              <a:rPr lang="el-GR" sz="3200" dirty="0"/>
              <a:t>Ανάλυση Κόστους</a:t>
            </a:r>
            <a:r>
              <a:rPr lang="en-GB" sz="3200" dirty="0"/>
              <a:t> - </a:t>
            </a:r>
            <a:r>
              <a:rPr lang="el-GR" sz="3200" dirty="0"/>
              <a:t>Αποτελεσματικότητας</a:t>
            </a:r>
            <a:br>
              <a:rPr lang="el-GR" sz="3200" dirty="0"/>
            </a:br>
            <a:r>
              <a:rPr lang="el-GR" sz="3200" b="1" spc="-10" dirty="0">
                <a:solidFill>
                  <a:schemeClr val="tx1"/>
                </a:solidFill>
                <a:latin typeface="Calibri"/>
                <a:ea typeface="+mj-ea"/>
                <a:cs typeface="Calibri"/>
              </a:rPr>
              <a:t>(</a:t>
            </a:r>
            <a:r>
              <a:rPr lang="el-GR" sz="3200" b="1" spc="-10" dirty="0" err="1">
                <a:solidFill>
                  <a:schemeClr val="tx1"/>
                </a:solidFill>
                <a:latin typeface="Calibri"/>
                <a:ea typeface="+mj-ea"/>
                <a:cs typeface="Calibri"/>
              </a:rPr>
              <a:t>Cost-Effectiveness</a:t>
            </a:r>
            <a:r>
              <a:rPr lang="el-GR" sz="3200" b="1" spc="-10" dirty="0">
                <a:solidFill>
                  <a:schemeClr val="tx1"/>
                </a:solidFill>
                <a:latin typeface="Calibri"/>
                <a:ea typeface="+mj-ea"/>
                <a:cs typeface="Calibri"/>
              </a:rPr>
              <a:t> </a:t>
            </a:r>
            <a:r>
              <a:rPr lang="el-GR" sz="3200" b="1" spc="-10" dirty="0" err="1">
                <a:solidFill>
                  <a:schemeClr val="tx1"/>
                </a:solidFill>
                <a:latin typeface="Calibri"/>
                <a:ea typeface="+mj-ea"/>
                <a:cs typeface="Calibri"/>
              </a:rPr>
              <a:t>Analysis</a:t>
            </a:r>
            <a:r>
              <a:rPr lang="el-GR" sz="3200" b="1" spc="-10" dirty="0">
                <a:solidFill>
                  <a:schemeClr val="tx1"/>
                </a:solidFill>
                <a:latin typeface="Calibri"/>
                <a:ea typeface="+mj-ea"/>
                <a:cs typeface="Calibri"/>
              </a:rPr>
              <a:t> – CEA)</a:t>
            </a:r>
            <a:endParaRPr lang="el-GR" sz="3200" dirty="0"/>
          </a:p>
        </p:txBody>
      </p:sp>
      <p:cxnSp>
        <p:nvCxnSpPr>
          <p:cNvPr id="6" name="Ευθεία γραμμή σύνδεσης 5">
            <a:extLst>
              <a:ext uri="{FF2B5EF4-FFF2-40B4-BE49-F238E27FC236}">
                <a16:creationId xmlns:a16="http://schemas.microsoft.com/office/drawing/2014/main" id="{5D9E672B-F97F-6B92-FBC4-C6C57D5C83FD}"/>
              </a:ext>
            </a:extLst>
          </p:cNvPr>
          <p:cNvCxnSpPr/>
          <p:nvPr/>
        </p:nvCxnSpPr>
        <p:spPr>
          <a:xfrm>
            <a:off x="1609725" y="2913459"/>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p:nvPr/>
        </p:nvCxnSpPr>
        <p:spPr>
          <a:xfrm>
            <a:off x="1609725" y="2952750"/>
            <a:ext cx="6016229" cy="0"/>
          </a:xfrm>
          <a:prstGeom prst="line">
            <a:avLst/>
          </a:prstGeom>
        </p:spPr>
        <p:style>
          <a:lnRef idx="3">
            <a:schemeClr val="accent1"/>
          </a:lnRef>
          <a:fillRef idx="0">
            <a:schemeClr val="accent1"/>
          </a:fillRef>
          <a:effectRef idx="2">
            <a:schemeClr val="accent1"/>
          </a:effectRef>
          <a:fontRef idx="minor">
            <a:schemeClr val="tx1"/>
          </a:fontRef>
        </p:style>
      </p:cxnSp>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B1923CC1-31A6-6B1B-DE24-AF22DEC79B7B}"/>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pic>
        <p:nvPicPr>
          <p:cNvPr id="9" name="Εικόνα 8">
            <a:extLst>
              <a:ext uri="{FF2B5EF4-FFF2-40B4-BE49-F238E27FC236}">
                <a16:creationId xmlns:a16="http://schemas.microsoft.com/office/drawing/2014/main" id="{12CD52FE-A7F9-74F2-6A3A-796656DFA1A9}"/>
              </a:ext>
            </a:extLst>
          </p:cNvPr>
          <p:cNvPicPr>
            <a:picLocks noChangeAspect="1"/>
          </p:cNvPicPr>
          <p:nvPr/>
        </p:nvPicPr>
        <p:blipFill>
          <a:blip r:embed="rId4"/>
          <a:stretch>
            <a:fillRect/>
          </a:stretch>
        </p:blipFill>
        <p:spPr>
          <a:xfrm>
            <a:off x="223839" y="174359"/>
            <a:ext cx="2214561" cy="541642"/>
          </a:xfrm>
          <a:prstGeom prst="rect">
            <a:avLst/>
          </a:prstGeom>
        </p:spPr>
      </p:pic>
    </p:spTree>
    <p:extLst>
      <p:ext uri="{BB962C8B-B14F-4D97-AF65-F5344CB8AC3E}">
        <p14:creationId xmlns:p14="http://schemas.microsoft.com/office/powerpoint/2010/main" val="3941722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id="{9E147162-0E4C-5725-1AAB-09EF26EB6808}"/>
              </a:ext>
            </a:extLst>
          </p:cNvPr>
          <p:cNvSpPr txBox="1">
            <a:spLocks noChangeArrowheads="1"/>
          </p:cNvSpPr>
          <p:nvPr/>
        </p:nvSpPr>
        <p:spPr bwMode="auto">
          <a:xfrm>
            <a:off x="310754" y="626269"/>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p:txBody>
      </p:sp>
      <p:sp>
        <p:nvSpPr>
          <p:cNvPr id="4" name="Rectangle 7">
            <a:extLst>
              <a:ext uri="{FF2B5EF4-FFF2-40B4-BE49-F238E27FC236}">
                <a16:creationId xmlns:a16="http://schemas.microsoft.com/office/drawing/2014/main" id="{B0910D0F-EBDB-D8B5-9AE9-543232D16C37}"/>
              </a:ext>
            </a:extLst>
          </p:cNvPr>
          <p:cNvSpPr txBox="1">
            <a:spLocks noChangeArrowheads="1"/>
          </p:cNvSpPr>
          <p:nvPr/>
        </p:nvSpPr>
        <p:spPr>
          <a:xfrm>
            <a:off x="734616" y="1521619"/>
            <a:ext cx="7674769" cy="348853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2679" indent="-335756" algn="just" eaLnBrk="1" fontAlgn="auto" hangingPunct="1">
              <a:spcAft>
                <a:spcPts val="0"/>
              </a:spcAft>
              <a:buFont typeface="Wingdings" panose="05000000000000000000" pitchFamily="2" charset="2"/>
              <a:buChar char="Ø"/>
              <a:defRPr/>
            </a:pPr>
            <a:r>
              <a:rPr lang="el-GR" altLang="el-GR" sz="1600" dirty="0">
                <a:ea typeface="Segoe UI Symbol" panose="020B0502040204020203" pitchFamily="34" charset="0"/>
                <a:cs typeface="Times New Roman" panose="02020603050405020304" pitchFamily="18" charset="0"/>
              </a:rPr>
              <a:t>Συγκρίνει το σύνολο των σχετικών δαπανών και των σχετικών αποτελεσμάτων για δύο ή περισσότερα φάρμακα ή υγειονομικές παρεμβάσεις</a:t>
            </a:r>
          </a:p>
          <a:p>
            <a:pPr marL="472679" indent="-335756" algn="just" eaLnBrk="1" fontAlgn="auto" hangingPunct="1">
              <a:spcAft>
                <a:spcPts val="0"/>
              </a:spcAft>
              <a:buFont typeface="Wingdings" panose="05000000000000000000" pitchFamily="2" charset="2"/>
              <a:buChar char="Ø"/>
              <a:defRPr/>
            </a:pPr>
            <a:r>
              <a:rPr lang="el-GR" altLang="el-GR" sz="1600" dirty="0">
                <a:ea typeface="Segoe UI Symbol" panose="020B0502040204020203" pitchFamily="34" charset="0"/>
                <a:cs typeface="Times New Roman" panose="02020603050405020304" pitchFamily="18" charset="0"/>
              </a:rPr>
              <a:t>Τα φάρμακα/παρεμβάσεις  </a:t>
            </a:r>
            <a:r>
              <a:rPr lang="el-GR" altLang="el-GR" sz="1600" b="1" i="1" u="sng" dirty="0">
                <a:ea typeface="Segoe UI Symbol" panose="020B0502040204020203" pitchFamily="34" charset="0"/>
                <a:cs typeface="Times New Roman" panose="02020603050405020304" pitchFamily="18" charset="0"/>
              </a:rPr>
              <a:t>δεν</a:t>
            </a:r>
            <a:r>
              <a:rPr lang="el-GR" altLang="el-GR" sz="1600" u="sng" dirty="0">
                <a:ea typeface="Segoe UI Symbol" panose="020B0502040204020203" pitchFamily="34" charset="0"/>
                <a:cs typeface="Times New Roman" panose="02020603050405020304" pitchFamily="18" charset="0"/>
              </a:rPr>
              <a:t> </a:t>
            </a:r>
            <a:r>
              <a:rPr lang="el-GR" altLang="el-GR" sz="1600" dirty="0">
                <a:ea typeface="Segoe UI Symbol" panose="020B0502040204020203" pitchFamily="34" charset="0"/>
                <a:cs typeface="Times New Roman" panose="02020603050405020304" pitchFamily="18" charset="0"/>
              </a:rPr>
              <a:t>έχουν την ίδια αποτελεσματικότητα</a:t>
            </a:r>
          </a:p>
          <a:p>
            <a:pPr marL="472679" indent="-335756" algn="just" eaLnBrk="1" fontAlgn="auto" hangingPunct="1">
              <a:spcAft>
                <a:spcPts val="0"/>
              </a:spcAft>
              <a:buFont typeface="Wingdings" panose="05000000000000000000" pitchFamily="2" charset="2"/>
              <a:buChar char="Ø"/>
              <a:defRPr/>
            </a:pPr>
            <a:r>
              <a:rPr lang="el-GR" sz="1600" dirty="0">
                <a:ea typeface="Segoe UI Symbol" panose="020B0502040204020203" pitchFamily="34" charset="0"/>
                <a:cs typeface="Times New Roman" panose="02020603050405020304" pitchFamily="18" charset="0"/>
              </a:rPr>
              <a:t>Μέτρηση των εισροών (κόστος) σε ευρώ και των αποτελεσμάτων σε</a:t>
            </a:r>
            <a:r>
              <a:rPr lang="en-GB" sz="1600" dirty="0">
                <a:ea typeface="Segoe UI Symbol" panose="020B0502040204020203" pitchFamily="34" charset="0"/>
                <a:cs typeface="Times New Roman" panose="02020603050405020304" pitchFamily="18" charset="0"/>
              </a:rPr>
              <a:t> </a:t>
            </a:r>
            <a:r>
              <a:rPr lang="el-GR" sz="1600" dirty="0">
                <a:ea typeface="Segoe UI Symbol" panose="020B0502040204020203" pitchFamily="34" charset="0"/>
                <a:cs typeface="Times New Roman" panose="02020603050405020304" pitchFamily="18" charset="0"/>
              </a:rPr>
              <a:t>φυσικές μονάδες π.χ. διασωθέντα έτη ζωής, μείωση ημερών νοσηλείας</a:t>
            </a:r>
          </a:p>
          <a:p>
            <a:pPr marL="472679" indent="-335756" algn="just" eaLnBrk="1" fontAlgn="auto" hangingPunct="1">
              <a:spcAft>
                <a:spcPts val="0"/>
              </a:spcAft>
              <a:buFont typeface="Wingdings" panose="05000000000000000000" pitchFamily="2" charset="2"/>
              <a:buChar char="Ø"/>
              <a:defRPr/>
            </a:pPr>
            <a:r>
              <a:rPr lang="el-GR" sz="1600" dirty="0">
                <a:ea typeface="Segoe UI Symbol" panose="020B0502040204020203" pitchFamily="34" charset="0"/>
                <a:cs typeface="Times New Roman" panose="02020603050405020304" pitchFamily="18" charset="0"/>
              </a:rPr>
              <a:t>Τα αποτελέσματα δεν χρειάζεται να μετατραπούν σε χρηματικές αξίες.</a:t>
            </a:r>
            <a:endParaRPr lang="el-GR" altLang="el-GR" sz="1600" dirty="0">
              <a:ea typeface="Segoe UI Symbol" panose="020B0502040204020203" pitchFamily="34" charset="0"/>
              <a:cs typeface="Times New Roman" panose="02020603050405020304" pitchFamily="18" charset="0"/>
            </a:endParaRPr>
          </a:p>
          <a:p>
            <a:pPr marL="0" indent="0" algn="just" eaLnBrk="1" fontAlgn="auto" hangingPunct="1">
              <a:spcAft>
                <a:spcPts val="0"/>
              </a:spcAft>
              <a:buNone/>
              <a:defRPr/>
            </a:pPr>
            <a:endParaRPr lang="el-GR" altLang="el-GR" sz="1600" dirty="0">
              <a:ea typeface="Segoe UI Symbol" panose="020B0502040204020203" pitchFamily="34" charset="0"/>
              <a:cs typeface="Times New Roman" panose="02020603050405020304" pitchFamily="18" charset="0"/>
            </a:endParaRPr>
          </a:p>
          <a:p>
            <a:pPr marL="0" indent="0" algn="just" eaLnBrk="1" fontAlgn="auto" hangingPunct="1">
              <a:spcAft>
                <a:spcPts val="0"/>
              </a:spcAft>
              <a:buNone/>
              <a:defRPr/>
            </a:pPr>
            <a:r>
              <a:rPr lang="el-GR" altLang="el-GR" sz="1600" b="1" i="1" dirty="0">
                <a:ea typeface="Segoe UI Symbol" panose="020B0502040204020203" pitchFamily="34" charset="0"/>
                <a:cs typeface="Times New Roman" panose="02020603050405020304" pitchFamily="18" charset="0"/>
              </a:rPr>
              <a:t>Ο στόχος είναι να προσδιοριστεί η εναλλακτική λύση με το μικρότερο κόστος / μονάδα αποτελέσματος</a:t>
            </a:r>
          </a:p>
          <a:p>
            <a:pPr marL="266700" indent="-266700" algn="just" eaLnBrk="1" fontAlgn="auto" hangingPunct="1">
              <a:spcAft>
                <a:spcPts val="0"/>
              </a:spcAft>
              <a:buFont typeface="Wingdings" panose="05000000000000000000" pitchFamily="2" charset="2"/>
              <a:buChar char="ü"/>
              <a:tabLst>
                <a:tab pos="266700" algn="l"/>
              </a:tabLst>
              <a:defRPr/>
            </a:pPr>
            <a:r>
              <a:rPr lang="el-GR" altLang="el-GR" sz="1600" dirty="0">
                <a:ea typeface="Segoe UI Symbol" panose="020B0502040204020203" pitchFamily="34" charset="0"/>
                <a:cs typeface="Times New Roman" panose="02020603050405020304" pitchFamily="18" charset="0"/>
              </a:rPr>
              <a:t>Μετράει το οριακό κόστος / μονάδα αποτελέσματος</a:t>
            </a:r>
          </a:p>
          <a:p>
            <a:pPr marL="266700" indent="-266700" algn="just" eaLnBrk="1" fontAlgn="auto" hangingPunct="1">
              <a:spcAft>
                <a:spcPts val="0"/>
              </a:spcAft>
              <a:buFont typeface="Wingdings" panose="05000000000000000000" pitchFamily="2" charset="2"/>
              <a:buChar char="ü"/>
              <a:tabLst>
                <a:tab pos="266700" algn="l"/>
              </a:tabLst>
              <a:defRPr/>
            </a:pPr>
            <a:r>
              <a:rPr lang="el-GR" sz="1600" dirty="0">
                <a:ea typeface="Segoe UI Symbol" panose="020B0502040204020203" pitchFamily="34" charset="0"/>
                <a:cs typeface="Times New Roman" panose="02020603050405020304" pitchFamily="18" charset="0"/>
              </a:rPr>
              <a:t>Το </a:t>
            </a:r>
            <a:r>
              <a:rPr lang="el-GR" sz="1600" dirty="0" err="1">
                <a:ea typeface="Segoe UI Symbol" panose="020B0502040204020203" pitchFamily="34" charset="0"/>
                <a:cs typeface="Times New Roman" panose="02020603050405020304" pitchFamily="18" charset="0"/>
              </a:rPr>
              <a:t>αποτέλεσµα</a:t>
            </a:r>
            <a:r>
              <a:rPr lang="el-GR" sz="1600" dirty="0">
                <a:ea typeface="Segoe UI Symbol" panose="020B0502040204020203" pitchFamily="34" charset="0"/>
                <a:cs typeface="Times New Roman" panose="02020603050405020304" pitchFamily="18" charset="0"/>
              </a:rPr>
              <a:t> συνήθως δίνεται σε </a:t>
            </a:r>
            <a:r>
              <a:rPr lang="el-GR" sz="1600" dirty="0" err="1">
                <a:ea typeface="Segoe UI Symbol" panose="020B0502040204020203" pitchFamily="34" charset="0"/>
                <a:cs typeface="Times New Roman" panose="02020603050405020304" pitchFamily="18" charset="0"/>
              </a:rPr>
              <a:t>κερδισµένα</a:t>
            </a:r>
            <a:r>
              <a:rPr lang="el-GR" sz="1600" dirty="0">
                <a:ea typeface="Segoe UI Symbol" panose="020B0502040204020203" pitchFamily="34" charset="0"/>
                <a:cs typeface="Times New Roman" panose="02020603050405020304" pitchFamily="18" charset="0"/>
              </a:rPr>
              <a:t> έτη ζωής</a:t>
            </a:r>
            <a:endParaRPr lang="el-GR" altLang="el-GR" sz="1600" dirty="0">
              <a:ea typeface="Segoe UI Symbol" panose="020B0502040204020203" pitchFamily="34" charset="0"/>
              <a:cs typeface="Times New Roman" panose="02020603050405020304" pitchFamily="18" charset="0"/>
            </a:endParaRPr>
          </a:p>
        </p:txBody>
      </p:sp>
      <p:sp>
        <p:nvSpPr>
          <p:cNvPr id="49156" name="TextBox 2">
            <a:extLst>
              <a:ext uri="{FF2B5EF4-FFF2-40B4-BE49-F238E27FC236}">
                <a16:creationId xmlns:a16="http://schemas.microsoft.com/office/drawing/2014/main" id="{BD1D0A26-A911-899D-0795-F2073E178B79}"/>
              </a:ext>
            </a:extLst>
          </p:cNvPr>
          <p:cNvSpPr txBox="1">
            <a:spLocks noChangeArrowheads="1"/>
          </p:cNvSpPr>
          <p:nvPr/>
        </p:nvSpPr>
        <p:spPr bwMode="auto">
          <a:xfrm>
            <a:off x="628650" y="-19050"/>
            <a:ext cx="7886700" cy="83099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Ανάλυση Κόστους – Αποτελεσματικότητας</a:t>
            </a:r>
          </a:p>
          <a:p>
            <a:pPr algn="ctr">
              <a:defRPr/>
            </a:pPr>
            <a:r>
              <a:rPr lang="en-US" altLang="el-GR" sz="2400" b="1" dirty="0">
                <a:solidFill>
                  <a:srgbClr val="002060"/>
                </a:solidFill>
                <a:latin typeface="+mn-lt"/>
                <a:ea typeface="+mj-ea"/>
                <a:cs typeface="+mj-cs"/>
              </a:rPr>
              <a:t>Cost – Effectiveness Analysis (CEA)</a:t>
            </a:r>
            <a:endParaRPr lang="el-GR" altLang="el-GR" sz="2400" b="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FC81DC34-100A-A9F7-E977-AEB68A959053}"/>
              </a:ext>
            </a:extLst>
          </p:cNvPr>
          <p:cNvCxnSpPr/>
          <p:nvPr/>
        </p:nvCxnSpPr>
        <p:spPr>
          <a:xfrm>
            <a:off x="395288" y="795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9EB6355E-8A2B-EEDF-ADC1-28150910E4B6}"/>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CCAF9650-3426-743A-58B4-E237A3CFFDFD}"/>
              </a:ext>
            </a:extLst>
          </p:cNvPr>
          <p:cNvSpPr txBox="1"/>
          <p:nvPr/>
        </p:nvSpPr>
        <p:spPr>
          <a:xfrm>
            <a:off x="2750344" y="819150"/>
            <a:ext cx="5899547" cy="646331"/>
          </a:xfrm>
          <a:prstGeom prst="rect">
            <a:avLst/>
          </a:prstGeom>
          <a:noFill/>
        </p:spPr>
        <p:txBody>
          <a:bodyPr>
            <a:spAutoFit/>
          </a:bodyPr>
          <a:lstStyle/>
          <a:p>
            <a:pPr algn="r">
              <a:defRPr/>
            </a:pPr>
            <a:r>
              <a:rPr lang="el-GR" b="1" dirty="0">
                <a:solidFill>
                  <a:srgbClr val="C00000"/>
                </a:solidFill>
              </a:rPr>
              <a:t>Ποια θεραπεία ή παρέμβαση υγείας δίνει το </a:t>
            </a:r>
            <a:r>
              <a:rPr lang="el-GR" b="1" dirty="0" err="1">
                <a:solidFill>
                  <a:srgbClr val="C00000"/>
                </a:solidFill>
              </a:rPr>
              <a:t>χαµηλότερο</a:t>
            </a:r>
            <a:r>
              <a:rPr lang="el-GR" b="1" dirty="0">
                <a:solidFill>
                  <a:srgbClr val="C00000"/>
                </a:solidFill>
              </a:rPr>
              <a:t> κόστος και το καλύτερο </a:t>
            </a:r>
            <a:r>
              <a:rPr lang="el-GR" b="1" dirty="0" err="1">
                <a:solidFill>
                  <a:srgbClr val="C00000"/>
                </a:solidFill>
              </a:rPr>
              <a:t>αποτέλεσµα</a:t>
            </a:r>
            <a:r>
              <a:rPr lang="en-GB" b="1" dirty="0">
                <a:solidFill>
                  <a:srgbClr val="C00000"/>
                </a:solidFill>
              </a:rPr>
              <a:t>; </a:t>
            </a:r>
            <a:endParaRPr lang="el-GR"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a:extLst>
              <a:ext uri="{FF2B5EF4-FFF2-40B4-BE49-F238E27FC236}">
                <a16:creationId xmlns:a16="http://schemas.microsoft.com/office/drawing/2014/main" id="{9E147162-0E4C-5725-1AAB-09EF26EB6808}"/>
              </a:ext>
            </a:extLst>
          </p:cNvPr>
          <p:cNvSpPr txBox="1">
            <a:spLocks noChangeArrowheads="1"/>
          </p:cNvSpPr>
          <p:nvPr/>
        </p:nvSpPr>
        <p:spPr bwMode="auto">
          <a:xfrm>
            <a:off x="310754" y="626269"/>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p:txBody>
      </p:sp>
      <p:sp>
        <p:nvSpPr>
          <p:cNvPr id="4" name="Rectangle 7">
            <a:extLst>
              <a:ext uri="{FF2B5EF4-FFF2-40B4-BE49-F238E27FC236}">
                <a16:creationId xmlns:a16="http://schemas.microsoft.com/office/drawing/2014/main" id="{B0910D0F-EBDB-D8B5-9AE9-543232D16C37}"/>
              </a:ext>
            </a:extLst>
          </p:cNvPr>
          <p:cNvSpPr txBox="1">
            <a:spLocks noChangeArrowheads="1"/>
          </p:cNvSpPr>
          <p:nvPr/>
        </p:nvSpPr>
        <p:spPr>
          <a:xfrm>
            <a:off x="628650" y="1200150"/>
            <a:ext cx="7753350" cy="2971799"/>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2679"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Τα μέτρα αποτελεσματικότητας μπορεί να είναι </a:t>
            </a:r>
            <a:r>
              <a:rPr lang="el-GR" altLang="el-GR" sz="1800" b="1" dirty="0">
                <a:solidFill>
                  <a:schemeClr val="accent6">
                    <a:lumMod val="50000"/>
                  </a:schemeClr>
                </a:solidFill>
                <a:ea typeface="Segoe UI Symbol" panose="020B0502040204020203" pitchFamily="34" charset="0"/>
                <a:cs typeface="Times New Roman" panose="02020603050405020304" pitchFamily="18" charset="0"/>
              </a:rPr>
              <a:t>ενδιάμεσες εκβάσεις ή τελικές εκβάσεις </a:t>
            </a:r>
            <a:r>
              <a:rPr lang="el-GR" altLang="el-GR" sz="1800" dirty="0">
                <a:ea typeface="Segoe UI Symbol" panose="020B0502040204020203" pitchFamily="34" charset="0"/>
                <a:cs typeface="Times New Roman" panose="02020603050405020304" pitchFamily="18" charset="0"/>
              </a:rPr>
              <a:t>στην υγεία:</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Έτη ζωής που σώζονται</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Αριθμός θανάτων που αποφεύγονται</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Μείωση αρτηριακής πίεσης</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Μείωση σακχάρου αίματος</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Ημέρες χωρίς πόνο</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Μείωση ημερών νοσηλείας</a:t>
            </a:r>
          </a:p>
          <a:p>
            <a:pPr marL="929879" lvl="1" indent="-335756" algn="just" eaLnBrk="1" fontAlgn="auto" hangingPunct="1">
              <a:spcAft>
                <a:spcPts val="0"/>
              </a:spcAft>
              <a:buFont typeface="Wingdings" panose="05000000000000000000" pitchFamily="2" charset="2"/>
              <a:buChar char="Ø"/>
              <a:defRPr/>
            </a:pPr>
            <a:r>
              <a:rPr lang="el-GR" altLang="el-GR" sz="1800" dirty="0">
                <a:ea typeface="Segoe UI Symbol" panose="020B0502040204020203" pitchFamily="34" charset="0"/>
                <a:cs typeface="Times New Roman" panose="02020603050405020304" pitchFamily="18" charset="0"/>
              </a:rPr>
              <a:t>Μείωση </a:t>
            </a:r>
            <a:r>
              <a:rPr lang="el-GR" altLang="el-GR" sz="1800" dirty="0" err="1">
                <a:ea typeface="Segoe UI Symbol" panose="020B0502040204020203" pitchFamily="34" charset="0"/>
                <a:cs typeface="Times New Roman" panose="02020603050405020304" pitchFamily="18" charset="0"/>
              </a:rPr>
              <a:t>επανεισαγωγών</a:t>
            </a:r>
            <a:r>
              <a:rPr lang="el-GR" altLang="el-GR" sz="1800" dirty="0">
                <a:ea typeface="Segoe UI Symbol" panose="020B0502040204020203" pitchFamily="34" charset="0"/>
                <a:cs typeface="Times New Roman" panose="02020603050405020304" pitchFamily="18" charset="0"/>
              </a:rPr>
              <a:t> κ.α.</a:t>
            </a:r>
          </a:p>
        </p:txBody>
      </p:sp>
      <p:sp>
        <p:nvSpPr>
          <p:cNvPr id="49156" name="TextBox 2">
            <a:extLst>
              <a:ext uri="{FF2B5EF4-FFF2-40B4-BE49-F238E27FC236}">
                <a16:creationId xmlns:a16="http://schemas.microsoft.com/office/drawing/2014/main" id="{BD1D0A26-A911-899D-0795-F2073E178B79}"/>
              </a:ext>
            </a:extLst>
          </p:cNvPr>
          <p:cNvSpPr txBox="1">
            <a:spLocks noChangeArrowheads="1"/>
          </p:cNvSpPr>
          <p:nvPr/>
        </p:nvSpPr>
        <p:spPr bwMode="auto">
          <a:xfrm>
            <a:off x="628650" y="57150"/>
            <a:ext cx="7886700" cy="83099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400" b="1" dirty="0">
                <a:solidFill>
                  <a:srgbClr val="002060"/>
                </a:solidFill>
                <a:latin typeface="+mn-lt"/>
                <a:ea typeface="+mj-ea"/>
                <a:cs typeface="+mj-cs"/>
              </a:rPr>
              <a:t>Ανάλυση Κόστους – Αποτελεσματικότητας</a:t>
            </a:r>
          </a:p>
          <a:p>
            <a:pPr algn="ctr">
              <a:defRPr/>
            </a:pPr>
            <a:r>
              <a:rPr lang="en-US" altLang="el-GR" sz="2400" b="1" dirty="0">
                <a:solidFill>
                  <a:srgbClr val="002060"/>
                </a:solidFill>
                <a:latin typeface="+mn-lt"/>
                <a:ea typeface="+mj-ea"/>
                <a:cs typeface="+mj-cs"/>
              </a:rPr>
              <a:t>Cost – Effectiveness Analysis (CEA)</a:t>
            </a:r>
            <a:endParaRPr lang="el-GR" altLang="el-GR" sz="2400" b="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FC81DC34-100A-A9F7-E977-AEB68A959053}"/>
              </a:ext>
            </a:extLst>
          </p:cNvPr>
          <p:cNvCxnSpPr/>
          <p:nvPr/>
        </p:nvCxnSpPr>
        <p:spPr>
          <a:xfrm>
            <a:off x="395288" y="9477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9EB6355E-8A2B-EEDF-ADC1-28150910E4B6}"/>
              </a:ext>
            </a:extLst>
          </p:cNvPr>
          <p:cNvCxnSpPr/>
          <p:nvPr/>
        </p:nvCxnSpPr>
        <p:spPr>
          <a:xfrm>
            <a:off x="382191" y="9715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3260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B624C0-465C-2F23-475D-546B937C9318}"/>
              </a:ext>
            </a:extLst>
          </p:cNvPr>
          <p:cNvSpPr>
            <a:spLocks noGrp="1"/>
          </p:cNvSpPr>
          <p:nvPr>
            <p:ph type="title"/>
          </p:nvPr>
        </p:nvSpPr>
        <p:spPr>
          <a:xfrm>
            <a:off x="628650" y="273844"/>
            <a:ext cx="7886700" cy="469106"/>
          </a:xfrm>
        </p:spPr>
        <p:txBody>
          <a:bodyPr/>
          <a:lstStyle/>
          <a:p>
            <a:r>
              <a:rPr lang="en-US" sz="2800" b="1" dirty="0">
                <a:solidFill>
                  <a:srgbClr val="002060"/>
                </a:solidFill>
                <a:latin typeface="Calibri" panose="020F0502020204030204"/>
                <a:ea typeface="+mn-ea"/>
                <a:cs typeface="Arial" panose="020B0604020202020204" pitchFamily="34" charset="0"/>
              </a:rPr>
              <a:t>Cost Effectiveness Grid</a:t>
            </a:r>
            <a:r>
              <a:rPr lang="el-GR" sz="2800" b="1" dirty="0">
                <a:solidFill>
                  <a:srgbClr val="002060"/>
                </a:solidFill>
                <a:latin typeface="Calibri" panose="020F0502020204030204"/>
                <a:ea typeface="+mn-ea"/>
                <a:cs typeface="Arial" panose="020B0604020202020204" pitchFamily="34" charset="0"/>
              </a:rPr>
              <a:t> – Πόσα πιθανά Σενάρια;</a:t>
            </a:r>
          </a:p>
        </p:txBody>
      </p:sp>
      <p:cxnSp>
        <p:nvCxnSpPr>
          <p:cNvPr id="4" name="Ευθεία γραμμή σύνδεσης 3">
            <a:extLst>
              <a:ext uri="{FF2B5EF4-FFF2-40B4-BE49-F238E27FC236}">
                <a16:creationId xmlns:a16="http://schemas.microsoft.com/office/drawing/2014/main" id="{3E9DDFA5-EF66-2476-F750-3EC0D72D62D4}"/>
              </a:ext>
            </a:extLst>
          </p:cNvPr>
          <p:cNvCxnSpPr/>
          <p:nvPr/>
        </p:nvCxnSpPr>
        <p:spPr>
          <a:xfrm>
            <a:off x="395288" y="795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6208D1B9-5EA1-9B1C-A39E-F75BF553C091}"/>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028" name="Picture 4" descr="Module 3 - CMAs and CEAs Flashcards | Quizlet">
            <a:extLst>
              <a:ext uri="{FF2B5EF4-FFF2-40B4-BE49-F238E27FC236}">
                <a16:creationId xmlns:a16="http://schemas.microsoft.com/office/drawing/2014/main" id="{FA12C5D2-E435-08D9-80EB-5B9B36FB2E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970"/>
          <a:stretch/>
        </p:blipFill>
        <p:spPr bwMode="auto">
          <a:xfrm>
            <a:off x="410528" y="1584481"/>
            <a:ext cx="6447472" cy="28195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0F8F9D-48F1-5261-A65D-CF7A15542515}"/>
              </a:ext>
            </a:extLst>
          </p:cNvPr>
          <p:cNvSpPr txBox="1"/>
          <p:nvPr/>
        </p:nvSpPr>
        <p:spPr>
          <a:xfrm>
            <a:off x="463079" y="1005243"/>
            <a:ext cx="8251618" cy="369332"/>
          </a:xfrm>
          <a:prstGeom prst="rect">
            <a:avLst/>
          </a:prstGeom>
          <a:noFill/>
        </p:spPr>
        <p:txBody>
          <a:bodyPr wrap="none" rtlCol="0">
            <a:spAutoFit/>
          </a:bodyPr>
          <a:lstStyle/>
          <a:p>
            <a:r>
              <a:rPr lang="el-GR" dirty="0"/>
              <a:t>Έστω ότι θέλουμε να συγκρίνουμε το νέο Φάρμακο 1 με το Φάρμακο 2 (υφιστάμενο)</a:t>
            </a:r>
          </a:p>
        </p:txBody>
      </p:sp>
      <p:sp>
        <p:nvSpPr>
          <p:cNvPr id="8" name="TextBox 7">
            <a:extLst>
              <a:ext uri="{FF2B5EF4-FFF2-40B4-BE49-F238E27FC236}">
                <a16:creationId xmlns:a16="http://schemas.microsoft.com/office/drawing/2014/main" id="{42E80AA6-DA78-D8A1-EE0C-6A923FB85F34}"/>
              </a:ext>
            </a:extLst>
          </p:cNvPr>
          <p:cNvSpPr txBox="1"/>
          <p:nvPr/>
        </p:nvSpPr>
        <p:spPr>
          <a:xfrm>
            <a:off x="6858000" y="1733550"/>
            <a:ext cx="2065052" cy="338554"/>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sz="1600" dirty="0"/>
              <a:t>New not cost-effective</a:t>
            </a:r>
            <a:endParaRPr lang="el-GR" sz="1600" dirty="0"/>
          </a:p>
        </p:txBody>
      </p:sp>
      <p:cxnSp>
        <p:nvCxnSpPr>
          <p:cNvPr id="11" name="Ευθύγραμμο βέλος σύνδεσης 10">
            <a:extLst>
              <a:ext uri="{FF2B5EF4-FFF2-40B4-BE49-F238E27FC236}">
                <a16:creationId xmlns:a16="http://schemas.microsoft.com/office/drawing/2014/main" id="{F99F5A3C-33D0-FF04-BCEF-E65C6C3F228E}"/>
              </a:ext>
            </a:extLst>
          </p:cNvPr>
          <p:cNvCxnSpPr>
            <a:cxnSpLocks/>
            <a:stCxn id="8" idx="2"/>
          </p:cNvCxnSpPr>
          <p:nvPr/>
        </p:nvCxnSpPr>
        <p:spPr>
          <a:xfrm flipH="1">
            <a:off x="6400800" y="2072104"/>
            <a:ext cx="1489726" cy="630823"/>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13" name="Ευθύγραμμο βέλος σύνδεσης 12">
            <a:extLst>
              <a:ext uri="{FF2B5EF4-FFF2-40B4-BE49-F238E27FC236}">
                <a16:creationId xmlns:a16="http://schemas.microsoft.com/office/drawing/2014/main" id="{1A386291-4746-0637-52AE-A31958EB697E}"/>
              </a:ext>
            </a:extLst>
          </p:cNvPr>
          <p:cNvCxnSpPr>
            <a:stCxn id="8" idx="2"/>
          </p:cNvCxnSpPr>
          <p:nvPr/>
        </p:nvCxnSpPr>
        <p:spPr>
          <a:xfrm flipH="1">
            <a:off x="6400800" y="2072104"/>
            <a:ext cx="1489726" cy="1261646"/>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cxnSp>
        <p:nvCxnSpPr>
          <p:cNvPr id="15" name="Ευθύγραμμο βέλος σύνδεσης 14">
            <a:extLst>
              <a:ext uri="{FF2B5EF4-FFF2-40B4-BE49-F238E27FC236}">
                <a16:creationId xmlns:a16="http://schemas.microsoft.com/office/drawing/2014/main" id="{F98966AD-BBCA-957B-55DA-DCF059B93069}"/>
              </a:ext>
            </a:extLst>
          </p:cNvPr>
          <p:cNvCxnSpPr>
            <a:stCxn id="8" idx="2"/>
          </p:cNvCxnSpPr>
          <p:nvPr/>
        </p:nvCxnSpPr>
        <p:spPr>
          <a:xfrm flipH="1">
            <a:off x="4800600" y="2072104"/>
            <a:ext cx="3089926" cy="575846"/>
          </a:xfrm>
          <a:prstGeom prst="straightConnector1">
            <a:avLst/>
          </a:prstGeom>
          <a:ln>
            <a:tailEnd type="triangle"/>
          </a:ln>
        </p:spPr>
        <p:style>
          <a:lnRef idx="2">
            <a:schemeClr val="accent6"/>
          </a:lnRef>
          <a:fillRef idx="1">
            <a:schemeClr val="lt1"/>
          </a:fillRef>
          <a:effectRef idx="0">
            <a:schemeClr val="accent6"/>
          </a:effectRef>
          <a:fontRef idx="minor">
            <a:schemeClr val="dk1"/>
          </a:fontRef>
        </p:style>
      </p:cxnSp>
      <p:sp>
        <p:nvSpPr>
          <p:cNvPr id="18" name="TextBox 17">
            <a:extLst>
              <a:ext uri="{FF2B5EF4-FFF2-40B4-BE49-F238E27FC236}">
                <a16:creationId xmlns:a16="http://schemas.microsoft.com/office/drawing/2014/main" id="{F54AC51C-4E65-EE65-15AE-A7679CD49E04}"/>
              </a:ext>
            </a:extLst>
          </p:cNvPr>
          <p:cNvSpPr txBox="1"/>
          <p:nvPr/>
        </p:nvSpPr>
        <p:spPr>
          <a:xfrm>
            <a:off x="1066800" y="4617751"/>
            <a:ext cx="1906356"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1600" dirty="0"/>
              <a:t>New is cost-effective</a:t>
            </a:r>
            <a:endParaRPr lang="el-GR" sz="1600" dirty="0"/>
          </a:p>
        </p:txBody>
      </p:sp>
      <p:cxnSp>
        <p:nvCxnSpPr>
          <p:cNvPr id="20" name="Ευθύγραμμο βέλος σύνδεσης 19">
            <a:extLst>
              <a:ext uri="{FF2B5EF4-FFF2-40B4-BE49-F238E27FC236}">
                <a16:creationId xmlns:a16="http://schemas.microsoft.com/office/drawing/2014/main" id="{DEF029A9-CEA3-692A-8758-8BE3028DB7CA}"/>
              </a:ext>
            </a:extLst>
          </p:cNvPr>
          <p:cNvCxnSpPr>
            <a:cxnSpLocks/>
            <a:stCxn id="18" idx="0"/>
          </p:cNvCxnSpPr>
          <p:nvPr/>
        </p:nvCxnSpPr>
        <p:spPr>
          <a:xfrm flipV="1">
            <a:off x="2019978" y="3409950"/>
            <a:ext cx="875622" cy="12078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3636FE1F-4026-7537-B88B-D57A0A9CD588}"/>
              </a:ext>
            </a:extLst>
          </p:cNvPr>
          <p:cNvCxnSpPr>
            <a:cxnSpLocks/>
            <a:stCxn id="18" idx="0"/>
          </p:cNvCxnSpPr>
          <p:nvPr/>
        </p:nvCxnSpPr>
        <p:spPr>
          <a:xfrm flipV="1">
            <a:off x="2019978" y="3943350"/>
            <a:ext cx="933111" cy="6744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6A5EBEA4-083C-7DC0-74E1-5773EBD06539}"/>
              </a:ext>
            </a:extLst>
          </p:cNvPr>
          <p:cNvCxnSpPr>
            <a:cxnSpLocks/>
            <a:stCxn id="18" idx="0"/>
          </p:cNvCxnSpPr>
          <p:nvPr/>
        </p:nvCxnSpPr>
        <p:spPr>
          <a:xfrm flipV="1">
            <a:off x="2019978" y="4164288"/>
            <a:ext cx="2132244" cy="453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05F7DD3A-C68F-4A26-2F87-C94FC2789794}"/>
              </a:ext>
            </a:extLst>
          </p:cNvPr>
          <p:cNvSpPr txBox="1"/>
          <p:nvPr/>
        </p:nvSpPr>
        <p:spPr>
          <a:xfrm>
            <a:off x="6998243" y="3694407"/>
            <a:ext cx="195622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t>How much extra cost per extra unit of outcome</a:t>
            </a:r>
            <a:endParaRPr lang="el-GR" sz="1600" dirty="0"/>
          </a:p>
        </p:txBody>
      </p:sp>
      <p:cxnSp>
        <p:nvCxnSpPr>
          <p:cNvPr id="30" name="Ευθύγραμμο βέλος σύνδεσης 29">
            <a:extLst>
              <a:ext uri="{FF2B5EF4-FFF2-40B4-BE49-F238E27FC236}">
                <a16:creationId xmlns:a16="http://schemas.microsoft.com/office/drawing/2014/main" id="{8050543D-8545-FCF9-4B4C-864FB5496FA5}"/>
              </a:ext>
            </a:extLst>
          </p:cNvPr>
          <p:cNvCxnSpPr>
            <a:cxnSpLocks/>
            <a:stCxn id="28" idx="1"/>
          </p:cNvCxnSpPr>
          <p:nvPr/>
        </p:nvCxnSpPr>
        <p:spPr>
          <a:xfrm flipH="1" flipV="1">
            <a:off x="6172200" y="3943350"/>
            <a:ext cx="826043" cy="16655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1" name="Ευθύγραμμο βέλος σύνδεσης 30">
            <a:extLst>
              <a:ext uri="{FF2B5EF4-FFF2-40B4-BE49-F238E27FC236}">
                <a16:creationId xmlns:a16="http://schemas.microsoft.com/office/drawing/2014/main" id="{D5359BFC-D2F9-3967-38A6-C7721152673E}"/>
              </a:ext>
            </a:extLst>
          </p:cNvPr>
          <p:cNvCxnSpPr>
            <a:cxnSpLocks/>
            <a:stCxn id="28" idx="1"/>
          </p:cNvCxnSpPr>
          <p:nvPr/>
        </p:nvCxnSpPr>
        <p:spPr>
          <a:xfrm flipH="1" flipV="1">
            <a:off x="3536891" y="2662349"/>
            <a:ext cx="3461352" cy="144755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5" name="TextBox 34">
            <a:extLst>
              <a:ext uri="{FF2B5EF4-FFF2-40B4-BE49-F238E27FC236}">
                <a16:creationId xmlns:a16="http://schemas.microsoft.com/office/drawing/2014/main" id="{5C8A0BCA-2FD3-B57E-5F6B-E9FE8BC7C430}"/>
              </a:ext>
            </a:extLst>
          </p:cNvPr>
          <p:cNvSpPr txBox="1"/>
          <p:nvPr/>
        </p:nvSpPr>
        <p:spPr>
          <a:xfrm>
            <a:off x="4800600" y="4525404"/>
            <a:ext cx="1956225"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600" dirty="0"/>
              <a:t>Other factors may considered</a:t>
            </a:r>
            <a:endParaRPr lang="el-GR" sz="1600" dirty="0"/>
          </a:p>
        </p:txBody>
      </p:sp>
      <p:cxnSp>
        <p:nvCxnSpPr>
          <p:cNvPr id="37" name="Ευθύγραμμο βέλος σύνδεσης 36">
            <a:extLst>
              <a:ext uri="{FF2B5EF4-FFF2-40B4-BE49-F238E27FC236}">
                <a16:creationId xmlns:a16="http://schemas.microsoft.com/office/drawing/2014/main" id="{30EAD724-E005-3BA1-445A-1D969CFB88C2}"/>
              </a:ext>
            </a:extLst>
          </p:cNvPr>
          <p:cNvCxnSpPr>
            <a:cxnSpLocks/>
            <a:stCxn id="35" idx="0"/>
          </p:cNvCxnSpPr>
          <p:nvPr/>
        </p:nvCxnSpPr>
        <p:spPr>
          <a:xfrm flipH="1" flipV="1">
            <a:off x="5105400" y="3537252"/>
            <a:ext cx="673313" cy="98815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4559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8" grpId="0" animBg="1"/>
      <p:bldP spid="3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CC54FE-C202-9D25-854D-7224F28D1A16}"/>
              </a:ext>
            </a:extLst>
          </p:cNvPr>
          <p:cNvSpPr>
            <a:spLocks noGrp="1"/>
          </p:cNvSpPr>
          <p:nvPr>
            <p:ph type="title"/>
          </p:nvPr>
        </p:nvSpPr>
        <p:spPr>
          <a:xfrm>
            <a:off x="628650" y="285750"/>
            <a:ext cx="7886700" cy="533400"/>
          </a:xfrm>
        </p:spPr>
        <p:txBody>
          <a:bodyPr/>
          <a:lstStyle/>
          <a:p>
            <a:r>
              <a:rPr lang="en-US" sz="2400" b="1" dirty="0">
                <a:solidFill>
                  <a:srgbClr val="002060"/>
                </a:solidFill>
                <a:latin typeface="Calibri" panose="020F0502020204030204"/>
                <a:ea typeface="+mn-ea"/>
                <a:cs typeface="Arial" panose="020B0604020202020204" pitchFamily="34" charset="0"/>
              </a:rPr>
              <a:t>A detailed comparison table to evaluate two drugs with similar effectiveness and cost, considering additional factors:</a:t>
            </a:r>
            <a:br>
              <a:rPr lang="el-GR" sz="2400" b="1" dirty="0">
                <a:solidFill>
                  <a:srgbClr val="002060"/>
                </a:solidFill>
                <a:latin typeface="Calibri" panose="020F0502020204030204"/>
                <a:ea typeface="+mn-ea"/>
                <a:cs typeface="Arial" panose="020B0604020202020204" pitchFamily="34" charset="0"/>
              </a:rPr>
            </a:br>
            <a:endParaRPr lang="el-GR" sz="2400" b="1" dirty="0">
              <a:solidFill>
                <a:srgbClr val="002060"/>
              </a:solidFill>
              <a:latin typeface="Calibri" panose="020F0502020204030204"/>
              <a:ea typeface="+mn-ea"/>
              <a:cs typeface="Arial" panose="020B0604020202020204" pitchFamily="34" charset="0"/>
            </a:endParaRPr>
          </a:p>
        </p:txBody>
      </p:sp>
      <p:cxnSp>
        <p:nvCxnSpPr>
          <p:cNvPr id="6" name="Ευθεία γραμμή σύνδεσης 5">
            <a:extLst>
              <a:ext uri="{FF2B5EF4-FFF2-40B4-BE49-F238E27FC236}">
                <a16:creationId xmlns:a16="http://schemas.microsoft.com/office/drawing/2014/main" id="{8BCD5E64-2D06-8183-3F3E-AD1B66D8DFBC}"/>
              </a:ext>
            </a:extLst>
          </p:cNvPr>
          <p:cNvCxnSpPr/>
          <p:nvPr/>
        </p:nvCxnSpPr>
        <p:spPr>
          <a:xfrm>
            <a:off x="395288" y="79533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3B7C91AA-32F0-C801-2B35-909A43E3D0D9}"/>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8" name="Πίνακας 7">
            <a:extLst>
              <a:ext uri="{FF2B5EF4-FFF2-40B4-BE49-F238E27FC236}">
                <a16:creationId xmlns:a16="http://schemas.microsoft.com/office/drawing/2014/main" id="{9F992B2B-D1A4-BA86-8599-C20798254000}"/>
              </a:ext>
            </a:extLst>
          </p:cNvPr>
          <p:cNvGraphicFramePr>
            <a:graphicFrameLocks noGrp="1"/>
          </p:cNvGraphicFramePr>
          <p:nvPr>
            <p:extLst>
              <p:ext uri="{D42A27DB-BD31-4B8C-83A1-F6EECF244321}">
                <p14:modId xmlns:p14="http://schemas.microsoft.com/office/powerpoint/2010/main" val="3116445997"/>
              </p:ext>
            </p:extLst>
          </p:nvPr>
        </p:nvGraphicFramePr>
        <p:xfrm>
          <a:off x="351711" y="971550"/>
          <a:ext cx="8298180" cy="3980416"/>
        </p:xfrm>
        <a:graphic>
          <a:graphicData uri="http://schemas.openxmlformats.org/drawingml/2006/table">
            <a:tbl>
              <a:tblPr/>
              <a:tblGrid>
                <a:gridCol w="2074545">
                  <a:extLst>
                    <a:ext uri="{9D8B030D-6E8A-4147-A177-3AD203B41FA5}">
                      <a16:colId xmlns:a16="http://schemas.microsoft.com/office/drawing/2014/main" val="151220797"/>
                    </a:ext>
                  </a:extLst>
                </a:gridCol>
                <a:gridCol w="2074545">
                  <a:extLst>
                    <a:ext uri="{9D8B030D-6E8A-4147-A177-3AD203B41FA5}">
                      <a16:colId xmlns:a16="http://schemas.microsoft.com/office/drawing/2014/main" val="3853120556"/>
                    </a:ext>
                  </a:extLst>
                </a:gridCol>
                <a:gridCol w="2074545">
                  <a:extLst>
                    <a:ext uri="{9D8B030D-6E8A-4147-A177-3AD203B41FA5}">
                      <a16:colId xmlns:a16="http://schemas.microsoft.com/office/drawing/2014/main" val="504134461"/>
                    </a:ext>
                  </a:extLst>
                </a:gridCol>
                <a:gridCol w="2074545">
                  <a:extLst>
                    <a:ext uri="{9D8B030D-6E8A-4147-A177-3AD203B41FA5}">
                      <a16:colId xmlns:a16="http://schemas.microsoft.com/office/drawing/2014/main" val="4235717217"/>
                    </a:ext>
                  </a:extLst>
                </a:gridCol>
              </a:tblGrid>
              <a:tr h="121689">
                <a:tc>
                  <a:txBody>
                    <a:bodyPr/>
                    <a:lstStyle/>
                    <a:p>
                      <a:r>
                        <a:rPr lang="en-GB" sz="1300" b="1" dirty="0">
                          <a:effectLst/>
                        </a:rPr>
                        <a:t>Factor</a:t>
                      </a:r>
                      <a:endParaRPr lang="en-GB" sz="1300" dirty="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GB" sz="1300" b="1" dirty="0">
                          <a:effectLst/>
                        </a:rPr>
                        <a:t>Description</a:t>
                      </a:r>
                      <a:endParaRPr lang="en-GB" sz="1300" dirty="0">
                        <a:effectLst/>
                      </a:endParaRP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GB" sz="1300" b="1" dirty="0">
                          <a:effectLst/>
                        </a:rPr>
                        <a:t>Considerations</a:t>
                      </a:r>
                      <a:endParaRPr lang="en-GB" sz="1300" dirty="0">
                        <a:effectLst/>
                      </a:endParaRP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GB" sz="1300" b="1" dirty="0">
                          <a:effectLst/>
                        </a:rPr>
                        <a:t>Example</a:t>
                      </a:r>
                      <a:endParaRPr lang="en-GB" sz="1300" dirty="0">
                        <a:effectLst/>
                      </a:endParaRP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3256927904"/>
                  </a:ext>
                </a:extLst>
              </a:tr>
              <a:tr h="401316">
                <a:tc>
                  <a:txBody>
                    <a:bodyPr/>
                    <a:lstStyle/>
                    <a:p>
                      <a:r>
                        <a:rPr lang="en-GB" sz="1300" b="1">
                          <a:effectLst/>
                        </a:rPr>
                        <a:t>Safety and Side Effects</a:t>
                      </a:r>
                      <a:endParaRPr lang="en-GB" sz="130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Incidence, severity, and type of adverse effects</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Less toxic or more tolerable drugs preferred</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a:effectLst/>
                        </a:rPr>
                        <a:t>Drug A causes mild nausea; Drug B causes severe headache</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3099264314"/>
                  </a:ext>
                </a:extLst>
              </a:tr>
              <a:tr h="331409">
                <a:tc>
                  <a:txBody>
                    <a:bodyPr/>
                    <a:lstStyle/>
                    <a:p>
                      <a:r>
                        <a:rPr lang="en-GB" sz="1300" b="1">
                          <a:effectLst/>
                        </a:rPr>
                        <a:t>Patient Preferences</a:t>
                      </a:r>
                      <a:endParaRPr lang="en-GB" sz="130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a:effectLst/>
                        </a:rPr>
                        <a:t>Ease of use, dosing schedule, formulation</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GB" sz="1300">
                          <a:effectLst/>
                        </a:rPr>
                        <a:t>Simpler regimens improve adherence</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Once-daily pill vs. multiple doses daily</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326673394"/>
                  </a:ext>
                </a:extLst>
              </a:tr>
              <a:tr h="401316">
                <a:tc>
                  <a:txBody>
                    <a:bodyPr/>
                    <a:lstStyle/>
                    <a:p>
                      <a:r>
                        <a:rPr lang="en-GB" sz="1300" b="1" dirty="0">
                          <a:effectLst/>
                        </a:rPr>
                        <a:t>Quality of Evidence</a:t>
                      </a:r>
                      <a:endParaRPr lang="en-GB" sz="1300" dirty="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Strength and source of supporting clinical data</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Higher-quality evidence favors the drug</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Randomized controlled trials vs. observational data</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283266077"/>
                  </a:ext>
                </a:extLst>
              </a:tr>
              <a:tr h="401316">
                <a:tc>
                  <a:txBody>
                    <a:bodyPr/>
                    <a:lstStyle/>
                    <a:p>
                      <a:r>
                        <a:rPr lang="en-GB" sz="1300" b="1" dirty="0">
                          <a:effectLst/>
                        </a:rPr>
                        <a:t>Availability</a:t>
                      </a:r>
                      <a:endParaRPr lang="en-GB" sz="1300" dirty="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Supply chain, geographic distribution, stock stability</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GB" sz="1300">
                          <a:effectLst/>
                        </a:rPr>
                        <a:t>Readily available drugs ensure consistent treatment</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Limited regional availability of one drug</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4022507824"/>
                  </a:ext>
                </a:extLst>
              </a:tr>
              <a:tr h="401316">
                <a:tc>
                  <a:txBody>
                    <a:bodyPr/>
                    <a:lstStyle/>
                    <a:p>
                      <a:r>
                        <a:rPr lang="en-GB" sz="1300" b="1" dirty="0">
                          <a:effectLst/>
                        </a:rPr>
                        <a:t>Drug Interactions</a:t>
                      </a:r>
                      <a:endParaRPr lang="en-GB" sz="1300" dirty="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Potential interactions with other medications or conditions</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a:effectLst/>
                        </a:rPr>
                        <a:t>Avoiding harmful interactions is crucial</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Drug A interacts with common medication X</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526551566"/>
                  </a:ext>
                </a:extLst>
              </a:tr>
              <a:tr h="401316">
                <a:tc>
                  <a:txBody>
                    <a:bodyPr/>
                    <a:lstStyle/>
                    <a:p>
                      <a:r>
                        <a:rPr lang="en-GB" sz="1300" b="1">
                          <a:effectLst/>
                        </a:rPr>
                        <a:t>Regulatory &amp; Legal</a:t>
                      </a:r>
                      <a:endParaRPr lang="en-GB" sz="130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GB" sz="1300">
                          <a:effectLst/>
                        </a:rPr>
                        <a:t>Approval status, legal restrictions, reimbursement policies</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a:effectLst/>
                        </a:rPr>
                        <a:t>Ensure legal use and insurance coverage</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Reimbursement available for Drug A only</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2191243160"/>
                  </a:ext>
                </a:extLst>
              </a:tr>
              <a:tr h="401316">
                <a:tc>
                  <a:txBody>
                    <a:bodyPr/>
                    <a:lstStyle/>
                    <a:p>
                      <a:r>
                        <a:rPr lang="en-GB" sz="1300" b="1">
                          <a:effectLst/>
                        </a:rPr>
                        <a:t>Additional Benefits</a:t>
                      </a:r>
                      <a:endParaRPr lang="en-GB" sz="1300">
                        <a:effectLst/>
                      </a:endParaRPr>
                    </a:p>
                  </a:txBody>
                  <a:tcPr marL="41426" marR="41426" marT="25891" marB="25891" anchor="ctr">
                    <a:lnL w="6096"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a:effectLst/>
                        </a:rPr>
                        <a:t>Extra therapeutic effects, impact on comorbidities</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a:effectLst/>
                        </a:rPr>
                        <a:t>Additional benefits may sway choice</a:t>
                      </a:r>
                    </a:p>
                  </a:txBody>
                  <a:tcPr marL="41426" marR="41426" marT="25891" marB="25891" anchor="ctr">
                    <a:lnL w="12700" cap="flat" cmpd="sng" algn="ctr">
                      <a:solidFill>
                        <a:srgbClr val="E7E7E7"/>
                      </a:solidFill>
                      <a:prstDash val="solid"/>
                      <a:round/>
                      <a:headEnd type="none" w="med" len="med"/>
                      <a:tailEnd type="none" w="med" len="med"/>
                    </a:lnL>
                    <a:lnR w="12700"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tc>
                  <a:txBody>
                    <a:bodyPr/>
                    <a:lstStyle/>
                    <a:p>
                      <a:r>
                        <a:rPr lang="en-US" sz="1300" dirty="0">
                          <a:effectLst/>
                        </a:rPr>
                        <a:t>Drug B also reduces lipid levels</a:t>
                      </a:r>
                    </a:p>
                  </a:txBody>
                  <a:tcPr marL="41426" marR="41426" marT="25891" marB="25891" anchor="ctr">
                    <a:lnL w="12700" cap="flat" cmpd="sng" algn="ctr">
                      <a:solidFill>
                        <a:srgbClr val="E7E7E7"/>
                      </a:solidFill>
                      <a:prstDash val="solid"/>
                      <a:round/>
                      <a:headEnd type="none" w="med" len="med"/>
                      <a:tailEnd type="none" w="med" len="med"/>
                    </a:lnL>
                    <a:lnR w="6096" cap="flat" cmpd="sng" algn="ctr">
                      <a:solidFill>
                        <a:srgbClr val="E7E7E7"/>
                      </a:solidFill>
                      <a:prstDash val="solid"/>
                      <a:round/>
                      <a:headEnd type="none" w="med" len="med"/>
                      <a:tailEnd type="none" w="med" len="med"/>
                    </a:lnR>
                    <a:lnT w="6096" cap="flat" cmpd="sng" algn="ctr">
                      <a:solidFill>
                        <a:srgbClr val="E7E7E7"/>
                      </a:solidFill>
                      <a:prstDash val="solid"/>
                      <a:round/>
                      <a:headEnd type="none" w="med" len="med"/>
                      <a:tailEnd type="none" w="med" len="med"/>
                    </a:lnT>
                    <a:lnB w="6096" cap="flat" cmpd="sng" algn="ctr">
                      <a:solidFill>
                        <a:srgbClr val="E7E7E7"/>
                      </a:solidFill>
                      <a:prstDash val="solid"/>
                      <a:round/>
                      <a:headEnd type="none" w="med" len="med"/>
                      <a:tailEnd type="none" w="med" len="med"/>
                    </a:lnB>
                    <a:solidFill>
                      <a:srgbClr val="FCFBFB"/>
                    </a:solidFill>
                  </a:tcPr>
                </a:tc>
                <a:extLst>
                  <a:ext uri="{0D108BD9-81ED-4DB2-BD59-A6C34878D82A}">
                    <a16:rowId xmlns:a16="http://schemas.microsoft.com/office/drawing/2014/main" val="3922655010"/>
                  </a:ext>
                </a:extLst>
              </a:tr>
            </a:tbl>
          </a:graphicData>
        </a:graphic>
      </p:graphicFrame>
    </p:spTree>
    <p:extLst>
      <p:ext uri="{BB962C8B-B14F-4D97-AF65-F5344CB8AC3E}">
        <p14:creationId xmlns:p14="http://schemas.microsoft.com/office/powerpoint/2010/main" val="389011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a:extLst>
              <a:ext uri="{FF2B5EF4-FFF2-40B4-BE49-F238E27FC236}">
                <a16:creationId xmlns:a16="http://schemas.microsoft.com/office/drawing/2014/main" id="{68E64433-BC9C-9B79-1E11-4B88CCC63B0B}"/>
              </a:ext>
            </a:extLst>
          </p:cNvPr>
          <p:cNvSpPr txBox="1">
            <a:spLocks noChangeArrowheads="1"/>
          </p:cNvSpPr>
          <p:nvPr/>
        </p:nvSpPr>
        <p:spPr bwMode="auto">
          <a:xfrm>
            <a:off x="310754" y="790575"/>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p:txBody>
      </p:sp>
      <p:graphicFrame>
        <p:nvGraphicFramePr>
          <p:cNvPr id="5" name="Table 6">
            <a:extLst>
              <a:ext uri="{FF2B5EF4-FFF2-40B4-BE49-F238E27FC236}">
                <a16:creationId xmlns:a16="http://schemas.microsoft.com/office/drawing/2014/main" id="{24F02060-979B-2B44-1916-188DF8219250}"/>
              </a:ext>
            </a:extLst>
          </p:cNvPr>
          <p:cNvGraphicFramePr>
            <a:graphicFrameLocks noGrp="1"/>
          </p:cNvGraphicFramePr>
          <p:nvPr/>
        </p:nvGraphicFramePr>
        <p:xfrm>
          <a:off x="790575" y="1066800"/>
          <a:ext cx="3632596" cy="1904940"/>
        </p:xfrm>
        <a:graphic>
          <a:graphicData uri="http://schemas.openxmlformats.org/drawingml/2006/table">
            <a:tbl>
              <a:tblPr firstRow="1" bandRow="1">
                <a:tableStyleId>{5C22544A-7EE6-4342-B048-85BDC9FD1C3A}</a:tableStyleId>
              </a:tblPr>
              <a:tblGrid>
                <a:gridCol w="1611806">
                  <a:extLst>
                    <a:ext uri="{9D8B030D-6E8A-4147-A177-3AD203B41FA5}">
                      <a16:colId xmlns:a16="http://schemas.microsoft.com/office/drawing/2014/main" val="20000"/>
                    </a:ext>
                  </a:extLst>
                </a:gridCol>
                <a:gridCol w="1013966">
                  <a:extLst>
                    <a:ext uri="{9D8B030D-6E8A-4147-A177-3AD203B41FA5}">
                      <a16:colId xmlns:a16="http://schemas.microsoft.com/office/drawing/2014/main" val="20001"/>
                    </a:ext>
                  </a:extLst>
                </a:gridCol>
                <a:gridCol w="1006824">
                  <a:extLst>
                    <a:ext uri="{9D8B030D-6E8A-4147-A177-3AD203B41FA5}">
                      <a16:colId xmlns:a16="http://schemas.microsoft.com/office/drawing/2014/main" val="20002"/>
                    </a:ext>
                  </a:extLst>
                </a:gridCol>
              </a:tblGrid>
              <a:tr h="278084">
                <a:tc>
                  <a:txBody>
                    <a:bodyPr/>
                    <a:lstStyle/>
                    <a:p>
                      <a:r>
                        <a:rPr lang="el-GR" sz="1400" dirty="0"/>
                        <a:t>Είδη Κόστους</a:t>
                      </a:r>
                    </a:p>
                  </a:txBody>
                  <a:tcPr marL="68570" marR="68570" marT="34285" marB="34285"/>
                </a:tc>
                <a:tc>
                  <a:txBody>
                    <a:bodyPr/>
                    <a:lstStyle/>
                    <a:p>
                      <a:r>
                        <a:rPr lang="el-GR" sz="1400" dirty="0"/>
                        <a:t>Φάρμακο Α</a:t>
                      </a:r>
                    </a:p>
                  </a:txBody>
                  <a:tcPr marL="68570" marR="68570" marT="34285" marB="342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Φάρμακο Β</a:t>
                      </a:r>
                    </a:p>
                  </a:txBody>
                  <a:tcPr marL="68570" marR="68570" marT="34285" marB="34285"/>
                </a:tc>
                <a:extLst>
                  <a:ext uri="{0D108BD9-81ED-4DB2-BD59-A6C34878D82A}">
                    <a16:rowId xmlns:a16="http://schemas.microsoft.com/office/drawing/2014/main" val="10000"/>
                  </a:ext>
                </a:extLst>
              </a:tr>
              <a:tr h="278084">
                <a:tc>
                  <a:txBody>
                    <a:bodyPr/>
                    <a:lstStyle/>
                    <a:p>
                      <a:r>
                        <a:rPr lang="el-GR" sz="1400" dirty="0"/>
                        <a:t>Τιμή Αποζημίωσης</a:t>
                      </a:r>
                    </a:p>
                  </a:txBody>
                  <a:tcPr marL="68570" marR="68570" marT="34285" marB="34285"/>
                </a:tc>
                <a:tc>
                  <a:txBody>
                    <a:bodyPr/>
                    <a:lstStyle/>
                    <a:p>
                      <a:r>
                        <a:rPr lang="el-GR" sz="1400" dirty="0"/>
                        <a:t>€250</a:t>
                      </a:r>
                    </a:p>
                  </a:txBody>
                  <a:tcPr marL="68570" marR="68570" marT="34285" marB="34285"/>
                </a:tc>
                <a:tc>
                  <a:txBody>
                    <a:bodyPr/>
                    <a:lstStyle/>
                    <a:p>
                      <a:r>
                        <a:rPr lang="el-GR" sz="1400" dirty="0"/>
                        <a:t>€350</a:t>
                      </a:r>
                    </a:p>
                  </a:txBody>
                  <a:tcPr marL="68570" marR="68570" marT="34285" marB="34285"/>
                </a:tc>
                <a:extLst>
                  <a:ext uri="{0D108BD9-81ED-4DB2-BD59-A6C34878D82A}">
                    <a16:rowId xmlns:a16="http://schemas.microsoft.com/office/drawing/2014/main" val="10001"/>
                  </a:ext>
                </a:extLst>
              </a:tr>
              <a:tr h="278084">
                <a:tc>
                  <a:txBody>
                    <a:bodyPr/>
                    <a:lstStyle/>
                    <a:p>
                      <a:r>
                        <a:rPr lang="el-GR" sz="1400" dirty="0"/>
                        <a:t>Χορήγηση</a:t>
                      </a:r>
                    </a:p>
                  </a:txBody>
                  <a:tcPr marL="68570" marR="68570" marT="34285" marB="34285"/>
                </a:tc>
                <a:tc>
                  <a:txBody>
                    <a:bodyPr/>
                    <a:lstStyle/>
                    <a:p>
                      <a:r>
                        <a:rPr lang="el-GR" sz="1400" dirty="0"/>
                        <a:t>€75</a:t>
                      </a:r>
                    </a:p>
                  </a:txBody>
                  <a:tcPr marL="68570" marR="68570" marT="34285" marB="34285"/>
                </a:tc>
                <a:tc>
                  <a:txBody>
                    <a:bodyPr/>
                    <a:lstStyle/>
                    <a:p>
                      <a:r>
                        <a:rPr lang="el-GR" sz="1400" dirty="0"/>
                        <a:t>€0</a:t>
                      </a:r>
                    </a:p>
                  </a:txBody>
                  <a:tcPr marL="68570" marR="68570" marT="34285" marB="34285"/>
                </a:tc>
                <a:extLst>
                  <a:ext uri="{0D108BD9-81ED-4DB2-BD59-A6C34878D82A}">
                    <a16:rowId xmlns:a16="http://schemas.microsoft.com/office/drawing/2014/main" val="10002"/>
                  </a:ext>
                </a:extLst>
              </a:tr>
              <a:tr h="278084">
                <a:tc>
                  <a:txBody>
                    <a:bodyPr/>
                    <a:lstStyle/>
                    <a:p>
                      <a:r>
                        <a:rPr lang="el-GR" sz="1400" dirty="0"/>
                        <a:t>Παρακολούθηση</a:t>
                      </a:r>
                    </a:p>
                  </a:txBody>
                  <a:tcPr marL="68570" marR="68570" marT="34285" marB="34285"/>
                </a:tc>
                <a:tc>
                  <a:txBody>
                    <a:bodyPr/>
                    <a:lstStyle/>
                    <a:p>
                      <a:r>
                        <a:rPr lang="el-GR" sz="1400" dirty="0"/>
                        <a:t>€75</a:t>
                      </a:r>
                    </a:p>
                  </a:txBody>
                  <a:tcPr marL="68570" marR="68570" marT="34285" marB="34285"/>
                </a:tc>
                <a:tc>
                  <a:txBody>
                    <a:bodyPr/>
                    <a:lstStyle/>
                    <a:p>
                      <a:r>
                        <a:rPr lang="el-GR" sz="1400" dirty="0"/>
                        <a:t>€25</a:t>
                      </a:r>
                    </a:p>
                  </a:txBody>
                  <a:tcPr marL="68570" marR="68570" marT="34285" marB="34285"/>
                </a:tc>
                <a:extLst>
                  <a:ext uri="{0D108BD9-81ED-4DB2-BD59-A6C34878D82A}">
                    <a16:rowId xmlns:a16="http://schemas.microsoft.com/office/drawing/2014/main" val="10003"/>
                  </a:ext>
                </a:extLst>
              </a:tr>
              <a:tr h="480050">
                <a:tc>
                  <a:txBody>
                    <a:bodyPr/>
                    <a:lstStyle/>
                    <a:p>
                      <a:r>
                        <a:rPr lang="el-GR" sz="1400" dirty="0"/>
                        <a:t>Ανεπιθύμητες Ενέργειες</a:t>
                      </a:r>
                    </a:p>
                  </a:txBody>
                  <a:tcPr marL="68570" marR="68570" marT="34285" marB="34285"/>
                </a:tc>
                <a:tc>
                  <a:txBody>
                    <a:bodyPr/>
                    <a:lstStyle/>
                    <a:p>
                      <a:r>
                        <a:rPr lang="el-GR" sz="1400" dirty="0"/>
                        <a:t>€100</a:t>
                      </a:r>
                    </a:p>
                  </a:txBody>
                  <a:tcPr marL="68570" marR="68570" marT="34285" marB="34285" anchor="ctr"/>
                </a:tc>
                <a:tc>
                  <a:txBody>
                    <a:bodyPr/>
                    <a:lstStyle/>
                    <a:p>
                      <a:r>
                        <a:rPr lang="el-GR" sz="1400" dirty="0"/>
                        <a:t>€25</a:t>
                      </a:r>
                    </a:p>
                  </a:txBody>
                  <a:tcPr marL="68570" marR="68570" marT="34285" marB="34285" anchor="ctr"/>
                </a:tc>
                <a:extLst>
                  <a:ext uri="{0D108BD9-81ED-4DB2-BD59-A6C34878D82A}">
                    <a16:rowId xmlns:a16="http://schemas.microsoft.com/office/drawing/2014/main" val="10004"/>
                  </a:ext>
                </a:extLst>
              </a:tr>
              <a:tr h="278084">
                <a:tc>
                  <a:txBody>
                    <a:bodyPr/>
                    <a:lstStyle/>
                    <a:p>
                      <a:r>
                        <a:rPr lang="el-GR" sz="1400" b="1" dirty="0"/>
                        <a:t>Υποσύνολο</a:t>
                      </a:r>
                    </a:p>
                  </a:txBody>
                  <a:tcPr marL="68570" marR="68570" marT="34285" marB="34285"/>
                </a:tc>
                <a:tc>
                  <a:txBody>
                    <a:bodyPr/>
                    <a:lstStyle/>
                    <a:p>
                      <a:r>
                        <a:rPr lang="el-GR" sz="1400" b="1" dirty="0"/>
                        <a:t>€500</a:t>
                      </a:r>
                    </a:p>
                  </a:txBody>
                  <a:tcPr marL="68570" marR="68570" marT="34285" marB="34285"/>
                </a:tc>
                <a:tc>
                  <a:txBody>
                    <a:bodyPr/>
                    <a:lstStyle/>
                    <a:p>
                      <a:r>
                        <a:rPr lang="el-GR" sz="1400" b="1" dirty="0"/>
                        <a:t>€400</a:t>
                      </a:r>
                    </a:p>
                  </a:txBody>
                  <a:tcPr marL="68570" marR="68570" marT="34285" marB="34285"/>
                </a:tc>
                <a:extLst>
                  <a:ext uri="{0D108BD9-81ED-4DB2-BD59-A6C34878D82A}">
                    <a16:rowId xmlns:a16="http://schemas.microsoft.com/office/drawing/2014/main" val="10005"/>
                  </a:ext>
                </a:extLst>
              </a:tr>
            </a:tbl>
          </a:graphicData>
        </a:graphic>
      </p:graphicFrame>
      <p:sp>
        <p:nvSpPr>
          <p:cNvPr id="6" name="Oval 4">
            <a:extLst>
              <a:ext uri="{FF2B5EF4-FFF2-40B4-BE49-F238E27FC236}">
                <a16:creationId xmlns:a16="http://schemas.microsoft.com/office/drawing/2014/main" id="{88DB6892-2CC7-ABBF-AB4E-F3E4BB3B00B4}"/>
              </a:ext>
            </a:extLst>
          </p:cNvPr>
          <p:cNvSpPr/>
          <p:nvPr/>
        </p:nvSpPr>
        <p:spPr>
          <a:xfrm>
            <a:off x="3295650" y="2571750"/>
            <a:ext cx="766763" cy="3667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350"/>
          </a:p>
        </p:txBody>
      </p:sp>
      <p:graphicFrame>
        <p:nvGraphicFramePr>
          <p:cNvPr id="7" name="Table 9">
            <a:extLst>
              <a:ext uri="{FF2B5EF4-FFF2-40B4-BE49-F238E27FC236}">
                <a16:creationId xmlns:a16="http://schemas.microsoft.com/office/drawing/2014/main" id="{D003A6E0-9535-BFFD-DECE-4082D370039A}"/>
              </a:ext>
            </a:extLst>
          </p:cNvPr>
          <p:cNvGraphicFramePr>
            <a:graphicFrameLocks noGrp="1"/>
          </p:cNvGraphicFramePr>
          <p:nvPr/>
        </p:nvGraphicFramePr>
        <p:xfrm>
          <a:off x="4607719" y="2183606"/>
          <a:ext cx="4110038" cy="2895600"/>
        </p:xfrm>
        <a:graphic>
          <a:graphicData uri="http://schemas.openxmlformats.org/drawingml/2006/table">
            <a:tbl>
              <a:tblPr firstRow="1" bandRow="1">
                <a:tableStyleId>{5C22544A-7EE6-4342-B048-85BDC9FD1C3A}</a:tableStyleId>
              </a:tblPr>
              <a:tblGrid>
                <a:gridCol w="1963973">
                  <a:extLst>
                    <a:ext uri="{9D8B030D-6E8A-4147-A177-3AD203B41FA5}">
                      <a16:colId xmlns:a16="http://schemas.microsoft.com/office/drawing/2014/main" val="20000"/>
                    </a:ext>
                  </a:extLst>
                </a:gridCol>
                <a:gridCol w="1076825">
                  <a:extLst>
                    <a:ext uri="{9D8B030D-6E8A-4147-A177-3AD203B41FA5}">
                      <a16:colId xmlns:a16="http://schemas.microsoft.com/office/drawing/2014/main" val="20001"/>
                    </a:ext>
                  </a:extLst>
                </a:gridCol>
                <a:gridCol w="1069240">
                  <a:extLst>
                    <a:ext uri="{9D8B030D-6E8A-4147-A177-3AD203B41FA5}">
                      <a16:colId xmlns:a16="http://schemas.microsoft.com/office/drawing/2014/main" val="20002"/>
                    </a:ext>
                  </a:extLst>
                </a:gridCol>
              </a:tblGrid>
              <a:tr h="278130">
                <a:tc>
                  <a:txBody>
                    <a:bodyPr/>
                    <a:lstStyle/>
                    <a:p>
                      <a:r>
                        <a:rPr lang="el-GR" sz="1400" dirty="0"/>
                        <a:t>Είδη Κόστους</a:t>
                      </a:r>
                    </a:p>
                  </a:txBody>
                  <a:tcPr marL="68588" marR="68588" marT="34290" marB="34290"/>
                </a:tc>
                <a:tc>
                  <a:txBody>
                    <a:bodyPr/>
                    <a:lstStyle/>
                    <a:p>
                      <a:r>
                        <a:rPr lang="el-GR" sz="1400" dirty="0"/>
                        <a:t>Φάρμακο Α</a:t>
                      </a:r>
                    </a:p>
                  </a:txBody>
                  <a:tcPr marL="68588" marR="68588"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Φάρμακο Β</a:t>
                      </a:r>
                    </a:p>
                  </a:txBody>
                  <a:tcPr marL="68588" marR="68588" marT="34290" marB="34290"/>
                </a:tc>
                <a:extLst>
                  <a:ext uri="{0D108BD9-81ED-4DB2-BD59-A6C34878D82A}">
                    <a16:rowId xmlns:a16="http://schemas.microsoft.com/office/drawing/2014/main" val="10000"/>
                  </a:ext>
                </a:extLst>
              </a:tr>
              <a:tr h="278130">
                <a:tc>
                  <a:txBody>
                    <a:bodyPr/>
                    <a:lstStyle/>
                    <a:p>
                      <a:r>
                        <a:rPr lang="el-GR" sz="1400" dirty="0"/>
                        <a:t>Τιμή Αποζημίωσης</a:t>
                      </a:r>
                    </a:p>
                  </a:txBody>
                  <a:tcPr marL="68588" marR="68588" marT="34290" marB="34290"/>
                </a:tc>
                <a:tc>
                  <a:txBody>
                    <a:bodyPr/>
                    <a:lstStyle/>
                    <a:p>
                      <a:r>
                        <a:rPr lang="el-GR" sz="1400" dirty="0"/>
                        <a:t>€250</a:t>
                      </a:r>
                    </a:p>
                  </a:txBody>
                  <a:tcPr marL="68588" marR="68588" marT="34290" marB="34290"/>
                </a:tc>
                <a:tc>
                  <a:txBody>
                    <a:bodyPr/>
                    <a:lstStyle/>
                    <a:p>
                      <a:r>
                        <a:rPr lang="el-GR" sz="1400" dirty="0"/>
                        <a:t>€350</a:t>
                      </a:r>
                    </a:p>
                  </a:txBody>
                  <a:tcPr marL="68588" marR="68588" marT="34290" marB="34290"/>
                </a:tc>
                <a:extLst>
                  <a:ext uri="{0D108BD9-81ED-4DB2-BD59-A6C34878D82A}">
                    <a16:rowId xmlns:a16="http://schemas.microsoft.com/office/drawing/2014/main" val="10001"/>
                  </a:ext>
                </a:extLst>
              </a:tr>
              <a:tr h="278130">
                <a:tc>
                  <a:txBody>
                    <a:bodyPr/>
                    <a:lstStyle/>
                    <a:p>
                      <a:r>
                        <a:rPr lang="el-GR" sz="1400" dirty="0"/>
                        <a:t>Χορήγηση</a:t>
                      </a:r>
                    </a:p>
                  </a:txBody>
                  <a:tcPr marL="68588" marR="68588" marT="34290" marB="34290"/>
                </a:tc>
                <a:tc>
                  <a:txBody>
                    <a:bodyPr/>
                    <a:lstStyle/>
                    <a:p>
                      <a:r>
                        <a:rPr lang="el-GR" sz="1400" dirty="0"/>
                        <a:t>€75</a:t>
                      </a:r>
                    </a:p>
                  </a:txBody>
                  <a:tcPr marL="68588" marR="68588" marT="34290" marB="34290"/>
                </a:tc>
                <a:tc>
                  <a:txBody>
                    <a:bodyPr/>
                    <a:lstStyle/>
                    <a:p>
                      <a:r>
                        <a:rPr lang="el-GR" sz="1400" dirty="0"/>
                        <a:t>€0</a:t>
                      </a:r>
                    </a:p>
                  </a:txBody>
                  <a:tcPr marL="68588" marR="68588" marT="34290" marB="34290"/>
                </a:tc>
                <a:extLst>
                  <a:ext uri="{0D108BD9-81ED-4DB2-BD59-A6C34878D82A}">
                    <a16:rowId xmlns:a16="http://schemas.microsoft.com/office/drawing/2014/main" val="10002"/>
                  </a:ext>
                </a:extLst>
              </a:tr>
              <a:tr h="278130">
                <a:tc>
                  <a:txBody>
                    <a:bodyPr/>
                    <a:lstStyle/>
                    <a:p>
                      <a:r>
                        <a:rPr lang="el-GR" sz="1400" dirty="0"/>
                        <a:t>Παρακολούθηση</a:t>
                      </a:r>
                    </a:p>
                  </a:txBody>
                  <a:tcPr marL="68588" marR="68588" marT="34290" marB="34290"/>
                </a:tc>
                <a:tc>
                  <a:txBody>
                    <a:bodyPr/>
                    <a:lstStyle/>
                    <a:p>
                      <a:r>
                        <a:rPr lang="el-GR" sz="1400" dirty="0"/>
                        <a:t>€75</a:t>
                      </a:r>
                    </a:p>
                  </a:txBody>
                  <a:tcPr marL="68588" marR="68588" marT="34290" marB="34290"/>
                </a:tc>
                <a:tc>
                  <a:txBody>
                    <a:bodyPr/>
                    <a:lstStyle/>
                    <a:p>
                      <a:r>
                        <a:rPr lang="el-GR" sz="1400" dirty="0"/>
                        <a:t>€25</a:t>
                      </a:r>
                    </a:p>
                  </a:txBody>
                  <a:tcPr marL="68588" marR="68588" marT="34290" marB="34290"/>
                </a:tc>
                <a:extLst>
                  <a:ext uri="{0D108BD9-81ED-4DB2-BD59-A6C34878D82A}">
                    <a16:rowId xmlns:a16="http://schemas.microsoft.com/office/drawing/2014/main" val="10003"/>
                  </a:ext>
                </a:extLst>
              </a:tr>
              <a:tr h="278130">
                <a:tc>
                  <a:txBody>
                    <a:bodyPr/>
                    <a:lstStyle/>
                    <a:p>
                      <a:r>
                        <a:rPr lang="el-GR" sz="1400" dirty="0"/>
                        <a:t>Ανεπιθύμητες Ενέργειες</a:t>
                      </a:r>
                    </a:p>
                  </a:txBody>
                  <a:tcPr marL="68588" marR="68588" marT="34290" marB="34290"/>
                </a:tc>
                <a:tc>
                  <a:txBody>
                    <a:bodyPr/>
                    <a:lstStyle/>
                    <a:p>
                      <a:r>
                        <a:rPr lang="el-GR" sz="1400" dirty="0"/>
                        <a:t>€100</a:t>
                      </a:r>
                    </a:p>
                  </a:txBody>
                  <a:tcPr marL="68588" marR="68588" marT="34290" marB="34290" anchor="ctr"/>
                </a:tc>
                <a:tc>
                  <a:txBody>
                    <a:bodyPr/>
                    <a:lstStyle/>
                    <a:p>
                      <a:r>
                        <a:rPr lang="el-GR" sz="1400" dirty="0"/>
                        <a:t>€25</a:t>
                      </a:r>
                    </a:p>
                  </a:txBody>
                  <a:tcPr marL="68588" marR="68588" marT="34290" marB="34290" anchor="ctr"/>
                </a:tc>
                <a:extLst>
                  <a:ext uri="{0D108BD9-81ED-4DB2-BD59-A6C34878D82A}">
                    <a16:rowId xmlns:a16="http://schemas.microsoft.com/office/drawing/2014/main" val="10004"/>
                  </a:ext>
                </a:extLst>
              </a:tr>
              <a:tr h="278130">
                <a:tc>
                  <a:txBody>
                    <a:bodyPr/>
                    <a:lstStyle/>
                    <a:p>
                      <a:r>
                        <a:rPr lang="el-GR" sz="1400" b="1" dirty="0"/>
                        <a:t>Υποσύνολο</a:t>
                      </a:r>
                    </a:p>
                  </a:txBody>
                  <a:tcPr marL="68588" marR="68588" marT="34290" marB="34290"/>
                </a:tc>
                <a:tc>
                  <a:txBody>
                    <a:bodyPr/>
                    <a:lstStyle/>
                    <a:p>
                      <a:r>
                        <a:rPr lang="el-GR" sz="1400" b="1" dirty="0"/>
                        <a:t>€500</a:t>
                      </a:r>
                    </a:p>
                  </a:txBody>
                  <a:tcPr marL="68588" marR="68588" marT="34290" marB="34290"/>
                </a:tc>
                <a:tc>
                  <a:txBody>
                    <a:bodyPr/>
                    <a:lstStyle/>
                    <a:p>
                      <a:r>
                        <a:rPr lang="el-GR" sz="1400" b="1" dirty="0"/>
                        <a:t>€400</a:t>
                      </a:r>
                    </a:p>
                  </a:txBody>
                  <a:tcPr marL="68588" marR="68588" marT="34290" marB="34290"/>
                </a:tc>
                <a:extLst>
                  <a:ext uri="{0D108BD9-81ED-4DB2-BD59-A6C34878D82A}">
                    <a16:rowId xmlns:a16="http://schemas.microsoft.com/office/drawing/2014/main" val="10005"/>
                  </a:ext>
                </a:extLst>
              </a:tr>
              <a:tr h="278130">
                <a:tc>
                  <a:txBody>
                    <a:bodyPr/>
                    <a:lstStyle/>
                    <a:p>
                      <a:r>
                        <a:rPr lang="el-GR" sz="1400" dirty="0"/>
                        <a:t>Κερδισμένα Έτη Ζωής</a:t>
                      </a:r>
                    </a:p>
                  </a:txBody>
                  <a:tcPr marL="68588" marR="68588" marT="34290" marB="34290"/>
                </a:tc>
                <a:tc>
                  <a:txBody>
                    <a:bodyPr/>
                    <a:lstStyle/>
                    <a:p>
                      <a:r>
                        <a:rPr lang="el-GR" sz="1400" dirty="0"/>
                        <a:t>2,22</a:t>
                      </a:r>
                    </a:p>
                  </a:txBody>
                  <a:tcPr marL="68588" marR="68588" marT="34290" marB="34290"/>
                </a:tc>
                <a:tc>
                  <a:txBody>
                    <a:bodyPr/>
                    <a:lstStyle/>
                    <a:p>
                      <a:r>
                        <a:rPr lang="el-GR" sz="1400" dirty="0"/>
                        <a:t>1,6</a:t>
                      </a:r>
                    </a:p>
                  </a:txBody>
                  <a:tcPr marL="68588" marR="68588" marT="34290" marB="34290"/>
                </a:tc>
                <a:extLst>
                  <a:ext uri="{0D108BD9-81ED-4DB2-BD59-A6C34878D82A}">
                    <a16:rowId xmlns:a16="http://schemas.microsoft.com/office/drawing/2014/main" val="10006"/>
                  </a:ext>
                </a:extLst>
              </a:tr>
              <a:tr h="891540">
                <a:tc>
                  <a:txBody>
                    <a:bodyPr/>
                    <a:lstStyle/>
                    <a:p>
                      <a:r>
                        <a:rPr lang="el-GR" sz="1400" dirty="0"/>
                        <a:t>Λόγος Κόστους / Αποτελεσματικότητας</a:t>
                      </a:r>
                    </a:p>
                  </a:txBody>
                  <a:tcPr marL="68588" marR="68588" marT="34290" marB="34290"/>
                </a:tc>
                <a:tc>
                  <a:txBody>
                    <a:bodyPr/>
                    <a:lstStyle/>
                    <a:p>
                      <a:r>
                        <a:rPr lang="el-GR" sz="1400" dirty="0"/>
                        <a:t>€</a:t>
                      </a:r>
                      <a:r>
                        <a:rPr lang="en-US" sz="1400" dirty="0"/>
                        <a:t>500/ 2,22=</a:t>
                      </a:r>
                      <a:r>
                        <a:rPr lang="el-GR" sz="1400" dirty="0"/>
                        <a:t>€225/κερδισμένο έτος ζωής</a:t>
                      </a:r>
                    </a:p>
                  </a:txBody>
                  <a:tcPr marL="68588" marR="68588" marT="34290" marB="34290"/>
                </a:tc>
                <a:tc>
                  <a:txBody>
                    <a:bodyPr/>
                    <a:lstStyle/>
                    <a:p>
                      <a:r>
                        <a:rPr lang="el-GR" sz="1400" dirty="0"/>
                        <a:t>€400/1,6= €250/κερδισμένο έτος ζωής</a:t>
                      </a:r>
                    </a:p>
                  </a:txBody>
                  <a:tcPr marL="68588" marR="68588" marT="34290" marB="34290"/>
                </a:tc>
                <a:extLst>
                  <a:ext uri="{0D108BD9-81ED-4DB2-BD59-A6C34878D82A}">
                    <a16:rowId xmlns:a16="http://schemas.microsoft.com/office/drawing/2014/main" val="10007"/>
                  </a:ext>
                </a:extLst>
              </a:tr>
            </a:tbl>
          </a:graphicData>
        </a:graphic>
      </p:graphicFrame>
      <p:cxnSp>
        <p:nvCxnSpPr>
          <p:cNvPr id="8" name="Straight Arrow Connector 7">
            <a:extLst>
              <a:ext uri="{FF2B5EF4-FFF2-40B4-BE49-F238E27FC236}">
                <a16:creationId xmlns:a16="http://schemas.microsoft.com/office/drawing/2014/main" id="{83F092DB-0798-CE93-8731-B6E583423609}"/>
              </a:ext>
            </a:extLst>
          </p:cNvPr>
          <p:cNvCxnSpPr>
            <a:cxnSpLocks/>
            <a:stCxn id="6" idx="6"/>
            <a:endCxn id="9" idx="2"/>
          </p:cNvCxnSpPr>
          <p:nvPr/>
        </p:nvCxnSpPr>
        <p:spPr>
          <a:xfrm>
            <a:off x="4062413" y="2755107"/>
            <a:ext cx="2857499" cy="174426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DDE18B6-DEEF-7FAD-7162-ECBBA8A76143}"/>
              </a:ext>
            </a:extLst>
          </p:cNvPr>
          <p:cNvSpPr/>
          <p:nvPr/>
        </p:nvSpPr>
        <p:spPr>
          <a:xfrm>
            <a:off x="6919912" y="4306492"/>
            <a:ext cx="700088" cy="3857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350"/>
          </a:p>
        </p:txBody>
      </p:sp>
      <p:sp>
        <p:nvSpPr>
          <p:cNvPr id="4" name="Ορθογώνιο 2">
            <a:extLst>
              <a:ext uri="{FF2B5EF4-FFF2-40B4-BE49-F238E27FC236}">
                <a16:creationId xmlns:a16="http://schemas.microsoft.com/office/drawing/2014/main" id="{5F722112-F5BB-7C87-4900-C2DF728B4255}"/>
              </a:ext>
            </a:extLst>
          </p:cNvPr>
          <p:cNvSpPr>
            <a:spLocks noChangeArrowheads="1"/>
          </p:cNvSpPr>
          <p:nvPr/>
        </p:nvSpPr>
        <p:spPr bwMode="auto">
          <a:xfrm>
            <a:off x="523875" y="204788"/>
            <a:ext cx="7798594" cy="52322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800" b="1" dirty="0">
                <a:solidFill>
                  <a:srgbClr val="002060"/>
                </a:solidFill>
                <a:latin typeface="+mn-lt"/>
                <a:ea typeface="+mj-ea"/>
                <a:cs typeface="+mj-cs"/>
              </a:rPr>
              <a:t>Παράδειγμα </a:t>
            </a:r>
            <a:r>
              <a:rPr lang="en-US" altLang="el-GR" sz="2800" b="1" dirty="0">
                <a:solidFill>
                  <a:srgbClr val="002060"/>
                </a:solidFill>
                <a:latin typeface="+mn-lt"/>
                <a:ea typeface="+mj-ea"/>
                <a:cs typeface="+mj-cs"/>
              </a:rPr>
              <a:t>C</a:t>
            </a:r>
            <a:r>
              <a:rPr lang="el-GR" altLang="el-GR" sz="2800" b="1" dirty="0">
                <a:solidFill>
                  <a:srgbClr val="002060"/>
                </a:solidFill>
                <a:latin typeface="+mn-lt"/>
                <a:ea typeface="+mj-ea"/>
                <a:cs typeface="+mj-cs"/>
              </a:rPr>
              <a:t>Ε</a:t>
            </a:r>
            <a:r>
              <a:rPr lang="en-US" altLang="el-GR" sz="2800" b="1" dirty="0">
                <a:solidFill>
                  <a:srgbClr val="002060"/>
                </a:solidFill>
                <a:latin typeface="+mn-lt"/>
                <a:ea typeface="+mj-ea"/>
                <a:cs typeface="+mj-cs"/>
              </a:rPr>
              <a:t>A</a:t>
            </a:r>
            <a:endParaRPr lang="el-GR" altLang="el-GR" sz="2800" b="1" dirty="0">
              <a:solidFill>
                <a:srgbClr val="002060"/>
              </a:solidFill>
              <a:latin typeface="+mn-lt"/>
              <a:ea typeface="+mj-ea"/>
              <a:cs typeface="+mj-cs"/>
            </a:endParaRPr>
          </a:p>
        </p:txBody>
      </p:sp>
      <p:cxnSp>
        <p:nvCxnSpPr>
          <p:cNvPr id="10" name="Ευθεία γραμμή σύνδεσης 9">
            <a:extLst>
              <a:ext uri="{FF2B5EF4-FFF2-40B4-BE49-F238E27FC236}">
                <a16:creationId xmlns:a16="http://schemas.microsoft.com/office/drawing/2014/main" id="{404456D7-9348-F6DA-E279-0848D9BF0637}"/>
              </a:ext>
            </a:extLst>
          </p:cNvPr>
          <p:cNvCxnSpPr/>
          <p:nvPr/>
        </p:nvCxnSpPr>
        <p:spPr>
          <a:xfrm>
            <a:off x="395288" y="745331"/>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B96EF1DA-9794-F664-59A9-8B12255A2D6D}"/>
              </a:ext>
            </a:extLst>
          </p:cNvPr>
          <p:cNvCxnSpPr/>
          <p:nvPr/>
        </p:nvCxnSpPr>
        <p:spPr>
          <a:xfrm>
            <a:off x="382191" y="769144"/>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60493" name="TextBox 8">
            <a:extLst>
              <a:ext uri="{FF2B5EF4-FFF2-40B4-BE49-F238E27FC236}">
                <a16:creationId xmlns:a16="http://schemas.microsoft.com/office/drawing/2014/main" id="{AC56D5DA-B5FD-A2CA-03A9-15E2269904DF}"/>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60494" name="Picture 3">
            <a:extLst>
              <a:ext uri="{FF2B5EF4-FFF2-40B4-BE49-F238E27FC236}">
                <a16:creationId xmlns:a16="http://schemas.microsoft.com/office/drawing/2014/main" id="{95B7E751-9757-E15B-1212-013B6B3A32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a:grpSpLocks/>
          </p:cNvGrpSpPr>
          <p:nvPr/>
        </p:nvGrpSpPr>
        <p:grpSpPr bwMode="auto">
          <a:xfrm>
            <a:off x="2209800" y="1610631"/>
            <a:ext cx="6055634" cy="3207591"/>
            <a:chOff x="2764509" y="2060847"/>
            <a:chExt cx="6055963" cy="3169005"/>
          </a:xfrm>
          <a:noFill/>
        </p:grpSpPr>
        <p:sp>
          <p:nvSpPr>
            <p:cNvPr id="3" name="Rectangle 7"/>
            <p:cNvSpPr>
              <a:spLocks noChangeArrowheads="1"/>
            </p:cNvSpPr>
            <p:nvPr/>
          </p:nvSpPr>
          <p:spPr bwMode="auto">
            <a:xfrm>
              <a:off x="2764624" y="4077198"/>
              <a:ext cx="6055848" cy="1152654"/>
            </a:xfrm>
            <a:prstGeom prst="rect">
              <a:avLst/>
            </a:prstGeom>
            <a:grpFill/>
            <a:ln w="4763" cap="flat">
              <a:noFill/>
              <a:prstDash val="solid"/>
              <a:miter lim="800000"/>
              <a:headEnd/>
              <a:tailEnd/>
            </a:ln>
          </p:spPr>
          <p:txBody>
            <a:bodyPr lIns="102386" tIns="51193" rIns="102386" bIns="51193"/>
            <a:lstStyle/>
            <a:p>
              <a:pPr>
                <a:defRPr/>
              </a:pPr>
              <a:endParaRPr lang="en-US" sz="2000" dirty="0">
                <a:solidFill>
                  <a:srgbClr val="FFFFFF"/>
                </a:solidFill>
              </a:endParaRPr>
            </a:p>
          </p:txBody>
        </p:sp>
        <p:sp>
          <p:nvSpPr>
            <p:cNvPr id="19463" name="Rectangle 6"/>
            <p:cNvSpPr>
              <a:spLocks noChangeArrowheads="1"/>
            </p:cNvSpPr>
            <p:nvPr/>
          </p:nvSpPr>
          <p:spPr bwMode="auto">
            <a:xfrm>
              <a:off x="2764509" y="3068118"/>
              <a:ext cx="6055963" cy="1009388"/>
            </a:xfrm>
            <a:prstGeom prst="rect">
              <a:avLst/>
            </a:prstGeom>
            <a:grpFill/>
            <a:ln w="4763">
              <a:noFill/>
              <a:miter lim="800000"/>
              <a:headEnd/>
              <a:tailEnd/>
            </a:ln>
          </p:spPr>
          <p:txBody>
            <a:bodyPr lIns="102386" tIns="51193" rIns="102386" bIns="51193"/>
            <a:lstStyle/>
            <a:p>
              <a:endParaRPr lang="en-US" sz="2000" dirty="0">
                <a:solidFill>
                  <a:srgbClr val="FFFFFF"/>
                </a:solidFill>
              </a:endParaRPr>
            </a:p>
          </p:txBody>
        </p:sp>
        <p:sp>
          <p:nvSpPr>
            <p:cNvPr id="19465" name="Rectangle 5"/>
            <p:cNvSpPr>
              <a:spLocks noChangeArrowheads="1"/>
            </p:cNvSpPr>
            <p:nvPr/>
          </p:nvSpPr>
          <p:spPr bwMode="auto">
            <a:xfrm>
              <a:off x="2764509" y="2060847"/>
              <a:ext cx="6055963" cy="1007271"/>
            </a:xfrm>
            <a:prstGeom prst="rect">
              <a:avLst/>
            </a:prstGeom>
            <a:grpFill/>
            <a:ln w="4763">
              <a:noFill/>
              <a:miter lim="800000"/>
              <a:headEnd/>
              <a:tailEnd/>
            </a:ln>
          </p:spPr>
          <p:txBody>
            <a:bodyPr lIns="102386" tIns="51193" rIns="102386" bIns="51193"/>
            <a:lstStyle/>
            <a:p>
              <a:endParaRPr lang="en-US" sz="2000" dirty="0">
                <a:solidFill>
                  <a:srgbClr val="FFFFFF"/>
                </a:solidFill>
              </a:endParaRPr>
            </a:p>
          </p:txBody>
        </p:sp>
        <p:grpSp>
          <p:nvGrpSpPr>
            <p:cNvPr id="4" name="44 - Ομάδα"/>
            <p:cNvGrpSpPr>
              <a:grpSpLocks/>
            </p:cNvGrpSpPr>
            <p:nvPr/>
          </p:nvGrpSpPr>
          <p:grpSpPr bwMode="auto">
            <a:xfrm>
              <a:off x="2764624" y="2060847"/>
              <a:ext cx="5911832" cy="1403507"/>
              <a:chOff x="2764624" y="2060847"/>
              <a:chExt cx="5911832" cy="1403507"/>
            </a:xfrm>
            <a:grpFill/>
          </p:grpSpPr>
          <p:sp>
            <p:nvSpPr>
              <p:cNvPr id="22" name="Freeform 13"/>
              <p:cNvSpPr>
                <a:spLocks/>
              </p:cNvSpPr>
              <p:nvPr/>
            </p:nvSpPr>
            <p:spPr bwMode="auto">
              <a:xfrm>
                <a:off x="2764624" y="2060847"/>
                <a:ext cx="710842" cy="1403507"/>
              </a:xfrm>
              <a:custGeom>
                <a:avLst/>
                <a:gdLst>
                  <a:gd name="T0" fmla="*/ 0 w 448"/>
                  <a:gd name="T1" fmla="*/ 0 h 663"/>
                  <a:gd name="T2" fmla="*/ 0 w 448"/>
                  <a:gd name="T3" fmla="*/ 663 h 663"/>
                  <a:gd name="T4" fmla="*/ 448 w 448"/>
                  <a:gd name="T5" fmla="*/ 469 h 663"/>
                  <a:gd name="T6" fmla="*/ 0 w 448"/>
                  <a:gd name="T7" fmla="*/ 0 h 663"/>
                </a:gdLst>
                <a:ahLst/>
                <a:cxnLst>
                  <a:cxn ang="0">
                    <a:pos x="T0" y="T1"/>
                  </a:cxn>
                  <a:cxn ang="0">
                    <a:pos x="T2" y="T3"/>
                  </a:cxn>
                  <a:cxn ang="0">
                    <a:pos x="T4" y="T5"/>
                  </a:cxn>
                  <a:cxn ang="0">
                    <a:pos x="T6" y="T7"/>
                  </a:cxn>
                </a:cxnLst>
                <a:rect l="0" t="0" r="r" b="b"/>
                <a:pathLst>
                  <a:path w="448" h="663">
                    <a:moveTo>
                      <a:pt x="0" y="0"/>
                    </a:moveTo>
                    <a:lnTo>
                      <a:pt x="0" y="663"/>
                    </a:lnTo>
                    <a:lnTo>
                      <a:pt x="448" y="469"/>
                    </a:lnTo>
                    <a:lnTo>
                      <a:pt x="0" y="0"/>
                    </a:lnTo>
                    <a:close/>
                  </a:path>
                </a:pathLst>
              </a:custGeom>
              <a:grpFill/>
              <a:ln w="4763" cap="flat">
                <a:noFill/>
                <a:prstDash val="solid"/>
                <a:miter lim="800000"/>
                <a:headEnd/>
                <a:tailEnd/>
              </a:ln>
            </p:spPr>
            <p:txBody>
              <a:bodyPr lIns="102386" tIns="51193" rIns="102386" bIns="51193"/>
              <a:lstStyle/>
              <a:p>
                <a:pPr>
                  <a:defRPr/>
                </a:pPr>
                <a:endParaRPr lang="en-US" sz="2000" dirty="0">
                  <a:solidFill>
                    <a:srgbClr val="FFFFFF"/>
                  </a:solidFill>
                </a:endParaRPr>
              </a:p>
            </p:txBody>
          </p:sp>
          <p:sp>
            <p:nvSpPr>
              <p:cNvPr id="19479" name="Rectangle 31"/>
              <p:cNvSpPr>
                <a:spLocks noChangeArrowheads="1"/>
              </p:cNvSpPr>
              <p:nvPr/>
            </p:nvSpPr>
            <p:spPr bwMode="auto">
              <a:xfrm>
                <a:off x="3059832" y="2062747"/>
                <a:ext cx="2693230" cy="311979"/>
              </a:xfrm>
              <a:prstGeom prst="rect">
                <a:avLst/>
              </a:prstGeom>
              <a:grpFill/>
              <a:ln w="9525">
                <a:noFill/>
                <a:miter lim="800000"/>
                <a:headEnd/>
                <a:tailEnd/>
              </a:ln>
            </p:spPr>
            <p:txBody>
              <a:bodyPr wrap="none" lIns="38405" tIns="19202" rIns="38405" bIns="19202" anchor="ctr">
                <a:spAutoFit/>
              </a:bodyPr>
              <a:lstStyle/>
              <a:p>
                <a:pPr marL="204788" indent="-204788">
                  <a:spcBef>
                    <a:spcPct val="20000"/>
                  </a:spcBef>
                  <a:buClr>
                    <a:schemeClr val="accent1"/>
                  </a:buClr>
                  <a:buSzPct val="85000"/>
                </a:pPr>
                <a:r>
                  <a:rPr lang="el-GR" b="1" dirty="0">
                    <a:cs typeface="Calibri" pitchFamily="34" charset="0"/>
                  </a:rPr>
                  <a:t>Αποτελεσματική (</a:t>
                </a:r>
                <a:r>
                  <a:rPr lang="en-US" b="1" dirty="0">
                    <a:cs typeface="Calibri" pitchFamily="34" charset="0"/>
                  </a:rPr>
                  <a:t>effective)</a:t>
                </a:r>
              </a:p>
            </p:txBody>
          </p:sp>
          <p:sp>
            <p:nvSpPr>
              <p:cNvPr id="19480" name="Subtitle 2"/>
              <p:cNvSpPr txBox="1">
                <a:spLocks/>
              </p:cNvSpPr>
              <p:nvPr/>
            </p:nvSpPr>
            <p:spPr bwMode="auto">
              <a:xfrm>
                <a:off x="3059832" y="2276872"/>
                <a:ext cx="5616624" cy="638462"/>
              </a:xfrm>
              <a:prstGeom prst="rect">
                <a:avLst/>
              </a:prstGeom>
              <a:grpFill/>
              <a:ln w="9525">
                <a:noFill/>
                <a:miter lim="800000"/>
                <a:headEnd/>
                <a:tailEnd/>
              </a:ln>
            </p:spPr>
            <p:txBody>
              <a:bodyPr lIns="91346" tIns="45673" rIns="91346" bIns="45673">
                <a:spAutoFit/>
              </a:bodyPr>
              <a:lstStyle/>
              <a:p>
                <a:pPr algn="just" defTabSz="815579">
                  <a:spcBef>
                    <a:spcPct val="20000"/>
                  </a:spcBef>
                  <a:buClr>
                    <a:schemeClr val="accent1"/>
                  </a:buClr>
                  <a:buSzPct val="85000"/>
                </a:pPr>
                <a:r>
                  <a:rPr lang="el-GR" sz="1200" i="1" dirty="0">
                    <a:cs typeface="Calibri" pitchFamily="34" charset="0"/>
                  </a:rPr>
                  <a:t>επίτευξη των επιθυμητών αποτελεσμάτων από την παροχή επιστημονικά τεκμηριωμένων υπηρεσιών υγείας (</a:t>
                </a:r>
                <a:r>
                  <a:rPr lang="el-GR" sz="1200" i="1" dirty="0" err="1">
                    <a:cs typeface="Calibri" pitchFamily="34" charset="0"/>
                  </a:rPr>
                  <a:t>evidence</a:t>
                </a:r>
                <a:r>
                  <a:rPr lang="el-GR" sz="1200" i="1" dirty="0">
                    <a:cs typeface="Calibri" pitchFamily="34" charset="0"/>
                  </a:rPr>
                  <a:t>-</a:t>
                </a:r>
                <a:r>
                  <a:rPr lang="el-GR" sz="1200" i="1" dirty="0" err="1">
                    <a:cs typeface="Calibri" pitchFamily="34" charset="0"/>
                  </a:rPr>
                  <a:t>based</a:t>
                </a:r>
                <a:r>
                  <a:rPr lang="el-GR" sz="1200" i="1" dirty="0">
                    <a:cs typeface="Calibri" pitchFamily="34" charset="0"/>
                  </a:rPr>
                  <a:t> </a:t>
                </a:r>
                <a:r>
                  <a:rPr lang="el-GR" sz="1200" i="1" dirty="0" err="1">
                    <a:cs typeface="Calibri" pitchFamily="34" charset="0"/>
                  </a:rPr>
                  <a:t>healthcare</a:t>
                </a:r>
                <a:r>
                  <a:rPr lang="el-GR" sz="1200" i="1" dirty="0">
                    <a:cs typeface="Calibri" pitchFamily="34" charset="0"/>
                  </a:rPr>
                  <a:t> </a:t>
                </a:r>
                <a:r>
                  <a:rPr lang="el-GR" sz="1200" i="1" dirty="0" err="1">
                    <a:cs typeface="Calibri" pitchFamily="34" charset="0"/>
                  </a:rPr>
                  <a:t>services</a:t>
                </a:r>
                <a:r>
                  <a:rPr lang="el-GR" sz="1200" i="1" dirty="0">
                    <a:cs typeface="Calibri" pitchFamily="34" charset="0"/>
                  </a:rPr>
                  <a:t>) σε αυτούς που δυνητικά μπορούν να ωφεληθούν από αυτές (Arah et al. 2003</a:t>
                </a:r>
                <a:r>
                  <a:rPr lang="el-GR" sz="1200" dirty="0">
                    <a:cs typeface="Calibri" pitchFamily="34" charset="0"/>
                  </a:rPr>
                  <a:t>, WHO 2000). </a:t>
                </a:r>
              </a:p>
            </p:txBody>
          </p:sp>
        </p:grpSp>
        <p:grpSp>
          <p:nvGrpSpPr>
            <p:cNvPr id="8" name="43 - Ομάδα"/>
            <p:cNvGrpSpPr>
              <a:grpSpLocks/>
            </p:cNvGrpSpPr>
            <p:nvPr/>
          </p:nvGrpSpPr>
          <p:grpSpPr bwMode="auto">
            <a:xfrm>
              <a:off x="3491880" y="3070858"/>
              <a:ext cx="5256584" cy="1035032"/>
              <a:chOff x="3491880" y="3070858"/>
              <a:chExt cx="5256584" cy="1035032"/>
            </a:xfrm>
            <a:grpFill/>
          </p:grpSpPr>
          <p:sp>
            <p:nvSpPr>
              <p:cNvPr id="19475" name="Rectangle 32"/>
              <p:cNvSpPr>
                <a:spLocks noChangeArrowheads="1"/>
              </p:cNvSpPr>
              <p:nvPr/>
            </p:nvSpPr>
            <p:spPr bwMode="auto">
              <a:xfrm>
                <a:off x="3491880" y="3070858"/>
                <a:ext cx="1559589" cy="311979"/>
              </a:xfrm>
              <a:prstGeom prst="rect">
                <a:avLst/>
              </a:prstGeom>
              <a:grpFill/>
              <a:ln w="9525">
                <a:noFill/>
                <a:miter lim="800000"/>
                <a:headEnd/>
                <a:tailEnd/>
              </a:ln>
            </p:spPr>
            <p:txBody>
              <a:bodyPr wrap="none" lIns="38405" tIns="19202" rIns="38405" bIns="19202" anchor="ctr">
                <a:spAutoFit/>
              </a:bodyPr>
              <a:lstStyle/>
              <a:p>
                <a:pPr marL="204788" indent="-204788">
                  <a:spcBef>
                    <a:spcPct val="20000"/>
                  </a:spcBef>
                  <a:buClr>
                    <a:schemeClr val="accent1"/>
                  </a:buClr>
                  <a:buSzPct val="85000"/>
                </a:pPr>
                <a:r>
                  <a:rPr lang="el-GR" b="1" dirty="0">
                    <a:cs typeface="Calibri" pitchFamily="34" charset="0"/>
                  </a:rPr>
                  <a:t>Ασφαλής</a:t>
                </a:r>
                <a:r>
                  <a:rPr lang="en-US" b="1" dirty="0">
                    <a:cs typeface="Calibri" pitchFamily="34" charset="0"/>
                  </a:rPr>
                  <a:t> (safe)</a:t>
                </a:r>
              </a:p>
            </p:txBody>
          </p:sp>
          <p:sp>
            <p:nvSpPr>
              <p:cNvPr id="19476" name="Subtitle 2"/>
              <p:cNvSpPr txBox="1">
                <a:spLocks/>
              </p:cNvSpPr>
              <p:nvPr/>
            </p:nvSpPr>
            <p:spPr bwMode="auto">
              <a:xfrm>
                <a:off x="3491880" y="3284983"/>
                <a:ext cx="5256584" cy="820907"/>
              </a:xfrm>
              <a:prstGeom prst="rect">
                <a:avLst/>
              </a:prstGeom>
              <a:grpFill/>
              <a:ln w="9525">
                <a:noFill/>
                <a:miter lim="800000"/>
                <a:headEnd/>
                <a:tailEnd/>
              </a:ln>
            </p:spPr>
            <p:txBody>
              <a:bodyPr wrap="square" lIns="91346" tIns="45673" rIns="91346" bIns="45673">
                <a:spAutoFit/>
              </a:bodyPr>
              <a:lstStyle/>
              <a:p>
                <a:pPr algn="just" defTabSz="815579">
                  <a:spcBef>
                    <a:spcPct val="20000"/>
                  </a:spcBef>
                </a:pPr>
                <a:r>
                  <a:rPr lang="el-GR" sz="1200" i="1" dirty="0">
                    <a:cs typeface="Calibri" pitchFamily="34" charset="0"/>
                  </a:rPr>
                  <a:t>οι υπηρεσίες υγείας παρέχονται με τέτοιο τρόπο ώστε να αποφεύγονται</a:t>
                </a:r>
                <a:r>
                  <a:rPr lang="en-US" sz="1200" i="1" dirty="0">
                    <a:cs typeface="Calibri" pitchFamily="34" charset="0"/>
                  </a:rPr>
                  <a:t>/</a:t>
                </a:r>
                <a:r>
                  <a:rPr lang="el-GR" sz="1200" i="1" dirty="0">
                    <a:cs typeface="Calibri" pitchFamily="34" charset="0"/>
                  </a:rPr>
                  <a:t>προλαμβάνονται</a:t>
                </a:r>
                <a:r>
                  <a:rPr lang="en-US" sz="1200" i="1" dirty="0">
                    <a:cs typeface="Calibri" pitchFamily="34" charset="0"/>
                  </a:rPr>
                  <a:t>/</a:t>
                </a:r>
                <a:r>
                  <a:rPr lang="el-GR" sz="1200" i="1" dirty="0">
                    <a:cs typeface="Calibri" pitchFamily="34" charset="0"/>
                  </a:rPr>
                  <a:t>ελαχιστοποιούνται οι ανεπιθύμητες ενέργειες</a:t>
                </a:r>
                <a:r>
                  <a:rPr lang="en-US" sz="1200" i="1" dirty="0">
                    <a:cs typeface="Calibri" pitchFamily="34" charset="0"/>
                  </a:rPr>
                  <a:t>/</a:t>
                </a:r>
                <a:r>
                  <a:rPr lang="el-GR" sz="1200" i="1" dirty="0">
                    <a:cs typeface="Calibri" pitchFamily="34" charset="0"/>
                  </a:rPr>
                  <a:t>τραυματισμοί που μπορεί να προκύψουν από την παροχής της φροντίδας (National Patient Safety </a:t>
                </a:r>
                <a:r>
                  <a:rPr lang="el-GR" sz="1200" i="1" dirty="0" err="1">
                    <a:cs typeface="Calibri" pitchFamily="34" charset="0"/>
                  </a:rPr>
                  <a:t>Foundation</a:t>
                </a:r>
                <a:r>
                  <a:rPr lang="el-GR" sz="1200" i="1" dirty="0">
                    <a:cs typeface="Calibri" pitchFamily="34" charset="0"/>
                  </a:rPr>
                  <a:t>, 2000). </a:t>
                </a:r>
                <a:endParaRPr lang="en-US" sz="1200" i="1" dirty="0">
                  <a:cs typeface="Calibri" pitchFamily="34" charset="0"/>
                </a:endParaRPr>
              </a:p>
            </p:txBody>
          </p:sp>
        </p:grpSp>
        <p:grpSp>
          <p:nvGrpSpPr>
            <p:cNvPr id="9" name="42 - Ομάδα"/>
            <p:cNvGrpSpPr>
              <a:grpSpLocks/>
            </p:cNvGrpSpPr>
            <p:nvPr/>
          </p:nvGrpSpPr>
          <p:grpSpPr bwMode="auto">
            <a:xfrm>
              <a:off x="4211960" y="4152645"/>
              <a:ext cx="4392488" cy="1028516"/>
              <a:chOff x="4211960" y="4152645"/>
              <a:chExt cx="4392488" cy="1028516"/>
            </a:xfrm>
            <a:grpFill/>
          </p:grpSpPr>
          <p:sp>
            <p:nvSpPr>
              <p:cNvPr id="19471" name="Rectangle 33"/>
              <p:cNvSpPr>
                <a:spLocks noChangeArrowheads="1"/>
              </p:cNvSpPr>
              <p:nvPr/>
            </p:nvSpPr>
            <p:spPr bwMode="auto">
              <a:xfrm>
                <a:off x="4211960" y="4152645"/>
                <a:ext cx="4248472" cy="585646"/>
              </a:xfrm>
              <a:prstGeom prst="rect">
                <a:avLst/>
              </a:prstGeom>
              <a:grpFill/>
              <a:ln w="9525">
                <a:noFill/>
                <a:miter lim="800000"/>
                <a:headEnd/>
                <a:tailEnd/>
              </a:ln>
            </p:spPr>
            <p:txBody>
              <a:bodyPr lIns="38405" tIns="19202" rIns="38405" bIns="19202" anchor="ctr">
                <a:spAutoFit/>
              </a:bodyPr>
              <a:lstStyle/>
              <a:p>
                <a:r>
                  <a:rPr lang="el-GR" b="1" dirty="0">
                    <a:cs typeface="Calibri" pitchFamily="34" charset="0"/>
                  </a:rPr>
                  <a:t>Ανταποκρίνεται στις ανάγκες των χρηστών (</a:t>
                </a:r>
                <a:r>
                  <a:rPr lang="el-GR" b="1" dirty="0" err="1">
                    <a:cs typeface="Calibri" pitchFamily="34" charset="0"/>
                  </a:rPr>
                  <a:t>responsive</a:t>
                </a:r>
                <a:r>
                  <a:rPr lang="el-GR" b="1" dirty="0">
                    <a:cs typeface="Calibri" pitchFamily="34" charset="0"/>
                  </a:rPr>
                  <a:t>/</a:t>
                </a:r>
                <a:r>
                  <a:rPr lang="el-GR" b="1" dirty="0" err="1">
                    <a:cs typeface="Calibri" pitchFamily="34" charset="0"/>
                  </a:rPr>
                  <a:t>person-patient</a:t>
                </a:r>
                <a:r>
                  <a:rPr lang="el-GR" b="1" dirty="0">
                    <a:cs typeface="Calibri" pitchFamily="34" charset="0"/>
                  </a:rPr>
                  <a:t> </a:t>
                </a:r>
                <a:r>
                  <a:rPr lang="el-GR" b="1" dirty="0" err="1">
                    <a:cs typeface="Calibri" pitchFamily="34" charset="0"/>
                  </a:rPr>
                  <a:t>centred</a:t>
                </a:r>
                <a:r>
                  <a:rPr lang="el-GR" b="1" dirty="0">
                    <a:cs typeface="Calibri" pitchFamily="34" charset="0"/>
                  </a:rPr>
                  <a:t>)</a:t>
                </a:r>
                <a:endParaRPr lang="en-US" b="1" dirty="0">
                  <a:cs typeface="Calibri" pitchFamily="34" charset="0"/>
                </a:endParaRPr>
              </a:p>
            </p:txBody>
          </p:sp>
          <p:sp>
            <p:nvSpPr>
              <p:cNvPr id="19472" name="Subtitle 2"/>
              <p:cNvSpPr txBox="1">
                <a:spLocks/>
              </p:cNvSpPr>
              <p:nvPr/>
            </p:nvSpPr>
            <p:spPr bwMode="auto">
              <a:xfrm>
                <a:off x="4355976" y="4725143"/>
                <a:ext cx="4248472" cy="456018"/>
              </a:xfrm>
              <a:prstGeom prst="rect">
                <a:avLst/>
              </a:prstGeom>
              <a:grpFill/>
              <a:ln w="9525">
                <a:noFill/>
                <a:miter lim="800000"/>
                <a:headEnd/>
                <a:tailEnd/>
              </a:ln>
            </p:spPr>
            <p:txBody>
              <a:bodyPr wrap="square" lIns="91346" tIns="45673" rIns="91346" bIns="45673">
                <a:spAutoFit/>
              </a:bodyPr>
              <a:lstStyle/>
              <a:p>
                <a:pPr algn="just" defTabSz="815579">
                  <a:spcBef>
                    <a:spcPct val="20000"/>
                  </a:spcBef>
                </a:pPr>
                <a:r>
                  <a:rPr lang="el-GR" sz="1200" i="1" dirty="0">
                    <a:cs typeface="Calibri" pitchFamily="34" charset="0"/>
                  </a:rPr>
                  <a:t>τοποθετεί τον ασθενή/χρήστη στο επίκεντρο της υγειονομικής φροντίδας.</a:t>
                </a:r>
              </a:p>
            </p:txBody>
          </p:sp>
        </p:grpSp>
      </p:grpSp>
      <p:sp>
        <p:nvSpPr>
          <p:cNvPr id="38" name="1 - Τίτλος"/>
          <p:cNvSpPr txBox="1">
            <a:spLocks/>
          </p:cNvSpPr>
          <p:nvPr/>
        </p:nvSpPr>
        <p:spPr>
          <a:xfrm>
            <a:off x="457200" y="202542"/>
            <a:ext cx="8229600" cy="567929"/>
          </a:xfrm>
          <a:prstGeom prst="rect">
            <a:avLst/>
          </a:prstGeom>
        </p:spPr>
        <p:txBody>
          <a:bodyPr lIns="68580" tIns="34290" rIns="68580" bIns="34290"/>
          <a:lstStyle/>
          <a:p>
            <a:pPr algn="ctr">
              <a:defRPr/>
            </a:pPr>
            <a:r>
              <a:rPr lang="en-GB" sz="2000" b="1" dirty="0">
                <a:solidFill>
                  <a:srgbClr val="002060"/>
                </a:solidFill>
                <a:ea typeface="+mj-ea"/>
                <a:cs typeface="+mj-cs"/>
              </a:rPr>
              <a:t>OECD </a:t>
            </a:r>
            <a:r>
              <a:rPr lang="el-GR" sz="2000" b="1" dirty="0">
                <a:solidFill>
                  <a:srgbClr val="002060"/>
                </a:solidFill>
                <a:ea typeface="+mj-ea"/>
                <a:cs typeface="+mj-cs"/>
              </a:rPr>
              <a:t>Τι σημαίνει ποιοτική φροντίδα υγείας;</a:t>
            </a:r>
          </a:p>
        </p:txBody>
      </p:sp>
      <p:sp>
        <p:nvSpPr>
          <p:cNvPr id="39" name="2 - Θέση περιεχομένου"/>
          <p:cNvSpPr txBox="1">
            <a:spLocks/>
          </p:cNvSpPr>
          <p:nvPr/>
        </p:nvSpPr>
        <p:spPr>
          <a:xfrm>
            <a:off x="381835" y="957845"/>
            <a:ext cx="8229600" cy="378619"/>
          </a:xfrm>
          <a:prstGeom prst="rect">
            <a:avLst/>
          </a:prstGeom>
        </p:spPr>
        <p:txBody>
          <a:bodyPr lIns="68580" tIns="34290" rIns="68580" bIns="34290">
            <a:normAutofit/>
          </a:bodyPr>
          <a:lstStyle/>
          <a:p>
            <a:pPr>
              <a:spcBef>
                <a:spcPct val="20000"/>
              </a:spcBef>
              <a:buClr>
                <a:schemeClr val="accent1"/>
              </a:buClr>
              <a:buSzPct val="85000"/>
              <a:defRPr/>
            </a:pPr>
            <a:r>
              <a:rPr lang="el-GR" dirty="0">
                <a:latin typeface="Calibri" pitchFamily="34" charset="0"/>
                <a:cs typeface="Calibri" pitchFamily="34" charset="0"/>
              </a:rPr>
              <a:t>Όταν η φροντίδα που παρέχεται είναι…..</a:t>
            </a:r>
            <a:endParaRPr lang="en-US" dirty="0">
              <a:latin typeface="Calibri" pitchFamily="34" charset="0"/>
              <a:cs typeface="Calibri" pitchFamily="34" charset="0"/>
            </a:endParaRPr>
          </a:p>
          <a:p>
            <a:pPr marL="205740" indent="-205740">
              <a:spcBef>
                <a:spcPct val="20000"/>
              </a:spcBef>
              <a:buClr>
                <a:schemeClr val="accent1"/>
              </a:buClr>
              <a:buSzPct val="85000"/>
              <a:defRPr/>
            </a:pPr>
            <a:endParaRPr lang="en-US" sz="900" dirty="0">
              <a:latin typeface="Calibri" pitchFamily="34" charset="0"/>
              <a:cs typeface="Calibri" pitchFamily="34" charset="0"/>
            </a:endParaRPr>
          </a:p>
        </p:txBody>
      </p:sp>
      <p:sp>
        <p:nvSpPr>
          <p:cNvPr id="10" name="Βέλος: Δεξιό 9">
            <a:extLst>
              <a:ext uri="{FF2B5EF4-FFF2-40B4-BE49-F238E27FC236}">
                <a16:creationId xmlns:a16="http://schemas.microsoft.com/office/drawing/2014/main" id="{A7022DF2-540B-8FAF-D2D2-E4F503196282}"/>
              </a:ext>
            </a:extLst>
          </p:cNvPr>
          <p:cNvSpPr/>
          <p:nvPr/>
        </p:nvSpPr>
        <p:spPr>
          <a:xfrm>
            <a:off x="1367404" y="1723026"/>
            <a:ext cx="770392" cy="212519"/>
          </a:xfrm>
          <a:prstGeom prst="right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0C20CD33-4A67-DCA8-6724-77E33B47F895}"/>
              </a:ext>
            </a:extLst>
          </p:cNvPr>
          <p:cNvSpPr/>
          <p:nvPr/>
        </p:nvSpPr>
        <p:spPr>
          <a:xfrm>
            <a:off x="1744208" y="2740231"/>
            <a:ext cx="770392" cy="212519"/>
          </a:xfrm>
          <a:prstGeom prst="right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sp>
        <p:nvSpPr>
          <p:cNvPr id="12" name="Βέλος: Δεξιό 11">
            <a:extLst>
              <a:ext uri="{FF2B5EF4-FFF2-40B4-BE49-F238E27FC236}">
                <a16:creationId xmlns:a16="http://schemas.microsoft.com/office/drawing/2014/main" id="{FAE5E20B-AB8E-2CFA-D9C2-B13D74F086B0}"/>
              </a:ext>
            </a:extLst>
          </p:cNvPr>
          <p:cNvSpPr/>
          <p:nvPr/>
        </p:nvSpPr>
        <p:spPr>
          <a:xfrm>
            <a:off x="2430008" y="3807031"/>
            <a:ext cx="770392" cy="212519"/>
          </a:xfrm>
          <a:prstGeom prst="right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cxnSp>
        <p:nvCxnSpPr>
          <p:cNvPr id="5" name="Ευθεία γραμμή σύνδεσης 4">
            <a:extLst>
              <a:ext uri="{FF2B5EF4-FFF2-40B4-BE49-F238E27FC236}">
                <a16:creationId xmlns:a16="http://schemas.microsoft.com/office/drawing/2014/main" id="{2195D655-1AED-EAD3-AF67-B833658A8890}"/>
              </a:ext>
            </a:extLst>
          </p:cNvPr>
          <p:cNvCxnSpPr/>
          <p:nvPr/>
        </p:nvCxnSpPr>
        <p:spPr>
          <a:xfrm>
            <a:off x="395288" y="6667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45F5ECEB-8618-6775-3E47-65A053F8FEBB}"/>
              </a:ext>
            </a:extLst>
          </p:cNvPr>
          <p:cNvCxnSpPr/>
          <p:nvPr/>
        </p:nvCxnSpPr>
        <p:spPr>
          <a:xfrm>
            <a:off x="382191" y="690562"/>
            <a:ext cx="82677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11347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E140501C-C8D3-09DB-96B8-3CC67ACFDA39}"/>
              </a:ext>
            </a:extLst>
          </p:cNvPr>
          <p:cNvSpPr txBox="1">
            <a:spLocks noChangeArrowheads="1"/>
          </p:cNvSpPr>
          <p:nvPr/>
        </p:nvSpPr>
        <p:spPr bwMode="auto">
          <a:xfrm>
            <a:off x="310754" y="790575"/>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None/>
            </a:pPr>
            <a:endParaRPr lang="en-US" altLang="el-GR" sz="1350">
              <a:solidFill>
                <a:prstClr val="black"/>
              </a:solidFill>
              <a:latin typeface="Arial" panose="020B0604020202020204" pitchFamily="34" charset="0"/>
              <a:cs typeface="Arial" panose="020B0604020202020204" pitchFamily="34" charset="0"/>
            </a:endParaRPr>
          </a:p>
          <a:p>
            <a:pPr defTabSz="685800" eaLnBrk="0" fontAlgn="base" hangingPunct="0">
              <a:lnSpc>
                <a:spcPct val="100000"/>
              </a:lnSpc>
              <a:spcBef>
                <a:spcPct val="0"/>
              </a:spcBef>
              <a:spcAft>
                <a:spcPct val="0"/>
              </a:spcAft>
              <a:buNone/>
            </a:pPr>
            <a:endParaRPr lang="en-US" altLang="el-GR" sz="1350">
              <a:solidFill>
                <a:prstClr val="black"/>
              </a:solidFill>
              <a:latin typeface="Arial" panose="020B0604020202020204" pitchFamily="34" charset="0"/>
              <a:cs typeface="Arial" panose="020B0604020202020204" pitchFamily="34" charset="0"/>
            </a:endParaRPr>
          </a:p>
          <a:p>
            <a:pPr defTabSz="685800" eaLnBrk="0" fontAlgn="base" hangingPunct="0">
              <a:lnSpc>
                <a:spcPct val="100000"/>
              </a:lnSpc>
              <a:spcBef>
                <a:spcPct val="0"/>
              </a:spcBef>
              <a:spcAft>
                <a:spcPct val="0"/>
              </a:spcAft>
              <a:buNone/>
            </a:pPr>
            <a:endParaRPr lang="en-US" altLang="el-GR" sz="1350">
              <a:solidFill>
                <a:prstClr val="black"/>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DE123970-DBDB-B9F0-F100-6912BD8BB520}"/>
              </a:ext>
            </a:extLst>
          </p:cNvPr>
          <p:cNvSpPr txBox="1">
            <a:spLocks/>
          </p:cNvSpPr>
          <p:nvPr/>
        </p:nvSpPr>
        <p:spPr>
          <a:xfrm>
            <a:off x="374571" y="1175041"/>
            <a:ext cx="8437958" cy="396845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622" indent="-334566" algn="just" defTabSz="685800" eaLnBrk="1" fontAlgn="auto" hangingPunct="1">
              <a:lnSpc>
                <a:spcPct val="100000"/>
              </a:lnSpc>
              <a:spcBef>
                <a:spcPts val="750"/>
              </a:spcBef>
              <a:spcAft>
                <a:spcPts val="0"/>
              </a:spcAft>
              <a:buFont typeface="Wingdings" panose="05000000000000000000" pitchFamily="2" charset="2"/>
              <a:buChar char="Ø"/>
              <a:defRPr/>
            </a:pPr>
            <a:r>
              <a:rPr lang="el-GR" sz="1800" dirty="0">
                <a:solidFill>
                  <a:prstClr val="black"/>
                </a:solidFill>
                <a:latin typeface="Calibri" panose="020F0502020204030204"/>
                <a:cs typeface="Times New Roman" panose="02020603050405020304" pitchFamily="18" charset="0"/>
              </a:rPr>
              <a:t>Από τη σύγκριση του κόστους και του αποτελέσματος κάθε επιλογής υπολογίζεται </a:t>
            </a:r>
            <a:r>
              <a:rPr lang="en-GB" sz="1800" dirty="0">
                <a:solidFill>
                  <a:prstClr val="black"/>
                </a:solidFill>
                <a:latin typeface="Calibri" panose="020F0502020204030204"/>
                <a:cs typeface="Times New Roman" panose="02020603050405020304" pitchFamily="18" charset="0"/>
              </a:rPr>
              <a:t>o</a:t>
            </a:r>
            <a:r>
              <a:rPr lang="el-GR" sz="1800" dirty="0">
                <a:solidFill>
                  <a:prstClr val="black"/>
                </a:solidFill>
                <a:latin typeface="Calibri" panose="020F0502020204030204"/>
                <a:cs typeface="Times New Roman" panose="02020603050405020304" pitchFamily="18" charset="0"/>
              </a:rPr>
              <a:t> </a:t>
            </a:r>
            <a:r>
              <a:rPr lang="en-US" sz="1800" dirty="0">
                <a:solidFill>
                  <a:prstClr val="black"/>
                </a:solidFill>
                <a:latin typeface="Calibri" panose="020F0502020204030204"/>
                <a:cs typeface="Times New Roman" panose="02020603050405020304" pitchFamily="18" charset="0"/>
              </a:rPr>
              <a:t>ICER:</a:t>
            </a:r>
            <a:endParaRPr lang="el-GR" sz="1800" dirty="0">
              <a:solidFill>
                <a:prstClr val="black"/>
              </a:solidFill>
              <a:latin typeface="Calibri" panose="020F0502020204030204"/>
              <a:cs typeface="Times New Roman" panose="02020603050405020304" pitchFamily="18" charset="0"/>
            </a:endParaRPr>
          </a:p>
          <a:p>
            <a:pPr marL="403622" indent="-334566" algn="just" defTabSz="685800" eaLnBrk="1" fontAlgn="auto" hangingPunct="1">
              <a:lnSpc>
                <a:spcPct val="100000"/>
              </a:lnSpc>
              <a:spcBef>
                <a:spcPts val="750"/>
              </a:spcBef>
              <a:spcAft>
                <a:spcPts val="0"/>
              </a:spcAft>
              <a:buFont typeface="Wingdings" panose="05000000000000000000" pitchFamily="2" charset="2"/>
              <a:buChar char="Ø"/>
              <a:defRPr/>
            </a:pPr>
            <a:endParaRPr lang="el-GR" sz="900" dirty="0">
              <a:solidFill>
                <a:prstClr val="black"/>
              </a:solidFill>
              <a:latin typeface="Calibri" panose="020F0502020204030204"/>
              <a:cs typeface="Times New Roman" panose="02020603050405020304" pitchFamily="18" charset="0"/>
            </a:endParaRPr>
          </a:p>
          <a:p>
            <a:pPr marL="403622" indent="-334566" algn="just" defTabSz="685800" eaLnBrk="1" fontAlgn="auto" hangingPunct="1">
              <a:lnSpc>
                <a:spcPct val="100000"/>
              </a:lnSpc>
              <a:spcBef>
                <a:spcPts val="750"/>
              </a:spcBef>
              <a:spcAft>
                <a:spcPts val="0"/>
              </a:spcAft>
              <a:buNone/>
              <a:defRPr/>
            </a:pPr>
            <a:endParaRPr lang="en-US" sz="1800" dirty="0">
              <a:solidFill>
                <a:prstClr val="black"/>
              </a:solidFill>
              <a:latin typeface="Calibri" panose="020F0502020204030204"/>
            </a:endParaRPr>
          </a:p>
          <a:p>
            <a:pPr marL="403622" lvl="1" indent="-334566" algn="just" defTabSz="685800" eaLnBrk="1" fontAlgn="auto" hangingPunct="1">
              <a:lnSpc>
                <a:spcPct val="100000"/>
              </a:lnSpc>
              <a:spcBef>
                <a:spcPts val="375"/>
              </a:spcBef>
              <a:spcAft>
                <a:spcPts val="0"/>
              </a:spcAft>
              <a:buNone/>
              <a:defRPr/>
            </a:pPr>
            <a:r>
              <a:rPr lang="el-GR" sz="1800" b="1" dirty="0">
                <a:solidFill>
                  <a:prstClr val="black"/>
                </a:solidFill>
                <a:latin typeface="Calibri" panose="020F0502020204030204"/>
              </a:rPr>
              <a:t>	</a:t>
            </a:r>
          </a:p>
          <a:p>
            <a:pPr marL="403622" indent="-334566" algn="just" defTabSz="685800" eaLnBrk="1" fontAlgn="auto" hangingPunct="1">
              <a:lnSpc>
                <a:spcPct val="100000"/>
              </a:lnSpc>
              <a:spcBef>
                <a:spcPts val="750"/>
              </a:spcBef>
              <a:spcAft>
                <a:spcPts val="0"/>
              </a:spcAft>
              <a:buFont typeface="Wingdings" panose="05000000000000000000" pitchFamily="2" charset="2"/>
              <a:buChar char="Ø"/>
              <a:defRPr/>
            </a:pPr>
            <a:r>
              <a:rPr lang="el-GR" sz="1800" dirty="0">
                <a:solidFill>
                  <a:prstClr val="black"/>
                </a:solidFill>
                <a:latin typeface="Calibri" panose="020F0502020204030204"/>
                <a:cs typeface="Times New Roman" panose="02020603050405020304" pitchFamily="18" charset="0"/>
              </a:rPr>
              <a:t>Ο </a:t>
            </a:r>
            <a:r>
              <a:rPr lang="en-US" sz="1800" dirty="0">
                <a:solidFill>
                  <a:prstClr val="black"/>
                </a:solidFill>
                <a:latin typeface="Calibri" panose="020F0502020204030204"/>
                <a:cs typeface="Times New Roman" panose="02020603050405020304" pitchFamily="18" charset="0"/>
              </a:rPr>
              <a:t>ICER</a:t>
            </a:r>
            <a:r>
              <a:rPr lang="el-GR" sz="1800" dirty="0">
                <a:solidFill>
                  <a:prstClr val="black"/>
                </a:solidFill>
                <a:latin typeface="Calibri" panose="020F0502020204030204"/>
                <a:cs typeface="Times New Roman" panose="02020603050405020304" pitchFamily="18" charset="0"/>
              </a:rPr>
              <a:t> αποτελεί ένα μέτρο του πρόσθετου κόστους μίας παρέμβασης σε συνδυασμό με το πρόσθετο αποτέλεσμα που η παρέμβαση αυτή επιφέρει (το καλύτερο </a:t>
            </a:r>
            <a:r>
              <a:rPr lang="en-US" sz="1800" dirty="0">
                <a:solidFill>
                  <a:prstClr val="black"/>
                </a:solidFill>
                <a:latin typeface="Calibri" panose="020F0502020204030204"/>
                <a:cs typeface="Times New Roman" panose="02020603050405020304" pitchFamily="18" charset="0"/>
              </a:rPr>
              <a:t>“value for money”</a:t>
            </a:r>
            <a:r>
              <a:rPr lang="el-GR" sz="1800" dirty="0">
                <a:solidFill>
                  <a:prstClr val="black"/>
                </a:solidFill>
                <a:latin typeface="Calibri" panose="020F0502020204030204"/>
                <a:cs typeface="Times New Roman" panose="02020603050405020304" pitchFamily="18" charset="0"/>
              </a:rPr>
              <a:t>)</a:t>
            </a:r>
            <a:r>
              <a:rPr lang="en-GB" sz="1800" dirty="0">
                <a:solidFill>
                  <a:prstClr val="black"/>
                </a:solidFill>
                <a:latin typeface="Calibri" panose="020F0502020204030204"/>
                <a:cs typeface="Times New Roman" panose="02020603050405020304" pitchFamily="18" charset="0"/>
              </a:rPr>
              <a:t>.</a:t>
            </a:r>
            <a:endParaRPr lang="el-GR" sz="1800" dirty="0">
              <a:solidFill>
                <a:prstClr val="black"/>
              </a:solidFill>
              <a:latin typeface="Calibri" panose="020F0502020204030204"/>
              <a:cs typeface="Times New Roman" panose="02020603050405020304" pitchFamily="18" charset="0"/>
            </a:endParaRPr>
          </a:p>
          <a:p>
            <a:pPr marL="403622" indent="-334566" algn="just" defTabSz="685800" eaLnBrk="1" fontAlgn="auto" hangingPunct="1">
              <a:lnSpc>
                <a:spcPct val="100000"/>
              </a:lnSpc>
              <a:spcBef>
                <a:spcPts val="750"/>
              </a:spcBef>
              <a:spcAft>
                <a:spcPts val="0"/>
              </a:spcAft>
              <a:buFont typeface="Wingdings" panose="05000000000000000000" pitchFamily="2" charset="2"/>
              <a:buChar char="Ø"/>
              <a:defRPr/>
            </a:pPr>
            <a:r>
              <a:rPr lang="el-GR" sz="1800" dirty="0">
                <a:solidFill>
                  <a:prstClr val="black"/>
                </a:solidFill>
                <a:latin typeface="Calibri" panose="020F0502020204030204"/>
                <a:cs typeface="Times New Roman" panose="02020603050405020304" pitchFamily="18" charset="0"/>
              </a:rPr>
              <a:t>Δεν λαμβάνεται υπόψη η υποκειμενική αντίληψη των ατόμων για τις καταστάσεις υγείας τους</a:t>
            </a:r>
          </a:p>
          <a:p>
            <a:pPr marL="403622" indent="-334566" algn="just" defTabSz="685800" eaLnBrk="1" fontAlgn="auto" hangingPunct="1">
              <a:lnSpc>
                <a:spcPct val="100000"/>
              </a:lnSpc>
              <a:spcBef>
                <a:spcPts val="750"/>
              </a:spcBef>
              <a:spcAft>
                <a:spcPts val="0"/>
              </a:spcAft>
              <a:buFont typeface="Wingdings" panose="05000000000000000000" pitchFamily="2" charset="2"/>
              <a:buChar char="ü"/>
              <a:defRPr/>
            </a:pPr>
            <a:r>
              <a:rPr lang="el-GR" sz="1800" b="1" dirty="0">
                <a:solidFill>
                  <a:srgbClr val="002060"/>
                </a:solidFill>
                <a:latin typeface="Calibri" panose="020F0502020204030204"/>
                <a:cs typeface="Times New Roman" panose="02020603050405020304" pitchFamily="18" charset="0"/>
              </a:rPr>
              <a:t>Στο παράδειγμα </a:t>
            </a:r>
            <a:r>
              <a:rPr lang="en-US" sz="1800" b="1" dirty="0">
                <a:solidFill>
                  <a:srgbClr val="002060"/>
                </a:solidFill>
                <a:latin typeface="Calibri" panose="020F0502020204030204"/>
                <a:cs typeface="Times New Roman" panose="02020603050405020304" pitchFamily="18" charset="0"/>
              </a:rPr>
              <a:t>CEA </a:t>
            </a:r>
            <a:r>
              <a:rPr lang="el-GR" sz="1800" b="1" dirty="0">
                <a:solidFill>
                  <a:srgbClr val="002060"/>
                </a:solidFill>
                <a:latin typeface="Calibri" panose="020F0502020204030204"/>
                <a:cs typeface="Times New Roman" panose="02020603050405020304" pitchFamily="18" charset="0"/>
              </a:rPr>
              <a:t>ο </a:t>
            </a:r>
            <a:r>
              <a:rPr lang="en-US" sz="1800" b="1" dirty="0">
                <a:solidFill>
                  <a:srgbClr val="002060"/>
                </a:solidFill>
                <a:latin typeface="Calibri" panose="020F0502020204030204"/>
                <a:cs typeface="Times New Roman" panose="02020603050405020304" pitchFamily="18" charset="0"/>
              </a:rPr>
              <a:t>ICER </a:t>
            </a:r>
            <a:r>
              <a:rPr lang="el-GR" sz="1800" b="1" dirty="0">
                <a:solidFill>
                  <a:srgbClr val="002060"/>
                </a:solidFill>
                <a:latin typeface="Calibri" panose="020F0502020204030204"/>
                <a:cs typeface="Times New Roman" panose="02020603050405020304" pitchFamily="18" charset="0"/>
              </a:rPr>
              <a:t>υπολογίζεται ως εξής:</a:t>
            </a:r>
          </a:p>
          <a:p>
            <a:pPr marL="0" indent="0" algn="just" defTabSz="685800" eaLnBrk="1" fontAlgn="auto" hangingPunct="1">
              <a:lnSpc>
                <a:spcPct val="100000"/>
              </a:lnSpc>
              <a:spcBef>
                <a:spcPts val="750"/>
              </a:spcBef>
              <a:spcAft>
                <a:spcPts val="0"/>
              </a:spcAft>
              <a:buNone/>
              <a:defRPr/>
            </a:pPr>
            <a:r>
              <a:rPr lang="el-GR" sz="1800" dirty="0">
                <a:solidFill>
                  <a:prstClr val="black"/>
                </a:solidFill>
                <a:latin typeface="Calibri" panose="020F0502020204030204"/>
                <a:cs typeface="Times New Roman" panose="02020603050405020304" pitchFamily="18" charset="0"/>
              </a:rPr>
              <a:t>        </a:t>
            </a:r>
            <a:r>
              <a:rPr lang="en-US" sz="1800" dirty="0">
                <a:solidFill>
                  <a:prstClr val="black"/>
                </a:solidFill>
                <a:latin typeface="Calibri" panose="020F0502020204030204"/>
                <a:cs typeface="Times New Roman" panose="02020603050405020304" pitchFamily="18" charset="0"/>
              </a:rPr>
              <a:t>ICER = </a:t>
            </a:r>
            <a:r>
              <a:rPr lang="el-GR" sz="1800" dirty="0">
                <a:solidFill>
                  <a:prstClr val="black"/>
                </a:solidFill>
                <a:latin typeface="Calibri" panose="020F0502020204030204"/>
                <a:cs typeface="Times New Roman" panose="02020603050405020304" pitchFamily="18" charset="0"/>
              </a:rPr>
              <a:t>(€</a:t>
            </a:r>
            <a:r>
              <a:rPr lang="en-US" sz="1800" dirty="0">
                <a:solidFill>
                  <a:prstClr val="black"/>
                </a:solidFill>
                <a:latin typeface="Calibri" panose="020F0502020204030204"/>
                <a:cs typeface="Times New Roman" panose="02020603050405020304" pitchFamily="18" charset="0"/>
              </a:rPr>
              <a:t>500 - </a:t>
            </a:r>
            <a:r>
              <a:rPr lang="el-GR" sz="1800" dirty="0">
                <a:solidFill>
                  <a:prstClr val="black"/>
                </a:solidFill>
                <a:latin typeface="Calibri" panose="020F0502020204030204"/>
                <a:cs typeface="Times New Roman" panose="02020603050405020304" pitchFamily="18" charset="0"/>
              </a:rPr>
              <a:t>€</a:t>
            </a:r>
            <a:r>
              <a:rPr lang="en-US" sz="1800" dirty="0">
                <a:solidFill>
                  <a:prstClr val="black"/>
                </a:solidFill>
                <a:latin typeface="Calibri" panose="020F0502020204030204"/>
                <a:cs typeface="Times New Roman" panose="02020603050405020304" pitchFamily="18" charset="0"/>
              </a:rPr>
              <a:t>400</a:t>
            </a:r>
            <a:r>
              <a:rPr lang="el-GR" sz="1800" dirty="0">
                <a:solidFill>
                  <a:prstClr val="black"/>
                </a:solidFill>
                <a:latin typeface="Calibri" panose="020F0502020204030204"/>
                <a:cs typeface="Times New Roman" panose="02020603050405020304" pitchFamily="18" charset="0"/>
              </a:rPr>
              <a:t>) / (2,22 – 1,6) = €100 / 0,62 = €161,3 / κερδισμένο έτος ζωής</a:t>
            </a:r>
            <a:endParaRPr lang="en-US" sz="1800" dirty="0">
              <a:solidFill>
                <a:prstClr val="black"/>
              </a:solidFill>
              <a:latin typeface="Calibri" panose="020F0502020204030204"/>
              <a:cs typeface="Times New Roman" panose="02020603050405020304" pitchFamily="18" charset="0"/>
            </a:endParaRPr>
          </a:p>
        </p:txBody>
      </p:sp>
      <p:grpSp>
        <p:nvGrpSpPr>
          <p:cNvPr id="55300" name="Group 14">
            <a:extLst>
              <a:ext uri="{FF2B5EF4-FFF2-40B4-BE49-F238E27FC236}">
                <a16:creationId xmlns:a16="http://schemas.microsoft.com/office/drawing/2014/main" id="{E733832A-BA78-E9D2-1A1A-C130E7EA5E5F}"/>
              </a:ext>
            </a:extLst>
          </p:cNvPr>
          <p:cNvGrpSpPr>
            <a:grpSpLocks/>
          </p:cNvGrpSpPr>
          <p:nvPr/>
        </p:nvGrpSpPr>
        <p:grpSpPr bwMode="auto">
          <a:xfrm>
            <a:off x="2362201" y="1506156"/>
            <a:ext cx="4800600" cy="1065594"/>
            <a:chOff x="398" y="2175"/>
            <a:chExt cx="4972" cy="1524"/>
          </a:xfrm>
          <a:solidFill>
            <a:schemeClr val="accent1">
              <a:lumMod val="20000"/>
              <a:lumOff val="80000"/>
            </a:schemeClr>
          </a:solidFill>
        </p:grpSpPr>
        <p:sp>
          <p:nvSpPr>
            <p:cNvPr id="6" name="Rectangle 5">
              <a:extLst>
                <a:ext uri="{FF2B5EF4-FFF2-40B4-BE49-F238E27FC236}">
                  <a16:creationId xmlns:a16="http://schemas.microsoft.com/office/drawing/2014/main" id="{F8D4618F-15C9-D7F0-FA0A-7651D5FF4D44}"/>
                </a:ext>
              </a:extLst>
            </p:cNvPr>
            <p:cNvSpPr>
              <a:spLocks noChangeArrowheads="1"/>
            </p:cNvSpPr>
            <p:nvPr/>
          </p:nvSpPr>
          <p:spPr bwMode="auto">
            <a:xfrm>
              <a:off x="398" y="2175"/>
              <a:ext cx="4972" cy="1524"/>
            </a:xfrm>
            <a:prstGeom prst="rect">
              <a:avLst/>
            </a:prstGeom>
            <a:grpFill/>
            <a:ln w="19050">
              <a:noFill/>
              <a:miter lim="800000"/>
              <a:headEnd/>
              <a:tailEnd/>
            </a:ln>
            <a:effectLst/>
          </p:spPr>
          <p:txBody>
            <a:bodyPr wrap="none" anchor="ctr"/>
            <a:lstStyle/>
            <a:p>
              <a:pPr algn="ctr" defTabSz="685800">
                <a:defRPr/>
              </a:pPr>
              <a:endParaRPr lang="en-US" sz="1050">
                <a:solidFill>
                  <a:srgbClr val="000000"/>
                </a:solidFill>
                <a:latin typeface="Arial"/>
                <a:cs typeface="Arial" panose="020B0604020202020204" pitchFamily="34" charset="0"/>
              </a:endParaRPr>
            </a:p>
          </p:txBody>
        </p:sp>
        <p:sp>
          <p:nvSpPr>
            <p:cNvPr id="55303" name="Text Box 4">
              <a:extLst>
                <a:ext uri="{FF2B5EF4-FFF2-40B4-BE49-F238E27FC236}">
                  <a16:creationId xmlns:a16="http://schemas.microsoft.com/office/drawing/2014/main" id="{2C8B5B87-96CA-BCD4-D031-8B8E71FD7060}"/>
                </a:ext>
              </a:extLst>
            </p:cNvPr>
            <p:cNvSpPr txBox="1">
              <a:spLocks noChangeArrowheads="1"/>
            </p:cNvSpPr>
            <p:nvPr/>
          </p:nvSpPr>
          <p:spPr bwMode="auto">
            <a:xfrm>
              <a:off x="634" y="2782"/>
              <a:ext cx="895" cy="381"/>
            </a:xfrm>
            <a:prstGeom prst="rect">
              <a:avLst/>
            </a:prstGeom>
            <a:grp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50000"/>
                </a:spcBef>
                <a:spcAft>
                  <a:spcPct val="0"/>
                </a:spcAft>
                <a:defRPr/>
              </a:pPr>
              <a:r>
                <a:rPr kumimoji="1" lang="en-US" altLang="zh-TW" sz="1050" b="1">
                  <a:solidFill>
                    <a:srgbClr val="000000"/>
                  </a:solidFill>
                  <a:ea typeface="DFKai-SB" pitchFamily="65" charset="-128"/>
                </a:rPr>
                <a:t>ICER </a:t>
              </a:r>
              <a:r>
                <a:rPr kumimoji="1" lang="zh-TW" altLang="en-US" sz="1050" b="1">
                  <a:solidFill>
                    <a:srgbClr val="000000"/>
                  </a:solidFill>
                  <a:ea typeface="DFKai-SB" pitchFamily="65" charset="-128"/>
                </a:rPr>
                <a:t>＝</a:t>
              </a:r>
            </a:p>
          </p:txBody>
        </p:sp>
        <p:sp>
          <p:nvSpPr>
            <p:cNvPr id="55304" name="Line 9">
              <a:extLst>
                <a:ext uri="{FF2B5EF4-FFF2-40B4-BE49-F238E27FC236}">
                  <a16:creationId xmlns:a16="http://schemas.microsoft.com/office/drawing/2014/main" id="{1792163C-E7F5-93B1-2368-76C96DEFB3D9}"/>
                </a:ext>
              </a:extLst>
            </p:cNvPr>
            <p:cNvSpPr>
              <a:spLocks noChangeShapeType="1"/>
            </p:cNvSpPr>
            <p:nvPr/>
          </p:nvSpPr>
          <p:spPr bwMode="auto">
            <a:xfrm>
              <a:off x="1559" y="2907"/>
              <a:ext cx="3521" cy="0"/>
            </a:xfrm>
            <a:prstGeom prst="line">
              <a:avLst/>
            </a:prstGeom>
            <a:grpFill/>
            <a:ln w="28575">
              <a:solidFill>
                <a:schemeClr val="tx1"/>
              </a:solidFill>
              <a:round/>
              <a:headEnd/>
              <a:tailEnd/>
            </a:ln>
          </p:spPr>
          <p:txBody>
            <a:bodyPr/>
            <a:lstStyle/>
            <a:p>
              <a:pPr defTabSz="685800" eaLnBrk="0" fontAlgn="base" hangingPunct="0">
                <a:spcBef>
                  <a:spcPct val="0"/>
                </a:spcBef>
                <a:spcAft>
                  <a:spcPct val="0"/>
                </a:spcAft>
                <a:defRPr/>
              </a:pPr>
              <a:endParaRPr lang="el-GR" sz="1350">
                <a:solidFill>
                  <a:prstClr val="black"/>
                </a:solidFill>
                <a:latin typeface="Arial" panose="020B0604020202020204" pitchFamily="34" charset="0"/>
                <a:cs typeface="Arial" panose="020B0604020202020204" pitchFamily="34" charset="0"/>
              </a:endParaRPr>
            </a:p>
          </p:txBody>
        </p:sp>
        <p:sp>
          <p:nvSpPr>
            <p:cNvPr id="55305" name="Text Box 8">
              <a:extLst>
                <a:ext uri="{FF2B5EF4-FFF2-40B4-BE49-F238E27FC236}">
                  <a16:creationId xmlns:a16="http://schemas.microsoft.com/office/drawing/2014/main" id="{2D248C2F-DA82-78A7-4C8B-39CC9F4FD34B}"/>
                </a:ext>
              </a:extLst>
            </p:cNvPr>
            <p:cNvSpPr txBox="1">
              <a:spLocks noChangeArrowheads="1"/>
            </p:cNvSpPr>
            <p:nvPr/>
          </p:nvSpPr>
          <p:spPr bwMode="auto">
            <a:xfrm>
              <a:off x="1831" y="2361"/>
              <a:ext cx="1168" cy="442"/>
            </a:xfrm>
            <a:prstGeom prst="rect">
              <a:avLst/>
            </a:prstGeom>
            <a:grp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50000"/>
                </a:spcBef>
                <a:spcAft>
                  <a:spcPct val="0"/>
                </a:spcAft>
                <a:defRPr/>
              </a:pPr>
              <a:r>
                <a:rPr kumimoji="1" lang="en-US" altLang="zh-TW" sz="1050" b="1">
                  <a:solidFill>
                    <a:srgbClr val="000000"/>
                  </a:solidFill>
                  <a:ea typeface="DFKai-SB" pitchFamily="65" charset="-128"/>
                </a:rPr>
                <a:t>Treatment</a:t>
              </a:r>
              <a:br>
                <a:rPr kumimoji="1" lang="en-US" altLang="zh-TW" sz="1050" b="1">
                  <a:solidFill>
                    <a:srgbClr val="000000"/>
                  </a:solidFill>
                  <a:ea typeface="DFKai-SB" pitchFamily="65" charset="-128"/>
                </a:rPr>
              </a:br>
              <a:r>
                <a:rPr kumimoji="1" lang="en-US" altLang="zh-TW" sz="1050" b="1">
                  <a:solidFill>
                    <a:srgbClr val="000000"/>
                  </a:solidFill>
                  <a:ea typeface="DFKai-SB" pitchFamily="65" charset="-128"/>
                </a:rPr>
                <a:t>cost of A</a:t>
              </a:r>
            </a:p>
          </p:txBody>
        </p:sp>
        <p:sp>
          <p:nvSpPr>
            <p:cNvPr id="55306" name="Text Box 8">
              <a:extLst>
                <a:ext uri="{FF2B5EF4-FFF2-40B4-BE49-F238E27FC236}">
                  <a16:creationId xmlns:a16="http://schemas.microsoft.com/office/drawing/2014/main" id="{2018D3DC-897D-8479-5394-06474FBDBE1F}"/>
                </a:ext>
              </a:extLst>
            </p:cNvPr>
            <p:cNvSpPr txBox="1">
              <a:spLocks noChangeArrowheads="1"/>
            </p:cNvSpPr>
            <p:nvPr/>
          </p:nvSpPr>
          <p:spPr bwMode="auto">
            <a:xfrm>
              <a:off x="3609" y="2361"/>
              <a:ext cx="1168" cy="442"/>
            </a:xfrm>
            <a:prstGeom prst="rect">
              <a:avLst/>
            </a:prstGeom>
            <a:grp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50000"/>
                </a:spcBef>
                <a:spcAft>
                  <a:spcPct val="0"/>
                </a:spcAft>
                <a:defRPr/>
              </a:pPr>
              <a:r>
                <a:rPr kumimoji="1" lang="en-US" altLang="zh-TW" sz="1050" b="1">
                  <a:solidFill>
                    <a:srgbClr val="000000"/>
                  </a:solidFill>
                  <a:ea typeface="DFKai-SB" pitchFamily="65" charset="-128"/>
                </a:rPr>
                <a:t>Treatment</a:t>
              </a:r>
              <a:br>
                <a:rPr kumimoji="1" lang="en-US" altLang="zh-TW" sz="1050" b="1">
                  <a:solidFill>
                    <a:srgbClr val="000000"/>
                  </a:solidFill>
                  <a:ea typeface="DFKai-SB" pitchFamily="65" charset="-128"/>
                </a:rPr>
              </a:br>
              <a:r>
                <a:rPr kumimoji="1" lang="en-US" altLang="zh-TW" sz="1050" b="1">
                  <a:solidFill>
                    <a:srgbClr val="000000"/>
                  </a:solidFill>
                  <a:ea typeface="DFKai-SB" pitchFamily="65" charset="-128"/>
                </a:rPr>
                <a:t>cost of B</a:t>
              </a:r>
            </a:p>
          </p:txBody>
        </p:sp>
        <p:sp>
          <p:nvSpPr>
            <p:cNvPr id="55307" name="Text Box 10">
              <a:extLst>
                <a:ext uri="{FF2B5EF4-FFF2-40B4-BE49-F238E27FC236}">
                  <a16:creationId xmlns:a16="http://schemas.microsoft.com/office/drawing/2014/main" id="{21772F43-D9E5-AE66-0759-5FE4CD4CD005}"/>
                </a:ext>
              </a:extLst>
            </p:cNvPr>
            <p:cNvSpPr txBox="1">
              <a:spLocks noChangeArrowheads="1"/>
            </p:cNvSpPr>
            <p:nvPr/>
          </p:nvSpPr>
          <p:spPr bwMode="auto">
            <a:xfrm>
              <a:off x="3171" y="2457"/>
              <a:ext cx="266" cy="381"/>
            </a:xfrm>
            <a:prstGeom prst="rect">
              <a:avLst/>
            </a:prstGeom>
            <a:grp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defRPr/>
              </a:pPr>
              <a:r>
                <a:rPr lang="en-GB" altLang="el-GR" sz="1050">
                  <a:solidFill>
                    <a:srgbClr val="000000"/>
                  </a:solidFill>
                </a:rPr>
                <a:t>–</a:t>
              </a:r>
            </a:p>
          </p:txBody>
        </p:sp>
        <p:sp>
          <p:nvSpPr>
            <p:cNvPr id="55308" name="Text Box 6">
              <a:extLst>
                <a:ext uri="{FF2B5EF4-FFF2-40B4-BE49-F238E27FC236}">
                  <a16:creationId xmlns:a16="http://schemas.microsoft.com/office/drawing/2014/main" id="{0BC764FC-47C1-80BA-D103-A525CAC0064E}"/>
                </a:ext>
              </a:extLst>
            </p:cNvPr>
            <p:cNvSpPr txBox="1">
              <a:spLocks noChangeArrowheads="1"/>
            </p:cNvSpPr>
            <p:nvPr/>
          </p:nvSpPr>
          <p:spPr bwMode="auto">
            <a:xfrm>
              <a:off x="1831" y="3011"/>
              <a:ext cx="1168" cy="442"/>
            </a:xfrm>
            <a:prstGeom prst="rect">
              <a:avLst/>
            </a:prstGeom>
            <a:grp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50000"/>
                </a:spcBef>
                <a:spcAft>
                  <a:spcPct val="0"/>
                </a:spcAft>
                <a:defRPr/>
              </a:pPr>
              <a:r>
                <a:rPr kumimoji="1" lang="en-US" altLang="zh-TW" sz="1050" b="1">
                  <a:solidFill>
                    <a:srgbClr val="000000"/>
                  </a:solidFill>
                  <a:ea typeface="DFKai-SB" pitchFamily="65" charset="-128"/>
                </a:rPr>
                <a:t>Effectiveness</a:t>
              </a:r>
              <a:br>
                <a:rPr kumimoji="1" lang="en-US" altLang="zh-TW" sz="1050" b="1">
                  <a:solidFill>
                    <a:srgbClr val="000000"/>
                  </a:solidFill>
                  <a:ea typeface="DFKai-SB" pitchFamily="65" charset="-128"/>
                </a:rPr>
              </a:br>
              <a:r>
                <a:rPr kumimoji="1" lang="en-US" altLang="zh-TW" sz="1050" b="1">
                  <a:solidFill>
                    <a:srgbClr val="000000"/>
                  </a:solidFill>
                  <a:ea typeface="DFKai-SB" pitchFamily="65" charset="-128"/>
                </a:rPr>
                <a:t>of A</a:t>
              </a:r>
            </a:p>
          </p:txBody>
        </p:sp>
        <p:sp>
          <p:nvSpPr>
            <p:cNvPr id="55309" name="Text Box 6">
              <a:extLst>
                <a:ext uri="{FF2B5EF4-FFF2-40B4-BE49-F238E27FC236}">
                  <a16:creationId xmlns:a16="http://schemas.microsoft.com/office/drawing/2014/main" id="{0CD991F8-4862-15C3-4667-A6C2937E4407}"/>
                </a:ext>
              </a:extLst>
            </p:cNvPr>
            <p:cNvSpPr txBox="1">
              <a:spLocks noChangeArrowheads="1"/>
            </p:cNvSpPr>
            <p:nvPr/>
          </p:nvSpPr>
          <p:spPr bwMode="auto">
            <a:xfrm>
              <a:off x="3609" y="3011"/>
              <a:ext cx="1168" cy="442"/>
            </a:xfrm>
            <a:prstGeom prst="rect">
              <a:avLst/>
            </a:prstGeom>
            <a:grp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50000"/>
                </a:spcBef>
                <a:spcAft>
                  <a:spcPct val="0"/>
                </a:spcAft>
                <a:defRPr/>
              </a:pPr>
              <a:r>
                <a:rPr kumimoji="1" lang="en-US" altLang="zh-TW" sz="1050" b="1">
                  <a:solidFill>
                    <a:srgbClr val="000000"/>
                  </a:solidFill>
                  <a:ea typeface="DFKai-SB" pitchFamily="65" charset="-128"/>
                </a:rPr>
                <a:t>Effectiveness</a:t>
              </a:r>
              <a:br>
                <a:rPr kumimoji="1" lang="en-US" altLang="zh-TW" sz="1050" b="1">
                  <a:solidFill>
                    <a:srgbClr val="000000"/>
                  </a:solidFill>
                  <a:ea typeface="DFKai-SB" pitchFamily="65" charset="-128"/>
                </a:rPr>
              </a:br>
              <a:r>
                <a:rPr kumimoji="1" lang="en-US" altLang="zh-TW" sz="1050" b="1">
                  <a:solidFill>
                    <a:srgbClr val="000000"/>
                  </a:solidFill>
                  <a:ea typeface="DFKai-SB" pitchFamily="65" charset="-128"/>
                </a:rPr>
                <a:t>of B</a:t>
              </a:r>
            </a:p>
          </p:txBody>
        </p:sp>
        <p:sp>
          <p:nvSpPr>
            <p:cNvPr id="55310" name="Text Box 13">
              <a:extLst>
                <a:ext uri="{FF2B5EF4-FFF2-40B4-BE49-F238E27FC236}">
                  <a16:creationId xmlns:a16="http://schemas.microsoft.com/office/drawing/2014/main" id="{BBA5D9F8-E520-30CD-7DA3-BDD5CF57FB68}"/>
                </a:ext>
              </a:extLst>
            </p:cNvPr>
            <p:cNvSpPr txBox="1">
              <a:spLocks noChangeArrowheads="1"/>
            </p:cNvSpPr>
            <p:nvPr/>
          </p:nvSpPr>
          <p:spPr bwMode="auto">
            <a:xfrm>
              <a:off x="3171" y="3107"/>
              <a:ext cx="266" cy="381"/>
            </a:xfrm>
            <a:prstGeom prst="rect">
              <a:avLst/>
            </a:prstGeom>
            <a:grp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fontAlgn="base">
                <a:spcBef>
                  <a:spcPct val="0"/>
                </a:spcBef>
                <a:spcAft>
                  <a:spcPct val="0"/>
                </a:spcAft>
                <a:defRPr/>
              </a:pPr>
              <a:r>
                <a:rPr lang="en-GB" altLang="el-GR" sz="1050">
                  <a:solidFill>
                    <a:srgbClr val="000000"/>
                  </a:solidFill>
                </a:rPr>
                <a:t>–</a:t>
              </a:r>
            </a:p>
          </p:txBody>
        </p:sp>
      </p:grpSp>
      <p:sp>
        <p:nvSpPr>
          <p:cNvPr id="55301" name="Ορθογώνιο 2">
            <a:extLst>
              <a:ext uri="{FF2B5EF4-FFF2-40B4-BE49-F238E27FC236}">
                <a16:creationId xmlns:a16="http://schemas.microsoft.com/office/drawing/2014/main" id="{1EB2917E-E0A6-B070-F17B-D7B1CFEE8849}"/>
              </a:ext>
            </a:extLst>
          </p:cNvPr>
          <p:cNvSpPr>
            <a:spLocks noChangeArrowheads="1"/>
          </p:cNvSpPr>
          <p:nvPr/>
        </p:nvSpPr>
        <p:spPr bwMode="auto">
          <a:xfrm>
            <a:off x="628651" y="146448"/>
            <a:ext cx="7985522" cy="83099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el-GR" altLang="el-GR" sz="2400" b="1" dirty="0">
                <a:solidFill>
                  <a:srgbClr val="002060"/>
                </a:solidFill>
                <a:latin typeface="Calibri" panose="020F0502020204030204"/>
              </a:rPr>
              <a:t>Οριακός Λόγος Κόστους – Αποτελεσματικότητας  </a:t>
            </a:r>
            <a:br>
              <a:rPr lang="el-GR" altLang="el-GR" sz="2400" b="1" dirty="0">
                <a:solidFill>
                  <a:srgbClr val="002060"/>
                </a:solidFill>
                <a:latin typeface="Calibri" panose="020F0502020204030204"/>
              </a:rPr>
            </a:br>
            <a:r>
              <a:rPr lang="en-US" altLang="el-GR" sz="2400" b="1" dirty="0">
                <a:solidFill>
                  <a:srgbClr val="002060"/>
                </a:solidFill>
                <a:latin typeface="Calibri" panose="020F0502020204030204"/>
              </a:rPr>
              <a:t>Incremental Cost – Effectiveness Ratio (ICER)</a:t>
            </a:r>
            <a:endParaRPr lang="el-GR" altLang="el-GR" sz="2400" b="1" dirty="0">
              <a:solidFill>
                <a:srgbClr val="002060"/>
              </a:solidFill>
              <a:latin typeface="Calibri" panose="020F0502020204030204"/>
            </a:endParaRPr>
          </a:p>
        </p:txBody>
      </p:sp>
      <p:cxnSp>
        <p:nvCxnSpPr>
          <p:cNvPr id="5" name="Ευθεία γραμμή σύνδεσης 4">
            <a:extLst>
              <a:ext uri="{FF2B5EF4-FFF2-40B4-BE49-F238E27FC236}">
                <a16:creationId xmlns:a16="http://schemas.microsoft.com/office/drawing/2014/main" id="{57BF9CF2-92C8-96A6-B16C-06A672DC62B6}"/>
              </a:ext>
            </a:extLst>
          </p:cNvPr>
          <p:cNvCxnSpPr/>
          <p:nvPr/>
        </p:nvCxnSpPr>
        <p:spPr>
          <a:xfrm>
            <a:off x="395288" y="1019175"/>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3CCAB771-74A9-998B-DF2E-98D7F2FF0837}"/>
              </a:ext>
            </a:extLst>
          </p:cNvPr>
          <p:cNvCxnSpPr/>
          <p:nvPr/>
        </p:nvCxnSpPr>
        <p:spPr>
          <a:xfrm>
            <a:off x="382191" y="1042988"/>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0F90EB7F-0AEE-FC4F-304D-86076C99DFF1}"/>
              </a:ext>
            </a:extLst>
          </p:cNvPr>
          <p:cNvSpPr txBox="1">
            <a:spLocks noChangeArrowheads="1"/>
          </p:cNvSpPr>
          <p:nvPr/>
        </p:nvSpPr>
        <p:spPr bwMode="auto">
          <a:xfrm>
            <a:off x="310754" y="790575"/>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eaLnBrk="0" fontAlgn="base" hangingPunct="0">
              <a:lnSpc>
                <a:spcPct val="100000"/>
              </a:lnSpc>
              <a:spcBef>
                <a:spcPct val="0"/>
              </a:spcBef>
              <a:spcAft>
                <a:spcPct val="0"/>
              </a:spcAft>
              <a:buNone/>
            </a:pPr>
            <a:endParaRPr lang="en-US" altLang="el-GR" sz="1350">
              <a:solidFill>
                <a:prstClr val="black"/>
              </a:solidFill>
              <a:latin typeface="Arial" panose="020B0604020202020204" pitchFamily="34" charset="0"/>
              <a:cs typeface="Arial" panose="020B0604020202020204" pitchFamily="34" charset="0"/>
            </a:endParaRPr>
          </a:p>
          <a:p>
            <a:pPr defTabSz="685800" eaLnBrk="0" fontAlgn="base" hangingPunct="0">
              <a:lnSpc>
                <a:spcPct val="100000"/>
              </a:lnSpc>
              <a:spcBef>
                <a:spcPct val="0"/>
              </a:spcBef>
              <a:spcAft>
                <a:spcPct val="0"/>
              </a:spcAft>
              <a:buNone/>
            </a:pPr>
            <a:endParaRPr lang="en-US" altLang="el-GR" sz="1350">
              <a:solidFill>
                <a:prstClr val="black"/>
              </a:solidFill>
              <a:latin typeface="Arial" panose="020B0604020202020204" pitchFamily="34" charset="0"/>
              <a:cs typeface="Arial" panose="020B0604020202020204" pitchFamily="34" charset="0"/>
            </a:endParaRPr>
          </a:p>
          <a:p>
            <a:pPr defTabSz="685800" eaLnBrk="0" fontAlgn="base" hangingPunct="0">
              <a:lnSpc>
                <a:spcPct val="100000"/>
              </a:lnSpc>
              <a:spcBef>
                <a:spcPct val="0"/>
              </a:spcBef>
              <a:spcAft>
                <a:spcPct val="0"/>
              </a:spcAft>
              <a:buNone/>
            </a:pPr>
            <a:endParaRPr lang="en-US" altLang="el-GR" sz="1350">
              <a:solidFill>
                <a:prstClr val="black"/>
              </a:solidFill>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4884F94F-2AC9-4000-6F33-39E13FBF825D}"/>
              </a:ext>
            </a:extLst>
          </p:cNvPr>
          <p:cNvGraphicFramePr>
            <a:graphicFrameLocks/>
          </p:cNvGraphicFramePr>
          <p:nvPr>
            <p:extLst>
              <p:ext uri="{D42A27DB-BD31-4B8C-83A1-F6EECF244321}">
                <p14:modId xmlns:p14="http://schemas.microsoft.com/office/powerpoint/2010/main" val="3434016718"/>
              </p:ext>
            </p:extLst>
          </p:nvPr>
        </p:nvGraphicFramePr>
        <p:xfrm>
          <a:off x="551736" y="813755"/>
          <a:ext cx="8010525" cy="4196393"/>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6">
            <a:extLst>
              <a:ext uri="{FF2B5EF4-FFF2-40B4-BE49-F238E27FC236}">
                <a16:creationId xmlns:a16="http://schemas.microsoft.com/office/drawing/2014/main" id="{BD38F6DC-4341-7358-E881-EB54C02167D2}"/>
              </a:ext>
            </a:extLst>
          </p:cNvPr>
          <p:cNvSpPr/>
          <p:nvPr/>
        </p:nvSpPr>
        <p:spPr bwMode="auto">
          <a:xfrm rot="13447228">
            <a:off x="3634979" y="1532335"/>
            <a:ext cx="1059656" cy="1921669"/>
          </a:xfrm>
          <a:prstGeom prst="rightArrow">
            <a:avLst>
              <a:gd name="adj1" fmla="val 86672"/>
              <a:gd name="adj2" fmla="val 50000"/>
            </a:avLst>
          </a:prstGeom>
          <a:solidFill>
            <a:srgbClr val="FF0000">
              <a:alpha val="80000"/>
            </a:srgbClr>
          </a:solidFill>
          <a:ln w="3175" cap="flat" cmpd="sng" algn="ctr">
            <a:solidFill>
              <a:schemeClr val="bg1">
                <a:lumMod val="75000"/>
              </a:schemeClr>
            </a:solidFill>
            <a:prstDash val="solid"/>
            <a:round/>
            <a:headEnd type="none" w="med" len="med"/>
            <a:tailEnd type="none" w="med" len="med"/>
          </a:ln>
          <a:effectLst/>
        </p:spPr>
        <p:txBody>
          <a:bodyPr vert="vert" wrap="none" lIns="32826" tIns="16413" rIns="32826" bIns="16413" anchor="ctr"/>
          <a:lstStyle/>
          <a:p>
            <a:pPr algn="ctr" defTabSz="685800">
              <a:defRPr/>
            </a:pPr>
            <a:r>
              <a:rPr lang="el-GR" sz="2400" dirty="0">
                <a:solidFill>
                  <a:prstClr val="black"/>
                </a:solidFill>
                <a:latin typeface="Arial" charset="0"/>
                <a:cs typeface="Arial" charset="0"/>
              </a:rPr>
              <a:t>Απόρριψη</a:t>
            </a:r>
            <a:endParaRPr lang="en-US" sz="2400" dirty="0">
              <a:solidFill>
                <a:prstClr val="black"/>
              </a:solidFill>
              <a:latin typeface="Arial" charset="0"/>
              <a:cs typeface="Arial" charset="0"/>
            </a:endParaRPr>
          </a:p>
        </p:txBody>
      </p:sp>
      <p:sp>
        <p:nvSpPr>
          <p:cNvPr id="9" name="Right Arrow 7">
            <a:extLst>
              <a:ext uri="{FF2B5EF4-FFF2-40B4-BE49-F238E27FC236}">
                <a16:creationId xmlns:a16="http://schemas.microsoft.com/office/drawing/2014/main" id="{2BAAD3B8-42CA-1E81-9193-E7F686288DA6}"/>
              </a:ext>
            </a:extLst>
          </p:cNvPr>
          <p:cNvSpPr/>
          <p:nvPr/>
        </p:nvSpPr>
        <p:spPr bwMode="auto">
          <a:xfrm rot="2580211">
            <a:off x="4490189" y="2273470"/>
            <a:ext cx="980964" cy="1926371"/>
          </a:xfrm>
          <a:prstGeom prst="rightArrow">
            <a:avLst>
              <a:gd name="adj1" fmla="val 86672"/>
              <a:gd name="adj2" fmla="val 51293"/>
            </a:avLst>
          </a:prstGeom>
          <a:solidFill>
            <a:srgbClr val="00CC66">
              <a:alpha val="80000"/>
            </a:srgbClr>
          </a:solidFill>
          <a:ln w="3175" cap="flat" cmpd="sng" algn="ctr">
            <a:solidFill>
              <a:schemeClr val="bg1">
                <a:lumMod val="75000"/>
              </a:schemeClr>
            </a:solidFill>
            <a:prstDash val="solid"/>
            <a:round/>
            <a:headEnd type="none" w="med" len="med"/>
            <a:tailEnd type="none" w="med" len="med"/>
          </a:ln>
          <a:effectLst/>
        </p:spPr>
        <p:txBody>
          <a:bodyPr vert="vert270" wrap="none" lIns="32826" tIns="16413" rIns="32826" bIns="16413" anchor="ctr"/>
          <a:lstStyle/>
          <a:p>
            <a:pPr algn="ctr" defTabSz="685800">
              <a:defRPr/>
            </a:pPr>
            <a:r>
              <a:rPr lang="el-GR" sz="2400" dirty="0">
                <a:solidFill>
                  <a:prstClr val="black"/>
                </a:solidFill>
                <a:latin typeface="Arial" charset="0"/>
                <a:cs typeface="Arial" charset="0"/>
              </a:rPr>
              <a:t>Αποδοχή</a:t>
            </a:r>
            <a:endParaRPr lang="en-US" sz="2400" dirty="0">
              <a:solidFill>
                <a:prstClr val="black"/>
              </a:solidFill>
              <a:latin typeface="Arial" charset="0"/>
              <a:cs typeface="Arial" charset="0"/>
            </a:endParaRPr>
          </a:p>
        </p:txBody>
      </p:sp>
      <p:sp>
        <p:nvSpPr>
          <p:cNvPr id="4" name="Ορθογώνιο 2">
            <a:extLst>
              <a:ext uri="{FF2B5EF4-FFF2-40B4-BE49-F238E27FC236}">
                <a16:creationId xmlns:a16="http://schemas.microsoft.com/office/drawing/2014/main" id="{03FD6EEC-D1FB-5901-6BDF-C5FC9EFEDD70}"/>
              </a:ext>
            </a:extLst>
          </p:cNvPr>
          <p:cNvSpPr>
            <a:spLocks noChangeArrowheads="1"/>
          </p:cNvSpPr>
          <p:nvPr/>
        </p:nvSpPr>
        <p:spPr bwMode="auto">
          <a:xfrm>
            <a:off x="523875" y="204788"/>
            <a:ext cx="7798594" cy="52322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en-GB" altLang="el-GR" sz="2800" b="1" dirty="0">
                <a:solidFill>
                  <a:srgbClr val="002060"/>
                </a:solidFill>
                <a:latin typeface="Calibri" panose="020F0502020204030204"/>
              </a:rPr>
              <a:t>Cost-Effectiveness Plane</a:t>
            </a:r>
          </a:p>
        </p:txBody>
      </p:sp>
      <p:cxnSp>
        <p:nvCxnSpPr>
          <p:cNvPr id="2" name="Ευθεία γραμμή σύνδεσης 1">
            <a:extLst>
              <a:ext uri="{FF2B5EF4-FFF2-40B4-BE49-F238E27FC236}">
                <a16:creationId xmlns:a16="http://schemas.microsoft.com/office/drawing/2014/main" id="{8772E195-2FB5-8D61-659A-AC04466A51A5}"/>
              </a:ext>
            </a:extLst>
          </p:cNvPr>
          <p:cNvCxnSpPr/>
          <p:nvPr/>
        </p:nvCxnSpPr>
        <p:spPr>
          <a:xfrm>
            <a:off x="395288" y="745331"/>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 name="Ευθεία γραμμή σύνδεσης 2">
            <a:extLst>
              <a:ext uri="{FF2B5EF4-FFF2-40B4-BE49-F238E27FC236}">
                <a16:creationId xmlns:a16="http://schemas.microsoft.com/office/drawing/2014/main" id="{5A4AECB6-4408-0169-7097-3375F7436BD8}"/>
              </a:ext>
            </a:extLst>
          </p:cNvPr>
          <p:cNvCxnSpPr/>
          <p:nvPr/>
        </p:nvCxnSpPr>
        <p:spPr>
          <a:xfrm>
            <a:off x="382191" y="769144"/>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54E5A-D2B2-D63E-621B-8E709E721D9D}"/>
              </a:ext>
            </a:extLst>
          </p:cNvPr>
          <p:cNvSpPr>
            <a:spLocks noGrp="1"/>
          </p:cNvSpPr>
          <p:nvPr>
            <p:ph type="ctrTitle"/>
          </p:nvPr>
        </p:nvSpPr>
        <p:spPr>
          <a:xfrm>
            <a:off x="679251" y="2161269"/>
            <a:ext cx="7877175" cy="598127"/>
          </a:xfrm>
        </p:spPr>
        <p:txBody>
          <a:bodyPr rtlCol="0">
            <a:noAutofit/>
          </a:bodyPr>
          <a:lstStyle/>
          <a:p>
            <a:pPr>
              <a:spcBef>
                <a:spcPts val="450"/>
              </a:spcBef>
              <a:defRPr/>
            </a:pPr>
            <a:r>
              <a:rPr lang="el-GR" sz="3200" b="1" dirty="0">
                <a:latin typeface="Calibri"/>
                <a:cs typeface="Calibri"/>
              </a:rPr>
              <a:t>Ανάλυση Κόστους</a:t>
            </a:r>
            <a:r>
              <a:rPr lang="en-GB" sz="3200" b="1" dirty="0">
                <a:latin typeface="Calibri"/>
                <a:cs typeface="Calibri"/>
              </a:rPr>
              <a:t> - </a:t>
            </a:r>
            <a:r>
              <a:rPr lang="el-GR" sz="3200" b="1" dirty="0">
                <a:latin typeface="Calibri"/>
                <a:cs typeface="Calibri"/>
              </a:rPr>
              <a:t>Χρησιμότητας </a:t>
            </a:r>
            <a:br>
              <a:rPr lang="el-GR" sz="3200" b="1" dirty="0">
                <a:latin typeface="Calibri"/>
                <a:cs typeface="Calibri"/>
              </a:rPr>
            </a:br>
            <a:r>
              <a:rPr lang="el-GR" sz="3200" b="1" dirty="0">
                <a:latin typeface="Calibri"/>
                <a:cs typeface="Calibri"/>
              </a:rPr>
              <a:t>(</a:t>
            </a:r>
            <a:r>
              <a:rPr lang="el-GR" sz="3200" b="1" dirty="0" err="1">
                <a:latin typeface="Calibri"/>
                <a:cs typeface="Calibri"/>
              </a:rPr>
              <a:t>Cost</a:t>
            </a:r>
            <a:r>
              <a:rPr lang="el-GR" sz="3200" b="1" dirty="0">
                <a:latin typeface="Calibri"/>
                <a:cs typeface="Calibri"/>
              </a:rPr>
              <a:t>-</a:t>
            </a:r>
            <a:r>
              <a:rPr lang="en-GB" sz="3200" b="1" dirty="0">
                <a:latin typeface="Calibri"/>
                <a:cs typeface="Calibri"/>
              </a:rPr>
              <a:t>Utility </a:t>
            </a:r>
            <a:r>
              <a:rPr lang="el-GR" sz="3200" b="1" dirty="0" err="1">
                <a:latin typeface="Calibri"/>
                <a:cs typeface="Calibri"/>
              </a:rPr>
              <a:t>Analysis</a:t>
            </a:r>
            <a:r>
              <a:rPr lang="el-GR" sz="3200" b="1" dirty="0">
                <a:latin typeface="Calibri"/>
                <a:cs typeface="Calibri"/>
              </a:rPr>
              <a:t> – C</a:t>
            </a:r>
            <a:r>
              <a:rPr lang="en-GB" sz="3200" b="1" dirty="0">
                <a:latin typeface="Calibri"/>
                <a:cs typeface="Calibri"/>
              </a:rPr>
              <a:t>U</a:t>
            </a:r>
            <a:r>
              <a:rPr lang="el-GR" sz="3200" b="1" dirty="0">
                <a:latin typeface="Calibri"/>
                <a:cs typeface="Calibri"/>
              </a:rPr>
              <a:t>A)</a:t>
            </a:r>
          </a:p>
        </p:txBody>
      </p:sp>
      <p:cxnSp>
        <p:nvCxnSpPr>
          <p:cNvPr id="6" name="Ευθεία γραμμή σύνδεσης 5">
            <a:extLst>
              <a:ext uri="{FF2B5EF4-FFF2-40B4-BE49-F238E27FC236}">
                <a16:creationId xmlns:a16="http://schemas.microsoft.com/office/drawing/2014/main" id="{5D9E672B-F97F-6B92-FBC4-C6C57D5C83FD}"/>
              </a:ext>
            </a:extLst>
          </p:cNvPr>
          <p:cNvCxnSpPr/>
          <p:nvPr/>
        </p:nvCxnSpPr>
        <p:spPr>
          <a:xfrm>
            <a:off x="1609725" y="2913459"/>
            <a:ext cx="6016229" cy="0"/>
          </a:xfrm>
          <a:prstGeom prst="line">
            <a:avLst/>
          </a:prstGeom>
        </p:spPr>
        <p:style>
          <a:lnRef idx="3">
            <a:schemeClr val="dk1"/>
          </a:lnRef>
          <a:fillRef idx="0">
            <a:schemeClr val="dk1"/>
          </a:fillRef>
          <a:effectRef idx="2">
            <a:schemeClr val="dk1"/>
          </a:effectRef>
          <a:fontRef idx="minor">
            <a:schemeClr val="tx1"/>
          </a:fontRef>
        </p:style>
      </p:cxnSp>
      <p:cxnSp>
        <p:nvCxnSpPr>
          <p:cNvPr id="8" name="Ευθεία γραμμή σύνδεσης 7">
            <a:extLst>
              <a:ext uri="{FF2B5EF4-FFF2-40B4-BE49-F238E27FC236}">
                <a16:creationId xmlns:a16="http://schemas.microsoft.com/office/drawing/2014/main" id="{38C9F04E-F7A4-E893-B5EC-F34046E59BB1}"/>
              </a:ext>
            </a:extLst>
          </p:cNvPr>
          <p:cNvCxnSpPr/>
          <p:nvPr/>
        </p:nvCxnSpPr>
        <p:spPr>
          <a:xfrm>
            <a:off x="1609725" y="2952750"/>
            <a:ext cx="6016229" cy="0"/>
          </a:xfrm>
          <a:prstGeom prst="line">
            <a:avLst/>
          </a:prstGeom>
        </p:spPr>
        <p:style>
          <a:lnRef idx="3">
            <a:schemeClr val="accent1"/>
          </a:lnRef>
          <a:fillRef idx="0">
            <a:schemeClr val="accent1"/>
          </a:fillRef>
          <a:effectRef idx="2">
            <a:schemeClr val="accent1"/>
          </a:effectRef>
          <a:fontRef idx="minor">
            <a:schemeClr val="tx1"/>
          </a:fontRef>
        </p:style>
      </p:cxnSp>
      <p:sp>
        <p:nvSpPr>
          <p:cNvPr id="7176" name="TextBox 8">
            <a:extLst>
              <a:ext uri="{FF2B5EF4-FFF2-40B4-BE49-F238E27FC236}">
                <a16:creationId xmlns:a16="http://schemas.microsoft.com/office/drawing/2014/main" id="{1C64EED5-585D-B6B2-EAAA-2CD30249F400}"/>
              </a:ext>
            </a:extLst>
          </p:cNvPr>
          <p:cNvSpPr txBox="1">
            <a:spLocks noChangeArrowheads="1"/>
          </p:cNvSpPr>
          <p:nvPr/>
        </p:nvSpPr>
        <p:spPr bwMode="auto">
          <a:xfrm>
            <a:off x="619281" y="4692253"/>
            <a:ext cx="19046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050">
                <a:solidFill>
                  <a:srgbClr val="000000"/>
                </a:solidFill>
              </a:rPr>
              <a:t>Εργαστήριο Οργάνωσης &amp; </a:t>
            </a:r>
          </a:p>
          <a:p>
            <a:pPr algn="ctr" eaLnBrk="1" hangingPunct="1">
              <a:lnSpc>
                <a:spcPct val="100000"/>
              </a:lnSpc>
              <a:spcBef>
                <a:spcPct val="0"/>
              </a:spcBef>
              <a:buFontTx/>
              <a:buNone/>
            </a:pPr>
            <a:r>
              <a:rPr lang="el-GR" altLang="el-GR" sz="1050">
                <a:solidFill>
                  <a:srgbClr val="000000"/>
                </a:solidFill>
              </a:rPr>
              <a:t>Αξιολόγησης Υπηρεσιών Υγείας</a:t>
            </a:r>
          </a:p>
        </p:txBody>
      </p:sp>
      <p:pic>
        <p:nvPicPr>
          <p:cNvPr id="7177" name="Picture 3">
            <a:extLst>
              <a:ext uri="{FF2B5EF4-FFF2-40B4-BE49-F238E27FC236}">
                <a16:creationId xmlns:a16="http://schemas.microsoft.com/office/drawing/2014/main" id="{13F11A17-8645-E122-96C3-8A3CE6C955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4713685"/>
            <a:ext cx="41910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B1923CC1-31A6-6B1B-DE24-AF22DEC79B7B}"/>
              </a:ext>
            </a:extLst>
          </p:cNvPr>
          <p:cNvSpPr txBox="1">
            <a:spLocks noChangeArrowheads="1"/>
          </p:cNvSpPr>
          <p:nvPr/>
        </p:nvSpPr>
        <p:spPr bwMode="auto">
          <a:xfrm>
            <a:off x="152400" y="775570"/>
            <a:ext cx="265985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Πρόγραμμα Μεταπτυχιακών Σπουδών (ΔΠΜΣ) </a:t>
            </a:r>
          </a:p>
          <a:p>
            <a:pPr algn="ctr" eaLnBrk="1" hangingPunct="1">
              <a:lnSpc>
                <a:spcPct val="100000"/>
              </a:lnSpc>
              <a:spcBef>
                <a:spcPct val="0"/>
              </a:spcBef>
              <a:buFontTx/>
              <a:buNone/>
            </a:pPr>
            <a:r>
              <a:rPr lang="el-GR" altLang="el-GR" sz="900" dirty="0">
                <a:latin typeface="Times New Roman" panose="02020603050405020304" pitchFamily="18" charset="0"/>
                <a:cs typeface="Times New Roman" panose="02020603050405020304" pitchFamily="18" charset="0"/>
              </a:rPr>
              <a:t>«</a:t>
            </a:r>
            <a:r>
              <a:rPr lang="el-GR" altLang="el-GR" sz="900" b="1" dirty="0">
                <a:latin typeface="Times New Roman" panose="02020603050405020304" pitchFamily="18" charset="0"/>
                <a:cs typeface="Times New Roman" panose="02020603050405020304" pitchFamily="18" charset="0"/>
              </a:rPr>
              <a:t>Οργάνωση και Διοίκηση Υπηρεσιών Υγείας-Πληροφορική της Υγείας</a:t>
            </a:r>
            <a:r>
              <a:rPr lang="el-GR" altLang="el-GR" sz="900" dirty="0">
                <a:latin typeface="Times New Roman" panose="02020603050405020304" pitchFamily="18" charset="0"/>
                <a:cs typeface="Times New Roman" panose="02020603050405020304" pitchFamily="18" charset="0"/>
              </a:rPr>
              <a:t>»</a:t>
            </a:r>
          </a:p>
        </p:txBody>
      </p:sp>
      <p:pic>
        <p:nvPicPr>
          <p:cNvPr id="9" name="Εικόνα 8">
            <a:extLst>
              <a:ext uri="{FF2B5EF4-FFF2-40B4-BE49-F238E27FC236}">
                <a16:creationId xmlns:a16="http://schemas.microsoft.com/office/drawing/2014/main" id="{12CD52FE-A7F9-74F2-6A3A-796656DFA1A9}"/>
              </a:ext>
            </a:extLst>
          </p:cNvPr>
          <p:cNvPicPr>
            <a:picLocks noChangeAspect="1"/>
          </p:cNvPicPr>
          <p:nvPr/>
        </p:nvPicPr>
        <p:blipFill>
          <a:blip r:embed="rId4"/>
          <a:stretch>
            <a:fillRect/>
          </a:stretch>
        </p:blipFill>
        <p:spPr>
          <a:xfrm>
            <a:off x="223839" y="174359"/>
            <a:ext cx="2214561" cy="541642"/>
          </a:xfrm>
          <a:prstGeom prst="rect">
            <a:avLst/>
          </a:prstGeom>
        </p:spPr>
      </p:pic>
    </p:spTree>
    <p:extLst>
      <p:ext uri="{BB962C8B-B14F-4D97-AF65-F5344CB8AC3E}">
        <p14:creationId xmlns:p14="http://schemas.microsoft.com/office/powerpoint/2010/main" val="21371225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id="{AFEF7F58-5B19-1C98-5EB1-EF4DD6BF64A7}"/>
              </a:ext>
            </a:extLst>
          </p:cNvPr>
          <p:cNvSpPr txBox="1">
            <a:spLocks noChangeArrowheads="1"/>
          </p:cNvSpPr>
          <p:nvPr/>
        </p:nvSpPr>
        <p:spPr bwMode="auto">
          <a:xfrm>
            <a:off x="310754" y="790575"/>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a:p>
            <a:pPr>
              <a:lnSpc>
                <a:spcPct val="100000"/>
              </a:lnSpc>
              <a:spcBef>
                <a:spcPct val="0"/>
              </a:spcBef>
              <a:buFontTx/>
              <a:buNone/>
            </a:pPr>
            <a:endParaRPr lang="en-US" altLang="el-GR" sz="1350">
              <a:latin typeface="Arial" panose="020B0604020202020204" pitchFamily="34" charset="0"/>
            </a:endParaRPr>
          </a:p>
        </p:txBody>
      </p:sp>
      <p:sp>
        <p:nvSpPr>
          <p:cNvPr id="57347" name="Ορθογώνιο 2">
            <a:extLst>
              <a:ext uri="{FF2B5EF4-FFF2-40B4-BE49-F238E27FC236}">
                <a16:creationId xmlns:a16="http://schemas.microsoft.com/office/drawing/2014/main" id="{0B1C0736-8E83-8847-353A-8349AB9A7CC5}"/>
              </a:ext>
            </a:extLst>
          </p:cNvPr>
          <p:cNvSpPr>
            <a:spLocks noChangeArrowheads="1"/>
          </p:cNvSpPr>
          <p:nvPr/>
        </p:nvSpPr>
        <p:spPr bwMode="auto">
          <a:xfrm>
            <a:off x="666750" y="1148365"/>
            <a:ext cx="7810500" cy="369069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5756" indent="-266700" algn="just">
              <a:lnSpc>
                <a:spcPct val="108000"/>
              </a:lnSpc>
              <a:spcAft>
                <a:spcPts val="600"/>
              </a:spcAft>
              <a:buFont typeface="Wingdings" panose="05000000000000000000" pitchFamily="2" charset="2"/>
              <a:buChar char="Ø"/>
              <a:defRPr/>
            </a:pPr>
            <a:r>
              <a:rPr lang="el-GR" altLang="el-GR" sz="1600" dirty="0">
                <a:latin typeface="+mn-lt"/>
                <a:cs typeface="Times New Roman" panose="02020603050405020304" pitchFamily="18" charset="0"/>
              </a:rPr>
              <a:t>Συγκρίνει το σύνολο των σχετικών δαπανών και των σχετικών αποτελεσμάτων για δύο ή περισσότερα φάρμακα</a:t>
            </a:r>
          </a:p>
          <a:p>
            <a:pPr marL="335756" indent="-266700" algn="just">
              <a:lnSpc>
                <a:spcPct val="108000"/>
              </a:lnSpc>
              <a:spcAft>
                <a:spcPts val="600"/>
              </a:spcAft>
              <a:buFont typeface="Wingdings" panose="05000000000000000000" pitchFamily="2" charset="2"/>
              <a:buChar char="Ø"/>
              <a:defRPr/>
            </a:pPr>
            <a:r>
              <a:rPr lang="el-GR" altLang="el-GR" sz="1600" dirty="0">
                <a:latin typeface="+mn-lt"/>
                <a:cs typeface="Times New Roman" panose="02020603050405020304" pitchFamily="18" charset="0"/>
              </a:rPr>
              <a:t>Τα </a:t>
            </a:r>
            <a:r>
              <a:rPr lang="el-GR" altLang="el-GR" sz="1600" u="sng" dirty="0">
                <a:latin typeface="+mn-lt"/>
                <a:cs typeface="Times New Roman" panose="02020603050405020304" pitchFamily="18" charset="0"/>
              </a:rPr>
              <a:t>φάρμακα </a:t>
            </a:r>
            <a:r>
              <a:rPr lang="el-GR" altLang="el-GR" sz="1600" b="1" i="1" u="sng" dirty="0">
                <a:latin typeface="+mn-lt"/>
                <a:cs typeface="Times New Roman" panose="02020603050405020304" pitchFamily="18" charset="0"/>
              </a:rPr>
              <a:t>δεν</a:t>
            </a:r>
            <a:r>
              <a:rPr lang="el-GR" altLang="el-GR" sz="1600" u="sng" dirty="0">
                <a:latin typeface="+mn-lt"/>
                <a:cs typeface="Times New Roman" panose="02020603050405020304" pitchFamily="18" charset="0"/>
              </a:rPr>
              <a:t> </a:t>
            </a:r>
            <a:r>
              <a:rPr lang="el-GR" altLang="el-GR" sz="1600" dirty="0">
                <a:latin typeface="+mn-lt"/>
                <a:cs typeface="Times New Roman" panose="02020603050405020304" pitchFamily="18" charset="0"/>
              </a:rPr>
              <a:t>έχουν την ίδια αποτελεσματικότητα</a:t>
            </a:r>
            <a:endParaRPr lang="en-US" altLang="el-GR" sz="1600" dirty="0">
              <a:latin typeface="+mn-lt"/>
              <a:cs typeface="Times New Roman" panose="02020603050405020304" pitchFamily="18" charset="0"/>
            </a:endParaRPr>
          </a:p>
          <a:p>
            <a:pPr marL="335756" indent="-266700" algn="just">
              <a:lnSpc>
                <a:spcPct val="108000"/>
              </a:lnSpc>
              <a:buFont typeface="Wingdings" panose="05000000000000000000" pitchFamily="2" charset="2"/>
              <a:buChar char="Ø"/>
              <a:defRPr/>
            </a:pPr>
            <a:r>
              <a:rPr lang="el-GR" altLang="el-GR" sz="1600" b="1" i="1" dirty="0">
                <a:latin typeface="+mn-lt"/>
                <a:cs typeface="Times New Roman" panose="02020603050405020304" pitchFamily="18" charset="0"/>
              </a:rPr>
              <a:t>Τα αποτελέσματα μετριούνται σε μονάδες χρησιμότητας</a:t>
            </a:r>
            <a:endParaRPr lang="en-US" altLang="el-GR" sz="1600" b="1" i="1" dirty="0">
              <a:latin typeface="+mn-lt"/>
              <a:cs typeface="Times New Roman" panose="02020603050405020304" pitchFamily="18" charset="0"/>
            </a:endParaRPr>
          </a:p>
          <a:p>
            <a:pPr lvl="1" algn="just" eaLnBrk="1" hangingPunct="1">
              <a:lnSpc>
                <a:spcPct val="108000"/>
              </a:lnSpc>
              <a:defRPr/>
            </a:pPr>
            <a:r>
              <a:rPr lang="el-GR" altLang="el-GR" sz="1600" dirty="0">
                <a:latin typeface="+mn-lt"/>
                <a:cs typeface="Times New Roman" panose="02020603050405020304" pitchFamily="18" charset="0"/>
              </a:rPr>
              <a:t>Οι μονάδες χρησιμότητας αντιπροσωπεύουν </a:t>
            </a:r>
            <a:r>
              <a:rPr lang="el-GR" altLang="el-GR" sz="1600" u="sng" dirty="0">
                <a:latin typeface="+mn-lt"/>
                <a:cs typeface="Times New Roman" panose="02020603050405020304" pitchFamily="18" charset="0"/>
              </a:rPr>
              <a:t>τις προτιμήσεις των ασθενών και την ποιότητα ζωής / λειτουργική κατάσταση που συνδέεται με τη νόσο και / ή τη θεραπεία</a:t>
            </a:r>
            <a:endParaRPr lang="en-US" altLang="el-GR" sz="1600" u="sng" dirty="0">
              <a:latin typeface="+mn-lt"/>
              <a:cs typeface="Times New Roman" panose="02020603050405020304" pitchFamily="18" charset="0"/>
            </a:endParaRPr>
          </a:p>
          <a:p>
            <a:pPr algn="just" eaLnBrk="1" hangingPunct="1">
              <a:lnSpc>
                <a:spcPct val="108000"/>
              </a:lnSpc>
              <a:buFont typeface="Wingdings" panose="05000000000000000000" pitchFamily="2" charset="2"/>
              <a:buChar char="Ø"/>
              <a:defRPr/>
            </a:pPr>
            <a:endParaRPr lang="el-GR" altLang="el-GR" sz="1600" dirty="0">
              <a:latin typeface="+mn-lt"/>
              <a:cs typeface="Times New Roman" panose="02020603050405020304" pitchFamily="18" charset="0"/>
            </a:endParaRPr>
          </a:p>
          <a:p>
            <a:pPr algn="just" eaLnBrk="1" hangingPunct="1">
              <a:lnSpc>
                <a:spcPct val="108000"/>
              </a:lnSpc>
              <a:buFont typeface="Arial" panose="020B0604020202020204" pitchFamily="34" charset="0"/>
              <a:buNone/>
              <a:defRPr/>
            </a:pPr>
            <a:r>
              <a:rPr lang="el-GR" altLang="el-GR" sz="1600" b="1" i="1" dirty="0">
                <a:latin typeface="+mn-lt"/>
                <a:cs typeface="Times New Roman" panose="02020603050405020304" pitchFamily="18" charset="0"/>
              </a:rPr>
              <a:t>Ο στόχος είναι να προσδιοριστεί η εναλλακτική λύση με το μικρότερο κόστος / μονάδα χρησιμότητας</a:t>
            </a:r>
          </a:p>
          <a:p>
            <a:pPr marL="335756" indent="-266700" algn="just">
              <a:lnSpc>
                <a:spcPct val="108000"/>
              </a:lnSpc>
              <a:buFont typeface="Wingdings" panose="05000000000000000000" pitchFamily="2" charset="2"/>
              <a:buChar char="ü"/>
              <a:defRPr/>
            </a:pPr>
            <a:r>
              <a:rPr lang="el-GR" altLang="el-GR" sz="1600" dirty="0">
                <a:latin typeface="+mn-lt"/>
                <a:cs typeface="Times New Roman" panose="02020603050405020304" pitchFamily="18" charset="0"/>
              </a:rPr>
              <a:t>Μετράει το κόστος / </a:t>
            </a:r>
            <a:r>
              <a:rPr lang="en-US" altLang="el-GR" sz="1600" dirty="0">
                <a:latin typeface="+mn-lt"/>
                <a:cs typeface="Times New Roman" panose="02020603050405020304" pitchFamily="18" charset="0"/>
              </a:rPr>
              <a:t>QALY</a:t>
            </a:r>
            <a:endParaRPr lang="el-GR" altLang="el-GR" sz="1600" dirty="0">
              <a:latin typeface="+mn-lt"/>
              <a:cs typeface="Times New Roman" panose="02020603050405020304" pitchFamily="18" charset="0"/>
            </a:endParaRPr>
          </a:p>
          <a:p>
            <a:pPr marL="335756" indent="-266700" algn="just">
              <a:lnSpc>
                <a:spcPct val="108000"/>
              </a:lnSpc>
              <a:buFont typeface="Wingdings" panose="05000000000000000000" pitchFamily="2" charset="2"/>
              <a:buChar char="ü"/>
              <a:defRPr/>
            </a:pPr>
            <a:r>
              <a:rPr lang="el-GR" altLang="el-GR" sz="1600" dirty="0">
                <a:latin typeface="+mn-lt"/>
                <a:cs typeface="Times New Roman" panose="02020603050405020304" pitchFamily="18" charset="0"/>
              </a:rPr>
              <a:t>Ο κατεξοχήν τύπος </a:t>
            </a:r>
            <a:r>
              <a:rPr lang="el-GR" altLang="el-GR" sz="1600" dirty="0" err="1">
                <a:latin typeface="+mn-lt"/>
                <a:cs typeface="Times New Roman" panose="02020603050405020304" pitchFamily="18" charset="0"/>
              </a:rPr>
              <a:t>φαρμακο</a:t>
            </a:r>
            <a:r>
              <a:rPr lang="el-GR" altLang="el-GR" sz="1600" dirty="0">
                <a:latin typeface="+mn-lt"/>
                <a:cs typeface="Times New Roman" panose="02020603050405020304" pitchFamily="18" charset="0"/>
              </a:rPr>
              <a:t>-οικονομικής αξιολόγησης που χρησιμοποιείται διεθνώς (και στην Ελλάδα</a:t>
            </a:r>
            <a:r>
              <a:rPr lang="en-US" altLang="el-GR" sz="1600" dirty="0">
                <a:latin typeface="+mn-lt"/>
                <a:cs typeface="Times New Roman" panose="02020603050405020304" pitchFamily="18" charset="0"/>
              </a:rPr>
              <a:t>, </a:t>
            </a:r>
            <a:r>
              <a:rPr lang="el-GR" altLang="el-GR" sz="1600" dirty="0">
                <a:latin typeface="+mn-lt"/>
                <a:cs typeface="Times New Roman" panose="02020603050405020304" pitchFamily="18" charset="0"/>
              </a:rPr>
              <a:t>ιδιαίτερα από την έναρξη λειτουργίας της Επιτροπής Α.Τ.Υ.)</a:t>
            </a:r>
          </a:p>
        </p:txBody>
      </p:sp>
      <p:sp>
        <p:nvSpPr>
          <p:cNvPr id="57348" name="TextBox 3">
            <a:extLst>
              <a:ext uri="{FF2B5EF4-FFF2-40B4-BE49-F238E27FC236}">
                <a16:creationId xmlns:a16="http://schemas.microsoft.com/office/drawing/2014/main" id="{F9339F49-91BD-A4F1-64CE-33BD40D62135}"/>
              </a:ext>
            </a:extLst>
          </p:cNvPr>
          <p:cNvSpPr txBox="1">
            <a:spLocks noChangeArrowheads="1"/>
          </p:cNvSpPr>
          <p:nvPr/>
        </p:nvSpPr>
        <p:spPr bwMode="auto">
          <a:xfrm>
            <a:off x="607219" y="77392"/>
            <a:ext cx="7817644" cy="89255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600" b="1" dirty="0">
                <a:solidFill>
                  <a:srgbClr val="002060"/>
                </a:solidFill>
                <a:latin typeface="+mn-lt"/>
                <a:ea typeface="+mj-ea"/>
                <a:cs typeface="+mj-cs"/>
              </a:rPr>
              <a:t>Ανάλυση Κόστους – Χρησιμότητας </a:t>
            </a:r>
          </a:p>
          <a:p>
            <a:pPr algn="ctr">
              <a:defRPr/>
            </a:pPr>
            <a:r>
              <a:rPr lang="en-US" altLang="el-GR" sz="2600" b="1" dirty="0">
                <a:solidFill>
                  <a:srgbClr val="002060"/>
                </a:solidFill>
                <a:latin typeface="+mn-lt"/>
                <a:ea typeface="+mj-ea"/>
                <a:cs typeface="+mj-cs"/>
              </a:rPr>
              <a:t>Cost – Utility Analysis (CUA)</a:t>
            </a:r>
            <a:endParaRPr lang="el-GR" altLang="el-GR" sz="2600" b="1" dirty="0">
              <a:solidFill>
                <a:srgbClr val="002060"/>
              </a:solidFill>
              <a:latin typeface="+mn-lt"/>
              <a:ea typeface="+mj-ea"/>
              <a:cs typeface="+mj-cs"/>
            </a:endParaRPr>
          </a:p>
        </p:txBody>
      </p:sp>
      <p:cxnSp>
        <p:nvCxnSpPr>
          <p:cNvPr id="4" name="Ευθεία γραμμή σύνδεσης 3">
            <a:extLst>
              <a:ext uri="{FF2B5EF4-FFF2-40B4-BE49-F238E27FC236}">
                <a16:creationId xmlns:a16="http://schemas.microsoft.com/office/drawing/2014/main" id="{E3A1844A-0F6B-575E-D40D-345DA003B102}"/>
              </a:ext>
            </a:extLst>
          </p:cNvPr>
          <p:cNvCxnSpPr/>
          <p:nvPr/>
        </p:nvCxnSpPr>
        <p:spPr>
          <a:xfrm>
            <a:off x="395288" y="10239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58FA081D-62DC-B68D-F706-0D84B2C2023C}"/>
              </a:ext>
            </a:extLst>
          </p:cNvPr>
          <p:cNvCxnSpPr/>
          <p:nvPr/>
        </p:nvCxnSpPr>
        <p:spPr>
          <a:xfrm>
            <a:off x="382191" y="10477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611982" y="1047750"/>
            <a:ext cx="7925792" cy="3108543"/>
          </a:xfrm>
          <a:prstGeom prst="rect">
            <a:avLst/>
          </a:prstGeom>
        </p:spPr>
        <p:txBody>
          <a:bodyPr wrap="square" lIns="0" tIns="0" rIns="0" bIns="0">
            <a:spAutoFit/>
          </a:bodyPr>
          <a:lstStyle/>
          <a:p>
            <a:pPr marL="355600" indent="-342900">
              <a:spcAft>
                <a:spcPts val="600"/>
              </a:spcAft>
              <a:buFont typeface="Arial" charset="0"/>
              <a:buChar char="•"/>
              <a:tabLst>
                <a:tab pos="355600" algn="l"/>
              </a:tabLst>
            </a:pPr>
            <a:r>
              <a:rPr lang="el-GR" sz="1700" dirty="0">
                <a:cs typeface="Calibri" pitchFamily="34" charset="0"/>
              </a:rPr>
              <a:t>Πολλές νόσοι δεν έχουν αντίκτυπο στη διάρκεια ζωής των ασθενών αλλά μόνο στην ποιότητα της ζωής τους και η CUA μπορεί να είναι μια καλή επιλογή για τη σύγκριση των θεραπειών για αυτές τις καταστάσεις.</a:t>
            </a:r>
          </a:p>
          <a:p>
            <a:pPr marL="812800" lvl="1" indent="-342900">
              <a:spcAft>
                <a:spcPts val="600"/>
              </a:spcAft>
              <a:buFont typeface="Arial" charset="0"/>
              <a:buChar char="•"/>
              <a:tabLst>
                <a:tab pos="355600" algn="l"/>
              </a:tabLst>
            </a:pPr>
            <a:r>
              <a:rPr lang="el-GR" sz="1700" dirty="0">
                <a:cs typeface="Calibri" pitchFamily="34" charset="0"/>
              </a:rPr>
              <a:t>Η CUA είναι επίσης χρήσιμη όταν συγκρίνονται θεραπείες και αποτελέσματα που είναι πολύ διαφορετικά (πχ συγκρίνοντας τη θεραπεία της καρδιακής νόσου με την προγεννητική φροντίδα, επειδή τα αποτελέσματα και για τις δύο θεραπείες μπορούν να συνοψιστούν σε μία κοινή μονάδα, τα </a:t>
            </a:r>
            <a:r>
              <a:rPr lang="el-GR" sz="1700" dirty="0" err="1">
                <a:cs typeface="Calibri" pitchFamily="34" charset="0"/>
              </a:rPr>
              <a:t>QALYs</a:t>
            </a:r>
            <a:r>
              <a:rPr lang="el-GR" sz="1700" dirty="0">
                <a:cs typeface="Calibri" pitchFamily="34" charset="0"/>
              </a:rPr>
              <a:t>).</a:t>
            </a:r>
            <a:endParaRPr lang="en-US" sz="1700" dirty="0">
              <a:cs typeface="Calibri" pitchFamily="34" charset="0"/>
            </a:endParaRPr>
          </a:p>
          <a:p>
            <a:pPr marL="355600" indent="-342900">
              <a:spcAft>
                <a:spcPts val="600"/>
              </a:spcAft>
              <a:buFont typeface="Arial" charset="0"/>
              <a:buChar char="•"/>
              <a:tabLst>
                <a:tab pos="355600" algn="l"/>
              </a:tabLst>
            </a:pPr>
            <a:r>
              <a:rPr lang="el-GR" sz="1700" dirty="0">
                <a:cs typeface="Calibri" pitchFamily="34" charset="0"/>
              </a:rPr>
              <a:t>Οι διάφορες καταστάσεις υγείας αξιολογούνται από τους ασθενείς και τα έτη ζωής προσαρμόζονται με βάση ένα συντελεστή ποιότητας μεταξύ του 0 (θάνατος) και 1 (πλήρης υγεία)</a:t>
            </a:r>
          </a:p>
          <a:p>
            <a:pPr marL="355600" indent="-342900">
              <a:spcAft>
                <a:spcPts val="600"/>
              </a:spcAft>
              <a:buFont typeface="Arial" charset="0"/>
              <a:buChar char="•"/>
              <a:tabLst>
                <a:tab pos="355600" algn="l"/>
              </a:tabLst>
            </a:pPr>
            <a:r>
              <a:rPr lang="el-GR" sz="1700" dirty="0">
                <a:solidFill>
                  <a:srgbClr val="002060"/>
                </a:solidFill>
                <a:cs typeface="Calibri" pitchFamily="34" charset="0"/>
              </a:rPr>
              <a:t>Υπολογίζεται πάλι ο </a:t>
            </a:r>
            <a:r>
              <a:rPr lang="en-GB" sz="1700" b="1" dirty="0">
                <a:solidFill>
                  <a:srgbClr val="002060"/>
                </a:solidFill>
                <a:cs typeface="Calibri" pitchFamily="34" charset="0"/>
              </a:rPr>
              <a:t>ICER </a:t>
            </a:r>
            <a:r>
              <a:rPr lang="el-GR" sz="1700" b="1" dirty="0">
                <a:solidFill>
                  <a:srgbClr val="002060"/>
                </a:solidFill>
                <a:cs typeface="Calibri" pitchFamily="34" charset="0"/>
              </a:rPr>
              <a:t>αλλά με </a:t>
            </a:r>
            <a:r>
              <a:rPr lang="en-GB" sz="1700" b="1" dirty="0">
                <a:solidFill>
                  <a:srgbClr val="002060"/>
                </a:solidFill>
                <a:cs typeface="Calibri" pitchFamily="34" charset="0"/>
              </a:rPr>
              <a:t>QALYs </a:t>
            </a:r>
            <a:r>
              <a:rPr lang="el-GR" sz="1700" dirty="0">
                <a:solidFill>
                  <a:srgbClr val="002060"/>
                </a:solidFill>
                <a:cs typeface="Calibri" pitchFamily="34" charset="0"/>
              </a:rPr>
              <a:t>στον παρονομαστή</a:t>
            </a:r>
            <a:r>
              <a:rPr lang="en-GB" sz="1700" dirty="0">
                <a:solidFill>
                  <a:srgbClr val="002060"/>
                </a:solidFill>
                <a:cs typeface="Calibri" pitchFamily="34" charset="0"/>
              </a:rPr>
              <a:t>              </a:t>
            </a:r>
            <a:r>
              <a:rPr lang="en-GB" sz="1700" b="1" dirty="0">
                <a:solidFill>
                  <a:srgbClr val="002060"/>
                </a:solidFill>
                <a:cs typeface="Calibri" pitchFamily="34" charset="0"/>
              </a:rPr>
              <a:t>ICUR</a:t>
            </a:r>
            <a:endParaRPr lang="en-GB" sz="1700" dirty="0">
              <a:solidFill>
                <a:srgbClr val="002060"/>
              </a:solidFill>
              <a:cs typeface="Calibri" pitchFamily="34" charset="0"/>
            </a:endParaRPr>
          </a:p>
        </p:txBody>
      </p:sp>
      <p:sp>
        <p:nvSpPr>
          <p:cNvPr id="3" name="TextBox 17">
            <a:extLst>
              <a:ext uri="{FF2B5EF4-FFF2-40B4-BE49-F238E27FC236}">
                <a16:creationId xmlns:a16="http://schemas.microsoft.com/office/drawing/2014/main" id="{3EC3C790-F2EF-3855-FEF0-DED46298C53B}"/>
              </a:ext>
            </a:extLst>
          </p:cNvPr>
          <p:cNvSpPr txBox="1">
            <a:spLocks noChangeArrowheads="1"/>
          </p:cNvSpPr>
          <p:nvPr/>
        </p:nvSpPr>
        <p:spPr bwMode="auto">
          <a:xfrm>
            <a:off x="611982" y="136923"/>
            <a:ext cx="7903369" cy="615553"/>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3400" b="1" dirty="0">
                <a:solidFill>
                  <a:srgbClr val="002060"/>
                </a:solidFill>
                <a:latin typeface="+mn-lt"/>
                <a:ea typeface="+mj-ea"/>
                <a:cs typeface="+mj-cs"/>
              </a:rPr>
              <a:t>Εφαρμογές της </a:t>
            </a:r>
            <a:r>
              <a:rPr lang="en-GB" altLang="el-GR" sz="3400" b="1" dirty="0">
                <a:solidFill>
                  <a:srgbClr val="002060"/>
                </a:solidFill>
                <a:latin typeface="+mn-lt"/>
                <a:ea typeface="+mj-ea"/>
                <a:cs typeface="+mj-cs"/>
              </a:rPr>
              <a:t>CUA</a:t>
            </a:r>
            <a:endParaRPr lang="en-US" altLang="el-GR" sz="3400" b="1" dirty="0">
              <a:solidFill>
                <a:srgbClr val="002060"/>
              </a:solidFill>
              <a:latin typeface="+mn-lt"/>
              <a:ea typeface="+mj-ea"/>
              <a:cs typeface="+mj-cs"/>
            </a:endParaRPr>
          </a:p>
        </p:txBody>
      </p:sp>
      <p:cxnSp>
        <p:nvCxnSpPr>
          <p:cNvPr id="5" name="Ευθεία γραμμή σύνδεσης 4">
            <a:extLst>
              <a:ext uri="{FF2B5EF4-FFF2-40B4-BE49-F238E27FC236}">
                <a16:creationId xmlns:a16="http://schemas.microsoft.com/office/drawing/2014/main" id="{26F687E9-D9C3-D09C-CF61-325E9B2FCF89}"/>
              </a:ext>
            </a:extLst>
          </p:cNvPr>
          <p:cNvCxnSpPr/>
          <p:nvPr/>
        </p:nvCxnSpPr>
        <p:spPr>
          <a:xfrm>
            <a:off x="395288" y="7953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7EFA0F1E-1384-BFC0-8E25-A23E06865353}"/>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Βέλος: Ραβδωτό δεξιό 1">
            <a:extLst>
              <a:ext uri="{FF2B5EF4-FFF2-40B4-BE49-F238E27FC236}">
                <a16:creationId xmlns:a16="http://schemas.microsoft.com/office/drawing/2014/main" id="{7E034479-37AE-59D1-9FD8-A8AC43E8A5F4}"/>
              </a:ext>
            </a:extLst>
          </p:cNvPr>
          <p:cNvSpPr/>
          <p:nvPr/>
        </p:nvSpPr>
        <p:spPr>
          <a:xfrm>
            <a:off x="6400800" y="3935522"/>
            <a:ext cx="381000" cy="152400"/>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800" y="1096893"/>
            <a:ext cx="7495148" cy="3616375"/>
          </a:xfrm>
          <a:prstGeom prst="rect">
            <a:avLst/>
          </a:prstGeom>
        </p:spPr>
        <p:txBody>
          <a:bodyPr wrap="square" lIns="0" tIns="0" rIns="0" bIns="0">
            <a:spAutoFit/>
          </a:bodyPr>
          <a:lstStyle/>
          <a:p>
            <a:pPr marL="527050" indent="-514350">
              <a:buFont typeface="Calibri" pitchFamily="34" charset="0"/>
              <a:buAutoNum type="arabicPeriod"/>
              <a:tabLst>
                <a:tab pos="527050" algn="l"/>
              </a:tabLst>
            </a:pPr>
            <a:r>
              <a:rPr lang="el-GR" sz="1600" dirty="0">
                <a:cs typeface="Calibri" pitchFamily="34" charset="0"/>
              </a:rPr>
              <a:t>Περιγραφή της κατάστασης της νόσου.</a:t>
            </a:r>
          </a:p>
          <a:p>
            <a:pPr marL="527050" indent="-514350">
              <a:buFont typeface="Calibri" pitchFamily="34" charset="0"/>
              <a:buAutoNum type="arabicPeriod"/>
              <a:tabLst>
                <a:tab pos="527050" algn="l"/>
              </a:tabLst>
            </a:pPr>
            <a:r>
              <a:rPr lang="el-GR" sz="1600" dirty="0">
                <a:cs typeface="Calibri" pitchFamily="34" charset="0"/>
              </a:rPr>
              <a:t>Επιλογή μεθόδου για τον προσδιορισμό της χρησιμότητας (</a:t>
            </a:r>
            <a:r>
              <a:rPr lang="en-GB" sz="1600" dirty="0">
                <a:cs typeface="Calibri" pitchFamily="34" charset="0"/>
              </a:rPr>
              <a:t>utility)</a:t>
            </a:r>
            <a:endParaRPr lang="el-GR" sz="1600" dirty="0">
              <a:cs typeface="Calibri" pitchFamily="34" charset="0"/>
            </a:endParaRPr>
          </a:p>
          <a:p>
            <a:pPr marL="527050" indent="-514350">
              <a:buFont typeface="Calibri" pitchFamily="34" charset="0"/>
              <a:buAutoNum type="arabicPeriod"/>
              <a:tabLst>
                <a:tab pos="527050" algn="l"/>
              </a:tabLst>
            </a:pPr>
            <a:r>
              <a:rPr lang="el-GR" sz="1600" dirty="0">
                <a:cs typeface="Calibri" pitchFamily="34" charset="0"/>
              </a:rPr>
              <a:t>Επιλογή ατόμων (</a:t>
            </a:r>
            <a:r>
              <a:rPr lang="en-US" sz="1600" dirty="0">
                <a:cs typeface="Calibri" pitchFamily="34" charset="0"/>
              </a:rPr>
              <a:t>subjects) </a:t>
            </a:r>
            <a:r>
              <a:rPr lang="el-GR" sz="1600" dirty="0">
                <a:cs typeface="Calibri" pitchFamily="34" charset="0"/>
              </a:rPr>
              <a:t>που θα καθορίσουν τη χρησιμότητα</a:t>
            </a:r>
            <a:r>
              <a:rPr lang="en-GB" sz="1600" dirty="0">
                <a:cs typeface="Calibri" pitchFamily="34" charset="0"/>
              </a:rPr>
              <a:t> </a:t>
            </a:r>
            <a:r>
              <a:rPr lang="el-GR" sz="1600" dirty="0">
                <a:cs typeface="Calibri" pitchFamily="34" charset="0"/>
              </a:rPr>
              <a:t>(</a:t>
            </a:r>
            <a:r>
              <a:rPr lang="en-GB" sz="1600" dirty="0">
                <a:cs typeface="Calibri" pitchFamily="34" charset="0"/>
              </a:rPr>
              <a:t>utility)</a:t>
            </a:r>
            <a:r>
              <a:rPr lang="el-GR" sz="1600" dirty="0">
                <a:cs typeface="Calibri" pitchFamily="34" charset="0"/>
              </a:rPr>
              <a:t>.</a:t>
            </a:r>
          </a:p>
          <a:p>
            <a:pPr marL="819150" lvl="1" indent="-274638">
              <a:spcAft>
                <a:spcPts val="600"/>
              </a:spcAft>
              <a:buFont typeface="Arial" panose="020B0604020202020204" pitchFamily="34" charset="0"/>
              <a:buChar char="•"/>
            </a:pPr>
            <a:r>
              <a:rPr lang="el-GR" sz="1500" b="1" i="0" dirty="0">
                <a:solidFill>
                  <a:srgbClr val="000000"/>
                </a:solidFill>
                <a:effectLst/>
              </a:rPr>
              <a:t>Μέθοδοι ποσοτικοποίησης:</a:t>
            </a:r>
            <a:endParaRPr lang="el-GR" sz="1500" b="0" i="0" dirty="0">
              <a:solidFill>
                <a:srgbClr val="000000"/>
              </a:solidFill>
              <a:effectLst/>
            </a:endParaRPr>
          </a:p>
          <a:p>
            <a:pPr marL="1200150" lvl="2" indent="-285750">
              <a:spcAft>
                <a:spcPts val="600"/>
              </a:spcAft>
              <a:buFont typeface="Arial" panose="020B0604020202020204" pitchFamily="34" charset="0"/>
              <a:buChar char="•"/>
            </a:pPr>
            <a:r>
              <a:rPr lang="el-GR" sz="1500" b="1" i="0" dirty="0" err="1">
                <a:solidFill>
                  <a:srgbClr val="000000"/>
                </a:solidFill>
                <a:effectLst/>
              </a:rPr>
              <a:t>Questionnaires</a:t>
            </a:r>
            <a:r>
              <a:rPr lang="el-GR" sz="1500" b="1" i="0" dirty="0">
                <a:solidFill>
                  <a:srgbClr val="000000"/>
                </a:solidFill>
                <a:effectLst/>
              </a:rPr>
              <a:t> και κλίμακες αξιολόγησης ποιότητας ζωής:</a:t>
            </a:r>
            <a:br>
              <a:rPr lang="el-GR" sz="1500" b="0" i="0" dirty="0">
                <a:solidFill>
                  <a:srgbClr val="000000"/>
                </a:solidFill>
                <a:effectLst/>
              </a:rPr>
            </a:br>
            <a:r>
              <a:rPr lang="el-GR" sz="1500" b="0" i="0" dirty="0">
                <a:solidFill>
                  <a:srgbClr val="000000"/>
                </a:solidFill>
                <a:effectLst/>
              </a:rPr>
              <a:t>Όπως το EQ-5D, SF-6D, όπου οι ασθενείς βαθμολογούν την κατάσταση υγείας.</a:t>
            </a:r>
          </a:p>
          <a:p>
            <a:pPr marL="1200150" lvl="2" indent="-285750">
              <a:spcAft>
                <a:spcPts val="600"/>
              </a:spcAft>
              <a:buFont typeface="Arial" panose="020B0604020202020204" pitchFamily="34" charset="0"/>
              <a:buChar char="•"/>
            </a:pPr>
            <a:r>
              <a:rPr lang="el-GR" sz="1500" b="1" i="0" dirty="0">
                <a:solidFill>
                  <a:srgbClr val="000000"/>
                </a:solidFill>
                <a:effectLst/>
              </a:rPr>
              <a:t>Δημιουργία προφίλ και βαθμολογήσεις:</a:t>
            </a:r>
            <a:br>
              <a:rPr lang="el-GR" sz="1500" b="0" i="0" dirty="0">
                <a:solidFill>
                  <a:srgbClr val="000000"/>
                </a:solidFill>
                <a:effectLst/>
              </a:rPr>
            </a:br>
            <a:r>
              <a:rPr lang="el-GR" sz="1500" b="0" i="0" dirty="0">
                <a:solidFill>
                  <a:srgbClr val="000000"/>
                </a:solidFill>
                <a:effectLst/>
              </a:rPr>
              <a:t>Οι συμμετέχοντες αξιολογούν διαφορετικές καταστάσεις υγείας και διατυπώνουν πόσο προτιμούν η μια να διαφέρει από την άλλη.</a:t>
            </a:r>
          </a:p>
          <a:p>
            <a:pPr marL="1200150" lvl="2" indent="-285750">
              <a:spcAft>
                <a:spcPts val="600"/>
              </a:spcAft>
              <a:buFont typeface="Arial" panose="020B0604020202020204" pitchFamily="34" charset="0"/>
              <a:buChar char="•"/>
            </a:pPr>
            <a:r>
              <a:rPr lang="el-GR" sz="1500" b="1" i="0" dirty="0">
                <a:solidFill>
                  <a:srgbClr val="000000"/>
                </a:solidFill>
                <a:effectLst/>
              </a:rPr>
              <a:t>Στατιστικές και οικονομικές μέθοδοι:</a:t>
            </a:r>
            <a:br>
              <a:rPr lang="el-GR" sz="1500" b="0" i="0" dirty="0">
                <a:solidFill>
                  <a:srgbClr val="000000"/>
                </a:solidFill>
                <a:effectLst/>
              </a:rPr>
            </a:br>
            <a:r>
              <a:rPr lang="el-GR" sz="1500" b="0" i="0" dirty="0">
                <a:solidFill>
                  <a:srgbClr val="000000"/>
                </a:solidFill>
                <a:effectLst/>
              </a:rPr>
              <a:t>Μετά τη συλλογή, τα δεδομένα μετατρέπονται σε αριθμούς που αναπαριστούν την προτίμηση ή την ποιότητα ζωής (</a:t>
            </a:r>
            <a:r>
              <a:rPr lang="el-GR" sz="1500" b="0" i="0" dirty="0" err="1">
                <a:solidFill>
                  <a:srgbClr val="000000"/>
                </a:solidFill>
                <a:effectLst/>
              </a:rPr>
              <a:t>utilities</a:t>
            </a:r>
            <a:r>
              <a:rPr lang="el-GR" sz="1500" b="0" i="0" dirty="0">
                <a:solidFill>
                  <a:srgbClr val="000000"/>
                </a:solidFill>
                <a:effectLst/>
              </a:rPr>
              <a:t>).</a:t>
            </a:r>
          </a:p>
          <a:p>
            <a:pPr marL="527050" indent="-514350">
              <a:buFont typeface="Calibri" pitchFamily="34" charset="0"/>
              <a:buAutoNum type="arabicPeriod"/>
              <a:tabLst>
                <a:tab pos="527050" algn="l"/>
              </a:tabLst>
            </a:pPr>
            <a:r>
              <a:rPr lang="el-GR" sz="1600" dirty="0">
                <a:cs typeface="Calibri" pitchFamily="34" charset="0"/>
              </a:rPr>
              <a:t>Πολλαπλασιασμός της χρησιμότητας (</a:t>
            </a:r>
            <a:r>
              <a:rPr lang="en-GB" sz="1600" dirty="0">
                <a:cs typeface="Calibri" pitchFamily="34" charset="0"/>
              </a:rPr>
              <a:t>utility) </a:t>
            </a:r>
            <a:r>
              <a:rPr lang="el-GR" sz="1600" dirty="0">
                <a:cs typeface="Calibri" pitchFamily="34" charset="0"/>
              </a:rPr>
              <a:t>με τη διάρκεια ζωής για κάθε επιλογή για να προσδιοριστούν τα QALY.</a:t>
            </a:r>
          </a:p>
        </p:txBody>
      </p:sp>
      <p:cxnSp>
        <p:nvCxnSpPr>
          <p:cNvPr id="4" name="Ευθεία γραμμή σύνδεσης 3">
            <a:extLst>
              <a:ext uri="{FF2B5EF4-FFF2-40B4-BE49-F238E27FC236}">
                <a16:creationId xmlns:a16="http://schemas.microsoft.com/office/drawing/2014/main" id="{2529C91B-2B5E-3BA6-F495-D6F84D9791F2}"/>
              </a:ext>
            </a:extLst>
          </p:cNvPr>
          <p:cNvCxnSpPr/>
          <p:nvPr/>
        </p:nvCxnSpPr>
        <p:spPr>
          <a:xfrm>
            <a:off x="395288" y="846207"/>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C60C584E-CF14-E7A7-58F8-14B6B595F2DA}"/>
              </a:ext>
            </a:extLst>
          </p:cNvPr>
          <p:cNvCxnSpPr/>
          <p:nvPr/>
        </p:nvCxnSpPr>
        <p:spPr>
          <a:xfrm>
            <a:off x="382191" y="870019"/>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Τίτλος 6">
            <a:extLst>
              <a:ext uri="{FF2B5EF4-FFF2-40B4-BE49-F238E27FC236}">
                <a16:creationId xmlns:a16="http://schemas.microsoft.com/office/drawing/2014/main" id="{2ED44F58-E48E-B6A9-5390-F8E4D2D3EA1B}"/>
              </a:ext>
            </a:extLst>
          </p:cNvPr>
          <p:cNvSpPr>
            <a:spLocks noGrp="1"/>
          </p:cNvSpPr>
          <p:nvPr>
            <p:ph type="title"/>
          </p:nvPr>
        </p:nvSpPr>
        <p:spPr>
          <a:xfrm>
            <a:off x="535940" y="277564"/>
            <a:ext cx="8072119" cy="492443"/>
          </a:xfrm>
        </p:spPr>
        <p:txBody>
          <a:bodyPr/>
          <a:lstStyle/>
          <a:p>
            <a:r>
              <a:rPr lang="el-GR" sz="3200" kern="1200" dirty="0">
                <a:solidFill>
                  <a:srgbClr val="002060"/>
                </a:solidFill>
                <a:latin typeface="+mn-lt"/>
                <a:cs typeface="+mj-cs"/>
              </a:rPr>
              <a:t>Πως μετράμε </a:t>
            </a:r>
            <a:r>
              <a:rPr lang="en-GB" sz="3200" kern="1200" dirty="0">
                <a:solidFill>
                  <a:srgbClr val="002060"/>
                </a:solidFill>
                <a:latin typeface="+mn-lt"/>
                <a:cs typeface="+mj-cs"/>
              </a:rPr>
              <a:t>Utility; </a:t>
            </a:r>
            <a:endParaRPr lang="el-GR" sz="3200" kern="1200" dirty="0">
              <a:solidFill>
                <a:srgbClr val="002060"/>
              </a:solidFill>
              <a:latin typeface="+mn-lt"/>
              <a:cs typeface="+mj-cs"/>
            </a:endParaRPr>
          </a:p>
        </p:txBody>
      </p:sp>
      <p:sp>
        <p:nvSpPr>
          <p:cNvPr id="2" name="TextBox 1">
            <a:extLst>
              <a:ext uri="{FF2B5EF4-FFF2-40B4-BE49-F238E27FC236}">
                <a16:creationId xmlns:a16="http://schemas.microsoft.com/office/drawing/2014/main" id="{CC692E1B-821A-CF36-1C76-46813377CBF5}"/>
              </a:ext>
            </a:extLst>
          </p:cNvPr>
          <p:cNvSpPr txBox="1"/>
          <p:nvPr/>
        </p:nvSpPr>
        <p:spPr>
          <a:xfrm>
            <a:off x="5929633" y="416064"/>
            <a:ext cx="2678426" cy="707886"/>
          </a:xfrm>
          <a:prstGeom prst="rect">
            <a:avLst/>
          </a:prstGeom>
          <a:noFill/>
        </p:spPr>
        <p:txBody>
          <a:bodyPr wrap="none" rtlCol="0">
            <a:spAutoFit/>
          </a:bodyPr>
          <a:lstStyle/>
          <a:p>
            <a:r>
              <a:rPr lang="el-GR" sz="2000" b="1" dirty="0"/>
              <a:t>Πως μετράμε τα </a:t>
            </a:r>
            <a:r>
              <a:rPr lang="en-GB" sz="2000" b="1" dirty="0"/>
              <a:t>QALYs;</a:t>
            </a:r>
          </a:p>
          <a:p>
            <a:endParaRPr lang="el-GR" sz="2000" b="1" dirty="0"/>
          </a:p>
        </p:txBody>
      </p:sp>
    </p:spTree>
    <p:extLst>
      <p:ext uri="{BB962C8B-B14F-4D97-AF65-F5344CB8AC3E}">
        <p14:creationId xmlns:p14="http://schemas.microsoft.com/office/powerpoint/2010/main" val="2203340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Line 2">
            <a:extLst>
              <a:ext uri="{FF2B5EF4-FFF2-40B4-BE49-F238E27FC236}">
                <a16:creationId xmlns:a16="http://schemas.microsoft.com/office/drawing/2014/main" id="{3B0DCB92-CD1F-F357-41ED-E0D2A30C2A6F}"/>
              </a:ext>
            </a:extLst>
          </p:cNvPr>
          <p:cNvSpPr>
            <a:spLocks noChangeShapeType="1"/>
          </p:cNvSpPr>
          <p:nvPr/>
        </p:nvSpPr>
        <p:spPr bwMode="auto">
          <a:xfrm flipV="1">
            <a:off x="1066972" y="1987638"/>
            <a:ext cx="0" cy="55126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sz="1350"/>
          </a:p>
        </p:txBody>
      </p:sp>
      <p:sp>
        <p:nvSpPr>
          <p:cNvPr id="70660" name="Rectangle 3">
            <a:extLst>
              <a:ext uri="{FF2B5EF4-FFF2-40B4-BE49-F238E27FC236}">
                <a16:creationId xmlns:a16="http://schemas.microsoft.com/office/drawing/2014/main" id="{2B64FF8A-927F-3F88-A108-A6F4DB7A5348}"/>
              </a:ext>
            </a:extLst>
          </p:cNvPr>
          <p:cNvSpPr>
            <a:spLocks noChangeArrowheads="1"/>
          </p:cNvSpPr>
          <p:nvPr/>
        </p:nvSpPr>
        <p:spPr bwMode="auto">
          <a:xfrm>
            <a:off x="1223963" y="4102894"/>
            <a:ext cx="2380060" cy="2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350"/>
              <a:t>Έτη Ζωής</a:t>
            </a:r>
            <a:endParaRPr lang="en-US" altLang="el-GR" sz="1350"/>
          </a:p>
        </p:txBody>
      </p:sp>
      <p:sp>
        <p:nvSpPr>
          <p:cNvPr id="6" name="Freeform 4">
            <a:extLst>
              <a:ext uri="{FF2B5EF4-FFF2-40B4-BE49-F238E27FC236}">
                <a16:creationId xmlns:a16="http://schemas.microsoft.com/office/drawing/2014/main" id="{376624EF-F49A-0093-5E25-553E81F881A1}"/>
              </a:ext>
            </a:extLst>
          </p:cNvPr>
          <p:cNvSpPr>
            <a:spLocks/>
          </p:cNvSpPr>
          <p:nvPr/>
        </p:nvSpPr>
        <p:spPr bwMode="auto">
          <a:xfrm>
            <a:off x="1050132" y="2137173"/>
            <a:ext cx="3174206" cy="1831181"/>
          </a:xfrm>
          <a:custGeom>
            <a:avLst/>
            <a:gdLst/>
            <a:ahLst/>
            <a:cxnLst>
              <a:cxn ang="0">
                <a:pos x="18" y="0"/>
              </a:cxn>
              <a:cxn ang="0">
                <a:pos x="13" y="1894"/>
              </a:cxn>
              <a:cxn ang="0">
                <a:pos x="4553" y="1894"/>
              </a:cxn>
              <a:cxn ang="0">
                <a:pos x="4472" y="1604"/>
              </a:cxn>
              <a:cxn ang="0">
                <a:pos x="4255" y="1315"/>
              </a:cxn>
              <a:cxn ang="0">
                <a:pos x="3984" y="1013"/>
              </a:cxn>
              <a:cxn ang="0">
                <a:pos x="3715" y="774"/>
              </a:cxn>
              <a:cxn ang="0">
                <a:pos x="3441" y="471"/>
              </a:cxn>
              <a:cxn ang="0">
                <a:pos x="2873" y="471"/>
              </a:cxn>
              <a:cxn ang="0">
                <a:pos x="2791" y="627"/>
              </a:cxn>
              <a:cxn ang="0">
                <a:pos x="2710" y="844"/>
              </a:cxn>
              <a:cxn ang="0">
                <a:pos x="2712" y="12"/>
              </a:cxn>
              <a:cxn ang="0">
                <a:pos x="2078" y="12"/>
              </a:cxn>
              <a:cxn ang="0">
                <a:pos x="1936" y="345"/>
              </a:cxn>
              <a:cxn ang="0">
                <a:pos x="1721" y="1170"/>
              </a:cxn>
              <a:cxn ang="0">
                <a:pos x="1721" y="0"/>
              </a:cxn>
              <a:cxn ang="0">
                <a:pos x="1165" y="0"/>
              </a:cxn>
              <a:cxn ang="0">
                <a:pos x="944" y="340"/>
              </a:cxn>
              <a:cxn ang="0">
                <a:pos x="786" y="736"/>
              </a:cxn>
              <a:cxn ang="0">
                <a:pos x="786" y="12"/>
              </a:cxn>
              <a:cxn ang="0">
                <a:pos x="0" y="12"/>
              </a:cxn>
            </a:cxnLst>
            <a:rect l="0" t="0" r="r" b="b"/>
            <a:pathLst>
              <a:path w="4553" h="1894">
                <a:moveTo>
                  <a:pt x="18" y="0"/>
                </a:moveTo>
                <a:lnTo>
                  <a:pt x="13" y="1894"/>
                </a:lnTo>
                <a:lnTo>
                  <a:pt x="4553" y="1894"/>
                </a:lnTo>
                <a:lnTo>
                  <a:pt x="4472" y="1604"/>
                </a:lnTo>
                <a:lnTo>
                  <a:pt x="4255" y="1315"/>
                </a:lnTo>
                <a:lnTo>
                  <a:pt x="3984" y="1013"/>
                </a:lnTo>
                <a:lnTo>
                  <a:pt x="3715" y="774"/>
                </a:lnTo>
                <a:lnTo>
                  <a:pt x="3441" y="471"/>
                </a:lnTo>
                <a:lnTo>
                  <a:pt x="2873" y="471"/>
                </a:lnTo>
                <a:lnTo>
                  <a:pt x="2791" y="627"/>
                </a:lnTo>
                <a:lnTo>
                  <a:pt x="2710" y="844"/>
                </a:lnTo>
                <a:lnTo>
                  <a:pt x="2712" y="12"/>
                </a:lnTo>
                <a:lnTo>
                  <a:pt x="2078" y="12"/>
                </a:lnTo>
                <a:lnTo>
                  <a:pt x="1936" y="345"/>
                </a:lnTo>
                <a:lnTo>
                  <a:pt x="1721" y="1170"/>
                </a:lnTo>
                <a:lnTo>
                  <a:pt x="1721" y="0"/>
                </a:lnTo>
                <a:lnTo>
                  <a:pt x="1165" y="0"/>
                </a:lnTo>
                <a:lnTo>
                  <a:pt x="944" y="340"/>
                </a:lnTo>
                <a:lnTo>
                  <a:pt x="786" y="736"/>
                </a:lnTo>
                <a:lnTo>
                  <a:pt x="786" y="12"/>
                </a:lnTo>
                <a:lnTo>
                  <a:pt x="0" y="12"/>
                </a:lnTo>
              </a:path>
            </a:pathLst>
          </a:custGeom>
          <a:solidFill>
            <a:schemeClr val="accent1">
              <a:lumMod val="40000"/>
              <a:lumOff val="60000"/>
            </a:schemeClr>
          </a:solidFill>
          <a:ln w="25400" cap="rnd" cmpd="sng">
            <a:solidFill>
              <a:schemeClr val="tx1"/>
            </a:solidFill>
            <a:prstDash val="solid"/>
            <a:round/>
            <a:headEnd type="none" w="med" len="med"/>
            <a:tailEnd type="none" w="med" len="med"/>
          </a:ln>
          <a:effectLst/>
        </p:spPr>
        <p:txBody>
          <a:bodyPr/>
          <a:lstStyle/>
          <a:p>
            <a:pPr>
              <a:defRPr/>
            </a:pPr>
            <a:endParaRPr lang="en-US" sz="1350"/>
          </a:p>
        </p:txBody>
      </p:sp>
      <p:sp>
        <p:nvSpPr>
          <p:cNvPr id="70662" name="Freeform 5" descr="10%">
            <a:extLst>
              <a:ext uri="{FF2B5EF4-FFF2-40B4-BE49-F238E27FC236}">
                <a16:creationId xmlns:a16="http://schemas.microsoft.com/office/drawing/2014/main" id="{357AE38C-F5C5-D4EC-2395-AE2C16C1850E}"/>
              </a:ext>
            </a:extLst>
          </p:cNvPr>
          <p:cNvSpPr>
            <a:spLocks/>
          </p:cNvSpPr>
          <p:nvPr/>
        </p:nvSpPr>
        <p:spPr bwMode="auto">
          <a:xfrm>
            <a:off x="3055144" y="2172892"/>
            <a:ext cx="1656160" cy="1793081"/>
          </a:xfrm>
          <a:custGeom>
            <a:avLst/>
            <a:gdLst>
              <a:gd name="T0" fmla="*/ 0 w 2375"/>
              <a:gd name="T1" fmla="*/ 2147483646 h 1854"/>
              <a:gd name="T2" fmla="*/ 2147483646 w 2375"/>
              <a:gd name="T3" fmla="*/ 2147483646 h 1854"/>
              <a:gd name="T4" fmla="*/ 2147483646 w 2375"/>
              <a:gd name="T5" fmla="*/ 2147483646 h 1854"/>
              <a:gd name="T6" fmla="*/ 2147483646 w 2375"/>
              <a:gd name="T7" fmla="*/ 2147483646 h 1854"/>
              <a:gd name="T8" fmla="*/ 2147483646 w 2375"/>
              <a:gd name="T9" fmla="*/ 2147483646 h 1854"/>
              <a:gd name="T10" fmla="*/ 2147483646 w 2375"/>
              <a:gd name="T11" fmla="*/ 2147483646 h 1854"/>
              <a:gd name="T12" fmla="*/ 2147483646 w 2375"/>
              <a:gd name="T13" fmla="*/ 2147483646 h 1854"/>
              <a:gd name="T14" fmla="*/ 2147483646 w 2375"/>
              <a:gd name="T15" fmla="*/ 2147483646 h 1854"/>
              <a:gd name="T16" fmla="*/ 2147483646 w 2375"/>
              <a:gd name="T17" fmla="*/ 2147483646 h 1854"/>
              <a:gd name="T18" fmla="*/ 2147483646 w 2375"/>
              <a:gd name="T19" fmla="*/ 2147483646 h 1854"/>
              <a:gd name="T20" fmla="*/ 2147483646 w 2375"/>
              <a:gd name="T21" fmla="*/ 2147483646 h 1854"/>
              <a:gd name="T22" fmla="*/ 2147483646 w 2375"/>
              <a:gd name="T23" fmla="*/ 2147483646 h 1854"/>
              <a:gd name="T24" fmla="*/ 2147483646 w 2375"/>
              <a:gd name="T25" fmla="*/ 2147483646 h 1854"/>
              <a:gd name="T26" fmla="*/ 2147483646 w 2375"/>
              <a:gd name="T27" fmla="*/ 0 h 1854"/>
              <a:gd name="T28" fmla="*/ 2147483646 w 2375"/>
              <a:gd name="T29" fmla="*/ 0 h 1854"/>
              <a:gd name="T30" fmla="*/ 2147483646 w 2375"/>
              <a:gd name="T31" fmla="*/ 2147483646 h 1854"/>
              <a:gd name="T32" fmla="*/ 2147483646 w 2375"/>
              <a:gd name="T33" fmla="*/ 2147483646 h 1854"/>
              <a:gd name="T34" fmla="*/ 0 w 2375"/>
              <a:gd name="T35" fmla="*/ 2147483646 h 18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75"/>
              <a:gd name="T55" fmla="*/ 0 h 1854"/>
              <a:gd name="T56" fmla="*/ 2375 w 2375"/>
              <a:gd name="T57" fmla="*/ 1854 h 18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75" h="1854">
                <a:moveTo>
                  <a:pt x="0" y="449"/>
                </a:moveTo>
                <a:lnTo>
                  <a:pt x="567" y="450"/>
                </a:lnTo>
                <a:lnTo>
                  <a:pt x="852" y="761"/>
                </a:lnTo>
                <a:lnTo>
                  <a:pt x="1123" y="1002"/>
                </a:lnTo>
                <a:lnTo>
                  <a:pt x="1420" y="1342"/>
                </a:lnTo>
                <a:lnTo>
                  <a:pt x="1603" y="1590"/>
                </a:lnTo>
                <a:lnTo>
                  <a:pt x="1679" y="1854"/>
                </a:lnTo>
                <a:lnTo>
                  <a:pt x="2375" y="1854"/>
                </a:lnTo>
                <a:lnTo>
                  <a:pt x="2236" y="1506"/>
                </a:lnTo>
                <a:lnTo>
                  <a:pt x="2054" y="1146"/>
                </a:lnTo>
                <a:lnTo>
                  <a:pt x="1730" y="738"/>
                </a:lnTo>
                <a:lnTo>
                  <a:pt x="1487" y="462"/>
                </a:lnTo>
                <a:lnTo>
                  <a:pt x="1271" y="156"/>
                </a:lnTo>
                <a:lnTo>
                  <a:pt x="1116" y="0"/>
                </a:lnTo>
                <a:lnTo>
                  <a:pt x="217" y="0"/>
                </a:lnTo>
                <a:lnTo>
                  <a:pt x="110" y="140"/>
                </a:lnTo>
                <a:lnTo>
                  <a:pt x="12" y="378"/>
                </a:lnTo>
                <a:lnTo>
                  <a:pt x="0" y="449"/>
                </a:lnTo>
              </a:path>
            </a:pathLst>
          </a:custGeom>
          <a:blipFill dpi="0" rotWithShape="0">
            <a:blip r:embed="rId3"/>
            <a:srcRect/>
            <a:tile tx="0" ty="0" sx="100000" sy="100000" flip="none" algn="tl"/>
          </a:blipFill>
          <a:ln>
            <a:noFill/>
          </a:ln>
          <a:extLst>
            <a:ext uri="{91240B29-F687-4F45-9708-019B960494DF}">
              <a14:hiddenLine xmlns:a14="http://schemas.microsoft.com/office/drawing/2010/main" w="25400" cap="rnd">
                <a:solidFill>
                  <a:srgbClr val="000000"/>
                </a:solidFill>
                <a:round/>
                <a:headEnd/>
                <a:tailEnd/>
              </a14:hiddenLine>
            </a:ext>
          </a:extLst>
        </p:spPr>
        <p:txBody>
          <a:bodyPr/>
          <a:lstStyle/>
          <a:p>
            <a:endParaRPr lang="el-GR" sz="1350"/>
          </a:p>
        </p:txBody>
      </p:sp>
      <p:sp>
        <p:nvSpPr>
          <p:cNvPr id="70663" name="Rectangle 7">
            <a:extLst>
              <a:ext uri="{FF2B5EF4-FFF2-40B4-BE49-F238E27FC236}">
                <a16:creationId xmlns:a16="http://schemas.microsoft.com/office/drawing/2014/main" id="{9359715A-0431-6289-0776-3E88F875C23E}"/>
              </a:ext>
            </a:extLst>
          </p:cNvPr>
          <p:cNvSpPr>
            <a:spLocks noChangeArrowheads="1"/>
          </p:cNvSpPr>
          <p:nvPr/>
        </p:nvSpPr>
        <p:spPr bwMode="auto">
          <a:xfrm>
            <a:off x="828675" y="1767372"/>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1.0</a:t>
            </a:r>
          </a:p>
        </p:txBody>
      </p:sp>
      <p:sp>
        <p:nvSpPr>
          <p:cNvPr id="70664" name="Rectangle 8">
            <a:extLst>
              <a:ext uri="{FF2B5EF4-FFF2-40B4-BE49-F238E27FC236}">
                <a16:creationId xmlns:a16="http://schemas.microsoft.com/office/drawing/2014/main" id="{A8690618-076D-50DE-D612-E8056AFD5E70}"/>
              </a:ext>
            </a:extLst>
          </p:cNvPr>
          <p:cNvSpPr>
            <a:spLocks noChangeArrowheads="1"/>
          </p:cNvSpPr>
          <p:nvPr/>
        </p:nvSpPr>
        <p:spPr bwMode="auto">
          <a:xfrm>
            <a:off x="736624" y="3942159"/>
            <a:ext cx="3952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0.0</a:t>
            </a:r>
          </a:p>
        </p:txBody>
      </p:sp>
      <p:sp>
        <p:nvSpPr>
          <p:cNvPr id="70665" name="Rectangle 10">
            <a:extLst>
              <a:ext uri="{FF2B5EF4-FFF2-40B4-BE49-F238E27FC236}">
                <a16:creationId xmlns:a16="http://schemas.microsoft.com/office/drawing/2014/main" id="{36851350-D78E-CFE5-6A59-E5E48D6AEF2F}"/>
              </a:ext>
            </a:extLst>
          </p:cNvPr>
          <p:cNvSpPr>
            <a:spLocks noChangeArrowheads="1"/>
          </p:cNvSpPr>
          <p:nvPr/>
        </p:nvSpPr>
        <p:spPr bwMode="auto">
          <a:xfrm>
            <a:off x="3846910" y="3993356"/>
            <a:ext cx="754856"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350" dirty="0"/>
              <a:t>Θάνατος</a:t>
            </a:r>
            <a:endParaRPr lang="en-US" altLang="el-GR" sz="1350" dirty="0"/>
          </a:p>
        </p:txBody>
      </p:sp>
      <p:sp>
        <p:nvSpPr>
          <p:cNvPr id="70666" name="Rectangle 11">
            <a:extLst>
              <a:ext uri="{FF2B5EF4-FFF2-40B4-BE49-F238E27FC236}">
                <a16:creationId xmlns:a16="http://schemas.microsoft.com/office/drawing/2014/main" id="{D45CCE01-BC48-977D-36FE-419778B1D860}"/>
              </a:ext>
            </a:extLst>
          </p:cNvPr>
          <p:cNvSpPr>
            <a:spLocks noChangeArrowheads="1"/>
          </p:cNvSpPr>
          <p:nvPr/>
        </p:nvSpPr>
        <p:spPr bwMode="auto">
          <a:xfrm>
            <a:off x="2168027" y="3333750"/>
            <a:ext cx="851297" cy="39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350" dirty="0"/>
              <a:t>Χωρίς τη Θεραπεία</a:t>
            </a:r>
            <a:endParaRPr lang="en-US" altLang="el-GR" sz="1350" dirty="0"/>
          </a:p>
        </p:txBody>
      </p:sp>
      <p:sp>
        <p:nvSpPr>
          <p:cNvPr id="70667" name="Freeform 12">
            <a:extLst>
              <a:ext uri="{FF2B5EF4-FFF2-40B4-BE49-F238E27FC236}">
                <a16:creationId xmlns:a16="http://schemas.microsoft.com/office/drawing/2014/main" id="{C52D8094-8B5A-AD33-8D4D-C8C11EF59039}"/>
              </a:ext>
            </a:extLst>
          </p:cNvPr>
          <p:cNvSpPr>
            <a:spLocks/>
          </p:cNvSpPr>
          <p:nvPr/>
        </p:nvSpPr>
        <p:spPr bwMode="auto">
          <a:xfrm>
            <a:off x="1958824" y="3447459"/>
            <a:ext cx="164306" cy="141685"/>
          </a:xfrm>
          <a:custGeom>
            <a:avLst/>
            <a:gdLst>
              <a:gd name="T0" fmla="*/ 0 w 236"/>
              <a:gd name="T1" fmla="*/ 2147483646 h 147"/>
              <a:gd name="T2" fmla="*/ 2147483646 w 236"/>
              <a:gd name="T3" fmla="*/ 0 h 147"/>
              <a:gd name="T4" fmla="*/ 0 60000 65536"/>
              <a:gd name="T5" fmla="*/ 0 60000 65536"/>
              <a:gd name="T6" fmla="*/ 0 w 236"/>
              <a:gd name="T7" fmla="*/ 0 h 147"/>
              <a:gd name="T8" fmla="*/ 236 w 236"/>
              <a:gd name="T9" fmla="*/ 147 h 147"/>
            </a:gdLst>
            <a:ahLst/>
            <a:cxnLst>
              <a:cxn ang="T4">
                <a:pos x="T0" y="T1"/>
              </a:cxn>
              <a:cxn ang="T5">
                <a:pos x="T2" y="T3"/>
              </a:cxn>
            </a:cxnLst>
            <a:rect l="T6" t="T7" r="T8" b="T9"/>
            <a:pathLst>
              <a:path w="236" h="147">
                <a:moveTo>
                  <a:pt x="0" y="146"/>
                </a:moveTo>
                <a:lnTo>
                  <a:pt x="235" y="0"/>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sz="1350"/>
          </a:p>
        </p:txBody>
      </p:sp>
      <p:sp>
        <p:nvSpPr>
          <p:cNvPr id="70668" name="Rectangle 13">
            <a:extLst>
              <a:ext uri="{FF2B5EF4-FFF2-40B4-BE49-F238E27FC236}">
                <a16:creationId xmlns:a16="http://schemas.microsoft.com/office/drawing/2014/main" id="{749FCA63-E519-FD00-E9D7-42BB1575A5AC}"/>
              </a:ext>
            </a:extLst>
          </p:cNvPr>
          <p:cNvSpPr>
            <a:spLocks noChangeArrowheads="1"/>
          </p:cNvSpPr>
          <p:nvPr/>
        </p:nvSpPr>
        <p:spPr bwMode="auto">
          <a:xfrm>
            <a:off x="4133850" y="2246710"/>
            <a:ext cx="839391" cy="45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l-GR" sz="1350"/>
              <a:t>Με τη Θεραπεία</a:t>
            </a:r>
            <a:endParaRPr lang="en-US" altLang="el-GR" sz="1350"/>
          </a:p>
        </p:txBody>
      </p:sp>
      <p:sp>
        <p:nvSpPr>
          <p:cNvPr id="70669" name="Line 14">
            <a:extLst>
              <a:ext uri="{FF2B5EF4-FFF2-40B4-BE49-F238E27FC236}">
                <a16:creationId xmlns:a16="http://schemas.microsoft.com/office/drawing/2014/main" id="{1D89871A-B6E7-CDB7-CBC8-CDE5A0E8E5B7}"/>
              </a:ext>
            </a:extLst>
          </p:cNvPr>
          <p:cNvSpPr>
            <a:spLocks noChangeShapeType="1"/>
          </p:cNvSpPr>
          <p:nvPr/>
        </p:nvSpPr>
        <p:spPr bwMode="auto">
          <a:xfrm flipH="1">
            <a:off x="4033838" y="2676525"/>
            <a:ext cx="364331" cy="22615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sz="1350"/>
          </a:p>
        </p:txBody>
      </p:sp>
      <p:sp>
        <p:nvSpPr>
          <p:cNvPr id="70670" name="Rectangle 15">
            <a:extLst>
              <a:ext uri="{FF2B5EF4-FFF2-40B4-BE49-F238E27FC236}">
                <a16:creationId xmlns:a16="http://schemas.microsoft.com/office/drawing/2014/main" id="{41E1C0B2-89CA-088B-BAE7-2A250990E97E}"/>
              </a:ext>
            </a:extLst>
          </p:cNvPr>
          <p:cNvSpPr>
            <a:spLocks noChangeArrowheads="1"/>
          </p:cNvSpPr>
          <p:nvPr/>
        </p:nvSpPr>
        <p:spPr bwMode="auto">
          <a:xfrm>
            <a:off x="3092054" y="2159794"/>
            <a:ext cx="941784" cy="54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95000"/>
              </a:lnSpc>
              <a:spcBef>
                <a:spcPct val="0"/>
              </a:spcBef>
              <a:buFontTx/>
              <a:buNone/>
            </a:pPr>
            <a:r>
              <a:rPr lang="el-GR" altLang="el-GR" sz="1275">
                <a:solidFill>
                  <a:srgbClr val="0E0026"/>
                </a:solidFill>
              </a:rPr>
              <a:t>Κερδισμένα </a:t>
            </a:r>
            <a:endParaRPr lang="en-US" altLang="el-GR" sz="1275">
              <a:solidFill>
                <a:srgbClr val="0E0026"/>
              </a:solidFill>
            </a:endParaRPr>
          </a:p>
          <a:p>
            <a:pPr algn="ctr" eaLnBrk="1" hangingPunct="1">
              <a:lnSpc>
                <a:spcPct val="95000"/>
              </a:lnSpc>
              <a:spcBef>
                <a:spcPct val="0"/>
              </a:spcBef>
              <a:buFontTx/>
              <a:buNone/>
            </a:pPr>
            <a:r>
              <a:rPr lang="en-US" altLang="el-GR" sz="1275">
                <a:solidFill>
                  <a:srgbClr val="0E0026"/>
                </a:solidFill>
              </a:rPr>
              <a:t>QALYs</a:t>
            </a:r>
          </a:p>
        </p:txBody>
      </p:sp>
      <p:sp>
        <p:nvSpPr>
          <p:cNvPr id="70671" name="Rectangle 16">
            <a:extLst>
              <a:ext uri="{FF2B5EF4-FFF2-40B4-BE49-F238E27FC236}">
                <a16:creationId xmlns:a16="http://schemas.microsoft.com/office/drawing/2014/main" id="{DFB76153-0BF7-05D6-71E5-95F5BB30C6F9}"/>
              </a:ext>
            </a:extLst>
          </p:cNvPr>
          <p:cNvSpPr>
            <a:spLocks noChangeArrowheads="1"/>
          </p:cNvSpPr>
          <p:nvPr/>
        </p:nvSpPr>
        <p:spPr bwMode="auto">
          <a:xfrm rot="16140000">
            <a:off x="-140336" y="2540136"/>
            <a:ext cx="186570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350" dirty="0"/>
              <a:t>Ποιότητα Ζωής</a:t>
            </a:r>
            <a:endParaRPr lang="en-US" altLang="el-GR" sz="1350" dirty="0"/>
          </a:p>
        </p:txBody>
      </p:sp>
      <p:sp>
        <p:nvSpPr>
          <p:cNvPr id="70672" name="Line 17">
            <a:extLst>
              <a:ext uri="{FF2B5EF4-FFF2-40B4-BE49-F238E27FC236}">
                <a16:creationId xmlns:a16="http://schemas.microsoft.com/office/drawing/2014/main" id="{F7EE7F8C-62BC-8CC7-29E2-B885EE9F34B9}"/>
              </a:ext>
            </a:extLst>
          </p:cNvPr>
          <p:cNvSpPr>
            <a:spLocks noChangeShapeType="1"/>
          </p:cNvSpPr>
          <p:nvPr/>
        </p:nvSpPr>
        <p:spPr bwMode="auto">
          <a:xfrm>
            <a:off x="2519363" y="4212431"/>
            <a:ext cx="56554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sz="1350"/>
          </a:p>
        </p:txBody>
      </p:sp>
      <p:sp>
        <p:nvSpPr>
          <p:cNvPr id="58385" name="TextBox 17">
            <a:extLst>
              <a:ext uri="{FF2B5EF4-FFF2-40B4-BE49-F238E27FC236}">
                <a16:creationId xmlns:a16="http://schemas.microsoft.com/office/drawing/2014/main" id="{91DAA7FD-67A4-CEF0-6D6E-78A868899282}"/>
              </a:ext>
            </a:extLst>
          </p:cNvPr>
          <p:cNvSpPr txBox="1">
            <a:spLocks noChangeArrowheads="1"/>
          </p:cNvSpPr>
          <p:nvPr/>
        </p:nvSpPr>
        <p:spPr bwMode="auto">
          <a:xfrm>
            <a:off x="611982" y="236935"/>
            <a:ext cx="7903369" cy="89255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600" b="1" dirty="0">
                <a:solidFill>
                  <a:srgbClr val="002060"/>
                </a:solidFill>
                <a:latin typeface="+mn-lt"/>
                <a:ea typeface="+mj-ea"/>
                <a:cs typeface="+mj-cs"/>
              </a:rPr>
              <a:t>Ποιοτικώς Σταθμισμένα Έτη Ζωής– </a:t>
            </a:r>
            <a:r>
              <a:rPr lang="en-US" altLang="el-GR" sz="2600" b="1" dirty="0">
                <a:solidFill>
                  <a:srgbClr val="002060"/>
                </a:solidFill>
                <a:latin typeface="+mn-lt"/>
                <a:ea typeface="+mj-ea"/>
                <a:cs typeface="+mj-cs"/>
              </a:rPr>
              <a:t>Quality Adjusted Life Years (QALYs)</a:t>
            </a:r>
          </a:p>
        </p:txBody>
      </p:sp>
      <p:sp>
        <p:nvSpPr>
          <p:cNvPr id="19" name="Rectangle 2">
            <a:extLst>
              <a:ext uri="{FF2B5EF4-FFF2-40B4-BE49-F238E27FC236}">
                <a16:creationId xmlns:a16="http://schemas.microsoft.com/office/drawing/2014/main" id="{1A7FACD6-5A4E-D98B-0153-B4D74FE4FD4A}"/>
              </a:ext>
            </a:extLst>
          </p:cNvPr>
          <p:cNvSpPr>
            <a:spLocks noChangeArrowheads="1"/>
          </p:cNvSpPr>
          <p:nvPr/>
        </p:nvSpPr>
        <p:spPr bwMode="auto">
          <a:xfrm>
            <a:off x="5721004" y="1460811"/>
            <a:ext cx="3123009" cy="3027624"/>
          </a:xfrm>
          <a:prstGeom prst="rect">
            <a:avLst/>
          </a:prstGeom>
          <a:noFill/>
          <a:ln>
            <a:noFill/>
          </a:ln>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08000"/>
              </a:lnSpc>
              <a:spcBef>
                <a:spcPts val="450"/>
              </a:spcBef>
              <a:spcAft>
                <a:spcPts val="450"/>
              </a:spcAft>
              <a:buFont typeface="Wingdings" panose="05000000000000000000" pitchFamily="2" charset="2"/>
              <a:buChar char="Ø"/>
              <a:defRPr/>
            </a:pPr>
            <a:r>
              <a:rPr lang="en-US" altLang="en-US" sz="1800" u="sng" dirty="0">
                <a:latin typeface="+mn-lt"/>
                <a:ea typeface="MS PGothic" panose="020B0600070205080204" pitchFamily="34" charset="-128"/>
                <a:cs typeface="Times New Roman" panose="02020603050405020304" pitchFamily="18" charset="0"/>
              </a:rPr>
              <a:t>QALY</a:t>
            </a:r>
            <a:r>
              <a:rPr lang="en-US" altLang="en-US" sz="1800" dirty="0">
                <a:latin typeface="+mn-lt"/>
                <a:ea typeface="MS PGothic" panose="020B0600070205080204" pitchFamily="34" charset="-128"/>
                <a:cs typeface="Times New Roman" panose="02020603050405020304" pitchFamily="18" charset="0"/>
              </a:rPr>
              <a:t>: </a:t>
            </a:r>
            <a:r>
              <a:rPr lang="el-GR" altLang="en-US" sz="1800" dirty="0">
                <a:latin typeface="+mn-lt"/>
                <a:ea typeface="MS PGothic" panose="020B0600070205080204" pitchFamily="34" charset="-128"/>
                <a:cs typeface="Times New Roman" panose="02020603050405020304" pitchFamily="18" charset="0"/>
              </a:rPr>
              <a:t>δείκτης που προκύπτει από το προσδόκιμο επιβίωσης και την ποιότητα ζωής</a:t>
            </a:r>
          </a:p>
          <a:p>
            <a:pPr algn="just">
              <a:lnSpc>
                <a:spcPct val="108000"/>
              </a:lnSpc>
              <a:spcBef>
                <a:spcPts val="450"/>
              </a:spcBef>
              <a:spcAft>
                <a:spcPts val="450"/>
              </a:spcAft>
              <a:buFont typeface="Wingdings" panose="05000000000000000000" pitchFamily="2" charset="2"/>
              <a:buChar char="ü"/>
              <a:defRPr/>
            </a:pPr>
            <a:r>
              <a:rPr lang="el-GR" altLang="el-GR" sz="1800" dirty="0">
                <a:latin typeface="+mn-lt"/>
                <a:ea typeface="MS PGothic" panose="020B0600070205080204" pitchFamily="34" charset="-128"/>
                <a:cs typeface="Times New Roman" panose="02020603050405020304" pitchFamily="18" charset="0"/>
              </a:rPr>
              <a:t>χρησιμοποιείται ανεξαρτήτως πάθησης</a:t>
            </a:r>
            <a:endParaRPr lang="el-GR" altLang="en-US" sz="1800" dirty="0">
              <a:latin typeface="+mn-lt"/>
              <a:ea typeface="MS PGothic" panose="020B0600070205080204" pitchFamily="34" charset="-128"/>
              <a:cs typeface="Times New Roman" panose="02020603050405020304" pitchFamily="18" charset="0"/>
            </a:endParaRPr>
          </a:p>
          <a:p>
            <a:pPr marL="0" indent="0" algn="just">
              <a:lnSpc>
                <a:spcPct val="108000"/>
              </a:lnSpc>
              <a:spcBef>
                <a:spcPts val="450"/>
              </a:spcBef>
              <a:spcAft>
                <a:spcPts val="450"/>
              </a:spcAft>
              <a:buNone/>
              <a:defRPr/>
            </a:pPr>
            <a:r>
              <a:rPr lang="el-GR" altLang="en-US" sz="1800" b="1" dirty="0">
                <a:latin typeface="+mn-lt"/>
                <a:ea typeface="MS PGothic" panose="020B0600070205080204" pitchFamily="34" charset="-128"/>
                <a:cs typeface="Times New Roman" panose="02020603050405020304" pitchFamily="18" charset="0"/>
              </a:rPr>
              <a:t>π.χ. </a:t>
            </a:r>
            <a:r>
              <a:rPr lang="en-US" altLang="en-US" sz="1800" b="1" dirty="0">
                <a:latin typeface="+mn-lt"/>
                <a:ea typeface="MS PGothic" panose="020B0600070205080204" pitchFamily="34" charset="-128"/>
                <a:cs typeface="Times New Roman" panose="02020603050405020304" pitchFamily="18" charset="0"/>
              </a:rPr>
              <a:t>4 </a:t>
            </a:r>
            <a:r>
              <a:rPr lang="el-GR" altLang="en-US" sz="1800" b="1" dirty="0">
                <a:latin typeface="+mn-lt"/>
                <a:ea typeface="MS PGothic" panose="020B0600070205080204" pitchFamily="34" charset="-128"/>
                <a:cs typeface="Times New Roman" panose="02020603050405020304" pitchFamily="18" charset="0"/>
              </a:rPr>
              <a:t>έτη με</a:t>
            </a:r>
            <a:r>
              <a:rPr lang="en-US" altLang="en-US" sz="1800" b="1" dirty="0">
                <a:latin typeface="+mn-lt"/>
                <a:ea typeface="MS PGothic" panose="020B0600070205080204" pitchFamily="34" charset="-128"/>
                <a:cs typeface="Times New Roman" panose="02020603050405020304" pitchFamily="18" charset="0"/>
              </a:rPr>
              <a:t> 25% </a:t>
            </a:r>
            <a:r>
              <a:rPr lang="el-GR" altLang="en-US" sz="1800" b="1" dirty="0">
                <a:latin typeface="+mn-lt"/>
                <a:ea typeface="MS PGothic" panose="020B0600070205080204" pitchFamily="34" charset="-128"/>
                <a:cs typeface="Times New Roman" panose="02020603050405020304" pitchFamily="18" charset="0"/>
              </a:rPr>
              <a:t>ποιότητα ζωής</a:t>
            </a:r>
            <a:r>
              <a:rPr lang="en-US" altLang="en-US" sz="1800" b="1" dirty="0">
                <a:latin typeface="+mn-lt"/>
                <a:ea typeface="MS PGothic" panose="020B0600070205080204" pitchFamily="34" charset="-128"/>
                <a:cs typeface="Times New Roman" panose="02020603050405020304" pitchFamily="18" charset="0"/>
              </a:rPr>
              <a:t> = 1 </a:t>
            </a:r>
            <a:r>
              <a:rPr lang="el-GR" altLang="en-US" sz="1800" b="1" dirty="0">
                <a:latin typeface="+mn-lt"/>
                <a:ea typeface="MS PGothic" panose="020B0600070205080204" pitchFamily="34" charset="-128"/>
                <a:cs typeface="Times New Roman" panose="02020603050405020304" pitchFamily="18" charset="0"/>
              </a:rPr>
              <a:t>έτος</a:t>
            </a:r>
            <a:r>
              <a:rPr lang="en-US" altLang="en-US" sz="1800" b="1" dirty="0">
                <a:latin typeface="+mn-lt"/>
                <a:ea typeface="MS PGothic" panose="020B0600070205080204" pitchFamily="34" charset="-128"/>
                <a:cs typeface="Times New Roman" panose="02020603050405020304" pitchFamily="18" charset="0"/>
              </a:rPr>
              <a:t> </a:t>
            </a:r>
            <a:r>
              <a:rPr lang="el-GR" altLang="en-US" sz="1800" b="1" dirty="0">
                <a:latin typeface="+mn-lt"/>
                <a:ea typeface="MS PGothic" panose="020B0600070205080204" pitchFamily="34" charset="-128"/>
                <a:cs typeface="Times New Roman" panose="02020603050405020304" pitchFamily="18" charset="0"/>
              </a:rPr>
              <a:t>με </a:t>
            </a:r>
            <a:r>
              <a:rPr lang="en-US" altLang="en-US" sz="1800" b="1" dirty="0">
                <a:latin typeface="+mn-lt"/>
                <a:ea typeface="MS PGothic" panose="020B0600070205080204" pitchFamily="34" charset="-128"/>
                <a:cs typeface="Times New Roman" panose="02020603050405020304" pitchFamily="18" charset="0"/>
              </a:rPr>
              <a:t>100% </a:t>
            </a:r>
            <a:r>
              <a:rPr lang="el-GR" altLang="en-US" sz="1800" b="1" dirty="0">
                <a:latin typeface="+mn-lt"/>
                <a:ea typeface="MS PGothic" panose="020B0600070205080204" pitchFamily="34" charset="-128"/>
                <a:cs typeface="Times New Roman" panose="02020603050405020304" pitchFamily="18" charset="0"/>
              </a:rPr>
              <a:t>ποιότητα ζωής</a:t>
            </a:r>
            <a:r>
              <a:rPr lang="en-US" altLang="en-US" sz="1800" b="1" dirty="0">
                <a:latin typeface="+mn-lt"/>
                <a:ea typeface="MS PGothic" panose="020B0600070205080204" pitchFamily="34" charset="-128"/>
                <a:cs typeface="Times New Roman" panose="02020603050405020304" pitchFamily="18" charset="0"/>
              </a:rPr>
              <a:t> </a:t>
            </a:r>
            <a:endParaRPr lang="en-US" altLang="en-US" sz="1800" u="sng" dirty="0">
              <a:latin typeface="+mn-lt"/>
              <a:ea typeface="MS PGothic" panose="020B0600070205080204" pitchFamily="34" charset="-128"/>
              <a:cs typeface="Times New Roman" panose="02020603050405020304" pitchFamily="18" charset="0"/>
            </a:endParaRPr>
          </a:p>
        </p:txBody>
      </p:sp>
      <p:cxnSp>
        <p:nvCxnSpPr>
          <p:cNvPr id="4" name="Ευθεία γραμμή σύνδεσης 3">
            <a:extLst>
              <a:ext uri="{FF2B5EF4-FFF2-40B4-BE49-F238E27FC236}">
                <a16:creationId xmlns:a16="http://schemas.microsoft.com/office/drawing/2014/main" id="{E8645DAD-A2D2-A9A9-1519-DAA46C3157A7}"/>
              </a:ext>
            </a:extLst>
          </p:cNvPr>
          <p:cNvCxnSpPr/>
          <p:nvPr/>
        </p:nvCxnSpPr>
        <p:spPr>
          <a:xfrm>
            <a:off x="395288" y="1072754"/>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18B77023-3128-0662-9DEC-17DB9B383421}"/>
              </a:ext>
            </a:extLst>
          </p:cNvPr>
          <p:cNvCxnSpPr/>
          <p:nvPr/>
        </p:nvCxnSpPr>
        <p:spPr>
          <a:xfrm>
            <a:off x="382191" y="1096566"/>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357A234A-F049-27AB-8896-987E69FCF05C}"/>
              </a:ext>
            </a:extLst>
          </p:cNvPr>
          <p:cNvSpPr txBox="1"/>
          <p:nvPr/>
        </p:nvSpPr>
        <p:spPr>
          <a:xfrm>
            <a:off x="227817" y="1241886"/>
            <a:ext cx="965974" cy="523220"/>
          </a:xfrm>
          <a:prstGeom prst="rect">
            <a:avLst/>
          </a:prstGeom>
          <a:noFill/>
        </p:spPr>
        <p:txBody>
          <a:bodyPr wrap="square" rtlCol="0">
            <a:spAutoFit/>
          </a:bodyPr>
          <a:lstStyle/>
          <a:p>
            <a:pPr algn="ctr"/>
            <a:r>
              <a:rPr lang="en-GB" sz="1400" b="1" dirty="0"/>
              <a:t>Perfect Health</a:t>
            </a:r>
            <a:endParaRPr lang="el-GR" sz="1400" b="1" dirty="0"/>
          </a:p>
        </p:txBody>
      </p:sp>
      <p:sp>
        <p:nvSpPr>
          <p:cNvPr id="8" name="TextBox 7">
            <a:extLst>
              <a:ext uri="{FF2B5EF4-FFF2-40B4-BE49-F238E27FC236}">
                <a16:creationId xmlns:a16="http://schemas.microsoft.com/office/drawing/2014/main" id="{990D518D-D2DE-80D1-9E57-D414B513F29D}"/>
              </a:ext>
            </a:extLst>
          </p:cNvPr>
          <p:cNvSpPr txBox="1"/>
          <p:nvPr/>
        </p:nvSpPr>
        <p:spPr>
          <a:xfrm>
            <a:off x="212169" y="4103297"/>
            <a:ext cx="965974" cy="307777"/>
          </a:xfrm>
          <a:prstGeom prst="rect">
            <a:avLst/>
          </a:prstGeom>
          <a:noFill/>
        </p:spPr>
        <p:txBody>
          <a:bodyPr wrap="square" rtlCol="0">
            <a:spAutoFit/>
          </a:bodyPr>
          <a:lstStyle/>
          <a:p>
            <a:pPr algn="ctr"/>
            <a:r>
              <a:rPr lang="en-GB" sz="1400" b="1" dirty="0"/>
              <a:t>Dead</a:t>
            </a:r>
            <a:endParaRPr lang="el-GR" sz="1400" b="1" dirty="0"/>
          </a:p>
        </p:txBody>
      </p:sp>
      <p:sp>
        <p:nvSpPr>
          <p:cNvPr id="9" name="Rectangle 10">
            <a:extLst>
              <a:ext uri="{FF2B5EF4-FFF2-40B4-BE49-F238E27FC236}">
                <a16:creationId xmlns:a16="http://schemas.microsoft.com/office/drawing/2014/main" id="{19BD29DD-02AB-C3EB-4FC2-6BDDCD7DE8C9}"/>
              </a:ext>
            </a:extLst>
          </p:cNvPr>
          <p:cNvSpPr>
            <a:spLocks noChangeArrowheads="1"/>
          </p:cNvSpPr>
          <p:nvPr/>
        </p:nvSpPr>
        <p:spPr bwMode="auto">
          <a:xfrm>
            <a:off x="4582514" y="4009005"/>
            <a:ext cx="754856"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altLang="el-GR" sz="1350" dirty="0"/>
              <a:t>Θάνατος</a:t>
            </a:r>
            <a:endParaRPr lang="en-US" altLang="el-GR" sz="1350" dirty="0"/>
          </a:p>
        </p:txBody>
      </p:sp>
      <p:cxnSp>
        <p:nvCxnSpPr>
          <p:cNvPr id="11" name="Ευθεία γραμμή σύνδεσης 10">
            <a:extLst>
              <a:ext uri="{FF2B5EF4-FFF2-40B4-BE49-F238E27FC236}">
                <a16:creationId xmlns:a16="http://schemas.microsoft.com/office/drawing/2014/main" id="{A71CEA81-FFDD-389A-BBEE-80FE0B64F3EE}"/>
              </a:ext>
            </a:extLst>
          </p:cNvPr>
          <p:cNvCxnSpPr/>
          <p:nvPr/>
        </p:nvCxnSpPr>
        <p:spPr>
          <a:xfrm>
            <a:off x="4200525" y="3869594"/>
            <a:ext cx="0" cy="226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67A34683-6F41-0C5E-30BD-85DE4AEE7BBE}"/>
              </a:ext>
            </a:extLst>
          </p:cNvPr>
          <p:cNvCxnSpPr/>
          <p:nvPr/>
        </p:nvCxnSpPr>
        <p:spPr>
          <a:xfrm>
            <a:off x="4711304" y="3820778"/>
            <a:ext cx="0" cy="22615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8574A22B-4CF1-7A1B-9C25-F5713568F3AC}"/>
              </a:ext>
            </a:extLst>
          </p:cNvPr>
          <p:cNvPicPr>
            <a:picLocks noChangeAspect="1"/>
          </p:cNvPicPr>
          <p:nvPr/>
        </p:nvPicPr>
        <p:blipFill rotWithShape="1">
          <a:blip r:embed="rId2"/>
          <a:srcRect t="2083" b="7038"/>
          <a:stretch/>
        </p:blipFill>
        <p:spPr>
          <a:xfrm>
            <a:off x="4648200" y="424607"/>
            <a:ext cx="3980694" cy="4509395"/>
          </a:xfrm>
          <a:prstGeom prst="rect">
            <a:avLst/>
          </a:prstGeom>
        </p:spPr>
      </p:pic>
      <p:pic>
        <p:nvPicPr>
          <p:cNvPr id="8" name="Εικόνα 7">
            <a:extLst>
              <a:ext uri="{FF2B5EF4-FFF2-40B4-BE49-F238E27FC236}">
                <a16:creationId xmlns:a16="http://schemas.microsoft.com/office/drawing/2014/main" id="{3141DAF5-B710-B3F0-9385-63B04FE7F423}"/>
              </a:ext>
            </a:extLst>
          </p:cNvPr>
          <p:cNvPicPr>
            <a:picLocks noChangeAspect="1"/>
          </p:cNvPicPr>
          <p:nvPr/>
        </p:nvPicPr>
        <p:blipFill rotWithShape="1">
          <a:blip r:embed="rId3"/>
          <a:srcRect t="1659"/>
          <a:stretch/>
        </p:blipFill>
        <p:spPr>
          <a:xfrm>
            <a:off x="828206" y="381000"/>
            <a:ext cx="3385767" cy="4781550"/>
          </a:xfrm>
          <a:prstGeom prst="rect">
            <a:avLst/>
          </a:prstGeom>
        </p:spPr>
      </p:pic>
      <p:sp>
        <p:nvSpPr>
          <p:cNvPr id="9" name="TextBox 8">
            <a:extLst>
              <a:ext uri="{FF2B5EF4-FFF2-40B4-BE49-F238E27FC236}">
                <a16:creationId xmlns:a16="http://schemas.microsoft.com/office/drawing/2014/main" id="{0FDF4FA4-B0E7-3BAF-D9AE-F7C4F7040DED}"/>
              </a:ext>
            </a:extLst>
          </p:cNvPr>
          <p:cNvSpPr txBox="1"/>
          <p:nvPr/>
        </p:nvSpPr>
        <p:spPr>
          <a:xfrm>
            <a:off x="2667000" y="24498"/>
            <a:ext cx="5716595" cy="400110"/>
          </a:xfrm>
          <a:prstGeom prst="rect">
            <a:avLst/>
          </a:prstGeom>
          <a:noFill/>
        </p:spPr>
        <p:txBody>
          <a:bodyPr wrap="square" rtlCol="0">
            <a:spAutoFit/>
          </a:bodyPr>
          <a:lstStyle/>
          <a:p>
            <a:r>
              <a:rPr lang="el-GR" sz="2000" b="1" dirty="0">
                <a:solidFill>
                  <a:srgbClr val="002060"/>
                </a:solidFill>
                <a:ea typeface="+mj-ea"/>
                <a:cs typeface="+mj-cs"/>
              </a:rPr>
              <a:t>Σχετιζόμενη με την Υγεία Ποιότητα Ζωής και </a:t>
            </a:r>
            <a:r>
              <a:rPr lang="en-GB" sz="2000" b="1" dirty="0">
                <a:solidFill>
                  <a:srgbClr val="002060"/>
                </a:solidFill>
                <a:ea typeface="+mj-ea"/>
                <a:cs typeface="+mj-cs"/>
              </a:rPr>
              <a:t>QALY</a:t>
            </a:r>
            <a:endParaRPr lang="el-GR" sz="2000" b="1" dirty="0">
              <a:solidFill>
                <a:srgbClr val="002060"/>
              </a:solidFill>
              <a:ea typeface="+mj-ea"/>
              <a:cs typeface="+mj-cs"/>
            </a:endParaRPr>
          </a:p>
        </p:txBody>
      </p:sp>
      <p:pic>
        <p:nvPicPr>
          <p:cNvPr id="10" name="Εικόνα 9">
            <a:extLst>
              <a:ext uri="{FF2B5EF4-FFF2-40B4-BE49-F238E27FC236}">
                <a16:creationId xmlns:a16="http://schemas.microsoft.com/office/drawing/2014/main" id="{9256E41D-C454-3BAC-EFBC-89F36C31DDAB}"/>
              </a:ext>
            </a:extLst>
          </p:cNvPr>
          <p:cNvPicPr>
            <a:picLocks noChangeAspect="1"/>
          </p:cNvPicPr>
          <p:nvPr/>
        </p:nvPicPr>
        <p:blipFill rotWithShape="1">
          <a:blip r:embed="rId4"/>
          <a:srcRect l="14139"/>
          <a:stretch/>
        </p:blipFill>
        <p:spPr>
          <a:xfrm>
            <a:off x="154970" y="4160125"/>
            <a:ext cx="2313666" cy="609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0841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48782F0-0ABA-22EE-3B5B-D34FD5CE4163}"/>
              </a:ext>
            </a:extLst>
          </p:cNvPr>
          <p:cNvPicPr>
            <a:picLocks noChangeAspect="1"/>
          </p:cNvPicPr>
          <p:nvPr/>
        </p:nvPicPr>
        <p:blipFill rotWithShape="1">
          <a:blip r:embed="rId3"/>
          <a:srcRect t="1112"/>
          <a:stretch/>
        </p:blipFill>
        <p:spPr>
          <a:xfrm>
            <a:off x="488881" y="0"/>
            <a:ext cx="4006920" cy="5143499"/>
          </a:xfrm>
          <a:prstGeom prst="rect">
            <a:avLst/>
          </a:prstGeom>
        </p:spPr>
      </p:pic>
      <p:pic>
        <p:nvPicPr>
          <p:cNvPr id="6" name="Εικόνα 5">
            <a:extLst>
              <a:ext uri="{FF2B5EF4-FFF2-40B4-BE49-F238E27FC236}">
                <a16:creationId xmlns:a16="http://schemas.microsoft.com/office/drawing/2014/main" id="{A016496F-D6FB-4915-DAF4-629C81451FAB}"/>
              </a:ext>
            </a:extLst>
          </p:cNvPr>
          <p:cNvPicPr>
            <a:picLocks noChangeAspect="1"/>
          </p:cNvPicPr>
          <p:nvPr/>
        </p:nvPicPr>
        <p:blipFill rotWithShape="1">
          <a:blip r:embed="rId4"/>
          <a:srcRect b="2478"/>
          <a:stretch/>
        </p:blipFill>
        <p:spPr>
          <a:xfrm>
            <a:off x="4572001" y="-19050"/>
            <a:ext cx="4038599" cy="5168100"/>
          </a:xfrm>
          <a:prstGeom prst="rect">
            <a:avLst/>
          </a:prstGeom>
        </p:spPr>
      </p:pic>
      <p:sp>
        <p:nvSpPr>
          <p:cNvPr id="10" name="TextBox 9">
            <a:extLst>
              <a:ext uri="{FF2B5EF4-FFF2-40B4-BE49-F238E27FC236}">
                <a16:creationId xmlns:a16="http://schemas.microsoft.com/office/drawing/2014/main" id="{1F83828B-647D-FDB2-9A15-8F99AFAA67AA}"/>
              </a:ext>
            </a:extLst>
          </p:cNvPr>
          <p:cNvSpPr txBox="1"/>
          <p:nvPr/>
        </p:nvSpPr>
        <p:spPr>
          <a:xfrm>
            <a:off x="5143500" y="4400550"/>
            <a:ext cx="38481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r"/>
            <a:r>
              <a:rPr lang="en-GB" sz="1400" b="1" dirty="0">
                <a:solidFill>
                  <a:srgbClr val="002060"/>
                </a:solidFill>
              </a:rPr>
              <a:t>https://www.eortc.be/qol/C30/QLQ-C30%20Greek.pdf</a:t>
            </a:r>
            <a:endParaRPr lang="el-GR" sz="1400" b="1" dirty="0">
              <a:solidFill>
                <a:srgbClr val="002060"/>
              </a:solidFill>
            </a:endParaRPr>
          </a:p>
        </p:txBody>
      </p:sp>
    </p:spTree>
    <p:extLst>
      <p:ext uri="{BB962C8B-B14F-4D97-AF65-F5344CB8AC3E}">
        <p14:creationId xmlns:p14="http://schemas.microsoft.com/office/powerpoint/2010/main" val="7383894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a:extLst>
              <a:ext uri="{FF2B5EF4-FFF2-40B4-BE49-F238E27FC236}">
                <a16:creationId xmlns:a16="http://schemas.microsoft.com/office/drawing/2014/main" id="{BABA4CD4-EEE2-CD82-63D7-325A31A152A0}"/>
              </a:ext>
            </a:extLst>
          </p:cNvPr>
          <p:cNvSpPr txBox="1">
            <a:spLocks noChangeArrowheads="1"/>
          </p:cNvSpPr>
          <p:nvPr/>
        </p:nvSpPr>
        <p:spPr bwMode="auto">
          <a:xfrm>
            <a:off x="448866" y="233362"/>
            <a:ext cx="8267700" cy="663179"/>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defRPr/>
            </a:pPr>
            <a:r>
              <a:rPr lang="el-GR" altLang="el-GR" sz="2400" b="1" dirty="0">
                <a:solidFill>
                  <a:srgbClr val="002060"/>
                </a:solidFill>
                <a:latin typeface="+mn-lt"/>
                <a:ea typeface="+mj-ea"/>
                <a:cs typeface="+mj-cs"/>
              </a:rPr>
              <a:t>Παράδειγμα </a:t>
            </a:r>
            <a:r>
              <a:rPr lang="en-US" altLang="el-GR" sz="2400" b="1" dirty="0">
                <a:solidFill>
                  <a:srgbClr val="002060"/>
                </a:solidFill>
                <a:latin typeface="+mn-lt"/>
                <a:ea typeface="+mj-ea"/>
                <a:cs typeface="+mj-cs"/>
              </a:rPr>
              <a:t>CUA</a:t>
            </a:r>
            <a:r>
              <a:rPr lang="el-GR" altLang="el-GR" sz="2400" b="1" dirty="0">
                <a:solidFill>
                  <a:srgbClr val="002060"/>
                </a:solidFill>
                <a:latin typeface="+mn-lt"/>
                <a:ea typeface="+mj-ea"/>
                <a:cs typeface="+mj-cs"/>
              </a:rPr>
              <a:t> (</a:t>
            </a:r>
            <a:r>
              <a:rPr lang="en-US" altLang="el-GR" sz="2400" b="1" dirty="0">
                <a:solidFill>
                  <a:srgbClr val="002060"/>
                </a:solidFill>
                <a:latin typeface="+mn-lt"/>
                <a:ea typeface="+mj-ea"/>
                <a:cs typeface="+mj-cs"/>
              </a:rPr>
              <a:t>Cost Utility Analysis</a:t>
            </a:r>
            <a:r>
              <a:rPr lang="el-GR" altLang="el-GR" sz="2400" b="1" dirty="0">
                <a:solidFill>
                  <a:srgbClr val="002060"/>
                </a:solidFill>
                <a:latin typeface="+mn-lt"/>
                <a:ea typeface="+mj-ea"/>
                <a:cs typeface="+mj-cs"/>
              </a:rPr>
              <a:t>)-Ανάλυσης Κόστους Χρησιμότητας</a:t>
            </a:r>
            <a:endParaRPr lang="en-US" altLang="el-GR" sz="2400" b="1" dirty="0">
              <a:solidFill>
                <a:srgbClr val="002060"/>
              </a:solidFill>
              <a:latin typeface="+mn-lt"/>
              <a:ea typeface="+mj-ea"/>
              <a:cs typeface="+mj-cs"/>
            </a:endParaRPr>
          </a:p>
        </p:txBody>
      </p:sp>
      <p:graphicFrame>
        <p:nvGraphicFramePr>
          <p:cNvPr id="9" name="Table 6">
            <a:extLst>
              <a:ext uri="{FF2B5EF4-FFF2-40B4-BE49-F238E27FC236}">
                <a16:creationId xmlns:a16="http://schemas.microsoft.com/office/drawing/2014/main" id="{D1E93A42-30A5-7727-E77C-FA4FB44CEA45}"/>
              </a:ext>
            </a:extLst>
          </p:cNvPr>
          <p:cNvGraphicFramePr>
            <a:graphicFrameLocks noGrp="1"/>
          </p:cNvGraphicFramePr>
          <p:nvPr/>
        </p:nvGraphicFramePr>
        <p:xfrm>
          <a:off x="665560" y="1375173"/>
          <a:ext cx="3632596" cy="1904940"/>
        </p:xfrm>
        <a:graphic>
          <a:graphicData uri="http://schemas.openxmlformats.org/drawingml/2006/table">
            <a:tbl>
              <a:tblPr firstRow="1" bandRow="1">
                <a:tableStyleId>{5C22544A-7EE6-4342-B048-85BDC9FD1C3A}</a:tableStyleId>
              </a:tblPr>
              <a:tblGrid>
                <a:gridCol w="1611806">
                  <a:extLst>
                    <a:ext uri="{9D8B030D-6E8A-4147-A177-3AD203B41FA5}">
                      <a16:colId xmlns:a16="http://schemas.microsoft.com/office/drawing/2014/main" val="20000"/>
                    </a:ext>
                  </a:extLst>
                </a:gridCol>
                <a:gridCol w="1013966">
                  <a:extLst>
                    <a:ext uri="{9D8B030D-6E8A-4147-A177-3AD203B41FA5}">
                      <a16:colId xmlns:a16="http://schemas.microsoft.com/office/drawing/2014/main" val="20001"/>
                    </a:ext>
                  </a:extLst>
                </a:gridCol>
                <a:gridCol w="1006824">
                  <a:extLst>
                    <a:ext uri="{9D8B030D-6E8A-4147-A177-3AD203B41FA5}">
                      <a16:colId xmlns:a16="http://schemas.microsoft.com/office/drawing/2014/main" val="20002"/>
                    </a:ext>
                  </a:extLst>
                </a:gridCol>
              </a:tblGrid>
              <a:tr h="278084">
                <a:tc>
                  <a:txBody>
                    <a:bodyPr/>
                    <a:lstStyle/>
                    <a:p>
                      <a:r>
                        <a:rPr lang="el-GR" sz="1400" dirty="0"/>
                        <a:t>Είδη</a:t>
                      </a:r>
                      <a:r>
                        <a:rPr lang="el-GR" sz="1400" baseline="0" dirty="0"/>
                        <a:t> </a:t>
                      </a:r>
                      <a:r>
                        <a:rPr lang="el-GR" sz="1400" dirty="0"/>
                        <a:t>Κόστους</a:t>
                      </a:r>
                    </a:p>
                  </a:txBody>
                  <a:tcPr marL="68570" marR="68570" marT="34285" marB="34285"/>
                </a:tc>
                <a:tc>
                  <a:txBody>
                    <a:bodyPr/>
                    <a:lstStyle/>
                    <a:p>
                      <a:r>
                        <a:rPr lang="el-GR" sz="1400" dirty="0"/>
                        <a:t>Φάρμακο Α</a:t>
                      </a:r>
                    </a:p>
                  </a:txBody>
                  <a:tcPr marL="68570" marR="68570" marT="34285" marB="342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Φάρμακο Β</a:t>
                      </a:r>
                    </a:p>
                  </a:txBody>
                  <a:tcPr marL="68570" marR="68570" marT="34285" marB="34285"/>
                </a:tc>
                <a:extLst>
                  <a:ext uri="{0D108BD9-81ED-4DB2-BD59-A6C34878D82A}">
                    <a16:rowId xmlns:a16="http://schemas.microsoft.com/office/drawing/2014/main" val="10000"/>
                  </a:ext>
                </a:extLst>
              </a:tr>
              <a:tr h="278084">
                <a:tc>
                  <a:txBody>
                    <a:bodyPr/>
                    <a:lstStyle/>
                    <a:p>
                      <a:r>
                        <a:rPr lang="el-GR" sz="1400" dirty="0"/>
                        <a:t>Τιμή Αποζημίωσης</a:t>
                      </a:r>
                    </a:p>
                  </a:txBody>
                  <a:tcPr marL="68570" marR="68570" marT="34285" marB="34285"/>
                </a:tc>
                <a:tc>
                  <a:txBody>
                    <a:bodyPr/>
                    <a:lstStyle/>
                    <a:p>
                      <a:r>
                        <a:rPr lang="el-GR" sz="1400" dirty="0"/>
                        <a:t>€250</a:t>
                      </a:r>
                    </a:p>
                  </a:txBody>
                  <a:tcPr marL="68570" marR="68570" marT="34285" marB="34285"/>
                </a:tc>
                <a:tc>
                  <a:txBody>
                    <a:bodyPr/>
                    <a:lstStyle/>
                    <a:p>
                      <a:r>
                        <a:rPr lang="el-GR" sz="1400" dirty="0"/>
                        <a:t>€350</a:t>
                      </a:r>
                    </a:p>
                  </a:txBody>
                  <a:tcPr marL="68570" marR="68570" marT="34285" marB="34285"/>
                </a:tc>
                <a:extLst>
                  <a:ext uri="{0D108BD9-81ED-4DB2-BD59-A6C34878D82A}">
                    <a16:rowId xmlns:a16="http://schemas.microsoft.com/office/drawing/2014/main" val="10001"/>
                  </a:ext>
                </a:extLst>
              </a:tr>
              <a:tr h="278084">
                <a:tc>
                  <a:txBody>
                    <a:bodyPr/>
                    <a:lstStyle/>
                    <a:p>
                      <a:r>
                        <a:rPr lang="el-GR" sz="1400" dirty="0"/>
                        <a:t>Χορήγηση</a:t>
                      </a:r>
                    </a:p>
                  </a:txBody>
                  <a:tcPr marL="68570" marR="68570" marT="34285" marB="34285"/>
                </a:tc>
                <a:tc>
                  <a:txBody>
                    <a:bodyPr/>
                    <a:lstStyle/>
                    <a:p>
                      <a:r>
                        <a:rPr lang="el-GR" sz="1400" dirty="0"/>
                        <a:t>€75</a:t>
                      </a:r>
                    </a:p>
                  </a:txBody>
                  <a:tcPr marL="68570" marR="68570" marT="34285" marB="34285"/>
                </a:tc>
                <a:tc>
                  <a:txBody>
                    <a:bodyPr/>
                    <a:lstStyle/>
                    <a:p>
                      <a:r>
                        <a:rPr lang="el-GR" sz="1400" dirty="0"/>
                        <a:t>€0</a:t>
                      </a:r>
                    </a:p>
                  </a:txBody>
                  <a:tcPr marL="68570" marR="68570" marT="34285" marB="34285"/>
                </a:tc>
                <a:extLst>
                  <a:ext uri="{0D108BD9-81ED-4DB2-BD59-A6C34878D82A}">
                    <a16:rowId xmlns:a16="http://schemas.microsoft.com/office/drawing/2014/main" val="10002"/>
                  </a:ext>
                </a:extLst>
              </a:tr>
              <a:tr h="278084">
                <a:tc>
                  <a:txBody>
                    <a:bodyPr/>
                    <a:lstStyle/>
                    <a:p>
                      <a:r>
                        <a:rPr lang="el-GR" sz="1400" dirty="0"/>
                        <a:t>Παρακολούθηση</a:t>
                      </a:r>
                    </a:p>
                  </a:txBody>
                  <a:tcPr marL="68570" marR="68570" marT="34285" marB="34285"/>
                </a:tc>
                <a:tc>
                  <a:txBody>
                    <a:bodyPr/>
                    <a:lstStyle/>
                    <a:p>
                      <a:r>
                        <a:rPr lang="el-GR" sz="1400" dirty="0"/>
                        <a:t>€75</a:t>
                      </a:r>
                    </a:p>
                  </a:txBody>
                  <a:tcPr marL="68570" marR="68570" marT="34285" marB="34285"/>
                </a:tc>
                <a:tc>
                  <a:txBody>
                    <a:bodyPr/>
                    <a:lstStyle/>
                    <a:p>
                      <a:r>
                        <a:rPr lang="el-GR" sz="1400" dirty="0"/>
                        <a:t>€25</a:t>
                      </a:r>
                    </a:p>
                  </a:txBody>
                  <a:tcPr marL="68570" marR="68570" marT="34285" marB="34285"/>
                </a:tc>
                <a:extLst>
                  <a:ext uri="{0D108BD9-81ED-4DB2-BD59-A6C34878D82A}">
                    <a16:rowId xmlns:a16="http://schemas.microsoft.com/office/drawing/2014/main" val="10003"/>
                  </a:ext>
                </a:extLst>
              </a:tr>
              <a:tr h="480050">
                <a:tc>
                  <a:txBody>
                    <a:bodyPr/>
                    <a:lstStyle/>
                    <a:p>
                      <a:r>
                        <a:rPr lang="el-GR" sz="1400" dirty="0"/>
                        <a:t>Ανεπιθύμητες Ενέργειες</a:t>
                      </a:r>
                    </a:p>
                  </a:txBody>
                  <a:tcPr marL="68570" marR="68570" marT="34285" marB="34285"/>
                </a:tc>
                <a:tc>
                  <a:txBody>
                    <a:bodyPr/>
                    <a:lstStyle/>
                    <a:p>
                      <a:r>
                        <a:rPr lang="el-GR" sz="1400" dirty="0"/>
                        <a:t>€100</a:t>
                      </a:r>
                    </a:p>
                  </a:txBody>
                  <a:tcPr marL="68570" marR="68570" marT="34285" marB="34285" anchor="ctr"/>
                </a:tc>
                <a:tc>
                  <a:txBody>
                    <a:bodyPr/>
                    <a:lstStyle/>
                    <a:p>
                      <a:r>
                        <a:rPr lang="el-GR" sz="1400" dirty="0"/>
                        <a:t>€25</a:t>
                      </a:r>
                    </a:p>
                  </a:txBody>
                  <a:tcPr marL="68570" marR="68570" marT="34285" marB="34285" anchor="ctr"/>
                </a:tc>
                <a:extLst>
                  <a:ext uri="{0D108BD9-81ED-4DB2-BD59-A6C34878D82A}">
                    <a16:rowId xmlns:a16="http://schemas.microsoft.com/office/drawing/2014/main" val="10004"/>
                  </a:ext>
                </a:extLst>
              </a:tr>
              <a:tr h="278084">
                <a:tc>
                  <a:txBody>
                    <a:bodyPr/>
                    <a:lstStyle/>
                    <a:p>
                      <a:r>
                        <a:rPr lang="el-GR" sz="1400" b="1" dirty="0"/>
                        <a:t>Υποσύνολο</a:t>
                      </a:r>
                    </a:p>
                  </a:txBody>
                  <a:tcPr marL="68570" marR="68570" marT="34285" marB="34285"/>
                </a:tc>
                <a:tc>
                  <a:txBody>
                    <a:bodyPr/>
                    <a:lstStyle/>
                    <a:p>
                      <a:r>
                        <a:rPr lang="el-GR" sz="1400" b="1" dirty="0"/>
                        <a:t>€500</a:t>
                      </a:r>
                    </a:p>
                  </a:txBody>
                  <a:tcPr marL="68570" marR="68570" marT="34285" marB="34285"/>
                </a:tc>
                <a:tc>
                  <a:txBody>
                    <a:bodyPr/>
                    <a:lstStyle/>
                    <a:p>
                      <a:r>
                        <a:rPr lang="el-GR" sz="1400" b="1" dirty="0"/>
                        <a:t>€400</a:t>
                      </a:r>
                    </a:p>
                  </a:txBody>
                  <a:tcPr marL="68570" marR="68570" marT="34285" marB="34285"/>
                </a:tc>
                <a:extLst>
                  <a:ext uri="{0D108BD9-81ED-4DB2-BD59-A6C34878D82A}">
                    <a16:rowId xmlns:a16="http://schemas.microsoft.com/office/drawing/2014/main" val="10005"/>
                  </a:ext>
                </a:extLst>
              </a:tr>
            </a:tbl>
          </a:graphicData>
        </a:graphic>
      </p:graphicFrame>
      <p:sp>
        <p:nvSpPr>
          <p:cNvPr id="10" name="Oval 4">
            <a:extLst>
              <a:ext uri="{FF2B5EF4-FFF2-40B4-BE49-F238E27FC236}">
                <a16:creationId xmlns:a16="http://schemas.microsoft.com/office/drawing/2014/main" id="{1D938270-C014-F7E2-60E2-AF97C7912619}"/>
              </a:ext>
            </a:extLst>
          </p:cNvPr>
          <p:cNvSpPr/>
          <p:nvPr/>
        </p:nvSpPr>
        <p:spPr>
          <a:xfrm>
            <a:off x="3181350" y="2912269"/>
            <a:ext cx="766763" cy="3667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350"/>
          </a:p>
        </p:txBody>
      </p:sp>
      <p:graphicFrame>
        <p:nvGraphicFramePr>
          <p:cNvPr id="11" name="Table 9">
            <a:extLst>
              <a:ext uri="{FF2B5EF4-FFF2-40B4-BE49-F238E27FC236}">
                <a16:creationId xmlns:a16="http://schemas.microsoft.com/office/drawing/2014/main" id="{94E850CD-07F7-0553-7CC0-67146F4A59BF}"/>
              </a:ext>
            </a:extLst>
          </p:cNvPr>
          <p:cNvGraphicFramePr>
            <a:graphicFrameLocks noGrp="1"/>
          </p:cNvGraphicFramePr>
          <p:nvPr/>
        </p:nvGraphicFramePr>
        <p:xfrm>
          <a:off x="4845844" y="1751410"/>
          <a:ext cx="3870723" cy="3459580"/>
        </p:xfrm>
        <a:graphic>
          <a:graphicData uri="http://schemas.openxmlformats.org/drawingml/2006/table">
            <a:tbl>
              <a:tblPr firstRow="1" bandRow="1">
                <a:tableStyleId>{5C22544A-7EE6-4342-B048-85BDC9FD1C3A}</a:tableStyleId>
              </a:tblPr>
              <a:tblGrid>
                <a:gridCol w="1849617">
                  <a:extLst>
                    <a:ext uri="{9D8B030D-6E8A-4147-A177-3AD203B41FA5}">
                      <a16:colId xmlns:a16="http://schemas.microsoft.com/office/drawing/2014/main" val="20000"/>
                    </a:ext>
                  </a:extLst>
                </a:gridCol>
                <a:gridCol w="1014125">
                  <a:extLst>
                    <a:ext uri="{9D8B030D-6E8A-4147-A177-3AD203B41FA5}">
                      <a16:colId xmlns:a16="http://schemas.microsoft.com/office/drawing/2014/main" val="20001"/>
                    </a:ext>
                  </a:extLst>
                </a:gridCol>
                <a:gridCol w="1006981">
                  <a:extLst>
                    <a:ext uri="{9D8B030D-6E8A-4147-A177-3AD203B41FA5}">
                      <a16:colId xmlns:a16="http://schemas.microsoft.com/office/drawing/2014/main" val="20002"/>
                    </a:ext>
                  </a:extLst>
                </a:gridCol>
              </a:tblGrid>
              <a:tr h="278174">
                <a:tc>
                  <a:txBody>
                    <a:bodyPr/>
                    <a:lstStyle/>
                    <a:p>
                      <a:r>
                        <a:rPr lang="el-GR" sz="1400" dirty="0"/>
                        <a:t>Είδη Κόστους</a:t>
                      </a:r>
                      <a:r>
                        <a:rPr lang="el-GR" sz="1400" baseline="0" dirty="0"/>
                        <a:t> </a:t>
                      </a:r>
                      <a:endParaRPr lang="el-GR" sz="1400" dirty="0"/>
                    </a:p>
                  </a:txBody>
                  <a:tcPr marL="68580" marR="68580" marT="34295" marB="34295"/>
                </a:tc>
                <a:tc>
                  <a:txBody>
                    <a:bodyPr/>
                    <a:lstStyle/>
                    <a:p>
                      <a:r>
                        <a:rPr lang="el-GR" sz="1400" dirty="0"/>
                        <a:t>Φάρμακο Α</a:t>
                      </a:r>
                    </a:p>
                  </a:txBody>
                  <a:tcPr marL="68580" marR="68580"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400" dirty="0"/>
                        <a:t>Φάρμακο Β</a:t>
                      </a:r>
                    </a:p>
                  </a:txBody>
                  <a:tcPr marL="68580" marR="68580" marT="34295" marB="34295"/>
                </a:tc>
                <a:extLst>
                  <a:ext uri="{0D108BD9-81ED-4DB2-BD59-A6C34878D82A}">
                    <a16:rowId xmlns:a16="http://schemas.microsoft.com/office/drawing/2014/main" val="10000"/>
                  </a:ext>
                </a:extLst>
              </a:tr>
              <a:tr h="278174">
                <a:tc>
                  <a:txBody>
                    <a:bodyPr/>
                    <a:lstStyle/>
                    <a:p>
                      <a:r>
                        <a:rPr lang="el-GR" sz="1400" dirty="0"/>
                        <a:t>Τιμή Αποζημίωσης</a:t>
                      </a:r>
                    </a:p>
                  </a:txBody>
                  <a:tcPr marL="68580" marR="68580" marT="34295" marB="34295"/>
                </a:tc>
                <a:tc>
                  <a:txBody>
                    <a:bodyPr/>
                    <a:lstStyle/>
                    <a:p>
                      <a:r>
                        <a:rPr lang="el-GR" sz="1400" dirty="0"/>
                        <a:t>€250</a:t>
                      </a:r>
                    </a:p>
                  </a:txBody>
                  <a:tcPr marL="68580" marR="68580" marT="34295" marB="34295"/>
                </a:tc>
                <a:tc>
                  <a:txBody>
                    <a:bodyPr/>
                    <a:lstStyle/>
                    <a:p>
                      <a:r>
                        <a:rPr lang="el-GR" sz="1400" dirty="0"/>
                        <a:t>€350</a:t>
                      </a:r>
                    </a:p>
                  </a:txBody>
                  <a:tcPr marL="68580" marR="68580" marT="34295" marB="34295"/>
                </a:tc>
                <a:extLst>
                  <a:ext uri="{0D108BD9-81ED-4DB2-BD59-A6C34878D82A}">
                    <a16:rowId xmlns:a16="http://schemas.microsoft.com/office/drawing/2014/main" val="10001"/>
                  </a:ext>
                </a:extLst>
              </a:tr>
              <a:tr h="278174">
                <a:tc>
                  <a:txBody>
                    <a:bodyPr/>
                    <a:lstStyle/>
                    <a:p>
                      <a:r>
                        <a:rPr lang="el-GR" sz="1400" dirty="0"/>
                        <a:t>Χορήγηση</a:t>
                      </a:r>
                    </a:p>
                  </a:txBody>
                  <a:tcPr marL="68580" marR="68580" marT="34295" marB="34295"/>
                </a:tc>
                <a:tc>
                  <a:txBody>
                    <a:bodyPr/>
                    <a:lstStyle/>
                    <a:p>
                      <a:r>
                        <a:rPr lang="el-GR" sz="1400" dirty="0"/>
                        <a:t>€75</a:t>
                      </a:r>
                    </a:p>
                  </a:txBody>
                  <a:tcPr marL="68580" marR="68580" marT="34295" marB="34295"/>
                </a:tc>
                <a:tc>
                  <a:txBody>
                    <a:bodyPr/>
                    <a:lstStyle/>
                    <a:p>
                      <a:r>
                        <a:rPr lang="el-GR" sz="1400" dirty="0"/>
                        <a:t>€0</a:t>
                      </a:r>
                    </a:p>
                  </a:txBody>
                  <a:tcPr marL="68580" marR="68580" marT="34295" marB="34295"/>
                </a:tc>
                <a:extLst>
                  <a:ext uri="{0D108BD9-81ED-4DB2-BD59-A6C34878D82A}">
                    <a16:rowId xmlns:a16="http://schemas.microsoft.com/office/drawing/2014/main" val="10002"/>
                  </a:ext>
                </a:extLst>
              </a:tr>
              <a:tr h="278174">
                <a:tc>
                  <a:txBody>
                    <a:bodyPr/>
                    <a:lstStyle/>
                    <a:p>
                      <a:r>
                        <a:rPr lang="el-GR" sz="1400" dirty="0"/>
                        <a:t>Παρακολούθηση</a:t>
                      </a:r>
                    </a:p>
                  </a:txBody>
                  <a:tcPr marL="68580" marR="68580" marT="34295" marB="34295"/>
                </a:tc>
                <a:tc>
                  <a:txBody>
                    <a:bodyPr/>
                    <a:lstStyle/>
                    <a:p>
                      <a:r>
                        <a:rPr lang="el-GR" sz="1400" dirty="0"/>
                        <a:t>€75</a:t>
                      </a:r>
                    </a:p>
                  </a:txBody>
                  <a:tcPr marL="68580" marR="68580" marT="34295" marB="34295"/>
                </a:tc>
                <a:tc>
                  <a:txBody>
                    <a:bodyPr/>
                    <a:lstStyle/>
                    <a:p>
                      <a:r>
                        <a:rPr lang="el-GR" sz="1400" dirty="0"/>
                        <a:t>€25</a:t>
                      </a:r>
                    </a:p>
                  </a:txBody>
                  <a:tcPr marL="68580" marR="68580" marT="34295" marB="34295"/>
                </a:tc>
                <a:extLst>
                  <a:ext uri="{0D108BD9-81ED-4DB2-BD59-A6C34878D82A}">
                    <a16:rowId xmlns:a16="http://schemas.microsoft.com/office/drawing/2014/main" val="10003"/>
                  </a:ext>
                </a:extLst>
              </a:tr>
              <a:tr h="278174">
                <a:tc>
                  <a:txBody>
                    <a:bodyPr/>
                    <a:lstStyle/>
                    <a:p>
                      <a:r>
                        <a:rPr lang="el-GR" sz="1400" dirty="0"/>
                        <a:t>Ανεπιθύμητες Ενέργειες</a:t>
                      </a:r>
                    </a:p>
                  </a:txBody>
                  <a:tcPr marL="68580" marR="68580" marT="34295" marB="34295"/>
                </a:tc>
                <a:tc>
                  <a:txBody>
                    <a:bodyPr/>
                    <a:lstStyle/>
                    <a:p>
                      <a:r>
                        <a:rPr lang="el-GR" sz="1400" dirty="0"/>
                        <a:t>€100</a:t>
                      </a:r>
                    </a:p>
                  </a:txBody>
                  <a:tcPr marL="68580" marR="68580" marT="34295" marB="34295" anchor="ctr"/>
                </a:tc>
                <a:tc>
                  <a:txBody>
                    <a:bodyPr/>
                    <a:lstStyle/>
                    <a:p>
                      <a:r>
                        <a:rPr lang="el-GR" sz="1400" dirty="0"/>
                        <a:t>€25</a:t>
                      </a:r>
                    </a:p>
                  </a:txBody>
                  <a:tcPr marL="68580" marR="68580" marT="34295" marB="34295" anchor="ctr"/>
                </a:tc>
                <a:extLst>
                  <a:ext uri="{0D108BD9-81ED-4DB2-BD59-A6C34878D82A}">
                    <a16:rowId xmlns:a16="http://schemas.microsoft.com/office/drawing/2014/main" val="10004"/>
                  </a:ext>
                </a:extLst>
              </a:tr>
              <a:tr h="278174">
                <a:tc>
                  <a:txBody>
                    <a:bodyPr/>
                    <a:lstStyle/>
                    <a:p>
                      <a:r>
                        <a:rPr lang="el-GR" sz="1400" b="1" dirty="0"/>
                        <a:t>Υποσύνολο</a:t>
                      </a:r>
                    </a:p>
                  </a:txBody>
                  <a:tcPr marL="68580" marR="68580" marT="34295" marB="34295"/>
                </a:tc>
                <a:tc>
                  <a:txBody>
                    <a:bodyPr/>
                    <a:lstStyle/>
                    <a:p>
                      <a:r>
                        <a:rPr lang="el-GR" sz="1400" b="1" dirty="0"/>
                        <a:t>€500</a:t>
                      </a:r>
                    </a:p>
                  </a:txBody>
                  <a:tcPr marL="68580" marR="68580" marT="34295" marB="34295"/>
                </a:tc>
                <a:tc>
                  <a:txBody>
                    <a:bodyPr/>
                    <a:lstStyle/>
                    <a:p>
                      <a:r>
                        <a:rPr lang="el-GR" sz="1400" b="1" dirty="0"/>
                        <a:t>€400</a:t>
                      </a:r>
                    </a:p>
                  </a:txBody>
                  <a:tcPr marL="68580" marR="68580" marT="34295" marB="34295"/>
                </a:tc>
                <a:extLst>
                  <a:ext uri="{0D108BD9-81ED-4DB2-BD59-A6C34878D82A}">
                    <a16:rowId xmlns:a16="http://schemas.microsoft.com/office/drawing/2014/main" val="10005"/>
                  </a:ext>
                </a:extLst>
              </a:tr>
              <a:tr h="278174">
                <a:tc>
                  <a:txBody>
                    <a:bodyPr/>
                    <a:lstStyle/>
                    <a:p>
                      <a:r>
                        <a:rPr lang="el-GR" sz="1400" dirty="0"/>
                        <a:t>Κερδισμένα Έτη Ζωής</a:t>
                      </a:r>
                    </a:p>
                  </a:txBody>
                  <a:tcPr marL="68580" marR="68580" marT="34295" marB="34295"/>
                </a:tc>
                <a:tc>
                  <a:txBody>
                    <a:bodyPr/>
                    <a:lstStyle/>
                    <a:p>
                      <a:r>
                        <a:rPr lang="el-GR" sz="1400" dirty="0"/>
                        <a:t>2,22</a:t>
                      </a:r>
                    </a:p>
                  </a:txBody>
                  <a:tcPr marL="68580" marR="68580" marT="34295" marB="34295"/>
                </a:tc>
                <a:tc>
                  <a:txBody>
                    <a:bodyPr/>
                    <a:lstStyle/>
                    <a:p>
                      <a:r>
                        <a:rPr lang="el-GR" sz="1400" dirty="0"/>
                        <a:t>1,6</a:t>
                      </a:r>
                    </a:p>
                  </a:txBody>
                  <a:tcPr marL="68580" marR="68580" marT="34295" marB="34295"/>
                </a:tc>
                <a:extLst>
                  <a:ext uri="{0D108BD9-81ED-4DB2-BD59-A6C34878D82A}">
                    <a16:rowId xmlns:a16="http://schemas.microsoft.com/office/drawing/2014/main" val="10006"/>
                  </a:ext>
                </a:extLst>
              </a:tr>
              <a:tr h="278174">
                <a:tc>
                  <a:txBody>
                    <a:bodyPr/>
                    <a:lstStyle/>
                    <a:p>
                      <a:r>
                        <a:rPr lang="el-GR" sz="1400" dirty="0"/>
                        <a:t>Δείκτης Ποιότητας Ζωής</a:t>
                      </a:r>
                    </a:p>
                  </a:txBody>
                  <a:tcPr marL="68580" marR="68580" marT="34295" marB="34295"/>
                </a:tc>
                <a:tc>
                  <a:txBody>
                    <a:bodyPr/>
                    <a:lstStyle/>
                    <a:p>
                      <a:r>
                        <a:rPr lang="el-GR" sz="1400" dirty="0"/>
                        <a:t>0,33</a:t>
                      </a:r>
                    </a:p>
                  </a:txBody>
                  <a:tcPr marL="68580" marR="68580" marT="34295" marB="34295"/>
                </a:tc>
                <a:tc>
                  <a:txBody>
                    <a:bodyPr/>
                    <a:lstStyle/>
                    <a:p>
                      <a:r>
                        <a:rPr lang="el-GR" sz="1400" dirty="0"/>
                        <a:t>0,41</a:t>
                      </a:r>
                    </a:p>
                  </a:txBody>
                  <a:tcPr marL="68580" marR="68580" marT="34295" marB="34295"/>
                </a:tc>
                <a:extLst>
                  <a:ext uri="{0D108BD9-81ED-4DB2-BD59-A6C34878D82A}">
                    <a16:rowId xmlns:a16="http://schemas.microsoft.com/office/drawing/2014/main" val="10007"/>
                  </a:ext>
                </a:extLst>
              </a:tr>
              <a:tr h="278174">
                <a:tc>
                  <a:txBody>
                    <a:bodyPr/>
                    <a:lstStyle/>
                    <a:p>
                      <a:r>
                        <a:rPr lang="en-US" sz="1400" dirty="0"/>
                        <a:t>QALYs</a:t>
                      </a:r>
                      <a:endParaRPr lang="el-GR" sz="1400" dirty="0"/>
                    </a:p>
                  </a:txBody>
                  <a:tcPr marL="68580" marR="68580" marT="34295" marB="34295"/>
                </a:tc>
                <a:tc>
                  <a:txBody>
                    <a:bodyPr/>
                    <a:lstStyle/>
                    <a:p>
                      <a:r>
                        <a:rPr lang="en-US" sz="1400" dirty="0"/>
                        <a:t>0,73</a:t>
                      </a:r>
                      <a:endParaRPr lang="el-GR" sz="1400" dirty="0"/>
                    </a:p>
                  </a:txBody>
                  <a:tcPr marL="68580" marR="68580" marT="34295" marB="34295"/>
                </a:tc>
                <a:tc>
                  <a:txBody>
                    <a:bodyPr/>
                    <a:lstStyle/>
                    <a:p>
                      <a:r>
                        <a:rPr lang="en-US" sz="1400" dirty="0"/>
                        <a:t>0,66</a:t>
                      </a:r>
                      <a:endParaRPr lang="el-GR" sz="1400" dirty="0"/>
                    </a:p>
                  </a:txBody>
                  <a:tcPr marL="68580" marR="68580" marT="34295" marB="34295"/>
                </a:tc>
                <a:extLst>
                  <a:ext uri="{0D108BD9-81ED-4DB2-BD59-A6C34878D82A}">
                    <a16:rowId xmlns:a16="http://schemas.microsoft.com/office/drawing/2014/main" val="10008"/>
                  </a:ext>
                </a:extLst>
              </a:tr>
              <a:tr h="480137">
                <a:tc>
                  <a:txBody>
                    <a:bodyPr/>
                    <a:lstStyle/>
                    <a:p>
                      <a:r>
                        <a:rPr lang="el-GR" sz="1400" dirty="0"/>
                        <a:t>Λόγος Κόστους / Χρησιμότητας</a:t>
                      </a:r>
                    </a:p>
                  </a:txBody>
                  <a:tcPr marL="68580" marR="68580" marT="34295" marB="34295"/>
                </a:tc>
                <a:tc>
                  <a:txBody>
                    <a:bodyPr/>
                    <a:lstStyle/>
                    <a:p>
                      <a:r>
                        <a:rPr lang="el-GR" sz="1400" dirty="0"/>
                        <a:t>€500/0,73=€685/</a:t>
                      </a:r>
                      <a:r>
                        <a:rPr lang="en-US" sz="1400" dirty="0"/>
                        <a:t>QALY</a:t>
                      </a:r>
                      <a:endParaRPr lang="el-GR" sz="1400" dirty="0"/>
                    </a:p>
                  </a:txBody>
                  <a:tcPr marL="68580" marR="68580" marT="34295" marB="34295"/>
                </a:tc>
                <a:tc>
                  <a:txBody>
                    <a:bodyPr/>
                    <a:lstStyle/>
                    <a:p>
                      <a:r>
                        <a:rPr lang="el-GR" sz="1400" dirty="0"/>
                        <a:t>€</a:t>
                      </a:r>
                      <a:r>
                        <a:rPr lang="en-US" sz="1400" dirty="0"/>
                        <a:t>400/</a:t>
                      </a:r>
                      <a:r>
                        <a:rPr lang="el-GR" sz="1400" dirty="0"/>
                        <a:t>0,66= €606/</a:t>
                      </a:r>
                      <a:r>
                        <a:rPr lang="en-US" sz="1400" dirty="0"/>
                        <a:t>QALY</a:t>
                      </a:r>
                      <a:endParaRPr lang="el-GR" sz="1400" dirty="0"/>
                    </a:p>
                  </a:txBody>
                  <a:tcPr marL="68580" marR="68580" marT="34295" marB="34295"/>
                </a:tc>
                <a:extLst>
                  <a:ext uri="{0D108BD9-81ED-4DB2-BD59-A6C34878D82A}">
                    <a16:rowId xmlns:a16="http://schemas.microsoft.com/office/drawing/2014/main" val="10009"/>
                  </a:ext>
                </a:extLst>
              </a:tr>
            </a:tbl>
          </a:graphicData>
        </a:graphic>
      </p:graphicFrame>
      <p:cxnSp>
        <p:nvCxnSpPr>
          <p:cNvPr id="12" name="Straight Arrow Connector 7">
            <a:extLst>
              <a:ext uri="{FF2B5EF4-FFF2-40B4-BE49-F238E27FC236}">
                <a16:creationId xmlns:a16="http://schemas.microsoft.com/office/drawing/2014/main" id="{7CF2FAF2-C564-B21B-A170-E3B580A0F4DA}"/>
              </a:ext>
            </a:extLst>
          </p:cNvPr>
          <p:cNvCxnSpPr>
            <a:cxnSpLocks/>
            <a:stCxn id="10" idx="6"/>
            <a:endCxn id="13" idx="2"/>
          </p:cNvCxnSpPr>
          <p:nvPr/>
        </p:nvCxnSpPr>
        <p:spPr>
          <a:xfrm>
            <a:off x="3948113" y="3095626"/>
            <a:ext cx="3711179" cy="14573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8">
            <a:extLst>
              <a:ext uri="{FF2B5EF4-FFF2-40B4-BE49-F238E27FC236}">
                <a16:creationId xmlns:a16="http://schemas.microsoft.com/office/drawing/2014/main" id="{50C4419C-ED00-CE5C-268A-205DD12F64E5}"/>
              </a:ext>
            </a:extLst>
          </p:cNvPr>
          <p:cNvSpPr/>
          <p:nvPr/>
        </p:nvSpPr>
        <p:spPr>
          <a:xfrm>
            <a:off x="7659292" y="4400550"/>
            <a:ext cx="926306"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350"/>
          </a:p>
        </p:txBody>
      </p:sp>
      <p:sp>
        <p:nvSpPr>
          <p:cNvPr id="64595" name="TextBox 1">
            <a:extLst>
              <a:ext uri="{FF2B5EF4-FFF2-40B4-BE49-F238E27FC236}">
                <a16:creationId xmlns:a16="http://schemas.microsoft.com/office/drawing/2014/main" id="{C353E8DC-B3E6-7227-3315-8F895BF9611B}"/>
              </a:ext>
            </a:extLst>
          </p:cNvPr>
          <p:cNvSpPr txBox="1">
            <a:spLocks noChangeArrowheads="1"/>
          </p:cNvSpPr>
          <p:nvPr/>
        </p:nvSpPr>
        <p:spPr bwMode="auto">
          <a:xfrm>
            <a:off x="558404" y="3475435"/>
            <a:ext cx="3739753" cy="154657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l-GR" sz="1350" b="1" dirty="0">
                <a:solidFill>
                  <a:srgbClr val="C00000"/>
                </a:solidFill>
                <a:latin typeface="+mn-lt"/>
                <a:cs typeface="Times New Roman" panose="02020603050405020304" pitchFamily="18" charset="0"/>
              </a:rPr>
              <a:t>Incremental Cost Utility Ratio</a:t>
            </a:r>
            <a:r>
              <a:rPr lang="el-GR" altLang="el-GR" sz="1350" b="1" dirty="0">
                <a:solidFill>
                  <a:srgbClr val="C00000"/>
                </a:solidFill>
                <a:latin typeface="+mn-lt"/>
                <a:cs typeface="Times New Roman" panose="02020603050405020304" pitchFamily="18" charset="0"/>
              </a:rPr>
              <a:t> (Α-Β)</a:t>
            </a:r>
            <a:r>
              <a:rPr lang="en-US" altLang="el-GR" sz="1350" b="1" dirty="0">
                <a:solidFill>
                  <a:srgbClr val="C00000"/>
                </a:solidFill>
                <a:latin typeface="+mn-lt"/>
                <a:cs typeface="Times New Roman" panose="02020603050405020304" pitchFamily="18" charset="0"/>
              </a:rPr>
              <a:t>: </a:t>
            </a:r>
            <a:endParaRPr lang="el-GR" altLang="el-GR" sz="1350" b="1" dirty="0">
              <a:solidFill>
                <a:srgbClr val="C00000"/>
              </a:solidFill>
              <a:latin typeface="+mn-lt"/>
              <a:cs typeface="Times New Roman" panose="02020603050405020304" pitchFamily="18" charset="0"/>
            </a:endParaRPr>
          </a:p>
          <a:p>
            <a:pPr>
              <a:defRPr/>
            </a:pPr>
            <a:r>
              <a:rPr lang="el-GR" altLang="el-GR" sz="1350" dirty="0">
                <a:latin typeface="+mn-lt"/>
                <a:cs typeface="Times New Roman" panose="02020603050405020304" pitchFamily="18" charset="0"/>
              </a:rPr>
              <a:t>Οριακός Λόγος Κόστους Χρησιμότητας (Α-Β)</a:t>
            </a:r>
          </a:p>
          <a:p>
            <a:pPr>
              <a:defRPr/>
            </a:pPr>
            <a:r>
              <a:rPr lang="el-GR" altLang="el-GR" sz="1350" dirty="0">
                <a:latin typeface="+mn-lt"/>
                <a:cs typeface="Times New Roman" panose="02020603050405020304" pitchFamily="18" charset="0"/>
              </a:rPr>
              <a:t>=(500-400)/(0,73-0,66)=100/0,07= </a:t>
            </a:r>
            <a:r>
              <a:rPr lang="el-GR" altLang="el-GR" sz="1350" b="1" dirty="0">
                <a:latin typeface="+mn-lt"/>
                <a:cs typeface="Times New Roman" panose="02020603050405020304" pitchFamily="18" charset="0"/>
              </a:rPr>
              <a:t>€1.428,6  επιπλέον ευρώ κοστίζει η αγωγή με το φάρμακο Α σε σύγκριση με το φάρμακο Β ανά επιπλέον κερδισμένο Ποιοτικώς σταθμισμένο έτος Ζωής (</a:t>
            </a:r>
            <a:r>
              <a:rPr lang="en-US" altLang="el-GR" sz="1350" b="1" dirty="0">
                <a:latin typeface="+mn-lt"/>
                <a:cs typeface="Times New Roman" panose="02020603050405020304" pitchFamily="18" charset="0"/>
              </a:rPr>
              <a:t>QALY</a:t>
            </a:r>
            <a:r>
              <a:rPr lang="el-GR" altLang="el-GR" sz="1350" b="1" dirty="0">
                <a:latin typeface="+mn-lt"/>
                <a:cs typeface="Times New Roman" panose="02020603050405020304" pitchFamily="18" charset="0"/>
              </a:rPr>
              <a:t>)</a:t>
            </a:r>
          </a:p>
        </p:txBody>
      </p:sp>
      <p:cxnSp>
        <p:nvCxnSpPr>
          <p:cNvPr id="5" name="Ευθεία γραμμή σύνδεσης 4">
            <a:extLst>
              <a:ext uri="{FF2B5EF4-FFF2-40B4-BE49-F238E27FC236}">
                <a16:creationId xmlns:a16="http://schemas.microsoft.com/office/drawing/2014/main" id="{FEFF29E3-BB29-0663-E83F-F511DE92C38B}"/>
              </a:ext>
            </a:extLst>
          </p:cNvPr>
          <p:cNvCxnSpPr/>
          <p:nvPr/>
        </p:nvCxnSpPr>
        <p:spPr>
          <a:xfrm>
            <a:off x="395288" y="1012031"/>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B4EF2802-BF33-EAB7-9FC9-CEDCD03760E9}"/>
              </a:ext>
            </a:extLst>
          </p:cNvPr>
          <p:cNvCxnSpPr/>
          <p:nvPr/>
        </p:nvCxnSpPr>
        <p:spPr>
          <a:xfrm>
            <a:off x="382191" y="1035844"/>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F9C0CC25-75C7-93FA-DF02-664A5E5C2DC7}"/>
              </a:ext>
            </a:extLst>
          </p:cNvPr>
          <p:cNvPicPr>
            <a:picLocks noChangeAspect="1"/>
          </p:cNvPicPr>
          <p:nvPr/>
        </p:nvPicPr>
        <p:blipFill rotWithShape="1">
          <a:blip r:embed="rId2"/>
          <a:srcRect t="11852" b="3249"/>
          <a:stretch/>
        </p:blipFill>
        <p:spPr>
          <a:xfrm>
            <a:off x="205519" y="1849743"/>
            <a:ext cx="4366481" cy="2978837"/>
          </a:xfrm>
          <a:prstGeom prst="rect">
            <a:avLst/>
          </a:prstGeom>
        </p:spPr>
      </p:pic>
      <p:sp>
        <p:nvSpPr>
          <p:cNvPr id="10" name="TextBox 1">
            <a:extLst>
              <a:ext uri="{FF2B5EF4-FFF2-40B4-BE49-F238E27FC236}">
                <a16:creationId xmlns:a16="http://schemas.microsoft.com/office/drawing/2014/main" id="{3E386EE8-D228-6840-08AF-E35062BE5925}"/>
              </a:ext>
            </a:extLst>
          </p:cNvPr>
          <p:cNvSpPr txBox="1">
            <a:spLocks noChangeArrowheads="1"/>
          </p:cNvSpPr>
          <p:nvPr/>
        </p:nvSpPr>
        <p:spPr bwMode="auto">
          <a:xfrm>
            <a:off x="268486" y="133350"/>
            <a:ext cx="8495110" cy="43088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2200" b="1" dirty="0">
                <a:solidFill>
                  <a:srgbClr val="002060"/>
                </a:solidFill>
                <a:latin typeface="+mn-lt"/>
                <a:ea typeface="+mj-ea"/>
                <a:cs typeface="+mj-cs"/>
              </a:rPr>
              <a:t>Δημόσια Χρηματοδότηση για δαπάνες υγείας</a:t>
            </a:r>
          </a:p>
        </p:txBody>
      </p:sp>
      <p:cxnSp>
        <p:nvCxnSpPr>
          <p:cNvPr id="11" name="Ευθεία γραμμή σύνδεσης 10">
            <a:extLst>
              <a:ext uri="{FF2B5EF4-FFF2-40B4-BE49-F238E27FC236}">
                <a16:creationId xmlns:a16="http://schemas.microsoft.com/office/drawing/2014/main" id="{14126147-E7FB-F937-7DFE-10FBAEC8F71B}"/>
              </a:ext>
            </a:extLst>
          </p:cNvPr>
          <p:cNvCxnSpPr/>
          <p:nvPr/>
        </p:nvCxnSpPr>
        <p:spPr>
          <a:xfrm>
            <a:off x="395288" y="67081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69B29050-05CD-873F-674E-63554D9E42FD}"/>
              </a:ext>
            </a:extLst>
          </p:cNvPr>
          <p:cNvCxnSpPr/>
          <p:nvPr/>
        </p:nvCxnSpPr>
        <p:spPr>
          <a:xfrm>
            <a:off x="382191" y="694630"/>
            <a:ext cx="8267700" cy="0"/>
          </a:xfrm>
          <a:prstGeom prst="line">
            <a:avLst/>
          </a:prstGeom>
        </p:spPr>
        <p:style>
          <a:lnRef idx="3">
            <a:schemeClr val="accent2"/>
          </a:lnRef>
          <a:fillRef idx="0">
            <a:schemeClr val="accent2"/>
          </a:fillRef>
          <a:effectRef idx="2">
            <a:schemeClr val="accent2"/>
          </a:effectRef>
          <a:fontRef idx="minor">
            <a:schemeClr val="tx1"/>
          </a:fontRef>
        </p:style>
      </p:cxnSp>
      <p:pic>
        <p:nvPicPr>
          <p:cNvPr id="3" name="Εικόνα 2">
            <a:extLst>
              <a:ext uri="{FF2B5EF4-FFF2-40B4-BE49-F238E27FC236}">
                <a16:creationId xmlns:a16="http://schemas.microsoft.com/office/drawing/2014/main" id="{D12CD48D-4ED4-4C24-D846-06909F592085}"/>
              </a:ext>
            </a:extLst>
          </p:cNvPr>
          <p:cNvPicPr>
            <a:picLocks noChangeAspect="1"/>
          </p:cNvPicPr>
          <p:nvPr/>
        </p:nvPicPr>
        <p:blipFill rotWithShape="1">
          <a:blip r:embed="rId3"/>
          <a:srcRect l="4665" r="3811"/>
          <a:stretch/>
        </p:blipFill>
        <p:spPr>
          <a:xfrm>
            <a:off x="4601490" y="1849743"/>
            <a:ext cx="4420581" cy="2978837"/>
          </a:xfrm>
          <a:prstGeom prst="rect">
            <a:avLst/>
          </a:prstGeom>
        </p:spPr>
      </p:pic>
      <p:sp>
        <p:nvSpPr>
          <p:cNvPr id="4" name="TextBox 1">
            <a:extLst>
              <a:ext uri="{FF2B5EF4-FFF2-40B4-BE49-F238E27FC236}">
                <a16:creationId xmlns:a16="http://schemas.microsoft.com/office/drawing/2014/main" id="{A003C6E4-8838-4883-EB7D-82711D58669A}"/>
              </a:ext>
            </a:extLst>
          </p:cNvPr>
          <p:cNvSpPr txBox="1">
            <a:spLocks noChangeArrowheads="1"/>
          </p:cNvSpPr>
          <p:nvPr/>
        </p:nvSpPr>
        <p:spPr bwMode="auto">
          <a:xfrm>
            <a:off x="311212" y="1148775"/>
            <a:ext cx="4204829" cy="58477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l-GR" altLang="el-GR" sz="1600" b="1" dirty="0">
                <a:solidFill>
                  <a:schemeClr val="accent5">
                    <a:lumMod val="50000"/>
                  </a:schemeClr>
                </a:solidFill>
                <a:latin typeface="+mn-lt"/>
                <a:ea typeface="+mj-ea"/>
                <a:cs typeface="+mj-cs"/>
              </a:rPr>
              <a:t>Συνολική Δημόσια Χρηματοδότηση για δαπάνες υγείας στην Ελλάδα (</a:t>
            </a:r>
            <a:r>
              <a:rPr lang="el-GR" altLang="el-GR" sz="1600" b="1" dirty="0" err="1">
                <a:solidFill>
                  <a:schemeClr val="accent5">
                    <a:lumMod val="50000"/>
                  </a:schemeClr>
                </a:solidFill>
                <a:latin typeface="+mn-lt"/>
                <a:ea typeface="+mj-ea"/>
                <a:cs typeface="+mj-cs"/>
              </a:rPr>
              <a:t>δισεκ</a:t>
            </a:r>
            <a:r>
              <a:rPr lang="el-GR" altLang="el-GR" sz="1600" b="1" dirty="0">
                <a:solidFill>
                  <a:schemeClr val="accent5">
                    <a:lumMod val="50000"/>
                  </a:schemeClr>
                </a:solidFill>
                <a:latin typeface="+mn-lt"/>
                <a:ea typeface="+mj-ea"/>
                <a:cs typeface="+mj-cs"/>
              </a:rPr>
              <a:t>. Ευρώ)</a:t>
            </a:r>
          </a:p>
        </p:txBody>
      </p:sp>
      <p:sp>
        <p:nvSpPr>
          <p:cNvPr id="6" name="TextBox 5">
            <a:extLst>
              <a:ext uri="{FF2B5EF4-FFF2-40B4-BE49-F238E27FC236}">
                <a16:creationId xmlns:a16="http://schemas.microsoft.com/office/drawing/2014/main" id="{ABDDC2A2-B556-6A33-7D49-00417CD0069D}"/>
              </a:ext>
            </a:extLst>
          </p:cNvPr>
          <p:cNvSpPr txBox="1"/>
          <p:nvPr/>
        </p:nvSpPr>
        <p:spPr>
          <a:xfrm>
            <a:off x="4545532" y="1141975"/>
            <a:ext cx="4572000" cy="830997"/>
          </a:xfrm>
          <a:prstGeom prst="rect">
            <a:avLst/>
          </a:prstGeom>
          <a:noFill/>
        </p:spPr>
        <p:txBody>
          <a:bodyPr wrap="square">
            <a:spAutoFit/>
          </a:bodyPr>
          <a:lstStyle/>
          <a:p>
            <a:pPr algn="ctr"/>
            <a:r>
              <a:rPr lang="el-GR" sz="1600" b="1" dirty="0">
                <a:solidFill>
                  <a:schemeClr val="accent5">
                    <a:lumMod val="50000"/>
                  </a:schemeClr>
                </a:solidFill>
                <a:ea typeface="+mj-ea"/>
                <a:cs typeface="+mj-cs"/>
              </a:rPr>
              <a:t>Δημόσια χρηματοδότηση για δαπάνες υγείας (% στη συνολική) Ελλάδα-ΕΕ27-Νότιες Ευρωπαϊκές Χώρες</a:t>
            </a:r>
          </a:p>
        </p:txBody>
      </p:sp>
    </p:spTree>
    <p:extLst>
      <p:ext uri="{BB962C8B-B14F-4D97-AF65-F5344CB8AC3E}">
        <p14:creationId xmlns:p14="http://schemas.microsoft.com/office/powerpoint/2010/main" val="28812591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Ευθεία γραμμή σύνδεσης 3">
            <a:extLst>
              <a:ext uri="{FF2B5EF4-FFF2-40B4-BE49-F238E27FC236}">
                <a16:creationId xmlns:a16="http://schemas.microsoft.com/office/drawing/2014/main" id="{2529C91B-2B5E-3BA6-F495-D6F84D9791F2}"/>
              </a:ext>
            </a:extLst>
          </p:cNvPr>
          <p:cNvCxnSpPr/>
          <p:nvPr/>
        </p:nvCxnSpPr>
        <p:spPr>
          <a:xfrm>
            <a:off x="395288" y="7429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C60C584E-CF14-E7A7-58F8-14B6B595F2DA}"/>
              </a:ext>
            </a:extLst>
          </p:cNvPr>
          <p:cNvCxnSpPr/>
          <p:nvPr/>
        </p:nvCxnSpPr>
        <p:spPr>
          <a:xfrm>
            <a:off x="382191" y="7667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Τίτλος 6">
            <a:extLst>
              <a:ext uri="{FF2B5EF4-FFF2-40B4-BE49-F238E27FC236}">
                <a16:creationId xmlns:a16="http://schemas.microsoft.com/office/drawing/2014/main" id="{2ED44F58-E48E-B6A9-5390-F8E4D2D3EA1B}"/>
              </a:ext>
            </a:extLst>
          </p:cNvPr>
          <p:cNvSpPr>
            <a:spLocks noGrp="1"/>
          </p:cNvSpPr>
          <p:nvPr>
            <p:ph type="title"/>
          </p:nvPr>
        </p:nvSpPr>
        <p:spPr>
          <a:xfrm>
            <a:off x="535940" y="141565"/>
            <a:ext cx="8072119" cy="492443"/>
          </a:xfrm>
        </p:spPr>
        <p:txBody>
          <a:bodyPr/>
          <a:lstStyle/>
          <a:p>
            <a:r>
              <a:rPr lang="el-GR" sz="3200" kern="1200" dirty="0">
                <a:solidFill>
                  <a:srgbClr val="002060"/>
                </a:solidFill>
                <a:latin typeface="+mn-lt"/>
                <a:cs typeface="+mj-cs"/>
              </a:rPr>
              <a:t>Υπολογισμός</a:t>
            </a:r>
            <a:r>
              <a:rPr lang="en-GB" sz="3200" kern="1200" dirty="0">
                <a:solidFill>
                  <a:srgbClr val="002060"/>
                </a:solidFill>
                <a:latin typeface="+mn-lt"/>
                <a:cs typeface="+mj-cs"/>
              </a:rPr>
              <a:t> Life Years &amp; QALYs</a:t>
            </a:r>
            <a:endParaRPr lang="el-GR" sz="3200" kern="1200" dirty="0">
              <a:solidFill>
                <a:srgbClr val="002060"/>
              </a:solidFill>
              <a:latin typeface="+mn-lt"/>
              <a:cs typeface="+mj-cs"/>
            </a:endParaRPr>
          </a:p>
        </p:txBody>
      </p:sp>
      <p:sp>
        <p:nvSpPr>
          <p:cNvPr id="17" name="Ορθογώνιο 16">
            <a:extLst>
              <a:ext uri="{FF2B5EF4-FFF2-40B4-BE49-F238E27FC236}">
                <a16:creationId xmlns:a16="http://schemas.microsoft.com/office/drawing/2014/main" id="{D7D23F62-D78D-4367-F920-6F249CDEED83}"/>
              </a:ext>
            </a:extLst>
          </p:cNvPr>
          <p:cNvSpPr/>
          <p:nvPr/>
        </p:nvSpPr>
        <p:spPr>
          <a:xfrm>
            <a:off x="1591359" y="1965516"/>
            <a:ext cx="457187" cy="1981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27E58334-433F-0867-D842-647B26180D7D}"/>
              </a:ext>
            </a:extLst>
          </p:cNvPr>
          <p:cNvSpPr/>
          <p:nvPr/>
        </p:nvSpPr>
        <p:spPr>
          <a:xfrm>
            <a:off x="2048560" y="2343150"/>
            <a:ext cx="457187" cy="1600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391B0A6A-FE54-D151-E817-B23037727D50}"/>
              </a:ext>
            </a:extLst>
          </p:cNvPr>
          <p:cNvSpPr/>
          <p:nvPr/>
        </p:nvSpPr>
        <p:spPr>
          <a:xfrm>
            <a:off x="2505734" y="3028962"/>
            <a:ext cx="457213" cy="91438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7">
            <a:extLst>
              <a:ext uri="{FF2B5EF4-FFF2-40B4-BE49-F238E27FC236}">
                <a16:creationId xmlns:a16="http://schemas.microsoft.com/office/drawing/2014/main" id="{6B9BB7CC-5D9E-0B8A-EB38-8D59AE7276AC}"/>
              </a:ext>
            </a:extLst>
          </p:cNvPr>
          <p:cNvSpPr>
            <a:spLocks noChangeArrowheads="1"/>
          </p:cNvSpPr>
          <p:nvPr/>
        </p:nvSpPr>
        <p:spPr bwMode="auto">
          <a:xfrm>
            <a:off x="1134161" y="1809750"/>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1,0</a:t>
            </a:r>
          </a:p>
        </p:txBody>
      </p:sp>
      <p:sp>
        <p:nvSpPr>
          <p:cNvPr id="23" name="TextBox 22">
            <a:extLst>
              <a:ext uri="{FF2B5EF4-FFF2-40B4-BE49-F238E27FC236}">
                <a16:creationId xmlns:a16="http://schemas.microsoft.com/office/drawing/2014/main" id="{0D1A44BF-F5C8-5999-8F62-1E39E041419E}"/>
              </a:ext>
            </a:extLst>
          </p:cNvPr>
          <p:cNvSpPr txBox="1"/>
          <p:nvPr/>
        </p:nvSpPr>
        <p:spPr>
          <a:xfrm>
            <a:off x="1089009" y="1312545"/>
            <a:ext cx="772969" cy="369332"/>
          </a:xfrm>
          <a:prstGeom prst="rect">
            <a:avLst/>
          </a:prstGeom>
          <a:noFill/>
        </p:spPr>
        <p:txBody>
          <a:bodyPr wrap="none" rtlCol="0">
            <a:spAutoFit/>
          </a:bodyPr>
          <a:lstStyle/>
          <a:p>
            <a:r>
              <a:rPr lang="en-GB" b="1" dirty="0"/>
              <a:t>Utility</a:t>
            </a:r>
            <a:endParaRPr lang="el-GR" b="1" dirty="0"/>
          </a:p>
        </p:txBody>
      </p:sp>
      <p:sp>
        <p:nvSpPr>
          <p:cNvPr id="24" name="Rectangle 7">
            <a:extLst>
              <a:ext uri="{FF2B5EF4-FFF2-40B4-BE49-F238E27FC236}">
                <a16:creationId xmlns:a16="http://schemas.microsoft.com/office/drawing/2014/main" id="{65440571-C1BD-C405-1096-74F12CFF0E30}"/>
              </a:ext>
            </a:extLst>
          </p:cNvPr>
          <p:cNvSpPr>
            <a:spLocks noChangeArrowheads="1"/>
          </p:cNvSpPr>
          <p:nvPr/>
        </p:nvSpPr>
        <p:spPr bwMode="auto">
          <a:xfrm>
            <a:off x="1134161" y="22752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0,8</a:t>
            </a:r>
          </a:p>
        </p:txBody>
      </p:sp>
      <p:sp>
        <p:nvSpPr>
          <p:cNvPr id="26" name="Rectangle 7">
            <a:extLst>
              <a:ext uri="{FF2B5EF4-FFF2-40B4-BE49-F238E27FC236}">
                <a16:creationId xmlns:a16="http://schemas.microsoft.com/office/drawing/2014/main" id="{E20FA524-F384-0E83-9BC6-3C1438E6E531}"/>
              </a:ext>
            </a:extLst>
          </p:cNvPr>
          <p:cNvSpPr>
            <a:spLocks noChangeArrowheads="1"/>
          </p:cNvSpPr>
          <p:nvPr/>
        </p:nvSpPr>
        <p:spPr bwMode="auto">
          <a:xfrm>
            <a:off x="1128905" y="28848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0,5</a:t>
            </a:r>
          </a:p>
        </p:txBody>
      </p:sp>
      <p:sp>
        <p:nvSpPr>
          <p:cNvPr id="27" name="Rectangle 7">
            <a:extLst>
              <a:ext uri="{FF2B5EF4-FFF2-40B4-BE49-F238E27FC236}">
                <a16:creationId xmlns:a16="http://schemas.microsoft.com/office/drawing/2014/main" id="{296AA963-FFBB-1FE5-843D-A751AF18C729}"/>
              </a:ext>
            </a:extLst>
          </p:cNvPr>
          <p:cNvSpPr>
            <a:spLocks noChangeArrowheads="1"/>
          </p:cNvSpPr>
          <p:nvPr/>
        </p:nvSpPr>
        <p:spPr bwMode="auto">
          <a:xfrm>
            <a:off x="1121021" y="38754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0,0</a:t>
            </a:r>
          </a:p>
        </p:txBody>
      </p:sp>
      <p:sp>
        <p:nvSpPr>
          <p:cNvPr id="28" name="TextBox 27">
            <a:extLst>
              <a:ext uri="{FF2B5EF4-FFF2-40B4-BE49-F238E27FC236}">
                <a16:creationId xmlns:a16="http://schemas.microsoft.com/office/drawing/2014/main" id="{773081DE-2A41-6919-CB69-84AA23CAD7AA}"/>
              </a:ext>
            </a:extLst>
          </p:cNvPr>
          <p:cNvSpPr txBox="1"/>
          <p:nvPr/>
        </p:nvSpPr>
        <p:spPr>
          <a:xfrm>
            <a:off x="501927" y="3833396"/>
            <a:ext cx="619080" cy="338554"/>
          </a:xfrm>
          <a:prstGeom prst="rect">
            <a:avLst/>
          </a:prstGeom>
          <a:noFill/>
        </p:spPr>
        <p:txBody>
          <a:bodyPr wrap="none" rtlCol="0">
            <a:spAutoFit/>
          </a:bodyPr>
          <a:lstStyle/>
          <a:p>
            <a:r>
              <a:rPr lang="en-GB" sz="1600" dirty="0"/>
              <a:t>Dead</a:t>
            </a:r>
            <a:endParaRPr lang="el-GR" sz="1600" dirty="0"/>
          </a:p>
        </p:txBody>
      </p:sp>
      <p:sp>
        <p:nvSpPr>
          <p:cNvPr id="29" name="Rectangle 7">
            <a:extLst>
              <a:ext uri="{FF2B5EF4-FFF2-40B4-BE49-F238E27FC236}">
                <a16:creationId xmlns:a16="http://schemas.microsoft.com/office/drawing/2014/main" id="{8ABC46DA-6610-F68E-7C52-CB766AFDCAE7}"/>
              </a:ext>
            </a:extLst>
          </p:cNvPr>
          <p:cNvSpPr>
            <a:spLocks noChangeArrowheads="1"/>
          </p:cNvSpPr>
          <p:nvPr/>
        </p:nvSpPr>
        <p:spPr bwMode="auto">
          <a:xfrm>
            <a:off x="1872636" y="4010089"/>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a:t>
            </a:r>
          </a:p>
        </p:txBody>
      </p:sp>
      <p:sp>
        <p:nvSpPr>
          <p:cNvPr id="30" name="Rectangle 7">
            <a:extLst>
              <a:ext uri="{FF2B5EF4-FFF2-40B4-BE49-F238E27FC236}">
                <a16:creationId xmlns:a16="http://schemas.microsoft.com/office/drawing/2014/main" id="{EC342C42-E3CB-E797-5F35-C90E932F27B8}"/>
              </a:ext>
            </a:extLst>
          </p:cNvPr>
          <p:cNvSpPr>
            <a:spLocks noChangeArrowheads="1"/>
          </p:cNvSpPr>
          <p:nvPr/>
        </p:nvSpPr>
        <p:spPr bwMode="auto">
          <a:xfrm>
            <a:off x="2354831" y="4003189"/>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2</a:t>
            </a:r>
          </a:p>
        </p:txBody>
      </p:sp>
      <p:sp>
        <p:nvSpPr>
          <p:cNvPr id="31" name="Rectangle 7">
            <a:extLst>
              <a:ext uri="{FF2B5EF4-FFF2-40B4-BE49-F238E27FC236}">
                <a16:creationId xmlns:a16="http://schemas.microsoft.com/office/drawing/2014/main" id="{4B210B09-781A-6978-17B7-D3790F7F1092}"/>
              </a:ext>
            </a:extLst>
          </p:cNvPr>
          <p:cNvSpPr>
            <a:spLocks noChangeArrowheads="1"/>
          </p:cNvSpPr>
          <p:nvPr/>
        </p:nvSpPr>
        <p:spPr bwMode="auto">
          <a:xfrm>
            <a:off x="2821909" y="3987587"/>
            <a:ext cx="395288" cy="24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3</a:t>
            </a:r>
          </a:p>
        </p:txBody>
      </p:sp>
      <p:sp>
        <p:nvSpPr>
          <p:cNvPr id="32" name="Rectangle 7">
            <a:extLst>
              <a:ext uri="{FF2B5EF4-FFF2-40B4-BE49-F238E27FC236}">
                <a16:creationId xmlns:a16="http://schemas.microsoft.com/office/drawing/2014/main" id="{726C3577-8586-C7D6-B2CC-78ED4F51FE98}"/>
              </a:ext>
            </a:extLst>
          </p:cNvPr>
          <p:cNvSpPr>
            <a:spLocks noChangeArrowheads="1"/>
          </p:cNvSpPr>
          <p:nvPr/>
        </p:nvSpPr>
        <p:spPr bwMode="auto">
          <a:xfrm>
            <a:off x="3288987" y="4002673"/>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4</a:t>
            </a:r>
          </a:p>
        </p:txBody>
      </p:sp>
      <p:sp>
        <p:nvSpPr>
          <p:cNvPr id="38" name="Rectangle 7">
            <a:extLst>
              <a:ext uri="{FF2B5EF4-FFF2-40B4-BE49-F238E27FC236}">
                <a16:creationId xmlns:a16="http://schemas.microsoft.com/office/drawing/2014/main" id="{16C439E7-5D72-61CE-7C57-205ACF45F3AB}"/>
              </a:ext>
            </a:extLst>
          </p:cNvPr>
          <p:cNvSpPr>
            <a:spLocks noChangeArrowheads="1"/>
          </p:cNvSpPr>
          <p:nvPr/>
        </p:nvSpPr>
        <p:spPr bwMode="auto">
          <a:xfrm>
            <a:off x="3756065" y="3991632"/>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5</a:t>
            </a:r>
          </a:p>
        </p:txBody>
      </p:sp>
      <p:sp>
        <p:nvSpPr>
          <p:cNvPr id="39" name="Rectangle 7">
            <a:extLst>
              <a:ext uri="{FF2B5EF4-FFF2-40B4-BE49-F238E27FC236}">
                <a16:creationId xmlns:a16="http://schemas.microsoft.com/office/drawing/2014/main" id="{77A4479E-70C1-A6BF-C66C-DA45C556C5FA}"/>
              </a:ext>
            </a:extLst>
          </p:cNvPr>
          <p:cNvSpPr>
            <a:spLocks noChangeArrowheads="1"/>
          </p:cNvSpPr>
          <p:nvPr/>
        </p:nvSpPr>
        <p:spPr bwMode="auto">
          <a:xfrm>
            <a:off x="4208946" y="3985617"/>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6</a:t>
            </a:r>
          </a:p>
        </p:txBody>
      </p:sp>
      <p:sp>
        <p:nvSpPr>
          <p:cNvPr id="40" name="TextBox 39">
            <a:extLst>
              <a:ext uri="{FF2B5EF4-FFF2-40B4-BE49-F238E27FC236}">
                <a16:creationId xmlns:a16="http://schemas.microsoft.com/office/drawing/2014/main" id="{8CCA86FF-E8D0-98F0-06B9-FADE5EE1F798}"/>
              </a:ext>
            </a:extLst>
          </p:cNvPr>
          <p:cNvSpPr txBox="1"/>
          <p:nvPr/>
        </p:nvSpPr>
        <p:spPr>
          <a:xfrm>
            <a:off x="5325161" y="3985447"/>
            <a:ext cx="618439" cy="338554"/>
          </a:xfrm>
          <a:prstGeom prst="rect">
            <a:avLst/>
          </a:prstGeom>
          <a:noFill/>
        </p:spPr>
        <p:txBody>
          <a:bodyPr wrap="none" rtlCol="0">
            <a:spAutoFit/>
          </a:bodyPr>
          <a:lstStyle/>
          <a:p>
            <a:r>
              <a:rPr lang="en-GB" sz="1600" dirty="0"/>
              <a:t>Years</a:t>
            </a:r>
            <a:endParaRPr lang="el-GR" sz="1600" dirty="0"/>
          </a:p>
        </p:txBody>
      </p:sp>
      <p:sp>
        <p:nvSpPr>
          <p:cNvPr id="20" name="Ορθογώνιο 19">
            <a:extLst>
              <a:ext uri="{FF2B5EF4-FFF2-40B4-BE49-F238E27FC236}">
                <a16:creationId xmlns:a16="http://schemas.microsoft.com/office/drawing/2014/main" id="{7BF9A10E-818A-1BE1-22F8-9A80DEB93531}"/>
              </a:ext>
            </a:extLst>
          </p:cNvPr>
          <p:cNvSpPr/>
          <p:nvPr/>
        </p:nvSpPr>
        <p:spPr>
          <a:xfrm>
            <a:off x="2962934" y="3028962"/>
            <a:ext cx="457213" cy="91438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a:extLst>
              <a:ext uri="{FF2B5EF4-FFF2-40B4-BE49-F238E27FC236}">
                <a16:creationId xmlns:a16="http://schemas.microsoft.com/office/drawing/2014/main" id="{58C306E4-DA6F-002C-321B-BCB48E0235A4}"/>
              </a:ext>
            </a:extLst>
          </p:cNvPr>
          <p:cNvCxnSpPr/>
          <p:nvPr/>
        </p:nvCxnSpPr>
        <p:spPr>
          <a:xfrm>
            <a:off x="1591360" y="3943350"/>
            <a:ext cx="4038600"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D920029-F1CA-70C2-0015-9455B77F4EDF}"/>
              </a:ext>
            </a:extLst>
          </p:cNvPr>
          <p:cNvSpPr txBox="1"/>
          <p:nvPr/>
        </p:nvSpPr>
        <p:spPr>
          <a:xfrm>
            <a:off x="5943587" y="1027632"/>
            <a:ext cx="2895600" cy="969496"/>
          </a:xfrm>
          <a:prstGeom prst="rect">
            <a:avLst/>
          </a:prstGeom>
          <a:noFill/>
        </p:spPr>
        <p:txBody>
          <a:bodyPr wrap="square" rtlCol="0">
            <a:spAutoFit/>
          </a:bodyPr>
          <a:lstStyle/>
          <a:p>
            <a:r>
              <a:rPr lang="en-GB" sz="1900" dirty="0"/>
              <a:t>Life Years A = 4</a:t>
            </a:r>
          </a:p>
          <a:p>
            <a:endParaRPr lang="en-GB" sz="1900" dirty="0"/>
          </a:p>
          <a:p>
            <a:r>
              <a:rPr lang="en-GB" sz="1900" dirty="0"/>
              <a:t>QALYs A = 2,8</a:t>
            </a:r>
          </a:p>
        </p:txBody>
      </p:sp>
      <p:cxnSp>
        <p:nvCxnSpPr>
          <p:cNvPr id="14" name="Ευθεία γραμμή σύνδεσης 13">
            <a:extLst>
              <a:ext uri="{FF2B5EF4-FFF2-40B4-BE49-F238E27FC236}">
                <a16:creationId xmlns:a16="http://schemas.microsoft.com/office/drawing/2014/main" id="{8670EF9E-2C4E-94AA-9D86-609DDBA827BE}"/>
              </a:ext>
            </a:extLst>
          </p:cNvPr>
          <p:cNvCxnSpPr>
            <a:cxnSpLocks/>
          </p:cNvCxnSpPr>
          <p:nvPr/>
        </p:nvCxnSpPr>
        <p:spPr>
          <a:xfrm>
            <a:off x="1591360" y="1965516"/>
            <a:ext cx="0" cy="1977834"/>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0F2BD0F-2673-E8C2-F317-2B199E6AD702}"/>
              </a:ext>
            </a:extLst>
          </p:cNvPr>
          <p:cNvSpPr txBox="1"/>
          <p:nvPr/>
        </p:nvSpPr>
        <p:spPr>
          <a:xfrm>
            <a:off x="2084217" y="3012222"/>
            <a:ext cx="324128" cy="369332"/>
          </a:xfrm>
          <a:prstGeom prst="rect">
            <a:avLst/>
          </a:prstGeom>
          <a:noFill/>
        </p:spPr>
        <p:txBody>
          <a:bodyPr wrap="none" rtlCol="0">
            <a:spAutoFit/>
          </a:bodyPr>
          <a:lstStyle/>
          <a:p>
            <a:r>
              <a:rPr lang="en-GB" b="1" dirty="0"/>
              <a:t>A</a:t>
            </a:r>
            <a:endParaRPr lang="el-GR" b="1" dirty="0"/>
          </a:p>
        </p:txBody>
      </p:sp>
    </p:spTree>
    <p:extLst>
      <p:ext uri="{BB962C8B-B14F-4D97-AF65-F5344CB8AC3E}">
        <p14:creationId xmlns:p14="http://schemas.microsoft.com/office/powerpoint/2010/main" val="148900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Ορθογώνιο 34">
            <a:extLst>
              <a:ext uri="{FF2B5EF4-FFF2-40B4-BE49-F238E27FC236}">
                <a16:creationId xmlns:a16="http://schemas.microsoft.com/office/drawing/2014/main" id="{F937A4D0-47D4-9A2B-C40B-B387BA47AEA2}"/>
              </a:ext>
            </a:extLst>
          </p:cNvPr>
          <p:cNvSpPr/>
          <p:nvPr/>
        </p:nvSpPr>
        <p:spPr>
          <a:xfrm>
            <a:off x="2962974" y="2343150"/>
            <a:ext cx="457187" cy="1600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Ορθογώνιο 33">
            <a:extLst>
              <a:ext uri="{FF2B5EF4-FFF2-40B4-BE49-F238E27FC236}">
                <a16:creationId xmlns:a16="http://schemas.microsoft.com/office/drawing/2014/main" id="{30A32A7A-C35F-5EAF-19F1-1370BC1CFD5B}"/>
              </a:ext>
            </a:extLst>
          </p:cNvPr>
          <p:cNvSpPr/>
          <p:nvPr/>
        </p:nvSpPr>
        <p:spPr>
          <a:xfrm>
            <a:off x="2505761" y="1962150"/>
            <a:ext cx="457187" cy="1981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16CD322F-25A8-967E-D82C-8F3C820442CE}"/>
              </a:ext>
            </a:extLst>
          </p:cNvPr>
          <p:cNvSpPr/>
          <p:nvPr/>
        </p:nvSpPr>
        <p:spPr>
          <a:xfrm>
            <a:off x="2048574" y="1962150"/>
            <a:ext cx="457187" cy="1981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a:extLst>
              <a:ext uri="{FF2B5EF4-FFF2-40B4-BE49-F238E27FC236}">
                <a16:creationId xmlns:a16="http://schemas.microsoft.com/office/drawing/2014/main" id="{2529C91B-2B5E-3BA6-F495-D6F84D9791F2}"/>
              </a:ext>
            </a:extLst>
          </p:cNvPr>
          <p:cNvCxnSpPr/>
          <p:nvPr/>
        </p:nvCxnSpPr>
        <p:spPr>
          <a:xfrm>
            <a:off x="395288" y="7429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C60C584E-CF14-E7A7-58F8-14B6B595F2DA}"/>
              </a:ext>
            </a:extLst>
          </p:cNvPr>
          <p:cNvCxnSpPr/>
          <p:nvPr/>
        </p:nvCxnSpPr>
        <p:spPr>
          <a:xfrm>
            <a:off x="382191" y="7667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Τίτλος 6">
            <a:extLst>
              <a:ext uri="{FF2B5EF4-FFF2-40B4-BE49-F238E27FC236}">
                <a16:creationId xmlns:a16="http://schemas.microsoft.com/office/drawing/2014/main" id="{2ED44F58-E48E-B6A9-5390-F8E4D2D3EA1B}"/>
              </a:ext>
            </a:extLst>
          </p:cNvPr>
          <p:cNvSpPr>
            <a:spLocks noGrp="1"/>
          </p:cNvSpPr>
          <p:nvPr>
            <p:ph type="title"/>
          </p:nvPr>
        </p:nvSpPr>
        <p:spPr>
          <a:xfrm>
            <a:off x="535940" y="141565"/>
            <a:ext cx="8072119" cy="492443"/>
          </a:xfrm>
        </p:spPr>
        <p:txBody>
          <a:bodyPr/>
          <a:lstStyle/>
          <a:p>
            <a:r>
              <a:rPr lang="el-GR" sz="3200" kern="1200" dirty="0">
                <a:solidFill>
                  <a:srgbClr val="002060"/>
                </a:solidFill>
                <a:latin typeface="+mn-lt"/>
                <a:cs typeface="+mj-cs"/>
              </a:rPr>
              <a:t>Υπολογισμός</a:t>
            </a:r>
            <a:r>
              <a:rPr lang="en-GB" sz="3200" kern="1200" dirty="0">
                <a:solidFill>
                  <a:srgbClr val="002060"/>
                </a:solidFill>
                <a:latin typeface="+mn-lt"/>
                <a:cs typeface="+mj-cs"/>
              </a:rPr>
              <a:t> Life Years &amp; QALYs</a:t>
            </a:r>
            <a:endParaRPr lang="el-GR" sz="3200" kern="1200" dirty="0">
              <a:solidFill>
                <a:srgbClr val="002060"/>
              </a:solidFill>
              <a:latin typeface="+mn-lt"/>
              <a:cs typeface="+mj-cs"/>
            </a:endParaRPr>
          </a:p>
        </p:txBody>
      </p:sp>
      <p:sp>
        <p:nvSpPr>
          <p:cNvPr id="22" name="Rectangle 7">
            <a:extLst>
              <a:ext uri="{FF2B5EF4-FFF2-40B4-BE49-F238E27FC236}">
                <a16:creationId xmlns:a16="http://schemas.microsoft.com/office/drawing/2014/main" id="{6B9BB7CC-5D9E-0B8A-EB38-8D59AE7276AC}"/>
              </a:ext>
            </a:extLst>
          </p:cNvPr>
          <p:cNvSpPr>
            <a:spLocks noChangeArrowheads="1"/>
          </p:cNvSpPr>
          <p:nvPr/>
        </p:nvSpPr>
        <p:spPr bwMode="auto">
          <a:xfrm>
            <a:off x="1134161" y="1809750"/>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1,0</a:t>
            </a:r>
          </a:p>
        </p:txBody>
      </p:sp>
      <p:sp>
        <p:nvSpPr>
          <p:cNvPr id="23" name="TextBox 22">
            <a:extLst>
              <a:ext uri="{FF2B5EF4-FFF2-40B4-BE49-F238E27FC236}">
                <a16:creationId xmlns:a16="http://schemas.microsoft.com/office/drawing/2014/main" id="{0D1A44BF-F5C8-5999-8F62-1E39E041419E}"/>
              </a:ext>
            </a:extLst>
          </p:cNvPr>
          <p:cNvSpPr txBox="1"/>
          <p:nvPr/>
        </p:nvSpPr>
        <p:spPr>
          <a:xfrm>
            <a:off x="1089009" y="1312545"/>
            <a:ext cx="772969" cy="369332"/>
          </a:xfrm>
          <a:prstGeom prst="rect">
            <a:avLst/>
          </a:prstGeom>
          <a:noFill/>
        </p:spPr>
        <p:txBody>
          <a:bodyPr wrap="none" rtlCol="0">
            <a:spAutoFit/>
          </a:bodyPr>
          <a:lstStyle/>
          <a:p>
            <a:r>
              <a:rPr lang="en-GB" b="1" dirty="0"/>
              <a:t>Utility</a:t>
            </a:r>
            <a:endParaRPr lang="el-GR" b="1" dirty="0"/>
          </a:p>
        </p:txBody>
      </p:sp>
      <p:sp>
        <p:nvSpPr>
          <p:cNvPr id="24" name="Rectangle 7">
            <a:extLst>
              <a:ext uri="{FF2B5EF4-FFF2-40B4-BE49-F238E27FC236}">
                <a16:creationId xmlns:a16="http://schemas.microsoft.com/office/drawing/2014/main" id="{65440571-C1BD-C405-1096-74F12CFF0E30}"/>
              </a:ext>
            </a:extLst>
          </p:cNvPr>
          <p:cNvSpPr>
            <a:spLocks noChangeArrowheads="1"/>
          </p:cNvSpPr>
          <p:nvPr/>
        </p:nvSpPr>
        <p:spPr bwMode="auto">
          <a:xfrm>
            <a:off x="1134161" y="22752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0,8</a:t>
            </a:r>
          </a:p>
        </p:txBody>
      </p:sp>
      <p:sp>
        <p:nvSpPr>
          <p:cNvPr id="26" name="Rectangle 7">
            <a:extLst>
              <a:ext uri="{FF2B5EF4-FFF2-40B4-BE49-F238E27FC236}">
                <a16:creationId xmlns:a16="http://schemas.microsoft.com/office/drawing/2014/main" id="{E20FA524-F384-0E83-9BC6-3C1438E6E531}"/>
              </a:ext>
            </a:extLst>
          </p:cNvPr>
          <p:cNvSpPr>
            <a:spLocks noChangeArrowheads="1"/>
          </p:cNvSpPr>
          <p:nvPr/>
        </p:nvSpPr>
        <p:spPr bwMode="auto">
          <a:xfrm>
            <a:off x="1128905" y="28848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0,5</a:t>
            </a:r>
          </a:p>
        </p:txBody>
      </p:sp>
      <p:sp>
        <p:nvSpPr>
          <p:cNvPr id="27" name="Rectangle 7">
            <a:extLst>
              <a:ext uri="{FF2B5EF4-FFF2-40B4-BE49-F238E27FC236}">
                <a16:creationId xmlns:a16="http://schemas.microsoft.com/office/drawing/2014/main" id="{296AA963-FFBB-1FE5-843D-A751AF18C729}"/>
              </a:ext>
            </a:extLst>
          </p:cNvPr>
          <p:cNvSpPr>
            <a:spLocks noChangeArrowheads="1"/>
          </p:cNvSpPr>
          <p:nvPr/>
        </p:nvSpPr>
        <p:spPr bwMode="auto">
          <a:xfrm>
            <a:off x="1121021" y="38754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0,0</a:t>
            </a:r>
          </a:p>
        </p:txBody>
      </p:sp>
      <p:sp>
        <p:nvSpPr>
          <p:cNvPr id="28" name="TextBox 27">
            <a:extLst>
              <a:ext uri="{FF2B5EF4-FFF2-40B4-BE49-F238E27FC236}">
                <a16:creationId xmlns:a16="http://schemas.microsoft.com/office/drawing/2014/main" id="{773081DE-2A41-6919-CB69-84AA23CAD7AA}"/>
              </a:ext>
            </a:extLst>
          </p:cNvPr>
          <p:cNvSpPr txBox="1"/>
          <p:nvPr/>
        </p:nvSpPr>
        <p:spPr>
          <a:xfrm>
            <a:off x="501927" y="3833396"/>
            <a:ext cx="619080" cy="338554"/>
          </a:xfrm>
          <a:prstGeom prst="rect">
            <a:avLst/>
          </a:prstGeom>
          <a:noFill/>
        </p:spPr>
        <p:txBody>
          <a:bodyPr wrap="none" rtlCol="0">
            <a:spAutoFit/>
          </a:bodyPr>
          <a:lstStyle/>
          <a:p>
            <a:r>
              <a:rPr lang="en-GB" sz="1600" dirty="0"/>
              <a:t>Dead</a:t>
            </a:r>
            <a:endParaRPr lang="el-GR" sz="1600" dirty="0"/>
          </a:p>
        </p:txBody>
      </p:sp>
      <p:sp>
        <p:nvSpPr>
          <p:cNvPr id="29" name="Rectangle 7">
            <a:extLst>
              <a:ext uri="{FF2B5EF4-FFF2-40B4-BE49-F238E27FC236}">
                <a16:creationId xmlns:a16="http://schemas.microsoft.com/office/drawing/2014/main" id="{8ABC46DA-6610-F68E-7C52-CB766AFDCAE7}"/>
              </a:ext>
            </a:extLst>
          </p:cNvPr>
          <p:cNvSpPr>
            <a:spLocks noChangeArrowheads="1"/>
          </p:cNvSpPr>
          <p:nvPr/>
        </p:nvSpPr>
        <p:spPr bwMode="auto">
          <a:xfrm>
            <a:off x="1872636" y="4010089"/>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a:t>
            </a:r>
          </a:p>
        </p:txBody>
      </p:sp>
      <p:sp>
        <p:nvSpPr>
          <p:cNvPr id="30" name="Rectangle 7">
            <a:extLst>
              <a:ext uri="{FF2B5EF4-FFF2-40B4-BE49-F238E27FC236}">
                <a16:creationId xmlns:a16="http://schemas.microsoft.com/office/drawing/2014/main" id="{EC342C42-E3CB-E797-5F35-C90E932F27B8}"/>
              </a:ext>
            </a:extLst>
          </p:cNvPr>
          <p:cNvSpPr>
            <a:spLocks noChangeArrowheads="1"/>
          </p:cNvSpPr>
          <p:nvPr/>
        </p:nvSpPr>
        <p:spPr bwMode="auto">
          <a:xfrm>
            <a:off x="2362199" y="3985447"/>
            <a:ext cx="387919" cy="23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2</a:t>
            </a:r>
          </a:p>
        </p:txBody>
      </p:sp>
      <p:sp>
        <p:nvSpPr>
          <p:cNvPr id="31" name="Rectangle 7">
            <a:extLst>
              <a:ext uri="{FF2B5EF4-FFF2-40B4-BE49-F238E27FC236}">
                <a16:creationId xmlns:a16="http://schemas.microsoft.com/office/drawing/2014/main" id="{4B210B09-781A-6978-17B7-D3790F7F1092}"/>
              </a:ext>
            </a:extLst>
          </p:cNvPr>
          <p:cNvSpPr>
            <a:spLocks noChangeArrowheads="1"/>
          </p:cNvSpPr>
          <p:nvPr/>
        </p:nvSpPr>
        <p:spPr bwMode="auto">
          <a:xfrm>
            <a:off x="2821909" y="3987587"/>
            <a:ext cx="395288" cy="24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3</a:t>
            </a:r>
          </a:p>
        </p:txBody>
      </p:sp>
      <p:sp>
        <p:nvSpPr>
          <p:cNvPr id="32" name="Rectangle 7">
            <a:extLst>
              <a:ext uri="{FF2B5EF4-FFF2-40B4-BE49-F238E27FC236}">
                <a16:creationId xmlns:a16="http://schemas.microsoft.com/office/drawing/2014/main" id="{726C3577-8586-C7D6-B2CC-78ED4F51FE98}"/>
              </a:ext>
            </a:extLst>
          </p:cNvPr>
          <p:cNvSpPr>
            <a:spLocks noChangeArrowheads="1"/>
          </p:cNvSpPr>
          <p:nvPr/>
        </p:nvSpPr>
        <p:spPr bwMode="auto">
          <a:xfrm>
            <a:off x="3288987" y="4002673"/>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4</a:t>
            </a:r>
          </a:p>
        </p:txBody>
      </p:sp>
      <p:sp>
        <p:nvSpPr>
          <p:cNvPr id="36" name="Ορθογώνιο 35">
            <a:extLst>
              <a:ext uri="{FF2B5EF4-FFF2-40B4-BE49-F238E27FC236}">
                <a16:creationId xmlns:a16="http://schemas.microsoft.com/office/drawing/2014/main" id="{B37CD6AE-CEF5-141B-57B0-DA0597D1B811}"/>
              </a:ext>
            </a:extLst>
          </p:cNvPr>
          <p:cNvSpPr/>
          <p:nvPr/>
        </p:nvSpPr>
        <p:spPr>
          <a:xfrm>
            <a:off x="3420161" y="2343150"/>
            <a:ext cx="457187" cy="1600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Ορθογώνιο 36">
            <a:extLst>
              <a:ext uri="{FF2B5EF4-FFF2-40B4-BE49-F238E27FC236}">
                <a16:creationId xmlns:a16="http://schemas.microsoft.com/office/drawing/2014/main" id="{28BBCBC4-6DF4-A845-6793-693D92BF459C}"/>
              </a:ext>
            </a:extLst>
          </p:cNvPr>
          <p:cNvSpPr/>
          <p:nvPr/>
        </p:nvSpPr>
        <p:spPr>
          <a:xfrm>
            <a:off x="3877361" y="3028962"/>
            <a:ext cx="457187" cy="91438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7">
            <a:extLst>
              <a:ext uri="{FF2B5EF4-FFF2-40B4-BE49-F238E27FC236}">
                <a16:creationId xmlns:a16="http://schemas.microsoft.com/office/drawing/2014/main" id="{16C439E7-5D72-61CE-7C57-205ACF45F3AB}"/>
              </a:ext>
            </a:extLst>
          </p:cNvPr>
          <p:cNvSpPr>
            <a:spLocks noChangeArrowheads="1"/>
          </p:cNvSpPr>
          <p:nvPr/>
        </p:nvSpPr>
        <p:spPr bwMode="auto">
          <a:xfrm>
            <a:off x="3756065" y="3991632"/>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5</a:t>
            </a:r>
          </a:p>
        </p:txBody>
      </p:sp>
      <p:sp>
        <p:nvSpPr>
          <p:cNvPr id="39" name="Rectangle 7">
            <a:extLst>
              <a:ext uri="{FF2B5EF4-FFF2-40B4-BE49-F238E27FC236}">
                <a16:creationId xmlns:a16="http://schemas.microsoft.com/office/drawing/2014/main" id="{77A4479E-70C1-A6BF-C66C-DA45C556C5FA}"/>
              </a:ext>
            </a:extLst>
          </p:cNvPr>
          <p:cNvSpPr>
            <a:spLocks noChangeArrowheads="1"/>
          </p:cNvSpPr>
          <p:nvPr/>
        </p:nvSpPr>
        <p:spPr bwMode="auto">
          <a:xfrm>
            <a:off x="4208946" y="3985617"/>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6</a:t>
            </a:r>
          </a:p>
        </p:txBody>
      </p:sp>
      <p:sp>
        <p:nvSpPr>
          <p:cNvPr id="40" name="TextBox 39">
            <a:extLst>
              <a:ext uri="{FF2B5EF4-FFF2-40B4-BE49-F238E27FC236}">
                <a16:creationId xmlns:a16="http://schemas.microsoft.com/office/drawing/2014/main" id="{8CCA86FF-E8D0-98F0-06B9-FADE5EE1F798}"/>
              </a:ext>
            </a:extLst>
          </p:cNvPr>
          <p:cNvSpPr txBox="1"/>
          <p:nvPr/>
        </p:nvSpPr>
        <p:spPr>
          <a:xfrm>
            <a:off x="5325161" y="3985447"/>
            <a:ext cx="618439" cy="338554"/>
          </a:xfrm>
          <a:prstGeom prst="rect">
            <a:avLst/>
          </a:prstGeom>
          <a:noFill/>
        </p:spPr>
        <p:txBody>
          <a:bodyPr wrap="none" rtlCol="0">
            <a:spAutoFit/>
          </a:bodyPr>
          <a:lstStyle/>
          <a:p>
            <a:r>
              <a:rPr lang="en-GB" sz="1600" dirty="0"/>
              <a:t>Years</a:t>
            </a:r>
            <a:endParaRPr lang="el-GR" sz="1600" dirty="0"/>
          </a:p>
        </p:txBody>
      </p:sp>
      <p:sp>
        <p:nvSpPr>
          <p:cNvPr id="41" name="TextBox 40">
            <a:extLst>
              <a:ext uri="{FF2B5EF4-FFF2-40B4-BE49-F238E27FC236}">
                <a16:creationId xmlns:a16="http://schemas.microsoft.com/office/drawing/2014/main" id="{DD920029-F1CA-70C2-0015-9455B77F4EDF}"/>
              </a:ext>
            </a:extLst>
          </p:cNvPr>
          <p:cNvSpPr txBox="1"/>
          <p:nvPr/>
        </p:nvSpPr>
        <p:spPr>
          <a:xfrm>
            <a:off x="5782922" y="1361748"/>
            <a:ext cx="2895600" cy="969496"/>
          </a:xfrm>
          <a:prstGeom prst="rect">
            <a:avLst/>
          </a:prstGeom>
          <a:noFill/>
        </p:spPr>
        <p:txBody>
          <a:bodyPr wrap="square" rtlCol="0">
            <a:spAutoFit/>
          </a:bodyPr>
          <a:lstStyle/>
          <a:p>
            <a:r>
              <a:rPr lang="en-GB" sz="1900" dirty="0"/>
              <a:t>Life Years B = 6</a:t>
            </a:r>
          </a:p>
          <a:p>
            <a:endParaRPr lang="en-GB" sz="1900" dirty="0"/>
          </a:p>
          <a:p>
            <a:r>
              <a:rPr lang="en-GB" sz="1900" dirty="0"/>
              <a:t>QALYs B = 5,1</a:t>
            </a:r>
          </a:p>
        </p:txBody>
      </p:sp>
      <p:sp>
        <p:nvSpPr>
          <p:cNvPr id="42" name="TextBox 41">
            <a:extLst>
              <a:ext uri="{FF2B5EF4-FFF2-40B4-BE49-F238E27FC236}">
                <a16:creationId xmlns:a16="http://schemas.microsoft.com/office/drawing/2014/main" id="{23B8EFFD-EB85-A2CE-D264-6B878A226EA9}"/>
              </a:ext>
            </a:extLst>
          </p:cNvPr>
          <p:cNvSpPr txBox="1"/>
          <p:nvPr/>
        </p:nvSpPr>
        <p:spPr>
          <a:xfrm>
            <a:off x="3262913" y="2608159"/>
            <a:ext cx="314510" cy="369332"/>
          </a:xfrm>
          <a:prstGeom prst="rect">
            <a:avLst/>
          </a:prstGeom>
          <a:noFill/>
        </p:spPr>
        <p:txBody>
          <a:bodyPr wrap="none" rtlCol="0">
            <a:spAutoFit/>
          </a:bodyPr>
          <a:lstStyle/>
          <a:p>
            <a:r>
              <a:rPr lang="en-GB" b="1" dirty="0"/>
              <a:t>B</a:t>
            </a:r>
            <a:endParaRPr lang="el-GR" b="1" dirty="0"/>
          </a:p>
        </p:txBody>
      </p:sp>
      <p:sp>
        <p:nvSpPr>
          <p:cNvPr id="2" name="Ορθογώνιο 1">
            <a:extLst>
              <a:ext uri="{FF2B5EF4-FFF2-40B4-BE49-F238E27FC236}">
                <a16:creationId xmlns:a16="http://schemas.microsoft.com/office/drawing/2014/main" id="{DB24705D-3D5D-81B4-95A4-C8C7D8EACF06}"/>
              </a:ext>
            </a:extLst>
          </p:cNvPr>
          <p:cNvSpPr/>
          <p:nvPr/>
        </p:nvSpPr>
        <p:spPr>
          <a:xfrm>
            <a:off x="1600200" y="1962150"/>
            <a:ext cx="457187" cy="1981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a:extLst>
              <a:ext uri="{FF2B5EF4-FFF2-40B4-BE49-F238E27FC236}">
                <a16:creationId xmlns:a16="http://schemas.microsoft.com/office/drawing/2014/main" id="{58C306E4-DA6F-002C-321B-BCB48E0235A4}"/>
              </a:ext>
            </a:extLst>
          </p:cNvPr>
          <p:cNvCxnSpPr/>
          <p:nvPr/>
        </p:nvCxnSpPr>
        <p:spPr>
          <a:xfrm>
            <a:off x="1591360" y="3943350"/>
            <a:ext cx="403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8670EF9E-2C4E-94AA-9D86-609DDBA827BE}"/>
              </a:ext>
            </a:extLst>
          </p:cNvPr>
          <p:cNvCxnSpPr>
            <a:cxnSpLocks/>
          </p:cNvCxnSpPr>
          <p:nvPr/>
        </p:nvCxnSpPr>
        <p:spPr>
          <a:xfrm>
            <a:off x="1591360" y="1965516"/>
            <a:ext cx="0" cy="197783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2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Ορθογώνιο 34">
            <a:extLst>
              <a:ext uri="{FF2B5EF4-FFF2-40B4-BE49-F238E27FC236}">
                <a16:creationId xmlns:a16="http://schemas.microsoft.com/office/drawing/2014/main" id="{F937A4D0-47D4-9A2B-C40B-B387BA47AEA2}"/>
              </a:ext>
            </a:extLst>
          </p:cNvPr>
          <p:cNvSpPr/>
          <p:nvPr/>
        </p:nvSpPr>
        <p:spPr>
          <a:xfrm>
            <a:off x="2962974" y="2343150"/>
            <a:ext cx="457187" cy="1600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Ορθογώνιο 33">
            <a:extLst>
              <a:ext uri="{FF2B5EF4-FFF2-40B4-BE49-F238E27FC236}">
                <a16:creationId xmlns:a16="http://schemas.microsoft.com/office/drawing/2014/main" id="{30A32A7A-C35F-5EAF-19F1-1370BC1CFD5B}"/>
              </a:ext>
            </a:extLst>
          </p:cNvPr>
          <p:cNvSpPr/>
          <p:nvPr/>
        </p:nvSpPr>
        <p:spPr>
          <a:xfrm>
            <a:off x="2505761" y="1962150"/>
            <a:ext cx="457187" cy="1981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Ορθογώνιο 32">
            <a:extLst>
              <a:ext uri="{FF2B5EF4-FFF2-40B4-BE49-F238E27FC236}">
                <a16:creationId xmlns:a16="http://schemas.microsoft.com/office/drawing/2014/main" id="{16CD322F-25A8-967E-D82C-8F3C820442CE}"/>
              </a:ext>
            </a:extLst>
          </p:cNvPr>
          <p:cNvSpPr/>
          <p:nvPr/>
        </p:nvSpPr>
        <p:spPr>
          <a:xfrm>
            <a:off x="2048574" y="1962150"/>
            <a:ext cx="457187" cy="1981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 name="Ευθεία γραμμή σύνδεσης 3">
            <a:extLst>
              <a:ext uri="{FF2B5EF4-FFF2-40B4-BE49-F238E27FC236}">
                <a16:creationId xmlns:a16="http://schemas.microsoft.com/office/drawing/2014/main" id="{2529C91B-2B5E-3BA6-F495-D6F84D9791F2}"/>
              </a:ext>
            </a:extLst>
          </p:cNvPr>
          <p:cNvCxnSpPr/>
          <p:nvPr/>
        </p:nvCxnSpPr>
        <p:spPr>
          <a:xfrm>
            <a:off x="395288" y="7429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C60C584E-CF14-E7A7-58F8-14B6B595F2DA}"/>
              </a:ext>
            </a:extLst>
          </p:cNvPr>
          <p:cNvCxnSpPr/>
          <p:nvPr/>
        </p:nvCxnSpPr>
        <p:spPr>
          <a:xfrm>
            <a:off x="382191" y="7667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Τίτλος 6">
            <a:extLst>
              <a:ext uri="{FF2B5EF4-FFF2-40B4-BE49-F238E27FC236}">
                <a16:creationId xmlns:a16="http://schemas.microsoft.com/office/drawing/2014/main" id="{2ED44F58-E48E-B6A9-5390-F8E4D2D3EA1B}"/>
              </a:ext>
            </a:extLst>
          </p:cNvPr>
          <p:cNvSpPr>
            <a:spLocks noGrp="1"/>
          </p:cNvSpPr>
          <p:nvPr>
            <p:ph type="title"/>
          </p:nvPr>
        </p:nvSpPr>
        <p:spPr>
          <a:xfrm>
            <a:off x="535940" y="141565"/>
            <a:ext cx="8072119" cy="492443"/>
          </a:xfrm>
        </p:spPr>
        <p:txBody>
          <a:bodyPr/>
          <a:lstStyle/>
          <a:p>
            <a:r>
              <a:rPr lang="el-GR" sz="3200" kern="1200" dirty="0">
                <a:solidFill>
                  <a:srgbClr val="002060"/>
                </a:solidFill>
                <a:latin typeface="+mn-lt"/>
                <a:cs typeface="+mj-cs"/>
              </a:rPr>
              <a:t>Υπολογισμός</a:t>
            </a:r>
            <a:r>
              <a:rPr lang="en-GB" sz="3200" kern="1200" dirty="0">
                <a:solidFill>
                  <a:srgbClr val="002060"/>
                </a:solidFill>
                <a:latin typeface="+mn-lt"/>
                <a:cs typeface="+mj-cs"/>
              </a:rPr>
              <a:t> Life Years &amp; QALYs</a:t>
            </a:r>
            <a:endParaRPr lang="el-GR" sz="3200" kern="1200" dirty="0">
              <a:solidFill>
                <a:srgbClr val="002060"/>
              </a:solidFill>
              <a:latin typeface="+mn-lt"/>
              <a:cs typeface="+mj-cs"/>
            </a:endParaRPr>
          </a:p>
        </p:txBody>
      </p:sp>
      <p:sp>
        <p:nvSpPr>
          <p:cNvPr id="17" name="Ορθογώνιο 16">
            <a:extLst>
              <a:ext uri="{FF2B5EF4-FFF2-40B4-BE49-F238E27FC236}">
                <a16:creationId xmlns:a16="http://schemas.microsoft.com/office/drawing/2014/main" id="{D7D23F62-D78D-4367-F920-6F249CDEED83}"/>
              </a:ext>
            </a:extLst>
          </p:cNvPr>
          <p:cNvSpPr/>
          <p:nvPr/>
        </p:nvSpPr>
        <p:spPr>
          <a:xfrm>
            <a:off x="1591359" y="1965516"/>
            <a:ext cx="457187" cy="1981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17">
            <a:extLst>
              <a:ext uri="{FF2B5EF4-FFF2-40B4-BE49-F238E27FC236}">
                <a16:creationId xmlns:a16="http://schemas.microsoft.com/office/drawing/2014/main" id="{27E58334-433F-0867-D842-647B26180D7D}"/>
              </a:ext>
            </a:extLst>
          </p:cNvPr>
          <p:cNvSpPr/>
          <p:nvPr/>
        </p:nvSpPr>
        <p:spPr>
          <a:xfrm>
            <a:off x="2048560" y="2343150"/>
            <a:ext cx="457187" cy="1600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Ορθογώνιο 18">
            <a:extLst>
              <a:ext uri="{FF2B5EF4-FFF2-40B4-BE49-F238E27FC236}">
                <a16:creationId xmlns:a16="http://schemas.microsoft.com/office/drawing/2014/main" id="{391B0A6A-FE54-D151-E817-B23037727D50}"/>
              </a:ext>
            </a:extLst>
          </p:cNvPr>
          <p:cNvSpPr/>
          <p:nvPr/>
        </p:nvSpPr>
        <p:spPr>
          <a:xfrm>
            <a:off x="2505734" y="3028962"/>
            <a:ext cx="457213" cy="91438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7">
            <a:extLst>
              <a:ext uri="{FF2B5EF4-FFF2-40B4-BE49-F238E27FC236}">
                <a16:creationId xmlns:a16="http://schemas.microsoft.com/office/drawing/2014/main" id="{6B9BB7CC-5D9E-0B8A-EB38-8D59AE7276AC}"/>
              </a:ext>
            </a:extLst>
          </p:cNvPr>
          <p:cNvSpPr>
            <a:spLocks noChangeArrowheads="1"/>
          </p:cNvSpPr>
          <p:nvPr/>
        </p:nvSpPr>
        <p:spPr bwMode="auto">
          <a:xfrm>
            <a:off x="1134161" y="1809750"/>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1,0</a:t>
            </a:r>
          </a:p>
        </p:txBody>
      </p:sp>
      <p:sp>
        <p:nvSpPr>
          <p:cNvPr id="23" name="TextBox 22">
            <a:extLst>
              <a:ext uri="{FF2B5EF4-FFF2-40B4-BE49-F238E27FC236}">
                <a16:creationId xmlns:a16="http://schemas.microsoft.com/office/drawing/2014/main" id="{0D1A44BF-F5C8-5999-8F62-1E39E041419E}"/>
              </a:ext>
            </a:extLst>
          </p:cNvPr>
          <p:cNvSpPr txBox="1"/>
          <p:nvPr/>
        </p:nvSpPr>
        <p:spPr>
          <a:xfrm>
            <a:off x="1089009" y="1312545"/>
            <a:ext cx="772969" cy="369332"/>
          </a:xfrm>
          <a:prstGeom prst="rect">
            <a:avLst/>
          </a:prstGeom>
          <a:noFill/>
        </p:spPr>
        <p:txBody>
          <a:bodyPr wrap="none" rtlCol="0">
            <a:spAutoFit/>
          </a:bodyPr>
          <a:lstStyle/>
          <a:p>
            <a:r>
              <a:rPr lang="en-GB" b="1" dirty="0"/>
              <a:t>Utility</a:t>
            </a:r>
            <a:endParaRPr lang="el-GR" b="1" dirty="0"/>
          </a:p>
        </p:txBody>
      </p:sp>
      <p:sp>
        <p:nvSpPr>
          <p:cNvPr id="24" name="Rectangle 7">
            <a:extLst>
              <a:ext uri="{FF2B5EF4-FFF2-40B4-BE49-F238E27FC236}">
                <a16:creationId xmlns:a16="http://schemas.microsoft.com/office/drawing/2014/main" id="{65440571-C1BD-C405-1096-74F12CFF0E30}"/>
              </a:ext>
            </a:extLst>
          </p:cNvPr>
          <p:cNvSpPr>
            <a:spLocks noChangeArrowheads="1"/>
          </p:cNvSpPr>
          <p:nvPr/>
        </p:nvSpPr>
        <p:spPr bwMode="auto">
          <a:xfrm>
            <a:off x="1134161" y="22752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0,8</a:t>
            </a:r>
          </a:p>
        </p:txBody>
      </p:sp>
      <p:sp>
        <p:nvSpPr>
          <p:cNvPr id="26" name="Rectangle 7">
            <a:extLst>
              <a:ext uri="{FF2B5EF4-FFF2-40B4-BE49-F238E27FC236}">
                <a16:creationId xmlns:a16="http://schemas.microsoft.com/office/drawing/2014/main" id="{E20FA524-F384-0E83-9BC6-3C1438E6E531}"/>
              </a:ext>
            </a:extLst>
          </p:cNvPr>
          <p:cNvSpPr>
            <a:spLocks noChangeArrowheads="1"/>
          </p:cNvSpPr>
          <p:nvPr/>
        </p:nvSpPr>
        <p:spPr bwMode="auto">
          <a:xfrm>
            <a:off x="1128905" y="28848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0,5</a:t>
            </a:r>
          </a:p>
        </p:txBody>
      </p:sp>
      <p:sp>
        <p:nvSpPr>
          <p:cNvPr id="27" name="Rectangle 7">
            <a:extLst>
              <a:ext uri="{FF2B5EF4-FFF2-40B4-BE49-F238E27FC236}">
                <a16:creationId xmlns:a16="http://schemas.microsoft.com/office/drawing/2014/main" id="{296AA963-FFBB-1FE5-843D-A751AF18C729}"/>
              </a:ext>
            </a:extLst>
          </p:cNvPr>
          <p:cNvSpPr>
            <a:spLocks noChangeArrowheads="1"/>
          </p:cNvSpPr>
          <p:nvPr/>
        </p:nvSpPr>
        <p:spPr bwMode="auto">
          <a:xfrm>
            <a:off x="1121021" y="3875484"/>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0,0</a:t>
            </a:r>
          </a:p>
        </p:txBody>
      </p:sp>
      <p:sp>
        <p:nvSpPr>
          <p:cNvPr id="28" name="TextBox 27">
            <a:extLst>
              <a:ext uri="{FF2B5EF4-FFF2-40B4-BE49-F238E27FC236}">
                <a16:creationId xmlns:a16="http://schemas.microsoft.com/office/drawing/2014/main" id="{773081DE-2A41-6919-CB69-84AA23CAD7AA}"/>
              </a:ext>
            </a:extLst>
          </p:cNvPr>
          <p:cNvSpPr txBox="1"/>
          <p:nvPr/>
        </p:nvSpPr>
        <p:spPr>
          <a:xfrm>
            <a:off x="501927" y="3833396"/>
            <a:ext cx="619080" cy="338554"/>
          </a:xfrm>
          <a:prstGeom prst="rect">
            <a:avLst/>
          </a:prstGeom>
          <a:noFill/>
        </p:spPr>
        <p:txBody>
          <a:bodyPr wrap="none" rtlCol="0">
            <a:spAutoFit/>
          </a:bodyPr>
          <a:lstStyle/>
          <a:p>
            <a:r>
              <a:rPr lang="en-GB" sz="1600" dirty="0"/>
              <a:t>Dead</a:t>
            </a:r>
            <a:endParaRPr lang="el-GR" sz="1600" dirty="0"/>
          </a:p>
        </p:txBody>
      </p:sp>
      <p:sp>
        <p:nvSpPr>
          <p:cNvPr id="29" name="Rectangle 7">
            <a:extLst>
              <a:ext uri="{FF2B5EF4-FFF2-40B4-BE49-F238E27FC236}">
                <a16:creationId xmlns:a16="http://schemas.microsoft.com/office/drawing/2014/main" id="{8ABC46DA-6610-F68E-7C52-CB766AFDCAE7}"/>
              </a:ext>
            </a:extLst>
          </p:cNvPr>
          <p:cNvSpPr>
            <a:spLocks noChangeArrowheads="1"/>
          </p:cNvSpPr>
          <p:nvPr/>
        </p:nvSpPr>
        <p:spPr bwMode="auto">
          <a:xfrm>
            <a:off x="1872636" y="4010089"/>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1</a:t>
            </a:r>
          </a:p>
        </p:txBody>
      </p:sp>
      <p:sp>
        <p:nvSpPr>
          <p:cNvPr id="30" name="Rectangle 7">
            <a:extLst>
              <a:ext uri="{FF2B5EF4-FFF2-40B4-BE49-F238E27FC236}">
                <a16:creationId xmlns:a16="http://schemas.microsoft.com/office/drawing/2014/main" id="{EC342C42-E3CB-E797-5F35-C90E932F27B8}"/>
              </a:ext>
            </a:extLst>
          </p:cNvPr>
          <p:cNvSpPr>
            <a:spLocks noChangeArrowheads="1"/>
          </p:cNvSpPr>
          <p:nvPr/>
        </p:nvSpPr>
        <p:spPr bwMode="auto">
          <a:xfrm>
            <a:off x="2354831" y="4003189"/>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2</a:t>
            </a:r>
          </a:p>
        </p:txBody>
      </p:sp>
      <p:sp>
        <p:nvSpPr>
          <p:cNvPr id="31" name="Rectangle 7">
            <a:extLst>
              <a:ext uri="{FF2B5EF4-FFF2-40B4-BE49-F238E27FC236}">
                <a16:creationId xmlns:a16="http://schemas.microsoft.com/office/drawing/2014/main" id="{4B210B09-781A-6978-17B7-D3790F7F1092}"/>
              </a:ext>
            </a:extLst>
          </p:cNvPr>
          <p:cNvSpPr>
            <a:spLocks noChangeArrowheads="1"/>
          </p:cNvSpPr>
          <p:nvPr/>
        </p:nvSpPr>
        <p:spPr bwMode="auto">
          <a:xfrm>
            <a:off x="2821909" y="3987587"/>
            <a:ext cx="395288" cy="24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3</a:t>
            </a:r>
          </a:p>
        </p:txBody>
      </p:sp>
      <p:sp>
        <p:nvSpPr>
          <p:cNvPr id="32" name="Rectangle 7">
            <a:extLst>
              <a:ext uri="{FF2B5EF4-FFF2-40B4-BE49-F238E27FC236}">
                <a16:creationId xmlns:a16="http://schemas.microsoft.com/office/drawing/2014/main" id="{726C3577-8586-C7D6-B2CC-78ED4F51FE98}"/>
              </a:ext>
            </a:extLst>
          </p:cNvPr>
          <p:cNvSpPr>
            <a:spLocks noChangeArrowheads="1"/>
          </p:cNvSpPr>
          <p:nvPr/>
        </p:nvSpPr>
        <p:spPr bwMode="auto">
          <a:xfrm>
            <a:off x="3288987" y="4002673"/>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4</a:t>
            </a:r>
          </a:p>
        </p:txBody>
      </p:sp>
      <p:sp>
        <p:nvSpPr>
          <p:cNvPr id="36" name="Ορθογώνιο 35">
            <a:extLst>
              <a:ext uri="{FF2B5EF4-FFF2-40B4-BE49-F238E27FC236}">
                <a16:creationId xmlns:a16="http://schemas.microsoft.com/office/drawing/2014/main" id="{B37CD6AE-CEF5-141B-57B0-DA0597D1B811}"/>
              </a:ext>
            </a:extLst>
          </p:cNvPr>
          <p:cNvSpPr/>
          <p:nvPr/>
        </p:nvSpPr>
        <p:spPr>
          <a:xfrm>
            <a:off x="3420161" y="2343150"/>
            <a:ext cx="457187" cy="16002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Ορθογώνιο 36">
            <a:extLst>
              <a:ext uri="{FF2B5EF4-FFF2-40B4-BE49-F238E27FC236}">
                <a16:creationId xmlns:a16="http://schemas.microsoft.com/office/drawing/2014/main" id="{28BBCBC4-6DF4-A845-6793-693D92BF459C}"/>
              </a:ext>
            </a:extLst>
          </p:cNvPr>
          <p:cNvSpPr/>
          <p:nvPr/>
        </p:nvSpPr>
        <p:spPr>
          <a:xfrm>
            <a:off x="3877361" y="3028962"/>
            <a:ext cx="457187" cy="91438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7">
            <a:extLst>
              <a:ext uri="{FF2B5EF4-FFF2-40B4-BE49-F238E27FC236}">
                <a16:creationId xmlns:a16="http://schemas.microsoft.com/office/drawing/2014/main" id="{16C439E7-5D72-61CE-7C57-205ACF45F3AB}"/>
              </a:ext>
            </a:extLst>
          </p:cNvPr>
          <p:cNvSpPr>
            <a:spLocks noChangeArrowheads="1"/>
          </p:cNvSpPr>
          <p:nvPr/>
        </p:nvSpPr>
        <p:spPr bwMode="auto">
          <a:xfrm>
            <a:off x="3756065" y="3991632"/>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5</a:t>
            </a:r>
          </a:p>
        </p:txBody>
      </p:sp>
      <p:sp>
        <p:nvSpPr>
          <p:cNvPr id="39" name="Rectangle 7">
            <a:extLst>
              <a:ext uri="{FF2B5EF4-FFF2-40B4-BE49-F238E27FC236}">
                <a16:creationId xmlns:a16="http://schemas.microsoft.com/office/drawing/2014/main" id="{77A4479E-70C1-A6BF-C66C-DA45C556C5FA}"/>
              </a:ext>
            </a:extLst>
          </p:cNvPr>
          <p:cNvSpPr>
            <a:spLocks noChangeArrowheads="1"/>
          </p:cNvSpPr>
          <p:nvPr/>
        </p:nvSpPr>
        <p:spPr bwMode="auto">
          <a:xfrm>
            <a:off x="4208946" y="3985617"/>
            <a:ext cx="395288"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350" dirty="0"/>
              <a:t>6</a:t>
            </a:r>
          </a:p>
        </p:txBody>
      </p:sp>
      <p:sp>
        <p:nvSpPr>
          <p:cNvPr id="40" name="TextBox 39">
            <a:extLst>
              <a:ext uri="{FF2B5EF4-FFF2-40B4-BE49-F238E27FC236}">
                <a16:creationId xmlns:a16="http://schemas.microsoft.com/office/drawing/2014/main" id="{8CCA86FF-E8D0-98F0-06B9-FADE5EE1F798}"/>
              </a:ext>
            </a:extLst>
          </p:cNvPr>
          <p:cNvSpPr txBox="1"/>
          <p:nvPr/>
        </p:nvSpPr>
        <p:spPr>
          <a:xfrm>
            <a:off x="5325161" y="3985447"/>
            <a:ext cx="618439" cy="338554"/>
          </a:xfrm>
          <a:prstGeom prst="rect">
            <a:avLst/>
          </a:prstGeom>
          <a:noFill/>
        </p:spPr>
        <p:txBody>
          <a:bodyPr wrap="none" rtlCol="0">
            <a:spAutoFit/>
          </a:bodyPr>
          <a:lstStyle/>
          <a:p>
            <a:r>
              <a:rPr lang="en-GB" sz="1600" dirty="0"/>
              <a:t>Years</a:t>
            </a:r>
            <a:endParaRPr lang="el-GR" sz="1600" dirty="0"/>
          </a:p>
        </p:txBody>
      </p:sp>
      <p:sp>
        <p:nvSpPr>
          <p:cNvPr id="20" name="Ορθογώνιο 19">
            <a:extLst>
              <a:ext uri="{FF2B5EF4-FFF2-40B4-BE49-F238E27FC236}">
                <a16:creationId xmlns:a16="http://schemas.microsoft.com/office/drawing/2014/main" id="{7BF9A10E-818A-1BE1-22F8-9A80DEB93531}"/>
              </a:ext>
            </a:extLst>
          </p:cNvPr>
          <p:cNvSpPr/>
          <p:nvPr/>
        </p:nvSpPr>
        <p:spPr>
          <a:xfrm>
            <a:off x="2962934" y="3028962"/>
            <a:ext cx="457213" cy="91438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a:extLst>
              <a:ext uri="{FF2B5EF4-FFF2-40B4-BE49-F238E27FC236}">
                <a16:creationId xmlns:a16="http://schemas.microsoft.com/office/drawing/2014/main" id="{58C306E4-DA6F-002C-321B-BCB48E0235A4}"/>
              </a:ext>
            </a:extLst>
          </p:cNvPr>
          <p:cNvCxnSpPr/>
          <p:nvPr/>
        </p:nvCxnSpPr>
        <p:spPr>
          <a:xfrm>
            <a:off x="1591360" y="3943350"/>
            <a:ext cx="4038600"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DD920029-F1CA-70C2-0015-9455B77F4EDF}"/>
              </a:ext>
            </a:extLst>
          </p:cNvPr>
          <p:cNvSpPr txBox="1"/>
          <p:nvPr/>
        </p:nvSpPr>
        <p:spPr>
          <a:xfrm>
            <a:off x="5943587" y="1027632"/>
            <a:ext cx="2895600" cy="2431435"/>
          </a:xfrm>
          <a:prstGeom prst="rect">
            <a:avLst/>
          </a:prstGeom>
          <a:noFill/>
        </p:spPr>
        <p:txBody>
          <a:bodyPr wrap="square" rtlCol="0">
            <a:spAutoFit/>
          </a:bodyPr>
          <a:lstStyle/>
          <a:p>
            <a:r>
              <a:rPr lang="en-GB" sz="1900" dirty="0"/>
              <a:t>Life Years A = 4</a:t>
            </a:r>
          </a:p>
          <a:p>
            <a:r>
              <a:rPr lang="en-GB" sz="1900" dirty="0"/>
              <a:t>Life Years B = 6</a:t>
            </a:r>
          </a:p>
          <a:p>
            <a:r>
              <a:rPr lang="el-GR" sz="1900" dirty="0"/>
              <a:t>Δ</a:t>
            </a:r>
            <a:r>
              <a:rPr lang="en-GB" sz="1900" dirty="0"/>
              <a:t>Life Years </a:t>
            </a:r>
            <a:r>
              <a:rPr lang="en-GB" sz="1900" baseline="-25000" dirty="0"/>
              <a:t>(B-A) </a:t>
            </a:r>
            <a:r>
              <a:rPr lang="en-GB" sz="1900" dirty="0"/>
              <a:t>= 2</a:t>
            </a:r>
          </a:p>
          <a:p>
            <a:endParaRPr lang="en-GB" sz="1900" dirty="0"/>
          </a:p>
          <a:p>
            <a:endParaRPr lang="en-GB" sz="1900" dirty="0"/>
          </a:p>
          <a:p>
            <a:r>
              <a:rPr lang="en-GB" sz="1900" dirty="0"/>
              <a:t>QALYs A = 2,8</a:t>
            </a:r>
          </a:p>
          <a:p>
            <a:r>
              <a:rPr lang="en-GB" sz="1900" dirty="0"/>
              <a:t>QALYs B = 5,1</a:t>
            </a:r>
          </a:p>
          <a:p>
            <a:r>
              <a:rPr lang="el-GR" sz="1900" dirty="0"/>
              <a:t>Δ</a:t>
            </a:r>
            <a:r>
              <a:rPr lang="en-GB" sz="1900" dirty="0"/>
              <a:t>QALY </a:t>
            </a:r>
            <a:r>
              <a:rPr lang="en-GB" sz="1900" baseline="-25000" dirty="0"/>
              <a:t>(B-A) </a:t>
            </a:r>
            <a:r>
              <a:rPr lang="en-GB" sz="1900" dirty="0"/>
              <a:t>= 2,3</a:t>
            </a:r>
          </a:p>
        </p:txBody>
      </p:sp>
      <p:sp>
        <p:nvSpPr>
          <p:cNvPr id="42" name="TextBox 41">
            <a:extLst>
              <a:ext uri="{FF2B5EF4-FFF2-40B4-BE49-F238E27FC236}">
                <a16:creationId xmlns:a16="http://schemas.microsoft.com/office/drawing/2014/main" id="{23B8EFFD-EB85-A2CE-D264-6B878A226EA9}"/>
              </a:ext>
            </a:extLst>
          </p:cNvPr>
          <p:cNvSpPr txBox="1"/>
          <p:nvPr/>
        </p:nvSpPr>
        <p:spPr>
          <a:xfrm>
            <a:off x="3318210" y="2450426"/>
            <a:ext cx="314510" cy="369332"/>
          </a:xfrm>
          <a:prstGeom prst="rect">
            <a:avLst/>
          </a:prstGeom>
          <a:noFill/>
        </p:spPr>
        <p:txBody>
          <a:bodyPr wrap="none" rtlCol="0">
            <a:spAutoFit/>
          </a:bodyPr>
          <a:lstStyle/>
          <a:p>
            <a:r>
              <a:rPr lang="en-GB" b="1" dirty="0"/>
              <a:t>B</a:t>
            </a:r>
            <a:endParaRPr lang="el-GR" b="1" dirty="0"/>
          </a:p>
        </p:txBody>
      </p:sp>
      <p:cxnSp>
        <p:nvCxnSpPr>
          <p:cNvPr id="14" name="Ευθεία γραμμή σύνδεσης 13">
            <a:extLst>
              <a:ext uri="{FF2B5EF4-FFF2-40B4-BE49-F238E27FC236}">
                <a16:creationId xmlns:a16="http://schemas.microsoft.com/office/drawing/2014/main" id="{8670EF9E-2C4E-94AA-9D86-609DDBA827BE}"/>
              </a:ext>
            </a:extLst>
          </p:cNvPr>
          <p:cNvCxnSpPr>
            <a:cxnSpLocks/>
          </p:cNvCxnSpPr>
          <p:nvPr/>
        </p:nvCxnSpPr>
        <p:spPr>
          <a:xfrm>
            <a:off x="1591360" y="1965516"/>
            <a:ext cx="0" cy="1977834"/>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0F2BD0F-2673-E8C2-F317-2B199E6AD702}"/>
              </a:ext>
            </a:extLst>
          </p:cNvPr>
          <p:cNvSpPr txBox="1"/>
          <p:nvPr/>
        </p:nvSpPr>
        <p:spPr>
          <a:xfrm>
            <a:off x="2084217" y="3012222"/>
            <a:ext cx="324128" cy="369332"/>
          </a:xfrm>
          <a:prstGeom prst="rect">
            <a:avLst/>
          </a:prstGeom>
          <a:noFill/>
        </p:spPr>
        <p:txBody>
          <a:bodyPr wrap="none" rtlCol="0">
            <a:spAutoFit/>
          </a:bodyPr>
          <a:lstStyle/>
          <a:p>
            <a:r>
              <a:rPr lang="en-GB" b="1" dirty="0"/>
              <a:t>A</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Ευθεία γραμμή σύνδεσης 4">
            <a:extLst>
              <a:ext uri="{FF2B5EF4-FFF2-40B4-BE49-F238E27FC236}">
                <a16:creationId xmlns:a16="http://schemas.microsoft.com/office/drawing/2014/main" id="{C9C13BCA-B757-8BA1-4BDE-6486DAB403AB}"/>
              </a:ext>
            </a:extLst>
          </p:cNvPr>
          <p:cNvCxnSpPr/>
          <p:nvPr/>
        </p:nvCxnSpPr>
        <p:spPr>
          <a:xfrm>
            <a:off x="395288" y="7953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DF59F05C-BFB6-9CC1-3DBC-86BAE13D19D7}"/>
              </a:ext>
            </a:extLst>
          </p:cNvPr>
          <p:cNvCxnSpPr/>
          <p:nvPr/>
        </p:nvCxnSpPr>
        <p:spPr>
          <a:xfrm>
            <a:off x="382191" y="819150"/>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Τίτλος 6">
            <a:extLst>
              <a:ext uri="{FF2B5EF4-FFF2-40B4-BE49-F238E27FC236}">
                <a16:creationId xmlns:a16="http://schemas.microsoft.com/office/drawing/2014/main" id="{7CF97A47-9B22-8BCA-55C7-3E62C59F0221}"/>
              </a:ext>
            </a:extLst>
          </p:cNvPr>
          <p:cNvSpPr>
            <a:spLocks noGrp="1"/>
          </p:cNvSpPr>
          <p:nvPr>
            <p:ph type="title"/>
          </p:nvPr>
        </p:nvSpPr>
        <p:spPr>
          <a:xfrm>
            <a:off x="535940" y="193953"/>
            <a:ext cx="8072119" cy="492443"/>
          </a:xfrm>
        </p:spPr>
        <p:txBody>
          <a:bodyPr/>
          <a:lstStyle/>
          <a:p>
            <a:r>
              <a:rPr lang="el-GR" sz="3200" kern="1200" dirty="0">
                <a:solidFill>
                  <a:srgbClr val="002060"/>
                </a:solidFill>
                <a:latin typeface="+mn-lt"/>
                <a:cs typeface="+mj-cs"/>
              </a:rPr>
              <a:t>Υπολογισμός</a:t>
            </a:r>
            <a:r>
              <a:rPr lang="en-GB" sz="3200" kern="1200" dirty="0">
                <a:solidFill>
                  <a:srgbClr val="002060"/>
                </a:solidFill>
                <a:latin typeface="+mn-lt"/>
                <a:cs typeface="+mj-cs"/>
              </a:rPr>
              <a:t> ICER </a:t>
            </a:r>
            <a:r>
              <a:rPr lang="el-GR" sz="3200" kern="1200" dirty="0">
                <a:solidFill>
                  <a:srgbClr val="002060"/>
                </a:solidFill>
                <a:latin typeface="+mn-lt"/>
                <a:cs typeface="+mj-cs"/>
              </a:rPr>
              <a:t>και </a:t>
            </a:r>
            <a:r>
              <a:rPr lang="en-GB" sz="3200" kern="1200" dirty="0">
                <a:solidFill>
                  <a:srgbClr val="002060"/>
                </a:solidFill>
                <a:latin typeface="+mn-lt"/>
                <a:cs typeface="+mj-cs"/>
              </a:rPr>
              <a:t>ICUR</a:t>
            </a:r>
            <a:endParaRPr lang="el-GR" sz="3200" kern="1200" dirty="0">
              <a:solidFill>
                <a:srgbClr val="002060"/>
              </a:solidFill>
              <a:latin typeface="+mn-lt"/>
              <a:cs typeface="+mj-cs"/>
            </a:endParaRPr>
          </a:p>
        </p:txBody>
      </p:sp>
      <p:sp>
        <p:nvSpPr>
          <p:cNvPr id="13" name="TextBox 12">
            <a:extLst>
              <a:ext uri="{FF2B5EF4-FFF2-40B4-BE49-F238E27FC236}">
                <a16:creationId xmlns:a16="http://schemas.microsoft.com/office/drawing/2014/main" id="{14794311-D170-29E5-4BBF-FBBEC6364C0E}"/>
              </a:ext>
            </a:extLst>
          </p:cNvPr>
          <p:cNvSpPr txBox="1"/>
          <p:nvPr/>
        </p:nvSpPr>
        <p:spPr>
          <a:xfrm>
            <a:off x="609600" y="1047750"/>
            <a:ext cx="3655060" cy="2031325"/>
          </a:xfrm>
          <a:prstGeom prst="rect">
            <a:avLst/>
          </a:prstGeom>
          <a:noFill/>
        </p:spPr>
        <p:txBody>
          <a:bodyPr wrap="square" rtlCol="0">
            <a:spAutoFit/>
          </a:bodyPr>
          <a:lstStyle/>
          <a:p>
            <a:r>
              <a:rPr lang="el-GR" b="1" dirty="0"/>
              <a:t>Φάρμακο Α (υφιστάμενη θεραπεία)</a:t>
            </a:r>
          </a:p>
          <a:p>
            <a:endParaRPr lang="el-GR" b="1" dirty="0"/>
          </a:p>
          <a:p>
            <a:r>
              <a:rPr lang="en-GB" dirty="0"/>
              <a:t>Life Years = 4</a:t>
            </a:r>
          </a:p>
          <a:p>
            <a:r>
              <a:rPr lang="en-GB" dirty="0"/>
              <a:t>QALYs = 2,8</a:t>
            </a:r>
          </a:p>
          <a:p>
            <a:r>
              <a:rPr lang="en-GB" dirty="0"/>
              <a:t>Price/package = 8 euro</a:t>
            </a:r>
          </a:p>
          <a:p>
            <a:endParaRPr lang="en-GB" dirty="0"/>
          </a:p>
          <a:p>
            <a:r>
              <a:rPr lang="en-GB" dirty="0"/>
              <a:t>Cost of treatment = 17.000 euro</a:t>
            </a:r>
            <a:endParaRPr lang="el-GR" dirty="0"/>
          </a:p>
        </p:txBody>
      </p:sp>
      <p:sp>
        <p:nvSpPr>
          <p:cNvPr id="14" name="TextBox 13">
            <a:extLst>
              <a:ext uri="{FF2B5EF4-FFF2-40B4-BE49-F238E27FC236}">
                <a16:creationId xmlns:a16="http://schemas.microsoft.com/office/drawing/2014/main" id="{19CEEB11-33AA-C09E-ED66-8206B3ACBE84}"/>
              </a:ext>
            </a:extLst>
          </p:cNvPr>
          <p:cNvSpPr txBox="1"/>
          <p:nvPr/>
        </p:nvSpPr>
        <p:spPr>
          <a:xfrm>
            <a:off x="4800600" y="1047750"/>
            <a:ext cx="3655060" cy="2031325"/>
          </a:xfrm>
          <a:prstGeom prst="rect">
            <a:avLst/>
          </a:prstGeom>
          <a:noFill/>
        </p:spPr>
        <p:txBody>
          <a:bodyPr wrap="square" rtlCol="0">
            <a:spAutoFit/>
          </a:bodyPr>
          <a:lstStyle/>
          <a:p>
            <a:r>
              <a:rPr lang="el-GR" b="1" dirty="0"/>
              <a:t>Φάρμακο </a:t>
            </a:r>
            <a:r>
              <a:rPr lang="en-GB" b="1" dirty="0"/>
              <a:t>B</a:t>
            </a:r>
            <a:r>
              <a:rPr lang="el-GR" b="1" dirty="0"/>
              <a:t> (νέο) </a:t>
            </a:r>
          </a:p>
          <a:p>
            <a:endParaRPr lang="el-GR" dirty="0"/>
          </a:p>
          <a:p>
            <a:r>
              <a:rPr lang="en-GB" dirty="0"/>
              <a:t>Life Years = </a:t>
            </a:r>
            <a:r>
              <a:rPr lang="el-GR" dirty="0"/>
              <a:t>6</a:t>
            </a:r>
            <a:endParaRPr lang="en-GB" dirty="0"/>
          </a:p>
          <a:p>
            <a:r>
              <a:rPr lang="en-GB" dirty="0"/>
              <a:t>QALYs = </a:t>
            </a:r>
            <a:r>
              <a:rPr lang="el-GR" dirty="0"/>
              <a:t>5,1</a:t>
            </a:r>
            <a:endParaRPr lang="en-GB" dirty="0"/>
          </a:p>
          <a:p>
            <a:r>
              <a:rPr lang="en-GB" dirty="0"/>
              <a:t>Price/package = </a:t>
            </a:r>
            <a:r>
              <a:rPr lang="el-GR" dirty="0"/>
              <a:t>43</a:t>
            </a:r>
            <a:r>
              <a:rPr lang="en-GB" dirty="0"/>
              <a:t> euro</a:t>
            </a:r>
          </a:p>
          <a:p>
            <a:endParaRPr lang="en-GB" dirty="0"/>
          </a:p>
          <a:p>
            <a:r>
              <a:rPr lang="en-GB" dirty="0"/>
              <a:t>Cost of treatment = </a:t>
            </a:r>
            <a:r>
              <a:rPr lang="el-GR" dirty="0"/>
              <a:t>40</a:t>
            </a:r>
            <a:r>
              <a:rPr lang="en-GB" dirty="0"/>
              <a:t>.000 euro</a:t>
            </a:r>
            <a:endParaRPr lang="el-GR" dirty="0"/>
          </a:p>
        </p:txBody>
      </p:sp>
      <p:cxnSp>
        <p:nvCxnSpPr>
          <p:cNvPr id="16" name="Ευθεία γραμμή σύνδεσης 15">
            <a:extLst>
              <a:ext uri="{FF2B5EF4-FFF2-40B4-BE49-F238E27FC236}">
                <a16:creationId xmlns:a16="http://schemas.microsoft.com/office/drawing/2014/main" id="{537C3716-825E-89D0-C82E-D63CDAD7A2D7}"/>
              </a:ext>
            </a:extLst>
          </p:cNvPr>
          <p:cNvCxnSpPr>
            <a:cxnSpLocks/>
          </p:cNvCxnSpPr>
          <p:nvPr/>
        </p:nvCxnSpPr>
        <p:spPr>
          <a:xfrm>
            <a:off x="535940" y="3333750"/>
            <a:ext cx="7772400" cy="0"/>
          </a:xfrm>
          <a:prstGeom prst="line">
            <a:avLst/>
          </a:prstGeom>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FEF8B6E1-CC29-F162-EFEE-F26544608F76}"/>
              </a:ext>
            </a:extLst>
          </p:cNvPr>
          <p:cNvSpPr txBox="1"/>
          <p:nvPr/>
        </p:nvSpPr>
        <p:spPr>
          <a:xfrm>
            <a:off x="609600" y="3562350"/>
            <a:ext cx="3655060" cy="1200329"/>
          </a:xfrm>
          <a:prstGeom prst="rect">
            <a:avLst/>
          </a:prstGeom>
          <a:noFill/>
        </p:spPr>
        <p:txBody>
          <a:bodyPr wrap="square" rtlCol="0">
            <a:spAutoFit/>
          </a:bodyPr>
          <a:lstStyle/>
          <a:p>
            <a:r>
              <a:rPr lang="el-GR" dirty="0"/>
              <a:t>Δ</a:t>
            </a:r>
            <a:r>
              <a:rPr lang="en-GB" dirty="0"/>
              <a:t>life Years (B-A) = 2</a:t>
            </a:r>
          </a:p>
          <a:p>
            <a:r>
              <a:rPr lang="el-GR" dirty="0"/>
              <a:t>Δ</a:t>
            </a:r>
            <a:r>
              <a:rPr lang="en-GB" dirty="0"/>
              <a:t>QALY (B-A) = 2,3</a:t>
            </a:r>
          </a:p>
          <a:p>
            <a:endParaRPr lang="en-GB" dirty="0"/>
          </a:p>
          <a:p>
            <a:r>
              <a:rPr lang="el-GR" dirty="0"/>
              <a:t>Δ</a:t>
            </a:r>
            <a:r>
              <a:rPr lang="en-GB" dirty="0"/>
              <a:t>cost</a:t>
            </a:r>
            <a:r>
              <a:rPr lang="el-GR" dirty="0"/>
              <a:t> (Β-Α) = 23.000 </a:t>
            </a:r>
            <a:r>
              <a:rPr lang="en-GB" dirty="0"/>
              <a:t>euro</a:t>
            </a:r>
            <a:endParaRPr lang="el-GR" dirty="0"/>
          </a:p>
        </p:txBody>
      </p:sp>
      <p:sp>
        <p:nvSpPr>
          <p:cNvPr id="19" name="TextBox 18">
            <a:extLst>
              <a:ext uri="{FF2B5EF4-FFF2-40B4-BE49-F238E27FC236}">
                <a16:creationId xmlns:a16="http://schemas.microsoft.com/office/drawing/2014/main" id="{9AA9C4A9-D975-AD0D-0EC4-0BEB72DFD6E7}"/>
              </a:ext>
            </a:extLst>
          </p:cNvPr>
          <p:cNvSpPr txBox="1"/>
          <p:nvPr/>
        </p:nvSpPr>
        <p:spPr>
          <a:xfrm>
            <a:off x="3809999" y="3562350"/>
            <a:ext cx="4798059" cy="923330"/>
          </a:xfrm>
          <a:prstGeom prst="rect">
            <a:avLst/>
          </a:prstGeom>
          <a:noFill/>
        </p:spPr>
        <p:txBody>
          <a:bodyPr wrap="square" rtlCol="0">
            <a:spAutoFit/>
          </a:bodyPr>
          <a:lstStyle/>
          <a:p>
            <a:r>
              <a:rPr lang="en-GB" b="1" dirty="0">
                <a:solidFill>
                  <a:schemeClr val="accent5">
                    <a:lumMod val="50000"/>
                  </a:schemeClr>
                </a:solidFill>
              </a:rPr>
              <a:t>ICER = 23.000/2 = 11.500 euro/Life Years Gained</a:t>
            </a:r>
          </a:p>
          <a:p>
            <a:endParaRPr lang="en-GB" b="1" dirty="0">
              <a:solidFill>
                <a:schemeClr val="accent5">
                  <a:lumMod val="50000"/>
                </a:schemeClr>
              </a:solidFill>
            </a:endParaRPr>
          </a:p>
          <a:p>
            <a:r>
              <a:rPr lang="en-GB" b="1" dirty="0">
                <a:solidFill>
                  <a:schemeClr val="accent5">
                    <a:lumMod val="50000"/>
                  </a:schemeClr>
                </a:solidFill>
              </a:rPr>
              <a:t>ICUR = 23.000/2,3=10.000 euro/QALY</a:t>
            </a:r>
            <a:endParaRPr lang="el-GR" b="1" dirty="0">
              <a:solidFill>
                <a:schemeClr val="accent5">
                  <a:lumMod val="50000"/>
                </a:schemeClr>
              </a:solidFill>
            </a:endParaRPr>
          </a:p>
        </p:txBody>
      </p:sp>
    </p:spTree>
    <p:extLst>
      <p:ext uri="{BB962C8B-B14F-4D97-AF65-F5344CB8AC3E}">
        <p14:creationId xmlns:p14="http://schemas.microsoft.com/office/powerpoint/2010/main" val="29137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sz="half" idx="2"/>
          </p:nvPr>
        </p:nvSpPr>
        <p:spPr>
          <a:xfrm>
            <a:off x="474665" y="1240919"/>
            <a:ext cx="4187824" cy="3518912"/>
          </a:xfrm>
        </p:spPr>
        <p:txBody>
          <a:bodyPr/>
          <a:lstStyle/>
          <a:p>
            <a:pPr marL="355600" indent="-342900" eaLnBrk="1" hangingPunct="1">
              <a:spcBef>
                <a:spcPct val="0"/>
              </a:spcBef>
              <a:tabLst>
                <a:tab pos="355600" algn="l"/>
              </a:tabLst>
            </a:pPr>
            <a:r>
              <a:rPr lang="el-GR" sz="1600" b="1" dirty="0">
                <a:latin typeface="Calibri" pitchFamily="34" charset="0"/>
                <a:cs typeface="Calibri" pitchFamily="34" charset="0"/>
              </a:rPr>
              <a:t>Α) Κλίμακα αξιολόγησης (</a:t>
            </a:r>
            <a:r>
              <a:rPr lang="en-US" sz="1600" b="1" dirty="0">
                <a:latin typeface="Calibri" pitchFamily="34" charset="0"/>
                <a:cs typeface="Calibri" pitchFamily="34" charset="0"/>
              </a:rPr>
              <a:t>Rating</a:t>
            </a:r>
            <a:r>
              <a:rPr lang="en-US" sz="1600" b="1" dirty="0">
                <a:latin typeface="Times New Roman" pitchFamily="18" charset="0"/>
                <a:cs typeface="Times New Roman" pitchFamily="18" charset="0"/>
              </a:rPr>
              <a:t> </a:t>
            </a:r>
            <a:r>
              <a:rPr lang="en-US" sz="1600" b="1" dirty="0">
                <a:latin typeface="Calibri" pitchFamily="34" charset="0"/>
                <a:cs typeface="Calibri" pitchFamily="34" charset="0"/>
              </a:rPr>
              <a:t>Scale</a:t>
            </a:r>
            <a:r>
              <a:rPr lang="el-GR" sz="1600" b="1" dirty="0">
                <a:latin typeface="Calibri" pitchFamily="34" charset="0"/>
                <a:cs typeface="Calibri" pitchFamily="34" charset="0"/>
              </a:rPr>
              <a:t>)</a:t>
            </a:r>
            <a:r>
              <a:rPr lang="en-US" sz="1600" b="1" dirty="0">
                <a:latin typeface="Calibri" pitchFamily="34" charset="0"/>
                <a:cs typeface="Calibri" pitchFamily="34" charset="0"/>
              </a:rPr>
              <a:t>:</a:t>
            </a:r>
          </a:p>
          <a:p>
            <a:pPr marL="355600" indent="-342900" eaLnBrk="1" hangingPunct="1">
              <a:spcBef>
                <a:spcPts val="2225"/>
              </a:spcBef>
              <a:tabLst>
                <a:tab pos="355600" algn="l"/>
              </a:tabLst>
            </a:pPr>
            <a:r>
              <a:rPr lang="en-GB" sz="1600" dirty="0">
                <a:latin typeface="Calibri" pitchFamily="34" charset="0"/>
                <a:cs typeface="Calibri" pitchFamily="34" charset="0"/>
              </a:rPr>
              <a:t>	</a:t>
            </a:r>
            <a:r>
              <a:rPr lang="el-GR" sz="1600" dirty="0">
                <a:latin typeface="Calibri" pitchFamily="34" charset="0"/>
                <a:cs typeface="Calibri" pitchFamily="34" charset="0"/>
              </a:rPr>
              <a:t>Η RS χρησιμοποιεί μια απεικόνιση που μοιάζει με θερμόμετρο για να ζητήσει από τους ερωτηθέντες να εκτιμήσουν τη χρησιμότητα διαφορετικών καταστάσεων υγείας που κυμαίνονται από 0 (θάνατος) έως 1,0 (ή 100, τέλεια υγεία). </a:t>
            </a:r>
          </a:p>
          <a:p>
            <a:pPr marL="355600" indent="-342900" eaLnBrk="1" hangingPunct="1">
              <a:spcBef>
                <a:spcPts val="2225"/>
              </a:spcBef>
              <a:tabLst>
                <a:tab pos="355600" algn="l"/>
              </a:tabLst>
            </a:pPr>
            <a:r>
              <a:rPr lang="el-GR" sz="1600" dirty="0">
                <a:latin typeface="Calibri" pitchFamily="34" charset="0"/>
                <a:cs typeface="Calibri" pitchFamily="34" charset="0"/>
              </a:rPr>
              <a:t>	Σε αυτό το παράδειγμα, ο ερωτώμενος εκτίμησε ότι το να είσαι σε κώμα για 1 χρόνο έχει χαμηλότερη χρησιμότητα (0,1) από ότι η αιμοκάθαρση στο νοσοκομείο για 1 έτος (0,6).</a:t>
            </a:r>
            <a:endParaRPr lang="en-US" sz="1600" dirty="0">
              <a:latin typeface="Times New Roman" pitchFamily="18" charset="0"/>
              <a:cs typeface="Times New Roman" pitchFamily="18" charset="0"/>
            </a:endParaRPr>
          </a:p>
        </p:txBody>
      </p:sp>
      <p:sp>
        <p:nvSpPr>
          <p:cNvPr id="10244" name="object 4"/>
          <p:cNvSpPr>
            <a:spLocks/>
          </p:cNvSpPr>
          <p:nvPr/>
        </p:nvSpPr>
        <p:spPr bwMode="auto">
          <a:xfrm>
            <a:off x="6438900" y="1400175"/>
            <a:ext cx="228600" cy="3200400"/>
          </a:xfrm>
          <a:custGeom>
            <a:avLst/>
            <a:gdLst/>
            <a:ahLst/>
            <a:cxnLst>
              <a:cxn ang="0">
                <a:pos x="38278" y="4067567"/>
              </a:cxn>
              <a:cxn ang="0">
                <a:pos x="976" y="4142124"/>
              </a:cxn>
              <a:cxn ang="0">
                <a:pos x="1568" y="4171311"/>
              </a:cxn>
              <a:cxn ang="0">
                <a:pos x="41842" y="4239221"/>
              </a:cxn>
              <a:cxn ang="0">
                <a:pos x="125005" y="4266210"/>
              </a:cxn>
              <a:cxn ang="0">
                <a:pos x="177687" y="4247529"/>
              </a:cxn>
              <a:cxn ang="0">
                <a:pos x="224961" y="4181121"/>
              </a:cxn>
              <a:cxn ang="0">
                <a:pos x="76199" y="4152405"/>
              </a:cxn>
              <a:cxn ang="0">
                <a:pos x="113971" y="4038105"/>
              </a:cxn>
              <a:cxn ang="0">
                <a:pos x="85900" y="4041680"/>
              </a:cxn>
              <a:cxn ang="0">
                <a:pos x="76199" y="4152405"/>
              </a:cxn>
              <a:cxn ang="0">
                <a:pos x="152399" y="4044855"/>
              </a:cxn>
              <a:cxn ang="0">
                <a:pos x="128660" y="4039031"/>
              </a:cxn>
              <a:cxn ang="0">
                <a:pos x="152399" y="4044855"/>
              </a:cxn>
              <a:cxn ang="0">
                <a:pos x="228599" y="4152405"/>
              </a:cxn>
              <a:cxn ang="0">
                <a:pos x="200961" y="4077910"/>
              </a:cxn>
              <a:cxn ang="0">
                <a:pos x="152399" y="4044855"/>
              </a:cxn>
              <a:cxn ang="0">
                <a:pos x="113971" y="4038105"/>
              </a:cxn>
              <a:cxn ang="0">
                <a:pos x="142783" y="4041733"/>
              </a:cxn>
              <a:cxn ang="0">
                <a:pos x="152399" y="4038105"/>
              </a:cxn>
              <a:cxn ang="0">
                <a:pos x="76199" y="4044833"/>
              </a:cxn>
              <a:cxn ang="0">
                <a:pos x="99670" y="4039035"/>
              </a:cxn>
              <a:cxn ang="0">
                <a:pos x="152399" y="4038105"/>
              </a:cxn>
              <a:cxn ang="0">
                <a:pos x="114628" y="228104"/>
              </a:cxn>
              <a:cxn ang="0">
                <a:pos x="85816" y="224476"/>
              </a:cxn>
              <a:cxn ang="0">
                <a:pos x="152399" y="113805"/>
              </a:cxn>
              <a:cxn ang="0">
                <a:pos x="76199" y="221354"/>
              </a:cxn>
              <a:cxn ang="0">
                <a:pos x="99939" y="227178"/>
              </a:cxn>
              <a:cxn ang="0">
                <a:pos x="128930" y="227175"/>
              </a:cxn>
              <a:cxn ang="0">
                <a:pos x="152399" y="221376"/>
              </a:cxn>
              <a:cxn ang="0">
                <a:pos x="152399" y="221376"/>
              </a:cxn>
              <a:cxn ang="0">
                <a:pos x="128930" y="227175"/>
              </a:cxn>
              <a:cxn ang="0">
                <a:pos x="152399" y="228104"/>
              </a:cxn>
              <a:cxn ang="0">
                <a:pos x="228199" y="113805"/>
              </a:cxn>
              <a:cxn ang="0">
                <a:pos x="152399" y="221376"/>
              </a:cxn>
              <a:cxn ang="0">
                <a:pos x="215214" y="165749"/>
              </a:cxn>
              <a:cxn ang="0">
                <a:pos x="228199" y="113805"/>
              </a:cxn>
              <a:cxn ang="0">
                <a:pos x="62894" y="11690"/>
              </a:cxn>
              <a:cxn ang="0">
                <a:pos x="8015" y="71674"/>
              </a:cxn>
              <a:cxn ang="0">
                <a:pos x="518" y="124761"/>
              </a:cxn>
              <a:cxn ang="0">
                <a:pos x="37240" y="198177"/>
              </a:cxn>
              <a:cxn ang="0">
                <a:pos x="76199" y="221354"/>
              </a:cxn>
              <a:cxn ang="0">
                <a:pos x="228199" y="113805"/>
              </a:cxn>
              <a:cxn ang="0">
                <a:pos x="196866" y="36045"/>
              </a:cxn>
              <a:cxn ang="0">
                <a:pos x="119775" y="740"/>
              </a:cxn>
            </a:cxnLst>
            <a:rect l="0" t="0" r="r" b="b"/>
            <a:pathLst>
              <a:path w="228600" h="4266565">
                <a:moveTo>
                  <a:pt x="76199" y="4044833"/>
                </a:moveTo>
                <a:lnTo>
                  <a:pt x="38278" y="4067567"/>
                </a:lnTo>
                <a:lnTo>
                  <a:pt x="13385" y="4100459"/>
                </a:lnTo>
                <a:lnTo>
                  <a:pt x="976" y="4142124"/>
                </a:lnTo>
                <a:lnTo>
                  <a:pt x="113" y="4157530"/>
                </a:lnTo>
                <a:lnTo>
                  <a:pt x="1568" y="4171311"/>
                </a:lnTo>
                <a:lnTo>
                  <a:pt x="15376" y="4209032"/>
                </a:lnTo>
                <a:lnTo>
                  <a:pt x="41842" y="4239221"/>
                </a:lnTo>
                <a:lnTo>
                  <a:pt x="79031" y="4259179"/>
                </a:lnTo>
                <a:lnTo>
                  <a:pt x="125005" y="4266210"/>
                </a:lnTo>
                <a:lnTo>
                  <a:pt x="139250" y="4263973"/>
                </a:lnTo>
                <a:lnTo>
                  <a:pt x="177687" y="4247529"/>
                </a:lnTo>
                <a:lnTo>
                  <a:pt x="207285" y="4218883"/>
                </a:lnTo>
                <a:lnTo>
                  <a:pt x="224961" y="4181121"/>
                </a:lnTo>
                <a:lnTo>
                  <a:pt x="228599" y="4152405"/>
                </a:lnTo>
                <a:lnTo>
                  <a:pt x="76199" y="4152405"/>
                </a:lnTo>
                <a:lnTo>
                  <a:pt x="76199" y="4044833"/>
                </a:lnTo>
                <a:close/>
              </a:path>
              <a:path w="228600" h="4266565">
                <a:moveTo>
                  <a:pt x="113971" y="4038105"/>
                </a:moveTo>
                <a:lnTo>
                  <a:pt x="99670" y="4039035"/>
                </a:lnTo>
                <a:lnTo>
                  <a:pt x="85900" y="4041680"/>
                </a:lnTo>
                <a:lnTo>
                  <a:pt x="76199" y="4044833"/>
                </a:lnTo>
                <a:lnTo>
                  <a:pt x="76199" y="4152405"/>
                </a:lnTo>
                <a:lnTo>
                  <a:pt x="152399" y="4152405"/>
                </a:lnTo>
                <a:lnTo>
                  <a:pt x="152399" y="4044855"/>
                </a:lnTo>
                <a:lnTo>
                  <a:pt x="142783" y="4041733"/>
                </a:lnTo>
                <a:lnTo>
                  <a:pt x="128660" y="4039031"/>
                </a:lnTo>
                <a:lnTo>
                  <a:pt x="113971" y="4038105"/>
                </a:lnTo>
                <a:close/>
              </a:path>
              <a:path w="228600" h="4266565">
                <a:moveTo>
                  <a:pt x="152399" y="4044855"/>
                </a:moveTo>
                <a:lnTo>
                  <a:pt x="152399" y="4152405"/>
                </a:lnTo>
                <a:lnTo>
                  <a:pt x="228599" y="4152405"/>
                </a:lnTo>
                <a:lnTo>
                  <a:pt x="221862" y="4113659"/>
                </a:lnTo>
                <a:lnTo>
                  <a:pt x="200961" y="4077910"/>
                </a:lnTo>
                <a:lnTo>
                  <a:pt x="168880" y="4052011"/>
                </a:lnTo>
                <a:lnTo>
                  <a:pt x="152399" y="4044855"/>
                </a:lnTo>
                <a:close/>
              </a:path>
              <a:path w="228600" h="4266565">
                <a:moveTo>
                  <a:pt x="152399" y="4038105"/>
                </a:moveTo>
                <a:lnTo>
                  <a:pt x="113971" y="4038105"/>
                </a:lnTo>
                <a:lnTo>
                  <a:pt x="128680" y="4039035"/>
                </a:lnTo>
                <a:lnTo>
                  <a:pt x="142783" y="4041733"/>
                </a:lnTo>
                <a:lnTo>
                  <a:pt x="152399" y="4044855"/>
                </a:lnTo>
                <a:lnTo>
                  <a:pt x="152399" y="4038105"/>
                </a:lnTo>
                <a:close/>
              </a:path>
              <a:path w="228600" h="4266565">
                <a:moveTo>
                  <a:pt x="76199" y="221354"/>
                </a:moveTo>
                <a:lnTo>
                  <a:pt x="76199" y="4044833"/>
                </a:lnTo>
                <a:lnTo>
                  <a:pt x="85900" y="4041680"/>
                </a:lnTo>
                <a:lnTo>
                  <a:pt x="99670" y="4039035"/>
                </a:lnTo>
                <a:lnTo>
                  <a:pt x="113971" y="4038105"/>
                </a:lnTo>
                <a:lnTo>
                  <a:pt x="152399" y="4038105"/>
                </a:lnTo>
                <a:lnTo>
                  <a:pt x="152399" y="228104"/>
                </a:lnTo>
                <a:lnTo>
                  <a:pt x="114628" y="228104"/>
                </a:lnTo>
                <a:lnTo>
                  <a:pt x="99919" y="227175"/>
                </a:lnTo>
                <a:lnTo>
                  <a:pt x="85816" y="224476"/>
                </a:lnTo>
                <a:lnTo>
                  <a:pt x="76199" y="221354"/>
                </a:lnTo>
                <a:close/>
              </a:path>
              <a:path w="228600" h="4266565">
                <a:moveTo>
                  <a:pt x="152399" y="113805"/>
                </a:moveTo>
                <a:lnTo>
                  <a:pt x="76199" y="113805"/>
                </a:lnTo>
                <a:lnTo>
                  <a:pt x="76199" y="221354"/>
                </a:lnTo>
                <a:lnTo>
                  <a:pt x="85816" y="224476"/>
                </a:lnTo>
                <a:lnTo>
                  <a:pt x="99939" y="227178"/>
                </a:lnTo>
                <a:lnTo>
                  <a:pt x="114628" y="228104"/>
                </a:lnTo>
                <a:lnTo>
                  <a:pt x="128930" y="227175"/>
                </a:lnTo>
                <a:lnTo>
                  <a:pt x="142700" y="224529"/>
                </a:lnTo>
                <a:lnTo>
                  <a:pt x="152399" y="221376"/>
                </a:lnTo>
                <a:lnTo>
                  <a:pt x="152399" y="113805"/>
                </a:lnTo>
                <a:close/>
              </a:path>
              <a:path w="228600" h="4266565">
                <a:moveTo>
                  <a:pt x="152399" y="221376"/>
                </a:moveTo>
                <a:lnTo>
                  <a:pt x="142700" y="224529"/>
                </a:lnTo>
                <a:lnTo>
                  <a:pt x="128930" y="227175"/>
                </a:lnTo>
                <a:lnTo>
                  <a:pt x="114628" y="228104"/>
                </a:lnTo>
                <a:lnTo>
                  <a:pt x="152399" y="228104"/>
                </a:lnTo>
                <a:lnTo>
                  <a:pt x="152399" y="221376"/>
                </a:lnTo>
                <a:close/>
              </a:path>
              <a:path w="228600" h="4266565">
                <a:moveTo>
                  <a:pt x="228199" y="113805"/>
                </a:moveTo>
                <a:lnTo>
                  <a:pt x="152399" y="113805"/>
                </a:lnTo>
                <a:lnTo>
                  <a:pt x="152399" y="221376"/>
                </a:lnTo>
                <a:lnTo>
                  <a:pt x="190321" y="198641"/>
                </a:lnTo>
                <a:lnTo>
                  <a:pt x="215214" y="165749"/>
                </a:lnTo>
                <a:lnTo>
                  <a:pt x="227623" y="124084"/>
                </a:lnTo>
                <a:lnTo>
                  <a:pt x="228199" y="113805"/>
                </a:lnTo>
                <a:close/>
              </a:path>
              <a:path w="228600" h="4266565">
                <a:moveTo>
                  <a:pt x="103594" y="0"/>
                </a:moveTo>
                <a:lnTo>
                  <a:pt x="62894" y="11690"/>
                </a:lnTo>
                <a:lnTo>
                  <a:pt x="30007" y="36609"/>
                </a:lnTo>
                <a:lnTo>
                  <a:pt x="8015" y="71674"/>
                </a:lnTo>
                <a:lnTo>
                  <a:pt x="0" y="113805"/>
                </a:lnTo>
                <a:lnTo>
                  <a:pt x="518" y="124761"/>
                </a:lnTo>
                <a:lnTo>
                  <a:pt x="12274" y="165371"/>
                </a:lnTo>
                <a:lnTo>
                  <a:pt x="37240" y="198177"/>
                </a:lnTo>
                <a:lnTo>
                  <a:pt x="72372" y="220111"/>
                </a:lnTo>
                <a:lnTo>
                  <a:pt x="76199" y="221354"/>
                </a:lnTo>
                <a:lnTo>
                  <a:pt x="76199" y="113805"/>
                </a:lnTo>
                <a:lnTo>
                  <a:pt x="228199" y="113805"/>
                </a:lnTo>
                <a:lnTo>
                  <a:pt x="219328" y="69044"/>
                </a:lnTo>
                <a:lnTo>
                  <a:pt x="196866" y="36045"/>
                </a:lnTo>
                <a:lnTo>
                  <a:pt x="163036" y="12378"/>
                </a:lnTo>
                <a:lnTo>
                  <a:pt x="119775" y="740"/>
                </a:lnTo>
                <a:lnTo>
                  <a:pt x="103594" y="0"/>
                </a:lnTo>
                <a:close/>
              </a:path>
            </a:pathLst>
          </a:custGeom>
          <a:solidFill>
            <a:srgbClr val="497DBA"/>
          </a:solidFill>
          <a:ln w="9525">
            <a:noFill/>
            <a:round/>
            <a:headEnd/>
            <a:tailEnd/>
          </a:ln>
        </p:spPr>
        <p:txBody>
          <a:bodyPr lIns="0" tIns="0" rIns="0" bIns="0"/>
          <a:lstStyle/>
          <a:p>
            <a:endParaRPr lang="en-US"/>
          </a:p>
        </p:txBody>
      </p:sp>
      <p:sp>
        <p:nvSpPr>
          <p:cNvPr id="5" name="object 5"/>
          <p:cNvSpPr txBox="1"/>
          <p:nvPr/>
        </p:nvSpPr>
        <p:spPr>
          <a:xfrm>
            <a:off x="5141912" y="4000500"/>
            <a:ext cx="2325687" cy="830997"/>
          </a:xfrm>
          <a:prstGeom prst="rect">
            <a:avLst/>
          </a:prstGeom>
        </p:spPr>
        <p:txBody>
          <a:bodyPr wrap="square" lIns="0" tIns="0" rIns="0" bIns="0">
            <a:spAutoFit/>
          </a:bodyPr>
          <a:lstStyle/>
          <a:p>
            <a:pPr marL="12700" fontAlgn="auto">
              <a:spcBef>
                <a:spcPts val="0"/>
              </a:spcBef>
              <a:spcAft>
                <a:spcPts val="0"/>
              </a:spcAft>
              <a:defRPr/>
            </a:pPr>
            <a:r>
              <a:rPr b="1" spc="-5" dirty="0">
                <a:latin typeface="Calibri"/>
                <a:cs typeface="Calibri"/>
              </a:rPr>
              <a:t>Com</a:t>
            </a:r>
            <a:r>
              <a:rPr b="1" dirty="0">
                <a:latin typeface="Calibri"/>
                <a:cs typeface="Calibri"/>
              </a:rPr>
              <a:t>a</a:t>
            </a:r>
            <a:r>
              <a:rPr b="1" spc="-40" dirty="0">
                <a:latin typeface="Times New Roman"/>
                <a:cs typeface="Times New Roman"/>
              </a:rPr>
              <a:t> </a:t>
            </a:r>
            <a:r>
              <a:rPr b="1" spc="-30" dirty="0">
                <a:latin typeface="Calibri"/>
                <a:cs typeface="Calibri"/>
              </a:rPr>
              <a:t>f</a:t>
            </a:r>
            <a:r>
              <a:rPr b="1" dirty="0">
                <a:latin typeface="Calibri"/>
                <a:cs typeface="Calibri"/>
              </a:rPr>
              <a:t>or</a:t>
            </a:r>
            <a:r>
              <a:rPr b="1" spc="-45" dirty="0">
                <a:latin typeface="Times New Roman"/>
                <a:cs typeface="Times New Roman"/>
              </a:rPr>
              <a:t> </a:t>
            </a:r>
            <a:r>
              <a:rPr b="1" spc="-10" dirty="0">
                <a:latin typeface="Calibri"/>
                <a:cs typeface="Calibri"/>
              </a:rPr>
              <a:t>1</a:t>
            </a:r>
            <a:r>
              <a:rPr b="1" spc="-45" dirty="0">
                <a:latin typeface="Times New Roman"/>
                <a:cs typeface="Times New Roman"/>
              </a:rPr>
              <a:t> </a:t>
            </a:r>
            <a:r>
              <a:rPr b="1" spc="-5" dirty="0">
                <a:latin typeface="Calibri"/>
                <a:cs typeface="Calibri"/>
              </a:rPr>
              <a:t>yr</a:t>
            </a:r>
            <a:endParaRPr dirty="0">
              <a:latin typeface="Calibri"/>
              <a:cs typeface="Calibri"/>
            </a:endParaRPr>
          </a:p>
          <a:p>
            <a:pPr fontAlgn="auto">
              <a:spcBef>
                <a:spcPts val="0"/>
              </a:spcBef>
              <a:spcAft>
                <a:spcPts val="0"/>
              </a:spcAft>
              <a:defRPr/>
            </a:pPr>
            <a:endParaRPr dirty="0">
              <a:latin typeface="Times New Roman"/>
              <a:cs typeface="Times New Roman"/>
            </a:endParaRPr>
          </a:p>
          <a:p>
            <a:pPr marL="1096010" fontAlgn="auto">
              <a:spcBef>
                <a:spcPts val="0"/>
              </a:spcBef>
              <a:spcAft>
                <a:spcPts val="0"/>
              </a:spcAft>
              <a:defRPr/>
            </a:pPr>
            <a:r>
              <a:rPr b="1" dirty="0">
                <a:latin typeface="Calibri"/>
                <a:cs typeface="Calibri"/>
              </a:rPr>
              <a:t>D</a:t>
            </a:r>
            <a:r>
              <a:rPr b="1" spc="-40" dirty="0">
                <a:latin typeface="Calibri"/>
                <a:cs typeface="Calibri"/>
              </a:rPr>
              <a:t>E</a:t>
            </a:r>
            <a:r>
              <a:rPr b="1" spc="-160" dirty="0">
                <a:latin typeface="Calibri"/>
                <a:cs typeface="Calibri"/>
              </a:rPr>
              <a:t>A</a:t>
            </a:r>
            <a:r>
              <a:rPr b="1" spc="-20" dirty="0">
                <a:latin typeface="Calibri"/>
                <a:cs typeface="Calibri"/>
              </a:rPr>
              <a:t>TH</a:t>
            </a:r>
            <a:endParaRPr dirty="0">
              <a:latin typeface="Calibri"/>
              <a:cs typeface="Calibri"/>
            </a:endParaRPr>
          </a:p>
        </p:txBody>
      </p:sp>
      <p:sp>
        <p:nvSpPr>
          <p:cNvPr id="6" name="object 6"/>
          <p:cNvSpPr txBox="1"/>
          <p:nvPr/>
        </p:nvSpPr>
        <p:spPr>
          <a:xfrm>
            <a:off x="5462588" y="1037035"/>
            <a:ext cx="2616200" cy="2439129"/>
          </a:xfrm>
          <a:prstGeom prst="rect">
            <a:avLst/>
          </a:prstGeom>
        </p:spPr>
        <p:txBody>
          <a:bodyPr lIns="0" tIns="0" rIns="0" bIns="0">
            <a:spAutoFit/>
          </a:bodyPr>
          <a:lstStyle/>
          <a:p>
            <a:pPr marL="725488" indent="-39688"/>
            <a:r>
              <a:rPr lang="en-US" b="1" dirty="0">
                <a:cs typeface="Calibri" pitchFamily="34" charset="0"/>
              </a:rPr>
              <a:t>PERFECT</a:t>
            </a:r>
            <a:r>
              <a:rPr lang="en-US" b="1" dirty="0">
                <a:latin typeface="Times New Roman" pitchFamily="18" charset="0"/>
                <a:cs typeface="Times New Roman" pitchFamily="18" charset="0"/>
              </a:rPr>
              <a:t> </a:t>
            </a:r>
            <a:r>
              <a:rPr lang="en-US" b="1" dirty="0">
                <a:cs typeface="Calibri" pitchFamily="34" charset="0"/>
              </a:rPr>
              <a:t>HEALTH</a:t>
            </a:r>
            <a:endParaRPr lang="en-US" dirty="0">
              <a:cs typeface="Calibri" pitchFamily="34" charset="0"/>
            </a:endParaRPr>
          </a:p>
          <a:p>
            <a:pPr marL="725488" indent="-39688"/>
            <a:endParaRPr lang="en-US" dirty="0">
              <a:latin typeface="Times New Roman" pitchFamily="18" charset="0"/>
              <a:cs typeface="Times New Roman" pitchFamily="18" charset="0"/>
            </a:endParaRPr>
          </a:p>
          <a:p>
            <a:pPr marL="725488" indent="-39688">
              <a:spcBef>
                <a:spcPts val="1500"/>
              </a:spcBef>
            </a:pPr>
            <a:r>
              <a:rPr lang="en-US" b="1" dirty="0">
                <a:cs typeface="Calibri" pitchFamily="34" charset="0"/>
              </a:rPr>
              <a:t>Mild</a:t>
            </a:r>
            <a:r>
              <a:rPr lang="en-US" b="1" dirty="0">
                <a:latin typeface="Times New Roman" pitchFamily="18" charset="0"/>
                <a:cs typeface="Times New Roman" pitchFamily="18" charset="0"/>
              </a:rPr>
              <a:t> </a:t>
            </a:r>
            <a:r>
              <a:rPr lang="en-US" b="1" dirty="0">
                <a:cs typeface="Calibri" pitchFamily="34" charset="0"/>
              </a:rPr>
              <a:t>Allergies</a:t>
            </a:r>
            <a:endParaRPr lang="en-US" dirty="0">
              <a:cs typeface="Calibri" pitchFamily="34" charset="0"/>
            </a:endParaRPr>
          </a:p>
          <a:p>
            <a:pPr marL="725488" indent="-39688">
              <a:spcBef>
                <a:spcPts val="38"/>
              </a:spcBef>
            </a:pPr>
            <a:endParaRPr lang="en-US" sz="2400" dirty="0">
              <a:latin typeface="Times New Roman" pitchFamily="18" charset="0"/>
              <a:cs typeface="Times New Roman" pitchFamily="18" charset="0"/>
            </a:endParaRPr>
          </a:p>
          <a:p>
            <a:pPr marL="725488" indent="-39688"/>
            <a:r>
              <a:rPr lang="en-US" b="1" dirty="0">
                <a:cs typeface="Calibri" pitchFamily="34" charset="0"/>
              </a:rPr>
              <a:t>Hospital</a:t>
            </a:r>
            <a:r>
              <a:rPr lang="en-US" b="1" dirty="0">
                <a:latin typeface="Times New Roman" pitchFamily="18" charset="0"/>
                <a:cs typeface="Times New Roman" pitchFamily="18" charset="0"/>
              </a:rPr>
              <a:t> </a:t>
            </a:r>
            <a:r>
              <a:rPr lang="en-US" b="1" dirty="0">
                <a:cs typeface="Calibri" pitchFamily="34" charset="0"/>
              </a:rPr>
              <a:t>Dialysis</a:t>
            </a:r>
            <a:endParaRPr lang="en-US" dirty="0">
              <a:cs typeface="Calibri" pitchFamily="34" charset="0"/>
            </a:endParaRPr>
          </a:p>
          <a:p>
            <a:pPr marL="725488" indent="-39688"/>
            <a:endParaRPr lang="en-US" dirty="0">
              <a:latin typeface="Times New Roman" pitchFamily="18" charset="0"/>
              <a:cs typeface="Times New Roman" pitchFamily="18" charset="0"/>
            </a:endParaRPr>
          </a:p>
          <a:p>
            <a:pPr marL="725488" indent="-39688">
              <a:spcBef>
                <a:spcPts val="38"/>
              </a:spcBef>
            </a:pPr>
            <a:endParaRPr lang="en-US" sz="1400" dirty="0">
              <a:latin typeface="Times New Roman" pitchFamily="18" charset="0"/>
              <a:cs typeface="Times New Roman" pitchFamily="18" charset="0"/>
            </a:endParaRPr>
          </a:p>
          <a:p>
            <a:pPr marL="725488" indent="-39688"/>
            <a:r>
              <a:rPr lang="en-US" b="1" dirty="0">
                <a:cs typeface="Calibri" pitchFamily="34" charset="0"/>
              </a:rPr>
              <a:t>Severe</a:t>
            </a:r>
            <a:r>
              <a:rPr lang="en-US" b="1" dirty="0">
                <a:latin typeface="Times New Roman" pitchFamily="18" charset="0"/>
                <a:cs typeface="Times New Roman" pitchFamily="18" charset="0"/>
              </a:rPr>
              <a:t> </a:t>
            </a:r>
            <a:r>
              <a:rPr lang="en-US" b="1" dirty="0">
                <a:cs typeface="Calibri" pitchFamily="34" charset="0"/>
              </a:rPr>
              <a:t>Angina</a:t>
            </a:r>
            <a:endParaRPr lang="en-US" dirty="0">
              <a:cs typeface="Calibri" pitchFamily="34" charset="0"/>
            </a:endParaRPr>
          </a:p>
        </p:txBody>
      </p:sp>
      <p:cxnSp>
        <p:nvCxnSpPr>
          <p:cNvPr id="4" name="Ευθεία γραμμή σύνδεσης 3">
            <a:extLst>
              <a:ext uri="{FF2B5EF4-FFF2-40B4-BE49-F238E27FC236}">
                <a16:creationId xmlns:a16="http://schemas.microsoft.com/office/drawing/2014/main" id="{5D069A77-AF36-F6BC-2B6A-35F86E98D07E}"/>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95E795B9-04A6-DF58-8F09-BCCDAF1AB060}"/>
              </a:ext>
            </a:extLst>
          </p:cNvPr>
          <p:cNvCxnSpPr/>
          <p:nvPr/>
        </p:nvCxnSpPr>
        <p:spPr>
          <a:xfrm>
            <a:off x="382191" y="9191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A72597E6-CEAC-FCC9-5B73-B64BC0985CE4}"/>
              </a:ext>
            </a:extLst>
          </p:cNvPr>
          <p:cNvSpPr txBox="1"/>
          <p:nvPr/>
        </p:nvSpPr>
        <p:spPr>
          <a:xfrm>
            <a:off x="533400" y="190092"/>
            <a:ext cx="8128398" cy="584775"/>
          </a:xfrm>
          <a:prstGeom prst="rect">
            <a:avLst/>
          </a:prstGeom>
          <a:noFill/>
        </p:spPr>
        <p:txBody>
          <a:bodyPr wrap="square">
            <a:spAutoFit/>
          </a:bodyPr>
          <a:lstStyle/>
          <a:p>
            <a:r>
              <a:rPr lang="el-GR" sz="3200" b="1" kern="1200" dirty="0">
                <a:solidFill>
                  <a:srgbClr val="002060"/>
                </a:solidFill>
                <a:latin typeface="+mn-lt"/>
                <a:cs typeface="+mj-cs"/>
              </a:rPr>
              <a:t>Μέθοδοι προσδιορισμού χρησιμότητας</a:t>
            </a:r>
            <a:endParaRPr lang="el-GR" sz="32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799" y="1215629"/>
            <a:ext cx="7764463" cy="2830262"/>
          </a:xfrm>
          <a:prstGeom prst="rect">
            <a:avLst/>
          </a:prstGeom>
        </p:spPr>
        <p:txBody>
          <a:bodyPr wrap="square" lIns="0" tIns="0" rIns="0" bIns="0">
            <a:spAutoFit/>
          </a:bodyPr>
          <a:lstStyle/>
          <a:p>
            <a:pPr marL="355600" indent="-342900">
              <a:lnSpc>
                <a:spcPct val="80000"/>
              </a:lnSpc>
              <a:spcBef>
                <a:spcPts val="600"/>
              </a:spcBef>
              <a:spcAft>
                <a:spcPts val="600"/>
              </a:spcAft>
              <a:buFont typeface="Arial" charset="0"/>
              <a:buChar char="•"/>
              <a:tabLst>
                <a:tab pos="355600" algn="l"/>
              </a:tabLst>
            </a:pPr>
            <a:r>
              <a:rPr lang="el-GR" sz="1600" dirty="0">
                <a:cs typeface="Calibri" pitchFamily="34" charset="0"/>
              </a:rPr>
              <a:t>Το πλεονέκτημα της χρήσης ενός RS για τον προσδιορισμό της χρησιμότητας είναι ότι πολλές καταστάσεις ασθένειας μπορούν να περιγραφούν σε κάθε άτομο και αυτή η μέθοδος μπορεί να διεξαχθεί μέσω ενός ερωτηματολογίου χωρίς αλληλεπίδραση πρόσωπο με πρόσωπο.</a:t>
            </a:r>
          </a:p>
          <a:p>
            <a:pPr marL="355600" indent="-342900">
              <a:lnSpc>
                <a:spcPct val="80000"/>
              </a:lnSpc>
              <a:spcBef>
                <a:spcPts val="600"/>
              </a:spcBef>
              <a:spcAft>
                <a:spcPts val="600"/>
              </a:spcAft>
              <a:buFont typeface="Arial" charset="0"/>
              <a:buChar char="•"/>
              <a:tabLst>
                <a:tab pos="355600" algn="l"/>
              </a:tabLst>
            </a:pPr>
            <a:r>
              <a:rPr lang="el-GR" sz="1600" dirty="0">
                <a:cs typeface="Calibri" pitchFamily="34" charset="0"/>
              </a:rPr>
              <a:t>Οι άνθρωποι είναι εξοικειωμένοι με την ένδειξη των προτιμήσεων σε αυτούς τους τύπους κλιμάκων και είναι λιγότερο «απαιτητική γνωστικά»» από τις άλλες δύο μεθόδους.</a:t>
            </a:r>
          </a:p>
          <a:p>
            <a:pPr marL="355600" indent="-342900">
              <a:lnSpc>
                <a:spcPct val="80000"/>
              </a:lnSpc>
              <a:spcBef>
                <a:spcPts val="600"/>
              </a:spcBef>
              <a:spcAft>
                <a:spcPts val="600"/>
              </a:spcAft>
              <a:buFont typeface="Arial" charset="0"/>
              <a:buChar char="•"/>
              <a:tabLst>
                <a:tab pos="355600" algn="l"/>
              </a:tabLst>
            </a:pPr>
            <a:r>
              <a:rPr lang="el-GR" sz="1600" dirty="0">
                <a:cs typeface="Calibri" pitchFamily="34" charset="0"/>
              </a:rPr>
              <a:t>Το μειονέκτημα της χρήσης μιας RS είναι ότι δεν ενσωματώνουν χρόνο στο σκορ της χρησιμότητας τόσο εύκολα όσο οι άλλες μέθοδοι.</a:t>
            </a:r>
          </a:p>
          <a:p>
            <a:pPr marL="355600" indent="-342900">
              <a:lnSpc>
                <a:spcPct val="80000"/>
              </a:lnSpc>
              <a:spcBef>
                <a:spcPts val="600"/>
              </a:spcBef>
              <a:spcAft>
                <a:spcPts val="600"/>
              </a:spcAft>
              <a:buFont typeface="Arial" charset="0"/>
              <a:buChar char="•"/>
              <a:tabLst>
                <a:tab pos="355600" algn="l"/>
              </a:tabLst>
            </a:pPr>
            <a:r>
              <a:rPr lang="el-GR" sz="1600" dirty="0">
                <a:cs typeface="Calibri" pitchFamily="34" charset="0"/>
              </a:rPr>
              <a:t>Μπορεί επίσης να υπάρχει μεροληψία στο ότι οι άνθρωποι δεν τείνουν να ομαδοποιούν τις αξίες τους στα άκρα της κλίμακας, αλλά τις διανέμουν σε όλο το εύρος που δίνεται, ακόμα κι αν ορισμένες καταστάσεις υγείας είναι πολύ παρόμοιες στις τιμές τους.</a:t>
            </a:r>
            <a:endParaRPr lang="en-US" sz="1600" dirty="0">
              <a:cs typeface="Calibri" pitchFamily="34" charset="0"/>
            </a:endParaRPr>
          </a:p>
        </p:txBody>
      </p:sp>
      <p:cxnSp>
        <p:nvCxnSpPr>
          <p:cNvPr id="4" name="Ευθεία γραμμή σύνδεσης 3">
            <a:extLst>
              <a:ext uri="{FF2B5EF4-FFF2-40B4-BE49-F238E27FC236}">
                <a16:creationId xmlns:a16="http://schemas.microsoft.com/office/drawing/2014/main" id="{0B3BDB27-EFDC-DC1A-E654-8C350EE3440A}"/>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B75461B2-4CED-73EC-863D-86D5578429F2}"/>
              </a:ext>
            </a:extLst>
          </p:cNvPr>
          <p:cNvCxnSpPr/>
          <p:nvPr/>
        </p:nvCxnSpPr>
        <p:spPr>
          <a:xfrm>
            <a:off x="382191" y="9191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Τίτλος 6">
            <a:extLst>
              <a:ext uri="{FF2B5EF4-FFF2-40B4-BE49-F238E27FC236}">
                <a16:creationId xmlns:a16="http://schemas.microsoft.com/office/drawing/2014/main" id="{906A261F-3F8C-F565-DE69-F2A656515E68}"/>
              </a:ext>
            </a:extLst>
          </p:cNvPr>
          <p:cNvSpPr>
            <a:spLocks noGrp="1"/>
          </p:cNvSpPr>
          <p:nvPr>
            <p:ph type="title"/>
          </p:nvPr>
        </p:nvSpPr>
        <p:spPr>
          <a:xfrm>
            <a:off x="572517" y="278486"/>
            <a:ext cx="8072119" cy="492443"/>
          </a:xfrm>
        </p:spPr>
        <p:txBody>
          <a:bodyPr/>
          <a:lstStyle/>
          <a:p>
            <a:r>
              <a:rPr lang="el-GR" sz="3200" kern="1200" dirty="0">
                <a:solidFill>
                  <a:srgbClr val="002060"/>
                </a:solidFill>
                <a:latin typeface="+mn-lt"/>
                <a:ea typeface="+mn-ea"/>
                <a:cs typeface="+mj-cs"/>
              </a:rPr>
              <a:t>Κλίμακα αξιολόγησης (</a:t>
            </a:r>
            <a:r>
              <a:rPr lang="en-US" sz="3200" kern="1200" dirty="0">
                <a:solidFill>
                  <a:srgbClr val="002060"/>
                </a:solidFill>
                <a:latin typeface="+mn-lt"/>
                <a:ea typeface="+mn-ea"/>
                <a:cs typeface="+mj-cs"/>
              </a:rPr>
              <a:t>Rating Scale</a:t>
            </a:r>
            <a:r>
              <a:rPr lang="el-GR" sz="3200" kern="1200" dirty="0">
                <a:solidFill>
                  <a:srgbClr val="002060"/>
                </a:solidFill>
                <a:latin typeface="+mn-lt"/>
                <a:ea typeface="+mn-ea"/>
                <a:cs typeface="+mj-cs"/>
              </a:rPr>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35993" y="1276350"/>
            <a:ext cx="7785100" cy="3585597"/>
          </a:xfrm>
          <a:prstGeom prst="rect">
            <a:avLst/>
          </a:prstGeom>
        </p:spPr>
        <p:txBody>
          <a:bodyPr lIns="0" tIns="0" rIns="0" bIns="0">
            <a:spAutoFit/>
          </a:bodyPr>
          <a:lstStyle/>
          <a:p>
            <a:pPr marL="355600" indent="-342900">
              <a:tabLst>
                <a:tab pos="355600" algn="l"/>
              </a:tabLst>
            </a:pPr>
            <a:r>
              <a:rPr lang="el-GR" b="1" dirty="0">
                <a:cs typeface="Calibri" pitchFamily="34" charset="0"/>
              </a:rPr>
              <a:t>Β) Τυπικό παίγνιο (</a:t>
            </a:r>
            <a:r>
              <a:rPr lang="en-US" b="1" dirty="0">
                <a:cs typeface="Calibri" pitchFamily="34" charset="0"/>
              </a:rPr>
              <a:t>Standard</a:t>
            </a:r>
            <a:r>
              <a:rPr lang="en-US" b="1" dirty="0">
                <a:cs typeface="Times New Roman" pitchFamily="18" charset="0"/>
              </a:rPr>
              <a:t> </a:t>
            </a:r>
            <a:r>
              <a:rPr lang="en-US" b="1" dirty="0">
                <a:cs typeface="Calibri" pitchFamily="34" charset="0"/>
              </a:rPr>
              <a:t>Gamble</a:t>
            </a:r>
            <a:r>
              <a:rPr lang="el-GR" b="1" dirty="0">
                <a:cs typeface="Calibri" pitchFamily="34" charset="0"/>
              </a:rPr>
              <a:t>)</a:t>
            </a:r>
            <a:r>
              <a:rPr lang="en-US" b="1" dirty="0">
                <a:cs typeface="Calibri" pitchFamily="34" charset="0"/>
              </a:rPr>
              <a:t>:</a:t>
            </a:r>
          </a:p>
          <a:p>
            <a:pPr marL="355600" indent="-342900">
              <a:spcBef>
                <a:spcPts val="600"/>
              </a:spcBef>
              <a:spcAft>
                <a:spcPts val="600"/>
              </a:spcAft>
              <a:tabLst>
                <a:tab pos="355600" algn="l"/>
              </a:tabLst>
            </a:pPr>
            <a:r>
              <a:rPr lang="en-GB" dirty="0">
                <a:cs typeface="Calibri" pitchFamily="34" charset="0"/>
              </a:rPr>
              <a:t>	</a:t>
            </a:r>
            <a:r>
              <a:rPr lang="el-GR" dirty="0">
                <a:cs typeface="Calibri" pitchFamily="34" charset="0"/>
              </a:rPr>
              <a:t>Ζητείται από τον ερωτώμενο να σκεφτεί ότι βρίσκεται σε χρόνια κατάσταση υγείας και στη συνέχεια του λένε ότι θα μπορούσε να «στοιχηματίσει» σε μια παρέμβαση (π.χ. μια επέμβαση) που θα μπορούσε είτε να θεραπεύσει την πάθηση (πιθανότητα = p), αν και μπορεί να πεθάνει από την παρέμβαση (πιθανότητα = 1-p). </a:t>
            </a:r>
            <a:endParaRPr lang="en-GB" dirty="0">
              <a:cs typeface="Calibri" pitchFamily="34" charset="0"/>
            </a:endParaRPr>
          </a:p>
          <a:p>
            <a:pPr marL="355600" indent="-342900">
              <a:spcBef>
                <a:spcPts val="600"/>
              </a:spcBef>
              <a:spcAft>
                <a:spcPts val="600"/>
              </a:spcAft>
              <a:tabLst>
                <a:tab pos="355600" algn="l"/>
              </a:tabLst>
            </a:pPr>
            <a:r>
              <a:rPr lang="en-GB" dirty="0">
                <a:cs typeface="Calibri" pitchFamily="34" charset="0"/>
              </a:rPr>
              <a:t>	</a:t>
            </a:r>
            <a:r>
              <a:rPr lang="el-GR" dirty="0">
                <a:cs typeface="Calibri" pitchFamily="34" charset="0"/>
              </a:rPr>
              <a:t>Δίνεται μια βασική πιθανότητα και ο συμμετέχων ερωτάται εάν θα έκανε την παρέμβαση ή θα ζούσε με τη χρόνια πάθηση. </a:t>
            </a:r>
            <a:endParaRPr lang="en-GB" dirty="0">
              <a:cs typeface="Calibri" pitchFamily="34" charset="0"/>
            </a:endParaRPr>
          </a:p>
          <a:p>
            <a:pPr marL="355600" indent="-342900">
              <a:spcBef>
                <a:spcPts val="600"/>
              </a:spcBef>
              <a:spcAft>
                <a:spcPts val="600"/>
              </a:spcAft>
              <a:tabLst>
                <a:tab pos="355600" algn="l"/>
              </a:tabLst>
            </a:pPr>
            <a:r>
              <a:rPr lang="en-GB" dirty="0">
                <a:cs typeface="Calibri" pitchFamily="34" charset="0"/>
              </a:rPr>
              <a:t>	</a:t>
            </a:r>
            <a:r>
              <a:rPr lang="el-GR" dirty="0">
                <a:cs typeface="Calibri" pitchFamily="34" charset="0"/>
              </a:rPr>
              <a:t>Αυτή η πιθανότητα ποικίλλει έως ότου ο ερωτώμενος αδιαφορήσει. </a:t>
            </a:r>
            <a:endParaRPr lang="en-GB" dirty="0">
              <a:cs typeface="Calibri" pitchFamily="34" charset="0"/>
            </a:endParaRPr>
          </a:p>
          <a:p>
            <a:pPr marL="355600" indent="-342900">
              <a:spcBef>
                <a:spcPts val="600"/>
              </a:spcBef>
              <a:spcAft>
                <a:spcPts val="600"/>
              </a:spcAft>
              <a:tabLst>
                <a:tab pos="355600" algn="l"/>
              </a:tabLst>
            </a:pPr>
            <a:r>
              <a:rPr lang="en-GB" dirty="0">
                <a:cs typeface="Calibri" pitchFamily="34" charset="0"/>
              </a:rPr>
              <a:t>	</a:t>
            </a:r>
            <a:r>
              <a:rPr lang="el-GR" dirty="0">
                <a:cs typeface="Calibri" pitchFamily="34" charset="0"/>
              </a:rPr>
              <a:t>Η πιθανότητα στο σημείο αδιαφορίας είναι η χρησιμότητα που σχετίζεται με την κατάσταση.</a:t>
            </a:r>
          </a:p>
        </p:txBody>
      </p:sp>
      <p:cxnSp>
        <p:nvCxnSpPr>
          <p:cNvPr id="2" name="Ευθεία γραμμή σύνδεσης 1">
            <a:extLst>
              <a:ext uri="{FF2B5EF4-FFF2-40B4-BE49-F238E27FC236}">
                <a16:creationId xmlns:a16="http://schemas.microsoft.com/office/drawing/2014/main" id="{744B12AD-B281-6B07-A39A-429A0B052DBC}"/>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3C2EB17-37FB-D6E7-854A-0557C6DD8C01}"/>
              </a:ext>
            </a:extLst>
          </p:cNvPr>
          <p:cNvCxnSpPr/>
          <p:nvPr/>
        </p:nvCxnSpPr>
        <p:spPr>
          <a:xfrm>
            <a:off x="382191" y="919162"/>
            <a:ext cx="82677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DD6ACD2-7123-30D2-184C-7DC307158472}"/>
              </a:ext>
            </a:extLst>
          </p:cNvPr>
          <p:cNvSpPr txBox="1"/>
          <p:nvPr/>
        </p:nvSpPr>
        <p:spPr>
          <a:xfrm>
            <a:off x="427456" y="211892"/>
            <a:ext cx="8202174" cy="584775"/>
          </a:xfrm>
          <a:prstGeom prst="rect">
            <a:avLst/>
          </a:prstGeom>
          <a:noFill/>
        </p:spPr>
        <p:txBody>
          <a:bodyPr wrap="square">
            <a:spAutoFit/>
          </a:bodyPr>
          <a:lstStyle/>
          <a:p>
            <a:r>
              <a:rPr lang="el-GR" sz="3200" b="1" dirty="0">
                <a:solidFill>
                  <a:srgbClr val="002060"/>
                </a:solidFill>
                <a:cs typeface="+mj-cs"/>
              </a:rPr>
              <a:t>Μέθοδοι προσδιορισμού χρησιμότητας</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6738" y="1113472"/>
            <a:ext cx="3343275" cy="369332"/>
          </a:xfrm>
          <a:prstGeom prst="rect">
            <a:avLst/>
          </a:prstGeom>
        </p:spPr>
        <p:txBody>
          <a:bodyPr lIns="0" tIns="0" rIns="0" bIns="0">
            <a:spAutoFit/>
          </a:bodyPr>
          <a:lstStyle/>
          <a:p>
            <a:pPr marL="355600" indent="-342900" fontAlgn="auto">
              <a:spcBef>
                <a:spcPts val="0"/>
              </a:spcBef>
              <a:spcAft>
                <a:spcPts val="0"/>
              </a:spcAft>
              <a:buFont typeface="Arial"/>
              <a:buChar char="•"/>
              <a:tabLst>
                <a:tab pos="355600" algn="l"/>
              </a:tabLst>
              <a:defRPr/>
            </a:pPr>
            <a:r>
              <a:rPr sz="2400" spc="-5" dirty="0">
                <a:cs typeface="Calibri"/>
              </a:rPr>
              <a:t>S</a:t>
            </a:r>
            <a:r>
              <a:rPr sz="2400" spc="-40" dirty="0">
                <a:cs typeface="Calibri"/>
              </a:rPr>
              <a:t>t</a:t>
            </a:r>
            <a:r>
              <a:rPr sz="2400" dirty="0">
                <a:cs typeface="Calibri"/>
              </a:rPr>
              <a:t>anda</a:t>
            </a:r>
            <a:r>
              <a:rPr sz="2400" spc="-55" dirty="0">
                <a:cs typeface="Calibri"/>
              </a:rPr>
              <a:t>r</a:t>
            </a:r>
            <a:r>
              <a:rPr sz="2400" dirty="0">
                <a:cs typeface="Calibri"/>
              </a:rPr>
              <a:t>d</a:t>
            </a:r>
            <a:r>
              <a:rPr sz="2400" spc="-55" dirty="0">
                <a:cs typeface="Times New Roman"/>
              </a:rPr>
              <a:t> </a:t>
            </a:r>
            <a:r>
              <a:rPr sz="2400" dirty="0">
                <a:cs typeface="Calibri"/>
              </a:rPr>
              <a:t>Gam</a:t>
            </a:r>
            <a:r>
              <a:rPr sz="2400" spc="-15" dirty="0">
                <a:cs typeface="Calibri"/>
              </a:rPr>
              <a:t>b</a:t>
            </a:r>
            <a:r>
              <a:rPr sz="2400" dirty="0">
                <a:cs typeface="Calibri"/>
              </a:rPr>
              <a:t>le:</a:t>
            </a:r>
          </a:p>
        </p:txBody>
      </p:sp>
      <p:sp>
        <p:nvSpPr>
          <p:cNvPr id="13316" name="object 4"/>
          <p:cNvSpPr>
            <a:spLocks noChangeArrowheads="1"/>
          </p:cNvSpPr>
          <p:nvPr/>
        </p:nvSpPr>
        <p:spPr bwMode="auto">
          <a:xfrm>
            <a:off x="714375" y="2894410"/>
            <a:ext cx="1847850" cy="127039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
        <p:nvSpPr>
          <p:cNvPr id="13317" name="object 5"/>
          <p:cNvSpPr>
            <a:spLocks noChangeArrowheads="1"/>
          </p:cNvSpPr>
          <p:nvPr/>
        </p:nvSpPr>
        <p:spPr bwMode="auto">
          <a:xfrm>
            <a:off x="925513" y="3098006"/>
            <a:ext cx="1509712" cy="944166"/>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p>
        </p:txBody>
      </p:sp>
      <p:sp>
        <p:nvSpPr>
          <p:cNvPr id="13318" name="object 6"/>
          <p:cNvSpPr>
            <a:spLocks noChangeArrowheads="1"/>
          </p:cNvSpPr>
          <p:nvPr/>
        </p:nvSpPr>
        <p:spPr bwMode="auto">
          <a:xfrm>
            <a:off x="762000" y="2914650"/>
            <a:ext cx="1752600" cy="120015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p>
        </p:txBody>
      </p:sp>
      <p:sp>
        <p:nvSpPr>
          <p:cNvPr id="13319" name="object 7"/>
          <p:cNvSpPr>
            <a:spLocks/>
          </p:cNvSpPr>
          <p:nvPr/>
        </p:nvSpPr>
        <p:spPr bwMode="auto">
          <a:xfrm>
            <a:off x="762000" y="2914650"/>
            <a:ext cx="1752600" cy="1200150"/>
          </a:xfrm>
          <a:custGeom>
            <a:avLst/>
            <a:gdLst/>
            <a:ahLst/>
            <a:cxnLst>
              <a:cxn ang="0">
                <a:pos x="2904" y="734486"/>
              </a:cxn>
              <a:cxn ang="0">
                <a:pos x="25467" y="607844"/>
              </a:cxn>
              <a:cxn ang="0">
                <a:pos x="68862" y="488687"/>
              </a:cxn>
              <a:cxn ang="0">
                <a:pos x="131287" y="378665"/>
              </a:cxn>
              <a:cxn ang="0">
                <a:pos x="210937" y="279425"/>
              </a:cxn>
              <a:cxn ang="0">
                <a:pos x="306009" y="192616"/>
              </a:cxn>
              <a:cxn ang="0">
                <a:pos x="414698" y="119886"/>
              </a:cxn>
              <a:cxn ang="0">
                <a:pos x="535200" y="62883"/>
              </a:cxn>
              <a:cxn ang="0">
                <a:pos x="665711" y="23256"/>
              </a:cxn>
              <a:cxn ang="0">
                <a:pos x="804428" y="2652"/>
              </a:cxn>
              <a:cxn ang="0">
                <a:pos x="948174" y="2652"/>
              </a:cxn>
              <a:cxn ang="0">
                <a:pos x="1086896" y="23256"/>
              </a:cxn>
              <a:cxn ang="0">
                <a:pos x="1217409" y="62883"/>
              </a:cxn>
              <a:cxn ang="0">
                <a:pos x="1337912" y="119886"/>
              </a:cxn>
              <a:cxn ang="0">
                <a:pos x="1446600" y="192616"/>
              </a:cxn>
              <a:cxn ang="0">
                <a:pos x="1541670" y="279425"/>
              </a:cxn>
              <a:cxn ang="0">
                <a:pos x="1621318" y="378665"/>
              </a:cxn>
              <a:cxn ang="0">
                <a:pos x="1683740" y="488687"/>
              </a:cxn>
              <a:cxn ang="0">
                <a:pos x="1727134" y="607844"/>
              </a:cxn>
              <a:cxn ang="0">
                <a:pos x="1749695" y="734486"/>
              </a:cxn>
              <a:cxn ang="0">
                <a:pos x="1749695" y="865713"/>
              </a:cxn>
              <a:cxn ang="0">
                <a:pos x="1727134" y="992355"/>
              </a:cxn>
              <a:cxn ang="0">
                <a:pos x="1683740" y="1111512"/>
              </a:cxn>
              <a:cxn ang="0">
                <a:pos x="1621318" y="1221534"/>
              </a:cxn>
              <a:cxn ang="0">
                <a:pos x="1541670" y="1320774"/>
              </a:cxn>
              <a:cxn ang="0">
                <a:pos x="1446600" y="1407583"/>
              </a:cxn>
              <a:cxn ang="0">
                <a:pos x="1337912" y="1480313"/>
              </a:cxn>
              <a:cxn ang="0">
                <a:pos x="1217409" y="1537316"/>
              </a:cxn>
              <a:cxn ang="0">
                <a:pos x="1086896" y="1576943"/>
              </a:cxn>
              <a:cxn ang="0">
                <a:pos x="948174" y="1597547"/>
              </a:cxn>
              <a:cxn ang="0">
                <a:pos x="804428" y="1597547"/>
              </a:cxn>
              <a:cxn ang="0">
                <a:pos x="665711" y="1576943"/>
              </a:cxn>
              <a:cxn ang="0">
                <a:pos x="535200" y="1537316"/>
              </a:cxn>
              <a:cxn ang="0">
                <a:pos x="414698" y="1480313"/>
              </a:cxn>
              <a:cxn ang="0">
                <a:pos x="306009" y="1407583"/>
              </a:cxn>
              <a:cxn ang="0">
                <a:pos x="210937" y="1320774"/>
              </a:cxn>
              <a:cxn ang="0">
                <a:pos x="131287" y="1221534"/>
              </a:cxn>
              <a:cxn ang="0">
                <a:pos x="68862" y="1111512"/>
              </a:cxn>
              <a:cxn ang="0">
                <a:pos x="25467" y="992355"/>
              </a:cxn>
              <a:cxn ang="0">
                <a:pos x="2904" y="865713"/>
              </a:cxn>
            </a:cxnLst>
            <a:rect l="0" t="0" r="r" b="b"/>
            <a:pathLst>
              <a:path w="1752600" h="1600200">
                <a:moveTo>
                  <a:pt x="0" y="800099"/>
                </a:moveTo>
                <a:lnTo>
                  <a:pt x="2904" y="734486"/>
                </a:lnTo>
                <a:lnTo>
                  <a:pt x="11469" y="670332"/>
                </a:lnTo>
                <a:lnTo>
                  <a:pt x="25467" y="607844"/>
                </a:lnTo>
                <a:lnTo>
                  <a:pt x="44673" y="547227"/>
                </a:lnTo>
                <a:lnTo>
                  <a:pt x="68862" y="488687"/>
                </a:lnTo>
                <a:lnTo>
                  <a:pt x="97809" y="432431"/>
                </a:lnTo>
                <a:lnTo>
                  <a:pt x="131287" y="378665"/>
                </a:lnTo>
                <a:lnTo>
                  <a:pt x="169072" y="327594"/>
                </a:lnTo>
                <a:lnTo>
                  <a:pt x="210937" y="279425"/>
                </a:lnTo>
                <a:lnTo>
                  <a:pt x="256658" y="234364"/>
                </a:lnTo>
                <a:lnTo>
                  <a:pt x="306009" y="192616"/>
                </a:lnTo>
                <a:lnTo>
                  <a:pt x="358764" y="154388"/>
                </a:lnTo>
                <a:lnTo>
                  <a:pt x="414698" y="119886"/>
                </a:lnTo>
                <a:lnTo>
                  <a:pt x="473585" y="89315"/>
                </a:lnTo>
                <a:lnTo>
                  <a:pt x="535200" y="62883"/>
                </a:lnTo>
                <a:lnTo>
                  <a:pt x="599317" y="40794"/>
                </a:lnTo>
                <a:lnTo>
                  <a:pt x="665711" y="23256"/>
                </a:lnTo>
                <a:lnTo>
                  <a:pt x="734157" y="10473"/>
                </a:lnTo>
                <a:lnTo>
                  <a:pt x="804428" y="2652"/>
                </a:lnTo>
                <a:lnTo>
                  <a:pt x="876299" y="0"/>
                </a:lnTo>
                <a:lnTo>
                  <a:pt x="948174" y="2652"/>
                </a:lnTo>
                <a:lnTo>
                  <a:pt x="1018448" y="10473"/>
                </a:lnTo>
                <a:lnTo>
                  <a:pt x="1086896" y="23256"/>
                </a:lnTo>
                <a:lnTo>
                  <a:pt x="1153291" y="40794"/>
                </a:lnTo>
                <a:lnTo>
                  <a:pt x="1217409" y="62883"/>
                </a:lnTo>
                <a:lnTo>
                  <a:pt x="1279025" y="89315"/>
                </a:lnTo>
                <a:lnTo>
                  <a:pt x="1337912" y="119886"/>
                </a:lnTo>
                <a:lnTo>
                  <a:pt x="1393846" y="154388"/>
                </a:lnTo>
                <a:lnTo>
                  <a:pt x="1446600" y="192616"/>
                </a:lnTo>
                <a:lnTo>
                  <a:pt x="1495950" y="234364"/>
                </a:lnTo>
                <a:lnTo>
                  <a:pt x="1541670" y="279425"/>
                </a:lnTo>
                <a:lnTo>
                  <a:pt x="1583534" y="327594"/>
                </a:lnTo>
                <a:lnTo>
                  <a:pt x="1621318" y="378665"/>
                </a:lnTo>
                <a:lnTo>
                  <a:pt x="1654795" y="432431"/>
                </a:lnTo>
                <a:lnTo>
                  <a:pt x="1683740" y="488687"/>
                </a:lnTo>
                <a:lnTo>
                  <a:pt x="1707928" y="547227"/>
                </a:lnTo>
                <a:lnTo>
                  <a:pt x="1727134" y="607844"/>
                </a:lnTo>
                <a:lnTo>
                  <a:pt x="1741131" y="670332"/>
                </a:lnTo>
                <a:lnTo>
                  <a:pt x="1749695" y="734486"/>
                </a:lnTo>
                <a:lnTo>
                  <a:pt x="1752599" y="800099"/>
                </a:lnTo>
                <a:lnTo>
                  <a:pt x="1749695" y="865713"/>
                </a:lnTo>
                <a:lnTo>
                  <a:pt x="1741131" y="929867"/>
                </a:lnTo>
                <a:lnTo>
                  <a:pt x="1727134" y="992355"/>
                </a:lnTo>
                <a:lnTo>
                  <a:pt x="1707928" y="1052972"/>
                </a:lnTo>
                <a:lnTo>
                  <a:pt x="1683740" y="1111512"/>
                </a:lnTo>
                <a:lnTo>
                  <a:pt x="1654795" y="1167768"/>
                </a:lnTo>
                <a:lnTo>
                  <a:pt x="1621318" y="1221534"/>
                </a:lnTo>
                <a:lnTo>
                  <a:pt x="1583534" y="1272605"/>
                </a:lnTo>
                <a:lnTo>
                  <a:pt x="1541670" y="1320774"/>
                </a:lnTo>
                <a:lnTo>
                  <a:pt x="1495950" y="1365835"/>
                </a:lnTo>
                <a:lnTo>
                  <a:pt x="1446600" y="1407583"/>
                </a:lnTo>
                <a:lnTo>
                  <a:pt x="1393846" y="1445811"/>
                </a:lnTo>
                <a:lnTo>
                  <a:pt x="1337912" y="1480313"/>
                </a:lnTo>
                <a:lnTo>
                  <a:pt x="1279025" y="1510884"/>
                </a:lnTo>
                <a:lnTo>
                  <a:pt x="1217409" y="1537316"/>
                </a:lnTo>
                <a:lnTo>
                  <a:pt x="1153291" y="1559405"/>
                </a:lnTo>
                <a:lnTo>
                  <a:pt x="1086896" y="1576943"/>
                </a:lnTo>
                <a:lnTo>
                  <a:pt x="1018448" y="1589726"/>
                </a:lnTo>
                <a:lnTo>
                  <a:pt x="948174" y="1597547"/>
                </a:lnTo>
                <a:lnTo>
                  <a:pt x="876299" y="1600199"/>
                </a:lnTo>
                <a:lnTo>
                  <a:pt x="804428" y="1597547"/>
                </a:lnTo>
                <a:lnTo>
                  <a:pt x="734157" y="1589726"/>
                </a:lnTo>
                <a:lnTo>
                  <a:pt x="665711" y="1576943"/>
                </a:lnTo>
                <a:lnTo>
                  <a:pt x="599317" y="1559405"/>
                </a:lnTo>
                <a:lnTo>
                  <a:pt x="535200" y="1537316"/>
                </a:lnTo>
                <a:lnTo>
                  <a:pt x="473585" y="1510884"/>
                </a:lnTo>
                <a:lnTo>
                  <a:pt x="414698" y="1480313"/>
                </a:lnTo>
                <a:lnTo>
                  <a:pt x="358764" y="1445811"/>
                </a:lnTo>
                <a:lnTo>
                  <a:pt x="306009" y="1407583"/>
                </a:lnTo>
                <a:lnTo>
                  <a:pt x="256658" y="1365835"/>
                </a:lnTo>
                <a:lnTo>
                  <a:pt x="210937" y="1320774"/>
                </a:lnTo>
                <a:lnTo>
                  <a:pt x="169072" y="1272605"/>
                </a:lnTo>
                <a:lnTo>
                  <a:pt x="131287" y="1221534"/>
                </a:lnTo>
                <a:lnTo>
                  <a:pt x="97809" y="1167768"/>
                </a:lnTo>
                <a:lnTo>
                  <a:pt x="68862" y="1111512"/>
                </a:lnTo>
                <a:lnTo>
                  <a:pt x="44673" y="1052972"/>
                </a:lnTo>
                <a:lnTo>
                  <a:pt x="25467" y="992355"/>
                </a:lnTo>
                <a:lnTo>
                  <a:pt x="11469" y="929867"/>
                </a:lnTo>
                <a:lnTo>
                  <a:pt x="2904" y="865713"/>
                </a:lnTo>
                <a:lnTo>
                  <a:pt x="0" y="800099"/>
                </a:lnTo>
                <a:close/>
              </a:path>
            </a:pathLst>
          </a:custGeom>
          <a:noFill/>
          <a:ln w="9524">
            <a:solidFill>
              <a:srgbClr val="97B853"/>
            </a:solidFill>
            <a:round/>
            <a:headEnd/>
            <a:tailEnd/>
          </a:ln>
        </p:spPr>
        <p:txBody>
          <a:bodyPr lIns="0" tIns="0" rIns="0" bIns="0"/>
          <a:lstStyle/>
          <a:p>
            <a:endParaRPr lang="en-US"/>
          </a:p>
        </p:txBody>
      </p:sp>
      <p:sp>
        <p:nvSpPr>
          <p:cNvPr id="8" name="object 8"/>
          <p:cNvSpPr txBox="1"/>
          <p:nvPr/>
        </p:nvSpPr>
        <p:spPr>
          <a:xfrm>
            <a:off x="1168400" y="3234929"/>
            <a:ext cx="941388" cy="861774"/>
          </a:xfrm>
          <a:prstGeom prst="rect">
            <a:avLst/>
          </a:prstGeom>
        </p:spPr>
        <p:txBody>
          <a:bodyPr lIns="0" tIns="0" rIns="0" bIns="0">
            <a:spAutoFit/>
          </a:bodyPr>
          <a:lstStyle/>
          <a:p>
            <a:pPr algn="ctr" fontAlgn="auto">
              <a:spcBef>
                <a:spcPts val="0"/>
              </a:spcBef>
              <a:spcAft>
                <a:spcPts val="0"/>
              </a:spcAft>
              <a:defRPr/>
            </a:pPr>
            <a:r>
              <a:rPr sz="2800" b="1" spc="-15" dirty="0">
                <a:cs typeface="Calibri"/>
              </a:rPr>
              <a:t>S</a:t>
            </a:r>
            <a:r>
              <a:rPr sz="2800" b="1" spc="-40" dirty="0">
                <a:cs typeface="Calibri"/>
              </a:rPr>
              <a:t>ta</a:t>
            </a:r>
            <a:r>
              <a:rPr sz="2800" b="1" spc="-15" dirty="0">
                <a:cs typeface="Calibri"/>
              </a:rPr>
              <a:t>tus</a:t>
            </a:r>
            <a:endParaRPr sz="2800" dirty="0">
              <a:cs typeface="Calibri"/>
            </a:endParaRPr>
          </a:p>
          <a:p>
            <a:pPr algn="ctr" fontAlgn="auto">
              <a:spcBef>
                <a:spcPts val="0"/>
              </a:spcBef>
              <a:spcAft>
                <a:spcPts val="0"/>
              </a:spcAft>
              <a:defRPr/>
            </a:pPr>
            <a:r>
              <a:rPr sz="2800" b="1" spc="-20" dirty="0">
                <a:cs typeface="Calibri"/>
              </a:rPr>
              <a:t>Quo</a:t>
            </a:r>
            <a:endParaRPr sz="2800" dirty="0">
              <a:cs typeface="Calibri"/>
            </a:endParaRPr>
          </a:p>
        </p:txBody>
      </p:sp>
      <p:sp>
        <p:nvSpPr>
          <p:cNvPr id="13321" name="object 9"/>
          <p:cNvSpPr>
            <a:spLocks/>
          </p:cNvSpPr>
          <p:nvPr/>
        </p:nvSpPr>
        <p:spPr bwMode="auto">
          <a:xfrm>
            <a:off x="2244725" y="2561035"/>
            <a:ext cx="800100" cy="540544"/>
          </a:xfrm>
          <a:custGeom>
            <a:avLst/>
            <a:gdLst/>
            <a:ahLst/>
            <a:cxnLst>
              <a:cxn ang="0">
                <a:pos x="743851" y="50217"/>
              </a:cxn>
              <a:cxn ang="0">
                <a:pos x="707640" y="57338"/>
              </a:cxn>
              <a:cxn ang="0">
                <a:pos x="0" y="692414"/>
              </a:cxn>
              <a:cxn ang="0">
                <a:pos x="25395" y="720739"/>
              </a:cxn>
              <a:cxn ang="0">
                <a:pos x="732162" y="86563"/>
              </a:cxn>
              <a:cxn ang="0">
                <a:pos x="743851" y="50217"/>
              </a:cxn>
              <a:cxn ang="0">
                <a:pos x="796409" y="11064"/>
              </a:cxn>
              <a:cxn ang="0">
                <a:pos x="759201" y="11064"/>
              </a:cxn>
              <a:cxn ang="0">
                <a:pos x="784610" y="39502"/>
              </a:cxn>
              <a:cxn ang="0">
                <a:pos x="732162" y="86563"/>
              </a:cxn>
              <a:cxn ang="0">
                <a:pos x="713231" y="145420"/>
              </a:cxn>
              <a:cxn ang="0">
                <a:pos x="713402" y="157675"/>
              </a:cxn>
              <a:cxn ang="0">
                <a:pos x="720863" y="167158"/>
              </a:cxn>
              <a:cxn ang="0">
                <a:pos x="734916" y="169105"/>
              </a:cxn>
              <a:cxn ang="0">
                <a:pos x="744983" y="164387"/>
              </a:cxn>
              <a:cxn ang="0">
                <a:pos x="749426" y="157093"/>
              </a:cxn>
              <a:cxn ang="0">
                <a:pos x="796409" y="11064"/>
              </a:cxn>
              <a:cxn ang="0">
                <a:pos x="766690" y="19446"/>
              </a:cxn>
              <a:cxn ang="0">
                <a:pos x="753749" y="19446"/>
              </a:cxn>
              <a:cxn ang="0">
                <a:pos x="775715" y="43952"/>
              </a:cxn>
              <a:cxn ang="0">
                <a:pos x="743851" y="50217"/>
              </a:cxn>
              <a:cxn ang="0">
                <a:pos x="732162" y="86563"/>
              </a:cxn>
              <a:cxn ang="0">
                <a:pos x="784610" y="39502"/>
              </a:cxn>
              <a:cxn ang="0">
                <a:pos x="766690" y="19446"/>
              </a:cxn>
              <a:cxn ang="0">
                <a:pos x="799968" y="0"/>
              </a:cxn>
              <a:cxn ang="0">
                <a:pos x="638424" y="33284"/>
              </a:cxn>
              <a:cxn ang="0">
                <a:pos x="627578" y="39862"/>
              </a:cxn>
              <a:cxn ang="0">
                <a:pos x="623207" y="51616"/>
              </a:cxn>
              <a:cxn ang="0">
                <a:pos x="629132" y="64947"/>
              </a:cxn>
              <a:cxn ang="0">
                <a:pos x="639310" y="70774"/>
              </a:cxn>
              <a:cxn ang="0">
                <a:pos x="707640" y="57338"/>
              </a:cxn>
              <a:cxn ang="0">
                <a:pos x="759201" y="11064"/>
              </a:cxn>
              <a:cxn ang="0">
                <a:pos x="796409" y="11064"/>
              </a:cxn>
              <a:cxn ang="0">
                <a:pos x="799968" y="0"/>
              </a:cxn>
              <a:cxn ang="0">
                <a:pos x="759201" y="11064"/>
              </a:cxn>
              <a:cxn ang="0">
                <a:pos x="707640" y="57338"/>
              </a:cxn>
              <a:cxn ang="0">
                <a:pos x="743851" y="50217"/>
              </a:cxn>
              <a:cxn ang="0">
                <a:pos x="753749" y="19446"/>
              </a:cxn>
              <a:cxn ang="0">
                <a:pos x="766690" y="19446"/>
              </a:cxn>
              <a:cxn ang="0">
                <a:pos x="759201" y="11064"/>
              </a:cxn>
              <a:cxn ang="0">
                <a:pos x="753749" y="19446"/>
              </a:cxn>
              <a:cxn ang="0">
                <a:pos x="743851" y="50217"/>
              </a:cxn>
              <a:cxn ang="0">
                <a:pos x="775715" y="43952"/>
              </a:cxn>
              <a:cxn ang="0">
                <a:pos x="753749" y="19446"/>
              </a:cxn>
            </a:cxnLst>
            <a:rect l="0" t="0" r="r" b="b"/>
            <a:pathLst>
              <a:path w="800100" h="721360">
                <a:moveTo>
                  <a:pt x="743851" y="50217"/>
                </a:moveTo>
                <a:lnTo>
                  <a:pt x="707640" y="57338"/>
                </a:lnTo>
                <a:lnTo>
                  <a:pt x="0" y="692414"/>
                </a:lnTo>
                <a:lnTo>
                  <a:pt x="25395" y="720739"/>
                </a:lnTo>
                <a:lnTo>
                  <a:pt x="732162" y="86563"/>
                </a:lnTo>
                <a:lnTo>
                  <a:pt x="743851" y="50217"/>
                </a:lnTo>
                <a:close/>
              </a:path>
              <a:path w="800100" h="721360">
                <a:moveTo>
                  <a:pt x="796409" y="11064"/>
                </a:moveTo>
                <a:lnTo>
                  <a:pt x="759201" y="11064"/>
                </a:lnTo>
                <a:lnTo>
                  <a:pt x="784610" y="39502"/>
                </a:lnTo>
                <a:lnTo>
                  <a:pt x="732162" y="86563"/>
                </a:lnTo>
                <a:lnTo>
                  <a:pt x="713231" y="145420"/>
                </a:lnTo>
                <a:lnTo>
                  <a:pt x="713402" y="157675"/>
                </a:lnTo>
                <a:lnTo>
                  <a:pt x="720863" y="167158"/>
                </a:lnTo>
                <a:lnTo>
                  <a:pt x="734916" y="169105"/>
                </a:lnTo>
                <a:lnTo>
                  <a:pt x="744983" y="164387"/>
                </a:lnTo>
                <a:lnTo>
                  <a:pt x="749426" y="157093"/>
                </a:lnTo>
                <a:lnTo>
                  <a:pt x="796409" y="11064"/>
                </a:lnTo>
                <a:close/>
              </a:path>
              <a:path w="800100" h="721360">
                <a:moveTo>
                  <a:pt x="766690" y="19446"/>
                </a:moveTo>
                <a:lnTo>
                  <a:pt x="753749" y="19446"/>
                </a:lnTo>
                <a:lnTo>
                  <a:pt x="775715" y="43952"/>
                </a:lnTo>
                <a:lnTo>
                  <a:pt x="743851" y="50217"/>
                </a:lnTo>
                <a:lnTo>
                  <a:pt x="732162" y="86563"/>
                </a:lnTo>
                <a:lnTo>
                  <a:pt x="784610" y="39502"/>
                </a:lnTo>
                <a:lnTo>
                  <a:pt x="766690" y="19446"/>
                </a:lnTo>
                <a:close/>
              </a:path>
              <a:path w="800100" h="721360">
                <a:moveTo>
                  <a:pt x="799968" y="0"/>
                </a:moveTo>
                <a:lnTo>
                  <a:pt x="638424" y="33284"/>
                </a:lnTo>
                <a:lnTo>
                  <a:pt x="627578" y="39862"/>
                </a:lnTo>
                <a:lnTo>
                  <a:pt x="623207" y="51616"/>
                </a:lnTo>
                <a:lnTo>
                  <a:pt x="629132" y="64947"/>
                </a:lnTo>
                <a:lnTo>
                  <a:pt x="639310" y="70774"/>
                </a:lnTo>
                <a:lnTo>
                  <a:pt x="707640" y="57338"/>
                </a:lnTo>
                <a:lnTo>
                  <a:pt x="759201" y="11064"/>
                </a:lnTo>
                <a:lnTo>
                  <a:pt x="796409" y="11064"/>
                </a:lnTo>
                <a:lnTo>
                  <a:pt x="799968" y="0"/>
                </a:lnTo>
                <a:close/>
              </a:path>
              <a:path w="800100" h="721360">
                <a:moveTo>
                  <a:pt x="759201" y="11064"/>
                </a:moveTo>
                <a:lnTo>
                  <a:pt x="707640" y="57338"/>
                </a:lnTo>
                <a:lnTo>
                  <a:pt x="743851" y="50217"/>
                </a:lnTo>
                <a:lnTo>
                  <a:pt x="753749" y="19446"/>
                </a:lnTo>
                <a:lnTo>
                  <a:pt x="766690" y="19446"/>
                </a:lnTo>
                <a:lnTo>
                  <a:pt x="759201" y="11064"/>
                </a:lnTo>
                <a:close/>
              </a:path>
              <a:path w="800100" h="721360">
                <a:moveTo>
                  <a:pt x="753749" y="19446"/>
                </a:moveTo>
                <a:lnTo>
                  <a:pt x="743851" y="50217"/>
                </a:lnTo>
                <a:lnTo>
                  <a:pt x="775715" y="43952"/>
                </a:lnTo>
                <a:lnTo>
                  <a:pt x="753749" y="19446"/>
                </a:lnTo>
                <a:close/>
              </a:path>
            </a:pathLst>
          </a:custGeom>
          <a:solidFill>
            <a:srgbClr val="497DBA"/>
          </a:solidFill>
          <a:ln w="9525">
            <a:noFill/>
            <a:round/>
            <a:headEnd/>
            <a:tailEnd/>
          </a:ln>
        </p:spPr>
        <p:txBody>
          <a:bodyPr lIns="0" tIns="0" rIns="0" bIns="0"/>
          <a:lstStyle/>
          <a:p>
            <a:endParaRPr lang="en-US"/>
          </a:p>
        </p:txBody>
      </p:sp>
      <p:sp>
        <p:nvSpPr>
          <p:cNvPr id="13322" name="object 10"/>
          <p:cNvSpPr>
            <a:spLocks/>
          </p:cNvSpPr>
          <p:nvPr/>
        </p:nvSpPr>
        <p:spPr bwMode="auto">
          <a:xfrm>
            <a:off x="3044826" y="1735931"/>
            <a:ext cx="1566863" cy="1657350"/>
          </a:xfrm>
          <a:custGeom>
            <a:avLst/>
            <a:gdLst/>
            <a:ahLst/>
            <a:cxnLst>
              <a:cxn ang="0">
                <a:pos x="1558680" y="2209790"/>
              </a:cxn>
              <a:cxn ang="0">
                <a:pos x="0" y="1100053"/>
              </a:cxn>
              <a:cxn ang="0">
                <a:pos x="1565538" y="0"/>
              </a:cxn>
              <a:cxn ang="0">
                <a:pos x="1558680" y="2209790"/>
              </a:cxn>
            </a:cxnLst>
            <a:rect l="0" t="0" r="r" b="b"/>
            <a:pathLst>
              <a:path w="1565910" h="2209800">
                <a:moveTo>
                  <a:pt x="1558680" y="2209790"/>
                </a:moveTo>
                <a:lnTo>
                  <a:pt x="0" y="1100053"/>
                </a:lnTo>
                <a:lnTo>
                  <a:pt x="1565538" y="0"/>
                </a:lnTo>
                <a:lnTo>
                  <a:pt x="1558680" y="2209790"/>
                </a:lnTo>
                <a:close/>
              </a:path>
            </a:pathLst>
          </a:custGeom>
          <a:noFill/>
          <a:ln w="25399">
            <a:solidFill>
              <a:srgbClr val="7F63A1"/>
            </a:solidFill>
            <a:round/>
            <a:headEnd/>
            <a:tailEnd/>
          </a:ln>
        </p:spPr>
        <p:txBody>
          <a:bodyPr lIns="0" tIns="0" rIns="0" bIns="0"/>
          <a:lstStyle/>
          <a:p>
            <a:endParaRPr lang="en-US"/>
          </a:p>
        </p:txBody>
      </p:sp>
      <p:sp>
        <p:nvSpPr>
          <p:cNvPr id="13323" name="object 11"/>
          <p:cNvSpPr>
            <a:spLocks noChangeArrowheads="1"/>
          </p:cNvSpPr>
          <p:nvPr/>
        </p:nvSpPr>
        <p:spPr bwMode="auto">
          <a:xfrm>
            <a:off x="3282950" y="2087166"/>
            <a:ext cx="1157288" cy="635794"/>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p>
        </p:txBody>
      </p:sp>
      <p:sp>
        <p:nvSpPr>
          <p:cNvPr id="12" name="object 12"/>
          <p:cNvSpPr txBox="1"/>
          <p:nvPr/>
        </p:nvSpPr>
        <p:spPr>
          <a:xfrm>
            <a:off x="2789238" y="4157782"/>
            <a:ext cx="2181225" cy="369332"/>
          </a:xfrm>
          <a:prstGeom prst="rect">
            <a:avLst/>
          </a:prstGeom>
        </p:spPr>
        <p:txBody>
          <a:bodyPr wrap="square" lIns="0" tIns="0" rIns="0" bIns="0">
            <a:spAutoFit/>
          </a:bodyPr>
          <a:lstStyle/>
          <a:p>
            <a:pPr marL="612775" indent="-600075"/>
            <a:r>
              <a:rPr lang="en-US" sz="2400" dirty="0">
                <a:cs typeface="Calibri" pitchFamily="34" charset="0"/>
              </a:rPr>
              <a:t>Alternative</a:t>
            </a:r>
            <a:r>
              <a:rPr lang="en-US" sz="2400" dirty="0">
                <a:cs typeface="Times New Roman" pitchFamily="18" charset="0"/>
              </a:rPr>
              <a:t> </a:t>
            </a:r>
            <a:r>
              <a:rPr lang="en-US" sz="2400" dirty="0">
                <a:cs typeface="Calibri" pitchFamily="34" charset="0"/>
              </a:rPr>
              <a:t>B</a:t>
            </a:r>
          </a:p>
        </p:txBody>
      </p:sp>
      <p:sp>
        <p:nvSpPr>
          <p:cNvPr id="13325" name="object 13"/>
          <p:cNvSpPr>
            <a:spLocks/>
          </p:cNvSpPr>
          <p:nvPr/>
        </p:nvSpPr>
        <p:spPr bwMode="auto">
          <a:xfrm>
            <a:off x="2238376" y="3938588"/>
            <a:ext cx="4772025" cy="640556"/>
          </a:xfrm>
          <a:custGeom>
            <a:avLst/>
            <a:gdLst/>
            <a:ahLst/>
            <a:cxnLst>
              <a:cxn ang="0">
                <a:pos x="4738980" y="748664"/>
              </a:cxn>
              <a:cxn ang="0">
                <a:pos x="4733930" y="748664"/>
              </a:cxn>
              <a:cxn ang="0">
                <a:pos x="4733930" y="786764"/>
              </a:cxn>
              <a:cxn ang="0">
                <a:pos x="4663284" y="786764"/>
              </a:cxn>
              <a:cxn ang="0">
                <a:pos x="4609846" y="817936"/>
              </a:cxn>
              <a:cxn ang="0">
                <a:pos x="4601962" y="826947"/>
              </a:cxn>
              <a:cxn ang="0">
                <a:pos x="4600913" y="838663"/>
              </a:cxn>
              <a:cxn ang="0">
                <a:pos x="4609972" y="849755"/>
              </a:cxn>
              <a:cxn ang="0">
                <a:pos x="4620418" y="853272"/>
              </a:cxn>
              <a:cxn ang="0">
                <a:pos x="4629140" y="850843"/>
              </a:cxn>
              <a:cxn ang="0">
                <a:pos x="4738980" y="786764"/>
              </a:cxn>
              <a:cxn ang="0">
                <a:pos x="4733930" y="786764"/>
              </a:cxn>
              <a:cxn ang="0">
                <a:pos x="4738982" y="786763"/>
              </a:cxn>
              <a:cxn ang="0">
                <a:pos x="4771634" y="767714"/>
              </a:cxn>
              <a:cxn ang="0">
                <a:pos x="4738980" y="748664"/>
              </a:cxn>
              <a:cxn ang="0">
                <a:pos x="4696519" y="767377"/>
              </a:cxn>
              <a:cxn ang="0">
                <a:pos x="4663286" y="786763"/>
              </a:cxn>
              <a:cxn ang="0">
                <a:pos x="4733930" y="786764"/>
              </a:cxn>
              <a:cxn ang="0">
                <a:pos x="4733930" y="784168"/>
              </a:cxn>
              <a:cxn ang="0">
                <a:pos x="4724146" y="784168"/>
              </a:cxn>
              <a:cxn ang="0">
                <a:pos x="4696519" y="767377"/>
              </a:cxn>
              <a:cxn ang="0">
                <a:pos x="38099" y="0"/>
              </a:cxn>
              <a:cxn ang="0">
                <a:pos x="0" y="0"/>
              </a:cxn>
              <a:cxn ang="0">
                <a:pos x="0" y="767714"/>
              </a:cxn>
              <a:cxn ang="0">
                <a:pos x="4991" y="780577"/>
              </a:cxn>
              <a:cxn ang="0">
                <a:pos x="17261" y="786682"/>
              </a:cxn>
              <a:cxn ang="0">
                <a:pos x="4663286" y="786763"/>
              </a:cxn>
              <a:cxn ang="0">
                <a:pos x="4695941" y="767714"/>
              </a:cxn>
              <a:cxn ang="0">
                <a:pos x="38099" y="767714"/>
              </a:cxn>
              <a:cxn ang="0">
                <a:pos x="19049" y="748664"/>
              </a:cxn>
              <a:cxn ang="0">
                <a:pos x="38099" y="748664"/>
              </a:cxn>
              <a:cxn ang="0">
                <a:pos x="38099" y="0"/>
              </a:cxn>
              <a:cxn ang="0">
                <a:pos x="4724146" y="751261"/>
              </a:cxn>
              <a:cxn ang="0">
                <a:pos x="4696519" y="767377"/>
              </a:cxn>
              <a:cxn ang="0">
                <a:pos x="4724146" y="784168"/>
              </a:cxn>
              <a:cxn ang="0">
                <a:pos x="4724146" y="751261"/>
              </a:cxn>
              <a:cxn ang="0">
                <a:pos x="4733930" y="751261"/>
              </a:cxn>
              <a:cxn ang="0">
                <a:pos x="4724146" y="751261"/>
              </a:cxn>
              <a:cxn ang="0">
                <a:pos x="4724146" y="784168"/>
              </a:cxn>
              <a:cxn ang="0">
                <a:pos x="4733930" y="784168"/>
              </a:cxn>
              <a:cxn ang="0">
                <a:pos x="4733930" y="751261"/>
              </a:cxn>
              <a:cxn ang="0">
                <a:pos x="38099" y="748664"/>
              </a:cxn>
              <a:cxn ang="0">
                <a:pos x="19049" y="748664"/>
              </a:cxn>
              <a:cxn ang="0">
                <a:pos x="38099" y="767714"/>
              </a:cxn>
              <a:cxn ang="0">
                <a:pos x="38099" y="748664"/>
              </a:cxn>
              <a:cxn ang="0">
                <a:pos x="4665729" y="748664"/>
              </a:cxn>
              <a:cxn ang="0">
                <a:pos x="38099" y="748664"/>
              </a:cxn>
              <a:cxn ang="0">
                <a:pos x="38099" y="767714"/>
              </a:cxn>
              <a:cxn ang="0">
                <a:pos x="4695941" y="767714"/>
              </a:cxn>
              <a:cxn ang="0">
                <a:pos x="4696519" y="767377"/>
              </a:cxn>
              <a:cxn ang="0">
                <a:pos x="4665729" y="748664"/>
              </a:cxn>
              <a:cxn ang="0">
                <a:pos x="4617407" y="682102"/>
              </a:cxn>
              <a:cxn ang="0">
                <a:pos x="4606704" y="686884"/>
              </a:cxn>
              <a:cxn ang="0">
                <a:pos x="4601506" y="700018"/>
              </a:cxn>
              <a:cxn ang="0">
                <a:pos x="4603276" y="710709"/>
              </a:cxn>
              <a:cxn ang="0">
                <a:pos x="4696519" y="767377"/>
              </a:cxn>
              <a:cxn ang="0">
                <a:pos x="4724146" y="751261"/>
              </a:cxn>
              <a:cxn ang="0">
                <a:pos x="4733930" y="751261"/>
              </a:cxn>
              <a:cxn ang="0">
                <a:pos x="4733930" y="748664"/>
              </a:cxn>
              <a:cxn ang="0">
                <a:pos x="4738980" y="748664"/>
              </a:cxn>
              <a:cxn ang="0">
                <a:pos x="4629140" y="684586"/>
              </a:cxn>
              <a:cxn ang="0">
                <a:pos x="4617407" y="682102"/>
              </a:cxn>
            </a:cxnLst>
            <a:rect l="0" t="0" r="r" b="b"/>
            <a:pathLst>
              <a:path w="4772025" h="853439">
                <a:moveTo>
                  <a:pt x="4738980" y="748664"/>
                </a:moveTo>
                <a:lnTo>
                  <a:pt x="4733930" y="748664"/>
                </a:lnTo>
                <a:lnTo>
                  <a:pt x="4733930" y="786764"/>
                </a:lnTo>
                <a:lnTo>
                  <a:pt x="4663284" y="786764"/>
                </a:lnTo>
                <a:lnTo>
                  <a:pt x="4609846" y="817936"/>
                </a:lnTo>
                <a:lnTo>
                  <a:pt x="4601962" y="826947"/>
                </a:lnTo>
                <a:lnTo>
                  <a:pt x="4600913" y="838663"/>
                </a:lnTo>
                <a:lnTo>
                  <a:pt x="4609972" y="849755"/>
                </a:lnTo>
                <a:lnTo>
                  <a:pt x="4620418" y="853272"/>
                </a:lnTo>
                <a:lnTo>
                  <a:pt x="4629140" y="850843"/>
                </a:lnTo>
                <a:lnTo>
                  <a:pt x="4738980" y="786764"/>
                </a:lnTo>
                <a:lnTo>
                  <a:pt x="4733930" y="786764"/>
                </a:lnTo>
                <a:lnTo>
                  <a:pt x="4738982" y="786763"/>
                </a:lnTo>
                <a:lnTo>
                  <a:pt x="4771634" y="767714"/>
                </a:lnTo>
                <a:lnTo>
                  <a:pt x="4738980" y="748664"/>
                </a:lnTo>
                <a:close/>
              </a:path>
              <a:path w="4772025" h="853439">
                <a:moveTo>
                  <a:pt x="4696519" y="767377"/>
                </a:moveTo>
                <a:lnTo>
                  <a:pt x="4663286" y="786763"/>
                </a:lnTo>
                <a:lnTo>
                  <a:pt x="4733930" y="786764"/>
                </a:lnTo>
                <a:lnTo>
                  <a:pt x="4733930" y="784168"/>
                </a:lnTo>
                <a:lnTo>
                  <a:pt x="4724146" y="784168"/>
                </a:lnTo>
                <a:lnTo>
                  <a:pt x="4696519" y="767377"/>
                </a:lnTo>
                <a:close/>
              </a:path>
              <a:path w="4772025" h="853439">
                <a:moveTo>
                  <a:pt x="38099" y="0"/>
                </a:moveTo>
                <a:lnTo>
                  <a:pt x="0" y="0"/>
                </a:lnTo>
                <a:lnTo>
                  <a:pt x="0" y="767714"/>
                </a:lnTo>
                <a:lnTo>
                  <a:pt x="4991" y="780577"/>
                </a:lnTo>
                <a:lnTo>
                  <a:pt x="17261" y="786682"/>
                </a:lnTo>
                <a:lnTo>
                  <a:pt x="4663286" y="786763"/>
                </a:lnTo>
                <a:lnTo>
                  <a:pt x="4695941" y="767714"/>
                </a:lnTo>
                <a:lnTo>
                  <a:pt x="38099" y="767714"/>
                </a:lnTo>
                <a:lnTo>
                  <a:pt x="19049" y="748664"/>
                </a:lnTo>
                <a:lnTo>
                  <a:pt x="38099" y="748664"/>
                </a:lnTo>
                <a:lnTo>
                  <a:pt x="38099" y="0"/>
                </a:lnTo>
                <a:close/>
              </a:path>
              <a:path w="4772025" h="853439">
                <a:moveTo>
                  <a:pt x="4724146" y="751261"/>
                </a:moveTo>
                <a:lnTo>
                  <a:pt x="4696519" y="767377"/>
                </a:lnTo>
                <a:lnTo>
                  <a:pt x="4724146" y="784168"/>
                </a:lnTo>
                <a:lnTo>
                  <a:pt x="4724146" y="751261"/>
                </a:lnTo>
                <a:close/>
              </a:path>
              <a:path w="4772025" h="853439">
                <a:moveTo>
                  <a:pt x="4733930" y="751261"/>
                </a:moveTo>
                <a:lnTo>
                  <a:pt x="4724146" y="751261"/>
                </a:lnTo>
                <a:lnTo>
                  <a:pt x="4724146" y="784168"/>
                </a:lnTo>
                <a:lnTo>
                  <a:pt x="4733930" y="784168"/>
                </a:lnTo>
                <a:lnTo>
                  <a:pt x="4733930" y="751261"/>
                </a:lnTo>
                <a:close/>
              </a:path>
              <a:path w="4772025" h="853439">
                <a:moveTo>
                  <a:pt x="38099" y="748664"/>
                </a:moveTo>
                <a:lnTo>
                  <a:pt x="19049" y="748664"/>
                </a:lnTo>
                <a:lnTo>
                  <a:pt x="38099" y="767714"/>
                </a:lnTo>
                <a:lnTo>
                  <a:pt x="38099" y="748664"/>
                </a:lnTo>
                <a:close/>
              </a:path>
              <a:path w="4772025" h="853439">
                <a:moveTo>
                  <a:pt x="4665729" y="748664"/>
                </a:moveTo>
                <a:lnTo>
                  <a:pt x="38099" y="748664"/>
                </a:lnTo>
                <a:lnTo>
                  <a:pt x="38099" y="767714"/>
                </a:lnTo>
                <a:lnTo>
                  <a:pt x="4695941" y="767714"/>
                </a:lnTo>
                <a:lnTo>
                  <a:pt x="4696519" y="767377"/>
                </a:lnTo>
                <a:lnTo>
                  <a:pt x="4665729" y="748664"/>
                </a:lnTo>
                <a:close/>
              </a:path>
              <a:path w="4772025" h="853439">
                <a:moveTo>
                  <a:pt x="4617407" y="682102"/>
                </a:moveTo>
                <a:lnTo>
                  <a:pt x="4606704" y="686884"/>
                </a:lnTo>
                <a:lnTo>
                  <a:pt x="4601506" y="700018"/>
                </a:lnTo>
                <a:lnTo>
                  <a:pt x="4603276" y="710709"/>
                </a:lnTo>
                <a:lnTo>
                  <a:pt x="4696519" y="767377"/>
                </a:lnTo>
                <a:lnTo>
                  <a:pt x="4724146" y="751261"/>
                </a:lnTo>
                <a:lnTo>
                  <a:pt x="4733930" y="751261"/>
                </a:lnTo>
                <a:lnTo>
                  <a:pt x="4733930" y="748664"/>
                </a:lnTo>
                <a:lnTo>
                  <a:pt x="4738980" y="748664"/>
                </a:lnTo>
                <a:lnTo>
                  <a:pt x="4629140" y="684586"/>
                </a:lnTo>
                <a:lnTo>
                  <a:pt x="4617407" y="682102"/>
                </a:lnTo>
                <a:close/>
              </a:path>
            </a:pathLst>
          </a:custGeom>
          <a:solidFill>
            <a:srgbClr val="BD4A47"/>
          </a:solidFill>
          <a:ln w="9525">
            <a:noFill/>
            <a:round/>
            <a:headEnd/>
            <a:tailEnd/>
          </a:ln>
        </p:spPr>
        <p:txBody>
          <a:bodyPr lIns="0" tIns="0" rIns="0" bIns="0"/>
          <a:lstStyle/>
          <a:p>
            <a:endParaRPr lang="en-US"/>
          </a:p>
        </p:txBody>
      </p:sp>
      <p:sp>
        <p:nvSpPr>
          <p:cNvPr id="13326" name="object 14"/>
          <p:cNvSpPr>
            <a:spLocks noChangeArrowheads="1"/>
          </p:cNvSpPr>
          <p:nvPr/>
        </p:nvSpPr>
        <p:spPr bwMode="auto">
          <a:xfrm>
            <a:off x="5286375" y="1122760"/>
            <a:ext cx="1847850" cy="127039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
        <p:nvSpPr>
          <p:cNvPr id="13327" name="object 15"/>
          <p:cNvSpPr>
            <a:spLocks noChangeArrowheads="1"/>
          </p:cNvSpPr>
          <p:nvPr/>
        </p:nvSpPr>
        <p:spPr bwMode="auto">
          <a:xfrm>
            <a:off x="5430839" y="1326356"/>
            <a:ext cx="1641475" cy="944166"/>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p>
        </p:txBody>
      </p:sp>
      <p:sp>
        <p:nvSpPr>
          <p:cNvPr id="13328" name="object 16"/>
          <p:cNvSpPr>
            <a:spLocks noChangeArrowheads="1"/>
          </p:cNvSpPr>
          <p:nvPr/>
        </p:nvSpPr>
        <p:spPr bwMode="auto">
          <a:xfrm>
            <a:off x="5334000" y="1143000"/>
            <a:ext cx="1752600" cy="1200150"/>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en-US"/>
          </a:p>
        </p:txBody>
      </p:sp>
      <p:sp>
        <p:nvSpPr>
          <p:cNvPr id="13329" name="object 17"/>
          <p:cNvSpPr>
            <a:spLocks/>
          </p:cNvSpPr>
          <p:nvPr/>
        </p:nvSpPr>
        <p:spPr bwMode="auto">
          <a:xfrm>
            <a:off x="5334000" y="1143000"/>
            <a:ext cx="1752600" cy="1200150"/>
          </a:xfrm>
          <a:custGeom>
            <a:avLst/>
            <a:gdLst/>
            <a:ahLst/>
            <a:cxnLst>
              <a:cxn ang="0">
                <a:pos x="2904" y="734485"/>
              </a:cxn>
              <a:cxn ang="0">
                <a:pos x="25466" y="607841"/>
              </a:cxn>
              <a:cxn ang="0">
                <a:pos x="68860" y="488683"/>
              </a:cxn>
              <a:cxn ang="0">
                <a:pos x="131283" y="378661"/>
              </a:cxn>
              <a:cxn ang="0">
                <a:pos x="210932" y="279421"/>
              </a:cxn>
              <a:cxn ang="0">
                <a:pos x="306003" y="192613"/>
              </a:cxn>
              <a:cxn ang="0">
                <a:pos x="414691" y="119884"/>
              </a:cxn>
              <a:cxn ang="0">
                <a:pos x="535194" y="62882"/>
              </a:cxn>
              <a:cxn ang="0">
                <a:pos x="665706" y="23255"/>
              </a:cxn>
              <a:cxn ang="0">
                <a:pos x="804426" y="2652"/>
              </a:cxn>
              <a:cxn ang="0">
                <a:pos x="948173" y="2652"/>
              </a:cxn>
              <a:cxn ang="0">
                <a:pos x="1086893" y="23255"/>
              </a:cxn>
              <a:cxn ang="0">
                <a:pos x="1217405" y="62882"/>
              </a:cxn>
              <a:cxn ang="0">
                <a:pos x="1337908" y="119884"/>
              </a:cxn>
              <a:cxn ang="0">
                <a:pos x="1446596" y="192613"/>
              </a:cxn>
              <a:cxn ang="0">
                <a:pos x="1541667" y="279421"/>
              </a:cxn>
              <a:cxn ang="0">
                <a:pos x="1621316" y="378661"/>
              </a:cxn>
              <a:cxn ang="0">
                <a:pos x="1683739" y="488683"/>
              </a:cxn>
              <a:cxn ang="0">
                <a:pos x="1727133" y="607841"/>
              </a:cxn>
              <a:cxn ang="0">
                <a:pos x="1749695" y="734485"/>
              </a:cxn>
              <a:cxn ang="0">
                <a:pos x="1749695" y="865714"/>
              </a:cxn>
              <a:cxn ang="0">
                <a:pos x="1727133" y="992358"/>
              </a:cxn>
              <a:cxn ang="0">
                <a:pos x="1683739" y="1111516"/>
              </a:cxn>
              <a:cxn ang="0">
                <a:pos x="1621316" y="1221538"/>
              </a:cxn>
              <a:cxn ang="0">
                <a:pos x="1541667" y="1320778"/>
              </a:cxn>
              <a:cxn ang="0">
                <a:pos x="1446596" y="1407586"/>
              </a:cxn>
              <a:cxn ang="0">
                <a:pos x="1337908" y="1480315"/>
              </a:cxn>
              <a:cxn ang="0">
                <a:pos x="1217405" y="1537317"/>
              </a:cxn>
              <a:cxn ang="0">
                <a:pos x="1086893" y="1576944"/>
              </a:cxn>
              <a:cxn ang="0">
                <a:pos x="948173" y="1597547"/>
              </a:cxn>
              <a:cxn ang="0">
                <a:pos x="804426" y="1597547"/>
              </a:cxn>
              <a:cxn ang="0">
                <a:pos x="665706" y="1576944"/>
              </a:cxn>
              <a:cxn ang="0">
                <a:pos x="535194" y="1537317"/>
              </a:cxn>
              <a:cxn ang="0">
                <a:pos x="414691" y="1480315"/>
              </a:cxn>
              <a:cxn ang="0">
                <a:pos x="306003" y="1407586"/>
              </a:cxn>
              <a:cxn ang="0">
                <a:pos x="210932" y="1320778"/>
              </a:cxn>
              <a:cxn ang="0">
                <a:pos x="131283" y="1221538"/>
              </a:cxn>
              <a:cxn ang="0">
                <a:pos x="68860" y="1111516"/>
              </a:cxn>
              <a:cxn ang="0">
                <a:pos x="25466" y="992358"/>
              </a:cxn>
              <a:cxn ang="0">
                <a:pos x="2904" y="865714"/>
              </a:cxn>
            </a:cxnLst>
            <a:rect l="0" t="0" r="r" b="b"/>
            <a:pathLst>
              <a:path w="1752600" h="1600200">
                <a:moveTo>
                  <a:pt x="0" y="800099"/>
                </a:moveTo>
                <a:lnTo>
                  <a:pt x="2904" y="734485"/>
                </a:lnTo>
                <a:lnTo>
                  <a:pt x="11468" y="670330"/>
                </a:lnTo>
                <a:lnTo>
                  <a:pt x="25466" y="607841"/>
                </a:lnTo>
                <a:lnTo>
                  <a:pt x="44671" y="547223"/>
                </a:lnTo>
                <a:lnTo>
                  <a:pt x="68860" y="488683"/>
                </a:lnTo>
                <a:lnTo>
                  <a:pt x="97806" y="432427"/>
                </a:lnTo>
                <a:lnTo>
                  <a:pt x="131283" y="378661"/>
                </a:lnTo>
                <a:lnTo>
                  <a:pt x="169067" y="327590"/>
                </a:lnTo>
                <a:lnTo>
                  <a:pt x="210932" y="279421"/>
                </a:lnTo>
                <a:lnTo>
                  <a:pt x="256653" y="234360"/>
                </a:lnTo>
                <a:lnTo>
                  <a:pt x="306003" y="192613"/>
                </a:lnTo>
                <a:lnTo>
                  <a:pt x="358757" y="154385"/>
                </a:lnTo>
                <a:lnTo>
                  <a:pt x="414691" y="119884"/>
                </a:lnTo>
                <a:lnTo>
                  <a:pt x="473578" y="89314"/>
                </a:lnTo>
                <a:lnTo>
                  <a:pt x="535194" y="62882"/>
                </a:lnTo>
                <a:lnTo>
                  <a:pt x="599311" y="40793"/>
                </a:lnTo>
                <a:lnTo>
                  <a:pt x="665706" y="23255"/>
                </a:lnTo>
                <a:lnTo>
                  <a:pt x="734153" y="10473"/>
                </a:lnTo>
                <a:lnTo>
                  <a:pt x="804426" y="2652"/>
                </a:lnTo>
                <a:lnTo>
                  <a:pt x="876299" y="0"/>
                </a:lnTo>
                <a:lnTo>
                  <a:pt x="948173" y="2652"/>
                </a:lnTo>
                <a:lnTo>
                  <a:pt x="1018446" y="10473"/>
                </a:lnTo>
                <a:lnTo>
                  <a:pt x="1086893" y="23255"/>
                </a:lnTo>
                <a:lnTo>
                  <a:pt x="1153288" y="40793"/>
                </a:lnTo>
                <a:lnTo>
                  <a:pt x="1217405" y="62882"/>
                </a:lnTo>
                <a:lnTo>
                  <a:pt x="1279021" y="89314"/>
                </a:lnTo>
                <a:lnTo>
                  <a:pt x="1337908" y="119884"/>
                </a:lnTo>
                <a:lnTo>
                  <a:pt x="1393842" y="154385"/>
                </a:lnTo>
                <a:lnTo>
                  <a:pt x="1446596" y="192613"/>
                </a:lnTo>
                <a:lnTo>
                  <a:pt x="1495946" y="234360"/>
                </a:lnTo>
                <a:lnTo>
                  <a:pt x="1541667" y="279421"/>
                </a:lnTo>
                <a:lnTo>
                  <a:pt x="1583532" y="327590"/>
                </a:lnTo>
                <a:lnTo>
                  <a:pt x="1621316" y="378661"/>
                </a:lnTo>
                <a:lnTo>
                  <a:pt x="1654793" y="432427"/>
                </a:lnTo>
                <a:lnTo>
                  <a:pt x="1683739" y="488683"/>
                </a:lnTo>
                <a:lnTo>
                  <a:pt x="1707927" y="547223"/>
                </a:lnTo>
                <a:lnTo>
                  <a:pt x="1727133" y="607841"/>
                </a:lnTo>
                <a:lnTo>
                  <a:pt x="1741131" y="670330"/>
                </a:lnTo>
                <a:lnTo>
                  <a:pt x="1749695" y="734485"/>
                </a:lnTo>
                <a:lnTo>
                  <a:pt x="1752599" y="800099"/>
                </a:lnTo>
                <a:lnTo>
                  <a:pt x="1749695" y="865714"/>
                </a:lnTo>
                <a:lnTo>
                  <a:pt x="1741131" y="929869"/>
                </a:lnTo>
                <a:lnTo>
                  <a:pt x="1727133" y="992358"/>
                </a:lnTo>
                <a:lnTo>
                  <a:pt x="1707927" y="1052976"/>
                </a:lnTo>
                <a:lnTo>
                  <a:pt x="1683739" y="1111516"/>
                </a:lnTo>
                <a:lnTo>
                  <a:pt x="1654793" y="1167772"/>
                </a:lnTo>
                <a:lnTo>
                  <a:pt x="1621316" y="1221538"/>
                </a:lnTo>
                <a:lnTo>
                  <a:pt x="1583532" y="1272609"/>
                </a:lnTo>
                <a:lnTo>
                  <a:pt x="1541667" y="1320778"/>
                </a:lnTo>
                <a:lnTo>
                  <a:pt x="1495946" y="1365839"/>
                </a:lnTo>
                <a:lnTo>
                  <a:pt x="1446596" y="1407586"/>
                </a:lnTo>
                <a:lnTo>
                  <a:pt x="1393842" y="1445814"/>
                </a:lnTo>
                <a:lnTo>
                  <a:pt x="1337908" y="1480315"/>
                </a:lnTo>
                <a:lnTo>
                  <a:pt x="1279021" y="1510885"/>
                </a:lnTo>
                <a:lnTo>
                  <a:pt x="1217405" y="1537317"/>
                </a:lnTo>
                <a:lnTo>
                  <a:pt x="1153288" y="1559406"/>
                </a:lnTo>
                <a:lnTo>
                  <a:pt x="1086893" y="1576944"/>
                </a:lnTo>
                <a:lnTo>
                  <a:pt x="1018446" y="1589726"/>
                </a:lnTo>
                <a:lnTo>
                  <a:pt x="948173" y="1597547"/>
                </a:lnTo>
                <a:lnTo>
                  <a:pt x="876299" y="1600199"/>
                </a:lnTo>
                <a:lnTo>
                  <a:pt x="804426" y="1597547"/>
                </a:lnTo>
                <a:lnTo>
                  <a:pt x="734153" y="1589726"/>
                </a:lnTo>
                <a:lnTo>
                  <a:pt x="665706" y="1576944"/>
                </a:lnTo>
                <a:lnTo>
                  <a:pt x="599311" y="1559406"/>
                </a:lnTo>
                <a:lnTo>
                  <a:pt x="535194" y="1537317"/>
                </a:lnTo>
                <a:lnTo>
                  <a:pt x="473578" y="1510885"/>
                </a:lnTo>
                <a:lnTo>
                  <a:pt x="414691" y="1480315"/>
                </a:lnTo>
                <a:lnTo>
                  <a:pt x="358757" y="1445814"/>
                </a:lnTo>
                <a:lnTo>
                  <a:pt x="306003" y="1407586"/>
                </a:lnTo>
                <a:lnTo>
                  <a:pt x="256653" y="1365839"/>
                </a:lnTo>
                <a:lnTo>
                  <a:pt x="210932" y="1320778"/>
                </a:lnTo>
                <a:lnTo>
                  <a:pt x="169067" y="1272609"/>
                </a:lnTo>
                <a:lnTo>
                  <a:pt x="131283" y="1221538"/>
                </a:lnTo>
                <a:lnTo>
                  <a:pt x="97806" y="1167772"/>
                </a:lnTo>
                <a:lnTo>
                  <a:pt x="68860" y="1111516"/>
                </a:lnTo>
                <a:lnTo>
                  <a:pt x="44671" y="1052976"/>
                </a:lnTo>
                <a:lnTo>
                  <a:pt x="25466" y="992358"/>
                </a:lnTo>
                <a:lnTo>
                  <a:pt x="11468" y="929869"/>
                </a:lnTo>
                <a:lnTo>
                  <a:pt x="2904" y="865714"/>
                </a:lnTo>
                <a:lnTo>
                  <a:pt x="0" y="800099"/>
                </a:lnTo>
                <a:close/>
              </a:path>
            </a:pathLst>
          </a:custGeom>
          <a:noFill/>
          <a:ln w="9524">
            <a:solidFill>
              <a:srgbClr val="46AAC5"/>
            </a:solidFill>
            <a:round/>
            <a:headEnd/>
            <a:tailEnd/>
          </a:ln>
        </p:spPr>
        <p:txBody>
          <a:bodyPr lIns="0" tIns="0" rIns="0" bIns="0"/>
          <a:lstStyle/>
          <a:p>
            <a:endParaRPr lang="en-US"/>
          </a:p>
        </p:txBody>
      </p:sp>
      <p:sp>
        <p:nvSpPr>
          <p:cNvPr id="18" name="object 18"/>
          <p:cNvSpPr txBox="1"/>
          <p:nvPr/>
        </p:nvSpPr>
        <p:spPr>
          <a:xfrm>
            <a:off x="5675314" y="1463279"/>
            <a:ext cx="1069975" cy="861774"/>
          </a:xfrm>
          <a:prstGeom prst="rect">
            <a:avLst/>
          </a:prstGeom>
        </p:spPr>
        <p:txBody>
          <a:bodyPr lIns="0" tIns="0" rIns="0" bIns="0">
            <a:spAutoFit/>
          </a:bodyPr>
          <a:lstStyle/>
          <a:p>
            <a:pPr marL="12700" fontAlgn="auto">
              <a:spcBef>
                <a:spcPts val="0"/>
              </a:spcBef>
              <a:spcAft>
                <a:spcPts val="0"/>
              </a:spcAft>
              <a:defRPr/>
            </a:pPr>
            <a:r>
              <a:rPr sz="2800" b="1" spc="-65" dirty="0">
                <a:cs typeface="Calibri"/>
              </a:rPr>
              <a:t>P</a:t>
            </a:r>
            <a:r>
              <a:rPr sz="2800" b="1" spc="-5" dirty="0">
                <a:cs typeface="Calibri"/>
              </a:rPr>
              <a:t>er</a:t>
            </a:r>
            <a:r>
              <a:rPr sz="2800" b="1" spc="-50" dirty="0">
                <a:cs typeface="Calibri"/>
              </a:rPr>
              <a:t>f</a:t>
            </a:r>
            <a:r>
              <a:rPr sz="2800" b="1" spc="-20" dirty="0">
                <a:cs typeface="Calibri"/>
              </a:rPr>
              <a:t>ect</a:t>
            </a:r>
            <a:endParaRPr sz="2800">
              <a:cs typeface="Calibri"/>
            </a:endParaRPr>
          </a:p>
          <a:p>
            <a:pPr marL="45720" fontAlgn="auto">
              <a:spcBef>
                <a:spcPts val="0"/>
              </a:spcBef>
              <a:spcAft>
                <a:spcPts val="0"/>
              </a:spcAft>
              <a:defRPr/>
            </a:pPr>
            <a:r>
              <a:rPr sz="2800" b="1" spc="-15" dirty="0">
                <a:cs typeface="Calibri"/>
              </a:rPr>
              <a:t>Health</a:t>
            </a:r>
            <a:endParaRPr sz="2800">
              <a:cs typeface="Calibri"/>
            </a:endParaRPr>
          </a:p>
        </p:txBody>
      </p:sp>
      <p:sp>
        <p:nvSpPr>
          <p:cNvPr id="13331" name="object 19"/>
          <p:cNvSpPr>
            <a:spLocks noChangeArrowheads="1"/>
          </p:cNvSpPr>
          <p:nvPr/>
        </p:nvSpPr>
        <p:spPr bwMode="auto">
          <a:xfrm>
            <a:off x="5362575" y="2782491"/>
            <a:ext cx="1847850" cy="1270397"/>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en-US"/>
          </a:p>
        </p:txBody>
      </p:sp>
      <p:sp>
        <p:nvSpPr>
          <p:cNvPr id="13332" name="object 20"/>
          <p:cNvSpPr>
            <a:spLocks noChangeArrowheads="1"/>
          </p:cNvSpPr>
          <p:nvPr/>
        </p:nvSpPr>
        <p:spPr bwMode="auto">
          <a:xfrm>
            <a:off x="5586414" y="3145631"/>
            <a:ext cx="1481137" cy="623888"/>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en-US"/>
          </a:p>
        </p:txBody>
      </p:sp>
      <p:sp>
        <p:nvSpPr>
          <p:cNvPr id="13333" name="object 21"/>
          <p:cNvSpPr>
            <a:spLocks noChangeArrowheads="1"/>
          </p:cNvSpPr>
          <p:nvPr/>
        </p:nvSpPr>
        <p:spPr bwMode="auto">
          <a:xfrm>
            <a:off x="5410200" y="2800350"/>
            <a:ext cx="1752600" cy="1200150"/>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en-US"/>
          </a:p>
        </p:txBody>
      </p:sp>
      <p:sp>
        <p:nvSpPr>
          <p:cNvPr id="13334" name="object 22"/>
          <p:cNvSpPr>
            <a:spLocks/>
          </p:cNvSpPr>
          <p:nvPr/>
        </p:nvSpPr>
        <p:spPr bwMode="auto">
          <a:xfrm>
            <a:off x="5410200" y="2800350"/>
            <a:ext cx="1752600" cy="1200150"/>
          </a:xfrm>
          <a:custGeom>
            <a:avLst/>
            <a:gdLst/>
            <a:ahLst/>
            <a:cxnLst>
              <a:cxn ang="0">
                <a:pos x="2904" y="734486"/>
              </a:cxn>
              <a:cxn ang="0">
                <a:pos x="25466" y="607844"/>
              </a:cxn>
              <a:cxn ang="0">
                <a:pos x="68860" y="488687"/>
              </a:cxn>
              <a:cxn ang="0">
                <a:pos x="131283" y="378665"/>
              </a:cxn>
              <a:cxn ang="0">
                <a:pos x="210932" y="279425"/>
              </a:cxn>
              <a:cxn ang="0">
                <a:pos x="306003" y="192616"/>
              </a:cxn>
              <a:cxn ang="0">
                <a:pos x="414691" y="119886"/>
              </a:cxn>
              <a:cxn ang="0">
                <a:pos x="535194" y="62883"/>
              </a:cxn>
              <a:cxn ang="0">
                <a:pos x="665706" y="23256"/>
              </a:cxn>
              <a:cxn ang="0">
                <a:pos x="804426" y="2652"/>
              </a:cxn>
              <a:cxn ang="0">
                <a:pos x="948173" y="2652"/>
              </a:cxn>
              <a:cxn ang="0">
                <a:pos x="1086893" y="23256"/>
              </a:cxn>
              <a:cxn ang="0">
                <a:pos x="1217405" y="62883"/>
              </a:cxn>
              <a:cxn ang="0">
                <a:pos x="1337908" y="119886"/>
              </a:cxn>
              <a:cxn ang="0">
                <a:pos x="1446596" y="192616"/>
              </a:cxn>
              <a:cxn ang="0">
                <a:pos x="1541667" y="279425"/>
              </a:cxn>
              <a:cxn ang="0">
                <a:pos x="1621316" y="378665"/>
              </a:cxn>
              <a:cxn ang="0">
                <a:pos x="1683739" y="488687"/>
              </a:cxn>
              <a:cxn ang="0">
                <a:pos x="1727133" y="607844"/>
              </a:cxn>
              <a:cxn ang="0">
                <a:pos x="1749695" y="734486"/>
              </a:cxn>
              <a:cxn ang="0">
                <a:pos x="1749695" y="865713"/>
              </a:cxn>
              <a:cxn ang="0">
                <a:pos x="1727133" y="992355"/>
              </a:cxn>
              <a:cxn ang="0">
                <a:pos x="1683739" y="1111512"/>
              </a:cxn>
              <a:cxn ang="0">
                <a:pos x="1621316" y="1221534"/>
              </a:cxn>
              <a:cxn ang="0">
                <a:pos x="1541667" y="1320774"/>
              </a:cxn>
              <a:cxn ang="0">
                <a:pos x="1446596" y="1407583"/>
              </a:cxn>
              <a:cxn ang="0">
                <a:pos x="1337908" y="1480313"/>
              </a:cxn>
              <a:cxn ang="0">
                <a:pos x="1217405" y="1537316"/>
              </a:cxn>
              <a:cxn ang="0">
                <a:pos x="1086893" y="1576943"/>
              </a:cxn>
              <a:cxn ang="0">
                <a:pos x="948173" y="1597547"/>
              </a:cxn>
              <a:cxn ang="0">
                <a:pos x="804426" y="1597547"/>
              </a:cxn>
              <a:cxn ang="0">
                <a:pos x="665706" y="1576943"/>
              </a:cxn>
              <a:cxn ang="0">
                <a:pos x="535194" y="1537316"/>
              </a:cxn>
              <a:cxn ang="0">
                <a:pos x="414691" y="1480313"/>
              </a:cxn>
              <a:cxn ang="0">
                <a:pos x="306003" y="1407583"/>
              </a:cxn>
              <a:cxn ang="0">
                <a:pos x="210932" y="1320774"/>
              </a:cxn>
              <a:cxn ang="0">
                <a:pos x="131283" y="1221534"/>
              </a:cxn>
              <a:cxn ang="0">
                <a:pos x="68860" y="1111512"/>
              </a:cxn>
              <a:cxn ang="0">
                <a:pos x="25466" y="992355"/>
              </a:cxn>
              <a:cxn ang="0">
                <a:pos x="2904" y="865713"/>
              </a:cxn>
            </a:cxnLst>
            <a:rect l="0" t="0" r="r" b="b"/>
            <a:pathLst>
              <a:path w="1752600" h="1600200">
                <a:moveTo>
                  <a:pt x="0" y="800099"/>
                </a:moveTo>
                <a:lnTo>
                  <a:pt x="2904" y="734486"/>
                </a:lnTo>
                <a:lnTo>
                  <a:pt x="11468" y="670332"/>
                </a:lnTo>
                <a:lnTo>
                  <a:pt x="25466" y="607844"/>
                </a:lnTo>
                <a:lnTo>
                  <a:pt x="44671" y="547227"/>
                </a:lnTo>
                <a:lnTo>
                  <a:pt x="68860" y="488687"/>
                </a:lnTo>
                <a:lnTo>
                  <a:pt x="97806" y="432431"/>
                </a:lnTo>
                <a:lnTo>
                  <a:pt x="131283" y="378665"/>
                </a:lnTo>
                <a:lnTo>
                  <a:pt x="169067" y="327594"/>
                </a:lnTo>
                <a:lnTo>
                  <a:pt x="210932" y="279425"/>
                </a:lnTo>
                <a:lnTo>
                  <a:pt x="256653" y="234364"/>
                </a:lnTo>
                <a:lnTo>
                  <a:pt x="306003" y="192616"/>
                </a:lnTo>
                <a:lnTo>
                  <a:pt x="358757" y="154388"/>
                </a:lnTo>
                <a:lnTo>
                  <a:pt x="414691" y="119886"/>
                </a:lnTo>
                <a:lnTo>
                  <a:pt x="473578" y="89315"/>
                </a:lnTo>
                <a:lnTo>
                  <a:pt x="535194" y="62883"/>
                </a:lnTo>
                <a:lnTo>
                  <a:pt x="599311" y="40794"/>
                </a:lnTo>
                <a:lnTo>
                  <a:pt x="665706" y="23256"/>
                </a:lnTo>
                <a:lnTo>
                  <a:pt x="734153" y="10473"/>
                </a:lnTo>
                <a:lnTo>
                  <a:pt x="804426" y="2652"/>
                </a:lnTo>
                <a:lnTo>
                  <a:pt x="876299" y="0"/>
                </a:lnTo>
                <a:lnTo>
                  <a:pt x="948173" y="2652"/>
                </a:lnTo>
                <a:lnTo>
                  <a:pt x="1018446" y="10473"/>
                </a:lnTo>
                <a:lnTo>
                  <a:pt x="1086893" y="23256"/>
                </a:lnTo>
                <a:lnTo>
                  <a:pt x="1153288" y="40794"/>
                </a:lnTo>
                <a:lnTo>
                  <a:pt x="1217405" y="62883"/>
                </a:lnTo>
                <a:lnTo>
                  <a:pt x="1279021" y="89315"/>
                </a:lnTo>
                <a:lnTo>
                  <a:pt x="1337908" y="119886"/>
                </a:lnTo>
                <a:lnTo>
                  <a:pt x="1393842" y="154388"/>
                </a:lnTo>
                <a:lnTo>
                  <a:pt x="1446596" y="192616"/>
                </a:lnTo>
                <a:lnTo>
                  <a:pt x="1495946" y="234364"/>
                </a:lnTo>
                <a:lnTo>
                  <a:pt x="1541667" y="279425"/>
                </a:lnTo>
                <a:lnTo>
                  <a:pt x="1583532" y="327594"/>
                </a:lnTo>
                <a:lnTo>
                  <a:pt x="1621316" y="378665"/>
                </a:lnTo>
                <a:lnTo>
                  <a:pt x="1654793" y="432431"/>
                </a:lnTo>
                <a:lnTo>
                  <a:pt x="1683739" y="488687"/>
                </a:lnTo>
                <a:lnTo>
                  <a:pt x="1707927" y="547227"/>
                </a:lnTo>
                <a:lnTo>
                  <a:pt x="1727133" y="607844"/>
                </a:lnTo>
                <a:lnTo>
                  <a:pt x="1741131" y="670332"/>
                </a:lnTo>
                <a:lnTo>
                  <a:pt x="1749695" y="734486"/>
                </a:lnTo>
                <a:lnTo>
                  <a:pt x="1752599" y="800099"/>
                </a:lnTo>
                <a:lnTo>
                  <a:pt x="1749695" y="865713"/>
                </a:lnTo>
                <a:lnTo>
                  <a:pt x="1741131" y="929867"/>
                </a:lnTo>
                <a:lnTo>
                  <a:pt x="1727133" y="992355"/>
                </a:lnTo>
                <a:lnTo>
                  <a:pt x="1707927" y="1052972"/>
                </a:lnTo>
                <a:lnTo>
                  <a:pt x="1683739" y="1111512"/>
                </a:lnTo>
                <a:lnTo>
                  <a:pt x="1654793" y="1167768"/>
                </a:lnTo>
                <a:lnTo>
                  <a:pt x="1621316" y="1221534"/>
                </a:lnTo>
                <a:lnTo>
                  <a:pt x="1583532" y="1272605"/>
                </a:lnTo>
                <a:lnTo>
                  <a:pt x="1541667" y="1320774"/>
                </a:lnTo>
                <a:lnTo>
                  <a:pt x="1495946" y="1365835"/>
                </a:lnTo>
                <a:lnTo>
                  <a:pt x="1446596" y="1407583"/>
                </a:lnTo>
                <a:lnTo>
                  <a:pt x="1393842" y="1445811"/>
                </a:lnTo>
                <a:lnTo>
                  <a:pt x="1337908" y="1480313"/>
                </a:lnTo>
                <a:lnTo>
                  <a:pt x="1279021" y="1510884"/>
                </a:lnTo>
                <a:lnTo>
                  <a:pt x="1217405" y="1537316"/>
                </a:lnTo>
                <a:lnTo>
                  <a:pt x="1153288" y="1559405"/>
                </a:lnTo>
                <a:lnTo>
                  <a:pt x="1086893" y="1576943"/>
                </a:lnTo>
                <a:lnTo>
                  <a:pt x="1018446" y="1589726"/>
                </a:lnTo>
                <a:lnTo>
                  <a:pt x="948173" y="1597547"/>
                </a:lnTo>
                <a:lnTo>
                  <a:pt x="876299" y="1600199"/>
                </a:lnTo>
                <a:lnTo>
                  <a:pt x="804426" y="1597547"/>
                </a:lnTo>
                <a:lnTo>
                  <a:pt x="734153" y="1589726"/>
                </a:lnTo>
                <a:lnTo>
                  <a:pt x="665706" y="1576943"/>
                </a:lnTo>
                <a:lnTo>
                  <a:pt x="599311" y="1559405"/>
                </a:lnTo>
                <a:lnTo>
                  <a:pt x="535194" y="1537316"/>
                </a:lnTo>
                <a:lnTo>
                  <a:pt x="473578" y="1510884"/>
                </a:lnTo>
                <a:lnTo>
                  <a:pt x="414691" y="1480313"/>
                </a:lnTo>
                <a:lnTo>
                  <a:pt x="358757" y="1445811"/>
                </a:lnTo>
                <a:lnTo>
                  <a:pt x="306003" y="1407583"/>
                </a:lnTo>
                <a:lnTo>
                  <a:pt x="256653" y="1365835"/>
                </a:lnTo>
                <a:lnTo>
                  <a:pt x="210932" y="1320774"/>
                </a:lnTo>
                <a:lnTo>
                  <a:pt x="169067" y="1272605"/>
                </a:lnTo>
                <a:lnTo>
                  <a:pt x="131283" y="1221534"/>
                </a:lnTo>
                <a:lnTo>
                  <a:pt x="97806" y="1167768"/>
                </a:lnTo>
                <a:lnTo>
                  <a:pt x="68860" y="1111512"/>
                </a:lnTo>
                <a:lnTo>
                  <a:pt x="44671" y="1052972"/>
                </a:lnTo>
                <a:lnTo>
                  <a:pt x="25466" y="992355"/>
                </a:lnTo>
                <a:lnTo>
                  <a:pt x="11468" y="929867"/>
                </a:lnTo>
                <a:lnTo>
                  <a:pt x="2904" y="865713"/>
                </a:lnTo>
                <a:lnTo>
                  <a:pt x="0" y="800099"/>
                </a:lnTo>
                <a:close/>
              </a:path>
            </a:pathLst>
          </a:custGeom>
          <a:noFill/>
          <a:ln w="9524">
            <a:solidFill>
              <a:srgbClr val="BD4A47"/>
            </a:solidFill>
            <a:round/>
            <a:headEnd/>
            <a:tailEnd/>
          </a:ln>
        </p:spPr>
        <p:txBody>
          <a:bodyPr lIns="0" tIns="0" rIns="0" bIns="0"/>
          <a:lstStyle/>
          <a:p>
            <a:endParaRPr lang="en-US"/>
          </a:p>
        </p:txBody>
      </p:sp>
      <p:sp>
        <p:nvSpPr>
          <p:cNvPr id="23" name="object 23"/>
          <p:cNvSpPr txBox="1"/>
          <p:nvPr/>
        </p:nvSpPr>
        <p:spPr>
          <a:xfrm>
            <a:off x="5830888" y="3281363"/>
            <a:ext cx="914400" cy="430887"/>
          </a:xfrm>
          <a:prstGeom prst="rect">
            <a:avLst/>
          </a:prstGeom>
        </p:spPr>
        <p:txBody>
          <a:bodyPr lIns="0" tIns="0" rIns="0" bIns="0">
            <a:spAutoFit/>
          </a:bodyPr>
          <a:lstStyle/>
          <a:p>
            <a:pPr marL="12700" fontAlgn="auto">
              <a:spcBef>
                <a:spcPts val="0"/>
              </a:spcBef>
              <a:spcAft>
                <a:spcPts val="0"/>
              </a:spcAft>
              <a:defRPr/>
            </a:pPr>
            <a:r>
              <a:rPr sz="2800" b="1" spc="-25" dirty="0">
                <a:solidFill>
                  <a:srgbClr val="FFFFFF"/>
                </a:solidFill>
                <a:cs typeface="Calibri"/>
              </a:rPr>
              <a:t>De</a:t>
            </a:r>
            <a:r>
              <a:rPr sz="2800" b="1" spc="-40" dirty="0">
                <a:solidFill>
                  <a:srgbClr val="FFFFFF"/>
                </a:solidFill>
                <a:cs typeface="Calibri"/>
              </a:rPr>
              <a:t>a</a:t>
            </a:r>
            <a:r>
              <a:rPr sz="2800" b="1" spc="-15" dirty="0">
                <a:solidFill>
                  <a:srgbClr val="FFFFFF"/>
                </a:solidFill>
                <a:cs typeface="Calibri"/>
              </a:rPr>
              <a:t>th</a:t>
            </a:r>
            <a:endParaRPr sz="2800">
              <a:cs typeface="Calibri"/>
            </a:endParaRPr>
          </a:p>
        </p:txBody>
      </p:sp>
      <p:sp>
        <p:nvSpPr>
          <p:cNvPr id="13336" name="object 24"/>
          <p:cNvSpPr>
            <a:spLocks noChangeArrowheads="1"/>
          </p:cNvSpPr>
          <p:nvPr/>
        </p:nvSpPr>
        <p:spPr bwMode="auto">
          <a:xfrm>
            <a:off x="6965950" y="3870722"/>
            <a:ext cx="1841500" cy="1265634"/>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en-US"/>
          </a:p>
        </p:txBody>
      </p:sp>
      <p:sp>
        <p:nvSpPr>
          <p:cNvPr id="25" name="object 25"/>
          <p:cNvSpPr txBox="1"/>
          <p:nvPr/>
        </p:nvSpPr>
        <p:spPr>
          <a:xfrm>
            <a:off x="7389814" y="4245769"/>
            <a:ext cx="993775" cy="738664"/>
          </a:xfrm>
          <a:prstGeom prst="rect">
            <a:avLst/>
          </a:prstGeom>
        </p:spPr>
        <p:txBody>
          <a:bodyPr lIns="0" tIns="0" rIns="0" bIns="0">
            <a:spAutoFit/>
          </a:bodyPr>
          <a:lstStyle/>
          <a:p>
            <a:pPr marL="171450" indent="-158750"/>
            <a:r>
              <a:rPr lang="en-US" sz="2400" b="1">
                <a:solidFill>
                  <a:srgbClr val="FFFFFF"/>
                </a:solidFill>
                <a:cs typeface="Calibri" pitchFamily="34" charset="0"/>
              </a:rPr>
              <a:t>Disease</a:t>
            </a:r>
            <a:r>
              <a:rPr lang="en-US" sz="2400" b="1">
                <a:solidFill>
                  <a:srgbClr val="FFFFFF"/>
                </a:solidFill>
                <a:cs typeface="Times New Roman" pitchFamily="18" charset="0"/>
              </a:rPr>
              <a:t> </a:t>
            </a:r>
            <a:r>
              <a:rPr lang="en-US" sz="2400" b="1">
                <a:solidFill>
                  <a:srgbClr val="FFFFFF"/>
                </a:solidFill>
                <a:cs typeface="Calibri" pitchFamily="34" charset="0"/>
              </a:rPr>
              <a:t>State</a:t>
            </a:r>
            <a:endParaRPr lang="en-US" sz="2400">
              <a:cs typeface="Calibri" pitchFamily="34" charset="0"/>
            </a:endParaRPr>
          </a:p>
        </p:txBody>
      </p:sp>
      <p:sp>
        <p:nvSpPr>
          <p:cNvPr id="13338" name="object 26"/>
          <p:cNvSpPr>
            <a:spLocks/>
          </p:cNvSpPr>
          <p:nvPr/>
        </p:nvSpPr>
        <p:spPr bwMode="auto">
          <a:xfrm>
            <a:off x="4603750" y="3334941"/>
            <a:ext cx="806450" cy="128588"/>
          </a:xfrm>
          <a:custGeom>
            <a:avLst/>
            <a:gdLst/>
            <a:ahLst/>
            <a:cxnLst>
              <a:cxn ang="0">
                <a:pos x="700634" y="105143"/>
              </a:cxn>
              <a:cxn ang="0">
                <a:pos x="637686" y="142299"/>
              </a:cxn>
              <a:cxn ang="0">
                <a:pos x="635681" y="152944"/>
              </a:cxn>
              <a:cxn ang="0">
                <a:pos x="640668" y="166085"/>
              </a:cxn>
              <a:cxn ang="0">
                <a:pos x="651293" y="171107"/>
              </a:cxn>
              <a:cxn ang="0">
                <a:pos x="663061" y="168850"/>
              </a:cxn>
              <a:cxn ang="0">
                <a:pos x="773976" y="105985"/>
              </a:cxn>
              <a:cxn ang="0">
                <a:pos x="768583" y="105985"/>
              </a:cxn>
              <a:cxn ang="0">
                <a:pos x="700634" y="105143"/>
              </a:cxn>
              <a:cxn ang="0">
                <a:pos x="731615" y="86857"/>
              </a:cxn>
              <a:cxn ang="0">
                <a:pos x="700634" y="105143"/>
              </a:cxn>
              <a:cxn ang="0">
                <a:pos x="768583" y="105985"/>
              </a:cxn>
              <a:cxn ang="0">
                <a:pos x="768619" y="103318"/>
              </a:cxn>
              <a:cxn ang="0">
                <a:pos x="759073" y="103318"/>
              </a:cxn>
              <a:cxn ang="0">
                <a:pos x="731615" y="86857"/>
              </a:cxn>
              <a:cxn ang="0">
                <a:pos x="656521" y="0"/>
              </a:cxn>
              <a:cxn ang="0">
                <a:pos x="646053" y="3453"/>
              </a:cxn>
              <a:cxn ang="0">
                <a:pos x="636814" y="14503"/>
              </a:cxn>
              <a:cxn ang="0">
                <a:pos x="637734" y="26163"/>
              </a:cxn>
              <a:cxn ang="0">
                <a:pos x="645535" y="35250"/>
              </a:cxn>
              <a:cxn ang="0">
                <a:pos x="698512" y="67011"/>
              </a:cxn>
              <a:cxn ang="0">
                <a:pos x="769101" y="67885"/>
              </a:cxn>
              <a:cxn ang="0">
                <a:pos x="768583" y="105985"/>
              </a:cxn>
              <a:cxn ang="0">
                <a:pos x="773976" y="105985"/>
              </a:cxn>
              <a:cxn ang="0">
                <a:pos x="806683" y="87447"/>
              </a:cxn>
              <a:cxn ang="0">
                <a:pos x="665225" y="2484"/>
              </a:cxn>
              <a:cxn ang="0">
                <a:pos x="656521" y="0"/>
              </a:cxn>
              <a:cxn ang="0">
                <a:pos x="365" y="58360"/>
              </a:cxn>
              <a:cxn ang="0">
                <a:pos x="0" y="96460"/>
              </a:cxn>
              <a:cxn ang="0">
                <a:pos x="700634" y="105143"/>
              </a:cxn>
              <a:cxn ang="0">
                <a:pos x="731615" y="86857"/>
              </a:cxn>
              <a:cxn ang="0">
                <a:pos x="698512" y="67011"/>
              </a:cxn>
              <a:cxn ang="0">
                <a:pos x="365" y="58360"/>
              </a:cxn>
              <a:cxn ang="0">
                <a:pos x="759439" y="70433"/>
              </a:cxn>
              <a:cxn ang="0">
                <a:pos x="731615" y="86857"/>
              </a:cxn>
              <a:cxn ang="0">
                <a:pos x="759073" y="103318"/>
              </a:cxn>
              <a:cxn ang="0">
                <a:pos x="759439" y="70433"/>
              </a:cxn>
              <a:cxn ang="0">
                <a:pos x="769067" y="70433"/>
              </a:cxn>
              <a:cxn ang="0">
                <a:pos x="759439" y="70433"/>
              </a:cxn>
              <a:cxn ang="0">
                <a:pos x="759073" y="103318"/>
              </a:cxn>
              <a:cxn ang="0">
                <a:pos x="768619" y="103318"/>
              </a:cxn>
              <a:cxn ang="0">
                <a:pos x="769067" y="70433"/>
              </a:cxn>
              <a:cxn ang="0">
                <a:pos x="698512" y="67011"/>
              </a:cxn>
              <a:cxn ang="0">
                <a:pos x="731615" y="86857"/>
              </a:cxn>
              <a:cxn ang="0">
                <a:pos x="759439" y="70433"/>
              </a:cxn>
              <a:cxn ang="0">
                <a:pos x="769067" y="70433"/>
              </a:cxn>
              <a:cxn ang="0">
                <a:pos x="769101" y="67885"/>
              </a:cxn>
              <a:cxn ang="0">
                <a:pos x="698512" y="67011"/>
              </a:cxn>
            </a:cxnLst>
            <a:rect l="0" t="0" r="r" b="b"/>
            <a:pathLst>
              <a:path w="807085" h="171450">
                <a:moveTo>
                  <a:pt x="700634" y="105143"/>
                </a:moveTo>
                <a:lnTo>
                  <a:pt x="637686" y="142299"/>
                </a:lnTo>
                <a:lnTo>
                  <a:pt x="635681" y="152944"/>
                </a:lnTo>
                <a:lnTo>
                  <a:pt x="640668" y="166085"/>
                </a:lnTo>
                <a:lnTo>
                  <a:pt x="651293" y="171107"/>
                </a:lnTo>
                <a:lnTo>
                  <a:pt x="663061" y="168850"/>
                </a:lnTo>
                <a:lnTo>
                  <a:pt x="773976" y="105985"/>
                </a:lnTo>
                <a:lnTo>
                  <a:pt x="768583" y="105985"/>
                </a:lnTo>
                <a:lnTo>
                  <a:pt x="700634" y="105143"/>
                </a:lnTo>
                <a:close/>
              </a:path>
              <a:path w="807085" h="171450">
                <a:moveTo>
                  <a:pt x="731615" y="86857"/>
                </a:moveTo>
                <a:lnTo>
                  <a:pt x="700634" y="105143"/>
                </a:lnTo>
                <a:lnTo>
                  <a:pt x="768583" y="105985"/>
                </a:lnTo>
                <a:lnTo>
                  <a:pt x="768619" y="103318"/>
                </a:lnTo>
                <a:lnTo>
                  <a:pt x="759073" y="103318"/>
                </a:lnTo>
                <a:lnTo>
                  <a:pt x="731615" y="86857"/>
                </a:lnTo>
                <a:close/>
              </a:path>
              <a:path w="807085" h="171450">
                <a:moveTo>
                  <a:pt x="656521" y="0"/>
                </a:moveTo>
                <a:lnTo>
                  <a:pt x="646053" y="3453"/>
                </a:lnTo>
                <a:lnTo>
                  <a:pt x="636814" y="14503"/>
                </a:lnTo>
                <a:lnTo>
                  <a:pt x="637734" y="26163"/>
                </a:lnTo>
                <a:lnTo>
                  <a:pt x="645535" y="35250"/>
                </a:lnTo>
                <a:lnTo>
                  <a:pt x="698512" y="67011"/>
                </a:lnTo>
                <a:lnTo>
                  <a:pt x="769101" y="67885"/>
                </a:lnTo>
                <a:lnTo>
                  <a:pt x="768583" y="105985"/>
                </a:lnTo>
                <a:lnTo>
                  <a:pt x="773976" y="105985"/>
                </a:lnTo>
                <a:lnTo>
                  <a:pt x="806683" y="87447"/>
                </a:lnTo>
                <a:lnTo>
                  <a:pt x="665225" y="2484"/>
                </a:lnTo>
                <a:lnTo>
                  <a:pt x="656521" y="0"/>
                </a:lnTo>
                <a:close/>
              </a:path>
              <a:path w="807085" h="171450">
                <a:moveTo>
                  <a:pt x="365" y="58360"/>
                </a:moveTo>
                <a:lnTo>
                  <a:pt x="0" y="96460"/>
                </a:lnTo>
                <a:lnTo>
                  <a:pt x="700634" y="105143"/>
                </a:lnTo>
                <a:lnTo>
                  <a:pt x="731615" y="86857"/>
                </a:lnTo>
                <a:lnTo>
                  <a:pt x="698512" y="67011"/>
                </a:lnTo>
                <a:lnTo>
                  <a:pt x="365" y="58360"/>
                </a:lnTo>
                <a:close/>
              </a:path>
              <a:path w="807085" h="171450">
                <a:moveTo>
                  <a:pt x="759439" y="70433"/>
                </a:moveTo>
                <a:lnTo>
                  <a:pt x="731615" y="86857"/>
                </a:lnTo>
                <a:lnTo>
                  <a:pt x="759073" y="103318"/>
                </a:lnTo>
                <a:lnTo>
                  <a:pt x="759439" y="70433"/>
                </a:lnTo>
                <a:close/>
              </a:path>
              <a:path w="807085" h="171450">
                <a:moveTo>
                  <a:pt x="769067" y="70433"/>
                </a:moveTo>
                <a:lnTo>
                  <a:pt x="759439" y="70433"/>
                </a:lnTo>
                <a:lnTo>
                  <a:pt x="759073" y="103318"/>
                </a:lnTo>
                <a:lnTo>
                  <a:pt x="768619" y="103318"/>
                </a:lnTo>
                <a:lnTo>
                  <a:pt x="769067" y="70433"/>
                </a:lnTo>
                <a:close/>
              </a:path>
              <a:path w="807085" h="171450">
                <a:moveTo>
                  <a:pt x="698512" y="67011"/>
                </a:moveTo>
                <a:lnTo>
                  <a:pt x="731615" y="86857"/>
                </a:lnTo>
                <a:lnTo>
                  <a:pt x="759439" y="70433"/>
                </a:lnTo>
                <a:lnTo>
                  <a:pt x="769067" y="70433"/>
                </a:lnTo>
                <a:lnTo>
                  <a:pt x="769101" y="67885"/>
                </a:lnTo>
                <a:lnTo>
                  <a:pt x="698512" y="67011"/>
                </a:lnTo>
                <a:close/>
              </a:path>
            </a:pathLst>
          </a:custGeom>
          <a:solidFill>
            <a:srgbClr val="BD4A47"/>
          </a:solidFill>
          <a:ln w="9525">
            <a:noFill/>
            <a:round/>
            <a:headEnd/>
            <a:tailEnd/>
          </a:ln>
        </p:spPr>
        <p:txBody>
          <a:bodyPr lIns="0" tIns="0" rIns="0" bIns="0"/>
          <a:lstStyle/>
          <a:p>
            <a:endParaRPr lang="en-US"/>
          </a:p>
        </p:txBody>
      </p:sp>
      <p:sp>
        <p:nvSpPr>
          <p:cNvPr id="13339" name="object 27"/>
          <p:cNvSpPr>
            <a:spLocks/>
          </p:cNvSpPr>
          <p:nvPr/>
        </p:nvSpPr>
        <p:spPr bwMode="auto">
          <a:xfrm>
            <a:off x="4610100" y="1703785"/>
            <a:ext cx="723900" cy="77390"/>
          </a:xfrm>
          <a:custGeom>
            <a:avLst/>
            <a:gdLst/>
            <a:ahLst/>
            <a:cxnLst>
              <a:cxn ang="0">
                <a:pos x="687107" y="58863"/>
              </a:cxn>
              <a:cxn ang="0">
                <a:pos x="630935" y="90677"/>
              </a:cxn>
              <a:cxn ang="0">
                <a:pos x="627887" y="92354"/>
              </a:cxn>
              <a:cxn ang="0">
                <a:pos x="626729" y="96286"/>
              </a:cxn>
              <a:cxn ang="0">
                <a:pos x="628528" y="99334"/>
              </a:cxn>
              <a:cxn ang="0">
                <a:pos x="630173" y="102382"/>
              </a:cxn>
              <a:cxn ang="0">
                <a:pos x="634105" y="103388"/>
              </a:cxn>
              <a:cxn ang="0">
                <a:pos x="637153" y="101742"/>
              </a:cxn>
              <a:cxn ang="0">
                <a:pos x="712387" y="59192"/>
              </a:cxn>
              <a:cxn ang="0">
                <a:pos x="710671" y="59192"/>
              </a:cxn>
              <a:cxn ang="0">
                <a:pos x="687107" y="58863"/>
              </a:cxn>
              <a:cxn ang="0">
                <a:pos x="698194" y="52584"/>
              </a:cxn>
              <a:cxn ang="0">
                <a:pos x="687107" y="58863"/>
              </a:cxn>
              <a:cxn ang="0">
                <a:pos x="710671" y="59192"/>
              </a:cxn>
              <a:cxn ang="0">
                <a:pos x="710693" y="58186"/>
              </a:cxn>
              <a:cxn ang="0">
                <a:pos x="707501" y="58186"/>
              </a:cxn>
              <a:cxn ang="0">
                <a:pos x="698194" y="52584"/>
              </a:cxn>
              <a:cxn ang="0">
                <a:pos x="635507" y="0"/>
              </a:cxn>
              <a:cxn ang="0">
                <a:pos x="631576" y="1036"/>
              </a:cxn>
              <a:cxn ang="0">
                <a:pos x="629777" y="4084"/>
              </a:cxn>
              <a:cxn ang="0">
                <a:pos x="628009" y="7010"/>
              </a:cxn>
              <a:cxn ang="0">
                <a:pos x="628893" y="10942"/>
              </a:cxn>
              <a:cxn ang="0">
                <a:pos x="631941" y="12710"/>
              </a:cxn>
              <a:cxn ang="0">
                <a:pos x="687512" y="46155"/>
              </a:cxn>
              <a:cxn ang="0">
                <a:pos x="710945" y="46481"/>
              </a:cxn>
              <a:cxn ang="0">
                <a:pos x="710671" y="59192"/>
              </a:cxn>
              <a:cxn ang="0">
                <a:pos x="712387" y="59192"/>
              </a:cxn>
              <a:cxn ang="0">
                <a:pos x="723381" y="52974"/>
              </a:cxn>
              <a:cxn ang="0">
                <a:pos x="638555" y="1798"/>
              </a:cxn>
              <a:cxn ang="0">
                <a:pos x="635507" y="0"/>
              </a:cxn>
              <a:cxn ang="0">
                <a:pos x="121" y="36575"/>
              </a:cxn>
              <a:cxn ang="0">
                <a:pos x="0" y="49286"/>
              </a:cxn>
              <a:cxn ang="0">
                <a:pos x="687107" y="58863"/>
              </a:cxn>
              <a:cxn ang="0">
                <a:pos x="698194" y="52584"/>
              </a:cxn>
              <a:cxn ang="0">
                <a:pos x="687512" y="46155"/>
              </a:cxn>
              <a:cxn ang="0">
                <a:pos x="121" y="36575"/>
              </a:cxn>
              <a:cxn ang="0">
                <a:pos x="707623" y="47243"/>
              </a:cxn>
              <a:cxn ang="0">
                <a:pos x="698194" y="52584"/>
              </a:cxn>
              <a:cxn ang="0">
                <a:pos x="707501" y="58186"/>
              </a:cxn>
              <a:cxn ang="0">
                <a:pos x="707623" y="47243"/>
              </a:cxn>
              <a:cxn ang="0">
                <a:pos x="710929" y="47243"/>
              </a:cxn>
              <a:cxn ang="0">
                <a:pos x="707623" y="47243"/>
              </a:cxn>
              <a:cxn ang="0">
                <a:pos x="707501" y="58186"/>
              </a:cxn>
              <a:cxn ang="0">
                <a:pos x="710693" y="58186"/>
              </a:cxn>
              <a:cxn ang="0">
                <a:pos x="710929" y="47243"/>
              </a:cxn>
              <a:cxn ang="0">
                <a:pos x="687512" y="46155"/>
              </a:cxn>
              <a:cxn ang="0">
                <a:pos x="698194" y="52584"/>
              </a:cxn>
              <a:cxn ang="0">
                <a:pos x="707623" y="47243"/>
              </a:cxn>
              <a:cxn ang="0">
                <a:pos x="710929" y="47243"/>
              </a:cxn>
              <a:cxn ang="0">
                <a:pos x="710945" y="46481"/>
              </a:cxn>
              <a:cxn ang="0">
                <a:pos x="687512" y="46155"/>
              </a:cxn>
            </a:cxnLst>
            <a:rect l="0" t="0" r="r" b="b"/>
            <a:pathLst>
              <a:path w="723900" h="103505">
                <a:moveTo>
                  <a:pt x="687107" y="58863"/>
                </a:moveTo>
                <a:lnTo>
                  <a:pt x="630935" y="90677"/>
                </a:lnTo>
                <a:lnTo>
                  <a:pt x="627887" y="92354"/>
                </a:lnTo>
                <a:lnTo>
                  <a:pt x="626729" y="96286"/>
                </a:lnTo>
                <a:lnTo>
                  <a:pt x="628528" y="99334"/>
                </a:lnTo>
                <a:lnTo>
                  <a:pt x="630173" y="102382"/>
                </a:lnTo>
                <a:lnTo>
                  <a:pt x="634105" y="103388"/>
                </a:lnTo>
                <a:lnTo>
                  <a:pt x="637153" y="101742"/>
                </a:lnTo>
                <a:lnTo>
                  <a:pt x="712387" y="59192"/>
                </a:lnTo>
                <a:lnTo>
                  <a:pt x="710671" y="59192"/>
                </a:lnTo>
                <a:lnTo>
                  <a:pt x="687107" y="58863"/>
                </a:lnTo>
                <a:close/>
              </a:path>
              <a:path w="723900" h="103505">
                <a:moveTo>
                  <a:pt x="698194" y="52584"/>
                </a:moveTo>
                <a:lnTo>
                  <a:pt x="687107" y="58863"/>
                </a:lnTo>
                <a:lnTo>
                  <a:pt x="710671" y="59192"/>
                </a:lnTo>
                <a:lnTo>
                  <a:pt x="710693" y="58186"/>
                </a:lnTo>
                <a:lnTo>
                  <a:pt x="707501" y="58186"/>
                </a:lnTo>
                <a:lnTo>
                  <a:pt x="698194" y="52584"/>
                </a:lnTo>
                <a:close/>
              </a:path>
              <a:path w="723900" h="103505">
                <a:moveTo>
                  <a:pt x="635507" y="0"/>
                </a:moveTo>
                <a:lnTo>
                  <a:pt x="631576" y="1036"/>
                </a:lnTo>
                <a:lnTo>
                  <a:pt x="629777" y="4084"/>
                </a:lnTo>
                <a:lnTo>
                  <a:pt x="628009" y="7010"/>
                </a:lnTo>
                <a:lnTo>
                  <a:pt x="628893" y="10942"/>
                </a:lnTo>
                <a:lnTo>
                  <a:pt x="631941" y="12710"/>
                </a:lnTo>
                <a:lnTo>
                  <a:pt x="687512" y="46155"/>
                </a:lnTo>
                <a:lnTo>
                  <a:pt x="710945" y="46481"/>
                </a:lnTo>
                <a:lnTo>
                  <a:pt x="710671" y="59192"/>
                </a:lnTo>
                <a:lnTo>
                  <a:pt x="712387" y="59192"/>
                </a:lnTo>
                <a:lnTo>
                  <a:pt x="723381" y="52974"/>
                </a:lnTo>
                <a:lnTo>
                  <a:pt x="638555" y="1798"/>
                </a:lnTo>
                <a:lnTo>
                  <a:pt x="635507" y="0"/>
                </a:lnTo>
                <a:close/>
              </a:path>
              <a:path w="723900" h="103505">
                <a:moveTo>
                  <a:pt x="121" y="36575"/>
                </a:moveTo>
                <a:lnTo>
                  <a:pt x="0" y="49286"/>
                </a:lnTo>
                <a:lnTo>
                  <a:pt x="687107" y="58863"/>
                </a:lnTo>
                <a:lnTo>
                  <a:pt x="698194" y="52584"/>
                </a:lnTo>
                <a:lnTo>
                  <a:pt x="687512" y="46155"/>
                </a:lnTo>
                <a:lnTo>
                  <a:pt x="121" y="36575"/>
                </a:lnTo>
                <a:close/>
              </a:path>
              <a:path w="723900" h="103505">
                <a:moveTo>
                  <a:pt x="707623" y="47243"/>
                </a:moveTo>
                <a:lnTo>
                  <a:pt x="698194" y="52584"/>
                </a:lnTo>
                <a:lnTo>
                  <a:pt x="707501" y="58186"/>
                </a:lnTo>
                <a:lnTo>
                  <a:pt x="707623" y="47243"/>
                </a:lnTo>
                <a:close/>
              </a:path>
              <a:path w="723900" h="103505">
                <a:moveTo>
                  <a:pt x="710929" y="47243"/>
                </a:moveTo>
                <a:lnTo>
                  <a:pt x="707623" y="47243"/>
                </a:lnTo>
                <a:lnTo>
                  <a:pt x="707501" y="58186"/>
                </a:lnTo>
                <a:lnTo>
                  <a:pt x="710693" y="58186"/>
                </a:lnTo>
                <a:lnTo>
                  <a:pt x="710929" y="47243"/>
                </a:lnTo>
                <a:close/>
              </a:path>
              <a:path w="723900" h="103505">
                <a:moveTo>
                  <a:pt x="687512" y="46155"/>
                </a:moveTo>
                <a:lnTo>
                  <a:pt x="698194" y="52584"/>
                </a:lnTo>
                <a:lnTo>
                  <a:pt x="707623" y="47243"/>
                </a:lnTo>
                <a:lnTo>
                  <a:pt x="710929" y="47243"/>
                </a:lnTo>
                <a:lnTo>
                  <a:pt x="710945" y="46481"/>
                </a:lnTo>
                <a:lnTo>
                  <a:pt x="687512" y="46155"/>
                </a:lnTo>
                <a:close/>
              </a:path>
            </a:pathLst>
          </a:custGeom>
          <a:solidFill>
            <a:srgbClr val="497DBA"/>
          </a:solidFill>
          <a:ln w="9525">
            <a:noFill/>
            <a:round/>
            <a:headEnd/>
            <a:tailEnd/>
          </a:ln>
        </p:spPr>
        <p:txBody>
          <a:bodyPr lIns="0" tIns="0" rIns="0" bIns="0"/>
          <a:lstStyle/>
          <a:p>
            <a:endParaRPr lang="en-US"/>
          </a:p>
        </p:txBody>
      </p:sp>
      <p:sp>
        <p:nvSpPr>
          <p:cNvPr id="29" name="object 2"/>
          <p:cNvSpPr txBox="1">
            <a:spLocks noGrp="1"/>
          </p:cNvSpPr>
          <p:nvPr>
            <p:ph type="title"/>
          </p:nvPr>
        </p:nvSpPr>
        <p:spPr>
          <a:xfrm>
            <a:off x="457200" y="0"/>
            <a:ext cx="8072119" cy="790365"/>
          </a:xfrm>
        </p:spPr>
        <p:txBody>
          <a:bodyPr tIns="295041" rtlCol="0"/>
          <a:lstStyle/>
          <a:p>
            <a:pPr marL="393700" algn="l" eaLnBrk="1" fontAlgn="auto" hangingPunct="1">
              <a:spcBef>
                <a:spcPts val="0"/>
              </a:spcBef>
              <a:spcAft>
                <a:spcPts val="0"/>
              </a:spcAft>
              <a:defRPr/>
            </a:pPr>
            <a:r>
              <a:rPr lang="el-GR" sz="3200" kern="1200" dirty="0">
                <a:solidFill>
                  <a:srgbClr val="002060"/>
                </a:solidFill>
                <a:latin typeface="+mn-lt"/>
                <a:ea typeface="+mn-ea"/>
                <a:cs typeface="+mj-cs"/>
              </a:rPr>
              <a:t>Μέθοδοι προσδιορισμού χρησιμότητας</a:t>
            </a:r>
            <a:endParaRPr sz="3200" kern="1200" dirty="0">
              <a:solidFill>
                <a:srgbClr val="002060"/>
              </a:solidFill>
              <a:latin typeface="+mn-lt"/>
              <a:ea typeface="+mn-ea"/>
              <a:cs typeface="+mj-cs"/>
            </a:endParaRPr>
          </a:p>
        </p:txBody>
      </p:sp>
      <p:sp>
        <p:nvSpPr>
          <p:cNvPr id="31" name="Rectangle 6">
            <a:extLst>
              <a:ext uri="{FF2B5EF4-FFF2-40B4-BE49-F238E27FC236}">
                <a16:creationId xmlns:a16="http://schemas.microsoft.com/office/drawing/2014/main" id="{6E694A88-CF2F-40B9-AC44-F17816993D5B}"/>
              </a:ext>
            </a:extLst>
          </p:cNvPr>
          <p:cNvSpPr>
            <a:spLocks noChangeArrowheads="1"/>
          </p:cNvSpPr>
          <p:nvPr/>
        </p:nvSpPr>
        <p:spPr bwMode="auto">
          <a:xfrm>
            <a:off x="2362200" y="1885950"/>
            <a:ext cx="11942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900" b="1" dirty="0">
                <a:latin typeface="+mn-lt"/>
              </a:rPr>
              <a:t>  </a:t>
            </a:r>
            <a:r>
              <a:rPr lang="el-GR" altLang="el-GR" sz="1900" b="1" dirty="0">
                <a:latin typeface="+mn-lt"/>
              </a:rPr>
              <a:t>Επέμβαση</a:t>
            </a:r>
            <a:endParaRPr lang="en-US" altLang="el-GR" sz="1600" b="1" dirty="0">
              <a:latin typeface="+mn-lt"/>
            </a:endParaRPr>
          </a:p>
        </p:txBody>
      </p:sp>
      <p:sp>
        <p:nvSpPr>
          <p:cNvPr id="32" name="Rectangle 13">
            <a:extLst>
              <a:ext uri="{FF2B5EF4-FFF2-40B4-BE49-F238E27FC236}">
                <a16:creationId xmlns:a16="http://schemas.microsoft.com/office/drawing/2014/main" id="{E03C7B0F-8499-4F6F-B13E-70A12462CDFD}"/>
              </a:ext>
            </a:extLst>
          </p:cNvPr>
          <p:cNvSpPr>
            <a:spLocks noChangeArrowheads="1"/>
          </p:cNvSpPr>
          <p:nvPr/>
        </p:nvSpPr>
        <p:spPr bwMode="auto">
          <a:xfrm>
            <a:off x="2355850" y="4632221"/>
            <a:ext cx="4098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l-GR" sz="1600" b="1" dirty="0" err="1">
                <a:latin typeface="+mn-lt"/>
              </a:rPr>
              <a:t>Παραμονή</a:t>
            </a:r>
            <a:r>
              <a:rPr lang="en-US" altLang="el-GR" sz="1600" b="1" dirty="0">
                <a:latin typeface="+mn-lt"/>
              </a:rPr>
              <a:t> στην </a:t>
            </a:r>
            <a:r>
              <a:rPr lang="en-US" altLang="el-GR" sz="1600" b="1" dirty="0" err="1">
                <a:latin typeface="+mn-lt"/>
              </a:rPr>
              <a:t>υπάρχουσα</a:t>
            </a:r>
            <a:r>
              <a:rPr lang="en-US" altLang="el-GR" sz="1600" b="1" dirty="0">
                <a:latin typeface="+mn-lt"/>
              </a:rPr>
              <a:t> </a:t>
            </a:r>
            <a:r>
              <a:rPr lang="en-US" altLang="el-GR" sz="1600" b="1" dirty="0" err="1">
                <a:latin typeface="+mn-lt"/>
              </a:rPr>
              <a:t>κατάσταση</a:t>
            </a:r>
            <a:r>
              <a:rPr lang="en-US" altLang="el-GR" sz="1600" b="1" dirty="0">
                <a:latin typeface="+mn-lt"/>
              </a:rPr>
              <a:t> υγείας</a:t>
            </a:r>
          </a:p>
        </p:txBody>
      </p:sp>
      <p:sp>
        <p:nvSpPr>
          <p:cNvPr id="33" name="Rectangle 32"/>
          <p:cNvSpPr/>
          <p:nvPr/>
        </p:nvSpPr>
        <p:spPr>
          <a:xfrm>
            <a:off x="4724400" y="1123950"/>
            <a:ext cx="3810000" cy="369332"/>
          </a:xfrm>
          <a:prstGeom prst="rect">
            <a:avLst/>
          </a:prstGeom>
        </p:spPr>
        <p:txBody>
          <a:bodyPr wrap="square">
            <a:spAutoFit/>
          </a:bodyPr>
          <a:lstStyle/>
          <a:p>
            <a:pPr>
              <a:spcBef>
                <a:spcPct val="0"/>
              </a:spcBef>
            </a:pPr>
            <a:r>
              <a:rPr lang="en-US" altLang="el-GR" b="1" dirty="0" err="1"/>
              <a:t>Θεραπεία</a:t>
            </a:r>
            <a:r>
              <a:rPr lang="en-US" altLang="el-GR" b="1" dirty="0"/>
              <a:t> </a:t>
            </a:r>
            <a:r>
              <a:rPr lang="en-US" altLang="el-GR" b="1" dirty="0" err="1"/>
              <a:t>της</a:t>
            </a:r>
            <a:r>
              <a:rPr lang="en-US" altLang="el-GR" b="1" dirty="0"/>
              <a:t> </a:t>
            </a:r>
            <a:r>
              <a:rPr lang="en-US" altLang="el-GR" b="1" dirty="0" err="1"/>
              <a:t>νόσου</a:t>
            </a:r>
            <a:r>
              <a:rPr lang="en-US" altLang="el-GR" b="1" dirty="0"/>
              <a:t> </a:t>
            </a:r>
            <a:r>
              <a:rPr lang="en-US" altLang="el-GR" b="1" dirty="0" err="1"/>
              <a:t>με</a:t>
            </a:r>
            <a:r>
              <a:rPr lang="en-US" altLang="el-GR" b="1" dirty="0"/>
              <a:t> </a:t>
            </a:r>
            <a:r>
              <a:rPr lang="en-US" altLang="el-GR" b="1" dirty="0" err="1"/>
              <a:t>πιθανότητα</a:t>
            </a:r>
            <a:r>
              <a:rPr lang="en-US" altLang="el-GR" b="1" dirty="0"/>
              <a:t> p </a:t>
            </a:r>
          </a:p>
        </p:txBody>
      </p:sp>
      <p:sp>
        <p:nvSpPr>
          <p:cNvPr id="34" name="Rectangle 33"/>
          <p:cNvSpPr/>
          <p:nvPr/>
        </p:nvSpPr>
        <p:spPr>
          <a:xfrm>
            <a:off x="4800600" y="2419350"/>
            <a:ext cx="3637534" cy="369332"/>
          </a:xfrm>
          <a:prstGeom prst="rect">
            <a:avLst/>
          </a:prstGeom>
        </p:spPr>
        <p:txBody>
          <a:bodyPr wrap="none">
            <a:spAutoFit/>
          </a:bodyPr>
          <a:lstStyle/>
          <a:p>
            <a:pPr>
              <a:spcBef>
                <a:spcPct val="0"/>
              </a:spcBef>
            </a:pPr>
            <a:r>
              <a:rPr lang="el-GR" altLang="el-GR" b="1" dirty="0" err="1"/>
              <a:t>Ά</a:t>
            </a:r>
            <a:r>
              <a:rPr lang="en-US" altLang="el-GR" b="1" dirty="0" err="1"/>
              <a:t>μεσος</a:t>
            </a:r>
            <a:r>
              <a:rPr lang="en-US" altLang="el-GR" b="1" dirty="0"/>
              <a:t> </a:t>
            </a:r>
            <a:r>
              <a:rPr lang="en-US" altLang="el-GR" b="1" dirty="0" err="1"/>
              <a:t>θάνατος</a:t>
            </a:r>
            <a:r>
              <a:rPr lang="en-US" altLang="el-GR" b="1" dirty="0"/>
              <a:t> </a:t>
            </a:r>
            <a:r>
              <a:rPr lang="en-US" altLang="el-GR" b="1" dirty="0" err="1"/>
              <a:t>με</a:t>
            </a:r>
            <a:r>
              <a:rPr lang="en-US" altLang="el-GR" b="1" dirty="0"/>
              <a:t> </a:t>
            </a:r>
            <a:r>
              <a:rPr lang="en-US" altLang="el-GR" b="1" dirty="0" err="1"/>
              <a:t>πιθανότητα</a:t>
            </a:r>
            <a:r>
              <a:rPr lang="en-US" altLang="el-GR" b="1" dirty="0"/>
              <a:t> 1-p</a:t>
            </a:r>
          </a:p>
        </p:txBody>
      </p:sp>
      <p:cxnSp>
        <p:nvCxnSpPr>
          <p:cNvPr id="2" name="Ευθεία γραμμή σύνδεσης 1">
            <a:extLst>
              <a:ext uri="{FF2B5EF4-FFF2-40B4-BE49-F238E27FC236}">
                <a16:creationId xmlns:a16="http://schemas.microsoft.com/office/drawing/2014/main" id="{B0DAD968-7990-2170-636B-FC66800D376F}"/>
              </a:ext>
            </a:extLst>
          </p:cNvPr>
          <p:cNvCxnSpPr/>
          <p:nvPr/>
        </p:nvCxnSpPr>
        <p:spPr>
          <a:xfrm>
            <a:off x="395288" y="895350"/>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84CF27D6-466D-126A-5742-CC100499374F}"/>
              </a:ext>
            </a:extLst>
          </p:cNvPr>
          <p:cNvCxnSpPr/>
          <p:nvPr/>
        </p:nvCxnSpPr>
        <p:spPr>
          <a:xfrm>
            <a:off x="382191" y="919162"/>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
            <a:ext cx="8072119" cy="790365"/>
          </a:xfrm>
        </p:spPr>
        <p:txBody>
          <a:bodyPr tIns="295041" rtlCol="0"/>
          <a:lstStyle/>
          <a:p>
            <a:pPr algn="l" eaLnBrk="1" fontAlgn="auto" hangingPunct="1">
              <a:spcBef>
                <a:spcPts val="0"/>
              </a:spcBef>
              <a:spcAft>
                <a:spcPts val="0"/>
              </a:spcAft>
              <a:defRPr/>
            </a:pPr>
            <a:r>
              <a:rPr lang="el-GR" sz="3200" kern="1200" dirty="0">
                <a:solidFill>
                  <a:srgbClr val="002060"/>
                </a:solidFill>
                <a:latin typeface="+mn-lt"/>
                <a:ea typeface="+mn-ea"/>
                <a:cs typeface="+mj-cs"/>
              </a:rPr>
              <a:t>Συμπέρασμα</a:t>
            </a:r>
            <a:endParaRPr sz="3200" kern="1200" dirty="0">
              <a:solidFill>
                <a:srgbClr val="002060"/>
              </a:solidFill>
              <a:latin typeface="+mn-lt"/>
              <a:ea typeface="+mn-ea"/>
              <a:cs typeface="+mj-cs"/>
            </a:endParaRPr>
          </a:p>
        </p:txBody>
      </p:sp>
      <p:sp>
        <p:nvSpPr>
          <p:cNvPr id="3" name="object 3"/>
          <p:cNvSpPr txBox="1">
            <a:spLocks noGrp="1"/>
          </p:cNvSpPr>
          <p:nvPr>
            <p:ph type="body" idx="1"/>
          </p:nvPr>
        </p:nvSpPr>
        <p:spPr>
          <a:xfrm>
            <a:off x="607059" y="1809750"/>
            <a:ext cx="7772400" cy="2221506"/>
          </a:xfrm>
        </p:spPr>
        <p:txBody>
          <a:bodyPr/>
          <a:lstStyle/>
          <a:p>
            <a:pPr marL="355600" indent="-342900" eaLnBrk="1" hangingPunct="1">
              <a:lnSpc>
                <a:spcPct val="80000"/>
              </a:lnSpc>
              <a:spcBef>
                <a:spcPct val="0"/>
              </a:spcBef>
              <a:buFontTx/>
              <a:buChar char="•"/>
              <a:tabLst>
                <a:tab pos="355600" algn="l"/>
              </a:tabLst>
            </a:pPr>
            <a:r>
              <a:rPr lang="el-GR" dirty="0">
                <a:latin typeface="Calibri" pitchFamily="34" charset="0"/>
                <a:cs typeface="Calibri" pitchFamily="34" charset="0"/>
              </a:rPr>
              <a:t>Η CUA έχει το πλεονέκτημα να χρησιμοποιεί ένα μέτρο έκβασης (συνήθως QALY) για να ενσωματώσει διάφορα αποτελέσματα υγείας που σχετίζονται με τη νοσηρότητα και τη θνησιμότητα.</a:t>
            </a:r>
          </a:p>
          <a:p>
            <a:pPr marL="355600" indent="-342900" eaLnBrk="1" hangingPunct="1">
              <a:lnSpc>
                <a:spcPct val="80000"/>
              </a:lnSpc>
              <a:spcBef>
                <a:spcPct val="0"/>
              </a:spcBef>
              <a:buFontTx/>
              <a:buChar char="•"/>
              <a:tabLst>
                <a:tab pos="355600" algn="l"/>
              </a:tabLst>
            </a:pPr>
            <a:endParaRPr lang="el-GR" dirty="0">
              <a:latin typeface="Calibri" pitchFamily="34" charset="0"/>
              <a:cs typeface="Calibri" pitchFamily="34" charset="0"/>
            </a:endParaRPr>
          </a:p>
          <a:p>
            <a:pPr marL="355600" indent="-342900" eaLnBrk="1" hangingPunct="1">
              <a:lnSpc>
                <a:spcPct val="80000"/>
              </a:lnSpc>
              <a:spcBef>
                <a:spcPct val="0"/>
              </a:spcBef>
              <a:buFontTx/>
              <a:buChar char="•"/>
              <a:tabLst>
                <a:tab pos="355600" algn="l"/>
              </a:tabLst>
            </a:pPr>
            <a:r>
              <a:rPr lang="el-GR" dirty="0">
                <a:latin typeface="Calibri" pitchFamily="34" charset="0"/>
                <a:cs typeface="Calibri" pitchFamily="34" charset="0"/>
              </a:rPr>
              <a:t>Από την άλλη πλευρά, η μέτρηση χρησιμότητας δεν εκφράζεται σε μετρήσεις μονάδων υγείας (π.χ. αρτηριακή πίεση, επίπεδα χοληστερόλης, χρόνια ζωής), όπως γίνεται στην CEA.</a:t>
            </a:r>
          </a:p>
          <a:p>
            <a:pPr marL="355600" indent="-342900" eaLnBrk="1" hangingPunct="1">
              <a:lnSpc>
                <a:spcPct val="80000"/>
              </a:lnSpc>
              <a:spcBef>
                <a:spcPct val="0"/>
              </a:spcBef>
              <a:buFontTx/>
              <a:buChar char="•"/>
              <a:tabLst>
                <a:tab pos="355600" algn="l"/>
              </a:tabLst>
            </a:pPr>
            <a:endParaRPr lang="el-GR" dirty="0">
              <a:latin typeface="Calibri" pitchFamily="34" charset="0"/>
              <a:cs typeface="Calibri" pitchFamily="34" charset="0"/>
            </a:endParaRPr>
          </a:p>
          <a:p>
            <a:pPr marL="355600" indent="-342900" eaLnBrk="1" hangingPunct="1">
              <a:lnSpc>
                <a:spcPct val="80000"/>
              </a:lnSpc>
              <a:spcBef>
                <a:spcPct val="0"/>
              </a:spcBef>
              <a:buFontTx/>
              <a:buChar char="•"/>
              <a:tabLst>
                <a:tab pos="355600" algn="l"/>
              </a:tabLst>
            </a:pPr>
            <a:r>
              <a:rPr lang="el-GR" dirty="0">
                <a:latin typeface="Calibri" pitchFamily="34" charset="0"/>
                <a:cs typeface="Calibri" pitchFamily="34" charset="0"/>
              </a:rPr>
              <a:t>Τα μέτρα χρησιμότητας έχουν επικριθεί επειδή δεν είναι ευαίσθητα σε μικρές αλλά κλινικά σημαντικές αλλαγές στην κατάσταση της υγείας.</a:t>
            </a:r>
            <a:endParaRPr lang="en-US" dirty="0">
              <a:latin typeface="Calibri" pitchFamily="34" charset="0"/>
              <a:cs typeface="Calibri" pitchFamily="34" charset="0"/>
            </a:endParaRPr>
          </a:p>
        </p:txBody>
      </p:sp>
      <p:cxnSp>
        <p:nvCxnSpPr>
          <p:cNvPr id="4" name="Ευθεία γραμμή σύνδεσης 3">
            <a:extLst>
              <a:ext uri="{FF2B5EF4-FFF2-40B4-BE49-F238E27FC236}">
                <a16:creationId xmlns:a16="http://schemas.microsoft.com/office/drawing/2014/main" id="{E4EAEDB3-389A-DCC2-783F-9EFC96CA3630}"/>
              </a:ext>
            </a:extLst>
          </p:cNvPr>
          <p:cNvCxnSpPr/>
          <p:nvPr/>
        </p:nvCxnSpPr>
        <p:spPr>
          <a:xfrm>
            <a:off x="395288" y="1023938"/>
            <a:ext cx="82665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0F1844DE-BB6C-C161-3CB8-46B4E09E3C35}"/>
              </a:ext>
            </a:extLst>
          </p:cNvPr>
          <p:cNvCxnSpPr/>
          <p:nvPr/>
        </p:nvCxnSpPr>
        <p:spPr>
          <a:xfrm>
            <a:off x="382191" y="1047750"/>
            <a:ext cx="82677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17E0DFB-7339-D325-902F-CB2371ABB557}"/>
              </a:ext>
            </a:extLst>
          </p:cNvPr>
          <p:cNvPicPr>
            <a:picLocks noChangeAspect="1"/>
          </p:cNvPicPr>
          <p:nvPr/>
        </p:nvPicPr>
        <p:blipFill>
          <a:blip r:embed="rId2"/>
          <a:stretch>
            <a:fillRect/>
          </a:stretch>
        </p:blipFill>
        <p:spPr>
          <a:xfrm>
            <a:off x="0" y="9853"/>
            <a:ext cx="4457700" cy="5143500"/>
          </a:xfrm>
          <a:prstGeom prst="rect">
            <a:avLst/>
          </a:prstGeom>
        </p:spPr>
      </p:pic>
      <p:pic>
        <p:nvPicPr>
          <p:cNvPr id="7" name="Εικόνα 6">
            <a:extLst>
              <a:ext uri="{FF2B5EF4-FFF2-40B4-BE49-F238E27FC236}">
                <a16:creationId xmlns:a16="http://schemas.microsoft.com/office/drawing/2014/main" id="{F30EC770-85E8-1C5A-BCDB-8DD306C06BAD}"/>
              </a:ext>
            </a:extLst>
          </p:cNvPr>
          <p:cNvPicPr>
            <a:picLocks noChangeAspect="1"/>
          </p:cNvPicPr>
          <p:nvPr/>
        </p:nvPicPr>
        <p:blipFill>
          <a:blip r:embed="rId3"/>
          <a:stretch>
            <a:fillRect/>
          </a:stretch>
        </p:blipFill>
        <p:spPr>
          <a:xfrm>
            <a:off x="4457700" y="1352550"/>
            <a:ext cx="4424855" cy="3610304"/>
          </a:xfrm>
          <a:prstGeom prst="rect">
            <a:avLst/>
          </a:prstGeom>
        </p:spPr>
      </p:pic>
      <p:cxnSp>
        <p:nvCxnSpPr>
          <p:cNvPr id="9" name="Ευθεία γραμμή σύνδεσης 8">
            <a:extLst>
              <a:ext uri="{FF2B5EF4-FFF2-40B4-BE49-F238E27FC236}">
                <a16:creationId xmlns:a16="http://schemas.microsoft.com/office/drawing/2014/main" id="{FF4A34A4-34E3-6616-B4B9-4B720A8800E9}"/>
              </a:ext>
            </a:extLst>
          </p:cNvPr>
          <p:cNvCxnSpPr>
            <a:cxnSpLocks/>
          </p:cNvCxnSpPr>
          <p:nvPr/>
        </p:nvCxnSpPr>
        <p:spPr>
          <a:xfrm>
            <a:off x="8349155" y="4248150"/>
            <a:ext cx="4900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Ευθεία γραμμή σύνδεσης 10">
            <a:extLst>
              <a:ext uri="{FF2B5EF4-FFF2-40B4-BE49-F238E27FC236}">
                <a16:creationId xmlns:a16="http://schemas.microsoft.com/office/drawing/2014/main" id="{144058FE-DB80-453C-5F9B-5E2F216923F5}"/>
              </a:ext>
            </a:extLst>
          </p:cNvPr>
          <p:cNvCxnSpPr>
            <a:cxnSpLocks/>
          </p:cNvCxnSpPr>
          <p:nvPr/>
        </p:nvCxnSpPr>
        <p:spPr>
          <a:xfrm>
            <a:off x="7467600" y="4476750"/>
            <a:ext cx="4900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Ευθεία γραμμή σύνδεσης 11">
            <a:extLst>
              <a:ext uri="{FF2B5EF4-FFF2-40B4-BE49-F238E27FC236}">
                <a16:creationId xmlns:a16="http://schemas.microsoft.com/office/drawing/2014/main" id="{76B32214-7A86-F29F-C890-50D13E438600}"/>
              </a:ext>
            </a:extLst>
          </p:cNvPr>
          <p:cNvCxnSpPr>
            <a:cxnSpLocks/>
          </p:cNvCxnSpPr>
          <p:nvPr/>
        </p:nvCxnSpPr>
        <p:spPr>
          <a:xfrm>
            <a:off x="6781800" y="4705350"/>
            <a:ext cx="4900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Ευθεία γραμμή σύνδεσης 12">
            <a:extLst>
              <a:ext uri="{FF2B5EF4-FFF2-40B4-BE49-F238E27FC236}">
                <a16:creationId xmlns:a16="http://schemas.microsoft.com/office/drawing/2014/main" id="{CD4C36B4-A43A-2C0E-6895-3878EE4F6DB3}"/>
              </a:ext>
            </a:extLst>
          </p:cNvPr>
          <p:cNvCxnSpPr>
            <a:cxnSpLocks/>
          </p:cNvCxnSpPr>
          <p:nvPr/>
        </p:nvCxnSpPr>
        <p:spPr>
          <a:xfrm>
            <a:off x="6670127" y="4705350"/>
            <a:ext cx="49004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Ευθεία γραμμή σύνδεσης 13">
            <a:extLst>
              <a:ext uri="{FF2B5EF4-FFF2-40B4-BE49-F238E27FC236}">
                <a16:creationId xmlns:a16="http://schemas.microsoft.com/office/drawing/2014/main" id="{12D1D9B3-3742-4FAE-8B76-8FC097B6E208}"/>
              </a:ext>
            </a:extLst>
          </p:cNvPr>
          <p:cNvCxnSpPr>
            <a:cxnSpLocks/>
          </p:cNvCxnSpPr>
          <p:nvPr/>
        </p:nvCxnSpPr>
        <p:spPr>
          <a:xfrm>
            <a:off x="4531273" y="4857750"/>
            <a:ext cx="2098127" cy="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 Box 9">
            <a:extLst>
              <a:ext uri="{FF2B5EF4-FFF2-40B4-BE49-F238E27FC236}">
                <a16:creationId xmlns:a16="http://schemas.microsoft.com/office/drawing/2014/main" id="{BC26BD16-0659-AF69-F04F-2009EBDBEFFB}"/>
              </a:ext>
            </a:extLst>
          </p:cNvPr>
          <p:cNvSpPr txBox="1">
            <a:spLocks noChangeArrowheads="1"/>
          </p:cNvSpPr>
          <p:nvPr/>
        </p:nvSpPr>
        <p:spPr bwMode="auto">
          <a:xfrm>
            <a:off x="4805855" y="130015"/>
            <a:ext cx="4076700" cy="1015663"/>
          </a:xfrm>
          <a:prstGeom prst="rect">
            <a:avLst/>
          </a:prstGeom>
          <a:noFill/>
          <a:ln w="9525" algn="ctr">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l-GR" sz="1600" i="1" dirty="0">
                <a:solidFill>
                  <a:srgbClr val="002060"/>
                </a:solidFill>
                <a:latin typeface="+mn-lt"/>
              </a:rPr>
              <a:t>WHO </a:t>
            </a:r>
            <a:r>
              <a:rPr lang="en-US" altLang="el-GR" sz="1600" i="1" dirty="0">
                <a:solidFill>
                  <a:srgbClr val="002060"/>
                </a:solidFill>
                <a:latin typeface="+mn-lt"/>
              </a:rPr>
              <a:t>used to recommend a </a:t>
            </a:r>
            <a:r>
              <a:rPr lang="en-GB" altLang="el-GR" sz="1600" i="1" dirty="0">
                <a:solidFill>
                  <a:srgbClr val="002060"/>
                </a:solidFill>
                <a:latin typeface="+mn-lt"/>
              </a:rPr>
              <a:t>WTP threshold </a:t>
            </a:r>
            <a:r>
              <a:rPr lang="en-US" altLang="el-GR" sz="1600" i="1" dirty="0">
                <a:solidFill>
                  <a:srgbClr val="002060"/>
                </a:solidFill>
                <a:latin typeface="+mn-lt"/>
              </a:rPr>
              <a:t>of 1 to 3 times the GDP </a:t>
            </a:r>
            <a:r>
              <a:rPr lang="en-GB" altLang="el-GR" sz="1600" i="1" dirty="0">
                <a:solidFill>
                  <a:srgbClr val="002060"/>
                </a:solidFill>
                <a:latin typeface="+mn-lt"/>
              </a:rPr>
              <a:t>per capita</a:t>
            </a:r>
          </a:p>
          <a:p>
            <a:pPr algn="ctr">
              <a:lnSpc>
                <a:spcPct val="100000"/>
              </a:lnSpc>
              <a:spcBef>
                <a:spcPct val="0"/>
              </a:spcBef>
              <a:buNone/>
            </a:pPr>
            <a:r>
              <a:rPr lang="en-US" altLang="el-GR" sz="1400" i="1" dirty="0">
                <a:solidFill>
                  <a:srgbClr val="002060"/>
                </a:solidFill>
                <a:latin typeface="+mn-lt"/>
              </a:rPr>
              <a:t>(reflects the amount that a country is willing to pay for health benefits offered by a treatment)</a:t>
            </a:r>
            <a:endParaRPr lang="en-GB" altLang="el-GR" sz="1400" i="1" dirty="0">
              <a:solidFill>
                <a:srgbClr val="002060"/>
              </a:solidFill>
              <a:latin typeface="+mn-lt"/>
            </a:endParaRPr>
          </a:p>
        </p:txBody>
      </p:sp>
    </p:spTree>
    <p:extLst>
      <p:ext uri="{BB962C8B-B14F-4D97-AF65-F5344CB8AC3E}">
        <p14:creationId xmlns:p14="http://schemas.microsoft.com/office/powerpoint/2010/main" val="32037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3972</TotalTime>
  <Words>10283</Words>
  <Application>Microsoft Office PowerPoint</Application>
  <PresentationFormat>Προβολή στην οθόνη (16:9)</PresentationFormat>
  <Paragraphs>1201</Paragraphs>
  <Slides>108</Slides>
  <Notes>54</Notes>
  <HiddenSlides>0</HiddenSlides>
  <MMClips>0</MMClips>
  <ScaleCrop>false</ScaleCrop>
  <HeadingPairs>
    <vt:vector size="8" baseType="variant">
      <vt:variant>
        <vt:lpstr>Γραμματοσειρές που χρησιμοποιούνται</vt:lpstr>
      </vt:variant>
      <vt:variant>
        <vt:i4>15</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108</vt:i4>
      </vt:variant>
    </vt:vector>
  </HeadingPairs>
  <TitlesOfParts>
    <vt:vector size="126" baseType="lpstr">
      <vt:lpstr>Arial</vt:lpstr>
      <vt:lpstr>Calibri</vt:lpstr>
      <vt:lpstr>Calibri Light</vt:lpstr>
      <vt:lpstr>Courier New</vt:lpstr>
      <vt:lpstr>DFKai-SB</vt:lpstr>
      <vt:lpstr>ElsevierSans</vt:lpstr>
      <vt:lpstr>Figtree</vt:lpstr>
      <vt:lpstr>Frutiger LT 47 LightCn</vt:lpstr>
      <vt:lpstr>Google Sans</vt:lpstr>
      <vt:lpstr>Inter</vt:lpstr>
      <vt:lpstr>Lato Light</vt:lpstr>
      <vt:lpstr>Segoe UI Symbol</vt:lpstr>
      <vt:lpstr>Symbol</vt:lpstr>
      <vt:lpstr>Times New Roman</vt:lpstr>
      <vt:lpstr>Wingdings</vt:lpstr>
      <vt:lpstr>Office Theme</vt:lpstr>
      <vt:lpstr>Θέμα του Office</vt:lpstr>
      <vt:lpstr>Clip</vt:lpstr>
      <vt:lpstr>Φαρμακευτική Πολιτική και Φαρμακο-οικονομία  Εισαγωγή στην Φαρμακο-οικονομία Ανάλυση Κόστους – Κόστος Ασθένειας (COI)</vt:lpstr>
      <vt:lpstr>Εισαγωγή στην Φαρμακο-οικονομία</vt:lpstr>
      <vt:lpstr>Παρουσίαση του PowerPoint</vt:lpstr>
      <vt:lpstr>Σχετίζονται οι υγειονομικές δαπάνες με την έκβαση των αποτελεσμάτων υγείας στον πληθυσμό και την ποιότητα των παρεχόμενων υπηρεσιών?</vt:lpstr>
      <vt:lpstr>Ανικανοποίητες Ανάγκες Υγείας</vt:lpstr>
      <vt:lpstr>Αιτίες θνητότητας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Δαπάνες υγείας λόγω διαβήτη ως ποσοστό συνολικών δαπανών υγείας, 2021</vt:lpstr>
      <vt:lpstr>ΣΔ - Συν νοσηρότητα, επιπλοκές … και κόστος</vt:lpstr>
      <vt:lpstr>ΣΔ - Συν νοσηρότητα, επιπλοκές … και κόστος</vt:lpstr>
      <vt:lpstr>Παρουσίαση του PowerPoint</vt:lpstr>
      <vt:lpstr>Ορισμός Φαρμακο-οικονομίας</vt:lpstr>
      <vt:lpstr>Παρουσίαση του PowerPoint</vt:lpstr>
      <vt:lpstr>Παρουσίαση του PowerPoint</vt:lpstr>
      <vt:lpstr>Ορισμός Φαρμακο-οικονομικής έρευνας</vt:lpstr>
      <vt:lpstr>Φαρμακοοικονομικές κατευθυντήριες οδηγίες (pharmaeconomic guidelines)</vt:lpstr>
      <vt:lpstr>Ο ρόλος της φαρμακοοικονομίας στην ανάπτυξη φαρμάκων</vt:lpstr>
      <vt:lpstr>Φαρμακοοικονομικά θέματα στη διαδικασία ανάπτυξης φαρμάκων</vt:lpstr>
      <vt:lpstr>Μέθοδοι φαρμακοοικονομικής αξιολόγησης</vt:lpstr>
      <vt:lpstr>Εφαρμογές Φαρμακοοικονομικής Αξιολόγησης</vt:lpstr>
      <vt:lpstr>Στόχοι</vt:lpstr>
      <vt:lpstr>Η αποτελεσματικότερη προσέγγιση για τη φαρμαοικονομική αξιολόγηση</vt:lpstr>
      <vt:lpstr>Οικονομικά κριτήρια αξιολόγησης της υγειονομικής περίθαλψης </vt:lpstr>
      <vt:lpstr>Στόχοι οικονομικής αξιολόγησης</vt:lpstr>
      <vt:lpstr>Ερώτηση για τον νέο θεραπευτικό παράγοντα: Είναι οικονομικά αποδοτικό; Είναι αποτελεσματικό;</vt:lpstr>
      <vt:lpstr>Το μοντέλο του Drummond για τη Φαρμακοοικονομική Αξιολόγηση</vt:lpstr>
      <vt:lpstr>Μετρώντας το κόστος και τα οφέλη</vt:lpstr>
      <vt:lpstr>Κόστος ευκαιρίας </vt:lpstr>
      <vt:lpstr>Οδηγίες για τη Φαρμακοοικονομική Αξιολόγηση</vt:lpstr>
      <vt:lpstr>Κατάλογος ελέγχου του Drummond (Drummond Checklist) για τη φαρμακο-οικονομική αξιολόγηση</vt:lpstr>
      <vt:lpstr>Η «αξία» της υγείας</vt:lpstr>
      <vt:lpstr>Φαρμακευτική Πολιτική και Φαρμακο-οικονομία  Ανάλυση Κόστους  Κόστος Ασθένειας (Cost of Illness)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Ανάλυση Ελαχιστοποίησης Κόστους Cost Minimization Analysis - CMA)</vt:lpstr>
      <vt:lpstr>Παρουσίαση του PowerPoint</vt:lpstr>
      <vt:lpstr>Παρουσίαση του PowerPoint</vt:lpstr>
      <vt:lpstr>Παρουσίαση του PowerPoint</vt:lpstr>
      <vt:lpstr>Παρουσίαση του PowerPoint</vt:lpstr>
      <vt:lpstr>Ανάλυση Κόστους - Αποτελεσματικότητας (Cost-Effectiveness Analysis – CEA)</vt:lpstr>
      <vt:lpstr>Παρουσίαση του PowerPoint</vt:lpstr>
      <vt:lpstr>Παρουσίαση του PowerPoint</vt:lpstr>
      <vt:lpstr>Cost Effectiveness Grid – Πόσα πιθανά Σενάρια;</vt:lpstr>
      <vt:lpstr>A detailed comparison table to evaluate two drugs with similar effectiveness and cost, considering additional factors: </vt:lpstr>
      <vt:lpstr>Παρουσίαση του PowerPoint</vt:lpstr>
      <vt:lpstr>Παρουσίαση του PowerPoint</vt:lpstr>
      <vt:lpstr>Παρουσίαση του PowerPoint</vt:lpstr>
      <vt:lpstr>Ανάλυση Κόστους - Χρησιμότητας  (Cost-Utility Analysis – CUA)</vt:lpstr>
      <vt:lpstr>Παρουσίαση του PowerPoint</vt:lpstr>
      <vt:lpstr>Παρουσίαση του PowerPoint</vt:lpstr>
      <vt:lpstr>Πως μετράμε Utility; </vt:lpstr>
      <vt:lpstr>Παρουσίαση του PowerPoint</vt:lpstr>
      <vt:lpstr>Παρουσίαση του PowerPoint</vt:lpstr>
      <vt:lpstr>Παρουσίαση του PowerPoint</vt:lpstr>
      <vt:lpstr>Παρουσίαση του PowerPoint</vt:lpstr>
      <vt:lpstr>Υπολογισμός Life Years &amp; QALYs</vt:lpstr>
      <vt:lpstr>Υπολογισμός Life Years &amp; QALYs</vt:lpstr>
      <vt:lpstr>Υπολογισμός Life Years &amp; QALYs</vt:lpstr>
      <vt:lpstr>Υπολογισμός ICER και ICUR</vt:lpstr>
      <vt:lpstr>Παρουσίαση του PowerPoint</vt:lpstr>
      <vt:lpstr>Κλίμακα αξιολόγησης (Rating Scale)</vt:lpstr>
      <vt:lpstr>Παρουσίαση του PowerPoint</vt:lpstr>
      <vt:lpstr>Μέθοδοι προσδιορισμού χρησιμότητας</vt:lpstr>
      <vt:lpstr>Συμπέρασμα</vt:lpstr>
      <vt:lpstr>Παρουσίαση του PowerPoint</vt:lpstr>
      <vt:lpstr>Ανάλυση Κόστους - Οφέλους  (Cost-Benefit Analysis – CBA)</vt:lpstr>
      <vt:lpstr>Παρουσίαση του PowerPoint</vt:lpstr>
      <vt:lpstr>Παρουσίαση του PowerPoint</vt:lpstr>
      <vt:lpstr>Μέθοδος Ανθρωπίνου Κεφαλαίου</vt:lpstr>
      <vt:lpstr>Wage Rate Calculation</vt:lpstr>
      <vt:lpstr>Missed Time (Days or Years) Because of Illness</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Pharmacoeconomics</dc:title>
  <dc:creator>Maria Katharaki</dc:creator>
  <cp:lastModifiedBy>Maria Katharaki</cp:lastModifiedBy>
  <cp:revision>260</cp:revision>
  <dcterms:created xsi:type="dcterms:W3CDTF">2017-11-23T17:22:09Z</dcterms:created>
  <dcterms:modified xsi:type="dcterms:W3CDTF">2025-06-10T12:26:37Z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2012-09-29T00:00:00Z</vt:filetime>
  </property>
  <property fmtid="{D5CDD505-2E9C-101B-9397-08002B2CF9AE}" pid="3" name="Creator">
    <vt:lpwstr>Microsoft® PowerPoint® 2010</vt:lpwstr>
  </property>
  <property fmtid="{D5CDD505-2E9C-101B-9397-08002B2CF9AE}" pid="4" name="LastSaved">
    <vt:filetime>2017-11-23T00:00:00Z</vt:filetime>
  </property>
</Properties>
</file>