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3" r:id="rId2"/>
    <p:sldId id="293" r:id="rId3"/>
    <p:sldId id="280" r:id="rId4"/>
    <p:sldId id="286" r:id="rId5"/>
    <p:sldId id="256" r:id="rId6"/>
    <p:sldId id="292" r:id="rId7"/>
    <p:sldId id="258" r:id="rId8"/>
    <p:sldId id="259" r:id="rId9"/>
    <p:sldId id="276" r:id="rId10"/>
    <p:sldId id="275" r:id="rId11"/>
    <p:sldId id="277" r:id="rId12"/>
    <p:sldId id="278" r:id="rId13"/>
    <p:sldId id="304" r:id="rId14"/>
    <p:sldId id="279" r:id="rId15"/>
    <p:sldId id="261" r:id="rId16"/>
    <p:sldId id="289" r:id="rId17"/>
    <p:sldId id="288" r:id="rId18"/>
    <p:sldId id="283" r:id="rId19"/>
    <p:sldId id="296" r:id="rId20"/>
    <p:sldId id="294" r:id="rId21"/>
    <p:sldId id="295" r:id="rId22"/>
    <p:sldId id="298" r:id="rId23"/>
    <p:sldId id="271" r:id="rId24"/>
    <p:sldId id="269" r:id="rId25"/>
    <p:sldId id="301" r:id="rId26"/>
    <p:sldId id="302" r:id="rId27"/>
    <p:sldId id="260" r:id="rId28"/>
    <p:sldId id="299" r:id="rId29"/>
    <p:sldId id="297" r:id="rId30"/>
    <p:sldId id="267" r:id="rId31"/>
    <p:sldId id="266" r:id="rId32"/>
    <p:sldId id="262" r:id="rId33"/>
    <p:sldId id="281"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3BE"/>
    <a:srgbClr val="8BD9AB"/>
    <a:srgbClr val="9BCD9B"/>
    <a:srgbClr val="33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6B08F-1F14-434E-A07A-E7940DFCCFCE}" type="datetimeFigureOut">
              <a:rPr lang="el-GR" smtClean="0"/>
              <a:pPr/>
              <a:t>18/6/2025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BDE93C-4125-41CC-B97B-59CD5DF107C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Familial: More cases of a specific type(s) of cancer within a family than statistically expected, but no specific pattern of inheritance.</a:t>
            </a:r>
            <a:r>
              <a:rPr lang="en-US" baseline="0" dirty="0"/>
              <a:t> </a:t>
            </a:r>
            <a:r>
              <a:rPr lang="en-US" dirty="0"/>
              <a:t>Age of onset variable. May result from chance clustering of sporadic cases.</a:t>
            </a:r>
            <a:r>
              <a:rPr lang="en-US" baseline="0" dirty="0"/>
              <a:t> </a:t>
            </a:r>
            <a:r>
              <a:rPr lang="en-US" dirty="0"/>
              <a:t>May result from common genetic background, similar environment and/or lifestyle factors. Does not usually exhibit classical features of hereditary cancer syndromes. </a:t>
            </a:r>
            <a:endParaRPr lang="el-GR" dirty="0"/>
          </a:p>
        </p:txBody>
      </p:sp>
      <p:sp>
        <p:nvSpPr>
          <p:cNvPr id="4" name="3 - Θέση αριθμού διαφάνειας"/>
          <p:cNvSpPr>
            <a:spLocks noGrp="1"/>
          </p:cNvSpPr>
          <p:nvPr>
            <p:ph type="sldNum" sz="quarter" idx="10"/>
          </p:nvPr>
        </p:nvSpPr>
        <p:spPr/>
        <p:txBody>
          <a:bodyPr/>
          <a:lstStyle/>
          <a:p>
            <a:fld id="{3DBDE93C-4125-41CC-B97B-59CD5DF107C1}" type="slidenum">
              <a:rPr lang="el-GR" smtClean="0"/>
              <a:pPr/>
              <a:t>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DBDE93C-4125-41CC-B97B-59CD5DF107C1}" type="slidenum">
              <a:rPr lang="el-GR" smtClean="0"/>
              <a:pPr/>
              <a:t>15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Differential expression of estrogen receptor (ER), progesterone receptor (PR), and human epidermal growth receptor 2 (HER2), among different subtypes of breast cancer. Breast cancer is classified into various subtypes based on differential </a:t>
            </a:r>
            <a:r>
              <a:rPr lang="en-US" dirty="0" err="1"/>
              <a:t>immunohistochemical</a:t>
            </a:r>
            <a:r>
              <a:rPr lang="en-US" dirty="0"/>
              <a:t> staining for ER, PR, HER2, HER1 (not shown), and </a:t>
            </a:r>
            <a:r>
              <a:rPr lang="en-US" dirty="0" err="1"/>
              <a:t>cytokeratins</a:t>
            </a:r>
            <a:r>
              <a:rPr lang="en-US" dirty="0"/>
              <a:t> (not shown). Panels A-D, luminal A breast cancer; Panels E-H, luminal B breast cancer; Panels I-L, HER2+ breast cancer; Panels M-P, basal-like breast cancer. Panels A, E, I, and M show H&amp;E staining for each breast cancer subtype. Panels B, F, J, and N show </a:t>
            </a:r>
            <a:r>
              <a:rPr lang="en-US" dirty="0" err="1"/>
              <a:t>immunostaining</a:t>
            </a:r>
            <a:r>
              <a:rPr lang="en-US" dirty="0"/>
              <a:t> for ER and the results (ER+ or ER−) are indicated. Panels C, G, K, and O show </a:t>
            </a:r>
            <a:r>
              <a:rPr lang="en-US" dirty="0" err="1"/>
              <a:t>immunostaining</a:t>
            </a:r>
            <a:r>
              <a:rPr lang="en-US" dirty="0"/>
              <a:t> for PR and the results (PR+ or PR−) are indicated. Panels D, H, L, and P show </a:t>
            </a:r>
            <a:r>
              <a:rPr lang="en-US" dirty="0" err="1"/>
              <a:t>immunostaining</a:t>
            </a:r>
            <a:r>
              <a:rPr lang="en-US" dirty="0"/>
              <a:t> for HER2 and the results (HER2+ indicative of HER2 amplification or HER2−) are given. </a:t>
            </a:r>
            <a:endParaRPr lang="el-GR" dirty="0"/>
          </a:p>
        </p:txBody>
      </p:sp>
      <p:sp>
        <p:nvSpPr>
          <p:cNvPr id="4" name="3 - Θέση αριθμού διαφάνειας"/>
          <p:cNvSpPr>
            <a:spLocks noGrp="1"/>
          </p:cNvSpPr>
          <p:nvPr>
            <p:ph type="sldNum" sz="quarter" idx="10"/>
          </p:nvPr>
        </p:nvSpPr>
        <p:spPr/>
        <p:txBody>
          <a:bodyPr/>
          <a:lstStyle/>
          <a:p>
            <a:fld id="{3DBDE93C-4125-41CC-B97B-59CD5DF107C1}" type="slidenum">
              <a:rPr lang="el-GR" smtClean="0"/>
              <a:pPr/>
              <a:t>25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Schematic illustrating various breast cancer subtypes. The blue and pink rectangles group the subtypes based on the expression of ER/PR, positive in the blue (Luminal A and Luminal B) and negative (HER2+ and basal-like) in the pink. The central grey rectangle (with black outline) indicates the presence of HER2 amplification in Luminal B and HER2+ subtypes. </a:t>
            </a:r>
            <a:endParaRPr lang="el-GR" dirty="0"/>
          </a:p>
        </p:txBody>
      </p:sp>
      <p:sp>
        <p:nvSpPr>
          <p:cNvPr id="4" name="3 - Θέση αριθμού διαφάνειας"/>
          <p:cNvSpPr>
            <a:spLocks noGrp="1"/>
          </p:cNvSpPr>
          <p:nvPr>
            <p:ph type="sldNum" sz="quarter" idx="10"/>
          </p:nvPr>
        </p:nvSpPr>
        <p:spPr/>
        <p:txBody>
          <a:bodyPr/>
          <a:lstStyle/>
          <a:p>
            <a:fld id="{3DBDE93C-4125-41CC-B97B-59CD5DF107C1}" type="slidenum">
              <a:rPr lang="el-GR" smtClean="0"/>
              <a:pPr/>
              <a:t>26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928D73A-3CF6-4E22-A8CB-DE741131526D}" type="datetimeFigureOut">
              <a:rPr lang="el-GR" smtClean="0"/>
              <a:pPr/>
              <a:t>18/6/2025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2EE2C9-6E91-47AD-A537-AC509975AA5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928D73A-3CF6-4E22-A8CB-DE741131526D}" type="datetimeFigureOut">
              <a:rPr lang="el-GR" smtClean="0"/>
              <a:pPr/>
              <a:t>18/6/2025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2EE2C9-6E91-47AD-A537-AC509975AA5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928D73A-3CF6-4E22-A8CB-DE741131526D}" type="datetimeFigureOut">
              <a:rPr lang="el-GR" smtClean="0"/>
              <a:pPr/>
              <a:t>18/6/2025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2EE2C9-6E91-47AD-A537-AC509975AA5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928D73A-3CF6-4E22-A8CB-DE741131526D}" type="datetimeFigureOut">
              <a:rPr lang="el-GR" smtClean="0"/>
              <a:pPr/>
              <a:t>18/6/2025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2EE2C9-6E91-47AD-A537-AC509975AA5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928D73A-3CF6-4E22-A8CB-DE741131526D}" type="datetimeFigureOut">
              <a:rPr lang="el-GR" smtClean="0"/>
              <a:pPr/>
              <a:t>18/6/2025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2EE2C9-6E91-47AD-A537-AC509975AA5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928D73A-3CF6-4E22-A8CB-DE741131526D}" type="datetimeFigureOut">
              <a:rPr lang="el-GR" smtClean="0"/>
              <a:pPr/>
              <a:t>18/6/2025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A2EE2C9-6E91-47AD-A537-AC509975AA5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928D73A-3CF6-4E22-A8CB-DE741131526D}" type="datetimeFigureOut">
              <a:rPr lang="el-GR" smtClean="0"/>
              <a:pPr/>
              <a:t>18/6/2025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A2EE2C9-6E91-47AD-A537-AC509975AA5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928D73A-3CF6-4E22-A8CB-DE741131526D}" type="datetimeFigureOut">
              <a:rPr lang="el-GR" smtClean="0"/>
              <a:pPr/>
              <a:t>18/6/2025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A2EE2C9-6E91-47AD-A537-AC509975AA5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928D73A-3CF6-4E22-A8CB-DE741131526D}" type="datetimeFigureOut">
              <a:rPr lang="el-GR" smtClean="0"/>
              <a:pPr/>
              <a:t>18/6/2025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A2EE2C9-6E91-47AD-A537-AC509975AA5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928D73A-3CF6-4E22-A8CB-DE741131526D}" type="datetimeFigureOut">
              <a:rPr lang="el-GR" smtClean="0"/>
              <a:pPr/>
              <a:t>18/6/2025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A2EE2C9-6E91-47AD-A537-AC509975AA5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928D73A-3CF6-4E22-A8CB-DE741131526D}" type="datetimeFigureOut">
              <a:rPr lang="el-GR" smtClean="0"/>
              <a:pPr/>
              <a:t>18/6/2025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A2EE2C9-6E91-47AD-A537-AC509975AA5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8D73A-3CF6-4E22-A8CB-DE741131526D}" type="datetimeFigureOut">
              <a:rPr lang="el-GR" smtClean="0"/>
              <a:pPr/>
              <a:t>18/6/2025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EE2C9-6E91-47AD-A537-AC509975AA5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labmed.ascpjournals.org/content/41/6/364/F1.large.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26.xml.rels><?xml version="1.0" encoding="UTF-8" standalone="yes"?>
<Relationships xmlns="http://schemas.openxmlformats.org/package/2006/relationships"><Relationship Id="rId3" Type="http://schemas.openxmlformats.org/officeDocument/2006/relationships/hyperlink" Target="http://labmed.ascpjournals.org/content/41/6/364/F2.large.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gr/url?sa=i&amp;rct=j&amp;q=&amp;esrc=s&amp;frm=1&amp;source=images&amp;cd=&amp;cad=rja&amp;uact=8&amp;ved=0CAcQjRw&amp;url=http://jpbsonline.org/article.asp?issn=0975-7406;year=2012;volume=4;issue=1;spage=21;epage=26;aulast=Kumar&amp;ei=hyRuVIki1aXIBJfNgqAO&amp;bvm=bv.80185997,d.bGQ&amp;psig=AFQjCNHscVSZobYW2Igd8kbu-aglFafSPw&amp;ust=1416590798322254"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sciencemag.org/content/vol286/issue5439/images/large/se4097906003.jpe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luae.com/wp-content/uploads/2013/09/brca.pn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64447" y="2357430"/>
            <a:ext cx="6215106" cy="3053465"/>
          </a:xfrm>
          <a:prstGeom prst="rect">
            <a:avLst/>
          </a:prstGeom>
        </p:spPr>
        <p:txBody>
          <a:bodyPr wrap="square">
            <a:spAutoFit/>
          </a:bodyPr>
          <a:lstStyle/>
          <a:p>
            <a:pPr algn="ctr"/>
            <a:r>
              <a:rPr lang="el-GR" sz="3600" b="1" dirty="0">
                <a:solidFill>
                  <a:srgbClr val="0070C0"/>
                </a:solidFill>
                <a:effectLst>
                  <a:outerShdw blurRad="38100" dist="38100" dir="2700000" algn="tl">
                    <a:srgbClr val="000000">
                      <a:alpha val="43137"/>
                    </a:srgbClr>
                  </a:outerShdw>
                </a:effectLst>
              </a:rPr>
              <a:t>Γενετικοί Παράγοντες</a:t>
            </a:r>
            <a:r>
              <a:rPr lang="en-US" sz="3600" b="1" dirty="0">
                <a:solidFill>
                  <a:srgbClr val="0070C0"/>
                </a:solidFill>
                <a:effectLst>
                  <a:outerShdw blurRad="38100" dist="38100" dir="2700000" algn="tl">
                    <a:srgbClr val="000000">
                      <a:alpha val="43137"/>
                    </a:srgbClr>
                  </a:outerShdw>
                </a:effectLst>
              </a:rPr>
              <a:t> </a:t>
            </a:r>
            <a:r>
              <a:rPr lang="el-GR" sz="3600" b="1" dirty="0">
                <a:solidFill>
                  <a:srgbClr val="0070C0"/>
                </a:solidFill>
                <a:effectLst>
                  <a:outerShdw blurRad="38100" dist="38100" dir="2700000" algn="tl">
                    <a:srgbClr val="000000">
                      <a:alpha val="43137"/>
                    </a:srgbClr>
                  </a:outerShdw>
                </a:effectLst>
              </a:rPr>
              <a:t>στον Καρκίνο του Μαστού -</a:t>
            </a:r>
            <a:r>
              <a:rPr lang="en-US" sz="3600" b="1" dirty="0">
                <a:solidFill>
                  <a:srgbClr val="0070C0"/>
                </a:solidFill>
                <a:effectLst>
                  <a:outerShdw blurRad="38100" dist="38100" dir="2700000" algn="tl">
                    <a:srgbClr val="000000">
                      <a:alpha val="43137"/>
                    </a:srgbClr>
                  </a:outerShdw>
                </a:effectLst>
              </a:rPr>
              <a:t> </a:t>
            </a:r>
            <a:r>
              <a:rPr lang="el-GR" sz="3600" b="1" dirty="0">
                <a:solidFill>
                  <a:srgbClr val="0070C0"/>
                </a:solidFill>
                <a:effectLst>
                  <a:outerShdw blurRad="38100" dist="38100" dir="2700000" algn="tl">
                    <a:srgbClr val="000000">
                      <a:alpha val="43137"/>
                    </a:srgbClr>
                  </a:outerShdw>
                </a:effectLst>
              </a:rPr>
              <a:t>Γενετική Συμβουλευτική</a:t>
            </a:r>
          </a:p>
          <a:p>
            <a:pPr algn="ctr"/>
            <a:endParaRPr lang="en-US" sz="3600" b="1" dirty="0">
              <a:solidFill>
                <a:srgbClr val="0070C0"/>
              </a:solidFill>
              <a:effectLst>
                <a:outerShdw blurRad="38100" dist="38100" dir="2700000" algn="tl">
                  <a:srgbClr val="000000">
                    <a:alpha val="43137"/>
                  </a:srgbClr>
                </a:outerShdw>
              </a:effectLst>
            </a:endParaRPr>
          </a:p>
          <a:p>
            <a:pPr algn="ctr">
              <a:lnSpc>
                <a:spcPct val="150000"/>
              </a:lnSpc>
            </a:pPr>
            <a:r>
              <a:rPr lang="el-GR" sz="3600" b="1" dirty="0">
                <a:solidFill>
                  <a:srgbClr val="0070C0"/>
                </a:solidFill>
                <a:effectLst>
                  <a:outerShdw blurRad="38100" dist="38100" dir="2700000" algn="tl">
                    <a:srgbClr val="000000">
                      <a:alpha val="43137"/>
                    </a:srgbClr>
                  </a:outerShdw>
                </a:effectLst>
              </a:rPr>
              <a:t> </a:t>
            </a:r>
            <a:endParaRPr lang="el-GR" sz="3600" dirty="0">
              <a:solidFill>
                <a:srgbClr val="0070C0"/>
              </a:solidFill>
              <a:effectLst>
                <a:outerShdw blurRad="38100" dist="38100" dir="2700000" algn="tl">
                  <a:srgbClr val="000000">
                    <a:alpha val="43137"/>
                  </a:srgbClr>
                </a:outerShdw>
              </a:effectLst>
            </a:endParaRPr>
          </a:p>
        </p:txBody>
      </p:sp>
      <p:pic>
        <p:nvPicPr>
          <p:cNvPr id="3074" name="Picture 2" descr="Gene mutations and hereditary pancreatic cancer risk"/>
          <p:cNvPicPr>
            <a:picLocks noChangeAspect="1" noChangeArrowheads="1"/>
          </p:cNvPicPr>
          <p:nvPr/>
        </p:nvPicPr>
        <p:blipFill>
          <a:blip r:embed="rId2" cstate="print"/>
          <a:srcRect/>
          <a:stretch>
            <a:fillRect/>
          </a:stretch>
        </p:blipFill>
        <p:spPr bwMode="auto">
          <a:xfrm>
            <a:off x="285720" y="214290"/>
            <a:ext cx="2643206" cy="1762137"/>
          </a:xfrm>
          <a:prstGeom prst="rect">
            <a:avLst/>
          </a:prstGeom>
          <a:noFill/>
        </p:spPr>
      </p:pic>
      <p:pic>
        <p:nvPicPr>
          <p:cNvPr id="3078" name="Picture 6" descr="http://www.pugetsound.edu/files/pages/kit-clark-genetic-counselor.jpg"/>
          <p:cNvPicPr>
            <a:picLocks noChangeAspect="1" noChangeArrowheads="1"/>
          </p:cNvPicPr>
          <p:nvPr/>
        </p:nvPicPr>
        <p:blipFill>
          <a:blip r:embed="rId3" cstate="print"/>
          <a:srcRect/>
          <a:stretch>
            <a:fillRect/>
          </a:stretch>
        </p:blipFill>
        <p:spPr bwMode="auto">
          <a:xfrm>
            <a:off x="5715008" y="214290"/>
            <a:ext cx="3118901" cy="207406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BRCA12"/>
          <p:cNvPicPr>
            <a:picLocks noChangeAspect="1" noChangeArrowheads="1"/>
          </p:cNvPicPr>
          <p:nvPr/>
        </p:nvPicPr>
        <p:blipFill>
          <a:blip r:embed="rId2" cstate="print"/>
          <a:srcRect/>
          <a:stretch>
            <a:fillRect/>
          </a:stretch>
        </p:blipFill>
        <p:spPr bwMode="auto">
          <a:xfrm>
            <a:off x="6415117" y="1714511"/>
            <a:ext cx="2371725" cy="3214687"/>
          </a:xfrm>
          <a:prstGeom prst="rect">
            <a:avLst/>
          </a:prstGeom>
          <a:noFill/>
          <a:ln w="9525">
            <a:noFill/>
            <a:miter lim="800000"/>
            <a:headEnd/>
            <a:tailEnd/>
          </a:ln>
        </p:spPr>
      </p:pic>
      <p:pic>
        <p:nvPicPr>
          <p:cNvPr id="8194" name="Picture 2" descr="http://image.slidesharecdn.com/ganz2-13-13-130722142207-phpapp01/95/hereditary-cancer-predisposition-10-638.jpg?cb=1374520994"/>
          <p:cNvPicPr>
            <a:picLocks noChangeAspect="1" noChangeArrowheads="1"/>
          </p:cNvPicPr>
          <p:nvPr/>
        </p:nvPicPr>
        <p:blipFill>
          <a:blip r:embed="rId3" cstate="print"/>
          <a:srcRect/>
          <a:stretch>
            <a:fillRect/>
          </a:stretch>
        </p:blipFill>
        <p:spPr bwMode="auto">
          <a:xfrm>
            <a:off x="151234" y="857232"/>
            <a:ext cx="6076950" cy="46958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fig5"/>
          <p:cNvPicPr>
            <a:picLocks noChangeAspect="1" noChangeArrowheads="1"/>
          </p:cNvPicPr>
          <p:nvPr/>
        </p:nvPicPr>
        <p:blipFill>
          <a:blip r:embed="rId2" cstate="print"/>
          <a:srcRect/>
          <a:stretch>
            <a:fillRect/>
          </a:stretch>
        </p:blipFill>
        <p:spPr bwMode="auto">
          <a:xfrm>
            <a:off x="1178719" y="1484313"/>
            <a:ext cx="6786562" cy="39433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fig7"/>
          <p:cNvPicPr>
            <a:picLocks noChangeAspect="1" noChangeArrowheads="1"/>
          </p:cNvPicPr>
          <p:nvPr/>
        </p:nvPicPr>
        <p:blipFill>
          <a:blip r:embed="rId2" cstate="print"/>
          <a:srcRect/>
          <a:stretch>
            <a:fillRect/>
          </a:stretch>
        </p:blipFill>
        <p:spPr bwMode="auto">
          <a:xfrm>
            <a:off x="1150144" y="1412875"/>
            <a:ext cx="6843712" cy="4043363"/>
          </a:xfrm>
          <a:prstGeom prst="rect">
            <a:avLst/>
          </a:prstGeom>
          <a:noFill/>
          <a:ln w="9525">
            <a:noFill/>
            <a:miter lim="800000"/>
            <a:headEnd/>
            <a:tailEnd/>
          </a:ln>
        </p:spPr>
      </p:pic>
      <p:sp>
        <p:nvSpPr>
          <p:cNvPr id="52227" name="Line 3"/>
          <p:cNvSpPr>
            <a:spLocks noChangeShapeType="1"/>
          </p:cNvSpPr>
          <p:nvPr/>
        </p:nvSpPr>
        <p:spPr bwMode="auto">
          <a:xfrm flipH="1">
            <a:off x="2411413" y="1125538"/>
            <a:ext cx="360362" cy="215900"/>
          </a:xfrm>
          <a:prstGeom prst="line">
            <a:avLst/>
          </a:prstGeom>
          <a:noFill/>
          <a:ln w="9525">
            <a:solidFill>
              <a:schemeClr val="tx1"/>
            </a:solidFill>
            <a:round/>
            <a:headEnd/>
            <a:tailEnd type="triangle" w="med" len="med"/>
          </a:ln>
        </p:spPr>
        <p:txBody>
          <a:bodyPr/>
          <a:lstStyle/>
          <a:p>
            <a:endParaRPr lang="el-GR"/>
          </a:p>
        </p:txBody>
      </p:sp>
      <p:sp>
        <p:nvSpPr>
          <p:cNvPr id="52228" name="Line 4"/>
          <p:cNvSpPr>
            <a:spLocks noChangeShapeType="1"/>
          </p:cNvSpPr>
          <p:nvPr/>
        </p:nvSpPr>
        <p:spPr bwMode="auto">
          <a:xfrm flipH="1">
            <a:off x="6011863" y="2205038"/>
            <a:ext cx="215900" cy="215900"/>
          </a:xfrm>
          <a:prstGeom prst="line">
            <a:avLst/>
          </a:prstGeom>
          <a:noFill/>
          <a:ln w="9525">
            <a:solidFill>
              <a:schemeClr val="tx1"/>
            </a:solidFill>
            <a:round/>
            <a:headEnd/>
            <a:tailEnd type="triangle" w="med" len="med"/>
          </a:ln>
        </p:spPr>
        <p:txBody>
          <a:bodyPr/>
          <a:lstStyle/>
          <a:p>
            <a:endParaRPr lang="el-GR"/>
          </a:p>
        </p:txBody>
      </p:sp>
      <p:sp>
        <p:nvSpPr>
          <p:cNvPr id="52229" name="Line 5"/>
          <p:cNvSpPr>
            <a:spLocks noChangeShapeType="1"/>
          </p:cNvSpPr>
          <p:nvPr/>
        </p:nvSpPr>
        <p:spPr bwMode="auto">
          <a:xfrm flipH="1">
            <a:off x="7235825" y="1125538"/>
            <a:ext cx="288925" cy="287337"/>
          </a:xfrm>
          <a:prstGeom prst="line">
            <a:avLst/>
          </a:prstGeom>
          <a:noFill/>
          <a:ln w="9525">
            <a:solidFill>
              <a:schemeClr val="tx1"/>
            </a:solidFill>
            <a:round/>
            <a:headEnd/>
            <a:tailEnd type="triangle" w="med" len="med"/>
          </a:ln>
        </p:spPr>
        <p:txBody>
          <a:bodyPr/>
          <a:lstStyle/>
          <a:p>
            <a:endParaRPr lang="el-GR"/>
          </a:p>
        </p:txBody>
      </p:sp>
      <p:sp>
        <p:nvSpPr>
          <p:cNvPr id="52230" name="Text Box 6"/>
          <p:cNvSpPr txBox="1">
            <a:spLocks noChangeArrowheads="1"/>
          </p:cNvSpPr>
          <p:nvPr/>
        </p:nvSpPr>
        <p:spPr bwMode="auto">
          <a:xfrm>
            <a:off x="853654" y="5588000"/>
            <a:ext cx="7436693" cy="304800"/>
          </a:xfrm>
          <a:prstGeom prst="rect">
            <a:avLst/>
          </a:prstGeom>
          <a:noFill/>
          <a:ln w="9525">
            <a:noFill/>
            <a:miter lim="800000"/>
            <a:headEnd/>
            <a:tailEnd/>
          </a:ln>
        </p:spPr>
        <p:txBody>
          <a:bodyPr wrap="square">
            <a:spAutoFit/>
          </a:bodyPr>
          <a:lstStyle/>
          <a:p>
            <a:r>
              <a:rPr lang="el-GR" sz="1400" b="1" dirty="0">
                <a:cs typeface="Arial" charset="0"/>
              </a:rPr>
              <a:t>Τα βέλη δείχνουν τις μεταλλάξεις στον πληθυσμό των Εβραίων </a:t>
            </a:r>
            <a:r>
              <a:rPr lang="en-US" sz="1400" b="1" dirty="0">
                <a:cs typeface="Arial" charset="0"/>
              </a:rPr>
              <a:t>Ashkenazi. </a:t>
            </a:r>
            <a:r>
              <a:rPr lang="el-GR" sz="1400" b="1" dirty="0" err="1">
                <a:cs typeface="Arial" charset="0"/>
              </a:rPr>
              <a:t>Επιπολασμός</a:t>
            </a:r>
            <a:r>
              <a:rPr lang="en-US" sz="1400" b="1" dirty="0">
                <a:cs typeface="Arial" charset="0"/>
              </a:rPr>
              <a:t>: 1:40</a:t>
            </a:r>
            <a:r>
              <a:rPr lang="el-GR" sz="1400" b="1" dirty="0">
                <a:cs typeface="Arial"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120008"/>
          <p:cNvPicPr>
            <a:picLocks noChangeAspect="1" noChangeArrowheads="1"/>
          </p:cNvPicPr>
          <p:nvPr/>
        </p:nvPicPr>
        <p:blipFill>
          <a:blip r:embed="rId2" cstate="print"/>
          <a:srcRect/>
          <a:stretch>
            <a:fillRect/>
          </a:stretch>
        </p:blipFill>
        <p:spPr bwMode="auto">
          <a:xfrm>
            <a:off x="3857620" y="2357429"/>
            <a:ext cx="5143505" cy="3042347"/>
          </a:xfrm>
          <a:prstGeom prst="rect">
            <a:avLst/>
          </a:prstGeom>
          <a:noFill/>
          <a:ln w="9525">
            <a:noFill/>
            <a:miter lim="800000"/>
            <a:headEnd/>
            <a:tailEnd/>
          </a:ln>
        </p:spPr>
      </p:pic>
      <p:sp>
        <p:nvSpPr>
          <p:cNvPr id="2" name="1 - TextBox"/>
          <p:cNvSpPr txBox="1"/>
          <p:nvPr/>
        </p:nvSpPr>
        <p:spPr>
          <a:xfrm>
            <a:off x="-32" y="142852"/>
            <a:ext cx="9537804" cy="369332"/>
          </a:xfrm>
          <a:prstGeom prst="rect">
            <a:avLst/>
          </a:prstGeom>
          <a:noFill/>
        </p:spPr>
        <p:txBody>
          <a:bodyPr wrap="none" rtlCol="0">
            <a:spAutoFit/>
          </a:bodyPr>
          <a:lstStyle/>
          <a:p>
            <a:r>
              <a:rPr lang="el-GR" dirty="0"/>
              <a:t>Άλλα Γονίδια εκτός των </a:t>
            </a:r>
            <a:r>
              <a:rPr lang="en-US" dirty="0"/>
              <a:t>BRCA1</a:t>
            </a:r>
            <a:r>
              <a:rPr lang="el-GR" dirty="0"/>
              <a:t> και</a:t>
            </a:r>
            <a:r>
              <a:rPr lang="en-US" dirty="0"/>
              <a:t> BRCA2 </a:t>
            </a:r>
            <a:r>
              <a:rPr lang="el-GR" dirty="0"/>
              <a:t>που Ενέχονται στον Κληρονομικό Καρκίνο του Μαστού</a:t>
            </a:r>
          </a:p>
        </p:txBody>
      </p:sp>
      <p:sp>
        <p:nvSpPr>
          <p:cNvPr id="3" name="2 - TextBox"/>
          <p:cNvSpPr txBox="1"/>
          <p:nvPr/>
        </p:nvSpPr>
        <p:spPr>
          <a:xfrm>
            <a:off x="714348" y="642918"/>
            <a:ext cx="8143932" cy="1508105"/>
          </a:xfrm>
          <a:prstGeom prst="rect">
            <a:avLst/>
          </a:prstGeom>
          <a:noFill/>
        </p:spPr>
        <p:txBody>
          <a:bodyPr wrap="square" rtlCol="0">
            <a:spAutoFit/>
          </a:bodyPr>
          <a:lstStyle/>
          <a:p>
            <a:r>
              <a:rPr lang="en-US" sz="2000" b="1" dirty="0">
                <a:solidFill>
                  <a:srgbClr val="00B0F0"/>
                </a:solidFill>
                <a:effectLst>
                  <a:outerShdw blurRad="38100" dist="38100" dir="2700000" algn="tl">
                    <a:srgbClr val="000000">
                      <a:alpha val="43137"/>
                    </a:srgbClr>
                  </a:outerShdw>
                </a:effectLst>
              </a:rPr>
              <a:t>p53</a:t>
            </a:r>
            <a:r>
              <a:rPr lang="en-US" dirty="0"/>
              <a:t> </a:t>
            </a:r>
            <a:r>
              <a:rPr lang="el-GR" dirty="0"/>
              <a:t>και </a:t>
            </a:r>
            <a:r>
              <a:rPr lang="en-US" sz="2000" b="1" dirty="0">
                <a:solidFill>
                  <a:srgbClr val="00B0F0"/>
                </a:solidFill>
                <a:effectLst>
                  <a:outerShdw blurRad="38100" dist="38100" dir="2700000" algn="tl">
                    <a:srgbClr val="000000">
                      <a:alpha val="43137"/>
                    </a:srgbClr>
                  </a:outerShdw>
                </a:effectLst>
              </a:rPr>
              <a:t>PTEN</a:t>
            </a:r>
            <a:r>
              <a:rPr lang="en-US" dirty="0"/>
              <a:t>: </a:t>
            </a:r>
            <a:r>
              <a:rPr lang="el-GR" dirty="0"/>
              <a:t>Υπάρχει δυνατότητα για γενετικό έλεγχο για μεταλλάξεις στα γονίδια αυτά. </a:t>
            </a:r>
          </a:p>
          <a:p>
            <a:r>
              <a:rPr lang="en-US" b="1" dirty="0">
                <a:solidFill>
                  <a:srgbClr val="00B0F0"/>
                </a:solidFill>
                <a:effectLst>
                  <a:outerShdw blurRad="38100" dist="38100" dir="2700000" algn="tl">
                    <a:srgbClr val="000000">
                      <a:alpha val="43137"/>
                    </a:srgbClr>
                  </a:outerShdw>
                </a:effectLst>
              </a:rPr>
              <a:t>p53</a:t>
            </a:r>
            <a:r>
              <a:rPr lang="en-US" dirty="0"/>
              <a:t>: </a:t>
            </a:r>
            <a:r>
              <a:rPr lang="el-GR" dirty="0"/>
              <a:t>Αναστέλλει τον κυτταρικό πολλαπλασιασμό, επάγει την επιδιόρθωση των βλαβών του</a:t>
            </a:r>
            <a:r>
              <a:rPr lang="en-US" dirty="0"/>
              <a:t>DNA</a:t>
            </a:r>
            <a:r>
              <a:rPr lang="el-GR" dirty="0"/>
              <a:t> και εάν αυτή δεν επιτευχθεί, οδηγεί το κύτταρο σε απόπτωση (προγραμματισμένος κυτταρικός θάνατος). </a:t>
            </a:r>
          </a:p>
        </p:txBody>
      </p:sp>
      <p:sp>
        <p:nvSpPr>
          <p:cNvPr id="5" name="4 - TextBox"/>
          <p:cNvSpPr txBox="1"/>
          <p:nvPr/>
        </p:nvSpPr>
        <p:spPr>
          <a:xfrm>
            <a:off x="142845" y="2500306"/>
            <a:ext cx="4643469" cy="2862322"/>
          </a:xfrm>
          <a:prstGeom prst="rect">
            <a:avLst/>
          </a:prstGeom>
          <a:noFill/>
        </p:spPr>
        <p:txBody>
          <a:bodyPr wrap="square" rtlCol="0">
            <a:spAutoFit/>
          </a:bodyPr>
          <a:lstStyle/>
          <a:p>
            <a:r>
              <a:rPr lang="el-GR" dirty="0"/>
              <a:t>Κοινά γονίδια που αυξάνουν λίγο τον κίνδυνο για καρκίνο μαστού. Δεν υπάρχει ακόμη δυνατότητα γενετικού ελέγχου. </a:t>
            </a:r>
          </a:p>
          <a:p>
            <a:pPr>
              <a:buFont typeface="Arial" pitchFamily="34" charset="0"/>
              <a:buChar char="•"/>
            </a:pPr>
            <a:r>
              <a:rPr lang="en-US" dirty="0">
                <a:solidFill>
                  <a:srgbClr val="0070C0"/>
                </a:solidFill>
              </a:rPr>
              <a:t>CASP8</a:t>
            </a:r>
          </a:p>
          <a:p>
            <a:pPr>
              <a:buFont typeface="Arial" pitchFamily="34" charset="0"/>
              <a:buChar char="•"/>
            </a:pPr>
            <a:r>
              <a:rPr lang="en-US" dirty="0">
                <a:solidFill>
                  <a:srgbClr val="0070C0"/>
                </a:solidFill>
              </a:rPr>
              <a:t>FGFR2</a:t>
            </a:r>
          </a:p>
          <a:p>
            <a:pPr>
              <a:buFont typeface="Arial" pitchFamily="34" charset="0"/>
              <a:buChar char="•"/>
            </a:pPr>
            <a:r>
              <a:rPr lang="en-US" dirty="0">
                <a:solidFill>
                  <a:srgbClr val="0070C0"/>
                </a:solidFill>
              </a:rPr>
              <a:t>TNRCP</a:t>
            </a:r>
          </a:p>
          <a:p>
            <a:pPr>
              <a:buFont typeface="Arial" pitchFamily="34" charset="0"/>
              <a:buChar char="•"/>
            </a:pPr>
            <a:r>
              <a:rPr lang="en-US" dirty="0">
                <a:solidFill>
                  <a:srgbClr val="0070C0"/>
                </a:solidFill>
              </a:rPr>
              <a:t>MAP3K1</a:t>
            </a:r>
          </a:p>
          <a:p>
            <a:pPr>
              <a:buFont typeface="Arial" pitchFamily="34" charset="0"/>
              <a:buChar char="•"/>
            </a:pPr>
            <a:r>
              <a:rPr lang="en-US" dirty="0">
                <a:solidFill>
                  <a:srgbClr val="0070C0"/>
                </a:solidFill>
              </a:rPr>
              <a:t>rs4973768</a:t>
            </a:r>
          </a:p>
          <a:p>
            <a:pPr>
              <a:buFont typeface="Arial" pitchFamily="34" charset="0"/>
              <a:buChar char="•"/>
            </a:pPr>
            <a:r>
              <a:rPr lang="en-US" dirty="0">
                <a:solidFill>
                  <a:srgbClr val="0070C0"/>
                </a:solidFill>
              </a:rPr>
              <a:t>LSP1</a:t>
            </a:r>
          </a:p>
          <a:p>
            <a:endParaRPr lang="el-GR" dirty="0"/>
          </a:p>
        </p:txBody>
      </p:sp>
      <p:sp>
        <p:nvSpPr>
          <p:cNvPr id="6" name="5 - TextBox"/>
          <p:cNvSpPr txBox="1"/>
          <p:nvPr/>
        </p:nvSpPr>
        <p:spPr>
          <a:xfrm>
            <a:off x="-32" y="5398203"/>
            <a:ext cx="5372496" cy="2062103"/>
          </a:xfrm>
          <a:prstGeom prst="rect">
            <a:avLst/>
          </a:prstGeom>
          <a:noFill/>
        </p:spPr>
        <p:txBody>
          <a:bodyPr wrap="square" rtlCol="0">
            <a:spAutoFit/>
          </a:bodyPr>
          <a:lstStyle/>
          <a:p>
            <a:r>
              <a:rPr lang="el-GR" dirty="0"/>
              <a:t>Σπάνια γονίδια που επίσης αυξάνουν λίγο τον κίνδυνο</a:t>
            </a:r>
            <a:r>
              <a:rPr lang="en-US" dirty="0"/>
              <a:t>:</a:t>
            </a:r>
          </a:p>
          <a:p>
            <a:pPr>
              <a:buFont typeface="Arial" pitchFamily="34" charset="0"/>
              <a:buChar char="•"/>
            </a:pPr>
            <a:r>
              <a:rPr lang="en-US" dirty="0">
                <a:solidFill>
                  <a:srgbClr val="0070C0"/>
                </a:solidFill>
              </a:rPr>
              <a:t>CHEK2</a:t>
            </a:r>
          </a:p>
          <a:p>
            <a:pPr>
              <a:buFont typeface="Arial" pitchFamily="34" charset="0"/>
              <a:buChar char="•"/>
            </a:pPr>
            <a:r>
              <a:rPr lang="en-US" b="1" dirty="0">
                <a:solidFill>
                  <a:srgbClr val="00B0F0"/>
                </a:solidFill>
                <a:effectLst>
                  <a:outerShdw blurRad="38100" dist="38100" dir="2700000" algn="tl">
                    <a:srgbClr val="000000">
                      <a:alpha val="43137"/>
                    </a:srgbClr>
                  </a:outerShdw>
                </a:effectLst>
              </a:rPr>
              <a:t>ATM</a:t>
            </a:r>
            <a:r>
              <a:rPr lang="el-GR" b="1" dirty="0">
                <a:solidFill>
                  <a:srgbClr val="00B0F0"/>
                </a:solidFill>
                <a:effectLst>
                  <a:outerShdw blurRad="38100" dist="38100" dir="2700000" algn="tl">
                    <a:srgbClr val="000000">
                      <a:alpha val="43137"/>
                    </a:srgbClr>
                  </a:outerShdw>
                </a:effectLst>
              </a:rPr>
              <a:t> </a:t>
            </a:r>
            <a:r>
              <a:rPr lang="en-US" dirty="0"/>
              <a:t>(ataxia </a:t>
            </a:r>
            <a:r>
              <a:rPr lang="en-US" dirty="0" err="1"/>
              <a:t>telangiectasia</a:t>
            </a:r>
            <a:r>
              <a:rPr lang="en-US" dirty="0"/>
              <a:t> mutated)</a:t>
            </a:r>
          </a:p>
          <a:p>
            <a:pPr>
              <a:buFont typeface="Arial" pitchFamily="34" charset="0"/>
              <a:buChar char="•"/>
            </a:pPr>
            <a:r>
              <a:rPr lang="en-US" dirty="0">
                <a:solidFill>
                  <a:srgbClr val="0070C0"/>
                </a:solidFill>
              </a:rPr>
              <a:t>BRIP1</a:t>
            </a:r>
          </a:p>
          <a:p>
            <a:pPr>
              <a:buFont typeface="Arial" pitchFamily="34" charset="0"/>
              <a:buChar char="•"/>
            </a:pPr>
            <a:r>
              <a:rPr lang="en-US" dirty="0">
                <a:solidFill>
                  <a:srgbClr val="0070C0"/>
                </a:solidFill>
              </a:rPr>
              <a:t>PALB2</a:t>
            </a:r>
          </a:p>
          <a:p>
            <a:endParaRPr lang="en-US" dirty="0"/>
          </a:p>
          <a:p>
            <a:r>
              <a:rPr lang="el-GR" dirty="0"/>
              <a:t> </a:t>
            </a:r>
          </a:p>
        </p:txBody>
      </p:sp>
      <p:sp>
        <p:nvSpPr>
          <p:cNvPr id="9" name="8 - Δεξιό βέλος"/>
          <p:cNvSpPr/>
          <p:nvPr/>
        </p:nvSpPr>
        <p:spPr>
          <a:xfrm rot="2422943">
            <a:off x="5255088" y="2782907"/>
            <a:ext cx="709307" cy="229323"/>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4786314" y="2285992"/>
            <a:ext cx="582211" cy="400110"/>
          </a:xfrm>
          <a:prstGeom prst="rect">
            <a:avLst/>
          </a:prstGeom>
          <a:noFill/>
        </p:spPr>
        <p:txBody>
          <a:bodyPr wrap="none" rtlCol="0">
            <a:spAutoFit/>
          </a:bodyPr>
          <a:lstStyle/>
          <a:p>
            <a:r>
              <a:rPr lang="en-US" sz="2000" b="1" dirty="0">
                <a:solidFill>
                  <a:srgbClr val="C00000"/>
                </a:solidFill>
                <a:effectLst>
                  <a:outerShdw blurRad="38100" dist="38100" dir="2700000" algn="tl">
                    <a:srgbClr val="000000">
                      <a:alpha val="43137"/>
                    </a:srgbClr>
                  </a:outerShdw>
                </a:effectLst>
              </a:rPr>
              <a:t>p53</a:t>
            </a:r>
            <a:endParaRPr lang="el-GR" sz="20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Untitled-Scanned-13"/>
          <p:cNvPicPr>
            <a:picLocks noChangeAspect="1" noChangeArrowheads="1"/>
          </p:cNvPicPr>
          <p:nvPr/>
        </p:nvPicPr>
        <p:blipFill>
          <a:blip r:embed="rId2" cstate="print"/>
          <a:srcRect r="5060" b="3018"/>
          <a:stretch>
            <a:fillRect/>
          </a:stretch>
        </p:blipFill>
        <p:spPr bwMode="auto">
          <a:xfrm>
            <a:off x="899319" y="349250"/>
            <a:ext cx="7345363" cy="61579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 Ομάδα"/>
          <p:cNvGrpSpPr/>
          <p:nvPr/>
        </p:nvGrpSpPr>
        <p:grpSpPr>
          <a:xfrm>
            <a:off x="17541" y="71414"/>
            <a:ext cx="9269367" cy="5632590"/>
            <a:chOff x="-77679" y="71414"/>
            <a:chExt cx="9269367" cy="5632590"/>
          </a:xfrm>
        </p:grpSpPr>
        <p:sp>
          <p:nvSpPr>
            <p:cNvPr id="2" name="1 - TextBox"/>
            <p:cNvSpPr txBox="1"/>
            <p:nvPr/>
          </p:nvSpPr>
          <p:spPr>
            <a:xfrm>
              <a:off x="-77679" y="71414"/>
              <a:ext cx="9223807" cy="430887"/>
            </a:xfrm>
            <a:prstGeom prst="rect">
              <a:avLst/>
            </a:prstGeom>
            <a:noFill/>
          </p:spPr>
          <p:txBody>
            <a:bodyPr wrap="none" rtlCol="0">
              <a:spAutoFit/>
            </a:bodyPr>
            <a:lstStyle/>
            <a:p>
              <a:r>
                <a:rPr lang="el-GR" sz="2200" b="1" dirty="0">
                  <a:solidFill>
                    <a:srgbClr val="0070C0"/>
                  </a:solidFill>
                  <a:effectLst>
                    <a:outerShdw blurRad="38100" dist="38100" dir="2700000" algn="tl">
                      <a:srgbClr val="000000">
                        <a:alpha val="43137"/>
                      </a:srgbClr>
                    </a:outerShdw>
                  </a:effectLst>
                </a:rPr>
                <a:t>Ενδείξεις για κληρονομική προδιάθεση και ως εκ τούτου για γενετικό έλεγχο</a:t>
              </a:r>
            </a:p>
          </p:txBody>
        </p:sp>
        <p:sp>
          <p:nvSpPr>
            <p:cNvPr id="5" name="4 - Ορθογώνιο"/>
            <p:cNvSpPr/>
            <p:nvPr/>
          </p:nvSpPr>
          <p:spPr>
            <a:xfrm>
              <a:off x="0" y="1074935"/>
              <a:ext cx="5340876" cy="400110"/>
            </a:xfrm>
            <a:prstGeom prst="rect">
              <a:avLst/>
            </a:prstGeom>
          </p:spPr>
          <p:txBody>
            <a:bodyPr wrap="square">
              <a:spAutoFit/>
            </a:bodyPr>
            <a:lstStyle/>
            <a:p>
              <a:pPr>
                <a:buFont typeface="Arial" pitchFamily="34" charset="0"/>
                <a:buChar char="•"/>
              </a:pPr>
              <a:r>
                <a:rPr lang="el-GR" sz="2000" b="1" dirty="0">
                  <a:solidFill>
                    <a:srgbClr val="0070C0"/>
                  </a:solidFill>
                </a:rPr>
                <a:t>Πολλά περιστατικά καρκίνων στην οικογένεια</a:t>
              </a:r>
            </a:p>
          </p:txBody>
        </p:sp>
        <p:sp>
          <p:nvSpPr>
            <p:cNvPr id="6" name="5 - Ορθογώνιο"/>
            <p:cNvSpPr/>
            <p:nvPr/>
          </p:nvSpPr>
          <p:spPr>
            <a:xfrm>
              <a:off x="0" y="1687428"/>
              <a:ext cx="5916940" cy="400110"/>
            </a:xfrm>
            <a:prstGeom prst="rect">
              <a:avLst/>
            </a:prstGeom>
          </p:spPr>
          <p:txBody>
            <a:bodyPr wrap="square">
              <a:spAutoFit/>
            </a:bodyPr>
            <a:lstStyle/>
            <a:p>
              <a:pPr>
                <a:buFont typeface="Arial" pitchFamily="34" charset="0"/>
                <a:buChar char="•"/>
              </a:pPr>
              <a:r>
                <a:rPr lang="el-GR" sz="2000" b="1" dirty="0">
                  <a:solidFill>
                    <a:srgbClr val="0070C0"/>
                  </a:solidFill>
                </a:rPr>
                <a:t>Εμφανίζονται περιστατικά σε πάνω από μια γενιά</a:t>
              </a:r>
            </a:p>
          </p:txBody>
        </p:sp>
        <p:sp>
          <p:nvSpPr>
            <p:cNvPr id="7" name="6 - Ορθογώνιο"/>
            <p:cNvSpPr/>
            <p:nvPr/>
          </p:nvSpPr>
          <p:spPr>
            <a:xfrm>
              <a:off x="0" y="2299922"/>
              <a:ext cx="5072066" cy="400110"/>
            </a:xfrm>
            <a:prstGeom prst="rect">
              <a:avLst/>
            </a:prstGeom>
          </p:spPr>
          <p:txBody>
            <a:bodyPr wrap="square">
              <a:spAutoFit/>
            </a:bodyPr>
            <a:lstStyle/>
            <a:p>
              <a:pPr>
                <a:buFont typeface="Arial" pitchFamily="34" charset="0"/>
                <a:buChar char="•"/>
              </a:pPr>
              <a:r>
                <a:rPr lang="el-GR" sz="2000" b="1" dirty="0">
                  <a:solidFill>
                    <a:srgbClr val="0070C0"/>
                  </a:solidFill>
                </a:rPr>
                <a:t>Νεαρή ηλικία εκδήλωσης</a:t>
              </a:r>
            </a:p>
          </p:txBody>
        </p:sp>
        <p:sp>
          <p:nvSpPr>
            <p:cNvPr id="8" name="7 - Ορθογώνιο"/>
            <p:cNvSpPr/>
            <p:nvPr/>
          </p:nvSpPr>
          <p:spPr>
            <a:xfrm>
              <a:off x="-1" y="2912415"/>
              <a:ext cx="9191689" cy="707886"/>
            </a:xfrm>
            <a:prstGeom prst="rect">
              <a:avLst/>
            </a:prstGeom>
          </p:spPr>
          <p:txBody>
            <a:bodyPr wrap="square">
              <a:spAutoFit/>
            </a:bodyPr>
            <a:lstStyle/>
            <a:p>
              <a:pPr>
                <a:buFont typeface="Arial" pitchFamily="34" charset="0"/>
                <a:buChar char="•"/>
              </a:pPr>
              <a:r>
                <a:rPr lang="el-GR" sz="2000" b="1" dirty="0">
                  <a:solidFill>
                    <a:srgbClr val="0070C0"/>
                  </a:solidFill>
                </a:rPr>
                <a:t>Πολλαπλοί όγκοι που αναπτύσσονται ανεξάρτητα (π.χ., </a:t>
              </a:r>
              <a:r>
                <a:rPr lang="el-GR" sz="2000" b="1" dirty="0" err="1">
                  <a:solidFill>
                    <a:srgbClr val="0070C0"/>
                  </a:solidFill>
                </a:rPr>
                <a:t>αμφοτερόπλευρος</a:t>
              </a:r>
              <a:r>
                <a:rPr lang="el-GR" sz="2000" b="1" dirty="0">
                  <a:solidFill>
                    <a:srgbClr val="0070C0"/>
                  </a:solidFill>
                </a:rPr>
                <a:t> καρκίνος στο μαστό)</a:t>
              </a:r>
            </a:p>
          </p:txBody>
        </p:sp>
        <p:sp>
          <p:nvSpPr>
            <p:cNvPr id="9" name="8 - Ορθογώνιο"/>
            <p:cNvSpPr/>
            <p:nvPr/>
          </p:nvSpPr>
          <p:spPr>
            <a:xfrm>
              <a:off x="-1" y="4414402"/>
              <a:ext cx="9191689" cy="707886"/>
            </a:xfrm>
            <a:prstGeom prst="rect">
              <a:avLst/>
            </a:prstGeom>
          </p:spPr>
          <p:txBody>
            <a:bodyPr wrap="square">
              <a:spAutoFit/>
            </a:bodyPr>
            <a:lstStyle/>
            <a:p>
              <a:pPr>
                <a:buFont typeface="Arial" pitchFamily="34" charset="0"/>
                <a:buChar char="•"/>
              </a:pPr>
              <a:r>
                <a:rPr lang="el-GR" sz="2000" b="1" dirty="0">
                  <a:solidFill>
                    <a:srgbClr val="0070C0"/>
                  </a:solidFill>
                </a:rPr>
                <a:t>Συσσώρευση στην οικογένεια συγκεκριμένων τύπων καρκίνου (π.χ., μαστού, ωοθηκών, προστάτη)</a:t>
              </a:r>
            </a:p>
          </p:txBody>
        </p:sp>
        <p:sp>
          <p:nvSpPr>
            <p:cNvPr id="10" name="9 - Ορθογώνιο"/>
            <p:cNvSpPr/>
            <p:nvPr/>
          </p:nvSpPr>
          <p:spPr>
            <a:xfrm>
              <a:off x="-1" y="3801908"/>
              <a:ext cx="6893767" cy="400110"/>
            </a:xfrm>
            <a:prstGeom prst="rect">
              <a:avLst/>
            </a:prstGeom>
          </p:spPr>
          <p:txBody>
            <a:bodyPr wrap="square">
              <a:spAutoFit/>
            </a:bodyPr>
            <a:lstStyle/>
            <a:p>
              <a:pPr>
                <a:buFont typeface="Arial" pitchFamily="34" charset="0"/>
                <a:buChar char="•"/>
              </a:pPr>
              <a:r>
                <a:rPr lang="el-GR" sz="2000" b="1" dirty="0">
                  <a:solidFill>
                    <a:srgbClr val="0070C0"/>
                  </a:solidFill>
                </a:rPr>
                <a:t>Ασυνήθιστη εκδήλωση (π.χ., καρκίνος μαστού σε άνδρα)</a:t>
              </a:r>
            </a:p>
          </p:txBody>
        </p:sp>
        <p:sp>
          <p:nvSpPr>
            <p:cNvPr id="11" name="10 - Ορθογώνιο"/>
            <p:cNvSpPr/>
            <p:nvPr/>
          </p:nvSpPr>
          <p:spPr>
            <a:xfrm>
              <a:off x="-1" y="5303894"/>
              <a:ext cx="7396489" cy="400110"/>
            </a:xfrm>
            <a:prstGeom prst="rect">
              <a:avLst/>
            </a:prstGeom>
          </p:spPr>
          <p:txBody>
            <a:bodyPr wrap="square">
              <a:spAutoFit/>
            </a:bodyPr>
            <a:lstStyle/>
            <a:p>
              <a:pPr>
                <a:buFont typeface="Arial" pitchFamily="34" charset="0"/>
                <a:buChar char="•"/>
              </a:pPr>
              <a:r>
                <a:rPr lang="el-GR" sz="2000" b="1" dirty="0">
                  <a:solidFill>
                    <a:srgbClr val="0070C0"/>
                  </a:solidFill>
                </a:rPr>
                <a:t>Συγκεκριμένες εθνικές ομάδες (π.χ. Εβραίοι </a:t>
              </a:r>
              <a:r>
                <a:rPr lang="el-GR" sz="2000" b="1" dirty="0" err="1">
                  <a:solidFill>
                    <a:srgbClr val="0070C0"/>
                  </a:solidFill>
                </a:rPr>
                <a:t>Ashkenazi</a:t>
              </a:r>
              <a:r>
                <a:rPr lang="el-GR" sz="2000" b="1" dirty="0">
                  <a:solidFill>
                    <a:srgbClr val="0070C0"/>
                  </a:solidFill>
                </a:rPr>
                <a:t>)</a:t>
              </a:r>
            </a:p>
          </p:txBody>
        </p:sp>
        <p:pic>
          <p:nvPicPr>
            <p:cNvPr id="13" name="Picture 2" descr="Angelina Jolie Photo 2014"/>
            <p:cNvPicPr>
              <a:picLocks noChangeAspect="1" noChangeArrowheads="1"/>
            </p:cNvPicPr>
            <p:nvPr/>
          </p:nvPicPr>
          <p:blipFill>
            <a:blip r:embed="rId3" cstate="print"/>
            <a:srcRect/>
            <a:stretch>
              <a:fillRect/>
            </a:stretch>
          </p:blipFill>
          <p:spPr bwMode="auto">
            <a:xfrm>
              <a:off x="7286644" y="571480"/>
              <a:ext cx="1553603" cy="2286016"/>
            </a:xfrm>
            <a:prstGeom prst="rect">
              <a:avLst/>
            </a:prstGeom>
            <a:noFill/>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85720" y="500042"/>
            <a:ext cx="8715404" cy="5355312"/>
          </a:xfrm>
          <a:prstGeom prst="rect">
            <a:avLst/>
          </a:prstGeom>
          <a:noFill/>
        </p:spPr>
        <p:txBody>
          <a:bodyPr wrap="square" rtlCol="0">
            <a:spAutoFit/>
          </a:bodyPr>
          <a:lstStyle/>
          <a:p>
            <a:r>
              <a:rPr lang="el-GR" b="1" dirty="0">
                <a:solidFill>
                  <a:srgbClr val="0070C0"/>
                </a:solidFill>
              </a:rPr>
              <a:t> </a:t>
            </a:r>
            <a:r>
              <a:rPr lang="el-GR" sz="2400" b="1" dirty="0">
                <a:solidFill>
                  <a:srgbClr val="0070C0"/>
                </a:solidFill>
                <a:effectLst>
                  <a:outerShdw blurRad="38100" dist="38100" dir="2700000" algn="tl">
                    <a:srgbClr val="000000">
                      <a:alpha val="43137"/>
                    </a:srgbClr>
                  </a:outerShdw>
                </a:effectLst>
              </a:rPr>
              <a:t>Επιπτώσεις του Γενετικού Ελέγχου στη Ψυχολογία του Ασθενούς</a:t>
            </a:r>
          </a:p>
          <a:p>
            <a:endParaRPr lang="el-GR" b="1" dirty="0">
              <a:solidFill>
                <a:srgbClr val="0070C0"/>
              </a:solidFill>
            </a:endParaRPr>
          </a:p>
          <a:p>
            <a:pPr>
              <a:lnSpc>
                <a:spcPct val="150000"/>
              </a:lnSpc>
              <a:buFont typeface="Arial" pitchFamily="34" charset="0"/>
              <a:buChar char="•"/>
            </a:pPr>
            <a:r>
              <a:rPr lang="el-GR" sz="2000" b="1" dirty="0">
                <a:solidFill>
                  <a:srgbClr val="0070C0"/>
                </a:solidFill>
              </a:rPr>
              <a:t>Άγχος/Φόβος</a:t>
            </a:r>
          </a:p>
          <a:p>
            <a:pPr>
              <a:lnSpc>
                <a:spcPct val="150000"/>
              </a:lnSpc>
              <a:buFont typeface="Arial" pitchFamily="34" charset="0"/>
              <a:buChar char="•"/>
            </a:pPr>
            <a:r>
              <a:rPr lang="el-GR" sz="2000" b="1" dirty="0">
                <a:solidFill>
                  <a:srgbClr val="0070C0"/>
                </a:solidFill>
              </a:rPr>
              <a:t>Ενοχές</a:t>
            </a:r>
          </a:p>
          <a:p>
            <a:pPr>
              <a:lnSpc>
                <a:spcPct val="150000"/>
              </a:lnSpc>
              <a:buFont typeface="Arial" pitchFamily="34" charset="0"/>
              <a:buChar char="•"/>
            </a:pPr>
            <a:r>
              <a:rPr lang="el-GR" sz="2000" b="1" dirty="0">
                <a:solidFill>
                  <a:srgbClr val="0070C0"/>
                </a:solidFill>
              </a:rPr>
              <a:t>Μείωση της αυτοεκτίμησης</a:t>
            </a:r>
          </a:p>
          <a:p>
            <a:pPr>
              <a:lnSpc>
                <a:spcPct val="150000"/>
              </a:lnSpc>
              <a:buFont typeface="Arial" pitchFamily="34" charset="0"/>
              <a:buChar char="•"/>
            </a:pPr>
            <a:r>
              <a:rPr lang="el-GR" sz="2000" b="1" dirty="0">
                <a:solidFill>
                  <a:srgbClr val="0070C0"/>
                </a:solidFill>
              </a:rPr>
              <a:t>Κατάθλιψη</a:t>
            </a:r>
          </a:p>
          <a:p>
            <a:pPr>
              <a:lnSpc>
                <a:spcPct val="150000"/>
              </a:lnSpc>
              <a:buFont typeface="Arial" pitchFamily="34" charset="0"/>
              <a:buChar char="•"/>
            </a:pPr>
            <a:r>
              <a:rPr lang="el-GR" sz="2000" b="1" dirty="0">
                <a:solidFill>
                  <a:srgbClr val="0070C0"/>
                </a:solidFill>
              </a:rPr>
              <a:t>Στίγμα</a:t>
            </a:r>
          </a:p>
          <a:p>
            <a:pPr>
              <a:lnSpc>
                <a:spcPct val="150000"/>
              </a:lnSpc>
              <a:buFont typeface="Arial" pitchFamily="34" charset="0"/>
              <a:buChar char="•"/>
            </a:pPr>
            <a:r>
              <a:rPr lang="el-GR" sz="2000" b="1" dirty="0">
                <a:solidFill>
                  <a:srgbClr val="0070C0"/>
                </a:solidFill>
              </a:rPr>
              <a:t>Θλίψη</a:t>
            </a:r>
          </a:p>
          <a:p>
            <a:pPr>
              <a:lnSpc>
                <a:spcPct val="150000"/>
              </a:lnSpc>
              <a:buFont typeface="Arial" pitchFamily="34" charset="0"/>
              <a:buChar char="•"/>
            </a:pPr>
            <a:r>
              <a:rPr lang="el-GR" sz="2000" b="1" dirty="0">
                <a:solidFill>
                  <a:srgbClr val="0070C0"/>
                </a:solidFill>
              </a:rPr>
              <a:t>Πρόβλεψη απώλειας</a:t>
            </a:r>
          </a:p>
          <a:p>
            <a:pPr>
              <a:lnSpc>
                <a:spcPct val="150000"/>
              </a:lnSpc>
              <a:buFont typeface="Arial" pitchFamily="34" charset="0"/>
              <a:buChar char="•"/>
            </a:pPr>
            <a:r>
              <a:rPr lang="el-GR" sz="2000" b="1" dirty="0">
                <a:solidFill>
                  <a:srgbClr val="0070C0"/>
                </a:solidFill>
              </a:rPr>
              <a:t>Αλλαγές στη δυναμικά της οικογένειας</a:t>
            </a:r>
          </a:p>
          <a:p>
            <a:pPr>
              <a:lnSpc>
                <a:spcPct val="150000"/>
              </a:lnSpc>
              <a:buFont typeface="Arial" pitchFamily="34" charset="0"/>
              <a:buChar char="•"/>
            </a:pPr>
            <a:r>
              <a:rPr lang="el-GR" sz="2000" b="1" dirty="0">
                <a:solidFill>
                  <a:srgbClr val="0070C0"/>
                </a:solidFill>
              </a:rPr>
              <a:t>Προβληματισμός σχετικά με το πως και πότε να ενημερωθούν τα παιδιά και άλλοι συγγενείς που βρίσκονται σε κίνδυνο</a:t>
            </a:r>
          </a:p>
        </p:txBody>
      </p:sp>
      <p:pic>
        <p:nvPicPr>
          <p:cNvPr id="46086" name="Picture 6" descr="Stock Photo of  family mother daughter child talking  "/>
          <p:cNvPicPr>
            <a:picLocks noChangeAspect="1" noChangeArrowheads="1"/>
          </p:cNvPicPr>
          <p:nvPr/>
        </p:nvPicPr>
        <p:blipFill>
          <a:blip r:embed="rId2" cstate="print"/>
          <a:srcRect/>
          <a:stretch>
            <a:fillRect/>
          </a:stretch>
        </p:blipFill>
        <p:spPr bwMode="auto">
          <a:xfrm>
            <a:off x="4772052" y="1428736"/>
            <a:ext cx="3657600" cy="2590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8128" y="1928802"/>
            <a:ext cx="9087744" cy="1615827"/>
          </a:xfrm>
          <a:prstGeom prst="rect">
            <a:avLst/>
          </a:prstGeom>
          <a:noFill/>
        </p:spPr>
        <p:txBody>
          <a:bodyPr wrap="none" rtlCol="0">
            <a:spAutoFit/>
          </a:bodyPr>
          <a:lstStyle/>
          <a:p>
            <a:r>
              <a:rPr lang="el-GR" sz="2400" b="1" dirty="0">
                <a:solidFill>
                  <a:srgbClr val="0070C0"/>
                </a:solidFill>
                <a:effectLst>
                  <a:outerShdw blurRad="38100" dist="38100" dir="2700000" algn="tl">
                    <a:srgbClr val="000000">
                      <a:alpha val="43137"/>
                    </a:srgbClr>
                  </a:outerShdw>
                </a:effectLst>
              </a:rPr>
              <a:t>Ο Γενετικός Έλεγχος έχει Επιπτώσεις σε όλη την Οικογένεια</a:t>
            </a:r>
          </a:p>
          <a:p>
            <a:endParaRPr lang="el-GR" b="1" dirty="0">
              <a:solidFill>
                <a:srgbClr val="0070C0"/>
              </a:solidFill>
            </a:endParaRPr>
          </a:p>
          <a:p>
            <a:pPr>
              <a:buFont typeface="Arial" pitchFamily="34" charset="0"/>
              <a:buChar char="•"/>
            </a:pPr>
            <a:r>
              <a:rPr lang="el-GR" sz="1900" b="1" dirty="0">
                <a:solidFill>
                  <a:srgbClr val="0070C0"/>
                </a:solidFill>
              </a:rPr>
              <a:t>Πρέπει να λαμβάνεται υπόψη η επίπτωση σε όλα τα μέλη της οικογένειας.</a:t>
            </a:r>
          </a:p>
          <a:p>
            <a:pPr>
              <a:buFont typeface="Arial" pitchFamily="34" charset="0"/>
              <a:buChar char="•"/>
            </a:pPr>
            <a:endParaRPr lang="el-GR" sz="1900" b="1" dirty="0">
              <a:solidFill>
                <a:srgbClr val="0070C0"/>
              </a:solidFill>
            </a:endParaRPr>
          </a:p>
          <a:p>
            <a:pPr>
              <a:buFont typeface="Arial" pitchFamily="34" charset="0"/>
              <a:buChar char="•"/>
            </a:pPr>
            <a:r>
              <a:rPr lang="el-GR" sz="1900" b="1" dirty="0">
                <a:solidFill>
                  <a:srgbClr val="0070C0"/>
                </a:solidFill>
              </a:rPr>
              <a:t>Τελικά η υποβολή στον γενετικό έλεγχο είναι ατομική απόφαση του ενδιαφερομένου </a:t>
            </a:r>
          </a:p>
        </p:txBody>
      </p:sp>
      <p:pic>
        <p:nvPicPr>
          <p:cNvPr id="45060" name="Picture 4" descr="http://tobegerardinsurance.com/wp-content/uploads/2011/09/bigstock_Extended_Group_Portrait_Of_Fam_13915559-300x200.jpg"/>
          <p:cNvPicPr>
            <a:picLocks noChangeAspect="1" noChangeArrowheads="1"/>
          </p:cNvPicPr>
          <p:nvPr/>
        </p:nvPicPr>
        <p:blipFill>
          <a:blip r:embed="rId2" cstate="print"/>
          <a:srcRect/>
          <a:stretch>
            <a:fillRect/>
          </a:stretch>
        </p:blipFill>
        <p:spPr bwMode="auto">
          <a:xfrm>
            <a:off x="5572132" y="4572008"/>
            <a:ext cx="2857500" cy="1905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50001" y="1428736"/>
            <a:ext cx="8643998" cy="2031325"/>
          </a:xfrm>
          <a:prstGeom prst="rect">
            <a:avLst/>
          </a:prstGeom>
          <a:noFill/>
        </p:spPr>
        <p:txBody>
          <a:bodyPr wrap="square" rtlCol="0">
            <a:spAutoFit/>
          </a:bodyPr>
          <a:lstStyle/>
          <a:p>
            <a:pPr algn="ctr">
              <a:lnSpc>
                <a:spcPct val="150000"/>
              </a:lnSpc>
            </a:pPr>
            <a:r>
              <a:rPr lang="el-GR" sz="2800" b="1" dirty="0">
                <a:solidFill>
                  <a:srgbClr val="4073BE"/>
                </a:solidFill>
                <a:effectLst>
                  <a:outerShdw blurRad="38100" dist="38100" dir="2700000" algn="tl">
                    <a:srgbClr val="000000">
                      <a:alpha val="43137"/>
                    </a:srgbClr>
                  </a:outerShdw>
                </a:effectLst>
              </a:rPr>
              <a:t>Β.  Γενετικός Έλεγχος για τον Καθορισμό του Κινδύνου Υποτροπής και τη Χρησιμότητα Επικουρικής Χημειοθεραπείας.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mages.the-scientist.com/content/images/articles/55138/44-1.jpg"/>
          <p:cNvPicPr>
            <a:picLocks noChangeAspect="1" noChangeArrowheads="1"/>
          </p:cNvPicPr>
          <p:nvPr/>
        </p:nvPicPr>
        <p:blipFill>
          <a:blip r:embed="rId2" cstate="print"/>
          <a:srcRect/>
          <a:stretch>
            <a:fillRect/>
          </a:stretch>
        </p:blipFill>
        <p:spPr bwMode="auto">
          <a:xfrm>
            <a:off x="3143250" y="1928802"/>
            <a:ext cx="2857500" cy="3076575"/>
          </a:xfrm>
          <a:prstGeom prst="rect">
            <a:avLst/>
          </a:prstGeom>
          <a:noFill/>
        </p:spPr>
      </p:pic>
      <p:sp>
        <p:nvSpPr>
          <p:cNvPr id="3" name="2 - TextBox"/>
          <p:cNvSpPr txBox="1"/>
          <p:nvPr/>
        </p:nvSpPr>
        <p:spPr>
          <a:xfrm>
            <a:off x="357158" y="357166"/>
            <a:ext cx="8429684" cy="1143070"/>
          </a:xfrm>
          <a:prstGeom prst="rect">
            <a:avLst/>
          </a:prstGeom>
          <a:noFill/>
        </p:spPr>
        <p:txBody>
          <a:bodyPr wrap="square" rtlCol="0">
            <a:spAutoFit/>
          </a:bodyPr>
          <a:lstStyle/>
          <a:p>
            <a:pPr algn="ctr">
              <a:lnSpc>
                <a:spcPct val="150000"/>
              </a:lnSpc>
            </a:pPr>
            <a:r>
              <a:rPr lang="el-GR" sz="2400" b="1" dirty="0">
                <a:solidFill>
                  <a:srgbClr val="0070C0"/>
                </a:solidFill>
                <a:effectLst>
                  <a:outerShdw blurRad="38100" dist="38100" dir="2700000" algn="tl">
                    <a:srgbClr val="000000">
                      <a:alpha val="43137"/>
                    </a:srgbClr>
                  </a:outerShdw>
                </a:effectLst>
              </a:rPr>
              <a:t>Οι υποδοχείς οιστρογόνων (</a:t>
            </a:r>
            <a:r>
              <a:rPr lang="en-US" sz="2400" b="1" dirty="0">
                <a:solidFill>
                  <a:srgbClr val="0070C0"/>
                </a:solidFill>
                <a:effectLst>
                  <a:outerShdw blurRad="38100" dist="38100" dir="2700000" algn="tl">
                    <a:srgbClr val="000000">
                      <a:alpha val="43137"/>
                    </a:srgbClr>
                  </a:outerShdw>
                </a:effectLst>
              </a:rPr>
              <a:t>ER-estrogen receptors) </a:t>
            </a:r>
            <a:r>
              <a:rPr lang="el-GR" sz="2400" b="1" dirty="0">
                <a:solidFill>
                  <a:srgbClr val="0070C0"/>
                </a:solidFill>
                <a:effectLst>
                  <a:outerShdw blurRad="38100" dist="38100" dir="2700000" algn="tl">
                    <a:srgbClr val="000000">
                      <a:alpha val="43137"/>
                    </a:srgbClr>
                  </a:outerShdw>
                </a:effectLst>
              </a:rPr>
              <a:t>διαμεσολαβούν τη δράση των οιστρογόνων</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28662" y="428604"/>
            <a:ext cx="8643998" cy="3970318"/>
          </a:xfrm>
          <a:prstGeom prst="rect">
            <a:avLst/>
          </a:prstGeom>
          <a:noFill/>
        </p:spPr>
        <p:txBody>
          <a:bodyPr wrap="square" rtlCol="0">
            <a:spAutoFit/>
          </a:bodyPr>
          <a:lstStyle/>
          <a:p>
            <a:pPr algn="ctr">
              <a:lnSpc>
                <a:spcPct val="150000"/>
              </a:lnSpc>
            </a:pPr>
            <a:r>
              <a:rPr lang="el-GR" sz="2800" b="1" dirty="0">
                <a:solidFill>
                  <a:srgbClr val="4073BE"/>
                </a:solidFill>
                <a:effectLst>
                  <a:outerShdw blurRad="38100" dist="38100" dir="2700000" algn="tl">
                    <a:srgbClr val="000000">
                      <a:alpha val="43137"/>
                    </a:srgbClr>
                  </a:outerShdw>
                </a:effectLst>
              </a:rPr>
              <a:t>Α. </a:t>
            </a:r>
            <a:r>
              <a:rPr lang="el-GR" sz="2800" b="1" dirty="0" err="1">
                <a:solidFill>
                  <a:srgbClr val="4073BE"/>
                </a:solidFill>
                <a:effectLst>
                  <a:outerShdw blurRad="38100" dist="38100" dir="2700000" algn="tl">
                    <a:srgbClr val="000000">
                      <a:alpha val="43137"/>
                    </a:srgbClr>
                  </a:outerShdw>
                </a:effectLst>
              </a:rPr>
              <a:t>Προσυμπτωματικός</a:t>
            </a:r>
            <a:r>
              <a:rPr lang="el-GR" sz="2800" b="1" dirty="0">
                <a:solidFill>
                  <a:srgbClr val="4073BE"/>
                </a:solidFill>
                <a:effectLst>
                  <a:outerShdw blurRad="38100" dist="38100" dir="2700000" algn="tl">
                    <a:srgbClr val="000000">
                      <a:alpha val="43137"/>
                    </a:srgbClr>
                  </a:outerShdw>
                </a:effectLst>
              </a:rPr>
              <a:t> Γενετικός Έλεγχος για τον Καθορισμό του Κινδύνου.</a:t>
            </a:r>
            <a:endParaRPr lang="en-US" sz="2800" b="1" dirty="0">
              <a:solidFill>
                <a:srgbClr val="4073BE"/>
              </a:solidFill>
              <a:effectLst>
                <a:outerShdw blurRad="38100" dist="38100" dir="2700000" algn="tl">
                  <a:srgbClr val="000000">
                    <a:alpha val="43137"/>
                  </a:srgbClr>
                </a:outerShdw>
              </a:effectLst>
            </a:endParaRPr>
          </a:p>
          <a:p>
            <a:pPr algn="ctr">
              <a:lnSpc>
                <a:spcPct val="150000"/>
              </a:lnSpc>
            </a:pPr>
            <a:endParaRPr lang="en-US" sz="2800" b="1" dirty="0">
              <a:solidFill>
                <a:srgbClr val="4073BE"/>
              </a:solidFill>
              <a:effectLst>
                <a:outerShdw blurRad="38100" dist="38100" dir="2700000" algn="tl">
                  <a:srgbClr val="000000">
                    <a:alpha val="43137"/>
                  </a:srgbClr>
                </a:outerShdw>
              </a:effectLst>
            </a:endParaRPr>
          </a:p>
          <a:p>
            <a:pPr algn="ctr">
              <a:lnSpc>
                <a:spcPct val="150000"/>
              </a:lnSpc>
            </a:pPr>
            <a:endParaRPr lang="en-US" sz="2800" b="1" dirty="0">
              <a:solidFill>
                <a:srgbClr val="4073BE"/>
              </a:solidFill>
              <a:effectLst>
                <a:outerShdw blurRad="38100" dist="38100" dir="2700000" algn="tl">
                  <a:srgbClr val="000000">
                    <a:alpha val="43137"/>
                  </a:srgbClr>
                </a:outerShdw>
              </a:effectLst>
            </a:endParaRPr>
          </a:p>
          <a:p>
            <a:pPr algn="ctr">
              <a:lnSpc>
                <a:spcPct val="150000"/>
              </a:lnSpc>
            </a:pPr>
            <a:r>
              <a:rPr lang="el-GR" sz="2800" b="1" dirty="0">
                <a:solidFill>
                  <a:srgbClr val="4073BE"/>
                </a:solidFill>
                <a:effectLst>
                  <a:outerShdw blurRad="38100" dist="38100" dir="2700000" algn="tl">
                    <a:srgbClr val="000000">
                      <a:alpha val="43137"/>
                    </a:srgbClr>
                  </a:outerShdw>
                </a:effectLst>
              </a:rPr>
              <a:t> </a:t>
            </a:r>
            <a:endParaRPr lang="en-US" sz="2800" b="1" dirty="0">
              <a:solidFill>
                <a:srgbClr val="4073BE"/>
              </a:solidFill>
              <a:effectLst>
                <a:outerShdw blurRad="38100" dist="38100" dir="2700000" algn="tl">
                  <a:srgbClr val="000000">
                    <a:alpha val="43137"/>
                  </a:srgbClr>
                </a:outerShdw>
              </a:effectLst>
            </a:endParaRPr>
          </a:p>
          <a:p>
            <a:pPr algn="ctr">
              <a:lnSpc>
                <a:spcPct val="150000"/>
              </a:lnSpc>
            </a:pPr>
            <a:endParaRPr lang="el-GR" sz="2800" b="1" dirty="0">
              <a:solidFill>
                <a:srgbClr val="4073BE"/>
              </a:solidFill>
              <a:effectLst>
                <a:outerShdw blurRad="38100" dist="38100" dir="2700000" algn="tl">
                  <a:srgbClr val="000000">
                    <a:alpha val="43137"/>
                  </a:srgbClr>
                </a:outerShdw>
              </a:effectLst>
            </a:endParaRPr>
          </a:p>
        </p:txBody>
      </p:sp>
      <p:pic>
        <p:nvPicPr>
          <p:cNvPr id="3" name="Picture 2" descr="Angelina Jolie Photo 2014"/>
          <p:cNvPicPr>
            <a:picLocks noChangeAspect="1" noChangeArrowheads="1"/>
          </p:cNvPicPr>
          <p:nvPr/>
        </p:nvPicPr>
        <p:blipFill>
          <a:blip r:embed="rId2" cstate="print"/>
          <a:srcRect/>
          <a:stretch>
            <a:fillRect/>
          </a:stretch>
        </p:blipFill>
        <p:spPr bwMode="auto">
          <a:xfrm>
            <a:off x="0" y="0"/>
            <a:ext cx="1591750" cy="2342146"/>
          </a:xfrm>
          <a:prstGeom prst="rect">
            <a:avLst/>
          </a:prstGeom>
          <a:noFill/>
        </p:spPr>
      </p:pic>
      <p:sp>
        <p:nvSpPr>
          <p:cNvPr id="4" name="3 - Ορθογώνιο"/>
          <p:cNvSpPr/>
          <p:nvPr/>
        </p:nvSpPr>
        <p:spPr>
          <a:xfrm>
            <a:off x="1071538" y="3183625"/>
            <a:ext cx="7072362" cy="2031325"/>
          </a:xfrm>
          <a:prstGeom prst="rect">
            <a:avLst/>
          </a:prstGeom>
        </p:spPr>
        <p:txBody>
          <a:bodyPr wrap="square">
            <a:spAutoFit/>
          </a:bodyPr>
          <a:lstStyle/>
          <a:p>
            <a:pPr algn="ctr">
              <a:lnSpc>
                <a:spcPct val="150000"/>
              </a:lnSpc>
            </a:pPr>
            <a:r>
              <a:rPr lang="el-GR" sz="2800" b="1" dirty="0">
                <a:solidFill>
                  <a:srgbClr val="4073BE"/>
                </a:solidFill>
                <a:effectLst>
                  <a:outerShdw blurRad="38100" dist="38100" dir="2700000" algn="tl">
                    <a:srgbClr val="000000">
                      <a:alpha val="43137"/>
                    </a:srgbClr>
                  </a:outerShdw>
                </a:effectLst>
              </a:rPr>
              <a:t>Β.  Γενετικός Έλεγχος για τον Καθορισμό του Κινδύνου Υποτροπής και τη Χρησιμότητα Επικουρικής Χημειοθεραπείας.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mmunofluorescence with anti-Estrogen Receptor alpha Monoclonal Antibody [EVG F9] (MA3-310) (Estrogen-Receptor-alpha_MA3-310_Immunofluorescence_MCF-7-Cells.jpg)"/>
          <p:cNvPicPr>
            <a:picLocks noChangeAspect="1" noChangeArrowheads="1"/>
          </p:cNvPicPr>
          <p:nvPr/>
        </p:nvPicPr>
        <p:blipFill>
          <a:blip r:embed="rId2" cstate="print"/>
          <a:srcRect/>
          <a:stretch>
            <a:fillRect/>
          </a:stretch>
        </p:blipFill>
        <p:spPr bwMode="auto">
          <a:xfrm>
            <a:off x="357158" y="2857496"/>
            <a:ext cx="3829050" cy="1905000"/>
          </a:xfrm>
          <a:prstGeom prst="rect">
            <a:avLst/>
          </a:prstGeom>
          <a:noFill/>
        </p:spPr>
      </p:pic>
      <p:pic>
        <p:nvPicPr>
          <p:cNvPr id="50180" name="Picture 4" descr="Immunohistochemistry (Formalin/PFA-fixed paraffin-embedded sections) - Anti-Estrogen Receptor alpha antibody [1D5] (ab17087)"/>
          <p:cNvPicPr>
            <a:picLocks noChangeAspect="1" noChangeArrowheads="1"/>
          </p:cNvPicPr>
          <p:nvPr/>
        </p:nvPicPr>
        <p:blipFill>
          <a:blip r:embed="rId3" cstate="print"/>
          <a:srcRect/>
          <a:stretch>
            <a:fillRect/>
          </a:stretch>
        </p:blipFill>
        <p:spPr bwMode="auto">
          <a:xfrm>
            <a:off x="4500562" y="3357562"/>
            <a:ext cx="4286250" cy="3228975"/>
          </a:xfrm>
          <a:prstGeom prst="rect">
            <a:avLst/>
          </a:prstGeom>
          <a:noFill/>
        </p:spPr>
      </p:pic>
      <p:sp>
        <p:nvSpPr>
          <p:cNvPr id="4" name="3 - TextBox"/>
          <p:cNvSpPr txBox="1"/>
          <p:nvPr/>
        </p:nvSpPr>
        <p:spPr>
          <a:xfrm>
            <a:off x="35703" y="142852"/>
            <a:ext cx="9072594" cy="1891287"/>
          </a:xfrm>
          <a:prstGeom prst="rect">
            <a:avLst/>
          </a:prstGeom>
          <a:noFill/>
        </p:spPr>
        <p:txBody>
          <a:bodyPr wrap="square" rtlCol="0">
            <a:spAutoFit/>
          </a:bodyPr>
          <a:lstStyle/>
          <a:p>
            <a:pPr algn="ctr">
              <a:lnSpc>
                <a:spcPct val="150000"/>
              </a:lnSpc>
            </a:pPr>
            <a:r>
              <a:rPr lang="el-GR" sz="2000" b="1" dirty="0"/>
              <a:t>Καρκίνος Μαστού που είναι </a:t>
            </a:r>
            <a:r>
              <a:rPr lang="en-US" sz="2000" b="1" dirty="0">
                <a:solidFill>
                  <a:srgbClr val="00B0F0"/>
                </a:solidFill>
                <a:effectLst>
                  <a:outerShdw blurRad="38100" dist="38100" dir="2700000" algn="tl">
                    <a:srgbClr val="000000">
                      <a:alpha val="43137"/>
                    </a:srgbClr>
                  </a:outerShdw>
                </a:effectLst>
              </a:rPr>
              <a:t>ER+</a:t>
            </a:r>
            <a:r>
              <a:rPr lang="el-GR" sz="2000" b="1" dirty="0"/>
              <a:t> είναι καλής πρόγνωσης διότι η παρουσία των </a:t>
            </a:r>
            <a:r>
              <a:rPr lang="en-US" sz="2000" b="1" dirty="0"/>
              <a:t>ERs</a:t>
            </a:r>
            <a:r>
              <a:rPr lang="el-GR" sz="2000" b="1" dirty="0"/>
              <a:t> αφενός δείχνει ότι τα καρκινικά κύτταρα είναι σχετικά </a:t>
            </a:r>
            <a:r>
              <a:rPr lang="el-GR" sz="2000" b="1" dirty="0">
                <a:solidFill>
                  <a:srgbClr val="00B0F0"/>
                </a:solidFill>
                <a:effectLst>
                  <a:outerShdw blurRad="38100" dist="38100" dir="2700000" algn="tl">
                    <a:srgbClr val="000000">
                      <a:alpha val="43137"/>
                    </a:srgbClr>
                  </a:outerShdw>
                </a:effectLst>
              </a:rPr>
              <a:t>διαφοροποιημένα</a:t>
            </a:r>
            <a:r>
              <a:rPr lang="el-GR" sz="2000" b="1" dirty="0"/>
              <a:t>, κι ως εκ τούτου λιγότερο «επιθετικά» και αφετέρου καθιστά τον όγκο </a:t>
            </a:r>
            <a:r>
              <a:rPr lang="el-GR" sz="2000" b="1" dirty="0">
                <a:solidFill>
                  <a:srgbClr val="00B0F0"/>
                </a:solidFill>
                <a:effectLst>
                  <a:outerShdw blurRad="38100" dist="38100" dir="2700000" algn="tl">
                    <a:srgbClr val="000000">
                      <a:alpha val="43137"/>
                    </a:srgbClr>
                  </a:outerShdw>
                </a:effectLst>
              </a:rPr>
              <a:t>ευαίσθητο σε</a:t>
            </a:r>
            <a:r>
              <a:rPr lang="en-US" sz="2000" b="1" dirty="0">
                <a:solidFill>
                  <a:srgbClr val="00B0F0"/>
                </a:solidFill>
                <a:effectLst>
                  <a:outerShdw blurRad="38100" dist="38100" dir="2700000" algn="tl">
                    <a:srgbClr val="000000">
                      <a:alpha val="43137"/>
                    </a:srgbClr>
                  </a:outerShdw>
                </a:effectLst>
              </a:rPr>
              <a:t> </a:t>
            </a:r>
            <a:r>
              <a:rPr lang="el-GR" sz="2000" b="1" dirty="0">
                <a:solidFill>
                  <a:srgbClr val="00B0F0"/>
                </a:solidFill>
                <a:effectLst>
                  <a:outerShdw blurRad="38100" dist="38100" dir="2700000" algn="tl">
                    <a:srgbClr val="000000">
                      <a:alpha val="43137"/>
                    </a:srgbClr>
                  </a:outerShdw>
                </a:effectLst>
              </a:rPr>
              <a:t>μια σειρά από φάρμακα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life.illinois.edu/shapiro/img/SMIs.jpg"/>
          <p:cNvPicPr>
            <a:picLocks noChangeAspect="1" noChangeArrowheads="1"/>
          </p:cNvPicPr>
          <p:nvPr/>
        </p:nvPicPr>
        <p:blipFill>
          <a:blip r:embed="rId2" cstate="print"/>
          <a:srcRect/>
          <a:stretch>
            <a:fillRect/>
          </a:stretch>
        </p:blipFill>
        <p:spPr bwMode="auto">
          <a:xfrm>
            <a:off x="1890713" y="1571612"/>
            <a:ext cx="5362575" cy="3600451"/>
          </a:xfrm>
          <a:prstGeom prst="rect">
            <a:avLst/>
          </a:prstGeom>
          <a:noFill/>
        </p:spPr>
      </p:pic>
      <p:sp>
        <p:nvSpPr>
          <p:cNvPr id="3" name="2 - TextBox"/>
          <p:cNvSpPr txBox="1"/>
          <p:nvPr/>
        </p:nvSpPr>
        <p:spPr>
          <a:xfrm>
            <a:off x="670131" y="500042"/>
            <a:ext cx="7803739" cy="461665"/>
          </a:xfrm>
          <a:prstGeom prst="rect">
            <a:avLst/>
          </a:prstGeom>
          <a:noFill/>
        </p:spPr>
        <p:txBody>
          <a:bodyPr wrap="none" rtlCol="0">
            <a:spAutoFit/>
          </a:bodyPr>
          <a:lstStyle/>
          <a:p>
            <a:pPr algn="ctr"/>
            <a:r>
              <a:rPr lang="el-GR" sz="2400" b="1" dirty="0">
                <a:solidFill>
                  <a:srgbClr val="0070C0"/>
                </a:solidFill>
                <a:effectLst>
                  <a:outerShdw blurRad="38100" dist="38100" dir="2700000" algn="tl">
                    <a:srgbClr val="000000">
                      <a:alpha val="43137"/>
                    </a:srgbClr>
                  </a:outerShdw>
                </a:effectLst>
              </a:rPr>
              <a:t>Φαρμακευτική Στόχευση των </a:t>
            </a:r>
            <a:r>
              <a:rPr lang="en-US" sz="2400" b="1" dirty="0">
                <a:solidFill>
                  <a:srgbClr val="0070C0"/>
                </a:solidFill>
                <a:effectLst>
                  <a:outerShdw blurRad="38100" dist="38100" dir="2700000" algn="tl">
                    <a:srgbClr val="000000">
                      <a:alpha val="43137"/>
                    </a:srgbClr>
                  </a:outerShdw>
                </a:effectLst>
              </a:rPr>
              <a:t>ERs</a:t>
            </a:r>
            <a:r>
              <a:rPr lang="el-GR" sz="2400" b="1" dirty="0">
                <a:solidFill>
                  <a:srgbClr val="0070C0"/>
                </a:solidFill>
                <a:effectLst>
                  <a:outerShdw blurRad="38100" dist="38100" dir="2700000" algn="tl">
                    <a:srgbClr val="000000">
                      <a:alpha val="43137"/>
                    </a:srgbClr>
                  </a:outerShdw>
                </a:effectLst>
              </a:rPr>
              <a:t> στον καρκίνο του μαστού</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R-2 receptor positive breast cancer tumor"/>
          <p:cNvPicPr>
            <a:picLocks noChangeAspect="1" noChangeArrowheads="1"/>
          </p:cNvPicPr>
          <p:nvPr/>
        </p:nvPicPr>
        <p:blipFill>
          <a:blip r:embed="rId2" cstate="print"/>
          <a:srcRect/>
          <a:stretch>
            <a:fillRect/>
          </a:stretch>
        </p:blipFill>
        <p:spPr bwMode="auto">
          <a:xfrm>
            <a:off x="500034" y="2643182"/>
            <a:ext cx="3533775" cy="2971800"/>
          </a:xfrm>
          <a:prstGeom prst="rect">
            <a:avLst/>
          </a:prstGeom>
          <a:noFill/>
        </p:spPr>
      </p:pic>
      <p:pic>
        <p:nvPicPr>
          <p:cNvPr id="1028" name="Picture 4" descr="https://draemadden.files.wordpress.com/2013/10/her2-breast-cancer.jpg"/>
          <p:cNvPicPr>
            <a:picLocks noChangeAspect="1" noChangeArrowheads="1"/>
          </p:cNvPicPr>
          <p:nvPr/>
        </p:nvPicPr>
        <p:blipFill>
          <a:blip r:embed="rId3" cstate="print"/>
          <a:srcRect/>
          <a:stretch>
            <a:fillRect/>
          </a:stretch>
        </p:blipFill>
        <p:spPr bwMode="auto">
          <a:xfrm>
            <a:off x="4857752" y="1571612"/>
            <a:ext cx="3743325" cy="2105025"/>
          </a:xfrm>
          <a:prstGeom prst="rect">
            <a:avLst/>
          </a:prstGeom>
          <a:noFill/>
        </p:spPr>
      </p:pic>
      <p:sp>
        <p:nvSpPr>
          <p:cNvPr id="4" name="3 - TextBox"/>
          <p:cNvSpPr txBox="1"/>
          <p:nvPr/>
        </p:nvSpPr>
        <p:spPr>
          <a:xfrm>
            <a:off x="483766" y="528560"/>
            <a:ext cx="8176469" cy="461665"/>
          </a:xfrm>
          <a:prstGeom prst="rect">
            <a:avLst/>
          </a:prstGeom>
          <a:noFill/>
        </p:spPr>
        <p:txBody>
          <a:bodyPr wrap="none" rtlCol="0">
            <a:spAutoFit/>
          </a:bodyPr>
          <a:lstStyle/>
          <a:p>
            <a:r>
              <a:rPr lang="el-GR" sz="2400" b="1" dirty="0"/>
              <a:t>Καρκίνοι που </a:t>
            </a:r>
            <a:r>
              <a:rPr lang="el-GR" sz="2400" b="1" dirty="0" err="1"/>
              <a:t>υπερεκφράζουν</a:t>
            </a:r>
            <a:r>
              <a:rPr lang="el-GR" sz="2400" b="1" dirty="0"/>
              <a:t> το </a:t>
            </a:r>
            <a:r>
              <a:rPr lang="en-US" sz="2400" b="1" dirty="0">
                <a:solidFill>
                  <a:srgbClr val="00B0F0"/>
                </a:solidFill>
                <a:effectLst>
                  <a:outerShdw blurRad="38100" dist="38100" dir="2700000" algn="tl">
                    <a:srgbClr val="000000">
                      <a:alpha val="43137"/>
                    </a:srgbClr>
                  </a:outerShdw>
                </a:effectLst>
              </a:rPr>
              <a:t>HER2</a:t>
            </a:r>
            <a:r>
              <a:rPr lang="el-GR" sz="2400" b="1" dirty="0"/>
              <a:t> έχουν κακή πρόγνωση.</a:t>
            </a:r>
          </a:p>
        </p:txBody>
      </p:sp>
      <p:sp>
        <p:nvSpPr>
          <p:cNvPr id="5" name="4 - TextBox"/>
          <p:cNvSpPr txBox="1"/>
          <p:nvPr/>
        </p:nvSpPr>
        <p:spPr>
          <a:xfrm>
            <a:off x="785786" y="6172162"/>
            <a:ext cx="5613268" cy="400110"/>
          </a:xfrm>
          <a:prstGeom prst="rect">
            <a:avLst/>
          </a:prstGeom>
          <a:noFill/>
        </p:spPr>
        <p:txBody>
          <a:bodyPr wrap="none" rtlCol="0">
            <a:spAutoFit/>
          </a:bodyPr>
          <a:lstStyle/>
          <a:p>
            <a:r>
              <a:rPr lang="en-US" sz="2000" b="1" dirty="0">
                <a:solidFill>
                  <a:srgbClr val="00B0F0"/>
                </a:solidFill>
                <a:effectLst>
                  <a:outerShdw blurRad="38100" dist="38100" dir="2700000" algn="tl">
                    <a:srgbClr val="000000">
                      <a:alpha val="43137"/>
                    </a:srgbClr>
                  </a:outerShdw>
                </a:effectLst>
              </a:rPr>
              <a:t>HER2</a:t>
            </a:r>
            <a:r>
              <a:rPr lang="en-US" sz="2000" b="1" dirty="0"/>
              <a:t> = </a:t>
            </a:r>
            <a:r>
              <a:rPr lang="en-US" sz="2000" b="1" dirty="0">
                <a:solidFill>
                  <a:srgbClr val="00B0F0"/>
                </a:solidFill>
                <a:effectLst>
                  <a:outerShdw blurRad="38100" dist="38100" dir="2700000" algn="tl">
                    <a:srgbClr val="000000">
                      <a:alpha val="43137"/>
                    </a:srgbClr>
                  </a:outerShdw>
                </a:effectLst>
              </a:rPr>
              <a:t>H</a:t>
            </a:r>
            <a:r>
              <a:rPr lang="en-US" sz="2000" b="1" dirty="0"/>
              <a:t>uman </a:t>
            </a:r>
            <a:r>
              <a:rPr lang="en-US" sz="2000" b="1" dirty="0">
                <a:solidFill>
                  <a:srgbClr val="00B0F0"/>
                </a:solidFill>
                <a:effectLst>
                  <a:outerShdw blurRad="38100" dist="38100" dir="2700000" algn="tl">
                    <a:srgbClr val="000000">
                      <a:alpha val="43137"/>
                    </a:srgbClr>
                  </a:outerShdw>
                </a:effectLst>
              </a:rPr>
              <a:t>E</a:t>
            </a:r>
            <a:r>
              <a:rPr lang="en-US" sz="2000" b="1" dirty="0"/>
              <a:t>pidermal growth factor </a:t>
            </a:r>
            <a:r>
              <a:rPr lang="en-US" sz="2000" b="1" dirty="0">
                <a:solidFill>
                  <a:srgbClr val="00B0F0"/>
                </a:solidFill>
                <a:effectLst>
                  <a:outerShdw blurRad="38100" dist="38100" dir="2700000" algn="tl">
                    <a:srgbClr val="000000">
                      <a:alpha val="43137"/>
                    </a:srgbClr>
                  </a:outerShdw>
                </a:effectLst>
              </a:rPr>
              <a:t>R</a:t>
            </a:r>
            <a:r>
              <a:rPr lang="en-US" sz="2000" b="1" dirty="0"/>
              <a:t>eceptor </a:t>
            </a:r>
            <a:r>
              <a:rPr lang="en-US" sz="2000" dirty="0">
                <a:solidFill>
                  <a:srgbClr val="00B0F0"/>
                </a:solidFill>
                <a:effectLst>
                  <a:outerShdw blurRad="38100" dist="38100" dir="2700000" algn="tl">
                    <a:srgbClr val="000000">
                      <a:alpha val="43137"/>
                    </a:srgbClr>
                  </a:outerShdw>
                </a:effectLst>
              </a:rPr>
              <a:t>2</a:t>
            </a:r>
            <a:endParaRPr lang="el-GR" sz="2000" dirty="0">
              <a:solidFill>
                <a:srgbClr val="00B0F0"/>
              </a:solidFill>
              <a:effectLst>
                <a:outerShdw blurRad="38100" dist="38100" dir="2700000" algn="tl">
                  <a:srgbClr val="000000">
                    <a:alpha val="43137"/>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www.roche.com/med-her2-600px.jpg"/>
          <p:cNvPicPr>
            <a:picLocks noChangeAspect="1" noChangeArrowheads="1"/>
          </p:cNvPicPr>
          <p:nvPr/>
        </p:nvPicPr>
        <p:blipFill>
          <a:blip r:embed="rId2" cstate="print"/>
          <a:srcRect/>
          <a:stretch>
            <a:fillRect/>
          </a:stretch>
        </p:blipFill>
        <p:spPr bwMode="auto">
          <a:xfrm>
            <a:off x="1714500" y="1643050"/>
            <a:ext cx="5715000" cy="33813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cancer-ksu.com/publish/uploads/herc2.jpg"/>
          <p:cNvPicPr>
            <a:picLocks noChangeAspect="1" noChangeArrowheads="1"/>
          </p:cNvPicPr>
          <p:nvPr/>
        </p:nvPicPr>
        <p:blipFill>
          <a:blip r:embed="rId2" cstate="print"/>
          <a:srcRect/>
          <a:stretch>
            <a:fillRect/>
          </a:stretch>
        </p:blipFill>
        <p:spPr bwMode="auto">
          <a:xfrm>
            <a:off x="1714500" y="1428736"/>
            <a:ext cx="5715000" cy="3686175"/>
          </a:xfrm>
          <a:prstGeom prst="rect">
            <a:avLst/>
          </a:prstGeom>
          <a:noFill/>
        </p:spPr>
      </p:pic>
      <p:sp>
        <p:nvSpPr>
          <p:cNvPr id="4" name="3 - TextBox"/>
          <p:cNvSpPr txBox="1"/>
          <p:nvPr/>
        </p:nvSpPr>
        <p:spPr>
          <a:xfrm>
            <a:off x="1765366" y="5814972"/>
            <a:ext cx="5613268" cy="400110"/>
          </a:xfrm>
          <a:prstGeom prst="rect">
            <a:avLst/>
          </a:prstGeom>
          <a:noFill/>
        </p:spPr>
        <p:txBody>
          <a:bodyPr wrap="none" rtlCol="0">
            <a:spAutoFit/>
          </a:bodyPr>
          <a:lstStyle/>
          <a:p>
            <a:r>
              <a:rPr lang="en-US" sz="2000" b="1" dirty="0">
                <a:solidFill>
                  <a:srgbClr val="00B0F0"/>
                </a:solidFill>
                <a:effectLst>
                  <a:outerShdw blurRad="38100" dist="38100" dir="2700000" algn="tl">
                    <a:srgbClr val="000000">
                      <a:alpha val="43137"/>
                    </a:srgbClr>
                  </a:outerShdw>
                </a:effectLst>
              </a:rPr>
              <a:t>HER2</a:t>
            </a:r>
            <a:r>
              <a:rPr lang="en-US" sz="2000" b="1" dirty="0"/>
              <a:t> = </a:t>
            </a:r>
            <a:r>
              <a:rPr lang="en-US" sz="2000" b="1" dirty="0">
                <a:solidFill>
                  <a:srgbClr val="00B0F0"/>
                </a:solidFill>
                <a:effectLst>
                  <a:outerShdw blurRad="38100" dist="38100" dir="2700000" algn="tl">
                    <a:srgbClr val="000000">
                      <a:alpha val="43137"/>
                    </a:srgbClr>
                  </a:outerShdw>
                </a:effectLst>
              </a:rPr>
              <a:t>H</a:t>
            </a:r>
            <a:r>
              <a:rPr lang="en-US" sz="2000" b="1" dirty="0"/>
              <a:t>uman </a:t>
            </a:r>
            <a:r>
              <a:rPr lang="en-US" sz="2000" b="1" dirty="0">
                <a:solidFill>
                  <a:srgbClr val="00B0F0"/>
                </a:solidFill>
                <a:effectLst>
                  <a:outerShdw blurRad="38100" dist="38100" dir="2700000" algn="tl">
                    <a:srgbClr val="000000">
                      <a:alpha val="43137"/>
                    </a:srgbClr>
                  </a:outerShdw>
                </a:effectLst>
              </a:rPr>
              <a:t>E</a:t>
            </a:r>
            <a:r>
              <a:rPr lang="en-US" sz="2000" b="1" dirty="0"/>
              <a:t>pidermal growth factor </a:t>
            </a:r>
            <a:r>
              <a:rPr lang="en-US" sz="2000" b="1" dirty="0">
                <a:solidFill>
                  <a:srgbClr val="00B0F0"/>
                </a:solidFill>
                <a:effectLst>
                  <a:outerShdw blurRad="38100" dist="38100" dir="2700000" algn="tl">
                    <a:srgbClr val="000000">
                      <a:alpha val="43137"/>
                    </a:srgbClr>
                  </a:outerShdw>
                </a:effectLst>
              </a:rPr>
              <a:t>R</a:t>
            </a:r>
            <a:r>
              <a:rPr lang="en-US" sz="2000" b="1" dirty="0"/>
              <a:t>eceptor </a:t>
            </a:r>
            <a:r>
              <a:rPr lang="en-US" sz="2000" dirty="0">
                <a:solidFill>
                  <a:srgbClr val="00B0F0"/>
                </a:solidFill>
                <a:effectLst>
                  <a:outerShdw blurRad="38100" dist="38100" dir="2700000" algn="tl">
                    <a:srgbClr val="000000">
                      <a:alpha val="43137"/>
                    </a:srgbClr>
                  </a:outerShdw>
                </a:effectLst>
              </a:rPr>
              <a:t>2</a:t>
            </a:r>
            <a:endParaRPr lang="el-GR" sz="2000" dirty="0">
              <a:solidFill>
                <a:srgbClr val="00B0F0"/>
              </a:solidFill>
              <a:effectLst>
                <a:outerShdw blurRad="38100" dist="38100" dir="2700000" algn="tl">
                  <a:srgbClr val="000000">
                    <a:alpha val="43137"/>
                  </a:srgbClr>
                </a:outerShdw>
              </a:effectLst>
            </a:endParaRPr>
          </a:p>
        </p:txBody>
      </p:sp>
      <p:sp>
        <p:nvSpPr>
          <p:cNvPr id="6" name="5 - TextBox"/>
          <p:cNvSpPr txBox="1"/>
          <p:nvPr/>
        </p:nvSpPr>
        <p:spPr>
          <a:xfrm>
            <a:off x="142844" y="71414"/>
            <a:ext cx="8858312" cy="1143070"/>
          </a:xfrm>
          <a:prstGeom prst="rect">
            <a:avLst/>
          </a:prstGeom>
          <a:noFill/>
        </p:spPr>
        <p:txBody>
          <a:bodyPr wrap="square" rtlCol="0">
            <a:spAutoFit/>
          </a:bodyPr>
          <a:lstStyle/>
          <a:p>
            <a:pPr algn="ctr">
              <a:lnSpc>
                <a:spcPct val="150000"/>
              </a:lnSpc>
            </a:pPr>
            <a:r>
              <a:rPr lang="el-GR" sz="2400" b="1" dirty="0">
                <a:effectLst>
                  <a:outerShdw blurRad="38100" dist="38100" dir="2700000" algn="tl">
                    <a:srgbClr val="000000">
                      <a:alpha val="43137"/>
                    </a:srgbClr>
                  </a:outerShdw>
                </a:effectLst>
              </a:rPr>
              <a:t>Έχουν αναπτυχθεί </a:t>
            </a:r>
            <a:r>
              <a:rPr lang="el-GR" sz="2400" b="1" dirty="0" err="1">
                <a:effectLst>
                  <a:outerShdw blurRad="38100" dist="38100" dir="2700000" algn="tl">
                    <a:srgbClr val="000000">
                      <a:alpha val="43137"/>
                    </a:srgbClr>
                  </a:outerShdw>
                </a:effectLst>
              </a:rPr>
              <a:t>μονοκλωνικά</a:t>
            </a:r>
            <a:r>
              <a:rPr lang="el-GR" sz="2400" b="1" dirty="0">
                <a:effectLst>
                  <a:outerShdw blurRad="38100" dist="38100" dir="2700000" algn="tl">
                    <a:srgbClr val="000000">
                      <a:alpha val="43137"/>
                    </a:srgbClr>
                  </a:outerShdw>
                </a:effectLst>
              </a:rPr>
              <a:t> αντισώματα </a:t>
            </a:r>
            <a:r>
              <a:rPr lang="en-US" sz="2400" b="1" dirty="0">
                <a:effectLst>
                  <a:outerShdw blurRad="38100" dist="38100" dir="2700000" algn="tl">
                    <a:srgbClr val="000000">
                      <a:alpha val="43137"/>
                    </a:srgbClr>
                  </a:outerShdw>
                </a:effectLst>
              </a:rPr>
              <a:t>(</a:t>
            </a:r>
            <a:r>
              <a:rPr lang="en-US" sz="2400" b="1" dirty="0" err="1">
                <a:solidFill>
                  <a:srgbClr val="00B0F0"/>
                </a:solidFill>
                <a:effectLst>
                  <a:outerShdw blurRad="38100" dist="38100" dir="2700000" algn="tl">
                    <a:srgbClr val="000000">
                      <a:alpha val="43137"/>
                    </a:srgbClr>
                  </a:outerShdw>
                </a:effectLst>
              </a:rPr>
              <a:t>Herceptin</a:t>
            </a:r>
            <a:r>
              <a:rPr lang="el-GR" sz="2400" b="1" dirty="0">
                <a:effectLst>
                  <a:outerShdw blurRad="38100" dist="38100" dir="2700000" algn="tl">
                    <a:srgbClr val="000000">
                      <a:alpha val="43137"/>
                    </a:srgbClr>
                  </a:outerShdw>
                </a:effectLst>
              </a:rPr>
              <a:t>) που στοχεύουν ειδικά το </a:t>
            </a:r>
            <a:r>
              <a:rPr lang="en-US" sz="2400" b="1" dirty="0">
                <a:solidFill>
                  <a:srgbClr val="00B0F0"/>
                </a:solidFill>
                <a:effectLst>
                  <a:outerShdw blurRad="38100" dist="38100" dir="2700000" algn="tl">
                    <a:srgbClr val="000000">
                      <a:alpha val="43137"/>
                    </a:srgbClr>
                  </a:outerShdw>
                </a:effectLst>
              </a:rPr>
              <a:t>HER2</a:t>
            </a:r>
            <a:endParaRPr lang="el-GR" sz="2400" b="1" dirty="0">
              <a:solidFill>
                <a:srgbClr val="00B0F0"/>
              </a:solidFill>
              <a:effectLst>
                <a:outerShdw blurRad="38100" dist="38100" dir="2700000" algn="tl">
                  <a:srgbClr val="000000">
                    <a:alpha val="43137"/>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igure 1">
            <a:hlinkClick r:id="rId3"/>
          </p:cNvPr>
          <p:cNvPicPr>
            <a:picLocks noChangeAspect="1" noChangeArrowheads="1"/>
          </p:cNvPicPr>
          <p:nvPr/>
        </p:nvPicPr>
        <p:blipFill>
          <a:blip r:embed="rId4" cstate="print"/>
          <a:srcRect/>
          <a:stretch>
            <a:fillRect/>
          </a:stretch>
        </p:blipFill>
        <p:spPr bwMode="auto">
          <a:xfrm>
            <a:off x="1377760" y="1219293"/>
            <a:ext cx="6388480" cy="5067227"/>
          </a:xfrm>
          <a:prstGeom prst="rect">
            <a:avLst/>
          </a:prstGeom>
          <a:noFill/>
        </p:spPr>
      </p:pic>
      <p:sp>
        <p:nvSpPr>
          <p:cNvPr id="3" name="2 - TextBox"/>
          <p:cNvSpPr txBox="1"/>
          <p:nvPr/>
        </p:nvSpPr>
        <p:spPr>
          <a:xfrm>
            <a:off x="142860" y="142852"/>
            <a:ext cx="8858280" cy="1055545"/>
          </a:xfrm>
          <a:prstGeom prst="rect">
            <a:avLst/>
          </a:prstGeom>
          <a:noFill/>
        </p:spPr>
        <p:txBody>
          <a:bodyPr wrap="square" rtlCol="0">
            <a:spAutoFit/>
          </a:bodyPr>
          <a:lstStyle/>
          <a:p>
            <a:pPr algn="ctr">
              <a:lnSpc>
                <a:spcPct val="150000"/>
              </a:lnSpc>
            </a:pPr>
            <a:r>
              <a:rPr lang="el-GR" sz="2200" b="1" dirty="0">
                <a:solidFill>
                  <a:srgbClr val="0070C0"/>
                </a:solidFill>
                <a:effectLst>
                  <a:outerShdw blurRad="38100" dist="38100" dir="2700000" algn="tl">
                    <a:srgbClr val="000000">
                      <a:alpha val="43137"/>
                    </a:srgbClr>
                  </a:outerShdw>
                </a:effectLst>
              </a:rPr>
              <a:t>Ιστολογικός χαρακτηρισμός διαφόρων </a:t>
            </a:r>
            <a:r>
              <a:rPr lang="el-GR" sz="2200" b="1" dirty="0" err="1">
                <a:solidFill>
                  <a:srgbClr val="0070C0"/>
                </a:solidFill>
                <a:effectLst>
                  <a:outerShdw blurRad="38100" dist="38100" dir="2700000" algn="tl">
                    <a:srgbClr val="000000">
                      <a:alpha val="43137"/>
                    </a:srgbClr>
                  </a:outerShdw>
                </a:effectLst>
              </a:rPr>
              <a:t>υποτύπων</a:t>
            </a:r>
            <a:r>
              <a:rPr lang="el-GR" sz="2200" b="1" dirty="0">
                <a:solidFill>
                  <a:srgbClr val="0070C0"/>
                </a:solidFill>
                <a:effectLst>
                  <a:outerShdw blurRad="38100" dist="38100" dir="2700000" algn="tl">
                    <a:srgbClr val="000000">
                      <a:alpha val="43137"/>
                    </a:srgbClr>
                  </a:outerShdw>
                </a:effectLst>
              </a:rPr>
              <a:t> καρκίνου του μαστού με βάση μοριακά χαρακτηριστικά τους.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gure 2">
            <a:hlinkClick r:id="rId3"/>
          </p:cNvPr>
          <p:cNvPicPr>
            <a:picLocks noChangeAspect="1" noChangeArrowheads="1"/>
          </p:cNvPicPr>
          <p:nvPr/>
        </p:nvPicPr>
        <p:blipFill>
          <a:blip r:embed="rId4" cstate="print"/>
          <a:srcRect/>
          <a:stretch>
            <a:fillRect/>
          </a:stretch>
        </p:blipFill>
        <p:spPr bwMode="auto">
          <a:xfrm>
            <a:off x="2106898" y="1390658"/>
            <a:ext cx="4930205" cy="3910550"/>
          </a:xfrm>
          <a:prstGeom prst="rect">
            <a:avLst/>
          </a:prstGeom>
          <a:noFill/>
        </p:spPr>
      </p:pic>
      <p:sp>
        <p:nvSpPr>
          <p:cNvPr id="3" name="2 - TextBox"/>
          <p:cNvSpPr txBox="1"/>
          <p:nvPr/>
        </p:nvSpPr>
        <p:spPr>
          <a:xfrm>
            <a:off x="-107188" y="357166"/>
            <a:ext cx="9358377" cy="506292"/>
          </a:xfrm>
          <a:prstGeom prst="rect">
            <a:avLst/>
          </a:prstGeom>
          <a:noFill/>
        </p:spPr>
        <p:txBody>
          <a:bodyPr wrap="square" rtlCol="0">
            <a:spAutoFit/>
          </a:bodyPr>
          <a:lstStyle/>
          <a:p>
            <a:pPr algn="ctr">
              <a:lnSpc>
                <a:spcPct val="150000"/>
              </a:lnSpc>
            </a:pPr>
            <a:r>
              <a:rPr lang="el-GR" sz="2000" b="1" dirty="0">
                <a:solidFill>
                  <a:srgbClr val="0070C0"/>
                </a:solidFill>
                <a:effectLst>
                  <a:outerShdw blurRad="38100" dist="38100" dir="2700000" algn="tl">
                    <a:srgbClr val="000000">
                      <a:alpha val="43137"/>
                    </a:srgbClr>
                  </a:outerShdw>
                </a:effectLst>
              </a:rPr>
              <a:t>Διάφοροι </a:t>
            </a:r>
            <a:r>
              <a:rPr lang="el-GR" sz="2000" b="1" dirty="0" err="1">
                <a:solidFill>
                  <a:srgbClr val="0070C0"/>
                </a:solidFill>
                <a:effectLst>
                  <a:outerShdw blurRad="38100" dist="38100" dir="2700000" algn="tl">
                    <a:srgbClr val="000000">
                      <a:alpha val="43137"/>
                    </a:srgbClr>
                  </a:outerShdw>
                </a:effectLst>
              </a:rPr>
              <a:t>υπότυποι</a:t>
            </a:r>
            <a:r>
              <a:rPr lang="el-GR" sz="2000" b="1" dirty="0">
                <a:solidFill>
                  <a:srgbClr val="0070C0"/>
                </a:solidFill>
                <a:effectLst>
                  <a:outerShdw blurRad="38100" dist="38100" dir="2700000" algn="tl">
                    <a:srgbClr val="000000">
                      <a:alpha val="43137"/>
                    </a:srgbClr>
                  </a:outerShdw>
                </a:effectLst>
              </a:rPr>
              <a:t> καρκίνου του μαστού, με βάση τα μοριακά χαρακτηριστικά τους</a:t>
            </a:r>
            <a:r>
              <a:rPr lang="en-US" sz="2000" b="1" dirty="0">
                <a:solidFill>
                  <a:srgbClr val="0070C0"/>
                </a:solidFill>
                <a:effectLst>
                  <a:outerShdw blurRad="38100" dist="38100" dir="2700000" algn="tl">
                    <a:srgbClr val="000000">
                      <a:alpha val="43137"/>
                    </a:srgbClr>
                  </a:outerShdw>
                </a:effectLst>
              </a:rPr>
              <a:t>.</a:t>
            </a:r>
            <a:endParaRPr lang="el-GR" sz="20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rugs"/>
          <p:cNvPicPr>
            <a:picLocks noChangeAspect="1" noChangeArrowheads="1"/>
          </p:cNvPicPr>
          <p:nvPr/>
        </p:nvPicPr>
        <p:blipFill>
          <a:blip r:embed="rId2" cstate="print"/>
          <a:stretch>
            <a:fillRect/>
          </a:stretch>
        </p:blipFill>
        <p:spPr bwMode="auto">
          <a:xfrm>
            <a:off x="1914525" y="1682225"/>
            <a:ext cx="5314950" cy="2828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data:image/jpeg;base64,/9j/4AAQSkZJRgABAQAAAQABAAD/2wCEAAkGBxQSERUUEhIWFhUXFh4VGBgWGRsXGRUWGxcXGBQXFR0ZKDQiGSAmGxcaIjEiJykrLi4uGyAzODMtOCgtLisBCgoKBQYFDg8FDisZExkrKysrKysrKysrKysrKysrKysrKysrKysrKysrKysrKysrKysrKysrKysrKysrKysrK//AABEIAH4BkAMBIgACEQEDEQH/xAAcAAACAgMBAQAAAAAAAAAAAAAABQMEAgYHCAH/xABQEAACAQIDBQIKBQkEBwgDAAABAhEAAwQSIQUTMUFRBiIUFTIzUmFxkZLRByNygbE1QlNzdJOhsrNigtLTFiQlNENjwVRVg5Siw+HjF0Rk/8QAFAEBAAAAAAAAAAAAAAAAAAAAAP/EABQRAQAAAAAAAAAAAAAAAAAAAAD/2gAMAwEAAhEDEQA/AOy4PCpu07i+SPzR0FTeCp6C/CKMH5tPsj8BU1BD4KnoL8Io8FT0F+EVNRQQ+Cp6C/CKPBU9BfhFTUUEPgqegvwijwVPQX4RU1FBD4KnoL8Io8FT0F+EVNRQQ+Cp6C/CKS7Q7Q7PsXjYvXrNu6FD5XAXungZIj+NbBXDPpN2fvduZllnSwhCBLbgeXLMHbWNNcvMdACHQ07d7IPDFWPhI/Eeuoz9IWx/+12PhP8AhrhvanYYQteKNlXy1+qtGWJghlBB8nRco9XQVptvhmW3hQtxQEz3WtJlzSASWRc7QDBkGWB5Cg73/wDkPY//AGux8Lf4a2LZGKw2KtLew+S5bacrBdDlYq3EdQRXk6EtFLd23bKq0lgAWucCV3gkGM0QJjpIr0n9EuIW5snDslsW1O8AUcNL1wT95E/fQbV4KnoL8Io8FT0F+EVNRQQ+Cp6C/CKPBU9BfhFTUUEPgqegvwijwVPQX4RU1FBD4KnoL8Io8FT0F+EVNRQQ+Cp6C/CKPBU9BfhFTUUEPgqegvwijwVPQX4RU1FBD4KnoL8Io8FT0F+EVNRQQ+Cp6C/CKPBU9BfhFTUUEPgqegvwijwVPQX4RU1FBD4KnoL8Io8FT0F+EVNWNxSQQCVJESIkesTp7xQR+Cp6C/CKPBU9BfhFa9Z269m3b3pNx7jQubKpP16WiFCrrCtnPsPAcMbfai7/AMSwiCAc28YqsjDMS5KCFAxBk/8ALPCe6Gx+Cp6C/CKPBU9BfhFUdh7TfEBy1sIFKqIYtmm2lwtqB3e/APMCdJgNKDTu3naqzs1EJwrXHuHKhFs7pWJgbxwDH2VDMelfbPazDhAbmDxWbKCxXA4jLMd7KSnCZ48q2vFYZLiMlxFdGGVlYBlYHiGB0IqDE2Vt4dkRQqraKqoEBVCQoA5AAUBgtzdtpdtqjJcUOjBR3lYAqRI5g1N4KnoL8IpR2D/JeB/ZLP8ARSntBD4KnoL8Io8FT0F+EVNRQQ+Cp6C/CKPBU9BfhFTUUEPgqegvwiocZhU3b9xfJP5o6GrlQ4zzb/ZP4GgMH5tPsj8BU1Vdm3JtWz/ZH4VX2ttTc5AFzFidByARiD97BV9rCgZUV8mkfafb5wgtxbD5yRq2UCIJMx0NA9ornT/SaVcK+HCqSBnL6CTAJgaCNT0E1t2wtqtibIuAKpko6mSUdTDKevUHmCDzoG9FQfWf2P40fWf2P40E9FFFAVwL6ZtpOm1MtssWCWzlNq26gFbneDNLTMHpoeld9rin0lt/tY8Uizbl1uhSykP3WBMrrwIXXX1UHPNo9pjccW7dhSqhg1s2bYLtDawoOXLqe70M8JqlidrXUIWxbCKs6XrFtissSVLXAzMPtHkOgptukW1ibIKXSHXJZUuERe+wLt3QzRro3s4kVruNxJS5F2zbI0GXNcMDjoQ4J68Y1oG20S7Yebvg0FgGe0LAa4AYAthUEZYAMNqAeNd7+hq3l2PhxIMG7EEHTwi7HDThyrzx4E122L28trat90G5ngEgSO4p1kAdNRXon6HR/sfDjMrQbozJ5J+vucNB+FBulFFFAUUUUBRRRQFFFL8ZZV79sMJG7uGDwnNZg/xPvoGFFapd2pZV3RsMoKYhLPEa23yjfcNAGLLHVeOtZ3NrYVWANmJB8oBWzAW2VYbTVLmaZEQQdZADaKKQ2sVhWKxaOVjCtkIViEZ2AJ4EBTxjXTkYp+OcGBL2wujsNJlbYczHEkrbYwAY0B4iQ2qillzCWwiutvI2dDwAYTcWQYrDavaXC4Y5b2IRX5Wwc1xvs21l2+4GgbVhdvKsZmCyYEkCSeAE861wdpMRe/3TZ90jlcxRGFt+5gbp/dj20u272Zx2Nw9xMViLBlSVsWrQW2X1yi5duh3I9aKh4xHIN3qrtHEm3bZlALaAAkCWZgoEnnJ0HM6c6Vdiey6bOwiYdGZyNXdie88AEqCe4umijh6zJLy9aV1KsoZSIIYSCDxBB4igQv2lC2bjMpL21mMrICS1xUzB4ZJ3ckQYBEFhrV1dsgoSLNzeC5ut19Xnz5Bcic2TzZzTm4acdKn8UWIUbi1Cghe4vdBMtGmkkkn21kdmWd3utzb3czkyLkmZnLEcdaBQO1aAhWtOWJuxu8r+bN/KpE5szLYYjSJMTUidp0YqBbuAsBBO7gsbm7a2CH7zgzIEgRqRwpi+yLBMmxaJgiSikwc2YcOBztP2m6mvtvZVhSCtm2CBAIRQQAcwAMelr7aBRsntRvEDPaYHKrvGQLZV7du4ucl9fLiVngSQBQ3axRq1m4iBWZmbISuU6rCMZle8CJH303bZdgxNi2cvk9xdO6q6aad1VHsUDkKLeyrCxlsWxEgQiiA0Zo055RPWBQU7W31L5DZuqwZUed39UzmLYfK5mdPIzeUJjWGG0fM3PsN/Ka+WMBaQBUtIoEQFUACGLDQdGJPtM192j5m59hv5TQKuwf5LwP7JZ/opT2kXYP8AJeB/ZLP9FKe0BRRRQFFFFAVDjPNv9k/gamqHGebf7J/A0FHDX8mFRuPcUAdSYCj3kVNicMGtt5MsNWyzMagkcxziq2EM2rCjj3WPqC6yemoA++rF4tcLopCqBlJ1JkrJgCIgEa68aCxg7udFYiMygx0kTFad9KHmrfWWI+7Ia3a2sADoIrSPpRE27I/tMfbCiV+8Gg5ftZCbrCZ4hV9IA5eegBYE/dOlbd2M7QthbkYiVDCbmYFcyg5beIUHiQuVXHMZG5RWvo9pMYhvTuyoYgy3/FvKJA1I0mOhI51921jE3k4e6zHfNe3jTFosoUJbV/JQIMpB46giIoO8g19rTfo627vrC220Kr3RxygBc1qeeTMsHmjIdTmNblQFFFFAVxL6TWcbTuk5t1urRMXUVVOW6ZdHkGcogmPJPOI7bXn36aMci7WZXt5psIDN5rSlSLgIIXjx5z050CEbq9c3q3CEaSWW7aw5twLn5p1YtHJQOs8apuyWd+d9KnhvW3y4iReGUmzBtmVPPmeWtIRtDLIQRGnHegiGBhXGo15+2muJ2rZAyMlwK0k22VdJN3vWsyxbPeGqqNR11IWdk3bjJlIGXNIUtut1mLEG1vDw4mdfbxruf0bs7bJwgucS9xT3g8gXL2WSDB4D1eyvPF/tRd03TXl45t5da9mkyp7wGUjqONd/+igjxPg4Yt9bdOZhBJ3t+Z1POg0u99LTi5cRcBbbI7JOc65WImMvqrA/Sve/7ut/Gf8ADWibLP8ArN39a/8AOa2jFNbyHLExQOtlfSE+Ld7RsLaIQtKtmPSOAjjXZtkMTYtEkkm2hJOpJyiSa8w9lGjGuOttvxFemdn3SuEtsFZytlSFWMzQgOVZIEngJIoGFFawMZtK/wCbw9nCJ6WIff3fburJCD958q+jskbuuMxmJxE/mB9xa9mSxlLD1MzUFbtX9IeF2fdVL0sCO8bTWna2ZgZ7ebeAesKRT2xiRcu2XUMA1h2AdSjAFrBGZW1U+o1Xt9lMGotqmGtottxdVUXIpdZys4XRyJkZpgweIqzjL6pftl2VRu7gliAJzWdJPsNBHtOzhrQ311EEui5iBOZ7tvJJ/WBD7QKqKMCAAN3r5BDjM0raIKMDOqm0BqNMoGhE29o4nD3kyHEoveVgyXEzKyMHUjNI4qNCCKXLs7BjhiQASpYb1PrCmTd5510ZA2hEkmZBignjAMCx3Q0UkFspSQAAAD3ZEAxx4GamtbPwd2Mq23zKYymQyiQxgGD50if7Z60uvYDDjKbWLRXSd0WdGFrMQbuQCJzka5s0coq1sW3h8OXPhFpiyok5x5NtAgmWOpgkkRy6SQb47yR9tP6iVrC4xdn37rYnC2rVm7cZxi7CQssxMYwRmttr5wkoeJy8Kf4naFpgqrdtsS6QA6kn6xeABpgygiCJB0IPMeug+W7gYAqQQRIIMgg8CDzrKtUudn72DJfZhXJxbBXDlssSZJsNBOHY9BKHmo41awnbLDNCuXs3d4tp7N1SLlu45y284GmVjAFwEoSRB1oNhooooCiiigKKV+OApu7y2yrbIUsJuSSqsIVAWjK0zGkGvo2/YkAOxzEAEW7hBkqAZCxEuomYE0DOileC7QWLzqlpi+bMQQrZQFCmSSOBDCDwOscKaUBVfaPmbn2G/lNWKrbS8zc+w38poFfYP8l4H9ks/wBFKe0i7CfkvA/slj+ilPaAooooCiiigKhxnm3+yfwNTVDjPNv9k/gaCvskfUW/sisFbdXiGbu3DIJgQ4UArpyKrI9YOuorPZB+ot/ZFVdwl65cDqD3AuvERdvCQeR7oOlA1F1TwI99ad9Ja9yyY4P+LW+nrinVm0A9sFVzJdK5goGYGzcIOg00IkcJBpb9ICzbSOIM+yHt0HKdug74gGVVY00IVbt2NRrOik9ZHSaUYuzI1klOOZc0SW8k8p9U/dTDad3NfeCQQQQxg6H6wMDGnl/fp7KqYlNJJ+890cMsMWgnh5OmgEmAZDaOy7MjG9b0AKkk6gsnMyRqUNxWMahwZ7sDs2EvZ0VoIzKGg6ESJg+uuPfRtsNr17M47lsq5GWBC9+0rRHeZslwrqQqqT52uzKKBRtXBYx7k4fGW7SQBkbD705tZObOvHTSOVU/Fe0f+8bP/k//ALa2Sig55hez21BtM3hikSz3d8xtwuKhVjJZFxspA7u8lDpwYDXQPpg3fjli8ApYtspWc5YZyIBOU8I1j83116Crzl9OmDZ9rgLllrSAd9Qf70nujXiYHHpQaNtHH2XusxtkTrm/OzTzGbJER+bVJwjuDnMHqBmmTAAGnDLz5k02bCYzCwguhMxyALetsJJPNWgCZ1MD11Dt3CYrPnxN0OQd2G3iOeLsFAUyB5XKBw04UEG0tsXrgZHKleOlq0pADSJKKCNTyPqrv30a4tLWwcJcZgAHuEkwok3b+g+8wK47sPZeJTMlpgLkhgUcFph9SZyAd08Y4jqK7F2JS+2y8IGKu/17vvGKCRfIBnIZIzEcIMkzwkOR3ey18O5W9YhmZvLbmSR+bWP+juJ/S2fjb/DXarqXhyw4/vsf/aqrcu3hzw/xH/LoOV7B2Jcs4je3HtEZCvdYkkmI4gdK9G7PsLcwdtHAZHsKrDkVZACNOoNc6v42+Odj+P8Al1unYTEvcws3CCRcYacANCANB16UFXc4rZ/m8+Mwg4oTmxVgf8o//sKPRbvjkW0FP9kbWs4q2Lli4HXhpoVYcVdTqjDmpAIq7SDa3ZoPcOIw1w4bFQAbqAFboHBcRb4XR69GHJhQP6K57sX6Rs+0kwF/chyrIWtPvEN9DpladAyhhkYBlZY72YGuhUBRRRQFFFFAUUUUBWo9suwNnaTo96/iEyRlFo21CkGZBZCwJ0nvR3V00rbqKDCyhVQCxYgAFjEsQOJjST6qzoooML1wKpY8ACT7Bqar+M7OZl3qSkZtRALFgqk8JlG046VJjsMLtp7ZJAdChI4gMCCRPtpLi+yqXJzXbnQQEEJF4ZDp3hF9vKngJnvZgm2n4GZF11lrswrsG3q2nMDIZB3dt9NPJPOqK4TC3RbFq7kSzc3flOM7LdHcBLDP37EQcwInTUGrOI7J22BGdxJc6Zf+J4TmHD/+p49i+uZh2dUXDcW44Y5gdEYZXuvddYYEcW48QB6zIY4S3hLLILbjNmKoouM8aIjIBJAABTu8BoYpmMfa0+tTVso7w1YQCo6nUaeulFjssqxN660MrEsQSchtlRMaa2l4euI0AkwvZpEIY3GYhN2JCDug2cohQBI3C6+s8goAPKrbS8zc/Vt/Kas1W2l5m5+rb+U0CzsL+TMD+yWP6KVb7SXriYPEvZnerYuNbyjMd4LbFIBBk5gNIPsNVOwv5MwP7JY/opTyg1l8firDojrvRcckMYJVJsrkJRVAaWuP5J0XpLLhY7QYiFz2gpa0jmEci2XNvMXkzCBzOkHIe8plV2g1qezu2DMha7YIkW8uQ55Z7WFfLp3j3sTEgcFOnCQsNt6+FLG0Ms5BCPM5EYXYMQneOhiObCDVdNv34zFCJDQGtnKHBsKoMaqCXcyWIUZuMVYxXa5bdp7psvlTiPztLQuv3eOikCTAk65RrUjdqkGbNaYQxUd5DmOe9bQaHul7lkqAeboOMhQiTb14uym2oUGM+ViqjSHIBllfl5MSPK1hls+674K212d42HVnkZTnNsFpECDM6QKaVDjPNv8AZP4Ggp7EabIHQD+VT/1rDD2HDuUy6kqcxIjvu8iB/wAz+FWtnWAttI9BR7h/81YW2BMczP8AAD/pQKdn4e4cjMVPfNxjJJY5GtjkANCPdSr6Q3ItKVEmDAmJJe0oE8vKra7dsKIHCq+P2bbvAC4uYDhqRzB5HqAfuoOGYXYl7EXLi2LT3DbcC5u0SFEDdqzXLqa5ApgAxOs6Vsmxvoyukg3itoAz+Zeude6oUWkM8C29jlHLpGD2FYtZjaQpnbM+V3GZoCgtB1MAD7qs+BL1ufvLn+Kgi2Ts23h7Yt2lyqJ4kkkkyzMx1ZiSSSTJJq7NV/Al63P3lz/FR4EvV/3lz/FQWaKKKArzZ9OuIKbZJ1jdWycpykjvSJ5V6Trzj9PFu14zcsXNw2bYVQBH52pMz/6eUaTNBzvGbXuO4YXLoyyEzXCzIpmQG045m4Acakwm14vby7bFyQZWQA5M955BzHvH+FfMDathmF21Jjug3RaCmOJkd7iDGlVMELe8AuzlmCVMRqJbgZAE6DjQXsZi8I5YrhryljPn0KrqSQoFoaQQB0iutdilR9kYTPACi6ASYP8AvDs0fcy+2PYRx3HYNUcqrGOWZSpIjUwdeMjhyr0T9DexrdzY+HZs0k3ZgxwvXB+AoE/gto/m2+vPqNPK4CPbBPtr54HaHFE6ffqDwbXiD9wjnPTD2bs/2/jNYHsvY/t/GaDnS4GzlzZLZyyXA/NCso5NwPD+/wCyNn7FuJNq2+65kIFOZgqz5QOurSfUOlOMT2Xw4UtluMQJgO2vurXMPZW3cW7h7Ra6rEW1AN2ZBVmP1gCCCR341/gG97PusyS0SGZSRzyuyZvVOWY5TVmoMDbK20BEHKCwJBOY6tJGhMk8KnoI2sKTJVSeMkCZr5ir2RC0ExyESeQ41LVTanmm+7+YUH3wh/0LfEnzo8If9C3xJ86j2yLhstupzSs5dGKZ13oQ8m3eaD1ikWI8IWDhlvFQHy74u+u6ulSQzByN5lEOZ15DLAbD4Q/6FviT50eEP+hb4k+dJnxGKVz3TEQGCZizC5fCDLmCgMoty2nHUgEFZNk4jE3LwN1GVAG6gScsBhHIgx5X2jNA0bFsIzWmALBZlTGZgo59TVuq+P8AJH20/qJSraPa/B2XNo3g94GDasq1+6D0KWgWX7wKB7VbH7QtWFDXrqWlLBQ1xggLHgoLaSY4UhbbGPvf7tgRaU/8TGXAn3i1ZzMfYxSqu1uymKxVm4uIx7MzKQLdpBYsZiDGfKTdYDpvBMUG327gYAqQQeBBkH2RWVJOyHZizs7DLYsDQaux8q48d52+XIQKd0BVTE7StW2CPcVWIzAE65RxPsEjX1irdL9o7O3rTmy/U3bXCfObvvceWThznlQXwZr7Ws3+yhLgpdyKCCECkBPInJlYZcxU5uubXmGjvdl3DZkuIVARQm7AGUGznzkGWH1bNB45o0iSG1VhvlzZZGbpz5x+B91a0nZZw2YX9YBHdMKRlhFhtLUrOSTE8Zg1m3ZliWY3VzMQzEIRnIuO5V+9qhDBcpPCROtBstVtpeZufq2/lNZYGxktqhy90R3QVX+6CTA6CTWO0vM3P1bfymgWdhfyZgf2Sx/RSnlI+wv5MwP7JY/opTygKg8Ct5Su7TKQQRlEEEAEEesAe6p6KCB8FbICm2hAIIBUQCBlBA5QNPZUKbKsgQLYA3m9MSM1wNmDN6UNqJmCB0FXaKAqHGebf7J/A1NUOM82/wBk/gaAwfm0+yPwFJx2ji89trRCgsqsuYlmUqIgqFk5tArMdDwgw4wfm0+yPwFQeKrWcvkGYnNJJMGQSQDop0Go40C+52rw6q7EmEbK3Dlnzc403b6cTAgHMszWtv23ui2isx3ptMYAyEJcbMQTMHdkDSToeBBM13YdhpzWgcxLHUxJzZuegOd5HA5mniaztbJsq2dbYDZs06yD3+HQfWOY4S7HiTQUR2ntBXZw6ZC4IjMYRsQuYZZmfBrhA48OtSp2gtnQJdzSVC5NWKlw4HLu7tp15aTIqW5sHDsSzWVJOaZnXNvM2n/i3P3j+kZlvbJstxtjiTIkGSWZiCNRJZp65iOBoMtnbQS+pa3JWSAxEBo0JXqJq3UeHsKgyooUSTA0Ekyf4mpKAooooCvPX0y4ZTtkub1lCLNsgOLhI8vWFQgnTQdSI1ivQtcK+la8q7Y7wYjc2g31u7SJuQbka6STHMaczIcm2rZNpiC6NnJYkKZ9pDqImTw9fCIr7bwguZmO7tZBOVyym5oSAgAOugHIaieZGw7axNq0rSbbX7h1ZWvhFXvKSJM8NNDy561BgMSlpDbuXbaq3etPFxrSwTmChRvCZb84QMv3EFNvZhugN4RYU6iLl7vAAxrPDXlzr0z9EmFW1snDItxbgGc5liCTdckCCRoTHHlXm9sbuLeSzfw7LmzDKjl21EibiaRAPEAxpzFei/obH+x8P3laTdJKzEm/dJ4ig3WiiigKIoooCiiigKqbU8033fzCrdQ4ywXRlBgngSJAMyJEifeKBLtHbTrf3aqAFYA699wUDZlUrASWy5p4qw9dUcD2ovMFXwcFslqWNwLLXDYUsUEsq/WsRpBycddNh3V/9La/dN/mUbq/+ltfum/zKBFY7T3m3f8AqyjOobW43dDeC5R5vjOJM9N2eM6DdrHBI3CyqAn6zLDwhI74HdhiQ3k92CQZCvd1f/S2v3Tf5lG6v/pbX7pv8ygjXE73D27kRnNpo10l0MCQCfbApNf2lewNy42Isq+Fd2ff4dCGsgmf9ZtiSwH6VZ6sBxp42HvNAa7bgMrGLTAnKwaAS5jh0q9QRYXEpdRXturowlWUhlYcipGhFS1rGK7NvYc3tnOtpmOa5h3k4e+eZgeYc+mg1/OVqxs9uLK5UxKPh75dLbWbkEqXbIrqw7ty1nIG8WQMwmOQbTRRRQFVdqpcaxdFk5bptsLZP5twqQh58GjkatUUGr4vZuMzXcl45IATvGYBtxMmSQBcmCpObyjpl+phsY2pZgJi4ouRnhljcnKN2BD66ZgRw0y7PRQayNn4zQtdLSoDgPlmNx5s5RlJi/qInMOGhW3sbC4pbrNfuAqUiAcwzdzLrAkiGBIVJmYOmV3RQFVtpeZufq2/lNWarbS8zc/Vt/KaBZ2E/JmB/ZLH9FKeUj7C/kzA/slj+ilPKAooooCiiigKhxnm3+yfwNTVDjPNv9k/gaAwfm0+yPwFTVDg/Np9kfgKmoCiiigKKKKAooooCilPaAE7nzuTe/Wbk3A2TdXYndd6M+Th6qT2hjEhm3rKXtKU0LIiurlxHlEpKOATJgjg0ht1RPh0JkopPUgE0iwD4xLN/eKN6V3tvU3VVnBzWuCk5XBMdGAB6QtiscCZQMAxykIR3Q2KWSA3fORLLRzL6RIyhsbYZDxRT7QKw8Ct/o0+EUh8PxhaFQwXVQWtFfqTl+uOuj5iRu9DAzELwqO5tDHF7gS33VbQm2ZaExRK6wPKt4cSCwO8MHXuhsXgVv8ARp8Iqa3bCiFAA6AQK1nHbWxVl7hKZrdtM05cpuEGx3LcnKWcNeC97ygoIHFrmOxeJQ4dVQMzFBdKqcmr21ulTrlAUuwDRwGpgqQeUVqS4rHFbQuKQWa0WKWzxJwzXUPe7ijNfEnkoEyO/ttAUUUUBRRRQFFFFAUUUUBRRRQFFFFAVrHavsLhdosrYk3jl8kLddUB17wTyQdeMTWz0UGFi3lVVzFoAEtqTAiW6k1nRRQFJsfth0xAtJZziLZJGeQLlx0J7qFRlCFu8wn+NOaqYvE2rJzvCloQsYGgzFQeZ1YwBOrUC+32ntFVbJcAYhVkL3rjoLlu3x0ZkIbWAJAJB0o/0ntc0uDVk1UaXF3s29DqfqXiNNBrqJgxb4JsqKEm4otqUCSq5Tl8ruiFEQQTqBEGvuDtYFba2wbbqWI7wVszPmDHQRDb8jQBYuQNCBQSYjtMiggW7hcKzZDkUkqzK6iWgkFTJEiI11E3cBtVbrMqq3dJVmjuhgAcvWcrA8I14zSyxiNnvbVgLQVrYMEQYuQQCOOY777X1v8Aa1ZbPt4dmNyyqEiVLKPfrz4cfV6qBjVbaXmbn6tv5TVmq20vM3P1bfymgWdhfyZgf2Sx/RSnlI+wv5MwP7JY/opTygKKKKAooooCocZ5t/sn8DU1Q4zzb/ZP4GgMH5tPsj8BU1KMJthN2mjeSOQ6D11L45To3uHzoGVFLfHKdG9w+dHjlOje4fOgZUUt8cp0b3D50eOU6N7h86BlSPbe3zh3yi1n7gYDND3Cd5K2lg5yMgkSIzrVrxynRvcPnUNzHWGcObZLDgxUSImOfLM0dJPWgpYftO7CRYBUZZKXRczZnKDd5AQ2o1kjgazTtKThjf3I0uLb0uoUghZc3B3VALEaxqOU0w8cp0b3D50eOU6N7h86BUvas/nWkt6Ic1y7lQZ1DMM4Ug5Do0SJZNe9oHtS825w0C4SBmuBSI3UqQ4HfO9MICSch+5m+1bRiVYwZEgaHhI19ZrLxynRvcPnQKLfa0sF+qUZmZDF0NlYC2QFhe+frNcshcveK6xNhO0b3GCLaUsSV1uEFIza3gE7mYLmXjmEnSmPjlOje4fOjxynRvcPnQLtp9pCiWyLfnbBujvgMCELhQsEk8NYgcTHOG/2qcOyJYRip1G9IZQExTfWAIcp/wBWGmvnPUMzfxynRvcPnUNjHWELMlsqW8ohQCdSdderMfax6mgWXe1jF2CWlhHgkuZaBeGSMsq+a2gEjXPpOhNjEdqI3jW7a3LaZe+LgCsHcJmkjKFGpJzcvcx8cp0b3D50eOU6N7h86C1s7Em7at3CuUugYrIbLImMw0b2jjVilvjlOje4fOjxynRvcPnQMqKW+OU6N7h86PHKdG9w+dAyopb45To3uHzo8cp0b3D50DKilvjlOje4fOjxynRvcPnQMqKW+OU6N7h86PHKdG9w+dAyopb45To3uHzo8cp0b3D50DKilvjlOje4fOjxynRvcPnQMqKW+OU6N7h86PHKdG9w+dAyqrjcCl3JnB7jB1gx3gQR/EVX8cp0b3D50eOU6N7h86DAbAtAz3oz7zLmOU3OGcjrGnsAqL/Rix9UDnIskG2C0hApQoFnhG7XUanUEmTVjxynRvcPnR45To3uHzoIbXZyyuUDPClGUFiQGt7sI3ti0g9gPMkm3s/ZduybhtgzcbO3rPXTifWZJ0kmBUXjlOje4fOjxynRvcPnQVe0/azC4BAcTdCs3kWwQblw8O6vt0kwBzIqlf7a4B8OxONwqs1onIcRZLKSnkHKxBIOmhI6E1nt+xg8amTEWS8aq0APbPJrbg5kOnI1LY8FVVXcBoAGZkQs0CJY8yedBN2HUjZuCBBBGEsgg6EHcpINO6W+Obfot7h86PHKdG9w+dAyopb45To3uHzo8cp0b3D50DKilvjlOje4fOjxynRvcPnQMqhxnm3+yfwNU/HKdG9w+dRYvbCbt9G8k8h0ProP/9k=">
            <a:hlinkClick r:id="rId2"/>
          </p:cNvPr>
          <p:cNvSpPr>
            <a:spLocks noChangeAspect="1" noChangeArrowheads="1"/>
          </p:cNvSpPr>
          <p:nvPr/>
        </p:nvSpPr>
        <p:spPr bwMode="auto">
          <a:xfrm>
            <a:off x="101600" y="-1874838"/>
            <a:ext cx="11458575" cy="3619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2228" name="AutoShape 4" descr="data:image/jpeg;base64,/9j/4AAQSkZJRgABAQAAAQABAAD/2wCEAAkGBxQSERUUEhIWFhUXFh4VGBgWGRsXGRUWGxcXGBQXFR0ZKDQiGSAmGxcaIjEiJykrLi4uGyAzODMtOCgtLisBCgoKBQYFDg8FDisZExkrKysrKysrKysrKysrKysrKysrKysrKysrKysrKysrKysrKysrKysrKysrKysrKysrK//AABEIAH4BkAMBIgACEQEDEQH/xAAcAAACAgMBAQAAAAAAAAAAAAAABQMEAgYHCAH/xABQEAACAQIDBQIKBQkEBwgDAAABAhEAAwQSIQUTMUFRBiIUFTIzUmFxkZLRByNygbE1QlNzdJOhsrNigtLTFiQlNENjwVRVg5Siw+HjF0Rk/8QAFAEBAAAAAAAAAAAAAAAAAAAAAP/EABQRAQAAAAAAAAAAAAAAAAAAAAD/2gAMAwEAAhEDEQA/AOy4PCpu07i+SPzR0FTeCp6C/CKMH5tPsj8BU1BD4KnoL8Io8FT0F+EVNRQQ+Cp6C/CKPBU9BfhFTUUEPgqegvwijwVPQX4RU1FBD4KnoL8Io8FT0F+EVNRQQ+Cp6C/CKS7Q7Q7PsXjYvXrNu6FD5XAXungZIj+NbBXDPpN2fvduZllnSwhCBLbgeXLMHbWNNcvMdACHQ07d7IPDFWPhI/Eeuoz9IWx/+12PhP8AhrhvanYYQteKNlXy1+qtGWJghlBB8nRco9XQVptvhmW3hQtxQEz3WtJlzSASWRc7QDBkGWB5Cg73/wDkPY//AGux8Lf4a2LZGKw2KtLew+S5bacrBdDlYq3EdQRXk6EtFLd23bKq0lgAWucCV3gkGM0QJjpIr0n9EuIW5snDslsW1O8AUcNL1wT95E/fQbV4KnoL8Io8FT0F+EVNRQQ+Cp6C/CKPBU9BfhFTUUEPgqegvwijwVPQX4RU1FBD4KnoL8Io8FT0F+EVNRQQ+Cp6C/CKPBU9BfhFTUUEPgqegvwijwVPQX4RU1FBD4KnoL8Io8FT0F+EVNRQQ+Cp6C/CKPBU9BfhFTUUEPgqegvwijwVPQX4RU1FBD4KnoL8Io8FT0F+EVNWNxSQQCVJESIkesTp7xQR+Cp6C/CKPBU9BfhFa9Z269m3b3pNx7jQubKpP16WiFCrrCtnPsPAcMbfai7/AMSwiCAc28YqsjDMS5KCFAxBk/8ALPCe6Gx+Cp6C/CKPBU9BfhFUdh7TfEBy1sIFKqIYtmm2lwtqB3e/APMCdJgNKDTu3naqzs1EJwrXHuHKhFs7pWJgbxwDH2VDMelfbPazDhAbmDxWbKCxXA4jLMd7KSnCZ48q2vFYZLiMlxFdGGVlYBlYHiGB0IqDE2Vt4dkRQqraKqoEBVCQoA5AAUBgtzdtpdtqjJcUOjBR3lYAqRI5g1N4KnoL8IpR2D/JeB/ZLP8ARSntBD4KnoL8Io8FT0F+EVNRQQ+Cp6C/CKPBU9BfhFTUUEPgqegvwiocZhU3b9xfJP5o6GrlQ4zzb/ZP4GgMH5tPsj8BU1Vdm3JtWz/ZH4VX2ttTc5AFzFidByARiD97BV9rCgZUV8mkfafb5wgtxbD5yRq2UCIJMx0NA9ornT/SaVcK+HCqSBnL6CTAJgaCNT0E1t2wtqtibIuAKpko6mSUdTDKevUHmCDzoG9FQfWf2P40fWf2P40E9FFFAVwL6ZtpOm1MtssWCWzlNq26gFbneDNLTMHpoeld9rin0lt/tY8Uizbl1uhSykP3WBMrrwIXXX1UHPNo9pjccW7dhSqhg1s2bYLtDawoOXLqe70M8JqlidrXUIWxbCKs6XrFtissSVLXAzMPtHkOgptukW1ibIKXSHXJZUuERe+wLt3QzRro3s4kVruNxJS5F2zbI0GXNcMDjoQ4J68Y1oG20S7Yebvg0FgGe0LAa4AYAthUEZYAMNqAeNd7+hq3l2PhxIMG7EEHTwi7HDThyrzx4E122L28trat90G5ngEgSO4p1kAdNRXon6HR/sfDjMrQbozJ5J+vucNB+FBulFFFAUUUUBRRRQFFFL8ZZV79sMJG7uGDwnNZg/xPvoGFFapd2pZV3RsMoKYhLPEa23yjfcNAGLLHVeOtZ3NrYVWANmJB8oBWzAW2VYbTVLmaZEQQdZADaKKQ2sVhWKxaOVjCtkIViEZ2AJ4EBTxjXTkYp+OcGBL2wujsNJlbYczHEkrbYwAY0B4iQ2qillzCWwiutvI2dDwAYTcWQYrDavaXC4Y5b2IRX5Wwc1xvs21l2+4GgbVhdvKsZmCyYEkCSeAE861wdpMRe/3TZ90jlcxRGFt+5gbp/dj20u272Zx2Nw9xMViLBlSVsWrQW2X1yi5duh3I9aKh4xHIN3qrtHEm3bZlALaAAkCWZgoEnnJ0HM6c6Vdiey6bOwiYdGZyNXdie88AEqCe4umijh6zJLy9aV1KsoZSIIYSCDxBB4igQv2lC2bjMpL21mMrICS1xUzB4ZJ3ckQYBEFhrV1dsgoSLNzeC5ut19Xnz5Bcic2TzZzTm4acdKn8UWIUbi1Cghe4vdBMtGmkkkn21kdmWd3utzb3czkyLkmZnLEcdaBQO1aAhWtOWJuxu8r+bN/KpE5szLYYjSJMTUidp0YqBbuAsBBO7gsbm7a2CH7zgzIEgRqRwpi+yLBMmxaJgiSikwc2YcOBztP2m6mvtvZVhSCtm2CBAIRQQAcwAMelr7aBRsntRvEDPaYHKrvGQLZV7du4ucl9fLiVngSQBQ3axRq1m4iBWZmbISuU6rCMZle8CJH303bZdgxNi2cvk9xdO6q6aad1VHsUDkKLeyrCxlsWxEgQiiA0Zo055RPWBQU7W31L5DZuqwZUed39UzmLYfK5mdPIzeUJjWGG0fM3PsN/Ka+WMBaQBUtIoEQFUACGLDQdGJPtM192j5m59hv5TQKuwf5LwP7JZ/opT2kXYP8AJeB/ZLP9FKe0BRRRQFFFFAVDjPNv9k/gamqHGebf7J/A0FHDX8mFRuPcUAdSYCj3kVNicMGtt5MsNWyzMagkcxziq2EM2rCjj3WPqC6yemoA++rF4tcLopCqBlJ1JkrJgCIgEa68aCxg7udFYiMygx0kTFad9KHmrfWWI+7Ia3a2sADoIrSPpRE27I/tMfbCiV+8Gg5ftZCbrCZ4hV9IA5eegBYE/dOlbd2M7QthbkYiVDCbmYFcyg5beIUHiQuVXHMZG5RWvo9pMYhvTuyoYgy3/FvKJA1I0mOhI51921jE3k4e6zHfNe3jTFosoUJbV/JQIMpB46giIoO8g19rTfo627vrC220Kr3RxygBc1qeeTMsHmjIdTmNblQFFFFAVxL6TWcbTuk5t1urRMXUVVOW6ZdHkGcogmPJPOI7bXn36aMci7WZXt5psIDN5rSlSLgIIXjx5z050CEbq9c3q3CEaSWW7aw5twLn5p1YtHJQOs8apuyWd+d9KnhvW3y4iReGUmzBtmVPPmeWtIRtDLIQRGnHegiGBhXGo15+2muJ2rZAyMlwK0k22VdJN3vWsyxbPeGqqNR11IWdk3bjJlIGXNIUtut1mLEG1vDw4mdfbxruf0bs7bJwgucS9xT3g8gXL2WSDB4D1eyvPF/tRd03TXl45t5da9mkyp7wGUjqONd/+igjxPg4Yt9bdOZhBJ3t+Z1POg0u99LTi5cRcBbbI7JOc65WImMvqrA/Sve/7ut/Gf8ADWibLP8ArN39a/8AOa2jFNbyHLExQOtlfSE+Ld7RsLaIQtKtmPSOAjjXZtkMTYtEkkm2hJOpJyiSa8w9lGjGuOttvxFemdn3SuEtsFZytlSFWMzQgOVZIEngJIoGFFawMZtK/wCbw9nCJ6WIff3fburJCD958q+jskbuuMxmJxE/mB9xa9mSxlLD1MzUFbtX9IeF2fdVL0sCO8bTWna2ZgZ7ebeAesKRT2xiRcu2XUMA1h2AdSjAFrBGZW1U+o1Xt9lMGotqmGtottxdVUXIpdZys4XRyJkZpgweIqzjL6pftl2VRu7gliAJzWdJPsNBHtOzhrQ311EEui5iBOZ7tvJJ/WBD7QKqKMCAAN3r5BDjM0raIKMDOqm0BqNMoGhE29o4nD3kyHEoveVgyXEzKyMHUjNI4qNCCKXLs7BjhiQASpYb1PrCmTd5510ZA2hEkmZBignjAMCx3Q0UkFspSQAAAD3ZEAxx4GamtbPwd2Mq23zKYymQyiQxgGD50if7Z60uvYDDjKbWLRXSd0WdGFrMQbuQCJzka5s0coq1sW3h8OXPhFpiyok5x5NtAgmWOpgkkRy6SQb47yR9tP6iVrC4xdn37rYnC2rVm7cZxi7CQssxMYwRmttr5wkoeJy8Kf4naFpgqrdtsS6QA6kn6xeABpgygiCJB0IPMeug+W7gYAqQQRIIMgg8CDzrKtUudn72DJfZhXJxbBXDlssSZJsNBOHY9BKHmo41awnbLDNCuXs3d4tp7N1SLlu45y284GmVjAFwEoSRB1oNhooooCiiigKKV+OApu7y2yrbIUsJuSSqsIVAWjK0zGkGvo2/YkAOxzEAEW7hBkqAZCxEuomYE0DOileC7QWLzqlpi+bMQQrZQFCmSSOBDCDwOscKaUBVfaPmbn2G/lNWKrbS8zc+w38poFfYP8l4H9ks/wBFKe0i7CfkvA/slj+ilPaAooooCiiigKhxnm3+yfwNTVDjPNv9k/gaCvskfUW/sisFbdXiGbu3DIJgQ4UArpyKrI9YOuorPZB+ot/ZFVdwl65cDqD3AuvERdvCQeR7oOlA1F1TwI99ad9Ja9yyY4P+LW+nrinVm0A9sFVzJdK5goGYGzcIOg00IkcJBpb9ICzbSOIM+yHt0HKdug74gGVVY00IVbt2NRrOik9ZHSaUYuzI1klOOZc0SW8k8p9U/dTDad3NfeCQQQQxg6H6wMDGnl/fp7KqYlNJJ+890cMsMWgnh5OmgEmAZDaOy7MjG9b0AKkk6gsnMyRqUNxWMahwZ7sDs2EvZ0VoIzKGg6ESJg+uuPfRtsNr17M47lsq5GWBC9+0rRHeZslwrqQqqT52uzKKBRtXBYx7k4fGW7SQBkbD705tZObOvHTSOVU/Fe0f+8bP/k//ALa2Sig55hez21BtM3hikSz3d8xtwuKhVjJZFxspA7u8lDpwYDXQPpg3fjli8ApYtspWc5YZyIBOU8I1j83116Crzl9OmDZ9rgLllrSAd9Qf70nujXiYHHpQaNtHH2XusxtkTrm/OzTzGbJER+bVJwjuDnMHqBmmTAAGnDLz5k02bCYzCwguhMxyALetsJJPNWgCZ1MD11Dt3CYrPnxN0OQd2G3iOeLsFAUyB5XKBw04UEG0tsXrgZHKleOlq0pADSJKKCNTyPqrv30a4tLWwcJcZgAHuEkwok3b+g+8wK47sPZeJTMlpgLkhgUcFph9SZyAd08Y4jqK7F2JS+2y8IGKu/17vvGKCRfIBnIZIzEcIMkzwkOR3ey18O5W9YhmZvLbmSR+bWP+juJ/S2fjb/DXarqXhyw4/vsf/aqrcu3hzw/xH/LoOV7B2Jcs4je3HtEZCvdYkkmI4gdK9G7PsLcwdtHAZHsKrDkVZACNOoNc6v42+Odj+P8Al1unYTEvcws3CCRcYacANCANB16UFXc4rZ/m8+Mwg4oTmxVgf8o//sKPRbvjkW0FP9kbWs4q2Lli4HXhpoVYcVdTqjDmpAIq7SDa3ZoPcOIw1w4bFQAbqAFboHBcRb4XR69GHJhQP6K57sX6Rs+0kwF/chyrIWtPvEN9DpladAyhhkYBlZY72YGuhUBRRRQFFFFAUUUUBWo9suwNnaTo96/iEyRlFo21CkGZBZCwJ0nvR3V00rbqKDCyhVQCxYgAFjEsQOJjST6qzoooML1wKpY8ACT7Bqar+M7OZl3qSkZtRALFgqk8JlG046VJjsMLtp7ZJAdChI4gMCCRPtpLi+yqXJzXbnQQEEJF4ZDp3hF9vKngJnvZgm2n4GZF11lrswrsG3q2nMDIZB3dt9NPJPOqK4TC3RbFq7kSzc3flOM7LdHcBLDP37EQcwInTUGrOI7J22BGdxJc6Zf+J4TmHD/+p49i+uZh2dUXDcW44Y5gdEYZXuvddYYEcW48QB6zIY4S3hLLILbjNmKoouM8aIjIBJAABTu8BoYpmMfa0+tTVso7w1YQCo6nUaeulFjssqxN660MrEsQSchtlRMaa2l4euI0AkwvZpEIY3GYhN2JCDug2cohQBI3C6+s8goAPKrbS8zc/Vt/Kas1W2l5m5+rb+U0CzsL+TMD+yWP6KVb7SXriYPEvZnerYuNbyjMd4LbFIBBk5gNIPsNVOwv5MwP7JY/opTyg1l8firDojrvRcckMYJVJsrkJRVAaWuP5J0XpLLhY7QYiFz2gpa0jmEci2XNvMXkzCBzOkHIe8plV2g1qezu2DMha7YIkW8uQ55Z7WFfLp3j3sTEgcFOnCQsNt6+FLG0Ms5BCPM5EYXYMQneOhiObCDVdNv34zFCJDQGtnKHBsKoMaqCXcyWIUZuMVYxXa5bdp7psvlTiPztLQuv3eOikCTAk65RrUjdqkGbNaYQxUd5DmOe9bQaHul7lkqAeboOMhQiTb14uym2oUGM+ViqjSHIBllfl5MSPK1hls+674K212d42HVnkZTnNsFpECDM6QKaVDjPNv8AZP4Ggp7EabIHQD+VT/1rDD2HDuUy6kqcxIjvu8iB/wAz+FWtnWAttI9BR7h/81YW2BMczP8AAD/pQKdn4e4cjMVPfNxjJJY5GtjkANCPdSr6Q3ItKVEmDAmJJe0oE8vKra7dsKIHCq+P2bbvAC4uYDhqRzB5HqAfuoOGYXYl7EXLi2LT3DbcC5u0SFEDdqzXLqa5ApgAxOs6Vsmxvoyukg3itoAz+Zeude6oUWkM8C29jlHLpGD2FYtZjaQpnbM+V3GZoCgtB1MAD7qs+BL1ufvLn+Kgi2Ts23h7Yt2lyqJ4kkkkyzMx1ZiSSSTJJq7NV/Al63P3lz/FR4EvV/3lz/FQWaKKKArzZ9OuIKbZJ1jdWycpykjvSJ5V6Trzj9PFu14zcsXNw2bYVQBH52pMz/6eUaTNBzvGbXuO4YXLoyyEzXCzIpmQG045m4Acakwm14vby7bFyQZWQA5M955BzHvH+FfMDathmF21Jjug3RaCmOJkd7iDGlVMELe8AuzlmCVMRqJbgZAE6DjQXsZi8I5YrhryljPn0KrqSQoFoaQQB0iutdilR9kYTPACi6ASYP8AvDs0fcy+2PYRx3HYNUcqrGOWZSpIjUwdeMjhyr0T9DexrdzY+HZs0k3ZgxwvXB+AoE/gto/m2+vPqNPK4CPbBPtr54HaHFE6ffqDwbXiD9wjnPTD2bs/2/jNYHsvY/t/GaDnS4GzlzZLZyyXA/NCso5NwPD+/wCyNn7FuJNq2+65kIFOZgqz5QOurSfUOlOMT2Xw4UtluMQJgO2vurXMPZW3cW7h7Ra6rEW1AN2ZBVmP1gCCCR341/gG97PusyS0SGZSRzyuyZvVOWY5TVmoMDbK20BEHKCwJBOY6tJGhMk8KnoI2sKTJVSeMkCZr5ir2RC0ExyESeQ41LVTanmm+7+YUH3wh/0LfEnzo8If9C3xJ86j2yLhstupzSs5dGKZ13oQ8m3eaD1ikWI8IWDhlvFQHy74u+u6ulSQzByN5lEOZ15DLAbD4Q/6FviT50eEP+hb4k+dJnxGKVz3TEQGCZizC5fCDLmCgMoty2nHUgEFZNk4jE3LwN1GVAG6gScsBhHIgx5X2jNA0bFsIzWmALBZlTGZgo59TVuq+P8AJH20/qJSraPa/B2XNo3g94GDasq1+6D0KWgWX7wKB7VbH7QtWFDXrqWlLBQ1xggLHgoLaSY4UhbbGPvf7tgRaU/8TGXAn3i1ZzMfYxSqu1uymKxVm4uIx7MzKQLdpBYsZiDGfKTdYDpvBMUG327gYAqQQeBBkH2RWVJOyHZizs7DLYsDQaux8q48d52+XIQKd0BVTE7StW2CPcVWIzAE65RxPsEjX1irdL9o7O3rTmy/U3bXCfObvvceWThznlQXwZr7Ws3+yhLgpdyKCCECkBPInJlYZcxU5uubXmGjvdl3DZkuIVARQm7AGUGznzkGWH1bNB45o0iSG1VhvlzZZGbpz5x+B91a0nZZw2YX9YBHdMKRlhFhtLUrOSTE8Zg1m3ZliWY3VzMQzEIRnIuO5V+9qhDBcpPCROtBstVtpeZufq2/lNZYGxktqhy90R3QVX+6CTA6CTWO0vM3P1bfymgWdhfyZgf2Sx/RSnlI+wv5MwP7JY/opTygKg8Ct5Su7TKQQRlEEEAEEesAe6p6KCB8FbICm2hAIIBUQCBlBA5QNPZUKbKsgQLYA3m9MSM1wNmDN6UNqJmCB0FXaKAqHGebf7J/A1NUOM82/wBk/gaAwfm0+yPwFJx2ji89trRCgsqsuYlmUqIgqFk5tArMdDwgw4wfm0+yPwFQeKrWcvkGYnNJJMGQSQDop0Go40C+52rw6q7EmEbK3Dlnzc403b6cTAgHMszWtv23ui2isx3ptMYAyEJcbMQTMHdkDSToeBBM13YdhpzWgcxLHUxJzZuegOd5HA5mniaztbJsq2dbYDZs06yD3+HQfWOY4S7HiTQUR2ntBXZw6ZC4IjMYRsQuYZZmfBrhA48OtSp2gtnQJdzSVC5NWKlw4HLu7tp15aTIqW5sHDsSzWVJOaZnXNvM2n/i3P3j+kZlvbJstxtjiTIkGSWZiCNRJZp65iOBoMtnbQS+pa3JWSAxEBo0JXqJq3UeHsKgyooUSTA0Ekyf4mpKAooooCvPX0y4ZTtkub1lCLNsgOLhI8vWFQgnTQdSI1ivQtcK+la8q7Y7wYjc2g31u7SJuQbka6STHMaczIcm2rZNpiC6NnJYkKZ9pDqImTw9fCIr7bwguZmO7tZBOVyym5oSAgAOugHIaieZGw7axNq0rSbbX7h1ZWvhFXvKSJM8NNDy561BgMSlpDbuXbaq3etPFxrSwTmChRvCZb84QMv3EFNvZhugN4RYU6iLl7vAAxrPDXlzr0z9EmFW1snDItxbgGc5liCTdckCCRoTHHlXm9sbuLeSzfw7LmzDKjl21EibiaRAPEAxpzFei/obH+x8P3laTdJKzEm/dJ4ig3WiiigKIoooCiiigKqbU8033fzCrdQ4ywXRlBgngSJAMyJEifeKBLtHbTrf3aqAFYA699wUDZlUrASWy5p4qw9dUcD2ovMFXwcFslqWNwLLXDYUsUEsq/WsRpBycddNh3V/9La/dN/mUbq/+ltfum/zKBFY7T3m3f8AqyjOobW43dDeC5R5vjOJM9N2eM6DdrHBI3CyqAn6zLDwhI74HdhiQ3k92CQZCvd1f/S2v3Tf5lG6v/pbX7pv8ygjXE73D27kRnNpo10l0MCQCfbApNf2lewNy42Isq+Fd2ff4dCGsgmf9ZtiSwH6VZ6sBxp42HvNAa7bgMrGLTAnKwaAS5jh0q9QRYXEpdRXturowlWUhlYcipGhFS1rGK7NvYc3tnOtpmOa5h3k4e+eZgeYc+mg1/OVqxs9uLK5UxKPh75dLbWbkEqXbIrqw7ty1nIG8WQMwmOQbTRRRQFVdqpcaxdFk5bptsLZP5twqQh58GjkatUUGr4vZuMzXcl45IATvGYBtxMmSQBcmCpObyjpl+phsY2pZgJi4ouRnhljcnKN2BD66ZgRw0y7PRQayNn4zQtdLSoDgPlmNx5s5RlJi/qInMOGhW3sbC4pbrNfuAqUiAcwzdzLrAkiGBIVJmYOmV3RQFVtpeZufq2/lNWarbS8zc/Vt/KaBZ2E/JmB/ZLH9FKeUj7C/kzA/slj+ilPKAooooCiiigKhxnm3+yfwNTVDjPNv9k/gaAwfm0+yPwFTVDg/Np9kfgKmoCiiigKKKKAooooCilPaAE7nzuTe/Wbk3A2TdXYndd6M+Th6qT2hjEhm3rKXtKU0LIiurlxHlEpKOATJgjg0ht1RPh0JkopPUgE0iwD4xLN/eKN6V3tvU3VVnBzWuCk5XBMdGAB6QtiscCZQMAxykIR3Q2KWSA3fORLLRzL6RIyhsbYZDxRT7QKw8Ct/o0+EUh8PxhaFQwXVQWtFfqTl+uOuj5iRu9DAzELwqO5tDHF7gS33VbQm2ZaExRK6wPKt4cSCwO8MHXuhsXgVv8ARp8Iqa3bCiFAA6AQK1nHbWxVl7hKZrdtM05cpuEGx3LcnKWcNeC97ygoIHFrmOxeJQ4dVQMzFBdKqcmr21ulTrlAUuwDRwGpgqQeUVqS4rHFbQuKQWa0WKWzxJwzXUPe7ijNfEnkoEyO/ttAUUUUBRRRQFFFFAUUUUBRRRQFFFFAVrHavsLhdosrYk3jl8kLddUB17wTyQdeMTWz0UGFi3lVVzFoAEtqTAiW6k1nRRQFJsfth0xAtJZziLZJGeQLlx0J7qFRlCFu8wn+NOaqYvE2rJzvCloQsYGgzFQeZ1YwBOrUC+32ntFVbJcAYhVkL3rjoLlu3x0ZkIbWAJAJB0o/0ntc0uDVk1UaXF3s29DqfqXiNNBrqJgxb4JsqKEm4otqUCSq5Tl8ruiFEQQTqBEGvuDtYFba2wbbqWI7wVszPmDHQRDb8jQBYuQNCBQSYjtMiggW7hcKzZDkUkqzK6iWgkFTJEiI11E3cBtVbrMqq3dJVmjuhgAcvWcrA8I14zSyxiNnvbVgLQVrYMEQYuQQCOOY777X1v8Aa1ZbPt4dmNyyqEiVLKPfrz4cfV6qBjVbaXmbn6tv5TVmq20vM3P1bfymgWdhfyZgf2Sx/RSnlI+wv5MwP7JY/opTygKKKKAooooCocZ5t/sn8DU1Q4zzb/ZP4GgMH5tPsj8BU1KMJthN2mjeSOQ6D11L45To3uHzoGVFLfHKdG9w+dHjlOje4fOgZUUt8cp0b3D50eOU6N7h86BlSPbe3zh3yi1n7gYDND3Cd5K2lg5yMgkSIzrVrxynRvcPnUNzHWGcObZLDgxUSImOfLM0dJPWgpYftO7CRYBUZZKXRczZnKDd5AQ2o1kjgazTtKThjf3I0uLb0uoUghZc3B3VALEaxqOU0w8cp0b3D50eOU6N7h86BUvas/nWkt6Ic1y7lQZ1DMM4Ug5Do0SJZNe9oHtS825w0C4SBmuBSI3UqQ4HfO9MICSch+5m+1bRiVYwZEgaHhI19ZrLxynRvcPnQKLfa0sF+qUZmZDF0NlYC2QFhe+frNcshcveK6xNhO0b3GCLaUsSV1uEFIza3gE7mYLmXjmEnSmPjlOje4fOjxynRvcPnQLtp9pCiWyLfnbBujvgMCELhQsEk8NYgcTHOG/2qcOyJYRip1G9IZQExTfWAIcp/wBWGmvnPUMzfxynRvcPnUNjHWELMlsqW8ohQCdSdderMfax6mgWXe1jF2CWlhHgkuZaBeGSMsq+a2gEjXPpOhNjEdqI3jW7a3LaZe+LgCsHcJmkjKFGpJzcvcx8cp0b3D50eOU6N7h86C1s7Em7at3CuUugYrIbLImMw0b2jjVilvjlOje4fOjxynRvcPnQMqKW+OU6N7h86PHKdG9w+dAyopb45To3uHzo8cp0b3D50DKilvjlOje4fOjxynRvcPnQMqKW+OU6N7h86PHKdG9w+dAyopb45To3uHzo8cp0b3D50DKilvjlOje4fOjxynRvcPnQMqKW+OU6N7h86PHKdG9w+dAyqrjcCl3JnB7jB1gx3gQR/EVX8cp0b3D50eOU6N7h86DAbAtAz3oz7zLmOU3OGcjrGnsAqL/Rix9UDnIskG2C0hApQoFnhG7XUanUEmTVjxynRvcPnR45To3uHzoIbXZyyuUDPClGUFiQGt7sI3ti0g9gPMkm3s/ZduybhtgzcbO3rPXTifWZJ0kmBUXjlOje4fOjxynRvcPnQVe0/azC4BAcTdCs3kWwQblw8O6vt0kwBzIqlf7a4B8OxONwqs1onIcRZLKSnkHKxBIOmhI6E1nt+xg8amTEWS8aq0APbPJrbg5kOnI1LY8FVVXcBoAGZkQs0CJY8yedBN2HUjZuCBBBGEsgg6EHcpINO6W+Obfot7h86PHKdG9w+dAyopb45To3uHzo8cp0b3D50DKilvjlOje4fOjxynRvcPnQMqhxnm3+yfwNU/HKdG9w+dRYvbCbt9G8k8h0ProP/9k=">
            <a:hlinkClick r:id="rId2"/>
          </p:cNvPr>
          <p:cNvSpPr>
            <a:spLocks noChangeAspect="1" noChangeArrowheads="1"/>
          </p:cNvSpPr>
          <p:nvPr/>
        </p:nvSpPr>
        <p:spPr bwMode="auto">
          <a:xfrm>
            <a:off x="101600" y="-1874838"/>
            <a:ext cx="11458575" cy="3619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2230" name="Picture 6" descr="Figure 3: DNA microarrays offer the capability to develop personalized therapeutic treatments by supporting clinical decision making, as well as improving our understanding of the molecular basis of breast cancer"/>
          <p:cNvPicPr>
            <a:picLocks noChangeAspect="1" noChangeArrowheads="1"/>
          </p:cNvPicPr>
          <p:nvPr/>
        </p:nvPicPr>
        <p:blipFill>
          <a:blip r:embed="rId3" cstate="print"/>
          <a:srcRect/>
          <a:stretch>
            <a:fillRect/>
          </a:stretch>
        </p:blipFill>
        <p:spPr bwMode="auto">
          <a:xfrm>
            <a:off x="0" y="1379741"/>
            <a:ext cx="9190316" cy="290651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se4097906003">
            <a:hlinkClick r:id="rId2"/>
          </p:cNvPr>
          <p:cNvPicPr>
            <a:picLocks noChangeAspect="1" noChangeArrowheads="1"/>
          </p:cNvPicPr>
          <p:nvPr/>
        </p:nvPicPr>
        <p:blipFill>
          <a:blip r:embed="rId3" cstate="print"/>
          <a:srcRect/>
          <a:stretch>
            <a:fillRect/>
          </a:stretch>
        </p:blipFill>
        <p:spPr bwMode="auto">
          <a:xfrm>
            <a:off x="1428750" y="1243026"/>
            <a:ext cx="6286500" cy="4114800"/>
          </a:xfrm>
          <a:prstGeom prst="rect">
            <a:avLst/>
          </a:prstGeom>
          <a:noFill/>
          <a:ln w="9525">
            <a:noFill/>
            <a:miter lim="800000"/>
            <a:headEnd/>
            <a:tailEnd/>
          </a:ln>
        </p:spPr>
      </p:pic>
      <p:sp>
        <p:nvSpPr>
          <p:cNvPr id="3" name="2 - TextBox"/>
          <p:cNvSpPr txBox="1"/>
          <p:nvPr/>
        </p:nvSpPr>
        <p:spPr>
          <a:xfrm>
            <a:off x="621303" y="285728"/>
            <a:ext cx="7901394" cy="461665"/>
          </a:xfrm>
          <a:prstGeom prst="rect">
            <a:avLst/>
          </a:prstGeom>
          <a:noFill/>
        </p:spPr>
        <p:txBody>
          <a:bodyPr wrap="none" rtlCol="0">
            <a:spAutoFit/>
          </a:bodyPr>
          <a:lstStyle/>
          <a:p>
            <a:r>
              <a:rPr lang="el-GR" sz="2400" b="1" dirty="0" err="1"/>
              <a:t>Μικροσυστοιχίες</a:t>
            </a:r>
            <a:r>
              <a:rPr lang="el-GR" sz="2400" b="1" dirty="0"/>
              <a:t> </a:t>
            </a:r>
            <a:r>
              <a:rPr lang="en-US" sz="2400" b="1" dirty="0"/>
              <a:t>DNA : </a:t>
            </a:r>
            <a:r>
              <a:rPr lang="el-GR" sz="2400" b="1" dirty="0"/>
              <a:t>Ελέγχουν πολλά γονίδια συγχρόνως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 Ομάδα"/>
          <p:cNvGrpSpPr/>
          <p:nvPr/>
        </p:nvGrpSpPr>
        <p:grpSpPr>
          <a:xfrm>
            <a:off x="143508" y="0"/>
            <a:ext cx="8856984" cy="6635336"/>
            <a:chOff x="266322" y="-144975"/>
            <a:chExt cx="8856984" cy="6635336"/>
          </a:xfrm>
        </p:grpSpPr>
        <p:sp>
          <p:nvSpPr>
            <p:cNvPr id="3" name="2 - TextBox"/>
            <p:cNvSpPr txBox="1"/>
            <p:nvPr/>
          </p:nvSpPr>
          <p:spPr>
            <a:xfrm>
              <a:off x="408534" y="5347291"/>
              <a:ext cx="8572560" cy="1143070"/>
            </a:xfrm>
            <a:prstGeom prst="rect">
              <a:avLst/>
            </a:prstGeom>
            <a:noFill/>
          </p:spPr>
          <p:txBody>
            <a:bodyPr wrap="square" rtlCol="0">
              <a:spAutoFit/>
            </a:bodyPr>
            <a:lstStyle/>
            <a:p>
              <a:pPr algn="ctr">
                <a:lnSpc>
                  <a:spcPct val="150000"/>
                </a:lnSpc>
              </a:pPr>
              <a:r>
                <a:rPr lang="el-GR" sz="2400" b="1" dirty="0">
                  <a:solidFill>
                    <a:srgbClr val="4073BE"/>
                  </a:solidFill>
                  <a:effectLst>
                    <a:outerShdw blurRad="38100" dist="38100" dir="2700000" algn="tl">
                      <a:srgbClr val="000000">
                        <a:alpha val="43137"/>
                      </a:srgbClr>
                    </a:outerShdw>
                  </a:effectLst>
                </a:rPr>
                <a:t>Από το σύνολο των καρκίνων του μαστού μόνο το 5%-10% είναι κληρονομικοί. </a:t>
              </a:r>
            </a:p>
          </p:txBody>
        </p:sp>
        <p:pic>
          <p:nvPicPr>
            <p:cNvPr id="3076" name="Picture 4" descr="http://image.slidesharecdn.com/ganz2-13-13-130722142207-phpapp01/95/hereditary-cancer-predisposition-9-638.jpg?cb=1374520994"/>
            <p:cNvPicPr>
              <a:picLocks noChangeAspect="1" noChangeArrowheads="1"/>
            </p:cNvPicPr>
            <p:nvPr/>
          </p:nvPicPr>
          <p:blipFill>
            <a:blip r:embed="rId3" cstate="print"/>
            <a:srcRect/>
            <a:stretch>
              <a:fillRect/>
            </a:stretch>
          </p:blipFill>
          <p:spPr bwMode="auto">
            <a:xfrm>
              <a:off x="1569529" y="-144975"/>
              <a:ext cx="6076950" cy="4695825"/>
            </a:xfrm>
            <a:prstGeom prst="rect">
              <a:avLst/>
            </a:prstGeom>
            <a:noFill/>
          </p:spPr>
        </p:pic>
        <p:sp>
          <p:nvSpPr>
            <p:cNvPr id="5" name="4 - TextBox"/>
            <p:cNvSpPr txBox="1"/>
            <p:nvPr/>
          </p:nvSpPr>
          <p:spPr>
            <a:xfrm>
              <a:off x="266322" y="4550850"/>
              <a:ext cx="8856984" cy="830997"/>
            </a:xfrm>
            <a:prstGeom prst="rect">
              <a:avLst/>
            </a:prstGeom>
            <a:noFill/>
          </p:spPr>
          <p:txBody>
            <a:bodyPr wrap="square" rtlCol="0">
              <a:spAutoFit/>
            </a:bodyPr>
            <a:lstStyle/>
            <a:p>
              <a:pPr algn="ctr"/>
              <a:r>
                <a:rPr lang="el-GR" sz="2400" b="1" dirty="0">
                  <a:solidFill>
                    <a:srgbClr val="4073BE"/>
                  </a:solidFill>
                  <a:effectLst>
                    <a:outerShdw blurRad="38100" dist="38100" dir="2700000" algn="tl">
                      <a:srgbClr val="000000">
                        <a:alpha val="43137"/>
                      </a:srgbClr>
                    </a:outerShdw>
                  </a:effectLst>
                </a:rPr>
                <a:t>Η συχνότητα του καρκίνου του μαστού κυμαίνεται από 10%-13%, ανάλογα με τον πληθυσμό</a:t>
              </a:r>
              <a:r>
                <a:rPr lang="el-GR" sz="2400" dirty="0"/>
                <a:t>.</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32534mma2 MammaPrint Identifies Low Risk HER2+ Breast Cancer"/>
          <p:cNvPicPr>
            <a:picLocks noChangeAspect="1" noChangeArrowheads="1"/>
          </p:cNvPicPr>
          <p:nvPr/>
        </p:nvPicPr>
        <p:blipFill>
          <a:blip r:embed="rId2" cstate="print"/>
          <a:srcRect/>
          <a:stretch>
            <a:fillRect/>
          </a:stretch>
        </p:blipFill>
        <p:spPr bwMode="auto">
          <a:xfrm>
            <a:off x="142844" y="1071547"/>
            <a:ext cx="4285140" cy="2536290"/>
          </a:xfrm>
          <a:prstGeom prst="rect">
            <a:avLst/>
          </a:prstGeom>
          <a:noFill/>
        </p:spPr>
      </p:pic>
      <p:sp>
        <p:nvSpPr>
          <p:cNvPr id="3" name="2 - TextBox"/>
          <p:cNvSpPr txBox="1"/>
          <p:nvPr/>
        </p:nvSpPr>
        <p:spPr>
          <a:xfrm>
            <a:off x="406725" y="214290"/>
            <a:ext cx="8330550" cy="400110"/>
          </a:xfrm>
          <a:prstGeom prst="rect">
            <a:avLst/>
          </a:prstGeom>
          <a:noFill/>
        </p:spPr>
        <p:txBody>
          <a:bodyPr wrap="none" rtlCol="0">
            <a:spAutoFit/>
          </a:bodyPr>
          <a:lstStyle/>
          <a:p>
            <a:r>
              <a:rPr lang="en-US" sz="2000" b="1" dirty="0" err="1">
                <a:solidFill>
                  <a:srgbClr val="0070C0"/>
                </a:solidFill>
                <a:effectLst>
                  <a:outerShdw blurRad="38100" dist="38100" dir="2700000" algn="tl">
                    <a:srgbClr val="000000">
                      <a:alpha val="43137"/>
                    </a:srgbClr>
                  </a:outerShdw>
                </a:effectLst>
              </a:rPr>
              <a:t>Mammaprint</a:t>
            </a:r>
            <a:r>
              <a:rPr lang="en-US" sz="2000" b="1" dirty="0">
                <a:solidFill>
                  <a:srgbClr val="0070C0"/>
                </a:solidFill>
                <a:effectLst>
                  <a:outerShdw blurRad="38100" dist="38100" dir="2700000" algn="tl">
                    <a:srgbClr val="000000">
                      <a:alpha val="43137"/>
                    </a:srgbClr>
                  </a:outerShdw>
                </a:effectLst>
              </a:rPr>
              <a:t>:</a:t>
            </a:r>
            <a:r>
              <a:rPr lang="el-GR" sz="2000" b="1" dirty="0">
                <a:solidFill>
                  <a:srgbClr val="0070C0"/>
                </a:solidFill>
                <a:effectLst>
                  <a:outerShdw blurRad="38100" dist="38100" dir="2700000" algn="tl">
                    <a:srgbClr val="000000">
                      <a:alpha val="43137"/>
                    </a:srgbClr>
                  </a:outerShdw>
                </a:effectLst>
              </a:rPr>
              <a:t> </a:t>
            </a:r>
            <a:r>
              <a:rPr lang="el-GR" sz="2000" b="1" dirty="0" err="1">
                <a:solidFill>
                  <a:srgbClr val="0070C0"/>
                </a:solidFill>
                <a:effectLst>
                  <a:outerShdw blurRad="38100" dist="38100" dir="2700000" algn="tl">
                    <a:srgbClr val="000000">
                      <a:alpha val="43137"/>
                    </a:srgbClr>
                  </a:outerShdw>
                </a:effectLst>
              </a:rPr>
              <a:t>Μικροσυστοιχία</a:t>
            </a:r>
            <a:r>
              <a:rPr lang="el-GR" sz="2000" b="1" dirty="0">
                <a:solidFill>
                  <a:srgbClr val="0070C0"/>
                </a:solidFill>
                <a:effectLst>
                  <a:outerShdw blurRad="38100" dist="38100" dir="2700000" algn="tl">
                    <a:srgbClr val="000000">
                      <a:alpha val="43137"/>
                    </a:srgbClr>
                  </a:outerShdw>
                </a:effectLst>
              </a:rPr>
              <a:t> </a:t>
            </a:r>
            <a:r>
              <a:rPr lang="en-US" sz="2000" b="1" dirty="0">
                <a:solidFill>
                  <a:srgbClr val="0070C0"/>
                </a:solidFill>
                <a:effectLst>
                  <a:outerShdw blurRad="38100" dist="38100" dir="2700000" algn="tl">
                    <a:srgbClr val="000000">
                      <a:alpha val="43137"/>
                    </a:srgbClr>
                  </a:outerShdw>
                </a:effectLst>
              </a:rPr>
              <a:t>DNA</a:t>
            </a:r>
            <a:r>
              <a:rPr lang="el-GR" sz="2000" b="1" dirty="0">
                <a:solidFill>
                  <a:srgbClr val="0070C0"/>
                </a:solidFill>
                <a:effectLst>
                  <a:outerShdw blurRad="38100" dist="38100" dir="2700000" algn="tl">
                    <a:srgbClr val="000000">
                      <a:alpha val="43137"/>
                    </a:srgbClr>
                  </a:outerShdw>
                </a:effectLst>
              </a:rPr>
              <a:t> για τον έλεγχο 70 σημαντικών γονιδίων</a:t>
            </a:r>
          </a:p>
        </p:txBody>
      </p:sp>
      <p:sp>
        <p:nvSpPr>
          <p:cNvPr id="5" name="4 - TextBox"/>
          <p:cNvSpPr txBox="1"/>
          <p:nvPr/>
        </p:nvSpPr>
        <p:spPr>
          <a:xfrm>
            <a:off x="4499992" y="2143116"/>
            <a:ext cx="4574868" cy="4431983"/>
          </a:xfrm>
          <a:prstGeom prst="rect">
            <a:avLst/>
          </a:prstGeom>
          <a:noFill/>
        </p:spPr>
        <p:txBody>
          <a:bodyPr wrap="square" rtlCol="0">
            <a:spAutoFit/>
          </a:bodyPr>
          <a:lstStyle/>
          <a:p>
            <a:pPr>
              <a:lnSpc>
                <a:spcPct val="150000"/>
              </a:lnSpc>
            </a:pPr>
            <a:r>
              <a:rPr lang="el-GR" sz="1900" b="1" i="1" dirty="0">
                <a:solidFill>
                  <a:srgbClr val="0070C0"/>
                </a:solidFill>
              </a:rPr>
              <a:t>Εφαρμόζεται σε</a:t>
            </a:r>
            <a:r>
              <a:rPr lang="en-US" sz="1900" b="1" dirty="0">
                <a:solidFill>
                  <a:srgbClr val="0070C0"/>
                </a:solidFill>
              </a:rPr>
              <a:t>:</a:t>
            </a:r>
            <a:endParaRPr lang="el-GR" sz="1900" b="1" dirty="0">
              <a:solidFill>
                <a:srgbClr val="0070C0"/>
              </a:solidFill>
            </a:endParaRPr>
          </a:p>
          <a:p>
            <a:pPr>
              <a:lnSpc>
                <a:spcPct val="150000"/>
              </a:lnSpc>
              <a:buFont typeface="Arial" pitchFamily="34" charset="0"/>
              <a:buChar char="•"/>
            </a:pPr>
            <a:r>
              <a:rPr lang="el-GR" sz="1900" b="1" dirty="0">
                <a:solidFill>
                  <a:srgbClr val="0070C0"/>
                </a:solidFill>
              </a:rPr>
              <a:t>Καρκίνο του Μαστού σταδίου1 ή 2</a:t>
            </a:r>
          </a:p>
          <a:p>
            <a:pPr>
              <a:lnSpc>
                <a:spcPct val="150000"/>
              </a:lnSpc>
              <a:buFont typeface="Arial" pitchFamily="34" charset="0"/>
              <a:buChar char="•"/>
            </a:pPr>
            <a:r>
              <a:rPr lang="el-GR" sz="1900" b="1" dirty="0">
                <a:solidFill>
                  <a:srgbClr val="0070C0"/>
                </a:solidFill>
              </a:rPr>
              <a:t>Διηθητικό καρκίνωμα</a:t>
            </a:r>
          </a:p>
          <a:p>
            <a:pPr>
              <a:lnSpc>
                <a:spcPct val="150000"/>
              </a:lnSpc>
              <a:buFont typeface="Arial" pitchFamily="34" charset="0"/>
              <a:buChar char="•"/>
            </a:pPr>
            <a:r>
              <a:rPr lang="el-GR" sz="1900" b="1" dirty="0">
                <a:solidFill>
                  <a:srgbClr val="0070C0"/>
                </a:solidFill>
              </a:rPr>
              <a:t>Μέγεθος όγκου μικρότερο από </a:t>
            </a:r>
            <a:r>
              <a:rPr lang="en-US" sz="1900" b="1" dirty="0">
                <a:solidFill>
                  <a:srgbClr val="0070C0"/>
                </a:solidFill>
              </a:rPr>
              <a:t>5 cm</a:t>
            </a:r>
          </a:p>
          <a:p>
            <a:pPr>
              <a:lnSpc>
                <a:spcPct val="150000"/>
              </a:lnSpc>
              <a:buFont typeface="Arial" pitchFamily="34" charset="0"/>
              <a:buChar char="•"/>
            </a:pPr>
            <a:r>
              <a:rPr lang="el-GR" sz="1900" b="1" dirty="0">
                <a:solidFill>
                  <a:srgbClr val="0070C0"/>
                </a:solidFill>
              </a:rPr>
              <a:t>Λεμφαδένες</a:t>
            </a:r>
            <a:r>
              <a:rPr lang="en-US" sz="1900" b="1" dirty="0">
                <a:solidFill>
                  <a:srgbClr val="0070C0"/>
                </a:solidFill>
              </a:rPr>
              <a:t>:</a:t>
            </a:r>
            <a:r>
              <a:rPr lang="el-GR" sz="1900" b="1" dirty="0">
                <a:solidFill>
                  <a:srgbClr val="0070C0"/>
                </a:solidFill>
              </a:rPr>
              <a:t> αρνητικοί ή θετικοί (μέχρι 3)</a:t>
            </a:r>
          </a:p>
          <a:p>
            <a:pPr>
              <a:lnSpc>
                <a:spcPct val="150000"/>
              </a:lnSpc>
              <a:buFont typeface="Arial" pitchFamily="34" charset="0"/>
              <a:buChar char="•"/>
            </a:pPr>
            <a:r>
              <a:rPr lang="el-GR" sz="1900" b="1" dirty="0">
                <a:solidFill>
                  <a:srgbClr val="0070C0"/>
                </a:solidFill>
              </a:rPr>
              <a:t>Υποδοχείς οιστρογόνων θετικοί ή αρνητικοί</a:t>
            </a:r>
          </a:p>
          <a:p>
            <a:pPr>
              <a:lnSpc>
                <a:spcPct val="150000"/>
              </a:lnSpc>
              <a:buFont typeface="Arial" pitchFamily="34" charset="0"/>
              <a:buChar char="•"/>
            </a:pPr>
            <a:r>
              <a:rPr lang="el-GR" sz="1900" b="1" dirty="0">
                <a:solidFill>
                  <a:srgbClr val="0070C0"/>
                </a:solidFill>
              </a:rPr>
              <a:t>Γυναίκες όλων των ηλικιών</a:t>
            </a:r>
            <a:endParaRPr lang="en-US" sz="1900" b="1" dirty="0">
              <a:solidFill>
                <a:srgbClr val="0070C0"/>
              </a:solidFill>
            </a:endParaRPr>
          </a:p>
          <a:p>
            <a:pPr>
              <a:lnSpc>
                <a:spcPct val="150000"/>
              </a:lnSpc>
            </a:pPr>
            <a:endParaRPr lang="en-US" b="1" dirty="0">
              <a:solidFill>
                <a:srgbClr val="0070C0"/>
              </a:solidFill>
            </a:endParaRPr>
          </a:p>
          <a:p>
            <a:pPr>
              <a:lnSpc>
                <a:spcPct val="150000"/>
              </a:lnSpc>
            </a:pPr>
            <a:endParaRPr lang="el-GR" b="1" dirty="0">
              <a:solidFill>
                <a:srgbClr val="0070C0"/>
              </a:solidFill>
            </a:endParaRPr>
          </a:p>
        </p:txBody>
      </p:sp>
      <p:sp>
        <p:nvSpPr>
          <p:cNvPr id="6" name="5 - TextBox"/>
          <p:cNvSpPr txBox="1"/>
          <p:nvPr/>
        </p:nvSpPr>
        <p:spPr>
          <a:xfrm>
            <a:off x="5214942" y="6429396"/>
            <a:ext cx="3239413" cy="369332"/>
          </a:xfrm>
          <a:prstGeom prst="rect">
            <a:avLst/>
          </a:prstGeom>
          <a:noFill/>
        </p:spPr>
        <p:txBody>
          <a:bodyPr wrap="none" rtlCol="0">
            <a:spAutoFit/>
          </a:bodyPr>
          <a:lstStyle/>
          <a:p>
            <a:r>
              <a:rPr lang="el-GR" b="1" dirty="0"/>
              <a:t>Έχει λάβει έγκριση από τον </a:t>
            </a:r>
            <a:r>
              <a:rPr lang="en-US" b="1" dirty="0"/>
              <a:t>FDA</a:t>
            </a:r>
            <a:endParaRPr lang="el-GR"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5508104" y="836712"/>
            <a:ext cx="3169855" cy="4708981"/>
          </a:xfrm>
          <a:prstGeom prst="rect">
            <a:avLst/>
          </a:prstGeom>
          <a:noFill/>
        </p:spPr>
        <p:txBody>
          <a:bodyPr wrap="square" rtlCol="0">
            <a:spAutoFit/>
          </a:bodyPr>
          <a:lstStyle/>
          <a:p>
            <a:pPr>
              <a:lnSpc>
                <a:spcPct val="150000"/>
              </a:lnSpc>
            </a:pPr>
            <a:r>
              <a:rPr lang="el-GR" sz="2000" b="1" dirty="0">
                <a:solidFill>
                  <a:srgbClr val="0070C0"/>
                </a:solidFill>
              </a:rPr>
              <a:t>Χρησιμοποιώντας το </a:t>
            </a:r>
            <a:r>
              <a:rPr lang="en-US" sz="2000" b="1" dirty="0" err="1">
                <a:solidFill>
                  <a:srgbClr val="0070C0"/>
                </a:solidFill>
              </a:rPr>
              <a:t>Mammaprint</a:t>
            </a:r>
            <a:r>
              <a:rPr lang="en-US" sz="2000" b="1" dirty="0">
                <a:solidFill>
                  <a:srgbClr val="0070C0"/>
                </a:solidFill>
              </a:rPr>
              <a:t> </a:t>
            </a:r>
            <a:r>
              <a:rPr lang="el-GR" sz="2000" b="1" dirty="0" err="1">
                <a:solidFill>
                  <a:srgbClr val="0070C0"/>
                </a:solidFill>
              </a:rPr>
              <a:t>ταυτοποιήθηκαν</a:t>
            </a:r>
            <a:r>
              <a:rPr lang="el-GR" sz="2000" b="1" dirty="0">
                <a:solidFill>
                  <a:srgbClr val="0070C0"/>
                </a:solidFill>
              </a:rPr>
              <a:t> περιπτώσεις καρκίνου του μαστού που ήταν θετικοί για το</a:t>
            </a:r>
            <a:r>
              <a:rPr lang="en-US" sz="2000" b="1" dirty="0">
                <a:solidFill>
                  <a:srgbClr val="0070C0"/>
                </a:solidFill>
              </a:rPr>
              <a:t> HER2</a:t>
            </a:r>
            <a:r>
              <a:rPr lang="el-GR" sz="2000" b="1" dirty="0">
                <a:solidFill>
                  <a:srgbClr val="0070C0"/>
                </a:solidFill>
              </a:rPr>
              <a:t>, αλλά είχαν καλή πρόγνωση</a:t>
            </a:r>
            <a:r>
              <a:rPr lang="en-US" sz="2000" b="1" dirty="0">
                <a:solidFill>
                  <a:srgbClr val="0070C0"/>
                </a:solidFill>
              </a:rPr>
              <a:t>: </a:t>
            </a:r>
            <a:r>
              <a:rPr lang="el-GR" sz="2000" b="1" dirty="0">
                <a:solidFill>
                  <a:srgbClr val="0070C0"/>
                </a:solidFill>
              </a:rPr>
              <a:t>Ο </a:t>
            </a:r>
            <a:r>
              <a:rPr lang="el-GR" sz="2000" b="1" dirty="0" err="1">
                <a:solidFill>
                  <a:srgbClr val="0070C0"/>
                </a:solidFill>
              </a:rPr>
              <a:t>υπότυπος</a:t>
            </a:r>
            <a:r>
              <a:rPr lang="el-GR" sz="2000" b="1" dirty="0">
                <a:solidFill>
                  <a:srgbClr val="0070C0"/>
                </a:solidFill>
              </a:rPr>
              <a:t> αυτός έχει 90% πιθανότητα για 10ετή επιβίωση</a:t>
            </a:r>
          </a:p>
        </p:txBody>
      </p:sp>
      <p:pic>
        <p:nvPicPr>
          <p:cNvPr id="4" name="Picture 4" descr="http://biomedicalcomputationreview.org/sites/default/files/imagecache/article-inline-image/u38/06-fall-mammaprint.png"/>
          <p:cNvPicPr>
            <a:picLocks noChangeAspect="1" noChangeArrowheads="1"/>
          </p:cNvPicPr>
          <p:nvPr/>
        </p:nvPicPr>
        <p:blipFill>
          <a:blip r:embed="rId2" cstate="print"/>
          <a:srcRect/>
          <a:stretch>
            <a:fillRect/>
          </a:stretch>
        </p:blipFill>
        <p:spPr bwMode="auto">
          <a:xfrm>
            <a:off x="323528" y="133173"/>
            <a:ext cx="5233278" cy="672482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60384" y="1500174"/>
            <a:ext cx="9023233" cy="3857652"/>
            <a:chOff x="120767" y="1500174"/>
            <a:chExt cx="9023233" cy="3857652"/>
          </a:xfrm>
        </p:grpSpPr>
        <p:pic>
          <p:nvPicPr>
            <p:cNvPr id="2058" name="Picture 10" descr="http://elynjacobs.files.wordpress.com/2013/10/mamaprint.png"/>
            <p:cNvPicPr>
              <a:picLocks noChangeAspect="1" noChangeArrowheads="1"/>
            </p:cNvPicPr>
            <p:nvPr/>
          </p:nvPicPr>
          <p:blipFill>
            <a:blip r:embed="rId2" cstate="print"/>
            <a:srcRect/>
            <a:stretch>
              <a:fillRect/>
            </a:stretch>
          </p:blipFill>
          <p:spPr bwMode="auto">
            <a:xfrm>
              <a:off x="120767" y="1500174"/>
              <a:ext cx="9023233" cy="3857652"/>
            </a:xfrm>
            <a:prstGeom prst="rect">
              <a:avLst/>
            </a:prstGeom>
            <a:noFill/>
          </p:spPr>
        </p:pic>
        <p:sp>
          <p:nvSpPr>
            <p:cNvPr id="3" name="2 - TextBox"/>
            <p:cNvSpPr txBox="1"/>
            <p:nvPr/>
          </p:nvSpPr>
          <p:spPr>
            <a:xfrm>
              <a:off x="3495570" y="4000505"/>
              <a:ext cx="602242" cy="307777"/>
            </a:xfrm>
            <a:prstGeom prst="rect">
              <a:avLst/>
            </a:prstGeom>
            <a:solidFill>
              <a:srgbClr val="8BD9AB"/>
            </a:solidFill>
          </p:spPr>
          <p:txBody>
            <a:bodyPr wrap="square" rtlCol="0">
              <a:spAutoFit/>
            </a:bodyPr>
            <a:lstStyle/>
            <a:p>
              <a:r>
                <a:rPr lang="en-US" sz="1400" i="1" dirty="0">
                  <a:solidFill>
                    <a:srgbClr val="002060"/>
                  </a:solidFill>
                  <a:latin typeface="Book Antiqua" pitchFamily="18" charset="0"/>
                  <a:cs typeface="Andalus" pitchFamily="18" charset="-78"/>
                </a:rPr>
                <a:t>many</a:t>
              </a:r>
              <a:endParaRPr lang="el-GR" sz="1400" i="1" dirty="0">
                <a:solidFill>
                  <a:srgbClr val="002060"/>
                </a:solidFill>
                <a:latin typeface="Book Antiqua" pitchFamily="18" charset="0"/>
                <a:cs typeface="Andalus" pitchFamily="18" charset="-78"/>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2 - TextBox"/>
          <p:cNvSpPr txBox="1"/>
          <p:nvPr/>
        </p:nvSpPr>
        <p:spPr>
          <a:xfrm>
            <a:off x="535769" y="3609415"/>
            <a:ext cx="8072462" cy="1891287"/>
          </a:xfrm>
          <a:prstGeom prst="rect">
            <a:avLst/>
          </a:prstGeom>
          <a:noFill/>
        </p:spPr>
        <p:txBody>
          <a:bodyPr wrap="square" rtlCol="0">
            <a:spAutoFit/>
          </a:bodyPr>
          <a:lstStyle/>
          <a:p>
            <a:pPr algn="ctr">
              <a:lnSpc>
                <a:spcPct val="150000"/>
              </a:lnSpc>
            </a:pPr>
            <a:r>
              <a:rPr lang="el-GR" sz="2000" b="1" i="1" dirty="0">
                <a:solidFill>
                  <a:srgbClr val="0070C0"/>
                </a:solidFill>
              </a:rPr>
              <a:t>Οι μελέτες και οι κλινικές δοκιμές δεν έχουν ακόμη τεκμηριώσει επαρκώς ότι το </a:t>
            </a:r>
            <a:r>
              <a:rPr lang="en-US" sz="2000" b="1" i="1" dirty="0" err="1">
                <a:solidFill>
                  <a:srgbClr val="0070C0"/>
                </a:solidFill>
              </a:rPr>
              <a:t>MammaPrint</a:t>
            </a:r>
            <a:r>
              <a:rPr lang="en-US" sz="2000" b="1" i="1" dirty="0">
                <a:solidFill>
                  <a:srgbClr val="0070C0"/>
                </a:solidFill>
              </a:rPr>
              <a:t> </a:t>
            </a:r>
            <a:r>
              <a:rPr lang="el-GR" sz="2000" b="1" i="1" dirty="0">
                <a:solidFill>
                  <a:srgbClr val="0070C0"/>
                </a:solidFill>
              </a:rPr>
              <a:t>βελτιώνει την έκβαση πέραν αυτού που επιτυγχάνεται με τα ήδη υπάρχοντα κλινικά, ιστολογικά και </a:t>
            </a:r>
            <a:r>
              <a:rPr lang="el-GR" sz="2000" b="1" i="1" dirty="0" err="1">
                <a:solidFill>
                  <a:srgbClr val="0070C0"/>
                </a:solidFill>
              </a:rPr>
              <a:t>παθολογοανατομικά</a:t>
            </a:r>
            <a:r>
              <a:rPr lang="el-GR" sz="2000" b="1" i="1" dirty="0">
                <a:solidFill>
                  <a:srgbClr val="0070C0"/>
                </a:solidFill>
              </a:rPr>
              <a:t> μέσα.</a:t>
            </a:r>
          </a:p>
        </p:txBody>
      </p:sp>
      <p:sp>
        <p:nvSpPr>
          <p:cNvPr id="4" name="3 - TextBox"/>
          <p:cNvSpPr txBox="1"/>
          <p:nvPr/>
        </p:nvSpPr>
        <p:spPr>
          <a:xfrm>
            <a:off x="1214414" y="1752889"/>
            <a:ext cx="2683812" cy="461665"/>
          </a:xfrm>
          <a:prstGeom prst="rect">
            <a:avLst/>
          </a:prstGeom>
          <a:noFill/>
        </p:spPr>
        <p:txBody>
          <a:bodyPr wrap="none" rtlCol="0">
            <a:spAutoFit/>
          </a:bodyPr>
          <a:lstStyle/>
          <a:p>
            <a:r>
              <a:rPr lang="el-GR" sz="2400" b="1" i="1" dirty="0">
                <a:solidFill>
                  <a:srgbClr val="0070C0"/>
                </a:solidFill>
                <a:effectLst>
                  <a:outerShdw blurRad="38100" dist="38100" dir="2700000" algn="tl">
                    <a:srgbClr val="000000">
                      <a:alpha val="43137"/>
                    </a:srgbClr>
                  </a:outerShdw>
                </a:effectLst>
                <a:latin typeface="+mj-lt"/>
                <a:cs typeface="Arial" pitchFamily="34" charset="0"/>
              </a:rPr>
              <a:t>ΣΥΜΠΕΡΑΣΜΑΤΙΚΑ</a:t>
            </a:r>
            <a:r>
              <a:rPr lang="en-US" sz="2400" b="1" i="1" dirty="0">
                <a:solidFill>
                  <a:srgbClr val="0070C0"/>
                </a:solidFill>
                <a:latin typeface="+mj-lt"/>
                <a:cs typeface="Arial" pitchFamily="34" charset="0"/>
              </a:rPr>
              <a:t>:</a:t>
            </a:r>
            <a:endParaRPr lang="el-GR" sz="2400" b="1" i="1" dirty="0">
              <a:solidFill>
                <a:srgbClr val="0070C0"/>
              </a:solidFill>
              <a:latin typeface="+mj-lt"/>
              <a:cs typeface="Arial" pitchFamily="34" charset="0"/>
            </a:endParaRPr>
          </a:p>
        </p:txBody>
      </p:sp>
      <p:pic>
        <p:nvPicPr>
          <p:cNvPr id="6146" name="Picture 2" descr="Pathway DNA Microarray"/>
          <p:cNvPicPr>
            <a:picLocks noChangeAspect="1" noChangeArrowheads="1"/>
          </p:cNvPicPr>
          <p:nvPr/>
        </p:nvPicPr>
        <p:blipFill>
          <a:blip r:embed="rId2" cstate="print"/>
          <a:srcRect r="41219" b="32274"/>
          <a:stretch>
            <a:fillRect/>
          </a:stretch>
        </p:blipFill>
        <p:spPr bwMode="auto">
          <a:xfrm>
            <a:off x="5143504" y="142852"/>
            <a:ext cx="3857652" cy="314802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image.slidesharecdn.com/ganz2-13-13-130722142207-phpapp01/95/hereditary-cancer-predisposition-5-638.jpg?cb=1374520994"/>
          <p:cNvPicPr>
            <a:picLocks noChangeAspect="1" noChangeArrowheads="1"/>
          </p:cNvPicPr>
          <p:nvPr/>
        </p:nvPicPr>
        <p:blipFill>
          <a:blip r:embed="rId2" cstate="print"/>
          <a:srcRect/>
          <a:stretch>
            <a:fillRect/>
          </a:stretch>
        </p:blipFill>
        <p:spPr bwMode="auto">
          <a:xfrm>
            <a:off x="1533525" y="1000108"/>
            <a:ext cx="6076950" cy="46958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1520" y="116632"/>
            <a:ext cx="8715436" cy="1697068"/>
          </a:xfrm>
          <a:prstGeom prst="rect">
            <a:avLst/>
          </a:prstGeom>
          <a:noFill/>
        </p:spPr>
        <p:txBody>
          <a:bodyPr wrap="square" rtlCol="0">
            <a:spAutoFit/>
          </a:bodyPr>
          <a:lstStyle/>
          <a:p>
            <a:pPr algn="just">
              <a:lnSpc>
                <a:spcPct val="150000"/>
              </a:lnSpc>
            </a:pPr>
            <a:r>
              <a:rPr lang="el-GR" sz="2400" dirty="0">
                <a:solidFill>
                  <a:srgbClr val="0070C0"/>
                </a:solidFill>
              </a:rPr>
              <a:t>Τα σημαντικότερα γονίδια που είναι υπεύθυνα για </a:t>
            </a:r>
            <a:r>
              <a:rPr lang="el-GR" sz="2400" b="1" dirty="0">
                <a:solidFill>
                  <a:srgbClr val="0070C0"/>
                </a:solidFill>
              </a:rPr>
              <a:t>κληρονομικό καρκίνο μαστού </a:t>
            </a:r>
            <a:r>
              <a:rPr lang="el-GR" sz="2400" dirty="0">
                <a:solidFill>
                  <a:srgbClr val="0070C0"/>
                </a:solidFill>
              </a:rPr>
              <a:t>είναι τα</a:t>
            </a:r>
            <a:r>
              <a:rPr lang="en-US" sz="2400" dirty="0">
                <a:solidFill>
                  <a:srgbClr val="0070C0"/>
                </a:solidFill>
              </a:rPr>
              <a:t> </a:t>
            </a:r>
            <a:r>
              <a:rPr lang="en-US" sz="2400" b="1" dirty="0">
                <a:solidFill>
                  <a:srgbClr val="0070C0"/>
                </a:solidFill>
              </a:rPr>
              <a:t>BRCA1</a:t>
            </a:r>
            <a:r>
              <a:rPr lang="en-US" sz="2400" dirty="0">
                <a:solidFill>
                  <a:srgbClr val="0070C0"/>
                </a:solidFill>
              </a:rPr>
              <a:t> </a:t>
            </a:r>
            <a:r>
              <a:rPr lang="el-GR" sz="2400" dirty="0">
                <a:solidFill>
                  <a:srgbClr val="0070C0"/>
                </a:solidFill>
              </a:rPr>
              <a:t>και </a:t>
            </a:r>
            <a:r>
              <a:rPr lang="en-US" sz="2400" b="1" dirty="0">
                <a:solidFill>
                  <a:srgbClr val="0070C0"/>
                </a:solidFill>
              </a:rPr>
              <a:t>BRCA2</a:t>
            </a:r>
            <a:r>
              <a:rPr lang="en-US" sz="2400" dirty="0">
                <a:solidFill>
                  <a:srgbClr val="0070C0"/>
                </a:solidFill>
              </a:rPr>
              <a:t> (Breast Cancer 1</a:t>
            </a:r>
            <a:r>
              <a:rPr lang="el-GR" sz="2400" dirty="0">
                <a:solidFill>
                  <a:srgbClr val="0070C0"/>
                </a:solidFill>
              </a:rPr>
              <a:t> και 2). Ευθύνονται για περίπου 10% των κληρονομικών μορφών της νόσου. </a:t>
            </a:r>
          </a:p>
        </p:txBody>
      </p:sp>
      <p:pic>
        <p:nvPicPr>
          <p:cNvPr id="1026" name="Picture 2" descr="undefined">
            <a:extLst>
              <a:ext uri="{FF2B5EF4-FFF2-40B4-BE49-F238E27FC236}">
                <a16:creationId xmlns:a16="http://schemas.microsoft.com/office/drawing/2014/main" xmlns="" id="{544428BE-6BEF-A3DC-8A31-CDF67F87F71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102708"/>
            <a:ext cx="7308304" cy="455373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 TextBox"/>
          <p:cNvSpPr txBox="1"/>
          <p:nvPr/>
        </p:nvSpPr>
        <p:spPr>
          <a:xfrm>
            <a:off x="3059832" y="1988840"/>
            <a:ext cx="4968552" cy="646331"/>
          </a:xfrm>
          <a:prstGeom prst="rect">
            <a:avLst/>
          </a:prstGeom>
          <a:noFill/>
        </p:spPr>
        <p:txBody>
          <a:bodyPr wrap="square" rtlCol="0">
            <a:spAutoFit/>
          </a:bodyPr>
          <a:lstStyle/>
          <a:p>
            <a:pPr algn="ctr">
              <a:lnSpc>
                <a:spcPct val="150000"/>
              </a:lnSpc>
            </a:pPr>
            <a:r>
              <a:rPr lang="el-GR" sz="2400" b="1" dirty="0" smtClean="0">
                <a:solidFill>
                  <a:srgbClr val="C00000"/>
                </a:solidFill>
              </a:rPr>
              <a:t>Πιθανότητα Εμφάνισης Όγκου</a:t>
            </a:r>
            <a:endParaRPr lang="el-GR" sz="2400" b="1"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brca">
            <a:hlinkClick r:id="rId2"/>
          </p:cNvPr>
          <p:cNvPicPr>
            <a:picLocks noChangeAspect="1" noChangeArrowheads="1"/>
          </p:cNvPicPr>
          <p:nvPr/>
        </p:nvPicPr>
        <p:blipFill>
          <a:blip r:embed="rId3" cstate="print"/>
          <a:srcRect/>
          <a:stretch>
            <a:fillRect/>
          </a:stretch>
        </p:blipFill>
        <p:spPr bwMode="auto">
          <a:xfrm>
            <a:off x="1691680" y="1340768"/>
            <a:ext cx="5595706" cy="3371415"/>
          </a:xfrm>
          <a:prstGeom prst="rect">
            <a:avLst/>
          </a:prstGeom>
          <a:noFill/>
        </p:spPr>
      </p:pic>
      <p:sp>
        <p:nvSpPr>
          <p:cNvPr id="4" name="3 - TextBox"/>
          <p:cNvSpPr txBox="1"/>
          <p:nvPr/>
        </p:nvSpPr>
        <p:spPr>
          <a:xfrm>
            <a:off x="1979712" y="476672"/>
            <a:ext cx="4968552" cy="646331"/>
          </a:xfrm>
          <a:prstGeom prst="rect">
            <a:avLst/>
          </a:prstGeom>
          <a:noFill/>
        </p:spPr>
        <p:txBody>
          <a:bodyPr wrap="square" rtlCol="0">
            <a:spAutoFit/>
          </a:bodyPr>
          <a:lstStyle/>
          <a:p>
            <a:pPr algn="ctr">
              <a:lnSpc>
                <a:spcPct val="150000"/>
              </a:lnSpc>
            </a:pPr>
            <a:r>
              <a:rPr lang="el-GR" sz="2400" b="1" dirty="0" smtClean="0">
                <a:solidFill>
                  <a:srgbClr val="C00000"/>
                </a:solidFill>
              </a:rPr>
              <a:t>Πιθανότητα Εμφάνισης Όγκου</a:t>
            </a:r>
            <a:endParaRPr lang="el-GR" sz="2400" b="1"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edigree showing some of the classic features of a family with a deleterious BRCA1 mutation across three generations, including transmission occurring through maternal and paternal lineages. The unaffected female proband is shown as having an affected mother (breast cancer diagnosed at age 42 y), female cousin (breast cancer diagnosed at age 38 y), maternal aunt (ovarian cancer diagnosed at age 53 y), and maternal grandmother (ovarian cancer diagnosed at age 49 y)."/>
          <p:cNvPicPr>
            <a:picLocks noChangeAspect="1" noChangeArrowheads="1"/>
          </p:cNvPicPr>
          <p:nvPr/>
        </p:nvPicPr>
        <p:blipFill>
          <a:blip r:embed="rId2" cstate="print"/>
          <a:srcRect/>
          <a:stretch>
            <a:fillRect/>
          </a:stretch>
        </p:blipFill>
        <p:spPr bwMode="auto">
          <a:xfrm>
            <a:off x="762000" y="450304"/>
            <a:ext cx="7620000" cy="5715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edigree showing some of the classic features of a family with a deleterious BRCA2 mutation across three generations, including transmission occuring through maternal and paternal lineages. The unaffected female proband is shown as having an affected brother (breast cancer diagnosed at age 52 y), mother (breast cancer diagnosed at age 45 y and pancreatic cancer diagnosed at age 55 y), maternal aunt (ovarian cancer diagnosed at age 58 y), and maternal grandfather (prostate cancer diagnosed at age 55 y)."/>
          <p:cNvPicPr>
            <a:picLocks noChangeAspect="1" noChangeArrowheads="1"/>
          </p:cNvPicPr>
          <p:nvPr/>
        </p:nvPicPr>
        <p:blipFill>
          <a:blip r:embed="rId2" cstate="print"/>
          <a:srcRect/>
          <a:stretch>
            <a:fillRect/>
          </a:stretch>
        </p:blipFill>
        <p:spPr bwMode="auto">
          <a:xfrm>
            <a:off x="762000" y="306288"/>
            <a:ext cx="7620000" cy="5715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mg076"/>
          <p:cNvPicPr>
            <a:picLocks noChangeAspect="1" noChangeArrowheads="1"/>
          </p:cNvPicPr>
          <p:nvPr/>
        </p:nvPicPr>
        <p:blipFill>
          <a:blip r:embed="rId2" cstate="print"/>
          <a:srcRect l="40557" t="20108" r="4621" b="14044"/>
          <a:stretch>
            <a:fillRect/>
          </a:stretch>
        </p:blipFill>
        <p:spPr bwMode="auto">
          <a:xfrm>
            <a:off x="2134281" y="1412776"/>
            <a:ext cx="4875438" cy="4392488"/>
          </a:xfrm>
          <a:prstGeom prst="rect">
            <a:avLst/>
          </a:prstGeom>
          <a:noFill/>
          <a:ln w="9525">
            <a:noFill/>
            <a:miter lim="800000"/>
            <a:headEnd/>
            <a:tailEnd/>
          </a:ln>
        </p:spPr>
      </p:pic>
      <p:sp>
        <p:nvSpPr>
          <p:cNvPr id="3" name="2 - TextBox"/>
          <p:cNvSpPr txBox="1"/>
          <p:nvPr/>
        </p:nvSpPr>
        <p:spPr>
          <a:xfrm>
            <a:off x="-13550" y="528560"/>
            <a:ext cx="9171100" cy="415498"/>
          </a:xfrm>
          <a:prstGeom prst="rect">
            <a:avLst/>
          </a:prstGeom>
          <a:noFill/>
        </p:spPr>
        <p:txBody>
          <a:bodyPr wrap="none" rtlCol="0">
            <a:spAutoFit/>
          </a:bodyPr>
          <a:lstStyle/>
          <a:p>
            <a:pPr algn="ctr"/>
            <a:r>
              <a:rPr lang="el-GR" sz="2100" b="1" dirty="0">
                <a:solidFill>
                  <a:srgbClr val="0070C0"/>
                </a:solidFill>
              </a:rPr>
              <a:t>Τα γονίδια </a:t>
            </a:r>
            <a:r>
              <a:rPr lang="en-US" sz="2100" b="1" dirty="0">
                <a:solidFill>
                  <a:srgbClr val="0070C0"/>
                </a:solidFill>
              </a:rPr>
              <a:t>BRCA1 </a:t>
            </a:r>
            <a:r>
              <a:rPr lang="el-GR" sz="2100" b="1" dirty="0">
                <a:solidFill>
                  <a:srgbClr val="0070C0"/>
                </a:solidFill>
              </a:rPr>
              <a:t>και </a:t>
            </a:r>
            <a:r>
              <a:rPr lang="en-US" sz="2100" b="1" dirty="0">
                <a:solidFill>
                  <a:srgbClr val="0070C0"/>
                </a:solidFill>
              </a:rPr>
              <a:t>BRCA2 </a:t>
            </a:r>
            <a:r>
              <a:rPr lang="el-GR" sz="2100" b="1" dirty="0">
                <a:solidFill>
                  <a:srgbClr val="0070C0"/>
                </a:solidFill>
              </a:rPr>
              <a:t>παίζουν ρόλο στην επιδιόρθωση βλαβών του</a:t>
            </a:r>
            <a:r>
              <a:rPr lang="en-US" sz="2100" b="1" dirty="0">
                <a:solidFill>
                  <a:srgbClr val="0070C0"/>
                </a:solidFill>
              </a:rPr>
              <a:t>DNA.</a:t>
            </a:r>
            <a:endParaRPr lang="el-GR" sz="2100" b="1" dirty="0">
              <a:solidFill>
                <a:srgbClr val="0070C0"/>
              </a:solidFill>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978</Words>
  <Application>Microsoft Office PowerPoint</Application>
  <PresentationFormat>Προβολή στην οθόνη (4:3)</PresentationFormat>
  <Paragraphs>88</Paragraphs>
  <Slides>33</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Windows User</dc:creator>
  <cp:lastModifiedBy>labrat</cp:lastModifiedBy>
  <cp:revision>64</cp:revision>
  <dcterms:created xsi:type="dcterms:W3CDTF">2013-07-15T17:24:36Z</dcterms:created>
  <dcterms:modified xsi:type="dcterms:W3CDTF">2025-06-18T09:21:00Z</dcterms:modified>
</cp:coreProperties>
</file>