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7" r:id="rId5"/>
    <p:sldId id="284" r:id="rId6"/>
    <p:sldId id="262" r:id="rId7"/>
    <p:sldId id="278" r:id="rId8"/>
    <p:sldId id="293" r:id="rId9"/>
    <p:sldId id="279" r:id="rId10"/>
    <p:sldId id="280" r:id="rId11"/>
    <p:sldId id="281" r:id="rId12"/>
    <p:sldId id="260" r:id="rId13"/>
    <p:sldId id="287" r:id="rId14"/>
    <p:sldId id="263" r:id="rId15"/>
    <p:sldId id="264" r:id="rId16"/>
    <p:sldId id="29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18E2-26CD-4E9D-AFBD-EA5A23F3CEB0}" type="datetimeFigureOut">
              <a:rPr lang="el-GR" smtClean="0"/>
              <a:pPr/>
              <a:t>9/4/2025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61526-5E49-43A1-980D-2FD94DFED81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0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89153-F3E4-4369-918D-38256662D7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4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4624"/>
            <a:ext cx="40386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4624"/>
            <a:ext cx="40386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89153-F3E4-4369-918D-38256662D7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89153-F3E4-4369-918D-38256662D7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89153-F3E4-4369-918D-38256662D7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6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>
                <a:solidFill>
                  <a:srgbClr val="000000"/>
                </a:solidFill>
              </a:rPr>
              <a:pPr/>
              <a:t>4/9/2025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8701E-CAF4-4159-9B3E-41C86DFFA30D}" type="datetimeFigureOut">
              <a:rPr lang="en-US">
                <a:solidFill>
                  <a:srgbClr val="000000"/>
                </a:solidFill>
              </a:rPr>
              <a:pPr/>
              <a:t>4/9/2025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EBF8-74F0-E444-A1DE-A40A31E433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E0B89153-F3E4-4369-918D-38256662D7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0850"/>
            <a:ext cx="8473858" cy="120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1326"/>
            <a:ext cx="8229600" cy="43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Calibri" pitchFamily="34" charset="0"/>
              </a:rPr>
              <a:t>Chemobrain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373216"/>
            <a:ext cx="6264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C00000"/>
                </a:solidFill>
                <a:latin typeface="Calibri" pitchFamily="34" charset="0"/>
              </a:rPr>
              <a:t>Αντώνης </a:t>
            </a:r>
            <a:r>
              <a:rPr lang="el-GR" sz="3200" b="1" i="1" dirty="0" err="1">
                <a:solidFill>
                  <a:srgbClr val="C00000"/>
                </a:solidFill>
                <a:latin typeface="Calibri" pitchFamily="34" charset="0"/>
              </a:rPr>
              <a:t>Σταματάκης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l-GR" sz="2400" b="1" i="1" dirty="0">
                <a:solidFill>
                  <a:srgbClr val="C00000"/>
                </a:solidFill>
                <a:latin typeface="Calibri" pitchFamily="34" charset="0"/>
              </a:rPr>
              <a:t>Καθηγητής Βιολογίας-Βιολογίας Συμπεριφοράς</a:t>
            </a:r>
          </a:p>
          <a:p>
            <a:r>
              <a:rPr lang="el-GR" sz="2400" b="1" i="1" dirty="0">
                <a:solidFill>
                  <a:srgbClr val="C00000"/>
                </a:solidFill>
                <a:latin typeface="Calibri" pitchFamily="34" charset="0"/>
              </a:rPr>
              <a:t>Τμήμα Νοσηλευτικής-ΕΚΠΑ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48472" cy="33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788" y="197768"/>
            <a:ext cx="8735212" cy="1143000"/>
          </a:xfrm>
        </p:spPr>
        <p:txBody>
          <a:bodyPr/>
          <a:lstStyle/>
          <a:p>
            <a:r>
              <a:rPr lang="el-GR" sz="3400" b="1" dirty="0">
                <a:solidFill>
                  <a:srgbClr val="C00000"/>
                </a:solidFill>
                <a:latin typeface="Calibri" pitchFamily="34" charset="0"/>
              </a:rPr>
              <a:t>Μειωμένη διαθεσιμότητα νευροδιαβιβαστών</a:t>
            </a:r>
            <a:endParaRPr lang="en-CA" sz="3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99992" y="1196752"/>
            <a:ext cx="4392488" cy="5256584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Doxorubicin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 μειωμένη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ακετυλοχολίνη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(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Ach)</a:t>
            </a:r>
            <a:endParaRPr lang="el-GR" sz="2100" dirty="0">
              <a:solidFill>
                <a:srgbClr val="003399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n-US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Carboplatin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(?ανταγωνιστές οιστρογόνων?) 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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μειωμένη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σεροτονίνη</a:t>
            </a:r>
            <a:endParaRPr lang="el-GR" sz="2100" dirty="0">
              <a:solidFill>
                <a:srgbClr val="003399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Fluorouracil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en-US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carboplatin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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μειωμένη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ντοπαμίνη</a:t>
            </a:r>
            <a:endParaRPr lang="en-US" sz="2100" dirty="0">
              <a:solidFill>
                <a:srgbClr val="003399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Πολυμορφισμός </a:t>
            </a:r>
            <a:r>
              <a:rPr lang="en-GB" sz="2100" b="1" dirty="0">
                <a:solidFill>
                  <a:srgbClr val="003399"/>
                </a:solidFill>
                <a:latin typeface="Calibri" pitchFamily="34" charset="0"/>
              </a:rPr>
              <a:t>COMT Val158Met</a:t>
            </a:r>
            <a:endParaRPr lang="el-GR" sz="2100" b="1" dirty="0">
              <a:solidFill>
                <a:srgbClr val="003399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rgbClr val="003399"/>
                </a:solidFill>
                <a:latin typeface="Calibri" pitchFamily="34" charset="0"/>
              </a:rPr>
              <a:t>COMT </a:t>
            </a:r>
            <a:r>
              <a:rPr lang="el-GR" sz="1900" dirty="0">
                <a:solidFill>
                  <a:srgbClr val="003399"/>
                </a:solidFill>
                <a:latin typeface="Calibri" pitchFamily="34" charset="0"/>
              </a:rPr>
              <a:t>ελέγχει καταβολισμό ντοπαμίνης &amp; νοραδρεναλίνης</a:t>
            </a:r>
            <a:endParaRPr lang="el-GR" sz="1900" b="1" dirty="0">
              <a:solidFill>
                <a:srgbClr val="003399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1900" dirty="0" err="1">
                <a:solidFill>
                  <a:srgbClr val="003399"/>
                </a:solidFill>
                <a:latin typeface="Calibri" pitchFamily="34" charset="0"/>
              </a:rPr>
              <a:t>Αλληλόμορφο</a:t>
            </a:r>
            <a:r>
              <a:rPr lang="el-GR" sz="19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sz="1900" dirty="0">
                <a:solidFill>
                  <a:srgbClr val="003399"/>
                </a:solidFill>
                <a:latin typeface="Calibri" pitchFamily="34" charset="0"/>
              </a:rPr>
              <a:t>Val </a:t>
            </a:r>
            <a:r>
              <a:rPr lang="el-GR" sz="1900" dirty="0">
                <a:solidFill>
                  <a:srgbClr val="003399"/>
                </a:solidFill>
                <a:latin typeface="Calibri" pitchFamily="34" charset="0"/>
              </a:rPr>
              <a:t>συνδέεται με αυξημένη πιθανότητα εμφάνισης </a:t>
            </a:r>
            <a:r>
              <a:rPr lang="en-US" sz="1900" dirty="0" err="1">
                <a:solidFill>
                  <a:srgbClr val="003399"/>
                </a:solidFill>
                <a:latin typeface="Calibri" pitchFamily="34" charset="0"/>
              </a:rPr>
              <a:t>Chemobrain</a:t>
            </a:r>
            <a:r>
              <a:rPr lang="el-GR" sz="1900" dirty="0">
                <a:solidFill>
                  <a:srgbClr val="003399"/>
                </a:solidFill>
                <a:latin typeface="Calibri" pitchFamily="34" charset="0"/>
              </a:rPr>
              <a:t> (μειωμένες αποθήκες ΝΔΒ)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6125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788" y="197768"/>
            <a:ext cx="8735212" cy="1143000"/>
          </a:xfrm>
        </p:spPr>
        <p:txBody>
          <a:bodyPr/>
          <a:lstStyle/>
          <a:p>
            <a:r>
              <a:rPr lang="el-GR" sz="3400" b="1" dirty="0" err="1">
                <a:solidFill>
                  <a:srgbClr val="C00000"/>
                </a:solidFill>
                <a:latin typeface="Calibri" pitchFamily="34" charset="0"/>
              </a:rPr>
              <a:t>Νευρο</a:t>
            </a:r>
            <a:r>
              <a:rPr lang="el-GR" sz="3400" b="1" dirty="0">
                <a:solidFill>
                  <a:srgbClr val="C00000"/>
                </a:solidFill>
                <a:latin typeface="Calibri" pitchFamily="34" charset="0"/>
              </a:rPr>
              <a:t>-φλεγμονή</a:t>
            </a:r>
            <a:endParaRPr lang="en-CA" sz="3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99992" y="1124744"/>
            <a:ext cx="4392488" cy="5256584"/>
          </a:xfrm>
        </p:spPr>
        <p:txBody>
          <a:bodyPr>
            <a:noAutofit/>
          </a:bodyPr>
          <a:lstStyle/>
          <a:p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Αυξημένα επίπεδα περιφερικών </a:t>
            </a:r>
            <a:r>
              <a:rPr lang="el-GR" sz="2100" b="1" dirty="0" err="1">
                <a:solidFill>
                  <a:srgbClr val="003399"/>
                </a:solidFill>
                <a:latin typeface="Calibri" pitchFamily="34" charset="0"/>
              </a:rPr>
              <a:t>κυτταροκινών</a:t>
            </a:r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 μετά από χημειοθεραπείες</a:t>
            </a:r>
          </a:p>
          <a:p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Περιφερικές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κυτταροκίνες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 περνούν στον εγκέφαλο π.χ. υποθάλαμο</a:t>
            </a:r>
          </a:p>
          <a:p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Ενεργοποίηση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αστροκυττάρων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 &amp;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μικρογλοίας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 τοπική παραγωγή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κυτταροκινών</a:t>
            </a:r>
            <a:endParaRPr lang="el-GR" sz="2100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Κυτταροκίνες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 διαταράσσουν τον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αιματεγκεφαλικό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 φραγμό 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 είσοδος επιπλέον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κυτταροκινών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l-GR" sz="2100" b="1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ΚΑΙ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χημειοθεραπευτικών</a:t>
            </a:r>
            <a:endParaRPr lang="el-GR" sz="2100" dirty="0">
              <a:solidFill>
                <a:srgbClr val="003399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l-GR" sz="2100" b="1" dirty="0">
                <a:solidFill>
                  <a:srgbClr val="C00000"/>
                </a:solidFill>
                <a:latin typeface="Calibri" pitchFamily="34" charset="0"/>
              </a:rPr>
              <a:t>Χρόνια </a:t>
            </a:r>
            <a:r>
              <a:rPr lang="el-GR" sz="2100" b="1" dirty="0" err="1">
                <a:solidFill>
                  <a:srgbClr val="C00000"/>
                </a:solidFill>
                <a:latin typeface="Calibri" pitchFamily="34" charset="0"/>
              </a:rPr>
              <a:t>νευροφλεγμονή</a:t>
            </a:r>
            <a:r>
              <a:rPr lang="el-GR" sz="2100" b="1" dirty="0" err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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μακροχρόνια εμμονή </a:t>
            </a:r>
            <a:r>
              <a:rPr lang="el-GR" sz="2100" b="1" dirty="0" err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γνωσιακών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 ελλειμμάτων</a:t>
            </a:r>
            <a:endParaRPr lang="el-GR" sz="21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el-GR" sz="2100" dirty="0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4725144"/>
            <a:ext cx="471601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Π.χ. </a:t>
            </a:r>
            <a:r>
              <a:rPr lang="en-US" kern="0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methotrexate</a:t>
            </a:r>
            <a:r>
              <a:rPr lang="en-US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kern="0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cisplatin</a:t>
            </a:r>
            <a:r>
              <a:rPr lang="en-US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kern="0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oxaliplatin</a:t>
            </a:r>
            <a:r>
              <a:rPr lang="en-US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kern="0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paclitaxel</a:t>
            </a:r>
            <a:r>
              <a:rPr lang="el-GR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ή </a:t>
            </a:r>
            <a:r>
              <a:rPr lang="en-US" kern="0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vincristine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</a:t>
            </a:r>
            <a:r>
              <a:rPr kumimoji="0" lang="el-GR" b="0" i="0" u="none" strike="noStrike" kern="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αύξηση περιφερικών </a:t>
            </a:r>
            <a:r>
              <a:rPr kumimoji="0" lang="el-GR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κυτταροκινών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5-Fluorouracil</a:t>
            </a:r>
            <a:r>
              <a:rPr lang="el-GR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l-GR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 αύξηση </a:t>
            </a:r>
            <a:r>
              <a:rPr lang="el-GR" kern="0" dirty="0" err="1">
                <a:solidFill>
                  <a:srgbClr val="003399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κυτταροκινών</a:t>
            </a:r>
            <a:r>
              <a:rPr lang="el-GR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στον ιππόκαμπο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Θεραπευτικές Παρεμβάσεις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4896544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rgbClr val="C00000"/>
                </a:solidFill>
                <a:latin typeface="Calibri" pitchFamily="34" charset="0"/>
              </a:rPr>
              <a:t>Πρόβλημα η έλλειψη </a:t>
            </a:r>
            <a:r>
              <a:rPr lang="el-GR" sz="3000" b="1" dirty="0" err="1">
                <a:solidFill>
                  <a:srgbClr val="C00000"/>
                </a:solidFill>
                <a:latin typeface="Calibri" pitchFamily="34" charset="0"/>
              </a:rPr>
              <a:t>βιοδεικτών</a:t>
            </a:r>
            <a:r>
              <a:rPr lang="el-GR" sz="3000" b="1" dirty="0">
                <a:solidFill>
                  <a:srgbClr val="C00000"/>
                </a:solidFill>
                <a:latin typeface="Calibri" pitchFamily="34" charset="0"/>
              </a:rPr>
              <a:t>/ευαίσθητων ψυχομετρικών δοκιμασιών</a:t>
            </a:r>
            <a:endParaRPr lang="en-US" sz="30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Φαρμακολογικές: </a:t>
            </a:r>
          </a:p>
          <a:p>
            <a:pPr marL="541338" indent="-269875">
              <a:buFont typeface="Arial" pitchFamily="34" charset="0"/>
              <a:buChar char="•"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Διεγερτικά</a:t>
            </a:r>
          </a:p>
          <a:p>
            <a:pPr marL="541338" indent="-269875">
              <a:buFont typeface="Arial" pitchFamily="34" charset="0"/>
              <a:buChar char="•"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Μεταβολίτες νικοτίνης</a:t>
            </a:r>
          </a:p>
          <a:p>
            <a:pPr marL="541338" indent="-269875">
              <a:buFont typeface="Arial" pitchFamily="34" charset="0"/>
              <a:buChar char="•"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Αντικαταθλιπτικά όπως η </a:t>
            </a:r>
            <a:r>
              <a:rPr lang="el-GR" sz="2800" dirty="0" err="1">
                <a:solidFill>
                  <a:srgbClr val="003399"/>
                </a:solidFill>
                <a:latin typeface="Calibri" pitchFamily="34" charset="0"/>
              </a:rPr>
              <a:t>φλουοξετίνη</a:t>
            </a:r>
            <a:endParaRPr lang="el-GR" sz="2800" dirty="0">
              <a:solidFill>
                <a:srgbClr val="003399"/>
              </a:solidFill>
              <a:latin typeface="Calibri" pitchFamily="34" charset="0"/>
            </a:endParaRPr>
          </a:p>
          <a:p>
            <a:pPr marL="541338" indent="-269875">
              <a:buFont typeface="Arial" pitchFamily="34" charset="0"/>
              <a:buChar char="•"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Αντιοξειδωτικά όπως η </a:t>
            </a:r>
            <a:r>
              <a:rPr lang="en-US" sz="2800" dirty="0">
                <a:solidFill>
                  <a:srgbClr val="003399"/>
                </a:solidFill>
                <a:latin typeface="Calibri" pitchFamily="34" charset="0"/>
              </a:rPr>
              <a:t>n-</a:t>
            </a:r>
            <a:r>
              <a:rPr lang="el-GR" sz="2800" dirty="0" err="1">
                <a:solidFill>
                  <a:srgbClr val="003399"/>
                </a:solidFill>
                <a:latin typeface="Calibri" pitchFamily="34" charset="0"/>
              </a:rPr>
              <a:t>ακετυλοκυστεΐνη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 ή ο </a:t>
            </a:r>
            <a:r>
              <a:rPr lang="en-US" sz="2800" dirty="0">
                <a:solidFill>
                  <a:srgbClr val="003399"/>
                </a:solidFill>
                <a:latin typeface="Calibri" pitchFamily="34" charset="0"/>
              </a:rPr>
              <a:t>Zn</a:t>
            </a:r>
            <a:r>
              <a:rPr lang="en-US" sz="2800" baseline="30000" dirty="0">
                <a:solidFill>
                  <a:srgbClr val="003399"/>
                </a:solidFill>
                <a:latin typeface="Calibri" pitchFamily="34" charset="0"/>
              </a:rPr>
              <a:t>2+</a:t>
            </a:r>
            <a:endParaRPr lang="el-GR" sz="2800" baseline="30000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Ψυχοθεραπευτικές 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π.χ. Γνωσιακή, Διαλογισμός, Διαχείριση άγχους</a:t>
            </a:r>
          </a:p>
          <a:p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Ασκήσεις σωματικής ενδυνάμωσης </a:t>
            </a:r>
          </a:p>
          <a:p>
            <a:pPr>
              <a:buNone/>
            </a:pPr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π.χ. αεροβική γυμναστική, </a:t>
            </a:r>
            <a:r>
              <a:rPr lang="en-US" sz="2800" dirty="0">
                <a:solidFill>
                  <a:srgbClr val="003399"/>
                </a:solidFill>
                <a:latin typeface="Calibri" pitchFamily="34" charset="0"/>
              </a:rPr>
              <a:t>yoga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003399"/>
                </a:solidFill>
                <a:latin typeface="Calibri" pitchFamily="34" charset="0"/>
              </a:rPr>
              <a:t>tai chi</a:t>
            </a:r>
          </a:p>
          <a:p>
            <a:pPr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buNone/>
            </a:pPr>
            <a:endParaRPr lang="el-GR" sz="2800" dirty="0">
              <a:latin typeface="Calibri" pitchFamily="34" charset="0"/>
            </a:endParaRPr>
          </a:p>
          <a:p>
            <a:pPr marL="541338" indent="-269875">
              <a:buNone/>
            </a:pPr>
            <a:endParaRPr lang="el-GR" sz="2800" dirty="0">
              <a:latin typeface="Calibri" pitchFamily="34" charset="0"/>
            </a:endParaRPr>
          </a:p>
          <a:p>
            <a:pPr>
              <a:buNone/>
            </a:pPr>
            <a:r>
              <a:rPr lang="el-GR" b="1" dirty="0">
                <a:latin typeface="Calibri" pitchFamily="34" charset="0"/>
              </a:rPr>
              <a:t>	</a:t>
            </a:r>
          </a:p>
          <a:p>
            <a:endParaRPr lang="el-GR" dirty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  <a:p>
            <a:endParaRPr lang="en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116632"/>
            <a:ext cx="8555700" cy="1143000"/>
          </a:xfrm>
        </p:spPr>
        <p:txBody>
          <a:bodyPr/>
          <a:lstStyle/>
          <a:p>
            <a:r>
              <a:rPr lang="el-GR" sz="3800" b="1" dirty="0">
                <a:solidFill>
                  <a:srgbClr val="C00000"/>
                </a:solidFill>
                <a:latin typeface="Calibri" pitchFamily="34" charset="0"/>
              </a:rPr>
              <a:t>Μελλοντικοί Θεραπευτικοί Στόχοι</a:t>
            </a:r>
            <a:endParaRPr lang="en-CA" sz="3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4896544"/>
          </a:xfrm>
        </p:spPr>
        <p:txBody>
          <a:bodyPr>
            <a:noAutofit/>
          </a:bodyPr>
          <a:lstStyle/>
          <a:p>
            <a:r>
              <a:rPr lang="el-GR" sz="2800" b="1" dirty="0" err="1">
                <a:solidFill>
                  <a:srgbClr val="003399"/>
                </a:solidFill>
                <a:latin typeface="Calibri" pitchFamily="34" charset="0"/>
              </a:rPr>
              <a:t>Νευρογένεση</a:t>
            </a:r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:	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Σωματική Άσκηση (</a:t>
            </a:r>
            <a:r>
              <a:rPr lang="en-US" sz="2800" dirty="0">
                <a:solidFill>
                  <a:srgbClr val="003399"/>
                </a:solidFill>
                <a:latin typeface="Calibri" pitchFamily="34" charset="0"/>
              </a:rPr>
              <a:t>IGF-I, BDNF)</a:t>
            </a:r>
          </a:p>
          <a:p>
            <a:pPr>
              <a:buNone/>
            </a:pPr>
            <a:r>
              <a:rPr lang="en-US" sz="2800" dirty="0">
                <a:solidFill>
                  <a:srgbClr val="003399"/>
                </a:solidFill>
                <a:latin typeface="Calibri" pitchFamily="34" charset="0"/>
              </a:rPr>
              <a:t>				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Αντικαταθλιπτικά</a:t>
            </a:r>
          </a:p>
          <a:p>
            <a:pPr>
              <a:buNone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				Λίθιο</a:t>
            </a:r>
            <a:endParaRPr lang="en-US" sz="2800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Δενδρίτες &amp; Άκανθες:	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Υποδοχείς γλουταμικού</a:t>
            </a:r>
          </a:p>
          <a:p>
            <a:pPr lvl="1">
              <a:buNone/>
            </a:pPr>
            <a:r>
              <a:rPr lang="el-GR" sz="2400" b="1" dirty="0">
                <a:solidFill>
                  <a:srgbClr val="003399"/>
                </a:solidFill>
                <a:latin typeface="Calibri" pitchFamily="34" charset="0"/>
              </a:rPr>
              <a:t>					</a:t>
            </a:r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Σηματοδότηση </a:t>
            </a: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Ca</a:t>
            </a:r>
            <a:r>
              <a:rPr lang="en-US" baseline="30000" dirty="0">
                <a:solidFill>
                  <a:srgbClr val="003399"/>
                </a:solidFill>
                <a:latin typeface="Calibri" pitchFamily="34" charset="0"/>
              </a:rPr>
              <a:t>2+</a:t>
            </a:r>
            <a:endParaRPr lang="el-GR" b="1" baseline="30000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sz="2800" b="1" dirty="0" err="1">
                <a:solidFill>
                  <a:srgbClr val="003399"/>
                </a:solidFill>
                <a:latin typeface="Calibri" pitchFamily="34" charset="0"/>
              </a:rPr>
              <a:t>Μυελινοποίηση</a:t>
            </a:r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: </a:t>
            </a:r>
            <a:r>
              <a:rPr lang="el-GR" sz="2800" dirty="0" err="1">
                <a:solidFill>
                  <a:srgbClr val="003399"/>
                </a:solidFill>
                <a:latin typeface="Calibri" pitchFamily="34" charset="0"/>
              </a:rPr>
              <a:t>Επαγωγείς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rgbClr val="003399"/>
                </a:solidFill>
                <a:latin typeface="Calibri" pitchFamily="34" charset="0"/>
              </a:rPr>
              <a:t>ολιγοδενδρογένεσης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 			   </a:t>
            </a:r>
            <a:r>
              <a:rPr lang="el-GR" sz="2400" dirty="0">
                <a:solidFill>
                  <a:srgbClr val="003399"/>
                </a:solidFill>
                <a:latin typeface="Calibri" pitchFamily="34" charset="0"/>
              </a:rPr>
              <a:t>(</a:t>
            </a:r>
            <a:r>
              <a:rPr lang="en-GB" sz="2400" dirty="0">
                <a:solidFill>
                  <a:srgbClr val="003399"/>
                </a:solidFill>
                <a:latin typeface="Calibri" pitchFamily="34" charset="0"/>
              </a:rPr>
              <a:t>LM22A-4</a:t>
            </a:r>
            <a:r>
              <a:rPr lang="el-GR" sz="2400" dirty="0">
                <a:solidFill>
                  <a:srgbClr val="003399"/>
                </a:solidFill>
                <a:latin typeface="Calibri" pitchFamily="34" charset="0"/>
              </a:rPr>
              <a:t>-αγωνιστής </a:t>
            </a:r>
            <a:r>
              <a:rPr lang="en-US" sz="2400" dirty="0" err="1">
                <a:solidFill>
                  <a:srgbClr val="003399"/>
                </a:solidFill>
                <a:latin typeface="Calibri" pitchFamily="34" charset="0"/>
              </a:rPr>
              <a:t>TrkB</a:t>
            </a:r>
            <a:r>
              <a:rPr lang="el-GR" sz="2400" dirty="0">
                <a:solidFill>
                  <a:srgbClr val="003399"/>
                </a:solidFill>
                <a:latin typeface="Calibri" pitchFamily="34" charset="0"/>
              </a:rPr>
              <a:t>)</a:t>
            </a:r>
            <a:endParaRPr lang="en-US" sz="2800" b="1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sz="2800" b="1" dirty="0" err="1">
                <a:solidFill>
                  <a:srgbClr val="003399"/>
                </a:solidFill>
                <a:latin typeface="Calibri" pitchFamily="34" charset="0"/>
              </a:rPr>
              <a:t>Νευρο</a:t>
            </a:r>
            <a:r>
              <a:rPr lang="el-GR" sz="2800" b="1" dirty="0">
                <a:solidFill>
                  <a:srgbClr val="003399"/>
                </a:solidFill>
                <a:latin typeface="Calibri" pitchFamily="34" charset="0"/>
              </a:rPr>
              <a:t>-φλεγμονή: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 Αναστολείς </a:t>
            </a:r>
            <a:r>
              <a:rPr lang="el-GR" sz="2800" dirty="0" err="1">
                <a:solidFill>
                  <a:srgbClr val="003399"/>
                </a:solidFill>
                <a:latin typeface="Calibri" pitchFamily="34" charset="0"/>
              </a:rPr>
              <a:t>μικρογλοίας</a:t>
            </a: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3399"/>
                </a:solidFill>
                <a:latin typeface="Calibri" pitchFamily="34" charset="0"/>
              </a:rPr>
              <a:t>(</a:t>
            </a:r>
            <a:r>
              <a:rPr lang="en-GB" sz="2400" dirty="0">
                <a:solidFill>
                  <a:srgbClr val="003399"/>
                </a:solidFill>
                <a:latin typeface="Calibri" pitchFamily="34" charset="0"/>
              </a:rPr>
              <a:t>PLX5622</a:t>
            </a:r>
            <a:r>
              <a:rPr lang="el-GR" sz="2400" dirty="0">
                <a:solidFill>
                  <a:srgbClr val="003399"/>
                </a:solidFill>
                <a:latin typeface="Calibri" pitchFamily="34" charset="0"/>
              </a:rPr>
              <a:t>-			      αναστολέας </a:t>
            </a:r>
            <a:r>
              <a:rPr lang="en-GB" sz="2400" dirty="0">
                <a:solidFill>
                  <a:srgbClr val="003399"/>
                </a:solidFill>
                <a:latin typeface="Calibri" pitchFamily="34" charset="0"/>
              </a:rPr>
              <a:t>CSF1R</a:t>
            </a:r>
            <a:r>
              <a:rPr lang="el-GR" sz="2400" dirty="0">
                <a:solidFill>
                  <a:srgbClr val="003399"/>
                </a:solidFill>
                <a:latin typeface="Calibri" pitchFamily="34" charset="0"/>
              </a:rPr>
              <a:t>)</a:t>
            </a:r>
          </a:p>
          <a:p>
            <a:pPr>
              <a:buNone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				</a:t>
            </a:r>
            <a:endParaRPr lang="el-GR" sz="24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555700" cy="1143000"/>
          </a:xfrm>
        </p:spPr>
        <p:txBody>
          <a:bodyPr/>
          <a:lstStyle/>
          <a:p>
            <a:r>
              <a:rPr lang="el-GR" sz="3800" b="1" dirty="0">
                <a:solidFill>
                  <a:srgbClr val="C00000"/>
                </a:solidFill>
                <a:latin typeface="Calibri" pitchFamily="34" charset="0"/>
              </a:rPr>
              <a:t>Μελλοντικές Θεραπευτικές Προσεγγίσεις</a:t>
            </a:r>
            <a:endParaRPr lang="en-CA" sz="3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3857"/>
            <a:ext cx="4381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- Ομάδα"/>
          <p:cNvGrpSpPr/>
          <p:nvPr/>
        </p:nvGrpSpPr>
        <p:grpSpPr>
          <a:xfrm>
            <a:off x="4860032" y="1988840"/>
            <a:ext cx="4088135" cy="2822451"/>
            <a:chOff x="4860032" y="1988840"/>
            <a:chExt cx="4088135" cy="28224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656" y="2060848"/>
              <a:ext cx="4026511" cy="2750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- Ορθογώνιο"/>
            <p:cNvSpPr/>
            <p:nvPr/>
          </p:nvSpPr>
          <p:spPr bwMode="auto">
            <a:xfrm>
              <a:off x="4860032" y="1988840"/>
              <a:ext cx="28803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Συνοψίζοντας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87524" y="1156105"/>
            <a:ext cx="8568952" cy="511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675054" y="6581001"/>
            <a:ext cx="2468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doi:10.1093/</a:t>
            </a:r>
            <a:r>
              <a:rPr lang="en-GB" sz="1200" dirty="0" err="1">
                <a:latin typeface="Calibri" pitchFamily="34" charset="0"/>
              </a:rPr>
              <a:t>annonc</a:t>
            </a:r>
            <a:r>
              <a:rPr lang="en-GB" sz="1200" dirty="0">
                <a:latin typeface="Calibri" pitchFamily="34" charset="0"/>
              </a:rPr>
              <a:t>/mdz410 | 1935</a:t>
            </a:r>
            <a:endParaRPr lang="el-GR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Calibri" pitchFamily="34" charset="0"/>
              </a:rPr>
              <a:t>Chemobrain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373216"/>
            <a:ext cx="6264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C00000"/>
                </a:solidFill>
                <a:latin typeface="Calibri" pitchFamily="34" charset="0"/>
              </a:rPr>
              <a:t>Αντώνης </a:t>
            </a:r>
            <a:r>
              <a:rPr lang="el-GR" sz="3200" b="1" i="1" dirty="0" err="1">
                <a:solidFill>
                  <a:srgbClr val="C00000"/>
                </a:solidFill>
                <a:latin typeface="Calibri" pitchFamily="34" charset="0"/>
              </a:rPr>
              <a:t>Σταματάκης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l-GR" sz="2400" b="1" i="1" dirty="0">
                <a:solidFill>
                  <a:srgbClr val="C00000"/>
                </a:solidFill>
                <a:latin typeface="Calibri" pitchFamily="34" charset="0"/>
              </a:rPr>
              <a:t>Καθηγητής Βιολογίας-Βιολογίας Συμπεριφοράς</a:t>
            </a:r>
          </a:p>
          <a:p>
            <a:r>
              <a:rPr lang="el-GR" sz="2400" b="1" i="1" dirty="0">
                <a:solidFill>
                  <a:srgbClr val="C00000"/>
                </a:solidFill>
                <a:latin typeface="Calibri" pitchFamily="34" charset="0"/>
              </a:rPr>
              <a:t>Τμήμα Νοσηλευτικής-ΕΚΠΑ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6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Τι είναι το </a:t>
            </a:r>
            <a:r>
              <a:rPr lang="en-US" sz="4000" b="1" dirty="0" err="1">
                <a:solidFill>
                  <a:srgbClr val="C00000"/>
                </a:solidFill>
                <a:latin typeface="Calibri" pitchFamily="34" charset="0"/>
              </a:rPr>
              <a:t>Chemobrain</a:t>
            </a:r>
            <a:r>
              <a:rPr lang="en-US" sz="4000" b="1" dirty="0">
                <a:solidFill>
                  <a:srgbClr val="C00000"/>
                </a:solidFill>
                <a:latin typeface="Calibri" pitchFamily="34" charset="0"/>
              </a:rPr>
              <a:t>;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89784"/>
            <a:ext cx="8363272" cy="4896544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Σχετιζόμενη με Καρκίνο Νοητική Έκπτωση</a:t>
            </a:r>
          </a:p>
          <a:p>
            <a:pPr>
              <a:buNone/>
            </a:pPr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	</a:t>
            </a:r>
            <a:r>
              <a:rPr lang="en-GB" dirty="0">
                <a:solidFill>
                  <a:srgbClr val="003399"/>
                </a:solidFill>
                <a:latin typeface="Calibri" pitchFamily="34" charset="0"/>
              </a:rPr>
              <a:t>Cancer-related cognitive impairment (CRCI) </a:t>
            </a:r>
            <a:endParaRPr lang="en-CA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Δεν προκύπτει από όγκο στο νευρικό σύστημα</a:t>
            </a:r>
          </a:p>
          <a:p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Σχετίζεται με τον όγκο ή/και τη </a:t>
            </a:r>
            <a:r>
              <a:rPr lang="el-GR" b="1" i="1" dirty="0">
                <a:solidFill>
                  <a:srgbClr val="003399"/>
                </a:solidFill>
                <a:latin typeface="Calibri" pitchFamily="34" charset="0"/>
              </a:rPr>
              <a:t>θεραπεία αντιμετώπισής του</a:t>
            </a:r>
            <a:endParaRPr lang="en-US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~</a:t>
            </a: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10% </a:t>
            </a:r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των ασθενών (έως και 75%!)</a:t>
            </a:r>
          </a:p>
          <a:p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Βελτίωση με τον χρόνο αλλά και εμφάνιση μετά από 18-36 μήνες από τη θεραπεία</a:t>
            </a:r>
          </a:p>
          <a:p>
            <a:pPr>
              <a:buNone/>
            </a:pPr>
            <a:r>
              <a:rPr lang="el-GR" dirty="0">
                <a:solidFill>
                  <a:srgbClr val="003399"/>
                </a:solidFill>
                <a:latin typeface="Calibri" pitchFamily="34" charset="0"/>
              </a:rPr>
              <a:t>	</a:t>
            </a:r>
            <a:endParaRPr lang="en-CA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Παράγοντες Κινδύνου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89784"/>
            <a:ext cx="8568952" cy="4896544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Θεραπευτικές παρεμβάσεις </a:t>
            </a:r>
          </a:p>
          <a:p>
            <a:pPr>
              <a:buNone/>
            </a:pPr>
            <a:r>
              <a:rPr lang="el-GR" sz="2800" dirty="0">
                <a:solidFill>
                  <a:srgbClr val="003399"/>
                </a:solidFill>
                <a:latin typeface="Calibri" pitchFamily="34" charset="0"/>
              </a:rPr>
              <a:t>	π.χ. Χημειοθεραπείες, ραδιοθεραπείες, ανοσοθεραπείες, ορμονοθεραπείες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Συναισθηματική κατάσταση ασθενούς-διαχείριση στρες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Γενετικοί παράγοντες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Συμπτώματα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89784"/>
            <a:ext cx="8363272" cy="4896544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Προβλήματα Συγκέντρωσης-Προσοχής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Μειωμένη ταχύτητα αντίληψης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Ελλείμματα σε Μάθηση &amp; Μνήμη</a:t>
            </a:r>
            <a:endParaRPr lang="en-CA" b="1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Δυσκολίες στη λεκτική ανάκληση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Δυσκολίες στη μνήμη εργασίας-εκτέλεση παράλληλων εργασιών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Προβληματική λήψη αποφάσεων</a:t>
            </a:r>
          </a:p>
          <a:p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Βραδύτητα στις αντιδράσεις</a:t>
            </a:r>
          </a:p>
          <a:p>
            <a:pPr>
              <a:buNone/>
            </a:pPr>
            <a:r>
              <a:rPr lang="el-GR" b="1" dirty="0">
                <a:solidFill>
                  <a:srgbClr val="003399"/>
                </a:solidFill>
                <a:latin typeface="Calibri" pitchFamily="34" charset="0"/>
              </a:rPr>
              <a:t>	</a:t>
            </a:r>
            <a:endParaRPr lang="en-CA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Εμπλεκόμενες Εγκεφαλικές Περιοχές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184" y="1268760"/>
            <a:ext cx="5439633" cy="341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http://dx.doi.org/10.1016/j.jpainsymman.2010.04.021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3812" y="5013176"/>
            <a:ext cx="7956376" cy="1539552"/>
          </a:xfrm>
        </p:spPr>
        <p:txBody>
          <a:bodyPr>
            <a:noAutofit/>
          </a:bodyPr>
          <a:lstStyle/>
          <a:p>
            <a:r>
              <a:rPr lang="el-GR" sz="2600" b="1" dirty="0">
                <a:solidFill>
                  <a:srgbClr val="003399"/>
                </a:solidFill>
                <a:latin typeface="Calibri" pitchFamily="34" charset="0"/>
              </a:rPr>
              <a:t>Μειωμένη πυκνότητα φαιάς ουσίας</a:t>
            </a:r>
          </a:p>
          <a:p>
            <a:r>
              <a:rPr lang="el-GR" sz="2600" b="1" dirty="0">
                <a:solidFill>
                  <a:srgbClr val="003399"/>
                </a:solidFill>
                <a:latin typeface="Calibri" pitchFamily="34" charset="0"/>
              </a:rPr>
              <a:t>Μειωμένη/αυξημένη νευρωνική δραστηριότητα </a:t>
            </a:r>
            <a:r>
              <a:rPr lang="el-GR" sz="2600" b="1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 </a:t>
            </a:r>
          </a:p>
          <a:p>
            <a:pPr>
              <a:buNone/>
            </a:pPr>
            <a:r>
              <a:rPr lang="el-GR" sz="2600" b="1" i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	Εξάντληση</a:t>
            </a:r>
            <a:r>
              <a:rPr lang="el-GR" sz="26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l-GR" sz="26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νοητικών πόρων</a:t>
            </a:r>
            <a:endParaRPr lang="en-CA" sz="2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336172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Βιολογικοί Μηχανισμοί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864" y="1340769"/>
            <a:ext cx="700827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197768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Μειωμένη </a:t>
            </a:r>
            <a:r>
              <a:rPr lang="el-GR" sz="4000" b="1" dirty="0" err="1">
                <a:solidFill>
                  <a:srgbClr val="C00000"/>
                </a:solidFill>
                <a:latin typeface="Calibri" pitchFamily="34" charset="0"/>
              </a:rPr>
              <a:t>Νευρογένεση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4" y="1196752"/>
            <a:ext cx="4703260" cy="31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60032" y="1124744"/>
            <a:ext cx="4283968" cy="5400600"/>
          </a:xfrm>
        </p:spPr>
        <p:txBody>
          <a:bodyPr>
            <a:noAutofit/>
          </a:bodyPr>
          <a:lstStyle/>
          <a:p>
            <a:r>
              <a:rPr lang="el-GR" sz="2100" b="1" dirty="0" err="1">
                <a:solidFill>
                  <a:srgbClr val="003399"/>
                </a:solidFill>
                <a:latin typeface="Calibri" pitchFamily="34" charset="0"/>
              </a:rPr>
              <a:t>Νευρογένεση</a:t>
            </a:r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 σε ενήλικες: Ιππόκαμπος, πλάγιες κοιλίες, ραβδωτό</a:t>
            </a:r>
            <a:endParaRPr lang="en-US" sz="2100" b="1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US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methotrexate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, 5-fluorouracil, </a:t>
            </a:r>
            <a:r>
              <a:rPr lang="en-US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cyclophosphamide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, doxorubicin 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κ.ά.  μειωμένη κυτταρική διαίρεση &amp; ωρίμανση νέων κυττάρων</a:t>
            </a:r>
            <a:endParaRPr lang="en-US" sz="2100" dirty="0">
              <a:solidFill>
                <a:srgbClr val="003399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5-fluorouracil 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ή 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doxorubicin 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(?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αντι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-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οστρογόνα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?) </a:t>
            </a:r>
            <a:r>
              <a:rPr lang="el-GR" sz="21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Μείωση </a:t>
            </a:r>
            <a:r>
              <a:rPr lang="en-US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BDNF 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επάγει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νευρογένεση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)</a:t>
            </a:r>
          </a:p>
          <a:p>
            <a:r>
              <a:rPr lang="el-GR" sz="2100" b="1" i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Ατροφία </a:t>
            </a:r>
            <a:r>
              <a:rPr lang="el-GR" sz="2100" b="1" i="1" dirty="0" err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Ιπποκάμπου</a:t>
            </a:r>
            <a:r>
              <a:rPr lang="el-GR" sz="2100" dirty="0">
                <a:latin typeface="Calibri" pitchFamily="34" charset="0"/>
                <a:sym typeface="Wingdings" pitchFamily="2" charset="2"/>
              </a:rPr>
              <a:t>  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Μνημονικά ελλείμματα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788" y="197768"/>
            <a:ext cx="8735212" cy="1143000"/>
          </a:xfrm>
        </p:spPr>
        <p:txBody>
          <a:bodyPr/>
          <a:lstStyle/>
          <a:p>
            <a:r>
              <a:rPr lang="el-GR" sz="3400" b="1" dirty="0">
                <a:solidFill>
                  <a:srgbClr val="C00000"/>
                </a:solidFill>
                <a:latin typeface="Calibri" pitchFamily="34" charset="0"/>
              </a:rPr>
              <a:t>Διαταραχές Λευκής Ουσίας</a:t>
            </a:r>
            <a:endParaRPr lang="en-CA" sz="3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88024" y="1196752"/>
            <a:ext cx="4392488" cy="5256584"/>
          </a:xfrm>
        </p:spPr>
        <p:txBody>
          <a:bodyPr>
            <a:noAutofit/>
          </a:bodyPr>
          <a:lstStyle/>
          <a:p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Μειωμένη </a:t>
            </a:r>
            <a:r>
              <a:rPr lang="el-GR" sz="2100" b="1" dirty="0" err="1">
                <a:solidFill>
                  <a:srgbClr val="003399"/>
                </a:solidFill>
                <a:latin typeface="Calibri" pitchFamily="34" charset="0"/>
              </a:rPr>
              <a:t>μυελινοποίηση</a:t>
            </a:r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 σε μονοπάτια λευκής ουσίας μετά από χημειοθεραπεία</a:t>
            </a:r>
          </a:p>
          <a:p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Διαταραχές στον πολλαπλασιασμό &amp; τη διαφοροποίηση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ολιγοδενδροκυττάρων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 (πιο ευπαθή από άλλες κατηγορίες </a:t>
            </a:r>
            <a:r>
              <a:rPr lang="el-GR" sz="2100" dirty="0" err="1">
                <a:solidFill>
                  <a:srgbClr val="003399"/>
                </a:solidFill>
                <a:latin typeface="Calibri" pitchFamily="34" charset="0"/>
              </a:rPr>
              <a:t>γλοίας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</a:rPr>
              <a:t>)</a:t>
            </a:r>
          </a:p>
          <a:p>
            <a:r>
              <a:rPr lang="el-GR" sz="2100" b="1" dirty="0" err="1">
                <a:solidFill>
                  <a:srgbClr val="C00000"/>
                </a:solidFill>
                <a:latin typeface="Calibri" pitchFamily="34" charset="0"/>
              </a:rPr>
              <a:t>Μυελινοποίηση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 </a:t>
            </a:r>
            <a:r>
              <a:rPr lang="el-GR" sz="2100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ταχύτητα νευρικής αγωγής, συγχρονισμός δραστηριότητας  εγκεφαλικών περιοχών, ταχύτητα επεξεργασίας πληροφοριών</a:t>
            </a:r>
            <a:endParaRPr lang="el-GR" sz="21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4725144"/>
            <a:ext cx="439248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l-GR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Π.χ.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Methotrexate</a:t>
            </a:r>
            <a:r>
              <a:rPr kumimoji="0" lang="el-GR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Ενεργοποίηση </a:t>
            </a:r>
            <a:r>
              <a:rPr kumimoji="0" lang="el-GR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μικρογλοίας</a:t>
            </a:r>
            <a:r>
              <a:rPr kumimoji="0" lang="el-GR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 ενεργοποίηση </a:t>
            </a:r>
            <a:r>
              <a:rPr kumimoji="0" lang="el-GR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αστροκυτταρικής</a:t>
            </a:r>
            <a:r>
              <a:rPr kumimoji="0" lang="el-GR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l-GR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αντίδρασης</a:t>
            </a:r>
            <a:r>
              <a:rPr kumimoji="0" lang="el-GR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μείωση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OPCs</a:t>
            </a:r>
            <a:r>
              <a:rPr lang="el-GR" sz="2100" kern="0" dirty="0">
                <a:solidFill>
                  <a:srgbClr val="003399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μείωση μυελίνης</a:t>
            </a:r>
            <a:endParaRPr kumimoji="0" lang="el-GR" sz="21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4" y="1196752"/>
            <a:ext cx="4703260" cy="31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6047656" y="6581001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EMBO Molecular Medicine 12: e12075 | 2020</a:t>
            </a:r>
            <a:endParaRPr lang="el-GR" sz="1200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788" y="197768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  <a:latin typeface="Calibri" pitchFamily="34" charset="0"/>
              </a:rPr>
              <a:t>Διαταραχές στη νευρωνική δομή</a:t>
            </a:r>
            <a:endParaRPr lang="en-C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16016" y="1196752"/>
            <a:ext cx="4427984" cy="5256584"/>
          </a:xfrm>
        </p:spPr>
        <p:txBody>
          <a:bodyPr>
            <a:noAutofit/>
          </a:bodyPr>
          <a:lstStyle/>
          <a:p>
            <a:r>
              <a:rPr lang="el-GR" sz="2100" b="1" dirty="0">
                <a:solidFill>
                  <a:srgbClr val="003399"/>
                </a:solidFill>
                <a:latin typeface="Calibri" pitchFamily="34" charset="0"/>
              </a:rPr>
              <a:t>Απώλεια δενδριτών &amp; δενδριτικών ακάνθων (θέσεις συνάψεων)</a:t>
            </a:r>
            <a:endParaRPr lang="en-US" sz="2100" b="1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US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Cisplatin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, fluorouracil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en-US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doxorubicin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ή </a:t>
            </a:r>
            <a:r>
              <a:rPr lang="en-US" sz="2100" dirty="0" err="1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cyclophosphamide</a:t>
            </a:r>
            <a:r>
              <a:rPr lang="el-GR" sz="2100" dirty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 (?ανταγωνιστές ανδρογόνων/οιστρογόνων?)</a:t>
            </a:r>
            <a:r>
              <a:rPr lang="el-GR" sz="21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Μείωση δενδριτών &amp; ακάνθων</a:t>
            </a:r>
            <a:endParaRPr lang="el-GR" sz="2100" dirty="0">
              <a:latin typeface="Calibri" pitchFamily="34" charset="0"/>
              <a:sym typeface="Wingdings" pitchFamily="2" charset="2"/>
            </a:endParaRPr>
          </a:p>
          <a:p>
            <a:r>
              <a:rPr lang="el-GR" sz="2100" b="1" i="1" dirty="0" err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Ιππόκαμπος</a:t>
            </a:r>
            <a:r>
              <a:rPr lang="el-GR" sz="2100" dirty="0" err="1">
                <a:latin typeface="Calibri" pitchFamily="34" charset="0"/>
                <a:sym typeface="Wingdings" pitchFamily="2" charset="2"/>
              </a:rPr>
              <a:t></a:t>
            </a:r>
            <a:r>
              <a:rPr lang="el-GR" sz="2100" dirty="0">
                <a:latin typeface="Calibri" pitchFamily="34" charset="0"/>
                <a:sym typeface="Wingdings" pitchFamily="2" charset="2"/>
              </a:rPr>
              <a:t> 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Μνημονικά ελλείμματα</a:t>
            </a:r>
          </a:p>
          <a:p>
            <a:r>
              <a:rPr lang="el-GR" sz="2100" b="1" i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Φλοιός </a:t>
            </a:r>
            <a:r>
              <a:rPr lang="el-GR" sz="2100" b="1" i="1" dirty="0" err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προσαγωγίου</a:t>
            </a:r>
            <a:r>
              <a:rPr lang="el-GR" sz="2100" dirty="0" err="1">
                <a:latin typeface="Calibri" pitchFamily="34" charset="0"/>
                <a:sym typeface="Wingdings" pitchFamily="2" charset="2"/>
              </a:rPr>
              <a:t></a:t>
            </a:r>
            <a:r>
              <a:rPr lang="el-GR" sz="2100" dirty="0">
                <a:latin typeface="Calibri" pitchFamily="34" charset="0"/>
                <a:sym typeface="Wingdings" pitchFamily="2" charset="2"/>
              </a:rPr>
              <a:t> </a:t>
            </a:r>
            <a:r>
              <a:rPr lang="el-GR" sz="21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Συναισθηματική ρύθμιση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Pixel">
  <a:themeElements>
    <a:clrScheme name="Office Them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614</Words>
  <Application>Microsoft Office PowerPoint</Application>
  <PresentationFormat>Προβολή στην οθόνη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Pixel</vt:lpstr>
      <vt:lpstr>Chemobrain</vt:lpstr>
      <vt:lpstr>Τι είναι το Chemobrain;</vt:lpstr>
      <vt:lpstr>Παράγοντες Κινδύνου</vt:lpstr>
      <vt:lpstr>Συμπτώματα</vt:lpstr>
      <vt:lpstr>Εμπλεκόμενες Εγκεφαλικές Περιοχές</vt:lpstr>
      <vt:lpstr>Βιολογικοί Μηχανισμοί</vt:lpstr>
      <vt:lpstr>Μειωμένη Νευρογένεση</vt:lpstr>
      <vt:lpstr>Διαταραχές Λευκής Ουσίας</vt:lpstr>
      <vt:lpstr>Διαταραχές στη νευρωνική δομή</vt:lpstr>
      <vt:lpstr>Μειωμένη διαθεσιμότητα νευροδιαβιβαστών</vt:lpstr>
      <vt:lpstr>Νευρο-φλεγμονή</vt:lpstr>
      <vt:lpstr>Θεραπευτικές Παρεμβάσεις</vt:lpstr>
      <vt:lpstr>Μελλοντικοί Θεραπευτικοί Στόχοι</vt:lpstr>
      <vt:lpstr>Μελλοντικές Θεραπευτικές Προσεγγίσεις</vt:lpstr>
      <vt:lpstr>Συνοψίζοντας</vt:lpstr>
      <vt:lpstr>Chemobrain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Chemobrain</dc:title>
  <dc:creator>User</dc:creator>
  <cp:lastModifiedBy>Antonis Stamatakis</cp:lastModifiedBy>
  <cp:revision>118</cp:revision>
  <dcterms:created xsi:type="dcterms:W3CDTF">2021-06-13T15:31:14Z</dcterms:created>
  <dcterms:modified xsi:type="dcterms:W3CDTF">2025-04-09T05:08:23Z</dcterms:modified>
</cp:coreProperties>
</file>