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8" r:id="rId2"/>
    <p:sldId id="279" r:id="rId3"/>
    <p:sldId id="281" r:id="rId4"/>
    <p:sldId id="265" r:id="rId5"/>
    <p:sldId id="285" r:id="rId6"/>
    <p:sldId id="286" r:id="rId7"/>
    <p:sldId id="289" r:id="rId8"/>
    <p:sldId id="316" r:id="rId9"/>
    <p:sldId id="288" r:id="rId10"/>
    <p:sldId id="266" r:id="rId11"/>
    <p:sldId id="293" r:id="rId12"/>
    <p:sldId id="294" r:id="rId13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0" autoAdjust="0"/>
    <p:restoredTop sz="77039"/>
  </p:normalViewPr>
  <p:slideViewPr>
    <p:cSldViewPr snapToGrid="0" snapToObjects="1">
      <p:cViewPr varScale="1">
        <p:scale>
          <a:sx n="83" d="100"/>
          <a:sy n="8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22C8D-9F7B-9140-BA3E-06A4D8CC3F2A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E2E96-A5BF-354E-A1C3-5154B6D8761C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854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6401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7117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9404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0433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36863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53251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10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75157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11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7982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E40C-6DAD-E841-805E-729F48D79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BF87A-2DCC-C04C-9F2D-8E87AAC6A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A75D8-1241-2C4C-8E0C-A900F03C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6601-58EA-324D-B09D-E2F478EC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D88CE-7F23-7D48-ABC5-68BC4680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4765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400E-3AB0-3846-B98D-071E74E8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E5A18-0B8D-7644-ACB1-E4974FDA0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86DD-982B-444B-B77E-D4C8C8A4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EB157-A4B7-304F-8318-F684520C1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35147-B510-DE46-8AE3-1C3C6CCA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4191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247230-C9E2-DE4C-9A31-527E74FDF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0BF4C-9C0C-054F-B31C-25533C382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30706-36F0-CE48-87D3-5A6C2AEB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BA803-87E0-C448-8ADD-4CBF164D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1AC74-B70F-5D44-A821-3354CBBF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4705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139B-6B41-8040-BAC6-29F4CEC8A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C7E6-7D90-2E4F-89E2-6EE37954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9D518-E4B9-BC46-A1FC-4D32D898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7CDB1-66CE-E343-B9E8-2ABC832F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AADA0-1E8A-1147-B733-120060B7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93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4BA0E-2D0C-4A49-B049-0FED209D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BAD15-399F-D94B-9498-FBC0CB2DC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E18C9-B12E-F644-B25A-627565DA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5B95-C37E-994F-AE86-DEBE8A2D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025E3-6CBF-EA4D-9E98-DFDFC7CA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103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5ADB8-9A40-1E47-AC7B-8A835F7B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86FF7-B3CA-0144-AB13-C9BCE4EE4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9E3A2-4D48-1741-8417-155366BF5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BC9AA-2E8A-D24C-A0C2-93EDEE64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DAA9B-36A8-614B-9DBF-987E740F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67B62-A214-7849-A80B-5D6B16D8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7145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183E-0FA8-6149-AF55-2E830C07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0368A-8314-514E-A51A-0A6688D79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1BB5D-C7FA-8045-BBB0-FC8290269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4BE30-EB97-354A-B62A-00D6D5248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118EA-A46C-5D41-AEF8-B627DF89E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46625-8465-1C46-A849-E0275539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5368D-755F-A64D-B6E0-F30651E0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A5521-5EA6-FC4C-90DA-07F89A77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1313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D6B23-A034-5E44-93EA-1D3C336D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B0232-3FDB-7042-867B-E01AA65A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52E34-7D45-FB4D-A27E-6D553DB2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1B6A7-E1C3-3F4B-B991-2F731648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3795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35694-8369-4F42-956C-8D06A47B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F69D4-3521-A847-9957-439F28643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AD9F2-6348-4042-AFEE-C7673213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1729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820F-E1C7-7A42-A95E-14454D80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50351-1419-FD48-BAD1-C417C1DFD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026C-9A96-4F45-9352-1A1890817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278FC-78D7-B341-A182-DCBFDCEF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07664-E5DC-2944-B022-33F592BE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DAD11-52EE-1949-8579-93F08C852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0746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F779-FEB6-4E42-9172-E15629FC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647B7-CB73-A14C-B2C5-D99DFF13C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540C0-3D4E-7849-BD55-122A71B98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1AD35-D5AD-1549-9C2F-441317D9E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B68C2-4736-DA4C-B717-CC0D1A7C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17F15-11A1-EE49-AF8A-208AA52D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2898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F2FEFE-E6B8-7348-A49E-D80EFB7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850F-0E1D-A04D-9A99-E24D2A3B4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D85C-E91C-E64D-A511-0BAB84986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92501-EE97-0E45-9CD1-8FE0094FFBC9}" type="datetimeFigureOut">
              <a:rPr lang="en-GR" smtClean="0"/>
              <a:t>12/08/2025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7C2A0-B06E-CA41-BD72-369EB3BAD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B93CF-2AFD-2D42-903F-1C9F09B43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1004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>
            <a:extLst>
              <a:ext uri="{FF2B5EF4-FFF2-40B4-BE49-F238E27FC236}">
                <a16:creationId xmlns:a16="http://schemas.microsoft.com/office/drawing/2014/main" id="{45EED54A-430B-B94A-9FF6-798850C22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428" y="188913"/>
            <a:ext cx="2356735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Μικροϊνίδια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sp>
        <p:nvSpPr>
          <p:cNvPr id="26627" name="Text Box 6">
            <a:extLst>
              <a:ext uri="{FF2B5EF4-FFF2-40B4-BE49-F238E27FC236}">
                <a16:creationId xmlns:a16="http://schemas.microsoft.com/office/drawing/2014/main" id="{4EB5D58E-D593-B849-B559-86E10EC5B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038" y="908051"/>
            <a:ext cx="2195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800" b="1">
                <a:solidFill>
                  <a:srgbClr val="990000"/>
                </a:solidFill>
                <a:latin typeface="Times New Roman" panose="02020603050405020304" pitchFamily="18" charset="0"/>
              </a:rPr>
              <a:t>Ακτίνη</a:t>
            </a:r>
          </a:p>
        </p:txBody>
      </p:sp>
      <p:pic>
        <p:nvPicPr>
          <p:cNvPr id="26628" name="Picture 8" descr="090006">
            <a:extLst>
              <a:ext uri="{FF2B5EF4-FFF2-40B4-BE49-F238E27FC236}">
                <a16:creationId xmlns:a16="http://schemas.microsoft.com/office/drawing/2014/main" id="{72F27156-BF05-2D4F-AA12-157D3D63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11338"/>
            <a:ext cx="8497888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9">
            <a:extLst>
              <a:ext uri="{FF2B5EF4-FFF2-40B4-BE49-F238E27FC236}">
                <a16:creationId xmlns:a16="http://schemas.microsoft.com/office/drawing/2014/main" id="{368FE64E-7DD7-3C4A-BEC8-F73C703F4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9" y="4508500"/>
            <a:ext cx="835818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Σχήμα κυττάρου </a:t>
            </a:r>
            <a:r>
              <a:rPr lang="el-GR" altLang="en-GR" sz="2200" b="1">
                <a:solidFill>
                  <a:srgbClr val="0066FF"/>
                </a:solidFill>
                <a:latin typeface="Times New Roman" panose="02020603050405020304" pitchFamily="18" charset="0"/>
              </a:rPr>
              <a:t>π.χ. μικρολάχνες</a:t>
            </a:r>
            <a:endParaRPr lang="el-GR" altLang="en-GR" sz="2200" b="1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Μετακίνηση κυστιδίων, </a:t>
            </a:r>
            <a:r>
              <a:rPr lang="el-GR" altLang="en-GR" sz="2200" b="1">
                <a:solidFill>
                  <a:srgbClr val="0066FF"/>
                </a:solidFill>
                <a:latin typeface="Times New Roman" panose="02020603050405020304" pitchFamily="18" charset="0"/>
              </a:rPr>
              <a:t>π.χ. ενδοκυττάρωση/εξωκυττάρωση</a:t>
            </a:r>
            <a:endParaRPr lang="el-GR" altLang="en-GR" sz="2200" b="1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Μετακίνηση κυττάρων</a:t>
            </a:r>
            <a:r>
              <a:rPr lang="el-GR" altLang="en-GR" sz="2200" b="1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GR" sz="2200" b="1">
                <a:solidFill>
                  <a:srgbClr val="0066FF"/>
                </a:solidFill>
                <a:latin typeface="Times New Roman" panose="02020603050405020304" pitchFamily="18" charset="0"/>
              </a:rPr>
              <a:t>π.χ. ελασματοπόδια, μυϊκή σύσπαση</a:t>
            </a:r>
            <a:endParaRPr lang="el-GR" altLang="en-GR" sz="2200" b="1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Παροδικές δομές </a:t>
            </a:r>
            <a:r>
              <a:rPr lang="el-GR" altLang="en-GR" sz="2200" b="1">
                <a:solidFill>
                  <a:srgbClr val="0066FF"/>
                </a:solidFill>
                <a:latin typeface="Times New Roman" panose="02020603050405020304" pitchFamily="18" charset="0"/>
              </a:rPr>
              <a:t>π.χ. συσταλτός δακτύλιος κατά τη μίτωση</a:t>
            </a:r>
            <a:endParaRPr lang="el-GR" altLang="en-GR" sz="22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7D5FB7-FA4A-F74A-A9D3-69DB45AFD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64"/>
    </mc:Choice>
    <mc:Fallback xmlns="">
      <p:transition spd="slow" advTm="9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mp_tripple">
            <a:extLst>
              <a:ext uri="{FF2B5EF4-FFF2-40B4-BE49-F238E27FC236}">
                <a16:creationId xmlns:a16="http://schemas.microsoft.com/office/drawing/2014/main" id="{D52B1818-94F5-C64E-98D8-660C2900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98" r="3" b="4584"/>
          <a:stretch/>
        </p:blipFill>
        <p:spPr bwMode="auto">
          <a:xfrm>
            <a:off x="4318472" y="8"/>
            <a:ext cx="7908098" cy="68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" name="Text Box 2">
            <a:extLst>
              <a:ext uri="{FF2B5EF4-FFF2-40B4-BE49-F238E27FC236}">
                <a16:creationId xmlns:a16="http://schemas.microsoft.com/office/drawing/2014/main" id="{0E8F6DE1-AF6E-7C4D-9542-7744AC549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5" y="788992"/>
            <a:ext cx="7908098" cy="2387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lnSpcReduction="1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altLang="en-GR" sz="5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Κυτταρικές κινήσεις</a:t>
            </a:r>
            <a:r>
              <a:rPr lang="en-US" altLang="en-GR" sz="5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en-GR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(</a:t>
            </a:r>
            <a:r>
              <a:rPr lang="en-US" altLang="en-GR" sz="3600" b="1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Κυττ</a:t>
            </a:r>
            <a:r>
              <a:rPr lang="en-US" altLang="en-GR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α</a:t>
            </a:r>
            <a:r>
              <a:rPr lang="en-US" altLang="en-GR" sz="3600" b="1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ροσκελετός</a:t>
            </a:r>
            <a:r>
              <a:rPr lang="en-US" altLang="en-GR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GR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                </a:t>
            </a:r>
            <a:r>
              <a:rPr lang="el-GR" altLang="en-GR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&amp;</a:t>
            </a:r>
            <a:endParaRPr lang="en-US" altLang="en-GR" sz="3600" b="1" dirty="0">
              <a:solidFill>
                <a:schemeClr val="accent6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altLang="en-GR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Πρωτεΐνες Κινητήρες)</a:t>
            </a:r>
            <a:endParaRPr lang="el-GR" altLang="en-GR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en-GR" sz="4000" b="1" dirty="0">
              <a:solidFill>
                <a:schemeClr val="accent6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E86FB2-8FB3-8440-AB4C-A28291FA3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54B32-91BC-814D-9B7C-7A2EA68CB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00" y="3844003"/>
            <a:ext cx="3886672" cy="3019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4AD9E2-5AC7-1346-BE96-5917D04F5A35}"/>
              </a:ext>
            </a:extLst>
          </p:cNvPr>
          <p:cNvSpPr txBox="1"/>
          <p:nvPr/>
        </p:nvSpPr>
        <p:spPr>
          <a:xfrm>
            <a:off x="18229634" y="-11673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898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1"/>
    </mc:Choice>
    <mc:Fallback xmlns="">
      <p:transition spd="slow" advTm="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>
            <a:extLst>
              <a:ext uri="{FF2B5EF4-FFF2-40B4-BE49-F238E27FC236}">
                <a16:creationId xmlns:a16="http://schemas.microsoft.com/office/drawing/2014/main" id="{2C12DB02-A7CC-9A41-8E2F-5760EF420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798" y="-26988"/>
            <a:ext cx="3996607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Πρωτεΐνες Κινητήρες</a:t>
            </a:r>
            <a:endParaRPr lang="el-GR" altLang="en-GR" sz="2400" b="1" dirty="0">
              <a:solidFill>
                <a:srgbClr val="006600"/>
              </a:solidFill>
            </a:endParaRPr>
          </a:p>
        </p:txBody>
      </p:sp>
      <p:sp>
        <p:nvSpPr>
          <p:cNvPr id="37892" name="Text Box 9">
            <a:extLst>
              <a:ext uri="{FF2B5EF4-FFF2-40B4-BE49-F238E27FC236}">
                <a16:creationId xmlns:a16="http://schemas.microsoft.com/office/drawing/2014/main" id="{0E152CFD-FA68-4445-868F-16496A4DA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1052513"/>
            <a:ext cx="597693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600" b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Κινεσίνη</a:t>
            </a:r>
            <a:r>
              <a:rPr lang="el-GR" altLang="en-GR" sz="2600" b="1" dirty="0">
                <a:solidFill>
                  <a:srgbClr val="A50021"/>
                </a:solidFill>
                <a:latin typeface="Times New Roman" panose="02020603050405020304" pitchFamily="18" charset="0"/>
              </a:rPr>
              <a:t>	+ άκρο </a:t>
            </a:r>
            <a:r>
              <a:rPr lang="el-GR" altLang="en-GR" sz="2600" b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μικροσωληνίσκων</a:t>
            </a:r>
            <a:endParaRPr lang="el-GR" altLang="en-GR" sz="2600" b="1" dirty="0">
              <a:solidFill>
                <a:srgbClr val="A5002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600" b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Δυνεϊνη</a:t>
            </a:r>
            <a:r>
              <a:rPr lang="el-GR" altLang="en-GR" sz="2600" b="1" dirty="0">
                <a:solidFill>
                  <a:srgbClr val="A50021"/>
                </a:solidFill>
                <a:latin typeface="Times New Roman" panose="02020603050405020304" pitchFamily="18" charset="0"/>
              </a:rPr>
              <a:t>	- άκρο </a:t>
            </a:r>
            <a:r>
              <a:rPr lang="el-GR" altLang="en-GR" sz="2600" b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μικροσωληνίσκων</a:t>
            </a:r>
            <a:endParaRPr lang="el-GR" altLang="en-GR" sz="2600" b="1" dirty="0">
              <a:solidFill>
                <a:srgbClr val="A5002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600" b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Μυοσίνη</a:t>
            </a:r>
            <a:r>
              <a:rPr lang="el-GR" altLang="en-GR" sz="2600" b="1" dirty="0">
                <a:solidFill>
                  <a:srgbClr val="A50021"/>
                </a:solidFill>
                <a:latin typeface="Times New Roman" panose="02020603050405020304" pitchFamily="18" charset="0"/>
              </a:rPr>
              <a:t>	+ άκρο </a:t>
            </a:r>
            <a:r>
              <a:rPr lang="el-GR" altLang="en-GR" sz="2600" b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μικροϊνιδίων</a:t>
            </a:r>
            <a:endParaRPr lang="el-GR" altLang="en-GR" sz="2600" b="1" dirty="0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3" name="Text Box 10">
            <a:extLst>
              <a:ext uri="{FF2B5EF4-FFF2-40B4-BE49-F238E27FC236}">
                <a16:creationId xmlns:a16="http://schemas.microsoft.com/office/drawing/2014/main" id="{55693CC9-BD9A-0745-B173-049DEF26C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3500438"/>
            <a:ext cx="4103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Δέσμευση σε ινίδια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</a:t>
            </a:r>
            <a:r>
              <a:rPr lang="el-GR" altLang="en-GR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κυτταροσκελετού</a:t>
            </a:r>
            <a:endParaRPr lang="el-GR" altLang="en-GR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Μονόδρομη</a:t>
            </a:r>
            <a:r>
              <a:rPr lang="el-GR" altLang="en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μετακίνηση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ΑΤΡάσες</a:t>
            </a:r>
            <a:endParaRPr lang="el-GR" altLang="en-GR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C40CF1-930F-414B-AE88-90C9E7689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0092EC-9234-8340-9A88-D84B11F8E126}"/>
              </a:ext>
            </a:extLst>
          </p:cNvPr>
          <p:cNvGrpSpPr/>
          <p:nvPr/>
        </p:nvGrpSpPr>
        <p:grpSpPr>
          <a:xfrm>
            <a:off x="1058823" y="375675"/>
            <a:ext cx="3243235" cy="6106650"/>
            <a:chOff x="765735" y="375675"/>
            <a:chExt cx="3243235" cy="6106650"/>
          </a:xfrm>
        </p:grpSpPr>
        <p:pic>
          <p:nvPicPr>
            <p:cNvPr id="40966" name="Picture 6" descr="ch3f76">
              <a:extLst>
                <a:ext uri="{FF2B5EF4-FFF2-40B4-BE49-F238E27FC236}">
                  <a16:creationId xmlns:a16="http://schemas.microsoft.com/office/drawing/2014/main" id="{5851FDD3-FB24-BC44-A1CF-050A9DC60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-6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735" y="375675"/>
              <a:ext cx="1872390" cy="610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4CDBC1-3266-424F-BA3C-3D8083F3EA14}"/>
                </a:ext>
              </a:extLst>
            </p:cNvPr>
            <p:cNvSpPr txBox="1"/>
            <p:nvPr/>
          </p:nvSpPr>
          <p:spPr>
            <a:xfrm>
              <a:off x="2024764" y="1747322"/>
              <a:ext cx="1477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/>
                <a:t>ΣΥΝΔΕΣΗ </a:t>
              </a:r>
              <a:r>
                <a:rPr lang="en-GR" b="1" dirty="0"/>
                <a:t>ATP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113D6C-4F36-544D-A608-891B04672A5C}"/>
                </a:ext>
              </a:extLst>
            </p:cNvPr>
            <p:cNvSpPr txBox="1"/>
            <p:nvPr/>
          </p:nvSpPr>
          <p:spPr>
            <a:xfrm>
              <a:off x="2168040" y="3059668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/>
                <a:t>ΥΔΡΟΛΥΣΗ</a:t>
              </a:r>
              <a:endParaRPr lang="en-GR" b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020789-3FBE-8149-A5C6-D9A3F70C619C}"/>
                </a:ext>
              </a:extLst>
            </p:cNvPr>
            <p:cNvSpPr txBox="1"/>
            <p:nvPr/>
          </p:nvSpPr>
          <p:spPr>
            <a:xfrm>
              <a:off x="2263364" y="4455081"/>
              <a:ext cx="1745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/>
                <a:t>ΑΠΕΛΕΥΘΕΡΩΣΗ</a:t>
              </a:r>
              <a:endParaRPr lang="en-G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428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39"/>
    </mc:Choice>
    <mc:Fallback xmlns="">
      <p:transition spd="slow" advTm="20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16-17">
            <a:extLst>
              <a:ext uri="{FF2B5EF4-FFF2-40B4-BE49-F238E27FC236}">
                <a16:creationId xmlns:a16="http://schemas.microsoft.com/office/drawing/2014/main" id="{55603D45-C55E-1341-B265-9DDDE39F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26" y="1196975"/>
            <a:ext cx="777716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5">
            <a:extLst>
              <a:ext uri="{FF2B5EF4-FFF2-40B4-BE49-F238E27FC236}">
                <a16:creationId xmlns:a16="http://schemas.microsoft.com/office/drawing/2014/main" id="{E1F35F50-90F1-FC43-A005-F75C75AC9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413251"/>
            <a:ext cx="90073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n-GR" sz="2400" b="1">
                <a:solidFill>
                  <a:srgbClr val="990000"/>
                </a:solidFill>
                <a:latin typeface="Times New Roman" panose="02020603050405020304" pitchFamily="18" charset="0"/>
              </a:rPr>
              <a:t> Κινητήριες Κεφαλές </a:t>
            </a:r>
            <a:r>
              <a:rPr lang="en-US" altLang="en-GR" sz="2400" b="1">
                <a:solidFill>
                  <a:srgbClr val="990000"/>
                </a:solidFill>
                <a:latin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l-GR" altLang="en-GR" sz="2400" b="1">
                <a:solidFill>
                  <a:srgbClr val="990000"/>
                </a:solidFill>
                <a:latin typeface="Times New Roman" panose="02020603050405020304" pitchFamily="18" charset="0"/>
                <a:sym typeface="Wingdings" pitchFamily="2" charset="2"/>
              </a:rPr>
              <a:t> </a:t>
            </a:r>
            <a:r>
              <a:rPr lang="el-GR" altLang="en-GR" sz="2200" b="1">
                <a:solidFill>
                  <a:srgbClr val="990000"/>
                </a:solidFill>
                <a:latin typeface="Times New Roman" panose="02020603050405020304" pitchFamily="18" charset="0"/>
                <a:sym typeface="Wingdings" pitchFamily="2" charset="2"/>
              </a:rPr>
              <a:t>εξειδίκευση ινιδίου και κατεύθυνσης κίνησης</a:t>
            </a:r>
            <a:endParaRPr lang="el-GR" altLang="en-GR" sz="2200" b="1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l-GR" altLang="en-GR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n-GR" sz="2400" b="1">
                <a:solidFill>
                  <a:srgbClr val="990000"/>
                </a:solidFill>
                <a:latin typeface="Times New Roman" panose="02020603050405020304" pitchFamily="18" charset="0"/>
              </a:rPr>
              <a:t> Φέρουσες Ουρές </a:t>
            </a:r>
            <a:r>
              <a:rPr lang="en-US" altLang="en-GR" sz="2400" b="1">
                <a:solidFill>
                  <a:srgbClr val="990000"/>
                </a:solidFill>
                <a:latin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l-GR" altLang="en-GR" sz="2400" b="1">
                <a:solidFill>
                  <a:srgbClr val="990000"/>
                </a:solidFill>
                <a:latin typeface="Times New Roman" panose="02020603050405020304" pitchFamily="18" charset="0"/>
                <a:sym typeface="Wingdings" pitchFamily="2" charset="2"/>
              </a:rPr>
              <a:t> </a:t>
            </a:r>
            <a:r>
              <a:rPr lang="el-GR" altLang="en-GR" sz="2200" b="1">
                <a:solidFill>
                  <a:srgbClr val="990000"/>
                </a:solidFill>
                <a:latin typeface="Times New Roman" panose="02020603050405020304" pitchFamily="18" charset="0"/>
                <a:sym typeface="Wingdings" pitchFamily="2" charset="2"/>
              </a:rPr>
              <a:t>εξειδίκευση φορτίου</a:t>
            </a:r>
            <a:endParaRPr lang="el-GR" altLang="en-GR" sz="22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Text Box 6">
            <a:extLst>
              <a:ext uri="{FF2B5EF4-FFF2-40B4-BE49-F238E27FC236}">
                <a16:creationId xmlns:a16="http://schemas.microsoft.com/office/drawing/2014/main" id="{938C8154-99F0-7F43-830B-A0B90462F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798" y="-26988"/>
            <a:ext cx="3996607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Πρωτεΐνες Κινητήρες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3DF7AE-525E-4044-9508-4F657D9FDEBC}"/>
              </a:ext>
            </a:extLst>
          </p:cNvPr>
          <p:cNvSpPr txBox="1"/>
          <p:nvPr/>
        </p:nvSpPr>
        <p:spPr>
          <a:xfrm>
            <a:off x="9785788" y="185132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endParaRPr lang="en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23545-970D-DD45-AE89-AA5BD5D6C719}"/>
              </a:ext>
            </a:extLst>
          </p:cNvPr>
          <p:cNvSpPr txBox="1"/>
          <p:nvPr/>
        </p:nvSpPr>
        <p:spPr>
          <a:xfrm>
            <a:off x="9801732" y="324433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B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34DDC6-779D-4545-98D7-11D28FC72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35"/>
    </mc:Choice>
    <mc:Fallback xmlns="">
      <p:transition spd="slow" advTm="15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>
            <a:extLst>
              <a:ext uri="{FF2B5EF4-FFF2-40B4-BE49-F238E27FC236}">
                <a16:creationId xmlns:a16="http://schemas.microsoft.com/office/drawing/2014/main" id="{C9A979CE-F41B-904E-898E-546DD8941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338" y="160652"/>
            <a:ext cx="5307863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Δομή</a:t>
            </a:r>
            <a:r>
              <a:rPr lang="en-US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Μικροϊνιδιων</a:t>
            </a: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-</a:t>
            </a:r>
            <a:r>
              <a:rPr lang="el-GR" altLang="en-GR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Ακτίνη</a:t>
            </a:r>
            <a:endParaRPr lang="el-GR" altLang="en-GR" sz="2400" b="1" dirty="0">
              <a:solidFill>
                <a:srgbClr val="006600"/>
              </a:solidFill>
            </a:endParaRPr>
          </a:p>
        </p:txBody>
      </p:sp>
      <p:sp>
        <p:nvSpPr>
          <p:cNvPr id="27651" name="Text Box 6">
            <a:extLst>
              <a:ext uri="{FF2B5EF4-FFF2-40B4-BE49-F238E27FC236}">
                <a16:creationId xmlns:a16="http://schemas.microsoft.com/office/drawing/2014/main" id="{EAEDD9D4-56C3-3147-92F3-2493D9575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4838366"/>
            <a:ext cx="33115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G-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ακτίνη</a:t>
            </a:r>
            <a:endParaRPr lang="el-GR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F-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ακτίνη</a:t>
            </a:r>
            <a:endParaRPr lang="el-GR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Μικροϊνίδια</a:t>
            </a:r>
            <a:endParaRPr lang="el-GR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Ινίδια 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Ακτίνης</a:t>
            </a:r>
            <a:endParaRPr lang="el-GR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2" name="Picture 7" descr="090007-1">
            <a:extLst>
              <a:ext uri="{FF2B5EF4-FFF2-40B4-BE49-F238E27FC236}">
                <a16:creationId xmlns:a16="http://schemas.microsoft.com/office/drawing/2014/main" id="{8EF94ED4-45C0-F246-8BD9-20591046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51" y="1176181"/>
            <a:ext cx="8312901" cy="348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8E93B4-809C-514D-921E-A4EF399B2828}"/>
              </a:ext>
            </a:extLst>
          </p:cNvPr>
          <p:cNvSpPr txBox="1"/>
          <p:nvPr/>
        </p:nvSpPr>
        <p:spPr>
          <a:xfrm>
            <a:off x="5869435" y="5912111"/>
            <a:ext cx="6322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/>
              <a:t>Σημ</a:t>
            </a:r>
            <a:r>
              <a:rPr lang="el-GR" b="1" dirty="0"/>
              <a:t>: </a:t>
            </a:r>
          </a:p>
          <a:p>
            <a:r>
              <a:rPr lang="el-GR" b="1" dirty="0"/>
              <a:t>τα </a:t>
            </a:r>
            <a:r>
              <a:rPr lang="el-GR" b="1" dirty="0" err="1"/>
              <a:t>μικροϊνίδια</a:t>
            </a:r>
            <a:r>
              <a:rPr lang="el-GR" b="1" dirty="0"/>
              <a:t> </a:t>
            </a:r>
            <a:r>
              <a:rPr lang="el-GR" b="1" dirty="0" err="1"/>
              <a:t>είναι</a:t>
            </a:r>
            <a:r>
              <a:rPr lang="el-GR" b="1" dirty="0"/>
              <a:t> </a:t>
            </a:r>
            <a:r>
              <a:rPr lang="el-GR" b="1" dirty="0" err="1"/>
              <a:t>συνώνυμα</a:t>
            </a:r>
            <a:r>
              <a:rPr lang="el-GR" b="1" dirty="0"/>
              <a:t> με </a:t>
            </a:r>
            <a:r>
              <a:rPr lang="en-GB" b="1" dirty="0"/>
              <a:t>F-</a:t>
            </a:r>
            <a:r>
              <a:rPr lang="el-GR" b="1" dirty="0" err="1"/>
              <a:t>ακτίνη</a:t>
            </a:r>
            <a:r>
              <a:rPr lang="el-GR" b="1" dirty="0"/>
              <a:t>, με </a:t>
            </a:r>
            <a:r>
              <a:rPr lang="el-GR" b="1" dirty="0" err="1"/>
              <a:t>ινίδια</a:t>
            </a:r>
            <a:r>
              <a:rPr lang="el-GR" b="1" dirty="0"/>
              <a:t> </a:t>
            </a:r>
            <a:r>
              <a:rPr lang="el-GR" b="1" dirty="0" err="1"/>
              <a:t>ακτίνης</a:t>
            </a:r>
            <a:r>
              <a:rPr lang="el-GR" b="1" dirty="0"/>
              <a:t> ή </a:t>
            </a:r>
          </a:p>
          <a:p>
            <a:r>
              <a:rPr lang="el-GR" b="1" dirty="0"/>
              <a:t>νημάτια </a:t>
            </a:r>
            <a:r>
              <a:rPr lang="el-GR" b="1" dirty="0" err="1"/>
              <a:t>ακτίνης</a:t>
            </a:r>
            <a:endParaRPr lang="en-GR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BA0316-E6AA-7F4F-B1AD-0BBA054A7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68"/>
    </mc:Choice>
    <mc:Fallback xmlns="">
      <p:transition spd="slow" advTm="6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16-26">
            <a:extLst>
              <a:ext uri="{FF2B5EF4-FFF2-40B4-BE49-F238E27FC236}">
                <a16:creationId xmlns:a16="http://schemas.microsoft.com/office/drawing/2014/main" id="{D3B483EE-F316-B74C-8982-52C95D4A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24594" r="3613" b="12259"/>
          <a:stretch>
            <a:fillRect/>
          </a:stretch>
        </p:blipFill>
        <p:spPr bwMode="auto">
          <a:xfrm>
            <a:off x="1990726" y="1428750"/>
            <a:ext cx="835342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CF83A5EC-DC8A-714B-9F2B-77CD99604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989" y="4357687"/>
            <a:ext cx="10128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GR" sz="2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+ άκρο</a:t>
            </a:r>
          </a:p>
        </p:txBody>
      </p:sp>
      <p:sp>
        <p:nvSpPr>
          <p:cNvPr id="28676" name="Text Box 6">
            <a:extLst>
              <a:ext uri="{FF2B5EF4-FFF2-40B4-BE49-F238E27FC236}">
                <a16:creationId xmlns:a16="http://schemas.microsoft.com/office/drawing/2014/main" id="{54583E3E-977D-CA46-9A7C-25DCA659D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632" y="4357687"/>
            <a:ext cx="9477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GR" sz="2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- άκρο</a:t>
            </a:r>
          </a:p>
        </p:txBody>
      </p:sp>
      <p:sp>
        <p:nvSpPr>
          <p:cNvPr id="28677" name="Text Box 7">
            <a:extLst>
              <a:ext uri="{FF2B5EF4-FFF2-40B4-BE49-F238E27FC236}">
                <a16:creationId xmlns:a16="http://schemas.microsoft.com/office/drawing/2014/main" id="{63930735-F71F-6F47-9FC0-8702B6CD7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8" y="5300663"/>
            <a:ext cx="570071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G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Τοξίνες: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n-GR" sz="2400" b="1">
                <a:solidFill>
                  <a:srgbClr val="990000"/>
                </a:solidFill>
                <a:latin typeface="Times New Roman" panose="02020603050405020304" pitchFamily="18" charset="0"/>
              </a:rPr>
              <a:t> Κυτταροχαλασίνες, </a:t>
            </a:r>
            <a:r>
              <a:rPr lang="el-GR" altLang="en-GR" sz="2200" b="1">
                <a:solidFill>
                  <a:srgbClr val="0066FF"/>
                </a:solidFill>
                <a:latin typeface="Times New Roman" panose="02020603050405020304" pitchFamily="18" charset="0"/>
              </a:rPr>
              <a:t>εμποδίζει πολυμερισμό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n-GR" sz="2400" b="1">
                <a:solidFill>
                  <a:srgbClr val="990000"/>
                </a:solidFill>
                <a:latin typeface="Times New Roman" panose="02020603050405020304" pitchFamily="18" charset="0"/>
              </a:rPr>
              <a:t>Φαλλοϊδίνη, </a:t>
            </a:r>
            <a:r>
              <a:rPr lang="el-GR" altLang="en-GR" sz="2200" b="1">
                <a:solidFill>
                  <a:srgbClr val="0066FF"/>
                </a:solidFill>
                <a:latin typeface="Times New Roman" panose="02020603050405020304" pitchFamily="18" charset="0"/>
              </a:rPr>
              <a:t>εμποδίζει αποπολυμερισμό</a:t>
            </a:r>
          </a:p>
        </p:txBody>
      </p:sp>
      <p:sp>
        <p:nvSpPr>
          <p:cNvPr id="28678" name="Text Box 8">
            <a:extLst>
              <a:ext uri="{FF2B5EF4-FFF2-40B4-BE49-F238E27FC236}">
                <a16:creationId xmlns:a16="http://schemas.microsoft.com/office/drawing/2014/main" id="{98B6C171-A318-F341-BB1E-D367E3C95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370" y="-26988"/>
            <a:ext cx="4789901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Δυναμική Ινιδίων Ακτίνης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sp>
        <p:nvSpPr>
          <p:cNvPr id="28679" name="Text Box 9">
            <a:extLst>
              <a:ext uri="{FF2B5EF4-FFF2-40B4-BE49-F238E27FC236}">
                <a16:creationId xmlns:a16="http://schemas.microsoft.com/office/drawing/2014/main" id="{01FFF4DE-475E-B440-A404-BDE241020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677863"/>
            <a:ext cx="2663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800" b="1">
                <a:solidFill>
                  <a:srgbClr val="990000"/>
                </a:solidFill>
                <a:latin typeface="Times New Roman" panose="02020603050405020304" pitchFamily="18" charset="0"/>
              </a:rPr>
              <a:t>Υδρόλυση </a:t>
            </a:r>
            <a:r>
              <a:rPr lang="en-US" altLang="en-GR" sz="2800" b="1">
                <a:solidFill>
                  <a:srgbClr val="990000"/>
                </a:solidFill>
                <a:latin typeface="Times New Roman" panose="02020603050405020304" pitchFamily="18" charset="0"/>
              </a:rPr>
              <a:t>ATP</a:t>
            </a:r>
            <a:endParaRPr lang="el-GR" altLang="en-GR" sz="28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F73675-5D15-8D4B-A78B-7413AEA8A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91"/>
    </mc:Choice>
    <mc:Fallback xmlns="">
      <p:transition spd="slow" advTm="15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090007-2">
            <a:extLst>
              <a:ext uri="{FF2B5EF4-FFF2-40B4-BE49-F238E27FC236}">
                <a16:creationId xmlns:a16="http://schemas.microsoft.com/office/drawing/2014/main" id="{6DB97ABC-68E4-0943-BE18-3610D265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938214"/>
            <a:ext cx="4967288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5">
            <a:extLst>
              <a:ext uri="{FF2B5EF4-FFF2-40B4-BE49-F238E27FC236}">
                <a16:creationId xmlns:a16="http://schemas.microsoft.com/office/drawing/2014/main" id="{D8AD2741-5438-B146-ADF5-48EA68C9C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922" y="44450"/>
            <a:ext cx="9897646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Αέναος Ανασχηματισμός</a:t>
            </a:r>
            <a:r>
              <a:rPr lang="en-US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- TREADMILLING</a:t>
            </a: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(Κύλιση)</a:t>
            </a:r>
            <a:endParaRPr lang="el-GR" altLang="en-GR" sz="2400" b="1" dirty="0">
              <a:solidFill>
                <a:srgbClr val="006600"/>
              </a:solidFill>
            </a:endParaRPr>
          </a:p>
        </p:txBody>
      </p:sp>
      <p:sp>
        <p:nvSpPr>
          <p:cNvPr id="29700" name="Text Box 7">
            <a:extLst>
              <a:ext uri="{FF2B5EF4-FFF2-40B4-BE49-F238E27FC236}">
                <a16:creationId xmlns:a16="http://schemas.microsoft.com/office/drawing/2014/main" id="{A89CF8C5-F987-A544-9FE5-E33CE7AA6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712" y="5980113"/>
            <a:ext cx="3220753" cy="51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sz="2500" b="1" dirty="0">
                <a:solidFill>
                  <a:srgbClr val="A50021"/>
                </a:solidFill>
                <a:latin typeface="Times New Roman" panose="02020603050405020304" pitchFamily="18" charset="0"/>
              </a:rPr>
              <a:t>Οριακή Συγκέντρωση</a:t>
            </a:r>
            <a:endParaRPr lang="el-GR" altLang="en-GR" sz="2500" b="1" dirty="0">
              <a:solidFill>
                <a:srgbClr val="A5002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0B8B34-C222-3E46-BF48-F9E6F9DAD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8"/>
    </mc:Choice>
    <mc:Fallback xmlns="">
      <p:transition spd="slow" advTm="5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>
            <a:extLst>
              <a:ext uri="{FF2B5EF4-FFF2-40B4-BE49-F238E27FC236}">
                <a16:creationId xmlns:a16="http://schemas.microsoft.com/office/drawing/2014/main" id="{955C66D0-7619-7C40-AD3F-9F54CAACD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134" y="188913"/>
            <a:ext cx="3211135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Ενδιάμεσα Ινίδια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DC2DA671-3424-EB4D-BFD5-E50AAEAD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8" y="1628775"/>
            <a:ext cx="26273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Μονομερές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Δίκλωνο μόριο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Τετραμερές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Πρωτοϊνίδιο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Ενδιάμεσα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600" b="1">
                <a:solidFill>
                  <a:schemeClr val="accent2"/>
                </a:solidFill>
                <a:latin typeface="Times New Roman" panose="02020603050405020304" pitchFamily="18" charset="0"/>
              </a:rPr>
              <a:t>   Ινίδια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200" b="1">
                <a:solidFill>
                  <a:srgbClr val="C00000"/>
                </a:solidFill>
                <a:latin typeface="Times New Roman" panose="02020603050405020304" pitchFamily="18" charset="0"/>
              </a:rPr>
              <a:t>Ισχυρές Υδρόφοβες Αλληλεπιδράσεις</a:t>
            </a:r>
          </a:p>
        </p:txBody>
      </p:sp>
      <p:pic>
        <p:nvPicPr>
          <p:cNvPr id="30724" name="Picture 6" descr="090009-1">
            <a:extLst>
              <a:ext uri="{FF2B5EF4-FFF2-40B4-BE49-F238E27FC236}">
                <a16:creationId xmlns:a16="http://schemas.microsoft.com/office/drawing/2014/main" id="{764F4074-9E0D-6041-BC22-00BEE3C7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6" y="998283"/>
            <a:ext cx="7399793" cy="503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7D1B2C-09D2-FE48-859C-9F53096E1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7"/>
    </mc:Choice>
    <mc:Fallback xmlns="">
      <p:transition spd="slow" advTm="5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>
            <a:extLst>
              <a:ext uri="{FF2B5EF4-FFF2-40B4-BE49-F238E27FC236}">
                <a16:creationId xmlns:a16="http://schemas.microsoft.com/office/drawing/2014/main" id="{8ACEDDDC-C7F5-F04E-B5C9-517A9EB50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778" y="188913"/>
            <a:ext cx="4842608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Τύποι Ενδιάμεσων Ινιδίων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658EE13D-AC0B-F942-AF47-04F11B232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1894681"/>
            <a:ext cx="864235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Τύπος Ι 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&amp;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ΙΙ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	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Ινίδια Κερατίνης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 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επιθηλιακά κύτταρα</a:t>
            </a:r>
            <a:endParaRPr lang="en-US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Τύπος ΙΙΙ		Ινίδια 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Βιμεντίνης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θέση πυρήνα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			Ινίδια 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Δεσμίνης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μυϊκά κύτταρα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Τύπος 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IV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		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Νευροϊνίδια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νευράξονες</a:t>
            </a:r>
            <a:endParaRPr lang="el-GR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Τύπος 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V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		Πυρηνικές 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Λαμίνες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	</a:t>
            </a: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0B93A053-A6EA-784E-9274-9D816CC3D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62125"/>
            <a:ext cx="67945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AA6D21-1B6B-5540-A054-FEFFE5732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2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24"/>
    </mc:Choice>
    <mc:Fallback xmlns="">
      <p:transition spd="slow" advTm="6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>
            <a:extLst>
              <a:ext uri="{FF2B5EF4-FFF2-40B4-BE49-F238E27FC236}">
                <a16:creationId xmlns:a16="http://schemas.microsoft.com/office/drawing/2014/main" id="{801658DC-1E30-8C4C-ADEF-532C31FC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4" y="192089"/>
            <a:ext cx="57372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Λειτουργία Ενδιάμεσων Ινιδίων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A50021"/>
                </a:solidFill>
                <a:latin typeface="Times New Roman" panose="02020603050405020304" pitchFamily="18" charset="0"/>
              </a:rPr>
              <a:t>Μηχανική Αντοχή</a:t>
            </a:r>
          </a:p>
        </p:txBody>
      </p:sp>
      <p:pic>
        <p:nvPicPr>
          <p:cNvPr id="33795" name="Picture 11" descr="16-5">
            <a:extLst>
              <a:ext uri="{FF2B5EF4-FFF2-40B4-BE49-F238E27FC236}">
                <a16:creationId xmlns:a16="http://schemas.microsoft.com/office/drawing/2014/main" id="{B835BE76-0B43-0A49-953B-E1E258DF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" b="5873"/>
          <a:stretch>
            <a:fillRect/>
          </a:stretch>
        </p:blipFill>
        <p:spPr bwMode="auto">
          <a:xfrm>
            <a:off x="1649414" y="1671639"/>
            <a:ext cx="889317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12">
            <a:extLst>
              <a:ext uri="{FF2B5EF4-FFF2-40B4-BE49-F238E27FC236}">
                <a16:creationId xmlns:a16="http://schemas.microsoft.com/office/drawing/2014/main" id="{94F3E6CF-DD97-E148-89A0-EB861328B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4" y="5084763"/>
            <a:ext cx="755967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l-GR" altLang="en-G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Απλή Πομφολιγώδης Επιδερμόλυση - Κερατίνη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l-GR" altLang="en-G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Μυοπάθειες - Δεσμίνη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l-GR" altLang="en-G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Πλάγια Μυοτροφική Σκλήρυνση - Νευροϊνίδια</a:t>
            </a:r>
            <a:endParaRPr lang="el-GR" altLang="en-GR" sz="2400" b="1">
              <a:solidFill>
                <a:schemeClr val="accent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F8478D-C393-F942-A7BA-F45A72403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51"/>
    </mc:Choice>
    <mc:Fallback xmlns="">
      <p:transition spd="slow" advTm="8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>
            <a:extLst>
              <a:ext uri="{FF2B5EF4-FFF2-40B4-BE49-F238E27FC236}">
                <a16:creationId xmlns:a16="http://schemas.microsoft.com/office/drawing/2014/main" id="{801658DC-1E30-8C4C-ADEF-532C31FC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4" y="192089"/>
            <a:ext cx="57372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Λειτουργία Ενδιάμεσων Ινιδίων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A50021"/>
                </a:solidFill>
                <a:latin typeface="Times New Roman" panose="02020603050405020304" pitchFamily="18" charset="0"/>
              </a:rPr>
              <a:t>Μηχανική Αντοχή</a:t>
            </a:r>
          </a:p>
        </p:txBody>
      </p:sp>
      <p:pic>
        <p:nvPicPr>
          <p:cNvPr id="33795" name="Picture 11" descr="16-5">
            <a:extLst>
              <a:ext uri="{FF2B5EF4-FFF2-40B4-BE49-F238E27FC236}">
                <a16:creationId xmlns:a16="http://schemas.microsoft.com/office/drawing/2014/main" id="{B835BE76-0B43-0A49-953B-E1E258DF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" b="5873"/>
          <a:stretch>
            <a:fillRect/>
          </a:stretch>
        </p:blipFill>
        <p:spPr bwMode="auto">
          <a:xfrm>
            <a:off x="1649414" y="1671639"/>
            <a:ext cx="889317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12">
            <a:extLst>
              <a:ext uri="{FF2B5EF4-FFF2-40B4-BE49-F238E27FC236}">
                <a16:creationId xmlns:a16="http://schemas.microsoft.com/office/drawing/2014/main" id="{94F3E6CF-DD97-E148-89A0-EB861328B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4" y="5084763"/>
            <a:ext cx="755967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l-GR" altLang="en-G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Απλή Πομφολιγώδης Επιδερμόλυση - Κερατίνη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l-GR" altLang="en-G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Μυοπάθειες - Δεσμίνη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l-GR" altLang="en-GR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Πλάγια Μυοτροφική Σκλήρυνση - Νευροϊνίδια</a:t>
            </a:r>
            <a:endParaRPr lang="el-GR" altLang="en-GR" sz="2400" b="1">
              <a:solidFill>
                <a:schemeClr val="accent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2262CC-7D3F-2349-9E89-F8F1F801C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9"/>
    </mc:Choice>
    <mc:Fallback xmlns="">
      <p:transition spd="slow" advTm="5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>
            <a:extLst>
              <a:ext uri="{FF2B5EF4-FFF2-40B4-BE49-F238E27FC236}">
                <a16:creationId xmlns:a16="http://schemas.microsoft.com/office/drawing/2014/main" id="{7A5EEF88-29ED-944E-BD10-2F4B5B4BA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775" y="98299"/>
            <a:ext cx="3547574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Πυρηνικές </a:t>
            </a:r>
            <a:r>
              <a:rPr lang="el-GR" altLang="en-GR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Λαμίνες</a:t>
            </a:r>
            <a:endParaRPr lang="el-GR" altLang="en-GR" sz="2400" b="1" dirty="0">
              <a:solidFill>
                <a:srgbClr val="006600"/>
              </a:solidFill>
            </a:endParaRPr>
          </a:p>
        </p:txBody>
      </p:sp>
      <p:pic>
        <p:nvPicPr>
          <p:cNvPr id="34819" name="Picture 11" descr="ch12f20">
            <a:extLst>
              <a:ext uri="{FF2B5EF4-FFF2-40B4-BE49-F238E27FC236}">
                <a16:creationId xmlns:a16="http://schemas.microsoft.com/office/drawing/2014/main" id="{13D0B4C0-BED0-4047-871E-2B4709A3F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0" y="3334566"/>
            <a:ext cx="3679825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8">
            <a:extLst>
              <a:ext uri="{FF2B5EF4-FFF2-40B4-BE49-F238E27FC236}">
                <a16:creationId xmlns:a16="http://schemas.microsoft.com/office/drawing/2014/main" id="{FD6C41D8-F255-F34A-A889-2BE252AE2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1268393"/>
            <a:ext cx="49688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200" b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Φωσφορυλίωση</a:t>
            </a:r>
            <a:r>
              <a:rPr lang="en-US" altLang="en-GR" sz="2200" b="1" dirty="0">
                <a:solidFill>
                  <a:srgbClr val="A50021"/>
                </a:solidFill>
                <a:latin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l-GR" altLang="en-GR" sz="2200" b="1" dirty="0">
                <a:solidFill>
                  <a:srgbClr val="A50021"/>
                </a:solidFill>
                <a:latin typeface="Times New Roman" panose="02020603050405020304" pitchFamily="18" charset="0"/>
                <a:sym typeface="Wingdings" pitchFamily="2" charset="2"/>
              </a:rPr>
              <a:t>Αποδιοργάνωση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200" b="1" dirty="0" err="1">
                <a:solidFill>
                  <a:srgbClr val="006600"/>
                </a:solidFill>
                <a:latin typeface="Times New Roman" panose="02020603050405020304" pitchFamily="18" charset="0"/>
                <a:sym typeface="Wingdings" pitchFamily="2" charset="2"/>
              </a:rPr>
              <a:t>ΑποφωσφορυλίωσηΑυτοσυγκρότηση</a:t>
            </a:r>
            <a:endParaRPr lang="el-GR" altLang="en-GR" sz="22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4510F-D655-534E-9CF9-EDA8A71C4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674" y="2931303"/>
            <a:ext cx="7560426" cy="39199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5410D-FA72-4147-9C77-31FD339B7188}"/>
              </a:ext>
            </a:extLst>
          </p:cNvPr>
          <p:cNvSpPr txBox="1"/>
          <p:nvPr/>
        </p:nvSpPr>
        <p:spPr>
          <a:xfrm>
            <a:off x="5020236" y="31499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</a:t>
            </a:r>
            <a:endParaRPr lang="en-GR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758EB6-F2D0-C842-B8B6-DC63325FC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097D28-E1C0-2D4A-A8B3-E18D5FD9ED2C}"/>
              </a:ext>
            </a:extLst>
          </p:cNvPr>
          <p:cNvGrpSpPr/>
          <p:nvPr/>
        </p:nvGrpSpPr>
        <p:grpSpPr>
          <a:xfrm>
            <a:off x="-268" y="154764"/>
            <a:ext cx="7423043" cy="2886268"/>
            <a:chOff x="-268" y="154764"/>
            <a:chExt cx="7423043" cy="2886268"/>
          </a:xfrm>
        </p:grpSpPr>
        <p:grpSp>
          <p:nvGrpSpPr>
            <p:cNvPr id="34820" name="Group 12">
              <a:extLst>
                <a:ext uri="{FF2B5EF4-FFF2-40B4-BE49-F238E27FC236}">
                  <a16:creationId xmlns:a16="http://schemas.microsoft.com/office/drawing/2014/main" id="{36C17091-0C44-2341-A9FD-9791F66056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" y="339430"/>
              <a:ext cx="7423043" cy="2701602"/>
              <a:chOff x="852" y="475"/>
              <a:chExt cx="4477" cy="1428"/>
            </a:xfrm>
          </p:grpSpPr>
          <p:grpSp>
            <p:nvGrpSpPr>
              <p:cNvPr id="34822" name="Group 13">
                <a:extLst>
                  <a:ext uri="{FF2B5EF4-FFF2-40B4-BE49-F238E27FC236}">
                    <a16:creationId xmlns:a16="http://schemas.microsoft.com/office/drawing/2014/main" id="{5B42646C-D4B5-6A41-ADB3-E19E850A85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2" y="475"/>
                <a:ext cx="4355" cy="1428"/>
                <a:chOff x="852" y="475"/>
                <a:chExt cx="4355" cy="1428"/>
              </a:xfrm>
            </p:grpSpPr>
            <p:pic>
              <p:nvPicPr>
                <p:cNvPr id="34824" name="Picture 14" descr="ch12f21">
                  <a:extLst>
                    <a:ext uri="{FF2B5EF4-FFF2-40B4-BE49-F238E27FC236}">
                      <a16:creationId xmlns:a16="http://schemas.microsoft.com/office/drawing/2014/main" id="{DD387523-6D59-3C4F-8D39-26B56882A7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contrast="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0302" b="73988"/>
                <a:stretch>
                  <a:fillRect/>
                </a:stretch>
              </p:blipFill>
              <p:spPr bwMode="auto">
                <a:xfrm>
                  <a:off x="852" y="475"/>
                  <a:ext cx="4355" cy="1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825" name="Rectangle 15">
                  <a:extLst>
                    <a:ext uri="{FF2B5EF4-FFF2-40B4-BE49-F238E27FC236}">
                      <a16:creationId xmlns:a16="http://schemas.microsoft.com/office/drawing/2014/main" id="{DE46B12B-9A48-234C-A34D-A47F5B51E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6" y="1314"/>
                  <a:ext cx="1951" cy="5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l-GR" altLang="en-GR" sz="1800" dirty="0"/>
                    <a:t>Α</a:t>
                  </a:r>
                  <a:endParaRPr lang="en-GR" altLang="en-GR" sz="1800" dirty="0"/>
                </a:p>
              </p:txBody>
            </p:sp>
          </p:grpSp>
          <p:sp>
            <p:nvSpPr>
              <p:cNvPr id="34823" name="Rectangle 16">
                <a:extLst>
                  <a:ext uri="{FF2B5EF4-FFF2-40B4-BE49-F238E27FC236}">
                    <a16:creationId xmlns:a16="http://schemas.microsoft.com/office/drawing/2014/main" id="{90BC0C82-FDBC-E34D-8DB4-EFB3AB0A7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1389"/>
                <a:ext cx="589" cy="3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R" altLang="en-GR" sz="180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CA07965-4FC0-7944-B06F-9F98E04CE13D}"/>
                </a:ext>
              </a:extLst>
            </p:cNvPr>
            <p:cNvSpPr txBox="1"/>
            <p:nvPr/>
          </p:nvSpPr>
          <p:spPr>
            <a:xfrm>
              <a:off x="0" y="1083727"/>
              <a:ext cx="2034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err="1"/>
                <a:t>Πυρηνικ</a:t>
              </a:r>
              <a:r>
                <a:rPr lang="en-GR" dirty="0"/>
                <a:t>ό</a:t>
              </a:r>
              <a:r>
                <a:rPr lang="el-GR" dirty="0"/>
                <a:t>ς φάκελος</a:t>
              </a:r>
              <a:endParaRPr lang="en-GR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4F6162-F8BB-144A-8253-A9CD1599ABFC}"/>
                </a:ext>
              </a:extLst>
            </p:cNvPr>
            <p:cNvSpPr txBox="1"/>
            <p:nvPr/>
          </p:nvSpPr>
          <p:spPr>
            <a:xfrm>
              <a:off x="4719031" y="154764"/>
              <a:ext cx="912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err="1"/>
                <a:t>λαμίνες</a:t>
              </a:r>
              <a:endParaRPr lang="en-GR" dirty="0"/>
            </a:p>
          </p:txBody>
        </p:sp>
      </p:grpSp>
    </p:spTree>
    <p:extLst>
      <p:ext uri="{BB962C8B-B14F-4D97-AF65-F5344CB8AC3E}">
        <p14:creationId xmlns:p14="http://schemas.microsoft.com/office/powerpoint/2010/main" val="11428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34"/>
    </mc:Choice>
    <mc:Fallback xmlns="">
      <p:transition spd="slow" advTm="8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</TotalTime>
  <Words>297</Words>
  <Application>Microsoft Office PowerPoint</Application>
  <PresentationFormat>Ευρεία οθόνη</PresentationFormat>
  <Paragraphs>84</Paragraphs>
  <Slides>12</Slides>
  <Notes>8</Notes>
  <HiddenSlides>0</HiddenSlides>
  <MMClips>12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Androniki Raftogianni</dc:creator>
  <cp:lastModifiedBy>Antonis Stamatakis</cp:lastModifiedBy>
  <cp:revision>247</cp:revision>
  <cp:lastPrinted>2020-12-01T13:24:43Z</cp:lastPrinted>
  <dcterms:created xsi:type="dcterms:W3CDTF">2020-11-25T15:16:17Z</dcterms:created>
  <dcterms:modified xsi:type="dcterms:W3CDTF">2025-12-08T10:53:09Z</dcterms:modified>
</cp:coreProperties>
</file>