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66" r:id="rId2"/>
    <p:sldId id="315" r:id="rId3"/>
    <p:sldId id="308" r:id="rId4"/>
    <p:sldId id="267" r:id="rId5"/>
    <p:sldId id="268" r:id="rId6"/>
    <p:sldId id="269" r:id="rId7"/>
    <p:sldId id="277" r:id="rId8"/>
    <p:sldId id="274" r:id="rId9"/>
    <p:sldId id="272" r:id="rId10"/>
    <p:sldId id="312" r:id="rId11"/>
    <p:sldId id="275" r:id="rId12"/>
  </p:sldIdLst>
  <p:sldSz cx="12192000" cy="6858000"/>
  <p:notesSz cx="6858000" cy="9144000"/>
  <p:defaultTextStyle>
    <a:defPPr>
      <a:defRPr lang="en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280" autoAdjust="0"/>
    <p:restoredTop sz="77039"/>
  </p:normalViewPr>
  <p:slideViewPr>
    <p:cSldViewPr snapToGrid="0" snapToObjects="1">
      <p:cViewPr varScale="1">
        <p:scale>
          <a:sx n="88" d="100"/>
          <a:sy n="88" d="100"/>
        </p:scale>
        <p:origin x="82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B22C8D-9F7B-9140-BA3E-06A4D8CC3F2A}" type="datetimeFigureOut">
              <a:rPr lang="en-GR" smtClean="0"/>
              <a:t>12/06/2021</a:t>
            </a:fld>
            <a:endParaRPr lang="en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7E2E96-A5BF-354E-A1C3-5154B6D8761C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28547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7E2E96-A5BF-354E-A1C3-5154B6D8761C}" type="slidenum">
              <a:rPr lang="en-GR" smtClean="0"/>
              <a:t>4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8974867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7E2E96-A5BF-354E-A1C3-5154B6D8761C}" type="slidenum">
              <a:rPr lang="en-GR" smtClean="0"/>
              <a:t>5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4119421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7E2E96-A5BF-354E-A1C3-5154B6D8761C}" type="slidenum">
              <a:rPr lang="en-GR" smtClean="0"/>
              <a:t>6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7005275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7E2E96-A5BF-354E-A1C3-5154B6D8761C}" type="slidenum">
              <a:rPr lang="en-GR" smtClean="0"/>
              <a:t>7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7534756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7E2E96-A5BF-354E-A1C3-5154B6D8761C}" type="slidenum">
              <a:rPr lang="en-GR" smtClean="0"/>
              <a:t>8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1034061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7E2E96-A5BF-354E-A1C3-5154B6D8761C}" type="slidenum">
              <a:rPr lang="en-GR" smtClean="0"/>
              <a:t>9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5460479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7E2E96-A5BF-354E-A1C3-5154B6D8761C}" type="slidenum">
              <a:rPr lang="en-GR" smtClean="0"/>
              <a:t>10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2473663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7E2E96-A5BF-354E-A1C3-5154B6D8761C}" type="slidenum">
              <a:rPr lang="en-GR" smtClean="0"/>
              <a:t>11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330291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7E40C-6DAD-E841-805E-729F48D792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5BF87A-2DCC-C04C-9F2D-8E87AAC6A7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CA75D8-1241-2C4C-8E0C-A900F03C6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92501-EE97-0E45-9CD1-8FE0094FFBC9}" type="datetimeFigureOut">
              <a:rPr lang="en-GR" smtClean="0"/>
              <a:t>12/06/2021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F6601-58EA-324D-B09D-E2F478ECA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D88CE-7F23-7D48-ABC5-68BC4680D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732D6-5226-BF4A-9D27-B983F69F0E2B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747656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B400E-3AB0-3846-B98D-071E74E8F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1E5A18-0B8D-7644-ACB1-E4974FDA0F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A486DD-982B-444B-B77E-D4C8C8A41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92501-EE97-0E45-9CD1-8FE0094FFBC9}" type="datetimeFigureOut">
              <a:rPr lang="en-GR" smtClean="0"/>
              <a:t>12/06/2021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BEB157-A4B7-304F-8318-F684520C1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35147-B510-DE46-8AE3-1C3C6CCA8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732D6-5226-BF4A-9D27-B983F69F0E2B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641915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D247230-C9E2-DE4C-9A31-527E74FDFE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C0BF4C-9C0C-054F-B31C-25533C382A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430706-36F0-CE48-87D3-5A6C2AEBA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92501-EE97-0E45-9CD1-8FE0094FFBC9}" type="datetimeFigureOut">
              <a:rPr lang="en-GR" smtClean="0"/>
              <a:t>12/06/2021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9BA803-87E0-C448-8ADD-4CBF164D7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A1AC74-B70F-5D44-A821-3354CBBF4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732D6-5226-BF4A-9D27-B983F69F0E2B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047050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1139B-6B41-8040-BAC6-29F4CEC8A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2BC7E6-7D90-2E4F-89E2-6EE37954CC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49D518-E4B9-BC46-A1FC-4D32D8986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92501-EE97-0E45-9CD1-8FE0094FFBC9}" type="datetimeFigureOut">
              <a:rPr lang="en-GR" smtClean="0"/>
              <a:t>12/06/2021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D7CDB1-66CE-E343-B9E8-2ABC832FC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AADA0-1E8A-1147-B733-120060B7E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732D6-5226-BF4A-9D27-B983F69F0E2B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82930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4BA0E-2D0C-4A49-B049-0FED209DE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CBAD15-399F-D94B-9498-FBC0CB2DC9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8E18C9-B12E-F644-B25A-627565DA5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92501-EE97-0E45-9CD1-8FE0094FFBC9}" type="datetimeFigureOut">
              <a:rPr lang="en-GR" smtClean="0"/>
              <a:t>12/06/2021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65B95-C37E-994F-AE86-DEBE8A2D7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C025E3-6CBF-EA4D-9E98-DFDFC7CAC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732D6-5226-BF4A-9D27-B983F69F0E2B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11036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5ADB8-9A40-1E47-AC7B-8A835F7B9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886FF7-B3CA-0144-AB13-C9BCE4EE4B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E9E3A2-4D48-1741-8417-155366BF5D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BBC9AA-2E8A-D24C-A0C2-93EDEE649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92501-EE97-0E45-9CD1-8FE0094FFBC9}" type="datetimeFigureOut">
              <a:rPr lang="en-GR" smtClean="0"/>
              <a:t>12/06/2021</a:t>
            </a:fld>
            <a:endParaRPr lang="en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FDAA9B-36A8-614B-9DBF-987E740F3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D67B62-A214-7849-A80B-5D6B16D8F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732D6-5226-BF4A-9D27-B983F69F0E2B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4071457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F183E-0FA8-6149-AF55-2E830C07E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D0368A-8314-514E-A51A-0A6688D799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51BB5D-C7FA-8045-BBB0-FC8290269D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94BE30-EB97-354A-B62A-00D6D52483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3118EA-A46C-5D41-AEF8-B627DF89E7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E46625-8465-1C46-A849-E02755391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92501-EE97-0E45-9CD1-8FE0094FFBC9}" type="datetimeFigureOut">
              <a:rPr lang="en-GR" smtClean="0"/>
              <a:t>12/06/2021</a:t>
            </a:fld>
            <a:endParaRPr lang="en-G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95368D-755F-A64D-B6E0-F30651E07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0A5521-5EA6-FC4C-90DA-07F89A77E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732D6-5226-BF4A-9D27-B983F69F0E2B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4213130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D6B23-A034-5E44-93EA-1D3C336D4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0B0232-3FDB-7042-867B-E01AA65A4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92501-EE97-0E45-9CD1-8FE0094FFBC9}" type="datetimeFigureOut">
              <a:rPr lang="en-GR" smtClean="0"/>
              <a:t>12/06/2021</a:t>
            </a:fld>
            <a:endParaRPr lang="en-G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A52E34-7D45-FB4D-A27E-6D553DB2B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11B6A7-E1C3-3F4B-B991-2F731648C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732D6-5226-BF4A-9D27-B983F69F0E2B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037957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035694-8369-4F42-956C-8D06A47BB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92501-EE97-0E45-9CD1-8FE0094FFBC9}" type="datetimeFigureOut">
              <a:rPr lang="en-GR" smtClean="0"/>
              <a:t>12/06/2021</a:t>
            </a:fld>
            <a:endParaRPr lang="en-G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0F69D4-3521-A847-9957-439F28643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7AD9F2-6348-4042-AFEE-C76732130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732D6-5226-BF4A-9D27-B983F69F0E2B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117293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6820F-E1C7-7A42-A95E-14454D802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950351-1419-FD48-BAD1-C417C1DFD3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15026C-9A96-4F45-9352-1A18908177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8278FC-78D7-B341-A182-DCBFDCEF6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92501-EE97-0E45-9CD1-8FE0094FFBC9}" type="datetimeFigureOut">
              <a:rPr lang="en-GR" smtClean="0"/>
              <a:t>12/06/2021</a:t>
            </a:fld>
            <a:endParaRPr lang="en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307664-E5DC-2944-B022-33F592BE9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DDAD11-52EE-1949-8579-93F08C852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732D6-5226-BF4A-9D27-B983F69F0E2B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107466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9F779-FEB6-4E42-9172-E15629FC1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F647B7-CB73-A14C-B2C5-D99DFF13C2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A540C0-3D4E-7849-BD55-122A71B98A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81AD35-D5AD-1549-9C2F-441317D9E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92501-EE97-0E45-9CD1-8FE0094FFBC9}" type="datetimeFigureOut">
              <a:rPr lang="en-GR" smtClean="0"/>
              <a:t>12/06/2021</a:t>
            </a:fld>
            <a:endParaRPr lang="en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8B68C2-4736-DA4C-B717-CC0D1A7CE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917F15-11A1-EE49-AF8A-208AA52D7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732D6-5226-BF4A-9D27-B983F69F0E2B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728982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EF2FEFE-E6B8-7348-A49E-D80EFB7D7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01850F-0E1D-A04D-9A99-E24D2A3B43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01D85C-E91C-E64D-A511-0BAB84986D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792501-EE97-0E45-9CD1-8FE0094FFBC9}" type="datetimeFigureOut">
              <a:rPr lang="en-GR" smtClean="0"/>
              <a:t>12/06/2021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37C2A0-B06E-CA41-BD72-369EB3BADA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FB93CF-2AFD-2D42-903F-1C9F09B43B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4732D6-5226-BF4A-9D27-B983F69F0E2B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010047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4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22A397E7-BF60-45B2-84C7-B074B76C3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338" name="Picture 11" descr="mp_tripple">
            <a:extLst>
              <a:ext uri="{FF2B5EF4-FFF2-40B4-BE49-F238E27FC236}">
                <a16:creationId xmlns:a16="http://schemas.microsoft.com/office/drawing/2014/main" id="{D52B1818-94F5-C64E-98D8-660C290006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8" r="3" b="4584"/>
          <a:stretch/>
        </p:blipFill>
        <p:spPr bwMode="auto">
          <a:xfrm>
            <a:off x="4283902" y="10"/>
            <a:ext cx="7908098" cy="6857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37" name="Text Box 2">
            <a:extLst>
              <a:ext uri="{FF2B5EF4-FFF2-40B4-BE49-F238E27FC236}">
                <a16:creationId xmlns:a16="http://schemas.microsoft.com/office/drawing/2014/main" id="{0E8F6DE1-AF6E-7C4D-9542-7744AC5490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585" y="1293803"/>
            <a:ext cx="5505449" cy="23876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GR" sz="5000" b="1" dirty="0" err="1">
                <a:solidFill>
                  <a:schemeClr val="bg1"/>
                </a:solidFill>
                <a:latin typeface="+mn-lt"/>
                <a:ea typeface="+mj-ea"/>
                <a:cs typeface="+mj-cs"/>
              </a:rPr>
              <a:t>Κυττ</a:t>
            </a:r>
            <a:r>
              <a:rPr lang="en-US" altLang="en-GR" sz="5000" b="1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α</a:t>
            </a:r>
            <a:r>
              <a:rPr lang="en-US" altLang="en-GR" sz="5000" b="1" dirty="0" err="1">
                <a:solidFill>
                  <a:schemeClr val="bg1"/>
                </a:solidFill>
                <a:latin typeface="+mn-lt"/>
                <a:ea typeface="+mj-ea"/>
                <a:cs typeface="+mj-cs"/>
              </a:rPr>
              <a:t>ροσκελετός</a:t>
            </a:r>
            <a:endParaRPr lang="en-US" altLang="en-GR" sz="5000" b="1" dirty="0">
              <a:solidFill>
                <a:schemeClr val="bg1"/>
              </a:solidFill>
              <a:latin typeface="+mn-lt"/>
              <a:ea typeface="+mj-ea"/>
              <a:cs typeface="+mj-cs"/>
            </a:endParaRP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28585" y="3681408"/>
            <a:ext cx="1193482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4873576-1BD0-E94B-926A-59F0A2E3F7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84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2">
            <a:extLst>
              <a:ext uri="{FF2B5EF4-FFF2-40B4-BE49-F238E27FC236}">
                <a16:creationId xmlns:a16="http://schemas.microsoft.com/office/drawing/2014/main" id="{99FEBC2A-B16C-134C-A945-6F70E75CA8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2822" y="188913"/>
            <a:ext cx="5732082" cy="631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l-GR" altLang="en-GR" b="1">
                <a:solidFill>
                  <a:srgbClr val="006600"/>
                </a:solidFill>
                <a:latin typeface="Times New Roman" panose="02020603050405020304" pitchFamily="18" charset="0"/>
              </a:rPr>
              <a:t>Λειτουργίες Μικροσωληνίσκων</a:t>
            </a:r>
            <a:endParaRPr lang="el-GR" altLang="en-GR" sz="2400" b="1">
              <a:solidFill>
                <a:srgbClr val="006600"/>
              </a:solidFill>
            </a:endParaRPr>
          </a:p>
        </p:txBody>
      </p:sp>
      <p:pic>
        <p:nvPicPr>
          <p:cNvPr id="23556" name="Picture 9" descr="ap00142">
            <a:extLst>
              <a:ext uri="{FF2B5EF4-FFF2-40B4-BE49-F238E27FC236}">
                <a16:creationId xmlns:a16="http://schemas.microsoft.com/office/drawing/2014/main" id="{8BBAC0F7-FFC2-0E47-B608-0A453E251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549" y="1133475"/>
            <a:ext cx="2295525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7" name="Group 13">
            <a:extLst>
              <a:ext uri="{FF2B5EF4-FFF2-40B4-BE49-F238E27FC236}">
                <a16:creationId xmlns:a16="http://schemas.microsoft.com/office/drawing/2014/main" id="{328F9C04-42FD-684E-881A-B5EF09783248}"/>
              </a:ext>
            </a:extLst>
          </p:cNvPr>
          <p:cNvGrpSpPr>
            <a:grpSpLocks/>
          </p:cNvGrpSpPr>
          <p:nvPr/>
        </p:nvGrpSpPr>
        <p:grpSpPr bwMode="auto">
          <a:xfrm>
            <a:off x="203853" y="3105723"/>
            <a:ext cx="3240087" cy="2563812"/>
            <a:chOff x="521" y="2395"/>
            <a:chExt cx="2041" cy="1615"/>
          </a:xfrm>
        </p:grpSpPr>
        <p:pic>
          <p:nvPicPr>
            <p:cNvPr id="23558" name="Picture 11" descr="nicoleta3">
              <a:extLst>
                <a:ext uri="{FF2B5EF4-FFF2-40B4-BE49-F238E27FC236}">
                  <a16:creationId xmlns:a16="http://schemas.microsoft.com/office/drawing/2014/main" id="{2C68DA0C-4CD5-C541-848B-AD39BCB889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" y="2395"/>
              <a:ext cx="2041" cy="1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59" name="Rectangle 12">
              <a:extLst>
                <a:ext uri="{FF2B5EF4-FFF2-40B4-BE49-F238E27FC236}">
                  <a16:creationId xmlns:a16="http://schemas.microsoft.com/office/drawing/2014/main" id="{08956B5B-7578-A843-8FD8-DD5A70E2B4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7" y="2395"/>
              <a:ext cx="1315" cy="59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R" altLang="en-GR" sz="1800" dirty="0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B0E23D5-4C16-9A4C-9452-62A27A88E2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6936" y="3718501"/>
            <a:ext cx="6458317" cy="2666660"/>
          </a:xfrm>
          <a:prstGeom prst="rect">
            <a:avLst/>
          </a:prstGeom>
        </p:spPr>
      </p:pic>
      <p:sp>
        <p:nvSpPr>
          <p:cNvPr id="23555" name="Text Box 4">
            <a:extLst>
              <a:ext uri="{FF2B5EF4-FFF2-40B4-BE49-F238E27FC236}">
                <a16:creationId xmlns:a16="http://schemas.microsoft.com/office/drawing/2014/main" id="{8D27A993-9A76-0A41-BCE1-6EBBB058B3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9070" y="1008186"/>
            <a:ext cx="4787900" cy="289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el-GR" altLang="en-GR" sz="26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Μορφή κυττάρου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GR" sz="26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	</a:t>
            </a:r>
            <a:r>
              <a:rPr lang="el-GR" altLang="en-GR" sz="20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π.χ. </a:t>
            </a:r>
            <a:r>
              <a:rPr lang="el-GR" altLang="en-GR" sz="20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νευράξονες</a:t>
            </a:r>
            <a:endParaRPr lang="el-GR" altLang="en-GR" sz="2600" b="1" dirty="0">
              <a:solidFill>
                <a:schemeClr val="accent2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el-GR" altLang="en-GR" sz="26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Διάταξη οργανιδίων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GR" sz="26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	 </a:t>
            </a:r>
            <a:r>
              <a:rPr lang="el-GR" altLang="en-GR" sz="20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π.χ. </a:t>
            </a:r>
            <a:r>
              <a:rPr lang="en-US" altLang="en-GR" sz="20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ER, Golgi</a:t>
            </a:r>
            <a:endParaRPr lang="el-GR" altLang="en-GR" sz="2600" b="1" dirty="0">
              <a:solidFill>
                <a:schemeClr val="accent2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el-GR" altLang="en-GR" sz="26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Διαχωρισμός Χρωμοσωμάτων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endParaRPr lang="el-GR" altLang="en-GR" sz="2600" b="1" dirty="0">
              <a:solidFill>
                <a:schemeClr val="accent2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el-GR" altLang="en-GR" sz="26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Κίνηση κυττάρων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6A42EC9-79AD-B348-B3C2-625B375A8B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65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392"/>
    </mc:Choice>
    <mc:Fallback xmlns="">
      <p:transition spd="slow" advTm="116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77273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2">
            <a:extLst>
              <a:ext uri="{FF2B5EF4-FFF2-40B4-BE49-F238E27FC236}">
                <a16:creationId xmlns:a16="http://schemas.microsoft.com/office/drawing/2014/main" id="{8A17B0CF-0F76-DD4B-839B-40F0FCA562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5343" y="188913"/>
            <a:ext cx="4187364" cy="631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l-GR" altLang="en-GR" b="1">
                <a:solidFill>
                  <a:srgbClr val="006600"/>
                </a:solidFill>
                <a:latin typeface="Times New Roman" panose="02020603050405020304" pitchFamily="18" charset="0"/>
              </a:rPr>
              <a:t>Αντιμιτογόνες Ενώσεις</a:t>
            </a:r>
            <a:endParaRPr lang="el-GR" altLang="en-GR" sz="2400" b="1">
              <a:solidFill>
                <a:srgbClr val="006600"/>
              </a:solidFill>
            </a:endParaRPr>
          </a:p>
        </p:txBody>
      </p:sp>
      <p:pic>
        <p:nvPicPr>
          <p:cNvPr id="24579" name="Picture 7" descr="ch16f21">
            <a:extLst>
              <a:ext uri="{FF2B5EF4-FFF2-40B4-BE49-F238E27FC236}">
                <a16:creationId xmlns:a16="http://schemas.microsoft.com/office/drawing/2014/main" id="{0D3C06CA-CB19-7947-964F-6C1409490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47"/>
          <a:stretch>
            <a:fillRect/>
          </a:stretch>
        </p:blipFill>
        <p:spPr bwMode="auto">
          <a:xfrm>
            <a:off x="1703389" y="1557338"/>
            <a:ext cx="4105275" cy="323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 Box 8">
            <a:extLst>
              <a:ext uri="{FF2B5EF4-FFF2-40B4-BE49-F238E27FC236}">
                <a16:creationId xmlns:a16="http://schemas.microsoft.com/office/drawing/2014/main" id="{234B2265-0880-ED47-A4F4-3CB5972076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5914" y="4941889"/>
            <a:ext cx="1800225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el-GR" altLang="en-GR" sz="2200" b="1">
                <a:solidFill>
                  <a:srgbClr val="990000"/>
                </a:solidFill>
                <a:latin typeface="Times New Roman" panose="02020603050405020304" pitchFamily="18" charset="0"/>
              </a:rPr>
              <a:t>Ταξόλη</a:t>
            </a:r>
          </a:p>
        </p:txBody>
      </p:sp>
      <p:graphicFrame>
        <p:nvGraphicFramePr>
          <p:cNvPr id="21533" name="Group 29">
            <a:extLst>
              <a:ext uri="{FF2B5EF4-FFF2-40B4-BE49-F238E27FC236}">
                <a16:creationId xmlns:a16="http://schemas.microsoft.com/office/drawing/2014/main" id="{7C2BBD47-183F-E14C-9768-6428CD07418B}"/>
              </a:ext>
            </a:extLst>
          </p:cNvPr>
          <p:cNvGraphicFramePr>
            <a:graphicFrameLocks noGrp="1"/>
          </p:cNvGraphicFramePr>
          <p:nvPr/>
        </p:nvGraphicFramePr>
        <p:xfrm>
          <a:off x="6024564" y="1477964"/>
          <a:ext cx="4859337" cy="4480130"/>
        </p:xfrm>
        <a:graphic>
          <a:graphicData uri="http://schemas.openxmlformats.org/drawingml/2006/table">
            <a:tbl>
              <a:tblPr/>
              <a:tblGrid>
                <a:gridCol w="1577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813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6617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22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77" marB="45677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18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Taxol</a:t>
                      </a:r>
                    </a:p>
                  </a:txBody>
                  <a:tcPr marT="45677" marB="4567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binds and stabilizes microtubules</a:t>
                      </a:r>
                    </a:p>
                  </a:txBody>
                  <a:tcPr marT="45677" marB="4567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71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Colchicine</a:t>
                      </a:r>
                    </a:p>
                  </a:txBody>
                  <a:tcPr marT="45677" marB="4567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binds subunits and prevents their polymerization</a:t>
                      </a:r>
                    </a:p>
                  </a:txBody>
                  <a:tcPr marT="45677" marB="4567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71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Vinblastine</a:t>
                      </a: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V</a:t>
                      </a:r>
                      <a:r>
                        <a:rPr kumimoji="0" lang="el-GR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incristine</a:t>
                      </a:r>
                    </a:p>
                  </a:txBody>
                  <a:tcPr marT="45677" marB="4567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binds subunits and prevents their polymerization</a:t>
                      </a:r>
                    </a:p>
                  </a:txBody>
                  <a:tcPr marT="45677" marB="4567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971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Nocodazole</a:t>
                      </a:r>
                    </a:p>
                  </a:txBody>
                  <a:tcPr marT="45677" marB="4567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binds subunits and prevents their polymerization</a:t>
                      </a:r>
                    </a:p>
                  </a:txBody>
                  <a:tcPr marT="45677" marB="4567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5DFDF94-446E-2449-9020-14467044CE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1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304"/>
    </mc:Choice>
    <mc:Fallback xmlns="">
      <p:transition spd="slow" advTm="164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765F4110-C0FC-4D61-ACD2-A7C950EAE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37" name="Text Box 2">
            <a:extLst>
              <a:ext uri="{FF2B5EF4-FFF2-40B4-BE49-F238E27FC236}">
                <a16:creationId xmlns:a16="http://schemas.microsoft.com/office/drawing/2014/main" id="{0E8F6DE1-AF6E-7C4D-9542-7744AC5490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3800" y="3686424"/>
            <a:ext cx="6465287" cy="151601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GR" sz="4800" b="1" u="sng" kern="1200" dirty="0">
                <a:latin typeface="+mj-lt"/>
                <a:ea typeface="+mj-ea"/>
                <a:cs typeface="+mj-cs"/>
              </a:rPr>
              <a:t>Κυττα</a:t>
            </a:r>
            <a:r>
              <a:rPr lang="en-US" altLang="en-GR" sz="4800" b="1" u="sng" kern="1200" dirty="0" err="1">
                <a:latin typeface="+mj-lt"/>
                <a:ea typeface="+mj-ea"/>
                <a:cs typeface="+mj-cs"/>
              </a:rPr>
              <a:t>ροσκελετός</a:t>
            </a:r>
            <a:r>
              <a:rPr lang="en-US" altLang="en-GR" sz="4800" b="1" kern="1200" dirty="0">
                <a:latin typeface="+mj-lt"/>
                <a:ea typeface="+mj-ea"/>
                <a:cs typeface="+mj-cs"/>
              </a:rPr>
              <a:t>:</a:t>
            </a:r>
            <a:endParaRPr lang="el-GR" altLang="en-GR" sz="4800" b="1" kern="1200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l-GR" altLang="en-GR" sz="4000" dirty="0">
                <a:latin typeface="+mj-lt"/>
                <a:ea typeface="+mj-ea"/>
                <a:cs typeface="+mj-cs"/>
              </a:rPr>
              <a:t>περ</a:t>
            </a:r>
            <a:r>
              <a:rPr lang="en-US" altLang="en-GR" sz="4000" dirty="0" err="1">
                <a:latin typeface="+mj-lt"/>
                <a:ea typeface="+mj-ea"/>
                <a:cs typeface="+mj-cs"/>
              </a:rPr>
              <a:t>ί</a:t>
            </a:r>
            <a:r>
              <a:rPr lang="el-GR" altLang="en-GR" sz="4000" dirty="0" err="1">
                <a:latin typeface="+mj-lt"/>
                <a:ea typeface="+mj-ea"/>
                <a:cs typeface="+mj-cs"/>
              </a:rPr>
              <a:t>πλοκο</a:t>
            </a:r>
            <a:r>
              <a:rPr lang="el-GR" altLang="en-GR" sz="4000" dirty="0">
                <a:latin typeface="+mj-lt"/>
                <a:ea typeface="+mj-ea"/>
                <a:cs typeface="+mj-cs"/>
              </a:rPr>
              <a:t> </a:t>
            </a:r>
            <a:r>
              <a:rPr lang="el-GR" altLang="en-GR" sz="4000" b="1" i="1" dirty="0">
                <a:latin typeface="+mj-lt"/>
                <a:ea typeface="+mj-ea"/>
                <a:cs typeface="+mj-cs"/>
              </a:rPr>
              <a:t>δίκτυο πρωτεϊνικών ινιδίων </a:t>
            </a:r>
            <a:r>
              <a:rPr lang="el-GR" altLang="en-GR" sz="4000" b="1" dirty="0">
                <a:latin typeface="+mj-lt"/>
                <a:ea typeface="+mj-ea"/>
                <a:cs typeface="+mj-cs"/>
              </a:rPr>
              <a:t>που επεκτείνεται </a:t>
            </a:r>
            <a:r>
              <a:rPr lang="el-GR" altLang="en-GR" sz="4000" b="1" i="1" dirty="0">
                <a:latin typeface="+mj-lt"/>
                <a:ea typeface="+mj-ea"/>
                <a:cs typeface="+mj-cs"/>
              </a:rPr>
              <a:t>σε όλο το κυτταρόπλασμα</a:t>
            </a:r>
            <a:endParaRPr lang="en-US" altLang="en-GR" sz="4800" b="1" i="1" kern="1200" dirty="0">
              <a:latin typeface="+mj-lt"/>
              <a:ea typeface="+mj-ea"/>
              <a:cs typeface="+mj-cs"/>
            </a:endParaRP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CC94CBDB-A76C-499E-95AB-C0A049E31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38" name="Picture 11" descr="mp_tripple">
            <a:extLst>
              <a:ext uri="{FF2B5EF4-FFF2-40B4-BE49-F238E27FC236}">
                <a16:creationId xmlns:a16="http://schemas.microsoft.com/office/drawing/2014/main" id="{D52B1818-94F5-C64E-98D8-660C290006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2" r="22702" b="2"/>
          <a:stretch/>
        </p:blipFill>
        <p:spPr bwMode="auto">
          <a:xfrm>
            <a:off x="317635" y="321733"/>
            <a:ext cx="4160452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813B69-4B19-4945-9B2A-C1CFC817D97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711" r="2" b="5085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8D02DC-5DC1-B94B-97FE-5BCA03E34481}"/>
              </a:ext>
            </a:extLst>
          </p:cNvPr>
          <p:cNvSpPr txBox="1"/>
          <p:nvPr/>
        </p:nvSpPr>
        <p:spPr>
          <a:xfrm>
            <a:off x="5614621" y="5459049"/>
            <a:ext cx="597606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b="1" dirty="0" err="1">
                <a:solidFill>
                  <a:schemeClr val="bg1"/>
                </a:solidFill>
              </a:rPr>
              <a:t>Δυναμικ</a:t>
            </a:r>
            <a:r>
              <a:rPr lang="en-GR" sz="1600" b="1" dirty="0">
                <a:solidFill>
                  <a:schemeClr val="bg1"/>
                </a:solidFill>
              </a:rPr>
              <a:t>ή</a:t>
            </a:r>
            <a:r>
              <a:rPr lang="el-GR" sz="1600" b="1" dirty="0">
                <a:solidFill>
                  <a:schemeClr val="bg1"/>
                </a:solidFill>
              </a:rPr>
              <a:t> δομή που διαρκώς αναδιοργανώνεται όταν ένα κύτταρο: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l-GR" sz="1600" b="1" dirty="0">
                <a:solidFill>
                  <a:schemeClr val="bg1"/>
                </a:solidFill>
              </a:rPr>
              <a:t>αλλάζει σχήμα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l-GR" sz="1600" b="1" dirty="0">
                <a:solidFill>
                  <a:schemeClr val="bg1"/>
                </a:solidFill>
              </a:rPr>
              <a:t>διαιρείται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l-GR" sz="1600" b="1" dirty="0">
                <a:solidFill>
                  <a:schemeClr val="bg1"/>
                </a:solidFill>
              </a:rPr>
              <a:t>αποκρίνεται στο περιβάλλον του.</a:t>
            </a:r>
            <a:endParaRPr lang="en-GR" sz="1600" b="1" dirty="0">
              <a:solidFill>
                <a:schemeClr val="bg1"/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AAF72CA-FC67-5D4A-BC81-05D99628CA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53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912"/>
    </mc:Choice>
    <mc:Fallback xmlns="">
      <p:transition spd="slow" advTm="52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2">
            <a:extLst>
              <a:ext uri="{FF2B5EF4-FFF2-40B4-BE49-F238E27FC236}">
                <a16:creationId xmlns:a16="http://schemas.microsoft.com/office/drawing/2014/main" id="{6C8527DA-7D6E-564C-B487-9C25BBD154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8170" y="24937"/>
            <a:ext cx="5359159" cy="631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l-GR" altLang="en-GR" b="1" dirty="0">
                <a:solidFill>
                  <a:srgbClr val="006600"/>
                </a:solidFill>
                <a:latin typeface="Times New Roman" panose="02020603050405020304" pitchFamily="18" charset="0"/>
              </a:rPr>
              <a:t>Οργάνωση </a:t>
            </a:r>
            <a:r>
              <a:rPr lang="el-GR" altLang="en-GR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Κυτταροσκελετού</a:t>
            </a:r>
            <a:endParaRPr lang="el-GR" altLang="en-GR" sz="2400" b="1" dirty="0">
              <a:solidFill>
                <a:srgbClr val="006600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7F55256-ABA9-ED4C-A270-F877C1E5A912}"/>
              </a:ext>
            </a:extLst>
          </p:cNvPr>
          <p:cNvGrpSpPr/>
          <p:nvPr/>
        </p:nvGrpSpPr>
        <p:grpSpPr>
          <a:xfrm>
            <a:off x="368496" y="4772652"/>
            <a:ext cx="10264580" cy="825837"/>
            <a:chOff x="2302917" y="4589504"/>
            <a:chExt cx="8931081" cy="825837"/>
          </a:xfrm>
        </p:grpSpPr>
        <p:sp>
          <p:nvSpPr>
            <p:cNvPr id="16387" name="Text Box 4">
              <a:extLst>
                <a:ext uri="{FF2B5EF4-FFF2-40B4-BE49-F238E27FC236}">
                  <a16:creationId xmlns:a16="http://schemas.microsoft.com/office/drawing/2014/main" id="{10E3E6F5-1641-C544-A2D6-3CD5FF2FE7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02917" y="4589504"/>
              <a:ext cx="8931081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Wingdings" pitchFamily="2" charset="2"/>
                <a:buNone/>
              </a:pPr>
              <a:r>
                <a:rPr lang="en-US" altLang="en-GR" sz="2600" b="1" dirty="0">
                  <a:solidFill>
                    <a:schemeClr val="accent2"/>
                  </a:solidFill>
                  <a:latin typeface="Times New Roman" panose="02020603050405020304" pitchFamily="18" charset="0"/>
                </a:rPr>
                <a:t>   </a:t>
              </a:r>
              <a:r>
                <a:rPr lang="el-GR" altLang="en-GR" sz="2600" b="1" dirty="0" err="1">
                  <a:solidFill>
                    <a:schemeClr val="accent2"/>
                  </a:solidFill>
                  <a:latin typeface="Times New Roman" panose="02020603050405020304" pitchFamily="18" charset="0"/>
                </a:rPr>
                <a:t>Μικροσωληνίσκοι</a:t>
              </a:r>
              <a:r>
                <a:rPr lang="en-US" altLang="en-GR" sz="2600" b="1" dirty="0">
                  <a:solidFill>
                    <a:schemeClr val="accent2"/>
                  </a:solidFill>
                  <a:latin typeface="Times New Roman" panose="02020603050405020304" pitchFamily="18" charset="0"/>
                </a:rPr>
                <a:t>               </a:t>
              </a:r>
              <a:r>
                <a:rPr lang="el-GR" altLang="en-GR" sz="2600" b="1" dirty="0" err="1">
                  <a:solidFill>
                    <a:schemeClr val="accent2"/>
                  </a:solidFill>
                  <a:latin typeface="Times New Roman" panose="02020603050405020304" pitchFamily="18" charset="0"/>
                </a:rPr>
                <a:t>Μικροϊνίδια</a:t>
              </a:r>
              <a:r>
                <a:rPr lang="el-GR" altLang="en-GR" sz="2600" b="1" dirty="0">
                  <a:solidFill>
                    <a:schemeClr val="accent2"/>
                  </a:solidFill>
                  <a:latin typeface="Times New Roman" panose="02020603050405020304" pitchFamily="18" charset="0"/>
                </a:rPr>
                <a:t>	    </a:t>
              </a:r>
              <a:r>
                <a:rPr lang="en-US" altLang="en-GR" sz="2600" b="1" dirty="0">
                  <a:solidFill>
                    <a:schemeClr val="accent2"/>
                  </a:solidFill>
                  <a:latin typeface="Times New Roman" panose="02020603050405020304" pitchFamily="18" charset="0"/>
                </a:rPr>
                <a:t>  </a:t>
              </a:r>
              <a:r>
                <a:rPr lang="el-GR" altLang="en-GR" sz="2600" b="1" dirty="0">
                  <a:solidFill>
                    <a:schemeClr val="accent2"/>
                  </a:solidFill>
                  <a:latin typeface="Times New Roman" panose="02020603050405020304" pitchFamily="18" charset="0"/>
                </a:rPr>
                <a:t>Ενδιάμεσα Ινίδια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E9A87EF-5E5B-104C-95E5-6B1919534DBF}"/>
                </a:ext>
              </a:extLst>
            </p:cNvPr>
            <p:cNvSpPr txBox="1"/>
            <p:nvPr/>
          </p:nvSpPr>
          <p:spPr>
            <a:xfrm>
              <a:off x="2962879" y="5046009"/>
              <a:ext cx="22953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R" dirty="0"/>
                <a:t>Microtubules (tubulin)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74EC75A-E113-E84A-AFC9-867D044BC173}"/>
                </a:ext>
              </a:extLst>
            </p:cNvPr>
            <p:cNvSpPr txBox="1"/>
            <p:nvPr/>
          </p:nvSpPr>
          <p:spPr>
            <a:xfrm>
              <a:off x="5918149" y="5018664"/>
              <a:ext cx="22579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R" dirty="0"/>
                <a:t>Microfilaments (actin)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0102431-EB1E-3046-873D-44A523CC6A57}"/>
                </a:ext>
              </a:extLst>
            </p:cNvPr>
            <p:cNvSpPr txBox="1"/>
            <p:nvPr/>
          </p:nvSpPr>
          <p:spPr>
            <a:xfrm>
              <a:off x="8539557" y="5018664"/>
              <a:ext cx="23309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R" dirty="0"/>
                <a:t>Intermediate filaments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9C0BC50-97BC-0749-8A2C-3911C2B7273C}"/>
              </a:ext>
            </a:extLst>
          </p:cNvPr>
          <p:cNvSpPr txBox="1"/>
          <p:nvPr/>
        </p:nvSpPr>
        <p:spPr>
          <a:xfrm>
            <a:off x="89644" y="5912534"/>
            <a:ext cx="113175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dirty="0"/>
              <a:t>Οργάνωση του </a:t>
            </a:r>
            <a:r>
              <a:rPr lang="el-GR" sz="1600" dirty="0" err="1"/>
              <a:t>κυτταροσκελετού</a:t>
            </a:r>
            <a:r>
              <a:rPr lang="el-GR" sz="1600" dirty="0"/>
              <a:t> σε επιθηλιακά κύτταρα που επενδύουν το έντερο.</a:t>
            </a:r>
          </a:p>
          <a:p>
            <a:r>
              <a:rPr lang="el-GR" sz="1600" b="1" dirty="0" err="1"/>
              <a:t>Σημείωση:</a:t>
            </a:r>
            <a:r>
              <a:rPr lang="el-GR" sz="1600" dirty="0" err="1"/>
              <a:t>Για</a:t>
            </a:r>
            <a:r>
              <a:rPr lang="el-GR" sz="1600" dirty="0"/>
              <a:t> την καλύτερη απεικόνιση και για εκπαιδευτικούς λόγους τα 3 είδη ινιδίων του </a:t>
            </a:r>
            <a:r>
              <a:rPr lang="el-GR" sz="1600" dirty="0" err="1"/>
              <a:t>κυτταροσκελετού</a:t>
            </a:r>
            <a:r>
              <a:rPr lang="el-GR" sz="1600" dirty="0"/>
              <a:t> απεικονίζονται σε</a:t>
            </a:r>
          </a:p>
          <a:p>
            <a:r>
              <a:rPr lang="el-GR" sz="1600" dirty="0"/>
              <a:t>διαφορετικά επιθηλιακά κύτταρα. Σε ένα κύτταρο συνυπάρχουν και τα 3 είδη</a:t>
            </a:r>
            <a:r>
              <a:rPr lang="en-US" sz="1600" dirty="0"/>
              <a:t> </a:t>
            </a:r>
            <a:r>
              <a:rPr lang="el-GR" sz="1600" dirty="0"/>
              <a:t>σχηματίζοντας τον </a:t>
            </a:r>
            <a:r>
              <a:rPr lang="el-GR" sz="1600" dirty="0" err="1"/>
              <a:t>κυτταροσκελετό</a:t>
            </a:r>
            <a:r>
              <a:rPr lang="el-GR" sz="1600" dirty="0"/>
              <a:t>.</a:t>
            </a:r>
            <a:endParaRPr lang="en-GR" sz="16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AE33DE9-B775-0441-AE4C-130BAAFCCC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C23E6A9-1FAE-E347-9996-4BF64FAD3EEC}"/>
              </a:ext>
            </a:extLst>
          </p:cNvPr>
          <p:cNvGrpSpPr/>
          <p:nvPr/>
        </p:nvGrpSpPr>
        <p:grpSpPr>
          <a:xfrm>
            <a:off x="655828" y="711404"/>
            <a:ext cx="10158752" cy="4005979"/>
            <a:chOff x="655828" y="711404"/>
            <a:chExt cx="10158752" cy="4005979"/>
          </a:xfrm>
        </p:grpSpPr>
        <p:pic>
          <p:nvPicPr>
            <p:cNvPr id="16388" name="Picture 5" descr="090001">
              <a:extLst>
                <a:ext uri="{FF2B5EF4-FFF2-40B4-BE49-F238E27FC236}">
                  <a16:creationId xmlns:a16="http://schemas.microsoft.com/office/drawing/2014/main" id="{4603B4AE-4E9A-5C48-A321-F5CFB212D7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828" y="711404"/>
              <a:ext cx="10158752" cy="40059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026D26B-809F-9842-A2AB-DCCFCF703CCF}"/>
                </a:ext>
              </a:extLst>
            </p:cNvPr>
            <p:cNvSpPr txBox="1"/>
            <p:nvPr/>
          </p:nvSpPr>
          <p:spPr>
            <a:xfrm>
              <a:off x="8275007" y="2655778"/>
              <a:ext cx="74809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200" b="1" dirty="0"/>
                <a:t>πυρ</a:t>
              </a:r>
              <a:r>
                <a:rPr lang="en-GR" sz="1200" b="1" dirty="0"/>
                <a:t>ή</a:t>
              </a:r>
              <a:r>
                <a:rPr lang="el-GR" sz="1200" b="1" dirty="0" err="1"/>
                <a:t>νας</a:t>
              </a:r>
              <a:endParaRPr lang="en-GR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19225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720"/>
    </mc:Choice>
    <mc:Fallback xmlns="">
      <p:transition spd="slow" advTm="166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2">
            <a:extLst>
              <a:ext uri="{FF2B5EF4-FFF2-40B4-BE49-F238E27FC236}">
                <a16:creationId xmlns:a16="http://schemas.microsoft.com/office/drawing/2014/main" id="{C1C3AD55-89AA-394A-8348-AE3C7160A1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6753" y="188913"/>
            <a:ext cx="5551520" cy="631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l-GR" altLang="en-GR" b="1">
                <a:solidFill>
                  <a:srgbClr val="006600"/>
                </a:solidFill>
                <a:latin typeface="Times New Roman" panose="02020603050405020304" pitchFamily="18" charset="0"/>
              </a:rPr>
              <a:t>Λειτουργίες Κυτταροσκελετού</a:t>
            </a:r>
            <a:endParaRPr lang="el-GR" altLang="en-GR" sz="2400" b="1">
              <a:solidFill>
                <a:srgbClr val="006600"/>
              </a:solidFill>
            </a:endParaRPr>
          </a:p>
        </p:txBody>
      </p:sp>
      <p:sp>
        <p:nvSpPr>
          <p:cNvPr id="17411" name="Text Box 5">
            <a:extLst>
              <a:ext uri="{FF2B5EF4-FFF2-40B4-BE49-F238E27FC236}">
                <a16:creationId xmlns:a16="http://schemas.microsoft.com/office/drawing/2014/main" id="{8F58666D-1530-B44C-B25E-590C711E95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740" y="1136648"/>
            <a:ext cx="4535488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el-GR" altLang="en-GR" sz="28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Μορφή κυττάρου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§"/>
            </a:pPr>
            <a:endParaRPr lang="el-GR" altLang="en-GR" sz="2800" b="1" dirty="0">
              <a:solidFill>
                <a:schemeClr val="accent2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el-GR" altLang="en-GR" sz="28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Διάταξη οργανιδίων</a:t>
            </a:r>
            <a:endParaRPr lang="en-US" altLang="en-GR" sz="2800" b="1" dirty="0">
              <a:solidFill>
                <a:schemeClr val="accent2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GR" sz="28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	</a:t>
            </a:r>
            <a:r>
              <a:rPr lang="el-GR" altLang="en-GR" sz="20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π.χ. στα πολωμένα κύτταρα</a:t>
            </a:r>
            <a:endParaRPr lang="el-GR" altLang="en-GR" sz="2800" b="1" dirty="0">
              <a:solidFill>
                <a:schemeClr val="accent2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el-GR" altLang="en-GR" sz="28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Κυτταρική κίνηση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GR" sz="28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	</a:t>
            </a:r>
            <a:r>
              <a:rPr lang="el-GR" altLang="en-GR" sz="20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π.χ. μαστίγια, βλεφαρίδες</a:t>
            </a:r>
            <a:endParaRPr lang="el-GR" altLang="en-GR" sz="2800" b="1" dirty="0">
              <a:solidFill>
                <a:schemeClr val="accent2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el-GR" altLang="en-GR" sz="28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Κίνηση οργανιδίων /κυτταρική διαίρεση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§"/>
            </a:pPr>
            <a:endParaRPr lang="el-GR" altLang="en-GR" sz="2800" b="1" dirty="0">
              <a:solidFill>
                <a:schemeClr val="accent2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el-GR" altLang="en-GR" sz="28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Ενδοκυττάρια μεταγωγή      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el-GR" altLang="en-GR" sz="28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  σήματος</a:t>
            </a:r>
          </a:p>
        </p:txBody>
      </p:sp>
      <p:pic>
        <p:nvPicPr>
          <p:cNvPr id="17412" name="Picture 7" descr="ch16f1">
            <a:extLst>
              <a:ext uri="{FF2B5EF4-FFF2-40B4-BE49-F238E27FC236}">
                <a16:creationId xmlns:a16="http://schemas.microsoft.com/office/drawing/2014/main" id="{8872C67E-D30D-8849-AF0F-33D3D8984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357" y="1224816"/>
            <a:ext cx="3801548" cy="4408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FA2C658-3CB9-4A4F-9D55-AAEB19416B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65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817"/>
    </mc:Choice>
    <mc:Fallback xmlns="">
      <p:transition spd="slow" advTm="126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2">
            <a:extLst>
              <a:ext uri="{FF2B5EF4-FFF2-40B4-BE49-F238E27FC236}">
                <a16:creationId xmlns:a16="http://schemas.microsoft.com/office/drawing/2014/main" id="{A70B8679-5640-5E43-9398-9C02236F95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1754" y="-26135"/>
            <a:ext cx="3388492" cy="631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l-GR" altLang="en-GR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Μικροσωληνίσκοι</a:t>
            </a:r>
            <a:endParaRPr lang="el-GR" altLang="en-GR" sz="2400" b="1" dirty="0">
              <a:solidFill>
                <a:srgbClr val="0066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83CF8F-A257-9B4E-A374-68983FB67E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502" y="532870"/>
            <a:ext cx="11200423" cy="44263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Up Arrow 9">
            <a:extLst>
              <a:ext uri="{FF2B5EF4-FFF2-40B4-BE49-F238E27FC236}">
                <a16:creationId xmlns:a16="http://schemas.microsoft.com/office/drawing/2014/main" id="{5AF36223-E459-DC4A-839D-E43BE60AE10D}"/>
              </a:ext>
            </a:extLst>
          </p:cNvPr>
          <p:cNvSpPr/>
          <p:nvPr/>
        </p:nvSpPr>
        <p:spPr>
          <a:xfrm rot="2677887">
            <a:off x="4967743" y="1791266"/>
            <a:ext cx="190479" cy="1079616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466F96-6BA8-234C-B152-4BED0695A334}"/>
              </a:ext>
            </a:extLst>
          </p:cNvPr>
          <p:cNvSpPr txBox="1"/>
          <p:nvPr/>
        </p:nvSpPr>
        <p:spPr>
          <a:xfrm>
            <a:off x="639006" y="5133841"/>
            <a:ext cx="623196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err="1"/>
              <a:t>Μικροσωληνίσκοι</a:t>
            </a:r>
            <a:r>
              <a:rPr lang="el-GR" dirty="0"/>
              <a:t> δομούν: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l-GR" dirty="0"/>
              <a:t>την </a:t>
            </a:r>
            <a:r>
              <a:rPr lang="el-GR" dirty="0" err="1"/>
              <a:t>μιτωτική</a:t>
            </a:r>
            <a:r>
              <a:rPr lang="el-GR" dirty="0"/>
              <a:t> άτρακτο,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l-GR" dirty="0"/>
              <a:t>τα </a:t>
            </a:r>
            <a:r>
              <a:rPr lang="el-GR" dirty="0" err="1"/>
              <a:t>κεντριόλια</a:t>
            </a:r>
            <a:r>
              <a:rPr lang="el-GR" dirty="0"/>
              <a:t> (βρίσκονται ενσωματωμένα στο </a:t>
            </a:r>
            <a:r>
              <a:rPr lang="el-GR" dirty="0" err="1"/>
              <a:t>κεντρόσωμα</a:t>
            </a:r>
            <a:r>
              <a:rPr lang="el-GR" dirty="0"/>
              <a:t>),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l-GR" dirty="0"/>
              <a:t>Βλεφαρίδες</a:t>
            </a:r>
            <a:r>
              <a:rPr lang="en-US" dirty="0"/>
              <a:t> (</a:t>
            </a:r>
            <a:r>
              <a:rPr lang="el-GR" dirty="0"/>
              <a:t>κροσσοί)</a:t>
            </a:r>
            <a:endParaRPr lang="en-US" dirty="0"/>
          </a:p>
          <a:p>
            <a:pPr marL="285750" indent="-285750">
              <a:buFont typeface="Wingdings" pitchFamily="2" charset="2"/>
              <a:buChar char="Ø"/>
            </a:pPr>
            <a:r>
              <a:rPr lang="el-GR" dirty="0"/>
              <a:t>μαστίγια </a:t>
            </a:r>
          </a:p>
        </p:txBody>
      </p:sp>
      <p:sp>
        <p:nvSpPr>
          <p:cNvPr id="18436" name="Text Box 7">
            <a:extLst>
              <a:ext uri="{FF2B5EF4-FFF2-40B4-BE49-F238E27FC236}">
                <a16:creationId xmlns:a16="http://schemas.microsoft.com/office/drawing/2014/main" id="{937FED6B-910C-C945-AB1A-FDE5675176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1632" y="4887011"/>
            <a:ext cx="3712918" cy="1970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el-GR" altLang="en-GR" sz="26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Βλεφαρίδες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el-GR" altLang="en-GR" sz="26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Μαστίγια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el-GR" altLang="en-GR" sz="26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l-GR" altLang="en-GR" sz="26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Κεντριόλια</a:t>
            </a:r>
            <a:r>
              <a:rPr lang="en-US" altLang="en-GR" sz="26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-</a:t>
            </a:r>
            <a:r>
              <a:rPr lang="el-GR" altLang="en-GR" sz="26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Μιτωτική</a:t>
            </a:r>
            <a:r>
              <a:rPr lang="el-GR" altLang="en-GR" sz="26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Άτρακτος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DD1D916-026F-EE4F-90BA-D32A7CD3BE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15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352"/>
    </mc:Choice>
    <mc:Fallback xmlns="">
      <p:transition spd="slow" advTm="151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B5C44D-0CB4-E74A-82B6-B032A91D7A91}"/>
              </a:ext>
            </a:extLst>
          </p:cNvPr>
          <p:cNvSpPr txBox="1"/>
          <p:nvPr/>
        </p:nvSpPr>
        <p:spPr>
          <a:xfrm>
            <a:off x="2502847" y="1860131"/>
            <a:ext cx="5186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R" sz="1600" dirty="0"/>
              <a:t>GTP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24BAA2-A015-754A-BD6F-989944BC9772}"/>
              </a:ext>
            </a:extLst>
          </p:cNvPr>
          <p:cNvSpPr txBox="1"/>
          <p:nvPr/>
        </p:nvSpPr>
        <p:spPr>
          <a:xfrm>
            <a:off x="2426060" y="3545796"/>
            <a:ext cx="5186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R" sz="1600" dirty="0"/>
              <a:t>GTP</a:t>
            </a:r>
          </a:p>
        </p:txBody>
      </p:sp>
      <p:sp>
        <p:nvSpPr>
          <p:cNvPr id="19460" name="Text Box 8">
            <a:extLst>
              <a:ext uri="{FF2B5EF4-FFF2-40B4-BE49-F238E27FC236}">
                <a16:creationId xmlns:a16="http://schemas.microsoft.com/office/drawing/2014/main" id="{8AD7DE3A-71F8-BE48-8A0D-AD41B5A7F3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9324" y="5601892"/>
            <a:ext cx="27352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el-GR" altLang="en-GR" sz="20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Δομική Πολικότητα: + και - άκρα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0EF4A8D-8774-7C4D-B8EF-62A0936D1EC2}"/>
              </a:ext>
            </a:extLst>
          </p:cNvPr>
          <p:cNvGrpSpPr/>
          <p:nvPr/>
        </p:nvGrpSpPr>
        <p:grpSpPr>
          <a:xfrm>
            <a:off x="6868956" y="1240508"/>
            <a:ext cx="1316457" cy="4484443"/>
            <a:chOff x="7050642" y="1105805"/>
            <a:chExt cx="1314303" cy="448444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907FAFE-AE7E-6E4C-9B8B-E385A119D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28860" y="1105805"/>
              <a:ext cx="1236085" cy="4364038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F271F20-3E56-6546-9DC1-5DA0DD1558B1}"/>
                </a:ext>
              </a:extLst>
            </p:cNvPr>
            <p:cNvSpPr txBox="1"/>
            <p:nvPr/>
          </p:nvSpPr>
          <p:spPr>
            <a:xfrm>
              <a:off x="7050642" y="5220916"/>
              <a:ext cx="31771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l-GR" b="1" dirty="0"/>
                <a:t>Δ</a:t>
              </a:r>
              <a:endParaRPr lang="en-GR" b="1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6FE3C80-1E66-B540-BDB8-D7A6969DD048}"/>
                </a:ext>
              </a:extLst>
            </p:cNvPr>
            <p:cNvSpPr txBox="1"/>
            <p:nvPr/>
          </p:nvSpPr>
          <p:spPr>
            <a:xfrm>
              <a:off x="7082801" y="2149486"/>
              <a:ext cx="28405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l-GR" sz="1600" b="1" dirty="0"/>
                <a:t>Ε</a:t>
              </a:r>
              <a:endParaRPr lang="en-GR" sz="1600" b="1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8EAF8E3-61EB-4948-B529-DFBBA7854ED1}"/>
              </a:ext>
            </a:extLst>
          </p:cNvPr>
          <p:cNvGrpSpPr/>
          <p:nvPr/>
        </p:nvGrpSpPr>
        <p:grpSpPr>
          <a:xfrm>
            <a:off x="1152241" y="1179568"/>
            <a:ext cx="5473700" cy="4597965"/>
            <a:chOff x="1370068" y="1115612"/>
            <a:chExt cx="5473700" cy="4597965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9E83F40-FB5F-954A-90EB-04B37A6EB4B7}"/>
                </a:ext>
              </a:extLst>
            </p:cNvPr>
            <p:cNvGrpSpPr/>
            <p:nvPr/>
          </p:nvGrpSpPr>
          <p:grpSpPr>
            <a:xfrm>
              <a:off x="1370068" y="1236756"/>
              <a:ext cx="5473700" cy="4476821"/>
              <a:chOff x="1370068" y="1236756"/>
              <a:chExt cx="5473700" cy="4476821"/>
            </a:xfrm>
          </p:grpSpPr>
          <p:pic>
            <p:nvPicPr>
              <p:cNvPr id="19459" name="Picture 7" descr="ch16f6">
                <a:extLst>
                  <a:ext uri="{FF2B5EF4-FFF2-40B4-BE49-F238E27FC236}">
                    <a16:creationId xmlns:a16="http://schemas.microsoft.com/office/drawing/2014/main" id="{2DCA588B-E2EB-724E-ABE2-5295A26EC82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lum contrast="1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0532"/>
              <a:stretch>
                <a:fillRect/>
              </a:stretch>
            </p:blipFill>
            <p:spPr bwMode="auto">
              <a:xfrm>
                <a:off x="1370068" y="1236756"/>
                <a:ext cx="5473700" cy="43640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B3BF5CD-227D-F346-BC7F-1F9EC4612A69}"/>
                  </a:ext>
                </a:extLst>
              </p:cNvPr>
              <p:cNvSpPr txBox="1"/>
              <p:nvPr/>
            </p:nvSpPr>
            <p:spPr>
              <a:xfrm>
                <a:off x="1533070" y="5344245"/>
                <a:ext cx="32412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l-GR" b="1" dirty="0"/>
                  <a:t>Α</a:t>
                </a:r>
                <a:endParaRPr lang="en-GR" b="1" dirty="0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0678BB9-1201-3E46-8F5A-DD3EAC27A9FF}"/>
                  </a:ext>
                </a:extLst>
              </p:cNvPr>
              <p:cNvSpPr txBox="1"/>
              <p:nvPr/>
            </p:nvSpPr>
            <p:spPr>
              <a:xfrm>
                <a:off x="4376094" y="5259787"/>
                <a:ext cx="31451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l-GR" b="1" dirty="0"/>
                  <a:t>Β</a:t>
                </a:r>
                <a:endParaRPr lang="en-GR" b="1" dirty="0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075B4AC-3C4C-BF47-BB1F-866B7DB3A3E0}"/>
                  </a:ext>
                </a:extLst>
              </p:cNvPr>
              <p:cNvSpPr txBox="1"/>
              <p:nvPr/>
            </p:nvSpPr>
            <p:spPr>
              <a:xfrm>
                <a:off x="5783329" y="5252491"/>
                <a:ext cx="28084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l-GR" b="1" dirty="0"/>
                  <a:t>Γ</a:t>
                </a:r>
                <a:endParaRPr lang="en-GR" b="1" dirty="0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A89BC7B-0995-D342-9054-8F49A9923E1D}"/>
                </a:ext>
              </a:extLst>
            </p:cNvPr>
            <p:cNvSpPr txBox="1"/>
            <p:nvPr/>
          </p:nvSpPr>
          <p:spPr>
            <a:xfrm>
              <a:off x="3429761" y="1115612"/>
              <a:ext cx="5602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GTP</a:t>
              </a:r>
              <a:endParaRPr lang="en-GR" dirty="0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21116A0-4A1D-A540-8DEF-E600E589732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32926" y="1366909"/>
              <a:ext cx="807290" cy="677648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53CB140E-F125-6748-A9F8-FA4BBB1959AC}"/>
              </a:ext>
            </a:extLst>
          </p:cNvPr>
          <p:cNvSpPr txBox="1"/>
          <p:nvPr/>
        </p:nvSpPr>
        <p:spPr>
          <a:xfrm>
            <a:off x="1696445" y="1300712"/>
            <a:ext cx="1153842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l-GR" sz="1200" b="1" dirty="0"/>
              <a:t>β-</a:t>
            </a:r>
            <a:r>
              <a:rPr lang="el-GR" sz="1200" b="1" dirty="0" err="1"/>
              <a:t>τουμπουλίνη</a:t>
            </a:r>
            <a:endParaRPr lang="en-GR" sz="12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E3B31FD-DA3F-BF4E-818A-2EA747246CDF}"/>
              </a:ext>
            </a:extLst>
          </p:cNvPr>
          <p:cNvSpPr txBox="1"/>
          <p:nvPr/>
        </p:nvSpPr>
        <p:spPr>
          <a:xfrm>
            <a:off x="4999682" y="2909925"/>
            <a:ext cx="632669" cy="241980"/>
          </a:xfrm>
          <a:prstGeom prst="rect">
            <a:avLst/>
          </a:prstGeom>
          <a:solidFill>
            <a:srgbClr val="FFFF00"/>
          </a:solidFill>
        </p:spPr>
        <p:txBody>
          <a:bodyPr wrap="none" lIns="36000" tIns="36000" rIns="0" bIns="36000" rtlCol="0">
            <a:spAutoFit/>
          </a:bodyPr>
          <a:lstStyle/>
          <a:p>
            <a:r>
              <a:rPr lang="el-GR" sz="1100" b="1" dirty="0">
                <a:highlight>
                  <a:srgbClr val="FFFF00"/>
                </a:highlight>
              </a:rPr>
              <a:t>συν- άκρο</a:t>
            </a:r>
            <a:endParaRPr lang="en-GR" sz="1100" b="1" dirty="0">
              <a:highlight>
                <a:srgbClr val="FFFF00"/>
              </a:highligh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4385BA-0D08-AC4F-9C50-404333F40183}"/>
              </a:ext>
            </a:extLst>
          </p:cNvPr>
          <p:cNvSpPr txBox="1"/>
          <p:nvPr/>
        </p:nvSpPr>
        <p:spPr>
          <a:xfrm>
            <a:off x="5029226" y="4990454"/>
            <a:ext cx="634789" cy="241980"/>
          </a:xfrm>
          <a:prstGeom prst="rect">
            <a:avLst/>
          </a:prstGeom>
          <a:solidFill>
            <a:srgbClr val="FFFF00"/>
          </a:solidFill>
        </p:spPr>
        <p:txBody>
          <a:bodyPr wrap="none" lIns="0" tIns="72000" rIns="0" bIns="0" rtlCol="0">
            <a:spAutoFit/>
          </a:bodyPr>
          <a:lstStyle/>
          <a:p>
            <a:r>
              <a:rPr lang="el-GR" sz="1100" b="1" dirty="0">
                <a:highlight>
                  <a:srgbClr val="FFFF00"/>
                </a:highlight>
              </a:rPr>
              <a:t>πλην-άκρο</a:t>
            </a:r>
            <a:endParaRPr lang="en-GR" sz="1100" b="1" dirty="0">
              <a:highlight>
                <a:srgbClr val="FFFF00"/>
              </a:highligh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C49D4E-1650-304D-8706-25F7FF2D93AF}"/>
              </a:ext>
            </a:extLst>
          </p:cNvPr>
          <p:cNvSpPr txBox="1"/>
          <p:nvPr/>
        </p:nvSpPr>
        <p:spPr>
          <a:xfrm>
            <a:off x="3920478" y="2426894"/>
            <a:ext cx="110459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l-GR" sz="1400" b="1" dirty="0" err="1"/>
              <a:t>πρωτοϊνίδιο</a:t>
            </a:r>
            <a:endParaRPr lang="en-GR" sz="1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B58E3C-FD21-2044-A619-BFC09D37DC58}"/>
              </a:ext>
            </a:extLst>
          </p:cNvPr>
          <p:cNvSpPr txBox="1"/>
          <p:nvPr/>
        </p:nvSpPr>
        <p:spPr>
          <a:xfrm>
            <a:off x="1834991" y="5383523"/>
            <a:ext cx="1161857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l-GR" sz="1200" b="1" dirty="0"/>
              <a:t>α-</a:t>
            </a:r>
            <a:r>
              <a:rPr lang="el-GR" sz="1200" b="1" dirty="0" err="1"/>
              <a:t>τουμπουλίνη</a:t>
            </a:r>
            <a:endParaRPr lang="en-GR" sz="1200" b="1" dirty="0"/>
          </a:p>
        </p:txBody>
      </p:sp>
      <p:sp>
        <p:nvSpPr>
          <p:cNvPr id="19457" name="Text Box 2">
            <a:extLst>
              <a:ext uri="{FF2B5EF4-FFF2-40B4-BE49-F238E27FC236}">
                <a16:creationId xmlns:a16="http://schemas.microsoft.com/office/drawing/2014/main" id="{AB1132A8-A4DD-1148-8A6D-6646291E3B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9851" y="-31397"/>
            <a:ext cx="7178184" cy="631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l-GR" altLang="en-GR" b="1" dirty="0">
                <a:solidFill>
                  <a:srgbClr val="006600"/>
                </a:solidFill>
                <a:latin typeface="Times New Roman" panose="02020603050405020304" pitchFamily="18" charset="0"/>
              </a:rPr>
              <a:t>Δομή </a:t>
            </a:r>
            <a:r>
              <a:rPr lang="el-GR" altLang="en-GR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Μικροσωληνίσκων</a:t>
            </a:r>
            <a:r>
              <a:rPr lang="el-GR" altLang="en-GR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- </a:t>
            </a:r>
            <a:r>
              <a:rPr lang="el-GR" altLang="en-GR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Τουμπουλίνη</a:t>
            </a:r>
            <a:endParaRPr lang="el-GR" altLang="en-GR" sz="2400" b="1" dirty="0">
              <a:solidFill>
                <a:srgbClr val="006600"/>
              </a:solidFill>
            </a:endParaRPr>
          </a:p>
        </p:txBody>
      </p:sp>
      <p:sp>
        <p:nvSpPr>
          <p:cNvPr id="19461" name="Text Box 9">
            <a:extLst>
              <a:ext uri="{FF2B5EF4-FFF2-40B4-BE49-F238E27FC236}">
                <a16:creationId xmlns:a16="http://schemas.microsoft.com/office/drawing/2014/main" id="{52E45923-5A6D-ED45-85E7-ABD00068DE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4789" y="5980113"/>
            <a:ext cx="2735262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el-GR" altLang="en-GR" sz="22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Πρωτοϊνίδια</a:t>
            </a:r>
            <a:endParaRPr lang="el-GR" altLang="en-GR" sz="2200" b="1" dirty="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9462" name="8 - Ομάδα">
            <a:extLst>
              <a:ext uri="{FF2B5EF4-FFF2-40B4-BE49-F238E27FC236}">
                <a16:creationId xmlns:a16="http://schemas.microsoft.com/office/drawing/2014/main" id="{6DFA318F-0DEA-CE45-AEAF-53E46BBD27B8}"/>
              </a:ext>
            </a:extLst>
          </p:cNvPr>
          <p:cNvGrpSpPr>
            <a:grpSpLocks/>
          </p:cNvGrpSpPr>
          <p:nvPr/>
        </p:nvGrpSpPr>
        <p:grpSpPr bwMode="auto">
          <a:xfrm>
            <a:off x="8650037" y="1045368"/>
            <a:ext cx="2079625" cy="4767263"/>
            <a:chOff x="6884298" y="990600"/>
            <a:chExt cx="2080315" cy="4767263"/>
          </a:xfrm>
        </p:grpSpPr>
        <p:pic>
          <p:nvPicPr>
            <p:cNvPr id="19463" name="Picture 6" descr="090002">
              <a:extLst>
                <a:ext uri="{FF2B5EF4-FFF2-40B4-BE49-F238E27FC236}">
                  <a16:creationId xmlns:a16="http://schemas.microsoft.com/office/drawing/2014/main" id="{24DD21A4-7261-424C-94F3-CC9D9EE3CD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bright="-6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391"/>
            <a:stretch>
              <a:fillRect/>
            </a:stretch>
          </p:blipFill>
          <p:spPr bwMode="auto">
            <a:xfrm>
              <a:off x="6929454" y="990600"/>
              <a:ext cx="2035159" cy="4767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64" name="Text Box 9">
              <a:extLst>
                <a:ext uri="{FF2B5EF4-FFF2-40B4-BE49-F238E27FC236}">
                  <a16:creationId xmlns:a16="http://schemas.microsoft.com/office/drawing/2014/main" id="{0941E406-7B88-DE4C-92E4-5FB6F424D2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84298" y="1035143"/>
              <a:ext cx="37784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Wingdings" pitchFamily="2" charset="2"/>
                <a:buNone/>
              </a:pPr>
              <a:r>
                <a:rPr lang="el-GR" altLang="en-GR" sz="1200" b="1">
                  <a:latin typeface="Times New Roman" panose="02020603050405020304" pitchFamily="18" charset="0"/>
                </a:rPr>
                <a:t>α</a:t>
              </a:r>
            </a:p>
          </p:txBody>
        </p:sp>
      </p:grpSp>
      <p:pic>
        <p:nvPicPr>
          <p:cNvPr id="31" name="Audio 30">
            <a:hlinkClick r:id="" action="ppaction://media"/>
            <a:extLst>
              <a:ext uri="{FF2B5EF4-FFF2-40B4-BE49-F238E27FC236}">
                <a16:creationId xmlns:a16="http://schemas.microsoft.com/office/drawing/2014/main" id="{B41AC381-03A9-E644-BAF5-446D94DF80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CC035CA-52B5-8C46-A1CA-680AD63ABF48}"/>
              </a:ext>
            </a:extLst>
          </p:cNvPr>
          <p:cNvSpPr txBox="1"/>
          <p:nvPr/>
        </p:nvSpPr>
        <p:spPr>
          <a:xfrm>
            <a:off x="23960" y="6526268"/>
            <a:ext cx="9629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err="1"/>
              <a:t>Μικροσωληνίσκος</a:t>
            </a:r>
            <a:r>
              <a:rPr lang="el-GR" b="1" dirty="0"/>
              <a:t>: κοίλος σωλήνας κατασκευασμένος από 13 </a:t>
            </a:r>
            <a:r>
              <a:rPr lang="el-GR" b="1" dirty="0" err="1"/>
              <a:t>πρωτοϊνίδια</a:t>
            </a:r>
            <a:r>
              <a:rPr lang="en-US" b="1" dirty="0"/>
              <a:t> </a:t>
            </a:r>
            <a:r>
              <a:rPr lang="el-GR" b="1" dirty="0"/>
              <a:t>και δομική πολικότητα</a:t>
            </a:r>
            <a:endParaRPr lang="en-GR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FD355A-92B5-D343-A375-215ECF96B08E}"/>
              </a:ext>
            </a:extLst>
          </p:cNvPr>
          <p:cNvSpPr txBox="1"/>
          <p:nvPr/>
        </p:nvSpPr>
        <p:spPr>
          <a:xfrm>
            <a:off x="17168648" y="-13558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336829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615"/>
    </mc:Choice>
    <mc:Fallback xmlns="">
      <p:transition spd="slow" advTm="145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22727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2">
            <a:extLst>
              <a:ext uri="{FF2B5EF4-FFF2-40B4-BE49-F238E27FC236}">
                <a16:creationId xmlns:a16="http://schemas.microsoft.com/office/drawing/2014/main" id="{198A6860-FDC9-2349-912A-B581FDF992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0426" y="188913"/>
            <a:ext cx="7129901" cy="631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l-GR" altLang="en-GR" b="1">
                <a:solidFill>
                  <a:srgbClr val="006600"/>
                </a:solidFill>
                <a:latin typeface="Times New Roman" panose="02020603050405020304" pitchFamily="18" charset="0"/>
              </a:rPr>
              <a:t>Κέντρα Οργάνωσης Μικροσωληνίσκων</a:t>
            </a:r>
            <a:endParaRPr lang="el-GR" altLang="en-GR" sz="2400" b="1">
              <a:solidFill>
                <a:srgbClr val="006600"/>
              </a:solidFill>
            </a:endParaRPr>
          </a:p>
        </p:txBody>
      </p:sp>
      <p:pic>
        <p:nvPicPr>
          <p:cNvPr id="21507" name="Picture 7" descr="090005">
            <a:extLst>
              <a:ext uri="{FF2B5EF4-FFF2-40B4-BE49-F238E27FC236}">
                <a16:creationId xmlns:a16="http://schemas.microsoft.com/office/drawing/2014/main" id="{836BAF54-2057-A648-BEF0-96C380860E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29" t="30324" r="17896" b="35442"/>
          <a:stretch/>
        </p:blipFill>
        <p:spPr bwMode="auto">
          <a:xfrm>
            <a:off x="8293414" y="901020"/>
            <a:ext cx="2057504" cy="2112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8" descr="ch16f23">
            <a:extLst>
              <a:ext uri="{FF2B5EF4-FFF2-40B4-BE49-F238E27FC236}">
                <a16:creationId xmlns:a16="http://schemas.microsoft.com/office/drawing/2014/main" id="{216096FF-0E02-9640-9074-A65B95B80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419" y="3455482"/>
            <a:ext cx="5680075" cy="319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 Box 9">
            <a:extLst>
              <a:ext uri="{FF2B5EF4-FFF2-40B4-BE49-F238E27FC236}">
                <a16:creationId xmlns:a16="http://schemas.microsoft.com/office/drawing/2014/main" id="{65C30AB6-4BC4-3F46-9580-CFDAD56E01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4419" y="6026150"/>
            <a:ext cx="2195513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el-GR" altLang="en-GR" sz="22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γ-</a:t>
            </a:r>
            <a:r>
              <a:rPr lang="el-GR" altLang="en-GR" sz="22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τουμπουλίνη</a:t>
            </a:r>
            <a:endParaRPr lang="el-GR" altLang="en-GR" sz="2200" b="1" dirty="0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510" name="Text Box 10">
            <a:extLst>
              <a:ext uri="{FF2B5EF4-FFF2-40B4-BE49-F238E27FC236}">
                <a16:creationId xmlns:a16="http://schemas.microsoft.com/office/drawing/2014/main" id="{EB0BDFFD-20A6-2448-A80C-944B6D1BF4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8314" y="3146425"/>
            <a:ext cx="266382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el-GR" altLang="en-GR" sz="22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Θέσεις </a:t>
            </a:r>
            <a:r>
              <a:rPr lang="el-GR" altLang="en-GR" sz="22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Πυρήνωσης</a:t>
            </a:r>
            <a:endParaRPr lang="el-GR" altLang="en-GR" sz="2200" b="1" dirty="0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511" name="Text Box 10">
            <a:extLst>
              <a:ext uri="{FF2B5EF4-FFF2-40B4-BE49-F238E27FC236}">
                <a16:creationId xmlns:a16="http://schemas.microsoft.com/office/drawing/2014/main" id="{912A91DF-8F0A-C546-9B55-1CDB8F5C22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5954" y="3607275"/>
            <a:ext cx="3286125" cy="248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l-GR" altLang="en-GR" sz="2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Έλεγχος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l-GR" altLang="en-GR" sz="2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Αριθμού </a:t>
            </a:r>
            <a:r>
              <a:rPr lang="el-GR" altLang="en-GR" sz="2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μικρ</a:t>
            </a:r>
            <a:r>
              <a:rPr lang="el-GR" altLang="en-GR" sz="2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/</a:t>
            </a:r>
            <a:r>
              <a:rPr lang="el-GR" altLang="en-GR" sz="2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σκων</a:t>
            </a:r>
            <a:endParaRPr lang="el-GR" altLang="en-GR" sz="20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l-GR" altLang="en-GR" sz="2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Πολικότητας </a:t>
            </a:r>
            <a:r>
              <a:rPr lang="el-GR" altLang="en-GR" sz="2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μικρ</a:t>
            </a:r>
            <a:r>
              <a:rPr lang="el-GR" altLang="en-GR" sz="2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/</a:t>
            </a:r>
            <a:r>
              <a:rPr lang="el-GR" altLang="en-GR" sz="2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σκων</a:t>
            </a:r>
            <a:endParaRPr lang="el-GR" altLang="en-GR" sz="20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l-GR" altLang="en-GR" sz="2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Χρόνου πολυμερισμού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l-GR" altLang="en-GR" sz="2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Θέσης πολυμερισμού</a:t>
            </a:r>
          </a:p>
        </p:txBody>
      </p:sp>
      <p:pic>
        <p:nvPicPr>
          <p:cNvPr id="8" name="Picture 7" descr="090005">
            <a:extLst>
              <a:ext uri="{FF2B5EF4-FFF2-40B4-BE49-F238E27FC236}">
                <a16:creationId xmlns:a16="http://schemas.microsoft.com/office/drawing/2014/main" id="{7E1EAD31-BAA1-714C-84A4-9A17DD233A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2" t="32312" r="48667" b="33454"/>
          <a:stretch/>
        </p:blipFill>
        <p:spPr bwMode="auto">
          <a:xfrm>
            <a:off x="5483226" y="901021"/>
            <a:ext cx="2379230" cy="211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A24972-4954-1B41-B4FA-777F3FDA164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3159"/>
          <a:stretch/>
        </p:blipFill>
        <p:spPr>
          <a:xfrm rot="16200000">
            <a:off x="3782569" y="1439681"/>
            <a:ext cx="2527300" cy="1288160"/>
          </a:xfrm>
          <a:prstGeom prst="rect">
            <a:avLst/>
          </a:prstGeom>
        </p:spPr>
      </p:pic>
      <p:sp>
        <p:nvSpPr>
          <p:cNvPr id="7" name="Up Arrow 6">
            <a:extLst>
              <a:ext uri="{FF2B5EF4-FFF2-40B4-BE49-F238E27FC236}">
                <a16:creationId xmlns:a16="http://schemas.microsoft.com/office/drawing/2014/main" id="{790BB9F2-9700-B646-8C4C-5433F6A9B7F3}"/>
              </a:ext>
            </a:extLst>
          </p:cNvPr>
          <p:cNvSpPr/>
          <p:nvPr/>
        </p:nvSpPr>
        <p:spPr>
          <a:xfrm rot="19529044">
            <a:off x="5436024" y="2624216"/>
            <a:ext cx="264777" cy="99567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dirty="0"/>
          </a:p>
        </p:txBody>
      </p:sp>
      <p:sp>
        <p:nvSpPr>
          <p:cNvPr id="15" name="Up Arrow 14">
            <a:extLst>
              <a:ext uri="{FF2B5EF4-FFF2-40B4-BE49-F238E27FC236}">
                <a16:creationId xmlns:a16="http://schemas.microsoft.com/office/drawing/2014/main" id="{AED62B57-6C18-E84F-92CB-E91117D65B5C}"/>
              </a:ext>
            </a:extLst>
          </p:cNvPr>
          <p:cNvSpPr/>
          <p:nvPr/>
        </p:nvSpPr>
        <p:spPr>
          <a:xfrm rot="19647531">
            <a:off x="6694171" y="2862105"/>
            <a:ext cx="264777" cy="99567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F2094D50-DA78-2B48-A633-B48175065D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42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512"/>
    </mc:Choice>
    <mc:Fallback xmlns="">
      <p:transition spd="slow" advTm="1655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2">
            <a:extLst>
              <a:ext uri="{FF2B5EF4-FFF2-40B4-BE49-F238E27FC236}">
                <a16:creationId xmlns:a16="http://schemas.microsoft.com/office/drawing/2014/main" id="{FFEB3C62-9AB2-214E-962E-1D9F5809EF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7592" y="188913"/>
            <a:ext cx="3650166" cy="631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l-GR" altLang="en-GR" b="1">
                <a:solidFill>
                  <a:srgbClr val="006600"/>
                </a:solidFill>
                <a:latin typeface="Times New Roman" panose="02020603050405020304" pitchFamily="18" charset="0"/>
              </a:rPr>
              <a:t>Δυναμική Αστάθεια</a:t>
            </a:r>
            <a:endParaRPr lang="el-GR" altLang="en-GR" sz="2400" b="1">
              <a:solidFill>
                <a:srgbClr val="006600"/>
              </a:solidFill>
            </a:endParaRPr>
          </a:p>
        </p:txBody>
      </p:sp>
      <p:pic>
        <p:nvPicPr>
          <p:cNvPr id="20483" name="Picture 8" descr="16-11">
            <a:extLst>
              <a:ext uri="{FF2B5EF4-FFF2-40B4-BE49-F238E27FC236}">
                <a16:creationId xmlns:a16="http://schemas.microsoft.com/office/drawing/2014/main" id="{DCDFAA2A-3F68-E549-A26E-A945ED214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49" y="1104595"/>
            <a:ext cx="7048501" cy="3767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9">
            <a:extLst>
              <a:ext uri="{FF2B5EF4-FFF2-40B4-BE49-F238E27FC236}">
                <a16:creationId xmlns:a16="http://schemas.microsoft.com/office/drawing/2014/main" id="{2F51344A-C9DC-AA4C-8F83-CBF6C0D751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50" y="5445125"/>
            <a:ext cx="83439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n-GR" sz="22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Ελεύθερη </a:t>
            </a:r>
            <a:r>
              <a:rPr lang="el-GR" altLang="en-GR" sz="22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Τουμπουλίνη</a:t>
            </a:r>
            <a:r>
              <a:rPr lang="el-GR" altLang="en-GR" sz="22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        Ενσωματωμένη σε </a:t>
            </a:r>
            <a:r>
              <a:rPr lang="el-GR" altLang="en-GR" sz="22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Μικροσωληνίσκους</a:t>
            </a:r>
            <a:r>
              <a:rPr lang="el-GR" altLang="en-GR" sz="22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n-GR" sz="22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   </a:t>
            </a:r>
            <a:r>
              <a:rPr lang="el-GR" altLang="en-GR" sz="22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Τουμπουλίνη</a:t>
            </a:r>
            <a:r>
              <a:rPr lang="el-GR" altLang="en-GR" sz="22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endParaRPr lang="el-GR" altLang="en-GR" sz="2200" b="1" dirty="0">
              <a:solidFill>
                <a:srgbClr val="990000"/>
              </a:solidFill>
            </a:endParaRPr>
          </a:p>
        </p:txBody>
      </p:sp>
      <p:sp>
        <p:nvSpPr>
          <p:cNvPr id="20485" name="AutoShape 10">
            <a:extLst>
              <a:ext uri="{FF2B5EF4-FFF2-40B4-BE49-F238E27FC236}">
                <a16:creationId xmlns:a16="http://schemas.microsoft.com/office/drawing/2014/main" id="{575F5B3D-B6E1-344A-B296-5DF47C6F26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8251" y="5589588"/>
            <a:ext cx="358775" cy="215900"/>
          </a:xfrm>
          <a:prstGeom prst="leftRightArrow">
            <a:avLst>
              <a:gd name="adj1" fmla="val 50000"/>
              <a:gd name="adj2" fmla="val 33235"/>
            </a:avLst>
          </a:prstGeom>
          <a:solidFill>
            <a:srgbClr val="990000"/>
          </a:solidFill>
          <a:ln w="9525">
            <a:solidFill>
              <a:srgbClr val="99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R" altLang="en-GR" sz="1800">
              <a:solidFill>
                <a:srgbClr val="990000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41F0FCD-E5D2-9C47-8E9E-F2737CD79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12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633"/>
    </mc:Choice>
    <mc:Fallback xmlns="">
      <p:transition spd="slow" advTm="80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 Box 4">
            <a:extLst>
              <a:ext uri="{FF2B5EF4-FFF2-40B4-BE49-F238E27FC236}">
                <a16:creationId xmlns:a16="http://schemas.microsoft.com/office/drawing/2014/main" id="{7E7E26FB-112A-4A4B-929E-088B845BDF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9050" y="258764"/>
            <a:ext cx="70739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n-GR" b="1">
                <a:solidFill>
                  <a:srgbClr val="006600"/>
                </a:solidFill>
                <a:latin typeface="Times New Roman" panose="02020603050405020304" pitchFamily="18" charset="0"/>
              </a:rPr>
              <a:t>Δυναμική Αστάθεια Μικροσωληνίσκων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3AED991-8353-7C46-972D-274F649BDD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D6768C8-3DD7-C542-8470-329C1B4840E9}"/>
              </a:ext>
            </a:extLst>
          </p:cNvPr>
          <p:cNvGrpSpPr/>
          <p:nvPr/>
        </p:nvGrpSpPr>
        <p:grpSpPr>
          <a:xfrm>
            <a:off x="1601570" y="1330880"/>
            <a:ext cx="8671144" cy="4423807"/>
            <a:chOff x="1601570" y="1330880"/>
            <a:chExt cx="8671144" cy="4423807"/>
          </a:xfrm>
        </p:grpSpPr>
        <p:pic>
          <p:nvPicPr>
            <p:cNvPr id="22529" name="Picture 2" descr="16-12">
              <a:extLst>
                <a:ext uri="{FF2B5EF4-FFF2-40B4-BE49-F238E27FC236}">
                  <a16:creationId xmlns:a16="http://schemas.microsoft.com/office/drawing/2014/main" id="{AE6C10B8-FDCB-1346-969A-D49E4E9D4C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lum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3" t="5167" r="2133" b="11276"/>
            <a:stretch>
              <a:fillRect/>
            </a:stretch>
          </p:blipFill>
          <p:spPr bwMode="auto">
            <a:xfrm>
              <a:off x="1919289" y="1435100"/>
              <a:ext cx="8353425" cy="3722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32" name="Text Box 5">
              <a:extLst>
                <a:ext uri="{FF2B5EF4-FFF2-40B4-BE49-F238E27FC236}">
                  <a16:creationId xmlns:a16="http://schemas.microsoft.com/office/drawing/2014/main" id="{6BF76E38-C250-CD46-A6E4-CCF068D9FD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41676" y="5216303"/>
              <a:ext cx="2195513" cy="427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Wingdings" pitchFamily="2" charset="2"/>
                <a:buNone/>
              </a:pPr>
              <a:r>
                <a:rPr lang="el-GR" altLang="en-GR" sz="2200" b="1" dirty="0">
                  <a:solidFill>
                    <a:schemeClr val="accent2"/>
                  </a:solidFill>
                  <a:latin typeface="Times New Roman" panose="02020603050405020304" pitchFamily="18" charset="0"/>
                </a:rPr>
                <a:t>Κάλυμμα </a:t>
              </a:r>
              <a:r>
                <a:rPr lang="en-US" altLang="en-GR" sz="2200" b="1" dirty="0">
                  <a:solidFill>
                    <a:schemeClr val="accent2"/>
                  </a:solidFill>
                  <a:latin typeface="Times New Roman" panose="02020603050405020304" pitchFamily="18" charset="0"/>
                </a:rPr>
                <a:t>GTP</a:t>
              </a:r>
              <a:endParaRPr lang="el-GR" altLang="en-GR" sz="2200" b="1" dirty="0">
                <a:solidFill>
                  <a:schemeClr val="accent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533" name="Text Box 6">
              <a:extLst>
                <a:ext uri="{FF2B5EF4-FFF2-40B4-BE49-F238E27FC236}">
                  <a16:creationId xmlns:a16="http://schemas.microsoft.com/office/drawing/2014/main" id="{9F1711C8-5FF9-6F43-9282-7F828E29FE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59638" y="5327649"/>
              <a:ext cx="2195512" cy="427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Wingdings" pitchFamily="2" charset="2"/>
                <a:buNone/>
              </a:pPr>
              <a:r>
                <a:rPr lang="el-GR" altLang="en-GR" sz="2200" b="1" dirty="0">
                  <a:solidFill>
                    <a:schemeClr val="accent2"/>
                  </a:solidFill>
                  <a:latin typeface="Times New Roman" panose="02020603050405020304" pitchFamily="18" charset="0"/>
                </a:rPr>
                <a:t>Υδρόλυση </a:t>
              </a:r>
              <a:r>
                <a:rPr lang="en-US" altLang="en-GR" sz="2200" b="1" dirty="0">
                  <a:solidFill>
                    <a:schemeClr val="accent2"/>
                  </a:solidFill>
                  <a:latin typeface="Times New Roman" panose="02020603050405020304" pitchFamily="18" charset="0"/>
                </a:rPr>
                <a:t>GTP</a:t>
              </a:r>
              <a:endParaRPr lang="el-GR" altLang="en-GR" sz="2200" b="1" dirty="0">
                <a:solidFill>
                  <a:schemeClr val="accent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062531E-CD63-E347-8028-E4DC22983D7E}"/>
                </a:ext>
              </a:extLst>
            </p:cNvPr>
            <p:cNvSpPr txBox="1"/>
            <p:nvPr/>
          </p:nvSpPr>
          <p:spPr>
            <a:xfrm>
              <a:off x="1601570" y="1382935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R" dirty="0"/>
                <a:t>A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9C53BD4-974B-2244-90AC-7CB3DACF76C5}"/>
                </a:ext>
              </a:extLst>
            </p:cNvPr>
            <p:cNvSpPr txBox="1"/>
            <p:nvPr/>
          </p:nvSpPr>
          <p:spPr>
            <a:xfrm>
              <a:off x="6347236" y="1330880"/>
              <a:ext cx="309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R" dirty="0"/>
                <a:t>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854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112"/>
    </mc:Choice>
    <mc:Fallback xmlns="">
      <p:transition spd="slow" advTm="236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3908</TotalTime>
  <Words>311</Words>
  <Application>Microsoft Office PowerPoint</Application>
  <PresentationFormat>Ευρεία οθόνη</PresentationFormat>
  <Paragraphs>96</Paragraphs>
  <Slides>11</Slides>
  <Notes>8</Notes>
  <HiddenSlides>0</HiddenSlides>
  <MMClips>11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Wingdings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Androniki Raftogianni</dc:creator>
  <cp:lastModifiedBy>Antonis Stamatakis</cp:lastModifiedBy>
  <cp:revision>245</cp:revision>
  <cp:lastPrinted>2020-12-01T13:24:43Z</cp:lastPrinted>
  <dcterms:created xsi:type="dcterms:W3CDTF">2020-11-25T15:16:17Z</dcterms:created>
  <dcterms:modified xsi:type="dcterms:W3CDTF">2021-12-06T05:49:10Z</dcterms:modified>
</cp:coreProperties>
</file>