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sldIdLst>
    <p:sldId id="284" r:id="rId3"/>
    <p:sldId id="363" r:id="rId4"/>
    <p:sldId id="364" r:id="rId5"/>
    <p:sldId id="365" r:id="rId6"/>
    <p:sldId id="366" r:id="rId7"/>
    <p:sldId id="367" r:id="rId8"/>
    <p:sldId id="368" r:id="rId9"/>
    <p:sldId id="376" r:id="rId10"/>
    <p:sldId id="377" r:id="rId11"/>
    <p:sldId id="378" r:id="rId12"/>
    <p:sldId id="379" r:id="rId13"/>
    <p:sldId id="380" r:id="rId14"/>
    <p:sldId id="381" r:id="rId15"/>
    <p:sldId id="382" r:id="rId16"/>
    <p:sldId id="411" r:id="rId17"/>
    <p:sldId id="383" r:id="rId18"/>
    <p:sldId id="384" r:id="rId19"/>
    <p:sldId id="385" r:id="rId20"/>
    <p:sldId id="386" r:id="rId21"/>
    <p:sldId id="412" r:id="rId22"/>
    <p:sldId id="387" r:id="rId23"/>
    <p:sldId id="388" r:id="rId24"/>
    <p:sldId id="389" r:id="rId25"/>
    <p:sldId id="391" r:id="rId26"/>
    <p:sldId id="394" r:id="rId27"/>
    <p:sldId id="395" r:id="rId28"/>
    <p:sldId id="392" r:id="rId29"/>
    <p:sldId id="396" r:id="rId30"/>
    <p:sldId id="397" r:id="rId31"/>
    <p:sldId id="398" r:id="rId32"/>
    <p:sldId id="399" r:id="rId33"/>
    <p:sldId id="400" r:id="rId34"/>
    <p:sldId id="401" r:id="rId35"/>
    <p:sldId id="413" r:id="rId36"/>
    <p:sldId id="414" r:id="rId37"/>
    <p:sldId id="402" r:id="rId38"/>
    <p:sldId id="393" r:id="rId39"/>
    <p:sldId id="405" r:id="rId40"/>
    <p:sldId id="415" r:id="rId41"/>
    <p:sldId id="416" r:id="rId42"/>
    <p:sldId id="406" r:id="rId43"/>
    <p:sldId id="403" r:id="rId44"/>
    <p:sldId id="404" r:id="rId45"/>
    <p:sldId id="407" r:id="rId46"/>
    <p:sldId id="409" r:id="rId47"/>
    <p:sldId id="286" r:id="rId48"/>
    <p:sldId id="335" r:id="rId49"/>
    <p:sldId id="410" r:id="rId50"/>
    <p:sldId id="313" r:id="rId5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D4EF"/>
    <a:srgbClr val="EBF3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4660"/>
  </p:normalViewPr>
  <p:slideViewPr>
    <p:cSldViewPr snapToGrid="0">
      <p:cViewPr varScale="1">
        <p:scale>
          <a:sx n="59" d="100"/>
          <a:sy n="59" d="100"/>
        </p:scale>
        <p:origin x="8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79F6E-C6AC-4B27-84D5-0A3D833B207F}" type="datetimeFigureOut">
              <a:rPr lang="el-GR" smtClean="0"/>
              <a:t>26/4/2026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C644D-9CEA-4C7C-B69B-04E5BD7287A1}" type="slidenum">
              <a:rPr lang="el-GR" smtClean="0"/>
              <a:t>‹#›</a:t>
            </a:fld>
            <a:endParaRPr lang="el-GR"/>
          </a:p>
        </p:txBody>
      </p:sp>
    </p:spTree>
    <p:extLst>
      <p:ext uri="{BB962C8B-B14F-4D97-AF65-F5344CB8AC3E}">
        <p14:creationId xmlns:p14="http://schemas.microsoft.com/office/powerpoint/2010/main" val="148095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4D21CA-11D8-F37C-9577-286CA43FFC2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C33D65-336D-2081-7414-881D3AD9D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7F6EC68-59B3-7619-BC79-27203809C630}"/>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8ACF1ED4-501C-6A00-2C54-7367EF8531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6F7CE-1C4B-125F-6F1C-AA503FF62FE1}"/>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0913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6AEAB9-7067-816E-0DCF-4ED334501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982FAA-DE8A-4769-D9C2-5BA031FD0BE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7DD1DE-EF81-11A3-4277-2663BAD851A6}"/>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9633AA92-0939-E84C-AFA3-21F1E789EEE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7D6FE9-AF5A-FD58-A1E0-CC88ADA1D31D}"/>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16449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A75C61-421A-FB6C-9805-E6D9D960A4D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A33C547-64DD-8E13-73B6-EA01795CC6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A090B1D-D2C8-1A91-04F7-1F9B63FCF08C}"/>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DC56DD3E-8BB5-EAAE-C55D-3F7B719304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4BE7CD3-A270-D1D3-B697-3E6D9B73499E}"/>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846586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BBC7F0-65F0-82A9-BFBD-F4A5CE90670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2B2204-894D-3D72-EBD9-CD6E0FB06F1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34812B4-FE2E-BA8E-A6E7-B35406DFF817}"/>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9579099-37C2-B85F-3435-BC2184250BA5}"/>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6" name="Θέση υποσέλιδου 5">
            <a:extLst>
              <a:ext uri="{FF2B5EF4-FFF2-40B4-BE49-F238E27FC236}">
                <a16:creationId xmlns:a16="http://schemas.microsoft.com/office/drawing/2014/main" id="{13AE1B8C-BA5F-6723-6059-5AFF81CE71C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60B46DB-1FBB-983D-96EF-3EFC5F71F39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41829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B4779F-3761-2508-A389-15174EB0FDC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73E473C-E88C-9108-116D-D973388362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ED5BA83-829A-9968-D498-54D6495FF503}"/>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43340760-CC18-F696-1A1D-64F8908457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DAEF02D-A9DB-BFDB-F369-B2585A9EAA6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E554A68-DA64-3022-69E0-14A33B33B480}"/>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8" name="Θέση υποσέλιδου 7">
            <a:extLst>
              <a:ext uri="{FF2B5EF4-FFF2-40B4-BE49-F238E27FC236}">
                <a16:creationId xmlns:a16="http://schemas.microsoft.com/office/drawing/2014/main" id="{C91EA038-E64D-D415-79AE-02B35C6EA8A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A126DB6-00E1-C750-0123-FC0EABD1CBE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80667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2F893B-175F-0878-73D1-CFAC049FDD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570A8647-8B2E-408D-485B-0FEDA2ADA188}"/>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4" name="Θέση υποσέλιδου 3">
            <a:extLst>
              <a:ext uri="{FF2B5EF4-FFF2-40B4-BE49-F238E27FC236}">
                <a16:creationId xmlns:a16="http://schemas.microsoft.com/office/drawing/2014/main" id="{2DA2110A-5501-D4E4-1838-7B3E069D793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D71E9D39-4256-2306-0CAB-FB5A0D182F2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745627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1CB50E3-DBC1-E8E0-6684-885457CAC6BC}"/>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3" name="Θέση υποσέλιδου 2">
            <a:extLst>
              <a:ext uri="{FF2B5EF4-FFF2-40B4-BE49-F238E27FC236}">
                <a16:creationId xmlns:a16="http://schemas.microsoft.com/office/drawing/2014/main" id="{2C81FB31-6BA1-26B8-FAB5-ED5C70743731}"/>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D072194-A194-F412-7A0C-2296C5AFD37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83448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EBE698-BCFC-BE58-F704-EAB19F61D3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0268238-7E9A-580C-A9D7-139ECE35C0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D729ECD-14E4-AE28-0F77-5F1C87CEC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DBAA221-1E04-A9C0-8642-3EE87B970487}"/>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6" name="Θέση υποσέλιδου 5">
            <a:extLst>
              <a:ext uri="{FF2B5EF4-FFF2-40B4-BE49-F238E27FC236}">
                <a16:creationId xmlns:a16="http://schemas.microsoft.com/office/drawing/2014/main" id="{8B75C824-6CD7-6BF2-53AF-7E64A737D17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F7869FA-D470-2E07-F1B5-D765526AEF13}"/>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6517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8059B9-F206-F7A9-05F3-E30D5853EB6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37516EEC-D8D1-19E0-5D19-78A20B542F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297432F8-7F7B-9A7C-D056-47FC68FBEA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A3AC460-4F21-29E2-9E88-E17BA47E1C1D}"/>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6" name="Θέση υποσέλιδου 5">
            <a:extLst>
              <a:ext uri="{FF2B5EF4-FFF2-40B4-BE49-F238E27FC236}">
                <a16:creationId xmlns:a16="http://schemas.microsoft.com/office/drawing/2014/main" id="{CA23EF3D-6EFC-9F66-52D3-F5DC7ED6121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D3129C-D570-2EAC-F73B-A0DC47612317}"/>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529549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2F2A07-A59C-5108-C40C-F019617C782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DFE58C3-A0D9-4188-7CDE-2967B41F7E7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54AEFB6-52ED-383F-5BB2-7D1C59E72135}"/>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FDE78A41-E503-9F90-5019-34FF7FA5FC8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29B0406-6F52-50FF-72E7-2667B0889D6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20839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C174C5E-DE8B-3B99-DAD6-455476A9AF7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EBDE883-0A10-FF49-808B-C7E41365C398}"/>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2594B9F-D590-EE89-4DE9-58DF5AB7D8B4}"/>
              </a:ext>
            </a:extLst>
          </p:cNvPr>
          <p:cNvSpPr>
            <a:spLocks noGrp="1"/>
          </p:cNvSpPr>
          <p:nvPr>
            <p:ph type="dt" sz="half" idx="10"/>
          </p:nvPr>
        </p:nvSpPr>
        <p:spPr/>
        <p:txBody>
          <a:body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F7EB2DB8-87C2-E31D-A1B9-D111E620B61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2674149-48CE-81DB-FE2E-473267544548}"/>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54931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6F7A55-3D18-1E14-C44C-D1796C3C143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2A12975-0D2A-DDDB-7261-77FBA92ED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D6FFF2F-AF49-81B3-55B8-CC4AA7C802AE}"/>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9C88D119-AAD5-15A0-CE56-6D652F6C6D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A641F09-772C-3D20-5263-5DF702640CE0}"/>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29130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6157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689D2F-D422-89DB-CF00-E5C8581C6B3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9769831-89FF-1B80-0E47-4CC2A6E69A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51AB7C5-F3C4-076B-B1FD-A94356ADADCF}"/>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16342CFE-B1CF-C227-4EA3-C3850B48118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E9FCC2-13F3-6135-9B68-C5C257BA3EDF}"/>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271458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E63E53-F7CE-A3F8-62C9-4AF8A85E37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3E49F4E-7F4B-430C-5447-04CDF0ED2E0B}"/>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C2EBDDD-4C2B-4BE9-3C84-CAFF659D42C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2F310DEF-1F88-73B2-9D44-EBC14F7174B5}"/>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6" name="Θέση υποσέλιδου 5">
            <a:extLst>
              <a:ext uri="{FF2B5EF4-FFF2-40B4-BE49-F238E27FC236}">
                <a16:creationId xmlns:a16="http://schemas.microsoft.com/office/drawing/2014/main" id="{BA162212-7222-4290-89C2-0DC41EF0F92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ABB004E-66A8-8315-449E-3DEE1CF9CB7C}"/>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85810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F9FC3C-5982-454A-959D-23AE23CC45C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56D6535-1232-225E-9951-54952AE53B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B908838-082A-9B6B-4882-E437C8A0963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2476E72-C67A-B89D-A5EA-11F47E7C4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D87BD42-AAFB-4E12-747A-F696D3BF6F9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673BFE8-E44E-B36D-2CD9-EC2E44B2792A}"/>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8" name="Θέση υποσέλιδου 7">
            <a:extLst>
              <a:ext uri="{FF2B5EF4-FFF2-40B4-BE49-F238E27FC236}">
                <a16:creationId xmlns:a16="http://schemas.microsoft.com/office/drawing/2014/main" id="{2263650D-356A-D49A-33F8-D700546BB32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3BA353C-89A7-8BFF-B695-99D1CF3F31C5}"/>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94882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1DD05E-6CE0-155F-3721-99795D70C4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C71CAF4-E343-026D-54DB-60781EFE127A}"/>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4" name="Θέση υποσέλιδου 3">
            <a:extLst>
              <a:ext uri="{FF2B5EF4-FFF2-40B4-BE49-F238E27FC236}">
                <a16:creationId xmlns:a16="http://schemas.microsoft.com/office/drawing/2014/main" id="{69C45B5D-9F6E-DE3F-1F02-268FA70FF4C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79ECC4B-B247-BED7-5308-0D400DBAA1C8}"/>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366435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87F8F0F-3892-1113-7A60-5818A50E51E9}"/>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3" name="Θέση υποσέλιδου 2">
            <a:extLst>
              <a:ext uri="{FF2B5EF4-FFF2-40B4-BE49-F238E27FC236}">
                <a16:creationId xmlns:a16="http://schemas.microsoft.com/office/drawing/2014/main" id="{76BA8CE8-5B09-DFEF-5128-CD692C8C7B8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5FA5706-75FF-0770-901A-D08CB3EB8AE2}"/>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79631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D6C518-081C-84EF-0832-2FB0B13EE23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CB248E-9D0D-1185-CE9B-F611D8AAF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F3A09A7-8501-543A-235E-1821D62917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F462E34-6809-30A9-1954-7B0AC623C39E}"/>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6" name="Θέση υποσέλιδου 5">
            <a:extLst>
              <a:ext uri="{FF2B5EF4-FFF2-40B4-BE49-F238E27FC236}">
                <a16:creationId xmlns:a16="http://schemas.microsoft.com/office/drawing/2014/main" id="{23F84B5A-D1C9-96D8-6DE4-59A38847CD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5CACB3-80EF-82D5-E92B-40F3C2AFE97B}"/>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276502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8C2946-35CA-4D98-339C-38B327F1B10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C768ADD-123B-A07A-B4F9-8736A246C2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31A9211-6348-B88C-543A-B75668E1A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7395FC-B884-1F41-8D76-C5917FB760AA}"/>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6" name="Θέση υποσέλιδου 5">
            <a:extLst>
              <a:ext uri="{FF2B5EF4-FFF2-40B4-BE49-F238E27FC236}">
                <a16:creationId xmlns:a16="http://schemas.microsoft.com/office/drawing/2014/main" id="{51145221-BFB9-8F9C-878A-1C991DC3DC1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5279EF-48B0-BA9F-4F27-06AAFB00B1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937142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367440-92FE-AEBF-4A6C-75E4C2E376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45B5C7E-2E16-B4AC-BA18-D5FAC594F90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0C9499-58AE-E9C3-32D2-CC447FA653CC}"/>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F0ADCC72-B6D0-45C3-113D-80DB0D1C8C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598E114-9AB3-E336-8D9E-994D94A72743}"/>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4059492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66E2042-064D-79F8-CECF-AEE8435DEFBB}"/>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727E4B6-2B0F-DA27-2EF6-9D1764C2846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293CFAC-E345-2C81-2FB7-1FE2DF3D35F0}"/>
              </a:ext>
            </a:extLst>
          </p:cNvPr>
          <p:cNvSpPr>
            <a:spLocks noGrp="1"/>
          </p:cNvSpPr>
          <p:nvPr>
            <p:ph type="dt" sz="half" idx="10"/>
          </p:nvPr>
        </p:nvSpPr>
        <p:spPr/>
        <p:txBody>
          <a:body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3B505109-7337-E4E7-2F39-E18E193EDF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1E03381-4C05-0252-E102-EC26A10EF6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32464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C53F2E2-3C5B-C11F-AF7B-9CA56A939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B678747-1DC9-A480-FC36-A06FF851A4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A08B0CE-D681-D369-7771-E0B5FC1188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2E63C1-FA27-49DB-A789-515F1A3EACCE}" type="datetimeFigureOut">
              <a:rPr lang="el-GR" smtClean="0"/>
              <a:t>26/4/2026</a:t>
            </a:fld>
            <a:endParaRPr lang="el-GR"/>
          </a:p>
        </p:txBody>
      </p:sp>
      <p:sp>
        <p:nvSpPr>
          <p:cNvPr id="5" name="Θέση υποσέλιδου 4">
            <a:extLst>
              <a:ext uri="{FF2B5EF4-FFF2-40B4-BE49-F238E27FC236}">
                <a16:creationId xmlns:a16="http://schemas.microsoft.com/office/drawing/2014/main" id="{428F2FB9-59B2-6705-6301-350681D09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0BC2AF1-BE7B-D159-999C-D27B84E03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27069-54D0-4F44-A22B-DE091D001F3D}" type="slidenum">
              <a:rPr lang="el-GR" smtClean="0"/>
              <a:t>‹#›</a:t>
            </a:fld>
            <a:endParaRPr lang="el-GR"/>
          </a:p>
        </p:txBody>
      </p:sp>
    </p:spTree>
    <p:extLst>
      <p:ext uri="{BB962C8B-B14F-4D97-AF65-F5344CB8AC3E}">
        <p14:creationId xmlns:p14="http://schemas.microsoft.com/office/powerpoint/2010/main" val="1133253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6C4BBA1-B92D-57EA-681A-08BE896774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3DBEC0-A80D-DC23-5EE2-AB5E4C4C40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905BA9-1EE5-6A77-3D42-67B96C11A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1593DD-9E93-4E1A-ADC1-D134093077A0}" type="datetimeFigureOut">
              <a:rPr lang="el-GR" smtClean="0"/>
              <a:t>26/4/2026</a:t>
            </a:fld>
            <a:endParaRPr lang="el-GR"/>
          </a:p>
        </p:txBody>
      </p:sp>
      <p:sp>
        <p:nvSpPr>
          <p:cNvPr id="5" name="Θέση υποσέλιδου 4">
            <a:extLst>
              <a:ext uri="{FF2B5EF4-FFF2-40B4-BE49-F238E27FC236}">
                <a16:creationId xmlns:a16="http://schemas.microsoft.com/office/drawing/2014/main" id="{FFE74C21-D4C6-D95B-9C74-79DA41B8F1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851CF5-F3B2-2EA6-4AF5-04B6951388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938158-3DF5-41AD-A867-089D0309D63F}" type="slidenum">
              <a:rPr lang="el-GR" smtClean="0"/>
              <a:t>‹#›</a:t>
            </a:fld>
            <a:endParaRPr lang="el-GR"/>
          </a:p>
        </p:txBody>
      </p:sp>
    </p:spTree>
    <p:extLst>
      <p:ext uri="{BB962C8B-B14F-4D97-AF65-F5344CB8AC3E}">
        <p14:creationId xmlns:p14="http://schemas.microsoft.com/office/powerpoint/2010/main" val="4076998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hyperlink" Target="https://youtube.com/shorts/KLtiNdNqN0M?si=vPzsdjfcHmBRD06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A72248-EE59-A54F-6962-7045BA3EF4F3}"/>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endParaRPr>
          </a:p>
        </p:txBody>
      </p:sp>
      <p:sp>
        <p:nvSpPr>
          <p:cNvPr id="2" name="Τίτλος 1">
            <a:extLst>
              <a:ext uri="{FF2B5EF4-FFF2-40B4-BE49-F238E27FC236}">
                <a16:creationId xmlns:a16="http://schemas.microsoft.com/office/drawing/2014/main" id="{F1C2CE6A-896A-30D3-6738-3B97654D4A7B}"/>
              </a:ext>
            </a:extLst>
          </p:cNvPr>
          <p:cNvSpPr>
            <a:spLocks noGrp="1"/>
          </p:cNvSpPr>
          <p:nvPr>
            <p:ph type="ctrTitle"/>
          </p:nvPr>
        </p:nvSpPr>
        <p:spPr/>
        <p:txBody>
          <a:bodyPr/>
          <a:lstStyle/>
          <a:p>
            <a:r>
              <a:rPr lang="en-US" dirty="0"/>
              <a:t>Template?</a:t>
            </a:r>
            <a:endParaRPr lang="el-GR" dirty="0"/>
          </a:p>
        </p:txBody>
      </p:sp>
      <p:sp>
        <p:nvSpPr>
          <p:cNvPr id="3" name="Υπότιτλος 2">
            <a:extLst>
              <a:ext uri="{FF2B5EF4-FFF2-40B4-BE49-F238E27FC236}">
                <a16:creationId xmlns:a16="http://schemas.microsoft.com/office/drawing/2014/main" id="{70A8EFBE-6D97-D824-DA25-AAF3B8F1014B}"/>
              </a:ext>
            </a:extLst>
          </p:cNvPr>
          <p:cNvSpPr>
            <a:spLocks noGrp="1"/>
          </p:cNvSpPr>
          <p:nvPr>
            <p:ph type="subTitle" idx="1"/>
          </p:nvPr>
        </p:nvSpPr>
        <p:spPr/>
        <p:txBody>
          <a:bodyPr/>
          <a:lstStyle/>
          <a:p>
            <a:r>
              <a:rPr lang="el-GR" dirty="0" err="1"/>
              <a:t>Πλιζ</a:t>
            </a:r>
            <a:r>
              <a:rPr lang="el-GR" dirty="0"/>
              <a:t> όχι ροζ, μωβ, </a:t>
            </a:r>
            <a:r>
              <a:rPr lang="el-GR" dirty="0" err="1"/>
              <a:t>πρασινο</a:t>
            </a:r>
            <a:r>
              <a:rPr lang="el-GR" dirty="0"/>
              <a:t>, </a:t>
            </a:r>
            <a:r>
              <a:rPr lang="el-GR" dirty="0" err="1"/>
              <a:t>μαρεσουν</a:t>
            </a:r>
            <a:r>
              <a:rPr lang="el-GR" dirty="0"/>
              <a:t> τα μπλε του </a:t>
            </a:r>
            <a:r>
              <a:rPr lang="el-GR" dirty="0" err="1"/>
              <a:t>εκπα</a:t>
            </a:r>
            <a:endParaRPr lang="el-GR" dirty="0"/>
          </a:p>
        </p:txBody>
      </p:sp>
      <p:pic>
        <p:nvPicPr>
          <p:cNvPr id="6" name="Picture 5" descr="A room with rows of chairs&#10;&#10;AI-generated content may be incorrect.">
            <a:extLst>
              <a:ext uri="{FF2B5EF4-FFF2-40B4-BE49-F238E27FC236}">
                <a16:creationId xmlns:a16="http://schemas.microsoft.com/office/drawing/2014/main" id="{E7D036D9-65F6-841F-BB59-5896AFA4E407}"/>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733B190F-B3EE-813C-91AB-0406B545E9BF}"/>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03C637D-6AC2-D994-D1BB-ABBEFC4832E0}"/>
              </a:ext>
            </a:extLst>
          </p:cNvPr>
          <p:cNvSpPr txBox="1"/>
          <p:nvPr/>
        </p:nvSpPr>
        <p:spPr>
          <a:xfrm>
            <a:off x="2001156" y="1122362"/>
            <a:ext cx="8189683" cy="2289666"/>
          </a:xfrm>
          <a:prstGeom prst="rect">
            <a:avLst/>
          </a:prstGeom>
          <a:noFill/>
        </p:spPr>
        <p:txBody>
          <a:bodyPr wrap="square" rtlCol="0">
            <a:spAutoFit/>
          </a:bodyPr>
          <a:lstStyle/>
          <a:p>
            <a:pPr algn="ctr">
              <a:lnSpc>
                <a:spcPct val="150000"/>
              </a:lnSpc>
            </a:pPr>
            <a:r>
              <a:rPr lang="el-GR" sz="5000" b="1">
                <a:solidFill>
                  <a:srgbClr val="ECF4F9"/>
                </a:solidFill>
              </a:rPr>
              <a:t>ΚΑΤΩΤΕΡΟ ΠΕΠΤΙΚΟ </a:t>
            </a:r>
            <a:r>
              <a:rPr lang="el-GR" sz="5000" b="1" dirty="0">
                <a:solidFill>
                  <a:srgbClr val="ECF4F9"/>
                </a:solidFill>
              </a:rPr>
              <a:t>ΣΥΣΤΗΜΑ</a:t>
            </a:r>
          </a:p>
        </p:txBody>
      </p:sp>
      <p:sp>
        <p:nvSpPr>
          <p:cNvPr id="12" name="TextBox 11">
            <a:extLst>
              <a:ext uri="{FF2B5EF4-FFF2-40B4-BE49-F238E27FC236}">
                <a16:creationId xmlns:a16="http://schemas.microsoft.com/office/drawing/2014/main" id="{6E7F0F0E-B723-D281-8F54-5FF43F190117}"/>
              </a:ext>
            </a:extLst>
          </p:cNvPr>
          <p:cNvSpPr txBox="1"/>
          <p:nvPr/>
        </p:nvSpPr>
        <p:spPr>
          <a:xfrm>
            <a:off x="848495" y="3978692"/>
            <a:ext cx="5997146" cy="1894621"/>
          </a:xfrm>
          <a:prstGeom prst="rect">
            <a:avLst/>
          </a:prstGeom>
          <a:noFill/>
        </p:spPr>
        <p:txBody>
          <a:bodyPr wrap="square" rtlCol="0">
            <a:spAutoFit/>
          </a:bodyPr>
          <a:lstStyle/>
          <a:p>
            <a:pPr>
              <a:lnSpc>
                <a:spcPct val="150000"/>
              </a:lnSpc>
            </a:pPr>
            <a:r>
              <a:rPr lang="el-GR" sz="2000" b="1" dirty="0">
                <a:solidFill>
                  <a:srgbClr val="ECF4F9"/>
                </a:solidFill>
              </a:rPr>
              <a:t>Θεόδωρος Μαριόλης </a:t>
            </a:r>
            <a:r>
              <a:rPr lang="el-GR" sz="2000" b="1" dirty="0" err="1">
                <a:solidFill>
                  <a:srgbClr val="ECF4F9"/>
                </a:solidFill>
              </a:rPr>
              <a:t>Σαψάκος</a:t>
            </a:r>
            <a:endParaRPr lang="el-GR" sz="2000" b="1" dirty="0">
              <a:solidFill>
                <a:srgbClr val="ECF4F9"/>
              </a:solidFill>
            </a:endParaRPr>
          </a:p>
          <a:p>
            <a:pPr>
              <a:lnSpc>
                <a:spcPct val="150000"/>
              </a:lnSpc>
            </a:pPr>
            <a:r>
              <a:rPr lang="el-GR" sz="2000" dirty="0">
                <a:solidFill>
                  <a:srgbClr val="ECF4F9"/>
                </a:solidFill>
              </a:rPr>
              <a:t>Καθηγητής </a:t>
            </a:r>
          </a:p>
          <a:p>
            <a:pPr>
              <a:lnSpc>
                <a:spcPct val="150000"/>
              </a:lnSpc>
            </a:pPr>
            <a:r>
              <a:rPr lang="el-GR" sz="2000" dirty="0">
                <a:solidFill>
                  <a:schemeClr val="bg1"/>
                </a:solidFill>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rPr>
              <a:t> </a:t>
            </a:r>
          </a:p>
          <a:p>
            <a:pPr>
              <a:lnSpc>
                <a:spcPct val="150000"/>
              </a:lnSpc>
            </a:pPr>
            <a:r>
              <a:rPr lang="el-GR" sz="2000" dirty="0">
                <a:solidFill>
                  <a:srgbClr val="ECF4F9"/>
                </a:solidFill>
              </a:rPr>
              <a:t>Τ: 6972910328</a:t>
            </a:r>
          </a:p>
        </p:txBody>
      </p:sp>
      <p:grpSp>
        <p:nvGrpSpPr>
          <p:cNvPr id="15" name="Group 14">
            <a:extLst>
              <a:ext uri="{FF2B5EF4-FFF2-40B4-BE49-F238E27FC236}">
                <a16:creationId xmlns:a16="http://schemas.microsoft.com/office/drawing/2014/main" id="{7427A526-A507-125D-E73B-899AB293248A}"/>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2C0D11AA-E84D-34C8-7B08-52790DD89C19}"/>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DE880822-9B81-2B6E-89FB-966AAAC697F2}"/>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B4E1CD29-1F74-7996-03D5-9DC62DBC89AD}"/>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140ACF4D-DAEE-058C-D70B-32BA5C931099}"/>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Tree>
    <p:extLst>
      <p:ext uri="{BB962C8B-B14F-4D97-AF65-F5344CB8AC3E}">
        <p14:creationId xmlns:p14="http://schemas.microsoft.com/office/powerpoint/2010/main" val="420041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CC0D2B-C8E9-6037-22F2-6D24436EAF2C}"/>
              </a:ext>
            </a:extLst>
          </p:cNvPr>
          <p:cNvSpPr>
            <a:spLocks noGrp="1"/>
          </p:cNvSpPr>
          <p:nvPr>
            <p:ph type="title"/>
          </p:nvPr>
        </p:nvSpPr>
        <p:spPr/>
        <p:txBody>
          <a:bodyPr>
            <a:normAutofit fontScale="90000"/>
          </a:bodyPr>
          <a:lstStyle/>
          <a:p>
            <a:r>
              <a:rPr lang="el-GR" dirty="0"/>
              <a:t>Λεπτό Έντερο</a:t>
            </a:r>
          </a:p>
        </p:txBody>
      </p:sp>
      <p:sp>
        <p:nvSpPr>
          <p:cNvPr id="3" name="Θέση περιεχομένου 2">
            <a:extLst>
              <a:ext uri="{FF2B5EF4-FFF2-40B4-BE49-F238E27FC236}">
                <a16:creationId xmlns:a16="http://schemas.microsoft.com/office/drawing/2014/main" id="{87504852-1433-7B68-D934-80E54C12B4E1}"/>
              </a:ext>
            </a:extLst>
          </p:cNvPr>
          <p:cNvSpPr>
            <a:spLocks noGrp="1"/>
          </p:cNvSpPr>
          <p:nvPr>
            <p:ph idx="1"/>
          </p:nvPr>
        </p:nvSpPr>
        <p:spPr/>
        <p:txBody>
          <a:bodyPr/>
          <a:lstStyle/>
          <a:p>
            <a:pPr marL="0" indent="0">
              <a:buNone/>
            </a:pPr>
            <a:r>
              <a:rPr lang="el-GR" b="1" dirty="0"/>
              <a:t>Αποτελείται από τρεις μοίρες</a:t>
            </a:r>
            <a:endParaRPr lang="el-GR" dirty="0"/>
          </a:p>
          <a:p>
            <a:pPr lvl="1"/>
            <a:r>
              <a:rPr lang="el-GR" dirty="0"/>
              <a:t>Δωδεκαδάκτυλο</a:t>
            </a:r>
          </a:p>
          <a:p>
            <a:pPr lvl="1"/>
            <a:r>
              <a:rPr lang="el-GR" dirty="0" err="1"/>
              <a:t>Νήστιδα</a:t>
            </a:r>
            <a:endParaRPr lang="el-GR" dirty="0"/>
          </a:p>
          <a:p>
            <a:pPr lvl="1"/>
            <a:r>
              <a:rPr lang="el-GR" dirty="0"/>
              <a:t>Ειλεός</a:t>
            </a:r>
          </a:p>
          <a:p>
            <a:pPr marL="0" indent="0">
              <a:buNone/>
            </a:pPr>
            <a:r>
              <a:rPr lang="el-GR" b="1" dirty="0"/>
              <a:t>Έχει μήκος 6–7 μέτρα</a:t>
            </a:r>
          </a:p>
          <a:p>
            <a:endParaRPr lang="el-GR" dirty="0"/>
          </a:p>
        </p:txBody>
      </p:sp>
      <p:pic>
        <p:nvPicPr>
          <p:cNvPr id="96263" name="Picture 7" descr="271">
            <a:extLst>
              <a:ext uri="{FF2B5EF4-FFF2-40B4-BE49-F238E27FC236}">
                <a16:creationId xmlns:a16="http://schemas.microsoft.com/office/drawing/2014/main" id="{6E34B4A1-4190-FED3-666D-FAE0169DC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1" y="1825625"/>
            <a:ext cx="4388965" cy="422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40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6263"/>
                                        </p:tgtEl>
                                        <p:attrNameLst>
                                          <p:attrName>style.visibility</p:attrName>
                                        </p:attrNameLst>
                                      </p:cBhvr>
                                      <p:to>
                                        <p:strVal val="visible"/>
                                      </p:to>
                                    </p:set>
                                    <p:animEffect transition="in" filter="barn(inVertical)">
                                      <p:cBhvr>
                                        <p:cTn id="7" dur="500"/>
                                        <p:tgtEl>
                                          <p:spTgt spid="96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0B41A0-34DD-D212-87E1-31B3A0CC0BAA}"/>
              </a:ext>
            </a:extLst>
          </p:cNvPr>
          <p:cNvSpPr>
            <a:spLocks noGrp="1"/>
          </p:cNvSpPr>
          <p:nvPr>
            <p:ph type="title"/>
          </p:nvPr>
        </p:nvSpPr>
        <p:spPr/>
        <p:txBody>
          <a:bodyPr>
            <a:normAutofit fontScale="90000"/>
          </a:bodyPr>
          <a:lstStyle/>
          <a:p>
            <a:r>
              <a:rPr lang="el-GR" dirty="0"/>
              <a:t>Δωδεκαδάκτυλο</a:t>
            </a:r>
          </a:p>
        </p:txBody>
      </p:sp>
      <p:sp>
        <p:nvSpPr>
          <p:cNvPr id="3" name="Θέση περιεχομένου 2">
            <a:extLst>
              <a:ext uri="{FF2B5EF4-FFF2-40B4-BE49-F238E27FC236}">
                <a16:creationId xmlns:a16="http://schemas.microsoft.com/office/drawing/2014/main" id="{958FB5BD-AC66-AC70-F730-F25F3B11F262}"/>
              </a:ext>
            </a:extLst>
          </p:cNvPr>
          <p:cNvSpPr>
            <a:spLocks noGrp="1"/>
          </p:cNvSpPr>
          <p:nvPr>
            <p:ph idx="1"/>
          </p:nvPr>
        </p:nvSpPr>
        <p:spPr>
          <a:xfrm>
            <a:off x="413657" y="1939924"/>
            <a:ext cx="7538357" cy="4689475"/>
          </a:xfrm>
        </p:spPr>
        <p:txBody>
          <a:bodyPr>
            <a:normAutofit fontScale="55000" lnSpcReduction="20000"/>
          </a:bodyPr>
          <a:lstStyle/>
          <a:p>
            <a:pPr marL="0" indent="0">
              <a:buNone/>
            </a:pPr>
            <a:r>
              <a:rPr lang="el-GR" b="1"/>
              <a:t>ΘΕΣΗ: </a:t>
            </a:r>
            <a:r>
              <a:rPr lang="el-GR"/>
              <a:t>οπισθοπεριτοναϊκή (στο ύψος του Ο1–Ο3 σπονδύλου)</a:t>
            </a:r>
          </a:p>
          <a:p>
            <a:pPr marL="0" indent="0">
              <a:buNone/>
            </a:pPr>
            <a:r>
              <a:rPr lang="el-GR" b="1"/>
              <a:t>ΣΧΗΜΑ</a:t>
            </a:r>
            <a:r>
              <a:rPr lang="el-GR"/>
              <a:t>: αγκύλης ακολουθεί το περίγραμμα της κεφαλής του παγκρέατος</a:t>
            </a:r>
          </a:p>
          <a:p>
            <a:pPr marL="0" indent="0">
              <a:buNone/>
            </a:pPr>
            <a:r>
              <a:rPr lang="el-GR" b="1"/>
              <a:t>ΔΟΜΗ</a:t>
            </a:r>
            <a:r>
              <a:rPr lang="el-GR"/>
              <a:t>: έχει τέσσερις μοίρες</a:t>
            </a:r>
          </a:p>
          <a:p>
            <a:r>
              <a:rPr lang="el-GR"/>
              <a:t>Άνω (επικοινωνεί με το στομάχο)</a:t>
            </a:r>
          </a:p>
          <a:p>
            <a:r>
              <a:rPr lang="el-GR"/>
              <a:t>Κατιούσα (εκβάλλει η ηπατοπαγκρεατική λήκυθος)</a:t>
            </a:r>
          </a:p>
          <a:p>
            <a:r>
              <a:rPr lang="el-GR"/>
              <a:t>Οριζόντια</a:t>
            </a:r>
          </a:p>
          <a:p>
            <a:r>
              <a:rPr lang="el-GR"/>
              <a:t>Ανιούσα (νηστιδοδωδεκαδακτυλική συμβολή, κρεμαστήρας μυς του 12δακτύλου ή σύνδεσμος του Treitz: αποτελείται από μια λεπτή ταινία σκελετικού μυός από το διάφραγμα και από μια ινώδη ταινία λείου μυ από την 3η και 4η μοίρα του 12δακτύλου. Η σύσπασή του διευρύνει τη γωνία της νηστιδοδωδεκαδακτυλικής καμπής, διευκολύνοντας την κίνηση των εντερικών περιεχομένων. Φέρεται προς τα πίσω στο πάγκρεας και στη σπληνική φλέβα και προς τα εμπρός στην αριστερή νεφρική φλέβα).</a:t>
            </a:r>
          </a:p>
          <a:p>
            <a:endParaRPr lang="el-GR" dirty="0"/>
          </a:p>
        </p:txBody>
      </p:sp>
      <p:pic>
        <p:nvPicPr>
          <p:cNvPr id="31747" name="Picture 6" descr="295">
            <a:extLst>
              <a:ext uri="{FF2B5EF4-FFF2-40B4-BE49-F238E27FC236}">
                <a16:creationId xmlns:a16="http://schemas.microsoft.com/office/drawing/2014/main" id="{59274FCA-8CF7-9265-DE70-D6DF74F0D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2014" y="1939924"/>
            <a:ext cx="3708701" cy="364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927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0A9513-7FE6-C6A7-560F-B0FEF91AF826}"/>
              </a:ext>
            </a:extLst>
          </p:cNvPr>
          <p:cNvSpPr>
            <a:spLocks noGrp="1"/>
          </p:cNvSpPr>
          <p:nvPr>
            <p:ph type="title"/>
          </p:nvPr>
        </p:nvSpPr>
        <p:spPr/>
        <p:txBody>
          <a:bodyPr>
            <a:normAutofit fontScale="90000"/>
          </a:bodyPr>
          <a:lstStyle/>
          <a:p>
            <a:r>
              <a:rPr lang="el-GR" dirty="0"/>
              <a:t>Ανατομικές Σχέσεις 12/Δακτύλου</a:t>
            </a:r>
          </a:p>
        </p:txBody>
      </p:sp>
      <p:sp>
        <p:nvSpPr>
          <p:cNvPr id="3" name="Θέση περιεχομένου 2">
            <a:extLst>
              <a:ext uri="{FF2B5EF4-FFF2-40B4-BE49-F238E27FC236}">
                <a16:creationId xmlns:a16="http://schemas.microsoft.com/office/drawing/2014/main" id="{BFE453DF-5F7C-3D8D-F393-592224FA99E9}"/>
              </a:ext>
            </a:extLst>
          </p:cNvPr>
          <p:cNvSpPr>
            <a:spLocks noGrp="1"/>
          </p:cNvSpPr>
          <p:nvPr>
            <p:ph idx="1"/>
          </p:nvPr>
        </p:nvSpPr>
        <p:spPr>
          <a:xfrm>
            <a:off x="838200" y="1825624"/>
            <a:ext cx="4093029" cy="4738461"/>
          </a:xfrm>
        </p:spPr>
        <p:txBody>
          <a:bodyPr>
            <a:normAutofit fontScale="55000" lnSpcReduction="20000"/>
          </a:bodyPr>
          <a:lstStyle/>
          <a:p>
            <a:pPr marL="0" indent="0">
              <a:buNone/>
            </a:pPr>
            <a:r>
              <a:rPr lang="el-GR" b="1" dirty="0"/>
              <a:t> Άνω μοίρα</a:t>
            </a:r>
          </a:p>
          <a:p>
            <a:r>
              <a:rPr lang="el-GR" dirty="0" err="1"/>
              <a:t>προσθίως</a:t>
            </a:r>
            <a:r>
              <a:rPr lang="el-GR" dirty="0"/>
              <a:t> είναι:</a:t>
            </a:r>
          </a:p>
          <a:p>
            <a:pPr lvl="1"/>
            <a:r>
              <a:rPr lang="el-GR" dirty="0"/>
              <a:t>περιτόναιο</a:t>
            </a:r>
          </a:p>
          <a:p>
            <a:pPr lvl="1"/>
            <a:r>
              <a:rPr lang="el-GR" dirty="0"/>
              <a:t>χοληδόχος κύστη</a:t>
            </a:r>
          </a:p>
          <a:p>
            <a:pPr lvl="1"/>
            <a:r>
              <a:rPr lang="el-GR" dirty="0"/>
              <a:t>τετράπλευρος λοβός ήπατος</a:t>
            </a:r>
          </a:p>
          <a:p>
            <a:r>
              <a:rPr lang="el-GR" dirty="0"/>
              <a:t>οπισθίως είναι:</a:t>
            </a:r>
          </a:p>
          <a:p>
            <a:pPr lvl="1"/>
            <a:r>
              <a:rPr lang="el-GR" dirty="0"/>
              <a:t>χοληδόχος πόρος</a:t>
            </a:r>
          </a:p>
          <a:p>
            <a:pPr lvl="1"/>
            <a:r>
              <a:rPr lang="el-GR" dirty="0"/>
              <a:t>πυλαία φλέβα</a:t>
            </a:r>
          </a:p>
          <a:p>
            <a:pPr lvl="1"/>
            <a:r>
              <a:rPr lang="el-GR" dirty="0"/>
              <a:t>κάτω κοίλη φλέβα</a:t>
            </a:r>
          </a:p>
          <a:p>
            <a:pPr lvl="1"/>
            <a:r>
              <a:rPr lang="el-GR" dirty="0" err="1"/>
              <a:t>γαστροδωδεκαδακτυλική</a:t>
            </a:r>
            <a:r>
              <a:rPr lang="el-GR" dirty="0"/>
              <a:t> αρτηρία</a:t>
            </a:r>
          </a:p>
          <a:p>
            <a:r>
              <a:rPr lang="el-GR" dirty="0"/>
              <a:t>κάτω είναι:</a:t>
            </a:r>
          </a:p>
          <a:p>
            <a:pPr lvl="1"/>
            <a:r>
              <a:rPr lang="el-GR" dirty="0"/>
              <a:t>ο αυχένας παγκρέατος</a:t>
            </a:r>
          </a:p>
          <a:p>
            <a:endParaRPr lang="el-GR" dirty="0"/>
          </a:p>
        </p:txBody>
      </p:sp>
      <p:pic>
        <p:nvPicPr>
          <p:cNvPr id="4" name="Picture 5" descr="263">
            <a:extLst>
              <a:ext uri="{FF2B5EF4-FFF2-40B4-BE49-F238E27FC236}">
                <a16:creationId xmlns:a16="http://schemas.microsoft.com/office/drawing/2014/main" id="{4E0AD044-A2C4-6E40-2E1A-A5048E40A1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472" y="1825624"/>
            <a:ext cx="4495800"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3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4BBA5C-5029-424D-29E1-4E2F24A63FA6}"/>
              </a:ext>
            </a:extLst>
          </p:cNvPr>
          <p:cNvSpPr>
            <a:spLocks noGrp="1"/>
          </p:cNvSpPr>
          <p:nvPr>
            <p:ph type="title"/>
          </p:nvPr>
        </p:nvSpPr>
        <p:spPr/>
        <p:txBody>
          <a:bodyPr>
            <a:normAutofit fontScale="90000"/>
          </a:bodyPr>
          <a:lstStyle/>
          <a:p>
            <a:r>
              <a:rPr lang="el-GR" dirty="0"/>
              <a:t>Ανατομικές Σχέσεις 12/Δακτύλου</a:t>
            </a:r>
          </a:p>
        </p:txBody>
      </p:sp>
      <p:sp>
        <p:nvSpPr>
          <p:cNvPr id="3" name="Θέση περιεχομένου 2">
            <a:extLst>
              <a:ext uri="{FF2B5EF4-FFF2-40B4-BE49-F238E27FC236}">
                <a16:creationId xmlns:a16="http://schemas.microsoft.com/office/drawing/2014/main" id="{20C23D85-BD51-CF3F-ACF1-09DE14D6782F}"/>
              </a:ext>
            </a:extLst>
          </p:cNvPr>
          <p:cNvSpPr>
            <a:spLocks noGrp="1"/>
          </p:cNvSpPr>
          <p:nvPr>
            <p:ph idx="1"/>
          </p:nvPr>
        </p:nvSpPr>
        <p:spPr/>
        <p:txBody>
          <a:bodyPr>
            <a:normAutofit fontScale="47500" lnSpcReduction="20000"/>
          </a:bodyPr>
          <a:lstStyle/>
          <a:p>
            <a:pPr marL="0" indent="0">
              <a:buNone/>
            </a:pPr>
            <a:r>
              <a:rPr lang="el-GR" b="1" dirty="0"/>
              <a:t>Κατιούσα μοίρα</a:t>
            </a:r>
          </a:p>
          <a:p>
            <a:r>
              <a:rPr lang="el-GR" dirty="0" err="1"/>
              <a:t>προσθίως</a:t>
            </a:r>
            <a:r>
              <a:rPr lang="el-GR" dirty="0"/>
              <a:t> είναι:</a:t>
            </a:r>
          </a:p>
          <a:p>
            <a:pPr lvl="1"/>
            <a:r>
              <a:rPr lang="el-GR" dirty="0"/>
              <a:t>το εγκάρσιο </a:t>
            </a:r>
            <a:r>
              <a:rPr lang="el-GR" dirty="0" err="1"/>
              <a:t>κόλο</a:t>
            </a:r>
            <a:endParaRPr lang="el-GR" dirty="0"/>
          </a:p>
          <a:p>
            <a:pPr lvl="1"/>
            <a:r>
              <a:rPr lang="el-GR" dirty="0"/>
              <a:t>εγκάρσιο </a:t>
            </a:r>
            <a:r>
              <a:rPr lang="el-GR" dirty="0" err="1"/>
              <a:t>μεσόκολο</a:t>
            </a:r>
            <a:endParaRPr lang="el-GR" dirty="0"/>
          </a:p>
          <a:p>
            <a:pPr lvl="1"/>
            <a:r>
              <a:rPr lang="el-GR" dirty="0"/>
              <a:t>έλικες λεπτού εντέρου</a:t>
            </a:r>
          </a:p>
          <a:p>
            <a:r>
              <a:rPr lang="el-GR" dirty="0"/>
              <a:t>οπισθίως είναι:</a:t>
            </a:r>
          </a:p>
          <a:p>
            <a:pPr lvl="1"/>
            <a:r>
              <a:rPr lang="el-GR" dirty="0"/>
              <a:t>η πύλη του δεξιού νεφρού</a:t>
            </a:r>
          </a:p>
          <a:p>
            <a:pPr lvl="1"/>
            <a:r>
              <a:rPr lang="el-GR" dirty="0"/>
              <a:t>τα νεφρικά αγγεία</a:t>
            </a:r>
          </a:p>
          <a:p>
            <a:pPr lvl="1"/>
            <a:r>
              <a:rPr lang="el-GR" dirty="0"/>
              <a:t>ο ουρητήρας</a:t>
            </a:r>
          </a:p>
          <a:p>
            <a:pPr lvl="1"/>
            <a:r>
              <a:rPr lang="el-GR" dirty="0"/>
              <a:t>ο μείζων </a:t>
            </a:r>
            <a:r>
              <a:rPr lang="el-GR" dirty="0" err="1"/>
              <a:t>ψοΐτης</a:t>
            </a:r>
            <a:r>
              <a:rPr lang="el-GR" dirty="0"/>
              <a:t> μυς</a:t>
            </a:r>
          </a:p>
          <a:p>
            <a:r>
              <a:rPr lang="el-GR" dirty="0"/>
              <a:t>έσω είναι:</a:t>
            </a:r>
          </a:p>
          <a:p>
            <a:pPr lvl="1"/>
            <a:r>
              <a:rPr lang="el-GR" dirty="0"/>
              <a:t>η κεφαλή του παγκρέατος</a:t>
            </a:r>
          </a:p>
          <a:p>
            <a:pPr lvl="1"/>
            <a:r>
              <a:rPr lang="el-GR" dirty="0"/>
              <a:t>ο παγκρεατικός πόρος</a:t>
            </a:r>
          </a:p>
          <a:p>
            <a:pPr lvl="1"/>
            <a:r>
              <a:rPr lang="el-GR" dirty="0"/>
              <a:t>ο χοληδόχος πόρος</a:t>
            </a:r>
          </a:p>
          <a:p>
            <a:endParaRPr lang="el-GR" dirty="0"/>
          </a:p>
        </p:txBody>
      </p:sp>
      <p:pic>
        <p:nvPicPr>
          <p:cNvPr id="32770" name="Picture 4" descr="270">
            <a:extLst>
              <a:ext uri="{FF2B5EF4-FFF2-40B4-BE49-F238E27FC236}">
                <a16:creationId xmlns:a16="http://schemas.microsoft.com/office/drawing/2014/main" id="{52E6853A-E2B6-6F0F-BB92-744447624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010" y="1825625"/>
            <a:ext cx="414496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26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72C63F-632D-EC29-95EF-F467C8E74FC2}"/>
              </a:ext>
            </a:extLst>
          </p:cNvPr>
          <p:cNvSpPr>
            <a:spLocks noGrp="1"/>
          </p:cNvSpPr>
          <p:nvPr>
            <p:ph type="title"/>
          </p:nvPr>
        </p:nvSpPr>
        <p:spPr/>
        <p:txBody>
          <a:bodyPr>
            <a:normAutofit fontScale="90000"/>
          </a:bodyPr>
          <a:lstStyle/>
          <a:p>
            <a:r>
              <a:rPr lang="el-GR" dirty="0"/>
              <a:t>Ανατομικές Σχέσεις 12/Δακτύλου</a:t>
            </a:r>
          </a:p>
        </p:txBody>
      </p:sp>
      <p:sp>
        <p:nvSpPr>
          <p:cNvPr id="3" name="Θέση περιεχομένου 2">
            <a:extLst>
              <a:ext uri="{FF2B5EF4-FFF2-40B4-BE49-F238E27FC236}">
                <a16:creationId xmlns:a16="http://schemas.microsoft.com/office/drawing/2014/main" id="{9564420B-23FD-46FC-C1FF-6EC0858D7B7E}"/>
              </a:ext>
            </a:extLst>
          </p:cNvPr>
          <p:cNvSpPr>
            <a:spLocks noGrp="1"/>
          </p:cNvSpPr>
          <p:nvPr>
            <p:ph idx="1"/>
          </p:nvPr>
        </p:nvSpPr>
        <p:spPr/>
        <p:txBody>
          <a:bodyPr>
            <a:normAutofit fontScale="55000" lnSpcReduction="20000"/>
          </a:bodyPr>
          <a:lstStyle/>
          <a:p>
            <a:pPr marL="0" indent="0">
              <a:buNone/>
            </a:pPr>
            <a:r>
              <a:rPr lang="el-GR" b="1" dirty="0"/>
              <a:t>Οριζόντια μοίρα</a:t>
            </a:r>
          </a:p>
          <a:p>
            <a:r>
              <a:rPr lang="el-GR" dirty="0" err="1"/>
              <a:t>προσθίως</a:t>
            </a:r>
            <a:r>
              <a:rPr lang="el-GR" dirty="0"/>
              <a:t> είναι:</a:t>
            </a:r>
          </a:p>
          <a:p>
            <a:pPr lvl="1"/>
            <a:r>
              <a:rPr lang="el-GR" dirty="0"/>
              <a:t>η άνω </a:t>
            </a:r>
            <a:r>
              <a:rPr lang="el-GR" dirty="0" err="1"/>
              <a:t>μεσεντέρια</a:t>
            </a:r>
            <a:r>
              <a:rPr lang="el-GR" dirty="0"/>
              <a:t> αρτηρία και φλέβα</a:t>
            </a:r>
          </a:p>
          <a:p>
            <a:pPr lvl="1"/>
            <a:r>
              <a:rPr lang="el-GR" dirty="0"/>
              <a:t>οι έλικες του λεπτού εντέρου</a:t>
            </a:r>
          </a:p>
          <a:p>
            <a:r>
              <a:rPr lang="el-GR" dirty="0"/>
              <a:t>οπισθίως είναι:</a:t>
            </a:r>
          </a:p>
          <a:p>
            <a:pPr lvl="1"/>
            <a:r>
              <a:rPr lang="el-GR" dirty="0"/>
              <a:t>ο δεξιός μείζων </a:t>
            </a:r>
            <a:r>
              <a:rPr lang="el-GR" dirty="0" err="1"/>
              <a:t>ψοΐτης</a:t>
            </a:r>
            <a:r>
              <a:rPr lang="el-GR" dirty="0"/>
              <a:t> μυς</a:t>
            </a:r>
          </a:p>
          <a:p>
            <a:pPr lvl="1"/>
            <a:r>
              <a:rPr lang="el-GR" dirty="0"/>
              <a:t>η κάτω κοίλη φλέβα</a:t>
            </a:r>
          </a:p>
          <a:p>
            <a:pPr lvl="1"/>
            <a:r>
              <a:rPr lang="el-GR" dirty="0"/>
              <a:t>η αορτή</a:t>
            </a:r>
          </a:p>
          <a:p>
            <a:pPr lvl="1"/>
            <a:r>
              <a:rPr lang="el-GR" dirty="0"/>
              <a:t>ο δεξιός ουρητήρας</a:t>
            </a:r>
          </a:p>
          <a:p>
            <a:r>
              <a:rPr lang="el-GR" dirty="0"/>
              <a:t>πάνω είναι:</a:t>
            </a:r>
          </a:p>
          <a:p>
            <a:pPr lvl="1"/>
            <a:r>
              <a:rPr lang="el-GR" dirty="0"/>
              <a:t>η κεφαλή του παγκρέατος</a:t>
            </a:r>
          </a:p>
          <a:p>
            <a:pPr lvl="1"/>
            <a:r>
              <a:rPr lang="el-GR" dirty="0"/>
              <a:t>τα άνω </a:t>
            </a:r>
            <a:r>
              <a:rPr lang="el-GR" dirty="0" err="1"/>
              <a:t>μεσεντέρια</a:t>
            </a:r>
            <a:r>
              <a:rPr lang="el-GR" dirty="0"/>
              <a:t> αγγεία</a:t>
            </a:r>
          </a:p>
          <a:p>
            <a:endParaRPr lang="el-GR" dirty="0"/>
          </a:p>
        </p:txBody>
      </p:sp>
      <p:pic>
        <p:nvPicPr>
          <p:cNvPr id="4" name="Picture 5" descr="263">
            <a:extLst>
              <a:ext uri="{FF2B5EF4-FFF2-40B4-BE49-F238E27FC236}">
                <a16:creationId xmlns:a16="http://schemas.microsoft.com/office/drawing/2014/main" id="{18F2C768-0344-662D-3CBA-1B3883593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472" y="1825624"/>
            <a:ext cx="4495800"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71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3A0A13-88C1-4F93-DFB7-28515C3CE36A}"/>
              </a:ext>
            </a:extLst>
          </p:cNvPr>
          <p:cNvSpPr>
            <a:spLocks noGrp="1"/>
          </p:cNvSpPr>
          <p:nvPr>
            <p:ph type="title"/>
          </p:nvPr>
        </p:nvSpPr>
        <p:spPr/>
        <p:txBody>
          <a:bodyPr>
            <a:normAutofit fontScale="90000"/>
          </a:bodyPr>
          <a:lstStyle/>
          <a:p>
            <a:r>
              <a:rPr lang="el-GR" dirty="0"/>
              <a:t>Ανατομικές Σχέσεις 12/Δακτύλου</a:t>
            </a:r>
          </a:p>
        </p:txBody>
      </p:sp>
      <p:sp>
        <p:nvSpPr>
          <p:cNvPr id="3" name="Θέση περιεχομένου 2">
            <a:extLst>
              <a:ext uri="{FF2B5EF4-FFF2-40B4-BE49-F238E27FC236}">
                <a16:creationId xmlns:a16="http://schemas.microsoft.com/office/drawing/2014/main" id="{C6231A90-2174-73A5-6A73-6F8648C43713}"/>
              </a:ext>
            </a:extLst>
          </p:cNvPr>
          <p:cNvSpPr>
            <a:spLocks noGrp="1"/>
          </p:cNvSpPr>
          <p:nvPr>
            <p:ph idx="1"/>
          </p:nvPr>
        </p:nvSpPr>
        <p:spPr/>
        <p:txBody>
          <a:bodyPr>
            <a:normAutofit fontScale="55000" lnSpcReduction="20000"/>
          </a:bodyPr>
          <a:lstStyle/>
          <a:p>
            <a:pPr marL="0" indent="0">
              <a:buNone/>
            </a:pPr>
            <a:r>
              <a:rPr lang="el-GR" b="1" dirty="0"/>
              <a:t>Ανιούσα μοίρα</a:t>
            </a:r>
          </a:p>
          <a:p>
            <a:r>
              <a:rPr lang="el-GR" dirty="0" err="1"/>
              <a:t>προσθίως</a:t>
            </a:r>
            <a:r>
              <a:rPr lang="el-GR" dirty="0"/>
              <a:t> είναι:</a:t>
            </a:r>
          </a:p>
          <a:p>
            <a:pPr lvl="1"/>
            <a:r>
              <a:rPr lang="el-GR" dirty="0"/>
              <a:t>η ρίζα του </a:t>
            </a:r>
            <a:r>
              <a:rPr lang="el-GR" dirty="0" err="1"/>
              <a:t>μεσεντερίου</a:t>
            </a:r>
            <a:endParaRPr lang="el-GR" dirty="0"/>
          </a:p>
          <a:p>
            <a:pPr lvl="1"/>
            <a:r>
              <a:rPr lang="el-GR" dirty="0"/>
              <a:t>οι έλικες της </a:t>
            </a:r>
            <a:r>
              <a:rPr lang="el-GR" dirty="0" err="1"/>
              <a:t>νήστιδας</a:t>
            </a:r>
            <a:endParaRPr lang="el-GR" dirty="0"/>
          </a:p>
          <a:p>
            <a:r>
              <a:rPr lang="el-GR" dirty="0"/>
              <a:t>οπισθίως είναι:</a:t>
            </a:r>
          </a:p>
          <a:p>
            <a:pPr lvl="1"/>
            <a:r>
              <a:rPr lang="el-GR" dirty="0"/>
              <a:t>ο αριστερός μείζων </a:t>
            </a:r>
            <a:r>
              <a:rPr lang="el-GR" dirty="0" err="1"/>
              <a:t>ψοΐτης</a:t>
            </a:r>
            <a:r>
              <a:rPr lang="el-GR" dirty="0"/>
              <a:t> μυς</a:t>
            </a:r>
          </a:p>
          <a:p>
            <a:pPr lvl="1"/>
            <a:r>
              <a:rPr lang="el-GR" dirty="0"/>
              <a:t>το αριστερό σκέλος αορτής</a:t>
            </a:r>
          </a:p>
          <a:p>
            <a:r>
              <a:rPr lang="el-GR" dirty="0"/>
              <a:t>έσω είναι:</a:t>
            </a:r>
          </a:p>
          <a:p>
            <a:pPr lvl="1"/>
            <a:r>
              <a:rPr lang="el-GR" dirty="0"/>
              <a:t>η κεφαλή του παγκρέατος</a:t>
            </a:r>
          </a:p>
          <a:p>
            <a:r>
              <a:rPr lang="el-GR" dirty="0"/>
              <a:t>πάνω είναι:</a:t>
            </a:r>
          </a:p>
          <a:p>
            <a:pPr lvl="1"/>
            <a:r>
              <a:rPr lang="el-GR" dirty="0"/>
              <a:t>το σώμα του παγκρέατος</a:t>
            </a:r>
          </a:p>
          <a:p>
            <a:endParaRPr lang="el-GR" dirty="0"/>
          </a:p>
        </p:txBody>
      </p:sp>
      <p:pic>
        <p:nvPicPr>
          <p:cNvPr id="4" name="Picture 4" descr="270">
            <a:extLst>
              <a:ext uri="{FF2B5EF4-FFF2-40B4-BE49-F238E27FC236}">
                <a16:creationId xmlns:a16="http://schemas.microsoft.com/office/drawing/2014/main" id="{80103872-0973-A404-30D7-B384D8C85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010" y="1825625"/>
            <a:ext cx="414496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28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917BAB-EAA0-09D5-9ACF-F40AA9CACBE3}"/>
              </a:ext>
            </a:extLst>
          </p:cNvPr>
          <p:cNvSpPr>
            <a:spLocks noGrp="1"/>
          </p:cNvSpPr>
          <p:nvPr>
            <p:ph type="title"/>
          </p:nvPr>
        </p:nvSpPr>
        <p:spPr/>
        <p:txBody>
          <a:bodyPr>
            <a:normAutofit fontScale="90000"/>
          </a:bodyPr>
          <a:lstStyle/>
          <a:p>
            <a:r>
              <a:rPr lang="el-GR" dirty="0"/>
              <a:t>Δωδεκαδάκτυλο</a:t>
            </a:r>
          </a:p>
        </p:txBody>
      </p:sp>
      <p:sp>
        <p:nvSpPr>
          <p:cNvPr id="3" name="Θέση περιεχομένου 2">
            <a:extLst>
              <a:ext uri="{FF2B5EF4-FFF2-40B4-BE49-F238E27FC236}">
                <a16:creationId xmlns:a16="http://schemas.microsoft.com/office/drawing/2014/main" id="{4DABEAD5-01D3-5F8E-3A13-63ADCDD82562}"/>
              </a:ext>
            </a:extLst>
          </p:cNvPr>
          <p:cNvSpPr>
            <a:spLocks noGrp="1"/>
          </p:cNvSpPr>
          <p:nvPr>
            <p:ph idx="1"/>
          </p:nvPr>
        </p:nvSpPr>
        <p:spPr>
          <a:xfrm>
            <a:off x="838200" y="1825625"/>
            <a:ext cx="10515600" cy="4477204"/>
          </a:xfrm>
        </p:spPr>
        <p:txBody>
          <a:bodyPr>
            <a:normAutofit fontScale="62500" lnSpcReduction="20000"/>
          </a:bodyPr>
          <a:lstStyle/>
          <a:p>
            <a:pPr marL="0" indent="0">
              <a:buNone/>
            </a:pPr>
            <a:r>
              <a:rPr lang="el-GR" b="1" dirty="0"/>
              <a:t> Αρτηρίες</a:t>
            </a:r>
          </a:p>
          <a:p>
            <a:r>
              <a:rPr lang="el-GR" dirty="0"/>
              <a:t>η άνω και κάτω </a:t>
            </a:r>
            <a:r>
              <a:rPr lang="el-GR" dirty="0" err="1"/>
              <a:t>παγκρεατοδωδεκαδακτυλική</a:t>
            </a:r>
            <a:endParaRPr lang="el-GR" dirty="0"/>
          </a:p>
          <a:p>
            <a:r>
              <a:rPr lang="el-GR" dirty="0"/>
              <a:t>η άνω δωδεκαδακτυλική</a:t>
            </a:r>
          </a:p>
          <a:p>
            <a:r>
              <a:rPr lang="el-GR" dirty="0"/>
              <a:t>η δεξιά γαστρική</a:t>
            </a:r>
          </a:p>
          <a:p>
            <a:r>
              <a:rPr lang="el-GR" dirty="0"/>
              <a:t>η δεξιά </a:t>
            </a:r>
            <a:r>
              <a:rPr lang="el-GR" dirty="0" err="1"/>
              <a:t>γαστρεπιπλοϊκή</a:t>
            </a:r>
            <a:endParaRPr lang="el-GR" dirty="0"/>
          </a:p>
          <a:p>
            <a:r>
              <a:rPr lang="el-GR" dirty="0"/>
              <a:t>η </a:t>
            </a:r>
            <a:r>
              <a:rPr lang="el-GR" dirty="0" err="1"/>
              <a:t>γαστροδωδεκαδακτυλική</a:t>
            </a:r>
            <a:endParaRPr lang="el-GR" dirty="0"/>
          </a:p>
          <a:p>
            <a:pPr marL="0" indent="0">
              <a:buNone/>
            </a:pPr>
            <a:r>
              <a:rPr lang="el-GR" b="1" dirty="0"/>
              <a:t> Φλέβες</a:t>
            </a:r>
          </a:p>
          <a:p>
            <a:r>
              <a:rPr lang="el-GR" dirty="0"/>
              <a:t>αντίστοιχες των αρτηριών</a:t>
            </a:r>
          </a:p>
          <a:p>
            <a:r>
              <a:rPr lang="el-GR" dirty="0"/>
              <a:t>εκβάλλουν στο πυλαίο σύστημα</a:t>
            </a:r>
          </a:p>
          <a:p>
            <a:endParaRPr lang="el-GR" dirty="0"/>
          </a:p>
        </p:txBody>
      </p:sp>
      <p:pic>
        <p:nvPicPr>
          <p:cNvPr id="4" name="Picture 4" descr="297">
            <a:extLst>
              <a:ext uri="{FF2B5EF4-FFF2-40B4-BE49-F238E27FC236}">
                <a16:creationId xmlns:a16="http://schemas.microsoft.com/office/drawing/2014/main" id="{DF487D12-C53C-5F61-1B3C-0DA014C8F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0964" y="1960561"/>
            <a:ext cx="3632702" cy="4477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70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1A6D4B-860E-5D86-59CE-41FEE2FEB5A6}"/>
              </a:ext>
            </a:extLst>
          </p:cNvPr>
          <p:cNvSpPr>
            <a:spLocks noGrp="1"/>
          </p:cNvSpPr>
          <p:nvPr>
            <p:ph type="title"/>
          </p:nvPr>
        </p:nvSpPr>
        <p:spPr/>
        <p:txBody>
          <a:bodyPr>
            <a:normAutofit fontScale="90000"/>
          </a:bodyPr>
          <a:lstStyle/>
          <a:p>
            <a:r>
              <a:rPr lang="el-GR" dirty="0"/>
              <a:t>Δωδεκαδάκτυλο</a:t>
            </a:r>
          </a:p>
        </p:txBody>
      </p:sp>
      <p:sp>
        <p:nvSpPr>
          <p:cNvPr id="3" name="Θέση περιεχομένου 2">
            <a:extLst>
              <a:ext uri="{FF2B5EF4-FFF2-40B4-BE49-F238E27FC236}">
                <a16:creationId xmlns:a16="http://schemas.microsoft.com/office/drawing/2014/main" id="{4F766EEC-4E21-BAE0-88F2-EDDBBF9096D7}"/>
              </a:ext>
            </a:extLst>
          </p:cNvPr>
          <p:cNvSpPr>
            <a:spLocks noGrp="1"/>
          </p:cNvSpPr>
          <p:nvPr>
            <p:ph idx="1"/>
          </p:nvPr>
        </p:nvSpPr>
        <p:spPr>
          <a:xfrm>
            <a:off x="838200" y="1825625"/>
            <a:ext cx="10515600" cy="4428218"/>
          </a:xfrm>
        </p:spPr>
        <p:txBody>
          <a:bodyPr>
            <a:normAutofit fontScale="85000" lnSpcReduction="20000"/>
          </a:bodyPr>
          <a:lstStyle/>
          <a:p>
            <a:pPr marL="0" indent="0">
              <a:buNone/>
            </a:pPr>
            <a:r>
              <a:rPr lang="el-GR" b="1" dirty="0"/>
              <a:t> Νεύρωση</a:t>
            </a:r>
          </a:p>
          <a:p>
            <a:r>
              <a:rPr lang="el-GR" dirty="0" err="1"/>
              <a:t>πνευμονογαστρικό</a:t>
            </a:r>
            <a:endParaRPr lang="el-GR" dirty="0"/>
          </a:p>
          <a:p>
            <a:r>
              <a:rPr lang="el-GR" dirty="0"/>
              <a:t>συμπαθητικό σύστημα</a:t>
            </a:r>
          </a:p>
          <a:p>
            <a:pPr marL="0" indent="0">
              <a:buNone/>
            </a:pPr>
            <a:r>
              <a:rPr lang="el-GR" b="1" dirty="0"/>
              <a:t>Λεμφική αποχέτευση</a:t>
            </a:r>
          </a:p>
          <a:p>
            <a:r>
              <a:rPr lang="el-GR" dirty="0"/>
              <a:t>τα λεμφαγγεία εκβάλλουν:</a:t>
            </a:r>
          </a:p>
          <a:p>
            <a:pPr lvl="1"/>
            <a:r>
              <a:rPr lang="el-GR" dirty="0"/>
              <a:t>στους </a:t>
            </a:r>
            <a:r>
              <a:rPr lang="el-GR" dirty="0" err="1"/>
              <a:t>παγκρεατοδωδεκαδακτυλικούς</a:t>
            </a:r>
            <a:endParaRPr lang="el-GR" dirty="0"/>
          </a:p>
          <a:p>
            <a:pPr lvl="1"/>
            <a:r>
              <a:rPr lang="el-GR" dirty="0"/>
              <a:t>πυλωρικούς</a:t>
            </a:r>
          </a:p>
          <a:p>
            <a:pPr lvl="1"/>
            <a:r>
              <a:rPr lang="el-GR" dirty="0"/>
              <a:t>κοιλιακούς ή άνω </a:t>
            </a:r>
            <a:r>
              <a:rPr lang="el-GR" dirty="0" err="1"/>
              <a:t>μεσεντέρους</a:t>
            </a:r>
            <a:r>
              <a:rPr lang="el-GR" dirty="0"/>
              <a:t> λεμφαδένες</a:t>
            </a:r>
          </a:p>
          <a:p>
            <a:endParaRPr lang="el-GR" dirty="0"/>
          </a:p>
        </p:txBody>
      </p:sp>
      <p:pic>
        <p:nvPicPr>
          <p:cNvPr id="33794" name="Picture 4" descr="307">
            <a:extLst>
              <a:ext uri="{FF2B5EF4-FFF2-40B4-BE49-F238E27FC236}">
                <a16:creationId xmlns:a16="http://schemas.microsoft.com/office/drawing/2014/main" id="{B92E3921-0B6D-7304-6328-78B5F9E2B3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8421" y="1841954"/>
            <a:ext cx="3845379" cy="466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494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5D28C3-C811-C326-7ECF-46FE3200DF54}"/>
              </a:ext>
            </a:extLst>
          </p:cNvPr>
          <p:cNvSpPr>
            <a:spLocks noGrp="1"/>
          </p:cNvSpPr>
          <p:nvPr>
            <p:ph type="title"/>
          </p:nvPr>
        </p:nvSpPr>
        <p:spPr/>
        <p:txBody>
          <a:bodyPr>
            <a:normAutofit fontScale="90000"/>
          </a:bodyPr>
          <a:lstStyle/>
          <a:p>
            <a:r>
              <a:rPr lang="el-GR" dirty="0" err="1"/>
              <a:t>Νήστιδα</a:t>
            </a:r>
            <a:r>
              <a:rPr lang="el-GR" dirty="0"/>
              <a:t> – Ειλεός</a:t>
            </a:r>
          </a:p>
        </p:txBody>
      </p:sp>
      <p:sp>
        <p:nvSpPr>
          <p:cNvPr id="3" name="Θέση περιεχομένου 2">
            <a:extLst>
              <a:ext uri="{FF2B5EF4-FFF2-40B4-BE49-F238E27FC236}">
                <a16:creationId xmlns:a16="http://schemas.microsoft.com/office/drawing/2014/main" id="{377BD2B2-5FFE-22A2-E019-04AF7D0B1684}"/>
              </a:ext>
            </a:extLst>
          </p:cNvPr>
          <p:cNvSpPr>
            <a:spLocks noGrp="1"/>
          </p:cNvSpPr>
          <p:nvPr>
            <p:ph idx="1"/>
          </p:nvPr>
        </p:nvSpPr>
        <p:spPr>
          <a:xfrm>
            <a:off x="838200" y="1825625"/>
            <a:ext cx="6574971" cy="4362904"/>
          </a:xfrm>
        </p:spPr>
        <p:txBody>
          <a:bodyPr>
            <a:normAutofit fontScale="85000" lnSpcReduction="10000"/>
          </a:bodyPr>
          <a:lstStyle/>
          <a:p>
            <a:r>
              <a:rPr lang="el-GR" dirty="0"/>
              <a:t>η </a:t>
            </a:r>
            <a:r>
              <a:rPr lang="el-GR" dirty="0" err="1"/>
              <a:t>νήστιδα</a:t>
            </a:r>
            <a:r>
              <a:rPr lang="el-GR" dirty="0"/>
              <a:t> κατέχει τα 2/3 του λεπτού εντέρου</a:t>
            </a:r>
          </a:p>
          <a:p>
            <a:r>
              <a:rPr lang="el-GR" dirty="0"/>
              <a:t>ο ειλεός κατέχει το 1/3 του λεπτού εντέρου</a:t>
            </a:r>
          </a:p>
          <a:p>
            <a:r>
              <a:rPr lang="el-GR" dirty="0"/>
              <a:t>καλύπτονται από το μείζον </a:t>
            </a:r>
            <a:r>
              <a:rPr lang="el-GR" dirty="0" err="1"/>
              <a:t>επίπλουν</a:t>
            </a:r>
            <a:endParaRPr lang="el-GR" dirty="0"/>
          </a:p>
          <a:p>
            <a:pPr>
              <a:spcAft>
                <a:spcPts val="300"/>
              </a:spcAft>
              <a:buNone/>
            </a:pPr>
            <a:r>
              <a:rPr lang="el-GR" b="1" dirty="0">
                <a:solidFill>
                  <a:srgbClr val="0D0D0D"/>
                </a:solidFill>
                <a:latin typeface="ui-sans-serif"/>
              </a:rPr>
              <a:t>Θέση</a:t>
            </a:r>
          </a:p>
          <a:p>
            <a:r>
              <a:rPr lang="el-GR" dirty="0">
                <a:solidFill>
                  <a:srgbClr val="0D0D0D"/>
                </a:solidFill>
                <a:latin typeface="ui-sans-serif"/>
              </a:rPr>
              <a:t>η </a:t>
            </a:r>
            <a:r>
              <a:rPr lang="el-GR" dirty="0" err="1">
                <a:solidFill>
                  <a:srgbClr val="0D0D0D"/>
                </a:solidFill>
                <a:latin typeface="ui-sans-serif"/>
              </a:rPr>
              <a:t>νήστιδα</a:t>
            </a:r>
            <a:r>
              <a:rPr lang="el-GR" dirty="0">
                <a:solidFill>
                  <a:srgbClr val="0D0D0D"/>
                </a:solidFill>
                <a:latin typeface="ui-sans-serif"/>
              </a:rPr>
              <a:t> καταλαμβάνει την ομφαλική χώρα</a:t>
            </a:r>
          </a:p>
          <a:p>
            <a:r>
              <a:rPr lang="el-GR" dirty="0">
                <a:solidFill>
                  <a:srgbClr val="0D0D0D"/>
                </a:solidFill>
                <a:latin typeface="ui-sans-serif"/>
              </a:rPr>
              <a:t>ο ειλεός καταλαμβάνει την υπογάστριο χώρα</a:t>
            </a:r>
          </a:p>
          <a:p>
            <a:pPr marL="0" indent="0">
              <a:buNone/>
            </a:pPr>
            <a:endParaRPr lang="el-GR" dirty="0"/>
          </a:p>
        </p:txBody>
      </p:sp>
      <p:pic>
        <p:nvPicPr>
          <p:cNvPr id="34818" name="Picture 4" descr="312">
            <a:extLst>
              <a:ext uri="{FF2B5EF4-FFF2-40B4-BE49-F238E27FC236}">
                <a16:creationId xmlns:a16="http://schemas.microsoft.com/office/drawing/2014/main" id="{540EB5CD-49D8-BFE1-981A-08C6B907ED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870" y="1825625"/>
            <a:ext cx="4395586" cy="456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334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7E2B3C-C301-4E20-4967-AC67A169D5E7}"/>
              </a:ext>
            </a:extLst>
          </p:cNvPr>
          <p:cNvSpPr>
            <a:spLocks noGrp="1"/>
          </p:cNvSpPr>
          <p:nvPr>
            <p:ph type="title"/>
          </p:nvPr>
        </p:nvSpPr>
        <p:spPr/>
        <p:txBody>
          <a:bodyPr>
            <a:normAutofit fontScale="90000"/>
          </a:bodyPr>
          <a:lstStyle/>
          <a:p>
            <a:r>
              <a:rPr lang="el-GR" dirty="0" err="1"/>
              <a:t>Μεσεντέριο</a:t>
            </a:r>
            <a:r>
              <a:rPr lang="el-GR" dirty="0"/>
              <a:t> της </a:t>
            </a:r>
            <a:r>
              <a:rPr lang="el-GR" dirty="0" err="1"/>
              <a:t>νήστιδας</a:t>
            </a:r>
            <a:r>
              <a:rPr lang="el-GR" dirty="0"/>
              <a:t> και του ειλεού</a:t>
            </a:r>
          </a:p>
        </p:txBody>
      </p:sp>
      <p:sp>
        <p:nvSpPr>
          <p:cNvPr id="3" name="Θέση περιεχομένου 2">
            <a:extLst>
              <a:ext uri="{FF2B5EF4-FFF2-40B4-BE49-F238E27FC236}">
                <a16:creationId xmlns:a16="http://schemas.microsoft.com/office/drawing/2014/main" id="{71171327-D63A-61CB-D2D0-1E07D1F9D6E6}"/>
              </a:ext>
            </a:extLst>
          </p:cNvPr>
          <p:cNvSpPr>
            <a:spLocks noGrp="1"/>
          </p:cNvSpPr>
          <p:nvPr>
            <p:ph idx="1"/>
          </p:nvPr>
        </p:nvSpPr>
        <p:spPr>
          <a:xfrm>
            <a:off x="415244" y="1825625"/>
            <a:ext cx="10515600" cy="4351338"/>
          </a:xfrm>
        </p:spPr>
        <p:txBody>
          <a:bodyPr/>
          <a:lstStyle/>
          <a:p>
            <a:r>
              <a:rPr lang="el-GR" dirty="0">
                <a:solidFill>
                  <a:srgbClr val="0D0D0D"/>
                </a:solidFill>
                <a:latin typeface="ui-sans-serif"/>
              </a:rPr>
              <a:t>αναρτώνται από αυτό η </a:t>
            </a:r>
            <a:r>
              <a:rPr lang="el-GR" dirty="0" err="1">
                <a:solidFill>
                  <a:srgbClr val="0D0D0D"/>
                </a:solidFill>
                <a:latin typeface="ui-sans-serif"/>
              </a:rPr>
              <a:t>νήστιδα</a:t>
            </a:r>
            <a:r>
              <a:rPr lang="el-GR" dirty="0">
                <a:solidFill>
                  <a:srgbClr val="0D0D0D"/>
                </a:solidFill>
                <a:latin typeface="ui-sans-serif"/>
              </a:rPr>
              <a:t> και ο ειλεός</a:t>
            </a:r>
          </a:p>
          <a:p>
            <a:r>
              <a:rPr lang="el-GR" dirty="0">
                <a:solidFill>
                  <a:srgbClr val="0D0D0D"/>
                </a:solidFill>
                <a:latin typeface="ui-sans-serif"/>
              </a:rPr>
              <a:t>έχει μήκος ~15 </a:t>
            </a:r>
            <a:r>
              <a:rPr lang="el-GR" dirty="0" err="1">
                <a:solidFill>
                  <a:srgbClr val="0D0D0D"/>
                </a:solidFill>
                <a:latin typeface="ui-sans-serif"/>
              </a:rPr>
              <a:t>cm</a:t>
            </a:r>
            <a:endParaRPr lang="el-GR" dirty="0">
              <a:solidFill>
                <a:srgbClr val="0D0D0D"/>
              </a:solidFill>
              <a:latin typeface="ui-sans-serif"/>
            </a:endParaRPr>
          </a:p>
          <a:p>
            <a:r>
              <a:rPr lang="el-GR" dirty="0">
                <a:solidFill>
                  <a:srgbClr val="0D0D0D"/>
                </a:solidFill>
                <a:latin typeface="ui-sans-serif"/>
              </a:rPr>
              <a:t>λοξή πορεία:</a:t>
            </a:r>
          </a:p>
          <a:p>
            <a:pPr marL="742950" lvl="1" indent="-285750"/>
            <a:r>
              <a:rPr lang="el-GR" dirty="0">
                <a:solidFill>
                  <a:srgbClr val="0D0D0D"/>
                </a:solidFill>
                <a:latin typeface="ui-sans-serif"/>
              </a:rPr>
              <a:t>από το ύψος του Ο2 σπονδύλου (</a:t>
            </a:r>
            <a:r>
              <a:rPr lang="el-GR" dirty="0" err="1">
                <a:solidFill>
                  <a:srgbClr val="0D0D0D"/>
                </a:solidFill>
                <a:latin typeface="ui-sans-serif"/>
              </a:rPr>
              <a:t>αρ</a:t>
            </a:r>
            <a:r>
              <a:rPr lang="el-GR" dirty="0">
                <a:solidFill>
                  <a:srgbClr val="0D0D0D"/>
                </a:solidFill>
                <a:latin typeface="ui-sans-serif"/>
              </a:rPr>
              <a:t>)</a:t>
            </a:r>
          </a:p>
          <a:p>
            <a:pPr marL="742950" lvl="1" indent="-285750"/>
            <a:r>
              <a:rPr lang="el-GR" dirty="0">
                <a:solidFill>
                  <a:srgbClr val="0D0D0D"/>
                </a:solidFill>
                <a:latin typeface="ui-sans-serif"/>
              </a:rPr>
              <a:t>μέχρι τη δεξιά </a:t>
            </a:r>
            <a:r>
              <a:rPr lang="el-GR" dirty="0" err="1">
                <a:solidFill>
                  <a:srgbClr val="0D0D0D"/>
                </a:solidFill>
                <a:latin typeface="ui-sans-serif"/>
              </a:rPr>
              <a:t>ιερολαγόνια</a:t>
            </a:r>
            <a:r>
              <a:rPr lang="el-GR" dirty="0">
                <a:solidFill>
                  <a:srgbClr val="0D0D0D"/>
                </a:solidFill>
                <a:latin typeface="ui-sans-serif"/>
              </a:rPr>
              <a:t> άρθρωση</a:t>
            </a:r>
          </a:p>
          <a:p>
            <a:endParaRPr lang="el-GR" dirty="0"/>
          </a:p>
        </p:txBody>
      </p:sp>
      <p:pic>
        <p:nvPicPr>
          <p:cNvPr id="4" name="Picture 5" descr="312">
            <a:extLst>
              <a:ext uri="{FF2B5EF4-FFF2-40B4-BE49-F238E27FC236}">
                <a16:creationId xmlns:a16="http://schemas.microsoft.com/office/drawing/2014/main" id="{03DA3E0B-085B-46FA-97D2-5025253D0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643" y="1825625"/>
            <a:ext cx="445611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35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56315C-59D1-1E33-5292-19F0C8C28ECE}"/>
              </a:ext>
            </a:extLst>
          </p:cNvPr>
          <p:cNvSpPr>
            <a:spLocks noGrp="1"/>
          </p:cNvSpPr>
          <p:nvPr>
            <p:ph type="title"/>
          </p:nvPr>
        </p:nvSpPr>
        <p:spPr/>
        <p:txBody>
          <a:bodyPr>
            <a:normAutofit fontScale="90000"/>
          </a:bodyPr>
          <a:lstStyle/>
          <a:p>
            <a:r>
              <a:rPr lang="el-GR" dirty="0"/>
              <a:t>Ανατομικές σχέσεις </a:t>
            </a:r>
            <a:r>
              <a:rPr lang="el-GR" dirty="0" err="1"/>
              <a:t>νήστιδας</a:t>
            </a:r>
            <a:r>
              <a:rPr lang="el-GR" dirty="0"/>
              <a:t> - ειλεού</a:t>
            </a:r>
          </a:p>
        </p:txBody>
      </p:sp>
      <p:sp>
        <p:nvSpPr>
          <p:cNvPr id="3" name="Θέση περιεχομένου 2">
            <a:extLst>
              <a:ext uri="{FF2B5EF4-FFF2-40B4-BE49-F238E27FC236}">
                <a16:creationId xmlns:a16="http://schemas.microsoft.com/office/drawing/2014/main" id="{AB0B1F3F-6D6F-97FF-7107-50DD84A30727}"/>
              </a:ext>
            </a:extLst>
          </p:cNvPr>
          <p:cNvSpPr>
            <a:spLocks noGrp="1"/>
          </p:cNvSpPr>
          <p:nvPr>
            <p:ph idx="1"/>
          </p:nvPr>
        </p:nvSpPr>
        <p:spPr/>
        <p:txBody>
          <a:bodyPr>
            <a:normAutofit lnSpcReduction="10000"/>
          </a:bodyPr>
          <a:lstStyle/>
          <a:p>
            <a:r>
              <a:rPr lang="el-GR" dirty="0">
                <a:solidFill>
                  <a:srgbClr val="0D0D0D"/>
                </a:solidFill>
                <a:latin typeface="ui-sans-serif"/>
              </a:rPr>
              <a:t>διασταυρώνεται με:</a:t>
            </a:r>
          </a:p>
          <a:p>
            <a:pPr marL="742950" lvl="1" indent="-285750"/>
            <a:r>
              <a:rPr lang="el-GR" dirty="0">
                <a:solidFill>
                  <a:srgbClr val="0D0D0D"/>
                </a:solidFill>
                <a:latin typeface="ui-sans-serif"/>
              </a:rPr>
              <a:t>την οριζόντια μοίρα του 12δακτύλου</a:t>
            </a:r>
          </a:p>
          <a:p>
            <a:pPr marL="742950" lvl="1" indent="-285750"/>
            <a:r>
              <a:rPr lang="el-GR" dirty="0">
                <a:solidFill>
                  <a:srgbClr val="0D0D0D"/>
                </a:solidFill>
                <a:latin typeface="ui-sans-serif"/>
              </a:rPr>
              <a:t>την αορτή</a:t>
            </a:r>
          </a:p>
          <a:p>
            <a:pPr marL="742950" lvl="1" indent="-285750"/>
            <a:r>
              <a:rPr lang="el-GR" dirty="0">
                <a:solidFill>
                  <a:srgbClr val="0D0D0D"/>
                </a:solidFill>
                <a:latin typeface="ui-sans-serif"/>
              </a:rPr>
              <a:t>την κάτω κοίλη φλέβα</a:t>
            </a:r>
          </a:p>
          <a:p>
            <a:pPr marL="742950" lvl="1" indent="-285750"/>
            <a:r>
              <a:rPr lang="el-GR" dirty="0">
                <a:solidFill>
                  <a:srgbClr val="0D0D0D"/>
                </a:solidFill>
                <a:latin typeface="ui-sans-serif"/>
              </a:rPr>
              <a:t>τον μείζονα </a:t>
            </a:r>
            <a:r>
              <a:rPr lang="el-GR" dirty="0" err="1">
                <a:solidFill>
                  <a:srgbClr val="0D0D0D"/>
                </a:solidFill>
                <a:latin typeface="ui-sans-serif"/>
              </a:rPr>
              <a:t>ψοΐτη</a:t>
            </a:r>
            <a:r>
              <a:rPr lang="el-GR" dirty="0">
                <a:solidFill>
                  <a:srgbClr val="0D0D0D"/>
                </a:solidFill>
                <a:latin typeface="ui-sans-serif"/>
              </a:rPr>
              <a:t> μυ</a:t>
            </a:r>
          </a:p>
          <a:p>
            <a:pPr marL="742950" lvl="1" indent="-285750"/>
            <a:r>
              <a:rPr lang="el-GR" dirty="0">
                <a:solidFill>
                  <a:srgbClr val="0D0D0D"/>
                </a:solidFill>
                <a:latin typeface="ui-sans-serif"/>
              </a:rPr>
              <a:t>το δεξιό ουρητήρα</a:t>
            </a:r>
          </a:p>
          <a:p>
            <a:pPr marL="742950" lvl="1" indent="-285750"/>
            <a:r>
              <a:rPr lang="el-GR" dirty="0">
                <a:solidFill>
                  <a:srgbClr val="0D0D0D"/>
                </a:solidFill>
                <a:latin typeface="ui-sans-serif"/>
              </a:rPr>
              <a:t>τα δεξιά σπερματικά αγγεία (ή ωοθηκικά)</a:t>
            </a:r>
          </a:p>
          <a:p>
            <a:endParaRPr lang="el-GR" dirty="0"/>
          </a:p>
        </p:txBody>
      </p:sp>
      <p:pic>
        <p:nvPicPr>
          <p:cNvPr id="4" name="Picture 5" descr="312">
            <a:extLst>
              <a:ext uri="{FF2B5EF4-FFF2-40B4-BE49-F238E27FC236}">
                <a16:creationId xmlns:a16="http://schemas.microsoft.com/office/drawing/2014/main" id="{CDAA67B4-D6E7-1128-0DBC-2430FA04A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643" y="1825625"/>
            <a:ext cx="445611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101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44FC6D-50E5-01AC-FF9F-A6DAE02BDAE5}"/>
              </a:ext>
            </a:extLst>
          </p:cNvPr>
          <p:cNvSpPr>
            <a:spLocks noGrp="1"/>
          </p:cNvSpPr>
          <p:nvPr>
            <p:ph type="title"/>
          </p:nvPr>
        </p:nvSpPr>
        <p:spPr/>
        <p:txBody>
          <a:bodyPr>
            <a:normAutofit fontScale="90000"/>
          </a:bodyPr>
          <a:lstStyle/>
          <a:p>
            <a:r>
              <a:rPr lang="el-GR" dirty="0" err="1"/>
              <a:t>Νήστιδα</a:t>
            </a:r>
            <a:r>
              <a:rPr lang="el-GR" dirty="0"/>
              <a:t> - Ειλεός</a:t>
            </a:r>
          </a:p>
        </p:txBody>
      </p:sp>
      <p:sp>
        <p:nvSpPr>
          <p:cNvPr id="3" name="Θέση περιεχομένου 2">
            <a:extLst>
              <a:ext uri="{FF2B5EF4-FFF2-40B4-BE49-F238E27FC236}">
                <a16:creationId xmlns:a16="http://schemas.microsoft.com/office/drawing/2014/main" id="{EA655BE9-7F7E-7EE1-E9A7-3F0CAF5BA611}"/>
              </a:ext>
            </a:extLst>
          </p:cNvPr>
          <p:cNvSpPr>
            <a:spLocks noGrp="1"/>
          </p:cNvSpPr>
          <p:nvPr>
            <p:ph idx="1"/>
          </p:nvPr>
        </p:nvSpPr>
        <p:spPr/>
        <p:txBody>
          <a:bodyPr>
            <a:normAutofit fontScale="77500" lnSpcReduction="20000"/>
          </a:bodyPr>
          <a:lstStyle/>
          <a:p>
            <a:pPr>
              <a:spcBef>
                <a:spcPts val="1200"/>
              </a:spcBef>
              <a:spcAft>
                <a:spcPts val="300"/>
              </a:spcAft>
              <a:buNone/>
            </a:pPr>
            <a:r>
              <a:rPr lang="el-GR" b="1" dirty="0">
                <a:solidFill>
                  <a:srgbClr val="0D0D0D"/>
                </a:solidFill>
                <a:latin typeface="ui-sans-serif"/>
              </a:rPr>
              <a:t>Αρτηρίες</a:t>
            </a:r>
          </a:p>
          <a:p>
            <a:r>
              <a:rPr lang="el-GR" dirty="0">
                <a:solidFill>
                  <a:srgbClr val="0D0D0D"/>
                </a:solidFill>
                <a:latin typeface="ui-sans-serif"/>
              </a:rPr>
              <a:t>αρτηριακοί κλάδοι από την άνω </a:t>
            </a:r>
            <a:r>
              <a:rPr lang="el-GR" dirty="0" err="1">
                <a:solidFill>
                  <a:srgbClr val="0D0D0D"/>
                </a:solidFill>
                <a:latin typeface="ui-sans-serif"/>
              </a:rPr>
              <a:t>μεσεντέρια</a:t>
            </a:r>
            <a:r>
              <a:rPr lang="el-GR" dirty="0">
                <a:solidFill>
                  <a:srgbClr val="0D0D0D"/>
                </a:solidFill>
                <a:latin typeface="ui-sans-serif"/>
              </a:rPr>
              <a:t> αρτηρία</a:t>
            </a:r>
          </a:p>
          <a:p>
            <a:r>
              <a:rPr lang="el-GR" dirty="0">
                <a:solidFill>
                  <a:srgbClr val="0D0D0D"/>
                </a:solidFill>
                <a:latin typeface="ui-sans-serif"/>
              </a:rPr>
              <a:t>σχηματίζουν:</a:t>
            </a:r>
          </a:p>
          <a:p>
            <a:pPr marL="742950" lvl="1" indent="-285750"/>
            <a:r>
              <a:rPr lang="el-GR" dirty="0">
                <a:solidFill>
                  <a:srgbClr val="0D0D0D"/>
                </a:solidFill>
                <a:latin typeface="ui-sans-serif"/>
              </a:rPr>
              <a:t>αρτηριακά τόξα</a:t>
            </a:r>
          </a:p>
          <a:p>
            <a:pPr marL="742950" lvl="1" indent="-285750"/>
            <a:r>
              <a:rPr lang="el-GR" dirty="0">
                <a:solidFill>
                  <a:srgbClr val="0D0D0D"/>
                </a:solidFill>
                <a:latin typeface="ui-sans-serif"/>
              </a:rPr>
              <a:t>που επικοινωνούν μεταξύ τους</a:t>
            </a:r>
          </a:p>
          <a:p>
            <a:pPr>
              <a:spcAft>
                <a:spcPts val="300"/>
              </a:spcAft>
              <a:buNone/>
            </a:pPr>
            <a:r>
              <a:rPr lang="el-GR" b="1" dirty="0">
                <a:solidFill>
                  <a:srgbClr val="0D0D0D"/>
                </a:solidFill>
                <a:latin typeface="ui-sans-serif"/>
              </a:rPr>
              <a:t> Φλέβες</a:t>
            </a:r>
          </a:p>
          <a:p>
            <a:r>
              <a:rPr lang="el-GR" dirty="0">
                <a:solidFill>
                  <a:srgbClr val="0D0D0D"/>
                </a:solidFill>
                <a:latin typeface="ui-sans-serif"/>
              </a:rPr>
              <a:t>φλεβικοί κλάδοι</a:t>
            </a:r>
          </a:p>
          <a:p>
            <a:r>
              <a:rPr lang="el-GR" dirty="0">
                <a:solidFill>
                  <a:srgbClr val="0D0D0D"/>
                </a:solidFill>
                <a:latin typeface="ui-sans-serif"/>
              </a:rPr>
              <a:t>εκβάλλουν στην άνω </a:t>
            </a:r>
            <a:r>
              <a:rPr lang="el-GR" dirty="0" err="1">
                <a:solidFill>
                  <a:srgbClr val="0D0D0D"/>
                </a:solidFill>
                <a:latin typeface="ui-sans-serif"/>
              </a:rPr>
              <a:t>μεσεντέρια</a:t>
            </a:r>
            <a:r>
              <a:rPr lang="el-GR" dirty="0">
                <a:solidFill>
                  <a:srgbClr val="0D0D0D"/>
                </a:solidFill>
                <a:latin typeface="ui-sans-serif"/>
              </a:rPr>
              <a:t> φλέβα</a:t>
            </a:r>
          </a:p>
          <a:p>
            <a:endParaRPr lang="el-GR" dirty="0"/>
          </a:p>
        </p:txBody>
      </p:sp>
      <p:pic>
        <p:nvPicPr>
          <p:cNvPr id="36866" name="Picture 4" descr="295">
            <a:extLst>
              <a:ext uri="{FF2B5EF4-FFF2-40B4-BE49-F238E27FC236}">
                <a16:creationId xmlns:a16="http://schemas.microsoft.com/office/drawing/2014/main" id="{846F7679-E354-A120-E7E5-650CDDC26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3751" y="1690688"/>
            <a:ext cx="4351349" cy="492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173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B9B3C9-24D3-7744-E3FA-45DF94B6801E}"/>
              </a:ext>
            </a:extLst>
          </p:cNvPr>
          <p:cNvSpPr>
            <a:spLocks noGrp="1"/>
          </p:cNvSpPr>
          <p:nvPr>
            <p:ph type="title"/>
          </p:nvPr>
        </p:nvSpPr>
        <p:spPr/>
        <p:txBody>
          <a:bodyPr>
            <a:normAutofit fontScale="90000"/>
          </a:bodyPr>
          <a:lstStyle/>
          <a:p>
            <a:r>
              <a:rPr lang="el-GR" dirty="0" err="1"/>
              <a:t>Νήστιδα</a:t>
            </a:r>
            <a:r>
              <a:rPr lang="el-GR" dirty="0"/>
              <a:t> - Ειλεός</a:t>
            </a:r>
          </a:p>
        </p:txBody>
      </p:sp>
      <p:sp>
        <p:nvSpPr>
          <p:cNvPr id="3" name="Θέση περιεχομένου 2">
            <a:extLst>
              <a:ext uri="{FF2B5EF4-FFF2-40B4-BE49-F238E27FC236}">
                <a16:creationId xmlns:a16="http://schemas.microsoft.com/office/drawing/2014/main" id="{97280CE5-689C-C463-6535-47223969FE78}"/>
              </a:ext>
            </a:extLst>
          </p:cNvPr>
          <p:cNvSpPr>
            <a:spLocks noGrp="1"/>
          </p:cNvSpPr>
          <p:nvPr>
            <p:ph idx="1"/>
          </p:nvPr>
        </p:nvSpPr>
        <p:spPr>
          <a:xfrm>
            <a:off x="625929" y="1851538"/>
            <a:ext cx="10515600" cy="4526190"/>
          </a:xfrm>
        </p:spPr>
        <p:txBody>
          <a:bodyPr>
            <a:normAutofit fontScale="77500" lnSpcReduction="20000"/>
          </a:bodyPr>
          <a:lstStyle/>
          <a:p>
            <a:pPr>
              <a:spcAft>
                <a:spcPts val="300"/>
              </a:spcAft>
              <a:buNone/>
            </a:pPr>
            <a:r>
              <a:rPr lang="el-GR" b="1" dirty="0">
                <a:solidFill>
                  <a:srgbClr val="0D0D0D"/>
                </a:solidFill>
                <a:latin typeface="ui-sans-serif"/>
              </a:rPr>
              <a:t>Λεμφαγγεία</a:t>
            </a:r>
          </a:p>
          <a:p>
            <a:r>
              <a:rPr lang="el-GR" dirty="0">
                <a:solidFill>
                  <a:srgbClr val="0D0D0D"/>
                </a:solidFill>
                <a:latin typeface="ui-sans-serif"/>
              </a:rPr>
              <a:t>λέγονται </a:t>
            </a:r>
            <a:r>
              <a:rPr lang="el-GR" dirty="0" err="1">
                <a:solidFill>
                  <a:srgbClr val="0D0D0D"/>
                </a:solidFill>
                <a:latin typeface="ui-sans-serif"/>
              </a:rPr>
              <a:t>χυλοφόρα</a:t>
            </a:r>
            <a:endParaRPr lang="el-GR" dirty="0">
              <a:solidFill>
                <a:srgbClr val="0D0D0D"/>
              </a:solidFill>
              <a:latin typeface="ui-sans-serif"/>
            </a:endParaRPr>
          </a:p>
          <a:p>
            <a:r>
              <a:rPr lang="el-GR" dirty="0">
                <a:solidFill>
                  <a:srgbClr val="0D0D0D"/>
                </a:solidFill>
                <a:latin typeface="ui-sans-serif"/>
              </a:rPr>
              <a:t>εκβάλλουν στους </a:t>
            </a:r>
            <a:r>
              <a:rPr lang="el-GR" dirty="0" err="1">
                <a:solidFill>
                  <a:srgbClr val="0D0D0D"/>
                </a:solidFill>
                <a:latin typeface="ui-sans-serif"/>
              </a:rPr>
              <a:t>μεσεντέριους</a:t>
            </a:r>
            <a:r>
              <a:rPr lang="el-GR" dirty="0">
                <a:solidFill>
                  <a:srgbClr val="0D0D0D"/>
                </a:solidFill>
                <a:latin typeface="ui-sans-serif"/>
              </a:rPr>
              <a:t> λεμφαδένες</a:t>
            </a:r>
          </a:p>
          <a:p>
            <a:pPr>
              <a:spcBef>
                <a:spcPts val="1200"/>
              </a:spcBef>
              <a:spcAft>
                <a:spcPts val="300"/>
              </a:spcAft>
              <a:buNone/>
            </a:pPr>
            <a:r>
              <a:rPr lang="el-GR" b="1" dirty="0">
                <a:solidFill>
                  <a:srgbClr val="0D0D0D"/>
                </a:solidFill>
                <a:latin typeface="ui-sans-serif"/>
              </a:rPr>
              <a:t>Ομάδες </a:t>
            </a:r>
            <a:r>
              <a:rPr lang="el-GR" b="1" dirty="0" err="1">
                <a:solidFill>
                  <a:srgbClr val="0D0D0D"/>
                </a:solidFill>
                <a:latin typeface="ui-sans-serif"/>
              </a:rPr>
              <a:t>μεσεντέριων</a:t>
            </a:r>
            <a:r>
              <a:rPr lang="el-GR" b="1" dirty="0">
                <a:solidFill>
                  <a:srgbClr val="0D0D0D"/>
                </a:solidFill>
                <a:latin typeface="ui-sans-serif"/>
              </a:rPr>
              <a:t> λεμφαδένων:</a:t>
            </a:r>
          </a:p>
          <a:p>
            <a:r>
              <a:rPr lang="el-GR" dirty="0">
                <a:solidFill>
                  <a:srgbClr val="0D0D0D"/>
                </a:solidFill>
                <a:latin typeface="ui-sans-serif"/>
              </a:rPr>
              <a:t>κοντά στο τοίχωμα του εντέρου</a:t>
            </a:r>
          </a:p>
          <a:p>
            <a:r>
              <a:rPr lang="el-GR" dirty="0">
                <a:solidFill>
                  <a:srgbClr val="0D0D0D"/>
                </a:solidFill>
                <a:latin typeface="ui-sans-serif"/>
              </a:rPr>
              <a:t>μεταξύ των αρτηριακών τόξων</a:t>
            </a:r>
          </a:p>
          <a:p>
            <a:r>
              <a:rPr lang="el-GR" dirty="0">
                <a:solidFill>
                  <a:srgbClr val="0D0D0D"/>
                </a:solidFill>
                <a:latin typeface="ui-sans-serif"/>
              </a:rPr>
              <a:t>κατά μήκος του εγγύς τμήματος της άνω </a:t>
            </a:r>
            <a:r>
              <a:rPr lang="el-GR" dirty="0" err="1">
                <a:solidFill>
                  <a:srgbClr val="0D0D0D"/>
                </a:solidFill>
                <a:latin typeface="ui-sans-serif"/>
              </a:rPr>
              <a:t>μεσεντέριας</a:t>
            </a:r>
            <a:r>
              <a:rPr lang="el-GR" dirty="0">
                <a:solidFill>
                  <a:srgbClr val="0D0D0D"/>
                </a:solidFill>
                <a:latin typeface="ui-sans-serif"/>
              </a:rPr>
              <a:t> αρτηρίας</a:t>
            </a:r>
          </a:p>
          <a:p>
            <a:pPr marL="742950" lvl="1" indent="-285750"/>
            <a:r>
              <a:rPr lang="el-GR" dirty="0">
                <a:solidFill>
                  <a:srgbClr val="0D0D0D"/>
                </a:solidFill>
                <a:latin typeface="ui-sans-serif"/>
              </a:rPr>
              <a:t>εκβάλλουν στους άνω </a:t>
            </a:r>
            <a:r>
              <a:rPr lang="el-GR" dirty="0" err="1">
                <a:solidFill>
                  <a:srgbClr val="0D0D0D"/>
                </a:solidFill>
                <a:latin typeface="ui-sans-serif"/>
              </a:rPr>
              <a:t>μεσεντέριους</a:t>
            </a:r>
            <a:r>
              <a:rPr lang="el-GR" dirty="0">
                <a:solidFill>
                  <a:srgbClr val="0D0D0D"/>
                </a:solidFill>
                <a:latin typeface="ui-sans-serif"/>
              </a:rPr>
              <a:t> λεμφαδένες</a:t>
            </a:r>
          </a:p>
          <a:p>
            <a:endParaRPr lang="el-GR" dirty="0"/>
          </a:p>
        </p:txBody>
      </p:sp>
      <p:pic>
        <p:nvPicPr>
          <p:cNvPr id="6" name="Picture 4" descr="305">
            <a:extLst>
              <a:ext uri="{FF2B5EF4-FFF2-40B4-BE49-F238E27FC236}">
                <a16:creationId xmlns:a16="http://schemas.microsoft.com/office/drawing/2014/main" id="{E610CD98-19AB-A57E-B377-97428DAB3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0860" y="1690688"/>
            <a:ext cx="3858740" cy="4847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98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4EBE48-FC00-6992-A2AF-96B2E08E9437}"/>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D0164A1C-19DF-01AD-51DF-64D0C3D8D020}"/>
              </a:ext>
            </a:extLst>
          </p:cNvPr>
          <p:cNvSpPr>
            <a:spLocks noGrp="1"/>
          </p:cNvSpPr>
          <p:nvPr>
            <p:ph idx="1"/>
          </p:nvPr>
        </p:nvSpPr>
        <p:spPr/>
        <p:txBody>
          <a:bodyPr/>
          <a:lstStyle/>
          <a:p>
            <a:endParaRPr lang="el-GR"/>
          </a:p>
        </p:txBody>
      </p:sp>
      <p:pic>
        <p:nvPicPr>
          <p:cNvPr id="4" name="Picture 4" descr="302">
            <a:extLst>
              <a:ext uri="{FF2B5EF4-FFF2-40B4-BE49-F238E27FC236}">
                <a16:creationId xmlns:a16="http://schemas.microsoft.com/office/drawing/2014/main" id="{B19FA4FA-1D25-AED7-253D-96EF7273E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4452" y="992188"/>
            <a:ext cx="5320973" cy="5539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62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C00DA1-2792-FEE0-ED06-3A4AD7B26049}"/>
              </a:ext>
            </a:extLst>
          </p:cNvPr>
          <p:cNvSpPr>
            <a:spLocks noGrp="1"/>
          </p:cNvSpPr>
          <p:nvPr>
            <p:ph type="title"/>
          </p:nvPr>
        </p:nvSpPr>
        <p:spPr/>
        <p:txBody>
          <a:bodyPr>
            <a:normAutofit fontScale="90000"/>
          </a:bodyPr>
          <a:lstStyle/>
          <a:p>
            <a:r>
              <a:rPr lang="el-GR" dirty="0" err="1"/>
              <a:t>Νήστιδα</a:t>
            </a:r>
            <a:r>
              <a:rPr lang="el-GR" dirty="0"/>
              <a:t> - Ειλεός</a:t>
            </a:r>
          </a:p>
        </p:txBody>
      </p:sp>
      <p:sp>
        <p:nvSpPr>
          <p:cNvPr id="3" name="Θέση περιεχομένου 2">
            <a:extLst>
              <a:ext uri="{FF2B5EF4-FFF2-40B4-BE49-F238E27FC236}">
                <a16:creationId xmlns:a16="http://schemas.microsoft.com/office/drawing/2014/main" id="{38590AF9-452A-121C-4D74-58D601AC73A7}"/>
              </a:ext>
            </a:extLst>
          </p:cNvPr>
          <p:cNvSpPr>
            <a:spLocks noGrp="1"/>
          </p:cNvSpPr>
          <p:nvPr>
            <p:ph idx="1"/>
          </p:nvPr>
        </p:nvSpPr>
        <p:spPr/>
        <p:txBody>
          <a:bodyPr/>
          <a:lstStyle/>
          <a:p>
            <a:pPr>
              <a:spcAft>
                <a:spcPts val="600"/>
              </a:spcAft>
              <a:buNone/>
            </a:pPr>
            <a:r>
              <a:rPr lang="el-GR" b="1" dirty="0">
                <a:solidFill>
                  <a:srgbClr val="0D0D0D"/>
                </a:solidFill>
                <a:latin typeface="ui-sans-serif"/>
              </a:rPr>
              <a:t>Νεύρωση</a:t>
            </a:r>
          </a:p>
          <a:p>
            <a:r>
              <a:rPr lang="el-GR" dirty="0">
                <a:solidFill>
                  <a:srgbClr val="0D0D0D"/>
                </a:solidFill>
                <a:latin typeface="ui-sans-serif"/>
              </a:rPr>
              <a:t>άνω </a:t>
            </a:r>
            <a:r>
              <a:rPr lang="el-GR" dirty="0" err="1">
                <a:solidFill>
                  <a:srgbClr val="0D0D0D"/>
                </a:solidFill>
                <a:latin typeface="ui-sans-serif"/>
              </a:rPr>
              <a:t>μεσεντέριο</a:t>
            </a:r>
            <a:r>
              <a:rPr lang="el-GR" dirty="0">
                <a:solidFill>
                  <a:srgbClr val="0D0D0D"/>
                </a:solidFill>
                <a:latin typeface="ui-sans-serif"/>
              </a:rPr>
              <a:t> νευρικό πλέγμα</a:t>
            </a:r>
          </a:p>
          <a:p>
            <a:pPr marL="742950" lvl="1" indent="-285750"/>
            <a:r>
              <a:rPr lang="el-GR" dirty="0">
                <a:solidFill>
                  <a:srgbClr val="0D0D0D"/>
                </a:solidFill>
                <a:latin typeface="ui-sans-serif"/>
              </a:rPr>
              <a:t>νευρικές ίνες από:</a:t>
            </a:r>
          </a:p>
          <a:p>
            <a:pPr lvl="2"/>
            <a:r>
              <a:rPr lang="el-GR" dirty="0">
                <a:solidFill>
                  <a:srgbClr val="0D0D0D"/>
                </a:solidFill>
                <a:latin typeface="ui-sans-serif"/>
              </a:rPr>
              <a:t>το οπίσθιο </a:t>
            </a:r>
            <a:r>
              <a:rPr lang="el-GR" dirty="0" err="1">
                <a:solidFill>
                  <a:srgbClr val="0D0D0D"/>
                </a:solidFill>
                <a:latin typeface="ui-sans-serif"/>
              </a:rPr>
              <a:t>πνευμονογαστρικό</a:t>
            </a:r>
            <a:r>
              <a:rPr lang="el-GR" dirty="0">
                <a:solidFill>
                  <a:srgbClr val="0D0D0D"/>
                </a:solidFill>
                <a:latin typeface="ui-sans-serif"/>
              </a:rPr>
              <a:t> νεύρο</a:t>
            </a:r>
          </a:p>
          <a:p>
            <a:pPr lvl="2"/>
            <a:r>
              <a:rPr lang="el-GR" dirty="0">
                <a:solidFill>
                  <a:srgbClr val="0D0D0D"/>
                </a:solidFill>
                <a:latin typeface="ui-sans-serif"/>
              </a:rPr>
              <a:t>συμπαθητικές ίνες</a:t>
            </a:r>
          </a:p>
          <a:p>
            <a:endParaRPr lang="el-GR" dirty="0"/>
          </a:p>
        </p:txBody>
      </p:sp>
      <p:pic>
        <p:nvPicPr>
          <p:cNvPr id="38914" name="Picture 2" descr="312">
            <a:extLst>
              <a:ext uri="{FF2B5EF4-FFF2-40B4-BE49-F238E27FC236}">
                <a16:creationId xmlns:a16="http://schemas.microsoft.com/office/drawing/2014/main" id="{DD7F1F38-FF22-C2DF-1126-35276844B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186" y="1825625"/>
            <a:ext cx="4287398" cy="49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35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E3B549-5487-397D-8AFF-F1357ADADEC7}"/>
              </a:ext>
            </a:extLst>
          </p:cNvPr>
          <p:cNvSpPr>
            <a:spLocks noGrp="1"/>
          </p:cNvSpPr>
          <p:nvPr>
            <p:ph type="title"/>
          </p:nvPr>
        </p:nvSpPr>
        <p:spPr/>
        <p:txBody>
          <a:bodyPr>
            <a:normAutofit fontScale="90000"/>
          </a:bodyPr>
          <a:lstStyle/>
          <a:p>
            <a:r>
              <a:rPr lang="el-GR" dirty="0"/>
              <a:t>Παθήσεις </a:t>
            </a:r>
            <a:r>
              <a:rPr lang="el-GR" dirty="0" err="1"/>
              <a:t>νήστιδας</a:t>
            </a:r>
            <a:r>
              <a:rPr lang="el-GR" dirty="0"/>
              <a:t> - ειλεού </a:t>
            </a:r>
          </a:p>
        </p:txBody>
      </p:sp>
      <p:sp>
        <p:nvSpPr>
          <p:cNvPr id="3" name="Θέση περιεχομένου 2">
            <a:extLst>
              <a:ext uri="{FF2B5EF4-FFF2-40B4-BE49-F238E27FC236}">
                <a16:creationId xmlns:a16="http://schemas.microsoft.com/office/drawing/2014/main" id="{BBECD301-7399-3B61-539F-06115689F21B}"/>
              </a:ext>
            </a:extLst>
          </p:cNvPr>
          <p:cNvSpPr>
            <a:spLocks noGrp="1"/>
          </p:cNvSpPr>
          <p:nvPr>
            <p:ph idx="1"/>
          </p:nvPr>
        </p:nvSpPr>
        <p:spPr/>
        <p:txBody>
          <a:bodyPr/>
          <a:lstStyle/>
          <a:p>
            <a:endParaRPr lang="el-GR" b="1" dirty="0"/>
          </a:p>
          <a:p>
            <a:r>
              <a:rPr lang="el-GR" dirty="0" err="1"/>
              <a:t>εκκόλπωμα</a:t>
            </a:r>
            <a:r>
              <a:rPr lang="el-GR" dirty="0"/>
              <a:t> </a:t>
            </a:r>
            <a:r>
              <a:rPr lang="el-GR" dirty="0" err="1"/>
              <a:t>Meckel</a:t>
            </a:r>
            <a:endParaRPr lang="el-GR" dirty="0"/>
          </a:p>
          <a:p>
            <a:r>
              <a:rPr lang="el-GR" dirty="0"/>
              <a:t>εμβολή </a:t>
            </a:r>
            <a:r>
              <a:rPr lang="el-GR" dirty="0" err="1"/>
              <a:t>μεσεντερίων</a:t>
            </a:r>
            <a:r>
              <a:rPr lang="el-GR" dirty="0"/>
              <a:t> αγγείων</a:t>
            </a:r>
          </a:p>
          <a:p>
            <a:endParaRPr lang="el-GR" dirty="0"/>
          </a:p>
        </p:txBody>
      </p:sp>
    </p:spTree>
    <p:extLst>
      <p:ext uri="{BB962C8B-B14F-4D97-AF65-F5344CB8AC3E}">
        <p14:creationId xmlns:p14="http://schemas.microsoft.com/office/powerpoint/2010/main" val="2370764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82E33C-A566-098C-C72A-2417A4D70BD1}"/>
              </a:ext>
            </a:extLst>
          </p:cNvPr>
          <p:cNvSpPr>
            <a:spLocks noGrp="1"/>
          </p:cNvSpPr>
          <p:nvPr>
            <p:ph type="title"/>
          </p:nvPr>
        </p:nvSpPr>
        <p:spPr/>
        <p:txBody>
          <a:bodyPr>
            <a:normAutofit fontScale="90000"/>
          </a:bodyPr>
          <a:lstStyle/>
          <a:p>
            <a:r>
              <a:rPr lang="el-GR" dirty="0"/>
              <a:t>Πυλαία φλέβα</a:t>
            </a:r>
          </a:p>
        </p:txBody>
      </p:sp>
      <p:sp>
        <p:nvSpPr>
          <p:cNvPr id="3" name="Θέση περιεχομένου 2">
            <a:extLst>
              <a:ext uri="{FF2B5EF4-FFF2-40B4-BE49-F238E27FC236}">
                <a16:creationId xmlns:a16="http://schemas.microsoft.com/office/drawing/2014/main" id="{8925E504-3130-BECD-B8EC-4B310AE892B1}"/>
              </a:ext>
            </a:extLst>
          </p:cNvPr>
          <p:cNvSpPr>
            <a:spLocks noGrp="1"/>
          </p:cNvSpPr>
          <p:nvPr>
            <p:ph idx="1"/>
          </p:nvPr>
        </p:nvSpPr>
        <p:spPr>
          <a:xfrm>
            <a:off x="838200" y="1825624"/>
            <a:ext cx="7097486" cy="4754789"/>
          </a:xfrm>
        </p:spPr>
        <p:txBody>
          <a:bodyPr>
            <a:normAutofit lnSpcReduction="10000"/>
          </a:bodyPr>
          <a:lstStyle/>
          <a:p>
            <a:r>
              <a:rPr lang="el-GR" dirty="0">
                <a:solidFill>
                  <a:srgbClr val="0D0D0D"/>
                </a:solidFill>
                <a:latin typeface="ui-sans-serif"/>
              </a:rPr>
              <a:t>σχηματίζεται από:</a:t>
            </a:r>
          </a:p>
          <a:p>
            <a:pPr marL="742950" lvl="1" indent="-285750"/>
            <a:r>
              <a:rPr lang="el-GR" dirty="0">
                <a:solidFill>
                  <a:srgbClr val="0D0D0D"/>
                </a:solidFill>
                <a:latin typeface="ui-sans-serif"/>
              </a:rPr>
              <a:t>τη συμβολή της άνω </a:t>
            </a:r>
            <a:r>
              <a:rPr lang="el-GR" dirty="0" err="1">
                <a:solidFill>
                  <a:srgbClr val="0D0D0D"/>
                </a:solidFill>
                <a:latin typeface="ui-sans-serif"/>
              </a:rPr>
              <a:t>μεσεντέριας</a:t>
            </a:r>
            <a:r>
              <a:rPr lang="el-GR" dirty="0">
                <a:solidFill>
                  <a:srgbClr val="0D0D0D"/>
                </a:solidFill>
                <a:latin typeface="ui-sans-serif"/>
              </a:rPr>
              <a:t> φλέβας</a:t>
            </a:r>
          </a:p>
          <a:p>
            <a:pPr marL="742950" lvl="1" indent="-285750"/>
            <a:r>
              <a:rPr lang="el-GR" dirty="0">
                <a:solidFill>
                  <a:srgbClr val="0D0D0D"/>
                </a:solidFill>
                <a:latin typeface="ui-sans-serif"/>
              </a:rPr>
              <a:t>με τη σπληνική φλέβα</a:t>
            </a:r>
          </a:p>
          <a:p>
            <a:pPr lvl="2"/>
            <a:r>
              <a:rPr lang="el-GR" dirty="0">
                <a:solidFill>
                  <a:srgbClr val="0D0D0D"/>
                </a:solidFill>
                <a:latin typeface="ui-sans-serif"/>
              </a:rPr>
              <a:t>στη σπληνική φλέβα εκβάλλει η κάτω </a:t>
            </a:r>
            <a:r>
              <a:rPr lang="el-GR" dirty="0" err="1">
                <a:solidFill>
                  <a:srgbClr val="0D0D0D"/>
                </a:solidFill>
                <a:latin typeface="ui-sans-serif"/>
              </a:rPr>
              <a:t>μεσεντέρια</a:t>
            </a:r>
            <a:r>
              <a:rPr lang="el-GR" dirty="0">
                <a:solidFill>
                  <a:srgbClr val="0D0D0D"/>
                </a:solidFill>
                <a:latin typeface="ui-sans-serif"/>
              </a:rPr>
              <a:t> φλέβα</a:t>
            </a:r>
          </a:p>
          <a:p>
            <a:r>
              <a:rPr lang="el-GR" dirty="0">
                <a:solidFill>
                  <a:srgbClr val="0D0D0D"/>
                </a:solidFill>
                <a:latin typeface="ui-sans-serif"/>
              </a:rPr>
              <a:t>αποχετεύει:</a:t>
            </a:r>
          </a:p>
          <a:p>
            <a:pPr marL="742950" lvl="1" indent="-285750"/>
            <a:r>
              <a:rPr lang="el-GR" dirty="0">
                <a:solidFill>
                  <a:srgbClr val="0D0D0D"/>
                </a:solidFill>
                <a:latin typeface="ui-sans-serif"/>
              </a:rPr>
              <a:t>το φλεβικό αίμα από το πεπτικό σύστημα</a:t>
            </a:r>
          </a:p>
          <a:p>
            <a:pPr marL="742950" lvl="1" indent="-285750"/>
            <a:r>
              <a:rPr lang="el-GR" dirty="0">
                <a:solidFill>
                  <a:srgbClr val="0D0D0D"/>
                </a:solidFill>
                <a:latin typeface="ui-sans-serif"/>
              </a:rPr>
              <a:t>και το μεταφέρει στο ήπαρ</a:t>
            </a:r>
          </a:p>
          <a:p>
            <a:endParaRPr lang="el-GR" dirty="0"/>
          </a:p>
        </p:txBody>
      </p:sp>
      <p:pic>
        <p:nvPicPr>
          <p:cNvPr id="39938" name="Picture 4" descr="303">
            <a:extLst>
              <a:ext uri="{FF2B5EF4-FFF2-40B4-BE49-F238E27FC236}">
                <a16:creationId xmlns:a16="http://schemas.microsoft.com/office/drawing/2014/main" id="{5AA7A4FE-C787-DFCC-36FE-77C022A03F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8971" y="1825624"/>
            <a:ext cx="3522959" cy="445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354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3ED5A4-DD62-2B97-8FA7-697F11AADB03}"/>
              </a:ext>
            </a:extLst>
          </p:cNvPr>
          <p:cNvSpPr>
            <a:spLocks noGrp="1"/>
          </p:cNvSpPr>
          <p:nvPr>
            <p:ph type="title"/>
          </p:nvPr>
        </p:nvSpPr>
        <p:spPr/>
        <p:txBody>
          <a:bodyPr>
            <a:normAutofit fontScale="90000"/>
          </a:bodyPr>
          <a:lstStyle/>
          <a:p>
            <a:r>
              <a:rPr lang="el-GR" dirty="0"/>
              <a:t>Παχύ Έντερο</a:t>
            </a:r>
          </a:p>
        </p:txBody>
      </p:sp>
      <p:sp>
        <p:nvSpPr>
          <p:cNvPr id="3" name="Θέση περιεχομένου 2">
            <a:extLst>
              <a:ext uri="{FF2B5EF4-FFF2-40B4-BE49-F238E27FC236}">
                <a16:creationId xmlns:a16="http://schemas.microsoft.com/office/drawing/2014/main" id="{CC8A8A74-EC3C-1FE8-6D31-08EB581E62CD}"/>
              </a:ext>
            </a:extLst>
          </p:cNvPr>
          <p:cNvSpPr>
            <a:spLocks noGrp="1"/>
          </p:cNvSpPr>
          <p:nvPr>
            <p:ph idx="1"/>
          </p:nvPr>
        </p:nvSpPr>
        <p:spPr>
          <a:xfrm>
            <a:off x="838200" y="1825624"/>
            <a:ext cx="5480957" cy="4722133"/>
          </a:xfrm>
        </p:spPr>
        <p:txBody>
          <a:bodyPr>
            <a:normAutofit fontScale="92500" lnSpcReduction="10000"/>
          </a:bodyPr>
          <a:lstStyle/>
          <a:p>
            <a:r>
              <a:rPr lang="el-GR" sz="2000" dirty="0">
                <a:solidFill>
                  <a:srgbClr val="0D0D0D"/>
                </a:solidFill>
                <a:latin typeface="ui-sans-serif"/>
              </a:rPr>
              <a:t>έχει μήκος 1,5 μέτρο</a:t>
            </a:r>
          </a:p>
          <a:p>
            <a:pPr>
              <a:spcBef>
                <a:spcPts val="1200"/>
              </a:spcBef>
              <a:spcAft>
                <a:spcPts val="300"/>
              </a:spcAft>
              <a:buNone/>
            </a:pPr>
            <a:r>
              <a:rPr lang="el-GR" sz="2000" b="1" dirty="0">
                <a:solidFill>
                  <a:srgbClr val="0D0D0D"/>
                </a:solidFill>
                <a:latin typeface="ui-sans-serif"/>
              </a:rPr>
              <a:t>Τμήματα:</a:t>
            </a:r>
          </a:p>
          <a:p>
            <a:pPr>
              <a:spcAft>
                <a:spcPts val="300"/>
              </a:spcAft>
              <a:buNone/>
            </a:pPr>
            <a:r>
              <a:rPr lang="el-GR" sz="2000" dirty="0">
                <a:solidFill>
                  <a:srgbClr val="0D0D0D"/>
                </a:solidFill>
                <a:latin typeface="ui-sans-serif"/>
              </a:rPr>
              <a:t>Τυφλό, σκωληκοειδής απόφυση, ανιόν </a:t>
            </a:r>
            <a:r>
              <a:rPr lang="el-GR" sz="2000" dirty="0" err="1">
                <a:solidFill>
                  <a:srgbClr val="0D0D0D"/>
                </a:solidFill>
                <a:latin typeface="ui-sans-serif"/>
              </a:rPr>
              <a:t>κόλον</a:t>
            </a:r>
            <a:r>
              <a:rPr lang="el-GR" sz="2000" dirty="0">
                <a:solidFill>
                  <a:srgbClr val="0D0D0D"/>
                </a:solidFill>
                <a:latin typeface="ui-sans-serif"/>
              </a:rPr>
              <a:t>, εγκάρσιο </a:t>
            </a:r>
            <a:r>
              <a:rPr lang="el-GR" sz="2000" dirty="0" err="1">
                <a:solidFill>
                  <a:srgbClr val="0D0D0D"/>
                </a:solidFill>
                <a:latin typeface="ui-sans-serif"/>
              </a:rPr>
              <a:t>κόλον</a:t>
            </a:r>
            <a:r>
              <a:rPr lang="el-GR" sz="2000" dirty="0">
                <a:solidFill>
                  <a:srgbClr val="0D0D0D"/>
                </a:solidFill>
                <a:latin typeface="ui-sans-serif"/>
              </a:rPr>
              <a:t>, </a:t>
            </a:r>
            <a:r>
              <a:rPr lang="el-GR" sz="2000" dirty="0" err="1">
                <a:solidFill>
                  <a:srgbClr val="0D0D0D"/>
                </a:solidFill>
                <a:latin typeface="ui-sans-serif"/>
              </a:rPr>
              <a:t>κατιόν</a:t>
            </a:r>
            <a:r>
              <a:rPr lang="el-GR" sz="2000" dirty="0">
                <a:solidFill>
                  <a:srgbClr val="0D0D0D"/>
                </a:solidFill>
                <a:latin typeface="ui-sans-serif"/>
              </a:rPr>
              <a:t> </a:t>
            </a:r>
            <a:r>
              <a:rPr lang="el-GR" sz="2000" dirty="0" err="1">
                <a:solidFill>
                  <a:srgbClr val="0D0D0D"/>
                </a:solidFill>
                <a:latin typeface="ui-sans-serif"/>
              </a:rPr>
              <a:t>κόλον</a:t>
            </a:r>
            <a:r>
              <a:rPr lang="el-GR" sz="2000" dirty="0">
                <a:solidFill>
                  <a:srgbClr val="0D0D0D"/>
                </a:solidFill>
                <a:latin typeface="ui-sans-serif"/>
              </a:rPr>
              <a:t>, σιγμοειδές </a:t>
            </a:r>
            <a:r>
              <a:rPr lang="el-GR" sz="2000" dirty="0" err="1">
                <a:solidFill>
                  <a:srgbClr val="0D0D0D"/>
                </a:solidFill>
                <a:latin typeface="ui-sans-serif"/>
              </a:rPr>
              <a:t>κόλον</a:t>
            </a:r>
            <a:r>
              <a:rPr lang="el-GR" sz="2000" dirty="0">
                <a:solidFill>
                  <a:srgbClr val="0D0D0D"/>
                </a:solidFill>
                <a:latin typeface="ui-sans-serif"/>
              </a:rPr>
              <a:t>, ορθό, πρωκτός</a:t>
            </a:r>
          </a:p>
          <a:p>
            <a:pPr>
              <a:spcAft>
                <a:spcPts val="300"/>
              </a:spcAft>
              <a:buNone/>
            </a:pPr>
            <a:r>
              <a:rPr lang="el-GR" sz="2000" b="1" dirty="0">
                <a:solidFill>
                  <a:srgbClr val="0D0D0D"/>
                </a:solidFill>
                <a:latin typeface="ui-sans-serif"/>
              </a:rPr>
              <a:t>Ειδικά χαρακτηριστικά παχέος εντέρου:</a:t>
            </a:r>
          </a:p>
          <a:p>
            <a:r>
              <a:rPr lang="el-GR" sz="2000" dirty="0" err="1">
                <a:solidFill>
                  <a:srgbClr val="0D0D0D"/>
                </a:solidFill>
                <a:latin typeface="ui-sans-serif"/>
              </a:rPr>
              <a:t>κολικές</a:t>
            </a:r>
            <a:r>
              <a:rPr lang="el-GR" sz="2000" dirty="0">
                <a:solidFill>
                  <a:srgbClr val="0D0D0D"/>
                </a:solidFill>
                <a:latin typeface="ui-sans-serif"/>
              </a:rPr>
              <a:t> ταινίες</a:t>
            </a:r>
          </a:p>
          <a:p>
            <a:r>
              <a:rPr lang="el-GR" sz="2000" dirty="0" err="1">
                <a:solidFill>
                  <a:srgbClr val="0D0D0D"/>
                </a:solidFill>
                <a:latin typeface="ui-sans-serif"/>
              </a:rPr>
              <a:t>κολικές</a:t>
            </a:r>
            <a:r>
              <a:rPr lang="el-GR" sz="2000" dirty="0">
                <a:solidFill>
                  <a:srgbClr val="0D0D0D"/>
                </a:solidFill>
                <a:latin typeface="ui-sans-serif"/>
              </a:rPr>
              <a:t> κυψέλες</a:t>
            </a:r>
          </a:p>
          <a:p>
            <a:r>
              <a:rPr lang="el-GR" sz="2000" dirty="0" err="1">
                <a:solidFill>
                  <a:srgbClr val="0D0D0D"/>
                </a:solidFill>
                <a:latin typeface="ui-sans-serif"/>
              </a:rPr>
              <a:t>επιπλοϊκές</a:t>
            </a:r>
            <a:r>
              <a:rPr lang="el-GR" sz="2000" dirty="0">
                <a:solidFill>
                  <a:srgbClr val="0D0D0D"/>
                </a:solidFill>
                <a:latin typeface="ui-sans-serif"/>
              </a:rPr>
              <a:t> αποφύσεις</a:t>
            </a:r>
          </a:p>
          <a:p>
            <a:endParaRPr lang="el-GR" sz="2000" dirty="0"/>
          </a:p>
        </p:txBody>
      </p:sp>
      <p:pic>
        <p:nvPicPr>
          <p:cNvPr id="8" name="Picture 4" descr="314b">
            <a:extLst>
              <a:ext uri="{FF2B5EF4-FFF2-40B4-BE49-F238E27FC236}">
                <a16:creationId xmlns:a16="http://schemas.microsoft.com/office/drawing/2014/main" id="{2974612D-ACEF-02B7-766C-ED431B22C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686" y="2127023"/>
            <a:ext cx="4027502" cy="442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43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5935A6-4627-B06F-29ED-9A117CC8E3B4}"/>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8A8EE218-0E8E-052B-6C3F-51D2106442CF}"/>
              </a:ext>
            </a:extLst>
          </p:cNvPr>
          <p:cNvSpPr>
            <a:spLocks noGrp="1"/>
          </p:cNvSpPr>
          <p:nvPr>
            <p:ph idx="1"/>
          </p:nvPr>
        </p:nvSpPr>
        <p:spPr/>
        <p:txBody>
          <a:bodyPr/>
          <a:lstStyle/>
          <a:p>
            <a:endParaRPr lang="el-GR"/>
          </a:p>
        </p:txBody>
      </p:sp>
      <p:pic>
        <p:nvPicPr>
          <p:cNvPr id="7" name="Picture 5" descr="313">
            <a:extLst>
              <a:ext uri="{FF2B5EF4-FFF2-40B4-BE49-F238E27FC236}">
                <a16:creationId xmlns:a16="http://schemas.microsoft.com/office/drawing/2014/main" id="{B804B7A0-8ED0-2E0C-BAEA-C8FEDC86D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670" y="1341437"/>
            <a:ext cx="505618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306">
            <a:extLst>
              <a:ext uri="{FF2B5EF4-FFF2-40B4-BE49-F238E27FC236}">
                <a16:creationId xmlns:a16="http://schemas.microsoft.com/office/drawing/2014/main" id="{F1DA9703-80EE-E04A-CA65-CA47FF491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412" y="1341437"/>
            <a:ext cx="513238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20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D63080-6578-F3DE-D9E0-AADCFC299927}"/>
              </a:ext>
            </a:extLst>
          </p:cNvPr>
          <p:cNvSpPr>
            <a:spLocks noGrp="1"/>
          </p:cNvSpPr>
          <p:nvPr>
            <p:ph type="title"/>
          </p:nvPr>
        </p:nvSpPr>
        <p:spPr/>
        <p:txBody>
          <a:bodyPr>
            <a:normAutofit fontScale="90000"/>
          </a:bodyPr>
          <a:lstStyle/>
          <a:p>
            <a:r>
              <a:rPr lang="el-GR" dirty="0"/>
              <a:t>Τυφλό</a:t>
            </a:r>
          </a:p>
        </p:txBody>
      </p:sp>
      <p:sp>
        <p:nvSpPr>
          <p:cNvPr id="3" name="Θέση περιεχομένου 2">
            <a:extLst>
              <a:ext uri="{FF2B5EF4-FFF2-40B4-BE49-F238E27FC236}">
                <a16:creationId xmlns:a16="http://schemas.microsoft.com/office/drawing/2014/main" id="{69F2946B-132A-7D20-DBC5-1A7D21207242}"/>
              </a:ext>
            </a:extLst>
          </p:cNvPr>
          <p:cNvSpPr>
            <a:spLocks noGrp="1"/>
          </p:cNvSpPr>
          <p:nvPr>
            <p:ph idx="1"/>
          </p:nvPr>
        </p:nvSpPr>
        <p:spPr>
          <a:xfrm>
            <a:off x="838200" y="1825624"/>
            <a:ext cx="6379029" cy="4754789"/>
          </a:xfrm>
        </p:spPr>
        <p:txBody>
          <a:bodyPr>
            <a:normAutofit fontScale="77500" lnSpcReduction="20000"/>
          </a:bodyPr>
          <a:lstStyle/>
          <a:p>
            <a:pPr marL="0" indent="0">
              <a:buNone/>
            </a:pPr>
            <a:r>
              <a:rPr lang="el-GR" b="1" dirty="0"/>
              <a:t>Δομή:</a:t>
            </a:r>
          </a:p>
          <a:p>
            <a:r>
              <a:rPr lang="el-GR" dirty="0"/>
              <a:t>έχει </a:t>
            </a:r>
            <a:r>
              <a:rPr lang="el-GR" dirty="0" err="1"/>
              <a:t>σακκοειδές</a:t>
            </a:r>
            <a:r>
              <a:rPr lang="el-GR" dirty="0"/>
              <a:t> σχήμα</a:t>
            </a:r>
          </a:p>
          <a:p>
            <a:r>
              <a:rPr lang="el-GR" dirty="0"/>
              <a:t>επικοινωνεί με τον ειλεό στην </a:t>
            </a:r>
            <a:r>
              <a:rPr lang="el-GR" dirty="0" err="1"/>
              <a:t>ειλεοτυφλική</a:t>
            </a:r>
            <a:r>
              <a:rPr lang="el-GR" dirty="0"/>
              <a:t> συμβολή</a:t>
            </a:r>
          </a:p>
          <a:p>
            <a:pPr lvl="1"/>
            <a:r>
              <a:rPr lang="el-GR" dirty="0"/>
              <a:t>όπου υπάρχει η </a:t>
            </a:r>
            <a:r>
              <a:rPr lang="el-GR" dirty="0" err="1"/>
              <a:t>ειλεοτυφλική</a:t>
            </a:r>
            <a:r>
              <a:rPr lang="el-GR" dirty="0"/>
              <a:t> βαλβίδα</a:t>
            </a:r>
          </a:p>
          <a:p>
            <a:r>
              <a:rPr lang="el-GR" dirty="0"/>
              <a:t>η σκωληκοειδής απόφυση εκβάλλει:</a:t>
            </a:r>
          </a:p>
          <a:p>
            <a:pPr lvl="1"/>
            <a:r>
              <a:rPr lang="el-GR" dirty="0"/>
              <a:t>2,5 εκ. περίπου κάτω από την </a:t>
            </a:r>
            <a:r>
              <a:rPr lang="el-GR" dirty="0" err="1"/>
              <a:t>ειλεοτυφλική</a:t>
            </a:r>
            <a:r>
              <a:rPr lang="el-GR" dirty="0"/>
              <a:t> συμβολή</a:t>
            </a:r>
          </a:p>
          <a:p>
            <a:pPr marL="0" indent="0">
              <a:buNone/>
            </a:pPr>
            <a:r>
              <a:rPr lang="el-GR" b="1" dirty="0"/>
              <a:t>Θέση:</a:t>
            </a:r>
          </a:p>
          <a:p>
            <a:r>
              <a:rPr lang="el-GR" dirty="0"/>
              <a:t>είναι στο δεξιό λαγόνιο βόθρο</a:t>
            </a:r>
          </a:p>
          <a:p>
            <a:endParaRPr lang="el-GR" dirty="0"/>
          </a:p>
        </p:txBody>
      </p:sp>
      <p:pic>
        <p:nvPicPr>
          <p:cNvPr id="162820" name="Picture 4" descr="273">
            <a:extLst>
              <a:ext uri="{FF2B5EF4-FFF2-40B4-BE49-F238E27FC236}">
                <a16:creationId xmlns:a16="http://schemas.microsoft.com/office/drawing/2014/main" id="{FAE09CFA-245D-D2F8-3EA0-29B8FF273A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4942" y="1825623"/>
            <a:ext cx="3918857" cy="469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61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2820"/>
                                        </p:tgtEl>
                                        <p:attrNameLst>
                                          <p:attrName>style.visibility</p:attrName>
                                        </p:attrNameLst>
                                      </p:cBhvr>
                                      <p:to>
                                        <p:strVal val="visible"/>
                                      </p:to>
                                    </p:set>
                                    <p:animEffect transition="in" filter="fade">
                                      <p:cBhvr>
                                        <p:cTn id="7" dur="1000"/>
                                        <p:tgtEl>
                                          <p:spTgt spid="162820"/>
                                        </p:tgtEl>
                                      </p:cBhvr>
                                    </p:animEffect>
                                    <p:anim calcmode="lin" valueType="num">
                                      <p:cBhvr>
                                        <p:cTn id="8" dur="1000" fill="hold"/>
                                        <p:tgtEl>
                                          <p:spTgt spid="162820"/>
                                        </p:tgtEl>
                                        <p:attrNameLst>
                                          <p:attrName>ppt_x</p:attrName>
                                        </p:attrNameLst>
                                      </p:cBhvr>
                                      <p:tavLst>
                                        <p:tav tm="0">
                                          <p:val>
                                            <p:strVal val="#ppt_x"/>
                                          </p:val>
                                        </p:tav>
                                        <p:tav tm="100000">
                                          <p:val>
                                            <p:strVal val="#ppt_x"/>
                                          </p:val>
                                        </p:tav>
                                      </p:tavLst>
                                    </p:anim>
                                    <p:anim calcmode="lin" valueType="num">
                                      <p:cBhvr>
                                        <p:cTn id="9" dur="1000" fill="hold"/>
                                        <p:tgtEl>
                                          <p:spTgt spid="1628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8CFDE8-8F41-90EF-9A67-D571AA894FCA}"/>
              </a:ext>
            </a:extLst>
          </p:cNvPr>
          <p:cNvSpPr>
            <a:spLocks noGrp="1"/>
          </p:cNvSpPr>
          <p:nvPr>
            <p:ph type="title"/>
          </p:nvPr>
        </p:nvSpPr>
        <p:spPr/>
        <p:txBody>
          <a:bodyPr>
            <a:normAutofit fontScale="90000"/>
          </a:bodyPr>
          <a:lstStyle/>
          <a:p>
            <a:r>
              <a:rPr lang="el-GR" dirty="0"/>
              <a:t>Σκωληκοειδής Απόφυση</a:t>
            </a:r>
          </a:p>
        </p:txBody>
      </p:sp>
      <p:sp>
        <p:nvSpPr>
          <p:cNvPr id="3" name="Θέση περιεχομένου 2">
            <a:extLst>
              <a:ext uri="{FF2B5EF4-FFF2-40B4-BE49-F238E27FC236}">
                <a16:creationId xmlns:a16="http://schemas.microsoft.com/office/drawing/2014/main" id="{927805FA-7C12-CB40-9C5B-791A1F1DDCF3}"/>
              </a:ext>
            </a:extLst>
          </p:cNvPr>
          <p:cNvSpPr>
            <a:spLocks noGrp="1"/>
          </p:cNvSpPr>
          <p:nvPr>
            <p:ph idx="1"/>
          </p:nvPr>
        </p:nvSpPr>
        <p:spPr/>
        <p:txBody>
          <a:bodyPr>
            <a:normAutofit fontScale="70000" lnSpcReduction="20000"/>
          </a:bodyPr>
          <a:lstStyle/>
          <a:p>
            <a:r>
              <a:rPr lang="el-GR" dirty="0"/>
              <a:t>έχει μήκος ~8 εκατοστά</a:t>
            </a:r>
          </a:p>
          <a:p>
            <a:r>
              <a:rPr lang="el-GR" dirty="0"/>
              <a:t>επικοινωνεί με το τυφλό:</a:t>
            </a:r>
          </a:p>
          <a:p>
            <a:pPr lvl="1"/>
            <a:r>
              <a:rPr lang="el-GR" dirty="0"/>
              <a:t>2,5 εκατοστά κάτω από την </a:t>
            </a:r>
            <a:r>
              <a:rPr lang="el-GR" dirty="0" err="1"/>
              <a:t>ειλεοτυφλική</a:t>
            </a:r>
            <a:r>
              <a:rPr lang="el-GR" dirty="0"/>
              <a:t> συμβολή</a:t>
            </a:r>
          </a:p>
          <a:p>
            <a:r>
              <a:rPr lang="el-GR" dirty="0"/>
              <a:t>έχει βραχύ </a:t>
            </a:r>
            <a:r>
              <a:rPr lang="el-GR" dirty="0" err="1"/>
              <a:t>μεσεντερίδιο</a:t>
            </a:r>
            <a:endParaRPr lang="el-GR" dirty="0"/>
          </a:p>
          <a:p>
            <a:pPr marL="0" indent="0">
              <a:buNone/>
            </a:pPr>
            <a:r>
              <a:rPr lang="el-GR" b="1" dirty="0"/>
              <a:t>Θέση:</a:t>
            </a:r>
          </a:p>
          <a:p>
            <a:r>
              <a:rPr lang="el-GR" dirty="0"/>
              <a:t>δεξιός λαγόνιος βόθρος</a:t>
            </a:r>
          </a:p>
          <a:p>
            <a:pPr lvl="1"/>
            <a:r>
              <a:rPr lang="el-GR" dirty="0" err="1"/>
              <a:t>οπισθοτυφλική</a:t>
            </a:r>
            <a:endParaRPr lang="el-GR" dirty="0"/>
          </a:p>
          <a:p>
            <a:pPr lvl="1"/>
            <a:r>
              <a:rPr lang="el-GR" dirty="0"/>
              <a:t>πυελική</a:t>
            </a:r>
          </a:p>
          <a:p>
            <a:pPr lvl="1"/>
            <a:r>
              <a:rPr lang="el-GR" dirty="0" err="1"/>
              <a:t>οπισθοκολική</a:t>
            </a:r>
            <a:r>
              <a:rPr lang="el-GR" dirty="0"/>
              <a:t> – </a:t>
            </a:r>
            <a:r>
              <a:rPr lang="el-GR" dirty="0" err="1"/>
              <a:t>οπισθοπεριτοναϊκή</a:t>
            </a:r>
            <a:r>
              <a:rPr lang="el-GR" dirty="0"/>
              <a:t> θέση</a:t>
            </a:r>
          </a:p>
          <a:p>
            <a:endParaRPr lang="el-GR" dirty="0"/>
          </a:p>
        </p:txBody>
      </p:sp>
      <p:pic>
        <p:nvPicPr>
          <p:cNvPr id="43010" name="Picture 4" descr="274">
            <a:extLst>
              <a:ext uri="{FF2B5EF4-FFF2-40B4-BE49-F238E27FC236}">
                <a16:creationId xmlns:a16="http://schemas.microsoft.com/office/drawing/2014/main" id="{39B97F98-8695-AE16-BC2D-7B748CD02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7912" y="1753394"/>
            <a:ext cx="392588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421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899444-B33F-00DD-8770-241AC89D5986}"/>
              </a:ext>
            </a:extLst>
          </p:cNvPr>
          <p:cNvSpPr>
            <a:spLocks noGrp="1"/>
          </p:cNvSpPr>
          <p:nvPr>
            <p:ph type="title"/>
          </p:nvPr>
        </p:nvSpPr>
        <p:spPr/>
        <p:txBody>
          <a:bodyPr>
            <a:normAutofit fontScale="90000"/>
          </a:bodyPr>
          <a:lstStyle/>
          <a:p>
            <a:r>
              <a:rPr lang="el-GR" dirty="0"/>
              <a:t>Τυφλό -  Σκωληκοειδής Απόφυση</a:t>
            </a:r>
          </a:p>
        </p:txBody>
      </p:sp>
      <p:sp>
        <p:nvSpPr>
          <p:cNvPr id="3" name="Θέση περιεχομένου 2">
            <a:extLst>
              <a:ext uri="{FF2B5EF4-FFF2-40B4-BE49-F238E27FC236}">
                <a16:creationId xmlns:a16="http://schemas.microsoft.com/office/drawing/2014/main" id="{CF94B98A-6CE6-D283-6878-A7BEFEE491EF}"/>
              </a:ext>
            </a:extLst>
          </p:cNvPr>
          <p:cNvSpPr>
            <a:spLocks noGrp="1"/>
          </p:cNvSpPr>
          <p:nvPr>
            <p:ph idx="1"/>
          </p:nvPr>
        </p:nvSpPr>
        <p:spPr>
          <a:xfrm>
            <a:off x="838200" y="1825625"/>
            <a:ext cx="6901543" cy="4722132"/>
          </a:xfrm>
        </p:spPr>
        <p:txBody>
          <a:bodyPr>
            <a:normAutofit fontScale="92500" lnSpcReduction="10000"/>
          </a:bodyPr>
          <a:lstStyle/>
          <a:p>
            <a:pPr marL="0" indent="0">
              <a:buNone/>
            </a:pPr>
            <a:r>
              <a:rPr lang="el-GR" sz="1600" b="1" dirty="0"/>
              <a:t>Αρτηρίες:</a:t>
            </a:r>
          </a:p>
          <a:p>
            <a:r>
              <a:rPr lang="el-GR" sz="1600" dirty="0" err="1"/>
              <a:t>Ειλεοκολική</a:t>
            </a:r>
            <a:r>
              <a:rPr lang="el-GR" sz="1600" dirty="0"/>
              <a:t>, </a:t>
            </a:r>
            <a:r>
              <a:rPr lang="el-GR" sz="1600" dirty="0" err="1"/>
              <a:t>σκωληκοειδική</a:t>
            </a:r>
            <a:r>
              <a:rPr lang="el-GR" sz="1600" dirty="0"/>
              <a:t> (κλάδος της </a:t>
            </a:r>
            <a:r>
              <a:rPr lang="el-GR" sz="1600" dirty="0" err="1"/>
              <a:t>ειλεοκολικής</a:t>
            </a:r>
            <a:r>
              <a:rPr lang="el-GR" sz="1600" dirty="0"/>
              <a:t>)</a:t>
            </a:r>
          </a:p>
          <a:p>
            <a:pPr marL="0" indent="0">
              <a:buNone/>
            </a:pPr>
            <a:r>
              <a:rPr lang="el-GR" sz="1600" b="1" dirty="0"/>
              <a:t> Φλέβες:</a:t>
            </a:r>
          </a:p>
          <a:p>
            <a:r>
              <a:rPr lang="el-GR" sz="1600" dirty="0" err="1"/>
              <a:t>ειλεοκολική</a:t>
            </a:r>
            <a:r>
              <a:rPr lang="el-GR" sz="1600" dirty="0"/>
              <a:t> φλέβα</a:t>
            </a:r>
          </a:p>
          <a:p>
            <a:pPr marL="0" indent="0">
              <a:buNone/>
            </a:pPr>
            <a:r>
              <a:rPr lang="el-GR" sz="1600" b="1" dirty="0"/>
              <a:t> Λεμφική αποχέτευση:</a:t>
            </a:r>
          </a:p>
          <a:p>
            <a:r>
              <a:rPr lang="el-GR" sz="1600" dirty="0" err="1"/>
              <a:t>ειλεοκολικοί</a:t>
            </a:r>
            <a:r>
              <a:rPr lang="el-GR" sz="1600" dirty="0"/>
              <a:t> λεμφαδένες, </a:t>
            </a:r>
            <a:r>
              <a:rPr lang="el-GR" sz="1600" dirty="0" err="1"/>
              <a:t>μεσεντερίδιοι</a:t>
            </a:r>
            <a:r>
              <a:rPr lang="el-GR" sz="1600" dirty="0"/>
              <a:t> λεμφαδένες, άνω </a:t>
            </a:r>
            <a:r>
              <a:rPr lang="el-GR" sz="1600" dirty="0" err="1"/>
              <a:t>μεσεντέριοι</a:t>
            </a:r>
            <a:r>
              <a:rPr lang="el-GR" sz="1600" dirty="0"/>
              <a:t> λεμφαδένες</a:t>
            </a:r>
          </a:p>
          <a:p>
            <a:pPr marL="0" indent="0">
              <a:buNone/>
            </a:pPr>
            <a:r>
              <a:rPr lang="el-GR" sz="1600" b="1" dirty="0"/>
              <a:t> Νεύρωση:</a:t>
            </a:r>
          </a:p>
          <a:p>
            <a:r>
              <a:rPr lang="el-GR" sz="1600" dirty="0"/>
              <a:t>νευρικές ίνες από:</a:t>
            </a:r>
          </a:p>
          <a:p>
            <a:pPr lvl="1"/>
            <a:r>
              <a:rPr lang="el-GR" sz="1400" dirty="0"/>
              <a:t>κοιλιακά γάγγλια, άνω </a:t>
            </a:r>
            <a:r>
              <a:rPr lang="el-GR" sz="1400" dirty="0" err="1"/>
              <a:t>μεσεντέρια</a:t>
            </a:r>
            <a:r>
              <a:rPr lang="el-GR" sz="1400" dirty="0"/>
              <a:t> γάγγλια</a:t>
            </a:r>
          </a:p>
          <a:p>
            <a:pPr marL="0" indent="0">
              <a:buNone/>
            </a:pPr>
            <a:r>
              <a:rPr lang="el-GR" sz="1600" dirty="0"/>
              <a:t>η σκωληκοειδής απόφυση έχει λεμφικό ιστό</a:t>
            </a:r>
          </a:p>
          <a:p>
            <a:endParaRPr lang="el-GR" sz="1600" dirty="0"/>
          </a:p>
        </p:txBody>
      </p:sp>
      <p:pic>
        <p:nvPicPr>
          <p:cNvPr id="4" name="Picture 4" descr="298">
            <a:extLst>
              <a:ext uri="{FF2B5EF4-FFF2-40B4-BE49-F238E27FC236}">
                <a16:creationId xmlns:a16="http://schemas.microsoft.com/office/drawing/2014/main" id="{7E353B5A-F2CF-9208-0609-C7F6B7498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6086" y="1825624"/>
            <a:ext cx="4169228" cy="459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95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4F65EA-4986-B535-9E68-F9DFE03113A2}"/>
              </a:ext>
            </a:extLst>
          </p:cNvPr>
          <p:cNvSpPr>
            <a:spLocks noGrp="1"/>
          </p:cNvSpPr>
          <p:nvPr>
            <p:ph type="title"/>
          </p:nvPr>
        </p:nvSpPr>
        <p:spPr/>
        <p:txBody>
          <a:bodyPr>
            <a:normAutofit fontScale="90000"/>
          </a:bodyPr>
          <a:lstStyle/>
          <a:p>
            <a:r>
              <a:rPr lang="el-GR" dirty="0"/>
              <a:t>Ανιόν </a:t>
            </a:r>
            <a:r>
              <a:rPr lang="el-GR" dirty="0" err="1"/>
              <a:t>Κόλον</a:t>
            </a:r>
            <a:endParaRPr lang="el-GR" dirty="0"/>
          </a:p>
        </p:txBody>
      </p:sp>
      <p:sp>
        <p:nvSpPr>
          <p:cNvPr id="3" name="Θέση περιεχομένου 2">
            <a:extLst>
              <a:ext uri="{FF2B5EF4-FFF2-40B4-BE49-F238E27FC236}">
                <a16:creationId xmlns:a16="http://schemas.microsoft.com/office/drawing/2014/main" id="{99AE3A84-FF4B-D376-57D5-ABF86E430314}"/>
              </a:ext>
            </a:extLst>
          </p:cNvPr>
          <p:cNvSpPr>
            <a:spLocks noGrp="1"/>
          </p:cNvSpPr>
          <p:nvPr>
            <p:ph idx="1"/>
          </p:nvPr>
        </p:nvSpPr>
        <p:spPr>
          <a:xfrm>
            <a:off x="707572" y="1690688"/>
            <a:ext cx="6999514" cy="4922383"/>
          </a:xfrm>
        </p:spPr>
        <p:txBody>
          <a:bodyPr numCol="1">
            <a:normAutofit fontScale="70000" lnSpcReduction="20000"/>
          </a:bodyPr>
          <a:lstStyle/>
          <a:p>
            <a:pPr marL="0" indent="0">
              <a:buNone/>
            </a:pPr>
            <a:r>
              <a:rPr lang="el-GR" b="1" dirty="0"/>
              <a:t> Δομή:</a:t>
            </a:r>
          </a:p>
          <a:p>
            <a:r>
              <a:rPr lang="el-GR" dirty="0"/>
              <a:t>ανέρχεται από το τυφλό</a:t>
            </a:r>
          </a:p>
          <a:p>
            <a:r>
              <a:rPr lang="el-GR" dirty="0"/>
              <a:t>φθάνει μέχρι:</a:t>
            </a:r>
          </a:p>
          <a:p>
            <a:pPr lvl="1"/>
            <a:r>
              <a:rPr lang="el-GR" dirty="0"/>
              <a:t>την κάτω επιφάνεια του δεξιού λοβού του ήπατος</a:t>
            </a:r>
          </a:p>
          <a:p>
            <a:r>
              <a:rPr lang="el-GR" dirty="0"/>
              <a:t>στρέφεται αριστερά:</a:t>
            </a:r>
          </a:p>
          <a:p>
            <a:pPr lvl="1"/>
            <a:r>
              <a:rPr lang="el-GR" dirty="0"/>
              <a:t>σχηματίζοντας τη δεξιά </a:t>
            </a:r>
            <a:r>
              <a:rPr lang="el-GR" dirty="0" err="1"/>
              <a:t>κολική</a:t>
            </a:r>
            <a:r>
              <a:rPr lang="el-GR" dirty="0"/>
              <a:t> καμπή</a:t>
            </a:r>
          </a:p>
          <a:p>
            <a:r>
              <a:rPr lang="el-GR" dirty="0"/>
              <a:t>μήκος:</a:t>
            </a:r>
          </a:p>
          <a:p>
            <a:pPr lvl="1"/>
            <a:r>
              <a:rPr lang="el-GR" dirty="0"/>
              <a:t>12–20 εκατοστά</a:t>
            </a:r>
          </a:p>
          <a:p>
            <a:pPr marL="0" indent="0">
              <a:buNone/>
            </a:pPr>
            <a:r>
              <a:rPr lang="el-GR" b="1" dirty="0"/>
              <a:t>Θέση:</a:t>
            </a:r>
          </a:p>
          <a:p>
            <a:r>
              <a:rPr lang="el-GR" dirty="0"/>
              <a:t>δεξιό πλάγιο της κοιλιακής χώρας</a:t>
            </a:r>
          </a:p>
          <a:p>
            <a:endParaRPr lang="el-GR" dirty="0"/>
          </a:p>
          <a:p>
            <a:endParaRPr lang="el-GR" dirty="0"/>
          </a:p>
        </p:txBody>
      </p:sp>
      <p:pic>
        <p:nvPicPr>
          <p:cNvPr id="44036" name="Picture 6" descr="306">
            <a:extLst>
              <a:ext uri="{FF2B5EF4-FFF2-40B4-BE49-F238E27FC236}">
                <a16:creationId xmlns:a16="http://schemas.microsoft.com/office/drawing/2014/main" id="{22FA2794-8226-585E-879E-5C5196DB3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9666" y="1845129"/>
            <a:ext cx="4477745" cy="402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56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45AA-25CE-C030-4E83-881707B0E7C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4D371FB-10EB-F7D1-E476-2DC769D46F87}"/>
              </a:ext>
            </a:extLst>
          </p:cNvPr>
          <p:cNvSpPr>
            <a:spLocks noGrp="1"/>
          </p:cNvSpPr>
          <p:nvPr>
            <p:ph type="title"/>
          </p:nvPr>
        </p:nvSpPr>
        <p:spPr/>
        <p:txBody>
          <a:bodyPr>
            <a:normAutofit fontScale="90000"/>
          </a:bodyPr>
          <a:lstStyle/>
          <a:p>
            <a:r>
              <a:rPr lang="el-GR" dirty="0"/>
              <a:t>Ανιόν </a:t>
            </a:r>
            <a:r>
              <a:rPr lang="el-GR" dirty="0" err="1"/>
              <a:t>Κόλον</a:t>
            </a:r>
            <a:endParaRPr lang="el-GR" dirty="0"/>
          </a:p>
        </p:txBody>
      </p:sp>
      <p:sp>
        <p:nvSpPr>
          <p:cNvPr id="3" name="Θέση περιεχομένου 2">
            <a:extLst>
              <a:ext uri="{FF2B5EF4-FFF2-40B4-BE49-F238E27FC236}">
                <a16:creationId xmlns:a16="http://schemas.microsoft.com/office/drawing/2014/main" id="{BE52582E-C87F-25E8-419C-C08872EC0F40}"/>
              </a:ext>
            </a:extLst>
          </p:cNvPr>
          <p:cNvSpPr>
            <a:spLocks noGrp="1"/>
          </p:cNvSpPr>
          <p:nvPr>
            <p:ph idx="1"/>
          </p:nvPr>
        </p:nvSpPr>
        <p:spPr>
          <a:xfrm>
            <a:off x="707572" y="1690688"/>
            <a:ext cx="6999514" cy="4922383"/>
          </a:xfrm>
        </p:spPr>
        <p:txBody>
          <a:bodyPr numCol="1">
            <a:normAutofit lnSpcReduction="10000"/>
          </a:bodyPr>
          <a:lstStyle/>
          <a:p>
            <a:pPr marL="0" indent="0">
              <a:buNone/>
            </a:pPr>
            <a:r>
              <a:rPr lang="el-GR" sz="2400" b="1" dirty="0"/>
              <a:t>Ανατομικές σχέσεις:</a:t>
            </a:r>
          </a:p>
          <a:p>
            <a:r>
              <a:rPr lang="el-GR" sz="2400" dirty="0"/>
              <a:t>οπισθίως είναι:</a:t>
            </a:r>
          </a:p>
          <a:p>
            <a:pPr lvl="1"/>
            <a:r>
              <a:rPr lang="el-GR" sz="2000" dirty="0"/>
              <a:t>ο δεξιός </a:t>
            </a:r>
            <a:r>
              <a:rPr lang="el-GR" sz="2000" dirty="0" err="1"/>
              <a:t>νεφρός</a:t>
            </a:r>
            <a:endParaRPr lang="el-GR" sz="2000" dirty="0"/>
          </a:p>
          <a:p>
            <a:pPr lvl="1"/>
            <a:r>
              <a:rPr lang="el-GR" sz="2000" dirty="0"/>
              <a:t>μείζων </a:t>
            </a:r>
            <a:r>
              <a:rPr lang="el-GR" sz="2000" dirty="0" err="1"/>
              <a:t>ψοΐτης</a:t>
            </a:r>
            <a:r>
              <a:rPr lang="el-GR" sz="2000" dirty="0"/>
              <a:t> μυς</a:t>
            </a:r>
          </a:p>
          <a:p>
            <a:pPr lvl="1"/>
            <a:r>
              <a:rPr lang="el-GR" sz="2000" dirty="0"/>
              <a:t>τετράγωνος οσφυϊκός μυς</a:t>
            </a:r>
          </a:p>
          <a:p>
            <a:pPr lvl="1"/>
            <a:r>
              <a:rPr lang="el-GR" sz="2000" dirty="0" err="1"/>
              <a:t>λαγονοβουβωνικό</a:t>
            </a:r>
            <a:r>
              <a:rPr lang="el-GR" sz="2000" dirty="0"/>
              <a:t> νεύρο</a:t>
            </a:r>
          </a:p>
          <a:p>
            <a:pPr lvl="1"/>
            <a:r>
              <a:rPr lang="el-GR" sz="2000" dirty="0" err="1"/>
              <a:t>λαγονοϋπογάστριο</a:t>
            </a:r>
            <a:r>
              <a:rPr lang="el-GR" sz="2000" dirty="0"/>
              <a:t> νεύρο</a:t>
            </a:r>
          </a:p>
          <a:p>
            <a:r>
              <a:rPr lang="el-GR" sz="2400" dirty="0" err="1"/>
              <a:t>προσθίως</a:t>
            </a:r>
            <a:r>
              <a:rPr lang="el-GR" sz="2400" dirty="0"/>
              <a:t> είναι:</a:t>
            </a:r>
          </a:p>
          <a:p>
            <a:pPr lvl="1"/>
            <a:r>
              <a:rPr lang="el-GR" sz="2000" dirty="0"/>
              <a:t>οι εντερικές έλικες</a:t>
            </a:r>
          </a:p>
          <a:p>
            <a:endParaRPr lang="el-GR" sz="2400" dirty="0"/>
          </a:p>
          <a:p>
            <a:endParaRPr lang="el-GR" sz="2400" dirty="0"/>
          </a:p>
        </p:txBody>
      </p:sp>
      <p:pic>
        <p:nvPicPr>
          <p:cNvPr id="40962" name="Picture 4" descr="276">
            <a:extLst>
              <a:ext uri="{FF2B5EF4-FFF2-40B4-BE49-F238E27FC236}">
                <a16:creationId xmlns:a16="http://schemas.microsoft.com/office/drawing/2014/main" id="{00D7D0EC-2A1C-1571-E104-5A2FD0F14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6632" y="2034607"/>
            <a:ext cx="4242254" cy="436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946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BDEC6-E3A8-8E11-3969-E07166ECA29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CFBAD6D-5A54-A9D7-50A0-F15A340803A9}"/>
              </a:ext>
            </a:extLst>
          </p:cNvPr>
          <p:cNvSpPr>
            <a:spLocks noGrp="1"/>
          </p:cNvSpPr>
          <p:nvPr>
            <p:ph type="title"/>
          </p:nvPr>
        </p:nvSpPr>
        <p:spPr/>
        <p:txBody>
          <a:bodyPr>
            <a:normAutofit fontScale="90000"/>
          </a:bodyPr>
          <a:lstStyle/>
          <a:p>
            <a:r>
              <a:rPr lang="el-GR" dirty="0"/>
              <a:t>Ανιόν </a:t>
            </a:r>
            <a:r>
              <a:rPr lang="el-GR" dirty="0" err="1"/>
              <a:t>Κόλον</a:t>
            </a:r>
            <a:endParaRPr lang="el-GR" dirty="0"/>
          </a:p>
        </p:txBody>
      </p:sp>
      <p:sp>
        <p:nvSpPr>
          <p:cNvPr id="3" name="Θέση περιεχομένου 2">
            <a:extLst>
              <a:ext uri="{FF2B5EF4-FFF2-40B4-BE49-F238E27FC236}">
                <a16:creationId xmlns:a16="http://schemas.microsoft.com/office/drawing/2014/main" id="{F8A23B63-A8D9-98B1-4D10-CCB2946A0D83}"/>
              </a:ext>
            </a:extLst>
          </p:cNvPr>
          <p:cNvSpPr>
            <a:spLocks noGrp="1"/>
          </p:cNvSpPr>
          <p:nvPr>
            <p:ph idx="1"/>
          </p:nvPr>
        </p:nvSpPr>
        <p:spPr>
          <a:xfrm>
            <a:off x="538844" y="1948316"/>
            <a:ext cx="11266714" cy="3917497"/>
          </a:xfrm>
        </p:spPr>
        <p:txBody>
          <a:bodyPr numCol="2">
            <a:normAutofit fontScale="92500" lnSpcReduction="20000"/>
          </a:bodyPr>
          <a:lstStyle/>
          <a:p>
            <a:pPr>
              <a:spcAft>
                <a:spcPts val="300"/>
              </a:spcAft>
              <a:buNone/>
            </a:pPr>
            <a:r>
              <a:rPr lang="el-GR" sz="1800" b="1" dirty="0">
                <a:solidFill>
                  <a:srgbClr val="0D0D0D"/>
                </a:solidFill>
                <a:latin typeface="ui-sans-serif"/>
              </a:rPr>
              <a:t>Αρτηρίες ανιόντος </a:t>
            </a:r>
            <a:r>
              <a:rPr lang="el-GR" sz="1800" b="1" dirty="0" err="1">
                <a:solidFill>
                  <a:srgbClr val="0D0D0D"/>
                </a:solidFill>
                <a:latin typeface="ui-sans-serif"/>
              </a:rPr>
              <a:t>κόλου</a:t>
            </a:r>
            <a:r>
              <a:rPr lang="el-GR" sz="1800" b="1" dirty="0">
                <a:solidFill>
                  <a:srgbClr val="0D0D0D"/>
                </a:solidFill>
                <a:latin typeface="ui-sans-serif"/>
              </a:rPr>
              <a:t>:</a:t>
            </a:r>
          </a:p>
          <a:p>
            <a:r>
              <a:rPr lang="el-GR" sz="1800" dirty="0">
                <a:solidFill>
                  <a:srgbClr val="0D0D0D"/>
                </a:solidFill>
                <a:latin typeface="ui-sans-serif"/>
              </a:rPr>
              <a:t>δεξιά </a:t>
            </a:r>
            <a:r>
              <a:rPr lang="el-GR" sz="1800" dirty="0" err="1">
                <a:solidFill>
                  <a:srgbClr val="0D0D0D"/>
                </a:solidFill>
                <a:latin typeface="ui-sans-serif"/>
              </a:rPr>
              <a:t>κολική</a:t>
            </a:r>
            <a:r>
              <a:rPr lang="el-GR" sz="1800" dirty="0">
                <a:solidFill>
                  <a:srgbClr val="0D0D0D"/>
                </a:solidFill>
                <a:latin typeface="ui-sans-serif"/>
              </a:rPr>
              <a:t> αρτηρία, </a:t>
            </a:r>
            <a:r>
              <a:rPr lang="el-GR" sz="1800" dirty="0" err="1">
                <a:solidFill>
                  <a:srgbClr val="0D0D0D"/>
                </a:solidFill>
                <a:latin typeface="ui-sans-serif"/>
              </a:rPr>
              <a:t>ειλεοκολική</a:t>
            </a:r>
            <a:r>
              <a:rPr lang="el-GR" sz="1800" dirty="0">
                <a:solidFill>
                  <a:srgbClr val="0D0D0D"/>
                </a:solidFill>
                <a:latin typeface="ui-sans-serif"/>
              </a:rPr>
              <a:t> αρτηρία</a:t>
            </a:r>
          </a:p>
          <a:p>
            <a:pPr>
              <a:buNone/>
            </a:pPr>
            <a:r>
              <a:rPr lang="el-GR" sz="1800" b="1" dirty="0">
                <a:solidFill>
                  <a:srgbClr val="0D0D0D"/>
                </a:solidFill>
                <a:latin typeface="ui-sans-serif"/>
              </a:rPr>
              <a:t> Φλέβες ανιόντος </a:t>
            </a:r>
            <a:r>
              <a:rPr lang="el-GR" sz="1800" b="1" dirty="0" err="1">
                <a:solidFill>
                  <a:srgbClr val="0D0D0D"/>
                </a:solidFill>
                <a:latin typeface="ui-sans-serif"/>
              </a:rPr>
              <a:t>κόλου</a:t>
            </a:r>
            <a:r>
              <a:rPr lang="el-GR" sz="1800" b="1" dirty="0">
                <a:solidFill>
                  <a:srgbClr val="0D0D0D"/>
                </a:solidFill>
                <a:latin typeface="ui-sans-serif"/>
              </a:rPr>
              <a:t>:</a:t>
            </a:r>
          </a:p>
          <a:p>
            <a:r>
              <a:rPr lang="el-GR" sz="1800" dirty="0">
                <a:solidFill>
                  <a:srgbClr val="0D0D0D"/>
                </a:solidFill>
                <a:latin typeface="ui-sans-serif"/>
              </a:rPr>
              <a:t>δεξιά </a:t>
            </a:r>
            <a:r>
              <a:rPr lang="el-GR" sz="1800" dirty="0" err="1">
                <a:solidFill>
                  <a:srgbClr val="0D0D0D"/>
                </a:solidFill>
                <a:latin typeface="ui-sans-serif"/>
              </a:rPr>
              <a:t>κολική</a:t>
            </a:r>
            <a:r>
              <a:rPr lang="el-GR" sz="1800" dirty="0">
                <a:solidFill>
                  <a:srgbClr val="0D0D0D"/>
                </a:solidFill>
                <a:latin typeface="ui-sans-serif"/>
              </a:rPr>
              <a:t> φλέβα, </a:t>
            </a:r>
            <a:r>
              <a:rPr lang="el-GR" sz="1800" dirty="0" err="1">
                <a:solidFill>
                  <a:srgbClr val="0D0D0D"/>
                </a:solidFill>
                <a:latin typeface="ui-sans-serif"/>
              </a:rPr>
              <a:t>ειλεοκολική</a:t>
            </a:r>
            <a:r>
              <a:rPr lang="el-GR" sz="1800" dirty="0">
                <a:solidFill>
                  <a:srgbClr val="0D0D0D"/>
                </a:solidFill>
                <a:latin typeface="ui-sans-serif"/>
              </a:rPr>
              <a:t> φλέβα</a:t>
            </a:r>
          </a:p>
          <a:p>
            <a:endParaRPr lang="el-GR" sz="1800" dirty="0">
              <a:solidFill>
                <a:srgbClr val="0D0D0D"/>
              </a:solidFill>
              <a:latin typeface="ui-sans-serif"/>
            </a:endParaRPr>
          </a:p>
          <a:p>
            <a:endParaRPr lang="el-GR" sz="1800" dirty="0">
              <a:solidFill>
                <a:srgbClr val="0D0D0D"/>
              </a:solidFill>
              <a:latin typeface="ui-sans-serif"/>
            </a:endParaRPr>
          </a:p>
          <a:p>
            <a:endParaRPr lang="el-GR" sz="1800" dirty="0">
              <a:solidFill>
                <a:srgbClr val="0D0D0D"/>
              </a:solidFill>
              <a:latin typeface="ui-sans-serif"/>
            </a:endParaRPr>
          </a:p>
          <a:p>
            <a:endParaRPr lang="el-GR" sz="1800" dirty="0">
              <a:solidFill>
                <a:srgbClr val="0D0D0D"/>
              </a:solidFill>
              <a:latin typeface="ui-sans-serif"/>
            </a:endParaRPr>
          </a:p>
          <a:p>
            <a:pPr>
              <a:spcAft>
                <a:spcPts val="300"/>
              </a:spcAft>
              <a:buNone/>
            </a:pPr>
            <a:r>
              <a:rPr lang="el-GR" sz="1800" b="1" dirty="0">
                <a:solidFill>
                  <a:srgbClr val="0D0D0D"/>
                </a:solidFill>
                <a:latin typeface="ui-sans-serif"/>
              </a:rPr>
              <a:t> Λεμφική αποχέτευση:</a:t>
            </a:r>
          </a:p>
          <a:p>
            <a:r>
              <a:rPr lang="el-GR" sz="1800" dirty="0">
                <a:solidFill>
                  <a:srgbClr val="0D0D0D"/>
                </a:solidFill>
                <a:latin typeface="ui-sans-serif"/>
              </a:rPr>
              <a:t>αρχικά:</a:t>
            </a:r>
          </a:p>
          <a:p>
            <a:pPr marL="742950" lvl="1" indent="-285750"/>
            <a:r>
              <a:rPr lang="el-GR" sz="1600" dirty="0" err="1">
                <a:solidFill>
                  <a:srgbClr val="0D0D0D"/>
                </a:solidFill>
                <a:latin typeface="ui-sans-serif"/>
              </a:rPr>
              <a:t>παρακολικοί</a:t>
            </a:r>
            <a:r>
              <a:rPr lang="el-GR" sz="1600" dirty="0">
                <a:solidFill>
                  <a:srgbClr val="0D0D0D"/>
                </a:solidFill>
                <a:latin typeface="ui-sans-serif"/>
              </a:rPr>
              <a:t> λεμφαδένες, </a:t>
            </a:r>
            <a:r>
              <a:rPr lang="el-GR" sz="1600" dirty="0" err="1">
                <a:solidFill>
                  <a:srgbClr val="0D0D0D"/>
                </a:solidFill>
                <a:latin typeface="ui-sans-serif"/>
              </a:rPr>
              <a:t>επικολικοί</a:t>
            </a:r>
            <a:r>
              <a:rPr lang="el-GR" sz="1600" dirty="0">
                <a:solidFill>
                  <a:srgbClr val="0D0D0D"/>
                </a:solidFill>
                <a:latin typeface="ui-sans-serif"/>
              </a:rPr>
              <a:t> λεμφαδένες</a:t>
            </a:r>
          </a:p>
          <a:p>
            <a:r>
              <a:rPr lang="el-GR" sz="1800" dirty="0">
                <a:solidFill>
                  <a:srgbClr val="0D0D0D"/>
                </a:solidFill>
                <a:latin typeface="ui-sans-serif"/>
              </a:rPr>
              <a:t>στη συνέχεια:</a:t>
            </a:r>
          </a:p>
          <a:p>
            <a:pPr marL="742950" lvl="1" indent="-285750"/>
            <a:r>
              <a:rPr lang="el-GR" sz="1600" dirty="0">
                <a:solidFill>
                  <a:srgbClr val="0D0D0D"/>
                </a:solidFill>
                <a:latin typeface="ui-sans-serif"/>
              </a:rPr>
              <a:t>άνω </a:t>
            </a:r>
            <a:r>
              <a:rPr lang="el-GR" sz="1600" dirty="0" err="1">
                <a:solidFill>
                  <a:srgbClr val="0D0D0D"/>
                </a:solidFill>
                <a:latin typeface="ui-sans-serif"/>
              </a:rPr>
              <a:t>μεσεντέριοι</a:t>
            </a:r>
            <a:r>
              <a:rPr lang="el-GR" sz="1600" dirty="0">
                <a:solidFill>
                  <a:srgbClr val="0D0D0D"/>
                </a:solidFill>
                <a:latin typeface="ui-sans-serif"/>
              </a:rPr>
              <a:t> λεμφαδένες</a:t>
            </a:r>
          </a:p>
          <a:p>
            <a:pPr>
              <a:spcAft>
                <a:spcPts val="300"/>
              </a:spcAft>
              <a:buNone/>
            </a:pPr>
            <a:r>
              <a:rPr lang="el-GR" sz="1800" b="1" dirty="0">
                <a:solidFill>
                  <a:srgbClr val="0D0D0D"/>
                </a:solidFill>
                <a:latin typeface="ui-sans-serif"/>
              </a:rPr>
              <a:t>Νεύρωση:</a:t>
            </a:r>
          </a:p>
          <a:p>
            <a:r>
              <a:rPr lang="el-GR" sz="1800" dirty="0">
                <a:solidFill>
                  <a:srgbClr val="0D0D0D"/>
                </a:solidFill>
                <a:latin typeface="ui-sans-serif"/>
              </a:rPr>
              <a:t>νευρικές ίνες από:</a:t>
            </a:r>
          </a:p>
          <a:p>
            <a:pPr marL="742950" lvl="1" indent="-285750"/>
            <a:r>
              <a:rPr lang="el-GR" sz="1600" dirty="0">
                <a:solidFill>
                  <a:srgbClr val="0D0D0D"/>
                </a:solidFill>
                <a:latin typeface="ui-sans-serif"/>
              </a:rPr>
              <a:t>κοιλιακά γάγγλια, άνω </a:t>
            </a:r>
            <a:r>
              <a:rPr lang="el-GR" sz="1600" dirty="0" err="1">
                <a:solidFill>
                  <a:srgbClr val="0D0D0D"/>
                </a:solidFill>
                <a:latin typeface="ui-sans-serif"/>
              </a:rPr>
              <a:t>μεσεντέρια</a:t>
            </a:r>
            <a:r>
              <a:rPr lang="el-GR" sz="1600" dirty="0">
                <a:solidFill>
                  <a:srgbClr val="0D0D0D"/>
                </a:solidFill>
                <a:latin typeface="ui-sans-serif"/>
              </a:rPr>
              <a:t> γάγγλια</a:t>
            </a:r>
          </a:p>
        </p:txBody>
      </p:sp>
    </p:spTree>
    <p:extLst>
      <p:ext uri="{BB962C8B-B14F-4D97-AF65-F5344CB8AC3E}">
        <p14:creationId xmlns:p14="http://schemas.microsoft.com/office/powerpoint/2010/main" val="3065900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5EC4F9-B45B-3C11-EC03-1EFDAA7C6F1B}"/>
              </a:ext>
            </a:extLst>
          </p:cNvPr>
          <p:cNvSpPr>
            <a:spLocks noGrp="1"/>
          </p:cNvSpPr>
          <p:nvPr>
            <p:ph type="title"/>
          </p:nvPr>
        </p:nvSpPr>
        <p:spPr/>
        <p:txBody>
          <a:bodyPr>
            <a:normAutofit fontScale="90000"/>
          </a:bodyPr>
          <a:lstStyle/>
          <a:p>
            <a:r>
              <a:rPr lang="el-GR" dirty="0"/>
              <a:t>Εγκάρσιο </a:t>
            </a:r>
            <a:r>
              <a:rPr lang="el-GR" dirty="0" err="1"/>
              <a:t>Κόλον</a:t>
            </a:r>
            <a:endParaRPr lang="el-GR" dirty="0"/>
          </a:p>
        </p:txBody>
      </p:sp>
      <p:sp>
        <p:nvSpPr>
          <p:cNvPr id="3" name="Θέση περιεχομένου 2">
            <a:extLst>
              <a:ext uri="{FF2B5EF4-FFF2-40B4-BE49-F238E27FC236}">
                <a16:creationId xmlns:a16="http://schemas.microsoft.com/office/drawing/2014/main" id="{E2467BE6-461B-33DE-61D0-D3B980C3EE2A}"/>
              </a:ext>
            </a:extLst>
          </p:cNvPr>
          <p:cNvSpPr>
            <a:spLocks noGrp="1"/>
          </p:cNvSpPr>
          <p:nvPr>
            <p:ph idx="1"/>
          </p:nvPr>
        </p:nvSpPr>
        <p:spPr/>
        <p:txBody>
          <a:bodyPr>
            <a:normAutofit fontScale="85000" lnSpcReduction="20000"/>
          </a:bodyPr>
          <a:lstStyle/>
          <a:p>
            <a:r>
              <a:rPr lang="el-GR" b="1" dirty="0"/>
              <a:t>Δομή:</a:t>
            </a:r>
            <a:r>
              <a:rPr lang="el-GR" dirty="0"/>
              <a:t> αναρτάται από το εγκάρσιο </a:t>
            </a:r>
            <a:r>
              <a:rPr lang="el-GR" dirty="0" err="1"/>
              <a:t>μεσόκολο</a:t>
            </a:r>
            <a:r>
              <a:rPr lang="el-GR" dirty="0"/>
              <a:t>, εκτείνεται μεταξύ δεξιάς και αριστερής </a:t>
            </a:r>
            <a:r>
              <a:rPr lang="el-GR" dirty="0" err="1"/>
              <a:t>κολικής</a:t>
            </a:r>
            <a:r>
              <a:rPr lang="el-GR" dirty="0"/>
              <a:t> καμπής, έχει μήκος 45 εκατοστά</a:t>
            </a:r>
          </a:p>
          <a:p>
            <a:r>
              <a:rPr lang="el-GR" b="1" dirty="0"/>
              <a:t>Θέση:</a:t>
            </a:r>
            <a:r>
              <a:rPr lang="el-GR" dirty="0"/>
              <a:t> ποικίλει, συνήθως είναι στο </a:t>
            </a:r>
            <a:r>
              <a:rPr lang="el-GR" dirty="0" err="1"/>
              <a:t>διαπυλωρικό</a:t>
            </a:r>
            <a:r>
              <a:rPr lang="el-GR" dirty="0"/>
              <a:t> επίπεδο, μπορεί να φθάσει στο χείλος της πυέλου</a:t>
            </a:r>
          </a:p>
          <a:p>
            <a:r>
              <a:rPr lang="el-GR" b="1" dirty="0"/>
              <a:t>Ανατομικές Σχέσεις:</a:t>
            </a:r>
            <a:r>
              <a:rPr lang="el-GR" dirty="0"/>
              <a:t> </a:t>
            </a:r>
            <a:r>
              <a:rPr lang="el-GR" dirty="0" err="1"/>
              <a:t>προσθίως</a:t>
            </a:r>
            <a:r>
              <a:rPr lang="el-GR" dirty="0"/>
              <a:t> είναι το μείζον </a:t>
            </a:r>
            <a:r>
              <a:rPr lang="el-GR" dirty="0" err="1"/>
              <a:t>επίπλουν</a:t>
            </a:r>
            <a:r>
              <a:rPr lang="el-GR" dirty="0"/>
              <a:t>, κάτω από το δεξιό λοβό του ήπατος είναι η δεξιά </a:t>
            </a:r>
            <a:r>
              <a:rPr lang="el-GR" dirty="0" err="1"/>
              <a:t>κολική</a:t>
            </a:r>
            <a:r>
              <a:rPr lang="el-GR" dirty="0"/>
              <a:t> καμπή, κάτω από το σπλήνα είναι η αριστερή </a:t>
            </a:r>
            <a:r>
              <a:rPr lang="el-GR" dirty="0" err="1"/>
              <a:t>κολική</a:t>
            </a:r>
            <a:r>
              <a:rPr lang="el-GR" dirty="0"/>
              <a:t> καμπή η οποία συνδέεται με το διάφραγμα με το </a:t>
            </a:r>
            <a:r>
              <a:rPr lang="el-GR" dirty="0" err="1"/>
              <a:t>φρενοκολικό</a:t>
            </a:r>
            <a:r>
              <a:rPr lang="el-GR" dirty="0"/>
              <a:t> σύνδεσμο</a:t>
            </a:r>
          </a:p>
        </p:txBody>
      </p:sp>
    </p:spTree>
    <p:extLst>
      <p:ext uri="{BB962C8B-B14F-4D97-AF65-F5344CB8AC3E}">
        <p14:creationId xmlns:p14="http://schemas.microsoft.com/office/powerpoint/2010/main" val="456774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74F036-0FCA-9E1E-E99A-21D4C310B560}"/>
              </a:ext>
            </a:extLst>
          </p:cNvPr>
          <p:cNvSpPr>
            <a:spLocks noGrp="1"/>
          </p:cNvSpPr>
          <p:nvPr>
            <p:ph type="title"/>
          </p:nvPr>
        </p:nvSpPr>
        <p:spPr/>
        <p:txBody>
          <a:bodyPr>
            <a:normAutofit fontScale="90000"/>
          </a:bodyPr>
          <a:lstStyle/>
          <a:p>
            <a:r>
              <a:rPr lang="el-GR" dirty="0"/>
              <a:t>Εγκάρσιο </a:t>
            </a:r>
            <a:r>
              <a:rPr lang="el-GR" dirty="0" err="1"/>
              <a:t>Κόλον</a:t>
            </a:r>
            <a:endParaRPr lang="el-GR" dirty="0"/>
          </a:p>
        </p:txBody>
      </p:sp>
      <p:sp>
        <p:nvSpPr>
          <p:cNvPr id="3" name="Θέση περιεχομένου 2">
            <a:extLst>
              <a:ext uri="{FF2B5EF4-FFF2-40B4-BE49-F238E27FC236}">
                <a16:creationId xmlns:a16="http://schemas.microsoft.com/office/drawing/2014/main" id="{E88B8AE5-3A50-0788-18C6-AFF0ADF63C1F}"/>
              </a:ext>
            </a:extLst>
          </p:cNvPr>
          <p:cNvSpPr>
            <a:spLocks noGrp="1"/>
          </p:cNvSpPr>
          <p:nvPr>
            <p:ph idx="1"/>
          </p:nvPr>
        </p:nvSpPr>
        <p:spPr>
          <a:xfrm>
            <a:off x="838200" y="1825625"/>
            <a:ext cx="6019800" cy="4705804"/>
          </a:xfrm>
        </p:spPr>
        <p:txBody>
          <a:bodyPr>
            <a:normAutofit fontScale="70000" lnSpcReduction="20000"/>
          </a:bodyPr>
          <a:lstStyle/>
          <a:p>
            <a:r>
              <a:rPr lang="el-GR" b="1" dirty="0"/>
              <a:t>Αρτηρίες Εγκάρσιου </a:t>
            </a:r>
            <a:r>
              <a:rPr lang="el-GR" b="1" dirty="0" err="1"/>
              <a:t>Κόλου</a:t>
            </a:r>
            <a:r>
              <a:rPr lang="el-GR" b="1" dirty="0"/>
              <a:t>:</a:t>
            </a:r>
            <a:r>
              <a:rPr lang="el-GR" dirty="0"/>
              <a:t> μέση </a:t>
            </a:r>
            <a:r>
              <a:rPr lang="el-GR" dirty="0" err="1"/>
              <a:t>κολική</a:t>
            </a:r>
            <a:r>
              <a:rPr lang="el-GR" dirty="0"/>
              <a:t> αρτηρία</a:t>
            </a:r>
          </a:p>
          <a:p>
            <a:r>
              <a:rPr lang="el-GR" b="1" dirty="0"/>
              <a:t>Φλέβες Εγκάρσιου </a:t>
            </a:r>
            <a:r>
              <a:rPr lang="el-GR" b="1" dirty="0" err="1"/>
              <a:t>Κόλου</a:t>
            </a:r>
            <a:r>
              <a:rPr lang="el-GR" b="1" dirty="0"/>
              <a:t>:</a:t>
            </a:r>
            <a:r>
              <a:rPr lang="el-GR" dirty="0"/>
              <a:t> μέση </a:t>
            </a:r>
            <a:r>
              <a:rPr lang="el-GR" dirty="0" err="1"/>
              <a:t>κολική</a:t>
            </a:r>
            <a:r>
              <a:rPr lang="el-GR" dirty="0"/>
              <a:t> φλέβα</a:t>
            </a:r>
          </a:p>
          <a:p>
            <a:r>
              <a:rPr lang="el-GR" b="1" dirty="0"/>
              <a:t>Λεμφική Αποχέτευση Εγκάρσιου </a:t>
            </a:r>
            <a:r>
              <a:rPr lang="el-GR" b="1" dirty="0" err="1"/>
              <a:t>Κόλου</a:t>
            </a:r>
            <a:r>
              <a:rPr lang="el-GR" b="1" dirty="0"/>
              <a:t>:</a:t>
            </a:r>
            <a:endParaRPr lang="el-GR" dirty="0"/>
          </a:p>
          <a:p>
            <a:pPr lvl="1"/>
            <a:r>
              <a:rPr lang="el-GR" dirty="0"/>
              <a:t>αρχικά τα λεμφαγγεία εκβάλλουν στους </a:t>
            </a:r>
            <a:r>
              <a:rPr lang="el-GR" dirty="0" err="1"/>
              <a:t>παρακολικούς</a:t>
            </a:r>
            <a:endParaRPr lang="el-GR" dirty="0"/>
          </a:p>
          <a:p>
            <a:pPr lvl="1"/>
            <a:r>
              <a:rPr lang="el-GR" dirty="0"/>
              <a:t>στους </a:t>
            </a:r>
            <a:r>
              <a:rPr lang="el-GR" dirty="0" err="1"/>
              <a:t>επικολικούς</a:t>
            </a:r>
            <a:r>
              <a:rPr lang="el-GR" dirty="0"/>
              <a:t> λεμφαδένες</a:t>
            </a:r>
          </a:p>
          <a:p>
            <a:pPr lvl="1"/>
            <a:r>
              <a:rPr lang="el-GR" dirty="0"/>
              <a:t>και στους λεμφαδένες κατά μήκος των μέσων κολικών αγγείων</a:t>
            </a:r>
          </a:p>
          <a:p>
            <a:pPr lvl="1"/>
            <a:r>
              <a:rPr lang="el-GR" dirty="0"/>
              <a:t>μετά εκβάλλουν στους άνω </a:t>
            </a:r>
            <a:r>
              <a:rPr lang="el-GR" dirty="0" err="1"/>
              <a:t>μεσεντέριους</a:t>
            </a:r>
            <a:r>
              <a:rPr lang="el-GR" dirty="0"/>
              <a:t> λεμφαδένες</a:t>
            </a:r>
          </a:p>
          <a:p>
            <a:r>
              <a:rPr lang="el-GR" b="1" dirty="0"/>
              <a:t>Νεύρωση Εγκάρσιου </a:t>
            </a:r>
            <a:r>
              <a:rPr lang="el-GR" b="1" dirty="0" err="1"/>
              <a:t>Κόλου</a:t>
            </a:r>
            <a:r>
              <a:rPr lang="el-GR" b="1" dirty="0"/>
              <a:t>:</a:t>
            </a:r>
            <a:r>
              <a:rPr lang="el-GR" dirty="0"/>
              <a:t> νευρικές ίνες από κοιλιακά και άνω </a:t>
            </a:r>
            <a:r>
              <a:rPr lang="el-GR" dirty="0" err="1"/>
              <a:t>μεσεντέρια</a:t>
            </a:r>
            <a:r>
              <a:rPr lang="el-GR" dirty="0"/>
              <a:t> γάγγλια</a:t>
            </a:r>
          </a:p>
        </p:txBody>
      </p:sp>
      <p:pic>
        <p:nvPicPr>
          <p:cNvPr id="45059" name="Picture 5" descr="306">
            <a:extLst>
              <a:ext uri="{FF2B5EF4-FFF2-40B4-BE49-F238E27FC236}">
                <a16:creationId xmlns:a16="http://schemas.microsoft.com/office/drawing/2014/main" id="{00F66EFE-7A37-8F0F-F0E0-C3C203357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5329" y="2188028"/>
            <a:ext cx="39036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7774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E4F48A-625F-B7BF-0606-D91528D30025}"/>
              </a:ext>
            </a:extLst>
          </p:cNvPr>
          <p:cNvSpPr>
            <a:spLocks noGrp="1"/>
          </p:cNvSpPr>
          <p:nvPr>
            <p:ph type="title"/>
          </p:nvPr>
        </p:nvSpPr>
        <p:spPr/>
        <p:txBody>
          <a:bodyPr>
            <a:normAutofit fontScale="90000"/>
          </a:bodyPr>
          <a:lstStyle/>
          <a:p>
            <a:r>
              <a:rPr lang="el-GR" dirty="0" err="1"/>
              <a:t>Κατιόν</a:t>
            </a:r>
            <a:r>
              <a:rPr lang="el-GR" dirty="0"/>
              <a:t> </a:t>
            </a:r>
            <a:r>
              <a:rPr lang="el-GR" dirty="0" err="1"/>
              <a:t>Κόλον</a:t>
            </a:r>
            <a:endParaRPr lang="el-GR" dirty="0"/>
          </a:p>
        </p:txBody>
      </p:sp>
      <p:sp>
        <p:nvSpPr>
          <p:cNvPr id="3" name="Θέση περιεχομένου 2">
            <a:extLst>
              <a:ext uri="{FF2B5EF4-FFF2-40B4-BE49-F238E27FC236}">
                <a16:creationId xmlns:a16="http://schemas.microsoft.com/office/drawing/2014/main" id="{E1585204-68E8-04F1-6CF0-7DE10E00348F}"/>
              </a:ext>
            </a:extLst>
          </p:cNvPr>
          <p:cNvSpPr>
            <a:spLocks noGrp="1"/>
          </p:cNvSpPr>
          <p:nvPr>
            <p:ph idx="1"/>
          </p:nvPr>
        </p:nvSpPr>
        <p:spPr/>
        <p:txBody>
          <a:bodyPr>
            <a:normAutofit fontScale="85000" lnSpcReduction="10000"/>
          </a:bodyPr>
          <a:lstStyle/>
          <a:p>
            <a:r>
              <a:rPr lang="el-GR" b="1" dirty="0"/>
              <a:t>Δομή:</a:t>
            </a:r>
            <a:r>
              <a:rPr lang="el-GR" dirty="0"/>
              <a:t> κατέρχεται από την αριστερή </a:t>
            </a:r>
            <a:r>
              <a:rPr lang="el-GR" dirty="0" err="1"/>
              <a:t>κολική</a:t>
            </a:r>
            <a:r>
              <a:rPr lang="el-GR" dirty="0"/>
              <a:t> καμπή μέχρι τον αριστερό λαγόνιο βόθρο, έχει μήκος 22-30 εκατοστά</a:t>
            </a:r>
          </a:p>
          <a:p>
            <a:r>
              <a:rPr lang="el-GR" b="1" dirty="0"/>
              <a:t>Θέση:</a:t>
            </a:r>
            <a:r>
              <a:rPr lang="el-GR" dirty="0"/>
              <a:t> αριστερό πλάγιο της κοιλιακής χώρας, μέχρι τον αριστερό λαγόνιο βόθρο</a:t>
            </a:r>
          </a:p>
          <a:p>
            <a:r>
              <a:rPr lang="el-GR" b="1" dirty="0"/>
              <a:t>Ανατομικές Σχέσεις:</a:t>
            </a:r>
            <a:endParaRPr lang="el-GR" dirty="0"/>
          </a:p>
          <a:p>
            <a:pPr lvl="1"/>
            <a:r>
              <a:rPr lang="el-GR" dirty="0"/>
              <a:t>οπισθίως είναι ο αριστερός </a:t>
            </a:r>
            <a:r>
              <a:rPr lang="el-GR" dirty="0" err="1"/>
              <a:t>νεφρός</a:t>
            </a:r>
            <a:r>
              <a:rPr lang="el-GR" dirty="0"/>
              <a:t>, ο μείζων </a:t>
            </a:r>
            <a:r>
              <a:rPr lang="el-GR" dirty="0" err="1"/>
              <a:t>ψοΐτης</a:t>
            </a:r>
            <a:r>
              <a:rPr lang="el-GR" dirty="0"/>
              <a:t> μυς, ο τετράγωνος οσφυϊκός μυς, το </a:t>
            </a:r>
            <a:r>
              <a:rPr lang="el-GR" dirty="0" err="1"/>
              <a:t>λαγονοβουβωνικό</a:t>
            </a:r>
            <a:r>
              <a:rPr lang="el-GR" dirty="0"/>
              <a:t> και το </a:t>
            </a:r>
            <a:r>
              <a:rPr lang="el-GR" dirty="0" err="1"/>
              <a:t>λαγονοϋπογάστριο</a:t>
            </a:r>
            <a:r>
              <a:rPr lang="el-GR" dirty="0"/>
              <a:t> νεύρο</a:t>
            </a:r>
          </a:p>
          <a:p>
            <a:pPr lvl="1"/>
            <a:r>
              <a:rPr lang="el-GR" dirty="0" err="1"/>
              <a:t>προσθίως</a:t>
            </a:r>
            <a:r>
              <a:rPr lang="el-GR" dirty="0"/>
              <a:t> είναι οι εντερικές έλικες</a:t>
            </a:r>
          </a:p>
          <a:p>
            <a:endParaRPr lang="el-GR" dirty="0"/>
          </a:p>
        </p:txBody>
      </p:sp>
    </p:spTree>
    <p:extLst>
      <p:ext uri="{BB962C8B-B14F-4D97-AF65-F5344CB8AC3E}">
        <p14:creationId xmlns:p14="http://schemas.microsoft.com/office/powerpoint/2010/main" val="273513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1ABD4F-32F8-2047-96C7-397773C1FBF9}"/>
              </a:ext>
            </a:extLst>
          </p:cNvPr>
          <p:cNvSpPr>
            <a:spLocks noGrp="1"/>
          </p:cNvSpPr>
          <p:nvPr>
            <p:ph type="title"/>
          </p:nvPr>
        </p:nvSpPr>
        <p:spPr/>
        <p:txBody>
          <a:bodyPr>
            <a:normAutofit fontScale="90000"/>
          </a:bodyPr>
          <a:lstStyle/>
          <a:p>
            <a:r>
              <a:rPr lang="el-GR" dirty="0" err="1"/>
              <a:t>Κατιόν</a:t>
            </a:r>
            <a:r>
              <a:rPr lang="el-GR" dirty="0"/>
              <a:t> </a:t>
            </a:r>
            <a:r>
              <a:rPr lang="el-GR" dirty="0" err="1"/>
              <a:t>Κόλον</a:t>
            </a:r>
            <a:endParaRPr lang="el-GR" dirty="0"/>
          </a:p>
        </p:txBody>
      </p:sp>
      <p:sp>
        <p:nvSpPr>
          <p:cNvPr id="3" name="Θέση περιεχομένου 2">
            <a:extLst>
              <a:ext uri="{FF2B5EF4-FFF2-40B4-BE49-F238E27FC236}">
                <a16:creationId xmlns:a16="http://schemas.microsoft.com/office/drawing/2014/main" id="{D3C69BED-5A05-B80C-8B36-E26380442708}"/>
              </a:ext>
            </a:extLst>
          </p:cNvPr>
          <p:cNvSpPr>
            <a:spLocks noGrp="1"/>
          </p:cNvSpPr>
          <p:nvPr>
            <p:ph idx="1"/>
          </p:nvPr>
        </p:nvSpPr>
        <p:spPr/>
        <p:txBody>
          <a:bodyPr>
            <a:normAutofit fontScale="62500" lnSpcReduction="20000"/>
          </a:bodyPr>
          <a:lstStyle/>
          <a:p>
            <a:r>
              <a:rPr lang="el-GR" b="1" dirty="0"/>
              <a:t>Αρτηρίες </a:t>
            </a:r>
            <a:r>
              <a:rPr lang="el-GR" b="1" dirty="0" err="1"/>
              <a:t>Κατιόντος</a:t>
            </a:r>
            <a:r>
              <a:rPr lang="el-GR" b="1" dirty="0"/>
              <a:t> </a:t>
            </a:r>
            <a:r>
              <a:rPr lang="el-GR" b="1" dirty="0" err="1"/>
              <a:t>Κόλου</a:t>
            </a:r>
            <a:r>
              <a:rPr lang="el-GR" b="1" dirty="0"/>
              <a:t>:</a:t>
            </a:r>
            <a:r>
              <a:rPr lang="el-GR" dirty="0"/>
              <a:t> αριστερή </a:t>
            </a:r>
            <a:r>
              <a:rPr lang="el-GR" dirty="0" err="1"/>
              <a:t>κολική</a:t>
            </a:r>
            <a:r>
              <a:rPr lang="el-GR" dirty="0"/>
              <a:t> αρτηρία, άνω </a:t>
            </a:r>
            <a:r>
              <a:rPr lang="el-GR" dirty="0" err="1"/>
              <a:t>σιγμοειδική</a:t>
            </a:r>
            <a:r>
              <a:rPr lang="el-GR" dirty="0"/>
              <a:t> αρτηρία (είναι κλάδοι της κάτω </a:t>
            </a:r>
            <a:r>
              <a:rPr lang="el-GR" dirty="0" err="1"/>
              <a:t>μεσεντέριας</a:t>
            </a:r>
            <a:r>
              <a:rPr lang="el-GR" dirty="0"/>
              <a:t> αρτηρίας)</a:t>
            </a:r>
          </a:p>
          <a:p>
            <a:r>
              <a:rPr lang="el-GR" b="1" dirty="0"/>
              <a:t>Φλέβες </a:t>
            </a:r>
            <a:r>
              <a:rPr lang="el-GR" b="1" dirty="0" err="1"/>
              <a:t>Κατιόντος</a:t>
            </a:r>
            <a:r>
              <a:rPr lang="el-GR" b="1" dirty="0"/>
              <a:t> </a:t>
            </a:r>
            <a:r>
              <a:rPr lang="el-GR" b="1" dirty="0" err="1"/>
              <a:t>Κόλου</a:t>
            </a:r>
            <a:r>
              <a:rPr lang="el-GR" b="1" dirty="0"/>
              <a:t>:</a:t>
            </a:r>
            <a:r>
              <a:rPr lang="el-GR" dirty="0"/>
              <a:t> αριστερή </a:t>
            </a:r>
            <a:r>
              <a:rPr lang="el-GR" dirty="0" err="1"/>
              <a:t>κολική</a:t>
            </a:r>
            <a:r>
              <a:rPr lang="el-GR" dirty="0"/>
              <a:t> φλέβα (εκβάλλει στην κάτω </a:t>
            </a:r>
            <a:r>
              <a:rPr lang="el-GR" dirty="0" err="1"/>
              <a:t>μεσεντέρια</a:t>
            </a:r>
            <a:r>
              <a:rPr lang="el-GR" dirty="0"/>
              <a:t> φλέβα)</a:t>
            </a:r>
          </a:p>
          <a:p>
            <a:r>
              <a:rPr lang="el-GR" b="1" dirty="0"/>
              <a:t>Λεμφική Αποχέτευση </a:t>
            </a:r>
            <a:r>
              <a:rPr lang="el-GR" b="1" dirty="0" err="1"/>
              <a:t>Κατιόντος</a:t>
            </a:r>
            <a:r>
              <a:rPr lang="el-GR" b="1" dirty="0"/>
              <a:t> </a:t>
            </a:r>
            <a:r>
              <a:rPr lang="el-GR" b="1" dirty="0" err="1"/>
              <a:t>Κόλου</a:t>
            </a:r>
            <a:r>
              <a:rPr lang="el-GR" b="1" dirty="0"/>
              <a:t>:</a:t>
            </a:r>
            <a:endParaRPr lang="el-GR" dirty="0"/>
          </a:p>
          <a:p>
            <a:pPr lvl="1"/>
            <a:r>
              <a:rPr lang="el-GR" dirty="0"/>
              <a:t>τα λεμφαγγεία εκβάλλουν στους </a:t>
            </a:r>
            <a:r>
              <a:rPr lang="el-GR" dirty="0" err="1"/>
              <a:t>παρακολικούς</a:t>
            </a:r>
            <a:endParaRPr lang="el-GR" dirty="0"/>
          </a:p>
          <a:p>
            <a:pPr lvl="1"/>
            <a:r>
              <a:rPr lang="el-GR" dirty="0"/>
              <a:t>στους </a:t>
            </a:r>
            <a:r>
              <a:rPr lang="el-GR" dirty="0" err="1"/>
              <a:t>επικολικούς</a:t>
            </a:r>
            <a:r>
              <a:rPr lang="el-GR" dirty="0"/>
              <a:t> λεμφαδένες</a:t>
            </a:r>
          </a:p>
          <a:p>
            <a:pPr lvl="1"/>
            <a:r>
              <a:rPr lang="el-GR" dirty="0"/>
              <a:t>στους λεμφαδένες κατά μήκος της αριστερής </a:t>
            </a:r>
            <a:r>
              <a:rPr lang="el-GR" dirty="0" err="1"/>
              <a:t>κολικής</a:t>
            </a:r>
            <a:r>
              <a:rPr lang="el-GR" dirty="0"/>
              <a:t> αρτηρίας</a:t>
            </a:r>
          </a:p>
          <a:p>
            <a:pPr lvl="1"/>
            <a:r>
              <a:rPr lang="el-GR" dirty="0"/>
              <a:t>μετά εκβάλλουν στους κάτω </a:t>
            </a:r>
            <a:r>
              <a:rPr lang="el-GR" dirty="0" err="1"/>
              <a:t>μεσεντέριους</a:t>
            </a:r>
            <a:r>
              <a:rPr lang="el-GR" dirty="0"/>
              <a:t> λεμφαδένες αλλά και στους άνω </a:t>
            </a:r>
            <a:r>
              <a:rPr lang="el-GR" dirty="0" err="1"/>
              <a:t>μεσεντέριους</a:t>
            </a:r>
            <a:r>
              <a:rPr lang="el-GR" dirty="0"/>
              <a:t> λεμφαδένες</a:t>
            </a:r>
          </a:p>
          <a:p>
            <a:r>
              <a:rPr lang="el-GR" b="1" dirty="0"/>
              <a:t>Νεύρωση </a:t>
            </a:r>
            <a:r>
              <a:rPr lang="el-GR" b="1" dirty="0" err="1"/>
              <a:t>Κατιόντος</a:t>
            </a:r>
            <a:r>
              <a:rPr lang="el-GR" b="1" dirty="0"/>
              <a:t> </a:t>
            </a:r>
            <a:r>
              <a:rPr lang="el-GR" b="1" dirty="0" err="1"/>
              <a:t>Κόλου</a:t>
            </a:r>
            <a:r>
              <a:rPr lang="el-GR" b="1" dirty="0"/>
              <a:t>:</a:t>
            </a:r>
            <a:r>
              <a:rPr lang="el-GR" dirty="0"/>
              <a:t> νευρικές ίνες από πυελικά σπλαχνικά νεύρα (παρασυμπαθητικό), συμπαθητικές ίνες (οσφυϊκό τμήμα συμπαθητικού στελέχους)</a:t>
            </a:r>
          </a:p>
          <a:p>
            <a:pPr marL="0" indent="0">
              <a:buNone/>
            </a:pPr>
            <a:endParaRPr lang="el-GR" dirty="0"/>
          </a:p>
        </p:txBody>
      </p:sp>
    </p:spTree>
    <p:extLst>
      <p:ext uri="{BB962C8B-B14F-4D97-AF65-F5344CB8AC3E}">
        <p14:creationId xmlns:p14="http://schemas.microsoft.com/office/powerpoint/2010/main" val="1347162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30CBB5-E61D-D9DE-AC0B-8CE839091028}"/>
              </a:ext>
            </a:extLst>
          </p:cNvPr>
          <p:cNvSpPr>
            <a:spLocks noGrp="1"/>
          </p:cNvSpPr>
          <p:nvPr>
            <p:ph type="title"/>
          </p:nvPr>
        </p:nvSpPr>
        <p:spPr/>
        <p:txBody>
          <a:bodyPr>
            <a:normAutofit fontScale="90000"/>
          </a:bodyPr>
          <a:lstStyle/>
          <a:p>
            <a:r>
              <a:rPr lang="el-GR" dirty="0"/>
              <a:t>Σιγμοειδές </a:t>
            </a:r>
            <a:r>
              <a:rPr lang="el-GR" dirty="0" err="1"/>
              <a:t>Κόλον</a:t>
            </a:r>
            <a:endParaRPr lang="el-GR" dirty="0"/>
          </a:p>
        </p:txBody>
      </p:sp>
      <p:sp>
        <p:nvSpPr>
          <p:cNvPr id="3" name="Θέση περιεχομένου 2">
            <a:extLst>
              <a:ext uri="{FF2B5EF4-FFF2-40B4-BE49-F238E27FC236}">
                <a16:creationId xmlns:a16="http://schemas.microsoft.com/office/drawing/2014/main" id="{8FCAB5CD-0F77-DECC-94AA-94030CA7AFDB}"/>
              </a:ext>
            </a:extLst>
          </p:cNvPr>
          <p:cNvSpPr>
            <a:spLocks noGrp="1"/>
          </p:cNvSpPr>
          <p:nvPr>
            <p:ph idx="1"/>
          </p:nvPr>
        </p:nvSpPr>
        <p:spPr/>
        <p:txBody>
          <a:bodyPr>
            <a:normAutofit fontScale="92500" lnSpcReduction="20000"/>
          </a:bodyPr>
          <a:lstStyle/>
          <a:p>
            <a:r>
              <a:rPr lang="el-GR" b="1" dirty="0"/>
              <a:t>Δομή:</a:t>
            </a:r>
            <a:r>
              <a:rPr lang="el-GR" dirty="0"/>
              <a:t> έχει </a:t>
            </a:r>
            <a:r>
              <a:rPr lang="el-GR" dirty="0" err="1"/>
              <a:t>μεσόκολο</a:t>
            </a:r>
            <a:r>
              <a:rPr lang="el-GR" dirty="0"/>
              <a:t>, έχει μήκος 40 εκατοστά</a:t>
            </a:r>
          </a:p>
          <a:p>
            <a:r>
              <a:rPr lang="el-GR" b="1" dirty="0"/>
              <a:t>Θέση:</a:t>
            </a:r>
            <a:r>
              <a:rPr lang="el-GR" dirty="0"/>
              <a:t> εκτείνεται από το χείλος της πυέλου μέχρι το ύψος του Ι3 σπονδύλου</a:t>
            </a:r>
          </a:p>
          <a:p>
            <a:r>
              <a:rPr lang="el-GR" b="1" dirty="0"/>
              <a:t>Ανατομικές Σχέσεις:</a:t>
            </a:r>
            <a:endParaRPr lang="el-GR" dirty="0"/>
          </a:p>
          <a:p>
            <a:pPr lvl="1"/>
            <a:r>
              <a:rPr lang="el-GR" dirty="0"/>
              <a:t>οπισθίως είναι ο διχασμός λαγόνιων αγγείων, τα έξω λαγόνια αγγεία, η πρόσθια επιφάνεια του ιερού οστού και ο αριστερός ουρητήρας</a:t>
            </a:r>
          </a:p>
          <a:p>
            <a:pPr lvl="1"/>
            <a:r>
              <a:rPr lang="el-GR" dirty="0" err="1"/>
              <a:t>προσθίως</a:t>
            </a:r>
            <a:r>
              <a:rPr lang="el-GR" dirty="0"/>
              <a:t> είναι το μείζον </a:t>
            </a:r>
            <a:r>
              <a:rPr lang="el-GR" dirty="0" err="1"/>
              <a:t>επίπλουν</a:t>
            </a:r>
            <a:r>
              <a:rPr lang="el-GR" dirty="0"/>
              <a:t>, οι εντερικές έλικες και το πρόσθιο κοιλιακό τοίχωμα</a:t>
            </a:r>
          </a:p>
        </p:txBody>
      </p:sp>
    </p:spTree>
    <p:extLst>
      <p:ext uri="{BB962C8B-B14F-4D97-AF65-F5344CB8AC3E}">
        <p14:creationId xmlns:p14="http://schemas.microsoft.com/office/powerpoint/2010/main" val="3453497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8CF11B-5970-4DAF-259F-1D70D681A78E}"/>
              </a:ext>
            </a:extLst>
          </p:cNvPr>
          <p:cNvSpPr>
            <a:spLocks noGrp="1"/>
          </p:cNvSpPr>
          <p:nvPr>
            <p:ph type="title"/>
          </p:nvPr>
        </p:nvSpPr>
        <p:spPr/>
        <p:txBody>
          <a:bodyPr>
            <a:normAutofit fontScale="90000"/>
          </a:bodyPr>
          <a:lstStyle/>
          <a:p>
            <a:r>
              <a:rPr lang="el-GR" dirty="0"/>
              <a:t>Σιγμοειδές </a:t>
            </a:r>
            <a:r>
              <a:rPr lang="el-GR" dirty="0" err="1"/>
              <a:t>Κόλον</a:t>
            </a:r>
            <a:endParaRPr lang="el-GR" dirty="0"/>
          </a:p>
        </p:txBody>
      </p:sp>
      <p:sp>
        <p:nvSpPr>
          <p:cNvPr id="3" name="Θέση περιεχομένου 2">
            <a:extLst>
              <a:ext uri="{FF2B5EF4-FFF2-40B4-BE49-F238E27FC236}">
                <a16:creationId xmlns:a16="http://schemas.microsoft.com/office/drawing/2014/main" id="{A9E5C11D-4018-9F4F-D6B7-08F594B90DE5}"/>
              </a:ext>
            </a:extLst>
          </p:cNvPr>
          <p:cNvSpPr>
            <a:spLocks noGrp="1"/>
          </p:cNvSpPr>
          <p:nvPr>
            <p:ph idx="1"/>
          </p:nvPr>
        </p:nvSpPr>
        <p:spPr/>
        <p:txBody>
          <a:bodyPr>
            <a:normAutofit fontScale="62500" lnSpcReduction="20000"/>
          </a:bodyPr>
          <a:lstStyle/>
          <a:p>
            <a:r>
              <a:rPr lang="el-GR" b="1" dirty="0"/>
              <a:t>Αρτηρίες Σιγμοειδούς </a:t>
            </a:r>
            <a:r>
              <a:rPr lang="el-GR" b="1" dirty="0" err="1"/>
              <a:t>Κόλου</a:t>
            </a:r>
            <a:r>
              <a:rPr lang="el-GR" b="1" dirty="0"/>
              <a:t>:</a:t>
            </a:r>
            <a:r>
              <a:rPr lang="el-GR" dirty="0"/>
              <a:t> </a:t>
            </a:r>
            <a:r>
              <a:rPr lang="el-GR" dirty="0" err="1"/>
              <a:t>σιγμοειδικές</a:t>
            </a:r>
            <a:r>
              <a:rPr lang="el-GR" dirty="0"/>
              <a:t> αρτηρίες (κλάδοι κάτω </a:t>
            </a:r>
            <a:r>
              <a:rPr lang="el-GR" dirty="0" err="1"/>
              <a:t>μεσεντέριας</a:t>
            </a:r>
            <a:r>
              <a:rPr lang="el-GR" dirty="0"/>
              <a:t> αρτηρίας)</a:t>
            </a:r>
          </a:p>
          <a:p>
            <a:r>
              <a:rPr lang="el-GR" b="1" dirty="0"/>
              <a:t>Φλέβες Σιγμοειδούς </a:t>
            </a:r>
            <a:r>
              <a:rPr lang="el-GR" b="1" dirty="0" err="1"/>
              <a:t>Κόλου</a:t>
            </a:r>
            <a:r>
              <a:rPr lang="el-GR" b="1" dirty="0"/>
              <a:t>:</a:t>
            </a:r>
            <a:r>
              <a:rPr lang="el-GR" dirty="0"/>
              <a:t> </a:t>
            </a:r>
            <a:r>
              <a:rPr lang="el-GR" dirty="0" err="1"/>
              <a:t>σιγμοειδικές</a:t>
            </a:r>
            <a:r>
              <a:rPr lang="el-GR" dirty="0"/>
              <a:t> φλέβες (εκβάλλουν στην κάτω </a:t>
            </a:r>
            <a:r>
              <a:rPr lang="el-GR" dirty="0" err="1"/>
              <a:t>μεσεντέρια</a:t>
            </a:r>
            <a:r>
              <a:rPr lang="el-GR" dirty="0"/>
              <a:t> φλέβα)</a:t>
            </a:r>
          </a:p>
          <a:p>
            <a:r>
              <a:rPr lang="el-GR" b="1" dirty="0"/>
              <a:t>Λεμφική Αποχέτευση Σιγμοειδούς </a:t>
            </a:r>
            <a:r>
              <a:rPr lang="el-GR" b="1" dirty="0" err="1"/>
              <a:t>Κόλου</a:t>
            </a:r>
            <a:r>
              <a:rPr lang="el-GR" b="1" dirty="0"/>
              <a:t>:</a:t>
            </a:r>
            <a:endParaRPr lang="el-GR" dirty="0"/>
          </a:p>
          <a:p>
            <a:pPr lvl="1"/>
            <a:r>
              <a:rPr lang="el-GR" dirty="0"/>
              <a:t>τα λεμφαγγεία εκβάλλουν στους </a:t>
            </a:r>
            <a:r>
              <a:rPr lang="el-GR" dirty="0" err="1"/>
              <a:t>παρακολικούς</a:t>
            </a:r>
            <a:endParaRPr lang="el-GR" dirty="0"/>
          </a:p>
          <a:p>
            <a:pPr lvl="1"/>
            <a:r>
              <a:rPr lang="el-GR" dirty="0"/>
              <a:t>στους </a:t>
            </a:r>
            <a:r>
              <a:rPr lang="el-GR" dirty="0" err="1"/>
              <a:t>επικολικούς</a:t>
            </a:r>
            <a:r>
              <a:rPr lang="el-GR" dirty="0"/>
              <a:t> λεμφαδένες</a:t>
            </a:r>
          </a:p>
          <a:p>
            <a:pPr lvl="1"/>
            <a:r>
              <a:rPr lang="el-GR" dirty="0"/>
              <a:t>στους λεμφαδένες κατά μήκος των </a:t>
            </a:r>
            <a:r>
              <a:rPr lang="el-GR" dirty="0" err="1"/>
              <a:t>σιγμοειδικών</a:t>
            </a:r>
            <a:r>
              <a:rPr lang="el-GR" dirty="0"/>
              <a:t> αρτηριών</a:t>
            </a:r>
          </a:p>
          <a:p>
            <a:pPr lvl="1"/>
            <a:r>
              <a:rPr lang="el-GR" dirty="0"/>
              <a:t>μετά εκβάλλουν στους κάτω </a:t>
            </a:r>
            <a:r>
              <a:rPr lang="el-GR" dirty="0" err="1"/>
              <a:t>μεσεντέριους</a:t>
            </a:r>
            <a:r>
              <a:rPr lang="el-GR" dirty="0"/>
              <a:t> λεμφαδένες αλλά και στους άνω </a:t>
            </a:r>
            <a:r>
              <a:rPr lang="el-GR" dirty="0" err="1"/>
              <a:t>μεσεντέριους</a:t>
            </a:r>
            <a:r>
              <a:rPr lang="el-GR" dirty="0"/>
              <a:t> λεμφαδένες</a:t>
            </a:r>
          </a:p>
          <a:p>
            <a:r>
              <a:rPr lang="el-GR" b="1" dirty="0"/>
              <a:t>Νεύρωση Σιγμοειδούς </a:t>
            </a:r>
            <a:r>
              <a:rPr lang="el-GR" b="1" dirty="0" err="1"/>
              <a:t>Κόλου</a:t>
            </a:r>
            <a:r>
              <a:rPr lang="el-GR" b="1" dirty="0"/>
              <a:t>:</a:t>
            </a:r>
            <a:r>
              <a:rPr lang="el-GR" dirty="0"/>
              <a:t> νευρικές ίνες από πυελικά σπλαχνικά νεύρα (παρασυμπαθητικό), συμπαθητικές ίνες (οσφυϊκό τμήμα συμπαθητικού στελέχους, άνω υπογάστριο πλέγμα)</a:t>
            </a:r>
          </a:p>
          <a:p>
            <a:pPr marL="0" indent="0">
              <a:buNone/>
            </a:pPr>
            <a:endParaRPr lang="el-GR" dirty="0"/>
          </a:p>
        </p:txBody>
      </p:sp>
    </p:spTree>
    <p:extLst>
      <p:ext uri="{BB962C8B-B14F-4D97-AF65-F5344CB8AC3E}">
        <p14:creationId xmlns:p14="http://schemas.microsoft.com/office/powerpoint/2010/main" val="3673855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FE7201-3BD3-DE66-4002-BE5780D499E7}"/>
              </a:ext>
            </a:extLst>
          </p:cNvPr>
          <p:cNvSpPr>
            <a:spLocks noGrp="1"/>
          </p:cNvSpPr>
          <p:nvPr>
            <p:ph type="title"/>
          </p:nvPr>
        </p:nvSpPr>
        <p:spPr/>
        <p:txBody>
          <a:bodyPr>
            <a:normAutofit fontScale="90000"/>
          </a:bodyPr>
          <a:lstStyle/>
          <a:p>
            <a:r>
              <a:rPr lang="el-GR" dirty="0"/>
              <a:t>Ορθό</a:t>
            </a:r>
          </a:p>
        </p:txBody>
      </p:sp>
      <p:sp>
        <p:nvSpPr>
          <p:cNvPr id="3" name="Θέση περιεχομένου 2">
            <a:extLst>
              <a:ext uri="{FF2B5EF4-FFF2-40B4-BE49-F238E27FC236}">
                <a16:creationId xmlns:a16="http://schemas.microsoft.com/office/drawing/2014/main" id="{62F3949C-F181-4589-146B-F4DDD1222279}"/>
              </a:ext>
            </a:extLst>
          </p:cNvPr>
          <p:cNvSpPr>
            <a:spLocks noGrp="1"/>
          </p:cNvSpPr>
          <p:nvPr>
            <p:ph idx="1"/>
          </p:nvPr>
        </p:nvSpPr>
        <p:spPr>
          <a:xfrm>
            <a:off x="391886" y="1858282"/>
            <a:ext cx="11408228" cy="4689476"/>
          </a:xfrm>
        </p:spPr>
        <p:txBody>
          <a:bodyPr>
            <a:noAutofit/>
          </a:bodyPr>
          <a:lstStyle/>
          <a:p>
            <a:r>
              <a:rPr lang="el-GR" sz="1300" b="1" dirty="0"/>
              <a:t>Δομή:</a:t>
            </a:r>
            <a:r>
              <a:rPr lang="el-GR" sz="1300" dirty="0"/>
              <a:t> είναι σε επαφή με το </a:t>
            </a:r>
            <a:r>
              <a:rPr lang="el-GR" sz="1300" dirty="0" err="1"/>
              <a:t>μεσοορθό</a:t>
            </a:r>
            <a:r>
              <a:rPr lang="el-GR" sz="1300" dirty="0"/>
              <a:t>, έχει μήκος 12-15 εκατοστά</a:t>
            </a:r>
          </a:p>
          <a:p>
            <a:r>
              <a:rPr lang="el-GR" sz="1300" dirty="0"/>
              <a:t>καλύπτεται από περιτόναιο μπροστά και πλάγια μόνο το άνω τριτημόριο</a:t>
            </a:r>
          </a:p>
          <a:p>
            <a:r>
              <a:rPr lang="el-GR" sz="1300" dirty="0"/>
              <a:t>έχει άνω-μέσο-κάτω τμήμα</a:t>
            </a:r>
          </a:p>
          <a:p>
            <a:r>
              <a:rPr lang="el-GR" sz="1300" dirty="0"/>
              <a:t>σχηματίζεται το </a:t>
            </a:r>
            <a:r>
              <a:rPr lang="el-GR" sz="1300" dirty="0" err="1"/>
              <a:t>ευθυστικό</a:t>
            </a:r>
            <a:r>
              <a:rPr lang="el-GR" sz="1300" dirty="0"/>
              <a:t> ή </a:t>
            </a:r>
            <a:r>
              <a:rPr lang="el-GR" sz="1300" dirty="0" err="1"/>
              <a:t>ευθυμητρικό</a:t>
            </a:r>
            <a:r>
              <a:rPr lang="el-GR" sz="1300" dirty="0"/>
              <a:t> κόλπωμα</a:t>
            </a:r>
          </a:p>
          <a:p>
            <a:r>
              <a:rPr lang="el-GR" sz="1300" dirty="0"/>
              <a:t>έχει τρεις καμπές και τρεις πτυχές</a:t>
            </a:r>
          </a:p>
          <a:p>
            <a:r>
              <a:rPr lang="el-GR" sz="1300" b="1" dirty="0"/>
              <a:t>Θέση:</a:t>
            </a:r>
            <a:r>
              <a:rPr lang="el-GR" sz="1300" dirty="0"/>
              <a:t> πύελος</a:t>
            </a:r>
          </a:p>
          <a:p>
            <a:r>
              <a:rPr lang="el-GR" sz="1300" b="1" dirty="0"/>
              <a:t>Ανατομικές Σχέσεις:</a:t>
            </a:r>
            <a:endParaRPr lang="el-GR" sz="1300" dirty="0"/>
          </a:p>
          <a:p>
            <a:pPr lvl="1"/>
            <a:r>
              <a:rPr lang="el-GR" sz="1300" dirty="0" err="1"/>
              <a:t>προσθίως</a:t>
            </a:r>
            <a:r>
              <a:rPr lang="el-GR" sz="1300" dirty="0"/>
              <a:t> είναι ο πυθμένας της ουροδόχου </a:t>
            </a:r>
            <a:r>
              <a:rPr lang="el-GR" sz="1300" dirty="0" err="1"/>
              <a:t>κύστεως</a:t>
            </a:r>
            <a:r>
              <a:rPr lang="el-GR" sz="1300" dirty="0"/>
              <a:t>, η </a:t>
            </a:r>
            <a:r>
              <a:rPr lang="el-GR" sz="1300" dirty="0" err="1"/>
              <a:t>ευθυπροστατική</a:t>
            </a:r>
            <a:r>
              <a:rPr lang="el-GR" sz="1300" dirty="0"/>
              <a:t> </a:t>
            </a:r>
            <a:r>
              <a:rPr lang="el-GR" sz="1300" dirty="0" err="1"/>
              <a:t>περιτονία</a:t>
            </a:r>
            <a:r>
              <a:rPr lang="el-GR" sz="1300" dirty="0"/>
              <a:t>, οι </a:t>
            </a:r>
            <a:r>
              <a:rPr lang="el-GR" sz="1300" dirty="0" err="1"/>
              <a:t>σπερματοδόχες</a:t>
            </a:r>
            <a:r>
              <a:rPr lang="el-GR" sz="1300" dirty="0"/>
              <a:t> </a:t>
            </a:r>
            <a:r>
              <a:rPr lang="el-GR" sz="1300" dirty="0" err="1"/>
              <a:t>κύστεις</a:t>
            </a:r>
            <a:r>
              <a:rPr lang="el-GR" sz="1300" dirty="0"/>
              <a:t> και ο προστάτης στους άνδρες, ο τράχηλος της μήτρας και ο κόλπος στις γυναίκες</a:t>
            </a:r>
          </a:p>
          <a:p>
            <a:pPr lvl="1"/>
            <a:r>
              <a:rPr lang="el-GR" sz="1300" dirty="0"/>
              <a:t>οπισθίως είναι οι τρεις κατώτεροι ιεροί σπόνδυλοι, οι κοκκυγικοί σπόνδυλοι, ο </a:t>
            </a:r>
            <a:r>
              <a:rPr lang="el-GR" sz="1300" dirty="0" err="1"/>
              <a:t>πρωκτοκοκκυγικός</a:t>
            </a:r>
            <a:r>
              <a:rPr lang="el-GR" sz="1300" dirty="0"/>
              <a:t> σύνδεσμος, τα μέσα ιερά αγγεία, τα άνω </a:t>
            </a:r>
            <a:r>
              <a:rPr lang="el-GR" sz="1300" dirty="0" err="1"/>
              <a:t>αιμορροϊδικά</a:t>
            </a:r>
            <a:r>
              <a:rPr lang="el-GR" sz="1300" dirty="0"/>
              <a:t> αγγεία, η τελική μοίρα του συμπαθητικού στελέχους και του ιερού πλέγματος</a:t>
            </a:r>
          </a:p>
          <a:p>
            <a:r>
              <a:rPr lang="el-GR" sz="1300" dirty="0"/>
              <a:t>Ο βλεννογόνος και ο </a:t>
            </a:r>
            <a:r>
              <a:rPr lang="el-GR" sz="1300" dirty="0" err="1"/>
              <a:t>υποβλεννογόνιος</a:t>
            </a:r>
            <a:r>
              <a:rPr lang="el-GR" sz="1300" dirty="0"/>
              <a:t> χιτώνας του ορθού σχηματίζουν τρεις πτυχές στο εσωτερικό του ορθού, τις εγκάρσιες πτυχές του ορθού</a:t>
            </a:r>
          </a:p>
        </p:txBody>
      </p:sp>
      <p:pic>
        <p:nvPicPr>
          <p:cNvPr id="7" name="Picture 6" descr="349">
            <a:extLst>
              <a:ext uri="{FF2B5EF4-FFF2-40B4-BE49-F238E27FC236}">
                <a16:creationId xmlns:a16="http://schemas.microsoft.com/office/drawing/2014/main" id="{403B50B8-8AAF-1E24-326B-0CB4B4706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7428" y="1534885"/>
            <a:ext cx="2383399" cy="283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75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CCBE79-EA54-9998-FBB9-8FF7E596E908}"/>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A0B5963A-7C35-84AE-F39F-0985E42743FD}"/>
              </a:ext>
            </a:extLst>
          </p:cNvPr>
          <p:cNvSpPr>
            <a:spLocks noGrp="1"/>
          </p:cNvSpPr>
          <p:nvPr>
            <p:ph idx="1"/>
          </p:nvPr>
        </p:nvSpPr>
        <p:spPr/>
        <p:txBody>
          <a:bodyPr/>
          <a:lstStyle/>
          <a:p>
            <a:endParaRPr lang="el-GR"/>
          </a:p>
        </p:txBody>
      </p:sp>
      <p:pic>
        <p:nvPicPr>
          <p:cNvPr id="6" name="Picture 5" descr="348">
            <a:extLst>
              <a:ext uri="{FF2B5EF4-FFF2-40B4-BE49-F238E27FC236}">
                <a16:creationId xmlns:a16="http://schemas.microsoft.com/office/drawing/2014/main" id="{DD896C34-6A34-D953-4BC6-78CD1F3561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257" y="992187"/>
            <a:ext cx="42672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372">
            <a:extLst>
              <a:ext uri="{FF2B5EF4-FFF2-40B4-BE49-F238E27FC236}">
                <a16:creationId xmlns:a16="http://schemas.microsoft.com/office/drawing/2014/main" id="{2BE3B4D7-545A-1217-3A0E-340E77878C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943" y="992187"/>
            <a:ext cx="5042965" cy="5375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86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81C344-99DB-7150-A0A0-692A3F9E4471}"/>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6FC5373E-4D5C-3230-736A-FB264C787347}"/>
              </a:ext>
            </a:extLst>
          </p:cNvPr>
          <p:cNvSpPr>
            <a:spLocks noGrp="1"/>
          </p:cNvSpPr>
          <p:nvPr>
            <p:ph idx="1"/>
          </p:nvPr>
        </p:nvSpPr>
        <p:spPr/>
        <p:txBody>
          <a:bodyPr/>
          <a:lstStyle/>
          <a:p>
            <a:endParaRPr lang="el-GR"/>
          </a:p>
        </p:txBody>
      </p:sp>
      <p:pic>
        <p:nvPicPr>
          <p:cNvPr id="48130" name="Picture 4" descr="374">
            <a:extLst>
              <a:ext uri="{FF2B5EF4-FFF2-40B4-BE49-F238E27FC236}">
                <a16:creationId xmlns:a16="http://schemas.microsoft.com/office/drawing/2014/main" id="{21FC3C7B-A669-9837-312B-69C26F5C9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015" y="992187"/>
            <a:ext cx="5834742" cy="565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791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B6B0DE-D850-C624-9B75-A76146693958}"/>
              </a:ext>
            </a:extLst>
          </p:cNvPr>
          <p:cNvSpPr>
            <a:spLocks noGrp="1"/>
          </p:cNvSpPr>
          <p:nvPr>
            <p:ph type="title"/>
          </p:nvPr>
        </p:nvSpPr>
        <p:spPr/>
        <p:txBody>
          <a:bodyPr>
            <a:normAutofit fontScale="90000"/>
          </a:bodyPr>
          <a:lstStyle/>
          <a:p>
            <a:r>
              <a:rPr lang="el-GR" dirty="0"/>
              <a:t>Ορθό</a:t>
            </a:r>
          </a:p>
        </p:txBody>
      </p:sp>
      <p:sp>
        <p:nvSpPr>
          <p:cNvPr id="3" name="Θέση περιεχομένου 2">
            <a:extLst>
              <a:ext uri="{FF2B5EF4-FFF2-40B4-BE49-F238E27FC236}">
                <a16:creationId xmlns:a16="http://schemas.microsoft.com/office/drawing/2014/main" id="{D6E65EE8-8DCF-93B0-A5F3-5E3CBD9DF09F}"/>
              </a:ext>
            </a:extLst>
          </p:cNvPr>
          <p:cNvSpPr>
            <a:spLocks noGrp="1"/>
          </p:cNvSpPr>
          <p:nvPr>
            <p:ph idx="1"/>
          </p:nvPr>
        </p:nvSpPr>
        <p:spPr>
          <a:xfrm>
            <a:off x="217714" y="1939925"/>
            <a:ext cx="9187544" cy="4918075"/>
          </a:xfrm>
        </p:spPr>
        <p:txBody>
          <a:bodyPr>
            <a:normAutofit fontScale="62500" lnSpcReduction="20000"/>
          </a:bodyPr>
          <a:lstStyle/>
          <a:p>
            <a:r>
              <a:rPr lang="el-GR" b="1" dirty="0"/>
              <a:t>Αρτηρίες Ορθού:</a:t>
            </a:r>
            <a:endParaRPr lang="el-GR" dirty="0"/>
          </a:p>
          <a:p>
            <a:pPr lvl="1"/>
            <a:r>
              <a:rPr lang="el-GR" dirty="0"/>
              <a:t>άνω </a:t>
            </a:r>
            <a:r>
              <a:rPr lang="el-GR" dirty="0" err="1"/>
              <a:t>ορθική</a:t>
            </a:r>
            <a:r>
              <a:rPr lang="el-GR" dirty="0"/>
              <a:t> αρτηρία (κλάδος κάτω </a:t>
            </a:r>
            <a:r>
              <a:rPr lang="el-GR" dirty="0" err="1"/>
              <a:t>μεσεντέριας</a:t>
            </a:r>
            <a:r>
              <a:rPr lang="el-GR" dirty="0"/>
              <a:t> αρτηρίας)</a:t>
            </a:r>
          </a:p>
          <a:p>
            <a:pPr lvl="1"/>
            <a:r>
              <a:rPr lang="el-GR" dirty="0"/>
              <a:t>μέση και κάτω </a:t>
            </a:r>
            <a:r>
              <a:rPr lang="el-GR" dirty="0" err="1"/>
              <a:t>ορθική</a:t>
            </a:r>
            <a:r>
              <a:rPr lang="el-GR" dirty="0"/>
              <a:t> αρτηρία (κλάδοι έσω λαγόνιας αρτηρίας και έσω </a:t>
            </a:r>
            <a:r>
              <a:rPr lang="el-GR" dirty="0" err="1"/>
              <a:t>αιδοιικής</a:t>
            </a:r>
            <a:r>
              <a:rPr lang="el-GR" dirty="0"/>
              <a:t> αρτηρίας αντίστοιχα)</a:t>
            </a:r>
          </a:p>
          <a:p>
            <a:pPr lvl="1"/>
            <a:r>
              <a:rPr lang="el-GR" dirty="0"/>
              <a:t>μέση ιερή αρτηρία</a:t>
            </a:r>
          </a:p>
          <a:p>
            <a:r>
              <a:rPr lang="el-GR" b="1" dirty="0"/>
              <a:t>Φλέβες Ορθού:</a:t>
            </a:r>
            <a:endParaRPr lang="el-GR" dirty="0"/>
          </a:p>
          <a:p>
            <a:pPr lvl="1"/>
            <a:r>
              <a:rPr lang="el-GR" dirty="0"/>
              <a:t>άνω </a:t>
            </a:r>
            <a:r>
              <a:rPr lang="el-GR" dirty="0" err="1"/>
              <a:t>ορθική</a:t>
            </a:r>
            <a:r>
              <a:rPr lang="el-GR" dirty="0"/>
              <a:t> φλέβα (εκβάλλει κάτω </a:t>
            </a:r>
            <a:r>
              <a:rPr lang="el-GR" dirty="0" err="1"/>
              <a:t>μεσεντέρια</a:t>
            </a:r>
            <a:r>
              <a:rPr lang="el-GR" dirty="0"/>
              <a:t> φλέβα – πυλαίο σύστημα)</a:t>
            </a:r>
          </a:p>
          <a:p>
            <a:pPr lvl="1"/>
            <a:r>
              <a:rPr lang="el-GR" dirty="0"/>
              <a:t>μέση και κάτω </a:t>
            </a:r>
            <a:r>
              <a:rPr lang="el-GR" dirty="0" err="1"/>
              <a:t>ορθική</a:t>
            </a:r>
            <a:r>
              <a:rPr lang="el-GR" dirty="0"/>
              <a:t> φλέβα (εκβάλλει στην έσω λαγόνια φλέβα και έσω </a:t>
            </a:r>
            <a:r>
              <a:rPr lang="el-GR" dirty="0" err="1"/>
              <a:t>αιδοιική</a:t>
            </a:r>
            <a:r>
              <a:rPr lang="el-GR" dirty="0"/>
              <a:t> φλέβα αντίστοιχα – συστηματική κυκλοφορία)</a:t>
            </a:r>
          </a:p>
          <a:p>
            <a:r>
              <a:rPr lang="el-GR" b="1" dirty="0"/>
              <a:t>Λεμφική Αποχέτευση Ορθού:</a:t>
            </a:r>
            <a:endParaRPr lang="el-GR" dirty="0"/>
          </a:p>
          <a:p>
            <a:pPr lvl="1"/>
            <a:r>
              <a:rPr lang="el-GR" dirty="0"/>
              <a:t>το άνω ημιμόριο αποχετεύεται στους </a:t>
            </a:r>
            <a:r>
              <a:rPr lang="el-GR" dirty="0" err="1"/>
              <a:t>παρακολικούς</a:t>
            </a:r>
            <a:r>
              <a:rPr lang="el-GR" dirty="0"/>
              <a:t>, κάτω </a:t>
            </a:r>
            <a:r>
              <a:rPr lang="el-GR" dirty="0" err="1"/>
              <a:t>μεσεντέριους</a:t>
            </a:r>
            <a:r>
              <a:rPr lang="el-GR" dirty="0"/>
              <a:t> και αορτικούς λεμφαδένες</a:t>
            </a:r>
          </a:p>
          <a:p>
            <a:pPr lvl="1"/>
            <a:r>
              <a:rPr lang="el-GR" dirty="0"/>
              <a:t>το κάτω ημιμόριο αποχετεύεται στους έσω λαγόνιους λεμφαδένες</a:t>
            </a:r>
          </a:p>
          <a:p>
            <a:r>
              <a:rPr lang="el-GR" b="1" dirty="0"/>
              <a:t>Νεύρωση:</a:t>
            </a:r>
            <a:r>
              <a:rPr lang="el-GR" dirty="0"/>
              <a:t> </a:t>
            </a:r>
            <a:r>
              <a:rPr lang="el-GR" dirty="0" err="1"/>
              <a:t>νευρώνεται</a:t>
            </a:r>
            <a:r>
              <a:rPr lang="el-GR" dirty="0"/>
              <a:t> από το συμπαθητικό και το παρασυμπαθητικό (Ι2, Ι3, Ι4)</a:t>
            </a:r>
          </a:p>
          <a:p>
            <a:endParaRPr lang="el-GR" dirty="0"/>
          </a:p>
        </p:txBody>
      </p:sp>
      <p:pic>
        <p:nvPicPr>
          <p:cNvPr id="49154" name="Picture 4" descr="392">
            <a:extLst>
              <a:ext uri="{FF2B5EF4-FFF2-40B4-BE49-F238E27FC236}">
                <a16:creationId xmlns:a16="http://schemas.microsoft.com/office/drawing/2014/main" id="{60455547-E756-618D-BFBA-55DBDD1B1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7750" y="3249386"/>
            <a:ext cx="2804250" cy="334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92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E248FD-A618-96D9-C835-D7DC2EF3841A}"/>
              </a:ext>
            </a:extLst>
          </p:cNvPr>
          <p:cNvSpPr>
            <a:spLocks noGrp="1"/>
          </p:cNvSpPr>
          <p:nvPr>
            <p:ph type="title"/>
          </p:nvPr>
        </p:nvSpPr>
        <p:spPr/>
        <p:txBody>
          <a:bodyPr>
            <a:normAutofit fontScale="90000"/>
          </a:bodyPr>
          <a:lstStyle/>
          <a:p>
            <a:r>
              <a:rPr lang="el-GR" dirty="0"/>
              <a:t>Πρωκτός</a:t>
            </a:r>
          </a:p>
        </p:txBody>
      </p:sp>
      <p:sp>
        <p:nvSpPr>
          <p:cNvPr id="3" name="Θέση περιεχομένου 2">
            <a:extLst>
              <a:ext uri="{FF2B5EF4-FFF2-40B4-BE49-F238E27FC236}">
                <a16:creationId xmlns:a16="http://schemas.microsoft.com/office/drawing/2014/main" id="{952BECAF-A5D3-A18B-66EE-FE2060CCD77C}"/>
              </a:ext>
            </a:extLst>
          </p:cNvPr>
          <p:cNvSpPr>
            <a:spLocks noGrp="1"/>
          </p:cNvSpPr>
          <p:nvPr>
            <p:ph idx="1"/>
          </p:nvPr>
        </p:nvSpPr>
        <p:spPr>
          <a:xfrm>
            <a:off x="838200" y="1825624"/>
            <a:ext cx="5464629" cy="4575175"/>
          </a:xfrm>
        </p:spPr>
        <p:txBody>
          <a:bodyPr>
            <a:normAutofit lnSpcReduction="10000"/>
          </a:bodyPr>
          <a:lstStyle/>
          <a:p>
            <a:r>
              <a:rPr lang="el-GR" dirty="0"/>
              <a:t>Πρωκτικός σωλήνας μήκους 4 εκατοστών</a:t>
            </a:r>
          </a:p>
          <a:p>
            <a:r>
              <a:rPr lang="el-GR" dirty="0"/>
              <a:t>Το άνω όριό του είναι ο </a:t>
            </a:r>
            <a:r>
              <a:rPr lang="el-GR" dirty="0" err="1"/>
              <a:t>ηβοορθικός</a:t>
            </a:r>
            <a:r>
              <a:rPr lang="el-GR" dirty="0"/>
              <a:t> μυς</a:t>
            </a:r>
          </a:p>
          <a:p>
            <a:r>
              <a:rPr lang="el-GR" dirty="0"/>
              <a:t>το κάτω είναι το σημείο συμβολής δέρματος-</a:t>
            </a:r>
            <a:r>
              <a:rPr lang="el-GR" dirty="0" err="1"/>
              <a:t>πρωκτοδέρματος</a:t>
            </a:r>
            <a:endParaRPr lang="el-GR" dirty="0"/>
          </a:p>
        </p:txBody>
      </p:sp>
      <p:pic>
        <p:nvPicPr>
          <p:cNvPr id="50178" name="Picture 4" descr="375">
            <a:extLst>
              <a:ext uri="{FF2B5EF4-FFF2-40B4-BE49-F238E27FC236}">
                <a16:creationId xmlns:a16="http://schemas.microsoft.com/office/drawing/2014/main" id="{9EAC7D98-1199-5BD5-B1EC-72C11CF52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3043" y="1690688"/>
            <a:ext cx="4021138" cy="488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083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AA05D9-FF3F-404D-E3AD-5585DF9DE4B0}"/>
              </a:ext>
            </a:extLst>
          </p:cNvPr>
          <p:cNvSpPr>
            <a:spLocks noGrp="1"/>
          </p:cNvSpPr>
          <p:nvPr>
            <p:ph type="title"/>
          </p:nvPr>
        </p:nvSpPr>
        <p:spPr/>
        <p:txBody>
          <a:bodyPr>
            <a:normAutofit fontScale="90000"/>
          </a:bodyPr>
          <a:lstStyle/>
          <a:p>
            <a:r>
              <a:rPr lang="el-GR" dirty="0"/>
              <a:t>Εσωτερικό του Πρωκτικού Σωλήνα</a:t>
            </a:r>
          </a:p>
        </p:txBody>
      </p:sp>
      <p:sp>
        <p:nvSpPr>
          <p:cNvPr id="3" name="Θέση περιεχομένου 2">
            <a:extLst>
              <a:ext uri="{FF2B5EF4-FFF2-40B4-BE49-F238E27FC236}">
                <a16:creationId xmlns:a16="http://schemas.microsoft.com/office/drawing/2014/main" id="{A7359D31-B188-0298-2315-B0A42FB1227C}"/>
              </a:ext>
            </a:extLst>
          </p:cNvPr>
          <p:cNvSpPr>
            <a:spLocks noGrp="1"/>
          </p:cNvSpPr>
          <p:nvPr>
            <p:ph idx="1"/>
          </p:nvPr>
        </p:nvSpPr>
        <p:spPr/>
        <p:txBody>
          <a:bodyPr>
            <a:normAutofit fontScale="77500" lnSpcReduction="20000"/>
          </a:bodyPr>
          <a:lstStyle/>
          <a:p>
            <a:r>
              <a:rPr lang="el-GR" dirty="0"/>
              <a:t>Οι πρωκτικοί στύλοι είναι κατακόρυφες πτυχές του βλεννογόνου</a:t>
            </a:r>
          </a:p>
          <a:p>
            <a:r>
              <a:rPr lang="el-GR" dirty="0"/>
              <a:t>οι πρωκτικές βαλβίδες ενώνουν τα κάτω περατά των πρωκτικών στύλων</a:t>
            </a:r>
          </a:p>
          <a:p>
            <a:r>
              <a:rPr lang="el-GR" dirty="0"/>
              <a:t>Πρωκτικοί κόλποι: μικρά κολπώματα πάνω από τις βαλβίδες</a:t>
            </a:r>
          </a:p>
          <a:p>
            <a:r>
              <a:rPr lang="el-GR" dirty="0"/>
              <a:t>Η συμβολή ορθού – πρωκτού σχηματίζει την οδοντωτή γραμμή</a:t>
            </a:r>
          </a:p>
          <a:p>
            <a:r>
              <a:rPr lang="el-GR" dirty="0"/>
              <a:t>η οποία αντιπροσωπεύει το κυλινδρικό επιθήλιο του ορθού από τη μία πλευρά</a:t>
            </a:r>
          </a:p>
          <a:p>
            <a:r>
              <a:rPr lang="el-GR" dirty="0"/>
              <a:t>και το </a:t>
            </a:r>
            <a:r>
              <a:rPr lang="el-GR" dirty="0" err="1"/>
              <a:t>πολύστιβο</a:t>
            </a:r>
            <a:r>
              <a:rPr lang="el-GR" dirty="0"/>
              <a:t> πλακώδες επιθήλιο του πρωκτού από την άλλη</a:t>
            </a:r>
          </a:p>
          <a:p>
            <a:r>
              <a:rPr lang="el-GR" dirty="0"/>
              <a:t>Στην περιοχή αυτή βρίσκεται ο </a:t>
            </a:r>
            <a:r>
              <a:rPr lang="el-GR" dirty="0" err="1"/>
              <a:t>αιμορροϊδικός</a:t>
            </a:r>
            <a:r>
              <a:rPr lang="el-GR" dirty="0"/>
              <a:t> δακτύλιος</a:t>
            </a:r>
          </a:p>
          <a:p>
            <a:pPr marL="0" indent="0">
              <a:buNone/>
            </a:pPr>
            <a:endParaRPr lang="el-GR" dirty="0"/>
          </a:p>
        </p:txBody>
      </p:sp>
    </p:spTree>
    <p:extLst>
      <p:ext uri="{BB962C8B-B14F-4D97-AF65-F5344CB8AC3E}">
        <p14:creationId xmlns:p14="http://schemas.microsoft.com/office/powerpoint/2010/main" val="4003676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52B5B0-D7F4-9585-3C78-8751DD7E6E6D}"/>
              </a:ext>
            </a:extLst>
          </p:cNvPr>
          <p:cNvSpPr>
            <a:spLocks noGrp="1"/>
          </p:cNvSpPr>
          <p:nvPr>
            <p:ph type="title"/>
          </p:nvPr>
        </p:nvSpPr>
        <p:spPr/>
        <p:txBody>
          <a:bodyPr>
            <a:normAutofit fontScale="90000"/>
          </a:bodyPr>
          <a:lstStyle/>
          <a:p>
            <a:r>
              <a:rPr lang="el-GR" dirty="0"/>
              <a:t>ΑΡΤΗΡΙΕΣ ΤΟΥ ΠΡΩΚΤΟΥ</a:t>
            </a:r>
          </a:p>
        </p:txBody>
      </p:sp>
      <p:sp>
        <p:nvSpPr>
          <p:cNvPr id="3" name="Θέση περιεχομένου 2">
            <a:extLst>
              <a:ext uri="{FF2B5EF4-FFF2-40B4-BE49-F238E27FC236}">
                <a16:creationId xmlns:a16="http://schemas.microsoft.com/office/drawing/2014/main" id="{94D4301F-33C5-4110-75C2-BB5FC2FB7865}"/>
              </a:ext>
            </a:extLst>
          </p:cNvPr>
          <p:cNvSpPr>
            <a:spLocks noGrp="1"/>
          </p:cNvSpPr>
          <p:nvPr>
            <p:ph idx="1"/>
          </p:nvPr>
        </p:nvSpPr>
        <p:spPr>
          <a:xfrm>
            <a:off x="339725" y="1825624"/>
            <a:ext cx="6444343" cy="4665664"/>
          </a:xfrm>
        </p:spPr>
        <p:txBody>
          <a:bodyPr>
            <a:normAutofit fontScale="92500"/>
          </a:bodyPr>
          <a:lstStyle/>
          <a:p>
            <a:r>
              <a:rPr lang="el-GR" dirty="0"/>
              <a:t>η άνω </a:t>
            </a:r>
            <a:r>
              <a:rPr lang="el-GR" dirty="0" err="1"/>
              <a:t>ορθική</a:t>
            </a:r>
            <a:r>
              <a:rPr lang="el-GR" dirty="0"/>
              <a:t> </a:t>
            </a:r>
            <a:r>
              <a:rPr lang="el-GR" dirty="0" err="1"/>
              <a:t>αιματώνει</a:t>
            </a:r>
            <a:r>
              <a:rPr lang="el-GR" dirty="0"/>
              <a:t> τον πρωκτικό σωλήνα πάνω από την οδοντωτή γραμμή,</a:t>
            </a:r>
          </a:p>
          <a:p>
            <a:r>
              <a:rPr lang="el-GR" dirty="0"/>
              <a:t> η κάτω </a:t>
            </a:r>
            <a:r>
              <a:rPr lang="el-GR" dirty="0" err="1"/>
              <a:t>ορθική</a:t>
            </a:r>
            <a:r>
              <a:rPr lang="el-GR" dirty="0"/>
              <a:t> </a:t>
            </a:r>
            <a:r>
              <a:rPr lang="el-GR" dirty="0" err="1"/>
              <a:t>αιματώνει</a:t>
            </a:r>
            <a:r>
              <a:rPr lang="el-GR" dirty="0"/>
              <a:t> τον πρωκτικό σωλήνα κάτω από την οδοντωτή γραμμή, </a:t>
            </a:r>
          </a:p>
          <a:p>
            <a:r>
              <a:rPr lang="el-GR" dirty="0"/>
              <a:t>η μέση </a:t>
            </a:r>
            <a:r>
              <a:rPr lang="el-GR" dirty="0" err="1"/>
              <a:t>ορθική</a:t>
            </a:r>
            <a:r>
              <a:rPr lang="el-GR" dirty="0"/>
              <a:t> αναστομώνεται με την άνω και την κάτω </a:t>
            </a:r>
            <a:r>
              <a:rPr lang="el-GR" dirty="0" err="1"/>
              <a:t>ορθική</a:t>
            </a:r>
            <a:r>
              <a:rPr lang="el-GR" dirty="0"/>
              <a:t> αρτηρία.</a:t>
            </a:r>
            <a:br>
              <a:rPr lang="el-GR" dirty="0"/>
            </a:br>
            <a:endParaRPr lang="el-GR" dirty="0"/>
          </a:p>
          <a:p>
            <a:endParaRPr lang="el-GR" dirty="0"/>
          </a:p>
        </p:txBody>
      </p:sp>
      <p:pic>
        <p:nvPicPr>
          <p:cNvPr id="51202" name="Picture 4" descr="378">
            <a:extLst>
              <a:ext uri="{FF2B5EF4-FFF2-40B4-BE49-F238E27FC236}">
                <a16:creationId xmlns:a16="http://schemas.microsoft.com/office/drawing/2014/main" id="{26A9C7E9-0B72-8695-EEFC-52BF981EA4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602" y="1825624"/>
            <a:ext cx="38862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408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EFCE00-154A-EE14-8C9E-8943D81017F3}"/>
              </a:ext>
            </a:extLst>
          </p:cNvPr>
          <p:cNvSpPr>
            <a:spLocks noGrp="1"/>
          </p:cNvSpPr>
          <p:nvPr>
            <p:ph type="title"/>
          </p:nvPr>
        </p:nvSpPr>
        <p:spPr>
          <a:xfrm>
            <a:off x="228599" y="992187"/>
            <a:ext cx="11625943" cy="698501"/>
          </a:xfrm>
        </p:spPr>
        <p:txBody>
          <a:bodyPr>
            <a:normAutofit fontScale="90000"/>
          </a:bodyPr>
          <a:lstStyle/>
          <a:p>
            <a:r>
              <a:rPr lang="el-GR" dirty="0"/>
              <a:t>ΦΛΕΒΙΚΗ ΠΑΡΟΧΕΤΕΥΣΗ ΤΟΥ ΠΡΩΚΤΙΚΟΥ ΣΩΛΗΝΑ</a:t>
            </a:r>
          </a:p>
        </p:txBody>
      </p:sp>
      <p:sp>
        <p:nvSpPr>
          <p:cNvPr id="3" name="Θέση περιεχομένου 2">
            <a:extLst>
              <a:ext uri="{FF2B5EF4-FFF2-40B4-BE49-F238E27FC236}">
                <a16:creationId xmlns:a16="http://schemas.microsoft.com/office/drawing/2014/main" id="{CB509DE1-5D34-8CA7-9184-BFBEBCC1696E}"/>
              </a:ext>
            </a:extLst>
          </p:cNvPr>
          <p:cNvSpPr>
            <a:spLocks noGrp="1"/>
          </p:cNvSpPr>
          <p:nvPr>
            <p:ph idx="1"/>
          </p:nvPr>
        </p:nvSpPr>
        <p:spPr>
          <a:xfrm>
            <a:off x="234557" y="1874610"/>
            <a:ext cx="7962901" cy="4477203"/>
          </a:xfrm>
        </p:spPr>
        <p:txBody>
          <a:bodyPr>
            <a:normAutofit fontScale="77500" lnSpcReduction="20000"/>
          </a:bodyPr>
          <a:lstStyle/>
          <a:p>
            <a:r>
              <a:rPr lang="el-GR" dirty="0"/>
              <a:t>η άνω </a:t>
            </a:r>
            <a:r>
              <a:rPr lang="el-GR" dirty="0" err="1"/>
              <a:t>ορθική</a:t>
            </a:r>
            <a:r>
              <a:rPr lang="el-GR" dirty="0"/>
              <a:t> φλέβα αποχετεύει την περιοχή πάνω από την οδοντωτή περιοχή (</a:t>
            </a:r>
            <a:r>
              <a:rPr lang="el-GR" dirty="0" err="1"/>
              <a:t>αιμορροϊδικός</a:t>
            </a:r>
            <a:r>
              <a:rPr lang="el-GR" dirty="0"/>
              <a:t> δακτύλιος) </a:t>
            </a:r>
          </a:p>
          <a:p>
            <a:r>
              <a:rPr lang="el-GR" dirty="0"/>
              <a:t>και αυτή εκβάλλει στην κάτω </a:t>
            </a:r>
            <a:r>
              <a:rPr lang="el-GR" dirty="0" err="1"/>
              <a:t>μεσεντέρια</a:t>
            </a:r>
            <a:r>
              <a:rPr lang="el-GR" dirty="0"/>
              <a:t> φλέβα (πυλαίο σύστημα), </a:t>
            </a:r>
          </a:p>
          <a:p>
            <a:r>
              <a:rPr lang="el-GR" dirty="0"/>
              <a:t> η κάτω </a:t>
            </a:r>
            <a:r>
              <a:rPr lang="el-GR" dirty="0" err="1"/>
              <a:t>ορθική</a:t>
            </a:r>
            <a:r>
              <a:rPr lang="el-GR" dirty="0"/>
              <a:t> αποχετεύει την περιοχή κάτω από την οδοντωτή γραμμή (</a:t>
            </a:r>
            <a:r>
              <a:rPr lang="el-GR" dirty="0" err="1"/>
              <a:t>αιμορροϊδικός</a:t>
            </a:r>
            <a:r>
              <a:rPr lang="el-GR" dirty="0"/>
              <a:t> δακτύλιος) και αυτή εκβάλλει στην έσω λαγόνια φλέβα (συστηματική κυκλοφορία), </a:t>
            </a:r>
          </a:p>
          <a:p>
            <a:r>
              <a:rPr lang="el-GR" dirty="0"/>
              <a:t>η μέση </a:t>
            </a:r>
            <a:r>
              <a:rPr lang="el-GR" dirty="0" err="1"/>
              <a:t>ορθική</a:t>
            </a:r>
            <a:r>
              <a:rPr lang="el-GR" dirty="0"/>
              <a:t> αναστομώνεται με κλάδους της άνω και της κάτω </a:t>
            </a:r>
            <a:r>
              <a:rPr lang="el-GR" dirty="0" err="1"/>
              <a:t>ορθικής</a:t>
            </a:r>
            <a:r>
              <a:rPr lang="el-GR" dirty="0"/>
              <a:t> φλέβας. </a:t>
            </a:r>
          </a:p>
        </p:txBody>
      </p:sp>
      <p:pic>
        <p:nvPicPr>
          <p:cNvPr id="5" name="Picture 6" descr="379">
            <a:extLst>
              <a:ext uri="{FF2B5EF4-FFF2-40B4-BE49-F238E27FC236}">
                <a16:creationId xmlns:a16="http://schemas.microsoft.com/office/drawing/2014/main" id="{3859015B-68F4-5D12-EDFE-940F6A91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7458" y="1874610"/>
            <a:ext cx="3994542" cy="447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68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66BF18-C2C6-41B7-154C-7E4697D9491C}"/>
              </a:ext>
            </a:extLst>
          </p:cNvPr>
          <p:cNvSpPr>
            <a:spLocks noGrp="1"/>
          </p:cNvSpPr>
          <p:nvPr>
            <p:ph type="title"/>
          </p:nvPr>
        </p:nvSpPr>
        <p:spPr/>
        <p:txBody>
          <a:bodyPr>
            <a:normAutofit fontScale="90000"/>
          </a:bodyPr>
          <a:lstStyle/>
          <a:p>
            <a:r>
              <a:rPr lang="el-GR" dirty="0"/>
              <a:t>Λεμφική Αποχέτευση του Πρωκτικού Σωλήνα</a:t>
            </a:r>
          </a:p>
        </p:txBody>
      </p:sp>
      <p:sp>
        <p:nvSpPr>
          <p:cNvPr id="3" name="Θέση περιεχομένου 2">
            <a:extLst>
              <a:ext uri="{FF2B5EF4-FFF2-40B4-BE49-F238E27FC236}">
                <a16:creationId xmlns:a16="http://schemas.microsoft.com/office/drawing/2014/main" id="{4F0DB644-38E9-5B53-D071-57E8E612E7DD}"/>
              </a:ext>
            </a:extLst>
          </p:cNvPr>
          <p:cNvSpPr>
            <a:spLocks noGrp="1"/>
          </p:cNvSpPr>
          <p:nvPr>
            <p:ph idx="1"/>
          </p:nvPr>
        </p:nvSpPr>
        <p:spPr>
          <a:xfrm>
            <a:off x="838200" y="1825625"/>
            <a:ext cx="7130143" cy="4493532"/>
          </a:xfrm>
        </p:spPr>
        <p:txBody>
          <a:bodyPr>
            <a:normAutofit lnSpcReduction="10000"/>
          </a:bodyPr>
          <a:lstStyle/>
          <a:p>
            <a:r>
              <a:rPr lang="el-GR" dirty="0"/>
              <a:t>Τα λεμφαγγεία πάνω από την οδοντωτή γραμμή αποχετεύονται στους έσω λαγόνιους και τους κοινούς λαγόνιους λεμφαδένες</a:t>
            </a:r>
          </a:p>
          <a:p>
            <a:r>
              <a:rPr lang="el-GR" dirty="0"/>
              <a:t>Τα λεμφαγγεία κάτω από την οδοντωτή γραμμή αποχετεύονται στους </a:t>
            </a:r>
            <a:r>
              <a:rPr lang="el-GR" dirty="0" err="1"/>
              <a:t>επιπολής</a:t>
            </a:r>
            <a:r>
              <a:rPr lang="el-GR" dirty="0"/>
              <a:t> βουβωνικούς λεμφαδένες</a:t>
            </a:r>
          </a:p>
          <a:p>
            <a:pPr marL="0" indent="0">
              <a:buNone/>
            </a:pPr>
            <a:endParaRPr lang="el-GR" dirty="0"/>
          </a:p>
        </p:txBody>
      </p:sp>
      <p:pic>
        <p:nvPicPr>
          <p:cNvPr id="52226" name="Picture 4" descr="393">
            <a:extLst>
              <a:ext uri="{FF2B5EF4-FFF2-40B4-BE49-F238E27FC236}">
                <a16:creationId xmlns:a16="http://schemas.microsoft.com/office/drawing/2014/main" id="{1488535B-0CC8-477F-B0E9-9A0974487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9825" y="1825625"/>
            <a:ext cx="38639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204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EC38E6-89DE-5219-D987-9A9C2A086EDC}"/>
              </a:ext>
            </a:extLst>
          </p:cNvPr>
          <p:cNvSpPr>
            <a:spLocks noGrp="1"/>
          </p:cNvSpPr>
          <p:nvPr>
            <p:ph type="title"/>
          </p:nvPr>
        </p:nvSpPr>
        <p:spPr/>
        <p:txBody>
          <a:bodyPr>
            <a:normAutofit fontScale="90000"/>
          </a:bodyPr>
          <a:lstStyle/>
          <a:p>
            <a:r>
              <a:rPr lang="el-GR" dirty="0"/>
              <a:t>Νεύρωση του Πρωκτικού Σωλήνα</a:t>
            </a:r>
          </a:p>
        </p:txBody>
      </p:sp>
      <p:sp>
        <p:nvSpPr>
          <p:cNvPr id="3" name="Θέση περιεχομένου 2">
            <a:extLst>
              <a:ext uri="{FF2B5EF4-FFF2-40B4-BE49-F238E27FC236}">
                <a16:creationId xmlns:a16="http://schemas.microsoft.com/office/drawing/2014/main" id="{4BB3807B-7BBF-BD44-0984-C354D8305944}"/>
              </a:ext>
            </a:extLst>
          </p:cNvPr>
          <p:cNvSpPr>
            <a:spLocks noGrp="1"/>
          </p:cNvSpPr>
          <p:nvPr>
            <p:ph idx="1"/>
          </p:nvPr>
        </p:nvSpPr>
        <p:spPr>
          <a:xfrm>
            <a:off x="234043" y="1825624"/>
            <a:ext cx="7668986" cy="4526189"/>
          </a:xfrm>
        </p:spPr>
        <p:txBody>
          <a:bodyPr>
            <a:normAutofit fontScale="77500" lnSpcReduction="20000"/>
          </a:bodyPr>
          <a:lstStyle/>
          <a:p>
            <a:r>
              <a:rPr lang="el-GR" dirty="0"/>
              <a:t>Πάνω από την οδοντωτή γραμμή </a:t>
            </a:r>
            <a:r>
              <a:rPr lang="el-GR" dirty="0" err="1"/>
              <a:t>νευρώνεται</a:t>
            </a:r>
            <a:r>
              <a:rPr lang="el-GR" dirty="0"/>
              <a:t> από τα πυελικά σπλαχνικά νεύρα (παρασυμπαθητικό) και το κάτω υπογάστριο πλέγμα (συμπαθητικό)</a:t>
            </a:r>
          </a:p>
          <a:p>
            <a:r>
              <a:rPr lang="el-GR" dirty="0"/>
              <a:t>Κάτω από την οδοντωτή γραμμή </a:t>
            </a:r>
            <a:r>
              <a:rPr lang="el-GR" dirty="0" err="1"/>
              <a:t>νευρώνεται</a:t>
            </a:r>
            <a:r>
              <a:rPr lang="el-GR" dirty="0"/>
              <a:t> από τα κάτω </a:t>
            </a:r>
            <a:r>
              <a:rPr lang="el-GR" dirty="0" err="1"/>
              <a:t>αιμορροϊδικά</a:t>
            </a:r>
            <a:r>
              <a:rPr lang="el-GR" dirty="0"/>
              <a:t> νεύρα που είναι κλάδοι του </a:t>
            </a:r>
            <a:r>
              <a:rPr lang="el-GR" dirty="0" err="1"/>
              <a:t>αιδοιικού</a:t>
            </a:r>
            <a:r>
              <a:rPr lang="el-GR" dirty="0"/>
              <a:t> νεύρου</a:t>
            </a:r>
          </a:p>
          <a:p>
            <a:r>
              <a:rPr lang="el-GR" dirty="0"/>
              <a:t>Διαφορετική αίσθηση: αφή πάνω από την οδοντωτή γραμμή, πόνος, ψυχρό, θερμό, αφή κάτω από την οδοντωτή γραμμή</a:t>
            </a:r>
          </a:p>
          <a:p>
            <a:endParaRPr lang="el-GR" dirty="0"/>
          </a:p>
        </p:txBody>
      </p:sp>
      <p:pic>
        <p:nvPicPr>
          <p:cNvPr id="177158" name="Picture 6" descr="391">
            <a:extLst>
              <a:ext uri="{FF2B5EF4-FFF2-40B4-BE49-F238E27FC236}">
                <a16:creationId xmlns:a16="http://schemas.microsoft.com/office/drawing/2014/main" id="{D9985F92-D1B6-90F2-A79E-272ED57CD1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8843" y="2070211"/>
            <a:ext cx="3346037" cy="403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71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7158"/>
                                        </p:tgtEl>
                                        <p:attrNameLst>
                                          <p:attrName>style.visibility</p:attrName>
                                        </p:attrNameLst>
                                      </p:cBhvr>
                                      <p:to>
                                        <p:strVal val="visible"/>
                                      </p:to>
                                    </p:set>
                                    <p:animEffect transition="in" filter="fade">
                                      <p:cBhvr>
                                        <p:cTn id="7" dur="1000"/>
                                        <p:tgtEl>
                                          <p:spTgt spid="177158"/>
                                        </p:tgtEl>
                                      </p:cBhvr>
                                    </p:animEffect>
                                    <p:anim calcmode="lin" valueType="num">
                                      <p:cBhvr>
                                        <p:cTn id="8" dur="1000" fill="hold"/>
                                        <p:tgtEl>
                                          <p:spTgt spid="177158"/>
                                        </p:tgtEl>
                                        <p:attrNameLst>
                                          <p:attrName>ppt_x</p:attrName>
                                        </p:attrNameLst>
                                      </p:cBhvr>
                                      <p:tavLst>
                                        <p:tav tm="0">
                                          <p:val>
                                            <p:strVal val="#ppt_x"/>
                                          </p:val>
                                        </p:tav>
                                        <p:tav tm="100000">
                                          <p:val>
                                            <p:strVal val="#ppt_x"/>
                                          </p:val>
                                        </p:tav>
                                      </p:tavLst>
                                    </p:anim>
                                    <p:anim calcmode="lin" valueType="num">
                                      <p:cBhvr>
                                        <p:cTn id="9" dur="1000" fill="hold"/>
                                        <p:tgtEl>
                                          <p:spTgt spid="177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E98CB0-18BF-154C-FF74-B98013CBC9A1}"/>
              </a:ext>
            </a:extLst>
          </p:cNvPr>
          <p:cNvSpPr>
            <a:spLocks noGrp="1"/>
          </p:cNvSpPr>
          <p:nvPr>
            <p:ph type="title"/>
          </p:nvPr>
        </p:nvSpPr>
        <p:spPr/>
        <p:txBody>
          <a:bodyPr>
            <a:normAutofit fontScale="90000"/>
          </a:bodyPr>
          <a:lstStyle/>
          <a:p>
            <a:r>
              <a:rPr lang="el-GR" dirty="0"/>
              <a:t>Έσω Σφιγκτήρας του Πρωκτού</a:t>
            </a:r>
          </a:p>
        </p:txBody>
      </p:sp>
      <p:sp>
        <p:nvSpPr>
          <p:cNvPr id="3" name="Θέση περιεχομένου 2">
            <a:extLst>
              <a:ext uri="{FF2B5EF4-FFF2-40B4-BE49-F238E27FC236}">
                <a16:creationId xmlns:a16="http://schemas.microsoft.com/office/drawing/2014/main" id="{D349C25D-F43B-C536-91B7-58E415E93AD3}"/>
              </a:ext>
            </a:extLst>
          </p:cNvPr>
          <p:cNvSpPr>
            <a:spLocks noGrp="1"/>
          </p:cNvSpPr>
          <p:nvPr>
            <p:ph idx="1"/>
          </p:nvPr>
        </p:nvSpPr>
        <p:spPr>
          <a:xfrm>
            <a:off x="397328" y="1825624"/>
            <a:ext cx="7538357" cy="4624161"/>
          </a:xfrm>
        </p:spPr>
        <p:txBody>
          <a:bodyPr>
            <a:normAutofit lnSpcReduction="10000"/>
          </a:bodyPr>
          <a:lstStyle/>
          <a:p>
            <a:r>
              <a:rPr lang="el-GR" dirty="0"/>
              <a:t>καλύπτει τα δύο άνω τριτημόρια του πρωκτικού σωλήνα</a:t>
            </a:r>
          </a:p>
          <a:p>
            <a:r>
              <a:rPr lang="el-GR" dirty="0"/>
              <a:t>Είναι πάχυνση της κυκλοτερούς μυϊκής στιβάδας του τοιχώματος του εντέρου</a:t>
            </a:r>
          </a:p>
          <a:p>
            <a:r>
              <a:rPr lang="el-GR" dirty="0"/>
              <a:t>Είναι ακούσια η λειτουργία του</a:t>
            </a:r>
          </a:p>
          <a:p>
            <a:r>
              <a:rPr lang="el-GR" dirty="0" err="1"/>
              <a:t>Νευρώνεται</a:t>
            </a:r>
            <a:r>
              <a:rPr lang="el-GR" dirty="0"/>
              <a:t> από τα πυελικά σπλαχνικά νεύρα</a:t>
            </a:r>
            <a:br>
              <a:rPr lang="el-GR" dirty="0"/>
            </a:br>
            <a:endParaRPr lang="el-GR" dirty="0"/>
          </a:p>
        </p:txBody>
      </p:sp>
      <p:pic>
        <p:nvPicPr>
          <p:cNvPr id="53251" name="Picture 5" descr="375">
            <a:extLst>
              <a:ext uri="{FF2B5EF4-FFF2-40B4-BE49-F238E27FC236}">
                <a16:creationId xmlns:a16="http://schemas.microsoft.com/office/drawing/2014/main" id="{632B94E9-74CF-B4E5-21B8-A76DB86D8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8472" y="1825624"/>
            <a:ext cx="3886200" cy="471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781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7CAC42-D5FC-24B1-AD69-73132C8A0DA6}"/>
              </a:ext>
            </a:extLst>
          </p:cNvPr>
          <p:cNvSpPr>
            <a:spLocks noGrp="1"/>
          </p:cNvSpPr>
          <p:nvPr>
            <p:ph type="title"/>
          </p:nvPr>
        </p:nvSpPr>
        <p:spPr/>
        <p:txBody>
          <a:bodyPr>
            <a:normAutofit fontScale="90000"/>
          </a:bodyPr>
          <a:lstStyle/>
          <a:p>
            <a:r>
              <a:rPr lang="el-GR" dirty="0"/>
              <a:t>Έξω Σφιγκτήρας του Πρωκτού</a:t>
            </a:r>
          </a:p>
        </p:txBody>
      </p:sp>
      <p:sp>
        <p:nvSpPr>
          <p:cNvPr id="3" name="Θέση περιεχομένου 2">
            <a:extLst>
              <a:ext uri="{FF2B5EF4-FFF2-40B4-BE49-F238E27FC236}">
                <a16:creationId xmlns:a16="http://schemas.microsoft.com/office/drawing/2014/main" id="{A86C9D75-AE4D-C35A-2E6B-8A697C49EA53}"/>
              </a:ext>
            </a:extLst>
          </p:cNvPr>
          <p:cNvSpPr>
            <a:spLocks noGrp="1"/>
          </p:cNvSpPr>
          <p:nvPr>
            <p:ph idx="1"/>
          </p:nvPr>
        </p:nvSpPr>
        <p:spPr/>
        <p:txBody>
          <a:bodyPr>
            <a:normAutofit/>
          </a:bodyPr>
          <a:lstStyle/>
          <a:p>
            <a:r>
              <a:rPr lang="el-GR" dirty="0"/>
              <a:t>καλύπτει τα δύο κάτω τριτημόρια του πρωκτού</a:t>
            </a:r>
          </a:p>
          <a:p>
            <a:r>
              <a:rPr lang="el-GR" dirty="0"/>
              <a:t>Αποτελείται από τρεις μοίρες την υποδόρια, την </a:t>
            </a:r>
            <a:r>
              <a:rPr lang="el-GR" dirty="0" err="1"/>
              <a:t>επιπολής</a:t>
            </a:r>
            <a:r>
              <a:rPr lang="el-GR" dirty="0"/>
              <a:t> και την εν τω </a:t>
            </a:r>
            <a:r>
              <a:rPr lang="el-GR" dirty="0" err="1"/>
              <a:t>βάθει</a:t>
            </a:r>
            <a:endParaRPr lang="el-GR" dirty="0"/>
          </a:p>
          <a:p>
            <a:r>
              <a:rPr lang="el-GR" dirty="0" err="1"/>
              <a:t>Νευρώνεται</a:t>
            </a:r>
            <a:r>
              <a:rPr lang="el-GR" dirty="0"/>
              <a:t> από το </a:t>
            </a:r>
            <a:r>
              <a:rPr lang="el-GR" dirty="0" err="1"/>
              <a:t>αιμορροϊδικό</a:t>
            </a:r>
            <a:r>
              <a:rPr lang="el-GR" dirty="0"/>
              <a:t> νεύρο και τον </a:t>
            </a:r>
            <a:r>
              <a:rPr lang="el-GR" dirty="0" err="1"/>
              <a:t>περινεϊκό</a:t>
            </a:r>
            <a:r>
              <a:rPr lang="el-GR" dirty="0"/>
              <a:t> κλάδο του Ι4</a:t>
            </a:r>
          </a:p>
          <a:p>
            <a:r>
              <a:rPr lang="el-GR" dirty="0"/>
              <a:t>Είναι εκούσια η λειτουργία του</a:t>
            </a:r>
          </a:p>
        </p:txBody>
      </p:sp>
    </p:spTree>
    <p:extLst>
      <p:ext uri="{BB962C8B-B14F-4D97-AF65-F5344CB8AC3E}">
        <p14:creationId xmlns:p14="http://schemas.microsoft.com/office/powerpoint/2010/main" val="3221120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5B14BB-C518-A55D-8A69-7709D0DF61DF}"/>
              </a:ext>
            </a:extLst>
          </p:cNvPr>
          <p:cNvSpPr>
            <a:spLocks noGrp="1"/>
          </p:cNvSpPr>
          <p:nvPr>
            <p:ph type="title"/>
          </p:nvPr>
        </p:nvSpPr>
        <p:spPr>
          <a:xfrm>
            <a:off x="604156" y="1296988"/>
            <a:ext cx="11283043" cy="698501"/>
          </a:xfrm>
        </p:spPr>
        <p:txBody>
          <a:bodyPr>
            <a:normAutofit fontScale="90000"/>
          </a:bodyPr>
          <a:lstStyle/>
          <a:p>
            <a:r>
              <a:rPr lang="el-GR" dirty="0"/>
              <a:t>Αναστομώσεις Μεταξύ Πυλαίας και Συστηματικής Κυκλοφορίας </a:t>
            </a:r>
            <a:br>
              <a:rPr lang="el-GR" dirty="0"/>
            </a:br>
            <a:r>
              <a:rPr lang="el-GR" dirty="0"/>
              <a:t>(</a:t>
            </a:r>
            <a:r>
              <a:rPr lang="el-GR" dirty="0" err="1"/>
              <a:t>Πυλαιο</a:t>
            </a:r>
            <a:r>
              <a:rPr lang="el-GR" dirty="0"/>
              <a:t>-Συστηματικές Αναστομώσεις)</a:t>
            </a:r>
          </a:p>
        </p:txBody>
      </p:sp>
      <p:sp>
        <p:nvSpPr>
          <p:cNvPr id="3" name="Θέση περιεχομένου 2">
            <a:extLst>
              <a:ext uri="{FF2B5EF4-FFF2-40B4-BE49-F238E27FC236}">
                <a16:creationId xmlns:a16="http://schemas.microsoft.com/office/drawing/2014/main" id="{0D82F340-22C4-1075-FAE6-4C83A24FA4A3}"/>
              </a:ext>
            </a:extLst>
          </p:cNvPr>
          <p:cNvSpPr>
            <a:spLocks noGrp="1"/>
          </p:cNvSpPr>
          <p:nvPr>
            <p:ph idx="1"/>
          </p:nvPr>
        </p:nvSpPr>
        <p:spPr>
          <a:xfrm>
            <a:off x="838200" y="2315483"/>
            <a:ext cx="10515600" cy="4351338"/>
          </a:xfrm>
        </p:spPr>
        <p:txBody>
          <a:bodyPr>
            <a:normAutofit fontScale="70000" lnSpcReduction="20000"/>
          </a:bodyPr>
          <a:lstStyle/>
          <a:p>
            <a:endParaRPr lang="el-GR" dirty="0"/>
          </a:p>
          <a:p>
            <a:r>
              <a:rPr lang="el-GR" dirty="0"/>
              <a:t>Οι οισοφαγικοί κλάδοι της αριστερής γαστρικής φλέβας αναστομώνονται με τις οισοφαγικές φλέβες που εκβάλλουν στην </a:t>
            </a:r>
            <a:r>
              <a:rPr lang="el-GR" dirty="0" err="1"/>
              <a:t>άζυγη</a:t>
            </a:r>
            <a:r>
              <a:rPr lang="el-GR" dirty="0"/>
              <a:t> φλέβα</a:t>
            </a:r>
          </a:p>
          <a:p>
            <a:r>
              <a:rPr lang="el-GR" dirty="0"/>
              <a:t>Οι </a:t>
            </a:r>
            <a:r>
              <a:rPr lang="el-GR" dirty="0" err="1"/>
              <a:t>παραομφαλικές</a:t>
            </a:r>
            <a:r>
              <a:rPr lang="el-GR" dirty="0"/>
              <a:t> φλέβες του δρεπανοειδούς συνδέσμου του ήπατος αναστομώνονται με τις υποδόριες φλέβες του πρόσθιου κοιλιακού τοιχώματος</a:t>
            </a:r>
          </a:p>
          <a:p>
            <a:r>
              <a:rPr lang="el-GR" dirty="0"/>
              <a:t>Η άνω </a:t>
            </a:r>
            <a:r>
              <a:rPr lang="el-GR" dirty="0" err="1"/>
              <a:t>ορθική</a:t>
            </a:r>
            <a:r>
              <a:rPr lang="el-GR" dirty="0"/>
              <a:t> φλέβα αναστομώνεται με τις μέσες και κάτω </a:t>
            </a:r>
            <a:r>
              <a:rPr lang="el-GR" dirty="0" err="1"/>
              <a:t>ορθικές</a:t>
            </a:r>
            <a:r>
              <a:rPr lang="el-GR" dirty="0"/>
              <a:t> φλέβες</a:t>
            </a:r>
          </a:p>
          <a:p>
            <a:r>
              <a:rPr lang="el-GR" dirty="0"/>
              <a:t>Κλάδοι της σπληνικής και της παγκρεατικής φλέβας αναστομώνονται με την αριστερή νεφρική φλέβα</a:t>
            </a:r>
          </a:p>
          <a:p>
            <a:r>
              <a:rPr lang="el-GR" dirty="0" err="1"/>
              <a:t>Κολικές</a:t>
            </a:r>
            <a:r>
              <a:rPr lang="el-GR" dirty="0"/>
              <a:t> φλέβες αναστομώνονται με τις οσφυϊκές φλέβες του οπίσθιου κοιλιακού τοιχώματος</a:t>
            </a:r>
          </a:p>
          <a:p>
            <a:endParaRPr lang="el-GR" dirty="0"/>
          </a:p>
        </p:txBody>
      </p:sp>
    </p:spTree>
    <p:extLst>
      <p:ext uri="{BB962C8B-B14F-4D97-AF65-F5344CB8AC3E}">
        <p14:creationId xmlns:p14="http://schemas.microsoft.com/office/powerpoint/2010/main" val="895551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0D06F2-A58B-E616-E922-46FC8DA3FDD9}"/>
              </a:ext>
            </a:extLst>
          </p:cNvPr>
          <p:cNvSpPr>
            <a:spLocks noGrp="1"/>
          </p:cNvSpPr>
          <p:nvPr>
            <p:ph type="title"/>
          </p:nvPr>
        </p:nvSpPr>
        <p:spPr/>
        <p:txBody>
          <a:bodyPr>
            <a:normAutofit fontScale="90000"/>
          </a:bodyPr>
          <a:lstStyle/>
          <a:p>
            <a:r>
              <a:rPr lang="el-GR" dirty="0"/>
              <a:t>Ερωτήσεις </a:t>
            </a:r>
          </a:p>
        </p:txBody>
      </p:sp>
      <p:sp>
        <p:nvSpPr>
          <p:cNvPr id="6" name="Rectangle 3">
            <a:extLst>
              <a:ext uri="{FF2B5EF4-FFF2-40B4-BE49-F238E27FC236}">
                <a16:creationId xmlns:a16="http://schemas.microsoft.com/office/drawing/2014/main" id="{F2E3A6D4-21A4-3DD0-BE75-B9F606FA0331}"/>
              </a:ext>
            </a:extLst>
          </p:cNvPr>
          <p:cNvSpPr>
            <a:spLocks noGrp="1" noChangeArrowheads="1"/>
          </p:cNvSpPr>
          <p:nvPr>
            <p:ph idx="1"/>
          </p:nvPr>
        </p:nvSpPr>
        <p:spPr bwMode="auto">
          <a:xfrm>
            <a:off x="838200" y="1522125"/>
            <a:ext cx="10515600" cy="468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a:pPr>
            <a:r>
              <a:rPr lang="el-GR" sz="1600" dirty="0"/>
              <a:t>Ποια η ανατομική θέση και ανατομική δομή του δωδεκαδακτύλου;</a:t>
            </a:r>
          </a:p>
          <a:p>
            <a:pPr marL="342900" indent="-342900">
              <a:buFont typeface="+mj-lt"/>
              <a:buAutoNum type="arabicPeriod"/>
            </a:pPr>
            <a:r>
              <a:rPr lang="el-GR" sz="1600" dirty="0"/>
              <a:t>Περιγράψτε την </a:t>
            </a:r>
            <a:r>
              <a:rPr lang="el-GR" sz="1600" dirty="0" err="1"/>
              <a:t>αγγείωση</a:t>
            </a:r>
            <a:r>
              <a:rPr lang="el-GR" sz="1600" dirty="0"/>
              <a:t> και τη νεύρωση του δωδεκαδακτύλου;</a:t>
            </a:r>
          </a:p>
          <a:p>
            <a:pPr marL="342900" indent="-342900">
              <a:buFont typeface="+mj-lt"/>
              <a:buAutoNum type="arabicPeriod"/>
            </a:pPr>
            <a:r>
              <a:rPr lang="el-GR" sz="1600" dirty="0"/>
              <a:t>Περιγράψτε τις ανατομικές σχέσεις των μοιρών του δωδεκαδακτύλου;</a:t>
            </a:r>
          </a:p>
          <a:p>
            <a:pPr marL="342900" indent="-342900">
              <a:buFont typeface="+mj-lt"/>
              <a:buAutoNum type="arabicPeriod"/>
            </a:pPr>
            <a:r>
              <a:rPr lang="el-GR" sz="1600" dirty="0"/>
              <a:t>Περιγράψτε τη δομή, την </a:t>
            </a:r>
            <a:r>
              <a:rPr lang="el-GR" sz="1600" dirty="0" err="1"/>
              <a:t>έκφυση</a:t>
            </a:r>
            <a:r>
              <a:rPr lang="el-GR" sz="1600" dirty="0"/>
              <a:t> και την κατάφυση του κρεμαστήρα μυ του δωδεκαδακτύλου;</a:t>
            </a:r>
          </a:p>
          <a:p>
            <a:pPr marL="342900" indent="-342900">
              <a:buFont typeface="+mj-lt"/>
              <a:buAutoNum type="arabicPeriod"/>
            </a:pPr>
            <a:r>
              <a:rPr lang="el-GR" sz="1600" dirty="0"/>
              <a:t>Ποια η ανατομική θέση και η ανατομική δομή της </a:t>
            </a:r>
            <a:r>
              <a:rPr lang="el-GR" sz="1600" dirty="0" err="1"/>
              <a:t>νήστιδας</a:t>
            </a:r>
            <a:r>
              <a:rPr lang="el-GR" sz="1600" dirty="0"/>
              <a:t> και του ειλεού;</a:t>
            </a:r>
          </a:p>
          <a:p>
            <a:pPr marL="342900" indent="-342900">
              <a:buFont typeface="+mj-lt"/>
              <a:buAutoNum type="arabicPeriod"/>
            </a:pPr>
            <a:r>
              <a:rPr lang="el-GR" sz="1600" dirty="0"/>
              <a:t>Περιγράψτε την </a:t>
            </a:r>
            <a:r>
              <a:rPr lang="el-GR" sz="1600" dirty="0" err="1"/>
              <a:t>αγγείωση</a:t>
            </a:r>
            <a:r>
              <a:rPr lang="el-GR" sz="1600" dirty="0"/>
              <a:t> και τη νεύρωση της </a:t>
            </a:r>
            <a:r>
              <a:rPr lang="el-GR" sz="1600" dirty="0" err="1"/>
              <a:t>νήστιδας</a:t>
            </a:r>
            <a:r>
              <a:rPr lang="el-GR" sz="1600" dirty="0"/>
              <a:t> και του ειλεού;</a:t>
            </a:r>
          </a:p>
          <a:p>
            <a:pPr marL="342900" indent="-342900">
              <a:buFont typeface="+mj-lt"/>
              <a:buAutoNum type="arabicPeriod"/>
            </a:pPr>
            <a:r>
              <a:rPr lang="el-GR" sz="1600" dirty="0"/>
              <a:t>Περιγράψτε την ανατομική θέση και τις σχέσεις του </a:t>
            </a:r>
            <a:r>
              <a:rPr lang="el-GR" sz="1600" dirty="0" err="1"/>
              <a:t>μεσεντερίου</a:t>
            </a:r>
            <a:r>
              <a:rPr lang="el-GR" sz="1600" dirty="0"/>
              <a:t>;</a:t>
            </a:r>
          </a:p>
          <a:p>
            <a:pPr marL="342900" indent="-342900">
              <a:buFont typeface="+mj-lt"/>
              <a:buAutoNum type="arabicPeriod"/>
            </a:pPr>
            <a:r>
              <a:rPr lang="el-GR" sz="1600" dirty="0"/>
              <a:t>Περιγράψτε τους κλάδους της πυλαίας φλέβας;</a:t>
            </a:r>
          </a:p>
          <a:p>
            <a:pPr marL="342900" indent="-342900">
              <a:buFont typeface="+mj-lt"/>
              <a:buAutoNum type="arabicPeriod"/>
            </a:pPr>
            <a:r>
              <a:rPr lang="el-GR" sz="1600" dirty="0"/>
              <a:t>Περιγράψτε τη λεμφική αποχέτευση της </a:t>
            </a:r>
            <a:r>
              <a:rPr lang="el-GR" sz="1600" dirty="0" err="1"/>
              <a:t>νήστιδας</a:t>
            </a:r>
            <a:r>
              <a:rPr lang="el-GR" sz="1600" dirty="0"/>
              <a:t> και του ειλεού;</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l-GR" altLang="el-GR"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8036732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9B86-1CFF-3A46-6683-CB59CD8FBB2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4EDBD5-C4F0-8E5C-BF34-551718F42CE0}"/>
              </a:ext>
            </a:extLst>
          </p:cNvPr>
          <p:cNvSpPr>
            <a:spLocks noGrp="1"/>
          </p:cNvSpPr>
          <p:nvPr>
            <p:ph type="title"/>
          </p:nvPr>
        </p:nvSpPr>
        <p:spPr/>
        <p:txBody>
          <a:bodyPr>
            <a:normAutofit fontScale="90000"/>
          </a:bodyPr>
          <a:lstStyle/>
          <a:p>
            <a:r>
              <a:rPr lang="el-GR" dirty="0"/>
              <a:t>Ερωτήσεις </a:t>
            </a:r>
          </a:p>
        </p:txBody>
      </p:sp>
      <p:sp>
        <p:nvSpPr>
          <p:cNvPr id="4" name="Rectangle 1">
            <a:extLst>
              <a:ext uri="{FF2B5EF4-FFF2-40B4-BE49-F238E27FC236}">
                <a16:creationId xmlns:a16="http://schemas.microsoft.com/office/drawing/2014/main" id="{38C01A05-C98B-1FA6-1969-F27239DB54C4}"/>
              </a:ext>
            </a:extLst>
          </p:cNvPr>
          <p:cNvSpPr>
            <a:spLocks noGrp="1" noChangeArrowheads="1"/>
          </p:cNvSpPr>
          <p:nvPr>
            <p:ph idx="1"/>
          </p:nvPr>
        </p:nvSpPr>
        <p:spPr bwMode="auto">
          <a:xfrm>
            <a:off x="457201" y="1485885"/>
            <a:ext cx="11472530" cy="5030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startAt="10"/>
            </a:pPr>
            <a:r>
              <a:rPr lang="el-GR" sz="1400" dirty="0"/>
              <a:t>Περιγραφή της ανατομικής δομής, της ανατομικής θέσης και των ανατομικών σχέσεων των: τυφλό, σκωληκοειδής απόφυσης, ανιόν </a:t>
            </a:r>
            <a:r>
              <a:rPr lang="el-GR" sz="1400" dirty="0" err="1"/>
              <a:t>κόλον</a:t>
            </a:r>
            <a:r>
              <a:rPr lang="el-GR" sz="1400" dirty="0"/>
              <a:t>, εγκάρσιο </a:t>
            </a:r>
            <a:r>
              <a:rPr lang="el-GR" sz="1400" dirty="0" err="1"/>
              <a:t>κόλον</a:t>
            </a:r>
            <a:r>
              <a:rPr lang="el-GR" sz="1400" dirty="0"/>
              <a:t>, </a:t>
            </a:r>
            <a:r>
              <a:rPr lang="el-GR" sz="1400" dirty="0" err="1"/>
              <a:t>κατιόν</a:t>
            </a:r>
            <a:r>
              <a:rPr lang="el-GR" sz="1400" dirty="0"/>
              <a:t> </a:t>
            </a:r>
            <a:r>
              <a:rPr lang="el-GR" sz="1400" dirty="0" err="1"/>
              <a:t>κόλον</a:t>
            </a:r>
            <a:r>
              <a:rPr lang="el-GR" sz="1400" dirty="0"/>
              <a:t>, σιγμοειδές </a:t>
            </a:r>
            <a:r>
              <a:rPr lang="el-GR" sz="1400" dirty="0" err="1"/>
              <a:t>κόλον</a:t>
            </a:r>
            <a:r>
              <a:rPr lang="el-GR" sz="1400" dirty="0"/>
              <a:t>;</a:t>
            </a:r>
          </a:p>
          <a:p>
            <a:pPr marL="342900" indent="-342900">
              <a:buFont typeface="+mj-lt"/>
              <a:buAutoNum type="arabicPeriod" startAt="10"/>
            </a:pPr>
            <a:r>
              <a:rPr lang="el-GR" sz="1400" dirty="0"/>
              <a:t>Περιγραφή της αρτηριακής αιμάτωσης, της φλεβικής αποχέτευσης, της νεύρωσης και της λεμφικής αποχέτευσης των: τυφλό, σκωληκοειδής απόφυσης, ανιόν </a:t>
            </a:r>
            <a:r>
              <a:rPr lang="el-GR" sz="1400" dirty="0" err="1"/>
              <a:t>κόλον</a:t>
            </a:r>
            <a:r>
              <a:rPr lang="el-GR" sz="1400" dirty="0"/>
              <a:t>, εγκάρσιο </a:t>
            </a:r>
            <a:r>
              <a:rPr lang="el-GR" sz="1400" dirty="0" err="1"/>
              <a:t>κόλον</a:t>
            </a:r>
            <a:r>
              <a:rPr lang="el-GR" sz="1400" dirty="0"/>
              <a:t>, </a:t>
            </a:r>
            <a:r>
              <a:rPr lang="el-GR" sz="1400" dirty="0" err="1"/>
              <a:t>κατιόν</a:t>
            </a:r>
            <a:r>
              <a:rPr lang="el-GR" sz="1400" dirty="0"/>
              <a:t> </a:t>
            </a:r>
            <a:r>
              <a:rPr lang="el-GR" sz="1400" dirty="0" err="1"/>
              <a:t>κόλον</a:t>
            </a:r>
            <a:r>
              <a:rPr lang="el-GR" sz="1400" dirty="0"/>
              <a:t>, σιγμοειδές </a:t>
            </a:r>
            <a:r>
              <a:rPr lang="el-GR" sz="1400" dirty="0" err="1"/>
              <a:t>κόλον</a:t>
            </a:r>
            <a:r>
              <a:rPr lang="el-GR" sz="1400" dirty="0"/>
              <a:t>;</a:t>
            </a:r>
          </a:p>
          <a:p>
            <a:pPr marL="342900" indent="-342900">
              <a:buFont typeface="+mj-lt"/>
              <a:buAutoNum type="arabicPeriod" startAt="10"/>
            </a:pPr>
            <a:r>
              <a:rPr lang="el-GR" sz="1400" dirty="0"/>
              <a:t>Περιγραφή της ανατομικής δομής, της ανατομικής θέσης και των ανατομικών σχέσεων του ορθού;</a:t>
            </a:r>
          </a:p>
          <a:p>
            <a:pPr marL="342900" indent="-342900">
              <a:buFont typeface="+mj-lt"/>
              <a:buAutoNum type="arabicPeriod" startAt="10"/>
            </a:pPr>
            <a:r>
              <a:rPr lang="el-GR" sz="1400" dirty="0"/>
              <a:t>Περιγραφή της αρτηριακής αιμάτωσης, της φλεβικής αποχέτευσης, της νεύρωσης και της λεμφικής αποχέτευσης του ορθού;</a:t>
            </a:r>
          </a:p>
          <a:p>
            <a:pPr marL="342900" indent="-342900">
              <a:buFont typeface="+mj-lt"/>
              <a:buAutoNum type="arabicPeriod" startAt="10"/>
            </a:pPr>
            <a:r>
              <a:rPr lang="el-GR" sz="1400" dirty="0" err="1"/>
              <a:t>Ποιά</a:t>
            </a:r>
            <a:r>
              <a:rPr lang="el-GR" sz="1400" dirty="0"/>
              <a:t> τα όρια του πρωκτικού σωλήνα;</a:t>
            </a:r>
          </a:p>
          <a:p>
            <a:pPr marL="342900" indent="-342900">
              <a:buFont typeface="+mj-lt"/>
              <a:buAutoNum type="arabicPeriod" startAt="10"/>
            </a:pPr>
            <a:r>
              <a:rPr lang="el-GR" sz="1400" dirty="0"/>
              <a:t>Τι είναι οι πρωκτικοί στύλοι, οι πρωκτικές βαλβίδες και οι πρωκτικοί κόλποι;</a:t>
            </a:r>
          </a:p>
          <a:p>
            <a:pPr marL="342900" indent="-342900">
              <a:buFont typeface="+mj-lt"/>
              <a:buAutoNum type="arabicPeriod" startAt="10"/>
            </a:pPr>
            <a:r>
              <a:rPr lang="el-GR" sz="1400" dirty="0"/>
              <a:t>Τι είναι η οδοντωτή γραμμή (</a:t>
            </a:r>
            <a:r>
              <a:rPr lang="el-GR" sz="1400" dirty="0" err="1"/>
              <a:t>αιμορροϊδικός</a:t>
            </a:r>
            <a:r>
              <a:rPr lang="el-GR" sz="1400" dirty="0"/>
              <a:t> δακτύλιος) του πρωκτού;</a:t>
            </a:r>
          </a:p>
          <a:p>
            <a:pPr marL="342900" indent="-342900">
              <a:buFont typeface="+mj-lt"/>
              <a:buAutoNum type="arabicPeriod" startAt="10"/>
            </a:pPr>
            <a:r>
              <a:rPr lang="el-GR" sz="1400" dirty="0"/>
              <a:t>Περιγραφή της αρτηριακής αιμάτωσης και της φλεβικής παροχέτευσης του πρωκτικού σωλήνα;</a:t>
            </a:r>
          </a:p>
          <a:p>
            <a:pPr marL="342900" indent="-342900">
              <a:buFont typeface="+mj-lt"/>
              <a:buAutoNum type="arabicPeriod" startAt="10"/>
            </a:pPr>
            <a:r>
              <a:rPr lang="el-GR" sz="1400" dirty="0"/>
              <a:t>Περιγραφή της λεμφικής αποχέτευσης του πρωκτικού σωλήνα;</a:t>
            </a:r>
          </a:p>
          <a:p>
            <a:pPr marL="514350" indent="-514350">
              <a:buFont typeface="+mj-lt"/>
              <a:buAutoNum type="arabicPeriod" startAt="14"/>
            </a:pPr>
            <a:endParaRPr lang="el-GR" sz="1100" dirty="0"/>
          </a:p>
        </p:txBody>
      </p:sp>
    </p:spTree>
    <p:extLst>
      <p:ext uri="{BB962C8B-B14F-4D97-AF65-F5344CB8AC3E}">
        <p14:creationId xmlns:p14="http://schemas.microsoft.com/office/powerpoint/2010/main" val="3682156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9CFFD-C160-5509-2F9E-EC918B760E9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0D22995-ECD6-B823-7B56-5F116BFB1CEC}"/>
              </a:ext>
            </a:extLst>
          </p:cNvPr>
          <p:cNvSpPr>
            <a:spLocks noGrp="1"/>
          </p:cNvSpPr>
          <p:nvPr>
            <p:ph type="title"/>
          </p:nvPr>
        </p:nvSpPr>
        <p:spPr/>
        <p:txBody>
          <a:bodyPr>
            <a:normAutofit fontScale="90000"/>
          </a:bodyPr>
          <a:lstStyle/>
          <a:p>
            <a:r>
              <a:rPr lang="el-GR" dirty="0"/>
              <a:t>Ερωτήσεις </a:t>
            </a:r>
          </a:p>
        </p:txBody>
      </p:sp>
      <p:sp>
        <p:nvSpPr>
          <p:cNvPr id="4" name="Rectangle 1">
            <a:extLst>
              <a:ext uri="{FF2B5EF4-FFF2-40B4-BE49-F238E27FC236}">
                <a16:creationId xmlns:a16="http://schemas.microsoft.com/office/drawing/2014/main" id="{4D80D4B7-9D9B-F6EF-2481-0FEA698C06A1}"/>
              </a:ext>
            </a:extLst>
          </p:cNvPr>
          <p:cNvSpPr>
            <a:spLocks noGrp="1" noChangeArrowheads="1"/>
          </p:cNvSpPr>
          <p:nvPr>
            <p:ph idx="1"/>
          </p:nvPr>
        </p:nvSpPr>
        <p:spPr bwMode="auto">
          <a:xfrm>
            <a:off x="457201" y="1665421"/>
            <a:ext cx="11472530" cy="467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startAt="19"/>
            </a:pPr>
            <a:r>
              <a:rPr lang="el-GR" sz="1600" dirty="0"/>
              <a:t>Περιγραφή της νεύρωσης του πρωκτικού σωλήνα;</a:t>
            </a:r>
          </a:p>
          <a:p>
            <a:pPr marL="342900" indent="-342900">
              <a:buFont typeface="+mj-lt"/>
              <a:buAutoNum type="arabicPeriod" startAt="19"/>
            </a:pPr>
            <a:r>
              <a:rPr lang="el-GR" sz="1600" dirty="0"/>
              <a:t>Περιγραφή της θέσης, της δομής, της νεύρωσης και της λειτουργίας του έσω και του έξω σφιγκτήρα του πρωκτού;</a:t>
            </a:r>
          </a:p>
          <a:p>
            <a:pPr marL="342900" indent="-342900">
              <a:buFont typeface="+mj-lt"/>
              <a:buAutoNum type="arabicPeriod" startAt="19"/>
            </a:pPr>
            <a:r>
              <a:rPr lang="el-GR" sz="1600" dirty="0"/>
              <a:t>Περιγράψτε τις </a:t>
            </a:r>
            <a:r>
              <a:rPr lang="el-GR" sz="1600" dirty="0" err="1"/>
              <a:t>πυλαιοσυστηματικές</a:t>
            </a:r>
            <a:r>
              <a:rPr lang="el-GR" sz="1600" dirty="0"/>
              <a:t> αναστομώσεις;</a:t>
            </a:r>
          </a:p>
          <a:p>
            <a:pPr marL="342900" indent="-342900">
              <a:buFont typeface="+mj-lt"/>
              <a:buAutoNum type="arabicPeriod" startAt="19"/>
            </a:pPr>
            <a:r>
              <a:rPr lang="el-GR" sz="1600" dirty="0"/>
              <a:t>Περιγράψτε τη δομή του περιτοναίου και τη νεύρωσή του;</a:t>
            </a:r>
          </a:p>
          <a:p>
            <a:pPr marL="342900" indent="-342900">
              <a:buFont typeface="+mj-lt"/>
              <a:buAutoNum type="arabicPeriod" startAt="19"/>
            </a:pPr>
            <a:r>
              <a:rPr lang="el-GR" sz="1600" dirty="0"/>
              <a:t>Περιγράψτε τη δομή του μείζονος και του ελάσσονος </a:t>
            </a:r>
            <a:r>
              <a:rPr lang="el-GR" sz="1600" dirty="0" err="1"/>
              <a:t>επιπλόου</a:t>
            </a:r>
            <a:r>
              <a:rPr lang="el-GR" sz="1600" dirty="0"/>
              <a:t>;</a:t>
            </a:r>
          </a:p>
          <a:p>
            <a:pPr marL="342900" indent="-342900">
              <a:buFont typeface="+mj-lt"/>
              <a:buAutoNum type="arabicPeriod" startAt="19"/>
            </a:pPr>
            <a:r>
              <a:rPr lang="el-GR" sz="1600" dirty="0"/>
              <a:t>Τι είναι η περιτονίτιδα και ποιες οι αιτίες της;</a:t>
            </a:r>
          </a:p>
          <a:p>
            <a:pPr marL="342900" indent="-342900">
              <a:buFont typeface="+mj-lt"/>
              <a:buAutoNum type="arabicPeriod" startAt="19"/>
            </a:pPr>
            <a:r>
              <a:rPr lang="el-GR" sz="1600" dirty="0"/>
              <a:t>Ποια όργανα της κοιλίας είναι </a:t>
            </a:r>
            <a:r>
              <a:rPr lang="el-GR" sz="1600" dirty="0" err="1"/>
              <a:t>εξωπεριτοναϊκά</a:t>
            </a:r>
            <a:r>
              <a:rPr lang="el-GR" sz="1600" dirty="0"/>
              <a:t>; </a:t>
            </a:r>
            <a:r>
              <a:rPr lang="el-GR" sz="1600" dirty="0" err="1"/>
              <a:t>νεφροί</a:t>
            </a:r>
            <a:r>
              <a:rPr lang="el-GR" sz="1600" dirty="0"/>
              <a:t>, ουρητήρες, ήπαρ, σπλήνας, πάγκρεας, επινεφρίδια, χοληδόχος κύστη, στόμαχος, δωδεκαδάκτυλο, παχύ έντερο</a:t>
            </a:r>
          </a:p>
          <a:p>
            <a:pPr marL="342900" indent="-342900">
              <a:buFont typeface="+mj-lt"/>
              <a:buAutoNum type="arabicPeriod" startAt="19"/>
            </a:pPr>
            <a:r>
              <a:rPr lang="el-GR" sz="1600" dirty="0"/>
              <a:t>Ποια η δομή των συνδέσμων των κοιλιακών σπλάγχνων; περιγράψτε τη λεμφική αποχέτευση του δωδεκαδακτύλου.</a:t>
            </a:r>
          </a:p>
          <a:p>
            <a:pPr marL="514350" indent="-514350">
              <a:buFont typeface="+mj-lt"/>
              <a:buAutoNum type="arabicPeriod" startAt="14"/>
            </a:pPr>
            <a:endParaRPr lang="el-GR" sz="1100" dirty="0"/>
          </a:p>
        </p:txBody>
      </p:sp>
    </p:spTree>
    <p:extLst>
      <p:ext uri="{BB962C8B-B14F-4D97-AF65-F5344CB8AC3E}">
        <p14:creationId xmlns:p14="http://schemas.microsoft.com/office/powerpoint/2010/main" val="1784033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B5E634-1C6B-6777-FD44-40B69E7D5F94}"/>
              </a:ext>
            </a:extLst>
          </p:cNvPr>
          <p:cNvSpPr>
            <a:spLocks noGrp="1"/>
          </p:cNvSpPr>
          <p:nvPr>
            <p:ph type="title"/>
          </p:nvPr>
        </p:nvSpPr>
        <p:spPr/>
        <p:txBody>
          <a:bodyPr>
            <a:normAutofit fontScale="90000"/>
          </a:bodyPr>
          <a:lstStyle/>
          <a:p>
            <a:r>
              <a:rPr lang="en-US" dirty="0"/>
              <a:t>Video credits</a:t>
            </a:r>
            <a:endParaRPr lang="el-GR" dirty="0"/>
          </a:p>
        </p:txBody>
      </p:sp>
      <p:sp>
        <p:nvSpPr>
          <p:cNvPr id="3" name="Θέση περιεχομένου 2">
            <a:extLst>
              <a:ext uri="{FF2B5EF4-FFF2-40B4-BE49-F238E27FC236}">
                <a16:creationId xmlns:a16="http://schemas.microsoft.com/office/drawing/2014/main" id="{39AB18F6-6944-0AD4-64B9-BB884F4743B7}"/>
              </a:ext>
            </a:extLst>
          </p:cNvPr>
          <p:cNvSpPr>
            <a:spLocks noGrp="1"/>
          </p:cNvSpPr>
          <p:nvPr>
            <p:ph idx="1"/>
          </p:nvPr>
        </p:nvSpPr>
        <p:spPr>
          <a:xfrm>
            <a:off x="261257" y="1825624"/>
            <a:ext cx="11625943" cy="4738461"/>
          </a:xfrm>
        </p:spPr>
        <p:txBody>
          <a:bodyPr>
            <a:normAutofit/>
          </a:bodyPr>
          <a:lstStyle/>
          <a:p>
            <a:r>
              <a:rPr lang="en-US" sz="2400" dirty="0"/>
              <a:t>Visual material: Complete Anatomy, © 3D4Medical by Elsevier.</a:t>
            </a:r>
            <a:br>
              <a:rPr lang="en-US" sz="2400" dirty="0"/>
            </a:br>
            <a:r>
              <a:rPr lang="en-US" sz="2400" dirty="0"/>
              <a:t>Used for educational presentation purposes.</a:t>
            </a:r>
            <a:endParaRPr lang="de-DE" sz="2400" dirty="0">
              <a:hlinkClick r:id="rId2"/>
            </a:endParaRPr>
          </a:p>
          <a:p>
            <a:pPr marL="0" indent="0">
              <a:buNone/>
            </a:pPr>
            <a:endParaRPr lang="de-DE" sz="2400" dirty="0"/>
          </a:p>
          <a:p>
            <a:endParaRPr lang="el-GR" sz="2400" dirty="0"/>
          </a:p>
        </p:txBody>
      </p:sp>
    </p:spTree>
    <p:extLst>
      <p:ext uri="{BB962C8B-B14F-4D97-AF65-F5344CB8AC3E}">
        <p14:creationId xmlns:p14="http://schemas.microsoft.com/office/powerpoint/2010/main" val="880498414"/>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20577</TotalTime>
  <Words>2418</Words>
  <Application>Microsoft Office PowerPoint</Application>
  <PresentationFormat>Ευρεία οθόνη</PresentationFormat>
  <Paragraphs>368</Paragraphs>
  <Slides>49</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2</vt:i4>
      </vt:variant>
      <vt:variant>
        <vt:lpstr>Τίτλοι διαφανειών</vt:lpstr>
      </vt:variant>
      <vt:variant>
        <vt:i4>49</vt:i4>
      </vt:variant>
    </vt:vector>
  </HeadingPairs>
  <TitlesOfParts>
    <vt:vector size="55" baseType="lpstr">
      <vt:lpstr>Aptos</vt:lpstr>
      <vt:lpstr>Aptos Display</vt:lpstr>
      <vt:lpstr>Arial</vt:lpstr>
      <vt:lpstr>ui-sans-serif</vt:lpstr>
      <vt:lpstr>Θέμα του Office</vt:lpstr>
      <vt:lpstr>1_Θέμα του Office</vt:lpstr>
      <vt:lpstr>Template?</vt:lpstr>
      <vt:lpstr>Λεπτό Έντερο</vt:lpstr>
      <vt:lpstr>Δωδεκαδάκτυλο</vt:lpstr>
      <vt:lpstr>Ανατομικές Σχέσεις 12/Δακτύλου</vt:lpstr>
      <vt:lpstr>Ανατομικές Σχέσεις 12/Δακτύλου</vt:lpstr>
      <vt:lpstr>Ανατομικές Σχέσεις 12/Δακτύλου</vt:lpstr>
      <vt:lpstr>Ανατομικές Σχέσεις 12/Δακτύλου</vt:lpstr>
      <vt:lpstr>Δωδεκαδάκτυλο</vt:lpstr>
      <vt:lpstr>Δωδεκαδάκτυλο</vt:lpstr>
      <vt:lpstr>Νήστιδα – Ειλεός</vt:lpstr>
      <vt:lpstr>Μεσεντέριο της νήστιδας και του ειλεού</vt:lpstr>
      <vt:lpstr>Ανατομικές σχέσεις νήστιδας - ειλεού</vt:lpstr>
      <vt:lpstr>Νήστιδα - Ειλεός</vt:lpstr>
      <vt:lpstr>Νήστιδα - Ειλεός</vt:lpstr>
      <vt:lpstr>Παρουσίαση του PowerPoint</vt:lpstr>
      <vt:lpstr>Νήστιδα - Ειλεός</vt:lpstr>
      <vt:lpstr>Παθήσεις νήστιδας - ειλεού </vt:lpstr>
      <vt:lpstr>Πυλαία φλέβα</vt:lpstr>
      <vt:lpstr>Παχύ Έντερο</vt:lpstr>
      <vt:lpstr>Παρουσίαση του PowerPoint</vt:lpstr>
      <vt:lpstr>Τυφλό</vt:lpstr>
      <vt:lpstr>Σκωληκοειδής Απόφυση</vt:lpstr>
      <vt:lpstr>Τυφλό -  Σκωληκοειδής Απόφυση</vt:lpstr>
      <vt:lpstr>Ανιόν Κόλον</vt:lpstr>
      <vt:lpstr>Ανιόν Κόλον</vt:lpstr>
      <vt:lpstr>Ανιόν Κόλον</vt:lpstr>
      <vt:lpstr>Εγκάρσιο Κόλον</vt:lpstr>
      <vt:lpstr>Εγκάρσιο Κόλον</vt:lpstr>
      <vt:lpstr>Κατιόν Κόλον</vt:lpstr>
      <vt:lpstr>Κατιόν Κόλον</vt:lpstr>
      <vt:lpstr>Σιγμοειδές Κόλον</vt:lpstr>
      <vt:lpstr>Σιγμοειδές Κόλον</vt:lpstr>
      <vt:lpstr>Ορθό</vt:lpstr>
      <vt:lpstr>Παρουσίαση του PowerPoint</vt:lpstr>
      <vt:lpstr>Παρουσίαση του PowerPoint</vt:lpstr>
      <vt:lpstr>Ορθό</vt:lpstr>
      <vt:lpstr>Πρωκτός</vt:lpstr>
      <vt:lpstr>Εσωτερικό του Πρωκτικού Σωλήνα</vt:lpstr>
      <vt:lpstr>ΑΡΤΗΡΙΕΣ ΤΟΥ ΠΡΩΚΤΟΥ</vt:lpstr>
      <vt:lpstr>ΦΛΕΒΙΚΗ ΠΑΡΟΧΕΤΕΥΣΗ ΤΟΥ ΠΡΩΚΤΙΚΟΥ ΣΩΛΗΝΑ</vt:lpstr>
      <vt:lpstr>Λεμφική Αποχέτευση του Πρωκτικού Σωλήνα</vt:lpstr>
      <vt:lpstr>Νεύρωση του Πρωκτικού Σωλήνα</vt:lpstr>
      <vt:lpstr>Έσω Σφιγκτήρας του Πρωκτού</vt:lpstr>
      <vt:lpstr>Έξω Σφιγκτήρας του Πρωκτού</vt:lpstr>
      <vt:lpstr>Αναστομώσεις Μεταξύ Πυλαίας και Συστηματικής Κυκλοφορίας  (Πυλαιο-Συστηματικές Αναστομώσεις)</vt:lpstr>
      <vt:lpstr>Ερωτήσεις </vt:lpstr>
      <vt:lpstr>Ερωτήσεις </vt:lpstr>
      <vt:lpstr>Ερωτήσεις </vt:lpstr>
      <vt:lpstr>Video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Evangelia-Marouso Kaplani</dc:creator>
  <cp:lastModifiedBy>Evangelia-Marouso Kaplani</cp:lastModifiedBy>
  <cp:revision>48</cp:revision>
  <dcterms:created xsi:type="dcterms:W3CDTF">2025-08-26T11:05:02Z</dcterms:created>
  <dcterms:modified xsi:type="dcterms:W3CDTF">2026-04-26T13:33:01Z</dcterms:modified>
</cp:coreProperties>
</file>