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62"/>
  </p:notesMasterIdLst>
  <p:sldIdLst>
    <p:sldId id="284" r:id="rId3"/>
    <p:sldId id="336" r:id="rId4"/>
    <p:sldId id="337" r:id="rId5"/>
    <p:sldId id="379" r:id="rId6"/>
    <p:sldId id="338" r:id="rId7"/>
    <p:sldId id="380" r:id="rId8"/>
    <p:sldId id="339" r:id="rId9"/>
    <p:sldId id="381" r:id="rId10"/>
    <p:sldId id="382" r:id="rId11"/>
    <p:sldId id="340" r:id="rId12"/>
    <p:sldId id="341" r:id="rId13"/>
    <p:sldId id="342" r:id="rId14"/>
    <p:sldId id="383" r:id="rId15"/>
    <p:sldId id="343" r:id="rId16"/>
    <p:sldId id="344" r:id="rId17"/>
    <p:sldId id="345" r:id="rId18"/>
    <p:sldId id="393" r:id="rId19"/>
    <p:sldId id="346" r:id="rId20"/>
    <p:sldId id="372" r:id="rId21"/>
    <p:sldId id="373" r:id="rId22"/>
    <p:sldId id="384" r:id="rId23"/>
    <p:sldId id="385" r:id="rId24"/>
    <p:sldId id="347" r:id="rId25"/>
    <p:sldId id="386" r:id="rId26"/>
    <p:sldId id="348" r:id="rId27"/>
    <p:sldId id="388" r:id="rId28"/>
    <p:sldId id="378" r:id="rId29"/>
    <p:sldId id="350" r:id="rId30"/>
    <p:sldId id="351" r:id="rId31"/>
    <p:sldId id="389" r:id="rId32"/>
    <p:sldId id="376" r:id="rId33"/>
    <p:sldId id="352" r:id="rId34"/>
    <p:sldId id="353" r:id="rId35"/>
    <p:sldId id="354" r:id="rId36"/>
    <p:sldId id="394" r:id="rId37"/>
    <p:sldId id="390" r:id="rId38"/>
    <p:sldId id="377" r:id="rId39"/>
    <p:sldId id="391" r:id="rId40"/>
    <p:sldId id="355" r:id="rId41"/>
    <p:sldId id="356" r:id="rId42"/>
    <p:sldId id="357" r:id="rId43"/>
    <p:sldId id="358" r:id="rId44"/>
    <p:sldId id="359" r:id="rId45"/>
    <p:sldId id="360" r:id="rId46"/>
    <p:sldId id="361" r:id="rId47"/>
    <p:sldId id="362" r:id="rId48"/>
    <p:sldId id="363" r:id="rId49"/>
    <p:sldId id="364" r:id="rId50"/>
    <p:sldId id="365" r:id="rId51"/>
    <p:sldId id="366" r:id="rId52"/>
    <p:sldId id="367" r:id="rId53"/>
    <p:sldId id="368" r:id="rId54"/>
    <p:sldId id="369" r:id="rId55"/>
    <p:sldId id="370" r:id="rId56"/>
    <p:sldId id="371" r:id="rId57"/>
    <p:sldId id="392" r:id="rId58"/>
    <p:sldId id="286" r:id="rId59"/>
    <p:sldId id="335" r:id="rId60"/>
    <p:sldId id="313" r:id="rId61"/>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D4EF"/>
    <a:srgbClr val="EBF3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36" autoAdjust="0"/>
    <p:restoredTop sz="94660"/>
  </p:normalViewPr>
  <p:slideViewPr>
    <p:cSldViewPr snapToGrid="0">
      <p:cViewPr varScale="1">
        <p:scale>
          <a:sx n="58" d="100"/>
          <a:sy n="58" d="100"/>
        </p:scale>
        <p:origin x="52"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E657A8-C89C-46DD-A31A-59DEA7978A45}" type="doc">
      <dgm:prSet loTypeId="urn:microsoft.com/office/officeart/2005/8/layout/list1" loCatId="list" qsTypeId="urn:microsoft.com/office/officeart/2005/8/quickstyle/simple2" qsCatId="simple" csTypeId="urn:microsoft.com/office/officeart/2005/8/colors/accent1_2" csCatId="accent1"/>
      <dgm:spPr/>
      <dgm:t>
        <a:bodyPr/>
        <a:lstStyle/>
        <a:p>
          <a:endParaRPr lang="en-US"/>
        </a:p>
      </dgm:t>
    </dgm:pt>
    <dgm:pt modelId="{C55925F3-D167-4DA5-8792-9BB704763789}">
      <dgm:prSet/>
      <dgm:spPr/>
      <dgm:t>
        <a:bodyPr/>
        <a:lstStyle/>
        <a:p>
          <a:r>
            <a:rPr lang="el-GR" b="1"/>
            <a:t>Επικάρδιο (ορογόνο περικάρδιο):</a:t>
          </a:r>
          <a:endParaRPr lang="en-US"/>
        </a:p>
      </dgm:t>
    </dgm:pt>
    <dgm:pt modelId="{686B0CA7-9722-48EA-A1EE-F9B9B7DD6A0B}" type="parTrans" cxnId="{4F3959C9-CB5C-4952-9E51-7598A3F2C5D9}">
      <dgm:prSet/>
      <dgm:spPr/>
      <dgm:t>
        <a:bodyPr/>
        <a:lstStyle/>
        <a:p>
          <a:endParaRPr lang="en-US"/>
        </a:p>
      </dgm:t>
    </dgm:pt>
    <dgm:pt modelId="{BD4BB0C5-30F5-45AA-BF5A-933D558BF04A}" type="sibTrans" cxnId="{4F3959C9-CB5C-4952-9E51-7598A3F2C5D9}">
      <dgm:prSet/>
      <dgm:spPr/>
      <dgm:t>
        <a:bodyPr/>
        <a:lstStyle/>
        <a:p>
          <a:endParaRPr lang="en-US"/>
        </a:p>
      </dgm:t>
    </dgm:pt>
    <dgm:pt modelId="{44E844A6-5605-4EE6-87C8-18997DBDF190}">
      <dgm:prSet/>
      <dgm:spPr/>
      <dgm:t>
        <a:bodyPr/>
        <a:lstStyle/>
        <a:p>
          <a:r>
            <a:rPr lang="el-GR"/>
            <a:t>αποτελείται από μεσοθηλιακά κύτταρα</a:t>
          </a:r>
          <a:endParaRPr lang="en-US"/>
        </a:p>
      </dgm:t>
    </dgm:pt>
    <dgm:pt modelId="{5829D679-6CFB-452F-8FB2-7D2B248899F2}" type="parTrans" cxnId="{C56266A7-7987-4916-8530-35FDAD006596}">
      <dgm:prSet/>
      <dgm:spPr/>
      <dgm:t>
        <a:bodyPr/>
        <a:lstStyle/>
        <a:p>
          <a:endParaRPr lang="en-US"/>
        </a:p>
      </dgm:t>
    </dgm:pt>
    <dgm:pt modelId="{A4DCE6AB-668B-4BD4-B327-A8B672D811C2}" type="sibTrans" cxnId="{C56266A7-7987-4916-8530-35FDAD006596}">
      <dgm:prSet/>
      <dgm:spPr/>
      <dgm:t>
        <a:bodyPr/>
        <a:lstStyle/>
        <a:p>
          <a:endParaRPr lang="en-US"/>
        </a:p>
      </dgm:t>
    </dgm:pt>
    <dgm:pt modelId="{051070E5-C308-4568-85B9-C33C10B5981F}">
      <dgm:prSet/>
      <dgm:spPr/>
      <dgm:t>
        <a:bodyPr/>
        <a:lstStyle/>
        <a:p>
          <a:r>
            <a:rPr lang="el-GR" b="1"/>
            <a:t>Μυοκάρδιο:</a:t>
          </a:r>
          <a:endParaRPr lang="en-US"/>
        </a:p>
      </dgm:t>
    </dgm:pt>
    <dgm:pt modelId="{B8CB3928-A698-470B-8334-D0F18718C10A}" type="parTrans" cxnId="{048BD3E5-9849-4510-ACCA-D01BCEBC1873}">
      <dgm:prSet/>
      <dgm:spPr/>
      <dgm:t>
        <a:bodyPr/>
        <a:lstStyle/>
        <a:p>
          <a:endParaRPr lang="en-US"/>
        </a:p>
      </dgm:t>
    </dgm:pt>
    <dgm:pt modelId="{94983F36-95EF-4846-AD95-2A0FC0113467}" type="sibTrans" cxnId="{048BD3E5-9849-4510-ACCA-D01BCEBC1873}">
      <dgm:prSet/>
      <dgm:spPr/>
      <dgm:t>
        <a:bodyPr/>
        <a:lstStyle/>
        <a:p>
          <a:endParaRPr lang="en-US"/>
        </a:p>
      </dgm:t>
    </dgm:pt>
    <dgm:pt modelId="{B359C2E1-6D57-43DE-8024-C2F90C181DB9}">
      <dgm:prSet/>
      <dgm:spPr/>
      <dgm:t>
        <a:bodyPr/>
        <a:lstStyle/>
        <a:p>
          <a:r>
            <a:rPr lang="el-GR"/>
            <a:t>αποτελείται από εξειδικευμένες μυϊκές ίνες (συστολή)</a:t>
          </a:r>
          <a:endParaRPr lang="en-US"/>
        </a:p>
      </dgm:t>
    </dgm:pt>
    <dgm:pt modelId="{A42CBCCC-75A2-4AAA-9A0D-5FEE05A377AA}" type="parTrans" cxnId="{FF21BEEC-ABEB-4893-AD88-EC9ADF3E3540}">
      <dgm:prSet/>
      <dgm:spPr/>
      <dgm:t>
        <a:bodyPr/>
        <a:lstStyle/>
        <a:p>
          <a:endParaRPr lang="en-US"/>
        </a:p>
      </dgm:t>
    </dgm:pt>
    <dgm:pt modelId="{7C8CB1A0-E981-4D2C-951F-A7479A9581FD}" type="sibTrans" cxnId="{FF21BEEC-ABEB-4893-AD88-EC9ADF3E3540}">
      <dgm:prSet/>
      <dgm:spPr/>
      <dgm:t>
        <a:bodyPr/>
        <a:lstStyle/>
        <a:p>
          <a:endParaRPr lang="en-US"/>
        </a:p>
      </dgm:t>
    </dgm:pt>
    <dgm:pt modelId="{FC953252-44E4-40B7-B173-E59BB749066E}">
      <dgm:prSet/>
      <dgm:spPr/>
      <dgm:t>
        <a:bodyPr/>
        <a:lstStyle/>
        <a:p>
          <a:r>
            <a:rPr lang="el-GR"/>
            <a:t>οι οποίες σχηματίζουν δοκίδες</a:t>
          </a:r>
          <a:endParaRPr lang="en-US"/>
        </a:p>
      </dgm:t>
    </dgm:pt>
    <dgm:pt modelId="{D1700887-CDD8-401B-89E0-F2F8E6F42E99}" type="parTrans" cxnId="{2460CD96-BF62-4BBD-B25A-5E050BD3DBAC}">
      <dgm:prSet/>
      <dgm:spPr/>
      <dgm:t>
        <a:bodyPr/>
        <a:lstStyle/>
        <a:p>
          <a:endParaRPr lang="en-US"/>
        </a:p>
      </dgm:t>
    </dgm:pt>
    <dgm:pt modelId="{74BA6917-8892-47F0-9DC5-B69F1F0DAFEE}" type="sibTrans" cxnId="{2460CD96-BF62-4BBD-B25A-5E050BD3DBAC}">
      <dgm:prSet/>
      <dgm:spPr/>
      <dgm:t>
        <a:bodyPr/>
        <a:lstStyle/>
        <a:p>
          <a:endParaRPr lang="en-US"/>
        </a:p>
      </dgm:t>
    </dgm:pt>
    <dgm:pt modelId="{AC424DB9-D88C-42EF-8F84-F02F759B80E4}">
      <dgm:prSet/>
      <dgm:spPr/>
      <dgm:t>
        <a:bodyPr/>
        <a:lstStyle/>
        <a:p>
          <a:r>
            <a:rPr lang="el-GR"/>
            <a:t>επίσης σχηματίζουν τους θηλοειδείς μυς</a:t>
          </a:r>
          <a:endParaRPr lang="en-US"/>
        </a:p>
      </dgm:t>
    </dgm:pt>
    <dgm:pt modelId="{DAB8EE9E-89E2-4E70-A701-F0362D3C82AE}" type="parTrans" cxnId="{428013CA-CCD6-4EB0-B6B8-815DCAA6D31E}">
      <dgm:prSet/>
      <dgm:spPr/>
      <dgm:t>
        <a:bodyPr/>
        <a:lstStyle/>
        <a:p>
          <a:endParaRPr lang="en-US"/>
        </a:p>
      </dgm:t>
    </dgm:pt>
    <dgm:pt modelId="{4FF59859-9FFE-48D6-B9BF-F74813453FAF}" type="sibTrans" cxnId="{428013CA-CCD6-4EB0-B6B8-815DCAA6D31E}">
      <dgm:prSet/>
      <dgm:spPr/>
      <dgm:t>
        <a:bodyPr/>
        <a:lstStyle/>
        <a:p>
          <a:endParaRPr lang="en-US"/>
        </a:p>
      </dgm:t>
    </dgm:pt>
    <dgm:pt modelId="{655DC2C8-9A13-47C8-A367-E19C221DFD1C}">
      <dgm:prSet/>
      <dgm:spPr/>
      <dgm:t>
        <a:bodyPr/>
        <a:lstStyle/>
        <a:p>
          <a:r>
            <a:rPr lang="el-GR" b="1"/>
            <a:t>Ενδοκάρδιο:</a:t>
          </a:r>
          <a:endParaRPr lang="en-US"/>
        </a:p>
      </dgm:t>
    </dgm:pt>
    <dgm:pt modelId="{7EDD3806-C9EA-412F-8751-AF87CB029624}" type="parTrans" cxnId="{9FA14904-49B3-4D2E-8B5B-D7C395D3204C}">
      <dgm:prSet/>
      <dgm:spPr/>
      <dgm:t>
        <a:bodyPr/>
        <a:lstStyle/>
        <a:p>
          <a:endParaRPr lang="en-US"/>
        </a:p>
      </dgm:t>
    </dgm:pt>
    <dgm:pt modelId="{06440456-7059-4C78-B74A-33F8DFCFB604}" type="sibTrans" cxnId="{9FA14904-49B3-4D2E-8B5B-D7C395D3204C}">
      <dgm:prSet/>
      <dgm:spPr/>
      <dgm:t>
        <a:bodyPr/>
        <a:lstStyle/>
        <a:p>
          <a:endParaRPr lang="en-US"/>
        </a:p>
      </dgm:t>
    </dgm:pt>
    <dgm:pt modelId="{3B94FC3C-B683-4523-A6D8-6CF32D2DDA68}">
      <dgm:prSet/>
      <dgm:spPr/>
      <dgm:t>
        <a:bodyPr/>
        <a:lstStyle/>
        <a:p>
          <a:r>
            <a:rPr lang="el-GR"/>
            <a:t>αποτελείται από ενδοθηλιακά κύτταρα</a:t>
          </a:r>
          <a:endParaRPr lang="en-US"/>
        </a:p>
      </dgm:t>
    </dgm:pt>
    <dgm:pt modelId="{6A272C2D-6723-426F-BF65-10B7330561B0}" type="parTrans" cxnId="{3674965F-DFF4-4C2D-9842-4882A17B1326}">
      <dgm:prSet/>
      <dgm:spPr/>
      <dgm:t>
        <a:bodyPr/>
        <a:lstStyle/>
        <a:p>
          <a:endParaRPr lang="en-US"/>
        </a:p>
      </dgm:t>
    </dgm:pt>
    <dgm:pt modelId="{EED7B23A-AC58-428C-A813-B43EA738A463}" type="sibTrans" cxnId="{3674965F-DFF4-4C2D-9842-4882A17B1326}">
      <dgm:prSet/>
      <dgm:spPr/>
      <dgm:t>
        <a:bodyPr/>
        <a:lstStyle/>
        <a:p>
          <a:endParaRPr lang="en-US"/>
        </a:p>
      </dgm:t>
    </dgm:pt>
    <dgm:pt modelId="{29735A14-DDE9-4FE8-8474-D408DCF871E2}">
      <dgm:prSet/>
      <dgm:spPr/>
      <dgm:t>
        <a:bodyPr/>
        <a:lstStyle/>
        <a:p>
          <a:r>
            <a:rPr lang="el-GR"/>
            <a:t>ίνες κολλαγόνου</a:t>
          </a:r>
          <a:endParaRPr lang="en-US"/>
        </a:p>
      </dgm:t>
    </dgm:pt>
    <dgm:pt modelId="{5796CDA4-F207-4394-9EA3-1BEFB73E0A26}" type="parTrans" cxnId="{C31A6995-8B10-42B4-9310-BD4F50872AB1}">
      <dgm:prSet/>
      <dgm:spPr/>
      <dgm:t>
        <a:bodyPr/>
        <a:lstStyle/>
        <a:p>
          <a:endParaRPr lang="en-US"/>
        </a:p>
      </dgm:t>
    </dgm:pt>
    <dgm:pt modelId="{3CD2A987-2399-4362-88E8-7008A052519C}" type="sibTrans" cxnId="{C31A6995-8B10-42B4-9310-BD4F50872AB1}">
      <dgm:prSet/>
      <dgm:spPr/>
      <dgm:t>
        <a:bodyPr/>
        <a:lstStyle/>
        <a:p>
          <a:endParaRPr lang="en-US"/>
        </a:p>
      </dgm:t>
    </dgm:pt>
    <dgm:pt modelId="{47BF3AC2-884A-46A7-A72E-F254B7AB4480}">
      <dgm:prSet/>
      <dgm:spPr/>
      <dgm:t>
        <a:bodyPr/>
        <a:lstStyle/>
        <a:p>
          <a:r>
            <a:rPr lang="el-GR"/>
            <a:t>ελαστικές ίνες</a:t>
          </a:r>
          <a:endParaRPr lang="en-US"/>
        </a:p>
      </dgm:t>
    </dgm:pt>
    <dgm:pt modelId="{32DBC12F-A9F2-4E9A-BECE-F711646AF5B6}" type="parTrans" cxnId="{AA875ACC-0394-4681-AE12-3AA9D5CF3EE5}">
      <dgm:prSet/>
      <dgm:spPr/>
      <dgm:t>
        <a:bodyPr/>
        <a:lstStyle/>
        <a:p>
          <a:endParaRPr lang="en-US"/>
        </a:p>
      </dgm:t>
    </dgm:pt>
    <dgm:pt modelId="{7B6A4FE2-6265-4DEE-837E-0CC235E0261B}" type="sibTrans" cxnId="{AA875ACC-0394-4681-AE12-3AA9D5CF3EE5}">
      <dgm:prSet/>
      <dgm:spPr/>
      <dgm:t>
        <a:bodyPr/>
        <a:lstStyle/>
        <a:p>
          <a:endParaRPr lang="en-US"/>
        </a:p>
      </dgm:t>
    </dgm:pt>
    <dgm:pt modelId="{4626FF53-6186-4FAC-891B-05F50EDB5058}" type="pres">
      <dgm:prSet presAssocID="{32E657A8-C89C-46DD-A31A-59DEA7978A45}" presName="linear" presStyleCnt="0">
        <dgm:presLayoutVars>
          <dgm:dir/>
          <dgm:animLvl val="lvl"/>
          <dgm:resizeHandles val="exact"/>
        </dgm:presLayoutVars>
      </dgm:prSet>
      <dgm:spPr/>
    </dgm:pt>
    <dgm:pt modelId="{C2F17AAD-2F4C-434B-AB0B-0BE63F95EACC}" type="pres">
      <dgm:prSet presAssocID="{C55925F3-D167-4DA5-8792-9BB704763789}" presName="parentLin" presStyleCnt="0"/>
      <dgm:spPr/>
    </dgm:pt>
    <dgm:pt modelId="{94C365DA-44C9-484A-9F13-F09AF9160EE7}" type="pres">
      <dgm:prSet presAssocID="{C55925F3-D167-4DA5-8792-9BB704763789}" presName="parentLeftMargin" presStyleLbl="node1" presStyleIdx="0" presStyleCnt="3"/>
      <dgm:spPr/>
    </dgm:pt>
    <dgm:pt modelId="{CB240C9C-0DB7-4766-8818-79E3BD54BA84}" type="pres">
      <dgm:prSet presAssocID="{C55925F3-D167-4DA5-8792-9BB704763789}" presName="parentText" presStyleLbl="node1" presStyleIdx="0" presStyleCnt="3">
        <dgm:presLayoutVars>
          <dgm:chMax val="0"/>
          <dgm:bulletEnabled val="1"/>
        </dgm:presLayoutVars>
      </dgm:prSet>
      <dgm:spPr/>
    </dgm:pt>
    <dgm:pt modelId="{0F12AD7D-E77F-476C-812A-2C256CE753DB}" type="pres">
      <dgm:prSet presAssocID="{C55925F3-D167-4DA5-8792-9BB704763789}" presName="negativeSpace" presStyleCnt="0"/>
      <dgm:spPr/>
    </dgm:pt>
    <dgm:pt modelId="{3428349E-4C8B-41B8-8E62-6A63B74F52D9}" type="pres">
      <dgm:prSet presAssocID="{C55925F3-D167-4DA5-8792-9BB704763789}" presName="childText" presStyleLbl="conFgAcc1" presStyleIdx="0" presStyleCnt="3">
        <dgm:presLayoutVars>
          <dgm:bulletEnabled val="1"/>
        </dgm:presLayoutVars>
      </dgm:prSet>
      <dgm:spPr/>
    </dgm:pt>
    <dgm:pt modelId="{08C15253-8270-4E6E-A7E5-377ADB032619}" type="pres">
      <dgm:prSet presAssocID="{BD4BB0C5-30F5-45AA-BF5A-933D558BF04A}" presName="spaceBetweenRectangles" presStyleCnt="0"/>
      <dgm:spPr/>
    </dgm:pt>
    <dgm:pt modelId="{F3040B12-A7BA-422F-B91B-4419B2881FB1}" type="pres">
      <dgm:prSet presAssocID="{051070E5-C308-4568-85B9-C33C10B5981F}" presName="parentLin" presStyleCnt="0"/>
      <dgm:spPr/>
    </dgm:pt>
    <dgm:pt modelId="{7BF8ADF5-2F75-4BEB-81FC-CA49BC40F130}" type="pres">
      <dgm:prSet presAssocID="{051070E5-C308-4568-85B9-C33C10B5981F}" presName="parentLeftMargin" presStyleLbl="node1" presStyleIdx="0" presStyleCnt="3"/>
      <dgm:spPr/>
    </dgm:pt>
    <dgm:pt modelId="{F63944A8-A5C3-4898-A207-DF5D05938AB7}" type="pres">
      <dgm:prSet presAssocID="{051070E5-C308-4568-85B9-C33C10B5981F}" presName="parentText" presStyleLbl="node1" presStyleIdx="1" presStyleCnt="3">
        <dgm:presLayoutVars>
          <dgm:chMax val="0"/>
          <dgm:bulletEnabled val="1"/>
        </dgm:presLayoutVars>
      </dgm:prSet>
      <dgm:spPr/>
    </dgm:pt>
    <dgm:pt modelId="{3A87A25F-7DCE-4E98-950B-F9A76CADB15C}" type="pres">
      <dgm:prSet presAssocID="{051070E5-C308-4568-85B9-C33C10B5981F}" presName="negativeSpace" presStyleCnt="0"/>
      <dgm:spPr/>
    </dgm:pt>
    <dgm:pt modelId="{3E3B045E-25D4-469A-B818-40FE95EDD6EB}" type="pres">
      <dgm:prSet presAssocID="{051070E5-C308-4568-85B9-C33C10B5981F}" presName="childText" presStyleLbl="conFgAcc1" presStyleIdx="1" presStyleCnt="3">
        <dgm:presLayoutVars>
          <dgm:bulletEnabled val="1"/>
        </dgm:presLayoutVars>
      </dgm:prSet>
      <dgm:spPr/>
    </dgm:pt>
    <dgm:pt modelId="{0C5F78ED-D75A-4D89-8FC4-7D6930D8E132}" type="pres">
      <dgm:prSet presAssocID="{94983F36-95EF-4846-AD95-2A0FC0113467}" presName="spaceBetweenRectangles" presStyleCnt="0"/>
      <dgm:spPr/>
    </dgm:pt>
    <dgm:pt modelId="{769A85F0-5397-434F-8AAD-16A2DB3F9E85}" type="pres">
      <dgm:prSet presAssocID="{655DC2C8-9A13-47C8-A367-E19C221DFD1C}" presName="parentLin" presStyleCnt="0"/>
      <dgm:spPr/>
    </dgm:pt>
    <dgm:pt modelId="{17FE4CEF-49AF-4B9F-BF93-670ADE8CEC77}" type="pres">
      <dgm:prSet presAssocID="{655DC2C8-9A13-47C8-A367-E19C221DFD1C}" presName="parentLeftMargin" presStyleLbl="node1" presStyleIdx="1" presStyleCnt="3"/>
      <dgm:spPr/>
    </dgm:pt>
    <dgm:pt modelId="{92E9FE10-A98B-4702-A6C4-9EF80FDF1FD9}" type="pres">
      <dgm:prSet presAssocID="{655DC2C8-9A13-47C8-A367-E19C221DFD1C}" presName="parentText" presStyleLbl="node1" presStyleIdx="2" presStyleCnt="3">
        <dgm:presLayoutVars>
          <dgm:chMax val="0"/>
          <dgm:bulletEnabled val="1"/>
        </dgm:presLayoutVars>
      </dgm:prSet>
      <dgm:spPr/>
    </dgm:pt>
    <dgm:pt modelId="{AAC926E2-B2CA-4035-85E3-9BC15E81CC0D}" type="pres">
      <dgm:prSet presAssocID="{655DC2C8-9A13-47C8-A367-E19C221DFD1C}" presName="negativeSpace" presStyleCnt="0"/>
      <dgm:spPr/>
    </dgm:pt>
    <dgm:pt modelId="{18F7FEE2-F5AE-4E5A-8199-20F1CBD98F89}" type="pres">
      <dgm:prSet presAssocID="{655DC2C8-9A13-47C8-A367-E19C221DFD1C}" presName="childText" presStyleLbl="conFgAcc1" presStyleIdx="2" presStyleCnt="3">
        <dgm:presLayoutVars>
          <dgm:bulletEnabled val="1"/>
        </dgm:presLayoutVars>
      </dgm:prSet>
      <dgm:spPr/>
    </dgm:pt>
  </dgm:ptLst>
  <dgm:cxnLst>
    <dgm:cxn modelId="{9FA14904-49B3-4D2E-8B5B-D7C395D3204C}" srcId="{32E657A8-C89C-46DD-A31A-59DEA7978A45}" destId="{655DC2C8-9A13-47C8-A367-E19C221DFD1C}" srcOrd="2" destOrd="0" parTransId="{7EDD3806-C9EA-412F-8751-AF87CB029624}" sibTransId="{06440456-7059-4C78-B74A-33F8DFCFB604}"/>
    <dgm:cxn modelId="{0569CF25-0490-4EB0-B9E0-0ADD19B6F7D0}" type="presOf" srcId="{44E844A6-5605-4EE6-87C8-18997DBDF190}" destId="{3428349E-4C8B-41B8-8E62-6A63B74F52D9}" srcOrd="0" destOrd="0" presId="urn:microsoft.com/office/officeart/2005/8/layout/list1"/>
    <dgm:cxn modelId="{D392BD2C-8BED-4DB2-81B6-D30CA9F33C15}" type="presOf" srcId="{32E657A8-C89C-46DD-A31A-59DEA7978A45}" destId="{4626FF53-6186-4FAC-891B-05F50EDB5058}" srcOrd="0" destOrd="0" presId="urn:microsoft.com/office/officeart/2005/8/layout/list1"/>
    <dgm:cxn modelId="{BF865F3A-647E-4490-865B-8F4749EE5362}" type="presOf" srcId="{655DC2C8-9A13-47C8-A367-E19C221DFD1C}" destId="{92E9FE10-A98B-4702-A6C4-9EF80FDF1FD9}" srcOrd="1" destOrd="0" presId="urn:microsoft.com/office/officeart/2005/8/layout/list1"/>
    <dgm:cxn modelId="{3674965F-DFF4-4C2D-9842-4882A17B1326}" srcId="{655DC2C8-9A13-47C8-A367-E19C221DFD1C}" destId="{3B94FC3C-B683-4523-A6D8-6CF32D2DDA68}" srcOrd="0" destOrd="0" parTransId="{6A272C2D-6723-426F-BF65-10B7330561B0}" sibTransId="{EED7B23A-AC58-428C-A813-B43EA738A463}"/>
    <dgm:cxn modelId="{C0728B6B-68E1-410A-8308-83EEF8258E57}" type="presOf" srcId="{051070E5-C308-4568-85B9-C33C10B5981F}" destId="{F63944A8-A5C3-4898-A207-DF5D05938AB7}" srcOrd="1" destOrd="0" presId="urn:microsoft.com/office/officeart/2005/8/layout/list1"/>
    <dgm:cxn modelId="{21B86455-513F-4C57-AB36-D472E9F8DF72}" type="presOf" srcId="{3B94FC3C-B683-4523-A6D8-6CF32D2DDA68}" destId="{18F7FEE2-F5AE-4E5A-8199-20F1CBD98F89}" srcOrd="0" destOrd="0" presId="urn:microsoft.com/office/officeart/2005/8/layout/list1"/>
    <dgm:cxn modelId="{BFF6C058-EB18-4178-9C16-0253D2D91A38}" type="presOf" srcId="{47BF3AC2-884A-46A7-A72E-F254B7AB4480}" destId="{18F7FEE2-F5AE-4E5A-8199-20F1CBD98F89}" srcOrd="0" destOrd="2" presId="urn:microsoft.com/office/officeart/2005/8/layout/list1"/>
    <dgm:cxn modelId="{1E83917C-D169-4D3A-B00E-7543FFBC1243}" type="presOf" srcId="{C55925F3-D167-4DA5-8792-9BB704763789}" destId="{CB240C9C-0DB7-4766-8818-79E3BD54BA84}" srcOrd="1" destOrd="0" presId="urn:microsoft.com/office/officeart/2005/8/layout/list1"/>
    <dgm:cxn modelId="{C31A6995-8B10-42B4-9310-BD4F50872AB1}" srcId="{655DC2C8-9A13-47C8-A367-E19C221DFD1C}" destId="{29735A14-DDE9-4FE8-8474-D408DCF871E2}" srcOrd="1" destOrd="0" parTransId="{5796CDA4-F207-4394-9EA3-1BEFB73E0A26}" sibTransId="{3CD2A987-2399-4362-88E8-7008A052519C}"/>
    <dgm:cxn modelId="{2460CD96-BF62-4BBD-B25A-5E050BD3DBAC}" srcId="{051070E5-C308-4568-85B9-C33C10B5981F}" destId="{FC953252-44E4-40B7-B173-E59BB749066E}" srcOrd="1" destOrd="0" parTransId="{D1700887-CDD8-401B-89E0-F2F8E6F42E99}" sibTransId="{74BA6917-8892-47F0-9DC5-B69F1F0DAFEE}"/>
    <dgm:cxn modelId="{E92A64A3-EC55-4FC1-AAC9-D5291E11D2D5}" type="presOf" srcId="{B359C2E1-6D57-43DE-8024-C2F90C181DB9}" destId="{3E3B045E-25D4-469A-B818-40FE95EDD6EB}" srcOrd="0" destOrd="0" presId="urn:microsoft.com/office/officeart/2005/8/layout/list1"/>
    <dgm:cxn modelId="{C56266A7-7987-4916-8530-35FDAD006596}" srcId="{C55925F3-D167-4DA5-8792-9BB704763789}" destId="{44E844A6-5605-4EE6-87C8-18997DBDF190}" srcOrd="0" destOrd="0" parTransId="{5829D679-6CFB-452F-8FB2-7D2B248899F2}" sibTransId="{A4DCE6AB-668B-4BD4-B327-A8B672D811C2}"/>
    <dgm:cxn modelId="{54C51EBC-C7DF-4183-B2EF-72690256E35C}" type="presOf" srcId="{29735A14-DDE9-4FE8-8474-D408DCF871E2}" destId="{18F7FEE2-F5AE-4E5A-8199-20F1CBD98F89}" srcOrd="0" destOrd="1" presId="urn:microsoft.com/office/officeart/2005/8/layout/list1"/>
    <dgm:cxn modelId="{D07E39BD-CFB7-43EC-A6BA-F375F3AEBC9E}" type="presOf" srcId="{C55925F3-D167-4DA5-8792-9BB704763789}" destId="{94C365DA-44C9-484A-9F13-F09AF9160EE7}" srcOrd="0" destOrd="0" presId="urn:microsoft.com/office/officeart/2005/8/layout/list1"/>
    <dgm:cxn modelId="{4F3959C9-CB5C-4952-9E51-7598A3F2C5D9}" srcId="{32E657A8-C89C-46DD-A31A-59DEA7978A45}" destId="{C55925F3-D167-4DA5-8792-9BB704763789}" srcOrd="0" destOrd="0" parTransId="{686B0CA7-9722-48EA-A1EE-F9B9B7DD6A0B}" sibTransId="{BD4BB0C5-30F5-45AA-BF5A-933D558BF04A}"/>
    <dgm:cxn modelId="{428013CA-CCD6-4EB0-B6B8-815DCAA6D31E}" srcId="{051070E5-C308-4568-85B9-C33C10B5981F}" destId="{AC424DB9-D88C-42EF-8F84-F02F759B80E4}" srcOrd="2" destOrd="0" parTransId="{DAB8EE9E-89E2-4E70-A701-F0362D3C82AE}" sibTransId="{4FF59859-9FFE-48D6-B9BF-F74813453FAF}"/>
    <dgm:cxn modelId="{AA875ACC-0394-4681-AE12-3AA9D5CF3EE5}" srcId="{655DC2C8-9A13-47C8-A367-E19C221DFD1C}" destId="{47BF3AC2-884A-46A7-A72E-F254B7AB4480}" srcOrd="2" destOrd="0" parTransId="{32DBC12F-A9F2-4E9A-BECE-F711646AF5B6}" sibTransId="{7B6A4FE2-6265-4DEE-837E-0CC235E0261B}"/>
    <dgm:cxn modelId="{9021F8DA-70F4-4C63-8A0F-9860A92972AF}" type="presOf" srcId="{FC953252-44E4-40B7-B173-E59BB749066E}" destId="{3E3B045E-25D4-469A-B818-40FE95EDD6EB}" srcOrd="0" destOrd="1" presId="urn:microsoft.com/office/officeart/2005/8/layout/list1"/>
    <dgm:cxn modelId="{50303FDF-092E-45D0-8513-14605236315B}" type="presOf" srcId="{051070E5-C308-4568-85B9-C33C10B5981F}" destId="{7BF8ADF5-2F75-4BEB-81FC-CA49BC40F130}" srcOrd="0" destOrd="0" presId="urn:microsoft.com/office/officeart/2005/8/layout/list1"/>
    <dgm:cxn modelId="{048BD3E5-9849-4510-ACCA-D01BCEBC1873}" srcId="{32E657A8-C89C-46DD-A31A-59DEA7978A45}" destId="{051070E5-C308-4568-85B9-C33C10B5981F}" srcOrd="1" destOrd="0" parTransId="{B8CB3928-A698-470B-8334-D0F18718C10A}" sibTransId="{94983F36-95EF-4846-AD95-2A0FC0113467}"/>
    <dgm:cxn modelId="{FF21BEEC-ABEB-4893-AD88-EC9ADF3E3540}" srcId="{051070E5-C308-4568-85B9-C33C10B5981F}" destId="{B359C2E1-6D57-43DE-8024-C2F90C181DB9}" srcOrd="0" destOrd="0" parTransId="{A42CBCCC-75A2-4AAA-9A0D-5FEE05A377AA}" sibTransId="{7C8CB1A0-E981-4D2C-951F-A7479A9581FD}"/>
    <dgm:cxn modelId="{F4E784EE-3B0C-488C-9802-F83DB7485FE9}" type="presOf" srcId="{655DC2C8-9A13-47C8-A367-E19C221DFD1C}" destId="{17FE4CEF-49AF-4B9F-BF93-670ADE8CEC77}" srcOrd="0" destOrd="0" presId="urn:microsoft.com/office/officeart/2005/8/layout/list1"/>
    <dgm:cxn modelId="{9E34C6F6-55A0-443D-9F41-C48B11C2DB30}" type="presOf" srcId="{AC424DB9-D88C-42EF-8F84-F02F759B80E4}" destId="{3E3B045E-25D4-469A-B818-40FE95EDD6EB}" srcOrd="0" destOrd="2" presId="urn:microsoft.com/office/officeart/2005/8/layout/list1"/>
    <dgm:cxn modelId="{3C007D64-F91C-487D-8B25-805121744284}" type="presParOf" srcId="{4626FF53-6186-4FAC-891B-05F50EDB5058}" destId="{C2F17AAD-2F4C-434B-AB0B-0BE63F95EACC}" srcOrd="0" destOrd="0" presId="urn:microsoft.com/office/officeart/2005/8/layout/list1"/>
    <dgm:cxn modelId="{BCF3FEDE-9D56-4BF4-B6AD-651FE4F3F5D5}" type="presParOf" srcId="{C2F17AAD-2F4C-434B-AB0B-0BE63F95EACC}" destId="{94C365DA-44C9-484A-9F13-F09AF9160EE7}" srcOrd="0" destOrd="0" presId="urn:microsoft.com/office/officeart/2005/8/layout/list1"/>
    <dgm:cxn modelId="{19974254-6E8D-467E-8BE1-8F12FC12D0A9}" type="presParOf" srcId="{C2F17AAD-2F4C-434B-AB0B-0BE63F95EACC}" destId="{CB240C9C-0DB7-4766-8818-79E3BD54BA84}" srcOrd="1" destOrd="0" presId="urn:microsoft.com/office/officeart/2005/8/layout/list1"/>
    <dgm:cxn modelId="{4E8DD298-26DF-4A9C-8855-1A5AB3301F5A}" type="presParOf" srcId="{4626FF53-6186-4FAC-891B-05F50EDB5058}" destId="{0F12AD7D-E77F-476C-812A-2C256CE753DB}" srcOrd="1" destOrd="0" presId="urn:microsoft.com/office/officeart/2005/8/layout/list1"/>
    <dgm:cxn modelId="{99AD0990-8380-41B1-9690-04ECF375E9CB}" type="presParOf" srcId="{4626FF53-6186-4FAC-891B-05F50EDB5058}" destId="{3428349E-4C8B-41B8-8E62-6A63B74F52D9}" srcOrd="2" destOrd="0" presId="urn:microsoft.com/office/officeart/2005/8/layout/list1"/>
    <dgm:cxn modelId="{27F59F03-1BFC-488E-869A-FEF4C7AF701B}" type="presParOf" srcId="{4626FF53-6186-4FAC-891B-05F50EDB5058}" destId="{08C15253-8270-4E6E-A7E5-377ADB032619}" srcOrd="3" destOrd="0" presId="urn:microsoft.com/office/officeart/2005/8/layout/list1"/>
    <dgm:cxn modelId="{952EB2DF-0EB5-49B1-9060-1558D13BD96E}" type="presParOf" srcId="{4626FF53-6186-4FAC-891B-05F50EDB5058}" destId="{F3040B12-A7BA-422F-B91B-4419B2881FB1}" srcOrd="4" destOrd="0" presId="urn:microsoft.com/office/officeart/2005/8/layout/list1"/>
    <dgm:cxn modelId="{34B20F58-D294-462E-B70C-A0C0C730BCD3}" type="presParOf" srcId="{F3040B12-A7BA-422F-B91B-4419B2881FB1}" destId="{7BF8ADF5-2F75-4BEB-81FC-CA49BC40F130}" srcOrd="0" destOrd="0" presId="urn:microsoft.com/office/officeart/2005/8/layout/list1"/>
    <dgm:cxn modelId="{23B04F73-E313-4708-BA8B-593C3D506179}" type="presParOf" srcId="{F3040B12-A7BA-422F-B91B-4419B2881FB1}" destId="{F63944A8-A5C3-4898-A207-DF5D05938AB7}" srcOrd="1" destOrd="0" presId="urn:microsoft.com/office/officeart/2005/8/layout/list1"/>
    <dgm:cxn modelId="{3C2A68DF-2F72-461D-BA62-783B7C5984FB}" type="presParOf" srcId="{4626FF53-6186-4FAC-891B-05F50EDB5058}" destId="{3A87A25F-7DCE-4E98-950B-F9A76CADB15C}" srcOrd="5" destOrd="0" presId="urn:microsoft.com/office/officeart/2005/8/layout/list1"/>
    <dgm:cxn modelId="{0EA7FD33-F67B-453E-B188-F405D7861E4D}" type="presParOf" srcId="{4626FF53-6186-4FAC-891B-05F50EDB5058}" destId="{3E3B045E-25D4-469A-B818-40FE95EDD6EB}" srcOrd="6" destOrd="0" presId="urn:microsoft.com/office/officeart/2005/8/layout/list1"/>
    <dgm:cxn modelId="{D3643534-726B-4F06-82CC-AB835B4CE9E1}" type="presParOf" srcId="{4626FF53-6186-4FAC-891B-05F50EDB5058}" destId="{0C5F78ED-D75A-4D89-8FC4-7D6930D8E132}" srcOrd="7" destOrd="0" presId="urn:microsoft.com/office/officeart/2005/8/layout/list1"/>
    <dgm:cxn modelId="{058938AA-E975-42EC-9DF0-2F5F3BEDFBEE}" type="presParOf" srcId="{4626FF53-6186-4FAC-891B-05F50EDB5058}" destId="{769A85F0-5397-434F-8AAD-16A2DB3F9E85}" srcOrd="8" destOrd="0" presId="urn:microsoft.com/office/officeart/2005/8/layout/list1"/>
    <dgm:cxn modelId="{3BAAF9A9-F862-4996-97E1-1487E05C39BC}" type="presParOf" srcId="{769A85F0-5397-434F-8AAD-16A2DB3F9E85}" destId="{17FE4CEF-49AF-4B9F-BF93-670ADE8CEC77}" srcOrd="0" destOrd="0" presId="urn:microsoft.com/office/officeart/2005/8/layout/list1"/>
    <dgm:cxn modelId="{5B959BAF-B8C1-40AA-BEB6-9D72CBE700F6}" type="presParOf" srcId="{769A85F0-5397-434F-8AAD-16A2DB3F9E85}" destId="{92E9FE10-A98B-4702-A6C4-9EF80FDF1FD9}" srcOrd="1" destOrd="0" presId="urn:microsoft.com/office/officeart/2005/8/layout/list1"/>
    <dgm:cxn modelId="{0082F46D-9D2D-4013-9EEE-F432D46FABB9}" type="presParOf" srcId="{4626FF53-6186-4FAC-891B-05F50EDB5058}" destId="{AAC926E2-B2CA-4035-85E3-9BC15E81CC0D}" srcOrd="9" destOrd="0" presId="urn:microsoft.com/office/officeart/2005/8/layout/list1"/>
    <dgm:cxn modelId="{7F84B5FF-3B85-4CD9-8641-8C6B8A6E67E7}" type="presParOf" srcId="{4626FF53-6186-4FAC-891B-05F50EDB5058}" destId="{18F7FEE2-F5AE-4E5A-8199-20F1CBD98F89}"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B7AA412-F75D-4451-BF04-44ABFC0A3FF6}"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l-GR"/>
        </a:p>
      </dgm:t>
    </dgm:pt>
    <dgm:pt modelId="{E6ECF669-56AE-4E04-83CF-C0624245583E}">
      <dgm:prSet custT="1"/>
      <dgm:spPr/>
      <dgm:t>
        <a:bodyPr/>
        <a:lstStyle/>
        <a:p>
          <a:pPr>
            <a:lnSpc>
              <a:spcPct val="100000"/>
            </a:lnSpc>
          </a:pPr>
          <a:r>
            <a:rPr lang="el-GR" sz="1200" b="0" dirty="0">
              <a:effectLst/>
            </a:rPr>
            <a:t>Η δεξιά κοιλία διοχετεύει το αίμα μέσω της πνευμονικής βαλβίδας στους πνεύμονες για να καταλήξει στον αριστερό κόλπο. Ως εκ τούτου έχει μετρίου πάχους μυϊκή στιβάδα.</a:t>
          </a:r>
        </a:p>
      </dgm:t>
    </dgm:pt>
    <dgm:pt modelId="{BA1CC091-B82C-4B36-806C-0F56CB73BEF7}" type="parTrans" cxnId="{9074C296-818E-46B7-A362-955E873C4385}">
      <dgm:prSet/>
      <dgm:spPr/>
      <dgm:t>
        <a:bodyPr/>
        <a:lstStyle/>
        <a:p>
          <a:pPr>
            <a:lnSpc>
              <a:spcPct val="100000"/>
            </a:lnSpc>
          </a:pPr>
          <a:endParaRPr lang="el-GR" sz="3600" b="0">
            <a:effectLst/>
          </a:endParaRPr>
        </a:p>
      </dgm:t>
    </dgm:pt>
    <dgm:pt modelId="{BB98BEAA-FA6E-406A-A45A-BECD16E47B4E}" type="sibTrans" cxnId="{9074C296-818E-46B7-A362-955E873C4385}">
      <dgm:prSet/>
      <dgm:spPr/>
      <dgm:t>
        <a:bodyPr/>
        <a:lstStyle/>
        <a:p>
          <a:pPr>
            <a:lnSpc>
              <a:spcPct val="100000"/>
            </a:lnSpc>
          </a:pPr>
          <a:endParaRPr lang="el-GR" sz="3600" b="0">
            <a:effectLst/>
          </a:endParaRPr>
        </a:p>
      </dgm:t>
    </dgm:pt>
    <dgm:pt modelId="{15014F72-0BDA-475C-9D4E-11E8E4A530C0}">
      <dgm:prSet custT="1"/>
      <dgm:spPr/>
      <dgm:t>
        <a:bodyPr/>
        <a:lstStyle/>
        <a:p>
          <a:pPr>
            <a:lnSpc>
              <a:spcPct val="100000"/>
            </a:lnSpc>
          </a:pPr>
          <a:r>
            <a:rPr lang="el-GR" sz="1200" b="0" dirty="0">
              <a:effectLst/>
            </a:rPr>
            <a:t>Η αριστερή κοιλία, η οποία διοχετεύει αίμα μέσω του αρτηριακού συστήματος υψηλών πιέσεων λειτουργώντας ως αντλία, διαθέτει το παχύτερο μυοκάρδιο με τη μεγαλύτερη διάμετρο μυϊκών ινών, με μεγάλους πυρήνες.</a:t>
          </a:r>
        </a:p>
      </dgm:t>
    </dgm:pt>
    <dgm:pt modelId="{27CF0C57-F9CB-4169-8654-332AB7FFDD52}" type="parTrans" cxnId="{804A9D1F-D290-4EC5-A55E-F378650A2B48}">
      <dgm:prSet/>
      <dgm:spPr/>
      <dgm:t>
        <a:bodyPr/>
        <a:lstStyle/>
        <a:p>
          <a:pPr>
            <a:lnSpc>
              <a:spcPct val="100000"/>
            </a:lnSpc>
          </a:pPr>
          <a:endParaRPr lang="el-GR" sz="3600" b="0">
            <a:effectLst/>
          </a:endParaRPr>
        </a:p>
      </dgm:t>
    </dgm:pt>
    <dgm:pt modelId="{4ACB5EB0-D671-4E9E-B4F2-EE7C4BD9A710}" type="sibTrans" cxnId="{804A9D1F-D290-4EC5-A55E-F378650A2B48}">
      <dgm:prSet/>
      <dgm:spPr/>
      <dgm:t>
        <a:bodyPr/>
        <a:lstStyle/>
        <a:p>
          <a:pPr>
            <a:lnSpc>
              <a:spcPct val="100000"/>
            </a:lnSpc>
          </a:pPr>
          <a:endParaRPr lang="el-GR" sz="3600" b="0">
            <a:effectLst/>
          </a:endParaRPr>
        </a:p>
      </dgm:t>
    </dgm:pt>
    <dgm:pt modelId="{38D76B5E-1533-4542-A3A7-EAA58F19718C}">
      <dgm:prSet custT="1"/>
      <dgm:spPr/>
      <dgm:t>
        <a:bodyPr/>
        <a:lstStyle/>
        <a:p>
          <a:pPr>
            <a:lnSpc>
              <a:spcPct val="100000"/>
            </a:lnSpc>
          </a:pPr>
          <a:r>
            <a:rPr lang="el-GR" sz="1200" b="0" dirty="0">
              <a:effectLst/>
            </a:rPr>
            <a:t>Οι μυϊκές ίνες του μυοκαρδίου σχηματίζουν ένα αλληλοσυνδεόμενο δίκτυο, το οποίο χωρίζεται από χαλαρό </a:t>
          </a:r>
          <a:r>
            <a:rPr lang="el-GR" sz="1200" b="0" dirty="0" err="1">
              <a:effectLst/>
            </a:rPr>
            <a:t>ινοκολλαγονώδη</a:t>
          </a:r>
          <a:r>
            <a:rPr lang="el-GR" sz="1200" b="0" dirty="0">
              <a:effectLst/>
            </a:rPr>
            <a:t> ιστό (</a:t>
          </a:r>
          <a:r>
            <a:rPr lang="el-GR" sz="1200" b="0" dirty="0" err="1">
              <a:effectLst/>
            </a:rPr>
            <a:t>ενδομύιο</a:t>
          </a:r>
          <a:r>
            <a:rPr lang="el-GR" sz="1200" b="0" dirty="0">
              <a:effectLst/>
            </a:rPr>
            <a:t>).</a:t>
          </a:r>
        </a:p>
      </dgm:t>
    </dgm:pt>
    <dgm:pt modelId="{0CC82BAA-FCF9-4A6A-A3AB-6ECFE346B38F}" type="parTrans" cxnId="{D14045EE-C3DB-44C9-A2D4-C4337B87BDED}">
      <dgm:prSet/>
      <dgm:spPr/>
      <dgm:t>
        <a:bodyPr/>
        <a:lstStyle/>
        <a:p>
          <a:pPr>
            <a:lnSpc>
              <a:spcPct val="100000"/>
            </a:lnSpc>
          </a:pPr>
          <a:endParaRPr lang="el-GR" sz="3600" b="0">
            <a:effectLst/>
          </a:endParaRPr>
        </a:p>
      </dgm:t>
    </dgm:pt>
    <dgm:pt modelId="{8C3F6968-7686-46DC-A962-80DD6CA50122}" type="sibTrans" cxnId="{D14045EE-C3DB-44C9-A2D4-C4337B87BDED}">
      <dgm:prSet/>
      <dgm:spPr/>
      <dgm:t>
        <a:bodyPr/>
        <a:lstStyle/>
        <a:p>
          <a:pPr>
            <a:lnSpc>
              <a:spcPct val="100000"/>
            </a:lnSpc>
          </a:pPr>
          <a:endParaRPr lang="el-GR" sz="3600" b="0">
            <a:effectLst/>
          </a:endParaRPr>
        </a:p>
      </dgm:t>
    </dgm:pt>
    <dgm:pt modelId="{D5A12DFD-6405-475B-B28C-E36EF7507924}">
      <dgm:prSet custT="1"/>
      <dgm:spPr/>
      <dgm:t>
        <a:bodyPr/>
        <a:lstStyle/>
        <a:p>
          <a:pPr>
            <a:lnSpc>
              <a:spcPct val="100000"/>
            </a:lnSpc>
          </a:pPr>
          <a:r>
            <a:rPr lang="el-GR" sz="1200" b="0" dirty="0">
              <a:effectLst/>
            </a:rPr>
            <a:t>Η εξωτερική επιφάνεια του μυοκαρδίου, αμέσως κάτω από το περικάρδιο, είναι λεία. Η εσωτερική του επιφάνεια, κάτω από το ενδοκάρδιο σχηματίζει </a:t>
          </a:r>
          <a:r>
            <a:rPr lang="el-GR" sz="1200" b="0" dirty="0" err="1">
              <a:effectLst/>
            </a:rPr>
            <a:t>δοκίδες</a:t>
          </a:r>
          <a:r>
            <a:rPr lang="el-GR" sz="1200" b="0" dirty="0">
              <a:effectLst/>
            </a:rPr>
            <a:t>, που είναι πιο εμφανείς στις κοιλίες. </a:t>
          </a:r>
        </a:p>
      </dgm:t>
    </dgm:pt>
    <dgm:pt modelId="{2E797898-1887-4834-A323-5DBA4FA70B59}" type="parTrans" cxnId="{290600F0-4AD5-48F8-B1EE-8511CEF2A0F2}">
      <dgm:prSet/>
      <dgm:spPr/>
      <dgm:t>
        <a:bodyPr/>
        <a:lstStyle/>
        <a:p>
          <a:pPr>
            <a:lnSpc>
              <a:spcPct val="100000"/>
            </a:lnSpc>
          </a:pPr>
          <a:endParaRPr lang="el-GR" sz="3600" b="0">
            <a:effectLst/>
          </a:endParaRPr>
        </a:p>
      </dgm:t>
    </dgm:pt>
    <dgm:pt modelId="{C6062DAA-4DD9-434B-A8A9-22ACE6C7A919}" type="sibTrans" cxnId="{290600F0-4AD5-48F8-B1EE-8511CEF2A0F2}">
      <dgm:prSet/>
      <dgm:spPr/>
      <dgm:t>
        <a:bodyPr/>
        <a:lstStyle/>
        <a:p>
          <a:pPr>
            <a:lnSpc>
              <a:spcPct val="100000"/>
            </a:lnSpc>
          </a:pPr>
          <a:endParaRPr lang="el-GR" sz="3600" b="0">
            <a:effectLst/>
          </a:endParaRPr>
        </a:p>
      </dgm:t>
    </dgm:pt>
    <dgm:pt modelId="{49EF7C98-E23B-4B5C-8740-2CA766697AA5}">
      <dgm:prSet custT="1"/>
      <dgm:spPr/>
      <dgm:t>
        <a:bodyPr/>
        <a:lstStyle/>
        <a:p>
          <a:pPr>
            <a:lnSpc>
              <a:spcPct val="100000"/>
            </a:lnSpc>
          </a:pPr>
          <a:r>
            <a:rPr lang="el-GR" sz="1200" b="0" dirty="0">
              <a:effectLst/>
            </a:rPr>
            <a:t>Μέσα στις δύο κοιλιακές καρδιακές κοιλότητες δημιουργούνται </a:t>
          </a:r>
          <a:r>
            <a:rPr lang="el-GR" sz="1200" b="0" dirty="0" err="1">
              <a:effectLst/>
            </a:rPr>
            <a:t>προσεκβολές</a:t>
          </a:r>
          <a:r>
            <a:rPr lang="el-GR" sz="1200" b="0" dirty="0">
              <a:effectLst/>
            </a:rPr>
            <a:t> του καρδιακού μυός (θηλοειδείς μυς), οι οποίες κατευθύνονται προς τις κολποκοιλιακές βαλβίδες.</a:t>
          </a:r>
        </a:p>
      </dgm:t>
    </dgm:pt>
    <dgm:pt modelId="{A71EB3CE-B838-40EF-B373-B42B50FE976E}" type="parTrans" cxnId="{8F3963D4-616A-47D3-8FFC-D81D6A4E7DB6}">
      <dgm:prSet/>
      <dgm:spPr/>
      <dgm:t>
        <a:bodyPr/>
        <a:lstStyle/>
        <a:p>
          <a:pPr>
            <a:lnSpc>
              <a:spcPct val="100000"/>
            </a:lnSpc>
          </a:pPr>
          <a:endParaRPr lang="el-GR" sz="3600" b="0">
            <a:effectLst/>
          </a:endParaRPr>
        </a:p>
      </dgm:t>
    </dgm:pt>
    <dgm:pt modelId="{52948B59-137F-4036-AC4B-E0125FCA0A39}" type="sibTrans" cxnId="{8F3963D4-616A-47D3-8FFC-D81D6A4E7DB6}">
      <dgm:prSet/>
      <dgm:spPr/>
      <dgm:t>
        <a:bodyPr/>
        <a:lstStyle/>
        <a:p>
          <a:pPr>
            <a:lnSpc>
              <a:spcPct val="100000"/>
            </a:lnSpc>
          </a:pPr>
          <a:endParaRPr lang="el-GR" sz="3600" b="0">
            <a:effectLst/>
          </a:endParaRPr>
        </a:p>
      </dgm:t>
    </dgm:pt>
    <dgm:pt modelId="{8038EC1E-9D87-4FAF-9925-560B001D8A84}">
      <dgm:prSet custT="1"/>
      <dgm:spPr/>
      <dgm:t>
        <a:bodyPr/>
        <a:lstStyle/>
        <a:p>
          <a:pPr>
            <a:lnSpc>
              <a:spcPct val="100000"/>
            </a:lnSpc>
          </a:pPr>
          <a:r>
            <a:rPr lang="el-GR" sz="1200" b="0" dirty="0">
              <a:effectLst/>
            </a:rPr>
            <a:t>Οι θηλοειδείς μυς αποτελούν το σημείο συνάντησης των </a:t>
          </a:r>
          <a:r>
            <a:rPr lang="el-GR" sz="1200" b="0" dirty="0" err="1">
              <a:effectLst/>
            </a:rPr>
            <a:t>τενόντιων</a:t>
          </a:r>
          <a:r>
            <a:rPr lang="el-GR" sz="1200" b="0" dirty="0">
              <a:effectLst/>
            </a:rPr>
            <a:t> χορδών, που συνδέουν τις </a:t>
          </a:r>
          <a:r>
            <a:rPr lang="el-GR" sz="1200" b="0" dirty="0" err="1">
              <a:effectLst/>
            </a:rPr>
            <a:t>γλωχίνες</a:t>
          </a:r>
          <a:r>
            <a:rPr lang="el-GR" sz="1200" b="0" dirty="0">
              <a:effectLst/>
            </a:rPr>
            <a:t> των κολποκοιλιακών βαλβίδων με το υποκείμενο τοίχωμα των κοιλιών.</a:t>
          </a:r>
        </a:p>
      </dgm:t>
    </dgm:pt>
    <dgm:pt modelId="{B3FA72A9-483F-4A39-927B-FE7E8348FEB9}" type="parTrans" cxnId="{54DCEE4C-1EA1-4939-9C8E-913D81E664C6}">
      <dgm:prSet/>
      <dgm:spPr/>
      <dgm:t>
        <a:bodyPr/>
        <a:lstStyle/>
        <a:p>
          <a:pPr>
            <a:lnSpc>
              <a:spcPct val="100000"/>
            </a:lnSpc>
          </a:pPr>
          <a:endParaRPr lang="el-GR" sz="3600" b="0">
            <a:effectLst/>
          </a:endParaRPr>
        </a:p>
      </dgm:t>
    </dgm:pt>
    <dgm:pt modelId="{A37D9C8A-97F2-49BC-AA91-E5F3C539BF92}" type="sibTrans" cxnId="{54DCEE4C-1EA1-4939-9C8E-913D81E664C6}">
      <dgm:prSet/>
      <dgm:spPr/>
      <dgm:t>
        <a:bodyPr/>
        <a:lstStyle/>
        <a:p>
          <a:pPr>
            <a:lnSpc>
              <a:spcPct val="100000"/>
            </a:lnSpc>
          </a:pPr>
          <a:endParaRPr lang="el-GR" sz="3600" b="0">
            <a:effectLst/>
          </a:endParaRPr>
        </a:p>
      </dgm:t>
    </dgm:pt>
    <dgm:pt modelId="{A534917C-7634-4AD1-AE52-DFAF08F700D3}">
      <dgm:prSet custT="1"/>
      <dgm:spPr/>
      <dgm:t>
        <a:bodyPr/>
        <a:lstStyle/>
        <a:p>
          <a:pPr>
            <a:lnSpc>
              <a:spcPct val="100000"/>
            </a:lnSpc>
          </a:pPr>
          <a:r>
            <a:rPr lang="el-GR" sz="1200" b="0">
              <a:effectLst/>
            </a:rPr>
            <a:t>Οι δοκίδες επενδύονται από λείο ενδοκάρδιο, προκειμένου να μην παρεμποδίζουν την ομαλή ροή του αίματος.</a:t>
          </a:r>
          <a:endParaRPr lang="el-GR" sz="1200" b="0" dirty="0">
            <a:effectLst/>
          </a:endParaRPr>
        </a:p>
      </dgm:t>
    </dgm:pt>
    <dgm:pt modelId="{B36B78AB-D5B6-49A2-B303-3D4A75C64609}" type="parTrans" cxnId="{41A76F3F-6363-4269-BEA6-9AFBC2959555}">
      <dgm:prSet/>
      <dgm:spPr/>
      <dgm:t>
        <a:bodyPr/>
        <a:lstStyle/>
        <a:p>
          <a:pPr>
            <a:lnSpc>
              <a:spcPct val="100000"/>
            </a:lnSpc>
          </a:pPr>
          <a:endParaRPr lang="el-GR" sz="2000" b="0">
            <a:effectLst/>
          </a:endParaRPr>
        </a:p>
      </dgm:t>
    </dgm:pt>
    <dgm:pt modelId="{5E9570C1-AB6C-420E-BB2D-C6ABA2641114}" type="sibTrans" cxnId="{41A76F3F-6363-4269-BEA6-9AFBC2959555}">
      <dgm:prSet/>
      <dgm:spPr/>
      <dgm:t>
        <a:bodyPr/>
        <a:lstStyle/>
        <a:p>
          <a:pPr>
            <a:lnSpc>
              <a:spcPct val="100000"/>
            </a:lnSpc>
          </a:pPr>
          <a:endParaRPr lang="el-GR" sz="2000" b="0">
            <a:effectLst/>
          </a:endParaRPr>
        </a:p>
      </dgm:t>
    </dgm:pt>
    <dgm:pt modelId="{57386AA7-5EF4-4697-92CE-FA99EC8DFF0A}" type="pres">
      <dgm:prSet presAssocID="{BB7AA412-F75D-4451-BF04-44ABFC0A3FF6}" presName="compositeShape" presStyleCnt="0">
        <dgm:presLayoutVars>
          <dgm:chMax val="7"/>
          <dgm:dir/>
          <dgm:resizeHandles val="exact"/>
        </dgm:presLayoutVars>
      </dgm:prSet>
      <dgm:spPr/>
    </dgm:pt>
    <dgm:pt modelId="{E8940367-1DB8-41CE-9655-4F4BA2E96AD9}" type="pres">
      <dgm:prSet presAssocID="{E6ECF669-56AE-4E04-83CF-C0624245583E}" presName="circ1" presStyleLbl="vennNode1" presStyleIdx="0" presStyleCnt="7"/>
      <dgm:spPr/>
    </dgm:pt>
    <dgm:pt modelId="{87742D1B-E297-43DF-B876-C8569FD5E413}" type="pres">
      <dgm:prSet presAssocID="{E6ECF669-56AE-4E04-83CF-C0624245583E}" presName="circ1Tx" presStyleLbl="revTx" presStyleIdx="0" presStyleCnt="0" custScaleX="126502" custLinFactNeighborX="-5215">
        <dgm:presLayoutVars>
          <dgm:chMax val="0"/>
          <dgm:chPref val="0"/>
          <dgm:bulletEnabled val="1"/>
        </dgm:presLayoutVars>
      </dgm:prSet>
      <dgm:spPr/>
    </dgm:pt>
    <dgm:pt modelId="{AE321E96-F98F-4BF0-8427-8B18A0A0E01A}" type="pres">
      <dgm:prSet presAssocID="{15014F72-0BDA-475C-9D4E-11E8E4A530C0}" presName="circ2" presStyleLbl="vennNode1" presStyleIdx="1" presStyleCnt="7"/>
      <dgm:spPr/>
    </dgm:pt>
    <dgm:pt modelId="{867CF908-D2D4-40B3-8562-2EF46877A710}" type="pres">
      <dgm:prSet presAssocID="{15014F72-0BDA-475C-9D4E-11E8E4A530C0}" presName="circ2Tx" presStyleLbl="revTx" presStyleIdx="0" presStyleCnt="0" custScaleX="171432" custLinFactNeighborX="12011" custLinFactNeighborY="-12046">
        <dgm:presLayoutVars>
          <dgm:chMax val="0"/>
          <dgm:chPref val="0"/>
          <dgm:bulletEnabled val="1"/>
        </dgm:presLayoutVars>
      </dgm:prSet>
      <dgm:spPr/>
    </dgm:pt>
    <dgm:pt modelId="{EBFE4304-0E28-4502-B1CF-1966AA0468AA}" type="pres">
      <dgm:prSet presAssocID="{38D76B5E-1533-4542-A3A7-EAA58F19718C}" presName="circ3" presStyleLbl="vennNode1" presStyleIdx="2" presStyleCnt="7"/>
      <dgm:spPr/>
    </dgm:pt>
    <dgm:pt modelId="{E5E96185-4B16-427C-9E9B-113E6063993A}" type="pres">
      <dgm:prSet presAssocID="{38D76B5E-1533-4542-A3A7-EAA58F19718C}" presName="circ3Tx" presStyleLbl="revTx" presStyleIdx="0" presStyleCnt="0" custScaleX="168398" custLinFactNeighborX="36096">
        <dgm:presLayoutVars>
          <dgm:chMax val="0"/>
          <dgm:chPref val="0"/>
          <dgm:bulletEnabled val="1"/>
        </dgm:presLayoutVars>
      </dgm:prSet>
      <dgm:spPr/>
    </dgm:pt>
    <dgm:pt modelId="{44AF2B79-7473-48B3-8AED-9909EC4E930E}" type="pres">
      <dgm:prSet presAssocID="{D5A12DFD-6405-475B-B28C-E36EF7507924}" presName="circ4" presStyleLbl="vennNode1" presStyleIdx="3" presStyleCnt="7"/>
      <dgm:spPr/>
    </dgm:pt>
    <dgm:pt modelId="{E750B4AC-2CDA-4D65-B171-49D5311B3641}" type="pres">
      <dgm:prSet presAssocID="{D5A12DFD-6405-475B-B28C-E36EF7507924}" presName="circ4Tx" presStyleLbl="revTx" presStyleIdx="0" presStyleCnt="0" custScaleX="136385">
        <dgm:presLayoutVars>
          <dgm:chMax val="0"/>
          <dgm:chPref val="0"/>
          <dgm:bulletEnabled val="1"/>
        </dgm:presLayoutVars>
      </dgm:prSet>
      <dgm:spPr/>
    </dgm:pt>
    <dgm:pt modelId="{BFF07B20-629B-4682-B55B-AA28833660E7}" type="pres">
      <dgm:prSet presAssocID="{A534917C-7634-4AD1-AE52-DFAF08F700D3}" presName="circ5" presStyleLbl="vennNode1" presStyleIdx="4" presStyleCnt="7"/>
      <dgm:spPr/>
    </dgm:pt>
    <dgm:pt modelId="{755FBE84-A015-4E94-BB6C-2BB8BB6578A3}" type="pres">
      <dgm:prSet presAssocID="{A534917C-7634-4AD1-AE52-DFAF08F700D3}" presName="circ5Tx" presStyleLbl="revTx" presStyleIdx="0" presStyleCnt="0">
        <dgm:presLayoutVars>
          <dgm:chMax val="0"/>
          <dgm:chPref val="0"/>
          <dgm:bulletEnabled val="1"/>
        </dgm:presLayoutVars>
      </dgm:prSet>
      <dgm:spPr/>
    </dgm:pt>
    <dgm:pt modelId="{95EA3763-DD2D-4C9C-B9D0-E3CBF8367FAD}" type="pres">
      <dgm:prSet presAssocID="{49EF7C98-E23B-4B5C-8740-2CA766697AA5}" presName="circ6" presStyleLbl="vennNode1" presStyleIdx="5" presStyleCnt="7"/>
      <dgm:spPr/>
    </dgm:pt>
    <dgm:pt modelId="{AE44B66A-13E7-4AA3-8435-7BB71BFA8848}" type="pres">
      <dgm:prSet presAssocID="{49EF7C98-E23B-4B5C-8740-2CA766697AA5}" presName="circ6Tx" presStyleLbl="revTx" presStyleIdx="0" presStyleCnt="0" custScaleX="168398" custLinFactNeighborX="-38029" custLinFactNeighborY="2852">
        <dgm:presLayoutVars>
          <dgm:chMax val="0"/>
          <dgm:chPref val="0"/>
          <dgm:bulletEnabled val="1"/>
        </dgm:presLayoutVars>
      </dgm:prSet>
      <dgm:spPr/>
    </dgm:pt>
    <dgm:pt modelId="{0D12E762-F816-4257-B64F-35AB98083BAD}" type="pres">
      <dgm:prSet presAssocID="{8038EC1E-9D87-4FAF-9925-560B001D8A84}" presName="circ7" presStyleLbl="vennNode1" presStyleIdx="6" presStyleCnt="7"/>
      <dgm:spPr/>
    </dgm:pt>
    <dgm:pt modelId="{36100CD9-7F99-417F-8F4B-DDCE52A4CE08}" type="pres">
      <dgm:prSet presAssocID="{8038EC1E-9D87-4FAF-9925-560B001D8A84}" presName="circ7Tx" presStyleLbl="revTx" presStyleIdx="0" presStyleCnt="0" custScaleX="129619">
        <dgm:presLayoutVars>
          <dgm:chMax val="0"/>
          <dgm:chPref val="0"/>
          <dgm:bulletEnabled val="1"/>
        </dgm:presLayoutVars>
      </dgm:prSet>
      <dgm:spPr/>
    </dgm:pt>
  </dgm:ptLst>
  <dgm:cxnLst>
    <dgm:cxn modelId="{804A9D1F-D290-4EC5-A55E-F378650A2B48}" srcId="{BB7AA412-F75D-4451-BF04-44ABFC0A3FF6}" destId="{15014F72-0BDA-475C-9D4E-11E8E4A530C0}" srcOrd="1" destOrd="0" parTransId="{27CF0C57-F9CB-4169-8654-332AB7FFDD52}" sibTransId="{4ACB5EB0-D671-4E9E-B4F2-EE7C4BD9A710}"/>
    <dgm:cxn modelId="{A727882E-D7E9-4A3A-80DE-19F4608D06B7}" type="presOf" srcId="{8038EC1E-9D87-4FAF-9925-560B001D8A84}" destId="{36100CD9-7F99-417F-8F4B-DDCE52A4CE08}" srcOrd="0" destOrd="0" presId="urn:microsoft.com/office/officeart/2005/8/layout/venn1"/>
    <dgm:cxn modelId="{C4B93E33-837B-450B-AE00-FD352696FBBF}" type="presOf" srcId="{D5A12DFD-6405-475B-B28C-E36EF7507924}" destId="{E750B4AC-2CDA-4D65-B171-49D5311B3641}" srcOrd="0" destOrd="0" presId="urn:microsoft.com/office/officeart/2005/8/layout/venn1"/>
    <dgm:cxn modelId="{41A76F3F-6363-4269-BEA6-9AFBC2959555}" srcId="{BB7AA412-F75D-4451-BF04-44ABFC0A3FF6}" destId="{A534917C-7634-4AD1-AE52-DFAF08F700D3}" srcOrd="4" destOrd="0" parTransId="{B36B78AB-D5B6-49A2-B303-3D4A75C64609}" sibTransId="{5E9570C1-AB6C-420E-BB2D-C6ABA2641114}"/>
    <dgm:cxn modelId="{EE48B55B-9A2C-411F-BA42-B5E3C8DB64B0}" type="presOf" srcId="{38D76B5E-1533-4542-A3A7-EAA58F19718C}" destId="{E5E96185-4B16-427C-9E9B-113E6063993A}" srcOrd="0" destOrd="0" presId="urn:microsoft.com/office/officeart/2005/8/layout/venn1"/>
    <dgm:cxn modelId="{54DCEE4C-1EA1-4939-9C8E-913D81E664C6}" srcId="{BB7AA412-F75D-4451-BF04-44ABFC0A3FF6}" destId="{8038EC1E-9D87-4FAF-9925-560B001D8A84}" srcOrd="6" destOrd="0" parTransId="{B3FA72A9-483F-4A39-927B-FE7E8348FEB9}" sibTransId="{A37D9C8A-97F2-49BC-AA91-E5F3C539BF92}"/>
    <dgm:cxn modelId="{22110C53-C803-4020-ADC8-0585C780ACB5}" type="presOf" srcId="{A534917C-7634-4AD1-AE52-DFAF08F700D3}" destId="{755FBE84-A015-4E94-BB6C-2BB8BB6578A3}" srcOrd="0" destOrd="0" presId="urn:microsoft.com/office/officeart/2005/8/layout/venn1"/>
    <dgm:cxn modelId="{66A98C81-CC8B-4CA6-91EE-D94156293FB8}" type="presOf" srcId="{49EF7C98-E23B-4B5C-8740-2CA766697AA5}" destId="{AE44B66A-13E7-4AA3-8435-7BB71BFA8848}" srcOrd="0" destOrd="0" presId="urn:microsoft.com/office/officeart/2005/8/layout/venn1"/>
    <dgm:cxn modelId="{9074C296-818E-46B7-A362-955E873C4385}" srcId="{BB7AA412-F75D-4451-BF04-44ABFC0A3FF6}" destId="{E6ECF669-56AE-4E04-83CF-C0624245583E}" srcOrd="0" destOrd="0" parTransId="{BA1CC091-B82C-4B36-806C-0F56CB73BEF7}" sibTransId="{BB98BEAA-FA6E-406A-A45A-BECD16E47B4E}"/>
    <dgm:cxn modelId="{7F36879B-E0C0-46F8-9BD5-0EAFADB26499}" type="presOf" srcId="{E6ECF669-56AE-4E04-83CF-C0624245583E}" destId="{87742D1B-E297-43DF-B876-C8569FD5E413}" srcOrd="0" destOrd="0" presId="urn:microsoft.com/office/officeart/2005/8/layout/venn1"/>
    <dgm:cxn modelId="{8F3963D4-616A-47D3-8FFC-D81D6A4E7DB6}" srcId="{BB7AA412-F75D-4451-BF04-44ABFC0A3FF6}" destId="{49EF7C98-E23B-4B5C-8740-2CA766697AA5}" srcOrd="5" destOrd="0" parTransId="{A71EB3CE-B838-40EF-B373-B42B50FE976E}" sibTransId="{52948B59-137F-4036-AC4B-E0125FCA0A39}"/>
    <dgm:cxn modelId="{8FE601DF-F107-4A16-AA9A-D8F695C55677}" type="presOf" srcId="{BB7AA412-F75D-4451-BF04-44ABFC0A3FF6}" destId="{57386AA7-5EF4-4697-92CE-FA99EC8DFF0A}" srcOrd="0" destOrd="0" presId="urn:microsoft.com/office/officeart/2005/8/layout/venn1"/>
    <dgm:cxn modelId="{D14045EE-C3DB-44C9-A2D4-C4337B87BDED}" srcId="{BB7AA412-F75D-4451-BF04-44ABFC0A3FF6}" destId="{38D76B5E-1533-4542-A3A7-EAA58F19718C}" srcOrd="2" destOrd="0" parTransId="{0CC82BAA-FCF9-4A6A-A3AB-6ECFE346B38F}" sibTransId="{8C3F6968-7686-46DC-A962-80DD6CA50122}"/>
    <dgm:cxn modelId="{290600F0-4AD5-48F8-B1EE-8511CEF2A0F2}" srcId="{BB7AA412-F75D-4451-BF04-44ABFC0A3FF6}" destId="{D5A12DFD-6405-475B-B28C-E36EF7507924}" srcOrd="3" destOrd="0" parTransId="{2E797898-1887-4834-A323-5DBA4FA70B59}" sibTransId="{C6062DAA-4DD9-434B-A8A9-22ACE6C7A919}"/>
    <dgm:cxn modelId="{0DE65AF5-373C-4988-9D69-F3B15373FAB1}" type="presOf" srcId="{15014F72-0BDA-475C-9D4E-11E8E4A530C0}" destId="{867CF908-D2D4-40B3-8562-2EF46877A710}" srcOrd="0" destOrd="0" presId="urn:microsoft.com/office/officeart/2005/8/layout/venn1"/>
    <dgm:cxn modelId="{B8D64A52-868D-4BA0-A3A7-A43F67D3EBF3}" type="presParOf" srcId="{57386AA7-5EF4-4697-92CE-FA99EC8DFF0A}" destId="{E8940367-1DB8-41CE-9655-4F4BA2E96AD9}" srcOrd="0" destOrd="0" presId="urn:microsoft.com/office/officeart/2005/8/layout/venn1"/>
    <dgm:cxn modelId="{8BA08CE0-DB51-4EA0-B654-BB9F256733CE}" type="presParOf" srcId="{57386AA7-5EF4-4697-92CE-FA99EC8DFF0A}" destId="{87742D1B-E297-43DF-B876-C8569FD5E413}" srcOrd="1" destOrd="0" presId="urn:microsoft.com/office/officeart/2005/8/layout/venn1"/>
    <dgm:cxn modelId="{194F0779-446B-4EBA-AA0E-A1DD07C101FA}" type="presParOf" srcId="{57386AA7-5EF4-4697-92CE-FA99EC8DFF0A}" destId="{AE321E96-F98F-4BF0-8427-8B18A0A0E01A}" srcOrd="2" destOrd="0" presId="urn:microsoft.com/office/officeart/2005/8/layout/venn1"/>
    <dgm:cxn modelId="{B37933F2-4068-4346-915E-F8627D91CB7B}" type="presParOf" srcId="{57386AA7-5EF4-4697-92CE-FA99EC8DFF0A}" destId="{867CF908-D2D4-40B3-8562-2EF46877A710}" srcOrd="3" destOrd="0" presId="urn:microsoft.com/office/officeart/2005/8/layout/venn1"/>
    <dgm:cxn modelId="{A40B4F96-2D86-467B-B186-00089E8FB214}" type="presParOf" srcId="{57386AA7-5EF4-4697-92CE-FA99EC8DFF0A}" destId="{EBFE4304-0E28-4502-B1CF-1966AA0468AA}" srcOrd="4" destOrd="0" presId="urn:microsoft.com/office/officeart/2005/8/layout/venn1"/>
    <dgm:cxn modelId="{9897EFF6-25A7-44EB-BA27-7ED59CDB1975}" type="presParOf" srcId="{57386AA7-5EF4-4697-92CE-FA99EC8DFF0A}" destId="{E5E96185-4B16-427C-9E9B-113E6063993A}" srcOrd="5" destOrd="0" presId="urn:microsoft.com/office/officeart/2005/8/layout/venn1"/>
    <dgm:cxn modelId="{766BEE1F-019A-4668-B169-9191B7C6EF4B}" type="presParOf" srcId="{57386AA7-5EF4-4697-92CE-FA99EC8DFF0A}" destId="{44AF2B79-7473-48B3-8AED-9909EC4E930E}" srcOrd="6" destOrd="0" presId="urn:microsoft.com/office/officeart/2005/8/layout/venn1"/>
    <dgm:cxn modelId="{4C2A7F70-1135-4A8C-BF36-B8AC4755CF0B}" type="presParOf" srcId="{57386AA7-5EF4-4697-92CE-FA99EC8DFF0A}" destId="{E750B4AC-2CDA-4D65-B171-49D5311B3641}" srcOrd="7" destOrd="0" presId="urn:microsoft.com/office/officeart/2005/8/layout/venn1"/>
    <dgm:cxn modelId="{8136248E-D408-408D-967C-FC4F65613184}" type="presParOf" srcId="{57386AA7-5EF4-4697-92CE-FA99EC8DFF0A}" destId="{BFF07B20-629B-4682-B55B-AA28833660E7}" srcOrd="8" destOrd="0" presId="urn:microsoft.com/office/officeart/2005/8/layout/venn1"/>
    <dgm:cxn modelId="{A07CE20B-EB12-42C5-A436-4F00D4297A7E}" type="presParOf" srcId="{57386AA7-5EF4-4697-92CE-FA99EC8DFF0A}" destId="{755FBE84-A015-4E94-BB6C-2BB8BB6578A3}" srcOrd="9" destOrd="0" presId="urn:microsoft.com/office/officeart/2005/8/layout/venn1"/>
    <dgm:cxn modelId="{6D9AC1DB-F5E0-4AFF-89AD-F0B99E79D03B}" type="presParOf" srcId="{57386AA7-5EF4-4697-92CE-FA99EC8DFF0A}" destId="{95EA3763-DD2D-4C9C-B9D0-E3CBF8367FAD}" srcOrd="10" destOrd="0" presId="urn:microsoft.com/office/officeart/2005/8/layout/venn1"/>
    <dgm:cxn modelId="{85790A03-7E5C-41A3-BB49-5394C8D87A9C}" type="presParOf" srcId="{57386AA7-5EF4-4697-92CE-FA99EC8DFF0A}" destId="{AE44B66A-13E7-4AA3-8435-7BB71BFA8848}" srcOrd="11" destOrd="0" presId="urn:microsoft.com/office/officeart/2005/8/layout/venn1"/>
    <dgm:cxn modelId="{8F474984-61B4-4CAA-852E-969E3A54662B}" type="presParOf" srcId="{57386AA7-5EF4-4697-92CE-FA99EC8DFF0A}" destId="{0D12E762-F816-4257-B64F-35AB98083BAD}" srcOrd="12" destOrd="0" presId="urn:microsoft.com/office/officeart/2005/8/layout/venn1"/>
    <dgm:cxn modelId="{78AF1896-D59A-4591-8FDF-5558E4436519}" type="presParOf" srcId="{57386AA7-5EF4-4697-92CE-FA99EC8DFF0A}" destId="{36100CD9-7F99-417F-8F4B-DDCE52A4CE08}" srcOrd="1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28349E-4C8B-41B8-8E62-6A63B74F52D9}">
      <dsp:nvSpPr>
        <dsp:cNvPr id="0" name=""/>
        <dsp:cNvSpPr/>
      </dsp:nvSpPr>
      <dsp:spPr>
        <a:xfrm>
          <a:off x="0" y="460962"/>
          <a:ext cx="5932713" cy="6804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60444" tIns="333248" rIns="460444" bIns="113792" numCol="1" spcCol="1270" anchor="t" anchorCtr="0">
          <a:noAutofit/>
        </a:bodyPr>
        <a:lstStyle/>
        <a:p>
          <a:pPr marL="171450" lvl="1" indent="-171450" algn="l" defTabSz="711200">
            <a:lnSpc>
              <a:spcPct val="90000"/>
            </a:lnSpc>
            <a:spcBef>
              <a:spcPct val="0"/>
            </a:spcBef>
            <a:spcAft>
              <a:spcPct val="15000"/>
            </a:spcAft>
            <a:buChar char="•"/>
          </a:pPr>
          <a:r>
            <a:rPr lang="el-GR" sz="1600" kern="1200"/>
            <a:t>αποτελείται από μεσοθηλιακά κύτταρα</a:t>
          </a:r>
          <a:endParaRPr lang="en-US" sz="1600" kern="1200"/>
        </a:p>
      </dsp:txBody>
      <dsp:txXfrm>
        <a:off x="0" y="460962"/>
        <a:ext cx="5932713" cy="680400"/>
      </dsp:txXfrm>
    </dsp:sp>
    <dsp:sp modelId="{CB240C9C-0DB7-4766-8818-79E3BD54BA84}">
      <dsp:nvSpPr>
        <dsp:cNvPr id="0" name=""/>
        <dsp:cNvSpPr/>
      </dsp:nvSpPr>
      <dsp:spPr>
        <a:xfrm>
          <a:off x="296635" y="224802"/>
          <a:ext cx="4152899" cy="472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6970" tIns="0" rIns="156970" bIns="0" numCol="1" spcCol="1270" anchor="ctr" anchorCtr="0">
          <a:noAutofit/>
        </a:bodyPr>
        <a:lstStyle/>
        <a:p>
          <a:pPr marL="0" lvl="0" indent="0" algn="l" defTabSz="711200">
            <a:lnSpc>
              <a:spcPct val="90000"/>
            </a:lnSpc>
            <a:spcBef>
              <a:spcPct val="0"/>
            </a:spcBef>
            <a:spcAft>
              <a:spcPct val="35000"/>
            </a:spcAft>
            <a:buNone/>
          </a:pPr>
          <a:r>
            <a:rPr lang="el-GR" sz="1600" b="1" kern="1200"/>
            <a:t>Επικάρδιο (ορογόνο περικάρδιο):</a:t>
          </a:r>
          <a:endParaRPr lang="en-US" sz="1600" kern="1200"/>
        </a:p>
      </dsp:txBody>
      <dsp:txXfrm>
        <a:off x="319692" y="247859"/>
        <a:ext cx="4106785" cy="426206"/>
      </dsp:txXfrm>
    </dsp:sp>
    <dsp:sp modelId="{3E3B045E-25D4-469A-B818-40FE95EDD6EB}">
      <dsp:nvSpPr>
        <dsp:cNvPr id="0" name=""/>
        <dsp:cNvSpPr/>
      </dsp:nvSpPr>
      <dsp:spPr>
        <a:xfrm>
          <a:off x="0" y="1463922"/>
          <a:ext cx="5932713" cy="1209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60444" tIns="333248" rIns="460444" bIns="113792" numCol="1" spcCol="1270" anchor="t" anchorCtr="0">
          <a:noAutofit/>
        </a:bodyPr>
        <a:lstStyle/>
        <a:p>
          <a:pPr marL="171450" lvl="1" indent="-171450" algn="l" defTabSz="711200">
            <a:lnSpc>
              <a:spcPct val="90000"/>
            </a:lnSpc>
            <a:spcBef>
              <a:spcPct val="0"/>
            </a:spcBef>
            <a:spcAft>
              <a:spcPct val="15000"/>
            </a:spcAft>
            <a:buChar char="•"/>
          </a:pPr>
          <a:r>
            <a:rPr lang="el-GR" sz="1600" kern="1200"/>
            <a:t>αποτελείται από εξειδικευμένες μυϊκές ίνες (συστολή)</a:t>
          </a:r>
          <a:endParaRPr lang="en-US" sz="1600" kern="1200"/>
        </a:p>
        <a:p>
          <a:pPr marL="171450" lvl="1" indent="-171450" algn="l" defTabSz="711200">
            <a:lnSpc>
              <a:spcPct val="90000"/>
            </a:lnSpc>
            <a:spcBef>
              <a:spcPct val="0"/>
            </a:spcBef>
            <a:spcAft>
              <a:spcPct val="15000"/>
            </a:spcAft>
            <a:buChar char="•"/>
          </a:pPr>
          <a:r>
            <a:rPr lang="el-GR" sz="1600" kern="1200"/>
            <a:t>οι οποίες σχηματίζουν δοκίδες</a:t>
          </a:r>
          <a:endParaRPr lang="en-US" sz="1600" kern="1200"/>
        </a:p>
        <a:p>
          <a:pPr marL="171450" lvl="1" indent="-171450" algn="l" defTabSz="711200">
            <a:lnSpc>
              <a:spcPct val="90000"/>
            </a:lnSpc>
            <a:spcBef>
              <a:spcPct val="0"/>
            </a:spcBef>
            <a:spcAft>
              <a:spcPct val="15000"/>
            </a:spcAft>
            <a:buChar char="•"/>
          </a:pPr>
          <a:r>
            <a:rPr lang="el-GR" sz="1600" kern="1200"/>
            <a:t>επίσης σχηματίζουν τους θηλοειδείς μυς</a:t>
          </a:r>
          <a:endParaRPr lang="en-US" sz="1600" kern="1200"/>
        </a:p>
      </dsp:txBody>
      <dsp:txXfrm>
        <a:off x="0" y="1463922"/>
        <a:ext cx="5932713" cy="1209600"/>
      </dsp:txXfrm>
    </dsp:sp>
    <dsp:sp modelId="{F63944A8-A5C3-4898-A207-DF5D05938AB7}">
      <dsp:nvSpPr>
        <dsp:cNvPr id="0" name=""/>
        <dsp:cNvSpPr/>
      </dsp:nvSpPr>
      <dsp:spPr>
        <a:xfrm>
          <a:off x="296635" y="1227762"/>
          <a:ext cx="4152899" cy="472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6970" tIns="0" rIns="156970" bIns="0" numCol="1" spcCol="1270" anchor="ctr" anchorCtr="0">
          <a:noAutofit/>
        </a:bodyPr>
        <a:lstStyle/>
        <a:p>
          <a:pPr marL="0" lvl="0" indent="0" algn="l" defTabSz="711200">
            <a:lnSpc>
              <a:spcPct val="90000"/>
            </a:lnSpc>
            <a:spcBef>
              <a:spcPct val="0"/>
            </a:spcBef>
            <a:spcAft>
              <a:spcPct val="35000"/>
            </a:spcAft>
            <a:buNone/>
          </a:pPr>
          <a:r>
            <a:rPr lang="el-GR" sz="1600" b="1" kern="1200"/>
            <a:t>Μυοκάρδιο:</a:t>
          </a:r>
          <a:endParaRPr lang="en-US" sz="1600" kern="1200"/>
        </a:p>
      </dsp:txBody>
      <dsp:txXfrm>
        <a:off x="319692" y="1250819"/>
        <a:ext cx="4106785" cy="426206"/>
      </dsp:txXfrm>
    </dsp:sp>
    <dsp:sp modelId="{18F7FEE2-F5AE-4E5A-8199-20F1CBD98F89}">
      <dsp:nvSpPr>
        <dsp:cNvPr id="0" name=""/>
        <dsp:cNvSpPr/>
      </dsp:nvSpPr>
      <dsp:spPr>
        <a:xfrm>
          <a:off x="0" y="2996082"/>
          <a:ext cx="5932713" cy="1209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60444" tIns="333248" rIns="460444" bIns="113792" numCol="1" spcCol="1270" anchor="t" anchorCtr="0">
          <a:noAutofit/>
        </a:bodyPr>
        <a:lstStyle/>
        <a:p>
          <a:pPr marL="171450" lvl="1" indent="-171450" algn="l" defTabSz="711200">
            <a:lnSpc>
              <a:spcPct val="90000"/>
            </a:lnSpc>
            <a:spcBef>
              <a:spcPct val="0"/>
            </a:spcBef>
            <a:spcAft>
              <a:spcPct val="15000"/>
            </a:spcAft>
            <a:buChar char="•"/>
          </a:pPr>
          <a:r>
            <a:rPr lang="el-GR" sz="1600" kern="1200"/>
            <a:t>αποτελείται από ενδοθηλιακά κύτταρα</a:t>
          </a:r>
          <a:endParaRPr lang="en-US" sz="1600" kern="1200"/>
        </a:p>
        <a:p>
          <a:pPr marL="171450" lvl="1" indent="-171450" algn="l" defTabSz="711200">
            <a:lnSpc>
              <a:spcPct val="90000"/>
            </a:lnSpc>
            <a:spcBef>
              <a:spcPct val="0"/>
            </a:spcBef>
            <a:spcAft>
              <a:spcPct val="15000"/>
            </a:spcAft>
            <a:buChar char="•"/>
          </a:pPr>
          <a:r>
            <a:rPr lang="el-GR" sz="1600" kern="1200"/>
            <a:t>ίνες κολλαγόνου</a:t>
          </a:r>
          <a:endParaRPr lang="en-US" sz="1600" kern="1200"/>
        </a:p>
        <a:p>
          <a:pPr marL="171450" lvl="1" indent="-171450" algn="l" defTabSz="711200">
            <a:lnSpc>
              <a:spcPct val="90000"/>
            </a:lnSpc>
            <a:spcBef>
              <a:spcPct val="0"/>
            </a:spcBef>
            <a:spcAft>
              <a:spcPct val="15000"/>
            </a:spcAft>
            <a:buChar char="•"/>
          </a:pPr>
          <a:r>
            <a:rPr lang="el-GR" sz="1600" kern="1200"/>
            <a:t>ελαστικές ίνες</a:t>
          </a:r>
          <a:endParaRPr lang="en-US" sz="1600" kern="1200"/>
        </a:p>
      </dsp:txBody>
      <dsp:txXfrm>
        <a:off x="0" y="2996082"/>
        <a:ext cx="5932713" cy="1209600"/>
      </dsp:txXfrm>
    </dsp:sp>
    <dsp:sp modelId="{92E9FE10-A98B-4702-A6C4-9EF80FDF1FD9}">
      <dsp:nvSpPr>
        <dsp:cNvPr id="0" name=""/>
        <dsp:cNvSpPr/>
      </dsp:nvSpPr>
      <dsp:spPr>
        <a:xfrm>
          <a:off x="296635" y="2759922"/>
          <a:ext cx="4152899" cy="472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6970" tIns="0" rIns="156970" bIns="0" numCol="1" spcCol="1270" anchor="ctr" anchorCtr="0">
          <a:noAutofit/>
        </a:bodyPr>
        <a:lstStyle/>
        <a:p>
          <a:pPr marL="0" lvl="0" indent="0" algn="l" defTabSz="711200">
            <a:lnSpc>
              <a:spcPct val="90000"/>
            </a:lnSpc>
            <a:spcBef>
              <a:spcPct val="0"/>
            </a:spcBef>
            <a:spcAft>
              <a:spcPct val="35000"/>
            </a:spcAft>
            <a:buNone/>
          </a:pPr>
          <a:r>
            <a:rPr lang="el-GR" sz="1600" b="1" kern="1200"/>
            <a:t>Ενδοκάρδιο:</a:t>
          </a:r>
          <a:endParaRPr lang="en-US" sz="1600" kern="1200"/>
        </a:p>
      </dsp:txBody>
      <dsp:txXfrm>
        <a:off x="319692" y="2782979"/>
        <a:ext cx="4106785" cy="4262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940367-1DB8-41CE-9655-4F4BA2E96AD9}">
      <dsp:nvSpPr>
        <dsp:cNvPr id="0" name=""/>
        <dsp:cNvSpPr/>
      </dsp:nvSpPr>
      <dsp:spPr>
        <a:xfrm>
          <a:off x="4811389" y="1240767"/>
          <a:ext cx="1589507" cy="1589702"/>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87742D1B-E297-43DF-B876-C8569FD5E413}">
      <dsp:nvSpPr>
        <dsp:cNvPr id="0" name=""/>
        <dsp:cNvSpPr/>
      </dsp:nvSpPr>
      <dsp:spPr>
        <a:xfrm>
          <a:off x="4359164" y="0"/>
          <a:ext cx="2303994" cy="97467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533400">
            <a:lnSpc>
              <a:spcPct val="100000"/>
            </a:lnSpc>
            <a:spcBef>
              <a:spcPct val="0"/>
            </a:spcBef>
            <a:spcAft>
              <a:spcPct val="35000"/>
            </a:spcAft>
            <a:buNone/>
          </a:pPr>
          <a:r>
            <a:rPr lang="el-GR" sz="1200" b="0" kern="1200" dirty="0">
              <a:effectLst/>
            </a:rPr>
            <a:t>Η δεξιά κοιλία διοχετεύει το αίμα μέσω της πνευμονικής βαλβίδας στους πνεύμονες για να καταλήξει στον αριστερό κόλπο. Ως εκ τούτου έχει μετρίου πάχους μυϊκή στιβάδα.</a:t>
          </a:r>
        </a:p>
      </dsp:txBody>
      <dsp:txXfrm>
        <a:off x="4359164" y="0"/>
        <a:ext cx="2303994" cy="974679"/>
      </dsp:txXfrm>
    </dsp:sp>
    <dsp:sp modelId="{AE321E96-F98F-4BF0-8427-8B18A0A0E01A}">
      <dsp:nvSpPr>
        <dsp:cNvPr id="0" name=""/>
        <dsp:cNvSpPr/>
      </dsp:nvSpPr>
      <dsp:spPr>
        <a:xfrm>
          <a:off x="5277645" y="1464943"/>
          <a:ext cx="1589507" cy="1589702"/>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867CF908-D2D4-40B3-8562-2EF46877A710}">
      <dsp:nvSpPr>
        <dsp:cNvPr id="0" name=""/>
        <dsp:cNvSpPr/>
      </dsp:nvSpPr>
      <dsp:spPr>
        <a:xfrm>
          <a:off x="6654999" y="796794"/>
          <a:ext cx="2952001" cy="107214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533400">
            <a:lnSpc>
              <a:spcPct val="100000"/>
            </a:lnSpc>
            <a:spcBef>
              <a:spcPct val="0"/>
            </a:spcBef>
            <a:spcAft>
              <a:spcPct val="35000"/>
            </a:spcAft>
            <a:buNone/>
          </a:pPr>
          <a:r>
            <a:rPr lang="el-GR" sz="1200" b="0" kern="1200" dirty="0">
              <a:effectLst/>
            </a:rPr>
            <a:t>Η αριστερή κοιλία, η οποία διοχετεύει αίμα μέσω του αρτηριακού συστήματος υψηλών πιέσεων λειτουργώντας ως αντλία, διαθέτει το παχύτερο μυοκάρδιο με τη μεγαλύτερη διάμετρο μυϊκών ινών, με μεγάλους πυρήνες.</a:t>
          </a:r>
        </a:p>
      </dsp:txBody>
      <dsp:txXfrm>
        <a:off x="6654999" y="796794"/>
        <a:ext cx="2952001" cy="1072147"/>
      </dsp:txXfrm>
    </dsp:sp>
    <dsp:sp modelId="{EBFE4304-0E28-4502-B1CF-1966AA0468AA}">
      <dsp:nvSpPr>
        <dsp:cNvPr id="0" name=""/>
        <dsp:cNvSpPr/>
      </dsp:nvSpPr>
      <dsp:spPr>
        <a:xfrm>
          <a:off x="5392222" y="1969340"/>
          <a:ext cx="1589507" cy="1589702"/>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E5E96185-4B16-427C-9E9B-113E6063993A}">
      <dsp:nvSpPr>
        <dsp:cNvPr id="0" name=""/>
        <dsp:cNvSpPr/>
      </dsp:nvSpPr>
      <dsp:spPr>
        <a:xfrm>
          <a:off x="7260803" y="2290497"/>
          <a:ext cx="2843992" cy="114524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533400">
            <a:lnSpc>
              <a:spcPct val="100000"/>
            </a:lnSpc>
            <a:spcBef>
              <a:spcPct val="0"/>
            </a:spcBef>
            <a:spcAft>
              <a:spcPct val="35000"/>
            </a:spcAft>
            <a:buNone/>
          </a:pPr>
          <a:r>
            <a:rPr lang="el-GR" sz="1200" b="0" kern="1200" dirty="0">
              <a:effectLst/>
            </a:rPr>
            <a:t>Οι μυϊκές ίνες του μυοκαρδίου σχηματίζουν ένα αλληλοσυνδεόμενο δίκτυο, το οποίο χωρίζεται από χαλαρό </a:t>
          </a:r>
          <a:r>
            <a:rPr lang="el-GR" sz="1200" b="0" kern="1200" dirty="0" err="1">
              <a:effectLst/>
            </a:rPr>
            <a:t>ινοκολλαγονώδη</a:t>
          </a:r>
          <a:r>
            <a:rPr lang="el-GR" sz="1200" b="0" kern="1200" dirty="0">
              <a:effectLst/>
            </a:rPr>
            <a:t> ιστό (</a:t>
          </a:r>
          <a:r>
            <a:rPr lang="el-GR" sz="1200" b="0" kern="1200" dirty="0" err="1">
              <a:effectLst/>
            </a:rPr>
            <a:t>ενδομύιο</a:t>
          </a:r>
          <a:r>
            <a:rPr lang="el-GR" sz="1200" b="0" kern="1200" dirty="0">
              <a:effectLst/>
            </a:rPr>
            <a:t>).</a:t>
          </a:r>
        </a:p>
      </dsp:txBody>
      <dsp:txXfrm>
        <a:off x="7260803" y="2290497"/>
        <a:ext cx="2843992" cy="1145248"/>
      </dsp:txXfrm>
    </dsp:sp>
    <dsp:sp modelId="{44AF2B79-7473-48B3-8AED-9909EC4E930E}">
      <dsp:nvSpPr>
        <dsp:cNvPr id="0" name=""/>
        <dsp:cNvSpPr/>
      </dsp:nvSpPr>
      <dsp:spPr>
        <a:xfrm>
          <a:off x="5069684" y="2373832"/>
          <a:ext cx="1589507" cy="1589702"/>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E750B4AC-2CDA-4D65-B171-49D5311B3641}">
      <dsp:nvSpPr>
        <dsp:cNvPr id="0" name=""/>
        <dsp:cNvSpPr/>
      </dsp:nvSpPr>
      <dsp:spPr>
        <a:xfrm>
          <a:off x="6168899" y="3825617"/>
          <a:ext cx="2483994" cy="104778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533400">
            <a:lnSpc>
              <a:spcPct val="100000"/>
            </a:lnSpc>
            <a:spcBef>
              <a:spcPct val="0"/>
            </a:spcBef>
            <a:spcAft>
              <a:spcPct val="35000"/>
            </a:spcAft>
            <a:buNone/>
          </a:pPr>
          <a:r>
            <a:rPr lang="el-GR" sz="1200" b="0" kern="1200" dirty="0">
              <a:effectLst/>
            </a:rPr>
            <a:t>Η εξωτερική επιφάνεια του μυοκαρδίου, αμέσως κάτω από το περικάρδιο, είναι λεία. Η εσωτερική του επιφάνεια, κάτω από το ενδοκάρδιο σχηματίζει </a:t>
          </a:r>
          <a:r>
            <a:rPr lang="el-GR" sz="1200" b="0" kern="1200" dirty="0" err="1">
              <a:effectLst/>
            </a:rPr>
            <a:t>δοκίδες</a:t>
          </a:r>
          <a:r>
            <a:rPr lang="el-GR" sz="1200" b="0" kern="1200" dirty="0">
              <a:effectLst/>
            </a:rPr>
            <a:t>, που είναι πιο εμφανείς στις κοιλίες. </a:t>
          </a:r>
        </a:p>
      </dsp:txBody>
      <dsp:txXfrm>
        <a:off x="6168899" y="3825617"/>
        <a:ext cx="2483994" cy="1047780"/>
      </dsp:txXfrm>
    </dsp:sp>
    <dsp:sp modelId="{BFF07B20-629B-4682-B55B-AA28833660E7}">
      <dsp:nvSpPr>
        <dsp:cNvPr id="0" name=""/>
        <dsp:cNvSpPr/>
      </dsp:nvSpPr>
      <dsp:spPr>
        <a:xfrm>
          <a:off x="4553094" y="2373832"/>
          <a:ext cx="1589507" cy="1589702"/>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755FBE84-A015-4E94-BB6C-2BB8BB6578A3}">
      <dsp:nvSpPr>
        <dsp:cNvPr id="0" name=""/>
        <dsp:cNvSpPr/>
      </dsp:nvSpPr>
      <dsp:spPr>
        <a:xfrm>
          <a:off x="2890734" y="3825617"/>
          <a:ext cx="1821310" cy="104778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533400">
            <a:lnSpc>
              <a:spcPct val="100000"/>
            </a:lnSpc>
            <a:spcBef>
              <a:spcPct val="0"/>
            </a:spcBef>
            <a:spcAft>
              <a:spcPct val="35000"/>
            </a:spcAft>
            <a:buNone/>
          </a:pPr>
          <a:r>
            <a:rPr lang="el-GR" sz="1200" b="0" kern="1200">
              <a:effectLst/>
            </a:rPr>
            <a:t>Οι δοκίδες επενδύονται από λείο ενδοκάρδιο, προκειμένου να μην παρεμποδίζουν την ομαλή ροή του αίματος.</a:t>
          </a:r>
          <a:endParaRPr lang="el-GR" sz="1200" b="0" kern="1200" dirty="0">
            <a:effectLst/>
          </a:endParaRPr>
        </a:p>
      </dsp:txBody>
      <dsp:txXfrm>
        <a:off x="2890734" y="3825617"/>
        <a:ext cx="1821310" cy="1047780"/>
      </dsp:txXfrm>
    </dsp:sp>
    <dsp:sp modelId="{95EA3763-DD2D-4C9C-B9D0-E3CBF8367FAD}">
      <dsp:nvSpPr>
        <dsp:cNvPr id="0" name=""/>
        <dsp:cNvSpPr/>
      </dsp:nvSpPr>
      <dsp:spPr>
        <a:xfrm>
          <a:off x="4230557" y="1969340"/>
          <a:ext cx="1589507" cy="1589702"/>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AE44B66A-13E7-4AA3-8435-7BB71BFA8848}">
      <dsp:nvSpPr>
        <dsp:cNvPr id="0" name=""/>
        <dsp:cNvSpPr/>
      </dsp:nvSpPr>
      <dsp:spPr>
        <a:xfrm>
          <a:off x="1074845" y="2323159"/>
          <a:ext cx="2843992" cy="114524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533400">
            <a:lnSpc>
              <a:spcPct val="100000"/>
            </a:lnSpc>
            <a:spcBef>
              <a:spcPct val="0"/>
            </a:spcBef>
            <a:spcAft>
              <a:spcPct val="35000"/>
            </a:spcAft>
            <a:buNone/>
          </a:pPr>
          <a:r>
            <a:rPr lang="el-GR" sz="1200" b="0" kern="1200" dirty="0">
              <a:effectLst/>
            </a:rPr>
            <a:t>Μέσα στις δύο κοιλιακές καρδιακές κοιλότητες δημιουργούνται </a:t>
          </a:r>
          <a:r>
            <a:rPr lang="el-GR" sz="1200" b="0" kern="1200" dirty="0" err="1">
              <a:effectLst/>
            </a:rPr>
            <a:t>προσεκβολές</a:t>
          </a:r>
          <a:r>
            <a:rPr lang="el-GR" sz="1200" b="0" kern="1200" dirty="0">
              <a:effectLst/>
            </a:rPr>
            <a:t> του καρδιακού μυός (θηλοειδείς μυς), οι οποίες κατευθύνονται προς τις κολποκοιλιακές βαλβίδες.</a:t>
          </a:r>
        </a:p>
      </dsp:txBody>
      <dsp:txXfrm>
        <a:off x="1074845" y="2323159"/>
        <a:ext cx="2843992" cy="1145248"/>
      </dsp:txXfrm>
    </dsp:sp>
    <dsp:sp modelId="{0D12E762-F816-4257-B64F-35AB98083BAD}">
      <dsp:nvSpPr>
        <dsp:cNvPr id="0" name=""/>
        <dsp:cNvSpPr/>
      </dsp:nvSpPr>
      <dsp:spPr>
        <a:xfrm>
          <a:off x="4345134" y="1464943"/>
          <a:ext cx="1589507" cy="1589702"/>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36100CD9-7F99-417F-8F4B-DDCE52A4CE08}">
      <dsp:nvSpPr>
        <dsp:cNvPr id="0" name=""/>
        <dsp:cNvSpPr/>
      </dsp:nvSpPr>
      <dsp:spPr>
        <a:xfrm>
          <a:off x="2172113" y="925945"/>
          <a:ext cx="2231995" cy="107214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533400">
            <a:lnSpc>
              <a:spcPct val="100000"/>
            </a:lnSpc>
            <a:spcBef>
              <a:spcPct val="0"/>
            </a:spcBef>
            <a:spcAft>
              <a:spcPct val="35000"/>
            </a:spcAft>
            <a:buNone/>
          </a:pPr>
          <a:r>
            <a:rPr lang="el-GR" sz="1200" b="0" kern="1200" dirty="0">
              <a:effectLst/>
            </a:rPr>
            <a:t>Οι θηλοειδείς μυς αποτελούν το σημείο συνάντησης των </a:t>
          </a:r>
          <a:r>
            <a:rPr lang="el-GR" sz="1200" b="0" kern="1200" dirty="0" err="1">
              <a:effectLst/>
            </a:rPr>
            <a:t>τενόντιων</a:t>
          </a:r>
          <a:r>
            <a:rPr lang="el-GR" sz="1200" b="0" kern="1200" dirty="0">
              <a:effectLst/>
            </a:rPr>
            <a:t> χορδών, που συνδέουν τις </a:t>
          </a:r>
          <a:r>
            <a:rPr lang="el-GR" sz="1200" b="0" kern="1200" dirty="0" err="1">
              <a:effectLst/>
            </a:rPr>
            <a:t>γλωχίνες</a:t>
          </a:r>
          <a:r>
            <a:rPr lang="el-GR" sz="1200" b="0" kern="1200" dirty="0">
              <a:effectLst/>
            </a:rPr>
            <a:t> των κολποκοιλιακών βαλβίδων με το υποκείμενο τοίχωμα των κοιλιών.</a:t>
          </a:r>
        </a:p>
      </dsp:txBody>
      <dsp:txXfrm>
        <a:off x="2172113" y="925945"/>
        <a:ext cx="2231995" cy="1072147"/>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679F6E-C6AC-4B27-84D5-0A3D833B207F}" type="datetimeFigureOut">
              <a:rPr lang="el-GR" smtClean="0"/>
              <a:t>9/3/2026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AC644D-9CEA-4C7C-B69B-04E5BD7287A1}" type="slidenum">
              <a:rPr lang="el-GR" smtClean="0"/>
              <a:t>‹#›</a:t>
            </a:fld>
            <a:endParaRPr lang="el-GR"/>
          </a:p>
        </p:txBody>
      </p:sp>
    </p:spTree>
    <p:extLst>
      <p:ext uri="{BB962C8B-B14F-4D97-AF65-F5344CB8AC3E}">
        <p14:creationId xmlns:p14="http://schemas.microsoft.com/office/powerpoint/2010/main" val="1480957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64D21CA-11D8-F37C-9577-286CA43FFC2F}"/>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9AC33D65-336D-2081-7414-881D3AD9DF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27F6EC68-59B3-7619-BC79-27203809C630}"/>
              </a:ext>
            </a:extLst>
          </p:cNvPr>
          <p:cNvSpPr>
            <a:spLocks noGrp="1"/>
          </p:cNvSpPr>
          <p:nvPr>
            <p:ph type="dt" sz="half" idx="10"/>
          </p:nvPr>
        </p:nvSpPr>
        <p:spPr/>
        <p:txBody>
          <a:bodyPr/>
          <a:lstStyle/>
          <a:p>
            <a:fld id="{3A2E63C1-FA27-49DB-A789-515F1A3EACCE}" type="datetimeFigureOut">
              <a:rPr lang="el-GR" smtClean="0"/>
              <a:t>9/3/2026</a:t>
            </a:fld>
            <a:endParaRPr lang="el-GR"/>
          </a:p>
        </p:txBody>
      </p:sp>
      <p:sp>
        <p:nvSpPr>
          <p:cNvPr id="5" name="Θέση υποσέλιδου 4">
            <a:extLst>
              <a:ext uri="{FF2B5EF4-FFF2-40B4-BE49-F238E27FC236}">
                <a16:creationId xmlns:a16="http://schemas.microsoft.com/office/drawing/2014/main" id="{8ACF1ED4-501C-6A00-2C54-7367EF8531E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DF36F7CE-1C4B-125F-6F1C-AA503FF62FE1}"/>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309139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46AEAB9-7067-816E-0DCF-4ED33450102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5D982FAA-DE8A-4769-D9C2-5BA031FD0BE5}"/>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B7DD1DE-EF81-11A3-4277-2663BAD851A6}"/>
              </a:ext>
            </a:extLst>
          </p:cNvPr>
          <p:cNvSpPr>
            <a:spLocks noGrp="1"/>
          </p:cNvSpPr>
          <p:nvPr>
            <p:ph type="dt" sz="half" idx="10"/>
          </p:nvPr>
        </p:nvSpPr>
        <p:spPr/>
        <p:txBody>
          <a:bodyPr/>
          <a:lstStyle/>
          <a:p>
            <a:fld id="{3A2E63C1-FA27-49DB-A789-515F1A3EACCE}" type="datetimeFigureOut">
              <a:rPr lang="el-GR" smtClean="0"/>
              <a:t>9/3/2026</a:t>
            </a:fld>
            <a:endParaRPr lang="el-GR"/>
          </a:p>
        </p:txBody>
      </p:sp>
      <p:sp>
        <p:nvSpPr>
          <p:cNvPr id="5" name="Θέση υποσέλιδου 4">
            <a:extLst>
              <a:ext uri="{FF2B5EF4-FFF2-40B4-BE49-F238E27FC236}">
                <a16:creationId xmlns:a16="http://schemas.microsoft.com/office/drawing/2014/main" id="{9633AA92-0939-E84C-AFA3-21F1E789EEE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77D6FE9-AF5A-FD58-A1E0-CC88ADA1D31D}"/>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2164494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DA75C61-421A-FB6C-9805-E6D9D960A4DF}"/>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DA33C547-64DD-8E13-73B6-EA01795CC6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4A090B1D-D2C8-1A91-04F7-1F9B63FCF08C}"/>
              </a:ext>
            </a:extLst>
          </p:cNvPr>
          <p:cNvSpPr>
            <a:spLocks noGrp="1"/>
          </p:cNvSpPr>
          <p:nvPr>
            <p:ph type="dt" sz="half" idx="10"/>
          </p:nvPr>
        </p:nvSpPr>
        <p:spPr/>
        <p:txBody>
          <a:bodyPr/>
          <a:lstStyle/>
          <a:p>
            <a:fld id="{3A2E63C1-FA27-49DB-A789-515F1A3EACCE}" type="datetimeFigureOut">
              <a:rPr lang="el-GR" smtClean="0"/>
              <a:t>9/3/2026</a:t>
            </a:fld>
            <a:endParaRPr lang="el-GR"/>
          </a:p>
        </p:txBody>
      </p:sp>
      <p:sp>
        <p:nvSpPr>
          <p:cNvPr id="5" name="Θέση υποσέλιδου 4">
            <a:extLst>
              <a:ext uri="{FF2B5EF4-FFF2-40B4-BE49-F238E27FC236}">
                <a16:creationId xmlns:a16="http://schemas.microsoft.com/office/drawing/2014/main" id="{DC56DD3E-8BB5-EAAE-C55D-3F7B71930485}"/>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94BE7CD3-A270-D1D3-B697-3E6D9B73499E}"/>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3846586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2BBC7F0-65F0-82A9-BFBD-F4A5CE906707}"/>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5D2B2204-894D-3D72-EBD9-CD6E0FB06F1A}"/>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734812B4-FE2E-BA8E-A6E7-B35406DFF817}"/>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D9579099-37C2-B85F-3435-BC2184250BA5}"/>
              </a:ext>
            </a:extLst>
          </p:cNvPr>
          <p:cNvSpPr>
            <a:spLocks noGrp="1"/>
          </p:cNvSpPr>
          <p:nvPr>
            <p:ph type="dt" sz="half" idx="10"/>
          </p:nvPr>
        </p:nvSpPr>
        <p:spPr/>
        <p:txBody>
          <a:bodyPr/>
          <a:lstStyle/>
          <a:p>
            <a:fld id="{3A2E63C1-FA27-49DB-A789-515F1A3EACCE}" type="datetimeFigureOut">
              <a:rPr lang="el-GR" smtClean="0"/>
              <a:t>9/3/2026</a:t>
            </a:fld>
            <a:endParaRPr lang="el-GR"/>
          </a:p>
        </p:txBody>
      </p:sp>
      <p:sp>
        <p:nvSpPr>
          <p:cNvPr id="6" name="Θέση υποσέλιδου 5">
            <a:extLst>
              <a:ext uri="{FF2B5EF4-FFF2-40B4-BE49-F238E27FC236}">
                <a16:creationId xmlns:a16="http://schemas.microsoft.com/office/drawing/2014/main" id="{13AE1B8C-BA5F-6723-6059-5AFF81CE71C4}"/>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360B46DB-1FBB-983D-96EF-3EFC5F71F39B}"/>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1418297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2B4779F-3761-2508-A389-15174EB0FDC7}"/>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F73E473C-E88C-9108-116D-D973388362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0ED5BA83-829A-9968-D498-54D6495FF503}"/>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43340760-CC18-F696-1A1D-64F8908457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9DAEF02D-A9DB-BFDB-F369-B2585A9EAA6F}"/>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AE554A68-DA64-3022-69E0-14A33B33B480}"/>
              </a:ext>
            </a:extLst>
          </p:cNvPr>
          <p:cNvSpPr>
            <a:spLocks noGrp="1"/>
          </p:cNvSpPr>
          <p:nvPr>
            <p:ph type="dt" sz="half" idx="10"/>
          </p:nvPr>
        </p:nvSpPr>
        <p:spPr/>
        <p:txBody>
          <a:bodyPr/>
          <a:lstStyle/>
          <a:p>
            <a:fld id="{3A2E63C1-FA27-49DB-A789-515F1A3EACCE}" type="datetimeFigureOut">
              <a:rPr lang="el-GR" smtClean="0"/>
              <a:t>9/3/2026</a:t>
            </a:fld>
            <a:endParaRPr lang="el-GR"/>
          </a:p>
        </p:txBody>
      </p:sp>
      <p:sp>
        <p:nvSpPr>
          <p:cNvPr id="8" name="Θέση υποσέλιδου 7">
            <a:extLst>
              <a:ext uri="{FF2B5EF4-FFF2-40B4-BE49-F238E27FC236}">
                <a16:creationId xmlns:a16="http://schemas.microsoft.com/office/drawing/2014/main" id="{C91EA038-E64D-D415-79AE-02B35C6EA8AB}"/>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7A126DB6-00E1-C750-0123-FC0EABD1CBEA}"/>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1806670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62F893B-175F-0878-73D1-CFAC049FDD89}"/>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570A8647-8B2E-408D-485B-0FEDA2ADA188}"/>
              </a:ext>
            </a:extLst>
          </p:cNvPr>
          <p:cNvSpPr>
            <a:spLocks noGrp="1"/>
          </p:cNvSpPr>
          <p:nvPr>
            <p:ph type="dt" sz="half" idx="10"/>
          </p:nvPr>
        </p:nvSpPr>
        <p:spPr/>
        <p:txBody>
          <a:bodyPr/>
          <a:lstStyle/>
          <a:p>
            <a:fld id="{3A2E63C1-FA27-49DB-A789-515F1A3EACCE}" type="datetimeFigureOut">
              <a:rPr lang="el-GR" smtClean="0"/>
              <a:t>9/3/2026</a:t>
            </a:fld>
            <a:endParaRPr lang="el-GR"/>
          </a:p>
        </p:txBody>
      </p:sp>
      <p:sp>
        <p:nvSpPr>
          <p:cNvPr id="4" name="Θέση υποσέλιδου 3">
            <a:extLst>
              <a:ext uri="{FF2B5EF4-FFF2-40B4-BE49-F238E27FC236}">
                <a16:creationId xmlns:a16="http://schemas.microsoft.com/office/drawing/2014/main" id="{2DA2110A-5501-D4E4-1838-7B3E069D7932}"/>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D71E9D39-4256-2306-0CAB-FB5A0D182F2A}"/>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2745627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C1CB50E3-DBC1-E8E0-6684-885457CAC6BC}"/>
              </a:ext>
            </a:extLst>
          </p:cNvPr>
          <p:cNvSpPr>
            <a:spLocks noGrp="1"/>
          </p:cNvSpPr>
          <p:nvPr>
            <p:ph type="dt" sz="half" idx="10"/>
          </p:nvPr>
        </p:nvSpPr>
        <p:spPr/>
        <p:txBody>
          <a:bodyPr/>
          <a:lstStyle/>
          <a:p>
            <a:fld id="{3A2E63C1-FA27-49DB-A789-515F1A3EACCE}" type="datetimeFigureOut">
              <a:rPr lang="el-GR" smtClean="0"/>
              <a:t>9/3/2026</a:t>
            </a:fld>
            <a:endParaRPr lang="el-GR"/>
          </a:p>
        </p:txBody>
      </p:sp>
      <p:sp>
        <p:nvSpPr>
          <p:cNvPr id="3" name="Θέση υποσέλιδου 2">
            <a:extLst>
              <a:ext uri="{FF2B5EF4-FFF2-40B4-BE49-F238E27FC236}">
                <a16:creationId xmlns:a16="http://schemas.microsoft.com/office/drawing/2014/main" id="{2C81FB31-6BA1-26B8-FAB5-ED5C70743731}"/>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CD072194-A194-F412-7A0C-2296C5AFD37B}"/>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2834486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1EBE698-BCFC-BE58-F704-EAB19F61D311}"/>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90268238-7E9A-580C-A9D7-139ECE35C0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3D729ECD-14E4-AE28-0F77-5F1C87CECE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0DBAA221-1E04-A9C0-8642-3EE87B970487}"/>
              </a:ext>
            </a:extLst>
          </p:cNvPr>
          <p:cNvSpPr>
            <a:spLocks noGrp="1"/>
          </p:cNvSpPr>
          <p:nvPr>
            <p:ph type="dt" sz="half" idx="10"/>
          </p:nvPr>
        </p:nvSpPr>
        <p:spPr/>
        <p:txBody>
          <a:bodyPr/>
          <a:lstStyle/>
          <a:p>
            <a:fld id="{3A2E63C1-FA27-49DB-A789-515F1A3EACCE}" type="datetimeFigureOut">
              <a:rPr lang="el-GR" smtClean="0"/>
              <a:t>9/3/2026</a:t>
            </a:fld>
            <a:endParaRPr lang="el-GR"/>
          </a:p>
        </p:txBody>
      </p:sp>
      <p:sp>
        <p:nvSpPr>
          <p:cNvPr id="6" name="Θέση υποσέλιδου 5">
            <a:extLst>
              <a:ext uri="{FF2B5EF4-FFF2-40B4-BE49-F238E27FC236}">
                <a16:creationId xmlns:a16="http://schemas.microsoft.com/office/drawing/2014/main" id="{8B75C824-6CD7-6BF2-53AF-7E64A737D17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3F7869FA-D470-2E07-F1B5-D765526AEF13}"/>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1965174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F8059B9-F206-F7A9-05F3-E30D5853EB60}"/>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37516EEC-D8D1-19E0-5D19-78A20B542F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297432F8-7F7B-9A7C-D056-47FC68FBEA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AA3AC460-4F21-29E2-9E88-E17BA47E1C1D}"/>
              </a:ext>
            </a:extLst>
          </p:cNvPr>
          <p:cNvSpPr>
            <a:spLocks noGrp="1"/>
          </p:cNvSpPr>
          <p:nvPr>
            <p:ph type="dt" sz="half" idx="10"/>
          </p:nvPr>
        </p:nvSpPr>
        <p:spPr/>
        <p:txBody>
          <a:bodyPr/>
          <a:lstStyle/>
          <a:p>
            <a:fld id="{3A2E63C1-FA27-49DB-A789-515F1A3EACCE}" type="datetimeFigureOut">
              <a:rPr lang="el-GR" smtClean="0"/>
              <a:t>9/3/2026</a:t>
            </a:fld>
            <a:endParaRPr lang="el-GR"/>
          </a:p>
        </p:txBody>
      </p:sp>
      <p:sp>
        <p:nvSpPr>
          <p:cNvPr id="6" name="Θέση υποσέλιδου 5">
            <a:extLst>
              <a:ext uri="{FF2B5EF4-FFF2-40B4-BE49-F238E27FC236}">
                <a16:creationId xmlns:a16="http://schemas.microsoft.com/office/drawing/2014/main" id="{CA23EF3D-6EFC-9F66-52D3-F5DC7ED61212}"/>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ABD3129C-D570-2EAC-F73B-A0DC47612317}"/>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529549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32F2A07-A59C-5108-C40C-F019617C7820}"/>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9DFE58C3-A0D9-4188-7CDE-2967B41F7E78}"/>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B54AEFB6-52ED-383F-5BB2-7D1C59E72135}"/>
              </a:ext>
            </a:extLst>
          </p:cNvPr>
          <p:cNvSpPr>
            <a:spLocks noGrp="1"/>
          </p:cNvSpPr>
          <p:nvPr>
            <p:ph type="dt" sz="half" idx="10"/>
          </p:nvPr>
        </p:nvSpPr>
        <p:spPr/>
        <p:txBody>
          <a:bodyPr/>
          <a:lstStyle/>
          <a:p>
            <a:fld id="{3A2E63C1-FA27-49DB-A789-515F1A3EACCE}" type="datetimeFigureOut">
              <a:rPr lang="el-GR" smtClean="0"/>
              <a:t>9/3/2026</a:t>
            </a:fld>
            <a:endParaRPr lang="el-GR"/>
          </a:p>
        </p:txBody>
      </p:sp>
      <p:sp>
        <p:nvSpPr>
          <p:cNvPr id="5" name="Θέση υποσέλιδου 4">
            <a:extLst>
              <a:ext uri="{FF2B5EF4-FFF2-40B4-BE49-F238E27FC236}">
                <a16:creationId xmlns:a16="http://schemas.microsoft.com/office/drawing/2014/main" id="{FDE78A41-E503-9F90-5019-34FF7FA5FC8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129B0406-6F52-50FF-72E7-2667B0889D6B}"/>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1920839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9C174C5E-DE8B-3B99-DAD6-455476A9AF7C}"/>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9EBDE883-0A10-FF49-808B-C7E41365C398}"/>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C2594B9F-D590-EE89-4DE9-58DF5AB7D8B4}"/>
              </a:ext>
            </a:extLst>
          </p:cNvPr>
          <p:cNvSpPr>
            <a:spLocks noGrp="1"/>
          </p:cNvSpPr>
          <p:nvPr>
            <p:ph type="dt" sz="half" idx="10"/>
          </p:nvPr>
        </p:nvSpPr>
        <p:spPr/>
        <p:txBody>
          <a:bodyPr/>
          <a:lstStyle/>
          <a:p>
            <a:fld id="{3A2E63C1-FA27-49DB-A789-515F1A3EACCE}" type="datetimeFigureOut">
              <a:rPr lang="el-GR" smtClean="0"/>
              <a:t>9/3/2026</a:t>
            </a:fld>
            <a:endParaRPr lang="el-GR"/>
          </a:p>
        </p:txBody>
      </p:sp>
      <p:sp>
        <p:nvSpPr>
          <p:cNvPr id="5" name="Θέση υποσέλιδου 4">
            <a:extLst>
              <a:ext uri="{FF2B5EF4-FFF2-40B4-BE49-F238E27FC236}">
                <a16:creationId xmlns:a16="http://schemas.microsoft.com/office/drawing/2014/main" id="{F7EB2DB8-87C2-E31D-A1B9-D111E620B61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A2674149-48CE-81DB-FE2E-473267544548}"/>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15493115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E6F7A55-3D18-1E14-C44C-D1796C3C1436}"/>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E2A12975-0D2A-DDDB-7261-77FBA92EDF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1D6FFF2F-AF49-81B3-55B8-CC4AA7C802AE}"/>
              </a:ext>
            </a:extLst>
          </p:cNvPr>
          <p:cNvSpPr>
            <a:spLocks noGrp="1"/>
          </p:cNvSpPr>
          <p:nvPr>
            <p:ph type="dt" sz="half" idx="10"/>
          </p:nvPr>
        </p:nvSpPr>
        <p:spPr/>
        <p:txBody>
          <a:bodyPr/>
          <a:lstStyle/>
          <a:p>
            <a:fld id="{371593DD-9E93-4E1A-ADC1-D134093077A0}" type="datetimeFigureOut">
              <a:rPr lang="el-GR" smtClean="0"/>
              <a:t>9/3/2026</a:t>
            </a:fld>
            <a:endParaRPr lang="el-GR"/>
          </a:p>
        </p:txBody>
      </p:sp>
      <p:sp>
        <p:nvSpPr>
          <p:cNvPr id="5" name="Θέση υποσέλιδου 4">
            <a:extLst>
              <a:ext uri="{FF2B5EF4-FFF2-40B4-BE49-F238E27FC236}">
                <a16:creationId xmlns:a16="http://schemas.microsoft.com/office/drawing/2014/main" id="{9C88D119-AAD5-15A0-CE56-6D652F6C6D36}"/>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A641F09-772C-3D20-5263-5DF702640CE0}"/>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5291309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1A284DE-FD2B-79AD-5D0E-E329FAC9E0B6}"/>
              </a:ext>
            </a:extLst>
          </p:cNvPr>
          <p:cNvSpPr>
            <a:spLocks noGrp="1"/>
          </p:cNvSpPr>
          <p:nvPr>
            <p:ph type="title"/>
          </p:nvPr>
        </p:nvSpPr>
        <p:spPr>
          <a:xfrm>
            <a:off x="838200" y="992187"/>
            <a:ext cx="10515600" cy="698501"/>
          </a:xfrm>
        </p:spPr>
        <p:txBody>
          <a:bodyPr/>
          <a:lstStyle>
            <a:lvl1pPr algn="ctr">
              <a:defRPr b="1">
                <a:solidFill>
                  <a:schemeClr val="tx2">
                    <a:lumMod val="50000"/>
                    <a:lumOff val="50000"/>
                  </a:schemeClr>
                </a:solidFill>
              </a:defRPr>
            </a:lvl1pPr>
          </a:lstStyle>
          <a:p>
            <a:r>
              <a:rPr lang="el-GR" dirty="0"/>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6AC3A44-0A3B-0047-DA21-B8F834048529}"/>
              </a:ext>
            </a:extLst>
          </p:cNvPr>
          <p:cNvSpPr>
            <a:spLocks noGrp="1"/>
          </p:cNvSpPr>
          <p:nvPr>
            <p:ph idx="1"/>
          </p:nvPr>
        </p:nvSpPr>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11399A3-C3A4-F453-7FD2-F5FBAC14076A}"/>
              </a:ext>
            </a:extLst>
          </p:cNvPr>
          <p:cNvSpPr>
            <a:spLocks noGrp="1"/>
          </p:cNvSpPr>
          <p:nvPr>
            <p:ph type="dt" sz="half" idx="10"/>
          </p:nvPr>
        </p:nvSpPr>
        <p:spPr/>
        <p:txBody>
          <a:bodyPr/>
          <a:lstStyle/>
          <a:p>
            <a:fld id="{371593DD-9E93-4E1A-ADC1-D134093077A0}" type="datetimeFigureOut">
              <a:rPr lang="el-GR" smtClean="0"/>
              <a:t>9/3/2026</a:t>
            </a:fld>
            <a:endParaRPr lang="el-GR"/>
          </a:p>
        </p:txBody>
      </p:sp>
      <p:sp>
        <p:nvSpPr>
          <p:cNvPr id="5" name="Θέση υποσέλιδου 4">
            <a:extLst>
              <a:ext uri="{FF2B5EF4-FFF2-40B4-BE49-F238E27FC236}">
                <a16:creationId xmlns:a16="http://schemas.microsoft.com/office/drawing/2014/main" id="{2BDE34E6-D7E4-71C8-ED50-4BFACF7EE52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B353C0EC-CA19-299E-0016-3C2448CF27BD}"/>
              </a:ext>
            </a:extLst>
          </p:cNvPr>
          <p:cNvSpPr>
            <a:spLocks noGrp="1"/>
          </p:cNvSpPr>
          <p:nvPr>
            <p:ph type="sldNum" sz="quarter" idx="12"/>
          </p:nvPr>
        </p:nvSpPr>
        <p:spPr/>
        <p:txBody>
          <a:bodyPr/>
          <a:lstStyle/>
          <a:p>
            <a:fld id="{E3938158-3DF5-41AD-A867-089D0309D63F}" type="slidenum">
              <a:rPr lang="el-GR" smtClean="0"/>
              <a:t>‹#›</a:t>
            </a:fld>
            <a:endParaRPr lang="el-GR"/>
          </a:p>
        </p:txBody>
      </p:sp>
      <p:sp>
        <p:nvSpPr>
          <p:cNvPr id="7" name="Rectangle 12">
            <a:extLst>
              <a:ext uri="{FF2B5EF4-FFF2-40B4-BE49-F238E27FC236}">
                <a16:creationId xmlns:a16="http://schemas.microsoft.com/office/drawing/2014/main" id="{43B1A8FE-DE3D-9C17-B55C-4B55DC8E55F6}"/>
              </a:ext>
            </a:extLst>
          </p:cNvPr>
          <p:cNvSpPr/>
          <p:nvPr userDrawn="1"/>
        </p:nvSpPr>
        <p:spPr>
          <a:xfrm>
            <a:off x="0" y="0"/>
            <a:ext cx="12192000" cy="812800"/>
          </a:xfrm>
          <a:prstGeom prst="rect">
            <a:avLst/>
          </a:prstGeom>
          <a:solidFill>
            <a:srgbClr val="ECF4F9"/>
          </a:solidFill>
          <a:ln w="28575">
            <a:solidFill>
              <a:srgbClr val="4A8CCA"/>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8" name="Group 8">
            <a:extLst>
              <a:ext uri="{FF2B5EF4-FFF2-40B4-BE49-F238E27FC236}">
                <a16:creationId xmlns:a16="http://schemas.microsoft.com/office/drawing/2014/main" id="{DE6FA4D3-4314-EFAE-7B0D-9DAB11D77E4B}"/>
              </a:ext>
            </a:extLst>
          </p:cNvPr>
          <p:cNvGrpSpPr/>
          <p:nvPr userDrawn="1"/>
        </p:nvGrpSpPr>
        <p:grpSpPr>
          <a:xfrm>
            <a:off x="9304419" y="47625"/>
            <a:ext cx="2806268" cy="717550"/>
            <a:chOff x="9304419" y="47625"/>
            <a:chExt cx="2806268" cy="717550"/>
          </a:xfrm>
        </p:grpSpPr>
        <p:pic>
          <p:nvPicPr>
            <p:cNvPr id="9" name="Picture 9" descr="A blue text on a black background&#10;&#10;AI-generated content may be incorrect.">
              <a:extLst>
                <a:ext uri="{FF2B5EF4-FFF2-40B4-BE49-F238E27FC236}">
                  <a16:creationId xmlns:a16="http://schemas.microsoft.com/office/drawing/2014/main" id="{75550FB9-3364-E2D0-2699-FEB2E9B1E614}"/>
                </a:ext>
              </a:extLst>
            </p:cNvPr>
            <p:cNvPicPr>
              <a:picLocks noChangeAspect="1"/>
            </p:cNvPicPr>
            <p:nvPr/>
          </p:nvPicPr>
          <p:blipFill>
            <a:blip r:embed="rId2">
              <a:extLst>
                <a:ext uri="{28A0092B-C50C-407E-A947-70E740481C1C}">
                  <a14:useLocalDpi xmlns:a14="http://schemas.microsoft.com/office/drawing/2010/main" val="0"/>
                </a:ext>
              </a:extLst>
            </a:blip>
            <a:srcRect b="35429"/>
            <a:stretch>
              <a:fillRect/>
            </a:stretch>
          </p:blipFill>
          <p:spPr>
            <a:xfrm>
              <a:off x="9304419" y="47625"/>
              <a:ext cx="1111250" cy="717550"/>
            </a:xfrm>
            <a:prstGeom prst="rect">
              <a:avLst/>
            </a:prstGeom>
            <a:solidFill>
              <a:srgbClr val="ECF4F9"/>
            </a:solidFill>
          </p:spPr>
        </p:pic>
        <p:cxnSp>
          <p:nvCxnSpPr>
            <p:cNvPr id="10" name="Straight Connector 10">
              <a:extLst>
                <a:ext uri="{FF2B5EF4-FFF2-40B4-BE49-F238E27FC236}">
                  <a16:creationId xmlns:a16="http://schemas.microsoft.com/office/drawing/2014/main" id="{23C236B0-0373-F612-65FE-0BA5FBCF4862}"/>
                </a:ext>
              </a:extLst>
            </p:cNvPr>
            <p:cNvCxnSpPr/>
            <p:nvPr/>
          </p:nvCxnSpPr>
          <p:spPr>
            <a:xfrm>
              <a:off x="10353324" y="101428"/>
              <a:ext cx="0" cy="609944"/>
            </a:xfrm>
            <a:prstGeom prst="line">
              <a:avLst/>
            </a:prstGeom>
            <a:solidFill>
              <a:srgbClr val="ECF4F9"/>
            </a:solidFill>
            <a:ln>
              <a:solidFill>
                <a:srgbClr val="4A8CCA"/>
              </a:solidFill>
            </a:ln>
          </p:spPr>
          <p:style>
            <a:lnRef idx="2">
              <a:schemeClr val="accent1"/>
            </a:lnRef>
            <a:fillRef idx="0">
              <a:schemeClr val="accent1"/>
            </a:fillRef>
            <a:effectRef idx="1">
              <a:schemeClr val="accent1"/>
            </a:effectRef>
            <a:fontRef idx="minor">
              <a:schemeClr val="tx1"/>
            </a:fontRef>
          </p:style>
        </p:cxnSp>
        <p:pic>
          <p:nvPicPr>
            <p:cNvPr id="11" name="Picture 11">
              <a:extLst>
                <a:ext uri="{FF2B5EF4-FFF2-40B4-BE49-F238E27FC236}">
                  <a16:creationId xmlns:a16="http://schemas.microsoft.com/office/drawing/2014/main" id="{A02B10DB-5F00-EA2A-55EA-F82E3BD8413B}"/>
                </a:ext>
              </a:extLst>
            </p:cNvPr>
            <p:cNvPicPr>
              <a:picLocks noChangeAspect="1"/>
            </p:cNvPicPr>
            <p:nvPr/>
          </p:nvPicPr>
          <p:blipFill>
            <a:blip r:embed="rId3">
              <a:extLst>
                <a:ext uri="{28A0092B-C50C-407E-A947-70E740481C1C}">
                  <a14:useLocalDpi xmlns:a14="http://schemas.microsoft.com/office/drawing/2010/main" val="0"/>
                </a:ext>
              </a:extLst>
            </a:blip>
            <a:srcRect l="7897"/>
            <a:stretch>
              <a:fillRect/>
            </a:stretch>
          </p:blipFill>
          <p:spPr>
            <a:xfrm>
              <a:off x="10415668" y="101428"/>
              <a:ext cx="1695019" cy="609945"/>
            </a:xfrm>
            <a:prstGeom prst="rect">
              <a:avLst/>
            </a:prstGeom>
          </p:spPr>
        </p:pic>
      </p:grpSp>
      <p:sp>
        <p:nvSpPr>
          <p:cNvPr id="12" name="Rectangle 13">
            <a:extLst>
              <a:ext uri="{FF2B5EF4-FFF2-40B4-BE49-F238E27FC236}">
                <a16:creationId xmlns:a16="http://schemas.microsoft.com/office/drawing/2014/main" id="{985B1823-2484-051D-2FF1-457B721DEEDD}"/>
              </a:ext>
            </a:extLst>
          </p:cNvPr>
          <p:cNvSpPr/>
          <p:nvPr userDrawn="1"/>
        </p:nvSpPr>
        <p:spPr>
          <a:xfrm>
            <a:off x="0" y="6810375"/>
            <a:ext cx="12192000" cy="47624"/>
          </a:xfrm>
          <a:prstGeom prst="rect">
            <a:avLst/>
          </a:prstGeom>
          <a:solidFill>
            <a:srgbClr val="4A8CCA"/>
          </a:solidFill>
          <a:ln>
            <a:solidFill>
              <a:srgbClr val="4A8CC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261576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2689D2F-D422-89DB-CF00-E5C8581C6B33}"/>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E9769831-89FF-1B80-0E47-4CC2A6E69AD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551AB7C5-F3C4-076B-B1FD-A94356ADADCF}"/>
              </a:ext>
            </a:extLst>
          </p:cNvPr>
          <p:cNvSpPr>
            <a:spLocks noGrp="1"/>
          </p:cNvSpPr>
          <p:nvPr>
            <p:ph type="dt" sz="half" idx="10"/>
          </p:nvPr>
        </p:nvSpPr>
        <p:spPr/>
        <p:txBody>
          <a:bodyPr/>
          <a:lstStyle/>
          <a:p>
            <a:fld id="{371593DD-9E93-4E1A-ADC1-D134093077A0}" type="datetimeFigureOut">
              <a:rPr lang="el-GR" smtClean="0"/>
              <a:t>9/3/2026</a:t>
            </a:fld>
            <a:endParaRPr lang="el-GR"/>
          </a:p>
        </p:txBody>
      </p:sp>
      <p:sp>
        <p:nvSpPr>
          <p:cNvPr id="5" name="Θέση υποσέλιδου 4">
            <a:extLst>
              <a:ext uri="{FF2B5EF4-FFF2-40B4-BE49-F238E27FC236}">
                <a16:creationId xmlns:a16="http://schemas.microsoft.com/office/drawing/2014/main" id="{16342CFE-B1CF-C227-4EA3-C3850B481189}"/>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1CE9FCC2-13F3-6135-9B68-C5C257BA3EDF}"/>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32714582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4E63E53-F7CE-A3F8-62C9-4AF8A85E37FB}"/>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C3E49F4E-7F4B-430C-5447-04CDF0ED2E0B}"/>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4C2EBDDD-4C2B-4BE9-3C84-CAFF659D42C9}"/>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2F310DEF-1F88-73B2-9D44-EBC14F7174B5}"/>
              </a:ext>
            </a:extLst>
          </p:cNvPr>
          <p:cNvSpPr>
            <a:spLocks noGrp="1"/>
          </p:cNvSpPr>
          <p:nvPr>
            <p:ph type="dt" sz="half" idx="10"/>
          </p:nvPr>
        </p:nvSpPr>
        <p:spPr/>
        <p:txBody>
          <a:bodyPr/>
          <a:lstStyle/>
          <a:p>
            <a:fld id="{371593DD-9E93-4E1A-ADC1-D134093077A0}" type="datetimeFigureOut">
              <a:rPr lang="el-GR" smtClean="0"/>
              <a:t>9/3/2026</a:t>
            </a:fld>
            <a:endParaRPr lang="el-GR"/>
          </a:p>
        </p:txBody>
      </p:sp>
      <p:sp>
        <p:nvSpPr>
          <p:cNvPr id="6" name="Θέση υποσέλιδου 5">
            <a:extLst>
              <a:ext uri="{FF2B5EF4-FFF2-40B4-BE49-F238E27FC236}">
                <a16:creationId xmlns:a16="http://schemas.microsoft.com/office/drawing/2014/main" id="{BA162212-7222-4290-89C2-0DC41EF0F92F}"/>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3ABB004E-66A8-8315-449E-3DEE1CF9CB7C}"/>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17858106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9F9FC3C-5982-454A-959D-23AE23CC45C8}"/>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A56D6535-1232-225E-9951-54952AE53B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CB908838-082A-9B6B-4882-E437C8A09639}"/>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82476E72-C67A-B89D-A5EA-11F47E7C41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CD87BD42-AAFB-4E12-747A-F696D3BF6F94}"/>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7673BFE8-E44E-B36D-2CD9-EC2E44B2792A}"/>
              </a:ext>
            </a:extLst>
          </p:cNvPr>
          <p:cNvSpPr>
            <a:spLocks noGrp="1"/>
          </p:cNvSpPr>
          <p:nvPr>
            <p:ph type="dt" sz="half" idx="10"/>
          </p:nvPr>
        </p:nvSpPr>
        <p:spPr/>
        <p:txBody>
          <a:bodyPr/>
          <a:lstStyle/>
          <a:p>
            <a:fld id="{371593DD-9E93-4E1A-ADC1-D134093077A0}" type="datetimeFigureOut">
              <a:rPr lang="el-GR" smtClean="0"/>
              <a:t>9/3/2026</a:t>
            </a:fld>
            <a:endParaRPr lang="el-GR"/>
          </a:p>
        </p:txBody>
      </p:sp>
      <p:sp>
        <p:nvSpPr>
          <p:cNvPr id="8" name="Θέση υποσέλιδου 7">
            <a:extLst>
              <a:ext uri="{FF2B5EF4-FFF2-40B4-BE49-F238E27FC236}">
                <a16:creationId xmlns:a16="http://schemas.microsoft.com/office/drawing/2014/main" id="{2263650D-356A-D49A-33F8-D700546BB320}"/>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53BA353C-89A7-8BFF-B695-99D1CF3F31C5}"/>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17948825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C1DD05E-6CE0-155F-3721-99795D70C424}"/>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FC71CAF4-E343-026D-54DB-60781EFE127A}"/>
              </a:ext>
            </a:extLst>
          </p:cNvPr>
          <p:cNvSpPr>
            <a:spLocks noGrp="1"/>
          </p:cNvSpPr>
          <p:nvPr>
            <p:ph type="dt" sz="half" idx="10"/>
          </p:nvPr>
        </p:nvSpPr>
        <p:spPr/>
        <p:txBody>
          <a:bodyPr/>
          <a:lstStyle/>
          <a:p>
            <a:fld id="{371593DD-9E93-4E1A-ADC1-D134093077A0}" type="datetimeFigureOut">
              <a:rPr lang="el-GR" smtClean="0"/>
              <a:t>9/3/2026</a:t>
            </a:fld>
            <a:endParaRPr lang="el-GR"/>
          </a:p>
        </p:txBody>
      </p:sp>
      <p:sp>
        <p:nvSpPr>
          <p:cNvPr id="4" name="Θέση υποσέλιδου 3">
            <a:extLst>
              <a:ext uri="{FF2B5EF4-FFF2-40B4-BE49-F238E27FC236}">
                <a16:creationId xmlns:a16="http://schemas.microsoft.com/office/drawing/2014/main" id="{69C45B5D-9F6E-DE3F-1F02-268FA70FF4C2}"/>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B79ECC4B-B247-BED7-5308-0D400DBAA1C8}"/>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23664352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87F8F0F-3892-1113-7A60-5818A50E51E9}"/>
              </a:ext>
            </a:extLst>
          </p:cNvPr>
          <p:cNvSpPr>
            <a:spLocks noGrp="1"/>
          </p:cNvSpPr>
          <p:nvPr>
            <p:ph type="dt" sz="half" idx="10"/>
          </p:nvPr>
        </p:nvSpPr>
        <p:spPr/>
        <p:txBody>
          <a:bodyPr/>
          <a:lstStyle/>
          <a:p>
            <a:fld id="{371593DD-9E93-4E1A-ADC1-D134093077A0}" type="datetimeFigureOut">
              <a:rPr lang="el-GR" smtClean="0"/>
              <a:t>9/3/2026</a:t>
            </a:fld>
            <a:endParaRPr lang="el-GR"/>
          </a:p>
        </p:txBody>
      </p:sp>
      <p:sp>
        <p:nvSpPr>
          <p:cNvPr id="3" name="Θέση υποσέλιδου 2">
            <a:extLst>
              <a:ext uri="{FF2B5EF4-FFF2-40B4-BE49-F238E27FC236}">
                <a16:creationId xmlns:a16="http://schemas.microsoft.com/office/drawing/2014/main" id="{76BA8CE8-5B09-DFEF-5128-CD692C8C7B8F}"/>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75FA5706-75FF-0770-901A-D08CB3EB8AE2}"/>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5796310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ED6C518-081C-84EF-0832-2FB0B13EE23B}"/>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E4CB248E-9D0D-1185-CE9B-F611D8AAF8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7F3A09A7-8501-543A-235E-1821D62917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6F462E34-6809-30A9-1954-7B0AC623C39E}"/>
              </a:ext>
            </a:extLst>
          </p:cNvPr>
          <p:cNvSpPr>
            <a:spLocks noGrp="1"/>
          </p:cNvSpPr>
          <p:nvPr>
            <p:ph type="dt" sz="half" idx="10"/>
          </p:nvPr>
        </p:nvSpPr>
        <p:spPr/>
        <p:txBody>
          <a:bodyPr/>
          <a:lstStyle/>
          <a:p>
            <a:fld id="{371593DD-9E93-4E1A-ADC1-D134093077A0}" type="datetimeFigureOut">
              <a:rPr lang="el-GR" smtClean="0"/>
              <a:t>9/3/2026</a:t>
            </a:fld>
            <a:endParaRPr lang="el-GR"/>
          </a:p>
        </p:txBody>
      </p:sp>
      <p:sp>
        <p:nvSpPr>
          <p:cNvPr id="6" name="Θέση υποσέλιδου 5">
            <a:extLst>
              <a:ext uri="{FF2B5EF4-FFF2-40B4-BE49-F238E27FC236}">
                <a16:creationId xmlns:a16="http://schemas.microsoft.com/office/drawing/2014/main" id="{23F84B5A-D1C9-96D8-6DE4-59A38847CD6A}"/>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AB5CACB3-80EF-82D5-E92B-40F3C2AFE97B}"/>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22765020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B8C2946-35CA-4D98-339C-38B327F1B10B}"/>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8C768ADD-123B-A07A-B4F9-8736A246C2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831A9211-6348-B88C-543A-B75668E1AE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FB7395FC-B884-1F41-8D76-C5917FB760AA}"/>
              </a:ext>
            </a:extLst>
          </p:cNvPr>
          <p:cNvSpPr>
            <a:spLocks noGrp="1"/>
          </p:cNvSpPr>
          <p:nvPr>
            <p:ph type="dt" sz="half" idx="10"/>
          </p:nvPr>
        </p:nvSpPr>
        <p:spPr/>
        <p:txBody>
          <a:bodyPr/>
          <a:lstStyle/>
          <a:p>
            <a:fld id="{371593DD-9E93-4E1A-ADC1-D134093077A0}" type="datetimeFigureOut">
              <a:rPr lang="el-GR" smtClean="0"/>
              <a:t>9/3/2026</a:t>
            </a:fld>
            <a:endParaRPr lang="el-GR"/>
          </a:p>
        </p:txBody>
      </p:sp>
      <p:sp>
        <p:nvSpPr>
          <p:cNvPr id="6" name="Θέση υποσέλιδου 5">
            <a:extLst>
              <a:ext uri="{FF2B5EF4-FFF2-40B4-BE49-F238E27FC236}">
                <a16:creationId xmlns:a16="http://schemas.microsoft.com/office/drawing/2014/main" id="{51145221-BFB9-8F9C-878A-1C991DC3DC14}"/>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C85279EF-48B0-BA9F-4F27-06AAFB00B1E9}"/>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29371428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9367440-92FE-AEBF-4A6C-75E4C2E37689}"/>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145B5C7E-2E16-B4AC-BA18-D5FAC594F902}"/>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F0C9499-58AE-E9C3-32D2-CC447FA653CC}"/>
              </a:ext>
            </a:extLst>
          </p:cNvPr>
          <p:cNvSpPr>
            <a:spLocks noGrp="1"/>
          </p:cNvSpPr>
          <p:nvPr>
            <p:ph type="dt" sz="half" idx="10"/>
          </p:nvPr>
        </p:nvSpPr>
        <p:spPr/>
        <p:txBody>
          <a:bodyPr/>
          <a:lstStyle/>
          <a:p>
            <a:fld id="{371593DD-9E93-4E1A-ADC1-D134093077A0}" type="datetimeFigureOut">
              <a:rPr lang="el-GR" smtClean="0"/>
              <a:t>9/3/2026</a:t>
            </a:fld>
            <a:endParaRPr lang="el-GR"/>
          </a:p>
        </p:txBody>
      </p:sp>
      <p:sp>
        <p:nvSpPr>
          <p:cNvPr id="5" name="Θέση υποσέλιδου 4">
            <a:extLst>
              <a:ext uri="{FF2B5EF4-FFF2-40B4-BE49-F238E27FC236}">
                <a16:creationId xmlns:a16="http://schemas.microsoft.com/office/drawing/2014/main" id="{F0ADCC72-B6D0-45C3-113D-80DB0D1C8CA0}"/>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2598E114-9AB3-E336-8D9E-994D94A72743}"/>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40594920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A66E2042-064D-79F8-CECF-AEE8435DEFBB}"/>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7727E4B6-2B0F-DA27-2EF6-9D1764C28462}"/>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293CFAC-E345-2C81-2FB7-1FE2DF3D35F0}"/>
              </a:ext>
            </a:extLst>
          </p:cNvPr>
          <p:cNvSpPr>
            <a:spLocks noGrp="1"/>
          </p:cNvSpPr>
          <p:nvPr>
            <p:ph type="dt" sz="half" idx="10"/>
          </p:nvPr>
        </p:nvSpPr>
        <p:spPr/>
        <p:txBody>
          <a:bodyPr/>
          <a:lstStyle/>
          <a:p>
            <a:fld id="{371593DD-9E93-4E1A-ADC1-D134093077A0}" type="datetimeFigureOut">
              <a:rPr lang="el-GR" smtClean="0"/>
              <a:t>9/3/2026</a:t>
            </a:fld>
            <a:endParaRPr lang="el-GR"/>
          </a:p>
        </p:txBody>
      </p:sp>
      <p:sp>
        <p:nvSpPr>
          <p:cNvPr id="5" name="Θέση υποσέλιδου 4">
            <a:extLst>
              <a:ext uri="{FF2B5EF4-FFF2-40B4-BE49-F238E27FC236}">
                <a16:creationId xmlns:a16="http://schemas.microsoft.com/office/drawing/2014/main" id="{3B505109-7337-E4E7-2F39-E18E193EDFF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B1E03381-4C05-0252-E102-EC26A10EF6E9}"/>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3324640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F3F9"/>
        </a:solidFill>
        <a:effectLst/>
      </p:bgPr>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2C53F2E2-3C5B-C11F-AF7B-9CA56A939B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7B678747-1DC9-A480-FC36-A06FF851A4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FA08B0CE-D681-D369-7771-E0B5FC1188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A2E63C1-FA27-49DB-A789-515F1A3EACCE}" type="datetimeFigureOut">
              <a:rPr lang="el-GR" smtClean="0"/>
              <a:t>9/3/2026</a:t>
            </a:fld>
            <a:endParaRPr lang="el-GR"/>
          </a:p>
        </p:txBody>
      </p:sp>
      <p:sp>
        <p:nvSpPr>
          <p:cNvPr id="5" name="Θέση υποσέλιδου 4">
            <a:extLst>
              <a:ext uri="{FF2B5EF4-FFF2-40B4-BE49-F238E27FC236}">
                <a16:creationId xmlns:a16="http://schemas.microsoft.com/office/drawing/2014/main" id="{428F2FB9-59B2-6705-6301-350681D094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60BC2AF1-BE7B-D159-999C-D27B84E03C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727069-54D0-4F44-A22B-DE091D001F3D}" type="slidenum">
              <a:rPr lang="el-GR" smtClean="0"/>
              <a:t>‹#›</a:t>
            </a:fld>
            <a:endParaRPr lang="el-GR"/>
          </a:p>
        </p:txBody>
      </p:sp>
    </p:spTree>
    <p:extLst>
      <p:ext uri="{BB962C8B-B14F-4D97-AF65-F5344CB8AC3E}">
        <p14:creationId xmlns:p14="http://schemas.microsoft.com/office/powerpoint/2010/main" val="11332531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BF3F9"/>
        </a:solidFill>
        <a:effectLst/>
      </p:bgPr>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D6C4BBA1-B92D-57EA-681A-08BE896774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6D3DBEC0-A80D-DC23-5EE2-AB5E4C4C40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17905BA9-1EE5-6A77-3D42-67B96C11AB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71593DD-9E93-4E1A-ADC1-D134093077A0}" type="datetimeFigureOut">
              <a:rPr lang="el-GR" smtClean="0"/>
              <a:t>9/3/2026</a:t>
            </a:fld>
            <a:endParaRPr lang="el-GR"/>
          </a:p>
        </p:txBody>
      </p:sp>
      <p:sp>
        <p:nvSpPr>
          <p:cNvPr id="5" name="Θέση υποσέλιδου 4">
            <a:extLst>
              <a:ext uri="{FF2B5EF4-FFF2-40B4-BE49-F238E27FC236}">
                <a16:creationId xmlns:a16="http://schemas.microsoft.com/office/drawing/2014/main" id="{FFE74C21-D4C6-D95B-9C74-79DA41B8F1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76851CF5-F3B2-2EA6-4AF5-04B6951388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3938158-3DF5-41AD-A867-089D0309D63F}" type="slidenum">
              <a:rPr lang="el-GR" smtClean="0"/>
              <a:t>‹#›</a:t>
            </a:fld>
            <a:endParaRPr lang="el-GR"/>
          </a:p>
        </p:txBody>
      </p:sp>
    </p:spTree>
    <p:extLst>
      <p:ext uri="{BB962C8B-B14F-4D97-AF65-F5344CB8AC3E}">
        <p14:creationId xmlns:p14="http://schemas.microsoft.com/office/powerpoint/2010/main" val="4076998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heodorosmariolis@yahoo.gr" TargetMode="External"/><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jpeg"/><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3.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3.xml"/><Relationship Id="rId4" Type="http://schemas.openxmlformats.org/officeDocument/2006/relationships/image" Target="../media/image39.jpeg"/></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hyperlink" Target="https://youtube.com/shorts/KLtiNdNqN0M?si=vPzsdjfcHmBRD06e"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A72248-EE59-A54F-6962-7045BA3EF4F3}"/>
              </a:ext>
            </a:extLst>
          </p:cNvPr>
          <p:cNvSpPr/>
          <p:nvPr/>
        </p:nvSpPr>
        <p:spPr>
          <a:xfrm>
            <a:off x="0" y="0"/>
            <a:ext cx="12192000" cy="5257799"/>
          </a:xfrm>
          <a:prstGeom prst="rect">
            <a:avLst/>
          </a:prstGeom>
          <a:solidFill>
            <a:srgbClr val="1A6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A8CCA"/>
              </a:solidFill>
            </a:endParaRPr>
          </a:p>
        </p:txBody>
      </p:sp>
      <p:sp>
        <p:nvSpPr>
          <p:cNvPr id="2" name="Τίτλος 1">
            <a:extLst>
              <a:ext uri="{FF2B5EF4-FFF2-40B4-BE49-F238E27FC236}">
                <a16:creationId xmlns:a16="http://schemas.microsoft.com/office/drawing/2014/main" id="{F1C2CE6A-896A-30D3-6738-3B97654D4A7B}"/>
              </a:ext>
            </a:extLst>
          </p:cNvPr>
          <p:cNvSpPr>
            <a:spLocks noGrp="1"/>
          </p:cNvSpPr>
          <p:nvPr>
            <p:ph type="ctrTitle"/>
          </p:nvPr>
        </p:nvSpPr>
        <p:spPr/>
        <p:txBody>
          <a:bodyPr/>
          <a:lstStyle/>
          <a:p>
            <a:r>
              <a:rPr lang="en-US" dirty="0"/>
              <a:t>Template?</a:t>
            </a:r>
            <a:endParaRPr lang="el-GR" dirty="0"/>
          </a:p>
        </p:txBody>
      </p:sp>
      <p:sp>
        <p:nvSpPr>
          <p:cNvPr id="3" name="Υπότιτλος 2">
            <a:extLst>
              <a:ext uri="{FF2B5EF4-FFF2-40B4-BE49-F238E27FC236}">
                <a16:creationId xmlns:a16="http://schemas.microsoft.com/office/drawing/2014/main" id="{70A8EFBE-6D97-D824-DA25-AAF3B8F1014B}"/>
              </a:ext>
            </a:extLst>
          </p:cNvPr>
          <p:cNvSpPr>
            <a:spLocks noGrp="1"/>
          </p:cNvSpPr>
          <p:nvPr>
            <p:ph type="subTitle" idx="1"/>
          </p:nvPr>
        </p:nvSpPr>
        <p:spPr/>
        <p:txBody>
          <a:bodyPr/>
          <a:lstStyle/>
          <a:p>
            <a:r>
              <a:rPr lang="el-GR" dirty="0" err="1"/>
              <a:t>Πλιζ</a:t>
            </a:r>
            <a:r>
              <a:rPr lang="el-GR" dirty="0"/>
              <a:t> όχι ροζ, μωβ, </a:t>
            </a:r>
            <a:r>
              <a:rPr lang="el-GR" dirty="0" err="1"/>
              <a:t>πρασινο</a:t>
            </a:r>
            <a:r>
              <a:rPr lang="el-GR" dirty="0"/>
              <a:t>, </a:t>
            </a:r>
            <a:r>
              <a:rPr lang="el-GR" dirty="0" err="1"/>
              <a:t>μαρεσουν</a:t>
            </a:r>
            <a:r>
              <a:rPr lang="el-GR" dirty="0"/>
              <a:t> τα μπλε του </a:t>
            </a:r>
            <a:r>
              <a:rPr lang="el-GR" dirty="0" err="1"/>
              <a:t>εκπα</a:t>
            </a:r>
            <a:endParaRPr lang="el-GR" dirty="0"/>
          </a:p>
        </p:txBody>
      </p:sp>
      <p:pic>
        <p:nvPicPr>
          <p:cNvPr id="6" name="Picture 5" descr="A room with rows of chairs&#10;&#10;AI-generated content may be incorrect.">
            <a:extLst>
              <a:ext uri="{FF2B5EF4-FFF2-40B4-BE49-F238E27FC236}">
                <a16:creationId xmlns:a16="http://schemas.microsoft.com/office/drawing/2014/main" id="{E7D036D9-65F6-841F-BB59-5896AFA4E407}"/>
              </a:ext>
            </a:extLst>
          </p:cNvPr>
          <p:cNvPicPr>
            <a:picLocks noChangeAspect="1"/>
          </p:cNvPicPr>
          <p:nvPr/>
        </p:nvPicPr>
        <p:blipFill>
          <a:blip r:embed="rId2">
            <a:extLst>
              <a:ext uri="{28A0092B-C50C-407E-A947-70E740481C1C}">
                <a14:useLocalDpi xmlns:a14="http://schemas.microsoft.com/office/drawing/2010/main" val="0"/>
              </a:ext>
            </a:extLst>
          </a:blip>
          <a:srcRect l="30962" t="47" r="32064" b="-1"/>
          <a:stretch>
            <a:fillRect/>
          </a:stretch>
        </p:blipFill>
        <p:spPr>
          <a:xfrm rot="5400000">
            <a:off x="3089412" y="-3089414"/>
            <a:ext cx="6013173" cy="12192000"/>
          </a:xfrm>
          <a:prstGeom prst="rect">
            <a:avLst/>
          </a:prstGeom>
        </p:spPr>
      </p:pic>
      <p:sp>
        <p:nvSpPr>
          <p:cNvPr id="9" name="Rectangle 8">
            <a:extLst>
              <a:ext uri="{FF2B5EF4-FFF2-40B4-BE49-F238E27FC236}">
                <a16:creationId xmlns:a16="http://schemas.microsoft.com/office/drawing/2014/main" id="{733B190F-B3EE-813C-91AB-0406B545E9BF}"/>
              </a:ext>
            </a:extLst>
          </p:cNvPr>
          <p:cNvSpPr/>
          <p:nvPr/>
        </p:nvSpPr>
        <p:spPr>
          <a:xfrm>
            <a:off x="0" y="-1"/>
            <a:ext cx="12192000" cy="6013173"/>
          </a:xfrm>
          <a:prstGeom prst="rect">
            <a:avLst/>
          </a:prstGeom>
          <a:solidFill>
            <a:srgbClr val="1A60AD">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503C637D-6AC2-D994-D1BB-ABBEFC4832E0}"/>
              </a:ext>
            </a:extLst>
          </p:cNvPr>
          <p:cNvSpPr txBox="1"/>
          <p:nvPr/>
        </p:nvSpPr>
        <p:spPr>
          <a:xfrm>
            <a:off x="1736751" y="958441"/>
            <a:ext cx="9342349" cy="2289666"/>
          </a:xfrm>
          <a:prstGeom prst="rect">
            <a:avLst/>
          </a:prstGeom>
          <a:noFill/>
        </p:spPr>
        <p:txBody>
          <a:bodyPr wrap="square" rtlCol="0">
            <a:spAutoFit/>
          </a:bodyPr>
          <a:lstStyle/>
          <a:p>
            <a:pPr algn="ctr">
              <a:lnSpc>
                <a:spcPct val="150000"/>
              </a:lnSpc>
            </a:pPr>
            <a:r>
              <a:rPr lang="el-GR" sz="5000" b="1" dirty="0">
                <a:solidFill>
                  <a:srgbClr val="ECF4F9"/>
                </a:solidFill>
              </a:rPr>
              <a:t>ΙΣΤΟΛΟΓΙΑ ΚΑΙ ΕΜΒΡΥΟΛΟΓΙΑ ΚΑΡΔΙΑΣ ΚΑΙ ΑΓΓΕΙΩΝ </a:t>
            </a:r>
            <a:endParaRPr lang="en-US" sz="5000" b="1" dirty="0">
              <a:solidFill>
                <a:srgbClr val="ECF4F9"/>
              </a:solidFill>
            </a:endParaRPr>
          </a:p>
        </p:txBody>
      </p:sp>
      <p:sp>
        <p:nvSpPr>
          <p:cNvPr id="12" name="TextBox 11">
            <a:extLst>
              <a:ext uri="{FF2B5EF4-FFF2-40B4-BE49-F238E27FC236}">
                <a16:creationId xmlns:a16="http://schemas.microsoft.com/office/drawing/2014/main" id="{6E7F0F0E-B723-D281-8F54-5FF43F190117}"/>
              </a:ext>
            </a:extLst>
          </p:cNvPr>
          <p:cNvSpPr txBox="1"/>
          <p:nvPr/>
        </p:nvSpPr>
        <p:spPr>
          <a:xfrm>
            <a:off x="848495" y="3978692"/>
            <a:ext cx="5997146" cy="1894621"/>
          </a:xfrm>
          <a:prstGeom prst="rect">
            <a:avLst/>
          </a:prstGeom>
          <a:noFill/>
        </p:spPr>
        <p:txBody>
          <a:bodyPr wrap="square" rtlCol="0">
            <a:spAutoFit/>
          </a:bodyPr>
          <a:lstStyle/>
          <a:p>
            <a:pPr>
              <a:lnSpc>
                <a:spcPct val="150000"/>
              </a:lnSpc>
            </a:pPr>
            <a:r>
              <a:rPr lang="el-GR" sz="2000" b="1" dirty="0">
                <a:solidFill>
                  <a:srgbClr val="ECF4F9"/>
                </a:solidFill>
              </a:rPr>
              <a:t>Θεόδωρος Μαριόλης </a:t>
            </a:r>
            <a:r>
              <a:rPr lang="el-GR" sz="2000" b="1" dirty="0" err="1">
                <a:solidFill>
                  <a:srgbClr val="ECF4F9"/>
                </a:solidFill>
              </a:rPr>
              <a:t>Σαψάκος</a:t>
            </a:r>
            <a:endParaRPr lang="el-GR" sz="2000" b="1" dirty="0">
              <a:solidFill>
                <a:srgbClr val="ECF4F9"/>
              </a:solidFill>
            </a:endParaRPr>
          </a:p>
          <a:p>
            <a:pPr>
              <a:lnSpc>
                <a:spcPct val="150000"/>
              </a:lnSpc>
            </a:pPr>
            <a:r>
              <a:rPr lang="el-GR" sz="2000" dirty="0">
                <a:solidFill>
                  <a:srgbClr val="ECF4F9"/>
                </a:solidFill>
              </a:rPr>
              <a:t>Καθηγητής </a:t>
            </a:r>
          </a:p>
          <a:p>
            <a:pPr>
              <a:lnSpc>
                <a:spcPct val="150000"/>
              </a:lnSpc>
            </a:pPr>
            <a:r>
              <a:rPr lang="el-GR" sz="2000" dirty="0">
                <a:solidFill>
                  <a:schemeClr val="bg1"/>
                </a:solidFill>
              </a:rPr>
              <a:t>Email: </a:t>
            </a:r>
            <a:r>
              <a:rPr lang="el-GR" sz="2000" dirty="0">
                <a:solidFill>
                  <a:schemeClr val="bg1"/>
                </a:solidFill>
                <a:hlinkClick r:id="rId3">
                  <a:extLst>
                    <a:ext uri="{A12FA001-AC4F-418D-AE19-62706E023703}">
                      <ahyp:hlinkClr xmlns:ahyp="http://schemas.microsoft.com/office/drawing/2018/hyperlinkcolor" val="tx"/>
                    </a:ext>
                  </a:extLst>
                </a:hlinkClick>
              </a:rPr>
              <a:t>theodorosmariolis@yahoo.gr</a:t>
            </a:r>
            <a:r>
              <a:rPr lang="el-GR" sz="2000" dirty="0">
                <a:solidFill>
                  <a:schemeClr val="bg1"/>
                </a:solidFill>
              </a:rPr>
              <a:t> </a:t>
            </a:r>
          </a:p>
          <a:p>
            <a:pPr>
              <a:lnSpc>
                <a:spcPct val="150000"/>
              </a:lnSpc>
            </a:pPr>
            <a:r>
              <a:rPr lang="el-GR" sz="2000" dirty="0">
                <a:solidFill>
                  <a:srgbClr val="ECF4F9"/>
                </a:solidFill>
              </a:rPr>
              <a:t>Τ: 6972910328</a:t>
            </a:r>
          </a:p>
        </p:txBody>
      </p:sp>
      <p:grpSp>
        <p:nvGrpSpPr>
          <p:cNvPr id="15" name="Group 14">
            <a:extLst>
              <a:ext uri="{FF2B5EF4-FFF2-40B4-BE49-F238E27FC236}">
                <a16:creationId xmlns:a16="http://schemas.microsoft.com/office/drawing/2014/main" id="{7427A526-A507-125D-E73B-899AB293248A}"/>
              </a:ext>
            </a:extLst>
          </p:cNvPr>
          <p:cNvGrpSpPr/>
          <p:nvPr/>
        </p:nvGrpSpPr>
        <p:grpSpPr>
          <a:xfrm>
            <a:off x="9249363" y="6089481"/>
            <a:ext cx="2837274" cy="697314"/>
            <a:chOff x="2327849" y="5960673"/>
            <a:chExt cx="2837274" cy="697314"/>
          </a:xfrm>
        </p:grpSpPr>
        <p:pic>
          <p:nvPicPr>
            <p:cNvPr id="8" name="Picture 7" descr="A blue text on a black background&#10;&#10;AI-generated content may be incorrect.">
              <a:extLst>
                <a:ext uri="{FF2B5EF4-FFF2-40B4-BE49-F238E27FC236}">
                  <a16:creationId xmlns:a16="http://schemas.microsoft.com/office/drawing/2014/main" id="{2C0D11AA-E84D-34C8-7B08-52790DD89C19}"/>
                </a:ext>
              </a:extLst>
            </p:cNvPr>
            <p:cNvPicPr>
              <a:picLocks noChangeAspect="1"/>
            </p:cNvPicPr>
            <p:nvPr/>
          </p:nvPicPr>
          <p:blipFill>
            <a:blip r:embed="rId4">
              <a:extLst>
                <a:ext uri="{28A0092B-C50C-407E-A947-70E740481C1C}">
                  <a14:useLocalDpi xmlns:a14="http://schemas.microsoft.com/office/drawing/2010/main" val="0"/>
                </a:ext>
              </a:extLst>
            </a:blip>
            <a:srcRect b="35429"/>
            <a:stretch>
              <a:fillRect/>
            </a:stretch>
          </p:blipFill>
          <p:spPr>
            <a:xfrm>
              <a:off x="2327849" y="5960673"/>
              <a:ext cx="1079911" cy="697314"/>
            </a:xfrm>
            <a:prstGeom prst="rect">
              <a:avLst/>
            </a:prstGeom>
          </p:spPr>
        </p:pic>
        <p:grpSp>
          <p:nvGrpSpPr>
            <p:cNvPr id="5" name="Group 4">
              <a:extLst>
                <a:ext uri="{FF2B5EF4-FFF2-40B4-BE49-F238E27FC236}">
                  <a16:creationId xmlns:a16="http://schemas.microsoft.com/office/drawing/2014/main" id="{DE880822-9B81-2B6E-89FB-966AAAC697F2}"/>
                </a:ext>
              </a:extLst>
            </p:cNvPr>
            <p:cNvGrpSpPr/>
            <p:nvPr/>
          </p:nvGrpSpPr>
          <p:grpSpPr>
            <a:xfrm>
              <a:off x="3407760" y="6004358"/>
              <a:ext cx="1757363" cy="609945"/>
              <a:chOff x="10353324" y="101428"/>
              <a:chExt cx="1757363" cy="609945"/>
            </a:xfrm>
          </p:grpSpPr>
          <p:cxnSp>
            <p:nvCxnSpPr>
              <p:cNvPr id="11" name="Straight Connector 10">
                <a:extLst>
                  <a:ext uri="{FF2B5EF4-FFF2-40B4-BE49-F238E27FC236}">
                    <a16:creationId xmlns:a16="http://schemas.microsoft.com/office/drawing/2014/main" id="{B4E1CD29-1F74-7996-03D5-9DC62DBC89AD}"/>
                  </a:ext>
                </a:extLst>
              </p:cNvPr>
              <p:cNvCxnSpPr/>
              <p:nvPr/>
            </p:nvCxnSpPr>
            <p:spPr>
              <a:xfrm>
                <a:off x="10353324" y="101428"/>
                <a:ext cx="0" cy="609944"/>
              </a:xfrm>
              <a:prstGeom prst="line">
                <a:avLst/>
              </a:prstGeom>
              <a:solidFill>
                <a:srgbClr val="ECF4F9"/>
              </a:solidFill>
              <a:ln>
                <a:solidFill>
                  <a:srgbClr val="4A8CCA"/>
                </a:solidFill>
              </a:ln>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140ACF4D-DAEE-058C-D70B-32BA5C931099}"/>
                  </a:ext>
                </a:extLst>
              </p:cNvPr>
              <p:cNvPicPr>
                <a:picLocks noChangeAspect="1"/>
              </p:cNvPicPr>
              <p:nvPr/>
            </p:nvPicPr>
            <p:blipFill>
              <a:blip r:embed="rId5">
                <a:extLst>
                  <a:ext uri="{28A0092B-C50C-407E-A947-70E740481C1C}">
                    <a14:useLocalDpi xmlns:a14="http://schemas.microsoft.com/office/drawing/2010/main" val="0"/>
                  </a:ext>
                </a:extLst>
              </a:blip>
              <a:srcRect l="7897"/>
              <a:stretch>
                <a:fillRect/>
              </a:stretch>
            </p:blipFill>
            <p:spPr>
              <a:xfrm>
                <a:off x="10415668" y="101428"/>
                <a:ext cx="1695019" cy="609945"/>
              </a:xfrm>
              <a:prstGeom prst="rect">
                <a:avLst/>
              </a:prstGeom>
            </p:spPr>
          </p:pic>
        </p:grpSp>
      </p:grpSp>
    </p:spTree>
    <p:extLst>
      <p:ext uri="{BB962C8B-B14F-4D97-AF65-F5344CB8AC3E}">
        <p14:creationId xmlns:p14="http://schemas.microsoft.com/office/powerpoint/2010/main" val="4200415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16D8A68-46E9-2953-5BD1-E47E575E519B}"/>
              </a:ext>
            </a:extLst>
          </p:cNvPr>
          <p:cNvSpPr>
            <a:spLocks noGrp="1"/>
          </p:cNvSpPr>
          <p:nvPr>
            <p:ph type="title"/>
          </p:nvPr>
        </p:nvSpPr>
        <p:spPr>
          <a:xfrm>
            <a:off x="838200" y="992187"/>
            <a:ext cx="10515600" cy="698501"/>
          </a:xfrm>
        </p:spPr>
        <p:txBody>
          <a:bodyPr anchor="ctr">
            <a:normAutofit/>
          </a:bodyPr>
          <a:lstStyle/>
          <a:p>
            <a:r>
              <a:rPr lang="el-GR" sz="4100" dirty="0"/>
              <a:t>Ιστολογική Δομή της Καρδιάς</a:t>
            </a:r>
          </a:p>
        </p:txBody>
      </p:sp>
      <p:graphicFrame>
        <p:nvGraphicFramePr>
          <p:cNvPr id="5" name="Θέση περιεχομένου 2">
            <a:extLst>
              <a:ext uri="{FF2B5EF4-FFF2-40B4-BE49-F238E27FC236}">
                <a16:creationId xmlns:a16="http://schemas.microsoft.com/office/drawing/2014/main" id="{6255372E-B22A-A0F0-7658-731F84CF9915}"/>
              </a:ext>
            </a:extLst>
          </p:cNvPr>
          <p:cNvGraphicFramePr>
            <a:graphicFrameLocks noGrp="1"/>
          </p:cNvGraphicFramePr>
          <p:nvPr>
            <p:ph idx="1"/>
            <p:extLst>
              <p:ext uri="{D42A27DB-BD31-4B8C-83A1-F6EECF244321}">
                <p14:modId xmlns:p14="http://schemas.microsoft.com/office/powerpoint/2010/main" val="4276496046"/>
              </p:ext>
            </p:extLst>
          </p:nvPr>
        </p:nvGraphicFramePr>
        <p:xfrm>
          <a:off x="283030" y="1904998"/>
          <a:ext cx="5932713" cy="44304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Block3/Fig.3 Photomicrograph of epicardium (visceral pericardium).">
            <a:extLst>
              <a:ext uri="{FF2B5EF4-FFF2-40B4-BE49-F238E27FC236}">
                <a16:creationId xmlns:a16="http://schemas.microsoft.com/office/drawing/2014/main" id="{61BBA6CB-37D0-9E9A-FD0C-2AC28BC6A83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89915" y="2002970"/>
            <a:ext cx="5646057" cy="4234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1292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BE6686E-BBC3-F4A6-3204-C55C9B3B485E}"/>
              </a:ext>
            </a:extLst>
          </p:cNvPr>
          <p:cNvSpPr>
            <a:spLocks noGrp="1"/>
          </p:cNvSpPr>
          <p:nvPr>
            <p:ph type="title"/>
          </p:nvPr>
        </p:nvSpPr>
        <p:spPr/>
        <p:txBody>
          <a:bodyPr>
            <a:normAutofit fontScale="90000"/>
          </a:bodyPr>
          <a:lstStyle/>
          <a:p>
            <a:r>
              <a:rPr lang="el-GR" dirty="0"/>
              <a:t>Το Μυοκάρδιο</a:t>
            </a:r>
          </a:p>
        </p:txBody>
      </p:sp>
      <p:sp>
        <p:nvSpPr>
          <p:cNvPr id="3" name="Θέση περιεχομένου 2">
            <a:extLst>
              <a:ext uri="{FF2B5EF4-FFF2-40B4-BE49-F238E27FC236}">
                <a16:creationId xmlns:a16="http://schemas.microsoft.com/office/drawing/2014/main" id="{F5E781F5-026F-737C-D5C9-52DBAF782993}"/>
              </a:ext>
            </a:extLst>
          </p:cNvPr>
          <p:cNvSpPr>
            <a:spLocks noGrp="1"/>
          </p:cNvSpPr>
          <p:nvPr>
            <p:ph idx="1"/>
          </p:nvPr>
        </p:nvSpPr>
        <p:spPr>
          <a:xfrm>
            <a:off x="576943" y="1999795"/>
            <a:ext cx="6313714" cy="4586061"/>
          </a:xfrm>
        </p:spPr>
        <p:txBody>
          <a:bodyPr>
            <a:normAutofit fontScale="62500" lnSpcReduction="20000"/>
          </a:bodyPr>
          <a:lstStyle/>
          <a:p>
            <a:r>
              <a:rPr lang="el-GR" dirty="0"/>
              <a:t>Αποτελείται από εξειδικευμένες γραμμωτές μυϊκές ίνες (καρδιακός μυς), οι οποίες του προσδίδουν την ικανότητα συστολής.</a:t>
            </a:r>
          </a:p>
          <a:p>
            <a:r>
              <a:rPr lang="el-GR" dirty="0"/>
              <a:t>Το πάχος του μυοκαρδίου ποικίλλει στις διάφορες κοιλότητες της καρδιάς, ανάλογα με το έργο που έχει να επιτελέσει η κάθε καρδιακή κοιλότητα.</a:t>
            </a:r>
          </a:p>
          <a:p>
            <a:r>
              <a:rPr lang="el-GR" dirty="0"/>
              <a:t>Ο αριστερός και δεξιός κόλπος κατά τη διάρκεια της καρδιακής διαστολής διοχετεύουν το αίμα μέσα στις άδειες κοιλίες συναντώντας ελάχιστη αντίσταση και ως εκ τούτου έχουν λεπτό τοίχωμα που αποτελείται από κύτταρα μικρής διαμέτρου, με μικρού μεγέθους πυρήνες.</a:t>
            </a:r>
          </a:p>
          <a:p>
            <a:endParaRPr lang="el-GR" dirty="0"/>
          </a:p>
        </p:txBody>
      </p:sp>
      <p:pic>
        <p:nvPicPr>
          <p:cNvPr id="33794" name="Picture 2" descr="Cardiac muscle">
            <a:extLst>
              <a:ext uri="{FF2B5EF4-FFF2-40B4-BE49-F238E27FC236}">
                <a16:creationId xmlns:a16="http://schemas.microsoft.com/office/drawing/2014/main" id="{2FDD021E-5151-60B8-C43D-D9669F816A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5228" y="2329542"/>
            <a:ext cx="4955303" cy="3177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1099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71E5B-DE74-B9AA-4073-546DDD590A20}"/>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FF900432-104F-892C-AFB3-1D4EA5FD1B18}"/>
              </a:ext>
            </a:extLst>
          </p:cNvPr>
          <p:cNvSpPr>
            <a:spLocks noGrp="1"/>
          </p:cNvSpPr>
          <p:nvPr>
            <p:ph type="title"/>
          </p:nvPr>
        </p:nvSpPr>
        <p:spPr/>
        <p:txBody>
          <a:bodyPr>
            <a:normAutofit fontScale="90000"/>
          </a:bodyPr>
          <a:lstStyle/>
          <a:p>
            <a:r>
              <a:rPr lang="el-GR" dirty="0"/>
              <a:t>Το Μυοκάρδιο</a:t>
            </a:r>
          </a:p>
        </p:txBody>
      </p:sp>
      <p:sp>
        <p:nvSpPr>
          <p:cNvPr id="3" name="Θέση περιεχομένου 2">
            <a:extLst>
              <a:ext uri="{FF2B5EF4-FFF2-40B4-BE49-F238E27FC236}">
                <a16:creationId xmlns:a16="http://schemas.microsoft.com/office/drawing/2014/main" id="{5BA16DA2-F738-E025-0559-F8A872916F03}"/>
              </a:ext>
            </a:extLst>
          </p:cNvPr>
          <p:cNvSpPr>
            <a:spLocks noGrp="1"/>
          </p:cNvSpPr>
          <p:nvPr>
            <p:ph idx="1"/>
          </p:nvPr>
        </p:nvSpPr>
        <p:spPr>
          <a:xfrm>
            <a:off x="707572" y="1825625"/>
            <a:ext cx="6204857" cy="4803775"/>
          </a:xfrm>
        </p:spPr>
        <p:txBody>
          <a:bodyPr>
            <a:normAutofit fontScale="92500" lnSpcReduction="10000"/>
          </a:bodyPr>
          <a:lstStyle/>
          <a:p>
            <a:r>
              <a:rPr lang="el-GR" sz="2000" dirty="0"/>
              <a:t>Περιέχουν επίσης μικρά </a:t>
            </a:r>
            <a:r>
              <a:rPr lang="el-GR" sz="2000" dirty="0" err="1"/>
              <a:t>νευροενδοκρινικά</a:t>
            </a:r>
            <a:r>
              <a:rPr lang="el-GR" sz="2000" dirty="0"/>
              <a:t> κοκκία, που είναι συνήθως αραιά τοποθετημένα κοντά στον πυρήνα. Τα κοκκία αυτά είναι </a:t>
            </a:r>
            <a:r>
              <a:rPr lang="el-GR" sz="2000" dirty="0" err="1"/>
              <a:t>αφθονότερα</a:t>
            </a:r>
            <a:r>
              <a:rPr lang="el-GR" sz="2000" dirty="0"/>
              <a:t> στο δεξιό κόλπο και απελευθερώνουν την κολπική </a:t>
            </a:r>
            <a:r>
              <a:rPr lang="el-GR" sz="2000" dirty="0" err="1"/>
              <a:t>νατριουρητική</a:t>
            </a:r>
            <a:r>
              <a:rPr lang="el-GR" sz="2000" dirty="0"/>
              <a:t> ορμόνη, όταν </a:t>
            </a:r>
            <a:r>
              <a:rPr lang="el-GR" sz="2000" dirty="0" err="1"/>
              <a:t>υπερκεντώνονται</a:t>
            </a:r>
            <a:r>
              <a:rPr lang="el-GR" sz="2000" dirty="0"/>
              <a:t> οι ίνες των κόλπων.</a:t>
            </a:r>
          </a:p>
          <a:p>
            <a:r>
              <a:rPr lang="el-GR" sz="2000" dirty="0"/>
              <a:t>Η κολπική </a:t>
            </a:r>
            <a:r>
              <a:rPr lang="el-GR" sz="2000" dirty="0" err="1"/>
              <a:t>νατριουρητική</a:t>
            </a:r>
            <a:r>
              <a:rPr lang="el-GR" sz="2000" dirty="0"/>
              <a:t> ορμόνη αυξάνει την αποβολή ύδατος και ιόντων </a:t>
            </a:r>
            <a:r>
              <a:rPr lang="el-GR" sz="2000" dirty="0" err="1"/>
              <a:t>Na</a:t>
            </a:r>
            <a:r>
              <a:rPr lang="el-GR" sz="2000" dirty="0"/>
              <a:t>+ και K+ από τα άπω </a:t>
            </a:r>
            <a:r>
              <a:rPr lang="el-GR" sz="2000" dirty="0" err="1"/>
              <a:t>εσπειραμένα</a:t>
            </a:r>
            <a:r>
              <a:rPr lang="el-GR" sz="2000" dirty="0"/>
              <a:t> σωληνάρια του νεφρού, ενώ παράλληλα ελαττώνει την πίεση του αίματος, εμποδίζοντας την έκκριση </a:t>
            </a:r>
            <a:r>
              <a:rPr lang="el-GR" sz="2000" dirty="0" err="1"/>
              <a:t>ρενίνης</a:t>
            </a:r>
            <a:r>
              <a:rPr lang="el-GR" sz="2000" dirty="0"/>
              <a:t> από τους </a:t>
            </a:r>
            <a:r>
              <a:rPr lang="el-GR" sz="2000" dirty="0" err="1"/>
              <a:t>νεφρούς</a:t>
            </a:r>
            <a:r>
              <a:rPr lang="el-GR" sz="2000" dirty="0"/>
              <a:t> και την έκκριση </a:t>
            </a:r>
            <a:r>
              <a:rPr lang="el-GR" sz="2000" dirty="0" err="1"/>
              <a:t>αλδοστερόνης</a:t>
            </a:r>
            <a:r>
              <a:rPr lang="el-GR" sz="2000" dirty="0"/>
              <a:t> από τα επινεφρίδια.</a:t>
            </a:r>
          </a:p>
          <a:p>
            <a:endParaRPr lang="el-GR" sz="2000" dirty="0"/>
          </a:p>
        </p:txBody>
      </p:sp>
      <p:pic>
        <p:nvPicPr>
          <p:cNvPr id="34818" name="Picture 2" descr="Myocardium. Intercalated discs">
            <a:extLst>
              <a:ext uri="{FF2B5EF4-FFF2-40B4-BE49-F238E27FC236}">
                <a16:creationId xmlns:a16="http://schemas.microsoft.com/office/drawing/2014/main" id="{A9995590-C171-2EAB-A15D-30F004FCAA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4131" y="2236424"/>
            <a:ext cx="4180297" cy="3343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2796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ECD80BF-BFAF-65E9-8AFD-B02B6C125152}"/>
              </a:ext>
            </a:extLst>
          </p:cNvPr>
          <p:cNvSpPr>
            <a:spLocks noGrp="1"/>
          </p:cNvSpPr>
          <p:nvPr>
            <p:ph type="title"/>
          </p:nvPr>
        </p:nvSpPr>
        <p:spPr>
          <a:xfrm>
            <a:off x="838200" y="905101"/>
            <a:ext cx="10515600" cy="698501"/>
          </a:xfrm>
        </p:spPr>
        <p:txBody>
          <a:bodyPr>
            <a:normAutofit fontScale="90000"/>
          </a:bodyPr>
          <a:lstStyle/>
          <a:p>
            <a:r>
              <a:rPr lang="el-GR" dirty="0"/>
              <a:t>Το Μυοκάρδιο</a:t>
            </a:r>
          </a:p>
        </p:txBody>
      </p:sp>
      <p:graphicFrame>
        <p:nvGraphicFramePr>
          <p:cNvPr id="4" name="Θέση περιεχομένου 3">
            <a:extLst>
              <a:ext uri="{FF2B5EF4-FFF2-40B4-BE49-F238E27FC236}">
                <a16:creationId xmlns:a16="http://schemas.microsoft.com/office/drawing/2014/main" id="{FA7B5A08-D3E2-3D6C-A689-C3AF719BFE51}"/>
              </a:ext>
            </a:extLst>
          </p:cNvPr>
          <p:cNvGraphicFramePr>
            <a:graphicFrameLocks noGrp="1"/>
          </p:cNvGraphicFramePr>
          <p:nvPr>
            <p:ph idx="1"/>
            <p:extLst>
              <p:ext uri="{D42A27DB-BD31-4B8C-83A1-F6EECF244321}">
                <p14:modId xmlns:p14="http://schemas.microsoft.com/office/powerpoint/2010/main" val="637809765"/>
              </p:ext>
            </p:extLst>
          </p:nvPr>
        </p:nvGraphicFramePr>
        <p:xfrm>
          <a:off x="609599" y="1690688"/>
          <a:ext cx="11212287" cy="48733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0411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E8940367-1DB8-41CE-9655-4F4BA2E96AD9}"/>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dgm id="{87742D1B-E297-43DF-B876-C8569FD5E413}"/>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graphicEl>
                                              <a:dgm id="{AE321E96-F98F-4BF0-8427-8B18A0A0E01A}"/>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graphicEl>
                                              <a:dgm id="{867CF908-D2D4-40B3-8562-2EF46877A710}"/>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EBFE4304-0E28-4502-B1CF-1966AA0468AA}"/>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graphicEl>
                                              <a:dgm id="{E5E96185-4B16-427C-9E9B-113E6063993A}"/>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graphicEl>
                                              <a:dgm id="{44AF2B79-7473-48B3-8AED-9909EC4E930E}"/>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graphicEl>
                                              <a:dgm id="{E750B4AC-2CDA-4D65-B171-49D5311B3641}"/>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graphicEl>
                                              <a:dgm id="{BFF07B20-629B-4682-B55B-AA28833660E7}"/>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graphicEl>
                                              <a:dgm id="{755FBE84-A015-4E94-BB6C-2BB8BB6578A3}"/>
                                            </p:graphic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graphicEl>
                                              <a:dgm id="{95EA3763-DD2D-4C9C-B9D0-E3CBF8367FAD}"/>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graphicEl>
                                              <a:dgm id="{AE44B66A-13E7-4AA3-8435-7BB71BFA8848}"/>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graphicEl>
                                              <a:dgm id="{0D12E762-F816-4257-B64F-35AB98083BAD}"/>
                                            </p:graphic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
                                            <p:graphicEl>
                                              <a:dgm id="{36100CD9-7F99-417F-8F4B-DDCE52A4CE08}"/>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EE426F4-123C-B406-07E5-4661F89E4E36}"/>
              </a:ext>
            </a:extLst>
          </p:cNvPr>
          <p:cNvSpPr>
            <a:spLocks noGrp="1"/>
          </p:cNvSpPr>
          <p:nvPr>
            <p:ph type="title"/>
          </p:nvPr>
        </p:nvSpPr>
        <p:spPr/>
        <p:txBody>
          <a:bodyPr>
            <a:normAutofit fontScale="90000"/>
          </a:bodyPr>
          <a:lstStyle/>
          <a:p>
            <a:endParaRPr lang="el-GR"/>
          </a:p>
        </p:txBody>
      </p:sp>
      <p:sp>
        <p:nvSpPr>
          <p:cNvPr id="3" name="Θέση περιεχομένου 2">
            <a:extLst>
              <a:ext uri="{FF2B5EF4-FFF2-40B4-BE49-F238E27FC236}">
                <a16:creationId xmlns:a16="http://schemas.microsoft.com/office/drawing/2014/main" id="{A9CF5712-0521-7186-9B57-9D69B58C129C}"/>
              </a:ext>
            </a:extLst>
          </p:cNvPr>
          <p:cNvSpPr>
            <a:spLocks noGrp="1"/>
          </p:cNvSpPr>
          <p:nvPr>
            <p:ph idx="1"/>
          </p:nvPr>
        </p:nvSpPr>
        <p:spPr/>
        <p:txBody>
          <a:bodyPr/>
          <a:lstStyle/>
          <a:p>
            <a:endParaRPr lang="el-GR"/>
          </a:p>
        </p:txBody>
      </p:sp>
      <p:pic>
        <p:nvPicPr>
          <p:cNvPr id="10242" name="Picture 7" descr="Musc14">
            <a:extLst>
              <a:ext uri="{FF2B5EF4-FFF2-40B4-BE49-F238E27FC236}">
                <a16:creationId xmlns:a16="http://schemas.microsoft.com/office/drawing/2014/main" id="{710AB999-F9C8-C710-9AAE-A3A87C574C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5812971" y="1026547"/>
            <a:ext cx="5223102" cy="3066088"/>
          </a:xfrm>
          <a:prstGeom prst="rect">
            <a:avLst/>
          </a:prstGeom>
          <a:noFill/>
        </p:spPr>
      </p:pic>
      <p:pic>
        <p:nvPicPr>
          <p:cNvPr id="10243" name="Picture 9" descr="ANd9GcROil1uN5QLhOhBWrGMgSjzzbfB6lZ2v3ata3jeZiT-vRKpaE7JuA">
            <a:extLst>
              <a:ext uri="{FF2B5EF4-FFF2-40B4-BE49-F238E27FC236}">
                <a16:creationId xmlns:a16="http://schemas.microsoft.com/office/drawing/2014/main" id="{E0866C81-3015-DA3B-D739-CFD0CBC1BA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6724" y="1026546"/>
            <a:ext cx="3048000" cy="258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10" descr="ANd9GcR52JOxBYF_I773IOph2eFGhBroShU09P2GxtJyKfg6LYj9Vm2q">
            <a:extLst>
              <a:ext uri="{FF2B5EF4-FFF2-40B4-BE49-F238E27FC236}">
                <a16:creationId xmlns:a16="http://schemas.microsoft.com/office/drawing/2014/main" id="{0E027BE3-D85C-C8D5-95CB-2BF3F17804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8519" y="4227572"/>
            <a:ext cx="3421516" cy="238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5" descr="ANd9GcTGr7c_nO2_s1SAvyuapJ-RXzRKKFW1k77OzqWlEWLOcWfLcDFnRQ">
            <a:extLst>
              <a:ext uri="{FF2B5EF4-FFF2-40B4-BE49-F238E27FC236}">
                <a16:creationId xmlns:a16="http://schemas.microsoft.com/office/drawing/2014/main" id="{85B2602E-6945-BB9C-3822-3F5F503351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0585" y="3742758"/>
            <a:ext cx="3708401"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2928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6C65F1A-3A62-887D-AF4D-04D994CBC1CE}"/>
              </a:ext>
            </a:extLst>
          </p:cNvPr>
          <p:cNvSpPr>
            <a:spLocks noGrp="1"/>
          </p:cNvSpPr>
          <p:nvPr>
            <p:ph type="title"/>
          </p:nvPr>
        </p:nvSpPr>
        <p:spPr/>
        <p:txBody>
          <a:bodyPr>
            <a:normAutofit fontScale="90000"/>
          </a:bodyPr>
          <a:lstStyle/>
          <a:p>
            <a:r>
              <a:rPr lang="el-GR" dirty="0" err="1"/>
              <a:t>Τριγλώχινα</a:t>
            </a:r>
            <a:r>
              <a:rPr lang="el-GR" dirty="0"/>
              <a:t> Βαλβίδα</a:t>
            </a:r>
          </a:p>
        </p:txBody>
      </p:sp>
      <p:sp>
        <p:nvSpPr>
          <p:cNvPr id="3" name="Θέση περιεχομένου 2">
            <a:extLst>
              <a:ext uri="{FF2B5EF4-FFF2-40B4-BE49-F238E27FC236}">
                <a16:creationId xmlns:a16="http://schemas.microsoft.com/office/drawing/2014/main" id="{62C49DCF-D2B8-C162-E8B2-794302326611}"/>
              </a:ext>
            </a:extLst>
          </p:cNvPr>
          <p:cNvSpPr>
            <a:spLocks noGrp="1"/>
          </p:cNvSpPr>
          <p:nvPr>
            <p:ph idx="1"/>
          </p:nvPr>
        </p:nvSpPr>
        <p:spPr>
          <a:xfrm>
            <a:off x="560614" y="1841953"/>
            <a:ext cx="7244443" cy="4558846"/>
          </a:xfrm>
        </p:spPr>
        <p:txBody>
          <a:bodyPr>
            <a:normAutofit fontScale="77500" lnSpcReduction="20000"/>
          </a:bodyPr>
          <a:lstStyle/>
          <a:p>
            <a:r>
              <a:rPr lang="el-GR" dirty="0"/>
              <a:t>Αποτελείται από τρία λεπτά πέταλα τις </a:t>
            </a:r>
            <a:r>
              <a:rPr lang="el-GR" dirty="0" err="1"/>
              <a:t>γλωχίνες</a:t>
            </a:r>
            <a:r>
              <a:rPr lang="el-GR" dirty="0"/>
              <a:t>.</a:t>
            </a:r>
          </a:p>
          <a:p>
            <a:r>
              <a:rPr lang="el-GR" dirty="0"/>
              <a:t>Οι </a:t>
            </a:r>
            <a:r>
              <a:rPr lang="el-GR" dirty="0" err="1"/>
              <a:t>γλωχίνες</a:t>
            </a:r>
            <a:r>
              <a:rPr lang="el-GR" dirty="0"/>
              <a:t> είναι σχηματισμένες από </a:t>
            </a:r>
            <a:r>
              <a:rPr lang="el-GR" dirty="0" err="1"/>
              <a:t>ινοελαστικό</a:t>
            </a:r>
            <a:r>
              <a:rPr lang="el-GR" dirty="0"/>
              <a:t> ιστό και επενδύονται από ενδοθηλιακά κύτταρα.</a:t>
            </a:r>
          </a:p>
          <a:p>
            <a:r>
              <a:rPr lang="el-GR" dirty="0"/>
              <a:t>Η βάση των </a:t>
            </a:r>
            <a:r>
              <a:rPr lang="el-GR" dirty="0" err="1"/>
              <a:t>γλωχίνων</a:t>
            </a:r>
            <a:r>
              <a:rPr lang="el-GR" dirty="0"/>
              <a:t> έρχεται σε επαφή με τον ινώδη δακτύλιο στο αριστερό κολποκοιλιακό στόμιο.</a:t>
            </a:r>
          </a:p>
          <a:p>
            <a:r>
              <a:rPr lang="el-GR" dirty="0"/>
              <a:t>Οι </a:t>
            </a:r>
            <a:r>
              <a:rPr lang="el-GR" dirty="0" err="1"/>
              <a:t>γλωχίνες</a:t>
            </a:r>
            <a:r>
              <a:rPr lang="el-GR" dirty="0"/>
              <a:t> συνδέονται με τις </a:t>
            </a:r>
            <a:r>
              <a:rPr lang="el-GR" dirty="0" err="1"/>
              <a:t>τενόντιες</a:t>
            </a:r>
            <a:r>
              <a:rPr lang="el-GR" dirty="0"/>
              <a:t> χορδές (αποτελούνται από ινώδη και ελαστικό ιστό) οι οποίες κατευθύνονται στις κορυφές των θηλοειδών μυών (αποτελούνται από </a:t>
            </a:r>
            <a:r>
              <a:rPr lang="el-GR" dirty="0" err="1"/>
              <a:t>μυοκαρδιακές</a:t>
            </a:r>
            <a:r>
              <a:rPr lang="el-GR" dirty="0"/>
              <a:t> ίνες).</a:t>
            </a:r>
          </a:p>
          <a:p>
            <a:endParaRPr lang="el-GR" dirty="0"/>
          </a:p>
        </p:txBody>
      </p:sp>
      <p:pic>
        <p:nvPicPr>
          <p:cNvPr id="11267" name="Picture 7" descr="128_04">
            <a:extLst>
              <a:ext uri="{FF2B5EF4-FFF2-40B4-BE49-F238E27FC236}">
                <a16:creationId xmlns:a16="http://schemas.microsoft.com/office/drawing/2014/main" id="{00EA8AFF-338E-A185-83E1-BA407C0D4E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7569200" y="2318657"/>
            <a:ext cx="4321215" cy="3685947"/>
          </a:xfrm>
          <a:prstGeom prst="rect">
            <a:avLst/>
          </a:prstGeom>
          <a:noFill/>
        </p:spPr>
      </p:pic>
    </p:spTree>
    <p:extLst>
      <p:ext uri="{BB962C8B-B14F-4D97-AF65-F5344CB8AC3E}">
        <p14:creationId xmlns:p14="http://schemas.microsoft.com/office/powerpoint/2010/main" val="1856543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0FFE63E-4E67-B887-38FC-D7F263894CD7}"/>
              </a:ext>
            </a:extLst>
          </p:cNvPr>
          <p:cNvSpPr>
            <a:spLocks noGrp="1"/>
          </p:cNvSpPr>
          <p:nvPr>
            <p:ph type="title"/>
          </p:nvPr>
        </p:nvSpPr>
        <p:spPr/>
        <p:txBody>
          <a:bodyPr>
            <a:normAutofit fontScale="90000"/>
          </a:bodyPr>
          <a:lstStyle/>
          <a:p>
            <a:endParaRPr lang="el-GR"/>
          </a:p>
        </p:txBody>
      </p:sp>
      <p:sp>
        <p:nvSpPr>
          <p:cNvPr id="3" name="Θέση περιεχομένου 2">
            <a:extLst>
              <a:ext uri="{FF2B5EF4-FFF2-40B4-BE49-F238E27FC236}">
                <a16:creationId xmlns:a16="http://schemas.microsoft.com/office/drawing/2014/main" id="{93C7335A-BB95-24D5-594E-37821599A766}"/>
              </a:ext>
            </a:extLst>
          </p:cNvPr>
          <p:cNvSpPr>
            <a:spLocks noGrp="1"/>
          </p:cNvSpPr>
          <p:nvPr>
            <p:ph idx="1"/>
          </p:nvPr>
        </p:nvSpPr>
        <p:spPr/>
        <p:txBody>
          <a:bodyPr/>
          <a:lstStyle/>
          <a:p>
            <a:endParaRPr lang="el-GR"/>
          </a:p>
        </p:txBody>
      </p:sp>
      <p:pic>
        <p:nvPicPr>
          <p:cNvPr id="4" name="Εικόνα 3">
            <a:extLst>
              <a:ext uri="{FF2B5EF4-FFF2-40B4-BE49-F238E27FC236}">
                <a16:creationId xmlns:a16="http://schemas.microsoft.com/office/drawing/2014/main" id="{A39DF33C-BE28-E677-D488-79B7722090B2}"/>
              </a:ext>
            </a:extLst>
          </p:cNvPr>
          <p:cNvPicPr>
            <a:picLocks noChangeAspect="1"/>
          </p:cNvPicPr>
          <p:nvPr/>
        </p:nvPicPr>
        <p:blipFill>
          <a:blip r:embed="rId2"/>
          <a:stretch>
            <a:fillRect/>
          </a:stretch>
        </p:blipFill>
        <p:spPr>
          <a:xfrm>
            <a:off x="2470591" y="992187"/>
            <a:ext cx="7250817" cy="5355404"/>
          </a:xfrm>
          <a:prstGeom prst="rect">
            <a:avLst/>
          </a:prstGeom>
        </p:spPr>
      </p:pic>
    </p:spTree>
    <p:extLst>
      <p:ext uri="{BB962C8B-B14F-4D97-AF65-F5344CB8AC3E}">
        <p14:creationId xmlns:p14="http://schemas.microsoft.com/office/powerpoint/2010/main" val="1349559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AFC6D69-5850-8940-1A7D-62119A970DD6}"/>
              </a:ext>
            </a:extLst>
          </p:cNvPr>
          <p:cNvSpPr>
            <a:spLocks noGrp="1"/>
          </p:cNvSpPr>
          <p:nvPr>
            <p:ph type="title"/>
          </p:nvPr>
        </p:nvSpPr>
        <p:spPr/>
        <p:txBody>
          <a:bodyPr>
            <a:normAutofit fontScale="90000"/>
          </a:bodyPr>
          <a:lstStyle/>
          <a:p>
            <a:r>
              <a:rPr lang="el-GR" dirty="0" err="1"/>
              <a:t>Γλωχίνες</a:t>
            </a:r>
            <a:r>
              <a:rPr lang="el-GR" dirty="0"/>
              <a:t>, </a:t>
            </a:r>
            <a:r>
              <a:rPr lang="el-GR" dirty="0" err="1"/>
              <a:t>Τενόντιες</a:t>
            </a:r>
            <a:r>
              <a:rPr lang="el-GR" dirty="0"/>
              <a:t> Χορδές, Θηλοειδής μυς</a:t>
            </a:r>
          </a:p>
        </p:txBody>
      </p:sp>
      <p:sp>
        <p:nvSpPr>
          <p:cNvPr id="3" name="Θέση περιεχομένου 2">
            <a:extLst>
              <a:ext uri="{FF2B5EF4-FFF2-40B4-BE49-F238E27FC236}">
                <a16:creationId xmlns:a16="http://schemas.microsoft.com/office/drawing/2014/main" id="{B98CCB3D-A40E-B749-4C14-208EA2E58297}"/>
              </a:ext>
            </a:extLst>
          </p:cNvPr>
          <p:cNvSpPr>
            <a:spLocks noGrp="1"/>
          </p:cNvSpPr>
          <p:nvPr>
            <p:ph idx="1"/>
          </p:nvPr>
        </p:nvSpPr>
        <p:spPr/>
        <p:txBody>
          <a:bodyPr/>
          <a:lstStyle/>
          <a:p>
            <a:endParaRPr lang="el-GR" dirty="0"/>
          </a:p>
        </p:txBody>
      </p:sp>
      <p:pic>
        <p:nvPicPr>
          <p:cNvPr id="14343" name="Picture 5" descr="DA6C20FF18">
            <a:extLst>
              <a:ext uri="{FF2B5EF4-FFF2-40B4-BE49-F238E27FC236}">
                <a16:creationId xmlns:a16="http://schemas.microsoft.com/office/drawing/2014/main" id="{BA0C1592-6C33-F89D-0E1A-777260629C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838200" y="2050071"/>
            <a:ext cx="4762500" cy="4536115"/>
          </a:xfrm>
          <a:prstGeom prst="rect">
            <a:avLst/>
          </a:prstGeom>
          <a:noFill/>
        </p:spPr>
      </p:pic>
      <p:pic>
        <p:nvPicPr>
          <p:cNvPr id="14344" name="Content Placeholder 16" descr="DA6C20FF20">
            <a:extLst>
              <a:ext uri="{FF2B5EF4-FFF2-40B4-BE49-F238E27FC236}">
                <a16:creationId xmlns:a16="http://schemas.microsoft.com/office/drawing/2014/main" id="{41288F3E-C70D-2BDD-A364-E91043AA1A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6891405" y="1825625"/>
            <a:ext cx="2993569" cy="2065281"/>
          </a:xfrm>
          <a:prstGeom prst="rect">
            <a:avLst/>
          </a:prstGeom>
          <a:noFill/>
        </p:spPr>
      </p:pic>
      <p:pic>
        <p:nvPicPr>
          <p:cNvPr id="14345" name="Picture 17" descr="DA6C20FF21">
            <a:extLst>
              <a:ext uri="{FF2B5EF4-FFF2-40B4-BE49-F238E27FC236}">
                <a16:creationId xmlns:a16="http://schemas.microsoft.com/office/drawing/2014/main" id="{1A5799B6-99D1-0187-84F1-3339246DA4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1404" y="4082800"/>
            <a:ext cx="2993569" cy="2503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7742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19C2D5F-40D6-D9AD-3D18-E7374772A35B}"/>
              </a:ext>
            </a:extLst>
          </p:cNvPr>
          <p:cNvSpPr>
            <a:spLocks noGrp="1"/>
          </p:cNvSpPr>
          <p:nvPr>
            <p:ph type="title"/>
          </p:nvPr>
        </p:nvSpPr>
        <p:spPr/>
        <p:txBody>
          <a:bodyPr>
            <a:normAutofit fontScale="90000"/>
          </a:bodyPr>
          <a:lstStyle/>
          <a:p>
            <a:r>
              <a:rPr lang="el-GR" dirty="0"/>
              <a:t>Μιτροειδής Βαλβίδα</a:t>
            </a:r>
          </a:p>
        </p:txBody>
      </p:sp>
      <p:sp>
        <p:nvSpPr>
          <p:cNvPr id="3" name="Θέση περιεχομένου 2">
            <a:extLst>
              <a:ext uri="{FF2B5EF4-FFF2-40B4-BE49-F238E27FC236}">
                <a16:creationId xmlns:a16="http://schemas.microsoft.com/office/drawing/2014/main" id="{CF710FA1-ACE4-41EE-FC5E-5C52DD177B4A}"/>
              </a:ext>
            </a:extLst>
          </p:cNvPr>
          <p:cNvSpPr>
            <a:spLocks noGrp="1"/>
          </p:cNvSpPr>
          <p:nvPr>
            <p:ph idx="1"/>
          </p:nvPr>
        </p:nvSpPr>
        <p:spPr>
          <a:xfrm>
            <a:off x="381001" y="1939924"/>
            <a:ext cx="6019800" cy="4624161"/>
          </a:xfrm>
        </p:spPr>
        <p:txBody>
          <a:bodyPr>
            <a:normAutofit fontScale="92500" lnSpcReduction="10000"/>
          </a:bodyPr>
          <a:lstStyle/>
          <a:p>
            <a:r>
              <a:rPr lang="el-GR" sz="2000" dirty="0"/>
              <a:t>Αποτελείται από δύο λεπτά πέταλα που λέγονται </a:t>
            </a:r>
            <a:r>
              <a:rPr lang="el-GR" sz="2000" dirty="0" err="1"/>
              <a:t>γλωχίνες</a:t>
            </a:r>
            <a:r>
              <a:rPr lang="el-GR" sz="2000" dirty="0"/>
              <a:t>.</a:t>
            </a:r>
          </a:p>
          <a:p>
            <a:r>
              <a:rPr lang="el-GR" sz="2000" dirty="0"/>
              <a:t>Οι </a:t>
            </a:r>
            <a:r>
              <a:rPr lang="el-GR" sz="2000" dirty="0" err="1"/>
              <a:t>γλωχίνες</a:t>
            </a:r>
            <a:r>
              <a:rPr lang="el-GR" sz="2000" dirty="0"/>
              <a:t> είναι σχηματισμένες από </a:t>
            </a:r>
            <a:r>
              <a:rPr lang="el-GR" sz="2000" dirty="0" err="1"/>
              <a:t>ινοελαστικό</a:t>
            </a:r>
            <a:r>
              <a:rPr lang="el-GR" sz="2000" dirty="0"/>
              <a:t> ιστό και επενδύονται από ενδοθηλιακά κύτταρα.</a:t>
            </a:r>
          </a:p>
          <a:p>
            <a:r>
              <a:rPr lang="el-GR" sz="2000" dirty="0"/>
              <a:t>Η βάση των </a:t>
            </a:r>
            <a:r>
              <a:rPr lang="el-GR" sz="2000" dirty="0" err="1"/>
              <a:t>γλωχίνων</a:t>
            </a:r>
            <a:r>
              <a:rPr lang="el-GR" sz="2000" dirty="0"/>
              <a:t> έρχεται σε επαφή με τον ινώδη δακτύλιο στο αριστερό κολποκοιλιακό στόμιο.</a:t>
            </a:r>
          </a:p>
          <a:p>
            <a:r>
              <a:rPr lang="el-GR" sz="2000" dirty="0"/>
              <a:t>Οι </a:t>
            </a:r>
            <a:r>
              <a:rPr lang="el-GR" sz="2000" dirty="0" err="1"/>
              <a:t>γλωχίνες</a:t>
            </a:r>
            <a:r>
              <a:rPr lang="el-GR" sz="2000" dirty="0"/>
              <a:t> συνδέονται με τις </a:t>
            </a:r>
            <a:r>
              <a:rPr lang="el-GR" sz="2000" dirty="0" err="1"/>
              <a:t>τενόντιες</a:t>
            </a:r>
            <a:r>
              <a:rPr lang="el-GR" sz="2000" dirty="0"/>
              <a:t> χορδές (αποτελούνται από ινώδη και ελαστικό ιστό) οι οποίες κατευθύνονται στις κορυφές των θηλοειδών μυών (αποτελούνται από </a:t>
            </a:r>
            <a:r>
              <a:rPr lang="el-GR" sz="2000" dirty="0" err="1"/>
              <a:t>μυοκαρδιακές</a:t>
            </a:r>
            <a:r>
              <a:rPr lang="el-GR" sz="2000" dirty="0"/>
              <a:t> ίνες).</a:t>
            </a:r>
          </a:p>
          <a:p>
            <a:endParaRPr lang="el-GR" sz="2000" dirty="0"/>
          </a:p>
        </p:txBody>
      </p:sp>
      <p:pic>
        <p:nvPicPr>
          <p:cNvPr id="13315" name="Picture 7" descr="31">
            <a:extLst>
              <a:ext uri="{FF2B5EF4-FFF2-40B4-BE49-F238E27FC236}">
                <a16:creationId xmlns:a16="http://schemas.microsoft.com/office/drawing/2014/main" id="{AB13791E-5152-0038-2FDD-58B41BD72D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35432"/>
          <a:stretch>
            <a:fillRect/>
          </a:stretch>
        </p:blipFill>
        <p:spPr>
          <a:xfrm>
            <a:off x="6886802" y="2149929"/>
            <a:ext cx="5045076" cy="2895600"/>
          </a:xfrm>
          <a:prstGeom prst="rect">
            <a:avLst/>
          </a:prstGeom>
          <a:noFill/>
        </p:spPr>
      </p:pic>
      <p:sp>
        <p:nvSpPr>
          <p:cNvPr id="157704" name="Rectangle 8">
            <a:extLst>
              <a:ext uri="{FF2B5EF4-FFF2-40B4-BE49-F238E27FC236}">
                <a16:creationId xmlns:a16="http://schemas.microsoft.com/office/drawing/2014/main" id="{2EB92E67-EFA9-06B3-04A9-24045E14962E}"/>
              </a:ext>
            </a:extLst>
          </p:cNvPr>
          <p:cNvSpPr>
            <a:spLocks noChangeArrowheads="1"/>
          </p:cNvSpPr>
          <p:nvPr/>
        </p:nvSpPr>
        <p:spPr bwMode="auto">
          <a:xfrm>
            <a:off x="7123340" y="5250259"/>
            <a:ext cx="4572000" cy="1231106"/>
          </a:xfrm>
          <a:prstGeom prst="rect">
            <a:avLst/>
          </a:prstGeom>
          <a:noFill/>
          <a:ln w="9525">
            <a:noFill/>
            <a:miter lim="800000"/>
            <a:headEnd/>
            <a:tailEnd/>
          </a:ln>
          <a:effectLst/>
        </p:spPr>
        <p:txBody>
          <a:bodyPr anchor="ctr">
            <a:spAutoFit/>
          </a:bodyPr>
          <a:lstStyle/>
          <a:p>
            <a:pPr algn="ctr" eaLnBrk="1" hangingPunct="1">
              <a:defRPr/>
            </a:pPr>
            <a:r>
              <a:rPr lang="el-GR" sz="2000" dirty="0">
                <a:effectLst>
                  <a:outerShdw blurRad="38100" dist="38100" dir="2700000" algn="tl">
                    <a:srgbClr val="000000">
                      <a:alpha val="43137"/>
                    </a:srgbClr>
                  </a:outerShdw>
                </a:effectLst>
                <a:cs typeface="Arial" charset="0"/>
              </a:rPr>
              <a:t>Μιτροειδής βαλβίδα</a:t>
            </a:r>
            <a:endParaRPr lang="el-GR" dirty="0">
              <a:effectLst>
                <a:outerShdw blurRad="38100" dist="38100" dir="2700000" algn="tl">
                  <a:srgbClr val="000000">
                    <a:alpha val="43137"/>
                  </a:srgbClr>
                </a:outerShdw>
              </a:effectLst>
              <a:cs typeface="Arial" charset="0"/>
            </a:endParaRPr>
          </a:p>
          <a:p>
            <a:pPr algn="ctr" eaLnBrk="1" hangingPunct="1">
              <a:defRPr/>
            </a:pPr>
            <a:r>
              <a:rPr lang="el-GR" dirty="0">
                <a:effectLst>
                  <a:outerShdw blurRad="38100" dist="38100" dir="2700000" algn="tl">
                    <a:srgbClr val="000000">
                      <a:alpha val="43137"/>
                    </a:srgbClr>
                  </a:outerShdw>
                </a:effectLst>
                <a:cs typeface="Arial" charset="0"/>
              </a:rPr>
              <a:t>ΑΚ: αριστερός κόλπος, </a:t>
            </a:r>
            <a:r>
              <a:rPr lang="el-GR" dirty="0" err="1">
                <a:effectLst>
                  <a:outerShdw blurRad="38100" dist="38100" dir="2700000" algn="tl">
                    <a:srgbClr val="000000">
                      <a:alpha val="43137"/>
                    </a:srgbClr>
                  </a:outerShdw>
                </a:effectLst>
                <a:cs typeface="Arial" charset="0"/>
              </a:rPr>
              <a:t>Ακλ</a:t>
            </a:r>
            <a:r>
              <a:rPr lang="el-GR" dirty="0">
                <a:effectLst>
                  <a:outerShdw blurRad="38100" dist="38100" dir="2700000" algn="tl">
                    <a:srgbClr val="000000">
                      <a:alpha val="43137"/>
                    </a:srgbClr>
                  </a:outerShdw>
                </a:effectLst>
                <a:cs typeface="Arial" charset="0"/>
              </a:rPr>
              <a:t>: αριστερή κοιλία, ΣΑ: </a:t>
            </a:r>
            <a:r>
              <a:rPr lang="el-GR" dirty="0" err="1">
                <a:effectLst>
                  <a:outerShdw blurRad="38100" dist="38100" dir="2700000" algn="tl">
                    <a:srgbClr val="000000">
                      <a:alpha val="43137"/>
                    </a:srgbClr>
                  </a:outerShdw>
                </a:effectLst>
                <a:cs typeface="Arial" charset="0"/>
              </a:rPr>
              <a:t>έκφυση</a:t>
            </a:r>
            <a:r>
              <a:rPr lang="el-GR" dirty="0">
                <a:effectLst>
                  <a:outerShdw blurRad="38100" dist="38100" dir="2700000" algn="tl">
                    <a:srgbClr val="000000">
                      <a:alpha val="43137"/>
                    </a:srgbClr>
                  </a:outerShdw>
                </a:effectLst>
                <a:cs typeface="Arial" charset="0"/>
              </a:rPr>
              <a:t> στεφανιαίας αρτηρίας, ΙΔ: </a:t>
            </a:r>
            <a:r>
              <a:rPr lang="el-GR" dirty="0" err="1">
                <a:effectLst>
                  <a:outerShdw blurRad="38100" dist="38100" dir="2700000" algn="tl">
                    <a:srgbClr val="000000">
                      <a:alpha val="43137"/>
                    </a:srgbClr>
                  </a:outerShdw>
                </a:effectLst>
                <a:cs typeface="Arial" charset="0"/>
              </a:rPr>
              <a:t>ινοκολλαγονώδης</a:t>
            </a:r>
            <a:r>
              <a:rPr lang="el-GR" dirty="0">
                <a:effectLst>
                  <a:outerShdw blurRad="38100" dist="38100" dir="2700000" algn="tl">
                    <a:srgbClr val="000000">
                      <a:alpha val="43137"/>
                    </a:srgbClr>
                  </a:outerShdw>
                </a:effectLst>
                <a:cs typeface="Arial" charset="0"/>
              </a:rPr>
              <a:t> δακτύλιος της βαλβίδας</a:t>
            </a:r>
            <a:r>
              <a:rPr lang="el-GR" sz="1600" dirty="0">
                <a:effectLst>
                  <a:outerShdw blurRad="38100" dist="38100" dir="2700000" algn="tl">
                    <a:srgbClr val="000000">
                      <a:alpha val="43137"/>
                    </a:srgbClr>
                  </a:outerShdw>
                </a:effectLst>
                <a:cs typeface="Arial" charset="0"/>
              </a:rPr>
              <a:t>.  </a:t>
            </a:r>
          </a:p>
        </p:txBody>
      </p:sp>
    </p:spTree>
    <p:extLst>
      <p:ext uri="{BB962C8B-B14F-4D97-AF65-F5344CB8AC3E}">
        <p14:creationId xmlns:p14="http://schemas.microsoft.com/office/powerpoint/2010/main" val="2325951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F0C0E50-57ED-9592-6FF8-418445C60BC6}"/>
              </a:ext>
            </a:extLst>
          </p:cNvPr>
          <p:cNvSpPr>
            <a:spLocks noGrp="1"/>
          </p:cNvSpPr>
          <p:nvPr>
            <p:ph type="title"/>
          </p:nvPr>
        </p:nvSpPr>
        <p:spPr/>
        <p:txBody>
          <a:bodyPr>
            <a:normAutofit fontScale="90000"/>
          </a:bodyPr>
          <a:lstStyle/>
          <a:p>
            <a:r>
              <a:rPr lang="el-GR" dirty="0"/>
              <a:t>Αορτική Βαλβίδα (Μηνοειδής)</a:t>
            </a:r>
          </a:p>
        </p:txBody>
      </p:sp>
      <p:sp>
        <p:nvSpPr>
          <p:cNvPr id="3" name="Θέση περιεχομένου 2">
            <a:extLst>
              <a:ext uri="{FF2B5EF4-FFF2-40B4-BE49-F238E27FC236}">
                <a16:creationId xmlns:a16="http://schemas.microsoft.com/office/drawing/2014/main" id="{629CDE83-6C8A-B9B2-D22F-7BDAD9897B05}"/>
              </a:ext>
            </a:extLst>
          </p:cNvPr>
          <p:cNvSpPr>
            <a:spLocks noGrp="1"/>
          </p:cNvSpPr>
          <p:nvPr>
            <p:ph idx="1"/>
          </p:nvPr>
        </p:nvSpPr>
        <p:spPr>
          <a:xfrm>
            <a:off x="838200" y="1825624"/>
            <a:ext cx="5611586" cy="4754789"/>
          </a:xfrm>
        </p:spPr>
        <p:txBody>
          <a:bodyPr/>
          <a:lstStyle/>
          <a:p>
            <a:r>
              <a:rPr lang="el-GR" dirty="0"/>
              <a:t>Η βάση της είναι προσκολλημένη στο τοίχωμα του ινώδους δακτυλίου της αορτής.</a:t>
            </a:r>
          </a:p>
          <a:p>
            <a:r>
              <a:rPr lang="el-GR" dirty="0"/>
              <a:t>Έχει </a:t>
            </a:r>
            <a:r>
              <a:rPr lang="el-GR" dirty="0" err="1"/>
              <a:t>ινοελαστική</a:t>
            </a:r>
            <a:r>
              <a:rPr lang="el-GR" dirty="0"/>
              <a:t> σύσταση και επενδύεται με ενδοθηλιακά κύτταρα.</a:t>
            </a:r>
          </a:p>
          <a:p>
            <a:pPr marL="0" indent="0">
              <a:buNone/>
            </a:pPr>
            <a:endParaRPr lang="el-GR" dirty="0"/>
          </a:p>
        </p:txBody>
      </p:sp>
      <p:grpSp>
        <p:nvGrpSpPr>
          <p:cNvPr id="4" name="Ομάδα 3">
            <a:extLst>
              <a:ext uri="{FF2B5EF4-FFF2-40B4-BE49-F238E27FC236}">
                <a16:creationId xmlns:a16="http://schemas.microsoft.com/office/drawing/2014/main" id="{A0193371-D955-84CC-AEFF-33C13685D7B4}"/>
              </a:ext>
            </a:extLst>
          </p:cNvPr>
          <p:cNvGrpSpPr/>
          <p:nvPr/>
        </p:nvGrpSpPr>
        <p:grpSpPr>
          <a:xfrm>
            <a:off x="6678386" y="2247899"/>
            <a:ext cx="4675414" cy="2177143"/>
            <a:chOff x="228600" y="3505200"/>
            <a:chExt cx="4057650" cy="1752600"/>
          </a:xfrm>
        </p:grpSpPr>
        <p:pic>
          <p:nvPicPr>
            <p:cNvPr id="15363" name="Picture 6" descr="image018">
              <a:extLst>
                <a:ext uri="{FF2B5EF4-FFF2-40B4-BE49-F238E27FC236}">
                  <a16:creationId xmlns:a16="http://schemas.microsoft.com/office/drawing/2014/main" id="{B5282D97-D4AA-7B33-2F18-2DE3EFFACD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505200"/>
              <a:ext cx="405765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Oval 8">
              <a:extLst>
                <a:ext uri="{FF2B5EF4-FFF2-40B4-BE49-F238E27FC236}">
                  <a16:creationId xmlns:a16="http://schemas.microsoft.com/office/drawing/2014/main" id="{F5206571-46B2-13DF-AB3B-A3B22F355951}"/>
                </a:ext>
              </a:extLst>
            </p:cNvPr>
            <p:cNvSpPr>
              <a:spLocks noChangeArrowheads="1"/>
            </p:cNvSpPr>
            <p:nvPr/>
          </p:nvSpPr>
          <p:spPr bwMode="auto">
            <a:xfrm>
              <a:off x="3733800" y="4038600"/>
              <a:ext cx="228600" cy="228600"/>
            </a:xfrm>
            <a:prstGeom prst="ellipse">
              <a:avLst/>
            </a:prstGeom>
            <a:solidFill>
              <a:schemeClr val="bg1"/>
            </a:solidFill>
            <a:ln w="9525">
              <a:solidFill>
                <a:schemeClr val="tx1"/>
              </a:solidFill>
              <a:round/>
              <a:headEnd/>
              <a:tailEnd/>
            </a:ln>
          </p:spPr>
          <p:txBody>
            <a:bodyPr wrap="none" anchor="ctr"/>
            <a:lstStyle>
              <a:lvl1pPr>
                <a:defRPr>
                  <a:solidFill>
                    <a:schemeClr val="tx1"/>
                  </a:solidFill>
                  <a:latin typeface="Garamond" panose="02020404030301010803" pitchFamily="18" charset="0"/>
                  <a:cs typeface="Arial" panose="020B0604020202020204" pitchFamily="34" charset="0"/>
                </a:defRPr>
              </a:lvl1pPr>
              <a:lvl2pPr marL="742950" indent="-285750">
                <a:defRPr>
                  <a:solidFill>
                    <a:schemeClr val="tx1"/>
                  </a:solidFill>
                  <a:latin typeface="Garamond" panose="02020404030301010803" pitchFamily="18" charset="0"/>
                  <a:cs typeface="Arial" panose="020B0604020202020204" pitchFamily="34" charset="0"/>
                </a:defRPr>
              </a:lvl2pPr>
              <a:lvl3pPr marL="1143000" indent="-228600">
                <a:defRPr>
                  <a:solidFill>
                    <a:schemeClr val="tx1"/>
                  </a:solidFill>
                  <a:latin typeface="Garamond" panose="02020404030301010803" pitchFamily="18" charset="0"/>
                  <a:cs typeface="Arial" panose="020B0604020202020204" pitchFamily="34" charset="0"/>
                </a:defRPr>
              </a:lvl3pPr>
              <a:lvl4pPr marL="1600200" indent="-228600">
                <a:defRPr>
                  <a:solidFill>
                    <a:schemeClr val="tx1"/>
                  </a:solidFill>
                  <a:latin typeface="Garamond" panose="02020404030301010803" pitchFamily="18" charset="0"/>
                  <a:cs typeface="Arial" panose="020B0604020202020204" pitchFamily="34" charset="0"/>
                </a:defRPr>
              </a:lvl4pPr>
              <a:lvl5pPr marL="2057400" indent="-228600">
                <a:defRPr>
                  <a:solidFill>
                    <a:schemeClr val="tx1"/>
                  </a:solidFill>
                  <a:latin typeface="Garamond" panose="020204040303010108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algn="ctr" eaLnBrk="1" hangingPunct="1"/>
              <a:r>
                <a:rPr lang="el-GR" altLang="el-GR" sz="1400">
                  <a:latin typeface="Arial" panose="020B0604020202020204" pitchFamily="34" charset="0"/>
                </a:rPr>
                <a:t>Ι</a:t>
              </a:r>
            </a:p>
          </p:txBody>
        </p:sp>
        <p:sp>
          <p:nvSpPr>
            <p:cNvPr id="15366" name="Oval 9">
              <a:extLst>
                <a:ext uri="{FF2B5EF4-FFF2-40B4-BE49-F238E27FC236}">
                  <a16:creationId xmlns:a16="http://schemas.microsoft.com/office/drawing/2014/main" id="{3BD07096-18AD-E0E4-052B-BB4634F65629}"/>
                </a:ext>
              </a:extLst>
            </p:cNvPr>
            <p:cNvSpPr>
              <a:spLocks noChangeArrowheads="1"/>
            </p:cNvSpPr>
            <p:nvPr/>
          </p:nvSpPr>
          <p:spPr bwMode="auto">
            <a:xfrm>
              <a:off x="990600" y="3505200"/>
              <a:ext cx="304800" cy="228600"/>
            </a:xfrm>
            <a:prstGeom prst="ellipse">
              <a:avLst/>
            </a:prstGeom>
            <a:solidFill>
              <a:schemeClr val="bg1"/>
            </a:solidFill>
            <a:ln w="9525">
              <a:solidFill>
                <a:schemeClr val="tx1"/>
              </a:solidFill>
              <a:round/>
              <a:headEnd/>
              <a:tailEnd/>
            </a:ln>
          </p:spPr>
          <p:txBody>
            <a:bodyPr wrap="none" anchor="ctr"/>
            <a:lstStyle>
              <a:lvl1pPr>
                <a:defRPr>
                  <a:solidFill>
                    <a:schemeClr val="tx1"/>
                  </a:solidFill>
                  <a:latin typeface="Garamond" panose="02020404030301010803" pitchFamily="18" charset="0"/>
                  <a:cs typeface="Arial" panose="020B0604020202020204" pitchFamily="34" charset="0"/>
                </a:defRPr>
              </a:lvl1pPr>
              <a:lvl2pPr marL="742950" indent="-285750">
                <a:defRPr>
                  <a:solidFill>
                    <a:schemeClr val="tx1"/>
                  </a:solidFill>
                  <a:latin typeface="Garamond" panose="02020404030301010803" pitchFamily="18" charset="0"/>
                  <a:cs typeface="Arial" panose="020B0604020202020204" pitchFamily="34" charset="0"/>
                </a:defRPr>
              </a:lvl2pPr>
              <a:lvl3pPr marL="1143000" indent="-228600">
                <a:defRPr>
                  <a:solidFill>
                    <a:schemeClr val="tx1"/>
                  </a:solidFill>
                  <a:latin typeface="Garamond" panose="02020404030301010803" pitchFamily="18" charset="0"/>
                  <a:cs typeface="Arial" panose="020B0604020202020204" pitchFamily="34" charset="0"/>
                </a:defRPr>
              </a:lvl3pPr>
              <a:lvl4pPr marL="1600200" indent="-228600">
                <a:defRPr>
                  <a:solidFill>
                    <a:schemeClr val="tx1"/>
                  </a:solidFill>
                  <a:latin typeface="Garamond" panose="02020404030301010803" pitchFamily="18" charset="0"/>
                  <a:cs typeface="Arial" panose="020B0604020202020204" pitchFamily="34" charset="0"/>
                </a:defRPr>
              </a:lvl4pPr>
              <a:lvl5pPr marL="2057400" indent="-228600">
                <a:defRPr>
                  <a:solidFill>
                    <a:schemeClr val="tx1"/>
                  </a:solidFill>
                  <a:latin typeface="Garamond" panose="020204040303010108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algn="ctr" eaLnBrk="1" hangingPunct="1"/>
              <a:r>
                <a:rPr lang="el-GR" altLang="el-GR" sz="1200">
                  <a:latin typeface="Arial" panose="020B0604020202020204" pitchFamily="34" charset="0"/>
                </a:rPr>
                <a:t>ΙΕ</a:t>
              </a:r>
            </a:p>
          </p:txBody>
        </p:sp>
        <p:sp>
          <p:nvSpPr>
            <p:cNvPr id="15367" name="Oval 10">
              <a:extLst>
                <a:ext uri="{FF2B5EF4-FFF2-40B4-BE49-F238E27FC236}">
                  <a16:creationId xmlns:a16="http://schemas.microsoft.com/office/drawing/2014/main" id="{3DF37359-5738-BC33-6C70-02519A9E61F7}"/>
                </a:ext>
              </a:extLst>
            </p:cNvPr>
            <p:cNvSpPr>
              <a:spLocks noChangeArrowheads="1"/>
            </p:cNvSpPr>
            <p:nvPr/>
          </p:nvSpPr>
          <p:spPr bwMode="auto">
            <a:xfrm>
              <a:off x="1447800" y="4191000"/>
              <a:ext cx="304800" cy="228600"/>
            </a:xfrm>
            <a:prstGeom prst="ellipse">
              <a:avLst/>
            </a:prstGeom>
            <a:solidFill>
              <a:schemeClr val="bg1"/>
            </a:solidFill>
            <a:ln w="9525">
              <a:solidFill>
                <a:schemeClr val="tx1"/>
              </a:solidFill>
              <a:round/>
              <a:headEnd/>
              <a:tailEnd/>
            </a:ln>
          </p:spPr>
          <p:txBody>
            <a:bodyPr wrap="none" anchor="ctr"/>
            <a:lstStyle>
              <a:lvl1pPr>
                <a:defRPr>
                  <a:solidFill>
                    <a:schemeClr val="tx1"/>
                  </a:solidFill>
                  <a:latin typeface="Garamond" panose="02020404030301010803" pitchFamily="18" charset="0"/>
                  <a:cs typeface="Arial" panose="020B0604020202020204" pitchFamily="34" charset="0"/>
                </a:defRPr>
              </a:lvl1pPr>
              <a:lvl2pPr marL="742950" indent="-285750">
                <a:defRPr>
                  <a:solidFill>
                    <a:schemeClr val="tx1"/>
                  </a:solidFill>
                  <a:latin typeface="Garamond" panose="02020404030301010803" pitchFamily="18" charset="0"/>
                  <a:cs typeface="Arial" panose="020B0604020202020204" pitchFamily="34" charset="0"/>
                </a:defRPr>
              </a:lvl2pPr>
              <a:lvl3pPr marL="1143000" indent="-228600">
                <a:defRPr>
                  <a:solidFill>
                    <a:schemeClr val="tx1"/>
                  </a:solidFill>
                  <a:latin typeface="Garamond" panose="02020404030301010803" pitchFamily="18" charset="0"/>
                  <a:cs typeface="Arial" panose="020B0604020202020204" pitchFamily="34" charset="0"/>
                </a:defRPr>
              </a:lvl3pPr>
              <a:lvl4pPr marL="1600200" indent="-228600">
                <a:defRPr>
                  <a:solidFill>
                    <a:schemeClr val="tx1"/>
                  </a:solidFill>
                  <a:latin typeface="Garamond" panose="02020404030301010803" pitchFamily="18" charset="0"/>
                  <a:cs typeface="Arial" panose="020B0604020202020204" pitchFamily="34" charset="0"/>
                </a:defRPr>
              </a:lvl4pPr>
              <a:lvl5pPr marL="2057400" indent="-228600">
                <a:defRPr>
                  <a:solidFill>
                    <a:schemeClr val="tx1"/>
                  </a:solidFill>
                  <a:latin typeface="Garamond" panose="020204040303010108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algn="ctr" eaLnBrk="1" hangingPunct="1"/>
              <a:r>
                <a:rPr lang="el-GR" altLang="el-GR" sz="1200">
                  <a:latin typeface="Arial" panose="020B0604020202020204" pitchFamily="34" charset="0"/>
                </a:rPr>
                <a:t>ΙΕ</a:t>
              </a:r>
            </a:p>
          </p:txBody>
        </p:sp>
      </p:grpSp>
      <p:sp>
        <p:nvSpPr>
          <p:cNvPr id="9223" name="Rectangle 7">
            <a:extLst>
              <a:ext uri="{FF2B5EF4-FFF2-40B4-BE49-F238E27FC236}">
                <a16:creationId xmlns:a16="http://schemas.microsoft.com/office/drawing/2014/main" id="{30F09572-1D42-BF7B-E647-616003445838}"/>
              </a:ext>
            </a:extLst>
          </p:cNvPr>
          <p:cNvSpPr>
            <a:spLocks noChangeArrowheads="1"/>
          </p:cNvSpPr>
          <p:nvPr/>
        </p:nvSpPr>
        <p:spPr bwMode="auto">
          <a:xfrm>
            <a:off x="6678640" y="4982253"/>
            <a:ext cx="4865659" cy="883560"/>
          </a:xfrm>
          <a:prstGeom prst="rect">
            <a:avLst/>
          </a:prstGeom>
          <a:solidFill>
            <a:schemeClr val="bg1"/>
          </a:solidFill>
          <a:ln w="9525">
            <a:noFill/>
            <a:miter lim="800000"/>
            <a:headEnd/>
            <a:tailEnd/>
          </a:ln>
          <a:effectLst/>
        </p:spPr>
        <p:txBody>
          <a:bodyPr wrap="none" anchor="ctr"/>
          <a:lstStyle/>
          <a:p>
            <a:pPr eaLnBrk="1" hangingPunct="1">
              <a:defRPr/>
            </a:pPr>
            <a:r>
              <a:rPr lang="el-GR" b="1" dirty="0">
                <a:effectLst>
                  <a:outerShdw blurRad="38100" dist="38100" dir="2700000" algn="tl">
                    <a:srgbClr val="000000">
                      <a:alpha val="43137"/>
                    </a:srgbClr>
                  </a:outerShdw>
                </a:effectLst>
                <a:latin typeface="Calibri" pitchFamily="34" charset="0"/>
                <a:cs typeface="Arial" charset="0"/>
              </a:rPr>
              <a:t>Ε: ενδοθήλιο, Μ: μυοκάρδιο, </a:t>
            </a:r>
          </a:p>
          <a:p>
            <a:pPr eaLnBrk="1" hangingPunct="1">
              <a:defRPr/>
            </a:pPr>
            <a:r>
              <a:rPr lang="el-GR" b="1" dirty="0">
                <a:effectLst>
                  <a:outerShdw blurRad="38100" dist="38100" dir="2700000" algn="tl">
                    <a:srgbClr val="000000">
                      <a:alpha val="43137"/>
                    </a:srgbClr>
                  </a:outerShdw>
                </a:effectLst>
                <a:latin typeface="Calibri" pitchFamily="34" charset="0"/>
                <a:cs typeface="Arial" charset="0"/>
              </a:rPr>
              <a:t>Ι: ινώδες πέταλο </a:t>
            </a:r>
          </a:p>
          <a:p>
            <a:pPr eaLnBrk="1" hangingPunct="1">
              <a:defRPr/>
            </a:pPr>
            <a:r>
              <a:rPr lang="el-GR" b="1" dirty="0">
                <a:effectLst>
                  <a:outerShdw blurRad="38100" dist="38100" dir="2700000" algn="tl">
                    <a:srgbClr val="000000">
                      <a:alpha val="43137"/>
                    </a:srgbClr>
                  </a:outerShdw>
                </a:effectLst>
                <a:latin typeface="Calibri" pitchFamily="34" charset="0"/>
                <a:cs typeface="Arial" charset="0"/>
              </a:rPr>
              <a:t>ΙΕ: </a:t>
            </a:r>
            <a:r>
              <a:rPr lang="el-GR" b="1" dirty="0" err="1">
                <a:effectLst>
                  <a:outerShdw blurRad="38100" dist="38100" dir="2700000" algn="tl">
                    <a:srgbClr val="000000">
                      <a:alpha val="43137"/>
                    </a:srgbClr>
                  </a:outerShdw>
                </a:effectLst>
                <a:latin typeface="Calibri" pitchFamily="34" charset="0"/>
                <a:cs typeface="Arial" charset="0"/>
              </a:rPr>
              <a:t>ινοελαστικό</a:t>
            </a:r>
            <a:r>
              <a:rPr lang="el-GR" b="1" dirty="0">
                <a:effectLst>
                  <a:outerShdw blurRad="38100" dist="38100" dir="2700000" algn="tl">
                    <a:srgbClr val="000000">
                      <a:alpha val="43137"/>
                    </a:srgbClr>
                  </a:outerShdw>
                </a:effectLst>
                <a:latin typeface="Calibri" pitchFamily="34" charset="0"/>
                <a:cs typeface="Arial" charset="0"/>
              </a:rPr>
              <a:t> στηρικτικό πέταλο</a:t>
            </a:r>
          </a:p>
        </p:txBody>
      </p:sp>
    </p:spTree>
    <p:extLst>
      <p:ext uri="{BB962C8B-B14F-4D97-AF65-F5344CB8AC3E}">
        <p14:creationId xmlns:p14="http://schemas.microsoft.com/office/powerpoint/2010/main" val="670642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37D4CA6-FEBD-2860-4FCF-DEBC67919DC9}"/>
              </a:ext>
            </a:extLst>
          </p:cNvPr>
          <p:cNvSpPr>
            <a:spLocks noGrp="1"/>
          </p:cNvSpPr>
          <p:nvPr>
            <p:ph type="title"/>
          </p:nvPr>
        </p:nvSpPr>
        <p:spPr>
          <a:xfrm>
            <a:off x="250371" y="992187"/>
            <a:ext cx="11615058" cy="698501"/>
          </a:xfrm>
        </p:spPr>
        <p:txBody>
          <a:bodyPr>
            <a:normAutofit fontScale="90000"/>
          </a:bodyPr>
          <a:lstStyle/>
          <a:p>
            <a:r>
              <a:rPr lang="el-GR" dirty="0"/>
              <a:t>Πνευμονική Βαλβίδα (Μηνοειδής)</a:t>
            </a:r>
          </a:p>
        </p:txBody>
      </p:sp>
      <p:sp>
        <p:nvSpPr>
          <p:cNvPr id="3" name="Θέση περιεχομένου 2">
            <a:extLst>
              <a:ext uri="{FF2B5EF4-FFF2-40B4-BE49-F238E27FC236}">
                <a16:creationId xmlns:a16="http://schemas.microsoft.com/office/drawing/2014/main" id="{7CCA1A4C-C390-BFC0-4EDE-4CD6C7846011}"/>
              </a:ext>
            </a:extLst>
          </p:cNvPr>
          <p:cNvSpPr>
            <a:spLocks noGrp="1"/>
          </p:cNvSpPr>
          <p:nvPr>
            <p:ph idx="1"/>
          </p:nvPr>
        </p:nvSpPr>
        <p:spPr>
          <a:xfrm>
            <a:off x="838200" y="1825625"/>
            <a:ext cx="5257800" cy="4771118"/>
          </a:xfrm>
        </p:spPr>
        <p:txBody>
          <a:bodyPr/>
          <a:lstStyle/>
          <a:p>
            <a:r>
              <a:rPr lang="el-GR" dirty="0"/>
              <a:t>Η βάση της είναι προσκολλημένη στο τοίχωμα του ινώδους δακτυλίου της πνευμονικής αρτηρίας.</a:t>
            </a:r>
          </a:p>
          <a:p>
            <a:r>
              <a:rPr lang="el-GR" dirty="0"/>
              <a:t>Έχει </a:t>
            </a:r>
            <a:r>
              <a:rPr lang="el-GR" dirty="0" err="1"/>
              <a:t>ινοελαστική</a:t>
            </a:r>
            <a:r>
              <a:rPr lang="el-GR" dirty="0"/>
              <a:t> σύσταση και επενδύεται με ενδοθηλιακά κύτταρα.</a:t>
            </a:r>
          </a:p>
          <a:p>
            <a:pPr marL="0" indent="0">
              <a:buNone/>
            </a:pPr>
            <a:endParaRPr lang="el-GR" dirty="0"/>
          </a:p>
        </p:txBody>
      </p:sp>
      <p:pic>
        <p:nvPicPr>
          <p:cNvPr id="15368" name="Picture 16" descr="1-s2">
            <a:extLst>
              <a:ext uri="{FF2B5EF4-FFF2-40B4-BE49-F238E27FC236}">
                <a16:creationId xmlns:a16="http://schemas.microsoft.com/office/drawing/2014/main" id="{39FB9E01-2D6D-C090-3A2F-186469C69F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019299"/>
            <a:ext cx="5257800" cy="4146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4279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897A27C-48C9-7531-0293-D75B0C8EF75F}"/>
              </a:ext>
            </a:extLst>
          </p:cNvPr>
          <p:cNvSpPr>
            <a:spLocks noGrp="1"/>
          </p:cNvSpPr>
          <p:nvPr>
            <p:ph type="title"/>
          </p:nvPr>
        </p:nvSpPr>
        <p:spPr/>
        <p:txBody>
          <a:bodyPr>
            <a:normAutofit fontScale="90000"/>
          </a:bodyPr>
          <a:lstStyle/>
          <a:p>
            <a:endParaRPr lang="el-GR"/>
          </a:p>
        </p:txBody>
      </p:sp>
      <p:sp>
        <p:nvSpPr>
          <p:cNvPr id="3" name="Θέση περιεχομένου 2">
            <a:extLst>
              <a:ext uri="{FF2B5EF4-FFF2-40B4-BE49-F238E27FC236}">
                <a16:creationId xmlns:a16="http://schemas.microsoft.com/office/drawing/2014/main" id="{0F1F2214-BF45-5358-04ED-DC4CEF5782FC}"/>
              </a:ext>
            </a:extLst>
          </p:cNvPr>
          <p:cNvSpPr>
            <a:spLocks noGrp="1"/>
          </p:cNvSpPr>
          <p:nvPr>
            <p:ph idx="1"/>
          </p:nvPr>
        </p:nvSpPr>
        <p:spPr/>
        <p:txBody>
          <a:bodyPr/>
          <a:lstStyle/>
          <a:p>
            <a:endParaRPr lang="el-GR"/>
          </a:p>
        </p:txBody>
      </p:sp>
      <p:sp>
        <p:nvSpPr>
          <p:cNvPr id="16387" name="Rectangle 3" descr="DSCN7798">
            <a:extLst>
              <a:ext uri="{FF2B5EF4-FFF2-40B4-BE49-F238E27FC236}">
                <a16:creationId xmlns:a16="http://schemas.microsoft.com/office/drawing/2014/main" id="{23E0A809-519D-90D6-7F0F-872D405321DA}"/>
              </a:ext>
            </a:extLst>
          </p:cNvPr>
          <p:cNvSpPr>
            <a:spLocks noGrp="1" noChangeAspect="1" noChangeArrowheads="1"/>
          </p:cNvSpPr>
          <p:nvPr isPhoto="1"/>
        </p:nvSpPr>
        <p:spPr bwMode="auto">
          <a:xfrm>
            <a:off x="2062843" y="992187"/>
            <a:ext cx="8066314" cy="5338212"/>
          </a:xfrm>
          <a:prstGeom prst="rect">
            <a:avLst/>
          </a:prstGeom>
          <a:blipFill dpi="0" rotWithShape="1">
            <a:blip r:embed="rId2"/>
            <a:srcRect/>
            <a:stretch>
              <a:fillRect/>
            </a:stretch>
          </a:blipFill>
          <a:ln w="9525">
            <a:solidFill>
              <a:schemeClr val="tx1"/>
            </a:solidFill>
            <a:miter lim="800000"/>
            <a:headEnd/>
            <a:tailEnd/>
          </a:ln>
        </p:spPr>
        <p:txBody>
          <a:bodyPr/>
          <a:lstStyle>
            <a:lvl1pPr>
              <a:defRPr>
                <a:solidFill>
                  <a:schemeClr val="tx1"/>
                </a:solidFill>
                <a:latin typeface="Garamond" panose="02020404030301010803" pitchFamily="18" charset="0"/>
                <a:cs typeface="Arial" panose="020B0604020202020204" pitchFamily="34" charset="0"/>
              </a:defRPr>
            </a:lvl1pPr>
            <a:lvl2pPr marL="742950" indent="-285750">
              <a:defRPr>
                <a:solidFill>
                  <a:schemeClr val="tx1"/>
                </a:solidFill>
                <a:latin typeface="Garamond" panose="02020404030301010803" pitchFamily="18" charset="0"/>
                <a:cs typeface="Arial" panose="020B0604020202020204" pitchFamily="34" charset="0"/>
              </a:defRPr>
            </a:lvl2pPr>
            <a:lvl3pPr marL="1143000" indent="-228600">
              <a:defRPr>
                <a:solidFill>
                  <a:schemeClr val="tx1"/>
                </a:solidFill>
                <a:latin typeface="Garamond" panose="02020404030301010803" pitchFamily="18" charset="0"/>
                <a:cs typeface="Arial" panose="020B0604020202020204" pitchFamily="34" charset="0"/>
              </a:defRPr>
            </a:lvl3pPr>
            <a:lvl4pPr marL="1600200" indent="-228600">
              <a:defRPr>
                <a:solidFill>
                  <a:schemeClr val="tx1"/>
                </a:solidFill>
                <a:latin typeface="Garamond" panose="02020404030301010803" pitchFamily="18" charset="0"/>
                <a:cs typeface="Arial" panose="020B0604020202020204" pitchFamily="34" charset="0"/>
              </a:defRPr>
            </a:lvl4pPr>
            <a:lvl5pPr marL="2057400" indent="-228600">
              <a:defRPr>
                <a:solidFill>
                  <a:schemeClr val="tx1"/>
                </a:solidFill>
                <a:latin typeface="Garamond" panose="020204040303010108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eaLnBrk="1" hangingPunct="1"/>
            <a:endParaRPr lang="el-GR" altLang="el-GR" dirty="0"/>
          </a:p>
        </p:txBody>
      </p:sp>
    </p:spTree>
    <p:extLst>
      <p:ext uri="{BB962C8B-B14F-4D97-AF65-F5344CB8AC3E}">
        <p14:creationId xmlns:p14="http://schemas.microsoft.com/office/powerpoint/2010/main" val="3241549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9863632-B7A7-B86C-FB35-BC95548C4FBA}"/>
              </a:ext>
            </a:extLst>
          </p:cNvPr>
          <p:cNvSpPr>
            <a:spLocks noGrp="1"/>
          </p:cNvSpPr>
          <p:nvPr>
            <p:ph type="title"/>
          </p:nvPr>
        </p:nvSpPr>
        <p:spPr>
          <a:xfrm>
            <a:off x="217714" y="992187"/>
            <a:ext cx="11430000" cy="698501"/>
          </a:xfrm>
        </p:spPr>
        <p:txBody>
          <a:bodyPr>
            <a:normAutofit fontScale="90000"/>
          </a:bodyPr>
          <a:lstStyle/>
          <a:p>
            <a:r>
              <a:rPr lang="el-GR" dirty="0"/>
              <a:t>Σύστημα Διέγερσης </a:t>
            </a:r>
            <a:r>
              <a:rPr lang="en-US" dirty="0"/>
              <a:t>&amp;</a:t>
            </a:r>
            <a:r>
              <a:rPr lang="el-GR" dirty="0"/>
              <a:t> Αγωγής του Ερεθίσματος</a:t>
            </a:r>
          </a:p>
        </p:txBody>
      </p:sp>
      <p:sp>
        <p:nvSpPr>
          <p:cNvPr id="3" name="Θέση περιεχομένου 2">
            <a:extLst>
              <a:ext uri="{FF2B5EF4-FFF2-40B4-BE49-F238E27FC236}">
                <a16:creationId xmlns:a16="http://schemas.microsoft.com/office/drawing/2014/main" id="{707E31A0-FFA4-2A82-F1BF-490D00753252}"/>
              </a:ext>
            </a:extLst>
          </p:cNvPr>
          <p:cNvSpPr>
            <a:spLocks noGrp="1"/>
          </p:cNvSpPr>
          <p:nvPr>
            <p:ph idx="1"/>
          </p:nvPr>
        </p:nvSpPr>
        <p:spPr>
          <a:xfrm>
            <a:off x="838200" y="2135867"/>
            <a:ext cx="10515600" cy="4351338"/>
          </a:xfrm>
        </p:spPr>
        <p:txBody>
          <a:bodyPr>
            <a:normAutofit fontScale="92500" lnSpcReduction="20000"/>
          </a:bodyPr>
          <a:lstStyle/>
          <a:p>
            <a:r>
              <a:rPr lang="el-GR" dirty="0"/>
              <a:t>Φλεβόκομβος</a:t>
            </a:r>
          </a:p>
          <a:p>
            <a:r>
              <a:rPr lang="el-GR" dirty="0"/>
              <a:t>Κολποκοιλιακός Κόμβος</a:t>
            </a:r>
          </a:p>
          <a:p>
            <a:r>
              <a:rPr lang="el-GR" dirty="0"/>
              <a:t>Δεμάτιο Του </a:t>
            </a:r>
            <a:r>
              <a:rPr lang="el-GR" dirty="0" err="1"/>
              <a:t>His</a:t>
            </a:r>
            <a:endParaRPr lang="el-GR" dirty="0"/>
          </a:p>
          <a:p>
            <a:r>
              <a:rPr lang="el-GR" dirty="0"/>
              <a:t>Δεξιός Και Αριστερός Κλάδος Του </a:t>
            </a:r>
            <a:r>
              <a:rPr lang="el-GR" dirty="0" err="1"/>
              <a:t>His</a:t>
            </a:r>
            <a:endParaRPr lang="el-GR" dirty="0"/>
          </a:p>
          <a:p>
            <a:r>
              <a:rPr lang="el-GR" dirty="0"/>
              <a:t>Ίνες Του </a:t>
            </a:r>
            <a:r>
              <a:rPr lang="el-GR" dirty="0" err="1"/>
              <a:t>Purkinje</a:t>
            </a:r>
            <a:endParaRPr lang="el-GR" dirty="0"/>
          </a:p>
          <a:p>
            <a:r>
              <a:rPr lang="el-GR" dirty="0"/>
              <a:t>Είναι δεμάτια εξειδικευμένων μυϊκών ινών που περιβάλλονται από </a:t>
            </a:r>
            <a:r>
              <a:rPr lang="el-GR" dirty="0" err="1"/>
              <a:t>ινοκολλαγονώδη</a:t>
            </a:r>
            <a:r>
              <a:rPr lang="el-GR" dirty="0"/>
              <a:t> ιστό ο οποίος φέρει πλούσια </a:t>
            </a:r>
            <a:r>
              <a:rPr lang="el-GR" dirty="0" err="1"/>
              <a:t>αγγείωση</a:t>
            </a:r>
            <a:r>
              <a:rPr lang="el-GR" dirty="0"/>
              <a:t> και νεύρωση</a:t>
            </a:r>
          </a:p>
          <a:p>
            <a:endParaRPr lang="el-GR" dirty="0"/>
          </a:p>
        </p:txBody>
      </p:sp>
      <p:pic>
        <p:nvPicPr>
          <p:cNvPr id="4" name="Picture 6" descr="heart-24">
            <a:extLst>
              <a:ext uri="{FF2B5EF4-FFF2-40B4-BE49-F238E27FC236}">
                <a16:creationId xmlns:a16="http://schemas.microsoft.com/office/drawing/2014/main" id="{A377CD9C-C4FD-9DF1-9585-C44A5779FA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4814" y="2235823"/>
            <a:ext cx="3737450" cy="2386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7">
            <a:extLst>
              <a:ext uri="{FF2B5EF4-FFF2-40B4-BE49-F238E27FC236}">
                <a16:creationId xmlns:a16="http://schemas.microsoft.com/office/drawing/2014/main" id="{A18BE710-F9F2-10D8-7F75-53768214CB45}"/>
              </a:ext>
            </a:extLst>
          </p:cNvPr>
          <p:cNvSpPr>
            <a:spLocks noChangeArrowheads="1"/>
          </p:cNvSpPr>
          <p:nvPr/>
        </p:nvSpPr>
        <p:spPr bwMode="auto">
          <a:xfrm>
            <a:off x="7373278" y="3014143"/>
            <a:ext cx="1063396" cy="245156"/>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eaLnBrk="1" hangingPunct="1">
              <a:defRPr/>
            </a:pPr>
            <a:r>
              <a:rPr lang="el-GR" sz="1200" b="1" dirty="0">
                <a:latin typeface="Aptos" panose="020B0004020202020204" pitchFamily="34" charset="0"/>
                <a:cs typeface="Arial" charset="0"/>
              </a:rPr>
              <a:t>Φλεβόκομβος</a:t>
            </a:r>
          </a:p>
        </p:txBody>
      </p:sp>
      <p:sp>
        <p:nvSpPr>
          <p:cNvPr id="6" name="Rectangle 8">
            <a:extLst>
              <a:ext uri="{FF2B5EF4-FFF2-40B4-BE49-F238E27FC236}">
                <a16:creationId xmlns:a16="http://schemas.microsoft.com/office/drawing/2014/main" id="{EF5C8C6D-3BE9-1CAB-C218-C64D70C238C5}"/>
              </a:ext>
            </a:extLst>
          </p:cNvPr>
          <p:cNvSpPr>
            <a:spLocks noChangeArrowheads="1"/>
          </p:cNvSpPr>
          <p:nvPr/>
        </p:nvSpPr>
        <p:spPr bwMode="auto">
          <a:xfrm>
            <a:off x="7206343" y="3721279"/>
            <a:ext cx="1897534" cy="245156"/>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eaLnBrk="1" hangingPunct="1">
              <a:defRPr/>
            </a:pPr>
            <a:r>
              <a:rPr lang="el-GR" sz="1200" b="1" dirty="0">
                <a:latin typeface="Aptos" panose="020B0004020202020204" pitchFamily="34" charset="0"/>
                <a:cs typeface="Arial" charset="0"/>
              </a:rPr>
              <a:t>Κολποκοιλιακός Κόμβος</a:t>
            </a:r>
          </a:p>
        </p:txBody>
      </p:sp>
    </p:spTree>
    <p:extLst>
      <p:ext uri="{BB962C8B-B14F-4D97-AF65-F5344CB8AC3E}">
        <p14:creationId xmlns:p14="http://schemas.microsoft.com/office/powerpoint/2010/main" val="34454158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362F8D1-C6E3-76C0-1F6E-A677980D3154}"/>
              </a:ext>
            </a:extLst>
          </p:cNvPr>
          <p:cNvSpPr>
            <a:spLocks noGrp="1"/>
          </p:cNvSpPr>
          <p:nvPr>
            <p:ph type="title"/>
          </p:nvPr>
        </p:nvSpPr>
        <p:spPr/>
        <p:txBody>
          <a:bodyPr>
            <a:normAutofit fontScale="90000"/>
          </a:bodyPr>
          <a:lstStyle/>
          <a:p>
            <a:r>
              <a:rPr lang="el-GR" dirty="0"/>
              <a:t>Ιστολογική Δομή Των Αρτηριών</a:t>
            </a:r>
          </a:p>
        </p:txBody>
      </p:sp>
      <p:sp>
        <p:nvSpPr>
          <p:cNvPr id="3" name="Θέση περιεχομένου 2">
            <a:extLst>
              <a:ext uri="{FF2B5EF4-FFF2-40B4-BE49-F238E27FC236}">
                <a16:creationId xmlns:a16="http://schemas.microsoft.com/office/drawing/2014/main" id="{30E0F27A-7E40-01A6-FA22-7DF52EF4D666}"/>
              </a:ext>
            </a:extLst>
          </p:cNvPr>
          <p:cNvSpPr>
            <a:spLocks noGrp="1"/>
          </p:cNvSpPr>
          <p:nvPr>
            <p:ph idx="1"/>
          </p:nvPr>
        </p:nvSpPr>
        <p:spPr>
          <a:xfrm>
            <a:off x="674914" y="1876181"/>
            <a:ext cx="6852557" cy="4638919"/>
          </a:xfrm>
        </p:spPr>
        <p:txBody>
          <a:bodyPr>
            <a:normAutofit fontScale="85000" lnSpcReduction="10000"/>
          </a:bodyPr>
          <a:lstStyle/>
          <a:p>
            <a:r>
              <a:rPr lang="el-GR" sz="2400" dirty="0"/>
              <a:t>Έσω Χιτώνας: αποτελείται από ενδοθηλιακά κύτταρα τα οποία βρίσκονται πάνω σε μια βασική μεμβράνη</a:t>
            </a:r>
          </a:p>
          <a:p>
            <a:r>
              <a:rPr lang="el-GR" sz="2400" dirty="0"/>
              <a:t>Μέσος Χιτώνας: ελαστικές ίνες κυρίως στις μεγάλες αρτηρίες (πχ η αορτή έχει 50 συγκεντρικά ελαστικά πέταλα), μυϊκές ίνες (αποκλειστικά μυϊκές ίνες στο μέσο χιτώνα οι μυϊκού τύπου αρτηρίες) και </a:t>
            </a:r>
            <a:r>
              <a:rPr lang="el-GR" sz="2400" dirty="0" err="1"/>
              <a:t>κολλαγόνες</a:t>
            </a:r>
            <a:r>
              <a:rPr lang="el-GR" sz="2400" dirty="0"/>
              <a:t> ίνες</a:t>
            </a:r>
          </a:p>
          <a:p>
            <a:r>
              <a:rPr lang="el-GR" sz="2400" dirty="0"/>
              <a:t>Έξω Χιτώνας: αποτελείται από κολλαγόνο ιστό, λείες μυϊκές ίνες (σε αυτό το χιτώνα διεισδύουν τα αγγεία των αγγείων- σε μεγάλα αγγεία)</a:t>
            </a:r>
          </a:p>
        </p:txBody>
      </p:sp>
      <p:pic>
        <p:nvPicPr>
          <p:cNvPr id="4" name="Εικόνα 3">
            <a:extLst>
              <a:ext uri="{FF2B5EF4-FFF2-40B4-BE49-F238E27FC236}">
                <a16:creationId xmlns:a16="http://schemas.microsoft.com/office/drawing/2014/main" id="{19763B42-0B44-BD36-89E6-7F4DC38EAA6B}"/>
              </a:ext>
            </a:extLst>
          </p:cNvPr>
          <p:cNvPicPr>
            <a:picLocks noChangeAspect="1"/>
          </p:cNvPicPr>
          <p:nvPr/>
        </p:nvPicPr>
        <p:blipFill>
          <a:blip r:embed="rId2"/>
          <a:stretch>
            <a:fillRect/>
          </a:stretch>
        </p:blipFill>
        <p:spPr>
          <a:xfrm>
            <a:off x="7674429" y="1876181"/>
            <a:ext cx="4048095" cy="4511431"/>
          </a:xfrm>
          <a:prstGeom prst="rect">
            <a:avLst/>
          </a:prstGeom>
        </p:spPr>
      </p:pic>
    </p:spTree>
    <p:extLst>
      <p:ext uri="{BB962C8B-B14F-4D97-AF65-F5344CB8AC3E}">
        <p14:creationId xmlns:p14="http://schemas.microsoft.com/office/powerpoint/2010/main" val="3278170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7A0AC9E-1FEB-45B6-C89E-9EDC97B6C6F2}"/>
              </a:ext>
            </a:extLst>
          </p:cNvPr>
          <p:cNvSpPr>
            <a:spLocks noGrp="1"/>
          </p:cNvSpPr>
          <p:nvPr>
            <p:ph type="title"/>
          </p:nvPr>
        </p:nvSpPr>
        <p:spPr/>
        <p:txBody>
          <a:bodyPr>
            <a:normAutofit fontScale="90000"/>
          </a:bodyPr>
          <a:lstStyle/>
          <a:p>
            <a:r>
              <a:rPr lang="el-GR" dirty="0"/>
              <a:t>Ιστολογική Δομή Των Αρτηριών</a:t>
            </a:r>
          </a:p>
        </p:txBody>
      </p:sp>
      <p:sp>
        <p:nvSpPr>
          <p:cNvPr id="3" name="Θέση περιεχομένου 2">
            <a:extLst>
              <a:ext uri="{FF2B5EF4-FFF2-40B4-BE49-F238E27FC236}">
                <a16:creationId xmlns:a16="http://schemas.microsoft.com/office/drawing/2014/main" id="{43B202C6-30A1-CDE3-9C8F-FD42093B2AC7}"/>
              </a:ext>
            </a:extLst>
          </p:cNvPr>
          <p:cNvSpPr>
            <a:spLocks noGrp="1"/>
          </p:cNvSpPr>
          <p:nvPr>
            <p:ph idx="1"/>
          </p:nvPr>
        </p:nvSpPr>
        <p:spPr>
          <a:xfrm>
            <a:off x="337458" y="1839912"/>
            <a:ext cx="7336972" cy="4945290"/>
          </a:xfrm>
        </p:spPr>
        <p:txBody>
          <a:bodyPr>
            <a:normAutofit fontScale="92500"/>
          </a:bodyPr>
          <a:lstStyle/>
          <a:p>
            <a:r>
              <a:rPr lang="el-GR" sz="1400" dirty="0"/>
              <a:t>Ελαστικές Αρτηρίες: Αποτελούν μεταφορικές αρτηρίες. Στον έσω χιτώνα διακρίνεται ενδοθήλιο και </a:t>
            </a:r>
            <a:r>
              <a:rPr lang="el-GR" sz="1400" dirty="0" err="1"/>
              <a:t>υποενδοθηλιακός</a:t>
            </a:r>
            <a:r>
              <a:rPr lang="el-GR" sz="1400" dirty="0"/>
              <a:t> συνδετικός ιστός. Στο μέσο χιτώνα εντοπίζεται μεγάλος αριθμός θυριδωτών ελαστικών πετάλων και από τις θυρίδες περνούν λεία μυϊκά κύτταρα μεταξύ των ελαστικών πετάλων. Στον έξω χιτώνα αναγνωρίζονται αιμοφόρα αγγεία, νεύρα και λεμφαγγεία. Σε όλους τους χιτώνες βρίσκονται </a:t>
            </a:r>
            <a:r>
              <a:rPr lang="el-GR" sz="1400" dirty="0" err="1"/>
              <a:t>κολλαγόνες</a:t>
            </a:r>
            <a:r>
              <a:rPr lang="el-GR" sz="1400" dirty="0"/>
              <a:t> ίνες.</a:t>
            </a:r>
          </a:p>
          <a:p>
            <a:r>
              <a:rPr lang="el-GR" sz="1400" dirty="0"/>
              <a:t>Μυϊκού Τύπου Αρτηρίες: Είναι αγγεία διανομής μεσαίου μεγέθους. Ο έσω χιτώνας αποτελείται από τρεις στιβάδες: το ενδοθήλιο, το </a:t>
            </a:r>
            <a:r>
              <a:rPr lang="el-GR" sz="1400" dirty="0" err="1"/>
              <a:t>υποενδοθήλιο</a:t>
            </a:r>
            <a:r>
              <a:rPr lang="el-GR" sz="1400" dirty="0"/>
              <a:t> και το έσω ελαστικό πέταλο. Ο μέσος χιτώνας εμφανίζει σημαντική ελάττωση των ελαστικών συστατικών και αύξηση των λείων μυϊκών ινών. Στα μεγαλύτερα αγγεία αυτής της ομάδας ένα θυριδωτό έξω ελαστικό πέταλο παρατηρείται στη συμβολή του μέσου με τον έξω χιτώνα.</a:t>
            </a:r>
          </a:p>
          <a:p>
            <a:r>
              <a:rPr lang="el-GR" sz="1400" dirty="0" err="1"/>
              <a:t>Αρτηρίδια</a:t>
            </a:r>
            <a:endParaRPr lang="el-GR" sz="1400" dirty="0"/>
          </a:p>
          <a:p>
            <a:r>
              <a:rPr lang="el-GR" sz="1400" dirty="0" err="1"/>
              <a:t>Μεταρτηρίδια</a:t>
            </a:r>
            <a:endParaRPr lang="el-GR" sz="1400" dirty="0"/>
          </a:p>
          <a:p>
            <a:r>
              <a:rPr lang="el-GR" sz="1400" dirty="0"/>
              <a:t>Τριχοειδή Αγγεία: αποτελούνται από ενδοθηλιακά κύτταρα, βασική μεμβράνη και σε μερικές θέσεις </a:t>
            </a:r>
            <a:r>
              <a:rPr lang="el-GR" sz="1400" dirty="0" err="1"/>
              <a:t>περικύτταρα</a:t>
            </a:r>
            <a:r>
              <a:rPr lang="el-GR" sz="1400" dirty="0"/>
              <a:t>. Είναι υπεύθυνα για την ανταλλαγή των αερίων και τη θρέψη των ιστών</a:t>
            </a:r>
          </a:p>
        </p:txBody>
      </p:sp>
      <p:pic>
        <p:nvPicPr>
          <p:cNvPr id="4" name="Picture 2" descr="Artery histology – Artofit">
            <a:extLst>
              <a:ext uri="{FF2B5EF4-FFF2-40B4-BE49-F238E27FC236}">
                <a16:creationId xmlns:a16="http://schemas.microsoft.com/office/drawing/2014/main" id="{3E4420B3-0009-A3DF-80C1-A55D8A6B3B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6359" y="2082574"/>
            <a:ext cx="4165270" cy="4165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424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0115F23-04F6-939C-C13C-803AD826A015}"/>
              </a:ext>
            </a:extLst>
          </p:cNvPr>
          <p:cNvSpPr>
            <a:spLocks noGrp="1"/>
          </p:cNvSpPr>
          <p:nvPr>
            <p:ph type="title"/>
          </p:nvPr>
        </p:nvSpPr>
        <p:spPr/>
        <p:txBody>
          <a:bodyPr>
            <a:normAutofit fontScale="90000"/>
          </a:bodyPr>
          <a:lstStyle/>
          <a:p>
            <a:endParaRPr lang="el-GR"/>
          </a:p>
        </p:txBody>
      </p:sp>
      <p:sp>
        <p:nvSpPr>
          <p:cNvPr id="3" name="Θέση περιεχομένου 2">
            <a:extLst>
              <a:ext uri="{FF2B5EF4-FFF2-40B4-BE49-F238E27FC236}">
                <a16:creationId xmlns:a16="http://schemas.microsoft.com/office/drawing/2014/main" id="{6C871ACB-F3AB-0F96-2634-7EE4E16E2BC1}"/>
              </a:ext>
            </a:extLst>
          </p:cNvPr>
          <p:cNvSpPr>
            <a:spLocks noGrp="1"/>
          </p:cNvSpPr>
          <p:nvPr>
            <p:ph idx="1"/>
          </p:nvPr>
        </p:nvSpPr>
        <p:spPr/>
        <p:txBody>
          <a:bodyPr/>
          <a:lstStyle/>
          <a:p>
            <a:endParaRPr lang="el-GR"/>
          </a:p>
        </p:txBody>
      </p:sp>
      <p:pic>
        <p:nvPicPr>
          <p:cNvPr id="4" name="Picture 2" descr="The structure of a typical elastic artery with vasa vasorum ...">
            <a:extLst>
              <a:ext uri="{FF2B5EF4-FFF2-40B4-BE49-F238E27FC236}">
                <a16:creationId xmlns:a16="http://schemas.microsoft.com/office/drawing/2014/main" id="{5C9FF259-68A6-335E-4A7D-2FAF315CEA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351" y="1227997"/>
            <a:ext cx="5032523" cy="46378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llustration of an artery in cross-section, and its constituent layers ...">
            <a:extLst>
              <a:ext uri="{FF2B5EF4-FFF2-40B4-BE49-F238E27FC236}">
                <a16:creationId xmlns:a16="http://schemas.microsoft.com/office/drawing/2014/main" id="{27C4345A-C1FB-2C2E-6F81-85A1B43B72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8494" y="1227997"/>
            <a:ext cx="4759036" cy="4752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6399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EF8FF4D-E8A6-81E9-1980-53D72F9A2F4E}"/>
              </a:ext>
            </a:extLst>
          </p:cNvPr>
          <p:cNvSpPr>
            <a:spLocks noGrp="1"/>
          </p:cNvSpPr>
          <p:nvPr>
            <p:ph type="title"/>
          </p:nvPr>
        </p:nvSpPr>
        <p:spPr/>
        <p:txBody>
          <a:bodyPr>
            <a:normAutofit fontScale="90000"/>
          </a:bodyPr>
          <a:lstStyle/>
          <a:p>
            <a:r>
              <a:rPr lang="el-GR" dirty="0"/>
              <a:t>Τριχοειδή Αγγεία</a:t>
            </a:r>
          </a:p>
        </p:txBody>
      </p:sp>
      <p:sp>
        <p:nvSpPr>
          <p:cNvPr id="3" name="Θέση περιεχομένου 2">
            <a:extLst>
              <a:ext uri="{FF2B5EF4-FFF2-40B4-BE49-F238E27FC236}">
                <a16:creationId xmlns:a16="http://schemas.microsoft.com/office/drawing/2014/main" id="{3D59AC03-8B6E-0EB4-1985-B3E48892ECE2}"/>
              </a:ext>
            </a:extLst>
          </p:cNvPr>
          <p:cNvSpPr>
            <a:spLocks noGrp="1"/>
          </p:cNvSpPr>
          <p:nvPr>
            <p:ph idx="1"/>
          </p:nvPr>
        </p:nvSpPr>
        <p:spPr/>
        <p:txBody>
          <a:bodyPr>
            <a:normAutofit fontScale="77500" lnSpcReduction="20000"/>
          </a:bodyPr>
          <a:lstStyle/>
          <a:p>
            <a:r>
              <a:rPr lang="el-GR" dirty="0"/>
              <a:t>Είναι τα πολυπληθέστερα και λεπτότερα αιμοφόρα αγγεία με εσωτερική διάμετρο όση περίπου κι ένα ερυθρό αιμοσφαίριο (7 </a:t>
            </a:r>
            <a:r>
              <a:rPr lang="el-GR" dirty="0" err="1"/>
              <a:t>μm</a:t>
            </a:r>
            <a:r>
              <a:rPr lang="el-GR" dirty="0"/>
              <a:t>), που σημαίνει ότι μόνο ένα ερυθρό αιμοσφαίριο χωράει να περάσει μέσα απ' αυτά. Τα τοιχώματά τους συνίστανται από ένα </a:t>
            </a:r>
            <a:r>
              <a:rPr lang="el-GR" dirty="0" err="1"/>
              <a:t>μονόστιβο</a:t>
            </a:r>
            <a:r>
              <a:rPr lang="el-GR" dirty="0"/>
              <a:t> στρώμα ενδοθηλιακών κυττάρων, εξαιρετικά διαπερατών, περιβαλλόμενων από ένα βασικό υμένα.</a:t>
            </a:r>
          </a:p>
          <a:p>
            <a:r>
              <a:rPr lang="el-GR" dirty="0"/>
              <a:t>ανταλλαγή των ουσιών ανάμεσα στο αίμα και στους ιστούς, καθώς και η ανταλλαγή, με παθητική διάχυση, του οξυγόνου και του διοξειδίου του άνθρακα. Τα τοιχώματα των τριχοειδών επιτρέπουν επίσης στα λευκοκύτταρα να τα διαπερνούν και να φτάνουν όπου είναι απαραίτητη η παρουσία τους για την άμυνα του οργανισμού.</a:t>
            </a:r>
          </a:p>
          <a:p>
            <a:endParaRPr lang="el-GR" dirty="0"/>
          </a:p>
        </p:txBody>
      </p:sp>
    </p:spTree>
    <p:extLst>
      <p:ext uri="{BB962C8B-B14F-4D97-AF65-F5344CB8AC3E}">
        <p14:creationId xmlns:p14="http://schemas.microsoft.com/office/powerpoint/2010/main" val="3555887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ADF572C-6EB7-B7B5-C08A-4C5E850C160C}"/>
              </a:ext>
            </a:extLst>
          </p:cNvPr>
          <p:cNvSpPr>
            <a:spLocks noGrp="1"/>
          </p:cNvSpPr>
          <p:nvPr>
            <p:ph type="title"/>
          </p:nvPr>
        </p:nvSpPr>
        <p:spPr/>
        <p:txBody>
          <a:bodyPr>
            <a:normAutofit fontScale="90000"/>
          </a:bodyPr>
          <a:lstStyle/>
          <a:p>
            <a:r>
              <a:rPr lang="el-GR" dirty="0"/>
              <a:t>Ιστολογική τομή μυϊκού τύπου αρτηρίας</a:t>
            </a:r>
          </a:p>
        </p:txBody>
      </p:sp>
      <p:sp>
        <p:nvSpPr>
          <p:cNvPr id="5" name="Θέση περιεχομένου 4">
            <a:extLst>
              <a:ext uri="{FF2B5EF4-FFF2-40B4-BE49-F238E27FC236}">
                <a16:creationId xmlns:a16="http://schemas.microsoft.com/office/drawing/2014/main" id="{DBCA44B6-B573-4A4E-B06E-7C7F7E1F1FF0}"/>
              </a:ext>
            </a:extLst>
          </p:cNvPr>
          <p:cNvSpPr>
            <a:spLocks noGrp="1"/>
          </p:cNvSpPr>
          <p:nvPr>
            <p:ph idx="1"/>
          </p:nvPr>
        </p:nvSpPr>
        <p:spPr>
          <a:xfrm>
            <a:off x="838201" y="1825624"/>
            <a:ext cx="5021291" cy="4357461"/>
          </a:xfrm>
        </p:spPr>
        <p:txBody>
          <a:bodyPr>
            <a:normAutofit/>
          </a:bodyPr>
          <a:lstStyle/>
          <a:p>
            <a:pPr marL="0" indent="0">
              <a:buNone/>
            </a:pPr>
            <a:r>
              <a:rPr lang="el-GR" sz="2000" dirty="0"/>
              <a:t>Μεγέθυνση ×162, χρώση </a:t>
            </a:r>
            <a:r>
              <a:rPr lang="el-GR" sz="2000" dirty="0" err="1"/>
              <a:t>Verhoeff</a:t>
            </a:r>
            <a:r>
              <a:rPr lang="el-GR" sz="2000" dirty="0"/>
              <a:t>.</a:t>
            </a:r>
          </a:p>
          <a:p>
            <a:r>
              <a:rPr lang="el-GR" sz="2000" dirty="0"/>
              <a:t>Το πράσινο χρώμα αντιστοιχεί στον συνδετικό ιστό.</a:t>
            </a:r>
          </a:p>
          <a:p>
            <a:r>
              <a:rPr lang="el-GR" sz="2000" dirty="0"/>
              <a:t>Το κόκκινο χρώμα αντιστοιχεί στον μυϊκό ιστό.</a:t>
            </a:r>
          </a:p>
          <a:p>
            <a:r>
              <a:rPr lang="el-GR" sz="2000" dirty="0"/>
              <a:t>Το μαύρο χρώμα αντιστοιχεί στα ελαστικά πέταλα.</a:t>
            </a:r>
          </a:p>
          <a:p>
            <a:r>
              <a:rPr lang="el-GR" sz="2000" dirty="0"/>
              <a:t>ΤΑ: έξω χιτώνας.</a:t>
            </a:r>
          </a:p>
          <a:p>
            <a:endParaRPr lang="el-GR" sz="2000" dirty="0"/>
          </a:p>
        </p:txBody>
      </p:sp>
      <p:pic>
        <p:nvPicPr>
          <p:cNvPr id="6" name="Picture 4" descr="05">
            <a:extLst>
              <a:ext uri="{FF2B5EF4-FFF2-40B4-BE49-F238E27FC236}">
                <a16:creationId xmlns:a16="http://schemas.microsoft.com/office/drawing/2014/main" id="{A4908660-44D0-B978-8A9F-DF07429F76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2509" y="1981993"/>
            <a:ext cx="5649685" cy="4148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9268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110DA55-861F-31A7-1BD1-366DED4CBC96}"/>
              </a:ext>
            </a:extLst>
          </p:cNvPr>
          <p:cNvSpPr>
            <a:spLocks noGrp="1"/>
          </p:cNvSpPr>
          <p:nvPr>
            <p:ph type="title"/>
          </p:nvPr>
        </p:nvSpPr>
        <p:spPr>
          <a:xfrm>
            <a:off x="408214" y="1111930"/>
            <a:ext cx="11375571" cy="698501"/>
          </a:xfrm>
        </p:spPr>
        <p:txBody>
          <a:bodyPr>
            <a:normAutofit fontScale="90000"/>
          </a:bodyPr>
          <a:lstStyle/>
          <a:p>
            <a:r>
              <a:rPr lang="el-GR" dirty="0"/>
              <a:t>Σχηματική παράσταση της ιστολογικής δομής μυϊκού τύπου αρτηρίας</a:t>
            </a:r>
          </a:p>
        </p:txBody>
      </p:sp>
      <p:pic>
        <p:nvPicPr>
          <p:cNvPr id="4" name="Picture 2" descr="04">
            <a:extLst>
              <a:ext uri="{FF2B5EF4-FFF2-40B4-BE49-F238E27FC236}">
                <a16:creationId xmlns:a16="http://schemas.microsoft.com/office/drawing/2014/main" id="{EFABCB2E-712E-06EA-2C8F-D676F3A49BD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4652" y="2162859"/>
            <a:ext cx="6607577" cy="4014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417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08">
            <a:extLst>
              <a:ext uri="{FF2B5EF4-FFF2-40B4-BE49-F238E27FC236}">
                <a16:creationId xmlns:a16="http://schemas.microsoft.com/office/drawing/2014/main" id="{A9137B77-56FA-C3EB-4D77-3FB8C8BB98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6903"/>
          <a:stretch>
            <a:fillRect/>
          </a:stretch>
        </p:blipFill>
        <p:spPr bwMode="auto">
          <a:xfrm>
            <a:off x="1941059" y="1213898"/>
            <a:ext cx="52578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a:extLst>
              <a:ext uri="{FF2B5EF4-FFF2-40B4-BE49-F238E27FC236}">
                <a16:creationId xmlns:a16="http://schemas.microsoft.com/office/drawing/2014/main" id="{1178C086-46C0-153B-921D-F8559E4763F7}"/>
              </a:ext>
            </a:extLst>
          </p:cNvPr>
          <p:cNvSpPr>
            <a:spLocks noChangeArrowheads="1"/>
          </p:cNvSpPr>
          <p:nvPr/>
        </p:nvSpPr>
        <p:spPr bwMode="auto">
          <a:xfrm>
            <a:off x="7567158" y="1442498"/>
            <a:ext cx="2899455" cy="1346427"/>
          </a:xfrm>
          <a:prstGeom prst="rect">
            <a:avLst/>
          </a:prstGeom>
          <a:noFill/>
          <a:ln w="9525">
            <a:noFill/>
            <a:miter lim="800000"/>
            <a:headEnd/>
            <a:tailEnd/>
          </a:ln>
          <a:effectLst/>
        </p:spPr>
        <p:txBody>
          <a:bodyPr wrap="square" anchor="ctr">
            <a:spAutoFit/>
          </a:bodyPr>
          <a:lstStyle/>
          <a:p>
            <a:pPr eaLnBrk="1" hangingPunct="1">
              <a:defRPr/>
            </a:pPr>
            <a:r>
              <a:rPr lang="el-GR" sz="1600" b="1" dirty="0">
                <a:cs typeface="Arial" charset="0"/>
              </a:rPr>
              <a:t>Ιστολογική τομή </a:t>
            </a:r>
            <a:r>
              <a:rPr lang="el-GR" sz="1600" b="1" dirty="0" err="1">
                <a:cs typeface="Arial" charset="0"/>
              </a:rPr>
              <a:t>αρτηριδίου</a:t>
            </a:r>
            <a:r>
              <a:rPr lang="el-GR" sz="1600" dirty="0">
                <a:cs typeface="Arial" charset="0"/>
              </a:rPr>
              <a:t>. Μεγέθυνση Χ612, χρώση </a:t>
            </a:r>
            <a:r>
              <a:rPr lang="el-GR" sz="1600" dirty="0" err="1">
                <a:cs typeface="Arial" charset="0"/>
              </a:rPr>
              <a:t>Mallory</a:t>
            </a:r>
            <a:r>
              <a:rPr lang="el-GR" sz="1600" dirty="0">
                <a:cs typeface="Arial" charset="0"/>
              </a:rPr>
              <a:t> - </a:t>
            </a:r>
            <a:r>
              <a:rPr lang="el-GR" sz="1600" dirty="0" err="1">
                <a:cs typeface="Arial" charset="0"/>
              </a:rPr>
              <a:t>azan</a:t>
            </a:r>
            <a:r>
              <a:rPr lang="el-GR" sz="1600" dirty="0">
                <a:cs typeface="Arial" charset="0"/>
              </a:rPr>
              <a:t> , κολλαγόνο και συνδετικός ιστός: κυανός , μυϊκός ιστός: κόκκινο-καφέ </a:t>
            </a:r>
          </a:p>
        </p:txBody>
      </p:sp>
      <p:pic>
        <p:nvPicPr>
          <p:cNvPr id="6" name="Picture 4" descr="19">
            <a:extLst>
              <a:ext uri="{FF2B5EF4-FFF2-40B4-BE49-F238E27FC236}">
                <a16:creationId xmlns:a16="http://schemas.microsoft.com/office/drawing/2014/main" id="{5A26D9B9-B6FC-001D-9192-938F2862CB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4709" y="4355647"/>
            <a:ext cx="5410200" cy="226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5">
            <a:extLst>
              <a:ext uri="{FF2B5EF4-FFF2-40B4-BE49-F238E27FC236}">
                <a16:creationId xmlns:a16="http://schemas.microsoft.com/office/drawing/2014/main" id="{7A140CB4-9F2A-F07F-27A6-95C846191E7B}"/>
              </a:ext>
            </a:extLst>
          </p:cNvPr>
          <p:cNvSpPr>
            <a:spLocks noChangeArrowheads="1"/>
          </p:cNvSpPr>
          <p:nvPr/>
        </p:nvSpPr>
        <p:spPr bwMode="auto">
          <a:xfrm>
            <a:off x="7567158" y="4069075"/>
            <a:ext cx="2899455" cy="2308324"/>
          </a:xfrm>
          <a:prstGeom prst="rect">
            <a:avLst/>
          </a:prstGeom>
          <a:noFill/>
          <a:ln w="9525">
            <a:noFill/>
            <a:miter lim="800000"/>
            <a:headEnd/>
            <a:tailEnd/>
          </a:ln>
          <a:effectLst/>
        </p:spPr>
        <p:txBody>
          <a:bodyPr wrap="square" anchor="ctr">
            <a:spAutoFit/>
          </a:bodyPr>
          <a:lstStyle/>
          <a:p>
            <a:pPr eaLnBrk="1" hangingPunct="1">
              <a:defRPr/>
            </a:pPr>
            <a:r>
              <a:rPr lang="el-GR" sz="1600" b="1" dirty="0">
                <a:cs typeface="Arial" charset="0"/>
              </a:rPr>
              <a:t>Ιστολογική τομή όπου αναγνωρίζεται </a:t>
            </a:r>
            <a:r>
              <a:rPr lang="el-GR" sz="1600" b="1" dirty="0" err="1">
                <a:cs typeface="Arial" charset="0"/>
              </a:rPr>
              <a:t>φλεβίδιο</a:t>
            </a:r>
            <a:r>
              <a:rPr lang="el-GR" sz="1600" b="1" dirty="0">
                <a:cs typeface="Arial" charset="0"/>
              </a:rPr>
              <a:t> και </a:t>
            </a:r>
            <a:r>
              <a:rPr lang="el-GR" sz="1600" b="1" dirty="0" err="1">
                <a:cs typeface="Arial" charset="0"/>
              </a:rPr>
              <a:t>αρτηρίδιο</a:t>
            </a:r>
            <a:r>
              <a:rPr lang="el-GR" sz="1600" b="1" dirty="0">
                <a:cs typeface="Arial" charset="0"/>
              </a:rPr>
              <a:t>. </a:t>
            </a:r>
            <a:endParaRPr lang="en-US" sz="1600" b="1" dirty="0">
              <a:cs typeface="Arial" charset="0"/>
            </a:endParaRPr>
          </a:p>
          <a:p>
            <a:pPr eaLnBrk="1" hangingPunct="1">
              <a:defRPr/>
            </a:pPr>
            <a:r>
              <a:rPr lang="el-GR" sz="1600" dirty="0">
                <a:cs typeface="Arial" charset="0"/>
              </a:rPr>
              <a:t>Μεγέθυνση Χ612, χρώση </a:t>
            </a:r>
            <a:r>
              <a:rPr lang="el-GR" sz="1600" dirty="0" err="1">
                <a:cs typeface="Arial" charset="0"/>
              </a:rPr>
              <a:t>aldehyde</a:t>
            </a:r>
            <a:r>
              <a:rPr lang="el-GR" sz="1600" dirty="0">
                <a:cs typeface="Arial" charset="0"/>
              </a:rPr>
              <a:t> </a:t>
            </a:r>
            <a:r>
              <a:rPr lang="el-GR" sz="1600" dirty="0" err="1">
                <a:cs typeface="Arial" charset="0"/>
              </a:rPr>
              <a:t>fuchsin</a:t>
            </a:r>
            <a:r>
              <a:rPr lang="el-GR" sz="1600" dirty="0">
                <a:cs typeface="Arial" charset="0"/>
              </a:rPr>
              <a:t> , έσω χιτώνας ασαφής, έσω ελαστικό πέταλο σαφές στο </a:t>
            </a:r>
            <a:r>
              <a:rPr lang="el-GR" sz="1600" dirty="0" err="1">
                <a:cs typeface="Arial" charset="0"/>
              </a:rPr>
              <a:t>φλεβίδιο</a:t>
            </a:r>
            <a:r>
              <a:rPr lang="el-GR" sz="1600" dirty="0">
                <a:cs typeface="Arial" charset="0"/>
              </a:rPr>
              <a:t>, έξω και έσω χιτώνας ευδιάκριτοι  στο </a:t>
            </a:r>
            <a:r>
              <a:rPr lang="el-GR" sz="1600" dirty="0" err="1">
                <a:cs typeface="Arial" charset="0"/>
              </a:rPr>
              <a:t>αρτηρίδιο</a:t>
            </a:r>
            <a:r>
              <a:rPr lang="el-GR" sz="1600" dirty="0">
                <a:cs typeface="Arial" charset="0"/>
              </a:rPr>
              <a:t> </a:t>
            </a:r>
          </a:p>
        </p:txBody>
      </p:sp>
    </p:spTree>
    <p:extLst>
      <p:ext uri="{BB962C8B-B14F-4D97-AF65-F5344CB8AC3E}">
        <p14:creationId xmlns:p14="http://schemas.microsoft.com/office/powerpoint/2010/main" val="17897438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C1C4EE3-198D-5E09-1539-EDAEFB28312A}"/>
              </a:ext>
            </a:extLst>
          </p:cNvPr>
          <p:cNvSpPr>
            <a:spLocks noGrp="1"/>
          </p:cNvSpPr>
          <p:nvPr>
            <p:ph type="title"/>
          </p:nvPr>
        </p:nvSpPr>
        <p:spPr/>
        <p:txBody>
          <a:bodyPr>
            <a:normAutofit fontScale="90000"/>
          </a:bodyPr>
          <a:lstStyle/>
          <a:p>
            <a:endParaRPr lang="el-GR"/>
          </a:p>
        </p:txBody>
      </p:sp>
      <p:sp>
        <p:nvSpPr>
          <p:cNvPr id="3" name="Θέση περιεχομένου 2">
            <a:extLst>
              <a:ext uri="{FF2B5EF4-FFF2-40B4-BE49-F238E27FC236}">
                <a16:creationId xmlns:a16="http://schemas.microsoft.com/office/drawing/2014/main" id="{E6318838-590F-BCE9-41B4-3351DE48FB03}"/>
              </a:ext>
            </a:extLst>
          </p:cNvPr>
          <p:cNvSpPr>
            <a:spLocks noGrp="1"/>
          </p:cNvSpPr>
          <p:nvPr>
            <p:ph idx="1"/>
          </p:nvPr>
        </p:nvSpPr>
        <p:spPr/>
        <p:txBody>
          <a:bodyPr/>
          <a:lstStyle/>
          <a:p>
            <a:endParaRPr lang="el-GR" dirty="0"/>
          </a:p>
        </p:txBody>
      </p:sp>
      <p:sp>
        <p:nvSpPr>
          <p:cNvPr id="24578" name="Rectangle 4" descr="DSCN7761">
            <a:extLst>
              <a:ext uri="{FF2B5EF4-FFF2-40B4-BE49-F238E27FC236}">
                <a16:creationId xmlns:a16="http://schemas.microsoft.com/office/drawing/2014/main" id="{347C02F3-45FC-FE57-5CA6-F0522BE8E416}"/>
              </a:ext>
            </a:extLst>
          </p:cNvPr>
          <p:cNvSpPr>
            <a:spLocks noGrp="1" noChangeAspect="1" noChangeArrowheads="1"/>
          </p:cNvSpPr>
          <p:nvPr isPhoto="1"/>
        </p:nvSpPr>
        <p:spPr bwMode="auto">
          <a:xfrm>
            <a:off x="2973885" y="1528762"/>
            <a:ext cx="6546807" cy="4823051"/>
          </a:xfrm>
          <a:prstGeom prst="rect">
            <a:avLst/>
          </a:prstGeom>
          <a:blipFill dpi="0" rotWithShape="1">
            <a:blip r:embed="rId2"/>
            <a:srcRect/>
            <a:stretch>
              <a:fillRect/>
            </a:stretch>
          </a:blipFill>
          <a:ln w="9525">
            <a:solidFill>
              <a:schemeClr val="tx1"/>
            </a:solidFill>
            <a:miter lim="800000"/>
            <a:headEnd/>
            <a:tailEnd/>
          </a:ln>
        </p:spPr>
        <p:txBody>
          <a:bodyPr/>
          <a:lstStyle>
            <a:lvl1pPr>
              <a:defRPr>
                <a:solidFill>
                  <a:schemeClr val="tx1"/>
                </a:solidFill>
                <a:latin typeface="Garamond" panose="02020404030301010803" pitchFamily="18" charset="0"/>
                <a:cs typeface="Arial" panose="020B0604020202020204" pitchFamily="34" charset="0"/>
              </a:defRPr>
            </a:lvl1pPr>
            <a:lvl2pPr marL="742950" indent="-285750">
              <a:defRPr>
                <a:solidFill>
                  <a:schemeClr val="tx1"/>
                </a:solidFill>
                <a:latin typeface="Garamond" panose="02020404030301010803" pitchFamily="18" charset="0"/>
                <a:cs typeface="Arial" panose="020B0604020202020204" pitchFamily="34" charset="0"/>
              </a:defRPr>
            </a:lvl2pPr>
            <a:lvl3pPr marL="1143000" indent="-228600">
              <a:defRPr>
                <a:solidFill>
                  <a:schemeClr val="tx1"/>
                </a:solidFill>
                <a:latin typeface="Garamond" panose="02020404030301010803" pitchFamily="18" charset="0"/>
                <a:cs typeface="Arial" panose="020B0604020202020204" pitchFamily="34" charset="0"/>
              </a:defRPr>
            </a:lvl3pPr>
            <a:lvl4pPr marL="1600200" indent="-228600">
              <a:defRPr>
                <a:solidFill>
                  <a:schemeClr val="tx1"/>
                </a:solidFill>
                <a:latin typeface="Garamond" panose="02020404030301010803" pitchFamily="18" charset="0"/>
                <a:cs typeface="Arial" panose="020B0604020202020204" pitchFamily="34" charset="0"/>
              </a:defRPr>
            </a:lvl4pPr>
            <a:lvl5pPr marL="2057400" indent="-228600">
              <a:defRPr>
                <a:solidFill>
                  <a:schemeClr val="tx1"/>
                </a:solidFill>
                <a:latin typeface="Garamond" panose="020204040303010108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eaLnBrk="1" hangingPunct="1"/>
            <a:endParaRPr lang="el-GR" altLang="el-GR" dirty="0"/>
          </a:p>
        </p:txBody>
      </p:sp>
      <p:grpSp>
        <p:nvGrpSpPr>
          <p:cNvPr id="4" name="Ομάδα 3">
            <a:extLst>
              <a:ext uri="{FF2B5EF4-FFF2-40B4-BE49-F238E27FC236}">
                <a16:creationId xmlns:a16="http://schemas.microsoft.com/office/drawing/2014/main" id="{E168DE5F-D734-746D-4989-C7206663143C}"/>
              </a:ext>
            </a:extLst>
          </p:cNvPr>
          <p:cNvGrpSpPr/>
          <p:nvPr/>
        </p:nvGrpSpPr>
        <p:grpSpPr>
          <a:xfrm>
            <a:off x="6512992" y="1227138"/>
            <a:ext cx="1961537" cy="1327032"/>
            <a:chOff x="4343400" y="2136775"/>
            <a:chExt cx="1828800" cy="1216025"/>
          </a:xfrm>
        </p:grpSpPr>
        <p:cxnSp>
          <p:nvCxnSpPr>
            <p:cNvPr id="9" name="Straight Arrow Connector 8">
              <a:extLst>
                <a:ext uri="{FF2B5EF4-FFF2-40B4-BE49-F238E27FC236}">
                  <a16:creationId xmlns:a16="http://schemas.microsoft.com/office/drawing/2014/main" id="{E8230A9D-D6B5-5D78-7141-B7E6EFD743BB}"/>
                </a:ext>
              </a:extLst>
            </p:cNvPr>
            <p:cNvCxnSpPr/>
            <p:nvPr/>
          </p:nvCxnSpPr>
          <p:spPr>
            <a:xfrm flipH="1">
              <a:off x="4343400" y="2136775"/>
              <a:ext cx="76200" cy="93345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304216C-B2F9-31F9-70E7-897515479C48}"/>
                </a:ext>
              </a:extLst>
            </p:cNvPr>
            <p:cNvCxnSpPr/>
            <p:nvPr/>
          </p:nvCxnSpPr>
          <p:spPr>
            <a:xfrm flipH="1">
              <a:off x="5143500" y="2252663"/>
              <a:ext cx="76200" cy="838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DC8FD3B-6E51-9D49-4632-61C64FA51159}"/>
                </a:ext>
              </a:extLst>
            </p:cNvPr>
            <p:cNvCxnSpPr/>
            <p:nvPr/>
          </p:nvCxnSpPr>
          <p:spPr>
            <a:xfrm flipH="1">
              <a:off x="5181600" y="3276600"/>
              <a:ext cx="990600" cy="76200"/>
            </a:xfrm>
            <a:prstGeom prst="straightConnector1">
              <a:avLst/>
            </a:prstGeom>
            <a:ln w="38100">
              <a:solidFill>
                <a:srgbClr val="3333FF"/>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71440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260DE0A-3A3F-FB19-50FD-5F4CD56218DC}"/>
              </a:ext>
            </a:extLst>
          </p:cNvPr>
          <p:cNvSpPr>
            <a:spLocks noGrp="1"/>
          </p:cNvSpPr>
          <p:nvPr>
            <p:ph type="title"/>
          </p:nvPr>
        </p:nvSpPr>
        <p:spPr/>
        <p:txBody>
          <a:bodyPr>
            <a:normAutofit fontScale="90000"/>
          </a:bodyPr>
          <a:lstStyle/>
          <a:p>
            <a:r>
              <a:rPr lang="el-GR" dirty="0"/>
              <a:t>Νεύρωση Των Αγγείων</a:t>
            </a:r>
          </a:p>
        </p:txBody>
      </p:sp>
      <p:sp>
        <p:nvSpPr>
          <p:cNvPr id="3" name="Θέση περιεχομένου 2">
            <a:extLst>
              <a:ext uri="{FF2B5EF4-FFF2-40B4-BE49-F238E27FC236}">
                <a16:creationId xmlns:a16="http://schemas.microsoft.com/office/drawing/2014/main" id="{873DBBAE-6C64-1384-5EDF-ADA4517779A8}"/>
              </a:ext>
            </a:extLst>
          </p:cNvPr>
          <p:cNvSpPr>
            <a:spLocks noGrp="1"/>
          </p:cNvSpPr>
          <p:nvPr>
            <p:ph idx="1"/>
          </p:nvPr>
        </p:nvSpPr>
        <p:spPr/>
        <p:txBody>
          <a:bodyPr>
            <a:normAutofit fontScale="62500" lnSpcReduction="20000"/>
          </a:bodyPr>
          <a:lstStyle/>
          <a:p>
            <a:pPr marL="0" indent="0">
              <a:buNone/>
            </a:pPr>
            <a:r>
              <a:rPr lang="el-GR" b="1" dirty="0"/>
              <a:t>Αγγειοκινητική (</a:t>
            </a:r>
            <a:r>
              <a:rPr lang="el-GR" b="1" dirty="0" err="1"/>
              <a:t>Απαγωγός</a:t>
            </a:r>
            <a:r>
              <a:rPr lang="el-GR" b="1" dirty="0"/>
              <a:t>) Νεύρωση</a:t>
            </a:r>
          </a:p>
          <a:p>
            <a:r>
              <a:rPr lang="el-GR" dirty="0"/>
              <a:t>Τα αγγεία του αίματος έχουν τη δυνατότητα σημαντικής μεταβολής του μεγέθους του αυλού τους</a:t>
            </a:r>
          </a:p>
          <a:p>
            <a:r>
              <a:rPr lang="el-GR" dirty="0"/>
              <a:t>Είναι εφοδιασμένα με πλούσιο δίκτυο </a:t>
            </a:r>
            <a:r>
              <a:rPr lang="el-GR" dirty="0" err="1"/>
              <a:t>αμύελων</a:t>
            </a:r>
            <a:r>
              <a:rPr lang="el-GR" dirty="0"/>
              <a:t> </a:t>
            </a:r>
            <a:r>
              <a:rPr lang="el-GR" dirty="0" err="1"/>
              <a:t>αδρενεργικών</a:t>
            </a:r>
            <a:r>
              <a:rPr lang="el-GR" dirty="0"/>
              <a:t> συμπαθητικών ινών που περιέχουν </a:t>
            </a:r>
            <a:r>
              <a:rPr lang="el-GR" dirty="0" err="1"/>
              <a:t>νορεπινεφρίνη</a:t>
            </a:r>
            <a:r>
              <a:rPr lang="el-GR" dirty="0"/>
              <a:t> (ΝΕ)</a:t>
            </a:r>
          </a:p>
          <a:p>
            <a:r>
              <a:rPr lang="el-GR" dirty="0"/>
              <a:t>Η ΝΕ απελευθερώνεται στον έσω χιτώνα και διαχέεται έως το μέσο χιτώνα</a:t>
            </a:r>
          </a:p>
          <a:p>
            <a:r>
              <a:rPr lang="el-GR" dirty="0"/>
              <a:t>Οι νευρικές απολήξεις διεισδύουν στο μέσο χιτώνα</a:t>
            </a:r>
          </a:p>
          <a:p>
            <a:r>
              <a:rPr lang="el-GR" dirty="0"/>
              <a:t>Η συνολική πυκνότητα νεύρωσης είναι μικρότερη από αυτή που απαντάται στις αρτηρίες</a:t>
            </a:r>
          </a:p>
          <a:p>
            <a:r>
              <a:rPr lang="el-GR" dirty="0"/>
              <a:t>Τα λεία μυϊκά κύτταρα του μέσου χιτώνα συνδέονται με χαρακτηριστικές συνάψεις</a:t>
            </a:r>
          </a:p>
        </p:txBody>
      </p:sp>
    </p:spTree>
    <p:extLst>
      <p:ext uri="{BB962C8B-B14F-4D97-AF65-F5344CB8AC3E}">
        <p14:creationId xmlns:p14="http://schemas.microsoft.com/office/powerpoint/2010/main" val="2337709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4331375-0298-A46E-9730-A9CBC88E95E6}"/>
              </a:ext>
            </a:extLst>
          </p:cNvPr>
          <p:cNvSpPr>
            <a:spLocks noGrp="1"/>
          </p:cNvSpPr>
          <p:nvPr>
            <p:ph type="title"/>
          </p:nvPr>
        </p:nvSpPr>
        <p:spPr/>
        <p:txBody>
          <a:bodyPr>
            <a:normAutofit fontScale="90000"/>
          </a:bodyPr>
          <a:lstStyle/>
          <a:p>
            <a:endParaRPr lang="el-GR"/>
          </a:p>
        </p:txBody>
      </p:sp>
      <p:sp>
        <p:nvSpPr>
          <p:cNvPr id="3" name="Θέση περιεχομένου 2">
            <a:extLst>
              <a:ext uri="{FF2B5EF4-FFF2-40B4-BE49-F238E27FC236}">
                <a16:creationId xmlns:a16="http://schemas.microsoft.com/office/drawing/2014/main" id="{176B980A-98ED-1B1A-28EB-E1DF9C27A476}"/>
              </a:ext>
            </a:extLst>
          </p:cNvPr>
          <p:cNvSpPr>
            <a:spLocks noGrp="1"/>
          </p:cNvSpPr>
          <p:nvPr>
            <p:ph idx="1"/>
          </p:nvPr>
        </p:nvSpPr>
        <p:spPr/>
        <p:txBody>
          <a:bodyPr/>
          <a:lstStyle/>
          <a:p>
            <a:endParaRPr lang="el-GR"/>
          </a:p>
        </p:txBody>
      </p:sp>
      <p:sp>
        <p:nvSpPr>
          <p:cNvPr id="26626" name="Rectangle 4" descr="DSCN7763">
            <a:extLst>
              <a:ext uri="{FF2B5EF4-FFF2-40B4-BE49-F238E27FC236}">
                <a16:creationId xmlns:a16="http://schemas.microsoft.com/office/drawing/2014/main" id="{86F16DE0-1F4F-54BA-E9FC-DE5B7A701C6C}"/>
              </a:ext>
            </a:extLst>
          </p:cNvPr>
          <p:cNvSpPr>
            <a:spLocks noGrp="1" noChangeAspect="1" noChangeArrowheads="1"/>
          </p:cNvSpPr>
          <p:nvPr isPhoto="1"/>
        </p:nvSpPr>
        <p:spPr bwMode="auto">
          <a:xfrm>
            <a:off x="2514600" y="2205037"/>
            <a:ext cx="7162800" cy="4370388"/>
          </a:xfrm>
          <a:prstGeom prst="rect">
            <a:avLst/>
          </a:prstGeom>
          <a:blipFill dpi="0" rotWithShape="1">
            <a:blip r:embed="rId2"/>
            <a:srcRect/>
            <a:stretch>
              <a:fillRect/>
            </a:stretch>
          </a:blipFill>
          <a:ln w="9525">
            <a:solidFill>
              <a:schemeClr val="tx1"/>
            </a:solidFill>
            <a:miter lim="800000"/>
            <a:headEnd/>
            <a:tailEnd/>
          </a:ln>
        </p:spPr>
        <p:txBody>
          <a:bodyPr/>
          <a:lstStyle>
            <a:lvl1pPr>
              <a:defRPr>
                <a:solidFill>
                  <a:schemeClr val="tx1"/>
                </a:solidFill>
                <a:latin typeface="Garamond" panose="02020404030301010803" pitchFamily="18" charset="0"/>
                <a:cs typeface="Arial" panose="020B0604020202020204" pitchFamily="34" charset="0"/>
              </a:defRPr>
            </a:lvl1pPr>
            <a:lvl2pPr marL="742950" indent="-285750">
              <a:defRPr>
                <a:solidFill>
                  <a:schemeClr val="tx1"/>
                </a:solidFill>
                <a:latin typeface="Garamond" panose="02020404030301010803" pitchFamily="18" charset="0"/>
                <a:cs typeface="Arial" panose="020B0604020202020204" pitchFamily="34" charset="0"/>
              </a:defRPr>
            </a:lvl2pPr>
            <a:lvl3pPr marL="1143000" indent="-228600">
              <a:defRPr>
                <a:solidFill>
                  <a:schemeClr val="tx1"/>
                </a:solidFill>
                <a:latin typeface="Garamond" panose="02020404030301010803" pitchFamily="18" charset="0"/>
                <a:cs typeface="Arial" panose="020B0604020202020204" pitchFamily="34" charset="0"/>
              </a:defRPr>
            </a:lvl3pPr>
            <a:lvl4pPr marL="1600200" indent="-228600">
              <a:defRPr>
                <a:solidFill>
                  <a:schemeClr val="tx1"/>
                </a:solidFill>
                <a:latin typeface="Garamond" panose="02020404030301010803" pitchFamily="18" charset="0"/>
                <a:cs typeface="Arial" panose="020B0604020202020204" pitchFamily="34" charset="0"/>
              </a:defRPr>
            </a:lvl4pPr>
            <a:lvl5pPr marL="2057400" indent="-228600">
              <a:defRPr>
                <a:solidFill>
                  <a:schemeClr val="tx1"/>
                </a:solidFill>
                <a:latin typeface="Garamond" panose="020204040303010108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eaLnBrk="1" hangingPunct="1"/>
            <a:endParaRPr lang="el-GR" altLang="el-GR"/>
          </a:p>
        </p:txBody>
      </p:sp>
      <p:cxnSp>
        <p:nvCxnSpPr>
          <p:cNvPr id="7" name="Straight Arrow Connector 6">
            <a:extLst>
              <a:ext uri="{FF2B5EF4-FFF2-40B4-BE49-F238E27FC236}">
                <a16:creationId xmlns:a16="http://schemas.microsoft.com/office/drawing/2014/main" id="{D76FBE4F-B4DF-4552-4F69-971D4972A5B0}"/>
              </a:ext>
            </a:extLst>
          </p:cNvPr>
          <p:cNvCxnSpPr/>
          <p:nvPr/>
        </p:nvCxnSpPr>
        <p:spPr>
          <a:xfrm>
            <a:off x="3962400" y="833437"/>
            <a:ext cx="228600" cy="1981200"/>
          </a:xfrm>
          <a:prstGeom prst="straightConnector1">
            <a:avLst/>
          </a:prstGeom>
          <a:ln w="38100">
            <a:solidFill>
              <a:srgbClr val="3333FF"/>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E355624-73BB-B626-C1FB-A4692A0AF8FB}"/>
              </a:ext>
            </a:extLst>
          </p:cNvPr>
          <p:cNvCxnSpPr/>
          <p:nvPr/>
        </p:nvCxnSpPr>
        <p:spPr>
          <a:xfrm>
            <a:off x="9372600" y="1366837"/>
            <a:ext cx="0" cy="2362200"/>
          </a:xfrm>
          <a:prstGeom prst="straightConnector1">
            <a:avLst/>
          </a:prstGeom>
          <a:ln w="38100">
            <a:solidFill>
              <a:srgbClr val="3333FF"/>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75D9C82-6E4B-393E-403B-C9333968283D}"/>
              </a:ext>
            </a:extLst>
          </p:cNvPr>
          <p:cNvCxnSpPr/>
          <p:nvPr/>
        </p:nvCxnSpPr>
        <p:spPr>
          <a:xfrm flipH="1" flipV="1">
            <a:off x="9296400" y="4567237"/>
            <a:ext cx="1219200" cy="762000"/>
          </a:xfrm>
          <a:prstGeom prst="straightConnector1">
            <a:avLst/>
          </a:prstGeom>
          <a:ln w="38100">
            <a:solidFill>
              <a:srgbClr val="3333FF"/>
            </a:solidFill>
            <a:tailEnd type="arrow"/>
          </a:ln>
        </p:spPr>
        <p:style>
          <a:lnRef idx="1">
            <a:schemeClr val="accent1"/>
          </a:lnRef>
          <a:fillRef idx="0">
            <a:schemeClr val="accent1"/>
          </a:fillRef>
          <a:effectRef idx="0">
            <a:schemeClr val="accent1"/>
          </a:effectRef>
          <a:fontRef idx="minor">
            <a:schemeClr val="tx1"/>
          </a:fontRef>
        </p:style>
      </p:cxnSp>
      <p:sp>
        <p:nvSpPr>
          <p:cNvPr id="13" name="Rounded Rectangle 12">
            <a:extLst>
              <a:ext uri="{FF2B5EF4-FFF2-40B4-BE49-F238E27FC236}">
                <a16:creationId xmlns:a16="http://schemas.microsoft.com/office/drawing/2014/main" id="{5779A04E-B2B2-DC60-74B8-5858A65BFB97}"/>
              </a:ext>
            </a:extLst>
          </p:cNvPr>
          <p:cNvSpPr/>
          <p:nvPr/>
        </p:nvSpPr>
        <p:spPr>
          <a:xfrm>
            <a:off x="8534400" y="681037"/>
            <a:ext cx="1676400"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sz="1600" b="1" dirty="0">
                <a:solidFill>
                  <a:schemeClr val="tx1"/>
                </a:solidFill>
                <a:effectLst>
                  <a:outerShdw blurRad="38100" dist="38100" dir="2700000" algn="tl">
                    <a:srgbClr val="000000">
                      <a:alpha val="43137"/>
                    </a:srgbClr>
                  </a:outerShdw>
                </a:effectLst>
                <a:latin typeface="Calibri" pitchFamily="34" charset="0"/>
              </a:rPr>
              <a:t>Ελαστικές</a:t>
            </a:r>
          </a:p>
          <a:p>
            <a:pPr algn="ctr" eaLnBrk="1" hangingPunct="1">
              <a:defRPr/>
            </a:pPr>
            <a:r>
              <a:rPr lang="el-GR" sz="1600" b="1" dirty="0">
                <a:solidFill>
                  <a:schemeClr val="tx1"/>
                </a:solidFill>
                <a:effectLst>
                  <a:outerShdw blurRad="38100" dist="38100" dir="2700000" algn="tl">
                    <a:srgbClr val="000000">
                      <a:alpha val="43137"/>
                    </a:srgbClr>
                  </a:outerShdw>
                </a:effectLst>
                <a:latin typeface="Calibri" pitchFamily="34" charset="0"/>
              </a:rPr>
              <a:t> ίνες</a:t>
            </a:r>
          </a:p>
        </p:txBody>
      </p:sp>
      <p:sp>
        <p:nvSpPr>
          <p:cNvPr id="15" name="Rounded Rectangle 14">
            <a:extLst>
              <a:ext uri="{FF2B5EF4-FFF2-40B4-BE49-F238E27FC236}">
                <a16:creationId xmlns:a16="http://schemas.microsoft.com/office/drawing/2014/main" id="{5F0352E5-8632-64FB-1DB3-E2D6E4423AE6}"/>
              </a:ext>
            </a:extLst>
          </p:cNvPr>
          <p:cNvSpPr/>
          <p:nvPr/>
        </p:nvSpPr>
        <p:spPr>
          <a:xfrm>
            <a:off x="9448800" y="5100637"/>
            <a:ext cx="1676400"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sz="1600" b="1" dirty="0">
                <a:solidFill>
                  <a:schemeClr val="tx1"/>
                </a:solidFill>
                <a:effectLst>
                  <a:outerShdw blurRad="38100" dist="38100" dir="2700000" algn="tl">
                    <a:srgbClr val="000000">
                      <a:alpha val="43137"/>
                    </a:srgbClr>
                  </a:outerShdw>
                </a:effectLst>
                <a:latin typeface="Calibri" pitchFamily="34" charset="0"/>
              </a:rPr>
              <a:t>Ελαστικές</a:t>
            </a:r>
          </a:p>
          <a:p>
            <a:pPr algn="ctr" eaLnBrk="1" hangingPunct="1">
              <a:defRPr/>
            </a:pPr>
            <a:r>
              <a:rPr lang="el-GR" sz="1600" b="1" dirty="0">
                <a:solidFill>
                  <a:schemeClr val="tx1"/>
                </a:solidFill>
                <a:effectLst>
                  <a:outerShdw blurRad="38100" dist="38100" dir="2700000" algn="tl">
                    <a:srgbClr val="000000">
                      <a:alpha val="43137"/>
                    </a:srgbClr>
                  </a:outerShdw>
                </a:effectLst>
                <a:latin typeface="Calibri" pitchFamily="34" charset="0"/>
              </a:rPr>
              <a:t> ίνες</a:t>
            </a:r>
          </a:p>
        </p:txBody>
      </p:sp>
    </p:spTree>
    <p:extLst>
      <p:ext uri="{BB962C8B-B14F-4D97-AF65-F5344CB8AC3E}">
        <p14:creationId xmlns:p14="http://schemas.microsoft.com/office/powerpoint/2010/main" val="29228344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85A19DD-8F16-40BD-F9DE-54A5E46B653C}"/>
              </a:ext>
            </a:extLst>
          </p:cNvPr>
          <p:cNvSpPr>
            <a:spLocks noGrp="1"/>
          </p:cNvSpPr>
          <p:nvPr>
            <p:ph type="title"/>
          </p:nvPr>
        </p:nvSpPr>
        <p:spPr/>
        <p:txBody>
          <a:bodyPr>
            <a:normAutofit fontScale="90000"/>
          </a:bodyPr>
          <a:lstStyle/>
          <a:p>
            <a:r>
              <a:rPr lang="el-GR" dirty="0"/>
              <a:t>Νεύρωση Των Αγγείων</a:t>
            </a:r>
          </a:p>
        </p:txBody>
      </p:sp>
      <p:sp>
        <p:nvSpPr>
          <p:cNvPr id="3" name="Θέση περιεχομένου 2">
            <a:extLst>
              <a:ext uri="{FF2B5EF4-FFF2-40B4-BE49-F238E27FC236}">
                <a16:creationId xmlns:a16="http://schemas.microsoft.com/office/drawing/2014/main" id="{8F740D1E-EA70-2117-C552-1821158F0731}"/>
              </a:ext>
            </a:extLst>
          </p:cNvPr>
          <p:cNvSpPr>
            <a:spLocks noGrp="1"/>
          </p:cNvSpPr>
          <p:nvPr>
            <p:ph idx="1"/>
          </p:nvPr>
        </p:nvSpPr>
        <p:spPr>
          <a:xfrm>
            <a:off x="838200" y="1839817"/>
            <a:ext cx="5529549" cy="4461830"/>
          </a:xfrm>
        </p:spPr>
        <p:txBody>
          <a:bodyPr>
            <a:normAutofit fontScale="70000" lnSpcReduction="20000"/>
          </a:bodyPr>
          <a:lstStyle/>
          <a:p>
            <a:r>
              <a:rPr lang="el-GR" dirty="0"/>
              <a:t>Η διέγερση μεταφέρεται στις πιο έσω στιβάδες του μέσου χιτώνα</a:t>
            </a:r>
          </a:p>
          <a:p>
            <a:r>
              <a:rPr lang="el-GR" dirty="0"/>
              <a:t>Η διέγερση των λείων μυϊκών κυττάρων προκαλεί μυϊκή συστολή και αγγειοσυστολή</a:t>
            </a:r>
          </a:p>
          <a:p>
            <a:r>
              <a:rPr lang="el-GR" dirty="0"/>
              <a:t>Μερικά αγγεία στους σκελετικούς μυς φέρουν συμπαθητική </a:t>
            </a:r>
            <a:r>
              <a:rPr lang="el-GR" dirty="0" err="1"/>
              <a:t>χολινεργική</a:t>
            </a:r>
            <a:r>
              <a:rPr lang="el-GR" dirty="0"/>
              <a:t> νεύρωση</a:t>
            </a:r>
          </a:p>
          <a:p>
            <a:r>
              <a:rPr lang="el-GR" dirty="0"/>
              <a:t>Η νεύρωση αυτή μπορεί να προκαλέσει αγγειοδιαστολή</a:t>
            </a:r>
          </a:p>
          <a:p>
            <a:endParaRPr lang="el-GR" dirty="0"/>
          </a:p>
        </p:txBody>
      </p:sp>
      <p:pic>
        <p:nvPicPr>
          <p:cNvPr id="35842" name="Picture 2" descr="Schematic illustration of the innervation of blood vessels by the... |  Download Scientific Diagram">
            <a:extLst>
              <a:ext uri="{FF2B5EF4-FFF2-40B4-BE49-F238E27FC236}">
                <a16:creationId xmlns:a16="http://schemas.microsoft.com/office/drawing/2014/main" id="{91A81BE0-A0EF-FD10-B601-7B33DAEA91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0724" y="2378140"/>
            <a:ext cx="5276872" cy="3370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2479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6F969D8-D1B9-CD4A-19C6-E8BF734CAA31}"/>
              </a:ext>
            </a:extLst>
          </p:cNvPr>
          <p:cNvSpPr>
            <a:spLocks noGrp="1"/>
          </p:cNvSpPr>
          <p:nvPr>
            <p:ph type="title"/>
          </p:nvPr>
        </p:nvSpPr>
        <p:spPr/>
        <p:txBody>
          <a:bodyPr>
            <a:normAutofit fontScale="90000"/>
          </a:bodyPr>
          <a:lstStyle/>
          <a:p>
            <a:endParaRPr lang="el-GR"/>
          </a:p>
        </p:txBody>
      </p:sp>
      <p:sp>
        <p:nvSpPr>
          <p:cNvPr id="3" name="Θέση περιεχομένου 2">
            <a:extLst>
              <a:ext uri="{FF2B5EF4-FFF2-40B4-BE49-F238E27FC236}">
                <a16:creationId xmlns:a16="http://schemas.microsoft.com/office/drawing/2014/main" id="{8B18B552-B276-8D07-B506-8E887FCE7949}"/>
              </a:ext>
            </a:extLst>
          </p:cNvPr>
          <p:cNvSpPr>
            <a:spLocks noGrp="1"/>
          </p:cNvSpPr>
          <p:nvPr>
            <p:ph idx="1"/>
          </p:nvPr>
        </p:nvSpPr>
        <p:spPr/>
        <p:txBody>
          <a:bodyPr/>
          <a:lstStyle/>
          <a:p>
            <a:endParaRPr lang="el-GR"/>
          </a:p>
        </p:txBody>
      </p:sp>
      <p:pic>
        <p:nvPicPr>
          <p:cNvPr id="4" name="Εικόνα 3">
            <a:extLst>
              <a:ext uri="{FF2B5EF4-FFF2-40B4-BE49-F238E27FC236}">
                <a16:creationId xmlns:a16="http://schemas.microsoft.com/office/drawing/2014/main" id="{2066A2C0-06FA-A6DA-750B-B646E048DB2D}"/>
              </a:ext>
            </a:extLst>
          </p:cNvPr>
          <p:cNvPicPr>
            <a:picLocks noChangeAspect="1"/>
          </p:cNvPicPr>
          <p:nvPr/>
        </p:nvPicPr>
        <p:blipFill>
          <a:blip r:embed="rId2"/>
          <a:stretch>
            <a:fillRect/>
          </a:stretch>
        </p:blipFill>
        <p:spPr>
          <a:xfrm>
            <a:off x="3570635" y="992187"/>
            <a:ext cx="5050730" cy="5571899"/>
          </a:xfrm>
          <a:prstGeom prst="rect">
            <a:avLst/>
          </a:prstGeom>
        </p:spPr>
      </p:pic>
    </p:spTree>
    <p:extLst>
      <p:ext uri="{BB962C8B-B14F-4D97-AF65-F5344CB8AC3E}">
        <p14:creationId xmlns:p14="http://schemas.microsoft.com/office/powerpoint/2010/main" val="14858414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316B1CD-5293-B1D3-DD67-5D679D0FFD76}"/>
              </a:ext>
            </a:extLst>
          </p:cNvPr>
          <p:cNvSpPr>
            <a:spLocks noGrp="1"/>
          </p:cNvSpPr>
          <p:nvPr>
            <p:ph type="title"/>
          </p:nvPr>
        </p:nvSpPr>
        <p:spPr/>
        <p:txBody>
          <a:bodyPr>
            <a:normAutofit fontScale="90000"/>
          </a:bodyPr>
          <a:lstStyle/>
          <a:p>
            <a:r>
              <a:rPr lang="el-GR" dirty="0"/>
              <a:t>Ιστολογική Τομή Αορτής</a:t>
            </a:r>
          </a:p>
        </p:txBody>
      </p:sp>
      <p:sp>
        <p:nvSpPr>
          <p:cNvPr id="3" name="Θέση περιεχομένου 2">
            <a:extLst>
              <a:ext uri="{FF2B5EF4-FFF2-40B4-BE49-F238E27FC236}">
                <a16:creationId xmlns:a16="http://schemas.microsoft.com/office/drawing/2014/main" id="{D5168F77-8924-3D4F-3E97-96E4EB1D6871}"/>
              </a:ext>
            </a:extLst>
          </p:cNvPr>
          <p:cNvSpPr>
            <a:spLocks noGrp="1"/>
          </p:cNvSpPr>
          <p:nvPr>
            <p:ph idx="1"/>
          </p:nvPr>
        </p:nvSpPr>
        <p:spPr>
          <a:xfrm>
            <a:off x="838201" y="1825626"/>
            <a:ext cx="3227614" cy="4670424"/>
          </a:xfrm>
        </p:spPr>
        <p:txBody>
          <a:bodyPr>
            <a:normAutofit fontScale="77500" lnSpcReduction="20000"/>
          </a:bodyPr>
          <a:lstStyle/>
          <a:p>
            <a:r>
              <a:rPr lang="el-GR" dirty="0"/>
              <a:t>Μεγέθυνση ×162, χρώση </a:t>
            </a:r>
            <a:r>
              <a:rPr lang="el-GR" dirty="0" err="1"/>
              <a:t>Weigert</a:t>
            </a:r>
            <a:r>
              <a:rPr lang="el-GR" dirty="0"/>
              <a:t> και </a:t>
            </a:r>
            <a:r>
              <a:rPr lang="el-GR" dirty="0" err="1"/>
              <a:t>phloxine</a:t>
            </a:r>
            <a:r>
              <a:rPr lang="el-GR" dirty="0"/>
              <a:t>.</a:t>
            </a:r>
          </a:p>
          <a:p>
            <a:r>
              <a:rPr lang="el-GR" dirty="0"/>
              <a:t>Το κίτρινο χρώμα αντιστοιχεί στον συνδετικό ιστό,</a:t>
            </a:r>
            <a:br>
              <a:rPr lang="el-GR" dirty="0"/>
            </a:br>
            <a:r>
              <a:rPr lang="el-GR" dirty="0"/>
              <a:t>το κόκκινο στον μυϊκό ιστό</a:t>
            </a:r>
            <a:br>
              <a:rPr lang="el-GR" dirty="0"/>
            </a:br>
            <a:r>
              <a:rPr lang="el-GR" dirty="0"/>
              <a:t>και το μαύρο στα ελαστικά πέταλα.</a:t>
            </a:r>
          </a:p>
          <a:p>
            <a:endParaRPr lang="el-GR" dirty="0"/>
          </a:p>
        </p:txBody>
      </p:sp>
      <p:pic>
        <p:nvPicPr>
          <p:cNvPr id="4" name="Picture 5" descr="01">
            <a:extLst>
              <a:ext uri="{FF2B5EF4-FFF2-40B4-BE49-F238E27FC236}">
                <a16:creationId xmlns:a16="http://schemas.microsoft.com/office/drawing/2014/main" id="{13BFF7DA-E22F-FCA2-DAE8-7CA98C4C22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0" y="1825625"/>
            <a:ext cx="4191000" cy="467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02">
            <a:extLst>
              <a:ext uri="{FF2B5EF4-FFF2-40B4-BE49-F238E27FC236}">
                <a16:creationId xmlns:a16="http://schemas.microsoft.com/office/drawing/2014/main" id="{FA7A6BEC-A66C-D33D-67BB-D4ADE962E4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7507" y="2149249"/>
            <a:ext cx="2971800" cy="346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Elbow Connector 15">
            <a:extLst>
              <a:ext uri="{FF2B5EF4-FFF2-40B4-BE49-F238E27FC236}">
                <a16:creationId xmlns:a16="http://schemas.microsoft.com/office/drawing/2014/main" id="{82FB68EB-50BD-AA52-07A0-DB976C6B6488}"/>
              </a:ext>
            </a:extLst>
          </p:cNvPr>
          <p:cNvCxnSpPr/>
          <p:nvPr/>
        </p:nvCxnSpPr>
        <p:spPr>
          <a:xfrm flipV="1">
            <a:off x="9078686" y="3017837"/>
            <a:ext cx="1676400" cy="1143000"/>
          </a:xfrm>
          <a:prstGeom prst="bentConnector3">
            <a:avLst>
              <a:gd name="adj1" fmla="val 50000"/>
            </a:avLst>
          </a:prstGeom>
          <a:ln w="57150">
            <a:solidFill>
              <a:srgbClr val="3333FF"/>
            </a:solidFill>
            <a:prstDash val="sysDash"/>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5569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422C14C-750F-4329-1E7D-C74BFE96C2F2}"/>
              </a:ext>
            </a:extLst>
          </p:cNvPr>
          <p:cNvSpPr>
            <a:spLocks noGrp="1"/>
          </p:cNvSpPr>
          <p:nvPr>
            <p:ph type="title"/>
          </p:nvPr>
        </p:nvSpPr>
        <p:spPr/>
        <p:txBody>
          <a:bodyPr>
            <a:normAutofit fontScale="90000"/>
          </a:bodyPr>
          <a:lstStyle/>
          <a:p>
            <a:r>
              <a:rPr lang="el-GR" dirty="0"/>
              <a:t>Νεύρωση Των Αγγείων</a:t>
            </a:r>
          </a:p>
        </p:txBody>
      </p:sp>
      <p:sp>
        <p:nvSpPr>
          <p:cNvPr id="3" name="Θέση περιεχομένου 2">
            <a:extLst>
              <a:ext uri="{FF2B5EF4-FFF2-40B4-BE49-F238E27FC236}">
                <a16:creationId xmlns:a16="http://schemas.microsoft.com/office/drawing/2014/main" id="{79B46879-008C-BFE3-0F7C-5905E90ABA10}"/>
              </a:ext>
            </a:extLst>
          </p:cNvPr>
          <p:cNvSpPr>
            <a:spLocks noGrp="1"/>
          </p:cNvSpPr>
          <p:nvPr>
            <p:ph idx="1"/>
          </p:nvPr>
        </p:nvSpPr>
        <p:spPr>
          <a:xfrm>
            <a:off x="489857" y="1807028"/>
            <a:ext cx="6520543" cy="4724400"/>
          </a:xfrm>
        </p:spPr>
        <p:txBody>
          <a:bodyPr>
            <a:normAutofit fontScale="92500"/>
          </a:bodyPr>
          <a:lstStyle/>
          <a:p>
            <a:pPr marL="0" indent="0">
              <a:buNone/>
            </a:pPr>
            <a:r>
              <a:rPr lang="el-GR" sz="1400" b="1" dirty="0"/>
              <a:t>Αισθητική (Προσαγωγός) Νεύρωση</a:t>
            </a:r>
          </a:p>
          <a:p>
            <a:r>
              <a:rPr lang="el-GR" sz="1400" dirty="0"/>
              <a:t>Μερικές περιοχές των αγγείων φέρουν προσαγωγές νευρικές απολήξεις</a:t>
            </a:r>
          </a:p>
          <a:p>
            <a:r>
              <a:rPr lang="el-GR" sz="1400" dirty="0"/>
              <a:t>Παρέχουν πληροφορίες για την επικρατούσα πίεση μέσα στον αυλό (</a:t>
            </a:r>
            <a:r>
              <a:rPr lang="el-GR" sz="1400" dirty="0" err="1"/>
              <a:t>τασεοϋποδοχείς</a:t>
            </a:r>
            <a:r>
              <a:rPr lang="el-GR" sz="1400" dirty="0"/>
              <a:t>)</a:t>
            </a:r>
          </a:p>
          <a:p>
            <a:r>
              <a:rPr lang="el-GR" sz="1400" dirty="0"/>
              <a:t>Βρίσκονται κυρίως στους καρωτιδικούς κόλπους και στην περιοχή του αορτικού τόξου</a:t>
            </a:r>
          </a:p>
          <a:p>
            <a:r>
              <a:rPr lang="el-GR" sz="1400" dirty="0"/>
              <a:t>Στην πνευμονική αρτηρία και στις μεγάλες φλέβες που προσάγουν αίμα στην καρδιά</a:t>
            </a:r>
          </a:p>
          <a:p>
            <a:r>
              <a:rPr lang="el-GR" sz="1400" dirty="0"/>
              <a:t>Οι προσαγωγές ίνες από τους υποδοχείς του καρωτιδικού κόλπου κατευθύνονται με το γλωσσοφαρυγγικό νεύρο</a:t>
            </a:r>
          </a:p>
          <a:p>
            <a:r>
              <a:rPr lang="el-GR" sz="1400" dirty="0"/>
              <a:t>Καταλήγουν στα </a:t>
            </a:r>
            <a:r>
              <a:rPr lang="el-GR" sz="1400" dirty="0" err="1"/>
              <a:t>καρδιοαναπνευστικά</a:t>
            </a:r>
            <a:r>
              <a:rPr lang="el-GR" sz="1400" dirty="0"/>
              <a:t> κέντρα του εγκεφαλικού στελέχους</a:t>
            </a:r>
          </a:p>
          <a:p>
            <a:r>
              <a:rPr lang="el-GR" sz="1400" dirty="0"/>
              <a:t>Οι </a:t>
            </a:r>
            <a:r>
              <a:rPr lang="el-GR" sz="1400" dirty="0" err="1"/>
              <a:t>χημειοϋποδοχείς</a:t>
            </a:r>
            <a:r>
              <a:rPr lang="el-GR" sz="1400" dirty="0"/>
              <a:t> παρέχουν πληροφορίες για CO₂ και O₂</a:t>
            </a:r>
          </a:p>
          <a:p>
            <a:r>
              <a:rPr lang="el-GR" sz="1400" dirty="0"/>
              <a:t>Παρατηρούνται στα καρωτιδικά και αορτικά σωμάτια</a:t>
            </a:r>
          </a:p>
          <a:p>
            <a:r>
              <a:rPr lang="el-GR" sz="1400" dirty="0"/>
              <a:t>Τα καρωτιδικά σωμάτια βρίσκονται στη θέση διαχωρισμού της κοινής καρωτίδας</a:t>
            </a:r>
          </a:p>
          <a:p>
            <a:endParaRPr lang="el-GR" sz="1400" dirty="0"/>
          </a:p>
        </p:txBody>
      </p:sp>
      <p:pic>
        <p:nvPicPr>
          <p:cNvPr id="36866" name="Picture 2">
            <a:extLst>
              <a:ext uri="{FF2B5EF4-FFF2-40B4-BE49-F238E27FC236}">
                <a16:creationId xmlns:a16="http://schemas.microsoft.com/office/drawing/2014/main" id="{616B32EF-0BB0-61BD-7C12-96FC009CCD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6825" y="2012938"/>
            <a:ext cx="4824952" cy="4518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85376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47CE9DB-6DA7-393E-868F-557658EBCB3A}"/>
              </a:ext>
            </a:extLst>
          </p:cNvPr>
          <p:cNvSpPr>
            <a:spLocks noGrp="1"/>
          </p:cNvSpPr>
          <p:nvPr>
            <p:ph type="title"/>
          </p:nvPr>
        </p:nvSpPr>
        <p:spPr/>
        <p:txBody>
          <a:bodyPr>
            <a:normAutofit fontScale="90000"/>
          </a:bodyPr>
          <a:lstStyle/>
          <a:p>
            <a:r>
              <a:rPr lang="el-GR" dirty="0"/>
              <a:t>Νεύρωση Των Αγγείων</a:t>
            </a:r>
          </a:p>
        </p:txBody>
      </p:sp>
      <p:sp>
        <p:nvSpPr>
          <p:cNvPr id="3" name="Θέση περιεχομένου 2">
            <a:extLst>
              <a:ext uri="{FF2B5EF4-FFF2-40B4-BE49-F238E27FC236}">
                <a16:creationId xmlns:a16="http://schemas.microsoft.com/office/drawing/2014/main" id="{965ED277-F1C5-F12C-6B7C-A1451BC59E20}"/>
              </a:ext>
            </a:extLst>
          </p:cNvPr>
          <p:cNvSpPr>
            <a:spLocks noGrp="1"/>
          </p:cNvSpPr>
          <p:nvPr>
            <p:ph idx="1"/>
          </p:nvPr>
        </p:nvSpPr>
        <p:spPr>
          <a:xfrm>
            <a:off x="664029" y="1912710"/>
            <a:ext cx="6912429" cy="4760233"/>
          </a:xfrm>
        </p:spPr>
        <p:txBody>
          <a:bodyPr>
            <a:normAutofit fontScale="92500" lnSpcReduction="10000"/>
          </a:bodyPr>
          <a:lstStyle/>
          <a:p>
            <a:r>
              <a:rPr lang="el-GR" sz="1400" dirty="0"/>
              <a:t>Τα αορτικά σωμάτια βρίσκονται στην κοίλη επιφάνεια του αορτικού τόξου κοντά στο σημείο διέλευσης της πνευμονικής αρτηρίας</a:t>
            </a:r>
          </a:p>
          <a:p>
            <a:r>
              <a:rPr lang="el-GR" sz="1400" dirty="0"/>
              <a:t>Παρουσιάζουν δομή παραγαγγλίου</a:t>
            </a:r>
          </a:p>
          <a:p>
            <a:r>
              <a:rPr lang="el-GR" sz="1400" dirty="0"/>
              <a:t>Αποτελούνται από </a:t>
            </a:r>
            <a:r>
              <a:rPr lang="el-GR" sz="1400" dirty="0" err="1"/>
              <a:t>νευροενδοκρινικά</a:t>
            </a:r>
            <a:r>
              <a:rPr lang="el-GR" sz="1400" dirty="0"/>
              <a:t> κύτταρα, ερεθιστικά κύτταρα, συμπαθητική και παρασυμπαθητική νεύρωση</a:t>
            </a:r>
          </a:p>
          <a:p>
            <a:r>
              <a:rPr lang="el-GR" sz="1400" dirty="0"/>
              <a:t>Τα καρωτιδικά σωμάτια εκκρίνουν πεπτίδια (</a:t>
            </a:r>
            <a:r>
              <a:rPr lang="el-GR" sz="1400" dirty="0" err="1"/>
              <a:t>εγκεφαλίνη</a:t>
            </a:r>
            <a:r>
              <a:rPr lang="el-GR" sz="1400" dirty="0"/>
              <a:t>, </a:t>
            </a:r>
            <a:r>
              <a:rPr lang="el-GR" sz="1400" dirty="0" err="1"/>
              <a:t>νευροτενσίνη</a:t>
            </a:r>
            <a:r>
              <a:rPr lang="el-GR" sz="1400" dirty="0"/>
              <a:t>, </a:t>
            </a:r>
            <a:r>
              <a:rPr lang="el-GR" sz="1400" dirty="0" err="1"/>
              <a:t>μπομπεσίνη</a:t>
            </a:r>
            <a:r>
              <a:rPr lang="el-GR" sz="1400" dirty="0"/>
              <a:t>)</a:t>
            </a:r>
          </a:p>
          <a:p>
            <a:r>
              <a:rPr lang="el-GR" sz="1400" dirty="0"/>
              <a:t>Εκκρίνουν δραστικές </a:t>
            </a:r>
            <a:r>
              <a:rPr lang="el-GR" sz="1400" dirty="0" err="1"/>
              <a:t>αμίνες</a:t>
            </a:r>
            <a:r>
              <a:rPr lang="el-GR" sz="1400" dirty="0"/>
              <a:t> (</a:t>
            </a:r>
            <a:r>
              <a:rPr lang="el-GR" sz="1400" dirty="0" err="1"/>
              <a:t>επινεφρίνη</a:t>
            </a:r>
            <a:r>
              <a:rPr lang="el-GR" sz="1400" dirty="0"/>
              <a:t>, </a:t>
            </a:r>
            <a:r>
              <a:rPr lang="el-GR" sz="1400" dirty="0" err="1"/>
              <a:t>νορεπινεφρίνη</a:t>
            </a:r>
            <a:r>
              <a:rPr lang="el-GR" sz="1400" dirty="0"/>
              <a:t>, </a:t>
            </a:r>
            <a:r>
              <a:rPr lang="el-GR" sz="1400" dirty="0" err="1"/>
              <a:t>σεροτονίνη</a:t>
            </a:r>
            <a:r>
              <a:rPr lang="el-GR" sz="1400" dirty="0"/>
              <a:t>, </a:t>
            </a:r>
            <a:r>
              <a:rPr lang="el-GR" sz="1400" dirty="0" err="1"/>
              <a:t>ντοπαμίνη</a:t>
            </a:r>
            <a:r>
              <a:rPr lang="el-GR" sz="1400" dirty="0"/>
              <a:t>)</a:t>
            </a:r>
          </a:p>
          <a:p>
            <a:r>
              <a:rPr lang="el-GR" sz="1400" dirty="0"/>
              <a:t>Είναι εμφανέστερα κατά την παιδική και εφηβική ηλικία</a:t>
            </a:r>
          </a:p>
          <a:p>
            <a:r>
              <a:rPr lang="el-GR" sz="1400" dirty="0"/>
              <a:t>Με εξαίρεση ενήλικες που ζουν σε μεγάλο υψόμετρο</a:t>
            </a:r>
          </a:p>
          <a:p>
            <a:r>
              <a:rPr lang="el-GR" sz="1400" dirty="0"/>
              <a:t>Σε καταστάσεις χαμηλής τάσης O₂ και ταχύτερης πορείας λόγω πνευμονικής νόσου</a:t>
            </a:r>
          </a:p>
          <a:p>
            <a:r>
              <a:rPr lang="el-GR" sz="1400" dirty="0"/>
              <a:t>Προκαλείται αύξηση του αναπνευστικού ρυθμού λόγω απελευθέρωσης νευροδιαβιβαστών</a:t>
            </a:r>
          </a:p>
          <a:p>
            <a:r>
              <a:rPr lang="el-GR" sz="1400" dirty="0"/>
              <a:t>Σε άτομα μεγάλης ηλικίας παρατηρείται λεμφοκυτταρική διήθηση και </a:t>
            </a:r>
            <a:r>
              <a:rPr lang="el-GR" sz="1400" dirty="0" err="1"/>
              <a:t>ίνωση</a:t>
            </a:r>
            <a:r>
              <a:rPr lang="el-GR" sz="1400" dirty="0"/>
              <a:t> των σωματίων</a:t>
            </a:r>
          </a:p>
        </p:txBody>
      </p:sp>
      <p:pic>
        <p:nvPicPr>
          <p:cNvPr id="37890" name="Picture 2" descr="CV Physiology | Arterial Baroreceptors">
            <a:extLst>
              <a:ext uri="{FF2B5EF4-FFF2-40B4-BE49-F238E27FC236}">
                <a16:creationId xmlns:a16="http://schemas.microsoft.com/office/drawing/2014/main" id="{ED8E6B24-14A4-74F7-373D-6DE312DE14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1565" y="1912710"/>
            <a:ext cx="3326406" cy="4557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69191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E5A69C2-52D3-13EA-5B2F-7ABBC91CE6C4}"/>
              </a:ext>
            </a:extLst>
          </p:cNvPr>
          <p:cNvSpPr>
            <a:spLocks noGrp="1"/>
          </p:cNvSpPr>
          <p:nvPr>
            <p:ph type="title"/>
          </p:nvPr>
        </p:nvSpPr>
        <p:spPr/>
        <p:txBody>
          <a:bodyPr>
            <a:normAutofit fontScale="90000"/>
          </a:bodyPr>
          <a:lstStyle/>
          <a:p>
            <a:endParaRPr lang="el-GR"/>
          </a:p>
        </p:txBody>
      </p:sp>
      <p:sp>
        <p:nvSpPr>
          <p:cNvPr id="3" name="Θέση περιεχομένου 2">
            <a:extLst>
              <a:ext uri="{FF2B5EF4-FFF2-40B4-BE49-F238E27FC236}">
                <a16:creationId xmlns:a16="http://schemas.microsoft.com/office/drawing/2014/main" id="{7AF688FB-CD31-8C36-136D-4100D0F98014}"/>
              </a:ext>
            </a:extLst>
          </p:cNvPr>
          <p:cNvSpPr>
            <a:spLocks noGrp="1"/>
          </p:cNvSpPr>
          <p:nvPr>
            <p:ph idx="1"/>
          </p:nvPr>
        </p:nvSpPr>
        <p:spPr/>
        <p:txBody>
          <a:bodyPr/>
          <a:lstStyle/>
          <a:p>
            <a:endParaRPr lang="el-GR" dirty="0"/>
          </a:p>
        </p:txBody>
      </p:sp>
      <p:sp>
        <p:nvSpPr>
          <p:cNvPr id="29698" name="Rectangle 4" descr="DSCN7751">
            <a:extLst>
              <a:ext uri="{FF2B5EF4-FFF2-40B4-BE49-F238E27FC236}">
                <a16:creationId xmlns:a16="http://schemas.microsoft.com/office/drawing/2014/main" id="{81A33ADD-7854-719B-80B8-8DB095F191BF}"/>
              </a:ext>
            </a:extLst>
          </p:cNvPr>
          <p:cNvSpPr>
            <a:spLocks noGrp="1" noChangeAspect="1" noChangeArrowheads="1"/>
          </p:cNvSpPr>
          <p:nvPr isPhoto="1"/>
        </p:nvSpPr>
        <p:spPr bwMode="auto">
          <a:xfrm>
            <a:off x="7836807" y="1071561"/>
            <a:ext cx="3475846" cy="5105399"/>
          </a:xfrm>
          <a:prstGeom prst="rect">
            <a:avLst/>
          </a:prstGeom>
          <a:blipFill dpi="0" rotWithShape="1">
            <a:blip r:embed="rId2"/>
            <a:srcRect/>
            <a:stretch>
              <a:fillRect/>
            </a:stretch>
          </a:blipFill>
          <a:ln w="9525">
            <a:solidFill>
              <a:schemeClr val="tx1"/>
            </a:solidFill>
            <a:miter lim="800000"/>
            <a:headEnd/>
            <a:tailEnd/>
          </a:ln>
        </p:spPr>
        <p:txBody>
          <a:bodyPr/>
          <a:lstStyle>
            <a:lvl1pPr>
              <a:defRPr>
                <a:solidFill>
                  <a:schemeClr val="tx1"/>
                </a:solidFill>
                <a:latin typeface="Garamond" panose="02020404030301010803" pitchFamily="18" charset="0"/>
                <a:cs typeface="Arial" panose="020B0604020202020204" pitchFamily="34" charset="0"/>
              </a:defRPr>
            </a:lvl1pPr>
            <a:lvl2pPr marL="742950" indent="-285750">
              <a:defRPr>
                <a:solidFill>
                  <a:schemeClr val="tx1"/>
                </a:solidFill>
                <a:latin typeface="Garamond" panose="02020404030301010803" pitchFamily="18" charset="0"/>
                <a:cs typeface="Arial" panose="020B0604020202020204" pitchFamily="34" charset="0"/>
              </a:defRPr>
            </a:lvl2pPr>
            <a:lvl3pPr marL="1143000" indent="-228600">
              <a:defRPr>
                <a:solidFill>
                  <a:schemeClr val="tx1"/>
                </a:solidFill>
                <a:latin typeface="Garamond" panose="02020404030301010803" pitchFamily="18" charset="0"/>
                <a:cs typeface="Arial" panose="020B0604020202020204" pitchFamily="34" charset="0"/>
              </a:defRPr>
            </a:lvl3pPr>
            <a:lvl4pPr marL="1600200" indent="-228600">
              <a:defRPr>
                <a:solidFill>
                  <a:schemeClr val="tx1"/>
                </a:solidFill>
                <a:latin typeface="Garamond" panose="02020404030301010803" pitchFamily="18" charset="0"/>
                <a:cs typeface="Arial" panose="020B0604020202020204" pitchFamily="34" charset="0"/>
              </a:defRPr>
            </a:lvl4pPr>
            <a:lvl5pPr marL="2057400" indent="-228600">
              <a:defRPr>
                <a:solidFill>
                  <a:schemeClr val="tx1"/>
                </a:solidFill>
                <a:latin typeface="Garamond" panose="020204040303010108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eaLnBrk="1" hangingPunct="1"/>
            <a:endParaRPr lang="el-GR" altLang="el-GR"/>
          </a:p>
        </p:txBody>
      </p:sp>
      <p:sp>
        <p:nvSpPr>
          <p:cNvPr id="29699" name="Rectangle 5" descr="DSCN7753">
            <a:extLst>
              <a:ext uri="{FF2B5EF4-FFF2-40B4-BE49-F238E27FC236}">
                <a16:creationId xmlns:a16="http://schemas.microsoft.com/office/drawing/2014/main" id="{6C1FF848-74E6-3D2B-7DAD-9AA98489C4BB}"/>
              </a:ext>
            </a:extLst>
          </p:cNvPr>
          <p:cNvSpPr>
            <a:spLocks noGrp="1" noChangeAspect="1" noChangeArrowheads="1"/>
          </p:cNvSpPr>
          <p:nvPr isPhoto="1"/>
        </p:nvSpPr>
        <p:spPr bwMode="auto">
          <a:xfrm>
            <a:off x="4191000" y="1071562"/>
            <a:ext cx="3364922" cy="5105399"/>
          </a:xfrm>
          <a:prstGeom prst="rect">
            <a:avLst/>
          </a:prstGeom>
          <a:blipFill dpi="0" rotWithShape="1">
            <a:blip r:embed="rId3"/>
            <a:srcRect/>
            <a:stretch>
              <a:fillRect/>
            </a:stretch>
          </a:blipFill>
          <a:ln w="9525">
            <a:solidFill>
              <a:schemeClr val="tx1"/>
            </a:solidFill>
            <a:miter lim="800000"/>
            <a:headEnd/>
            <a:tailEnd/>
          </a:ln>
        </p:spPr>
        <p:txBody>
          <a:bodyPr/>
          <a:lstStyle>
            <a:lvl1pPr>
              <a:defRPr>
                <a:solidFill>
                  <a:schemeClr val="tx1"/>
                </a:solidFill>
                <a:latin typeface="Garamond" panose="02020404030301010803" pitchFamily="18" charset="0"/>
                <a:cs typeface="Arial" panose="020B0604020202020204" pitchFamily="34" charset="0"/>
              </a:defRPr>
            </a:lvl1pPr>
            <a:lvl2pPr marL="742950" indent="-285750">
              <a:defRPr>
                <a:solidFill>
                  <a:schemeClr val="tx1"/>
                </a:solidFill>
                <a:latin typeface="Garamond" panose="02020404030301010803" pitchFamily="18" charset="0"/>
                <a:cs typeface="Arial" panose="020B0604020202020204" pitchFamily="34" charset="0"/>
              </a:defRPr>
            </a:lvl2pPr>
            <a:lvl3pPr marL="1143000" indent="-228600">
              <a:defRPr>
                <a:solidFill>
                  <a:schemeClr val="tx1"/>
                </a:solidFill>
                <a:latin typeface="Garamond" panose="02020404030301010803" pitchFamily="18" charset="0"/>
                <a:cs typeface="Arial" panose="020B0604020202020204" pitchFamily="34" charset="0"/>
              </a:defRPr>
            </a:lvl3pPr>
            <a:lvl4pPr marL="1600200" indent="-228600">
              <a:defRPr>
                <a:solidFill>
                  <a:schemeClr val="tx1"/>
                </a:solidFill>
                <a:latin typeface="Garamond" panose="02020404030301010803" pitchFamily="18" charset="0"/>
                <a:cs typeface="Arial" panose="020B0604020202020204" pitchFamily="34" charset="0"/>
              </a:defRPr>
            </a:lvl4pPr>
            <a:lvl5pPr marL="2057400" indent="-228600">
              <a:defRPr>
                <a:solidFill>
                  <a:schemeClr val="tx1"/>
                </a:solidFill>
                <a:latin typeface="Garamond" panose="020204040303010108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eaLnBrk="1" hangingPunct="1"/>
            <a:endParaRPr lang="el-GR" altLang="el-GR"/>
          </a:p>
        </p:txBody>
      </p:sp>
      <p:sp>
        <p:nvSpPr>
          <p:cNvPr id="29700" name="Rectangle 6" descr="DSCN7750">
            <a:extLst>
              <a:ext uri="{FF2B5EF4-FFF2-40B4-BE49-F238E27FC236}">
                <a16:creationId xmlns:a16="http://schemas.microsoft.com/office/drawing/2014/main" id="{15892852-82CC-7938-1537-6A24B21049EC}"/>
              </a:ext>
            </a:extLst>
          </p:cNvPr>
          <p:cNvSpPr>
            <a:spLocks noGrp="1" noChangeAspect="1" noChangeArrowheads="1"/>
          </p:cNvSpPr>
          <p:nvPr isPhoto="1"/>
        </p:nvSpPr>
        <p:spPr bwMode="auto">
          <a:xfrm>
            <a:off x="838200" y="1071563"/>
            <a:ext cx="3287713" cy="5105400"/>
          </a:xfrm>
          <a:prstGeom prst="rect">
            <a:avLst/>
          </a:prstGeom>
          <a:blipFill dpi="0" rotWithShape="1">
            <a:blip r:embed="rId4"/>
            <a:srcRect/>
            <a:stretch>
              <a:fillRect/>
            </a:stretch>
          </a:blipFill>
          <a:ln w="9525">
            <a:solidFill>
              <a:schemeClr val="tx1"/>
            </a:solidFill>
            <a:miter lim="800000"/>
            <a:headEnd/>
            <a:tailEnd/>
          </a:ln>
        </p:spPr>
        <p:txBody>
          <a:bodyPr/>
          <a:lstStyle>
            <a:lvl1pPr>
              <a:defRPr>
                <a:solidFill>
                  <a:schemeClr val="tx1"/>
                </a:solidFill>
                <a:latin typeface="Garamond" panose="02020404030301010803" pitchFamily="18" charset="0"/>
                <a:cs typeface="Arial" panose="020B0604020202020204" pitchFamily="34" charset="0"/>
              </a:defRPr>
            </a:lvl1pPr>
            <a:lvl2pPr marL="742950" indent="-285750">
              <a:defRPr>
                <a:solidFill>
                  <a:schemeClr val="tx1"/>
                </a:solidFill>
                <a:latin typeface="Garamond" panose="02020404030301010803" pitchFamily="18" charset="0"/>
                <a:cs typeface="Arial" panose="020B0604020202020204" pitchFamily="34" charset="0"/>
              </a:defRPr>
            </a:lvl2pPr>
            <a:lvl3pPr marL="1143000" indent="-228600">
              <a:defRPr>
                <a:solidFill>
                  <a:schemeClr val="tx1"/>
                </a:solidFill>
                <a:latin typeface="Garamond" panose="02020404030301010803" pitchFamily="18" charset="0"/>
                <a:cs typeface="Arial" panose="020B0604020202020204" pitchFamily="34" charset="0"/>
              </a:defRPr>
            </a:lvl3pPr>
            <a:lvl4pPr marL="1600200" indent="-228600">
              <a:defRPr>
                <a:solidFill>
                  <a:schemeClr val="tx1"/>
                </a:solidFill>
                <a:latin typeface="Garamond" panose="02020404030301010803" pitchFamily="18" charset="0"/>
                <a:cs typeface="Arial" panose="020B0604020202020204" pitchFamily="34" charset="0"/>
              </a:defRPr>
            </a:lvl4pPr>
            <a:lvl5pPr marL="2057400" indent="-228600">
              <a:defRPr>
                <a:solidFill>
                  <a:schemeClr val="tx1"/>
                </a:solidFill>
                <a:latin typeface="Garamond" panose="020204040303010108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eaLnBrk="1" hangingPunct="1"/>
            <a:endParaRPr lang="el-GR" altLang="el-GR"/>
          </a:p>
        </p:txBody>
      </p:sp>
    </p:spTree>
    <p:extLst>
      <p:ext uri="{BB962C8B-B14F-4D97-AF65-F5344CB8AC3E}">
        <p14:creationId xmlns:p14="http://schemas.microsoft.com/office/powerpoint/2010/main" val="21499224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743EF2C-DF73-FCEB-3385-498ABAF8B61B}"/>
              </a:ext>
            </a:extLst>
          </p:cNvPr>
          <p:cNvSpPr>
            <a:spLocks noGrp="1"/>
          </p:cNvSpPr>
          <p:nvPr>
            <p:ph type="title"/>
          </p:nvPr>
        </p:nvSpPr>
        <p:spPr>
          <a:xfrm>
            <a:off x="293914" y="1094467"/>
            <a:ext cx="11604171" cy="698501"/>
          </a:xfrm>
        </p:spPr>
        <p:txBody>
          <a:bodyPr>
            <a:normAutofit fontScale="90000"/>
          </a:bodyPr>
          <a:lstStyle/>
          <a:p>
            <a:r>
              <a:rPr lang="el-GR" dirty="0"/>
              <a:t>Συνεχές Τριχοειδές – </a:t>
            </a:r>
            <a:br>
              <a:rPr lang="el-GR" dirty="0"/>
            </a:br>
            <a:r>
              <a:rPr lang="el-GR" dirty="0"/>
              <a:t>Ιστολογική και Ηλεκτρονική Μικροσκοπική Εικόνα</a:t>
            </a:r>
          </a:p>
        </p:txBody>
      </p:sp>
      <p:sp>
        <p:nvSpPr>
          <p:cNvPr id="3" name="Θέση περιεχομένου 2">
            <a:extLst>
              <a:ext uri="{FF2B5EF4-FFF2-40B4-BE49-F238E27FC236}">
                <a16:creationId xmlns:a16="http://schemas.microsoft.com/office/drawing/2014/main" id="{84A0C3CB-DA14-8CCC-C62F-56F3702D8909}"/>
              </a:ext>
            </a:extLst>
          </p:cNvPr>
          <p:cNvSpPr>
            <a:spLocks noGrp="1"/>
          </p:cNvSpPr>
          <p:nvPr>
            <p:ph idx="1"/>
          </p:nvPr>
        </p:nvSpPr>
        <p:spPr>
          <a:xfrm>
            <a:off x="838200" y="2171700"/>
            <a:ext cx="8022771" cy="2579914"/>
          </a:xfrm>
        </p:spPr>
        <p:txBody>
          <a:bodyPr>
            <a:normAutofit fontScale="62500" lnSpcReduction="20000"/>
          </a:bodyPr>
          <a:lstStyle/>
          <a:p>
            <a:pPr marL="0" indent="0">
              <a:buNone/>
            </a:pPr>
            <a:r>
              <a:rPr lang="el-GR" dirty="0"/>
              <a:t>Συνεχές τριχοειδές, χρώση κυανό της </a:t>
            </a:r>
            <a:r>
              <a:rPr lang="el-GR" dirty="0" err="1"/>
              <a:t>τολουϊδίνης</a:t>
            </a:r>
            <a:r>
              <a:rPr lang="el-GR" dirty="0"/>
              <a:t> (α)</a:t>
            </a:r>
            <a:br>
              <a:rPr lang="el-GR" dirty="0"/>
            </a:br>
            <a:r>
              <a:rPr lang="el-GR" dirty="0"/>
              <a:t>ΒΜ: βασική μεμβράνη.</a:t>
            </a:r>
          </a:p>
          <a:p>
            <a:r>
              <a:rPr lang="el-GR" dirty="0"/>
              <a:t>Φωτογραφίες ηλεκτρονικού μικροσκοπίου τριχοειδών (β, γ).</a:t>
            </a:r>
            <a:br>
              <a:rPr lang="el-GR" dirty="0"/>
            </a:br>
            <a:r>
              <a:rPr lang="el-GR" dirty="0"/>
              <a:t>ΕΚ: ενδοθηλιακό κυτταρόπλασμα.</a:t>
            </a:r>
            <a:br>
              <a:rPr lang="el-GR" dirty="0"/>
            </a:br>
            <a:r>
              <a:rPr lang="el-GR" dirty="0"/>
              <a:t>Σ: σύναψη πρόσδεσης.</a:t>
            </a:r>
            <a:br>
              <a:rPr lang="el-GR" dirty="0"/>
            </a:br>
            <a:r>
              <a:rPr lang="el-GR" dirty="0"/>
              <a:t>ΒΜ: βασική μεμβράνη.</a:t>
            </a:r>
          </a:p>
          <a:p>
            <a:pPr marL="0" indent="0">
              <a:buNone/>
            </a:pPr>
            <a:endParaRPr lang="el-GR" dirty="0"/>
          </a:p>
        </p:txBody>
      </p:sp>
      <p:pic>
        <p:nvPicPr>
          <p:cNvPr id="4" name="Picture 7" descr="11">
            <a:extLst>
              <a:ext uri="{FF2B5EF4-FFF2-40B4-BE49-F238E27FC236}">
                <a16:creationId xmlns:a16="http://schemas.microsoft.com/office/drawing/2014/main" id="{99666D3C-3479-BE62-81AB-2A1B19C3AE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4333" y="4686300"/>
            <a:ext cx="5562600" cy="196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10">
            <a:extLst>
              <a:ext uri="{FF2B5EF4-FFF2-40B4-BE49-F238E27FC236}">
                <a16:creationId xmlns:a16="http://schemas.microsoft.com/office/drawing/2014/main" id="{33D061B5-058E-29FF-F64C-674120BEDA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66377" y="2019527"/>
            <a:ext cx="2372058" cy="439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39432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23E34AE-7CD3-8508-8A33-B5B67A009CA5}"/>
              </a:ext>
            </a:extLst>
          </p:cNvPr>
          <p:cNvSpPr>
            <a:spLocks noGrp="1"/>
          </p:cNvSpPr>
          <p:nvPr>
            <p:ph type="title"/>
          </p:nvPr>
        </p:nvSpPr>
        <p:spPr/>
        <p:txBody>
          <a:bodyPr>
            <a:normAutofit fontScale="90000"/>
          </a:bodyPr>
          <a:lstStyle/>
          <a:p>
            <a:r>
              <a:rPr lang="el-GR" dirty="0"/>
              <a:t>Ανεύρυσμα</a:t>
            </a:r>
          </a:p>
        </p:txBody>
      </p:sp>
      <p:sp>
        <p:nvSpPr>
          <p:cNvPr id="3" name="Θέση περιεχομένου 2">
            <a:extLst>
              <a:ext uri="{FF2B5EF4-FFF2-40B4-BE49-F238E27FC236}">
                <a16:creationId xmlns:a16="http://schemas.microsoft.com/office/drawing/2014/main" id="{399E0306-08D9-B1E8-FC3B-A841311E17C2}"/>
              </a:ext>
            </a:extLst>
          </p:cNvPr>
          <p:cNvSpPr>
            <a:spLocks noGrp="1"/>
          </p:cNvSpPr>
          <p:nvPr>
            <p:ph idx="1"/>
          </p:nvPr>
        </p:nvSpPr>
        <p:spPr>
          <a:xfrm>
            <a:off x="838200" y="1825624"/>
            <a:ext cx="5704114" cy="4488089"/>
          </a:xfrm>
        </p:spPr>
        <p:txBody>
          <a:bodyPr>
            <a:normAutofit/>
          </a:bodyPr>
          <a:lstStyle/>
          <a:p>
            <a:r>
              <a:rPr lang="el-GR" sz="2400" dirty="0"/>
              <a:t>Διεύρυνση, διόγκωση ή διάταση τμήματος αιμοφόρου αγγείου</a:t>
            </a:r>
          </a:p>
          <a:p>
            <a:r>
              <a:rPr lang="el-GR" sz="2400" dirty="0"/>
              <a:t>Συνήθως αρτηρίας</a:t>
            </a:r>
          </a:p>
          <a:p>
            <a:r>
              <a:rPr lang="el-GR" sz="2400" dirty="0"/>
              <a:t>Εξαιτίας οργανικής πάθησης ή κάκωσης των τοιχωμάτων</a:t>
            </a:r>
          </a:p>
          <a:p>
            <a:r>
              <a:rPr lang="el-GR" sz="2400" dirty="0"/>
              <a:t>Εστιακή διεύρυνση της διαμέτρου άνω του 50% της φυσιολογικής</a:t>
            </a:r>
          </a:p>
          <a:p>
            <a:endParaRPr lang="el-GR" sz="2400" dirty="0"/>
          </a:p>
        </p:txBody>
      </p:sp>
      <p:pic>
        <p:nvPicPr>
          <p:cNvPr id="38914" name="Picture 2" descr="Aneurysm vector illustration. Labeled medical outward bulging vessel scheme">
            <a:extLst>
              <a:ext uri="{FF2B5EF4-FFF2-40B4-BE49-F238E27FC236}">
                <a16:creationId xmlns:a16="http://schemas.microsoft.com/office/drawing/2014/main" id="{FD6EF2C0-525C-7E41-2081-0D183773C3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65121" y="2066646"/>
            <a:ext cx="4288679" cy="4163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98635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6C89842-AE55-EF3B-CE80-FBA053D3E5AF}"/>
              </a:ext>
            </a:extLst>
          </p:cNvPr>
          <p:cNvSpPr>
            <a:spLocks noGrp="1"/>
          </p:cNvSpPr>
          <p:nvPr>
            <p:ph type="title"/>
          </p:nvPr>
        </p:nvSpPr>
        <p:spPr/>
        <p:txBody>
          <a:bodyPr>
            <a:normAutofit fontScale="90000"/>
          </a:bodyPr>
          <a:lstStyle/>
          <a:p>
            <a:r>
              <a:rPr lang="el-GR" dirty="0"/>
              <a:t>Αθηρωμάτωση (Αθηροσκλήρωση)</a:t>
            </a:r>
          </a:p>
        </p:txBody>
      </p:sp>
      <p:sp>
        <p:nvSpPr>
          <p:cNvPr id="3" name="Θέση περιεχομένου 2">
            <a:extLst>
              <a:ext uri="{FF2B5EF4-FFF2-40B4-BE49-F238E27FC236}">
                <a16:creationId xmlns:a16="http://schemas.microsoft.com/office/drawing/2014/main" id="{E78AA702-B35F-7C2A-A257-77649F1CCBC9}"/>
              </a:ext>
            </a:extLst>
          </p:cNvPr>
          <p:cNvSpPr>
            <a:spLocks noGrp="1"/>
          </p:cNvSpPr>
          <p:nvPr>
            <p:ph idx="1"/>
          </p:nvPr>
        </p:nvSpPr>
        <p:spPr>
          <a:xfrm>
            <a:off x="838200" y="1948543"/>
            <a:ext cx="5257800" cy="4550228"/>
          </a:xfrm>
        </p:spPr>
        <p:txBody>
          <a:bodyPr>
            <a:normAutofit/>
          </a:bodyPr>
          <a:lstStyle/>
          <a:p>
            <a:r>
              <a:rPr lang="el-GR" sz="2400" dirty="0"/>
              <a:t>Δημιουργία πλάκας στα εσωτερικά τοιχώματα του αρτηριακού δικτύου</a:t>
            </a:r>
          </a:p>
          <a:p>
            <a:r>
              <a:rPr lang="el-GR" sz="2400" dirty="0"/>
              <a:t>Σταδιακή νέκρωση του εσωτερικού χιτώνα (ενδοθήλιο)</a:t>
            </a:r>
          </a:p>
          <a:p>
            <a:r>
              <a:rPr lang="el-GR" sz="2400" dirty="0"/>
              <a:t>Απώλεια ελαστικότητας των αγγείων</a:t>
            </a:r>
          </a:p>
          <a:p>
            <a:r>
              <a:rPr lang="el-GR" sz="2400" dirty="0"/>
              <a:t>Μείωση του εύρους του αγγειακού αυλού</a:t>
            </a:r>
          </a:p>
          <a:p>
            <a:endParaRPr lang="el-GR" sz="2400" dirty="0"/>
          </a:p>
        </p:txBody>
      </p:sp>
      <p:pic>
        <p:nvPicPr>
          <p:cNvPr id="4" name="Εικόνα 3">
            <a:extLst>
              <a:ext uri="{FF2B5EF4-FFF2-40B4-BE49-F238E27FC236}">
                <a16:creationId xmlns:a16="http://schemas.microsoft.com/office/drawing/2014/main" id="{9D0CE303-916D-9213-72FC-7D45F39D19A2}"/>
              </a:ext>
            </a:extLst>
          </p:cNvPr>
          <p:cNvPicPr>
            <a:picLocks noChangeAspect="1"/>
          </p:cNvPicPr>
          <p:nvPr/>
        </p:nvPicPr>
        <p:blipFill>
          <a:blip r:embed="rId2"/>
          <a:stretch>
            <a:fillRect/>
          </a:stretch>
        </p:blipFill>
        <p:spPr>
          <a:xfrm>
            <a:off x="6914892" y="1948543"/>
            <a:ext cx="4139552" cy="4482688"/>
          </a:xfrm>
          <a:prstGeom prst="rect">
            <a:avLst/>
          </a:prstGeom>
        </p:spPr>
      </p:pic>
    </p:spTree>
    <p:extLst>
      <p:ext uri="{BB962C8B-B14F-4D97-AF65-F5344CB8AC3E}">
        <p14:creationId xmlns:p14="http://schemas.microsoft.com/office/powerpoint/2010/main" val="25944875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D55D234-57DE-EBDE-48FE-8BC8BBC8DF35}"/>
              </a:ext>
            </a:extLst>
          </p:cNvPr>
          <p:cNvSpPr>
            <a:spLocks noGrp="1"/>
          </p:cNvSpPr>
          <p:nvPr>
            <p:ph type="title"/>
          </p:nvPr>
        </p:nvSpPr>
        <p:spPr/>
        <p:txBody>
          <a:bodyPr>
            <a:normAutofit fontScale="90000"/>
          </a:bodyPr>
          <a:lstStyle/>
          <a:p>
            <a:r>
              <a:rPr lang="el-GR" dirty="0"/>
              <a:t>Ιστολογική Δομή Φλεβών</a:t>
            </a:r>
          </a:p>
        </p:txBody>
      </p:sp>
      <p:sp>
        <p:nvSpPr>
          <p:cNvPr id="3" name="Θέση περιεχομένου 2">
            <a:extLst>
              <a:ext uri="{FF2B5EF4-FFF2-40B4-BE49-F238E27FC236}">
                <a16:creationId xmlns:a16="http://schemas.microsoft.com/office/drawing/2014/main" id="{2FD4DDBF-32E6-70AE-E71E-DE44398836F1}"/>
              </a:ext>
            </a:extLst>
          </p:cNvPr>
          <p:cNvSpPr>
            <a:spLocks noGrp="1"/>
          </p:cNvSpPr>
          <p:nvPr>
            <p:ph idx="1"/>
          </p:nvPr>
        </p:nvSpPr>
        <p:spPr>
          <a:xfrm>
            <a:off x="838200" y="1825624"/>
            <a:ext cx="5397347" cy="4640489"/>
          </a:xfrm>
        </p:spPr>
        <p:txBody>
          <a:bodyPr>
            <a:normAutofit fontScale="85000" lnSpcReduction="20000"/>
          </a:bodyPr>
          <a:lstStyle/>
          <a:p>
            <a:r>
              <a:rPr lang="el-GR" dirty="0"/>
              <a:t>Λεπτότερο τοίχωμα από τις αρτηρίες</a:t>
            </a:r>
          </a:p>
          <a:p>
            <a:r>
              <a:rPr lang="el-GR" dirty="0"/>
              <a:t>Μεγαλύτερος αυλός</a:t>
            </a:r>
          </a:p>
          <a:p>
            <a:r>
              <a:rPr lang="el-GR" dirty="0"/>
              <a:t>Βαλβίδες μονής κατεύθυνσης</a:t>
            </a:r>
          </a:p>
          <a:p>
            <a:r>
              <a:rPr lang="el-GR" dirty="0"/>
              <a:t>Έσω χιτώνας: ενδοθηλιακά κύτταρα πάνω σε βασική μεμβράνη</a:t>
            </a:r>
          </a:p>
          <a:p>
            <a:r>
              <a:rPr lang="el-GR" dirty="0"/>
              <a:t>Μέσος χιτώνας: λείες μυϊκές ίνες, ίνες κολλαγόνου, ελαστικές ίνες</a:t>
            </a:r>
          </a:p>
          <a:p>
            <a:r>
              <a:rPr lang="el-GR" dirty="0"/>
              <a:t>Έξω χιτώνας: </a:t>
            </a:r>
            <a:r>
              <a:rPr lang="el-GR" dirty="0" err="1"/>
              <a:t>κολλαγόνος</a:t>
            </a:r>
            <a:r>
              <a:rPr lang="el-GR" dirty="0"/>
              <a:t> ιστός</a:t>
            </a:r>
          </a:p>
          <a:p>
            <a:endParaRPr lang="el-GR" dirty="0"/>
          </a:p>
        </p:txBody>
      </p:sp>
      <p:pic>
        <p:nvPicPr>
          <p:cNvPr id="4" name="Picture 3" descr="labelled diagram of vein valves and vein artery circuit">
            <a:extLst>
              <a:ext uri="{FF2B5EF4-FFF2-40B4-BE49-F238E27FC236}">
                <a16:creationId xmlns:a16="http://schemas.microsoft.com/office/drawing/2014/main" id="{0829BAB4-E0F0-9247-9ED7-A00A2E78DA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8800" y="2345071"/>
            <a:ext cx="5138910" cy="3425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06771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AE116CC-C704-5BD0-3C22-5E1F73582944}"/>
              </a:ext>
            </a:extLst>
          </p:cNvPr>
          <p:cNvSpPr>
            <a:spLocks noGrp="1"/>
          </p:cNvSpPr>
          <p:nvPr>
            <p:ph type="title"/>
          </p:nvPr>
        </p:nvSpPr>
        <p:spPr/>
        <p:txBody>
          <a:bodyPr>
            <a:normAutofit fontScale="90000"/>
          </a:bodyPr>
          <a:lstStyle/>
          <a:p>
            <a:endParaRPr lang="el-GR"/>
          </a:p>
        </p:txBody>
      </p:sp>
      <p:sp>
        <p:nvSpPr>
          <p:cNvPr id="3" name="Θέση περιεχομένου 2">
            <a:extLst>
              <a:ext uri="{FF2B5EF4-FFF2-40B4-BE49-F238E27FC236}">
                <a16:creationId xmlns:a16="http://schemas.microsoft.com/office/drawing/2014/main" id="{E2D2E3ED-B813-053B-D2BA-3BFEFFA8675E}"/>
              </a:ext>
            </a:extLst>
          </p:cNvPr>
          <p:cNvSpPr>
            <a:spLocks noGrp="1"/>
          </p:cNvSpPr>
          <p:nvPr>
            <p:ph idx="1"/>
          </p:nvPr>
        </p:nvSpPr>
        <p:spPr/>
        <p:txBody>
          <a:bodyPr/>
          <a:lstStyle/>
          <a:p>
            <a:endParaRPr lang="el-GR" dirty="0"/>
          </a:p>
        </p:txBody>
      </p:sp>
      <p:pic>
        <p:nvPicPr>
          <p:cNvPr id="4" name="Picture 2" descr="Histology of Blood Vessels">
            <a:extLst>
              <a:ext uri="{FF2B5EF4-FFF2-40B4-BE49-F238E27FC236}">
                <a16:creationId xmlns:a16="http://schemas.microsoft.com/office/drawing/2014/main" id="{B3CE2B48-48FA-241C-9354-847D25D47E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9187" y="1162706"/>
            <a:ext cx="6462928" cy="5205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8751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0FF5025-FA49-CC0D-71A6-D0B4EDB835C6}"/>
              </a:ext>
            </a:extLst>
          </p:cNvPr>
          <p:cNvSpPr>
            <a:spLocks noGrp="1"/>
          </p:cNvSpPr>
          <p:nvPr>
            <p:ph type="title"/>
          </p:nvPr>
        </p:nvSpPr>
        <p:spPr/>
        <p:txBody>
          <a:bodyPr>
            <a:normAutofit fontScale="90000"/>
          </a:bodyPr>
          <a:lstStyle/>
          <a:p>
            <a:endParaRPr lang="el-GR"/>
          </a:p>
        </p:txBody>
      </p:sp>
      <p:sp>
        <p:nvSpPr>
          <p:cNvPr id="3" name="Θέση περιεχομένου 2">
            <a:extLst>
              <a:ext uri="{FF2B5EF4-FFF2-40B4-BE49-F238E27FC236}">
                <a16:creationId xmlns:a16="http://schemas.microsoft.com/office/drawing/2014/main" id="{A1DD2898-9E07-8B9E-D01B-3663768ED0F2}"/>
              </a:ext>
            </a:extLst>
          </p:cNvPr>
          <p:cNvSpPr>
            <a:spLocks noGrp="1"/>
          </p:cNvSpPr>
          <p:nvPr>
            <p:ph idx="1"/>
          </p:nvPr>
        </p:nvSpPr>
        <p:spPr/>
        <p:txBody>
          <a:bodyPr/>
          <a:lstStyle/>
          <a:p>
            <a:endParaRPr lang="el-GR"/>
          </a:p>
        </p:txBody>
      </p:sp>
      <p:sp>
        <p:nvSpPr>
          <p:cNvPr id="31747" name="Rectangle 3" descr="DSCN7773">
            <a:extLst>
              <a:ext uri="{FF2B5EF4-FFF2-40B4-BE49-F238E27FC236}">
                <a16:creationId xmlns:a16="http://schemas.microsoft.com/office/drawing/2014/main" id="{4F6D266C-3235-C992-ABDA-D87E636430D5}"/>
              </a:ext>
            </a:extLst>
          </p:cNvPr>
          <p:cNvSpPr>
            <a:spLocks noGrp="1" noChangeAspect="1" noChangeArrowheads="1"/>
          </p:cNvSpPr>
          <p:nvPr isPhoto="1"/>
        </p:nvSpPr>
        <p:spPr bwMode="auto">
          <a:xfrm>
            <a:off x="838200" y="1690688"/>
            <a:ext cx="10530347" cy="3857399"/>
          </a:xfrm>
          <a:prstGeom prst="rect">
            <a:avLst/>
          </a:prstGeom>
          <a:blipFill dpi="0" rotWithShape="1">
            <a:blip r:embed="rId2"/>
            <a:srcRect/>
            <a:stretch>
              <a:fillRect/>
            </a:stretch>
          </a:blipFill>
          <a:ln w="9525">
            <a:solidFill>
              <a:schemeClr val="tx1"/>
            </a:solidFill>
            <a:miter lim="800000"/>
            <a:headEnd/>
            <a:tailEnd/>
          </a:ln>
        </p:spPr>
        <p:txBody>
          <a:bodyPr/>
          <a:lstStyle>
            <a:lvl1pPr>
              <a:defRPr>
                <a:solidFill>
                  <a:schemeClr val="tx1"/>
                </a:solidFill>
                <a:latin typeface="Garamond" panose="02020404030301010803" pitchFamily="18" charset="0"/>
                <a:cs typeface="Arial" panose="020B0604020202020204" pitchFamily="34" charset="0"/>
              </a:defRPr>
            </a:lvl1pPr>
            <a:lvl2pPr marL="742950" indent="-285750">
              <a:defRPr>
                <a:solidFill>
                  <a:schemeClr val="tx1"/>
                </a:solidFill>
                <a:latin typeface="Garamond" panose="02020404030301010803" pitchFamily="18" charset="0"/>
                <a:cs typeface="Arial" panose="020B0604020202020204" pitchFamily="34" charset="0"/>
              </a:defRPr>
            </a:lvl2pPr>
            <a:lvl3pPr marL="1143000" indent="-228600">
              <a:defRPr>
                <a:solidFill>
                  <a:schemeClr val="tx1"/>
                </a:solidFill>
                <a:latin typeface="Garamond" panose="02020404030301010803" pitchFamily="18" charset="0"/>
                <a:cs typeface="Arial" panose="020B0604020202020204" pitchFamily="34" charset="0"/>
              </a:defRPr>
            </a:lvl3pPr>
            <a:lvl4pPr marL="1600200" indent="-228600">
              <a:defRPr>
                <a:solidFill>
                  <a:schemeClr val="tx1"/>
                </a:solidFill>
                <a:latin typeface="Garamond" panose="02020404030301010803" pitchFamily="18" charset="0"/>
                <a:cs typeface="Arial" panose="020B0604020202020204" pitchFamily="34" charset="0"/>
              </a:defRPr>
            </a:lvl4pPr>
            <a:lvl5pPr marL="2057400" indent="-228600">
              <a:defRPr>
                <a:solidFill>
                  <a:schemeClr val="tx1"/>
                </a:solidFill>
                <a:latin typeface="Garamond" panose="020204040303010108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eaLnBrk="1" hangingPunct="1"/>
            <a:endParaRPr lang="el-GR" altLang="el-GR" dirty="0"/>
          </a:p>
        </p:txBody>
      </p:sp>
    </p:spTree>
    <p:extLst>
      <p:ext uri="{BB962C8B-B14F-4D97-AF65-F5344CB8AC3E}">
        <p14:creationId xmlns:p14="http://schemas.microsoft.com/office/powerpoint/2010/main" val="37116685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51905BA-D85D-693F-6E2F-5CED42F14A12}"/>
              </a:ext>
            </a:extLst>
          </p:cNvPr>
          <p:cNvSpPr>
            <a:spLocks noGrp="1"/>
          </p:cNvSpPr>
          <p:nvPr>
            <p:ph type="title"/>
          </p:nvPr>
        </p:nvSpPr>
        <p:spPr>
          <a:xfrm>
            <a:off x="838200" y="1127124"/>
            <a:ext cx="10515600" cy="698501"/>
          </a:xfrm>
        </p:spPr>
        <p:txBody>
          <a:bodyPr>
            <a:normAutofit fontScale="90000"/>
          </a:bodyPr>
          <a:lstStyle/>
          <a:p>
            <a:r>
              <a:rPr lang="el-GR" dirty="0"/>
              <a:t>Ιστολογική Τομή </a:t>
            </a:r>
            <a:r>
              <a:rPr lang="el-GR" dirty="0" err="1"/>
              <a:t>Μετατριχοειδούς</a:t>
            </a:r>
            <a:r>
              <a:rPr lang="el-GR" dirty="0"/>
              <a:t> </a:t>
            </a:r>
            <a:r>
              <a:rPr lang="el-GR" dirty="0" err="1"/>
              <a:t>Φλεβιδίου</a:t>
            </a:r>
            <a:r>
              <a:rPr lang="el-GR" dirty="0"/>
              <a:t> – Ηλεκτρονική Μικροσκοπική Εικόνα</a:t>
            </a:r>
          </a:p>
        </p:txBody>
      </p:sp>
      <p:sp>
        <p:nvSpPr>
          <p:cNvPr id="3" name="Θέση περιεχομένου 2">
            <a:extLst>
              <a:ext uri="{FF2B5EF4-FFF2-40B4-BE49-F238E27FC236}">
                <a16:creationId xmlns:a16="http://schemas.microsoft.com/office/drawing/2014/main" id="{12B5A0D4-7541-0355-034D-9D77BA22D10E}"/>
              </a:ext>
            </a:extLst>
          </p:cNvPr>
          <p:cNvSpPr>
            <a:spLocks noGrp="1"/>
          </p:cNvSpPr>
          <p:nvPr>
            <p:ph idx="1"/>
          </p:nvPr>
        </p:nvSpPr>
        <p:spPr>
          <a:xfrm>
            <a:off x="838200" y="2149929"/>
            <a:ext cx="5910943" cy="4174672"/>
          </a:xfrm>
        </p:spPr>
        <p:txBody>
          <a:bodyPr>
            <a:normAutofit fontScale="55000" lnSpcReduction="20000"/>
          </a:bodyPr>
          <a:lstStyle/>
          <a:p>
            <a:pPr marL="0" indent="0">
              <a:buNone/>
            </a:pPr>
            <a:r>
              <a:rPr lang="el-GR" b="1" dirty="0"/>
              <a:t>Α:</a:t>
            </a:r>
            <a:r>
              <a:rPr lang="el-GR" dirty="0"/>
              <a:t> Ιστολογική τομή </a:t>
            </a:r>
            <a:r>
              <a:rPr lang="el-GR" dirty="0" err="1"/>
              <a:t>μετατριχοειδούς</a:t>
            </a:r>
            <a:r>
              <a:rPr lang="el-GR" dirty="0"/>
              <a:t> </a:t>
            </a:r>
            <a:r>
              <a:rPr lang="el-GR" dirty="0" err="1"/>
              <a:t>φλεβιδίου</a:t>
            </a:r>
            <a:r>
              <a:rPr lang="el-GR" dirty="0"/>
              <a:t>.</a:t>
            </a:r>
          </a:p>
          <a:p>
            <a:r>
              <a:rPr lang="el-GR" dirty="0"/>
              <a:t>ΕΝ: πυρήνας ενδοθηλιακού κυττάρου.</a:t>
            </a:r>
          </a:p>
          <a:p>
            <a:r>
              <a:rPr lang="el-GR" dirty="0"/>
              <a:t>ΒΜ: βασική μεμβράνη.</a:t>
            </a:r>
          </a:p>
          <a:p>
            <a:r>
              <a:rPr lang="el-GR" dirty="0"/>
              <a:t>ΑΠ: αποφυάδες </a:t>
            </a:r>
            <a:r>
              <a:rPr lang="el-GR" dirty="0" err="1"/>
              <a:t>περικυττάρου</a:t>
            </a:r>
            <a:r>
              <a:rPr lang="el-GR" dirty="0"/>
              <a:t>.</a:t>
            </a:r>
          </a:p>
          <a:p>
            <a:r>
              <a:rPr lang="el-GR" dirty="0"/>
              <a:t>ΠΠ: πυρήνας </a:t>
            </a:r>
            <a:r>
              <a:rPr lang="el-GR" dirty="0" err="1"/>
              <a:t>περικυττάρου</a:t>
            </a:r>
            <a:r>
              <a:rPr lang="el-GR" dirty="0"/>
              <a:t>.</a:t>
            </a:r>
          </a:p>
          <a:p>
            <a:pPr marL="0" indent="0">
              <a:buNone/>
            </a:pPr>
            <a:r>
              <a:rPr lang="el-GR" b="1" dirty="0"/>
              <a:t>Β:</a:t>
            </a:r>
            <a:r>
              <a:rPr lang="el-GR" dirty="0"/>
              <a:t> Φωτογραφία ηλεκτρονικού μικροσκοπίου </a:t>
            </a:r>
            <a:r>
              <a:rPr lang="el-GR" dirty="0" err="1"/>
              <a:t>μετατριχοειδούς</a:t>
            </a:r>
            <a:r>
              <a:rPr lang="el-GR" dirty="0"/>
              <a:t> </a:t>
            </a:r>
            <a:r>
              <a:rPr lang="el-GR" dirty="0" err="1"/>
              <a:t>φλεβιδίου</a:t>
            </a:r>
            <a:r>
              <a:rPr lang="el-GR" dirty="0"/>
              <a:t>.</a:t>
            </a:r>
          </a:p>
          <a:p>
            <a:r>
              <a:rPr lang="el-GR" dirty="0"/>
              <a:t>Κ: κυτταρόπλασμα ενδοθηλιακού κυττάρου.</a:t>
            </a:r>
          </a:p>
          <a:p>
            <a:r>
              <a:rPr lang="el-GR" dirty="0"/>
              <a:t>ΑΠ: αποφυάδες </a:t>
            </a:r>
            <a:r>
              <a:rPr lang="el-GR" dirty="0" err="1"/>
              <a:t>περικυττάρου</a:t>
            </a:r>
            <a:r>
              <a:rPr lang="el-GR" dirty="0"/>
              <a:t>.</a:t>
            </a:r>
          </a:p>
          <a:p>
            <a:r>
              <a:rPr lang="el-GR" dirty="0"/>
              <a:t>ΠΠ: πυρήνας </a:t>
            </a:r>
            <a:r>
              <a:rPr lang="el-GR" dirty="0" err="1"/>
              <a:t>περικυττάρου</a:t>
            </a:r>
            <a:r>
              <a:rPr lang="el-GR" dirty="0"/>
              <a:t>.</a:t>
            </a:r>
          </a:p>
        </p:txBody>
      </p:sp>
      <p:pic>
        <p:nvPicPr>
          <p:cNvPr id="4" name="Picture 5" descr="18">
            <a:extLst>
              <a:ext uri="{FF2B5EF4-FFF2-40B4-BE49-F238E27FC236}">
                <a16:creationId xmlns:a16="http://schemas.microsoft.com/office/drawing/2014/main" id="{98434930-7125-9A13-B180-6A62697A01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4348" y="2008413"/>
            <a:ext cx="4269452" cy="4539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19354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2C9128D-13AF-49E1-1B2B-EAF170B7790A}"/>
              </a:ext>
            </a:extLst>
          </p:cNvPr>
          <p:cNvSpPr>
            <a:spLocks noGrp="1"/>
          </p:cNvSpPr>
          <p:nvPr>
            <p:ph type="title"/>
          </p:nvPr>
        </p:nvSpPr>
        <p:spPr/>
        <p:txBody>
          <a:bodyPr>
            <a:normAutofit fontScale="90000"/>
          </a:bodyPr>
          <a:lstStyle/>
          <a:p>
            <a:endParaRPr lang="el-GR"/>
          </a:p>
        </p:txBody>
      </p:sp>
      <p:sp>
        <p:nvSpPr>
          <p:cNvPr id="3" name="Θέση περιεχομένου 2">
            <a:extLst>
              <a:ext uri="{FF2B5EF4-FFF2-40B4-BE49-F238E27FC236}">
                <a16:creationId xmlns:a16="http://schemas.microsoft.com/office/drawing/2014/main" id="{CCE2979F-EA8E-A5A3-E238-9BF94EA72E10}"/>
              </a:ext>
            </a:extLst>
          </p:cNvPr>
          <p:cNvSpPr>
            <a:spLocks noGrp="1"/>
          </p:cNvSpPr>
          <p:nvPr>
            <p:ph idx="1"/>
          </p:nvPr>
        </p:nvSpPr>
        <p:spPr/>
        <p:txBody>
          <a:bodyPr/>
          <a:lstStyle/>
          <a:p>
            <a:endParaRPr lang="el-GR"/>
          </a:p>
        </p:txBody>
      </p:sp>
      <p:sp>
        <p:nvSpPr>
          <p:cNvPr id="33795" name="Rectangle 3" descr="DSCN7772">
            <a:extLst>
              <a:ext uri="{FF2B5EF4-FFF2-40B4-BE49-F238E27FC236}">
                <a16:creationId xmlns:a16="http://schemas.microsoft.com/office/drawing/2014/main" id="{9B994B46-19BC-B39B-EBC3-85C6217ABA8A}"/>
              </a:ext>
            </a:extLst>
          </p:cNvPr>
          <p:cNvSpPr>
            <a:spLocks noGrp="1" noChangeAspect="1" noChangeArrowheads="1"/>
          </p:cNvSpPr>
          <p:nvPr isPhoto="1"/>
        </p:nvSpPr>
        <p:spPr bwMode="auto">
          <a:xfrm>
            <a:off x="2476500" y="1446213"/>
            <a:ext cx="7239000" cy="4419600"/>
          </a:xfrm>
          <a:prstGeom prst="rect">
            <a:avLst/>
          </a:prstGeom>
          <a:blipFill dpi="0" rotWithShape="1">
            <a:blip r:embed="rId2"/>
            <a:srcRect/>
            <a:stretch>
              <a:fillRect/>
            </a:stretch>
          </a:blipFill>
          <a:ln w="9525">
            <a:solidFill>
              <a:schemeClr val="tx1"/>
            </a:solidFill>
            <a:miter lim="800000"/>
            <a:headEnd/>
            <a:tailEnd/>
          </a:ln>
        </p:spPr>
        <p:txBody>
          <a:bodyPr/>
          <a:lstStyle>
            <a:lvl1pPr>
              <a:defRPr>
                <a:solidFill>
                  <a:schemeClr val="tx1"/>
                </a:solidFill>
                <a:latin typeface="Garamond" panose="02020404030301010803" pitchFamily="18" charset="0"/>
                <a:cs typeface="Arial" panose="020B0604020202020204" pitchFamily="34" charset="0"/>
              </a:defRPr>
            </a:lvl1pPr>
            <a:lvl2pPr marL="742950" indent="-285750">
              <a:defRPr>
                <a:solidFill>
                  <a:schemeClr val="tx1"/>
                </a:solidFill>
                <a:latin typeface="Garamond" panose="02020404030301010803" pitchFamily="18" charset="0"/>
                <a:cs typeface="Arial" panose="020B0604020202020204" pitchFamily="34" charset="0"/>
              </a:defRPr>
            </a:lvl2pPr>
            <a:lvl3pPr marL="1143000" indent="-228600">
              <a:defRPr>
                <a:solidFill>
                  <a:schemeClr val="tx1"/>
                </a:solidFill>
                <a:latin typeface="Garamond" panose="02020404030301010803" pitchFamily="18" charset="0"/>
                <a:cs typeface="Arial" panose="020B0604020202020204" pitchFamily="34" charset="0"/>
              </a:defRPr>
            </a:lvl3pPr>
            <a:lvl4pPr marL="1600200" indent="-228600">
              <a:defRPr>
                <a:solidFill>
                  <a:schemeClr val="tx1"/>
                </a:solidFill>
                <a:latin typeface="Garamond" panose="02020404030301010803" pitchFamily="18" charset="0"/>
                <a:cs typeface="Arial" panose="020B0604020202020204" pitchFamily="34" charset="0"/>
              </a:defRPr>
            </a:lvl4pPr>
            <a:lvl5pPr marL="2057400" indent="-228600">
              <a:defRPr>
                <a:solidFill>
                  <a:schemeClr val="tx1"/>
                </a:solidFill>
                <a:latin typeface="Garamond" panose="020204040303010108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eaLnBrk="1" hangingPunct="1"/>
            <a:endParaRPr lang="el-GR" altLang="el-GR" dirty="0"/>
          </a:p>
        </p:txBody>
      </p:sp>
      <p:cxnSp>
        <p:nvCxnSpPr>
          <p:cNvPr id="4" name="Straight Arrow Connector 3">
            <a:extLst>
              <a:ext uri="{FF2B5EF4-FFF2-40B4-BE49-F238E27FC236}">
                <a16:creationId xmlns:a16="http://schemas.microsoft.com/office/drawing/2014/main" id="{FFE4D389-5A61-931A-C284-547AF4C4ABC4}"/>
              </a:ext>
            </a:extLst>
          </p:cNvPr>
          <p:cNvCxnSpPr>
            <a:cxnSpLocks/>
          </p:cNvCxnSpPr>
          <p:nvPr/>
        </p:nvCxnSpPr>
        <p:spPr>
          <a:xfrm flipH="1" flipV="1">
            <a:off x="3771900" y="4951413"/>
            <a:ext cx="990600" cy="609600"/>
          </a:xfrm>
          <a:prstGeom prst="straightConnector1">
            <a:avLst/>
          </a:prstGeom>
          <a:ln w="38100">
            <a:solidFill>
              <a:srgbClr val="FFFF00"/>
            </a:solidFill>
            <a:tailEnd type="arrow"/>
          </a:ln>
          <a:effectLst>
            <a:innerShdw blurRad="63500" dist="50800" dir="108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EF0A6102-FC03-171A-631C-2018F73EAF12}"/>
              </a:ext>
            </a:extLst>
          </p:cNvPr>
          <p:cNvCxnSpPr>
            <a:cxnSpLocks/>
          </p:cNvCxnSpPr>
          <p:nvPr/>
        </p:nvCxnSpPr>
        <p:spPr>
          <a:xfrm flipH="1" flipV="1">
            <a:off x="8115300" y="4265613"/>
            <a:ext cx="914400" cy="457200"/>
          </a:xfrm>
          <a:prstGeom prst="straightConnector1">
            <a:avLst/>
          </a:prstGeom>
          <a:ln w="38100">
            <a:solidFill>
              <a:srgbClr val="FFFF00"/>
            </a:solidFill>
            <a:tailEnd type="arrow"/>
          </a:ln>
          <a:effectLst>
            <a:innerShdw blurRad="63500" dist="50800" dir="108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0380C7E8-A7D9-BF22-B842-E05D0CB502E0}"/>
              </a:ext>
            </a:extLst>
          </p:cNvPr>
          <p:cNvCxnSpPr>
            <a:cxnSpLocks/>
          </p:cNvCxnSpPr>
          <p:nvPr/>
        </p:nvCxnSpPr>
        <p:spPr>
          <a:xfrm flipH="1" flipV="1">
            <a:off x="4686300" y="3275013"/>
            <a:ext cx="1143000" cy="990600"/>
          </a:xfrm>
          <a:prstGeom prst="straightConnector1">
            <a:avLst/>
          </a:prstGeom>
          <a:ln w="38100">
            <a:solidFill>
              <a:srgbClr val="FFFF00"/>
            </a:solidFill>
            <a:tailEnd type="arrow"/>
          </a:ln>
          <a:effectLst>
            <a:innerShdw blurRad="63500" dist="50800" dir="108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0FA69370-0688-0B87-B43F-1B50BF1F98C7}"/>
              </a:ext>
            </a:extLst>
          </p:cNvPr>
          <p:cNvCxnSpPr>
            <a:cxnSpLocks/>
          </p:cNvCxnSpPr>
          <p:nvPr/>
        </p:nvCxnSpPr>
        <p:spPr>
          <a:xfrm flipH="1" flipV="1">
            <a:off x="7353300" y="4570413"/>
            <a:ext cx="1066800" cy="609600"/>
          </a:xfrm>
          <a:prstGeom prst="straightConnector1">
            <a:avLst/>
          </a:prstGeom>
          <a:ln w="38100">
            <a:solidFill>
              <a:srgbClr val="FFFF00"/>
            </a:solidFill>
            <a:tailEnd type="arrow"/>
          </a:ln>
          <a:effectLst>
            <a:innerShdw blurRad="63500" dist="50800" dir="108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BE0834F1-2207-6776-2967-763435D69B6A}"/>
              </a:ext>
            </a:extLst>
          </p:cNvPr>
          <p:cNvCxnSpPr>
            <a:cxnSpLocks/>
          </p:cNvCxnSpPr>
          <p:nvPr/>
        </p:nvCxnSpPr>
        <p:spPr>
          <a:xfrm flipH="1" flipV="1">
            <a:off x="6286500" y="5180013"/>
            <a:ext cx="990600" cy="457200"/>
          </a:xfrm>
          <a:prstGeom prst="straightConnector1">
            <a:avLst/>
          </a:prstGeom>
          <a:ln w="38100">
            <a:solidFill>
              <a:srgbClr val="FFFF00"/>
            </a:solidFill>
            <a:tailEnd type="arrow"/>
          </a:ln>
          <a:effectLst>
            <a:innerShdw blurRad="63500" dist="50800" dir="108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75397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9C696C8-4319-374B-61AA-5E8D948B1886}"/>
              </a:ext>
            </a:extLst>
          </p:cNvPr>
          <p:cNvSpPr>
            <a:spLocks noGrp="1"/>
          </p:cNvSpPr>
          <p:nvPr>
            <p:ph type="title"/>
          </p:nvPr>
        </p:nvSpPr>
        <p:spPr/>
        <p:txBody>
          <a:bodyPr>
            <a:normAutofit fontScale="90000"/>
          </a:bodyPr>
          <a:lstStyle/>
          <a:p>
            <a:r>
              <a:rPr lang="el-GR" dirty="0"/>
              <a:t>Κατηγορίες Φλεβών</a:t>
            </a:r>
          </a:p>
        </p:txBody>
      </p:sp>
      <p:sp>
        <p:nvSpPr>
          <p:cNvPr id="3" name="Θέση περιεχομένου 2">
            <a:extLst>
              <a:ext uri="{FF2B5EF4-FFF2-40B4-BE49-F238E27FC236}">
                <a16:creationId xmlns:a16="http://schemas.microsoft.com/office/drawing/2014/main" id="{626CB8C2-9E33-7B6E-1B9A-B3BFC08E61DA}"/>
              </a:ext>
            </a:extLst>
          </p:cNvPr>
          <p:cNvSpPr>
            <a:spLocks noGrp="1"/>
          </p:cNvSpPr>
          <p:nvPr>
            <p:ph idx="1"/>
          </p:nvPr>
        </p:nvSpPr>
        <p:spPr/>
        <p:txBody>
          <a:bodyPr>
            <a:normAutofit/>
          </a:bodyPr>
          <a:lstStyle/>
          <a:p>
            <a:r>
              <a:rPr lang="el-GR" dirty="0" err="1"/>
              <a:t>Μετατριχοειδή</a:t>
            </a:r>
            <a:r>
              <a:rPr lang="el-GR" dirty="0"/>
              <a:t> </a:t>
            </a:r>
            <a:r>
              <a:rPr lang="el-GR" dirty="0" err="1"/>
              <a:t>φλεβίδια</a:t>
            </a:r>
            <a:endParaRPr lang="el-GR" dirty="0"/>
          </a:p>
          <a:p>
            <a:r>
              <a:rPr lang="el-GR" dirty="0"/>
              <a:t>Συλλεκτικά </a:t>
            </a:r>
            <a:r>
              <a:rPr lang="el-GR" dirty="0" err="1"/>
              <a:t>φλεβίδια</a:t>
            </a:r>
            <a:endParaRPr lang="el-GR" dirty="0"/>
          </a:p>
          <a:p>
            <a:r>
              <a:rPr lang="el-GR" dirty="0"/>
              <a:t>Μικρές φλέβες</a:t>
            </a:r>
          </a:p>
          <a:p>
            <a:r>
              <a:rPr lang="el-GR" dirty="0"/>
              <a:t>Μεσαίου μεγέθους φλέβες</a:t>
            </a:r>
          </a:p>
          <a:p>
            <a:r>
              <a:rPr lang="el-GR" dirty="0"/>
              <a:t>Μεγάλες φλέβες</a:t>
            </a:r>
          </a:p>
          <a:p>
            <a:endParaRPr lang="el-GR" dirty="0"/>
          </a:p>
        </p:txBody>
      </p:sp>
      <p:pic>
        <p:nvPicPr>
          <p:cNvPr id="5" name="Picture 2" descr="Mammal. Venule. Transverse section. 500X - Mammals - Mammals ...">
            <a:extLst>
              <a:ext uri="{FF2B5EF4-FFF2-40B4-BE49-F238E27FC236}">
                <a16:creationId xmlns:a16="http://schemas.microsoft.com/office/drawing/2014/main" id="{6D994F18-D261-B036-27D5-B7AE084EF6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1297" y="2199858"/>
            <a:ext cx="5206566" cy="3460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90861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ECC1825-8F50-CAE9-D5F5-EE5F8250652C}"/>
              </a:ext>
            </a:extLst>
          </p:cNvPr>
          <p:cNvSpPr>
            <a:spLocks noGrp="1"/>
          </p:cNvSpPr>
          <p:nvPr>
            <p:ph type="title"/>
          </p:nvPr>
        </p:nvSpPr>
        <p:spPr>
          <a:xfrm>
            <a:off x="348343" y="1127124"/>
            <a:ext cx="11593285" cy="698501"/>
          </a:xfrm>
        </p:spPr>
        <p:txBody>
          <a:bodyPr>
            <a:normAutofit fontScale="90000"/>
          </a:bodyPr>
          <a:lstStyle/>
          <a:p>
            <a:r>
              <a:rPr lang="el-GR" dirty="0"/>
              <a:t>Εμβρυολογική Προέλευση &amp; Ανάπτυξη της Καρδιάς</a:t>
            </a:r>
          </a:p>
        </p:txBody>
      </p:sp>
      <p:sp>
        <p:nvSpPr>
          <p:cNvPr id="3" name="Θέση περιεχομένου 2">
            <a:extLst>
              <a:ext uri="{FF2B5EF4-FFF2-40B4-BE49-F238E27FC236}">
                <a16:creationId xmlns:a16="http://schemas.microsoft.com/office/drawing/2014/main" id="{9643DC13-A5DB-82E0-B87B-E9DA862F3F19}"/>
              </a:ext>
            </a:extLst>
          </p:cNvPr>
          <p:cNvSpPr>
            <a:spLocks noGrp="1"/>
          </p:cNvSpPr>
          <p:nvPr>
            <p:ph idx="1"/>
          </p:nvPr>
        </p:nvSpPr>
        <p:spPr>
          <a:xfrm>
            <a:off x="859971" y="2177143"/>
            <a:ext cx="4572000" cy="4212772"/>
          </a:xfrm>
        </p:spPr>
        <p:txBody>
          <a:bodyPr>
            <a:normAutofit/>
          </a:bodyPr>
          <a:lstStyle/>
          <a:p>
            <a:r>
              <a:rPr lang="el-GR" sz="2400" dirty="0"/>
              <a:t>Η καταβολή της καρδιάς από το </a:t>
            </a:r>
            <a:r>
              <a:rPr lang="el-GR" sz="2400" dirty="0" err="1"/>
              <a:t>καρδιογόνο</a:t>
            </a:r>
            <a:r>
              <a:rPr lang="el-GR" sz="2400" dirty="0"/>
              <a:t> μεσόδερμα</a:t>
            </a:r>
          </a:p>
          <a:p>
            <a:r>
              <a:rPr lang="el-GR" sz="2400" dirty="0"/>
              <a:t>Το καρδιαγγειακό σύστημα είναι το πρώτο σύστημα που καθίσταται λειτουργικό</a:t>
            </a:r>
          </a:p>
          <a:p>
            <a:endParaRPr lang="el-GR" sz="2400" dirty="0"/>
          </a:p>
        </p:txBody>
      </p:sp>
      <p:pic>
        <p:nvPicPr>
          <p:cNvPr id="37891" name="Picture 4" descr="5-12">
            <a:extLst>
              <a:ext uri="{FF2B5EF4-FFF2-40B4-BE49-F238E27FC236}">
                <a16:creationId xmlns:a16="http://schemas.microsoft.com/office/drawing/2014/main" id="{31DBB990-F13E-C787-A005-A5040DDFFF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5543" y="1825625"/>
            <a:ext cx="3444875" cy="430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87824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8ED4E76-9AD5-6912-FB0E-B9148413BE11}"/>
              </a:ext>
            </a:extLst>
          </p:cNvPr>
          <p:cNvSpPr>
            <a:spLocks noGrp="1"/>
          </p:cNvSpPr>
          <p:nvPr>
            <p:ph type="title"/>
          </p:nvPr>
        </p:nvSpPr>
        <p:spPr>
          <a:xfrm>
            <a:off x="195943" y="992187"/>
            <a:ext cx="11876314" cy="698501"/>
          </a:xfrm>
        </p:spPr>
        <p:txBody>
          <a:bodyPr>
            <a:normAutofit fontScale="90000"/>
          </a:bodyPr>
          <a:lstStyle/>
          <a:p>
            <a:r>
              <a:rPr lang="el-GR" dirty="0"/>
              <a:t>Χρονοδιάγραμμα Εμβρυϊκής Ανάπτυξης της Καρδιάς</a:t>
            </a:r>
          </a:p>
        </p:txBody>
      </p:sp>
      <p:sp>
        <p:nvSpPr>
          <p:cNvPr id="3" name="Θέση περιεχομένου 2">
            <a:extLst>
              <a:ext uri="{FF2B5EF4-FFF2-40B4-BE49-F238E27FC236}">
                <a16:creationId xmlns:a16="http://schemas.microsoft.com/office/drawing/2014/main" id="{1D3FAA01-BDBD-527F-39AC-45D42DD892EC}"/>
              </a:ext>
            </a:extLst>
          </p:cNvPr>
          <p:cNvSpPr>
            <a:spLocks noGrp="1"/>
          </p:cNvSpPr>
          <p:nvPr>
            <p:ph idx="1"/>
          </p:nvPr>
        </p:nvSpPr>
        <p:spPr/>
        <p:txBody>
          <a:bodyPr>
            <a:normAutofit fontScale="92500" lnSpcReduction="20000"/>
          </a:bodyPr>
          <a:lstStyle/>
          <a:p>
            <a:r>
              <a:rPr lang="el-GR" dirty="0"/>
              <a:t>20η ημέρα: ανάπτυξη καρδιακών σωλήνων και εμβρυϊκών αγγείων</a:t>
            </a:r>
          </a:p>
          <a:p>
            <a:r>
              <a:rPr lang="el-GR" dirty="0"/>
              <a:t>25η ημέρα: αρχίζει η </a:t>
            </a:r>
            <a:r>
              <a:rPr lang="el-GR" dirty="0" err="1"/>
              <a:t>ενδοεμβρυϊκή</a:t>
            </a:r>
            <a:r>
              <a:rPr lang="el-GR" dirty="0"/>
              <a:t> κυκλοφορία</a:t>
            </a:r>
          </a:p>
          <a:p>
            <a:r>
              <a:rPr lang="el-GR" dirty="0"/>
              <a:t>4η–5η εβδομάδα: διαχωρισμός καρδιακού σωλήνα σε τέσσερις καρδιακές κοιλότητες</a:t>
            </a:r>
          </a:p>
          <a:p>
            <a:r>
              <a:rPr lang="el-GR" dirty="0"/>
              <a:t>6η εβδομάδα: μετασχηματισμός αορτικών τόξων</a:t>
            </a:r>
          </a:p>
          <a:p>
            <a:r>
              <a:rPr lang="el-GR" dirty="0"/>
              <a:t>8η εβδομάδα: ολοκλήρωση σχηματισμού καρδιακών βαλβίδων</a:t>
            </a:r>
          </a:p>
          <a:p>
            <a:r>
              <a:rPr lang="el-GR" dirty="0"/>
              <a:t>Γέννηση: σύγκλειση ωοειδούς τρήματος</a:t>
            </a:r>
          </a:p>
          <a:p>
            <a:endParaRPr lang="el-GR" dirty="0"/>
          </a:p>
        </p:txBody>
      </p:sp>
    </p:spTree>
    <p:extLst>
      <p:ext uri="{BB962C8B-B14F-4D97-AF65-F5344CB8AC3E}">
        <p14:creationId xmlns:p14="http://schemas.microsoft.com/office/powerpoint/2010/main" val="32247357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6E812D1-C0B3-6EED-5E1F-4682E5F6285A}"/>
              </a:ext>
            </a:extLst>
          </p:cNvPr>
          <p:cNvSpPr>
            <a:spLocks noGrp="1"/>
          </p:cNvSpPr>
          <p:nvPr>
            <p:ph type="title"/>
          </p:nvPr>
        </p:nvSpPr>
        <p:spPr>
          <a:xfrm>
            <a:off x="838200" y="1083581"/>
            <a:ext cx="10515600" cy="698501"/>
          </a:xfrm>
        </p:spPr>
        <p:txBody>
          <a:bodyPr>
            <a:normAutofit fontScale="90000"/>
          </a:bodyPr>
          <a:lstStyle/>
          <a:p>
            <a:r>
              <a:rPr lang="el-GR" dirty="0"/>
              <a:t>Η επικοινωνία του εμβρύου με τον πλακούντα</a:t>
            </a:r>
          </a:p>
        </p:txBody>
      </p:sp>
      <p:sp>
        <p:nvSpPr>
          <p:cNvPr id="3" name="Θέση περιεχομένου 2">
            <a:extLst>
              <a:ext uri="{FF2B5EF4-FFF2-40B4-BE49-F238E27FC236}">
                <a16:creationId xmlns:a16="http://schemas.microsoft.com/office/drawing/2014/main" id="{F7B80186-B8EF-C41C-385A-15E0338A9892}"/>
              </a:ext>
            </a:extLst>
          </p:cNvPr>
          <p:cNvSpPr>
            <a:spLocks noGrp="1"/>
          </p:cNvSpPr>
          <p:nvPr>
            <p:ph idx="1"/>
          </p:nvPr>
        </p:nvSpPr>
        <p:spPr>
          <a:xfrm>
            <a:off x="838200" y="2043339"/>
            <a:ext cx="5965371" cy="4226832"/>
          </a:xfrm>
        </p:spPr>
        <p:txBody>
          <a:bodyPr>
            <a:normAutofit/>
          </a:bodyPr>
          <a:lstStyle/>
          <a:p>
            <a:pPr marL="0" indent="0">
              <a:buNone/>
            </a:pPr>
            <a:r>
              <a:rPr lang="el-GR" sz="2400" dirty="0"/>
              <a:t>Γίνεται μέσω:</a:t>
            </a:r>
          </a:p>
          <a:p>
            <a:r>
              <a:rPr lang="el-GR" sz="2400" dirty="0"/>
              <a:t>Μιας ομφαλικής φλέβας</a:t>
            </a:r>
          </a:p>
          <a:p>
            <a:r>
              <a:rPr lang="el-GR" sz="2400" dirty="0"/>
              <a:t>Δύο ομφαλικών αρτηριών</a:t>
            </a:r>
          </a:p>
          <a:p>
            <a:r>
              <a:rPr lang="el-GR" sz="2400" dirty="0"/>
              <a:t>(Στο τέλος της 3ης εμβρυϊκής εβδομάδας)</a:t>
            </a:r>
          </a:p>
          <a:p>
            <a:r>
              <a:rPr lang="el-GR" sz="2400" b="1" dirty="0"/>
              <a:t>Κύριες, </a:t>
            </a:r>
            <a:r>
              <a:rPr lang="el-GR" sz="2400" b="1" dirty="0" err="1"/>
              <a:t>Επικύριες</a:t>
            </a:r>
            <a:r>
              <a:rPr lang="el-GR" sz="2400" b="1" dirty="0"/>
              <a:t> </a:t>
            </a:r>
            <a:r>
              <a:rPr lang="el-GR" sz="2400" b="1" dirty="0" err="1"/>
              <a:t>Υποκύριες</a:t>
            </a:r>
            <a:r>
              <a:rPr lang="el-GR" sz="2400" b="1" dirty="0"/>
              <a:t> Φλέβες</a:t>
            </a:r>
          </a:p>
          <a:p>
            <a:endParaRPr lang="el-GR" sz="2400" dirty="0"/>
          </a:p>
        </p:txBody>
      </p:sp>
      <p:pic>
        <p:nvPicPr>
          <p:cNvPr id="39938" name="Picture 2" descr="Human Placenta anatomy">
            <a:extLst>
              <a:ext uri="{FF2B5EF4-FFF2-40B4-BE49-F238E27FC236}">
                <a16:creationId xmlns:a16="http://schemas.microsoft.com/office/drawing/2014/main" id="{0522BFB7-309D-DCE3-A424-B88FFF134F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1845" y="1878467"/>
            <a:ext cx="3416377" cy="4556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75092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BD2E71C-D641-8D0A-C347-00A05DFC2CB4}"/>
              </a:ext>
            </a:extLst>
          </p:cNvPr>
          <p:cNvSpPr>
            <a:spLocks noGrp="1"/>
          </p:cNvSpPr>
          <p:nvPr>
            <p:ph type="title"/>
          </p:nvPr>
        </p:nvSpPr>
        <p:spPr/>
        <p:txBody>
          <a:bodyPr>
            <a:normAutofit fontScale="90000"/>
          </a:bodyPr>
          <a:lstStyle/>
          <a:p>
            <a:r>
              <a:rPr lang="el-GR" dirty="0"/>
              <a:t>Στο τέλος της 4ης Εμβρυϊκής Εβδομάδας</a:t>
            </a:r>
          </a:p>
        </p:txBody>
      </p:sp>
      <p:sp>
        <p:nvSpPr>
          <p:cNvPr id="3" name="Θέση περιεχομένου 2">
            <a:extLst>
              <a:ext uri="{FF2B5EF4-FFF2-40B4-BE49-F238E27FC236}">
                <a16:creationId xmlns:a16="http://schemas.microsoft.com/office/drawing/2014/main" id="{3B0AAC0C-00C7-A5EB-C6D1-5C5F37CDCCEF}"/>
              </a:ext>
            </a:extLst>
          </p:cNvPr>
          <p:cNvSpPr>
            <a:spLocks noGrp="1"/>
          </p:cNvSpPr>
          <p:nvPr>
            <p:ph idx="1"/>
          </p:nvPr>
        </p:nvSpPr>
        <p:spPr/>
        <p:txBody>
          <a:bodyPr>
            <a:normAutofit/>
          </a:bodyPr>
          <a:lstStyle/>
          <a:p>
            <a:r>
              <a:rPr lang="el-GR" dirty="0"/>
              <a:t>Το αίμα από τον καρδιακό σωλήνα ρέει μέσα από σειρά συζυγών αρτηριών – αρτηριακά τόξα (1ο, 2ο, 3ο, 4ο, 6ο)</a:t>
            </a:r>
          </a:p>
          <a:p>
            <a:r>
              <a:rPr lang="el-GR" dirty="0"/>
              <a:t>Στη συνέχεια ρέει μέσα στην δεξιά και την αριστερή ραχιαία αορτή</a:t>
            </a:r>
          </a:p>
          <a:p>
            <a:r>
              <a:rPr lang="el-GR" dirty="0"/>
              <a:t>Οι οποίες συνενώνονται στη μονήρη κατιούσα αορτή</a:t>
            </a:r>
          </a:p>
          <a:p>
            <a:endParaRPr lang="el-GR" dirty="0"/>
          </a:p>
        </p:txBody>
      </p:sp>
    </p:spTree>
    <p:extLst>
      <p:ext uri="{BB962C8B-B14F-4D97-AF65-F5344CB8AC3E}">
        <p14:creationId xmlns:p14="http://schemas.microsoft.com/office/powerpoint/2010/main" val="33545647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9DA3A94-F49F-BFF6-E6E8-64C43A0ED5ED}"/>
              </a:ext>
            </a:extLst>
          </p:cNvPr>
          <p:cNvSpPr>
            <a:spLocks noGrp="1"/>
          </p:cNvSpPr>
          <p:nvPr>
            <p:ph type="title"/>
          </p:nvPr>
        </p:nvSpPr>
        <p:spPr/>
        <p:txBody>
          <a:bodyPr>
            <a:normAutofit fontScale="90000"/>
          </a:bodyPr>
          <a:lstStyle/>
          <a:p>
            <a:r>
              <a:rPr lang="el-GR" dirty="0"/>
              <a:t>5η - 6η Εμβρυϊκή Εβδομάδα</a:t>
            </a:r>
          </a:p>
        </p:txBody>
      </p:sp>
      <p:sp>
        <p:nvSpPr>
          <p:cNvPr id="3" name="Θέση περιεχομένου 2">
            <a:extLst>
              <a:ext uri="{FF2B5EF4-FFF2-40B4-BE49-F238E27FC236}">
                <a16:creationId xmlns:a16="http://schemas.microsoft.com/office/drawing/2014/main" id="{1617F8AA-77DF-F5B5-7800-BC710EF6FE90}"/>
              </a:ext>
            </a:extLst>
          </p:cNvPr>
          <p:cNvSpPr>
            <a:spLocks noGrp="1"/>
          </p:cNvSpPr>
          <p:nvPr>
            <p:ph idx="1"/>
          </p:nvPr>
        </p:nvSpPr>
        <p:spPr>
          <a:xfrm>
            <a:off x="838200" y="1825625"/>
            <a:ext cx="5007429" cy="4297589"/>
          </a:xfrm>
        </p:spPr>
        <p:txBody>
          <a:bodyPr>
            <a:normAutofit/>
          </a:bodyPr>
          <a:lstStyle/>
          <a:p>
            <a:r>
              <a:rPr lang="el-GR" dirty="0"/>
              <a:t>Εξαφανίζεται η δεξιά ραχιαία αορτή</a:t>
            </a:r>
          </a:p>
          <a:p>
            <a:r>
              <a:rPr lang="el-GR" dirty="0"/>
              <a:t>Μετασχηματίζονται τα αορτικά τόξα σε τύπο ενηλίκου</a:t>
            </a:r>
          </a:p>
          <a:p>
            <a:endParaRPr lang="el-GR" dirty="0"/>
          </a:p>
        </p:txBody>
      </p:sp>
      <p:pic>
        <p:nvPicPr>
          <p:cNvPr id="39938" name="Picture 4" descr="5-10b">
            <a:extLst>
              <a:ext uri="{FF2B5EF4-FFF2-40B4-BE49-F238E27FC236}">
                <a16:creationId xmlns:a16="http://schemas.microsoft.com/office/drawing/2014/main" id="{C9FEAA3F-1B94-5B7B-EE21-04349F630F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7614" y="1690688"/>
            <a:ext cx="3365917" cy="4693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47418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983A4DD-DB40-EFBA-020B-F5807A8DC42E}"/>
              </a:ext>
            </a:extLst>
          </p:cNvPr>
          <p:cNvSpPr>
            <a:spLocks noGrp="1"/>
          </p:cNvSpPr>
          <p:nvPr>
            <p:ph type="title"/>
          </p:nvPr>
        </p:nvSpPr>
        <p:spPr>
          <a:xfrm>
            <a:off x="968829" y="1127124"/>
            <a:ext cx="9470571" cy="698501"/>
          </a:xfrm>
        </p:spPr>
        <p:txBody>
          <a:bodyPr>
            <a:normAutofit fontScale="90000"/>
          </a:bodyPr>
          <a:lstStyle/>
          <a:p>
            <a:r>
              <a:rPr lang="el-GR" dirty="0"/>
              <a:t>Παράγωγα των Εμβρυϊκών Αορτικών Τόξων 6η Εβδομάδα</a:t>
            </a:r>
          </a:p>
        </p:txBody>
      </p:sp>
      <p:sp>
        <p:nvSpPr>
          <p:cNvPr id="3" name="Θέση περιεχομένου 2">
            <a:extLst>
              <a:ext uri="{FF2B5EF4-FFF2-40B4-BE49-F238E27FC236}">
                <a16:creationId xmlns:a16="http://schemas.microsoft.com/office/drawing/2014/main" id="{9C4240D4-01A0-D53E-5383-FDD7BF3D9205}"/>
              </a:ext>
            </a:extLst>
          </p:cNvPr>
          <p:cNvSpPr>
            <a:spLocks noGrp="1"/>
          </p:cNvSpPr>
          <p:nvPr>
            <p:ph idx="1"/>
          </p:nvPr>
        </p:nvSpPr>
        <p:spPr>
          <a:xfrm>
            <a:off x="772886" y="2315482"/>
            <a:ext cx="3701143" cy="4351338"/>
          </a:xfrm>
        </p:spPr>
        <p:txBody>
          <a:bodyPr>
            <a:normAutofit fontScale="62500" lnSpcReduction="20000"/>
          </a:bodyPr>
          <a:lstStyle/>
          <a:p>
            <a:r>
              <a:rPr lang="el-GR" b="1" dirty="0"/>
              <a:t>1ο και 2ο αορτικό τόξο</a:t>
            </a:r>
            <a:endParaRPr lang="el-GR" dirty="0"/>
          </a:p>
          <a:p>
            <a:pPr lvl="1"/>
            <a:r>
              <a:rPr lang="el-GR" dirty="0"/>
              <a:t>Τμήμα των γναθιαίων αρτηριών</a:t>
            </a:r>
          </a:p>
          <a:p>
            <a:r>
              <a:rPr lang="el-GR" b="1" dirty="0"/>
              <a:t>3ο αορτικό τόξο</a:t>
            </a:r>
            <a:endParaRPr lang="el-GR" dirty="0"/>
          </a:p>
          <a:p>
            <a:pPr lvl="1"/>
            <a:r>
              <a:rPr lang="el-GR" dirty="0"/>
              <a:t>Κοινές και έσω καρωτίδες</a:t>
            </a:r>
          </a:p>
          <a:p>
            <a:r>
              <a:rPr lang="el-GR" b="1" dirty="0"/>
              <a:t>4ο αορτικό τόξο</a:t>
            </a:r>
            <a:endParaRPr lang="el-GR" dirty="0"/>
          </a:p>
          <a:p>
            <a:pPr lvl="1"/>
            <a:r>
              <a:rPr lang="el-GR" dirty="0"/>
              <a:t>Δεξιά υποκλείδια αρτηρία</a:t>
            </a:r>
          </a:p>
          <a:p>
            <a:pPr lvl="1"/>
            <a:r>
              <a:rPr lang="el-GR" dirty="0"/>
              <a:t>Και τμήμα του τόξου της αορτής</a:t>
            </a:r>
          </a:p>
          <a:p>
            <a:r>
              <a:rPr lang="el-GR" b="1" dirty="0"/>
              <a:t>6ο αορτικό τόξο</a:t>
            </a:r>
            <a:endParaRPr lang="el-GR" dirty="0"/>
          </a:p>
          <a:p>
            <a:pPr lvl="1"/>
            <a:r>
              <a:rPr lang="el-GR" dirty="0"/>
              <a:t>Αρτηριακός πόρος</a:t>
            </a:r>
          </a:p>
          <a:p>
            <a:pPr lvl="1"/>
            <a:r>
              <a:rPr lang="el-GR" dirty="0"/>
              <a:t>Πνευμονικές αρτηρίες</a:t>
            </a:r>
            <a:br>
              <a:rPr lang="el-GR" dirty="0"/>
            </a:br>
            <a:endParaRPr lang="el-GR" dirty="0"/>
          </a:p>
        </p:txBody>
      </p:sp>
      <p:pic>
        <p:nvPicPr>
          <p:cNvPr id="4" name="Εικόνα 3">
            <a:extLst>
              <a:ext uri="{FF2B5EF4-FFF2-40B4-BE49-F238E27FC236}">
                <a16:creationId xmlns:a16="http://schemas.microsoft.com/office/drawing/2014/main" id="{FD322D14-8B1B-EDF2-155B-11163FDF7806}"/>
              </a:ext>
            </a:extLst>
          </p:cNvPr>
          <p:cNvPicPr>
            <a:picLocks noChangeAspect="1"/>
          </p:cNvPicPr>
          <p:nvPr/>
        </p:nvPicPr>
        <p:blipFill>
          <a:blip r:embed="rId2"/>
          <a:stretch>
            <a:fillRect/>
          </a:stretch>
        </p:blipFill>
        <p:spPr>
          <a:xfrm>
            <a:off x="5310393" y="2137099"/>
            <a:ext cx="6108721" cy="4529721"/>
          </a:xfrm>
          <a:prstGeom prst="rect">
            <a:avLst/>
          </a:prstGeom>
        </p:spPr>
      </p:pic>
    </p:spTree>
    <p:extLst>
      <p:ext uri="{BB962C8B-B14F-4D97-AF65-F5344CB8AC3E}">
        <p14:creationId xmlns:p14="http://schemas.microsoft.com/office/powerpoint/2010/main" val="28269537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B69A5F2-F873-6504-7DBC-8DFF50E2A432}"/>
              </a:ext>
            </a:extLst>
          </p:cNvPr>
          <p:cNvSpPr>
            <a:spLocks noGrp="1"/>
          </p:cNvSpPr>
          <p:nvPr>
            <p:ph type="title"/>
          </p:nvPr>
        </p:nvSpPr>
        <p:spPr/>
        <p:txBody>
          <a:bodyPr>
            <a:normAutofit fontScale="90000"/>
          </a:bodyPr>
          <a:lstStyle/>
          <a:p>
            <a:r>
              <a:rPr lang="el-GR" dirty="0"/>
              <a:t>Σχηματισμός Των Αιμοφόρων Αγγείων</a:t>
            </a:r>
          </a:p>
        </p:txBody>
      </p:sp>
      <p:sp>
        <p:nvSpPr>
          <p:cNvPr id="3" name="Θέση περιεχομένου 2">
            <a:extLst>
              <a:ext uri="{FF2B5EF4-FFF2-40B4-BE49-F238E27FC236}">
                <a16:creationId xmlns:a16="http://schemas.microsoft.com/office/drawing/2014/main" id="{47CFB6B4-6DA9-E78C-12A4-C698FB506CBF}"/>
              </a:ext>
            </a:extLst>
          </p:cNvPr>
          <p:cNvSpPr>
            <a:spLocks noGrp="1"/>
          </p:cNvSpPr>
          <p:nvPr>
            <p:ph idx="1"/>
          </p:nvPr>
        </p:nvSpPr>
        <p:spPr>
          <a:xfrm>
            <a:off x="452890" y="1959767"/>
            <a:ext cx="6731682" cy="4619625"/>
          </a:xfrm>
        </p:spPr>
        <p:txBody>
          <a:bodyPr>
            <a:normAutofit fontScale="92500"/>
          </a:bodyPr>
          <a:lstStyle/>
          <a:p>
            <a:r>
              <a:rPr lang="el-GR" sz="1800" dirty="0"/>
              <a:t>Αρχικά εμφανίζονται μέσα στο πλάγιο πέταλο του μεσοδέρματος</a:t>
            </a:r>
          </a:p>
          <a:p>
            <a:r>
              <a:rPr lang="el-GR" sz="1800" dirty="0"/>
              <a:t>Και στο </a:t>
            </a:r>
            <a:r>
              <a:rPr lang="el-GR" sz="1800" dirty="0" err="1"/>
              <a:t>καρδιογόνο</a:t>
            </a:r>
            <a:r>
              <a:rPr lang="el-GR" sz="1800" dirty="0"/>
              <a:t> μεσόδερμα</a:t>
            </a:r>
          </a:p>
          <a:p>
            <a:r>
              <a:rPr lang="el-GR" sz="1800" dirty="0"/>
              <a:t>Καθώς και στο </a:t>
            </a:r>
            <a:r>
              <a:rPr lang="el-GR" sz="1800" dirty="0" err="1"/>
              <a:t>εξωεμβρυϊκό</a:t>
            </a:r>
            <a:r>
              <a:rPr lang="el-GR" sz="1800" dirty="0"/>
              <a:t> μεσόδερμα του λεκιθικού ασκού</a:t>
            </a:r>
          </a:p>
          <a:p>
            <a:r>
              <a:rPr lang="el-GR" sz="1800" dirty="0"/>
              <a:t>Και του συνδετικού μίσχου</a:t>
            </a:r>
          </a:p>
          <a:p>
            <a:r>
              <a:rPr lang="el-GR" sz="1800" dirty="0"/>
              <a:t>Το </a:t>
            </a:r>
            <a:r>
              <a:rPr lang="el-GR" sz="1800" dirty="0" err="1"/>
              <a:t>μεσέγχυμα</a:t>
            </a:r>
            <a:r>
              <a:rPr lang="el-GR" sz="1800" dirty="0"/>
              <a:t> πυκνώνει σε αλληλοσυνδεόμενες κυτταρικές </a:t>
            </a:r>
            <a:r>
              <a:rPr lang="el-GR" sz="1800" dirty="0" err="1"/>
              <a:t>δοκίδες</a:t>
            </a:r>
            <a:endParaRPr lang="el-GR" sz="1800" dirty="0"/>
          </a:p>
          <a:p>
            <a:r>
              <a:rPr lang="el-GR" sz="1800" dirty="0"/>
              <a:t>Οι οποίες στη συνέχεια </a:t>
            </a:r>
            <a:r>
              <a:rPr lang="el-GR" sz="1800" dirty="0" err="1"/>
              <a:t>σηραγγοποιούνται</a:t>
            </a:r>
            <a:endParaRPr lang="el-GR" sz="1800" dirty="0"/>
          </a:p>
          <a:p>
            <a:r>
              <a:rPr lang="el-GR" sz="1800" dirty="0"/>
              <a:t>Και σχηματίζεται ο αυλός των αγγείων</a:t>
            </a:r>
          </a:p>
          <a:p>
            <a:r>
              <a:rPr lang="el-GR" sz="1800" dirty="0"/>
              <a:t>Μερικά κύτταρα που παραμένουν μέσα στον αυλό</a:t>
            </a:r>
          </a:p>
          <a:p>
            <a:r>
              <a:rPr lang="el-GR" sz="1800" dirty="0"/>
              <a:t>Διαφοροποιούνται σε ερυθρά αιμοσφαίρια</a:t>
            </a:r>
          </a:p>
          <a:p>
            <a:endParaRPr lang="el-GR" sz="1800" dirty="0"/>
          </a:p>
        </p:txBody>
      </p:sp>
      <p:pic>
        <p:nvPicPr>
          <p:cNvPr id="43011" name="Picture 5" descr="5-1">
            <a:extLst>
              <a:ext uri="{FF2B5EF4-FFF2-40B4-BE49-F238E27FC236}">
                <a16:creationId xmlns:a16="http://schemas.microsoft.com/office/drawing/2014/main" id="{A880D409-19C2-9A2C-69C7-D90E67B107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4572" y="1691481"/>
            <a:ext cx="4554538" cy="461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06093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F53A3A3-D3D8-7C18-CBCF-8BFC10C2F647}"/>
              </a:ext>
            </a:extLst>
          </p:cNvPr>
          <p:cNvSpPr>
            <a:spLocks noGrp="1"/>
          </p:cNvSpPr>
          <p:nvPr>
            <p:ph type="title"/>
          </p:nvPr>
        </p:nvSpPr>
        <p:spPr>
          <a:xfrm>
            <a:off x="1045029" y="1127124"/>
            <a:ext cx="9339943" cy="698501"/>
          </a:xfrm>
        </p:spPr>
        <p:txBody>
          <a:bodyPr>
            <a:normAutofit fontScale="90000"/>
          </a:bodyPr>
          <a:lstStyle/>
          <a:p>
            <a:r>
              <a:rPr lang="el-GR" dirty="0"/>
              <a:t>Σχηματισμός Δεξιού &amp; Αριστερού Καρδιακού Σωλήνα</a:t>
            </a:r>
          </a:p>
        </p:txBody>
      </p:sp>
      <p:sp>
        <p:nvSpPr>
          <p:cNvPr id="3" name="Θέση περιεχομένου 2">
            <a:extLst>
              <a:ext uri="{FF2B5EF4-FFF2-40B4-BE49-F238E27FC236}">
                <a16:creationId xmlns:a16="http://schemas.microsoft.com/office/drawing/2014/main" id="{4D96AE22-DD6A-10AE-0128-82BC664BBA06}"/>
              </a:ext>
            </a:extLst>
          </p:cNvPr>
          <p:cNvSpPr>
            <a:spLocks noGrp="1"/>
          </p:cNvSpPr>
          <p:nvPr>
            <p:ph idx="1"/>
          </p:nvPr>
        </p:nvSpPr>
        <p:spPr>
          <a:xfrm>
            <a:off x="838200" y="2340429"/>
            <a:ext cx="4909457" cy="3836534"/>
          </a:xfrm>
        </p:spPr>
        <p:txBody>
          <a:bodyPr>
            <a:normAutofit/>
          </a:bodyPr>
          <a:lstStyle/>
          <a:p>
            <a:r>
              <a:rPr lang="el-GR" sz="2400" dirty="0"/>
              <a:t>Οι αγγειακοί χώροι συγχωνεύονται σε αριστερό και δεξιό ενδοθηλιακό καρδιακό σωλήνα (20η ημέρα)</a:t>
            </a:r>
          </a:p>
          <a:p>
            <a:r>
              <a:rPr lang="el-GR" sz="2400" dirty="0"/>
              <a:t>Οι οποίοι επικοινωνούν στη μέση γραμμή</a:t>
            </a:r>
          </a:p>
          <a:p>
            <a:endParaRPr lang="el-GR" sz="2400" dirty="0"/>
          </a:p>
        </p:txBody>
      </p:sp>
      <p:pic>
        <p:nvPicPr>
          <p:cNvPr id="46082" name="Picture 4" descr="5-3">
            <a:extLst>
              <a:ext uri="{FF2B5EF4-FFF2-40B4-BE49-F238E27FC236}">
                <a16:creationId xmlns:a16="http://schemas.microsoft.com/office/drawing/2014/main" id="{BC9F38C2-51C3-C2F2-10BA-2391B12677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9196" y="2135867"/>
            <a:ext cx="3799590" cy="4440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71240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EC72ABF-EDD3-D1DE-7A31-9B70B9CCB4E6}"/>
              </a:ext>
            </a:extLst>
          </p:cNvPr>
          <p:cNvSpPr>
            <a:spLocks noGrp="1"/>
          </p:cNvSpPr>
          <p:nvPr>
            <p:ph type="title"/>
          </p:nvPr>
        </p:nvSpPr>
        <p:spPr/>
        <p:txBody>
          <a:bodyPr>
            <a:normAutofit fontScale="90000"/>
          </a:bodyPr>
          <a:lstStyle/>
          <a:p>
            <a:r>
              <a:rPr lang="el-GR" dirty="0"/>
              <a:t>Σχηματισμός Ενιαίου Καρδιακού Σωλήνα</a:t>
            </a:r>
          </a:p>
        </p:txBody>
      </p:sp>
      <p:sp>
        <p:nvSpPr>
          <p:cNvPr id="3" name="Θέση περιεχομένου 2">
            <a:extLst>
              <a:ext uri="{FF2B5EF4-FFF2-40B4-BE49-F238E27FC236}">
                <a16:creationId xmlns:a16="http://schemas.microsoft.com/office/drawing/2014/main" id="{33030B87-1AAD-89B0-24E1-ECC8DBFAE67C}"/>
              </a:ext>
            </a:extLst>
          </p:cNvPr>
          <p:cNvSpPr>
            <a:spLocks noGrp="1"/>
          </p:cNvSpPr>
          <p:nvPr>
            <p:ph idx="1"/>
          </p:nvPr>
        </p:nvSpPr>
        <p:spPr/>
        <p:txBody>
          <a:bodyPr/>
          <a:lstStyle/>
          <a:p>
            <a:r>
              <a:rPr lang="el-GR" dirty="0"/>
              <a:t>Τέλος 3ης και 4ης εμβρυϊκής εβδομάδας συνενώνεται ο δεξιός και ο αριστερός ενδοθηλιακός καρδιακός σωλήνας σε ενιαίο ενδοθηλιακό καρδιακό σωλήνα</a:t>
            </a:r>
          </a:p>
          <a:p>
            <a:r>
              <a:rPr lang="el-GR" dirty="0"/>
              <a:t>Και περιβάλλεται από ένα χιτώνα ο οποίος θα σχηματίσει τον καρδιακό μυ (μυοκάρδιο)</a:t>
            </a:r>
          </a:p>
          <a:p>
            <a:endParaRPr lang="el-GR" dirty="0"/>
          </a:p>
        </p:txBody>
      </p:sp>
    </p:spTree>
    <p:extLst>
      <p:ext uri="{BB962C8B-B14F-4D97-AF65-F5344CB8AC3E}">
        <p14:creationId xmlns:p14="http://schemas.microsoft.com/office/powerpoint/2010/main" val="4331142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E85D2E1-95E0-B702-8241-7F8538EEF753}"/>
              </a:ext>
            </a:extLst>
          </p:cNvPr>
          <p:cNvSpPr>
            <a:spLocks noGrp="1"/>
          </p:cNvSpPr>
          <p:nvPr>
            <p:ph type="title"/>
          </p:nvPr>
        </p:nvSpPr>
        <p:spPr>
          <a:xfrm>
            <a:off x="838200" y="1199016"/>
            <a:ext cx="10515600" cy="698501"/>
          </a:xfrm>
        </p:spPr>
        <p:txBody>
          <a:bodyPr>
            <a:normAutofit fontScale="90000"/>
          </a:bodyPr>
          <a:lstStyle/>
          <a:p>
            <a:r>
              <a:rPr lang="el-GR" dirty="0"/>
              <a:t>Επιθηλιακά Κύτταρα του </a:t>
            </a:r>
            <a:r>
              <a:rPr lang="el-GR" dirty="0" err="1"/>
              <a:t>Καρδιογόνου</a:t>
            </a:r>
            <a:r>
              <a:rPr lang="el-GR" dirty="0"/>
              <a:t> Μεσοδέρματος</a:t>
            </a:r>
          </a:p>
        </p:txBody>
      </p:sp>
      <p:sp>
        <p:nvSpPr>
          <p:cNvPr id="3" name="Θέση περιεχομένου 2">
            <a:extLst>
              <a:ext uri="{FF2B5EF4-FFF2-40B4-BE49-F238E27FC236}">
                <a16:creationId xmlns:a16="http://schemas.microsoft.com/office/drawing/2014/main" id="{CA7307BD-1CAF-42AC-EFDE-0F59C5DF949D}"/>
              </a:ext>
            </a:extLst>
          </p:cNvPr>
          <p:cNvSpPr>
            <a:spLocks noGrp="1"/>
          </p:cNvSpPr>
          <p:nvPr>
            <p:ph idx="1"/>
          </p:nvPr>
        </p:nvSpPr>
        <p:spPr>
          <a:xfrm>
            <a:off x="729343" y="2906485"/>
            <a:ext cx="4332514" cy="3292249"/>
          </a:xfrm>
        </p:spPr>
        <p:txBody>
          <a:bodyPr>
            <a:normAutofit/>
          </a:bodyPr>
          <a:lstStyle/>
          <a:p>
            <a:pPr marL="0" indent="0" algn="ctr">
              <a:buNone/>
            </a:pPr>
            <a:r>
              <a:rPr lang="el-GR" sz="2400"/>
              <a:t>Μεταναστεύουν πάνω στο μυοκάρδιο για να σχηματίσουν το επικάρδιο (ορογόνο μυοκάρδιο)</a:t>
            </a:r>
          </a:p>
          <a:p>
            <a:pPr marL="0" indent="0" algn="ctr">
              <a:buNone/>
            </a:pPr>
            <a:endParaRPr lang="el-GR" sz="2400" dirty="0"/>
          </a:p>
        </p:txBody>
      </p:sp>
      <p:pic>
        <p:nvPicPr>
          <p:cNvPr id="97287" name="Picture 7" descr="5-4">
            <a:extLst>
              <a:ext uri="{FF2B5EF4-FFF2-40B4-BE49-F238E27FC236}">
                <a16:creationId xmlns:a16="http://schemas.microsoft.com/office/drawing/2014/main" id="{2767A75F-2D35-1AEA-90D7-D9E484CCAD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8033" y="2354995"/>
            <a:ext cx="3534667" cy="407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2194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97287"/>
                                        </p:tgtEl>
                                        <p:attrNameLst>
                                          <p:attrName>style.visibility</p:attrName>
                                        </p:attrNameLst>
                                      </p:cBhvr>
                                      <p:to>
                                        <p:strVal val="visible"/>
                                      </p:to>
                                    </p:set>
                                    <p:animEffect transition="in" filter="fade">
                                      <p:cBhvr>
                                        <p:cTn id="7" dur="1000"/>
                                        <p:tgtEl>
                                          <p:spTgt spid="97287"/>
                                        </p:tgtEl>
                                      </p:cBhvr>
                                    </p:animEffect>
                                    <p:anim calcmode="lin" valueType="num">
                                      <p:cBhvr>
                                        <p:cTn id="8" dur="1000" fill="hold"/>
                                        <p:tgtEl>
                                          <p:spTgt spid="97287"/>
                                        </p:tgtEl>
                                        <p:attrNameLst>
                                          <p:attrName>ppt_x</p:attrName>
                                        </p:attrNameLst>
                                      </p:cBhvr>
                                      <p:tavLst>
                                        <p:tav tm="0">
                                          <p:val>
                                            <p:strVal val="#ppt_x"/>
                                          </p:val>
                                        </p:tav>
                                        <p:tav tm="100000">
                                          <p:val>
                                            <p:strVal val="#ppt_x"/>
                                          </p:val>
                                        </p:tav>
                                      </p:tavLst>
                                    </p:anim>
                                    <p:anim calcmode="lin" valueType="num">
                                      <p:cBhvr>
                                        <p:cTn id="9" dur="1000" fill="hold"/>
                                        <p:tgtEl>
                                          <p:spTgt spid="972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7BA44CD-E517-A0BD-864E-EE3D0F08D3D4}"/>
              </a:ext>
            </a:extLst>
          </p:cNvPr>
          <p:cNvSpPr>
            <a:spLocks noGrp="1"/>
          </p:cNvSpPr>
          <p:nvPr>
            <p:ph type="title"/>
          </p:nvPr>
        </p:nvSpPr>
        <p:spPr>
          <a:xfrm>
            <a:off x="838200" y="1127124"/>
            <a:ext cx="10515600" cy="698501"/>
          </a:xfrm>
        </p:spPr>
        <p:txBody>
          <a:bodyPr>
            <a:normAutofit fontScale="90000"/>
          </a:bodyPr>
          <a:lstStyle/>
          <a:p>
            <a:r>
              <a:rPr lang="el-GR" dirty="0"/>
              <a:t>Σχηματισμός των θαλάμων του Καρδιακού Σωλήνα</a:t>
            </a:r>
          </a:p>
        </p:txBody>
      </p:sp>
      <p:sp>
        <p:nvSpPr>
          <p:cNvPr id="3" name="Θέση περιεχομένου 2">
            <a:extLst>
              <a:ext uri="{FF2B5EF4-FFF2-40B4-BE49-F238E27FC236}">
                <a16:creationId xmlns:a16="http://schemas.microsoft.com/office/drawing/2014/main" id="{1F56BAEB-CFF7-0162-6DD3-A73A4AE46C0D}"/>
              </a:ext>
            </a:extLst>
          </p:cNvPr>
          <p:cNvSpPr>
            <a:spLocks noGrp="1"/>
          </p:cNvSpPr>
          <p:nvPr>
            <p:ph idx="1"/>
          </p:nvPr>
        </p:nvSpPr>
        <p:spPr>
          <a:xfrm>
            <a:off x="838200" y="2285999"/>
            <a:ext cx="4920343" cy="4180115"/>
          </a:xfrm>
        </p:spPr>
        <p:txBody>
          <a:bodyPr>
            <a:normAutofit lnSpcReduction="10000"/>
          </a:bodyPr>
          <a:lstStyle/>
          <a:p>
            <a:pPr marL="0" indent="0">
              <a:buNone/>
            </a:pPr>
            <a:r>
              <a:rPr lang="el-GR" sz="2400" dirty="0"/>
              <a:t>Ο καρδιακός σωλήνας αποτελείται διαδοχικά από:</a:t>
            </a:r>
          </a:p>
          <a:p>
            <a:pPr lvl="1"/>
            <a:r>
              <a:rPr lang="el-GR" sz="2000" dirty="0"/>
              <a:t>Φλεβώδη Κόλπο</a:t>
            </a:r>
          </a:p>
          <a:p>
            <a:pPr lvl="1"/>
            <a:r>
              <a:rPr lang="el-GR" sz="2000" dirty="0"/>
              <a:t>Κόλπο</a:t>
            </a:r>
          </a:p>
          <a:p>
            <a:pPr lvl="1"/>
            <a:r>
              <a:rPr lang="el-GR" sz="2000" dirty="0"/>
              <a:t>Κοιλία</a:t>
            </a:r>
          </a:p>
          <a:p>
            <a:pPr lvl="1"/>
            <a:r>
              <a:rPr lang="el-GR" sz="2000" dirty="0"/>
              <a:t>Καρδιακό Βολβό</a:t>
            </a:r>
          </a:p>
          <a:p>
            <a:pPr lvl="1"/>
            <a:r>
              <a:rPr lang="el-GR" sz="2000" dirty="0"/>
              <a:t>Αρτηριακό Κορμό</a:t>
            </a:r>
          </a:p>
          <a:p>
            <a:pPr lvl="1"/>
            <a:r>
              <a:rPr lang="el-GR" sz="2000" dirty="0"/>
              <a:t>Αορτικό Σάκο</a:t>
            </a:r>
          </a:p>
          <a:p>
            <a:endParaRPr lang="el-GR" sz="2400" dirty="0"/>
          </a:p>
        </p:txBody>
      </p:sp>
      <p:pic>
        <p:nvPicPr>
          <p:cNvPr id="47107" name="Picture 6" descr="5-7a">
            <a:extLst>
              <a:ext uri="{FF2B5EF4-FFF2-40B4-BE49-F238E27FC236}">
                <a16:creationId xmlns:a16="http://schemas.microsoft.com/office/drawing/2014/main" id="{4AFFE36B-1014-A013-9C98-4A99AF5500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1" y="2285999"/>
            <a:ext cx="3684814" cy="4198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5844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7E3A444-3917-7CCD-C754-91A6E377D078}"/>
              </a:ext>
            </a:extLst>
          </p:cNvPr>
          <p:cNvSpPr>
            <a:spLocks noGrp="1"/>
          </p:cNvSpPr>
          <p:nvPr>
            <p:ph type="title"/>
          </p:nvPr>
        </p:nvSpPr>
        <p:spPr/>
        <p:txBody>
          <a:bodyPr>
            <a:normAutofit fontScale="90000"/>
          </a:bodyPr>
          <a:lstStyle/>
          <a:p>
            <a:r>
              <a:rPr lang="el-GR" dirty="0"/>
              <a:t>Διαίρεση Του Καρδιακού Σωλήνα</a:t>
            </a:r>
          </a:p>
        </p:txBody>
      </p:sp>
      <p:sp>
        <p:nvSpPr>
          <p:cNvPr id="3" name="Θέση περιεχομένου 2">
            <a:extLst>
              <a:ext uri="{FF2B5EF4-FFF2-40B4-BE49-F238E27FC236}">
                <a16:creationId xmlns:a16="http://schemas.microsoft.com/office/drawing/2014/main" id="{2696B24A-BFF7-5C56-97CD-37F3F0D6FA6E}"/>
              </a:ext>
            </a:extLst>
          </p:cNvPr>
          <p:cNvSpPr>
            <a:spLocks noGrp="1"/>
          </p:cNvSpPr>
          <p:nvPr>
            <p:ph idx="1"/>
          </p:nvPr>
        </p:nvSpPr>
        <p:spPr>
          <a:xfrm>
            <a:off x="838200" y="1825624"/>
            <a:ext cx="4109357" cy="5032375"/>
          </a:xfrm>
        </p:spPr>
        <p:txBody>
          <a:bodyPr/>
          <a:lstStyle/>
          <a:p>
            <a:r>
              <a:rPr lang="el-GR" dirty="0"/>
              <a:t>Δύο </a:t>
            </a:r>
            <a:r>
              <a:rPr lang="el-GR" dirty="0" err="1"/>
              <a:t>ενδοκαρδιακά</a:t>
            </a:r>
            <a:r>
              <a:rPr lang="el-GR" dirty="0"/>
              <a:t> επάρματα (άνω, κάτω) διαιρούν τον καρδιακό σωλήνα σε δύο πόρους (δεξιό και αριστερό)</a:t>
            </a:r>
          </a:p>
          <a:p>
            <a:endParaRPr lang="el-GR" dirty="0"/>
          </a:p>
        </p:txBody>
      </p:sp>
      <p:pic>
        <p:nvPicPr>
          <p:cNvPr id="48130" name="Picture 4" descr="5-6a">
            <a:extLst>
              <a:ext uri="{FF2B5EF4-FFF2-40B4-BE49-F238E27FC236}">
                <a16:creationId xmlns:a16="http://schemas.microsoft.com/office/drawing/2014/main" id="{B066BD60-8230-1C5C-64A7-629BE45C8A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690688"/>
            <a:ext cx="3940855" cy="479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37137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A872776-1424-A639-A35E-8ADB2F7B8756}"/>
              </a:ext>
            </a:extLst>
          </p:cNvPr>
          <p:cNvSpPr>
            <a:spLocks noGrp="1"/>
          </p:cNvSpPr>
          <p:nvPr>
            <p:ph type="title"/>
          </p:nvPr>
        </p:nvSpPr>
        <p:spPr/>
        <p:txBody>
          <a:bodyPr>
            <a:normAutofit fontScale="90000"/>
          </a:bodyPr>
          <a:lstStyle/>
          <a:p>
            <a:r>
              <a:rPr lang="el-GR" dirty="0"/>
              <a:t>Διαίρεση Των Κόλπων</a:t>
            </a:r>
          </a:p>
        </p:txBody>
      </p:sp>
      <p:sp>
        <p:nvSpPr>
          <p:cNvPr id="3" name="Θέση περιεχομένου 2">
            <a:extLst>
              <a:ext uri="{FF2B5EF4-FFF2-40B4-BE49-F238E27FC236}">
                <a16:creationId xmlns:a16="http://schemas.microsoft.com/office/drawing/2014/main" id="{2AF199D9-8267-2C2C-28D4-4A6C1D275CC6}"/>
              </a:ext>
            </a:extLst>
          </p:cNvPr>
          <p:cNvSpPr>
            <a:spLocks noGrp="1"/>
          </p:cNvSpPr>
          <p:nvPr>
            <p:ph idx="1"/>
          </p:nvPr>
        </p:nvSpPr>
        <p:spPr>
          <a:xfrm>
            <a:off x="838201" y="1825625"/>
            <a:ext cx="5562600" cy="4575175"/>
          </a:xfrm>
        </p:spPr>
        <p:txBody>
          <a:bodyPr>
            <a:normAutofit fontScale="77500" lnSpcReduction="20000"/>
          </a:bodyPr>
          <a:lstStyle/>
          <a:p>
            <a:r>
              <a:rPr lang="el-GR" dirty="0"/>
              <a:t>Οι κόλποι διαιρούνται από δύο διαφράγματα το πρωτογενές και το δευτερογενές</a:t>
            </a:r>
          </a:p>
          <a:p>
            <a:r>
              <a:rPr lang="el-GR" dirty="0"/>
              <a:t>Το δευτερογενές διάφραγμα περιέχει το ωοειδές τρήμα</a:t>
            </a:r>
          </a:p>
          <a:p>
            <a:r>
              <a:rPr lang="el-GR" dirty="0"/>
              <a:t>Το οποίο λειτουργεί ως βαλβίδα εμποδίζοντας την παλινδρόμηση του αίματος από τις αριστερές κοιλότητες προς τις δεξιές</a:t>
            </a:r>
          </a:p>
          <a:p>
            <a:endParaRPr lang="el-GR" dirty="0"/>
          </a:p>
        </p:txBody>
      </p:sp>
      <p:pic>
        <p:nvPicPr>
          <p:cNvPr id="6146" name="Picture 2" descr="Figure. Development of the interatrial septum during fetal life 1 . (A)...  | Download Scientific Diagram">
            <a:extLst>
              <a:ext uri="{FF2B5EF4-FFF2-40B4-BE49-F238E27FC236}">
                <a16:creationId xmlns:a16="http://schemas.microsoft.com/office/drawing/2014/main" id="{EC0B6E17-BA27-9059-20A9-6A99856E65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0892" y="2150419"/>
            <a:ext cx="5162756" cy="3941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29628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A3AFA49-1D0A-3019-7E3D-814AD44D4381}"/>
              </a:ext>
            </a:extLst>
          </p:cNvPr>
          <p:cNvSpPr>
            <a:spLocks noGrp="1"/>
          </p:cNvSpPr>
          <p:nvPr>
            <p:ph type="title"/>
          </p:nvPr>
        </p:nvSpPr>
        <p:spPr>
          <a:xfrm>
            <a:off x="1654629" y="1127124"/>
            <a:ext cx="8327571" cy="698501"/>
          </a:xfrm>
        </p:spPr>
        <p:txBody>
          <a:bodyPr>
            <a:normAutofit fontScale="90000"/>
          </a:bodyPr>
          <a:lstStyle/>
          <a:p>
            <a:r>
              <a:rPr lang="el-GR" dirty="0"/>
              <a:t>Διαίρεση των Κοιλιών &amp; </a:t>
            </a:r>
            <a:r>
              <a:rPr lang="el-GR" dirty="0" err="1"/>
              <a:t>Αορτοπνευμονικό</a:t>
            </a:r>
            <a:r>
              <a:rPr lang="el-GR" dirty="0"/>
              <a:t> Διάφραγμα</a:t>
            </a:r>
          </a:p>
        </p:txBody>
      </p:sp>
      <p:sp>
        <p:nvSpPr>
          <p:cNvPr id="3" name="Θέση περιεχομένου 2">
            <a:extLst>
              <a:ext uri="{FF2B5EF4-FFF2-40B4-BE49-F238E27FC236}">
                <a16:creationId xmlns:a16="http://schemas.microsoft.com/office/drawing/2014/main" id="{F9570425-2F8C-549D-8CDC-E03AC8872535}"/>
              </a:ext>
            </a:extLst>
          </p:cNvPr>
          <p:cNvSpPr>
            <a:spLocks noGrp="1"/>
          </p:cNvSpPr>
          <p:nvPr>
            <p:ph idx="1"/>
          </p:nvPr>
        </p:nvSpPr>
        <p:spPr>
          <a:xfrm>
            <a:off x="707571" y="2075995"/>
            <a:ext cx="7511143" cy="4564289"/>
          </a:xfrm>
        </p:spPr>
        <p:txBody>
          <a:bodyPr>
            <a:normAutofit fontScale="92500" lnSpcReduction="10000"/>
          </a:bodyPr>
          <a:lstStyle/>
          <a:p>
            <a:r>
              <a:rPr lang="el-GR" sz="1800"/>
              <a:t>Η διαίρεση των κοιλιών σχετίζεται με τη διαίρεση του καρδιακού βολβού και του αρτηριακού κορμού</a:t>
            </a:r>
          </a:p>
          <a:p>
            <a:r>
              <a:rPr lang="el-GR" sz="1800"/>
              <a:t>Η κοιλία διαιρείται σε δεξιό και αριστερό θάλαμο με το μεσοκοιλιακό διάφραγμα αλλά δεν είναι πλήρης</a:t>
            </a:r>
          </a:p>
          <a:p>
            <a:r>
              <a:rPr lang="el-GR" sz="1800"/>
              <a:t>Οι βολβικές ακρολοφίες δημιουργούν το αορτοπνευμονικό διάφραγμα</a:t>
            </a:r>
          </a:p>
          <a:p>
            <a:r>
              <a:rPr lang="el-GR" sz="1800"/>
              <a:t>Το οποίο διαιρεί το βολβό σε αορτή και στέλεχος της πνευμονικής αρτηρίας</a:t>
            </a:r>
          </a:p>
          <a:p>
            <a:r>
              <a:rPr lang="el-GR" sz="1800"/>
              <a:t>Όταν συνενωθεί το αορτοπνευμονικό διάφραγμα με το μεσοκοιλιακό διάφραγμα και τα ενδοκαρδιακά επάρματα τότε ολοκληρώνεται η διαίρεση των κοιλιών</a:t>
            </a:r>
          </a:p>
          <a:p>
            <a:r>
              <a:rPr lang="el-GR" sz="1800"/>
              <a:t>Η ανάπτυξη των βαλβίδων έχει ολοκληρωθεί την 8η εβδομάδα</a:t>
            </a:r>
          </a:p>
          <a:p>
            <a:endParaRPr lang="el-GR" sz="1800" dirty="0"/>
          </a:p>
        </p:txBody>
      </p:sp>
      <p:pic>
        <p:nvPicPr>
          <p:cNvPr id="49154" name="Picture 4" descr="5-6b">
            <a:extLst>
              <a:ext uri="{FF2B5EF4-FFF2-40B4-BE49-F238E27FC236}">
                <a16:creationId xmlns:a16="http://schemas.microsoft.com/office/drawing/2014/main" id="{7DBDEF82-9E21-3A27-03B5-EB7E15C2DF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8714" y="2075995"/>
            <a:ext cx="3625044" cy="459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5579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0C79295-4FF9-5578-AD6D-2D68272BA179}"/>
              </a:ext>
            </a:extLst>
          </p:cNvPr>
          <p:cNvSpPr>
            <a:spLocks noGrp="1"/>
          </p:cNvSpPr>
          <p:nvPr>
            <p:ph type="title"/>
          </p:nvPr>
        </p:nvSpPr>
        <p:spPr/>
        <p:txBody>
          <a:bodyPr>
            <a:normAutofit fontScale="90000"/>
          </a:bodyPr>
          <a:lstStyle/>
          <a:p>
            <a:r>
              <a:rPr lang="el-GR" dirty="0"/>
              <a:t>Εμβρυϊκή Κυκλοφορία</a:t>
            </a:r>
          </a:p>
        </p:txBody>
      </p:sp>
      <p:sp>
        <p:nvSpPr>
          <p:cNvPr id="3" name="Θέση περιεχομένου 2">
            <a:extLst>
              <a:ext uri="{FF2B5EF4-FFF2-40B4-BE49-F238E27FC236}">
                <a16:creationId xmlns:a16="http://schemas.microsoft.com/office/drawing/2014/main" id="{9AA1975C-970C-DD5E-BC36-75B5F1B8C5A9}"/>
              </a:ext>
            </a:extLst>
          </p:cNvPr>
          <p:cNvSpPr>
            <a:spLocks noGrp="1"/>
          </p:cNvSpPr>
          <p:nvPr>
            <p:ph idx="1"/>
          </p:nvPr>
        </p:nvSpPr>
        <p:spPr>
          <a:xfrm>
            <a:off x="283028" y="1690688"/>
            <a:ext cx="7407729" cy="4852761"/>
          </a:xfrm>
        </p:spPr>
        <p:txBody>
          <a:bodyPr>
            <a:normAutofit fontScale="85000" lnSpcReduction="10000"/>
          </a:bodyPr>
          <a:lstStyle/>
          <a:p>
            <a:r>
              <a:rPr lang="el-GR" dirty="0"/>
              <a:t>Πλακούντας → Ομφαλική Φλέβα (οξυγονωμένο αίμα) → Φλεβώδης Πόρος → Κάτω Κοίλη Φλέβα (και Άνω Κοίλη Φλέβα) → Δεξιός Κόλπος → Ωοειδές Τρήμα → Αριστερός Κόλπος → Αριστερή Κοιλία → Αορτή → Περιφερικές Αρτηρίες → Έσω Λαγόνιες Αρτηρίες → Ομφαλικές Αρτηρίες → Πλακούντας</a:t>
            </a:r>
          </a:p>
          <a:p>
            <a:r>
              <a:rPr lang="el-GR" dirty="0"/>
              <a:t>Όσο αίμα ρέει στη δεξιά κοιλία εξέρχεται από το στέλεχος της πνευμονικής αρτηρίας και μέσω του αρτηριακού πόρου προς την αορτή</a:t>
            </a:r>
          </a:p>
          <a:p>
            <a:endParaRPr lang="el-GR" dirty="0"/>
          </a:p>
        </p:txBody>
      </p:sp>
      <p:pic>
        <p:nvPicPr>
          <p:cNvPr id="51202" name="Picture 4" descr="5-5b">
            <a:extLst>
              <a:ext uri="{FF2B5EF4-FFF2-40B4-BE49-F238E27FC236}">
                <a16:creationId xmlns:a16="http://schemas.microsoft.com/office/drawing/2014/main" id="{45A74D9D-5490-5D8E-C1C6-80749C6A63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0757" y="1714500"/>
            <a:ext cx="3863159" cy="4828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0869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C34828D-E8C3-BBCA-B1CE-08FC0A71E2EC}"/>
              </a:ext>
            </a:extLst>
          </p:cNvPr>
          <p:cNvSpPr>
            <a:spLocks noGrp="1"/>
          </p:cNvSpPr>
          <p:nvPr>
            <p:ph type="title"/>
          </p:nvPr>
        </p:nvSpPr>
        <p:spPr/>
        <p:txBody>
          <a:bodyPr>
            <a:normAutofit fontScale="90000"/>
          </a:bodyPr>
          <a:lstStyle/>
          <a:p>
            <a:r>
              <a:rPr lang="el-GR" dirty="0"/>
              <a:t>Αλλαγές Αμέσως Μετά Τη Γέννηση</a:t>
            </a:r>
          </a:p>
        </p:txBody>
      </p:sp>
      <p:sp>
        <p:nvSpPr>
          <p:cNvPr id="3" name="Θέση περιεχομένου 2">
            <a:extLst>
              <a:ext uri="{FF2B5EF4-FFF2-40B4-BE49-F238E27FC236}">
                <a16:creationId xmlns:a16="http://schemas.microsoft.com/office/drawing/2014/main" id="{6E6E0A82-0F64-5D6C-195C-D321AA326C4A}"/>
              </a:ext>
            </a:extLst>
          </p:cNvPr>
          <p:cNvSpPr>
            <a:spLocks noGrp="1"/>
          </p:cNvSpPr>
          <p:nvPr>
            <p:ph idx="1"/>
          </p:nvPr>
        </p:nvSpPr>
        <p:spPr>
          <a:xfrm>
            <a:off x="250371" y="1825625"/>
            <a:ext cx="7848600" cy="5032375"/>
          </a:xfrm>
        </p:spPr>
        <p:txBody>
          <a:bodyPr>
            <a:normAutofit fontScale="70000" lnSpcReduction="20000"/>
          </a:bodyPr>
          <a:lstStyle/>
          <a:p>
            <a:r>
              <a:rPr lang="el-GR" dirty="0"/>
              <a:t>Μετά την απομάκρυνση του αμνιακού υγρού από τους πνεύμονες →</a:t>
            </a:r>
          </a:p>
          <a:p>
            <a:r>
              <a:rPr lang="el-GR" dirty="0"/>
              <a:t>Μειώνεται η πίεση στα πνευμονικά αγγεία →</a:t>
            </a:r>
          </a:p>
          <a:p>
            <a:r>
              <a:rPr lang="el-GR" dirty="0"/>
              <a:t>Αρχίζει η είσοδος του αίματος στη δεξιά κοιλία και στην πνευμονική αρτηρία →</a:t>
            </a:r>
          </a:p>
          <a:p>
            <a:r>
              <a:rPr lang="el-GR" dirty="0"/>
              <a:t>Επιστροφή του αίματος με τις πνευμονικές φλέβες στον αριστερό κόλπο →</a:t>
            </a:r>
          </a:p>
          <a:p>
            <a:r>
              <a:rPr lang="el-GR" dirty="0"/>
              <a:t>Η πίεση του αίματος του αριστερού κόλπου φράζει το ωοειδές τρήμα (πιέζει το πρωτογενές διάφραγμα προς το δευτερογενές διάφραγμα) →</a:t>
            </a:r>
          </a:p>
          <a:p>
            <a:r>
              <a:rPr lang="el-GR" dirty="0"/>
              <a:t>Ροή του αίματος στην αριστερή κοιλία και στην αορτή</a:t>
            </a:r>
          </a:p>
          <a:p>
            <a:endParaRPr lang="el-GR" dirty="0"/>
          </a:p>
        </p:txBody>
      </p:sp>
      <p:sp>
        <p:nvSpPr>
          <p:cNvPr id="4" name="Rectangle 6">
            <a:extLst>
              <a:ext uri="{FF2B5EF4-FFF2-40B4-BE49-F238E27FC236}">
                <a16:creationId xmlns:a16="http://schemas.microsoft.com/office/drawing/2014/main" id="{713387B4-3949-6C62-AE39-A25F7B817E18}"/>
              </a:ext>
            </a:extLst>
          </p:cNvPr>
          <p:cNvSpPr>
            <a:spLocks noGrp="1" noChangeAspect="1" noChangeArrowheads="1"/>
          </p:cNvSpPr>
          <p:nvPr isPhoto="1"/>
        </p:nvSpPr>
        <p:spPr bwMode="auto">
          <a:xfrm>
            <a:off x="8273869" y="1690688"/>
            <a:ext cx="3667760" cy="4926842"/>
          </a:xfrm>
          <a:prstGeom prst="rect">
            <a:avLst/>
          </a:prstGeom>
          <a:blipFill dpi="0" rotWithShape="1">
            <a:blip r:embed="rId2" cstate="print"/>
            <a:srcRect/>
            <a:stretch>
              <a:fillRect b="-8076"/>
            </a:stretch>
          </a:blipFill>
          <a:ln w="9525">
            <a:solidFill>
              <a:schemeClr val="tx1"/>
            </a:solidFill>
            <a:miter lim="800000"/>
            <a:headEnd/>
            <a:tailEnd/>
          </a:ln>
          <a:effectLst/>
        </p:spPr>
        <p:txBody>
          <a:bodyPr/>
          <a:lstStyle/>
          <a:p>
            <a:pPr eaLnBrk="1" hangingPunct="1">
              <a:defRPr/>
            </a:pPr>
            <a:endParaRPr lang="el-GR" dirty="0">
              <a:cs typeface="Arial" charset="0"/>
            </a:endParaRPr>
          </a:p>
        </p:txBody>
      </p:sp>
    </p:spTree>
    <p:extLst>
      <p:ext uri="{BB962C8B-B14F-4D97-AF65-F5344CB8AC3E}">
        <p14:creationId xmlns:p14="http://schemas.microsoft.com/office/powerpoint/2010/main" val="3769202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78E791E-3067-7D0E-3B1D-1B6127331963}"/>
              </a:ext>
            </a:extLst>
          </p:cNvPr>
          <p:cNvSpPr>
            <a:spLocks noGrp="1"/>
          </p:cNvSpPr>
          <p:nvPr>
            <p:ph type="title"/>
          </p:nvPr>
        </p:nvSpPr>
        <p:spPr>
          <a:xfrm>
            <a:off x="838200" y="992187"/>
            <a:ext cx="11000014" cy="698501"/>
          </a:xfrm>
        </p:spPr>
        <p:txBody>
          <a:bodyPr>
            <a:noAutofit/>
          </a:bodyPr>
          <a:lstStyle/>
          <a:p>
            <a:r>
              <a:rPr lang="el-GR" sz="3200" dirty="0"/>
              <a:t>ΣΥΓΓΕΝΕΙΣ ΑΝΩΜΑΛΙΕΣ: </a:t>
            </a:r>
            <a:br>
              <a:rPr lang="el-GR" sz="3200" dirty="0"/>
            </a:br>
            <a:r>
              <a:rPr lang="el-GR" sz="3200" dirty="0"/>
              <a:t>ΑΝΟΙΚΤΟΣ ΑΡΤΗΡΙΑΚΟΣ ΠΟΡΟΣ ΚΑΙ  ΤΕΤΡΑΛΟΓΙΑ FALLOT </a:t>
            </a:r>
          </a:p>
        </p:txBody>
      </p:sp>
      <p:sp>
        <p:nvSpPr>
          <p:cNvPr id="3" name="Θέση περιεχομένου 2">
            <a:extLst>
              <a:ext uri="{FF2B5EF4-FFF2-40B4-BE49-F238E27FC236}">
                <a16:creationId xmlns:a16="http://schemas.microsoft.com/office/drawing/2014/main" id="{A1DECB21-0B01-DDFE-6C6B-3485BED71B95}"/>
              </a:ext>
            </a:extLst>
          </p:cNvPr>
          <p:cNvSpPr>
            <a:spLocks noGrp="1"/>
          </p:cNvSpPr>
          <p:nvPr>
            <p:ph idx="1"/>
          </p:nvPr>
        </p:nvSpPr>
        <p:spPr/>
        <p:txBody>
          <a:bodyPr/>
          <a:lstStyle/>
          <a:p>
            <a:endParaRPr lang="el-GR" dirty="0"/>
          </a:p>
        </p:txBody>
      </p:sp>
      <p:pic>
        <p:nvPicPr>
          <p:cNvPr id="4" name="Picture 9" descr="Tetralogy_of_Fallot_Congenital_Heart_Disease_L">
            <a:extLst>
              <a:ext uri="{FF2B5EF4-FFF2-40B4-BE49-F238E27FC236}">
                <a16:creationId xmlns:a16="http://schemas.microsoft.com/office/drawing/2014/main" id="{4F43F5BF-4732-10C5-88E3-17D153BD04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1723" y="1825625"/>
            <a:ext cx="6388554" cy="477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33144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A0D06F2-A58B-E616-E922-46FC8DA3FDD9}"/>
              </a:ext>
            </a:extLst>
          </p:cNvPr>
          <p:cNvSpPr>
            <a:spLocks noGrp="1"/>
          </p:cNvSpPr>
          <p:nvPr>
            <p:ph type="title"/>
          </p:nvPr>
        </p:nvSpPr>
        <p:spPr/>
        <p:txBody>
          <a:bodyPr>
            <a:normAutofit fontScale="90000"/>
          </a:bodyPr>
          <a:lstStyle/>
          <a:p>
            <a:r>
              <a:rPr lang="el-GR" dirty="0"/>
              <a:t>Ερωτήσεις </a:t>
            </a:r>
          </a:p>
        </p:txBody>
      </p:sp>
      <p:sp>
        <p:nvSpPr>
          <p:cNvPr id="4" name="Rectangle 1">
            <a:extLst>
              <a:ext uri="{FF2B5EF4-FFF2-40B4-BE49-F238E27FC236}">
                <a16:creationId xmlns:a16="http://schemas.microsoft.com/office/drawing/2014/main" id="{B4E31EBC-F8D1-2AC1-C025-50878EF8EAF1}"/>
              </a:ext>
            </a:extLst>
          </p:cNvPr>
          <p:cNvSpPr>
            <a:spLocks noGrp="1" noChangeArrowheads="1"/>
          </p:cNvSpPr>
          <p:nvPr>
            <p:ph idx="1"/>
          </p:nvPr>
        </p:nvSpPr>
        <p:spPr bwMode="auto">
          <a:xfrm>
            <a:off x="359735" y="1732975"/>
            <a:ext cx="11472530" cy="4776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indent="-342900">
              <a:buFont typeface="+mj-lt"/>
              <a:buAutoNum type="arabicPeriod"/>
            </a:pPr>
            <a:r>
              <a:rPr lang="el-GR" sz="1800" dirty="0"/>
              <a:t>Περιγράψτε την ιστολογική δομή μιας αρτηρίας.</a:t>
            </a:r>
          </a:p>
          <a:p>
            <a:pPr marL="342900" indent="-342900">
              <a:buFont typeface="+mj-lt"/>
              <a:buAutoNum type="arabicPeriod"/>
            </a:pPr>
            <a:r>
              <a:rPr lang="el-GR" sz="1800" dirty="0"/>
              <a:t>Ποιες οι διαφορές στην ιστολογική δομή μεταξύ ελαστικών και μυϊκών αρτηριών;</a:t>
            </a:r>
          </a:p>
          <a:p>
            <a:pPr marL="342900" indent="-342900">
              <a:buFont typeface="+mj-lt"/>
              <a:buAutoNum type="arabicPeriod"/>
            </a:pPr>
            <a:r>
              <a:rPr lang="el-GR" sz="1800" dirty="0"/>
              <a:t>Τι είναι αθηρωμάτωση και τι ανεύρυσμα;</a:t>
            </a:r>
          </a:p>
          <a:p>
            <a:pPr marL="342900" indent="-342900">
              <a:buFont typeface="+mj-lt"/>
              <a:buAutoNum type="arabicPeriod"/>
            </a:pPr>
            <a:r>
              <a:rPr lang="el-GR" sz="1800" dirty="0"/>
              <a:t>Περιγραφή της ιστολογικής δομής των τριχοειδών αγγείων και ποιες οι κύριες λειτουργίες που επιτελούν.</a:t>
            </a:r>
          </a:p>
          <a:p>
            <a:pPr marL="342900" indent="-342900">
              <a:buFont typeface="+mj-lt"/>
              <a:buAutoNum type="arabicPeriod"/>
            </a:pPr>
            <a:r>
              <a:rPr lang="el-GR" sz="1800" dirty="0"/>
              <a:t>Περιγράψτε την ιστολογική δομή των φλεβών.</a:t>
            </a:r>
          </a:p>
          <a:p>
            <a:pPr marL="342900" indent="-342900">
              <a:buFont typeface="+mj-lt"/>
              <a:buAutoNum type="arabicPeriod"/>
            </a:pPr>
            <a:r>
              <a:rPr lang="el-GR" sz="1800" dirty="0"/>
              <a:t>Ποια η εμβρυολογική προέλευση της καρδιάς;</a:t>
            </a:r>
          </a:p>
          <a:p>
            <a:pPr marL="342900" indent="-342900">
              <a:buFont typeface="+mj-lt"/>
              <a:buAutoNum type="arabicPeriod"/>
            </a:pPr>
            <a:r>
              <a:rPr lang="el-GR" sz="1800" dirty="0"/>
              <a:t>Συνοπτική αναφορά του χρονοδιαγράμματος της εμβρυϊκής ανάπτυξης της καρδιάς.</a:t>
            </a:r>
          </a:p>
          <a:p>
            <a:pPr marL="342900" indent="-342900">
              <a:buFont typeface="+mj-lt"/>
              <a:buAutoNum type="arabicPeriod"/>
            </a:pPr>
            <a:r>
              <a:rPr lang="el-GR" sz="1800" dirty="0"/>
              <a:t>Σε ποια εμβρυϊκή εβδομάδα μετασχηματίζονται τα αορτικά τόξα και ποια τα παράγωγά τους;</a:t>
            </a:r>
          </a:p>
          <a:p>
            <a:pPr marL="514350" indent="-514350">
              <a:buFont typeface="+mj-lt"/>
              <a:buAutoNum type="arabicPeriod"/>
            </a:pPr>
            <a:endParaRPr lang="el-GR" sz="1600" dirty="0"/>
          </a:p>
        </p:txBody>
      </p:sp>
    </p:spTree>
    <p:extLst>
      <p:ext uri="{BB962C8B-B14F-4D97-AF65-F5344CB8AC3E}">
        <p14:creationId xmlns:p14="http://schemas.microsoft.com/office/powerpoint/2010/main" val="8036732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29B86-1CFF-3A46-6683-CB59CD8FBB2A}"/>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884EDBD5-C4F0-8E5C-BF34-551718F42CE0}"/>
              </a:ext>
            </a:extLst>
          </p:cNvPr>
          <p:cNvSpPr>
            <a:spLocks noGrp="1"/>
          </p:cNvSpPr>
          <p:nvPr>
            <p:ph type="title"/>
          </p:nvPr>
        </p:nvSpPr>
        <p:spPr/>
        <p:txBody>
          <a:bodyPr>
            <a:normAutofit fontScale="90000"/>
          </a:bodyPr>
          <a:lstStyle/>
          <a:p>
            <a:r>
              <a:rPr lang="el-GR" dirty="0"/>
              <a:t>Ερωτήσεις </a:t>
            </a:r>
          </a:p>
        </p:txBody>
      </p:sp>
      <p:sp>
        <p:nvSpPr>
          <p:cNvPr id="4" name="Rectangle 1">
            <a:extLst>
              <a:ext uri="{FF2B5EF4-FFF2-40B4-BE49-F238E27FC236}">
                <a16:creationId xmlns:a16="http://schemas.microsoft.com/office/drawing/2014/main" id="{38C01A05-C98B-1FA6-1969-F27239DB54C4}"/>
              </a:ext>
            </a:extLst>
          </p:cNvPr>
          <p:cNvSpPr>
            <a:spLocks noGrp="1" noChangeArrowheads="1"/>
          </p:cNvSpPr>
          <p:nvPr>
            <p:ph idx="1"/>
          </p:nvPr>
        </p:nvSpPr>
        <p:spPr bwMode="auto">
          <a:xfrm>
            <a:off x="457201" y="1544876"/>
            <a:ext cx="11472530" cy="4912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indent="-342900">
              <a:buFont typeface="+mj-lt"/>
              <a:buAutoNum type="arabicPeriod" startAt="9"/>
            </a:pPr>
            <a:r>
              <a:rPr lang="el-GR" sz="1800" dirty="0"/>
              <a:t>Περιγράψτε το σχηματισμό του αριστερού και του δεξιού ενδοθηλιακού καρδιακού σωλήνα.</a:t>
            </a:r>
          </a:p>
          <a:p>
            <a:pPr marL="342900" indent="-342900">
              <a:buFont typeface="+mj-lt"/>
              <a:buAutoNum type="arabicPeriod" startAt="9"/>
            </a:pPr>
            <a:r>
              <a:rPr lang="el-GR" sz="1800" dirty="0"/>
              <a:t>Πώς σχηματίζεται ο ενιαίος καρδιακός σωλήνας και από ποιους θαλάμους αποτελείται;</a:t>
            </a:r>
          </a:p>
          <a:p>
            <a:pPr marL="342900" indent="-342900">
              <a:buFont typeface="+mj-lt"/>
              <a:buAutoNum type="arabicPeriod" startAt="9"/>
            </a:pPr>
            <a:r>
              <a:rPr lang="el-GR" sz="1800" dirty="0"/>
              <a:t>Περιγράψτε την εμβρυολογική διαίρεση των κόλπων, των κοιλιών, του αρτηριακού βολβού και του αρτηριακού κορμού.</a:t>
            </a:r>
          </a:p>
          <a:p>
            <a:pPr marL="342900" indent="-342900">
              <a:buFont typeface="+mj-lt"/>
              <a:buAutoNum type="arabicPeriod" startAt="9"/>
            </a:pPr>
            <a:r>
              <a:rPr lang="el-GR" sz="1800" dirty="0"/>
              <a:t>Περιγράψτε την εμβρυϊκή κυκλοφορία.</a:t>
            </a:r>
          </a:p>
          <a:p>
            <a:pPr marL="342900" indent="-342900">
              <a:buFont typeface="+mj-lt"/>
              <a:buAutoNum type="arabicPeriod" startAt="9"/>
            </a:pPr>
            <a:r>
              <a:rPr lang="el-GR" sz="1800" dirty="0"/>
              <a:t>Ποιες αλλαγές συμβαίνουν στην κυκλοφορία αμέσως μετά τη γέννηση;</a:t>
            </a:r>
          </a:p>
          <a:p>
            <a:pPr marL="342900" indent="-342900">
              <a:buFont typeface="+mj-lt"/>
              <a:buAutoNum type="arabicPeriod" startAt="9"/>
            </a:pPr>
            <a:r>
              <a:rPr lang="el-GR" sz="1800" dirty="0"/>
              <a:t>Συνοπτική περιγραφή της τετραλογίας </a:t>
            </a:r>
            <a:r>
              <a:rPr lang="el-GR" sz="1800" dirty="0" err="1"/>
              <a:t>Fallot</a:t>
            </a:r>
            <a:r>
              <a:rPr lang="el-GR" sz="1800" dirty="0"/>
              <a:t>.</a:t>
            </a:r>
          </a:p>
          <a:p>
            <a:pPr marL="342900" indent="-342900">
              <a:buFont typeface="+mj-lt"/>
              <a:buAutoNum type="arabicPeriod" startAt="9"/>
            </a:pPr>
            <a:r>
              <a:rPr lang="el-GR" sz="1800" dirty="0"/>
              <a:t>Συνοπτική περιγραφή της ανατομικής δομής του αρτηριακού πόρου, μέχρι πότε μπορεί να παραμένει ανοικτός;</a:t>
            </a:r>
          </a:p>
          <a:p>
            <a:pPr marL="0" indent="0">
              <a:buNone/>
            </a:pPr>
            <a:br>
              <a:rPr lang="en-US" sz="1600" dirty="0"/>
            </a:br>
            <a:endParaRPr lang="el-GR" sz="1100" dirty="0"/>
          </a:p>
        </p:txBody>
      </p:sp>
    </p:spTree>
    <p:extLst>
      <p:ext uri="{BB962C8B-B14F-4D97-AF65-F5344CB8AC3E}">
        <p14:creationId xmlns:p14="http://schemas.microsoft.com/office/powerpoint/2010/main" val="36821560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0B5E634-1C6B-6777-FD44-40B69E7D5F94}"/>
              </a:ext>
            </a:extLst>
          </p:cNvPr>
          <p:cNvSpPr>
            <a:spLocks noGrp="1"/>
          </p:cNvSpPr>
          <p:nvPr>
            <p:ph type="title"/>
          </p:nvPr>
        </p:nvSpPr>
        <p:spPr/>
        <p:txBody>
          <a:bodyPr>
            <a:normAutofit fontScale="90000"/>
          </a:bodyPr>
          <a:lstStyle/>
          <a:p>
            <a:r>
              <a:rPr lang="en-US" dirty="0"/>
              <a:t>Video credits</a:t>
            </a:r>
            <a:endParaRPr lang="el-GR" dirty="0"/>
          </a:p>
        </p:txBody>
      </p:sp>
      <p:sp>
        <p:nvSpPr>
          <p:cNvPr id="3" name="Θέση περιεχομένου 2">
            <a:extLst>
              <a:ext uri="{FF2B5EF4-FFF2-40B4-BE49-F238E27FC236}">
                <a16:creationId xmlns:a16="http://schemas.microsoft.com/office/drawing/2014/main" id="{39AB18F6-6944-0AD4-64B9-BB884F4743B7}"/>
              </a:ext>
            </a:extLst>
          </p:cNvPr>
          <p:cNvSpPr>
            <a:spLocks noGrp="1"/>
          </p:cNvSpPr>
          <p:nvPr>
            <p:ph idx="1"/>
          </p:nvPr>
        </p:nvSpPr>
        <p:spPr>
          <a:xfrm>
            <a:off x="261257" y="1825624"/>
            <a:ext cx="11625943" cy="4738461"/>
          </a:xfrm>
        </p:spPr>
        <p:txBody>
          <a:bodyPr>
            <a:normAutofit/>
          </a:bodyPr>
          <a:lstStyle/>
          <a:p>
            <a:r>
              <a:rPr lang="en-US" sz="2400" dirty="0"/>
              <a:t>Visual material: Complete Anatomy, © 3D4Medical by Elsevier.</a:t>
            </a:r>
            <a:br>
              <a:rPr lang="en-US" sz="2400" dirty="0"/>
            </a:br>
            <a:r>
              <a:rPr lang="en-US" sz="2400" dirty="0"/>
              <a:t>Used for educational presentation purposes.</a:t>
            </a:r>
            <a:endParaRPr lang="de-DE" sz="2400" dirty="0">
              <a:hlinkClick r:id="rId2"/>
            </a:endParaRPr>
          </a:p>
          <a:p>
            <a:pPr marL="0" indent="0">
              <a:buNone/>
            </a:pPr>
            <a:endParaRPr lang="de-DE" sz="2400" dirty="0"/>
          </a:p>
          <a:p>
            <a:endParaRPr lang="el-GR" sz="2400" dirty="0"/>
          </a:p>
        </p:txBody>
      </p:sp>
    </p:spTree>
    <p:extLst>
      <p:ext uri="{BB962C8B-B14F-4D97-AF65-F5344CB8AC3E}">
        <p14:creationId xmlns:p14="http://schemas.microsoft.com/office/powerpoint/2010/main" val="880498414"/>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19930</TotalTime>
  <Words>2613</Words>
  <Application>Microsoft Office PowerPoint</Application>
  <PresentationFormat>Ευρεία οθόνη</PresentationFormat>
  <Paragraphs>272</Paragraphs>
  <Slides>59</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2</vt:i4>
      </vt:variant>
      <vt:variant>
        <vt:lpstr>Τίτλοι διαφανειών</vt:lpstr>
      </vt:variant>
      <vt:variant>
        <vt:i4>59</vt:i4>
      </vt:variant>
    </vt:vector>
  </HeadingPairs>
  <TitlesOfParts>
    <vt:vector size="65" baseType="lpstr">
      <vt:lpstr>Aptos</vt:lpstr>
      <vt:lpstr>Aptos Display</vt:lpstr>
      <vt:lpstr>Arial</vt:lpstr>
      <vt:lpstr>Calibri</vt:lpstr>
      <vt:lpstr>Θέμα του Office</vt:lpstr>
      <vt:lpstr>1_Θέμα του Office</vt:lpstr>
      <vt:lpstr>Template?</vt:lpstr>
      <vt:lpstr>Ιστολογική Δομή της Καρδιάς</vt:lpstr>
      <vt:lpstr>Το Μυοκάρδιο</vt:lpstr>
      <vt:lpstr>Το Μυοκάρδιο</vt:lpstr>
      <vt:lpstr>Το Μυοκάρδιο</vt:lpstr>
      <vt:lpstr>Παρουσίαση του PowerPoint</vt:lpstr>
      <vt:lpstr>Τριγλώχινα Βαλβίδα</vt:lpstr>
      <vt:lpstr>Παρουσίαση του PowerPoint</vt:lpstr>
      <vt:lpstr>Γλωχίνες, Τενόντιες Χορδές, Θηλοειδής μυς</vt:lpstr>
      <vt:lpstr>Μιτροειδής Βαλβίδα</vt:lpstr>
      <vt:lpstr>Αορτική Βαλβίδα (Μηνοειδής)</vt:lpstr>
      <vt:lpstr>Πνευμονική Βαλβίδα (Μηνοειδής)</vt:lpstr>
      <vt:lpstr>Παρουσίαση του PowerPoint</vt:lpstr>
      <vt:lpstr>Σύστημα Διέγερσης &amp; Αγωγής του Ερεθίσματος</vt:lpstr>
      <vt:lpstr>Ιστολογική Δομή Των Αρτηριών</vt:lpstr>
      <vt:lpstr>Ιστολογική Δομή Των Αρτηριών</vt:lpstr>
      <vt:lpstr>Παρουσίαση του PowerPoint</vt:lpstr>
      <vt:lpstr>Τριχοειδή Αγγεία</vt:lpstr>
      <vt:lpstr>Ιστολογική τομή μυϊκού τύπου αρτηρίας</vt:lpstr>
      <vt:lpstr>Σχηματική παράσταση της ιστολογικής δομής μυϊκού τύπου αρτηρίας</vt:lpstr>
      <vt:lpstr>Παρουσίαση του PowerPoint</vt:lpstr>
      <vt:lpstr>Παρουσίαση του PowerPoint</vt:lpstr>
      <vt:lpstr>Νεύρωση Των Αγγείων</vt:lpstr>
      <vt:lpstr>Παρουσίαση του PowerPoint</vt:lpstr>
      <vt:lpstr>Νεύρωση Των Αγγείων</vt:lpstr>
      <vt:lpstr>Παρουσίαση του PowerPoint</vt:lpstr>
      <vt:lpstr>Ιστολογική Τομή Αορτής</vt:lpstr>
      <vt:lpstr>Νεύρωση Των Αγγείων</vt:lpstr>
      <vt:lpstr>Νεύρωση Των Αγγείων</vt:lpstr>
      <vt:lpstr>Παρουσίαση του PowerPoint</vt:lpstr>
      <vt:lpstr>Συνεχές Τριχοειδές –  Ιστολογική και Ηλεκτρονική Μικροσκοπική Εικόνα</vt:lpstr>
      <vt:lpstr>Ανεύρυσμα</vt:lpstr>
      <vt:lpstr>Αθηρωμάτωση (Αθηροσκλήρωση)</vt:lpstr>
      <vt:lpstr>Ιστολογική Δομή Φλεβών</vt:lpstr>
      <vt:lpstr>Παρουσίαση του PowerPoint</vt:lpstr>
      <vt:lpstr>Παρουσίαση του PowerPoint</vt:lpstr>
      <vt:lpstr>Ιστολογική Τομή Μετατριχοειδούς Φλεβιδίου – Ηλεκτρονική Μικροσκοπική Εικόνα</vt:lpstr>
      <vt:lpstr>Παρουσίαση του PowerPoint</vt:lpstr>
      <vt:lpstr>Κατηγορίες Φλεβών</vt:lpstr>
      <vt:lpstr>Εμβρυολογική Προέλευση &amp; Ανάπτυξη της Καρδιάς</vt:lpstr>
      <vt:lpstr>Χρονοδιάγραμμα Εμβρυϊκής Ανάπτυξης της Καρδιάς</vt:lpstr>
      <vt:lpstr>Η επικοινωνία του εμβρύου με τον πλακούντα</vt:lpstr>
      <vt:lpstr>Στο τέλος της 4ης Εμβρυϊκής Εβδομάδας</vt:lpstr>
      <vt:lpstr>5η - 6η Εμβρυϊκή Εβδομάδα</vt:lpstr>
      <vt:lpstr>Παράγωγα των Εμβρυϊκών Αορτικών Τόξων 6η Εβδομάδα</vt:lpstr>
      <vt:lpstr>Σχηματισμός Των Αιμοφόρων Αγγείων</vt:lpstr>
      <vt:lpstr>Σχηματισμός Δεξιού &amp; Αριστερού Καρδιακού Σωλήνα</vt:lpstr>
      <vt:lpstr>Σχηματισμός Ενιαίου Καρδιακού Σωλήνα</vt:lpstr>
      <vt:lpstr>Επιθηλιακά Κύτταρα του Καρδιογόνου Μεσοδέρματος</vt:lpstr>
      <vt:lpstr>Σχηματισμός των θαλάμων του Καρδιακού Σωλήνα</vt:lpstr>
      <vt:lpstr>Διαίρεση Του Καρδιακού Σωλήνα</vt:lpstr>
      <vt:lpstr>Διαίρεση Των Κόλπων</vt:lpstr>
      <vt:lpstr>Διαίρεση των Κοιλιών &amp; Αορτοπνευμονικό Διάφραγμα</vt:lpstr>
      <vt:lpstr>Εμβρυϊκή Κυκλοφορία</vt:lpstr>
      <vt:lpstr>Αλλαγές Αμέσως Μετά Τη Γέννηση</vt:lpstr>
      <vt:lpstr>ΣΥΓΓΕΝΕΙΣ ΑΝΩΜΑΛΙΕΣ:  ΑΝΟΙΚΤΟΣ ΑΡΤΗΡΙΑΚΟΣ ΠΟΡΟΣ ΚΑΙ  ΤΕΤΡΑΛΟΓΙΑ FALLOT </vt:lpstr>
      <vt:lpstr>Ερωτήσεις </vt:lpstr>
      <vt:lpstr>Ερωτήσεις </vt:lpstr>
      <vt:lpstr>Video credits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Evangelia-Marouso Kaplani</dc:creator>
  <cp:lastModifiedBy>Evangelia-Marouso Kaplani</cp:lastModifiedBy>
  <cp:revision>44</cp:revision>
  <dcterms:created xsi:type="dcterms:W3CDTF">2025-08-26T11:05:02Z</dcterms:created>
  <dcterms:modified xsi:type="dcterms:W3CDTF">2026-03-10T09:52:24Z</dcterms:modified>
</cp:coreProperties>
</file>