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0"/>
  </p:notesMasterIdLst>
  <p:sldIdLst>
    <p:sldId id="284" r:id="rId3"/>
    <p:sldId id="354" r:id="rId4"/>
    <p:sldId id="314" r:id="rId5"/>
    <p:sldId id="337" r:id="rId6"/>
    <p:sldId id="315" r:id="rId7"/>
    <p:sldId id="316" r:id="rId8"/>
    <p:sldId id="317" r:id="rId9"/>
    <p:sldId id="318" r:id="rId10"/>
    <p:sldId id="336" r:id="rId11"/>
    <p:sldId id="338" r:id="rId12"/>
    <p:sldId id="339" r:id="rId13"/>
    <p:sldId id="340" r:id="rId14"/>
    <p:sldId id="341" r:id="rId15"/>
    <p:sldId id="319" r:id="rId16"/>
    <p:sldId id="320" r:id="rId17"/>
    <p:sldId id="321" r:id="rId18"/>
    <p:sldId id="342" r:id="rId19"/>
    <p:sldId id="343" r:id="rId20"/>
    <p:sldId id="344" r:id="rId21"/>
    <p:sldId id="345" r:id="rId22"/>
    <p:sldId id="324" r:id="rId23"/>
    <p:sldId id="325" r:id="rId24"/>
    <p:sldId id="322" r:id="rId25"/>
    <p:sldId id="326" r:id="rId26"/>
    <p:sldId id="358" r:id="rId27"/>
    <p:sldId id="327" r:id="rId28"/>
    <p:sldId id="349" r:id="rId29"/>
    <p:sldId id="355" r:id="rId30"/>
    <p:sldId id="360" r:id="rId31"/>
    <p:sldId id="332" r:id="rId32"/>
    <p:sldId id="346" r:id="rId33"/>
    <p:sldId id="347" r:id="rId34"/>
    <p:sldId id="328" r:id="rId35"/>
    <p:sldId id="329" r:id="rId36"/>
    <p:sldId id="357" r:id="rId37"/>
    <p:sldId id="350" r:id="rId38"/>
    <p:sldId id="330" r:id="rId39"/>
    <p:sldId id="352" r:id="rId40"/>
    <p:sldId id="351" r:id="rId41"/>
    <p:sldId id="331" r:id="rId42"/>
    <p:sldId id="359" r:id="rId43"/>
    <p:sldId id="334" r:id="rId44"/>
    <p:sldId id="333" r:id="rId45"/>
    <p:sldId id="353" r:id="rId46"/>
    <p:sldId id="286" r:id="rId47"/>
    <p:sldId id="335" r:id="rId48"/>
    <p:sldId id="313" r:id="rId4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D4EF"/>
    <a:srgbClr val="EBF3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79F6E-C6AC-4B27-84D5-0A3D833B207F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C644D-9CEA-4C7C-B69B-04E5BD7287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095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139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46AEAB9-7067-816E-0DCF-4ED334501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982FAA-DE8A-4769-D9C2-5BA031FD0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B7DD1DE-EF81-11A3-4277-2663BAD85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633AA92-0939-E84C-AFA3-21F1E789E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77D6FE9-AF5A-FD58-A1E0-CC88ADA1D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4494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A75C61-421A-FB6C-9805-E6D9D960A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A33C547-64DD-8E13-73B6-EA01795CC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A090B1D-D2C8-1A91-04F7-1F9B63FCF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C56DD3E-8BB5-EAAE-C55D-3F7B71930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4BE7CD3-A270-D1D3-B697-3E6D9B734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6586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BBC7F0-65F0-82A9-BFBD-F4A5CE906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2B2204-894D-3D72-EBD9-CD6E0FB06F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34812B4-FE2E-BA8E-A6E7-B35406DFF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9579099-37C2-B85F-3435-BC2184250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3AE1B8C-BA5F-6723-6059-5AFF81CE7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60B46DB-1FBB-983D-96EF-3EFC5F71F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8297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B4779F-3761-2508-A389-15174EB0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73E473C-E88C-9108-116D-D97338836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ED5BA83-829A-9968-D498-54D6495FF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43340760-CC18-F696-1A1D-64F8908457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DAEF02D-A9DB-BFDB-F369-B2585A9EAA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AE554A68-DA64-3022-69E0-14A33B33B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91EA038-E64D-D415-79AE-02B35C6EA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A126DB6-00E1-C750-0123-FC0EABD1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667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62F893B-175F-0878-73D1-CFAC049FD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70A8647-8B2E-408D-485B-0FEDA2ADA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DA2110A-5501-D4E4-1838-7B3E069D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D71E9D39-4256-2306-0CAB-FB5A0D182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5627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1CB50E3-DBC1-E8E0-6684-885457CAC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C81FB31-6BA1-26B8-FAB5-ED5C70743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D072194-A194-F412-7A0C-2296C5AFD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4486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1EBE698-BCFC-BE58-F704-EAB19F61D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268238-7E9A-580C-A9D7-139ECE35C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D729ECD-14E4-AE28-0F77-5F1C87CEC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DBAA221-1E04-A9C0-8642-3EE87B970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B75C824-6CD7-6BF2-53AF-7E64A737D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F7869FA-D470-2E07-F1B5-D765526AE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5174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8059B9-F206-F7A9-05F3-E30D5853E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37516EEC-D8D1-19E0-5D19-78A20B542F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97432F8-7F7B-9A7C-D056-47FC68FBE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A3AC460-4F21-29E2-9E88-E17BA47E1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A23EF3D-6EFC-9F66-52D3-F5DC7ED61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D3129C-D570-2EAC-F73B-A0DC47612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9549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2F2A07-A59C-5108-C40C-F019617C7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DFE58C3-A0D9-4188-7CDE-2967B41F7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54AEFB6-52ED-383F-5BB2-7D1C59E72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DE78A41-E503-9F90-5019-34FF7FA5F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29B0406-6F52-50FF-72E7-2667B0889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0839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C174C5E-DE8B-3B99-DAD6-455476A9AF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EBDE883-0A10-FF49-808B-C7E41365C3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2594B9F-D590-EE89-4DE9-58DF5AB7D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7EB2DB8-87C2-E31D-A1B9-D111E620B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2674149-48CE-81DB-FE2E-473267544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9311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6F7A55-3D18-1E14-C44C-D1796C3C1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2A12975-0D2A-DDDB-7261-77FBA92ED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D6FFF2F-AF49-81B3-55B8-CC4AA7C8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C88D119-AAD5-15A0-CE56-6D652F6C6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A641F09-772C-3D20-5263-5DF702640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9130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l-GR" dirty="0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/>
          <p:nvPr userDrawn="1"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DE6FA4D3-4314-EFAE-7B0D-9DAB11D77E4B}"/>
              </a:ext>
            </a:extLst>
          </p:cNvPr>
          <p:cNvGrpSpPr/>
          <p:nvPr userDrawn="1"/>
        </p:nvGrpSpPr>
        <p:grpSpPr>
          <a:xfrm>
            <a:off x="9304419" y="47625"/>
            <a:ext cx="2806268" cy="717550"/>
            <a:chOff x="9304419" y="47625"/>
            <a:chExt cx="2806268" cy="717550"/>
          </a:xfrm>
        </p:grpSpPr>
        <p:pic>
          <p:nvPicPr>
            <p:cNvPr id="9" name="Picture 9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75550FB9-3364-E2D0-2699-FEB2E9B1E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9304419" y="47625"/>
              <a:ext cx="1111250" cy="717550"/>
            </a:xfrm>
            <a:prstGeom prst="rect">
              <a:avLst/>
            </a:prstGeom>
            <a:solidFill>
              <a:srgbClr val="ECF4F9"/>
            </a:solidFill>
          </p:spPr>
        </p:pic>
        <p:cxnSp>
          <p:nvCxnSpPr>
            <p:cNvPr id="10" name="Straight Connector 10">
              <a:extLst>
                <a:ext uri="{FF2B5EF4-FFF2-40B4-BE49-F238E27FC236}">
                  <a16:creationId xmlns:a16="http://schemas.microsoft.com/office/drawing/2014/main" id="{23C236B0-0373-F612-65FE-0BA5FBCF4862}"/>
                </a:ext>
              </a:extLst>
            </p:cNvPr>
            <p:cNvCxnSpPr/>
            <p:nvPr/>
          </p:nvCxnSpPr>
          <p:spPr>
            <a:xfrm>
              <a:off x="10353324" y="101428"/>
              <a:ext cx="0" cy="609944"/>
            </a:xfrm>
            <a:prstGeom prst="line">
              <a:avLst/>
            </a:prstGeom>
            <a:solidFill>
              <a:srgbClr val="ECF4F9"/>
            </a:solidFill>
            <a:ln>
              <a:solidFill>
                <a:srgbClr val="4A8CC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A02B10DB-5F00-EA2A-55EA-F82E3BD84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7"/>
            <a:stretch>
              <a:fillRect/>
            </a:stretch>
          </p:blipFill>
          <p:spPr>
            <a:xfrm>
              <a:off x="10415668" y="101428"/>
              <a:ext cx="1695019" cy="609945"/>
            </a:xfrm>
            <a:prstGeom prst="rect">
              <a:avLst/>
            </a:prstGeom>
          </p:spPr>
        </p:pic>
      </p:grp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/>
          <p:nvPr userDrawn="1"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157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689D2F-D422-89DB-CF00-E5C8581C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9769831-89FF-1B80-0E47-4CC2A6E69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1AB7C5-F3C4-076B-B1FD-A94356ADA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6342CFE-B1CF-C227-4EA3-C3850B481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CE9FCC2-13F3-6135-9B68-C5C257BA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1458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E63E53-F7CE-A3F8-62C9-4AF8A85E3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E49F4E-7F4B-430C-5447-04CDF0ED2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C2EBDDD-4C2B-4BE9-3C84-CAFF659D4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F310DEF-1F88-73B2-9D44-EBC14F717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A162212-7222-4290-89C2-0DC41EF0F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ABB004E-66A8-8315-449E-3DEE1CF9C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5810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F9FC3C-5982-454A-959D-23AE23CC4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56D6535-1232-225E-9951-54952AE53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B908838-082A-9B6B-4882-E437C8A09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2476E72-C67A-B89D-A5EA-11F47E7C4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D87BD42-AAFB-4E12-747A-F696D3BF6F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673BFE8-E44E-B36D-2CD9-EC2E44B27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263650D-356A-D49A-33F8-D700546BB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53BA353C-89A7-8BFF-B695-99D1CF3F3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4882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1DD05E-6CE0-155F-3721-99795D70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C71CAF4-E343-026D-54DB-60781EFE1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9C45B5D-9F6E-DE3F-1F02-268FA70FF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79ECC4B-B247-BED7-5308-0D400DBAA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6435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87F8F0F-3892-1113-7A60-5818A50E5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6BA8CE8-5B09-DFEF-5128-CD692C8C7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5FA5706-75FF-0770-901A-D08CB3EB8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96310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D6C518-081C-84EF-0832-2FB0B13E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CB248E-9D0D-1185-CE9B-F611D8AAF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F3A09A7-8501-543A-235E-1821D6291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F462E34-6809-30A9-1954-7B0AC623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3F84B5A-D1C9-96D8-6DE4-59A38847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5CACB3-80EF-82D5-E92B-40F3C2AFE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6502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8C2946-35CA-4D98-339C-38B327F1B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C768ADD-123B-A07A-B4F9-8736A246C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31A9211-6348-B88C-543A-B75668E1A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B7395FC-B884-1F41-8D76-C5917FB76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1145221-BFB9-8F9C-878A-1C991DC3D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85279EF-48B0-BA9F-4F27-06AAFB00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7142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367440-92FE-AEBF-4A6C-75E4C2E3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45B5C7E-2E16-B4AC-BA18-D5FAC594F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0C9499-58AE-E9C3-32D2-CC447FA65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0ADCC72-B6D0-45C3-113D-80DB0D1C8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98E114-9AB3-E336-8D9E-994D94A7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9492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66E2042-064D-79F8-CECF-AEE8435DEF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727E4B6-2B0F-DA27-2EF6-9D1764C28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293CFAC-E345-2C81-2FB7-1FE2DF3D3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505109-7337-E4E7-2F39-E18E193ED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E03381-4C05-0252-E102-EC26A10EF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4640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2C53F2E2-3C5B-C11F-AF7B-9CA56A939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B678747-1DC9-A480-FC36-A06FF851A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A08B0CE-D681-D369-7771-E0B5FC1188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2E63C1-FA27-49DB-A789-515F1A3EACCE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28F2FB9-59B2-6705-6301-350681D09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0BC2AF1-BE7B-D159-999C-D27B84E03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325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6C4BBA1-B92D-57EA-681A-08BE89677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D3DBEC0-A80D-DC23-5EE2-AB5E4C4C4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7905BA9-1EE5-6A77-3D42-67B96C11A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593DD-9E93-4E1A-ADC1-D134093077A0}" type="datetimeFigureOut">
              <a:rPr lang="el-GR" smtClean="0"/>
              <a:t>23/2/2026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FE74C21-D4C6-D95B-9C74-79DA41B8F1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6851CF5-F3B2-2EA6-4AF5-04B6951388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6998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heodorosmariolis@yahoo.g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microsoft.com/office/2007/relationships/media" Target="../media/media8.mp4"/><Relationship Id="rId1" Type="http://schemas.openxmlformats.org/officeDocument/2006/relationships/video" Target="NULL" TargetMode="Externa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be.com/shorts/KLtiNdNqN0M?si=vPzsdjfcHmBRD06e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A72248-EE59-A54F-6962-7045BA3EF4F3}"/>
              </a:ext>
            </a:extLst>
          </p:cNvPr>
          <p:cNvSpPr/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8CCA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1C2CE6A-896A-30D3-6738-3B97654D4A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Template?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0A8EFBE-6D97-D824-DA25-AAF3B8F101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err="1"/>
              <a:t>Πλιζ</a:t>
            </a:r>
            <a:r>
              <a:rPr lang="el-GR" dirty="0"/>
              <a:t> όχι ροζ, μωβ, </a:t>
            </a:r>
            <a:r>
              <a:rPr lang="el-GR" dirty="0" err="1"/>
              <a:t>πρασινο</a:t>
            </a:r>
            <a:r>
              <a:rPr lang="el-GR" dirty="0"/>
              <a:t>, </a:t>
            </a:r>
            <a:r>
              <a:rPr lang="el-GR" dirty="0" err="1"/>
              <a:t>μαρεσουν</a:t>
            </a:r>
            <a:r>
              <a:rPr lang="el-GR" dirty="0"/>
              <a:t> τα μπλε του </a:t>
            </a:r>
            <a:r>
              <a:rPr lang="el-GR" dirty="0" err="1"/>
              <a:t>εκπα</a:t>
            </a:r>
            <a:endParaRPr lang="el-GR" dirty="0"/>
          </a:p>
        </p:txBody>
      </p:sp>
      <p:pic>
        <p:nvPicPr>
          <p:cNvPr id="6" name="Picture 5" descr="A room with rows of chairs&#10;&#10;AI-generated content may be incorrect.">
            <a:extLst>
              <a:ext uri="{FF2B5EF4-FFF2-40B4-BE49-F238E27FC236}">
                <a16:creationId xmlns:a16="http://schemas.microsoft.com/office/drawing/2014/main" id="{E7D036D9-65F6-841F-BB59-5896AFA4E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3B190F-B3EE-813C-91AB-0406B545E9BF}"/>
              </a:ext>
            </a:extLst>
          </p:cNvPr>
          <p:cNvSpPr/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37D-6AC2-D994-D1BB-ABBEFC4832E0}"/>
              </a:ext>
            </a:extLst>
          </p:cNvPr>
          <p:cNvSpPr txBox="1"/>
          <p:nvPr/>
        </p:nvSpPr>
        <p:spPr>
          <a:xfrm>
            <a:off x="2001156" y="1122362"/>
            <a:ext cx="8189683" cy="2289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5000" b="1" dirty="0">
                <a:solidFill>
                  <a:srgbClr val="ECF4F9"/>
                </a:solidFill>
              </a:rPr>
              <a:t>ΜΕΣΟΘΩΡΑΚΙΟ, ΠΕΡΙΚΑΡΔΙΟ - ΚΑΡΔΙΑ</a:t>
            </a:r>
            <a:endParaRPr lang="en-US" sz="5000" b="1" dirty="0">
              <a:solidFill>
                <a:srgbClr val="ECF4F9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F0F0E-B723-D281-8F54-5FF43F190117}"/>
              </a:ext>
            </a:extLst>
          </p:cNvPr>
          <p:cNvSpPr txBox="1"/>
          <p:nvPr/>
        </p:nvSpPr>
        <p:spPr>
          <a:xfrm>
            <a:off x="848495" y="3978692"/>
            <a:ext cx="5997146" cy="1894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>
                <a:solidFill>
                  <a:srgbClr val="ECF4F9"/>
                </a:solidFill>
              </a:rPr>
              <a:t>Θεόδωρος Μαριόλης </a:t>
            </a:r>
            <a:r>
              <a:rPr lang="el-GR" sz="2000" b="1" dirty="0" err="1">
                <a:solidFill>
                  <a:srgbClr val="ECF4F9"/>
                </a:solidFill>
              </a:rPr>
              <a:t>Σαψάκος</a:t>
            </a:r>
            <a:endParaRPr lang="el-GR" sz="2000" b="1" dirty="0">
              <a:solidFill>
                <a:srgbClr val="ECF4F9"/>
              </a:solidFill>
            </a:endParaRP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Καθηγητής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</a:rPr>
              <a:t>Email: </a:t>
            </a:r>
            <a:r>
              <a:rPr lang="el-GR" sz="2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theodorosmariolis@yahoo.gr</a:t>
            </a:r>
            <a:r>
              <a:rPr lang="el-GR" sz="20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Τ: 6972910328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27A526-A507-125D-E73B-899AB293248A}"/>
              </a:ext>
            </a:extLst>
          </p:cNvPr>
          <p:cNvGrpSpPr/>
          <p:nvPr/>
        </p:nvGrpSpPr>
        <p:grpSpPr>
          <a:xfrm>
            <a:off x="9249363" y="6089481"/>
            <a:ext cx="2837274" cy="697314"/>
            <a:chOff x="2327849" y="5960673"/>
            <a:chExt cx="2837274" cy="697314"/>
          </a:xfrm>
        </p:grpSpPr>
        <p:pic>
          <p:nvPicPr>
            <p:cNvPr id="8" name="Picture 7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2C0D11AA-E84D-34C8-7B08-52790DD89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2327849" y="5960673"/>
              <a:ext cx="1079911" cy="69731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E880822-9B81-2B6E-89FB-966AAAC697F2}"/>
                </a:ext>
              </a:extLst>
            </p:cNvPr>
            <p:cNvGrpSpPr/>
            <p:nvPr/>
          </p:nvGrpSpPr>
          <p:grpSpPr>
            <a:xfrm>
              <a:off x="3407760" y="6004358"/>
              <a:ext cx="1757363" cy="609945"/>
              <a:chOff x="10353324" y="101428"/>
              <a:chExt cx="1757363" cy="609945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4E1CD29-1F74-7996-03D5-9DC62DBC89AD}"/>
                  </a:ext>
                </a:extLst>
              </p:cNvPr>
              <p:cNvCxnSpPr/>
              <p:nvPr/>
            </p:nvCxnSpPr>
            <p:spPr>
              <a:xfrm>
                <a:off x="10353324" y="101428"/>
                <a:ext cx="0" cy="609944"/>
              </a:xfrm>
              <a:prstGeom prst="line">
                <a:avLst/>
              </a:prstGeom>
              <a:solidFill>
                <a:srgbClr val="ECF4F9"/>
              </a:solidFill>
              <a:ln>
                <a:solidFill>
                  <a:srgbClr val="4A8CC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140ACF4D-DAEE-058C-D70B-32BA5C9310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97"/>
              <a:stretch>
                <a:fillRect/>
              </a:stretch>
            </p:blipFill>
            <p:spPr>
              <a:xfrm>
                <a:off x="10415668" y="101428"/>
                <a:ext cx="1695019" cy="60994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0041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C3D723B7-D836-E22E-C592-C5BE1AC36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pic>
        <p:nvPicPr>
          <p:cNvPr id="9" name="3d animated blood flow of the heart  #anatomy #meded #3dmodel">
            <a:hlinkClick r:id="" action="ppaction://media"/>
            <a:extLst>
              <a:ext uri="{FF2B5EF4-FFF2-40B4-BE49-F238E27FC236}">
                <a16:creationId xmlns:a16="http://schemas.microsoft.com/office/drawing/2014/main" id="{C695E993-5A0A-0AF1-F439-23E835CE4E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25343" y="992187"/>
            <a:ext cx="3186453" cy="5664117"/>
          </a:xfrm>
          <a:prstGeom prst="rect">
            <a:avLst/>
          </a:prstGeom>
        </p:spPr>
      </p:pic>
      <p:sp>
        <p:nvSpPr>
          <p:cNvPr id="13" name="Θέση περιεχομένου 12">
            <a:extLst>
              <a:ext uri="{FF2B5EF4-FFF2-40B4-BE49-F238E27FC236}">
                <a16:creationId xmlns:a16="http://schemas.microsoft.com/office/drawing/2014/main" id="{6767401F-279D-8E15-3DF3-9E5BE24DE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14" name="Picture 7" descr="208">
            <a:extLst>
              <a:ext uri="{FF2B5EF4-FFF2-40B4-BE49-F238E27FC236}">
                <a16:creationId xmlns:a16="http://schemas.microsoft.com/office/drawing/2014/main" id="{6A06CD44-EEF3-036B-659A-3C1E8377A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145" y="992188"/>
            <a:ext cx="4655456" cy="566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465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418FCAD-BB0A-6BA9-7609-462779597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Μεσοθωράκιο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EBD4B5E-6904-E469-5185-C33482CDE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1274"/>
            <a:ext cx="4310743" cy="435133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l-GR" b="1" dirty="0"/>
              <a:t>Όρια</a:t>
            </a:r>
          </a:p>
          <a:p>
            <a:r>
              <a:rPr lang="el-GR" b="1" dirty="0"/>
              <a:t>Άνω:</a:t>
            </a:r>
            <a:r>
              <a:rPr lang="el-GR" dirty="0"/>
              <a:t> Άνω θωρακικό στόμιο</a:t>
            </a:r>
          </a:p>
          <a:p>
            <a:r>
              <a:rPr lang="el-GR" b="1" dirty="0"/>
              <a:t>Κάτω:</a:t>
            </a:r>
            <a:r>
              <a:rPr lang="el-GR" dirty="0"/>
              <a:t> Κάτω θωρακικό στόμιο</a:t>
            </a:r>
          </a:p>
          <a:p>
            <a:r>
              <a:rPr lang="el-GR" b="1" dirty="0"/>
              <a:t>Πλάγια:</a:t>
            </a:r>
            <a:r>
              <a:rPr lang="el-GR" dirty="0"/>
              <a:t> </a:t>
            </a:r>
            <a:r>
              <a:rPr lang="el-GR" dirty="0" err="1"/>
              <a:t>Μεσοθωρακικός</a:t>
            </a:r>
            <a:r>
              <a:rPr lang="el-GR" dirty="0"/>
              <a:t> </a:t>
            </a:r>
            <a:r>
              <a:rPr lang="el-GR" dirty="0" err="1"/>
              <a:t>υπεζωκότας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Διαιρέσεις και περιεχόμενα του </a:t>
            </a:r>
            <a:r>
              <a:rPr lang="el-GR" b="1" dirty="0" err="1"/>
              <a:t>μεσοθωρακίου</a:t>
            </a:r>
            <a:endParaRPr lang="el-GR" b="1" dirty="0"/>
          </a:p>
          <a:p>
            <a:pPr marL="0" indent="0">
              <a:buNone/>
            </a:pPr>
            <a:r>
              <a:rPr lang="el-GR" b="1" dirty="0"/>
              <a:t>1) Άνω </a:t>
            </a:r>
            <a:r>
              <a:rPr lang="el-GR" b="1" dirty="0" err="1"/>
              <a:t>μεσοθωράκιο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2) Κάτω </a:t>
            </a:r>
            <a:r>
              <a:rPr lang="el-GR" b="1" dirty="0" err="1"/>
              <a:t>μεσοθωράκιο</a:t>
            </a:r>
            <a:endParaRPr lang="el-GR" dirty="0"/>
          </a:p>
          <a:p>
            <a:pPr marL="457200" lvl="1" indent="0">
              <a:buNone/>
            </a:pPr>
            <a:r>
              <a:rPr lang="el-GR" dirty="0"/>
              <a:t>πρόσθιο</a:t>
            </a:r>
          </a:p>
          <a:p>
            <a:pPr marL="457200" lvl="1" indent="0">
              <a:buNone/>
            </a:pPr>
            <a:r>
              <a:rPr lang="el-GR" dirty="0"/>
              <a:t>μέσο</a:t>
            </a:r>
          </a:p>
          <a:p>
            <a:pPr marL="457200" lvl="1" indent="0">
              <a:buNone/>
            </a:pPr>
            <a:r>
              <a:rPr lang="el-GR" dirty="0"/>
              <a:t>οπίσθιο</a:t>
            </a:r>
          </a:p>
          <a:p>
            <a:endParaRPr lang="el-GR" dirty="0"/>
          </a:p>
        </p:txBody>
      </p:sp>
      <p:grpSp>
        <p:nvGrpSpPr>
          <p:cNvPr id="5" name="Ομάδα 4">
            <a:extLst>
              <a:ext uri="{FF2B5EF4-FFF2-40B4-BE49-F238E27FC236}">
                <a16:creationId xmlns:a16="http://schemas.microsoft.com/office/drawing/2014/main" id="{5EA29D1B-2806-7AB0-A4A7-1E39BE82B586}"/>
              </a:ext>
            </a:extLst>
          </p:cNvPr>
          <p:cNvGrpSpPr/>
          <p:nvPr/>
        </p:nvGrpSpPr>
        <p:grpSpPr>
          <a:xfrm>
            <a:off x="4767943" y="1991860"/>
            <a:ext cx="4009571" cy="4351338"/>
            <a:chOff x="-25400" y="0"/>
            <a:chExt cx="5580063" cy="6878638"/>
          </a:xfrm>
        </p:grpSpPr>
        <p:pic>
          <p:nvPicPr>
            <p:cNvPr id="24580" name="Picture 4" descr="207">
              <a:extLst>
                <a:ext uri="{FF2B5EF4-FFF2-40B4-BE49-F238E27FC236}">
                  <a16:creationId xmlns:a16="http://schemas.microsoft.com/office/drawing/2014/main" id="{B7FDDD39-B6AE-C724-7CAF-0AC05B5376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400" y="0"/>
              <a:ext cx="5580063" cy="6878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Freeform 1">
              <a:extLst>
                <a:ext uri="{FF2B5EF4-FFF2-40B4-BE49-F238E27FC236}">
                  <a16:creationId xmlns:a16="http://schemas.microsoft.com/office/drawing/2014/main" id="{2D8B6AEF-4741-5C9D-3B5F-49EE78824C62}"/>
                </a:ext>
              </a:extLst>
            </p:cNvPr>
            <p:cNvSpPr/>
            <p:nvPr/>
          </p:nvSpPr>
          <p:spPr>
            <a:xfrm>
              <a:off x="2082800" y="1422400"/>
              <a:ext cx="2082800" cy="3949700"/>
            </a:xfrm>
            <a:custGeom>
              <a:avLst/>
              <a:gdLst>
                <a:gd name="connsiteX0" fmla="*/ 76200 w 2082800"/>
                <a:gd name="connsiteY0" fmla="*/ 0 h 3949700"/>
                <a:gd name="connsiteX1" fmla="*/ 76200 w 2082800"/>
                <a:gd name="connsiteY1" fmla="*/ 0 h 3949700"/>
                <a:gd name="connsiteX2" fmla="*/ 63500 w 2082800"/>
                <a:gd name="connsiteY2" fmla="*/ 190500 h 3949700"/>
                <a:gd name="connsiteX3" fmla="*/ 38100 w 2082800"/>
                <a:gd name="connsiteY3" fmla="*/ 266700 h 3949700"/>
                <a:gd name="connsiteX4" fmla="*/ 25400 w 2082800"/>
                <a:gd name="connsiteY4" fmla="*/ 304800 h 3949700"/>
                <a:gd name="connsiteX5" fmla="*/ 25400 w 2082800"/>
                <a:gd name="connsiteY5" fmla="*/ 622300 h 3949700"/>
                <a:gd name="connsiteX6" fmla="*/ 38100 w 2082800"/>
                <a:gd name="connsiteY6" fmla="*/ 673100 h 3949700"/>
                <a:gd name="connsiteX7" fmla="*/ 50800 w 2082800"/>
                <a:gd name="connsiteY7" fmla="*/ 749300 h 3949700"/>
                <a:gd name="connsiteX8" fmla="*/ 38100 w 2082800"/>
                <a:gd name="connsiteY8" fmla="*/ 1574800 h 3949700"/>
                <a:gd name="connsiteX9" fmla="*/ 25400 w 2082800"/>
                <a:gd name="connsiteY9" fmla="*/ 1663700 h 3949700"/>
                <a:gd name="connsiteX10" fmla="*/ 0 w 2082800"/>
                <a:gd name="connsiteY10" fmla="*/ 2286000 h 3949700"/>
                <a:gd name="connsiteX11" fmla="*/ 12700 w 2082800"/>
                <a:gd name="connsiteY11" fmla="*/ 3162300 h 3949700"/>
                <a:gd name="connsiteX12" fmla="*/ 38100 w 2082800"/>
                <a:gd name="connsiteY12" fmla="*/ 3200400 h 3949700"/>
                <a:gd name="connsiteX13" fmla="*/ 63500 w 2082800"/>
                <a:gd name="connsiteY13" fmla="*/ 3276600 h 3949700"/>
                <a:gd name="connsiteX14" fmla="*/ 101600 w 2082800"/>
                <a:gd name="connsiteY14" fmla="*/ 3403600 h 3949700"/>
                <a:gd name="connsiteX15" fmla="*/ 114300 w 2082800"/>
                <a:gd name="connsiteY15" fmla="*/ 3441700 h 3949700"/>
                <a:gd name="connsiteX16" fmla="*/ 139700 w 2082800"/>
                <a:gd name="connsiteY16" fmla="*/ 3479800 h 3949700"/>
                <a:gd name="connsiteX17" fmla="*/ 152400 w 2082800"/>
                <a:gd name="connsiteY17" fmla="*/ 3517900 h 3949700"/>
                <a:gd name="connsiteX18" fmla="*/ 215900 w 2082800"/>
                <a:gd name="connsiteY18" fmla="*/ 3594100 h 3949700"/>
                <a:gd name="connsiteX19" fmla="*/ 228600 w 2082800"/>
                <a:gd name="connsiteY19" fmla="*/ 3632200 h 3949700"/>
                <a:gd name="connsiteX20" fmla="*/ 317500 w 2082800"/>
                <a:gd name="connsiteY20" fmla="*/ 3683000 h 3949700"/>
                <a:gd name="connsiteX21" fmla="*/ 355600 w 2082800"/>
                <a:gd name="connsiteY21" fmla="*/ 3721100 h 3949700"/>
                <a:gd name="connsiteX22" fmla="*/ 381000 w 2082800"/>
                <a:gd name="connsiteY22" fmla="*/ 3759200 h 3949700"/>
                <a:gd name="connsiteX23" fmla="*/ 457200 w 2082800"/>
                <a:gd name="connsiteY23" fmla="*/ 3797300 h 3949700"/>
                <a:gd name="connsiteX24" fmla="*/ 571500 w 2082800"/>
                <a:gd name="connsiteY24" fmla="*/ 3848100 h 3949700"/>
                <a:gd name="connsiteX25" fmla="*/ 660400 w 2082800"/>
                <a:gd name="connsiteY25" fmla="*/ 3873500 h 3949700"/>
                <a:gd name="connsiteX26" fmla="*/ 812800 w 2082800"/>
                <a:gd name="connsiteY26" fmla="*/ 3898900 h 3949700"/>
                <a:gd name="connsiteX27" fmla="*/ 876300 w 2082800"/>
                <a:gd name="connsiteY27" fmla="*/ 3911600 h 3949700"/>
                <a:gd name="connsiteX28" fmla="*/ 952500 w 2082800"/>
                <a:gd name="connsiteY28" fmla="*/ 3937000 h 3949700"/>
                <a:gd name="connsiteX29" fmla="*/ 1181100 w 2082800"/>
                <a:gd name="connsiteY29" fmla="*/ 3949700 h 3949700"/>
                <a:gd name="connsiteX30" fmla="*/ 1460500 w 2082800"/>
                <a:gd name="connsiteY30" fmla="*/ 3848100 h 3949700"/>
                <a:gd name="connsiteX31" fmla="*/ 1460500 w 2082800"/>
                <a:gd name="connsiteY31" fmla="*/ 3848100 h 3949700"/>
                <a:gd name="connsiteX32" fmla="*/ 1574800 w 2082800"/>
                <a:gd name="connsiteY32" fmla="*/ 3810000 h 3949700"/>
                <a:gd name="connsiteX33" fmla="*/ 1612900 w 2082800"/>
                <a:gd name="connsiteY33" fmla="*/ 3797300 h 3949700"/>
                <a:gd name="connsiteX34" fmla="*/ 1828800 w 2082800"/>
                <a:gd name="connsiteY34" fmla="*/ 3810000 h 3949700"/>
                <a:gd name="connsiteX35" fmla="*/ 1866900 w 2082800"/>
                <a:gd name="connsiteY35" fmla="*/ 3835400 h 3949700"/>
                <a:gd name="connsiteX36" fmla="*/ 1905000 w 2082800"/>
                <a:gd name="connsiteY36" fmla="*/ 3848100 h 3949700"/>
                <a:gd name="connsiteX37" fmla="*/ 1968500 w 2082800"/>
                <a:gd name="connsiteY37" fmla="*/ 3835400 h 3949700"/>
                <a:gd name="connsiteX38" fmla="*/ 1993900 w 2082800"/>
                <a:gd name="connsiteY38" fmla="*/ 3784600 h 3949700"/>
                <a:gd name="connsiteX39" fmla="*/ 2006600 w 2082800"/>
                <a:gd name="connsiteY39" fmla="*/ 3632200 h 3949700"/>
                <a:gd name="connsiteX40" fmla="*/ 2019300 w 2082800"/>
                <a:gd name="connsiteY40" fmla="*/ 3581400 h 3949700"/>
                <a:gd name="connsiteX41" fmla="*/ 2044700 w 2082800"/>
                <a:gd name="connsiteY41" fmla="*/ 3454400 h 3949700"/>
                <a:gd name="connsiteX42" fmla="*/ 2057400 w 2082800"/>
                <a:gd name="connsiteY42" fmla="*/ 3416300 h 3949700"/>
                <a:gd name="connsiteX43" fmla="*/ 2082800 w 2082800"/>
                <a:gd name="connsiteY43" fmla="*/ 3378200 h 3949700"/>
                <a:gd name="connsiteX44" fmla="*/ 2070100 w 2082800"/>
                <a:gd name="connsiteY44" fmla="*/ 3213100 h 3949700"/>
                <a:gd name="connsiteX45" fmla="*/ 2057400 w 2082800"/>
                <a:gd name="connsiteY45" fmla="*/ 2882900 h 3949700"/>
                <a:gd name="connsiteX46" fmla="*/ 2044700 w 2082800"/>
                <a:gd name="connsiteY46" fmla="*/ 2832100 h 3949700"/>
                <a:gd name="connsiteX47" fmla="*/ 1955800 w 2082800"/>
                <a:gd name="connsiteY47" fmla="*/ 2717800 h 3949700"/>
                <a:gd name="connsiteX48" fmla="*/ 1905000 w 2082800"/>
                <a:gd name="connsiteY48" fmla="*/ 2641600 h 3949700"/>
                <a:gd name="connsiteX49" fmla="*/ 1879600 w 2082800"/>
                <a:gd name="connsiteY49" fmla="*/ 2603500 h 3949700"/>
                <a:gd name="connsiteX50" fmla="*/ 1854200 w 2082800"/>
                <a:gd name="connsiteY50" fmla="*/ 2565400 h 3949700"/>
                <a:gd name="connsiteX51" fmla="*/ 1765300 w 2082800"/>
                <a:gd name="connsiteY51" fmla="*/ 2451100 h 3949700"/>
                <a:gd name="connsiteX52" fmla="*/ 1689100 w 2082800"/>
                <a:gd name="connsiteY52" fmla="*/ 2362200 h 3949700"/>
                <a:gd name="connsiteX53" fmla="*/ 1651000 w 2082800"/>
                <a:gd name="connsiteY53" fmla="*/ 2298700 h 3949700"/>
                <a:gd name="connsiteX54" fmla="*/ 1612900 w 2082800"/>
                <a:gd name="connsiteY54" fmla="*/ 2260600 h 3949700"/>
                <a:gd name="connsiteX55" fmla="*/ 1536700 w 2082800"/>
                <a:gd name="connsiteY55" fmla="*/ 2146300 h 3949700"/>
                <a:gd name="connsiteX56" fmla="*/ 1473200 w 2082800"/>
                <a:gd name="connsiteY56" fmla="*/ 2057400 h 3949700"/>
                <a:gd name="connsiteX57" fmla="*/ 1358900 w 2082800"/>
                <a:gd name="connsiteY57" fmla="*/ 1816100 h 3949700"/>
                <a:gd name="connsiteX58" fmla="*/ 1295400 w 2082800"/>
                <a:gd name="connsiteY58" fmla="*/ 1701800 h 3949700"/>
                <a:gd name="connsiteX59" fmla="*/ 1257300 w 2082800"/>
                <a:gd name="connsiteY59" fmla="*/ 1600200 h 3949700"/>
                <a:gd name="connsiteX60" fmla="*/ 1219200 w 2082800"/>
                <a:gd name="connsiteY60" fmla="*/ 1460500 h 3949700"/>
                <a:gd name="connsiteX61" fmla="*/ 1231900 w 2082800"/>
                <a:gd name="connsiteY61" fmla="*/ 723900 h 3949700"/>
                <a:gd name="connsiteX62" fmla="*/ 1270000 w 2082800"/>
                <a:gd name="connsiteY62" fmla="*/ 609600 h 3949700"/>
                <a:gd name="connsiteX63" fmla="*/ 1295400 w 2082800"/>
                <a:gd name="connsiteY63" fmla="*/ 495300 h 3949700"/>
                <a:gd name="connsiteX64" fmla="*/ 1282700 w 2082800"/>
                <a:gd name="connsiteY64" fmla="*/ 88900 h 3949700"/>
                <a:gd name="connsiteX65" fmla="*/ 1282700 w 2082800"/>
                <a:gd name="connsiteY65" fmla="*/ 88900 h 3949700"/>
                <a:gd name="connsiteX66" fmla="*/ 1282700 w 2082800"/>
                <a:gd name="connsiteY66" fmla="*/ 88900 h 394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082800" h="3949700">
                  <a:moveTo>
                    <a:pt x="76200" y="0"/>
                  </a:moveTo>
                  <a:lnTo>
                    <a:pt x="76200" y="0"/>
                  </a:lnTo>
                  <a:cubicBezTo>
                    <a:pt x="71967" y="63500"/>
                    <a:pt x="72500" y="127499"/>
                    <a:pt x="63500" y="190500"/>
                  </a:cubicBezTo>
                  <a:cubicBezTo>
                    <a:pt x="59714" y="217005"/>
                    <a:pt x="46567" y="241300"/>
                    <a:pt x="38100" y="266700"/>
                  </a:cubicBezTo>
                  <a:lnTo>
                    <a:pt x="25400" y="304800"/>
                  </a:lnTo>
                  <a:cubicBezTo>
                    <a:pt x="4098" y="453917"/>
                    <a:pt x="5455" y="402904"/>
                    <a:pt x="25400" y="622300"/>
                  </a:cubicBezTo>
                  <a:cubicBezTo>
                    <a:pt x="26980" y="639683"/>
                    <a:pt x="34677" y="655984"/>
                    <a:pt x="38100" y="673100"/>
                  </a:cubicBezTo>
                  <a:cubicBezTo>
                    <a:pt x="43150" y="698350"/>
                    <a:pt x="46567" y="723900"/>
                    <a:pt x="50800" y="749300"/>
                  </a:cubicBezTo>
                  <a:cubicBezTo>
                    <a:pt x="46567" y="1024467"/>
                    <a:pt x="45741" y="1299707"/>
                    <a:pt x="38100" y="1574800"/>
                  </a:cubicBezTo>
                  <a:cubicBezTo>
                    <a:pt x="37269" y="1604723"/>
                    <a:pt x="26729" y="1633795"/>
                    <a:pt x="25400" y="1663700"/>
                  </a:cubicBezTo>
                  <a:cubicBezTo>
                    <a:pt x="-7305" y="2399571"/>
                    <a:pt x="32725" y="1926028"/>
                    <a:pt x="0" y="2286000"/>
                  </a:cubicBezTo>
                  <a:cubicBezTo>
                    <a:pt x="4233" y="2578100"/>
                    <a:pt x="538" y="2870423"/>
                    <a:pt x="12700" y="3162300"/>
                  </a:cubicBezTo>
                  <a:cubicBezTo>
                    <a:pt x="13335" y="3177550"/>
                    <a:pt x="31901" y="3186452"/>
                    <a:pt x="38100" y="3200400"/>
                  </a:cubicBezTo>
                  <a:cubicBezTo>
                    <a:pt x="48974" y="3224866"/>
                    <a:pt x="57006" y="3250625"/>
                    <a:pt x="63500" y="3276600"/>
                  </a:cubicBezTo>
                  <a:cubicBezTo>
                    <a:pt x="82694" y="3353375"/>
                    <a:pt x="70680" y="3310841"/>
                    <a:pt x="101600" y="3403600"/>
                  </a:cubicBezTo>
                  <a:cubicBezTo>
                    <a:pt x="105833" y="3416300"/>
                    <a:pt x="106874" y="3430561"/>
                    <a:pt x="114300" y="3441700"/>
                  </a:cubicBezTo>
                  <a:cubicBezTo>
                    <a:pt x="122767" y="3454400"/>
                    <a:pt x="132874" y="3466148"/>
                    <a:pt x="139700" y="3479800"/>
                  </a:cubicBezTo>
                  <a:cubicBezTo>
                    <a:pt x="145687" y="3491774"/>
                    <a:pt x="146413" y="3505926"/>
                    <a:pt x="152400" y="3517900"/>
                  </a:cubicBezTo>
                  <a:cubicBezTo>
                    <a:pt x="170081" y="3553263"/>
                    <a:pt x="187813" y="3566013"/>
                    <a:pt x="215900" y="3594100"/>
                  </a:cubicBezTo>
                  <a:cubicBezTo>
                    <a:pt x="220133" y="3606800"/>
                    <a:pt x="220030" y="3621916"/>
                    <a:pt x="228600" y="3632200"/>
                  </a:cubicBezTo>
                  <a:cubicBezTo>
                    <a:pt x="258172" y="3667686"/>
                    <a:pt x="279519" y="3670340"/>
                    <a:pt x="317500" y="3683000"/>
                  </a:cubicBezTo>
                  <a:cubicBezTo>
                    <a:pt x="330200" y="3695700"/>
                    <a:pt x="344102" y="3707302"/>
                    <a:pt x="355600" y="3721100"/>
                  </a:cubicBezTo>
                  <a:cubicBezTo>
                    <a:pt x="365371" y="3732826"/>
                    <a:pt x="370207" y="3748407"/>
                    <a:pt x="381000" y="3759200"/>
                  </a:cubicBezTo>
                  <a:cubicBezTo>
                    <a:pt x="417396" y="3795596"/>
                    <a:pt x="415883" y="3776642"/>
                    <a:pt x="457200" y="3797300"/>
                  </a:cubicBezTo>
                  <a:cubicBezTo>
                    <a:pt x="577955" y="3857677"/>
                    <a:pt x="374911" y="3782570"/>
                    <a:pt x="571500" y="3848100"/>
                  </a:cubicBezTo>
                  <a:cubicBezTo>
                    <a:pt x="605192" y="3859331"/>
                    <a:pt x="623950" y="3866666"/>
                    <a:pt x="660400" y="3873500"/>
                  </a:cubicBezTo>
                  <a:cubicBezTo>
                    <a:pt x="711019" y="3882991"/>
                    <a:pt x="762299" y="3888800"/>
                    <a:pt x="812800" y="3898900"/>
                  </a:cubicBezTo>
                  <a:cubicBezTo>
                    <a:pt x="833967" y="3903133"/>
                    <a:pt x="855475" y="3905920"/>
                    <a:pt x="876300" y="3911600"/>
                  </a:cubicBezTo>
                  <a:cubicBezTo>
                    <a:pt x="902131" y="3918645"/>
                    <a:pt x="925767" y="3935515"/>
                    <a:pt x="952500" y="3937000"/>
                  </a:cubicBezTo>
                  <a:lnTo>
                    <a:pt x="1181100" y="3949700"/>
                  </a:lnTo>
                  <a:cubicBezTo>
                    <a:pt x="1391458" y="3917337"/>
                    <a:pt x="1299871" y="3955186"/>
                    <a:pt x="1460500" y="3848100"/>
                  </a:cubicBezTo>
                  <a:lnTo>
                    <a:pt x="1460500" y="3848100"/>
                  </a:lnTo>
                  <a:lnTo>
                    <a:pt x="1574800" y="3810000"/>
                  </a:lnTo>
                  <a:lnTo>
                    <a:pt x="1612900" y="3797300"/>
                  </a:lnTo>
                  <a:cubicBezTo>
                    <a:pt x="1684867" y="3801533"/>
                    <a:pt x="1757507" y="3799306"/>
                    <a:pt x="1828800" y="3810000"/>
                  </a:cubicBezTo>
                  <a:cubicBezTo>
                    <a:pt x="1843895" y="3812264"/>
                    <a:pt x="1853248" y="3828574"/>
                    <a:pt x="1866900" y="3835400"/>
                  </a:cubicBezTo>
                  <a:cubicBezTo>
                    <a:pt x="1878874" y="3841387"/>
                    <a:pt x="1892300" y="3843867"/>
                    <a:pt x="1905000" y="3848100"/>
                  </a:cubicBezTo>
                  <a:cubicBezTo>
                    <a:pt x="1926167" y="3843867"/>
                    <a:pt x="1950935" y="3847947"/>
                    <a:pt x="1968500" y="3835400"/>
                  </a:cubicBezTo>
                  <a:cubicBezTo>
                    <a:pt x="1983906" y="3824396"/>
                    <a:pt x="1990411" y="3803208"/>
                    <a:pt x="1993900" y="3784600"/>
                  </a:cubicBezTo>
                  <a:cubicBezTo>
                    <a:pt x="2003294" y="3734497"/>
                    <a:pt x="2000277" y="3682782"/>
                    <a:pt x="2006600" y="3632200"/>
                  </a:cubicBezTo>
                  <a:cubicBezTo>
                    <a:pt x="2008765" y="3614880"/>
                    <a:pt x="2015643" y="3598467"/>
                    <a:pt x="2019300" y="3581400"/>
                  </a:cubicBezTo>
                  <a:cubicBezTo>
                    <a:pt x="2028346" y="3539187"/>
                    <a:pt x="2031048" y="3495356"/>
                    <a:pt x="2044700" y="3454400"/>
                  </a:cubicBezTo>
                  <a:cubicBezTo>
                    <a:pt x="2048933" y="3441700"/>
                    <a:pt x="2051413" y="3428274"/>
                    <a:pt x="2057400" y="3416300"/>
                  </a:cubicBezTo>
                  <a:cubicBezTo>
                    <a:pt x="2064226" y="3402648"/>
                    <a:pt x="2074333" y="3390900"/>
                    <a:pt x="2082800" y="3378200"/>
                  </a:cubicBezTo>
                  <a:cubicBezTo>
                    <a:pt x="2078567" y="3323167"/>
                    <a:pt x="2072927" y="3268223"/>
                    <a:pt x="2070100" y="3213100"/>
                  </a:cubicBezTo>
                  <a:cubicBezTo>
                    <a:pt x="2064459" y="3103097"/>
                    <a:pt x="2064727" y="2992804"/>
                    <a:pt x="2057400" y="2882900"/>
                  </a:cubicBezTo>
                  <a:cubicBezTo>
                    <a:pt x="2056239" y="2865484"/>
                    <a:pt x="2052506" y="2847712"/>
                    <a:pt x="2044700" y="2832100"/>
                  </a:cubicBezTo>
                  <a:cubicBezTo>
                    <a:pt x="1985893" y="2714485"/>
                    <a:pt x="2014335" y="2793060"/>
                    <a:pt x="1955800" y="2717800"/>
                  </a:cubicBezTo>
                  <a:cubicBezTo>
                    <a:pt x="1937058" y="2693703"/>
                    <a:pt x="1921933" y="2667000"/>
                    <a:pt x="1905000" y="2641600"/>
                  </a:cubicBezTo>
                  <a:lnTo>
                    <a:pt x="1879600" y="2603500"/>
                  </a:lnTo>
                  <a:cubicBezTo>
                    <a:pt x="1871133" y="2590800"/>
                    <a:pt x="1864993" y="2576193"/>
                    <a:pt x="1854200" y="2565400"/>
                  </a:cubicBezTo>
                  <a:cubicBezTo>
                    <a:pt x="1770681" y="2481881"/>
                    <a:pt x="1866571" y="2582753"/>
                    <a:pt x="1765300" y="2451100"/>
                  </a:cubicBezTo>
                  <a:cubicBezTo>
                    <a:pt x="1741503" y="2420164"/>
                    <a:pt x="1712518" y="2393424"/>
                    <a:pt x="1689100" y="2362200"/>
                  </a:cubicBezTo>
                  <a:cubicBezTo>
                    <a:pt x="1674289" y="2342453"/>
                    <a:pt x="1665811" y="2318447"/>
                    <a:pt x="1651000" y="2298700"/>
                  </a:cubicBezTo>
                  <a:cubicBezTo>
                    <a:pt x="1640224" y="2284332"/>
                    <a:pt x="1623927" y="2274777"/>
                    <a:pt x="1612900" y="2260600"/>
                  </a:cubicBezTo>
                  <a:cubicBezTo>
                    <a:pt x="1600200" y="2244271"/>
                    <a:pt x="1555750" y="2173514"/>
                    <a:pt x="1536700" y="2146300"/>
                  </a:cubicBezTo>
                  <a:cubicBezTo>
                    <a:pt x="1515817" y="2116466"/>
                    <a:pt x="1488789" y="2090311"/>
                    <a:pt x="1473200" y="2057400"/>
                  </a:cubicBezTo>
                  <a:cubicBezTo>
                    <a:pt x="1435100" y="1976967"/>
                    <a:pt x="1398702" y="1895705"/>
                    <a:pt x="1358900" y="1816100"/>
                  </a:cubicBezTo>
                  <a:cubicBezTo>
                    <a:pt x="1339408" y="1777117"/>
                    <a:pt x="1310704" y="1742610"/>
                    <a:pt x="1295400" y="1701800"/>
                  </a:cubicBezTo>
                  <a:cubicBezTo>
                    <a:pt x="1282700" y="1667933"/>
                    <a:pt x="1268738" y="1634514"/>
                    <a:pt x="1257300" y="1600200"/>
                  </a:cubicBezTo>
                  <a:cubicBezTo>
                    <a:pt x="1242202" y="1554907"/>
                    <a:pt x="1230824" y="1506997"/>
                    <a:pt x="1219200" y="1460500"/>
                  </a:cubicBezTo>
                  <a:cubicBezTo>
                    <a:pt x="1223433" y="1214967"/>
                    <a:pt x="1224108" y="969346"/>
                    <a:pt x="1231900" y="723900"/>
                  </a:cubicBezTo>
                  <a:cubicBezTo>
                    <a:pt x="1234152" y="652952"/>
                    <a:pt x="1247366" y="669957"/>
                    <a:pt x="1270000" y="609600"/>
                  </a:cubicBezTo>
                  <a:cubicBezTo>
                    <a:pt x="1277687" y="589102"/>
                    <a:pt x="1291951" y="512543"/>
                    <a:pt x="1295400" y="495300"/>
                  </a:cubicBezTo>
                  <a:cubicBezTo>
                    <a:pt x="1282418" y="105838"/>
                    <a:pt x="1282700" y="241371"/>
                    <a:pt x="1282700" y="88900"/>
                  </a:cubicBezTo>
                  <a:lnTo>
                    <a:pt x="1282700" y="88900"/>
                  </a:lnTo>
                  <a:lnTo>
                    <a:pt x="1282700" y="88900"/>
                  </a:lnTo>
                </a:path>
              </a:pathLst>
            </a:custGeom>
            <a:noFill/>
            <a:ln w="57150">
              <a:solidFill>
                <a:srgbClr val="FFFF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</p:grpSp>
      <p:pic>
        <p:nvPicPr>
          <p:cNvPr id="11" name="The Super Pump _ Dive Deep into Your Heart 🫀">
            <a:hlinkClick r:id="" action="ppaction://media"/>
            <a:extLst>
              <a:ext uri="{FF2B5EF4-FFF2-40B4-BE49-F238E27FC236}">
                <a16:creationId xmlns:a16="http://schemas.microsoft.com/office/drawing/2014/main" id="{96BD7F0C-14F8-2F51-2DC6-2271A64FAC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16070" y="1686740"/>
            <a:ext cx="2818730" cy="501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3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6C95CFC-254D-D0BE-80B0-EDE9922A2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AF713A2-6C05-3E36-BC2B-2BE60FB97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2530" name="Rectangle 5" descr="DSCN7459">
            <a:extLst>
              <a:ext uri="{FF2B5EF4-FFF2-40B4-BE49-F238E27FC236}">
                <a16:creationId xmlns:a16="http://schemas.microsoft.com/office/drawing/2014/main" id="{6CA32B0C-8808-43A9-B5B4-9F1A8146CD4A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813718" y="800100"/>
            <a:ext cx="8564563" cy="59436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4" name="Oval 1">
            <a:extLst>
              <a:ext uri="{FF2B5EF4-FFF2-40B4-BE49-F238E27FC236}">
                <a16:creationId xmlns:a16="http://schemas.microsoft.com/office/drawing/2014/main" id="{99B32E30-D840-88B2-D2E6-75D0E5DB49CE}"/>
              </a:ext>
            </a:extLst>
          </p:cNvPr>
          <p:cNvSpPr/>
          <p:nvPr/>
        </p:nvSpPr>
        <p:spPr>
          <a:xfrm>
            <a:off x="3267868" y="1333500"/>
            <a:ext cx="1371600" cy="6858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l-GR"/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CBE6A163-BF2D-D560-5669-9F4B893A516C}"/>
              </a:ext>
            </a:extLst>
          </p:cNvPr>
          <p:cNvSpPr/>
          <p:nvPr/>
        </p:nvSpPr>
        <p:spPr>
          <a:xfrm rot="1408158">
            <a:off x="2067718" y="5226050"/>
            <a:ext cx="2854325" cy="6858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l-GR"/>
          </a:p>
        </p:txBody>
      </p:sp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50F5DCD9-0696-E42F-DDBF-430E4EBC969D}"/>
              </a:ext>
            </a:extLst>
          </p:cNvPr>
          <p:cNvSpPr/>
          <p:nvPr/>
        </p:nvSpPr>
        <p:spPr>
          <a:xfrm>
            <a:off x="5706268" y="1104900"/>
            <a:ext cx="3200400" cy="914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l-GR" sz="1600" b="1" dirty="0">
                <a:solidFill>
                  <a:srgbClr val="000000"/>
                </a:solidFill>
              </a:rPr>
              <a:t>1</a:t>
            </a:r>
            <a:r>
              <a:rPr lang="el-GR" sz="1600" b="1" baseline="30000" dirty="0">
                <a:solidFill>
                  <a:srgbClr val="000000"/>
                </a:solidFill>
              </a:rPr>
              <a:t>Ος</a:t>
            </a:r>
            <a:r>
              <a:rPr lang="el-GR" sz="1600" b="1" dirty="0">
                <a:solidFill>
                  <a:srgbClr val="000000"/>
                </a:solidFill>
              </a:rPr>
              <a:t> θωρακικός σπόνδυλος,  </a:t>
            </a:r>
            <a:r>
              <a:rPr lang="el-GR" sz="1600" b="1" dirty="0" err="1">
                <a:solidFill>
                  <a:srgbClr val="000000"/>
                </a:solidFill>
              </a:rPr>
              <a:t>σφαγιτιδική</a:t>
            </a:r>
            <a:r>
              <a:rPr lang="el-GR" sz="1600" b="1" dirty="0">
                <a:solidFill>
                  <a:srgbClr val="000000"/>
                </a:solidFill>
              </a:rPr>
              <a:t> εντομή του στέρνου, 1</a:t>
            </a:r>
            <a:r>
              <a:rPr lang="el-GR" sz="1600" b="1" baseline="30000" dirty="0">
                <a:solidFill>
                  <a:srgbClr val="000000"/>
                </a:solidFill>
              </a:rPr>
              <a:t>ο</a:t>
            </a:r>
            <a:r>
              <a:rPr lang="el-GR" sz="1600" b="1" dirty="0">
                <a:solidFill>
                  <a:srgbClr val="000000"/>
                </a:solidFill>
              </a:rPr>
              <a:t> ζεύγος πλευρών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7BA847DA-6F79-9908-973D-9366FA76CBCC}"/>
              </a:ext>
            </a:extLst>
          </p:cNvPr>
          <p:cNvSpPr/>
          <p:nvPr/>
        </p:nvSpPr>
        <p:spPr>
          <a:xfrm>
            <a:off x="6096793" y="5638800"/>
            <a:ext cx="3200400" cy="914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l-GR" sz="1600" b="1" dirty="0">
                <a:solidFill>
                  <a:srgbClr val="000000"/>
                </a:solidFill>
              </a:rPr>
              <a:t>12</a:t>
            </a:r>
            <a:r>
              <a:rPr lang="el-GR" sz="1600" b="1" baseline="30000" dirty="0">
                <a:solidFill>
                  <a:srgbClr val="000000"/>
                </a:solidFill>
              </a:rPr>
              <a:t>Ος</a:t>
            </a:r>
            <a:r>
              <a:rPr lang="el-GR" sz="1600" b="1" dirty="0">
                <a:solidFill>
                  <a:srgbClr val="000000"/>
                </a:solidFill>
              </a:rPr>
              <a:t> θωρακικός σπόνδυλος,  ξιφοειδής απόφυση του στέρνου, 12</a:t>
            </a:r>
            <a:r>
              <a:rPr lang="el-GR" sz="1600" b="1" baseline="30000" dirty="0">
                <a:solidFill>
                  <a:srgbClr val="000000"/>
                </a:solidFill>
              </a:rPr>
              <a:t>ο</a:t>
            </a:r>
            <a:r>
              <a:rPr lang="el-GR" sz="1600" b="1" dirty="0">
                <a:solidFill>
                  <a:srgbClr val="000000"/>
                </a:solidFill>
              </a:rPr>
              <a:t> ζεύγος πλευρών</a:t>
            </a:r>
          </a:p>
        </p:txBody>
      </p:sp>
    </p:spTree>
    <p:extLst>
      <p:ext uri="{BB962C8B-B14F-4D97-AF65-F5344CB8AC3E}">
        <p14:creationId xmlns:p14="http://schemas.microsoft.com/office/powerpoint/2010/main" val="65395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167052-8C80-C1E0-5F4F-CBED0315B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Άνω </a:t>
            </a:r>
            <a:r>
              <a:rPr lang="el-GR" dirty="0" err="1"/>
              <a:t>Μεσοθωράκιο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E5199CD-C055-2C02-86E6-20B4F574D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Άνω όρια</a:t>
            </a:r>
          </a:p>
          <a:p>
            <a:r>
              <a:rPr lang="el-GR" dirty="0"/>
              <a:t>Μπροστά → λαβή στέρνου</a:t>
            </a:r>
          </a:p>
          <a:p>
            <a:r>
              <a:rPr lang="el-GR" dirty="0"/>
              <a:t>Πίσω → Θ1</a:t>
            </a:r>
          </a:p>
          <a:p>
            <a:r>
              <a:rPr lang="el-GR" dirty="0"/>
              <a:t>Πλάγια → ζεύγος πρώτων πλευρών</a:t>
            </a:r>
          </a:p>
          <a:p>
            <a:pPr marL="0" indent="0">
              <a:buNone/>
            </a:pPr>
            <a:r>
              <a:rPr lang="el-GR" b="1" dirty="0"/>
              <a:t>Κάτω όρια</a:t>
            </a:r>
          </a:p>
          <a:p>
            <a:r>
              <a:rPr lang="el-GR" dirty="0"/>
              <a:t>Μπροστά → στερνική γωνία</a:t>
            </a:r>
          </a:p>
          <a:p>
            <a:r>
              <a:rPr lang="el-GR" dirty="0"/>
              <a:t>Πίσω → Θ4–Θ5</a:t>
            </a:r>
          </a:p>
          <a:p>
            <a:r>
              <a:rPr lang="el-GR" dirty="0"/>
              <a:t>Πλάγια → 4ο ζεύγος πλευρών</a:t>
            </a:r>
          </a:p>
          <a:p>
            <a:endParaRPr lang="el-GR" dirty="0"/>
          </a:p>
        </p:txBody>
      </p:sp>
      <p:pic>
        <p:nvPicPr>
          <p:cNvPr id="37892" name="Picture 4" descr="U.Br.Columbia - Drawing The superior mediastinum - English labels |  AnatomyTOOL">
            <a:extLst>
              <a:ext uri="{FF2B5EF4-FFF2-40B4-BE49-F238E27FC236}">
                <a16:creationId xmlns:a16="http://schemas.microsoft.com/office/drawing/2014/main" id="{42557306-9173-2140-4612-1BB88D91F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206" y="1825625"/>
            <a:ext cx="6158594" cy="4636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723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435B97-3F09-9876-0D3E-4A43FA92A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Άνω </a:t>
            </a:r>
            <a:r>
              <a:rPr lang="el-GR" dirty="0" err="1"/>
              <a:t>Μεσοθωράκιο</a:t>
            </a:r>
            <a:r>
              <a:rPr lang="el-GR" dirty="0"/>
              <a:t> - Περιεχόμενα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7794F3D-9640-6398-C2CB-69C05F219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242457"/>
            <a:ext cx="6509657" cy="4016830"/>
          </a:xfrm>
        </p:spPr>
        <p:txBody>
          <a:bodyPr numCol="2">
            <a:normAutofit fontScale="47500" lnSpcReduction="20000"/>
          </a:bodyPr>
          <a:lstStyle/>
          <a:p>
            <a:r>
              <a:rPr lang="el-GR" sz="4400" dirty="0"/>
              <a:t>2 καρωτίδες αρτηρίες</a:t>
            </a:r>
          </a:p>
          <a:p>
            <a:r>
              <a:rPr lang="el-GR" sz="4400" dirty="0"/>
              <a:t>Οισοφάγος</a:t>
            </a:r>
          </a:p>
          <a:p>
            <a:r>
              <a:rPr lang="el-GR" sz="4400" dirty="0"/>
              <a:t>Αορτή</a:t>
            </a:r>
          </a:p>
          <a:p>
            <a:r>
              <a:rPr lang="el-GR" sz="4400" dirty="0"/>
              <a:t>Άνω και κάτω κοίλη φλέβα</a:t>
            </a:r>
          </a:p>
          <a:p>
            <a:r>
              <a:rPr lang="el-GR" sz="4400" dirty="0"/>
              <a:t>Τραχεία</a:t>
            </a:r>
          </a:p>
          <a:p>
            <a:r>
              <a:rPr lang="el-GR" sz="4400" dirty="0"/>
              <a:t>Θύμος αδένας</a:t>
            </a:r>
          </a:p>
          <a:p>
            <a:r>
              <a:rPr lang="el-GR" sz="4400" dirty="0"/>
              <a:t>Καρδιά</a:t>
            </a:r>
          </a:p>
          <a:p>
            <a:r>
              <a:rPr lang="el-GR" sz="4400" dirty="0"/>
              <a:t>Περικάρδιο</a:t>
            </a:r>
          </a:p>
          <a:p>
            <a:r>
              <a:rPr lang="el-GR" sz="4400" dirty="0"/>
              <a:t>Ανώνυμες φλέβες</a:t>
            </a:r>
          </a:p>
          <a:p>
            <a:r>
              <a:rPr lang="el-GR" sz="4400" dirty="0"/>
              <a:t>Μείζων και ελάσσων θωρακικός πόρος</a:t>
            </a:r>
          </a:p>
          <a:p>
            <a:r>
              <a:rPr lang="el-GR" sz="4400" dirty="0"/>
              <a:t>Νεύρα</a:t>
            </a:r>
          </a:p>
          <a:p>
            <a:r>
              <a:rPr lang="el-GR" sz="4400" dirty="0"/>
              <a:t>Λεμφαδένες</a:t>
            </a:r>
          </a:p>
          <a:p>
            <a:endParaRPr lang="el-GR" dirty="0"/>
          </a:p>
        </p:txBody>
      </p:sp>
      <p:pic>
        <p:nvPicPr>
          <p:cNvPr id="23555" name="Picture 7" descr="208">
            <a:extLst>
              <a:ext uri="{FF2B5EF4-FFF2-40B4-BE49-F238E27FC236}">
                <a16:creationId xmlns:a16="http://schemas.microsoft.com/office/drawing/2014/main" id="{CE411A54-E390-06F3-C1D2-222CFDB16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944" y="1985282"/>
            <a:ext cx="3670299" cy="4463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127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55DFB93-31A6-A602-C3DB-912F8DC33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Κάτω </a:t>
            </a:r>
            <a:r>
              <a:rPr lang="el-GR" dirty="0" err="1"/>
              <a:t>Μεσοθωράκιο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AE07D02-53C8-0432-358A-96D3DA57D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b="1" dirty="0"/>
              <a:t>Άνω όρια</a:t>
            </a:r>
          </a:p>
          <a:p>
            <a:r>
              <a:rPr lang="el-GR" dirty="0"/>
              <a:t>Νοητή γραμμή Θ4 – στερνική γωνία</a:t>
            </a:r>
          </a:p>
          <a:p>
            <a:r>
              <a:rPr lang="el-GR" dirty="0"/>
              <a:t>4ο ζεύγος πλευρών (πλάγια)</a:t>
            </a:r>
          </a:p>
          <a:p>
            <a:pPr marL="0" indent="0">
              <a:buNone/>
            </a:pPr>
            <a:r>
              <a:rPr lang="el-GR" b="1" dirty="0"/>
              <a:t>Κάτω όρια</a:t>
            </a:r>
          </a:p>
          <a:p>
            <a:r>
              <a:rPr lang="el-GR" dirty="0"/>
              <a:t>Νοητή γραμμή Θ12 – ξιφοειδής απόφυση</a:t>
            </a:r>
          </a:p>
          <a:p>
            <a:r>
              <a:rPr lang="el-GR" dirty="0"/>
              <a:t>Διάφραγμα</a:t>
            </a:r>
          </a:p>
          <a:p>
            <a:r>
              <a:rPr lang="el-GR" dirty="0"/>
              <a:t>12ο ζεύγος πλευρών (πλάγια)</a:t>
            </a:r>
          </a:p>
          <a:p>
            <a:endParaRPr lang="el-GR" dirty="0"/>
          </a:p>
        </p:txBody>
      </p:sp>
      <p:pic>
        <p:nvPicPr>
          <p:cNvPr id="23554" name="Picture 4" descr="190">
            <a:extLst>
              <a:ext uri="{FF2B5EF4-FFF2-40B4-BE49-F238E27FC236}">
                <a16:creationId xmlns:a16="http://schemas.microsoft.com/office/drawing/2014/main" id="{F52148AD-510B-7BC7-890D-3C470EB3B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749" y="1825625"/>
            <a:ext cx="4195308" cy="471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786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593760D-05DE-C93E-082E-990E6E9E2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14" y="992187"/>
            <a:ext cx="11898086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Κάτω </a:t>
            </a:r>
            <a:r>
              <a:rPr lang="el-GR" dirty="0" err="1"/>
              <a:t>Μεσοθωράκιο</a:t>
            </a:r>
            <a:r>
              <a:rPr lang="el-GR" dirty="0"/>
              <a:t> - Υποδιαιρέσεις &amp; Περιεχόμενα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79F8B6D-55A3-A286-DFF6-36F33F372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39" y="1771195"/>
            <a:ext cx="4850136" cy="4825547"/>
          </a:xfrm>
        </p:spPr>
        <p:txBody>
          <a:bodyPr numCol="1">
            <a:normAutofit/>
          </a:bodyPr>
          <a:lstStyle/>
          <a:p>
            <a:pPr marL="0" indent="0" algn="ctr">
              <a:buNone/>
            </a:pPr>
            <a:r>
              <a:rPr lang="el-GR" sz="1600" b="1" dirty="0"/>
              <a:t>Πρόσθιο </a:t>
            </a:r>
          </a:p>
          <a:p>
            <a:pPr marL="0" indent="0" algn="ctr">
              <a:buNone/>
            </a:pPr>
            <a:r>
              <a:rPr lang="el-GR" sz="1600" dirty="0"/>
              <a:t>(ανάμεσα στο σώμα του στέρνου και την πρόσθια επιφάνεια του περικαρδίου)</a:t>
            </a:r>
          </a:p>
          <a:p>
            <a:r>
              <a:rPr lang="el-GR" sz="1600" dirty="0"/>
              <a:t>Λεμφαδένες</a:t>
            </a:r>
          </a:p>
          <a:p>
            <a:r>
              <a:rPr lang="el-GR" sz="1600" dirty="0"/>
              <a:t>Έσω θωρακικά αγγεία</a:t>
            </a:r>
          </a:p>
          <a:p>
            <a:pPr marL="0" indent="0" algn="ctr">
              <a:buNone/>
            </a:pPr>
            <a:r>
              <a:rPr lang="el-GR" sz="1600" b="1" dirty="0"/>
              <a:t>Μέσο </a:t>
            </a:r>
          </a:p>
          <a:p>
            <a:pPr marL="0" indent="0" algn="ctr">
              <a:buNone/>
            </a:pPr>
            <a:r>
              <a:rPr lang="el-GR" sz="1600" dirty="0"/>
              <a:t>(αφορίζεται από το ινώδες περικάρδιο)</a:t>
            </a:r>
          </a:p>
          <a:p>
            <a:r>
              <a:rPr lang="el-GR" sz="1600" dirty="0"/>
              <a:t>Καρδιά</a:t>
            </a:r>
          </a:p>
          <a:p>
            <a:r>
              <a:rPr lang="el-GR" sz="1600" dirty="0"/>
              <a:t>Περικάρδιο</a:t>
            </a:r>
          </a:p>
          <a:p>
            <a:r>
              <a:rPr lang="el-GR" sz="1600" dirty="0"/>
              <a:t>Αγγεία καρδιάς</a:t>
            </a:r>
          </a:p>
          <a:p>
            <a:endParaRPr lang="el-GR" sz="1600" dirty="0"/>
          </a:p>
        </p:txBody>
      </p:sp>
      <p:pic>
        <p:nvPicPr>
          <p:cNvPr id="24578" name="Picture 5" descr="202">
            <a:extLst>
              <a:ext uri="{FF2B5EF4-FFF2-40B4-BE49-F238E27FC236}">
                <a16:creationId xmlns:a16="http://schemas.microsoft.com/office/drawing/2014/main" id="{4B11D114-0BCC-E14E-CBBA-8B0066309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734" y="2360613"/>
            <a:ext cx="315468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208">
            <a:extLst>
              <a:ext uri="{FF2B5EF4-FFF2-40B4-BE49-F238E27FC236}">
                <a16:creationId xmlns:a16="http://schemas.microsoft.com/office/drawing/2014/main" id="{C6C73C06-C511-C96B-425C-944DB3D96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473" y="2360613"/>
            <a:ext cx="2881989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223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19C43-9378-1395-AE0F-9D940CE71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71D8DCC-D525-C871-E98D-A1860E7BE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14" y="992187"/>
            <a:ext cx="11898086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Κάτω </a:t>
            </a:r>
            <a:r>
              <a:rPr lang="el-GR" dirty="0" err="1"/>
              <a:t>Μεσοθωράκιο</a:t>
            </a:r>
            <a:r>
              <a:rPr lang="el-GR" dirty="0"/>
              <a:t> - Υποδιαιρέσεις &amp; Περιεχόμενα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A68ECAB-1771-7B88-C015-8931A63A5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671" y="1866898"/>
            <a:ext cx="4974772" cy="4357461"/>
          </a:xfrm>
        </p:spPr>
        <p:txBody>
          <a:bodyPr numCol="1">
            <a:normAutofit/>
          </a:bodyPr>
          <a:lstStyle/>
          <a:p>
            <a:pPr marL="0" indent="0" algn="ctr">
              <a:buNone/>
            </a:pPr>
            <a:r>
              <a:rPr lang="el-GR" sz="1600" b="1" dirty="0"/>
              <a:t>Οπίσθιο </a:t>
            </a:r>
          </a:p>
          <a:p>
            <a:pPr marL="0" indent="0" algn="ctr">
              <a:buNone/>
            </a:pPr>
            <a:r>
              <a:rPr lang="el-GR" sz="1600" dirty="0"/>
              <a:t>(πίσω από το ινώδες περικάρδιο και μπροστά από τα σώματα των θωρακικών σπονδύλων)</a:t>
            </a:r>
          </a:p>
          <a:p>
            <a:r>
              <a:rPr lang="el-GR" sz="1600" dirty="0"/>
              <a:t>Οισοφάγος</a:t>
            </a:r>
          </a:p>
          <a:p>
            <a:r>
              <a:rPr lang="el-GR" sz="1600" dirty="0"/>
              <a:t>Αορτή</a:t>
            </a:r>
          </a:p>
          <a:p>
            <a:r>
              <a:rPr lang="el-GR" sz="1600" dirty="0"/>
              <a:t>Μείζων θωρακικός πόρος</a:t>
            </a:r>
          </a:p>
          <a:p>
            <a:r>
              <a:rPr lang="el-GR" sz="1600" dirty="0"/>
              <a:t>Λεμφαδένες</a:t>
            </a:r>
          </a:p>
          <a:p>
            <a:r>
              <a:rPr lang="el-GR" sz="1600" dirty="0" err="1"/>
              <a:t>Πνευμονογαστρικό</a:t>
            </a:r>
            <a:r>
              <a:rPr lang="el-GR" sz="1600" dirty="0"/>
              <a:t> και παραπληρωματικό νεύρο</a:t>
            </a:r>
          </a:p>
        </p:txBody>
      </p:sp>
      <p:pic>
        <p:nvPicPr>
          <p:cNvPr id="6" name="Picture 7" descr="235">
            <a:extLst>
              <a:ext uri="{FF2B5EF4-FFF2-40B4-BE49-F238E27FC236}">
                <a16:creationId xmlns:a16="http://schemas.microsoft.com/office/drawing/2014/main" id="{487DC47C-6D11-E818-1055-BAABE6A91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779" y="2030183"/>
            <a:ext cx="2946411" cy="348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0" name="Picture 4" descr="205">
            <a:extLst>
              <a:ext uri="{FF2B5EF4-FFF2-40B4-BE49-F238E27FC236}">
                <a16:creationId xmlns:a16="http://schemas.microsoft.com/office/drawing/2014/main" id="{5A24D21D-3E5E-363C-F370-3BC2C5FD6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527" y="2030183"/>
            <a:ext cx="3219098" cy="366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59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DC74521-40BD-D9DB-5659-8C71BCA69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C3A95FD-1D50-2744-D061-33BA450C0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5602" name="Picture 4" descr="226">
            <a:extLst>
              <a:ext uri="{FF2B5EF4-FFF2-40B4-BE49-F238E27FC236}">
                <a16:creationId xmlns:a16="http://schemas.microsoft.com/office/drawing/2014/main" id="{4D1C4700-C041-DDEC-540E-DA49038C1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334" y="1070202"/>
            <a:ext cx="4305300" cy="5234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5" descr="227">
            <a:extLst>
              <a:ext uri="{FF2B5EF4-FFF2-40B4-BE49-F238E27FC236}">
                <a16:creationId xmlns:a16="http://schemas.microsoft.com/office/drawing/2014/main" id="{AACC7CFA-C6BA-8613-06DE-1FFB9FF9B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609" y="1070201"/>
            <a:ext cx="4305300" cy="5234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355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60E8AB-91CA-E789-CD92-08E3E6958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CB83558-8368-77CF-09D4-CFB285802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6626" name="Picture 6" descr="234">
            <a:extLst>
              <a:ext uri="{FF2B5EF4-FFF2-40B4-BE49-F238E27FC236}">
                <a16:creationId xmlns:a16="http://schemas.microsoft.com/office/drawing/2014/main" id="{ADC8D3F2-6A02-1D15-58E9-E31962299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2187"/>
            <a:ext cx="4478201" cy="5446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6" descr="237">
            <a:extLst>
              <a:ext uri="{FF2B5EF4-FFF2-40B4-BE49-F238E27FC236}">
                <a16:creationId xmlns:a16="http://schemas.microsoft.com/office/drawing/2014/main" id="{DAE8B27C-7B3C-29E1-6DCE-BC38A7121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92187"/>
            <a:ext cx="4780604" cy="5446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637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9ED5E4-6AA9-7906-1D28-02A3915EC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D8FD71-B010-5A2F-30E8-A4FB391D4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1EADCE61-C4BA-C371-D612-DD7BE4F1D91B}"/>
              </a:ext>
            </a:extLst>
          </p:cNvPr>
          <p:cNvGrpSpPr/>
          <p:nvPr/>
        </p:nvGrpSpPr>
        <p:grpSpPr>
          <a:xfrm>
            <a:off x="1366158" y="992187"/>
            <a:ext cx="4065814" cy="5392284"/>
            <a:chOff x="0" y="0"/>
            <a:chExt cx="5257800" cy="6867525"/>
          </a:xfrm>
        </p:grpSpPr>
        <p:pic>
          <p:nvPicPr>
            <p:cNvPr id="28674" name="Picture 4" descr="209">
              <a:extLst>
                <a:ext uri="{FF2B5EF4-FFF2-40B4-BE49-F238E27FC236}">
                  <a16:creationId xmlns:a16="http://schemas.microsoft.com/office/drawing/2014/main" id="{4E337103-E054-87F9-41A7-1072C06F33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257800" cy="686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7E56A02-0D30-96DF-CC40-E3F3B048B6C9}"/>
                </a:ext>
              </a:extLst>
            </p:cNvPr>
            <p:cNvSpPr/>
            <p:nvPr/>
          </p:nvSpPr>
          <p:spPr>
            <a:xfrm rot="21427238">
              <a:off x="1981200" y="606425"/>
              <a:ext cx="1981200" cy="3581400"/>
            </a:xfrm>
            <a:custGeom>
              <a:avLst/>
              <a:gdLst>
                <a:gd name="connsiteX0" fmla="*/ 127000 w 1320800"/>
                <a:gd name="connsiteY0" fmla="*/ 203200 h 2489200"/>
                <a:gd name="connsiteX1" fmla="*/ 127000 w 1320800"/>
                <a:gd name="connsiteY1" fmla="*/ 203200 h 2489200"/>
                <a:gd name="connsiteX2" fmla="*/ 139700 w 1320800"/>
                <a:gd name="connsiteY2" fmla="*/ 495300 h 2489200"/>
                <a:gd name="connsiteX3" fmla="*/ 152400 w 1320800"/>
                <a:gd name="connsiteY3" fmla="*/ 546100 h 2489200"/>
                <a:gd name="connsiteX4" fmla="*/ 177800 w 1320800"/>
                <a:gd name="connsiteY4" fmla="*/ 622300 h 2489200"/>
                <a:gd name="connsiteX5" fmla="*/ 177800 w 1320800"/>
                <a:gd name="connsiteY5" fmla="*/ 1270000 h 2489200"/>
                <a:gd name="connsiteX6" fmla="*/ 165100 w 1320800"/>
                <a:gd name="connsiteY6" fmla="*/ 1320800 h 2489200"/>
                <a:gd name="connsiteX7" fmla="*/ 139700 w 1320800"/>
                <a:gd name="connsiteY7" fmla="*/ 1409700 h 2489200"/>
                <a:gd name="connsiteX8" fmla="*/ 114300 w 1320800"/>
                <a:gd name="connsiteY8" fmla="*/ 1587500 h 2489200"/>
                <a:gd name="connsiteX9" fmla="*/ 88900 w 1320800"/>
                <a:gd name="connsiteY9" fmla="*/ 1663700 h 2489200"/>
                <a:gd name="connsiteX10" fmla="*/ 76200 w 1320800"/>
                <a:gd name="connsiteY10" fmla="*/ 1739900 h 2489200"/>
                <a:gd name="connsiteX11" fmla="*/ 50800 w 1320800"/>
                <a:gd name="connsiteY11" fmla="*/ 1828800 h 2489200"/>
                <a:gd name="connsiteX12" fmla="*/ 25400 w 1320800"/>
                <a:gd name="connsiteY12" fmla="*/ 2019300 h 2489200"/>
                <a:gd name="connsiteX13" fmla="*/ 0 w 1320800"/>
                <a:gd name="connsiteY13" fmla="*/ 2057400 h 2489200"/>
                <a:gd name="connsiteX14" fmla="*/ 12700 w 1320800"/>
                <a:gd name="connsiteY14" fmla="*/ 2184400 h 2489200"/>
                <a:gd name="connsiteX15" fmla="*/ 127000 w 1320800"/>
                <a:gd name="connsiteY15" fmla="*/ 2298700 h 2489200"/>
                <a:gd name="connsiteX16" fmla="*/ 152400 w 1320800"/>
                <a:gd name="connsiteY16" fmla="*/ 2336800 h 2489200"/>
                <a:gd name="connsiteX17" fmla="*/ 241300 w 1320800"/>
                <a:gd name="connsiteY17" fmla="*/ 2387600 h 2489200"/>
                <a:gd name="connsiteX18" fmla="*/ 279400 w 1320800"/>
                <a:gd name="connsiteY18" fmla="*/ 2413000 h 2489200"/>
                <a:gd name="connsiteX19" fmla="*/ 317500 w 1320800"/>
                <a:gd name="connsiteY19" fmla="*/ 2425700 h 2489200"/>
                <a:gd name="connsiteX20" fmla="*/ 355600 w 1320800"/>
                <a:gd name="connsiteY20" fmla="*/ 2451100 h 2489200"/>
                <a:gd name="connsiteX21" fmla="*/ 889000 w 1320800"/>
                <a:gd name="connsiteY21" fmla="*/ 2463800 h 2489200"/>
                <a:gd name="connsiteX22" fmla="*/ 952500 w 1320800"/>
                <a:gd name="connsiteY22" fmla="*/ 2476500 h 2489200"/>
                <a:gd name="connsiteX23" fmla="*/ 1003300 w 1320800"/>
                <a:gd name="connsiteY23" fmla="*/ 2489200 h 2489200"/>
                <a:gd name="connsiteX24" fmla="*/ 1155700 w 1320800"/>
                <a:gd name="connsiteY24" fmla="*/ 2476500 h 2489200"/>
                <a:gd name="connsiteX25" fmla="*/ 1219200 w 1320800"/>
                <a:gd name="connsiteY25" fmla="*/ 2400300 h 2489200"/>
                <a:gd name="connsiteX26" fmla="*/ 1257300 w 1320800"/>
                <a:gd name="connsiteY26" fmla="*/ 2362200 h 2489200"/>
                <a:gd name="connsiteX27" fmla="*/ 1295400 w 1320800"/>
                <a:gd name="connsiteY27" fmla="*/ 2120900 h 2489200"/>
                <a:gd name="connsiteX28" fmla="*/ 1320800 w 1320800"/>
                <a:gd name="connsiteY28" fmla="*/ 1993900 h 2489200"/>
                <a:gd name="connsiteX29" fmla="*/ 1295400 w 1320800"/>
                <a:gd name="connsiteY29" fmla="*/ 1841500 h 2489200"/>
                <a:gd name="connsiteX30" fmla="*/ 1270000 w 1320800"/>
                <a:gd name="connsiteY30" fmla="*/ 1803400 h 2489200"/>
                <a:gd name="connsiteX31" fmla="*/ 1244600 w 1320800"/>
                <a:gd name="connsiteY31" fmla="*/ 1752600 h 2489200"/>
                <a:gd name="connsiteX32" fmla="*/ 1168400 w 1320800"/>
                <a:gd name="connsiteY32" fmla="*/ 1689100 h 2489200"/>
                <a:gd name="connsiteX33" fmla="*/ 1143000 w 1320800"/>
                <a:gd name="connsiteY33" fmla="*/ 1651000 h 2489200"/>
                <a:gd name="connsiteX34" fmla="*/ 1104900 w 1320800"/>
                <a:gd name="connsiteY34" fmla="*/ 1625600 h 2489200"/>
                <a:gd name="connsiteX35" fmla="*/ 1028700 w 1320800"/>
                <a:gd name="connsiteY35" fmla="*/ 1562100 h 2489200"/>
                <a:gd name="connsiteX36" fmla="*/ 939800 w 1320800"/>
                <a:gd name="connsiteY36" fmla="*/ 1473200 h 2489200"/>
                <a:gd name="connsiteX37" fmla="*/ 889000 w 1320800"/>
                <a:gd name="connsiteY37" fmla="*/ 1422400 h 2489200"/>
                <a:gd name="connsiteX38" fmla="*/ 787400 w 1320800"/>
                <a:gd name="connsiteY38" fmla="*/ 1282700 h 2489200"/>
                <a:gd name="connsiteX39" fmla="*/ 762000 w 1320800"/>
                <a:gd name="connsiteY39" fmla="*/ 1181100 h 2489200"/>
                <a:gd name="connsiteX40" fmla="*/ 774700 w 1320800"/>
                <a:gd name="connsiteY40" fmla="*/ 1041400 h 2489200"/>
                <a:gd name="connsiteX41" fmla="*/ 787400 w 1320800"/>
                <a:gd name="connsiteY41" fmla="*/ 990600 h 2489200"/>
                <a:gd name="connsiteX42" fmla="*/ 800100 w 1320800"/>
                <a:gd name="connsiteY42" fmla="*/ 927100 h 2489200"/>
                <a:gd name="connsiteX43" fmla="*/ 863600 w 1320800"/>
                <a:gd name="connsiteY43" fmla="*/ 622300 h 2489200"/>
                <a:gd name="connsiteX44" fmla="*/ 889000 w 1320800"/>
                <a:gd name="connsiteY44" fmla="*/ 0 h 2489200"/>
                <a:gd name="connsiteX45" fmla="*/ 889000 w 1320800"/>
                <a:gd name="connsiteY45" fmla="*/ 0 h 2489200"/>
                <a:gd name="connsiteX46" fmla="*/ 889000 w 1320800"/>
                <a:gd name="connsiteY46" fmla="*/ 0 h 2489200"/>
                <a:gd name="connsiteX47" fmla="*/ 889000 w 1320800"/>
                <a:gd name="connsiteY47" fmla="*/ 63500 h 2489200"/>
                <a:gd name="connsiteX48" fmla="*/ 762000 w 1320800"/>
                <a:gd name="connsiteY48" fmla="*/ 63500 h 2489200"/>
                <a:gd name="connsiteX49" fmla="*/ 762000 w 1320800"/>
                <a:gd name="connsiteY49" fmla="*/ 63500 h 248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320800" h="2489200">
                  <a:moveTo>
                    <a:pt x="127000" y="203200"/>
                  </a:moveTo>
                  <a:lnTo>
                    <a:pt x="127000" y="203200"/>
                  </a:lnTo>
                  <a:cubicBezTo>
                    <a:pt x="131233" y="300567"/>
                    <a:pt x="132501" y="398108"/>
                    <a:pt x="139700" y="495300"/>
                  </a:cubicBezTo>
                  <a:cubicBezTo>
                    <a:pt x="140989" y="512707"/>
                    <a:pt x="147384" y="529382"/>
                    <a:pt x="152400" y="546100"/>
                  </a:cubicBezTo>
                  <a:cubicBezTo>
                    <a:pt x="160093" y="571745"/>
                    <a:pt x="177800" y="622300"/>
                    <a:pt x="177800" y="622300"/>
                  </a:cubicBezTo>
                  <a:cubicBezTo>
                    <a:pt x="205859" y="902895"/>
                    <a:pt x="199357" y="784965"/>
                    <a:pt x="177800" y="1270000"/>
                  </a:cubicBezTo>
                  <a:cubicBezTo>
                    <a:pt x="177025" y="1287437"/>
                    <a:pt x="169895" y="1304017"/>
                    <a:pt x="165100" y="1320800"/>
                  </a:cubicBezTo>
                  <a:cubicBezTo>
                    <a:pt x="153021" y="1363076"/>
                    <a:pt x="147640" y="1362057"/>
                    <a:pt x="139700" y="1409700"/>
                  </a:cubicBezTo>
                  <a:cubicBezTo>
                    <a:pt x="129858" y="1468754"/>
                    <a:pt x="133232" y="1530704"/>
                    <a:pt x="114300" y="1587500"/>
                  </a:cubicBezTo>
                  <a:cubicBezTo>
                    <a:pt x="105833" y="1612900"/>
                    <a:pt x="95394" y="1637725"/>
                    <a:pt x="88900" y="1663700"/>
                  </a:cubicBezTo>
                  <a:cubicBezTo>
                    <a:pt x="82655" y="1688682"/>
                    <a:pt x="81250" y="1714650"/>
                    <a:pt x="76200" y="1739900"/>
                  </a:cubicBezTo>
                  <a:cubicBezTo>
                    <a:pt x="68227" y="1779767"/>
                    <a:pt x="62904" y="1792487"/>
                    <a:pt x="50800" y="1828800"/>
                  </a:cubicBezTo>
                  <a:cubicBezTo>
                    <a:pt x="49401" y="1841395"/>
                    <a:pt x="34901" y="1990797"/>
                    <a:pt x="25400" y="2019300"/>
                  </a:cubicBezTo>
                  <a:cubicBezTo>
                    <a:pt x="20573" y="2033780"/>
                    <a:pt x="8467" y="2044700"/>
                    <a:pt x="0" y="2057400"/>
                  </a:cubicBezTo>
                  <a:cubicBezTo>
                    <a:pt x="4233" y="2099733"/>
                    <a:pt x="-2720" y="2144748"/>
                    <a:pt x="12700" y="2184400"/>
                  </a:cubicBezTo>
                  <a:cubicBezTo>
                    <a:pt x="50336" y="2281177"/>
                    <a:pt x="63474" y="2277525"/>
                    <a:pt x="127000" y="2298700"/>
                  </a:cubicBezTo>
                  <a:cubicBezTo>
                    <a:pt x="135467" y="2311400"/>
                    <a:pt x="141607" y="2326007"/>
                    <a:pt x="152400" y="2336800"/>
                  </a:cubicBezTo>
                  <a:cubicBezTo>
                    <a:pt x="173028" y="2357428"/>
                    <a:pt x="218058" y="2374319"/>
                    <a:pt x="241300" y="2387600"/>
                  </a:cubicBezTo>
                  <a:cubicBezTo>
                    <a:pt x="254552" y="2395173"/>
                    <a:pt x="265748" y="2406174"/>
                    <a:pt x="279400" y="2413000"/>
                  </a:cubicBezTo>
                  <a:cubicBezTo>
                    <a:pt x="291374" y="2418987"/>
                    <a:pt x="305526" y="2419713"/>
                    <a:pt x="317500" y="2425700"/>
                  </a:cubicBezTo>
                  <a:cubicBezTo>
                    <a:pt x="331152" y="2432526"/>
                    <a:pt x="340370" y="2450085"/>
                    <a:pt x="355600" y="2451100"/>
                  </a:cubicBezTo>
                  <a:cubicBezTo>
                    <a:pt x="533056" y="2462930"/>
                    <a:pt x="711200" y="2459567"/>
                    <a:pt x="889000" y="2463800"/>
                  </a:cubicBezTo>
                  <a:cubicBezTo>
                    <a:pt x="910167" y="2468033"/>
                    <a:pt x="931428" y="2471817"/>
                    <a:pt x="952500" y="2476500"/>
                  </a:cubicBezTo>
                  <a:cubicBezTo>
                    <a:pt x="969539" y="2480286"/>
                    <a:pt x="985846" y="2489200"/>
                    <a:pt x="1003300" y="2489200"/>
                  </a:cubicBezTo>
                  <a:cubicBezTo>
                    <a:pt x="1054276" y="2489200"/>
                    <a:pt x="1104900" y="2480733"/>
                    <a:pt x="1155700" y="2476500"/>
                  </a:cubicBezTo>
                  <a:cubicBezTo>
                    <a:pt x="1267010" y="2365190"/>
                    <a:pt x="1130793" y="2506388"/>
                    <a:pt x="1219200" y="2400300"/>
                  </a:cubicBezTo>
                  <a:cubicBezTo>
                    <a:pt x="1230698" y="2386502"/>
                    <a:pt x="1244600" y="2374900"/>
                    <a:pt x="1257300" y="2362200"/>
                  </a:cubicBezTo>
                  <a:cubicBezTo>
                    <a:pt x="1270000" y="2281767"/>
                    <a:pt x="1282535" y="2201307"/>
                    <a:pt x="1295400" y="2120900"/>
                  </a:cubicBezTo>
                  <a:cubicBezTo>
                    <a:pt x="1309240" y="2034403"/>
                    <a:pt x="1303027" y="2064991"/>
                    <a:pt x="1320800" y="1993900"/>
                  </a:cubicBezTo>
                  <a:cubicBezTo>
                    <a:pt x="1318914" y="1980699"/>
                    <a:pt x="1303971" y="1864356"/>
                    <a:pt x="1295400" y="1841500"/>
                  </a:cubicBezTo>
                  <a:cubicBezTo>
                    <a:pt x="1290041" y="1827208"/>
                    <a:pt x="1277573" y="1816652"/>
                    <a:pt x="1270000" y="1803400"/>
                  </a:cubicBezTo>
                  <a:cubicBezTo>
                    <a:pt x="1260607" y="1786962"/>
                    <a:pt x="1255604" y="1768006"/>
                    <a:pt x="1244600" y="1752600"/>
                  </a:cubicBezTo>
                  <a:cubicBezTo>
                    <a:pt x="1222376" y="1721486"/>
                    <a:pt x="1198780" y="1709353"/>
                    <a:pt x="1168400" y="1689100"/>
                  </a:cubicBezTo>
                  <a:cubicBezTo>
                    <a:pt x="1159933" y="1676400"/>
                    <a:pt x="1153793" y="1661793"/>
                    <a:pt x="1143000" y="1651000"/>
                  </a:cubicBezTo>
                  <a:cubicBezTo>
                    <a:pt x="1132207" y="1640207"/>
                    <a:pt x="1116948" y="1634971"/>
                    <a:pt x="1104900" y="1625600"/>
                  </a:cubicBezTo>
                  <a:cubicBezTo>
                    <a:pt x="1078801" y="1605301"/>
                    <a:pt x="1052995" y="1584526"/>
                    <a:pt x="1028700" y="1562100"/>
                  </a:cubicBezTo>
                  <a:cubicBezTo>
                    <a:pt x="997906" y="1533675"/>
                    <a:pt x="969433" y="1502833"/>
                    <a:pt x="939800" y="1473200"/>
                  </a:cubicBezTo>
                  <a:cubicBezTo>
                    <a:pt x="922867" y="1456267"/>
                    <a:pt x="904331" y="1440797"/>
                    <a:pt x="889000" y="1422400"/>
                  </a:cubicBezTo>
                  <a:cubicBezTo>
                    <a:pt x="840455" y="1364146"/>
                    <a:pt x="819548" y="1346996"/>
                    <a:pt x="787400" y="1282700"/>
                  </a:cubicBezTo>
                  <a:cubicBezTo>
                    <a:pt x="774383" y="1256665"/>
                    <a:pt x="766830" y="1205252"/>
                    <a:pt x="762000" y="1181100"/>
                  </a:cubicBezTo>
                  <a:cubicBezTo>
                    <a:pt x="766233" y="1134533"/>
                    <a:pt x="768520" y="1087749"/>
                    <a:pt x="774700" y="1041400"/>
                  </a:cubicBezTo>
                  <a:cubicBezTo>
                    <a:pt x="777007" y="1024099"/>
                    <a:pt x="783614" y="1007639"/>
                    <a:pt x="787400" y="990600"/>
                  </a:cubicBezTo>
                  <a:cubicBezTo>
                    <a:pt x="792083" y="969528"/>
                    <a:pt x="795156" y="948112"/>
                    <a:pt x="800100" y="927100"/>
                  </a:cubicBezTo>
                  <a:cubicBezTo>
                    <a:pt x="837015" y="770210"/>
                    <a:pt x="843042" y="781627"/>
                    <a:pt x="863600" y="622300"/>
                  </a:cubicBezTo>
                  <a:cubicBezTo>
                    <a:pt x="902295" y="322414"/>
                    <a:pt x="889000" y="355545"/>
                    <a:pt x="889000" y="0"/>
                  </a:cubicBezTo>
                  <a:lnTo>
                    <a:pt x="889000" y="0"/>
                  </a:lnTo>
                  <a:lnTo>
                    <a:pt x="889000" y="0"/>
                  </a:lnTo>
                  <a:lnTo>
                    <a:pt x="889000" y="63500"/>
                  </a:lnTo>
                  <a:lnTo>
                    <a:pt x="762000" y="63500"/>
                  </a:lnTo>
                  <a:lnTo>
                    <a:pt x="762000" y="63500"/>
                  </a:lnTo>
                </a:path>
              </a:pathLst>
            </a:custGeom>
            <a:noFill/>
            <a:ln w="57150">
              <a:solidFill>
                <a:srgbClr val="FF0000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</p:grpSp>
      <p:grpSp>
        <p:nvGrpSpPr>
          <p:cNvPr id="5" name="Ομάδα 4">
            <a:extLst>
              <a:ext uri="{FF2B5EF4-FFF2-40B4-BE49-F238E27FC236}">
                <a16:creationId xmlns:a16="http://schemas.microsoft.com/office/drawing/2014/main" id="{55EC28DD-2316-0EA3-D297-021A9C81C775}"/>
              </a:ext>
            </a:extLst>
          </p:cNvPr>
          <p:cNvGrpSpPr/>
          <p:nvPr/>
        </p:nvGrpSpPr>
        <p:grpSpPr>
          <a:xfrm>
            <a:off x="6095999" y="992187"/>
            <a:ext cx="4729843" cy="5392284"/>
            <a:chOff x="4902200" y="762000"/>
            <a:chExt cx="4267200" cy="4800600"/>
          </a:xfrm>
        </p:grpSpPr>
        <p:pic>
          <p:nvPicPr>
            <p:cNvPr id="28675" name="Picture 5" descr="190">
              <a:extLst>
                <a:ext uri="{FF2B5EF4-FFF2-40B4-BE49-F238E27FC236}">
                  <a16:creationId xmlns:a16="http://schemas.microsoft.com/office/drawing/2014/main" id="{C55EBCC4-6117-D58C-4517-4F2DCF8964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2200" y="762000"/>
              <a:ext cx="4267200" cy="480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Freeform 1">
              <a:extLst>
                <a:ext uri="{FF2B5EF4-FFF2-40B4-BE49-F238E27FC236}">
                  <a16:creationId xmlns:a16="http://schemas.microsoft.com/office/drawing/2014/main" id="{15B05BE1-B0DE-56F1-79E2-657EDD8F59EF}"/>
                </a:ext>
              </a:extLst>
            </p:cNvPr>
            <p:cNvSpPr/>
            <p:nvPr/>
          </p:nvSpPr>
          <p:spPr>
            <a:xfrm>
              <a:off x="6591300" y="800100"/>
              <a:ext cx="1320800" cy="2489200"/>
            </a:xfrm>
            <a:custGeom>
              <a:avLst/>
              <a:gdLst>
                <a:gd name="connsiteX0" fmla="*/ 127000 w 1320800"/>
                <a:gd name="connsiteY0" fmla="*/ 203200 h 2489200"/>
                <a:gd name="connsiteX1" fmla="*/ 127000 w 1320800"/>
                <a:gd name="connsiteY1" fmla="*/ 203200 h 2489200"/>
                <a:gd name="connsiteX2" fmla="*/ 139700 w 1320800"/>
                <a:gd name="connsiteY2" fmla="*/ 495300 h 2489200"/>
                <a:gd name="connsiteX3" fmla="*/ 152400 w 1320800"/>
                <a:gd name="connsiteY3" fmla="*/ 546100 h 2489200"/>
                <a:gd name="connsiteX4" fmla="*/ 177800 w 1320800"/>
                <a:gd name="connsiteY4" fmla="*/ 622300 h 2489200"/>
                <a:gd name="connsiteX5" fmla="*/ 177800 w 1320800"/>
                <a:gd name="connsiteY5" fmla="*/ 1270000 h 2489200"/>
                <a:gd name="connsiteX6" fmla="*/ 165100 w 1320800"/>
                <a:gd name="connsiteY6" fmla="*/ 1320800 h 2489200"/>
                <a:gd name="connsiteX7" fmla="*/ 139700 w 1320800"/>
                <a:gd name="connsiteY7" fmla="*/ 1409700 h 2489200"/>
                <a:gd name="connsiteX8" fmla="*/ 114300 w 1320800"/>
                <a:gd name="connsiteY8" fmla="*/ 1587500 h 2489200"/>
                <a:gd name="connsiteX9" fmla="*/ 88900 w 1320800"/>
                <a:gd name="connsiteY9" fmla="*/ 1663700 h 2489200"/>
                <a:gd name="connsiteX10" fmla="*/ 76200 w 1320800"/>
                <a:gd name="connsiteY10" fmla="*/ 1739900 h 2489200"/>
                <a:gd name="connsiteX11" fmla="*/ 50800 w 1320800"/>
                <a:gd name="connsiteY11" fmla="*/ 1828800 h 2489200"/>
                <a:gd name="connsiteX12" fmla="*/ 25400 w 1320800"/>
                <a:gd name="connsiteY12" fmla="*/ 2019300 h 2489200"/>
                <a:gd name="connsiteX13" fmla="*/ 0 w 1320800"/>
                <a:gd name="connsiteY13" fmla="*/ 2057400 h 2489200"/>
                <a:gd name="connsiteX14" fmla="*/ 12700 w 1320800"/>
                <a:gd name="connsiteY14" fmla="*/ 2184400 h 2489200"/>
                <a:gd name="connsiteX15" fmla="*/ 127000 w 1320800"/>
                <a:gd name="connsiteY15" fmla="*/ 2298700 h 2489200"/>
                <a:gd name="connsiteX16" fmla="*/ 152400 w 1320800"/>
                <a:gd name="connsiteY16" fmla="*/ 2336800 h 2489200"/>
                <a:gd name="connsiteX17" fmla="*/ 241300 w 1320800"/>
                <a:gd name="connsiteY17" fmla="*/ 2387600 h 2489200"/>
                <a:gd name="connsiteX18" fmla="*/ 279400 w 1320800"/>
                <a:gd name="connsiteY18" fmla="*/ 2413000 h 2489200"/>
                <a:gd name="connsiteX19" fmla="*/ 317500 w 1320800"/>
                <a:gd name="connsiteY19" fmla="*/ 2425700 h 2489200"/>
                <a:gd name="connsiteX20" fmla="*/ 355600 w 1320800"/>
                <a:gd name="connsiteY20" fmla="*/ 2451100 h 2489200"/>
                <a:gd name="connsiteX21" fmla="*/ 889000 w 1320800"/>
                <a:gd name="connsiteY21" fmla="*/ 2463800 h 2489200"/>
                <a:gd name="connsiteX22" fmla="*/ 952500 w 1320800"/>
                <a:gd name="connsiteY22" fmla="*/ 2476500 h 2489200"/>
                <a:gd name="connsiteX23" fmla="*/ 1003300 w 1320800"/>
                <a:gd name="connsiteY23" fmla="*/ 2489200 h 2489200"/>
                <a:gd name="connsiteX24" fmla="*/ 1155700 w 1320800"/>
                <a:gd name="connsiteY24" fmla="*/ 2476500 h 2489200"/>
                <a:gd name="connsiteX25" fmla="*/ 1219200 w 1320800"/>
                <a:gd name="connsiteY25" fmla="*/ 2400300 h 2489200"/>
                <a:gd name="connsiteX26" fmla="*/ 1257300 w 1320800"/>
                <a:gd name="connsiteY26" fmla="*/ 2362200 h 2489200"/>
                <a:gd name="connsiteX27" fmla="*/ 1295400 w 1320800"/>
                <a:gd name="connsiteY27" fmla="*/ 2120900 h 2489200"/>
                <a:gd name="connsiteX28" fmla="*/ 1320800 w 1320800"/>
                <a:gd name="connsiteY28" fmla="*/ 1993900 h 2489200"/>
                <a:gd name="connsiteX29" fmla="*/ 1295400 w 1320800"/>
                <a:gd name="connsiteY29" fmla="*/ 1841500 h 2489200"/>
                <a:gd name="connsiteX30" fmla="*/ 1270000 w 1320800"/>
                <a:gd name="connsiteY30" fmla="*/ 1803400 h 2489200"/>
                <a:gd name="connsiteX31" fmla="*/ 1244600 w 1320800"/>
                <a:gd name="connsiteY31" fmla="*/ 1752600 h 2489200"/>
                <a:gd name="connsiteX32" fmla="*/ 1168400 w 1320800"/>
                <a:gd name="connsiteY32" fmla="*/ 1689100 h 2489200"/>
                <a:gd name="connsiteX33" fmla="*/ 1143000 w 1320800"/>
                <a:gd name="connsiteY33" fmla="*/ 1651000 h 2489200"/>
                <a:gd name="connsiteX34" fmla="*/ 1104900 w 1320800"/>
                <a:gd name="connsiteY34" fmla="*/ 1625600 h 2489200"/>
                <a:gd name="connsiteX35" fmla="*/ 1028700 w 1320800"/>
                <a:gd name="connsiteY35" fmla="*/ 1562100 h 2489200"/>
                <a:gd name="connsiteX36" fmla="*/ 939800 w 1320800"/>
                <a:gd name="connsiteY36" fmla="*/ 1473200 h 2489200"/>
                <a:gd name="connsiteX37" fmla="*/ 889000 w 1320800"/>
                <a:gd name="connsiteY37" fmla="*/ 1422400 h 2489200"/>
                <a:gd name="connsiteX38" fmla="*/ 787400 w 1320800"/>
                <a:gd name="connsiteY38" fmla="*/ 1282700 h 2489200"/>
                <a:gd name="connsiteX39" fmla="*/ 762000 w 1320800"/>
                <a:gd name="connsiteY39" fmla="*/ 1181100 h 2489200"/>
                <a:gd name="connsiteX40" fmla="*/ 774700 w 1320800"/>
                <a:gd name="connsiteY40" fmla="*/ 1041400 h 2489200"/>
                <a:gd name="connsiteX41" fmla="*/ 787400 w 1320800"/>
                <a:gd name="connsiteY41" fmla="*/ 990600 h 2489200"/>
                <a:gd name="connsiteX42" fmla="*/ 800100 w 1320800"/>
                <a:gd name="connsiteY42" fmla="*/ 927100 h 2489200"/>
                <a:gd name="connsiteX43" fmla="*/ 863600 w 1320800"/>
                <a:gd name="connsiteY43" fmla="*/ 622300 h 2489200"/>
                <a:gd name="connsiteX44" fmla="*/ 889000 w 1320800"/>
                <a:gd name="connsiteY44" fmla="*/ 0 h 2489200"/>
                <a:gd name="connsiteX45" fmla="*/ 889000 w 1320800"/>
                <a:gd name="connsiteY45" fmla="*/ 0 h 2489200"/>
                <a:gd name="connsiteX46" fmla="*/ 889000 w 1320800"/>
                <a:gd name="connsiteY46" fmla="*/ 0 h 2489200"/>
                <a:gd name="connsiteX47" fmla="*/ 889000 w 1320800"/>
                <a:gd name="connsiteY47" fmla="*/ 63500 h 2489200"/>
                <a:gd name="connsiteX48" fmla="*/ 762000 w 1320800"/>
                <a:gd name="connsiteY48" fmla="*/ 63500 h 2489200"/>
                <a:gd name="connsiteX49" fmla="*/ 762000 w 1320800"/>
                <a:gd name="connsiteY49" fmla="*/ 63500 h 248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320800" h="2489200">
                  <a:moveTo>
                    <a:pt x="127000" y="203200"/>
                  </a:moveTo>
                  <a:lnTo>
                    <a:pt x="127000" y="203200"/>
                  </a:lnTo>
                  <a:cubicBezTo>
                    <a:pt x="131233" y="300567"/>
                    <a:pt x="132501" y="398108"/>
                    <a:pt x="139700" y="495300"/>
                  </a:cubicBezTo>
                  <a:cubicBezTo>
                    <a:pt x="140989" y="512707"/>
                    <a:pt x="147384" y="529382"/>
                    <a:pt x="152400" y="546100"/>
                  </a:cubicBezTo>
                  <a:cubicBezTo>
                    <a:pt x="160093" y="571745"/>
                    <a:pt x="177800" y="622300"/>
                    <a:pt x="177800" y="622300"/>
                  </a:cubicBezTo>
                  <a:cubicBezTo>
                    <a:pt x="205859" y="902895"/>
                    <a:pt x="199357" y="784965"/>
                    <a:pt x="177800" y="1270000"/>
                  </a:cubicBezTo>
                  <a:cubicBezTo>
                    <a:pt x="177025" y="1287437"/>
                    <a:pt x="169895" y="1304017"/>
                    <a:pt x="165100" y="1320800"/>
                  </a:cubicBezTo>
                  <a:cubicBezTo>
                    <a:pt x="153021" y="1363076"/>
                    <a:pt x="147640" y="1362057"/>
                    <a:pt x="139700" y="1409700"/>
                  </a:cubicBezTo>
                  <a:cubicBezTo>
                    <a:pt x="129858" y="1468754"/>
                    <a:pt x="133232" y="1530704"/>
                    <a:pt x="114300" y="1587500"/>
                  </a:cubicBezTo>
                  <a:cubicBezTo>
                    <a:pt x="105833" y="1612900"/>
                    <a:pt x="95394" y="1637725"/>
                    <a:pt x="88900" y="1663700"/>
                  </a:cubicBezTo>
                  <a:cubicBezTo>
                    <a:pt x="82655" y="1688682"/>
                    <a:pt x="81250" y="1714650"/>
                    <a:pt x="76200" y="1739900"/>
                  </a:cubicBezTo>
                  <a:cubicBezTo>
                    <a:pt x="68227" y="1779767"/>
                    <a:pt x="62904" y="1792487"/>
                    <a:pt x="50800" y="1828800"/>
                  </a:cubicBezTo>
                  <a:cubicBezTo>
                    <a:pt x="49401" y="1841395"/>
                    <a:pt x="34901" y="1990797"/>
                    <a:pt x="25400" y="2019300"/>
                  </a:cubicBezTo>
                  <a:cubicBezTo>
                    <a:pt x="20573" y="2033780"/>
                    <a:pt x="8467" y="2044700"/>
                    <a:pt x="0" y="2057400"/>
                  </a:cubicBezTo>
                  <a:cubicBezTo>
                    <a:pt x="4233" y="2099733"/>
                    <a:pt x="-2720" y="2144748"/>
                    <a:pt x="12700" y="2184400"/>
                  </a:cubicBezTo>
                  <a:cubicBezTo>
                    <a:pt x="50336" y="2281177"/>
                    <a:pt x="63474" y="2277525"/>
                    <a:pt x="127000" y="2298700"/>
                  </a:cubicBezTo>
                  <a:cubicBezTo>
                    <a:pt x="135467" y="2311400"/>
                    <a:pt x="141607" y="2326007"/>
                    <a:pt x="152400" y="2336800"/>
                  </a:cubicBezTo>
                  <a:cubicBezTo>
                    <a:pt x="173028" y="2357428"/>
                    <a:pt x="218058" y="2374319"/>
                    <a:pt x="241300" y="2387600"/>
                  </a:cubicBezTo>
                  <a:cubicBezTo>
                    <a:pt x="254552" y="2395173"/>
                    <a:pt x="265748" y="2406174"/>
                    <a:pt x="279400" y="2413000"/>
                  </a:cubicBezTo>
                  <a:cubicBezTo>
                    <a:pt x="291374" y="2418987"/>
                    <a:pt x="305526" y="2419713"/>
                    <a:pt x="317500" y="2425700"/>
                  </a:cubicBezTo>
                  <a:cubicBezTo>
                    <a:pt x="331152" y="2432526"/>
                    <a:pt x="340370" y="2450085"/>
                    <a:pt x="355600" y="2451100"/>
                  </a:cubicBezTo>
                  <a:cubicBezTo>
                    <a:pt x="533056" y="2462930"/>
                    <a:pt x="711200" y="2459567"/>
                    <a:pt x="889000" y="2463800"/>
                  </a:cubicBezTo>
                  <a:cubicBezTo>
                    <a:pt x="910167" y="2468033"/>
                    <a:pt x="931428" y="2471817"/>
                    <a:pt x="952500" y="2476500"/>
                  </a:cubicBezTo>
                  <a:cubicBezTo>
                    <a:pt x="969539" y="2480286"/>
                    <a:pt x="985846" y="2489200"/>
                    <a:pt x="1003300" y="2489200"/>
                  </a:cubicBezTo>
                  <a:cubicBezTo>
                    <a:pt x="1054276" y="2489200"/>
                    <a:pt x="1104900" y="2480733"/>
                    <a:pt x="1155700" y="2476500"/>
                  </a:cubicBezTo>
                  <a:cubicBezTo>
                    <a:pt x="1267010" y="2365190"/>
                    <a:pt x="1130793" y="2506388"/>
                    <a:pt x="1219200" y="2400300"/>
                  </a:cubicBezTo>
                  <a:cubicBezTo>
                    <a:pt x="1230698" y="2386502"/>
                    <a:pt x="1244600" y="2374900"/>
                    <a:pt x="1257300" y="2362200"/>
                  </a:cubicBezTo>
                  <a:cubicBezTo>
                    <a:pt x="1270000" y="2281767"/>
                    <a:pt x="1282535" y="2201307"/>
                    <a:pt x="1295400" y="2120900"/>
                  </a:cubicBezTo>
                  <a:cubicBezTo>
                    <a:pt x="1309240" y="2034403"/>
                    <a:pt x="1303027" y="2064991"/>
                    <a:pt x="1320800" y="1993900"/>
                  </a:cubicBezTo>
                  <a:cubicBezTo>
                    <a:pt x="1318914" y="1980699"/>
                    <a:pt x="1303971" y="1864356"/>
                    <a:pt x="1295400" y="1841500"/>
                  </a:cubicBezTo>
                  <a:cubicBezTo>
                    <a:pt x="1290041" y="1827208"/>
                    <a:pt x="1277573" y="1816652"/>
                    <a:pt x="1270000" y="1803400"/>
                  </a:cubicBezTo>
                  <a:cubicBezTo>
                    <a:pt x="1260607" y="1786962"/>
                    <a:pt x="1255604" y="1768006"/>
                    <a:pt x="1244600" y="1752600"/>
                  </a:cubicBezTo>
                  <a:cubicBezTo>
                    <a:pt x="1222376" y="1721486"/>
                    <a:pt x="1198780" y="1709353"/>
                    <a:pt x="1168400" y="1689100"/>
                  </a:cubicBezTo>
                  <a:cubicBezTo>
                    <a:pt x="1159933" y="1676400"/>
                    <a:pt x="1153793" y="1661793"/>
                    <a:pt x="1143000" y="1651000"/>
                  </a:cubicBezTo>
                  <a:cubicBezTo>
                    <a:pt x="1132207" y="1640207"/>
                    <a:pt x="1116948" y="1634971"/>
                    <a:pt x="1104900" y="1625600"/>
                  </a:cubicBezTo>
                  <a:cubicBezTo>
                    <a:pt x="1078801" y="1605301"/>
                    <a:pt x="1052995" y="1584526"/>
                    <a:pt x="1028700" y="1562100"/>
                  </a:cubicBezTo>
                  <a:cubicBezTo>
                    <a:pt x="997906" y="1533675"/>
                    <a:pt x="969433" y="1502833"/>
                    <a:pt x="939800" y="1473200"/>
                  </a:cubicBezTo>
                  <a:cubicBezTo>
                    <a:pt x="922867" y="1456267"/>
                    <a:pt x="904331" y="1440797"/>
                    <a:pt x="889000" y="1422400"/>
                  </a:cubicBezTo>
                  <a:cubicBezTo>
                    <a:pt x="840455" y="1364146"/>
                    <a:pt x="819548" y="1346996"/>
                    <a:pt x="787400" y="1282700"/>
                  </a:cubicBezTo>
                  <a:cubicBezTo>
                    <a:pt x="774383" y="1256665"/>
                    <a:pt x="766830" y="1205252"/>
                    <a:pt x="762000" y="1181100"/>
                  </a:cubicBezTo>
                  <a:cubicBezTo>
                    <a:pt x="766233" y="1134533"/>
                    <a:pt x="768520" y="1087749"/>
                    <a:pt x="774700" y="1041400"/>
                  </a:cubicBezTo>
                  <a:cubicBezTo>
                    <a:pt x="777007" y="1024099"/>
                    <a:pt x="783614" y="1007639"/>
                    <a:pt x="787400" y="990600"/>
                  </a:cubicBezTo>
                  <a:cubicBezTo>
                    <a:pt x="792083" y="969528"/>
                    <a:pt x="795156" y="948112"/>
                    <a:pt x="800100" y="927100"/>
                  </a:cubicBezTo>
                  <a:cubicBezTo>
                    <a:pt x="837015" y="770210"/>
                    <a:pt x="843042" y="781627"/>
                    <a:pt x="863600" y="622300"/>
                  </a:cubicBezTo>
                  <a:cubicBezTo>
                    <a:pt x="902295" y="322414"/>
                    <a:pt x="889000" y="355545"/>
                    <a:pt x="889000" y="0"/>
                  </a:cubicBezTo>
                  <a:lnTo>
                    <a:pt x="889000" y="0"/>
                  </a:lnTo>
                  <a:lnTo>
                    <a:pt x="889000" y="0"/>
                  </a:lnTo>
                  <a:lnTo>
                    <a:pt x="889000" y="63500"/>
                  </a:lnTo>
                  <a:lnTo>
                    <a:pt x="762000" y="63500"/>
                  </a:lnTo>
                  <a:lnTo>
                    <a:pt x="762000" y="63500"/>
                  </a:lnTo>
                </a:path>
              </a:pathLst>
            </a:custGeom>
            <a:noFill/>
            <a:ln w="57150">
              <a:solidFill>
                <a:srgbClr val="FF0000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3945238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3501E5A-80BF-977A-08ED-2B45479D5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B7FDEBF1-44AB-A235-B471-0479868ADC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8347" y="992185"/>
            <a:ext cx="3992768" cy="5284685"/>
          </a:xfrm>
          <a:prstGeom prst="rect">
            <a:avLst/>
          </a:prstGeom>
        </p:spPr>
      </p:pic>
      <p:sp>
        <p:nvSpPr>
          <p:cNvPr id="23557" name="Rectangle 5" descr="DSCN7491">
            <a:extLst>
              <a:ext uri="{FF2B5EF4-FFF2-40B4-BE49-F238E27FC236}">
                <a16:creationId xmlns:a16="http://schemas.microsoft.com/office/drawing/2014/main" id="{31808F04-1834-EBA1-D7B3-1C5012B231A9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801586" y="952782"/>
            <a:ext cx="3978729" cy="5284686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60801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DC24E8-7BDE-B66B-6CE3-696B53CA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Περικάρδιο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D1DFF67-7F31-C4F9-86D8-C32C4A9A4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8" y="1847396"/>
            <a:ext cx="6438899" cy="4390118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Η καρδιά περικλείεται μέσα σε έναν ινώδη σάκο που καλείται </a:t>
            </a:r>
            <a:r>
              <a:rPr lang="el-GR" b="1" dirty="0"/>
              <a:t>περικάρδιο</a:t>
            </a:r>
            <a:endParaRPr lang="el-GR" dirty="0"/>
          </a:p>
          <a:p>
            <a:r>
              <a:rPr lang="el-GR" dirty="0"/>
              <a:t>Η </a:t>
            </a:r>
            <a:r>
              <a:rPr lang="el-GR" b="1" dirty="0"/>
              <a:t>περικαρδιακή κοιλότητα</a:t>
            </a:r>
            <a:r>
              <a:rPr lang="el-GR" dirty="0"/>
              <a:t>:</a:t>
            </a:r>
          </a:p>
          <a:p>
            <a:pPr lvl="1"/>
            <a:r>
              <a:rPr lang="el-GR" dirty="0"/>
              <a:t>είναι δυνητικός χώρος</a:t>
            </a:r>
          </a:p>
          <a:p>
            <a:pPr lvl="1"/>
            <a:r>
              <a:rPr lang="el-GR" dirty="0"/>
              <a:t>βρίσκεται μεταξύ των δύο ορογόνων στρωμάτων του περικαρδίου</a:t>
            </a:r>
          </a:p>
          <a:p>
            <a:pPr lvl="1"/>
            <a:r>
              <a:rPr lang="el-GR" dirty="0"/>
              <a:t>περιέχει μικρή ποσότητα ορώδους λιπαντικού υγρού</a:t>
            </a:r>
          </a:p>
          <a:p>
            <a:pPr lvl="1"/>
            <a:r>
              <a:rPr lang="el-GR" dirty="0"/>
              <a:t>μειώνει την τριβή της πάλλουσας καρδιάς</a:t>
            </a:r>
          </a:p>
          <a:p>
            <a:endParaRPr lang="el-GR" dirty="0"/>
          </a:p>
        </p:txBody>
      </p:sp>
      <p:pic>
        <p:nvPicPr>
          <p:cNvPr id="5" name="Heart pericardium #heartphysiology #science #biology #physiology #medical #medicine">
            <a:hlinkClick r:id="" action="ppaction://media"/>
            <a:extLst>
              <a:ext uri="{FF2B5EF4-FFF2-40B4-BE49-F238E27FC236}">
                <a16:creationId xmlns:a16="http://schemas.microsoft.com/office/drawing/2014/main" id="{92EBF081-59C3-D705-58F5-0CC7BE651F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969" t="33150" r="1969" b="4841"/>
          <a:stretch>
            <a:fillRect/>
          </a:stretch>
        </p:blipFill>
        <p:spPr>
          <a:xfrm>
            <a:off x="7468688" y="2068285"/>
            <a:ext cx="373271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7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E2C026-3C3D-BBA8-9753-2E086D8AD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Περικάρδιο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B5EF739-5646-D29F-BA49-F9E865119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86" y="1825624"/>
            <a:ext cx="5878285" cy="472757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sz="1600" b="1" dirty="0"/>
              <a:t>Ανατομική θέση</a:t>
            </a:r>
          </a:p>
          <a:p>
            <a:r>
              <a:rPr lang="el-GR" sz="1600" dirty="0"/>
              <a:t>Το περικάρδιο και η καρδιά καταλαμβάνουν το </a:t>
            </a:r>
            <a:r>
              <a:rPr lang="el-GR" sz="1600" b="1" dirty="0"/>
              <a:t>μέσο </a:t>
            </a:r>
            <a:r>
              <a:rPr lang="el-GR" sz="1600" b="1" dirty="0" err="1"/>
              <a:t>μεσοθωράκιο</a:t>
            </a:r>
            <a:endParaRPr lang="el-GR" sz="1600" dirty="0"/>
          </a:p>
          <a:p>
            <a:pPr marL="0" indent="0">
              <a:buNone/>
            </a:pPr>
            <a:r>
              <a:rPr lang="el-GR" sz="1600" b="1" dirty="0"/>
              <a:t>Στρώματα</a:t>
            </a:r>
          </a:p>
          <a:p>
            <a:r>
              <a:rPr lang="el-GR" sz="1600" b="1" dirty="0"/>
              <a:t>Ινώδες περικάρδιο:</a:t>
            </a:r>
            <a:endParaRPr lang="el-GR" sz="1600" dirty="0"/>
          </a:p>
          <a:p>
            <a:pPr lvl="1"/>
            <a:r>
              <a:rPr lang="el-GR" sz="1400" dirty="0"/>
              <a:t>σκληρό έξω στρώμα</a:t>
            </a:r>
          </a:p>
          <a:p>
            <a:pPr lvl="1"/>
            <a:r>
              <a:rPr lang="el-GR" sz="1400" dirty="0"/>
              <a:t>μεταπίπτει στα μεγάλα αγγεία</a:t>
            </a:r>
          </a:p>
          <a:p>
            <a:r>
              <a:rPr lang="el-GR" sz="1600" b="1" dirty="0"/>
              <a:t>Ορογόνο περικάρδιο:</a:t>
            </a:r>
            <a:endParaRPr lang="el-GR" sz="1600" dirty="0"/>
          </a:p>
          <a:p>
            <a:pPr lvl="1"/>
            <a:r>
              <a:rPr lang="el-GR" sz="1400" dirty="0"/>
              <a:t>επικαλύπτει την έσω πλευρά του ινώδους περικαρδίου (</a:t>
            </a:r>
            <a:r>
              <a:rPr lang="el-GR" sz="1400" dirty="0" err="1"/>
              <a:t>τοιχωματικό</a:t>
            </a:r>
            <a:r>
              <a:rPr lang="el-GR" sz="1400" dirty="0"/>
              <a:t> στρώμα)</a:t>
            </a:r>
          </a:p>
          <a:p>
            <a:pPr lvl="1"/>
            <a:r>
              <a:rPr lang="el-GR" sz="1400" dirty="0"/>
              <a:t>μεταπίπτει στην καρδιά ως </a:t>
            </a:r>
            <a:r>
              <a:rPr lang="el-GR" sz="1400" dirty="0" err="1"/>
              <a:t>επικάρδιο</a:t>
            </a:r>
            <a:r>
              <a:rPr lang="el-GR" sz="1400" dirty="0"/>
              <a:t> (σπλαχνικό στρώμα)</a:t>
            </a:r>
          </a:p>
          <a:p>
            <a:pPr marL="0" indent="0">
              <a:buNone/>
            </a:pPr>
            <a:r>
              <a:rPr lang="el-GR" sz="1600" b="1" dirty="0"/>
              <a:t>Νεύρωση</a:t>
            </a:r>
          </a:p>
          <a:p>
            <a:r>
              <a:rPr lang="el-GR" sz="1600" dirty="0"/>
              <a:t>Φρενικό νεύρο (Α3–5) για τη μεταφορά της αίσθησης του πόνου</a:t>
            </a:r>
          </a:p>
          <a:p>
            <a:r>
              <a:rPr lang="el-GR" sz="1600" dirty="0"/>
              <a:t>Αγγειοκινητική νεύρωση από το συμπαθητικό</a:t>
            </a:r>
          </a:p>
          <a:p>
            <a:endParaRPr lang="el-GR" sz="1600" dirty="0"/>
          </a:p>
        </p:txBody>
      </p:sp>
      <p:pic>
        <p:nvPicPr>
          <p:cNvPr id="31746" name="Picture 4" descr="190">
            <a:extLst>
              <a:ext uri="{FF2B5EF4-FFF2-40B4-BE49-F238E27FC236}">
                <a16:creationId xmlns:a16="http://schemas.microsoft.com/office/drawing/2014/main" id="{F688351D-6895-D871-7CCE-858307DB6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159" y="1690688"/>
            <a:ext cx="4338936" cy="4880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5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A2DAC9A-6B0E-BC34-A210-FF14EC445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Ανατομική δομή της καρδιάς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05DF1D8-3D9A-482E-3708-CF9A1C01B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l-GR" dirty="0"/>
              <a:t>Κόλποι – </a:t>
            </a:r>
            <a:r>
              <a:rPr lang="el-GR" dirty="0" err="1"/>
              <a:t>Ωτία</a:t>
            </a:r>
            <a:endParaRPr lang="el-GR" dirty="0"/>
          </a:p>
          <a:p>
            <a:r>
              <a:rPr lang="el-GR" dirty="0"/>
              <a:t>Κοιλίες</a:t>
            </a:r>
          </a:p>
          <a:p>
            <a:r>
              <a:rPr lang="el-GR" dirty="0"/>
              <a:t>Βαλβίδες</a:t>
            </a:r>
          </a:p>
          <a:p>
            <a:pPr lvl="1"/>
            <a:r>
              <a:rPr lang="el-GR" dirty="0"/>
              <a:t>κολποκοιλιακές</a:t>
            </a:r>
          </a:p>
          <a:p>
            <a:pPr lvl="1"/>
            <a:r>
              <a:rPr lang="el-GR" dirty="0"/>
              <a:t>αρτηριακές</a:t>
            </a:r>
          </a:p>
          <a:p>
            <a:r>
              <a:rPr lang="el-GR" dirty="0" err="1"/>
              <a:t>Ερεθισματαγωγό</a:t>
            </a:r>
            <a:r>
              <a:rPr lang="el-GR" dirty="0"/>
              <a:t> σύστημα</a:t>
            </a:r>
          </a:p>
          <a:p>
            <a:r>
              <a:rPr lang="el-GR" dirty="0"/>
              <a:t>Εκφύσεις μεγάλων αγγείων</a:t>
            </a:r>
          </a:p>
          <a:p>
            <a:r>
              <a:rPr lang="el-GR" dirty="0"/>
              <a:t>Νεύρωση</a:t>
            </a:r>
          </a:p>
          <a:p>
            <a:r>
              <a:rPr lang="el-GR" dirty="0"/>
              <a:t>Αιμάτωση</a:t>
            </a:r>
          </a:p>
          <a:p>
            <a:endParaRPr lang="el-GR" dirty="0"/>
          </a:p>
        </p:txBody>
      </p:sp>
      <p:pic>
        <p:nvPicPr>
          <p:cNvPr id="33795" name="Picture 5" descr="211">
            <a:extLst>
              <a:ext uri="{FF2B5EF4-FFF2-40B4-BE49-F238E27FC236}">
                <a16:creationId xmlns:a16="http://schemas.microsoft.com/office/drawing/2014/main" id="{EC428872-C665-6CEA-15D1-FA10D8263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173" y="2002461"/>
            <a:ext cx="3508799" cy="3997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videoplayback (8)">
            <a:hlinkClick r:id="" action="ppaction://media"/>
            <a:extLst>
              <a:ext uri="{FF2B5EF4-FFF2-40B4-BE49-F238E27FC236}">
                <a16:creationId xmlns:a16="http://schemas.microsoft.com/office/drawing/2014/main" id="{7B2168C0-753B-9E35-A74A-8B019EEFF2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76053" y="1825625"/>
            <a:ext cx="2577747" cy="458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9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26D63B-6372-0D77-A747-AC1CC5F31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A6F9BF7-E51B-9051-696F-7FBBE0C4D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4818" name="Rectangle 4" descr="DSCN7801">
            <a:extLst>
              <a:ext uri="{FF2B5EF4-FFF2-40B4-BE49-F238E27FC236}">
                <a16:creationId xmlns:a16="http://schemas.microsoft.com/office/drawing/2014/main" id="{2E2BD439-F69E-168D-1527-E75D38646298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7153955" y="966013"/>
            <a:ext cx="3895725" cy="533379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34819" name="Rectangle 5" descr="DSCN7793">
            <a:extLst>
              <a:ext uri="{FF2B5EF4-FFF2-40B4-BE49-F238E27FC236}">
                <a16:creationId xmlns:a16="http://schemas.microsoft.com/office/drawing/2014/main" id="{1E9C5F22-758B-5791-C816-1580F65F98B9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730829" y="937646"/>
            <a:ext cx="4065814" cy="536216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4140942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9E6D38-FB6B-C9CA-10C6-2611DCF45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2CFE535-9EEC-0CB5-7C60-72D673BB8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Rectangle 3" descr="DSCN7795">
            <a:extLst>
              <a:ext uri="{FF2B5EF4-FFF2-40B4-BE49-F238E27FC236}">
                <a16:creationId xmlns:a16="http://schemas.microsoft.com/office/drawing/2014/main" id="{C55B64AE-385B-43F9-91B5-ED6275A3DA7B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817921" y="992187"/>
            <a:ext cx="8556158" cy="5495926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47261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650CA7-ACC1-C9E4-4350-FF8ABBD23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320C7C8-F898-6AEF-718D-FB24CEC5A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Rectangle 3" descr="DSCN7796">
            <a:extLst>
              <a:ext uri="{FF2B5EF4-FFF2-40B4-BE49-F238E27FC236}">
                <a16:creationId xmlns:a16="http://schemas.microsoft.com/office/drawing/2014/main" id="{7C8CAF58-752A-6160-7E09-75F3B17DAA4B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2215243" y="870857"/>
            <a:ext cx="8077200" cy="565467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904707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C9F9587-A0D7-C916-1335-59A1DF184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497C9B7-8D57-97A1-63BE-0636604B2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grpSp>
        <p:nvGrpSpPr>
          <p:cNvPr id="6" name="Ομάδα 5">
            <a:extLst>
              <a:ext uri="{FF2B5EF4-FFF2-40B4-BE49-F238E27FC236}">
                <a16:creationId xmlns:a16="http://schemas.microsoft.com/office/drawing/2014/main" id="{0934141A-9B5B-BF76-4E0B-C11B91FBF7B4}"/>
              </a:ext>
            </a:extLst>
          </p:cNvPr>
          <p:cNvGrpSpPr/>
          <p:nvPr/>
        </p:nvGrpSpPr>
        <p:grpSpPr>
          <a:xfrm>
            <a:off x="7263492" y="919164"/>
            <a:ext cx="3970565" cy="5351236"/>
            <a:chOff x="3200400" y="-152400"/>
            <a:chExt cx="5943600" cy="7038975"/>
          </a:xfrm>
        </p:grpSpPr>
        <p:pic>
          <p:nvPicPr>
            <p:cNvPr id="37890" name="Picture 4" descr="220">
              <a:extLst>
                <a:ext uri="{FF2B5EF4-FFF2-40B4-BE49-F238E27FC236}">
                  <a16:creationId xmlns:a16="http://schemas.microsoft.com/office/drawing/2014/main" id="{7620AB96-7C0C-1B01-77D2-BE0C146EE7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400" y="-152400"/>
              <a:ext cx="5943600" cy="703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Freeform 1">
              <a:extLst>
                <a:ext uri="{FF2B5EF4-FFF2-40B4-BE49-F238E27FC236}">
                  <a16:creationId xmlns:a16="http://schemas.microsoft.com/office/drawing/2014/main" id="{93A04B8B-9E39-1350-2206-769C8F797AC2}"/>
                </a:ext>
              </a:extLst>
            </p:cNvPr>
            <p:cNvSpPr/>
            <p:nvPr/>
          </p:nvSpPr>
          <p:spPr>
            <a:xfrm>
              <a:off x="3830638" y="2673350"/>
              <a:ext cx="779462" cy="1250950"/>
            </a:xfrm>
            <a:custGeom>
              <a:avLst/>
              <a:gdLst>
                <a:gd name="connsiteX0" fmla="*/ 462651 w 780151"/>
                <a:gd name="connsiteY0" fmla="*/ 6270 h 1250870"/>
                <a:gd name="connsiteX1" fmla="*/ 462651 w 780151"/>
                <a:gd name="connsiteY1" fmla="*/ 6270 h 1250870"/>
                <a:gd name="connsiteX2" fmla="*/ 284851 w 780151"/>
                <a:gd name="connsiteY2" fmla="*/ 18970 h 1250870"/>
                <a:gd name="connsiteX3" fmla="*/ 208651 w 780151"/>
                <a:gd name="connsiteY3" fmla="*/ 69770 h 1250870"/>
                <a:gd name="connsiteX4" fmla="*/ 132451 w 780151"/>
                <a:gd name="connsiteY4" fmla="*/ 133270 h 1250870"/>
                <a:gd name="connsiteX5" fmla="*/ 119751 w 780151"/>
                <a:gd name="connsiteY5" fmla="*/ 171370 h 1250870"/>
                <a:gd name="connsiteX6" fmla="*/ 81651 w 780151"/>
                <a:gd name="connsiteY6" fmla="*/ 209470 h 1250870"/>
                <a:gd name="connsiteX7" fmla="*/ 68951 w 780151"/>
                <a:gd name="connsiteY7" fmla="*/ 311070 h 1250870"/>
                <a:gd name="connsiteX8" fmla="*/ 56251 w 780151"/>
                <a:gd name="connsiteY8" fmla="*/ 361870 h 1250870"/>
                <a:gd name="connsiteX9" fmla="*/ 18151 w 780151"/>
                <a:gd name="connsiteY9" fmla="*/ 514270 h 1250870"/>
                <a:gd name="connsiteX10" fmla="*/ 18151 w 780151"/>
                <a:gd name="connsiteY10" fmla="*/ 946070 h 1250870"/>
                <a:gd name="connsiteX11" fmla="*/ 56251 w 780151"/>
                <a:gd name="connsiteY11" fmla="*/ 1034970 h 1250870"/>
                <a:gd name="connsiteX12" fmla="*/ 68951 w 780151"/>
                <a:gd name="connsiteY12" fmla="*/ 1123870 h 1250870"/>
                <a:gd name="connsiteX13" fmla="*/ 81651 w 780151"/>
                <a:gd name="connsiteY13" fmla="*/ 1187370 h 1250870"/>
                <a:gd name="connsiteX14" fmla="*/ 119751 w 780151"/>
                <a:gd name="connsiteY14" fmla="*/ 1212770 h 1250870"/>
                <a:gd name="connsiteX15" fmla="*/ 170551 w 780151"/>
                <a:gd name="connsiteY15" fmla="*/ 1250870 h 1250870"/>
                <a:gd name="connsiteX16" fmla="*/ 221351 w 780151"/>
                <a:gd name="connsiteY16" fmla="*/ 1238170 h 1250870"/>
                <a:gd name="connsiteX17" fmla="*/ 246751 w 780151"/>
                <a:gd name="connsiteY17" fmla="*/ 1187370 h 1250870"/>
                <a:gd name="connsiteX18" fmla="*/ 284851 w 780151"/>
                <a:gd name="connsiteY18" fmla="*/ 1149270 h 1250870"/>
                <a:gd name="connsiteX19" fmla="*/ 361051 w 780151"/>
                <a:gd name="connsiteY19" fmla="*/ 1022270 h 1250870"/>
                <a:gd name="connsiteX20" fmla="*/ 488051 w 780151"/>
                <a:gd name="connsiteY20" fmla="*/ 806370 h 1250870"/>
                <a:gd name="connsiteX21" fmla="*/ 538851 w 780151"/>
                <a:gd name="connsiteY21" fmla="*/ 704770 h 1250870"/>
                <a:gd name="connsiteX22" fmla="*/ 615051 w 780151"/>
                <a:gd name="connsiteY22" fmla="*/ 628570 h 1250870"/>
                <a:gd name="connsiteX23" fmla="*/ 703951 w 780151"/>
                <a:gd name="connsiteY23" fmla="*/ 514270 h 1250870"/>
                <a:gd name="connsiteX24" fmla="*/ 754751 w 780151"/>
                <a:gd name="connsiteY24" fmla="*/ 438070 h 1250870"/>
                <a:gd name="connsiteX25" fmla="*/ 767451 w 780151"/>
                <a:gd name="connsiteY25" fmla="*/ 349170 h 1250870"/>
                <a:gd name="connsiteX26" fmla="*/ 780151 w 780151"/>
                <a:gd name="connsiteY26" fmla="*/ 285670 h 1250870"/>
                <a:gd name="connsiteX27" fmla="*/ 767451 w 780151"/>
                <a:gd name="connsiteY27" fmla="*/ 171370 h 1250870"/>
                <a:gd name="connsiteX28" fmla="*/ 665851 w 780151"/>
                <a:gd name="connsiteY28" fmla="*/ 57070 h 1250870"/>
                <a:gd name="connsiteX29" fmla="*/ 615051 w 780151"/>
                <a:gd name="connsiteY29" fmla="*/ 31670 h 1250870"/>
                <a:gd name="connsiteX30" fmla="*/ 551551 w 780151"/>
                <a:gd name="connsiteY30" fmla="*/ 18970 h 1250870"/>
                <a:gd name="connsiteX31" fmla="*/ 462651 w 780151"/>
                <a:gd name="connsiteY31" fmla="*/ 6270 h 125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80151" h="1250870">
                  <a:moveTo>
                    <a:pt x="462651" y="6270"/>
                  </a:moveTo>
                  <a:lnTo>
                    <a:pt x="462651" y="6270"/>
                  </a:lnTo>
                  <a:cubicBezTo>
                    <a:pt x="403384" y="10503"/>
                    <a:pt x="343862" y="12028"/>
                    <a:pt x="284851" y="18970"/>
                  </a:cubicBezTo>
                  <a:cubicBezTo>
                    <a:pt x="238073" y="24473"/>
                    <a:pt x="245000" y="39479"/>
                    <a:pt x="208651" y="69770"/>
                  </a:cubicBezTo>
                  <a:cubicBezTo>
                    <a:pt x="102563" y="158177"/>
                    <a:pt x="243761" y="21960"/>
                    <a:pt x="132451" y="133270"/>
                  </a:cubicBezTo>
                  <a:cubicBezTo>
                    <a:pt x="128218" y="145970"/>
                    <a:pt x="127177" y="160231"/>
                    <a:pt x="119751" y="171370"/>
                  </a:cubicBezTo>
                  <a:cubicBezTo>
                    <a:pt x="109788" y="186314"/>
                    <a:pt x="87789" y="192591"/>
                    <a:pt x="81651" y="209470"/>
                  </a:cubicBezTo>
                  <a:cubicBezTo>
                    <a:pt x="69987" y="241545"/>
                    <a:pt x="74562" y="277404"/>
                    <a:pt x="68951" y="311070"/>
                  </a:cubicBezTo>
                  <a:cubicBezTo>
                    <a:pt x="66082" y="328287"/>
                    <a:pt x="59674" y="344754"/>
                    <a:pt x="56251" y="361870"/>
                  </a:cubicBezTo>
                  <a:cubicBezTo>
                    <a:pt x="30599" y="490132"/>
                    <a:pt x="60585" y="386969"/>
                    <a:pt x="18151" y="514270"/>
                  </a:cubicBezTo>
                  <a:cubicBezTo>
                    <a:pt x="-8753" y="702601"/>
                    <a:pt x="-3189" y="625977"/>
                    <a:pt x="18151" y="946070"/>
                  </a:cubicBezTo>
                  <a:cubicBezTo>
                    <a:pt x="19588" y="967632"/>
                    <a:pt x="49258" y="1020985"/>
                    <a:pt x="56251" y="1034970"/>
                  </a:cubicBezTo>
                  <a:cubicBezTo>
                    <a:pt x="60484" y="1064603"/>
                    <a:pt x="64030" y="1094343"/>
                    <a:pt x="68951" y="1123870"/>
                  </a:cubicBezTo>
                  <a:cubicBezTo>
                    <a:pt x="72500" y="1145162"/>
                    <a:pt x="70941" y="1168628"/>
                    <a:pt x="81651" y="1187370"/>
                  </a:cubicBezTo>
                  <a:cubicBezTo>
                    <a:pt x="89224" y="1200622"/>
                    <a:pt x="107331" y="1203898"/>
                    <a:pt x="119751" y="1212770"/>
                  </a:cubicBezTo>
                  <a:cubicBezTo>
                    <a:pt x="136975" y="1225073"/>
                    <a:pt x="153618" y="1238170"/>
                    <a:pt x="170551" y="1250870"/>
                  </a:cubicBezTo>
                  <a:cubicBezTo>
                    <a:pt x="187484" y="1246637"/>
                    <a:pt x="207942" y="1249344"/>
                    <a:pt x="221351" y="1238170"/>
                  </a:cubicBezTo>
                  <a:cubicBezTo>
                    <a:pt x="235895" y="1226050"/>
                    <a:pt x="235747" y="1202776"/>
                    <a:pt x="246751" y="1187370"/>
                  </a:cubicBezTo>
                  <a:cubicBezTo>
                    <a:pt x="257190" y="1172755"/>
                    <a:pt x="273162" y="1162907"/>
                    <a:pt x="284851" y="1149270"/>
                  </a:cubicBezTo>
                  <a:cubicBezTo>
                    <a:pt x="338317" y="1086893"/>
                    <a:pt x="315730" y="1102454"/>
                    <a:pt x="361051" y="1022270"/>
                  </a:cubicBezTo>
                  <a:cubicBezTo>
                    <a:pt x="402135" y="949583"/>
                    <a:pt x="450711" y="881050"/>
                    <a:pt x="488051" y="806370"/>
                  </a:cubicBezTo>
                  <a:cubicBezTo>
                    <a:pt x="504984" y="772503"/>
                    <a:pt x="516843" y="735581"/>
                    <a:pt x="538851" y="704770"/>
                  </a:cubicBezTo>
                  <a:cubicBezTo>
                    <a:pt x="559730" y="675540"/>
                    <a:pt x="592998" y="656924"/>
                    <a:pt x="615051" y="628570"/>
                  </a:cubicBezTo>
                  <a:cubicBezTo>
                    <a:pt x="644684" y="590470"/>
                    <a:pt x="677177" y="554431"/>
                    <a:pt x="703951" y="514270"/>
                  </a:cubicBezTo>
                  <a:lnTo>
                    <a:pt x="754751" y="438070"/>
                  </a:lnTo>
                  <a:cubicBezTo>
                    <a:pt x="758984" y="408437"/>
                    <a:pt x="762530" y="378697"/>
                    <a:pt x="767451" y="349170"/>
                  </a:cubicBezTo>
                  <a:cubicBezTo>
                    <a:pt x="771000" y="327878"/>
                    <a:pt x="780151" y="307256"/>
                    <a:pt x="780151" y="285670"/>
                  </a:cubicBezTo>
                  <a:cubicBezTo>
                    <a:pt x="780151" y="247336"/>
                    <a:pt x="779573" y="207737"/>
                    <a:pt x="767451" y="171370"/>
                  </a:cubicBezTo>
                  <a:cubicBezTo>
                    <a:pt x="750119" y="119375"/>
                    <a:pt x="709725" y="84492"/>
                    <a:pt x="665851" y="57070"/>
                  </a:cubicBezTo>
                  <a:cubicBezTo>
                    <a:pt x="649797" y="47036"/>
                    <a:pt x="633012" y="37657"/>
                    <a:pt x="615051" y="31670"/>
                  </a:cubicBezTo>
                  <a:cubicBezTo>
                    <a:pt x="594573" y="24844"/>
                    <a:pt x="572718" y="23203"/>
                    <a:pt x="551551" y="18970"/>
                  </a:cubicBezTo>
                  <a:cubicBezTo>
                    <a:pt x="481819" y="-15896"/>
                    <a:pt x="477468" y="8387"/>
                    <a:pt x="462651" y="6270"/>
                  </a:cubicBezTo>
                  <a:close/>
                </a:path>
              </a:pathLst>
            </a:custGeom>
            <a:noFill/>
            <a:ln w="5715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  <p:sp>
          <p:nvSpPr>
            <p:cNvPr id="5" name="Freeform 2">
              <a:extLst>
                <a:ext uri="{FF2B5EF4-FFF2-40B4-BE49-F238E27FC236}">
                  <a16:creationId xmlns:a16="http://schemas.microsoft.com/office/drawing/2014/main" id="{A88B2F70-17D7-DDE2-8B41-E92CC48CD558}"/>
                </a:ext>
              </a:extLst>
            </p:cNvPr>
            <p:cNvSpPr/>
            <p:nvPr/>
          </p:nvSpPr>
          <p:spPr>
            <a:xfrm>
              <a:off x="4978400" y="1930400"/>
              <a:ext cx="1333500" cy="1231900"/>
            </a:xfrm>
            <a:custGeom>
              <a:avLst/>
              <a:gdLst>
                <a:gd name="connsiteX0" fmla="*/ 647700 w 1333500"/>
                <a:gd name="connsiteY0" fmla="*/ 50800 h 1231900"/>
                <a:gd name="connsiteX1" fmla="*/ 647700 w 1333500"/>
                <a:gd name="connsiteY1" fmla="*/ 50800 h 1231900"/>
                <a:gd name="connsiteX2" fmla="*/ 355600 w 1333500"/>
                <a:gd name="connsiteY2" fmla="*/ 63500 h 1231900"/>
                <a:gd name="connsiteX3" fmla="*/ 279400 w 1333500"/>
                <a:gd name="connsiteY3" fmla="*/ 114300 h 1231900"/>
                <a:gd name="connsiteX4" fmla="*/ 215900 w 1333500"/>
                <a:gd name="connsiteY4" fmla="*/ 152400 h 1231900"/>
                <a:gd name="connsiteX5" fmla="*/ 101600 w 1333500"/>
                <a:gd name="connsiteY5" fmla="*/ 177800 h 1231900"/>
                <a:gd name="connsiteX6" fmla="*/ 63500 w 1333500"/>
                <a:gd name="connsiteY6" fmla="*/ 203200 h 1231900"/>
                <a:gd name="connsiteX7" fmla="*/ 25400 w 1333500"/>
                <a:gd name="connsiteY7" fmla="*/ 292100 h 1231900"/>
                <a:gd name="connsiteX8" fmla="*/ 0 w 1333500"/>
                <a:gd name="connsiteY8" fmla="*/ 342900 h 1231900"/>
                <a:gd name="connsiteX9" fmla="*/ 38100 w 1333500"/>
                <a:gd name="connsiteY9" fmla="*/ 571500 h 1231900"/>
                <a:gd name="connsiteX10" fmla="*/ 76200 w 1333500"/>
                <a:gd name="connsiteY10" fmla="*/ 622300 h 1231900"/>
                <a:gd name="connsiteX11" fmla="*/ 101600 w 1333500"/>
                <a:gd name="connsiteY11" fmla="*/ 698500 h 1231900"/>
                <a:gd name="connsiteX12" fmla="*/ 114300 w 1333500"/>
                <a:gd name="connsiteY12" fmla="*/ 749300 h 1231900"/>
                <a:gd name="connsiteX13" fmla="*/ 139700 w 1333500"/>
                <a:gd name="connsiteY13" fmla="*/ 800100 h 1231900"/>
                <a:gd name="connsiteX14" fmla="*/ 152400 w 1333500"/>
                <a:gd name="connsiteY14" fmla="*/ 838200 h 1231900"/>
                <a:gd name="connsiteX15" fmla="*/ 190500 w 1333500"/>
                <a:gd name="connsiteY15" fmla="*/ 889000 h 1231900"/>
                <a:gd name="connsiteX16" fmla="*/ 279400 w 1333500"/>
                <a:gd name="connsiteY16" fmla="*/ 1003300 h 1231900"/>
                <a:gd name="connsiteX17" fmla="*/ 292100 w 1333500"/>
                <a:gd name="connsiteY17" fmla="*/ 1054100 h 1231900"/>
                <a:gd name="connsiteX18" fmla="*/ 355600 w 1333500"/>
                <a:gd name="connsiteY18" fmla="*/ 1143000 h 1231900"/>
                <a:gd name="connsiteX19" fmla="*/ 368300 w 1333500"/>
                <a:gd name="connsiteY19" fmla="*/ 1181100 h 1231900"/>
                <a:gd name="connsiteX20" fmla="*/ 495300 w 1333500"/>
                <a:gd name="connsiteY20" fmla="*/ 1206500 h 1231900"/>
                <a:gd name="connsiteX21" fmla="*/ 533400 w 1333500"/>
                <a:gd name="connsiteY21" fmla="*/ 1219200 h 1231900"/>
                <a:gd name="connsiteX22" fmla="*/ 774700 w 1333500"/>
                <a:gd name="connsiteY22" fmla="*/ 1130300 h 1231900"/>
                <a:gd name="connsiteX23" fmla="*/ 990600 w 1333500"/>
                <a:gd name="connsiteY23" fmla="*/ 1155700 h 1231900"/>
                <a:gd name="connsiteX24" fmla="*/ 1155700 w 1333500"/>
                <a:gd name="connsiteY24" fmla="*/ 1231900 h 1231900"/>
                <a:gd name="connsiteX25" fmla="*/ 1193800 w 1333500"/>
                <a:gd name="connsiteY25" fmla="*/ 1041400 h 1231900"/>
                <a:gd name="connsiteX26" fmla="*/ 1231900 w 1333500"/>
                <a:gd name="connsiteY26" fmla="*/ 812800 h 1231900"/>
                <a:gd name="connsiteX27" fmla="*/ 1333500 w 1333500"/>
                <a:gd name="connsiteY27" fmla="*/ 558800 h 1231900"/>
                <a:gd name="connsiteX28" fmla="*/ 1295400 w 1333500"/>
                <a:gd name="connsiteY28" fmla="*/ 368300 h 1231900"/>
                <a:gd name="connsiteX29" fmla="*/ 1282700 w 1333500"/>
                <a:gd name="connsiteY29" fmla="*/ 330200 h 1231900"/>
                <a:gd name="connsiteX30" fmla="*/ 1219200 w 1333500"/>
                <a:gd name="connsiteY30" fmla="*/ 266700 h 1231900"/>
                <a:gd name="connsiteX31" fmla="*/ 1003300 w 1333500"/>
                <a:gd name="connsiteY31" fmla="*/ 114300 h 1231900"/>
                <a:gd name="connsiteX32" fmla="*/ 914400 w 1333500"/>
                <a:gd name="connsiteY32" fmla="*/ 88900 h 1231900"/>
                <a:gd name="connsiteX33" fmla="*/ 812800 w 1333500"/>
                <a:gd name="connsiteY33" fmla="*/ 63500 h 1231900"/>
                <a:gd name="connsiteX34" fmla="*/ 698500 w 1333500"/>
                <a:gd name="connsiteY34" fmla="*/ 25400 h 1231900"/>
                <a:gd name="connsiteX35" fmla="*/ 647700 w 1333500"/>
                <a:gd name="connsiteY35" fmla="*/ 12700 h 1231900"/>
                <a:gd name="connsiteX36" fmla="*/ 609600 w 1333500"/>
                <a:gd name="connsiteY36" fmla="*/ 0 h 1231900"/>
                <a:gd name="connsiteX37" fmla="*/ 660400 w 1333500"/>
                <a:gd name="connsiteY37" fmla="*/ 12700 h 1231900"/>
                <a:gd name="connsiteX38" fmla="*/ 647700 w 1333500"/>
                <a:gd name="connsiteY38" fmla="*/ 5080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333500" h="1231900">
                  <a:moveTo>
                    <a:pt x="647700" y="50800"/>
                  </a:moveTo>
                  <a:lnTo>
                    <a:pt x="647700" y="50800"/>
                  </a:lnTo>
                  <a:cubicBezTo>
                    <a:pt x="550333" y="55033"/>
                    <a:pt x="451642" y="46941"/>
                    <a:pt x="355600" y="63500"/>
                  </a:cubicBezTo>
                  <a:cubicBezTo>
                    <a:pt x="325517" y="68687"/>
                    <a:pt x="305154" y="97911"/>
                    <a:pt x="279400" y="114300"/>
                  </a:cubicBezTo>
                  <a:cubicBezTo>
                    <a:pt x="258575" y="127552"/>
                    <a:pt x="239997" y="147045"/>
                    <a:pt x="215900" y="152400"/>
                  </a:cubicBezTo>
                  <a:lnTo>
                    <a:pt x="101600" y="177800"/>
                  </a:lnTo>
                  <a:cubicBezTo>
                    <a:pt x="88900" y="186267"/>
                    <a:pt x="74293" y="192407"/>
                    <a:pt x="63500" y="203200"/>
                  </a:cubicBezTo>
                  <a:cubicBezTo>
                    <a:pt x="27468" y="239232"/>
                    <a:pt x="42888" y="245465"/>
                    <a:pt x="25400" y="292100"/>
                  </a:cubicBezTo>
                  <a:cubicBezTo>
                    <a:pt x="18753" y="309827"/>
                    <a:pt x="8467" y="325967"/>
                    <a:pt x="0" y="342900"/>
                  </a:cubicBezTo>
                  <a:cubicBezTo>
                    <a:pt x="8787" y="465920"/>
                    <a:pt x="-12196" y="491027"/>
                    <a:pt x="38100" y="571500"/>
                  </a:cubicBezTo>
                  <a:cubicBezTo>
                    <a:pt x="49318" y="589449"/>
                    <a:pt x="63500" y="605367"/>
                    <a:pt x="76200" y="622300"/>
                  </a:cubicBezTo>
                  <a:cubicBezTo>
                    <a:pt x="84667" y="647700"/>
                    <a:pt x="93907" y="672855"/>
                    <a:pt x="101600" y="698500"/>
                  </a:cubicBezTo>
                  <a:cubicBezTo>
                    <a:pt x="106616" y="715218"/>
                    <a:pt x="108171" y="732957"/>
                    <a:pt x="114300" y="749300"/>
                  </a:cubicBezTo>
                  <a:cubicBezTo>
                    <a:pt x="120947" y="767027"/>
                    <a:pt x="132242" y="782699"/>
                    <a:pt x="139700" y="800100"/>
                  </a:cubicBezTo>
                  <a:cubicBezTo>
                    <a:pt x="144973" y="812405"/>
                    <a:pt x="145758" y="826577"/>
                    <a:pt x="152400" y="838200"/>
                  </a:cubicBezTo>
                  <a:cubicBezTo>
                    <a:pt x="162902" y="856578"/>
                    <a:pt x="178759" y="871388"/>
                    <a:pt x="190500" y="889000"/>
                  </a:cubicBezTo>
                  <a:cubicBezTo>
                    <a:pt x="257728" y="989842"/>
                    <a:pt x="194840" y="918740"/>
                    <a:pt x="279400" y="1003300"/>
                  </a:cubicBezTo>
                  <a:cubicBezTo>
                    <a:pt x="283633" y="1020233"/>
                    <a:pt x="285224" y="1038057"/>
                    <a:pt x="292100" y="1054100"/>
                  </a:cubicBezTo>
                  <a:cubicBezTo>
                    <a:pt x="298290" y="1068544"/>
                    <a:pt x="351263" y="1137218"/>
                    <a:pt x="355600" y="1143000"/>
                  </a:cubicBezTo>
                  <a:cubicBezTo>
                    <a:pt x="359833" y="1155700"/>
                    <a:pt x="356113" y="1175560"/>
                    <a:pt x="368300" y="1181100"/>
                  </a:cubicBezTo>
                  <a:cubicBezTo>
                    <a:pt x="407602" y="1198965"/>
                    <a:pt x="453234" y="1196792"/>
                    <a:pt x="495300" y="1206500"/>
                  </a:cubicBezTo>
                  <a:cubicBezTo>
                    <a:pt x="508344" y="1209510"/>
                    <a:pt x="520700" y="1214967"/>
                    <a:pt x="533400" y="1219200"/>
                  </a:cubicBezTo>
                  <a:cubicBezTo>
                    <a:pt x="731041" y="1134497"/>
                    <a:pt x="647972" y="1155646"/>
                    <a:pt x="774700" y="1130300"/>
                  </a:cubicBezTo>
                  <a:cubicBezTo>
                    <a:pt x="846667" y="1138767"/>
                    <a:pt x="919544" y="1141489"/>
                    <a:pt x="990600" y="1155700"/>
                  </a:cubicBezTo>
                  <a:cubicBezTo>
                    <a:pt x="1060751" y="1169730"/>
                    <a:pt x="1098421" y="1197533"/>
                    <a:pt x="1155700" y="1231900"/>
                  </a:cubicBezTo>
                  <a:cubicBezTo>
                    <a:pt x="1168400" y="1168400"/>
                    <a:pt x="1182216" y="1105113"/>
                    <a:pt x="1193800" y="1041400"/>
                  </a:cubicBezTo>
                  <a:cubicBezTo>
                    <a:pt x="1207619" y="965395"/>
                    <a:pt x="1212132" y="887479"/>
                    <a:pt x="1231900" y="812800"/>
                  </a:cubicBezTo>
                  <a:cubicBezTo>
                    <a:pt x="1262968" y="695433"/>
                    <a:pt x="1289300" y="647199"/>
                    <a:pt x="1333500" y="558800"/>
                  </a:cubicBezTo>
                  <a:cubicBezTo>
                    <a:pt x="1320800" y="495300"/>
                    <a:pt x="1315878" y="429734"/>
                    <a:pt x="1295400" y="368300"/>
                  </a:cubicBezTo>
                  <a:cubicBezTo>
                    <a:pt x="1291167" y="355600"/>
                    <a:pt x="1290732" y="340910"/>
                    <a:pt x="1282700" y="330200"/>
                  </a:cubicBezTo>
                  <a:cubicBezTo>
                    <a:pt x="1264739" y="306253"/>
                    <a:pt x="1241928" y="286181"/>
                    <a:pt x="1219200" y="266700"/>
                  </a:cubicBezTo>
                  <a:cubicBezTo>
                    <a:pt x="1195908" y="246736"/>
                    <a:pt x="1044445" y="126056"/>
                    <a:pt x="1003300" y="114300"/>
                  </a:cubicBezTo>
                  <a:lnTo>
                    <a:pt x="914400" y="88900"/>
                  </a:lnTo>
                  <a:cubicBezTo>
                    <a:pt x="880670" y="79905"/>
                    <a:pt x="846290" y="73350"/>
                    <a:pt x="812800" y="63500"/>
                  </a:cubicBezTo>
                  <a:cubicBezTo>
                    <a:pt x="774271" y="52168"/>
                    <a:pt x="737462" y="35140"/>
                    <a:pt x="698500" y="25400"/>
                  </a:cubicBezTo>
                  <a:cubicBezTo>
                    <a:pt x="681567" y="21167"/>
                    <a:pt x="664483" y="17495"/>
                    <a:pt x="647700" y="12700"/>
                  </a:cubicBezTo>
                  <a:cubicBezTo>
                    <a:pt x="634828" y="9022"/>
                    <a:pt x="596213" y="0"/>
                    <a:pt x="609600" y="0"/>
                  </a:cubicBezTo>
                  <a:cubicBezTo>
                    <a:pt x="627054" y="0"/>
                    <a:pt x="643467" y="8467"/>
                    <a:pt x="660400" y="12700"/>
                  </a:cubicBezTo>
                  <a:lnTo>
                    <a:pt x="647700" y="50800"/>
                  </a:lnTo>
                  <a:close/>
                </a:path>
              </a:pathLst>
            </a:custGeom>
            <a:noFill/>
            <a:ln w="5715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2454456F-A7DF-35E2-A95B-03A6BDC868B3}"/>
                </a:ext>
              </a:extLst>
            </p:cNvPr>
            <p:cNvSpPr/>
            <p:nvPr/>
          </p:nvSpPr>
          <p:spPr>
            <a:xfrm>
              <a:off x="4262438" y="3352800"/>
              <a:ext cx="1681162" cy="1447800"/>
            </a:xfrm>
            <a:custGeom>
              <a:avLst/>
              <a:gdLst>
                <a:gd name="connsiteX0" fmla="*/ 215900 w 1955800"/>
                <a:gd name="connsiteY0" fmla="*/ 319037 h 1589037"/>
                <a:gd name="connsiteX1" fmla="*/ 215900 w 1955800"/>
                <a:gd name="connsiteY1" fmla="*/ 319037 h 1589037"/>
                <a:gd name="connsiteX2" fmla="*/ 152400 w 1955800"/>
                <a:gd name="connsiteY2" fmla="*/ 433337 h 1589037"/>
                <a:gd name="connsiteX3" fmla="*/ 101600 w 1955800"/>
                <a:gd name="connsiteY3" fmla="*/ 509537 h 1589037"/>
                <a:gd name="connsiteX4" fmla="*/ 88900 w 1955800"/>
                <a:gd name="connsiteY4" fmla="*/ 547637 h 1589037"/>
                <a:gd name="connsiteX5" fmla="*/ 38100 w 1955800"/>
                <a:gd name="connsiteY5" fmla="*/ 623837 h 1589037"/>
                <a:gd name="connsiteX6" fmla="*/ 0 w 1955800"/>
                <a:gd name="connsiteY6" fmla="*/ 738137 h 1589037"/>
                <a:gd name="connsiteX7" fmla="*/ 12700 w 1955800"/>
                <a:gd name="connsiteY7" fmla="*/ 852437 h 1589037"/>
                <a:gd name="connsiteX8" fmla="*/ 38100 w 1955800"/>
                <a:gd name="connsiteY8" fmla="*/ 890537 h 1589037"/>
                <a:gd name="connsiteX9" fmla="*/ 114300 w 1955800"/>
                <a:gd name="connsiteY9" fmla="*/ 954037 h 1589037"/>
                <a:gd name="connsiteX10" fmla="*/ 203200 w 1955800"/>
                <a:gd name="connsiteY10" fmla="*/ 1042937 h 1589037"/>
                <a:gd name="connsiteX11" fmla="*/ 342900 w 1955800"/>
                <a:gd name="connsiteY11" fmla="*/ 1195337 h 1589037"/>
                <a:gd name="connsiteX12" fmla="*/ 381000 w 1955800"/>
                <a:gd name="connsiteY12" fmla="*/ 1246137 h 1589037"/>
                <a:gd name="connsiteX13" fmla="*/ 482600 w 1955800"/>
                <a:gd name="connsiteY13" fmla="*/ 1335037 h 1589037"/>
                <a:gd name="connsiteX14" fmla="*/ 774700 w 1955800"/>
                <a:gd name="connsiteY14" fmla="*/ 1373137 h 1589037"/>
                <a:gd name="connsiteX15" fmla="*/ 876300 w 1955800"/>
                <a:gd name="connsiteY15" fmla="*/ 1411237 h 1589037"/>
                <a:gd name="connsiteX16" fmla="*/ 965200 w 1955800"/>
                <a:gd name="connsiteY16" fmla="*/ 1423937 h 1589037"/>
                <a:gd name="connsiteX17" fmla="*/ 1155700 w 1955800"/>
                <a:gd name="connsiteY17" fmla="*/ 1500137 h 1589037"/>
                <a:gd name="connsiteX18" fmla="*/ 1295400 w 1955800"/>
                <a:gd name="connsiteY18" fmla="*/ 1563637 h 1589037"/>
                <a:gd name="connsiteX19" fmla="*/ 1447800 w 1955800"/>
                <a:gd name="connsiteY19" fmla="*/ 1589037 h 1589037"/>
                <a:gd name="connsiteX20" fmla="*/ 1638300 w 1955800"/>
                <a:gd name="connsiteY20" fmla="*/ 1538237 h 1589037"/>
                <a:gd name="connsiteX21" fmla="*/ 1638300 w 1955800"/>
                <a:gd name="connsiteY21" fmla="*/ 1538237 h 1589037"/>
                <a:gd name="connsiteX22" fmla="*/ 1739900 w 1955800"/>
                <a:gd name="connsiteY22" fmla="*/ 1512837 h 1589037"/>
                <a:gd name="connsiteX23" fmla="*/ 1828800 w 1955800"/>
                <a:gd name="connsiteY23" fmla="*/ 1474737 h 1589037"/>
                <a:gd name="connsiteX24" fmla="*/ 1879600 w 1955800"/>
                <a:gd name="connsiteY24" fmla="*/ 1411237 h 1589037"/>
                <a:gd name="connsiteX25" fmla="*/ 1930400 w 1955800"/>
                <a:gd name="connsiteY25" fmla="*/ 1296937 h 1589037"/>
                <a:gd name="connsiteX26" fmla="*/ 1955800 w 1955800"/>
                <a:gd name="connsiteY26" fmla="*/ 1258837 h 1589037"/>
                <a:gd name="connsiteX27" fmla="*/ 1905000 w 1955800"/>
                <a:gd name="connsiteY27" fmla="*/ 1131837 h 1589037"/>
                <a:gd name="connsiteX28" fmla="*/ 1854200 w 1955800"/>
                <a:gd name="connsiteY28" fmla="*/ 1042937 h 1589037"/>
                <a:gd name="connsiteX29" fmla="*/ 1739900 w 1955800"/>
                <a:gd name="connsiteY29" fmla="*/ 890537 h 1589037"/>
                <a:gd name="connsiteX30" fmla="*/ 1689100 w 1955800"/>
                <a:gd name="connsiteY30" fmla="*/ 852437 h 1589037"/>
                <a:gd name="connsiteX31" fmla="*/ 1600200 w 1955800"/>
                <a:gd name="connsiteY31" fmla="*/ 776237 h 1589037"/>
                <a:gd name="connsiteX32" fmla="*/ 1384300 w 1955800"/>
                <a:gd name="connsiteY32" fmla="*/ 547637 h 1589037"/>
                <a:gd name="connsiteX33" fmla="*/ 1282700 w 1955800"/>
                <a:gd name="connsiteY33" fmla="*/ 471437 h 1589037"/>
                <a:gd name="connsiteX34" fmla="*/ 1244600 w 1955800"/>
                <a:gd name="connsiteY34" fmla="*/ 407937 h 1589037"/>
                <a:gd name="connsiteX35" fmla="*/ 1028700 w 1955800"/>
                <a:gd name="connsiteY35" fmla="*/ 242837 h 1589037"/>
                <a:gd name="connsiteX36" fmla="*/ 889000 w 1955800"/>
                <a:gd name="connsiteY36" fmla="*/ 128537 h 1589037"/>
                <a:gd name="connsiteX37" fmla="*/ 736600 w 1955800"/>
                <a:gd name="connsiteY37" fmla="*/ 52337 h 1589037"/>
                <a:gd name="connsiteX38" fmla="*/ 698500 w 1955800"/>
                <a:gd name="connsiteY38" fmla="*/ 39637 h 1589037"/>
                <a:gd name="connsiteX39" fmla="*/ 660400 w 1955800"/>
                <a:gd name="connsiteY39" fmla="*/ 1537 h 1589037"/>
                <a:gd name="connsiteX40" fmla="*/ 584200 w 1955800"/>
                <a:gd name="connsiteY40" fmla="*/ 14237 h 1589037"/>
                <a:gd name="connsiteX41" fmla="*/ 469900 w 1955800"/>
                <a:gd name="connsiteY41" fmla="*/ 90437 h 1589037"/>
                <a:gd name="connsiteX42" fmla="*/ 419100 w 1955800"/>
                <a:gd name="connsiteY42" fmla="*/ 115837 h 1589037"/>
                <a:gd name="connsiteX43" fmla="*/ 368300 w 1955800"/>
                <a:gd name="connsiteY43" fmla="*/ 153937 h 1589037"/>
                <a:gd name="connsiteX44" fmla="*/ 254000 w 1955800"/>
                <a:gd name="connsiteY44" fmla="*/ 192037 h 1589037"/>
                <a:gd name="connsiteX45" fmla="*/ 215900 w 1955800"/>
                <a:gd name="connsiteY45" fmla="*/ 204737 h 1589037"/>
                <a:gd name="connsiteX46" fmla="*/ 177800 w 1955800"/>
                <a:gd name="connsiteY46" fmla="*/ 242837 h 1589037"/>
                <a:gd name="connsiteX47" fmla="*/ 165100 w 1955800"/>
                <a:gd name="connsiteY47" fmla="*/ 280937 h 1589037"/>
                <a:gd name="connsiteX48" fmla="*/ 165100 w 1955800"/>
                <a:gd name="connsiteY48" fmla="*/ 484137 h 1589037"/>
                <a:gd name="connsiteX49" fmla="*/ 165100 w 1955800"/>
                <a:gd name="connsiteY49" fmla="*/ 484137 h 1589037"/>
                <a:gd name="connsiteX50" fmla="*/ 165100 w 1955800"/>
                <a:gd name="connsiteY50" fmla="*/ 484137 h 1589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955800" h="1589037">
                  <a:moveTo>
                    <a:pt x="215900" y="319037"/>
                  </a:moveTo>
                  <a:lnTo>
                    <a:pt x="215900" y="319037"/>
                  </a:lnTo>
                  <a:cubicBezTo>
                    <a:pt x="194733" y="357137"/>
                    <a:pt x="174824" y="395963"/>
                    <a:pt x="152400" y="433337"/>
                  </a:cubicBezTo>
                  <a:cubicBezTo>
                    <a:pt x="136694" y="459514"/>
                    <a:pt x="111253" y="480577"/>
                    <a:pt x="101600" y="509537"/>
                  </a:cubicBezTo>
                  <a:cubicBezTo>
                    <a:pt x="97367" y="522237"/>
                    <a:pt x="95401" y="535935"/>
                    <a:pt x="88900" y="547637"/>
                  </a:cubicBezTo>
                  <a:cubicBezTo>
                    <a:pt x="74075" y="574322"/>
                    <a:pt x="49437" y="595493"/>
                    <a:pt x="38100" y="623837"/>
                  </a:cubicBezTo>
                  <a:cubicBezTo>
                    <a:pt x="6218" y="703543"/>
                    <a:pt x="18229" y="665220"/>
                    <a:pt x="0" y="738137"/>
                  </a:cubicBezTo>
                  <a:cubicBezTo>
                    <a:pt x="4233" y="776237"/>
                    <a:pt x="3403" y="815247"/>
                    <a:pt x="12700" y="852437"/>
                  </a:cubicBezTo>
                  <a:cubicBezTo>
                    <a:pt x="16402" y="867245"/>
                    <a:pt x="28329" y="878811"/>
                    <a:pt x="38100" y="890537"/>
                  </a:cubicBezTo>
                  <a:cubicBezTo>
                    <a:pt x="102944" y="968350"/>
                    <a:pt x="47700" y="894097"/>
                    <a:pt x="114300" y="954037"/>
                  </a:cubicBezTo>
                  <a:cubicBezTo>
                    <a:pt x="145450" y="982072"/>
                    <a:pt x="173567" y="1013304"/>
                    <a:pt x="203200" y="1042937"/>
                  </a:cubicBezTo>
                  <a:cubicBezTo>
                    <a:pt x="275952" y="1115689"/>
                    <a:pt x="271139" y="1107629"/>
                    <a:pt x="342900" y="1195337"/>
                  </a:cubicBezTo>
                  <a:cubicBezTo>
                    <a:pt x="356304" y="1211719"/>
                    <a:pt x="368697" y="1228913"/>
                    <a:pt x="381000" y="1246137"/>
                  </a:cubicBezTo>
                  <a:cubicBezTo>
                    <a:pt x="408745" y="1284981"/>
                    <a:pt x="422876" y="1325083"/>
                    <a:pt x="482600" y="1335037"/>
                  </a:cubicBezTo>
                  <a:cubicBezTo>
                    <a:pt x="630277" y="1359650"/>
                    <a:pt x="533226" y="1344728"/>
                    <a:pt x="774700" y="1373137"/>
                  </a:cubicBezTo>
                  <a:cubicBezTo>
                    <a:pt x="808567" y="1385837"/>
                    <a:pt x="841352" y="1401917"/>
                    <a:pt x="876300" y="1411237"/>
                  </a:cubicBezTo>
                  <a:cubicBezTo>
                    <a:pt x="905223" y="1418950"/>
                    <a:pt x="936972" y="1413974"/>
                    <a:pt x="965200" y="1423937"/>
                  </a:cubicBezTo>
                  <a:cubicBezTo>
                    <a:pt x="1252187" y="1525226"/>
                    <a:pt x="981629" y="1465323"/>
                    <a:pt x="1155700" y="1500137"/>
                  </a:cubicBezTo>
                  <a:cubicBezTo>
                    <a:pt x="1220697" y="1548885"/>
                    <a:pt x="1201375" y="1543842"/>
                    <a:pt x="1295400" y="1563637"/>
                  </a:cubicBezTo>
                  <a:cubicBezTo>
                    <a:pt x="1345796" y="1574247"/>
                    <a:pt x="1447800" y="1589037"/>
                    <a:pt x="1447800" y="1589037"/>
                  </a:cubicBezTo>
                  <a:cubicBezTo>
                    <a:pt x="1588236" y="1557829"/>
                    <a:pt x="1525073" y="1575979"/>
                    <a:pt x="1638300" y="1538237"/>
                  </a:cubicBezTo>
                  <a:lnTo>
                    <a:pt x="1638300" y="1538237"/>
                  </a:lnTo>
                  <a:cubicBezTo>
                    <a:pt x="1672167" y="1529770"/>
                    <a:pt x="1708676" y="1528449"/>
                    <a:pt x="1739900" y="1512837"/>
                  </a:cubicBezTo>
                  <a:cubicBezTo>
                    <a:pt x="1802674" y="1481450"/>
                    <a:pt x="1772739" y="1493424"/>
                    <a:pt x="1828800" y="1474737"/>
                  </a:cubicBezTo>
                  <a:cubicBezTo>
                    <a:pt x="1845733" y="1453570"/>
                    <a:pt x="1865047" y="1434106"/>
                    <a:pt x="1879600" y="1411237"/>
                  </a:cubicBezTo>
                  <a:cubicBezTo>
                    <a:pt x="1986912" y="1242604"/>
                    <a:pt x="1878915" y="1399907"/>
                    <a:pt x="1930400" y="1296937"/>
                  </a:cubicBezTo>
                  <a:cubicBezTo>
                    <a:pt x="1937226" y="1283285"/>
                    <a:pt x="1947333" y="1271537"/>
                    <a:pt x="1955800" y="1258837"/>
                  </a:cubicBezTo>
                  <a:cubicBezTo>
                    <a:pt x="1938867" y="1216504"/>
                    <a:pt x="1924414" y="1173092"/>
                    <a:pt x="1905000" y="1131837"/>
                  </a:cubicBezTo>
                  <a:cubicBezTo>
                    <a:pt x="1890467" y="1100955"/>
                    <a:pt x="1872088" y="1072004"/>
                    <a:pt x="1854200" y="1042937"/>
                  </a:cubicBezTo>
                  <a:cubicBezTo>
                    <a:pt x="1823423" y="992924"/>
                    <a:pt x="1781392" y="932029"/>
                    <a:pt x="1739900" y="890537"/>
                  </a:cubicBezTo>
                  <a:cubicBezTo>
                    <a:pt x="1724933" y="875570"/>
                    <a:pt x="1705482" y="865841"/>
                    <a:pt x="1689100" y="852437"/>
                  </a:cubicBezTo>
                  <a:cubicBezTo>
                    <a:pt x="1658893" y="827722"/>
                    <a:pt x="1627798" y="803835"/>
                    <a:pt x="1600200" y="776237"/>
                  </a:cubicBezTo>
                  <a:cubicBezTo>
                    <a:pt x="1459057" y="635094"/>
                    <a:pt x="1538605" y="683788"/>
                    <a:pt x="1384300" y="547637"/>
                  </a:cubicBezTo>
                  <a:cubicBezTo>
                    <a:pt x="1352557" y="519628"/>
                    <a:pt x="1316567" y="496837"/>
                    <a:pt x="1282700" y="471437"/>
                  </a:cubicBezTo>
                  <a:cubicBezTo>
                    <a:pt x="1270000" y="450270"/>
                    <a:pt x="1261113" y="426285"/>
                    <a:pt x="1244600" y="407937"/>
                  </a:cubicBezTo>
                  <a:cubicBezTo>
                    <a:pt x="1210192" y="369705"/>
                    <a:pt x="1045327" y="255685"/>
                    <a:pt x="1028700" y="242837"/>
                  </a:cubicBezTo>
                  <a:cubicBezTo>
                    <a:pt x="981091" y="206048"/>
                    <a:pt x="936794" y="165085"/>
                    <a:pt x="889000" y="128537"/>
                  </a:cubicBezTo>
                  <a:cubicBezTo>
                    <a:pt x="812904" y="70346"/>
                    <a:pt x="822131" y="80847"/>
                    <a:pt x="736600" y="52337"/>
                  </a:cubicBezTo>
                  <a:lnTo>
                    <a:pt x="698500" y="39637"/>
                  </a:lnTo>
                  <a:cubicBezTo>
                    <a:pt x="685800" y="26937"/>
                    <a:pt x="677933" y="5433"/>
                    <a:pt x="660400" y="1537"/>
                  </a:cubicBezTo>
                  <a:cubicBezTo>
                    <a:pt x="635263" y="-4049"/>
                    <a:pt x="608864" y="6838"/>
                    <a:pt x="584200" y="14237"/>
                  </a:cubicBezTo>
                  <a:cubicBezTo>
                    <a:pt x="530207" y="30435"/>
                    <a:pt x="518042" y="58342"/>
                    <a:pt x="469900" y="90437"/>
                  </a:cubicBezTo>
                  <a:cubicBezTo>
                    <a:pt x="454148" y="100939"/>
                    <a:pt x="435154" y="105803"/>
                    <a:pt x="419100" y="115837"/>
                  </a:cubicBezTo>
                  <a:cubicBezTo>
                    <a:pt x="401151" y="127055"/>
                    <a:pt x="387232" y="144471"/>
                    <a:pt x="368300" y="153937"/>
                  </a:cubicBezTo>
                  <a:lnTo>
                    <a:pt x="254000" y="192037"/>
                  </a:lnTo>
                  <a:lnTo>
                    <a:pt x="215900" y="204737"/>
                  </a:lnTo>
                  <a:cubicBezTo>
                    <a:pt x="203200" y="217437"/>
                    <a:pt x="187763" y="227893"/>
                    <a:pt x="177800" y="242837"/>
                  </a:cubicBezTo>
                  <a:cubicBezTo>
                    <a:pt x="170374" y="253976"/>
                    <a:pt x="165804" y="267569"/>
                    <a:pt x="165100" y="280937"/>
                  </a:cubicBezTo>
                  <a:cubicBezTo>
                    <a:pt x="161540" y="348577"/>
                    <a:pt x="165100" y="416404"/>
                    <a:pt x="165100" y="484137"/>
                  </a:cubicBezTo>
                  <a:lnTo>
                    <a:pt x="165100" y="484137"/>
                  </a:lnTo>
                  <a:lnTo>
                    <a:pt x="165100" y="484137"/>
                  </a:lnTo>
                </a:path>
              </a:pathLst>
            </a:cu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3B42AA9A-1864-B1DD-C6D8-06197DABA094}"/>
                </a:ext>
              </a:extLst>
            </p:cNvPr>
            <p:cNvSpPr/>
            <p:nvPr/>
          </p:nvSpPr>
          <p:spPr>
            <a:xfrm>
              <a:off x="5257800" y="2895600"/>
              <a:ext cx="1320800" cy="1612900"/>
            </a:xfrm>
            <a:custGeom>
              <a:avLst/>
              <a:gdLst>
                <a:gd name="connsiteX0" fmla="*/ 254000 w 1320800"/>
                <a:gd name="connsiteY0" fmla="*/ 419100 h 1612900"/>
                <a:gd name="connsiteX1" fmla="*/ 254000 w 1320800"/>
                <a:gd name="connsiteY1" fmla="*/ 419100 h 1612900"/>
                <a:gd name="connsiteX2" fmla="*/ 25400 w 1320800"/>
                <a:gd name="connsiteY2" fmla="*/ 469900 h 1612900"/>
                <a:gd name="connsiteX3" fmla="*/ 12700 w 1320800"/>
                <a:gd name="connsiteY3" fmla="*/ 508000 h 1612900"/>
                <a:gd name="connsiteX4" fmla="*/ 76200 w 1320800"/>
                <a:gd name="connsiteY4" fmla="*/ 571500 h 1612900"/>
                <a:gd name="connsiteX5" fmla="*/ 127000 w 1320800"/>
                <a:gd name="connsiteY5" fmla="*/ 635000 h 1612900"/>
                <a:gd name="connsiteX6" fmla="*/ 139700 w 1320800"/>
                <a:gd name="connsiteY6" fmla="*/ 673100 h 1612900"/>
                <a:gd name="connsiteX7" fmla="*/ 241300 w 1320800"/>
                <a:gd name="connsiteY7" fmla="*/ 787400 h 1612900"/>
                <a:gd name="connsiteX8" fmla="*/ 469900 w 1320800"/>
                <a:gd name="connsiteY8" fmla="*/ 965200 h 1612900"/>
                <a:gd name="connsiteX9" fmla="*/ 495300 w 1320800"/>
                <a:gd name="connsiteY9" fmla="*/ 1003300 h 1612900"/>
                <a:gd name="connsiteX10" fmla="*/ 520700 w 1320800"/>
                <a:gd name="connsiteY10" fmla="*/ 1054100 h 1612900"/>
                <a:gd name="connsiteX11" fmla="*/ 571500 w 1320800"/>
                <a:gd name="connsiteY11" fmla="*/ 1104900 h 1612900"/>
                <a:gd name="connsiteX12" fmla="*/ 673100 w 1320800"/>
                <a:gd name="connsiteY12" fmla="*/ 1244600 h 1612900"/>
                <a:gd name="connsiteX13" fmla="*/ 749300 w 1320800"/>
                <a:gd name="connsiteY13" fmla="*/ 1346200 h 1612900"/>
                <a:gd name="connsiteX14" fmla="*/ 800100 w 1320800"/>
                <a:gd name="connsiteY14" fmla="*/ 1409700 h 1612900"/>
                <a:gd name="connsiteX15" fmla="*/ 914400 w 1320800"/>
                <a:gd name="connsiteY15" fmla="*/ 1574800 h 1612900"/>
                <a:gd name="connsiteX16" fmla="*/ 965200 w 1320800"/>
                <a:gd name="connsiteY16" fmla="*/ 1612900 h 1612900"/>
                <a:gd name="connsiteX17" fmla="*/ 1092200 w 1320800"/>
                <a:gd name="connsiteY17" fmla="*/ 1562100 h 1612900"/>
                <a:gd name="connsiteX18" fmla="*/ 1219200 w 1320800"/>
                <a:gd name="connsiteY18" fmla="*/ 1485900 h 1612900"/>
                <a:gd name="connsiteX19" fmla="*/ 1320800 w 1320800"/>
                <a:gd name="connsiteY19" fmla="*/ 1435100 h 1612900"/>
                <a:gd name="connsiteX20" fmla="*/ 1206500 w 1320800"/>
                <a:gd name="connsiteY20" fmla="*/ 241300 h 1612900"/>
                <a:gd name="connsiteX21" fmla="*/ 1155700 w 1320800"/>
                <a:gd name="connsiteY21" fmla="*/ 88900 h 1612900"/>
                <a:gd name="connsiteX22" fmla="*/ 1143000 w 1320800"/>
                <a:gd name="connsiteY22" fmla="*/ 25400 h 1612900"/>
                <a:gd name="connsiteX23" fmla="*/ 1104900 w 1320800"/>
                <a:gd name="connsiteY23" fmla="*/ 0 h 1612900"/>
                <a:gd name="connsiteX24" fmla="*/ 952500 w 1320800"/>
                <a:gd name="connsiteY24" fmla="*/ 101600 h 1612900"/>
                <a:gd name="connsiteX25" fmla="*/ 914400 w 1320800"/>
                <a:gd name="connsiteY25" fmla="*/ 114300 h 1612900"/>
                <a:gd name="connsiteX26" fmla="*/ 647700 w 1320800"/>
                <a:gd name="connsiteY26" fmla="*/ 127000 h 1612900"/>
                <a:gd name="connsiteX27" fmla="*/ 558800 w 1320800"/>
                <a:gd name="connsiteY27" fmla="*/ 139700 h 1612900"/>
                <a:gd name="connsiteX28" fmla="*/ 444500 w 1320800"/>
                <a:gd name="connsiteY28" fmla="*/ 165100 h 1612900"/>
                <a:gd name="connsiteX29" fmla="*/ 342900 w 1320800"/>
                <a:gd name="connsiteY29" fmla="*/ 177800 h 1612900"/>
                <a:gd name="connsiteX30" fmla="*/ 266700 w 1320800"/>
                <a:gd name="connsiteY30" fmla="*/ 203200 h 1612900"/>
                <a:gd name="connsiteX31" fmla="*/ 228600 w 1320800"/>
                <a:gd name="connsiteY31" fmla="*/ 215900 h 1612900"/>
                <a:gd name="connsiteX32" fmla="*/ 152400 w 1320800"/>
                <a:gd name="connsiteY32" fmla="*/ 266700 h 1612900"/>
                <a:gd name="connsiteX33" fmla="*/ 76200 w 1320800"/>
                <a:gd name="connsiteY33" fmla="*/ 304800 h 1612900"/>
                <a:gd name="connsiteX34" fmla="*/ 50800 w 1320800"/>
                <a:gd name="connsiteY34" fmla="*/ 342900 h 1612900"/>
                <a:gd name="connsiteX35" fmla="*/ 0 w 1320800"/>
                <a:gd name="connsiteY35" fmla="*/ 393700 h 1612900"/>
                <a:gd name="connsiteX36" fmla="*/ 0 w 1320800"/>
                <a:gd name="connsiteY36" fmla="*/ 393700 h 1612900"/>
                <a:gd name="connsiteX37" fmla="*/ 0 w 1320800"/>
                <a:gd name="connsiteY37" fmla="*/ 393700 h 1612900"/>
                <a:gd name="connsiteX38" fmla="*/ 0 w 1320800"/>
                <a:gd name="connsiteY38" fmla="*/ 393700 h 1612900"/>
                <a:gd name="connsiteX39" fmla="*/ 393700 w 1320800"/>
                <a:gd name="connsiteY39" fmla="*/ 609600 h 1612900"/>
                <a:gd name="connsiteX40" fmla="*/ 215900 w 1320800"/>
                <a:gd name="connsiteY40" fmla="*/ 571500 h 161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320800" h="1612900">
                  <a:moveTo>
                    <a:pt x="254000" y="419100"/>
                  </a:moveTo>
                  <a:lnTo>
                    <a:pt x="254000" y="419100"/>
                  </a:lnTo>
                  <a:cubicBezTo>
                    <a:pt x="50373" y="459825"/>
                    <a:pt x="124934" y="436722"/>
                    <a:pt x="25400" y="469900"/>
                  </a:cubicBezTo>
                  <a:cubicBezTo>
                    <a:pt x="21167" y="482600"/>
                    <a:pt x="10499" y="494795"/>
                    <a:pt x="12700" y="508000"/>
                  </a:cubicBezTo>
                  <a:cubicBezTo>
                    <a:pt x="17992" y="539750"/>
                    <a:pt x="53975" y="556683"/>
                    <a:pt x="76200" y="571500"/>
                  </a:cubicBezTo>
                  <a:cubicBezTo>
                    <a:pt x="108122" y="667265"/>
                    <a:pt x="61348" y="552936"/>
                    <a:pt x="127000" y="635000"/>
                  </a:cubicBezTo>
                  <a:cubicBezTo>
                    <a:pt x="135363" y="645453"/>
                    <a:pt x="133713" y="661126"/>
                    <a:pt x="139700" y="673100"/>
                  </a:cubicBezTo>
                  <a:cubicBezTo>
                    <a:pt x="160456" y="714611"/>
                    <a:pt x="212129" y="762717"/>
                    <a:pt x="241300" y="787400"/>
                  </a:cubicBezTo>
                  <a:cubicBezTo>
                    <a:pt x="301003" y="837918"/>
                    <a:pt x="431145" y="907068"/>
                    <a:pt x="469900" y="965200"/>
                  </a:cubicBezTo>
                  <a:cubicBezTo>
                    <a:pt x="478367" y="977900"/>
                    <a:pt x="487727" y="990048"/>
                    <a:pt x="495300" y="1003300"/>
                  </a:cubicBezTo>
                  <a:cubicBezTo>
                    <a:pt x="504693" y="1019738"/>
                    <a:pt x="509341" y="1038954"/>
                    <a:pt x="520700" y="1054100"/>
                  </a:cubicBezTo>
                  <a:cubicBezTo>
                    <a:pt x="535068" y="1073258"/>
                    <a:pt x="555590" y="1087002"/>
                    <a:pt x="571500" y="1104900"/>
                  </a:cubicBezTo>
                  <a:cubicBezTo>
                    <a:pt x="630869" y="1171690"/>
                    <a:pt x="619090" y="1168986"/>
                    <a:pt x="673100" y="1244600"/>
                  </a:cubicBezTo>
                  <a:cubicBezTo>
                    <a:pt x="697706" y="1279048"/>
                    <a:pt x="723489" y="1312646"/>
                    <a:pt x="749300" y="1346200"/>
                  </a:cubicBezTo>
                  <a:cubicBezTo>
                    <a:pt x="765827" y="1367685"/>
                    <a:pt x="785734" y="1386714"/>
                    <a:pt x="800100" y="1409700"/>
                  </a:cubicBezTo>
                  <a:cubicBezTo>
                    <a:pt x="831465" y="1459884"/>
                    <a:pt x="870213" y="1530613"/>
                    <a:pt x="914400" y="1574800"/>
                  </a:cubicBezTo>
                  <a:cubicBezTo>
                    <a:pt x="929367" y="1589767"/>
                    <a:pt x="948267" y="1600200"/>
                    <a:pt x="965200" y="1612900"/>
                  </a:cubicBezTo>
                  <a:cubicBezTo>
                    <a:pt x="1007533" y="1595967"/>
                    <a:pt x="1051419" y="1582490"/>
                    <a:pt x="1092200" y="1562100"/>
                  </a:cubicBezTo>
                  <a:cubicBezTo>
                    <a:pt x="1136357" y="1540022"/>
                    <a:pt x="1173362" y="1504235"/>
                    <a:pt x="1219200" y="1485900"/>
                  </a:cubicBezTo>
                  <a:cubicBezTo>
                    <a:pt x="1296872" y="1454831"/>
                    <a:pt x="1263732" y="1473146"/>
                    <a:pt x="1320800" y="1435100"/>
                  </a:cubicBezTo>
                  <a:cubicBezTo>
                    <a:pt x="1287354" y="665839"/>
                    <a:pt x="1347440" y="762779"/>
                    <a:pt x="1206500" y="241300"/>
                  </a:cubicBezTo>
                  <a:cubicBezTo>
                    <a:pt x="1192529" y="189607"/>
                    <a:pt x="1170809" y="140272"/>
                    <a:pt x="1155700" y="88900"/>
                  </a:cubicBezTo>
                  <a:cubicBezTo>
                    <a:pt x="1149609" y="68191"/>
                    <a:pt x="1153710" y="44142"/>
                    <a:pt x="1143000" y="25400"/>
                  </a:cubicBezTo>
                  <a:cubicBezTo>
                    <a:pt x="1135427" y="12148"/>
                    <a:pt x="1117600" y="8467"/>
                    <a:pt x="1104900" y="0"/>
                  </a:cubicBezTo>
                  <a:cubicBezTo>
                    <a:pt x="906801" y="22011"/>
                    <a:pt x="1049229" y="-27371"/>
                    <a:pt x="952500" y="101600"/>
                  </a:cubicBezTo>
                  <a:cubicBezTo>
                    <a:pt x="944468" y="112310"/>
                    <a:pt x="927741" y="113188"/>
                    <a:pt x="914400" y="114300"/>
                  </a:cubicBezTo>
                  <a:cubicBezTo>
                    <a:pt x="825707" y="121691"/>
                    <a:pt x="736600" y="122767"/>
                    <a:pt x="647700" y="127000"/>
                  </a:cubicBezTo>
                  <a:cubicBezTo>
                    <a:pt x="618067" y="131233"/>
                    <a:pt x="588251" y="134345"/>
                    <a:pt x="558800" y="139700"/>
                  </a:cubicBezTo>
                  <a:cubicBezTo>
                    <a:pt x="419747" y="164982"/>
                    <a:pt x="608360" y="139891"/>
                    <a:pt x="444500" y="165100"/>
                  </a:cubicBezTo>
                  <a:cubicBezTo>
                    <a:pt x="410767" y="170290"/>
                    <a:pt x="376767" y="173567"/>
                    <a:pt x="342900" y="177800"/>
                  </a:cubicBezTo>
                  <a:lnTo>
                    <a:pt x="266700" y="203200"/>
                  </a:lnTo>
                  <a:cubicBezTo>
                    <a:pt x="254000" y="207433"/>
                    <a:pt x="239739" y="208474"/>
                    <a:pt x="228600" y="215900"/>
                  </a:cubicBezTo>
                  <a:cubicBezTo>
                    <a:pt x="203200" y="232833"/>
                    <a:pt x="181360" y="257047"/>
                    <a:pt x="152400" y="266700"/>
                  </a:cubicBezTo>
                  <a:cubicBezTo>
                    <a:pt x="99820" y="284227"/>
                    <a:pt x="125439" y="271974"/>
                    <a:pt x="76200" y="304800"/>
                  </a:cubicBezTo>
                  <a:cubicBezTo>
                    <a:pt x="67733" y="317500"/>
                    <a:pt x="61593" y="332107"/>
                    <a:pt x="50800" y="342900"/>
                  </a:cubicBezTo>
                  <a:cubicBezTo>
                    <a:pt x="-10502" y="404202"/>
                    <a:pt x="29030" y="335639"/>
                    <a:pt x="0" y="393700"/>
                  </a:cubicBezTo>
                  <a:lnTo>
                    <a:pt x="0" y="393700"/>
                  </a:lnTo>
                  <a:lnTo>
                    <a:pt x="0" y="393700"/>
                  </a:lnTo>
                  <a:lnTo>
                    <a:pt x="0" y="393700"/>
                  </a:lnTo>
                  <a:lnTo>
                    <a:pt x="393700" y="609600"/>
                  </a:lnTo>
                  <a:lnTo>
                    <a:pt x="215900" y="571500"/>
                  </a:lnTo>
                </a:path>
              </a:pathLst>
            </a:cu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</p:grpSp>
      <p:pic>
        <p:nvPicPr>
          <p:cNvPr id="33794" name="Picture 4" descr="208">
            <a:extLst>
              <a:ext uri="{FF2B5EF4-FFF2-40B4-BE49-F238E27FC236}">
                <a16:creationId xmlns:a16="http://schemas.microsoft.com/office/drawing/2014/main" id="{4E72BDB0-2988-77B9-850A-77ADDADF8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040" y="1012601"/>
            <a:ext cx="4314362" cy="525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800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29C0C5-2C19-3104-12DE-65F2FE549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Δεξιός Κόλπος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1758923-4D2C-6B64-13A0-5D76882A7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671520"/>
            <a:ext cx="7004957" cy="4825546"/>
          </a:xfrm>
        </p:spPr>
        <p:txBody>
          <a:bodyPr>
            <a:noAutofit/>
          </a:bodyPr>
          <a:lstStyle/>
          <a:p>
            <a:r>
              <a:rPr lang="el-GR" sz="1400" b="1" dirty="0" err="1"/>
              <a:t>Ωτίο</a:t>
            </a:r>
            <a:r>
              <a:rPr lang="el-GR" sz="1400" dirty="0"/>
              <a:t>: Απόφυση με μορφή σάκου του κόλπου, υπόλειμμα του εμβρυικού καρδιακού σωλήνα</a:t>
            </a:r>
          </a:p>
          <a:p>
            <a:r>
              <a:rPr lang="el-GR" sz="1400" b="1" dirty="0" err="1"/>
              <a:t>Κτενιοειδείς</a:t>
            </a:r>
            <a:r>
              <a:rPr lang="el-GR" sz="1400" b="1" dirty="0"/>
              <a:t> μύες</a:t>
            </a:r>
            <a:r>
              <a:rPr lang="el-GR" sz="1400" dirty="0"/>
              <a:t>: Ακρολοφίες του μυοκαρδίου στο εσωτερικό του </a:t>
            </a:r>
            <a:r>
              <a:rPr lang="el-GR" sz="1400" dirty="0" err="1"/>
              <a:t>ωτίου</a:t>
            </a:r>
            <a:endParaRPr lang="el-GR" sz="1400" dirty="0"/>
          </a:p>
          <a:p>
            <a:r>
              <a:rPr lang="el-GR" sz="1400" b="1" dirty="0"/>
              <a:t>Τελική ακρολοφία</a:t>
            </a:r>
            <a:r>
              <a:rPr lang="el-GR" sz="1400" dirty="0"/>
              <a:t>: Ακρολοφία που πορεύεται μεταξύ του ανοίγματος της άνω και κάτω κοίλης φλέβας, το άνω τμήμα της σημειώνει τη θέση του </a:t>
            </a:r>
            <a:r>
              <a:rPr lang="el-GR" sz="1400" dirty="0" err="1"/>
              <a:t>φλεβοκολπικού</a:t>
            </a:r>
            <a:r>
              <a:rPr lang="el-GR" sz="1400" dirty="0"/>
              <a:t> κόμβου</a:t>
            </a:r>
          </a:p>
          <a:p>
            <a:r>
              <a:rPr lang="el-GR" sz="1400" b="1" dirty="0"/>
              <a:t>Ωοειδής βόθρος</a:t>
            </a:r>
            <a:r>
              <a:rPr lang="el-GR" sz="1400" dirty="0"/>
              <a:t>: Εμβάθυνση του </a:t>
            </a:r>
            <a:r>
              <a:rPr lang="el-GR" sz="1400" dirty="0" err="1"/>
              <a:t>μεσοκολπικού</a:t>
            </a:r>
            <a:r>
              <a:rPr lang="el-GR" sz="1400" dirty="0"/>
              <a:t> διαφράγματος, παλαιότερη θέση του ωοειδούς τρήματος</a:t>
            </a:r>
          </a:p>
          <a:p>
            <a:r>
              <a:rPr lang="el-GR" sz="1400" b="1" dirty="0"/>
              <a:t>Κολπικά ανοίγματα</a:t>
            </a:r>
            <a:r>
              <a:rPr lang="el-GR" sz="1400" dirty="0"/>
              <a:t>:</a:t>
            </a:r>
          </a:p>
          <a:p>
            <a:pPr lvl="1"/>
            <a:r>
              <a:rPr lang="el-GR" sz="1400" dirty="0"/>
              <a:t>Άνω κοίλη φλέβα, Κάτω κοίλη φλέβα, Στεφανιαίος κόλπος (φλεβική επιστροφή από τις καρδιακές φλέβες)</a:t>
            </a:r>
          </a:p>
          <a:p>
            <a:r>
              <a:rPr lang="el-GR" sz="1400" b="1" dirty="0"/>
              <a:t>Στεφανιαίος κόλπος</a:t>
            </a:r>
            <a:r>
              <a:rPr lang="el-GR" sz="1400" dirty="0"/>
              <a:t>: Βραχύ φλεβικό στέλεχος που δέχεται τις περισσότερες καρδιακές φλέβες, βρίσκεται μεταξύ του δεξιού κολποκοιλιακού στομίου και του στομίου της κάτω κοίλης φλέβας</a:t>
            </a:r>
          </a:p>
        </p:txBody>
      </p:sp>
      <p:pic>
        <p:nvPicPr>
          <p:cNvPr id="38914" name="Picture 4" descr="216">
            <a:extLst>
              <a:ext uri="{FF2B5EF4-FFF2-40B4-BE49-F238E27FC236}">
                <a16:creationId xmlns:a16="http://schemas.microsoft.com/office/drawing/2014/main" id="{32A5CD58-4B74-3794-3CBF-ACA3D1759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321" y="1769155"/>
            <a:ext cx="4122851" cy="4727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387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55DF6F5-0669-4D05-2978-2C59BE291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Δεξιά Κοιλία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5D5A2EC-3165-958F-8419-9536D0647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3" y="1792967"/>
            <a:ext cx="7413171" cy="4869089"/>
          </a:xfrm>
        </p:spPr>
        <p:txBody>
          <a:bodyPr>
            <a:normAutofit fontScale="92500" lnSpcReduction="20000"/>
          </a:bodyPr>
          <a:lstStyle/>
          <a:p>
            <a:r>
              <a:rPr lang="el-GR" sz="1800" b="1" dirty="0"/>
              <a:t>Μυϊκές </a:t>
            </a:r>
            <a:r>
              <a:rPr lang="el-GR" sz="1800" b="1" dirty="0" err="1"/>
              <a:t>δοκίδες</a:t>
            </a:r>
            <a:r>
              <a:rPr lang="el-GR" sz="1800" dirty="0"/>
              <a:t>: Ανώμαλες ακρολοφίες του κοιλιακού μυοκαρδίου</a:t>
            </a:r>
          </a:p>
          <a:p>
            <a:r>
              <a:rPr lang="el-GR" sz="1800" b="1" dirty="0"/>
              <a:t>Θηλοειδείς μύες</a:t>
            </a:r>
            <a:r>
              <a:rPr lang="el-GR" sz="1800" dirty="0"/>
              <a:t>: Πρόσθια, οπίσθια και διαφραγματική προβολή του μυοκαρδίου που εκτείνονται στην κοιλιακή κοιλότητα και εμποδίζουν την πρόπτωση των </a:t>
            </a:r>
            <a:r>
              <a:rPr lang="el-GR" sz="1800" dirty="0" err="1"/>
              <a:t>γλωχίνων</a:t>
            </a:r>
            <a:r>
              <a:rPr lang="el-GR" sz="1800" dirty="0"/>
              <a:t> των βαλβίδων</a:t>
            </a:r>
          </a:p>
          <a:p>
            <a:r>
              <a:rPr lang="el-GR" sz="1800" b="1" dirty="0" err="1"/>
              <a:t>Τενόντιες</a:t>
            </a:r>
            <a:r>
              <a:rPr lang="el-GR" sz="1800" b="1" dirty="0"/>
              <a:t> χορδές</a:t>
            </a:r>
            <a:r>
              <a:rPr lang="el-GR" sz="1800" dirty="0"/>
              <a:t>: Ινώδεις χορδές που συνδέουν τους θηλοειδείς μύες με τις </a:t>
            </a:r>
            <a:r>
              <a:rPr lang="el-GR" sz="1800" dirty="0" err="1"/>
              <a:t>γλωχίνες</a:t>
            </a:r>
            <a:r>
              <a:rPr lang="el-GR" sz="1800" dirty="0"/>
              <a:t> των βαλβίδων</a:t>
            </a:r>
          </a:p>
          <a:p>
            <a:r>
              <a:rPr lang="el-GR" sz="1800" b="1" dirty="0"/>
              <a:t>Ρυθμιστική ταινία</a:t>
            </a:r>
            <a:r>
              <a:rPr lang="el-GR" sz="1800" dirty="0"/>
              <a:t>: Μυϊκή δεσμίδα που οδηγεί το κολποκοιλιακό δεμάτιο από το διάφραγμα στη βάση της κοιλίας στη θέση του πρόσθιου θηλοειδούς μυός</a:t>
            </a:r>
          </a:p>
          <a:p>
            <a:r>
              <a:rPr lang="el-GR" sz="1800" b="1" dirty="0"/>
              <a:t>Κοιλιακά ανοίγματα</a:t>
            </a:r>
            <a:r>
              <a:rPr lang="el-GR" sz="1800" dirty="0"/>
              <a:t>:</a:t>
            </a:r>
          </a:p>
          <a:p>
            <a:pPr lvl="1"/>
            <a:r>
              <a:rPr lang="el-GR" sz="1600" dirty="0"/>
              <a:t>Ένα για το στέλεχος της πνευμονικής αρτηρίας μέσω της πνευμονικής βαλβίδας</a:t>
            </a:r>
          </a:p>
          <a:p>
            <a:pPr lvl="1"/>
            <a:r>
              <a:rPr lang="el-GR" sz="1600" dirty="0"/>
              <a:t>Ένα για να λαμβάνει αίμα από το δεξιό κόλπο μέσω της </a:t>
            </a:r>
            <a:r>
              <a:rPr lang="el-GR" sz="1600" dirty="0" err="1"/>
              <a:t>τριγλώχινος</a:t>
            </a:r>
            <a:r>
              <a:rPr lang="el-GR" sz="1600" dirty="0"/>
              <a:t> βαλβίδας</a:t>
            </a:r>
          </a:p>
          <a:p>
            <a:endParaRPr lang="el-GR" sz="1800" dirty="0"/>
          </a:p>
        </p:txBody>
      </p:sp>
      <p:pic>
        <p:nvPicPr>
          <p:cNvPr id="4" name="Picture 4" descr="216">
            <a:extLst>
              <a:ext uri="{FF2B5EF4-FFF2-40B4-BE49-F238E27FC236}">
                <a16:creationId xmlns:a16="http://schemas.microsoft.com/office/drawing/2014/main" id="{7DC86961-1A05-5D93-728E-240FD9359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321" y="1769155"/>
            <a:ext cx="4122851" cy="4727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251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DDC9C86-70F1-F0BF-29E0-763B4CCB9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Αριστερός Κόλπος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D393434-2B87-CDE0-9072-030797B8F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429" y="1912711"/>
            <a:ext cx="5671457" cy="4401004"/>
          </a:xfrm>
        </p:spPr>
        <p:txBody>
          <a:bodyPr>
            <a:normAutofit fontScale="92500" lnSpcReduction="20000"/>
          </a:bodyPr>
          <a:lstStyle/>
          <a:p>
            <a:r>
              <a:rPr lang="el-GR" sz="1600" b="1" dirty="0" err="1"/>
              <a:t>Ωτίο</a:t>
            </a:r>
            <a:r>
              <a:rPr lang="el-GR" sz="1600" dirty="0"/>
              <a:t>: Μικρή απόφυση που αναπαριστά τον πρωτόγονο εμβρυικό κόλπο του οποίου τα τοιχώματα έχουν τους </a:t>
            </a:r>
            <a:r>
              <a:rPr lang="el-GR" sz="1600" dirty="0" err="1"/>
              <a:t>κτενιοειδείς</a:t>
            </a:r>
            <a:r>
              <a:rPr lang="el-GR" sz="1600" dirty="0"/>
              <a:t> μύες</a:t>
            </a:r>
          </a:p>
          <a:p>
            <a:r>
              <a:rPr lang="el-GR" sz="1600" b="1" dirty="0"/>
              <a:t>Τοίχωμα του κόλπου</a:t>
            </a:r>
            <a:r>
              <a:rPr lang="el-GR" sz="1600" dirty="0"/>
              <a:t>: Λίγο παχύτερο από το πολύ λεπτό του δεξιού κόλπου</a:t>
            </a:r>
          </a:p>
          <a:p>
            <a:pPr marL="457200" lvl="1" indent="0">
              <a:buNone/>
            </a:pPr>
            <a:r>
              <a:rPr lang="el-GR" sz="1600" b="1" dirty="0"/>
              <a:t>Κολπικά ανοίγματα</a:t>
            </a:r>
            <a:r>
              <a:rPr lang="el-GR" sz="1600" dirty="0"/>
              <a:t>: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l-GR" sz="1600" dirty="0">
                <a:solidFill>
                  <a:srgbClr val="0D0D0D"/>
                </a:solidFill>
                <a:latin typeface="ui-sans-serif"/>
              </a:rPr>
              <a:t>Συνήθως </a:t>
            </a:r>
            <a:r>
              <a:rPr lang="el-GR" sz="1600" b="1" dirty="0">
                <a:solidFill>
                  <a:srgbClr val="0D0D0D"/>
                </a:solidFill>
                <a:latin typeface="ui-sans-serif"/>
              </a:rPr>
              <a:t>τέσσερα</a:t>
            </a:r>
            <a:endParaRPr lang="el-GR" sz="1600" dirty="0">
              <a:solidFill>
                <a:srgbClr val="0D0D0D"/>
              </a:solidFill>
              <a:latin typeface="ui-sans-serif"/>
            </a:endParaRPr>
          </a:p>
          <a:p>
            <a:pPr marL="914400" lvl="1" indent="-457200">
              <a:buFont typeface="+mj-lt"/>
              <a:buAutoNum type="alphaLcPeriod"/>
            </a:pPr>
            <a:r>
              <a:rPr lang="el-GR" sz="1600" dirty="0">
                <a:solidFill>
                  <a:srgbClr val="0D0D0D"/>
                </a:solidFill>
                <a:latin typeface="ui-sans-serif"/>
              </a:rPr>
              <a:t>Ένα για </a:t>
            </a:r>
            <a:r>
              <a:rPr lang="el-GR" sz="1600" b="1" dirty="0">
                <a:solidFill>
                  <a:srgbClr val="0D0D0D"/>
                </a:solidFill>
                <a:latin typeface="ui-sans-serif"/>
              </a:rPr>
              <a:t>κάθε πνευμονική φλέβα</a:t>
            </a:r>
            <a:endParaRPr lang="el-GR" sz="1600" dirty="0">
              <a:solidFill>
                <a:srgbClr val="0D0D0D"/>
              </a:solidFill>
              <a:latin typeface="ui-sans-serif"/>
            </a:endParaRPr>
          </a:p>
          <a:p>
            <a:pPr marL="914400" lvl="1" indent="-457200">
              <a:buFont typeface="+mj-lt"/>
              <a:buAutoNum type="alphaLcPeriod"/>
            </a:pPr>
            <a:r>
              <a:rPr lang="el-GR" sz="1600" dirty="0">
                <a:solidFill>
                  <a:srgbClr val="0D0D0D"/>
                </a:solidFill>
                <a:latin typeface="ui-sans-serif"/>
              </a:rPr>
              <a:t>Μεταφέρουν </a:t>
            </a:r>
            <a:r>
              <a:rPr lang="el-GR" sz="1600" b="1" dirty="0">
                <a:solidFill>
                  <a:srgbClr val="0D0D0D"/>
                </a:solidFill>
                <a:latin typeface="ui-sans-serif"/>
              </a:rPr>
              <a:t>οξυγονωμένο αίμα</a:t>
            </a:r>
            <a:r>
              <a:rPr lang="el-GR" sz="1600" dirty="0">
                <a:solidFill>
                  <a:srgbClr val="0D0D0D"/>
                </a:solidFill>
                <a:latin typeface="ui-sans-serif"/>
              </a:rPr>
              <a:t> από τους πνεύμονες στον αριστερό κόλπο</a:t>
            </a:r>
          </a:p>
          <a:p>
            <a:pPr>
              <a:buNone/>
            </a:pPr>
            <a:br>
              <a:rPr lang="el-GR" sz="1600" dirty="0"/>
            </a:br>
            <a:endParaRPr lang="el-GR" sz="1600" dirty="0"/>
          </a:p>
          <a:p>
            <a:endParaRPr lang="el-GR" sz="1600" dirty="0"/>
          </a:p>
        </p:txBody>
      </p:sp>
      <p:pic>
        <p:nvPicPr>
          <p:cNvPr id="4" name="Picture 4" descr="217">
            <a:extLst>
              <a:ext uri="{FF2B5EF4-FFF2-40B4-BE49-F238E27FC236}">
                <a16:creationId xmlns:a16="http://schemas.microsoft.com/office/drawing/2014/main" id="{ACAD745B-BE3C-8DCB-10C3-A5C94EF3C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522" y="1690688"/>
            <a:ext cx="4072973" cy="4623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">
            <a:extLst>
              <a:ext uri="{FF2B5EF4-FFF2-40B4-BE49-F238E27FC236}">
                <a16:creationId xmlns:a16="http://schemas.microsoft.com/office/drawing/2014/main" id="{0A4315EC-E37B-EDB7-C2BB-BA1E1F50E332}"/>
              </a:ext>
            </a:extLst>
          </p:cNvPr>
          <p:cNvSpPr/>
          <p:nvPr/>
        </p:nvSpPr>
        <p:spPr>
          <a:xfrm>
            <a:off x="9807622" y="4645705"/>
            <a:ext cx="1099863" cy="1043214"/>
          </a:xfrm>
          <a:custGeom>
            <a:avLst/>
            <a:gdLst>
              <a:gd name="connsiteX0" fmla="*/ 980566 w 1437766"/>
              <a:gd name="connsiteY0" fmla="*/ 241300 h 1422400"/>
              <a:gd name="connsiteX1" fmla="*/ 980566 w 1437766"/>
              <a:gd name="connsiteY1" fmla="*/ 241300 h 1422400"/>
              <a:gd name="connsiteX2" fmla="*/ 675766 w 1437766"/>
              <a:gd name="connsiteY2" fmla="*/ 177800 h 1422400"/>
              <a:gd name="connsiteX3" fmla="*/ 497966 w 1437766"/>
              <a:gd name="connsiteY3" fmla="*/ 101600 h 1422400"/>
              <a:gd name="connsiteX4" fmla="*/ 358266 w 1437766"/>
              <a:gd name="connsiteY4" fmla="*/ 50800 h 1422400"/>
              <a:gd name="connsiteX5" fmla="*/ 294766 w 1437766"/>
              <a:gd name="connsiteY5" fmla="*/ 25400 h 1422400"/>
              <a:gd name="connsiteX6" fmla="*/ 231266 w 1437766"/>
              <a:gd name="connsiteY6" fmla="*/ 12700 h 1422400"/>
              <a:gd name="connsiteX7" fmla="*/ 193166 w 1437766"/>
              <a:gd name="connsiteY7" fmla="*/ 0 h 1422400"/>
              <a:gd name="connsiteX8" fmla="*/ 155066 w 1437766"/>
              <a:gd name="connsiteY8" fmla="*/ 12700 h 1422400"/>
              <a:gd name="connsiteX9" fmla="*/ 129666 w 1437766"/>
              <a:gd name="connsiteY9" fmla="*/ 50800 h 1422400"/>
              <a:gd name="connsiteX10" fmla="*/ 91566 w 1437766"/>
              <a:gd name="connsiteY10" fmla="*/ 88900 h 1422400"/>
              <a:gd name="connsiteX11" fmla="*/ 53466 w 1437766"/>
              <a:gd name="connsiteY11" fmla="*/ 76200 h 1422400"/>
              <a:gd name="connsiteX12" fmla="*/ 28066 w 1437766"/>
              <a:gd name="connsiteY12" fmla="*/ 266700 h 1422400"/>
              <a:gd name="connsiteX13" fmla="*/ 66166 w 1437766"/>
              <a:gd name="connsiteY13" fmla="*/ 317500 h 1422400"/>
              <a:gd name="connsiteX14" fmla="*/ 155066 w 1437766"/>
              <a:gd name="connsiteY14" fmla="*/ 381000 h 1422400"/>
              <a:gd name="connsiteX15" fmla="*/ 167766 w 1437766"/>
              <a:gd name="connsiteY15" fmla="*/ 1028700 h 1422400"/>
              <a:gd name="connsiteX16" fmla="*/ 142366 w 1437766"/>
              <a:gd name="connsiteY16" fmla="*/ 1066800 h 1422400"/>
              <a:gd name="connsiteX17" fmla="*/ 129666 w 1437766"/>
              <a:gd name="connsiteY17" fmla="*/ 1104900 h 1422400"/>
              <a:gd name="connsiteX18" fmla="*/ 104266 w 1437766"/>
              <a:gd name="connsiteY18" fmla="*/ 1143000 h 1422400"/>
              <a:gd name="connsiteX19" fmla="*/ 66166 w 1437766"/>
              <a:gd name="connsiteY19" fmla="*/ 1219200 h 1422400"/>
              <a:gd name="connsiteX20" fmla="*/ 53466 w 1437766"/>
              <a:gd name="connsiteY20" fmla="*/ 1397000 h 1422400"/>
              <a:gd name="connsiteX21" fmla="*/ 116966 w 1437766"/>
              <a:gd name="connsiteY21" fmla="*/ 1422400 h 1422400"/>
              <a:gd name="connsiteX22" fmla="*/ 891666 w 1437766"/>
              <a:gd name="connsiteY22" fmla="*/ 1409700 h 1422400"/>
              <a:gd name="connsiteX23" fmla="*/ 967866 w 1437766"/>
              <a:gd name="connsiteY23" fmla="*/ 1358900 h 1422400"/>
              <a:gd name="connsiteX24" fmla="*/ 1005966 w 1437766"/>
              <a:gd name="connsiteY24" fmla="*/ 1333500 h 1422400"/>
              <a:gd name="connsiteX25" fmla="*/ 1120266 w 1437766"/>
              <a:gd name="connsiteY25" fmla="*/ 1282700 h 1422400"/>
              <a:gd name="connsiteX26" fmla="*/ 1196466 w 1437766"/>
              <a:gd name="connsiteY26" fmla="*/ 1206500 h 1422400"/>
              <a:gd name="connsiteX27" fmla="*/ 1221866 w 1437766"/>
              <a:gd name="connsiteY27" fmla="*/ 1168400 h 1422400"/>
              <a:gd name="connsiteX28" fmla="*/ 1259966 w 1437766"/>
              <a:gd name="connsiteY28" fmla="*/ 1130300 h 1422400"/>
              <a:gd name="connsiteX29" fmla="*/ 1323466 w 1437766"/>
              <a:gd name="connsiteY29" fmla="*/ 1054100 h 1422400"/>
              <a:gd name="connsiteX30" fmla="*/ 1374266 w 1437766"/>
              <a:gd name="connsiteY30" fmla="*/ 965200 h 1422400"/>
              <a:gd name="connsiteX31" fmla="*/ 1412366 w 1437766"/>
              <a:gd name="connsiteY31" fmla="*/ 850900 h 1422400"/>
              <a:gd name="connsiteX32" fmla="*/ 1437766 w 1437766"/>
              <a:gd name="connsiteY32" fmla="*/ 812800 h 1422400"/>
              <a:gd name="connsiteX33" fmla="*/ 1425066 w 1437766"/>
              <a:gd name="connsiteY33" fmla="*/ 711200 h 1422400"/>
              <a:gd name="connsiteX34" fmla="*/ 1361566 w 1437766"/>
              <a:gd name="connsiteY34" fmla="*/ 647700 h 1422400"/>
              <a:gd name="connsiteX35" fmla="*/ 1323466 w 1437766"/>
              <a:gd name="connsiteY35" fmla="*/ 609600 h 1422400"/>
              <a:gd name="connsiteX36" fmla="*/ 1285366 w 1437766"/>
              <a:gd name="connsiteY36" fmla="*/ 596900 h 1422400"/>
              <a:gd name="connsiteX37" fmla="*/ 1209166 w 1437766"/>
              <a:gd name="connsiteY37" fmla="*/ 546100 h 1422400"/>
              <a:gd name="connsiteX38" fmla="*/ 1171066 w 1437766"/>
              <a:gd name="connsiteY38" fmla="*/ 533400 h 1422400"/>
              <a:gd name="connsiteX39" fmla="*/ 1094866 w 1437766"/>
              <a:gd name="connsiteY39" fmla="*/ 482600 h 1422400"/>
              <a:gd name="connsiteX40" fmla="*/ 1031366 w 1437766"/>
              <a:gd name="connsiteY40" fmla="*/ 419100 h 1422400"/>
              <a:gd name="connsiteX41" fmla="*/ 1005966 w 1437766"/>
              <a:gd name="connsiteY41" fmla="*/ 381000 h 1422400"/>
              <a:gd name="connsiteX42" fmla="*/ 967866 w 1437766"/>
              <a:gd name="connsiteY42" fmla="*/ 342900 h 1422400"/>
              <a:gd name="connsiteX43" fmla="*/ 942466 w 1437766"/>
              <a:gd name="connsiteY43" fmla="*/ 304800 h 1422400"/>
              <a:gd name="connsiteX44" fmla="*/ 866266 w 1437766"/>
              <a:gd name="connsiteY44" fmla="*/ 241300 h 1422400"/>
              <a:gd name="connsiteX45" fmla="*/ 815466 w 1437766"/>
              <a:gd name="connsiteY45" fmla="*/ 228600 h 1422400"/>
              <a:gd name="connsiteX46" fmla="*/ 777366 w 1437766"/>
              <a:gd name="connsiteY46" fmla="*/ 215900 h 1422400"/>
              <a:gd name="connsiteX47" fmla="*/ 726566 w 1437766"/>
              <a:gd name="connsiteY47" fmla="*/ 203200 h 1422400"/>
              <a:gd name="connsiteX48" fmla="*/ 650366 w 1437766"/>
              <a:gd name="connsiteY48" fmla="*/ 177800 h 1422400"/>
              <a:gd name="connsiteX49" fmla="*/ 536066 w 1437766"/>
              <a:gd name="connsiteY49" fmla="*/ 88900 h 1422400"/>
              <a:gd name="connsiteX50" fmla="*/ 497966 w 1437766"/>
              <a:gd name="connsiteY50" fmla="*/ 50800 h 1422400"/>
              <a:gd name="connsiteX51" fmla="*/ 497966 w 1437766"/>
              <a:gd name="connsiteY51" fmla="*/ 50800 h 142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437766" h="1422400">
                <a:moveTo>
                  <a:pt x="980566" y="241300"/>
                </a:moveTo>
                <a:lnTo>
                  <a:pt x="980566" y="241300"/>
                </a:lnTo>
                <a:cubicBezTo>
                  <a:pt x="878966" y="220133"/>
                  <a:pt x="776626" y="202251"/>
                  <a:pt x="675766" y="177800"/>
                </a:cubicBezTo>
                <a:cubicBezTo>
                  <a:pt x="524792" y="141200"/>
                  <a:pt x="604051" y="154643"/>
                  <a:pt x="497966" y="101600"/>
                </a:cubicBezTo>
                <a:cubicBezTo>
                  <a:pt x="455893" y="80564"/>
                  <a:pt x="401733" y="66606"/>
                  <a:pt x="358266" y="50800"/>
                </a:cubicBezTo>
                <a:cubicBezTo>
                  <a:pt x="336841" y="43009"/>
                  <a:pt x="316602" y="31951"/>
                  <a:pt x="294766" y="25400"/>
                </a:cubicBezTo>
                <a:cubicBezTo>
                  <a:pt x="274091" y="19197"/>
                  <a:pt x="252207" y="17935"/>
                  <a:pt x="231266" y="12700"/>
                </a:cubicBezTo>
                <a:cubicBezTo>
                  <a:pt x="218279" y="9453"/>
                  <a:pt x="205866" y="4233"/>
                  <a:pt x="193166" y="0"/>
                </a:cubicBezTo>
                <a:cubicBezTo>
                  <a:pt x="180466" y="4233"/>
                  <a:pt x="165519" y="4337"/>
                  <a:pt x="155066" y="12700"/>
                </a:cubicBezTo>
                <a:cubicBezTo>
                  <a:pt x="143147" y="22235"/>
                  <a:pt x="139437" y="39074"/>
                  <a:pt x="129666" y="50800"/>
                </a:cubicBezTo>
                <a:cubicBezTo>
                  <a:pt x="118168" y="64598"/>
                  <a:pt x="104266" y="76200"/>
                  <a:pt x="91566" y="88900"/>
                </a:cubicBezTo>
                <a:cubicBezTo>
                  <a:pt x="78866" y="84667"/>
                  <a:pt x="66853" y="76200"/>
                  <a:pt x="53466" y="76200"/>
                </a:cubicBezTo>
                <a:cubicBezTo>
                  <a:pt x="-41506" y="76200"/>
                  <a:pt x="16647" y="215312"/>
                  <a:pt x="28066" y="266700"/>
                </a:cubicBezTo>
                <a:cubicBezTo>
                  <a:pt x="32658" y="287363"/>
                  <a:pt x="52391" y="301429"/>
                  <a:pt x="66166" y="317500"/>
                </a:cubicBezTo>
                <a:cubicBezTo>
                  <a:pt x="104781" y="362551"/>
                  <a:pt x="101770" y="354352"/>
                  <a:pt x="155066" y="381000"/>
                </a:cubicBezTo>
                <a:cubicBezTo>
                  <a:pt x="291567" y="585752"/>
                  <a:pt x="202598" y="436561"/>
                  <a:pt x="167766" y="1028700"/>
                </a:cubicBezTo>
                <a:cubicBezTo>
                  <a:pt x="166870" y="1043937"/>
                  <a:pt x="149192" y="1053148"/>
                  <a:pt x="142366" y="1066800"/>
                </a:cubicBezTo>
                <a:cubicBezTo>
                  <a:pt x="136379" y="1078774"/>
                  <a:pt x="135653" y="1092926"/>
                  <a:pt x="129666" y="1104900"/>
                </a:cubicBezTo>
                <a:cubicBezTo>
                  <a:pt x="122840" y="1118552"/>
                  <a:pt x="111092" y="1129348"/>
                  <a:pt x="104266" y="1143000"/>
                </a:cubicBezTo>
                <a:cubicBezTo>
                  <a:pt x="51686" y="1248160"/>
                  <a:pt x="138959" y="1110011"/>
                  <a:pt x="66166" y="1219200"/>
                </a:cubicBezTo>
                <a:cubicBezTo>
                  <a:pt x="61933" y="1278467"/>
                  <a:pt x="39055" y="1339356"/>
                  <a:pt x="53466" y="1397000"/>
                </a:cubicBezTo>
                <a:cubicBezTo>
                  <a:pt x="58995" y="1419117"/>
                  <a:pt x="94171" y="1422055"/>
                  <a:pt x="116966" y="1422400"/>
                </a:cubicBezTo>
                <a:lnTo>
                  <a:pt x="891666" y="1409700"/>
                </a:lnTo>
                <a:cubicBezTo>
                  <a:pt x="958623" y="1387381"/>
                  <a:pt x="904445" y="1411751"/>
                  <a:pt x="967866" y="1358900"/>
                </a:cubicBezTo>
                <a:cubicBezTo>
                  <a:pt x="979592" y="1349129"/>
                  <a:pt x="992623" y="1340913"/>
                  <a:pt x="1005966" y="1333500"/>
                </a:cubicBezTo>
                <a:cubicBezTo>
                  <a:pt x="1072096" y="1296761"/>
                  <a:pt x="1065617" y="1300916"/>
                  <a:pt x="1120266" y="1282700"/>
                </a:cubicBezTo>
                <a:cubicBezTo>
                  <a:pt x="1180126" y="1192910"/>
                  <a:pt x="1101950" y="1301016"/>
                  <a:pt x="1196466" y="1206500"/>
                </a:cubicBezTo>
                <a:cubicBezTo>
                  <a:pt x="1207259" y="1195707"/>
                  <a:pt x="1212095" y="1180126"/>
                  <a:pt x="1221866" y="1168400"/>
                </a:cubicBezTo>
                <a:cubicBezTo>
                  <a:pt x="1233364" y="1154602"/>
                  <a:pt x="1248468" y="1144098"/>
                  <a:pt x="1259966" y="1130300"/>
                </a:cubicBezTo>
                <a:cubicBezTo>
                  <a:pt x="1348373" y="1024212"/>
                  <a:pt x="1212156" y="1165410"/>
                  <a:pt x="1323466" y="1054100"/>
                </a:cubicBezTo>
                <a:cubicBezTo>
                  <a:pt x="1354206" y="961880"/>
                  <a:pt x="1310194" y="1080530"/>
                  <a:pt x="1374266" y="965200"/>
                </a:cubicBezTo>
                <a:cubicBezTo>
                  <a:pt x="1438706" y="849208"/>
                  <a:pt x="1369210" y="951598"/>
                  <a:pt x="1412366" y="850900"/>
                </a:cubicBezTo>
                <a:cubicBezTo>
                  <a:pt x="1418379" y="836871"/>
                  <a:pt x="1429299" y="825500"/>
                  <a:pt x="1437766" y="812800"/>
                </a:cubicBezTo>
                <a:cubicBezTo>
                  <a:pt x="1433533" y="778933"/>
                  <a:pt x="1434046" y="744128"/>
                  <a:pt x="1425066" y="711200"/>
                </a:cubicBezTo>
                <a:cubicBezTo>
                  <a:pt x="1414109" y="671025"/>
                  <a:pt x="1389456" y="670942"/>
                  <a:pt x="1361566" y="647700"/>
                </a:cubicBezTo>
                <a:cubicBezTo>
                  <a:pt x="1347768" y="636202"/>
                  <a:pt x="1338410" y="619563"/>
                  <a:pt x="1323466" y="609600"/>
                </a:cubicBezTo>
                <a:cubicBezTo>
                  <a:pt x="1312327" y="602174"/>
                  <a:pt x="1297068" y="603401"/>
                  <a:pt x="1285366" y="596900"/>
                </a:cubicBezTo>
                <a:cubicBezTo>
                  <a:pt x="1258681" y="582075"/>
                  <a:pt x="1238126" y="555753"/>
                  <a:pt x="1209166" y="546100"/>
                </a:cubicBezTo>
                <a:cubicBezTo>
                  <a:pt x="1196466" y="541867"/>
                  <a:pt x="1182768" y="539901"/>
                  <a:pt x="1171066" y="533400"/>
                </a:cubicBezTo>
                <a:cubicBezTo>
                  <a:pt x="1144381" y="518575"/>
                  <a:pt x="1094866" y="482600"/>
                  <a:pt x="1094866" y="482600"/>
                </a:cubicBezTo>
                <a:cubicBezTo>
                  <a:pt x="1027133" y="381000"/>
                  <a:pt x="1116033" y="503767"/>
                  <a:pt x="1031366" y="419100"/>
                </a:cubicBezTo>
                <a:cubicBezTo>
                  <a:pt x="1020573" y="408307"/>
                  <a:pt x="1015737" y="392726"/>
                  <a:pt x="1005966" y="381000"/>
                </a:cubicBezTo>
                <a:cubicBezTo>
                  <a:pt x="994468" y="367202"/>
                  <a:pt x="979364" y="356698"/>
                  <a:pt x="967866" y="342900"/>
                </a:cubicBezTo>
                <a:cubicBezTo>
                  <a:pt x="958095" y="331174"/>
                  <a:pt x="952237" y="316526"/>
                  <a:pt x="942466" y="304800"/>
                </a:cubicBezTo>
                <a:cubicBezTo>
                  <a:pt x="925513" y="284457"/>
                  <a:pt x="892166" y="252400"/>
                  <a:pt x="866266" y="241300"/>
                </a:cubicBezTo>
                <a:cubicBezTo>
                  <a:pt x="850223" y="234424"/>
                  <a:pt x="832249" y="233395"/>
                  <a:pt x="815466" y="228600"/>
                </a:cubicBezTo>
                <a:cubicBezTo>
                  <a:pt x="802594" y="224922"/>
                  <a:pt x="790238" y="219578"/>
                  <a:pt x="777366" y="215900"/>
                </a:cubicBezTo>
                <a:cubicBezTo>
                  <a:pt x="760583" y="211105"/>
                  <a:pt x="743284" y="208216"/>
                  <a:pt x="726566" y="203200"/>
                </a:cubicBezTo>
                <a:cubicBezTo>
                  <a:pt x="700921" y="195507"/>
                  <a:pt x="672643" y="192652"/>
                  <a:pt x="650366" y="177800"/>
                </a:cubicBezTo>
                <a:cubicBezTo>
                  <a:pt x="597264" y="142399"/>
                  <a:pt x="573370" y="133664"/>
                  <a:pt x="536066" y="88900"/>
                </a:cubicBezTo>
                <a:cubicBezTo>
                  <a:pt x="501381" y="47278"/>
                  <a:pt x="527853" y="50800"/>
                  <a:pt x="497966" y="50800"/>
                </a:cubicBezTo>
                <a:lnTo>
                  <a:pt x="497966" y="50800"/>
                </a:lnTo>
              </a:path>
            </a:pathLst>
          </a:custGeom>
          <a:noFill/>
          <a:ln w="57150">
            <a:solidFill>
              <a:srgbClr val="FFFF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21258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E5FDF6E-2930-44E0-5AB5-6612DA3A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Αριστερή Κοιλία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130C1E5-84E2-F56D-A3D7-11820E7C3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4" y="1858282"/>
            <a:ext cx="6313714" cy="4640489"/>
          </a:xfrm>
        </p:spPr>
        <p:txBody>
          <a:bodyPr>
            <a:normAutofit fontScale="92500" lnSpcReduction="10000"/>
          </a:bodyPr>
          <a:lstStyle/>
          <a:p>
            <a:r>
              <a:rPr lang="el-GR" sz="1600" b="1" dirty="0"/>
              <a:t>Θηλοειδείς μύες</a:t>
            </a:r>
            <a:r>
              <a:rPr lang="el-GR" sz="1600" dirty="0"/>
              <a:t>: Πρόσθιοι και οπίσθιοι μύες, μεγαλύτεροι από αυτούς της δεξιάς κοιλίας</a:t>
            </a:r>
          </a:p>
          <a:p>
            <a:r>
              <a:rPr lang="el-GR" sz="1600" b="1" dirty="0" err="1"/>
              <a:t>Τενόντιες</a:t>
            </a:r>
            <a:r>
              <a:rPr lang="el-GR" sz="1600" b="1" dirty="0"/>
              <a:t> χορδές</a:t>
            </a:r>
            <a:r>
              <a:rPr lang="el-GR" sz="1600" dirty="0"/>
              <a:t>: Ινώδεις χορδές που συνδέουν τους θηλοειδείς μύες με τις </a:t>
            </a:r>
            <a:r>
              <a:rPr lang="el-GR" sz="1600" dirty="0" err="1"/>
              <a:t>γλωχίνες</a:t>
            </a:r>
            <a:r>
              <a:rPr lang="el-GR" sz="1600" dirty="0"/>
              <a:t> των βαλβίδων</a:t>
            </a:r>
          </a:p>
          <a:p>
            <a:r>
              <a:rPr lang="el-GR" sz="1600" b="1" dirty="0"/>
              <a:t>Κοιλιακό τοίχωμα</a:t>
            </a:r>
            <a:r>
              <a:rPr lang="el-GR" sz="1600" dirty="0"/>
              <a:t>: Πολύ παχύτερο από αυτό της δεξιάς κοιλίας</a:t>
            </a:r>
          </a:p>
          <a:p>
            <a:r>
              <a:rPr lang="el-GR" sz="1600" b="1" dirty="0"/>
              <a:t>Μεμβρανώδες διάφραγμα</a:t>
            </a:r>
            <a:r>
              <a:rPr lang="el-GR" sz="1600" dirty="0"/>
              <a:t>: Πολύ λεπτό άνω τμήμα του </a:t>
            </a:r>
            <a:r>
              <a:rPr lang="el-GR" sz="1600" dirty="0" err="1"/>
              <a:t>μεσοκοιλιακού</a:t>
            </a:r>
            <a:r>
              <a:rPr lang="el-GR" sz="1600" dirty="0"/>
              <a:t> διαφράγματος και θέση των περισσότερων ελλειμμάτων του κοιλιακού διαφράγματος</a:t>
            </a:r>
          </a:p>
          <a:p>
            <a:r>
              <a:rPr lang="el-GR" sz="1600" b="1" dirty="0"/>
              <a:t>Κοιλιακά ανοίγματα</a:t>
            </a:r>
            <a:r>
              <a:rPr lang="el-GR" sz="1600" dirty="0"/>
              <a:t>:</a:t>
            </a:r>
          </a:p>
          <a:p>
            <a:pPr lvl="1"/>
            <a:r>
              <a:rPr lang="el-GR" sz="1400" dirty="0"/>
              <a:t>Ένα για την αορτή διαμέσου της αορτικής βαλβίδας</a:t>
            </a:r>
          </a:p>
          <a:p>
            <a:pPr lvl="1"/>
            <a:r>
              <a:rPr lang="el-GR" sz="1400" dirty="0"/>
              <a:t>Ένα για να δέχεται αίμα από τον αριστερό κόλπο μέσω της μιτροειδούς βαλβίδας</a:t>
            </a:r>
          </a:p>
          <a:p>
            <a:endParaRPr lang="el-GR" sz="1600" dirty="0"/>
          </a:p>
        </p:txBody>
      </p:sp>
      <p:pic>
        <p:nvPicPr>
          <p:cNvPr id="39938" name="Picture 4" descr="217">
            <a:extLst>
              <a:ext uri="{FF2B5EF4-FFF2-40B4-BE49-F238E27FC236}">
                <a16:creationId xmlns:a16="http://schemas.microsoft.com/office/drawing/2014/main" id="{60F19BA5-27B0-940D-FB3B-6EF40E9A6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371" y="1858282"/>
            <a:ext cx="3913415" cy="4441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1">
            <a:extLst>
              <a:ext uri="{FF2B5EF4-FFF2-40B4-BE49-F238E27FC236}">
                <a16:creationId xmlns:a16="http://schemas.microsoft.com/office/drawing/2014/main" id="{DEC5F067-E5BA-28E6-E1DA-D862718D8779}"/>
              </a:ext>
            </a:extLst>
          </p:cNvPr>
          <p:cNvSpPr/>
          <p:nvPr/>
        </p:nvSpPr>
        <p:spPr>
          <a:xfrm rot="20254629">
            <a:off x="7871733" y="4931522"/>
            <a:ext cx="1842401" cy="1057266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58757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316727-ABE1-5A5C-8C00-A36CB8E7D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pic>
        <p:nvPicPr>
          <p:cNvPr id="4" name="💓 Journey Through the Heart_ From Outside to Inside 💓  #anatomy #biology #meded">
            <a:hlinkClick r:id="" action="ppaction://media"/>
            <a:extLst>
              <a:ext uri="{FF2B5EF4-FFF2-40B4-BE49-F238E27FC236}">
                <a16:creationId xmlns:a16="http://schemas.microsoft.com/office/drawing/2014/main" id="{FF7B11A5-BDD6-CE25-DCCB-DC4E2CBF3F0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76057" y="943988"/>
            <a:ext cx="3189514" cy="5669558"/>
          </a:xfrm>
        </p:spPr>
      </p:pic>
    </p:spTree>
    <p:extLst>
      <p:ext uri="{BB962C8B-B14F-4D97-AF65-F5344CB8AC3E}">
        <p14:creationId xmlns:p14="http://schemas.microsoft.com/office/powerpoint/2010/main" val="97538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C337238-61DE-ABAD-0820-DC45C8EA2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Βαλβίδες και Ινώδης Σκελετός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BE5EB3-8DAA-FED8-93CC-B2C8ECDE2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03853"/>
            <a:ext cx="6477000" cy="48037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1600" dirty="0"/>
              <a:t>Η καρδιά έχει τέσσερις βαλβίδες που παράλληλα με το μυοκάρδιο προσδένονται στους ινώδεις δακτυλίους από παχύ κολλαγόνο και σχηματίζουν τον ινώδη σκελετό της καρδιάς</a:t>
            </a:r>
          </a:p>
          <a:p>
            <a:r>
              <a:rPr lang="el-GR" sz="1600" b="1" dirty="0" err="1"/>
              <a:t>Τριγλώχινα</a:t>
            </a:r>
            <a:r>
              <a:rPr lang="el-GR" sz="1600" b="1" dirty="0"/>
              <a:t> (δεξιά κολποκοιλιακή)</a:t>
            </a:r>
            <a:r>
              <a:rPr lang="el-GR" sz="1600" dirty="0"/>
              <a:t>: Μεταξύ δεξιού κόλπου και δεξιάς κοιλίας, έχει τρεις </a:t>
            </a:r>
            <a:r>
              <a:rPr lang="el-GR" sz="1600" dirty="0" err="1"/>
              <a:t>γλωχίνες</a:t>
            </a:r>
            <a:endParaRPr lang="el-GR" sz="1600" dirty="0"/>
          </a:p>
          <a:p>
            <a:r>
              <a:rPr lang="el-GR" sz="1600" b="1" dirty="0"/>
              <a:t>Πνευμονική (μηνοειδής)</a:t>
            </a:r>
            <a:r>
              <a:rPr lang="el-GR" sz="1600" dirty="0"/>
              <a:t>: Μεταξύ δεξιάς κοιλίας και στελέχους της πνευμονικής αρτηρίας, έχει τρεις μηνοειδείς </a:t>
            </a:r>
            <a:r>
              <a:rPr lang="el-GR" sz="1600" dirty="0" err="1"/>
              <a:t>γλωχίνες</a:t>
            </a:r>
            <a:endParaRPr lang="el-GR" sz="1600" dirty="0"/>
          </a:p>
          <a:p>
            <a:r>
              <a:rPr lang="el-GR" sz="1600" b="1" dirty="0"/>
              <a:t>Μιτροειδής / Διγλώχινα (αριστερή κολποκοιλιακή)</a:t>
            </a:r>
            <a:r>
              <a:rPr lang="el-GR" sz="1600" dirty="0"/>
              <a:t>: Μεταξύ αριστερού κόλπου και αριστερής κοιλίας, έχει δύο </a:t>
            </a:r>
            <a:r>
              <a:rPr lang="el-GR" sz="1600" dirty="0" err="1"/>
              <a:t>γλωχίνες</a:t>
            </a:r>
            <a:endParaRPr lang="el-GR" sz="1600" dirty="0"/>
          </a:p>
          <a:p>
            <a:r>
              <a:rPr lang="el-GR" sz="1600" b="1" dirty="0"/>
              <a:t>Αορτική (μηνοειδής)</a:t>
            </a:r>
            <a:r>
              <a:rPr lang="el-GR" sz="1600" dirty="0"/>
              <a:t>: Μεταξύ αριστερής κοιλίας και αορτής, έχει τρεις μηνοειδείς </a:t>
            </a:r>
            <a:r>
              <a:rPr lang="el-GR" sz="1600" dirty="0" err="1"/>
              <a:t>γλωχίνες</a:t>
            </a:r>
            <a:endParaRPr lang="el-GR" sz="1600" dirty="0"/>
          </a:p>
          <a:p>
            <a:endParaRPr lang="el-GR" sz="1600" dirty="0"/>
          </a:p>
        </p:txBody>
      </p:sp>
      <p:pic>
        <p:nvPicPr>
          <p:cNvPr id="4" name="videoplayback (7)">
            <a:hlinkClick r:id="" action="ppaction://media"/>
            <a:extLst>
              <a:ext uri="{FF2B5EF4-FFF2-40B4-BE49-F238E27FC236}">
                <a16:creationId xmlns:a16="http://schemas.microsoft.com/office/drawing/2014/main" id="{3653756B-494B-B5F3-1579-1957E0994C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26867" y="1803853"/>
            <a:ext cx="2639105" cy="469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7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3AEE2B-9BA7-648C-1A9E-4EE206118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8AF03F5-72DE-9E21-9D9B-6EC9243A9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A84D37CE-EDB5-C8B4-631D-B61786730117}"/>
              </a:ext>
            </a:extLst>
          </p:cNvPr>
          <p:cNvGrpSpPr/>
          <p:nvPr/>
        </p:nvGrpSpPr>
        <p:grpSpPr>
          <a:xfrm>
            <a:off x="1322614" y="863611"/>
            <a:ext cx="4256088" cy="5716587"/>
            <a:chOff x="0" y="1141413"/>
            <a:chExt cx="4256088" cy="5716587"/>
          </a:xfrm>
        </p:grpSpPr>
        <p:pic>
          <p:nvPicPr>
            <p:cNvPr id="47106" name="Picture 4" descr="219">
              <a:extLst>
                <a:ext uri="{FF2B5EF4-FFF2-40B4-BE49-F238E27FC236}">
                  <a16:creationId xmlns:a16="http://schemas.microsoft.com/office/drawing/2014/main" id="{9C9F928E-9134-70D7-7970-4CCAAEE126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1413"/>
              <a:ext cx="4256088" cy="5716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Oval 1">
              <a:extLst>
                <a:ext uri="{FF2B5EF4-FFF2-40B4-BE49-F238E27FC236}">
                  <a16:creationId xmlns:a16="http://schemas.microsoft.com/office/drawing/2014/main" id="{AD061EA5-5A66-8B1C-F11C-F93F36F03009}"/>
                </a:ext>
              </a:extLst>
            </p:cNvPr>
            <p:cNvSpPr/>
            <p:nvPr/>
          </p:nvSpPr>
          <p:spPr>
            <a:xfrm rot="20561035">
              <a:off x="1104900" y="1492250"/>
              <a:ext cx="1905000" cy="555625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</p:grpSp>
      <p:grpSp>
        <p:nvGrpSpPr>
          <p:cNvPr id="7" name="Ομάδα 6">
            <a:extLst>
              <a:ext uri="{FF2B5EF4-FFF2-40B4-BE49-F238E27FC236}">
                <a16:creationId xmlns:a16="http://schemas.microsoft.com/office/drawing/2014/main" id="{0232E693-3368-E999-C30D-15E6A022D15F}"/>
              </a:ext>
            </a:extLst>
          </p:cNvPr>
          <p:cNvGrpSpPr/>
          <p:nvPr/>
        </p:nvGrpSpPr>
        <p:grpSpPr>
          <a:xfrm>
            <a:off x="6369050" y="878220"/>
            <a:ext cx="4522107" cy="5653753"/>
            <a:chOff x="6369050" y="878220"/>
            <a:chExt cx="4522107" cy="5653753"/>
          </a:xfrm>
        </p:grpSpPr>
        <p:pic>
          <p:nvPicPr>
            <p:cNvPr id="47107" name="Picture 4" descr="220">
              <a:extLst>
                <a:ext uri="{FF2B5EF4-FFF2-40B4-BE49-F238E27FC236}">
                  <a16:creationId xmlns:a16="http://schemas.microsoft.com/office/drawing/2014/main" id="{9CD9C509-3CCC-27CC-A728-8765E0B90F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9050" y="878220"/>
              <a:ext cx="4522107" cy="5653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Oval 2">
              <a:extLst>
                <a:ext uri="{FF2B5EF4-FFF2-40B4-BE49-F238E27FC236}">
                  <a16:creationId xmlns:a16="http://schemas.microsoft.com/office/drawing/2014/main" id="{E3C2B635-7F77-E56A-6DB7-6F2F252D11DD}"/>
                </a:ext>
              </a:extLst>
            </p:cNvPr>
            <p:cNvSpPr/>
            <p:nvPr/>
          </p:nvSpPr>
          <p:spPr>
            <a:xfrm rot="2088802">
              <a:off x="7038184" y="3603170"/>
              <a:ext cx="1049642" cy="796248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4606950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4D34932-D88E-A658-427A-89063D912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FD41C71-8F9D-B97C-A696-6374AC7B2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4034" name="Picture 4" descr="218">
            <a:extLst>
              <a:ext uri="{FF2B5EF4-FFF2-40B4-BE49-F238E27FC236}">
                <a16:creationId xmlns:a16="http://schemas.microsoft.com/office/drawing/2014/main" id="{9747CF33-8BC2-9F83-E498-66847242F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714" y="992187"/>
            <a:ext cx="4887326" cy="5331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152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59F00AD-4CF5-7852-1CE2-03DB9EEE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Κυκλοφορία Αίματος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6648F36-4274-AD0D-241B-021D7FEC5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5111"/>
            <a:ext cx="6346371" cy="4466318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l-GR" sz="1800" dirty="0"/>
              <a:t>Άνω/Κάτω Κοίλη Φλέβα </a:t>
            </a:r>
            <a:r>
              <a:rPr lang="en-US" sz="1800" dirty="0"/>
              <a:t> </a:t>
            </a:r>
            <a:r>
              <a:rPr lang="el-GR" sz="1800" dirty="0"/>
              <a:t>→ Δεξιός Κόλπος </a:t>
            </a:r>
            <a:endParaRPr lang="en-US" sz="1800" dirty="0"/>
          </a:p>
          <a:p>
            <a:pPr marL="0" indent="0">
              <a:lnSpc>
                <a:spcPct val="200000"/>
              </a:lnSpc>
              <a:buNone/>
            </a:pPr>
            <a:r>
              <a:rPr lang="el-GR" sz="1800" dirty="0"/>
              <a:t>→ </a:t>
            </a:r>
            <a:r>
              <a:rPr lang="el-GR" sz="1800" dirty="0" err="1"/>
              <a:t>Τριγλώχινα</a:t>
            </a:r>
            <a:r>
              <a:rPr lang="el-GR" sz="1800" dirty="0"/>
              <a:t> Βαλβίδα → Δεξιά Κοιλία </a:t>
            </a:r>
            <a:endParaRPr lang="en-US" sz="1800" dirty="0"/>
          </a:p>
          <a:p>
            <a:pPr marL="0" indent="0">
              <a:lnSpc>
                <a:spcPct val="200000"/>
              </a:lnSpc>
              <a:buNone/>
            </a:pPr>
            <a:r>
              <a:rPr lang="el-GR" sz="1800" dirty="0"/>
              <a:t>→ Πνευμονική Βαλβίδα → Πνευμονική Αρτηρία → Πνεύμονες </a:t>
            </a:r>
            <a:endParaRPr lang="en-US" sz="1800" dirty="0"/>
          </a:p>
          <a:p>
            <a:pPr marL="0" indent="0">
              <a:lnSpc>
                <a:spcPct val="200000"/>
              </a:lnSpc>
              <a:buNone/>
            </a:pPr>
            <a:r>
              <a:rPr lang="el-GR" sz="1800" dirty="0"/>
              <a:t>→ Πνευμονικές Φλέβες → Αριστερός Κόλπος </a:t>
            </a:r>
            <a:endParaRPr lang="en-US" sz="1800" dirty="0"/>
          </a:p>
          <a:p>
            <a:pPr marL="0" indent="0">
              <a:lnSpc>
                <a:spcPct val="200000"/>
              </a:lnSpc>
              <a:buNone/>
            </a:pPr>
            <a:r>
              <a:rPr lang="el-GR" sz="1800" dirty="0"/>
              <a:t>→ Μιτροειδής Βαλβίδα → Αριστερή Κοιλία </a:t>
            </a:r>
            <a:endParaRPr lang="en-US" sz="1800" dirty="0"/>
          </a:p>
          <a:p>
            <a:pPr marL="0" indent="0">
              <a:lnSpc>
                <a:spcPct val="200000"/>
              </a:lnSpc>
              <a:buNone/>
            </a:pPr>
            <a:r>
              <a:rPr lang="el-GR" sz="1800" dirty="0"/>
              <a:t>→ Αορτική Βαλβίδα → Αορτή → Σώμα</a:t>
            </a:r>
          </a:p>
          <a:p>
            <a:pPr>
              <a:lnSpc>
                <a:spcPct val="200000"/>
              </a:lnSpc>
            </a:pPr>
            <a:endParaRPr lang="el-GR" sz="1800" dirty="0"/>
          </a:p>
        </p:txBody>
      </p:sp>
      <p:pic>
        <p:nvPicPr>
          <p:cNvPr id="4" name="Understand the anatomy of the heart in 3D with Complete Anatomy">
            <a:hlinkClick r:id="" action="ppaction://media"/>
            <a:extLst>
              <a:ext uri="{FF2B5EF4-FFF2-40B4-BE49-F238E27FC236}">
                <a16:creationId xmlns:a16="http://schemas.microsoft.com/office/drawing/2014/main" id="{AC805192-1C5B-0DA2-C305-27C344DFDC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85200" y="1690688"/>
            <a:ext cx="2768600" cy="492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93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3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96BDE77-2352-46FF-E80C-DD0AFB404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Μεσοκολπικό</a:t>
            </a:r>
            <a:r>
              <a:rPr lang="el-GR" dirty="0"/>
              <a:t> Διάφραγμα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87CF4B6-33BA-3F56-23A0-B0E4E091F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1054"/>
            <a:ext cx="6150429" cy="3203576"/>
          </a:xfrm>
        </p:spPr>
        <p:txBody>
          <a:bodyPr>
            <a:normAutofit/>
          </a:bodyPr>
          <a:lstStyle/>
          <a:p>
            <a:r>
              <a:rPr lang="el-GR" sz="2000" dirty="0"/>
              <a:t>Διαχωρίζει </a:t>
            </a:r>
            <a:r>
              <a:rPr lang="el-GR" sz="2000" b="1" dirty="0"/>
              <a:t>δεξιό</a:t>
            </a:r>
            <a:r>
              <a:rPr lang="el-GR" sz="2000" dirty="0"/>
              <a:t> από </a:t>
            </a:r>
            <a:r>
              <a:rPr lang="el-GR" sz="2000" b="1" dirty="0"/>
              <a:t>αριστερό κόλπο</a:t>
            </a:r>
            <a:endParaRPr lang="el-GR" sz="2000" dirty="0"/>
          </a:p>
          <a:p>
            <a:r>
              <a:rPr lang="el-GR" sz="2000" dirty="0"/>
              <a:t>Στο μέσο του διακρίνεται ο </a:t>
            </a:r>
            <a:r>
              <a:rPr lang="el-GR" sz="2000" b="1" dirty="0"/>
              <a:t>ωοειδής βόθρος</a:t>
            </a:r>
            <a:endParaRPr lang="el-GR" sz="2000" dirty="0"/>
          </a:p>
          <a:p>
            <a:pPr lvl="1"/>
            <a:r>
              <a:rPr lang="el-GR" sz="1800" dirty="0"/>
              <a:t>Κατάλοιπο της </a:t>
            </a:r>
            <a:r>
              <a:rPr lang="el-GR" sz="1800" b="1" dirty="0"/>
              <a:t>εμβρυϊκής κυκλοφορίας</a:t>
            </a:r>
            <a:endParaRPr lang="el-GR" sz="1800" dirty="0"/>
          </a:p>
          <a:p>
            <a:r>
              <a:rPr lang="el-GR" sz="2000" dirty="0"/>
              <a:t>Αποτελείται από: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l-GR" sz="1800" b="1" dirty="0"/>
              <a:t>Μυϊκή μοίρα</a:t>
            </a:r>
            <a:endParaRPr lang="el-GR" sz="1800" dirty="0"/>
          </a:p>
          <a:p>
            <a:pPr marL="914400" lvl="1" indent="-457200">
              <a:buFont typeface="+mj-lt"/>
              <a:buAutoNum type="alphaLcPeriod"/>
            </a:pPr>
            <a:r>
              <a:rPr lang="el-GR" sz="1800" b="1" dirty="0"/>
              <a:t>Υμενώδη μοίρα</a:t>
            </a:r>
            <a:endParaRPr lang="el-GR" sz="1800" dirty="0"/>
          </a:p>
          <a:p>
            <a:endParaRPr lang="el-GR" sz="2000" dirty="0"/>
          </a:p>
        </p:txBody>
      </p:sp>
      <p:pic>
        <p:nvPicPr>
          <p:cNvPr id="45060" name="Picture 4" descr="216">
            <a:extLst>
              <a:ext uri="{FF2B5EF4-FFF2-40B4-BE49-F238E27FC236}">
                <a16:creationId xmlns:a16="http://schemas.microsoft.com/office/drawing/2014/main" id="{DFFF7B97-33D1-9DDB-C68A-1E7902DAC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571" y="1783218"/>
            <a:ext cx="3890483" cy="4796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428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E9DD52-F422-ED8A-70FA-7CF6738D1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A4AC59-087B-588D-6897-4441E4581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2468" name="Rectangle 4" descr="DSCN7798">
            <a:extLst>
              <a:ext uri="{FF2B5EF4-FFF2-40B4-BE49-F238E27FC236}">
                <a16:creationId xmlns:a16="http://schemas.microsoft.com/office/drawing/2014/main" id="{73964279-193D-46B0-AD4D-28253AC6689F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819275" y="992187"/>
            <a:ext cx="8553450" cy="56610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888641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9E1CFE-C6AE-F955-E3F2-C342F3889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013C919-F7EE-F3FC-9EAE-266133C2D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6083" name="Rectangle 3" descr="DSCN7797">
            <a:extLst>
              <a:ext uri="{FF2B5EF4-FFF2-40B4-BE49-F238E27FC236}">
                <a16:creationId xmlns:a16="http://schemas.microsoft.com/office/drawing/2014/main" id="{89421C00-6E5E-4E66-61FB-E2F94771AE9B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819275" y="992187"/>
            <a:ext cx="8553450" cy="56388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738264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D3C3858-094F-0EF2-C722-896D55730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Ακρόαση της Καρδιάς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AD80E93-DF16-88AF-D9A2-D54512E94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1" y="1825625"/>
            <a:ext cx="6520543" cy="47058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1600" dirty="0"/>
              <a:t>   Οι ήχοι ακούγονται καλύτερα με ακρόαση της περιοχής όπου η στροβιλώδης ροή του αίματος ακτινοβολεί σε απόσταση από το σημείο της βαλβίδας από όπου μόλις πέρασε</a:t>
            </a:r>
          </a:p>
          <a:p>
            <a:r>
              <a:rPr lang="el-GR" sz="1600" b="1" dirty="0"/>
              <a:t>Αορτική βαλβίδα</a:t>
            </a:r>
            <a:r>
              <a:rPr lang="el-GR" sz="1600" dirty="0"/>
              <a:t>: Άνω δεξιό στερνικό όριο</a:t>
            </a:r>
          </a:p>
          <a:p>
            <a:r>
              <a:rPr lang="el-GR" sz="1600" b="1" dirty="0"/>
              <a:t>Πνευμονική βαλβίδα</a:t>
            </a:r>
            <a:r>
              <a:rPr lang="el-GR" sz="1600" dirty="0"/>
              <a:t>: Άνω αριστερό στερνικό όριο κάτω από την αριστερή κλείδα</a:t>
            </a:r>
          </a:p>
          <a:p>
            <a:r>
              <a:rPr lang="el-GR" sz="1600" b="1" dirty="0" err="1"/>
              <a:t>Τριγλώχινα</a:t>
            </a:r>
            <a:r>
              <a:rPr lang="el-GR" sz="1600" b="1" dirty="0"/>
              <a:t> βαλβίδα</a:t>
            </a:r>
            <a:r>
              <a:rPr lang="el-GR" sz="1600" dirty="0"/>
              <a:t>: Τέταρτο αριστερό μεσοπλεύριο διάστημα</a:t>
            </a:r>
          </a:p>
          <a:p>
            <a:r>
              <a:rPr lang="el-GR" sz="1600" b="1" dirty="0"/>
              <a:t>Μιτροειδής βαλβίδα</a:t>
            </a:r>
            <a:r>
              <a:rPr lang="el-GR" sz="1600" dirty="0"/>
              <a:t>: Αριστερό πέμπτο μεσοπλεύριο διάστημα, κορυφή</a:t>
            </a:r>
          </a:p>
          <a:p>
            <a:r>
              <a:rPr lang="el-GR" sz="1600" dirty="0"/>
              <a:t>Ο παλμός της κορυφής </a:t>
            </a:r>
            <a:r>
              <a:rPr lang="el-GR" sz="1600" dirty="0" err="1"/>
              <a:t>ψηλαφάται</a:t>
            </a:r>
            <a:r>
              <a:rPr lang="el-GR" sz="1600" dirty="0"/>
              <a:t> στο 5ο μεσοπλεύριο διάστημα</a:t>
            </a:r>
          </a:p>
        </p:txBody>
      </p:sp>
      <p:pic>
        <p:nvPicPr>
          <p:cNvPr id="4" name="videoplayback (9)">
            <a:hlinkClick r:id="" action="ppaction://media"/>
            <a:extLst>
              <a:ext uri="{FF2B5EF4-FFF2-40B4-BE49-F238E27FC236}">
                <a16:creationId xmlns:a16="http://schemas.microsoft.com/office/drawing/2014/main" id="{598F5319-6DEC-F482-2E94-E14406B1580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7671" end="17298"/>
                </p14:media>
              </p:ext>
            </p:extLst>
          </p:nvPr>
        </p:nvPicPr>
        <p:blipFill>
          <a:blip r:embed="rId4"/>
          <a:srcRect l="9465" r="9643"/>
          <a:stretch>
            <a:fillRect/>
          </a:stretch>
        </p:blipFill>
        <p:spPr>
          <a:xfrm>
            <a:off x="7017555" y="2905766"/>
            <a:ext cx="4869646" cy="338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1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3D32023-0D65-F89B-8417-6FD69EBA9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Σύστημα διέγερσης και αγωγής της καρδιάς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4FE15FE-2AD8-E3DC-013D-16558410D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6" y="1825624"/>
            <a:ext cx="5431971" cy="4792889"/>
          </a:xfrm>
        </p:spPr>
        <p:txBody>
          <a:bodyPr>
            <a:normAutofit lnSpcReduction="10000"/>
          </a:bodyPr>
          <a:lstStyle/>
          <a:p>
            <a:r>
              <a:rPr lang="el-GR" sz="1600" b="1" dirty="0" err="1"/>
              <a:t>Φλεβοκολπικός</a:t>
            </a:r>
            <a:r>
              <a:rPr lang="el-GR" sz="1600" b="1" dirty="0"/>
              <a:t> κόμβος</a:t>
            </a:r>
            <a:endParaRPr lang="el-GR" sz="1600" dirty="0"/>
          </a:p>
          <a:p>
            <a:pPr lvl="1"/>
            <a:r>
              <a:rPr lang="el-GR" sz="1400" dirty="0"/>
              <a:t>Ο βηματοδότης της καρδιάς</a:t>
            </a:r>
          </a:p>
          <a:p>
            <a:pPr lvl="1"/>
            <a:r>
              <a:rPr lang="el-GR" sz="1400" dirty="0"/>
              <a:t>Θέση όπου το δυναμικό εκλύεται</a:t>
            </a:r>
          </a:p>
          <a:p>
            <a:r>
              <a:rPr lang="el-GR" sz="1600" b="1" dirty="0"/>
              <a:t>Κολποκοιλιακός κόμβος</a:t>
            </a:r>
            <a:endParaRPr lang="el-GR" sz="1600" dirty="0"/>
          </a:p>
          <a:p>
            <a:pPr lvl="1"/>
            <a:r>
              <a:rPr lang="el-GR" sz="1400" dirty="0"/>
              <a:t>Κόμβος που δέχεται ερεθίσματα από τον </a:t>
            </a:r>
            <a:r>
              <a:rPr lang="el-GR" sz="1400" dirty="0" err="1"/>
              <a:t>φλεβοκόμβο</a:t>
            </a:r>
            <a:endParaRPr lang="el-GR" sz="1400" dirty="0"/>
          </a:p>
          <a:p>
            <a:pPr lvl="1"/>
            <a:r>
              <a:rPr lang="el-GR" sz="1400" dirty="0"/>
              <a:t>Τα οδηγεί στο κολποκοιλιακό δεμάτιο (του </a:t>
            </a:r>
            <a:r>
              <a:rPr lang="el-GR" sz="1400" dirty="0" err="1"/>
              <a:t>His</a:t>
            </a:r>
            <a:r>
              <a:rPr lang="el-GR" sz="1400" dirty="0"/>
              <a:t>)</a:t>
            </a:r>
          </a:p>
          <a:p>
            <a:r>
              <a:rPr lang="el-GR" sz="1600" b="1" dirty="0"/>
              <a:t>Δεμάτια του </a:t>
            </a:r>
            <a:r>
              <a:rPr lang="el-GR" sz="1600" b="1" dirty="0" err="1"/>
              <a:t>His</a:t>
            </a:r>
            <a:r>
              <a:rPr lang="el-GR" sz="1600" b="1" dirty="0"/>
              <a:t> (αριστερό και δεξιό δεμάτιο)</a:t>
            </a:r>
            <a:endParaRPr lang="el-GR" sz="1600" dirty="0"/>
          </a:p>
          <a:p>
            <a:pPr lvl="1"/>
            <a:r>
              <a:rPr lang="el-GR" sz="1400" dirty="0"/>
              <a:t>Μεταφέρουν τα ερεθίσματα προς τις δύο πλευρές του </a:t>
            </a:r>
            <a:r>
              <a:rPr lang="el-GR" sz="1400" dirty="0" err="1"/>
              <a:t>μεσοκοιλιακού</a:t>
            </a:r>
            <a:r>
              <a:rPr lang="el-GR" sz="1400" dirty="0"/>
              <a:t> διαφράγματος</a:t>
            </a:r>
          </a:p>
          <a:p>
            <a:pPr lvl="1"/>
            <a:r>
              <a:rPr lang="el-GR" sz="1400" dirty="0"/>
              <a:t>Στο </a:t>
            </a:r>
            <a:r>
              <a:rPr lang="el-GR" sz="1400" dirty="0" err="1"/>
              <a:t>υπενδοκάρδιο</a:t>
            </a:r>
            <a:r>
              <a:rPr lang="el-GR" sz="1400" dirty="0"/>
              <a:t> σύστημα του </a:t>
            </a:r>
            <a:r>
              <a:rPr lang="el-GR" sz="1400" dirty="0" err="1"/>
              <a:t>Purkinje</a:t>
            </a:r>
            <a:endParaRPr lang="el-GR" sz="1400" dirty="0"/>
          </a:p>
          <a:p>
            <a:r>
              <a:rPr lang="el-GR" sz="1600" b="1" dirty="0"/>
              <a:t>Ίνες </a:t>
            </a:r>
            <a:r>
              <a:rPr lang="el-GR" sz="1600" b="1" dirty="0" err="1"/>
              <a:t>Purkinje</a:t>
            </a:r>
            <a:endParaRPr lang="el-GR" sz="1600" dirty="0"/>
          </a:p>
          <a:p>
            <a:pPr lvl="1"/>
            <a:r>
              <a:rPr lang="el-GR" sz="1400" dirty="0"/>
              <a:t>Κοιλιακό μυοκάρδιο</a:t>
            </a:r>
          </a:p>
          <a:p>
            <a:endParaRPr lang="el-GR" sz="1600" dirty="0"/>
          </a:p>
        </p:txBody>
      </p:sp>
      <p:pic>
        <p:nvPicPr>
          <p:cNvPr id="4" name="Electrical conduction system of heart">
            <a:hlinkClick r:id="" action="ppaction://media"/>
            <a:extLst>
              <a:ext uri="{FF2B5EF4-FFF2-40B4-BE49-F238E27FC236}">
                <a16:creationId xmlns:a16="http://schemas.microsoft.com/office/drawing/2014/main" id="{DF244396-403C-A031-57EA-A56EC3162D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40284" y="1780493"/>
            <a:ext cx="4637315" cy="463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27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453B48-849E-C468-6D5C-05B8D22C2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pic>
        <p:nvPicPr>
          <p:cNvPr id="4" name="The Electrical Signals of the Heart">
            <a:hlinkClick r:id="" action="ppaction://media"/>
            <a:extLst>
              <a:ext uri="{FF2B5EF4-FFF2-40B4-BE49-F238E27FC236}">
                <a16:creationId xmlns:a16="http://schemas.microsoft.com/office/drawing/2014/main" id="{195030EB-0888-6D19-7216-7EBA2A9D133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37516" y="992187"/>
            <a:ext cx="7516968" cy="5637213"/>
          </a:xfrm>
        </p:spPr>
      </p:pic>
    </p:spTree>
    <p:extLst>
      <p:ext uri="{BB962C8B-B14F-4D97-AF65-F5344CB8AC3E}">
        <p14:creationId xmlns:p14="http://schemas.microsoft.com/office/powerpoint/2010/main" val="425714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4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35AFE94-D5F0-281D-6E61-5DE90D6A2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9A117C1-D6A8-A19A-B947-C332C3C29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3250" name="Picture 4" descr="221">
            <a:extLst>
              <a:ext uri="{FF2B5EF4-FFF2-40B4-BE49-F238E27FC236}">
                <a16:creationId xmlns:a16="http://schemas.microsoft.com/office/drawing/2014/main" id="{BE1A5A28-5B03-14BE-5133-C54B56241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2187"/>
            <a:ext cx="4226889" cy="551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2" name="Picture 2" descr="http://www.rci.rutgers.edu/~uzwiak/AnatPhys/Cardiovascular_System_files/image018.jpg">
            <a:extLst>
              <a:ext uri="{FF2B5EF4-FFF2-40B4-BE49-F238E27FC236}">
                <a16:creationId xmlns:a16="http://schemas.microsoft.com/office/drawing/2014/main" id="{E80843CA-726B-B253-C2A1-5B9BAA5BF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3"/>
          <a:stretch>
            <a:fillRect/>
          </a:stretch>
        </p:blipFill>
        <p:spPr bwMode="auto">
          <a:xfrm>
            <a:off x="5672503" y="1669709"/>
            <a:ext cx="5681297" cy="415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9164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7B6E9A1-60F5-C28C-C9FE-0E5719140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Στεφανιαίες αρτηρίες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A631665-19BB-544A-E081-5438E499E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029" y="1771195"/>
            <a:ext cx="6259286" cy="479288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sz="1800" b="1" dirty="0"/>
              <a:t>Δεξιά στεφανιαία αρτηρία</a:t>
            </a:r>
          </a:p>
          <a:p>
            <a:r>
              <a:rPr lang="el-GR" sz="1800" dirty="0"/>
              <a:t>Κλάδος για το </a:t>
            </a:r>
            <a:r>
              <a:rPr lang="el-GR" sz="1800" dirty="0" err="1"/>
              <a:t>φλεβοκολπικό</a:t>
            </a:r>
            <a:r>
              <a:rPr lang="el-GR" sz="1800" dirty="0"/>
              <a:t> κόμβο</a:t>
            </a:r>
          </a:p>
          <a:p>
            <a:r>
              <a:rPr lang="el-GR" sz="1800" dirty="0"/>
              <a:t>Δεξιός </a:t>
            </a:r>
            <a:r>
              <a:rPr lang="el-GR" sz="1800" dirty="0" err="1"/>
              <a:t>επιχείλιος</a:t>
            </a:r>
            <a:r>
              <a:rPr lang="el-GR" sz="1800" dirty="0"/>
              <a:t> κλάδος</a:t>
            </a:r>
          </a:p>
          <a:p>
            <a:r>
              <a:rPr lang="el-GR" sz="1800" dirty="0"/>
              <a:t>Οπίσθιος </a:t>
            </a:r>
            <a:r>
              <a:rPr lang="el-GR" sz="1800" dirty="0" err="1"/>
              <a:t>μεσοκοιλιακός</a:t>
            </a:r>
            <a:r>
              <a:rPr lang="el-GR" sz="1800" dirty="0"/>
              <a:t> (οπίσθιος </a:t>
            </a:r>
            <a:r>
              <a:rPr lang="el-GR" sz="1800" dirty="0" err="1"/>
              <a:t>κατιών</a:t>
            </a:r>
            <a:r>
              <a:rPr lang="el-GR" sz="1800" dirty="0"/>
              <a:t> κλάδος)</a:t>
            </a:r>
          </a:p>
          <a:p>
            <a:r>
              <a:rPr lang="el-GR" sz="1800" dirty="0"/>
              <a:t>Κολποκοιλιακός κομβικός κλάδος</a:t>
            </a:r>
          </a:p>
          <a:p>
            <a:pPr marL="0" indent="0">
              <a:buNone/>
            </a:pPr>
            <a:r>
              <a:rPr lang="el-GR" sz="1800" b="1" dirty="0"/>
              <a:t>Αριστερή στεφανιαία αρτηρία</a:t>
            </a:r>
          </a:p>
          <a:p>
            <a:r>
              <a:rPr lang="el-GR" sz="1800" dirty="0"/>
              <a:t>Περισπωμένη</a:t>
            </a:r>
          </a:p>
          <a:p>
            <a:r>
              <a:rPr lang="el-GR" sz="1800" dirty="0"/>
              <a:t>Πρόσθιος </a:t>
            </a:r>
            <a:r>
              <a:rPr lang="el-GR" sz="1800" dirty="0" err="1"/>
              <a:t>μεσοκοιλιακός</a:t>
            </a:r>
            <a:r>
              <a:rPr lang="el-GR" sz="1800" dirty="0"/>
              <a:t> κλάδος (αριστερός πρόσθιος </a:t>
            </a:r>
            <a:r>
              <a:rPr lang="el-GR" sz="1800" dirty="0" err="1"/>
              <a:t>κατιών</a:t>
            </a:r>
            <a:r>
              <a:rPr lang="el-GR" sz="1800" dirty="0"/>
              <a:t>)</a:t>
            </a:r>
          </a:p>
          <a:p>
            <a:r>
              <a:rPr lang="el-GR" sz="1800" dirty="0"/>
              <a:t>Αριστερός </a:t>
            </a:r>
            <a:r>
              <a:rPr lang="el-GR" sz="1800" dirty="0" err="1"/>
              <a:t>επιχείλιος</a:t>
            </a:r>
            <a:endParaRPr lang="el-GR" sz="1800" dirty="0"/>
          </a:p>
          <a:p>
            <a:endParaRPr lang="el-GR" sz="1200" dirty="0"/>
          </a:p>
        </p:txBody>
      </p:sp>
      <p:pic>
        <p:nvPicPr>
          <p:cNvPr id="4" name="Coronary blood vessels of your heart  #anatomy #meded #3d">
            <a:hlinkClick r:id="" action="ppaction://media"/>
            <a:extLst>
              <a:ext uri="{FF2B5EF4-FFF2-40B4-BE49-F238E27FC236}">
                <a16:creationId xmlns:a16="http://schemas.microsoft.com/office/drawing/2014/main" id="{530830E4-7DCB-5062-7B55-1E91AE7211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70371" y="1886857"/>
            <a:ext cx="2601686" cy="462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11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3EBD51E-FB0C-A6AD-B9F5-85F0A209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8F1C9F3-5456-ECB9-C048-D571D1376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Picture 4" descr="214">
            <a:extLst>
              <a:ext uri="{FF2B5EF4-FFF2-40B4-BE49-F238E27FC236}">
                <a16:creationId xmlns:a16="http://schemas.microsoft.com/office/drawing/2014/main" id="{42BDA6A1-E22D-F46B-C570-2B113648A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2187"/>
            <a:ext cx="4760686" cy="5638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0" name="Picture 4" descr="215">
            <a:extLst>
              <a:ext uri="{FF2B5EF4-FFF2-40B4-BE49-F238E27FC236}">
                <a16:creationId xmlns:a16="http://schemas.microsoft.com/office/drawing/2014/main" id="{49CCADC6-F7D5-4028-ED8D-B9CB5A3BA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414" y="992187"/>
            <a:ext cx="4893129" cy="5720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352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3FBC285-CE9A-095C-AAB6-EF209FFF6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FE450BA-067E-FACA-6C76-16D68EB88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grpSp>
        <p:nvGrpSpPr>
          <p:cNvPr id="7" name="Ομάδα 6">
            <a:extLst>
              <a:ext uri="{FF2B5EF4-FFF2-40B4-BE49-F238E27FC236}">
                <a16:creationId xmlns:a16="http://schemas.microsoft.com/office/drawing/2014/main" id="{AEB99F01-CF81-C69F-A580-92C61FC1329F}"/>
              </a:ext>
            </a:extLst>
          </p:cNvPr>
          <p:cNvGrpSpPr/>
          <p:nvPr/>
        </p:nvGrpSpPr>
        <p:grpSpPr>
          <a:xfrm>
            <a:off x="2269672" y="992187"/>
            <a:ext cx="8409214" cy="5473927"/>
            <a:chOff x="2416629" y="992187"/>
            <a:chExt cx="7839075" cy="6173787"/>
          </a:xfrm>
        </p:grpSpPr>
        <p:pic>
          <p:nvPicPr>
            <p:cNvPr id="4" name="Picture 2" descr="http://www.heartbt.co.za/images/img8.jpg">
              <a:extLst>
                <a:ext uri="{FF2B5EF4-FFF2-40B4-BE49-F238E27FC236}">
                  <a16:creationId xmlns:a16="http://schemas.microsoft.com/office/drawing/2014/main" id="{9900C07D-18E5-6583-DAFD-A295CD168B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16629" y="992187"/>
              <a:ext cx="7839075" cy="6173787"/>
            </a:xfrm>
            <a:prstGeom prst="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</p:pic>
        <p:sp>
          <p:nvSpPr>
            <p:cNvPr id="5" name="Rectangle 1">
              <a:extLst>
                <a:ext uri="{FF2B5EF4-FFF2-40B4-BE49-F238E27FC236}">
                  <a16:creationId xmlns:a16="http://schemas.microsoft.com/office/drawing/2014/main" id="{D370ACD9-9C80-36ED-B88C-4FA79B9B1ABF}"/>
                </a:ext>
              </a:extLst>
            </p:cNvPr>
            <p:cNvSpPr/>
            <p:nvPr/>
          </p:nvSpPr>
          <p:spPr>
            <a:xfrm>
              <a:off x="2645229" y="2670174"/>
              <a:ext cx="1676400" cy="12001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el-GR" sz="1800" b="1" u="sng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Δεξια</a:t>
              </a:r>
              <a:r>
                <a:rPr lang="el-GR" sz="1800" b="1" u="sng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</a:t>
              </a:r>
              <a:r>
                <a:rPr lang="el-GR" sz="1800" b="1" u="sng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Στεφανιαια</a:t>
              </a:r>
              <a:r>
                <a:rPr lang="el-GR" sz="1800" b="1" u="sng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</a:t>
              </a:r>
              <a:r>
                <a:rPr lang="el-GR" sz="1800" b="1" u="sng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αρτηρια</a:t>
              </a:r>
              <a:r>
                <a:rPr lang="el-GR" sz="1800" b="1" u="sng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:</a:t>
              </a:r>
              <a:r>
                <a:rPr lang="el-GR" sz="18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</a:t>
              </a:r>
              <a:br>
                <a:rPr lang="el-GR" sz="18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</a:br>
              <a:endParaRPr lang="el-GR" sz="18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6064D3A-23F5-F6F1-83A7-EDA3ECA72958}"/>
                </a:ext>
              </a:extLst>
            </p:cNvPr>
            <p:cNvSpPr/>
            <p:nvPr/>
          </p:nvSpPr>
          <p:spPr>
            <a:xfrm>
              <a:off x="6836229" y="1450974"/>
              <a:ext cx="2209800" cy="92392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el-GR" sz="1800" b="1" u="sng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Αριστερή </a:t>
              </a:r>
              <a:r>
                <a:rPr lang="el-GR" sz="1800" b="1" u="sng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Στεφανιαια</a:t>
              </a:r>
              <a:r>
                <a:rPr lang="el-GR" sz="1800" b="1" u="sng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</a:t>
              </a:r>
              <a:r>
                <a:rPr lang="el-GR" sz="1800" b="1" u="sng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αρτηρια</a:t>
              </a:r>
              <a:r>
                <a:rPr lang="el-GR" sz="1800" b="1" u="sng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:</a:t>
              </a:r>
              <a:r>
                <a:rPr lang="el-GR" sz="18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</a:t>
              </a:r>
              <a:br>
                <a:rPr lang="el-GR" sz="18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</a:br>
              <a:endParaRPr lang="el-GR" sz="18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44568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1DDA99-C203-0E00-FA35-D823DEC7C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4844"/>
            <a:ext cx="10515600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Στεφανιαίες φλέβες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E0C5B3F-91FD-E09C-713A-7953A1950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2638"/>
            <a:ext cx="3875314" cy="34757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1800" b="1" dirty="0"/>
              <a:t>Φλέβες</a:t>
            </a:r>
          </a:p>
          <a:p>
            <a:r>
              <a:rPr lang="el-GR" sz="1800" dirty="0"/>
              <a:t>Μείζων καρδιακή φλέβα</a:t>
            </a:r>
          </a:p>
          <a:p>
            <a:r>
              <a:rPr lang="el-GR" sz="1800" dirty="0"/>
              <a:t>Μέση καρδιακή φλέβα</a:t>
            </a:r>
          </a:p>
          <a:p>
            <a:r>
              <a:rPr lang="el-GR" sz="1800" dirty="0"/>
              <a:t>Ελάσσων καρδιακή φλέβα</a:t>
            </a:r>
          </a:p>
          <a:p>
            <a:r>
              <a:rPr lang="el-GR" sz="1800" dirty="0"/>
              <a:t>Πρόσθιες καρδιακές φλέβες</a:t>
            </a:r>
          </a:p>
          <a:p>
            <a:r>
              <a:rPr lang="el-GR" sz="1800" dirty="0"/>
              <a:t>Ελάχιστες καρδιακές φλέβες</a:t>
            </a:r>
          </a:p>
          <a:p>
            <a:endParaRPr lang="el-GR" sz="1800" dirty="0"/>
          </a:p>
        </p:txBody>
      </p:sp>
      <p:pic>
        <p:nvPicPr>
          <p:cNvPr id="54275" name="Picture 4" descr="212">
            <a:extLst>
              <a:ext uri="{FF2B5EF4-FFF2-40B4-BE49-F238E27FC236}">
                <a16:creationId xmlns:a16="http://schemas.microsoft.com/office/drawing/2014/main" id="{C4A30AE1-AAF8-B2B9-0B10-31891B98B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86" y="1690688"/>
            <a:ext cx="4239986" cy="5021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2771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08E0BE-4AFF-A9D7-E84B-0D1615B82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CD76F64-54C2-3171-A681-F299C6436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6322" name="Rectangle 4" descr="DSCN7796">
            <a:extLst>
              <a:ext uri="{FF2B5EF4-FFF2-40B4-BE49-F238E27FC236}">
                <a16:creationId xmlns:a16="http://schemas.microsoft.com/office/drawing/2014/main" id="{1141A091-F459-59B1-44D8-779EA7A4479D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2211614" y="992187"/>
            <a:ext cx="7768772" cy="5439369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8662534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8CD049C-7A72-C407-E98D-F031A6209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Καρδιακά νεύρα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0EEBEBB-EBA3-7208-647B-EB0DAE183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342" y="1690688"/>
            <a:ext cx="7043057" cy="5119461"/>
          </a:xfrm>
        </p:spPr>
        <p:txBody>
          <a:bodyPr>
            <a:noAutofit/>
          </a:bodyPr>
          <a:lstStyle/>
          <a:p>
            <a:r>
              <a:rPr lang="el-GR" sz="1300" b="1" dirty="0"/>
              <a:t>Παρασυμπαθητικές ίνες</a:t>
            </a:r>
            <a:endParaRPr lang="el-GR" sz="1300" dirty="0"/>
          </a:p>
          <a:p>
            <a:pPr lvl="1"/>
            <a:r>
              <a:rPr lang="el-GR" sz="1300" dirty="0"/>
              <a:t>Από το </a:t>
            </a:r>
            <a:r>
              <a:rPr lang="el-GR" sz="1300" dirty="0" err="1"/>
              <a:t>πνευμονογαστρικό</a:t>
            </a:r>
            <a:r>
              <a:rPr lang="el-GR" sz="1300" dirty="0"/>
              <a:t> νεύρο</a:t>
            </a:r>
          </a:p>
          <a:p>
            <a:r>
              <a:rPr lang="el-GR" sz="1300" b="1" dirty="0"/>
              <a:t>Συμπαθητικές ίνες</a:t>
            </a:r>
            <a:endParaRPr lang="el-GR" sz="1300" dirty="0"/>
          </a:p>
          <a:p>
            <a:pPr lvl="1"/>
            <a:r>
              <a:rPr lang="el-GR" sz="1300" dirty="0"/>
              <a:t>Από τα αυχενικά και θωρακικά καρδιακά νεύρα του συμπαθητικού στελέχους Θ1–Θ4</a:t>
            </a:r>
          </a:p>
          <a:p>
            <a:pPr lvl="1"/>
            <a:r>
              <a:rPr lang="el-GR" sz="1300" dirty="0"/>
              <a:t>Πορεύονται στο καρδιακό πλέγμα</a:t>
            </a:r>
          </a:p>
          <a:p>
            <a:pPr lvl="1"/>
            <a:r>
              <a:rPr lang="el-GR" sz="1300" dirty="0" err="1"/>
              <a:t>Νευρώνουν</a:t>
            </a:r>
            <a:r>
              <a:rPr lang="el-GR" sz="1300" dirty="0"/>
              <a:t> την καρδιά</a:t>
            </a:r>
          </a:p>
          <a:p>
            <a:r>
              <a:rPr lang="el-GR" sz="1300" dirty="0"/>
              <a:t>Ο ενδογενής καρδιακός ρυθμός:</a:t>
            </a:r>
          </a:p>
          <a:p>
            <a:pPr lvl="1"/>
            <a:r>
              <a:rPr lang="el-GR" sz="1300" dirty="0"/>
              <a:t>Συνήθως περίπου </a:t>
            </a:r>
            <a:r>
              <a:rPr lang="el-GR" sz="1300" b="1" dirty="0"/>
              <a:t>100 παλμοί/λεπτό</a:t>
            </a:r>
            <a:endParaRPr lang="el-GR" sz="1300" dirty="0"/>
          </a:p>
          <a:p>
            <a:pPr lvl="1"/>
            <a:r>
              <a:rPr lang="el-GR" sz="1300" dirty="0"/>
              <a:t>Ο φυσιολογικός παρασυμπαθητικός τόνος:</a:t>
            </a:r>
          </a:p>
          <a:p>
            <a:pPr lvl="2"/>
            <a:r>
              <a:rPr lang="el-GR" sz="1300" dirty="0"/>
              <a:t>Συγκρατεί τον ρυθμό σε περίπου </a:t>
            </a:r>
            <a:r>
              <a:rPr lang="el-GR" sz="1300" b="1" dirty="0"/>
              <a:t>72 παλμούς/λεπτό</a:t>
            </a:r>
            <a:endParaRPr lang="el-GR" sz="1300" dirty="0"/>
          </a:p>
          <a:p>
            <a:r>
              <a:rPr lang="el-GR" sz="1300" b="1" dirty="0"/>
              <a:t>Φρενικό νεύρο (Α3–Α5)</a:t>
            </a:r>
            <a:endParaRPr lang="el-GR" sz="1300" dirty="0"/>
          </a:p>
          <a:p>
            <a:pPr lvl="1"/>
            <a:r>
              <a:rPr lang="el-GR" sz="1300" dirty="0" err="1"/>
              <a:t>Νευρώνει</a:t>
            </a:r>
            <a:r>
              <a:rPr lang="el-GR" sz="1300" dirty="0"/>
              <a:t> το διάφραγμα</a:t>
            </a:r>
          </a:p>
          <a:p>
            <a:pPr lvl="1"/>
            <a:r>
              <a:rPr lang="el-GR" sz="1300" dirty="0"/>
              <a:t>Οδηγεί </a:t>
            </a:r>
            <a:r>
              <a:rPr lang="el-GR" sz="1300" dirty="0" err="1"/>
              <a:t>κεντρομόλες</a:t>
            </a:r>
            <a:r>
              <a:rPr lang="el-GR" sz="1300" dirty="0"/>
              <a:t> ίνες για τον πόνο από το περικάρδιο στο νωτιαίο μυελό</a:t>
            </a:r>
          </a:p>
          <a:p>
            <a:endParaRPr lang="el-GR" sz="1300" dirty="0"/>
          </a:p>
        </p:txBody>
      </p:sp>
      <p:pic>
        <p:nvPicPr>
          <p:cNvPr id="60419" name="Picture 5" descr="223">
            <a:extLst>
              <a:ext uri="{FF2B5EF4-FFF2-40B4-BE49-F238E27FC236}">
                <a16:creationId xmlns:a16="http://schemas.microsoft.com/office/drawing/2014/main" id="{14142906-9483-7C3B-DE88-0C518B75A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399" y="1837645"/>
            <a:ext cx="3833585" cy="454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82177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3C286F-DFA6-8007-F44A-7E12C82BA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Στηθάγχη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712AB9C-3D3A-759A-2D4C-3248DDC2F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030686" cy="4575175"/>
          </a:xfrm>
        </p:spPr>
        <p:txBody>
          <a:bodyPr>
            <a:normAutofit/>
          </a:bodyPr>
          <a:lstStyle/>
          <a:p>
            <a:r>
              <a:rPr lang="el-GR" sz="2000" dirty="0"/>
              <a:t>Παροξυσμός θωρακικού πόνου</a:t>
            </a:r>
          </a:p>
          <a:p>
            <a:r>
              <a:rPr lang="el-GR" sz="2000" dirty="0"/>
              <a:t>Εντοπίζεται στην </a:t>
            </a:r>
            <a:r>
              <a:rPr lang="el-GR" sz="2000" dirty="0" err="1"/>
              <a:t>προκάρδια</a:t>
            </a:r>
            <a:r>
              <a:rPr lang="el-GR" sz="2000" dirty="0"/>
              <a:t> περιοχή</a:t>
            </a:r>
          </a:p>
          <a:p>
            <a:r>
              <a:rPr lang="el-GR" sz="2000" dirty="0"/>
              <a:t>Αποτελεί την κυριότερη κλινική εκδήλωση της στεφανιαίας νόσου</a:t>
            </a:r>
          </a:p>
          <a:p>
            <a:r>
              <a:rPr lang="el-GR" sz="2000" dirty="0"/>
              <a:t>Οι κλάδοι που αποφράσσονται συχνότερα: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l-GR" sz="1800" dirty="0"/>
              <a:t>Πρόσθιος </a:t>
            </a:r>
            <a:r>
              <a:rPr lang="el-GR" sz="1800" dirty="0" err="1"/>
              <a:t>μεσοκοιλιακός</a:t>
            </a:r>
            <a:r>
              <a:rPr lang="el-GR" sz="1800" dirty="0"/>
              <a:t> κλάδος</a:t>
            </a:r>
          </a:p>
          <a:p>
            <a:pPr marL="914400" lvl="1" indent="-457200">
              <a:buFont typeface="+mj-lt"/>
              <a:buAutoNum type="alphaLcPeriod"/>
            </a:pPr>
            <a:r>
              <a:rPr lang="el-GR" sz="1800" dirty="0" err="1"/>
              <a:t>Περισπωμένος</a:t>
            </a:r>
            <a:r>
              <a:rPr lang="el-GR" sz="1800" dirty="0"/>
              <a:t> κλάδος</a:t>
            </a:r>
          </a:p>
          <a:p>
            <a:pPr marL="914400" lvl="1" indent="-457200">
              <a:buFont typeface="+mj-lt"/>
              <a:buAutoNum type="alphaLcPeriod"/>
            </a:pPr>
            <a:r>
              <a:rPr lang="el-GR" sz="1800" dirty="0"/>
              <a:t>Δεξιά στεφανιαία αρτηρία</a:t>
            </a:r>
          </a:p>
          <a:p>
            <a:endParaRPr lang="el-GR" sz="2000" dirty="0"/>
          </a:p>
        </p:txBody>
      </p:sp>
      <p:pic>
        <p:nvPicPr>
          <p:cNvPr id="1026" name="Picture 2" descr="Στηθάγχη - Βασίλειος Χατζηϊωαννίδης">
            <a:extLst>
              <a:ext uri="{FF2B5EF4-FFF2-40B4-BE49-F238E27FC236}">
                <a16:creationId xmlns:a16="http://schemas.microsoft.com/office/drawing/2014/main" id="{09ED2E04-7841-E427-8097-0BEFB954F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293" y="1985089"/>
            <a:ext cx="5089877" cy="447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1260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EA71F2-673A-EE0F-1291-CFC2E32BA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4290C9D-844D-6186-790F-3FAEF7B49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101381" name="Picture 5" descr="Cardiac_surgery_IMG_1828___Version_2">
            <a:extLst>
              <a:ext uri="{FF2B5EF4-FFF2-40B4-BE49-F238E27FC236}">
                <a16:creationId xmlns:a16="http://schemas.microsoft.com/office/drawing/2014/main" id="{2BF850CC-2427-498F-F020-4E68D3E66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753" y="950804"/>
            <a:ext cx="3231419" cy="232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3" name="Picture 7" descr="cardiac_surgery_1">
            <a:extLst>
              <a:ext uri="{FF2B5EF4-FFF2-40B4-BE49-F238E27FC236}">
                <a16:creationId xmlns:a16="http://schemas.microsoft.com/office/drawing/2014/main" id="{A638E90B-4E13-E060-8329-918DFBD05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706" y="950803"/>
            <a:ext cx="3246311" cy="232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5" name="Picture 9" descr="ANd9GcTtBWKtjvC8GynKLqgiKeFOwA2Wvm6wF1mZdxcyulNu2MovbroXa-wJEMZB">
            <a:extLst>
              <a:ext uri="{FF2B5EF4-FFF2-40B4-BE49-F238E27FC236}">
                <a16:creationId xmlns:a16="http://schemas.microsoft.com/office/drawing/2014/main" id="{3939B5E3-7031-7EB7-2243-988906B92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753" y="3616216"/>
            <a:ext cx="3231419" cy="2560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7" name="Picture 11" descr="AVR">
            <a:extLst>
              <a:ext uri="{FF2B5EF4-FFF2-40B4-BE49-F238E27FC236}">
                <a16:creationId xmlns:a16="http://schemas.microsoft.com/office/drawing/2014/main" id="{151A0231-02D7-98AC-9446-5D2986262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706" y="3616216"/>
            <a:ext cx="3246311" cy="2542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7297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0D06F2-A58B-E616-E922-46FC8DA3F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Ερωτήσεις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4E31EBC-F8D1-2AC1-C025-50878EF8EA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9735" y="1612429"/>
            <a:ext cx="11472530" cy="501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sz="1600" dirty="0"/>
              <a:t>Περιγράψτε τα όρια του άνω </a:t>
            </a:r>
            <a:r>
              <a:rPr lang="el-GR" sz="1600" dirty="0" err="1"/>
              <a:t>μεσοθωρακίου</a:t>
            </a:r>
            <a:r>
              <a:rPr lang="el-GR" sz="1600" dirty="0"/>
              <a:t> και να αναφέρετε τις κύριες ανατομικές δομές που βρίσκονται σε αυτό.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600" dirty="0"/>
              <a:t>Περιγράψτε τα όρια και τις υποδιαιρέσεις του κάτω </a:t>
            </a:r>
            <a:r>
              <a:rPr lang="el-GR" sz="1600" dirty="0" err="1"/>
              <a:t>μεσοθωρακίου</a:t>
            </a:r>
            <a:r>
              <a:rPr lang="el-GR" sz="1600" dirty="0"/>
              <a:t>. Επίσης, να αναφέρετε τις κύριες ανατομικές δομές που βρίσκονται σε καθεμία από αυτές.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600" dirty="0"/>
              <a:t>Ποιες είναι οι στιβάδες του περικαρδίου, ποια όργανα περιβάλλει η καθεμία και ποιο δυναμικό διάστημα σχηματίζεται μεταξύ τους;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600" dirty="0"/>
              <a:t>Ποια είναι η ανατομική θέση της καρδιάς και πού </a:t>
            </a:r>
            <a:r>
              <a:rPr lang="el-GR" sz="1600" dirty="0" err="1"/>
              <a:t>ψηλαφάται</a:t>
            </a:r>
            <a:r>
              <a:rPr lang="el-GR" sz="1600" dirty="0"/>
              <a:t> ο παλμός της κορυφής;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600" dirty="0"/>
              <a:t>Περιγράψτε την ανατομική δομή του δεξιού κόλπου, της δεξιάς κοιλίας, του αριστερού κόλπου και της αριστερής κοιλίας της καρδιάς.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600" dirty="0"/>
              <a:t>Περιγραφή του στεφανιαίου κόλπου της καρδιάς.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600" dirty="0"/>
              <a:t>Ποιο ιδιαίτερο ανατομικό χαρακτηριστικό υπάρχει στο </a:t>
            </a:r>
            <a:r>
              <a:rPr lang="el-GR" sz="1600" dirty="0" err="1"/>
              <a:t>μεσοκολπικό</a:t>
            </a:r>
            <a:r>
              <a:rPr lang="el-GR" sz="1600" dirty="0"/>
              <a:t> και στο </a:t>
            </a:r>
            <a:r>
              <a:rPr lang="el-GR" sz="1600" dirty="0" err="1"/>
              <a:t>μεσοκοιλιακό</a:t>
            </a:r>
            <a:r>
              <a:rPr lang="el-GR" sz="1600" dirty="0"/>
              <a:t> διάφραγμα;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600" dirty="0"/>
              <a:t>Τι είναι οι μυϊκές </a:t>
            </a:r>
            <a:r>
              <a:rPr lang="el-GR" sz="1600" dirty="0" err="1"/>
              <a:t>δοκίδες</a:t>
            </a:r>
            <a:r>
              <a:rPr lang="el-GR" sz="1600" dirty="0"/>
              <a:t> της καρδιάς;</a:t>
            </a:r>
          </a:p>
        </p:txBody>
      </p:sp>
    </p:spTree>
    <p:extLst>
      <p:ext uri="{BB962C8B-B14F-4D97-AF65-F5344CB8AC3E}">
        <p14:creationId xmlns:p14="http://schemas.microsoft.com/office/powerpoint/2010/main" val="8036732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29B86-1CFF-3A46-6683-CB59CD8FB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4EDBD5-C4F0-8E5C-BF34-551718F42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Ερωτήσεις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8C01A05-C98B-1FA6-1969-F27239DB54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1" y="1719124"/>
            <a:ext cx="11472530" cy="456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Font typeface="+mj-lt"/>
              <a:buAutoNum type="arabicPeriod" startAt="9"/>
            </a:pPr>
            <a:r>
              <a:rPr lang="el-GR" sz="1600" dirty="0"/>
              <a:t>Περιγράψτε τη θέση των θηλοειδών μυών της καρδιάς και ποια είναι η λειτουργία τους.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l-GR" sz="1600" dirty="0"/>
              <a:t>Περιγράψτε τις ανατομικές δομές που σχηματίζουν τη δεξιά και την αριστερή κολποκοιλιακή βαλβίδα</a:t>
            </a:r>
            <a:br>
              <a:rPr lang="el-GR" sz="1600" dirty="0"/>
            </a:br>
            <a:r>
              <a:rPr lang="el-GR" sz="1600" dirty="0"/>
              <a:t>(θηλοειδείς μύες, </a:t>
            </a:r>
            <a:r>
              <a:rPr lang="el-GR" sz="1600" dirty="0" err="1"/>
              <a:t>τενόντιες</a:t>
            </a:r>
            <a:r>
              <a:rPr lang="el-GR" sz="1600" dirty="0"/>
              <a:t> χορδές, </a:t>
            </a:r>
            <a:r>
              <a:rPr lang="el-GR" sz="1600" dirty="0" err="1"/>
              <a:t>γλωχίνες</a:t>
            </a:r>
            <a:r>
              <a:rPr lang="el-GR" sz="1600" dirty="0"/>
              <a:t>).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l-GR" sz="1600" dirty="0"/>
              <a:t>Περιγράψτε τα ανατομικά χαρακτηριστικά της πνευμονικής και της αορτικής βαλβίδας.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l-GR" sz="1600" dirty="0"/>
              <a:t>Σε ποια σημεία του θωρακικού τοιχώματος γίνεται η ακρόαση των καρδιακών βαλβίδων;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l-GR" sz="1600" dirty="0"/>
              <a:t>Ποιες αρτηρίες αρδεύουν την καρδιά, από πού εκφύονται και ποιοι είναι οι κύριοι κλάδοι τους;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l-GR" sz="1600" dirty="0"/>
              <a:t>Τι είναι η στηθάγχη και ποιοι αρτηριακοί κλάδοι των στεφανιαίων αγγείων αποφράσσονται συχνότερα;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l-GR" sz="1600" dirty="0"/>
              <a:t>Περιγράψτε τις ανατομικές δομές που αποτελούν το </a:t>
            </a:r>
            <a:r>
              <a:rPr lang="el-GR" sz="1600" dirty="0" err="1"/>
              <a:t>ερεθισματαγωγό</a:t>
            </a:r>
            <a:r>
              <a:rPr lang="el-GR" sz="1600" dirty="0"/>
              <a:t> σύστημα και τη θέση τους στην καρδιά.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l-GR" sz="1600" dirty="0"/>
              <a:t>Ποιες νευρικές ίνες σχηματίζουν το καρδιακό νευρικό πλέγμα;</a:t>
            </a:r>
            <a:br>
              <a:rPr lang="en-US" sz="1600" dirty="0"/>
            </a:br>
            <a:endParaRPr lang="el-GR" sz="1100" dirty="0"/>
          </a:p>
        </p:txBody>
      </p:sp>
    </p:spTree>
    <p:extLst>
      <p:ext uri="{BB962C8B-B14F-4D97-AF65-F5344CB8AC3E}">
        <p14:creationId xmlns:p14="http://schemas.microsoft.com/office/powerpoint/2010/main" val="36821560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B5E634-1C6B-6777-FD44-40B69E7D5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Video credits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9AB18F6-6944-0AD4-64B9-BB884F474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825624"/>
            <a:ext cx="11625943" cy="4738461"/>
          </a:xfrm>
        </p:spPr>
        <p:txBody>
          <a:bodyPr>
            <a:normAutofit/>
          </a:bodyPr>
          <a:lstStyle/>
          <a:p>
            <a:r>
              <a:rPr lang="en-US" sz="2400" dirty="0"/>
              <a:t>Visual material: Complete Anatomy, © 3D4Medical by Elsevier.</a:t>
            </a:r>
            <a:br>
              <a:rPr lang="en-US" sz="2400" dirty="0"/>
            </a:br>
            <a:r>
              <a:rPr lang="en-US" sz="2400" dirty="0"/>
              <a:t>Used for educational presentation purposes.</a:t>
            </a:r>
            <a:endParaRPr lang="de-DE" sz="2400" dirty="0">
              <a:hlinkClick r:id="rId2"/>
            </a:endParaRPr>
          </a:p>
          <a:p>
            <a:pPr marL="0" indent="0">
              <a:buNone/>
            </a:pPr>
            <a:endParaRPr lang="de-DE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88049841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18702</TotalTime>
  <Words>1453</Words>
  <Application>Microsoft Office PowerPoint</Application>
  <PresentationFormat>Ευρεία οθόνη</PresentationFormat>
  <Paragraphs>230</Paragraphs>
  <Slides>47</Slides>
  <Notes>0</Notes>
  <HiddenSlides>0</HiddenSlides>
  <MMClips>11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47</vt:i4>
      </vt:variant>
    </vt:vector>
  </HeadingPairs>
  <TitlesOfParts>
    <vt:vector size="54" baseType="lpstr">
      <vt:lpstr>Aptos</vt:lpstr>
      <vt:lpstr>Aptos Display</vt:lpstr>
      <vt:lpstr>Arial</vt:lpstr>
      <vt:lpstr>Calibri</vt:lpstr>
      <vt:lpstr>ui-sans-serif</vt:lpstr>
      <vt:lpstr>Θέμα του Office</vt:lpstr>
      <vt:lpstr>1_Θέμα του Office</vt:lpstr>
      <vt:lpstr>Template?</vt:lpstr>
      <vt:lpstr>Παρουσίαση του PowerPoint</vt:lpstr>
      <vt:lpstr>Μεσοθωράκιο</vt:lpstr>
      <vt:lpstr>Παρουσίαση του PowerPoint</vt:lpstr>
      <vt:lpstr>Άνω Μεσοθωράκιο</vt:lpstr>
      <vt:lpstr>Άνω Μεσοθωράκιο - Περιεχόμενα</vt:lpstr>
      <vt:lpstr>Κάτω Μεσοθωράκιο</vt:lpstr>
      <vt:lpstr>Κάτω Μεσοθωράκιο - Υποδιαιρέσεις &amp; Περιεχόμενα</vt:lpstr>
      <vt:lpstr>Κάτω Μεσοθωράκιο - Υποδιαιρέσεις &amp; Περιεχόμενα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Περικάρδιο</vt:lpstr>
      <vt:lpstr>Περικάρδιο</vt:lpstr>
      <vt:lpstr>Ανατομική δομή της καρδιάς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Δεξιός Κόλπος</vt:lpstr>
      <vt:lpstr>Δεξιά Κοιλία</vt:lpstr>
      <vt:lpstr>Αριστερός Κόλπος</vt:lpstr>
      <vt:lpstr>Αριστερή Κοιλία</vt:lpstr>
      <vt:lpstr>Παρουσίαση του PowerPoint</vt:lpstr>
      <vt:lpstr>Βαλβίδες και Ινώδης Σκελετός</vt:lpstr>
      <vt:lpstr>Παρουσίαση του PowerPoint</vt:lpstr>
      <vt:lpstr>Παρουσίαση του PowerPoint</vt:lpstr>
      <vt:lpstr>Κυκλοφορία Αίματος </vt:lpstr>
      <vt:lpstr>Μεσοκολπικό Διάφραγμα</vt:lpstr>
      <vt:lpstr>Παρουσίαση του PowerPoint</vt:lpstr>
      <vt:lpstr>Παρουσίαση του PowerPoint</vt:lpstr>
      <vt:lpstr>Ακρόαση της Καρδιάς</vt:lpstr>
      <vt:lpstr>Σύστημα διέγερσης και αγωγής της καρδιάς</vt:lpstr>
      <vt:lpstr>Παρουσίαση του PowerPoint</vt:lpstr>
      <vt:lpstr>Παρουσίαση του PowerPoint</vt:lpstr>
      <vt:lpstr>Στεφανιαίες αρτηρίες</vt:lpstr>
      <vt:lpstr>Παρουσίαση του PowerPoint</vt:lpstr>
      <vt:lpstr>Παρουσίαση του PowerPoint</vt:lpstr>
      <vt:lpstr>Στεφανιαίες φλέβες</vt:lpstr>
      <vt:lpstr>Παρουσίαση του PowerPoint</vt:lpstr>
      <vt:lpstr>Καρδιακά νεύρα</vt:lpstr>
      <vt:lpstr>Στηθάγχη</vt:lpstr>
      <vt:lpstr>Παρουσίαση του PowerPoint</vt:lpstr>
      <vt:lpstr>Ερωτήσεις </vt:lpstr>
      <vt:lpstr>Ερωτήσεις </vt:lpstr>
      <vt:lpstr>Video 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Evangelia-Marouso Kaplani</dc:creator>
  <cp:lastModifiedBy>Evangelia-Marouso Kaplani</cp:lastModifiedBy>
  <cp:revision>45</cp:revision>
  <dcterms:created xsi:type="dcterms:W3CDTF">2025-08-26T11:05:02Z</dcterms:created>
  <dcterms:modified xsi:type="dcterms:W3CDTF">2026-02-24T09:10:37Z</dcterms:modified>
</cp:coreProperties>
</file>