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7"/>
  </p:notesMasterIdLst>
  <p:sldIdLst>
    <p:sldId id="284" r:id="rId3"/>
    <p:sldId id="36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64" r:id="rId18"/>
    <p:sldId id="327" r:id="rId19"/>
    <p:sldId id="328" r:id="rId20"/>
    <p:sldId id="329" r:id="rId21"/>
    <p:sldId id="330" r:id="rId22"/>
    <p:sldId id="331" r:id="rId23"/>
    <p:sldId id="333" r:id="rId24"/>
    <p:sldId id="365" r:id="rId25"/>
    <p:sldId id="334" r:id="rId26"/>
    <p:sldId id="335" r:id="rId27"/>
    <p:sldId id="336" r:id="rId28"/>
    <p:sldId id="337" r:id="rId29"/>
    <p:sldId id="338" r:id="rId30"/>
    <p:sldId id="339" r:id="rId31"/>
    <p:sldId id="340" r:id="rId32"/>
    <p:sldId id="341" r:id="rId33"/>
    <p:sldId id="355" r:id="rId34"/>
    <p:sldId id="342" r:id="rId35"/>
    <p:sldId id="344" r:id="rId36"/>
    <p:sldId id="343" r:id="rId37"/>
    <p:sldId id="345" r:id="rId38"/>
    <p:sldId id="346" r:id="rId39"/>
    <p:sldId id="347" r:id="rId40"/>
    <p:sldId id="356" r:id="rId41"/>
    <p:sldId id="348" r:id="rId42"/>
    <p:sldId id="358" r:id="rId43"/>
    <p:sldId id="349" r:id="rId44"/>
    <p:sldId id="359" r:id="rId45"/>
    <p:sldId id="350" r:id="rId46"/>
    <p:sldId id="351" r:id="rId47"/>
    <p:sldId id="352" r:id="rId48"/>
    <p:sldId id="353" r:id="rId49"/>
    <p:sldId id="354" r:id="rId50"/>
    <p:sldId id="360" r:id="rId51"/>
    <p:sldId id="361" r:id="rId52"/>
    <p:sldId id="362" r:id="rId53"/>
    <p:sldId id="357" r:id="rId54"/>
    <p:sldId id="286" r:id="rId55"/>
    <p:sldId id="313" r:id="rId5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D4EF"/>
    <a:srgbClr val="EBF3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E0FD37-2C6B-4F81-954B-815EFD945433}" v="1" dt="2026-04-13T13:43:21.845"/>
    <p1510:client id="{CA23D188-F6EA-4737-AB53-C22FB14AFE53}" v="101" dt="2026-04-13T15:19:51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79F6E-C6AC-4B27-84D5-0A3D833B207F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C644D-9CEA-4C7C-B69B-04E5BD7287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095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D21CA-11D8-F37C-9577-286CA43F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C33D65-336D-2081-7414-881D3AD9D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F6EC68-59B3-7619-BC79-27203809C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CF1ED4-501C-6A00-2C54-7367EF853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36F7CE-1C4B-125F-6F1C-AA503FF62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139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46AEAB9-7067-816E-0DCF-4ED334501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982FAA-DE8A-4769-D9C2-5BA031FD0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B7DD1DE-EF81-11A3-4277-2663BAD85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633AA92-0939-E84C-AFA3-21F1E789E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77D6FE9-AF5A-FD58-A1E0-CC88ADA1D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4494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A75C61-421A-FB6C-9805-E6D9D960A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A33C547-64DD-8E13-73B6-EA01795CC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A090B1D-D2C8-1A91-04F7-1F9B63FCF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C56DD3E-8BB5-EAAE-C55D-3F7B71930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4BE7CD3-A270-D1D3-B697-3E6D9B734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6586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BBC7F0-65F0-82A9-BFBD-F4A5CE906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2B2204-894D-3D72-EBD9-CD6E0FB06F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34812B4-FE2E-BA8E-A6E7-B35406DFF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9579099-37C2-B85F-3435-BC2184250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3AE1B8C-BA5F-6723-6059-5AFF81CE7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60B46DB-1FBB-983D-96EF-3EFC5F71F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8297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B4779F-3761-2508-A389-15174EB0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73E473C-E88C-9108-116D-D97338836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ED5BA83-829A-9968-D498-54D6495FF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43340760-CC18-F696-1A1D-64F8908457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DAEF02D-A9DB-BFDB-F369-B2585A9EAA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AE554A68-DA64-3022-69E0-14A33B33B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C91EA038-E64D-D415-79AE-02B35C6EA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7A126DB6-00E1-C750-0123-FC0EABD1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667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62F893B-175F-0878-73D1-CFAC049FD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70A8647-8B2E-408D-485B-0FEDA2ADA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DA2110A-5501-D4E4-1838-7B3E069D7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D71E9D39-4256-2306-0CAB-FB5A0D182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5627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1CB50E3-DBC1-E8E0-6684-885457CAC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C81FB31-6BA1-26B8-FAB5-ED5C70743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D072194-A194-F412-7A0C-2296C5AFD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4486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1EBE698-BCFC-BE58-F704-EAB19F61D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0268238-7E9A-580C-A9D7-139ECE35C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D729ECD-14E4-AE28-0F77-5F1C87CEC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DBAA221-1E04-A9C0-8642-3EE87B970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B75C824-6CD7-6BF2-53AF-7E64A737D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F7869FA-D470-2E07-F1B5-D765526AE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5174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8059B9-F206-F7A9-05F3-E30D5853E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37516EEC-D8D1-19E0-5D19-78A20B542F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97432F8-7F7B-9A7C-D056-47FC68FBE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A3AC460-4F21-29E2-9E88-E17BA47E1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A23EF3D-6EFC-9F66-52D3-F5DC7ED61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D3129C-D570-2EAC-F73B-A0DC47612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9549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2F2A07-A59C-5108-C40C-F019617C7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DFE58C3-A0D9-4188-7CDE-2967B41F7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54AEFB6-52ED-383F-5BB2-7D1C59E72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DE78A41-E503-9F90-5019-34FF7FA5F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29B0406-6F52-50FF-72E7-2667B0889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0839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9C174C5E-DE8B-3B99-DAD6-455476A9AF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EBDE883-0A10-FF49-808B-C7E41365C3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2594B9F-D590-EE89-4DE9-58DF5AB7D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7EB2DB8-87C2-E31D-A1B9-D111E620B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2674149-48CE-81DB-FE2E-473267544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9311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6F7A55-3D18-1E14-C44C-D1796C3C1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2A12975-0D2A-DDDB-7261-77FBA92ED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D6FFF2F-AF49-81B3-55B8-CC4AA7C8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C88D119-AAD5-15A0-CE56-6D652F6C6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A641F09-772C-3D20-5263-5DF702640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9130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l-GR" dirty="0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/>
          <p:nvPr userDrawn="1"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DE6FA4D3-4314-EFAE-7B0D-9DAB11D77E4B}"/>
              </a:ext>
            </a:extLst>
          </p:cNvPr>
          <p:cNvGrpSpPr/>
          <p:nvPr userDrawn="1"/>
        </p:nvGrpSpPr>
        <p:grpSpPr>
          <a:xfrm>
            <a:off x="9304419" y="47625"/>
            <a:ext cx="2806268" cy="717550"/>
            <a:chOff x="9304419" y="47625"/>
            <a:chExt cx="2806268" cy="717550"/>
          </a:xfrm>
        </p:grpSpPr>
        <p:pic>
          <p:nvPicPr>
            <p:cNvPr id="9" name="Picture 9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75550FB9-3364-E2D0-2699-FEB2E9B1E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9304419" y="47625"/>
              <a:ext cx="1111250" cy="717550"/>
            </a:xfrm>
            <a:prstGeom prst="rect">
              <a:avLst/>
            </a:prstGeom>
            <a:solidFill>
              <a:srgbClr val="ECF4F9"/>
            </a:solidFill>
          </p:spPr>
        </p:pic>
        <p:cxnSp>
          <p:nvCxnSpPr>
            <p:cNvPr id="10" name="Straight Connector 10">
              <a:extLst>
                <a:ext uri="{FF2B5EF4-FFF2-40B4-BE49-F238E27FC236}">
                  <a16:creationId xmlns:a16="http://schemas.microsoft.com/office/drawing/2014/main" id="{23C236B0-0373-F612-65FE-0BA5FBCF4862}"/>
                </a:ext>
              </a:extLst>
            </p:cNvPr>
            <p:cNvCxnSpPr/>
            <p:nvPr/>
          </p:nvCxnSpPr>
          <p:spPr>
            <a:xfrm>
              <a:off x="10353324" y="101428"/>
              <a:ext cx="0" cy="609944"/>
            </a:xfrm>
            <a:prstGeom prst="line">
              <a:avLst/>
            </a:prstGeom>
            <a:solidFill>
              <a:srgbClr val="ECF4F9"/>
            </a:solidFill>
            <a:ln>
              <a:solidFill>
                <a:srgbClr val="4A8CC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A02B10DB-5F00-EA2A-55EA-F82E3BD84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7"/>
            <a:stretch>
              <a:fillRect/>
            </a:stretch>
          </p:blipFill>
          <p:spPr>
            <a:xfrm>
              <a:off x="10415668" y="101428"/>
              <a:ext cx="1695019" cy="609945"/>
            </a:xfrm>
            <a:prstGeom prst="rect">
              <a:avLst/>
            </a:prstGeom>
          </p:spPr>
        </p:pic>
      </p:grp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/>
          <p:nvPr userDrawn="1"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157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689D2F-D422-89DB-CF00-E5C8581C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9769831-89FF-1B80-0E47-4CC2A6E69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51AB7C5-F3C4-076B-B1FD-A94356ADA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6342CFE-B1CF-C227-4EA3-C3850B481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CE9FCC2-13F3-6135-9B68-C5C257BA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1458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E63E53-F7CE-A3F8-62C9-4AF8A85E3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E49F4E-7F4B-430C-5447-04CDF0ED2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C2EBDDD-4C2B-4BE9-3C84-CAFF659D4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F310DEF-1F88-73B2-9D44-EBC14F717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A162212-7222-4290-89C2-0DC41EF0F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ABB004E-66A8-8315-449E-3DEE1CF9C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5810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F9FC3C-5982-454A-959D-23AE23CC4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56D6535-1232-225E-9951-54952AE53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B908838-082A-9B6B-4882-E437C8A09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2476E72-C67A-B89D-A5EA-11F47E7C4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D87BD42-AAFB-4E12-747A-F696D3BF6F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673BFE8-E44E-B36D-2CD9-EC2E44B27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263650D-356A-D49A-33F8-D700546BB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53BA353C-89A7-8BFF-B695-99D1CF3F3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4882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1DD05E-6CE0-155F-3721-99795D70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C71CAF4-E343-026D-54DB-60781EFE1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9C45B5D-9F6E-DE3F-1F02-268FA70FF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79ECC4B-B247-BED7-5308-0D400DBAA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6435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87F8F0F-3892-1113-7A60-5818A50E5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6BA8CE8-5B09-DFEF-5128-CD692C8C7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5FA5706-75FF-0770-901A-D08CB3EB8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96310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D6C518-081C-84EF-0832-2FB0B13E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CB248E-9D0D-1185-CE9B-F611D8AAF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F3A09A7-8501-543A-235E-1821D6291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F462E34-6809-30A9-1954-7B0AC623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3F84B5A-D1C9-96D8-6DE4-59A38847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5CACB3-80EF-82D5-E92B-40F3C2AFE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6502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8C2946-35CA-4D98-339C-38B327F1B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C768ADD-123B-A07A-B4F9-8736A246C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31A9211-6348-B88C-543A-B75668E1AE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B7395FC-B884-1F41-8D76-C5917FB76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1145221-BFB9-8F9C-878A-1C991DC3D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85279EF-48B0-BA9F-4F27-06AAFB00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71428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367440-92FE-AEBF-4A6C-75E4C2E3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45B5C7E-2E16-B4AC-BA18-D5FAC594F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0C9499-58AE-E9C3-32D2-CC447FA65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0ADCC72-B6D0-45C3-113D-80DB0D1C8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598E114-9AB3-E336-8D9E-994D94A72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9492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66E2042-064D-79F8-CECF-AEE8435DEF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727E4B6-2B0F-DA27-2EF6-9D1764C28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293CFAC-E345-2C81-2FB7-1FE2DF3D3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505109-7337-E4E7-2F39-E18E193ED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1E03381-4C05-0252-E102-EC26A10EF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4640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2C53F2E2-3C5B-C11F-AF7B-9CA56A939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B678747-1DC9-A480-FC36-A06FF851A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A08B0CE-D681-D369-7771-E0B5FC1188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2E63C1-FA27-49DB-A789-515F1A3EACCE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28F2FB9-59B2-6705-6301-350681D09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0BC2AF1-BE7B-D159-999C-D27B84E03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325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6C4BBA1-B92D-57EA-681A-08BE89677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D3DBEC0-A80D-DC23-5EE2-AB5E4C4C4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7905BA9-1EE5-6A77-3D42-67B96C11A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593DD-9E93-4E1A-ADC1-D134093077A0}" type="datetimeFigureOut">
              <a:rPr lang="el-GR" smtClean="0"/>
              <a:t>27/4/2026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FE74C21-D4C6-D95B-9C74-79DA41B8F1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6851CF5-F3B2-2EA6-4AF5-04B6951388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6998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heodorosmariolis@yahoo.g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theodorosmariolis@yahoo.g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mailto:theodorosmariolis@yahoo.g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be.com/shorts/KLtiNdNqN0M?si=vPzsdjfcHmBRD06e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A72248-EE59-A54F-6962-7045BA3EF4F3}"/>
              </a:ext>
            </a:extLst>
          </p:cNvPr>
          <p:cNvSpPr/>
          <p:nvPr/>
        </p:nvSpPr>
        <p:spPr>
          <a:xfrm>
            <a:off x="0" y="0"/>
            <a:ext cx="12192000" cy="5257799"/>
          </a:xfrm>
          <a:prstGeom prst="rect">
            <a:avLst/>
          </a:prstGeom>
          <a:solidFill>
            <a:srgbClr val="1A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8CCA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1C2CE6A-896A-30D3-6738-3B97654D4A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Template?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0A8EFBE-6D97-D824-DA25-AAF3B8F101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err="1"/>
              <a:t>Πλιζ</a:t>
            </a:r>
            <a:r>
              <a:rPr lang="el-GR" dirty="0"/>
              <a:t> όχι ροζ, μωβ, </a:t>
            </a:r>
            <a:r>
              <a:rPr lang="el-GR" dirty="0" err="1"/>
              <a:t>πρασινο</a:t>
            </a:r>
            <a:r>
              <a:rPr lang="el-GR" dirty="0"/>
              <a:t>, </a:t>
            </a:r>
            <a:r>
              <a:rPr lang="el-GR" dirty="0" err="1"/>
              <a:t>μαρεσουν</a:t>
            </a:r>
            <a:r>
              <a:rPr lang="el-GR" dirty="0"/>
              <a:t> τα μπλε του </a:t>
            </a:r>
            <a:r>
              <a:rPr lang="el-GR" dirty="0" err="1"/>
              <a:t>εκπα</a:t>
            </a:r>
            <a:endParaRPr lang="el-GR" dirty="0"/>
          </a:p>
        </p:txBody>
      </p:sp>
      <p:pic>
        <p:nvPicPr>
          <p:cNvPr id="6" name="Picture 5" descr="A room with rows of chairs&#10;&#10;AI-generated content may be incorrect.">
            <a:extLst>
              <a:ext uri="{FF2B5EF4-FFF2-40B4-BE49-F238E27FC236}">
                <a16:creationId xmlns:a16="http://schemas.microsoft.com/office/drawing/2014/main" id="{E7D036D9-65F6-841F-BB59-5896AFA4E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2" t="47" r="32064" b="-1"/>
          <a:stretch>
            <a:fillRect/>
          </a:stretch>
        </p:blipFill>
        <p:spPr>
          <a:xfrm rot="5400000">
            <a:off x="3089412" y="-3089414"/>
            <a:ext cx="6013173" cy="121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3B190F-B3EE-813C-91AB-0406B545E9BF}"/>
              </a:ext>
            </a:extLst>
          </p:cNvPr>
          <p:cNvSpPr/>
          <p:nvPr/>
        </p:nvSpPr>
        <p:spPr>
          <a:xfrm>
            <a:off x="0" y="-1"/>
            <a:ext cx="12192000" cy="6013173"/>
          </a:xfrm>
          <a:prstGeom prst="rect">
            <a:avLst/>
          </a:prstGeom>
          <a:solidFill>
            <a:srgbClr val="1A60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37D-6AC2-D994-D1BB-ABBEFC4832E0}"/>
              </a:ext>
            </a:extLst>
          </p:cNvPr>
          <p:cNvSpPr txBox="1"/>
          <p:nvPr/>
        </p:nvSpPr>
        <p:spPr>
          <a:xfrm>
            <a:off x="2001156" y="1122362"/>
            <a:ext cx="8189683" cy="2289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5000" b="1" dirty="0">
                <a:solidFill>
                  <a:srgbClr val="ECF4F9"/>
                </a:solidFill>
              </a:rPr>
              <a:t>ΓΕΝΝΗΤΙΚΑ ΟΡΓΑΝΑ ΤΟΥ ΑΝΔΡΑ</a:t>
            </a:r>
            <a:endParaRPr lang="en-US" sz="5000" b="1" dirty="0">
              <a:solidFill>
                <a:srgbClr val="ECF4F9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F0F0E-B723-D281-8F54-5FF43F190117}"/>
              </a:ext>
            </a:extLst>
          </p:cNvPr>
          <p:cNvSpPr txBox="1"/>
          <p:nvPr/>
        </p:nvSpPr>
        <p:spPr>
          <a:xfrm>
            <a:off x="848495" y="3978692"/>
            <a:ext cx="5997146" cy="1894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>
                <a:solidFill>
                  <a:srgbClr val="ECF4F9"/>
                </a:solidFill>
              </a:rPr>
              <a:t>Θεόδωρος Μαριόλης </a:t>
            </a:r>
            <a:r>
              <a:rPr lang="el-GR" sz="2000" b="1" dirty="0" err="1">
                <a:solidFill>
                  <a:srgbClr val="ECF4F9"/>
                </a:solidFill>
              </a:rPr>
              <a:t>Σαψάκος</a:t>
            </a:r>
            <a:endParaRPr lang="el-GR" sz="2000" b="1" dirty="0">
              <a:solidFill>
                <a:srgbClr val="ECF4F9"/>
              </a:solidFill>
            </a:endParaRP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Καθηγητής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</a:rPr>
              <a:t>Email: </a:t>
            </a:r>
            <a:r>
              <a:rPr lang="el-GR" sz="2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theodorosmariolis@yahoo.gr</a:t>
            </a:r>
            <a:r>
              <a:rPr lang="el-GR" sz="20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Τ: 6972910328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27A526-A507-125D-E73B-899AB293248A}"/>
              </a:ext>
            </a:extLst>
          </p:cNvPr>
          <p:cNvGrpSpPr/>
          <p:nvPr/>
        </p:nvGrpSpPr>
        <p:grpSpPr>
          <a:xfrm>
            <a:off x="9249363" y="6089481"/>
            <a:ext cx="2837274" cy="697314"/>
            <a:chOff x="2327849" y="5960673"/>
            <a:chExt cx="2837274" cy="697314"/>
          </a:xfrm>
        </p:grpSpPr>
        <p:pic>
          <p:nvPicPr>
            <p:cNvPr id="8" name="Picture 7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2C0D11AA-E84D-34C8-7B08-52790DD89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2327849" y="5960673"/>
              <a:ext cx="1079911" cy="69731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E880822-9B81-2B6E-89FB-966AAAC697F2}"/>
                </a:ext>
              </a:extLst>
            </p:cNvPr>
            <p:cNvGrpSpPr/>
            <p:nvPr/>
          </p:nvGrpSpPr>
          <p:grpSpPr>
            <a:xfrm>
              <a:off x="3407760" y="6004358"/>
              <a:ext cx="1757363" cy="609945"/>
              <a:chOff x="10353324" y="101428"/>
              <a:chExt cx="1757363" cy="609945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4E1CD29-1F74-7996-03D5-9DC62DBC89AD}"/>
                  </a:ext>
                </a:extLst>
              </p:cNvPr>
              <p:cNvCxnSpPr/>
              <p:nvPr/>
            </p:nvCxnSpPr>
            <p:spPr>
              <a:xfrm>
                <a:off x="10353324" y="101428"/>
                <a:ext cx="0" cy="609944"/>
              </a:xfrm>
              <a:prstGeom prst="line">
                <a:avLst/>
              </a:prstGeom>
              <a:solidFill>
                <a:srgbClr val="ECF4F9"/>
              </a:solidFill>
              <a:ln>
                <a:solidFill>
                  <a:srgbClr val="4A8CC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140ACF4D-DAEE-058C-D70B-32BA5C9310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97"/>
              <a:stretch>
                <a:fillRect/>
              </a:stretch>
            </p:blipFill>
            <p:spPr>
              <a:xfrm>
                <a:off x="10415668" y="101428"/>
                <a:ext cx="1695019" cy="60994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0041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3E36031-0C37-F32A-2349-B9B3FBFBC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pic>
        <p:nvPicPr>
          <p:cNvPr id="6" name="Male Reproductive System #3danimation #medical #reproductivehealth">
            <a:hlinkClick r:id="" action="ppaction://media"/>
            <a:extLst>
              <a:ext uri="{FF2B5EF4-FFF2-40B4-BE49-F238E27FC236}">
                <a16:creationId xmlns:a16="http://schemas.microsoft.com/office/drawing/2014/main" id="{315BD1D9-FAEF-A00E-9050-68CFFB684A1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16585" b="29379"/>
          <a:stretch>
            <a:fillRect/>
          </a:stretch>
        </p:blipFill>
        <p:spPr>
          <a:xfrm>
            <a:off x="3173086" y="992186"/>
            <a:ext cx="5619509" cy="5397727"/>
          </a:xfrm>
        </p:spPr>
      </p:pic>
    </p:spTree>
    <p:extLst>
      <p:ext uri="{BB962C8B-B14F-4D97-AF65-F5344CB8AC3E}">
        <p14:creationId xmlns:p14="http://schemas.microsoft.com/office/powerpoint/2010/main" val="248258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1BADE60-2676-C8E1-8BFC-9F648C853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Έσω γεννητικά όργανα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B2218FD-FC02-81A0-AA36-8EB637BE3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851291"/>
            <a:ext cx="10515600" cy="4351338"/>
          </a:xfrm>
        </p:spPr>
        <p:txBody>
          <a:bodyPr>
            <a:normAutofit/>
          </a:bodyPr>
          <a:lstStyle/>
          <a:p>
            <a:r>
              <a:rPr lang="el-GR" dirty="0"/>
              <a:t>Σπερματικός πόρος </a:t>
            </a:r>
          </a:p>
          <a:p>
            <a:r>
              <a:rPr lang="el-GR" dirty="0" err="1"/>
              <a:t>Σπερματοδόχες</a:t>
            </a:r>
            <a:r>
              <a:rPr lang="el-GR" dirty="0"/>
              <a:t> </a:t>
            </a:r>
            <a:r>
              <a:rPr lang="el-GR" dirty="0" err="1"/>
              <a:t>κύστεις</a:t>
            </a:r>
            <a:r>
              <a:rPr lang="el-GR" dirty="0"/>
              <a:t> </a:t>
            </a:r>
          </a:p>
          <a:p>
            <a:r>
              <a:rPr lang="el-GR" dirty="0"/>
              <a:t>Εκσπερματικοί πόροι </a:t>
            </a:r>
          </a:p>
          <a:p>
            <a:r>
              <a:rPr lang="el-GR" dirty="0"/>
              <a:t>Προστάτης αδένας </a:t>
            </a:r>
          </a:p>
          <a:p>
            <a:r>
              <a:rPr lang="el-GR" dirty="0"/>
              <a:t>Βολβουρηθραίοι αδένες </a:t>
            </a: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7" name="Rectangle 6" descr="DSCN7275">
            <a:extLst>
              <a:ext uri="{FF2B5EF4-FFF2-40B4-BE49-F238E27FC236}">
                <a16:creationId xmlns:a16="http://schemas.microsoft.com/office/drawing/2014/main" id="{8ECAB767-5418-4DBF-CBBD-8E1D9BA9374F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4615236" y="1931348"/>
            <a:ext cx="2961528" cy="4271281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10242" name="Picture 2" descr="Male Genital System #39 by Asklepios Medical Atlas / Science Photo Library">
            <a:extLst>
              <a:ext uri="{FF2B5EF4-FFF2-40B4-BE49-F238E27FC236}">
                <a16:creationId xmlns:a16="http://schemas.microsoft.com/office/drawing/2014/main" id="{BEE79350-B152-A98D-AC7A-E797E5B29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936" y="1690688"/>
            <a:ext cx="3718152" cy="495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89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E34477F-3D9A-BBDA-1766-03E47481F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Έξω γεννητικά όργανα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050DB70-33E5-472B-6328-4D84AE0EF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Όσχεο </a:t>
            </a:r>
          </a:p>
          <a:p>
            <a:r>
              <a:rPr lang="el-GR" dirty="0" err="1"/>
              <a:t>Όρχεις</a:t>
            </a:r>
            <a:r>
              <a:rPr lang="el-GR" dirty="0"/>
              <a:t> </a:t>
            </a:r>
          </a:p>
          <a:p>
            <a:r>
              <a:rPr lang="el-GR" dirty="0"/>
              <a:t>Πέος </a:t>
            </a:r>
          </a:p>
          <a:p>
            <a:r>
              <a:rPr lang="el-GR" dirty="0"/>
              <a:t>Ουρήθρα </a:t>
            </a:r>
          </a:p>
          <a:p>
            <a:endParaRPr lang="el-GR" dirty="0"/>
          </a:p>
        </p:txBody>
      </p:sp>
      <p:sp>
        <p:nvSpPr>
          <p:cNvPr id="8" name="Rectangle 4" descr="DSCN7272">
            <a:extLst>
              <a:ext uri="{FF2B5EF4-FFF2-40B4-BE49-F238E27FC236}">
                <a16:creationId xmlns:a16="http://schemas.microsoft.com/office/drawing/2014/main" id="{FC3DC70E-4302-8F39-4F38-1B6F91BCBE8C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3135543" y="1943101"/>
            <a:ext cx="3443287" cy="423386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7170" name="Picture 2" descr="Male Reproductive System: Structure &amp; Function">
            <a:extLst>
              <a:ext uri="{FF2B5EF4-FFF2-40B4-BE49-F238E27FC236}">
                <a16:creationId xmlns:a16="http://schemas.microsoft.com/office/drawing/2014/main" id="{E9CFABF9-962C-C93F-F16C-3AB9A5476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087" y="1943101"/>
            <a:ext cx="4774970" cy="427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90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9F68FDE-5C28-A641-6AB5-27E6DDBFD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Σπερματικός Πόρος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1FB951-B1F2-45E9-18BD-6DA4DDB5F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9469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l-GR" b="1" dirty="0"/>
              <a:t>Δομή:</a:t>
            </a:r>
            <a:endParaRPr lang="el-GR" dirty="0"/>
          </a:p>
          <a:p>
            <a:r>
              <a:rPr lang="el-GR" dirty="0"/>
              <a:t>Σωλήνας με ισχυρό μυϊκό τοίχωμα. </a:t>
            </a:r>
          </a:p>
          <a:p>
            <a:r>
              <a:rPr lang="el-GR" dirty="0"/>
              <a:t>Αποτελεί συνέχεια του πόρου της επιδιδυμίδας. </a:t>
            </a:r>
          </a:p>
          <a:p>
            <a:r>
              <a:rPr lang="el-GR" dirty="0"/>
              <a:t>Αρχίζει από την ουρά της επιδιδυμίδας και καταλήγει στον </a:t>
            </a:r>
            <a:r>
              <a:rPr lang="el-GR" dirty="0" err="1"/>
              <a:t>εκσπερματικό</a:t>
            </a:r>
            <a:r>
              <a:rPr lang="el-GR" dirty="0"/>
              <a:t> πόρο. </a:t>
            </a:r>
          </a:p>
          <a:p>
            <a:r>
              <a:rPr lang="el-GR" dirty="0"/>
              <a:t>Μήκος περίπου 45 εκ. </a:t>
            </a:r>
          </a:p>
          <a:p>
            <a:r>
              <a:rPr lang="el-GR" dirty="0"/>
              <a:t>Πορεύεται στον σπερματικό τόνο. </a:t>
            </a:r>
          </a:p>
          <a:p>
            <a:pPr marL="0" indent="0">
              <a:buNone/>
            </a:pPr>
            <a:r>
              <a:rPr lang="el-GR" b="1" dirty="0"/>
              <a:t>Ανατομική θέση και σχέσεις:</a:t>
            </a:r>
            <a:endParaRPr lang="el-GR" dirty="0"/>
          </a:p>
          <a:p>
            <a:r>
              <a:rPr lang="el-GR" dirty="0"/>
              <a:t>Διέρχεται από τον βουβωνικό πόρο. </a:t>
            </a:r>
          </a:p>
          <a:p>
            <a:r>
              <a:rPr lang="el-GR" dirty="0"/>
              <a:t>Χιάζεται με τα έξω λαγόνια αγγεία και εισέρχεται στην ελάσσονα πύελο. </a:t>
            </a:r>
          </a:p>
          <a:p>
            <a:r>
              <a:rPr lang="el-GR" dirty="0"/>
              <a:t>Έχει </a:t>
            </a:r>
            <a:r>
              <a:rPr lang="el-GR" dirty="0" err="1"/>
              <a:t>εξωπεριτοναϊκή</a:t>
            </a:r>
            <a:r>
              <a:rPr lang="el-GR" dirty="0"/>
              <a:t> πορεία και χιάζεται με τον ουρητήρα. </a:t>
            </a:r>
          </a:p>
          <a:p>
            <a:r>
              <a:rPr lang="el-GR" dirty="0"/>
              <a:t>Πορεύεται άνω, πίσω και έσω των σπερματοδόχων </a:t>
            </a:r>
            <a:r>
              <a:rPr lang="el-GR" dirty="0" err="1"/>
              <a:t>κύστεων</a:t>
            </a:r>
            <a:r>
              <a:rPr lang="el-GR" dirty="0"/>
              <a:t>. </a:t>
            </a:r>
          </a:p>
          <a:p>
            <a:r>
              <a:rPr lang="el-GR" dirty="0"/>
              <a:t>Πίσω από την ουροδόχο κύστη σχηματίζει τη σπερματική λήκυθο. </a:t>
            </a:r>
          </a:p>
          <a:p>
            <a:endParaRPr lang="el-GR" dirty="0"/>
          </a:p>
        </p:txBody>
      </p:sp>
      <p:pic>
        <p:nvPicPr>
          <p:cNvPr id="6" name="Picture 7" descr="371">
            <a:extLst>
              <a:ext uri="{FF2B5EF4-FFF2-40B4-BE49-F238E27FC236}">
                <a16:creationId xmlns:a16="http://schemas.microsoft.com/office/drawing/2014/main" id="{9ACCF5BB-501A-577D-83A9-8D827E2E6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33318" y="1948317"/>
            <a:ext cx="381635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811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BC4B46-3A73-35F9-F560-351075D01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Σπερματικός Πόρος</a:t>
            </a:r>
            <a:r>
              <a:rPr lang="en-US" dirty="0"/>
              <a:t> - </a:t>
            </a:r>
            <a:r>
              <a:rPr lang="el-GR" dirty="0" err="1"/>
              <a:t>Αγγείωση</a:t>
            </a:r>
            <a:r>
              <a:rPr lang="el-GR" dirty="0"/>
              <a:t> και νεύρωση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A36922B-A9F0-F186-D583-239E5F155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25986" cy="4351338"/>
          </a:xfrm>
        </p:spPr>
        <p:txBody>
          <a:bodyPr>
            <a:normAutofit fontScale="85000" lnSpcReduction="10000"/>
          </a:bodyPr>
          <a:lstStyle/>
          <a:p>
            <a:r>
              <a:rPr lang="el-GR" dirty="0"/>
              <a:t>Αρτηρίες: αρτηρία του σπερματικού πόρου (κλάδος της άνω κυστικής αρτηρίας), αναστομώνεται με την ορχική. </a:t>
            </a:r>
          </a:p>
          <a:p>
            <a:r>
              <a:rPr lang="el-GR" dirty="0"/>
              <a:t>Φλέβες: εκβάλλουν στην άνω κυστική φλέβα. </a:t>
            </a:r>
          </a:p>
          <a:p>
            <a:r>
              <a:rPr lang="el-GR" dirty="0"/>
              <a:t>Λεμφική αποχέτευση: έξω λαγόνιοι λεμφαδένες. </a:t>
            </a:r>
          </a:p>
          <a:p>
            <a:r>
              <a:rPr lang="el-GR" dirty="0"/>
              <a:t>Νεύρωση: κάτω υπογάστριο πλέγμα</a:t>
            </a:r>
          </a:p>
          <a:p>
            <a:endParaRPr lang="el-GR" dirty="0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0A21F174-EFA1-29D6-9440-EA08E4567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896" y="2146528"/>
            <a:ext cx="3381375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762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00C037-483B-E9B4-E38A-DE0B42EF0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Σπερματοδόχες</a:t>
            </a:r>
            <a:r>
              <a:rPr lang="el-GR" dirty="0"/>
              <a:t> </a:t>
            </a:r>
            <a:r>
              <a:rPr lang="el-GR" dirty="0" err="1"/>
              <a:t>Κύστεις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C590EA1-DEBD-5CE6-CBA8-09841B9A4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986" y="1923596"/>
            <a:ext cx="70485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/>
              <a:t>Δομή:</a:t>
            </a:r>
            <a:endParaRPr lang="el-GR" dirty="0"/>
          </a:p>
          <a:p>
            <a:r>
              <a:rPr lang="el-GR" dirty="0" err="1"/>
              <a:t>Κύστεις</a:t>
            </a:r>
            <a:r>
              <a:rPr lang="el-GR" dirty="0"/>
              <a:t> Με Λεπτό Τοίχωμα Και Σχήμα Αχλαδιού. </a:t>
            </a:r>
          </a:p>
          <a:p>
            <a:r>
              <a:rPr lang="el-GR" dirty="0"/>
              <a:t>Μήκος Περίπου 5 Εκ. (Σωλήνες 10–15 Εκ. Όταν Εκπτύσσονται). </a:t>
            </a:r>
          </a:p>
          <a:p>
            <a:r>
              <a:rPr lang="el-GR" dirty="0"/>
              <a:t>Το Έκκριμά Τους Αποτελεί Το Μεγαλύτερο Μέρος Του Σπέρματος Και Έχει Αλκαλικό </a:t>
            </a:r>
            <a:r>
              <a:rPr lang="el-GR" dirty="0" err="1"/>
              <a:t>Ph</a:t>
            </a:r>
            <a:r>
              <a:rPr lang="el-GR" dirty="0"/>
              <a:t>. </a:t>
            </a:r>
          </a:p>
          <a:p>
            <a:r>
              <a:rPr lang="el-GR" dirty="0"/>
              <a:t>Η Άνω Επιφάνειά Τους Καλύπτεται Από Περιτόναιο. </a:t>
            </a:r>
          </a:p>
          <a:p>
            <a:r>
              <a:rPr lang="el-GR" dirty="0"/>
              <a:t>Ο Εκφορητικός Τους Πόρος Ενώνεται Με Τον Σπερματικό Πόρο Σχηματίζοντας Τον </a:t>
            </a:r>
            <a:r>
              <a:rPr lang="el-GR" dirty="0" err="1"/>
              <a:t>Εκσπερματικό</a:t>
            </a:r>
            <a:r>
              <a:rPr lang="el-GR" dirty="0"/>
              <a:t> Πόρο. </a:t>
            </a:r>
          </a:p>
          <a:p>
            <a:endParaRPr lang="el-GR" dirty="0"/>
          </a:p>
        </p:txBody>
      </p:sp>
      <p:pic>
        <p:nvPicPr>
          <p:cNvPr id="5" name="Picture 6" descr="367">
            <a:extLst>
              <a:ext uri="{FF2B5EF4-FFF2-40B4-BE49-F238E27FC236}">
                <a16:creationId xmlns:a16="http://schemas.microsoft.com/office/drawing/2014/main" id="{9FE842C4-2FB6-1AF8-2E0C-724DE5D9F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57357" y="1923596"/>
            <a:ext cx="388620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08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052A67C-2C7C-8182-9014-3250BA0B1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Σπερματοδόχες</a:t>
            </a:r>
            <a:r>
              <a:rPr lang="el-GR" dirty="0"/>
              <a:t> </a:t>
            </a:r>
            <a:r>
              <a:rPr lang="el-GR" dirty="0" err="1"/>
              <a:t>Κύστεις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51787FB-952B-2BC9-0C1C-7219C01AC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17771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b="1" dirty="0"/>
              <a:t>Ανατομική Θέση:</a:t>
            </a:r>
            <a:endParaRPr lang="el-GR" dirty="0"/>
          </a:p>
          <a:p>
            <a:r>
              <a:rPr lang="el-GR" dirty="0"/>
              <a:t>Μεταξύ Πυθμένα Ουροδόχου Κύστης Και Ορθού. </a:t>
            </a:r>
          </a:p>
          <a:p>
            <a:pPr marL="0" indent="0">
              <a:buNone/>
            </a:pPr>
            <a:r>
              <a:rPr lang="el-GR" b="1" dirty="0"/>
              <a:t>Ανατομικές Σχέσεις:</a:t>
            </a:r>
            <a:endParaRPr lang="el-GR" dirty="0"/>
          </a:p>
          <a:p>
            <a:r>
              <a:rPr lang="el-GR" dirty="0"/>
              <a:t>Πρόσθια: Ουροδόχος Κύστη. </a:t>
            </a:r>
          </a:p>
          <a:p>
            <a:r>
              <a:rPr lang="el-GR" dirty="0"/>
              <a:t>Οπίσθια: Ορθό. </a:t>
            </a:r>
          </a:p>
          <a:p>
            <a:r>
              <a:rPr lang="el-GR" dirty="0"/>
              <a:t>Σχετίζονται Με Τον Ουρητήρα.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86753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E77238D-3763-85C8-FA03-1CE1EB862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992187"/>
            <a:ext cx="11609614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Αγγείωση και Νεύρωση Σπερματοδόχων Κύστεων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39AA07-E79D-E951-CD9F-D50F3FEB5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525986" cy="44608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b="1" dirty="0"/>
              <a:t>Αρτηριακή Παροχή:</a:t>
            </a:r>
            <a:endParaRPr lang="el-GR" dirty="0"/>
          </a:p>
          <a:p>
            <a:r>
              <a:rPr lang="el-GR" dirty="0"/>
              <a:t>Κλάδοι Της Κάτω Κυστικής Και Της Μέσης </a:t>
            </a:r>
            <a:r>
              <a:rPr lang="el-GR" dirty="0" err="1"/>
              <a:t>Ορθικής</a:t>
            </a:r>
            <a:r>
              <a:rPr lang="el-GR" dirty="0"/>
              <a:t> Αρτηρίας. </a:t>
            </a:r>
          </a:p>
          <a:p>
            <a:pPr marL="0" indent="0">
              <a:buNone/>
            </a:pPr>
            <a:r>
              <a:rPr lang="el-GR" b="1" dirty="0"/>
              <a:t>Φλεβική Αποχέτευση:</a:t>
            </a:r>
            <a:endParaRPr lang="el-GR" dirty="0"/>
          </a:p>
          <a:p>
            <a:r>
              <a:rPr lang="el-GR" dirty="0"/>
              <a:t>Στην Κάτω Κυστική Και Στην </a:t>
            </a:r>
            <a:r>
              <a:rPr lang="el-GR" dirty="0" err="1"/>
              <a:t>Ορθική</a:t>
            </a:r>
            <a:r>
              <a:rPr lang="el-GR" dirty="0"/>
              <a:t> Φλέβα. </a:t>
            </a:r>
          </a:p>
          <a:p>
            <a:pPr marL="0" indent="0">
              <a:buNone/>
            </a:pPr>
            <a:r>
              <a:rPr lang="el-GR" b="1" dirty="0"/>
              <a:t>Λεμφική Αποχέτευση:</a:t>
            </a:r>
            <a:endParaRPr lang="el-GR" dirty="0"/>
          </a:p>
          <a:p>
            <a:r>
              <a:rPr lang="el-GR" dirty="0"/>
              <a:t>Έσω Λαγόνιοι Λεμφαδένες. </a:t>
            </a:r>
          </a:p>
          <a:p>
            <a:pPr marL="0" indent="0">
              <a:buNone/>
            </a:pPr>
            <a:r>
              <a:rPr lang="el-GR" b="1" dirty="0"/>
              <a:t>Νεύρωση:</a:t>
            </a:r>
            <a:endParaRPr lang="el-GR" dirty="0"/>
          </a:p>
          <a:p>
            <a:r>
              <a:rPr lang="el-GR" dirty="0"/>
              <a:t>Κλάδοι Από Το Κάτω Υπογάστριο Πλέγμα Και Τα Πυελικά Σπλαγχνικά Νεύρα. </a:t>
            </a:r>
          </a:p>
          <a:p>
            <a:endParaRPr lang="el-GR" dirty="0"/>
          </a:p>
        </p:txBody>
      </p:sp>
      <p:pic>
        <p:nvPicPr>
          <p:cNvPr id="13314" name="Picture 2" descr="Arteries and Veins of Pelvis: Male Blood Supply of Pelvis">
            <a:extLst>
              <a:ext uri="{FF2B5EF4-FFF2-40B4-BE49-F238E27FC236}">
                <a16:creationId xmlns:a16="http://schemas.microsoft.com/office/drawing/2014/main" id="{3C705D1A-BCFE-D532-B38A-F268106F8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567" y="1690688"/>
            <a:ext cx="4043361" cy="468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082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D160EFC-A0EB-A198-1CAA-2EDF416B3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Εκσπερματικοί Πόροι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110137E-A363-4042-6178-7E52B509B9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/>
              <a:t>Δομή:</a:t>
            </a:r>
            <a:endParaRPr lang="el-GR" dirty="0"/>
          </a:p>
          <a:p>
            <a:r>
              <a:rPr lang="el-GR" dirty="0"/>
              <a:t>Λεπτοί Σωλήνες Μήκους Περίπου 2,5 Εκ. </a:t>
            </a:r>
          </a:p>
          <a:p>
            <a:r>
              <a:rPr lang="el-GR" dirty="0"/>
              <a:t>Σχηματίζονται Από Τη Συνένωση Του Σπερματικού Πόρου Και Της Σπερματοδόχου </a:t>
            </a:r>
            <a:r>
              <a:rPr lang="el-GR" dirty="0" err="1"/>
              <a:t>Κύστεως</a:t>
            </a:r>
            <a:r>
              <a:rPr lang="el-GR" dirty="0"/>
              <a:t>. </a:t>
            </a:r>
          </a:p>
          <a:p>
            <a:pPr marL="0" indent="0">
              <a:buNone/>
            </a:pPr>
            <a:r>
              <a:rPr lang="el-GR" b="1" dirty="0"/>
              <a:t>Ανατομική Θέση:</a:t>
            </a:r>
            <a:endParaRPr lang="el-GR" dirty="0"/>
          </a:p>
          <a:p>
            <a:r>
              <a:rPr lang="el-GR" dirty="0"/>
              <a:t>Κοντά Στον Πυθμένα Της Ουροδόχου Κύστης. </a:t>
            </a:r>
          </a:p>
          <a:p>
            <a:pPr marL="0" indent="0">
              <a:buNone/>
            </a:pPr>
            <a:r>
              <a:rPr lang="el-GR" b="1" dirty="0"/>
              <a:t>Ανατομικές Σχέσεις:</a:t>
            </a:r>
            <a:endParaRPr lang="el-GR" dirty="0"/>
          </a:p>
          <a:p>
            <a:r>
              <a:rPr lang="el-GR" dirty="0"/>
              <a:t>Διέρχονται Από Την Οπίσθια Επιφάνεια Του Προστάτη. </a:t>
            </a:r>
          </a:p>
          <a:p>
            <a:r>
              <a:rPr lang="el-GR" dirty="0"/>
              <a:t>Εκβάλλουν Εκατέρωθεν Του Σπερματικού </a:t>
            </a:r>
            <a:r>
              <a:rPr lang="el-GR" dirty="0" err="1"/>
              <a:t>Λοφιδίου</a:t>
            </a:r>
            <a:r>
              <a:rPr lang="el-GR" dirty="0"/>
              <a:t> Στην Προστατική Ουρήθρα.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34974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072B930-1F4E-839B-D9C4-52D561FA0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Προστάτης Αδένας – Δομή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C6CA1A8-AB0C-6DF3-C9EC-C5CED514D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/>
              <a:t>Δομή:</a:t>
            </a:r>
            <a:endParaRPr lang="el-GR" dirty="0"/>
          </a:p>
          <a:p>
            <a:r>
              <a:rPr lang="el-GR" dirty="0"/>
              <a:t>Αποτελείται Από Αδενικό Και </a:t>
            </a:r>
            <a:r>
              <a:rPr lang="el-GR" dirty="0" err="1"/>
              <a:t>Ινομυώδες</a:t>
            </a:r>
            <a:r>
              <a:rPr lang="el-GR" dirty="0"/>
              <a:t> Τμήμα. </a:t>
            </a:r>
          </a:p>
          <a:p>
            <a:r>
              <a:rPr lang="el-GR" dirty="0"/>
              <a:t>Περιβάλλει Την Προστατική Μοίρα Της Ουρήθρας. </a:t>
            </a:r>
          </a:p>
          <a:p>
            <a:r>
              <a:rPr lang="el-GR" dirty="0"/>
              <a:t>Έχει Μέγεθος Κάστανου. </a:t>
            </a:r>
          </a:p>
          <a:p>
            <a:pPr marL="0" indent="0">
              <a:buNone/>
            </a:pPr>
            <a:r>
              <a:rPr lang="el-GR" b="1" dirty="0"/>
              <a:t>Κάψα:</a:t>
            </a:r>
            <a:endParaRPr lang="el-GR" dirty="0"/>
          </a:p>
          <a:p>
            <a:r>
              <a:rPr lang="el-GR" dirty="0"/>
              <a:t>Αληθής Κάψα Από Πυκνό Συνδετικό Ιστό. </a:t>
            </a:r>
          </a:p>
          <a:p>
            <a:r>
              <a:rPr lang="el-GR" dirty="0"/>
              <a:t>Ψευδής Κάψα Από Την Πυελική </a:t>
            </a:r>
            <a:r>
              <a:rPr lang="el-GR" dirty="0" err="1"/>
              <a:t>Περιτονία</a:t>
            </a:r>
            <a:r>
              <a:rPr lang="el-GR" dirty="0"/>
              <a:t>. </a:t>
            </a:r>
          </a:p>
          <a:p>
            <a:r>
              <a:rPr lang="el-GR" dirty="0"/>
              <a:t>Μεταξύ Τους Βρίσκεται Το Προστατικό Φλεβικό Πλέγμα. </a:t>
            </a:r>
          </a:p>
          <a:p>
            <a:endParaRPr lang="el-GR" dirty="0"/>
          </a:p>
        </p:txBody>
      </p:sp>
      <p:pic>
        <p:nvPicPr>
          <p:cNvPr id="9221" name="Picture 11" descr="367">
            <a:extLst>
              <a:ext uri="{FF2B5EF4-FFF2-40B4-BE49-F238E27FC236}">
                <a16:creationId xmlns:a16="http://schemas.microsoft.com/office/drawing/2014/main" id="{EB12C284-E6A5-0742-0723-C0FFEF926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796" y="2020094"/>
            <a:ext cx="3392487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19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4A8533-24F1-02E2-A129-152438AB0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Προστάτης Αδένας – Δομή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8D620FC-1F37-5FDD-2871-05B3C4F05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757" y="1922538"/>
            <a:ext cx="5710464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b="1" dirty="0"/>
              <a:t>Μορφολογία:</a:t>
            </a:r>
            <a:endParaRPr lang="el-GR" dirty="0"/>
          </a:p>
          <a:p>
            <a:r>
              <a:rPr lang="el-GR" dirty="0"/>
              <a:t>Βάση Και Κορυφή. </a:t>
            </a:r>
          </a:p>
          <a:p>
            <a:r>
              <a:rPr lang="el-GR" dirty="0"/>
              <a:t>Τέσσερις Επιφάνειες: Πρόσθια, Οπίσθια Και Δύο Πλάγιες. </a:t>
            </a:r>
          </a:p>
          <a:p>
            <a:r>
              <a:rPr lang="el-GR" dirty="0"/>
              <a:t>Παράγει Λεπτόρρευστο Γαλακτώδες Υγρό. </a:t>
            </a:r>
          </a:p>
          <a:p>
            <a:pPr marL="0" indent="0">
              <a:buNone/>
            </a:pPr>
            <a:r>
              <a:rPr lang="el-GR" b="1" dirty="0"/>
              <a:t>Ανατομική Θέση:</a:t>
            </a:r>
            <a:endParaRPr lang="el-GR" dirty="0"/>
          </a:p>
          <a:p>
            <a:r>
              <a:rPr lang="el-GR" dirty="0"/>
              <a:t>Στην Ελάσσονα Πύελο.</a:t>
            </a:r>
          </a:p>
          <a:p>
            <a:endParaRPr lang="el-GR" dirty="0"/>
          </a:p>
        </p:txBody>
      </p:sp>
      <p:pic>
        <p:nvPicPr>
          <p:cNvPr id="2050" name="Picture 2" descr="Prostate - Lobes, Zones and Capsule - StoryMD">
            <a:extLst>
              <a:ext uri="{FF2B5EF4-FFF2-40B4-BE49-F238E27FC236}">
                <a16:creationId xmlns:a16="http://schemas.microsoft.com/office/drawing/2014/main" id="{BE43DD53-531F-DF7A-AD25-C20F3E986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365" y="1825625"/>
            <a:ext cx="5710464" cy="454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379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415893-C33D-CF32-AE20-1D86889EF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Προστάτης Αδένας – Ανατομικές Σχέσεις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C68FFF2-35CD-8A58-BFA0-676C9E0BE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643" y="1825059"/>
            <a:ext cx="7081157" cy="4558846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Η Κορυφή Βρίσκεται Προς Τα Κάτω Και Εφάπτεται Στο Ουρογεννητικό Διάφραγμα. </a:t>
            </a:r>
          </a:p>
          <a:p>
            <a:r>
              <a:rPr lang="el-GR" dirty="0"/>
              <a:t>Η Οπίσθια Επιφάνεια Εφάπτεται Στο Ορθό Και Είναι Ψηλαφητή Με Δακτυλική Εξέταση. </a:t>
            </a:r>
          </a:p>
          <a:p>
            <a:r>
              <a:rPr lang="el-GR" dirty="0"/>
              <a:t>Η Πρόσθια Επιφάνεια Σχετίζεται Με Την Ηβική Σύμφυση. </a:t>
            </a:r>
          </a:p>
          <a:p>
            <a:r>
              <a:rPr lang="el-GR" dirty="0"/>
              <a:t>Οι Πλάγιες Επιφάνειες Σχετίζονται Με Τους </a:t>
            </a:r>
            <a:r>
              <a:rPr lang="el-GR" dirty="0" err="1"/>
              <a:t>Ανελκτήρες</a:t>
            </a:r>
            <a:r>
              <a:rPr lang="el-GR" dirty="0"/>
              <a:t> Μύες Του Πρωκτού.</a:t>
            </a:r>
          </a:p>
          <a:p>
            <a:endParaRPr lang="el-GR" dirty="0"/>
          </a:p>
        </p:txBody>
      </p:sp>
      <p:pic>
        <p:nvPicPr>
          <p:cNvPr id="4" name="Picture 4" descr="348">
            <a:extLst>
              <a:ext uri="{FF2B5EF4-FFF2-40B4-BE49-F238E27FC236}">
                <a16:creationId xmlns:a16="http://schemas.microsoft.com/office/drawing/2014/main" id="{489E5065-8D34-09B0-FF52-5C9A1E686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690688"/>
            <a:ext cx="4419600" cy="482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712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234A00B-3114-C47A-B18D-D77EA80E5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Προστάτης Αδένας – Αγγείωση και Νεύρωση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DE60149-4A20-EA22-FD1E-B122CCD13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l-GR" b="1" dirty="0"/>
              <a:t>Αρτηριακή Παροχή:</a:t>
            </a:r>
            <a:endParaRPr lang="el-GR" dirty="0"/>
          </a:p>
          <a:p>
            <a:r>
              <a:rPr lang="el-GR" dirty="0"/>
              <a:t>Κλάδοι Της Κάτω Κυστικής Και Της Μέσης </a:t>
            </a:r>
            <a:r>
              <a:rPr lang="el-GR" dirty="0" err="1"/>
              <a:t>Ορθικής</a:t>
            </a:r>
            <a:r>
              <a:rPr lang="el-GR" dirty="0"/>
              <a:t> Αρτηρίας. </a:t>
            </a:r>
          </a:p>
          <a:p>
            <a:pPr marL="0" indent="0">
              <a:buNone/>
            </a:pPr>
            <a:r>
              <a:rPr lang="el-GR" b="1" dirty="0"/>
              <a:t>Φλεβική Αποχέτευση:</a:t>
            </a:r>
            <a:endParaRPr lang="el-GR" dirty="0"/>
          </a:p>
          <a:p>
            <a:r>
              <a:rPr lang="el-GR" dirty="0"/>
              <a:t>Προστατικό Φλεβικό Πλέγμα. </a:t>
            </a:r>
          </a:p>
          <a:p>
            <a:r>
              <a:rPr lang="el-GR" dirty="0"/>
              <a:t>Εκβάλλει Στις Έσω Λαγόνιες Φλέβες. </a:t>
            </a:r>
          </a:p>
          <a:p>
            <a:r>
              <a:rPr lang="el-GR" dirty="0"/>
              <a:t>Επικοινωνεί Με Το Σπονδυλικό Φλεβικό Πλέγμα. </a:t>
            </a:r>
          </a:p>
          <a:p>
            <a:pPr marL="0" indent="0">
              <a:buNone/>
            </a:pPr>
            <a:r>
              <a:rPr lang="el-GR" b="1" dirty="0"/>
              <a:t>Λεμφική Αποχέτευση:</a:t>
            </a:r>
            <a:endParaRPr lang="el-GR" dirty="0"/>
          </a:p>
          <a:p>
            <a:r>
              <a:rPr lang="el-GR" dirty="0"/>
              <a:t>Έσω Λαγόνιοι Και Ιεροί Λεμφαδένες. </a:t>
            </a:r>
          </a:p>
          <a:p>
            <a:pPr marL="0" indent="0">
              <a:buNone/>
            </a:pPr>
            <a:r>
              <a:rPr lang="el-GR" b="1" dirty="0"/>
              <a:t>Νεύρωση:</a:t>
            </a:r>
            <a:endParaRPr lang="el-GR" dirty="0"/>
          </a:p>
          <a:p>
            <a:r>
              <a:rPr lang="el-GR" dirty="0"/>
              <a:t>Πυελικά Σπλαγχνικά Νεύρα (Ι2–Ι4). </a:t>
            </a:r>
          </a:p>
          <a:p>
            <a:r>
              <a:rPr lang="el-GR" dirty="0"/>
              <a:t>Κάτω Υπογάστριο Πλέγμα.</a:t>
            </a:r>
          </a:p>
          <a:p>
            <a:endParaRPr lang="el-GR" dirty="0"/>
          </a:p>
        </p:txBody>
      </p:sp>
      <p:pic>
        <p:nvPicPr>
          <p:cNvPr id="8194" name="Picture 2" descr="The Radiology Assistant : Prostate Anatomy">
            <a:extLst>
              <a:ext uri="{FF2B5EF4-FFF2-40B4-BE49-F238E27FC236}">
                <a16:creationId xmlns:a16="http://schemas.microsoft.com/office/drawing/2014/main" id="{065E9BD1-5F63-BE49-963E-CFB0EAA61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6" y="1825625"/>
            <a:ext cx="4927146" cy="469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330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DEF9677-4A1C-B26B-F330-4326F40F6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Βολβουρηθραίοι Αδένες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A527823-6C9A-D327-56C8-749D17C1D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8" y="1825625"/>
            <a:ext cx="7293429" cy="47711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1600" b="1"/>
              <a:t>Ανατομική Δομή:</a:t>
            </a:r>
            <a:endParaRPr lang="el-GR" sz="1600"/>
          </a:p>
          <a:p>
            <a:r>
              <a:rPr lang="el-GR" sz="1600"/>
              <a:t>Μικροί, Κιτρινωποί Αδένες Μεγέθους Μπιζελιού. </a:t>
            </a:r>
          </a:p>
          <a:p>
            <a:r>
              <a:rPr lang="el-GR" sz="1600"/>
              <a:t>Οι Εκφορητικοί Τους Πόροι Εκβάλλουν Στη Σπογγώδη Μοίρα Της Ουρήθρας. </a:t>
            </a:r>
          </a:p>
          <a:p>
            <a:pPr marL="0" indent="0">
              <a:buNone/>
            </a:pPr>
            <a:r>
              <a:rPr lang="el-GR" sz="1600" b="1"/>
              <a:t>Ανατομική Θέση:</a:t>
            </a:r>
            <a:endParaRPr lang="el-GR" sz="1600"/>
          </a:p>
          <a:p>
            <a:r>
              <a:rPr lang="el-GR" sz="1600"/>
              <a:t>Πίσω Και Πλάγια Από Την Υμενώδη Μοίρα Της Ουρήθρας, Εντός Του Ουρογεννητικού Διαφράγματος. </a:t>
            </a:r>
          </a:p>
          <a:p>
            <a:pPr marL="0" indent="0">
              <a:buNone/>
            </a:pPr>
            <a:r>
              <a:rPr lang="el-GR" sz="1600" b="1"/>
              <a:t>Αιμάτωση:</a:t>
            </a:r>
            <a:endParaRPr lang="el-GR" sz="1600"/>
          </a:p>
          <a:p>
            <a:r>
              <a:rPr lang="el-GR" sz="1600"/>
              <a:t>Από Τις Αρτηρίες Του Βολβού Του Πέους. </a:t>
            </a:r>
          </a:p>
          <a:p>
            <a:pPr marL="0" indent="0">
              <a:buNone/>
            </a:pPr>
            <a:r>
              <a:rPr lang="el-GR" sz="1600" b="1"/>
              <a:t>Λειτουργία:</a:t>
            </a:r>
            <a:endParaRPr lang="el-GR" sz="1600"/>
          </a:p>
          <a:p>
            <a:r>
              <a:rPr lang="el-GR" sz="1600"/>
              <a:t>Παράγουν Αλκαλικό Βλεννώδες Έκκριμα Που Λιπαίνει Την Ουρήθρα.</a:t>
            </a:r>
          </a:p>
          <a:p>
            <a:endParaRPr lang="el-GR" sz="1600" dirty="0"/>
          </a:p>
        </p:txBody>
      </p:sp>
      <p:pic>
        <p:nvPicPr>
          <p:cNvPr id="14338" name="Picture 2" descr="Bulbourethral or Cowper's glands 3D rendering illustration with male body contours. Anatomy, organ of male reproductive system, medical, biology, science, healthcare concepts.">
            <a:extLst>
              <a:ext uri="{FF2B5EF4-FFF2-40B4-BE49-F238E27FC236}">
                <a16:creationId xmlns:a16="http://schemas.microsoft.com/office/drawing/2014/main" id="{C38FAD4D-9F96-6822-97EB-2D4963D34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857" y="3323724"/>
            <a:ext cx="4911044" cy="327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243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EE91ED-46C7-4710-3EC9-B14CB74B7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CCCAB52-88E0-499C-C902-2F63AF19F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" name="Male Reproductive Anatomy_ The Prostate, Seminal Vesicles, and Ductus Deferens">
            <a:hlinkClick r:id="" action="ppaction://media"/>
            <a:extLst>
              <a:ext uri="{FF2B5EF4-FFF2-40B4-BE49-F238E27FC236}">
                <a16:creationId xmlns:a16="http://schemas.microsoft.com/office/drawing/2014/main" id="{03046E37-0F7E-F010-4AC5-BD147760AF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80135" y="992187"/>
            <a:ext cx="3231729" cy="574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8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409212F-6CE8-A12C-FDC8-3C6D9182D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Έξω Γεννητικά Όργανα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C236C79-CA52-1A97-AD18-B4F3B637B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/>
              <a:t>Περιλαμβάνουν:</a:t>
            </a:r>
            <a:endParaRPr lang="el-GR" dirty="0"/>
          </a:p>
          <a:p>
            <a:r>
              <a:rPr lang="el-GR" dirty="0"/>
              <a:t>Όσχεο </a:t>
            </a:r>
          </a:p>
          <a:p>
            <a:r>
              <a:rPr lang="el-GR" dirty="0" err="1"/>
              <a:t>Όρχεις</a:t>
            </a:r>
            <a:r>
              <a:rPr lang="el-GR" dirty="0"/>
              <a:t> </a:t>
            </a:r>
          </a:p>
          <a:p>
            <a:r>
              <a:rPr lang="el-GR" dirty="0"/>
              <a:t>Πέος </a:t>
            </a:r>
          </a:p>
          <a:p>
            <a:r>
              <a:rPr lang="el-GR" dirty="0"/>
              <a:t>Ουρήθρα </a:t>
            </a:r>
          </a:p>
          <a:p>
            <a:endParaRPr lang="el-GR" dirty="0"/>
          </a:p>
        </p:txBody>
      </p:sp>
      <p:pic>
        <p:nvPicPr>
          <p:cNvPr id="15362" name="Picture 2" descr="Male Genital System - an overview | ScienceDirect Topics">
            <a:extLst>
              <a:ext uri="{FF2B5EF4-FFF2-40B4-BE49-F238E27FC236}">
                <a16:creationId xmlns:a16="http://schemas.microsoft.com/office/drawing/2014/main" id="{28B2BCD9-C2ED-BADA-DFED-FE50F0644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294" y="2143806"/>
            <a:ext cx="3681190" cy="4033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545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29B016-056F-7BC8-72CB-FAB3B7B8E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Όσχεο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42CF608-CBC5-53A5-F5A8-F8E9F18BB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/>
              <a:t>Δομή:</a:t>
            </a:r>
            <a:endParaRPr lang="el-GR" dirty="0"/>
          </a:p>
          <a:p>
            <a:r>
              <a:rPr lang="el-GR" dirty="0"/>
              <a:t>Είναι Χαλαρός Δερματικός </a:t>
            </a:r>
            <a:r>
              <a:rPr lang="el-GR" dirty="0" err="1"/>
              <a:t>Ινομυώδης</a:t>
            </a:r>
            <a:r>
              <a:rPr lang="el-GR" dirty="0"/>
              <a:t> Σάκος Και Περιέχει Τους </a:t>
            </a:r>
            <a:r>
              <a:rPr lang="el-GR" dirty="0" err="1"/>
              <a:t>Όρχεις</a:t>
            </a:r>
            <a:r>
              <a:rPr lang="el-GR" dirty="0"/>
              <a:t>. </a:t>
            </a:r>
          </a:p>
          <a:p>
            <a:r>
              <a:rPr lang="el-GR" dirty="0"/>
              <a:t>Στη Μεσότητά Του Παρουσιάζει Τη Ραφή Του Οσχέου. 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00926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B234EC5-19C7-B9B0-346F-06ECCC87E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Όσχεο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4843279-0F6C-1C5E-6A37-FAD2462DC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0058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l-GR" b="1" dirty="0"/>
              <a:t>Περιβλήματα Του Οσχέου:</a:t>
            </a:r>
            <a:endParaRPr lang="el-GR" dirty="0"/>
          </a:p>
          <a:p>
            <a:r>
              <a:rPr lang="el-GR" dirty="0"/>
              <a:t>Δέρμα </a:t>
            </a:r>
          </a:p>
          <a:p>
            <a:r>
              <a:rPr lang="el-GR" dirty="0" err="1"/>
              <a:t>Δαρτός</a:t>
            </a:r>
            <a:r>
              <a:rPr lang="el-GR" dirty="0"/>
              <a:t> Μυς </a:t>
            </a:r>
          </a:p>
          <a:p>
            <a:r>
              <a:rPr lang="el-GR" dirty="0"/>
              <a:t>Έξω Σπερματική </a:t>
            </a:r>
            <a:r>
              <a:rPr lang="el-GR" dirty="0" err="1"/>
              <a:t>Περιτονία</a:t>
            </a:r>
            <a:r>
              <a:rPr lang="el-GR" dirty="0"/>
              <a:t> </a:t>
            </a:r>
          </a:p>
          <a:p>
            <a:r>
              <a:rPr lang="el-GR" dirty="0"/>
              <a:t>Κρεμαστήρας Μυς </a:t>
            </a:r>
          </a:p>
          <a:p>
            <a:r>
              <a:rPr lang="el-GR" dirty="0"/>
              <a:t>Κρεμαστήρια </a:t>
            </a:r>
            <a:r>
              <a:rPr lang="el-GR" dirty="0" err="1"/>
              <a:t>Περιτονία</a:t>
            </a:r>
            <a:r>
              <a:rPr lang="el-GR" dirty="0"/>
              <a:t> </a:t>
            </a:r>
          </a:p>
          <a:p>
            <a:r>
              <a:rPr lang="el-GR" dirty="0"/>
              <a:t>Έσω Σπερματική </a:t>
            </a:r>
            <a:r>
              <a:rPr lang="el-GR" dirty="0" err="1"/>
              <a:t>Περιτονία</a:t>
            </a:r>
            <a:r>
              <a:rPr lang="el-GR" dirty="0"/>
              <a:t> </a:t>
            </a:r>
          </a:p>
          <a:p>
            <a:r>
              <a:rPr lang="el-GR" dirty="0"/>
              <a:t>Ίδιος Ελυτροειδής Χιτώνας </a:t>
            </a:r>
          </a:p>
          <a:p>
            <a:r>
              <a:rPr lang="el-GR" dirty="0"/>
              <a:t>Ο Ίδιος Ελυτροειδής Χιτώνας Διακρίνεται Σε Δύο Πέταλα:</a:t>
            </a:r>
          </a:p>
          <a:p>
            <a:r>
              <a:rPr lang="el-GR" dirty="0"/>
              <a:t>Το </a:t>
            </a:r>
            <a:r>
              <a:rPr lang="el-GR" dirty="0" err="1"/>
              <a:t>Περισπλάχνιο</a:t>
            </a:r>
            <a:r>
              <a:rPr lang="el-GR" dirty="0"/>
              <a:t>, Που Περιβάλλει Τον </a:t>
            </a:r>
            <a:r>
              <a:rPr lang="el-GR" dirty="0" err="1"/>
              <a:t>Όρχι</a:t>
            </a:r>
            <a:r>
              <a:rPr lang="el-GR" dirty="0"/>
              <a:t>. </a:t>
            </a:r>
          </a:p>
          <a:p>
            <a:r>
              <a:rPr lang="el-GR" dirty="0"/>
              <a:t>Το </a:t>
            </a:r>
            <a:r>
              <a:rPr lang="el-GR" dirty="0" err="1"/>
              <a:t>Τοιχωματικό</a:t>
            </a:r>
            <a:r>
              <a:rPr lang="el-GR" dirty="0"/>
              <a:t>, Που Περιβάλλει Την Έσω Σπερματική </a:t>
            </a:r>
            <a:r>
              <a:rPr lang="el-GR" dirty="0" err="1"/>
              <a:t>Περιτονία</a:t>
            </a:r>
            <a:r>
              <a:rPr lang="el-GR" dirty="0"/>
              <a:t>. </a:t>
            </a:r>
          </a:p>
          <a:p>
            <a:r>
              <a:rPr lang="el-GR" dirty="0"/>
              <a:t>Το Περιτοναϊκό Πέταλο Διέρχεται Μεταξύ Επιδιδυμίδας Και </a:t>
            </a:r>
            <a:r>
              <a:rPr lang="el-GR" dirty="0" err="1"/>
              <a:t>Όρχεως</a:t>
            </a:r>
            <a:r>
              <a:rPr lang="el-GR" dirty="0"/>
              <a:t>.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4" name="Picture 7" descr="370">
            <a:extLst>
              <a:ext uri="{FF2B5EF4-FFF2-40B4-BE49-F238E27FC236}">
                <a16:creationId xmlns:a16="http://schemas.microsoft.com/office/drawing/2014/main" id="{1E423DD8-3DC2-63F3-6AEC-27E4D19E3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985" y="1476375"/>
            <a:ext cx="4267200" cy="504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702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3F7124C-E1AD-6355-8592-F2D5C0D7C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Όσχεο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CB90153-4504-5CE2-6D86-059FE7251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l-GR" b="1" dirty="0"/>
              <a:t>Ανατομική Θέση:</a:t>
            </a:r>
            <a:endParaRPr lang="el-GR" dirty="0"/>
          </a:p>
          <a:p>
            <a:r>
              <a:rPr lang="el-GR" dirty="0"/>
              <a:t>Πίσω Και Κάτω Από Το Πέος Και Κάτω Από Την Ηβική Σύμφυση. </a:t>
            </a:r>
          </a:p>
          <a:p>
            <a:pPr marL="0" indent="0">
              <a:buNone/>
            </a:pPr>
            <a:r>
              <a:rPr lang="el-GR" b="1" dirty="0"/>
              <a:t>Αιμάτωση:</a:t>
            </a:r>
            <a:endParaRPr lang="el-GR" dirty="0"/>
          </a:p>
          <a:p>
            <a:r>
              <a:rPr lang="el-GR" dirty="0"/>
              <a:t>Έξω Και Έσω </a:t>
            </a:r>
            <a:r>
              <a:rPr lang="el-GR" dirty="0" err="1"/>
              <a:t>Αιδοιικές</a:t>
            </a:r>
            <a:r>
              <a:rPr lang="el-GR" dirty="0"/>
              <a:t> Αρτηρίες. </a:t>
            </a:r>
          </a:p>
          <a:p>
            <a:pPr marL="0" indent="0">
              <a:buNone/>
            </a:pPr>
            <a:r>
              <a:rPr lang="el-GR" b="1" dirty="0"/>
              <a:t>Φλεβική Παροχέτευση:</a:t>
            </a:r>
            <a:endParaRPr lang="el-GR" dirty="0"/>
          </a:p>
          <a:p>
            <a:r>
              <a:rPr lang="el-GR" dirty="0"/>
              <a:t>Οι </a:t>
            </a:r>
            <a:r>
              <a:rPr lang="el-GR" dirty="0" err="1"/>
              <a:t>Οσχεϊκές</a:t>
            </a:r>
            <a:r>
              <a:rPr lang="el-GR" dirty="0"/>
              <a:t> Φλέβες Εκβάλλουν Στις Έξω </a:t>
            </a:r>
            <a:r>
              <a:rPr lang="el-GR" dirty="0" err="1"/>
              <a:t>Αιδοιικές</a:t>
            </a:r>
            <a:r>
              <a:rPr lang="el-GR" dirty="0"/>
              <a:t> Φλέβες. </a:t>
            </a:r>
          </a:p>
          <a:p>
            <a:pPr marL="0" indent="0">
              <a:buNone/>
            </a:pPr>
            <a:r>
              <a:rPr lang="el-GR" b="1" dirty="0"/>
              <a:t>Νεύρωση:</a:t>
            </a:r>
            <a:endParaRPr lang="el-GR" dirty="0"/>
          </a:p>
          <a:p>
            <a:r>
              <a:rPr lang="el-GR" dirty="0" err="1"/>
              <a:t>Λαγονοβουβωνικό</a:t>
            </a:r>
            <a:r>
              <a:rPr lang="el-GR" dirty="0"/>
              <a:t> Νεύρο. </a:t>
            </a:r>
          </a:p>
          <a:p>
            <a:r>
              <a:rPr lang="el-GR" dirty="0" err="1"/>
              <a:t>Περινεϊκό</a:t>
            </a:r>
            <a:r>
              <a:rPr lang="el-GR" dirty="0"/>
              <a:t> Νεύρο. </a:t>
            </a:r>
          </a:p>
          <a:p>
            <a:r>
              <a:rPr lang="el-GR" dirty="0"/>
              <a:t>Οπίσθιο </a:t>
            </a:r>
            <a:r>
              <a:rPr lang="el-GR" dirty="0" err="1"/>
              <a:t>Μηροδερματικό</a:t>
            </a:r>
            <a:r>
              <a:rPr lang="el-GR" dirty="0"/>
              <a:t> Νεύρο. </a:t>
            </a:r>
          </a:p>
          <a:p>
            <a:pPr marL="0" indent="0">
              <a:buNone/>
            </a:pPr>
            <a:r>
              <a:rPr lang="el-GR" b="1" dirty="0"/>
              <a:t>Λεμφική Παροχέτευση:</a:t>
            </a:r>
            <a:endParaRPr lang="el-GR" dirty="0"/>
          </a:p>
          <a:p>
            <a:r>
              <a:rPr lang="el-GR" dirty="0"/>
              <a:t>Στους </a:t>
            </a:r>
            <a:r>
              <a:rPr lang="el-GR" dirty="0" err="1"/>
              <a:t>Επιπολής</a:t>
            </a:r>
            <a:r>
              <a:rPr lang="el-GR" dirty="0"/>
              <a:t> Βουβωνικούς Λεμφαδένες.</a:t>
            </a:r>
          </a:p>
          <a:p>
            <a:endParaRPr lang="el-GR" dirty="0"/>
          </a:p>
        </p:txBody>
      </p:sp>
      <p:pic>
        <p:nvPicPr>
          <p:cNvPr id="18436" name="Content Placeholder 4" descr="348">
            <a:extLst>
              <a:ext uri="{FF2B5EF4-FFF2-40B4-BE49-F238E27FC236}">
                <a16:creationId xmlns:a16="http://schemas.microsoft.com/office/drawing/2014/main" id="{7C7D4213-E73D-07E7-1998-AB8A0E369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67600" y="1825624"/>
            <a:ext cx="3886200" cy="45434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7027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315A336-718F-F71B-9DF1-06F119ED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Όρχεις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7367D2-3DBD-CCBC-5DD6-BD010B53E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391400" cy="503237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b="1" dirty="0"/>
              <a:t>Ανατομική Δομή:</a:t>
            </a:r>
            <a:endParaRPr lang="el-GR" dirty="0"/>
          </a:p>
          <a:p>
            <a:r>
              <a:rPr lang="el-GR" dirty="0"/>
              <a:t>Είναι Τα Κύρια Αναπαραγωγικά Όργανα Του Άνδρα. </a:t>
            </a:r>
          </a:p>
          <a:p>
            <a:r>
              <a:rPr lang="el-GR" dirty="0"/>
              <a:t>Είναι Ωοειδείς Αδένες Και Αναρτώνται Από Τους Σπερματικούς Τόνους Μέσα Στο Όσχεο. </a:t>
            </a:r>
          </a:p>
          <a:p>
            <a:r>
              <a:rPr lang="el-GR" dirty="0"/>
              <a:t>Η Επιφάνειά Τους Καλύπτεται Από Το Σπλαχνικό Πέταλο Του Ιδίου Ελυτροειδούς Χιτώνα. </a:t>
            </a:r>
          </a:p>
          <a:p>
            <a:r>
              <a:rPr lang="el-GR" dirty="0"/>
              <a:t>Εσωτερικά Περιβάλλονται Από Τον Ινώδη Χιτώνα. </a:t>
            </a:r>
          </a:p>
          <a:p>
            <a:pPr marL="0" indent="0">
              <a:buNone/>
            </a:pPr>
            <a:r>
              <a:rPr lang="el-GR" b="1" dirty="0"/>
              <a:t>Λειτουργία:</a:t>
            </a:r>
            <a:endParaRPr lang="el-GR" dirty="0"/>
          </a:p>
          <a:p>
            <a:r>
              <a:rPr lang="el-GR" dirty="0"/>
              <a:t>Παράγουν Σπερματοζωάρια Και Ανδρογόνα. 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21508" name="Picture 5" descr="371">
            <a:extLst>
              <a:ext uri="{FF2B5EF4-FFF2-40B4-BE49-F238E27FC236}">
                <a16:creationId xmlns:a16="http://schemas.microsoft.com/office/drawing/2014/main" id="{D2334C0C-5C4A-1E5F-0BA3-B8C978005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957" y="1690688"/>
            <a:ext cx="4152900" cy="497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8942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05CC92-00C6-E8C4-6703-8476308A5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Όρχεις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AB9D9CF-E223-B914-EF85-0DB5456F9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1825624"/>
            <a:ext cx="7130143" cy="4852761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l-GR" b="1" dirty="0"/>
              <a:t>Μικροσκοπική Δομή:</a:t>
            </a:r>
            <a:endParaRPr lang="el-GR" dirty="0"/>
          </a:p>
          <a:p>
            <a:r>
              <a:rPr lang="el-GR" dirty="0"/>
              <a:t>Αποτελούνται Από Τα Σπερματικά Σωληνάρια, Τα Οποία Συνενώνονται Και Σχηματίζουν Την Επιδιδυμίδα. </a:t>
            </a:r>
          </a:p>
          <a:p>
            <a:pPr marL="0" indent="0">
              <a:buNone/>
            </a:pPr>
            <a:r>
              <a:rPr lang="el-GR" b="1" dirty="0"/>
              <a:t>Αρτηριακή Παροχή:</a:t>
            </a:r>
            <a:endParaRPr lang="el-GR" dirty="0"/>
          </a:p>
          <a:p>
            <a:r>
              <a:rPr lang="el-GR" dirty="0"/>
              <a:t>Σπερματικές Αρτηρίες (Κλάδοι Της Κοιλιακής Αορτής). </a:t>
            </a:r>
          </a:p>
          <a:p>
            <a:pPr marL="0" indent="0">
              <a:buNone/>
            </a:pPr>
            <a:r>
              <a:rPr lang="el-GR" b="1" dirty="0"/>
              <a:t>Φλεβική Αποχέτευση:</a:t>
            </a:r>
            <a:endParaRPr lang="el-GR" dirty="0"/>
          </a:p>
          <a:p>
            <a:r>
              <a:rPr lang="el-GR" dirty="0"/>
              <a:t>Η Δεξιά Σπερματική Φλέβα Εκβάλλει Στην Κάτω Κοίλη Φλέβα. </a:t>
            </a:r>
          </a:p>
          <a:p>
            <a:r>
              <a:rPr lang="el-GR" dirty="0"/>
              <a:t>Η Αριστερή Σπερματική Φλέβα Εκβάλλει Στην Αριστερή Νεφρική Φλέβα. </a:t>
            </a:r>
          </a:p>
          <a:p>
            <a:pPr marL="0" indent="0">
              <a:buNone/>
            </a:pPr>
            <a:r>
              <a:rPr lang="el-GR" b="1" dirty="0"/>
              <a:t>Λεμφική Αποχέτευση:</a:t>
            </a:r>
            <a:endParaRPr lang="el-GR" dirty="0"/>
          </a:p>
          <a:p>
            <a:r>
              <a:rPr lang="el-GR" dirty="0"/>
              <a:t>Στους Οσφυϊκούς Και </a:t>
            </a:r>
            <a:r>
              <a:rPr lang="el-GR" dirty="0" err="1"/>
              <a:t>Προαορτικούς</a:t>
            </a:r>
            <a:r>
              <a:rPr lang="el-GR" dirty="0"/>
              <a:t> Λεμφαδένες. </a:t>
            </a:r>
          </a:p>
          <a:p>
            <a:pPr marL="0" indent="0">
              <a:buNone/>
            </a:pPr>
            <a:r>
              <a:rPr lang="el-GR" b="1" dirty="0"/>
              <a:t>Νεύρωση:</a:t>
            </a:r>
            <a:endParaRPr lang="el-GR" dirty="0"/>
          </a:p>
          <a:p>
            <a:r>
              <a:rPr lang="el-GR" dirty="0"/>
              <a:t>Από Το </a:t>
            </a:r>
            <a:r>
              <a:rPr lang="el-GR" dirty="0" err="1"/>
              <a:t>Λαγονοϋπογάστριο</a:t>
            </a:r>
            <a:r>
              <a:rPr lang="el-GR" dirty="0"/>
              <a:t> Και Το </a:t>
            </a:r>
            <a:r>
              <a:rPr lang="el-GR" dirty="0" err="1"/>
              <a:t>Λαγονοβουβωνικό</a:t>
            </a:r>
            <a:r>
              <a:rPr lang="el-GR" dirty="0"/>
              <a:t> Νεύρο. </a:t>
            </a:r>
          </a:p>
          <a:p>
            <a:endParaRPr lang="el-GR" dirty="0"/>
          </a:p>
        </p:txBody>
      </p:sp>
      <p:pic>
        <p:nvPicPr>
          <p:cNvPr id="19459" name="Picture 6" descr="363">
            <a:extLst>
              <a:ext uri="{FF2B5EF4-FFF2-40B4-BE49-F238E27FC236}">
                <a16:creationId xmlns:a16="http://schemas.microsoft.com/office/drawing/2014/main" id="{C4639748-9877-5037-CB9F-55C7047E5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927" y="1477281"/>
            <a:ext cx="4103915" cy="5023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850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56A7C8-29C9-0CCA-DFFB-BE3DF9192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How Sperm is Made_  Male Reproductive System Explained in 20 Seconds">
            <a:hlinkClick r:id="" action="ppaction://media"/>
            <a:extLst>
              <a:ext uri="{FF2B5EF4-FFF2-40B4-BE49-F238E27FC236}">
                <a16:creationId xmlns:a16="http://schemas.microsoft.com/office/drawing/2014/main" id="{21C065A5-2F88-922C-FFDE-180CF90F498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93419" y="992187"/>
            <a:ext cx="3205161" cy="5697372"/>
          </a:xfrm>
        </p:spPr>
      </p:pic>
    </p:spTree>
    <p:extLst>
      <p:ext uri="{BB962C8B-B14F-4D97-AF65-F5344CB8AC3E}">
        <p14:creationId xmlns:p14="http://schemas.microsoft.com/office/powerpoint/2010/main" val="341429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55D9084-5F02-F063-54BD-90FB5B669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Επιδιδυμίδα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4FD21A7-2CAC-CEDD-FCEF-F29697B8A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01543" cy="460783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b="1" dirty="0" err="1"/>
              <a:t>ΕπιδιδυμίδαΑνατομική</a:t>
            </a:r>
            <a:r>
              <a:rPr lang="el-GR" b="1" dirty="0"/>
              <a:t> Δομή:</a:t>
            </a:r>
            <a:endParaRPr lang="el-GR" dirty="0"/>
          </a:p>
          <a:p>
            <a:r>
              <a:rPr lang="el-GR" dirty="0"/>
              <a:t>Προσφύεται Στην Άνω, Οπίσθια Και Έξω Επιφάνεια Του </a:t>
            </a:r>
            <a:r>
              <a:rPr lang="el-GR" dirty="0" err="1"/>
              <a:t>Όρχεως</a:t>
            </a:r>
            <a:r>
              <a:rPr lang="el-GR" dirty="0"/>
              <a:t>. </a:t>
            </a:r>
          </a:p>
          <a:p>
            <a:r>
              <a:rPr lang="el-GR" dirty="0"/>
              <a:t>Αποτελείται Από Την Κεφαλή, Το Σώμα Και Την Ουρά. </a:t>
            </a:r>
          </a:p>
          <a:p>
            <a:pPr marL="0" indent="0">
              <a:buNone/>
            </a:pPr>
            <a:r>
              <a:rPr lang="el-GR" b="1" dirty="0"/>
              <a:t>Χαρακτηριστικά:</a:t>
            </a:r>
            <a:endParaRPr lang="el-GR" dirty="0"/>
          </a:p>
          <a:p>
            <a:r>
              <a:rPr lang="el-GR" dirty="0"/>
              <a:t>Στην Κεφαλή Εκβάλλουν Τα Εκφορητικά Σωληνάρια Του </a:t>
            </a:r>
            <a:r>
              <a:rPr lang="el-GR" dirty="0" err="1"/>
              <a:t>Όρχεως</a:t>
            </a:r>
            <a:r>
              <a:rPr lang="el-GR" dirty="0"/>
              <a:t>. </a:t>
            </a:r>
          </a:p>
          <a:p>
            <a:r>
              <a:rPr lang="el-GR" dirty="0"/>
              <a:t>Το Σώμα Αποτελείται Από Τον </a:t>
            </a:r>
            <a:r>
              <a:rPr lang="el-GR" dirty="0" err="1"/>
              <a:t>Πολύελικο</a:t>
            </a:r>
            <a:r>
              <a:rPr lang="el-GR" dirty="0"/>
              <a:t> Πόρο Της Επιδιδυμίδας. </a:t>
            </a:r>
          </a:p>
          <a:p>
            <a:r>
              <a:rPr lang="el-GR" dirty="0"/>
              <a:t>Η Ουρά Συνεχίζεται Με Τον Σπερματικό Πόρο. </a:t>
            </a:r>
          </a:p>
          <a:p>
            <a:endParaRPr lang="el-GR" dirty="0"/>
          </a:p>
        </p:txBody>
      </p:sp>
      <p:pic>
        <p:nvPicPr>
          <p:cNvPr id="23555" name="Picture 5" descr="371">
            <a:extLst>
              <a:ext uri="{FF2B5EF4-FFF2-40B4-BE49-F238E27FC236}">
                <a16:creationId xmlns:a16="http://schemas.microsoft.com/office/drawing/2014/main" id="{30EE4980-259F-11DE-6FFE-5F1FC2E2A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574459"/>
            <a:ext cx="4267200" cy="511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9426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0A674D2-C153-6521-A443-6B1469CFD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Πέος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F6892E9-380C-36C8-17A9-CBA3849FE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058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sz="1200" b="1" dirty="0"/>
              <a:t>Δομή:</a:t>
            </a:r>
            <a:endParaRPr lang="el-GR" sz="1200" dirty="0"/>
          </a:p>
          <a:p>
            <a:r>
              <a:rPr lang="el-GR" sz="1200" dirty="0"/>
              <a:t>Είναι Το Όργανο Συνουσίας Του Άνδρα Και Η Κοινή Έξοδος Ούρων Και Σπέρματος. </a:t>
            </a:r>
          </a:p>
          <a:p>
            <a:r>
              <a:rPr lang="el-GR" sz="1200" dirty="0"/>
              <a:t>Αποτελείται Από Τρία Κυλινδρικά Σώματα Στυτικού Ιστού: </a:t>
            </a:r>
          </a:p>
          <a:p>
            <a:pPr lvl="1"/>
            <a:r>
              <a:rPr lang="el-GR" sz="1100" dirty="0"/>
              <a:t>Δύο Σηραγγώδη Σώματα. </a:t>
            </a:r>
          </a:p>
          <a:p>
            <a:pPr lvl="1"/>
            <a:r>
              <a:rPr lang="el-GR" sz="1100" dirty="0"/>
              <a:t>Ένα Σπογγώδες Σώμα. </a:t>
            </a:r>
          </a:p>
          <a:p>
            <a:r>
              <a:rPr lang="el-GR" sz="1200" dirty="0"/>
              <a:t>Τα Σηραγγώδη Σώματα Περιβάλλονται Από Τον Λευκό Χιτώνα. </a:t>
            </a:r>
          </a:p>
          <a:p>
            <a:r>
              <a:rPr lang="el-GR" sz="1200" dirty="0"/>
              <a:t>Το Δέρμα Του Πέους Είναι Λεπτό Και Χαλαρό. </a:t>
            </a:r>
          </a:p>
          <a:p>
            <a:pPr marL="0" indent="0">
              <a:buNone/>
            </a:pPr>
            <a:r>
              <a:rPr lang="el-GR" sz="1200" b="1" dirty="0"/>
              <a:t>Ανατομική Διάρθρωση:</a:t>
            </a:r>
            <a:endParaRPr lang="el-GR" sz="1200" dirty="0"/>
          </a:p>
          <a:p>
            <a:r>
              <a:rPr lang="el-GR" sz="1200" dirty="0"/>
              <a:t>Αποτελείται Από Τη Ρίζα Και Το Σώμα. </a:t>
            </a:r>
          </a:p>
          <a:p>
            <a:r>
              <a:rPr lang="el-GR" sz="1200" dirty="0"/>
              <a:t>Η Ρίζα Προσφύεται Στον </a:t>
            </a:r>
            <a:r>
              <a:rPr lang="el-GR" sz="1200" dirty="0" err="1"/>
              <a:t>Επιπολής</a:t>
            </a:r>
            <a:r>
              <a:rPr lang="el-GR" sz="1200" dirty="0"/>
              <a:t> </a:t>
            </a:r>
            <a:r>
              <a:rPr lang="el-GR" sz="1200" dirty="0" err="1"/>
              <a:t>Περινεϊκό</a:t>
            </a:r>
            <a:r>
              <a:rPr lang="el-GR" sz="1200" dirty="0"/>
              <a:t> Χώρο. </a:t>
            </a:r>
          </a:p>
          <a:p>
            <a:r>
              <a:rPr lang="el-GR" sz="1200" dirty="0"/>
              <a:t>Στο Περιφερικό Άκρο Βρίσκεται Η Βάλανος. </a:t>
            </a:r>
          </a:p>
          <a:p>
            <a:r>
              <a:rPr lang="el-GR" sz="1200" dirty="0"/>
              <a:t>Το Έξω Ουρηθρικό Στόμιο Βρίσκεται Στην Κορυφή Της Βαλάνου. </a:t>
            </a:r>
          </a:p>
          <a:p>
            <a:r>
              <a:rPr lang="el-GR" sz="1200" dirty="0"/>
              <a:t>Το Δέρμα Σχηματίζει Την </a:t>
            </a:r>
            <a:r>
              <a:rPr lang="el-GR" sz="1200" dirty="0" err="1"/>
              <a:t>Ακροποσθία</a:t>
            </a:r>
            <a:r>
              <a:rPr lang="el-GR" sz="1200" dirty="0"/>
              <a:t>. </a:t>
            </a:r>
          </a:p>
          <a:p>
            <a:endParaRPr lang="el-GR" sz="1200" dirty="0"/>
          </a:p>
        </p:txBody>
      </p:sp>
      <p:pic>
        <p:nvPicPr>
          <p:cNvPr id="24579" name="Picture 5" descr="368">
            <a:extLst>
              <a:ext uri="{FF2B5EF4-FFF2-40B4-BE49-F238E27FC236}">
                <a16:creationId xmlns:a16="http://schemas.microsoft.com/office/drawing/2014/main" id="{406D40E0-7D03-7B01-20FF-8B3A3596F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514" y="1663927"/>
            <a:ext cx="4191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85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629B55D-B400-8A66-8C8C-EB06F2AF6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Πέος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4FFBF3-D713-564A-8B47-2DEBFA594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b="1" dirty="0"/>
              <a:t>Λειτουργία:</a:t>
            </a:r>
            <a:endParaRPr lang="el-GR" dirty="0"/>
          </a:p>
          <a:p>
            <a:r>
              <a:rPr lang="el-GR" dirty="0"/>
              <a:t>Οι Χώροι Των Σηραγγωδών Σωμάτων Γεμίζουν Με Αίμα Κατά Τη Στύση. </a:t>
            </a:r>
          </a:p>
          <a:p>
            <a:pPr marL="0" indent="0">
              <a:buNone/>
            </a:pPr>
            <a:r>
              <a:rPr lang="el-GR" b="1" dirty="0"/>
              <a:t>Σύνδεσμοι Του Πέους:</a:t>
            </a:r>
            <a:endParaRPr lang="el-GR" dirty="0"/>
          </a:p>
          <a:p>
            <a:r>
              <a:rPr lang="el-GR" dirty="0"/>
              <a:t>Κρεμαστήρας Σύνδεσμος. </a:t>
            </a:r>
          </a:p>
          <a:p>
            <a:r>
              <a:rPr lang="el-GR" dirty="0" err="1"/>
              <a:t>Σφενδονοειδής</a:t>
            </a:r>
            <a:r>
              <a:rPr lang="el-GR" dirty="0"/>
              <a:t> Σύνδεσμος.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732825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640108-A23F-54A2-22BC-BF421695B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Αγγείωση και Νεύρωση του Πέους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57FFBD0-F23E-571E-1F5C-C80355DEF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46271" cy="472213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b="1" dirty="0"/>
              <a:t>Αιμάτωση:</a:t>
            </a:r>
            <a:endParaRPr lang="el-GR" dirty="0"/>
          </a:p>
          <a:p>
            <a:r>
              <a:rPr lang="el-GR" dirty="0"/>
              <a:t>Εν Τω </a:t>
            </a:r>
            <a:r>
              <a:rPr lang="el-GR" dirty="0" err="1"/>
              <a:t>Βάθει</a:t>
            </a:r>
            <a:r>
              <a:rPr lang="el-GR" dirty="0"/>
              <a:t> Αρτηρία Του Πέους. </a:t>
            </a:r>
          </a:p>
          <a:p>
            <a:r>
              <a:rPr lang="el-GR" dirty="0"/>
              <a:t>Ραχιαία Αρτηρία Του Πέους. </a:t>
            </a:r>
          </a:p>
          <a:p>
            <a:r>
              <a:rPr lang="el-GR" dirty="0" err="1"/>
              <a:t>Βολβική</a:t>
            </a:r>
            <a:r>
              <a:rPr lang="el-GR" dirty="0"/>
              <a:t> Αρτηρία. </a:t>
            </a:r>
          </a:p>
          <a:p>
            <a:r>
              <a:rPr lang="el-GR" dirty="0"/>
              <a:t>Κλάδοι Της Έσω </a:t>
            </a:r>
            <a:r>
              <a:rPr lang="el-GR" dirty="0" err="1"/>
              <a:t>Αιδοιικής</a:t>
            </a:r>
            <a:r>
              <a:rPr lang="el-GR" dirty="0"/>
              <a:t> Αρτηρίας. </a:t>
            </a:r>
          </a:p>
          <a:p>
            <a:pPr marL="0" indent="0">
              <a:buNone/>
            </a:pPr>
            <a:r>
              <a:rPr lang="el-GR" b="1" dirty="0"/>
              <a:t>Φλεβική Αποχέτευση:</a:t>
            </a:r>
            <a:endParaRPr lang="el-GR" dirty="0"/>
          </a:p>
          <a:p>
            <a:r>
              <a:rPr lang="el-GR" dirty="0"/>
              <a:t>Εν Τω </a:t>
            </a:r>
            <a:r>
              <a:rPr lang="el-GR" dirty="0" err="1"/>
              <a:t>Βάθει</a:t>
            </a:r>
            <a:r>
              <a:rPr lang="el-GR" dirty="0"/>
              <a:t> Ραχιαία Φλέβα Προς Το Προστατικό Φλεβικό Πλέγμα. </a:t>
            </a:r>
          </a:p>
          <a:p>
            <a:r>
              <a:rPr lang="el-GR" dirty="0" err="1"/>
              <a:t>Επιπολής</a:t>
            </a:r>
            <a:r>
              <a:rPr lang="el-GR" dirty="0"/>
              <a:t> Ραχιαία Φλέβα Προς Την Έξω </a:t>
            </a:r>
            <a:r>
              <a:rPr lang="el-GR" dirty="0" err="1"/>
              <a:t>Αιδοιική</a:t>
            </a:r>
            <a:r>
              <a:rPr lang="el-GR" dirty="0"/>
              <a:t> Φλέβα. </a:t>
            </a:r>
          </a:p>
          <a:p>
            <a:endParaRPr lang="el-GR" dirty="0"/>
          </a:p>
        </p:txBody>
      </p:sp>
      <p:pic>
        <p:nvPicPr>
          <p:cNvPr id="11266" name="Picture 2" descr="Anatomical Considerations for Endovascular Penile Interventions">
            <a:extLst>
              <a:ext uri="{FF2B5EF4-FFF2-40B4-BE49-F238E27FC236}">
                <a16:creationId xmlns:a16="http://schemas.microsoft.com/office/drawing/2014/main" id="{01BA9C53-46A0-3149-DE42-545C9F490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371" y="2116705"/>
            <a:ext cx="4960315" cy="406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5010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B98C91-A0E5-C4A6-D25F-8CD17C694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Αγγείωση και Νεύρωση του Πέους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5A71818-8A41-AC9D-4878-451A714BE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b="1" dirty="0"/>
              <a:t>Λεμφική Αποχέτευση:</a:t>
            </a:r>
            <a:endParaRPr lang="el-GR" dirty="0"/>
          </a:p>
          <a:p>
            <a:r>
              <a:rPr lang="el-GR" dirty="0" err="1"/>
              <a:t>Επιπολής</a:t>
            </a:r>
            <a:r>
              <a:rPr lang="el-GR" dirty="0"/>
              <a:t> Βουβωνικοί Λεμφαδένες. </a:t>
            </a:r>
          </a:p>
          <a:p>
            <a:r>
              <a:rPr lang="el-GR" dirty="0"/>
              <a:t>Εν Τω </a:t>
            </a:r>
            <a:r>
              <a:rPr lang="el-GR" dirty="0" err="1"/>
              <a:t>Βάθει</a:t>
            </a:r>
            <a:r>
              <a:rPr lang="el-GR" dirty="0"/>
              <a:t> Βουβωνικοί Λεμφαδένες (Από Τη Βάλανο). </a:t>
            </a:r>
          </a:p>
          <a:p>
            <a:pPr marL="0" indent="0">
              <a:buNone/>
            </a:pPr>
            <a:r>
              <a:rPr lang="el-GR" b="1" dirty="0"/>
              <a:t>Νεύρωση:</a:t>
            </a:r>
            <a:endParaRPr lang="el-GR" dirty="0"/>
          </a:p>
          <a:p>
            <a:r>
              <a:rPr lang="el-GR" dirty="0"/>
              <a:t>Ραχιαίο Νεύρο Του Πέους. </a:t>
            </a:r>
          </a:p>
          <a:p>
            <a:r>
              <a:rPr lang="el-GR" dirty="0"/>
              <a:t>Σηραγγώδη Νεύρα Από Το Κάτω Υπογάστριο Πλέγμα. </a:t>
            </a:r>
          </a:p>
          <a:p>
            <a:r>
              <a:rPr lang="el-GR" dirty="0"/>
              <a:t>Κλάδοι Του </a:t>
            </a:r>
            <a:r>
              <a:rPr lang="el-GR" dirty="0" err="1"/>
              <a:t>Αιδοιικού</a:t>
            </a:r>
            <a:r>
              <a:rPr lang="el-GR" dirty="0"/>
              <a:t> Νεύρου.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295245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06F3A25-569B-968B-65C2-84F3E2905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Ουρήθρα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AC6CAA9-D2AD-06BC-8DC9-4D8031077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329" y="1988911"/>
            <a:ext cx="7995557" cy="48690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sz="1800" b="1" dirty="0"/>
              <a:t>Δομή:</a:t>
            </a:r>
            <a:endParaRPr lang="el-GR" sz="1800" dirty="0"/>
          </a:p>
          <a:p>
            <a:r>
              <a:rPr lang="el-GR" sz="1800" dirty="0"/>
              <a:t>Μακρύς Μυϊκός Σωλήνας Μήκους 15–20 Εκ. </a:t>
            </a:r>
          </a:p>
          <a:p>
            <a:r>
              <a:rPr lang="el-GR" sz="1800" dirty="0"/>
              <a:t>Διαιρείται Σε Τρεις Μοίρες: </a:t>
            </a:r>
          </a:p>
          <a:p>
            <a:pPr lvl="1"/>
            <a:r>
              <a:rPr lang="el-GR" sz="1600" dirty="0"/>
              <a:t>Προστατική Μοίρα. </a:t>
            </a:r>
          </a:p>
          <a:p>
            <a:pPr lvl="1"/>
            <a:r>
              <a:rPr lang="el-GR" sz="1600" dirty="0"/>
              <a:t>Υμενώδης Μοίρα. </a:t>
            </a:r>
          </a:p>
          <a:p>
            <a:pPr lvl="1"/>
            <a:r>
              <a:rPr lang="el-GR" sz="1600" dirty="0"/>
              <a:t>Σπογγώδης Μοίρα. </a:t>
            </a:r>
          </a:p>
          <a:p>
            <a:pPr marL="0" indent="0">
              <a:buNone/>
            </a:pPr>
            <a:r>
              <a:rPr lang="el-GR" sz="1800" b="1" dirty="0"/>
              <a:t>Χαρακτηριστικά:</a:t>
            </a:r>
            <a:endParaRPr lang="el-GR" sz="1800" dirty="0"/>
          </a:p>
          <a:p>
            <a:r>
              <a:rPr lang="el-GR" sz="1800" dirty="0"/>
              <a:t>Η Προστατική Μοίρα Περιέχει Το Σπερματικό </a:t>
            </a:r>
            <a:r>
              <a:rPr lang="el-GR" sz="1800" dirty="0" err="1"/>
              <a:t>Λοφίδιο</a:t>
            </a:r>
            <a:r>
              <a:rPr lang="el-GR" sz="1800" dirty="0"/>
              <a:t> Και Τους </a:t>
            </a:r>
            <a:r>
              <a:rPr lang="el-GR" sz="1800" dirty="0" err="1"/>
              <a:t>Εκσπερματικούς</a:t>
            </a:r>
            <a:r>
              <a:rPr lang="el-GR" sz="1800" dirty="0"/>
              <a:t> Πόρους. </a:t>
            </a:r>
          </a:p>
          <a:p>
            <a:r>
              <a:rPr lang="el-GR" sz="1800" dirty="0"/>
              <a:t>Η Υμενώδης Μοίρα Διασχίζει Το Ουρογεννητικό Διάφραγμα. </a:t>
            </a:r>
          </a:p>
          <a:p>
            <a:r>
              <a:rPr lang="el-GR" sz="1800" dirty="0"/>
              <a:t>Η Σπογγώδης Μοίρα Καταλήγει Στη Βάλανο Και Σχηματίζει Το Σκαφοειδές Βόθρο. </a:t>
            </a:r>
          </a:p>
          <a:p>
            <a:endParaRPr lang="el-GR" sz="1800" dirty="0"/>
          </a:p>
        </p:txBody>
      </p:sp>
      <p:pic>
        <p:nvPicPr>
          <p:cNvPr id="28676" name="Picture 4" descr="368">
            <a:extLst>
              <a:ext uri="{FF2B5EF4-FFF2-40B4-BE49-F238E27FC236}">
                <a16:creationId xmlns:a16="http://schemas.microsoft.com/office/drawing/2014/main" id="{BCC9E9AE-575D-0875-7545-065392109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014" y="1690688"/>
            <a:ext cx="3429000" cy="434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7437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8512CAE-D121-F8A0-0154-F07A3753E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Ουρήθρα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E08636D-2C6A-BDDF-FA6A-971EA567E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b="1" dirty="0"/>
              <a:t>Αρτηριακή Παροχή:</a:t>
            </a:r>
            <a:endParaRPr lang="el-GR" dirty="0"/>
          </a:p>
          <a:p>
            <a:r>
              <a:rPr lang="el-GR" dirty="0"/>
              <a:t>Κλάδοι Της Προστατικής Και Της Έσω </a:t>
            </a:r>
            <a:r>
              <a:rPr lang="el-GR" dirty="0" err="1"/>
              <a:t>Αιδοιικής</a:t>
            </a:r>
            <a:r>
              <a:rPr lang="el-GR" dirty="0"/>
              <a:t> Αρτηρίας. </a:t>
            </a:r>
          </a:p>
          <a:p>
            <a:pPr marL="0" indent="0">
              <a:buNone/>
            </a:pPr>
            <a:r>
              <a:rPr lang="el-GR" b="1" dirty="0"/>
              <a:t>Φλεβική Αποχέτευση:</a:t>
            </a:r>
            <a:endParaRPr lang="el-GR" dirty="0"/>
          </a:p>
          <a:p>
            <a:r>
              <a:rPr lang="el-GR" dirty="0"/>
              <a:t>Στην Έσω </a:t>
            </a:r>
            <a:r>
              <a:rPr lang="el-GR" dirty="0" err="1"/>
              <a:t>Αιδοιική</a:t>
            </a:r>
            <a:r>
              <a:rPr lang="el-GR" dirty="0"/>
              <a:t> Φλέβα Και Στο Προστατικό Φλεβικό Πλέγμα. </a:t>
            </a:r>
          </a:p>
          <a:p>
            <a:pPr marL="0" indent="0">
              <a:buNone/>
            </a:pPr>
            <a:r>
              <a:rPr lang="el-GR" b="1" dirty="0"/>
              <a:t>Νεύρωση:</a:t>
            </a:r>
            <a:endParaRPr lang="el-GR" dirty="0"/>
          </a:p>
          <a:p>
            <a:r>
              <a:rPr lang="el-GR" dirty="0"/>
              <a:t>Κλάδοι Του </a:t>
            </a:r>
            <a:r>
              <a:rPr lang="el-GR" dirty="0" err="1"/>
              <a:t>Αιδοιικού</a:t>
            </a:r>
            <a:r>
              <a:rPr lang="el-GR" dirty="0"/>
              <a:t> Νεύρου.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431654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C7F5F3B-4B0E-3AC0-7BEB-055FC7CB2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Κλινικές Συσχετίσεις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433BF03-04E0-8604-17E5-F84A2A156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/>
              <a:t>Καλοήθης Υπερτροφία Του Προστάτη </a:t>
            </a:r>
          </a:p>
          <a:p>
            <a:r>
              <a:rPr lang="el-GR" dirty="0"/>
              <a:t>Καρκίνος Προστάτη </a:t>
            </a:r>
          </a:p>
          <a:p>
            <a:r>
              <a:rPr lang="el-GR" dirty="0" err="1"/>
              <a:t>Προστατίτιδα</a:t>
            </a:r>
            <a:r>
              <a:rPr lang="el-GR" dirty="0"/>
              <a:t> </a:t>
            </a:r>
          </a:p>
          <a:p>
            <a:r>
              <a:rPr lang="el-GR" dirty="0"/>
              <a:t>Καρκίνος </a:t>
            </a:r>
            <a:r>
              <a:rPr lang="el-GR" dirty="0" err="1"/>
              <a:t>Όρχεως</a:t>
            </a:r>
            <a:r>
              <a:rPr lang="el-GR" dirty="0"/>
              <a:t> </a:t>
            </a:r>
          </a:p>
          <a:p>
            <a:r>
              <a:rPr lang="el-GR" dirty="0"/>
              <a:t>Στείρωση </a:t>
            </a:r>
          </a:p>
          <a:p>
            <a:r>
              <a:rPr lang="el-GR" dirty="0"/>
              <a:t>Υποσπαδίας – </a:t>
            </a:r>
            <a:r>
              <a:rPr lang="el-GR" dirty="0" err="1"/>
              <a:t>Επισπαδίας</a:t>
            </a:r>
            <a:r>
              <a:rPr lang="el-GR" dirty="0"/>
              <a:t> </a:t>
            </a:r>
          </a:p>
          <a:p>
            <a:r>
              <a:rPr lang="el-GR" dirty="0"/>
              <a:t>Φίμωση </a:t>
            </a:r>
          </a:p>
          <a:p>
            <a:r>
              <a:rPr lang="el-GR" dirty="0"/>
              <a:t>Καθετηριασμός Ουρήθρας Και Ουροδόχου </a:t>
            </a:r>
            <a:r>
              <a:rPr lang="el-GR" dirty="0" err="1"/>
              <a:t>Κύστεως</a:t>
            </a:r>
            <a:r>
              <a:rPr lang="el-GR" dirty="0"/>
              <a:t>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224040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08AC9-5F69-424B-57D2-03302A41B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3CD97B-7588-B1A6-0F0A-82FC4C6739D7}"/>
              </a:ext>
            </a:extLst>
          </p:cNvPr>
          <p:cNvSpPr/>
          <p:nvPr/>
        </p:nvSpPr>
        <p:spPr>
          <a:xfrm>
            <a:off x="0" y="0"/>
            <a:ext cx="12192000" cy="5257799"/>
          </a:xfrm>
          <a:prstGeom prst="rect">
            <a:avLst/>
          </a:prstGeom>
          <a:solidFill>
            <a:srgbClr val="1A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8CCA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AEBB942C-9112-F18A-34F5-2AEF4D06DE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Template?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44C9130-86DA-030A-8FB1-6872E02C10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err="1"/>
              <a:t>Πλιζ</a:t>
            </a:r>
            <a:r>
              <a:rPr lang="el-GR" dirty="0"/>
              <a:t> όχι ροζ, μωβ, </a:t>
            </a:r>
            <a:r>
              <a:rPr lang="el-GR" dirty="0" err="1"/>
              <a:t>πρασινο</a:t>
            </a:r>
            <a:r>
              <a:rPr lang="el-GR" dirty="0"/>
              <a:t>, </a:t>
            </a:r>
            <a:r>
              <a:rPr lang="el-GR" dirty="0" err="1"/>
              <a:t>μαρεσουν</a:t>
            </a:r>
            <a:r>
              <a:rPr lang="el-GR" dirty="0"/>
              <a:t> τα μπλε του </a:t>
            </a:r>
            <a:r>
              <a:rPr lang="el-GR" dirty="0" err="1"/>
              <a:t>εκπα</a:t>
            </a:r>
            <a:endParaRPr lang="el-GR" dirty="0"/>
          </a:p>
        </p:txBody>
      </p:sp>
      <p:pic>
        <p:nvPicPr>
          <p:cNvPr id="6" name="Picture 5" descr="A room with rows of chairs&#10;&#10;AI-generated content may be incorrect.">
            <a:extLst>
              <a:ext uri="{FF2B5EF4-FFF2-40B4-BE49-F238E27FC236}">
                <a16:creationId xmlns:a16="http://schemas.microsoft.com/office/drawing/2014/main" id="{8277F18E-1CC0-A45E-3338-0067B1B0DD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2" t="47" r="32064" b="-1"/>
          <a:stretch>
            <a:fillRect/>
          </a:stretch>
        </p:blipFill>
        <p:spPr>
          <a:xfrm rot="5400000">
            <a:off x="3089412" y="-3089414"/>
            <a:ext cx="6013173" cy="121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5E339DE-FF37-F3FB-53C8-E8F98C18E62E}"/>
              </a:ext>
            </a:extLst>
          </p:cNvPr>
          <p:cNvSpPr/>
          <p:nvPr/>
        </p:nvSpPr>
        <p:spPr>
          <a:xfrm>
            <a:off x="0" y="-1"/>
            <a:ext cx="12192000" cy="6013173"/>
          </a:xfrm>
          <a:prstGeom prst="rect">
            <a:avLst/>
          </a:prstGeom>
          <a:solidFill>
            <a:srgbClr val="1A60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3E4A31-3AEC-AEB8-ED9D-C414DBE9B620}"/>
              </a:ext>
            </a:extLst>
          </p:cNvPr>
          <p:cNvSpPr txBox="1"/>
          <p:nvPr/>
        </p:nvSpPr>
        <p:spPr>
          <a:xfrm>
            <a:off x="2001156" y="1122362"/>
            <a:ext cx="8189683" cy="113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5000" b="1" dirty="0">
                <a:solidFill>
                  <a:srgbClr val="ECF4F9"/>
                </a:solidFill>
              </a:rPr>
              <a:t>ΕΜΒΡΥΟΛΟΓΙΑ</a:t>
            </a:r>
            <a:endParaRPr lang="en-US" sz="5000" b="1" dirty="0">
              <a:solidFill>
                <a:srgbClr val="ECF4F9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091519-17C6-2D61-FC96-C1F5DB0B6194}"/>
              </a:ext>
            </a:extLst>
          </p:cNvPr>
          <p:cNvSpPr txBox="1"/>
          <p:nvPr/>
        </p:nvSpPr>
        <p:spPr>
          <a:xfrm>
            <a:off x="848495" y="3978692"/>
            <a:ext cx="5997146" cy="1894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>
                <a:solidFill>
                  <a:srgbClr val="ECF4F9"/>
                </a:solidFill>
              </a:rPr>
              <a:t>Θεόδωρος Μαριόλης </a:t>
            </a:r>
            <a:r>
              <a:rPr lang="el-GR" sz="2000" b="1" dirty="0" err="1">
                <a:solidFill>
                  <a:srgbClr val="ECF4F9"/>
                </a:solidFill>
              </a:rPr>
              <a:t>Σαψάκος</a:t>
            </a:r>
            <a:endParaRPr lang="el-GR" sz="2000" b="1" dirty="0">
              <a:solidFill>
                <a:srgbClr val="ECF4F9"/>
              </a:solidFill>
            </a:endParaRP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Καθηγητής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</a:rPr>
              <a:t>Email: </a:t>
            </a:r>
            <a:r>
              <a:rPr lang="el-GR" sz="2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theodorosmariolis@yahoo.gr</a:t>
            </a:r>
            <a:r>
              <a:rPr lang="el-GR" sz="20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Τ: 6972910328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3E5BD1B-8D4A-0E48-0B36-CF5C6FF37ADC}"/>
              </a:ext>
            </a:extLst>
          </p:cNvPr>
          <p:cNvGrpSpPr/>
          <p:nvPr/>
        </p:nvGrpSpPr>
        <p:grpSpPr>
          <a:xfrm>
            <a:off x="9249363" y="6089481"/>
            <a:ext cx="2837274" cy="697314"/>
            <a:chOff x="2327849" y="5960673"/>
            <a:chExt cx="2837274" cy="697314"/>
          </a:xfrm>
        </p:grpSpPr>
        <p:pic>
          <p:nvPicPr>
            <p:cNvPr id="8" name="Picture 7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BF717E89-5C8B-7AD9-4BE6-DD2CDBFD5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2327849" y="5960673"/>
              <a:ext cx="1079911" cy="69731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A8093ED-5DB7-9C81-79B8-49031ACC4751}"/>
                </a:ext>
              </a:extLst>
            </p:cNvPr>
            <p:cNvGrpSpPr/>
            <p:nvPr/>
          </p:nvGrpSpPr>
          <p:grpSpPr>
            <a:xfrm>
              <a:off x="3407760" y="6004358"/>
              <a:ext cx="1757363" cy="609945"/>
              <a:chOff x="10353324" y="101428"/>
              <a:chExt cx="1757363" cy="609945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19D6C83E-3C02-833E-4434-227E3D869C6B}"/>
                  </a:ext>
                </a:extLst>
              </p:cNvPr>
              <p:cNvCxnSpPr/>
              <p:nvPr/>
            </p:nvCxnSpPr>
            <p:spPr>
              <a:xfrm>
                <a:off x="10353324" y="101428"/>
                <a:ext cx="0" cy="609944"/>
              </a:xfrm>
              <a:prstGeom prst="line">
                <a:avLst/>
              </a:prstGeom>
              <a:solidFill>
                <a:srgbClr val="ECF4F9"/>
              </a:solidFill>
              <a:ln>
                <a:solidFill>
                  <a:srgbClr val="4A8CC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B811B469-5B5D-B45F-425E-7F612E6CB4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97"/>
              <a:stretch>
                <a:fillRect/>
              </a:stretch>
            </p:blipFill>
            <p:spPr>
              <a:xfrm>
                <a:off x="10415668" y="101428"/>
                <a:ext cx="1695019" cy="60994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781115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330A8B-6E42-8BFD-58F1-813E3C3E9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Καταβολές Γεννητικού Συστήματος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5854B42-0AF2-F385-35B1-39100EC91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457" y="1908402"/>
            <a:ext cx="5355772" cy="4466318"/>
          </a:xfrm>
        </p:spPr>
        <p:txBody>
          <a:bodyPr>
            <a:normAutofit/>
          </a:bodyPr>
          <a:lstStyle/>
          <a:p>
            <a:r>
              <a:rPr lang="el-GR" sz="2000" dirty="0"/>
              <a:t>Γεννητικό Φύμα Της </a:t>
            </a:r>
            <a:r>
              <a:rPr lang="el-GR" sz="2000" dirty="0" err="1"/>
              <a:t>Σωματόπλευρας</a:t>
            </a:r>
            <a:r>
              <a:rPr lang="el-GR" sz="2000" dirty="0"/>
              <a:t>. </a:t>
            </a:r>
          </a:p>
          <a:p>
            <a:r>
              <a:rPr lang="el-GR" sz="2000" dirty="0"/>
              <a:t>Κατώτερη Μοίρα Του Ουρογεννητικού Κόλπου. </a:t>
            </a:r>
          </a:p>
          <a:p>
            <a:r>
              <a:rPr lang="el-GR" sz="2000" dirty="0"/>
              <a:t>Γεννητική Ακρολοφία Του Διάμεσου Μεσοδέρματος Από Την Οποία Προέρχονται Οι </a:t>
            </a:r>
            <a:r>
              <a:rPr lang="el-GR" sz="2000" dirty="0" err="1"/>
              <a:t>Γονάδες</a:t>
            </a:r>
            <a:r>
              <a:rPr lang="el-GR" sz="2000" dirty="0"/>
              <a:t>. </a:t>
            </a:r>
          </a:p>
          <a:p>
            <a:r>
              <a:rPr lang="el-GR" sz="2000" dirty="0" err="1"/>
              <a:t>Παραμεσονεφρικοί</a:t>
            </a:r>
            <a:r>
              <a:rPr lang="el-GR" sz="2000" dirty="0"/>
              <a:t> Πόροι (Εγκόλπωση Του Περιτοναίου). </a:t>
            </a:r>
          </a:p>
          <a:p>
            <a:endParaRPr lang="el-GR" sz="2000" dirty="0"/>
          </a:p>
        </p:txBody>
      </p:sp>
      <p:pic>
        <p:nvPicPr>
          <p:cNvPr id="16386" name="Picture 2" descr="4 -reproductive_system">
            <a:extLst>
              <a:ext uri="{FF2B5EF4-FFF2-40B4-BE49-F238E27FC236}">
                <a16:creationId xmlns:a16="http://schemas.microsoft.com/office/drawing/2014/main" id="{8317AD99-D547-A5FA-F198-7F3800A65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153" y="1908402"/>
            <a:ext cx="6076950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335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8A5C27C-1201-E760-4A4B-38E0EC83D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9873"/>
            <a:ext cx="10515600" cy="765752"/>
          </a:xfrm>
        </p:spPr>
        <p:txBody>
          <a:bodyPr>
            <a:normAutofit fontScale="90000"/>
          </a:bodyPr>
          <a:lstStyle/>
          <a:p>
            <a:r>
              <a:rPr lang="el-GR" dirty="0"/>
              <a:t>Από τον ουρογεννητικό κόλπο προέρχονται: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BAFC3DC-6CF1-8D12-1EA5-7A27258E5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018314" cy="4422775"/>
          </a:xfrm>
        </p:spPr>
        <p:txBody>
          <a:bodyPr>
            <a:normAutofit/>
          </a:bodyPr>
          <a:lstStyle/>
          <a:p>
            <a:r>
              <a:rPr lang="el-GR" dirty="0"/>
              <a:t>η ουροδόχος κύστη, </a:t>
            </a:r>
          </a:p>
          <a:p>
            <a:r>
              <a:rPr lang="el-GR" dirty="0"/>
              <a:t>ο προστάτης αδένας, </a:t>
            </a:r>
          </a:p>
          <a:p>
            <a:r>
              <a:rPr lang="el-GR" dirty="0"/>
              <a:t>οι </a:t>
            </a:r>
            <a:r>
              <a:rPr lang="el-GR" dirty="0" err="1"/>
              <a:t>βολβοουρηθραίοι</a:t>
            </a:r>
            <a:r>
              <a:rPr lang="el-GR" dirty="0"/>
              <a:t> αδένες,</a:t>
            </a:r>
          </a:p>
          <a:p>
            <a:r>
              <a:rPr lang="el-GR" dirty="0"/>
              <a:t> οι </a:t>
            </a:r>
            <a:r>
              <a:rPr lang="el-GR" dirty="0" err="1"/>
              <a:t>περιουρηθρικοί</a:t>
            </a:r>
            <a:r>
              <a:rPr lang="el-GR" dirty="0"/>
              <a:t> αδένες </a:t>
            </a:r>
          </a:p>
          <a:p>
            <a:r>
              <a:rPr lang="el-GR" dirty="0"/>
              <a:t> η προστατική-μεμβρανώδης-</a:t>
            </a:r>
            <a:r>
              <a:rPr lang="el-GR" dirty="0" err="1"/>
              <a:t>πεϊκή</a:t>
            </a:r>
            <a:r>
              <a:rPr lang="el-GR" dirty="0"/>
              <a:t> μοίρα της ουρήθρας.</a:t>
            </a:r>
          </a:p>
        </p:txBody>
      </p:sp>
      <p:pic>
        <p:nvPicPr>
          <p:cNvPr id="34818" name="Picture 2" descr="Embryology of Urinary Tract | Pediatric Urology Book">
            <a:extLst>
              <a:ext uri="{FF2B5EF4-FFF2-40B4-BE49-F238E27FC236}">
                <a16:creationId xmlns:a16="http://schemas.microsoft.com/office/drawing/2014/main" id="{C9B0C1E8-C61E-330E-5C60-16F25B700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082" y="2335575"/>
            <a:ext cx="5607877" cy="315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83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E68F5E-FBB7-DDAF-3CF5-117F19A2B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Καθορισμός Του Φύλου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580C094-EDD6-9CCF-7D6E-CD0CCC011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96" y="1880054"/>
            <a:ext cx="7495948" cy="4673146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Από Το Γενετικό Φύλο Του Εμβρύου Καθορίζεται Η Εξέλιξη Και Η Διαφοροποίηση Του Φύλου. </a:t>
            </a:r>
          </a:p>
          <a:p>
            <a:r>
              <a:rPr lang="el-GR" dirty="0"/>
              <a:t>Το Γονίδιο Ρύθμισης Του Φύλου Στο Χρωμόσωμα Υ (SRY) Κωδικοποιεί Τον </a:t>
            </a:r>
            <a:r>
              <a:rPr lang="el-GR" dirty="0" err="1"/>
              <a:t>Ορχεοκαθοριστικό</a:t>
            </a:r>
            <a:r>
              <a:rPr lang="el-GR" dirty="0"/>
              <a:t> Παράγοντα (</a:t>
            </a:r>
            <a:r>
              <a:rPr lang="el-GR" dirty="0" err="1"/>
              <a:t>Testis</a:t>
            </a:r>
            <a:r>
              <a:rPr lang="el-GR" dirty="0"/>
              <a:t> </a:t>
            </a:r>
            <a:r>
              <a:rPr lang="el-GR" dirty="0" err="1"/>
              <a:t>Determining</a:t>
            </a:r>
            <a:r>
              <a:rPr lang="el-GR" dirty="0"/>
              <a:t> </a:t>
            </a:r>
            <a:r>
              <a:rPr lang="el-GR" dirty="0" err="1"/>
              <a:t>Factor</a:t>
            </a:r>
            <a:r>
              <a:rPr lang="el-GR" dirty="0"/>
              <a:t> – TDF), Ο Οποίος Προκαλεί Την Εξέλιξη Της </a:t>
            </a:r>
            <a:r>
              <a:rPr lang="el-GR" dirty="0" err="1"/>
              <a:t>Γονάδας</a:t>
            </a:r>
            <a:r>
              <a:rPr lang="el-GR" dirty="0"/>
              <a:t> Σε </a:t>
            </a:r>
            <a:r>
              <a:rPr lang="el-GR" dirty="0" err="1"/>
              <a:t>Όρχι</a:t>
            </a:r>
            <a:r>
              <a:rPr lang="el-GR" dirty="0"/>
              <a:t>. </a:t>
            </a:r>
          </a:p>
          <a:p>
            <a:r>
              <a:rPr lang="el-GR" dirty="0"/>
              <a:t>Η Τεστοστερόνη Που Εκκρίνεται Από Τα Κύτταρα Του </a:t>
            </a:r>
            <a:r>
              <a:rPr lang="el-GR" dirty="0" err="1"/>
              <a:t>Όρχεως</a:t>
            </a:r>
            <a:r>
              <a:rPr lang="el-GR" dirty="0"/>
              <a:t> (</a:t>
            </a:r>
            <a:r>
              <a:rPr lang="el-GR" dirty="0" err="1"/>
              <a:t>Leydig</a:t>
            </a:r>
            <a:r>
              <a:rPr lang="el-GR" dirty="0"/>
              <a:t>) Προκαλεί Την Ανάπτυξη Των Εξωτερικών Γεννητικών Οργάνων Και Επιδρά Στους </a:t>
            </a:r>
            <a:r>
              <a:rPr lang="el-GR" dirty="0" err="1"/>
              <a:t>Μεσονεφρικούς</a:t>
            </a:r>
            <a:r>
              <a:rPr lang="el-GR" dirty="0"/>
              <a:t> Πόρους. </a:t>
            </a:r>
          </a:p>
          <a:p>
            <a:r>
              <a:rPr lang="el-GR" dirty="0"/>
              <a:t>Η Απουσία Τεστοστερόνης Και </a:t>
            </a:r>
            <a:r>
              <a:rPr lang="el-GR" dirty="0" err="1"/>
              <a:t>Αντιμυλλέριου</a:t>
            </a:r>
            <a:r>
              <a:rPr lang="el-GR" dirty="0"/>
              <a:t> Ορμόνης Οδηγεί Στην Υποστροφή Των </a:t>
            </a:r>
            <a:r>
              <a:rPr lang="el-GR" dirty="0" err="1"/>
              <a:t>Μεσονεφρικών</a:t>
            </a:r>
            <a:r>
              <a:rPr lang="el-GR" dirty="0"/>
              <a:t> Πόρων Και Προάγει Τη Διαφοροποίηση Των </a:t>
            </a:r>
            <a:r>
              <a:rPr lang="el-GR" dirty="0" err="1"/>
              <a:t>Παραμεσονεφρικών</a:t>
            </a:r>
            <a:r>
              <a:rPr lang="el-GR" dirty="0"/>
              <a:t> Πόρων. </a:t>
            </a:r>
          </a:p>
          <a:p>
            <a:endParaRPr lang="el-GR" dirty="0"/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E215E2A8-8FD1-77EB-B263-B6A49B665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644" y="1880054"/>
            <a:ext cx="4212274" cy="4212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6851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A9B9FE-23B3-6220-EA8B-3B5EEDC7C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Εξωτερικά Γεννητικά Όργανα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473EB2-4F12-A8A2-1717-DBAA0A19A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Από Το Γεννητικό Φύμα Προέρχεται Το Πέος. </a:t>
            </a:r>
          </a:p>
          <a:p>
            <a:r>
              <a:rPr lang="el-GR" dirty="0"/>
              <a:t>Οι </a:t>
            </a:r>
            <a:r>
              <a:rPr lang="el-GR" dirty="0" err="1"/>
              <a:t>Χειλεοοσχεϊκές</a:t>
            </a:r>
            <a:r>
              <a:rPr lang="el-GR" dirty="0"/>
              <a:t> Πτυχές Μετατρέπονται Σε Όσχεο. </a:t>
            </a:r>
          </a:p>
          <a:p>
            <a:r>
              <a:rPr lang="el-GR" dirty="0"/>
              <a:t>Ο Ουρογεννητικός Κόλπος Ενσωματώνεται Στο Γεννητικό Φύμα Και Μετατρέπεται Στο Μεγαλύτερο Μέρος Της </a:t>
            </a:r>
            <a:r>
              <a:rPr lang="el-GR" dirty="0" err="1"/>
              <a:t>Πεϊκής</a:t>
            </a:r>
            <a:r>
              <a:rPr lang="el-GR" dirty="0"/>
              <a:t> Ουρήθρας. </a:t>
            </a:r>
          </a:p>
          <a:p>
            <a:r>
              <a:rPr lang="el-GR" dirty="0"/>
              <a:t>Οι Ουρογεννητικές Πτυχές Συμμετέχουν Στον Σχηματισμό Της Κοιλιακής Επιφάνειας Του Πέους.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46255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E01B22F-E659-1407-E4B7-4253341D4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Ανάπτυξη των </a:t>
            </a:r>
            <a:r>
              <a:rPr lang="el-GR" dirty="0" err="1"/>
              <a:t>Γονάδων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1F86942-FAFC-86CF-5FAF-BDE69B7E9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/>
              <a:t>Οι </a:t>
            </a:r>
            <a:r>
              <a:rPr lang="el-GR" dirty="0" err="1"/>
              <a:t>Γονάδες</a:t>
            </a:r>
            <a:r>
              <a:rPr lang="el-GR" dirty="0"/>
              <a:t> Προέρχονται Από Τη Γεννητική Ακρολοφία Που Προέρχεται Από Το Διάμεσο Μεσόδερμα Του </a:t>
            </a:r>
            <a:r>
              <a:rPr lang="el-GR" dirty="0" err="1"/>
              <a:t>Γαστριδίου</a:t>
            </a:r>
            <a:r>
              <a:rPr lang="el-GR" dirty="0"/>
              <a:t>. </a:t>
            </a:r>
          </a:p>
          <a:p>
            <a:r>
              <a:rPr lang="el-GR" dirty="0"/>
              <a:t>Το Επιθήλιο Της Γεννητικής Ακρολοφίας Συνεχίζεται Με Το </a:t>
            </a:r>
            <a:r>
              <a:rPr lang="el-GR" dirty="0" err="1"/>
              <a:t>Τοιχωματικό</a:t>
            </a:r>
            <a:r>
              <a:rPr lang="el-GR" dirty="0"/>
              <a:t> Περιτόναιο (</a:t>
            </a:r>
            <a:r>
              <a:rPr lang="el-GR" dirty="0" err="1"/>
              <a:t>Μεσοθήλιο</a:t>
            </a:r>
            <a:r>
              <a:rPr lang="el-GR" dirty="0"/>
              <a:t>). </a:t>
            </a:r>
          </a:p>
          <a:p>
            <a:r>
              <a:rPr lang="el-GR" dirty="0"/>
              <a:t>Το Επιθήλιο </a:t>
            </a:r>
            <a:r>
              <a:rPr lang="el-GR" dirty="0" err="1"/>
              <a:t>Παχύνεται</a:t>
            </a:r>
            <a:r>
              <a:rPr lang="el-GR" dirty="0"/>
              <a:t> Και Καταδύεται Μέσα Στην Αναπτυσσόμενη </a:t>
            </a:r>
            <a:r>
              <a:rPr lang="el-GR" dirty="0" err="1"/>
              <a:t>Γονάδα</a:t>
            </a:r>
            <a:r>
              <a:rPr lang="el-GR" dirty="0"/>
              <a:t> Σε Δύο Κύματα Επιθηλιακών Γεννητικών Χορδών. </a:t>
            </a:r>
          </a:p>
          <a:p>
            <a:r>
              <a:rPr lang="el-GR" dirty="0"/>
              <a:t>Οι Πρωτογενείς Γεννητικές Χορδές Γίνονται Σπερματικά Σωληνάρια Του </a:t>
            </a:r>
            <a:r>
              <a:rPr lang="el-GR" dirty="0" err="1"/>
              <a:t>Όρχεως</a:t>
            </a:r>
            <a:r>
              <a:rPr lang="el-GR" dirty="0"/>
              <a:t>. </a:t>
            </a:r>
          </a:p>
          <a:p>
            <a:r>
              <a:rPr lang="el-GR" dirty="0"/>
              <a:t>Τα Αρχέγονα Γεννητικά Κύτταρα Μεταναστεύουν Στις </a:t>
            </a:r>
            <a:r>
              <a:rPr lang="el-GR" dirty="0" err="1"/>
              <a:t>Γονάδες</a:t>
            </a:r>
            <a:r>
              <a:rPr lang="el-GR" dirty="0"/>
              <a:t> Από Τον Εντερικό Σωλήνα.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472428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70136C-E9A0-DECA-3681-05EC75C8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Συγγενείς Ανωμαλίες και Κλινικές Συσχετίσεις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1B10C63-5B15-C44D-FCA2-28A792DB8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Υποσπαδίας. </a:t>
            </a:r>
          </a:p>
          <a:p>
            <a:r>
              <a:rPr lang="el-GR" dirty="0" err="1"/>
              <a:t>Επισπαδίας</a:t>
            </a:r>
            <a:r>
              <a:rPr lang="el-GR" dirty="0"/>
              <a:t>. </a:t>
            </a:r>
          </a:p>
          <a:p>
            <a:r>
              <a:rPr lang="el-GR" dirty="0" err="1"/>
              <a:t>Εκστροφή</a:t>
            </a:r>
            <a:r>
              <a:rPr lang="el-GR" dirty="0"/>
              <a:t> Της Ουροδόχου </a:t>
            </a:r>
            <a:r>
              <a:rPr lang="el-GR" dirty="0" err="1"/>
              <a:t>Κύστεως</a:t>
            </a:r>
            <a:r>
              <a:rPr lang="el-GR" dirty="0"/>
              <a:t>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07435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53F28-E53D-1F71-9355-F799D6E57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13A4415-5B77-5A2E-9F23-A73E160EDFC7}"/>
              </a:ext>
            </a:extLst>
          </p:cNvPr>
          <p:cNvSpPr/>
          <p:nvPr/>
        </p:nvSpPr>
        <p:spPr>
          <a:xfrm>
            <a:off x="0" y="0"/>
            <a:ext cx="12192000" cy="5257799"/>
          </a:xfrm>
          <a:prstGeom prst="rect">
            <a:avLst/>
          </a:prstGeom>
          <a:solidFill>
            <a:srgbClr val="1A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8CCA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345C998-5EDA-4FD6-7385-60C1AE5809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Template?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4D130784-E050-00C7-6C0A-71FA753BF5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err="1"/>
              <a:t>Πλιζ</a:t>
            </a:r>
            <a:r>
              <a:rPr lang="el-GR" dirty="0"/>
              <a:t> όχι ροζ, μωβ, </a:t>
            </a:r>
            <a:r>
              <a:rPr lang="el-GR" dirty="0" err="1"/>
              <a:t>πρασινο</a:t>
            </a:r>
            <a:r>
              <a:rPr lang="el-GR" dirty="0"/>
              <a:t>, </a:t>
            </a:r>
            <a:r>
              <a:rPr lang="el-GR" dirty="0" err="1"/>
              <a:t>μαρεσουν</a:t>
            </a:r>
            <a:r>
              <a:rPr lang="el-GR" dirty="0"/>
              <a:t> τα μπλε του </a:t>
            </a:r>
            <a:r>
              <a:rPr lang="el-GR" dirty="0" err="1"/>
              <a:t>εκπα</a:t>
            </a:r>
            <a:endParaRPr lang="el-GR" dirty="0"/>
          </a:p>
        </p:txBody>
      </p:sp>
      <p:pic>
        <p:nvPicPr>
          <p:cNvPr id="6" name="Picture 5" descr="A room with rows of chairs&#10;&#10;AI-generated content may be incorrect.">
            <a:extLst>
              <a:ext uri="{FF2B5EF4-FFF2-40B4-BE49-F238E27FC236}">
                <a16:creationId xmlns:a16="http://schemas.microsoft.com/office/drawing/2014/main" id="{1ED0AEA4-7762-2D1F-082E-AA84E66C5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2" t="47" r="32064" b="-1"/>
          <a:stretch>
            <a:fillRect/>
          </a:stretch>
        </p:blipFill>
        <p:spPr>
          <a:xfrm rot="5400000">
            <a:off x="3089412" y="-3089414"/>
            <a:ext cx="6013173" cy="121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0ED704E-0346-2DED-9EF8-8772897FC3B0}"/>
              </a:ext>
            </a:extLst>
          </p:cNvPr>
          <p:cNvSpPr/>
          <p:nvPr/>
        </p:nvSpPr>
        <p:spPr>
          <a:xfrm>
            <a:off x="0" y="-1"/>
            <a:ext cx="12192000" cy="6013173"/>
          </a:xfrm>
          <a:prstGeom prst="rect">
            <a:avLst/>
          </a:prstGeom>
          <a:solidFill>
            <a:srgbClr val="1A60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12C048-1F17-1426-C1CD-6BFBD17FE8BD}"/>
              </a:ext>
            </a:extLst>
          </p:cNvPr>
          <p:cNvSpPr txBox="1"/>
          <p:nvPr/>
        </p:nvSpPr>
        <p:spPr>
          <a:xfrm>
            <a:off x="2001156" y="1122362"/>
            <a:ext cx="8189683" cy="113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5000" b="1" dirty="0">
                <a:solidFill>
                  <a:srgbClr val="ECF4F9"/>
                </a:solidFill>
              </a:rPr>
              <a:t>ΙΣΤΟΛΟΓΙΑ</a:t>
            </a:r>
            <a:endParaRPr lang="en-US" sz="5000" b="1" dirty="0">
              <a:solidFill>
                <a:srgbClr val="ECF4F9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7D5361-0632-4D75-3C25-410E51DBD427}"/>
              </a:ext>
            </a:extLst>
          </p:cNvPr>
          <p:cNvSpPr txBox="1"/>
          <p:nvPr/>
        </p:nvSpPr>
        <p:spPr>
          <a:xfrm>
            <a:off x="848495" y="3978692"/>
            <a:ext cx="5997146" cy="1894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>
                <a:solidFill>
                  <a:srgbClr val="ECF4F9"/>
                </a:solidFill>
              </a:rPr>
              <a:t>Θεόδωρος Μαριόλης </a:t>
            </a:r>
            <a:r>
              <a:rPr lang="el-GR" sz="2000" b="1" dirty="0" err="1">
                <a:solidFill>
                  <a:srgbClr val="ECF4F9"/>
                </a:solidFill>
              </a:rPr>
              <a:t>Σαψάκος</a:t>
            </a:r>
            <a:endParaRPr lang="el-GR" sz="2000" b="1" dirty="0">
              <a:solidFill>
                <a:srgbClr val="ECF4F9"/>
              </a:solidFill>
            </a:endParaRP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Καθηγητής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</a:rPr>
              <a:t>Email: </a:t>
            </a:r>
            <a:r>
              <a:rPr lang="el-GR" sz="2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theodorosmariolis@yahoo.gr</a:t>
            </a:r>
            <a:r>
              <a:rPr lang="el-GR" sz="20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Τ: 6972910328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CD17644-0C15-C189-D4AA-85722F4B2C0B}"/>
              </a:ext>
            </a:extLst>
          </p:cNvPr>
          <p:cNvGrpSpPr/>
          <p:nvPr/>
        </p:nvGrpSpPr>
        <p:grpSpPr>
          <a:xfrm>
            <a:off x="9249363" y="6089481"/>
            <a:ext cx="2837274" cy="697314"/>
            <a:chOff x="2327849" y="5960673"/>
            <a:chExt cx="2837274" cy="697314"/>
          </a:xfrm>
        </p:grpSpPr>
        <p:pic>
          <p:nvPicPr>
            <p:cNvPr id="8" name="Picture 7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7D815BF9-DC35-E54F-41BB-9055AF6651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2327849" y="5960673"/>
              <a:ext cx="1079911" cy="69731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9DF8B85-2517-85AD-CEB8-C8CA85C4ECE4}"/>
                </a:ext>
              </a:extLst>
            </p:cNvPr>
            <p:cNvGrpSpPr/>
            <p:nvPr/>
          </p:nvGrpSpPr>
          <p:grpSpPr>
            <a:xfrm>
              <a:off x="3407760" y="6004358"/>
              <a:ext cx="1757363" cy="609945"/>
              <a:chOff x="10353324" y="101428"/>
              <a:chExt cx="1757363" cy="609945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C58C7B76-09CB-EE49-AFD0-8A4DB7A04A3F}"/>
                  </a:ext>
                </a:extLst>
              </p:cNvPr>
              <p:cNvCxnSpPr/>
              <p:nvPr/>
            </p:nvCxnSpPr>
            <p:spPr>
              <a:xfrm>
                <a:off x="10353324" y="101428"/>
                <a:ext cx="0" cy="609944"/>
              </a:xfrm>
              <a:prstGeom prst="line">
                <a:avLst/>
              </a:prstGeom>
              <a:solidFill>
                <a:srgbClr val="ECF4F9"/>
              </a:solidFill>
              <a:ln>
                <a:solidFill>
                  <a:srgbClr val="4A8CC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A8FEB901-A930-2CA6-05F5-F3513CC303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97"/>
              <a:stretch>
                <a:fillRect/>
              </a:stretch>
            </p:blipFill>
            <p:spPr>
              <a:xfrm>
                <a:off x="10415668" y="101428"/>
                <a:ext cx="1695019" cy="60994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6337757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E4CA470-B932-2AF5-CC2C-C724B30AA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Όρχεις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B6A58D4-A792-9BAE-4B36-DC0D5AFDA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243" y="1825624"/>
            <a:ext cx="7870371" cy="4803776"/>
          </a:xfrm>
        </p:spPr>
        <p:txBody>
          <a:bodyPr>
            <a:normAutofit fontScale="92500" lnSpcReduction="10000"/>
          </a:bodyPr>
          <a:lstStyle/>
          <a:p>
            <a:r>
              <a:rPr lang="el-GR" sz="1400" dirty="0"/>
              <a:t>Έχουν Ινώδες Περίβλημα (Εξωτερικά), Με </a:t>
            </a:r>
            <a:r>
              <a:rPr lang="el-GR" sz="1400" dirty="0" err="1"/>
              <a:t>Προσεκβολές</a:t>
            </a:r>
            <a:r>
              <a:rPr lang="el-GR" sz="1400" dirty="0"/>
              <a:t> Στο Παρέγχυμα Του </a:t>
            </a:r>
            <a:r>
              <a:rPr lang="el-GR" sz="1400" dirty="0" err="1"/>
              <a:t>Όρχεως</a:t>
            </a:r>
            <a:r>
              <a:rPr lang="el-GR" sz="1400" dirty="0"/>
              <a:t> Στο Οπίσθιο Τμήμα Του. Αυτές </a:t>
            </a:r>
            <a:r>
              <a:rPr lang="el-GR" sz="1400" dirty="0" err="1"/>
              <a:t>Παχύνονται</a:t>
            </a:r>
            <a:r>
              <a:rPr lang="el-GR" sz="1400" dirty="0"/>
              <a:t> Και Σχηματίζουν Το </a:t>
            </a:r>
            <a:r>
              <a:rPr lang="el-GR" sz="1400" dirty="0" err="1"/>
              <a:t>Μεσώλιο</a:t>
            </a:r>
            <a:r>
              <a:rPr lang="el-GR" sz="1400" dirty="0"/>
              <a:t> Του </a:t>
            </a:r>
            <a:r>
              <a:rPr lang="el-GR" sz="1400" dirty="0" err="1"/>
              <a:t>Όρχεως</a:t>
            </a:r>
            <a:r>
              <a:rPr lang="el-GR" sz="1400" dirty="0"/>
              <a:t>. </a:t>
            </a:r>
          </a:p>
          <a:p>
            <a:r>
              <a:rPr lang="el-GR" sz="1400" dirty="0"/>
              <a:t>Τα Ινώδη </a:t>
            </a:r>
            <a:r>
              <a:rPr lang="el-GR" sz="1400" dirty="0" err="1"/>
              <a:t>Διαφραγμάτια</a:t>
            </a:r>
            <a:r>
              <a:rPr lang="el-GR" sz="1400" dirty="0"/>
              <a:t> Από Το </a:t>
            </a:r>
            <a:r>
              <a:rPr lang="el-GR" sz="1400" dirty="0" err="1"/>
              <a:t>Μεσώλιο</a:t>
            </a:r>
            <a:r>
              <a:rPr lang="el-GR" sz="1400" dirty="0"/>
              <a:t> Διαιρούν Το Παρέγχυμα Σε Λόβια, Τα Οποία Περιέχουν 1–4 Σπερματικά Σωληνάρια. </a:t>
            </a:r>
          </a:p>
          <a:p>
            <a:pPr marL="0" indent="0">
              <a:buNone/>
            </a:pPr>
            <a:r>
              <a:rPr lang="el-GR" sz="1400" b="1" dirty="0"/>
              <a:t>Ιστολογική Δομή Σπερματικών </a:t>
            </a:r>
            <a:r>
              <a:rPr lang="el-GR" sz="1400" b="1" dirty="0" err="1"/>
              <a:t>Σωληναρίων</a:t>
            </a:r>
            <a:endParaRPr lang="el-GR" sz="1400" b="1" dirty="0"/>
          </a:p>
          <a:p>
            <a:r>
              <a:rPr lang="el-GR" sz="1400" dirty="0"/>
              <a:t>Το Εξωτερικό Τοίχωμα (Ίδιος Χιτώνας) Αποτελείται Από Βασική Μεμβράνη, Στρώμα Κολλαγόνου Και </a:t>
            </a:r>
            <a:r>
              <a:rPr lang="el-GR" sz="1400" dirty="0" err="1"/>
              <a:t>Μυοειδή</a:t>
            </a:r>
            <a:r>
              <a:rPr lang="el-GR" sz="1400" dirty="0"/>
              <a:t> Κύτταρα. </a:t>
            </a:r>
          </a:p>
          <a:p>
            <a:r>
              <a:rPr lang="el-GR" sz="1400" dirty="0"/>
              <a:t>Εσωτερικά Στον Αυλό Βρίσκεται Το Σπερματικό Ή Βλαστικό Επιθήλιο Μαζί Με Κύτταρα </a:t>
            </a:r>
            <a:r>
              <a:rPr lang="el-GR" sz="1400" dirty="0" err="1"/>
              <a:t>Sertoli</a:t>
            </a:r>
            <a:r>
              <a:rPr lang="el-GR" sz="1400" dirty="0"/>
              <a:t> (Στηρικτικά). </a:t>
            </a:r>
          </a:p>
          <a:p>
            <a:r>
              <a:rPr lang="el-GR" sz="1400" dirty="0"/>
              <a:t>Στα Διαστήματα Μεταξύ Των Γειτονικών Σπερματικών </a:t>
            </a:r>
            <a:r>
              <a:rPr lang="el-GR" sz="1400" dirty="0" err="1"/>
              <a:t>Σωληναρίων</a:t>
            </a:r>
            <a:r>
              <a:rPr lang="el-GR" sz="1400" dirty="0"/>
              <a:t> Βρίσκονται Τα </a:t>
            </a:r>
            <a:r>
              <a:rPr lang="el-GR" sz="1400" dirty="0" err="1"/>
              <a:t>Ορμονοπαραγωγά</a:t>
            </a:r>
            <a:r>
              <a:rPr lang="el-GR" sz="1400" dirty="0"/>
              <a:t> Κύτταρα </a:t>
            </a:r>
            <a:r>
              <a:rPr lang="el-GR" sz="1400" dirty="0" err="1"/>
              <a:t>Leydig</a:t>
            </a:r>
            <a:r>
              <a:rPr lang="el-GR" sz="1400" dirty="0"/>
              <a:t>. </a:t>
            </a:r>
          </a:p>
          <a:p>
            <a:pPr marL="0" indent="0">
              <a:buNone/>
            </a:pPr>
            <a:r>
              <a:rPr lang="el-GR" sz="1400" b="1" dirty="0"/>
              <a:t>Βλαστικό Επιθήλιο Και Σπερματογένεση</a:t>
            </a:r>
          </a:p>
          <a:p>
            <a:r>
              <a:rPr lang="el-GR" sz="1400" dirty="0"/>
              <a:t>Το Βλαστικό Επιθήλιο Παράγει Τους Απλοειδείς Γαμέτες Του Άρρενος (Σπερματοζωάρια). </a:t>
            </a:r>
          </a:p>
          <a:p>
            <a:r>
              <a:rPr lang="el-GR" sz="1400" dirty="0"/>
              <a:t>Η Διαδικασία Πραγματοποιείται Σε Διαδοχικά Στάδια: </a:t>
            </a:r>
            <a:r>
              <a:rPr lang="el-GR" sz="1400" dirty="0" err="1"/>
              <a:t>Σπερματοκυτταρογένεση</a:t>
            </a:r>
            <a:r>
              <a:rPr lang="el-GR" sz="1400" dirty="0"/>
              <a:t>, Μείωση, </a:t>
            </a:r>
            <a:r>
              <a:rPr lang="el-GR" sz="1400" dirty="0" err="1"/>
              <a:t>Σπερμιογένεση</a:t>
            </a:r>
            <a:r>
              <a:rPr lang="el-GR" sz="1400" dirty="0"/>
              <a:t>.</a:t>
            </a:r>
          </a:p>
          <a:p>
            <a:endParaRPr lang="el-GR" sz="1400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63AD47E-44DD-D928-6B0E-91160B27F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6557" y="1825625"/>
            <a:ext cx="3133616" cy="455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9307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BED35E5-11A1-198D-6377-8940496DF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0CE9EFB-62CF-B67F-A973-5DADE83D4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Rectangle 7" descr="DSCN7281">
            <a:extLst>
              <a:ext uri="{FF2B5EF4-FFF2-40B4-BE49-F238E27FC236}">
                <a16:creationId xmlns:a16="http://schemas.microsoft.com/office/drawing/2014/main" id="{D28E5185-F834-7298-95EA-123CC987ECDE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838200" y="1341437"/>
            <a:ext cx="4284662" cy="467677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94BBBAF-57C6-677F-8C43-A87CFDBD9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620" y="1341437"/>
            <a:ext cx="4517888" cy="467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96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3BDBCF1-BF15-FD84-3613-AD491A585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Σπερματοζωάριο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F75DEEC-285A-B3D1-CB58-CA126BE22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4468586" cy="4754789"/>
          </a:xfrm>
        </p:spPr>
        <p:txBody>
          <a:bodyPr/>
          <a:lstStyle/>
          <a:p>
            <a:r>
              <a:rPr lang="el-GR" dirty="0"/>
              <a:t>Αποτελείται Από Κεφαλή (Πυρήνας, </a:t>
            </a:r>
            <a:r>
              <a:rPr lang="el-GR" dirty="0" err="1"/>
              <a:t>Ακροσωμιακή</a:t>
            </a:r>
            <a:r>
              <a:rPr lang="el-GR" dirty="0"/>
              <a:t> Καλύπτρα) Και Ουρά (Αυχένας, Μέσο, Κυρίως Και Τελικό Τμήμα).</a:t>
            </a:r>
          </a:p>
          <a:p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94FAB41-E272-CDB5-96DA-C30CC7385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7750" y="1825624"/>
            <a:ext cx="3938357" cy="466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919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BCF2D1-CAC9-BB41-652C-BA5E015B5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C02D261-BE6E-6710-1477-D2767BA70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9A87D05-4F39-3F3B-5987-227697890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904" y="1179381"/>
            <a:ext cx="9776210" cy="513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5633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20A03D1-2155-C1FF-0206-513D09245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Κύτταρα </a:t>
            </a:r>
            <a:r>
              <a:rPr lang="el-GR" dirty="0" err="1"/>
              <a:t>Sertoli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D025ED-AD57-DA3F-8A95-1472FC7C8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64729" cy="4591504"/>
          </a:xfrm>
        </p:spPr>
        <p:txBody>
          <a:bodyPr>
            <a:normAutofit lnSpcReduction="10000"/>
          </a:bodyPr>
          <a:lstStyle/>
          <a:p>
            <a:r>
              <a:rPr lang="el-GR" dirty="0"/>
              <a:t>Είναι Υψηλά Κυλινδρικά Κύτταρα. </a:t>
            </a:r>
          </a:p>
          <a:p>
            <a:r>
              <a:rPr lang="el-GR" dirty="0"/>
              <a:t>Λειτουργίες: Στηρικτικές, Φαγοκυτταρικές Και Εκκριτικές. </a:t>
            </a:r>
          </a:p>
          <a:p>
            <a:r>
              <a:rPr lang="el-GR" dirty="0"/>
              <a:t>Εκκρίνουν </a:t>
            </a:r>
            <a:r>
              <a:rPr lang="el-GR" dirty="0" err="1"/>
              <a:t>Μυλλέρια</a:t>
            </a:r>
            <a:r>
              <a:rPr lang="el-GR" dirty="0"/>
              <a:t> Ανασταλτική Ουσία (MIS), Πρωτεΐνη Δέσμευσης Ανδρογόνων Και Φέρουν Υποδοχείς FSH.</a:t>
            </a:r>
          </a:p>
          <a:p>
            <a:endParaRPr lang="el-GR" dirty="0"/>
          </a:p>
        </p:txBody>
      </p:sp>
      <p:pic>
        <p:nvPicPr>
          <p:cNvPr id="123912" name="Picture 8" descr="29_01">
            <a:extLst>
              <a:ext uri="{FF2B5EF4-FFF2-40B4-BE49-F238E27FC236}">
                <a16:creationId xmlns:a16="http://schemas.microsoft.com/office/drawing/2014/main" id="{28B94D29-68E4-257E-1F95-4B10A04A4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2"/>
          <a:stretch>
            <a:fillRect/>
          </a:stretch>
        </p:blipFill>
        <p:spPr bwMode="auto">
          <a:xfrm>
            <a:off x="7102929" y="2106045"/>
            <a:ext cx="4267200" cy="403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603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A2006B4-64F5-BE60-9BAB-0CFF26EAB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Ορχικός Διάμεσος Ιστός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D2D223A-87F2-F1D5-256F-52D7B0C87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Αποτελείται Από </a:t>
            </a:r>
            <a:r>
              <a:rPr lang="el-GR" dirty="0" err="1"/>
              <a:t>Ινοβλάστες</a:t>
            </a:r>
            <a:r>
              <a:rPr lang="el-GR" dirty="0"/>
              <a:t>, Κολλαγόνο, </a:t>
            </a:r>
            <a:r>
              <a:rPr lang="el-GR" dirty="0" err="1"/>
              <a:t>Μακροφάγα</a:t>
            </a:r>
            <a:r>
              <a:rPr lang="el-GR" dirty="0"/>
              <a:t>, Αιμοφόρα Και Λεμφικά Αγγεία Και Κύτταρα </a:t>
            </a:r>
            <a:r>
              <a:rPr lang="el-GR" dirty="0" err="1"/>
              <a:t>Leydig</a:t>
            </a:r>
            <a:r>
              <a:rPr lang="el-GR" dirty="0"/>
              <a:t>. </a:t>
            </a:r>
          </a:p>
          <a:p>
            <a:endParaRPr lang="el-GR" dirty="0"/>
          </a:p>
        </p:txBody>
      </p:sp>
      <p:pic>
        <p:nvPicPr>
          <p:cNvPr id="35843" name="Picture 4" descr="Testes_Infertility_SertoliCellOnly2">
            <a:extLst>
              <a:ext uri="{FF2B5EF4-FFF2-40B4-BE49-F238E27FC236}">
                <a16:creationId xmlns:a16="http://schemas.microsoft.com/office/drawing/2014/main" id="{A4B6C5C8-4F57-7E0B-9D14-1398F927D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086" y="3548063"/>
            <a:ext cx="35052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10" descr="Male06s">
            <a:extLst>
              <a:ext uri="{FF2B5EF4-FFF2-40B4-BE49-F238E27FC236}">
                <a16:creationId xmlns:a16="http://schemas.microsoft.com/office/drawing/2014/main" id="{E206811E-A31A-54CD-850A-C6DCC461A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542" y="3548062"/>
            <a:ext cx="3943349" cy="262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Rectangle 11">
            <a:extLst>
              <a:ext uri="{FF2B5EF4-FFF2-40B4-BE49-F238E27FC236}">
                <a16:creationId xmlns:a16="http://schemas.microsoft.com/office/drawing/2014/main" id="{AEA0C7DB-4407-EAE2-A109-BCA0506CF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0542" y="5719761"/>
            <a:ext cx="1676400" cy="457200"/>
          </a:xfrm>
          <a:prstGeom prst="rect">
            <a:avLst/>
          </a:prstGeom>
          <a:solidFill>
            <a:srgbClr val="EDFC2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l-GR" dirty="0">
                <a:solidFill>
                  <a:srgbClr val="000066"/>
                </a:solidFill>
              </a:rPr>
              <a:t>Leydig </a:t>
            </a:r>
            <a:r>
              <a:rPr lang="el-GR" altLang="el-GR" dirty="0">
                <a:solidFill>
                  <a:srgbClr val="000066"/>
                </a:solidFill>
              </a:rPr>
              <a:t>Κύτταρα</a:t>
            </a:r>
          </a:p>
        </p:txBody>
      </p:sp>
    </p:spTree>
    <p:extLst>
      <p:ext uri="{BB962C8B-B14F-4D97-AF65-F5344CB8AC3E}">
        <p14:creationId xmlns:p14="http://schemas.microsoft.com/office/powerpoint/2010/main" val="32395947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F4D9910-45FB-98E9-F06E-49C08A405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Ορχικό Δίκτυο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8786AE8-C566-9939-0954-BE569F89B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Επενδύεται Από Κυβοειδή Ή Χαμηλά Κυλινδρικά Κύτταρα.</a:t>
            </a:r>
          </a:p>
          <a:p>
            <a:endParaRPr lang="el-GR" dirty="0"/>
          </a:p>
        </p:txBody>
      </p:sp>
      <p:pic>
        <p:nvPicPr>
          <p:cNvPr id="4" name="Picture 8" descr="image016">
            <a:extLst>
              <a:ext uri="{FF2B5EF4-FFF2-40B4-BE49-F238E27FC236}">
                <a16:creationId xmlns:a16="http://schemas.microsoft.com/office/drawing/2014/main" id="{AEDD125B-97A9-DF4D-5ED9-180027C89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228" y="2737644"/>
            <a:ext cx="4022271" cy="351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Testes_LeydigCellTumor10_Regressed">
            <a:extLst>
              <a:ext uri="{FF2B5EF4-FFF2-40B4-BE49-F238E27FC236}">
                <a16:creationId xmlns:a16="http://schemas.microsoft.com/office/drawing/2014/main" id="{217BE010-9CD1-27EC-8170-F0EE262A4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457" y="2737644"/>
            <a:ext cx="4773386" cy="358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02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05F0A3-3EFC-29D2-C72F-D99B26510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Εκφορητικά Σωληνάρια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9BA485E-7235-9B91-F5A0-070E2CD19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Αποτελούν Συγχώνευση Των </a:t>
            </a:r>
            <a:r>
              <a:rPr lang="el-GR" dirty="0" err="1"/>
              <a:t>Σωληναρίων</a:t>
            </a:r>
            <a:r>
              <a:rPr lang="el-GR" dirty="0"/>
              <a:t> Του Ορχικού Δικτύου (Περίπου 12). </a:t>
            </a:r>
          </a:p>
          <a:p>
            <a:r>
              <a:rPr lang="el-GR" dirty="0"/>
              <a:t>Αποτελούνται Από Υψηλά Κροσσωτά Κυλινδρικά Κύτταρα. </a:t>
            </a:r>
          </a:p>
          <a:p>
            <a:r>
              <a:rPr lang="el-GR" dirty="0"/>
              <a:t>Εισέρχονται Στην Κεφαλή Της Επιδιδυμίδας.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441161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E7FCCA-20F7-DE40-B0B7-8533D4BDE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Προστάτης Αδένας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E31CE7B-6136-E068-5C08-E5AB50EC9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923596"/>
            <a:ext cx="8240486" cy="4558846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Περιβάλλεται Από </a:t>
            </a:r>
            <a:r>
              <a:rPr lang="el-GR" dirty="0" err="1"/>
              <a:t>Ινοκολλαγονώδη</a:t>
            </a:r>
            <a:r>
              <a:rPr lang="el-GR" dirty="0"/>
              <a:t> Κάψα, Οι </a:t>
            </a:r>
            <a:r>
              <a:rPr lang="el-GR" dirty="0" err="1"/>
              <a:t>Προσεκβολές</a:t>
            </a:r>
            <a:r>
              <a:rPr lang="el-GR" dirty="0"/>
              <a:t> Της Οποίας Προχωρούν Στο Παρέγχυμα Και Το Διαιρούν Σε Λόβια. </a:t>
            </a:r>
          </a:p>
          <a:p>
            <a:r>
              <a:rPr lang="el-GR" dirty="0"/>
              <a:t>Αποτελείται Από Προστατικά </a:t>
            </a:r>
            <a:r>
              <a:rPr lang="el-GR" dirty="0" err="1"/>
              <a:t>Αδένια</a:t>
            </a:r>
            <a:r>
              <a:rPr lang="el-GR" dirty="0"/>
              <a:t> Που Διατάσσονται Σε Τρεις Ομάδες: </a:t>
            </a:r>
          </a:p>
          <a:p>
            <a:pPr lvl="1"/>
            <a:r>
              <a:rPr lang="el-GR" dirty="0" err="1"/>
              <a:t>Βλεννογονικά</a:t>
            </a:r>
            <a:r>
              <a:rPr lang="el-GR" dirty="0"/>
              <a:t> </a:t>
            </a:r>
            <a:r>
              <a:rPr lang="el-GR" dirty="0" err="1"/>
              <a:t>Αδένια</a:t>
            </a:r>
            <a:r>
              <a:rPr lang="el-GR" dirty="0"/>
              <a:t> </a:t>
            </a:r>
          </a:p>
          <a:p>
            <a:pPr lvl="1"/>
            <a:r>
              <a:rPr lang="el-GR" dirty="0" err="1"/>
              <a:t>Υποβλεννογόνια</a:t>
            </a:r>
            <a:r>
              <a:rPr lang="el-GR" dirty="0"/>
              <a:t> </a:t>
            </a:r>
            <a:r>
              <a:rPr lang="el-GR" dirty="0" err="1"/>
              <a:t>Αδένια</a:t>
            </a:r>
            <a:r>
              <a:rPr lang="el-GR" dirty="0"/>
              <a:t> </a:t>
            </a:r>
          </a:p>
          <a:p>
            <a:pPr lvl="1"/>
            <a:r>
              <a:rPr lang="el-GR" dirty="0"/>
              <a:t>Κύρια Προστατικά </a:t>
            </a:r>
            <a:r>
              <a:rPr lang="el-GR" dirty="0" err="1"/>
              <a:t>Αδένια</a:t>
            </a:r>
            <a:r>
              <a:rPr lang="el-GR" dirty="0"/>
              <a:t> </a:t>
            </a:r>
          </a:p>
          <a:p>
            <a:r>
              <a:rPr lang="el-GR" dirty="0"/>
              <a:t>Τα </a:t>
            </a:r>
            <a:r>
              <a:rPr lang="el-GR" dirty="0" err="1"/>
              <a:t>Αδένια</a:t>
            </a:r>
            <a:r>
              <a:rPr lang="el-GR" dirty="0"/>
              <a:t> Εκβάλλουν Μέσω Πόρων Στην Ουρήθρα. </a:t>
            </a:r>
          </a:p>
          <a:p>
            <a:r>
              <a:rPr lang="el-GR" dirty="0"/>
              <a:t>Το Επιθήλιο Αποτελείται Από Υψηλά Κυλινδρικά Ή Κυβοειδή Κύτταρα Και Λίγα Επίπεδα Κύτταρα. </a:t>
            </a:r>
          </a:p>
          <a:p>
            <a:r>
              <a:rPr lang="el-GR" dirty="0"/>
              <a:t>Το Στρώμα Αποτελείται Από </a:t>
            </a:r>
            <a:r>
              <a:rPr lang="el-GR" dirty="0" err="1"/>
              <a:t>Ινοβλάστες</a:t>
            </a:r>
            <a:r>
              <a:rPr lang="el-GR" dirty="0"/>
              <a:t>, Κολλαγόνο Και Λείες Μυϊκές Ίνες.</a:t>
            </a:r>
          </a:p>
          <a:p>
            <a:endParaRPr lang="el-GR" dirty="0"/>
          </a:p>
        </p:txBody>
      </p:sp>
      <p:pic>
        <p:nvPicPr>
          <p:cNvPr id="5" name="Picture 12" descr="17403hoa">
            <a:extLst>
              <a:ext uri="{FF2B5EF4-FFF2-40B4-BE49-F238E27FC236}">
                <a16:creationId xmlns:a16="http://schemas.microsoft.com/office/drawing/2014/main" id="{7ADB4A9F-3CD4-6348-311E-434D22180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9158" y="2480356"/>
            <a:ext cx="3390200" cy="2761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8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5C4FA7C-E885-56F5-AA8B-569ECCF96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34EF725-E39C-EFB3-5B1B-1660AC818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7891" name="Picture 14" descr="prostate1xBL">
            <a:extLst>
              <a:ext uri="{FF2B5EF4-FFF2-40B4-BE49-F238E27FC236}">
                <a16:creationId xmlns:a16="http://schemas.microsoft.com/office/drawing/2014/main" id="{F00E4DB4-EE89-D603-B41F-9C7CB9C59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028" y="992187"/>
            <a:ext cx="8186058" cy="555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28861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8E66569-644E-3479-6F0C-18DED695B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F98DE4C-7708-5A98-95DF-7A01450E6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28005" name="Picture 5" descr="prostatichyperplasia4x01">
            <a:extLst>
              <a:ext uri="{FF2B5EF4-FFF2-40B4-BE49-F238E27FC236}">
                <a16:creationId xmlns:a16="http://schemas.microsoft.com/office/drawing/2014/main" id="{B2FBF4DF-FCFF-920E-1C36-5763C3BFF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486" y="1135731"/>
            <a:ext cx="3505200" cy="248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7" name="Picture 7" descr="prostatichyperplasia10x02">
            <a:extLst>
              <a:ext uri="{FF2B5EF4-FFF2-40B4-BE49-F238E27FC236}">
                <a16:creationId xmlns:a16="http://schemas.microsoft.com/office/drawing/2014/main" id="{A7C24DD1-70EF-5ACD-0010-679A59F40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486" y="3714750"/>
            <a:ext cx="38100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10" name="Picture 10" descr="figure3">
            <a:extLst>
              <a:ext uri="{FF2B5EF4-FFF2-40B4-BE49-F238E27FC236}">
                <a16:creationId xmlns:a16="http://schemas.microsoft.com/office/drawing/2014/main" id="{ACD19FDE-9066-D904-2299-71E68EF81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414" y="1109663"/>
            <a:ext cx="2984412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32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8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8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8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3B956D6-7F90-9EE1-90C6-58C70968E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F9BEC24-DD03-A501-714B-64E00EA52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9938" name="Picture 5" descr="prostate">
            <a:extLst>
              <a:ext uri="{FF2B5EF4-FFF2-40B4-BE49-F238E27FC236}">
                <a16:creationId xmlns:a16="http://schemas.microsoft.com/office/drawing/2014/main" id="{294AA718-F0B9-77A1-9364-B9B1C8EE6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114" y="1360714"/>
            <a:ext cx="3352800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7" descr="ANd9GcSpmVM9_yLFCrhXW6jdGO1ID8uLaWrAHu0QsJJt6kdTg4Ghpu88&amp;t=1">
            <a:extLst>
              <a:ext uri="{FF2B5EF4-FFF2-40B4-BE49-F238E27FC236}">
                <a16:creationId xmlns:a16="http://schemas.microsoft.com/office/drawing/2014/main" id="{0A9D6FEA-EC3F-8057-22F0-CB6582593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114" y="3921352"/>
            <a:ext cx="3429000" cy="248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5" name="Picture 9" descr="42-20622018">
            <a:extLst>
              <a:ext uri="{FF2B5EF4-FFF2-40B4-BE49-F238E27FC236}">
                <a16:creationId xmlns:a16="http://schemas.microsoft.com/office/drawing/2014/main" id="{7B92A1E2-47C7-45EC-43FB-321D12AA5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114" y="1132114"/>
            <a:ext cx="2743200" cy="299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7" name="Picture 11" descr="d338aebfc601e24a27d7add36733_grande">
            <a:extLst>
              <a:ext uri="{FF2B5EF4-FFF2-40B4-BE49-F238E27FC236}">
                <a16:creationId xmlns:a16="http://schemas.microsoft.com/office/drawing/2014/main" id="{55626A38-D6F8-E785-1AAD-E69C82C95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914" y="4180114"/>
            <a:ext cx="3505200" cy="212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86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2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570CFE3-AA70-DEF8-C15C-5532273C1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 Πέος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96E65E8-27AC-0AB3-C1D9-DBA0D3920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2" y="1874610"/>
            <a:ext cx="7864929" cy="4803775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Αποτελείται Από Στυτικό Ιστό, Ο Οποίος Είναι Αγγειακός Χώρος Γεμάτος Με Αίμα Κατά Τη Στύση. </a:t>
            </a:r>
          </a:p>
          <a:p>
            <a:r>
              <a:rPr lang="el-GR" dirty="0"/>
              <a:t>Επενδύεται Από Ενδοθηλιακά Κύτταρα Και Περιβάλλεται Από </a:t>
            </a:r>
            <a:r>
              <a:rPr lang="el-GR" dirty="0" err="1"/>
              <a:t>Ινοκολλαγονώδη</a:t>
            </a:r>
            <a:r>
              <a:rPr lang="el-GR" dirty="0"/>
              <a:t> Χιτώνα. </a:t>
            </a:r>
          </a:p>
          <a:p>
            <a:r>
              <a:rPr lang="el-GR" dirty="0"/>
              <a:t>Τα Σηραγγώδη Σώματα Του Πέους Και Το Σηραγγώδες Σώμα Της Ουρήθρας Περιέχουν Ακανόνιστους Και Συγκοινωνούντες Αγγειακούς Χώρους Ή Κολποειδή. </a:t>
            </a:r>
          </a:p>
          <a:p>
            <a:r>
              <a:rPr lang="el-GR" dirty="0"/>
              <a:t>Οι Χώροι Αυτοί Αρδεύονται Από Αρτηρίες Και Παροχετεύονται Σε Φλεβικούς Διαύλους.</a:t>
            </a:r>
          </a:p>
          <a:p>
            <a:endParaRPr lang="el-GR" dirty="0"/>
          </a:p>
        </p:txBody>
      </p:sp>
      <p:pic>
        <p:nvPicPr>
          <p:cNvPr id="129032" name="Picture 8" descr="10Xpenis3">
            <a:extLst>
              <a:ext uri="{FF2B5EF4-FFF2-40B4-BE49-F238E27FC236}">
                <a16:creationId xmlns:a16="http://schemas.microsoft.com/office/drawing/2014/main" id="{F4E72425-F10D-3B4A-F692-457D5755E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628" y="1690688"/>
            <a:ext cx="3457575" cy="239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4" name="Picture 10" descr="17701hoa">
            <a:extLst>
              <a:ext uri="{FF2B5EF4-FFF2-40B4-BE49-F238E27FC236}">
                <a16:creationId xmlns:a16="http://schemas.microsoft.com/office/drawing/2014/main" id="{DB13208F-DC95-C506-418B-9FF96913F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228" y="4205288"/>
            <a:ext cx="396240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25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9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9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0D06F2-A58B-E616-E922-46FC8DA3F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Ερωτήσεις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4E31EBC-F8D1-2AC1-C025-50878EF8EA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9735" y="1961595"/>
            <a:ext cx="11472530" cy="431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l-GR" sz="1400" dirty="0"/>
              <a:t>Περιγράψτε την ανατομική δομή, την αρτηριακή παροχή, τη φλεβική αποχέτευση, τη λεμφική αποχέτευση και τη νεύρωση των </a:t>
            </a:r>
            <a:r>
              <a:rPr lang="el-GR" sz="1400" dirty="0" err="1"/>
              <a:t>όρχεων</a:t>
            </a:r>
            <a:r>
              <a:rPr lang="el-GR" sz="1400" dirty="0"/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1400" dirty="0"/>
              <a:t>Περιγράψτε την ανατομική δομή, την αρτηριακή παροχή, τη φλεβική αποχέτευση, τη λεμφική αποχέτευση και τη νεύρωση του πέους και της ουρήθρας.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1400" dirty="0"/>
              <a:t>Περιγράψτε την ανατομική δομή και τις ανατομικές σχέσεις του προστάτη αδένα.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1400" dirty="0"/>
              <a:t>Περιγράψτε την πορεία του σπερματικού πόρου και την ανατομική δομή του.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1400" dirty="0"/>
              <a:t>Περιγράψτε τους χιτώνες που σχηματίζουν το όσχεο.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1400" dirty="0"/>
              <a:t>Περιγράψτε την ιστολογική δομή του προστάτη αδένα, των </a:t>
            </a:r>
            <a:r>
              <a:rPr lang="el-GR" sz="1400" dirty="0" err="1"/>
              <a:t>όρχεων</a:t>
            </a:r>
            <a:r>
              <a:rPr lang="el-GR" sz="1400" dirty="0"/>
              <a:t> και των σηραγγωδών σωμάτων.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1400" dirty="0"/>
              <a:t>Περιγράψτε την εμβρυολογική προέλευση των </a:t>
            </a:r>
            <a:r>
              <a:rPr lang="el-GR" sz="1400" dirty="0" err="1"/>
              <a:t>όρχεων</a:t>
            </a:r>
            <a:r>
              <a:rPr lang="el-GR" sz="1400" dirty="0"/>
              <a:t> και του προστάτη.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1400" dirty="0"/>
              <a:t>Περιγράψτε την εμβρυολογική προέλευση των έξω γεννητικών οργάνων του άρρενος.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1400" dirty="0"/>
              <a:t>Περιγράψτε τις εμβρυϊκές δομές που προέρχονται από τον </a:t>
            </a:r>
            <a:r>
              <a:rPr lang="el-GR" sz="1400" dirty="0" err="1"/>
              <a:t>μεσονεφρικό</a:t>
            </a:r>
            <a:r>
              <a:rPr lang="el-GR" sz="1400" dirty="0"/>
              <a:t> πόρο.</a:t>
            </a:r>
          </a:p>
        </p:txBody>
      </p:sp>
    </p:spTree>
    <p:extLst>
      <p:ext uri="{BB962C8B-B14F-4D97-AF65-F5344CB8AC3E}">
        <p14:creationId xmlns:p14="http://schemas.microsoft.com/office/powerpoint/2010/main" val="8036732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B5E634-1C6B-6777-FD44-40B69E7D5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Video credits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9AB18F6-6944-0AD4-64B9-BB884F474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825624"/>
            <a:ext cx="11625943" cy="4738461"/>
          </a:xfrm>
        </p:spPr>
        <p:txBody>
          <a:bodyPr>
            <a:normAutofit/>
          </a:bodyPr>
          <a:lstStyle/>
          <a:p>
            <a:r>
              <a:rPr lang="en-US" sz="2400" dirty="0"/>
              <a:t>Visual material: Complete Anatomy, © 3D4Medical by Elsevier.</a:t>
            </a:r>
            <a:br>
              <a:rPr lang="en-US" sz="2400" dirty="0"/>
            </a:br>
            <a:r>
              <a:rPr lang="en-US" sz="2400" dirty="0"/>
              <a:t>Used for educational presentation purposes.</a:t>
            </a:r>
            <a:endParaRPr lang="de-DE" sz="2400" dirty="0">
              <a:hlinkClick r:id="rId2"/>
            </a:endParaRPr>
          </a:p>
          <a:p>
            <a:pPr marL="0" indent="0">
              <a:buNone/>
            </a:pPr>
            <a:endParaRPr lang="de-DE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88049841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18830</TotalTime>
  <Words>2142</Words>
  <Application>Microsoft Office PowerPoint</Application>
  <PresentationFormat>Ευρεία οθόνη</PresentationFormat>
  <Paragraphs>335</Paragraphs>
  <Slides>54</Slides>
  <Notes>0</Notes>
  <HiddenSlides>0</HiddenSlides>
  <MMClips>3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54</vt:i4>
      </vt:variant>
    </vt:vector>
  </HeadingPairs>
  <TitlesOfParts>
    <vt:vector size="59" baseType="lpstr">
      <vt:lpstr>Aptos</vt:lpstr>
      <vt:lpstr>Aptos Display</vt:lpstr>
      <vt:lpstr>Arial</vt:lpstr>
      <vt:lpstr>Θέμα του Office</vt:lpstr>
      <vt:lpstr>1_Θέμα του Office</vt:lpstr>
      <vt:lpstr>Template?</vt:lpstr>
      <vt:lpstr>Παρουσίαση του PowerPoint</vt:lpstr>
      <vt:lpstr>Έσω γεννητικά όργανα</vt:lpstr>
      <vt:lpstr>Έξω γεννητικά όργανα</vt:lpstr>
      <vt:lpstr>Σπερματικός Πόρος</vt:lpstr>
      <vt:lpstr>Σπερματικός Πόρος - Αγγείωση και νεύρωση</vt:lpstr>
      <vt:lpstr>Σπερματοδόχες Κύστεις</vt:lpstr>
      <vt:lpstr>Σπερματοδόχες Κύστεις</vt:lpstr>
      <vt:lpstr>Αγγείωση και Νεύρωση Σπερματοδόχων Κύστεων</vt:lpstr>
      <vt:lpstr>Εκσπερματικοί Πόροι</vt:lpstr>
      <vt:lpstr>Προστάτης Αδένας – Δομή</vt:lpstr>
      <vt:lpstr>Προστάτης Αδένας – Δομή</vt:lpstr>
      <vt:lpstr>Προστάτης Αδένας – Ανατομικές Σχέσεις</vt:lpstr>
      <vt:lpstr>Προστάτης Αδένας – Αγγείωση και Νεύρωση</vt:lpstr>
      <vt:lpstr>Βολβουρηθραίοι Αδένες</vt:lpstr>
      <vt:lpstr>Παρουσίαση του PowerPoint</vt:lpstr>
      <vt:lpstr>Έξω Γεννητικά Όργανα</vt:lpstr>
      <vt:lpstr>Όσχεο</vt:lpstr>
      <vt:lpstr>Όσχεο</vt:lpstr>
      <vt:lpstr>Όσχεο</vt:lpstr>
      <vt:lpstr>Όρχεις</vt:lpstr>
      <vt:lpstr>Όρχεις</vt:lpstr>
      <vt:lpstr>Παρουσίαση του PowerPoint</vt:lpstr>
      <vt:lpstr>Επιδιδυμίδα</vt:lpstr>
      <vt:lpstr>Πέος</vt:lpstr>
      <vt:lpstr>Πέος</vt:lpstr>
      <vt:lpstr>Αγγείωση και Νεύρωση του Πέους</vt:lpstr>
      <vt:lpstr>Αγγείωση και Νεύρωση του Πέους</vt:lpstr>
      <vt:lpstr>Ουρήθρα</vt:lpstr>
      <vt:lpstr>Ουρήθρα</vt:lpstr>
      <vt:lpstr>Κλινικές Συσχετίσεις</vt:lpstr>
      <vt:lpstr>Template?</vt:lpstr>
      <vt:lpstr>Καταβολές Γεννητικού Συστήματος</vt:lpstr>
      <vt:lpstr>Από τον ουρογεννητικό κόλπο προέρχονται: </vt:lpstr>
      <vt:lpstr>Καθορισμός Του Φύλου</vt:lpstr>
      <vt:lpstr>Εξωτερικά Γεννητικά Όργανα</vt:lpstr>
      <vt:lpstr>Ανάπτυξη των Γονάδων</vt:lpstr>
      <vt:lpstr>Συγγενείς Ανωμαλίες και Κλινικές Συσχετίσεις</vt:lpstr>
      <vt:lpstr>Template?</vt:lpstr>
      <vt:lpstr>Όρχεις</vt:lpstr>
      <vt:lpstr>Παρουσίαση του PowerPoint</vt:lpstr>
      <vt:lpstr>Σπερματοζωάριο</vt:lpstr>
      <vt:lpstr>Παρουσίαση του PowerPoint</vt:lpstr>
      <vt:lpstr>Κύτταρα Sertoli</vt:lpstr>
      <vt:lpstr>Ορχικός Διάμεσος Ιστός</vt:lpstr>
      <vt:lpstr>Ορχικό Δίκτυο</vt:lpstr>
      <vt:lpstr>Εκφορητικά Σωληνάρια</vt:lpstr>
      <vt:lpstr>Προστάτης Αδένας</vt:lpstr>
      <vt:lpstr>Παρουσίαση του PowerPoint</vt:lpstr>
      <vt:lpstr>Παρουσίαση του PowerPoint</vt:lpstr>
      <vt:lpstr>Παρουσίαση του PowerPoint</vt:lpstr>
      <vt:lpstr> Πέος</vt:lpstr>
      <vt:lpstr>Ερωτήσεις </vt:lpstr>
      <vt:lpstr>Video credits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Evangelia-Marouso Kaplani</dc:creator>
  <cp:lastModifiedBy>Evangelia-Marouso Kaplani</cp:lastModifiedBy>
  <cp:revision>48</cp:revision>
  <dcterms:created xsi:type="dcterms:W3CDTF">2025-08-26T11:05:02Z</dcterms:created>
  <dcterms:modified xsi:type="dcterms:W3CDTF">2026-04-27T18:01:11Z</dcterms:modified>
</cp:coreProperties>
</file>