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343" r:id="rId4"/>
    <p:sldId id="257" r:id="rId5"/>
    <p:sldId id="339" r:id="rId6"/>
    <p:sldId id="338" r:id="rId7"/>
    <p:sldId id="337" r:id="rId8"/>
    <p:sldId id="336" r:id="rId9"/>
    <p:sldId id="335" r:id="rId10"/>
    <p:sldId id="334" r:id="rId11"/>
    <p:sldId id="333" r:id="rId12"/>
    <p:sldId id="308" r:id="rId13"/>
    <p:sldId id="330" r:id="rId14"/>
    <p:sldId id="329" r:id="rId15"/>
    <p:sldId id="328" r:id="rId16"/>
    <p:sldId id="307" r:id="rId17"/>
    <p:sldId id="340" r:id="rId18"/>
    <p:sldId id="319" r:id="rId19"/>
    <p:sldId id="320" r:id="rId20"/>
    <p:sldId id="318" r:id="rId21"/>
    <p:sldId id="317" r:id="rId22"/>
    <p:sldId id="316" r:id="rId23"/>
    <p:sldId id="341" r:id="rId24"/>
    <p:sldId id="342"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325991-8F7D-4E7D-9949-549C282AC497}" type="doc">
      <dgm:prSet loTypeId="urn:microsoft.com/office/officeart/2005/8/layout/pyramid2" loCatId="pyramid" qsTypeId="urn:microsoft.com/office/officeart/2005/8/quickstyle/simple3" qsCatId="simple" csTypeId="urn:microsoft.com/office/officeart/2005/8/colors/accent1_2" csCatId="accent1" phldr="1"/>
      <dgm:spPr/>
    </dgm:pt>
    <dgm:pt modelId="{EDC7D954-68DC-4C11-BB03-63EE5E578218}">
      <dgm:prSet custT="1">
        <dgm:style>
          <a:lnRef idx="1">
            <a:schemeClr val="accent2"/>
          </a:lnRef>
          <a:fillRef idx="2">
            <a:schemeClr val="accent2"/>
          </a:fillRef>
          <a:effectRef idx="1">
            <a:schemeClr val="accent2"/>
          </a:effectRef>
          <a:fontRef idx="minor">
            <a:schemeClr val="dk1"/>
          </a:fontRef>
        </dgm:style>
      </dgm:prSet>
      <dgm:spPr>
        <a:solidFill>
          <a:srgbClr val="FF0000"/>
        </a:solidFill>
      </dgm:spPr>
      <dgm:t>
        <a:bodyPr/>
        <a:lstStyle/>
        <a:p>
          <a:pPr algn="ctr"/>
          <a:r>
            <a:rPr lang="el-GR" sz="2800" b="1" dirty="0">
              <a:solidFill>
                <a:srgbClr val="00B0F0"/>
              </a:solidFill>
            </a:rPr>
            <a:t>«..φροντίδα με επίκεντρο τον ασθενή οικογένεια    φροντιστή ..»</a:t>
          </a:r>
          <a:endParaRPr lang="el-GR" sz="2800" dirty="0">
            <a:solidFill>
              <a:srgbClr val="00B0F0"/>
            </a:solidFill>
          </a:endParaRPr>
        </a:p>
      </dgm:t>
    </dgm:pt>
    <dgm:pt modelId="{683F53D0-71E9-4860-BF8B-C98665DA3B1D}" type="parTrans" cxnId="{8AA17C81-844F-43B4-813F-2E6A32788364}">
      <dgm:prSet/>
      <dgm:spPr/>
      <dgm:t>
        <a:bodyPr/>
        <a:lstStyle/>
        <a:p>
          <a:endParaRPr lang="el-GR"/>
        </a:p>
      </dgm:t>
    </dgm:pt>
    <dgm:pt modelId="{4ABD1B2D-1A0B-4171-9BF9-8BBBCC49EB96}" type="sibTrans" cxnId="{8AA17C81-844F-43B4-813F-2E6A32788364}">
      <dgm:prSet/>
      <dgm:spPr/>
      <dgm:t>
        <a:bodyPr/>
        <a:lstStyle/>
        <a:p>
          <a:endParaRPr lang="el-GR"/>
        </a:p>
      </dgm:t>
    </dgm:pt>
    <dgm:pt modelId="{E77F7D4E-3743-43B9-86BF-947708A5EB65}" type="pres">
      <dgm:prSet presAssocID="{A7325991-8F7D-4E7D-9949-549C282AC497}" presName="compositeShape" presStyleCnt="0">
        <dgm:presLayoutVars>
          <dgm:dir/>
          <dgm:resizeHandles/>
        </dgm:presLayoutVars>
      </dgm:prSet>
      <dgm:spPr/>
    </dgm:pt>
    <dgm:pt modelId="{ADC7792F-2F15-4C9C-88EB-994BFB79B26C}" type="pres">
      <dgm:prSet presAssocID="{A7325991-8F7D-4E7D-9949-549C282AC497}" presName="pyramid" presStyleLbl="node1" presStyleIdx="0" presStyleCnt="1" custScaleX="159100"/>
      <dgm:spPr/>
    </dgm:pt>
    <dgm:pt modelId="{FB9B0A4F-2DF7-4E20-A063-1B92C7664087}" type="pres">
      <dgm:prSet presAssocID="{A7325991-8F7D-4E7D-9949-549C282AC497}" presName="theList" presStyleCnt="0"/>
      <dgm:spPr/>
    </dgm:pt>
    <dgm:pt modelId="{B0DF021C-FCC0-46CD-900D-1439164FE3D9}" type="pres">
      <dgm:prSet presAssocID="{EDC7D954-68DC-4C11-BB03-63EE5E578218}" presName="aNode" presStyleLbl="fgAcc1" presStyleIdx="0" presStyleCnt="1" custScaleX="95814" custScaleY="62839" custLinFactY="15167" custLinFactNeighborX="-48599" custLinFactNeighborY="100000">
        <dgm:presLayoutVars>
          <dgm:bulletEnabled val="1"/>
        </dgm:presLayoutVars>
      </dgm:prSet>
      <dgm:spPr/>
    </dgm:pt>
    <dgm:pt modelId="{4182B795-7AF7-460F-926C-7B96E9F9ED08}" type="pres">
      <dgm:prSet presAssocID="{EDC7D954-68DC-4C11-BB03-63EE5E578218}" presName="aSpace" presStyleCnt="0"/>
      <dgm:spPr/>
    </dgm:pt>
  </dgm:ptLst>
  <dgm:cxnLst>
    <dgm:cxn modelId="{B900721A-7277-4F7A-A57E-49AEC0729B6C}" type="presOf" srcId="{A7325991-8F7D-4E7D-9949-549C282AC497}" destId="{E77F7D4E-3743-43B9-86BF-947708A5EB65}" srcOrd="0" destOrd="0" presId="urn:microsoft.com/office/officeart/2005/8/layout/pyramid2"/>
    <dgm:cxn modelId="{8AA17C81-844F-43B4-813F-2E6A32788364}" srcId="{A7325991-8F7D-4E7D-9949-549C282AC497}" destId="{EDC7D954-68DC-4C11-BB03-63EE5E578218}" srcOrd="0" destOrd="0" parTransId="{683F53D0-71E9-4860-BF8B-C98665DA3B1D}" sibTransId="{4ABD1B2D-1A0B-4171-9BF9-8BBBCC49EB96}"/>
    <dgm:cxn modelId="{9479AFC3-8302-42A9-8155-B74BE554C5B3}" type="presOf" srcId="{EDC7D954-68DC-4C11-BB03-63EE5E578218}" destId="{B0DF021C-FCC0-46CD-900D-1439164FE3D9}" srcOrd="0" destOrd="0" presId="urn:microsoft.com/office/officeart/2005/8/layout/pyramid2"/>
    <dgm:cxn modelId="{A1A681C7-FF67-4D55-BBC5-1766DA089628}" type="presParOf" srcId="{E77F7D4E-3743-43B9-86BF-947708A5EB65}" destId="{ADC7792F-2F15-4C9C-88EB-994BFB79B26C}" srcOrd="0" destOrd="0" presId="urn:microsoft.com/office/officeart/2005/8/layout/pyramid2"/>
    <dgm:cxn modelId="{48C0FD67-5315-4D93-ABB1-BB5E394F00F4}" type="presParOf" srcId="{E77F7D4E-3743-43B9-86BF-947708A5EB65}" destId="{FB9B0A4F-2DF7-4E20-A063-1B92C7664087}" srcOrd="1" destOrd="0" presId="urn:microsoft.com/office/officeart/2005/8/layout/pyramid2"/>
    <dgm:cxn modelId="{B0399440-74FC-4E76-B547-5B67E00F4363}" type="presParOf" srcId="{FB9B0A4F-2DF7-4E20-A063-1B92C7664087}" destId="{B0DF021C-FCC0-46CD-900D-1439164FE3D9}" srcOrd="0" destOrd="0" presId="urn:microsoft.com/office/officeart/2005/8/layout/pyramid2"/>
    <dgm:cxn modelId="{80600D2A-79BE-4EEE-A385-26637F446812}" type="presParOf" srcId="{FB9B0A4F-2DF7-4E20-A063-1B92C7664087}" destId="{4182B795-7AF7-460F-926C-7B96E9F9ED08}" srcOrd="1" destOrd="0" presId="urn:microsoft.com/office/officeart/2005/8/layout/pyramid2"/>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131D17-77F0-4D4C-907D-C939A5828902}"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el-GR"/>
        </a:p>
      </dgm:t>
    </dgm:pt>
    <dgm:pt modelId="{CFD95D8C-F9CF-41E6-9483-3CDE7E749E08}">
      <dgm:prSet phldrT="[Κείμενο]" custT="1"/>
      <dgm:spPr/>
      <dgm:t>
        <a:bodyPr/>
        <a:lstStyle/>
        <a:p>
          <a:pPr algn="ctr"/>
          <a:r>
            <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Ο ρόλος του νοσηλευτή στην </a:t>
          </a:r>
          <a:r>
            <a:rPr lang="el-GR" sz="1800" b="1"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κατ’οίκον</a:t>
          </a:r>
          <a:r>
            <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νοσηλευτική φροντίδα διαφέρει σημαντικά από το ρόλο του στην άσκηση της παραδοσιακής </a:t>
          </a:r>
          <a:r>
            <a:rPr lang="el-GR" sz="1800" b="1"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ενδονοσοκομειακής</a:t>
          </a:r>
          <a:r>
            <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νοσηλευτικής. </a:t>
          </a:r>
        </a:p>
      </dgm:t>
    </dgm:pt>
    <dgm:pt modelId="{DCC92CB3-D106-4413-BD2B-1D8C8AF01C15}" type="parTrans" cxnId="{32941C33-1264-4B16-A9CE-460F1D649CF3}">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FE2BE406-32C4-47FB-93C4-38FBAA938ADB}" type="sibTrans" cxnId="{32941C33-1264-4B16-A9CE-460F1D649CF3}">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45FFF8C7-1E5D-47C2-AE43-03FE5018369C}">
      <dgm:prSet phldrT="[Κείμενο]"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Η συμβολή τους στην διασφάλιση της ποιότητας ζωής και της ποιότητας φροντίδας των χρηστών είναι καθοριστική</a:t>
          </a:r>
        </a:p>
        <a:p>
          <a:pPr algn="ctr" defTabSz="533400">
            <a:lnSpc>
              <a:spcPct val="90000"/>
            </a:lnSpc>
            <a:spcBef>
              <a:spcPct val="0"/>
            </a:spcBef>
            <a:spcAft>
              <a:spcPct val="35000"/>
            </a:spcAft>
          </a:pPr>
          <a:endPar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ED30F2B8-D8CB-4877-97E2-CC512306959D}" type="parTrans" cxnId="{0868960A-48F3-472A-ABB1-E7DB5D7BEAAC}">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F3C88679-EB8A-4B33-AC26-E38DF9D1D867}" type="sibTrans" cxnId="{0868960A-48F3-472A-ABB1-E7DB5D7BEAAC}">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71902BAD-7EBB-4C13-8A93-E7B53E6B4234}">
      <dgm:prSet custT="1"/>
      <dgm:spPr/>
      <dgm:t>
        <a:bodyPr/>
        <a:lstStyle/>
        <a:p>
          <a:pPr algn="ctr"/>
          <a:r>
            <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Μιας προσέγγισης που διέπεται από επαγγελματισμό, </a:t>
          </a:r>
          <a:r>
            <a:rPr lang="el-GR" sz="1800" b="1"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επιστημονικότητα</a:t>
          </a:r>
          <a:r>
            <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και δεοντολογικές αρχές. </a:t>
          </a:r>
        </a:p>
      </dgm:t>
    </dgm:pt>
    <dgm:pt modelId="{8B080A7D-99AF-4FBD-AD18-78EB41713FAB}" type="parTrans" cxnId="{AD61C7C9-E8DC-4EA0-A6A9-84D6482DC5A4}">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E14DA024-9702-4439-8BFC-E47E66C9946D}" type="sibTrans" cxnId="{AD61C7C9-E8DC-4EA0-A6A9-84D6482DC5A4}">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184F2368-D20D-496E-8FC6-8DED63CB9B78}">
      <dgm:prSet custT="1"/>
      <dgm:spPr/>
      <dgm:t>
        <a:bodyPr/>
        <a:lstStyle/>
        <a:p>
          <a:pPr algn="ctr"/>
          <a:r>
            <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Οι νοσηλευτές έχουν το πλεονέκτημα του υψηλού βαθμού ανάληψης πρωτοβουλιών και την υπευθυνότητα να αλληλεπιδρούν πολυδιάστατα. </a:t>
          </a:r>
        </a:p>
      </dgm:t>
    </dgm:pt>
    <dgm:pt modelId="{02F752C4-E458-4711-8728-98CA6F24C182}" type="parTrans" cxnId="{DA0443BD-1BD3-425A-A9A9-4C145FE1806E}">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CA815405-577C-437D-9B51-6464457ECEA5}" type="sibTrans" cxnId="{DA0443BD-1BD3-425A-A9A9-4C145FE1806E}">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207B72E5-91A9-46C9-88E0-0C1B1D8B9EE7}">
      <dgm:prSet custT="1"/>
      <dgm:spPr/>
      <dgm:t>
        <a:bodyPr/>
        <a:lstStyle/>
        <a:p>
          <a:pPr algn="ctr"/>
          <a:r>
            <a:rPr lang="el-GR"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Ο σεβασμός, η εμπιστοσύνη και η ευαισθησία θα καθοδηγήσουν το νοσηλευτή στην προσέγγιση όλων αυτών που η έννοια του σπιτιού αντικατοπτρίζει, του ασθενούς, του φροντιστή και των μελών της οικογένειας. </a:t>
          </a:r>
        </a:p>
      </dgm:t>
    </dgm:pt>
    <dgm:pt modelId="{2106DE4F-1561-411E-9077-6873A6BC2777}" type="parTrans" cxnId="{61C73270-45BC-4F39-A321-D100BF3577E7}">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FDE221AE-6291-40D5-8194-C55F098C6932}" type="sibTrans" cxnId="{61C73270-45BC-4F39-A321-D100BF3577E7}">
      <dgm:prSet/>
      <dgm:spPr/>
      <dgm:t>
        <a:bodyPr/>
        <a:lstStyle/>
        <a:p>
          <a:pPr algn="ctr"/>
          <a:endParaRPr lang="el-GR" sz="1800" b="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1976883A-B7EA-403A-85F6-1D7406DD44BA}" type="pres">
      <dgm:prSet presAssocID="{74131D17-77F0-4D4C-907D-C939A5828902}" presName="linear" presStyleCnt="0">
        <dgm:presLayoutVars>
          <dgm:animLvl val="lvl"/>
          <dgm:resizeHandles val="exact"/>
        </dgm:presLayoutVars>
      </dgm:prSet>
      <dgm:spPr/>
    </dgm:pt>
    <dgm:pt modelId="{48E1DCA4-B7FC-47DA-B6FC-39D1D319CE75}" type="pres">
      <dgm:prSet presAssocID="{CFD95D8C-F9CF-41E6-9483-3CDE7E749E08}" presName="parentText" presStyleLbl="node1" presStyleIdx="0" presStyleCnt="5">
        <dgm:presLayoutVars>
          <dgm:chMax val="0"/>
          <dgm:bulletEnabled val="1"/>
        </dgm:presLayoutVars>
      </dgm:prSet>
      <dgm:spPr/>
    </dgm:pt>
    <dgm:pt modelId="{56EF7624-7104-4C1B-BF77-A074547F39E6}" type="pres">
      <dgm:prSet presAssocID="{FE2BE406-32C4-47FB-93C4-38FBAA938ADB}" presName="spacer" presStyleCnt="0"/>
      <dgm:spPr/>
    </dgm:pt>
    <dgm:pt modelId="{A2C82E3E-93DD-4915-BF90-D520AECA298C}" type="pres">
      <dgm:prSet presAssocID="{207B72E5-91A9-46C9-88E0-0C1B1D8B9EE7}" presName="parentText" presStyleLbl="node1" presStyleIdx="1" presStyleCnt="5">
        <dgm:presLayoutVars>
          <dgm:chMax val="0"/>
          <dgm:bulletEnabled val="1"/>
        </dgm:presLayoutVars>
      </dgm:prSet>
      <dgm:spPr/>
    </dgm:pt>
    <dgm:pt modelId="{2C733BCE-1718-444C-A81B-719EB014668B}" type="pres">
      <dgm:prSet presAssocID="{FDE221AE-6291-40D5-8194-C55F098C6932}" presName="spacer" presStyleCnt="0"/>
      <dgm:spPr/>
    </dgm:pt>
    <dgm:pt modelId="{CD9C5D8E-48E7-45BC-8B9D-2BB3A93C6042}" type="pres">
      <dgm:prSet presAssocID="{71902BAD-7EBB-4C13-8A93-E7B53E6B4234}" presName="parentText" presStyleLbl="node1" presStyleIdx="2" presStyleCnt="5">
        <dgm:presLayoutVars>
          <dgm:chMax val="0"/>
          <dgm:bulletEnabled val="1"/>
        </dgm:presLayoutVars>
      </dgm:prSet>
      <dgm:spPr/>
    </dgm:pt>
    <dgm:pt modelId="{B355AA2A-3500-44DC-BDBE-24FD0D7B95D0}" type="pres">
      <dgm:prSet presAssocID="{E14DA024-9702-4439-8BFC-E47E66C9946D}" presName="spacer" presStyleCnt="0"/>
      <dgm:spPr/>
    </dgm:pt>
    <dgm:pt modelId="{8932F43F-E21D-4972-8AD8-BE08F5B0A7EE}" type="pres">
      <dgm:prSet presAssocID="{184F2368-D20D-496E-8FC6-8DED63CB9B78}" presName="parentText" presStyleLbl="node1" presStyleIdx="3" presStyleCnt="5">
        <dgm:presLayoutVars>
          <dgm:chMax val="0"/>
          <dgm:bulletEnabled val="1"/>
        </dgm:presLayoutVars>
      </dgm:prSet>
      <dgm:spPr/>
    </dgm:pt>
    <dgm:pt modelId="{01203B54-8E6B-4170-80E3-744C4FFD8DF5}" type="pres">
      <dgm:prSet presAssocID="{CA815405-577C-437D-9B51-6464457ECEA5}" presName="spacer" presStyleCnt="0"/>
      <dgm:spPr/>
    </dgm:pt>
    <dgm:pt modelId="{EB161BB2-6A1D-4DFA-AB36-31E63E7591FC}" type="pres">
      <dgm:prSet presAssocID="{45FFF8C7-1E5D-47C2-AE43-03FE5018369C}" presName="parentText" presStyleLbl="node1" presStyleIdx="4" presStyleCnt="5">
        <dgm:presLayoutVars>
          <dgm:chMax val="0"/>
          <dgm:bulletEnabled val="1"/>
        </dgm:presLayoutVars>
      </dgm:prSet>
      <dgm:spPr/>
    </dgm:pt>
  </dgm:ptLst>
  <dgm:cxnLst>
    <dgm:cxn modelId="{0868960A-48F3-472A-ABB1-E7DB5D7BEAAC}" srcId="{74131D17-77F0-4D4C-907D-C939A5828902}" destId="{45FFF8C7-1E5D-47C2-AE43-03FE5018369C}" srcOrd="4" destOrd="0" parTransId="{ED30F2B8-D8CB-4877-97E2-CC512306959D}" sibTransId="{F3C88679-EB8A-4B33-AC26-E38DF9D1D867}"/>
    <dgm:cxn modelId="{A2734F2F-B560-42FA-B182-CED4CD32FDD9}" type="presOf" srcId="{184F2368-D20D-496E-8FC6-8DED63CB9B78}" destId="{8932F43F-E21D-4972-8AD8-BE08F5B0A7EE}" srcOrd="0" destOrd="0" presId="urn:microsoft.com/office/officeart/2005/8/layout/vList2"/>
    <dgm:cxn modelId="{32941C33-1264-4B16-A9CE-460F1D649CF3}" srcId="{74131D17-77F0-4D4C-907D-C939A5828902}" destId="{CFD95D8C-F9CF-41E6-9483-3CDE7E749E08}" srcOrd="0" destOrd="0" parTransId="{DCC92CB3-D106-4413-BD2B-1D8C8AF01C15}" sibTransId="{FE2BE406-32C4-47FB-93C4-38FBAA938ADB}"/>
    <dgm:cxn modelId="{61C73270-45BC-4F39-A321-D100BF3577E7}" srcId="{74131D17-77F0-4D4C-907D-C939A5828902}" destId="{207B72E5-91A9-46C9-88E0-0C1B1D8B9EE7}" srcOrd="1" destOrd="0" parTransId="{2106DE4F-1561-411E-9077-6873A6BC2777}" sibTransId="{FDE221AE-6291-40D5-8194-C55F098C6932}"/>
    <dgm:cxn modelId="{098E5E97-FF58-48C5-9904-F761D31DEA71}" type="presOf" srcId="{74131D17-77F0-4D4C-907D-C939A5828902}" destId="{1976883A-B7EA-403A-85F6-1D7406DD44BA}" srcOrd="0" destOrd="0" presId="urn:microsoft.com/office/officeart/2005/8/layout/vList2"/>
    <dgm:cxn modelId="{CAF5CA98-DFB4-41BA-AE35-CE4C99A3C4FF}" type="presOf" srcId="{207B72E5-91A9-46C9-88E0-0C1B1D8B9EE7}" destId="{A2C82E3E-93DD-4915-BF90-D520AECA298C}" srcOrd="0" destOrd="0" presId="urn:microsoft.com/office/officeart/2005/8/layout/vList2"/>
    <dgm:cxn modelId="{DA0443BD-1BD3-425A-A9A9-4C145FE1806E}" srcId="{74131D17-77F0-4D4C-907D-C939A5828902}" destId="{184F2368-D20D-496E-8FC6-8DED63CB9B78}" srcOrd="3" destOrd="0" parTransId="{02F752C4-E458-4711-8728-98CA6F24C182}" sibTransId="{CA815405-577C-437D-9B51-6464457ECEA5}"/>
    <dgm:cxn modelId="{AD61C7C9-E8DC-4EA0-A6A9-84D6482DC5A4}" srcId="{74131D17-77F0-4D4C-907D-C939A5828902}" destId="{71902BAD-7EBB-4C13-8A93-E7B53E6B4234}" srcOrd="2" destOrd="0" parTransId="{8B080A7D-99AF-4FBD-AD18-78EB41713FAB}" sibTransId="{E14DA024-9702-4439-8BFC-E47E66C9946D}"/>
    <dgm:cxn modelId="{FA6C60EB-E101-4DB2-85F9-662447ADB1C0}" type="presOf" srcId="{CFD95D8C-F9CF-41E6-9483-3CDE7E749E08}" destId="{48E1DCA4-B7FC-47DA-B6FC-39D1D319CE75}" srcOrd="0" destOrd="0" presId="urn:microsoft.com/office/officeart/2005/8/layout/vList2"/>
    <dgm:cxn modelId="{DCD761F2-EB75-4ADA-8F5A-71F5A0EECFDD}" type="presOf" srcId="{71902BAD-7EBB-4C13-8A93-E7B53E6B4234}" destId="{CD9C5D8E-48E7-45BC-8B9D-2BB3A93C6042}" srcOrd="0" destOrd="0" presId="urn:microsoft.com/office/officeart/2005/8/layout/vList2"/>
    <dgm:cxn modelId="{132D4EFF-D529-4BBC-A7D0-954CCEE4BE60}" type="presOf" srcId="{45FFF8C7-1E5D-47C2-AE43-03FE5018369C}" destId="{EB161BB2-6A1D-4DFA-AB36-31E63E7591FC}" srcOrd="0" destOrd="0" presId="urn:microsoft.com/office/officeart/2005/8/layout/vList2"/>
    <dgm:cxn modelId="{4E2FF252-F4A6-4BFC-853E-B3696E55C94E}" type="presParOf" srcId="{1976883A-B7EA-403A-85F6-1D7406DD44BA}" destId="{48E1DCA4-B7FC-47DA-B6FC-39D1D319CE75}" srcOrd="0" destOrd="0" presId="urn:microsoft.com/office/officeart/2005/8/layout/vList2"/>
    <dgm:cxn modelId="{63174BB9-CDD3-4087-817A-77987B66A10C}" type="presParOf" srcId="{1976883A-B7EA-403A-85F6-1D7406DD44BA}" destId="{56EF7624-7104-4C1B-BF77-A074547F39E6}" srcOrd="1" destOrd="0" presId="urn:microsoft.com/office/officeart/2005/8/layout/vList2"/>
    <dgm:cxn modelId="{5C02075A-C309-4ADF-B64F-1F03FBD5F0FF}" type="presParOf" srcId="{1976883A-B7EA-403A-85F6-1D7406DD44BA}" destId="{A2C82E3E-93DD-4915-BF90-D520AECA298C}" srcOrd="2" destOrd="0" presId="urn:microsoft.com/office/officeart/2005/8/layout/vList2"/>
    <dgm:cxn modelId="{52E46982-BD9D-4B04-ACAD-24D85B50273D}" type="presParOf" srcId="{1976883A-B7EA-403A-85F6-1D7406DD44BA}" destId="{2C733BCE-1718-444C-A81B-719EB014668B}" srcOrd="3" destOrd="0" presId="urn:microsoft.com/office/officeart/2005/8/layout/vList2"/>
    <dgm:cxn modelId="{B3324889-9967-44C3-A60F-2D07F1539F6C}" type="presParOf" srcId="{1976883A-B7EA-403A-85F6-1D7406DD44BA}" destId="{CD9C5D8E-48E7-45BC-8B9D-2BB3A93C6042}" srcOrd="4" destOrd="0" presId="urn:microsoft.com/office/officeart/2005/8/layout/vList2"/>
    <dgm:cxn modelId="{66A61DC1-C090-4C51-AD03-10D620F68981}" type="presParOf" srcId="{1976883A-B7EA-403A-85F6-1D7406DD44BA}" destId="{B355AA2A-3500-44DC-BDBE-24FD0D7B95D0}" srcOrd="5" destOrd="0" presId="urn:microsoft.com/office/officeart/2005/8/layout/vList2"/>
    <dgm:cxn modelId="{A90A7820-B859-42D4-A862-097E81FBE7F1}" type="presParOf" srcId="{1976883A-B7EA-403A-85F6-1D7406DD44BA}" destId="{8932F43F-E21D-4972-8AD8-BE08F5B0A7EE}" srcOrd="6" destOrd="0" presId="urn:microsoft.com/office/officeart/2005/8/layout/vList2"/>
    <dgm:cxn modelId="{649C917B-0278-4796-94A6-A50DE15CD51B}" type="presParOf" srcId="{1976883A-B7EA-403A-85F6-1D7406DD44BA}" destId="{01203B54-8E6B-4170-80E3-744C4FFD8DF5}" srcOrd="7" destOrd="0" presId="urn:microsoft.com/office/officeart/2005/8/layout/vList2"/>
    <dgm:cxn modelId="{91B4364D-100D-4DE2-9109-5D3F8A9D2EF7}" type="presParOf" srcId="{1976883A-B7EA-403A-85F6-1D7406DD44BA}" destId="{EB161BB2-6A1D-4DFA-AB36-31E63E7591F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7792F-2F15-4C9C-88EB-994BFB79B26C}">
      <dsp:nvSpPr>
        <dsp:cNvPr id="0" name=""/>
        <dsp:cNvSpPr/>
      </dsp:nvSpPr>
      <dsp:spPr>
        <a:xfrm>
          <a:off x="514396" y="0"/>
          <a:ext cx="7200807" cy="4525963"/>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0DF021C-FCC0-46CD-900D-1439164FE3D9}">
      <dsp:nvSpPr>
        <dsp:cNvPr id="0" name=""/>
        <dsp:cNvSpPr/>
      </dsp:nvSpPr>
      <dsp:spPr>
        <a:xfrm>
          <a:off x="2746651" y="1900813"/>
          <a:ext cx="2818729" cy="2275255"/>
        </a:xfrm>
        <a:prstGeom prst="roundRect">
          <a:avLst/>
        </a:prstGeom>
        <a:solidFill>
          <a:srgbClr val="FF0000"/>
        </a:soli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l-GR" sz="2800" b="1" kern="1200" dirty="0">
              <a:solidFill>
                <a:srgbClr val="00B0F0"/>
              </a:solidFill>
            </a:rPr>
            <a:t>«..φροντίδα με επίκεντρο τον ασθενή οικογένεια    φροντιστή ..»</a:t>
          </a:r>
          <a:endParaRPr lang="el-GR" sz="2800" kern="1200" dirty="0">
            <a:solidFill>
              <a:srgbClr val="00B0F0"/>
            </a:solidFill>
          </a:endParaRPr>
        </a:p>
      </dsp:txBody>
      <dsp:txXfrm>
        <a:off x="2857720" y="2011882"/>
        <a:ext cx="2596591" cy="20531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1DCA4-B7FC-47DA-B6FC-39D1D319CE75}">
      <dsp:nvSpPr>
        <dsp:cNvPr id="0" name=""/>
        <dsp:cNvSpPr/>
      </dsp:nvSpPr>
      <dsp:spPr>
        <a:xfrm>
          <a:off x="0" y="723"/>
          <a:ext cx="8280920" cy="1071595"/>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Ο ρόλος του νοσηλευτή στην </a:t>
          </a:r>
          <a:r>
            <a:rPr lang="el-GR" sz="1800" b="1" kern="1200"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κατ’οίκον</a:t>
          </a:r>
          <a:r>
            <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νοσηλευτική φροντίδα διαφέρει σημαντικά από το ρόλο του στην άσκηση της παραδοσιακής </a:t>
          </a:r>
          <a:r>
            <a:rPr lang="el-GR" sz="1800" b="1" kern="1200"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ενδονοσοκομειακής</a:t>
          </a:r>
          <a:r>
            <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νοσηλευτικής. </a:t>
          </a:r>
        </a:p>
      </dsp:txBody>
      <dsp:txXfrm>
        <a:off x="52311" y="53034"/>
        <a:ext cx="8176298" cy="966973"/>
      </dsp:txXfrm>
    </dsp:sp>
    <dsp:sp modelId="{A2C82E3E-93DD-4915-BF90-D520AECA298C}">
      <dsp:nvSpPr>
        <dsp:cNvPr id="0" name=""/>
        <dsp:cNvSpPr/>
      </dsp:nvSpPr>
      <dsp:spPr>
        <a:xfrm>
          <a:off x="0" y="1082613"/>
          <a:ext cx="8280920" cy="1071595"/>
        </a:xfrm>
        <a:prstGeom prst="round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Ο σεβασμός, η εμπιστοσύνη και η ευαισθησία θα καθοδηγήσουν το νοσηλευτή στην προσέγγιση όλων αυτών που η έννοια του σπιτιού αντικατοπτρίζει, του ασθενούς, του φροντιστή και των μελών της οικογένειας. </a:t>
          </a:r>
        </a:p>
      </dsp:txBody>
      <dsp:txXfrm>
        <a:off x="52311" y="1134924"/>
        <a:ext cx="8176298" cy="966973"/>
      </dsp:txXfrm>
    </dsp:sp>
    <dsp:sp modelId="{CD9C5D8E-48E7-45BC-8B9D-2BB3A93C6042}">
      <dsp:nvSpPr>
        <dsp:cNvPr id="0" name=""/>
        <dsp:cNvSpPr/>
      </dsp:nvSpPr>
      <dsp:spPr>
        <a:xfrm>
          <a:off x="0" y="2164502"/>
          <a:ext cx="8280920" cy="1071595"/>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Μιας προσέγγισης που διέπεται από επαγγελματισμό, </a:t>
          </a:r>
          <a:r>
            <a:rPr lang="el-GR" sz="1800" b="1" kern="1200"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επιστημονικότητα</a:t>
          </a:r>
          <a:r>
            <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και δεοντολογικές αρχές. </a:t>
          </a:r>
        </a:p>
      </dsp:txBody>
      <dsp:txXfrm>
        <a:off x="52311" y="2216813"/>
        <a:ext cx="8176298" cy="966973"/>
      </dsp:txXfrm>
    </dsp:sp>
    <dsp:sp modelId="{8932F43F-E21D-4972-8AD8-BE08F5B0A7EE}">
      <dsp:nvSpPr>
        <dsp:cNvPr id="0" name=""/>
        <dsp:cNvSpPr/>
      </dsp:nvSpPr>
      <dsp:spPr>
        <a:xfrm>
          <a:off x="0" y="3246391"/>
          <a:ext cx="8280920" cy="1071595"/>
        </a:xfrm>
        <a:prstGeom prst="round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Οι νοσηλευτές έχουν το πλεονέκτημα του υψηλού βαθμού ανάληψης πρωτοβουλιών και την υπευθυνότητα να αλληλεπιδρούν πολυδιάστατα. </a:t>
          </a:r>
        </a:p>
      </dsp:txBody>
      <dsp:txXfrm>
        <a:off x="52311" y="3298702"/>
        <a:ext cx="8176298" cy="966973"/>
      </dsp:txXfrm>
    </dsp:sp>
    <dsp:sp modelId="{EB161BB2-6A1D-4DFA-AB36-31E63E7591FC}">
      <dsp:nvSpPr>
        <dsp:cNvPr id="0" name=""/>
        <dsp:cNvSpPr/>
      </dsp:nvSpPr>
      <dsp:spPr>
        <a:xfrm>
          <a:off x="0" y="4328280"/>
          <a:ext cx="8280920" cy="1071595"/>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Η συμβολή τους στην διασφάλιση της ποιότητας ζωής και της ποιότητας φροντίδας των χρηστών είναι καθοριστική</a:t>
          </a:r>
        </a:p>
        <a:p>
          <a:pPr lvl="0" algn="ctr" defTabSz="533400">
            <a:lnSpc>
              <a:spcPct val="90000"/>
            </a:lnSpc>
            <a:spcBef>
              <a:spcPct val="0"/>
            </a:spcBef>
            <a:spcAft>
              <a:spcPct val="35000"/>
            </a:spcAft>
            <a:buNone/>
          </a:pPr>
          <a:endParaRPr lang="el-GR" sz="1800" b="1"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52311" y="4380591"/>
        <a:ext cx="8176298" cy="96697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AFF06-8E69-4C87-A16C-C98D1CF54CE3}" type="datetimeFigureOut">
              <a:rPr lang="el-GR" smtClean="0"/>
              <a:t>25/2/2024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7DA37-CC75-4833-AC5F-B0C76A1A9CD2}" type="slidenum">
              <a:rPr lang="el-GR" smtClean="0"/>
              <a:t>‹#›</a:t>
            </a:fld>
            <a:endParaRPr lang="el-GR"/>
          </a:p>
        </p:txBody>
      </p:sp>
    </p:spTree>
    <p:extLst>
      <p:ext uri="{BB962C8B-B14F-4D97-AF65-F5344CB8AC3E}">
        <p14:creationId xmlns:p14="http://schemas.microsoft.com/office/powerpoint/2010/main" val="363455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E6F0FB-0C8A-4597-81A3-D886804FA721}" type="slidenum">
              <a:rPr lang="el-GR" altLang="el-GR">
                <a:solidFill>
                  <a:prstClr val="black"/>
                </a:solidFill>
                <a:latin typeface="Times New Roman" pitchFamily="18" charset="0"/>
              </a:rPr>
              <a:pPr eaLnBrk="1" hangingPunct="1"/>
              <a:t>2</a:t>
            </a:fld>
            <a:endParaRPr lang="el-GR" altLang="el-GR">
              <a:solidFill>
                <a:prstClr val="black"/>
              </a:solidFill>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Ορθογώνιο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Ορθογώνιο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Ορθογώνιο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Ορθογώνιο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11" name="Στρογγυλεμένο ορθογώνιο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12" name="Στρογγυλεμένο ορθογώνιο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3" name="Ορθογώνιο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4" name="Ορθογώνιο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5" name="Ορθογώνιο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6" name="Ορθογώνιο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a:t>Στυλ κύριου τίτλου</a:t>
            </a:r>
            <a:endParaRPr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17" name="Θέση ημερομηνίας 27"/>
          <p:cNvSpPr>
            <a:spLocks noGrp="1"/>
          </p:cNvSpPr>
          <p:nvPr>
            <p:ph type="dt" sz="half" idx="10"/>
          </p:nvPr>
        </p:nvSpPr>
        <p:spPr>
          <a:xfrm>
            <a:off x="6705600" y="4206875"/>
            <a:ext cx="960438" cy="457200"/>
          </a:xfrm>
        </p:spPr>
        <p:txBody>
          <a:bodyPr/>
          <a:lstStyle>
            <a:lvl1pPr>
              <a:defRPr/>
            </a:lvl1pPr>
          </a:lstStyle>
          <a:p>
            <a:pPr>
              <a:defRPr/>
            </a:pPr>
            <a:endParaRPr lang="el-GR" altLang="el-GR">
              <a:solidFill>
                <a:srgbClr val="9C5252"/>
              </a:solidFill>
            </a:endParaRPr>
          </a:p>
        </p:txBody>
      </p:sp>
      <p:sp>
        <p:nvSpPr>
          <p:cNvPr id="18" name="Θέση υποσέλιδου 16"/>
          <p:cNvSpPr>
            <a:spLocks noGrp="1"/>
          </p:cNvSpPr>
          <p:nvPr>
            <p:ph type="ftr" sz="quarter" idx="11"/>
          </p:nvPr>
        </p:nvSpPr>
        <p:spPr>
          <a:xfrm>
            <a:off x="5410200" y="4205288"/>
            <a:ext cx="1295400" cy="457200"/>
          </a:xfrm>
        </p:spPr>
        <p:txBody>
          <a:bodyPr/>
          <a:lstStyle>
            <a:lvl1pPr>
              <a:defRPr/>
            </a:lvl1pPr>
          </a:lstStyle>
          <a:p>
            <a:pPr>
              <a:defRPr/>
            </a:pPr>
            <a:endParaRPr lang="el-GR" altLang="el-GR">
              <a:solidFill>
                <a:srgbClr val="9C5252"/>
              </a:solidFill>
            </a:endParaRPr>
          </a:p>
        </p:txBody>
      </p:sp>
      <p:sp>
        <p:nvSpPr>
          <p:cNvPr id="19" name="Θέση αριθμού διαφάνειας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CA3A762F-E72D-4F47-9775-4D0F9EDDE4BB}" type="slidenum">
              <a:rPr lang="el-GR" altLang="el-GR">
                <a:solidFill>
                  <a:prstClr val="white"/>
                </a:solidFill>
              </a:rPr>
              <a:pPr>
                <a:defRPr/>
              </a:pPr>
              <a:t>‹#›</a:t>
            </a:fld>
            <a:endParaRPr lang="el-GR" altLang="el-GR">
              <a:solidFill>
                <a:prstClr val="white"/>
              </a:solidFill>
            </a:endParaRPr>
          </a:p>
        </p:txBody>
      </p:sp>
    </p:spTree>
    <p:extLst>
      <p:ext uri="{BB962C8B-B14F-4D97-AF65-F5344CB8AC3E}">
        <p14:creationId xmlns:p14="http://schemas.microsoft.com/office/powerpoint/2010/main" val="2523724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5"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6" name="Θέση αριθμού διαφάνειας 22"/>
          <p:cNvSpPr>
            <a:spLocks noGrp="1"/>
          </p:cNvSpPr>
          <p:nvPr>
            <p:ph type="sldNum" sz="quarter" idx="12"/>
          </p:nvPr>
        </p:nvSpPr>
        <p:spPr/>
        <p:txBody>
          <a:bodyPr/>
          <a:lstStyle>
            <a:lvl1pPr>
              <a:defRPr/>
            </a:lvl1pPr>
          </a:lstStyle>
          <a:p>
            <a:pPr>
              <a:defRPr/>
            </a:pPr>
            <a:fld id="{9DC9E599-2045-4263-8CAC-EDC695506CF4}" type="slidenum">
              <a:rPr lang="el-GR" altLang="el-GR"/>
              <a:pPr>
                <a:defRPr/>
              </a:pPr>
              <a:t>‹#›</a:t>
            </a:fld>
            <a:endParaRPr lang="el-GR" altLang="el-GR"/>
          </a:p>
        </p:txBody>
      </p:sp>
    </p:spTree>
    <p:extLst>
      <p:ext uri="{BB962C8B-B14F-4D97-AF65-F5344CB8AC3E}">
        <p14:creationId xmlns:p14="http://schemas.microsoft.com/office/powerpoint/2010/main" val="3632483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Στυλ κύριου τίτλου</a:t>
            </a:r>
            <a:endParaRPr lang="en-US"/>
          </a:p>
        </p:txBody>
      </p:sp>
      <p:sp>
        <p:nvSpPr>
          <p:cNvPr id="3" name="Θέση κειμένου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p>
        </p:txBody>
      </p:sp>
      <p:sp>
        <p:nvSpPr>
          <p:cNvPr id="4"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5"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6" name="Θέση αριθμού διαφάνειας 22"/>
          <p:cNvSpPr>
            <a:spLocks noGrp="1"/>
          </p:cNvSpPr>
          <p:nvPr>
            <p:ph type="sldNum" sz="quarter" idx="12"/>
          </p:nvPr>
        </p:nvSpPr>
        <p:spPr/>
        <p:txBody>
          <a:bodyPr/>
          <a:lstStyle>
            <a:lvl1pPr>
              <a:defRPr/>
            </a:lvl1pPr>
          </a:lstStyle>
          <a:p>
            <a:pPr>
              <a:defRPr/>
            </a:pPr>
            <a:fld id="{D2107DF7-3B5C-4920-BC58-584EE149E5A8}" type="slidenum">
              <a:rPr lang="el-GR" altLang="el-GR"/>
              <a:pPr>
                <a:defRPr/>
              </a:pPr>
              <a:t>‹#›</a:t>
            </a:fld>
            <a:endParaRPr lang="el-GR" altLang="el-GR"/>
          </a:p>
        </p:txBody>
      </p:sp>
    </p:spTree>
    <p:extLst>
      <p:ext uri="{BB962C8B-B14F-4D97-AF65-F5344CB8AC3E}">
        <p14:creationId xmlns:p14="http://schemas.microsoft.com/office/powerpoint/2010/main" val="2545972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6"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7" name="Θέση αριθμού διαφάνειας 22"/>
          <p:cNvSpPr>
            <a:spLocks noGrp="1"/>
          </p:cNvSpPr>
          <p:nvPr>
            <p:ph type="sldNum" sz="quarter" idx="12"/>
          </p:nvPr>
        </p:nvSpPr>
        <p:spPr/>
        <p:txBody>
          <a:bodyPr/>
          <a:lstStyle>
            <a:lvl1pPr>
              <a:defRPr/>
            </a:lvl1pPr>
          </a:lstStyle>
          <a:p>
            <a:pPr>
              <a:defRPr/>
            </a:pPr>
            <a:fld id="{2843A397-CE4B-4C0C-9864-CF9A7672D762}" type="slidenum">
              <a:rPr lang="el-GR" altLang="el-GR"/>
              <a:pPr>
                <a:defRPr/>
              </a:pPr>
              <a:t>‹#›</a:t>
            </a:fld>
            <a:endParaRPr lang="el-GR" altLang="el-GR"/>
          </a:p>
        </p:txBody>
      </p:sp>
    </p:spTree>
    <p:extLst>
      <p:ext uri="{BB962C8B-B14F-4D97-AF65-F5344CB8AC3E}">
        <p14:creationId xmlns:p14="http://schemas.microsoft.com/office/powerpoint/2010/main" val="2557283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lstStyle>
            <a:lvl1pPr>
              <a:defRPr sz="4000" b="0" i="0" cap="none" baseline="0"/>
            </a:lvl1pPr>
          </a:lstStyle>
          <a:p>
            <a:r>
              <a:rPr lang="el-GR"/>
              <a:t>Στυλ κύριου τίτλου</a:t>
            </a:r>
            <a:endParaRPr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25"/>
          <p:cNvSpPr>
            <a:spLocks noGrp="1"/>
          </p:cNvSpPr>
          <p:nvPr>
            <p:ph type="dt" sz="half" idx="10"/>
          </p:nvPr>
        </p:nvSpPr>
        <p:spPr/>
        <p:txBody>
          <a:bodyPr rtlCol="0"/>
          <a:lstStyle>
            <a:lvl1pPr>
              <a:defRPr/>
            </a:lvl1pPr>
          </a:lstStyle>
          <a:p>
            <a:pPr>
              <a:defRPr/>
            </a:pPr>
            <a:endParaRPr lang="el-GR" altLang="el-GR">
              <a:solidFill>
                <a:srgbClr val="9C5252"/>
              </a:solidFill>
            </a:endParaRPr>
          </a:p>
        </p:txBody>
      </p:sp>
      <p:sp>
        <p:nvSpPr>
          <p:cNvPr id="8" name="Θέση αριθμού διαφάνειας 26"/>
          <p:cNvSpPr>
            <a:spLocks noGrp="1"/>
          </p:cNvSpPr>
          <p:nvPr>
            <p:ph type="sldNum" sz="quarter" idx="11"/>
          </p:nvPr>
        </p:nvSpPr>
        <p:spPr/>
        <p:txBody>
          <a:bodyPr rtlCol="0"/>
          <a:lstStyle>
            <a:lvl1pPr>
              <a:defRPr/>
            </a:lvl1pPr>
          </a:lstStyle>
          <a:p>
            <a:pPr>
              <a:defRPr/>
            </a:pPr>
            <a:fld id="{B32D8541-DA93-479F-B56C-E8AA514359CE}" type="slidenum">
              <a:rPr lang="el-GR" altLang="el-GR"/>
              <a:pPr>
                <a:defRPr/>
              </a:pPr>
              <a:t>‹#›</a:t>
            </a:fld>
            <a:endParaRPr lang="el-GR" altLang="el-GR"/>
          </a:p>
        </p:txBody>
      </p:sp>
      <p:sp>
        <p:nvSpPr>
          <p:cNvPr id="9" name="Θέση υποσέλιδου 27"/>
          <p:cNvSpPr>
            <a:spLocks noGrp="1"/>
          </p:cNvSpPr>
          <p:nvPr>
            <p:ph type="ftr" sz="quarter" idx="12"/>
          </p:nvPr>
        </p:nvSpPr>
        <p:spPr/>
        <p:txBody>
          <a:bodyPr rtlCol="0"/>
          <a:lstStyle>
            <a:lvl1pPr>
              <a:defRPr/>
            </a:lvl1pPr>
          </a:lstStyle>
          <a:p>
            <a:pPr>
              <a:defRPr/>
            </a:pPr>
            <a:endParaRPr lang="el-GR" altLang="el-GR">
              <a:solidFill>
                <a:srgbClr val="9C5252"/>
              </a:solidFill>
            </a:endParaRPr>
          </a:p>
        </p:txBody>
      </p:sp>
    </p:spTree>
    <p:extLst>
      <p:ext uri="{BB962C8B-B14F-4D97-AF65-F5344CB8AC3E}">
        <p14:creationId xmlns:p14="http://schemas.microsoft.com/office/powerpoint/2010/main" val="3815270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lstStyle>
            <a:lvl1pPr>
              <a:defRPr sz="4000">
                <a:solidFill>
                  <a:schemeClr val="tx2"/>
                </a:solidFill>
              </a:defRPr>
            </a:lvl1pPr>
          </a:lstStyle>
          <a:p>
            <a:r>
              <a:rPr lang="el-GR"/>
              <a:t>Στυλ κύριου τίτλου</a:t>
            </a:r>
            <a:endParaRPr lang="en-US"/>
          </a:p>
        </p:txBody>
      </p:sp>
      <p:sp>
        <p:nvSpPr>
          <p:cNvPr id="3" name="Θέση ημερομηνίας 2"/>
          <p:cNvSpPr>
            <a:spLocks noGrp="1"/>
          </p:cNvSpPr>
          <p:nvPr>
            <p:ph type="dt" sz="half" idx="10"/>
          </p:nvPr>
        </p:nvSpPr>
        <p:spPr>
          <a:xfrm>
            <a:off x="6583363" y="612775"/>
            <a:ext cx="957262" cy="457200"/>
          </a:xfrm>
        </p:spPr>
        <p:txBody>
          <a:bodyPr/>
          <a:lstStyle>
            <a:lvl1pPr>
              <a:defRPr/>
            </a:lvl1pPr>
          </a:lstStyle>
          <a:p>
            <a:pPr>
              <a:defRPr/>
            </a:pPr>
            <a:endParaRPr lang="el-GR" altLang="el-GR">
              <a:solidFill>
                <a:srgbClr val="9C5252"/>
              </a:solidFill>
            </a:endParaRPr>
          </a:p>
        </p:txBody>
      </p:sp>
      <p:sp>
        <p:nvSpPr>
          <p:cNvPr id="4" name="Θέση υποσέλιδου 3"/>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5" name="Θέση αριθμού διαφάνειας 4"/>
          <p:cNvSpPr>
            <a:spLocks noGrp="1"/>
          </p:cNvSpPr>
          <p:nvPr>
            <p:ph type="sldNum" sz="quarter" idx="12"/>
          </p:nvPr>
        </p:nvSpPr>
        <p:spPr/>
        <p:txBody>
          <a:bodyPr/>
          <a:lstStyle>
            <a:lvl1pPr>
              <a:defRPr/>
            </a:lvl1pPr>
          </a:lstStyle>
          <a:p>
            <a:pPr>
              <a:defRPr/>
            </a:pPr>
            <a:fld id="{257AA01E-B385-4E53-85D0-0E33EFB500C4}" type="slidenum">
              <a:rPr lang="el-GR" altLang="el-GR"/>
              <a:pPr>
                <a:defRPr/>
              </a:pPr>
              <a:t>‹#›</a:t>
            </a:fld>
            <a:endParaRPr lang="el-GR" altLang="el-GR"/>
          </a:p>
        </p:txBody>
      </p:sp>
    </p:spTree>
    <p:extLst>
      <p:ext uri="{BB962C8B-B14F-4D97-AF65-F5344CB8AC3E}">
        <p14:creationId xmlns:p14="http://schemas.microsoft.com/office/powerpoint/2010/main" val="1070151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3"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4" name="Θέση αριθμού διαφάνειας 22"/>
          <p:cNvSpPr>
            <a:spLocks noGrp="1"/>
          </p:cNvSpPr>
          <p:nvPr>
            <p:ph type="sldNum" sz="quarter" idx="12"/>
          </p:nvPr>
        </p:nvSpPr>
        <p:spPr/>
        <p:txBody>
          <a:bodyPr/>
          <a:lstStyle>
            <a:lvl1pPr>
              <a:defRPr/>
            </a:lvl1pPr>
          </a:lstStyle>
          <a:p>
            <a:pPr>
              <a:defRPr/>
            </a:pPr>
            <a:fld id="{3B009A5E-B481-4107-904F-2E8268314C80}" type="slidenum">
              <a:rPr lang="el-GR" altLang="el-GR"/>
              <a:pPr>
                <a:defRPr/>
              </a:pPr>
              <a:t>‹#›</a:t>
            </a:fld>
            <a:endParaRPr lang="el-GR" altLang="el-GR"/>
          </a:p>
        </p:txBody>
      </p:sp>
    </p:spTree>
    <p:extLst>
      <p:ext uri="{BB962C8B-B14F-4D97-AF65-F5344CB8AC3E}">
        <p14:creationId xmlns:p14="http://schemas.microsoft.com/office/powerpoint/2010/main" val="2171961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lang="el-GR"/>
              <a:t>Στυλ κύριου τίτλου</a:t>
            </a:r>
            <a:endParaRPr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6"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7" name="Θέση αριθμού διαφάνειας 22"/>
          <p:cNvSpPr>
            <a:spLocks noGrp="1"/>
          </p:cNvSpPr>
          <p:nvPr>
            <p:ph type="sldNum" sz="quarter" idx="12"/>
          </p:nvPr>
        </p:nvSpPr>
        <p:spPr/>
        <p:txBody>
          <a:bodyPr/>
          <a:lstStyle>
            <a:lvl1pPr>
              <a:defRPr/>
            </a:lvl1pPr>
          </a:lstStyle>
          <a:p>
            <a:pPr>
              <a:defRPr/>
            </a:pPr>
            <a:fld id="{4608DCAC-FAA4-4308-88BE-1360C2211837}" type="slidenum">
              <a:rPr lang="el-GR" altLang="el-GR"/>
              <a:pPr>
                <a:defRPr/>
              </a:pPr>
              <a:t>‹#›</a:t>
            </a:fld>
            <a:endParaRPr lang="el-GR" altLang="el-GR"/>
          </a:p>
        </p:txBody>
      </p:sp>
    </p:spTree>
    <p:extLst>
      <p:ext uri="{BB962C8B-B14F-4D97-AF65-F5344CB8AC3E}">
        <p14:creationId xmlns:p14="http://schemas.microsoft.com/office/powerpoint/2010/main" val="128539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a:t>Στυλ κύριου τίτλου</a:t>
            </a:r>
            <a:endParaRPr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4" name="Θέση κειμένου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Στυλ υποδείγματος κειμένου</a:t>
            </a:r>
          </a:p>
        </p:txBody>
      </p:sp>
      <p:sp>
        <p:nvSpPr>
          <p:cNvPr id="5"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6"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7" name="Θέση αριθμού διαφάνειας 22"/>
          <p:cNvSpPr>
            <a:spLocks noGrp="1"/>
          </p:cNvSpPr>
          <p:nvPr>
            <p:ph type="sldNum" sz="quarter" idx="12"/>
          </p:nvPr>
        </p:nvSpPr>
        <p:spPr/>
        <p:txBody>
          <a:bodyPr/>
          <a:lstStyle>
            <a:lvl1pPr>
              <a:defRPr/>
            </a:lvl1pPr>
          </a:lstStyle>
          <a:p>
            <a:pPr>
              <a:defRPr/>
            </a:pPr>
            <a:fld id="{B6A2D42E-7390-474C-9CBF-FDF05DCEB770}" type="slidenum">
              <a:rPr lang="el-GR" altLang="el-GR"/>
              <a:pPr>
                <a:defRPr/>
              </a:pPr>
              <a:t>‹#›</a:t>
            </a:fld>
            <a:endParaRPr lang="el-GR" altLang="el-GR"/>
          </a:p>
        </p:txBody>
      </p:sp>
    </p:spTree>
    <p:extLst>
      <p:ext uri="{BB962C8B-B14F-4D97-AF65-F5344CB8AC3E}">
        <p14:creationId xmlns:p14="http://schemas.microsoft.com/office/powerpoint/2010/main" val="3066195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5"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6" name="Θέση αριθμού διαφάνειας 22"/>
          <p:cNvSpPr>
            <a:spLocks noGrp="1"/>
          </p:cNvSpPr>
          <p:nvPr>
            <p:ph type="sldNum" sz="quarter" idx="12"/>
          </p:nvPr>
        </p:nvSpPr>
        <p:spPr/>
        <p:txBody>
          <a:bodyPr/>
          <a:lstStyle>
            <a:lvl1pPr>
              <a:defRPr/>
            </a:lvl1pPr>
          </a:lstStyle>
          <a:p>
            <a:pPr>
              <a:defRPr/>
            </a:pPr>
            <a:fld id="{891C57ED-AE02-4021-89A5-9926E7954094}" type="slidenum">
              <a:rPr lang="el-GR" altLang="el-GR"/>
              <a:pPr>
                <a:defRPr/>
              </a:pPr>
              <a:t>‹#›</a:t>
            </a:fld>
            <a:endParaRPr lang="el-GR" altLang="el-GR"/>
          </a:p>
        </p:txBody>
      </p:sp>
    </p:spTree>
    <p:extLst>
      <p:ext uri="{BB962C8B-B14F-4D97-AF65-F5344CB8AC3E}">
        <p14:creationId xmlns:p14="http://schemas.microsoft.com/office/powerpoint/2010/main" val="3042245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5"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6" name="Θέση αριθμού διαφάνειας 22"/>
          <p:cNvSpPr>
            <a:spLocks noGrp="1"/>
          </p:cNvSpPr>
          <p:nvPr>
            <p:ph type="sldNum" sz="quarter" idx="12"/>
          </p:nvPr>
        </p:nvSpPr>
        <p:spPr/>
        <p:txBody>
          <a:bodyPr/>
          <a:lstStyle>
            <a:lvl1pPr>
              <a:defRPr/>
            </a:lvl1pPr>
          </a:lstStyle>
          <a:p>
            <a:pPr>
              <a:defRPr/>
            </a:pPr>
            <a:fld id="{925C834D-EF12-43B3-BA52-FBF2FEDE3868}" type="slidenum">
              <a:rPr lang="el-GR" altLang="el-GR"/>
              <a:pPr>
                <a:defRPr/>
              </a:pPr>
              <a:t>‹#›</a:t>
            </a:fld>
            <a:endParaRPr lang="el-GR" altLang="el-GR"/>
          </a:p>
        </p:txBody>
      </p:sp>
    </p:spTree>
    <p:extLst>
      <p:ext uri="{BB962C8B-B14F-4D97-AF65-F5344CB8AC3E}">
        <p14:creationId xmlns:p14="http://schemas.microsoft.com/office/powerpoint/2010/main" val="314482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25/2/2024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9" name="Ορθογώνιο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0" name="Ορθογώνιο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1" name="Ορθογώνιο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2" name="Ορθογώνιο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33" name="Στρογγυλεμένο ορθογώνιο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34" name="Στρογγυλεμένο ορθογώνιο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5" name="Ορθογώνιο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36" name="Ορθογώνιο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37" name="Ορθογώνιο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8" name="Ορθογώνιο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9" name="Ορθογώνιο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40" name="Ορθογώνιο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063" name="Θέση τίτλου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endParaRPr lang="en-US" altLang="el-GR"/>
          </a:p>
        </p:txBody>
      </p:sp>
      <p:sp>
        <p:nvSpPr>
          <p:cNvPr id="2064" name="Θέση κειμένου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14" name="Θέση ημερομηνίας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fontAlgn="base">
              <a:spcBef>
                <a:spcPct val="0"/>
              </a:spcBef>
              <a:spcAft>
                <a:spcPct val="0"/>
              </a:spcAft>
              <a:defRPr/>
            </a:pPr>
            <a:endParaRPr lang="el-GR" altLang="el-GR">
              <a:solidFill>
                <a:srgbClr val="9C5252"/>
              </a:solidFill>
              <a:latin typeface="Arial" charset="0"/>
            </a:endParaRPr>
          </a:p>
        </p:txBody>
      </p:sp>
      <p:sp>
        <p:nvSpPr>
          <p:cNvPr id="3" name="Θέση υποσέλιδου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fontAlgn="base">
              <a:spcBef>
                <a:spcPct val="0"/>
              </a:spcBef>
              <a:spcAft>
                <a:spcPct val="0"/>
              </a:spcAft>
              <a:defRPr/>
            </a:pPr>
            <a:endParaRPr lang="el-GR" altLang="el-GR">
              <a:solidFill>
                <a:srgbClr val="9C5252"/>
              </a:solidFill>
              <a:latin typeface="Arial" charset="0"/>
            </a:endParaRPr>
          </a:p>
        </p:txBody>
      </p:sp>
      <p:sp>
        <p:nvSpPr>
          <p:cNvPr id="23" name="Θέση αριθμού διαφάνειας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smtClean="0">
                <a:solidFill>
                  <a:srgbClr val="FFFFFF"/>
                </a:solidFill>
              </a:defRPr>
            </a:lvl1pPr>
          </a:lstStyle>
          <a:p>
            <a:pPr fontAlgn="base">
              <a:spcBef>
                <a:spcPct val="0"/>
              </a:spcBef>
              <a:spcAft>
                <a:spcPct val="0"/>
              </a:spcAft>
              <a:defRPr/>
            </a:pPr>
            <a:fld id="{E2398292-848E-4CDD-B83A-4C13EEE7DE5A}" type="slidenum">
              <a:rPr lang="el-GR" altLang="el-GR">
                <a:latin typeface="Arial" charset="0"/>
              </a:rPr>
              <a:pPr fontAlgn="base">
                <a:spcBef>
                  <a:spcPct val="0"/>
                </a:spcBef>
                <a:spcAft>
                  <a:spcPct val="0"/>
                </a:spcAft>
                <a:defRPr/>
              </a:pPr>
              <a:t>‹#›</a:t>
            </a:fld>
            <a:endParaRPr lang="el-GR" altLang="el-GR">
              <a:latin typeface="Arial" charset="0"/>
            </a:endParaRPr>
          </a:p>
        </p:txBody>
      </p:sp>
    </p:spTree>
    <p:extLst>
      <p:ext uri="{BB962C8B-B14F-4D97-AF65-F5344CB8AC3E}">
        <p14:creationId xmlns:p14="http://schemas.microsoft.com/office/powerpoint/2010/main" val="913268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E68422"/>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E68422"/>
        </a:buClr>
        <a:buFont typeface="Georgia" pitchFamily="18" charset="0"/>
        <a:buChar char="▫"/>
        <a:defRPr sz="2000" kern="1200">
          <a:solidFill>
            <a:srgbClr val="E68422"/>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11560" y="1340768"/>
            <a:ext cx="7772400" cy="1470025"/>
          </a:xfrm>
          <a:solidFill>
            <a:srgbClr val="00CC99"/>
          </a:solidFill>
          <a:effectLst>
            <a:glow rad="2286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r>
              <a:rPr lang="el-GR" b="1" dirty="0">
                <a:solidFill>
                  <a:srgbClr val="002060"/>
                </a:solidFill>
                <a:latin typeface="Times New Roman"/>
                <a:ea typeface="Calibri"/>
                <a:cs typeface="Times New Roman"/>
              </a:rPr>
              <a:t>ΚΑΤ</a:t>
            </a:r>
            <a:r>
              <a:rPr lang="en-US" b="1" dirty="0">
                <a:solidFill>
                  <a:srgbClr val="002060"/>
                </a:solidFill>
                <a:latin typeface="Times New Roman"/>
                <a:ea typeface="Calibri"/>
                <a:cs typeface="Times New Roman"/>
              </a:rPr>
              <a:t>’</a:t>
            </a:r>
            <a:r>
              <a:rPr lang="el-GR" b="1" dirty="0">
                <a:solidFill>
                  <a:srgbClr val="002060"/>
                </a:solidFill>
                <a:latin typeface="Times New Roman"/>
                <a:ea typeface="Calibri"/>
                <a:cs typeface="Times New Roman"/>
              </a:rPr>
              <a:t>ΟΙΚΟΝ ΕΠΙΣΚΕΨΗ</a:t>
            </a:r>
            <a:endParaRPr lang="el-GR" dirty="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74" y="4221088"/>
            <a:ext cx="6926263"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5826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latin typeface="Times New Roman"/>
                <a:ea typeface="Calibri"/>
                <a:cs typeface="Times New Roman"/>
              </a:rPr>
              <a:t>Κατά την κατ</a:t>
            </a:r>
            <a:r>
              <a:rPr lang="en-US" b="1" dirty="0">
                <a:latin typeface="Times New Roman"/>
                <a:ea typeface="Calibri"/>
                <a:cs typeface="Times New Roman"/>
              </a:rPr>
              <a:t>’</a:t>
            </a:r>
            <a:r>
              <a:rPr lang="el-GR" b="1" dirty="0">
                <a:latin typeface="Times New Roman"/>
                <a:ea typeface="Calibri"/>
                <a:cs typeface="Times New Roman"/>
              </a:rPr>
              <a:t>οίκον επίσκεψη</a:t>
            </a:r>
            <a:br>
              <a:rPr lang="el-GR" sz="4000" dirty="0">
                <a:ea typeface="Calibri"/>
                <a:cs typeface="Times New Roman"/>
              </a:rPr>
            </a:br>
            <a:endParaRPr lang="el-GR" dirty="0"/>
          </a:p>
        </p:txBody>
      </p:sp>
      <p:sp>
        <p:nvSpPr>
          <p:cNvPr id="3" name="Θέση περιεχομένου 2"/>
          <p:cNvSpPr>
            <a:spLocks noGrp="1"/>
          </p:cNvSpPr>
          <p:nvPr>
            <p:ph idx="1"/>
          </p:nvPr>
        </p:nvSpPr>
        <p:spPr>
          <a:xfrm>
            <a:off x="395536" y="620688"/>
            <a:ext cx="8507288" cy="4997152"/>
          </a:xfrm>
        </p:spPr>
        <p:txBody>
          <a:bodyPr>
            <a:noAutofit/>
          </a:bodyPr>
          <a:lstStyle/>
          <a:p>
            <a:pPr marL="457200" marR="36195" indent="-457200">
              <a:lnSpc>
                <a:spcPct val="115000"/>
              </a:lnSpc>
              <a:spcAft>
                <a:spcPts val="0"/>
              </a:spcAft>
              <a:buFont typeface="+mj-lt"/>
              <a:buAutoNum type="arabicPeriod"/>
            </a:pPr>
            <a:endParaRPr lang="en-US" sz="2400" u="sng" dirty="0">
              <a:latin typeface="Times New Roman"/>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φάση της αξιολόγησης της κατάστασης του ασθενούς. </a:t>
            </a:r>
            <a:r>
              <a:rPr lang="el-GR" sz="2400" dirty="0">
                <a:solidFill>
                  <a:srgbClr val="0070C0"/>
                </a:solidFill>
                <a:latin typeface="Times New Roman"/>
                <a:ea typeface="Calibri"/>
                <a:cs typeface="Times New Roman"/>
              </a:rPr>
              <a:t>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συνέντευξη αξιολόγησης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αξιολόγηση του περιβάλλοντος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Το νοσηλευτικό ιστορικό, </a:t>
            </a:r>
            <a:r>
              <a:rPr lang="el-GR" sz="2400" dirty="0">
                <a:solidFill>
                  <a:srgbClr val="0070C0"/>
                </a:solidFill>
                <a:latin typeface="Times New Roman"/>
                <a:ea typeface="Calibri"/>
                <a:cs typeface="Times New Roman"/>
              </a:rPr>
              <a:t>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αξιολόγηση της φαρμακευτικής αγωγή</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διατροφική αξιολόγηση </a:t>
            </a:r>
            <a:r>
              <a:rPr lang="el-GR" sz="2400" dirty="0">
                <a:solidFill>
                  <a:srgbClr val="0070C0"/>
                </a:solidFill>
                <a:latin typeface="Times New Roman"/>
                <a:ea typeface="Calibri"/>
                <a:cs typeface="Times New Roman"/>
              </a:rPr>
              <a:t>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φυσική αξιολόγηση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FF0000"/>
                </a:solidFill>
                <a:latin typeface="Times New Roman"/>
                <a:ea typeface="Calibri"/>
                <a:cs typeface="Times New Roman"/>
              </a:rPr>
              <a:t>Η </a:t>
            </a:r>
            <a:r>
              <a:rPr lang="el-GR" sz="2400" u="sng" dirty="0" err="1">
                <a:solidFill>
                  <a:srgbClr val="FF0000"/>
                </a:solidFill>
                <a:latin typeface="Times New Roman"/>
                <a:ea typeface="Calibri"/>
                <a:cs typeface="Times New Roman"/>
              </a:rPr>
              <a:t>ψυχοπνευματική</a:t>
            </a:r>
            <a:r>
              <a:rPr lang="el-GR" sz="2400" u="sng" dirty="0">
                <a:solidFill>
                  <a:srgbClr val="FF0000"/>
                </a:solidFill>
                <a:latin typeface="Times New Roman"/>
                <a:ea typeface="Calibri"/>
                <a:cs typeface="Times New Roman"/>
              </a:rPr>
              <a:t> αξιολόγηση, </a:t>
            </a:r>
            <a:r>
              <a:rPr lang="el-GR" sz="2400" dirty="0">
                <a:solidFill>
                  <a:srgbClr val="FF0000"/>
                </a:solidFill>
                <a:latin typeface="Times New Roman"/>
                <a:ea typeface="Calibri"/>
                <a:cs typeface="Times New Roman"/>
              </a:rPr>
              <a:t>διεξάγεται σε όλη τη διάρκεια της επίσκεψης και διερευνώνται θέματα που σχετίζονται με την ελπίδα, την πίστη, την πνευματικότητα, την κουλτούρα, με διακριτικότητα και σεβασμό (</a:t>
            </a:r>
            <a:r>
              <a:rPr lang="en-US" sz="2400" dirty="0" err="1">
                <a:solidFill>
                  <a:srgbClr val="FF0000"/>
                </a:solidFill>
                <a:latin typeface="Times New Roman"/>
                <a:ea typeface="Calibri"/>
                <a:cs typeface="Times New Roman"/>
              </a:rPr>
              <a:t>Nachemt</a:t>
            </a:r>
            <a:r>
              <a:rPr lang="el-GR" sz="2400" dirty="0">
                <a:solidFill>
                  <a:srgbClr val="FF0000"/>
                </a:solidFill>
                <a:latin typeface="Times New Roman"/>
                <a:ea typeface="Calibri"/>
                <a:cs typeface="Times New Roman"/>
              </a:rPr>
              <a:t> 1998; </a:t>
            </a:r>
            <a:r>
              <a:rPr lang="en-US" sz="2400" dirty="0">
                <a:solidFill>
                  <a:srgbClr val="FF0000"/>
                </a:solidFill>
                <a:latin typeface="Times New Roman"/>
                <a:ea typeface="Calibri"/>
                <a:cs typeface="Times New Roman"/>
              </a:rPr>
              <a:t>Rice</a:t>
            </a:r>
            <a:r>
              <a:rPr lang="el-GR" sz="2400" dirty="0">
                <a:solidFill>
                  <a:srgbClr val="FF0000"/>
                </a:solidFill>
                <a:latin typeface="Times New Roman"/>
                <a:ea typeface="Calibri"/>
                <a:cs typeface="Times New Roman"/>
              </a:rPr>
              <a:t> 2001).</a:t>
            </a:r>
            <a:r>
              <a:rPr lang="el-GR" sz="2400" u="sng" dirty="0">
                <a:solidFill>
                  <a:srgbClr val="FF0000"/>
                </a:solidFill>
                <a:latin typeface="Times New Roman"/>
                <a:ea typeface="Calibri"/>
                <a:cs typeface="Times New Roman"/>
              </a:rPr>
              <a:t>  </a:t>
            </a:r>
            <a:r>
              <a:rPr lang="el-GR" sz="2400" dirty="0">
                <a:solidFill>
                  <a:srgbClr val="FF0000"/>
                </a:solidFill>
                <a:latin typeface="Times New Roman"/>
                <a:ea typeface="Calibri"/>
                <a:cs typeface="Times New Roman"/>
              </a:rPr>
              <a:t>	</a:t>
            </a:r>
            <a:endParaRPr lang="el-GR" sz="2400" dirty="0">
              <a:solidFill>
                <a:srgbClr val="FF0000"/>
              </a:solidFill>
            </a:endParaRPr>
          </a:p>
        </p:txBody>
      </p:sp>
    </p:spTree>
    <p:extLst>
      <p:ext uri="{BB962C8B-B14F-4D97-AF65-F5344CB8AC3E}">
        <p14:creationId xmlns:p14="http://schemas.microsoft.com/office/powerpoint/2010/main" val="151496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208912" cy="1152128"/>
          </a:xfrm>
        </p:spPr>
        <p:txBody>
          <a:bodyPr>
            <a:normAutofit fontScale="90000"/>
          </a:bodyPr>
          <a:lstStyle/>
          <a:p>
            <a:br>
              <a:rPr lang="en-US" b="1" dirty="0">
                <a:solidFill>
                  <a:srgbClr val="002060"/>
                </a:solidFill>
                <a:latin typeface="Times New Roman"/>
                <a:ea typeface="Calibri"/>
                <a:cs typeface="Times New Roman"/>
              </a:rPr>
            </a:br>
            <a:r>
              <a:rPr lang="el-GR" b="1" dirty="0">
                <a:solidFill>
                  <a:srgbClr val="002060"/>
                </a:solidFill>
                <a:latin typeface="Times New Roman"/>
                <a:ea typeface="Calibri"/>
                <a:cs typeface="Times New Roman"/>
              </a:rPr>
              <a:t>Κατά την κατ</a:t>
            </a:r>
            <a:r>
              <a:rPr lang="en-US" b="1" dirty="0">
                <a:solidFill>
                  <a:srgbClr val="002060"/>
                </a:solidFill>
                <a:latin typeface="Times New Roman"/>
                <a:ea typeface="Calibri"/>
                <a:cs typeface="Times New Roman"/>
              </a:rPr>
              <a:t>’</a:t>
            </a:r>
            <a:r>
              <a:rPr lang="el-GR" b="1" dirty="0">
                <a:solidFill>
                  <a:srgbClr val="002060"/>
                </a:solidFill>
                <a:latin typeface="Times New Roman"/>
                <a:ea typeface="Calibri"/>
                <a:cs typeface="Times New Roman"/>
              </a:rPr>
              <a:t>οίκον επίσκεψη</a:t>
            </a:r>
            <a:r>
              <a:rPr lang="en-US" b="1" dirty="0">
                <a:solidFill>
                  <a:srgbClr val="002060"/>
                </a:solidFill>
                <a:latin typeface="Times New Roman"/>
                <a:ea typeface="Calibri"/>
                <a:cs typeface="Times New Roman"/>
              </a:rPr>
              <a:t> </a:t>
            </a:r>
            <a:r>
              <a:rPr lang="el-GR" sz="3600" b="1" dirty="0">
                <a:solidFill>
                  <a:srgbClr val="002060"/>
                </a:solidFill>
                <a:latin typeface="Times New Roman"/>
                <a:ea typeface="Calibri"/>
                <a:cs typeface="Times New Roman"/>
              </a:rPr>
              <a:t>Νοσηλευτική διεργασία</a:t>
            </a:r>
            <a:br>
              <a:rPr lang="el-GR" sz="4000" dirty="0">
                <a:solidFill>
                  <a:srgbClr val="002060"/>
                </a:solidFill>
                <a:ea typeface="Calibri"/>
                <a:cs typeface="Times New Roman"/>
              </a:rPr>
            </a:br>
            <a:endParaRPr lang="el-GR" dirty="0">
              <a:solidFill>
                <a:srgbClr val="002060"/>
              </a:solidFill>
            </a:endParaRPr>
          </a:p>
        </p:txBody>
      </p:sp>
      <p:sp>
        <p:nvSpPr>
          <p:cNvPr id="3" name="Θέση περιεχομένου 2"/>
          <p:cNvSpPr>
            <a:spLocks noGrp="1"/>
          </p:cNvSpPr>
          <p:nvPr>
            <p:ph idx="1"/>
          </p:nvPr>
        </p:nvSpPr>
        <p:spPr>
          <a:xfrm>
            <a:off x="539552" y="1484784"/>
            <a:ext cx="8229600" cy="4525963"/>
          </a:xfrm>
          <a:solidFill>
            <a:srgbClr val="002060"/>
          </a:solidFill>
        </p:spPr>
        <p:txBody>
          <a:bodyPr>
            <a:noAutofit/>
          </a:bodyPr>
          <a:lstStyle/>
          <a:p>
            <a:pPr marL="0" marR="36195" indent="0">
              <a:lnSpc>
                <a:spcPct val="115000"/>
              </a:lnSpc>
              <a:spcAft>
                <a:spcPts val="0"/>
              </a:spcAft>
              <a:buNone/>
            </a:pPr>
            <a:r>
              <a:rPr lang="el-GR" sz="2400" b="1" dirty="0">
                <a:latin typeface="Times New Roman"/>
                <a:ea typeface="Calibri"/>
                <a:cs typeface="Times New Roman"/>
              </a:rPr>
              <a:t> </a:t>
            </a:r>
            <a:endParaRPr lang="el-GR" sz="2400" dirty="0">
              <a:ea typeface="Calibri"/>
              <a:cs typeface="Times New Roman"/>
            </a:endParaRPr>
          </a:p>
          <a:p>
            <a:pPr marR="36195">
              <a:lnSpc>
                <a:spcPct val="115000"/>
              </a:lnSpc>
              <a:buFont typeface="Wingdings" panose="05000000000000000000" pitchFamily="2" charset="2"/>
              <a:buChar char="ü"/>
            </a:pPr>
            <a:r>
              <a:rPr lang="el-GR" sz="2400" u="sng" dirty="0">
                <a:solidFill>
                  <a:srgbClr val="FFFF00"/>
                </a:solidFill>
                <a:latin typeface="Times New Roman"/>
                <a:ea typeface="Calibri"/>
                <a:cs typeface="Times New Roman"/>
              </a:rPr>
              <a:t>Νοσηλευτική διάγνωση.</a:t>
            </a:r>
            <a:r>
              <a:rPr lang="el-GR" sz="2400" dirty="0">
                <a:solidFill>
                  <a:srgbClr val="FFFF00"/>
                </a:solidFill>
                <a:latin typeface="Times New Roman"/>
                <a:ea typeface="Calibri"/>
                <a:cs typeface="Times New Roman"/>
              </a:rPr>
              <a:t> </a:t>
            </a:r>
            <a:r>
              <a:rPr lang="el-GR" sz="2400" dirty="0">
                <a:solidFill>
                  <a:srgbClr val="00CC99"/>
                </a:solidFill>
                <a:latin typeface="Times New Roman"/>
                <a:ea typeface="Calibri"/>
                <a:cs typeface="Times New Roman"/>
              </a:rPr>
              <a:t>Η διατύπωση των νοσηλευτικών διαγνώσεων είναι το στάδιο της νοσηλευτικής διεργασίας όπου αναλύονται τα </a:t>
            </a:r>
            <a:r>
              <a:rPr lang="el-GR" sz="2400" dirty="0" err="1">
                <a:solidFill>
                  <a:srgbClr val="00CC99"/>
                </a:solidFill>
                <a:latin typeface="Times New Roman"/>
                <a:ea typeface="Calibri"/>
                <a:cs typeface="Times New Roman"/>
              </a:rPr>
              <a:t>συλλεχθέντα</a:t>
            </a:r>
            <a:r>
              <a:rPr lang="el-GR" sz="2400" dirty="0">
                <a:solidFill>
                  <a:srgbClr val="00CC99"/>
                </a:solidFill>
                <a:latin typeface="Times New Roman"/>
                <a:ea typeface="Calibri"/>
                <a:cs typeface="Times New Roman"/>
              </a:rPr>
              <a:t>  δεδομένα, ώστε να αναγνωριστούν τα προβλήματα ή οι ανάγκες του ατόμου.  </a:t>
            </a:r>
            <a:r>
              <a:rPr lang="el-GR" sz="2400" b="1" u="sng" dirty="0">
                <a:solidFill>
                  <a:srgbClr val="00CC99"/>
                </a:solidFill>
                <a:latin typeface="Times New Roman"/>
                <a:ea typeface="Calibri"/>
                <a:cs typeface="Times New Roman"/>
              </a:rPr>
              <a:t>Η διατύπωση της νοσηλευτικής διάγνωσης </a:t>
            </a:r>
            <a:r>
              <a:rPr lang="el-GR" sz="2400" dirty="0">
                <a:solidFill>
                  <a:srgbClr val="00CC99"/>
                </a:solidFill>
                <a:latin typeface="Times New Roman"/>
                <a:ea typeface="Calibri"/>
                <a:cs typeface="Times New Roman"/>
              </a:rPr>
              <a:t>συνδυάζει την ειδική ανάγκη του ατόμου με τους σχετιζόμενους παράγοντες ή παράγοντες κινδύνου (αιτιολογία) και τα προσδιοριστικά χαρακτηριστικά (ενδείξεις) (</a:t>
            </a:r>
            <a:r>
              <a:rPr lang="en-US" sz="2400" dirty="0" err="1">
                <a:solidFill>
                  <a:srgbClr val="00CC99"/>
                </a:solidFill>
                <a:latin typeface="Baskerville Old Face" panose="02020602080505020303" pitchFamily="18" charset="0"/>
                <a:ea typeface="Calibri"/>
                <a:cs typeface="Times New Roman"/>
              </a:rPr>
              <a:t>Doengers</a:t>
            </a:r>
            <a:r>
              <a:rPr lang="el-GR" sz="2400" dirty="0">
                <a:solidFill>
                  <a:srgbClr val="00CC99"/>
                </a:solidFill>
                <a:latin typeface="Times New Roman"/>
                <a:ea typeface="Calibri"/>
                <a:cs typeface="Times New Roman"/>
              </a:rPr>
              <a:t>, </a:t>
            </a:r>
            <a:r>
              <a:rPr lang="en-US" sz="2400" dirty="0" err="1">
                <a:solidFill>
                  <a:srgbClr val="00CC99"/>
                </a:solidFill>
                <a:latin typeface="Baskerville Old Face" panose="02020602080505020303" pitchFamily="18" charset="0"/>
                <a:ea typeface="Calibri"/>
                <a:cs typeface="Times New Roman"/>
              </a:rPr>
              <a:t>Moorhouse</a:t>
            </a:r>
            <a:r>
              <a:rPr lang="el-GR" sz="2400" dirty="0">
                <a:solidFill>
                  <a:srgbClr val="00CC99"/>
                </a:solidFill>
                <a:latin typeface="Times New Roman"/>
                <a:ea typeface="Calibri"/>
                <a:cs typeface="Times New Roman"/>
              </a:rPr>
              <a:t>, </a:t>
            </a:r>
            <a:r>
              <a:rPr lang="en-US" sz="2400" dirty="0" err="1">
                <a:solidFill>
                  <a:srgbClr val="00CC99"/>
                </a:solidFill>
                <a:latin typeface="Baskerville Old Face" panose="02020602080505020303" pitchFamily="18" charset="0"/>
                <a:ea typeface="Calibri"/>
                <a:cs typeface="Times New Roman"/>
              </a:rPr>
              <a:t>Murr</a:t>
            </a:r>
            <a:r>
              <a:rPr lang="en-US" sz="2400" dirty="0">
                <a:solidFill>
                  <a:srgbClr val="00CC99"/>
                </a:solidFill>
                <a:latin typeface="Baskerville Old Face" panose="02020602080505020303" pitchFamily="18" charset="0"/>
                <a:ea typeface="Calibri"/>
                <a:cs typeface="Times New Roman"/>
              </a:rPr>
              <a:t> </a:t>
            </a:r>
            <a:r>
              <a:rPr lang="el-GR" sz="2400" dirty="0">
                <a:solidFill>
                  <a:srgbClr val="00CC99"/>
                </a:solidFill>
                <a:latin typeface="Times New Roman"/>
                <a:ea typeface="Calibri"/>
                <a:cs typeface="Times New Roman"/>
              </a:rPr>
              <a:t>2009).  </a:t>
            </a:r>
            <a:endParaRPr lang="el-GR" sz="2400" dirty="0">
              <a:solidFill>
                <a:srgbClr val="00CC99"/>
              </a:solidFill>
              <a:ea typeface="Calibri"/>
              <a:cs typeface="Times New Roman"/>
            </a:endParaRPr>
          </a:p>
        </p:txBody>
      </p:sp>
    </p:spTree>
    <p:extLst>
      <p:ext uri="{BB962C8B-B14F-4D97-AF65-F5344CB8AC3E}">
        <p14:creationId xmlns:p14="http://schemas.microsoft.com/office/powerpoint/2010/main" val="1254718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08912" cy="1152128"/>
          </a:xfrm>
        </p:spPr>
        <p:txBody>
          <a:bodyPr>
            <a:normAutofit fontScale="90000"/>
          </a:bodyPr>
          <a:lstStyle/>
          <a:p>
            <a:br>
              <a:rPr lang="en-US" b="1" dirty="0">
                <a:solidFill>
                  <a:srgbClr val="002060"/>
                </a:solidFill>
                <a:latin typeface="Times New Roman"/>
                <a:ea typeface="Calibri"/>
                <a:cs typeface="Times New Roman"/>
              </a:rPr>
            </a:br>
            <a:r>
              <a:rPr lang="el-GR" b="1" dirty="0">
                <a:solidFill>
                  <a:srgbClr val="002060"/>
                </a:solidFill>
                <a:latin typeface="Times New Roman"/>
                <a:ea typeface="Calibri"/>
                <a:cs typeface="Times New Roman"/>
              </a:rPr>
              <a:t>Κατά την κατ</a:t>
            </a:r>
            <a:r>
              <a:rPr lang="en-US" b="1" dirty="0">
                <a:solidFill>
                  <a:srgbClr val="002060"/>
                </a:solidFill>
                <a:latin typeface="Times New Roman"/>
                <a:ea typeface="Calibri"/>
                <a:cs typeface="Times New Roman"/>
              </a:rPr>
              <a:t>’</a:t>
            </a:r>
            <a:r>
              <a:rPr lang="el-GR" b="1" dirty="0">
                <a:solidFill>
                  <a:srgbClr val="002060"/>
                </a:solidFill>
                <a:latin typeface="Times New Roman"/>
                <a:ea typeface="Calibri"/>
                <a:cs typeface="Times New Roman"/>
              </a:rPr>
              <a:t>οίκον επίσκεψη</a:t>
            </a:r>
            <a:r>
              <a:rPr lang="en-US" b="1" dirty="0">
                <a:solidFill>
                  <a:srgbClr val="002060"/>
                </a:solidFill>
                <a:latin typeface="Times New Roman"/>
                <a:ea typeface="Calibri"/>
                <a:cs typeface="Times New Roman"/>
              </a:rPr>
              <a:t> </a:t>
            </a:r>
            <a:r>
              <a:rPr lang="el-GR" sz="3600" b="1" dirty="0">
                <a:solidFill>
                  <a:srgbClr val="002060"/>
                </a:solidFill>
                <a:latin typeface="Times New Roman"/>
                <a:ea typeface="Calibri"/>
                <a:cs typeface="Times New Roman"/>
              </a:rPr>
              <a:t>Νοσηλευτική διεργασία</a:t>
            </a:r>
            <a:br>
              <a:rPr lang="el-GR" sz="4000" dirty="0">
                <a:solidFill>
                  <a:srgbClr val="002060"/>
                </a:solidFill>
                <a:ea typeface="Calibri"/>
                <a:cs typeface="Times New Roman"/>
              </a:rPr>
            </a:br>
            <a:endParaRPr lang="el-GR" dirty="0">
              <a:solidFill>
                <a:srgbClr val="002060"/>
              </a:solidFill>
            </a:endParaRPr>
          </a:p>
        </p:txBody>
      </p:sp>
      <p:sp>
        <p:nvSpPr>
          <p:cNvPr id="3" name="Θέση περιεχομένου 2"/>
          <p:cNvSpPr>
            <a:spLocks noGrp="1"/>
          </p:cNvSpPr>
          <p:nvPr>
            <p:ph idx="1"/>
          </p:nvPr>
        </p:nvSpPr>
        <p:spPr>
          <a:xfrm>
            <a:off x="251520" y="1152128"/>
            <a:ext cx="8640960" cy="5328592"/>
          </a:xfrm>
          <a:solidFill>
            <a:srgbClr val="002060"/>
          </a:solidFill>
        </p:spPr>
        <p:txBody>
          <a:bodyPr>
            <a:noAutofit/>
          </a:bodyPr>
          <a:lstStyle/>
          <a:p>
            <a:pPr marL="0" marR="36195" indent="0">
              <a:lnSpc>
                <a:spcPct val="115000"/>
              </a:lnSpc>
              <a:spcAft>
                <a:spcPts val="0"/>
              </a:spcAft>
              <a:buNone/>
            </a:pPr>
            <a:r>
              <a:rPr lang="el-GR" sz="2400" b="1" dirty="0">
                <a:latin typeface="Times New Roman"/>
                <a:ea typeface="Calibri"/>
                <a:cs typeface="Times New Roman"/>
              </a:rPr>
              <a:t> </a:t>
            </a:r>
            <a:r>
              <a:rPr lang="el-GR" sz="2400" b="1" u="sng" dirty="0">
                <a:solidFill>
                  <a:srgbClr val="FFFF00"/>
                </a:solidFill>
                <a:latin typeface="Times New Roman"/>
                <a:ea typeface="Calibri"/>
                <a:cs typeface="Times New Roman"/>
              </a:rPr>
              <a:t>Ο σχεδιασμός της φροντίδας</a:t>
            </a:r>
            <a:r>
              <a:rPr lang="el-GR" sz="2400" b="1" dirty="0">
                <a:solidFill>
                  <a:srgbClr val="FFFF00"/>
                </a:solidFill>
                <a:latin typeface="Times New Roman"/>
                <a:ea typeface="Calibri"/>
                <a:cs typeface="Times New Roman"/>
              </a:rPr>
              <a:t> </a:t>
            </a:r>
            <a:r>
              <a:rPr lang="el-GR" sz="2400" dirty="0">
                <a:solidFill>
                  <a:srgbClr val="00CC99"/>
                </a:solidFill>
                <a:latin typeface="Times New Roman"/>
                <a:ea typeface="Calibri"/>
                <a:cs typeface="Times New Roman"/>
              </a:rPr>
              <a:t>του ασθενούς στο σπίτι, περιλαμβάνει τη θέσπιση των στόχων, την αναγνώριση των επιθυμητών εκβάσεων και τον προσδιορισμό των ειδικών νοσηλευτικών παρεμβάσεων και  κρίνεται σκόπιμο να γίνεται από τον </a:t>
            </a:r>
            <a:r>
              <a:rPr lang="el-GR" sz="2400" dirty="0" err="1">
                <a:solidFill>
                  <a:srgbClr val="00CC99"/>
                </a:solidFill>
                <a:latin typeface="Times New Roman"/>
                <a:ea typeface="Calibri"/>
                <a:cs typeface="Times New Roman"/>
              </a:rPr>
              <a:t>κατ’οίκον</a:t>
            </a:r>
            <a:r>
              <a:rPr lang="el-GR" sz="2400" dirty="0">
                <a:solidFill>
                  <a:srgbClr val="00CC99"/>
                </a:solidFill>
                <a:latin typeface="Times New Roman"/>
                <a:ea typeface="Calibri"/>
                <a:cs typeface="Times New Roman"/>
              </a:rPr>
              <a:t> νοσηλευτή και τη διεπιστημονική ομάδα.</a:t>
            </a:r>
            <a:endParaRPr lang="en-US" sz="2400" dirty="0">
              <a:solidFill>
                <a:srgbClr val="00CC99"/>
              </a:solidFill>
              <a:latin typeface="Times New Roman"/>
              <a:ea typeface="Calibri"/>
              <a:cs typeface="Times New Roman"/>
            </a:endParaRPr>
          </a:p>
          <a:p>
            <a:pPr marR="36195">
              <a:lnSpc>
                <a:spcPct val="115000"/>
              </a:lnSpc>
              <a:buFont typeface="Wingdings" panose="05000000000000000000" pitchFamily="2" charset="2"/>
              <a:buChar char="ü"/>
            </a:pPr>
            <a:r>
              <a:rPr lang="el-GR" sz="2400" b="1" u="sng" dirty="0">
                <a:solidFill>
                  <a:srgbClr val="00CC99"/>
                </a:solidFill>
                <a:latin typeface="Times New Roman"/>
                <a:ea typeface="Calibri"/>
                <a:cs typeface="Times New Roman"/>
              </a:rPr>
              <a:t>Οι στόχοι </a:t>
            </a:r>
            <a:r>
              <a:rPr lang="el-GR" sz="2400" dirty="0">
                <a:solidFill>
                  <a:srgbClr val="00CC99"/>
                </a:solidFill>
                <a:latin typeface="Times New Roman"/>
                <a:ea typeface="Calibri"/>
                <a:cs typeface="Times New Roman"/>
              </a:rPr>
              <a:t>μπορεί να είναι μακροπρόθεσμοι ή βραχυπρόθεσμοι και αφορούν τις ανάγκες του ασθενούς /οικογένειας και μπορούν να τροποποιούνται συχνά.</a:t>
            </a:r>
            <a:r>
              <a:rPr lang="en-US" sz="2400" dirty="0">
                <a:solidFill>
                  <a:srgbClr val="00CC99"/>
                </a:solidFill>
                <a:latin typeface="Times New Roman"/>
                <a:ea typeface="Calibri"/>
                <a:cs typeface="Times New Roman"/>
              </a:rPr>
              <a:t> </a:t>
            </a:r>
          </a:p>
          <a:p>
            <a:pPr marR="36195">
              <a:lnSpc>
                <a:spcPct val="115000"/>
              </a:lnSpc>
              <a:buFont typeface="Wingdings" panose="05000000000000000000" pitchFamily="2" charset="2"/>
              <a:buChar char="ü"/>
            </a:pPr>
            <a:r>
              <a:rPr lang="el-GR" sz="2400" b="1" u="sng" dirty="0">
                <a:solidFill>
                  <a:srgbClr val="00CC99"/>
                </a:solidFill>
                <a:latin typeface="Times New Roman"/>
                <a:ea typeface="Calibri"/>
                <a:cs typeface="Times New Roman"/>
              </a:rPr>
              <a:t>Οι αναφερόμενες εκβάσεις </a:t>
            </a:r>
            <a:r>
              <a:rPr lang="el-GR" sz="2400" dirty="0">
                <a:solidFill>
                  <a:srgbClr val="00CC99"/>
                </a:solidFill>
                <a:latin typeface="Times New Roman"/>
                <a:ea typeface="Calibri"/>
                <a:cs typeface="Times New Roman"/>
              </a:rPr>
              <a:t>αφορούν τους σκοπούς της φροντίδας, είναι με ακρίβεια διατυπωμένες, </a:t>
            </a:r>
            <a:r>
              <a:rPr lang="el-GR" sz="2400" dirty="0" err="1">
                <a:solidFill>
                  <a:srgbClr val="00CC99"/>
                </a:solidFill>
                <a:latin typeface="Times New Roman"/>
                <a:ea typeface="Calibri"/>
                <a:cs typeface="Times New Roman"/>
              </a:rPr>
              <a:t>ασθενοκεντρικές</a:t>
            </a:r>
            <a:r>
              <a:rPr lang="el-GR" sz="2400" dirty="0">
                <a:solidFill>
                  <a:srgbClr val="00CC99"/>
                </a:solidFill>
                <a:latin typeface="Times New Roman"/>
                <a:ea typeface="Calibri"/>
                <a:cs typeface="Times New Roman"/>
              </a:rPr>
              <a:t>, καθορισμένες στο χρόνο και μετρήσιμες(</a:t>
            </a:r>
            <a:r>
              <a:rPr lang="en-US" sz="2400" dirty="0">
                <a:solidFill>
                  <a:srgbClr val="00CC99"/>
                </a:solidFill>
                <a:latin typeface="Baskerville Old Face" panose="02020602080505020303" pitchFamily="18" charset="0"/>
                <a:ea typeface="Calibri"/>
                <a:cs typeface="Times New Roman"/>
              </a:rPr>
              <a:t>Rice</a:t>
            </a:r>
            <a:r>
              <a:rPr lang="el-GR" sz="2400" dirty="0">
                <a:solidFill>
                  <a:srgbClr val="00CC99"/>
                </a:solidFill>
                <a:latin typeface="Times New Roman"/>
                <a:ea typeface="Calibri"/>
                <a:cs typeface="Times New Roman"/>
              </a:rPr>
              <a:t> 2001; </a:t>
            </a:r>
            <a:r>
              <a:rPr lang="en-US" sz="2400" dirty="0" err="1">
                <a:solidFill>
                  <a:srgbClr val="00CC99"/>
                </a:solidFill>
                <a:latin typeface="Baskerville Old Face" panose="02020602080505020303" pitchFamily="18" charset="0"/>
                <a:ea typeface="Calibri"/>
                <a:cs typeface="Times New Roman"/>
              </a:rPr>
              <a:t>Doengers</a:t>
            </a:r>
            <a:r>
              <a:rPr lang="el-GR" sz="2400" dirty="0">
                <a:solidFill>
                  <a:srgbClr val="00CC99"/>
                </a:solidFill>
                <a:latin typeface="Times New Roman"/>
                <a:ea typeface="Calibri"/>
                <a:cs typeface="Times New Roman"/>
              </a:rPr>
              <a:t>, </a:t>
            </a:r>
            <a:r>
              <a:rPr lang="en-US" sz="2400" dirty="0" err="1">
                <a:solidFill>
                  <a:srgbClr val="00CC99"/>
                </a:solidFill>
                <a:latin typeface="Baskerville Old Face" panose="02020602080505020303" pitchFamily="18" charset="0"/>
                <a:ea typeface="Calibri"/>
                <a:cs typeface="Times New Roman"/>
              </a:rPr>
              <a:t>Moorhouse</a:t>
            </a:r>
            <a:r>
              <a:rPr lang="el-GR" sz="2400" dirty="0">
                <a:solidFill>
                  <a:srgbClr val="00CC99"/>
                </a:solidFill>
                <a:latin typeface="Times New Roman"/>
                <a:ea typeface="Calibri"/>
                <a:cs typeface="Times New Roman"/>
              </a:rPr>
              <a:t>, </a:t>
            </a:r>
            <a:r>
              <a:rPr lang="en-US" sz="2400" dirty="0" err="1">
                <a:solidFill>
                  <a:srgbClr val="00CC99"/>
                </a:solidFill>
                <a:latin typeface="Baskerville Old Face" panose="02020602080505020303" pitchFamily="18" charset="0"/>
                <a:ea typeface="Calibri"/>
                <a:cs typeface="Times New Roman"/>
              </a:rPr>
              <a:t>Murr</a:t>
            </a:r>
            <a:r>
              <a:rPr lang="en-US" sz="2400" dirty="0">
                <a:solidFill>
                  <a:srgbClr val="00CC99"/>
                </a:solidFill>
                <a:latin typeface="Baskerville Old Face" panose="02020602080505020303" pitchFamily="18" charset="0"/>
                <a:ea typeface="Calibri"/>
                <a:cs typeface="Times New Roman"/>
              </a:rPr>
              <a:t> </a:t>
            </a:r>
            <a:r>
              <a:rPr lang="el-GR" sz="2400" dirty="0">
                <a:solidFill>
                  <a:srgbClr val="00CC99"/>
                </a:solidFill>
                <a:latin typeface="Times New Roman"/>
                <a:ea typeface="Calibri"/>
                <a:cs typeface="Times New Roman"/>
              </a:rPr>
              <a:t>2009). </a:t>
            </a:r>
            <a:endParaRPr lang="el-GR" sz="2400" dirty="0">
              <a:solidFill>
                <a:srgbClr val="00CC99"/>
              </a:solidFill>
              <a:ea typeface="Calibri"/>
              <a:cs typeface="Times New Roman"/>
            </a:endParaRPr>
          </a:p>
        </p:txBody>
      </p:sp>
    </p:spTree>
    <p:extLst>
      <p:ext uri="{BB962C8B-B14F-4D97-AF65-F5344CB8AC3E}">
        <p14:creationId xmlns:p14="http://schemas.microsoft.com/office/powerpoint/2010/main" val="4519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208912" cy="1152128"/>
          </a:xfrm>
        </p:spPr>
        <p:txBody>
          <a:bodyPr>
            <a:normAutofit fontScale="90000"/>
          </a:bodyPr>
          <a:lstStyle/>
          <a:p>
            <a:br>
              <a:rPr lang="en-US" b="1" dirty="0">
                <a:solidFill>
                  <a:srgbClr val="002060"/>
                </a:solidFill>
                <a:latin typeface="Times New Roman"/>
                <a:ea typeface="Calibri"/>
                <a:cs typeface="Times New Roman"/>
              </a:rPr>
            </a:br>
            <a:r>
              <a:rPr lang="el-GR" b="1" dirty="0">
                <a:solidFill>
                  <a:srgbClr val="002060"/>
                </a:solidFill>
                <a:latin typeface="Times New Roman"/>
                <a:ea typeface="Calibri"/>
                <a:cs typeface="Times New Roman"/>
              </a:rPr>
              <a:t>Κατά την κατ</a:t>
            </a:r>
            <a:r>
              <a:rPr lang="en-US" b="1" dirty="0">
                <a:solidFill>
                  <a:srgbClr val="002060"/>
                </a:solidFill>
                <a:latin typeface="Times New Roman"/>
                <a:ea typeface="Calibri"/>
                <a:cs typeface="Times New Roman"/>
              </a:rPr>
              <a:t>’</a:t>
            </a:r>
            <a:r>
              <a:rPr lang="el-GR" b="1" dirty="0">
                <a:solidFill>
                  <a:srgbClr val="002060"/>
                </a:solidFill>
                <a:latin typeface="Times New Roman"/>
                <a:ea typeface="Calibri"/>
                <a:cs typeface="Times New Roman"/>
              </a:rPr>
              <a:t>οίκον επίσκεψη</a:t>
            </a:r>
            <a:r>
              <a:rPr lang="en-US" b="1" dirty="0">
                <a:solidFill>
                  <a:srgbClr val="002060"/>
                </a:solidFill>
                <a:latin typeface="Times New Roman"/>
                <a:ea typeface="Calibri"/>
                <a:cs typeface="Times New Roman"/>
              </a:rPr>
              <a:t> </a:t>
            </a:r>
            <a:r>
              <a:rPr lang="el-GR" sz="3600" b="1" dirty="0">
                <a:solidFill>
                  <a:srgbClr val="002060"/>
                </a:solidFill>
                <a:latin typeface="Times New Roman"/>
                <a:ea typeface="Calibri"/>
                <a:cs typeface="Times New Roman"/>
              </a:rPr>
              <a:t>Νοσηλευτική διεργασία</a:t>
            </a:r>
            <a:br>
              <a:rPr lang="el-GR" sz="4000" dirty="0">
                <a:solidFill>
                  <a:srgbClr val="002060"/>
                </a:solidFill>
                <a:ea typeface="Calibri"/>
                <a:cs typeface="Times New Roman"/>
              </a:rPr>
            </a:br>
            <a:endParaRPr lang="el-GR" dirty="0">
              <a:solidFill>
                <a:srgbClr val="002060"/>
              </a:solidFill>
            </a:endParaRPr>
          </a:p>
        </p:txBody>
      </p:sp>
      <p:sp>
        <p:nvSpPr>
          <p:cNvPr id="3" name="Θέση περιεχομένου 2"/>
          <p:cNvSpPr>
            <a:spLocks noGrp="1"/>
          </p:cNvSpPr>
          <p:nvPr>
            <p:ph idx="1"/>
          </p:nvPr>
        </p:nvSpPr>
        <p:spPr>
          <a:xfrm>
            <a:off x="539552" y="1340768"/>
            <a:ext cx="8280920" cy="4680520"/>
          </a:xfrm>
          <a:solidFill>
            <a:srgbClr val="002060"/>
          </a:solidFill>
        </p:spPr>
        <p:txBody>
          <a:bodyPr>
            <a:noAutofit/>
          </a:bodyPr>
          <a:lstStyle/>
          <a:p>
            <a:pPr marL="0" marR="36195" indent="0">
              <a:lnSpc>
                <a:spcPct val="115000"/>
              </a:lnSpc>
              <a:spcAft>
                <a:spcPts val="0"/>
              </a:spcAft>
              <a:buNone/>
            </a:pPr>
            <a:r>
              <a:rPr lang="el-GR" sz="2000" b="1" dirty="0">
                <a:solidFill>
                  <a:srgbClr val="00CC99"/>
                </a:solidFill>
                <a:latin typeface="Times New Roman"/>
                <a:ea typeface="Calibri"/>
                <a:cs typeface="Times New Roman"/>
              </a:rPr>
              <a:t>                                           </a:t>
            </a:r>
            <a:endParaRPr lang="el-GR" sz="2000" dirty="0">
              <a:solidFill>
                <a:srgbClr val="00CC99"/>
              </a:solidFill>
              <a:ea typeface="Calibri"/>
              <a:cs typeface="Times New Roman"/>
            </a:endParaRPr>
          </a:p>
          <a:p>
            <a:pPr marR="36195">
              <a:lnSpc>
                <a:spcPct val="115000"/>
              </a:lnSpc>
              <a:buFont typeface="Wingdings" panose="05000000000000000000" pitchFamily="2" charset="2"/>
              <a:buChar char="ü"/>
            </a:pPr>
            <a:r>
              <a:rPr lang="el-GR" sz="2000" u="sng" dirty="0">
                <a:solidFill>
                  <a:srgbClr val="FFFF00"/>
                </a:solidFill>
                <a:latin typeface="Times New Roman"/>
                <a:ea typeface="Calibri"/>
                <a:cs typeface="Times New Roman"/>
              </a:rPr>
              <a:t>Η εφαρμογή των παρεμβάσεων.</a:t>
            </a:r>
            <a:r>
              <a:rPr lang="el-GR" sz="2000" dirty="0">
                <a:solidFill>
                  <a:srgbClr val="00CC99"/>
                </a:solidFill>
                <a:latin typeface="Times New Roman"/>
                <a:ea typeface="Calibri"/>
                <a:cs typeface="Times New Roman"/>
              </a:rPr>
              <a:t> Με βάση τους μακροχρόνιους και βραχυχρόνιους σκοπούς που τέθηκαν από το νοσηλευτή, τον ασθενή/οικογένεια/φροντιστή και τη διεπιστημονική ομάδα επιτελούνται συγκεκριμένες παρεμβάσεις, θεραπείες, δράσεις που θα συμβάλλουν στην επίτευξη των επιθυμητών εκβάσεων</a:t>
            </a:r>
            <a:r>
              <a:rPr lang="el-GR" sz="2000" b="1" dirty="0">
                <a:solidFill>
                  <a:srgbClr val="00CC99"/>
                </a:solidFill>
                <a:latin typeface="Times New Roman"/>
                <a:ea typeface="Calibri"/>
                <a:cs typeface="Times New Roman"/>
              </a:rPr>
              <a:t>. </a:t>
            </a:r>
            <a:r>
              <a:rPr lang="el-GR" sz="2000" b="1" u="sng" dirty="0">
                <a:solidFill>
                  <a:srgbClr val="00CC99"/>
                </a:solidFill>
                <a:latin typeface="Times New Roman"/>
                <a:ea typeface="Calibri"/>
                <a:cs typeface="Times New Roman"/>
              </a:rPr>
              <a:t>Η παροχή της νοσηλευτικής φροντίδας αφορά σε συγκεκριμένες νοσηλευτικές πράξεις,</a:t>
            </a:r>
            <a:r>
              <a:rPr lang="el-GR" sz="2000" b="1" dirty="0">
                <a:solidFill>
                  <a:srgbClr val="00CC99"/>
                </a:solidFill>
                <a:latin typeface="Times New Roman"/>
                <a:ea typeface="Calibri"/>
                <a:cs typeface="Times New Roman"/>
              </a:rPr>
              <a:t> </a:t>
            </a:r>
            <a:r>
              <a:rPr lang="el-GR" sz="2000" dirty="0">
                <a:solidFill>
                  <a:srgbClr val="00CC99"/>
                </a:solidFill>
                <a:latin typeface="Times New Roman"/>
                <a:ea typeface="Calibri"/>
                <a:cs typeface="Times New Roman"/>
              </a:rPr>
              <a:t>όπως παρεμβατικές και μη παρεμβατικές διεργασίες, ψυχολογική υποστήριξη, </a:t>
            </a:r>
            <a:r>
              <a:rPr lang="el-GR" sz="2000" dirty="0" err="1">
                <a:solidFill>
                  <a:srgbClr val="00CC99"/>
                </a:solidFill>
                <a:latin typeface="Times New Roman"/>
                <a:ea typeface="Calibri"/>
                <a:cs typeface="Times New Roman"/>
              </a:rPr>
              <a:t>αυτοφροντίδα</a:t>
            </a:r>
            <a:r>
              <a:rPr lang="el-GR" sz="2000" dirty="0">
                <a:solidFill>
                  <a:srgbClr val="00CC99"/>
                </a:solidFill>
                <a:latin typeface="Times New Roman"/>
                <a:ea typeface="Calibri"/>
                <a:cs typeface="Times New Roman"/>
              </a:rPr>
              <a:t>, εκπαίδευση και διδασκαλία, προαγωγή υγείας, συνεργασία με τη διεπιστημονική ομάδα, ειδικές φροντίδες (κολοστομία, </a:t>
            </a:r>
            <a:r>
              <a:rPr lang="el-GR" sz="2000" dirty="0" err="1">
                <a:solidFill>
                  <a:srgbClr val="00CC99"/>
                </a:solidFill>
                <a:latin typeface="Times New Roman"/>
                <a:ea typeface="Calibri"/>
                <a:cs typeface="Times New Roman"/>
              </a:rPr>
              <a:t>τραχειοστομία</a:t>
            </a:r>
            <a:r>
              <a:rPr lang="el-GR" sz="2000" dirty="0">
                <a:solidFill>
                  <a:srgbClr val="00CC99"/>
                </a:solidFill>
                <a:latin typeface="Times New Roman"/>
                <a:ea typeface="Calibri"/>
                <a:cs typeface="Times New Roman"/>
              </a:rPr>
              <a:t>, κ.α.) (</a:t>
            </a:r>
            <a:r>
              <a:rPr lang="en-US" sz="2000" dirty="0" err="1">
                <a:solidFill>
                  <a:srgbClr val="00CC99"/>
                </a:solidFill>
                <a:latin typeface="Baskerville Old Face" panose="02020602080505020303" pitchFamily="18" charset="0"/>
                <a:ea typeface="Calibri"/>
                <a:cs typeface="Times New Roman"/>
              </a:rPr>
              <a:t>Doengers</a:t>
            </a:r>
            <a:r>
              <a:rPr lang="el-GR" sz="2000" dirty="0">
                <a:solidFill>
                  <a:srgbClr val="00CC99"/>
                </a:solidFill>
                <a:latin typeface="Times New Roman"/>
                <a:ea typeface="Calibri"/>
                <a:cs typeface="Times New Roman"/>
              </a:rPr>
              <a:t>, </a:t>
            </a:r>
            <a:r>
              <a:rPr lang="en-US" sz="2000" dirty="0" err="1">
                <a:solidFill>
                  <a:srgbClr val="00CC99"/>
                </a:solidFill>
                <a:latin typeface="Baskerville Old Face" panose="02020602080505020303" pitchFamily="18" charset="0"/>
                <a:ea typeface="Calibri"/>
                <a:cs typeface="Times New Roman"/>
              </a:rPr>
              <a:t>Moorhouse</a:t>
            </a:r>
            <a:r>
              <a:rPr lang="el-GR" sz="2000" dirty="0">
                <a:solidFill>
                  <a:srgbClr val="00CC99"/>
                </a:solidFill>
                <a:latin typeface="Times New Roman"/>
                <a:ea typeface="Calibri"/>
                <a:cs typeface="Times New Roman"/>
              </a:rPr>
              <a:t>, </a:t>
            </a:r>
            <a:r>
              <a:rPr lang="en-US" sz="2000" dirty="0" err="1">
                <a:solidFill>
                  <a:srgbClr val="00CC99"/>
                </a:solidFill>
                <a:latin typeface="Baskerville Old Face" panose="02020602080505020303" pitchFamily="18" charset="0"/>
                <a:ea typeface="Calibri"/>
                <a:cs typeface="Times New Roman"/>
              </a:rPr>
              <a:t>Murr</a:t>
            </a:r>
            <a:r>
              <a:rPr lang="en-US" sz="2000" dirty="0">
                <a:solidFill>
                  <a:srgbClr val="00CC99"/>
                </a:solidFill>
                <a:latin typeface="Baskerville Old Face" panose="02020602080505020303" pitchFamily="18" charset="0"/>
                <a:ea typeface="Calibri"/>
                <a:cs typeface="Times New Roman"/>
              </a:rPr>
              <a:t> </a:t>
            </a:r>
            <a:r>
              <a:rPr lang="el-GR" sz="2000" dirty="0">
                <a:solidFill>
                  <a:srgbClr val="00CC99"/>
                </a:solidFill>
                <a:latin typeface="Times New Roman"/>
                <a:ea typeface="Calibri"/>
                <a:cs typeface="Times New Roman"/>
              </a:rPr>
              <a:t>2009).  </a:t>
            </a:r>
            <a:endParaRPr lang="el-GR" sz="2000" dirty="0">
              <a:solidFill>
                <a:srgbClr val="00CC99"/>
              </a:solidFill>
              <a:ea typeface="Calibri"/>
              <a:cs typeface="Times New Roman"/>
            </a:endParaRPr>
          </a:p>
          <a:p>
            <a:pPr marR="36195">
              <a:lnSpc>
                <a:spcPct val="115000"/>
              </a:lnSpc>
              <a:buFont typeface="Wingdings" panose="05000000000000000000" pitchFamily="2" charset="2"/>
              <a:buChar char="ü"/>
            </a:pPr>
            <a:endParaRPr lang="el-GR" sz="2000" dirty="0">
              <a:solidFill>
                <a:srgbClr val="00CC99"/>
              </a:solidFill>
              <a:ea typeface="Calibri"/>
              <a:cs typeface="Times New Roman"/>
            </a:endParaRPr>
          </a:p>
        </p:txBody>
      </p:sp>
    </p:spTree>
    <p:extLst>
      <p:ext uri="{BB962C8B-B14F-4D97-AF65-F5344CB8AC3E}">
        <p14:creationId xmlns:p14="http://schemas.microsoft.com/office/powerpoint/2010/main" val="4519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208912" cy="1152128"/>
          </a:xfrm>
        </p:spPr>
        <p:txBody>
          <a:bodyPr>
            <a:normAutofit fontScale="90000"/>
          </a:bodyPr>
          <a:lstStyle/>
          <a:p>
            <a:br>
              <a:rPr lang="en-US" b="1" dirty="0">
                <a:solidFill>
                  <a:srgbClr val="002060"/>
                </a:solidFill>
                <a:latin typeface="Times New Roman"/>
                <a:ea typeface="Calibri"/>
                <a:cs typeface="Times New Roman"/>
              </a:rPr>
            </a:br>
            <a:r>
              <a:rPr lang="el-GR" b="1" dirty="0">
                <a:solidFill>
                  <a:srgbClr val="002060"/>
                </a:solidFill>
                <a:latin typeface="Times New Roman"/>
                <a:ea typeface="Calibri"/>
                <a:cs typeface="Times New Roman"/>
              </a:rPr>
              <a:t>Κατά την κατ</a:t>
            </a:r>
            <a:r>
              <a:rPr lang="en-US" b="1" dirty="0">
                <a:solidFill>
                  <a:srgbClr val="002060"/>
                </a:solidFill>
                <a:latin typeface="Times New Roman"/>
                <a:ea typeface="Calibri"/>
                <a:cs typeface="Times New Roman"/>
              </a:rPr>
              <a:t>’</a:t>
            </a:r>
            <a:r>
              <a:rPr lang="el-GR" b="1" dirty="0">
                <a:solidFill>
                  <a:srgbClr val="002060"/>
                </a:solidFill>
                <a:latin typeface="Times New Roman"/>
                <a:ea typeface="Calibri"/>
                <a:cs typeface="Times New Roman"/>
              </a:rPr>
              <a:t>οίκον επίσκεψη</a:t>
            </a:r>
            <a:r>
              <a:rPr lang="en-US" b="1" dirty="0">
                <a:solidFill>
                  <a:srgbClr val="002060"/>
                </a:solidFill>
                <a:latin typeface="Times New Roman"/>
                <a:ea typeface="Calibri"/>
                <a:cs typeface="Times New Roman"/>
              </a:rPr>
              <a:t> </a:t>
            </a:r>
            <a:r>
              <a:rPr lang="el-GR" sz="3600" b="1" dirty="0">
                <a:solidFill>
                  <a:srgbClr val="002060"/>
                </a:solidFill>
                <a:latin typeface="Times New Roman"/>
                <a:ea typeface="Calibri"/>
                <a:cs typeface="Times New Roman"/>
              </a:rPr>
              <a:t>Νοσηλευτική διεργασία</a:t>
            </a:r>
            <a:br>
              <a:rPr lang="el-GR" sz="4000" dirty="0">
                <a:solidFill>
                  <a:srgbClr val="002060"/>
                </a:solidFill>
                <a:ea typeface="Calibri"/>
                <a:cs typeface="Times New Roman"/>
              </a:rPr>
            </a:br>
            <a:endParaRPr lang="el-GR" dirty="0">
              <a:solidFill>
                <a:srgbClr val="002060"/>
              </a:solidFill>
            </a:endParaRPr>
          </a:p>
        </p:txBody>
      </p:sp>
      <p:sp>
        <p:nvSpPr>
          <p:cNvPr id="3" name="Θέση περιεχομένου 2"/>
          <p:cNvSpPr>
            <a:spLocks noGrp="1"/>
          </p:cNvSpPr>
          <p:nvPr>
            <p:ph idx="1"/>
          </p:nvPr>
        </p:nvSpPr>
        <p:spPr>
          <a:xfrm>
            <a:off x="683568" y="1628800"/>
            <a:ext cx="8229600" cy="4525963"/>
          </a:xfrm>
          <a:solidFill>
            <a:srgbClr val="002060"/>
          </a:solidFill>
        </p:spPr>
        <p:txBody>
          <a:bodyPr>
            <a:noAutofit/>
          </a:bodyPr>
          <a:lstStyle/>
          <a:p>
            <a:pPr marL="0" marR="36195" indent="0">
              <a:lnSpc>
                <a:spcPct val="115000"/>
              </a:lnSpc>
              <a:spcAft>
                <a:spcPts val="0"/>
              </a:spcAft>
              <a:buNone/>
            </a:pPr>
            <a:r>
              <a:rPr lang="el-GR" sz="2400" b="1" dirty="0">
                <a:solidFill>
                  <a:srgbClr val="00CC99"/>
                </a:solidFill>
                <a:latin typeface="Times New Roman"/>
                <a:ea typeface="Calibri"/>
                <a:cs typeface="Times New Roman"/>
              </a:rPr>
              <a:t> </a:t>
            </a:r>
            <a:r>
              <a:rPr lang="el-GR" sz="2400" dirty="0">
                <a:solidFill>
                  <a:srgbClr val="00CC99"/>
                </a:solidFill>
                <a:ea typeface="Calibri"/>
                <a:cs typeface="Times New Roman"/>
              </a:rPr>
              <a:t> </a:t>
            </a:r>
          </a:p>
          <a:p>
            <a:pPr marR="36195">
              <a:lnSpc>
                <a:spcPct val="115000"/>
              </a:lnSpc>
              <a:buFont typeface="Wingdings" panose="05000000000000000000" pitchFamily="2" charset="2"/>
              <a:buChar char="ü"/>
            </a:pPr>
            <a:r>
              <a:rPr lang="el-GR" sz="2400" u="sng" dirty="0">
                <a:solidFill>
                  <a:srgbClr val="FFFF00"/>
                </a:solidFill>
                <a:latin typeface="Times New Roman"/>
                <a:ea typeface="Calibri"/>
                <a:cs typeface="Times New Roman"/>
              </a:rPr>
              <a:t>Η εκτίμηση των αποτελεσμάτων</a:t>
            </a:r>
            <a:r>
              <a:rPr lang="el-GR" sz="2400" dirty="0">
                <a:solidFill>
                  <a:srgbClr val="FFFF00"/>
                </a:solidFill>
                <a:latin typeface="Times New Roman"/>
                <a:ea typeface="Calibri"/>
                <a:cs typeface="Times New Roman"/>
              </a:rPr>
              <a:t> </a:t>
            </a:r>
            <a:r>
              <a:rPr lang="el-GR" sz="2400" dirty="0">
                <a:solidFill>
                  <a:srgbClr val="00CC99"/>
                </a:solidFill>
                <a:latin typeface="Times New Roman"/>
                <a:ea typeface="Calibri"/>
                <a:cs typeface="Times New Roman"/>
              </a:rPr>
              <a:t>περιλαμβάνει τη εκτίμηση της αποτελεσματικότητας των παρεμβάσεων και την αξιοποίηση των υποστηρικτικών πηγών (βοήθειας). Αξιολογείται η βελτίωση-πρόοδος της κατάστασης του ασθενούς/οικογένειας/φροντιστή και η επίτευξη των βραχυχρόνιων και μακροχρόνιων στόχων που διατυπώθηκαν στο σχεδιασμό(</a:t>
            </a:r>
            <a:r>
              <a:rPr lang="en-US" sz="2400" dirty="0">
                <a:solidFill>
                  <a:srgbClr val="00CC99"/>
                </a:solidFill>
                <a:latin typeface="Baskerville Old Face" panose="02020602080505020303" pitchFamily="18" charset="0"/>
                <a:ea typeface="Calibri"/>
                <a:cs typeface="Times New Roman"/>
              </a:rPr>
              <a:t>Rice</a:t>
            </a:r>
            <a:r>
              <a:rPr lang="el-GR" sz="2400" dirty="0">
                <a:solidFill>
                  <a:srgbClr val="00CC99"/>
                </a:solidFill>
                <a:latin typeface="Times New Roman"/>
                <a:ea typeface="Calibri"/>
                <a:cs typeface="Times New Roman"/>
              </a:rPr>
              <a:t> 2001; </a:t>
            </a:r>
            <a:r>
              <a:rPr lang="en-US" sz="2400" dirty="0" err="1">
                <a:solidFill>
                  <a:srgbClr val="00CC99"/>
                </a:solidFill>
                <a:latin typeface="Baskerville Old Face" panose="02020602080505020303" pitchFamily="18" charset="0"/>
                <a:ea typeface="Calibri"/>
                <a:cs typeface="Times New Roman"/>
              </a:rPr>
              <a:t>Doengers</a:t>
            </a:r>
            <a:r>
              <a:rPr lang="el-GR" sz="2400" dirty="0">
                <a:solidFill>
                  <a:srgbClr val="00CC99"/>
                </a:solidFill>
                <a:latin typeface="Times New Roman"/>
                <a:ea typeface="Calibri"/>
                <a:cs typeface="Times New Roman"/>
              </a:rPr>
              <a:t>, </a:t>
            </a:r>
            <a:r>
              <a:rPr lang="en-US" sz="2400" dirty="0" err="1">
                <a:solidFill>
                  <a:srgbClr val="00CC99"/>
                </a:solidFill>
                <a:latin typeface="Baskerville Old Face" panose="02020602080505020303" pitchFamily="18" charset="0"/>
                <a:ea typeface="Calibri"/>
                <a:cs typeface="Times New Roman"/>
              </a:rPr>
              <a:t>Moorhouse</a:t>
            </a:r>
            <a:r>
              <a:rPr lang="el-GR" sz="2400" dirty="0">
                <a:solidFill>
                  <a:srgbClr val="00CC99"/>
                </a:solidFill>
                <a:latin typeface="Times New Roman"/>
                <a:ea typeface="Calibri"/>
                <a:cs typeface="Times New Roman"/>
              </a:rPr>
              <a:t>, </a:t>
            </a:r>
            <a:r>
              <a:rPr lang="en-US" sz="2400" dirty="0" err="1">
                <a:solidFill>
                  <a:srgbClr val="00CC99"/>
                </a:solidFill>
                <a:latin typeface="Baskerville Old Face" panose="02020602080505020303" pitchFamily="18" charset="0"/>
                <a:ea typeface="Calibri"/>
                <a:cs typeface="Times New Roman"/>
              </a:rPr>
              <a:t>Murr</a:t>
            </a:r>
            <a:r>
              <a:rPr lang="en-US" sz="2400" dirty="0">
                <a:solidFill>
                  <a:srgbClr val="00CC99"/>
                </a:solidFill>
                <a:latin typeface="Baskerville Old Face" panose="02020602080505020303" pitchFamily="18" charset="0"/>
                <a:ea typeface="Calibri"/>
                <a:cs typeface="Times New Roman"/>
              </a:rPr>
              <a:t> </a:t>
            </a:r>
            <a:r>
              <a:rPr lang="el-GR" sz="2400" dirty="0">
                <a:solidFill>
                  <a:srgbClr val="00CC99"/>
                </a:solidFill>
                <a:latin typeface="Times New Roman"/>
                <a:ea typeface="Calibri"/>
                <a:cs typeface="Times New Roman"/>
              </a:rPr>
              <a:t>2009).</a:t>
            </a:r>
            <a:endParaRPr lang="el-GR" sz="2400" dirty="0">
              <a:solidFill>
                <a:srgbClr val="00CC99"/>
              </a:solidFill>
              <a:ea typeface="Calibri"/>
              <a:cs typeface="Times New Roman"/>
            </a:endParaRPr>
          </a:p>
          <a:p>
            <a:pPr marR="36195">
              <a:lnSpc>
                <a:spcPct val="115000"/>
              </a:lnSpc>
              <a:buFont typeface="Wingdings" panose="05000000000000000000" pitchFamily="2" charset="2"/>
              <a:buChar char="ü"/>
            </a:pPr>
            <a:endParaRPr lang="el-GR" sz="2400" dirty="0">
              <a:solidFill>
                <a:srgbClr val="00CC99"/>
              </a:solidFill>
              <a:ea typeface="Calibri"/>
              <a:cs typeface="Times New Roman"/>
            </a:endParaRPr>
          </a:p>
        </p:txBody>
      </p:sp>
    </p:spTree>
    <p:extLst>
      <p:ext uri="{BB962C8B-B14F-4D97-AF65-F5344CB8AC3E}">
        <p14:creationId xmlns:p14="http://schemas.microsoft.com/office/powerpoint/2010/main" val="4519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363272" cy="1066130"/>
          </a:xfrm>
        </p:spPr>
        <p:txBody>
          <a:bodyPr>
            <a:normAutofit fontScale="90000"/>
          </a:bodyPr>
          <a:lstStyle/>
          <a:p>
            <a:br>
              <a:rPr lang="en-US" b="1" dirty="0">
                <a:latin typeface="Times New Roman"/>
                <a:ea typeface="Calibri"/>
                <a:cs typeface="Times New Roman"/>
              </a:rPr>
            </a:br>
            <a:r>
              <a:rPr lang="el-GR" b="1" dirty="0">
                <a:solidFill>
                  <a:srgbClr val="C00000"/>
                </a:solidFill>
                <a:latin typeface="Times New Roman"/>
                <a:ea typeface="Calibri"/>
                <a:cs typeface="Times New Roman"/>
              </a:rPr>
              <a:t>Κατά την κατ</a:t>
            </a:r>
            <a:r>
              <a:rPr lang="en-US" b="1" dirty="0">
                <a:solidFill>
                  <a:srgbClr val="C00000"/>
                </a:solidFill>
                <a:latin typeface="Times New Roman"/>
                <a:ea typeface="Calibri"/>
                <a:cs typeface="Times New Roman"/>
              </a:rPr>
              <a:t>’</a:t>
            </a:r>
            <a:r>
              <a:rPr lang="el-GR" b="1" dirty="0">
                <a:solidFill>
                  <a:srgbClr val="C00000"/>
                </a:solidFill>
                <a:latin typeface="Times New Roman"/>
                <a:ea typeface="Calibri"/>
                <a:cs typeface="Times New Roman"/>
              </a:rPr>
              <a:t>οίκον επίσκεψη</a:t>
            </a:r>
            <a:r>
              <a:rPr lang="en-US" b="1" dirty="0">
                <a:solidFill>
                  <a:srgbClr val="C00000"/>
                </a:solidFill>
                <a:latin typeface="Times New Roman"/>
                <a:ea typeface="Calibri"/>
                <a:cs typeface="Times New Roman"/>
              </a:rPr>
              <a:t> </a:t>
            </a:r>
            <a:r>
              <a:rPr lang="el-GR" sz="3600" b="1" dirty="0">
                <a:solidFill>
                  <a:srgbClr val="C00000"/>
                </a:solidFill>
                <a:latin typeface="Times New Roman"/>
                <a:ea typeface="Calibri"/>
                <a:cs typeface="Times New Roman"/>
              </a:rPr>
              <a:t>Οικοδόμηση σχέσης εμπιστοσύνης. </a:t>
            </a:r>
            <a:br>
              <a:rPr lang="el-GR" sz="3600" dirty="0">
                <a:solidFill>
                  <a:srgbClr val="C00000"/>
                </a:solidFill>
                <a:ea typeface="Calibri"/>
                <a:cs typeface="Times New Roman"/>
              </a:rPr>
            </a:br>
            <a:br>
              <a:rPr lang="el-GR" sz="4000" dirty="0">
                <a:solidFill>
                  <a:srgbClr val="C00000"/>
                </a:solidFill>
                <a:ea typeface="Calibri"/>
                <a:cs typeface="Times New Roman"/>
              </a:rPr>
            </a:br>
            <a:endParaRPr lang="el-GR" dirty="0">
              <a:solidFill>
                <a:srgbClr val="C00000"/>
              </a:solidFill>
            </a:endParaRPr>
          </a:p>
        </p:txBody>
      </p:sp>
      <p:sp>
        <p:nvSpPr>
          <p:cNvPr id="3" name="Θέση περιεχομένου 2"/>
          <p:cNvSpPr>
            <a:spLocks noGrp="1"/>
          </p:cNvSpPr>
          <p:nvPr>
            <p:ph idx="1"/>
          </p:nvPr>
        </p:nvSpPr>
        <p:spPr/>
        <p:txBody>
          <a:bodyPr>
            <a:normAutofit fontScale="85000" lnSpcReduction="20000"/>
          </a:bodyPr>
          <a:lstStyle/>
          <a:p>
            <a:pPr marR="36195">
              <a:lnSpc>
                <a:spcPct val="115000"/>
              </a:lnSpc>
              <a:spcAft>
                <a:spcPts val="0"/>
              </a:spcAft>
            </a:pPr>
            <a:r>
              <a:rPr lang="el-GR" dirty="0">
                <a:solidFill>
                  <a:srgbClr val="0070C0"/>
                </a:solidFill>
                <a:latin typeface="Times New Roman"/>
                <a:ea typeface="Calibri"/>
                <a:cs typeface="Times New Roman"/>
              </a:rPr>
              <a:t>Οι </a:t>
            </a:r>
            <a:r>
              <a:rPr lang="el-GR" dirty="0" err="1">
                <a:solidFill>
                  <a:srgbClr val="0070C0"/>
                </a:solidFill>
                <a:latin typeface="Times New Roman"/>
                <a:ea typeface="Calibri"/>
                <a:cs typeface="Times New Roman"/>
              </a:rPr>
              <a:t>κατ’οίκον</a:t>
            </a:r>
            <a:r>
              <a:rPr lang="el-GR" dirty="0">
                <a:solidFill>
                  <a:srgbClr val="0070C0"/>
                </a:solidFill>
                <a:latin typeface="Times New Roman"/>
                <a:ea typeface="Calibri"/>
                <a:cs typeface="Times New Roman"/>
              </a:rPr>
              <a:t> νοσηλευτές ανταγωνίζονται το χρόνο, αγωνίζονται να επιτύχουν τα μέγιστα σε λιγότερο χρόνο. Είναι σημαντικό να κερδίσουν άμεσα την εμπιστοσύνη του ασθενούς και της οικογένειας για να μπορέσουν να αντλήσουν τις πληροφορίες που χρειάζονται, για να σχεδιάσουν τη φροντίδα και να εξασφαλίσουν τη συνεργασία τους ανάλογα με το αναπτυξιακό τους στάδιο (</a:t>
            </a:r>
            <a:r>
              <a:rPr lang="en-US" dirty="0" err="1">
                <a:solidFill>
                  <a:srgbClr val="0070C0"/>
                </a:solidFill>
                <a:latin typeface="Times New Roman"/>
                <a:ea typeface="Calibri"/>
                <a:cs typeface="Times New Roman"/>
              </a:rPr>
              <a:t>Nachem</a:t>
            </a:r>
            <a:r>
              <a:rPr lang="el-GR" dirty="0">
                <a:solidFill>
                  <a:srgbClr val="0070C0"/>
                </a:solidFill>
                <a:latin typeface="Times New Roman"/>
                <a:ea typeface="Calibri"/>
                <a:cs typeface="Times New Roman"/>
              </a:rPr>
              <a:t> &amp;</a:t>
            </a:r>
            <a:r>
              <a:rPr lang="en-US" dirty="0" err="1">
                <a:solidFill>
                  <a:srgbClr val="0070C0"/>
                </a:solidFill>
                <a:latin typeface="Times New Roman"/>
                <a:ea typeface="Calibri"/>
                <a:cs typeface="Times New Roman"/>
              </a:rPr>
              <a:t>Thobaben</a:t>
            </a:r>
            <a:r>
              <a:rPr lang="el-GR" dirty="0">
                <a:solidFill>
                  <a:srgbClr val="0070C0"/>
                </a:solidFill>
                <a:latin typeface="Times New Roman"/>
                <a:ea typeface="Calibri"/>
                <a:cs typeface="Times New Roman"/>
              </a:rPr>
              <a:t> 1999). </a:t>
            </a:r>
            <a:r>
              <a:rPr lang="el-GR" sz="2300" b="1" dirty="0">
                <a:solidFill>
                  <a:srgbClr val="00CC99"/>
                </a:solidFill>
                <a:latin typeface="Times New Roman"/>
                <a:ea typeface="Calibri"/>
                <a:cs typeface="Times New Roman"/>
              </a:rPr>
              <a:t>Στη νοσηλευτική βιβλιογραφία η εμπιστοσύνη ορίζεται ως μία στάση, αλληλένδετη με το χώρο και το χρόνο, κατά την οποία ένα άτομο βασίζεται με σιγουριά σε κάποιο άλλο άτομο ή κάτι. Το χαρακτηριστικό της είναι η ευθραυστότητά της </a:t>
            </a:r>
          </a:p>
        </p:txBody>
      </p:sp>
    </p:spTree>
    <p:extLst>
      <p:ext uri="{BB962C8B-B14F-4D97-AF65-F5344CB8AC3E}">
        <p14:creationId xmlns:p14="http://schemas.microsoft.com/office/powerpoint/2010/main" val="1254718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223310479"/>
              </p:ext>
            </p:extLst>
          </p:nvPr>
        </p:nvGraphicFramePr>
        <p:xfrm>
          <a:off x="323528" y="692696"/>
          <a:ext cx="8604448" cy="5184576"/>
        </p:xfrm>
        <a:graphic>
          <a:graphicData uri="http://schemas.openxmlformats.org/drawingml/2006/table">
            <a:tbl>
              <a:tblPr firstRow="1" firstCol="1" bandRow="1">
                <a:effectLst>
                  <a:innerShdw blurRad="63500" dist="50800" dir="16200000">
                    <a:prstClr val="black">
                      <a:alpha val="50000"/>
                    </a:prstClr>
                  </a:innerShdw>
                </a:effectLst>
              </a:tblPr>
              <a:tblGrid>
                <a:gridCol w="8604448">
                  <a:extLst>
                    <a:ext uri="{9D8B030D-6E8A-4147-A177-3AD203B41FA5}">
                      <a16:colId xmlns:a16="http://schemas.microsoft.com/office/drawing/2014/main" val="20000"/>
                    </a:ext>
                  </a:extLst>
                </a:gridCol>
              </a:tblGrid>
              <a:tr h="1152128">
                <a:tc>
                  <a:txBody>
                    <a:bodyPr/>
                    <a:lstStyle/>
                    <a:p>
                      <a:pPr algn="ctr">
                        <a:lnSpc>
                          <a:spcPct val="115000"/>
                        </a:lnSpc>
                        <a:spcAft>
                          <a:spcPts val="0"/>
                        </a:spcAft>
                      </a:pPr>
                      <a:r>
                        <a:rPr lang="el-GR" sz="2400" b="1" dirty="0">
                          <a:solidFill>
                            <a:srgbClr val="FF0000"/>
                          </a:solidFill>
                          <a:effectLst/>
                          <a:latin typeface="Times New Roman"/>
                          <a:ea typeface="Calibri"/>
                          <a:cs typeface="Times New Roman"/>
                        </a:rPr>
                        <a:t>Στρατηγικές που ευνοούν την ανάπτυξη σχέσης  εμπιστοσύνης μεταξύ νοσηλευτή/ασθενή/οικογένειας.</a:t>
                      </a:r>
                      <a:endParaRPr lang="el-GR" sz="24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32448">
                <a:tc>
                  <a:txBody>
                    <a:bodyPr/>
                    <a:lstStyle/>
                    <a:p>
                      <a:pPr marL="342900" lvl="0" indent="-342900" algn="l">
                        <a:lnSpc>
                          <a:spcPct val="115000"/>
                        </a:lnSpc>
                        <a:spcAft>
                          <a:spcPts val="0"/>
                        </a:spcAft>
                        <a:buFont typeface="+mj-lt"/>
                        <a:buAutoNum type="arabicPeriod"/>
                      </a:pPr>
                      <a:r>
                        <a:rPr lang="el-GR" sz="2000" b="1" dirty="0">
                          <a:solidFill>
                            <a:srgbClr val="002060"/>
                          </a:solidFill>
                          <a:effectLst/>
                          <a:latin typeface="Times New Roman"/>
                          <a:ea typeface="Calibri"/>
                          <a:cs typeface="Times New Roman"/>
                        </a:rPr>
                        <a:t>Ξεκινήστε την καλλιέργεια εμπιστοσύνης από την πρώτη επαφή με τον ασθενή/οικογένεια</a:t>
                      </a:r>
                      <a:endParaRPr lang="el-GR" sz="20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000" b="1" dirty="0">
                          <a:solidFill>
                            <a:srgbClr val="002060"/>
                          </a:solidFill>
                          <a:effectLst/>
                          <a:latin typeface="Times New Roman"/>
                          <a:ea typeface="Calibri"/>
                          <a:cs typeface="Times New Roman"/>
                        </a:rPr>
                        <a:t>Αποδείξτε την αξιοπιστία σας</a:t>
                      </a:r>
                      <a:endParaRPr lang="el-GR" sz="20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000" b="1" dirty="0">
                          <a:solidFill>
                            <a:srgbClr val="002060"/>
                          </a:solidFill>
                          <a:effectLst/>
                          <a:latin typeface="Times New Roman"/>
                          <a:ea typeface="Calibri"/>
                          <a:cs typeface="Times New Roman"/>
                        </a:rPr>
                        <a:t>Χρησιμοποιήστε την </a:t>
                      </a:r>
                      <a:r>
                        <a:rPr lang="el-GR" sz="2000" b="1" dirty="0" err="1">
                          <a:solidFill>
                            <a:srgbClr val="002060"/>
                          </a:solidFill>
                          <a:effectLst/>
                          <a:latin typeface="Times New Roman"/>
                          <a:ea typeface="Calibri"/>
                          <a:cs typeface="Times New Roman"/>
                        </a:rPr>
                        <a:t>ενσυναίσθηση</a:t>
                      </a:r>
                      <a:r>
                        <a:rPr lang="el-GR" sz="2000" b="1" dirty="0">
                          <a:solidFill>
                            <a:srgbClr val="002060"/>
                          </a:solidFill>
                          <a:effectLst/>
                          <a:latin typeface="Times New Roman"/>
                          <a:ea typeface="Calibri"/>
                          <a:cs typeface="Times New Roman"/>
                        </a:rPr>
                        <a:t> και αποφύγετε την επικριτική προσέγγιση</a:t>
                      </a:r>
                      <a:endParaRPr lang="el-GR" sz="20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000" b="1" dirty="0">
                          <a:solidFill>
                            <a:srgbClr val="002060"/>
                          </a:solidFill>
                          <a:effectLst/>
                          <a:latin typeface="Times New Roman"/>
                          <a:ea typeface="Calibri"/>
                          <a:cs typeface="Times New Roman"/>
                        </a:rPr>
                        <a:t>Διαφυλάξετε την αυτονομία και μυστικότητα του ασθενή/οικογένειας</a:t>
                      </a:r>
                      <a:endParaRPr lang="el-GR" sz="20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000" b="1" dirty="0">
                          <a:solidFill>
                            <a:srgbClr val="002060"/>
                          </a:solidFill>
                          <a:effectLst/>
                          <a:latin typeface="Times New Roman"/>
                          <a:ea typeface="Calibri"/>
                          <a:cs typeface="Times New Roman"/>
                        </a:rPr>
                        <a:t>Οι χρήστες ελέγχουν τη συμπεριφορά των επαγγελματιών υγείας</a:t>
                      </a:r>
                      <a:endParaRPr lang="el-GR" sz="20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000" b="1" dirty="0">
                          <a:solidFill>
                            <a:srgbClr val="002060"/>
                          </a:solidFill>
                          <a:effectLst/>
                          <a:latin typeface="Times New Roman"/>
                          <a:ea typeface="Calibri"/>
                          <a:cs typeface="Times New Roman"/>
                        </a:rPr>
                        <a:t>Μάθετε τους χρήστες να σας εμπιστεύονται</a:t>
                      </a:r>
                      <a:endParaRPr lang="el-GR" sz="20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000" b="1" dirty="0">
                          <a:solidFill>
                            <a:srgbClr val="002060"/>
                          </a:solidFill>
                          <a:effectLst/>
                          <a:latin typeface="Times New Roman"/>
                          <a:ea typeface="Calibri"/>
                          <a:cs typeface="Times New Roman"/>
                        </a:rPr>
                        <a:t>Διατηρήστε την σχέση εμπιστοσύνης. </a:t>
                      </a:r>
                      <a:endParaRPr lang="el-GR" sz="20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6508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04664"/>
            <a:ext cx="8229600" cy="1143000"/>
          </a:xfrm>
        </p:spPr>
        <p:txBody>
          <a:bodyPr>
            <a:normAutofit fontScale="90000"/>
          </a:bodyPr>
          <a:lstStyle/>
          <a:p>
            <a:r>
              <a:rPr lang="el-GR" sz="3600" b="1" dirty="0">
                <a:solidFill>
                  <a:srgbClr val="002060"/>
                </a:solidFill>
                <a:latin typeface="Times New Roman"/>
                <a:ea typeface="Calibri"/>
                <a:cs typeface="Times New Roman"/>
              </a:rPr>
              <a:t>Κατά την κατ</a:t>
            </a:r>
            <a:r>
              <a:rPr lang="en-US" sz="3600" b="1" dirty="0">
                <a:solidFill>
                  <a:srgbClr val="002060"/>
                </a:solidFill>
                <a:latin typeface="Times New Roman"/>
                <a:ea typeface="Calibri"/>
                <a:cs typeface="Times New Roman"/>
              </a:rPr>
              <a:t>’</a:t>
            </a:r>
            <a:r>
              <a:rPr lang="el-GR" sz="3600" b="1" dirty="0">
                <a:solidFill>
                  <a:srgbClr val="002060"/>
                </a:solidFill>
                <a:latin typeface="Times New Roman"/>
                <a:ea typeface="Calibri"/>
                <a:cs typeface="Times New Roman"/>
              </a:rPr>
              <a:t>οίκον επίσκεψη</a:t>
            </a:r>
            <a:br>
              <a:rPr lang="en-US" sz="3600" b="1" dirty="0">
                <a:solidFill>
                  <a:srgbClr val="002060"/>
                </a:solidFill>
                <a:latin typeface="Times New Roman"/>
                <a:ea typeface="Calibri"/>
                <a:cs typeface="Times New Roman"/>
              </a:rPr>
            </a:br>
            <a:r>
              <a:rPr lang="el-GR" sz="2200" b="1" dirty="0">
                <a:solidFill>
                  <a:srgbClr val="002060"/>
                </a:solidFill>
                <a:latin typeface="Times New Roman"/>
                <a:ea typeface="Calibri"/>
                <a:cs typeface="Times New Roman"/>
              </a:rPr>
              <a:t>Αποχώρηση από το σπίτι και σχεδιασμός της επόμενης επίσκεψης</a:t>
            </a:r>
            <a:br>
              <a:rPr lang="el-GR" sz="3600" dirty="0">
                <a:solidFill>
                  <a:srgbClr val="002060"/>
                </a:solidFill>
                <a:ea typeface="Calibri"/>
                <a:cs typeface="Times New Roman"/>
              </a:rPr>
            </a:br>
            <a:br>
              <a:rPr lang="el-GR" sz="4000" dirty="0">
                <a:solidFill>
                  <a:srgbClr val="002060"/>
                </a:solidFill>
                <a:ea typeface="Calibri"/>
                <a:cs typeface="Times New Roman"/>
              </a:rPr>
            </a:br>
            <a:endParaRPr lang="el-GR" dirty="0">
              <a:solidFill>
                <a:srgbClr val="002060"/>
              </a:solidFill>
            </a:endParaRPr>
          </a:p>
        </p:txBody>
      </p:sp>
      <p:sp>
        <p:nvSpPr>
          <p:cNvPr id="3" name="Θέση περιεχομένου 2"/>
          <p:cNvSpPr>
            <a:spLocks noGrp="1"/>
          </p:cNvSpPr>
          <p:nvPr>
            <p:ph idx="1"/>
          </p:nvPr>
        </p:nvSpPr>
        <p:spPr>
          <a:xfrm>
            <a:off x="539552" y="1052736"/>
            <a:ext cx="8280920" cy="5517232"/>
          </a:xfrm>
          <a:solidFill>
            <a:srgbClr val="002060"/>
          </a:solidFill>
          <a:effectLst>
            <a:glow rad="228600">
              <a:schemeClr val="accent5">
                <a:satMod val="175000"/>
                <a:alpha val="40000"/>
              </a:schemeClr>
            </a:glow>
          </a:effectLst>
          <a:scene3d>
            <a:camera prst="orthographicFront"/>
            <a:lightRig rig="threePt" dir="t"/>
          </a:scene3d>
          <a:sp3d>
            <a:bevelT w="152400" h="50800" prst="softRound"/>
          </a:sp3d>
        </p:spPr>
        <p:txBody>
          <a:bodyPr>
            <a:noAutofit/>
          </a:bodyPr>
          <a:lstStyle/>
          <a:p>
            <a:pPr marL="0" marR="36195" indent="0" algn="ctr">
              <a:lnSpc>
                <a:spcPct val="115000"/>
              </a:lnSpc>
              <a:spcAft>
                <a:spcPts val="0"/>
              </a:spcAft>
              <a:buNone/>
            </a:pPr>
            <a:r>
              <a:rPr lang="el-GR" sz="2400" b="1" dirty="0">
                <a:solidFill>
                  <a:srgbClr val="FFFF00"/>
                </a:solidFill>
                <a:latin typeface="Times New Roman"/>
                <a:ea typeface="Calibri"/>
                <a:cs typeface="Times New Roman"/>
              </a:rPr>
              <a:t> </a:t>
            </a:r>
          </a:p>
          <a:p>
            <a:pPr marL="0" marR="36195" indent="0" algn="ctr">
              <a:lnSpc>
                <a:spcPct val="115000"/>
              </a:lnSpc>
              <a:spcAft>
                <a:spcPts val="0"/>
              </a:spcAft>
              <a:buNone/>
            </a:pPr>
            <a:r>
              <a:rPr lang="el-GR" sz="2400" b="1" dirty="0">
                <a:solidFill>
                  <a:srgbClr val="FFFF00"/>
                </a:solidFill>
                <a:latin typeface="Times New Roman"/>
                <a:ea typeface="Calibri"/>
                <a:cs typeface="Times New Roman"/>
              </a:rPr>
              <a:t>Η αποχώρηση από το σπίτι του ασθενούς/οικογένειας λαμβάνει χώρα όταν συγκεντρωθούν όλες οι πληροφορίες που χρειάζεται ο νοσηλευτής για να ετοιμάσει το πλάνο φροντίδας, όταν διεκπεραιωθούν όλες οι παρεμβάσεις και όταν και ο ασθενής επιβεβαιώσει ότι δεν επιθυμεί κάτι άλλο. Την επιστροφή στην υπηρεσία ακολουθεί σύσκεψη με τη διεπιστημονική ομάδα, η συζήτηση και λήψη αποφάσεων για την παρεχόμενη φροντίδα, η τεκμηρίωση όλων των ενεργειών και παρατηρήσεων και τέλος προγραμματίζεται η επόμενη επίσκεψη με τους συγκεκριμένους στόχους που διατυπώθηκαν (</a:t>
            </a:r>
            <a:r>
              <a:rPr lang="en-US" sz="2400" b="1" dirty="0">
                <a:solidFill>
                  <a:srgbClr val="FFFF00"/>
                </a:solidFill>
                <a:latin typeface="Times New Roman"/>
                <a:ea typeface="Calibri"/>
                <a:cs typeface="Times New Roman"/>
              </a:rPr>
              <a:t>Mosby</a:t>
            </a:r>
            <a:r>
              <a:rPr lang="el-GR" sz="2400" b="1" dirty="0">
                <a:solidFill>
                  <a:srgbClr val="FFFF00"/>
                </a:solidFill>
                <a:latin typeface="Times New Roman"/>
                <a:ea typeface="Calibri"/>
                <a:cs typeface="Times New Roman"/>
              </a:rPr>
              <a:t> 1996; </a:t>
            </a:r>
            <a:r>
              <a:rPr lang="en-US" sz="2400" b="1" dirty="0">
                <a:solidFill>
                  <a:srgbClr val="FFFF00"/>
                </a:solidFill>
                <a:latin typeface="Times New Roman"/>
                <a:ea typeface="Calibri"/>
                <a:cs typeface="Times New Roman"/>
              </a:rPr>
              <a:t>Rice</a:t>
            </a:r>
            <a:r>
              <a:rPr lang="el-GR" sz="2400" b="1" dirty="0">
                <a:solidFill>
                  <a:srgbClr val="FFFF00"/>
                </a:solidFill>
                <a:latin typeface="Times New Roman"/>
                <a:ea typeface="Calibri"/>
                <a:cs typeface="Times New Roman"/>
              </a:rPr>
              <a:t> 2001).  </a:t>
            </a:r>
            <a:endParaRPr lang="el-GR" sz="2400" b="1" dirty="0">
              <a:solidFill>
                <a:srgbClr val="FFFF00"/>
              </a:solidFill>
              <a:ea typeface="Calibri"/>
              <a:cs typeface="Times New Roman"/>
            </a:endParaRPr>
          </a:p>
          <a:p>
            <a:pPr marR="36195" indent="12065">
              <a:lnSpc>
                <a:spcPct val="115000"/>
              </a:lnSpc>
              <a:spcAft>
                <a:spcPts val="0"/>
              </a:spcAft>
            </a:pPr>
            <a:endParaRPr lang="el-GR" sz="2400" b="1" dirty="0">
              <a:solidFill>
                <a:srgbClr val="FFFF00"/>
              </a:solidFill>
              <a:ea typeface="Calibri"/>
              <a:cs typeface="Times New Roman"/>
            </a:endParaRPr>
          </a:p>
        </p:txBody>
      </p:sp>
    </p:spTree>
    <p:extLst>
      <p:ext uri="{BB962C8B-B14F-4D97-AF65-F5344CB8AC3E}">
        <p14:creationId xmlns:p14="http://schemas.microsoft.com/office/powerpoint/2010/main" val="4001843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6">
                    <a:lumMod val="75000"/>
                  </a:schemeClr>
                </a:solidFill>
                <a:latin typeface="Times New Roman"/>
                <a:ea typeface="Calibri"/>
                <a:cs typeface="Times New Roman"/>
              </a:rPr>
              <a:t>Κατά την κατ</a:t>
            </a:r>
            <a:r>
              <a:rPr lang="en-US" b="1" dirty="0">
                <a:solidFill>
                  <a:schemeClr val="accent6">
                    <a:lumMod val="75000"/>
                  </a:schemeClr>
                </a:solidFill>
                <a:latin typeface="Times New Roman"/>
                <a:ea typeface="Calibri"/>
                <a:cs typeface="Times New Roman"/>
              </a:rPr>
              <a:t>’</a:t>
            </a:r>
            <a:r>
              <a:rPr lang="el-GR" b="1" dirty="0">
                <a:solidFill>
                  <a:schemeClr val="accent6">
                    <a:lumMod val="75000"/>
                  </a:schemeClr>
                </a:solidFill>
                <a:latin typeface="Times New Roman"/>
                <a:ea typeface="Calibri"/>
                <a:cs typeface="Times New Roman"/>
              </a:rPr>
              <a:t>οίκον επίσκεψη</a:t>
            </a:r>
            <a:br>
              <a:rPr lang="el-GR" sz="4000" dirty="0">
                <a:solidFill>
                  <a:schemeClr val="accent6">
                    <a:lumMod val="75000"/>
                  </a:schemeClr>
                </a:solidFill>
                <a:ea typeface="Calibri"/>
                <a:cs typeface="Times New Roman"/>
              </a:rPr>
            </a:br>
            <a:endParaRPr lang="el-GR" dirty="0">
              <a:solidFill>
                <a:schemeClr val="accent6">
                  <a:lumMod val="75000"/>
                </a:schemeClr>
              </a:solidFill>
            </a:endParaRPr>
          </a:p>
        </p:txBody>
      </p:sp>
      <p:sp>
        <p:nvSpPr>
          <p:cNvPr id="3" name="Θέση περιεχομένου 2"/>
          <p:cNvSpPr>
            <a:spLocks noGrp="1"/>
          </p:cNvSpPr>
          <p:nvPr>
            <p:ph idx="1"/>
          </p:nvPr>
        </p:nvSpPr>
        <p:spPr>
          <a:xfrm>
            <a:off x="467544" y="1196752"/>
            <a:ext cx="8136904" cy="4968552"/>
          </a:xfrm>
        </p:spPr>
        <p:style>
          <a:lnRef idx="2">
            <a:schemeClr val="accent6"/>
          </a:lnRef>
          <a:fillRef idx="1">
            <a:schemeClr val="lt1"/>
          </a:fillRef>
          <a:effectRef idx="0">
            <a:schemeClr val="accent6"/>
          </a:effectRef>
          <a:fontRef idx="minor">
            <a:schemeClr val="dk1"/>
          </a:fontRef>
        </p:style>
        <p:txBody>
          <a:bodyPr>
            <a:noAutofit/>
          </a:bodyPr>
          <a:lstStyle/>
          <a:p>
            <a:pPr marL="0" marR="36195" indent="0" algn="ctr">
              <a:lnSpc>
                <a:spcPct val="115000"/>
              </a:lnSpc>
              <a:spcAft>
                <a:spcPts val="0"/>
              </a:spcAft>
              <a:buNone/>
            </a:pPr>
            <a:endParaRPr lang="en-US" sz="2400" b="1" i="1" u="sng" dirty="0">
              <a:solidFill>
                <a:srgbClr val="FF0000"/>
              </a:solidFill>
              <a:latin typeface="Times New Roman"/>
              <a:ea typeface="Calibri"/>
              <a:cs typeface="Times New Roman"/>
            </a:endParaRPr>
          </a:p>
          <a:p>
            <a:pPr marL="0" marR="36195" indent="0" algn="ctr">
              <a:lnSpc>
                <a:spcPct val="115000"/>
              </a:lnSpc>
              <a:spcAft>
                <a:spcPts val="0"/>
              </a:spcAft>
              <a:buNone/>
            </a:pPr>
            <a:r>
              <a:rPr lang="el-GR" sz="2400" b="1" i="1" u="sng" dirty="0">
                <a:solidFill>
                  <a:srgbClr val="FF0000"/>
                </a:solidFill>
                <a:latin typeface="Times New Roman"/>
                <a:ea typeface="Calibri"/>
                <a:cs typeface="Times New Roman"/>
              </a:rPr>
              <a:t>«..ότι δεν έχει καταγραφεί, πιθανόν να μην έχει συμβεί!»</a:t>
            </a:r>
            <a:endParaRPr lang="en-US" sz="2400" b="1" i="1" u="sng" dirty="0">
              <a:solidFill>
                <a:srgbClr val="FF0000"/>
              </a:solidFill>
              <a:latin typeface="Times New Roman"/>
              <a:ea typeface="Calibri"/>
              <a:cs typeface="Times New Roman"/>
            </a:endParaRPr>
          </a:p>
          <a:p>
            <a:pPr marR="36195" indent="192405">
              <a:lnSpc>
                <a:spcPct val="115000"/>
              </a:lnSpc>
              <a:spcAft>
                <a:spcPts val="0"/>
              </a:spcAft>
            </a:pPr>
            <a:r>
              <a:rPr lang="el-GR" sz="2800" dirty="0">
                <a:solidFill>
                  <a:srgbClr val="002060"/>
                </a:solidFill>
                <a:latin typeface="Times New Roman"/>
                <a:ea typeface="Calibri"/>
                <a:cs typeface="Times New Roman"/>
              </a:rPr>
              <a:t>Η καταγραφή (</a:t>
            </a:r>
            <a:r>
              <a:rPr lang="en-US" sz="2800" dirty="0">
                <a:solidFill>
                  <a:srgbClr val="002060"/>
                </a:solidFill>
                <a:latin typeface="Times New Roman"/>
                <a:ea typeface="Calibri"/>
                <a:cs typeface="Times New Roman"/>
              </a:rPr>
              <a:t>documentation</a:t>
            </a:r>
            <a:r>
              <a:rPr lang="el-GR" sz="2800" dirty="0">
                <a:solidFill>
                  <a:srgbClr val="002060"/>
                </a:solidFill>
                <a:latin typeface="Times New Roman"/>
                <a:ea typeface="Calibri"/>
                <a:cs typeface="Times New Roman"/>
              </a:rPr>
              <a:t>) και τεκμηρίωση (</a:t>
            </a:r>
            <a:r>
              <a:rPr lang="en-US" sz="2800" dirty="0">
                <a:solidFill>
                  <a:srgbClr val="002060"/>
                </a:solidFill>
                <a:latin typeface="Times New Roman"/>
                <a:ea typeface="Calibri"/>
                <a:cs typeface="Times New Roman"/>
              </a:rPr>
              <a:t>evidence</a:t>
            </a:r>
            <a:r>
              <a:rPr lang="el-GR" sz="2800" dirty="0">
                <a:solidFill>
                  <a:srgbClr val="002060"/>
                </a:solidFill>
                <a:latin typeface="Times New Roman"/>
                <a:ea typeface="Calibri"/>
                <a:cs typeface="Times New Roman"/>
              </a:rPr>
              <a:t>-</a:t>
            </a:r>
            <a:r>
              <a:rPr lang="en-US" sz="2800" dirty="0">
                <a:solidFill>
                  <a:srgbClr val="002060"/>
                </a:solidFill>
                <a:latin typeface="Times New Roman"/>
                <a:ea typeface="Calibri"/>
                <a:cs typeface="Times New Roman"/>
              </a:rPr>
              <a:t>based</a:t>
            </a:r>
            <a:r>
              <a:rPr lang="el-GR" sz="2800" dirty="0">
                <a:solidFill>
                  <a:srgbClr val="002060"/>
                </a:solidFill>
                <a:latin typeface="Times New Roman"/>
                <a:ea typeface="Calibri"/>
                <a:cs typeface="Times New Roman"/>
              </a:rPr>
              <a:t>) όλων των ενεργειών που λαμβάνουν χώρα στη διάρκεια της επίσκεψης, είναι ίσως από τις πιο σημαντικές διαδικασίες που διενεργούνται από τον </a:t>
            </a:r>
            <a:r>
              <a:rPr lang="el-GR" sz="2800" dirty="0" err="1">
                <a:solidFill>
                  <a:srgbClr val="002060"/>
                </a:solidFill>
                <a:latin typeface="Times New Roman"/>
                <a:ea typeface="Calibri"/>
                <a:cs typeface="Times New Roman"/>
              </a:rPr>
              <a:t>κατ’οίκον</a:t>
            </a:r>
            <a:r>
              <a:rPr lang="el-GR" sz="2800" dirty="0">
                <a:solidFill>
                  <a:srgbClr val="002060"/>
                </a:solidFill>
                <a:latin typeface="Times New Roman"/>
                <a:ea typeface="Calibri"/>
                <a:cs typeface="Times New Roman"/>
              </a:rPr>
              <a:t> νοσηλευτή.  Διότι </a:t>
            </a:r>
            <a:r>
              <a:rPr lang="el-GR" sz="2800" i="1" dirty="0">
                <a:solidFill>
                  <a:srgbClr val="002060"/>
                </a:solidFill>
                <a:latin typeface="Times New Roman"/>
                <a:ea typeface="Calibri"/>
                <a:cs typeface="Times New Roman"/>
              </a:rPr>
              <a:t>«ότι δεν έχει καταγραφεί, πιθανόν να μην έχει συμβεί!»</a:t>
            </a:r>
            <a:r>
              <a:rPr lang="el-GR" sz="2800" dirty="0">
                <a:solidFill>
                  <a:srgbClr val="002060"/>
                </a:solidFill>
                <a:latin typeface="Times New Roman"/>
                <a:ea typeface="Calibri"/>
                <a:cs typeface="Times New Roman"/>
              </a:rPr>
              <a:t> </a:t>
            </a:r>
            <a:r>
              <a:rPr lang="en-US" sz="2800" dirty="0">
                <a:solidFill>
                  <a:srgbClr val="002060"/>
                </a:solidFill>
                <a:latin typeface="Times New Roman"/>
                <a:ea typeface="Calibri"/>
                <a:cs typeface="Times New Roman"/>
              </a:rPr>
              <a:t>(Nelson 2000; Griffin 2004; Owen 2005)</a:t>
            </a:r>
            <a:r>
              <a:rPr lang="el-GR" sz="2800" dirty="0">
                <a:solidFill>
                  <a:srgbClr val="002060"/>
                </a:solidFill>
                <a:latin typeface="Times New Roman"/>
                <a:ea typeface="Calibri"/>
                <a:cs typeface="Times New Roman"/>
              </a:rPr>
              <a:t>. </a:t>
            </a:r>
            <a:endParaRPr lang="el-GR" sz="2800" dirty="0">
              <a:solidFill>
                <a:srgbClr val="002060"/>
              </a:solidFill>
              <a:ea typeface="Calibri"/>
              <a:cs typeface="Times New Roman"/>
            </a:endParaRPr>
          </a:p>
        </p:txBody>
      </p:sp>
    </p:spTree>
    <p:extLst>
      <p:ext uri="{BB962C8B-B14F-4D97-AF65-F5344CB8AC3E}">
        <p14:creationId xmlns:p14="http://schemas.microsoft.com/office/powerpoint/2010/main" val="204924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solidFill>
        </p:spPr>
        <p:txBody>
          <a:bodyPr>
            <a:normAutofit fontScale="90000"/>
          </a:bodyPr>
          <a:lstStyle/>
          <a:p>
            <a:r>
              <a:rPr lang="el-GR" b="1" dirty="0">
                <a:solidFill>
                  <a:srgbClr val="C00000"/>
                </a:solidFill>
                <a:latin typeface="Times New Roman"/>
                <a:ea typeface="Calibri"/>
                <a:cs typeface="Times New Roman"/>
              </a:rPr>
              <a:t>Κατά την κατ</a:t>
            </a:r>
            <a:r>
              <a:rPr lang="en-US" b="1" dirty="0">
                <a:solidFill>
                  <a:srgbClr val="C00000"/>
                </a:solidFill>
                <a:latin typeface="Times New Roman"/>
                <a:ea typeface="Calibri"/>
                <a:cs typeface="Times New Roman"/>
              </a:rPr>
              <a:t>’</a:t>
            </a:r>
            <a:r>
              <a:rPr lang="el-GR" b="1" dirty="0">
                <a:solidFill>
                  <a:srgbClr val="C00000"/>
                </a:solidFill>
                <a:latin typeface="Times New Roman"/>
                <a:ea typeface="Calibri"/>
                <a:cs typeface="Times New Roman"/>
              </a:rPr>
              <a:t>οίκον επίσκεψη</a:t>
            </a:r>
            <a:br>
              <a:rPr lang="el-GR" sz="4000" dirty="0">
                <a:solidFill>
                  <a:srgbClr val="C00000"/>
                </a:solidFill>
                <a:ea typeface="Calibri"/>
                <a:cs typeface="Times New Roman"/>
              </a:rPr>
            </a:br>
            <a:endParaRPr lang="el-GR" dirty="0">
              <a:solidFill>
                <a:srgbClr val="C00000"/>
              </a:solidFill>
            </a:endParaRPr>
          </a:p>
        </p:txBody>
      </p:sp>
      <p:sp>
        <p:nvSpPr>
          <p:cNvPr id="3" name="Θέση περιεχομένου 2"/>
          <p:cNvSpPr>
            <a:spLocks noGrp="1"/>
          </p:cNvSpPr>
          <p:nvPr>
            <p:ph idx="1"/>
          </p:nvPr>
        </p:nvSpPr>
        <p:spPr>
          <a:xfrm>
            <a:off x="467544" y="980728"/>
            <a:ext cx="8280920" cy="5328592"/>
          </a:xfrm>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r>
              <a:rPr lang="el-GR" sz="2000" u="sng" dirty="0">
                <a:solidFill>
                  <a:srgbClr val="002060"/>
                </a:solidFill>
              </a:rPr>
              <a:t>Η καταγραφή και τεκμηρίωση </a:t>
            </a:r>
            <a:r>
              <a:rPr lang="el-GR" sz="2000" dirty="0">
                <a:solidFill>
                  <a:srgbClr val="002060"/>
                </a:solidFill>
              </a:rPr>
              <a:t>πρέπει να είναι σε απλή γλώσσα, σαφής, κατανοητή και αναγνώσιμη. (</a:t>
            </a:r>
            <a:r>
              <a:rPr lang="el-GR" sz="2000" dirty="0" err="1">
                <a:solidFill>
                  <a:srgbClr val="002060"/>
                </a:solidFill>
              </a:rPr>
              <a:t>Marrelli</a:t>
            </a:r>
            <a:r>
              <a:rPr lang="el-GR" sz="2000" dirty="0">
                <a:solidFill>
                  <a:srgbClr val="002060"/>
                </a:solidFill>
              </a:rPr>
              <a:t> &amp; </a:t>
            </a:r>
            <a:r>
              <a:rPr lang="el-GR" sz="2000" dirty="0" err="1">
                <a:solidFill>
                  <a:srgbClr val="002060"/>
                </a:solidFill>
              </a:rPr>
              <a:t>Hilliard</a:t>
            </a:r>
            <a:r>
              <a:rPr lang="el-GR" sz="2000" dirty="0">
                <a:solidFill>
                  <a:srgbClr val="002060"/>
                </a:solidFill>
              </a:rPr>
              <a:t> 1996; </a:t>
            </a:r>
            <a:r>
              <a:rPr lang="el-GR" sz="2000" dirty="0" err="1">
                <a:solidFill>
                  <a:srgbClr val="002060"/>
                </a:solidFill>
              </a:rPr>
              <a:t>Dimond</a:t>
            </a:r>
            <a:r>
              <a:rPr lang="el-GR" sz="2000" dirty="0">
                <a:solidFill>
                  <a:srgbClr val="002060"/>
                </a:solidFill>
              </a:rPr>
              <a:t> 2000). </a:t>
            </a:r>
          </a:p>
          <a:p>
            <a:r>
              <a:rPr lang="el-GR" sz="2000" dirty="0">
                <a:solidFill>
                  <a:srgbClr val="002060"/>
                </a:solidFill>
              </a:rPr>
              <a:t>Ακολουθεί η παράθεση βασικών χρήσιμων συμβουλών για την </a:t>
            </a:r>
            <a:r>
              <a:rPr lang="el-GR" sz="2000" i="1" u="sng" dirty="0">
                <a:solidFill>
                  <a:srgbClr val="C00000"/>
                </a:solidFill>
              </a:rPr>
              <a:t>καταγραφή και τεκμηρίωση των ευρημάτων.  </a:t>
            </a:r>
          </a:p>
          <a:p>
            <a:r>
              <a:rPr lang="el-GR" sz="2000" dirty="0">
                <a:solidFill>
                  <a:srgbClr val="002060"/>
                </a:solidFill>
              </a:rPr>
              <a:t> Όλες οι τηλεφωνικές επικοινωνίες με ή για τον ασθενή πρέπει να </a:t>
            </a:r>
            <a:r>
              <a:rPr lang="el-GR" sz="2000" u="sng" dirty="0">
                <a:solidFill>
                  <a:srgbClr val="002060"/>
                </a:solidFill>
              </a:rPr>
              <a:t>καταγράφοντα</a:t>
            </a:r>
            <a:r>
              <a:rPr lang="el-GR" sz="2000" dirty="0">
                <a:solidFill>
                  <a:srgbClr val="002060"/>
                </a:solidFill>
              </a:rPr>
              <a:t>ι με ακρίβεια.</a:t>
            </a:r>
          </a:p>
          <a:p>
            <a:r>
              <a:rPr lang="el-GR" sz="2000" u="sng" dirty="0">
                <a:solidFill>
                  <a:srgbClr val="002060"/>
                </a:solidFill>
              </a:rPr>
              <a:t>Ακριβής και λεπτομερής καταγραφή </a:t>
            </a:r>
            <a:r>
              <a:rPr lang="el-GR" sz="2000" dirty="0">
                <a:solidFill>
                  <a:srgbClr val="002060"/>
                </a:solidFill>
              </a:rPr>
              <a:t>των φυσικών ευρημάτων. </a:t>
            </a:r>
          </a:p>
          <a:p>
            <a:r>
              <a:rPr lang="el-GR" sz="2000" i="1" u="sng" dirty="0">
                <a:solidFill>
                  <a:srgbClr val="C00000"/>
                </a:solidFill>
              </a:rPr>
              <a:t>Τα δεδομένα της καταγραφής δεν επιτρέπεται να αφήνουν περιθώρια προσωπικής ερμηνείας.</a:t>
            </a:r>
          </a:p>
          <a:p>
            <a:r>
              <a:rPr lang="el-GR" sz="2000" u="sng" dirty="0">
                <a:solidFill>
                  <a:srgbClr val="002060"/>
                </a:solidFill>
              </a:rPr>
              <a:t>Σαφήνεια στη διατύπωση </a:t>
            </a:r>
            <a:r>
              <a:rPr lang="el-GR" sz="2000" dirty="0">
                <a:solidFill>
                  <a:srgbClr val="002060"/>
                </a:solidFill>
              </a:rPr>
              <a:t>των νοσηλευτικών παρεμβάσεων. </a:t>
            </a:r>
          </a:p>
          <a:p>
            <a:r>
              <a:rPr lang="el-GR" sz="2000" u="sng" dirty="0">
                <a:solidFill>
                  <a:srgbClr val="002060"/>
                </a:solidFill>
              </a:rPr>
              <a:t>Καταγραφή της συμπεριφοράς </a:t>
            </a:r>
            <a:r>
              <a:rPr lang="el-GR" sz="2000" dirty="0">
                <a:solidFill>
                  <a:srgbClr val="002060"/>
                </a:solidFill>
              </a:rPr>
              <a:t>του ασθενούς στις παρεμβάσεις και τη φροντίδα.</a:t>
            </a:r>
            <a:endParaRPr lang="en-US" sz="2000" dirty="0">
              <a:solidFill>
                <a:srgbClr val="002060"/>
              </a:solidFill>
            </a:endParaRPr>
          </a:p>
          <a:p>
            <a:r>
              <a:rPr lang="el-GR" sz="2000" u="sng" dirty="0">
                <a:solidFill>
                  <a:srgbClr val="002060"/>
                </a:solidFill>
              </a:rPr>
              <a:t>Να καταγράφεται η συνέχεια στη φροντίδα </a:t>
            </a:r>
            <a:r>
              <a:rPr lang="el-GR" sz="2000" dirty="0">
                <a:solidFill>
                  <a:srgbClr val="002060"/>
                </a:solidFill>
              </a:rPr>
              <a:t>σε ενέργειες και παρεμβάσεις, εφόσον χρειάζεται.</a:t>
            </a:r>
          </a:p>
          <a:p>
            <a:pPr marR="36195" indent="0">
              <a:lnSpc>
                <a:spcPct val="115000"/>
              </a:lnSpc>
              <a:spcAft>
                <a:spcPts val="0"/>
              </a:spcAft>
              <a:buNone/>
            </a:pPr>
            <a:endParaRPr lang="el-GR" sz="2000" dirty="0">
              <a:solidFill>
                <a:srgbClr val="002060"/>
              </a:solidFill>
              <a:latin typeface="+mj-lt"/>
            </a:endParaRPr>
          </a:p>
        </p:txBody>
      </p:sp>
    </p:spTree>
    <p:extLst>
      <p:ext uri="{BB962C8B-B14F-4D97-AF65-F5344CB8AC3E}">
        <p14:creationId xmlns:p14="http://schemas.microsoft.com/office/powerpoint/2010/main" val="400184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Rot="1" noChangeArrowheads="1"/>
          </p:cNvSpPr>
          <p:nvPr>
            <p:ph type="title" idx="4294967295"/>
          </p:nvPr>
        </p:nvSpPr>
        <p:spPr>
          <a:xfrm>
            <a:off x="611560" y="260648"/>
            <a:ext cx="8015287" cy="914400"/>
          </a:xfrm>
          <a:solidFill>
            <a:srgbClr val="002060"/>
          </a:solidFill>
        </p:spPr>
        <p:style>
          <a:lnRef idx="2">
            <a:schemeClr val="accent1"/>
          </a:lnRef>
          <a:fillRef idx="1">
            <a:schemeClr val="lt1"/>
          </a:fillRef>
          <a:effectRef idx="0">
            <a:schemeClr val="accent1"/>
          </a:effectRef>
          <a:fontRef idx="minor">
            <a:schemeClr val="dk1"/>
          </a:fontRef>
        </p:style>
        <p:txBody>
          <a:bodyPr/>
          <a:lstStyle/>
          <a:p>
            <a:pPr algn="ctr"/>
            <a:r>
              <a:rPr lang="el-GR" altLang="el-GR" sz="3200" dirty="0">
                <a:solidFill>
                  <a:srgbClr val="FFFF99"/>
                </a:solidFill>
              </a:rPr>
              <a:t>ΑΞΙΟΛΟΓΗΣΗ ΤΗΣ ΟΙΚΟΓΕΝΕΙΑΣ</a:t>
            </a:r>
          </a:p>
        </p:txBody>
      </p:sp>
      <p:sp>
        <p:nvSpPr>
          <p:cNvPr id="7171" name="Rectangle 18"/>
          <p:cNvSpPr>
            <a:spLocks noChangeArrowheads="1"/>
          </p:cNvSpPr>
          <p:nvPr/>
        </p:nvSpPr>
        <p:spPr bwMode="auto">
          <a:xfrm>
            <a:off x="323850" y="1341438"/>
            <a:ext cx="4392613" cy="1249362"/>
          </a:xfrm>
          <a:prstGeom prst="rect">
            <a:avLst/>
          </a:prstGeom>
          <a:ln w="38100">
            <a:solidFill>
              <a:schemeClr val="accent1"/>
            </a:solidFill>
            <a:prstDash val="solid"/>
            <a:headEnd/>
            <a:tailEnd/>
          </a:ln>
        </p:spPr>
        <p:style>
          <a:lnRef idx="2">
            <a:schemeClr val="accent1"/>
          </a:lnRef>
          <a:fillRef idx="1">
            <a:schemeClr val="lt1"/>
          </a:fillRef>
          <a:effectRef idx="0">
            <a:schemeClr val="accent1"/>
          </a:effectRef>
          <a:fontRef idx="minor">
            <a:schemeClr val="dk1"/>
          </a:fontRef>
        </p:style>
        <p:txBody>
          <a:bodyPr wrap="none" anchor="ctr"/>
          <a:lstStyle>
            <a:lvl1pPr marL="457200" indent="-457200" eaLnBrk="0" hangingPunct="0">
              <a:defRPr>
                <a:solidFill>
                  <a:schemeClr val="tx1"/>
                </a:solidFill>
                <a:latin typeface="Arial" charset="0"/>
              </a:defRPr>
            </a:lvl1pPr>
            <a:lvl2pPr marL="914400" indent="-45720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828800" indent="-457200" eaLnBrk="0" hangingPunct="0">
              <a:defRPr>
                <a:solidFill>
                  <a:schemeClr val="tx1"/>
                </a:solidFill>
                <a:latin typeface="Arial" charset="0"/>
              </a:defRPr>
            </a:lvl4pPr>
            <a:lvl5pPr marL="2286000" indent="-457200" eaLnBrk="0" hangingPunct="0">
              <a:defRPr>
                <a:solidFill>
                  <a:schemeClr val="tx1"/>
                </a:solidFill>
                <a:latin typeface="Arial" charset="0"/>
              </a:defRPr>
            </a:lvl5pPr>
            <a:lvl6pPr marL="2743200" indent="-457200" eaLnBrk="0" fontAlgn="base" hangingPunct="0">
              <a:spcBef>
                <a:spcPct val="0"/>
              </a:spcBef>
              <a:spcAft>
                <a:spcPct val="0"/>
              </a:spcAft>
              <a:defRPr>
                <a:solidFill>
                  <a:schemeClr val="tx1"/>
                </a:solidFill>
                <a:latin typeface="Arial" charset="0"/>
              </a:defRPr>
            </a:lvl6pPr>
            <a:lvl7pPr marL="3200400" indent="-457200" eaLnBrk="0" fontAlgn="base" hangingPunct="0">
              <a:spcBef>
                <a:spcPct val="0"/>
              </a:spcBef>
              <a:spcAft>
                <a:spcPct val="0"/>
              </a:spcAft>
              <a:defRPr>
                <a:solidFill>
                  <a:schemeClr val="tx1"/>
                </a:solidFill>
                <a:latin typeface="Arial" charset="0"/>
              </a:defRPr>
            </a:lvl7pPr>
            <a:lvl8pPr marL="3657600" indent="-457200" eaLnBrk="0" fontAlgn="base" hangingPunct="0">
              <a:spcBef>
                <a:spcPct val="0"/>
              </a:spcBef>
              <a:spcAft>
                <a:spcPct val="0"/>
              </a:spcAft>
              <a:defRPr>
                <a:solidFill>
                  <a:schemeClr val="tx1"/>
                </a:solidFill>
                <a:latin typeface="Arial" charset="0"/>
              </a:defRPr>
            </a:lvl8pPr>
            <a:lvl9pPr marL="4114800" indent="-4572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l-GR" altLang="el-GR" sz="900" dirty="0">
                <a:solidFill>
                  <a:prstClr val="black"/>
                </a:solidFill>
              </a:rPr>
              <a:t>ΑΞΙΟΛΟΓΗΣΗ ΟΙΚΟΓΕΝΕΙΑΣ</a:t>
            </a:r>
          </a:p>
          <a:p>
            <a:pPr eaLnBrk="1" fontAlgn="base" hangingPunct="1">
              <a:spcBef>
                <a:spcPct val="0"/>
              </a:spcBef>
              <a:spcAft>
                <a:spcPct val="0"/>
              </a:spcAft>
              <a:buFontTx/>
              <a:buAutoNum type="arabicPeriod"/>
            </a:pPr>
            <a:r>
              <a:rPr lang="el-GR" altLang="el-GR" sz="900" dirty="0">
                <a:solidFill>
                  <a:prstClr val="black"/>
                </a:solidFill>
              </a:rPr>
              <a:t> ΠΡΟΣΔΙΟΡΙΣΜΟΣ ΚΟΙΝΩΝΙΚΟΠΟΛΙΤΙΣΜΙΚΩΝ ΣΤΟΙΧΕΙΩΝ</a:t>
            </a:r>
          </a:p>
          <a:p>
            <a:pPr eaLnBrk="1" fontAlgn="base" hangingPunct="1">
              <a:spcBef>
                <a:spcPct val="0"/>
              </a:spcBef>
              <a:spcAft>
                <a:spcPct val="0"/>
              </a:spcAft>
              <a:buFontTx/>
              <a:buAutoNum type="arabicPeriod"/>
            </a:pPr>
            <a:r>
              <a:rPr lang="el-GR" altLang="el-GR" sz="900" dirty="0">
                <a:solidFill>
                  <a:prstClr val="black"/>
                </a:solidFill>
              </a:rPr>
              <a:t> ΠΕΡΙΒΑΛΟΝΤΙΚΑ ΣΤΟΙΧΕΙΑ</a:t>
            </a:r>
          </a:p>
          <a:p>
            <a:pPr eaLnBrk="1" fontAlgn="base" hangingPunct="1">
              <a:spcBef>
                <a:spcPct val="0"/>
              </a:spcBef>
              <a:spcAft>
                <a:spcPct val="0"/>
              </a:spcAft>
              <a:buFontTx/>
              <a:buAutoNum type="arabicPeriod"/>
            </a:pPr>
            <a:r>
              <a:rPr lang="el-GR" altLang="el-GR" sz="900" dirty="0">
                <a:solidFill>
                  <a:prstClr val="black"/>
                </a:solidFill>
              </a:rPr>
              <a:t> ΔΟΜΗ ΟΙΚΟΓΕΝΕΙΑΣ </a:t>
            </a:r>
          </a:p>
          <a:p>
            <a:pPr eaLnBrk="1" fontAlgn="base" hangingPunct="1">
              <a:spcBef>
                <a:spcPct val="0"/>
              </a:spcBef>
              <a:spcAft>
                <a:spcPct val="0"/>
              </a:spcAft>
              <a:buFontTx/>
              <a:buAutoNum type="arabicPeriod"/>
            </a:pPr>
            <a:r>
              <a:rPr lang="el-GR" altLang="el-GR" sz="900" dirty="0">
                <a:solidFill>
                  <a:prstClr val="black"/>
                </a:solidFill>
              </a:rPr>
              <a:t> ΛΕΙΤΟΥΡΓΕΙΑ ΟΙΚΟΓΕΝΕΙΑΣ</a:t>
            </a:r>
          </a:p>
          <a:p>
            <a:pPr eaLnBrk="1" fontAlgn="base" hangingPunct="1">
              <a:spcBef>
                <a:spcPct val="0"/>
              </a:spcBef>
              <a:spcAft>
                <a:spcPct val="0"/>
              </a:spcAft>
              <a:buFontTx/>
              <a:buAutoNum type="arabicPeriod"/>
            </a:pPr>
            <a:r>
              <a:rPr lang="el-GR" altLang="el-GR" sz="900" dirty="0">
                <a:solidFill>
                  <a:prstClr val="black"/>
                </a:solidFill>
              </a:rPr>
              <a:t> ΜΗΧΑΝΙΣΜΟΙ ΑΝΤΙΜΕΤΩΠΙΣΗΣ ΤΟΥ </a:t>
            </a:r>
            <a:r>
              <a:rPr lang="en-US" altLang="el-GR" sz="900" dirty="0">
                <a:solidFill>
                  <a:prstClr val="black"/>
                </a:solidFill>
              </a:rPr>
              <a:t>STRESS </a:t>
            </a:r>
            <a:r>
              <a:rPr lang="el-GR" altLang="el-GR" sz="900" dirty="0">
                <a:solidFill>
                  <a:prstClr val="black"/>
                </a:solidFill>
              </a:rPr>
              <a:t>ΑΠΌ ΤΗΝ ΟΙΚΟΓΕΝΕΙΑ</a:t>
            </a:r>
          </a:p>
          <a:p>
            <a:pPr eaLnBrk="1" fontAlgn="base" hangingPunct="1">
              <a:spcBef>
                <a:spcPct val="0"/>
              </a:spcBef>
              <a:spcAft>
                <a:spcPct val="0"/>
              </a:spcAft>
            </a:pPr>
            <a:endParaRPr lang="el-GR" altLang="el-GR" sz="900" dirty="0">
              <a:solidFill>
                <a:prstClr val="black"/>
              </a:solidFill>
            </a:endParaRPr>
          </a:p>
        </p:txBody>
      </p:sp>
      <p:sp>
        <p:nvSpPr>
          <p:cNvPr id="7172" name="Rectangle 19"/>
          <p:cNvSpPr>
            <a:spLocks noChangeArrowheads="1"/>
          </p:cNvSpPr>
          <p:nvPr/>
        </p:nvSpPr>
        <p:spPr bwMode="auto">
          <a:xfrm>
            <a:off x="6011863" y="1341438"/>
            <a:ext cx="2736850" cy="1152525"/>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wrap="none" anchor="ctr"/>
          <a:lstStyle>
            <a:lvl1pPr marL="457200" indent="-457200" eaLnBrk="0" hangingPunct="0">
              <a:defRPr>
                <a:solidFill>
                  <a:schemeClr val="tx1"/>
                </a:solidFill>
                <a:latin typeface="Arial" charset="0"/>
              </a:defRPr>
            </a:lvl1pPr>
            <a:lvl2pPr marL="914400" indent="-45720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828800" indent="-457200" eaLnBrk="0" hangingPunct="0">
              <a:defRPr>
                <a:solidFill>
                  <a:schemeClr val="tx1"/>
                </a:solidFill>
                <a:latin typeface="Arial" charset="0"/>
              </a:defRPr>
            </a:lvl4pPr>
            <a:lvl5pPr marL="2286000" indent="-457200" eaLnBrk="0" hangingPunct="0">
              <a:defRPr>
                <a:solidFill>
                  <a:schemeClr val="tx1"/>
                </a:solidFill>
                <a:latin typeface="Arial" charset="0"/>
              </a:defRPr>
            </a:lvl5pPr>
            <a:lvl6pPr marL="2743200" indent="-457200" eaLnBrk="0" fontAlgn="base" hangingPunct="0">
              <a:spcBef>
                <a:spcPct val="0"/>
              </a:spcBef>
              <a:spcAft>
                <a:spcPct val="0"/>
              </a:spcAft>
              <a:defRPr>
                <a:solidFill>
                  <a:schemeClr val="tx1"/>
                </a:solidFill>
                <a:latin typeface="Arial" charset="0"/>
              </a:defRPr>
            </a:lvl6pPr>
            <a:lvl7pPr marL="3200400" indent="-457200" eaLnBrk="0" fontAlgn="base" hangingPunct="0">
              <a:spcBef>
                <a:spcPct val="0"/>
              </a:spcBef>
              <a:spcAft>
                <a:spcPct val="0"/>
              </a:spcAft>
              <a:defRPr>
                <a:solidFill>
                  <a:schemeClr val="tx1"/>
                </a:solidFill>
                <a:latin typeface="Arial" charset="0"/>
              </a:defRPr>
            </a:lvl7pPr>
            <a:lvl8pPr marL="3657600" indent="-457200" eaLnBrk="0" fontAlgn="base" hangingPunct="0">
              <a:spcBef>
                <a:spcPct val="0"/>
              </a:spcBef>
              <a:spcAft>
                <a:spcPct val="0"/>
              </a:spcAft>
              <a:defRPr>
                <a:solidFill>
                  <a:schemeClr val="tx1"/>
                </a:solidFill>
                <a:latin typeface="Arial" charset="0"/>
              </a:defRPr>
            </a:lvl8pPr>
            <a:lvl9pPr marL="4114800" indent="-4572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l-GR" altLang="el-GR" sz="1000" dirty="0">
                <a:solidFill>
                  <a:prstClr val="black"/>
                </a:solidFill>
              </a:rPr>
              <a:t>ΑΞΙΟΛΟΓΗΣΗ ΜΕΛΟΥΣ ΤΗΣ ΟΙΚΟΓΕΝΕΙΑΣ </a:t>
            </a:r>
          </a:p>
          <a:p>
            <a:pPr eaLnBrk="1" fontAlgn="base" hangingPunct="1">
              <a:spcBef>
                <a:spcPct val="0"/>
              </a:spcBef>
              <a:spcAft>
                <a:spcPct val="0"/>
              </a:spcAft>
            </a:pPr>
            <a:r>
              <a:rPr lang="el-GR" altLang="el-GR" sz="1000" dirty="0">
                <a:solidFill>
                  <a:prstClr val="black"/>
                </a:solidFill>
              </a:rPr>
              <a:t>1. ΨΥΧΙΚΗ</a:t>
            </a:r>
          </a:p>
          <a:p>
            <a:pPr eaLnBrk="1" fontAlgn="base" hangingPunct="1">
              <a:spcBef>
                <a:spcPct val="0"/>
              </a:spcBef>
              <a:spcAft>
                <a:spcPct val="0"/>
              </a:spcAft>
            </a:pPr>
            <a:r>
              <a:rPr lang="el-GR" altLang="el-GR" sz="1000" dirty="0">
                <a:solidFill>
                  <a:prstClr val="black"/>
                </a:solidFill>
              </a:rPr>
              <a:t>2. ΣΩΜΑΤΙΚΗ</a:t>
            </a:r>
          </a:p>
          <a:p>
            <a:pPr eaLnBrk="1" fontAlgn="base" hangingPunct="1">
              <a:spcBef>
                <a:spcPct val="0"/>
              </a:spcBef>
              <a:spcAft>
                <a:spcPct val="0"/>
              </a:spcAft>
            </a:pPr>
            <a:r>
              <a:rPr lang="el-GR" altLang="el-GR" sz="1000" dirty="0">
                <a:solidFill>
                  <a:prstClr val="black"/>
                </a:solidFill>
              </a:rPr>
              <a:t>3. ΣΥΝΑΙΣΘΗΜΑΤΙΚΗ </a:t>
            </a:r>
          </a:p>
          <a:p>
            <a:pPr eaLnBrk="1" fontAlgn="base" hangingPunct="1">
              <a:spcBef>
                <a:spcPct val="0"/>
              </a:spcBef>
              <a:spcAft>
                <a:spcPct val="0"/>
              </a:spcAft>
            </a:pPr>
            <a:r>
              <a:rPr lang="el-GR" altLang="el-GR" sz="1000" dirty="0">
                <a:solidFill>
                  <a:prstClr val="black"/>
                </a:solidFill>
              </a:rPr>
              <a:t>4. ΚΟΙΝΩΝΙΚΗ</a:t>
            </a:r>
          </a:p>
          <a:p>
            <a:pPr eaLnBrk="1" fontAlgn="base" hangingPunct="1">
              <a:spcBef>
                <a:spcPct val="0"/>
              </a:spcBef>
              <a:spcAft>
                <a:spcPct val="0"/>
              </a:spcAft>
            </a:pPr>
            <a:r>
              <a:rPr lang="el-GR" altLang="el-GR" sz="1000" dirty="0">
                <a:solidFill>
                  <a:prstClr val="black"/>
                </a:solidFill>
              </a:rPr>
              <a:t>5. ΠΝΕΥΜΑΙΚΗ</a:t>
            </a:r>
          </a:p>
        </p:txBody>
      </p:sp>
      <p:sp>
        <p:nvSpPr>
          <p:cNvPr id="7173" name="Rectangle 20"/>
          <p:cNvSpPr>
            <a:spLocks noChangeArrowheads="1"/>
          </p:cNvSpPr>
          <p:nvPr/>
        </p:nvSpPr>
        <p:spPr bwMode="auto">
          <a:xfrm>
            <a:off x="2916238" y="3573463"/>
            <a:ext cx="4535487" cy="360362"/>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l-GR" altLang="el-GR" sz="1000">
                <a:solidFill>
                  <a:prstClr val="black"/>
                </a:solidFill>
              </a:rPr>
              <a:t>ΔΙΑΤΥΠΩΣΗ ΝΟΣΗΛΕΥΤΙΚΩΝ ΔΙΑΓΝΩΣΕΩΝ</a:t>
            </a:r>
          </a:p>
        </p:txBody>
      </p:sp>
      <p:sp>
        <p:nvSpPr>
          <p:cNvPr id="7174" name="Rectangle 21"/>
          <p:cNvSpPr>
            <a:spLocks noChangeArrowheads="1"/>
          </p:cNvSpPr>
          <p:nvPr/>
        </p:nvSpPr>
        <p:spPr bwMode="auto">
          <a:xfrm>
            <a:off x="2843213" y="6021388"/>
            <a:ext cx="4464050" cy="431800"/>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l-GR" altLang="el-GR" sz="1000" dirty="0">
                <a:solidFill>
                  <a:prstClr val="black"/>
                </a:solidFill>
              </a:rPr>
              <a:t>ΕΠΑΝΑΞΙΟΛΟΓΗΣΗ ΤΗΣ ΦΡΟΝΤΙΔΑΣ</a:t>
            </a:r>
          </a:p>
        </p:txBody>
      </p:sp>
      <p:sp>
        <p:nvSpPr>
          <p:cNvPr id="7175" name="Rectangle 22"/>
          <p:cNvSpPr>
            <a:spLocks noChangeArrowheads="1"/>
          </p:cNvSpPr>
          <p:nvPr/>
        </p:nvSpPr>
        <p:spPr bwMode="auto">
          <a:xfrm>
            <a:off x="2700338" y="4292600"/>
            <a:ext cx="4967287" cy="358775"/>
          </a:xfrm>
          <a:prstGeom prst="rect">
            <a:avLst/>
          </a:prstGeom>
          <a:ln w="381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l-GR" altLang="el-GR" sz="1000" dirty="0">
                <a:solidFill>
                  <a:prstClr val="black"/>
                </a:solidFill>
              </a:rPr>
              <a:t>ΣΧΕΔΙΑΣΜΟΣ ΚΑΙ ΠΡΟΓΡΑΜΜΑΤΙΣΜΟΣ ΝΟΣΗΛΕΥΤΙΚΗΣ ΦΡΟΝΤΙΔΑΣ</a:t>
            </a:r>
          </a:p>
        </p:txBody>
      </p:sp>
      <p:sp>
        <p:nvSpPr>
          <p:cNvPr id="7176" name="Rectangle 23"/>
          <p:cNvSpPr>
            <a:spLocks noChangeArrowheads="1"/>
          </p:cNvSpPr>
          <p:nvPr/>
        </p:nvSpPr>
        <p:spPr bwMode="auto">
          <a:xfrm>
            <a:off x="3059113" y="5084763"/>
            <a:ext cx="4248150" cy="361950"/>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l-GR" altLang="el-GR" sz="1000" dirty="0">
                <a:solidFill>
                  <a:prstClr val="black"/>
                </a:solidFill>
              </a:rPr>
              <a:t>ΠΑΡΕΜΒΑΣΕΙΣ</a:t>
            </a:r>
          </a:p>
        </p:txBody>
      </p:sp>
      <p:cxnSp>
        <p:nvCxnSpPr>
          <p:cNvPr id="7177" name="AutoShape 29"/>
          <p:cNvCxnSpPr>
            <a:cxnSpLocks noChangeShapeType="1"/>
            <a:stCxn id="7173" idx="2"/>
            <a:endCxn id="7175" idx="0"/>
          </p:cNvCxnSpPr>
          <p:nvPr/>
        </p:nvCxnSpPr>
        <p:spPr bwMode="auto">
          <a:xfrm>
            <a:off x="5184775" y="3933825"/>
            <a:ext cx="0" cy="35877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AutoShape 30"/>
          <p:cNvCxnSpPr>
            <a:cxnSpLocks noChangeShapeType="1"/>
            <a:stCxn id="7175" idx="2"/>
            <a:endCxn id="7176" idx="0"/>
          </p:cNvCxnSpPr>
          <p:nvPr/>
        </p:nvCxnSpPr>
        <p:spPr bwMode="auto">
          <a:xfrm flipH="1">
            <a:off x="5183188" y="4651375"/>
            <a:ext cx="1587" cy="43338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9" name="AutoShape 33"/>
          <p:cNvCxnSpPr>
            <a:cxnSpLocks noChangeShapeType="1"/>
            <a:endCxn id="7176" idx="2"/>
          </p:cNvCxnSpPr>
          <p:nvPr/>
        </p:nvCxnSpPr>
        <p:spPr bwMode="auto">
          <a:xfrm flipH="1" flipV="1">
            <a:off x="5183188" y="5446713"/>
            <a:ext cx="1587" cy="64293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0" name="AutoShape 34"/>
          <p:cNvCxnSpPr>
            <a:cxnSpLocks noChangeShapeType="1"/>
            <a:stCxn id="7172" idx="3"/>
            <a:endCxn id="7174" idx="3"/>
          </p:cNvCxnSpPr>
          <p:nvPr/>
        </p:nvCxnSpPr>
        <p:spPr bwMode="auto">
          <a:xfrm flipH="1">
            <a:off x="7307263" y="1917700"/>
            <a:ext cx="1441450" cy="4319588"/>
          </a:xfrm>
          <a:prstGeom prst="bentConnector3">
            <a:avLst>
              <a:gd name="adj1" fmla="val -15861"/>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1" name="AutoShape 36"/>
          <p:cNvCxnSpPr>
            <a:cxnSpLocks noChangeShapeType="1"/>
            <a:stCxn id="7171" idx="2"/>
            <a:endCxn id="7173" idx="1"/>
          </p:cNvCxnSpPr>
          <p:nvPr/>
        </p:nvCxnSpPr>
        <p:spPr bwMode="auto">
          <a:xfrm rot="16200000" flipH="1">
            <a:off x="2136775" y="2974975"/>
            <a:ext cx="1163638" cy="395288"/>
          </a:xfrm>
          <a:prstGeom prst="bentConnector2">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2" name="AutoShape 37"/>
          <p:cNvCxnSpPr>
            <a:cxnSpLocks noChangeShapeType="1"/>
            <a:stCxn id="7174" idx="1"/>
            <a:endCxn id="7171" idx="1"/>
          </p:cNvCxnSpPr>
          <p:nvPr/>
        </p:nvCxnSpPr>
        <p:spPr bwMode="auto">
          <a:xfrm rot="10800000">
            <a:off x="323850" y="1966913"/>
            <a:ext cx="2519363" cy="4270375"/>
          </a:xfrm>
          <a:prstGeom prst="bentConnector3">
            <a:avLst>
              <a:gd name="adj1" fmla="val 109074"/>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AutoShape 39"/>
          <p:cNvCxnSpPr>
            <a:cxnSpLocks noChangeShapeType="1"/>
            <a:stCxn id="7173" idx="3"/>
          </p:cNvCxnSpPr>
          <p:nvPr/>
        </p:nvCxnSpPr>
        <p:spPr bwMode="auto">
          <a:xfrm flipV="1">
            <a:off x="7451725" y="2492375"/>
            <a:ext cx="1009650" cy="1262063"/>
          </a:xfrm>
          <a:prstGeom prst="bentConnector2">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3530426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800" decel="100000"/>
                                        <p:tgtEl>
                                          <p:spTgt spid="114690"/>
                                        </p:tgtEl>
                                      </p:cBhvr>
                                    </p:animEffect>
                                    <p:anim calcmode="lin" valueType="num">
                                      <p:cBhvr>
                                        <p:cTn id="8" dur="800" decel="100000" fill="hold"/>
                                        <p:tgtEl>
                                          <p:spTgt spid="114690"/>
                                        </p:tgtEl>
                                        <p:attrNameLst>
                                          <p:attrName>style.rotation</p:attrName>
                                        </p:attrNameLst>
                                      </p:cBhvr>
                                      <p:tavLst>
                                        <p:tav tm="0">
                                          <p:val>
                                            <p:fltVal val="-90"/>
                                          </p:val>
                                        </p:tav>
                                        <p:tav tm="100000">
                                          <p:val>
                                            <p:fltVal val="0"/>
                                          </p:val>
                                        </p:tav>
                                      </p:tavLst>
                                    </p:anim>
                                    <p:anim calcmode="lin" valueType="num">
                                      <p:cBhvr>
                                        <p:cTn id="9" dur="800" decel="100000" fill="hold"/>
                                        <p:tgtEl>
                                          <p:spTgt spid="114690"/>
                                        </p:tgtEl>
                                        <p:attrNameLst>
                                          <p:attrName>ppt_x</p:attrName>
                                        </p:attrNameLst>
                                      </p:cBhvr>
                                      <p:tavLst>
                                        <p:tav tm="0">
                                          <p:val>
                                            <p:strVal val="#ppt_x+0.4"/>
                                          </p:val>
                                        </p:tav>
                                        <p:tav tm="100000">
                                          <p:val>
                                            <p:strVal val="#ppt_x-0.05"/>
                                          </p:val>
                                        </p:tav>
                                      </p:tavLst>
                                    </p:anim>
                                    <p:anim calcmode="lin" valueType="num">
                                      <p:cBhvr>
                                        <p:cTn id="10" dur="800" decel="100000" fill="hold"/>
                                        <p:tgtEl>
                                          <p:spTgt spid="1146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46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469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332656"/>
            <a:ext cx="8748464" cy="1944216"/>
          </a:xfrm>
        </p:spPr>
        <p:txBody>
          <a:bodyPr>
            <a:normAutofit fontScale="90000"/>
          </a:bodyPr>
          <a:lstStyle/>
          <a:p>
            <a:r>
              <a:rPr lang="el-GR" b="1" dirty="0">
                <a:solidFill>
                  <a:srgbClr val="C00000"/>
                </a:solidFill>
                <a:latin typeface="Times New Roman"/>
                <a:ea typeface="Calibri"/>
                <a:cs typeface="Times New Roman"/>
              </a:rPr>
              <a:t>Κατά την κατ</a:t>
            </a:r>
            <a:r>
              <a:rPr lang="en-US" b="1" dirty="0">
                <a:solidFill>
                  <a:srgbClr val="C00000"/>
                </a:solidFill>
                <a:latin typeface="Times New Roman"/>
                <a:ea typeface="Calibri"/>
                <a:cs typeface="Times New Roman"/>
              </a:rPr>
              <a:t>’</a:t>
            </a:r>
            <a:r>
              <a:rPr lang="el-GR" b="1" dirty="0">
                <a:solidFill>
                  <a:srgbClr val="C00000"/>
                </a:solidFill>
                <a:latin typeface="Times New Roman"/>
                <a:ea typeface="Calibri"/>
                <a:cs typeface="Times New Roman"/>
              </a:rPr>
              <a:t>οίκον επίσκεψη</a:t>
            </a:r>
            <a:br>
              <a:rPr lang="en-US" b="1" dirty="0">
                <a:solidFill>
                  <a:srgbClr val="C00000"/>
                </a:solidFill>
                <a:latin typeface="Times New Roman"/>
                <a:ea typeface="Calibri"/>
                <a:cs typeface="Times New Roman"/>
              </a:rPr>
            </a:br>
            <a:r>
              <a:rPr lang="el-GR" sz="3100" b="1" dirty="0">
                <a:solidFill>
                  <a:srgbClr val="C00000"/>
                </a:solidFill>
                <a:latin typeface="Times New Roman"/>
                <a:ea typeface="Calibri"/>
                <a:cs typeface="Times New Roman"/>
              </a:rPr>
              <a:t>Λήξη της συνεργασίας της υπηρεσίας με τον ασθενή</a:t>
            </a:r>
            <a:br>
              <a:rPr lang="el-GR" sz="3100" dirty="0">
                <a:ea typeface="Calibri"/>
                <a:cs typeface="Times New Roman"/>
              </a:rPr>
            </a:br>
            <a:br>
              <a:rPr lang="el-GR" sz="4000" dirty="0">
                <a:ea typeface="Calibri"/>
                <a:cs typeface="Times New Roman"/>
              </a:rPr>
            </a:br>
            <a:endParaRPr lang="el-GR" dirty="0"/>
          </a:p>
        </p:txBody>
      </p:sp>
      <p:sp>
        <p:nvSpPr>
          <p:cNvPr id="3" name="Θέση περιεχομένου 2"/>
          <p:cNvSpPr>
            <a:spLocks noGrp="1"/>
          </p:cNvSpPr>
          <p:nvPr>
            <p:ph idx="1"/>
          </p:nvPr>
        </p:nvSpPr>
        <p:spPr>
          <a:solidFill>
            <a:schemeClr val="bg1">
              <a:lumMod val="85000"/>
            </a:schemeClr>
          </a:solidFill>
          <a:effectLst>
            <a:glow rad="228600">
              <a:schemeClr val="accent2">
                <a:satMod val="175000"/>
                <a:alpha val="40000"/>
              </a:schemeClr>
            </a:glow>
          </a:effectLst>
          <a:scene3d>
            <a:camera prst="orthographicFront"/>
            <a:lightRig rig="threePt" dir="t"/>
          </a:scene3d>
          <a:sp3d>
            <a:bevelT prst="angle"/>
          </a:sp3d>
        </p:spPr>
        <p:txBody>
          <a:bodyPr>
            <a:normAutofit fontScale="55000" lnSpcReduction="20000"/>
          </a:bodyPr>
          <a:lstStyle/>
          <a:p>
            <a:pPr marR="36195">
              <a:lnSpc>
                <a:spcPct val="115000"/>
              </a:lnSpc>
              <a:spcAft>
                <a:spcPts val="0"/>
              </a:spcAft>
            </a:pPr>
            <a:endParaRPr lang="el-GR" sz="2800" b="1" dirty="0">
              <a:solidFill>
                <a:srgbClr val="C00000"/>
              </a:solidFill>
              <a:ea typeface="Calibri"/>
              <a:cs typeface="Times New Roman"/>
            </a:endParaRPr>
          </a:p>
          <a:p>
            <a:pPr marR="36195" indent="192405">
              <a:lnSpc>
                <a:spcPct val="115000"/>
              </a:lnSpc>
              <a:spcAft>
                <a:spcPts val="0"/>
              </a:spcAft>
            </a:pPr>
            <a:r>
              <a:rPr lang="el-GR" b="1" dirty="0">
                <a:solidFill>
                  <a:srgbClr val="C00000"/>
                </a:solidFill>
                <a:latin typeface="Times New Roman"/>
                <a:ea typeface="Calibri"/>
                <a:cs typeface="Times New Roman"/>
              </a:rPr>
              <a:t>Η </a:t>
            </a:r>
            <a:r>
              <a:rPr lang="el-GR" b="1" u="sng" dirty="0">
                <a:solidFill>
                  <a:srgbClr val="C00000"/>
                </a:solidFill>
                <a:latin typeface="Times New Roman"/>
                <a:ea typeface="Calibri"/>
                <a:cs typeface="Times New Roman"/>
              </a:rPr>
              <a:t>λήξη της συνεργασίας-παροχής φροντίδας </a:t>
            </a:r>
            <a:r>
              <a:rPr lang="el-GR" b="1" dirty="0">
                <a:solidFill>
                  <a:srgbClr val="C00000"/>
                </a:solidFill>
                <a:latin typeface="Times New Roman"/>
                <a:ea typeface="Calibri"/>
                <a:cs typeface="Times New Roman"/>
              </a:rPr>
              <a:t>από την υπηρεσία </a:t>
            </a:r>
            <a:r>
              <a:rPr lang="el-GR" b="1" dirty="0" err="1">
                <a:solidFill>
                  <a:srgbClr val="C00000"/>
                </a:solidFill>
                <a:latin typeface="Times New Roman"/>
                <a:ea typeface="Calibri"/>
                <a:cs typeface="Times New Roman"/>
              </a:rPr>
              <a:t>κατ’οίκον</a:t>
            </a:r>
            <a:r>
              <a:rPr lang="el-GR" b="1" dirty="0">
                <a:solidFill>
                  <a:srgbClr val="C00000"/>
                </a:solidFill>
                <a:latin typeface="Times New Roman"/>
                <a:ea typeface="Calibri"/>
                <a:cs typeface="Times New Roman"/>
              </a:rPr>
              <a:t> φροντίδας υγείας είναι μια ολόκληρη διαδικασία προετοιμασίας και ενημέρωσης του ασθενούς και της οικογένειας/φροντιστή. Αυτή επέρχεται σε περιπτώσεις όπως όταν ο ασθενής/οικογένεια μπορούν να αναλάβουν την </a:t>
            </a:r>
            <a:r>
              <a:rPr lang="el-GR" b="1" dirty="0" err="1">
                <a:solidFill>
                  <a:srgbClr val="C00000"/>
                </a:solidFill>
                <a:latin typeface="Times New Roman"/>
                <a:ea typeface="Calibri"/>
                <a:cs typeface="Times New Roman"/>
              </a:rPr>
              <a:t>αυτοφροντίδα</a:t>
            </a:r>
            <a:r>
              <a:rPr lang="el-GR" b="1" dirty="0">
                <a:solidFill>
                  <a:srgbClr val="C00000"/>
                </a:solidFill>
                <a:latin typeface="Times New Roman"/>
                <a:ea typeface="Calibri"/>
                <a:cs typeface="Times New Roman"/>
              </a:rPr>
              <a:t> τους, δεν επιθυμούν άλλον τη συνεργασία, δεν συμμορφώνονται με τις οδηγίες, όταν ο ασθενής αποβιώσει (</a:t>
            </a:r>
            <a:r>
              <a:rPr lang="en-US" b="1" dirty="0">
                <a:solidFill>
                  <a:srgbClr val="C00000"/>
                </a:solidFill>
                <a:latin typeface="Times New Roman"/>
                <a:ea typeface="Calibri"/>
                <a:cs typeface="Times New Roman"/>
              </a:rPr>
              <a:t>Mosby</a:t>
            </a:r>
            <a:r>
              <a:rPr lang="el-GR" b="1" dirty="0">
                <a:solidFill>
                  <a:srgbClr val="C00000"/>
                </a:solidFill>
                <a:latin typeface="Times New Roman"/>
                <a:ea typeface="Calibri"/>
                <a:cs typeface="Times New Roman"/>
              </a:rPr>
              <a:t> 1996).</a:t>
            </a:r>
            <a:endParaRPr lang="en-US" b="1" dirty="0">
              <a:solidFill>
                <a:srgbClr val="C00000"/>
              </a:solidFill>
              <a:latin typeface="Times New Roman"/>
              <a:ea typeface="Calibri"/>
              <a:cs typeface="Times New Roman"/>
            </a:endParaRPr>
          </a:p>
          <a:p>
            <a:pPr marR="36195" indent="0">
              <a:lnSpc>
                <a:spcPct val="115000"/>
              </a:lnSpc>
              <a:spcAft>
                <a:spcPts val="0"/>
              </a:spcAft>
              <a:buNone/>
            </a:pPr>
            <a:endParaRPr lang="el-GR" sz="2800" b="1" dirty="0">
              <a:solidFill>
                <a:srgbClr val="C00000"/>
              </a:solidFill>
              <a:ea typeface="Calibri"/>
              <a:cs typeface="Times New Roman"/>
            </a:endParaRPr>
          </a:p>
          <a:p>
            <a:pPr marR="36195" indent="192405">
              <a:lnSpc>
                <a:spcPct val="115000"/>
              </a:lnSpc>
              <a:spcAft>
                <a:spcPts val="0"/>
              </a:spcAft>
            </a:pPr>
            <a:r>
              <a:rPr lang="el-GR" b="1" u="sng" dirty="0">
                <a:solidFill>
                  <a:srgbClr val="C00000"/>
                </a:solidFill>
                <a:latin typeface="Times New Roman"/>
                <a:ea typeface="Calibri"/>
                <a:cs typeface="Times New Roman"/>
              </a:rPr>
              <a:t>Ο δείκτης ‘χρόνος νοσηλείας’ (</a:t>
            </a:r>
            <a:r>
              <a:rPr lang="en-US" b="1" dirty="0">
                <a:solidFill>
                  <a:srgbClr val="C00000"/>
                </a:solidFill>
                <a:latin typeface="Times New Roman"/>
                <a:ea typeface="Calibri"/>
                <a:cs typeface="Times New Roman"/>
              </a:rPr>
              <a:t>length of stay</a:t>
            </a:r>
            <a:r>
              <a:rPr lang="el-GR" b="1" dirty="0">
                <a:solidFill>
                  <a:srgbClr val="C00000"/>
                </a:solidFill>
                <a:latin typeface="Times New Roman"/>
                <a:ea typeface="Calibri"/>
                <a:cs typeface="Times New Roman"/>
              </a:rPr>
              <a:t>) χρησιμοποιείται και στην </a:t>
            </a:r>
            <a:r>
              <a:rPr lang="el-GR" b="1" dirty="0" err="1">
                <a:solidFill>
                  <a:srgbClr val="C00000"/>
                </a:solidFill>
                <a:latin typeface="Times New Roman"/>
                <a:ea typeface="Calibri"/>
                <a:cs typeface="Times New Roman"/>
              </a:rPr>
              <a:t>κατ’οίκον</a:t>
            </a:r>
            <a:r>
              <a:rPr lang="el-GR" b="1" dirty="0">
                <a:solidFill>
                  <a:srgbClr val="C00000"/>
                </a:solidFill>
                <a:latin typeface="Times New Roman"/>
                <a:ea typeface="Calibri"/>
                <a:cs typeface="Times New Roman"/>
              </a:rPr>
              <a:t> φροντίδα υγείας και αναφέρεται στον αριθμό των ημερών που ο ασθενείς λαμβάνει φροντίδα και παρακολουθείται από την υπηρεσία. Στην </a:t>
            </a:r>
            <a:r>
              <a:rPr lang="el-GR" b="1" dirty="0" err="1">
                <a:solidFill>
                  <a:srgbClr val="C00000"/>
                </a:solidFill>
                <a:latin typeface="Times New Roman"/>
                <a:ea typeface="Calibri"/>
                <a:cs typeface="Times New Roman"/>
              </a:rPr>
              <a:t>κατ’οίκον</a:t>
            </a:r>
            <a:r>
              <a:rPr lang="el-GR" b="1" dirty="0">
                <a:solidFill>
                  <a:srgbClr val="C00000"/>
                </a:solidFill>
                <a:latin typeface="Times New Roman"/>
                <a:ea typeface="Calibri"/>
                <a:cs typeface="Times New Roman"/>
              </a:rPr>
              <a:t> φροντίδα υγείας χρησιμοποιείται ως δείκτης έκβασης από τη φροντίδα σε αντίθεση με το νοσοκομειακό τομέα όπου αποτελεί δείκτη εξοικονόμησης κόστους (</a:t>
            </a:r>
            <a:r>
              <a:rPr lang="en-US" b="1" dirty="0" err="1">
                <a:solidFill>
                  <a:srgbClr val="C00000"/>
                </a:solidFill>
                <a:latin typeface="Times New Roman"/>
                <a:ea typeface="Calibri"/>
                <a:cs typeface="Times New Roman"/>
              </a:rPr>
              <a:t>Carefoote</a:t>
            </a:r>
            <a:r>
              <a:rPr lang="el-GR" b="1" dirty="0">
                <a:solidFill>
                  <a:srgbClr val="C00000"/>
                </a:solidFill>
                <a:latin typeface="Times New Roman"/>
                <a:ea typeface="Calibri"/>
                <a:cs typeface="Times New Roman"/>
              </a:rPr>
              <a:t> 1998). </a:t>
            </a:r>
            <a:endParaRPr lang="el-GR" sz="2800" b="1" dirty="0">
              <a:solidFill>
                <a:srgbClr val="C00000"/>
              </a:solidFill>
              <a:ea typeface="Calibri"/>
              <a:cs typeface="Times New Roman"/>
            </a:endParaRPr>
          </a:p>
        </p:txBody>
      </p:sp>
    </p:spTree>
    <p:extLst>
      <p:ext uri="{BB962C8B-B14F-4D97-AF65-F5344CB8AC3E}">
        <p14:creationId xmlns:p14="http://schemas.microsoft.com/office/powerpoint/2010/main" val="400184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620688"/>
            <a:ext cx="8208912" cy="5760640"/>
          </a:xfrm>
          <a:solidFill>
            <a:schemeClr val="accent4">
              <a:lumMod val="20000"/>
              <a:lumOff val="80000"/>
            </a:schemeClr>
          </a:solidFill>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marL="514350" marR="36195" indent="-514350">
              <a:lnSpc>
                <a:spcPct val="115000"/>
              </a:lnSpc>
              <a:spcAft>
                <a:spcPts val="0"/>
              </a:spcAft>
              <a:buFont typeface="+mj-lt"/>
              <a:buAutoNum type="arabicPeriod"/>
            </a:pPr>
            <a:r>
              <a:rPr lang="el-GR" sz="2400" b="1" dirty="0">
                <a:solidFill>
                  <a:srgbClr val="002060"/>
                </a:solidFill>
                <a:latin typeface="Times New Roman"/>
                <a:ea typeface="Calibri"/>
                <a:cs typeface="Times New Roman"/>
              </a:rPr>
              <a:t>Ο σχεδιασμός του πλάνου φροντίδας και η επακριβής καταγραφή και τεκμηρίωσή του μπορούν να διασφαλίσουν το συστηματικό έλεγχο και την επιστημονική επάρκεια της παρεχόμενης φροντίδας. </a:t>
            </a:r>
            <a:endParaRPr lang="en-US" sz="2400" b="1" dirty="0">
              <a:solidFill>
                <a:srgbClr val="002060"/>
              </a:solidFill>
              <a:latin typeface="Baskerville Old Face" panose="02020602080505020303" pitchFamily="18" charset="0"/>
              <a:ea typeface="Calibri"/>
              <a:cs typeface="Times New Roman"/>
            </a:endParaRPr>
          </a:p>
          <a:p>
            <a:pPr marL="514350" marR="36195" indent="-514350">
              <a:lnSpc>
                <a:spcPct val="115000"/>
              </a:lnSpc>
              <a:spcAft>
                <a:spcPts val="0"/>
              </a:spcAft>
              <a:buFont typeface="+mj-lt"/>
              <a:buAutoNum type="arabicPeriod"/>
            </a:pPr>
            <a:r>
              <a:rPr lang="el-GR" sz="2400" b="1" dirty="0">
                <a:solidFill>
                  <a:srgbClr val="002060"/>
                </a:solidFill>
                <a:latin typeface="Times New Roman"/>
                <a:ea typeface="Calibri"/>
                <a:cs typeface="Times New Roman"/>
              </a:rPr>
              <a:t>Το νοσηλευτικό πλάνο στο σπίτι μετατρέπεται σε ένα χάρτη φροντίδας, καταγράφονται οι νοσηλευτικές παρεμβάσεις, οδηγίες για ασθενή/οικογένεια/φροντιστή </a:t>
            </a:r>
            <a:r>
              <a:rPr lang="en-US" sz="2400" b="1" dirty="0">
                <a:solidFill>
                  <a:srgbClr val="002060"/>
                </a:solidFill>
                <a:latin typeface="Times New Roman"/>
                <a:ea typeface="Calibri"/>
                <a:cs typeface="Times New Roman"/>
              </a:rPr>
              <a:t>                 </a:t>
            </a:r>
            <a:r>
              <a:rPr lang="el-GR" sz="2400" b="1" dirty="0">
                <a:solidFill>
                  <a:srgbClr val="002060"/>
                </a:solidFill>
                <a:latin typeface="Times New Roman"/>
                <a:ea typeface="Calibri"/>
                <a:cs typeface="Times New Roman"/>
              </a:rPr>
              <a:t>και η κοστολόγηση των πράξεων. </a:t>
            </a:r>
            <a:endParaRPr lang="en-US" sz="2400" b="1" dirty="0">
              <a:solidFill>
                <a:srgbClr val="002060"/>
              </a:solidFill>
              <a:latin typeface="Baskerville Old Face" panose="02020602080505020303" pitchFamily="18" charset="0"/>
              <a:ea typeface="Calibri"/>
              <a:cs typeface="Times New Roman"/>
            </a:endParaRPr>
          </a:p>
          <a:p>
            <a:pPr marL="514350" marR="36195" indent="-514350">
              <a:lnSpc>
                <a:spcPct val="115000"/>
              </a:lnSpc>
              <a:spcAft>
                <a:spcPts val="0"/>
              </a:spcAft>
              <a:buFont typeface="+mj-lt"/>
              <a:buAutoNum type="arabicPeriod"/>
            </a:pPr>
            <a:r>
              <a:rPr lang="el-GR" sz="2400" b="1" dirty="0">
                <a:solidFill>
                  <a:srgbClr val="002060"/>
                </a:solidFill>
                <a:latin typeface="Times New Roman"/>
                <a:ea typeface="Calibri"/>
                <a:cs typeface="Times New Roman"/>
              </a:rPr>
              <a:t>Η ακριβής τεκμηρίωση των ενεργειών αποτελεί, λοιπόν, ένα μέσο αξιολόγησης της ποιότητας της παρεχόμενης φροντίδας, του κόστους της φροντίδας καθώς και μια βάση δεδομένων για τη μελλοντική νοσηλευτική έρευνα. </a:t>
            </a:r>
            <a:endParaRPr lang="el-GR" sz="2400" b="1" dirty="0">
              <a:solidFill>
                <a:srgbClr val="002060"/>
              </a:solidFill>
              <a:ea typeface="Calibri"/>
              <a:cs typeface="Times New Roman"/>
            </a:endParaRPr>
          </a:p>
          <a:p>
            <a:pPr marL="514350" indent="-514350">
              <a:buFont typeface="+mj-lt"/>
              <a:buAutoNum type="arabicPeriod"/>
            </a:pPr>
            <a:endParaRPr lang="el-GR" sz="2400" dirty="0">
              <a:solidFill>
                <a:srgbClr val="002060"/>
              </a:solidFill>
            </a:endParaRPr>
          </a:p>
        </p:txBody>
      </p:sp>
    </p:spTree>
    <p:extLst>
      <p:ext uri="{BB962C8B-B14F-4D97-AF65-F5344CB8AC3E}">
        <p14:creationId xmlns:p14="http://schemas.microsoft.com/office/powerpoint/2010/main" val="400184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548413664"/>
              </p:ext>
            </p:extLst>
          </p:nvPr>
        </p:nvGraphicFramePr>
        <p:xfrm>
          <a:off x="539552" y="69269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6892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2169500885"/>
              </p:ext>
            </p:extLst>
          </p:nvPr>
        </p:nvGraphicFramePr>
        <p:xfrm>
          <a:off x="467544" y="836712"/>
          <a:ext cx="828092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1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latin typeface="Times New Roman"/>
                <a:ea typeface="Calibri"/>
                <a:cs typeface="Times New Roman"/>
              </a:rPr>
              <a:t>Κατά την κατ</a:t>
            </a:r>
            <a:r>
              <a:rPr lang="en-US" b="1" dirty="0">
                <a:latin typeface="Times New Roman"/>
                <a:ea typeface="Calibri"/>
                <a:cs typeface="Times New Roman"/>
              </a:rPr>
              <a:t>’</a:t>
            </a:r>
            <a:r>
              <a:rPr lang="el-GR" b="1" dirty="0">
                <a:latin typeface="Times New Roman"/>
                <a:ea typeface="Calibri"/>
                <a:cs typeface="Times New Roman"/>
              </a:rPr>
              <a:t>οίκον επίσκεψη</a:t>
            </a:r>
            <a:br>
              <a:rPr lang="el-GR" sz="4000" dirty="0">
                <a:ea typeface="Calibri"/>
                <a:cs typeface="Times New Roman"/>
              </a:rPr>
            </a:br>
            <a:endParaRPr lang="el-GR" dirty="0"/>
          </a:p>
        </p:txBody>
      </p:sp>
      <p:sp>
        <p:nvSpPr>
          <p:cNvPr id="3" name="Θέση περιεχομένου 2"/>
          <p:cNvSpPr>
            <a:spLocks noGrp="1"/>
          </p:cNvSpPr>
          <p:nvPr>
            <p:ph idx="1"/>
          </p:nvPr>
        </p:nvSpPr>
        <p:spPr>
          <a:xfrm>
            <a:off x="395536" y="620688"/>
            <a:ext cx="8507288" cy="4997152"/>
          </a:xfrm>
        </p:spPr>
        <p:txBody>
          <a:bodyPr>
            <a:noAutofit/>
          </a:bodyPr>
          <a:lstStyle/>
          <a:p>
            <a:pPr marR="36195">
              <a:lnSpc>
                <a:spcPct val="115000"/>
              </a:lnSpc>
              <a:spcAft>
                <a:spcPts val="0"/>
              </a:spcAft>
            </a:pPr>
            <a:endParaRPr lang="en-US" sz="1600" u="sng" dirty="0">
              <a:latin typeface="Times New Roman"/>
              <a:ea typeface="Calibri"/>
              <a:cs typeface="Times New Roman"/>
            </a:endParaRPr>
          </a:p>
          <a:p>
            <a:pPr marL="742950" marR="36195" indent="-742950">
              <a:lnSpc>
                <a:spcPct val="115000"/>
              </a:lnSpc>
              <a:spcAft>
                <a:spcPts val="0"/>
              </a:spcAft>
              <a:buFont typeface="+mj-lt"/>
              <a:buAutoNum type="arabicPeriod"/>
            </a:pPr>
            <a:r>
              <a:rPr lang="el-GR" sz="3600" u="sng" dirty="0">
                <a:solidFill>
                  <a:srgbClr val="FF0000"/>
                </a:solidFill>
                <a:latin typeface="Times New Roman"/>
                <a:ea typeface="Calibri"/>
                <a:cs typeface="Times New Roman"/>
              </a:rPr>
              <a:t>Η φάση της αξιολόγησης της κατάστασης του ασθενούς. </a:t>
            </a:r>
            <a:r>
              <a:rPr lang="el-GR" sz="3600" dirty="0">
                <a:solidFill>
                  <a:srgbClr val="FF0000"/>
                </a:solidFill>
                <a:latin typeface="Times New Roman"/>
                <a:ea typeface="Calibri"/>
                <a:cs typeface="Times New Roman"/>
              </a:rPr>
              <a:t>Τα δεδομένα που συλλέγονται, κατά την ολιστική προσέγγιση, στη αυτή τη φάση θα αποτελέσουν τη βάση για την σχεδιασμό του πλάνου φροντίδας του ασθενούς (</a:t>
            </a:r>
            <a:r>
              <a:rPr lang="en-US" sz="3600" dirty="0">
                <a:solidFill>
                  <a:srgbClr val="FF0000"/>
                </a:solidFill>
                <a:latin typeface="Times New Roman"/>
                <a:ea typeface="Calibri"/>
                <a:cs typeface="Times New Roman"/>
              </a:rPr>
              <a:t>Rice</a:t>
            </a:r>
            <a:r>
              <a:rPr lang="el-GR" sz="3600" dirty="0">
                <a:solidFill>
                  <a:srgbClr val="FF0000"/>
                </a:solidFill>
                <a:latin typeface="Times New Roman"/>
                <a:ea typeface="Calibri"/>
                <a:cs typeface="Times New Roman"/>
              </a:rPr>
              <a:t> 2001). </a:t>
            </a:r>
          </a:p>
          <a:p>
            <a:pPr marL="0" marR="36195" indent="0">
              <a:lnSpc>
                <a:spcPct val="115000"/>
              </a:lnSpc>
              <a:spcAft>
                <a:spcPts val="0"/>
              </a:spcAft>
              <a:buNone/>
            </a:pPr>
            <a:r>
              <a:rPr lang="el-GR" sz="3600" dirty="0">
                <a:solidFill>
                  <a:srgbClr val="0070C0"/>
                </a:solidFill>
                <a:latin typeface="Times New Roman"/>
                <a:ea typeface="Calibri"/>
                <a:cs typeface="Times New Roman"/>
              </a:rPr>
              <a:t> </a:t>
            </a:r>
            <a:endParaRPr lang="el-GR" sz="3600" dirty="0">
              <a:solidFill>
                <a:srgbClr val="0070C0"/>
              </a:solidFill>
              <a:ea typeface="Calibri"/>
              <a:cs typeface="Times New Roman"/>
            </a:endParaRPr>
          </a:p>
        </p:txBody>
      </p:sp>
    </p:spTree>
    <p:extLst>
      <p:ext uri="{BB962C8B-B14F-4D97-AF65-F5344CB8AC3E}">
        <p14:creationId xmlns:p14="http://schemas.microsoft.com/office/powerpoint/2010/main" val="375731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latin typeface="Times New Roman"/>
                <a:ea typeface="Calibri"/>
                <a:cs typeface="Times New Roman"/>
              </a:rPr>
              <a:t>Κατά την κατ</a:t>
            </a:r>
            <a:r>
              <a:rPr lang="en-US" b="1" dirty="0">
                <a:latin typeface="Times New Roman"/>
                <a:ea typeface="Calibri"/>
                <a:cs typeface="Times New Roman"/>
              </a:rPr>
              <a:t>’</a:t>
            </a:r>
            <a:r>
              <a:rPr lang="el-GR" b="1" dirty="0">
                <a:latin typeface="Times New Roman"/>
                <a:ea typeface="Calibri"/>
                <a:cs typeface="Times New Roman"/>
              </a:rPr>
              <a:t>οίκον επίσκεψη</a:t>
            </a:r>
            <a:br>
              <a:rPr lang="el-GR" sz="4000" dirty="0">
                <a:ea typeface="Calibri"/>
                <a:cs typeface="Times New Roman"/>
              </a:rPr>
            </a:br>
            <a:endParaRPr lang="el-GR" dirty="0"/>
          </a:p>
        </p:txBody>
      </p:sp>
      <p:sp>
        <p:nvSpPr>
          <p:cNvPr id="3" name="Θέση περιεχομένου 2"/>
          <p:cNvSpPr>
            <a:spLocks noGrp="1"/>
          </p:cNvSpPr>
          <p:nvPr>
            <p:ph idx="1"/>
          </p:nvPr>
        </p:nvSpPr>
        <p:spPr>
          <a:xfrm>
            <a:off x="395536" y="620688"/>
            <a:ext cx="8507288" cy="4997152"/>
          </a:xfrm>
        </p:spPr>
        <p:txBody>
          <a:bodyPr>
            <a:noAutofit/>
          </a:bodyPr>
          <a:lstStyle/>
          <a:p>
            <a:pPr marL="457200" marR="36195" indent="-457200">
              <a:lnSpc>
                <a:spcPct val="115000"/>
              </a:lnSpc>
              <a:spcAft>
                <a:spcPts val="0"/>
              </a:spcAft>
              <a:buFont typeface="+mj-lt"/>
              <a:buAutoNum type="arabicPeriod"/>
            </a:pPr>
            <a:endParaRPr lang="en-US" sz="2400" u="sng" dirty="0">
              <a:solidFill>
                <a:srgbClr val="0070C0"/>
              </a:solidFill>
              <a:latin typeface="Times New Roman"/>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φάση της αξιολόγησης της κατάστασης του ασθενούς.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FF0000"/>
                </a:solidFill>
                <a:latin typeface="Times New Roman"/>
                <a:ea typeface="Calibri"/>
                <a:cs typeface="Times New Roman"/>
              </a:rPr>
              <a:t>Η συνέντευξη αξιολόγησης.</a:t>
            </a:r>
            <a:r>
              <a:rPr lang="el-GR" sz="2400" dirty="0">
                <a:solidFill>
                  <a:srgbClr val="FF0000"/>
                </a:solidFill>
                <a:latin typeface="Times New Roman"/>
                <a:ea typeface="Calibri"/>
                <a:cs typeface="Times New Roman"/>
              </a:rPr>
              <a:t> Σκοπός είναι η συλλογή των απαραίτητων πληροφοριών που σχετίζονται με την κατάσταση του ασθενούς, καθώς επίσης αποτελεί το πρώτο βήμα της ανάπτυξης της θεραπευτικής σχέσης μεταξύ νοσηλευτή και ασθενή/οικογένειας (</a:t>
            </a:r>
            <a:r>
              <a:rPr lang="en-US" sz="2400" dirty="0" err="1">
                <a:solidFill>
                  <a:srgbClr val="FF0000"/>
                </a:solidFill>
                <a:latin typeface="Times New Roman"/>
                <a:ea typeface="Calibri"/>
                <a:cs typeface="Times New Roman"/>
              </a:rPr>
              <a:t>Balfur</a:t>
            </a:r>
            <a:r>
              <a:rPr lang="el-GR" sz="2400" dirty="0">
                <a:solidFill>
                  <a:srgbClr val="FF0000"/>
                </a:solidFill>
                <a:latin typeface="Times New Roman"/>
                <a:ea typeface="Calibri"/>
                <a:cs typeface="Times New Roman"/>
              </a:rPr>
              <a:t> 2008). Οι πληροφορίες συλλέγονται από τον ασθενή και από την οικογένεια/φροντιστή ενώ αξιολογείται η λεκτική και μη λεκτική επικοινωνία (</a:t>
            </a:r>
            <a:r>
              <a:rPr lang="en-US" sz="2400" dirty="0">
                <a:solidFill>
                  <a:srgbClr val="FF0000"/>
                </a:solidFill>
                <a:latin typeface="Times New Roman"/>
                <a:ea typeface="Calibri"/>
                <a:cs typeface="Times New Roman"/>
              </a:rPr>
              <a:t>Rice</a:t>
            </a:r>
            <a:r>
              <a:rPr lang="el-GR" sz="2400" dirty="0">
                <a:solidFill>
                  <a:srgbClr val="FF0000"/>
                </a:solidFill>
                <a:latin typeface="Times New Roman"/>
                <a:ea typeface="Calibri"/>
                <a:cs typeface="Times New Roman"/>
              </a:rPr>
              <a:t> 2001).</a:t>
            </a:r>
            <a:endParaRPr lang="el-GR" sz="2400" dirty="0">
              <a:solidFill>
                <a:srgbClr val="FF0000"/>
              </a:solidFill>
              <a:ea typeface="Calibri"/>
              <a:cs typeface="Times New Roman"/>
            </a:endParaRPr>
          </a:p>
        </p:txBody>
      </p:sp>
    </p:spTree>
    <p:extLst>
      <p:ext uri="{BB962C8B-B14F-4D97-AF65-F5344CB8AC3E}">
        <p14:creationId xmlns:p14="http://schemas.microsoft.com/office/powerpoint/2010/main" val="151496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latin typeface="Times New Roman"/>
                <a:ea typeface="Calibri"/>
                <a:cs typeface="Times New Roman"/>
              </a:rPr>
              <a:t>Κατά την κατ</a:t>
            </a:r>
            <a:r>
              <a:rPr lang="en-US" b="1" dirty="0">
                <a:latin typeface="Times New Roman"/>
                <a:ea typeface="Calibri"/>
                <a:cs typeface="Times New Roman"/>
              </a:rPr>
              <a:t>’</a:t>
            </a:r>
            <a:r>
              <a:rPr lang="el-GR" b="1" dirty="0">
                <a:latin typeface="Times New Roman"/>
                <a:ea typeface="Calibri"/>
                <a:cs typeface="Times New Roman"/>
              </a:rPr>
              <a:t>οίκον επίσκεψη</a:t>
            </a:r>
            <a:br>
              <a:rPr lang="el-GR" sz="4000" dirty="0">
                <a:ea typeface="Calibri"/>
                <a:cs typeface="Times New Roman"/>
              </a:rPr>
            </a:br>
            <a:endParaRPr lang="el-GR" dirty="0"/>
          </a:p>
        </p:txBody>
      </p:sp>
      <p:sp>
        <p:nvSpPr>
          <p:cNvPr id="3" name="Θέση περιεχομένου 2"/>
          <p:cNvSpPr>
            <a:spLocks noGrp="1"/>
          </p:cNvSpPr>
          <p:nvPr>
            <p:ph idx="1"/>
          </p:nvPr>
        </p:nvSpPr>
        <p:spPr>
          <a:xfrm>
            <a:off x="395536" y="620688"/>
            <a:ext cx="8507288" cy="4997152"/>
          </a:xfrm>
        </p:spPr>
        <p:txBody>
          <a:bodyPr>
            <a:noAutofit/>
          </a:bodyPr>
          <a:lstStyle/>
          <a:p>
            <a:pPr marR="36195">
              <a:lnSpc>
                <a:spcPct val="115000"/>
              </a:lnSpc>
              <a:spcAft>
                <a:spcPts val="0"/>
              </a:spcAft>
              <a:buFont typeface="+mj-lt"/>
              <a:buAutoNum type="arabicPeriod"/>
            </a:pPr>
            <a:endParaRPr lang="en-US" sz="2400" u="sng" dirty="0">
              <a:solidFill>
                <a:srgbClr val="0070C0"/>
              </a:solidFill>
              <a:latin typeface="Times New Roman"/>
              <a:ea typeface="Calibri"/>
              <a:cs typeface="Times New Roman"/>
            </a:endParaRPr>
          </a:p>
          <a:p>
            <a:pPr marR="36195">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φάση της αξιολόγησης της κατάστασης του ασθενούς. </a:t>
            </a:r>
          </a:p>
          <a:p>
            <a:pPr marR="36195">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συνέντευξη αξιολόγησης.</a:t>
            </a:r>
            <a:r>
              <a:rPr lang="el-GR" sz="2400" dirty="0">
                <a:solidFill>
                  <a:srgbClr val="0070C0"/>
                </a:solidFill>
                <a:latin typeface="Times New Roman"/>
                <a:ea typeface="Calibri"/>
                <a:cs typeface="Times New Roman"/>
              </a:rPr>
              <a:t> </a:t>
            </a:r>
          </a:p>
          <a:p>
            <a:pPr marR="36195">
              <a:lnSpc>
                <a:spcPct val="115000"/>
              </a:lnSpc>
              <a:spcAft>
                <a:spcPts val="0"/>
              </a:spcAft>
              <a:buFont typeface="+mj-lt"/>
              <a:buAutoNum type="arabicPeriod"/>
            </a:pPr>
            <a:r>
              <a:rPr lang="el-GR" sz="2400" u="sng" dirty="0">
                <a:solidFill>
                  <a:srgbClr val="FF0000"/>
                </a:solidFill>
                <a:latin typeface="Times New Roman"/>
                <a:ea typeface="Calibri"/>
                <a:cs typeface="Times New Roman"/>
              </a:rPr>
              <a:t>Η αξιολόγηση του περιβάλλοντος, </a:t>
            </a:r>
            <a:r>
              <a:rPr lang="el-GR" sz="2400" dirty="0">
                <a:solidFill>
                  <a:srgbClr val="FF0000"/>
                </a:solidFill>
                <a:latin typeface="Times New Roman"/>
                <a:ea typeface="Calibri"/>
                <a:cs typeface="Times New Roman"/>
              </a:rPr>
              <a:t>θα δώσει την ξεκάθαρη εικόνα του ασθενούς στο σπίτι του και την κοινότητα. Εξετάζονται οι περιβαλλοντικοί κίνδυνοι, η οικονομική κατάσταση, οι διαθέσιμες πηγές υποστήριξης από την κοινότητα και το υποστηρικτικό δίκτυο(</a:t>
            </a:r>
            <a:r>
              <a:rPr lang="en-US" sz="2400" dirty="0">
                <a:solidFill>
                  <a:srgbClr val="FF0000"/>
                </a:solidFill>
                <a:latin typeface="Times New Roman"/>
                <a:ea typeface="Calibri"/>
                <a:cs typeface="Times New Roman"/>
              </a:rPr>
              <a:t>Ward</a:t>
            </a:r>
            <a:r>
              <a:rPr lang="el-GR" sz="2400" dirty="0">
                <a:solidFill>
                  <a:srgbClr val="FF0000"/>
                </a:solidFill>
                <a:latin typeface="Times New Roman"/>
                <a:ea typeface="Calibri"/>
                <a:cs typeface="Times New Roman"/>
              </a:rPr>
              <a:t>-</a:t>
            </a:r>
            <a:r>
              <a:rPr lang="en-US" sz="2400" dirty="0">
                <a:solidFill>
                  <a:srgbClr val="FF0000"/>
                </a:solidFill>
                <a:latin typeface="Times New Roman"/>
                <a:ea typeface="Calibri"/>
                <a:cs typeface="Times New Roman"/>
              </a:rPr>
              <a:t>Griffin</a:t>
            </a:r>
            <a:r>
              <a:rPr lang="el-GR" sz="2400" dirty="0">
                <a:solidFill>
                  <a:srgbClr val="FF0000"/>
                </a:solidFill>
                <a:latin typeface="Times New Roman"/>
                <a:ea typeface="Calibri"/>
                <a:cs typeface="Times New Roman"/>
              </a:rPr>
              <a:t> &amp; </a:t>
            </a:r>
            <a:r>
              <a:rPr lang="en-US" sz="2400" dirty="0">
                <a:solidFill>
                  <a:srgbClr val="FF0000"/>
                </a:solidFill>
                <a:latin typeface="Times New Roman"/>
                <a:ea typeface="Calibri"/>
                <a:cs typeface="Times New Roman"/>
              </a:rPr>
              <a:t>McKeever</a:t>
            </a:r>
            <a:r>
              <a:rPr lang="el-GR" sz="2400" dirty="0">
                <a:solidFill>
                  <a:srgbClr val="FF0000"/>
                </a:solidFill>
                <a:latin typeface="Times New Roman"/>
                <a:ea typeface="Calibri"/>
                <a:cs typeface="Times New Roman"/>
              </a:rPr>
              <a:t> 2000), οι δεξιότητες εκμάθησης και επικοινωνίας του ασθενή και της οικογένειας, οι ρόλοι των μελών στην παρεχόμενη φροντίδα (</a:t>
            </a:r>
            <a:r>
              <a:rPr lang="en-US" sz="2400" dirty="0" err="1">
                <a:solidFill>
                  <a:srgbClr val="FF0000"/>
                </a:solidFill>
                <a:latin typeface="Times New Roman"/>
                <a:ea typeface="Calibri"/>
                <a:cs typeface="Times New Roman"/>
              </a:rPr>
              <a:t>Balfur</a:t>
            </a:r>
            <a:r>
              <a:rPr lang="el-GR" sz="2400" dirty="0">
                <a:solidFill>
                  <a:srgbClr val="FF0000"/>
                </a:solidFill>
                <a:latin typeface="Times New Roman"/>
                <a:ea typeface="Calibri"/>
                <a:cs typeface="Times New Roman"/>
              </a:rPr>
              <a:t> 2008). </a:t>
            </a:r>
            <a:endParaRPr lang="el-GR" sz="2400" dirty="0">
              <a:solidFill>
                <a:srgbClr val="FF0000"/>
              </a:solidFill>
              <a:ea typeface="Calibri"/>
              <a:cs typeface="Times New Roman"/>
            </a:endParaRPr>
          </a:p>
          <a:p>
            <a:pPr marR="36195">
              <a:lnSpc>
                <a:spcPct val="115000"/>
              </a:lnSpc>
              <a:spcAft>
                <a:spcPts val="0"/>
              </a:spcAft>
              <a:buFont typeface="+mj-lt"/>
              <a:buAutoNum type="arabicPeriod"/>
            </a:pPr>
            <a:endParaRPr lang="el-GR" sz="2400" u="sng" dirty="0">
              <a:solidFill>
                <a:srgbClr val="0070C0"/>
              </a:solidFill>
              <a:latin typeface="Times New Roman"/>
              <a:ea typeface="Calibri"/>
              <a:cs typeface="Times New Roman"/>
            </a:endParaRPr>
          </a:p>
        </p:txBody>
      </p:sp>
    </p:spTree>
    <p:extLst>
      <p:ext uri="{BB962C8B-B14F-4D97-AF65-F5344CB8AC3E}">
        <p14:creationId xmlns:p14="http://schemas.microsoft.com/office/powerpoint/2010/main" val="151496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latin typeface="Times New Roman"/>
                <a:ea typeface="Calibri"/>
                <a:cs typeface="Times New Roman"/>
              </a:rPr>
              <a:t>Κατά την κατ</a:t>
            </a:r>
            <a:r>
              <a:rPr lang="en-US" b="1" dirty="0">
                <a:latin typeface="Times New Roman"/>
                <a:ea typeface="Calibri"/>
                <a:cs typeface="Times New Roman"/>
              </a:rPr>
              <a:t>’</a:t>
            </a:r>
            <a:r>
              <a:rPr lang="el-GR" b="1" dirty="0">
                <a:latin typeface="Times New Roman"/>
                <a:ea typeface="Calibri"/>
                <a:cs typeface="Times New Roman"/>
              </a:rPr>
              <a:t>οίκον επίσκεψη</a:t>
            </a:r>
            <a:br>
              <a:rPr lang="el-GR" sz="4000" dirty="0">
                <a:ea typeface="Calibri"/>
                <a:cs typeface="Times New Roman"/>
              </a:rPr>
            </a:br>
            <a:endParaRPr lang="el-GR" dirty="0"/>
          </a:p>
        </p:txBody>
      </p:sp>
      <p:sp>
        <p:nvSpPr>
          <p:cNvPr id="3" name="Θέση περιεχομένου 2"/>
          <p:cNvSpPr>
            <a:spLocks noGrp="1"/>
          </p:cNvSpPr>
          <p:nvPr>
            <p:ph idx="1"/>
          </p:nvPr>
        </p:nvSpPr>
        <p:spPr>
          <a:xfrm>
            <a:off x="395536" y="620688"/>
            <a:ext cx="8352928" cy="5472608"/>
          </a:xfrm>
        </p:spPr>
        <p:txBody>
          <a:bodyPr>
            <a:noAutofit/>
          </a:bodyPr>
          <a:lstStyle/>
          <a:p>
            <a:pPr marL="457200" marR="36195" indent="-457200">
              <a:lnSpc>
                <a:spcPct val="115000"/>
              </a:lnSpc>
              <a:spcAft>
                <a:spcPts val="0"/>
              </a:spcAft>
              <a:buFont typeface="+mj-lt"/>
              <a:buAutoNum type="arabicPeriod"/>
            </a:pPr>
            <a:endParaRPr lang="en-US" sz="2400" u="sng" dirty="0">
              <a:solidFill>
                <a:srgbClr val="0070C0"/>
              </a:solidFill>
              <a:latin typeface="Times New Roman"/>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φάση της αξιολόγησης της κατάστασης του ασθενούς. </a:t>
            </a: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συνέντευξη αξιολόγησης</a:t>
            </a: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αξιολόγηση του περιβάλλοντος</a:t>
            </a:r>
          </a:p>
          <a:p>
            <a:pPr marL="457200" marR="36195" indent="-457200">
              <a:lnSpc>
                <a:spcPct val="115000"/>
              </a:lnSpc>
              <a:spcAft>
                <a:spcPts val="0"/>
              </a:spcAft>
              <a:buFont typeface="+mj-lt"/>
              <a:buAutoNum type="arabicPeriod"/>
            </a:pPr>
            <a:r>
              <a:rPr lang="el-GR" sz="2400" u="sng" dirty="0">
                <a:solidFill>
                  <a:srgbClr val="FF0000"/>
                </a:solidFill>
                <a:latin typeface="Times New Roman"/>
                <a:ea typeface="Calibri"/>
                <a:cs typeface="Times New Roman"/>
              </a:rPr>
              <a:t>Το νοσηλευτικό ιστορικό, </a:t>
            </a:r>
            <a:r>
              <a:rPr lang="el-GR" sz="2400" dirty="0">
                <a:solidFill>
                  <a:srgbClr val="FF0000"/>
                </a:solidFill>
                <a:latin typeface="Times New Roman"/>
                <a:ea typeface="Calibri"/>
                <a:cs typeface="Times New Roman"/>
              </a:rPr>
              <a:t>περιλαμβάνει τις απόψεις του ασθενούς για την κατάσταση της υγείας του, τα συναισθήματά του για την χρήση της υπηρεσίας </a:t>
            </a:r>
            <a:r>
              <a:rPr lang="el-GR" sz="2400" dirty="0" err="1">
                <a:solidFill>
                  <a:srgbClr val="FF0000"/>
                </a:solidFill>
                <a:latin typeface="Times New Roman"/>
                <a:ea typeface="Calibri"/>
                <a:cs typeface="Times New Roman"/>
              </a:rPr>
              <a:t>κατ’οίκον</a:t>
            </a:r>
            <a:r>
              <a:rPr lang="el-GR" sz="2400" dirty="0">
                <a:solidFill>
                  <a:srgbClr val="FF0000"/>
                </a:solidFill>
                <a:latin typeface="Times New Roman"/>
                <a:ea typeface="Calibri"/>
                <a:cs typeface="Times New Roman"/>
              </a:rPr>
              <a:t> φροντίδας και τις προσδοκίες του από αυτή, τη διερεύνηση των παραγόντων κινδύνου, τους τρόπους διαχείρισης της υγείας του στο παρελθόν, την αξιολόγηση των συστημάτων και το οικογενειακό ιστορικό (</a:t>
            </a:r>
            <a:r>
              <a:rPr lang="en-US" sz="2400" dirty="0">
                <a:solidFill>
                  <a:srgbClr val="FF0000"/>
                </a:solidFill>
                <a:latin typeface="Times New Roman"/>
                <a:ea typeface="Calibri"/>
                <a:cs typeface="Times New Roman"/>
              </a:rPr>
              <a:t>Rice</a:t>
            </a:r>
            <a:r>
              <a:rPr lang="el-GR" sz="2400" dirty="0">
                <a:solidFill>
                  <a:srgbClr val="FF0000"/>
                </a:solidFill>
                <a:latin typeface="Times New Roman"/>
                <a:ea typeface="Calibri"/>
                <a:cs typeface="Times New Roman"/>
              </a:rPr>
              <a:t> 2001; </a:t>
            </a:r>
            <a:r>
              <a:rPr lang="en-US" sz="2400" dirty="0">
                <a:solidFill>
                  <a:srgbClr val="FF0000"/>
                </a:solidFill>
                <a:latin typeface="Times New Roman"/>
                <a:ea typeface="Calibri"/>
                <a:cs typeface="Times New Roman"/>
              </a:rPr>
              <a:t>Mosby</a:t>
            </a:r>
            <a:r>
              <a:rPr lang="el-GR" sz="2400" dirty="0">
                <a:solidFill>
                  <a:srgbClr val="FF0000"/>
                </a:solidFill>
                <a:latin typeface="Times New Roman"/>
                <a:ea typeface="Calibri"/>
                <a:cs typeface="Times New Roman"/>
              </a:rPr>
              <a:t> 1995; </a:t>
            </a:r>
            <a:r>
              <a:rPr lang="en-US" sz="2400" dirty="0">
                <a:solidFill>
                  <a:srgbClr val="FF0000"/>
                </a:solidFill>
                <a:latin typeface="Times New Roman"/>
                <a:ea typeface="Calibri"/>
                <a:cs typeface="Times New Roman"/>
              </a:rPr>
              <a:t>Unwin et al</a:t>
            </a:r>
            <a:r>
              <a:rPr lang="el-GR" sz="2400" dirty="0">
                <a:solidFill>
                  <a:srgbClr val="FF0000"/>
                </a:solidFill>
                <a:latin typeface="Times New Roman"/>
                <a:ea typeface="Calibri"/>
                <a:cs typeface="Times New Roman"/>
              </a:rPr>
              <a:t> 2010). </a:t>
            </a:r>
            <a:endParaRPr lang="el-GR" sz="2400" dirty="0">
              <a:solidFill>
                <a:srgbClr val="FF0000"/>
              </a:solidFill>
              <a:ea typeface="Calibri"/>
              <a:cs typeface="Times New Roman"/>
            </a:endParaRPr>
          </a:p>
        </p:txBody>
      </p:sp>
    </p:spTree>
    <p:extLst>
      <p:ext uri="{BB962C8B-B14F-4D97-AF65-F5344CB8AC3E}">
        <p14:creationId xmlns:p14="http://schemas.microsoft.com/office/powerpoint/2010/main" val="151496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latin typeface="Times New Roman"/>
                <a:ea typeface="Calibri"/>
                <a:cs typeface="Times New Roman"/>
              </a:rPr>
              <a:t>Κατά την κατ</a:t>
            </a:r>
            <a:r>
              <a:rPr lang="en-US" b="1" dirty="0">
                <a:latin typeface="Times New Roman"/>
                <a:ea typeface="Calibri"/>
                <a:cs typeface="Times New Roman"/>
              </a:rPr>
              <a:t>’</a:t>
            </a:r>
            <a:r>
              <a:rPr lang="el-GR" b="1" dirty="0">
                <a:latin typeface="Times New Roman"/>
                <a:ea typeface="Calibri"/>
                <a:cs typeface="Times New Roman"/>
              </a:rPr>
              <a:t>οίκον επίσκεψη</a:t>
            </a:r>
            <a:br>
              <a:rPr lang="el-GR" sz="4000" dirty="0">
                <a:ea typeface="Calibri"/>
                <a:cs typeface="Times New Roman"/>
              </a:rPr>
            </a:br>
            <a:endParaRPr lang="el-GR" dirty="0"/>
          </a:p>
        </p:txBody>
      </p:sp>
      <p:sp>
        <p:nvSpPr>
          <p:cNvPr id="3" name="Θέση περιεχομένου 2"/>
          <p:cNvSpPr>
            <a:spLocks noGrp="1"/>
          </p:cNvSpPr>
          <p:nvPr>
            <p:ph idx="1"/>
          </p:nvPr>
        </p:nvSpPr>
        <p:spPr>
          <a:xfrm>
            <a:off x="395536" y="620688"/>
            <a:ext cx="8507288" cy="4997152"/>
          </a:xfrm>
        </p:spPr>
        <p:txBody>
          <a:bodyPr>
            <a:noAutofit/>
          </a:bodyPr>
          <a:lstStyle/>
          <a:p>
            <a:pPr marR="36195">
              <a:lnSpc>
                <a:spcPct val="115000"/>
              </a:lnSpc>
              <a:spcAft>
                <a:spcPts val="0"/>
              </a:spcAft>
            </a:pPr>
            <a:endParaRPr lang="en-US" sz="2000" u="sng" dirty="0">
              <a:latin typeface="Times New Roman"/>
              <a:ea typeface="Calibri"/>
              <a:cs typeface="Times New Roman"/>
            </a:endParaRPr>
          </a:p>
          <a:p>
            <a:pPr marR="36195">
              <a:lnSpc>
                <a:spcPct val="115000"/>
              </a:lnSpc>
              <a:spcAft>
                <a:spcPts val="0"/>
              </a:spcAft>
              <a:buFont typeface="+mj-lt"/>
              <a:buAutoNum type="arabicPeriod"/>
            </a:pPr>
            <a:r>
              <a:rPr lang="el-GR" sz="2000" u="sng" dirty="0">
                <a:solidFill>
                  <a:srgbClr val="0070C0"/>
                </a:solidFill>
                <a:latin typeface="Times New Roman"/>
                <a:ea typeface="Calibri"/>
                <a:cs typeface="Times New Roman"/>
              </a:rPr>
              <a:t>Η φάση της αξιολόγησης της κατάστασης του ασθενούς. </a:t>
            </a:r>
            <a:r>
              <a:rPr lang="el-GR" sz="2000" dirty="0">
                <a:solidFill>
                  <a:srgbClr val="0070C0"/>
                </a:solidFill>
                <a:latin typeface="Times New Roman"/>
                <a:ea typeface="Calibri"/>
                <a:cs typeface="Times New Roman"/>
              </a:rPr>
              <a:t> </a:t>
            </a:r>
            <a:endParaRPr lang="el-GR" sz="2000" dirty="0">
              <a:solidFill>
                <a:srgbClr val="0070C0"/>
              </a:solidFill>
              <a:ea typeface="Calibri"/>
              <a:cs typeface="Times New Roman"/>
            </a:endParaRPr>
          </a:p>
          <a:p>
            <a:pPr marR="36195">
              <a:lnSpc>
                <a:spcPct val="115000"/>
              </a:lnSpc>
              <a:spcAft>
                <a:spcPts val="0"/>
              </a:spcAft>
              <a:buFont typeface="+mj-lt"/>
              <a:buAutoNum type="arabicPeriod"/>
            </a:pPr>
            <a:r>
              <a:rPr lang="el-GR" sz="2000" u="sng" dirty="0">
                <a:solidFill>
                  <a:srgbClr val="0070C0"/>
                </a:solidFill>
                <a:latin typeface="Times New Roman"/>
                <a:ea typeface="Calibri"/>
                <a:cs typeface="Times New Roman"/>
              </a:rPr>
              <a:t>Η συνέντευξη αξιολόγησης.</a:t>
            </a:r>
            <a:r>
              <a:rPr lang="el-GR" sz="2000" dirty="0">
                <a:solidFill>
                  <a:srgbClr val="0070C0"/>
                </a:solidFill>
                <a:latin typeface="Times New Roman"/>
                <a:ea typeface="Calibri"/>
                <a:cs typeface="Times New Roman"/>
              </a:rPr>
              <a:t>  </a:t>
            </a:r>
            <a:endParaRPr lang="el-GR" sz="2000" dirty="0">
              <a:solidFill>
                <a:srgbClr val="0070C0"/>
              </a:solidFill>
              <a:ea typeface="Calibri"/>
              <a:cs typeface="Times New Roman"/>
            </a:endParaRPr>
          </a:p>
          <a:p>
            <a:pPr marR="36195">
              <a:lnSpc>
                <a:spcPct val="115000"/>
              </a:lnSpc>
              <a:spcAft>
                <a:spcPts val="0"/>
              </a:spcAft>
              <a:buFont typeface="+mj-lt"/>
              <a:buAutoNum type="arabicPeriod"/>
            </a:pPr>
            <a:r>
              <a:rPr lang="el-GR" sz="2000" u="sng" dirty="0">
                <a:solidFill>
                  <a:srgbClr val="0070C0"/>
                </a:solidFill>
                <a:latin typeface="Times New Roman"/>
                <a:ea typeface="Calibri"/>
                <a:cs typeface="Times New Roman"/>
              </a:rPr>
              <a:t>Η αξιολόγηση του περιβάλλοντος, </a:t>
            </a:r>
            <a:r>
              <a:rPr lang="el-GR" sz="2000" dirty="0">
                <a:solidFill>
                  <a:srgbClr val="0070C0"/>
                </a:solidFill>
                <a:latin typeface="Times New Roman"/>
                <a:ea typeface="Calibri"/>
                <a:cs typeface="Times New Roman"/>
              </a:rPr>
              <a:t> </a:t>
            </a:r>
            <a:endParaRPr lang="el-GR" sz="2000" dirty="0">
              <a:solidFill>
                <a:srgbClr val="0070C0"/>
              </a:solidFill>
              <a:ea typeface="Calibri"/>
              <a:cs typeface="Times New Roman"/>
            </a:endParaRPr>
          </a:p>
          <a:p>
            <a:pPr marR="36195">
              <a:lnSpc>
                <a:spcPct val="115000"/>
              </a:lnSpc>
              <a:spcAft>
                <a:spcPts val="0"/>
              </a:spcAft>
              <a:buFont typeface="+mj-lt"/>
              <a:buAutoNum type="arabicPeriod"/>
            </a:pPr>
            <a:r>
              <a:rPr lang="el-GR" sz="2000" u="sng" dirty="0">
                <a:solidFill>
                  <a:srgbClr val="0070C0"/>
                </a:solidFill>
                <a:latin typeface="Times New Roman"/>
                <a:ea typeface="Calibri"/>
                <a:cs typeface="Times New Roman"/>
              </a:rPr>
              <a:t>Το νοσηλευτικό ιστορικό </a:t>
            </a:r>
            <a:endParaRPr lang="el-GR" sz="2000" dirty="0">
              <a:solidFill>
                <a:srgbClr val="0070C0"/>
              </a:solidFill>
              <a:ea typeface="Calibri"/>
              <a:cs typeface="Times New Roman"/>
            </a:endParaRPr>
          </a:p>
          <a:p>
            <a:pPr marR="36195">
              <a:lnSpc>
                <a:spcPct val="115000"/>
              </a:lnSpc>
              <a:spcAft>
                <a:spcPts val="0"/>
              </a:spcAft>
              <a:buFont typeface="+mj-lt"/>
              <a:buAutoNum type="arabicPeriod"/>
            </a:pPr>
            <a:r>
              <a:rPr lang="el-GR" sz="2000" u="sng" dirty="0">
                <a:solidFill>
                  <a:srgbClr val="FF0000"/>
                </a:solidFill>
                <a:latin typeface="Times New Roman"/>
                <a:ea typeface="Calibri"/>
                <a:cs typeface="Times New Roman"/>
              </a:rPr>
              <a:t>Η αξιολόγηση της φαρμακευτικής αγωγή, </a:t>
            </a:r>
            <a:r>
              <a:rPr lang="el-GR" sz="2000" dirty="0">
                <a:solidFill>
                  <a:srgbClr val="FF0000"/>
                </a:solidFill>
                <a:latin typeface="Times New Roman"/>
                <a:ea typeface="Calibri"/>
                <a:cs typeface="Times New Roman"/>
              </a:rPr>
              <a:t>περιλαμβάνει πληροφορίες για όλα τα </a:t>
            </a:r>
            <a:r>
              <a:rPr lang="el-GR" sz="2000" dirty="0" err="1">
                <a:solidFill>
                  <a:srgbClr val="FF0000"/>
                </a:solidFill>
                <a:latin typeface="Times New Roman"/>
                <a:ea typeface="Calibri"/>
                <a:cs typeface="Times New Roman"/>
              </a:rPr>
              <a:t>συνταγογραφημένα</a:t>
            </a:r>
            <a:r>
              <a:rPr lang="el-GR" sz="2000" dirty="0">
                <a:solidFill>
                  <a:srgbClr val="FF0000"/>
                </a:solidFill>
                <a:latin typeface="Times New Roman"/>
                <a:ea typeface="Calibri"/>
                <a:cs typeface="Times New Roman"/>
              </a:rPr>
              <a:t> και μη φάρμακα που λαμβάνει ο ασθενής. Ο νοσηλευτής ζητά την επίδειξη όλων των φάρμακων και συγκεντρώνει πληροφορίες για τη δόση και τη συχνότητα τους ενώ συγχρόνως ελέγχει την ικανότητα αυτοδιαχείρισης τους και τις εκπαιδευτικές ανάγκες. Ο έλεγχος της φαρμακευτικής αγωγής γίνεται σε κάθε επίσκεψη, ενώ οποιαδήποτε αλλαγή πρέπει να πιστοποιείται από την αντίστοιχη ιατρική </a:t>
            </a:r>
            <a:r>
              <a:rPr lang="el-GR" sz="2000" dirty="0" err="1">
                <a:solidFill>
                  <a:srgbClr val="FF0000"/>
                </a:solidFill>
                <a:latin typeface="Times New Roman"/>
                <a:ea typeface="Calibri"/>
                <a:cs typeface="Times New Roman"/>
              </a:rPr>
              <a:t>συνταγογράφηση</a:t>
            </a:r>
            <a:r>
              <a:rPr lang="el-GR" sz="2000" dirty="0">
                <a:solidFill>
                  <a:srgbClr val="FF0000"/>
                </a:solidFill>
                <a:ea typeface="Calibri"/>
                <a:cs typeface="Times New Roman"/>
              </a:rPr>
              <a:t> (</a:t>
            </a:r>
            <a:r>
              <a:rPr lang="el-GR" sz="2000" dirty="0" err="1">
                <a:solidFill>
                  <a:srgbClr val="FF0000"/>
                </a:solidFill>
                <a:latin typeface="Times New Roman"/>
                <a:ea typeface="Calibri"/>
                <a:cs typeface="Times New Roman"/>
              </a:rPr>
              <a:t>Bakewell</a:t>
            </a:r>
            <a:r>
              <a:rPr lang="el-GR" sz="2000" dirty="0">
                <a:solidFill>
                  <a:srgbClr val="FF0000"/>
                </a:solidFill>
                <a:latin typeface="Times New Roman"/>
                <a:ea typeface="Calibri"/>
                <a:cs typeface="Times New Roman"/>
              </a:rPr>
              <a:t>-</a:t>
            </a:r>
            <a:r>
              <a:rPr lang="el-GR" sz="2000" dirty="0" err="1">
                <a:solidFill>
                  <a:srgbClr val="FF0000"/>
                </a:solidFill>
                <a:latin typeface="Times New Roman"/>
                <a:ea typeface="Calibri"/>
                <a:cs typeface="Times New Roman"/>
              </a:rPr>
              <a:t>Sachs</a:t>
            </a:r>
            <a:r>
              <a:rPr lang="el-GR" sz="2000" dirty="0">
                <a:solidFill>
                  <a:srgbClr val="FF0000"/>
                </a:solidFill>
                <a:latin typeface="Times New Roman"/>
                <a:ea typeface="Calibri"/>
                <a:cs typeface="Times New Roman"/>
              </a:rPr>
              <a:t> 2000). </a:t>
            </a:r>
            <a:endParaRPr lang="el-GR" sz="2000" dirty="0">
              <a:solidFill>
                <a:srgbClr val="FF0000"/>
              </a:solidFill>
              <a:ea typeface="Calibri"/>
              <a:cs typeface="Times New Roman"/>
            </a:endParaRPr>
          </a:p>
          <a:p>
            <a:pPr marL="0" marR="36195" indent="0">
              <a:lnSpc>
                <a:spcPct val="115000"/>
              </a:lnSpc>
              <a:spcAft>
                <a:spcPts val="0"/>
              </a:spcAft>
              <a:buNone/>
            </a:pPr>
            <a:endParaRPr lang="el-GR" sz="2000" dirty="0"/>
          </a:p>
        </p:txBody>
      </p:sp>
    </p:spTree>
    <p:extLst>
      <p:ext uri="{BB962C8B-B14F-4D97-AF65-F5344CB8AC3E}">
        <p14:creationId xmlns:p14="http://schemas.microsoft.com/office/powerpoint/2010/main" val="151496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latin typeface="Times New Roman"/>
                <a:ea typeface="Calibri"/>
                <a:cs typeface="Times New Roman"/>
              </a:rPr>
              <a:t>Κατά την κατ</a:t>
            </a:r>
            <a:r>
              <a:rPr lang="en-US" b="1" dirty="0">
                <a:latin typeface="Times New Roman"/>
                <a:ea typeface="Calibri"/>
                <a:cs typeface="Times New Roman"/>
              </a:rPr>
              <a:t>’</a:t>
            </a:r>
            <a:r>
              <a:rPr lang="el-GR" b="1" dirty="0">
                <a:latin typeface="Times New Roman"/>
                <a:ea typeface="Calibri"/>
                <a:cs typeface="Times New Roman"/>
              </a:rPr>
              <a:t>οίκον επίσκεψη</a:t>
            </a:r>
            <a:br>
              <a:rPr lang="el-GR" sz="4000" dirty="0">
                <a:ea typeface="Calibri"/>
                <a:cs typeface="Times New Roman"/>
              </a:rPr>
            </a:br>
            <a:endParaRPr lang="el-GR" dirty="0"/>
          </a:p>
        </p:txBody>
      </p:sp>
      <p:sp>
        <p:nvSpPr>
          <p:cNvPr id="3" name="Θέση περιεχομένου 2"/>
          <p:cNvSpPr>
            <a:spLocks noGrp="1"/>
          </p:cNvSpPr>
          <p:nvPr>
            <p:ph idx="1"/>
          </p:nvPr>
        </p:nvSpPr>
        <p:spPr>
          <a:xfrm>
            <a:off x="395536" y="620688"/>
            <a:ext cx="8507288" cy="4997152"/>
          </a:xfrm>
        </p:spPr>
        <p:txBody>
          <a:bodyPr>
            <a:noAutofit/>
          </a:bodyPr>
          <a:lstStyle/>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φάση της αξιολόγησης της κατάστασης του ασθενούς. </a:t>
            </a:r>
            <a:r>
              <a:rPr lang="el-GR" sz="2400" dirty="0">
                <a:solidFill>
                  <a:srgbClr val="0070C0"/>
                </a:solidFill>
                <a:latin typeface="Times New Roman"/>
                <a:ea typeface="Calibri"/>
                <a:cs typeface="Times New Roman"/>
              </a:rPr>
              <a:t>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συνέντευξη αξιολόγησης.</a:t>
            </a:r>
            <a:r>
              <a:rPr lang="el-GR" sz="2400" dirty="0">
                <a:solidFill>
                  <a:srgbClr val="0070C0"/>
                </a:solidFill>
                <a:latin typeface="Times New Roman"/>
                <a:ea typeface="Calibri"/>
                <a:cs typeface="Times New Roman"/>
              </a:rPr>
              <a:t>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αξιολόγηση του περιβάλλοντος, </a:t>
            </a:r>
            <a:r>
              <a:rPr lang="el-GR" sz="2400" dirty="0">
                <a:solidFill>
                  <a:srgbClr val="0070C0"/>
                </a:solidFill>
                <a:latin typeface="Times New Roman"/>
                <a:ea typeface="Calibri"/>
                <a:cs typeface="Times New Roman"/>
              </a:rPr>
              <a:t>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Το νοσηλευτικό ιστορικό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αξιολόγηση της φαρμακευτικής αγωγή </a:t>
            </a:r>
            <a:endParaRPr lang="el-GR" sz="2400" dirty="0">
              <a:solidFill>
                <a:srgbClr val="0070C0"/>
              </a:solidFill>
              <a:ea typeface="Calibri"/>
              <a:cs typeface="Times New Roman"/>
            </a:endParaRPr>
          </a:p>
          <a:p>
            <a:pPr marL="457200" marR="36195" indent="-457200">
              <a:lnSpc>
                <a:spcPct val="115000"/>
              </a:lnSpc>
              <a:spcAft>
                <a:spcPts val="0"/>
              </a:spcAft>
              <a:buFont typeface="+mj-lt"/>
              <a:buAutoNum type="arabicPeriod"/>
            </a:pPr>
            <a:r>
              <a:rPr lang="el-GR" sz="2400" u="sng" dirty="0">
                <a:solidFill>
                  <a:srgbClr val="FF0000"/>
                </a:solidFill>
                <a:latin typeface="Times New Roman"/>
                <a:ea typeface="Calibri"/>
                <a:cs typeface="Times New Roman"/>
              </a:rPr>
              <a:t>Η διατροφική αξιολόγηση </a:t>
            </a:r>
            <a:r>
              <a:rPr lang="el-GR" sz="2400" dirty="0">
                <a:solidFill>
                  <a:srgbClr val="FF0000"/>
                </a:solidFill>
                <a:latin typeface="Times New Roman"/>
                <a:ea typeface="Calibri"/>
                <a:cs typeface="Times New Roman"/>
              </a:rPr>
              <a:t>περιλαμβάνει το ιστορικό που αφορά τις διαιτητικές συνήθειες και το βάρος του ασθενούς, τις εκπαιδευτικές ανάγκες σε θέματα διατροφής καθώς και τη διερεύνηση ενδεχόμενου αυξημένου κινδύνου για διατροφικές διαταραχές και την αναζήτηση βοήθειας από διατροφολόγο. </a:t>
            </a:r>
            <a:endParaRPr lang="el-GR" sz="2400" dirty="0">
              <a:solidFill>
                <a:srgbClr val="FF0000"/>
              </a:solidFill>
              <a:ea typeface="Calibri"/>
              <a:cs typeface="Times New Roman"/>
            </a:endParaRPr>
          </a:p>
        </p:txBody>
      </p:sp>
    </p:spTree>
    <p:extLst>
      <p:ext uri="{BB962C8B-B14F-4D97-AF65-F5344CB8AC3E}">
        <p14:creationId xmlns:p14="http://schemas.microsoft.com/office/powerpoint/2010/main" val="151496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latin typeface="Times New Roman"/>
                <a:ea typeface="Calibri"/>
                <a:cs typeface="Times New Roman"/>
              </a:rPr>
              <a:t>Κατά την κατ</a:t>
            </a:r>
            <a:r>
              <a:rPr lang="en-US" b="1" dirty="0">
                <a:latin typeface="Times New Roman"/>
                <a:ea typeface="Calibri"/>
                <a:cs typeface="Times New Roman"/>
              </a:rPr>
              <a:t>’</a:t>
            </a:r>
            <a:r>
              <a:rPr lang="el-GR" b="1" dirty="0">
                <a:latin typeface="Times New Roman"/>
                <a:ea typeface="Calibri"/>
                <a:cs typeface="Times New Roman"/>
              </a:rPr>
              <a:t>οίκον επίσκεψη</a:t>
            </a:r>
            <a:br>
              <a:rPr lang="el-GR" sz="4000" dirty="0">
                <a:ea typeface="Calibri"/>
                <a:cs typeface="Times New Roman"/>
              </a:rPr>
            </a:br>
            <a:endParaRPr lang="el-GR" dirty="0"/>
          </a:p>
        </p:txBody>
      </p:sp>
      <p:sp>
        <p:nvSpPr>
          <p:cNvPr id="3" name="Θέση περιεχομένου 2"/>
          <p:cNvSpPr>
            <a:spLocks noGrp="1"/>
          </p:cNvSpPr>
          <p:nvPr>
            <p:ph idx="1"/>
          </p:nvPr>
        </p:nvSpPr>
        <p:spPr>
          <a:xfrm>
            <a:off x="395536" y="620688"/>
            <a:ext cx="8507288" cy="4997152"/>
          </a:xfrm>
        </p:spPr>
        <p:txBody>
          <a:bodyPr>
            <a:noAutofit/>
          </a:bodyPr>
          <a:lstStyle/>
          <a:p>
            <a:pPr marR="36195">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φάση της αξιολόγησης της κατάστασης του ασθενούς. </a:t>
            </a:r>
          </a:p>
          <a:p>
            <a:pPr marR="36195">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συνέντευξη αξιολόγησης.</a:t>
            </a:r>
            <a:r>
              <a:rPr lang="el-GR" sz="2400" dirty="0">
                <a:solidFill>
                  <a:srgbClr val="0070C0"/>
                </a:solidFill>
                <a:latin typeface="Times New Roman"/>
                <a:ea typeface="Calibri"/>
                <a:cs typeface="Times New Roman"/>
              </a:rPr>
              <a:t> </a:t>
            </a:r>
          </a:p>
          <a:p>
            <a:pPr marR="36195">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αξιολόγηση του περιβάλλοντος, </a:t>
            </a:r>
            <a:r>
              <a:rPr lang="el-GR" sz="2400" dirty="0">
                <a:solidFill>
                  <a:srgbClr val="0070C0"/>
                </a:solidFill>
                <a:latin typeface="Times New Roman"/>
                <a:ea typeface="Calibri"/>
                <a:cs typeface="Times New Roman"/>
              </a:rPr>
              <a:t> </a:t>
            </a:r>
            <a:endParaRPr lang="el-GR" sz="2400" dirty="0">
              <a:solidFill>
                <a:srgbClr val="0070C0"/>
              </a:solidFill>
              <a:ea typeface="Calibri"/>
              <a:cs typeface="Times New Roman"/>
            </a:endParaRPr>
          </a:p>
          <a:p>
            <a:pPr marR="36195">
              <a:lnSpc>
                <a:spcPct val="115000"/>
              </a:lnSpc>
              <a:spcAft>
                <a:spcPts val="0"/>
              </a:spcAft>
              <a:buFont typeface="+mj-lt"/>
              <a:buAutoNum type="arabicPeriod"/>
            </a:pPr>
            <a:r>
              <a:rPr lang="el-GR" sz="2400" u="sng" dirty="0">
                <a:solidFill>
                  <a:srgbClr val="0070C0"/>
                </a:solidFill>
                <a:latin typeface="Times New Roman"/>
                <a:ea typeface="Calibri"/>
                <a:cs typeface="Times New Roman"/>
              </a:rPr>
              <a:t>Το νοσηλευτικό ιστορικό </a:t>
            </a:r>
            <a:endParaRPr lang="el-GR" sz="2400" dirty="0">
              <a:solidFill>
                <a:srgbClr val="0070C0"/>
              </a:solidFill>
              <a:ea typeface="Calibri"/>
              <a:cs typeface="Times New Roman"/>
            </a:endParaRPr>
          </a:p>
          <a:p>
            <a:pPr marR="36195">
              <a:lnSpc>
                <a:spcPct val="115000"/>
              </a:lnSpc>
              <a:spcAft>
                <a:spcPts val="0"/>
              </a:spcAft>
              <a:buFont typeface="+mj-lt"/>
              <a:buAutoNum type="arabicPeriod"/>
            </a:pPr>
            <a:r>
              <a:rPr lang="el-GR" sz="2400" u="sng" dirty="0">
                <a:solidFill>
                  <a:srgbClr val="0070C0"/>
                </a:solidFill>
                <a:latin typeface="Times New Roman"/>
                <a:ea typeface="Calibri"/>
                <a:cs typeface="Times New Roman"/>
              </a:rPr>
              <a:t>Η αξιολόγηση της φαρμακευτικής αγωγή </a:t>
            </a:r>
          </a:p>
          <a:p>
            <a:pPr marR="36195">
              <a:lnSpc>
                <a:spcPct val="115000"/>
              </a:lnSpc>
              <a:buFont typeface="+mj-lt"/>
              <a:buAutoNum type="arabicPeriod"/>
            </a:pPr>
            <a:r>
              <a:rPr lang="el-GR" sz="2400" u="sng" dirty="0">
                <a:solidFill>
                  <a:srgbClr val="0070C0"/>
                </a:solidFill>
                <a:latin typeface="Times New Roman"/>
                <a:ea typeface="Calibri"/>
                <a:cs typeface="Times New Roman"/>
              </a:rPr>
              <a:t>Η διατροφική</a:t>
            </a:r>
            <a:endParaRPr lang="el-GR" sz="2400" dirty="0">
              <a:solidFill>
                <a:srgbClr val="0070C0"/>
              </a:solidFill>
              <a:ea typeface="Calibri"/>
              <a:cs typeface="Times New Roman"/>
            </a:endParaRPr>
          </a:p>
          <a:p>
            <a:pPr marR="36195">
              <a:lnSpc>
                <a:spcPct val="115000"/>
              </a:lnSpc>
              <a:spcAft>
                <a:spcPts val="0"/>
              </a:spcAft>
              <a:buFont typeface="+mj-lt"/>
              <a:buAutoNum type="arabicPeriod"/>
            </a:pPr>
            <a:r>
              <a:rPr lang="el-GR" sz="2400" u="sng" dirty="0">
                <a:solidFill>
                  <a:srgbClr val="FF0000"/>
                </a:solidFill>
                <a:latin typeface="Times New Roman"/>
                <a:ea typeface="Calibri"/>
                <a:cs typeface="Times New Roman"/>
              </a:rPr>
              <a:t>Η φυσική αξιολόγηση, </a:t>
            </a:r>
            <a:r>
              <a:rPr lang="el-GR" sz="2400" dirty="0">
                <a:solidFill>
                  <a:srgbClr val="FF0000"/>
                </a:solidFill>
                <a:latin typeface="Times New Roman"/>
                <a:ea typeface="Calibri"/>
                <a:cs typeface="Times New Roman"/>
              </a:rPr>
              <a:t>περιλαμβάνει τη αξιολόγηση της κατάστασης υγείας του ασθενούς με τη νοσηλευτική παρατήρηση και την </a:t>
            </a:r>
            <a:r>
              <a:rPr lang="el-GR" sz="2400" dirty="0" err="1">
                <a:solidFill>
                  <a:srgbClr val="FF0000"/>
                </a:solidFill>
                <a:latin typeface="Times New Roman"/>
                <a:ea typeface="Calibri"/>
                <a:cs typeface="Times New Roman"/>
              </a:rPr>
              <a:t>κατ’οίκον</a:t>
            </a:r>
            <a:r>
              <a:rPr lang="el-GR" sz="2400" dirty="0">
                <a:solidFill>
                  <a:srgbClr val="FF0000"/>
                </a:solidFill>
                <a:latin typeface="Times New Roman"/>
                <a:ea typeface="Calibri"/>
                <a:cs typeface="Times New Roman"/>
              </a:rPr>
              <a:t> κλινική εξέταση. Με αυτή θα αναζητηθούν λειτουργικές διαταραχές που επηρεάζουν την εκτέλεση των καθημερινών δραστηριοτήτων. Για παράδειγμα δυσκολία στη μετακίνηση για να προσκομίσει το βιβλιάριο υγείας ή δυσκολία να ανοίξει το μπουκάλι του νερού.   </a:t>
            </a:r>
            <a:endParaRPr lang="el-GR" sz="2400" dirty="0">
              <a:solidFill>
                <a:srgbClr val="FF0000"/>
              </a:solidFill>
              <a:ea typeface="Calibri"/>
              <a:cs typeface="Times New Roman"/>
            </a:endParaRPr>
          </a:p>
        </p:txBody>
      </p:sp>
    </p:spTree>
    <p:extLst>
      <p:ext uri="{BB962C8B-B14F-4D97-AF65-F5344CB8AC3E}">
        <p14:creationId xmlns:p14="http://schemas.microsoft.com/office/powerpoint/2010/main" val="151496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Αστικό">
  <a:themeElements>
    <a:clrScheme name="Επιχειρηματικό">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1898</Words>
  <Application>Microsoft Office PowerPoint</Application>
  <PresentationFormat>Προβολή στην οθόνη (4:3)</PresentationFormat>
  <Paragraphs>123</Paragraphs>
  <Slides>23</Slides>
  <Notes>1</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2</vt:i4>
      </vt:variant>
      <vt:variant>
        <vt:lpstr>Τίτλοι διαφανειών</vt:lpstr>
      </vt:variant>
      <vt:variant>
        <vt:i4>23</vt:i4>
      </vt:variant>
    </vt:vector>
  </HeadingPairs>
  <TitlesOfParts>
    <vt:vector size="34" baseType="lpstr">
      <vt:lpstr>Arial</vt:lpstr>
      <vt:lpstr>Arial Unicode MS</vt:lpstr>
      <vt:lpstr>Baskerville Old Face</vt:lpstr>
      <vt:lpstr>Calibri</vt:lpstr>
      <vt:lpstr>Georgia</vt:lpstr>
      <vt:lpstr>Times New Roman</vt:lpstr>
      <vt:lpstr>Trebuchet MS</vt:lpstr>
      <vt:lpstr>Wingdings</vt:lpstr>
      <vt:lpstr>Wingdings 2</vt:lpstr>
      <vt:lpstr>Θέμα του Office</vt:lpstr>
      <vt:lpstr>Αστικό</vt:lpstr>
      <vt:lpstr>ΚΑΤ’ΟΙΚΟΝ ΕΠΙΣΚΕΨΗ</vt:lpstr>
      <vt:lpstr>ΑΞΙΟΛΟΓΗΣΗ ΤΗΣ ΟΙΚΟΓΕΝΕΙΑΣ</vt:lpstr>
      <vt:lpstr>Κατά την κατ’οίκον επίσκεψη </vt:lpstr>
      <vt:lpstr>Κατά την κατ’οίκον επίσκεψη </vt:lpstr>
      <vt:lpstr>Κατά την κατ’οίκον επίσκεψη </vt:lpstr>
      <vt:lpstr>Κατά την κατ’οίκον επίσκεψη </vt:lpstr>
      <vt:lpstr>Κατά την κατ’οίκον επίσκεψη </vt:lpstr>
      <vt:lpstr>Κατά την κατ’οίκον επίσκεψη </vt:lpstr>
      <vt:lpstr>Κατά την κατ’οίκον επίσκεψη </vt:lpstr>
      <vt:lpstr>Κατά την κατ’οίκον επίσκεψη </vt:lpstr>
      <vt:lpstr> Κατά την κατ’οίκον επίσκεψη Νοσηλευτική διεργασία </vt:lpstr>
      <vt:lpstr> Κατά την κατ’οίκον επίσκεψη Νοσηλευτική διεργασία </vt:lpstr>
      <vt:lpstr> Κατά την κατ’οίκον επίσκεψη Νοσηλευτική διεργασία </vt:lpstr>
      <vt:lpstr> Κατά την κατ’οίκον επίσκεψη Νοσηλευτική διεργασία </vt:lpstr>
      <vt:lpstr> Κατά την κατ’οίκον επίσκεψη Οικοδόμηση σχέσης εμπιστοσύνης.   </vt:lpstr>
      <vt:lpstr>Παρουσίαση του PowerPoint</vt:lpstr>
      <vt:lpstr>Κατά την κατ’οίκον επίσκεψη Αποχώρηση από το σπίτι και σχεδιασμός της επόμενης επίσκεψης  </vt:lpstr>
      <vt:lpstr>Κατά την κατ’οίκον επίσκεψη </vt:lpstr>
      <vt:lpstr>Κατά την κατ’οίκον επίσκεψη </vt:lpstr>
      <vt:lpstr>Κατά την κατ’οίκον επίσκεψη Λήξη της συνεργασίας της υπηρεσίας με τον ασθενή  </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FAMILY</dc:creator>
  <cp:lastModifiedBy>Athena Kalokairinou</cp:lastModifiedBy>
  <cp:revision>19</cp:revision>
  <dcterms:created xsi:type="dcterms:W3CDTF">2015-03-28T18:32:30Z</dcterms:created>
  <dcterms:modified xsi:type="dcterms:W3CDTF">2024-02-25T11:57:27Z</dcterms:modified>
</cp:coreProperties>
</file>