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8" r:id="rId10"/>
    <p:sldId id="269" r:id="rId11"/>
    <p:sldId id="272" r:id="rId12"/>
    <p:sldId id="274" r:id="rId13"/>
    <p:sldId id="275" r:id="rId14"/>
    <p:sldId id="276" r:id="rId15"/>
    <p:sldId id="277" r:id="rId16"/>
    <p:sldId id="278" r:id="rId17"/>
    <p:sldId id="279" r:id="rId18"/>
    <p:sldId id="280" r:id="rId19"/>
    <p:sldId id="281" r:id="rId20"/>
    <p:sldId id="282" r:id="rId21"/>
    <p:sldId id="329" r:id="rId22"/>
    <p:sldId id="284" r:id="rId23"/>
    <p:sldId id="283" r:id="rId24"/>
    <p:sldId id="285" r:id="rId25"/>
    <p:sldId id="327" r:id="rId26"/>
    <p:sldId id="328" r:id="rId27"/>
    <p:sldId id="288" r:id="rId28"/>
    <p:sldId id="289" r:id="rId29"/>
    <p:sldId id="290" r:id="rId30"/>
    <p:sldId id="291" r:id="rId31"/>
    <p:sldId id="292" r:id="rId32"/>
    <p:sldId id="293" r:id="rId33"/>
    <p:sldId id="295" r:id="rId34"/>
    <p:sldId id="294" r:id="rId35"/>
    <p:sldId id="296" r:id="rId36"/>
    <p:sldId id="322" r:id="rId37"/>
    <p:sldId id="323" r:id="rId38"/>
    <p:sldId id="324" r:id="rId39"/>
    <p:sldId id="325" r:id="rId40"/>
    <p:sldId id="326" r:id="rId4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0"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27/3/2017</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27/3/2017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27/3/2017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27/3/2017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27/3/2017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27/3/2017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D3F1D1C4-C2D9-4231-9FB2-B2D9D97AA41D}"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42CEA3-3058-4D43-AE35-B3DA76CB4003}" type="datetimeFigureOut">
              <a:rPr lang="el-GR" smtClean="0"/>
              <a:pPr/>
              <a:t>27/3/2017</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F1D1C4-C2D9-4231-9FB2-B2D9D97AA41D}"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1628800"/>
            <a:ext cx="7851648" cy="2214578"/>
          </a:xfrm>
        </p:spPr>
        <p:txBody>
          <a:bodyPr>
            <a:normAutofit/>
          </a:bodyPr>
          <a:lstStyle/>
          <a:p>
            <a:pPr algn="ctr"/>
            <a:r>
              <a:rPr lang="el-GR" sz="4000" dirty="0" smtClean="0"/>
              <a:t>ΕΦΑΡΜΟΓΗ ΝΟΣΗΛΕΥΤΙΚΩΝ ΔΙΑΓΝΩΣΕΩΝ ΚΑΤΑ </a:t>
            </a:r>
            <a:r>
              <a:rPr lang="en-US" sz="4000" dirty="0" smtClean="0"/>
              <a:t>NANDA</a:t>
            </a:r>
            <a:r>
              <a:rPr lang="el-GR" sz="4000" dirty="0" smtClean="0"/>
              <a:t>-</a:t>
            </a:r>
            <a:r>
              <a:rPr lang="en-US" sz="4000" dirty="0" smtClean="0"/>
              <a:t>I</a:t>
            </a:r>
            <a:r>
              <a:rPr lang="el-GR" sz="4000" dirty="0" smtClean="0"/>
              <a:t> ΣΤΗ ΦΡΟΝΤΙΔΑ ΥΓΕΙΑΣ ΤΗΣ ΟΙΚΟΓΕΝΕΙΑΣ</a:t>
            </a:r>
            <a:r>
              <a:rPr lang="en-US" sz="4000" dirty="0" smtClean="0"/>
              <a:t/>
            </a:r>
            <a:br>
              <a:rPr lang="en-US" sz="4000" dirty="0" smtClean="0"/>
            </a:br>
            <a:r>
              <a:rPr lang="el-GR" sz="2500" dirty="0" smtClean="0">
                <a:solidFill>
                  <a:srgbClr val="0070C0"/>
                </a:solidFill>
              </a:rPr>
              <a:t>ΦΡΟΝΤΙΣΤΗΡΙΟ 27/03/2017</a:t>
            </a:r>
            <a:endParaRPr lang="el-GR" sz="4000" dirty="0">
              <a:solidFill>
                <a:srgbClr val="0070C0"/>
              </a:solidFill>
            </a:endParaRPr>
          </a:p>
        </p:txBody>
      </p:sp>
      <p:sp>
        <p:nvSpPr>
          <p:cNvPr id="3" name="2 - Υπότιτλος"/>
          <p:cNvSpPr>
            <a:spLocks noGrp="1"/>
          </p:cNvSpPr>
          <p:nvPr>
            <p:ph type="subTitle" idx="1"/>
          </p:nvPr>
        </p:nvSpPr>
        <p:spPr>
          <a:xfrm>
            <a:off x="539552" y="4149080"/>
            <a:ext cx="7854696" cy="1714512"/>
          </a:xfrm>
        </p:spPr>
        <p:txBody>
          <a:bodyPr>
            <a:normAutofit/>
          </a:bodyPr>
          <a:lstStyle/>
          <a:p>
            <a:pPr algn="ctr"/>
            <a:r>
              <a:rPr lang="el-GR" sz="2000" dirty="0" err="1" smtClean="0"/>
              <a:t>Τριανταφυλλοπούλου</a:t>
            </a:r>
            <a:r>
              <a:rPr lang="el-GR" sz="2000" dirty="0" smtClean="0"/>
              <a:t> Μαρία-</a:t>
            </a:r>
            <a:r>
              <a:rPr lang="el-GR" sz="2000" dirty="0" err="1" smtClean="0"/>
              <a:t>Νικολέττα</a:t>
            </a:r>
            <a:endParaRPr lang="en-US" sz="2000" dirty="0" smtClean="0"/>
          </a:p>
          <a:p>
            <a:pPr algn="ctr"/>
            <a:r>
              <a:rPr lang="el-GR" sz="2000" dirty="0" smtClean="0"/>
              <a:t>Νοσηλεύτρια ΠΕ</a:t>
            </a:r>
          </a:p>
          <a:p>
            <a:pPr algn="ctr"/>
            <a:r>
              <a:rPr lang="en-US" sz="2000" dirty="0" err="1" smtClean="0"/>
              <a:t>MSc</a:t>
            </a:r>
            <a:r>
              <a:rPr lang="en-US" sz="2000" dirty="0" smtClean="0"/>
              <a:t> </a:t>
            </a:r>
            <a:r>
              <a:rPr lang="el-GR" sz="2000" dirty="0" smtClean="0"/>
              <a:t>Κοινοτικής Νοσηλευτικής</a:t>
            </a:r>
          </a:p>
          <a:p>
            <a:pPr algn="ctr"/>
            <a:r>
              <a:rPr lang="el-GR" sz="2000" dirty="0" smtClean="0"/>
              <a:t>Υποψήφια Διδάκτορας ΕΚΠΑ</a:t>
            </a:r>
            <a:r>
              <a:rPr lang="en-US" sz="2000" dirty="0" smtClean="0"/>
              <a:t> </a:t>
            </a:r>
            <a:endParaRPr lang="el-GR" sz="2000" dirty="0" smtClean="0"/>
          </a:p>
          <a:p>
            <a:endParaRPr lang="el-GR" dirty="0"/>
          </a:p>
        </p:txBody>
      </p:sp>
      <p:pic>
        <p:nvPicPr>
          <p:cNvPr id="4" name="Picture 2" descr="C:\Users\ΟΙΚΟΓΕΝΕΙΑ\Desktop\1st INTERNATIONAL\LOGO ERGASTIRIO 2013\LOGO_GR (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31840" y="260648"/>
            <a:ext cx="2736304" cy="12267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500174"/>
            <a:ext cx="8229600" cy="5072098"/>
          </a:xfrm>
        </p:spPr>
        <p:txBody>
          <a:bodyPr>
            <a:noAutofit/>
          </a:bodyPr>
          <a:lstStyle/>
          <a:p>
            <a:r>
              <a:rPr lang="en-US" sz="2200" i="1" u="sng" dirty="0" err="1" smtClean="0"/>
              <a:t>Neuman</a:t>
            </a:r>
            <a:r>
              <a:rPr lang="el-GR" sz="2200" i="1" u="sng" dirty="0" smtClean="0"/>
              <a:t>:</a:t>
            </a:r>
            <a:r>
              <a:rPr lang="el-GR" sz="2200" i="1" dirty="0" smtClean="0"/>
              <a:t> </a:t>
            </a:r>
            <a:r>
              <a:rPr lang="el-GR" sz="2200" dirty="0" smtClean="0"/>
              <a:t>Η οικογένεια είναι ένα σύστημα που αποτελείται από τα μέλη της. Οι τρόποι που τα μέλη εκφράζονται, επηρεάζουν το σύνολο και δημιουργούν τη βασική δομή της οικογένειας. Στόχος είναι να διατηρηθεί σταθερή αυτή η δομή μεταξύ υγείας και ασθένειας.</a:t>
            </a:r>
          </a:p>
          <a:p>
            <a:r>
              <a:rPr lang="en-US" sz="2200" i="1" u="sng" dirty="0" smtClean="0"/>
              <a:t>Orem</a:t>
            </a:r>
            <a:r>
              <a:rPr lang="el-GR" sz="2200" i="1" u="sng" dirty="0" smtClean="0"/>
              <a:t>:</a:t>
            </a:r>
            <a:r>
              <a:rPr lang="el-GR" sz="2200" i="1" dirty="0" smtClean="0"/>
              <a:t> </a:t>
            </a:r>
            <a:r>
              <a:rPr lang="el-GR" sz="2200" dirty="0" smtClean="0"/>
              <a:t>Το μοντέλο αυτοφροντίδας μπορεί να επεκταθεί και στην αυτοφροντίδα της οικογένειας. Δεν αναφέρεται στην οικογένεια ως πελάτη, αλλά θεωρεί ότι ο νοσηλευτής θα χρειαστεί να δουλέψει με την οικογένεια για να προωθήσει την υγεία του ατόμου.</a:t>
            </a:r>
          </a:p>
          <a:p>
            <a:r>
              <a:rPr lang="en-US" sz="2200" i="1" u="sng" dirty="0" smtClean="0"/>
              <a:t>Rogers</a:t>
            </a:r>
            <a:r>
              <a:rPr lang="el-GR" sz="2200" i="1" u="sng" dirty="0" smtClean="0"/>
              <a:t>:</a:t>
            </a:r>
            <a:r>
              <a:rPr lang="en-US" sz="2200" i="1" dirty="0" smtClean="0"/>
              <a:t> </a:t>
            </a:r>
            <a:r>
              <a:rPr lang="el-GR" sz="2200" dirty="0" smtClean="0"/>
              <a:t>Η οικογένεια είναι ένα συνεχώς μεταβαλλόμενο πεδίο ως ανταπόκριση στην αλληλεπίδραση με το περιβάλλον.</a:t>
            </a:r>
          </a:p>
          <a:p>
            <a:r>
              <a:rPr lang="en-US" sz="2200" i="1" u="sng" dirty="0" err="1" smtClean="0"/>
              <a:t>Friedmann</a:t>
            </a:r>
            <a:r>
              <a:rPr lang="el-GR" sz="2200" i="1" u="sng" dirty="0" smtClean="0"/>
              <a:t>:</a:t>
            </a:r>
            <a:r>
              <a:rPr lang="el-GR" sz="2200" i="1" dirty="0" smtClean="0"/>
              <a:t> </a:t>
            </a:r>
            <a:r>
              <a:rPr lang="el-GR" sz="2200" dirty="0" smtClean="0"/>
              <a:t>Η οικογένεια είναι ένα κοινωνικό σύστημα που έχει στόχο τη μετάδοση του πολιτισμού στα μέλη της.</a:t>
            </a:r>
            <a:endParaRPr lang="el-GR" sz="22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fontScale="90000"/>
          </a:bodyPr>
          <a:lstStyle/>
          <a:p>
            <a:r>
              <a:rPr lang="el-GR" sz="4000" b="1" dirty="0" smtClean="0"/>
              <a:t>ΜΟΝΤΕΛΑ ΟΙΚΟΓΕΝΕΙΑΚΗΣ ΕΚΤΙΜΗΣΗΣ</a:t>
            </a:r>
            <a:endParaRPr lang="el-GR" sz="4000" b="1" dirty="0"/>
          </a:p>
        </p:txBody>
      </p:sp>
      <p:sp>
        <p:nvSpPr>
          <p:cNvPr id="3" name="2 - Θέση περιεχομένου"/>
          <p:cNvSpPr>
            <a:spLocks noGrp="1"/>
          </p:cNvSpPr>
          <p:nvPr>
            <p:ph idx="1"/>
          </p:nvPr>
        </p:nvSpPr>
        <p:spPr>
          <a:xfrm>
            <a:off x="457200" y="1935480"/>
            <a:ext cx="8229600" cy="4500000"/>
          </a:xfrm>
        </p:spPr>
        <p:txBody>
          <a:bodyPr>
            <a:normAutofit fontScale="85000" lnSpcReduction="20000"/>
          </a:bodyPr>
          <a:lstStyle/>
          <a:p>
            <a:pPr marL="180000"/>
            <a:r>
              <a:rPr lang="el-GR" sz="2800" dirty="0" smtClean="0"/>
              <a:t>Αξιολόγηση της οικογένειας είναι η διαδικασία συλλογής δεδομένων σχετικά με τη δομή της οικογένειας και τις σχέσεις και αλληλεπιδράσεις μεταξύ των μελών της.</a:t>
            </a:r>
          </a:p>
          <a:p>
            <a:pPr>
              <a:lnSpc>
                <a:spcPct val="170000"/>
              </a:lnSpc>
              <a:buNone/>
            </a:pPr>
            <a:r>
              <a:rPr lang="el-GR" sz="2800" u="sng" dirty="0" smtClean="0"/>
              <a:t>Διάφορα μοντέλα:</a:t>
            </a:r>
          </a:p>
          <a:p>
            <a:r>
              <a:rPr lang="el-GR" sz="2800" dirty="0" smtClean="0"/>
              <a:t>Μοντέλο Οικογενειακού Προσδιορισμού του </a:t>
            </a:r>
            <a:r>
              <a:rPr lang="en-US" sz="2800" dirty="0" smtClean="0"/>
              <a:t>Calgary (Calgary Family Assessment Model-CFAM)</a:t>
            </a:r>
            <a:r>
              <a:rPr lang="el-GR" sz="2800" dirty="0" smtClean="0"/>
              <a:t>.</a:t>
            </a:r>
          </a:p>
          <a:p>
            <a:r>
              <a:rPr lang="el-GR" sz="2800" dirty="0" smtClean="0"/>
              <a:t>Μοντέλο Οικογενειακού Προσδιορισμού της </a:t>
            </a:r>
            <a:r>
              <a:rPr lang="en-US" sz="2800" dirty="0" smtClean="0"/>
              <a:t>Friedman</a:t>
            </a:r>
            <a:r>
              <a:rPr lang="el-GR" sz="2800" dirty="0" smtClean="0"/>
              <a:t>.</a:t>
            </a:r>
          </a:p>
          <a:p>
            <a:r>
              <a:rPr lang="el-GR" sz="2800" dirty="0" smtClean="0"/>
              <a:t>Οικογενειακός Προσδιορισμός και Παρεμβατικό Μοντέλο (</a:t>
            </a:r>
            <a:r>
              <a:rPr lang="en-US" sz="2800" dirty="0" smtClean="0"/>
              <a:t>Family Assessment and Intervention Model-FAIM</a:t>
            </a:r>
            <a:r>
              <a:rPr lang="el-GR" sz="2800" dirty="0" smtClean="0"/>
              <a:t>).</a:t>
            </a:r>
          </a:p>
          <a:p>
            <a:r>
              <a:rPr lang="el-GR" sz="2800" dirty="0" smtClean="0"/>
              <a:t>Κατάλογος Οικογενειακών Συστημάτων </a:t>
            </a:r>
            <a:r>
              <a:rPr lang="el-GR" sz="2800" dirty="0" err="1" smtClean="0"/>
              <a:t>Στρεσσογόνων</a:t>
            </a:r>
            <a:r>
              <a:rPr lang="el-GR" sz="2800" dirty="0" smtClean="0"/>
              <a:t> Παραγόντων Δύναμης (</a:t>
            </a:r>
            <a:r>
              <a:rPr lang="en-US" sz="2800" dirty="0" smtClean="0"/>
              <a:t>Family Systems Stressor-Strength Inventory-FS</a:t>
            </a:r>
            <a:r>
              <a:rPr lang="en-US" sz="2800" baseline="30000" dirty="0" smtClean="0"/>
              <a:t>3</a:t>
            </a:r>
            <a:r>
              <a:rPr lang="en-US" sz="2800" dirty="0" smtClean="0"/>
              <a:t>I</a:t>
            </a:r>
            <a:r>
              <a:rPr lang="el-GR" sz="2800" dirty="0" smtClean="0"/>
              <a:t>).</a:t>
            </a:r>
          </a:p>
          <a:p>
            <a:endParaRPr lang="el-GR" sz="2800" dirty="0" smtClean="0"/>
          </a:p>
          <a:p>
            <a:endParaRPr lang="el-GR" sz="2800" dirty="0" smtClean="0"/>
          </a:p>
          <a:p>
            <a:endParaRPr lang="el-GR" sz="2800" dirty="0" smtClean="0"/>
          </a:p>
          <a:p>
            <a:endParaRPr lang="el-G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38962"/>
          </a:xfrm>
        </p:spPr>
        <p:txBody>
          <a:bodyPr>
            <a:normAutofit/>
          </a:bodyPr>
          <a:lstStyle/>
          <a:p>
            <a:pPr algn="ctr"/>
            <a:r>
              <a:rPr lang="el-GR" sz="4500" b="1" dirty="0" smtClean="0"/>
              <a:t>ΝΟΣΗΛΕΥΤΙΚΗ ΔΙΕΡΓΑΣΙΑ</a:t>
            </a:r>
            <a:endParaRPr lang="el-GR" sz="4500" b="1" dirty="0"/>
          </a:p>
        </p:txBody>
      </p:sp>
      <p:sp>
        <p:nvSpPr>
          <p:cNvPr id="3" name="2 - Θέση περιεχομένου"/>
          <p:cNvSpPr>
            <a:spLocks noGrp="1"/>
          </p:cNvSpPr>
          <p:nvPr>
            <p:ph idx="1"/>
          </p:nvPr>
        </p:nvSpPr>
        <p:spPr>
          <a:xfrm>
            <a:off x="457200" y="1928802"/>
            <a:ext cx="8229600" cy="4643470"/>
          </a:xfrm>
        </p:spPr>
        <p:txBody>
          <a:bodyPr>
            <a:normAutofit fontScale="77500" lnSpcReduction="20000"/>
          </a:bodyPr>
          <a:lstStyle/>
          <a:p>
            <a:pPr>
              <a:lnSpc>
                <a:spcPct val="120000"/>
              </a:lnSpc>
            </a:pPr>
            <a:r>
              <a:rPr lang="el-GR" dirty="0" smtClean="0"/>
              <a:t>Τη δεκαετία του ’50 αναπτύχθηκε μια διεργασία επίλυσης προβλημάτων που αποτελούνταν από 3 στάδια – Αξιολόγηση, Σχεδιασμός και Εκτίμηση.</a:t>
            </a:r>
          </a:p>
          <a:p>
            <a:pPr>
              <a:lnSpc>
                <a:spcPct val="120000"/>
              </a:lnSpc>
            </a:pPr>
            <a:r>
              <a:rPr lang="el-GR" dirty="0" smtClean="0"/>
              <a:t>Η μέθοδος αυτή ονομάστηκε Νοσηλευτική Διεργασία.</a:t>
            </a:r>
          </a:p>
          <a:p>
            <a:pPr>
              <a:lnSpc>
                <a:spcPct val="120000"/>
              </a:lnSpc>
            </a:pPr>
            <a:r>
              <a:rPr lang="el-GR" dirty="0" smtClean="0"/>
              <a:t>Σήμερα έχουμε 5 στάδια: Αξιολόγηση, Διάγνωση, Σχεδιασμός Εφαρμογή, Εκτίμηση.</a:t>
            </a:r>
          </a:p>
          <a:p>
            <a:pPr>
              <a:lnSpc>
                <a:spcPct val="120000"/>
              </a:lnSpc>
            </a:pPr>
            <a:r>
              <a:rPr lang="el-GR" dirty="0" smtClean="0"/>
              <a:t>Η νοσηλευτική διεργασία περιλαμβάνει όλες τις σημαντικές ενέργειες του νοσηλευτή κατά την παροχή φροντίδας σε όλους τους πελάτες και αποτελεί το θεμέλιο για τη λήψη των κλινικών αποφάσεων.</a:t>
            </a:r>
          </a:p>
          <a:p>
            <a:pPr>
              <a:lnSpc>
                <a:spcPct val="120000"/>
              </a:lnSpc>
            </a:pPr>
            <a:r>
              <a:rPr lang="el-GR" dirty="0" smtClean="0"/>
              <a:t>Η νοσηλευτική διεργασία εφαρμόζεται και στην οικογενειακή νοσηλευτική, θεμελιωμένη στα θεωρητικά μοντέλα που αναφέραμε. </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Autofit/>
          </a:bodyPr>
          <a:lstStyle/>
          <a:p>
            <a:r>
              <a:rPr lang="el-GR" sz="3500" b="1" dirty="0" smtClean="0"/>
              <a:t>ΝΟΣΗΛΕΥΤΙΚΗ ΔΙΕΡΓΑΣΙΑ ΣΤΗΝ ΟΙΚΟΓΕΝΕΙΑ</a:t>
            </a:r>
            <a:endParaRPr lang="el-GR" sz="3500" b="1" dirty="0"/>
          </a:p>
        </p:txBody>
      </p:sp>
      <p:sp>
        <p:nvSpPr>
          <p:cNvPr id="3" name="2 - Θέση περιεχομένου"/>
          <p:cNvSpPr>
            <a:spLocks noGrp="1"/>
          </p:cNvSpPr>
          <p:nvPr>
            <p:ph idx="1"/>
          </p:nvPr>
        </p:nvSpPr>
        <p:spPr>
          <a:xfrm>
            <a:off x="457200" y="1785926"/>
            <a:ext cx="8229600" cy="4714908"/>
          </a:xfrm>
        </p:spPr>
        <p:txBody>
          <a:bodyPr>
            <a:normAutofit fontScale="77500" lnSpcReduction="20000"/>
          </a:bodyPr>
          <a:lstStyle/>
          <a:p>
            <a:pPr marL="457200" indent="-457200">
              <a:buFont typeface="+mj-lt"/>
              <a:buAutoNum type="arabicPeriod"/>
            </a:pPr>
            <a:r>
              <a:rPr lang="el-GR" sz="2800" dirty="0" smtClean="0"/>
              <a:t>Συλλογή όλων των νοσηλευτικών δεδομένων της οικογένειας (γενικών και ειδικών).</a:t>
            </a:r>
          </a:p>
          <a:p>
            <a:pPr marL="457200" indent="-457200">
              <a:buFont typeface="+mj-lt"/>
              <a:buAutoNum type="arabicPeriod"/>
            </a:pPr>
            <a:r>
              <a:rPr lang="el-GR" sz="2800" dirty="0" smtClean="0"/>
              <a:t>Λογική θεμελίωση των δεδομένων για την εξαγωγή  τεκμηριωμένων νοσηλευτικών διαγνώσεων για την οικογένεια.</a:t>
            </a:r>
          </a:p>
          <a:p>
            <a:pPr marL="457200" indent="-457200">
              <a:buFont typeface="+mj-lt"/>
              <a:buAutoNum type="arabicPeriod"/>
            </a:pPr>
            <a:r>
              <a:rPr lang="el-GR" sz="2800" dirty="0" smtClean="0"/>
              <a:t>Συλλογή προγνωστικών νοσηλευτικών και ιατρικών στοιχείων και διατύπωση πρόγνωσης για κάθε νοσηλευτική διάγνωση.</a:t>
            </a:r>
          </a:p>
          <a:p>
            <a:pPr marL="457200" indent="-457200">
              <a:buFont typeface="+mj-lt"/>
              <a:buAutoNum type="arabicPeriod"/>
            </a:pPr>
            <a:r>
              <a:rPr lang="el-GR" sz="2800" dirty="0" smtClean="0"/>
              <a:t>Σχεδιασμός θεραπείας βασισμένος τόσο στην πρόγνωση όσο και στη διάγνωση.</a:t>
            </a:r>
          </a:p>
          <a:p>
            <a:pPr marL="457200" indent="-457200">
              <a:buFont typeface="+mj-lt"/>
              <a:buAutoNum type="arabicPeriod"/>
            </a:pPr>
            <a:r>
              <a:rPr lang="el-GR" sz="2800" dirty="0" smtClean="0"/>
              <a:t>Εφαρμογή του σχεδίου της νοσηλευτικής παρέμβασης μετά από συζήτηση και διαπραγμάτευση με την οικογένεια.</a:t>
            </a:r>
          </a:p>
          <a:p>
            <a:pPr marL="457200" indent="-457200">
              <a:buFont typeface="+mj-lt"/>
              <a:buAutoNum type="arabicPeriod"/>
            </a:pPr>
            <a:r>
              <a:rPr lang="el-GR" sz="2800" dirty="0" smtClean="0"/>
              <a:t>Αξιολόγηση της ανταπόκρισης της οικογένειας προς τα σχέδια δράσης και εκτίμηση των αποτελεσμάτων της οικογενειακής διάγνωσης, της πρόγνωσης και της τυχόν προηγούμενης θεραπείας.</a:t>
            </a:r>
          </a:p>
          <a:p>
            <a:pPr marL="457200" indent="-457200">
              <a:buFont typeface="+mj-lt"/>
              <a:buAutoNum type="arabicPeriod"/>
            </a:pPr>
            <a:r>
              <a:rPr lang="el-GR" sz="2800" dirty="0" smtClean="0"/>
              <a:t>Τερματισμός της συνεργασίας νοσηλευτή-οικογένειας. </a:t>
            </a:r>
          </a:p>
          <a:p>
            <a:endParaRPr lang="el-G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38962"/>
          </a:xfrm>
        </p:spPr>
        <p:txBody>
          <a:bodyPr>
            <a:normAutofit fontScale="90000"/>
          </a:bodyPr>
          <a:lstStyle/>
          <a:p>
            <a:pPr algn="ctr"/>
            <a:r>
              <a:rPr lang="el-GR" sz="4500" b="1" dirty="0" smtClean="0"/>
              <a:t>ΕΙΔΗ ΣΥΣΤΗΜΑΤΩΝ ΤΑΞΙΝΟΜΗΣΗΣ</a:t>
            </a:r>
            <a:endParaRPr lang="el-GR" sz="4500" b="1" dirty="0"/>
          </a:p>
        </p:txBody>
      </p:sp>
      <p:sp>
        <p:nvSpPr>
          <p:cNvPr id="3" name="2 - Θέση περιεχομένου"/>
          <p:cNvSpPr>
            <a:spLocks noGrp="1"/>
          </p:cNvSpPr>
          <p:nvPr>
            <p:ph idx="1"/>
          </p:nvPr>
        </p:nvSpPr>
        <p:spPr>
          <a:xfrm>
            <a:off x="457200" y="2357430"/>
            <a:ext cx="8229600" cy="3967170"/>
          </a:xfrm>
        </p:spPr>
        <p:txBody>
          <a:bodyPr/>
          <a:lstStyle/>
          <a:p>
            <a:pPr>
              <a:spcAft>
                <a:spcPts val="600"/>
              </a:spcAft>
            </a:pPr>
            <a:r>
              <a:rPr lang="el-GR" sz="2000" dirty="0" smtClean="0"/>
              <a:t>Η Αμερικανική Ένωση Νοσηλευτών </a:t>
            </a:r>
            <a:r>
              <a:rPr lang="en-US" sz="2000" dirty="0" smtClean="0"/>
              <a:t>(</a:t>
            </a:r>
            <a:r>
              <a:rPr lang="el-GR" sz="2000" dirty="0" smtClean="0"/>
              <a:t>ΑΝΑ) δημιούργησε τον Σύλλογο για τις Βάσεις Δεδομένων Προς Υποστήριξη της Κλινικής Πρακτικής για να οδηγήσει τη νοσηλευτική σε μια πιο </a:t>
            </a:r>
            <a:r>
              <a:rPr lang="el-GR" sz="2000" b="1" dirty="0" smtClean="0"/>
              <a:t>ενοποιημένη γλώσσα</a:t>
            </a:r>
            <a:r>
              <a:rPr lang="el-GR" sz="2000" dirty="0" smtClean="0"/>
              <a:t>.</a:t>
            </a:r>
          </a:p>
          <a:p>
            <a:pPr>
              <a:spcAft>
                <a:spcPts val="600"/>
              </a:spcAft>
            </a:pPr>
            <a:r>
              <a:rPr lang="el-GR" sz="2000" dirty="0" smtClean="0"/>
              <a:t>Αρχικά υπήρχαν 4 ορολογίες:</a:t>
            </a:r>
          </a:p>
          <a:p>
            <a:pPr lvl="1">
              <a:spcAft>
                <a:spcPts val="600"/>
              </a:spcAft>
            </a:pPr>
            <a:r>
              <a:rPr lang="en-US" sz="1700" dirty="0" smtClean="0"/>
              <a:t>NANDA-I, </a:t>
            </a:r>
            <a:endParaRPr lang="el-GR" sz="1700" dirty="0" smtClean="0"/>
          </a:p>
          <a:p>
            <a:pPr lvl="1">
              <a:spcAft>
                <a:spcPts val="600"/>
              </a:spcAft>
            </a:pPr>
            <a:r>
              <a:rPr lang="en-US" sz="1700" dirty="0" smtClean="0"/>
              <a:t>NIC</a:t>
            </a:r>
            <a:r>
              <a:rPr lang="en-US" sz="1800" dirty="0" smtClean="0"/>
              <a:t> </a:t>
            </a:r>
            <a:r>
              <a:rPr lang="el-GR" sz="1800" dirty="0" smtClean="0"/>
              <a:t>(</a:t>
            </a:r>
            <a:r>
              <a:rPr lang="en-US" sz="1800" dirty="0" smtClean="0"/>
              <a:t>Nursing Intervention Classification</a:t>
            </a:r>
            <a:r>
              <a:rPr lang="el-GR" sz="1800" dirty="0" smtClean="0"/>
              <a:t>)</a:t>
            </a:r>
            <a:r>
              <a:rPr lang="en-US" sz="1700" dirty="0" smtClean="0"/>
              <a:t>, </a:t>
            </a:r>
            <a:endParaRPr lang="el-GR" sz="1700" dirty="0" smtClean="0"/>
          </a:p>
          <a:p>
            <a:pPr lvl="1">
              <a:spcAft>
                <a:spcPts val="600"/>
              </a:spcAft>
            </a:pPr>
            <a:r>
              <a:rPr lang="en-US" sz="1700" dirty="0" smtClean="0"/>
              <a:t>Omaha System, </a:t>
            </a:r>
            <a:endParaRPr lang="el-GR" sz="1700" dirty="0" smtClean="0"/>
          </a:p>
          <a:p>
            <a:pPr lvl="1">
              <a:spcAft>
                <a:spcPts val="600"/>
              </a:spcAft>
            </a:pPr>
            <a:r>
              <a:rPr lang="en-US" sz="1700" dirty="0" smtClean="0"/>
              <a:t>HHCC</a:t>
            </a:r>
            <a:r>
              <a:rPr lang="el-GR" sz="1700" dirty="0" smtClean="0"/>
              <a:t> (</a:t>
            </a:r>
            <a:r>
              <a:rPr lang="en-US" sz="1700" dirty="0" smtClean="0"/>
              <a:t>Home Health Care Classification System).</a:t>
            </a:r>
          </a:p>
          <a:p>
            <a:pPr>
              <a:spcAft>
                <a:spcPts val="600"/>
              </a:spcAft>
            </a:pPr>
            <a:r>
              <a:rPr lang="el-GR" sz="2000" dirty="0" smtClean="0"/>
              <a:t>Σήμερα οι ορολογίες</a:t>
            </a:r>
            <a:r>
              <a:rPr lang="en-US" sz="2000" dirty="0" smtClean="0"/>
              <a:t> </a:t>
            </a:r>
            <a:r>
              <a:rPr lang="el-GR" sz="2000" dirty="0" smtClean="0"/>
              <a:t>ανέρχονται σε </a:t>
            </a:r>
            <a:r>
              <a:rPr lang="el-GR" sz="2000" b="1" dirty="0" smtClean="0"/>
              <a:t>13</a:t>
            </a:r>
            <a:r>
              <a:rPr lang="en-US" sz="2000" dirty="0" smtClean="0"/>
              <a:t>.</a:t>
            </a:r>
            <a:endParaRPr lang="el-GR"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sz="4000" b="1" dirty="0" smtClean="0"/>
              <a:t>ΑΝΑΓΝΩΡΙΣΗ ΕΝΟΣ ΝΟΣΗΛΕΥΤΙΚΟΥ ΣΥΣΤΗΜΑΤΟΣ</a:t>
            </a:r>
            <a:endParaRPr lang="el-GR" sz="4000" b="1" dirty="0"/>
          </a:p>
        </p:txBody>
      </p:sp>
      <p:sp>
        <p:nvSpPr>
          <p:cNvPr id="3" name="2 - Θέση περιεχομένου"/>
          <p:cNvSpPr>
            <a:spLocks noGrp="1"/>
          </p:cNvSpPr>
          <p:nvPr>
            <p:ph idx="1"/>
          </p:nvPr>
        </p:nvSpPr>
        <p:spPr>
          <a:xfrm>
            <a:off x="457200" y="1935480"/>
            <a:ext cx="8229600" cy="4708230"/>
          </a:xfrm>
        </p:spPr>
        <p:txBody>
          <a:bodyPr>
            <a:normAutofit fontScale="92500" lnSpcReduction="10000"/>
          </a:bodyPr>
          <a:lstStyle/>
          <a:p>
            <a:pPr>
              <a:buNone/>
            </a:pPr>
            <a:r>
              <a:rPr lang="el-GR" sz="2400" dirty="0" smtClean="0"/>
              <a:t>Ένα νοσηλευτικό σύστημα πρέπει να πληροί τα εξής κριτήρια:</a:t>
            </a:r>
          </a:p>
          <a:p>
            <a:r>
              <a:rPr lang="el-GR" sz="2400" dirty="0" smtClean="0"/>
              <a:t>Να είναι κλινικά χρήσιμο για λήψη αποφάσεων, για διαγνώσεις, παρεμβάσεις και εκβάσεις.</a:t>
            </a:r>
          </a:p>
          <a:p>
            <a:r>
              <a:rPr lang="el-GR" sz="2400" dirty="0" smtClean="0"/>
              <a:t>Να δηλώνεται με τρόπο σαφή και ξεκάθαρο και οι όροι να ορίζονται με ακρίβεια.</a:t>
            </a:r>
          </a:p>
          <a:p>
            <a:r>
              <a:rPr lang="el-GR" sz="2400" dirty="0" smtClean="0"/>
              <a:t>Να επιδεικνύει έλεγχο και αξιοπιστία.</a:t>
            </a:r>
          </a:p>
          <a:p>
            <a:r>
              <a:rPr lang="el-GR" sz="2400" dirty="0" smtClean="0"/>
              <a:t>Να είναι επικυρωμένο ως χρήσιμο για κλινικούς σκοπούς.</a:t>
            </a:r>
          </a:p>
          <a:p>
            <a:r>
              <a:rPr lang="el-GR" sz="2400" dirty="0" smtClean="0"/>
              <a:t>Να συνοδεύεται με έγγραφα που να δηλώνουν την συστηματική μεθοδολογία της ανάπτυξης του.</a:t>
            </a:r>
          </a:p>
          <a:p>
            <a:r>
              <a:rPr lang="el-GR" sz="2400" dirty="0" smtClean="0"/>
              <a:t>Να συνοδεύεται από ένδειξη για περιοδικό επανέλεγχο και δυνατότητα πρόβλεψης για προσθήκες, αναθεώρηση ή αφαίρεση όρων.</a:t>
            </a:r>
          </a:p>
          <a:p>
            <a:r>
              <a:rPr lang="el-GR" sz="2400" dirty="0" smtClean="0"/>
              <a:t>Να παρέχει μοναδικό αναγνωριστικό ή κωδικό για τον κάθε όρο. </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r>
              <a:rPr lang="el-GR" sz="4500" b="1" dirty="0" smtClean="0"/>
              <a:t>ΕΙΔΗ ΣΥΣΤΗΜΑΤΩΝ ΤΑΞΙΝΟΜΗΣΗΣ</a:t>
            </a:r>
            <a:endParaRPr lang="el-GR" sz="4500" b="1" dirty="0"/>
          </a:p>
        </p:txBody>
      </p:sp>
      <p:sp>
        <p:nvSpPr>
          <p:cNvPr id="3" name="2 - Θέση περιεχομένου"/>
          <p:cNvSpPr>
            <a:spLocks noGrp="1"/>
          </p:cNvSpPr>
          <p:nvPr>
            <p:ph sz="half" idx="1"/>
          </p:nvPr>
        </p:nvSpPr>
        <p:spPr>
          <a:xfrm>
            <a:off x="457200" y="1920084"/>
            <a:ext cx="4038600" cy="4652187"/>
          </a:xfrm>
        </p:spPr>
        <p:txBody>
          <a:bodyPr>
            <a:normAutofit fontScale="70000" lnSpcReduction="20000"/>
          </a:bodyPr>
          <a:lstStyle/>
          <a:p>
            <a:pPr>
              <a:lnSpc>
                <a:spcPct val="120000"/>
              </a:lnSpc>
            </a:pPr>
            <a:r>
              <a:rPr lang="en-US" sz="2800" u="sng" dirty="0" smtClean="0"/>
              <a:t>NANDA-Nursing Diagnoses, Definition and Classification.</a:t>
            </a:r>
          </a:p>
          <a:p>
            <a:pPr>
              <a:lnSpc>
                <a:spcPct val="120000"/>
              </a:lnSpc>
            </a:pPr>
            <a:r>
              <a:rPr lang="en-US" sz="2800" u="sng" dirty="0" smtClean="0"/>
              <a:t>Nursing Intervention Classification-NIC</a:t>
            </a:r>
            <a:r>
              <a:rPr lang="en-US" sz="2800" dirty="0" smtClean="0"/>
              <a:t>.</a:t>
            </a:r>
          </a:p>
          <a:p>
            <a:pPr>
              <a:lnSpc>
                <a:spcPct val="120000"/>
              </a:lnSpc>
            </a:pPr>
            <a:r>
              <a:rPr lang="en-US" sz="2800" dirty="0" smtClean="0"/>
              <a:t>Clinical Care Classification System-CCC. </a:t>
            </a:r>
          </a:p>
          <a:p>
            <a:pPr>
              <a:lnSpc>
                <a:spcPct val="120000"/>
              </a:lnSpc>
            </a:pPr>
            <a:r>
              <a:rPr lang="en-US" sz="2800" u="sng" dirty="0" smtClean="0"/>
              <a:t>Omaha System.</a:t>
            </a:r>
          </a:p>
          <a:p>
            <a:pPr>
              <a:lnSpc>
                <a:spcPct val="120000"/>
              </a:lnSpc>
            </a:pPr>
            <a:r>
              <a:rPr lang="en-US" sz="2800" u="sng" dirty="0" smtClean="0"/>
              <a:t>Nursing Outcomes Classification-NOC</a:t>
            </a:r>
            <a:r>
              <a:rPr lang="en-US" sz="2800" dirty="0" smtClean="0"/>
              <a:t>.</a:t>
            </a:r>
          </a:p>
          <a:p>
            <a:pPr>
              <a:lnSpc>
                <a:spcPct val="120000"/>
              </a:lnSpc>
            </a:pPr>
            <a:r>
              <a:rPr lang="en-US" sz="2800" dirty="0" smtClean="0"/>
              <a:t>Nursing Management Minimum Data Set-NMMDS.</a:t>
            </a:r>
          </a:p>
          <a:p>
            <a:pPr>
              <a:lnSpc>
                <a:spcPct val="120000"/>
              </a:lnSpc>
            </a:pPr>
            <a:r>
              <a:rPr lang="en-US" sz="2800" dirty="0" err="1" smtClean="0"/>
              <a:t>PeriOperative</a:t>
            </a:r>
            <a:r>
              <a:rPr lang="en-US" sz="2800" dirty="0" smtClean="0"/>
              <a:t> Nursing Data Set-PNDS.</a:t>
            </a:r>
          </a:p>
          <a:p>
            <a:endParaRPr lang="el-GR" dirty="0"/>
          </a:p>
        </p:txBody>
      </p:sp>
      <p:sp>
        <p:nvSpPr>
          <p:cNvPr id="4" name="3 - Θέση περιεχομένου"/>
          <p:cNvSpPr>
            <a:spLocks noGrp="1"/>
          </p:cNvSpPr>
          <p:nvPr>
            <p:ph sz="half" idx="2"/>
          </p:nvPr>
        </p:nvSpPr>
        <p:spPr/>
        <p:txBody>
          <a:bodyPr>
            <a:normAutofit fontScale="70000" lnSpcReduction="20000"/>
          </a:bodyPr>
          <a:lstStyle/>
          <a:p>
            <a:pPr>
              <a:lnSpc>
                <a:spcPct val="120000"/>
              </a:lnSpc>
            </a:pPr>
            <a:r>
              <a:rPr lang="en-US" sz="2800" dirty="0" smtClean="0"/>
              <a:t>SNOMED Clinical Terms.</a:t>
            </a:r>
            <a:endParaRPr lang="el-GR" sz="2800" dirty="0" smtClean="0"/>
          </a:p>
          <a:p>
            <a:pPr>
              <a:lnSpc>
                <a:spcPct val="120000"/>
              </a:lnSpc>
            </a:pPr>
            <a:r>
              <a:rPr lang="en-US" sz="2800" dirty="0" smtClean="0"/>
              <a:t>Nursing Minimum Data Set-NMDS.</a:t>
            </a:r>
          </a:p>
          <a:p>
            <a:pPr>
              <a:lnSpc>
                <a:spcPct val="120000"/>
              </a:lnSpc>
            </a:pPr>
            <a:r>
              <a:rPr lang="en-US" sz="2800" dirty="0" smtClean="0"/>
              <a:t>International Classification for Nursing Practice-ICNP®.</a:t>
            </a:r>
          </a:p>
          <a:p>
            <a:pPr>
              <a:lnSpc>
                <a:spcPct val="120000"/>
              </a:lnSpc>
            </a:pPr>
            <a:r>
              <a:rPr lang="en-US" sz="2800" dirty="0" smtClean="0"/>
              <a:t>ABC Codes.</a:t>
            </a:r>
          </a:p>
          <a:p>
            <a:pPr>
              <a:lnSpc>
                <a:spcPct val="120000"/>
              </a:lnSpc>
            </a:pPr>
            <a:r>
              <a:rPr lang="en-US" sz="2800" dirty="0" smtClean="0"/>
              <a:t>Logical Observation Identifiers Names and Codes-LOINC®.</a:t>
            </a:r>
          </a:p>
          <a:p>
            <a:pPr>
              <a:lnSpc>
                <a:spcPct val="120000"/>
              </a:lnSpc>
            </a:pPr>
            <a:r>
              <a:rPr lang="en-US" sz="2800" dirty="0" smtClean="0"/>
              <a:t>Patient Care Data Set-PCDS (</a:t>
            </a:r>
            <a:r>
              <a:rPr lang="el-GR" sz="2800" dirty="0" smtClean="0"/>
              <a:t>δεν χρησιμοποιείται πλέον).</a:t>
            </a:r>
            <a:r>
              <a:rPr lang="en-US" sz="2800" dirty="0" smtClean="0"/>
              <a:t> </a:t>
            </a:r>
            <a:endParaRPr lang="el-GR" sz="2800" dirty="0" smtClean="0"/>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a:bodyPr>
          <a:lstStyle/>
          <a:p>
            <a:pPr algn="ctr"/>
            <a:r>
              <a:rPr lang="el-GR" sz="4500" b="1" dirty="0" smtClean="0"/>
              <a:t>ΤΟ ΣΥΣΤΗΜΑ </a:t>
            </a:r>
            <a:r>
              <a:rPr lang="en-US" sz="4500" b="1" dirty="0" smtClean="0"/>
              <a:t>NANDA-I</a:t>
            </a:r>
            <a:endParaRPr lang="el-GR" sz="4500" b="1" dirty="0"/>
          </a:p>
        </p:txBody>
      </p:sp>
      <p:sp>
        <p:nvSpPr>
          <p:cNvPr id="3" name="2 - Θέση περιεχομένου"/>
          <p:cNvSpPr>
            <a:spLocks noGrp="1"/>
          </p:cNvSpPr>
          <p:nvPr>
            <p:ph idx="1"/>
          </p:nvPr>
        </p:nvSpPr>
        <p:spPr>
          <a:xfrm>
            <a:off x="457200" y="1714488"/>
            <a:ext cx="8229600" cy="4929222"/>
          </a:xfrm>
        </p:spPr>
        <p:txBody>
          <a:bodyPr>
            <a:normAutofit fontScale="92500" lnSpcReduction="20000"/>
          </a:bodyPr>
          <a:lstStyle/>
          <a:p>
            <a:pPr>
              <a:lnSpc>
                <a:spcPct val="120000"/>
              </a:lnSpc>
            </a:pPr>
            <a:r>
              <a:rPr lang="el-GR" sz="2800" dirty="0" smtClean="0"/>
              <a:t>Ο </a:t>
            </a:r>
            <a:r>
              <a:rPr lang="en-US" sz="2800" dirty="0" smtClean="0"/>
              <a:t>NANDA </a:t>
            </a:r>
            <a:r>
              <a:rPr lang="el-GR" sz="2800" dirty="0" smtClean="0"/>
              <a:t>(</a:t>
            </a:r>
            <a:r>
              <a:rPr lang="en-US" sz="2800" dirty="0" smtClean="0"/>
              <a:t>North American Nursing Diagnosis Association</a:t>
            </a:r>
            <a:r>
              <a:rPr lang="el-GR" sz="2800" dirty="0" smtClean="0"/>
              <a:t>) ιδρύθηκε το 1982.</a:t>
            </a:r>
          </a:p>
          <a:p>
            <a:pPr>
              <a:lnSpc>
                <a:spcPct val="120000"/>
              </a:lnSpc>
            </a:pPr>
            <a:r>
              <a:rPr lang="el-GR" sz="2800" dirty="0" smtClean="0"/>
              <a:t>Το 1986 κυκλοφόρησε η Ταξινόμηση Ι.</a:t>
            </a:r>
          </a:p>
          <a:p>
            <a:pPr>
              <a:lnSpc>
                <a:spcPct val="120000"/>
              </a:lnSpc>
            </a:pPr>
            <a:r>
              <a:rPr lang="el-GR" sz="2800" dirty="0" smtClean="0"/>
              <a:t>Σήμερα χρησιμοποιείται η Ταξινόμηση ΙΙ, η οποία εμφανίστηκε πρώτη φορά </a:t>
            </a:r>
            <a:r>
              <a:rPr lang="en-US" sz="2800" dirty="0" smtClean="0"/>
              <a:t> </a:t>
            </a:r>
            <a:r>
              <a:rPr lang="el-GR" sz="2800" dirty="0" smtClean="0"/>
              <a:t>το 2001-2002.</a:t>
            </a:r>
          </a:p>
          <a:p>
            <a:pPr>
              <a:lnSpc>
                <a:spcPct val="120000"/>
              </a:lnSpc>
            </a:pPr>
            <a:r>
              <a:rPr lang="el-GR" sz="2800" dirty="0" smtClean="0"/>
              <a:t>Η </a:t>
            </a:r>
            <a:r>
              <a:rPr lang="en-US" sz="2800" dirty="0" smtClean="0"/>
              <a:t>NANDA-I </a:t>
            </a:r>
            <a:r>
              <a:rPr lang="el-GR" sz="2800" dirty="0" smtClean="0"/>
              <a:t>Ταξινόμηση ΙΙ είναι μια αναγνωρισμένη νοσηλευτική γλώσσα που πληροί τα κριτήρια που καθορίζονται από τον ΑΝΑ. </a:t>
            </a:r>
            <a:r>
              <a:rPr lang="en-US" sz="2800" dirty="0" smtClean="0"/>
              <a:t> </a:t>
            </a:r>
            <a:endParaRPr lang="el-GR" sz="2800" dirty="0" smtClean="0"/>
          </a:p>
          <a:p>
            <a:pPr>
              <a:lnSpc>
                <a:spcPct val="120000"/>
              </a:lnSpc>
            </a:pPr>
            <a:r>
              <a:rPr lang="el-GR" sz="2800" dirty="0" smtClean="0"/>
              <a:t>Η Ταξινόμηση ΙΙ, του 2012-2014, που χρησιμοποιήθηκε εδώ, αποτελείται από </a:t>
            </a:r>
            <a:r>
              <a:rPr lang="el-GR" sz="2800" b="1" dirty="0" smtClean="0"/>
              <a:t>13 τομείς</a:t>
            </a:r>
            <a:r>
              <a:rPr lang="el-GR" sz="2800" dirty="0" smtClean="0"/>
              <a:t>, </a:t>
            </a:r>
            <a:r>
              <a:rPr lang="el-GR" sz="2800" b="1" dirty="0" smtClean="0"/>
              <a:t>47 τάξεις </a:t>
            </a:r>
            <a:r>
              <a:rPr lang="el-GR" sz="2800" dirty="0" smtClean="0"/>
              <a:t>και πάνω από </a:t>
            </a:r>
            <a:r>
              <a:rPr lang="el-GR" sz="2800" b="1" dirty="0" smtClean="0"/>
              <a:t>200 νοσηλευτικές διαγνώσεις</a:t>
            </a:r>
            <a:r>
              <a:rPr lang="el-GR" sz="2800" dirty="0" smtClean="0"/>
              <a:t>.</a:t>
            </a:r>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010400"/>
          </a:xfrm>
        </p:spPr>
        <p:txBody>
          <a:bodyPr>
            <a:normAutofit/>
          </a:bodyPr>
          <a:lstStyle/>
          <a:p>
            <a:pPr algn="ctr"/>
            <a:r>
              <a:rPr lang="el-GR" sz="4500" b="1" dirty="0" smtClean="0"/>
              <a:t>ΔΟΜΗ ΤΗΣ ΤΑΞΙΝΟΜΗΣΗΣ ΙΙ</a:t>
            </a:r>
            <a:endParaRPr lang="el-GR" sz="4500" b="1" dirty="0"/>
          </a:p>
        </p:txBody>
      </p:sp>
      <p:sp>
        <p:nvSpPr>
          <p:cNvPr id="3" name="2 - Θέση περιεχομένου"/>
          <p:cNvSpPr>
            <a:spLocks noGrp="1"/>
          </p:cNvSpPr>
          <p:nvPr>
            <p:ph idx="1"/>
          </p:nvPr>
        </p:nvSpPr>
        <p:spPr>
          <a:xfrm>
            <a:off x="457200" y="2000240"/>
            <a:ext cx="8229600" cy="4500594"/>
          </a:xfrm>
        </p:spPr>
        <p:txBody>
          <a:bodyPr>
            <a:normAutofit fontScale="92500" lnSpcReduction="10000"/>
          </a:bodyPr>
          <a:lstStyle/>
          <a:p>
            <a:pPr>
              <a:lnSpc>
                <a:spcPct val="120000"/>
              </a:lnSpc>
            </a:pPr>
            <a:r>
              <a:rPr lang="el-GR" u="sng" dirty="0" smtClean="0"/>
              <a:t>3 επίπεδα:</a:t>
            </a:r>
            <a:r>
              <a:rPr lang="el-GR" dirty="0" smtClean="0"/>
              <a:t> τους τομείς, τις τάξεις και τις νοσηλευτικές διαγνώσεις.</a:t>
            </a:r>
          </a:p>
          <a:p>
            <a:pPr lvl="1">
              <a:lnSpc>
                <a:spcPct val="120000"/>
              </a:lnSpc>
            </a:pPr>
            <a:r>
              <a:rPr lang="el-GR" u="sng" dirty="0" smtClean="0"/>
              <a:t>Τομέας:</a:t>
            </a:r>
            <a:r>
              <a:rPr lang="el-GR" dirty="0" smtClean="0"/>
              <a:t> είναι μια σφαίρα γνώσης, επιρροής και έρευνας.</a:t>
            </a:r>
          </a:p>
          <a:p>
            <a:pPr lvl="1">
              <a:lnSpc>
                <a:spcPct val="120000"/>
              </a:lnSpc>
            </a:pPr>
            <a:r>
              <a:rPr lang="el-GR" u="sng" dirty="0" smtClean="0"/>
              <a:t>Τάξη:</a:t>
            </a:r>
            <a:r>
              <a:rPr lang="el-GR" dirty="0" smtClean="0"/>
              <a:t> είναι μια ομάδα κοινών χαρακτηριστικών.</a:t>
            </a:r>
          </a:p>
          <a:p>
            <a:pPr lvl="1">
              <a:lnSpc>
                <a:spcPct val="120000"/>
              </a:lnSpc>
            </a:pPr>
            <a:r>
              <a:rPr lang="el-GR" dirty="0" smtClean="0"/>
              <a:t>Οι </a:t>
            </a:r>
            <a:r>
              <a:rPr lang="el-GR" u="sng" dirty="0" smtClean="0"/>
              <a:t>διαγνώσεις</a:t>
            </a:r>
            <a:r>
              <a:rPr lang="el-GR" dirty="0" smtClean="0"/>
              <a:t> κατά </a:t>
            </a:r>
            <a:r>
              <a:rPr lang="en-US" dirty="0" smtClean="0"/>
              <a:t>NANDA-I</a:t>
            </a:r>
            <a:r>
              <a:rPr lang="el-GR" dirty="0" smtClean="0"/>
              <a:t> είναι έννοιες κατασκευασμένες από ένα πολυαξονικό σύστημα. </a:t>
            </a:r>
            <a:endParaRPr lang="en-US" dirty="0" smtClean="0"/>
          </a:p>
          <a:p>
            <a:pPr>
              <a:lnSpc>
                <a:spcPct val="120000"/>
              </a:lnSpc>
            </a:pPr>
            <a:endParaRPr lang="el-GR" u="sng" dirty="0" smtClean="0"/>
          </a:p>
          <a:p>
            <a:pPr>
              <a:lnSpc>
                <a:spcPct val="120000"/>
              </a:lnSpc>
            </a:pPr>
            <a:r>
              <a:rPr lang="el-GR" u="sng" dirty="0" smtClean="0"/>
              <a:t>Άξονας:</a:t>
            </a:r>
            <a:r>
              <a:rPr lang="el-GR" dirty="0" smtClean="0"/>
              <a:t> ορίζεται ως μια διάσταση της ανθρώπινης αντίδρασης που λαμβάνεται υπόψη στη διαγνωστική διαδικασία.</a:t>
            </a:r>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a:bodyPr>
          <a:lstStyle/>
          <a:p>
            <a:r>
              <a:rPr lang="el-GR" sz="4500" b="1" dirty="0" smtClean="0"/>
              <a:t>ΑΞΟΝΕΣ</a:t>
            </a:r>
            <a:endParaRPr lang="el-GR" sz="4500" b="1" dirty="0"/>
          </a:p>
        </p:txBody>
      </p:sp>
      <p:sp>
        <p:nvSpPr>
          <p:cNvPr id="3" name="2 - Θέση περιεχομένου"/>
          <p:cNvSpPr>
            <a:spLocks noGrp="1"/>
          </p:cNvSpPr>
          <p:nvPr>
            <p:ph idx="1"/>
          </p:nvPr>
        </p:nvSpPr>
        <p:spPr>
          <a:xfrm>
            <a:off x="457200" y="1643050"/>
            <a:ext cx="8229600" cy="4929222"/>
          </a:xfrm>
        </p:spPr>
        <p:txBody>
          <a:bodyPr>
            <a:normAutofit lnSpcReduction="10000"/>
          </a:bodyPr>
          <a:lstStyle/>
          <a:p>
            <a:r>
              <a:rPr lang="el-GR" sz="2000" dirty="0" smtClean="0"/>
              <a:t>Υπάρχουν 7 άξονες:</a:t>
            </a:r>
          </a:p>
          <a:p>
            <a:pPr lvl="1"/>
            <a:r>
              <a:rPr lang="el-GR" sz="2000" u="sng" dirty="0" smtClean="0"/>
              <a:t>Άξονας 1:</a:t>
            </a:r>
            <a:r>
              <a:rPr lang="el-GR" sz="2000" dirty="0" smtClean="0"/>
              <a:t> Διαγνωστική έννοια (ρίζα της διάγνωσης).</a:t>
            </a:r>
          </a:p>
          <a:p>
            <a:pPr lvl="1"/>
            <a:r>
              <a:rPr lang="el-GR" sz="2000" u="sng" dirty="0" smtClean="0"/>
              <a:t>Άξονας 2:</a:t>
            </a:r>
            <a:r>
              <a:rPr lang="el-GR" sz="2000" dirty="0" smtClean="0"/>
              <a:t> Αντικείμενο διάγνωσης (άτομο, οικογένεια, ομάδα, κοινότητα).</a:t>
            </a:r>
          </a:p>
          <a:p>
            <a:pPr lvl="1"/>
            <a:r>
              <a:rPr lang="el-GR" sz="2000" u="sng" dirty="0" smtClean="0"/>
              <a:t>Άξονας 3:</a:t>
            </a:r>
            <a:r>
              <a:rPr lang="el-GR" sz="2000" dirty="0" smtClean="0"/>
              <a:t> Κρίση (διαταραγμένη, αναποτελεσματική, κ.λπ.).</a:t>
            </a:r>
          </a:p>
          <a:p>
            <a:pPr lvl="1"/>
            <a:r>
              <a:rPr lang="el-GR" sz="2000" u="sng" dirty="0" smtClean="0"/>
              <a:t>Άξονας 4:</a:t>
            </a:r>
            <a:r>
              <a:rPr lang="el-GR" sz="2000" dirty="0" smtClean="0"/>
              <a:t> Εντόπιση (ουροδόχος κύστη, ακουστική, εγκεφαλική κ.λπ.).</a:t>
            </a:r>
          </a:p>
          <a:p>
            <a:pPr lvl="1"/>
            <a:r>
              <a:rPr lang="el-GR" sz="2000" u="sng" dirty="0" smtClean="0"/>
              <a:t>Άξονας 5:</a:t>
            </a:r>
            <a:r>
              <a:rPr lang="el-GR" sz="2000" dirty="0" smtClean="0"/>
              <a:t> Ηλικία (βρέφος, παιδί, ενήλικος, κ.λπ.).</a:t>
            </a:r>
          </a:p>
          <a:p>
            <a:pPr lvl="1"/>
            <a:r>
              <a:rPr lang="el-GR" sz="2000" u="sng" dirty="0" smtClean="0"/>
              <a:t>Άξονας 6:</a:t>
            </a:r>
            <a:r>
              <a:rPr lang="el-GR" sz="2000" dirty="0" smtClean="0"/>
              <a:t> Χρόνος (χρόνιος, οξύς, διακοπτόμενος, συνεχής).</a:t>
            </a:r>
          </a:p>
          <a:p>
            <a:pPr lvl="1"/>
            <a:r>
              <a:rPr lang="el-GR" sz="2000" u="sng" dirty="0" smtClean="0"/>
              <a:t>Άξονας 7:</a:t>
            </a:r>
            <a:r>
              <a:rPr lang="el-GR" sz="2000" dirty="0" smtClean="0"/>
              <a:t> Κατάσταση της διάγνωσης (υπαρκτή, κίνδυνος, προαγωγή υγείας).</a:t>
            </a:r>
          </a:p>
          <a:p>
            <a:pPr lvl="1"/>
            <a:endParaRPr lang="el-GR" sz="2000" dirty="0" smtClean="0"/>
          </a:p>
          <a:p>
            <a:r>
              <a:rPr lang="el-GR" sz="2000" dirty="0" smtClean="0"/>
              <a:t>Μια νοσηλευτική διάγνωση κατασκευάζεται συνδυάζοντας όρους από τους άξονες 1, 2 και 3 και προσθέτοντας όρους από άλλους άξονες για σχετική σαφήνεια.  </a:t>
            </a:r>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38962"/>
          </a:xfrm>
        </p:spPr>
        <p:txBody>
          <a:bodyPr/>
          <a:lstStyle/>
          <a:p>
            <a:r>
              <a:rPr lang="el-GR" b="1" dirty="0" smtClean="0"/>
              <a:t>Νοσηλευτική και Οικογένεια</a:t>
            </a:r>
            <a:endParaRPr lang="el-GR" b="1" dirty="0"/>
          </a:p>
        </p:txBody>
      </p:sp>
      <p:sp>
        <p:nvSpPr>
          <p:cNvPr id="3" name="2 - Θέση περιεχομένου"/>
          <p:cNvSpPr>
            <a:spLocks noGrp="1"/>
          </p:cNvSpPr>
          <p:nvPr>
            <p:ph idx="1"/>
          </p:nvPr>
        </p:nvSpPr>
        <p:spPr/>
        <p:txBody>
          <a:bodyPr>
            <a:normAutofit fontScale="92500" lnSpcReduction="20000"/>
          </a:bodyPr>
          <a:lstStyle/>
          <a:p>
            <a:pPr>
              <a:spcAft>
                <a:spcPts val="600"/>
              </a:spcAft>
            </a:pPr>
            <a:r>
              <a:rPr lang="el-GR" sz="2800" dirty="0" smtClean="0"/>
              <a:t>Η νοσηλευτική δίνει μεγάλη έμφαση στην οικογενειακή μονάδα. </a:t>
            </a:r>
          </a:p>
          <a:p>
            <a:pPr>
              <a:spcAft>
                <a:spcPts val="600"/>
              </a:spcAft>
            </a:pPr>
            <a:r>
              <a:rPr lang="el-GR" sz="2800" dirty="0" smtClean="0"/>
              <a:t>Η οικογενειακή νοσηλευτική αποτελεί σημαντικό τμήμα της φροντίδας υγείας, καθώς η υγεία των μελών της οικογένειας είναι στενά συνδεδεμένη με την ποιότητα της οικογενειακής ζωής. </a:t>
            </a:r>
          </a:p>
          <a:p>
            <a:pPr>
              <a:spcAft>
                <a:spcPts val="600"/>
              </a:spcAft>
            </a:pPr>
            <a:r>
              <a:rPr lang="el-GR" sz="2800" dirty="0" smtClean="0"/>
              <a:t>Ο καθορισμός των νοσηλευτικών διαγνώσεων, των νοσηλευτικών ενεργειών που θα ακολουθήσουν, και η αξιολόγηση των αποτελεσμάτων της φροντίδας, είναι απαραίτητες διαδικασίες και στη φροντίδα της οικογένειας. </a:t>
            </a:r>
          </a:p>
          <a:p>
            <a:pPr>
              <a:spcAft>
                <a:spcPts val="600"/>
              </a:spcAft>
              <a:buNone/>
            </a:pPr>
            <a:r>
              <a:rPr lang="el-GR" sz="2800" dirty="0" smtClean="0"/>
              <a:t> </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67524"/>
          </a:xfrm>
        </p:spPr>
        <p:txBody>
          <a:bodyPr>
            <a:noAutofit/>
          </a:bodyPr>
          <a:lstStyle/>
          <a:p>
            <a:pPr algn="ctr"/>
            <a:r>
              <a:rPr lang="el-GR" sz="3800" b="1" dirty="0" smtClean="0"/>
              <a:t>ΜΕΤΑΦΡΑΣΗ ΤΟΥ ΣΥΣΤΗΜΑΤΟΣ </a:t>
            </a:r>
            <a:r>
              <a:rPr lang="en-US" sz="3800" b="1" dirty="0" smtClean="0"/>
              <a:t>NANDA-I</a:t>
            </a:r>
            <a:endParaRPr lang="el-GR" sz="3800" b="1" dirty="0"/>
          </a:p>
        </p:txBody>
      </p:sp>
      <p:sp>
        <p:nvSpPr>
          <p:cNvPr id="3" name="2 - Θέση περιεχομένου"/>
          <p:cNvSpPr>
            <a:spLocks noGrp="1"/>
          </p:cNvSpPr>
          <p:nvPr>
            <p:ph idx="1"/>
          </p:nvPr>
        </p:nvSpPr>
        <p:spPr>
          <a:xfrm>
            <a:off x="457200" y="1935480"/>
            <a:ext cx="8229600" cy="4708230"/>
          </a:xfrm>
        </p:spPr>
        <p:txBody>
          <a:bodyPr>
            <a:normAutofit fontScale="85000" lnSpcReduction="10000"/>
          </a:bodyPr>
          <a:lstStyle/>
          <a:p>
            <a:r>
              <a:rPr lang="el-GR" sz="2800" dirty="0" smtClean="0"/>
              <a:t>Η μετάφραση πραγματοποιήθηκε με βάση την έκδοση του βιβλίου «</a:t>
            </a:r>
            <a:r>
              <a:rPr lang="en-US" sz="2800" dirty="0" smtClean="0"/>
              <a:t>NANDA International Nursing Diagnoses: Definitions &amp; Classifications 2012-2014»</a:t>
            </a:r>
            <a:r>
              <a:rPr lang="el-GR" sz="2800" dirty="0" smtClean="0"/>
              <a:t>.</a:t>
            </a:r>
          </a:p>
          <a:p>
            <a:r>
              <a:rPr lang="el-GR" sz="2800" dirty="0" smtClean="0"/>
              <a:t>Στην παρούσα εργασία έγινε μετάφραση στα Ελληνικά μόνο των </a:t>
            </a:r>
            <a:r>
              <a:rPr lang="el-GR" sz="2800" b="1" dirty="0" smtClean="0"/>
              <a:t>διαγνώσεων που αφορούν την οικογένεια</a:t>
            </a:r>
            <a:r>
              <a:rPr lang="el-GR" sz="2800" dirty="0" smtClean="0"/>
              <a:t>.</a:t>
            </a:r>
          </a:p>
          <a:p>
            <a:r>
              <a:rPr lang="el-GR" sz="2800" dirty="0" smtClean="0"/>
              <a:t>Από τις 216 διαγνώσεις του συστήματος </a:t>
            </a:r>
            <a:r>
              <a:rPr lang="en-US" sz="2800" dirty="0" smtClean="0"/>
              <a:t>NANDA-I</a:t>
            </a:r>
            <a:r>
              <a:rPr lang="el-GR" sz="2800" dirty="0" smtClean="0"/>
              <a:t>, μόνο </a:t>
            </a:r>
            <a:r>
              <a:rPr lang="el-GR" sz="2800" b="1" dirty="0" smtClean="0"/>
              <a:t>38 σχετίζονται με τη φροντίδα της οικογένειας</a:t>
            </a:r>
            <a:r>
              <a:rPr lang="el-GR" sz="2800" dirty="0" smtClean="0"/>
              <a:t>.</a:t>
            </a:r>
          </a:p>
          <a:p>
            <a:r>
              <a:rPr lang="el-GR" sz="2800" dirty="0" smtClean="0"/>
              <a:t>38 διαγνώσεις από 10 τομείς (συνολικά 13 τομείς στο σύστημα).</a:t>
            </a:r>
          </a:p>
          <a:p>
            <a:r>
              <a:rPr lang="el-GR" sz="2800" dirty="0" smtClean="0"/>
              <a:t>Μεταφράστηκαν οι τομείς, οι τάξεις και οι ορισμοί τους, καθώς και οι διαγνώσεις, οι ορισμοί τους, τα προσδιοριστικά χαρακτηριστικά, οι σχετιζόμενοι παράγοντες και οι παράγοντες κινδύνου.</a:t>
            </a:r>
            <a:r>
              <a:rPr lang="en-US" sz="2800" dirty="0" smtClean="0"/>
              <a:t> </a:t>
            </a:r>
            <a:endParaRPr lang="el-GR" sz="2800" dirty="0" smtClean="0"/>
          </a:p>
          <a:p>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936104"/>
          </a:xfrm>
        </p:spPr>
        <p:txBody>
          <a:bodyPr/>
          <a:lstStyle/>
          <a:p>
            <a:pPr algn="ctr"/>
            <a:r>
              <a:rPr lang="el-GR" b="1" dirty="0" smtClean="0"/>
              <a:t>ΤΑΞΙΝΟΜΗΣΗ</a:t>
            </a:r>
            <a:r>
              <a:rPr lang="el-GR" dirty="0" smtClean="0"/>
              <a:t> ΙΙΙ ;</a:t>
            </a:r>
            <a:endParaRPr lang="el-GR" dirty="0"/>
          </a:p>
        </p:txBody>
      </p:sp>
      <p:sp>
        <p:nvSpPr>
          <p:cNvPr id="3" name="2 - Θέση περιεχομένου"/>
          <p:cNvSpPr>
            <a:spLocks noGrp="1"/>
          </p:cNvSpPr>
          <p:nvPr>
            <p:ph idx="1"/>
          </p:nvPr>
        </p:nvSpPr>
        <p:spPr>
          <a:xfrm>
            <a:off x="457200" y="1700808"/>
            <a:ext cx="8229600" cy="4896544"/>
          </a:xfrm>
        </p:spPr>
        <p:txBody>
          <a:bodyPr>
            <a:normAutofit fontScale="92500" lnSpcReduction="10000"/>
          </a:bodyPr>
          <a:lstStyle/>
          <a:p>
            <a:r>
              <a:rPr lang="en-US" sz="2000" dirty="0" smtClean="0"/>
              <a:t>NANDA International Nursing Diagnoses: Definitions &amp; Classifications </a:t>
            </a:r>
            <a:r>
              <a:rPr lang="en-US" sz="2000" b="1" dirty="0" smtClean="0"/>
              <a:t>201</a:t>
            </a:r>
            <a:r>
              <a:rPr lang="el-GR" sz="2000" b="1" dirty="0" smtClean="0"/>
              <a:t>5</a:t>
            </a:r>
            <a:r>
              <a:rPr lang="en-US" sz="2000" b="1" dirty="0" smtClean="0"/>
              <a:t>-201</a:t>
            </a:r>
            <a:r>
              <a:rPr lang="el-GR" sz="2000" b="1" dirty="0" smtClean="0"/>
              <a:t>7</a:t>
            </a:r>
            <a:r>
              <a:rPr lang="el-GR" sz="2000" dirty="0" smtClean="0"/>
              <a:t>.</a:t>
            </a:r>
          </a:p>
          <a:p>
            <a:endParaRPr lang="el-GR" sz="2000" dirty="0" smtClean="0"/>
          </a:p>
          <a:p>
            <a:r>
              <a:rPr lang="el-GR" sz="2000" dirty="0" smtClean="0"/>
              <a:t>Πρόταση για Ταξινόμηση ΙΙΙ.</a:t>
            </a:r>
          </a:p>
          <a:p>
            <a:endParaRPr lang="el-GR" sz="2000" dirty="0" smtClean="0"/>
          </a:p>
          <a:p>
            <a:r>
              <a:rPr lang="el-GR" sz="2000" b="1" dirty="0" smtClean="0"/>
              <a:t>Τομέας</a:t>
            </a:r>
            <a:r>
              <a:rPr lang="el-GR" sz="2000" dirty="0" smtClean="0"/>
              <a:t> για την Οικογένεια με </a:t>
            </a:r>
            <a:r>
              <a:rPr lang="el-GR" sz="2000" b="1" dirty="0" smtClean="0"/>
              <a:t>Τάξεις</a:t>
            </a:r>
            <a:r>
              <a:rPr lang="el-GR" sz="2000" dirty="0" smtClean="0"/>
              <a:t> για:</a:t>
            </a:r>
            <a:endParaRPr lang="en-US" sz="2000" dirty="0" smtClean="0"/>
          </a:p>
          <a:p>
            <a:pPr lvl="1"/>
            <a:r>
              <a:rPr lang="el-GR" sz="2000" dirty="0" smtClean="0"/>
              <a:t>Αναπαραγωγή,</a:t>
            </a:r>
            <a:endParaRPr lang="en-US" sz="2000" dirty="0" smtClean="0"/>
          </a:p>
          <a:p>
            <a:pPr lvl="1"/>
            <a:r>
              <a:rPr lang="el-GR" sz="2000" dirty="0" smtClean="0"/>
              <a:t>Ρόλους στη φροντίδα (αφορούν την διαδικασία παροχής φροντίδας και τον ίδιο τον φροντιστή),</a:t>
            </a:r>
          </a:p>
          <a:p>
            <a:pPr lvl="1"/>
            <a:r>
              <a:rPr lang="el-GR" sz="2000" dirty="0" smtClean="0"/>
              <a:t>Οικογενειακή μονάδα.</a:t>
            </a:r>
          </a:p>
          <a:p>
            <a:pPr lvl="1"/>
            <a:endParaRPr lang="el-GR" sz="2000" dirty="0" smtClean="0"/>
          </a:p>
          <a:p>
            <a:r>
              <a:rPr lang="el-GR" sz="2000" b="1" dirty="0" smtClean="0"/>
              <a:t>Διαγνώσεις</a:t>
            </a:r>
          </a:p>
          <a:p>
            <a:endParaRPr lang="el-GR" sz="2000" b="1" dirty="0" smtClean="0"/>
          </a:p>
          <a:p>
            <a:r>
              <a:rPr lang="el-GR" sz="2000" dirty="0" smtClean="0"/>
              <a:t>Η Ταξινόμηση ΙΙΙ δεν έχει υιοθετηθεί ακόμα, καθώς πρέπει να εξεταστεί η καταλληλότητα της ως ταξινομική δομή για νοσηλευτικές διαγνώσεις.</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fontScale="90000"/>
          </a:bodyPr>
          <a:lstStyle/>
          <a:p>
            <a:pPr algn="ctr"/>
            <a:r>
              <a:rPr lang="el-GR" sz="4500" b="1" dirty="0" smtClean="0"/>
              <a:t>ΜΕΤΑΦΡΑΣΗ </a:t>
            </a:r>
            <a:endParaRPr lang="el-GR" sz="4500" b="1" dirty="0"/>
          </a:p>
        </p:txBody>
      </p:sp>
      <p:sp>
        <p:nvSpPr>
          <p:cNvPr id="3" name="2 - Θέση περιεχομένου"/>
          <p:cNvSpPr>
            <a:spLocks noGrp="1"/>
          </p:cNvSpPr>
          <p:nvPr>
            <p:ph idx="1"/>
          </p:nvPr>
        </p:nvSpPr>
        <p:spPr>
          <a:xfrm>
            <a:off x="457200" y="1643050"/>
            <a:ext cx="8229600" cy="4681550"/>
          </a:xfrm>
        </p:spPr>
        <p:txBody>
          <a:bodyPr>
            <a:normAutofit lnSpcReduction="10000"/>
          </a:bodyPr>
          <a:lstStyle/>
          <a:p>
            <a:r>
              <a:rPr lang="el-GR" dirty="0" smtClean="0"/>
              <a:t>Αρχικά, ζητήθηκε άδεια από τον </a:t>
            </a:r>
            <a:r>
              <a:rPr lang="en-US" dirty="0" smtClean="0"/>
              <a:t>NANDA</a:t>
            </a:r>
            <a:r>
              <a:rPr lang="el-GR" dirty="0" smtClean="0"/>
              <a:t> </a:t>
            </a:r>
            <a:r>
              <a:rPr lang="en-US" dirty="0" smtClean="0"/>
              <a:t>International</a:t>
            </a:r>
            <a:r>
              <a:rPr lang="el-GR" dirty="0" smtClean="0"/>
              <a:t> για τη μετάφραση από τα Αγγλικά στα Ελληνικά μόνο των διαγνώσεων που αφορούν την οικογένεια.</a:t>
            </a:r>
          </a:p>
          <a:p>
            <a:r>
              <a:rPr lang="el-GR" dirty="0" smtClean="0"/>
              <a:t>Η μετάφραση βασίστηκε στις καθιερωμένες αντιστοιχίες εννοιών στις δύο γλώσσες.</a:t>
            </a:r>
          </a:p>
          <a:p>
            <a:r>
              <a:rPr lang="el-GR" dirty="0" smtClean="0"/>
              <a:t>2 Φάσεις Μετάφρασης:</a:t>
            </a:r>
          </a:p>
          <a:p>
            <a:pPr lvl="1"/>
            <a:r>
              <a:rPr lang="el-GR" u="sng" dirty="0" smtClean="0"/>
              <a:t>1</a:t>
            </a:r>
            <a:r>
              <a:rPr lang="el-GR" u="sng" baseline="30000" dirty="0" smtClean="0"/>
              <a:t>η</a:t>
            </a:r>
            <a:r>
              <a:rPr lang="el-GR" u="sng" dirty="0" smtClean="0"/>
              <a:t> Φάση Μετάφρασης</a:t>
            </a:r>
            <a:r>
              <a:rPr lang="el-GR" dirty="0" smtClean="0"/>
              <a:t>: Μετάφραση από Αγγλικά σε Ελληνικά.</a:t>
            </a:r>
          </a:p>
          <a:p>
            <a:pPr lvl="1"/>
            <a:r>
              <a:rPr lang="el-GR" u="sng" dirty="0" smtClean="0"/>
              <a:t>2</a:t>
            </a:r>
            <a:r>
              <a:rPr lang="el-GR" u="sng" baseline="30000" dirty="0" smtClean="0"/>
              <a:t>η</a:t>
            </a:r>
            <a:r>
              <a:rPr lang="el-GR" u="sng" dirty="0" smtClean="0"/>
              <a:t> Φάση Μετάφρασης</a:t>
            </a:r>
            <a:r>
              <a:rPr lang="el-GR" dirty="0" smtClean="0"/>
              <a:t>: Διόρθωση του κειμένου από δεύτερο άτομο. Μετάφραση από Ελληνικά σε Αγγλικά. Εντοπισμός διαφορών στην ορολογία και περαιτέρω διόρθωση.</a:t>
            </a:r>
          </a:p>
          <a:p>
            <a:endParaRPr lang="el-GR" dirty="0" smtClean="0"/>
          </a:p>
          <a:p>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a:bodyPr>
          <a:lstStyle/>
          <a:p>
            <a:pPr algn="ctr"/>
            <a:r>
              <a:rPr lang="el-GR" sz="4500" b="1" dirty="0" smtClean="0"/>
              <a:t>ΔΙΑΦΟΡΕΣ ΣΤΗ ΜΕΤΑΦΡΑΣΗ</a:t>
            </a:r>
            <a:endParaRPr lang="el-GR" sz="4500" b="1" dirty="0"/>
          </a:p>
        </p:txBody>
      </p:sp>
      <p:graphicFrame>
        <p:nvGraphicFramePr>
          <p:cNvPr id="4" name="4 - Θέση περιεχομένου"/>
          <p:cNvGraphicFramePr>
            <a:graphicFrameLocks noGrp="1"/>
          </p:cNvGraphicFramePr>
          <p:nvPr>
            <p:ph idx="1"/>
          </p:nvPr>
        </p:nvGraphicFramePr>
        <p:xfrm>
          <a:off x="428595" y="1935163"/>
          <a:ext cx="8286810" cy="4663240"/>
        </p:xfrm>
        <a:graphic>
          <a:graphicData uri="http://schemas.openxmlformats.org/drawingml/2006/table">
            <a:tbl>
              <a:tblPr firstRow="1" bandRow="1">
                <a:tableStyleId>{F5AB1C69-6EDB-4FF4-983F-18BD219EF322}</a:tableStyleId>
              </a:tblPr>
              <a:tblGrid>
                <a:gridCol w="2762270"/>
                <a:gridCol w="2762270"/>
                <a:gridCol w="2762270"/>
              </a:tblGrid>
              <a:tr h="400025">
                <a:tc>
                  <a:txBody>
                    <a:bodyPr/>
                    <a:lstStyle/>
                    <a:p>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1</a:t>
                      </a:r>
                      <a:r>
                        <a:rPr lang="el-GR" baseline="30000" dirty="0" smtClean="0"/>
                        <a:t>η</a:t>
                      </a:r>
                      <a:r>
                        <a:rPr lang="el-GR" dirty="0" smtClean="0"/>
                        <a:t> Φάση Μετάφρασης</a:t>
                      </a:r>
                    </a:p>
                  </a:txBody>
                  <a:tcPr/>
                </a:tc>
                <a:tc>
                  <a:txBody>
                    <a:bodyPr/>
                    <a:lstStyle/>
                    <a:p>
                      <a:pPr algn="ctr"/>
                      <a:r>
                        <a:rPr lang="el-GR" dirty="0" smtClean="0"/>
                        <a:t>2</a:t>
                      </a:r>
                      <a:r>
                        <a:rPr lang="el-GR" baseline="30000" dirty="0" smtClean="0"/>
                        <a:t>η</a:t>
                      </a:r>
                      <a:r>
                        <a:rPr lang="el-GR" dirty="0" smtClean="0"/>
                        <a:t> Φάση Μετάφρασης</a:t>
                      </a:r>
                      <a:endParaRPr lang="el-GR" dirty="0"/>
                    </a:p>
                  </a:txBody>
                  <a:tcPr/>
                </a:tc>
              </a:tr>
              <a:tr h="400025">
                <a:tc>
                  <a:txBody>
                    <a:bodyPr/>
                    <a:lstStyle/>
                    <a:p>
                      <a:r>
                        <a:rPr lang="el-GR" dirty="0" smtClean="0"/>
                        <a:t>Τομείς</a:t>
                      </a:r>
                    </a:p>
                  </a:txBody>
                  <a:tcPr/>
                </a:tc>
                <a:tc rowSpan="8">
                  <a:txBody>
                    <a:bodyPr/>
                    <a:lstStyle/>
                    <a:p>
                      <a:pPr algn="ctr"/>
                      <a:r>
                        <a:rPr lang="el-GR" dirty="0" smtClean="0"/>
                        <a:t>Μετάφραση από τα Αγγλικά στα Ελληνικά</a:t>
                      </a:r>
                    </a:p>
                  </a:txBody>
                  <a:tcPr anchor="ctr"/>
                </a:tc>
                <a:tc>
                  <a:txBody>
                    <a:bodyPr/>
                    <a:lstStyle/>
                    <a:p>
                      <a:pPr algn="ctr"/>
                      <a:r>
                        <a:rPr lang="el-GR" dirty="0" smtClean="0"/>
                        <a:t>3/10 όρους</a:t>
                      </a:r>
                      <a:r>
                        <a:rPr lang="el-GR" baseline="0" dirty="0" smtClean="0"/>
                        <a:t> (5/21 λέξεις)</a:t>
                      </a:r>
                      <a:endParaRPr lang="el-GR" dirty="0"/>
                    </a:p>
                  </a:txBody>
                  <a:tcPr anchor="ctr"/>
                </a:tc>
              </a:tr>
              <a:tr h="400025">
                <a:tc>
                  <a:txBody>
                    <a:bodyPr/>
                    <a:lstStyle/>
                    <a:p>
                      <a:r>
                        <a:rPr lang="el-GR" dirty="0" smtClean="0"/>
                        <a:t>Ορισμοί Τομέων</a:t>
                      </a:r>
                      <a:endParaRPr lang="el-GR" dirty="0"/>
                    </a:p>
                  </a:txBody>
                  <a:tcPr/>
                </a:tc>
                <a:tc vMerge="1">
                  <a:txBody>
                    <a:bodyPr/>
                    <a:lstStyle/>
                    <a:p>
                      <a:endParaRPr lang="el-GR" dirty="0"/>
                    </a:p>
                  </a:txBody>
                  <a:tcPr/>
                </a:tc>
                <a:tc>
                  <a:txBody>
                    <a:bodyPr/>
                    <a:lstStyle/>
                    <a:p>
                      <a:pPr algn="ctr"/>
                      <a:r>
                        <a:rPr lang="el-GR" dirty="0" smtClean="0"/>
                        <a:t>10 διαφορές</a:t>
                      </a:r>
                      <a:endParaRPr lang="el-GR" dirty="0"/>
                    </a:p>
                  </a:txBody>
                  <a:tcPr anchor="ctr"/>
                </a:tc>
              </a:tr>
              <a:tr h="400025">
                <a:tc>
                  <a:txBody>
                    <a:bodyPr/>
                    <a:lstStyle/>
                    <a:p>
                      <a:r>
                        <a:rPr lang="el-GR" dirty="0" smtClean="0"/>
                        <a:t>Τάξεις</a:t>
                      </a:r>
                      <a:endParaRPr lang="el-GR" dirty="0"/>
                    </a:p>
                  </a:txBody>
                  <a:tcPr/>
                </a:tc>
                <a:tc vMerge="1">
                  <a:txBody>
                    <a:bodyPr/>
                    <a:lstStyle/>
                    <a:p>
                      <a:endParaRPr lang="el-GR" dirty="0"/>
                    </a:p>
                  </a:txBody>
                  <a:tcPr/>
                </a:tc>
                <a:tc>
                  <a:txBody>
                    <a:bodyPr/>
                    <a:lstStyle/>
                    <a:p>
                      <a:pPr algn="ctr"/>
                      <a:r>
                        <a:rPr lang="el-GR" dirty="0" smtClean="0"/>
                        <a:t>5/13</a:t>
                      </a:r>
                      <a:r>
                        <a:rPr lang="el-GR" baseline="0" dirty="0" smtClean="0"/>
                        <a:t> όρους</a:t>
                      </a:r>
                      <a:endParaRPr lang="el-GR" dirty="0"/>
                    </a:p>
                  </a:txBody>
                  <a:tcPr anchor="ctr"/>
                </a:tc>
              </a:tr>
              <a:tr h="400025">
                <a:tc>
                  <a:txBody>
                    <a:bodyPr/>
                    <a:lstStyle/>
                    <a:p>
                      <a:r>
                        <a:rPr lang="el-GR" dirty="0" smtClean="0"/>
                        <a:t>Ορισμοί Τάξεων</a:t>
                      </a:r>
                      <a:endParaRPr lang="el-GR" dirty="0"/>
                    </a:p>
                  </a:txBody>
                  <a:tcPr/>
                </a:tc>
                <a:tc vMerge="1">
                  <a:txBody>
                    <a:bodyPr/>
                    <a:lstStyle/>
                    <a:p>
                      <a:endParaRPr lang="el-GR" dirty="0"/>
                    </a:p>
                  </a:txBody>
                  <a:tcPr/>
                </a:tc>
                <a:tc>
                  <a:txBody>
                    <a:bodyPr/>
                    <a:lstStyle/>
                    <a:p>
                      <a:pPr algn="ctr"/>
                      <a:r>
                        <a:rPr lang="el-GR" dirty="0" smtClean="0"/>
                        <a:t>11 διαφορές</a:t>
                      </a:r>
                      <a:endParaRPr lang="el-GR" dirty="0"/>
                    </a:p>
                  </a:txBody>
                  <a:tcPr anchor="ctr"/>
                </a:tc>
              </a:tr>
              <a:tr h="400025">
                <a:tc>
                  <a:txBody>
                    <a:bodyPr/>
                    <a:lstStyle/>
                    <a:p>
                      <a:r>
                        <a:rPr lang="el-GR" dirty="0" smtClean="0"/>
                        <a:t>Διαγνώσεις</a:t>
                      </a:r>
                      <a:endParaRPr lang="el-GR" dirty="0"/>
                    </a:p>
                  </a:txBody>
                  <a:tcPr/>
                </a:tc>
                <a:tc vMerge="1">
                  <a:txBody>
                    <a:bodyPr/>
                    <a:lstStyle/>
                    <a:p>
                      <a:endParaRPr lang="el-GR" dirty="0"/>
                    </a:p>
                  </a:txBody>
                  <a:tcPr/>
                </a:tc>
                <a:tc>
                  <a:txBody>
                    <a:bodyPr/>
                    <a:lstStyle/>
                    <a:p>
                      <a:pPr algn="ctr"/>
                      <a:r>
                        <a:rPr lang="el-GR" dirty="0" smtClean="0"/>
                        <a:t>5/38 διαγνώσεις</a:t>
                      </a:r>
                      <a:endParaRPr lang="el-GR" dirty="0"/>
                    </a:p>
                  </a:txBody>
                  <a:tcPr anchor="ctr"/>
                </a:tc>
              </a:tr>
              <a:tr h="400025">
                <a:tc>
                  <a:txBody>
                    <a:bodyPr/>
                    <a:lstStyle/>
                    <a:p>
                      <a:r>
                        <a:rPr lang="el-GR" dirty="0" smtClean="0"/>
                        <a:t>Ορισμοί</a:t>
                      </a:r>
                      <a:r>
                        <a:rPr lang="el-GR" baseline="0" dirty="0" smtClean="0"/>
                        <a:t> Διαγνώσεων</a:t>
                      </a:r>
                      <a:endParaRPr lang="el-GR" dirty="0"/>
                    </a:p>
                  </a:txBody>
                  <a:tcPr/>
                </a:tc>
                <a:tc vMerge="1">
                  <a:txBody>
                    <a:bodyPr/>
                    <a:lstStyle/>
                    <a:p>
                      <a:endParaRPr lang="el-GR" dirty="0"/>
                    </a:p>
                  </a:txBody>
                  <a:tcPr/>
                </a:tc>
                <a:tc>
                  <a:txBody>
                    <a:bodyPr/>
                    <a:lstStyle/>
                    <a:p>
                      <a:pPr algn="ctr"/>
                      <a:r>
                        <a:rPr lang="el-GR" dirty="0" smtClean="0"/>
                        <a:t>57 λέξεις</a:t>
                      </a:r>
                      <a:endParaRPr lang="el-GR" dirty="0"/>
                    </a:p>
                  </a:txBody>
                  <a:tcPr anchor="ctr"/>
                </a:tc>
              </a:tr>
              <a:tr h="1294035">
                <a:tc>
                  <a:txBody>
                    <a:bodyPr/>
                    <a:lstStyle/>
                    <a:p>
                      <a:r>
                        <a:rPr lang="el-GR" dirty="0" smtClean="0"/>
                        <a:t>Προσδιοριστικά Χαρακτηριστικά/Σχετιζόμενοι</a:t>
                      </a:r>
                      <a:r>
                        <a:rPr lang="el-GR" baseline="0" dirty="0" smtClean="0"/>
                        <a:t> Παράγοντες/Παράγοντες Κινδύνου</a:t>
                      </a:r>
                      <a:endParaRPr lang="el-GR" dirty="0"/>
                    </a:p>
                  </a:txBody>
                  <a:tcPr/>
                </a:tc>
                <a:tc vMerge="1">
                  <a:txBody>
                    <a:bodyPr/>
                    <a:lstStyle/>
                    <a:p>
                      <a:endParaRPr lang="el-GR" dirty="0"/>
                    </a:p>
                  </a:txBody>
                  <a:tcPr/>
                </a:tc>
                <a:tc>
                  <a:txBody>
                    <a:bodyPr/>
                    <a:lstStyle/>
                    <a:p>
                      <a:pPr algn="ctr"/>
                      <a:r>
                        <a:rPr lang="el-GR" dirty="0" smtClean="0"/>
                        <a:t>128 λέξεις</a:t>
                      </a:r>
                      <a:endParaRPr lang="el-GR" dirty="0"/>
                    </a:p>
                  </a:txBody>
                  <a:tcPr anchor="ctr"/>
                </a:tc>
              </a:tr>
              <a:tr h="400025">
                <a:tc>
                  <a:txBody>
                    <a:bodyPr/>
                    <a:lstStyle/>
                    <a:p>
                      <a:r>
                        <a:rPr lang="el-GR" dirty="0" smtClean="0"/>
                        <a:t>ΣΥΝΟΛΟ</a:t>
                      </a:r>
                      <a:endParaRPr lang="el-GR" dirty="0"/>
                    </a:p>
                  </a:txBody>
                  <a:tcPr/>
                </a:tc>
                <a:tc vMerge="1">
                  <a:txBody>
                    <a:bodyPr/>
                    <a:lstStyle/>
                    <a:p>
                      <a:endParaRPr lang="el-GR" dirty="0"/>
                    </a:p>
                  </a:txBody>
                  <a:tcPr/>
                </a:tc>
                <a:tc>
                  <a:txBody>
                    <a:bodyPr/>
                    <a:lstStyle/>
                    <a:p>
                      <a:pPr algn="ctr"/>
                      <a:r>
                        <a:rPr lang="el-GR" b="1" dirty="0" smtClean="0"/>
                        <a:t>219</a:t>
                      </a:r>
                      <a:endParaRPr lang="el-GR" b="1" dirty="0"/>
                    </a:p>
                  </a:txBody>
                  <a:tcPr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57166"/>
            <a:ext cx="8229600" cy="1000132"/>
          </a:xfrm>
        </p:spPr>
        <p:txBody>
          <a:bodyPr>
            <a:normAutofit/>
          </a:bodyPr>
          <a:lstStyle/>
          <a:p>
            <a:r>
              <a:rPr lang="el-GR" sz="4500" b="1" dirty="0" smtClean="0"/>
              <a:t>ΠΙΟ ΣΥΓΚΕΚΡΙΜΕΝΑ…</a:t>
            </a:r>
            <a:endParaRPr lang="el-GR" sz="4500" b="1" dirty="0"/>
          </a:p>
        </p:txBody>
      </p:sp>
      <p:sp>
        <p:nvSpPr>
          <p:cNvPr id="3" name="2 - Θέση περιεχομένου"/>
          <p:cNvSpPr>
            <a:spLocks noGrp="1"/>
          </p:cNvSpPr>
          <p:nvPr>
            <p:ph idx="1"/>
          </p:nvPr>
        </p:nvSpPr>
        <p:spPr>
          <a:xfrm>
            <a:off x="457200" y="1643050"/>
            <a:ext cx="8229600" cy="4681550"/>
          </a:xfrm>
        </p:spPr>
        <p:txBody>
          <a:bodyPr>
            <a:normAutofit lnSpcReduction="10000"/>
          </a:bodyPr>
          <a:lstStyle/>
          <a:p>
            <a:pPr>
              <a:buNone/>
            </a:pPr>
            <a:r>
              <a:rPr lang="el-GR" sz="2800" b="1" dirty="0" smtClean="0"/>
              <a:t>Τομείς και Τάξεις:</a:t>
            </a:r>
          </a:p>
          <a:p>
            <a:r>
              <a:rPr lang="el-GR" u="sng" dirty="0" smtClean="0"/>
              <a:t>Τομέας 1:</a:t>
            </a:r>
            <a:r>
              <a:rPr lang="el-GR" dirty="0" smtClean="0"/>
              <a:t> Προαγωγή Υγείας</a:t>
            </a:r>
          </a:p>
          <a:p>
            <a:pPr lvl="1"/>
            <a:r>
              <a:rPr lang="el-GR" sz="2000" dirty="0" smtClean="0"/>
              <a:t>Τάξη 2: Διαχείριση της Υγείας</a:t>
            </a:r>
          </a:p>
          <a:p>
            <a:endParaRPr lang="el-GR" sz="2000" dirty="0" smtClean="0"/>
          </a:p>
          <a:p>
            <a:r>
              <a:rPr lang="el-GR" u="sng" dirty="0" smtClean="0"/>
              <a:t>Τομέας 2:</a:t>
            </a:r>
            <a:r>
              <a:rPr lang="el-GR" dirty="0" smtClean="0"/>
              <a:t> Θρέψη</a:t>
            </a:r>
          </a:p>
          <a:p>
            <a:pPr lvl="1"/>
            <a:r>
              <a:rPr lang="el-GR" sz="2000" dirty="0" smtClean="0"/>
              <a:t>Τάξη 1: Βρώση</a:t>
            </a:r>
          </a:p>
          <a:p>
            <a:endParaRPr lang="el-GR" sz="2000" dirty="0" smtClean="0"/>
          </a:p>
          <a:p>
            <a:r>
              <a:rPr lang="el-GR" u="sng" dirty="0" smtClean="0"/>
              <a:t>Τομέας 4:</a:t>
            </a:r>
            <a:r>
              <a:rPr lang="el-GR" dirty="0" smtClean="0"/>
              <a:t> Δραστηριότητα/Ανάπαυση</a:t>
            </a:r>
          </a:p>
          <a:p>
            <a:pPr lvl="1"/>
            <a:r>
              <a:rPr lang="el-GR" sz="2000" dirty="0" smtClean="0"/>
              <a:t>Τάξη 5: Αυτοφροντίδα</a:t>
            </a:r>
          </a:p>
          <a:p>
            <a:pPr lvl="1"/>
            <a:endParaRPr lang="el-GR" sz="2000" dirty="0" smtClean="0"/>
          </a:p>
          <a:p>
            <a:r>
              <a:rPr lang="el-GR" u="sng" dirty="0" smtClean="0"/>
              <a:t>Τομέας 5:</a:t>
            </a:r>
            <a:r>
              <a:rPr lang="el-GR" dirty="0" smtClean="0"/>
              <a:t> Αντίληψη/Γνωστική Λειτουργία</a:t>
            </a:r>
          </a:p>
          <a:p>
            <a:pPr lvl="1"/>
            <a:r>
              <a:rPr lang="el-GR" sz="2000" dirty="0" smtClean="0"/>
              <a:t>Τάξη 4: Γνωστική Λειτουργία</a:t>
            </a:r>
          </a:p>
          <a:p>
            <a:endParaRPr lang="el-GR" sz="2400" dirty="0" smtClean="0"/>
          </a:p>
          <a:p>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00108"/>
            <a:ext cx="8229600" cy="5324492"/>
          </a:xfrm>
        </p:spPr>
        <p:txBody>
          <a:bodyPr>
            <a:normAutofit/>
          </a:bodyPr>
          <a:lstStyle/>
          <a:p>
            <a:pPr>
              <a:lnSpc>
                <a:spcPct val="150000"/>
              </a:lnSpc>
              <a:buNone/>
            </a:pPr>
            <a:r>
              <a:rPr lang="el-GR" sz="2400" b="1" dirty="0" smtClean="0"/>
              <a:t>Τομείς και Τάξεις:</a:t>
            </a:r>
          </a:p>
          <a:p>
            <a:r>
              <a:rPr lang="el-GR" sz="2400" u="sng" dirty="0" smtClean="0"/>
              <a:t>Τομέας 7:</a:t>
            </a:r>
            <a:r>
              <a:rPr lang="el-GR" sz="2400" dirty="0" smtClean="0"/>
              <a:t> Σχέσεις Ρόλων</a:t>
            </a:r>
          </a:p>
          <a:p>
            <a:pPr lvl="1"/>
            <a:r>
              <a:rPr lang="el-GR" sz="2000" dirty="0" smtClean="0"/>
              <a:t>Τάξη 1: Ρόλοι Φροντιστή</a:t>
            </a:r>
          </a:p>
          <a:p>
            <a:pPr lvl="1"/>
            <a:r>
              <a:rPr lang="el-GR" sz="2000" dirty="0" smtClean="0"/>
              <a:t>Τάξη 2: Οικογενειακές Σχέσεις</a:t>
            </a:r>
          </a:p>
          <a:p>
            <a:pPr lvl="1"/>
            <a:r>
              <a:rPr lang="el-GR" sz="2000" dirty="0" smtClean="0"/>
              <a:t>Τάξη 3: Απόδοση Ρόλου</a:t>
            </a:r>
          </a:p>
          <a:p>
            <a:pPr lvl="1"/>
            <a:endParaRPr lang="el-GR" sz="2000" dirty="0" smtClean="0"/>
          </a:p>
          <a:p>
            <a:r>
              <a:rPr lang="el-GR" sz="2400" u="sng" dirty="0" smtClean="0"/>
              <a:t>Τομέας 8:</a:t>
            </a:r>
            <a:r>
              <a:rPr lang="el-GR" sz="2400" dirty="0" smtClean="0"/>
              <a:t> Σεξουαλικότητα</a:t>
            </a:r>
          </a:p>
          <a:p>
            <a:pPr lvl="1"/>
            <a:r>
              <a:rPr lang="el-GR" sz="2000" dirty="0" smtClean="0"/>
              <a:t>Τάξη 2: Σεξουαλική Λειτουργία</a:t>
            </a:r>
          </a:p>
          <a:p>
            <a:pPr lvl="1"/>
            <a:endParaRPr lang="el-GR" sz="2000" dirty="0" smtClean="0"/>
          </a:p>
          <a:p>
            <a:r>
              <a:rPr lang="el-GR" sz="2200" u="sng" dirty="0" smtClean="0"/>
              <a:t>Τομέας 9:</a:t>
            </a:r>
            <a:r>
              <a:rPr lang="el-GR" sz="2200" dirty="0" smtClean="0"/>
              <a:t> Αντιμετώπιση/Ανοχή στο Στρες</a:t>
            </a:r>
          </a:p>
          <a:p>
            <a:pPr lvl="1"/>
            <a:r>
              <a:rPr lang="el-GR" sz="2000" dirty="0" smtClean="0"/>
              <a:t>Τάξη 2: Αντιδράσεις Αντιμετώπισης</a:t>
            </a:r>
          </a:p>
          <a:p>
            <a:endParaRPr lang="el-G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467368"/>
          </a:xfrm>
        </p:spPr>
        <p:txBody>
          <a:bodyPr/>
          <a:lstStyle/>
          <a:p>
            <a:pPr>
              <a:lnSpc>
                <a:spcPct val="150000"/>
              </a:lnSpc>
              <a:buNone/>
            </a:pPr>
            <a:r>
              <a:rPr lang="el-GR" sz="2800" b="1" dirty="0" smtClean="0"/>
              <a:t>Τομείς και Τάξεις:</a:t>
            </a:r>
            <a:endParaRPr lang="el-GR" dirty="0" smtClean="0"/>
          </a:p>
          <a:p>
            <a:r>
              <a:rPr lang="el-GR" sz="2400" u="sng" dirty="0" smtClean="0"/>
              <a:t>Τομέας 10:</a:t>
            </a:r>
            <a:r>
              <a:rPr lang="el-GR" sz="2400" dirty="0" smtClean="0"/>
              <a:t> Θεμελιώδεις Αρχές Ζωής </a:t>
            </a:r>
          </a:p>
          <a:p>
            <a:pPr lvl="1"/>
            <a:r>
              <a:rPr lang="el-GR" sz="2000" dirty="0" smtClean="0"/>
              <a:t>Τάξη 3: Ταύτιση Αξιών/Πεποιθήσεων/Πράξεων </a:t>
            </a:r>
          </a:p>
          <a:p>
            <a:endParaRPr lang="el-GR" sz="2400" u="sng" dirty="0" smtClean="0"/>
          </a:p>
          <a:p>
            <a:r>
              <a:rPr lang="el-GR" sz="2400" u="sng" dirty="0" smtClean="0"/>
              <a:t>Τομέας 11:</a:t>
            </a:r>
            <a:r>
              <a:rPr lang="el-GR" sz="2400" dirty="0" smtClean="0"/>
              <a:t> Ασφάλεια/Προστασία</a:t>
            </a:r>
          </a:p>
          <a:p>
            <a:pPr lvl="1"/>
            <a:r>
              <a:rPr lang="el-GR" sz="2200" dirty="0" smtClean="0"/>
              <a:t>Τάξη 2: Σωματική Βλάβη</a:t>
            </a:r>
          </a:p>
          <a:p>
            <a:pPr lvl="1"/>
            <a:r>
              <a:rPr lang="el-GR" sz="2200" dirty="0" smtClean="0"/>
              <a:t>Τάξη 3: Βία</a:t>
            </a:r>
          </a:p>
          <a:p>
            <a:pPr lvl="1"/>
            <a:endParaRPr lang="el-GR" sz="2200" dirty="0" smtClean="0"/>
          </a:p>
          <a:p>
            <a:r>
              <a:rPr lang="el-GR" u="sng" dirty="0" smtClean="0"/>
              <a:t>Τομέας 12:</a:t>
            </a:r>
            <a:r>
              <a:rPr lang="el-GR" dirty="0" smtClean="0"/>
              <a:t> Άνεση</a:t>
            </a:r>
            <a:endParaRPr lang="el-GR" sz="2400" dirty="0" smtClean="0"/>
          </a:p>
          <a:p>
            <a:pPr lvl="1"/>
            <a:r>
              <a:rPr lang="el-GR" sz="2000" dirty="0" smtClean="0"/>
              <a:t>Τάξη 3: Κοινωνική Άνεση</a:t>
            </a:r>
            <a:endParaRPr lang="el-GR"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571480"/>
            <a:ext cx="8329642" cy="785818"/>
          </a:xfrm>
        </p:spPr>
        <p:txBody>
          <a:bodyPr>
            <a:noAutofit/>
          </a:bodyPr>
          <a:lstStyle/>
          <a:p>
            <a:r>
              <a:rPr lang="el-GR" sz="3400" b="1" dirty="0" smtClean="0"/>
              <a:t>ΔΙΑΓΝΩΣΕΙΣ ΠΟΥ ΑΦΟΡΟΥΝ ΤΗΝ ΟΙΚΟΓΕΝΕΙΑ</a:t>
            </a:r>
            <a:endParaRPr lang="el-GR" sz="3400" b="1" dirty="0"/>
          </a:p>
        </p:txBody>
      </p:sp>
      <p:sp>
        <p:nvSpPr>
          <p:cNvPr id="3" name="2 - Θέση περιεχομένου"/>
          <p:cNvSpPr>
            <a:spLocks noGrp="1"/>
          </p:cNvSpPr>
          <p:nvPr>
            <p:ph idx="1"/>
          </p:nvPr>
        </p:nvSpPr>
        <p:spPr>
          <a:xfrm>
            <a:off x="457200" y="1785926"/>
            <a:ext cx="8229600" cy="4714908"/>
          </a:xfrm>
        </p:spPr>
        <p:txBody>
          <a:bodyPr>
            <a:normAutofit fontScale="85000" lnSpcReduction="20000"/>
          </a:bodyPr>
          <a:lstStyle/>
          <a:p>
            <a:pPr marL="514350" indent="-514350">
              <a:buFont typeface="+mj-lt"/>
              <a:buAutoNum type="arabicPeriod"/>
            </a:pPr>
            <a:r>
              <a:rPr lang="el-GR" dirty="0" smtClean="0"/>
              <a:t>Συμπεριφορά επικίνδυνη για την υγεία.</a:t>
            </a:r>
          </a:p>
          <a:p>
            <a:pPr marL="514350" indent="-514350">
              <a:buFont typeface="+mj-lt"/>
              <a:buAutoNum type="arabicPeriod"/>
            </a:pPr>
            <a:r>
              <a:rPr lang="el-GR" dirty="0" smtClean="0"/>
              <a:t>Αναποτελεσματική διατήρηση υγείας.</a:t>
            </a:r>
          </a:p>
          <a:p>
            <a:pPr marL="514350" indent="-514350">
              <a:buFont typeface="+mj-lt"/>
              <a:buAutoNum type="arabicPeriod"/>
            </a:pPr>
            <a:r>
              <a:rPr lang="el-GR" dirty="0" smtClean="0"/>
              <a:t>Αναποτελεσματική διαχείριση θεραπευτικής αγωγής από οικογένεια.</a:t>
            </a:r>
          </a:p>
          <a:p>
            <a:pPr marL="514350" indent="-514350">
              <a:buFont typeface="+mj-lt"/>
              <a:buAutoNum type="arabicPeriod"/>
            </a:pPr>
            <a:r>
              <a:rPr lang="el-GR" dirty="0" smtClean="0"/>
              <a:t>Μη ισορροπημένη διατροφή: Λιγότερη από τις απαιτήσεις του σώματος</a:t>
            </a:r>
          </a:p>
          <a:p>
            <a:pPr marL="514350" indent="-514350">
              <a:buFont typeface="+mj-lt"/>
              <a:buAutoNum type="arabicPeriod"/>
            </a:pPr>
            <a:r>
              <a:rPr lang="el-GR" dirty="0" smtClean="0"/>
              <a:t>Μη ισορροπημένη διατροφή: Περισσότερη από τις απαιτήσεις του σώματος.</a:t>
            </a:r>
          </a:p>
          <a:p>
            <a:pPr marL="514350" indent="-514350">
              <a:buFont typeface="+mj-lt"/>
              <a:buAutoNum type="arabicPeriod"/>
            </a:pPr>
            <a:r>
              <a:rPr lang="el-GR" dirty="0" smtClean="0"/>
              <a:t>Κίνδυνος για μη ισορροπημένη διατροφή: Περισσότερη από τις απαιτήσεις του σώματος.</a:t>
            </a:r>
          </a:p>
          <a:p>
            <a:pPr marL="514350" indent="-514350">
              <a:buFont typeface="+mj-lt"/>
              <a:buAutoNum type="arabicPeriod"/>
            </a:pPr>
            <a:r>
              <a:rPr lang="el-GR" dirty="0" smtClean="0"/>
              <a:t>Ανεπαρκής διατήρηση οικίας.</a:t>
            </a:r>
          </a:p>
          <a:p>
            <a:pPr marL="514350" indent="-514350">
              <a:buFont typeface="+mj-lt"/>
              <a:buAutoNum type="arabicPeriod"/>
            </a:pPr>
            <a:r>
              <a:rPr lang="el-GR" dirty="0" smtClean="0"/>
              <a:t>Έλλειμμα γνώσης.</a:t>
            </a:r>
          </a:p>
          <a:p>
            <a:pPr marL="514350" indent="-514350">
              <a:buFont typeface="+mj-lt"/>
              <a:buAutoNum type="arabicPeriod"/>
            </a:pPr>
            <a:r>
              <a:rPr lang="el-GR" dirty="0" smtClean="0"/>
              <a:t>Ετοιμότητα για βελτίωση της γνώσης.</a:t>
            </a:r>
          </a:p>
          <a:p>
            <a:pPr marL="514350" indent="-514350">
              <a:buFont typeface="+mj-lt"/>
              <a:buAutoNum type="arabicPeriod"/>
            </a:pPr>
            <a:r>
              <a:rPr lang="el-GR" dirty="0" smtClean="0"/>
              <a:t>Διαταραγμένη γονική ικανότητα.</a:t>
            </a:r>
          </a:p>
          <a:p>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a:bodyPr>
          <a:lstStyle/>
          <a:p>
            <a:r>
              <a:rPr lang="el-GR" sz="3400" b="1" dirty="0" smtClean="0"/>
              <a:t>ΔΙΑΓΝΩΣΕΙΣ ΠΟΥ ΑΦΟΡΟΥΝ ΤΗΝ ΟΙΚΟΓΕΝΕΙΑ</a:t>
            </a:r>
            <a:endParaRPr lang="el-GR" sz="3400" b="1" dirty="0"/>
          </a:p>
        </p:txBody>
      </p:sp>
      <p:sp>
        <p:nvSpPr>
          <p:cNvPr id="3" name="2 - Θέση περιεχομένου"/>
          <p:cNvSpPr>
            <a:spLocks noGrp="1"/>
          </p:cNvSpPr>
          <p:nvPr>
            <p:ph idx="1"/>
          </p:nvPr>
        </p:nvSpPr>
        <p:spPr>
          <a:xfrm>
            <a:off x="457200" y="1714488"/>
            <a:ext cx="8229600" cy="4786346"/>
          </a:xfrm>
        </p:spPr>
        <p:txBody>
          <a:bodyPr>
            <a:normAutofit fontScale="70000" lnSpcReduction="20000"/>
          </a:bodyPr>
          <a:lstStyle/>
          <a:p>
            <a:pPr marL="514350" indent="-514350">
              <a:buFont typeface="+mj-lt"/>
              <a:buAutoNum type="arabicPeriod" startAt="11"/>
            </a:pPr>
            <a:r>
              <a:rPr lang="el-GR" sz="2800" dirty="0" smtClean="0"/>
              <a:t>Ετοιμότητα για βελτίωση γονικής ικανότητας.</a:t>
            </a:r>
          </a:p>
          <a:p>
            <a:pPr marL="514350" indent="-514350">
              <a:buFont typeface="+mj-lt"/>
              <a:buAutoNum type="arabicPeriod" startAt="11"/>
            </a:pPr>
            <a:r>
              <a:rPr lang="el-GR" sz="2800" dirty="0" smtClean="0"/>
              <a:t>Κίνδυνος για διαταραγμένη γονική ικανότητα.</a:t>
            </a:r>
          </a:p>
          <a:p>
            <a:pPr marL="514350" indent="-514350">
              <a:buFont typeface="+mj-lt"/>
              <a:buAutoNum type="arabicPeriod" startAt="11"/>
            </a:pPr>
            <a:r>
              <a:rPr lang="el-GR" sz="2800" dirty="0" smtClean="0"/>
              <a:t>Κίνδυνος για διαταραχή δεσμού γονέα/παιδιού.</a:t>
            </a:r>
          </a:p>
          <a:p>
            <a:pPr marL="514350" indent="-514350">
              <a:buFont typeface="+mj-lt"/>
              <a:buAutoNum type="arabicPeriod" startAt="11"/>
            </a:pPr>
            <a:r>
              <a:rPr lang="el-GR" sz="2800" dirty="0" smtClean="0"/>
              <a:t>Δυσλειτουργία οικογενειακών διεργασιών.</a:t>
            </a:r>
          </a:p>
          <a:p>
            <a:pPr marL="514350" indent="-514350">
              <a:buFont typeface="+mj-lt"/>
              <a:buAutoNum type="arabicPeriod" startAt="11"/>
            </a:pPr>
            <a:r>
              <a:rPr lang="el-GR" sz="2800" dirty="0" smtClean="0"/>
              <a:t>Διαταραγμένες οικογενειακές διεργασίες.</a:t>
            </a:r>
          </a:p>
          <a:p>
            <a:pPr marL="514350" indent="-514350">
              <a:buFont typeface="+mj-lt"/>
              <a:buAutoNum type="arabicPeriod" startAt="11"/>
            </a:pPr>
            <a:r>
              <a:rPr lang="el-GR" sz="2800" dirty="0" smtClean="0"/>
              <a:t>Ετοιμότητα για βελτίωση οικογενειακών διεργασιών.</a:t>
            </a:r>
          </a:p>
          <a:p>
            <a:pPr marL="514350" indent="-514350">
              <a:buFont typeface="+mj-lt"/>
              <a:buAutoNum type="arabicPeriod" startAt="11"/>
            </a:pPr>
            <a:r>
              <a:rPr lang="el-GR" sz="2800" dirty="0" smtClean="0"/>
              <a:t>Σύγκρουση γονικού ρόλου.</a:t>
            </a:r>
          </a:p>
          <a:p>
            <a:pPr marL="514350" indent="-514350">
              <a:buFont typeface="+mj-lt"/>
              <a:buAutoNum type="arabicPeriod" startAt="11"/>
            </a:pPr>
            <a:r>
              <a:rPr lang="el-GR" sz="2800" dirty="0" smtClean="0"/>
              <a:t>Αναποτελεσματική εκπλήρωση ρόλου.</a:t>
            </a:r>
          </a:p>
          <a:p>
            <a:pPr marL="514350" indent="-514350">
              <a:buFont typeface="+mj-lt"/>
              <a:buAutoNum type="arabicPeriod" startAt="11"/>
            </a:pPr>
            <a:r>
              <a:rPr lang="el-GR" sz="2800" dirty="0" smtClean="0"/>
              <a:t>Διαταραγμένη κοινωνική αλληλεπίδραση.</a:t>
            </a:r>
          </a:p>
          <a:p>
            <a:pPr marL="514350" indent="-514350">
              <a:buFont typeface="+mj-lt"/>
              <a:buAutoNum type="arabicPeriod" startAt="11"/>
            </a:pPr>
            <a:r>
              <a:rPr lang="el-GR" sz="2800" dirty="0" smtClean="0"/>
              <a:t>Αναποτελεσματικό σεξουαλικό πρότυπο.</a:t>
            </a:r>
          </a:p>
          <a:p>
            <a:pPr marL="514350" indent="-514350">
              <a:buFont typeface="+mj-lt"/>
              <a:buAutoNum type="arabicPeriod" startAt="11"/>
            </a:pPr>
            <a:r>
              <a:rPr lang="el-GR" sz="2800" dirty="0" smtClean="0"/>
              <a:t>Ανεπαρκής υποστήριξη από την οικογένεια.</a:t>
            </a:r>
            <a:endParaRPr lang="en-US" sz="2800" dirty="0" smtClean="0"/>
          </a:p>
          <a:p>
            <a:pPr marL="514350" indent="-514350">
              <a:buFont typeface="+mj-lt"/>
              <a:buAutoNum type="arabicPeriod" startAt="11"/>
            </a:pPr>
            <a:r>
              <a:rPr lang="el-GR" sz="2800" dirty="0" smtClean="0"/>
              <a:t>Ανικανότητα υποστήριξης από την οικογένεια.</a:t>
            </a:r>
          </a:p>
          <a:p>
            <a:pPr marL="514350" indent="-514350">
              <a:buFont typeface="+mj-lt"/>
              <a:buAutoNum type="arabicPeriod" startAt="11"/>
            </a:pPr>
            <a:r>
              <a:rPr lang="el-GR" sz="2800" dirty="0" smtClean="0"/>
              <a:t>Ετοιμότητα για βελτίωση της υποστήριξης από την οικογένεια.</a:t>
            </a:r>
          </a:p>
          <a:p>
            <a:pPr marL="514350" indent="-514350">
              <a:buFont typeface="+mj-lt"/>
              <a:buAutoNum type="arabicPeriod" startAt="11"/>
            </a:pPr>
            <a:r>
              <a:rPr lang="el-GR" sz="2800" dirty="0" smtClean="0"/>
              <a:t>Θρήνος. </a:t>
            </a:r>
          </a:p>
          <a:p>
            <a:pPr marL="514350" indent="-514350">
              <a:buFont typeface="+mj-lt"/>
              <a:buAutoNum type="arabicPeriod" startAt="11"/>
            </a:pPr>
            <a:r>
              <a:rPr lang="el-GR" sz="2800" dirty="0" smtClean="0"/>
              <a:t>Περιπεπλεγμένος θρήνος.</a:t>
            </a:r>
          </a:p>
          <a:p>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24648"/>
          </a:xfrm>
        </p:spPr>
        <p:txBody>
          <a:bodyPr>
            <a:normAutofit/>
          </a:bodyPr>
          <a:lstStyle/>
          <a:p>
            <a:r>
              <a:rPr lang="el-GR" sz="3400" b="1" dirty="0" smtClean="0"/>
              <a:t>ΔΙΑΓΝΩΣΕΙΣ ΠΟΥ ΑΦΟΡΟΥΝ ΤΗΝ ΟΙΚΟΓΕΝΕΙΑ</a:t>
            </a:r>
            <a:endParaRPr lang="el-GR" sz="3400" b="1" dirty="0"/>
          </a:p>
        </p:txBody>
      </p:sp>
      <p:sp>
        <p:nvSpPr>
          <p:cNvPr id="3" name="2 - Θέση περιεχομένου"/>
          <p:cNvSpPr>
            <a:spLocks noGrp="1"/>
          </p:cNvSpPr>
          <p:nvPr>
            <p:ph idx="1"/>
          </p:nvPr>
        </p:nvSpPr>
        <p:spPr>
          <a:xfrm>
            <a:off x="457200" y="1785926"/>
            <a:ext cx="8229600" cy="4538674"/>
          </a:xfrm>
        </p:spPr>
        <p:txBody>
          <a:bodyPr>
            <a:normAutofit fontScale="77500" lnSpcReduction="20000"/>
          </a:bodyPr>
          <a:lstStyle/>
          <a:p>
            <a:pPr marL="514350" indent="-514350">
              <a:buFont typeface="+mj-lt"/>
              <a:buAutoNum type="arabicPeriod" startAt="26"/>
            </a:pPr>
            <a:r>
              <a:rPr lang="el-GR" sz="2800" dirty="0" smtClean="0"/>
              <a:t>Κίνδυνος για περιπεπλεγμένο θρήνο.</a:t>
            </a:r>
          </a:p>
          <a:p>
            <a:pPr marL="514350" indent="-514350">
              <a:buFont typeface="+mj-lt"/>
              <a:buAutoNum type="arabicPeriod" startAt="26"/>
            </a:pPr>
            <a:r>
              <a:rPr lang="el-GR" sz="2800" dirty="0" smtClean="0"/>
              <a:t>Αίσθημα απώλειας ελέγχου.</a:t>
            </a:r>
          </a:p>
          <a:p>
            <a:pPr marL="514350" indent="-514350">
              <a:buFont typeface="+mj-lt"/>
              <a:buAutoNum type="arabicPeriod" startAt="26"/>
            </a:pPr>
            <a:r>
              <a:rPr lang="el-GR" sz="2800" dirty="0" smtClean="0"/>
              <a:t>Κίνδυνος για αίσθημα απώλειας ελέγχου.</a:t>
            </a:r>
          </a:p>
          <a:p>
            <a:pPr marL="514350" indent="-514350">
              <a:buFont typeface="+mj-lt"/>
              <a:buAutoNum type="arabicPeriod" startAt="26"/>
            </a:pPr>
            <a:r>
              <a:rPr lang="el-GR" sz="2800" dirty="0" smtClean="0"/>
              <a:t>Διαταραγμένη ανθεκτικότητα ατόμου.</a:t>
            </a:r>
          </a:p>
          <a:p>
            <a:pPr marL="514350" indent="-514350">
              <a:buFont typeface="+mj-lt"/>
              <a:buAutoNum type="arabicPeriod" startAt="26"/>
            </a:pPr>
            <a:r>
              <a:rPr lang="el-GR" sz="2800" dirty="0" smtClean="0"/>
              <a:t>Ετοιμότητα για βελτίωση ανθεκτικότητας.</a:t>
            </a:r>
          </a:p>
          <a:p>
            <a:pPr marL="514350" indent="-514350">
              <a:buFont typeface="+mj-lt"/>
              <a:buAutoNum type="arabicPeriod" startAt="26"/>
            </a:pPr>
            <a:r>
              <a:rPr lang="el-GR" sz="2800" dirty="0" smtClean="0"/>
              <a:t>Κίνδυνος για ανεπαρκή ανθεκτικότητα.</a:t>
            </a:r>
          </a:p>
          <a:p>
            <a:pPr marL="514350" indent="-514350">
              <a:buFont typeface="+mj-lt"/>
              <a:buAutoNum type="arabicPeriod" startAt="26"/>
            </a:pPr>
            <a:r>
              <a:rPr lang="el-GR" sz="2800" dirty="0" smtClean="0"/>
              <a:t>Ετοιμότητα για βελτίωση λήψης αποφάσεων.</a:t>
            </a:r>
          </a:p>
          <a:p>
            <a:pPr marL="514350" indent="-514350">
              <a:buFont typeface="+mj-lt"/>
              <a:buAutoNum type="arabicPeriod" startAt="26"/>
            </a:pPr>
            <a:r>
              <a:rPr lang="el-GR" sz="2800" dirty="0" smtClean="0"/>
              <a:t>Σύγκρουση στη λήψη αποφάσεων.</a:t>
            </a:r>
          </a:p>
          <a:p>
            <a:pPr marL="514350" indent="-514350">
              <a:buFont typeface="+mj-lt"/>
              <a:buAutoNum type="arabicPeriod" startAt="26"/>
            </a:pPr>
            <a:r>
              <a:rPr lang="el-GR" sz="2800" dirty="0" smtClean="0"/>
              <a:t>Μη συμμόρφωση.</a:t>
            </a:r>
          </a:p>
          <a:p>
            <a:pPr marL="514350" indent="-514350">
              <a:buFont typeface="+mj-lt"/>
              <a:buAutoNum type="arabicPeriod" startAt="26"/>
            </a:pPr>
            <a:r>
              <a:rPr lang="el-GR" sz="2800" dirty="0" smtClean="0"/>
              <a:t>Κίνδυνος για βλάβη.</a:t>
            </a:r>
          </a:p>
          <a:p>
            <a:pPr marL="514350" indent="-514350">
              <a:buFont typeface="+mj-lt"/>
              <a:buAutoNum type="arabicPeriod" startAt="26"/>
            </a:pPr>
            <a:r>
              <a:rPr lang="el-GR" sz="2800" dirty="0" smtClean="0"/>
              <a:t>Κίνδυνος για βία προς άλλους.</a:t>
            </a:r>
          </a:p>
          <a:p>
            <a:pPr marL="514350" indent="-514350">
              <a:buFont typeface="+mj-lt"/>
              <a:buAutoNum type="arabicPeriod" startAt="26"/>
            </a:pPr>
            <a:r>
              <a:rPr lang="el-GR" sz="2800" dirty="0" smtClean="0"/>
              <a:t>Κίνδυνος για βία προς εαυτό.</a:t>
            </a:r>
          </a:p>
          <a:p>
            <a:pPr marL="514350" indent="-514350">
              <a:buFont typeface="+mj-lt"/>
              <a:buAutoNum type="arabicPeriod" startAt="26"/>
            </a:pPr>
            <a:r>
              <a:rPr lang="el-GR" sz="2800" dirty="0" smtClean="0"/>
              <a:t>Κοινωνική απομόνωση.</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fontScale="90000"/>
          </a:bodyPr>
          <a:lstStyle/>
          <a:p>
            <a:r>
              <a:rPr lang="el-GR" b="1" dirty="0" smtClean="0"/>
              <a:t>Η ΟΙΚΟΓΕΝΕΙΑ</a:t>
            </a:r>
            <a:endParaRPr lang="el-GR" b="1" dirty="0"/>
          </a:p>
        </p:txBody>
      </p:sp>
      <p:sp>
        <p:nvSpPr>
          <p:cNvPr id="3" name="2 - Θέση περιεχομένου"/>
          <p:cNvSpPr>
            <a:spLocks noGrp="1"/>
          </p:cNvSpPr>
          <p:nvPr>
            <p:ph idx="1"/>
          </p:nvPr>
        </p:nvSpPr>
        <p:spPr>
          <a:xfrm>
            <a:off x="457200" y="1643050"/>
            <a:ext cx="8229600" cy="4857784"/>
          </a:xfrm>
        </p:spPr>
        <p:txBody>
          <a:bodyPr>
            <a:normAutofit fontScale="92500" lnSpcReduction="10000"/>
          </a:bodyPr>
          <a:lstStyle/>
          <a:p>
            <a:pPr algn="just">
              <a:lnSpc>
                <a:spcPct val="170000"/>
              </a:lnSpc>
              <a:buNone/>
            </a:pPr>
            <a:r>
              <a:rPr lang="el-GR" dirty="0" smtClean="0"/>
              <a:t>Υπάρχουν πολλοί και διαφορετικοί ορισμοί:</a:t>
            </a:r>
          </a:p>
          <a:p>
            <a:r>
              <a:rPr lang="el-GR" sz="2800" u="sng" dirty="0" smtClean="0"/>
              <a:t>Αμερικανική Υπηρεσία Απογραφής</a:t>
            </a:r>
            <a:r>
              <a:rPr lang="el-GR" sz="2800" dirty="0" smtClean="0"/>
              <a:t>: Η οικογένεια αποτελείται από τον οικογενειάρχη και ένα ή περισσότερα άτομα που ζουν στο ίδιο σπίτι και σχετίζονται με δεσμούς αίματος, γάμου ή υιοθεσίας. Όλοι οι άνθρωποι σε ένα σπίτι (νοικοκυριό) που σχετίζονται με τον αρχηγό της οικογένειας θεωρούνται μέλη της οικογένειας. </a:t>
            </a:r>
            <a:endParaRPr lang="en-US" sz="2800" dirty="0" smtClean="0"/>
          </a:p>
          <a:p>
            <a:endParaRPr lang="en-US" sz="2800" dirty="0" smtClean="0"/>
          </a:p>
          <a:p>
            <a:r>
              <a:rPr lang="el-GR" sz="2800" dirty="0" smtClean="0"/>
              <a:t>Ο θεσμός της οικογένειας δέχτηκε πολλές μεταβολές τους τελευταίους 3 αιώνες. Κυριότερος συντελεστής </a:t>
            </a:r>
            <a:r>
              <a:rPr lang="el-GR" sz="2800" u="sng" dirty="0" smtClean="0"/>
              <a:t>η άνοδος της αστικής τάξης</a:t>
            </a:r>
            <a:r>
              <a:rPr lang="en-US" sz="2800" u="sng" dirty="0" smtClean="0"/>
              <a:t> – </a:t>
            </a:r>
            <a:r>
              <a:rPr lang="el-GR" sz="2800" u="sng" dirty="0" smtClean="0"/>
              <a:t>Βιομηχανική Επανάσταση.</a:t>
            </a:r>
            <a:endParaRPr lang="en-US" sz="2800" u="sng" dirty="0" smtClean="0"/>
          </a:p>
          <a:p>
            <a:endParaRPr lang="el-GR" sz="2800" dirty="0" smtClean="0"/>
          </a:p>
          <a:p>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38962"/>
          </a:xfrm>
        </p:spPr>
        <p:txBody>
          <a:bodyPr>
            <a:normAutofit/>
          </a:bodyPr>
          <a:lstStyle/>
          <a:p>
            <a:pPr algn="ctr"/>
            <a:r>
              <a:rPr lang="el-GR" sz="4500" b="1" dirty="0" smtClean="0"/>
              <a:t>ΕΦΑΡΜΟΓΗ ΤΟΥ ΣΥΣΤΗΜΑΤΟΣ</a:t>
            </a:r>
            <a:endParaRPr lang="el-GR" sz="4500" b="1" dirty="0"/>
          </a:p>
        </p:txBody>
      </p:sp>
      <p:sp>
        <p:nvSpPr>
          <p:cNvPr id="3" name="2 - Θέση περιεχομένου"/>
          <p:cNvSpPr>
            <a:spLocks noGrp="1"/>
          </p:cNvSpPr>
          <p:nvPr>
            <p:ph idx="1"/>
          </p:nvPr>
        </p:nvSpPr>
        <p:spPr/>
        <p:txBody>
          <a:bodyPr>
            <a:normAutofit fontScale="70000" lnSpcReduction="20000"/>
          </a:bodyPr>
          <a:lstStyle/>
          <a:p>
            <a:pPr>
              <a:lnSpc>
                <a:spcPct val="120000"/>
              </a:lnSpc>
            </a:pPr>
            <a:r>
              <a:rPr lang="el-GR" sz="2800" dirty="0" smtClean="0"/>
              <a:t>Για της επιλογή των οικογενειών στις οποίες εφαρμόστηκε το σύστημα </a:t>
            </a:r>
            <a:r>
              <a:rPr lang="en-US" sz="2800" dirty="0" smtClean="0"/>
              <a:t>NANDA-I</a:t>
            </a:r>
            <a:r>
              <a:rPr lang="el-GR" sz="2800" dirty="0" smtClean="0"/>
              <a:t>, χρησιμοποιήθηκαν </a:t>
            </a:r>
            <a:r>
              <a:rPr lang="el-GR" sz="2800" dirty="0" err="1" smtClean="0"/>
              <a:t>κατ’οίκον</a:t>
            </a:r>
            <a:r>
              <a:rPr lang="el-GR" sz="2800" dirty="0" smtClean="0"/>
              <a:t> επισκέψεις.</a:t>
            </a:r>
          </a:p>
          <a:p>
            <a:pPr>
              <a:lnSpc>
                <a:spcPct val="120000"/>
              </a:lnSpc>
            </a:pPr>
            <a:r>
              <a:rPr lang="el-GR" sz="2800" dirty="0" smtClean="0"/>
              <a:t>Καταγράφηκαν 4 περιπτώσεις οικογενειών.</a:t>
            </a:r>
          </a:p>
          <a:p>
            <a:pPr>
              <a:lnSpc>
                <a:spcPct val="120000"/>
              </a:lnSpc>
            </a:pPr>
            <a:r>
              <a:rPr lang="el-GR" sz="2800" dirty="0" smtClean="0"/>
              <a:t>Κατά τη διάρκεια των </a:t>
            </a:r>
            <a:r>
              <a:rPr lang="el-GR" sz="2800" dirty="0" err="1" smtClean="0"/>
              <a:t>κατ’οίκον</a:t>
            </a:r>
            <a:r>
              <a:rPr lang="el-GR" sz="2800" dirty="0" smtClean="0"/>
              <a:t> επισκέψεων, έγινε αξιολόγηση του ατόμου (ασθενή) και της οικογένειας του.</a:t>
            </a:r>
          </a:p>
          <a:p>
            <a:pPr>
              <a:lnSpc>
                <a:spcPct val="120000"/>
              </a:lnSpc>
            </a:pPr>
            <a:r>
              <a:rPr lang="el-GR" sz="2800" dirty="0" smtClean="0"/>
              <a:t>Σε κάθε περίπτωση αναφέρονται ο λόγος επίσκεψης στο σπίτι, τα προβλήματα που αντιμετωπίζουν τα μέλη της οικογένειας, οι ανησυχίες και οι ανάγκες τους.</a:t>
            </a:r>
          </a:p>
          <a:p>
            <a:pPr>
              <a:lnSpc>
                <a:spcPct val="120000"/>
              </a:lnSpc>
            </a:pPr>
            <a:r>
              <a:rPr lang="el-GR" sz="2800" dirty="0" smtClean="0"/>
              <a:t>Ακολουθούν οι διαγνώσεις κατά </a:t>
            </a:r>
            <a:r>
              <a:rPr lang="en-US" sz="2800" dirty="0" smtClean="0"/>
              <a:t>NANDA-I, </a:t>
            </a:r>
            <a:r>
              <a:rPr lang="el-GR" sz="2800" dirty="0" smtClean="0"/>
              <a:t>που προέκυψαν από την αξιολόγηση της κάθε οικογένειας, οι επιθυμητές</a:t>
            </a:r>
            <a:r>
              <a:rPr lang="en-US" sz="2800" dirty="0" smtClean="0"/>
              <a:t> </a:t>
            </a:r>
            <a:r>
              <a:rPr lang="el-GR" sz="2800" dirty="0" smtClean="0"/>
              <a:t>εκβάσεις (σύμφωνα με το </a:t>
            </a:r>
            <a:r>
              <a:rPr lang="en-US" sz="2800" dirty="0" smtClean="0"/>
              <a:t>NOC-Nursing Outcomes Classification System) </a:t>
            </a:r>
            <a:r>
              <a:rPr lang="el-GR" sz="2800" dirty="0" smtClean="0"/>
              <a:t>και οι ενέργειες και παρεμβάσεις που πρέπει να εφαρμοστούν για κάθε διάγνωση (με βάση το </a:t>
            </a:r>
            <a:r>
              <a:rPr lang="en-US" sz="2800" dirty="0" smtClean="0"/>
              <a:t>NIC-Nursing Intervention Classification System</a:t>
            </a:r>
            <a:r>
              <a:rPr lang="el-GR" sz="2800" dirty="0" smtClean="0"/>
              <a:t>).</a:t>
            </a:r>
            <a:r>
              <a:rPr lang="en-US" sz="2800" dirty="0" smtClean="0"/>
              <a:t> </a:t>
            </a:r>
            <a:r>
              <a:rPr lang="el-GR" sz="2800" dirty="0" smtClean="0"/>
              <a:t>  </a:t>
            </a:r>
          </a:p>
          <a:p>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38962"/>
          </a:xfrm>
        </p:spPr>
        <p:txBody>
          <a:bodyPr>
            <a:normAutofit/>
          </a:bodyPr>
          <a:lstStyle/>
          <a:p>
            <a:pPr algn="ctr"/>
            <a:r>
              <a:rPr lang="el-GR" sz="4500" b="1" dirty="0" smtClean="0"/>
              <a:t>ΟΙ 4 ΠΕΡΙΠΤΩΣΕΙΣ ΟΙΚΟΓΕΝΕΙΩΝ</a:t>
            </a:r>
            <a:endParaRPr lang="el-GR" sz="4500" b="1" dirty="0"/>
          </a:p>
        </p:txBody>
      </p:sp>
      <p:sp>
        <p:nvSpPr>
          <p:cNvPr id="3" name="2 - Θέση περιεχομένου"/>
          <p:cNvSpPr>
            <a:spLocks noGrp="1"/>
          </p:cNvSpPr>
          <p:nvPr>
            <p:ph idx="1"/>
          </p:nvPr>
        </p:nvSpPr>
        <p:spPr/>
        <p:txBody>
          <a:bodyPr>
            <a:normAutofit fontScale="92500"/>
          </a:bodyPr>
          <a:lstStyle/>
          <a:p>
            <a:pPr>
              <a:buNone/>
            </a:pPr>
            <a:r>
              <a:rPr lang="el-GR" dirty="0" smtClean="0"/>
              <a:t>Στην παρούσα εργασία αναλύθηκαν 4 περιπτώσεις:</a:t>
            </a:r>
            <a:endParaRPr lang="en-US" dirty="0" smtClean="0"/>
          </a:p>
          <a:p>
            <a:pPr>
              <a:buNone/>
            </a:pPr>
            <a:endParaRPr lang="el-GR" dirty="0" smtClean="0"/>
          </a:p>
          <a:p>
            <a:r>
              <a:rPr lang="el-GR" dirty="0" smtClean="0"/>
              <a:t>Η</a:t>
            </a:r>
            <a:r>
              <a:rPr lang="el-GR" b="1" dirty="0" smtClean="0"/>
              <a:t> 1</a:t>
            </a:r>
            <a:r>
              <a:rPr lang="el-GR" b="1" baseline="30000" dirty="0" smtClean="0"/>
              <a:t>η</a:t>
            </a:r>
            <a:r>
              <a:rPr lang="el-GR" b="1" dirty="0" smtClean="0"/>
              <a:t> </a:t>
            </a:r>
            <a:r>
              <a:rPr lang="el-GR" dirty="0" smtClean="0"/>
              <a:t>περίπτωση αφορά μια οικογένεια με μέλος με σκλήρυνση κατά πλάκας και μέλος με κατάχρηση ουσιών.</a:t>
            </a:r>
          </a:p>
          <a:p>
            <a:r>
              <a:rPr lang="el-GR" dirty="0" smtClean="0"/>
              <a:t>Η </a:t>
            </a:r>
            <a:r>
              <a:rPr lang="el-GR" b="1" dirty="0" smtClean="0"/>
              <a:t>2</a:t>
            </a:r>
            <a:r>
              <a:rPr lang="el-GR" b="1" baseline="30000" dirty="0" smtClean="0"/>
              <a:t>η</a:t>
            </a:r>
            <a:r>
              <a:rPr lang="el-GR" b="1" dirty="0" smtClean="0"/>
              <a:t> </a:t>
            </a:r>
            <a:r>
              <a:rPr lang="el-GR" dirty="0" smtClean="0"/>
              <a:t>περίπτωση αφορά με οικογένεια με μέλος σε κίνδυνο για εμφάνιση κατάθλιψης.</a:t>
            </a:r>
          </a:p>
          <a:p>
            <a:r>
              <a:rPr lang="el-GR" dirty="0" smtClean="0"/>
              <a:t>Η </a:t>
            </a:r>
            <a:r>
              <a:rPr lang="el-GR" b="1" dirty="0" smtClean="0"/>
              <a:t>3</a:t>
            </a:r>
            <a:r>
              <a:rPr lang="el-GR" b="1" baseline="30000" dirty="0" smtClean="0"/>
              <a:t>η</a:t>
            </a:r>
            <a:r>
              <a:rPr lang="el-GR" b="1" dirty="0" smtClean="0"/>
              <a:t> </a:t>
            </a:r>
            <a:r>
              <a:rPr lang="el-GR" dirty="0" smtClean="0"/>
              <a:t>περίπτωση αναφέρεται σε οικογένεια με μέλος με αναπηρία.</a:t>
            </a:r>
          </a:p>
          <a:p>
            <a:r>
              <a:rPr lang="el-GR" dirty="0" smtClean="0"/>
              <a:t>Η </a:t>
            </a:r>
            <a:r>
              <a:rPr lang="el-GR" b="1" dirty="0" smtClean="0"/>
              <a:t>4</a:t>
            </a:r>
            <a:r>
              <a:rPr lang="el-GR" b="1" baseline="30000" dirty="0" smtClean="0"/>
              <a:t>η</a:t>
            </a:r>
            <a:r>
              <a:rPr lang="el-GR" dirty="0" smtClean="0"/>
              <a:t> περίπτωση αφορά μια οικογένεια με μέλος που πάσχει από τη νόσο </a:t>
            </a:r>
            <a:r>
              <a:rPr lang="en-US" dirty="0" smtClean="0"/>
              <a:t>Alzheimer.</a:t>
            </a:r>
            <a:endParaRPr lang="el-GR" dirty="0" smtClean="0"/>
          </a:p>
          <a:p>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a:bodyPr>
          <a:lstStyle/>
          <a:p>
            <a:r>
              <a:rPr lang="el-GR" sz="4500" b="1" dirty="0" smtClean="0"/>
              <a:t>ΠΕΡΙΠΤΩΣΗ 1</a:t>
            </a:r>
            <a:endParaRPr lang="el-GR" sz="4500" b="1" dirty="0"/>
          </a:p>
        </p:txBody>
      </p:sp>
      <p:sp>
        <p:nvSpPr>
          <p:cNvPr id="3" name="2 - Θέση περιεχομένου"/>
          <p:cNvSpPr>
            <a:spLocks noGrp="1"/>
          </p:cNvSpPr>
          <p:nvPr>
            <p:ph idx="1"/>
          </p:nvPr>
        </p:nvSpPr>
        <p:spPr>
          <a:xfrm>
            <a:off x="457200" y="1935480"/>
            <a:ext cx="8229600" cy="4565354"/>
          </a:xfrm>
        </p:spPr>
        <p:txBody>
          <a:bodyPr>
            <a:normAutofit fontScale="70000" lnSpcReduction="20000"/>
          </a:bodyPr>
          <a:lstStyle/>
          <a:p>
            <a:r>
              <a:rPr lang="el-GR" sz="2800" dirty="0" smtClean="0"/>
              <a:t>Η 1</a:t>
            </a:r>
            <a:r>
              <a:rPr lang="el-GR" sz="2800" baseline="30000" dirty="0" smtClean="0"/>
              <a:t>η</a:t>
            </a:r>
            <a:r>
              <a:rPr lang="el-GR" sz="2800" dirty="0" smtClean="0"/>
              <a:t> περίπτωση αφορά μια οικογένεια με μέλος </a:t>
            </a:r>
            <a:r>
              <a:rPr lang="el-GR" sz="2800" b="1" dirty="0" smtClean="0"/>
              <a:t>με σκλήρυνση κατά πλάκας </a:t>
            </a:r>
            <a:r>
              <a:rPr lang="el-GR" sz="2800" dirty="0" smtClean="0"/>
              <a:t>και μέλος με </a:t>
            </a:r>
            <a:r>
              <a:rPr lang="el-GR" sz="2800" b="1" dirty="0" smtClean="0"/>
              <a:t>κατάχρηση ουσιών</a:t>
            </a:r>
            <a:r>
              <a:rPr lang="el-GR" sz="2800" dirty="0" smtClean="0"/>
              <a:t>.</a:t>
            </a:r>
          </a:p>
          <a:p>
            <a:r>
              <a:rPr lang="el-GR" sz="2800" dirty="0" smtClean="0"/>
              <a:t>Κα Ιωάννα, 83 ετών. Πάσχει από σκλήρυνση κατά πλάκας εδώ και 30 χρόνια, βρίσκεται σε αναπηρικό καροτσάκι λόγω παράλυσης κάτω άκρων και παρουσιάζει αδυναμία στο δεξί άνω άκρο. Καλή εξωτερική εμφάνιση, περιποιημένη.</a:t>
            </a:r>
          </a:p>
          <a:p>
            <a:r>
              <a:rPr lang="el-GR" sz="2800" dirty="0" smtClean="0"/>
              <a:t>Κος Γιώργος, 49 ετών, υιός της Κας Ιωάννας. Πρώην ναρκομανής και αλκοολικός. Άνεργος, διαζευγμένος με μια κόρη. Δεν συμμετέχει στη φροντίδα. Λείπει πολλές ώρες.</a:t>
            </a:r>
          </a:p>
          <a:p>
            <a:r>
              <a:rPr lang="el-GR" sz="2800" dirty="0" smtClean="0"/>
              <a:t>Κα Μαρία, φροντίστρια. Επισκέπτεται καθημερινά την Κα Ιωάννα.</a:t>
            </a:r>
          </a:p>
          <a:p>
            <a:r>
              <a:rPr lang="el-GR" sz="2800" dirty="0" smtClean="0"/>
              <a:t>Η Κα Ιωάννα υποψιάζεται ότι ο υιός της άρχισε πάλι την κατανάλωση αλκοόλ, ενώ ο ίδιος το αρνείται. Κατά την επίσκεψη ο Κος Γιώργος ενώ ήταν στο σπίτι, έμεινε στον δωμάτιο του.</a:t>
            </a:r>
          </a:p>
          <a:p>
            <a:r>
              <a:rPr lang="el-GR" sz="2800" dirty="0" smtClean="0"/>
              <a:t>Δεν έχουν επικοινωνία με άλλα μέλη της οικογένειας.</a:t>
            </a:r>
          </a:p>
          <a:p>
            <a:r>
              <a:rPr lang="el-GR" sz="2800" dirty="0" smtClean="0"/>
              <a:t>Άσχημη οικονομική κατάσταση, η Κα Ιωάννα σπάνια βγαίνει έξω, υπάρχει δυσκολία στη μετακίνηση μέσα στο σπίτι.   </a:t>
            </a:r>
          </a:p>
          <a:p>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67524"/>
          </a:xfrm>
        </p:spPr>
        <p:txBody>
          <a:bodyPr>
            <a:normAutofit fontScale="90000"/>
          </a:bodyPr>
          <a:lstStyle/>
          <a:p>
            <a:pPr algn="ctr"/>
            <a:r>
              <a:rPr lang="el-GR" sz="3900" b="1" dirty="0" smtClean="0"/>
              <a:t>ΕΦΑΡΜΟΓΗ ΤΟΥ ΣΥΣΤΗΜΑΤΟΣ </a:t>
            </a:r>
            <a:r>
              <a:rPr lang="en-US" sz="3900" b="1" dirty="0" smtClean="0"/>
              <a:t>NANDA-I</a:t>
            </a:r>
            <a:endParaRPr lang="el-GR" sz="3900" b="1" dirty="0"/>
          </a:p>
        </p:txBody>
      </p:sp>
      <p:sp>
        <p:nvSpPr>
          <p:cNvPr id="3" name="2 - Θέση περιεχομένου"/>
          <p:cNvSpPr>
            <a:spLocks noGrp="1"/>
          </p:cNvSpPr>
          <p:nvPr>
            <p:ph idx="1"/>
          </p:nvPr>
        </p:nvSpPr>
        <p:spPr>
          <a:xfrm>
            <a:off x="457200" y="1785926"/>
            <a:ext cx="8229600" cy="4643470"/>
          </a:xfrm>
        </p:spPr>
        <p:txBody>
          <a:bodyPr>
            <a:normAutofit fontScale="92500" lnSpcReduction="10000"/>
          </a:bodyPr>
          <a:lstStyle/>
          <a:p>
            <a:r>
              <a:rPr lang="el-GR" sz="1900" b="1" u="sng" dirty="0" smtClean="0"/>
              <a:t>ΔΙΑΓΝΩΣΗ</a:t>
            </a:r>
            <a:r>
              <a:rPr lang="el-GR" sz="1900" b="1" dirty="0" smtClean="0"/>
              <a:t>: </a:t>
            </a:r>
            <a:r>
              <a:rPr lang="el-GR" sz="1900" dirty="0" smtClean="0"/>
              <a:t>Διαταραγμένη κοινωνική αλληλεπίδραση που σχετίζεται με την απουσία σημαντικών άλλων προσώπων και την περιορισμένη οργανική κινητικότητα, όπως φαίνεται από τη δυσλειτουργική αλληλεπίδραση με άλλους.</a:t>
            </a:r>
          </a:p>
          <a:p>
            <a:pPr lvl="1"/>
            <a:r>
              <a:rPr lang="el-GR" sz="1800" dirty="0" smtClean="0"/>
              <a:t>Ανασκόπηση του ιστορικού με το άτομο/οικογένεια, ενθάρρυνση του ατόμου για τη λεκτική έκφραση αντιλήψεων για το πρόβλημα και τις αιτίες, συνέντευξη με την οικογένεια, παροχή θετικής ενίσχυσης για βελτίωση κοινωνικών συμπεριφορών και αλληλεπιδράσεων.</a:t>
            </a:r>
          </a:p>
          <a:p>
            <a:pPr lvl="1">
              <a:buNone/>
            </a:pPr>
            <a:endParaRPr lang="el-GR" sz="1800" dirty="0" smtClean="0"/>
          </a:p>
          <a:p>
            <a:r>
              <a:rPr lang="el-GR" sz="1900" b="1" u="sng" dirty="0" smtClean="0"/>
              <a:t>ΔΙΑΓΝΩΣΗ</a:t>
            </a:r>
            <a:r>
              <a:rPr lang="el-GR" sz="1900" b="1" dirty="0" smtClean="0"/>
              <a:t>: </a:t>
            </a:r>
            <a:r>
              <a:rPr lang="el-GR" sz="1900" dirty="0" smtClean="0"/>
              <a:t>Ανεπαρκής υποστήριξη από την οικογένεια που σχετίζεται με παρατεταμένη ασθένεια που εξαντλεί τη δυνατότητα υποστήριξης από τα σημαντικά πρόσωπα, όπως φαίνεται από απόσυρση του σημαντικού άλλου από το άτομο.</a:t>
            </a:r>
          </a:p>
          <a:p>
            <a:pPr lvl="1"/>
            <a:r>
              <a:rPr lang="el-GR" sz="1800" dirty="0" smtClean="0"/>
              <a:t>Αναγνώριση υποκειμενικών καταστάσεων που συμβάλλουν στην ανικανότητα της οικογένειας να παρέχει την αναγκαία βοήθεια στο άτομο, επισήμανση της διάρκειας της ασθένειας, ακρόαση των σχολίων και ανησυχιών του ατόμου και των σημαντικών άλλων, ενθάρρυνση για έκφραση συναισθημάτων και ανάπτυξη δεξιοτήτων επίλυσης προβλημάτων, παραπομπή σε κατάλληλες πηγές για παροχή βοήθειας.  </a:t>
            </a:r>
            <a:r>
              <a:rPr lang="el-GR" sz="1600" dirty="0" smtClean="0"/>
              <a:t> </a:t>
            </a:r>
            <a:endParaRPr lang="el-GR" sz="1600" b="1" u="sng" dirty="0" smtClean="0"/>
          </a:p>
          <a:p>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Autofit/>
          </a:bodyPr>
          <a:lstStyle/>
          <a:p>
            <a:pPr algn="ctr"/>
            <a:r>
              <a:rPr lang="el-GR" sz="3800" b="1" dirty="0" smtClean="0"/>
              <a:t>ΕΦΑΡΜΟΓΗ ΤΟΥ ΣΥΣΤΗΜΑΤΟΣ </a:t>
            </a:r>
            <a:r>
              <a:rPr lang="en-US" sz="3800" b="1" dirty="0" smtClean="0"/>
              <a:t>NANDA-I</a:t>
            </a:r>
            <a:endParaRPr lang="el-GR" sz="3800" b="1" dirty="0"/>
          </a:p>
        </p:txBody>
      </p:sp>
      <p:sp>
        <p:nvSpPr>
          <p:cNvPr id="3" name="2 - Θέση περιεχομένου"/>
          <p:cNvSpPr>
            <a:spLocks noGrp="1"/>
          </p:cNvSpPr>
          <p:nvPr>
            <p:ph idx="1"/>
          </p:nvPr>
        </p:nvSpPr>
        <p:spPr>
          <a:xfrm>
            <a:off x="457200" y="1935480"/>
            <a:ext cx="8229600" cy="4493916"/>
          </a:xfrm>
        </p:spPr>
        <p:txBody>
          <a:bodyPr>
            <a:normAutofit fontScale="92500" lnSpcReduction="10000"/>
          </a:bodyPr>
          <a:lstStyle/>
          <a:p>
            <a:r>
              <a:rPr lang="el-GR" sz="1900" b="1" u="sng" dirty="0" smtClean="0"/>
              <a:t>ΔΙΑΓΝΩΣΗ</a:t>
            </a:r>
            <a:r>
              <a:rPr lang="el-GR" sz="1900" b="1" dirty="0" smtClean="0"/>
              <a:t>:</a:t>
            </a:r>
            <a:r>
              <a:rPr lang="el-GR" sz="1900" dirty="0" smtClean="0"/>
              <a:t> Συμπεριφορά επικίνδυνη για την υγεία που σχετίζεται με υπερβολική κατανάλωση αλκοόλ και πολλαπλούς </a:t>
            </a:r>
            <a:r>
              <a:rPr lang="el-GR" sz="1900" dirty="0" err="1" smtClean="0"/>
              <a:t>στρεσσογόνους</a:t>
            </a:r>
            <a:r>
              <a:rPr lang="el-GR" sz="1900" dirty="0" smtClean="0"/>
              <a:t> παράγοντες, όπως φαίνεται από την επίδειξη μη αποδοχής της αλλαγής στην κατάσταση υγείας και την αποτυχία επίτευξης καλύτερου δυνατού αισθήματος ελέγχου.</a:t>
            </a:r>
          </a:p>
          <a:p>
            <a:pPr lvl="1"/>
            <a:r>
              <a:rPr lang="el-GR" sz="1800" dirty="0" smtClean="0"/>
              <a:t>Ανίχνευση βοηθητικών πηγών και καθορισμός έλλειψης/ανικανότητας χρήσης διαθέσιμων πόρων, εξασφάλιση ανοικτού περιβάλλοντος που ενθαρρύνει της επικοινωνία, συζήτηση/εκτίμηση πηγών που έχουν</a:t>
            </a:r>
            <a:r>
              <a:rPr lang="en-US" sz="1800" dirty="0" smtClean="0"/>
              <a:t> </a:t>
            </a:r>
            <a:r>
              <a:rPr lang="el-GR" sz="1800" dirty="0" smtClean="0"/>
              <a:t>φανεί χρήσιμες στο παρελθόν.</a:t>
            </a:r>
          </a:p>
          <a:p>
            <a:pPr lvl="1">
              <a:buNone/>
            </a:pPr>
            <a:endParaRPr lang="el-GR" sz="1800" dirty="0" smtClean="0"/>
          </a:p>
          <a:p>
            <a:r>
              <a:rPr lang="el-GR" sz="1900" b="1" u="sng" dirty="0" smtClean="0"/>
              <a:t>ΔΙΑΓΝΩΣΗ</a:t>
            </a:r>
            <a:r>
              <a:rPr lang="el-GR" sz="1900" b="1" dirty="0" smtClean="0"/>
              <a:t>: </a:t>
            </a:r>
            <a:r>
              <a:rPr lang="el-GR" sz="1900" dirty="0" smtClean="0"/>
              <a:t>Δυσλειτουργία οικογενειακών διεργασιών που σχετίζεται με κατάχρηση ουσιών, όπως φαίνεται από άρνηση των προβλημάτων, συνέχιση κατάχρησης  ουσιών, διαταραγμένη επικοινωνία και επιθετικότητα.</a:t>
            </a:r>
          </a:p>
          <a:p>
            <a:pPr lvl="1"/>
            <a:r>
              <a:rPr lang="el-GR" sz="1800" dirty="0" smtClean="0"/>
              <a:t>Επιβεβαίωση της κατανόησης της οικογένειας για την κατάσταση, διερεύνηση των ρόλων μελών της οικογένειας και των καταστάσεων που σχετίζονται με τη χρήση ουσιών, συζήτηση παρελθόντων μεθόδων αντιμετώπισης, αποφυγή κριτικής, παροχή πληροφόρησης, παροχή υποστήριξης στα μέλη, ενθάρρυνση συμμετοχής σε ομάδες αυτοβοήθειας.</a:t>
            </a:r>
          </a:p>
          <a:p>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67524"/>
          </a:xfrm>
        </p:spPr>
        <p:txBody>
          <a:bodyPr>
            <a:normAutofit fontScale="90000"/>
          </a:bodyPr>
          <a:lstStyle/>
          <a:p>
            <a:pPr algn="ctr"/>
            <a:r>
              <a:rPr lang="el-GR" sz="3900" b="1" dirty="0" smtClean="0"/>
              <a:t>ΕΦΑΡΜΟΓΗ ΤΟΥ ΣΥΣΤΗΜΑΤΟΣ </a:t>
            </a:r>
            <a:r>
              <a:rPr lang="en-US" sz="3900" b="1" dirty="0" smtClean="0"/>
              <a:t>NANDA-I</a:t>
            </a:r>
            <a:endParaRPr lang="el-GR" sz="3900" b="1" dirty="0"/>
          </a:p>
        </p:txBody>
      </p:sp>
      <p:sp>
        <p:nvSpPr>
          <p:cNvPr id="3" name="2 - Θέση περιεχομένου"/>
          <p:cNvSpPr>
            <a:spLocks noGrp="1"/>
          </p:cNvSpPr>
          <p:nvPr>
            <p:ph idx="1"/>
          </p:nvPr>
        </p:nvSpPr>
        <p:spPr>
          <a:xfrm>
            <a:off x="457200" y="1785926"/>
            <a:ext cx="8229600" cy="4714908"/>
          </a:xfrm>
        </p:spPr>
        <p:txBody>
          <a:bodyPr>
            <a:normAutofit fontScale="92500" lnSpcReduction="20000"/>
          </a:bodyPr>
          <a:lstStyle/>
          <a:p>
            <a:r>
              <a:rPr lang="el-GR" sz="2100" b="1" u="sng" dirty="0" smtClean="0"/>
              <a:t>ΔΙΑΓΝΩΣΗ</a:t>
            </a:r>
            <a:r>
              <a:rPr lang="el-GR" sz="2100" b="1" dirty="0" smtClean="0"/>
              <a:t>: </a:t>
            </a:r>
            <a:r>
              <a:rPr lang="el-GR" sz="2100" dirty="0" smtClean="0"/>
              <a:t>Διαταραγμένη ανθεκτικότητα ατόμου που σχετίζεται με φτωχή παρόρμηση για έλεγχο και παράγοντες ευπάθειας που περικλείουν ενδείξεις που επιδεινώνουν τις αρνητικές συνέπειες της κατάστασης κινδύνου, όπως φαίνεται από τη χρήση </a:t>
            </a:r>
            <a:r>
              <a:rPr lang="el-GR" sz="2100" dirty="0" err="1" smtClean="0"/>
              <a:t>δυσπροσαρμοστικών</a:t>
            </a:r>
            <a:r>
              <a:rPr lang="el-GR" sz="2100" dirty="0" smtClean="0"/>
              <a:t> δεξιοτήτων αντιμετώπισης (χρήση αλκοόλ).</a:t>
            </a:r>
          </a:p>
          <a:p>
            <a:pPr lvl="1"/>
            <a:r>
              <a:rPr lang="el-GR" sz="1900" dirty="0" smtClean="0"/>
              <a:t>Ενθάρρυνση του ατόμου και της οικογένειας για αναζήτηση θετικής συμπεριφοράς υγείας, για ανάπτυξη δεξιοτήτων επικοινωνίας, για εντοπισμό των θετικών συναισθημάτων στις δυσμενείς καταστάσεις και για αναγνώριση των προστατευτικών παραγόντων που ενισχύουν την αντιμετώπιση, ανάπτυξη θεραπευτικής σχέσης ατόμου-νοσηλευτή, παροχή θετικής ενίσχυσης και συναισθηματικής υποστήριξης.</a:t>
            </a:r>
          </a:p>
          <a:p>
            <a:pPr lvl="1">
              <a:buNone/>
            </a:pPr>
            <a:endParaRPr lang="el-GR" sz="1800" dirty="0" smtClean="0"/>
          </a:p>
          <a:p>
            <a:r>
              <a:rPr lang="el-GR" sz="2100" b="1" u="sng" dirty="0" smtClean="0"/>
              <a:t>ΔΙΑΓΝΩΣΗ</a:t>
            </a:r>
            <a:r>
              <a:rPr lang="el-GR" sz="2100" b="1" dirty="0" smtClean="0"/>
              <a:t>:</a:t>
            </a:r>
            <a:r>
              <a:rPr lang="el-GR" sz="2100" dirty="0" smtClean="0"/>
              <a:t> Κίνδυνος για βία προς άλλους που σχετίζεται με το ιστορικό κατάχρησης ουσιών.</a:t>
            </a:r>
          </a:p>
          <a:p>
            <a:pPr lvl="1"/>
            <a:r>
              <a:rPr lang="el-GR" sz="1900" dirty="0" smtClean="0"/>
              <a:t>Αναγνώριση των παραγόντων κινδύνου, ανάπτυξη θεραπευτικής σχέσης ατόμου-νοσηλευτή, διάθεση χρόνου για ακρόαση, ανασκόπηση παραγόντων που συμβάλλουν στην επιδεινούμενη συμπεριφορά, παροχή βοήθειας για αναγνώριση λύσεων, θετική ενδυνάμωση, αναγνώριση συστημάτων υποστήριξης, διατήρηση μη επικριτικής συμπεριφοράς.   </a:t>
            </a:r>
            <a:endParaRPr lang="el-GR" sz="1900" b="1" u="sng" dirty="0" smtClean="0"/>
          </a:p>
          <a:p>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67524"/>
          </a:xfrm>
        </p:spPr>
        <p:txBody>
          <a:bodyPr>
            <a:normAutofit fontScale="90000"/>
          </a:bodyPr>
          <a:lstStyle/>
          <a:p>
            <a:pPr algn="ctr"/>
            <a:r>
              <a:rPr lang="el-GR" sz="3900" b="1" dirty="0" smtClean="0"/>
              <a:t>ΚΑΤΑ ΤΗΝ ΕΦΑΡΜΟΓΗ ΤΟΥ ΣΥΣΤΗΜΑΤΟΣ</a:t>
            </a:r>
            <a:endParaRPr lang="el-GR" sz="3900" b="1" dirty="0"/>
          </a:p>
        </p:txBody>
      </p:sp>
      <p:sp>
        <p:nvSpPr>
          <p:cNvPr id="3" name="2 - Θέση περιεχομένου"/>
          <p:cNvSpPr>
            <a:spLocks noGrp="1"/>
          </p:cNvSpPr>
          <p:nvPr>
            <p:ph idx="1"/>
          </p:nvPr>
        </p:nvSpPr>
        <p:spPr/>
        <p:txBody>
          <a:bodyPr/>
          <a:lstStyle/>
          <a:p>
            <a:r>
              <a:rPr lang="el-GR" sz="2000" dirty="0" smtClean="0"/>
              <a:t>Σημειώθηκαν διαγνώσεις που ανήκουν σε 6 από τους 10 τομείς που αφορούν την οικογένεια.</a:t>
            </a:r>
          </a:p>
          <a:p>
            <a:r>
              <a:rPr lang="el-GR" sz="2000" dirty="0" smtClean="0"/>
              <a:t>Οι τομείς που παρατηρήθηκαν πιο συχνά ήταν:</a:t>
            </a:r>
          </a:p>
          <a:p>
            <a:pPr lvl="1"/>
            <a:r>
              <a:rPr lang="el-GR" sz="1900" dirty="0" smtClean="0"/>
              <a:t>Ο τομέας 7 «Σχέσεις Ρόλων»,</a:t>
            </a:r>
          </a:p>
          <a:p>
            <a:pPr lvl="1"/>
            <a:r>
              <a:rPr lang="el-GR" sz="1900" dirty="0" smtClean="0"/>
              <a:t>Ο τομέας 9 «Αντιμετώπιση/</a:t>
            </a:r>
            <a:r>
              <a:rPr lang="el-GR" sz="1900" dirty="0" err="1" smtClean="0"/>
              <a:t>Ανοχ</a:t>
            </a:r>
            <a:r>
              <a:rPr lang="el-GR" sz="1900" dirty="0" smtClean="0"/>
              <a:t>ή στο Στρες» και</a:t>
            </a:r>
          </a:p>
          <a:p>
            <a:pPr lvl="1"/>
            <a:r>
              <a:rPr lang="el-GR" sz="1900" dirty="0" smtClean="0"/>
              <a:t>Ο τομέας 11 «Ασφάλεια/</a:t>
            </a:r>
            <a:r>
              <a:rPr lang="el-GR" sz="1900" dirty="0" err="1" smtClean="0"/>
              <a:t>Προστασί</a:t>
            </a:r>
            <a:r>
              <a:rPr lang="el-GR" sz="1900" dirty="0" smtClean="0"/>
              <a:t>α».</a:t>
            </a:r>
          </a:p>
          <a:p>
            <a:pPr lvl="1"/>
            <a:endParaRPr lang="el-GR" sz="1900" dirty="0" smtClean="0"/>
          </a:p>
          <a:p>
            <a:r>
              <a:rPr lang="el-GR" sz="2000" dirty="0" smtClean="0"/>
              <a:t>Συνολικά σημειώθηκαν 27 διαγνώσεις σε σχέση με τα μέλη της οικογένειας.</a:t>
            </a:r>
          </a:p>
          <a:p>
            <a:r>
              <a:rPr lang="el-GR" sz="2000" dirty="0" smtClean="0"/>
              <a:t>Οι διαγνώσεις που παρατηρήθηκαν σε μεγαλύτερο βαθμό ήταν:</a:t>
            </a:r>
          </a:p>
          <a:p>
            <a:pPr lvl="1"/>
            <a:r>
              <a:rPr lang="el-GR" sz="1900" dirty="0" smtClean="0"/>
              <a:t>«Διαταραγμένες Οικογενειακές Διεργασίες» και</a:t>
            </a:r>
          </a:p>
          <a:p>
            <a:pPr lvl="1"/>
            <a:r>
              <a:rPr lang="el-GR" sz="1900" dirty="0" smtClean="0"/>
              <a:t>«Διαταραγμένη Κοινωνική Αλληλεπίδραση».</a:t>
            </a:r>
          </a:p>
          <a:p>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38962"/>
          </a:xfrm>
        </p:spPr>
        <p:txBody>
          <a:bodyPr>
            <a:normAutofit/>
          </a:bodyPr>
          <a:lstStyle/>
          <a:p>
            <a:pPr algn="ctr"/>
            <a:r>
              <a:rPr lang="el-GR" sz="4500" b="1" dirty="0" smtClean="0"/>
              <a:t>ΣΥΜΠΕΡΑΣΜΑΤΑ</a:t>
            </a:r>
            <a:endParaRPr lang="el-GR" sz="4500" b="1" dirty="0"/>
          </a:p>
        </p:txBody>
      </p:sp>
      <p:sp>
        <p:nvSpPr>
          <p:cNvPr id="3" name="2 - Θέση περιεχομένου"/>
          <p:cNvSpPr>
            <a:spLocks noGrp="1"/>
          </p:cNvSpPr>
          <p:nvPr>
            <p:ph idx="1"/>
          </p:nvPr>
        </p:nvSpPr>
        <p:spPr/>
        <p:txBody>
          <a:bodyPr>
            <a:normAutofit fontScale="92500"/>
          </a:bodyPr>
          <a:lstStyle/>
          <a:p>
            <a:pPr lvl="0">
              <a:spcAft>
                <a:spcPts val="600"/>
              </a:spcAft>
            </a:pPr>
            <a:r>
              <a:rPr lang="el-GR" sz="2800" dirty="0" smtClean="0"/>
              <a:t>Το σύστημα ταξινόμησης των νοσηλευτικών διαγνώσεων κατά </a:t>
            </a:r>
            <a:r>
              <a:rPr lang="en-US" sz="2800" dirty="0" smtClean="0"/>
              <a:t>NANDA</a:t>
            </a:r>
            <a:r>
              <a:rPr lang="el-GR" sz="2800" dirty="0" smtClean="0"/>
              <a:t>-</a:t>
            </a:r>
            <a:r>
              <a:rPr lang="en-US" sz="2800" dirty="0" smtClean="0"/>
              <a:t>I</a:t>
            </a:r>
            <a:r>
              <a:rPr lang="el-GR" sz="2800" dirty="0" smtClean="0"/>
              <a:t> παρέχει στους νοσηλευτές ένα κοινό πλαίσιο αναφοράς και τυποποιεί την γλώσσα που βελτιώνει την επικοινωνία μεταξύ των νοσηλευτών, βοηθάει στην οργάνωση της έρευνας και είναι χρήσιμο για την εκπαίδευση των επαγγελματιών.</a:t>
            </a:r>
          </a:p>
          <a:p>
            <a:pPr lvl="0">
              <a:spcAft>
                <a:spcPts val="600"/>
              </a:spcAft>
            </a:pPr>
            <a:r>
              <a:rPr lang="el-GR" sz="2800" dirty="0" smtClean="0"/>
              <a:t>Η εφαρμογή του συστήματος </a:t>
            </a:r>
            <a:r>
              <a:rPr lang="en-US" sz="2800" dirty="0" smtClean="0"/>
              <a:t>NANDA</a:t>
            </a:r>
            <a:r>
              <a:rPr lang="el-GR" sz="2800" dirty="0" smtClean="0"/>
              <a:t>-</a:t>
            </a:r>
            <a:r>
              <a:rPr lang="en-US" sz="2800" dirty="0" smtClean="0"/>
              <a:t>I </a:t>
            </a:r>
            <a:r>
              <a:rPr lang="el-GR" sz="2800" dirty="0" smtClean="0"/>
              <a:t>για τη διατύπωση και την καταγραφή των νοσηλευτικών διαγνώσεων φάνηκε εύχρηστη σε κάθε περίπτωση που χρησιμοποιήθηκε. </a:t>
            </a:r>
          </a:p>
          <a:p>
            <a:pPr>
              <a:buNone/>
            </a:pPr>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010400"/>
          </a:xfrm>
        </p:spPr>
        <p:txBody>
          <a:bodyPr>
            <a:normAutofit/>
          </a:bodyPr>
          <a:lstStyle/>
          <a:p>
            <a:pPr algn="ctr"/>
            <a:r>
              <a:rPr lang="el-GR" sz="4500" b="1" dirty="0" smtClean="0"/>
              <a:t>ΣΥΜΠΕΡΑΣΜΑΤΑ</a:t>
            </a:r>
            <a:endParaRPr lang="el-GR" sz="4500" b="1" dirty="0"/>
          </a:p>
        </p:txBody>
      </p:sp>
      <p:sp>
        <p:nvSpPr>
          <p:cNvPr id="3" name="2 - Θέση περιεχομένου"/>
          <p:cNvSpPr>
            <a:spLocks noGrp="1"/>
          </p:cNvSpPr>
          <p:nvPr>
            <p:ph idx="1"/>
          </p:nvPr>
        </p:nvSpPr>
        <p:spPr/>
        <p:txBody>
          <a:bodyPr>
            <a:normAutofit fontScale="70000" lnSpcReduction="20000"/>
          </a:bodyPr>
          <a:lstStyle/>
          <a:p>
            <a:pPr lvl="0">
              <a:spcAft>
                <a:spcPts val="600"/>
              </a:spcAft>
            </a:pPr>
            <a:r>
              <a:rPr lang="el-GR" sz="2800" dirty="0" smtClean="0"/>
              <a:t>Ωστόσο υπήρξε αρχικά </a:t>
            </a:r>
            <a:r>
              <a:rPr lang="el-GR" sz="2800" b="1" dirty="0" smtClean="0"/>
              <a:t>πρόβλημα</a:t>
            </a:r>
            <a:r>
              <a:rPr lang="el-GR" sz="2800" dirty="0" smtClean="0"/>
              <a:t> με τον προσδιορισμό των νοσηλευτικών διαγνώσεων που αναπτύχθηκαν από τον </a:t>
            </a:r>
            <a:r>
              <a:rPr lang="en-US" sz="2800" dirty="0" smtClean="0"/>
              <a:t>NANDA</a:t>
            </a:r>
            <a:r>
              <a:rPr lang="el-GR" sz="2800" dirty="0" smtClean="0"/>
              <a:t>-</a:t>
            </a:r>
            <a:r>
              <a:rPr lang="en-US" sz="2800" dirty="0" smtClean="0"/>
              <a:t>I </a:t>
            </a:r>
            <a:r>
              <a:rPr lang="el-GR" sz="2800" dirty="0" smtClean="0"/>
              <a:t>για τις οικογένειες, διότι οι διαγνώσεις του συγκεκριμένου συστήματος είναι κυρίως </a:t>
            </a:r>
            <a:r>
              <a:rPr lang="el-GR" sz="2800" u="sng" dirty="0" smtClean="0"/>
              <a:t>προσανατολισμένες προς το άτομο</a:t>
            </a:r>
            <a:r>
              <a:rPr lang="el-GR" sz="2800" dirty="0" smtClean="0"/>
              <a:t>. Λίγες διαγνώσεις έχουν επικεντρωθεί ειδικά στα ζητήματα που οι νοσηλευτές βλέπουν στην </a:t>
            </a:r>
            <a:r>
              <a:rPr lang="el-GR" sz="2800" u="sng" dirty="0" smtClean="0"/>
              <a:t>οικογένεια</a:t>
            </a:r>
            <a:r>
              <a:rPr lang="el-GR" sz="2800" dirty="0" smtClean="0"/>
              <a:t>. </a:t>
            </a:r>
          </a:p>
          <a:p>
            <a:pPr lvl="0">
              <a:spcAft>
                <a:spcPts val="600"/>
              </a:spcAft>
            </a:pPr>
            <a:r>
              <a:rPr lang="el-GR" sz="2800" dirty="0" smtClean="0"/>
              <a:t>Απαιτούνται προσπάθειες για να διευρυνθεί η λίστα αποδεκτών διαγνώσεων για να καλύψουν επαρκώς τις οικογένειες σε όλο το ευρύ φάσμα υγείας και ασθένειας και ακόμα περισσότερες διαγνώσεις που να αφορούν την αγωγή υγείας της οικογένειας. </a:t>
            </a:r>
          </a:p>
          <a:p>
            <a:pPr lvl="0">
              <a:spcAft>
                <a:spcPts val="600"/>
              </a:spcAft>
            </a:pPr>
            <a:r>
              <a:rPr lang="el-GR" sz="2800" dirty="0" smtClean="0"/>
              <a:t>Πρόκληση αποτελεί η εφαρμογή του συστήματος </a:t>
            </a:r>
            <a:r>
              <a:rPr lang="en-US" sz="2800" dirty="0" smtClean="0"/>
              <a:t>NANDA</a:t>
            </a:r>
            <a:r>
              <a:rPr lang="el-GR" sz="2800" dirty="0" smtClean="0"/>
              <a:t>-</a:t>
            </a:r>
            <a:r>
              <a:rPr lang="en-US" sz="2800" dirty="0" smtClean="0"/>
              <a:t>I </a:t>
            </a:r>
            <a:r>
              <a:rPr lang="el-GR" sz="2800" dirty="0" smtClean="0"/>
              <a:t>στην </a:t>
            </a:r>
            <a:r>
              <a:rPr lang="el-GR" sz="2800" dirty="0" err="1" smtClean="0"/>
              <a:t>κατ’οίκον</a:t>
            </a:r>
            <a:r>
              <a:rPr lang="el-GR" sz="2800" dirty="0" smtClean="0"/>
              <a:t> νοσηλευτική φροντίδα σε σημαντικό μέγεθος πληθυσμού, έτσι ώστε να επιτευχθεί πλήρης αξιοποίηση των προτερημάτων του συστήματος και να καταστεί σαφής ο ρόλος του στη φροντίδα υγείας της οικογένειας.</a:t>
            </a:r>
          </a:p>
          <a:p>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38962"/>
          </a:xfrm>
        </p:spPr>
        <p:txBody>
          <a:bodyPr>
            <a:normAutofit/>
          </a:bodyPr>
          <a:lstStyle/>
          <a:p>
            <a:pPr algn="ctr"/>
            <a:r>
              <a:rPr lang="el-GR" sz="4500" b="1" dirty="0" smtClean="0"/>
              <a:t>ΣΥΜΠΕΡΑΣΜΑΤΑ</a:t>
            </a:r>
            <a:endParaRPr lang="el-GR" sz="4500" b="1" dirty="0"/>
          </a:p>
        </p:txBody>
      </p:sp>
      <p:sp>
        <p:nvSpPr>
          <p:cNvPr id="3" name="2 - Θέση περιεχομένου"/>
          <p:cNvSpPr>
            <a:spLocks noGrp="1"/>
          </p:cNvSpPr>
          <p:nvPr>
            <p:ph idx="1"/>
          </p:nvPr>
        </p:nvSpPr>
        <p:spPr>
          <a:xfrm>
            <a:off x="457200" y="2143116"/>
            <a:ext cx="8229600" cy="4181484"/>
          </a:xfrm>
        </p:spPr>
        <p:txBody>
          <a:bodyPr>
            <a:normAutofit/>
          </a:bodyPr>
          <a:lstStyle/>
          <a:p>
            <a:pPr lvl="0">
              <a:spcAft>
                <a:spcPts val="600"/>
              </a:spcAft>
            </a:pPr>
            <a:r>
              <a:rPr lang="el-GR" sz="2000" dirty="0" smtClean="0"/>
              <a:t>Επίσης, πρόκληση αποτελεί η ανάπτυξη ενός ηλεκτρονικού προγράμματος για χρήση στην </a:t>
            </a:r>
            <a:r>
              <a:rPr lang="el-GR" sz="2000" dirty="0" err="1" smtClean="0"/>
              <a:t>κατ’οίκον</a:t>
            </a:r>
            <a:r>
              <a:rPr lang="el-GR" sz="2000" dirty="0" smtClean="0"/>
              <a:t> νοσηλεία και τη φροντίδα της οικογένειας, που θα μπορούσε να συμβάλλει στη διευκόλυνση τόσο του νοσηλευτή όσο και της οικογένειας κατά τη διάρκεια της νοσηλευτικής φροντίδας. </a:t>
            </a:r>
          </a:p>
          <a:p>
            <a:pPr lvl="0">
              <a:spcAft>
                <a:spcPts val="600"/>
              </a:spcAft>
            </a:pPr>
            <a:r>
              <a:rPr lang="el-GR" sz="2000" dirty="0" smtClean="0"/>
              <a:t>Τέλος, η εκπαίδευση των νοσηλευτών σχετικά με το σύστημα ταξινόμησης κατά </a:t>
            </a:r>
            <a:r>
              <a:rPr lang="en-US" sz="2000" dirty="0" smtClean="0"/>
              <a:t>NANDA</a:t>
            </a:r>
            <a:r>
              <a:rPr lang="el-GR" sz="2000" dirty="0" smtClean="0"/>
              <a:t>-</a:t>
            </a:r>
            <a:r>
              <a:rPr lang="en-US" sz="2000" dirty="0" smtClean="0"/>
              <a:t>I</a:t>
            </a:r>
            <a:r>
              <a:rPr lang="el-GR" sz="2000" dirty="0" smtClean="0"/>
              <a:t> και το πώς να εφαρμόζουν τις διαγνώσεις και τις παρεμβάσεις, θα μπορούσε να οδηγήσει στην επιτυχή και ασφαλή χρήση του συστήματος και στην αύξηση της ποιότητας της παρεχόμενης φροντίδας και να συμβάλλει στην έρευνα και την ανάπτυξη νέων διαγνώσεων.      </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67524"/>
          </a:xfrm>
        </p:spPr>
        <p:txBody>
          <a:bodyPr>
            <a:normAutofit/>
          </a:bodyPr>
          <a:lstStyle/>
          <a:p>
            <a:pPr algn="ctr"/>
            <a:r>
              <a:rPr lang="el-GR" sz="4500" b="1" dirty="0" smtClean="0"/>
              <a:t>ΤΥΠΟΙ ΟΙΚΟΓΕΝΕΙΑΣ</a:t>
            </a:r>
            <a:endParaRPr lang="el-GR" sz="4500" b="1" dirty="0"/>
          </a:p>
        </p:txBody>
      </p:sp>
      <p:sp>
        <p:nvSpPr>
          <p:cNvPr id="3" name="2 - Θέση περιεχομένου"/>
          <p:cNvSpPr>
            <a:spLocks noGrp="1"/>
          </p:cNvSpPr>
          <p:nvPr>
            <p:ph sz="half" idx="1"/>
          </p:nvPr>
        </p:nvSpPr>
        <p:spPr>
          <a:xfrm>
            <a:off x="457200" y="1920084"/>
            <a:ext cx="4038600" cy="4795064"/>
          </a:xfrm>
        </p:spPr>
        <p:txBody>
          <a:bodyPr>
            <a:normAutofit fontScale="92500" lnSpcReduction="20000"/>
          </a:bodyPr>
          <a:lstStyle/>
          <a:p>
            <a:pPr algn="ctr">
              <a:buNone/>
            </a:pPr>
            <a:r>
              <a:rPr lang="el-GR" sz="2800" b="1" dirty="0" smtClean="0"/>
              <a:t>Παραλλαγές παραδοσιακής οικογένειας</a:t>
            </a:r>
          </a:p>
          <a:p>
            <a:r>
              <a:rPr lang="el-GR" sz="2800" dirty="0" smtClean="0"/>
              <a:t>Πυρηνική οικογένεια</a:t>
            </a:r>
            <a:r>
              <a:rPr lang="en-US" sz="2800" dirty="0" smtClean="0"/>
              <a:t>.</a:t>
            </a:r>
            <a:endParaRPr lang="el-GR" sz="2800" dirty="0" smtClean="0"/>
          </a:p>
          <a:p>
            <a:r>
              <a:rPr lang="el-GR" sz="2800" dirty="0" err="1" smtClean="0"/>
              <a:t>Μονογονεϊκή</a:t>
            </a:r>
            <a:r>
              <a:rPr lang="el-GR" sz="2800" dirty="0" smtClean="0"/>
              <a:t> οικογένεια.</a:t>
            </a:r>
          </a:p>
          <a:p>
            <a:r>
              <a:rPr lang="el-GR" sz="2800" dirty="0" smtClean="0"/>
              <a:t>Ανύπαντρος ενήλικας που ζει μόνος.</a:t>
            </a:r>
          </a:p>
          <a:p>
            <a:r>
              <a:rPr lang="el-GR" sz="2800" dirty="0" smtClean="0"/>
              <a:t>Διευρυμένη οικογένεια 3 γενεών.</a:t>
            </a:r>
          </a:p>
          <a:p>
            <a:r>
              <a:rPr lang="el-GR" sz="2800" dirty="0" smtClean="0"/>
              <a:t>Ζευγάρι μέσης ηλικίας.</a:t>
            </a:r>
          </a:p>
          <a:p>
            <a:r>
              <a:rPr lang="el-GR" sz="2800" dirty="0" smtClean="0"/>
              <a:t>Οικογένεια με διευρυμένο συγγενικό δίκτυο.</a:t>
            </a:r>
          </a:p>
          <a:p>
            <a:endParaRPr lang="el-GR" dirty="0"/>
          </a:p>
        </p:txBody>
      </p:sp>
      <p:sp>
        <p:nvSpPr>
          <p:cNvPr id="4" name="3 - Θέση περιεχομένου"/>
          <p:cNvSpPr>
            <a:spLocks noGrp="1"/>
          </p:cNvSpPr>
          <p:nvPr>
            <p:ph sz="half" idx="2"/>
          </p:nvPr>
        </p:nvSpPr>
        <p:spPr/>
        <p:txBody>
          <a:bodyPr>
            <a:normAutofit fontScale="92500" lnSpcReduction="20000"/>
          </a:bodyPr>
          <a:lstStyle/>
          <a:p>
            <a:pPr algn="ctr">
              <a:buNone/>
            </a:pPr>
            <a:r>
              <a:rPr lang="el-GR" sz="2800" b="1" dirty="0" smtClean="0"/>
              <a:t>Παραλλαγές μη παραδοσιακής οικογένειας</a:t>
            </a:r>
          </a:p>
          <a:p>
            <a:r>
              <a:rPr lang="el-GR" sz="2800" dirty="0" smtClean="0"/>
              <a:t>Ανύπαντρος γονέας με παιδί.</a:t>
            </a:r>
          </a:p>
          <a:p>
            <a:r>
              <a:rPr lang="el-GR" sz="2800" dirty="0" smtClean="0"/>
              <a:t>Ανύπαντρο ζευγάρι με παιδί.</a:t>
            </a:r>
          </a:p>
          <a:p>
            <a:r>
              <a:rPr lang="el-GR" sz="2800" dirty="0" smtClean="0"/>
              <a:t>Ζευγάρι που συμβιώνει.</a:t>
            </a:r>
          </a:p>
          <a:p>
            <a:r>
              <a:rPr lang="el-GR" sz="2800" dirty="0" smtClean="0"/>
              <a:t>Ομοφυλόφιλοι γονείς.</a:t>
            </a:r>
          </a:p>
          <a:p>
            <a:r>
              <a:rPr lang="el-GR" sz="2800" dirty="0" smtClean="0"/>
              <a:t>Επαυξημένη οικογένεια.</a:t>
            </a:r>
          </a:p>
          <a:p>
            <a:r>
              <a:rPr lang="el-GR" sz="2800" dirty="0" smtClean="0"/>
              <a:t>Δημοτική οικογένεια.</a:t>
            </a:r>
          </a:p>
          <a:p>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nursing-diagnosis-1-638.jpg"/>
          <p:cNvPicPr>
            <a:picLocks noGrp="1" noChangeAspect="1"/>
          </p:cNvPicPr>
          <p:nvPr>
            <p:ph idx="1"/>
          </p:nvPr>
        </p:nvPicPr>
        <p:blipFill>
          <a:blip r:embed="rId2" cstate="print"/>
          <a:srcRect r="1124" b="-760"/>
          <a:stretch>
            <a:fillRect/>
          </a:stretch>
        </p:blipFill>
        <p:spPr>
          <a:xfrm>
            <a:off x="1080216" y="1500175"/>
            <a:ext cx="6777931" cy="4857784"/>
          </a:xfrm>
        </p:spPr>
      </p:pic>
      <p:sp>
        <p:nvSpPr>
          <p:cNvPr id="6" name="5 - TextBox"/>
          <p:cNvSpPr txBox="1"/>
          <p:nvPr/>
        </p:nvSpPr>
        <p:spPr>
          <a:xfrm>
            <a:off x="4929190" y="4000504"/>
            <a:ext cx="3643338" cy="2785378"/>
          </a:xfrm>
          <a:prstGeom prst="rect">
            <a:avLst/>
          </a:prstGeom>
          <a:solidFill>
            <a:schemeClr val="bg1"/>
          </a:solidFill>
          <a:ln>
            <a:solidFill>
              <a:schemeClr val="bg1"/>
            </a:solidFill>
          </a:ln>
        </p:spPr>
        <p:txBody>
          <a:bodyPr wrap="square" rtlCol="0">
            <a:spAutoFit/>
          </a:bodyPr>
          <a:lstStyle/>
          <a:p>
            <a:pPr algn="ctr"/>
            <a:endParaRPr lang="el-GR" sz="3500" b="1" dirty="0" smtClean="0">
              <a:solidFill>
                <a:schemeClr val="accent3">
                  <a:lumMod val="75000"/>
                </a:schemeClr>
              </a:solidFill>
            </a:endParaRPr>
          </a:p>
          <a:p>
            <a:pPr algn="ctr"/>
            <a:endParaRPr lang="el-GR" sz="3500" b="1" dirty="0" smtClean="0">
              <a:solidFill>
                <a:schemeClr val="accent3">
                  <a:lumMod val="75000"/>
                </a:schemeClr>
              </a:solidFill>
            </a:endParaRPr>
          </a:p>
          <a:p>
            <a:pPr algn="ctr"/>
            <a:endParaRPr lang="el-GR" sz="3500" b="1" u="sng" dirty="0" smtClean="0">
              <a:solidFill>
                <a:schemeClr val="accent3">
                  <a:lumMod val="75000"/>
                </a:schemeClr>
              </a:solidFill>
            </a:endParaRPr>
          </a:p>
          <a:p>
            <a:pPr algn="ctr"/>
            <a:endParaRPr lang="el-GR" sz="3500" b="1" dirty="0" smtClean="0">
              <a:solidFill>
                <a:schemeClr val="accent3">
                  <a:lumMod val="75000"/>
                </a:schemeClr>
              </a:solidFill>
            </a:endParaRPr>
          </a:p>
          <a:p>
            <a:pPr algn="ctr"/>
            <a:endParaRPr lang="el-GR" sz="3500"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38962"/>
          </a:xfrm>
        </p:spPr>
        <p:txBody>
          <a:bodyPr>
            <a:normAutofit/>
          </a:bodyPr>
          <a:lstStyle/>
          <a:p>
            <a:r>
              <a:rPr lang="el-GR" sz="4500" b="1" dirty="0" smtClean="0"/>
              <a:t>ΟΙΚΟΓΕΝΕΙΑΚΗ ΝΟΣΗΛΕΥΤΙΚΗ</a:t>
            </a:r>
            <a:endParaRPr lang="el-GR" sz="4500" b="1" dirty="0"/>
          </a:p>
        </p:txBody>
      </p:sp>
      <p:sp>
        <p:nvSpPr>
          <p:cNvPr id="3" name="2 - Θέση περιεχομένου"/>
          <p:cNvSpPr>
            <a:spLocks noGrp="1"/>
          </p:cNvSpPr>
          <p:nvPr>
            <p:ph idx="1"/>
          </p:nvPr>
        </p:nvSpPr>
        <p:spPr>
          <a:xfrm>
            <a:off x="457200" y="2143116"/>
            <a:ext cx="8229600" cy="4181484"/>
          </a:xfrm>
        </p:spPr>
        <p:txBody>
          <a:bodyPr>
            <a:normAutofit lnSpcReduction="10000"/>
          </a:bodyPr>
          <a:lstStyle/>
          <a:p>
            <a:r>
              <a:rPr lang="el-GR" sz="2800" dirty="0" smtClean="0"/>
              <a:t>Η Οικογενειακή Νοσηλευτική αποτελεί κλάδο της Επιστήμης της Νοσηλευτικής.</a:t>
            </a:r>
          </a:p>
          <a:p>
            <a:pPr>
              <a:buNone/>
            </a:pPr>
            <a:endParaRPr lang="el-GR" sz="2800" dirty="0" smtClean="0"/>
          </a:p>
          <a:p>
            <a:r>
              <a:rPr lang="el-GR" sz="2800" dirty="0" smtClean="0"/>
              <a:t>Είναι μια ειδικότητα, όπου νοσηλευτές και οικογένειες συνεργάζονται, προκειμένου να διασφαλίσουν ότι το κάθε μέλος της οικογένειας προσαρμόζεται με επιτυχία και αποτελεσματικότητα στην υγεία, αλλά και στην αρρώστια και τελικά το οικογενειακό σύστημα επιτυγχάνει ένα νέο επίπεδο αρμονικής λειτουργίας.  </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010400"/>
          </a:xfrm>
        </p:spPr>
        <p:txBody>
          <a:bodyPr>
            <a:noAutofit/>
          </a:bodyPr>
          <a:lstStyle/>
          <a:p>
            <a:pPr algn="ctr"/>
            <a:r>
              <a:rPr lang="el-GR" sz="3800" b="1" dirty="0" smtClean="0"/>
              <a:t>ΣΤΟΧΟΙ ΟΙΚΟΓΕΝΕΙΑΚΗΣ ΝΟΣΗΛΕΥΤΙΚΗΣ</a:t>
            </a:r>
            <a:endParaRPr lang="el-GR" sz="3800" b="1" dirty="0"/>
          </a:p>
        </p:txBody>
      </p:sp>
      <p:sp>
        <p:nvSpPr>
          <p:cNvPr id="3" name="2 - Θέση περιεχομένου"/>
          <p:cNvSpPr>
            <a:spLocks noGrp="1"/>
          </p:cNvSpPr>
          <p:nvPr>
            <p:ph idx="1"/>
          </p:nvPr>
        </p:nvSpPr>
        <p:spPr>
          <a:xfrm>
            <a:off x="457200" y="1935480"/>
            <a:ext cx="8229600" cy="4565354"/>
          </a:xfrm>
        </p:spPr>
        <p:txBody>
          <a:bodyPr>
            <a:normAutofit fontScale="92500" lnSpcReduction="20000"/>
          </a:bodyPr>
          <a:lstStyle/>
          <a:p>
            <a:pPr marL="457200" indent="-457200">
              <a:buFont typeface="+mj-lt"/>
              <a:buAutoNum type="arabicPeriod"/>
            </a:pPr>
            <a:r>
              <a:rPr lang="el-GR" sz="2800" dirty="0" smtClean="0"/>
              <a:t>Προώθηση υποστηρικτικών συστημάτων τα οποία είναι κατάλληλα και αποτελεσματικά και η ενθάρρυνση της χρήσης των πόρων που σχετίζονται με την υγεία.</a:t>
            </a:r>
          </a:p>
          <a:p>
            <a:pPr marL="457200" indent="-457200">
              <a:buFont typeface="+mj-lt"/>
              <a:buAutoNum type="arabicPeriod"/>
            </a:pPr>
            <a:r>
              <a:rPr lang="el-GR" sz="2800" dirty="0" smtClean="0"/>
              <a:t>Προώθηση επαρκούς, αποτελεσματικής φροντίδας ενός μέλους μιας οικογένειας που έχει ένα ειδικό πρόβλημα ασθένειας ή αναπηρίας.</a:t>
            </a:r>
          </a:p>
          <a:p>
            <a:pPr marL="457200" indent="-457200">
              <a:buFont typeface="+mj-lt"/>
              <a:buAutoNum type="arabicPeriod"/>
            </a:pPr>
            <a:r>
              <a:rPr lang="el-GR" sz="2800" dirty="0" smtClean="0"/>
              <a:t>Ενθάρρυνση φυσιολογικής ανάπτυξης των μελών της οικογένειας και εκπαίδευση τους σχετικά με την προαγωγή της υγείας και την πρόληψη της ασθένειας.</a:t>
            </a:r>
          </a:p>
          <a:p>
            <a:pPr marL="457200" indent="-457200">
              <a:buFont typeface="+mj-lt"/>
              <a:buAutoNum type="arabicPeriod"/>
            </a:pPr>
            <a:r>
              <a:rPr lang="el-GR" sz="2800" dirty="0" smtClean="0"/>
              <a:t>Ενδυνάμωση της σύνδεσης και της λειτουργικότητας της οικογένειας.</a:t>
            </a:r>
          </a:p>
          <a:p>
            <a:pPr marL="457200" indent="-457200">
              <a:buFont typeface="+mj-lt"/>
              <a:buAutoNum type="arabicPeriod"/>
            </a:pPr>
            <a:r>
              <a:rPr lang="el-GR" sz="2800" dirty="0" smtClean="0"/>
              <a:t>Προαγωγή ενός υγιούς περιβάλλοντος.</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67524"/>
          </a:xfrm>
        </p:spPr>
        <p:txBody>
          <a:bodyPr>
            <a:normAutofit/>
          </a:bodyPr>
          <a:lstStyle/>
          <a:p>
            <a:pPr algn="ctr"/>
            <a:r>
              <a:rPr lang="el-GR" sz="4500" b="1" dirty="0" smtClean="0"/>
              <a:t>ΝΟΣΗΛΕΙΑ ΣΤΟ ΣΠΙΤΙ</a:t>
            </a:r>
            <a:endParaRPr lang="el-GR" sz="4500" b="1" dirty="0"/>
          </a:p>
        </p:txBody>
      </p:sp>
      <p:sp>
        <p:nvSpPr>
          <p:cNvPr id="3" name="2 - Θέση περιεχομένου"/>
          <p:cNvSpPr>
            <a:spLocks noGrp="1"/>
          </p:cNvSpPr>
          <p:nvPr>
            <p:ph idx="1"/>
          </p:nvPr>
        </p:nvSpPr>
        <p:spPr>
          <a:xfrm>
            <a:off x="457200" y="1935480"/>
            <a:ext cx="8229600" cy="4565354"/>
          </a:xfrm>
        </p:spPr>
        <p:txBody>
          <a:bodyPr>
            <a:normAutofit fontScale="55000" lnSpcReduction="20000"/>
          </a:bodyPr>
          <a:lstStyle/>
          <a:p>
            <a:r>
              <a:rPr lang="el-GR" sz="4000" dirty="0" smtClean="0"/>
              <a:t>Η οικογενειακή νοσηλευτική ταυτίζεται με την </a:t>
            </a:r>
            <a:r>
              <a:rPr lang="el-GR" sz="4000" dirty="0" err="1" smtClean="0"/>
              <a:t>κατ’οίκον</a:t>
            </a:r>
            <a:r>
              <a:rPr lang="el-GR" sz="4000" dirty="0" smtClean="0"/>
              <a:t> νοσηλεία.</a:t>
            </a:r>
          </a:p>
          <a:p>
            <a:r>
              <a:rPr lang="el-GR" sz="4000" u="sng" dirty="0" smtClean="0"/>
              <a:t>Νοσηλεία στο σπίτι:</a:t>
            </a:r>
            <a:r>
              <a:rPr lang="el-GR" sz="4000" dirty="0" smtClean="0"/>
              <a:t> οι υπηρεσίες υγείας που προσφέρονται στα άτομα και στις οικογένειές τους μέσα στο χώρο που ζουν, κατευθυνόμενες προς την προαγωγή, τη διατήρηση και την αποκατάσταση της υγείας του ατόμου ή την ελαχιστοποίηση των επιδράσεων της ασθένειας ή της αναπηρίας.</a:t>
            </a:r>
          </a:p>
          <a:p>
            <a:endParaRPr lang="el-GR" sz="2800" dirty="0" smtClean="0"/>
          </a:p>
          <a:p>
            <a:endParaRPr lang="el-GR" sz="2800" dirty="0" smtClean="0"/>
          </a:p>
          <a:p>
            <a:r>
              <a:rPr lang="el-GR" sz="3500" dirty="0" smtClean="0"/>
              <a:t>Ξεκίνησε με την ίδρυση του Τάγματος των Διακονισσών, ακολούθησαν θρησκευτικές ομάδες που παρείχαν νοσηλεία στο σπίτι.</a:t>
            </a:r>
          </a:p>
          <a:p>
            <a:r>
              <a:rPr lang="el-GR" sz="3500" dirty="0" smtClean="0"/>
              <a:t>Η </a:t>
            </a:r>
            <a:r>
              <a:rPr lang="en-US" sz="3500" dirty="0" smtClean="0"/>
              <a:t>Nightingale</a:t>
            </a:r>
            <a:r>
              <a:rPr lang="el-GR" sz="3500" dirty="0" smtClean="0"/>
              <a:t> δημιούργησε σχολές που παρείχαν νοσηλευτές εκπαιδευμένους για φροντίδα στην κοινότητα.</a:t>
            </a:r>
          </a:p>
          <a:p>
            <a:r>
              <a:rPr lang="el-GR" sz="3500" dirty="0" smtClean="0"/>
              <a:t>Στην Ελλάδα πρωτοπόρο στη νοσηλεία στο σπίτι είναι το νοσοκομείο Μεταξά (1979). Αργότερα Ερυθρός Σταυρός και Άγιοι Ανάργυροι.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367590"/>
          </a:xfrm>
        </p:spPr>
        <p:txBody>
          <a:bodyPr>
            <a:noAutofit/>
          </a:bodyPr>
          <a:lstStyle/>
          <a:p>
            <a:pPr algn="ctr"/>
            <a:r>
              <a:rPr lang="el-GR" sz="3500" b="1" dirty="0" smtClean="0"/>
              <a:t>ΜΟΝΤΕΛΑ ΚΑΙ ΘΕΩΡΙΕΣ ΟΙΚΟΓΕΝΕΙΑΚΗΣ ΝΟΣΗΛΕΥΤΙΚΗΣ</a:t>
            </a:r>
            <a:endParaRPr lang="el-GR" sz="3500" b="1" dirty="0"/>
          </a:p>
        </p:txBody>
      </p:sp>
      <p:sp>
        <p:nvSpPr>
          <p:cNvPr id="3" name="2 - Θέση περιεχομένου"/>
          <p:cNvSpPr>
            <a:spLocks noGrp="1"/>
          </p:cNvSpPr>
          <p:nvPr>
            <p:ph idx="1"/>
          </p:nvPr>
        </p:nvSpPr>
        <p:spPr>
          <a:xfrm>
            <a:off x="457200" y="2357430"/>
            <a:ext cx="8229600" cy="4143404"/>
          </a:xfrm>
        </p:spPr>
        <p:txBody>
          <a:bodyPr/>
          <a:lstStyle/>
          <a:p>
            <a:r>
              <a:rPr lang="el-GR" sz="2200" dirty="0" smtClean="0"/>
              <a:t>Σύμφωνα με τη </a:t>
            </a:r>
            <a:r>
              <a:rPr lang="en-US" sz="2200" dirty="0" smtClean="0"/>
              <a:t>Friedman </a:t>
            </a:r>
            <a:r>
              <a:rPr lang="el-GR" sz="2200" dirty="0" smtClean="0"/>
              <a:t>το θεωρητικό πλαίσιο της Οικογενειακής Νοσηλευτικής πρέπει να είναι συνδυασμός:  </a:t>
            </a:r>
          </a:p>
          <a:p>
            <a:pPr marL="708660" lvl="1" indent="-342900">
              <a:buFont typeface="+mj-lt"/>
              <a:buAutoNum type="arabicPeriod"/>
            </a:pPr>
            <a:r>
              <a:rPr lang="el-GR" sz="2000" dirty="0" smtClean="0"/>
              <a:t>Των  νοσηλευτικών θεωριών και μοντέλων, </a:t>
            </a:r>
          </a:p>
          <a:p>
            <a:pPr marL="708660" lvl="1" indent="-342900">
              <a:buFont typeface="+mj-lt"/>
              <a:buAutoNum type="arabicPeriod"/>
            </a:pPr>
            <a:r>
              <a:rPr lang="el-GR" sz="2000" dirty="0" smtClean="0"/>
              <a:t>Των  οικογενειακών-κοινωνικών θεωριών και </a:t>
            </a:r>
          </a:p>
          <a:p>
            <a:pPr marL="708660" lvl="1" indent="-342900">
              <a:buFont typeface="+mj-lt"/>
              <a:buAutoNum type="arabicPeriod"/>
            </a:pPr>
            <a:r>
              <a:rPr lang="el-GR" sz="2000" dirty="0" smtClean="0"/>
              <a:t>Των  θεωριών της οικογενειακής θεραπείας.  </a:t>
            </a:r>
          </a:p>
          <a:p>
            <a:pPr marL="708660" lvl="1" indent="-342900">
              <a:buNone/>
            </a:pPr>
            <a:endParaRPr lang="el-GR" sz="1700" dirty="0" smtClean="0"/>
          </a:p>
          <a:p>
            <a:pPr marL="342900" indent="-342900"/>
            <a:r>
              <a:rPr lang="el-GR" sz="2200" dirty="0" smtClean="0"/>
              <a:t>Οι </a:t>
            </a:r>
            <a:r>
              <a:rPr lang="el-GR" sz="2200" u="sng" dirty="0" smtClean="0"/>
              <a:t>οικογενειακές και κοινωνικές θεωρίες</a:t>
            </a:r>
            <a:r>
              <a:rPr lang="el-GR" sz="2200" dirty="0" smtClean="0"/>
              <a:t> είναι οι περισσότερο και καλύτερα ανεπτυγμένες.</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500" b="1" dirty="0" smtClean="0"/>
              <a:t>ΟΙ ΘΕΩΡΗΤΙΚΟΙ:</a:t>
            </a:r>
            <a:endParaRPr lang="el-GR" sz="4500" b="1" dirty="0"/>
          </a:p>
        </p:txBody>
      </p:sp>
      <p:sp>
        <p:nvSpPr>
          <p:cNvPr id="3" name="2 - Θέση περιεχομένου"/>
          <p:cNvSpPr>
            <a:spLocks noGrp="1"/>
          </p:cNvSpPr>
          <p:nvPr>
            <p:ph idx="1"/>
          </p:nvPr>
        </p:nvSpPr>
        <p:spPr>
          <a:xfrm>
            <a:off x="457200" y="1935480"/>
            <a:ext cx="8229600" cy="4636792"/>
          </a:xfrm>
        </p:spPr>
        <p:txBody>
          <a:bodyPr>
            <a:normAutofit fontScale="92500" lnSpcReduction="10000"/>
          </a:bodyPr>
          <a:lstStyle/>
          <a:p>
            <a:r>
              <a:rPr lang="el-GR" sz="2400" dirty="0" smtClean="0"/>
              <a:t>Προσάρμοσαν τις αρχικές τους ιδέες για να βρίσκουν εφαρμογή στην οικογένεια.</a:t>
            </a:r>
          </a:p>
          <a:p>
            <a:r>
              <a:rPr lang="en-US" sz="2400" i="1" u="sng" dirty="0" smtClean="0"/>
              <a:t>Nightingale</a:t>
            </a:r>
            <a:r>
              <a:rPr lang="el-GR" sz="2400" i="1" u="sng" dirty="0" smtClean="0"/>
              <a:t>:</a:t>
            </a:r>
            <a:r>
              <a:rPr lang="el-GR" sz="2400" i="1" dirty="0" smtClean="0"/>
              <a:t> </a:t>
            </a:r>
            <a:r>
              <a:rPr lang="el-GR" sz="2400" dirty="0" smtClean="0"/>
              <a:t>Η οικογένεια είναι θεσμός που συνοδεύει το άτομο από τη γέννηση μέχρι το θάνατο του. Παρότρυνε τους νοσηλευτές να ασχοληθούν και με τους ασθενείς αλλά και με τους υγιείς στο σπίτι.</a:t>
            </a:r>
          </a:p>
          <a:p>
            <a:r>
              <a:rPr lang="en-US" sz="2400" i="1" u="sng" dirty="0" smtClean="0"/>
              <a:t>King</a:t>
            </a:r>
            <a:r>
              <a:rPr lang="el-GR" sz="2400" i="1" u="sng" dirty="0" smtClean="0"/>
              <a:t>:</a:t>
            </a:r>
            <a:r>
              <a:rPr lang="el-GR" sz="2400" i="1" dirty="0" smtClean="0"/>
              <a:t> </a:t>
            </a:r>
            <a:r>
              <a:rPr lang="el-GR" sz="2400" dirty="0" smtClean="0"/>
              <a:t>Τα περισσότερα άτομα αρχίζουν τη ζωή τους ως μέρος της οικογένειας και μαθαίνουν τρόπους να ικανοποιούν τις βασικές ανάγκες των οικογενειών τους. Η οικογένεια είναι ομάδα όπου κάποιος εκτελεί συγκεκριμένο ρόλο.</a:t>
            </a:r>
          </a:p>
          <a:p>
            <a:r>
              <a:rPr lang="en-US" sz="2400" i="1" u="sng" dirty="0" smtClean="0"/>
              <a:t>Roy</a:t>
            </a:r>
            <a:r>
              <a:rPr lang="el-GR" sz="2400" i="1" u="sng" dirty="0" smtClean="0"/>
              <a:t>:</a:t>
            </a:r>
            <a:r>
              <a:rPr lang="el-GR" sz="2400" i="1" dirty="0" smtClean="0"/>
              <a:t> </a:t>
            </a:r>
            <a:r>
              <a:rPr lang="el-GR" sz="2400" dirty="0" smtClean="0"/>
              <a:t>Βλέπει την οικογένεια ως πελάτη και εξηγεί πως η οικογένεια είναι ένα προσαρμοσμένο σύστημα. Η οικογένεια συμβάλλει στην ανάπτυξη και προσαρμογή των μελών της και στην προαγωγή υγείας και ασθένειας.</a:t>
            </a:r>
            <a:endParaRPr lang="en-US" sz="2400" dirty="0" smtClean="0"/>
          </a:p>
          <a:p>
            <a:endParaRPr lang="el-G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289</TotalTime>
  <Words>3338</Words>
  <Application>Microsoft Office PowerPoint</Application>
  <PresentationFormat>Προβολή στην οθόνη (4:3)</PresentationFormat>
  <Paragraphs>325</Paragraphs>
  <Slides>40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40</vt:i4>
      </vt:variant>
    </vt:vector>
  </HeadingPairs>
  <TitlesOfParts>
    <vt:vector size="41" baseType="lpstr">
      <vt:lpstr>Ροή</vt:lpstr>
      <vt:lpstr>ΕΦΑΡΜΟΓΗ ΝΟΣΗΛΕΥΤΙΚΩΝ ΔΙΑΓΝΩΣΕΩΝ ΚΑΤΑ NANDA-I ΣΤΗ ΦΡΟΝΤΙΔΑ ΥΓΕΙΑΣ ΤΗΣ ΟΙΚΟΓΕΝΕΙΑΣ ΦΡΟΝΤΙΣΤΗΡΙΟ 27/03/2017</vt:lpstr>
      <vt:lpstr>Νοσηλευτική και Οικογένεια</vt:lpstr>
      <vt:lpstr>Η ΟΙΚΟΓΕΝΕΙΑ</vt:lpstr>
      <vt:lpstr>ΤΥΠΟΙ ΟΙΚΟΓΕΝΕΙΑΣ</vt:lpstr>
      <vt:lpstr>ΟΙΚΟΓΕΝΕΙΑΚΗ ΝΟΣΗΛΕΥΤΙΚΗ</vt:lpstr>
      <vt:lpstr>ΣΤΟΧΟΙ ΟΙΚΟΓΕΝΕΙΑΚΗΣ ΝΟΣΗΛΕΥΤΙΚΗΣ</vt:lpstr>
      <vt:lpstr>ΝΟΣΗΛΕΙΑ ΣΤΟ ΣΠΙΤΙ</vt:lpstr>
      <vt:lpstr>ΜΟΝΤΕΛΑ ΚΑΙ ΘΕΩΡΙΕΣ ΟΙΚΟΓΕΝΕΙΑΚΗΣ ΝΟΣΗΛΕΥΤΙΚΗΣ</vt:lpstr>
      <vt:lpstr>ΟΙ ΘΕΩΡΗΤΙΚΟΙ:</vt:lpstr>
      <vt:lpstr>Διαφάνεια 10</vt:lpstr>
      <vt:lpstr>ΜΟΝΤΕΛΑ ΟΙΚΟΓΕΝΕΙΑΚΗΣ ΕΚΤΙΜΗΣΗΣ</vt:lpstr>
      <vt:lpstr>ΝΟΣΗΛΕΥΤΙΚΗ ΔΙΕΡΓΑΣΙΑ</vt:lpstr>
      <vt:lpstr>ΝΟΣΗΛΕΥΤΙΚΗ ΔΙΕΡΓΑΣΙΑ ΣΤΗΝ ΟΙΚΟΓΕΝΕΙΑ</vt:lpstr>
      <vt:lpstr>ΕΙΔΗ ΣΥΣΤΗΜΑΤΩΝ ΤΑΞΙΝΟΜΗΣΗΣ</vt:lpstr>
      <vt:lpstr>ΑΝΑΓΝΩΡΙΣΗ ΕΝΟΣ ΝΟΣΗΛΕΥΤΙΚΟΥ ΣΥΣΤΗΜΑΤΟΣ</vt:lpstr>
      <vt:lpstr>ΕΙΔΗ ΣΥΣΤΗΜΑΤΩΝ ΤΑΞΙΝΟΜΗΣΗΣ</vt:lpstr>
      <vt:lpstr>ΤΟ ΣΥΣΤΗΜΑ NANDA-I</vt:lpstr>
      <vt:lpstr>ΔΟΜΗ ΤΗΣ ΤΑΞΙΝΟΜΗΣΗΣ ΙΙ</vt:lpstr>
      <vt:lpstr>ΑΞΟΝΕΣ</vt:lpstr>
      <vt:lpstr>ΜΕΤΑΦΡΑΣΗ ΤΟΥ ΣΥΣΤΗΜΑΤΟΣ NANDA-I</vt:lpstr>
      <vt:lpstr>ΤΑΞΙΝΟΜΗΣΗ ΙΙΙ ;</vt:lpstr>
      <vt:lpstr>ΜΕΤΑΦΡΑΣΗ </vt:lpstr>
      <vt:lpstr>ΔΙΑΦΟΡΕΣ ΣΤΗ ΜΕΤΑΦΡΑΣΗ</vt:lpstr>
      <vt:lpstr>ΠΙΟ ΣΥΓΚΕΚΡΙΜΕΝΑ…</vt:lpstr>
      <vt:lpstr>Διαφάνεια 25</vt:lpstr>
      <vt:lpstr>Διαφάνεια 26</vt:lpstr>
      <vt:lpstr>ΔΙΑΓΝΩΣΕΙΣ ΠΟΥ ΑΦΟΡΟΥΝ ΤΗΝ ΟΙΚΟΓΕΝΕΙΑ</vt:lpstr>
      <vt:lpstr>ΔΙΑΓΝΩΣΕΙΣ ΠΟΥ ΑΦΟΡΟΥΝ ΤΗΝ ΟΙΚΟΓΕΝΕΙΑ</vt:lpstr>
      <vt:lpstr>ΔΙΑΓΝΩΣΕΙΣ ΠΟΥ ΑΦΟΡΟΥΝ ΤΗΝ ΟΙΚΟΓΕΝΕΙΑ</vt:lpstr>
      <vt:lpstr>ΕΦΑΡΜΟΓΗ ΤΟΥ ΣΥΣΤΗΜΑΤΟΣ</vt:lpstr>
      <vt:lpstr>ΟΙ 4 ΠΕΡΙΠΤΩΣΕΙΣ ΟΙΚΟΓΕΝΕΙΩΝ</vt:lpstr>
      <vt:lpstr>ΠΕΡΙΠΤΩΣΗ 1</vt:lpstr>
      <vt:lpstr>ΕΦΑΡΜΟΓΗ ΤΟΥ ΣΥΣΤΗΜΑΤΟΣ NANDA-I</vt:lpstr>
      <vt:lpstr>ΕΦΑΡΜΟΓΗ ΤΟΥ ΣΥΣΤΗΜΑΤΟΣ NANDA-I</vt:lpstr>
      <vt:lpstr>ΕΦΑΡΜΟΓΗ ΤΟΥ ΣΥΣΤΗΜΑΤΟΣ NANDA-I</vt:lpstr>
      <vt:lpstr>ΚΑΤΑ ΤΗΝ ΕΦΑΡΜΟΓΗ ΤΟΥ ΣΥΣΤΗΜΑΤΟΣ</vt:lpstr>
      <vt:lpstr>ΣΥΜΠΕΡΑΣΜΑΤΑ</vt:lpstr>
      <vt:lpstr>ΣΥΜΠΕΡΑΣΜΑΤΑ</vt:lpstr>
      <vt:lpstr>ΣΥΜΠΕΡΑΣΜΑΤΑ</vt:lpstr>
      <vt:lpstr>Διαφάνεια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ΕΦΑΡΜΟΓΗ ΝΟΣΗΛΕΥΤΙΚΩΝ ΔΙΑΓΝΩΣΕΩΝ ΚΑΤΑ NANDA-I ΣΤΗ ΦΡΟΝΤΙΔΑ ΥΓΕΙΑΣ ΤΗΣ ΟΙΚΟΓΕΝΕΙΑΣ</dc:title>
  <dc:creator>Αθηνά Καλοκαιρινού</dc:creator>
  <cp:lastModifiedBy>user1</cp:lastModifiedBy>
  <cp:revision>67</cp:revision>
  <dcterms:created xsi:type="dcterms:W3CDTF">2016-03-21T09:52:35Z</dcterms:created>
  <dcterms:modified xsi:type="dcterms:W3CDTF">2017-03-27T06:30:04Z</dcterms:modified>
</cp:coreProperties>
</file>