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0" r:id="rId2"/>
    <p:sldId id="270" r:id="rId3"/>
    <p:sldId id="271" r:id="rId4"/>
    <p:sldId id="257" r:id="rId5"/>
    <p:sldId id="269" r:id="rId6"/>
    <p:sldId id="258" r:id="rId7"/>
    <p:sldId id="259" r:id="rId8"/>
    <p:sldId id="260" r:id="rId9"/>
    <p:sldId id="261" r:id="rId10"/>
    <p:sldId id="262" r:id="rId11"/>
    <p:sldId id="263" r:id="rId12"/>
    <p:sldId id="264" r:id="rId13"/>
    <p:sldId id="265" r:id="rId14"/>
    <p:sldId id="266" r:id="rId15"/>
    <p:sldId id="267" r:id="rId16"/>
    <p:sldId id="268" r:id="rId17"/>
    <p:sldId id="283" r:id="rId18"/>
    <p:sldId id="294" r:id="rId19"/>
    <p:sldId id="295" r:id="rId20"/>
    <p:sldId id="296" r:id="rId21"/>
    <p:sldId id="462" r:id="rId22"/>
    <p:sldId id="463" r:id="rId23"/>
    <p:sldId id="466" r:id="rId24"/>
    <p:sldId id="467" r:id="rId25"/>
    <p:sldId id="468" r:id="rId26"/>
    <p:sldId id="281" r:id="rId27"/>
    <p:sldId id="473" r:id="rId28"/>
    <p:sldId id="474" r:id="rId29"/>
    <p:sldId id="475" r:id="rId30"/>
    <p:sldId id="272" r:id="rId31"/>
    <p:sldId id="484" r:id="rId32"/>
    <p:sldId id="485" r:id="rId33"/>
    <p:sldId id="486" r:id="rId34"/>
    <p:sldId id="487" r:id="rId35"/>
    <p:sldId id="488" r:id="rId36"/>
    <p:sldId id="48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22B5A-6EC6-4445-B101-500BBF30A43F}" type="doc">
      <dgm:prSet loTypeId="urn:microsoft.com/office/officeart/2005/8/layout/vProcess5" loCatId="process" qsTypeId="urn:microsoft.com/office/officeart/2005/8/quickstyle/simple3" qsCatId="simple" csTypeId="urn:microsoft.com/office/officeart/2005/8/colors/accent1_3" csCatId="accent1" phldr="1"/>
      <dgm:spPr/>
      <dgm:t>
        <a:bodyPr/>
        <a:lstStyle/>
        <a:p>
          <a:endParaRPr lang="el-GR"/>
        </a:p>
      </dgm:t>
    </dgm:pt>
    <dgm:pt modelId="{9670BB31-13ED-4DB9-91D0-F2015D57F48C}">
      <dgm:prSet phldrT="[Κείμενο]"/>
      <dgm:spPr/>
      <dgm:t>
        <a:bodyPr/>
        <a:lstStyle/>
        <a:p>
          <a:pPr algn="ctr"/>
          <a:r>
            <a:rPr lang="el-GR" b="1" dirty="0" smtClean="0">
              <a:solidFill>
                <a:srgbClr val="FF0000"/>
              </a:solidFill>
              <a:effectLst>
                <a:outerShdw blurRad="38100" dist="38100" dir="2700000" algn="tl">
                  <a:srgbClr val="000000">
                    <a:alpha val="43137"/>
                  </a:srgbClr>
                </a:outerShdw>
              </a:effectLst>
            </a:rPr>
            <a:t>ΝΟΣΗΛΕΥΤΙΚΗ ΤΗΣ ΟΙΚΟΓΕΝΕΙΑΣ</a:t>
          </a:r>
          <a:endParaRPr lang="el-GR" b="1" dirty="0">
            <a:solidFill>
              <a:srgbClr val="FF0000"/>
            </a:solidFill>
            <a:effectLst>
              <a:outerShdw blurRad="38100" dist="38100" dir="2700000" algn="tl">
                <a:srgbClr val="000000">
                  <a:alpha val="43137"/>
                </a:srgbClr>
              </a:outerShdw>
            </a:effectLst>
          </a:endParaRPr>
        </a:p>
      </dgm:t>
    </dgm:pt>
    <dgm:pt modelId="{01BB3A73-D1B4-4798-996F-E7D07BBF57D9}" type="parTrans" cxnId="{E5B1EE13-81C0-4803-8179-6ABCBCBB8BF8}">
      <dgm:prSet/>
      <dgm:spPr/>
      <dgm:t>
        <a:bodyPr/>
        <a:lstStyle/>
        <a:p>
          <a:endParaRPr lang="el-GR"/>
        </a:p>
      </dgm:t>
    </dgm:pt>
    <dgm:pt modelId="{6B8BD562-5682-4615-AC21-7839F204BEDA}" type="sibTrans" cxnId="{E5B1EE13-81C0-4803-8179-6ABCBCBB8BF8}">
      <dgm:prSet/>
      <dgm:spPr>
        <a:solidFill>
          <a:srgbClr val="FF0000">
            <a:alpha val="90000"/>
          </a:srgbClr>
        </a:solidFill>
        <a:ln>
          <a:solidFill>
            <a:srgbClr val="002060">
              <a:alpha val="90000"/>
            </a:srgbClr>
          </a:solidFill>
        </a:ln>
      </dgm:spPr>
      <dgm:t>
        <a:bodyPr/>
        <a:lstStyle/>
        <a:p>
          <a:endParaRPr lang="el-GR"/>
        </a:p>
      </dgm:t>
    </dgm:pt>
    <dgm:pt modelId="{90CCAE16-D272-414A-8B72-F8EB683FD562}">
      <dgm:prSet phldrT="[Κείμενο]"/>
      <dgm:spPr/>
      <dgm:t>
        <a:bodyPr/>
        <a:lstStyle/>
        <a:p>
          <a:pPr algn="ctr"/>
          <a:r>
            <a:rPr lang="el-GR" b="1" dirty="0" smtClean="0">
              <a:solidFill>
                <a:srgbClr val="002060"/>
              </a:solidFill>
              <a:effectLst>
                <a:outerShdw blurRad="38100" dist="38100" dir="2700000" algn="tl">
                  <a:srgbClr val="000000">
                    <a:alpha val="43137"/>
                  </a:srgbClr>
                </a:outerShdw>
              </a:effectLst>
            </a:rPr>
            <a:t>ΕΦΑΡΜΟΣΜΕΝΗ ΝΟΣΗΛΕΥΤΙΚΗ ΠΡΑΚΤΙΚΗ </a:t>
          </a:r>
          <a:endParaRPr lang="el-GR" b="1" dirty="0">
            <a:solidFill>
              <a:srgbClr val="002060"/>
            </a:solidFill>
            <a:effectLst>
              <a:outerShdw blurRad="38100" dist="38100" dir="2700000" algn="tl">
                <a:srgbClr val="000000">
                  <a:alpha val="43137"/>
                </a:srgbClr>
              </a:outerShdw>
            </a:effectLst>
          </a:endParaRPr>
        </a:p>
      </dgm:t>
    </dgm:pt>
    <dgm:pt modelId="{F4850CF4-E930-4E29-BD5D-D147FAC71CDE}" type="parTrans" cxnId="{8BE5C3A1-ECA7-46F3-B44F-0362034457AE}">
      <dgm:prSet/>
      <dgm:spPr/>
      <dgm:t>
        <a:bodyPr/>
        <a:lstStyle/>
        <a:p>
          <a:endParaRPr lang="el-GR"/>
        </a:p>
      </dgm:t>
    </dgm:pt>
    <dgm:pt modelId="{7EA3026B-D288-46D2-8209-1A0FE16A5E24}" type="sibTrans" cxnId="{8BE5C3A1-ECA7-46F3-B44F-0362034457AE}">
      <dgm:prSet/>
      <dgm:spPr/>
      <dgm:t>
        <a:bodyPr/>
        <a:lstStyle/>
        <a:p>
          <a:endParaRPr lang="el-GR"/>
        </a:p>
      </dgm:t>
    </dgm:pt>
    <dgm:pt modelId="{E5D6E5D5-DF9B-4C5D-BD6B-59BEDEB0F346}">
      <dgm:prSet/>
      <dgm:spPr/>
      <dgm:t>
        <a:bodyPr/>
        <a:lstStyle/>
        <a:p>
          <a:pPr algn="ctr"/>
          <a:r>
            <a:rPr lang="el-GR" dirty="0" smtClean="0">
              <a:solidFill>
                <a:srgbClr val="C00000"/>
              </a:solidFill>
              <a:effectLst>
                <a:outerShdw blurRad="38100" dist="38100" dir="2700000" algn="tl">
                  <a:srgbClr val="000000">
                    <a:alpha val="43137"/>
                  </a:srgbClr>
                </a:outerShdw>
              </a:effectLst>
              <a:cs typeface="Times New Roman" pitchFamily="18" charset="0"/>
            </a:rPr>
            <a:t>ΘΕΩΡΙΕΣ ΝΟΣΗΛΕΥΤΙΚΗΣ</a:t>
          </a:r>
          <a:endParaRPr lang="el-GR" dirty="0">
            <a:solidFill>
              <a:srgbClr val="C00000"/>
            </a:solidFill>
          </a:endParaRPr>
        </a:p>
      </dgm:t>
    </dgm:pt>
    <dgm:pt modelId="{D507F2BD-2AC2-472C-B72B-8A40A57794DB}" type="parTrans" cxnId="{F1AE4757-AA52-447D-B4AC-273B552959F2}">
      <dgm:prSet/>
      <dgm:spPr/>
      <dgm:t>
        <a:bodyPr/>
        <a:lstStyle/>
        <a:p>
          <a:endParaRPr lang="el-GR"/>
        </a:p>
      </dgm:t>
    </dgm:pt>
    <dgm:pt modelId="{37E1ACAE-FCD2-49CF-BD64-1D77D3237298}" type="sibTrans" cxnId="{F1AE4757-AA52-447D-B4AC-273B552959F2}">
      <dgm:prSet/>
      <dgm:spPr>
        <a:solidFill>
          <a:schemeClr val="accent2">
            <a:alpha val="90000"/>
          </a:schemeClr>
        </a:solidFill>
        <a:ln>
          <a:solidFill>
            <a:srgbClr val="002060">
              <a:alpha val="90000"/>
            </a:srgbClr>
          </a:solidFill>
        </a:ln>
      </dgm:spPr>
      <dgm:t>
        <a:bodyPr/>
        <a:lstStyle/>
        <a:p>
          <a:endParaRPr lang="el-GR"/>
        </a:p>
      </dgm:t>
    </dgm:pt>
    <dgm:pt modelId="{70DCCCB4-FA38-4855-8564-456D0403A98D}" type="pres">
      <dgm:prSet presAssocID="{7CE22B5A-6EC6-4445-B101-500BBF30A43F}" presName="outerComposite" presStyleCnt="0">
        <dgm:presLayoutVars>
          <dgm:chMax val="5"/>
          <dgm:dir/>
          <dgm:resizeHandles val="exact"/>
        </dgm:presLayoutVars>
      </dgm:prSet>
      <dgm:spPr/>
      <dgm:t>
        <a:bodyPr/>
        <a:lstStyle/>
        <a:p>
          <a:endParaRPr lang="el-GR"/>
        </a:p>
      </dgm:t>
    </dgm:pt>
    <dgm:pt modelId="{DA022D7E-B3A8-42DB-8D87-B3390AAC0F47}" type="pres">
      <dgm:prSet presAssocID="{7CE22B5A-6EC6-4445-B101-500BBF30A43F}" presName="dummyMaxCanvas" presStyleCnt="0">
        <dgm:presLayoutVars/>
      </dgm:prSet>
      <dgm:spPr/>
    </dgm:pt>
    <dgm:pt modelId="{C341BC20-5F19-4969-B4C7-0CF9A3305A25}" type="pres">
      <dgm:prSet presAssocID="{7CE22B5A-6EC6-4445-B101-500BBF30A43F}" presName="ThreeNodes_1" presStyleLbl="node1" presStyleIdx="0" presStyleCnt="3">
        <dgm:presLayoutVars>
          <dgm:bulletEnabled val="1"/>
        </dgm:presLayoutVars>
      </dgm:prSet>
      <dgm:spPr/>
      <dgm:t>
        <a:bodyPr/>
        <a:lstStyle/>
        <a:p>
          <a:endParaRPr lang="el-GR"/>
        </a:p>
      </dgm:t>
    </dgm:pt>
    <dgm:pt modelId="{1075ACE5-4066-4E95-AF29-832E244E3A7F}" type="pres">
      <dgm:prSet presAssocID="{7CE22B5A-6EC6-4445-B101-500BBF30A43F}" presName="ThreeNodes_2" presStyleLbl="node1" presStyleIdx="1" presStyleCnt="3">
        <dgm:presLayoutVars>
          <dgm:bulletEnabled val="1"/>
        </dgm:presLayoutVars>
      </dgm:prSet>
      <dgm:spPr/>
      <dgm:t>
        <a:bodyPr/>
        <a:lstStyle/>
        <a:p>
          <a:endParaRPr lang="el-GR"/>
        </a:p>
      </dgm:t>
    </dgm:pt>
    <dgm:pt modelId="{782ACD16-99F9-4020-B50A-FDC4AF30807C}" type="pres">
      <dgm:prSet presAssocID="{7CE22B5A-6EC6-4445-B101-500BBF30A43F}" presName="ThreeNodes_3" presStyleLbl="node1" presStyleIdx="2" presStyleCnt="3">
        <dgm:presLayoutVars>
          <dgm:bulletEnabled val="1"/>
        </dgm:presLayoutVars>
      </dgm:prSet>
      <dgm:spPr/>
      <dgm:t>
        <a:bodyPr/>
        <a:lstStyle/>
        <a:p>
          <a:endParaRPr lang="el-GR"/>
        </a:p>
      </dgm:t>
    </dgm:pt>
    <dgm:pt modelId="{CC8A0E1C-1887-44F8-837B-A479FEAC226F}" type="pres">
      <dgm:prSet presAssocID="{7CE22B5A-6EC6-4445-B101-500BBF30A43F}" presName="ThreeConn_1-2" presStyleLbl="fgAccFollowNode1" presStyleIdx="0" presStyleCnt="2">
        <dgm:presLayoutVars>
          <dgm:bulletEnabled val="1"/>
        </dgm:presLayoutVars>
      </dgm:prSet>
      <dgm:spPr/>
      <dgm:t>
        <a:bodyPr/>
        <a:lstStyle/>
        <a:p>
          <a:endParaRPr lang="el-GR"/>
        </a:p>
      </dgm:t>
    </dgm:pt>
    <dgm:pt modelId="{84F9AA3B-0F17-4445-8450-289D00F85C65}" type="pres">
      <dgm:prSet presAssocID="{7CE22B5A-6EC6-4445-B101-500BBF30A43F}" presName="ThreeConn_2-3" presStyleLbl="fgAccFollowNode1" presStyleIdx="1" presStyleCnt="2">
        <dgm:presLayoutVars>
          <dgm:bulletEnabled val="1"/>
        </dgm:presLayoutVars>
      </dgm:prSet>
      <dgm:spPr/>
      <dgm:t>
        <a:bodyPr/>
        <a:lstStyle/>
        <a:p>
          <a:endParaRPr lang="el-GR"/>
        </a:p>
      </dgm:t>
    </dgm:pt>
    <dgm:pt modelId="{0E811D6A-2BA1-4778-977F-F33FECC1838A}" type="pres">
      <dgm:prSet presAssocID="{7CE22B5A-6EC6-4445-B101-500BBF30A43F}" presName="ThreeNodes_1_text" presStyleLbl="node1" presStyleIdx="2" presStyleCnt="3">
        <dgm:presLayoutVars>
          <dgm:bulletEnabled val="1"/>
        </dgm:presLayoutVars>
      </dgm:prSet>
      <dgm:spPr/>
      <dgm:t>
        <a:bodyPr/>
        <a:lstStyle/>
        <a:p>
          <a:endParaRPr lang="el-GR"/>
        </a:p>
      </dgm:t>
    </dgm:pt>
    <dgm:pt modelId="{FC836F48-26E1-42D2-8FD0-76FD4DAA9F55}" type="pres">
      <dgm:prSet presAssocID="{7CE22B5A-6EC6-4445-B101-500BBF30A43F}" presName="ThreeNodes_2_text" presStyleLbl="node1" presStyleIdx="2" presStyleCnt="3">
        <dgm:presLayoutVars>
          <dgm:bulletEnabled val="1"/>
        </dgm:presLayoutVars>
      </dgm:prSet>
      <dgm:spPr/>
      <dgm:t>
        <a:bodyPr/>
        <a:lstStyle/>
        <a:p>
          <a:endParaRPr lang="el-GR"/>
        </a:p>
      </dgm:t>
    </dgm:pt>
    <dgm:pt modelId="{8DC459DF-EDF7-46BA-8F92-BBFF11EB9755}" type="pres">
      <dgm:prSet presAssocID="{7CE22B5A-6EC6-4445-B101-500BBF30A43F}" presName="ThreeNodes_3_text" presStyleLbl="node1" presStyleIdx="2" presStyleCnt="3">
        <dgm:presLayoutVars>
          <dgm:bulletEnabled val="1"/>
        </dgm:presLayoutVars>
      </dgm:prSet>
      <dgm:spPr/>
      <dgm:t>
        <a:bodyPr/>
        <a:lstStyle/>
        <a:p>
          <a:endParaRPr lang="el-GR"/>
        </a:p>
      </dgm:t>
    </dgm:pt>
  </dgm:ptLst>
  <dgm:cxnLst>
    <dgm:cxn modelId="{F1AE4757-AA52-447D-B4AC-273B552959F2}" srcId="{7CE22B5A-6EC6-4445-B101-500BBF30A43F}" destId="{E5D6E5D5-DF9B-4C5D-BD6B-59BEDEB0F346}" srcOrd="0" destOrd="0" parTransId="{D507F2BD-2AC2-472C-B72B-8A40A57794DB}" sibTransId="{37E1ACAE-FCD2-49CF-BD64-1D77D3237298}"/>
    <dgm:cxn modelId="{8BE5C3A1-ECA7-46F3-B44F-0362034457AE}" srcId="{7CE22B5A-6EC6-4445-B101-500BBF30A43F}" destId="{90CCAE16-D272-414A-8B72-F8EB683FD562}" srcOrd="2" destOrd="0" parTransId="{F4850CF4-E930-4E29-BD5D-D147FAC71CDE}" sibTransId="{7EA3026B-D288-46D2-8209-1A0FE16A5E24}"/>
    <dgm:cxn modelId="{E5B1EE13-81C0-4803-8179-6ABCBCBB8BF8}" srcId="{7CE22B5A-6EC6-4445-B101-500BBF30A43F}" destId="{9670BB31-13ED-4DB9-91D0-F2015D57F48C}" srcOrd="1" destOrd="0" parTransId="{01BB3A73-D1B4-4798-996F-E7D07BBF57D9}" sibTransId="{6B8BD562-5682-4615-AC21-7839F204BEDA}"/>
    <dgm:cxn modelId="{15F80A17-20C4-425A-A049-3E75ADEC6D08}" type="presOf" srcId="{9670BB31-13ED-4DB9-91D0-F2015D57F48C}" destId="{1075ACE5-4066-4E95-AF29-832E244E3A7F}" srcOrd="0" destOrd="0" presId="urn:microsoft.com/office/officeart/2005/8/layout/vProcess5"/>
    <dgm:cxn modelId="{42E9AF5A-569A-4355-9892-9F2C5A94AC86}" type="presOf" srcId="{E5D6E5D5-DF9B-4C5D-BD6B-59BEDEB0F346}" destId="{C341BC20-5F19-4969-B4C7-0CF9A3305A25}" srcOrd="0" destOrd="0" presId="urn:microsoft.com/office/officeart/2005/8/layout/vProcess5"/>
    <dgm:cxn modelId="{BCCC8268-F525-4276-B6A6-3C7295241B79}" type="presOf" srcId="{6B8BD562-5682-4615-AC21-7839F204BEDA}" destId="{84F9AA3B-0F17-4445-8450-289D00F85C65}" srcOrd="0" destOrd="0" presId="urn:microsoft.com/office/officeart/2005/8/layout/vProcess5"/>
    <dgm:cxn modelId="{88F2C96F-BACB-4BE7-B616-66A0F755EC18}" type="presOf" srcId="{E5D6E5D5-DF9B-4C5D-BD6B-59BEDEB0F346}" destId="{0E811D6A-2BA1-4778-977F-F33FECC1838A}" srcOrd="1" destOrd="0" presId="urn:microsoft.com/office/officeart/2005/8/layout/vProcess5"/>
    <dgm:cxn modelId="{6DF00AD4-5BDA-49B3-A460-0818E4BECB59}" type="presOf" srcId="{90CCAE16-D272-414A-8B72-F8EB683FD562}" destId="{782ACD16-99F9-4020-B50A-FDC4AF30807C}" srcOrd="0" destOrd="0" presId="urn:microsoft.com/office/officeart/2005/8/layout/vProcess5"/>
    <dgm:cxn modelId="{817C65F4-B98A-4221-9A97-5AEE2654D9E5}" type="presOf" srcId="{37E1ACAE-FCD2-49CF-BD64-1D77D3237298}" destId="{CC8A0E1C-1887-44F8-837B-A479FEAC226F}" srcOrd="0" destOrd="0" presId="urn:microsoft.com/office/officeart/2005/8/layout/vProcess5"/>
    <dgm:cxn modelId="{766FC69B-BB5F-4ECC-B63D-86DEA104C285}" type="presOf" srcId="{90CCAE16-D272-414A-8B72-F8EB683FD562}" destId="{8DC459DF-EDF7-46BA-8F92-BBFF11EB9755}" srcOrd="1" destOrd="0" presId="urn:microsoft.com/office/officeart/2005/8/layout/vProcess5"/>
    <dgm:cxn modelId="{269E1206-CC2F-4F15-8EDD-CBD7C7962AAF}" type="presOf" srcId="{7CE22B5A-6EC6-4445-B101-500BBF30A43F}" destId="{70DCCCB4-FA38-4855-8564-456D0403A98D}" srcOrd="0" destOrd="0" presId="urn:microsoft.com/office/officeart/2005/8/layout/vProcess5"/>
    <dgm:cxn modelId="{59DC53D2-24E3-473F-972D-649D8254EF13}" type="presOf" srcId="{9670BB31-13ED-4DB9-91D0-F2015D57F48C}" destId="{FC836F48-26E1-42D2-8FD0-76FD4DAA9F55}" srcOrd="1" destOrd="0" presId="urn:microsoft.com/office/officeart/2005/8/layout/vProcess5"/>
    <dgm:cxn modelId="{FEFC5788-7AAD-456C-831B-C06E30B0E528}" type="presParOf" srcId="{70DCCCB4-FA38-4855-8564-456D0403A98D}" destId="{DA022D7E-B3A8-42DB-8D87-B3390AAC0F47}" srcOrd="0" destOrd="0" presId="urn:microsoft.com/office/officeart/2005/8/layout/vProcess5"/>
    <dgm:cxn modelId="{236552C2-38F9-46B7-A373-EBCF0EC61110}" type="presParOf" srcId="{70DCCCB4-FA38-4855-8564-456D0403A98D}" destId="{C341BC20-5F19-4969-B4C7-0CF9A3305A25}" srcOrd="1" destOrd="0" presId="urn:microsoft.com/office/officeart/2005/8/layout/vProcess5"/>
    <dgm:cxn modelId="{E3BA7A96-C58D-443A-A5A6-0131E13298F5}" type="presParOf" srcId="{70DCCCB4-FA38-4855-8564-456D0403A98D}" destId="{1075ACE5-4066-4E95-AF29-832E244E3A7F}" srcOrd="2" destOrd="0" presId="urn:microsoft.com/office/officeart/2005/8/layout/vProcess5"/>
    <dgm:cxn modelId="{C3497F83-ECBA-4FD7-A091-0D095037D581}" type="presParOf" srcId="{70DCCCB4-FA38-4855-8564-456D0403A98D}" destId="{782ACD16-99F9-4020-B50A-FDC4AF30807C}" srcOrd="3" destOrd="0" presId="urn:microsoft.com/office/officeart/2005/8/layout/vProcess5"/>
    <dgm:cxn modelId="{DCFE9382-0A31-419B-A32E-BC70D6369C72}" type="presParOf" srcId="{70DCCCB4-FA38-4855-8564-456D0403A98D}" destId="{CC8A0E1C-1887-44F8-837B-A479FEAC226F}" srcOrd="4" destOrd="0" presId="urn:microsoft.com/office/officeart/2005/8/layout/vProcess5"/>
    <dgm:cxn modelId="{6FDF511C-F19C-4B84-ACC7-FAC169046D28}" type="presParOf" srcId="{70DCCCB4-FA38-4855-8564-456D0403A98D}" destId="{84F9AA3B-0F17-4445-8450-289D00F85C65}" srcOrd="5" destOrd="0" presId="urn:microsoft.com/office/officeart/2005/8/layout/vProcess5"/>
    <dgm:cxn modelId="{73A30E03-4A5C-4170-AAF7-3395B0967481}" type="presParOf" srcId="{70DCCCB4-FA38-4855-8564-456D0403A98D}" destId="{0E811D6A-2BA1-4778-977F-F33FECC1838A}" srcOrd="6" destOrd="0" presId="urn:microsoft.com/office/officeart/2005/8/layout/vProcess5"/>
    <dgm:cxn modelId="{1E19FB78-569F-4CA4-B833-29C2E3BCA756}" type="presParOf" srcId="{70DCCCB4-FA38-4855-8564-456D0403A98D}" destId="{FC836F48-26E1-42D2-8FD0-76FD4DAA9F55}" srcOrd="7" destOrd="0" presId="urn:microsoft.com/office/officeart/2005/8/layout/vProcess5"/>
    <dgm:cxn modelId="{AD895109-CB40-428C-88FF-1F82814800C4}" type="presParOf" srcId="{70DCCCB4-FA38-4855-8564-456D0403A98D}" destId="{8DC459DF-EDF7-46BA-8F92-BBFF11EB975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2D9BF5-6FFA-4490-86A6-4D53BAB71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4AEE479-305B-4654-A11A-0F623C2DE33C}">
      <dgm:prSet>
        <dgm:style>
          <a:lnRef idx="2">
            <a:schemeClr val="accent5"/>
          </a:lnRef>
          <a:fillRef idx="1">
            <a:schemeClr val="lt1"/>
          </a:fillRef>
          <a:effectRef idx="0">
            <a:schemeClr val="accent5"/>
          </a:effectRef>
          <a:fontRef idx="minor">
            <a:schemeClr val="dk1"/>
          </a:fontRef>
        </dgm:style>
      </dgm:prSet>
      <dgm:spPr>
        <a:solidFill>
          <a:srgbClr val="FFC000"/>
        </a:solidFill>
        <a:ln w="76200">
          <a:solidFill>
            <a:srgbClr val="0070C0"/>
          </a:solidFill>
        </a:ln>
        <a:effectLst>
          <a:glow rad="228600">
            <a:schemeClr val="accent1">
              <a:satMod val="175000"/>
              <a:alpha val="40000"/>
            </a:schemeClr>
          </a:glow>
        </a:effectLst>
      </dgm:spPr>
      <dgm:t>
        <a:bodyPr/>
        <a:lstStyle/>
        <a:p>
          <a:pPr rtl="0"/>
          <a:r>
            <a:rPr lang="el-GR" u="sng" dirty="0" smtClean="0"/>
            <a:t>Η εκτίμηση των αποτελεσμάτων</a:t>
          </a:r>
          <a:r>
            <a:rPr lang="el-GR" dirty="0" smtClean="0"/>
            <a:t> περιλαμβάνει: </a:t>
          </a:r>
        </a:p>
        <a:p>
          <a:pPr rtl="0"/>
          <a:r>
            <a:rPr lang="el-GR" dirty="0" smtClean="0"/>
            <a:t>Την εκτίμηση της αποτελεσματικότητας των παρεμβάσεων και την αξιοποίηση των υποστηρικτικών πηγών (βοήθειας). </a:t>
          </a:r>
        </a:p>
        <a:p>
          <a:pPr rtl="0"/>
          <a:r>
            <a:rPr lang="el-GR" dirty="0" smtClean="0"/>
            <a:t>Αξιολογείται η βελτίωση-πρόοδος της κατάστασης του ασθενούς/οικογένειας/φροντιστή και η επίτευξη των βραχυχρόνιων και μακροχρόνιων στόχων που διατυπώθηκαν στο σχεδιασμό.</a:t>
          </a:r>
          <a:endParaRPr lang="el-GR" dirty="0"/>
        </a:p>
      </dgm:t>
    </dgm:pt>
    <dgm:pt modelId="{23262746-D4AE-4388-9FB6-0F67E245CECE}" type="parTrans" cxnId="{C7F9BE17-797E-43FC-8F1F-2EF59ACC3071}">
      <dgm:prSet/>
      <dgm:spPr/>
      <dgm:t>
        <a:bodyPr/>
        <a:lstStyle/>
        <a:p>
          <a:endParaRPr lang="el-GR"/>
        </a:p>
      </dgm:t>
    </dgm:pt>
    <dgm:pt modelId="{DCB88A79-8058-400C-A50A-3822D0E0A4EC}" type="sibTrans" cxnId="{C7F9BE17-797E-43FC-8F1F-2EF59ACC3071}">
      <dgm:prSet/>
      <dgm:spPr/>
      <dgm:t>
        <a:bodyPr/>
        <a:lstStyle/>
        <a:p>
          <a:endParaRPr lang="el-GR"/>
        </a:p>
      </dgm:t>
    </dgm:pt>
    <dgm:pt modelId="{D2997E21-252E-43C9-95C9-E20FE8B75B52}" type="pres">
      <dgm:prSet presAssocID="{1C2D9BF5-6FFA-4490-86A6-4D53BAB71E0E}" presName="linear" presStyleCnt="0">
        <dgm:presLayoutVars>
          <dgm:animLvl val="lvl"/>
          <dgm:resizeHandles val="exact"/>
        </dgm:presLayoutVars>
      </dgm:prSet>
      <dgm:spPr/>
      <dgm:t>
        <a:bodyPr/>
        <a:lstStyle/>
        <a:p>
          <a:endParaRPr lang="el-GR"/>
        </a:p>
      </dgm:t>
    </dgm:pt>
    <dgm:pt modelId="{67FE9D35-2F35-43A5-8629-B3755B5CAC31}" type="pres">
      <dgm:prSet presAssocID="{C4AEE479-305B-4654-A11A-0F623C2DE33C}" presName="parentText" presStyleLbl="node1" presStyleIdx="0" presStyleCnt="1" custScaleY="111415">
        <dgm:presLayoutVars>
          <dgm:chMax val="0"/>
          <dgm:bulletEnabled val="1"/>
        </dgm:presLayoutVars>
      </dgm:prSet>
      <dgm:spPr/>
      <dgm:t>
        <a:bodyPr/>
        <a:lstStyle/>
        <a:p>
          <a:endParaRPr lang="el-GR"/>
        </a:p>
      </dgm:t>
    </dgm:pt>
  </dgm:ptLst>
  <dgm:cxnLst>
    <dgm:cxn modelId="{DF6C58FC-2699-4483-BFC4-2B33A069DF8F}" type="presOf" srcId="{1C2D9BF5-6FFA-4490-86A6-4D53BAB71E0E}" destId="{D2997E21-252E-43C9-95C9-E20FE8B75B52}" srcOrd="0" destOrd="0" presId="urn:microsoft.com/office/officeart/2005/8/layout/vList2"/>
    <dgm:cxn modelId="{7E3AC681-0F58-4D52-AF0D-A144A1303EC2}" type="presOf" srcId="{C4AEE479-305B-4654-A11A-0F623C2DE33C}" destId="{67FE9D35-2F35-43A5-8629-B3755B5CAC31}" srcOrd="0" destOrd="0" presId="urn:microsoft.com/office/officeart/2005/8/layout/vList2"/>
    <dgm:cxn modelId="{C7F9BE17-797E-43FC-8F1F-2EF59ACC3071}" srcId="{1C2D9BF5-6FFA-4490-86A6-4D53BAB71E0E}" destId="{C4AEE479-305B-4654-A11A-0F623C2DE33C}" srcOrd="0" destOrd="0" parTransId="{23262746-D4AE-4388-9FB6-0F67E245CECE}" sibTransId="{DCB88A79-8058-400C-A50A-3822D0E0A4EC}"/>
    <dgm:cxn modelId="{BC80FFAC-7DA5-426F-9CF4-22CCA6A1CC26}" type="presParOf" srcId="{D2997E21-252E-43C9-95C9-E20FE8B75B52}" destId="{67FE9D35-2F35-43A5-8629-B3755B5CAC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3293AF-C24E-4CBE-B1C1-15E7A6820789}" type="doc">
      <dgm:prSet loTypeId="urn:microsoft.com/office/officeart/2005/8/layout/process1" loCatId="process" qsTypeId="urn:microsoft.com/office/officeart/2005/8/quickstyle/simple2" qsCatId="simple" csTypeId="urn:microsoft.com/office/officeart/2005/8/colors/accent0_2" csCatId="mainScheme" phldr="1"/>
      <dgm:spPr/>
      <dgm:t>
        <a:bodyPr/>
        <a:lstStyle/>
        <a:p>
          <a:endParaRPr lang="el-GR"/>
        </a:p>
      </dgm:t>
    </dgm:pt>
    <dgm:pt modelId="{A7174943-51E4-4B2B-9345-114D129A75BA}">
      <dgm:prSet custT="1"/>
      <dgm:spPr/>
      <dgm:t>
        <a:bodyPr/>
        <a:lstStyle/>
        <a:p>
          <a:pPr rtl="0"/>
          <a:endParaRPr lang="el-GR" sz="1900" b="1" dirty="0" smtClean="0"/>
        </a:p>
        <a:p>
          <a:pPr rtl="0"/>
          <a:r>
            <a:rPr lang="el-GR" sz="4000" b="1" dirty="0" smtClean="0">
              <a:solidFill>
                <a:srgbClr val="18A038"/>
              </a:solidFill>
            </a:rPr>
            <a:t>Νοσηλευτική διάγνωση</a:t>
          </a:r>
          <a:r>
            <a:rPr lang="el-GR" sz="4000" dirty="0" smtClean="0">
              <a:solidFill>
                <a:srgbClr val="18A038"/>
              </a:solidFill>
            </a:rPr>
            <a:t>.</a:t>
          </a:r>
          <a:br>
            <a:rPr lang="el-GR" sz="4000" dirty="0" smtClean="0">
              <a:solidFill>
                <a:srgbClr val="18A038"/>
              </a:solidFill>
            </a:rPr>
          </a:br>
          <a:endParaRPr lang="el-GR" sz="4000" dirty="0">
            <a:solidFill>
              <a:srgbClr val="18A038"/>
            </a:solidFill>
          </a:endParaRPr>
        </a:p>
      </dgm:t>
    </dgm:pt>
    <dgm:pt modelId="{3D55E518-E89B-4EEE-B456-6EB1F4C29E1D}" type="parTrans" cxnId="{B90ED9CC-5F8F-4BF1-B6B9-D5BB24930EE9}">
      <dgm:prSet/>
      <dgm:spPr/>
      <dgm:t>
        <a:bodyPr/>
        <a:lstStyle/>
        <a:p>
          <a:endParaRPr lang="el-GR"/>
        </a:p>
      </dgm:t>
    </dgm:pt>
    <dgm:pt modelId="{6DCCE03F-971C-438F-BBFE-CD43565CEFEF}" type="sibTrans" cxnId="{B90ED9CC-5F8F-4BF1-B6B9-D5BB24930EE9}">
      <dgm:prSet/>
      <dgm:spPr/>
      <dgm:t>
        <a:bodyPr/>
        <a:lstStyle/>
        <a:p>
          <a:endParaRPr lang="el-GR"/>
        </a:p>
      </dgm:t>
    </dgm:pt>
    <dgm:pt modelId="{9CF905CF-7A9F-4578-AFD6-7CF75C049C6A}" type="pres">
      <dgm:prSet presAssocID="{123293AF-C24E-4CBE-B1C1-15E7A6820789}" presName="Name0" presStyleCnt="0">
        <dgm:presLayoutVars>
          <dgm:dir/>
          <dgm:resizeHandles val="exact"/>
        </dgm:presLayoutVars>
      </dgm:prSet>
      <dgm:spPr/>
      <dgm:t>
        <a:bodyPr/>
        <a:lstStyle/>
        <a:p>
          <a:endParaRPr lang="el-GR"/>
        </a:p>
      </dgm:t>
    </dgm:pt>
    <dgm:pt modelId="{153FDBBC-8EB6-4E5C-B417-8CEBCF69392C}" type="pres">
      <dgm:prSet presAssocID="{A7174943-51E4-4B2B-9345-114D129A75BA}" presName="node" presStyleLbl="node1" presStyleIdx="0" presStyleCnt="1">
        <dgm:presLayoutVars>
          <dgm:bulletEnabled val="1"/>
        </dgm:presLayoutVars>
      </dgm:prSet>
      <dgm:spPr/>
      <dgm:t>
        <a:bodyPr/>
        <a:lstStyle/>
        <a:p>
          <a:endParaRPr lang="el-GR"/>
        </a:p>
      </dgm:t>
    </dgm:pt>
  </dgm:ptLst>
  <dgm:cxnLst>
    <dgm:cxn modelId="{B90ED9CC-5F8F-4BF1-B6B9-D5BB24930EE9}" srcId="{123293AF-C24E-4CBE-B1C1-15E7A6820789}" destId="{A7174943-51E4-4B2B-9345-114D129A75BA}" srcOrd="0" destOrd="0" parTransId="{3D55E518-E89B-4EEE-B456-6EB1F4C29E1D}" sibTransId="{6DCCE03F-971C-438F-BBFE-CD43565CEFEF}"/>
    <dgm:cxn modelId="{AABCC57F-22DC-443F-9D2C-1C3ECC4C22A7}" type="presOf" srcId="{123293AF-C24E-4CBE-B1C1-15E7A6820789}" destId="{9CF905CF-7A9F-4578-AFD6-7CF75C049C6A}" srcOrd="0" destOrd="0" presId="urn:microsoft.com/office/officeart/2005/8/layout/process1"/>
    <dgm:cxn modelId="{BA0F1887-E54B-4C1A-B18B-1E4B17C69D8D}" type="presOf" srcId="{A7174943-51E4-4B2B-9345-114D129A75BA}" destId="{153FDBBC-8EB6-4E5C-B417-8CEBCF69392C}" srcOrd="0" destOrd="0" presId="urn:microsoft.com/office/officeart/2005/8/layout/process1"/>
    <dgm:cxn modelId="{7644F8A9-19FB-42AC-BD31-0D0703EF5E3D}" type="presParOf" srcId="{9CF905CF-7A9F-4578-AFD6-7CF75C049C6A}" destId="{153FDBBC-8EB6-4E5C-B417-8CEBCF69392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587FF8-549E-42D4-BD48-3F53F9AF106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l-GR"/>
        </a:p>
      </dgm:t>
    </dgm:pt>
    <dgm:pt modelId="{8FF73E98-4400-4051-8103-9A2A908FC15D}">
      <dgm:prSet/>
      <dgm:spPr/>
      <dgm:t>
        <a:bodyPr/>
        <a:lstStyle/>
        <a:p>
          <a:pPr algn="ctr" rtl="0"/>
          <a:r>
            <a:rPr lang="el-GR" dirty="0" smtClean="0"/>
            <a:t>Η διατύπωση των νοσηλευτικών διαγνώσεων είναι το στάδιο της νοσηλευτικής διεργασίας όπου αναλύονται τα </a:t>
          </a:r>
          <a:r>
            <a:rPr lang="el-GR" dirty="0" err="1" smtClean="0"/>
            <a:t>συλλεχθέντα</a:t>
          </a:r>
          <a:r>
            <a:rPr lang="el-GR" dirty="0" smtClean="0"/>
            <a:t>  δεδομένα, ώστε να αναγνωριστούν τα προβλήματα ή οι ανάγκες του ατόμου.  </a:t>
          </a:r>
        </a:p>
        <a:p>
          <a:pPr algn="ctr" rtl="0"/>
          <a:r>
            <a:rPr lang="el-GR" dirty="0" smtClean="0"/>
            <a:t>Η διατύπωση της νοσηλευτικής διάγνωσης συνδυάζει την ειδική ανάγκη του ατόμου με τους σχετιζόμενους παράγοντες ή παράγοντες κινδύνου (αιτιολογία) και τα προσδιοριστικά χαρακτηριστικά (ενδείξεις).  </a:t>
          </a:r>
          <a:endParaRPr lang="el-GR" dirty="0"/>
        </a:p>
      </dgm:t>
    </dgm:pt>
    <dgm:pt modelId="{FD2F42DC-DA9D-4514-84F4-E4198AF38862}" type="parTrans" cxnId="{46AA488D-F465-4413-B634-367FF3463E73}">
      <dgm:prSet/>
      <dgm:spPr/>
      <dgm:t>
        <a:bodyPr/>
        <a:lstStyle/>
        <a:p>
          <a:endParaRPr lang="el-GR"/>
        </a:p>
      </dgm:t>
    </dgm:pt>
    <dgm:pt modelId="{D4F17032-874F-4731-9701-DC80B23C5F72}" type="sibTrans" cxnId="{46AA488D-F465-4413-B634-367FF3463E73}">
      <dgm:prSet/>
      <dgm:spPr/>
      <dgm:t>
        <a:bodyPr/>
        <a:lstStyle/>
        <a:p>
          <a:endParaRPr lang="el-GR"/>
        </a:p>
      </dgm:t>
    </dgm:pt>
    <dgm:pt modelId="{899F4AF4-3378-4EA9-8991-B3CA6276C099}" type="pres">
      <dgm:prSet presAssocID="{28587FF8-549E-42D4-BD48-3F53F9AF106D}" presName="linear" presStyleCnt="0">
        <dgm:presLayoutVars>
          <dgm:animLvl val="lvl"/>
          <dgm:resizeHandles val="exact"/>
        </dgm:presLayoutVars>
      </dgm:prSet>
      <dgm:spPr/>
      <dgm:t>
        <a:bodyPr/>
        <a:lstStyle/>
        <a:p>
          <a:endParaRPr lang="el-GR"/>
        </a:p>
      </dgm:t>
    </dgm:pt>
    <dgm:pt modelId="{40920989-87E6-4BC6-B71D-7B6218592C77}" type="pres">
      <dgm:prSet presAssocID="{8FF73E98-4400-4051-8103-9A2A908FC15D}" presName="parentText" presStyleLbl="node1" presStyleIdx="0" presStyleCnt="1">
        <dgm:presLayoutVars>
          <dgm:chMax val="0"/>
          <dgm:bulletEnabled val="1"/>
        </dgm:presLayoutVars>
      </dgm:prSet>
      <dgm:spPr/>
      <dgm:t>
        <a:bodyPr/>
        <a:lstStyle/>
        <a:p>
          <a:endParaRPr lang="el-GR"/>
        </a:p>
      </dgm:t>
    </dgm:pt>
  </dgm:ptLst>
  <dgm:cxnLst>
    <dgm:cxn modelId="{DB6BBAFC-30FB-418A-9A8B-46234B02C052}" type="presOf" srcId="{8FF73E98-4400-4051-8103-9A2A908FC15D}" destId="{40920989-87E6-4BC6-B71D-7B6218592C77}" srcOrd="0" destOrd="0" presId="urn:microsoft.com/office/officeart/2005/8/layout/vList2"/>
    <dgm:cxn modelId="{46AA488D-F465-4413-B634-367FF3463E73}" srcId="{28587FF8-549E-42D4-BD48-3F53F9AF106D}" destId="{8FF73E98-4400-4051-8103-9A2A908FC15D}" srcOrd="0" destOrd="0" parTransId="{FD2F42DC-DA9D-4514-84F4-E4198AF38862}" sibTransId="{D4F17032-874F-4731-9701-DC80B23C5F72}"/>
    <dgm:cxn modelId="{590EBC2F-3EF9-457B-BF29-6BBBE80390DF}" type="presOf" srcId="{28587FF8-549E-42D4-BD48-3F53F9AF106D}" destId="{899F4AF4-3378-4EA9-8991-B3CA6276C099}" srcOrd="0" destOrd="0" presId="urn:microsoft.com/office/officeart/2005/8/layout/vList2"/>
    <dgm:cxn modelId="{836D57A7-3381-4A9A-A9F4-CC8E33C3C8E2}" type="presParOf" srcId="{899F4AF4-3378-4EA9-8991-B3CA6276C099}" destId="{40920989-87E6-4BC6-B71D-7B6218592C7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143E24-5078-4816-8A2D-746AA0DEBF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ABF7447-9542-49DF-8FAF-50A59617798A}">
      <dgm:prSet custT="1"/>
      <dgm:spPr>
        <a:ln w="76200">
          <a:solidFill>
            <a:srgbClr val="FFC000"/>
          </a:solidFill>
        </a:ln>
        <a:effectLst>
          <a:innerShdw blurRad="63500" dist="50800" dir="16200000">
            <a:prstClr val="black">
              <a:alpha val="50000"/>
            </a:prstClr>
          </a:innerShdw>
        </a:effectLst>
        <a:scene3d>
          <a:camera prst="orthographicFront"/>
          <a:lightRig rig="threePt" dir="t"/>
        </a:scene3d>
        <a:sp3d>
          <a:bevelT prst="convex"/>
        </a:sp3d>
      </dgm:spPr>
      <dgm:t>
        <a:bodyPr/>
        <a:lstStyle/>
        <a:p>
          <a:pPr rtl="0"/>
          <a:endParaRPr lang="el-GR" sz="2800" b="1" dirty="0" smtClean="0"/>
        </a:p>
        <a:p>
          <a:pPr rtl="0"/>
          <a:r>
            <a:rPr lang="el-GR" sz="2800" b="1" dirty="0" smtClean="0"/>
            <a:t>Μπορεί το σπίτι να γίνει χώρος εργασίας για τους επαγγελματίες υγείας; </a:t>
          </a:r>
          <a:br>
            <a:rPr lang="el-GR" sz="2800" b="1" dirty="0" smtClean="0"/>
          </a:br>
          <a:endParaRPr lang="el-GR" sz="2800" b="1" dirty="0"/>
        </a:p>
      </dgm:t>
    </dgm:pt>
    <dgm:pt modelId="{420D380F-D105-4DDF-94D2-2D77537DAB18}" type="parTrans" cxnId="{F5F7356B-51FC-4FF3-9595-ABA40B9B0420}">
      <dgm:prSet/>
      <dgm:spPr/>
      <dgm:t>
        <a:bodyPr/>
        <a:lstStyle/>
        <a:p>
          <a:endParaRPr lang="el-GR"/>
        </a:p>
      </dgm:t>
    </dgm:pt>
    <dgm:pt modelId="{588118EA-5931-4CC0-8BB9-6729B894F281}" type="sibTrans" cxnId="{F5F7356B-51FC-4FF3-9595-ABA40B9B0420}">
      <dgm:prSet/>
      <dgm:spPr/>
      <dgm:t>
        <a:bodyPr/>
        <a:lstStyle/>
        <a:p>
          <a:endParaRPr lang="el-GR"/>
        </a:p>
      </dgm:t>
    </dgm:pt>
    <dgm:pt modelId="{42BB190F-0DEA-4C27-BF51-D8607EB56B8F}" type="pres">
      <dgm:prSet presAssocID="{EF143E24-5078-4816-8A2D-746AA0DEBFD7}" presName="Name0" presStyleCnt="0">
        <dgm:presLayoutVars>
          <dgm:dir/>
          <dgm:animLvl val="lvl"/>
          <dgm:resizeHandles val="exact"/>
        </dgm:presLayoutVars>
      </dgm:prSet>
      <dgm:spPr/>
      <dgm:t>
        <a:bodyPr/>
        <a:lstStyle/>
        <a:p>
          <a:endParaRPr lang="el-GR"/>
        </a:p>
      </dgm:t>
    </dgm:pt>
    <dgm:pt modelId="{01412978-8818-4E4B-A6FD-404374F7C624}" type="pres">
      <dgm:prSet presAssocID="{3ABF7447-9542-49DF-8FAF-50A59617798A}" presName="linNode" presStyleCnt="0"/>
      <dgm:spPr/>
    </dgm:pt>
    <dgm:pt modelId="{3EB973D7-DF91-42DA-93E8-3381D456BA18}" type="pres">
      <dgm:prSet presAssocID="{3ABF7447-9542-49DF-8FAF-50A59617798A}" presName="parentText" presStyleLbl="node1" presStyleIdx="0" presStyleCnt="1" custScaleX="272219" custScaleY="99344" custLinFactNeighborX="0" custLinFactNeighborY="-13886">
        <dgm:presLayoutVars>
          <dgm:chMax val="1"/>
          <dgm:bulletEnabled val="1"/>
        </dgm:presLayoutVars>
      </dgm:prSet>
      <dgm:spPr/>
      <dgm:t>
        <a:bodyPr/>
        <a:lstStyle/>
        <a:p>
          <a:endParaRPr lang="el-GR"/>
        </a:p>
      </dgm:t>
    </dgm:pt>
  </dgm:ptLst>
  <dgm:cxnLst>
    <dgm:cxn modelId="{EF78F59E-DDF9-4677-9332-B542F7A11F09}" type="presOf" srcId="{EF143E24-5078-4816-8A2D-746AA0DEBFD7}" destId="{42BB190F-0DEA-4C27-BF51-D8607EB56B8F}" srcOrd="0" destOrd="0" presId="urn:microsoft.com/office/officeart/2005/8/layout/vList5"/>
    <dgm:cxn modelId="{F5F7356B-51FC-4FF3-9595-ABA40B9B0420}" srcId="{EF143E24-5078-4816-8A2D-746AA0DEBFD7}" destId="{3ABF7447-9542-49DF-8FAF-50A59617798A}" srcOrd="0" destOrd="0" parTransId="{420D380F-D105-4DDF-94D2-2D77537DAB18}" sibTransId="{588118EA-5931-4CC0-8BB9-6729B894F281}"/>
    <dgm:cxn modelId="{C51B881D-7540-4EF9-9CB0-EBA9CFECD91C}" type="presOf" srcId="{3ABF7447-9542-49DF-8FAF-50A59617798A}" destId="{3EB973D7-DF91-42DA-93E8-3381D456BA18}" srcOrd="0" destOrd="0" presId="urn:microsoft.com/office/officeart/2005/8/layout/vList5"/>
    <dgm:cxn modelId="{F4360446-A694-44EF-A370-89E2A4C0E71D}" type="presParOf" srcId="{42BB190F-0DEA-4C27-BF51-D8607EB56B8F}" destId="{01412978-8818-4E4B-A6FD-404374F7C624}" srcOrd="0" destOrd="0" presId="urn:microsoft.com/office/officeart/2005/8/layout/vList5"/>
    <dgm:cxn modelId="{83E3991E-8E15-41B5-8CC5-57A8DEA19FA4}" type="presParOf" srcId="{01412978-8818-4E4B-A6FD-404374F7C624}" destId="{3EB973D7-DF91-42DA-93E8-3381D456BA1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301B24-03DC-4098-8E0D-4143934E8449}"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l-GR"/>
        </a:p>
      </dgm:t>
    </dgm:pt>
    <dgm:pt modelId="{1F33C6B1-FE2E-44B9-993A-6E30BFA7DDED}">
      <dgm:prSet custT="1"/>
      <dgm:spPr/>
      <dgm:t>
        <a:bodyPr/>
        <a:lstStyle/>
        <a:p>
          <a:pPr algn="l" rtl="0"/>
          <a:r>
            <a:rPr lang="el-GR" sz="2000" b="1" dirty="0" smtClean="0"/>
            <a:t>η σχέση μεταξύ νοσηλευτή – ασθενή μετατρέπεται σε σχέση νοσηλευτή-ασθενή –οικογένειας/</a:t>
          </a:r>
          <a:r>
            <a:rPr lang="el-GR" sz="2000" b="1" dirty="0" err="1" smtClean="0"/>
            <a:t>φροντιστ</a:t>
          </a:r>
          <a:r>
            <a:rPr lang="el-GR" sz="2000" b="1" dirty="0" smtClean="0"/>
            <a:t>ή</a:t>
          </a:r>
          <a:endParaRPr lang="el-GR" sz="2000" b="1" dirty="0"/>
        </a:p>
      </dgm:t>
    </dgm:pt>
    <dgm:pt modelId="{750788D8-910C-4F9B-898B-36605AA11D09}" type="parTrans" cxnId="{4BA434BE-3ACA-4EB8-A3B5-8FAF0B7B816D}">
      <dgm:prSet/>
      <dgm:spPr/>
      <dgm:t>
        <a:bodyPr/>
        <a:lstStyle/>
        <a:p>
          <a:pPr algn="l"/>
          <a:endParaRPr lang="el-GR" sz="2000" b="1">
            <a:solidFill>
              <a:schemeClr val="bg1"/>
            </a:solidFill>
          </a:endParaRPr>
        </a:p>
      </dgm:t>
    </dgm:pt>
    <dgm:pt modelId="{8CAE0B22-26D9-45F8-889C-1FCEF40B8AB0}" type="sibTrans" cxnId="{4BA434BE-3ACA-4EB8-A3B5-8FAF0B7B816D}">
      <dgm:prSet/>
      <dgm:spPr/>
      <dgm:t>
        <a:bodyPr/>
        <a:lstStyle/>
        <a:p>
          <a:pPr algn="l"/>
          <a:endParaRPr lang="el-GR" sz="2000" b="1">
            <a:solidFill>
              <a:schemeClr val="bg1"/>
            </a:solidFill>
          </a:endParaRPr>
        </a:p>
      </dgm:t>
    </dgm:pt>
    <dgm:pt modelId="{ED1D2D2C-30F4-400F-BE45-035F6DB4DC2F}">
      <dgm:prSet custT="1"/>
      <dgm:spPr/>
      <dgm:t>
        <a:bodyPr/>
        <a:lstStyle/>
        <a:p>
          <a:pPr algn="l" rtl="0"/>
          <a:r>
            <a:rPr lang="el-GR" sz="2000" b="1" dirty="0" smtClean="0"/>
            <a:t>απαιτούνται έντεχνοι χειρισμοί δύσκολων καταστάσεων </a:t>
          </a:r>
          <a:endParaRPr lang="el-GR" sz="2000" b="1" dirty="0"/>
        </a:p>
      </dgm:t>
    </dgm:pt>
    <dgm:pt modelId="{B43E0DDB-4FFC-4738-916E-301B102E661F}" type="parTrans" cxnId="{720CA345-3C33-4D08-9FCD-A2B0F2B1F23C}">
      <dgm:prSet/>
      <dgm:spPr/>
      <dgm:t>
        <a:bodyPr/>
        <a:lstStyle/>
        <a:p>
          <a:pPr algn="l"/>
          <a:endParaRPr lang="el-GR" sz="2000" b="1">
            <a:solidFill>
              <a:schemeClr val="bg1"/>
            </a:solidFill>
          </a:endParaRPr>
        </a:p>
      </dgm:t>
    </dgm:pt>
    <dgm:pt modelId="{4797C37D-6434-4533-AA55-B05901718776}" type="sibTrans" cxnId="{720CA345-3C33-4D08-9FCD-A2B0F2B1F23C}">
      <dgm:prSet/>
      <dgm:spPr/>
      <dgm:t>
        <a:bodyPr/>
        <a:lstStyle/>
        <a:p>
          <a:pPr algn="l"/>
          <a:endParaRPr lang="el-GR" sz="2000" b="1">
            <a:solidFill>
              <a:schemeClr val="bg1"/>
            </a:solidFill>
          </a:endParaRPr>
        </a:p>
      </dgm:t>
    </dgm:pt>
    <dgm:pt modelId="{D95B03BF-2349-4110-9444-20F614F9A15C}">
      <dgm:prSet custT="1"/>
      <dgm:spPr/>
      <dgm:t>
        <a:bodyPr/>
        <a:lstStyle/>
        <a:p>
          <a:pPr algn="l" rtl="0"/>
          <a:r>
            <a:rPr lang="el-GR" sz="2000" b="1" smtClean="0"/>
            <a:t>απαιτείται διεπιστημονική συνεργασία και συντονισμός </a:t>
          </a:r>
          <a:endParaRPr lang="el-GR" sz="2000" b="1"/>
        </a:p>
      </dgm:t>
    </dgm:pt>
    <dgm:pt modelId="{B9A8E5BA-845F-4415-9075-2B51F2354E4F}" type="parTrans" cxnId="{E79F23FE-B75F-46B7-97BB-6630FE4150A9}">
      <dgm:prSet/>
      <dgm:spPr/>
      <dgm:t>
        <a:bodyPr/>
        <a:lstStyle/>
        <a:p>
          <a:pPr algn="l"/>
          <a:endParaRPr lang="el-GR" sz="2000" b="1">
            <a:solidFill>
              <a:schemeClr val="bg1"/>
            </a:solidFill>
          </a:endParaRPr>
        </a:p>
      </dgm:t>
    </dgm:pt>
    <dgm:pt modelId="{2439B91A-3AC9-44E1-97FC-4C2FB830986D}" type="sibTrans" cxnId="{E79F23FE-B75F-46B7-97BB-6630FE4150A9}">
      <dgm:prSet/>
      <dgm:spPr/>
      <dgm:t>
        <a:bodyPr/>
        <a:lstStyle/>
        <a:p>
          <a:pPr algn="l"/>
          <a:endParaRPr lang="el-GR" sz="2000" b="1">
            <a:solidFill>
              <a:schemeClr val="bg1"/>
            </a:solidFill>
          </a:endParaRPr>
        </a:p>
      </dgm:t>
    </dgm:pt>
    <dgm:pt modelId="{0A9BB374-6E28-44F0-8A27-25ECBEFCCC6D}">
      <dgm:prSet custT="1"/>
      <dgm:spPr/>
      <dgm:t>
        <a:bodyPr/>
        <a:lstStyle/>
        <a:p>
          <a:pPr algn="l" rtl="0"/>
          <a:r>
            <a:rPr lang="el-GR" sz="2000" b="1" smtClean="0"/>
            <a:t>Η οικογένεια του ασθενούς, όταν υπάρχει, προτίθεται να εμπλεχθεί στην παροχή φροντίδας του μέλους της</a:t>
          </a:r>
          <a:endParaRPr lang="el-GR" sz="2000" b="1"/>
        </a:p>
      </dgm:t>
    </dgm:pt>
    <dgm:pt modelId="{42A0111D-8C4B-437E-BD2C-21E726560C33}" type="parTrans" cxnId="{D31B9917-7127-47CC-8777-2356DCE1DB96}">
      <dgm:prSet/>
      <dgm:spPr/>
      <dgm:t>
        <a:bodyPr/>
        <a:lstStyle/>
        <a:p>
          <a:pPr algn="l"/>
          <a:endParaRPr lang="el-GR" sz="2000" b="1">
            <a:solidFill>
              <a:schemeClr val="bg1"/>
            </a:solidFill>
          </a:endParaRPr>
        </a:p>
      </dgm:t>
    </dgm:pt>
    <dgm:pt modelId="{31EA13C8-140A-4341-889B-DAB3AACAB898}" type="sibTrans" cxnId="{D31B9917-7127-47CC-8777-2356DCE1DB96}">
      <dgm:prSet/>
      <dgm:spPr/>
      <dgm:t>
        <a:bodyPr/>
        <a:lstStyle/>
        <a:p>
          <a:pPr algn="l"/>
          <a:endParaRPr lang="el-GR" sz="2000" b="1">
            <a:solidFill>
              <a:schemeClr val="bg1"/>
            </a:solidFill>
          </a:endParaRPr>
        </a:p>
      </dgm:t>
    </dgm:pt>
    <dgm:pt modelId="{8A72595A-3099-4E7B-A634-EABFB2F7CAD6}">
      <dgm:prSet custT="1"/>
      <dgm:spPr/>
      <dgm:t>
        <a:bodyPr/>
        <a:lstStyle/>
        <a:p>
          <a:pPr algn="l" rtl="0"/>
          <a:r>
            <a:rPr lang="el-GR" sz="2000" b="1" smtClean="0"/>
            <a:t>Η αυτονομία και αξιοπρέπεια του ασθενούς πρέπει πάντα να λαμβάνονται υπόψη στη λήψη αποφάσεων</a:t>
          </a:r>
          <a:endParaRPr lang="el-GR" sz="2000" b="1"/>
        </a:p>
      </dgm:t>
    </dgm:pt>
    <dgm:pt modelId="{8FE6EAA1-A3CF-49B9-9C38-817336BAC872}" type="parTrans" cxnId="{36BDB28F-38AA-4D4C-A042-704B80F425D2}">
      <dgm:prSet/>
      <dgm:spPr/>
      <dgm:t>
        <a:bodyPr/>
        <a:lstStyle/>
        <a:p>
          <a:pPr algn="l"/>
          <a:endParaRPr lang="el-GR" sz="2000" b="1">
            <a:solidFill>
              <a:schemeClr val="bg1"/>
            </a:solidFill>
          </a:endParaRPr>
        </a:p>
      </dgm:t>
    </dgm:pt>
    <dgm:pt modelId="{4120C05E-1423-4D40-8C59-158D794FA528}" type="sibTrans" cxnId="{36BDB28F-38AA-4D4C-A042-704B80F425D2}">
      <dgm:prSet/>
      <dgm:spPr/>
      <dgm:t>
        <a:bodyPr/>
        <a:lstStyle/>
        <a:p>
          <a:pPr algn="l"/>
          <a:endParaRPr lang="el-GR" sz="2000" b="1">
            <a:solidFill>
              <a:schemeClr val="bg1"/>
            </a:solidFill>
          </a:endParaRPr>
        </a:p>
      </dgm:t>
    </dgm:pt>
    <dgm:pt modelId="{F893327F-A79D-42BA-A094-3C1C01D442EE}">
      <dgm:prSet custT="1"/>
      <dgm:spPr/>
      <dgm:t>
        <a:bodyPr/>
        <a:lstStyle/>
        <a:p>
          <a:pPr algn="l" rtl="0"/>
          <a:r>
            <a:rPr lang="el-GR" sz="2000" b="1" smtClean="0"/>
            <a:t>Ο επαγγελματίας υγείας κινείται πάντα από την ηθική του δέσμευση να κάνει το καλό για το ασθενή</a:t>
          </a:r>
          <a:endParaRPr lang="el-GR" sz="2000" b="1"/>
        </a:p>
      </dgm:t>
    </dgm:pt>
    <dgm:pt modelId="{CF7FCD14-8492-4940-AE4C-41A7B3802CAB}" type="parTrans" cxnId="{5E41CD0E-5750-49C4-9370-CA3E3AA65CDF}">
      <dgm:prSet/>
      <dgm:spPr/>
      <dgm:t>
        <a:bodyPr/>
        <a:lstStyle/>
        <a:p>
          <a:pPr algn="l"/>
          <a:endParaRPr lang="el-GR" sz="2000" b="1">
            <a:solidFill>
              <a:schemeClr val="bg1"/>
            </a:solidFill>
          </a:endParaRPr>
        </a:p>
      </dgm:t>
    </dgm:pt>
    <dgm:pt modelId="{E392112F-21EF-41A2-BB8D-ADD071FD0359}" type="sibTrans" cxnId="{5E41CD0E-5750-49C4-9370-CA3E3AA65CDF}">
      <dgm:prSet/>
      <dgm:spPr/>
      <dgm:t>
        <a:bodyPr/>
        <a:lstStyle/>
        <a:p>
          <a:pPr algn="l"/>
          <a:endParaRPr lang="el-GR" sz="2000" b="1">
            <a:solidFill>
              <a:schemeClr val="bg1"/>
            </a:solidFill>
          </a:endParaRPr>
        </a:p>
      </dgm:t>
    </dgm:pt>
    <dgm:pt modelId="{608AC814-CA43-4607-9545-BFC8FD9FA846}">
      <dgm:prSet custT="1"/>
      <dgm:spPr/>
      <dgm:t>
        <a:bodyPr/>
        <a:lstStyle/>
        <a:p>
          <a:pPr algn="l" rtl="0"/>
          <a:r>
            <a:rPr lang="el-GR" sz="2000" b="1" smtClean="0"/>
            <a:t>Σε επείγουσες καταστάσεις κατά την παροχή φροντίδας στο σπίτι, ο επαγγελματίας είναι μόνος, και πρέπει να τις αντιμετωπίσει μόνος. </a:t>
          </a:r>
          <a:endParaRPr lang="el-GR" sz="2000" b="1"/>
        </a:p>
      </dgm:t>
    </dgm:pt>
    <dgm:pt modelId="{0D6FF089-47D1-4F52-84CB-DDEE13BA395F}" type="parTrans" cxnId="{561AA59D-F32A-4474-82E4-0222E306D0C9}">
      <dgm:prSet/>
      <dgm:spPr/>
      <dgm:t>
        <a:bodyPr/>
        <a:lstStyle/>
        <a:p>
          <a:pPr algn="l"/>
          <a:endParaRPr lang="el-GR" sz="2000" b="1">
            <a:solidFill>
              <a:schemeClr val="bg1"/>
            </a:solidFill>
          </a:endParaRPr>
        </a:p>
      </dgm:t>
    </dgm:pt>
    <dgm:pt modelId="{7763FA2D-3033-43B1-B3F8-5503BA5059AA}" type="sibTrans" cxnId="{561AA59D-F32A-4474-82E4-0222E306D0C9}">
      <dgm:prSet/>
      <dgm:spPr/>
      <dgm:t>
        <a:bodyPr/>
        <a:lstStyle/>
        <a:p>
          <a:pPr algn="l"/>
          <a:endParaRPr lang="el-GR" sz="2000" b="1">
            <a:solidFill>
              <a:schemeClr val="bg1"/>
            </a:solidFill>
          </a:endParaRPr>
        </a:p>
      </dgm:t>
    </dgm:pt>
    <dgm:pt modelId="{FA996F9D-3FC5-4FBC-937D-C8B50AD551EE}" type="pres">
      <dgm:prSet presAssocID="{C4301B24-03DC-4098-8E0D-4143934E8449}" presName="linear" presStyleCnt="0">
        <dgm:presLayoutVars>
          <dgm:animLvl val="lvl"/>
          <dgm:resizeHandles val="exact"/>
        </dgm:presLayoutVars>
      </dgm:prSet>
      <dgm:spPr/>
      <dgm:t>
        <a:bodyPr/>
        <a:lstStyle/>
        <a:p>
          <a:endParaRPr lang="el-GR"/>
        </a:p>
      </dgm:t>
    </dgm:pt>
    <dgm:pt modelId="{7E3B1F8C-E316-4AC4-8389-10B327914D90}" type="pres">
      <dgm:prSet presAssocID="{1F33C6B1-FE2E-44B9-993A-6E30BFA7DDED}" presName="parentText" presStyleLbl="node1" presStyleIdx="0" presStyleCnt="7">
        <dgm:presLayoutVars>
          <dgm:chMax val="0"/>
          <dgm:bulletEnabled val="1"/>
        </dgm:presLayoutVars>
      </dgm:prSet>
      <dgm:spPr/>
      <dgm:t>
        <a:bodyPr/>
        <a:lstStyle/>
        <a:p>
          <a:endParaRPr lang="el-GR"/>
        </a:p>
      </dgm:t>
    </dgm:pt>
    <dgm:pt modelId="{CDF8CBED-B84D-478D-B7A8-878470486FD6}" type="pres">
      <dgm:prSet presAssocID="{8CAE0B22-26D9-45F8-889C-1FCEF40B8AB0}" presName="spacer" presStyleCnt="0"/>
      <dgm:spPr/>
    </dgm:pt>
    <dgm:pt modelId="{D5103E23-CE44-4196-9F7A-3B786B5EC509}" type="pres">
      <dgm:prSet presAssocID="{ED1D2D2C-30F4-400F-BE45-035F6DB4DC2F}" presName="parentText" presStyleLbl="node1" presStyleIdx="1" presStyleCnt="7">
        <dgm:presLayoutVars>
          <dgm:chMax val="0"/>
          <dgm:bulletEnabled val="1"/>
        </dgm:presLayoutVars>
      </dgm:prSet>
      <dgm:spPr/>
      <dgm:t>
        <a:bodyPr/>
        <a:lstStyle/>
        <a:p>
          <a:endParaRPr lang="el-GR"/>
        </a:p>
      </dgm:t>
    </dgm:pt>
    <dgm:pt modelId="{94F880B5-E3BA-48AF-9E2F-1023F23E0FD5}" type="pres">
      <dgm:prSet presAssocID="{4797C37D-6434-4533-AA55-B05901718776}" presName="spacer" presStyleCnt="0"/>
      <dgm:spPr/>
    </dgm:pt>
    <dgm:pt modelId="{5C4457DB-3FC7-4371-9540-5B6B6C146A3A}" type="pres">
      <dgm:prSet presAssocID="{D95B03BF-2349-4110-9444-20F614F9A15C}" presName="parentText" presStyleLbl="node1" presStyleIdx="2" presStyleCnt="7">
        <dgm:presLayoutVars>
          <dgm:chMax val="0"/>
          <dgm:bulletEnabled val="1"/>
        </dgm:presLayoutVars>
      </dgm:prSet>
      <dgm:spPr/>
      <dgm:t>
        <a:bodyPr/>
        <a:lstStyle/>
        <a:p>
          <a:endParaRPr lang="el-GR"/>
        </a:p>
      </dgm:t>
    </dgm:pt>
    <dgm:pt modelId="{17914267-464C-4702-B399-7251BEAE0501}" type="pres">
      <dgm:prSet presAssocID="{2439B91A-3AC9-44E1-97FC-4C2FB830986D}" presName="spacer" presStyleCnt="0"/>
      <dgm:spPr/>
    </dgm:pt>
    <dgm:pt modelId="{FFB86952-CC8B-445F-9B1E-072F6CA2AAE8}" type="pres">
      <dgm:prSet presAssocID="{0A9BB374-6E28-44F0-8A27-25ECBEFCCC6D}" presName="parentText" presStyleLbl="node1" presStyleIdx="3" presStyleCnt="7">
        <dgm:presLayoutVars>
          <dgm:chMax val="0"/>
          <dgm:bulletEnabled val="1"/>
        </dgm:presLayoutVars>
      </dgm:prSet>
      <dgm:spPr/>
      <dgm:t>
        <a:bodyPr/>
        <a:lstStyle/>
        <a:p>
          <a:endParaRPr lang="el-GR"/>
        </a:p>
      </dgm:t>
    </dgm:pt>
    <dgm:pt modelId="{8DC26F29-A5D9-4EF0-ACF3-8B729A9AB242}" type="pres">
      <dgm:prSet presAssocID="{31EA13C8-140A-4341-889B-DAB3AACAB898}" presName="spacer" presStyleCnt="0"/>
      <dgm:spPr/>
    </dgm:pt>
    <dgm:pt modelId="{ABE2DFE3-C576-4527-B7F4-5017A8E2AB0F}" type="pres">
      <dgm:prSet presAssocID="{8A72595A-3099-4E7B-A634-EABFB2F7CAD6}" presName="parentText" presStyleLbl="node1" presStyleIdx="4" presStyleCnt="7">
        <dgm:presLayoutVars>
          <dgm:chMax val="0"/>
          <dgm:bulletEnabled val="1"/>
        </dgm:presLayoutVars>
      </dgm:prSet>
      <dgm:spPr/>
      <dgm:t>
        <a:bodyPr/>
        <a:lstStyle/>
        <a:p>
          <a:endParaRPr lang="el-GR"/>
        </a:p>
      </dgm:t>
    </dgm:pt>
    <dgm:pt modelId="{5AED43AA-757D-4D1C-947B-029816B910FE}" type="pres">
      <dgm:prSet presAssocID="{4120C05E-1423-4D40-8C59-158D794FA528}" presName="spacer" presStyleCnt="0"/>
      <dgm:spPr/>
    </dgm:pt>
    <dgm:pt modelId="{7D367E1D-A047-4ACF-9452-607B7B9CD7D2}" type="pres">
      <dgm:prSet presAssocID="{F893327F-A79D-42BA-A094-3C1C01D442EE}" presName="parentText" presStyleLbl="node1" presStyleIdx="5" presStyleCnt="7">
        <dgm:presLayoutVars>
          <dgm:chMax val="0"/>
          <dgm:bulletEnabled val="1"/>
        </dgm:presLayoutVars>
      </dgm:prSet>
      <dgm:spPr/>
      <dgm:t>
        <a:bodyPr/>
        <a:lstStyle/>
        <a:p>
          <a:endParaRPr lang="el-GR"/>
        </a:p>
      </dgm:t>
    </dgm:pt>
    <dgm:pt modelId="{900FC6B3-E549-4B3A-B211-E840BD553994}" type="pres">
      <dgm:prSet presAssocID="{E392112F-21EF-41A2-BB8D-ADD071FD0359}" presName="spacer" presStyleCnt="0"/>
      <dgm:spPr/>
    </dgm:pt>
    <dgm:pt modelId="{071FAFF0-15D5-4843-958D-FD5173AA5F08}" type="pres">
      <dgm:prSet presAssocID="{608AC814-CA43-4607-9545-BFC8FD9FA846}" presName="parentText" presStyleLbl="node1" presStyleIdx="6" presStyleCnt="7">
        <dgm:presLayoutVars>
          <dgm:chMax val="0"/>
          <dgm:bulletEnabled val="1"/>
        </dgm:presLayoutVars>
      </dgm:prSet>
      <dgm:spPr/>
      <dgm:t>
        <a:bodyPr/>
        <a:lstStyle/>
        <a:p>
          <a:endParaRPr lang="el-GR"/>
        </a:p>
      </dgm:t>
    </dgm:pt>
  </dgm:ptLst>
  <dgm:cxnLst>
    <dgm:cxn modelId="{21394808-D8E2-430A-A856-2BF5016DBE11}" type="presOf" srcId="{0A9BB374-6E28-44F0-8A27-25ECBEFCCC6D}" destId="{FFB86952-CC8B-445F-9B1E-072F6CA2AAE8}" srcOrd="0" destOrd="0" presId="urn:microsoft.com/office/officeart/2005/8/layout/vList2"/>
    <dgm:cxn modelId="{01873E7A-E0DC-4082-8B74-325F9D91C297}" type="presOf" srcId="{8A72595A-3099-4E7B-A634-EABFB2F7CAD6}" destId="{ABE2DFE3-C576-4527-B7F4-5017A8E2AB0F}" srcOrd="0" destOrd="0" presId="urn:microsoft.com/office/officeart/2005/8/layout/vList2"/>
    <dgm:cxn modelId="{0810819A-2B5F-47A9-817F-7B03AB056F0B}" type="presOf" srcId="{D95B03BF-2349-4110-9444-20F614F9A15C}" destId="{5C4457DB-3FC7-4371-9540-5B6B6C146A3A}" srcOrd="0" destOrd="0" presId="urn:microsoft.com/office/officeart/2005/8/layout/vList2"/>
    <dgm:cxn modelId="{D31B9917-7127-47CC-8777-2356DCE1DB96}" srcId="{C4301B24-03DC-4098-8E0D-4143934E8449}" destId="{0A9BB374-6E28-44F0-8A27-25ECBEFCCC6D}" srcOrd="3" destOrd="0" parTransId="{42A0111D-8C4B-437E-BD2C-21E726560C33}" sibTransId="{31EA13C8-140A-4341-889B-DAB3AACAB898}"/>
    <dgm:cxn modelId="{E79F23FE-B75F-46B7-97BB-6630FE4150A9}" srcId="{C4301B24-03DC-4098-8E0D-4143934E8449}" destId="{D95B03BF-2349-4110-9444-20F614F9A15C}" srcOrd="2" destOrd="0" parTransId="{B9A8E5BA-845F-4415-9075-2B51F2354E4F}" sibTransId="{2439B91A-3AC9-44E1-97FC-4C2FB830986D}"/>
    <dgm:cxn modelId="{36BDB28F-38AA-4D4C-A042-704B80F425D2}" srcId="{C4301B24-03DC-4098-8E0D-4143934E8449}" destId="{8A72595A-3099-4E7B-A634-EABFB2F7CAD6}" srcOrd="4" destOrd="0" parTransId="{8FE6EAA1-A3CF-49B9-9C38-817336BAC872}" sibTransId="{4120C05E-1423-4D40-8C59-158D794FA528}"/>
    <dgm:cxn modelId="{561AA59D-F32A-4474-82E4-0222E306D0C9}" srcId="{C4301B24-03DC-4098-8E0D-4143934E8449}" destId="{608AC814-CA43-4607-9545-BFC8FD9FA846}" srcOrd="6" destOrd="0" parTransId="{0D6FF089-47D1-4F52-84CB-DDEE13BA395F}" sibTransId="{7763FA2D-3033-43B1-B3F8-5503BA5059AA}"/>
    <dgm:cxn modelId="{33893D42-55D5-44A6-BDB3-2E4F21B4C0EC}" type="presOf" srcId="{F893327F-A79D-42BA-A094-3C1C01D442EE}" destId="{7D367E1D-A047-4ACF-9452-607B7B9CD7D2}" srcOrd="0" destOrd="0" presId="urn:microsoft.com/office/officeart/2005/8/layout/vList2"/>
    <dgm:cxn modelId="{4BA434BE-3ACA-4EB8-A3B5-8FAF0B7B816D}" srcId="{C4301B24-03DC-4098-8E0D-4143934E8449}" destId="{1F33C6B1-FE2E-44B9-993A-6E30BFA7DDED}" srcOrd="0" destOrd="0" parTransId="{750788D8-910C-4F9B-898B-36605AA11D09}" sibTransId="{8CAE0B22-26D9-45F8-889C-1FCEF40B8AB0}"/>
    <dgm:cxn modelId="{5842C707-323C-4938-BC49-2E5719A56158}" type="presOf" srcId="{C4301B24-03DC-4098-8E0D-4143934E8449}" destId="{FA996F9D-3FC5-4FBC-937D-C8B50AD551EE}" srcOrd="0" destOrd="0" presId="urn:microsoft.com/office/officeart/2005/8/layout/vList2"/>
    <dgm:cxn modelId="{28521D56-350A-46F7-A5AA-E54CF467B6C1}" type="presOf" srcId="{1F33C6B1-FE2E-44B9-993A-6E30BFA7DDED}" destId="{7E3B1F8C-E316-4AC4-8389-10B327914D90}" srcOrd="0" destOrd="0" presId="urn:microsoft.com/office/officeart/2005/8/layout/vList2"/>
    <dgm:cxn modelId="{5E41CD0E-5750-49C4-9370-CA3E3AA65CDF}" srcId="{C4301B24-03DC-4098-8E0D-4143934E8449}" destId="{F893327F-A79D-42BA-A094-3C1C01D442EE}" srcOrd="5" destOrd="0" parTransId="{CF7FCD14-8492-4940-AE4C-41A7B3802CAB}" sibTransId="{E392112F-21EF-41A2-BB8D-ADD071FD0359}"/>
    <dgm:cxn modelId="{720CA345-3C33-4D08-9FCD-A2B0F2B1F23C}" srcId="{C4301B24-03DC-4098-8E0D-4143934E8449}" destId="{ED1D2D2C-30F4-400F-BE45-035F6DB4DC2F}" srcOrd="1" destOrd="0" parTransId="{B43E0DDB-4FFC-4738-916E-301B102E661F}" sibTransId="{4797C37D-6434-4533-AA55-B05901718776}"/>
    <dgm:cxn modelId="{98191146-11D8-445D-9745-A2AA0ED4EBCA}" type="presOf" srcId="{608AC814-CA43-4607-9545-BFC8FD9FA846}" destId="{071FAFF0-15D5-4843-958D-FD5173AA5F08}" srcOrd="0" destOrd="0" presId="urn:microsoft.com/office/officeart/2005/8/layout/vList2"/>
    <dgm:cxn modelId="{0B99E18A-4CF2-4183-A069-084F5268BB8E}" type="presOf" srcId="{ED1D2D2C-30F4-400F-BE45-035F6DB4DC2F}" destId="{D5103E23-CE44-4196-9F7A-3B786B5EC509}" srcOrd="0" destOrd="0" presId="urn:microsoft.com/office/officeart/2005/8/layout/vList2"/>
    <dgm:cxn modelId="{83010D3E-6328-497F-BC6E-B8574937B11A}" type="presParOf" srcId="{FA996F9D-3FC5-4FBC-937D-C8B50AD551EE}" destId="{7E3B1F8C-E316-4AC4-8389-10B327914D90}" srcOrd="0" destOrd="0" presId="urn:microsoft.com/office/officeart/2005/8/layout/vList2"/>
    <dgm:cxn modelId="{B5302F21-EF46-4556-B3AE-E062AB0719D4}" type="presParOf" srcId="{FA996F9D-3FC5-4FBC-937D-C8B50AD551EE}" destId="{CDF8CBED-B84D-478D-B7A8-878470486FD6}" srcOrd="1" destOrd="0" presId="urn:microsoft.com/office/officeart/2005/8/layout/vList2"/>
    <dgm:cxn modelId="{DE234C9B-BBC1-42FC-A4F9-4DA9ED4D8CD7}" type="presParOf" srcId="{FA996F9D-3FC5-4FBC-937D-C8B50AD551EE}" destId="{D5103E23-CE44-4196-9F7A-3B786B5EC509}" srcOrd="2" destOrd="0" presId="urn:microsoft.com/office/officeart/2005/8/layout/vList2"/>
    <dgm:cxn modelId="{EFA1B155-761C-4B4E-9C51-BBC64B9A96CD}" type="presParOf" srcId="{FA996F9D-3FC5-4FBC-937D-C8B50AD551EE}" destId="{94F880B5-E3BA-48AF-9E2F-1023F23E0FD5}" srcOrd="3" destOrd="0" presId="urn:microsoft.com/office/officeart/2005/8/layout/vList2"/>
    <dgm:cxn modelId="{4BE18E26-BABF-43E3-AC62-9B5848439BDF}" type="presParOf" srcId="{FA996F9D-3FC5-4FBC-937D-C8B50AD551EE}" destId="{5C4457DB-3FC7-4371-9540-5B6B6C146A3A}" srcOrd="4" destOrd="0" presId="urn:microsoft.com/office/officeart/2005/8/layout/vList2"/>
    <dgm:cxn modelId="{86DB5A5C-E07F-4AC2-8B43-4AC1A09B65ED}" type="presParOf" srcId="{FA996F9D-3FC5-4FBC-937D-C8B50AD551EE}" destId="{17914267-464C-4702-B399-7251BEAE0501}" srcOrd="5" destOrd="0" presId="urn:microsoft.com/office/officeart/2005/8/layout/vList2"/>
    <dgm:cxn modelId="{5EB9AF59-9900-4B80-9A6C-E8DB238C820C}" type="presParOf" srcId="{FA996F9D-3FC5-4FBC-937D-C8B50AD551EE}" destId="{FFB86952-CC8B-445F-9B1E-072F6CA2AAE8}" srcOrd="6" destOrd="0" presId="urn:microsoft.com/office/officeart/2005/8/layout/vList2"/>
    <dgm:cxn modelId="{47360834-4DF6-4B43-A18A-909FC7F861F4}" type="presParOf" srcId="{FA996F9D-3FC5-4FBC-937D-C8B50AD551EE}" destId="{8DC26F29-A5D9-4EF0-ACF3-8B729A9AB242}" srcOrd="7" destOrd="0" presId="urn:microsoft.com/office/officeart/2005/8/layout/vList2"/>
    <dgm:cxn modelId="{D375DE15-AF65-4C0A-91A7-45AF2E6F3435}" type="presParOf" srcId="{FA996F9D-3FC5-4FBC-937D-C8B50AD551EE}" destId="{ABE2DFE3-C576-4527-B7F4-5017A8E2AB0F}" srcOrd="8" destOrd="0" presId="urn:microsoft.com/office/officeart/2005/8/layout/vList2"/>
    <dgm:cxn modelId="{2E558321-7C1E-4969-B12E-03D2F2E740A3}" type="presParOf" srcId="{FA996F9D-3FC5-4FBC-937D-C8B50AD551EE}" destId="{5AED43AA-757D-4D1C-947B-029816B910FE}" srcOrd="9" destOrd="0" presId="urn:microsoft.com/office/officeart/2005/8/layout/vList2"/>
    <dgm:cxn modelId="{F41EA51A-246F-4F0A-8110-92DE999F887A}" type="presParOf" srcId="{FA996F9D-3FC5-4FBC-937D-C8B50AD551EE}" destId="{7D367E1D-A047-4ACF-9452-607B7B9CD7D2}" srcOrd="10" destOrd="0" presId="urn:microsoft.com/office/officeart/2005/8/layout/vList2"/>
    <dgm:cxn modelId="{6BD0DA93-6C0E-4AC1-A16D-AB854295EBFA}" type="presParOf" srcId="{FA996F9D-3FC5-4FBC-937D-C8B50AD551EE}" destId="{900FC6B3-E549-4B3A-B211-E840BD553994}" srcOrd="11" destOrd="0" presId="urn:microsoft.com/office/officeart/2005/8/layout/vList2"/>
    <dgm:cxn modelId="{4CCAD36D-7306-47C3-B958-2F3F33CBF652}" type="presParOf" srcId="{FA996F9D-3FC5-4FBC-937D-C8B50AD551EE}" destId="{071FAFF0-15D5-4843-958D-FD5173AA5F08}"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866666-4378-4C41-8EC9-E3298A52F8EB}"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l-GR"/>
        </a:p>
      </dgm:t>
    </dgm:pt>
    <dgm:pt modelId="{D52A77B4-DF97-407B-BD1C-32FB403127D8}">
      <dgm:prSet>
        <dgm:style>
          <a:lnRef idx="2">
            <a:schemeClr val="accent5"/>
          </a:lnRef>
          <a:fillRef idx="1">
            <a:schemeClr val="lt1"/>
          </a:fillRef>
          <a:effectRef idx="0">
            <a:schemeClr val="accent5"/>
          </a:effectRef>
          <a:fontRef idx="minor">
            <a:schemeClr val="dk1"/>
          </a:fontRef>
        </dgm:style>
      </dgm:prSet>
      <dgm:spPr>
        <a:effectLst>
          <a:glow rad="228600">
            <a:schemeClr val="accent1">
              <a:satMod val="175000"/>
              <a:alpha val="40000"/>
            </a:schemeClr>
          </a:glow>
        </a:effectLst>
      </dgm:spPr>
      <dgm:t>
        <a:bodyPr/>
        <a:lstStyle/>
        <a:p>
          <a:pPr algn="ctr" rtl="0"/>
          <a:r>
            <a:rPr lang="el-GR" b="1" smtClean="0">
              <a:solidFill>
                <a:srgbClr val="0070C0"/>
              </a:solidFill>
            </a:rPr>
            <a:t>ενώ το νοσοκομείο μοιάζει να είναι το ιδεατό περιβάλλον για την παροχή φροντίδα υγείας, το περιβάλλον του σπιτιού είναι αυτό που εκτός από τα κλινικά και οικονομικά πλεονεκτήματα, εγγυάται το σεβασμό, την ηρεμία, την προσωπική ταυτότητα και αξιοπρέπεια παράλληλα με την ποιοτική φροντίδα</a:t>
          </a:r>
          <a:endParaRPr lang="el-GR" b="1" dirty="0">
            <a:solidFill>
              <a:srgbClr val="0070C0"/>
            </a:solidFill>
          </a:endParaRPr>
        </a:p>
      </dgm:t>
    </dgm:pt>
    <dgm:pt modelId="{CB50CAA7-5842-43AE-8E86-7E9B53A87F0E}" type="parTrans" cxnId="{2E24AD75-7990-41D7-B5C4-1EB8F0FA2985}">
      <dgm:prSet/>
      <dgm:spPr/>
      <dgm:t>
        <a:bodyPr/>
        <a:lstStyle/>
        <a:p>
          <a:pPr algn="ctr"/>
          <a:endParaRPr lang="el-GR" b="1">
            <a:solidFill>
              <a:srgbClr val="0070C0"/>
            </a:solidFill>
          </a:endParaRPr>
        </a:p>
      </dgm:t>
    </dgm:pt>
    <dgm:pt modelId="{40ABE34C-B2FC-42B2-8D20-9EBACA616B31}" type="sibTrans" cxnId="{2E24AD75-7990-41D7-B5C4-1EB8F0FA2985}">
      <dgm:prSet/>
      <dgm:spPr/>
      <dgm:t>
        <a:bodyPr/>
        <a:lstStyle/>
        <a:p>
          <a:pPr algn="ctr"/>
          <a:endParaRPr lang="el-GR" b="1">
            <a:solidFill>
              <a:srgbClr val="0070C0"/>
            </a:solidFill>
          </a:endParaRPr>
        </a:p>
      </dgm:t>
    </dgm:pt>
    <dgm:pt modelId="{88037A89-D42D-4A7D-868F-0EC295F8223B}" type="pres">
      <dgm:prSet presAssocID="{D7866666-4378-4C41-8EC9-E3298A52F8EB}" presName="linear" presStyleCnt="0">
        <dgm:presLayoutVars>
          <dgm:animLvl val="lvl"/>
          <dgm:resizeHandles val="exact"/>
        </dgm:presLayoutVars>
      </dgm:prSet>
      <dgm:spPr/>
      <dgm:t>
        <a:bodyPr/>
        <a:lstStyle/>
        <a:p>
          <a:endParaRPr lang="el-GR"/>
        </a:p>
      </dgm:t>
    </dgm:pt>
    <dgm:pt modelId="{153B761C-EEE9-47BA-81A4-B3D388A3F80F}" type="pres">
      <dgm:prSet presAssocID="{D52A77B4-DF97-407B-BD1C-32FB403127D8}" presName="parentText" presStyleLbl="node1" presStyleIdx="0" presStyleCnt="1">
        <dgm:presLayoutVars>
          <dgm:chMax val="0"/>
          <dgm:bulletEnabled val="1"/>
        </dgm:presLayoutVars>
      </dgm:prSet>
      <dgm:spPr/>
      <dgm:t>
        <a:bodyPr/>
        <a:lstStyle/>
        <a:p>
          <a:endParaRPr lang="el-GR"/>
        </a:p>
      </dgm:t>
    </dgm:pt>
  </dgm:ptLst>
  <dgm:cxnLst>
    <dgm:cxn modelId="{B0D1849A-5469-41B7-9EDE-2521B043098E}" type="presOf" srcId="{D52A77B4-DF97-407B-BD1C-32FB403127D8}" destId="{153B761C-EEE9-47BA-81A4-B3D388A3F80F}" srcOrd="0" destOrd="0" presId="urn:microsoft.com/office/officeart/2005/8/layout/vList2"/>
    <dgm:cxn modelId="{2E24AD75-7990-41D7-B5C4-1EB8F0FA2985}" srcId="{D7866666-4378-4C41-8EC9-E3298A52F8EB}" destId="{D52A77B4-DF97-407B-BD1C-32FB403127D8}" srcOrd="0" destOrd="0" parTransId="{CB50CAA7-5842-43AE-8E86-7E9B53A87F0E}" sibTransId="{40ABE34C-B2FC-42B2-8D20-9EBACA616B31}"/>
    <dgm:cxn modelId="{C0446FBF-7FD2-47A2-AD31-41B85DD2B843}" type="presOf" srcId="{D7866666-4378-4C41-8EC9-E3298A52F8EB}" destId="{88037A89-D42D-4A7D-868F-0EC295F8223B}" srcOrd="0" destOrd="0" presId="urn:microsoft.com/office/officeart/2005/8/layout/vList2"/>
    <dgm:cxn modelId="{0735A9B0-6E72-4359-B03B-02E72D25BD14}" type="presParOf" srcId="{88037A89-D42D-4A7D-868F-0EC295F8223B}" destId="{153B761C-EEE9-47BA-81A4-B3D388A3F80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5BC24-027C-4C57-8FB2-AD930FD98526}" type="doc">
      <dgm:prSet loTypeId="urn:diagrams.loki3.com/VaryingWidthList+Icon" loCatId="officeonline" qsTypeId="urn:microsoft.com/office/officeart/2005/8/quickstyle/3d1" qsCatId="3D" csTypeId="urn:microsoft.com/office/officeart/2005/8/colors/accent0_3" csCatId="mainScheme" phldr="1"/>
      <dgm:spPr/>
    </dgm:pt>
    <dgm:pt modelId="{B4923C79-B401-475E-952F-39904FAD0BE7}">
      <dgm:prSet phldrT="[Κείμενο]" custT="1"/>
      <dgm:spPr/>
      <dgm:t>
        <a:bodyPr/>
        <a:lstStyle/>
        <a:p>
          <a:pPr algn="r"/>
          <a:r>
            <a:rPr lang="en-US" sz="2800" b="1" dirty="0" smtClean="0">
              <a:solidFill>
                <a:srgbClr val="FFC000"/>
              </a:solidFill>
              <a:latin typeface="Arial Narrow" panose="020B0606020202030204" pitchFamily="34" charset="0"/>
            </a:rPr>
            <a:t>E</a:t>
          </a:r>
          <a:r>
            <a:rPr lang="en-US" sz="2400" b="0" dirty="0" smtClean="0">
              <a:latin typeface="Arial Narrow" panose="020B0606020202030204" pitchFamily="34" charset="0"/>
            </a:rPr>
            <a:t>xcellence   </a:t>
          </a:r>
          <a:r>
            <a:rPr lang="el-GR" sz="2400" b="0" dirty="0" smtClean="0">
              <a:latin typeface="Arial Narrow" panose="020B0606020202030204" pitchFamily="34" charset="0"/>
            </a:rPr>
            <a:t>           </a:t>
          </a:r>
          <a:r>
            <a:rPr lang="en-US" sz="2400" b="0" dirty="0" smtClean="0">
              <a:latin typeface="Arial Narrow" panose="020B0606020202030204" pitchFamily="34" charset="0"/>
            </a:rPr>
            <a:t>                                    </a:t>
          </a:r>
          <a:r>
            <a:rPr lang="el-GR" sz="2400" b="0" dirty="0" smtClean="0">
              <a:latin typeface="Arial Narrow" panose="020B0606020202030204" pitchFamily="34" charset="0"/>
            </a:rPr>
            <a:t>     </a:t>
          </a:r>
          <a:r>
            <a:rPr lang="en-US" sz="2400" b="0" dirty="0" smtClean="0">
              <a:latin typeface="Arial Narrow" panose="020B0606020202030204" pitchFamily="34" charset="0"/>
            </a:rPr>
            <a:t>          </a:t>
          </a:r>
          <a:r>
            <a:rPr lang="el-GR" sz="2400" b="0" dirty="0" smtClean="0">
              <a:solidFill>
                <a:srgbClr val="FFFF00"/>
              </a:solidFill>
              <a:latin typeface="Arial Narrow" panose="020B0606020202030204" pitchFamily="34" charset="0"/>
            </a:rPr>
            <a:t>ΑΡΙΣΤΗ ΑΝΑΠΤΥΞΗ</a:t>
          </a:r>
          <a:endParaRPr lang="el-GR" sz="2400" b="1" dirty="0">
            <a:latin typeface="Arial Narrow" panose="020B0606020202030204" pitchFamily="34" charset="0"/>
          </a:endParaRPr>
        </a:p>
      </dgm:t>
    </dgm:pt>
    <dgm:pt modelId="{77F9993D-384A-498E-91D6-58CAC417144D}" type="parTrans" cxnId="{46DAF4B3-2D6D-4F0C-9DEC-F6870055651B}">
      <dgm:prSet/>
      <dgm:spPr/>
      <dgm:t>
        <a:bodyPr/>
        <a:lstStyle/>
        <a:p>
          <a:endParaRPr lang="el-GR" sz="2400">
            <a:latin typeface="Arial Narrow" panose="020B0606020202030204" pitchFamily="34" charset="0"/>
          </a:endParaRPr>
        </a:p>
      </dgm:t>
    </dgm:pt>
    <dgm:pt modelId="{B0E319C3-C432-4608-BEE7-61E7E13B968D}" type="sibTrans" cxnId="{46DAF4B3-2D6D-4F0C-9DEC-F6870055651B}">
      <dgm:prSet/>
      <dgm:spPr/>
      <dgm:t>
        <a:bodyPr/>
        <a:lstStyle/>
        <a:p>
          <a:endParaRPr lang="el-GR" sz="2400">
            <a:latin typeface="Arial Narrow" panose="020B0606020202030204" pitchFamily="34" charset="0"/>
          </a:endParaRPr>
        </a:p>
      </dgm:t>
    </dgm:pt>
    <dgm:pt modelId="{437531E2-BC51-4D4C-95E3-F90D0E991E0B}">
      <dgm:prSet phldrT="[Κείμενο]" custT="1"/>
      <dgm:spPr/>
      <dgm:t>
        <a:bodyPr/>
        <a:lstStyle/>
        <a:p>
          <a:pPr algn="r"/>
          <a:r>
            <a:rPr lang="en-US" sz="2800" b="1" dirty="0" smtClean="0">
              <a:solidFill>
                <a:srgbClr val="FFC000"/>
              </a:solidFill>
              <a:latin typeface="Arial Narrow" panose="020B0606020202030204" pitchFamily="34" charset="0"/>
            </a:rPr>
            <a:t>V</a:t>
          </a:r>
          <a:r>
            <a:rPr lang="en-US" sz="2400" dirty="0" smtClean="0">
              <a:latin typeface="Arial Narrow" panose="020B0606020202030204" pitchFamily="34" charset="0"/>
            </a:rPr>
            <a:t>alidation </a:t>
          </a:r>
          <a:r>
            <a:rPr lang="el-GR" sz="2400" dirty="0" smtClean="0">
              <a:latin typeface="Arial Narrow" panose="020B0606020202030204" pitchFamily="34" charset="0"/>
            </a:rPr>
            <a:t>                                                                           </a:t>
          </a:r>
          <a:r>
            <a:rPr lang="el-GR" sz="2400" dirty="0" smtClean="0">
              <a:solidFill>
                <a:srgbClr val="FFFF00"/>
              </a:solidFill>
              <a:latin typeface="Arial Narrow" panose="020B0606020202030204" pitchFamily="34" charset="0"/>
            </a:rPr>
            <a:t>ΕΓΚΥΡΟΤΗΤΑ</a:t>
          </a:r>
          <a:endParaRPr lang="el-GR" sz="2400" dirty="0">
            <a:latin typeface="Arial Narrow" panose="020B0606020202030204" pitchFamily="34" charset="0"/>
          </a:endParaRPr>
        </a:p>
      </dgm:t>
    </dgm:pt>
    <dgm:pt modelId="{4381A8BA-5D39-4DEE-A2EC-D254EEC43311}" type="parTrans" cxnId="{07C3F668-62F2-4888-AFDC-5D88C957130B}">
      <dgm:prSet/>
      <dgm:spPr/>
      <dgm:t>
        <a:bodyPr/>
        <a:lstStyle/>
        <a:p>
          <a:endParaRPr lang="el-GR" sz="2400">
            <a:latin typeface="Arial Narrow" panose="020B0606020202030204" pitchFamily="34" charset="0"/>
          </a:endParaRPr>
        </a:p>
      </dgm:t>
    </dgm:pt>
    <dgm:pt modelId="{936115AB-FFFD-4E71-9517-236D5D1754C5}" type="sibTrans" cxnId="{07C3F668-62F2-4888-AFDC-5D88C957130B}">
      <dgm:prSet/>
      <dgm:spPr/>
      <dgm:t>
        <a:bodyPr/>
        <a:lstStyle/>
        <a:p>
          <a:endParaRPr lang="el-GR" sz="2400">
            <a:latin typeface="Arial Narrow" panose="020B0606020202030204" pitchFamily="34" charset="0"/>
          </a:endParaRPr>
        </a:p>
      </dgm:t>
    </dgm:pt>
    <dgm:pt modelId="{7CC7EA6A-ED9E-4784-A79C-2759A4A7C04A}">
      <dgm:prSet phldrT="[Κείμενο]" custT="1"/>
      <dgm:spPr/>
      <dgm:t>
        <a:bodyPr/>
        <a:lstStyle/>
        <a:p>
          <a:r>
            <a:rPr lang="en-US" sz="1600" dirty="0" smtClean="0">
              <a:solidFill>
                <a:schemeClr val="accent6">
                  <a:lumMod val="60000"/>
                  <a:lumOff val="40000"/>
                </a:schemeClr>
              </a:solidFill>
              <a:latin typeface="Arial Narrow" panose="020B0606020202030204" pitchFamily="34" charset="0"/>
            </a:rPr>
            <a:t>De Palma(2005)From the issue Editor: Evidence – based practice in home health care.                              </a:t>
          </a:r>
          <a:r>
            <a:rPr lang="en-US" sz="1600" i="1" dirty="0" smtClean="0">
              <a:solidFill>
                <a:schemeClr val="accent6">
                  <a:lumMod val="60000"/>
                  <a:lumOff val="40000"/>
                </a:schemeClr>
              </a:solidFill>
              <a:latin typeface="Arial Narrow" panose="020B0606020202030204" pitchFamily="34" charset="0"/>
            </a:rPr>
            <a:t>Home Health Care Management and Practice 17,267-268</a:t>
          </a:r>
          <a:r>
            <a:rPr lang="en-US" sz="1600" dirty="0" smtClean="0">
              <a:solidFill>
                <a:schemeClr val="accent6">
                  <a:lumMod val="60000"/>
                  <a:lumOff val="40000"/>
                </a:schemeClr>
              </a:solidFill>
              <a:latin typeface="Arial Narrow" panose="020B0606020202030204" pitchFamily="34" charset="0"/>
            </a:rPr>
            <a:t> </a:t>
          </a:r>
          <a:endParaRPr lang="el-GR" sz="1600" dirty="0">
            <a:solidFill>
              <a:schemeClr val="accent6">
                <a:lumMod val="60000"/>
                <a:lumOff val="40000"/>
              </a:schemeClr>
            </a:solidFill>
            <a:latin typeface="Arial Narrow" panose="020B0606020202030204" pitchFamily="34" charset="0"/>
          </a:endParaRPr>
        </a:p>
      </dgm:t>
    </dgm:pt>
    <dgm:pt modelId="{6FA7B757-CE2E-4797-A839-5DF9A2F5BE13}" type="parTrans" cxnId="{2B86622C-F62A-4D7B-8C9A-29594751047C}">
      <dgm:prSet/>
      <dgm:spPr/>
      <dgm:t>
        <a:bodyPr/>
        <a:lstStyle/>
        <a:p>
          <a:endParaRPr lang="el-GR" sz="2400">
            <a:latin typeface="Arial Narrow" panose="020B0606020202030204" pitchFamily="34" charset="0"/>
          </a:endParaRPr>
        </a:p>
      </dgm:t>
    </dgm:pt>
    <dgm:pt modelId="{545A31F4-62AA-4C27-AE7B-A97A88D87384}" type="sibTrans" cxnId="{2B86622C-F62A-4D7B-8C9A-29594751047C}">
      <dgm:prSet/>
      <dgm:spPr/>
      <dgm:t>
        <a:bodyPr/>
        <a:lstStyle/>
        <a:p>
          <a:endParaRPr lang="el-GR" sz="2400">
            <a:latin typeface="Arial Narrow" panose="020B0606020202030204" pitchFamily="34" charset="0"/>
          </a:endParaRPr>
        </a:p>
      </dgm:t>
    </dgm:pt>
    <dgm:pt modelId="{1F8CCDAF-6E54-4E34-9B55-EC2F40B89788}">
      <dgm:prSet custT="1"/>
      <dgm:spPr/>
      <dgm:t>
        <a:bodyPr/>
        <a:lstStyle/>
        <a:p>
          <a:r>
            <a:rPr lang="en-US" sz="2800" b="1" dirty="0" smtClean="0">
              <a:solidFill>
                <a:srgbClr val="FFC000"/>
              </a:solidFill>
              <a:latin typeface="Arial Narrow" panose="020B0606020202030204" pitchFamily="34" charset="0"/>
            </a:rPr>
            <a:t>I</a:t>
          </a:r>
          <a:r>
            <a:rPr lang="en-US" sz="2400" dirty="0" smtClean="0">
              <a:latin typeface="Arial Narrow" panose="020B0606020202030204" pitchFamily="34" charset="0"/>
            </a:rPr>
            <a:t>mproved outcome                                           </a:t>
          </a:r>
          <a:r>
            <a:rPr lang="el-GR" sz="2400" b="0" dirty="0" smtClean="0">
              <a:solidFill>
                <a:srgbClr val="FFFF00"/>
              </a:solidFill>
              <a:latin typeface="Arial Narrow" panose="020B0606020202030204" pitchFamily="34" charset="0"/>
            </a:rPr>
            <a:t>ΒΕΛΤΙΩΣΗ ΤΗΣ ΕΚΒΑΣΗΣ</a:t>
          </a:r>
          <a:endParaRPr lang="el-GR" sz="2400" b="0" dirty="0">
            <a:solidFill>
              <a:srgbClr val="FFFF00"/>
            </a:solidFill>
            <a:latin typeface="Arial Narrow" panose="020B0606020202030204" pitchFamily="34" charset="0"/>
          </a:endParaRPr>
        </a:p>
      </dgm:t>
    </dgm:pt>
    <dgm:pt modelId="{539F720B-9FD7-4C99-988E-2A1F67E59888}" type="parTrans" cxnId="{E11EB372-BA82-48B4-9564-3B350B399898}">
      <dgm:prSet/>
      <dgm:spPr/>
      <dgm:t>
        <a:bodyPr/>
        <a:lstStyle/>
        <a:p>
          <a:endParaRPr lang="el-GR" sz="2400">
            <a:latin typeface="Arial Narrow" panose="020B0606020202030204" pitchFamily="34" charset="0"/>
          </a:endParaRPr>
        </a:p>
      </dgm:t>
    </dgm:pt>
    <dgm:pt modelId="{95EF772B-2730-489F-BA9B-D5F2C94904A8}" type="sibTrans" cxnId="{E11EB372-BA82-48B4-9564-3B350B399898}">
      <dgm:prSet/>
      <dgm:spPr/>
      <dgm:t>
        <a:bodyPr/>
        <a:lstStyle/>
        <a:p>
          <a:endParaRPr lang="el-GR" sz="2400">
            <a:latin typeface="Arial Narrow" panose="020B0606020202030204" pitchFamily="34" charset="0"/>
          </a:endParaRPr>
        </a:p>
      </dgm:t>
    </dgm:pt>
    <dgm:pt modelId="{EEC7ACA4-7FEC-4B1A-851D-3290C07EEE2D}">
      <dgm:prSet custT="1"/>
      <dgm:spPr/>
      <dgm:t>
        <a:bodyPr/>
        <a:lstStyle/>
        <a:p>
          <a:r>
            <a:rPr lang="en-US" sz="2800" b="1" dirty="0" smtClean="0">
              <a:solidFill>
                <a:srgbClr val="FFC000"/>
              </a:solidFill>
              <a:latin typeface="Arial Narrow" panose="020B0606020202030204" pitchFamily="34" charset="0"/>
            </a:rPr>
            <a:t>D</a:t>
          </a:r>
          <a:r>
            <a:rPr lang="en-US" sz="2400" dirty="0" smtClean="0">
              <a:latin typeface="Arial Narrow" panose="020B0606020202030204" pitchFamily="34" charset="0"/>
            </a:rPr>
            <a:t>efendable  </a:t>
          </a:r>
          <a:r>
            <a:rPr lang="en-US" sz="2400" dirty="0" err="1" smtClean="0">
              <a:latin typeface="Arial Narrow" panose="020B0606020202030204" pitchFamily="34" charset="0"/>
            </a:rPr>
            <a:t>care,legally,ethically</a:t>
          </a:r>
          <a:r>
            <a:rPr lang="el-GR" sz="2400" dirty="0" smtClean="0">
              <a:latin typeface="Arial Narrow" panose="020B0606020202030204" pitchFamily="34" charset="0"/>
            </a:rPr>
            <a:t>        </a:t>
          </a:r>
          <a:r>
            <a:rPr lang="el-GR" sz="2400" b="0" dirty="0" smtClean="0">
              <a:solidFill>
                <a:srgbClr val="FFFF00"/>
              </a:solidFill>
              <a:latin typeface="Arial Narrow" panose="020B0606020202030204" pitchFamily="34" charset="0"/>
            </a:rPr>
            <a:t>ΥΠΟΣΤΗΡΙΞΗ</a:t>
          </a:r>
          <a:r>
            <a:rPr lang="en-US" sz="2400" b="0" dirty="0" smtClean="0">
              <a:solidFill>
                <a:srgbClr val="FFFF00"/>
              </a:solidFill>
              <a:latin typeface="Arial Narrow" panose="020B0606020202030204" pitchFamily="34" charset="0"/>
            </a:rPr>
            <a:t>, </a:t>
          </a:r>
          <a:r>
            <a:rPr lang="el-GR" sz="2400" b="0" dirty="0" smtClean="0">
              <a:solidFill>
                <a:srgbClr val="FFFF00"/>
              </a:solidFill>
              <a:latin typeface="Arial Narrow" panose="020B0606020202030204" pitchFamily="34" charset="0"/>
            </a:rPr>
            <a:t>ΕΥΝΟΜΙΑ</a:t>
          </a:r>
          <a:r>
            <a:rPr lang="en-US" sz="2400" b="0" dirty="0" smtClean="0">
              <a:solidFill>
                <a:srgbClr val="FFFF00"/>
              </a:solidFill>
              <a:latin typeface="Arial Narrow" panose="020B0606020202030204" pitchFamily="34" charset="0"/>
            </a:rPr>
            <a:t>, </a:t>
          </a:r>
          <a:r>
            <a:rPr lang="el-GR" sz="2400" b="0" dirty="0" smtClean="0">
              <a:solidFill>
                <a:srgbClr val="FFFF00"/>
              </a:solidFill>
              <a:latin typeface="Arial Narrow" panose="020B0606020202030204" pitchFamily="34" charset="0"/>
            </a:rPr>
            <a:t>ΗΘΙΚΗ </a:t>
          </a:r>
          <a:endParaRPr lang="el-GR" sz="2400" b="0" dirty="0">
            <a:solidFill>
              <a:srgbClr val="FFFF00"/>
            </a:solidFill>
            <a:latin typeface="Arial Narrow" panose="020B0606020202030204" pitchFamily="34" charset="0"/>
          </a:endParaRPr>
        </a:p>
      </dgm:t>
    </dgm:pt>
    <dgm:pt modelId="{B246D437-C3C8-4394-9281-88C50AC9D71D}" type="parTrans" cxnId="{C972B0FA-7B69-49DE-A70C-9D951E388ACC}">
      <dgm:prSet/>
      <dgm:spPr/>
      <dgm:t>
        <a:bodyPr/>
        <a:lstStyle/>
        <a:p>
          <a:endParaRPr lang="el-GR" sz="2400">
            <a:latin typeface="Arial Narrow" panose="020B0606020202030204" pitchFamily="34" charset="0"/>
          </a:endParaRPr>
        </a:p>
      </dgm:t>
    </dgm:pt>
    <dgm:pt modelId="{489867AE-8108-4DF7-9FBE-DAD9506C96A5}" type="sibTrans" cxnId="{C972B0FA-7B69-49DE-A70C-9D951E388ACC}">
      <dgm:prSet/>
      <dgm:spPr/>
      <dgm:t>
        <a:bodyPr/>
        <a:lstStyle/>
        <a:p>
          <a:endParaRPr lang="el-GR" sz="2400">
            <a:latin typeface="Arial Narrow" panose="020B0606020202030204" pitchFamily="34" charset="0"/>
          </a:endParaRPr>
        </a:p>
      </dgm:t>
    </dgm:pt>
    <dgm:pt modelId="{81579FAF-6E65-45A7-96D8-EDE2BFF53C7E}">
      <dgm:prSet custT="1"/>
      <dgm:spPr/>
      <dgm:t>
        <a:bodyPr/>
        <a:lstStyle/>
        <a:p>
          <a:r>
            <a:rPr lang="en-US" sz="2800" b="0" dirty="0" smtClean="0">
              <a:solidFill>
                <a:srgbClr val="FFC000"/>
              </a:solidFill>
              <a:latin typeface="Arial Narrow" panose="020B0606020202030204" pitchFamily="34" charset="0"/>
            </a:rPr>
            <a:t>E</a:t>
          </a:r>
          <a:r>
            <a:rPr lang="en-US" sz="2400" dirty="0" smtClean="0">
              <a:latin typeface="Arial Narrow" panose="020B0606020202030204" pitchFamily="34" charset="0"/>
            </a:rPr>
            <a:t>xpertise/competence                               </a:t>
          </a:r>
          <a:r>
            <a:rPr lang="el-GR" sz="2400" dirty="0" smtClean="0">
              <a:solidFill>
                <a:srgbClr val="FFFF00"/>
              </a:solidFill>
              <a:latin typeface="Arial Narrow" panose="020B0606020202030204" pitchFamily="34" charset="0"/>
            </a:rPr>
            <a:t>ΕΞΕΙΔΙΚΕΥΣΗ ΚΑΙ ΕΠΑΡΚΕΙΑ</a:t>
          </a:r>
          <a:endParaRPr lang="el-GR" sz="2400" dirty="0">
            <a:solidFill>
              <a:srgbClr val="FFFF00"/>
            </a:solidFill>
            <a:latin typeface="Arial Narrow" panose="020B0606020202030204" pitchFamily="34" charset="0"/>
          </a:endParaRPr>
        </a:p>
      </dgm:t>
    </dgm:pt>
    <dgm:pt modelId="{9C4D84B0-0C25-4983-B980-D0DE6BD08D31}" type="parTrans" cxnId="{6309B29C-F9AE-46A4-9DF7-5006D70621E5}">
      <dgm:prSet/>
      <dgm:spPr/>
      <dgm:t>
        <a:bodyPr/>
        <a:lstStyle/>
        <a:p>
          <a:endParaRPr lang="el-GR" sz="2400">
            <a:latin typeface="Arial Narrow" panose="020B0606020202030204" pitchFamily="34" charset="0"/>
          </a:endParaRPr>
        </a:p>
      </dgm:t>
    </dgm:pt>
    <dgm:pt modelId="{DA1016D3-4442-4141-9E48-19C5E94D64D2}" type="sibTrans" cxnId="{6309B29C-F9AE-46A4-9DF7-5006D70621E5}">
      <dgm:prSet/>
      <dgm:spPr/>
      <dgm:t>
        <a:bodyPr/>
        <a:lstStyle/>
        <a:p>
          <a:endParaRPr lang="el-GR" sz="2400">
            <a:latin typeface="Arial Narrow" panose="020B0606020202030204" pitchFamily="34" charset="0"/>
          </a:endParaRPr>
        </a:p>
      </dgm:t>
    </dgm:pt>
    <dgm:pt modelId="{5F79F8BE-B330-43A3-9233-CFF85A79E404}">
      <dgm:prSet custT="1"/>
      <dgm:spPr/>
      <dgm:t>
        <a:bodyPr/>
        <a:lstStyle/>
        <a:p>
          <a:r>
            <a:rPr lang="en-US" sz="2800" b="1" dirty="0" smtClean="0">
              <a:solidFill>
                <a:srgbClr val="FFC000"/>
              </a:solidFill>
              <a:latin typeface="Arial Narrow" panose="020B0606020202030204" pitchFamily="34" charset="0"/>
            </a:rPr>
            <a:t>C</a:t>
          </a:r>
          <a:r>
            <a:rPr lang="en-US" sz="2400" dirty="0" smtClean="0">
              <a:latin typeface="Arial Narrow" panose="020B0606020202030204" pitchFamily="34" charset="0"/>
            </a:rPr>
            <a:t>ollaboration</a:t>
          </a:r>
          <a:r>
            <a:rPr lang="el-GR" sz="2400" dirty="0" smtClean="0">
              <a:latin typeface="Arial Narrow" panose="020B0606020202030204" pitchFamily="34" charset="0"/>
            </a:rPr>
            <a:t>                                                                        </a:t>
          </a:r>
          <a:r>
            <a:rPr lang="el-GR" sz="2400" dirty="0" smtClean="0">
              <a:solidFill>
                <a:srgbClr val="FFFF00"/>
              </a:solidFill>
              <a:latin typeface="Arial Narrow" panose="020B0606020202030204" pitchFamily="34" charset="0"/>
            </a:rPr>
            <a:t>ΣΥΝΕΡΓΑΣΙΑ </a:t>
          </a:r>
          <a:endParaRPr lang="el-GR" sz="2400" dirty="0">
            <a:solidFill>
              <a:srgbClr val="FFFF00"/>
            </a:solidFill>
            <a:latin typeface="Arial Narrow" panose="020B0606020202030204" pitchFamily="34" charset="0"/>
          </a:endParaRPr>
        </a:p>
      </dgm:t>
    </dgm:pt>
    <dgm:pt modelId="{C086DFFE-2FA6-4727-B2E4-83F62D64A045}" type="parTrans" cxnId="{E84A2CBA-D689-4D5E-870D-707B526588B9}">
      <dgm:prSet/>
      <dgm:spPr/>
      <dgm:t>
        <a:bodyPr/>
        <a:lstStyle/>
        <a:p>
          <a:endParaRPr lang="el-GR" sz="2400">
            <a:latin typeface="Arial Narrow" panose="020B0606020202030204" pitchFamily="34" charset="0"/>
          </a:endParaRPr>
        </a:p>
      </dgm:t>
    </dgm:pt>
    <dgm:pt modelId="{B3D1C822-4F34-4668-AF08-ED830E5CCD54}" type="sibTrans" cxnId="{E84A2CBA-D689-4D5E-870D-707B526588B9}">
      <dgm:prSet/>
      <dgm:spPr/>
      <dgm:t>
        <a:bodyPr/>
        <a:lstStyle/>
        <a:p>
          <a:endParaRPr lang="el-GR" sz="2400">
            <a:latin typeface="Arial Narrow" panose="020B0606020202030204" pitchFamily="34" charset="0"/>
          </a:endParaRPr>
        </a:p>
      </dgm:t>
    </dgm:pt>
    <dgm:pt modelId="{B115967C-FD9E-4D99-8F42-8F3F19FDC3BC}">
      <dgm:prSet custT="1"/>
      <dgm:spPr/>
      <dgm:t>
        <a:bodyPr/>
        <a:lstStyle/>
        <a:p>
          <a:r>
            <a:rPr lang="en-US" sz="2800" b="1" dirty="0" smtClean="0">
              <a:solidFill>
                <a:srgbClr val="FFC000"/>
              </a:solidFill>
              <a:latin typeface="Arial Narrow" panose="020B0606020202030204" pitchFamily="34" charset="0"/>
            </a:rPr>
            <a:t>E</a:t>
          </a:r>
          <a:r>
            <a:rPr lang="en-US" sz="2400" dirty="0" smtClean="0">
              <a:latin typeface="Arial Narrow" panose="020B0606020202030204" pitchFamily="34" charset="0"/>
            </a:rPr>
            <a:t>mpowerment</a:t>
          </a:r>
          <a:r>
            <a:rPr lang="el-GR" sz="2400" dirty="0" smtClean="0">
              <a:latin typeface="Arial Narrow" panose="020B0606020202030204" pitchFamily="34" charset="0"/>
            </a:rPr>
            <a:t>                                                                   </a:t>
          </a:r>
          <a:r>
            <a:rPr lang="el-GR" sz="2400" dirty="0" smtClean="0">
              <a:solidFill>
                <a:srgbClr val="FFFF00"/>
              </a:solidFill>
              <a:latin typeface="Arial Narrow" panose="020B0606020202030204" pitchFamily="34" charset="0"/>
            </a:rPr>
            <a:t>ΕΝΔΥΝΑΜΩΣΗ   </a:t>
          </a:r>
          <a:r>
            <a:rPr lang="el-GR" sz="2400" dirty="0" smtClean="0">
              <a:latin typeface="Arial Narrow" panose="020B0606020202030204" pitchFamily="34" charset="0"/>
            </a:rPr>
            <a:t>        </a:t>
          </a:r>
          <a:endParaRPr lang="el-GR" sz="2400" dirty="0">
            <a:latin typeface="Arial Narrow" panose="020B0606020202030204" pitchFamily="34" charset="0"/>
          </a:endParaRPr>
        </a:p>
      </dgm:t>
    </dgm:pt>
    <dgm:pt modelId="{0BE9329C-F7E8-4CAC-B296-F95AC5F72F29}" type="parTrans" cxnId="{1E67228E-21A8-4230-B9B9-90C89C917275}">
      <dgm:prSet/>
      <dgm:spPr/>
      <dgm:t>
        <a:bodyPr/>
        <a:lstStyle/>
        <a:p>
          <a:endParaRPr lang="el-GR" sz="2400">
            <a:latin typeface="Arial Narrow" panose="020B0606020202030204" pitchFamily="34" charset="0"/>
          </a:endParaRPr>
        </a:p>
      </dgm:t>
    </dgm:pt>
    <dgm:pt modelId="{6999FB64-AB70-41F8-81F7-47705817BFBB}" type="sibTrans" cxnId="{1E67228E-21A8-4230-B9B9-90C89C917275}">
      <dgm:prSet/>
      <dgm:spPr/>
      <dgm:t>
        <a:bodyPr/>
        <a:lstStyle/>
        <a:p>
          <a:endParaRPr lang="el-GR" sz="2400">
            <a:latin typeface="Arial Narrow" panose="020B0606020202030204" pitchFamily="34" charset="0"/>
          </a:endParaRPr>
        </a:p>
      </dgm:t>
    </dgm:pt>
    <dgm:pt modelId="{CC630E5A-247C-45AD-BCF5-B6B4172920DD}">
      <dgm:prSet custT="1"/>
      <dgm:spPr/>
      <dgm:t>
        <a:bodyPr/>
        <a:lstStyle/>
        <a:p>
          <a:r>
            <a:rPr lang="en-US" sz="2800" b="1" dirty="0" smtClean="0">
              <a:solidFill>
                <a:srgbClr val="FFC000"/>
              </a:solidFill>
              <a:latin typeface="Arial Narrow" panose="020B0606020202030204" pitchFamily="34" charset="0"/>
            </a:rPr>
            <a:t>N</a:t>
          </a:r>
          <a:r>
            <a:rPr lang="en-US" sz="2400" dirty="0" smtClean="0">
              <a:latin typeface="Arial Narrow" panose="020B0606020202030204" pitchFamily="34" charset="0"/>
            </a:rPr>
            <a:t>ew direction</a:t>
          </a:r>
          <a:r>
            <a:rPr lang="el-GR" sz="2400" dirty="0" smtClean="0">
              <a:latin typeface="Arial Narrow" panose="020B0606020202030204" pitchFamily="34" charset="0"/>
            </a:rPr>
            <a:t>                        </a:t>
          </a:r>
          <a:r>
            <a:rPr lang="el-GR" sz="2400" dirty="0" smtClean="0">
              <a:solidFill>
                <a:srgbClr val="FFFF00"/>
              </a:solidFill>
              <a:latin typeface="Arial Narrow" panose="020B0606020202030204" pitchFamily="34" charset="0"/>
            </a:rPr>
            <a:t>ΝΕΕΣ ΚΑΤΕΥΘΥΝΣΕΙΣ ΚΑΙ  ΠΡΟΟΠΤΙΚΕΣ</a:t>
          </a:r>
          <a:endParaRPr lang="el-GR" sz="2400" dirty="0">
            <a:solidFill>
              <a:srgbClr val="FFFF00"/>
            </a:solidFill>
            <a:latin typeface="Arial Narrow" panose="020B0606020202030204" pitchFamily="34" charset="0"/>
          </a:endParaRPr>
        </a:p>
      </dgm:t>
    </dgm:pt>
    <dgm:pt modelId="{E1CF0FDD-4070-46CB-A5E6-CC7A7E2E7A33}" type="sibTrans" cxnId="{AB1C4918-F56E-47E6-B200-1E858E037B56}">
      <dgm:prSet/>
      <dgm:spPr/>
      <dgm:t>
        <a:bodyPr/>
        <a:lstStyle/>
        <a:p>
          <a:endParaRPr lang="el-GR" sz="2400">
            <a:latin typeface="Arial Narrow" panose="020B0606020202030204" pitchFamily="34" charset="0"/>
          </a:endParaRPr>
        </a:p>
      </dgm:t>
    </dgm:pt>
    <dgm:pt modelId="{F5EACED4-5AF6-4D3E-B498-A3139C76E2CE}" type="parTrans" cxnId="{AB1C4918-F56E-47E6-B200-1E858E037B56}">
      <dgm:prSet/>
      <dgm:spPr/>
      <dgm:t>
        <a:bodyPr/>
        <a:lstStyle/>
        <a:p>
          <a:endParaRPr lang="el-GR" sz="2400">
            <a:latin typeface="Arial Narrow" panose="020B0606020202030204" pitchFamily="34" charset="0"/>
          </a:endParaRPr>
        </a:p>
      </dgm:t>
    </dgm:pt>
    <dgm:pt modelId="{E3CA5FD8-8DB0-4F3D-A3CF-47BFA265845E}" type="pres">
      <dgm:prSet presAssocID="{AE05BC24-027C-4C57-8FB2-AD930FD98526}" presName="Name0" presStyleCnt="0">
        <dgm:presLayoutVars>
          <dgm:resizeHandles/>
        </dgm:presLayoutVars>
      </dgm:prSet>
      <dgm:spPr/>
    </dgm:pt>
    <dgm:pt modelId="{4A442E1B-4FD2-44F0-A1B6-A411559F2757}" type="pres">
      <dgm:prSet presAssocID="{B4923C79-B401-475E-952F-39904FAD0BE7}" presName="text" presStyleLbl="node1" presStyleIdx="0" presStyleCnt="9" custScaleX="1080120">
        <dgm:presLayoutVars>
          <dgm:bulletEnabled val="1"/>
        </dgm:presLayoutVars>
      </dgm:prSet>
      <dgm:spPr/>
      <dgm:t>
        <a:bodyPr/>
        <a:lstStyle/>
        <a:p>
          <a:endParaRPr lang="el-GR"/>
        </a:p>
      </dgm:t>
    </dgm:pt>
    <dgm:pt modelId="{DD687952-37CF-4E62-9942-22B5A511A21C}" type="pres">
      <dgm:prSet presAssocID="{B0E319C3-C432-4608-BEE7-61E7E13B968D}" presName="space" presStyleCnt="0"/>
      <dgm:spPr/>
    </dgm:pt>
    <dgm:pt modelId="{EA9CC2A5-DC52-49F4-8479-378A399B5C7C}" type="pres">
      <dgm:prSet presAssocID="{437531E2-BC51-4D4C-95E3-F90D0E991E0B}" presName="text" presStyleLbl="node1" presStyleIdx="1" presStyleCnt="9" custScaleX="1080120" custScaleY="110000">
        <dgm:presLayoutVars>
          <dgm:bulletEnabled val="1"/>
        </dgm:presLayoutVars>
      </dgm:prSet>
      <dgm:spPr/>
      <dgm:t>
        <a:bodyPr/>
        <a:lstStyle/>
        <a:p>
          <a:endParaRPr lang="el-GR"/>
        </a:p>
      </dgm:t>
    </dgm:pt>
    <dgm:pt modelId="{8E72096C-8CAF-400F-925E-742313E6372A}" type="pres">
      <dgm:prSet presAssocID="{936115AB-FFFD-4E71-9517-236D5D1754C5}" presName="space" presStyleCnt="0"/>
      <dgm:spPr/>
    </dgm:pt>
    <dgm:pt modelId="{6AFA10E6-4882-4F50-8345-0838B9EDA5F5}" type="pres">
      <dgm:prSet presAssocID="{1F8CCDAF-6E54-4E34-9B55-EC2F40B89788}" presName="text" presStyleLbl="node1" presStyleIdx="2" presStyleCnt="9" custScaleX="1080120">
        <dgm:presLayoutVars>
          <dgm:bulletEnabled val="1"/>
        </dgm:presLayoutVars>
      </dgm:prSet>
      <dgm:spPr/>
      <dgm:t>
        <a:bodyPr/>
        <a:lstStyle/>
        <a:p>
          <a:endParaRPr lang="el-GR"/>
        </a:p>
      </dgm:t>
    </dgm:pt>
    <dgm:pt modelId="{F7910FBD-EB53-4002-8B9F-49248F0839C3}" type="pres">
      <dgm:prSet presAssocID="{95EF772B-2730-489F-BA9B-D5F2C94904A8}" presName="space" presStyleCnt="0"/>
      <dgm:spPr/>
    </dgm:pt>
    <dgm:pt modelId="{621C6942-6389-4D68-9310-42E94F11A05C}" type="pres">
      <dgm:prSet presAssocID="{EEC7ACA4-7FEC-4B1A-851D-3290C07EEE2D}" presName="text" presStyleLbl="node1" presStyleIdx="3" presStyleCnt="9" custScaleX="1080120">
        <dgm:presLayoutVars>
          <dgm:bulletEnabled val="1"/>
        </dgm:presLayoutVars>
      </dgm:prSet>
      <dgm:spPr/>
      <dgm:t>
        <a:bodyPr/>
        <a:lstStyle/>
        <a:p>
          <a:endParaRPr lang="el-GR"/>
        </a:p>
      </dgm:t>
    </dgm:pt>
    <dgm:pt modelId="{A7823C76-2F51-405F-8CB1-8193D73A2231}" type="pres">
      <dgm:prSet presAssocID="{489867AE-8108-4DF7-9FBE-DAD9506C96A5}" presName="space" presStyleCnt="0"/>
      <dgm:spPr/>
    </dgm:pt>
    <dgm:pt modelId="{89606D32-E1F7-4CC1-911E-47D8C48BC7C0}" type="pres">
      <dgm:prSet presAssocID="{81579FAF-6E65-45A7-96D8-EDE2BFF53C7E}" presName="text" presStyleLbl="node1" presStyleIdx="4" presStyleCnt="9" custScaleX="1080120">
        <dgm:presLayoutVars>
          <dgm:bulletEnabled val="1"/>
        </dgm:presLayoutVars>
      </dgm:prSet>
      <dgm:spPr/>
      <dgm:t>
        <a:bodyPr/>
        <a:lstStyle/>
        <a:p>
          <a:endParaRPr lang="el-GR"/>
        </a:p>
      </dgm:t>
    </dgm:pt>
    <dgm:pt modelId="{31AD2F4B-BAD6-4E13-B568-12EA8AFD9C7F}" type="pres">
      <dgm:prSet presAssocID="{DA1016D3-4442-4141-9E48-19C5E94D64D2}" presName="space" presStyleCnt="0"/>
      <dgm:spPr/>
    </dgm:pt>
    <dgm:pt modelId="{2010CD15-7DAF-4DA9-9EAA-B9E3B3F0D22E}" type="pres">
      <dgm:prSet presAssocID="{CC630E5A-247C-45AD-BCF5-B6B4172920DD}" presName="text" presStyleLbl="node1" presStyleIdx="5" presStyleCnt="9" custScaleX="1080120">
        <dgm:presLayoutVars>
          <dgm:bulletEnabled val="1"/>
        </dgm:presLayoutVars>
      </dgm:prSet>
      <dgm:spPr/>
      <dgm:t>
        <a:bodyPr/>
        <a:lstStyle/>
        <a:p>
          <a:endParaRPr lang="el-GR"/>
        </a:p>
      </dgm:t>
    </dgm:pt>
    <dgm:pt modelId="{45F30C26-1615-48A6-8B52-BC714F4F32A0}" type="pres">
      <dgm:prSet presAssocID="{E1CF0FDD-4070-46CB-A5E6-CC7A7E2E7A33}" presName="space" presStyleCnt="0"/>
      <dgm:spPr/>
    </dgm:pt>
    <dgm:pt modelId="{0BBEA957-EA85-4BC6-BDAD-351A5CB43B34}" type="pres">
      <dgm:prSet presAssocID="{5F79F8BE-B330-43A3-9233-CFF85A79E404}" presName="text" presStyleLbl="node1" presStyleIdx="6" presStyleCnt="9" custScaleX="1080120">
        <dgm:presLayoutVars>
          <dgm:bulletEnabled val="1"/>
        </dgm:presLayoutVars>
      </dgm:prSet>
      <dgm:spPr/>
      <dgm:t>
        <a:bodyPr/>
        <a:lstStyle/>
        <a:p>
          <a:endParaRPr lang="el-GR"/>
        </a:p>
      </dgm:t>
    </dgm:pt>
    <dgm:pt modelId="{70FFBE37-8EA5-4456-ABC1-CF35CBFE3F6F}" type="pres">
      <dgm:prSet presAssocID="{B3D1C822-4F34-4668-AF08-ED830E5CCD54}" presName="space" presStyleCnt="0"/>
      <dgm:spPr/>
    </dgm:pt>
    <dgm:pt modelId="{0433F3DD-F87C-489B-86F7-054CF7385578}" type="pres">
      <dgm:prSet presAssocID="{B115967C-FD9E-4D99-8F42-8F3F19FDC3BC}" presName="text" presStyleLbl="node1" presStyleIdx="7" presStyleCnt="9" custScaleX="1080120">
        <dgm:presLayoutVars>
          <dgm:bulletEnabled val="1"/>
        </dgm:presLayoutVars>
      </dgm:prSet>
      <dgm:spPr/>
      <dgm:t>
        <a:bodyPr/>
        <a:lstStyle/>
        <a:p>
          <a:endParaRPr lang="el-GR"/>
        </a:p>
      </dgm:t>
    </dgm:pt>
    <dgm:pt modelId="{C2AC69E5-F45B-464A-A9AE-C7B2129CB578}" type="pres">
      <dgm:prSet presAssocID="{6999FB64-AB70-41F8-81F7-47705817BFBB}" presName="space" presStyleCnt="0"/>
      <dgm:spPr/>
    </dgm:pt>
    <dgm:pt modelId="{04B40233-C1FC-437F-BC6E-E8C4D862B76C}" type="pres">
      <dgm:prSet presAssocID="{7CC7EA6A-ED9E-4784-A79C-2759A4A7C04A}" presName="text" presStyleLbl="node1" presStyleIdx="8" presStyleCnt="9" custScaleX="1080120" custLinFactY="48438" custLinFactNeighborX="3546" custLinFactNeighborY="100000">
        <dgm:presLayoutVars>
          <dgm:bulletEnabled val="1"/>
        </dgm:presLayoutVars>
      </dgm:prSet>
      <dgm:spPr/>
      <dgm:t>
        <a:bodyPr/>
        <a:lstStyle/>
        <a:p>
          <a:endParaRPr lang="el-GR"/>
        </a:p>
      </dgm:t>
    </dgm:pt>
  </dgm:ptLst>
  <dgm:cxnLst>
    <dgm:cxn modelId="{E84A2CBA-D689-4D5E-870D-707B526588B9}" srcId="{AE05BC24-027C-4C57-8FB2-AD930FD98526}" destId="{5F79F8BE-B330-43A3-9233-CFF85A79E404}" srcOrd="6" destOrd="0" parTransId="{C086DFFE-2FA6-4727-B2E4-83F62D64A045}" sibTransId="{B3D1C822-4F34-4668-AF08-ED830E5CCD54}"/>
    <dgm:cxn modelId="{202D98D2-6BA8-451D-BE73-0753C85F9E24}" type="presOf" srcId="{5F79F8BE-B330-43A3-9233-CFF85A79E404}" destId="{0BBEA957-EA85-4BC6-BDAD-351A5CB43B34}" srcOrd="0" destOrd="0" presId="urn:diagrams.loki3.com/VaryingWidthList+Icon"/>
    <dgm:cxn modelId="{FB2F859A-7EFF-4FBB-8EB1-CDEC81F5C683}" type="presOf" srcId="{1F8CCDAF-6E54-4E34-9B55-EC2F40B89788}" destId="{6AFA10E6-4882-4F50-8345-0838B9EDA5F5}" srcOrd="0" destOrd="0" presId="urn:diagrams.loki3.com/VaryingWidthList+Icon"/>
    <dgm:cxn modelId="{46DAF4B3-2D6D-4F0C-9DEC-F6870055651B}" srcId="{AE05BC24-027C-4C57-8FB2-AD930FD98526}" destId="{B4923C79-B401-475E-952F-39904FAD0BE7}" srcOrd="0" destOrd="0" parTransId="{77F9993D-384A-498E-91D6-58CAC417144D}" sibTransId="{B0E319C3-C432-4608-BEE7-61E7E13B968D}"/>
    <dgm:cxn modelId="{1890E0F6-7832-461A-BC3D-D44B8A43D2FE}" type="presOf" srcId="{B4923C79-B401-475E-952F-39904FAD0BE7}" destId="{4A442E1B-4FD2-44F0-A1B6-A411559F2757}" srcOrd="0" destOrd="0" presId="urn:diagrams.loki3.com/VaryingWidthList+Icon"/>
    <dgm:cxn modelId="{E11EB372-BA82-48B4-9564-3B350B399898}" srcId="{AE05BC24-027C-4C57-8FB2-AD930FD98526}" destId="{1F8CCDAF-6E54-4E34-9B55-EC2F40B89788}" srcOrd="2" destOrd="0" parTransId="{539F720B-9FD7-4C99-988E-2A1F67E59888}" sibTransId="{95EF772B-2730-489F-BA9B-D5F2C94904A8}"/>
    <dgm:cxn modelId="{4B466846-D568-4958-8772-8878B97AFA77}" type="presOf" srcId="{AE05BC24-027C-4C57-8FB2-AD930FD98526}" destId="{E3CA5FD8-8DB0-4F3D-A3CF-47BFA265845E}" srcOrd="0" destOrd="0" presId="urn:diagrams.loki3.com/VaryingWidthList+Icon"/>
    <dgm:cxn modelId="{24AF5272-BC5B-4AC3-80A9-8F72734E567E}" type="presOf" srcId="{81579FAF-6E65-45A7-96D8-EDE2BFF53C7E}" destId="{89606D32-E1F7-4CC1-911E-47D8C48BC7C0}" srcOrd="0" destOrd="0" presId="urn:diagrams.loki3.com/VaryingWidthList+Icon"/>
    <dgm:cxn modelId="{EE73B9F6-5CB1-40E3-B8D8-D0AD56759A78}" type="presOf" srcId="{EEC7ACA4-7FEC-4B1A-851D-3290C07EEE2D}" destId="{621C6942-6389-4D68-9310-42E94F11A05C}" srcOrd="0" destOrd="0" presId="urn:diagrams.loki3.com/VaryingWidthList+Icon"/>
    <dgm:cxn modelId="{F3C15147-C53A-4F8D-A726-3E7E3A307F18}" type="presOf" srcId="{437531E2-BC51-4D4C-95E3-F90D0E991E0B}" destId="{EA9CC2A5-DC52-49F4-8479-378A399B5C7C}" srcOrd="0" destOrd="0" presId="urn:diagrams.loki3.com/VaryingWidthList+Icon"/>
    <dgm:cxn modelId="{51846B3D-2D64-4848-88A9-F18334953B6B}" type="presOf" srcId="{B115967C-FD9E-4D99-8F42-8F3F19FDC3BC}" destId="{0433F3DD-F87C-489B-86F7-054CF7385578}" srcOrd="0" destOrd="0" presId="urn:diagrams.loki3.com/VaryingWidthList+Icon"/>
    <dgm:cxn modelId="{1E67228E-21A8-4230-B9B9-90C89C917275}" srcId="{AE05BC24-027C-4C57-8FB2-AD930FD98526}" destId="{B115967C-FD9E-4D99-8F42-8F3F19FDC3BC}" srcOrd="7" destOrd="0" parTransId="{0BE9329C-F7E8-4CAC-B296-F95AC5F72F29}" sibTransId="{6999FB64-AB70-41F8-81F7-47705817BFBB}"/>
    <dgm:cxn modelId="{EE908D89-C04E-4C18-8171-6E865DCBD19B}" type="presOf" srcId="{CC630E5A-247C-45AD-BCF5-B6B4172920DD}" destId="{2010CD15-7DAF-4DA9-9EAA-B9E3B3F0D22E}" srcOrd="0" destOrd="0" presId="urn:diagrams.loki3.com/VaryingWidthList+Icon"/>
    <dgm:cxn modelId="{6309B29C-F9AE-46A4-9DF7-5006D70621E5}" srcId="{AE05BC24-027C-4C57-8FB2-AD930FD98526}" destId="{81579FAF-6E65-45A7-96D8-EDE2BFF53C7E}" srcOrd="4" destOrd="0" parTransId="{9C4D84B0-0C25-4983-B980-D0DE6BD08D31}" sibTransId="{DA1016D3-4442-4141-9E48-19C5E94D64D2}"/>
    <dgm:cxn modelId="{07C3F668-62F2-4888-AFDC-5D88C957130B}" srcId="{AE05BC24-027C-4C57-8FB2-AD930FD98526}" destId="{437531E2-BC51-4D4C-95E3-F90D0E991E0B}" srcOrd="1" destOrd="0" parTransId="{4381A8BA-5D39-4DEE-A2EC-D254EEC43311}" sibTransId="{936115AB-FFFD-4E71-9517-236D5D1754C5}"/>
    <dgm:cxn modelId="{C972B0FA-7B69-49DE-A70C-9D951E388ACC}" srcId="{AE05BC24-027C-4C57-8FB2-AD930FD98526}" destId="{EEC7ACA4-7FEC-4B1A-851D-3290C07EEE2D}" srcOrd="3" destOrd="0" parTransId="{B246D437-C3C8-4394-9281-88C50AC9D71D}" sibTransId="{489867AE-8108-4DF7-9FBE-DAD9506C96A5}"/>
    <dgm:cxn modelId="{F8931711-47CB-4C16-AF3D-2F0E9E4D70BE}" type="presOf" srcId="{7CC7EA6A-ED9E-4784-A79C-2759A4A7C04A}" destId="{04B40233-C1FC-437F-BC6E-E8C4D862B76C}" srcOrd="0" destOrd="0" presId="urn:diagrams.loki3.com/VaryingWidthList+Icon"/>
    <dgm:cxn modelId="{2B86622C-F62A-4D7B-8C9A-29594751047C}" srcId="{AE05BC24-027C-4C57-8FB2-AD930FD98526}" destId="{7CC7EA6A-ED9E-4784-A79C-2759A4A7C04A}" srcOrd="8" destOrd="0" parTransId="{6FA7B757-CE2E-4797-A839-5DF9A2F5BE13}" sibTransId="{545A31F4-62AA-4C27-AE7B-A97A88D87384}"/>
    <dgm:cxn modelId="{AB1C4918-F56E-47E6-B200-1E858E037B56}" srcId="{AE05BC24-027C-4C57-8FB2-AD930FD98526}" destId="{CC630E5A-247C-45AD-BCF5-B6B4172920DD}" srcOrd="5" destOrd="0" parTransId="{F5EACED4-5AF6-4D3E-B498-A3139C76E2CE}" sibTransId="{E1CF0FDD-4070-46CB-A5E6-CC7A7E2E7A33}"/>
    <dgm:cxn modelId="{4151D40D-1EC9-4418-8125-6CB557961C4D}" type="presParOf" srcId="{E3CA5FD8-8DB0-4F3D-A3CF-47BFA265845E}" destId="{4A442E1B-4FD2-44F0-A1B6-A411559F2757}" srcOrd="0" destOrd="0" presId="urn:diagrams.loki3.com/VaryingWidthList+Icon"/>
    <dgm:cxn modelId="{85F94792-8F06-4AED-A4FA-84C2BA77B367}" type="presParOf" srcId="{E3CA5FD8-8DB0-4F3D-A3CF-47BFA265845E}" destId="{DD687952-37CF-4E62-9942-22B5A511A21C}" srcOrd="1" destOrd="0" presId="urn:diagrams.loki3.com/VaryingWidthList+Icon"/>
    <dgm:cxn modelId="{589548D8-3B9C-4115-9713-9C2C72947BF1}" type="presParOf" srcId="{E3CA5FD8-8DB0-4F3D-A3CF-47BFA265845E}" destId="{EA9CC2A5-DC52-49F4-8479-378A399B5C7C}" srcOrd="2" destOrd="0" presId="urn:diagrams.loki3.com/VaryingWidthList+Icon"/>
    <dgm:cxn modelId="{DA8448B6-A253-459E-899F-43708AF5F391}" type="presParOf" srcId="{E3CA5FD8-8DB0-4F3D-A3CF-47BFA265845E}" destId="{8E72096C-8CAF-400F-925E-742313E6372A}" srcOrd="3" destOrd="0" presId="urn:diagrams.loki3.com/VaryingWidthList+Icon"/>
    <dgm:cxn modelId="{87EF6BC3-48FF-4537-8BFA-ABCE35F558B6}" type="presParOf" srcId="{E3CA5FD8-8DB0-4F3D-A3CF-47BFA265845E}" destId="{6AFA10E6-4882-4F50-8345-0838B9EDA5F5}" srcOrd="4" destOrd="0" presId="urn:diagrams.loki3.com/VaryingWidthList+Icon"/>
    <dgm:cxn modelId="{2F3AB025-B04C-48BE-9C79-DC6E2400A433}" type="presParOf" srcId="{E3CA5FD8-8DB0-4F3D-A3CF-47BFA265845E}" destId="{F7910FBD-EB53-4002-8B9F-49248F0839C3}" srcOrd="5" destOrd="0" presId="urn:diagrams.loki3.com/VaryingWidthList+Icon"/>
    <dgm:cxn modelId="{D448597B-57F3-4919-B7DB-6E280DFDC40B}" type="presParOf" srcId="{E3CA5FD8-8DB0-4F3D-A3CF-47BFA265845E}" destId="{621C6942-6389-4D68-9310-42E94F11A05C}" srcOrd="6" destOrd="0" presId="urn:diagrams.loki3.com/VaryingWidthList+Icon"/>
    <dgm:cxn modelId="{4BC68B7A-F9E7-4960-A4E3-EED57DCB2282}" type="presParOf" srcId="{E3CA5FD8-8DB0-4F3D-A3CF-47BFA265845E}" destId="{A7823C76-2F51-405F-8CB1-8193D73A2231}" srcOrd="7" destOrd="0" presId="urn:diagrams.loki3.com/VaryingWidthList+Icon"/>
    <dgm:cxn modelId="{3DDB56F1-D27C-4AC0-87B3-9AA946F20D51}" type="presParOf" srcId="{E3CA5FD8-8DB0-4F3D-A3CF-47BFA265845E}" destId="{89606D32-E1F7-4CC1-911E-47D8C48BC7C0}" srcOrd="8" destOrd="0" presId="urn:diagrams.loki3.com/VaryingWidthList+Icon"/>
    <dgm:cxn modelId="{81D37A71-F304-4EA7-9A35-7B57FA3AC0E9}" type="presParOf" srcId="{E3CA5FD8-8DB0-4F3D-A3CF-47BFA265845E}" destId="{31AD2F4B-BAD6-4E13-B568-12EA8AFD9C7F}" srcOrd="9" destOrd="0" presId="urn:diagrams.loki3.com/VaryingWidthList+Icon"/>
    <dgm:cxn modelId="{F8017916-0B8C-44E1-9C81-C506A481D460}" type="presParOf" srcId="{E3CA5FD8-8DB0-4F3D-A3CF-47BFA265845E}" destId="{2010CD15-7DAF-4DA9-9EAA-B9E3B3F0D22E}" srcOrd="10" destOrd="0" presId="urn:diagrams.loki3.com/VaryingWidthList+Icon"/>
    <dgm:cxn modelId="{86242C48-DDB3-4C2E-BD90-CE82EDDB7BCD}" type="presParOf" srcId="{E3CA5FD8-8DB0-4F3D-A3CF-47BFA265845E}" destId="{45F30C26-1615-48A6-8B52-BC714F4F32A0}" srcOrd="11" destOrd="0" presId="urn:diagrams.loki3.com/VaryingWidthList+Icon"/>
    <dgm:cxn modelId="{EA28E8D9-6916-4F49-98C2-B1F63CD9C2C1}" type="presParOf" srcId="{E3CA5FD8-8DB0-4F3D-A3CF-47BFA265845E}" destId="{0BBEA957-EA85-4BC6-BDAD-351A5CB43B34}" srcOrd="12" destOrd="0" presId="urn:diagrams.loki3.com/VaryingWidthList+Icon"/>
    <dgm:cxn modelId="{0D558CA1-7BE6-48AE-9BA6-5AE554D3B7BD}" type="presParOf" srcId="{E3CA5FD8-8DB0-4F3D-A3CF-47BFA265845E}" destId="{70FFBE37-8EA5-4456-ABC1-CF35CBFE3F6F}" srcOrd="13" destOrd="0" presId="urn:diagrams.loki3.com/VaryingWidthList+Icon"/>
    <dgm:cxn modelId="{A22E0384-F9E0-4317-BF25-6A13C3FE5354}" type="presParOf" srcId="{E3CA5FD8-8DB0-4F3D-A3CF-47BFA265845E}" destId="{0433F3DD-F87C-489B-86F7-054CF7385578}" srcOrd="14" destOrd="0" presId="urn:diagrams.loki3.com/VaryingWidthList+Icon"/>
    <dgm:cxn modelId="{F659774C-58EE-4CE7-BB35-9E7C8A3B8A47}" type="presParOf" srcId="{E3CA5FD8-8DB0-4F3D-A3CF-47BFA265845E}" destId="{C2AC69E5-F45B-464A-A9AE-C7B2129CB578}" srcOrd="15" destOrd="0" presId="urn:diagrams.loki3.com/VaryingWidthList+Icon"/>
    <dgm:cxn modelId="{2D6D329F-B277-4C65-9DEC-F61D52491B09}" type="presParOf" srcId="{E3CA5FD8-8DB0-4F3D-A3CF-47BFA265845E}" destId="{04B40233-C1FC-437F-BC6E-E8C4D862B76C}" srcOrd="16"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D6899-7D97-4F32-B09E-C8B6B9C6DC2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l-GR"/>
        </a:p>
      </dgm:t>
    </dgm:pt>
    <dgm:pt modelId="{6E640E2D-1D84-4EFE-96E0-F8CA0FD1DCEF}">
      <dgm:prSet/>
      <dgm:spPr/>
      <dgm:t>
        <a:bodyPr/>
        <a:lstStyle/>
        <a:p>
          <a:pPr rtl="0"/>
          <a:r>
            <a:rPr lang="el-GR" b="1" dirty="0" smtClean="0">
              <a:solidFill>
                <a:srgbClr val="FFC000"/>
              </a:solidFill>
            </a:rPr>
            <a:t>Νοσηλευτική Αξιολόγηση Οικογένειας</a:t>
          </a:r>
          <a:endParaRPr lang="el-GR" b="1" dirty="0">
            <a:solidFill>
              <a:srgbClr val="FFC000"/>
            </a:solidFill>
          </a:endParaRPr>
        </a:p>
      </dgm:t>
    </dgm:pt>
    <dgm:pt modelId="{8354514D-6086-43E3-8A86-EB20BD28CA5F}" type="parTrans" cxnId="{0011376C-0F03-46A6-AA67-29E2A1E1E015}">
      <dgm:prSet/>
      <dgm:spPr/>
      <dgm:t>
        <a:bodyPr/>
        <a:lstStyle/>
        <a:p>
          <a:endParaRPr lang="el-GR">
            <a:solidFill>
              <a:srgbClr val="FFC000"/>
            </a:solidFill>
          </a:endParaRPr>
        </a:p>
      </dgm:t>
    </dgm:pt>
    <dgm:pt modelId="{AB150477-9B80-446B-8D2B-EA49D6CF1B56}" type="sibTrans" cxnId="{0011376C-0F03-46A6-AA67-29E2A1E1E015}">
      <dgm:prSet/>
      <dgm:spPr/>
      <dgm:t>
        <a:bodyPr/>
        <a:lstStyle/>
        <a:p>
          <a:endParaRPr lang="el-GR">
            <a:solidFill>
              <a:srgbClr val="FFC000"/>
            </a:solidFill>
          </a:endParaRPr>
        </a:p>
      </dgm:t>
    </dgm:pt>
    <dgm:pt modelId="{1F8A75BB-CE23-48BF-BADE-AA1155A07601}" type="pres">
      <dgm:prSet presAssocID="{EF1D6899-7D97-4F32-B09E-C8B6B9C6DC2A}" presName="linear" presStyleCnt="0">
        <dgm:presLayoutVars>
          <dgm:animLvl val="lvl"/>
          <dgm:resizeHandles val="exact"/>
        </dgm:presLayoutVars>
      </dgm:prSet>
      <dgm:spPr/>
    </dgm:pt>
    <dgm:pt modelId="{2F188904-3DBE-46C5-A11C-2EB0227CE4CE}" type="pres">
      <dgm:prSet presAssocID="{6E640E2D-1D84-4EFE-96E0-F8CA0FD1DCEF}" presName="parentText" presStyleLbl="node1" presStyleIdx="0" presStyleCnt="1" custLinFactNeighborX="-4348" custLinFactNeighborY="2874">
        <dgm:presLayoutVars>
          <dgm:chMax val="0"/>
          <dgm:bulletEnabled val="1"/>
        </dgm:presLayoutVars>
      </dgm:prSet>
      <dgm:spPr/>
    </dgm:pt>
  </dgm:ptLst>
  <dgm:cxnLst>
    <dgm:cxn modelId="{6ED610FF-C52E-42BD-92DA-51C7CB186297}" type="presOf" srcId="{6E640E2D-1D84-4EFE-96E0-F8CA0FD1DCEF}" destId="{2F188904-3DBE-46C5-A11C-2EB0227CE4CE}" srcOrd="0" destOrd="0" presId="urn:microsoft.com/office/officeart/2005/8/layout/vList2"/>
    <dgm:cxn modelId="{0011376C-0F03-46A6-AA67-29E2A1E1E015}" srcId="{EF1D6899-7D97-4F32-B09E-C8B6B9C6DC2A}" destId="{6E640E2D-1D84-4EFE-96E0-F8CA0FD1DCEF}" srcOrd="0" destOrd="0" parTransId="{8354514D-6086-43E3-8A86-EB20BD28CA5F}" sibTransId="{AB150477-9B80-446B-8D2B-EA49D6CF1B56}"/>
    <dgm:cxn modelId="{E43D5F58-A083-4434-8991-ECA2ACE95096}" type="presOf" srcId="{EF1D6899-7D97-4F32-B09E-C8B6B9C6DC2A}" destId="{1F8A75BB-CE23-48BF-BADE-AA1155A07601}" srcOrd="0" destOrd="0" presId="urn:microsoft.com/office/officeart/2005/8/layout/vList2"/>
    <dgm:cxn modelId="{63432073-37B7-4017-98BB-E479FFD240C4}" type="presParOf" srcId="{1F8A75BB-CE23-48BF-BADE-AA1155A07601}" destId="{2F188904-3DBE-46C5-A11C-2EB0227CE4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0F1064-FCE4-404C-A018-5493AA60B8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1FE1B323-FE28-45C2-8530-3171F7CE60F0}">
      <dgm:prSet/>
      <dgm:spPr/>
      <dgm:t>
        <a:bodyPr/>
        <a:lstStyle/>
        <a:p>
          <a:pPr algn="ctr" rtl="0"/>
          <a:r>
            <a:rPr lang="el-GR" b="1" dirty="0" smtClean="0">
              <a:solidFill>
                <a:srgbClr val="FFFF00"/>
              </a:solidFill>
            </a:rPr>
            <a:t>Διαφορετικές προσεγγίσεις:</a:t>
          </a:r>
          <a:endParaRPr lang="el-GR" dirty="0">
            <a:solidFill>
              <a:srgbClr val="FFFF00"/>
            </a:solidFill>
          </a:endParaRPr>
        </a:p>
      </dgm:t>
    </dgm:pt>
    <dgm:pt modelId="{195CB097-417E-4052-8747-EEFB4949C805}" type="parTrans" cxnId="{25311422-B028-4B50-BE18-DD7509C47A2D}">
      <dgm:prSet/>
      <dgm:spPr/>
      <dgm:t>
        <a:bodyPr/>
        <a:lstStyle/>
        <a:p>
          <a:endParaRPr lang="el-GR"/>
        </a:p>
      </dgm:t>
    </dgm:pt>
    <dgm:pt modelId="{1B84093D-0D28-48DD-A3B7-F6F28802A825}" type="sibTrans" cxnId="{25311422-B028-4B50-BE18-DD7509C47A2D}">
      <dgm:prSet/>
      <dgm:spPr/>
      <dgm:t>
        <a:bodyPr/>
        <a:lstStyle/>
        <a:p>
          <a:endParaRPr lang="el-GR"/>
        </a:p>
      </dgm:t>
    </dgm:pt>
    <dgm:pt modelId="{60612C50-E58A-4859-8D53-289D135B5F1F}">
      <dgm:prSet/>
      <dgm:spPr/>
      <dgm:t>
        <a:bodyPr/>
        <a:lstStyle/>
        <a:p>
          <a:pPr rtl="0"/>
          <a:r>
            <a:rPr lang="el-GR" smtClean="0"/>
            <a:t>Οικογένεια ως περιβάλλον του ατόμου</a:t>
          </a:r>
          <a:endParaRPr lang="el-GR"/>
        </a:p>
      </dgm:t>
    </dgm:pt>
    <dgm:pt modelId="{8E62EA39-33B3-43AC-A161-40CAF593AFCF}" type="parTrans" cxnId="{336F3A9E-1347-4A9C-A4A4-FBEE4EA0B449}">
      <dgm:prSet/>
      <dgm:spPr/>
      <dgm:t>
        <a:bodyPr/>
        <a:lstStyle/>
        <a:p>
          <a:endParaRPr lang="el-GR"/>
        </a:p>
      </dgm:t>
    </dgm:pt>
    <dgm:pt modelId="{431BE27E-8F66-46C8-9B92-0FCE3233CCB0}" type="sibTrans" cxnId="{336F3A9E-1347-4A9C-A4A4-FBEE4EA0B449}">
      <dgm:prSet/>
      <dgm:spPr/>
      <dgm:t>
        <a:bodyPr/>
        <a:lstStyle/>
        <a:p>
          <a:endParaRPr lang="el-GR"/>
        </a:p>
      </dgm:t>
    </dgm:pt>
    <dgm:pt modelId="{FF337B3E-ADF9-4D7B-8FC4-A28FAED5151A}">
      <dgm:prSet/>
      <dgm:spPr/>
      <dgm:t>
        <a:bodyPr/>
        <a:lstStyle/>
        <a:p>
          <a:pPr rtl="0"/>
          <a:r>
            <a:rPr lang="el-GR" smtClean="0"/>
            <a:t>Οικογένεια ως σύστημα</a:t>
          </a:r>
          <a:endParaRPr lang="el-GR"/>
        </a:p>
      </dgm:t>
    </dgm:pt>
    <dgm:pt modelId="{831E114B-0C48-4061-B568-693E4A260E3E}" type="parTrans" cxnId="{4AD26536-C717-45E3-B110-F1C159C12E8C}">
      <dgm:prSet/>
      <dgm:spPr/>
      <dgm:t>
        <a:bodyPr/>
        <a:lstStyle/>
        <a:p>
          <a:endParaRPr lang="el-GR"/>
        </a:p>
      </dgm:t>
    </dgm:pt>
    <dgm:pt modelId="{BC72F614-F5AB-402A-885F-FF62A768188E}" type="sibTrans" cxnId="{4AD26536-C717-45E3-B110-F1C159C12E8C}">
      <dgm:prSet/>
      <dgm:spPr/>
      <dgm:t>
        <a:bodyPr/>
        <a:lstStyle/>
        <a:p>
          <a:endParaRPr lang="el-GR"/>
        </a:p>
      </dgm:t>
    </dgm:pt>
    <dgm:pt modelId="{0D0BEC73-CE23-4026-ABD6-1E1E52793097}">
      <dgm:prSet/>
      <dgm:spPr/>
      <dgm:t>
        <a:bodyPr/>
        <a:lstStyle/>
        <a:p>
          <a:pPr rtl="0"/>
          <a:r>
            <a:rPr lang="el-GR" smtClean="0"/>
            <a:t>Οικογένεια ως χρήστης υπηρεσιών</a:t>
          </a:r>
          <a:endParaRPr lang="el-GR"/>
        </a:p>
      </dgm:t>
    </dgm:pt>
    <dgm:pt modelId="{F7C389A5-5B02-45CB-AD35-6B3D24AE019A}" type="parTrans" cxnId="{9E161AF3-2DAB-4AE4-96F0-3D461F10EE78}">
      <dgm:prSet/>
      <dgm:spPr/>
      <dgm:t>
        <a:bodyPr/>
        <a:lstStyle/>
        <a:p>
          <a:endParaRPr lang="el-GR"/>
        </a:p>
      </dgm:t>
    </dgm:pt>
    <dgm:pt modelId="{99821BD1-AF1A-4AF5-8C70-85D2196293DE}" type="sibTrans" cxnId="{9E161AF3-2DAB-4AE4-96F0-3D461F10EE78}">
      <dgm:prSet/>
      <dgm:spPr/>
      <dgm:t>
        <a:bodyPr/>
        <a:lstStyle/>
        <a:p>
          <a:endParaRPr lang="el-GR"/>
        </a:p>
      </dgm:t>
    </dgm:pt>
    <dgm:pt modelId="{08716DE6-598E-4DFC-A1B8-5F1DAB8F1F6B}">
      <dgm:prSet/>
      <dgm:spPr/>
      <dgm:t>
        <a:bodyPr/>
        <a:lstStyle/>
        <a:p>
          <a:pPr rtl="0"/>
          <a:r>
            <a:rPr lang="el-GR" smtClean="0"/>
            <a:t>Οικογένεια ως θεσμός της κοινωνίας</a:t>
          </a:r>
          <a:endParaRPr lang="el-GR"/>
        </a:p>
      </dgm:t>
    </dgm:pt>
    <dgm:pt modelId="{1C3A0154-0758-49E5-B440-679B6F004C6B}" type="parTrans" cxnId="{C829AE95-1176-468C-A8EE-BA39E57067B2}">
      <dgm:prSet/>
      <dgm:spPr/>
      <dgm:t>
        <a:bodyPr/>
        <a:lstStyle/>
        <a:p>
          <a:endParaRPr lang="el-GR"/>
        </a:p>
      </dgm:t>
    </dgm:pt>
    <dgm:pt modelId="{27ECBDDE-0F1F-4762-B088-9AA5162A4A8C}" type="sibTrans" cxnId="{C829AE95-1176-468C-A8EE-BA39E57067B2}">
      <dgm:prSet/>
      <dgm:spPr/>
      <dgm:t>
        <a:bodyPr/>
        <a:lstStyle/>
        <a:p>
          <a:endParaRPr lang="el-GR"/>
        </a:p>
      </dgm:t>
    </dgm:pt>
    <dgm:pt modelId="{C5B33A72-D30F-405C-87A1-1DB549CFD53E}" type="pres">
      <dgm:prSet presAssocID="{970F1064-FCE4-404C-A018-5493AA60B879}" presName="linear" presStyleCnt="0">
        <dgm:presLayoutVars>
          <dgm:animLvl val="lvl"/>
          <dgm:resizeHandles val="exact"/>
        </dgm:presLayoutVars>
      </dgm:prSet>
      <dgm:spPr/>
    </dgm:pt>
    <dgm:pt modelId="{C516A543-3D3D-44C7-A351-26CAF1A13251}" type="pres">
      <dgm:prSet presAssocID="{1FE1B323-FE28-45C2-8530-3171F7CE60F0}" presName="parentText" presStyleLbl="node1" presStyleIdx="0" presStyleCnt="5">
        <dgm:presLayoutVars>
          <dgm:chMax val="0"/>
          <dgm:bulletEnabled val="1"/>
        </dgm:presLayoutVars>
      </dgm:prSet>
      <dgm:spPr/>
    </dgm:pt>
    <dgm:pt modelId="{E22D9DFA-D8D8-4D4E-B0F5-BA72BB87EAF5}" type="pres">
      <dgm:prSet presAssocID="{1B84093D-0D28-48DD-A3B7-F6F28802A825}" presName="spacer" presStyleCnt="0"/>
      <dgm:spPr/>
    </dgm:pt>
    <dgm:pt modelId="{E119CFAA-86E1-4389-A359-C892E93812E7}" type="pres">
      <dgm:prSet presAssocID="{60612C50-E58A-4859-8D53-289D135B5F1F}" presName="parentText" presStyleLbl="node1" presStyleIdx="1" presStyleCnt="5">
        <dgm:presLayoutVars>
          <dgm:chMax val="0"/>
          <dgm:bulletEnabled val="1"/>
        </dgm:presLayoutVars>
      </dgm:prSet>
      <dgm:spPr/>
    </dgm:pt>
    <dgm:pt modelId="{8877A4AF-CDAE-44C0-B7D1-06EC1D4AD332}" type="pres">
      <dgm:prSet presAssocID="{431BE27E-8F66-46C8-9B92-0FCE3233CCB0}" presName="spacer" presStyleCnt="0"/>
      <dgm:spPr/>
    </dgm:pt>
    <dgm:pt modelId="{822E3731-065F-4962-BB8D-D2218E687559}" type="pres">
      <dgm:prSet presAssocID="{FF337B3E-ADF9-4D7B-8FC4-A28FAED5151A}" presName="parentText" presStyleLbl="node1" presStyleIdx="2" presStyleCnt="5">
        <dgm:presLayoutVars>
          <dgm:chMax val="0"/>
          <dgm:bulletEnabled val="1"/>
        </dgm:presLayoutVars>
      </dgm:prSet>
      <dgm:spPr/>
    </dgm:pt>
    <dgm:pt modelId="{D3F49060-2933-4BCB-835D-4086B5A756B4}" type="pres">
      <dgm:prSet presAssocID="{BC72F614-F5AB-402A-885F-FF62A768188E}" presName="spacer" presStyleCnt="0"/>
      <dgm:spPr/>
    </dgm:pt>
    <dgm:pt modelId="{9C63A862-540A-4ADE-AB90-56B141DF62EC}" type="pres">
      <dgm:prSet presAssocID="{0D0BEC73-CE23-4026-ABD6-1E1E52793097}" presName="parentText" presStyleLbl="node1" presStyleIdx="3" presStyleCnt="5">
        <dgm:presLayoutVars>
          <dgm:chMax val="0"/>
          <dgm:bulletEnabled val="1"/>
        </dgm:presLayoutVars>
      </dgm:prSet>
      <dgm:spPr/>
    </dgm:pt>
    <dgm:pt modelId="{BF7940B4-F8AD-454A-B0E2-3346BEF1C2F0}" type="pres">
      <dgm:prSet presAssocID="{99821BD1-AF1A-4AF5-8C70-85D2196293DE}" presName="spacer" presStyleCnt="0"/>
      <dgm:spPr/>
    </dgm:pt>
    <dgm:pt modelId="{57D36A41-3AB3-4179-87BB-A030F1BF2DD7}" type="pres">
      <dgm:prSet presAssocID="{08716DE6-598E-4DFC-A1B8-5F1DAB8F1F6B}" presName="parentText" presStyleLbl="node1" presStyleIdx="4" presStyleCnt="5">
        <dgm:presLayoutVars>
          <dgm:chMax val="0"/>
          <dgm:bulletEnabled val="1"/>
        </dgm:presLayoutVars>
      </dgm:prSet>
      <dgm:spPr/>
    </dgm:pt>
  </dgm:ptLst>
  <dgm:cxnLst>
    <dgm:cxn modelId="{336F3A9E-1347-4A9C-A4A4-FBEE4EA0B449}" srcId="{970F1064-FCE4-404C-A018-5493AA60B879}" destId="{60612C50-E58A-4859-8D53-289D135B5F1F}" srcOrd="1" destOrd="0" parTransId="{8E62EA39-33B3-43AC-A161-40CAF593AFCF}" sibTransId="{431BE27E-8F66-46C8-9B92-0FCE3233CCB0}"/>
    <dgm:cxn modelId="{C829AE95-1176-468C-A8EE-BA39E57067B2}" srcId="{970F1064-FCE4-404C-A018-5493AA60B879}" destId="{08716DE6-598E-4DFC-A1B8-5F1DAB8F1F6B}" srcOrd="4" destOrd="0" parTransId="{1C3A0154-0758-49E5-B440-679B6F004C6B}" sibTransId="{27ECBDDE-0F1F-4762-B088-9AA5162A4A8C}"/>
    <dgm:cxn modelId="{C7695A22-7E46-4236-9270-36F00712DBFC}" type="presOf" srcId="{1FE1B323-FE28-45C2-8530-3171F7CE60F0}" destId="{C516A543-3D3D-44C7-A351-26CAF1A13251}" srcOrd="0" destOrd="0" presId="urn:microsoft.com/office/officeart/2005/8/layout/vList2"/>
    <dgm:cxn modelId="{25311422-B028-4B50-BE18-DD7509C47A2D}" srcId="{970F1064-FCE4-404C-A018-5493AA60B879}" destId="{1FE1B323-FE28-45C2-8530-3171F7CE60F0}" srcOrd="0" destOrd="0" parTransId="{195CB097-417E-4052-8747-EEFB4949C805}" sibTransId="{1B84093D-0D28-48DD-A3B7-F6F28802A825}"/>
    <dgm:cxn modelId="{4AD26536-C717-45E3-B110-F1C159C12E8C}" srcId="{970F1064-FCE4-404C-A018-5493AA60B879}" destId="{FF337B3E-ADF9-4D7B-8FC4-A28FAED5151A}" srcOrd="2" destOrd="0" parTransId="{831E114B-0C48-4061-B568-693E4A260E3E}" sibTransId="{BC72F614-F5AB-402A-885F-FF62A768188E}"/>
    <dgm:cxn modelId="{D59170AE-2B26-46C4-BFE5-F837387A7655}" type="presOf" srcId="{0D0BEC73-CE23-4026-ABD6-1E1E52793097}" destId="{9C63A862-540A-4ADE-AB90-56B141DF62EC}" srcOrd="0" destOrd="0" presId="urn:microsoft.com/office/officeart/2005/8/layout/vList2"/>
    <dgm:cxn modelId="{689D2C79-C095-48DD-8ADE-29FC9AF558BD}" type="presOf" srcId="{970F1064-FCE4-404C-A018-5493AA60B879}" destId="{C5B33A72-D30F-405C-87A1-1DB549CFD53E}" srcOrd="0" destOrd="0" presId="urn:microsoft.com/office/officeart/2005/8/layout/vList2"/>
    <dgm:cxn modelId="{FF0529A6-72CD-4C77-AEC4-707B43AD5D11}" type="presOf" srcId="{60612C50-E58A-4859-8D53-289D135B5F1F}" destId="{E119CFAA-86E1-4389-A359-C892E93812E7}" srcOrd="0" destOrd="0" presId="urn:microsoft.com/office/officeart/2005/8/layout/vList2"/>
    <dgm:cxn modelId="{9E161AF3-2DAB-4AE4-96F0-3D461F10EE78}" srcId="{970F1064-FCE4-404C-A018-5493AA60B879}" destId="{0D0BEC73-CE23-4026-ABD6-1E1E52793097}" srcOrd="3" destOrd="0" parTransId="{F7C389A5-5B02-45CB-AD35-6B3D24AE019A}" sibTransId="{99821BD1-AF1A-4AF5-8C70-85D2196293DE}"/>
    <dgm:cxn modelId="{88B7426D-217B-4F27-9926-32AE87D1B41C}" type="presOf" srcId="{08716DE6-598E-4DFC-A1B8-5F1DAB8F1F6B}" destId="{57D36A41-3AB3-4179-87BB-A030F1BF2DD7}" srcOrd="0" destOrd="0" presId="urn:microsoft.com/office/officeart/2005/8/layout/vList2"/>
    <dgm:cxn modelId="{C46AD6F0-631B-4E2E-B3D6-870722B24996}" type="presOf" srcId="{FF337B3E-ADF9-4D7B-8FC4-A28FAED5151A}" destId="{822E3731-065F-4962-BB8D-D2218E687559}" srcOrd="0" destOrd="0" presId="urn:microsoft.com/office/officeart/2005/8/layout/vList2"/>
    <dgm:cxn modelId="{423D1381-E64D-40BE-8BC4-F1CB7758641B}" type="presParOf" srcId="{C5B33A72-D30F-405C-87A1-1DB549CFD53E}" destId="{C516A543-3D3D-44C7-A351-26CAF1A13251}" srcOrd="0" destOrd="0" presId="urn:microsoft.com/office/officeart/2005/8/layout/vList2"/>
    <dgm:cxn modelId="{192FAA7C-0697-4E3C-BBE4-E5E6409430D1}" type="presParOf" srcId="{C5B33A72-D30F-405C-87A1-1DB549CFD53E}" destId="{E22D9DFA-D8D8-4D4E-B0F5-BA72BB87EAF5}" srcOrd="1" destOrd="0" presId="urn:microsoft.com/office/officeart/2005/8/layout/vList2"/>
    <dgm:cxn modelId="{0379A9B3-4CF0-4284-BAFE-054AC90E1269}" type="presParOf" srcId="{C5B33A72-D30F-405C-87A1-1DB549CFD53E}" destId="{E119CFAA-86E1-4389-A359-C892E93812E7}" srcOrd="2" destOrd="0" presId="urn:microsoft.com/office/officeart/2005/8/layout/vList2"/>
    <dgm:cxn modelId="{78955337-1BE6-4A34-A40A-87BEE007C354}" type="presParOf" srcId="{C5B33A72-D30F-405C-87A1-1DB549CFD53E}" destId="{8877A4AF-CDAE-44C0-B7D1-06EC1D4AD332}" srcOrd="3" destOrd="0" presId="urn:microsoft.com/office/officeart/2005/8/layout/vList2"/>
    <dgm:cxn modelId="{38007582-03D8-4D0D-AFCA-D327F434BF8F}" type="presParOf" srcId="{C5B33A72-D30F-405C-87A1-1DB549CFD53E}" destId="{822E3731-065F-4962-BB8D-D2218E687559}" srcOrd="4" destOrd="0" presId="urn:microsoft.com/office/officeart/2005/8/layout/vList2"/>
    <dgm:cxn modelId="{FC63FE57-ED65-4AC5-BECD-D0562307B97D}" type="presParOf" srcId="{C5B33A72-D30F-405C-87A1-1DB549CFD53E}" destId="{D3F49060-2933-4BCB-835D-4086B5A756B4}" srcOrd="5" destOrd="0" presId="urn:microsoft.com/office/officeart/2005/8/layout/vList2"/>
    <dgm:cxn modelId="{F9309FCB-69C4-4CD8-A6B3-BFB53E21845A}" type="presParOf" srcId="{C5B33A72-D30F-405C-87A1-1DB549CFD53E}" destId="{9C63A862-540A-4ADE-AB90-56B141DF62EC}" srcOrd="6" destOrd="0" presId="urn:microsoft.com/office/officeart/2005/8/layout/vList2"/>
    <dgm:cxn modelId="{4BD2070D-F6E3-4916-B623-861F79F840C1}" type="presParOf" srcId="{C5B33A72-D30F-405C-87A1-1DB549CFD53E}" destId="{BF7940B4-F8AD-454A-B0E2-3346BEF1C2F0}" srcOrd="7" destOrd="0" presId="urn:microsoft.com/office/officeart/2005/8/layout/vList2"/>
    <dgm:cxn modelId="{1B26EE7B-E380-43E4-AB52-9C0A2ED60730}" type="presParOf" srcId="{C5B33A72-D30F-405C-87A1-1DB549CFD53E}" destId="{57D36A41-3AB3-4179-87BB-A030F1BF2DD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30560-A8E0-434B-876D-D3E4BB7BDAD0}" type="doc">
      <dgm:prSet loTypeId="urn:microsoft.com/office/officeart/2005/8/layout/hProcess3" loCatId="process" qsTypeId="urn:microsoft.com/office/officeart/2005/8/quickstyle/simple1" qsCatId="simple" csTypeId="urn:microsoft.com/office/officeart/2005/8/colors/accent0_3" csCatId="mainScheme" phldr="1"/>
      <dgm:spPr/>
      <dgm:t>
        <a:bodyPr/>
        <a:lstStyle/>
        <a:p>
          <a:endParaRPr lang="el-GR"/>
        </a:p>
      </dgm:t>
    </dgm:pt>
    <dgm:pt modelId="{3B0AD8B3-6026-4DF1-A690-72DCE2BF10EF}">
      <dgm:prSet phldrT="[Κείμενο]"/>
      <dgm:spPr/>
      <dgm:t>
        <a:bodyPr/>
        <a:lstStyle/>
        <a:p>
          <a:r>
            <a:rPr lang="en-US" dirty="0" smtClean="0"/>
            <a:t>  </a:t>
          </a:r>
          <a:endParaRPr lang="el-GR" dirty="0"/>
        </a:p>
      </dgm:t>
    </dgm:pt>
    <dgm:pt modelId="{EEC653A3-7EE3-4CEB-9609-C6A711F12CE5}" type="parTrans" cxnId="{8529DDC6-CF2E-4FD1-B029-3D5BFC044880}">
      <dgm:prSet/>
      <dgm:spPr/>
      <dgm:t>
        <a:bodyPr/>
        <a:lstStyle/>
        <a:p>
          <a:endParaRPr lang="el-GR"/>
        </a:p>
      </dgm:t>
    </dgm:pt>
    <dgm:pt modelId="{667083CF-59CA-473C-9731-77FBFD5C4165}" type="sibTrans" cxnId="{8529DDC6-CF2E-4FD1-B029-3D5BFC044880}">
      <dgm:prSet/>
      <dgm:spPr/>
      <dgm:t>
        <a:bodyPr/>
        <a:lstStyle/>
        <a:p>
          <a:endParaRPr lang="el-GR"/>
        </a:p>
      </dgm:t>
    </dgm:pt>
    <dgm:pt modelId="{8C36E205-5EEC-4C69-814D-9EC872CC1E24}">
      <dgm:prSet phldrT="[Κείμενο]"/>
      <dgm:spPr/>
      <dgm:t>
        <a:bodyPr/>
        <a:lstStyle/>
        <a:p>
          <a:r>
            <a:rPr lang="en-US" dirty="0" smtClean="0"/>
            <a:t>  </a:t>
          </a:r>
          <a:endParaRPr lang="el-GR" dirty="0"/>
        </a:p>
      </dgm:t>
    </dgm:pt>
    <dgm:pt modelId="{54463E94-3067-437C-A3EB-F948A8D86FCE}" type="parTrans" cxnId="{016F6A65-EE8C-4299-AAE1-B3761EA3522D}">
      <dgm:prSet/>
      <dgm:spPr/>
      <dgm:t>
        <a:bodyPr/>
        <a:lstStyle/>
        <a:p>
          <a:endParaRPr lang="el-GR"/>
        </a:p>
      </dgm:t>
    </dgm:pt>
    <dgm:pt modelId="{780171A3-C358-40AB-8789-443E2A458DAF}" type="sibTrans" cxnId="{016F6A65-EE8C-4299-AAE1-B3761EA3522D}">
      <dgm:prSet/>
      <dgm:spPr/>
      <dgm:t>
        <a:bodyPr/>
        <a:lstStyle/>
        <a:p>
          <a:endParaRPr lang="el-GR"/>
        </a:p>
      </dgm:t>
    </dgm:pt>
    <dgm:pt modelId="{A2C51B89-52E2-4537-8176-173046F37BD5}">
      <dgm:prSet phldrT="[Κείμενο]"/>
      <dgm:spPr/>
      <dgm:t>
        <a:bodyPr/>
        <a:lstStyle/>
        <a:p>
          <a:r>
            <a:rPr lang="en-US" dirty="0" smtClean="0"/>
            <a:t> </a:t>
          </a:r>
          <a:endParaRPr lang="el-GR" dirty="0"/>
        </a:p>
      </dgm:t>
    </dgm:pt>
    <dgm:pt modelId="{F79716AC-DF52-4D79-94C5-D1D3E4F620C6}" type="parTrans" cxnId="{ACF1D90D-5634-459E-8040-06E0C506A4D2}">
      <dgm:prSet/>
      <dgm:spPr/>
      <dgm:t>
        <a:bodyPr/>
        <a:lstStyle/>
        <a:p>
          <a:endParaRPr lang="el-GR"/>
        </a:p>
      </dgm:t>
    </dgm:pt>
    <dgm:pt modelId="{E09FA596-D11A-4EB7-A363-E41AD31348BB}" type="sibTrans" cxnId="{ACF1D90D-5634-459E-8040-06E0C506A4D2}">
      <dgm:prSet/>
      <dgm:spPr/>
      <dgm:t>
        <a:bodyPr/>
        <a:lstStyle/>
        <a:p>
          <a:endParaRPr lang="el-GR"/>
        </a:p>
      </dgm:t>
    </dgm:pt>
    <dgm:pt modelId="{478FFC73-E6C1-4C51-822E-F645A320A548}">
      <dgm:prSet/>
      <dgm:spPr>
        <a:solidFill>
          <a:srgbClr val="FF0000"/>
        </a:solidFill>
        <a:effectLst>
          <a:glow rad="228600">
            <a:schemeClr val="accent1">
              <a:satMod val="175000"/>
              <a:alpha val="40000"/>
            </a:schemeClr>
          </a:glow>
        </a:effectLst>
      </dgm:spPr>
      <dgm:t>
        <a:bodyPr/>
        <a:lstStyle/>
        <a:p>
          <a:r>
            <a:rPr lang="en-US" b="1" dirty="0" smtClean="0">
              <a:solidFill>
                <a:srgbClr val="FFFF00"/>
              </a:solidFill>
            </a:rPr>
            <a:t>FRIEDMAN</a:t>
          </a:r>
          <a:endParaRPr lang="el-GR" b="1" dirty="0">
            <a:solidFill>
              <a:srgbClr val="FFFF00"/>
            </a:solidFill>
          </a:endParaRPr>
        </a:p>
      </dgm:t>
    </dgm:pt>
    <dgm:pt modelId="{265C9A34-A691-4D6C-BBFE-06E4BFD78930}" type="parTrans" cxnId="{68B96617-A508-4F27-9470-233B5DFB23C5}">
      <dgm:prSet/>
      <dgm:spPr/>
      <dgm:t>
        <a:bodyPr/>
        <a:lstStyle/>
        <a:p>
          <a:endParaRPr lang="el-GR"/>
        </a:p>
      </dgm:t>
    </dgm:pt>
    <dgm:pt modelId="{208F3DDB-33F0-4703-85EA-67E2BA1E81F1}" type="sibTrans" cxnId="{68B96617-A508-4F27-9470-233B5DFB23C5}">
      <dgm:prSet/>
      <dgm:spPr/>
      <dgm:t>
        <a:bodyPr/>
        <a:lstStyle/>
        <a:p>
          <a:endParaRPr lang="el-GR"/>
        </a:p>
      </dgm:t>
    </dgm:pt>
    <dgm:pt modelId="{034DB275-134A-47A2-ABF0-9DF410D939EC}" type="pres">
      <dgm:prSet presAssocID="{76730560-A8E0-434B-876D-D3E4BB7BDAD0}" presName="Name0" presStyleCnt="0">
        <dgm:presLayoutVars>
          <dgm:dir/>
          <dgm:animLvl val="lvl"/>
          <dgm:resizeHandles val="exact"/>
        </dgm:presLayoutVars>
      </dgm:prSet>
      <dgm:spPr/>
      <dgm:t>
        <a:bodyPr/>
        <a:lstStyle/>
        <a:p>
          <a:endParaRPr lang="el-GR"/>
        </a:p>
      </dgm:t>
    </dgm:pt>
    <dgm:pt modelId="{71D5B95A-B223-4271-9985-6B62DC410F26}" type="pres">
      <dgm:prSet presAssocID="{76730560-A8E0-434B-876D-D3E4BB7BDAD0}" presName="dummy" presStyleCnt="0"/>
      <dgm:spPr/>
    </dgm:pt>
    <dgm:pt modelId="{A0102F82-CC07-4305-96B3-67A447F6F103}" type="pres">
      <dgm:prSet presAssocID="{76730560-A8E0-434B-876D-D3E4BB7BDAD0}" presName="linH" presStyleCnt="0"/>
      <dgm:spPr/>
    </dgm:pt>
    <dgm:pt modelId="{F03EAE60-DCF3-4ADF-AE79-EE3558ECC154}" type="pres">
      <dgm:prSet presAssocID="{76730560-A8E0-434B-876D-D3E4BB7BDAD0}" presName="padding1" presStyleCnt="0"/>
      <dgm:spPr/>
    </dgm:pt>
    <dgm:pt modelId="{8F83A59C-F262-43A3-88DC-ABCEFF3530FE}" type="pres">
      <dgm:prSet presAssocID="{3B0AD8B3-6026-4DF1-A690-72DCE2BF10EF}" presName="linV" presStyleCnt="0"/>
      <dgm:spPr/>
    </dgm:pt>
    <dgm:pt modelId="{DE6C619B-A545-4D59-8E54-F3DE4ADBE179}" type="pres">
      <dgm:prSet presAssocID="{3B0AD8B3-6026-4DF1-A690-72DCE2BF10EF}" presName="spVertical1" presStyleCnt="0"/>
      <dgm:spPr/>
    </dgm:pt>
    <dgm:pt modelId="{53F97BBF-EBF2-4C2C-A9BA-4DF71CDDE818}" type="pres">
      <dgm:prSet presAssocID="{3B0AD8B3-6026-4DF1-A690-72DCE2BF10EF}" presName="parTx" presStyleLbl="revTx" presStyleIdx="0" presStyleCnt="4">
        <dgm:presLayoutVars>
          <dgm:chMax val="0"/>
          <dgm:chPref val="0"/>
          <dgm:bulletEnabled val="1"/>
        </dgm:presLayoutVars>
      </dgm:prSet>
      <dgm:spPr/>
      <dgm:t>
        <a:bodyPr/>
        <a:lstStyle/>
        <a:p>
          <a:endParaRPr lang="el-GR"/>
        </a:p>
      </dgm:t>
    </dgm:pt>
    <dgm:pt modelId="{2F07AC1B-577C-4FBF-8DAE-452A225B76D9}" type="pres">
      <dgm:prSet presAssocID="{3B0AD8B3-6026-4DF1-A690-72DCE2BF10EF}" presName="spVertical2" presStyleCnt="0"/>
      <dgm:spPr/>
    </dgm:pt>
    <dgm:pt modelId="{B01967FE-9BEA-4669-81AF-73BC2B95B66F}" type="pres">
      <dgm:prSet presAssocID="{3B0AD8B3-6026-4DF1-A690-72DCE2BF10EF}" presName="spVertical3" presStyleCnt="0"/>
      <dgm:spPr/>
    </dgm:pt>
    <dgm:pt modelId="{9EA2225E-15DE-415A-BDEC-478A2CD9FBA4}" type="pres">
      <dgm:prSet presAssocID="{667083CF-59CA-473C-9731-77FBFD5C4165}" presName="space" presStyleCnt="0"/>
      <dgm:spPr/>
    </dgm:pt>
    <dgm:pt modelId="{BD26A360-7DFF-40B9-ACCF-E8E566008D67}" type="pres">
      <dgm:prSet presAssocID="{8C36E205-5EEC-4C69-814D-9EC872CC1E24}" presName="linV" presStyleCnt="0"/>
      <dgm:spPr/>
    </dgm:pt>
    <dgm:pt modelId="{126B6E46-5F29-4CDF-B248-07A2E3D271F6}" type="pres">
      <dgm:prSet presAssocID="{8C36E205-5EEC-4C69-814D-9EC872CC1E24}" presName="spVertical1" presStyleCnt="0"/>
      <dgm:spPr/>
    </dgm:pt>
    <dgm:pt modelId="{66D61374-2949-4580-BD43-C3B07DE5E0F0}" type="pres">
      <dgm:prSet presAssocID="{8C36E205-5EEC-4C69-814D-9EC872CC1E24}" presName="parTx" presStyleLbl="revTx" presStyleIdx="1" presStyleCnt="4">
        <dgm:presLayoutVars>
          <dgm:chMax val="0"/>
          <dgm:chPref val="0"/>
          <dgm:bulletEnabled val="1"/>
        </dgm:presLayoutVars>
      </dgm:prSet>
      <dgm:spPr/>
      <dgm:t>
        <a:bodyPr/>
        <a:lstStyle/>
        <a:p>
          <a:endParaRPr lang="el-GR"/>
        </a:p>
      </dgm:t>
    </dgm:pt>
    <dgm:pt modelId="{74EBA7DA-79F0-4211-91E0-DB6C868E129C}" type="pres">
      <dgm:prSet presAssocID="{8C36E205-5EEC-4C69-814D-9EC872CC1E24}" presName="spVertical2" presStyleCnt="0"/>
      <dgm:spPr/>
    </dgm:pt>
    <dgm:pt modelId="{424CB0C4-8BBC-4EF9-B14D-6E1C8531D2D2}" type="pres">
      <dgm:prSet presAssocID="{8C36E205-5EEC-4C69-814D-9EC872CC1E24}" presName="spVertical3" presStyleCnt="0"/>
      <dgm:spPr/>
    </dgm:pt>
    <dgm:pt modelId="{3757535B-1312-41EB-96BC-4D5DAF1EC576}" type="pres">
      <dgm:prSet presAssocID="{780171A3-C358-40AB-8789-443E2A458DAF}" presName="space" presStyleCnt="0"/>
      <dgm:spPr/>
    </dgm:pt>
    <dgm:pt modelId="{787E7454-C34C-4595-9840-1E4F074AC377}" type="pres">
      <dgm:prSet presAssocID="{A2C51B89-52E2-4537-8176-173046F37BD5}" presName="linV" presStyleCnt="0"/>
      <dgm:spPr/>
    </dgm:pt>
    <dgm:pt modelId="{93615767-0066-49DD-9F0A-F63B1D54AD8C}" type="pres">
      <dgm:prSet presAssocID="{A2C51B89-52E2-4537-8176-173046F37BD5}" presName="spVertical1" presStyleCnt="0"/>
      <dgm:spPr/>
    </dgm:pt>
    <dgm:pt modelId="{A618288C-3584-4610-8B8C-99634AA65513}" type="pres">
      <dgm:prSet presAssocID="{A2C51B89-52E2-4537-8176-173046F37BD5}" presName="parTx" presStyleLbl="revTx" presStyleIdx="2" presStyleCnt="4" custLinFactNeighborX="-9165" custLinFactNeighborY="-19061">
        <dgm:presLayoutVars>
          <dgm:chMax val="0"/>
          <dgm:chPref val="0"/>
          <dgm:bulletEnabled val="1"/>
        </dgm:presLayoutVars>
      </dgm:prSet>
      <dgm:spPr/>
      <dgm:t>
        <a:bodyPr/>
        <a:lstStyle/>
        <a:p>
          <a:endParaRPr lang="el-GR"/>
        </a:p>
      </dgm:t>
    </dgm:pt>
    <dgm:pt modelId="{447A183A-706F-4B14-B0F7-082695A4CFC2}" type="pres">
      <dgm:prSet presAssocID="{A2C51B89-52E2-4537-8176-173046F37BD5}" presName="spVertical2" presStyleCnt="0"/>
      <dgm:spPr/>
    </dgm:pt>
    <dgm:pt modelId="{C6F77832-81B2-4228-9DE3-B3EA2305B6C9}" type="pres">
      <dgm:prSet presAssocID="{A2C51B89-52E2-4537-8176-173046F37BD5}" presName="spVertical3" presStyleCnt="0"/>
      <dgm:spPr/>
    </dgm:pt>
    <dgm:pt modelId="{471507E5-F552-4C4C-B6F3-C2F04AF4D006}" type="pres">
      <dgm:prSet presAssocID="{E09FA596-D11A-4EB7-A363-E41AD31348BB}" presName="space" presStyleCnt="0"/>
      <dgm:spPr/>
    </dgm:pt>
    <dgm:pt modelId="{E85A93BD-A010-402A-BD26-080CB7584DD0}" type="pres">
      <dgm:prSet presAssocID="{478FFC73-E6C1-4C51-822E-F645A320A548}" presName="linV" presStyleCnt="0"/>
      <dgm:spPr/>
    </dgm:pt>
    <dgm:pt modelId="{2D74AB82-E8EC-405B-88E3-3ADA459711A1}" type="pres">
      <dgm:prSet presAssocID="{478FFC73-E6C1-4C51-822E-F645A320A548}" presName="spVertical1" presStyleCnt="0"/>
      <dgm:spPr/>
    </dgm:pt>
    <dgm:pt modelId="{EB3687B3-55C6-4C0F-88D3-9B6CBE3485E0}" type="pres">
      <dgm:prSet presAssocID="{478FFC73-E6C1-4C51-822E-F645A320A548}" presName="parTx" presStyleLbl="revTx" presStyleIdx="3" presStyleCnt="4" custScaleX="517370" custScaleY="87064" custLinFactX="-153277" custLinFactNeighborX="-200000" custLinFactNeighborY="75607">
        <dgm:presLayoutVars>
          <dgm:chMax val="0"/>
          <dgm:chPref val="0"/>
          <dgm:bulletEnabled val="1"/>
        </dgm:presLayoutVars>
      </dgm:prSet>
      <dgm:spPr/>
      <dgm:t>
        <a:bodyPr/>
        <a:lstStyle/>
        <a:p>
          <a:endParaRPr lang="el-GR"/>
        </a:p>
      </dgm:t>
    </dgm:pt>
    <dgm:pt modelId="{246E2919-DD96-4DD2-988E-F3EE93C76BDF}" type="pres">
      <dgm:prSet presAssocID="{478FFC73-E6C1-4C51-822E-F645A320A548}" presName="spVertical2" presStyleCnt="0"/>
      <dgm:spPr/>
    </dgm:pt>
    <dgm:pt modelId="{069729B2-BD12-4820-9CB5-E26CE119A73F}" type="pres">
      <dgm:prSet presAssocID="{478FFC73-E6C1-4C51-822E-F645A320A548}" presName="spVertical3" presStyleCnt="0"/>
      <dgm:spPr/>
    </dgm:pt>
    <dgm:pt modelId="{8769B530-6298-4D8B-BE49-89ABD29098ED}" type="pres">
      <dgm:prSet presAssocID="{76730560-A8E0-434B-876D-D3E4BB7BDAD0}" presName="padding2" presStyleCnt="0"/>
      <dgm:spPr/>
    </dgm:pt>
    <dgm:pt modelId="{148142CC-B025-4AFB-9CC0-A7B5B917A81A}" type="pres">
      <dgm:prSet presAssocID="{76730560-A8E0-434B-876D-D3E4BB7BDAD0}" presName="negArrow" presStyleCnt="0"/>
      <dgm:spPr/>
    </dgm:pt>
    <dgm:pt modelId="{3B30D8B3-6083-4AD7-B6AC-346D91F6F0FC}" type="pres">
      <dgm:prSet presAssocID="{76730560-A8E0-434B-876D-D3E4BB7BDAD0}" presName="backgroundArrow" presStyleLbl="node1" presStyleIdx="0" presStyleCnt="1" custLinFactNeighborX="-5548" custLinFactNeighborY="22166"/>
      <dgm:spPr>
        <a:effectLst>
          <a:glow rad="228600">
            <a:schemeClr val="accent1">
              <a:satMod val="175000"/>
              <a:alpha val="40000"/>
            </a:schemeClr>
          </a:glow>
        </a:effectLst>
      </dgm:spPr>
    </dgm:pt>
  </dgm:ptLst>
  <dgm:cxnLst>
    <dgm:cxn modelId="{49E3E782-EEE5-40A0-BD7F-59BD3530258F}" type="presOf" srcId="{A2C51B89-52E2-4537-8176-173046F37BD5}" destId="{A618288C-3584-4610-8B8C-99634AA65513}" srcOrd="0" destOrd="0" presId="urn:microsoft.com/office/officeart/2005/8/layout/hProcess3"/>
    <dgm:cxn modelId="{6797EFFD-7FF4-4294-944E-34C202E2B31F}" type="presOf" srcId="{3B0AD8B3-6026-4DF1-A690-72DCE2BF10EF}" destId="{53F97BBF-EBF2-4C2C-A9BA-4DF71CDDE818}" srcOrd="0" destOrd="0" presId="urn:microsoft.com/office/officeart/2005/8/layout/hProcess3"/>
    <dgm:cxn modelId="{68B96617-A508-4F27-9470-233B5DFB23C5}" srcId="{76730560-A8E0-434B-876D-D3E4BB7BDAD0}" destId="{478FFC73-E6C1-4C51-822E-F645A320A548}" srcOrd="3" destOrd="0" parTransId="{265C9A34-A691-4D6C-BBFE-06E4BFD78930}" sibTransId="{208F3DDB-33F0-4703-85EA-67E2BA1E81F1}"/>
    <dgm:cxn modelId="{8529DDC6-CF2E-4FD1-B029-3D5BFC044880}" srcId="{76730560-A8E0-434B-876D-D3E4BB7BDAD0}" destId="{3B0AD8B3-6026-4DF1-A690-72DCE2BF10EF}" srcOrd="0" destOrd="0" parTransId="{EEC653A3-7EE3-4CEB-9609-C6A711F12CE5}" sibTransId="{667083CF-59CA-473C-9731-77FBFD5C4165}"/>
    <dgm:cxn modelId="{89A5B93D-E5A0-41DC-B784-DA58BB445C24}" type="presOf" srcId="{8C36E205-5EEC-4C69-814D-9EC872CC1E24}" destId="{66D61374-2949-4580-BD43-C3B07DE5E0F0}" srcOrd="0" destOrd="0" presId="urn:microsoft.com/office/officeart/2005/8/layout/hProcess3"/>
    <dgm:cxn modelId="{CC91D404-776A-4455-842C-EA7F391B5F62}" type="presOf" srcId="{76730560-A8E0-434B-876D-D3E4BB7BDAD0}" destId="{034DB275-134A-47A2-ABF0-9DF410D939EC}" srcOrd="0" destOrd="0" presId="urn:microsoft.com/office/officeart/2005/8/layout/hProcess3"/>
    <dgm:cxn modelId="{016F6A65-EE8C-4299-AAE1-B3761EA3522D}" srcId="{76730560-A8E0-434B-876D-D3E4BB7BDAD0}" destId="{8C36E205-5EEC-4C69-814D-9EC872CC1E24}" srcOrd="1" destOrd="0" parTransId="{54463E94-3067-437C-A3EB-F948A8D86FCE}" sibTransId="{780171A3-C358-40AB-8789-443E2A458DAF}"/>
    <dgm:cxn modelId="{ACF1D90D-5634-459E-8040-06E0C506A4D2}" srcId="{76730560-A8E0-434B-876D-D3E4BB7BDAD0}" destId="{A2C51B89-52E2-4537-8176-173046F37BD5}" srcOrd="2" destOrd="0" parTransId="{F79716AC-DF52-4D79-94C5-D1D3E4F620C6}" sibTransId="{E09FA596-D11A-4EB7-A363-E41AD31348BB}"/>
    <dgm:cxn modelId="{94C3CBA3-E6E5-4C9B-A8DE-2677470A39A9}" type="presOf" srcId="{478FFC73-E6C1-4C51-822E-F645A320A548}" destId="{EB3687B3-55C6-4C0F-88D3-9B6CBE3485E0}" srcOrd="0" destOrd="0" presId="urn:microsoft.com/office/officeart/2005/8/layout/hProcess3"/>
    <dgm:cxn modelId="{A85368D1-89D0-4D06-8EA2-356C7BA8ABBD}" type="presParOf" srcId="{034DB275-134A-47A2-ABF0-9DF410D939EC}" destId="{71D5B95A-B223-4271-9985-6B62DC410F26}" srcOrd="0" destOrd="0" presId="urn:microsoft.com/office/officeart/2005/8/layout/hProcess3"/>
    <dgm:cxn modelId="{926E8E1B-0671-486B-A4EA-2B4ED6350E43}" type="presParOf" srcId="{034DB275-134A-47A2-ABF0-9DF410D939EC}" destId="{A0102F82-CC07-4305-96B3-67A447F6F103}" srcOrd="1" destOrd="0" presId="urn:microsoft.com/office/officeart/2005/8/layout/hProcess3"/>
    <dgm:cxn modelId="{74D1697D-8857-41D7-90D2-16EE4232140C}" type="presParOf" srcId="{A0102F82-CC07-4305-96B3-67A447F6F103}" destId="{F03EAE60-DCF3-4ADF-AE79-EE3558ECC154}" srcOrd="0" destOrd="0" presId="urn:microsoft.com/office/officeart/2005/8/layout/hProcess3"/>
    <dgm:cxn modelId="{86DDDC0E-4EF3-440E-ADE6-14D8F8A370C1}" type="presParOf" srcId="{A0102F82-CC07-4305-96B3-67A447F6F103}" destId="{8F83A59C-F262-43A3-88DC-ABCEFF3530FE}" srcOrd="1" destOrd="0" presId="urn:microsoft.com/office/officeart/2005/8/layout/hProcess3"/>
    <dgm:cxn modelId="{734B0AAF-7A55-4DCD-BF3E-CB7650BC48D2}" type="presParOf" srcId="{8F83A59C-F262-43A3-88DC-ABCEFF3530FE}" destId="{DE6C619B-A545-4D59-8E54-F3DE4ADBE179}" srcOrd="0" destOrd="0" presId="urn:microsoft.com/office/officeart/2005/8/layout/hProcess3"/>
    <dgm:cxn modelId="{22AC0A92-A34E-431E-915C-833A8B7A82AF}" type="presParOf" srcId="{8F83A59C-F262-43A3-88DC-ABCEFF3530FE}" destId="{53F97BBF-EBF2-4C2C-A9BA-4DF71CDDE818}" srcOrd="1" destOrd="0" presId="urn:microsoft.com/office/officeart/2005/8/layout/hProcess3"/>
    <dgm:cxn modelId="{152B1604-5C79-426F-BBFD-6C720274ED42}" type="presParOf" srcId="{8F83A59C-F262-43A3-88DC-ABCEFF3530FE}" destId="{2F07AC1B-577C-4FBF-8DAE-452A225B76D9}" srcOrd="2" destOrd="0" presId="urn:microsoft.com/office/officeart/2005/8/layout/hProcess3"/>
    <dgm:cxn modelId="{D4A78FB0-F613-48FE-AD6F-4F50AF05053D}" type="presParOf" srcId="{8F83A59C-F262-43A3-88DC-ABCEFF3530FE}" destId="{B01967FE-9BEA-4669-81AF-73BC2B95B66F}" srcOrd="3" destOrd="0" presId="urn:microsoft.com/office/officeart/2005/8/layout/hProcess3"/>
    <dgm:cxn modelId="{373ED941-2B39-46C7-835C-37960BC61B71}" type="presParOf" srcId="{A0102F82-CC07-4305-96B3-67A447F6F103}" destId="{9EA2225E-15DE-415A-BDEC-478A2CD9FBA4}" srcOrd="2" destOrd="0" presId="urn:microsoft.com/office/officeart/2005/8/layout/hProcess3"/>
    <dgm:cxn modelId="{339E0810-F7FA-4009-B5F1-BC0E3F7C90C2}" type="presParOf" srcId="{A0102F82-CC07-4305-96B3-67A447F6F103}" destId="{BD26A360-7DFF-40B9-ACCF-E8E566008D67}" srcOrd="3" destOrd="0" presId="urn:microsoft.com/office/officeart/2005/8/layout/hProcess3"/>
    <dgm:cxn modelId="{B08FA893-8FB9-48F4-84D4-A0C2C66785CD}" type="presParOf" srcId="{BD26A360-7DFF-40B9-ACCF-E8E566008D67}" destId="{126B6E46-5F29-4CDF-B248-07A2E3D271F6}" srcOrd="0" destOrd="0" presId="urn:microsoft.com/office/officeart/2005/8/layout/hProcess3"/>
    <dgm:cxn modelId="{70568CF3-AD9B-4B45-8424-EEEB6281DAB7}" type="presParOf" srcId="{BD26A360-7DFF-40B9-ACCF-E8E566008D67}" destId="{66D61374-2949-4580-BD43-C3B07DE5E0F0}" srcOrd="1" destOrd="0" presId="urn:microsoft.com/office/officeart/2005/8/layout/hProcess3"/>
    <dgm:cxn modelId="{F33416EF-62F2-4BCF-B807-224E62359624}" type="presParOf" srcId="{BD26A360-7DFF-40B9-ACCF-E8E566008D67}" destId="{74EBA7DA-79F0-4211-91E0-DB6C868E129C}" srcOrd="2" destOrd="0" presId="urn:microsoft.com/office/officeart/2005/8/layout/hProcess3"/>
    <dgm:cxn modelId="{278DF912-3076-46AB-932C-B0641803FAE5}" type="presParOf" srcId="{BD26A360-7DFF-40B9-ACCF-E8E566008D67}" destId="{424CB0C4-8BBC-4EF9-B14D-6E1C8531D2D2}" srcOrd="3" destOrd="0" presId="urn:microsoft.com/office/officeart/2005/8/layout/hProcess3"/>
    <dgm:cxn modelId="{CCDA5409-7F8C-4FA3-98CB-B54D54027BEE}" type="presParOf" srcId="{A0102F82-CC07-4305-96B3-67A447F6F103}" destId="{3757535B-1312-41EB-96BC-4D5DAF1EC576}" srcOrd="4" destOrd="0" presId="urn:microsoft.com/office/officeart/2005/8/layout/hProcess3"/>
    <dgm:cxn modelId="{03CEF782-4B64-47B8-96EB-F9CAC22986F7}" type="presParOf" srcId="{A0102F82-CC07-4305-96B3-67A447F6F103}" destId="{787E7454-C34C-4595-9840-1E4F074AC377}" srcOrd="5" destOrd="0" presId="urn:microsoft.com/office/officeart/2005/8/layout/hProcess3"/>
    <dgm:cxn modelId="{6C5105C5-D38F-4FFB-93CD-74E888E27395}" type="presParOf" srcId="{787E7454-C34C-4595-9840-1E4F074AC377}" destId="{93615767-0066-49DD-9F0A-F63B1D54AD8C}" srcOrd="0" destOrd="0" presId="urn:microsoft.com/office/officeart/2005/8/layout/hProcess3"/>
    <dgm:cxn modelId="{A59ECE83-CD59-4A26-8FF3-90EA1AEDB53A}" type="presParOf" srcId="{787E7454-C34C-4595-9840-1E4F074AC377}" destId="{A618288C-3584-4610-8B8C-99634AA65513}" srcOrd="1" destOrd="0" presId="urn:microsoft.com/office/officeart/2005/8/layout/hProcess3"/>
    <dgm:cxn modelId="{286BD36F-DBD2-4E7F-94BB-7587379C4FD6}" type="presParOf" srcId="{787E7454-C34C-4595-9840-1E4F074AC377}" destId="{447A183A-706F-4B14-B0F7-082695A4CFC2}" srcOrd="2" destOrd="0" presId="urn:microsoft.com/office/officeart/2005/8/layout/hProcess3"/>
    <dgm:cxn modelId="{4A23824B-9FD3-4485-99E1-A26ED961287B}" type="presParOf" srcId="{787E7454-C34C-4595-9840-1E4F074AC377}" destId="{C6F77832-81B2-4228-9DE3-B3EA2305B6C9}" srcOrd="3" destOrd="0" presId="urn:microsoft.com/office/officeart/2005/8/layout/hProcess3"/>
    <dgm:cxn modelId="{9301F141-DF94-4C36-99AF-A49BD7C9917F}" type="presParOf" srcId="{A0102F82-CC07-4305-96B3-67A447F6F103}" destId="{471507E5-F552-4C4C-B6F3-C2F04AF4D006}" srcOrd="6" destOrd="0" presId="urn:microsoft.com/office/officeart/2005/8/layout/hProcess3"/>
    <dgm:cxn modelId="{8AFE2D59-78C7-48D8-92FD-BC8A138CFE94}" type="presParOf" srcId="{A0102F82-CC07-4305-96B3-67A447F6F103}" destId="{E85A93BD-A010-402A-BD26-080CB7584DD0}" srcOrd="7" destOrd="0" presId="urn:microsoft.com/office/officeart/2005/8/layout/hProcess3"/>
    <dgm:cxn modelId="{F9A36812-122D-40D1-AA7E-10304769D006}" type="presParOf" srcId="{E85A93BD-A010-402A-BD26-080CB7584DD0}" destId="{2D74AB82-E8EC-405B-88E3-3ADA459711A1}" srcOrd="0" destOrd="0" presId="urn:microsoft.com/office/officeart/2005/8/layout/hProcess3"/>
    <dgm:cxn modelId="{11B948B6-36B5-4146-8EA5-75A895AEA06F}" type="presParOf" srcId="{E85A93BD-A010-402A-BD26-080CB7584DD0}" destId="{EB3687B3-55C6-4C0F-88D3-9B6CBE3485E0}" srcOrd="1" destOrd="0" presId="urn:microsoft.com/office/officeart/2005/8/layout/hProcess3"/>
    <dgm:cxn modelId="{D2B7AF9D-E2BE-4247-A512-788AE6613DA4}" type="presParOf" srcId="{E85A93BD-A010-402A-BD26-080CB7584DD0}" destId="{246E2919-DD96-4DD2-988E-F3EE93C76BDF}" srcOrd="2" destOrd="0" presId="urn:microsoft.com/office/officeart/2005/8/layout/hProcess3"/>
    <dgm:cxn modelId="{41EDD0CB-0A0D-47EC-AEB0-4FAC50959E0E}" type="presParOf" srcId="{E85A93BD-A010-402A-BD26-080CB7584DD0}" destId="{069729B2-BD12-4820-9CB5-E26CE119A73F}" srcOrd="3" destOrd="0" presId="urn:microsoft.com/office/officeart/2005/8/layout/hProcess3"/>
    <dgm:cxn modelId="{ED610BB4-D47E-4153-8B8A-5A76D79F7E41}" type="presParOf" srcId="{A0102F82-CC07-4305-96B3-67A447F6F103}" destId="{8769B530-6298-4D8B-BE49-89ABD29098ED}" srcOrd="8" destOrd="0" presId="urn:microsoft.com/office/officeart/2005/8/layout/hProcess3"/>
    <dgm:cxn modelId="{3AA4720D-941A-4793-9E35-0A397CEB6EE5}" type="presParOf" srcId="{A0102F82-CC07-4305-96B3-67A447F6F103}" destId="{148142CC-B025-4AFB-9CC0-A7B5B917A81A}" srcOrd="9" destOrd="0" presId="urn:microsoft.com/office/officeart/2005/8/layout/hProcess3"/>
    <dgm:cxn modelId="{3C6774B9-2614-48B1-B427-32048747BD44}" type="presParOf" srcId="{A0102F82-CC07-4305-96B3-67A447F6F103}" destId="{3B30D8B3-6083-4AD7-B6AC-346D91F6F0FC}" srcOrd="10"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0ADB5E-37C9-4DFC-B965-A9D4B6B45E2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l-GR"/>
        </a:p>
      </dgm:t>
    </dgm:pt>
    <dgm:pt modelId="{F77E42EB-50CB-4FBF-BAD2-53486C234A4C}">
      <dgm:prSet/>
      <dgm:spPr>
        <a:solidFill>
          <a:schemeClr val="accent1">
            <a:lumMod val="60000"/>
            <a:lumOff val="40000"/>
          </a:schemeClr>
        </a:solidFill>
      </dgm:spPr>
      <dgm:t>
        <a:bodyPr/>
        <a:lstStyle/>
        <a:p>
          <a:pPr rtl="0"/>
          <a:r>
            <a:rPr lang="el-GR" b="1" dirty="0" err="1" smtClean="0">
              <a:solidFill>
                <a:srgbClr val="FF0000"/>
              </a:solidFill>
            </a:rPr>
            <a:t>Ειδη</a:t>
          </a:r>
          <a:r>
            <a:rPr lang="el-GR" b="1" dirty="0" smtClean="0">
              <a:solidFill>
                <a:srgbClr val="FF0000"/>
              </a:solidFill>
            </a:rPr>
            <a:t>  παρεμβάσεων </a:t>
          </a:r>
          <a:r>
            <a:rPr lang="en-US" b="1" dirty="0" smtClean="0">
              <a:solidFill>
                <a:srgbClr val="FF0000"/>
              </a:solidFill>
            </a:rPr>
            <a:t/>
          </a:r>
          <a:br>
            <a:rPr lang="en-US" b="1" dirty="0" smtClean="0">
              <a:solidFill>
                <a:srgbClr val="FF0000"/>
              </a:solidFill>
            </a:rPr>
          </a:br>
          <a:r>
            <a:rPr lang="el-GR" b="1" dirty="0" smtClean="0">
              <a:solidFill>
                <a:srgbClr val="FF0000"/>
              </a:solidFill>
            </a:rPr>
            <a:t>Στην </a:t>
          </a:r>
          <a:r>
            <a:rPr lang="el-GR" b="1" dirty="0" err="1" smtClean="0">
              <a:solidFill>
                <a:srgbClr val="FF0000"/>
              </a:solidFill>
            </a:rPr>
            <a:t>οικογενεια</a:t>
          </a:r>
          <a:endParaRPr lang="el-GR" dirty="0">
            <a:solidFill>
              <a:srgbClr val="FF0000"/>
            </a:solidFill>
          </a:endParaRPr>
        </a:p>
      </dgm:t>
    </dgm:pt>
    <dgm:pt modelId="{248165D9-4138-48FE-887A-C665C93FD066}" type="parTrans" cxnId="{B682B39E-3F1A-44CC-8E8F-F71FCB9B72CC}">
      <dgm:prSet/>
      <dgm:spPr/>
      <dgm:t>
        <a:bodyPr/>
        <a:lstStyle/>
        <a:p>
          <a:endParaRPr lang="el-GR"/>
        </a:p>
      </dgm:t>
    </dgm:pt>
    <dgm:pt modelId="{56816D28-A275-4DDB-90F4-9CC8F3254722}" type="sibTrans" cxnId="{B682B39E-3F1A-44CC-8E8F-F71FCB9B72CC}">
      <dgm:prSet/>
      <dgm:spPr/>
      <dgm:t>
        <a:bodyPr/>
        <a:lstStyle/>
        <a:p>
          <a:endParaRPr lang="el-GR"/>
        </a:p>
      </dgm:t>
    </dgm:pt>
    <dgm:pt modelId="{C23FCF4F-E353-4BE1-822E-A59152CF4382}" type="pres">
      <dgm:prSet presAssocID="{DE0ADB5E-37C9-4DFC-B965-A9D4B6B45E28}" presName="CompostProcess" presStyleCnt="0">
        <dgm:presLayoutVars>
          <dgm:dir/>
          <dgm:resizeHandles val="exact"/>
        </dgm:presLayoutVars>
      </dgm:prSet>
      <dgm:spPr/>
    </dgm:pt>
    <dgm:pt modelId="{A80FC9CF-5783-4B6A-A8C7-647FD3CF5DEE}" type="pres">
      <dgm:prSet presAssocID="{DE0ADB5E-37C9-4DFC-B965-A9D4B6B45E28}" presName="arrow" presStyleLbl="bgShp" presStyleIdx="0" presStyleCnt="1" custLinFactNeighborX="11077" custLinFactNeighborY="-44231"/>
      <dgm:spPr/>
    </dgm:pt>
    <dgm:pt modelId="{12ECC3F9-ED35-4428-B5D4-7F7F08643E7C}" type="pres">
      <dgm:prSet presAssocID="{DE0ADB5E-37C9-4DFC-B965-A9D4B6B45E28}" presName="linearProcess" presStyleCnt="0"/>
      <dgm:spPr/>
    </dgm:pt>
    <dgm:pt modelId="{317BADDB-A640-4DF8-AC61-29CF8B49845B}" type="pres">
      <dgm:prSet presAssocID="{F77E42EB-50CB-4FBF-BAD2-53486C234A4C}" presName="textNode" presStyleLbl="node1" presStyleIdx="0" presStyleCnt="1" custLinFactNeighborX="-1749" custLinFactNeighborY="-2885">
        <dgm:presLayoutVars>
          <dgm:bulletEnabled val="1"/>
        </dgm:presLayoutVars>
      </dgm:prSet>
      <dgm:spPr/>
      <dgm:t>
        <a:bodyPr/>
        <a:lstStyle/>
        <a:p>
          <a:endParaRPr lang="el-GR"/>
        </a:p>
      </dgm:t>
    </dgm:pt>
  </dgm:ptLst>
  <dgm:cxnLst>
    <dgm:cxn modelId="{B682B39E-3F1A-44CC-8E8F-F71FCB9B72CC}" srcId="{DE0ADB5E-37C9-4DFC-B965-A9D4B6B45E28}" destId="{F77E42EB-50CB-4FBF-BAD2-53486C234A4C}" srcOrd="0" destOrd="0" parTransId="{248165D9-4138-48FE-887A-C665C93FD066}" sibTransId="{56816D28-A275-4DDB-90F4-9CC8F3254722}"/>
    <dgm:cxn modelId="{A8AEC3DC-181A-4D47-A9B2-A552EB29E8BE}" type="presOf" srcId="{F77E42EB-50CB-4FBF-BAD2-53486C234A4C}" destId="{317BADDB-A640-4DF8-AC61-29CF8B49845B}" srcOrd="0" destOrd="0" presId="urn:microsoft.com/office/officeart/2005/8/layout/hProcess9"/>
    <dgm:cxn modelId="{2F8C587D-B2C8-40A4-BA6E-48115BB79766}" type="presOf" srcId="{DE0ADB5E-37C9-4DFC-B965-A9D4B6B45E28}" destId="{C23FCF4F-E353-4BE1-822E-A59152CF4382}" srcOrd="0" destOrd="0" presId="urn:microsoft.com/office/officeart/2005/8/layout/hProcess9"/>
    <dgm:cxn modelId="{339D6A2C-C309-4628-B53C-2D5A54368857}" type="presParOf" srcId="{C23FCF4F-E353-4BE1-822E-A59152CF4382}" destId="{A80FC9CF-5783-4B6A-A8C7-647FD3CF5DEE}" srcOrd="0" destOrd="0" presId="urn:microsoft.com/office/officeart/2005/8/layout/hProcess9"/>
    <dgm:cxn modelId="{CB184438-C89D-4066-BF68-62DC478EE840}" type="presParOf" srcId="{C23FCF4F-E353-4BE1-822E-A59152CF4382}" destId="{12ECC3F9-ED35-4428-B5D4-7F7F08643E7C}" srcOrd="1" destOrd="0" presId="urn:microsoft.com/office/officeart/2005/8/layout/hProcess9"/>
    <dgm:cxn modelId="{0F51DBB0-4CE2-4BB1-A603-4C16F2D0228E}" type="presParOf" srcId="{12ECC3F9-ED35-4428-B5D4-7F7F08643E7C}" destId="{317BADDB-A640-4DF8-AC61-29CF8B49845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587FF8-549E-42D4-BD48-3F53F9AF106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l-GR"/>
        </a:p>
      </dgm:t>
    </dgm:pt>
    <dgm:pt modelId="{8FF73E98-4400-4051-8103-9A2A908FC15D}">
      <dgm:prSet/>
      <dgm:spPr/>
      <dgm:t>
        <a:bodyPr/>
        <a:lstStyle/>
        <a:p>
          <a:pPr algn="ctr" rtl="0"/>
          <a:r>
            <a:rPr lang="el-GR" dirty="0" smtClean="0"/>
            <a:t>Η διατύπωση των νοσηλευτικών διαγνώσεων είναι το στάδιο της νοσηλευτικής διεργασίας όπου αναλύονται τα </a:t>
          </a:r>
          <a:r>
            <a:rPr lang="el-GR" dirty="0" err="1" smtClean="0"/>
            <a:t>συλλεχθέντα</a:t>
          </a:r>
          <a:r>
            <a:rPr lang="el-GR" dirty="0" smtClean="0"/>
            <a:t>  δεδομένα, ώστε να αναγνωριστούν τα προβλήματα ή οι ανάγκες του ατόμου.  </a:t>
          </a:r>
        </a:p>
        <a:p>
          <a:pPr algn="ctr" rtl="0"/>
          <a:r>
            <a:rPr lang="el-GR" dirty="0" smtClean="0"/>
            <a:t>Η διατύπωση της νοσηλευτικής διάγνωσης συνδυάζει την ειδική ανάγκη του ατόμου με τους σχετιζόμενους παράγοντες ή παράγοντες κινδύνου (αιτιολογία) και τα προσδιοριστικά χαρακτηριστικά (ενδείξεις).  </a:t>
          </a:r>
          <a:endParaRPr lang="el-GR" dirty="0"/>
        </a:p>
      </dgm:t>
    </dgm:pt>
    <dgm:pt modelId="{FD2F42DC-DA9D-4514-84F4-E4198AF38862}" type="parTrans" cxnId="{46AA488D-F465-4413-B634-367FF3463E73}">
      <dgm:prSet/>
      <dgm:spPr/>
      <dgm:t>
        <a:bodyPr/>
        <a:lstStyle/>
        <a:p>
          <a:endParaRPr lang="el-GR"/>
        </a:p>
      </dgm:t>
    </dgm:pt>
    <dgm:pt modelId="{D4F17032-874F-4731-9701-DC80B23C5F72}" type="sibTrans" cxnId="{46AA488D-F465-4413-B634-367FF3463E73}">
      <dgm:prSet/>
      <dgm:spPr/>
      <dgm:t>
        <a:bodyPr/>
        <a:lstStyle/>
        <a:p>
          <a:endParaRPr lang="el-GR"/>
        </a:p>
      </dgm:t>
    </dgm:pt>
    <dgm:pt modelId="{899F4AF4-3378-4EA9-8991-B3CA6276C099}" type="pres">
      <dgm:prSet presAssocID="{28587FF8-549E-42D4-BD48-3F53F9AF106D}" presName="linear" presStyleCnt="0">
        <dgm:presLayoutVars>
          <dgm:animLvl val="lvl"/>
          <dgm:resizeHandles val="exact"/>
        </dgm:presLayoutVars>
      </dgm:prSet>
      <dgm:spPr/>
      <dgm:t>
        <a:bodyPr/>
        <a:lstStyle/>
        <a:p>
          <a:endParaRPr lang="el-GR"/>
        </a:p>
      </dgm:t>
    </dgm:pt>
    <dgm:pt modelId="{40920989-87E6-4BC6-B71D-7B6218592C77}" type="pres">
      <dgm:prSet presAssocID="{8FF73E98-4400-4051-8103-9A2A908FC15D}" presName="parentText" presStyleLbl="node1" presStyleIdx="0" presStyleCnt="1">
        <dgm:presLayoutVars>
          <dgm:chMax val="0"/>
          <dgm:bulletEnabled val="1"/>
        </dgm:presLayoutVars>
      </dgm:prSet>
      <dgm:spPr/>
      <dgm:t>
        <a:bodyPr/>
        <a:lstStyle/>
        <a:p>
          <a:endParaRPr lang="el-GR"/>
        </a:p>
      </dgm:t>
    </dgm:pt>
  </dgm:ptLst>
  <dgm:cxnLst>
    <dgm:cxn modelId="{8F473611-DEF3-48CA-B573-5934AF1C88DC}" type="presOf" srcId="{8FF73E98-4400-4051-8103-9A2A908FC15D}" destId="{40920989-87E6-4BC6-B71D-7B6218592C77}" srcOrd="0" destOrd="0" presId="urn:microsoft.com/office/officeart/2005/8/layout/vList2"/>
    <dgm:cxn modelId="{8479D166-3897-4563-9559-461B9D2ED9E5}" type="presOf" srcId="{28587FF8-549E-42D4-BD48-3F53F9AF106D}" destId="{899F4AF4-3378-4EA9-8991-B3CA6276C099}" srcOrd="0" destOrd="0" presId="urn:microsoft.com/office/officeart/2005/8/layout/vList2"/>
    <dgm:cxn modelId="{46AA488D-F465-4413-B634-367FF3463E73}" srcId="{28587FF8-549E-42D4-BD48-3F53F9AF106D}" destId="{8FF73E98-4400-4051-8103-9A2A908FC15D}" srcOrd="0" destOrd="0" parTransId="{FD2F42DC-DA9D-4514-84F4-E4198AF38862}" sibTransId="{D4F17032-874F-4731-9701-DC80B23C5F72}"/>
    <dgm:cxn modelId="{F20AEEAA-2D39-4129-9618-12018E8B22BE}" type="presParOf" srcId="{899F4AF4-3378-4EA9-8991-B3CA6276C099}" destId="{40920989-87E6-4BC6-B71D-7B6218592C7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AEC5C8-F8E1-4B5D-84FB-C4F73519075D}"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l-GR"/>
        </a:p>
      </dgm:t>
    </dgm:pt>
    <dgm:pt modelId="{329795C1-4D5F-41BB-B0D9-4DCAAE1E10CB}">
      <dgm:prSet/>
      <dgm:spPr/>
      <dgm:t>
        <a:bodyPr/>
        <a:lstStyle/>
        <a:p>
          <a:pPr algn="ctr" rtl="0"/>
          <a:r>
            <a:rPr lang="el-GR" u="sng" dirty="0" smtClean="0"/>
            <a:t>Ο σχεδιασμός της φροντίδας</a:t>
          </a:r>
          <a:r>
            <a:rPr lang="el-GR" b="1" dirty="0" smtClean="0"/>
            <a:t> </a:t>
          </a:r>
          <a:r>
            <a:rPr lang="el-GR" dirty="0" smtClean="0"/>
            <a:t>του ασθενούς στο σπίτι, περιλαμβάνει τη θέσπιση των στόχων, την αναγνώριση των επιθυμητών εκβάσεων και τον προσδιορισμό των ειδικών νοσηλευτικών παρεμβάσεων και  κρίνεται σκόπιμο να γίνεται από τον </a:t>
          </a:r>
          <a:r>
            <a:rPr lang="el-GR" dirty="0" err="1" smtClean="0"/>
            <a:t>κατ’οίκον</a:t>
          </a:r>
          <a:r>
            <a:rPr lang="el-GR" dirty="0" smtClean="0"/>
            <a:t> νοσηλευτή και τη διεπιστημονική ομάδα. </a:t>
          </a:r>
        </a:p>
        <a:p>
          <a:pPr algn="ctr" rtl="0"/>
          <a:r>
            <a:rPr lang="el-GR" dirty="0" smtClean="0"/>
            <a:t>Οι στόχοι μπορεί να είναι μακροπρόθεσμοι ή βραχυπρόθεσμοι και αφορούν τις ανάγκες του ασθενούς /οικογένειας και μπορούν να τροποποιούνται συχνά. </a:t>
          </a:r>
        </a:p>
        <a:p>
          <a:pPr algn="ctr" rtl="0"/>
          <a:r>
            <a:rPr lang="el-GR" dirty="0" smtClean="0"/>
            <a:t>Οι αναφερόμενες εκβάσεις αφορούν τους σκοπούς της φροντίδας, είναι με ακρίβεια διατυπωμένες, </a:t>
          </a:r>
          <a:r>
            <a:rPr lang="el-GR" dirty="0" err="1" smtClean="0"/>
            <a:t>ασθενοκεντρικές</a:t>
          </a:r>
          <a:r>
            <a:rPr lang="el-GR" dirty="0" smtClean="0"/>
            <a:t>, καθορισμένες στο χρόνο και μετρήσιμες. </a:t>
          </a:r>
          <a:endParaRPr lang="el-GR" dirty="0"/>
        </a:p>
      </dgm:t>
    </dgm:pt>
    <dgm:pt modelId="{A76E7FA4-A915-45B9-BFC7-F5ED1A9F6193}" type="parTrans" cxnId="{D269062E-E63A-4A7E-8824-3176CB75D885}">
      <dgm:prSet/>
      <dgm:spPr/>
      <dgm:t>
        <a:bodyPr/>
        <a:lstStyle/>
        <a:p>
          <a:pPr algn="ctr"/>
          <a:endParaRPr lang="el-GR"/>
        </a:p>
      </dgm:t>
    </dgm:pt>
    <dgm:pt modelId="{6BC281AB-D54B-4B5A-B076-09C17149BD81}" type="sibTrans" cxnId="{D269062E-E63A-4A7E-8824-3176CB75D885}">
      <dgm:prSet/>
      <dgm:spPr/>
      <dgm:t>
        <a:bodyPr/>
        <a:lstStyle/>
        <a:p>
          <a:pPr algn="ctr"/>
          <a:endParaRPr lang="el-GR"/>
        </a:p>
      </dgm:t>
    </dgm:pt>
    <dgm:pt modelId="{7B9E6A86-9D28-4C10-96EC-032318148A4E}" type="pres">
      <dgm:prSet presAssocID="{2EAEC5C8-F8E1-4B5D-84FB-C4F73519075D}" presName="linear" presStyleCnt="0">
        <dgm:presLayoutVars>
          <dgm:animLvl val="lvl"/>
          <dgm:resizeHandles val="exact"/>
        </dgm:presLayoutVars>
      </dgm:prSet>
      <dgm:spPr/>
      <dgm:t>
        <a:bodyPr/>
        <a:lstStyle/>
        <a:p>
          <a:endParaRPr lang="el-GR"/>
        </a:p>
      </dgm:t>
    </dgm:pt>
    <dgm:pt modelId="{49CAA15D-FB9E-4B0A-935F-8C4D6AB09A2B}" type="pres">
      <dgm:prSet presAssocID="{329795C1-4D5F-41BB-B0D9-4DCAAE1E10CB}" presName="parentText" presStyleLbl="node1" presStyleIdx="0" presStyleCnt="1" custScaleY="102554" custLinFactNeighborX="-855" custLinFactNeighborY="-9584">
        <dgm:presLayoutVars>
          <dgm:chMax val="0"/>
          <dgm:bulletEnabled val="1"/>
        </dgm:presLayoutVars>
      </dgm:prSet>
      <dgm:spPr/>
      <dgm:t>
        <a:bodyPr/>
        <a:lstStyle/>
        <a:p>
          <a:endParaRPr lang="el-GR"/>
        </a:p>
      </dgm:t>
    </dgm:pt>
  </dgm:ptLst>
  <dgm:cxnLst>
    <dgm:cxn modelId="{D269062E-E63A-4A7E-8824-3176CB75D885}" srcId="{2EAEC5C8-F8E1-4B5D-84FB-C4F73519075D}" destId="{329795C1-4D5F-41BB-B0D9-4DCAAE1E10CB}" srcOrd="0" destOrd="0" parTransId="{A76E7FA4-A915-45B9-BFC7-F5ED1A9F6193}" sibTransId="{6BC281AB-D54B-4B5A-B076-09C17149BD81}"/>
    <dgm:cxn modelId="{6D4B93EF-36EC-4967-A3E7-EE6B6DC2E831}" type="presOf" srcId="{2EAEC5C8-F8E1-4B5D-84FB-C4F73519075D}" destId="{7B9E6A86-9D28-4C10-96EC-032318148A4E}" srcOrd="0" destOrd="0" presId="urn:microsoft.com/office/officeart/2005/8/layout/vList2"/>
    <dgm:cxn modelId="{86841A4E-EBA6-485C-B396-8E2795A5C8BD}" type="presOf" srcId="{329795C1-4D5F-41BB-B0D9-4DCAAE1E10CB}" destId="{49CAA15D-FB9E-4B0A-935F-8C4D6AB09A2B}" srcOrd="0" destOrd="0" presId="urn:microsoft.com/office/officeart/2005/8/layout/vList2"/>
    <dgm:cxn modelId="{BD4BCC77-7F40-4DB0-8785-9180229BA0DE}" type="presParOf" srcId="{7B9E6A86-9D28-4C10-96EC-032318148A4E}" destId="{49CAA15D-FB9E-4B0A-935F-8C4D6AB09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72619C-4992-4BCB-8528-26523690B61B}"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l-GR"/>
        </a:p>
      </dgm:t>
    </dgm:pt>
    <dgm:pt modelId="{B8DE9FE4-EB49-41F2-A2FC-9552D9A2A2D2}">
      <dgm:prSet/>
      <dgm:spPr/>
      <dgm:t>
        <a:bodyPr/>
        <a:lstStyle/>
        <a:p>
          <a:pPr rtl="0"/>
          <a:r>
            <a:rPr lang="el-GR" u="sng" smtClean="0"/>
            <a:t>Η εφαρμογή των παρεμβάσεων.</a:t>
          </a:r>
          <a:r>
            <a:rPr lang="el-GR" smtClean="0"/>
            <a:t> Με βάση τους μακροχρόνιους και βραχυχρόνιους σκοπούς που τέθηκαν από το νοσηλευτή, τον ασθενή/οικογένεια/φροντιστή και τη διεπιστημονική ομάδα επιτελούνται συγκεκριμένες παρεμβάσεις, θεραπείες, δράσεις που θα συμβάλλουν στην επίτευξη των επιθυμητών εκβάσεων. Η παροχή της νοσηλευτικής φροντίδας αφορά σε συγκεκριμένες νοσηλευτικές πράξεις, όπως παρεμβατικές και μη παρεμβατικές διεργασίες, ψυχολογική υποστήριξη, αυτοφροντίδα, εκπαίδευση και διδασκαλία, προαγωγή υγείας, συνεργασία με τη διεπιστημονική ομάδα, ειδικές φροντίδες (κολοστομία, τραχειοστομία, κ.α.).  </a:t>
          </a:r>
          <a:endParaRPr lang="el-GR"/>
        </a:p>
      </dgm:t>
    </dgm:pt>
    <dgm:pt modelId="{52E12C94-A636-4599-8026-3B804148B001}" type="parTrans" cxnId="{E8736202-FD0B-4C2D-A2FA-881509685FC8}">
      <dgm:prSet/>
      <dgm:spPr/>
      <dgm:t>
        <a:bodyPr/>
        <a:lstStyle/>
        <a:p>
          <a:endParaRPr lang="el-GR"/>
        </a:p>
      </dgm:t>
    </dgm:pt>
    <dgm:pt modelId="{96497B08-0AF7-4F45-9730-2BCD9E509CDC}" type="sibTrans" cxnId="{E8736202-FD0B-4C2D-A2FA-881509685FC8}">
      <dgm:prSet/>
      <dgm:spPr/>
      <dgm:t>
        <a:bodyPr/>
        <a:lstStyle/>
        <a:p>
          <a:endParaRPr lang="el-GR"/>
        </a:p>
      </dgm:t>
    </dgm:pt>
    <dgm:pt modelId="{F250910F-5FF6-45A2-AA6D-0429379B15D1}" type="pres">
      <dgm:prSet presAssocID="{2072619C-4992-4BCB-8528-26523690B61B}" presName="Name0" presStyleCnt="0">
        <dgm:presLayoutVars>
          <dgm:chMax val="7"/>
          <dgm:dir/>
          <dgm:animLvl val="lvl"/>
          <dgm:resizeHandles val="exact"/>
        </dgm:presLayoutVars>
      </dgm:prSet>
      <dgm:spPr/>
      <dgm:t>
        <a:bodyPr/>
        <a:lstStyle/>
        <a:p>
          <a:endParaRPr lang="el-GR"/>
        </a:p>
      </dgm:t>
    </dgm:pt>
    <dgm:pt modelId="{ECBCEFFE-6DF9-4012-82A2-094BBF6FCF15}" type="pres">
      <dgm:prSet presAssocID="{B8DE9FE4-EB49-41F2-A2FC-9552D9A2A2D2}" presName="circle1" presStyleLbl="node1" presStyleIdx="0" presStyleCnt="1"/>
      <dgm:spPr/>
    </dgm:pt>
    <dgm:pt modelId="{3129C0D9-440F-42E1-B1EB-72B7FBD15D57}" type="pres">
      <dgm:prSet presAssocID="{B8DE9FE4-EB49-41F2-A2FC-9552D9A2A2D2}" presName="space" presStyleCnt="0"/>
      <dgm:spPr/>
    </dgm:pt>
    <dgm:pt modelId="{C03BD812-A937-4634-BC36-4AE95C753BEA}" type="pres">
      <dgm:prSet presAssocID="{B8DE9FE4-EB49-41F2-A2FC-9552D9A2A2D2}" presName="rect1" presStyleLbl="alignAcc1" presStyleIdx="0" presStyleCnt="1"/>
      <dgm:spPr/>
      <dgm:t>
        <a:bodyPr/>
        <a:lstStyle/>
        <a:p>
          <a:endParaRPr lang="el-GR"/>
        </a:p>
      </dgm:t>
    </dgm:pt>
    <dgm:pt modelId="{C2AA5FA5-F43C-4659-AF8B-E016F5858255}" type="pres">
      <dgm:prSet presAssocID="{B8DE9FE4-EB49-41F2-A2FC-9552D9A2A2D2}" presName="rect1ParTxNoCh" presStyleLbl="alignAcc1" presStyleIdx="0" presStyleCnt="1">
        <dgm:presLayoutVars>
          <dgm:chMax val="1"/>
          <dgm:bulletEnabled val="1"/>
        </dgm:presLayoutVars>
      </dgm:prSet>
      <dgm:spPr/>
      <dgm:t>
        <a:bodyPr/>
        <a:lstStyle/>
        <a:p>
          <a:endParaRPr lang="el-GR"/>
        </a:p>
      </dgm:t>
    </dgm:pt>
  </dgm:ptLst>
  <dgm:cxnLst>
    <dgm:cxn modelId="{8925EE8B-033D-4853-8BED-C28482EA78CD}" type="presOf" srcId="{B8DE9FE4-EB49-41F2-A2FC-9552D9A2A2D2}" destId="{C03BD812-A937-4634-BC36-4AE95C753BEA}" srcOrd="0" destOrd="0" presId="urn:microsoft.com/office/officeart/2005/8/layout/target3"/>
    <dgm:cxn modelId="{83022A75-68E2-47EE-BD3E-D853DD388801}" type="presOf" srcId="{B8DE9FE4-EB49-41F2-A2FC-9552D9A2A2D2}" destId="{C2AA5FA5-F43C-4659-AF8B-E016F5858255}" srcOrd="1" destOrd="0" presId="urn:microsoft.com/office/officeart/2005/8/layout/target3"/>
    <dgm:cxn modelId="{E8736202-FD0B-4C2D-A2FA-881509685FC8}" srcId="{2072619C-4992-4BCB-8528-26523690B61B}" destId="{B8DE9FE4-EB49-41F2-A2FC-9552D9A2A2D2}" srcOrd="0" destOrd="0" parTransId="{52E12C94-A636-4599-8026-3B804148B001}" sibTransId="{96497B08-0AF7-4F45-9730-2BCD9E509CDC}"/>
    <dgm:cxn modelId="{2FDADAA2-49C3-4CF1-BB4C-6DFA8A162F74}" type="presOf" srcId="{2072619C-4992-4BCB-8528-26523690B61B}" destId="{F250910F-5FF6-45A2-AA6D-0429379B15D1}" srcOrd="0" destOrd="0" presId="urn:microsoft.com/office/officeart/2005/8/layout/target3"/>
    <dgm:cxn modelId="{1187FAC2-B25B-44A5-90ED-3F7F85FC819F}" type="presParOf" srcId="{F250910F-5FF6-45A2-AA6D-0429379B15D1}" destId="{ECBCEFFE-6DF9-4012-82A2-094BBF6FCF15}" srcOrd="0" destOrd="0" presId="urn:microsoft.com/office/officeart/2005/8/layout/target3"/>
    <dgm:cxn modelId="{91CDFCF5-0621-4DE8-9359-3C3C6238A087}" type="presParOf" srcId="{F250910F-5FF6-45A2-AA6D-0429379B15D1}" destId="{3129C0D9-440F-42E1-B1EB-72B7FBD15D57}" srcOrd="1" destOrd="0" presId="urn:microsoft.com/office/officeart/2005/8/layout/target3"/>
    <dgm:cxn modelId="{548817C3-27A0-4586-8C11-889420CC4DB0}" type="presParOf" srcId="{F250910F-5FF6-45A2-AA6D-0429379B15D1}" destId="{C03BD812-A937-4634-BC36-4AE95C753BEA}" srcOrd="2" destOrd="0" presId="urn:microsoft.com/office/officeart/2005/8/layout/target3"/>
    <dgm:cxn modelId="{44EFBC0F-873C-4ECF-97E7-748DB18C8C47}" type="presParOf" srcId="{F250910F-5FF6-45A2-AA6D-0429379B15D1}" destId="{C2AA5FA5-F43C-4659-AF8B-E016F5858255}" srcOrd="3" destOrd="0" presId="urn:microsoft.com/office/officeart/2005/8/layout/target3"/>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1BC20-5F19-4969-B4C7-0CF9A3305A25}">
      <dsp:nvSpPr>
        <dsp:cNvPr id="0" name=""/>
        <dsp:cNvSpPr/>
      </dsp:nvSpPr>
      <dsp:spPr>
        <a:xfrm>
          <a:off x="0" y="0"/>
          <a:ext cx="6549127" cy="1663384"/>
        </a:xfrm>
        <a:prstGeom prst="roundRect">
          <a:avLst>
            <a:gd name="adj" fmla="val 1000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solidFill>
                <a:srgbClr val="C00000"/>
              </a:solidFill>
              <a:effectLst>
                <a:outerShdw blurRad="38100" dist="38100" dir="2700000" algn="tl">
                  <a:srgbClr val="000000">
                    <a:alpha val="43137"/>
                  </a:srgbClr>
                </a:outerShdw>
              </a:effectLst>
              <a:cs typeface="Times New Roman" pitchFamily="18" charset="0"/>
            </a:rPr>
            <a:t>ΘΕΩΡΙΕΣ ΝΟΣΗΛΕΥΤΙΚΗΣ</a:t>
          </a:r>
          <a:endParaRPr lang="el-GR" sz="3400" kern="1200" dirty="0">
            <a:solidFill>
              <a:srgbClr val="C00000"/>
            </a:solidFill>
          </a:endParaRPr>
        </a:p>
      </dsp:txBody>
      <dsp:txXfrm>
        <a:off x="48719" y="48719"/>
        <a:ext cx="4754205" cy="1565946"/>
      </dsp:txXfrm>
    </dsp:sp>
    <dsp:sp modelId="{1075ACE5-4066-4E95-AF29-832E244E3A7F}">
      <dsp:nvSpPr>
        <dsp:cNvPr id="0" name=""/>
        <dsp:cNvSpPr/>
      </dsp:nvSpPr>
      <dsp:spPr>
        <a:xfrm>
          <a:off x="577864" y="1940615"/>
          <a:ext cx="6549127" cy="1663384"/>
        </a:xfrm>
        <a:prstGeom prst="roundRect">
          <a:avLst>
            <a:gd name="adj" fmla="val 10000"/>
          </a:avLst>
        </a:prstGeom>
        <a:gradFill rotWithShape="0">
          <a:gsLst>
            <a:gs pos="0">
              <a:schemeClr val="accent1">
                <a:shade val="80000"/>
                <a:hueOff val="153123"/>
                <a:satOff val="-2196"/>
                <a:lumOff val="12807"/>
                <a:alphaOff val="0"/>
                <a:tint val="50000"/>
                <a:satMod val="300000"/>
              </a:schemeClr>
            </a:gs>
            <a:gs pos="35000">
              <a:schemeClr val="accent1">
                <a:shade val="80000"/>
                <a:hueOff val="153123"/>
                <a:satOff val="-2196"/>
                <a:lumOff val="12807"/>
                <a:alphaOff val="0"/>
                <a:tint val="37000"/>
                <a:satMod val="300000"/>
              </a:schemeClr>
            </a:gs>
            <a:gs pos="100000">
              <a:schemeClr val="accent1">
                <a:shade val="80000"/>
                <a:hueOff val="153123"/>
                <a:satOff val="-2196"/>
                <a:lumOff val="128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b="1" kern="1200" dirty="0" smtClean="0">
              <a:solidFill>
                <a:srgbClr val="FF0000"/>
              </a:solidFill>
              <a:effectLst>
                <a:outerShdw blurRad="38100" dist="38100" dir="2700000" algn="tl">
                  <a:srgbClr val="000000">
                    <a:alpha val="43137"/>
                  </a:srgbClr>
                </a:outerShdw>
              </a:effectLst>
            </a:rPr>
            <a:t>ΝΟΣΗΛΕΥΤΙΚΗ ΤΗΣ ΟΙΚΟΓΕΝΕΙΑΣ</a:t>
          </a:r>
          <a:endParaRPr lang="el-GR" sz="3400" b="1" kern="1200" dirty="0">
            <a:solidFill>
              <a:srgbClr val="FF0000"/>
            </a:solidFill>
            <a:effectLst>
              <a:outerShdw blurRad="38100" dist="38100" dir="2700000" algn="tl">
                <a:srgbClr val="000000">
                  <a:alpha val="43137"/>
                </a:srgbClr>
              </a:outerShdw>
            </a:effectLst>
          </a:endParaRPr>
        </a:p>
      </dsp:txBody>
      <dsp:txXfrm>
        <a:off x="626583" y="1989334"/>
        <a:ext cx="4792625" cy="1565946"/>
      </dsp:txXfrm>
    </dsp:sp>
    <dsp:sp modelId="{782ACD16-99F9-4020-B50A-FDC4AF30807C}">
      <dsp:nvSpPr>
        <dsp:cNvPr id="0" name=""/>
        <dsp:cNvSpPr/>
      </dsp:nvSpPr>
      <dsp:spPr>
        <a:xfrm>
          <a:off x="1155728" y="3881231"/>
          <a:ext cx="6549127" cy="1663384"/>
        </a:xfrm>
        <a:prstGeom prst="roundRect">
          <a:avLst>
            <a:gd name="adj" fmla="val 10000"/>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b="1" kern="1200" dirty="0" smtClean="0">
              <a:solidFill>
                <a:srgbClr val="002060"/>
              </a:solidFill>
              <a:effectLst>
                <a:outerShdw blurRad="38100" dist="38100" dir="2700000" algn="tl">
                  <a:srgbClr val="000000">
                    <a:alpha val="43137"/>
                  </a:srgbClr>
                </a:outerShdw>
              </a:effectLst>
            </a:rPr>
            <a:t>ΕΦΑΡΜΟΣΜΕΝΗ ΝΟΣΗΛΕΥΤΙΚΗ ΠΡΑΚΤΙΚΗ </a:t>
          </a:r>
          <a:endParaRPr lang="el-GR" sz="3400" b="1" kern="1200" dirty="0">
            <a:solidFill>
              <a:srgbClr val="002060"/>
            </a:solidFill>
            <a:effectLst>
              <a:outerShdw blurRad="38100" dist="38100" dir="2700000" algn="tl">
                <a:srgbClr val="000000">
                  <a:alpha val="43137"/>
                </a:srgbClr>
              </a:outerShdw>
            </a:effectLst>
          </a:endParaRPr>
        </a:p>
      </dsp:txBody>
      <dsp:txXfrm>
        <a:off x="1204447" y="3929950"/>
        <a:ext cx="4792625" cy="1565946"/>
      </dsp:txXfrm>
    </dsp:sp>
    <dsp:sp modelId="{CC8A0E1C-1887-44F8-837B-A479FEAC226F}">
      <dsp:nvSpPr>
        <dsp:cNvPr id="0" name=""/>
        <dsp:cNvSpPr/>
      </dsp:nvSpPr>
      <dsp:spPr>
        <a:xfrm>
          <a:off x="5467927" y="1261400"/>
          <a:ext cx="1081200" cy="1081200"/>
        </a:xfrm>
        <a:prstGeom prst="downArrow">
          <a:avLst>
            <a:gd name="adj1" fmla="val 55000"/>
            <a:gd name="adj2" fmla="val 45000"/>
          </a:avLst>
        </a:prstGeom>
        <a:solidFill>
          <a:schemeClr val="accent2">
            <a:alpha val="90000"/>
          </a:schemeClr>
        </a:solidFill>
        <a:ln w="9525" cap="flat" cmpd="sng" algn="ctr">
          <a:solidFill>
            <a:srgbClr val="00206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5711197" y="1261400"/>
        <a:ext cx="594660" cy="813603"/>
      </dsp:txXfrm>
    </dsp:sp>
    <dsp:sp modelId="{84F9AA3B-0F17-4445-8450-289D00F85C65}">
      <dsp:nvSpPr>
        <dsp:cNvPr id="0" name=""/>
        <dsp:cNvSpPr/>
      </dsp:nvSpPr>
      <dsp:spPr>
        <a:xfrm>
          <a:off x="6045791" y="3190926"/>
          <a:ext cx="1081200" cy="1081200"/>
        </a:xfrm>
        <a:prstGeom prst="downArrow">
          <a:avLst>
            <a:gd name="adj1" fmla="val 55000"/>
            <a:gd name="adj2" fmla="val 45000"/>
          </a:avLst>
        </a:prstGeom>
        <a:solidFill>
          <a:srgbClr val="FF0000">
            <a:alpha val="90000"/>
          </a:srgbClr>
        </a:solidFill>
        <a:ln w="9525" cap="flat" cmpd="sng" algn="ctr">
          <a:solidFill>
            <a:srgbClr val="00206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6289061" y="3190926"/>
        <a:ext cx="594660" cy="8136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E9D35-2F35-43A5-8629-B3755B5CAC31}">
      <dsp:nvSpPr>
        <dsp:cNvPr id="0" name=""/>
        <dsp:cNvSpPr/>
      </dsp:nvSpPr>
      <dsp:spPr>
        <a:xfrm>
          <a:off x="0" y="9"/>
          <a:ext cx="8229600" cy="4525944"/>
        </a:xfrm>
        <a:prstGeom prst="roundRect">
          <a:avLst/>
        </a:prstGeom>
        <a:solidFill>
          <a:srgbClr val="FFC000"/>
        </a:solidFill>
        <a:ln w="76200" cap="flat" cmpd="sng" algn="ctr">
          <a:solidFill>
            <a:srgbClr val="0070C0"/>
          </a:solidFill>
          <a:prstDash val="solid"/>
        </a:ln>
        <a:effectLst>
          <a:glow rad="228600">
            <a:schemeClr val="accent1">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l-GR" sz="2800" u="sng" kern="1200" dirty="0" smtClean="0"/>
            <a:t>Η εκτίμηση των αποτελεσμάτων</a:t>
          </a:r>
          <a:r>
            <a:rPr lang="el-GR" sz="2800" kern="1200" dirty="0" smtClean="0"/>
            <a:t> περιλαμβάνει: </a:t>
          </a:r>
        </a:p>
        <a:p>
          <a:pPr lvl="0" algn="l" defTabSz="1244600" rtl="0">
            <a:lnSpc>
              <a:spcPct val="90000"/>
            </a:lnSpc>
            <a:spcBef>
              <a:spcPct val="0"/>
            </a:spcBef>
            <a:spcAft>
              <a:spcPct val="35000"/>
            </a:spcAft>
          </a:pPr>
          <a:r>
            <a:rPr lang="el-GR" sz="2800" kern="1200" dirty="0" smtClean="0"/>
            <a:t>Την εκτίμηση της αποτελεσματικότητας των παρεμβάσεων και την αξιοποίηση των υποστηρικτικών πηγών (βοήθειας). </a:t>
          </a:r>
        </a:p>
        <a:p>
          <a:pPr lvl="0" algn="l" defTabSz="1244600" rtl="0">
            <a:lnSpc>
              <a:spcPct val="90000"/>
            </a:lnSpc>
            <a:spcBef>
              <a:spcPct val="0"/>
            </a:spcBef>
            <a:spcAft>
              <a:spcPct val="35000"/>
            </a:spcAft>
          </a:pPr>
          <a:r>
            <a:rPr lang="el-GR" sz="2800" kern="1200" dirty="0" smtClean="0"/>
            <a:t>Αξιολογείται η βελτίωση-πρόοδος της κατάστασης του ασθενούς/οικογένειας/φροντιστή και η επίτευξη των βραχυχρόνιων και μακροχρόνιων στόχων που διατυπώθηκαν στο σχεδιασμό.</a:t>
          </a:r>
          <a:endParaRPr lang="el-GR" sz="2800" kern="1200" dirty="0"/>
        </a:p>
      </dsp:txBody>
      <dsp:txXfrm>
        <a:off x="220938" y="220947"/>
        <a:ext cx="7787724" cy="40840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FDBBC-8EB6-4E5C-B417-8CEBCF69392C}">
      <dsp:nvSpPr>
        <dsp:cNvPr id="0" name=""/>
        <dsp:cNvSpPr/>
      </dsp:nvSpPr>
      <dsp:spPr>
        <a:xfrm>
          <a:off x="8032" y="0"/>
          <a:ext cx="8213534" cy="114300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endParaRPr lang="el-GR" sz="1900" b="1" kern="1200" dirty="0" smtClean="0"/>
        </a:p>
        <a:p>
          <a:pPr lvl="0" algn="ctr" defTabSz="844550" rtl="0">
            <a:lnSpc>
              <a:spcPct val="90000"/>
            </a:lnSpc>
            <a:spcBef>
              <a:spcPct val="0"/>
            </a:spcBef>
            <a:spcAft>
              <a:spcPct val="35000"/>
            </a:spcAft>
          </a:pPr>
          <a:r>
            <a:rPr lang="el-GR" sz="4000" b="1" kern="1200" dirty="0" smtClean="0">
              <a:solidFill>
                <a:srgbClr val="18A038"/>
              </a:solidFill>
            </a:rPr>
            <a:t>Νοσηλευτική διάγνωση</a:t>
          </a:r>
          <a:r>
            <a:rPr lang="el-GR" sz="4000" kern="1200" dirty="0" smtClean="0">
              <a:solidFill>
                <a:srgbClr val="18A038"/>
              </a:solidFill>
            </a:rPr>
            <a:t>.</a:t>
          </a:r>
          <a:br>
            <a:rPr lang="el-GR" sz="4000" kern="1200" dirty="0" smtClean="0">
              <a:solidFill>
                <a:srgbClr val="18A038"/>
              </a:solidFill>
            </a:rPr>
          </a:br>
          <a:endParaRPr lang="el-GR" sz="4000" kern="1200" dirty="0">
            <a:solidFill>
              <a:srgbClr val="18A038"/>
            </a:solidFill>
          </a:endParaRPr>
        </a:p>
      </dsp:txBody>
      <dsp:txXfrm>
        <a:off x="41509" y="33477"/>
        <a:ext cx="8146580" cy="10760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20989-87E6-4BC6-B71D-7B6218592C77}">
      <dsp:nvSpPr>
        <dsp:cNvPr id="0" name=""/>
        <dsp:cNvSpPr/>
      </dsp:nvSpPr>
      <dsp:spPr>
        <a:xfrm>
          <a:off x="0" y="178041"/>
          <a:ext cx="8229600" cy="4169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l-GR" sz="2700" kern="1200" dirty="0" smtClean="0"/>
            <a:t>Η διατύπωση των νοσηλευτικών διαγνώσεων είναι το στάδιο της νοσηλευτικής διεργασίας όπου αναλύονται τα </a:t>
          </a:r>
          <a:r>
            <a:rPr lang="el-GR" sz="2700" kern="1200" dirty="0" err="1" smtClean="0"/>
            <a:t>συλλεχθέντα</a:t>
          </a:r>
          <a:r>
            <a:rPr lang="el-GR" sz="2700" kern="1200" dirty="0" smtClean="0"/>
            <a:t>  δεδομένα, ώστε να αναγνωριστούν τα προβλήματα ή οι ανάγκες του ατόμου.  </a:t>
          </a:r>
        </a:p>
        <a:p>
          <a:pPr lvl="0" algn="ctr" defTabSz="1200150" rtl="0">
            <a:lnSpc>
              <a:spcPct val="90000"/>
            </a:lnSpc>
            <a:spcBef>
              <a:spcPct val="0"/>
            </a:spcBef>
            <a:spcAft>
              <a:spcPct val="35000"/>
            </a:spcAft>
          </a:pPr>
          <a:r>
            <a:rPr lang="el-GR" sz="2700" kern="1200" dirty="0" smtClean="0"/>
            <a:t>Η διατύπωση της νοσηλευτικής διάγνωσης συνδυάζει την ειδική ανάγκη του ατόμου με τους σχετιζόμενους παράγοντες ή παράγοντες κινδύνου (αιτιολογία) και τα προσδιοριστικά χαρακτηριστικά (ενδείξεις).  </a:t>
          </a:r>
          <a:endParaRPr lang="el-GR" sz="2700" kern="1200" dirty="0"/>
        </a:p>
      </dsp:txBody>
      <dsp:txXfrm>
        <a:off x="203557" y="381598"/>
        <a:ext cx="7822486" cy="37627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73D7-DF91-42DA-93E8-3381D456BA18}">
      <dsp:nvSpPr>
        <dsp:cNvPr id="0" name=""/>
        <dsp:cNvSpPr/>
      </dsp:nvSpPr>
      <dsp:spPr>
        <a:xfrm>
          <a:off x="82343" y="0"/>
          <a:ext cx="8064912" cy="1134393"/>
        </a:xfrm>
        <a:prstGeom prst="roundRect">
          <a:avLst/>
        </a:prstGeom>
        <a:solidFill>
          <a:schemeClr val="accent1">
            <a:hueOff val="0"/>
            <a:satOff val="0"/>
            <a:lumOff val="0"/>
            <a:alphaOff val="0"/>
          </a:schemeClr>
        </a:solidFill>
        <a:ln w="76200" cap="flat" cmpd="sng" algn="ctr">
          <a:solidFill>
            <a:srgbClr val="FFC000"/>
          </a:solidFill>
          <a:prstDash val="solid"/>
        </a:ln>
        <a:effectLst>
          <a:innerShdw blurRad="63500" dist="50800" dir="16200000">
            <a:prstClr val="black">
              <a:alpha val="50000"/>
            </a:prstClr>
          </a:innerShdw>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endParaRPr lang="el-GR" sz="2800" b="1" kern="1200" dirty="0" smtClean="0"/>
        </a:p>
        <a:p>
          <a:pPr lvl="0" algn="ctr" defTabSz="1244600" rtl="0">
            <a:lnSpc>
              <a:spcPct val="90000"/>
            </a:lnSpc>
            <a:spcBef>
              <a:spcPct val="0"/>
            </a:spcBef>
            <a:spcAft>
              <a:spcPct val="35000"/>
            </a:spcAft>
          </a:pPr>
          <a:r>
            <a:rPr lang="el-GR" sz="2800" b="1" kern="1200" dirty="0" smtClean="0"/>
            <a:t>Μπορεί το σπίτι να γίνει χώρος εργασίας για τους επαγγελματίες υγείας; </a:t>
          </a:r>
          <a:br>
            <a:rPr lang="el-GR" sz="2800" b="1" kern="1200" dirty="0" smtClean="0"/>
          </a:br>
          <a:endParaRPr lang="el-GR" sz="2800" b="1" kern="1200" dirty="0"/>
        </a:p>
      </dsp:txBody>
      <dsp:txXfrm>
        <a:off x="137720" y="55377"/>
        <a:ext cx="7954158" cy="10236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B1F8C-E316-4AC4-8389-10B327914D90}">
      <dsp:nvSpPr>
        <dsp:cNvPr id="0" name=""/>
        <dsp:cNvSpPr/>
      </dsp:nvSpPr>
      <dsp:spPr>
        <a:xfrm>
          <a:off x="0" y="1293"/>
          <a:ext cx="8229600" cy="6363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dirty="0" smtClean="0"/>
            <a:t>η σχέση μεταξύ νοσηλευτή – ασθενή μετατρέπεται σε σχέση νοσηλευτή-ασθενή –οικογένειας/</a:t>
          </a:r>
          <a:r>
            <a:rPr lang="el-GR" sz="2000" b="1" kern="1200" dirty="0" err="1" smtClean="0"/>
            <a:t>φροντιστ</a:t>
          </a:r>
          <a:r>
            <a:rPr lang="el-GR" sz="2000" b="1" kern="1200" dirty="0" smtClean="0"/>
            <a:t>ή</a:t>
          </a:r>
          <a:endParaRPr lang="el-GR" sz="2000" b="1" kern="1200" dirty="0"/>
        </a:p>
      </dsp:txBody>
      <dsp:txXfrm>
        <a:off x="31063" y="32356"/>
        <a:ext cx="8167474" cy="574198"/>
      </dsp:txXfrm>
    </dsp:sp>
    <dsp:sp modelId="{D5103E23-CE44-4196-9F7A-3B786B5EC509}">
      <dsp:nvSpPr>
        <dsp:cNvPr id="0" name=""/>
        <dsp:cNvSpPr/>
      </dsp:nvSpPr>
      <dsp:spPr>
        <a:xfrm>
          <a:off x="0" y="649135"/>
          <a:ext cx="8229600" cy="63632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dirty="0" smtClean="0"/>
            <a:t>απαιτούνται έντεχνοι χειρισμοί δύσκολων καταστάσεων </a:t>
          </a:r>
          <a:endParaRPr lang="el-GR" sz="2000" b="1" kern="1200" dirty="0"/>
        </a:p>
      </dsp:txBody>
      <dsp:txXfrm>
        <a:off x="31063" y="680198"/>
        <a:ext cx="8167474" cy="574198"/>
      </dsp:txXfrm>
    </dsp:sp>
    <dsp:sp modelId="{5C4457DB-3FC7-4371-9540-5B6B6C146A3A}">
      <dsp:nvSpPr>
        <dsp:cNvPr id="0" name=""/>
        <dsp:cNvSpPr/>
      </dsp:nvSpPr>
      <dsp:spPr>
        <a:xfrm>
          <a:off x="0" y="1296977"/>
          <a:ext cx="8229600" cy="63632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smtClean="0"/>
            <a:t>απαιτείται διεπιστημονική συνεργασία και συντονισμός </a:t>
          </a:r>
          <a:endParaRPr lang="el-GR" sz="2000" b="1" kern="1200"/>
        </a:p>
      </dsp:txBody>
      <dsp:txXfrm>
        <a:off x="31063" y="1328040"/>
        <a:ext cx="8167474" cy="574198"/>
      </dsp:txXfrm>
    </dsp:sp>
    <dsp:sp modelId="{FFB86952-CC8B-445F-9B1E-072F6CA2AAE8}">
      <dsp:nvSpPr>
        <dsp:cNvPr id="0" name=""/>
        <dsp:cNvSpPr/>
      </dsp:nvSpPr>
      <dsp:spPr>
        <a:xfrm>
          <a:off x="0" y="1944819"/>
          <a:ext cx="8229600" cy="6363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smtClean="0"/>
            <a:t>Η οικογένεια του ασθενούς, όταν υπάρχει, προτίθεται να εμπλεχθεί στην παροχή φροντίδας του μέλους της</a:t>
          </a:r>
          <a:endParaRPr lang="el-GR" sz="2000" b="1" kern="1200"/>
        </a:p>
      </dsp:txBody>
      <dsp:txXfrm>
        <a:off x="31063" y="1975882"/>
        <a:ext cx="8167474" cy="574198"/>
      </dsp:txXfrm>
    </dsp:sp>
    <dsp:sp modelId="{ABE2DFE3-C576-4527-B7F4-5017A8E2AB0F}">
      <dsp:nvSpPr>
        <dsp:cNvPr id="0" name=""/>
        <dsp:cNvSpPr/>
      </dsp:nvSpPr>
      <dsp:spPr>
        <a:xfrm>
          <a:off x="0" y="2592660"/>
          <a:ext cx="8229600" cy="63632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smtClean="0"/>
            <a:t>Η αυτονομία και αξιοπρέπεια του ασθενούς πρέπει πάντα να λαμβάνονται υπόψη στη λήψη αποφάσεων</a:t>
          </a:r>
          <a:endParaRPr lang="el-GR" sz="2000" b="1" kern="1200"/>
        </a:p>
      </dsp:txBody>
      <dsp:txXfrm>
        <a:off x="31063" y="2623723"/>
        <a:ext cx="8167474" cy="574198"/>
      </dsp:txXfrm>
    </dsp:sp>
    <dsp:sp modelId="{7D367E1D-A047-4ACF-9452-607B7B9CD7D2}">
      <dsp:nvSpPr>
        <dsp:cNvPr id="0" name=""/>
        <dsp:cNvSpPr/>
      </dsp:nvSpPr>
      <dsp:spPr>
        <a:xfrm>
          <a:off x="0" y="3240502"/>
          <a:ext cx="8229600" cy="6363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smtClean="0"/>
            <a:t>Ο επαγγελματίας υγείας κινείται πάντα από την ηθική του δέσμευση να κάνει το καλό για το ασθενή</a:t>
          </a:r>
          <a:endParaRPr lang="el-GR" sz="2000" b="1" kern="1200"/>
        </a:p>
      </dsp:txBody>
      <dsp:txXfrm>
        <a:off x="31063" y="3271565"/>
        <a:ext cx="8167474" cy="574198"/>
      </dsp:txXfrm>
    </dsp:sp>
    <dsp:sp modelId="{071FAFF0-15D5-4843-958D-FD5173AA5F08}">
      <dsp:nvSpPr>
        <dsp:cNvPr id="0" name=""/>
        <dsp:cNvSpPr/>
      </dsp:nvSpPr>
      <dsp:spPr>
        <a:xfrm>
          <a:off x="0" y="3888344"/>
          <a:ext cx="8229600" cy="63632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smtClean="0"/>
            <a:t>Σε επείγουσες καταστάσεις κατά την παροχή φροντίδας στο σπίτι, ο επαγγελματίας είναι μόνος, και πρέπει να τις αντιμετωπίσει μόνος. </a:t>
          </a:r>
          <a:endParaRPr lang="el-GR" sz="2000" b="1" kern="1200"/>
        </a:p>
      </dsp:txBody>
      <dsp:txXfrm>
        <a:off x="31063" y="3919407"/>
        <a:ext cx="8167474" cy="5741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B761C-EEE9-47BA-81A4-B3D388A3F80F}">
      <dsp:nvSpPr>
        <dsp:cNvPr id="0" name=""/>
        <dsp:cNvSpPr/>
      </dsp:nvSpPr>
      <dsp:spPr>
        <a:xfrm>
          <a:off x="0" y="227452"/>
          <a:ext cx="8496944" cy="4801679"/>
        </a:xfrm>
        <a:prstGeom prst="roundRect">
          <a:avLst/>
        </a:prstGeom>
        <a:solidFill>
          <a:schemeClr val="lt1"/>
        </a:solidFill>
        <a:ln w="25400" cap="flat" cmpd="sng" algn="ctr">
          <a:solidFill>
            <a:schemeClr val="accent5"/>
          </a:solidFill>
          <a:prstDash val="solid"/>
        </a:ln>
        <a:effectLst>
          <a:glow rad="228600">
            <a:schemeClr val="accent1">
              <a:satMod val="175000"/>
              <a:alpha val="40000"/>
            </a:schemeClr>
          </a:glow>
        </a:effectLst>
      </dsp:spPr>
      <dsp:style>
        <a:lnRef idx="2">
          <a:schemeClr val="accent5"/>
        </a:lnRef>
        <a:fillRef idx="1">
          <a:schemeClr val="lt1"/>
        </a:fillRef>
        <a:effectRef idx="0">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l-GR" sz="3600" b="1" kern="1200" smtClean="0">
              <a:solidFill>
                <a:srgbClr val="0070C0"/>
              </a:solidFill>
            </a:rPr>
            <a:t>ενώ το νοσοκομείο μοιάζει να είναι το ιδεατό περιβάλλον για την παροχή φροντίδα υγείας, το περιβάλλον του σπιτιού είναι αυτό που εκτός από τα κλινικά και οικονομικά πλεονεκτήματα, εγγυάται το σεβασμό, την ηρεμία, την προσωπική ταυτότητα και αξιοπρέπεια παράλληλα με την ποιοτική φροντίδα</a:t>
          </a:r>
          <a:endParaRPr lang="el-GR" sz="3600" b="1" kern="1200" dirty="0">
            <a:solidFill>
              <a:srgbClr val="0070C0"/>
            </a:solidFill>
          </a:endParaRPr>
        </a:p>
      </dsp:txBody>
      <dsp:txXfrm>
        <a:off x="234399" y="461851"/>
        <a:ext cx="8028146" cy="433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42E1B-4FD2-44F0-A1B6-A411559F2757}">
      <dsp:nvSpPr>
        <dsp:cNvPr id="0" name=""/>
        <dsp:cNvSpPr/>
      </dsp:nvSpPr>
      <dsp:spPr>
        <a:xfrm>
          <a:off x="0" y="894"/>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E</a:t>
          </a:r>
          <a:r>
            <a:rPr lang="en-US" sz="2400" b="0" kern="1200" dirty="0" smtClean="0">
              <a:latin typeface="Arial Narrow" panose="020B0606020202030204" pitchFamily="34" charset="0"/>
            </a:rPr>
            <a:t>xcellence   </a:t>
          </a:r>
          <a:r>
            <a:rPr lang="el-GR" sz="2400" b="0" kern="1200" dirty="0" smtClean="0">
              <a:latin typeface="Arial Narrow" panose="020B0606020202030204" pitchFamily="34" charset="0"/>
            </a:rPr>
            <a:t>           </a:t>
          </a:r>
          <a:r>
            <a:rPr lang="en-US" sz="2400" b="0" kern="1200" dirty="0" smtClean="0">
              <a:latin typeface="Arial Narrow" panose="020B0606020202030204" pitchFamily="34" charset="0"/>
            </a:rPr>
            <a:t>                                    </a:t>
          </a:r>
          <a:r>
            <a:rPr lang="el-GR" sz="2400" b="0" kern="1200" dirty="0" smtClean="0">
              <a:latin typeface="Arial Narrow" panose="020B0606020202030204" pitchFamily="34" charset="0"/>
            </a:rPr>
            <a:t>     </a:t>
          </a:r>
          <a:r>
            <a:rPr lang="en-US" sz="2400" b="0" kern="1200" dirty="0" smtClean="0">
              <a:latin typeface="Arial Narrow" panose="020B0606020202030204" pitchFamily="34" charset="0"/>
            </a:rPr>
            <a:t>          </a:t>
          </a:r>
          <a:r>
            <a:rPr lang="el-GR" sz="2400" b="0" kern="1200" dirty="0" smtClean="0">
              <a:solidFill>
                <a:srgbClr val="FFFF00"/>
              </a:solidFill>
              <a:latin typeface="Arial Narrow" panose="020B0606020202030204" pitchFamily="34" charset="0"/>
            </a:rPr>
            <a:t>ΑΡΙΣΤΗ ΑΝΑΠΤΥΞΗ</a:t>
          </a:r>
          <a:endParaRPr lang="el-GR" sz="2400" b="1" kern="1200" dirty="0">
            <a:latin typeface="Arial Narrow" panose="020B0606020202030204" pitchFamily="34" charset="0"/>
          </a:endParaRPr>
        </a:p>
      </dsp:txBody>
      <dsp:txXfrm>
        <a:off x="0" y="894"/>
        <a:ext cx="8229600" cy="514127"/>
      </dsp:txXfrm>
    </dsp:sp>
    <dsp:sp modelId="{EA9CC2A5-DC52-49F4-8479-378A399B5C7C}">
      <dsp:nvSpPr>
        <dsp:cNvPr id="0" name=""/>
        <dsp:cNvSpPr/>
      </dsp:nvSpPr>
      <dsp:spPr>
        <a:xfrm>
          <a:off x="0" y="540728"/>
          <a:ext cx="8229600" cy="56554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V</a:t>
          </a:r>
          <a:r>
            <a:rPr lang="en-US" sz="2400" kern="1200" dirty="0" smtClean="0">
              <a:latin typeface="Arial Narrow" panose="020B0606020202030204" pitchFamily="34" charset="0"/>
            </a:rPr>
            <a:t>alidation </a:t>
          </a:r>
          <a:r>
            <a:rPr lang="el-GR" sz="2400" kern="1200" dirty="0" smtClean="0">
              <a:latin typeface="Arial Narrow" panose="020B0606020202030204" pitchFamily="34" charset="0"/>
            </a:rPr>
            <a:t>                                                                           </a:t>
          </a:r>
          <a:r>
            <a:rPr lang="el-GR" sz="2400" kern="1200" dirty="0" smtClean="0">
              <a:solidFill>
                <a:srgbClr val="FFFF00"/>
              </a:solidFill>
              <a:latin typeface="Arial Narrow" panose="020B0606020202030204" pitchFamily="34" charset="0"/>
            </a:rPr>
            <a:t>ΕΓΚΥΡΟΤΗΤΑ</a:t>
          </a:r>
          <a:endParaRPr lang="el-GR" sz="2400" kern="1200" dirty="0">
            <a:latin typeface="Arial Narrow" panose="020B0606020202030204" pitchFamily="34" charset="0"/>
          </a:endParaRPr>
        </a:p>
      </dsp:txBody>
      <dsp:txXfrm>
        <a:off x="0" y="540728"/>
        <a:ext cx="8229600" cy="565540"/>
      </dsp:txXfrm>
    </dsp:sp>
    <dsp:sp modelId="{6AFA10E6-4882-4F50-8345-0838B9EDA5F5}">
      <dsp:nvSpPr>
        <dsp:cNvPr id="0" name=""/>
        <dsp:cNvSpPr/>
      </dsp:nvSpPr>
      <dsp:spPr>
        <a:xfrm>
          <a:off x="0" y="1131975"/>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I</a:t>
          </a:r>
          <a:r>
            <a:rPr lang="en-US" sz="2400" kern="1200" dirty="0" smtClean="0">
              <a:latin typeface="Arial Narrow" panose="020B0606020202030204" pitchFamily="34" charset="0"/>
            </a:rPr>
            <a:t>mproved outcome                                           </a:t>
          </a:r>
          <a:r>
            <a:rPr lang="el-GR" sz="2400" b="0" kern="1200" dirty="0" smtClean="0">
              <a:solidFill>
                <a:srgbClr val="FFFF00"/>
              </a:solidFill>
              <a:latin typeface="Arial Narrow" panose="020B0606020202030204" pitchFamily="34" charset="0"/>
            </a:rPr>
            <a:t>ΒΕΛΤΙΩΣΗ ΤΗΣ ΕΚΒΑΣΗΣ</a:t>
          </a:r>
          <a:endParaRPr lang="el-GR" sz="2400" b="0" kern="1200" dirty="0">
            <a:solidFill>
              <a:srgbClr val="FFFF00"/>
            </a:solidFill>
            <a:latin typeface="Arial Narrow" panose="020B0606020202030204" pitchFamily="34" charset="0"/>
          </a:endParaRPr>
        </a:p>
      </dsp:txBody>
      <dsp:txXfrm>
        <a:off x="0" y="1131975"/>
        <a:ext cx="8229600" cy="514127"/>
      </dsp:txXfrm>
    </dsp:sp>
    <dsp:sp modelId="{621C6942-6389-4D68-9310-42E94F11A05C}">
      <dsp:nvSpPr>
        <dsp:cNvPr id="0" name=""/>
        <dsp:cNvSpPr/>
      </dsp:nvSpPr>
      <dsp:spPr>
        <a:xfrm>
          <a:off x="0" y="1671809"/>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D</a:t>
          </a:r>
          <a:r>
            <a:rPr lang="en-US" sz="2400" kern="1200" dirty="0" smtClean="0">
              <a:latin typeface="Arial Narrow" panose="020B0606020202030204" pitchFamily="34" charset="0"/>
            </a:rPr>
            <a:t>efendable  </a:t>
          </a:r>
          <a:r>
            <a:rPr lang="en-US" sz="2400" kern="1200" dirty="0" err="1" smtClean="0">
              <a:latin typeface="Arial Narrow" panose="020B0606020202030204" pitchFamily="34" charset="0"/>
            </a:rPr>
            <a:t>care,legally,ethically</a:t>
          </a:r>
          <a:r>
            <a:rPr lang="el-GR" sz="2400" kern="1200" dirty="0" smtClean="0">
              <a:latin typeface="Arial Narrow" panose="020B0606020202030204" pitchFamily="34" charset="0"/>
            </a:rPr>
            <a:t>        </a:t>
          </a:r>
          <a:r>
            <a:rPr lang="el-GR" sz="2400" b="0" kern="1200" dirty="0" smtClean="0">
              <a:solidFill>
                <a:srgbClr val="FFFF00"/>
              </a:solidFill>
              <a:latin typeface="Arial Narrow" panose="020B0606020202030204" pitchFamily="34" charset="0"/>
            </a:rPr>
            <a:t>ΥΠΟΣΤΗΡΙΞΗ</a:t>
          </a:r>
          <a:r>
            <a:rPr lang="en-US" sz="2400" b="0" kern="1200" dirty="0" smtClean="0">
              <a:solidFill>
                <a:srgbClr val="FFFF00"/>
              </a:solidFill>
              <a:latin typeface="Arial Narrow" panose="020B0606020202030204" pitchFamily="34" charset="0"/>
            </a:rPr>
            <a:t>, </a:t>
          </a:r>
          <a:r>
            <a:rPr lang="el-GR" sz="2400" b="0" kern="1200" dirty="0" smtClean="0">
              <a:solidFill>
                <a:srgbClr val="FFFF00"/>
              </a:solidFill>
              <a:latin typeface="Arial Narrow" panose="020B0606020202030204" pitchFamily="34" charset="0"/>
            </a:rPr>
            <a:t>ΕΥΝΟΜΙΑ</a:t>
          </a:r>
          <a:r>
            <a:rPr lang="en-US" sz="2400" b="0" kern="1200" dirty="0" smtClean="0">
              <a:solidFill>
                <a:srgbClr val="FFFF00"/>
              </a:solidFill>
              <a:latin typeface="Arial Narrow" panose="020B0606020202030204" pitchFamily="34" charset="0"/>
            </a:rPr>
            <a:t>, </a:t>
          </a:r>
          <a:r>
            <a:rPr lang="el-GR" sz="2400" b="0" kern="1200" dirty="0" smtClean="0">
              <a:solidFill>
                <a:srgbClr val="FFFF00"/>
              </a:solidFill>
              <a:latin typeface="Arial Narrow" panose="020B0606020202030204" pitchFamily="34" charset="0"/>
            </a:rPr>
            <a:t>ΗΘΙΚΗ </a:t>
          </a:r>
          <a:endParaRPr lang="el-GR" sz="2400" b="0" kern="1200" dirty="0">
            <a:solidFill>
              <a:srgbClr val="FFFF00"/>
            </a:solidFill>
            <a:latin typeface="Arial Narrow" panose="020B0606020202030204" pitchFamily="34" charset="0"/>
          </a:endParaRPr>
        </a:p>
      </dsp:txBody>
      <dsp:txXfrm>
        <a:off x="0" y="1671809"/>
        <a:ext cx="8229600" cy="514127"/>
      </dsp:txXfrm>
    </dsp:sp>
    <dsp:sp modelId="{89606D32-E1F7-4CC1-911E-47D8C48BC7C0}">
      <dsp:nvSpPr>
        <dsp:cNvPr id="0" name=""/>
        <dsp:cNvSpPr/>
      </dsp:nvSpPr>
      <dsp:spPr>
        <a:xfrm>
          <a:off x="0" y="2211644"/>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0" kern="1200" dirty="0" smtClean="0">
              <a:solidFill>
                <a:srgbClr val="FFC000"/>
              </a:solidFill>
              <a:latin typeface="Arial Narrow" panose="020B0606020202030204" pitchFamily="34" charset="0"/>
            </a:rPr>
            <a:t>E</a:t>
          </a:r>
          <a:r>
            <a:rPr lang="en-US" sz="2400" kern="1200" dirty="0" smtClean="0">
              <a:latin typeface="Arial Narrow" panose="020B0606020202030204" pitchFamily="34" charset="0"/>
            </a:rPr>
            <a:t>xpertise/competence                               </a:t>
          </a:r>
          <a:r>
            <a:rPr lang="el-GR" sz="2400" kern="1200" dirty="0" smtClean="0">
              <a:solidFill>
                <a:srgbClr val="FFFF00"/>
              </a:solidFill>
              <a:latin typeface="Arial Narrow" panose="020B0606020202030204" pitchFamily="34" charset="0"/>
            </a:rPr>
            <a:t>ΕΞΕΙΔΙΚΕΥΣΗ ΚΑΙ ΕΠΑΡΚΕΙΑ</a:t>
          </a:r>
          <a:endParaRPr lang="el-GR" sz="2400" kern="1200" dirty="0">
            <a:solidFill>
              <a:srgbClr val="FFFF00"/>
            </a:solidFill>
            <a:latin typeface="Arial Narrow" panose="020B0606020202030204" pitchFamily="34" charset="0"/>
          </a:endParaRPr>
        </a:p>
      </dsp:txBody>
      <dsp:txXfrm>
        <a:off x="0" y="2211644"/>
        <a:ext cx="8229600" cy="514127"/>
      </dsp:txXfrm>
    </dsp:sp>
    <dsp:sp modelId="{2010CD15-7DAF-4DA9-9EAA-B9E3B3F0D22E}">
      <dsp:nvSpPr>
        <dsp:cNvPr id="0" name=""/>
        <dsp:cNvSpPr/>
      </dsp:nvSpPr>
      <dsp:spPr>
        <a:xfrm>
          <a:off x="0" y="2751478"/>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N</a:t>
          </a:r>
          <a:r>
            <a:rPr lang="en-US" sz="2400" kern="1200" dirty="0" smtClean="0">
              <a:latin typeface="Arial Narrow" panose="020B0606020202030204" pitchFamily="34" charset="0"/>
            </a:rPr>
            <a:t>ew direction</a:t>
          </a:r>
          <a:r>
            <a:rPr lang="el-GR" sz="2400" kern="1200" dirty="0" smtClean="0">
              <a:latin typeface="Arial Narrow" panose="020B0606020202030204" pitchFamily="34" charset="0"/>
            </a:rPr>
            <a:t>                        </a:t>
          </a:r>
          <a:r>
            <a:rPr lang="el-GR" sz="2400" kern="1200" dirty="0" smtClean="0">
              <a:solidFill>
                <a:srgbClr val="FFFF00"/>
              </a:solidFill>
              <a:latin typeface="Arial Narrow" panose="020B0606020202030204" pitchFamily="34" charset="0"/>
            </a:rPr>
            <a:t>ΝΕΕΣ ΚΑΤΕΥΘΥΝΣΕΙΣ ΚΑΙ  ΠΡΟΟΠΤΙΚΕΣ</a:t>
          </a:r>
          <a:endParaRPr lang="el-GR" sz="2400" kern="1200" dirty="0">
            <a:solidFill>
              <a:srgbClr val="FFFF00"/>
            </a:solidFill>
            <a:latin typeface="Arial Narrow" panose="020B0606020202030204" pitchFamily="34" charset="0"/>
          </a:endParaRPr>
        </a:p>
      </dsp:txBody>
      <dsp:txXfrm>
        <a:off x="0" y="2751478"/>
        <a:ext cx="8229600" cy="514127"/>
      </dsp:txXfrm>
    </dsp:sp>
    <dsp:sp modelId="{0BBEA957-EA85-4BC6-BDAD-351A5CB43B34}">
      <dsp:nvSpPr>
        <dsp:cNvPr id="0" name=""/>
        <dsp:cNvSpPr/>
      </dsp:nvSpPr>
      <dsp:spPr>
        <a:xfrm>
          <a:off x="0" y="3291312"/>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C</a:t>
          </a:r>
          <a:r>
            <a:rPr lang="en-US" sz="2400" kern="1200" dirty="0" smtClean="0">
              <a:latin typeface="Arial Narrow" panose="020B0606020202030204" pitchFamily="34" charset="0"/>
            </a:rPr>
            <a:t>ollaboration</a:t>
          </a:r>
          <a:r>
            <a:rPr lang="el-GR" sz="2400" kern="1200" dirty="0" smtClean="0">
              <a:latin typeface="Arial Narrow" panose="020B0606020202030204" pitchFamily="34" charset="0"/>
            </a:rPr>
            <a:t>                                                                        </a:t>
          </a:r>
          <a:r>
            <a:rPr lang="el-GR" sz="2400" kern="1200" dirty="0" smtClean="0">
              <a:solidFill>
                <a:srgbClr val="FFFF00"/>
              </a:solidFill>
              <a:latin typeface="Arial Narrow" panose="020B0606020202030204" pitchFamily="34" charset="0"/>
            </a:rPr>
            <a:t>ΣΥΝΕΡΓΑΣΙΑ </a:t>
          </a:r>
          <a:endParaRPr lang="el-GR" sz="2400" kern="1200" dirty="0">
            <a:solidFill>
              <a:srgbClr val="FFFF00"/>
            </a:solidFill>
            <a:latin typeface="Arial Narrow" panose="020B0606020202030204" pitchFamily="34" charset="0"/>
          </a:endParaRPr>
        </a:p>
      </dsp:txBody>
      <dsp:txXfrm>
        <a:off x="0" y="3291312"/>
        <a:ext cx="8229600" cy="514127"/>
      </dsp:txXfrm>
    </dsp:sp>
    <dsp:sp modelId="{0433F3DD-F87C-489B-86F7-054CF7385578}">
      <dsp:nvSpPr>
        <dsp:cNvPr id="0" name=""/>
        <dsp:cNvSpPr/>
      </dsp:nvSpPr>
      <dsp:spPr>
        <a:xfrm>
          <a:off x="0" y="3831146"/>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C000"/>
              </a:solidFill>
              <a:latin typeface="Arial Narrow" panose="020B0606020202030204" pitchFamily="34" charset="0"/>
            </a:rPr>
            <a:t>E</a:t>
          </a:r>
          <a:r>
            <a:rPr lang="en-US" sz="2400" kern="1200" dirty="0" smtClean="0">
              <a:latin typeface="Arial Narrow" panose="020B0606020202030204" pitchFamily="34" charset="0"/>
            </a:rPr>
            <a:t>mpowerment</a:t>
          </a:r>
          <a:r>
            <a:rPr lang="el-GR" sz="2400" kern="1200" dirty="0" smtClean="0">
              <a:latin typeface="Arial Narrow" panose="020B0606020202030204" pitchFamily="34" charset="0"/>
            </a:rPr>
            <a:t>                                                                   </a:t>
          </a:r>
          <a:r>
            <a:rPr lang="el-GR" sz="2400" kern="1200" dirty="0" smtClean="0">
              <a:solidFill>
                <a:srgbClr val="FFFF00"/>
              </a:solidFill>
              <a:latin typeface="Arial Narrow" panose="020B0606020202030204" pitchFamily="34" charset="0"/>
            </a:rPr>
            <a:t>ΕΝΔΥΝΑΜΩΣΗ   </a:t>
          </a:r>
          <a:r>
            <a:rPr lang="el-GR" sz="2400" kern="1200" dirty="0" smtClean="0">
              <a:latin typeface="Arial Narrow" panose="020B0606020202030204" pitchFamily="34" charset="0"/>
            </a:rPr>
            <a:t>        </a:t>
          </a:r>
          <a:endParaRPr lang="el-GR" sz="2400" kern="1200" dirty="0">
            <a:latin typeface="Arial Narrow" panose="020B0606020202030204" pitchFamily="34" charset="0"/>
          </a:endParaRPr>
        </a:p>
      </dsp:txBody>
      <dsp:txXfrm>
        <a:off x="0" y="3831146"/>
        <a:ext cx="8229600" cy="514127"/>
      </dsp:txXfrm>
    </dsp:sp>
    <dsp:sp modelId="{04B40233-C1FC-437F-BC6E-E8C4D862B76C}">
      <dsp:nvSpPr>
        <dsp:cNvPr id="0" name=""/>
        <dsp:cNvSpPr/>
      </dsp:nvSpPr>
      <dsp:spPr>
        <a:xfrm>
          <a:off x="0" y="4371875"/>
          <a:ext cx="8229600" cy="51412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6">
                  <a:lumMod val="60000"/>
                  <a:lumOff val="40000"/>
                </a:schemeClr>
              </a:solidFill>
              <a:latin typeface="Arial Narrow" panose="020B0606020202030204" pitchFamily="34" charset="0"/>
            </a:rPr>
            <a:t>De Palma(2005)From the issue Editor: Evidence – based practice in home health care.                              </a:t>
          </a:r>
          <a:r>
            <a:rPr lang="en-US" sz="1600" i="1" kern="1200" dirty="0" smtClean="0">
              <a:solidFill>
                <a:schemeClr val="accent6">
                  <a:lumMod val="60000"/>
                  <a:lumOff val="40000"/>
                </a:schemeClr>
              </a:solidFill>
              <a:latin typeface="Arial Narrow" panose="020B0606020202030204" pitchFamily="34" charset="0"/>
            </a:rPr>
            <a:t>Home Health Care Management and Practice 17,267-268</a:t>
          </a:r>
          <a:r>
            <a:rPr lang="en-US" sz="1600" kern="1200" dirty="0" smtClean="0">
              <a:solidFill>
                <a:schemeClr val="accent6">
                  <a:lumMod val="60000"/>
                  <a:lumOff val="40000"/>
                </a:schemeClr>
              </a:solidFill>
              <a:latin typeface="Arial Narrow" panose="020B0606020202030204" pitchFamily="34" charset="0"/>
            </a:rPr>
            <a:t> </a:t>
          </a:r>
          <a:endParaRPr lang="el-GR" sz="1600" kern="1200" dirty="0">
            <a:solidFill>
              <a:schemeClr val="accent6">
                <a:lumMod val="60000"/>
                <a:lumOff val="40000"/>
              </a:schemeClr>
            </a:solidFill>
            <a:latin typeface="Arial Narrow" panose="020B0606020202030204" pitchFamily="34" charset="0"/>
          </a:endParaRPr>
        </a:p>
      </dsp:txBody>
      <dsp:txXfrm>
        <a:off x="0" y="4371875"/>
        <a:ext cx="8229600" cy="514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88904-3DBE-46C5-A11C-2EB0227CE4CE}">
      <dsp:nvSpPr>
        <dsp:cNvPr id="0" name=""/>
        <dsp:cNvSpPr/>
      </dsp:nvSpPr>
      <dsp:spPr>
        <a:xfrm>
          <a:off x="0" y="288029"/>
          <a:ext cx="8280920" cy="9114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l-GR" sz="3800" b="1" kern="1200" dirty="0" smtClean="0">
              <a:solidFill>
                <a:srgbClr val="FFC000"/>
              </a:solidFill>
            </a:rPr>
            <a:t>Νοσηλευτική Αξιολόγηση Οικογένειας</a:t>
          </a:r>
          <a:endParaRPr lang="el-GR" sz="3800" b="1" kern="1200" dirty="0">
            <a:solidFill>
              <a:srgbClr val="FFC000"/>
            </a:solidFill>
          </a:endParaRPr>
        </a:p>
      </dsp:txBody>
      <dsp:txXfrm>
        <a:off x="44492" y="332521"/>
        <a:ext cx="8191936"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6A543-3D3D-44C7-A351-26CAF1A13251}">
      <dsp:nvSpPr>
        <dsp:cNvPr id="0" name=""/>
        <dsp:cNvSpPr/>
      </dsp:nvSpPr>
      <dsp:spPr>
        <a:xfrm>
          <a:off x="0" y="33178"/>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l-GR" sz="3400" b="1" kern="1200" dirty="0" smtClean="0">
              <a:solidFill>
                <a:srgbClr val="FFFF00"/>
              </a:solidFill>
            </a:rPr>
            <a:t>Διαφορετικές προσεγγίσεις:</a:t>
          </a:r>
          <a:endParaRPr lang="el-GR" sz="3400" kern="1200" dirty="0">
            <a:solidFill>
              <a:srgbClr val="FFFF00"/>
            </a:solidFill>
          </a:endParaRPr>
        </a:p>
      </dsp:txBody>
      <dsp:txXfrm>
        <a:off x="39809" y="72987"/>
        <a:ext cx="8149982" cy="735872"/>
      </dsp:txXfrm>
    </dsp:sp>
    <dsp:sp modelId="{E119CFAA-86E1-4389-A359-C892E93812E7}">
      <dsp:nvSpPr>
        <dsp:cNvPr id="0" name=""/>
        <dsp:cNvSpPr/>
      </dsp:nvSpPr>
      <dsp:spPr>
        <a:xfrm>
          <a:off x="0" y="946588"/>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l-GR" sz="3400" kern="1200" smtClean="0"/>
            <a:t>Οικογένεια ως περιβάλλον του ατόμου</a:t>
          </a:r>
          <a:endParaRPr lang="el-GR" sz="3400" kern="1200"/>
        </a:p>
      </dsp:txBody>
      <dsp:txXfrm>
        <a:off x="39809" y="986397"/>
        <a:ext cx="8149982" cy="735872"/>
      </dsp:txXfrm>
    </dsp:sp>
    <dsp:sp modelId="{822E3731-065F-4962-BB8D-D2218E687559}">
      <dsp:nvSpPr>
        <dsp:cNvPr id="0" name=""/>
        <dsp:cNvSpPr/>
      </dsp:nvSpPr>
      <dsp:spPr>
        <a:xfrm>
          <a:off x="0" y="1859998"/>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l-GR" sz="3400" kern="1200" smtClean="0"/>
            <a:t>Οικογένεια ως σύστημα</a:t>
          </a:r>
          <a:endParaRPr lang="el-GR" sz="3400" kern="1200"/>
        </a:p>
      </dsp:txBody>
      <dsp:txXfrm>
        <a:off x="39809" y="1899807"/>
        <a:ext cx="8149982" cy="735872"/>
      </dsp:txXfrm>
    </dsp:sp>
    <dsp:sp modelId="{9C63A862-540A-4ADE-AB90-56B141DF62EC}">
      <dsp:nvSpPr>
        <dsp:cNvPr id="0" name=""/>
        <dsp:cNvSpPr/>
      </dsp:nvSpPr>
      <dsp:spPr>
        <a:xfrm>
          <a:off x="0" y="2773408"/>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l-GR" sz="3400" kern="1200" smtClean="0"/>
            <a:t>Οικογένεια ως χρήστης υπηρεσιών</a:t>
          </a:r>
          <a:endParaRPr lang="el-GR" sz="3400" kern="1200"/>
        </a:p>
      </dsp:txBody>
      <dsp:txXfrm>
        <a:off x="39809" y="2813217"/>
        <a:ext cx="8149982" cy="735872"/>
      </dsp:txXfrm>
    </dsp:sp>
    <dsp:sp modelId="{57D36A41-3AB3-4179-87BB-A030F1BF2DD7}">
      <dsp:nvSpPr>
        <dsp:cNvPr id="0" name=""/>
        <dsp:cNvSpPr/>
      </dsp:nvSpPr>
      <dsp:spPr>
        <a:xfrm>
          <a:off x="0" y="3686818"/>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l-GR" sz="3400" kern="1200" smtClean="0"/>
            <a:t>Οικογένεια ως θεσμός της κοινωνίας</a:t>
          </a:r>
          <a:endParaRPr lang="el-GR" sz="3400" kern="1200"/>
        </a:p>
      </dsp:txBody>
      <dsp:txXfrm>
        <a:off x="39809" y="3726627"/>
        <a:ext cx="8149982" cy="735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0D8B3-6083-4AD7-B6AC-346D91F6F0FC}">
      <dsp:nvSpPr>
        <dsp:cNvPr id="0" name=""/>
        <dsp:cNvSpPr/>
      </dsp:nvSpPr>
      <dsp:spPr>
        <a:xfrm>
          <a:off x="0" y="864424"/>
          <a:ext cx="4968552" cy="2952000"/>
        </a:xfrm>
        <a:prstGeom prst="right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sp>
    <dsp:sp modelId="{EB3687B3-55C6-4C0F-88D3-9B6CBE3485E0}">
      <dsp:nvSpPr>
        <dsp:cNvPr id="0" name=""/>
        <dsp:cNvSpPr/>
      </dsp:nvSpPr>
      <dsp:spPr>
        <a:xfrm>
          <a:off x="432049" y="1728191"/>
          <a:ext cx="2400504" cy="1285064"/>
        </a:xfrm>
        <a:prstGeom prst="rect">
          <a:avLst/>
        </a:prstGeom>
        <a:solidFill>
          <a:srgbClr val="FF0000"/>
        </a:solidFill>
        <a:ln>
          <a:noFill/>
        </a:ln>
        <a:effectLst>
          <a:glow rad="228600">
            <a:schemeClr val="accent1">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FF00"/>
              </a:solidFill>
            </a:rPr>
            <a:t>FRIEDMAN</a:t>
          </a:r>
          <a:endParaRPr lang="el-GR" sz="3700" b="1" kern="1200" dirty="0">
            <a:solidFill>
              <a:srgbClr val="FFFF00"/>
            </a:solidFill>
          </a:endParaRPr>
        </a:p>
      </dsp:txBody>
      <dsp:txXfrm>
        <a:off x="432049" y="1728191"/>
        <a:ext cx="2400504" cy="1285064"/>
      </dsp:txXfrm>
    </dsp:sp>
    <dsp:sp modelId="{A618288C-3584-4610-8B8C-99634AA65513}">
      <dsp:nvSpPr>
        <dsp:cNvPr id="0" name=""/>
        <dsp:cNvSpPr/>
      </dsp:nvSpPr>
      <dsp:spPr>
        <a:xfrm>
          <a:off x="1471889" y="1029541"/>
          <a:ext cx="463982"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lvl="0" algn="ctr" defTabSz="1644650">
            <a:lnSpc>
              <a:spcPct val="90000"/>
            </a:lnSpc>
            <a:spcBef>
              <a:spcPct val="0"/>
            </a:spcBef>
            <a:spcAft>
              <a:spcPct val="35000"/>
            </a:spcAft>
          </a:pPr>
          <a:r>
            <a:rPr lang="en-US" sz="3700" kern="1200" dirty="0" smtClean="0"/>
            <a:t> </a:t>
          </a:r>
          <a:endParaRPr lang="el-GR" sz="3700" kern="1200" dirty="0"/>
        </a:p>
      </dsp:txBody>
      <dsp:txXfrm>
        <a:off x="1471889" y="1029541"/>
        <a:ext cx="463982" cy="1476000"/>
      </dsp:txXfrm>
    </dsp:sp>
    <dsp:sp modelId="{66D61374-2949-4580-BD43-C3B07DE5E0F0}">
      <dsp:nvSpPr>
        <dsp:cNvPr id="0" name=""/>
        <dsp:cNvSpPr/>
      </dsp:nvSpPr>
      <dsp:spPr>
        <a:xfrm>
          <a:off x="957634" y="1170212"/>
          <a:ext cx="463982"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lvl="0" algn="ctr" defTabSz="1644650">
            <a:lnSpc>
              <a:spcPct val="90000"/>
            </a:lnSpc>
            <a:spcBef>
              <a:spcPct val="0"/>
            </a:spcBef>
            <a:spcAft>
              <a:spcPct val="35000"/>
            </a:spcAft>
          </a:pPr>
          <a:r>
            <a:rPr lang="en-US" sz="3700" kern="1200" dirty="0" smtClean="0"/>
            <a:t>  </a:t>
          </a:r>
          <a:endParaRPr lang="el-GR" sz="3700" kern="1200" dirty="0"/>
        </a:p>
      </dsp:txBody>
      <dsp:txXfrm>
        <a:off x="957634" y="1170212"/>
        <a:ext cx="463982" cy="1476000"/>
      </dsp:txXfrm>
    </dsp:sp>
    <dsp:sp modelId="{53F97BBF-EBF2-4C2C-A9BA-4DF71CDDE818}">
      <dsp:nvSpPr>
        <dsp:cNvPr id="0" name=""/>
        <dsp:cNvSpPr/>
      </dsp:nvSpPr>
      <dsp:spPr>
        <a:xfrm>
          <a:off x="400856" y="1170212"/>
          <a:ext cx="463982"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lvl="0" algn="ctr" defTabSz="1644650">
            <a:lnSpc>
              <a:spcPct val="90000"/>
            </a:lnSpc>
            <a:spcBef>
              <a:spcPct val="0"/>
            </a:spcBef>
            <a:spcAft>
              <a:spcPct val="35000"/>
            </a:spcAft>
          </a:pPr>
          <a:r>
            <a:rPr lang="en-US" sz="3700" kern="1200" dirty="0" smtClean="0"/>
            <a:t>  </a:t>
          </a:r>
          <a:endParaRPr lang="el-GR" sz="3700" kern="1200" dirty="0"/>
        </a:p>
      </dsp:txBody>
      <dsp:txXfrm>
        <a:off x="400856" y="1170212"/>
        <a:ext cx="463982" cy="147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FC9CF-5783-4B6A-A8C7-647FD3CF5DEE}">
      <dsp:nvSpPr>
        <dsp:cNvPr id="0" name=""/>
        <dsp:cNvSpPr/>
      </dsp:nvSpPr>
      <dsp:spPr>
        <a:xfrm>
          <a:off x="1101722" y="0"/>
          <a:ext cx="6243093" cy="37444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BADDB-A640-4DF8-AC61-29CF8B49845B}">
      <dsp:nvSpPr>
        <dsp:cNvPr id="0" name=""/>
        <dsp:cNvSpPr/>
      </dsp:nvSpPr>
      <dsp:spPr>
        <a:xfrm>
          <a:off x="1368131" y="1080114"/>
          <a:ext cx="4452794" cy="1497766"/>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l-GR" sz="3800" b="1" kern="1200" dirty="0" err="1" smtClean="0">
              <a:solidFill>
                <a:srgbClr val="FF0000"/>
              </a:solidFill>
            </a:rPr>
            <a:t>Ειδη</a:t>
          </a:r>
          <a:r>
            <a:rPr lang="el-GR" sz="3800" b="1" kern="1200" dirty="0" smtClean="0">
              <a:solidFill>
                <a:srgbClr val="FF0000"/>
              </a:solidFill>
            </a:rPr>
            <a:t>  παρεμβάσεων </a:t>
          </a:r>
          <a:r>
            <a:rPr lang="en-US" sz="3800" b="1" kern="1200" dirty="0" smtClean="0">
              <a:solidFill>
                <a:srgbClr val="FF0000"/>
              </a:solidFill>
            </a:rPr>
            <a:t/>
          </a:r>
          <a:br>
            <a:rPr lang="en-US" sz="3800" b="1" kern="1200" dirty="0" smtClean="0">
              <a:solidFill>
                <a:srgbClr val="FF0000"/>
              </a:solidFill>
            </a:rPr>
          </a:br>
          <a:r>
            <a:rPr lang="el-GR" sz="3800" b="1" kern="1200" dirty="0" smtClean="0">
              <a:solidFill>
                <a:srgbClr val="FF0000"/>
              </a:solidFill>
            </a:rPr>
            <a:t>Στην </a:t>
          </a:r>
          <a:r>
            <a:rPr lang="el-GR" sz="3800" b="1" kern="1200" dirty="0" err="1" smtClean="0">
              <a:solidFill>
                <a:srgbClr val="FF0000"/>
              </a:solidFill>
            </a:rPr>
            <a:t>οικογενεια</a:t>
          </a:r>
          <a:endParaRPr lang="el-GR" sz="3800" kern="1200" dirty="0">
            <a:solidFill>
              <a:srgbClr val="FF0000"/>
            </a:solidFill>
          </a:endParaRPr>
        </a:p>
      </dsp:txBody>
      <dsp:txXfrm>
        <a:off x="1441246" y="1153229"/>
        <a:ext cx="4306564" cy="1351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20989-87E6-4BC6-B71D-7B6218592C77}">
      <dsp:nvSpPr>
        <dsp:cNvPr id="0" name=""/>
        <dsp:cNvSpPr/>
      </dsp:nvSpPr>
      <dsp:spPr>
        <a:xfrm>
          <a:off x="0" y="178041"/>
          <a:ext cx="8229600" cy="4169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l-GR" sz="2700" kern="1200" dirty="0" smtClean="0"/>
            <a:t>Η διατύπωση των νοσηλευτικών διαγνώσεων είναι το στάδιο της νοσηλευτικής διεργασίας όπου αναλύονται τα </a:t>
          </a:r>
          <a:r>
            <a:rPr lang="el-GR" sz="2700" kern="1200" dirty="0" err="1" smtClean="0"/>
            <a:t>συλλεχθέντα</a:t>
          </a:r>
          <a:r>
            <a:rPr lang="el-GR" sz="2700" kern="1200" dirty="0" smtClean="0"/>
            <a:t>  δεδομένα, ώστε να αναγνωριστούν τα προβλήματα ή οι ανάγκες του ατόμου.  </a:t>
          </a:r>
        </a:p>
        <a:p>
          <a:pPr lvl="0" algn="ctr" defTabSz="1200150" rtl="0">
            <a:lnSpc>
              <a:spcPct val="90000"/>
            </a:lnSpc>
            <a:spcBef>
              <a:spcPct val="0"/>
            </a:spcBef>
            <a:spcAft>
              <a:spcPct val="35000"/>
            </a:spcAft>
          </a:pPr>
          <a:r>
            <a:rPr lang="el-GR" sz="2700" kern="1200" dirty="0" smtClean="0"/>
            <a:t>Η διατύπωση της νοσηλευτικής διάγνωσης συνδυάζει την ειδική ανάγκη του ατόμου με τους σχετιζόμενους παράγοντες ή παράγοντες κινδύνου (αιτιολογία) και τα προσδιοριστικά χαρακτηριστικά (ενδείξεις).  </a:t>
          </a:r>
          <a:endParaRPr lang="el-GR" sz="2700" kern="1200" dirty="0"/>
        </a:p>
      </dsp:txBody>
      <dsp:txXfrm>
        <a:off x="203557" y="381598"/>
        <a:ext cx="7822486" cy="3762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AA15D-FB9E-4B0A-935F-8C4D6AB09A2B}">
      <dsp:nvSpPr>
        <dsp:cNvPr id="0" name=""/>
        <dsp:cNvSpPr/>
      </dsp:nvSpPr>
      <dsp:spPr>
        <a:xfrm>
          <a:off x="0" y="0"/>
          <a:ext cx="8424936" cy="539946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l-GR" sz="2500" u="sng" kern="1200" dirty="0" smtClean="0"/>
            <a:t>Ο σχεδιασμός της φροντίδας</a:t>
          </a:r>
          <a:r>
            <a:rPr lang="el-GR" sz="2500" b="1" kern="1200" dirty="0" smtClean="0"/>
            <a:t> </a:t>
          </a:r>
          <a:r>
            <a:rPr lang="el-GR" sz="2500" kern="1200" dirty="0" smtClean="0"/>
            <a:t>του ασθενούς στο σπίτι, περιλαμβάνει τη θέσπιση των στόχων, την αναγνώριση των επιθυμητών εκβάσεων και τον προσδιορισμό των ειδικών νοσηλευτικών παρεμβάσεων και  κρίνεται σκόπιμο να γίνεται από τον </a:t>
          </a:r>
          <a:r>
            <a:rPr lang="el-GR" sz="2500" kern="1200" dirty="0" err="1" smtClean="0"/>
            <a:t>κατ’οίκον</a:t>
          </a:r>
          <a:r>
            <a:rPr lang="el-GR" sz="2500" kern="1200" dirty="0" smtClean="0"/>
            <a:t> νοσηλευτή και τη διεπιστημονική ομάδα. </a:t>
          </a:r>
        </a:p>
        <a:p>
          <a:pPr lvl="0" algn="ctr" defTabSz="1111250" rtl="0">
            <a:lnSpc>
              <a:spcPct val="90000"/>
            </a:lnSpc>
            <a:spcBef>
              <a:spcPct val="0"/>
            </a:spcBef>
            <a:spcAft>
              <a:spcPct val="35000"/>
            </a:spcAft>
          </a:pPr>
          <a:r>
            <a:rPr lang="el-GR" sz="2500" kern="1200" dirty="0" smtClean="0"/>
            <a:t>Οι στόχοι μπορεί να είναι μακροπρόθεσμοι ή βραχυπρόθεσμοι και αφορούν τις ανάγκες του ασθενούς /οικογένειας και μπορούν να τροποποιούνται συχνά. </a:t>
          </a:r>
        </a:p>
        <a:p>
          <a:pPr lvl="0" algn="ctr" defTabSz="1111250" rtl="0">
            <a:lnSpc>
              <a:spcPct val="90000"/>
            </a:lnSpc>
            <a:spcBef>
              <a:spcPct val="0"/>
            </a:spcBef>
            <a:spcAft>
              <a:spcPct val="35000"/>
            </a:spcAft>
          </a:pPr>
          <a:r>
            <a:rPr lang="el-GR" sz="2500" kern="1200" dirty="0" smtClean="0"/>
            <a:t>Οι αναφερόμενες εκβάσεις αφορούν τους σκοπούς της φροντίδας, είναι με ακρίβεια διατυπωμένες, </a:t>
          </a:r>
          <a:r>
            <a:rPr lang="el-GR" sz="2500" kern="1200" dirty="0" err="1" smtClean="0"/>
            <a:t>ασθενοκεντρικές</a:t>
          </a:r>
          <a:r>
            <a:rPr lang="el-GR" sz="2500" kern="1200" dirty="0" smtClean="0"/>
            <a:t>, καθορισμένες στο χρόνο και μετρήσιμες. </a:t>
          </a:r>
          <a:endParaRPr lang="el-GR" sz="2500" kern="1200" dirty="0"/>
        </a:p>
      </dsp:txBody>
      <dsp:txXfrm>
        <a:off x="263580" y="263580"/>
        <a:ext cx="7897776" cy="4872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EFFE-6DF9-4012-82A2-094BBF6FCF15}">
      <dsp:nvSpPr>
        <dsp:cNvPr id="0" name=""/>
        <dsp:cNvSpPr/>
      </dsp:nvSpPr>
      <dsp:spPr>
        <a:xfrm>
          <a:off x="0" y="0"/>
          <a:ext cx="5040560" cy="504056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BD812-A937-4634-BC36-4AE95C753BEA}">
      <dsp:nvSpPr>
        <dsp:cNvPr id="0" name=""/>
        <dsp:cNvSpPr/>
      </dsp:nvSpPr>
      <dsp:spPr>
        <a:xfrm>
          <a:off x="2520280" y="0"/>
          <a:ext cx="5904656" cy="50405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u="sng" kern="1200" smtClean="0"/>
            <a:t>Η εφαρμογή των παρεμβάσεων.</a:t>
          </a:r>
          <a:r>
            <a:rPr lang="el-GR" sz="2200" kern="1200" smtClean="0"/>
            <a:t> Με βάση τους μακροχρόνιους και βραχυχρόνιους σκοπούς που τέθηκαν από το νοσηλευτή, τον ασθενή/οικογένεια/φροντιστή και τη διεπιστημονική ομάδα επιτελούνται συγκεκριμένες παρεμβάσεις, θεραπείες, δράσεις που θα συμβάλλουν στην επίτευξη των επιθυμητών εκβάσεων. Η παροχή της νοσηλευτικής φροντίδας αφορά σε συγκεκριμένες νοσηλευτικές πράξεις, όπως παρεμβατικές και μη παρεμβατικές διεργασίες, ψυχολογική υποστήριξη, αυτοφροντίδα, εκπαίδευση και διδασκαλία, προαγωγή υγείας, συνεργασία με τη διεπιστημονική ομάδα, ειδικές φροντίδες (κολοστομία, τραχειοστομία, κ.α.).  </a:t>
          </a:r>
          <a:endParaRPr lang="el-GR" sz="2200" kern="1200"/>
        </a:p>
      </dsp:txBody>
      <dsp:txXfrm>
        <a:off x="2520280" y="0"/>
        <a:ext cx="5904656" cy="50405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Λίστα μεταβλητού πλάτους"/>
  <dgm:desc val="Χρησιμοποιήστε το για να δώσετε έμφαση σε στοιχεία διαφορετικής βαρύτητας. Λειτουργεί καλά με μεγάλο κείμενο Επιπέδου 1. Το πλάτος κάθε σχήματος καθορίζεται ανεξάρτητα, με βάση το κείμενό του. "/>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51BD9-76C4-4209-83FD-5F37487D71DD}" type="datetimeFigureOut">
              <a:rPr lang="el-GR" smtClean="0"/>
              <a:t>22/3/2015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E325C-5795-4915-8120-E041C2B30C35}" type="slidenum">
              <a:rPr lang="el-GR" smtClean="0"/>
              <a:t>‹#›</a:t>
            </a:fld>
            <a:endParaRPr lang="el-GR"/>
          </a:p>
        </p:txBody>
      </p:sp>
    </p:spTree>
    <p:extLst>
      <p:ext uri="{BB962C8B-B14F-4D97-AF65-F5344CB8AC3E}">
        <p14:creationId xmlns:p14="http://schemas.microsoft.com/office/powerpoint/2010/main" val="69908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05736-558D-451C-A573-69E026751B9C}" type="slidenum">
              <a:rPr lang="el-GR">
                <a:solidFill>
                  <a:prstClr val="black"/>
                </a:solidFill>
              </a:rPr>
              <a:pPr/>
              <a:t>2</a:t>
            </a:fld>
            <a:endParaRPr lang="el-GR">
              <a:solidFill>
                <a:prstClr val="black"/>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22/3/2015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22/3/2015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1052736"/>
            <a:ext cx="7772400" cy="1470025"/>
          </a:xfrm>
          <a:solidFill>
            <a:schemeClr val="accent1">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
            </a:r>
            <a:br>
              <a:rPr lang="en-US" dirty="0" smtClean="0"/>
            </a:br>
            <a:r>
              <a:rPr lang="el-GR" b="1" dirty="0" smtClean="0">
                <a:solidFill>
                  <a:srgbClr val="FFC000"/>
                </a:solidFill>
              </a:rPr>
              <a:t>Το </a:t>
            </a:r>
            <a:r>
              <a:rPr lang="el-GR" b="1" dirty="0">
                <a:solidFill>
                  <a:srgbClr val="FFC000"/>
                </a:solidFill>
              </a:rPr>
              <a:t>σύστημα </a:t>
            </a:r>
            <a:r>
              <a:rPr lang="el-GR" b="1" dirty="0" smtClean="0">
                <a:solidFill>
                  <a:srgbClr val="FFC000"/>
                </a:solidFill>
              </a:rPr>
              <a:t>ταξινόμησης</a:t>
            </a:r>
            <a:r>
              <a:rPr lang="en-US" b="1" dirty="0" smtClean="0">
                <a:solidFill>
                  <a:srgbClr val="FFC000"/>
                </a:solidFill>
                <a:latin typeface="Baskerville Old Face" panose="02020602080505020303" pitchFamily="18" charset="0"/>
              </a:rPr>
              <a:t> NANDA-I</a:t>
            </a:r>
            <a:r>
              <a:rPr lang="en-US" dirty="0" smtClean="0">
                <a:solidFill>
                  <a:srgbClr val="FFC000"/>
                </a:solidFill>
                <a:latin typeface="Baskerville Old Face" panose="02020602080505020303" pitchFamily="18" charset="0"/>
              </a:rPr>
              <a:t/>
            </a:r>
            <a:br>
              <a:rPr lang="en-US" dirty="0" smtClean="0">
                <a:solidFill>
                  <a:srgbClr val="FFC000"/>
                </a:solidFill>
                <a:latin typeface="Baskerville Old Face" panose="02020602080505020303" pitchFamily="18" charset="0"/>
              </a:rPr>
            </a:br>
            <a:endParaRPr lang="el-GR" dirty="0">
              <a:solidFill>
                <a:srgbClr val="FFC000"/>
              </a:solidFill>
            </a:endParaRPr>
          </a:p>
        </p:txBody>
      </p:sp>
      <p:sp>
        <p:nvSpPr>
          <p:cNvPr id="4" name="Rectangle 3"/>
          <p:cNvSpPr txBox="1">
            <a:spLocks noChangeArrowheads="1"/>
          </p:cNvSpPr>
          <p:nvPr/>
        </p:nvSpPr>
        <p:spPr bwMode="auto">
          <a:xfrm>
            <a:off x="1338576" y="4205748"/>
            <a:ext cx="6400800" cy="1371600"/>
          </a:xfrm>
          <a:prstGeom prst="rect">
            <a:avLst/>
          </a:prstGeom>
          <a:solidFill>
            <a:srgbClr val="E5FFFF">
              <a:lumMod val="25000"/>
            </a:srgbClr>
          </a:solidFill>
          <a:ln w="9525">
            <a:solidFill>
              <a:schemeClr val="tx1"/>
            </a:solidFill>
            <a:miter lim="800000"/>
            <a:headEnd/>
            <a:tailEnd/>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prst="relaxedInset"/>
          </a:sp3d>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80000"/>
              </a:lnSpc>
              <a:spcBef>
                <a:spcPct val="20000"/>
              </a:spcBef>
              <a:spcAft>
                <a:spcPct val="0"/>
              </a:spcAft>
              <a:buClr>
                <a:srgbClr val="00CCFF"/>
              </a:buClr>
              <a:buSzPct val="65000"/>
              <a:buFont typeface="Wingdings" pitchFamily="2" charset="2"/>
              <a:buNone/>
              <a:tabLst/>
              <a:defRPr/>
            </a:pPr>
            <a:endParaRPr kumimoji="0" lang="en-US" altLang="el-GR" sz="16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a:p>
            <a:pPr marL="0" marR="0" lvl="0" indent="0" algn="ctr" defTabSz="914400" rtl="0" eaLnBrk="1" fontAlgn="base" latinLnBrk="0" hangingPunct="1">
              <a:lnSpc>
                <a:spcPct val="80000"/>
              </a:lnSpc>
              <a:spcBef>
                <a:spcPct val="20000"/>
              </a:spcBef>
              <a:spcAft>
                <a:spcPct val="0"/>
              </a:spcAft>
              <a:buClr>
                <a:srgbClr val="00CCFF"/>
              </a:buClr>
              <a:buSzPct val="65000"/>
              <a:buFont typeface="Wingdings" pitchFamily="2" charset="2"/>
              <a:buNone/>
              <a:tabLst/>
              <a:defRPr/>
            </a:pPr>
            <a: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t>Δρ. ΑΘΗΝΑ ΚΑΛΟΚΑΙΡΙΝΟΥ-</a:t>
            </a:r>
            <a:r>
              <a:rPr kumimoji="0" lang="en-US" altLang="el-GR" sz="1600" b="1" i="0" u="none" strike="noStrike" kern="0" cap="none" spc="0" normalizeH="0" baseline="0" noProof="0" dirty="0" smtClean="0">
                <a:ln>
                  <a:noFill/>
                </a:ln>
                <a:solidFill>
                  <a:srgbClr val="FFFFFF"/>
                </a:solidFill>
                <a:effectLst/>
                <a:uLnTx/>
                <a:uFillTx/>
                <a:latin typeface="Tahoma"/>
                <a:ea typeface="+mn-ea"/>
                <a:cs typeface="+mn-cs"/>
              </a:rPr>
              <a:t>A</a:t>
            </a:r>
            <a: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t>ΝΑΓΝΩΣΤΟΠΟΥΛΟΥ</a:t>
            </a:r>
            <a:b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br>
            <a:r>
              <a:rPr kumimoji="0" lang="en-US" altLang="el-GR" sz="1600" b="1" i="0" u="none" strike="noStrike" kern="0" cap="none" spc="0" normalizeH="0" baseline="0" noProof="0" dirty="0" smtClean="0">
                <a:ln>
                  <a:noFill/>
                </a:ln>
                <a:solidFill>
                  <a:srgbClr val="FFFFFF"/>
                </a:solidFill>
                <a:effectLst/>
                <a:uLnTx/>
                <a:uFillTx/>
                <a:latin typeface="Tahoma"/>
                <a:ea typeface="+mn-ea"/>
                <a:cs typeface="+mn-cs"/>
              </a:rPr>
              <a:t> </a:t>
            </a:r>
            <a: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t>ΚΑΘΗΓΗΤΡΙΑ</a:t>
            </a:r>
          </a:p>
          <a:p>
            <a:pPr marL="0" marR="0" lvl="0" indent="0" algn="ctr" defTabSz="914400" rtl="0" eaLnBrk="1" fontAlgn="base" latinLnBrk="0" hangingPunct="1">
              <a:lnSpc>
                <a:spcPct val="80000"/>
              </a:lnSpc>
              <a:spcBef>
                <a:spcPct val="20000"/>
              </a:spcBef>
              <a:spcAft>
                <a:spcPct val="0"/>
              </a:spcAft>
              <a:buClr>
                <a:srgbClr val="00CCFF"/>
              </a:buClr>
              <a:buSzPct val="65000"/>
              <a:buFont typeface="Wingdings" pitchFamily="2" charset="2"/>
              <a:buNone/>
              <a:tabLst/>
              <a:defRPr/>
            </a:pPr>
            <a: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t>ΚΟΙΝΟΤΙΚΗΣ ΝΟΣΗΛΕΥΤΙΚΗΣ</a:t>
            </a:r>
            <a:b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br>
            <a:r>
              <a:rPr kumimoji="0" lang="el-GR" altLang="el-GR" sz="1600" b="1" i="0" u="none" strike="noStrike" kern="0" cap="none" spc="0" normalizeH="0" baseline="0" noProof="0" dirty="0" smtClean="0">
                <a:ln>
                  <a:noFill/>
                </a:ln>
                <a:solidFill>
                  <a:srgbClr val="FFFFFF"/>
                </a:solidFill>
                <a:effectLst/>
                <a:uLnTx/>
                <a:uFillTx/>
                <a:latin typeface="Tahoma"/>
                <a:ea typeface="+mn-ea"/>
                <a:cs typeface="+mn-cs"/>
              </a:rPr>
              <a:t>ΤΜΗΜΑ ΝΟΣΗΛΕΥΤΙΚΗΣ ΠΑΝΕΠΙΣΤΗΜΙΟΥ ΑΘΗΝΩΝ</a:t>
            </a:r>
            <a:endParaRPr kumimoji="0" lang="en-GB" altLang="el-GR" sz="1600" b="1" i="0" u="none" strike="noStrike" kern="0" cap="none" spc="0" normalizeH="0" baseline="0" noProof="0" dirty="0" smtClean="0">
              <a:ln>
                <a:noFill/>
              </a:ln>
              <a:solidFill>
                <a:srgbClr val="FFFFFF"/>
              </a:solidFill>
              <a:effectLst/>
              <a:uLnTx/>
              <a:uFillTx/>
              <a:latin typeface="Tahoma"/>
              <a:ea typeface="+mn-ea"/>
              <a:cs typeface="+mn-cs"/>
            </a:endParaRPr>
          </a:p>
          <a:p>
            <a:pPr marL="0" marR="0" lvl="0" indent="0" algn="ctr" defTabSz="914400" rtl="0" eaLnBrk="1" fontAlgn="base" latinLnBrk="0" hangingPunct="1">
              <a:lnSpc>
                <a:spcPct val="80000"/>
              </a:lnSpc>
              <a:spcBef>
                <a:spcPct val="20000"/>
              </a:spcBef>
              <a:spcAft>
                <a:spcPct val="0"/>
              </a:spcAft>
              <a:buClr>
                <a:srgbClr val="00CCFF"/>
              </a:buClr>
              <a:buSzPct val="65000"/>
              <a:buFont typeface="Wingdings" pitchFamily="2" charset="2"/>
              <a:buNone/>
              <a:tabLst/>
              <a:defRPr/>
            </a:pPr>
            <a:endParaRPr kumimoji="0" lang="el-GR" altLang="el-GR" sz="1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endParaRPr>
          </a:p>
        </p:txBody>
      </p:sp>
    </p:spTree>
    <p:extLst>
      <p:ext uri="{BB962C8B-B14F-4D97-AF65-F5344CB8AC3E}">
        <p14:creationId xmlns:p14="http://schemas.microsoft.com/office/powerpoint/2010/main" val="33199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a:xfrm>
            <a:off x="457200" y="320040"/>
            <a:ext cx="7239000" cy="608630"/>
          </a:xfrm>
        </p:spPr>
        <p:txBody>
          <a:bodyPr>
            <a:normAutofit fontScale="90000"/>
          </a:bodyPr>
          <a:lstStyle/>
          <a:p>
            <a:pPr fontAlgn="auto">
              <a:spcAft>
                <a:spcPts val="0"/>
              </a:spcAft>
              <a:defRPr/>
            </a:pPr>
            <a:r>
              <a:rPr lang="en-US" sz="3600" dirty="0">
                <a:solidFill>
                  <a:schemeClr val="tx2"/>
                </a:solidFill>
                <a:cs typeface="Times New Roman" pitchFamily="18" charset="0"/>
              </a:rPr>
              <a:t>King</a:t>
            </a:r>
            <a:r>
              <a:rPr lang="el-GR" sz="3600" dirty="0">
                <a:solidFill>
                  <a:schemeClr val="tx2"/>
                </a:solidFill>
                <a:cs typeface="Times New Roman" pitchFamily="18" charset="0"/>
              </a:rPr>
              <a:t>:</a:t>
            </a:r>
            <a:endParaRPr lang="en-US" sz="3600" dirty="0">
              <a:solidFill>
                <a:schemeClr val="tx2"/>
              </a:solidFill>
              <a:cs typeface="Times New Roman" pitchFamily="18" charset="0"/>
            </a:endParaRPr>
          </a:p>
        </p:txBody>
      </p:sp>
      <p:sp>
        <p:nvSpPr>
          <p:cNvPr id="275459" name="Rectangle 3"/>
          <p:cNvSpPr>
            <a:spLocks noGrp="1" noRot="1" noChangeArrowheads="1"/>
          </p:cNvSpPr>
          <p:nvPr>
            <p:ph idx="1"/>
          </p:nvPr>
        </p:nvSpPr>
        <p:spPr>
          <a:xfrm>
            <a:off x="214313" y="1285875"/>
            <a:ext cx="4572000" cy="3286125"/>
          </a:xfrm>
          <a:ln w="57150">
            <a:solidFill>
              <a:schemeClr val="accent1"/>
            </a:solidFill>
            <a:miter lim="800000"/>
            <a:headEnd/>
            <a:tailEnd/>
          </a:ln>
        </p:spPr>
        <p:txBody>
          <a:bodyPr/>
          <a:lstStyle/>
          <a:p>
            <a:pPr marL="609600" indent="-609600" algn="just">
              <a:buFont typeface="Wingdings 2" pitchFamily="18" charset="2"/>
              <a:buNone/>
            </a:pPr>
            <a:r>
              <a:rPr lang="el-GR" altLang="el-GR" sz="2400" smtClean="0">
                <a:solidFill>
                  <a:srgbClr val="FFFF99"/>
                </a:solidFill>
                <a:cs typeface="Times New Roman" pitchFamily="18" charset="0"/>
              </a:rPr>
              <a:t>       </a:t>
            </a:r>
            <a:r>
              <a:rPr lang="el-GR" altLang="el-GR" sz="2400" smtClean="0">
                <a:latin typeface="Calibri" pitchFamily="34" charset="0"/>
                <a:cs typeface="Times New Roman" pitchFamily="18" charset="0"/>
              </a:rPr>
              <a:t>Ανέπτυξε μία νοσηλευτική θεωρία που αναγνωρίζει την οικογένεια ως ένα διαπροσωπικό και κοινωνικό σύστημα και την ορίζει ως μία μικρή ομάδα ατόμων με σκοπό την κοινωνικοποίηση των μελών της.</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285875"/>
            <a:ext cx="2386013" cy="328612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57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anim calcmode="lin" valueType="num">
                                      <p:cBhvr additive="base">
                                        <p:cTn id="7" dur="500" fill="hold"/>
                                        <p:tgtEl>
                                          <p:spTgt spid="275458"/>
                                        </p:tgtEl>
                                        <p:attrNameLst>
                                          <p:attrName>ppt_x</p:attrName>
                                        </p:attrNameLst>
                                      </p:cBhvr>
                                      <p:tavLst>
                                        <p:tav tm="0">
                                          <p:val>
                                            <p:strVal val="0-#ppt_w/2"/>
                                          </p:val>
                                        </p:tav>
                                        <p:tav tm="100000">
                                          <p:val>
                                            <p:strVal val="#ppt_x"/>
                                          </p:val>
                                        </p:tav>
                                      </p:tavLst>
                                    </p:anim>
                                    <p:anim calcmode="lin" valueType="num">
                                      <p:cBhvr additive="base">
                                        <p:cTn id="8" dur="500" fill="hold"/>
                                        <p:tgtEl>
                                          <p:spTgt spid="275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5459">
                                            <p:txEl>
                                              <p:pRg st="0" end="0"/>
                                            </p:txEl>
                                          </p:spTgt>
                                        </p:tgtEl>
                                        <p:attrNameLst>
                                          <p:attrName>style.visibility</p:attrName>
                                        </p:attrNameLst>
                                      </p:cBhvr>
                                      <p:to>
                                        <p:strVal val="visible"/>
                                      </p:to>
                                    </p:set>
                                    <p:anim calcmode="lin" valueType="num">
                                      <p:cBhvr additive="base">
                                        <p:cTn id="13"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5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a:xfrm>
            <a:off x="333396" y="-71462"/>
            <a:ext cx="7239000" cy="785818"/>
          </a:xfrm>
        </p:spPr>
        <p:txBody>
          <a:bodyPr/>
          <a:lstStyle/>
          <a:p>
            <a:pPr marL="838200" indent="-838200" fontAlgn="auto">
              <a:spcAft>
                <a:spcPts val="0"/>
              </a:spcAft>
              <a:defRPr/>
            </a:pPr>
            <a:r>
              <a:rPr lang="en-US" sz="3600" dirty="0">
                <a:solidFill>
                  <a:schemeClr val="tx2"/>
                </a:solidFill>
                <a:cs typeface="Times New Roman" pitchFamily="18" charset="0"/>
              </a:rPr>
              <a:t>Roy</a:t>
            </a:r>
            <a:r>
              <a:rPr lang="el-GR" sz="3600" dirty="0" smtClean="0">
                <a:solidFill>
                  <a:schemeClr val="tx2"/>
                </a:solidFill>
                <a:cs typeface="Times New Roman" pitchFamily="18" charset="0"/>
              </a:rPr>
              <a:t>:</a:t>
            </a:r>
            <a:endParaRPr lang="en-US" sz="3600" dirty="0">
              <a:solidFill>
                <a:srgbClr val="FFFF99"/>
              </a:solidFill>
              <a:cs typeface="Times New Roman" pitchFamily="18" charset="0"/>
            </a:endParaRPr>
          </a:p>
        </p:txBody>
      </p:sp>
      <p:sp>
        <p:nvSpPr>
          <p:cNvPr id="277507" name="Rectangle 3"/>
          <p:cNvSpPr>
            <a:spLocks noGrp="1" noRot="1" noChangeArrowheads="1"/>
          </p:cNvSpPr>
          <p:nvPr>
            <p:ph idx="1"/>
          </p:nvPr>
        </p:nvSpPr>
        <p:spPr>
          <a:xfrm>
            <a:off x="0" y="785813"/>
            <a:ext cx="6072188" cy="6072187"/>
          </a:xfrm>
        </p:spPr>
        <p:txBody>
          <a:bodyPr>
            <a:normAutofit lnSpcReduction="10000"/>
          </a:bodyPr>
          <a:lstStyle/>
          <a:p>
            <a:pPr marL="609600" indent="-609600" algn="just" fontAlgn="auto">
              <a:spcAft>
                <a:spcPts val="0"/>
              </a:spcAft>
              <a:buSzPct val="100000"/>
              <a:buFont typeface="Wingdings 2"/>
              <a:buChar char=""/>
              <a:defRPr/>
            </a:pPr>
            <a:r>
              <a:rPr lang="el-GR" sz="2400" dirty="0">
                <a:solidFill>
                  <a:srgbClr val="FFFF99"/>
                </a:solidFill>
                <a:cs typeface="Times New Roman" pitchFamily="18" charset="0"/>
              </a:rPr>
              <a:t> </a:t>
            </a:r>
            <a:r>
              <a:rPr lang="el-GR" sz="2400" dirty="0">
                <a:cs typeface="Times New Roman" pitchFamily="18" charset="0"/>
              </a:rPr>
              <a:t>Η τροποποιημένη θεωρία της </a:t>
            </a:r>
            <a:r>
              <a:rPr lang="en-US" sz="2400" dirty="0" err="1">
                <a:cs typeface="Times New Roman" pitchFamily="18" charset="0"/>
              </a:rPr>
              <a:t>Calista</a:t>
            </a:r>
            <a:r>
              <a:rPr lang="el-GR" sz="2400" dirty="0">
                <a:cs typeface="Times New Roman" pitchFamily="18" charset="0"/>
              </a:rPr>
              <a:t> </a:t>
            </a:r>
            <a:r>
              <a:rPr lang="en-US" sz="2400" dirty="0">
                <a:cs typeface="Times New Roman" pitchFamily="18" charset="0"/>
              </a:rPr>
              <a:t>Roy</a:t>
            </a:r>
            <a:r>
              <a:rPr lang="el-GR" sz="2400" dirty="0">
                <a:cs typeface="Times New Roman" pitchFamily="18" charset="0"/>
              </a:rPr>
              <a:t> αναγνωρίζει την οικογένεια ως ένα σύστημα προσαρμογής το οποίο αποτελείται από </a:t>
            </a:r>
            <a:endParaRPr lang="el-GR" sz="2400" dirty="0" smtClean="0">
              <a:cs typeface="Times New Roman" pitchFamily="18" charset="0"/>
            </a:endParaRPr>
          </a:p>
          <a:p>
            <a:pPr marL="856488" lvl="1" indent="-609600" algn="just" fontAlgn="auto">
              <a:spcAft>
                <a:spcPts val="0"/>
              </a:spcAft>
              <a:buClr>
                <a:schemeClr val="accent4"/>
              </a:buClr>
              <a:buSzPct val="100000"/>
              <a:buFont typeface="Wingdings 2"/>
              <a:buChar char=""/>
              <a:defRPr/>
            </a:pPr>
            <a:r>
              <a:rPr lang="el-GR" sz="2100" dirty="0" smtClean="0">
                <a:solidFill>
                  <a:schemeClr val="tx1">
                    <a:tint val="85000"/>
                  </a:schemeClr>
                </a:solidFill>
                <a:cs typeface="Times New Roman" pitchFamily="18" charset="0"/>
              </a:rPr>
              <a:t>εισερχόμενα </a:t>
            </a:r>
            <a:r>
              <a:rPr lang="el-GR" sz="2100" dirty="0">
                <a:solidFill>
                  <a:schemeClr val="tx1">
                    <a:tint val="85000"/>
                  </a:schemeClr>
                </a:solidFill>
                <a:cs typeface="Times New Roman" pitchFamily="18" charset="0"/>
              </a:rPr>
              <a:t>ερεθίσματα, </a:t>
            </a:r>
            <a:endParaRPr lang="el-GR" sz="2100" dirty="0" smtClean="0">
              <a:solidFill>
                <a:schemeClr val="tx1">
                  <a:tint val="85000"/>
                </a:schemeClr>
              </a:solidFill>
              <a:cs typeface="Times New Roman" pitchFamily="18" charset="0"/>
            </a:endParaRPr>
          </a:p>
          <a:p>
            <a:pPr marL="856488" lvl="1" indent="-609600" algn="just" fontAlgn="auto">
              <a:spcAft>
                <a:spcPts val="0"/>
              </a:spcAft>
              <a:buClr>
                <a:schemeClr val="accent4"/>
              </a:buClr>
              <a:buSzPct val="100000"/>
              <a:buFont typeface="Wingdings 2"/>
              <a:buChar char=""/>
              <a:defRPr/>
            </a:pPr>
            <a:r>
              <a:rPr lang="el-GR" sz="2100" dirty="0" smtClean="0">
                <a:solidFill>
                  <a:schemeClr val="tx1">
                    <a:tint val="85000"/>
                  </a:schemeClr>
                </a:solidFill>
                <a:cs typeface="Times New Roman" pitchFamily="18" charset="0"/>
              </a:rPr>
              <a:t>εσωτερικό </a:t>
            </a:r>
            <a:r>
              <a:rPr lang="el-GR" sz="2100" dirty="0">
                <a:solidFill>
                  <a:schemeClr val="tx1">
                    <a:tint val="85000"/>
                  </a:schemeClr>
                </a:solidFill>
                <a:cs typeface="Times New Roman" pitchFamily="18" charset="0"/>
              </a:rPr>
              <a:t>έλεγχο </a:t>
            </a:r>
            <a:endParaRPr lang="el-GR" sz="2100" dirty="0" smtClean="0">
              <a:solidFill>
                <a:schemeClr val="tx1">
                  <a:tint val="85000"/>
                </a:schemeClr>
              </a:solidFill>
              <a:cs typeface="Times New Roman" pitchFamily="18" charset="0"/>
            </a:endParaRPr>
          </a:p>
          <a:p>
            <a:pPr marL="856488" lvl="1" indent="-609600" algn="just" fontAlgn="auto">
              <a:spcAft>
                <a:spcPts val="0"/>
              </a:spcAft>
              <a:buClr>
                <a:schemeClr val="accent4"/>
              </a:buClr>
              <a:buSzPct val="100000"/>
              <a:buFont typeface="Wingdings 2"/>
              <a:buChar char=""/>
              <a:defRPr/>
            </a:pPr>
            <a:r>
              <a:rPr lang="el-GR" sz="2100" dirty="0" smtClean="0">
                <a:solidFill>
                  <a:schemeClr val="tx1">
                    <a:tint val="85000"/>
                  </a:schemeClr>
                </a:solidFill>
                <a:cs typeface="Times New Roman" pitchFamily="18" charset="0"/>
              </a:rPr>
              <a:t>και </a:t>
            </a:r>
            <a:r>
              <a:rPr lang="el-GR" sz="2100" dirty="0">
                <a:solidFill>
                  <a:schemeClr val="tx1">
                    <a:tint val="85000"/>
                  </a:schemeClr>
                </a:solidFill>
                <a:cs typeface="Times New Roman" pitchFamily="18" charset="0"/>
              </a:rPr>
              <a:t>διαδικασίες ανάδρομης τροφοδότησης και αποτελέσματα. </a:t>
            </a:r>
            <a:endParaRPr lang="el-GR" sz="2100" dirty="0" smtClean="0">
              <a:solidFill>
                <a:schemeClr val="tx1">
                  <a:tint val="85000"/>
                </a:schemeClr>
              </a:solidFill>
              <a:cs typeface="Times New Roman" pitchFamily="18" charset="0"/>
            </a:endParaRPr>
          </a:p>
          <a:p>
            <a:pPr marL="609600" indent="-609600" algn="just" fontAlgn="auto">
              <a:spcAft>
                <a:spcPts val="0"/>
              </a:spcAft>
              <a:buSzPct val="100000"/>
              <a:buFont typeface="Wingdings 2"/>
              <a:buChar char=""/>
              <a:defRPr/>
            </a:pPr>
            <a:endParaRPr lang="en-US" sz="900" dirty="0">
              <a:cs typeface="Times New Roman" pitchFamily="18" charset="0"/>
            </a:endParaRPr>
          </a:p>
          <a:p>
            <a:pPr marL="609600" indent="-609600" algn="just" fontAlgn="auto">
              <a:spcAft>
                <a:spcPts val="0"/>
              </a:spcAft>
              <a:buSzPct val="100000"/>
              <a:buFont typeface="Wingdings 2"/>
              <a:buChar char=""/>
              <a:defRPr/>
            </a:pPr>
            <a:r>
              <a:rPr lang="el-GR" sz="2400" dirty="0">
                <a:cs typeface="Times New Roman" pitchFamily="18" charset="0"/>
              </a:rPr>
              <a:t>Επιπλέον, η θεωρία της προσαρμογής φαίνεται να εξηγεί ικανοποιητικά το φαινόμενο «οικογένεια» και ταυτόχρονα δίνει έμφαση </a:t>
            </a:r>
            <a:endParaRPr lang="el-GR" sz="2400" dirty="0" smtClean="0">
              <a:cs typeface="Times New Roman" pitchFamily="18" charset="0"/>
            </a:endParaRPr>
          </a:p>
          <a:p>
            <a:pPr marL="856488" lvl="1" indent="-609600" algn="just" fontAlgn="auto">
              <a:spcAft>
                <a:spcPts val="0"/>
              </a:spcAft>
              <a:buClr>
                <a:schemeClr val="accent4"/>
              </a:buClr>
              <a:buSzPct val="100000"/>
              <a:buFont typeface="Wingdings 2"/>
              <a:buChar char=""/>
              <a:defRPr/>
            </a:pPr>
            <a:r>
              <a:rPr lang="el-GR" sz="2100" dirty="0" smtClean="0">
                <a:solidFill>
                  <a:schemeClr val="tx1">
                    <a:tint val="85000"/>
                  </a:schemeClr>
                </a:solidFill>
                <a:cs typeface="Times New Roman" pitchFamily="18" charset="0"/>
              </a:rPr>
              <a:t>στην </a:t>
            </a:r>
            <a:r>
              <a:rPr lang="el-GR" sz="2100" dirty="0">
                <a:solidFill>
                  <a:schemeClr val="tx1">
                    <a:tint val="85000"/>
                  </a:schemeClr>
                </a:solidFill>
                <a:cs typeface="Times New Roman" pitchFamily="18" charset="0"/>
              </a:rPr>
              <a:t>προαγωγή υγείας </a:t>
            </a:r>
            <a:endParaRPr lang="el-GR" sz="2100" dirty="0" smtClean="0">
              <a:solidFill>
                <a:schemeClr val="tx1">
                  <a:tint val="85000"/>
                </a:schemeClr>
              </a:solidFill>
              <a:cs typeface="Times New Roman" pitchFamily="18" charset="0"/>
            </a:endParaRPr>
          </a:p>
          <a:p>
            <a:pPr marL="856488" lvl="1" indent="-609600" algn="just" fontAlgn="auto">
              <a:spcAft>
                <a:spcPts val="0"/>
              </a:spcAft>
              <a:buClr>
                <a:schemeClr val="accent4"/>
              </a:buClr>
              <a:buSzPct val="100000"/>
              <a:buFont typeface="Wingdings 2"/>
              <a:buChar char=""/>
              <a:defRPr/>
            </a:pPr>
            <a:r>
              <a:rPr lang="el-GR" sz="2100" dirty="0" smtClean="0">
                <a:solidFill>
                  <a:schemeClr val="tx1">
                    <a:tint val="85000"/>
                  </a:schemeClr>
                </a:solidFill>
                <a:cs typeface="Times New Roman" pitchFamily="18" charset="0"/>
              </a:rPr>
              <a:t>και </a:t>
            </a:r>
            <a:r>
              <a:rPr lang="el-GR" sz="2100" dirty="0">
                <a:solidFill>
                  <a:schemeClr val="tx1">
                    <a:tint val="85000"/>
                  </a:schemeClr>
                </a:solidFill>
                <a:cs typeface="Times New Roman" pitchFamily="18" charset="0"/>
              </a:rPr>
              <a:t>στην υποστήριξη των πελατών/ασθενών για την αξιοποίηση του περιβάλλοντός τους προς όφελός </a:t>
            </a:r>
            <a:r>
              <a:rPr lang="el-GR" sz="2100" dirty="0" smtClean="0">
                <a:solidFill>
                  <a:schemeClr val="tx1">
                    <a:tint val="85000"/>
                  </a:schemeClr>
                </a:solidFill>
                <a:cs typeface="Times New Roman" pitchFamily="18" charset="0"/>
              </a:rPr>
              <a:t>τους</a:t>
            </a:r>
            <a:endParaRPr lang="el-GR" sz="2100" dirty="0">
              <a:solidFill>
                <a:schemeClr val="tx1">
                  <a:tint val="85000"/>
                </a:schemeClr>
              </a:solidFill>
              <a:cs typeface="Times New Roman" pitchFamily="18" charset="0"/>
            </a:endParaRPr>
          </a:p>
        </p:txBody>
      </p:sp>
      <p:pic>
        <p:nvPicPr>
          <p:cNvPr id="12292" name="Pictur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85750"/>
            <a:ext cx="25431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479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anim calcmode="lin" valueType="num">
                                      <p:cBhvr additive="base">
                                        <p:cTn id="7" dur="500" fill="hold"/>
                                        <p:tgtEl>
                                          <p:spTgt spid="277506"/>
                                        </p:tgtEl>
                                        <p:attrNameLst>
                                          <p:attrName>ppt_x</p:attrName>
                                        </p:attrNameLst>
                                      </p:cBhvr>
                                      <p:tavLst>
                                        <p:tav tm="0">
                                          <p:val>
                                            <p:strVal val="0-#ppt_w/2"/>
                                          </p:val>
                                        </p:tav>
                                        <p:tav tm="100000">
                                          <p:val>
                                            <p:strVal val="#ppt_x"/>
                                          </p:val>
                                        </p:tav>
                                      </p:tavLst>
                                    </p:anim>
                                    <p:anim calcmode="lin" valueType="num">
                                      <p:cBhvr additive="base">
                                        <p:cTn id="8" dur="500" fill="hold"/>
                                        <p:tgtEl>
                                          <p:spTgt spid="277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07">
                                            <p:txEl>
                                              <p:pRg st="0" end="0"/>
                                            </p:txEl>
                                          </p:spTgt>
                                        </p:tgtEl>
                                        <p:attrNameLst>
                                          <p:attrName>style.visibility</p:attrName>
                                        </p:attrNameLst>
                                      </p:cBhvr>
                                      <p:to>
                                        <p:strVal val="visible"/>
                                      </p:to>
                                    </p:set>
                                    <p:anim calcmode="lin" valueType="num">
                                      <p:cBhvr additive="base">
                                        <p:cTn id="13"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750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7507">
                                            <p:txEl>
                                              <p:pRg st="1" end="1"/>
                                            </p:txEl>
                                          </p:spTgt>
                                        </p:tgtEl>
                                        <p:attrNameLst>
                                          <p:attrName>style.visibility</p:attrName>
                                        </p:attrNameLst>
                                      </p:cBhvr>
                                      <p:to>
                                        <p:strVal val="visible"/>
                                      </p:to>
                                    </p:set>
                                    <p:anim calcmode="lin" valueType="num">
                                      <p:cBhvr additive="base">
                                        <p:cTn id="17" dur="500" fill="hold"/>
                                        <p:tgtEl>
                                          <p:spTgt spid="27750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750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7507">
                                            <p:txEl>
                                              <p:pRg st="2" end="2"/>
                                            </p:txEl>
                                          </p:spTgt>
                                        </p:tgtEl>
                                        <p:attrNameLst>
                                          <p:attrName>style.visibility</p:attrName>
                                        </p:attrNameLst>
                                      </p:cBhvr>
                                      <p:to>
                                        <p:strVal val="visible"/>
                                      </p:to>
                                    </p:set>
                                    <p:anim calcmode="lin" valueType="num">
                                      <p:cBhvr additive="base">
                                        <p:cTn id="21" dur="500" fill="hold"/>
                                        <p:tgtEl>
                                          <p:spTgt spid="27750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750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7507">
                                            <p:txEl>
                                              <p:pRg st="3" end="3"/>
                                            </p:txEl>
                                          </p:spTgt>
                                        </p:tgtEl>
                                        <p:attrNameLst>
                                          <p:attrName>style.visibility</p:attrName>
                                        </p:attrNameLst>
                                      </p:cBhvr>
                                      <p:to>
                                        <p:strVal val="visible"/>
                                      </p:to>
                                    </p:set>
                                    <p:anim calcmode="lin" valueType="num">
                                      <p:cBhvr additive="base">
                                        <p:cTn id="25" dur="500" fill="hold"/>
                                        <p:tgtEl>
                                          <p:spTgt spid="277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7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7507">
                                            <p:txEl>
                                              <p:pRg st="5" end="5"/>
                                            </p:txEl>
                                          </p:spTgt>
                                        </p:tgtEl>
                                        <p:attrNameLst>
                                          <p:attrName>style.visibility</p:attrName>
                                        </p:attrNameLst>
                                      </p:cBhvr>
                                      <p:to>
                                        <p:strVal val="visible"/>
                                      </p:to>
                                    </p:set>
                                    <p:anim calcmode="lin" valueType="num">
                                      <p:cBhvr additive="base">
                                        <p:cTn id="31" dur="500" fill="hold"/>
                                        <p:tgtEl>
                                          <p:spTgt spid="2775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750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7507">
                                            <p:txEl>
                                              <p:pRg st="6" end="6"/>
                                            </p:txEl>
                                          </p:spTgt>
                                        </p:tgtEl>
                                        <p:attrNameLst>
                                          <p:attrName>style.visibility</p:attrName>
                                        </p:attrNameLst>
                                      </p:cBhvr>
                                      <p:to>
                                        <p:strVal val="visible"/>
                                      </p:to>
                                    </p:set>
                                    <p:anim calcmode="lin" valueType="num">
                                      <p:cBhvr additive="base">
                                        <p:cTn id="35" dur="500" fill="hold"/>
                                        <p:tgtEl>
                                          <p:spTgt spid="27750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7750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7507">
                                            <p:txEl>
                                              <p:pRg st="7" end="7"/>
                                            </p:txEl>
                                          </p:spTgt>
                                        </p:tgtEl>
                                        <p:attrNameLst>
                                          <p:attrName>style.visibility</p:attrName>
                                        </p:attrNameLst>
                                      </p:cBhvr>
                                      <p:to>
                                        <p:strVal val="visible"/>
                                      </p:to>
                                    </p:set>
                                    <p:anim calcmode="lin" valueType="num">
                                      <p:cBhvr additive="base">
                                        <p:cTn id="39" dur="500" fill="hold"/>
                                        <p:tgtEl>
                                          <p:spTgt spid="27750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775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p>
        </p:txBody>
      </p:sp>
      <p:sp>
        <p:nvSpPr>
          <p:cNvPr id="13315" name="2 - Θέση περιεχομένου"/>
          <p:cNvSpPr>
            <a:spLocks noGrp="1"/>
          </p:cNvSpPr>
          <p:nvPr>
            <p:ph idx="1"/>
          </p:nvPr>
        </p:nvSpPr>
        <p:spPr/>
        <p:txBody>
          <a:bodyPr/>
          <a:lstStyle/>
          <a:p>
            <a:endParaRPr lang="el-GR" altLang="el-GR"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7786688"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662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a:xfrm>
            <a:off x="457200" y="320040"/>
            <a:ext cx="7239000" cy="1143000"/>
          </a:xfrm>
        </p:spPr>
        <p:txBody>
          <a:bodyPr>
            <a:normAutofit fontScale="90000"/>
          </a:bodyPr>
          <a:lstStyle/>
          <a:p>
            <a:pPr marL="838200" indent="-838200" fontAlgn="auto">
              <a:spcAft>
                <a:spcPts val="0"/>
              </a:spcAft>
              <a:defRPr/>
            </a:pPr>
            <a:r>
              <a:rPr lang="en-US" sz="3600" dirty="0" err="1">
                <a:solidFill>
                  <a:schemeClr val="tx2"/>
                </a:solidFill>
                <a:cs typeface="Times New Roman" pitchFamily="18" charset="0"/>
              </a:rPr>
              <a:t>Neuman</a:t>
            </a:r>
            <a:r>
              <a:rPr lang="el-GR" sz="3600" dirty="0">
                <a:solidFill>
                  <a:schemeClr val="tx2"/>
                </a:solidFill>
                <a:cs typeface="Times New Roman" pitchFamily="18" charset="0"/>
              </a:rPr>
              <a:t>:</a:t>
            </a:r>
            <a:r>
              <a:rPr lang="el-GR" sz="3600" dirty="0">
                <a:solidFill>
                  <a:srgbClr val="FFFF99"/>
                </a:solidFill>
                <a:cs typeface="Times New Roman" pitchFamily="18" charset="0"/>
              </a:rPr>
              <a:t/>
            </a:r>
            <a:br>
              <a:rPr lang="el-GR" sz="3600" dirty="0">
                <a:solidFill>
                  <a:srgbClr val="FFFF99"/>
                </a:solidFill>
                <a:cs typeface="Times New Roman" pitchFamily="18" charset="0"/>
              </a:rPr>
            </a:br>
            <a:endParaRPr lang="en-US" sz="3600" dirty="0">
              <a:solidFill>
                <a:srgbClr val="FFFF99"/>
              </a:solidFill>
              <a:cs typeface="Times New Roman" pitchFamily="18" charset="0"/>
            </a:endParaRPr>
          </a:p>
        </p:txBody>
      </p:sp>
      <p:sp>
        <p:nvSpPr>
          <p:cNvPr id="278531" name="Rectangle 3"/>
          <p:cNvSpPr>
            <a:spLocks noGrp="1" noRot="1" noChangeArrowheads="1"/>
          </p:cNvSpPr>
          <p:nvPr>
            <p:ph idx="1"/>
          </p:nvPr>
        </p:nvSpPr>
        <p:spPr>
          <a:xfrm>
            <a:off x="214313" y="1071563"/>
            <a:ext cx="6186487" cy="4643437"/>
          </a:xfrm>
          <a:ln w="57150">
            <a:solidFill>
              <a:schemeClr val="accent1"/>
            </a:solidFill>
          </a:ln>
        </p:spPr>
        <p:txBody>
          <a:bodyPr>
            <a:normAutofit fontScale="92500" lnSpcReduction="10000"/>
          </a:bodyPr>
          <a:lstStyle/>
          <a:p>
            <a:pPr marL="609600" indent="-609600" fontAlgn="auto">
              <a:spcAft>
                <a:spcPts val="0"/>
              </a:spcAft>
              <a:buSzPct val="100000"/>
              <a:buFont typeface="Wingdings 2"/>
              <a:buChar char=""/>
              <a:defRPr/>
            </a:pPr>
            <a:r>
              <a:rPr lang="el-GR" sz="2400" dirty="0" smtClean="0">
                <a:cs typeface="Times New Roman" pitchFamily="18" charset="0"/>
              </a:rPr>
              <a:t>Η </a:t>
            </a:r>
            <a:r>
              <a:rPr lang="el-GR" sz="2400" dirty="0">
                <a:cs typeface="Times New Roman" pitchFamily="18" charset="0"/>
              </a:rPr>
              <a:t>οικογένεια είναι ένα σύστημα και αποτελείται από τα μέλη της. </a:t>
            </a:r>
            <a:endParaRPr lang="el-GR" sz="2400" dirty="0" smtClean="0">
              <a:cs typeface="Times New Roman" pitchFamily="18" charset="0"/>
            </a:endParaRPr>
          </a:p>
          <a:p>
            <a:pPr marL="609600" indent="-609600" fontAlgn="auto">
              <a:spcAft>
                <a:spcPts val="0"/>
              </a:spcAft>
              <a:buSzPct val="100000"/>
              <a:buFont typeface="Wingdings 2"/>
              <a:buChar char=""/>
              <a:defRPr/>
            </a:pPr>
            <a:r>
              <a:rPr lang="el-GR" sz="2400" dirty="0" smtClean="0">
                <a:cs typeface="Times New Roman" pitchFamily="18" charset="0"/>
              </a:rPr>
              <a:t>Βασίζεται </a:t>
            </a:r>
            <a:r>
              <a:rPr lang="el-GR" sz="2400" dirty="0">
                <a:cs typeface="Times New Roman" pitchFamily="18" charset="0"/>
              </a:rPr>
              <a:t>κυρίως στις σχέσεις μεταξύ των μελών. </a:t>
            </a:r>
            <a:endParaRPr lang="el-GR" sz="2400" dirty="0" smtClean="0">
              <a:cs typeface="Times New Roman" pitchFamily="18" charset="0"/>
            </a:endParaRPr>
          </a:p>
          <a:p>
            <a:pPr marL="609600" indent="-609600" fontAlgn="auto">
              <a:spcAft>
                <a:spcPts val="0"/>
              </a:spcAft>
              <a:buSzPct val="100000"/>
              <a:buFont typeface="Wingdings 2"/>
              <a:buChar char=""/>
              <a:defRPr/>
            </a:pPr>
            <a:r>
              <a:rPr lang="el-GR" sz="2400" dirty="0" smtClean="0">
                <a:cs typeface="Times New Roman" pitchFamily="18" charset="0"/>
              </a:rPr>
              <a:t>Το </a:t>
            </a:r>
            <a:r>
              <a:rPr lang="el-GR" sz="2400" dirty="0">
                <a:cs typeface="Times New Roman" pitchFamily="18" charset="0"/>
              </a:rPr>
              <a:t>οικογενειακό σύστημα είναι εκτεθειμένο σε </a:t>
            </a:r>
            <a:r>
              <a:rPr lang="el-GR" sz="2400" dirty="0" err="1">
                <a:cs typeface="Times New Roman" pitchFamily="18" charset="0"/>
              </a:rPr>
              <a:t>στρεσσογόνους</a:t>
            </a:r>
            <a:r>
              <a:rPr lang="el-GR" sz="2400" dirty="0">
                <a:cs typeface="Times New Roman" pitchFamily="18" charset="0"/>
              </a:rPr>
              <a:t> παράγοντες που απειλούν την σταθερότητα και την κατάσταση υγείας.</a:t>
            </a:r>
          </a:p>
          <a:p>
            <a:pPr marL="609600" indent="-609600" fontAlgn="auto">
              <a:spcAft>
                <a:spcPts val="0"/>
              </a:spcAft>
              <a:buSzPct val="100000"/>
              <a:buFont typeface="Wingdings 2"/>
              <a:buChar char=""/>
              <a:defRPr/>
            </a:pPr>
            <a:r>
              <a:rPr lang="el-GR" sz="2400" dirty="0">
                <a:cs typeface="Times New Roman" pitchFamily="18" charset="0"/>
              </a:rPr>
              <a:t>Οι οικογένειες αναπτύσσουν στρατηγικές διατήρησης ομοιόστασης και συντήρησης των ενεργειακών τους πηγών.( </a:t>
            </a:r>
            <a:r>
              <a:rPr lang="en-US" sz="2400" dirty="0">
                <a:cs typeface="Times New Roman" pitchFamily="18" charset="0"/>
              </a:rPr>
              <a:t>Hanson</a:t>
            </a:r>
            <a:r>
              <a:rPr lang="el-GR" sz="2400" dirty="0">
                <a:cs typeface="Times New Roman" pitchFamily="18" charset="0"/>
              </a:rPr>
              <a:t>&amp; </a:t>
            </a:r>
            <a:r>
              <a:rPr lang="en-US" sz="2400" dirty="0" err="1">
                <a:cs typeface="Times New Roman" pitchFamily="18" charset="0"/>
              </a:rPr>
              <a:t>Mischke</a:t>
            </a:r>
            <a:r>
              <a:rPr lang="el-GR" sz="2400" dirty="0">
                <a:cs typeface="Times New Roman" pitchFamily="18" charset="0"/>
              </a:rPr>
              <a:t>, 1996).</a:t>
            </a:r>
          </a:p>
          <a:p>
            <a:pPr marL="609600" indent="-609600" fontAlgn="auto">
              <a:spcAft>
                <a:spcPts val="0"/>
              </a:spcAft>
              <a:buSzPct val="100000"/>
              <a:buFont typeface="Wingdings 2"/>
              <a:buChar char=""/>
              <a:defRPr/>
            </a:pPr>
            <a:r>
              <a:rPr lang="en-US" sz="2400" dirty="0">
                <a:cs typeface="Times New Roman" pitchFamily="18" charset="0"/>
              </a:rPr>
              <a:t>K</a:t>
            </a:r>
            <a:r>
              <a:rPr lang="el-GR" sz="2400" dirty="0" err="1">
                <a:cs typeface="Times New Roman" pitchFamily="18" charset="0"/>
              </a:rPr>
              <a:t>άθε</a:t>
            </a:r>
            <a:r>
              <a:rPr lang="el-GR" sz="2400" dirty="0">
                <a:cs typeface="Times New Roman" pitchFamily="18" charset="0"/>
              </a:rPr>
              <a:t> οικογένεια αντιδρά διαφορετικά στο στρες </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142875"/>
            <a:ext cx="19907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41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500" fill="hold"/>
                                        <p:tgtEl>
                                          <p:spTgt spid="278530"/>
                                        </p:tgtEl>
                                        <p:attrNameLst>
                                          <p:attrName>ppt_x</p:attrName>
                                        </p:attrNameLst>
                                      </p:cBhvr>
                                      <p:tavLst>
                                        <p:tav tm="0">
                                          <p:val>
                                            <p:strVal val="0-#ppt_w/2"/>
                                          </p:val>
                                        </p:tav>
                                        <p:tav tm="100000">
                                          <p:val>
                                            <p:strVal val="#ppt_x"/>
                                          </p:val>
                                        </p:tav>
                                      </p:tavLst>
                                    </p:anim>
                                    <p:anim calcmode="lin" valueType="num">
                                      <p:cBhvr additive="base">
                                        <p:cTn id="8" dur="500" fill="hold"/>
                                        <p:tgtEl>
                                          <p:spTgt spid="278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0" end="0"/>
                                            </p:txEl>
                                          </p:spTgt>
                                        </p:tgtEl>
                                        <p:attrNameLst>
                                          <p:attrName>style.visibility</p:attrName>
                                        </p:attrNameLst>
                                      </p:cBhvr>
                                      <p:to>
                                        <p:strVal val="visible"/>
                                      </p:to>
                                    </p:set>
                                    <p:anim calcmode="lin" valueType="num">
                                      <p:cBhvr additive="base">
                                        <p:cTn id="13"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1" end="1"/>
                                            </p:txEl>
                                          </p:spTgt>
                                        </p:tgtEl>
                                        <p:attrNameLst>
                                          <p:attrName>style.visibility</p:attrName>
                                        </p:attrNameLst>
                                      </p:cBhvr>
                                      <p:to>
                                        <p:strVal val="visible"/>
                                      </p:to>
                                    </p:set>
                                    <p:anim calcmode="lin" valueType="num">
                                      <p:cBhvr additive="base">
                                        <p:cTn id="19"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2" end="2"/>
                                            </p:txEl>
                                          </p:spTgt>
                                        </p:tgtEl>
                                        <p:attrNameLst>
                                          <p:attrName>style.visibility</p:attrName>
                                        </p:attrNameLst>
                                      </p:cBhvr>
                                      <p:to>
                                        <p:strVal val="visible"/>
                                      </p:to>
                                    </p:set>
                                    <p:anim calcmode="lin" valueType="num">
                                      <p:cBhvr additive="base">
                                        <p:cTn id="25"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3" end="3"/>
                                            </p:txEl>
                                          </p:spTgt>
                                        </p:tgtEl>
                                        <p:attrNameLst>
                                          <p:attrName>style.visibility</p:attrName>
                                        </p:attrNameLst>
                                      </p:cBhvr>
                                      <p:to>
                                        <p:strVal val="visible"/>
                                      </p:to>
                                    </p:set>
                                    <p:anim calcmode="lin" valueType="num">
                                      <p:cBhvr additive="base">
                                        <p:cTn id="31" dur="500" fill="hold"/>
                                        <p:tgtEl>
                                          <p:spTgt spid="27853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4" end="4"/>
                                            </p:txEl>
                                          </p:spTgt>
                                        </p:tgtEl>
                                        <p:attrNameLst>
                                          <p:attrName>style.visibility</p:attrName>
                                        </p:attrNameLst>
                                      </p:cBhvr>
                                      <p:to>
                                        <p:strVal val="visible"/>
                                      </p:to>
                                    </p:set>
                                    <p:anim calcmode="lin" valueType="num">
                                      <p:cBhvr additive="base">
                                        <p:cTn id="37"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dirty="0"/>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14313"/>
            <a:ext cx="7643813" cy="6242050"/>
          </a:xfrm>
          <a:noFill/>
        </p:spPr>
      </p:pic>
    </p:spTree>
    <p:extLst>
      <p:ext uri="{BB962C8B-B14F-4D97-AF65-F5344CB8AC3E}">
        <p14:creationId xmlns:p14="http://schemas.microsoft.com/office/powerpoint/2010/main" val="2091485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Rot="1" noChangeArrowheads="1"/>
          </p:cNvSpPr>
          <p:nvPr>
            <p:ph type="title"/>
          </p:nvPr>
        </p:nvSpPr>
        <p:spPr>
          <a:xfrm>
            <a:off x="457200" y="320040"/>
            <a:ext cx="7239000" cy="1143000"/>
          </a:xfrm>
        </p:spPr>
        <p:txBody>
          <a:bodyPr>
            <a:normAutofit fontScale="90000"/>
          </a:bodyPr>
          <a:lstStyle/>
          <a:p>
            <a:pPr marL="838200" indent="-838200" fontAlgn="auto">
              <a:spcAft>
                <a:spcPts val="0"/>
              </a:spcAft>
              <a:defRPr/>
            </a:pPr>
            <a:r>
              <a:rPr lang="en-US" sz="3600" dirty="0">
                <a:solidFill>
                  <a:schemeClr val="tx2"/>
                </a:solidFill>
                <a:cs typeface="Times New Roman" pitchFamily="18" charset="0"/>
              </a:rPr>
              <a:t>Rogers</a:t>
            </a:r>
            <a:r>
              <a:rPr lang="el-GR" sz="3600" dirty="0">
                <a:solidFill>
                  <a:schemeClr val="tx2"/>
                </a:solidFill>
                <a:cs typeface="Times New Roman" pitchFamily="18" charset="0"/>
              </a:rPr>
              <a:t>:</a:t>
            </a:r>
            <a:r>
              <a:rPr lang="el-GR" sz="3600" dirty="0">
                <a:solidFill>
                  <a:srgbClr val="FFFF99"/>
                </a:solidFill>
                <a:cs typeface="Times New Roman" pitchFamily="18" charset="0"/>
              </a:rPr>
              <a:t/>
            </a:r>
            <a:br>
              <a:rPr lang="el-GR" sz="3600" dirty="0">
                <a:solidFill>
                  <a:srgbClr val="FFFF99"/>
                </a:solidFill>
                <a:cs typeface="Times New Roman" pitchFamily="18" charset="0"/>
              </a:rPr>
            </a:br>
            <a:endParaRPr lang="en-US" sz="3600" dirty="0">
              <a:solidFill>
                <a:srgbClr val="FFFF99"/>
              </a:solidFill>
              <a:cs typeface="Times New Roman" pitchFamily="18" charset="0"/>
            </a:endParaRPr>
          </a:p>
        </p:txBody>
      </p:sp>
      <p:sp>
        <p:nvSpPr>
          <p:cNvPr id="279555" name="Rectangle 3"/>
          <p:cNvSpPr>
            <a:spLocks noGrp="1" noRot="1" noChangeArrowheads="1"/>
          </p:cNvSpPr>
          <p:nvPr>
            <p:ph idx="1"/>
          </p:nvPr>
        </p:nvSpPr>
        <p:spPr>
          <a:xfrm>
            <a:off x="214313" y="1143000"/>
            <a:ext cx="5429250" cy="4929188"/>
          </a:xfrm>
          <a:ln w="57150">
            <a:solidFill>
              <a:schemeClr val="accent1"/>
            </a:solidFill>
          </a:ln>
        </p:spPr>
        <p:txBody>
          <a:bodyPr>
            <a:normAutofit fontScale="77500" lnSpcReduction="20000"/>
          </a:bodyPr>
          <a:lstStyle/>
          <a:p>
            <a:pPr marL="609600" indent="-609600" algn="just" fontAlgn="auto">
              <a:spcAft>
                <a:spcPts val="0"/>
              </a:spcAft>
              <a:buFont typeface="Wingdings 2"/>
              <a:buChar char=""/>
              <a:defRPr/>
            </a:pPr>
            <a:endParaRPr lang="el-GR" sz="3000" dirty="0" smtClean="0">
              <a:cs typeface="Times New Roman" pitchFamily="18" charset="0"/>
            </a:endParaRPr>
          </a:p>
          <a:p>
            <a:pPr marL="609600" indent="-609600" algn="just" fontAlgn="auto">
              <a:spcAft>
                <a:spcPts val="0"/>
              </a:spcAft>
              <a:buFont typeface="Wingdings 2"/>
              <a:buChar char=""/>
              <a:defRPr/>
            </a:pPr>
            <a:r>
              <a:rPr lang="en-US" sz="3100" dirty="0" smtClean="0">
                <a:cs typeface="Times New Roman" pitchFamily="18" charset="0"/>
              </a:rPr>
              <a:t>H</a:t>
            </a:r>
            <a:r>
              <a:rPr lang="el-GR" sz="3100" dirty="0" smtClean="0">
                <a:cs typeface="Times New Roman" pitchFamily="18" charset="0"/>
              </a:rPr>
              <a:t> </a:t>
            </a:r>
            <a:r>
              <a:rPr lang="en-US" sz="3100" dirty="0">
                <a:cs typeface="Times New Roman" pitchFamily="18" charset="0"/>
              </a:rPr>
              <a:t>Fawcett</a:t>
            </a:r>
            <a:r>
              <a:rPr lang="el-GR" sz="3100" dirty="0">
                <a:cs typeface="Times New Roman" pitchFamily="18" charset="0"/>
              </a:rPr>
              <a:t> επέκτεινε τη θεωρία της </a:t>
            </a:r>
            <a:r>
              <a:rPr lang="en-US" sz="3100" dirty="0">
                <a:cs typeface="Times New Roman" pitchFamily="18" charset="0"/>
              </a:rPr>
              <a:t>Rogers</a:t>
            </a:r>
            <a:r>
              <a:rPr lang="el-GR" sz="3100" dirty="0">
                <a:cs typeface="Times New Roman" pitchFamily="18" charset="0"/>
              </a:rPr>
              <a:t> έτσι ώστε να θεωρηθεί η οικογένεια ένα διαρκώς μεταβαλλόμενο πεδίο ως ανταπόκριση στην αλληλεπίδρασή του με το </a:t>
            </a:r>
            <a:r>
              <a:rPr lang="el-GR" sz="3100" dirty="0" smtClean="0">
                <a:cs typeface="Times New Roman" pitchFamily="18" charset="0"/>
              </a:rPr>
              <a:t>περιβάλλον.</a:t>
            </a:r>
          </a:p>
          <a:p>
            <a:pPr marL="609600" indent="-609600" algn="just" fontAlgn="auto">
              <a:spcAft>
                <a:spcPts val="0"/>
              </a:spcAft>
              <a:buFont typeface="Wingdings 2"/>
              <a:buChar char=""/>
              <a:defRPr/>
            </a:pPr>
            <a:r>
              <a:rPr lang="el-GR" sz="3100" dirty="0" smtClean="0">
                <a:cs typeface="Times New Roman" pitchFamily="18" charset="0"/>
              </a:rPr>
              <a:t>Το </a:t>
            </a:r>
            <a:r>
              <a:rPr lang="el-GR" sz="3100" dirty="0">
                <a:cs typeface="Times New Roman" pitchFamily="18" charset="0"/>
              </a:rPr>
              <a:t>θεωρητικό πλαίσιο της </a:t>
            </a:r>
            <a:r>
              <a:rPr lang="en-US" sz="3100" dirty="0">
                <a:cs typeface="Times New Roman" pitchFamily="18" charset="0"/>
              </a:rPr>
              <a:t>Rogers</a:t>
            </a:r>
            <a:r>
              <a:rPr lang="el-GR" sz="3100" dirty="0">
                <a:cs typeface="Times New Roman" pitchFamily="18" charset="0"/>
              </a:rPr>
              <a:t> έχει χρησιμοποιηθεί από ερευνητές νοσηλευτές ως μία βάση για την κατοχύρωση της νοσηλευτικής θεωρίας και ως βάση για την οικογενειακή νοσηλευτική</a:t>
            </a:r>
            <a:r>
              <a:rPr lang="el-GR" sz="3100" dirty="0" smtClean="0">
                <a:cs typeface="Times New Roman" pitchFamily="18" charset="0"/>
              </a:rPr>
              <a:t>.</a:t>
            </a:r>
            <a:endParaRPr lang="en-US" sz="3100"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14313"/>
            <a:ext cx="21193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80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additive="base">
                                        <p:cTn id="7" dur="500" fill="hold"/>
                                        <p:tgtEl>
                                          <p:spTgt spid="279554"/>
                                        </p:tgtEl>
                                        <p:attrNameLst>
                                          <p:attrName>ppt_x</p:attrName>
                                        </p:attrNameLst>
                                      </p:cBhvr>
                                      <p:tavLst>
                                        <p:tav tm="0">
                                          <p:val>
                                            <p:strVal val="0-#ppt_w/2"/>
                                          </p:val>
                                        </p:tav>
                                        <p:tav tm="100000">
                                          <p:val>
                                            <p:strVal val="#ppt_x"/>
                                          </p:val>
                                        </p:tav>
                                      </p:tavLst>
                                    </p:anim>
                                    <p:anim calcmode="lin" valueType="num">
                                      <p:cBhvr additive="base">
                                        <p:cTn id="8" dur="500" fill="hold"/>
                                        <p:tgtEl>
                                          <p:spTgt spid="2795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9555">
                                            <p:txEl>
                                              <p:pRg st="2" end="2"/>
                                            </p:txEl>
                                          </p:spTgt>
                                        </p:tgtEl>
                                        <p:attrNameLst>
                                          <p:attrName>style.visibility</p:attrName>
                                        </p:attrNameLst>
                                      </p:cBhvr>
                                      <p:to>
                                        <p:strVal val="visible"/>
                                      </p:to>
                                    </p:set>
                                    <p:anim calcmode="lin" valueType="num">
                                      <p:cBhvr additive="base">
                                        <p:cTn id="19" dur="500" fill="hold"/>
                                        <p:tgtEl>
                                          <p:spTgt spid="279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9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p>
        </p:txBody>
      </p:sp>
      <p:sp>
        <p:nvSpPr>
          <p:cNvPr id="17411" name="2 - Θέση περιεχομένου"/>
          <p:cNvSpPr>
            <a:spLocks noGrp="1"/>
          </p:cNvSpPr>
          <p:nvPr>
            <p:ph idx="1"/>
          </p:nvPr>
        </p:nvSpPr>
        <p:spPr/>
        <p:txBody>
          <a:bodyPr/>
          <a:lstStyle/>
          <a:p>
            <a:endParaRPr lang="el-GR" altLang="el-GR"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43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14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018172586"/>
              </p:ext>
            </p:extLst>
          </p:nvPr>
        </p:nvGraphicFramePr>
        <p:xfrm>
          <a:off x="368517" y="1700808"/>
          <a:ext cx="8229600" cy="488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Ορθογώνιο 6"/>
          <p:cNvSpPr/>
          <p:nvPr/>
        </p:nvSpPr>
        <p:spPr>
          <a:xfrm>
            <a:off x="395536" y="170803"/>
            <a:ext cx="8208912" cy="1569660"/>
          </a:xfrm>
          <a:prstGeom prst="rect">
            <a:avLst/>
          </a:prstGeom>
          <a:solidFill>
            <a:srgbClr val="FFFF00"/>
          </a:solidFill>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l-GR" sz="3200" b="1" dirty="0" smtClean="0">
                <a:solidFill>
                  <a:schemeClr val="tx2">
                    <a:lumMod val="75000"/>
                  </a:schemeClr>
                </a:solidFill>
              </a:rPr>
              <a:t>ΤΑ ΠΛΕΟΝΕΚΤΗΜΑΤΑ ΤΗΣ ΕΠΙΣΤΗΜΟΝΙΚΑ </a:t>
            </a:r>
          </a:p>
          <a:p>
            <a:pPr algn="ctr"/>
            <a:r>
              <a:rPr lang="el-GR" sz="3200" b="1" dirty="0" smtClean="0">
                <a:solidFill>
                  <a:schemeClr val="tx2">
                    <a:lumMod val="75000"/>
                  </a:schemeClr>
                </a:solidFill>
              </a:rPr>
              <a:t>ΤΕΚΜΗΡΙΩΜΕΝΗΣ ΠΡΑΚΤΙΚΗΣ </a:t>
            </a:r>
          </a:p>
          <a:p>
            <a:pPr algn="ctr"/>
            <a:r>
              <a:rPr lang="el-GR" sz="3200" b="1" dirty="0" smtClean="0">
                <a:solidFill>
                  <a:schemeClr val="tx2">
                    <a:lumMod val="75000"/>
                  </a:schemeClr>
                </a:solidFill>
              </a:rPr>
              <a:t>ΣΤΗ ΦΡΟΝΤΙΔΑ ΥΓΕΙΑΣ </a:t>
            </a:r>
            <a:endParaRPr lang="el-GR" sz="32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434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214414" y="2205106"/>
            <a:ext cx="7715304" cy="1377731"/>
          </a:xfrm>
          <a:prstGeom prst="rect">
            <a:avLst/>
          </a:prstGeom>
          <a:noFill/>
        </p:spPr>
        <p:txBody>
          <a:bodyPr wrap="none">
            <a:prstTxWarp prst="textIn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l-G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Οικογενειακή νοσηλευτική</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16338"/>
            <a:ext cx="374491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0"/>
            <a:ext cx="33337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687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idx="4294967295"/>
          </p:nvPr>
        </p:nvSpPr>
        <p:spPr>
          <a:xfrm>
            <a:off x="1071563" y="0"/>
            <a:ext cx="7239000" cy="1143000"/>
          </a:xfrm>
        </p:spPr>
        <p:txBody>
          <a:bodyPr/>
          <a:lstStyle/>
          <a:p>
            <a:pPr algn="ctr" eaLnBrk="1" fontAlgn="auto" hangingPunct="1">
              <a:spcAft>
                <a:spcPts val="0"/>
              </a:spcAft>
              <a:defRPr/>
            </a:pPr>
            <a:r>
              <a:rPr lang="el-GR" dirty="0">
                <a:solidFill>
                  <a:schemeClr val="tx2">
                    <a:satMod val="130000"/>
                  </a:schemeClr>
                </a:solidFill>
              </a:rPr>
              <a:t>ΕΡΩΤΗΣΕΙΣ ;;;;;;</a:t>
            </a:r>
          </a:p>
        </p:txBody>
      </p:sp>
      <p:sp>
        <p:nvSpPr>
          <p:cNvPr id="12291" name="Rectangle 3"/>
          <p:cNvSpPr>
            <a:spLocks noGrp="1" noRot="1" noChangeArrowheads="1"/>
          </p:cNvSpPr>
          <p:nvPr>
            <p:ph idx="4294967295"/>
          </p:nvPr>
        </p:nvSpPr>
        <p:spPr>
          <a:xfrm>
            <a:off x="1071563" y="1044575"/>
            <a:ext cx="8001000" cy="5599113"/>
          </a:xfrm>
        </p:spPr>
        <p:txBody>
          <a:bodyPr/>
          <a:lstStyle/>
          <a:p>
            <a:pPr marL="609600" indent="-609600" eaLnBrk="1" hangingPunct="1">
              <a:lnSpc>
                <a:spcPct val="90000"/>
              </a:lnSpc>
              <a:buSzPct val="120000"/>
              <a:buFont typeface="Wingdings" pitchFamily="2" charset="2"/>
              <a:buAutoNum type="arabicPeriod"/>
            </a:pPr>
            <a:r>
              <a:rPr lang="el-GR" altLang="el-GR" sz="2400" smtClean="0"/>
              <a:t>ΓΙΑΤΙ ΜΕΛΕΤΟΥΜΕ ΤΗΝ ΟΙΚΟΓΕΝΕΙΑ;</a:t>
            </a:r>
          </a:p>
          <a:p>
            <a:pPr marL="609600" indent="-609600" eaLnBrk="1" hangingPunct="1">
              <a:lnSpc>
                <a:spcPct val="90000"/>
              </a:lnSpc>
              <a:buSzPct val="120000"/>
              <a:buFont typeface="Wingdings" pitchFamily="2" charset="2"/>
              <a:buAutoNum type="arabicPeriod"/>
            </a:pPr>
            <a:endParaRPr lang="el-GR" altLang="el-GR" sz="2400" smtClean="0"/>
          </a:p>
          <a:p>
            <a:pPr marL="609600" indent="-609600" eaLnBrk="1" hangingPunct="1">
              <a:lnSpc>
                <a:spcPct val="90000"/>
              </a:lnSpc>
              <a:buSzPct val="120000"/>
              <a:buFont typeface="Wingdings" pitchFamily="2" charset="2"/>
              <a:buAutoNum type="arabicPeriod"/>
            </a:pPr>
            <a:r>
              <a:rPr lang="el-GR" altLang="el-GR" sz="2400" smtClean="0"/>
              <a:t>ΠΟΙΟΣ ΠΡΕΠΕΙ ΝΑ ΕΊΝΑΙ ΠΑΡΩΝ ΚΑΤΆ ΤΗΝ ΔΙΑΡΚΕΙΑ ΤΗΣ ΣΥΝΕΝΤΕΥΞΗΣ;</a:t>
            </a:r>
          </a:p>
          <a:p>
            <a:pPr marL="609600" indent="-609600" eaLnBrk="1" hangingPunct="1">
              <a:lnSpc>
                <a:spcPct val="90000"/>
              </a:lnSpc>
              <a:buSzPct val="120000"/>
              <a:buFont typeface="Wingdings" pitchFamily="2" charset="2"/>
              <a:buAutoNum type="arabicPeriod"/>
            </a:pPr>
            <a:endParaRPr lang="el-GR" altLang="el-GR" sz="2400" smtClean="0"/>
          </a:p>
          <a:p>
            <a:pPr marL="609600" indent="-609600" eaLnBrk="1" hangingPunct="1">
              <a:lnSpc>
                <a:spcPct val="90000"/>
              </a:lnSpc>
              <a:buSzPct val="120000"/>
              <a:buFont typeface="Wingdings" pitchFamily="2" charset="2"/>
              <a:buAutoNum type="arabicPeriod"/>
            </a:pPr>
            <a:r>
              <a:rPr lang="el-GR" altLang="el-GR" sz="2400" smtClean="0"/>
              <a:t>ΠΟΥ ΘΑ ΔΕΙΣ ΤΗΝ ΟΙΚΟΓΕΝΕΙΑ ΚΑΙ ΠΟΙΟ ΧΩΡΟ ΘΑ ΘΕΩΡΗΣΕΙΣ ΚΑΤΑΛΛΗΛΟ;</a:t>
            </a:r>
          </a:p>
          <a:p>
            <a:pPr marL="609600" indent="-609600" eaLnBrk="1" hangingPunct="1">
              <a:lnSpc>
                <a:spcPct val="90000"/>
              </a:lnSpc>
              <a:buSzPct val="120000"/>
              <a:buFont typeface="Wingdings" pitchFamily="2" charset="2"/>
              <a:buAutoNum type="arabicPeriod"/>
            </a:pPr>
            <a:endParaRPr lang="el-GR" altLang="el-GR" sz="2400" smtClean="0"/>
          </a:p>
          <a:p>
            <a:pPr marL="609600" indent="-609600" eaLnBrk="1" hangingPunct="1">
              <a:lnSpc>
                <a:spcPct val="90000"/>
              </a:lnSpc>
              <a:buSzPct val="120000"/>
              <a:buFont typeface="Wingdings" pitchFamily="2" charset="2"/>
              <a:buAutoNum type="arabicPeriod"/>
            </a:pPr>
            <a:r>
              <a:rPr lang="el-GR" altLang="el-GR" sz="2400" smtClean="0"/>
              <a:t>ΤΙ ΠΡΕΠΕΙ ΝΑ ΚΑΝΕΙΣ ΚΑΤΆ ΤΗΝ ΑΞΙΟΛΟΓΗΣΗ;</a:t>
            </a:r>
          </a:p>
          <a:p>
            <a:pPr marL="609600" indent="-609600" eaLnBrk="1" hangingPunct="1">
              <a:lnSpc>
                <a:spcPct val="90000"/>
              </a:lnSpc>
              <a:buSzPct val="120000"/>
              <a:buFont typeface="Wingdings" pitchFamily="2" charset="2"/>
              <a:buAutoNum type="arabicPeriod"/>
            </a:pPr>
            <a:endParaRPr lang="el-GR" altLang="el-GR" sz="2400" smtClean="0"/>
          </a:p>
          <a:p>
            <a:pPr marL="609600" indent="-609600" eaLnBrk="1" hangingPunct="1">
              <a:lnSpc>
                <a:spcPct val="90000"/>
              </a:lnSpc>
              <a:buSzPct val="120000"/>
              <a:buFont typeface="Wingdings" pitchFamily="2" charset="2"/>
              <a:buAutoNum type="arabicPeriod"/>
            </a:pPr>
            <a:r>
              <a:rPr lang="el-GR" altLang="el-GR" sz="2400" smtClean="0"/>
              <a:t>ΠΩΣ ΘΑ ΜΑΖΕΨΕΙΣ ΤΑ ΣΤΟΙΧΕΙΑ ΣΟΥ;</a:t>
            </a:r>
          </a:p>
          <a:p>
            <a:pPr marL="609600" indent="-609600" eaLnBrk="1" hangingPunct="1">
              <a:lnSpc>
                <a:spcPct val="90000"/>
              </a:lnSpc>
              <a:buSzPct val="120000"/>
              <a:buFont typeface="Wingdings" pitchFamily="2" charset="2"/>
              <a:buAutoNum type="arabicPeriod"/>
            </a:pPr>
            <a:endParaRPr lang="el-GR" altLang="el-GR" sz="2400" smtClean="0"/>
          </a:p>
          <a:p>
            <a:pPr marL="609600" indent="-609600" eaLnBrk="1" hangingPunct="1">
              <a:lnSpc>
                <a:spcPct val="90000"/>
              </a:lnSpc>
              <a:buSzPct val="120000"/>
              <a:buFont typeface="Wingdings" pitchFamily="2" charset="2"/>
              <a:buAutoNum type="arabicPeriod"/>
            </a:pPr>
            <a:r>
              <a:rPr lang="el-GR" altLang="el-GR" sz="2400" smtClean="0"/>
              <a:t>ΤΙ ΘΑ ΚΑΝΕΙΣ ΤΙΣ ΠΛΗΡΟΦΟΡΙΕΣ ΠΟΥ ΜΑΖΕΨΕΣ;</a:t>
            </a:r>
          </a:p>
          <a:p>
            <a:pPr marL="609600" indent="-609600" eaLnBrk="1" hangingPunct="1">
              <a:lnSpc>
                <a:spcPct val="90000"/>
              </a:lnSpc>
              <a:buFont typeface="Wingdings" pitchFamily="2" charset="2"/>
              <a:buAutoNum type="arabicPeriod"/>
            </a:pPr>
            <a:endParaRPr lang="el-GR" altLang="el-GR" sz="2000" smtClean="0"/>
          </a:p>
          <a:p>
            <a:pPr marL="609600" indent="-609600" eaLnBrk="1" hangingPunct="1">
              <a:lnSpc>
                <a:spcPct val="90000"/>
              </a:lnSpc>
              <a:buFont typeface="Wingdings" pitchFamily="2" charset="2"/>
              <a:buAutoNum type="arabicPeriod"/>
            </a:pPr>
            <a:endParaRPr lang="el-GR" altLang="el-GR" sz="2000" smtClean="0">
              <a:solidFill>
                <a:srgbClr val="FFFF99"/>
              </a:solidFill>
            </a:endParaRPr>
          </a:p>
        </p:txBody>
      </p:sp>
    </p:spTree>
    <p:extLst>
      <p:ext uri="{BB962C8B-B14F-4D97-AF65-F5344CB8AC3E}">
        <p14:creationId xmlns:p14="http://schemas.microsoft.com/office/powerpoint/2010/main" val="398364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96955" y="221797"/>
            <a:ext cx="7629525" cy="1601787"/>
          </a:xfrm>
          <a:effectLst>
            <a:innerShdw blurRad="63500" dist="50800" dir="16200000">
              <a:prstClr val="black">
                <a:alpha val="50000"/>
              </a:prstClr>
            </a:innerShdw>
          </a:effectLst>
          <a:scene3d>
            <a:camera prst="orthographicFront">
              <a:rot lat="0" lon="0" rev="0"/>
            </a:camera>
            <a:lightRig rig="threePt" dir="t">
              <a:rot lat="0" lon="0" rev="1200000"/>
            </a:lightRig>
          </a:scene3d>
          <a:sp3d>
            <a:bevelT w="63500" h="25400" prst="artDeco"/>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el-GR" sz="4000" dirty="0">
                <a:solidFill>
                  <a:schemeClr val="accent6">
                    <a:lumMod val="40000"/>
                    <a:lumOff val="60000"/>
                  </a:schemeClr>
                </a:solidFill>
              </a:rPr>
              <a:t>Οικογενειακή </a:t>
            </a:r>
            <a:r>
              <a:rPr lang="en-US" sz="4000" dirty="0" smtClean="0">
                <a:solidFill>
                  <a:schemeClr val="accent6">
                    <a:lumMod val="40000"/>
                    <a:lumOff val="60000"/>
                  </a:schemeClr>
                </a:solidFill>
              </a:rPr>
              <a:t> </a:t>
            </a:r>
            <a:r>
              <a:rPr lang="el-GR" sz="4000" dirty="0" smtClean="0">
                <a:solidFill>
                  <a:schemeClr val="accent6">
                    <a:lumMod val="40000"/>
                    <a:lumOff val="60000"/>
                  </a:schemeClr>
                </a:solidFill>
              </a:rPr>
              <a:t>Νοσηλευτική </a:t>
            </a:r>
            <a:r>
              <a:rPr lang="en-US" sz="4000" dirty="0" smtClean="0">
                <a:solidFill>
                  <a:schemeClr val="accent6">
                    <a:lumMod val="40000"/>
                    <a:lumOff val="60000"/>
                  </a:schemeClr>
                </a:solidFill>
              </a:rPr>
              <a:t> </a:t>
            </a:r>
            <a:endParaRPr lang="en-US" sz="4000" dirty="0">
              <a:solidFill>
                <a:schemeClr val="accent6">
                  <a:lumMod val="40000"/>
                  <a:lumOff val="60000"/>
                </a:schemeClr>
              </a:solidFill>
            </a:endParaRPr>
          </a:p>
        </p:txBody>
      </p:sp>
      <p:pic>
        <p:nvPicPr>
          <p:cNvPr id="1648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2420888"/>
            <a:ext cx="7386638" cy="3735388"/>
          </a:xfrm>
          <a:prstGeom prst="roundRect">
            <a:avLst>
              <a:gd name="adj" fmla="val 16667"/>
            </a:avLst>
          </a:prstGeom>
          <a:ln>
            <a:noFill/>
          </a:ln>
          <a:effectLst>
            <a:glow rad="101600">
              <a:srgbClr val="FFFF00">
                <a:alpha val="6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604594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subTitle" idx="1"/>
          </p:nvPr>
        </p:nvSpPr>
        <p:spPr>
          <a:xfrm>
            <a:off x="1000125" y="142875"/>
            <a:ext cx="4857750" cy="5416550"/>
          </a:xfrm>
        </p:spPr>
        <p:txBody>
          <a:bodyPr>
            <a:normAutofit fontScale="85000" lnSpcReduction="20000"/>
          </a:bodyPr>
          <a:lstStyle/>
          <a:p>
            <a:pPr eaLnBrk="1" fontAlgn="auto" hangingPunct="1">
              <a:lnSpc>
                <a:spcPct val="135000"/>
              </a:lnSpc>
              <a:spcAft>
                <a:spcPts val="0"/>
              </a:spcAft>
              <a:defRPr/>
            </a:pPr>
            <a:r>
              <a:rPr lang="el-GR" dirty="0" smtClean="0">
                <a:latin typeface="Constantia" pitchFamily="18" charset="0"/>
              </a:rPr>
              <a:t>	</a:t>
            </a:r>
            <a:r>
              <a:rPr lang="el-GR" sz="2800" dirty="0" smtClean="0">
                <a:latin typeface="Constantia" pitchFamily="18" charset="0"/>
              </a:rPr>
              <a:t>“Εγώ πιστεύω ότι… </a:t>
            </a:r>
          </a:p>
          <a:p>
            <a:pPr eaLnBrk="1" fontAlgn="auto" hangingPunct="1">
              <a:lnSpc>
                <a:spcPct val="135000"/>
              </a:lnSpc>
              <a:spcAft>
                <a:spcPts val="0"/>
              </a:spcAft>
              <a:defRPr/>
            </a:pPr>
            <a:r>
              <a:rPr lang="el-GR" sz="2800" dirty="0" smtClean="0">
                <a:latin typeface="Constantia" pitchFamily="18" charset="0"/>
              </a:rPr>
              <a:t>	</a:t>
            </a:r>
            <a:r>
              <a:rPr lang="el-GR" sz="2800" b="1" u="sng" dirty="0" smtClean="0">
                <a:latin typeface="Constantia" pitchFamily="18" charset="0"/>
              </a:rPr>
              <a:t>η αποστολή της νοσηλευτικής φροντίδας, </a:t>
            </a:r>
          </a:p>
          <a:p>
            <a:pPr eaLnBrk="1" fontAlgn="auto" hangingPunct="1">
              <a:lnSpc>
                <a:spcPct val="135000"/>
              </a:lnSpc>
              <a:spcAft>
                <a:spcPts val="0"/>
              </a:spcAft>
              <a:defRPr/>
            </a:pPr>
            <a:r>
              <a:rPr lang="el-GR" sz="2800" b="1" dirty="0" smtClean="0">
                <a:latin typeface="Constantia" pitchFamily="18" charset="0"/>
              </a:rPr>
              <a:t>	</a:t>
            </a:r>
            <a:r>
              <a:rPr lang="el-GR" sz="2800" b="1" u="sng" dirty="0" smtClean="0">
                <a:latin typeface="Constantia" pitchFamily="18" charset="0"/>
              </a:rPr>
              <a:t>τελικά, </a:t>
            </a:r>
          </a:p>
          <a:p>
            <a:pPr eaLnBrk="1" fontAlgn="auto" hangingPunct="1">
              <a:lnSpc>
                <a:spcPct val="135000"/>
              </a:lnSpc>
              <a:spcAft>
                <a:spcPts val="0"/>
              </a:spcAft>
              <a:defRPr/>
            </a:pPr>
            <a:r>
              <a:rPr lang="el-GR" sz="2800" b="1" dirty="0" smtClean="0">
                <a:latin typeface="Constantia" pitchFamily="18" charset="0"/>
              </a:rPr>
              <a:t>	</a:t>
            </a:r>
            <a:r>
              <a:rPr lang="el-GR" sz="2800" b="1" u="sng" dirty="0" smtClean="0">
                <a:latin typeface="Constantia" pitchFamily="18" charset="0"/>
              </a:rPr>
              <a:t>είναι να θεραπεύσει τον ασθενή στο σπίτι του</a:t>
            </a:r>
            <a:r>
              <a:rPr lang="el-GR" sz="2800" dirty="0" smtClean="0">
                <a:latin typeface="Constantia" pitchFamily="18" charset="0"/>
              </a:rPr>
              <a:t>…</a:t>
            </a:r>
          </a:p>
          <a:p>
            <a:pPr eaLnBrk="1" fontAlgn="auto" hangingPunct="1">
              <a:lnSpc>
                <a:spcPct val="135000"/>
              </a:lnSpc>
              <a:spcAft>
                <a:spcPts val="0"/>
              </a:spcAft>
              <a:defRPr/>
            </a:pPr>
            <a:r>
              <a:rPr lang="el-GR" sz="2800" dirty="0" smtClean="0">
                <a:latin typeface="Constantia" pitchFamily="18" charset="0"/>
              </a:rPr>
              <a:t>	διαβλέποντας την εξαφάνιση όλων των νοσοκομείων και ξενώνων ”. </a:t>
            </a:r>
            <a:br>
              <a:rPr lang="el-GR" sz="2800" dirty="0" smtClean="0">
                <a:latin typeface="Constantia" pitchFamily="18" charset="0"/>
              </a:rPr>
            </a:br>
            <a:r>
              <a:rPr lang="el-GR" dirty="0" smtClean="0">
                <a:latin typeface="Constantia" pitchFamily="18" charset="0"/>
              </a:rPr>
              <a:t>                                            </a:t>
            </a:r>
            <a:endParaRPr lang="en-US" dirty="0" smtClean="0">
              <a:latin typeface="Constantia" pitchFamily="18" charset="0"/>
            </a:endParaRPr>
          </a:p>
          <a:p>
            <a:pPr eaLnBrk="1" fontAlgn="auto" hangingPunct="1">
              <a:spcAft>
                <a:spcPts val="0"/>
              </a:spcAft>
              <a:defRPr/>
            </a:pPr>
            <a:r>
              <a:rPr lang="fr-FR" b="1" dirty="0" smtClean="0">
                <a:solidFill>
                  <a:srgbClr val="F6FB21"/>
                </a:solidFill>
                <a:latin typeface="Constantia" pitchFamily="18" charset="0"/>
              </a:rPr>
              <a:t>Florence Night</a:t>
            </a:r>
            <a:r>
              <a:rPr lang="en-US" b="1" dirty="0" smtClean="0">
                <a:solidFill>
                  <a:srgbClr val="F6FB21"/>
                </a:solidFill>
                <a:latin typeface="Constantia" pitchFamily="18" charset="0"/>
              </a:rPr>
              <a:t>in</a:t>
            </a:r>
            <a:r>
              <a:rPr lang="fr-FR" b="1" dirty="0" smtClean="0">
                <a:solidFill>
                  <a:srgbClr val="F6FB21"/>
                </a:solidFill>
                <a:latin typeface="Constantia" pitchFamily="18" charset="0"/>
              </a:rPr>
              <a:t>gale, 18</a:t>
            </a:r>
            <a:r>
              <a:rPr lang="el-GR" b="1" dirty="0" smtClean="0">
                <a:solidFill>
                  <a:srgbClr val="F6FB21"/>
                </a:solidFill>
                <a:latin typeface="Constantia" pitchFamily="18" charset="0"/>
              </a:rPr>
              <a:t>89</a:t>
            </a:r>
            <a:r>
              <a:rPr lang="en-US" b="1" dirty="0" smtClean="0">
                <a:solidFill>
                  <a:srgbClr val="F6FB21"/>
                </a:solidFill>
                <a:latin typeface="Constantia" pitchFamily="18" charset="0"/>
              </a:rPr>
              <a:t>.</a:t>
            </a:r>
            <a:endParaRPr lang="el-GR" b="1" dirty="0" smtClean="0">
              <a:solidFill>
                <a:srgbClr val="F6FB21"/>
              </a:solidFill>
              <a:latin typeface="Constantia" pitchFamily="18" charset="0"/>
            </a:endParaRPr>
          </a:p>
          <a:p>
            <a:pPr eaLnBrk="1" fontAlgn="auto" hangingPunct="1">
              <a:spcAft>
                <a:spcPts val="0"/>
              </a:spcAft>
              <a:buFont typeface="Wingdings 2"/>
              <a:buNone/>
              <a:defRPr/>
            </a:pPr>
            <a:endParaRPr lang="el-GR" dirty="0" smtClean="0">
              <a:latin typeface="Constantia" pitchFamily="18" charset="0"/>
            </a:endParaRP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500063"/>
            <a:ext cx="29289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769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p:cNvSpPr>
          <p:nvPr>
            <p:ph type="title" idx="4294967295"/>
          </p:nvPr>
        </p:nvSpPr>
        <p:spPr bwMode="auto">
          <a:xfrm>
            <a:off x="827088" y="260350"/>
            <a:ext cx="7499350" cy="885825"/>
          </a:xfrm>
        </p:spPr>
        <p:txBody>
          <a:bodyPr vert="horz" wrap="square" lIns="91440" tIns="45720" rIns="91440" bIns="45720" numCol="1" anchorCtr="0" compatLnSpc="1">
            <a:prstTxWarp prst="textNoShape">
              <a:avLst/>
            </a:prstTxWarp>
            <a:normAutofit fontScale="90000"/>
          </a:bodyPr>
          <a:lstStyle/>
          <a:p>
            <a:pPr algn="ctr" eaLnBrk="1" hangingPunct="1">
              <a:defRPr/>
            </a:pPr>
            <a:r>
              <a:rPr lang="el-GR" sz="4400" b="1" dirty="0" smtClean="0">
                <a:solidFill>
                  <a:srgbClr val="002060"/>
                </a:solidFill>
                <a:effectLst/>
              </a:rPr>
              <a:t>Υγεία της Οικογένειας</a:t>
            </a:r>
            <a:r>
              <a:rPr lang="el-GR" sz="3900" b="1" dirty="0" smtClean="0">
                <a:solidFill>
                  <a:srgbClr val="002060"/>
                </a:solidFill>
                <a:effectLst/>
              </a:rPr>
              <a:t/>
            </a:r>
            <a:br>
              <a:rPr lang="el-GR" sz="3900" b="1" dirty="0" smtClean="0">
                <a:solidFill>
                  <a:srgbClr val="002060"/>
                </a:solidFill>
                <a:effectLst/>
              </a:rPr>
            </a:br>
            <a:endParaRPr lang="en-US" sz="1600" b="1" dirty="0" smtClean="0">
              <a:solidFill>
                <a:srgbClr val="002060"/>
              </a:solidFill>
              <a:effectLst/>
              <a:latin typeface="Corbel" pitchFamily="34" charset="0"/>
            </a:endParaRPr>
          </a:p>
        </p:txBody>
      </p:sp>
      <p:sp>
        <p:nvSpPr>
          <p:cNvPr id="146435" name="Rectangle 3"/>
          <p:cNvSpPr>
            <a:spLocks noGrp="1"/>
          </p:cNvSpPr>
          <p:nvPr>
            <p:ph type="body" idx="4294967295"/>
          </p:nvPr>
        </p:nvSpPr>
        <p:spPr>
          <a:xfrm>
            <a:off x="696913" y="1385888"/>
            <a:ext cx="8447087" cy="5472112"/>
          </a:xfrm>
        </p:spPr>
        <p:txBody>
          <a:bodyPr/>
          <a:lstStyle/>
          <a:p>
            <a:pPr marL="0" indent="0" eaLnBrk="1" hangingPunct="1">
              <a:lnSpc>
                <a:spcPct val="90000"/>
              </a:lnSpc>
              <a:buFont typeface="Wingdings 2" pitchFamily="18" charset="2"/>
              <a:buNone/>
              <a:defRPr/>
            </a:pPr>
            <a:r>
              <a:rPr lang="el-GR" sz="2800" dirty="0" smtClean="0">
                <a:solidFill>
                  <a:srgbClr val="FF0000"/>
                </a:solidFill>
                <a:effectLst>
                  <a:outerShdw blurRad="38100" dist="38100" dir="2700000" algn="tl">
                    <a:srgbClr val="C0C0C0"/>
                  </a:outerShdw>
                </a:effectLst>
              </a:rPr>
              <a:t>Κατάσταση υγείας και ευεξίας συνεχώς μεταβάλλεται και εξαρτάται από παράγοντες: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Βιολογικούς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Ψυχολογικούς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Συναισθηματικούς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Κοινωνικούς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Πολιτισμικούς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Πνευματικούς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Οικονομικούς</a:t>
            </a:r>
          </a:p>
          <a:p>
            <a:pPr marL="0" indent="0" eaLnBrk="1" hangingPunct="1">
              <a:lnSpc>
                <a:spcPct val="90000"/>
              </a:lnSpc>
              <a:defRPr/>
            </a:pPr>
            <a:r>
              <a:rPr lang="el-GR" sz="2800" dirty="0" smtClean="0">
                <a:solidFill>
                  <a:srgbClr val="FF0000"/>
                </a:solidFill>
                <a:effectLst>
                  <a:outerShdw blurRad="38100" dist="38100" dir="2700000" algn="tl">
                    <a:srgbClr val="C0C0C0"/>
                  </a:outerShdw>
                </a:effectLst>
              </a:rPr>
              <a:t> Περιβαλλοντικούς κ.ά.</a:t>
            </a:r>
            <a:endParaRPr lang="en-US" sz="2800" dirty="0" smtClean="0">
              <a:solidFill>
                <a:srgbClr val="FF0000"/>
              </a:solidFill>
              <a:effectLst>
                <a:outerShdw blurRad="38100" dist="38100" dir="2700000" algn="tl">
                  <a:srgbClr val="C0C0C0"/>
                </a:outerShdw>
              </a:effectLst>
              <a:latin typeface="Corbel" pitchFamily="34" charset="0"/>
            </a:endParaRPr>
          </a:p>
        </p:txBody>
      </p:sp>
    </p:spTree>
    <p:extLst>
      <p:ext uri="{BB962C8B-B14F-4D97-AF65-F5344CB8AC3E}">
        <p14:creationId xmlns:p14="http://schemas.microsoft.com/office/powerpoint/2010/main" val="26369348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2000"/>
                                        <p:tgtEl>
                                          <p:spTgt spid="146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435"/>
                                        </p:tgtEl>
                                        <p:attrNameLst>
                                          <p:attrName>style.visibility</p:attrName>
                                        </p:attrNameLst>
                                      </p:cBhvr>
                                      <p:to>
                                        <p:strVal val="visible"/>
                                      </p:to>
                                    </p:set>
                                    <p:animEffect transition="in" filter="fade">
                                      <p:cBhvr>
                                        <p:cTn id="10" dur="2000"/>
                                        <p:tgtEl>
                                          <p:spTgt spid="14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bwMode="auto">
          <a:xfrm>
            <a:off x="457200" y="333375"/>
            <a:ext cx="7543800" cy="1366838"/>
          </a:xfrm>
        </p:spPr>
        <p:txBody>
          <a:bodyPr vert="horz" wrap="square" lIns="91440" tIns="45720" rIns="91440" bIns="45720" numCol="1" anchorCtr="0" compatLnSpc="1">
            <a:prstTxWarp prst="textNoShape">
              <a:avLst/>
            </a:prstTxWarp>
            <a:normAutofit fontScale="90000"/>
          </a:bodyPr>
          <a:lstStyle/>
          <a:p>
            <a:pPr algn="ctr" eaLnBrk="1" hangingPunct="1">
              <a:defRPr/>
            </a:pPr>
            <a:r>
              <a:rPr lang="el-GR" sz="2800" dirty="0" smtClean="0">
                <a:solidFill>
                  <a:srgbClr val="002060"/>
                </a:solidFill>
                <a:effectLst/>
              </a:rPr>
              <a:t/>
            </a:r>
            <a:br>
              <a:rPr lang="el-GR" sz="2800" dirty="0" smtClean="0">
                <a:solidFill>
                  <a:srgbClr val="002060"/>
                </a:solidFill>
                <a:effectLst/>
              </a:rPr>
            </a:br>
            <a:r>
              <a:rPr lang="el-GR" sz="4400" dirty="0" smtClean="0">
                <a:solidFill>
                  <a:srgbClr val="002060"/>
                </a:solidFill>
                <a:effectLst/>
              </a:rPr>
              <a:t>Υγεία της Οικογένειας</a:t>
            </a:r>
            <a:br>
              <a:rPr lang="el-GR" sz="4400" dirty="0" smtClean="0">
                <a:solidFill>
                  <a:srgbClr val="002060"/>
                </a:solidFill>
                <a:effectLst/>
              </a:rPr>
            </a:br>
            <a:endParaRPr lang="en-US" sz="4400" dirty="0" smtClean="0">
              <a:solidFill>
                <a:srgbClr val="002060"/>
              </a:solidFill>
              <a:effectLst/>
              <a:latin typeface="Corbel" pitchFamily="34" charset="0"/>
            </a:endParaRPr>
          </a:p>
        </p:txBody>
      </p:sp>
      <p:sp>
        <p:nvSpPr>
          <p:cNvPr id="147459" name="Rectangle 3"/>
          <p:cNvSpPr>
            <a:spLocks noGrp="1"/>
          </p:cNvSpPr>
          <p:nvPr>
            <p:ph type="body" idx="4294967295"/>
          </p:nvPr>
        </p:nvSpPr>
        <p:spPr>
          <a:xfrm>
            <a:off x="468313" y="1700213"/>
            <a:ext cx="8218487" cy="4430712"/>
          </a:xfrm>
        </p:spPr>
        <p:txBody>
          <a:bodyPr/>
          <a:lstStyle/>
          <a:p>
            <a:pPr eaLnBrk="1" hangingPunct="1">
              <a:lnSpc>
                <a:spcPct val="155000"/>
              </a:lnSpc>
              <a:buFont typeface="Wingdings 2" pitchFamily="18" charset="2"/>
              <a:buNone/>
              <a:defRPr/>
            </a:pPr>
            <a:r>
              <a:rPr lang="el-GR" dirty="0" smtClean="0">
                <a:solidFill>
                  <a:srgbClr val="18A038"/>
                </a:solidFill>
              </a:rPr>
              <a:t> 	</a:t>
            </a:r>
            <a:r>
              <a:rPr lang="el-GR" sz="3700" dirty="0" smtClean="0">
                <a:solidFill>
                  <a:srgbClr val="18A038"/>
                </a:solidFill>
                <a:effectLst>
                  <a:outerShdw blurRad="38100" dist="38100" dir="2700000" algn="tl">
                    <a:srgbClr val="C0C0C0"/>
                  </a:outerShdw>
                </a:effectLst>
              </a:rPr>
              <a:t>Για να υπάρχουν υγιή άτομα </a:t>
            </a:r>
            <a:r>
              <a:rPr lang="el-GR" sz="3700" dirty="0" smtClean="0">
                <a:solidFill>
                  <a:srgbClr val="18A038"/>
                </a:solidFill>
                <a:effectLst>
                  <a:outerShdw blurRad="38100" dist="38100" dir="2700000" algn="tl">
                    <a:srgbClr val="C0C0C0"/>
                  </a:outerShdw>
                </a:effectLst>
                <a:sym typeface="Wingdings 3" pitchFamily="18" charset="2"/>
              </a:rPr>
              <a:t>χρειάζονται:</a:t>
            </a:r>
            <a:endParaRPr lang="el-GR" sz="3700" dirty="0" smtClean="0">
              <a:solidFill>
                <a:srgbClr val="18A038"/>
              </a:solidFill>
              <a:effectLst>
                <a:outerShdw blurRad="38100" dist="38100" dir="2700000" algn="tl">
                  <a:srgbClr val="C0C0C0"/>
                </a:outerShdw>
              </a:effectLst>
            </a:endParaRPr>
          </a:p>
          <a:p>
            <a:pPr eaLnBrk="1" hangingPunct="1">
              <a:lnSpc>
                <a:spcPct val="155000"/>
              </a:lnSpc>
              <a:buFont typeface="Wingdings 2" pitchFamily="18" charset="2"/>
              <a:buNone/>
              <a:defRPr/>
            </a:pPr>
            <a:r>
              <a:rPr lang="el-GR" sz="3700" dirty="0" smtClean="0">
                <a:solidFill>
                  <a:srgbClr val="18A038"/>
                </a:solidFill>
                <a:effectLst>
                  <a:outerShdw blurRad="38100" dist="38100" dir="2700000" algn="tl">
                    <a:srgbClr val="C0C0C0"/>
                  </a:outerShdw>
                </a:effectLst>
                <a:sym typeface="Wingdings 3" pitchFamily="18" charset="2"/>
              </a:rPr>
              <a:t>           υγιείς οικογένειες</a:t>
            </a:r>
          </a:p>
          <a:p>
            <a:pPr eaLnBrk="1" hangingPunct="1">
              <a:lnSpc>
                <a:spcPct val="155000"/>
              </a:lnSpc>
              <a:buFont typeface="Wingdings 2" pitchFamily="18" charset="2"/>
              <a:buNone/>
              <a:defRPr/>
            </a:pPr>
            <a:r>
              <a:rPr lang="el-GR" sz="3700" dirty="0" smtClean="0">
                <a:solidFill>
                  <a:srgbClr val="18A038"/>
                </a:solidFill>
                <a:effectLst>
                  <a:outerShdw blurRad="38100" dist="38100" dir="2700000" algn="tl">
                    <a:srgbClr val="C0C0C0"/>
                  </a:outerShdw>
                </a:effectLst>
                <a:sym typeface="Wingdings 3" pitchFamily="18" charset="2"/>
              </a:rPr>
              <a:t>           υγιείς κοινωνίες</a:t>
            </a:r>
          </a:p>
          <a:p>
            <a:pPr eaLnBrk="1" hangingPunct="1">
              <a:lnSpc>
                <a:spcPct val="155000"/>
              </a:lnSpc>
              <a:defRPr/>
            </a:pPr>
            <a:endParaRPr lang="el-GR" sz="3400" dirty="0" smtClean="0">
              <a:solidFill>
                <a:srgbClr val="18A038"/>
              </a:solidFill>
              <a:effectLst>
                <a:outerShdw blurRad="38100" dist="38100" dir="2700000" algn="tl">
                  <a:srgbClr val="C0C0C0"/>
                </a:outerShdw>
              </a:effectLst>
              <a:sym typeface="Wingdings 3" pitchFamily="18" charset="2"/>
            </a:endParaRPr>
          </a:p>
          <a:p>
            <a:pPr eaLnBrk="1" hangingPunct="1">
              <a:defRPr/>
            </a:pPr>
            <a:endParaRPr lang="el-GR" sz="3400" dirty="0" smtClean="0">
              <a:solidFill>
                <a:srgbClr val="18A038"/>
              </a:solidFill>
              <a:effectLst>
                <a:outerShdw blurRad="38100" dist="38100" dir="2700000" algn="tl">
                  <a:srgbClr val="C0C0C0"/>
                </a:outerShdw>
              </a:effectLst>
              <a:sym typeface="Wingdings 3" pitchFamily="18" charset="2"/>
            </a:endParaRPr>
          </a:p>
        </p:txBody>
      </p:sp>
      <p:pic>
        <p:nvPicPr>
          <p:cNvPr id="27652"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2080" y="4340054"/>
            <a:ext cx="33226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4773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2000"/>
                                        <p:tgtEl>
                                          <p:spTgt spid="147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459"/>
                                        </p:tgtEl>
                                        <p:attrNameLst>
                                          <p:attrName>style.visibility</p:attrName>
                                        </p:attrNameLst>
                                      </p:cBhvr>
                                      <p:to>
                                        <p:strVal val="visible"/>
                                      </p:to>
                                    </p:set>
                                    <p:animEffect transition="in" filter="fade">
                                      <p:cBhvr>
                                        <p:cTn id="10" dur="20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bwMode="auto">
          <a:xfrm>
            <a:off x="457200" y="122238"/>
            <a:ext cx="7786688" cy="78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l-GR" altLang="el-GR" dirty="0" smtClean="0">
                <a:solidFill>
                  <a:srgbClr val="0070C0"/>
                </a:solidFill>
                <a:effectLst/>
              </a:rPr>
              <a:t>Ρόλοι και αξίες στην οικογένεια</a:t>
            </a:r>
          </a:p>
        </p:txBody>
      </p:sp>
      <p:sp>
        <p:nvSpPr>
          <p:cNvPr id="30723" name="Rectangle 3"/>
          <p:cNvSpPr>
            <a:spLocks noGrp="1"/>
          </p:cNvSpPr>
          <p:nvPr>
            <p:ph type="body" idx="4294967295"/>
          </p:nvPr>
        </p:nvSpPr>
        <p:spPr>
          <a:xfrm>
            <a:off x="107504" y="1268760"/>
            <a:ext cx="8734425" cy="2016125"/>
          </a:xfrm>
        </p:spPr>
        <p:txBody>
          <a:bodyPr>
            <a:normAutofit lnSpcReduction="10000"/>
          </a:bodyPr>
          <a:lstStyle/>
          <a:p>
            <a:pPr eaLnBrk="1" hangingPunct="1"/>
            <a:r>
              <a:rPr lang="el-GR" altLang="el-GR" dirty="0" smtClean="0">
                <a:solidFill>
                  <a:srgbClr val="18A038"/>
                </a:solidFill>
              </a:rPr>
              <a:t>Τυπικοί</a:t>
            </a:r>
            <a:r>
              <a:rPr lang="el-GR" altLang="el-GR" dirty="0" smtClean="0"/>
              <a:t> </a:t>
            </a:r>
            <a:r>
              <a:rPr lang="el-GR" altLang="el-GR" dirty="0" smtClean="0">
                <a:solidFill>
                  <a:srgbClr val="18A038"/>
                </a:solidFill>
              </a:rPr>
              <a:t>ρόλοι</a:t>
            </a:r>
            <a:r>
              <a:rPr lang="el-GR" altLang="el-GR" dirty="0" smtClean="0"/>
              <a:t>: </a:t>
            </a:r>
            <a:r>
              <a:rPr lang="el-GR" altLang="el-GR" dirty="0" err="1" smtClean="0"/>
              <a:t>π.χ</a:t>
            </a:r>
            <a:r>
              <a:rPr lang="el-GR" altLang="el-GR" dirty="0" smtClean="0"/>
              <a:t> νταντά, μάγειρας, διαχειριστής, οικονόμος</a:t>
            </a:r>
          </a:p>
          <a:p>
            <a:pPr eaLnBrk="1" hangingPunct="1"/>
            <a:r>
              <a:rPr lang="el-GR" altLang="el-GR" dirty="0" smtClean="0">
                <a:solidFill>
                  <a:srgbClr val="C00000"/>
                </a:solidFill>
              </a:rPr>
              <a:t>Άτυποι ρόλοι</a:t>
            </a:r>
            <a:r>
              <a:rPr lang="el-GR" altLang="el-GR" dirty="0" smtClean="0"/>
              <a:t>: π.χ. άτομο που ενθαρρύνει, που εναρμονίζεται, ο αποδιοπομπαίος τράγος,  </a:t>
            </a:r>
          </a:p>
        </p:txBody>
      </p:sp>
      <p:sp>
        <p:nvSpPr>
          <p:cNvPr id="30724" name="Text Box 4"/>
          <p:cNvSpPr txBox="1">
            <a:spLocks noChangeArrowheads="1"/>
          </p:cNvSpPr>
          <p:nvPr/>
        </p:nvSpPr>
        <p:spPr bwMode="auto">
          <a:xfrm>
            <a:off x="1152525" y="3644900"/>
            <a:ext cx="79914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el-GR" altLang="el-GR" b="1" dirty="0">
                <a:solidFill>
                  <a:srgbClr val="0070C0"/>
                </a:solidFill>
              </a:rPr>
              <a:t>Ρόλος του νοσηλευτή:</a:t>
            </a:r>
          </a:p>
          <a:p>
            <a:pPr algn="l" eaLnBrk="1" hangingPunct="1">
              <a:spcBef>
                <a:spcPct val="50000"/>
              </a:spcBef>
            </a:pPr>
            <a:r>
              <a:rPr lang="el-GR" altLang="el-GR" dirty="0">
                <a:solidFill>
                  <a:srgbClr val="0070C0"/>
                </a:solidFill>
              </a:rPr>
              <a:t>Παρατήρηση ρόλων και επιδράσεις τους στην οικογενειακή λειτουργία</a:t>
            </a:r>
          </a:p>
          <a:p>
            <a:pPr algn="l" eaLnBrk="1" hangingPunct="1">
              <a:spcBef>
                <a:spcPct val="50000"/>
              </a:spcBef>
            </a:pPr>
            <a:r>
              <a:rPr lang="el-GR" altLang="el-GR" dirty="0">
                <a:solidFill>
                  <a:srgbClr val="0070C0"/>
                </a:solidFill>
              </a:rPr>
              <a:t>Σύγκρουση ρόλων …</a:t>
            </a:r>
          </a:p>
          <a:p>
            <a:pPr algn="l" eaLnBrk="1" hangingPunct="1">
              <a:spcBef>
                <a:spcPct val="50000"/>
              </a:spcBef>
            </a:pPr>
            <a:r>
              <a:rPr lang="el-GR" altLang="el-GR" dirty="0">
                <a:solidFill>
                  <a:srgbClr val="0070C0"/>
                </a:solidFill>
              </a:rPr>
              <a:t>Υπερφόρτωση ρόλων…</a:t>
            </a:r>
          </a:p>
          <a:p>
            <a:pPr algn="l" eaLnBrk="1" hangingPunct="1">
              <a:spcBef>
                <a:spcPct val="50000"/>
              </a:spcBef>
            </a:pPr>
            <a:r>
              <a:rPr lang="el-GR" altLang="el-GR" dirty="0">
                <a:solidFill>
                  <a:srgbClr val="0070C0"/>
                </a:solidFill>
              </a:rPr>
              <a:t>Αλλαγή ρόλων π.χ. αναπηρία, ασθένεια, κλπ</a:t>
            </a:r>
          </a:p>
          <a:p>
            <a:pPr algn="l" eaLnBrk="1" hangingPunct="1">
              <a:spcBef>
                <a:spcPct val="50000"/>
              </a:spcBef>
            </a:pPr>
            <a:r>
              <a:rPr lang="el-GR" altLang="el-GR" dirty="0">
                <a:solidFill>
                  <a:srgbClr val="0070C0"/>
                </a:solidFill>
              </a:rPr>
              <a:t>Ενίσχυση ικανότητας ανάληψης ρόλων</a:t>
            </a:r>
            <a:r>
              <a:rPr lang="en-US" altLang="el-GR" dirty="0">
                <a:solidFill>
                  <a:srgbClr val="0070C0"/>
                </a:solidFill>
              </a:rPr>
              <a:t>…</a:t>
            </a:r>
            <a:endParaRPr lang="el-GR" altLang="el-GR" dirty="0">
              <a:solidFill>
                <a:srgbClr val="0070C0"/>
              </a:solidFill>
            </a:endParaRPr>
          </a:p>
          <a:p>
            <a:pPr algn="l" eaLnBrk="1" hangingPunct="1">
              <a:spcBef>
                <a:spcPct val="50000"/>
              </a:spcBef>
            </a:pPr>
            <a:r>
              <a:rPr lang="el-GR" altLang="el-GR" dirty="0">
                <a:solidFill>
                  <a:srgbClr val="0070C0"/>
                </a:solidFill>
              </a:rPr>
              <a:t>Προσαρμογή των ρόλων </a:t>
            </a:r>
            <a:r>
              <a:rPr lang="en-US" altLang="el-GR" dirty="0"/>
              <a:t>…</a:t>
            </a:r>
            <a:endParaRPr lang="el-GR" altLang="el-GR" dirty="0"/>
          </a:p>
        </p:txBody>
      </p:sp>
    </p:spTree>
    <p:extLst>
      <p:ext uri="{BB962C8B-B14F-4D97-AF65-F5344CB8AC3E}">
        <p14:creationId xmlns:p14="http://schemas.microsoft.com/office/powerpoint/2010/main" val="2086250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p:cNvSpPr>
          <p:nvPr>
            <p:ph type="title" idx="4294967295"/>
          </p:nvPr>
        </p:nvSpPr>
        <p:spPr bwMode="auto">
          <a:xfrm>
            <a:off x="611560" y="188640"/>
            <a:ext cx="7821612" cy="85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l-GR" altLang="el-GR" sz="3900" b="1" dirty="0" smtClean="0">
                <a:solidFill>
                  <a:srgbClr val="00B050"/>
                </a:solidFill>
                <a:effectLst/>
              </a:rPr>
              <a:t>Χαρακτηριστικά Υγιούς Οικογένειας</a:t>
            </a:r>
            <a:endParaRPr lang="en-US" altLang="el-GR" sz="3900" b="1" dirty="0" smtClean="0">
              <a:solidFill>
                <a:srgbClr val="00B050"/>
              </a:solidFill>
              <a:effectLst/>
              <a:latin typeface="Corbel" pitchFamily="34" charset="0"/>
            </a:endParaRPr>
          </a:p>
        </p:txBody>
      </p:sp>
      <p:sp>
        <p:nvSpPr>
          <p:cNvPr id="150531" name="Rectangle 3"/>
          <p:cNvSpPr>
            <a:spLocks noGrp="1"/>
          </p:cNvSpPr>
          <p:nvPr>
            <p:ph type="body" idx="4294967295"/>
          </p:nvPr>
        </p:nvSpPr>
        <p:spPr>
          <a:xfrm>
            <a:off x="323528" y="980728"/>
            <a:ext cx="8435975" cy="5661025"/>
          </a:xfrm>
        </p:spPr>
        <p:style>
          <a:lnRef idx="1">
            <a:schemeClr val="dk1"/>
          </a:lnRef>
          <a:fillRef idx="2">
            <a:schemeClr val="dk1"/>
          </a:fillRef>
          <a:effectRef idx="1">
            <a:schemeClr val="dk1"/>
          </a:effectRef>
          <a:fontRef idx="minor">
            <a:schemeClr val="dk1"/>
          </a:fontRef>
        </p:style>
        <p:txBody>
          <a:bodyPr>
            <a:normAutofit lnSpcReduction="10000"/>
          </a:bodyPr>
          <a:lstStyle/>
          <a:p>
            <a:pPr eaLnBrk="1" hangingPunct="1">
              <a:defRPr/>
            </a:pPr>
            <a:r>
              <a:rPr lang="el-GR" dirty="0" smtClean="0">
                <a:solidFill>
                  <a:srgbClr val="00B050"/>
                </a:solidFill>
                <a:effectLst>
                  <a:outerShdw blurRad="38100" dist="38100" dir="2700000" algn="tl">
                    <a:srgbClr val="C0C0C0"/>
                  </a:outerShdw>
                </a:effectLst>
              </a:rPr>
              <a:t>Καλή επικοινωνία μεταξύ των μελών</a:t>
            </a:r>
          </a:p>
          <a:p>
            <a:pPr eaLnBrk="1" hangingPunct="1">
              <a:defRPr/>
            </a:pPr>
            <a:r>
              <a:rPr lang="el-GR" dirty="0" smtClean="0">
                <a:solidFill>
                  <a:srgbClr val="00B050"/>
                </a:solidFill>
                <a:effectLst>
                  <a:outerShdw blurRad="38100" dist="38100" dir="2700000" algn="tl">
                    <a:srgbClr val="C0C0C0"/>
                  </a:outerShdw>
                </a:effectLst>
              </a:rPr>
              <a:t>Στήριξη </a:t>
            </a:r>
          </a:p>
          <a:p>
            <a:pPr eaLnBrk="1" hangingPunct="1">
              <a:defRPr/>
            </a:pPr>
            <a:r>
              <a:rPr lang="el-GR" dirty="0" smtClean="0">
                <a:solidFill>
                  <a:srgbClr val="00B050"/>
                </a:solidFill>
                <a:effectLst>
                  <a:outerShdw blurRad="38100" dist="38100" dir="2700000" algn="tl">
                    <a:srgbClr val="C0C0C0"/>
                  </a:outerShdw>
                </a:effectLst>
              </a:rPr>
              <a:t>Αποδοχή</a:t>
            </a:r>
          </a:p>
          <a:p>
            <a:pPr eaLnBrk="1" hangingPunct="1">
              <a:defRPr/>
            </a:pPr>
            <a:r>
              <a:rPr lang="el-GR" dirty="0" smtClean="0">
                <a:solidFill>
                  <a:srgbClr val="00B050"/>
                </a:solidFill>
                <a:effectLst>
                  <a:outerShdw blurRad="38100" dist="38100" dir="2700000" algn="tl">
                    <a:srgbClr val="C0C0C0"/>
                  </a:outerShdw>
                </a:effectLst>
              </a:rPr>
              <a:t>Σεβασμός μελών/προσωπικού χώρου</a:t>
            </a:r>
          </a:p>
          <a:p>
            <a:pPr eaLnBrk="1" hangingPunct="1">
              <a:defRPr/>
            </a:pPr>
            <a:r>
              <a:rPr lang="el-GR" dirty="0" smtClean="0">
                <a:solidFill>
                  <a:srgbClr val="00B050"/>
                </a:solidFill>
                <a:effectLst>
                  <a:outerShdw blurRad="38100" dist="38100" dir="2700000" algn="tl">
                    <a:srgbClr val="C0C0C0"/>
                  </a:outerShdw>
                </a:effectLst>
              </a:rPr>
              <a:t>Αμοιβαία εμπιστοσύνη</a:t>
            </a:r>
          </a:p>
          <a:p>
            <a:pPr eaLnBrk="1" hangingPunct="1">
              <a:defRPr/>
            </a:pPr>
            <a:r>
              <a:rPr lang="el-GR" dirty="0" smtClean="0">
                <a:solidFill>
                  <a:srgbClr val="00B050"/>
                </a:solidFill>
                <a:effectLst>
                  <a:outerShdw blurRad="38100" dist="38100" dir="2700000" algn="tl">
                    <a:srgbClr val="C0C0C0"/>
                  </a:outerShdw>
                </a:effectLst>
              </a:rPr>
              <a:t>Συμμετοχή σε κοινές δραστηριότητες</a:t>
            </a:r>
          </a:p>
          <a:p>
            <a:pPr eaLnBrk="1" hangingPunct="1">
              <a:defRPr/>
            </a:pPr>
            <a:r>
              <a:rPr lang="el-GR" dirty="0" smtClean="0">
                <a:solidFill>
                  <a:srgbClr val="00B050"/>
                </a:solidFill>
                <a:effectLst>
                  <a:outerShdw blurRad="38100" dist="38100" dir="2700000" algn="tl">
                    <a:srgbClr val="C0C0C0"/>
                  </a:outerShdw>
                </a:effectLst>
              </a:rPr>
              <a:t>Ψυχαγωγία-Αίσθηση Χιούμορ</a:t>
            </a:r>
          </a:p>
          <a:p>
            <a:pPr eaLnBrk="1" hangingPunct="1">
              <a:defRPr/>
            </a:pPr>
            <a:r>
              <a:rPr lang="el-GR" dirty="0" smtClean="0">
                <a:solidFill>
                  <a:srgbClr val="00B050"/>
                </a:solidFill>
                <a:effectLst>
                  <a:outerShdw blurRad="38100" dist="38100" dir="2700000" algn="tl">
                    <a:srgbClr val="C0C0C0"/>
                  </a:outerShdw>
                </a:effectLst>
              </a:rPr>
              <a:t>Ίση κατανομή ευθυνών </a:t>
            </a:r>
          </a:p>
          <a:p>
            <a:pPr eaLnBrk="1" hangingPunct="1">
              <a:defRPr/>
            </a:pPr>
            <a:r>
              <a:rPr lang="el-GR" dirty="0" smtClean="0">
                <a:solidFill>
                  <a:srgbClr val="00B050"/>
                </a:solidFill>
                <a:effectLst>
                  <a:outerShdw blurRad="38100" dist="38100" dir="2700000" algn="tl">
                    <a:srgbClr val="C0C0C0"/>
                  </a:outerShdw>
                </a:effectLst>
              </a:rPr>
              <a:t>Κοινές παραδόσεις/συνήθειες</a:t>
            </a:r>
          </a:p>
          <a:p>
            <a:pPr eaLnBrk="1" hangingPunct="1">
              <a:defRPr/>
            </a:pPr>
            <a:r>
              <a:rPr lang="el-GR" dirty="0" smtClean="0">
                <a:solidFill>
                  <a:srgbClr val="00B050"/>
                </a:solidFill>
                <a:effectLst>
                  <a:outerShdw blurRad="38100" dist="38100" dir="2700000" algn="tl">
                    <a:srgbClr val="C0C0C0"/>
                  </a:outerShdw>
                </a:effectLst>
              </a:rPr>
              <a:t>Ζητά βοήθεια όταν χρειάζεται</a:t>
            </a:r>
            <a:endParaRPr lang="en-US" dirty="0" smtClean="0">
              <a:solidFill>
                <a:srgbClr val="00B050"/>
              </a:solidFill>
              <a:latin typeface="Corbel" pitchFamily="34" charset="0"/>
            </a:endParaRPr>
          </a:p>
        </p:txBody>
      </p:sp>
    </p:spTree>
    <p:extLst>
      <p:ext uri="{BB962C8B-B14F-4D97-AF65-F5344CB8AC3E}">
        <p14:creationId xmlns:p14="http://schemas.microsoft.com/office/powerpoint/2010/main" val="205778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31">
                                            <p:bg/>
                                          </p:spTgt>
                                        </p:tgtEl>
                                        <p:attrNameLst>
                                          <p:attrName>style.visibility</p:attrName>
                                        </p:attrNameLst>
                                      </p:cBhvr>
                                      <p:to>
                                        <p:strVal val="visible"/>
                                      </p:to>
                                    </p:set>
                                    <p:animEffect transition="in" filter="fade">
                                      <p:cBhvr>
                                        <p:cTn id="12" dur="2000"/>
                                        <p:tgtEl>
                                          <p:spTgt spid="1505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31">
                                            <p:txEl>
                                              <p:pRg st="0" end="0"/>
                                            </p:txEl>
                                          </p:spTgt>
                                        </p:tgtEl>
                                        <p:attrNameLst>
                                          <p:attrName>style.visibility</p:attrName>
                                        </p:attrNameLst>
                                      </p:cBhvr>
                                      <p:to>
                                        <p:strVal val="visible"/>
                                      </p:to>
                                    </p:set>
                                    <p:animEffect transition="in" filter="fade">
                                      <p:cBhvr>
                                        <p:cTn id="17" dur="2000"/>
                                        <p:tgtEl>
                                          <p:spTgt spid="15053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31">
                                            <p:txEl>
                                              <p:pRg st="1" end="1"/>
                                            </p:txEl>
                                          </p:spTgt>
                                        </p:tgtEl>
                                        <p:attrNameLst>
                                          <p:attrName>style.visibility</p:attrName>
                                        </p:attrNameLst>
                                      </p:cBhvr>
                                      <p:to>
                                        <p:strVal val="visible"/>
                                      </p:to>
                                    </p:set>
                                    <p:animEffect transition="in" filter="fade">
                                      <p:cBhvr>
                                        <p:cTn id="22" dur="2000"/>
                                        <p:tgtEl>
                                          <p:spTgt spid="15053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0531">
                                            <p:txEl>
                                              <p:pRg st="2" end="2"/>
                                            </p:txEl>
                                          </p:spTgt>
                                        </p:tgtEl>
                                        <p:attrNameLst>
                                          <p:attrName>style.visibility</p:attrName>
                                        </p:attrNameLst>
                                      </p:cBhvr>
                                      <p:to>
                                        <p:strVal val="visible"/>
                                      </p:to>
                                    </p:set>
                                    <p:animEffect transition="in" filter="fade">
                                      <p:cBhvr>
                                        <p:cTn id="27" dur="2000"/>
                                        <p:tgtEl>
                                          <p:spTgt spid="15053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0531">
                                            <p:txEl>
                                              <p:pRg st="3" end="3"/>
                                            </p:txEl>
                                          </p:spTgt>
                                        </p:tgtEl>
                                        <p:attrNameLst>
                                          <p:attrName>style.visibility</p:attrName>
                                        </p:attrNameLst>
                                      </p:cBhvr>
                                      <p:to>
                                        <p:strVal val="visible"/>
                                      </p:to>
                                    </p:set>
                                    <p:animEffect transition="in" filter="fade">
                                      <p:cBhvr>
                                        <p:cTn id="32" dur="2000"/>
                                        <p:tgtEl>
                                          <p:spTgt spid="15053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0531">
                                            <p:txEl>
                                              <p:pRg st="4" end="4"/>
                                            </p:txEl>
                                          </p:spTgt>
                                        </p:tgtEl>
                                        <p:attrNameLst>
                                          <p:attrName>style.visibility</p:attrName>
                                        </p:attrNameLst>
                                      </p:cBhvr>
                                      <p:to>
                                        <p:strVal val="visible"/>
                                      </p:to>
                                    </p:set>
                                    <p:animEffect transition="in" filter="fade">
                                      <p:cBhvr>
                                        <p:cTn id="37" dur="2000"/>
                                        <p:tgtEl>
                                          <p:spTgt spid="15053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0531">
                                            <p:txEl>
                                              <p:pRg st="5" end="5"/>
                                            </p:txEl>
                                          </p:spTgt>
                                        </p:tgtEl>
                                        <p:attrNameLst>
                                          <p:attrName>style.visibility</p:attrName>
                                        </p:attrNameLst>
                                      </p:cBhvr>
                                      <p:to>
                                        <p:strVal val="visible"/>
                                      </p:to>
                                    </p:set>
                                    <p:animEffect transition="in" filter="fade">
                                      <p:cBhvr>
                                        <p:cTn id="42" dur="2000"/>
                                        <p:tgtEl>
                                          <p:spTgt spid="150531">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0531">
                                            <p:txEl>
                                              <p:pRg st="6" end="6"/>
                                            </p:txEl>
                                          </p:spTgt>
                                        </p:tgtEl>
                                        <p:attrNameLst>
                                          <p:attrName>style.visibility</p:attrName>
                                        </p:attrNameLst>
                                      </p:cBhvr>
                                      <p:to>
                                        <p:strVal val="visible"/>
                                      </p:to>
                                    </p:set>
                                    <p:animEffect transition="in" filter="fade">
                                      <p:cBhvr>
                                        <p:cTn id="47" dur="2000"/>
                                        <p:tgtEl>
                                          <p:spTgt spid="150531">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0531">
                                            <p:txEl>
                                              <p:pRg st="7" end="7"/>
                                            </p:txEl>
                                          </p:spTgt>
                                        </p:tgtEl>
                                        <p:attrNameLst>
                                          <p:attrName>style.visibility</p:attrName>
                                        </p:attrNameLst>
                                      </p:cBhvr>
                                      <p:to>
                                        <p:strVal val="visible"/>
                                      </p:to>
                                    </p:set>
                                    <p:animEffect transition="in" filter="fade">
                                      <p:cBhvr>
                                        <p:cTn id="52" dur="2000"/>
                                        <p:tgtEl>
                                          <p:spTgt spid="150531">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0531">
                                            <p:txEl>
                                              <p:pRg st="8" end="8"/>
                                            </p:txEl>
                                          </p:spTgt>
                                        </p:tgtEl>
                                        <p:attrNameLst>
                                          <p:attrName>style.visibility</p:attrName>
                                        </p:attrNameLst>
                                      </p:cBhvr>
                                      <p:to>
                                        <p:strVal val="visible"/>
                                      </p:to>
                                    </p:set>
                                    <p:animEffect transition="in" filter="fade">
                                      <p:cBhvr>
                                        <p:cTn id="57" dur="2000"/>
                                        <p:tgtEl>
                                          <p:spTgt spid="150531">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0531">
                                            <p:txEl>
                                              <p:pRg st="9" end="9"/>
                                            </p:txEl>
                                          </p:spTgt>
                                        </p:tgtEl>
                                        <p:attrNameLst>
                                          <p:attrName>style.visibility</p:attrName>
                                        </p:attrNameLst>
                                      </p:cBhvr>
                                      <p:to>
                                        <p:strVal val="visible"/>
                                      </p:to>
                                    </p:set>
                                    <p:animEffect transition="in" filter="fade">
                                      <p:cBhvr>
                                        <p:cTn id="62" dur="2000"/>
                                        <p:tgtEl>
                                          <p:spTgt spid="150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2438600098"/>
              </p:ext>
            </p:extLst>
          </p:nvPr>
        </p:nvGraphicFramePr>
        <p:xfrm>
          <a:off x="395536" y="116632"/>
          <a:ext cx="8280920" cy="143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Διάγραμμα 2"/>
          <p:cNvGraphicFramePr/>
          <p:nvPr>
            <p:extLst>
              <p:ext uri="{D42A27DB-BD31-4B8C-83A1-F6EECF244321}">
                <p14:modId xmlns:p14="http://schemas.microsoft.com/office/powerpoint/2010/main" val="1305851897"/>
              </p:ext>
            </p:extLst>
          </p:nvPr>
        </p:nvGraphicFramePr>
        <p:xfrm>
          <a:off x="395536" y="1700808"/>
          <a:ext cx="8229600" cy="45354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63433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98095785"/>
              </p:ext>
            </p:extLst>
          </p:nvPr>
        </p:nvGraphicFramePr>
        <p:xfrm>
          <a:off x="323528" y="2636912"/>
          <a:ext cx="496855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Ελλειψοειδής επεξήγηση 4"/>
          <p:cNvSpPr/>
          <p:nvPr/>
        </p:nvSpPr>
        <p:spPr>
          <a:xfrm>
            <a:off x="4355976" y="547822"/>
            <a:ext cx="4788024" cy="2593146"/>
          </a:xfrm>
          <a:prstGeom prst="wedgeEllipseCallout">
            <a:avLst>
              <a:gd name="adj1" fmla="val -32723"/>
              <a:gd name="adj2" fmla="val 116714"/>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72206" y="1059565"/>
            <a:ext cx="4155563" cy="1569660"/>
          </a:xfrm>
          <a:prstGeom prst="rect">
            <a:avLst/>
          </a:prstGeom>
          <a:noFill/>
        </p:spPr>
        <p:txBody>
          <a:bodyPr wrap="square" lIns="91440" tIns="45720" rIns="91440" bIns="45720">
            <a:spAutoFit/>
          </a:bodyPr>
          <a:lstStyle/>
          <a:p>
            <a:pPr algn="ctr"/>
            <a:r>
              <a:rPr lang="el-GR" sz="4800" b="1" dirty="0" smtClean="0">
                <a:ln w="12700">
                  <a:solidFill>
                    <a:schemeClr val="tx2">
                      <a:satMod val="155000"/>
                    </a:schemeClr>
                  </a:solidFill>
                  <a:prstDash val="solid"/>
                </a:ln>
                <a:solidFill>
                  <a:srgbClr val="FFFF00"/>
                </a:solidFill>
              </a:rPr>
              <a:t>ΟΙΚΟΓΕΝΕΙΑΚΗ </a:t>
            </a:r>
          </a:p>
          <a:p>
            <a:pPr algn="ctr"/>
            <a:r>
              <a:rPr lang="el-GR" sz="4800" b="1" dirty="0" smtClean="0">
                <a:ln w="12700">
                  <a:solidFill>
                    <a:schemeClr val="tx2">
                      <a:satMod val="155000"/>
                    </a:schemeClr>
                  </a:solidFill>
                  <a:prstDash val="solid"/>
                </a:ln>
                <a:solidFill>
                  <a:srgbClr val="FFFF00"/>
                </a:solidFill>
              </a:rPr>
              <a:t>ΦΡΟΝΤΙΔΑ</a:t>
            </a:r>
            <a:endParaRPr lang="el-GR" sz="4800" b="1" cap="none" spc="0" dirty="0">
              <a:ln w="12700">
                <a:solidFill>
                  <a:schemeClr val="tx2">
                    <a:satMod val="155000"/>
                  </a:schemeClr>
                </a:solidFill>
                <a:prstDash val="solid"/>
              </a:ln>
              <a:solidFill>
                <a:srgbClr val="FFFF00"/>
              </a:solidFill>
            </a:endParaRPr>
          </a:p>
        </p:txBody>
      </p:sp>
    </p:spTree>
    <p:extLst>
      <p:ext uri="{BB962C8B-B14F-4D97-AF65-F5344CB8AC3E}">
        <p14:creationId xmlns:p14="http://schemas.microsoft.com/office/powerpoint/2010/main" val="3290822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p:cNvSpPr>
          <p:nvPr>
            <p:ph type="title" idx="4294967295"/>
          </p:nvPr>
        </p:nvSpPr>
        <p:spPr bwMode="auto">
          <a:xfrm>
            <a:off x="971550" y="0"/>
            <a:ext cx="7962900" cy="1341438"/>
          </a:xfrm>
        </p:spPr>
        <p:txBody>
          <a:bodyPr vert="horz" wrap="square" lIns="91440" tIns="45720" rIns="91440" bIns="45720" numCol="1" anchorCtr="0" compatLnSpc="1">
            <a:prstTxWarp prst="textNoShape">
              <a:avLst/>
            </a:prstTxWarp>
            <a:normAutofit fontScale="90000"/>
          </a:bodyPr>
          <a:lstStyle/>
          <a:p>
            <a:pPr algn="ctr" eaLnBrk="1" hangingPunct="1">
              <a:defRPr/>
            </a:pPr>
            <a:r>
              <a:rPr lang="el-GR" sz="4400" dirty="0" smtClean="0">
                <a:solidFill>
                  <a:srgbClr val="C00000"/>
                </a:solidFill>
                <a:effectLst/>
              </a:rPr>
              <a:t>Μοντέλα Αξιολόγησης στην Οικογενειακή Νοσηλευτική</a:t>
            </a:r>
            <a:endParaRPr lang="en-US" sz="4400" dirty="0" smtClean="0">
              <a:solidFill>
                <a:srgbClr val="C00000"/>
              </a:solidFill>
              <a:effectLst/>
              <a:latin typeface="Corbel" pitchFamily="34" charset="0"/>
            </a:endParaRPr>
          </a:p>
        </p:txBody>
      </p:sp>
      <p:sp>
        <p:nvSpPr>
          <p:cNvPr id="156675" name="Rectangle 3"/>
          <p:cNvSpPr>
            <a:spLocks noGrp="1"/>
          </p:cNvSpPr>
          <p:nvPr>
            <p:ph type="body" idx="4294967295"/>
          </p:nvPr>
        </p:nvSpPr>
        <p:spPr>
          <a:xfrm>
            <a:off x="358775" y="1412875"/>
            <a:ext cx="8785225" cy="4968875"/>
          </a:xfrm>
        </p:spPr>
        <p:txBody>
          <a:bodyPr/>
          <a:lstStyle/>
          <a:p>
            <a:pPr marL="0" indent="0" eaLnBrk="1" hangingPunct="1">
              <a:buFont typeface="Wingdings 2" pitchFamily="18" charset="2"/>
              <a:buNone/>
              <a:defRPr/>
            </a:pPr>
            <a:r>
              <a:rPr lang="el-GR" sz="3700" b="1" dirty="0" smtClean="0">
                <a:solidFill>
                  <a:srgbClr val="002060"/>
                </a:solidFill>
              </a:rPr>
              <a:t>Μοντέλο Οικογενειακής Αξιολόγησης (</a:t>
            </a:r>
            <a:r>
              <a:rPr lang="en-GB" sz="3700" b="1" dirty="0" smtClean="0">
                <a:solidFill>
                  <a:srgbClr val="002060"/>
                </a:solidFill>
                <a:latin typeface="Corbel" pitchFamily="34" charset="0"/>
              </a:rPr>
              <a:t>Friedman,</a:t>
            </a:r>
            <a:r>
              <a:rPr lang="el-GR" sz="3700" b="1" dirty="0" smtClean="0">
                <a:solidFill>
                  <a:srgbClr val="002060"/>
                </a:solidFill>
              </a:rPr>
              <a:t> </a:t>
            </a:r>
            <a:r>
              <a:rPr lang="en-GB" sz="3700" b="1" dirty="0" smtClean="0">
                <a:solidFill>
                  <a:srgbClr val="002060"/>
                </a:solidFill>
                <a:latin typeface="Corbel" pitchFamily="34" charset="0"/>
              </a:rPr>
              <a:t>1993)</a:t>
            </a:r>
            <a:r>
              <a:rPr lang="el-GR" sz="3700" b="1" dirty="0" smtClean="0">
                <a:solidFill>
                  <a:srgbClr val="002060"/>
                </a:solidFill>
              </a:rPr>
              <a:t>:</a:t>
            </a:r>
            <a:endParaRPr lang="en-GB" sz="3700" b="1" dirty="0" smtClean="0">
              <a:solidFill>
                <a:srgbClr val="002060"/>
              </a:solidFill>
              <a:latin typeface="Corbel" pitchFamily="34" charset="0"/>
            </a:endParaRPr>
          </a:p>
          <a:p>
            <a:pPr marL="0" indent="0" eaLnBrk="1" hangingPunct="1">
              <a:buFont typeface="Wingdings 2" pitchFamily="18" charset="2"/>
              <a:buNone/>
              <a:defRPr/>
            </a:pPr>
            <a:r>
              <a:rPr lang="el-GR" dirty="0" smtClean="0">
                <a:solidFill>
                  <a:srgbClr val="002060"/>
                </a:solidFill>
                <a:effectLst>
                  <a:outerShdw blurRad="38100" dist="38100" dir="2700000" algn="tl">
                    <a:srgbClr val="C0C0C0"/>
                  </a:outerShdw>
                </a:effectLst>
              </a:rPr>
              <a:t>Εστιάζεται: </a:t>
            </a:r>
          </a:p>
          <a:p>
            <a:pPr marL="0" indent="0" eaLnBrk="1" hangingPunct="1">
              <a:buFont typeface="Wingdings" pitchFamily="2" charset="2"/>
              <a:buChar char="Ø"/>
              <a:defRPr/>
            </a:pPr>
            <a:r>
              <a:rPr lang="el-GR" dirty="0" smtClean="0">
                <a:solidFill>
                  <a:srgbClr val="002060"/>
                </a:solidFill>
                <a:effectLst>
                  <a:outerShdw blurRad="38100" dist="38100" dir="2700000" algn="tl">
                    <a:srgbClr val="C0C0C0"/>
                  </a:outerShdw>
                </a:effectLst>
              </a:rPr>
              <a:t> στο δομικό πλαίσιο της οικογένειας (ως ανοικτής</a:t>
            </a:r>
            <a:r>
              <a:rPr lang="en-US" dirty="0" smtClean="0">
                <a:solidFill>
                  <a:srgbClr val="002060"/>
                </a:solidFill>
                <a:effectLst>
                  <a:outerShdw blurRad="38100" dist="38100" dir="2700000" algn="tl">
                    <a:srgbClr val="C0C0C0"/>
                  </a:outerShdw>
                </a:effectLst>
                <a:latin typeface="Corbel" pitchFamily="34" charset="0"/>
              </a:rPr>
              <a:t>  </a:t>
            </a:r>
            <a:r>
              <a:rPr lang="el-GR" dirty="0" smtClean="0">
                <a:solidFill>
                  <a:srgbClr val="002060"/>
                </a:solidFill>
                <a:effectLst>
                  <a:outerShdw blurRad="38100" dist="38100" dir="2700000" algn="tl">
                    <a:srgbClr val="C0C0C0"/>
                  </a:outerShdw>
                </a:effectLst>
              </a:rPr>
              <a:t>κοινωνικής δομής και στις σχέσεις της με τα λοιπά κοινωνικά συστήματα) και </a:t>
            </a:r>
          </a:p>
          <a:p>
            <a:pPr marL="0" indent="0" eaLnBrk="1" hangingPunct="1">
              <a:buFont typeface="Wingdings" pitchFamily="2" charset="2"/>
              <a:buNone/>
              <a:defRPr/>
            </a:pPr>
            <a:endParaRPr lang="el-GR" sz="1100" dirty="0" smtClean="0">
              <a:solidFill>
                <a:srgbClr val="002060"/>
              </a:solidFill>
              <a:effectLst>
                <a:outerShdw blurRad="38100" dist="38100" dir="2700000" algn="tl">
                  <a:srgbClr val="C0C0C0"/>
                </a:outerShdw>
              </a:effectLst>
            </a:endParaRPr>
          </a:p>
          <a:p>
            <a:pPr marL="0" indent="0" eaLnBrk="1" hangingPunct="1">
              <a:buFont typeface="Wingdings" pitchFamily="2" charset="2"/>
              <a:buChar char="Ø"/>
              <a:defRPr/>
            </a:pPr>
            <a:r>
              <a:rPr lang="el-GR" dirty="0" smtClean="0">
                <a:solidFill>
                  <a:srgbClr val="002060"/>
                </a:solidFill>
                <a:effectLst>
                  <a:outerShdw blurRad="38100" dist="38100" dir="2700000" algn="tl">
                    <a:srgbClr val="C0C0C0"/>
                  </a:outerShdw>
                </a:effectLst>
              </a:rPr>
              <a:t> στη θεωρία εξέλιξης και ανάπτυξης της </a:t>
            </a:r>
          </a:p>
          <a:p>
            <a:pPr marL="0" indent="0" eaLnBrk="1" hangingPunct="1">
              <a:buFont typeface="Wingdings" pitchFamily="2" charset="2"/>
              <a:buNone/>
              <a:defRPr/>
            </a:pPr>
            <a:r>
              <a:rPr lang="el-GR" dirty="0" smtClean="0">
                <a:solidFill>
                  <a:srgbClr val="002060"/>
                </a:solidFill>
                <a:effectLst>
                  <a:outerShdw blurRad="38100" dist="38100" dir="2700000" algn="tl">
                    <a:srgbClr val="C0C0C0"/>
                  </a:outerShdw>
                </a:effectLst>
              </a:rPr>
              <a:t>   οικογένειας</a:t>
            </a:r>
          </a:p>
          <a:p>
            <a:pPr marL="0" indent="0" eaLnBrk="1" hangingPunct="1">
              <a:buFont typeface="Wingdings 2" pitchFamily="18" charset="2"/>
              <a:buNone/>
              <a:defRPr/>
            </a:pPr>
            <a:endParaRPr lang="en-GB" dirty="0" smtClean="0">
              <a:solidFill>
                <a:srgbClr val="002060"/>
              </a:solidFill>
              <a:effectLst>
                <a:outerShdw blurRad="38100" dist="38100" dir="2700000" algn="tl">
                  <a:srgbClr val="C0C0C0"/>
                </a:outerShdw>
              </a:effectLst>
              <a:latin typeface="Corbel" pitchFamily="34" charset="0"/>
            </a:endParaRPr>
          </a:p>
        </p:txBody>
      </p:sp>
    </p:spTree>
    <p:extLst>
      <p:ext uri="{BB962C8B-B14F-4D97-AF65-F5344CB8AC3E}">
        <p14:creationId xmlns:p14="http://schemas.microsoft.com/office/powerpoint/2010/main" val="354459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2000"/>
                                        <p:tgtEl>
                                          <p:spTgt spid="156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675">
                                            <p:txEl>
                                              <p:pRg st="0" end="0"/>
                                            </p:txEl>
                                          </p:spTgt>
                                        </p:tgtEl>
                                        <p:attrNameLst>
                                          <p:attrName>style.visibility</p:attrName>
                                        </p:attrNameLst>
                                      </p:cBhvr>
                                      <p:to>
                                        <p:strVal val="visible"/>
                                      </p:to>
                                    </p:set>
                                    <p:animEffect transition="in" filter="fade">
                                      <p:cBhvr>
                                        <p:cTn id="12" dur="2000"/>
                                        <p:tgtEl>
                                          <p:spTgt spid="156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p:cNvSpPr>
          <p:nvPr>
            <p:ph type="title" idx="4294967295"/>
          </p:nvPr>
        </p:nvSpPr>
        <p:spPr bwMode="auto">
          <a:xfrm>
            <a:off x="250825" y="122238"/>
            <a:ext cx="8893175" cy="1295400"/>
          </a:xfrm>
        </p:spPr>
        <p:txBody>
          <a:bodyPr vert="horz" wrap="square" lIns="91440" tIns="45720" rIns="91440" bIns="45720" numCol="1" anchorCtr="0" compatLnSpc="1">
            <a:prstTxWarp prst="textNoShape">
              <a:avLst/>
            </a:prstTxWarp>
            <a:normAutofit fontScale="90000"/>
          </a:bodyPr>
          <a:lstStyle/>
          <a:p>
            <a:pPr algn="ctr" eaLnBrk="1" hangingPunct="1">
              <a:defRPr/>
            </a:pPr>
            <a:r>
              <a:rPr lang="el-GR" sz="4400" dirty="0" smtClean="0">
                <a:solidFill>
                  <a:srgbClr val="C00000"/>
                </a:solidFill>
                <a:effectLst/>
              </a:rPr>
              <a:t>Μοντέλο Οικογενειακής Αξιολόγησης (</a:t>
            </a:r>
            <a:r>
              <a:rPr lang="en-GB" sz="4400" dirty="0" smtClean="0">
                <a:solidFill>
                  <a:srgbClr val="C00000"/>
                </a:solidFill>
                <a:effectLst/>
                <a:latin typeface="Corbel" pitchFamily="34" charset="0"/>
              </a:rPr>
              <a:t>Friedman,</a:t>
            </a:r>
            <a:r>
              <a:rPr lang="el-GR" sz="4400" dirty="0" smtClean="0">
                <a:solidFill>
                  <a:srgbClr val="C00000"/>
                </a:solidFill>
                <a:effectLst/>
              </a:rPr>
              <a:t> </a:t>
            </a:r>
            <a:r>
              <a:rPr lang="en-GB" sz="4400" dirty="0" smtClean="0">
                <a:solidFill>
                  <a:srgbClr val="C00000"/>
                </a:solidFill>
                <a:effectLst/>
                <a:latin typeface="Corbel" pitchFamily="34" charset="0"/>
              </a:rPr>
              <a:t>1993)</a:t>
            </a:r>
            <a:endParaRPr lang="en-US" sz="4400" dirty="0" smtClean="0">
              <a:solidFill>
                <a:srgbClr val="C00000"/>
              </a:solidFill>
              <a:effectLst/>
              <a:latin typeface="Corbel" pitchFamily="34" charset="0"/>
            </a:endParaRPr>
          </a:p>
        </p:txBody>
      </p:sp>
      <p:sp>
        <p:nvSpPr>
          <p:cNvPr id="157699" name="Rectangle 3"/>
          <p:cNvSpPr>
            <a:spLocks noGrp="1"/>
          </p:cNvSpPr>
          <p:nvPr>
            <p:ph type="body" idx="4294967295"/>
          </p:nvPr>
        </p:nvSpPr>
        <p:spPr>
          <a:xfrm>
            <a:off x="179388" y="1719263"/>
            <a:ext cx="8507412" cy="5138737"/>
          </a:xfrm>
        </p:spPr>
        <p:txBody>
          <a:bodyPr/>
          <a:lstStyle/>
          <a:p>
            <a:pPr eaLnBrk="1" hangingPunct="1">
              <a:buFont typeface="Wingdings 2" pitchFamily="18" charset="2"/>
              <a:buNone/>
              <a:defRPr/>
            </a:pPr>
            <a:r>
              <a:rPr lang="el-GR" dirty="0" smtClean="0">
                <a:solidFill>
                  <a:srgbClr val="002060"/>
                </a:solidFill>
                <a:effectLst>
                  <a:outerShdw blurRad="38100" dist="38100" dir="2700000" algn="tl">
                    <a:srgbClr val="C0C0C0"/>
                  </a:outerShdw>
                </a:effectLst>
              </a:rPr>
              <a:t>Η οικογένεια: </a:t>
            </a:r>
          </a:p>
          <a:p>
            <a:pPr eaLnBrk="1" hangingPunct="1">
              <a:defRPr/>
            </a:pPr>
            <a:r>
              <a:rPr lang="el-GR" dirty="0" smtClean="0">
                <a:solidFill>
                  <a:srgbClr val="002060"/>
                </a:solidFill>
                <a:effectLst>
                  <a:outerShdw blurRad="38100" dist="38100" dir="2700000" algn="tl">
                    <a:srgbClr val="C0C0C0"/>
                  </a:outerShdw>
                </a:effectLst>
              </a:rPr>
              <a:t>είναι κοινωνικό σύστημα με λειτουργικές απαιτήσεις</a:t>
            </a:r>
          </a:p>
          <a:p>
            <a:pPr eaLnBrk="1" hangingPunct="1">
              <a:buFont typeface="Wingdings 2" pitchFamily="18" charset="2"/>
              <a:buNone/>
              <a:defRPr/>
            </a:pPr>
            <a:endParaRPr lang="el-GR" sz="900" dirty="0" smtClean="0">
              <a:solidFill>
                <a:srgbClr val="002060"/>
              </a:solidFill>
              <a:effectLst>
                <a:outerShdw blurRad="38100" dist="38100" dir="2700000" algn="tl">
                  <a:srgbClr val="C0C0C0"/>
                </a:outerShdw>
              </a:effectLst>
            </a:endParaRPr>
          </a:p>
          <a:p>
            <a:pPr eaLnBrk="1" hangingPunct="1">
              <a:defRPr/>
            </a:pPr>
            <a:r>
              <a:rPr lang="el-GR" dirty="0" smtClean="0">
                <a:solidFill>
                  <a:srgbClr val="002060"/>
                </a:solidFill>
                <a:effectLst>
                  <a:outerShdw blurRad="38100" dist="38100" dir="2700000" algn="tl">
                    <a:srgbClr val="C0C0C0"/>
                  </a:outerShdw>
                </a:effectLst>
              </a:rPr>
              <a:t>είναι μια μικρή ομάδα που διαθέτει ορισμένα γενικά χαρακτηριστικά  κοινά σε όλες τις μικρές ομάδες</a:t>
            </a:r>
          </a:p>
          <a:p>
            <a:pPr eaLnBrk="1" hangingPunct="1">
              <a:buFont typeface="Wingdings 2" pitchFamily="18" charset="2"/>
              <a:buNone/>
              <a:defRPr/>
            </a:pPr>
            <a:endParaRPr lang="el-GR" sz="900" dirty="0" smtClean="0">
              <a:solidFill>
                <a:srgbClr val="002060"/>
              </a:solidFill>
              <a:effectLst>
                <a:outerShdw blurRad="38100" dist="38100" dir="2700000" algn="tl">
                  <a:srgbClr val="C0C0C0"/>
                </a:outerShdw>
              </a:effectLst>
            </a:endParaRPr>
          </a:p>
          <a:p>
            <a:pPr eaLnBrk="1" hangingPunct="1">
              <a:defRPr/>
            </a:pPr>
            <a:r>
              <a:rPr lang="el-GR" dirty="0" smtClean="0">
                <a:solidFill>
                  <a:srgbClr val="002060"/>
                </a:solidFill>
                <a:effectLst>
                  <a:outerShdw blurRad="38100" dist="38100" dir="2700000" algn="tl">
                    <a:srgbClr val="C0C0C0"/>
                  </a:outerShdw>
                </a:effectLst>
              </a:rPr>
              <a:t>τα άτομα στην οικογένεια ενεργούν σύμφωνα με ένα σύνολο εσωτερικών κανόνων και αξιών (κοινωνικοποίηση).</a:t>
            </a:r>
            <a:endParaRPr lang="en-US" dirty="0" smtClean="0">
              <a:solidFill>
                <a:srgbClr val="002060"/>
              </a:solidFill>
              <a:effectLst>
                <a:outerShdw blurRad="38100" dist="38100" dir="2700000" algn="tl">
                  <a:srgbClr val="C0C0C0"/>
                </a:outerShdw>
              </a:effectLst>
              <a:latin typeface="Corbel" pitchFamily="34" charset="0"/>
            </a:endParaRPr>
          </a:p>
        </p:txBody>
      </p:sp>
    </p:spTree>
    <p:extLst>
      <p:ext uri="{BB962C8B-B14F-4D97-AF65-F5344CB8AC3E}">
        <p14:creationId xmlns:p14="http://schemas.microsoft.com/office/powerpoint/2010/main" val="1215165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457200" y="122238"/>
            <a:ext cx="8435975" cy="143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l-GR" altLang="el-GR" sz="4400" dirty="0" smtClean="0">
                <a:solidFill>
                  <a:srgbClr val="C00000"/>
                </a:solidFill>
                <a:effectLst/>
              </a:rPr>
              <a:t>Μοντέλο Οικογενειακής Αξιολόγησης (</a:t>
            </a:r>
            <a:r>
              <a:rPr lang="en-GB" altLang="el-GR" sz="4400" dirty="0" smtClean="0">
                <a:solidFill>
                  <a:srgbClr val="C00000"/>
                </a:solidFill>
                <a:effectLst/>
                <a:latin typeface="Corbel" pitchFamily="34" charset="0"/>
              </a:rPr>
              <a:t>Friedman,</a:t>
            </a:r>
            <a:r>
              <a:rPr lang="el-GR" altLang="el-GR" sz="4400" dirty="0" smtClean="0">
                <a:solidFill>
                  <a:srgbClr val="C00000"/>
                </a:solidFill>
                <a:effectLst/>
              </a:rPr>
              <a:t> </a:t>
            </a:r>
            <a:r>
              <a:rPr lang="en-GB" altLang="el-GR" sz="4400" dirty="0" smtClean="0">
                <a:solidFill>
                  <a:srgbClr val="C00000"/>
                </a:solidFill>
                <a:effectLst/>
                <a:latin typeface="Corbel" pitchFamily="34" charset="0"/>
              </a:rPr>
              <a:t>1993)</a:t>
            </a:r>
            <a:endParaRPr lang="en-US" altLang="el-GR" sz="4400" dirty="0" smtClean="0">
              <a:solidFill>
                <a:srgbClr val="C00000"/>
              </a:solidFill>
              <a:effectLst/>
              <a:latin typeface="Corbel" pitchFamily="34" charset="0"/>
            </a:endParaRPr>
          </a:p>
        </p:txBody>
      </p:sp>
      <p:sp>
        <p:nvSpPr>
          <p:cNvPr id="158723" name="Rectangle 3"/>
          <p:cNvSpPr>
            <a:spLocks noGrp="1"/>
          </p:cNvSpPr>
          <p:nvPr>
            <p:ph type="body" idx="4294967295"/>
          </p:nvPr>
        </p:nvSpPr>
        <p:spPr>
          <a:xfrm>
            <a:off x="395288" y="1773238"/>
            <a:ext cx="8569325" cy="4751387"/>
          </a:xfrm>
        </p:spPr>
        <p:txBody>
          <a:bodyPr/>
          <a:lstStyle/>
          <a:p>
            <a:pPr marL="0" indent="0" eaLnBrk="1" hangingPunct="1">
              <a:buFont typeface="Wingdings 2" pitchFamily="18" charset="2"/>
              <a:buNone/>
              <a:defRPr/>
            </a:pPr>
            <a:r>
              <a:rPr lang="el-GR" smtClean="0">
                <a:solidFill>
                  <a:srgbClr val="002060"/>
                </a:solidFill>
                <a:effectLst>
                  <a:outerShdw blurRad="38100" dist="38100" dir="2700000" algn="tl">
                    <a:srgbClr val="C0C0C0"/>
                  </a:outerShdw>
                </a:effectLst>
              </a:rPr>
              <a:t>Σημαντική προσέγγιση.</a:t>
            </a:r>
          </a:p>
          <a:p>
            <a:pPr marL="0" indent="0" eaLnBrk="1" hangingPunct="1">
              <a:buFont typeface="Wingdings 2" pitchFamily="18" charset="2"/>
              <a:buNone/>
              <a:defRPr/>
            </a:pPr>
            <a:r>
              <a:rPr lang="el-GR" smtClean="0">
                <a:solidFill>
                  <a:srgbClr val="002060"/>
                </a:solidFill>
                <a:effectLst>
                  <a:outerShdw blurRad="38100" dist="38100" dir="2700000" algn="tl">
                    <a:srgbClr val="C0C0C0"/>
                  </a:outerShdw>
                </a:effectLst>
              </a:rPr>
              <a:t>Επιτρέπει στους νοσηλευτές να αποκτήσουν συνολική εικόνα για την οικογένεια αξιολογώντας την ως : </a:t>
            </a:r>
          </a:p>
          <a:p>
            <a:pPr marL="0" indent="0" eaLnBrk="1" hangingPunct="1">
              <a:buFont typeface="Wingdings" pitchFamily="2" charset="2"/>
              <a:buChar char="Ø"/>
              <a:defRPr/>
            </a:pPr>
            <a:r>
              <a:rPr lang="el-GR" smtClean="0">
                <a:solidFill>
                  <a:srgbClr val="002060"/>
                </a:solidFill>
                <a:effectLst>
                  <a:outerShdw blurRad="38100" dist="38100" dir="2700000" algn="tl">
                    <a:srgbClr val="C0C0C0"/>
                  </a:outerShdw>
                </a:effectLst>
              </a:rPr>
              <a:t> σύνολο</a:t>
            </a:r>
          </a:p>
          <a:p>
            <a:pPr marL="0" indent="0" eaLnBrk="1" hangingPunct="1">
              <a:buFont typeface="Wingdings" pitchFamily="2" charset="2"/>
              <a:buNone/>
              <a:defRPr/>
            </a:pPr>
            <a:endParaRPr lang="el-GR" sz="800" smtClean="0">
              <a:solidFill>
                <a:srgbClr val="002060"/>
              </a:solidFill>
              <a:effectLst>
                <a:outerShdw blurRad="38100" dist="38100" dir="2700000" algn="tl">
                  <a:srgbClr val="C0C0C0"/>
                </a:outerShdw>
              </a:effectLst>
            </a:endParaRPr>
          </a:p>
          <a:p>
            <a:pPr marL="0" indent="0" eaLnBrk="1" hangingPunct="1">
              <a:buFont typeface="Wingdings" pitchFamily="2" charset="2"/>
              <a:buChar char="Ø"/>
              <a:defRPr/>
            </a:pPr>
            <a:r>
              <a:rPr lang="el-GR" smtClean="0">
                <a:solidFill>
                  <a:srgbClr val="002060"/>
                </a:solidFill>
                <a:effectLst>
                  <a:outerShdw blurRad="38100" dist="38100" dir="2700000" algn="tl">
                    <a:srgbClr val="C0C0C0"/>
                  </a:outerShdw>
                </a:effectLst>
              </a:rPr>
              <a:t> μέρος ολόκληρου του κοινωνικού συστήματος </a:t>
            </a:r>
            <a:r>
              <a:rPr lang="en-US" smtClean="0">
                <a:solidFill>
                  <a:srgbClr val="002060"/>
                </a:solidFill>
                <a:effectLst>
                  <a:outerShdw blurRad="38100" dist="38100" dir="2700000" algn="tl">
                    <a:srgbClr val="C0C0C0"/>
                  </a:outerShdw>
                </a:effectLst>
                <a:latin typeface="Corbel" pitchFamily="34" charset="0"/>
              </a:rPr>
              <a:t>, </a:t>
            </a:r>
            <a:r>
              <a:rPr lang="el-GR" smtClean="0">
                <a:solidFill>
                  <a:srgbClr val="002060"/>
                </a:solidFill>
                <a:effectLst>
                  <a:outerShdw blurRad="38100" dist="38100" dir="2700000" algn="tl">
                    <a:srgbClr val="C0C0C0"/>
                  </a:outerShdw>
                </a:effectLst>
              </a:rPr>
              <a:t>και  ως</a:t>
            </a:r>
          </a:p>
          <a:p>
            <a:pPr marL="0" indent="0" eaLnBrk="1" hangingPunct="1">
              <a:buFont typeface="Wingdings" pitchFamily="2" charset="2"/>
              <a:buNone/>
              <a:defRPr/>
            </a:pPr>
            <a:endParaRPr lang="el-GR" sz="800" smtClean="0">
              <a:solidFill>
                <a:srgbClr val="002060"/>
              </a:solidFill>
              <a:effectLst>
                <a:outerShdw blurRad="38100" dist="38100" dir="2700000" algn="tl">
                  <a:srgbClr val="C0C0C0"/>
                </a:outerShdw>
              </a:effectLst>
            </a:endParaRPr>
          </a:p>
          <a:p>
            <a:pPr marL="0" indent="0" eaLnBrk="1" hangingPunct="1">
              <a:buFont typeface="Wingdings" pitchFamily="2" charset="2"/>
              <a:buChar char="Ø"/>
              <a:defRPr/>
            </a:pPr>
            <a:r>
              <a:rPr lang="el-GR" smtClean="0">
                <a:solidFill>
                  <a:srgbClr val="002060"/>
                </a:solidFill>
                <a:effectLst>
                  <a:outerShdw blurRad="38100" dist="38100" dir="2700000" algn="tl">
                    <a:srgbClr val="C0C0C0"/>
                  </a:outerShdw>
                </a:effectLst>
              </a:rPr>
              <a:t> σύστημα αλληλεπίδρασης</a:t>
            </a:r>
            <a:endParaRPr lang="en-US" smtClean="0">
              <a:solidFill>
                <a:srgbClr val="002060"/>
              </a:solidFill>
              <a:latin typeface="Corbel" pitchFamily="34" charset="0"/>
            </a:endParaRPr>
          </a:p>
        </p:txBody>
      </p:sp>
    </p:spTree>
    <p:extLst>
      <p:ext uri="{BB962C8B-B14F-4D97-AF65-F5344CB8AC3E}">
        <p14:creationId xmlns:p14="http://schemas.microsoft.com/office/powerpoint/2010/main" val="309139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2 - Υπότιτλος"/>
          <p:cNvSpPr>
            <a:spLocks noGrp="1"/>
          </p:cNvSpPr>
          <p:nvPr>
            <p:ph type="subTitle" idx="1"/>
          </p:nvPr>
        </p:nvSpPr>
        <p:spPr>
          <a:xfrm>
            <a:off x="3354388" y="3540125"/>
            <a:ext cx="5114925" cy="1101725"/>
          </a:xfrm>
        </p:spPr>
        <p:txBody>
          <a:bodyPr/>
          <a:lstStyle/>
          <a:p>
            <a:endParaRPr lang="el-GR" altLang="el-GR"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40768"/>
            <a:ext cx="542925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797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4245"/>
            <a:ext cx="8215338" cy="1143000"/>
          </a:xfrm>
        </p:spPr>
        <p:txBody>
          <a:bodyPr>
            <a:noAutofit/>
          </a:bodyPr>
          <a:lstStyle/>
          <a:p>
            <a:pPr algn="ctr" fontAlgn="auto">
              <a:spcAft>
                <a:spcPts val="0"/>
              </a:spcAft>
              <a:defRPr/>
            </a:pPr>
            <a:r>
              <a:rPr lang="el-GR" sz="2000" b="1" dirty="0">
                <a:solidFill>
                  <a:srgbClr val="C00000"/>
                </a:solidFill>
                <a:latin typeface="Arial" charset="0"/>
                <a:cs typeface="Times New Roman" pitchFamily="18" charset="0"/>
              </a:rPr>
              <a:t>ΟΙ ΚΑΤΕΥΘΥΝΤΗΡΙΕΣ ΟΔΗΓΙΕΣ ΓΙΑ ΤΟ ΜΟΝΤΕΛΟ ΑΞΙΟΛΟΓΗΣΗΣ ΤΗΣ </a:t>
            </a:r>
            <a:r>
              <a:rPr lang="en-US" sz="2000" b="1" dirty="0">
                <a:solidFill>
                  <a:srgbClr val="C00000"/>
                </a:solidFill>
                <a:latin typeface="Arial" charset="0"/>
                <a:cs typeface="Times New Roman" pitchFamily="18" charset="0"/>
              </a:rPr>
              <a:t>FRIEDMAN</a:t>
            </a:r>
            <a:r>
              <a:rPr lang="el-GR" sz="2000" b="1" dirty="0">
                <a:solidFill>
                  <a:srgbClr val="C00000"/>
                </a:solidFill>
                <a:latin typeface="Arial" charset="0"/>
                <a:cs typeface="Times New Roman" pitchFamily="18" charset="0"/>
              </a:rPr>
              <a:t> ΑΠΟΤΕΛΟΥΝΤΑΙ ΑΠΟ ΕΞΙ ΜΕΓΑΛΕΣ ΚΑΤΗΓΟΡΙΕΣ ΕΡΩΤΗΣΕΩΝ ΣΥΝΕΝΤΕΥΞΗΣ</a:t>
            </a:r>
          </a:p>
        </p:txBody>
      </p:sp>
      <p:sp>
        <p:nvSpPr>
          <p:cNvPr id="5123" name="Rectangle 3"/>
          <p:cNvSpPr>
            <a:spLocks noGrp="1" noChangeArrowheads="1"/>
          </p:cNvSpPr>
          <p:nvPr>
            <p:ph idx="1"/>
          </p:nvPr>
        </p:nvSpPr>
        <p:spPr>
          <a:xfrm>
            <a:off x="467544" y="1124744"/>
            <a:ext cx="8286750" cy="5857875"/>
          </a:xfrm>
        </p:spPr>
        <p:txBody>
          <a:bodyPr>
            <a:normAutofit fontScale="77500" lnSpcReduction="20000"/>
          </a:bodyPr>
          <a:lstStyle/>
          <a:p>
            <a:pPr marL="274320" indent="-274320" fontAlgn="auto">
              <a:lnSpc>
                <a:spcPct val="150000"/>
              </a:lnSpc>
              <a:spcAft>
                <a:spcPts val="0"/>
              </a:spcAft>
              <a:buClr>
                <a:schemeClr val="tx2">
                  <a:lumMod val="50000"/>
                </a:schemeClr>
              </a:buClr>
              <a:buSzPct val="120000"/>
              <a:buFontTx/>
              <a:buAutoNum type="arabicPeriod"/>
              <a:defRPr/>
            </a:pPr>
            <a:r>
              <a:rPr lang="el-GR" sz="2400" b="1" dirty="0">
                <a:solidFill>
                  <a:srgbClr val="002060"/>
                </a:solidFill>
                <a:latin typeface="Arial" charset="0"/>
              </a:rPr>
              <a:t>Δεδομένα αναγνώρισης</a:t>
            </a:r>
            <a:endParaRPr lang="el-GR" sz="2400" b="1" dirty="0">
              <a:solidFill>
                <a:srgbClr val="002060"/>
              </a:solidFill>
            </a:endParaRPr>
          </a:p>
          <a:p>
            <a:pPr marL="274320" indent="-274320" fontAlgn="auto">
              <a:lnSpc>
                <a:spcPct val="150000"/>
              </a:lnSpc>
              <a:spcAft>
                <a:spcPts val="0"/>
              </a:spcAft>
              <a:buClr>
                <a:schemeClr val="tx2">
                  <a:lumMod val="50000"/>
                </a:schemeClr>
              </a:buClr>
              <a:buSzPct val="120000"/>
              <a:buFontTx/>
              <a:buAutoNum type="arabicPeriod"/>
              <a:defRPr/>
            </a:pPr>
            <a:r>
              <a:rPr lang="el-GR" sz="2400" b="1" dirty="0">
                <a:solidFill>
                  <a:srgbClr val="002060"/>
                </a:solidFill>
                <a:latin typeface="Arial" charset="0"/>
              </a:rPr>
              <a:t>Αναπτυξιακό στάδιο οικογένειας και ιστορία</a:t>
            </a:r>
            <a:endParaRPr lang="el-GR" sz="2400" b="1" dirty="0">
              <a:solidFill>
                <a:srgbClr val="002060"/>
              </a:solidFill>
            </a:endParaRPr>
          </a:p>
          <a:p>
            <a:pPr marL="274320" indent="-274320" fontAlgn="auto">
              <a:lnSpc>
                <a:spcPct val="150000"/>
              </a:lnSpc>
              <a:spcAft>
                <a:spcPts val="0"/>
              </a:spcAft>
              <a:buClr>
                <a:schemeClr val="tx2">
                  <a:lumMod val="50000"/>
                </a:schemeClr>
              </a:buClr>
              <a:buSzPct val="120000"/>
              <a:buFontTx/>
              <a:buAutoNum type="arabicPeriod"/>
              <a:defRPr/>
            </a:pPr>
            <a:r>
              <a:rPr lang="el-GR" sz="2400" b="1" dirty="0">
                <a:solidFill>
                  <a:srgbClr val="002060"/>
                </a:solidFill>
                <a:latin typeface="Arial" charset="0"/>
              </a:rPr>
              <a:t>Περιβαλλοντικά δεδομένα</a:t>
            </a:r>
            <a:endParaRPr lang="el-GR" sz="2400" b="1" dirty="0">
              <a:solidFill>
                <a:srgbClr val="002060"/>
              </a:solidFill>
            </a:endParaRPr>
          </a:p>
          <a:p>
            <a:pPr marL="274320" indent="-274320" fontAlgn="auto">
              <a:lnSpc>
                <a:spcPct val="150000"/>
              </a:lnSpc>
              <a:spcAft>
                <a:spcPts val="0"/>
              </a:spcAft>
              <a:buClr>
                <a:schemeClr val="tx2">
                  <a:lumMod val="50000"/>
                </a:schemeClr>
              </a:buClr>
              <a:buSzPct val="120000"/>
              <a:buFontTx/>
              <a:buAutoNum type="arabicPeriod"/>
              <a:defRPr/>
            </a:pPr>
            <a:r>
              <a:rPr lang="el-GR" sz="2400" b="1" dirty="0">
                <a:solidFill>
                  <a:srgbClr val="002060"/>
                </a:solidFill>
                <a:latin typeface="Arial" charset="0"/>
              </a:rPr>
              <a:t>Οικογενειακή δομή, συμπεριλαμβάνοντας</a:t>
            </a:r>
            <a:r>
              <a:rPr lang="el-GR" sz="2400" dirty="0">
                <a:solidFill>
                  <a:srgbClr val="002060"/>
                </a:solidFill>
                <a:latin typeface="Arial" charset="0"/>
              </a:rPr>
              <a:t> </a:t>
            </a:r>
            <a:endParaRPr lang="el-GR" sz="2400" dirty="0" smtClean="0">
              <a:solidFill>
                <a:srgbClr val="002060"/>
              </a:solidFill>
              <a:latin typeface="Arial" charset="0"/>
            </a:endParaRPr>
          </a:p>
          <a:p>
            <a:pPr marL="521208" lvl="1" fontAlgn="auto">
              <a:lnSpc>
                <a:spcPct val="150000"/>
              </a:lnSpc>
              <a:spcAft>
                <a:spcPts val="0"/>
              </a:spcAft>
              <a:buClr>
                <a:srgbClr val="FFC000"/>
              </a:buClr>
              <a:buSzPct val="73000"/>
              <a:buFont typeface="Wingdings 2"/>
              <a:buChar char=""/>
              <a:defRPr/>
            </a:pPr>
            <a:r>
              <a:rPr lang="el-GR" sz="2100" dirty="0" smtClean="0">
                <a:solidFill>
                  <a:srgbClr val="002060"/>
                </a:solidFill>
                <a:latin typeface="Arial" charset="0"/>
              </a:rPr>
              <a:t>την </a:t>
            </a:r>
            <a:r>
              <a:rPr lang="el-GR" sz="2100" dirty="0">
                <a:solidFill>
                  <a:srgbClr val="002060"/>
                </a:solidFill>
                <a:latin typeface="Arial" charset="0"/>
              </a:rPr>
              <a:t>επικοινωνία, </a:t>
            </a:r>
            <a:endParaRPr lang="el-GR" sz="2100" dirty="0" smtClean="0">
              <a:solidFill>
                <a:srgbClr val="002060"/>
              </a:solidFill>
              <a:latin typeface="Arial" charset="0"/>
            </a:endParaRPr>
          </a:p>
          <a:p>
            <a:pPr marL="521208" lvl="1" fontAlgn="auto">
              <a:lnSpc>
                <a:spcPct val="150000"/>
              </a:lnSpc>
              <a:spcAft>
                <a:spcPts val="0"/>
              </a:spcAft>
              <a:buClr>
                <a:srgbClr val="FFC000"/>
              </a:buClr>
              <a:buSzPct val="73000"/>
              <a:buFont typeface="Wingdings 2"/>
              <a:buChar char=""/>
              <a:defRPr/>
            </a:pPr>
            <a:r>
              <a:rPr lang="el-GR" sz="2100" dirty="0" smtClean="0">
                <a:solidFill>
                  <a:srgbClr val="002060"/>
                </a:solidFill>
                <a:latin typeface="Arial" charset="0"/>
              </a:rPr>
              <a:t>δομές </a:t>
            </a:r>
            <a:r>
              <a:rPr lang="el-GR" sz="2100" dirty="0">
                <a:solidFill>
                  <a:srgbClr val="002060"/>
                </a:solidFill>
                <a:latin typeface="Arial" charset="0"/>
              </a:rPr>
              <a:t>δύναμης</a:t>
            </a:r>
            <a:r>
              <a:rPr lang="el-GR" sz="2100" dirty="0" smtClean="0">
                <a:solidFill>
                  <a:srgbClr val="002060"/>
                </a:solidFill>
                <a:latin typeface="Arial" charset="0"/>
              </a:rPr>
              <a:t>,</a:t>
            </a:r>
          </a:p>
          <a:p>
            <a:pPr marL="521208" lvl="1" fontAlgn="auto">
              <a:lnSpc>
                <a:spcPct val="150000"/>
              </a:lnSpc>
              <a:spcAft>
                <a:spcPts val="0"/>
              </a:spcAft>
              <a:buClr>
                <a:srgbClr val="FFC000"/>
              </a:buClr>
              <a:buSzPct val="73000"/>
              <a:buFont typeface="Wingdings 2"/>
              <a:buChar char=""/>
              <a:defRPr/>
            </a:pPr>
            <a:r>
              <a:rPr lang="el-GR" sz="2100" dirty="0" smtClean="0">
                <a:solidFill>
                  <a:srgbClr val="002060"/>
                </a:solidFill>
                <a:latin typeface="Arial" charset="0"/>
              </a:rPr>
              <a:t>δομές </a:t>
            </a:r>
            <a:r>
              <a:rPr lang="el-GR" sz="2100" dirty="0">
                <a:solidFill>
                  <a:srgbClr val="002060"/>
                </a:solidFill>
                <a:latin typeface="Arial" charset="0"/>
              </a:rPr>
              <a:t>ρόλων </a:t>
            </a:r>
            <a:endParaRPr lang="el-GR" sz="2100" dirty="0" smtClean="0">
              <a:solidFill>
                <a:srgbClr val="002060"/>
              </a:solidFill>
              <a:latin typeface="Arial" charset="0"/>
            </a:endParaRPr>
          </a:p>
          <a:p>
            <a:pPr marL="521208" lvl="1" fontAlgn="auto">
              <a:lnSpc>
                <a:spcPct val="150000"/>
              </a:lnSpc>
              <a:spcAft>
                <a:spcPts val="0"/>
              </a:spcAft>
              <a:buClr>
                <a:srgbClr val="FFC000"/>
              </a:buClr>
              <a:buSzPct val="73000"/>
              <a:buFont typeface="Wingdings 2"/>
              <a:buChar char=""/>
              <a:defRPr/>
            </a:pPr>
            <a:r>
              <a:rPr lang="el-GR" sz="2100" dirty="0" smtClean="0">
                <a:solidFill>
                  <a:srgbClr val="002060"/>
                </a:solidFill>
                <a:latin typeface="Arial" charset="0"/>
              </a:rPr>
              <a:t>και </a:t>
            </a:r>
            <a:r>
              <a:rPr lang="el-GR" sz="2100" dirty="0">
                <a:solidFill>
                  <a:srgbClr val="002060"/>
                </a:solidFill>
                <a:latin typeface="Arial" charset="0"/>
              </a:rPr>
              <a:t>οικογενειακές αξίες</a:t>
            </a:r>
            <a:endParaRPr lang="el-GR" sz="2100" dirty="0">
              <a:solidFill>
                <a:srgbClr val="002060"/>
              </a:solidFill>
            </a:endParaRPr>
          </a:p>
          <a:p>
            <a:pPr marL="274320" indent="-274320" fontAlgn="auto">
              <a:lnSpc>
                <a:spcPct val="150000"/>
              </a:lnSpc>
              <a:spcAft>
                <a:spcPts val="0"/>
              </a:spcAft>
              <a:buClr>
                <a:schemeClr val="tx2">
                  <a:lumMod val="50000"/>
                </a:schemeClr>
              </a:buClr>
              <a:buSzPct val="120000"/>
              <a:buFontTx/>
              <a:buAutoNum type="arabicPeriod"/>
              <a:defRPr/>
            </a:pPr>
            <a:r>
              <a:rPr lang="el-GR" sz="2400" b="1" dirty="0">
                <a:solidFill>
                  <a:srgbClr val="002060"/>
                </a:solidFill>
                <a:latin typeface="Arial" charset="0"/>
              </a:rPr>
              <a:t>Λειτουργίες της οικογένειας, συμπεριλαμβάνοντα</a:t>
            </a:r>
            <a:r>
              <a:rPr lang="el-GR" sz="2400" dirty="0">
                <a:solidFill>
                  <a:srgbClr val="002060"/>
                </a:solidFill>
                <a:latin typeface="Arial" charset="0"/>
              </a:rPr>
              <a:t>ς </a:t>
            </a:r>
            <a:endParaRPr lang="el-GR" sz="2400" dirty="0" smtClean="0">
              <a:solidFill>
                <a:srgbClr val="002060"/>
              </a:solidFill>
              <a:latin typeface="Arial" charset="0"/>
            </a:endParaRPr>
          </a:p>
          <a:p>
            <a:pPr marL="521208" lvl="1" fontAlgn="auto">
              <a:lnSpc>
                <a:spcPct val="150000"/>
              </a:lnSpc>
              <a:spcAft>
                <a:spcPts val="0"/>
              </a:spcAft>
              <a:buClr>
                <a:schemeClr val="accent4"/>
              </a:buClr>
              <a:buSzPct val="120000"/>
              <a:buFont typeface="Wingdings 2"/>
              <a:buChar char=""/>
              <a:defRPr/>
            </a:pPr>
            <a:r>
              <a:rPr lang="el-GR" sz="1900" dirty="0" smtClean="0">
                <a:solidFill>
                  <a:srgbClr val="002060"/>
                </a:solidFill>
                <a:latin typeface="Arial" charset="0"/>
              </a:rPr>
              <a:t>προστασία</a:t>
            </a:r>
            <a:r>
              <a:rPr lang="el-GR" sz="1900" dirty="0">
                <a:solidFill>
                  <a:srgbClr val="002060"/>
                </a:solidFill>
                <a:latin typeface="Arial" charset="0"/>
              </a:rPr>
              <a:t>, </a:t>
            </a:r>
            <a:endParaRPr lang="el-GR" sz="1900" dirty="0" smtClean="0">
              <a:solidFill>
                <a:srgbClr val="002060"/>
              </a:solidFill>
              <a:latin typeface="Arial" charset="0"/>
            </a:endParaRPr>
          </a:p>
          <a:p>
            <a:pPr marL="521208" lvl="1" fontAlgn="auto">
              <a:lnSpc>
                <a:spcPct val="150000"/>
              </a:lnSpc>
              <a:spcAft>
                <a:spcPts val="0"/>
              </a:spcAft>
              <a:buClr>
                <a:schemeClr val="accent4"/>
              </a:buClr>
              <a:buSzPct val="120000"/>
              <a:buFont typeface="Wingdings 2"/>
              <a:buChar char=""/>
              <a:defRPr/>
            </a:pPr>
            <a:r>
              <a:rPr lang="el-GR" sz="1900" dirty="0" smtClean="0">
                <a:solidFill>
                  <a:srgbClr val="002060"/>
                </a:solidFill>
                <a:latin typeface="Arial" charset="0"/>
              </a:rPr>
              <a:t>κοινωνικοποίηση </a:t>
            </a:r>
          </a:p>
          <a:p>
            <a:pPr marL="521208" lvl="1" fontAlgn="auto">
              <a:lnSpc>
                <a:spcPct val="150000"/>
              </a:lnSpc>
              <a:spcAft>
                <a:spcPts val="0"/>
              </a:spcAft>
              <a:buClr>
                <a:schemeClr val="accent4"/>
              </a:buClr>
              <a:buSzPct val="120000"/>
              <a:buFont typeface="Wingdings 2"/>
              <a:buChar char=""/>
              <a:defRPr/>
            </a:pPr>
            <a:r>
              <a:rPr lang="el-GR" sz="1900" dirty="0" smtClean="0">
                <a:solidFill>
                  <a:srgbClr val="002060"/>
                </a:solidFill>
                <a:latin typeface="Arial" charset="0"/>
              </a:rPr>
              <a:t>και </a:t>
            </a:r>
            <a:r>
              <a:rPr lang="el-GR" sz="1900" dirty="0">
                <a:solidFill>
                  <a:srgbClr val="002060"/>
                </a:solidFill>
                <a:latin typeface="Arial" charset="0"/>
              </a:rPr>
              <a:t>φροντίδα υγείας</a:t>
            </a:r>
            <a:endParaRPr lang="el-GR" sz="1900" dirty="0">
              <a:solidFill>
                <a:srgbClr val="002060"/>
              </a:solidFill>
            </a:endParaRPr>
          </a:p>
          <a:p>
            <a:pPr marL="274320" indent="-274320" fontAlgn="auto">
              <a:lnSpc>
                <a:spcPct val="150000"/>
              </a:lnSpc>
              <a:spcAft>
                <a:spcPts val="0"/>
              </a:spcAft>
              <a:buClr>
                <a:schemeClr val="tx2">
                  <a:lumMod val="50000"/>
                </a:schemeClr>
              </a:buClr>
              <a:buSzPct val="120000"/>
              <a:buFontTx/>
              <a:buAutoNum type="arabicPeriod"/>
              <a:defRPr/>
            </a:pPr>
            <a:r>
              <a:rPr lang="el-GR" sz="2400" b="1" dirty="0">
                <a:solidFill>
                  <a:srgbClr val="002060"/>
                </a:solidFill>
                <a:latin typeface="Arial" charset="0"/>
              </a:rPr>
              <a:t>Ανταπόκριση (αντίδραση) της οικογένειας στις διάφορες </a:t>
            </a:r>
            <a:r>
              <a:rPr lang="el-GR" sz="2400" b="1" dirty="0" smtClean="0">
                <a:solidFill>
                  <a:srgbClr val="002060"/>
                </a:solidFill>
                <a:latin typeface="Arial" charset="0"/>
              </a:rPr>
              <a:t>προκλήσεις</a:t>
            </a:r>
            <a:endParaRPr lang="el-GR" sz="2400" b="1" dirty="0">
              <a:solidFill>
                <a:srgbClr val="002060"/>
              </a:solidFill>
            </a:endParaRPr>
          </a:p>
        </p:txBody>
      </p:sp>
    </p:spTree>
    <p:extLst>
      <p:ext uri="{BB962C8B-B14F-4D97-AF65-F5344CB8AC3E}">
        <p14:creationId xmlns:p14="http://schemas.microsoft.com/office/powerpoint/2010/main" val="236405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eaLnBrk="1" hangingPunct="1">
              <a:defRPr/>
            </a:pPr>
            <a:r>
              <a:rPr lang="el-GR" dirty="0" smtClean="0">
                <a:solidFill>
                  <a:srgbClr val="7030A0"/>
                </a:solidFill>
                <a:effectLst/>
              </a:rPr>
              <a:t>Δεξιότητες και ρόλοι του νοσηλευτή της οικογένειας</a:t>
            </a:r>
          </a:p>
        </p:txBody>
      </p:sp>
      <p:sp>
        <p:nvSpPr>
          <p:cNvPr id="168963" name="Rectangle 3"/>
          <p:cNvSpPr>
            <a:spLocks noGrp="1"/>
          </p:cNvSpPr>
          <p:nvPr>
            <p:ph type="body" idx="4294967295"/>
          </p:nvPr>
        </p:nvSpPr>
        <p:spPr/>
        <p:txBody>
          <a:bodyPr>
            <a:normAutofit lnSpcReduction="10000"/>
          </a:bodyPr>
          <a:lstStyle/>
          <a:p>
            <a:pPr eaLnBrk="1" hangingPunct="1"/>
            <a:r>
              <a:rPr lang="el-GR" altLang="el-GR" dirty="0" smtClean="0">
                <a:solidFill>
                  <a:schemeClr val="accent6">
                    <a:lumMod val="75000"/>
                  </a:schemeClr>
                </a:solidFill>
              </a:rPr>
              <a:t>Εκπαιδευτής υγείας</a:t>
            </a:r>
          </a:p>
          <a:p>
            <a:pPr eaLnBrk="1" hangingPunct="1"/>
            <a:r>
              <a:rPr lang="el-GR" altLang="el-GR" dirty="0" smtClean="0">
                <a:solidFill>
                  <a:schemeClr val="accent6">
                    <a:lumMod val="75000"/>
                  </a:schemeClr>
                </a:solidFill>
              </a:rPr>
              <a:t>Παροχή φροντίδας και επίβλεψη</a:t>
            </a:r>
          </a:p>
          <a:p>
            <a:pPr eaLnBrk="1" hangingPunct="1"/>
            <a:r>
              <a:rPr lang="el-GR" altLang="el-GR" dirty="0" smtClean="0">
                <a:solidFill>
                  <a:schemeClr val="accent6">
                    <a:lumMod val="75000"/>
                  </a:schemeClr>
                </a:solidFill>
              </a:rPr>
              <a:t>Συνήγορος της οικογένειας</a:t>
            </a:r>
          </a:p>
          <a:p>
            <a:pPr eaLnBrk="1" hangingPunct="1"/>
            <a:r>
              <a:rPr lang="el-GR" altLang="el-GR" dirty="0" smtClean="0">
                <a:solidFill>
                  <a:schemeClr val="accent6">
                    <a:lumMod val="75000"/>
                  </a:schemeClr>
                </a:solidFill>
              </a:rPr>
              <a:t>Αναζήτηση περιστατικών και επιδημιολογία</a:t>
            </a:r>
          </a:p>
          <a:p>
            <a:pPr eaLnBrk="1" hangingPunct="1"/>
            <a:r>
              <a:rPr lang="el-GR" altLang="el-GR" dirty="0" smtClean="0">
                <a:solidFill>
                  <a:schemeClr val="accent6">
                    <a:lumMod val="75000"/>
                  </a:schemeClr>
                </a:solidFill>
              </a:rPr>
              <a:t>Ερευνητής </a:t>
            </a:r>
          </a:p>
          <a:p>
            <a:pPr eaLnBrk="1" hangingPunct="1"/>
            <a:r>
              <a:rPr lang="el-GR" altLang="el-GR" dirty="0" smtClean="0">
                <a:solidFill>
                  <a:schemeClr val="accent6">
                    <a:lumMod val="75000"/>
                  </a:schemeClr>
                </a:solidFill>
              </a:rPr>
              <a:t>Οργανωτής και συντονιστής</a:t>
            </a:r>
          </a:p>
          <a:p>
            <a:pPr eaLnBrk="1" hangingPunct="1"/>
            <a:r>
              <a:rPr lang="el-GR" altLang="el-GR" dirty="0" smtClean="0">
                <a:solidFill>
                  <a:schemeClr val="accent6">
                    <a:lumMod val="75000"/>
                  </a:schemeClr>
                </a:solidFill>
              </a:rPr>
              <a:t>Σύμβουλος εμπειρογνώμων </a:t>
            </a:r>
          </a:p>
          <a:p>
            <a:pPr eaLnBrk="1" hangingPunct="1"/>
            <a:r>
              <a:rPr lang="el-GR" altLang="el-GR" dirty="0" err="1" smtClean="0">
                <a:solidFill>
                  <a:schemeClr val="accent6">
                    <a:lumMod val="75000"/>
                  </a:schemeClr>
                </a:solidFill>
              </a:rPr>
              <a:t>Τροποποιητής</a:t>
            </a:r>
            <a:r>
              <a:rPr lang="el-GR" altLang="el-GR" dirty="0" smtClean="0">
                <a:solidFill>
                  <a:schemeClr val="accent6">
                    <a:lumMod val="75000"/>
                  </a:schemeClr>
                </a:solidFill>
              </a:rPr>
              <a:t> του περιβάλλοντος </a:t>
            </a:r>
          </a:p>
        </p:txBody>
      </p:sp>
    </p:spTree>
    <p:extLst>
      <p:ext uri="{BB962C8B-B14F-4D97-AF65-F5344CB8AC3E}">
        <p14:creationId xmlns:p14="http://schemas.microsoft.com/office/powerpoint/2010/main" val="2394210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96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896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val="939538574"/>
              </p:ext>
            </p:extLst>
          </p:nvPr>
        </p:nvGraphicFramePr>
        <p:xfrm>
          <a:off x="1691680" y="0"/>
          <a:ext cx="734481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49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084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eaLnBrk="1" hangingPunct="1">
              <a:defRPr/>
            </a:pPr>
            <a:r>
              <a:rPr lang="el-GR" sz="3900" b="1" dirty="0" smtClean="0">
                <a:solidFill>
                  <a:srgbClr val="FF0000"/>
                </a:solidFill>
                <a:effectLst/>
              </a:rPr>
              <a:t>Παρέμβαση στην οικογένεια από το νοσηλευτή της οικογένειας</a:t>
            </a:r>
          </a:p>
        </p:txBody>
      </p:sp>
      <p:sp>
        <p:nvSpPr>
          <p:cNvPr id="52227" name="Rectangle 3"/>
          <p:cNvSpPr>
            <a:spLocks noGrp="1"/>
          </p:cNvSpPr>
          <p:nvPr>
            <p:ph type="body" idx="4294967295"/>
          </p:nvPr>
        </p:nvSpPr>
        <p:spPr>
          <a:xfrm>
            <a:off x="1547664" y="2132856"/>
            <a:ext cx="8229600" cy="4525963"/>
          </a:xfrm>
        </p:spPr>
        <p:txBody>
          <a:bodyPr/>
          <a:lstStyle/>
          <a:p>
            <a:pPr eaLnBrk="1" hangingPunct="1"/>
            <a:r>
              <a:rPr lang="el-GR" altLang="el-GR" dirty="0" smtClean="0">
                <a:solidFill>
                  <a:srgbClr val="0070C0"/>
                </a:solidFill>
              </a:rPr>
              <a:t>Διδασκαλία</a:t>
            </a:r>
          </a:p>
          <a:p>
            <a:pPr eaLnBrk="1" hangingPunct="1"/>
            <a:r>
              <a:rPr lang="el-GR" altLang="el-GR" dirty="0" smtClean="0">
                <a:solidFill>
                  <a:srgbClr val="0070C0"/>
                </a:solidFill>
              </a:rPr>
              <a:t>Συμβουλευτική </a:t>
            </a:r>
          </a:p>
          <a:p>
            <a:pPr eaLnBrk="1" hangingPunct="1"/>
            <a:r>
              <a:rPr lang="el-GR" altLang="el-GR" dirty="0" smtClean="0">
                <a:solidFill>
                  <a:srgbClr val="0070C0"/>
                </a:solidFill>
              </a:rPr>
              <a:t>Ενδυνάμωση </a:t>
            </a:r>
          </a:p>
        </p:txBody>
      </p:sp>
    </p:spTree>
    <p:extLst>
      <p:ext uri="{BB962C8B-B14F-4D97-AF65-F5344CB8AC3E}">
        <p14:creationId xmlns:p14="http://schemas.microsoft.com/office/powerpoint/2010/main" val="3667440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eaLnBrk="1" hangingPunct="1">
              <a:defRPr/>
            </a:pPr>
            <a:r>
              <a:rPr lang="el-GR" sz="3900" dirty="0" smtClean="0">
                <a:solidFill>
                  <a:srgbClr val="FF0000"/>
                </a:solidFill>
                <a:effectLst/>
              </a:rPr>
              <a:t>Παρέμβαση στην οικογένεια από το νοσηλευτή της οικογένειας</a:t>
            </a:r>
          </a:p>
        </p:txBody>
      </p:sp>
      <p:sp>
        <p:nvSpPr>
          <p:cNvPr id="53251" name="Rectangle 3"/>
          <p:cNvSpPr>
            <a:spLocks noGrp="1"/>
          </p:cNvSpPr>
          <p:nvPr>
            <p:ph type="body" idx="4294967295"/>
          </p:nvPr>
        </p:nvSpPr>
        <p:spPr>
          <a:xfrm>
            <a:off x="457200" y="1719263"/>
            <a:ext cx="8229600" cy="4805362"/>
          </a:xfrm>
        </p:spPr>
        <p:txBody>
          <a:bodyPr/>
          <a:lstStyle/>
          <a:p>
            <a:pPr marL="571500" indent="-571500" eaLnBrk="1" hangingPunct="1"/>
            <a:r>
              <a:rPr lang="el-GR" altLang="el-GR" sz="2800" b="1" dirty="0" smtClean="0">
                <a:solidFill>
                  <a:srgbClr val="18A038"/>
                </a:solidFill>
              </a:rPr>
              <a:t>Διδασκαλία:</a:t>
            </a:r>
            <a:r>
              <a:rPr lang="el-GR" altLang="el-GR" sz="2800" dirty="0" smtClean="0">
                <a:solidFill>
                  <a:srgbClr val="18A038"/>
                </a:solidFill>
              </a:rPr>
              <a:t> έχει σκοπό την υποστήριξη υγιών συμπεριφορών και τη δυνατότητα αλλαγής των μη υγιών.</a:t>
            </a:r>
          </a:p>
          <a:p>
            <a:pPr marL="571500" indent="-571500" eaLnBrk="1" hangingPunct="1">
              <a:buFont typeface="Wingdings 2" pitchFamily="18" charset="2"/>
              <a:buNone/>
            </a:pPr>
            <a:r>
              <a:rPr lang="el-GR" altLang="el-GR" sz="2800" dirty="0" smtClean="0">
                <a:solidFill>
                  <a:srgbClr val="18A038"/>
                </a:solidFill>
              </a:rPr>
              <a:t>Στόχοι της διδασκαλίας οικογενειακής υγείας:</a:t>
            </a:r>
          </a:p>
          <a:p>
            <a:pPr marL="571500" indent="-571500" eaLnBrk="1" hangingPunct="1">
              <a:buFont typeface="Wingdings" pitchFamily="2" charset="2"/>
              <a:buAutoNum type="arabicPeriod"/>
            </a:pPr>
            <a:r>
              <a:rPr lang="el-GR" altLang="el-GR" sz="2800" dirty="0" smtClean="0">
                <a:solidFill>
                  <a:srgbClr val="18A038"/>
                </a:solidFill>
              </a:rPr>
              <a:t>Παροχή πληροφοριών   	ενημερωμένες αποφάσεις </a:t>
            </a:r>
          </a:p>
          <a:p>
            <a:pPr marL="571500" indent="-571500" eaLnBrk="1" hangingPunct="1">
              <a:buFont typeface="Wingdings" pitchFamily="2" charset="2"/>
              <a:buAutoNum type="arabicPeriod"/>
            </a:pPr>
            <a:r>
              <a:rPr lang="el-GR" altLang="el-GR" sz="2800" dirty="0" smtClean="0">
                <a:solidFill>
                  <a:srgbClr val="18A038"/>
                </a:solidFill>
              </a:rPr>
              <a:t>Βοήθεια για συμμετοχή στη φροντίδα</a:t>
            </a:r>
          </a:p>
          <a:p>
            <a:pPr marL="571500" indent="-571500" eaLnBrk="1" hangingPunct="1">
              <a:buFont typeface="Wingdings" pitchFamily="2" charset="2"/>
              <a:buAutoNum type="arabicPeriod"/>
            </a:pPr>
            <a:r>
              <a:rPr lang="el-GR" altLang="el-GR" sz="2800" dirty="0" smtClean="0">
                <a:solidFill>
                  <a:srgbClr val="18A038"/>
                </a:solidFill>
              </a:rPr>
              <a:t>Βοήθεια για προσαρμογή στη νέα κατάσταση</a:t>
            </a:r>
          </a:p>
          <a:p>
            <a:pPr marL="571500" indent="-571500" eaLnBrk="1" hangingPunct="1">
              <a:buFont typeface="Wingdings" pitchFamily="2" charset="2"/>
              <a:buAutoNum type="arabicPeriod"/>
            </a:pPr>
            <a:r>
              <a:rPr lang="el-GR" altLang="el-GR" sz="2800" dirty="0" smtClean="0">
                <a:solidFill>
                  <a:srgbClr val="18A038"/>
                </a:solidFill>
              </a:rPr>
              <a:t>Βοήθεια έκφρασης ικανοποίησης από συμμετοχή στη φροντίδα</a:t>
            </a:r>
          </a:p>
        </p:txBody>
      </p:sp>
      <p:sp>
        <p:nvSpPr>
          <p:cNvPr id="53252" name="AutoShape 4"/>
          <p:cNvSpPr>
            <a:spLocks noChangeArrowheads="1"/>
          </p:cNvSpPr>
          <p:nvPr/>
        </p:nvSpPr>
        <p:spPr bwMode="auto">
          <a:xfrm>
            <a:off x="4643438" y="3789363"/>
            <a:ext cx="431800" cy="142875"/>
          </a:xfrm>
          <a:prstGeom prst="rightArrow">
            <a:avLst>
              <a:gd name="adj1" fmla="val 50000"/>
              <a:gd name="adj2" fmla="val 7555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l-GR" altLang="el-GR"/>
          </a:p>
        </p:txBody>
      </p:sp>
    </p:spTree>
    <p:extLst>
      <p:ext uri="{BB962C8B-B14F-4D97-AF65-F5344CB8AC3E}">
        <p14:creationId xmlns:p14="http://schemas.microsoft.com/office/powerpoint/2010/main" val="2384444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eaLnBrk="1" hangingPunct="1">
              <a:defRPr/>
            </a:pPr>
            <a:r>
              <a:rPr lang="el-GR" sz="3900" dirty="0" smtClean="0">
                <a:solidFill>
                  <a:srgbClr val="FF0000"/>
                </a:solidFill>
                <a:effectLst/>
              </a:rPr>
              <a:t>Παρέμβαση στην οικογένεια από το νοσηλευτή της οικογένειας</a:t>
            </a:r>
          </a:p>
        </p:txBody>
      </p:sp>
      <p:sp>
        <p:nvSpPr>
          <p:cNvPr id="54275" name="Rectangle 3"/>
          <p:cNvSpPr>
            <a:spLocks noGrp="1"/>
          </p:cNvSpPr>
          <p:nvPr>
            <p:ph type="body" idx="4294967295"/>
          </p:nvPr>
        </p:nvSpPr>
        <p:spPr>
          <a:xfrm>
            <a:off x="250825" y="1719263"/>
            <a:ext cx="8893175" cy="4733925"/>
          </a:xfrm>
        </p:spPr>
        <p:txBody>
          <a:bodyPr>
            <a:normAutofit lnSpcReduction="10000"/>
          </a:bodyPr>
          <a:lstStyle/>
          <a:p>
            <a:pPr eaLnBrk="1" hangingPunct="1">
              <a:lnSpc>
                <a:spcPct val="80000"/>
              </a:lnSpc>
            </a:pPr>
            <a:r>
              <a:rPr lang="el-GR" altLang="el-GR" sz="2800" b="1" dirty="0" smtClean="0">
                <a:solidFill>
                  <a:srgbClr val="7030A0"/>
                </a:solidFill>
              </a:rPr>
              <a:t>Συμβουλευτική</a:t>
            </a:r>
            <a:r>
              <a:rPr lang="el-GR" altLang="el-GR" sz="2800" dirty="0" smtClean="0">
                <a:solidFill>
                  <a:srgbClr val="7030A0"/>
                </a:solidFill>
              </a:rPr>
              <a:t> έχει σκοπό να δώσει στον πελάτη μια ευκαιρία να διερευνήσει, να ανακαλύψει και να ξεκαθαρίσει τους τρόπου</a:t>
            </a:r>
            <a:r>
              <a:rPr lang="el-GR" altLang="el-GR" sz="2800" dirty="0" smtClean="0">
                <a:solidFill>
                  <a:srgbClr val="7030A0"/>
                </a:solidFill>
                <a:latin typeface="Arial" pitchFamily="34" charset="0"/>
              </a:rPr>
              <a:t>ς</a:t>
            </a:r>
            <a:r>
              <a:rPr lang="el-GR" altLang="el-GR" sz="2800" dirty="0" smtClean="0">
                <a:solidFill>
                  <a:srgbClr val="7030A0"/>
                </a:solidFill>
              </a:rPr>
              <a:t> που θα τον βοηθήσουν να </a:t>
            </a:r>
            <a:r>
              <a:rPr lang="el-GR" altLang="el-GR" sz="2800" dirty="0" err="1" smtClean="0">
                <a:solidFill>
                  <a:srgbClr val="7030A0"/>
                </a:solidFill>
              </a:rPr>
              <a:t>ζεί</a:t>
            </a:r>
            <a:r>
              <a:rPr lang="el-GR" altLang="el-GR" sz="2800" dirty="0" smtClean="0">
                <a:solidFill>
                  <a:srgbClr val="7030A0"/>
                </a:solidFill>
              </a:rPr>
              <a:t> πιο αποτελεσματικά και ικανοποιητικά. Απαιτεί γνώσεις, ειδικές κλινικές ικανότητες και προετοιμασία (</a:t>
            </a:r>
            <a:r>
              <a:rPr lang="en-US" altLang="el-GR" sz="1500" dirty="0" smtClean="0">
                <a:solidFill>
                  <a:srgbClr val="7030A0"/>
                </a:solidFill>
                <a:latin typeface="Corbel" pitchFamily="34" charset="0"/>
              </a:rPr>
              <a:t>British Association of Counseling, 1984</a:t>
            </a:r>
            <a:r>
              <a:rPr lang="en-US" altLang="el-GR" sz="2800" dirty="0" smtClean="0">
                <a:solidFill>
                  <a:srgbClr val="7030A0"/>
                </a:solidFill>
                <a:latin typeface="Corbel" pitchFamily="34" charset="0"/>
              </a:rPr>
              <a:t>) </a:t>
            </a:r>
            <a:endParaRPr lang="el-GR" altLang="el-GR" sz="2800" dirty="0" smtClean="0">
              <a:solidFill>
                <a:srgbClr val="7030A0"/>
              </a:solidFill>
            </a:endParaRPr>
          </a:p>
          <a:p>
            <a:pPr eaLnBrk="1" hangingPunct="1">
              <a:lnSpc>
                <a:spcPct val="80000"/>
              </a:lnSpc>
              <a:buFont typeface="Wingdings 2" pitchFamily="18" charset="2"/>
              <a:buNone/>
            </a:pPr>
            <a:endParaRPr lang="en-US" altLang="el-GR" sz="2800" dirty="0" smtClean="0">
              <a:solidFill>
                <a:srgbClr val="7030A0"/>
              </a:solidFill>
              <a:latin typeface="Corbel" pitchFamily="34" charset="0"/>
            </a:endParaRPr>
          </a:p>
          <a:p>
            <a:pPr eaLnBrk="1" hangingPunct="1">
              <a:lnSpc>
                <a:spcPct val="80000"/>
              </a:lnSpc>
              <a:buFont typeface="Wingdings 2" pitchFamily="18" charset="2"/>
              <a:buNone/>
            </a:pPr>
            <a:r>
              <a:rPr lang="el-GR" altLang="el-GR" sz="2800" dirty="0" smtClean="0">
                <a:solidFill>
                  <a:srgbClr val="7030A0"/>
                </a:solidFill>
              </a:rPr>
              <a:t>Καθοριστικό ρόλο παίζουν:</a:t>
            </a:r>
          </a:p>
          <a:p>
            <a:pPr eaLnBrk="1" hangingPunct="1">
              <a:lnSpc>
                <a:spcPct val="80000"/>
              </a:lnSpc>
            </a:pPr>
            <a:r>
              <a:rPr lang="el-GR" altLang="el-GR" sz="2800" dirty="0" smtClean="0">
                <a:solidFill>
                  <a:srgbClr val="7030A0"/>
                </a:solidFill>
              </a:rPr>
              <a:t>Συνέντευξη (αυτοαντίληψη, συνείδηση, μηχανισμοί άμυνας, προσδοκίες, αισθήματα, αντίληψη)</a:t>
            </a:r>
          </a:p>
          <a:p>
            <a:pPr eaLnBrk="1" hangingPunct="1">
              <a:lnSpc>
                <a:spcPct val="80000"/>
              </a:lnSpc>
            </a:pPr>
            <a:r>
              <a:rPr lang="el-GR" altLang="el-GR" sz="2800" dirty="0" smtClean="0">
                <a:solidFill>
                  <a:srgbClr val="7030A0"/>
                </a:solidFill>
              </a:rPr>
              <a:t>Παρατήρηση</a:t>
            </a:r>
          </a:p>
          <a:p>
            <a:pPr eaLnBrk="1" hangingPunct="1">
              <a:lnSpc>
                <a:spcPct val="80000"/>
              </a:lnSpc>
            </a:pPr>
            <a:r>
              <a:rPr lang="el-GR" altLang="el-GR" sz="2800" dirty="0" smtClean="0">
                <a:solidFill>
                  <a:srgbClr val="7030A0"/>
                </a:solidFill>
              </a:rPr>
              <a:t>Ακρόαση &amp; σιωπή</a:t>
            </a:r>
          </a:p>
          <a:p>
            <a:pPr eaLnBrk="1" hangingPunct="1">
              <a:lnSpc>
                <a:spcPct val="80000"/>
              </a:lnSpc>
            </a:pPr>
            <a:r>
              <a:rPr lang="el-GR" altLang="el-GR" sz="2800" dirty="0" smtClean="0">
                <a:solidFill>
                  <a:srgbClr val="7030A0"/>
                </a:solidFill>
              </a:rPr>
              <a:t>Διατύπωση ερωτήσεων</a:t>
            </a:r>
          </a:p>
          <a:p>
            <a:pPr eaLnBrk="1" hangingPunct="1">
              <a:lnSpc>
                <a:spcPct val="80000"/>
              </a:lnSpc>
              <a:buFont typeface="Wingdings 2" pitchFamily="18" charset="2"/>
              <a:buNone/>
            </a:pPr>
            <a:endParaRPr lang="el-GR" altLang="el-GR" sz="2800" dirty="0" smtClean="0">
              <a:solidFill>
                <a:srgbClr val="7030A0"/>
              </a:solidFill>
            </a:endParaRPr>
          </a:p>
        </p:txBody>
      </p:sp>
    </p:spTree>
    <p:extLst>
      <p:ext uri="{BB962C8B-B14F-4D97-AF65-F5344CB8AC3E}">
        <p14:creationId xmlns:p14="http://schemas.microsoft.com/office/powerpoint/2010/main" val="601088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eaLnBrk="1" hangingPunct="1">
              <a:defRPr/>
            </a:pPr>
            <a:r>
              <a:rPr lang="el-GR" sz="3900" dirty="0" smtClean="0">
                <a:solidFill>
                  <a:srgbClr val="FF0000"/>
                </a:solidFill>
                <a:effectLst/>
              </a:rPr>
              <a:t>Παρέμβαση στην οικογένεια από το νοσηλευτή της οικογένειας</a:t>
            </a:r>
          </a:p>
        </p:txBody>
      </p:sp>
      <p:sp>
        <p:nvSpPr>
          <p:cNvPr id="55299" name="Rectangle 3"/>
          <p:cNvSpPr>
            <a:spLocks noGrp="1"/>
          </p:cNvSpPr>
          <p:nvPr>
            <p:ph type="body" idx="4294967295"/>
          </p:nvPr>
        </p:nvSpPr>
        <p:spPr/>
        <p:txBody>
          <a:bodyPr/>
          <a:lstStyle/>
          <a:p>
            <a:pPr eaLnBrk="1" hangingPunct="1">
              <a:buFont typeface="Wingdings 2" pitchFamily="18" charset="2"/>
              <a:buNone/>
            </a:pPr>
            <a:endParaRPr lang="en-US" altLang="el-GR" b="1" dirty="0" smtClean="0">
              <a:solidFill>
                <a:srgbClr val="002060"/>
              </a:solidFill>
              <a:latin typeface="Corbel" pitchFamily="34" charset="0"/>
            </a:endParaRPr>
          </a:p>
          <a:p>
            <a:pPr eaLnBrk="1" hangingPunct="1">
              <a:buFont typeface="Wingdings 2" pitchFamily="18" charset="2"/>
              <a:buNone/>
            </a:pPr>
            <a:r>
              <a:rPr lang="el-GR" altLang="el-GR" b="1" dirty="0" smtClean="0">
                <a:solidFill>
                  <a:srgbClr val="002060"/>
                </a:solidFill>
              </a:rPr>
              <a:t>Ενδυνάμωση</a:t>
            </a:r>
            <a:r>
              <a:rPr lang="el-GR" altLang="el-GR" dirty="0" smtClean="0">
                <a:solidFill>
                  <a:srgbClr val="002060"/>
                </a:solidFill>
              </a:rPr>
              <a:t> είναι η διαδικασία που κάνει τα άτομα ικανά να πάρουν τον έλεγχο στα χέρια τους και να αποφασίσουν για τη ζωή τους </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365625"/>
            <a:ext cx="24479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10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002060"/>
                </a:solidFill>
              </a:rPr>
              <a:t>Νοσηλευτική διάγνωση</a:t>
            </a:r>
            <a:r>
              <a:rPr lang="el-GR" dirty="0">
                <a:solidFill>
                  <a:srgbClr val="002060"/>
                </a:solidFill>
              </a:rPr>
              <a:t>.</a:t>
            </a:r>
            <a:br>
              <a:rPr lang="el-GR" dirty="0">
                <a:solidFill>
                  <a:srgbClr val="002060"/>
                </a:solidFill>
              </a:rPr>
            </a:br>
            <a:endParaRPr lang="el-GR" dirty="0">
              <a:solidFill>
                <a:srgbClr val="002060"/>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8795357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748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638393955"/>
              </p:ext>
            </p:extLst>
          </p:nvPr>
        </p:nvGraphicFramePr>
        <p:xfrm>
          <a:off x="467544" y="980728"/>
          <a:ext cx="842493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33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77049130"/>
              </p:ext>
            </p:extLst>
          </p:nvPr>
        </p:nvGraphicFramePr>
        <p:xfrm>
          <a:off x="179512" y="692696"/>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122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Βέλος προς τα κάτω 3"/>
          <p:cNvSpPr/>
          <p:nvPr/>
        </p:nvSpPr>
        <p:spPr>
          <a:xfrm>
            <a:off x="3923928" y="28633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5" name="Διάγραμμα 4"/>
          <p:cNvGraphicFramePr/>
          <p:nvPr>
            <p:extLst>
              <p:ext uri="{D42A27DB-BD31-4B8C-83A1-F6EECF244321}">
                <p14:modId xmlns:p14="http://schemas.microsoft.com/office/powerpoint/2010/main" val="3971759713"/>
              </p:ext>
            </p:extLst>
          </p:nvPr>
        </p:nvGraphicFramePr>
        <p:xfrm>
          <a:off x="827584" y="692696"/>
          <a:ext cx="77048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988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69329738"/>
              </p:ext>
            </p:extLst>
          </p:nvPr>
        </p:nvGraphicFramePr>
        <p:xfrm>
          <a:off x="539552"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615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161053425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889204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9889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0163"/>
            <a:ext cx="7643812" cy="3700462"/>
          </a:xfrm>
          <a:prstGeom prst="rect">
            <a:avLst/>
          </a:prstGeom>
          <a:solidFill>
            <a:srgbClr val="FFFFFF">
              <a:shade val="85000"/>
            </a:srgbClr>
          </a:solidFill>
          <a:ln w="190500" cap="rnd">
            <a:solidFill>
              <a:srgbClr val="FFFFFF"/>
            </a:solidFill>
          </a:ln>
          <a:effectLst>
            <a:glow rad="228600">
              <a:schemeClr val="accent1">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850768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06" y="142852"/>
            <a:ext cx="8243918" cy="1143008"/>
          </a:xfrm>
        </p:spPr>
        <p:txBody>
          <a:bodyPr>
            <a:normAutofit/>
          </a:bodyPr>
          <a:lstStyle/>
          <a:p>
            <a:pPr algn="ctr" fontAlgn="auto">
              <a:spcAft>
                <a:spcPts val="0"/>
              </a:spcAft>
              <a:defRPr/>
            </a:pPr>
            <a:r>
              <a:rPr lang="el-GR" sz="2800" dirty="0">
                <a:solidFill>
                  <a:schemeClr val="tx2">
                    <a:lumMod val="75000"/>
                  </a:schemeClr>
                </a:solidFill>
                <a:latin typeface="Arial" charset="0"/>
                <a:cs typeface="Arial" charset="0"/>
              </a:rPr>
              <a:t>Νοσηλευτικές Διαγνώσεις κατά </a:t>
            </a:r>
            <a:r>
              <a:rPr lang="en-US" sz="2800" dirty="0">
                <a:solidFill>
                  <a:schemeClr val="tx2">
                    <a:lumMod val="75000"/>
                  </a:schemeClr>
                </a:solidFill>
                <a:latin typeface="Arial" charset="0"/>
                <a:cs typeface="Arial" charset="0"/>
              </a:rPr>
              <a:t>NANDA</a:t>
            </a:r>
            <a:r>
              <a:rPr lang="el-GR" sz="2800" dirty="0">
                <a:solidFill>
                  <a:schemeClr val="tx2">
                    <a:lumMod val="75000"/>
                  </a:schemeClr>
                </a:solidFill>
                <a:latin typeface="Arial" charset="0"/>
                <a:cs typeface="Arial" charset="0"/>
              </a:rPr>
              <a:t> σχετιζόμενες με την οικογενειακή </a:t>
            </a:r>
            <a:r>
              <a:rPr lang="el-GR" sz="2800" dirty="0" smtClean="0">
                <a:solidFill>
                  <a:schemeClr val="tx2">
                    <a:lumMod val="75000"/>
                  </a:schemeClr>
                </a:solidFill>
                <a:latin typeface="Arial" charset="0"/>
                <a:cs typeface="Arial" charset="0"/>
              </a:rPr>
              <a:t>νοσηλευτική</a:t>
            </a:r>
            <a:endParaRPr lang="el-GR" sz="2800" dirty="0">
              <a:solidFill>
                <a:schemeClr val="tx2">
                  <a:lumMod val="75000"/>
                </a:schemeClr>
              </a:solidFill>
              <a:cs typeface="Times New Roman" pitchFamily="18" charset="0"/>
            </a:endParaRPr>
          </a:p>
        </p:txBody>
      </p:sp>
      <p:sp>
        <p:nvSpPr>
          <p:cNvPr id="6147" name="Rectangle 3"/>
          <p:cNvSpPr>
            <a:spLocks noGrp="1" noChangeArrowheads="1"/>
          </p:cNvSpPr>
          <p:nvPr>
            <p:ph idx="1"/>
          </p:nvPr>
        </p:nvSpPr>
        <p:spPr>
          <a:xfrm>
            <a:off x="0" y="1500188"/>
            <a:ext cx="8315325" cy="5357812"/>
          </a:xfrm>
        </p:spPr>
        <p:txBody>
          <a:bodyPr>
            <a:normAutofit fontScale="92500" lnSpcReduction="10000"/>
          </a:bodyPr>
          <a:lstStyle/>
          <a:p>
            <a:pPr marL="274320" indent="-274320" fontAlgn="auto">
              <a:lnSpc>
                <a:spcPct val="90000"/>
              </a:lnSpc>
              <a:spcAft>
                <a:spcPts val="0"/>
              </a:spcAft>
              <a:buFont typeface="Wingdings 2"/>
              <a:buChar char=""/>
              <a:defRPr/>
            </a:pPr>
            <a:r>
              <a:rPr lang="el-GR" sz="2800" dirty="0" smtClean="0">
                <a:latin typeface="Arial" charset="0"/>
                <a:cs typeface="Arial" charset="0"/>
              </a:rPr>
              <a:t>Εναλλακτικές </a:t>
            </a:r>
            <a:r>
              <a:rPr lang="el-GR" sz="2800" dirty="0">
                <a:latin typeface="Arial" charset="0"/>
                <a:cs typeface="Arial" charset="0"/>
              </a:rPr>
              <a:t>οικογενειακές διαδικασίες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Εναλλακτική διατήρηση υγείας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Εναλλακτική διατροφή: λιγότερο από τις σωματικές απαιτήσεις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Εναλλακτική διατροφή: περισσότερο από τις σωματικές απαιτήσεις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Εναλλακτική διατροφή: δυνητική πιθανότητα για περισσότερο ή λιγότερο από τις σωματικές απαιτήσεις</a:t>
            </a:r>
            <a:endParaRPr lang="el-GR" sz="2800" dirty="0">
              <a:cs typeface="Times New Roman" pitchFamily="18" charset="0"/>
            </a:endParaRPr>
          </a:p>
        </p:txBody>
      </p:sp>
    </p:spTree>
    <p:extLst>
      <p:ext uri="{BB962C8B-B14F-4D97-AF65-F5344CB8AC3E}">
        <p14:creationId xmlns:p14="http://schemas.microsoft.com/office/powerpoint/2010/main" val="901323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20040"/>
            <a:ext cx="8143900" cy="1143000"/>
          </a:xfrm>
        </p:spPr>
        <p:txBody>
          <a:bodyPr>
            <a:normAutofit fontScale="90000"/>
          </a:bodyPr>
          <a:lstStyle/>
          <a:p>
            <a:pPr algn="ctr" fontAlgn="auto">
              <a:spcAft>
                <a:spcPts val="0"/>
              </a:spcAft>
              <a:defRPr/>
            </a:pPr>
            <a:r>
              <a:rPr lang="el-GR" sz="3200" dirty="0">
                <a:solidFill>
                  <a:schemeClr val="tx2">
                    <a:lumMod val="75000"/>
                  </a:schemeClr>
                </a:solidFill>
                <a:effectLst>
                  <a:outerShdw blurRad="38100" dist="38100" dir="2700000" algn="tl">
                    <a:srgbClr val="000000"/>
                  </a:outerShdw>
                </a:effectLst>
                <a:latin typeface="Arial" charset="0"/>
              </a:rPr>
              <a:t>ΝΟΣΗΛΕΥΤΙΚΕΣ ΔΙΑΓΝΩΣΕΙΣ ΠΟΥ ΑΦΟΡΟΥΝ ΤΗΝ </a:t>
            </a:r>
            <a:r>
              <a:rPr lang="el-GR" sz="3200" dirty="0" smtClean="0">
                <a:solidFill>
                  <a:schemeClr val="tx2">
                    <a:lumMod val="75000"/>
                  </a:schemeClr>
                </a:solidFill>
                <a:effectLst>
                  <a:outerShdw blurRad="38100" dist="38100" dir="2700000" algn="tl">
                    <a:srgbClr val="000000"/>
                  </a:outerShdw>
                </a:effectLst>
                <a:latin typeface="Arial" charset="0"/>
              </a:rPr>
              <a:t>ΟΙΚΟΓΕΝΕΙΑ </a:t>
            </a:r>
            <a:r>
              <a:rPr lang="el-GR" sz="3200" i="1" dirty="0" smtClean="0">
                <a:solidFill>
                  <a:schemeClr val="tx2">
                    <a:lumMod val="75000"/>
                  </a:schemeClr>
                </a:solidFill>
                <a:effectLst>
                  <a:outerShdw blurRad="38100" dist="38100" dir="2700000" algn="tl">
                    <a:srgbClr val="000000"/>
                  </a:outerShdw>
                </a:effectLst>
                <a:latin typeface="Arial" charset="0"/>
              </a:rPr>
              <a:t>ΝΑΝ</a:t>
            </a:r>
            <a:r>
              <a:rPr lang="en-US" sz="3200" i="1" dirty="0">
                <a:solidFill>
                  <a:schemeClr val="tx2">
                    <a:lumMod val="75000"/>
                  </a:schemeClr>
                </a:solidFill>
                <a:effectLst>
                  <a:outerShdw blurRad="38100" dist="38100" dir="2700000" algn="tl">
                    <a:srgbClr val="000000"/>
                  </a:outerShdw>
                </a:effectLst>
                <a:latin typeface="Arial" charset="0"/>
              </a:rPr>
              <a:t>DA…………..</a:t>
            </a:r>
          </a:p>
        </p:txBody>
      </p:sp>
      <p:sp>
        <p:nvSpPr>
          <p:cNvPr id="10243" name="Rectangle 3"/>
          <p:cNvSpPr>
            <a:spLocks noGrp="1" noChangeArrowheads="1"/>
          </p:cNvSpPr>
          <p:nvPr>
            <p:ph idx="1"/>
          </p:nvPr>
        </p:nvSpPr>
        <p:spPr>
          <a:xfrm>
            <a:off x="457200" y="1797050"/>
            <a:ext cx="7239000" cy="4846638"/>
          </a:xfrm>
        </p:spPr>
        <p:txBody>
          <a:bodyPr/>
          <a:lstStyle/>
          <a:p>
            <a:pPr>
              <a:lnSpc>
                <a:spcPct val="150000"/>
              </a:lnSpc>
            </a:pPr>
            <a:r>
              <a:rPr lang="el-GR" altLang="el-GR" smtClean="0">
                <a:latin typeface="Arial" charset="0"/>
                <a:cs typeface="Arial" charset="0"/>
              </a:rPr>
              <a:t>Εναλλακτική οικογένεια –γονείς</a:t>
            </a:r>
            <a:endParaRPr lang="en-US" altLang="el-GR" smtClean="0">
              <a:latin typeface="Arial" charset="0"/>
              <a:cs typeface="Arial" charset="0"/>
            </a:endParaRPr>
          </a:p>
          <a:p>
            <a:pPr>
              <a:lnSpc>
                <a:spcPct val="150000"/>
              </a:lnSpc>
            </a:pPr>
            <a:r>
              <a:rPr lang="el-GR" altLang="el-GR" smtClean="0">
                <a:latin typeface="Arial" charset="0"/>
                <a:cs typeface="Arial" charset="0"/>
              </a:rPr>
              <a:t>Εναλλακτικά σχέδια εντερικής κένωσης (</a:t>
            </a:r>
            <a:r>
              <a:rPr lang="en-US" altLang="el-GR" smtClean="0">
                <a:latin typeface="Arial" charset="0"/>
                <a:cs typeface="Arial" charset="0"/>
              </a:rPr>
              <a:t>elimination</a:t>
            </a:r>
            <a:r>
              <a:rPr lang="el-GR" altLang="el-GR" smtClean="0">
                <a:latin typeface="Arial" charset="0"/>
                <a:cs typeface="Arial" charset="0"/>
              </a:rPr>
              <a:t>): Ανεπαρκείς συνθήκες υγιεινής            </a:t>
            </a:r>
            <a:endParaRPr lang="en-US" altLang="el-GR" smtClean="0">
              <a:latin typeface="Arial" charset="0"/>
              <a:cs typeface="Arial" charset="0"/>
            </a:endParaRPr>
          </a:p>
          <a:p>
            <a:pPr>
              <a:lnSpc>
                <a:spcPct val="150000"/>
              </a:lnSpc>
            </a:pPr>
            <a:r>
              <a:rPr lang="el-GR" altLang="el-GR" smtClean="0">
                <a:latin typeface="Arial" charset="0"/>
                <a:cs typeface="Arial" charset="0"/>
              </a:rPr>
              <a:t>Εναλλακτική απόδοση (;) ρόλου</a:t>
            </a:r>
            <a:endParaRPr lang="el-GR" altLang="el-GR" smtClean="0">
              <a:cs typeface="Times New Roman" pitchFamily="18" charset="0"/>
            </a:endParaRPr>
          </a:p>
          <a:p>
            <a:pPr>
              <a:lnSpc>
                <a:spcPct val="150000"/>
              </a:lnSpc>
            </a:pPr>
            <a:r>
              <a:rPr lang="el-GR" altLang="el-GR" smtClean="0">
                <a:latin typeface="Arial" charset="0"/>
                <a:cs typeface="Arial" charset="0"/>
              </a:rPr>
              <a:t>Εναλλακτικά σχέδια σεξουαλικότητας</a:t>
            </a:r>
            <a:endParaRPr lang="el-GR" altLang="el-GR" smtClean="0">
              <a:cs typeface="Times New Roman" pitchFamily="18" charset="0"/>
            </a:endParaRPr>
          </a:p>
          <a:p>
            <a:pPr>
              <a:lnSpc>
                <a:spcPct val="150000"/>
              </a:lnSpc>
            </a:pPr>
            <a:endParaRPr lang="el-GR" altLang="el-GR" smtClean="0"/>
          </a:p>
          <a:p>
            <a:endParaRPr lang="en-US" altLang="el-GR" smtClean="0"/>
          </a:p>
        </p:txBody>
      </p:sp>
    </p:spTree>
    <p:extLst>
      <p:ext uri="{BB962C8B-B14F-4D97-AF65-F5344CB8AC3E}">
        <p14:creationId xmlns:p14="http://schemas.microsoft.com/office/powerpoint/2010/main" val="717034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20040"/>
            <a:ext cx="8143900" cy="1143000"/>
          </a:xfrm>
        </p:spPr>
        <p:txBody>
          <a:bodyPr>
            <a:noAutofit/>
          </a:bodyPr>
          <a:lstStyle/>
          <a:p>
            <a:pPr algn="ctr" fontAlgn="auto">
              <a:spcAft>
                <a:spcPts val="0"/>
              </a:spcAft>
              <a:defRPr/>
            </a:pPr>
            <a:r>
              <a:rPr lang="el-GR" sz="2900" dirty="0">
                <a:solidFill>
                  <a:schemeClr val="tx2">
                    <a:lumMod val="75000"/>
                  </a:schemeClr>
                </a:solidFill>
                <a:effectLst>
                  <a:outerShdw blurRad="38100" dist="38100" dir="2700000" algn="tl">
                    <a:srgbClr val="000000"/>
                  </a:outerShdw>
                </a:effectLst>
                <a:latin typeface="Arial" charset="0"/>
              </a:rPr>
              <a:t>ΝΟΣΗΛΕΥΤΙΚΕΣ ΔΙΑΓΝΩΣΕΙΣ ΠΟΥ ΑΦΟΡΟΥΝ ΤΗΝ </a:t>
            </a:r>
            <a:r>
              <a:rPr lang="el-GR" sz="2900" dirty="0" smtClean="0">
                <a:solidFill>
                  <a:schemeClr val="tx2">
                    <a:lumMod val="75000"/>
                  </a:schemeClr>
                </a:solidFill>
                <a:effectLst>
                  <a:outerShdw blurRad="38100" dist="38100" dir="2700000" algn="tl">
                    <a:srgbClr val="000000"/>
                  </a:outerShdw>
                </a:effectLst>
                <a:latin typeface="Arial" charset="0"/>
              </a:rPr>
              <a:t>ΟΙΚΟΓΕΝΕΙΑ ΝΑΝ</a:t>
            </a:r>
            <a:r>
              <a:rPr lang="en-US" sz="2900" dirty="0">
                <a:solidFill>
                  <a:schemeClr val="tx2">
                    <a:lumMod val="75000"/>
                  </a:schemeClr>
                </a:solidFill>
                <a:effectLst>
                  <a:outerShdw blurRad="38100" dist="38100" dir="2700000" algn="tl">
                    <a:srgbClr val="000000"/>
                  </a:outerShdw>
                </a:effectLst>
                <a:latin typeface="Arial" charset="0"/>
              </a:rPr>
              <a:t>DA…………..</a:t>
            </a:r>
          </a:p>
        </p:txBody>
      </p:sp>
      <p:sp>
        <p:nvSpPr>
          <p:cNvPr id="8195" name="Rectangle 3"/>
          <p:cNvSpPr>
            <a:spLocks noGrp="1" noChangeArrowheads="1"/>
          </p:cNvSpPr>
          <p:nvPr>
            <p:ph idx="1"/>
          </p:nvPr>
        </p:nvSpPr>
        <p:spPr>
          <a:xfrm>
            <a:off x="285750" y="1609725"/>
            <a:ext cx="7786688" cy="4846638"/>
          </a:xfrm>
        </p:spPr>
        <p:txBody>
          <a:bodyPr>
            <a:normAutofit fontScale="92500" lnSpcReduction="10000"/>
          </a:bodyPr>
          <a:lstStyle/>
          <a:p>
            <a:pPr marL="274320" indent="-274320" algn="just" fontAlgn="auto">
              <a:lnSpc>
                <a:spcPct val="150000"/>
              </a:lnSpc>
              <a:spcAft>
                <a:spcPts val="0"/>
              </a:spcAft>
              <a:buFont typeface="Wingdings 2"/>
              <a:buChar char=""/>
              <a:defRPr/>
            </a:pPr>
            <a:r>
              <a:rPr lang="el-GR" sz="2800" dirty="0" smtClean="0">
                <a:latin typeface="Arial" charset="0"/>
                <a:cs typeface="Arial" charset="0"/>
              </a:rPr>
              <a:t>Προπαρασκευαστικός </a:t>
            </a:r>
            <a:r>
              <a:rPr lang="el-GR" sz="2800" dirty="0">
                <a:latin typeface="Arial" charset="0"/>
                <a:cs typeface="Arial" charset="0"/>
              </a:rPr>
              <a:t>θρήνος</a:t>
            </a:r>
            <a:endParaRPr lang="el-GR" sz="2800" dirty="0">
              <a:cs typeface="Times New Roman" pitchFamily="18" charset="0"/>
            </a:endParaRPr>
          </a:p>
          <a:p>
            <a:pPr marL="274320" indent="-274320" algn="just" fontAlgn="auto">
              <a:lnSpc>
                <a:spcPct val="150000"/>
              </a:lnSpc>
              <a:spcAft>
                <a:spcPts val="0"/>
              </a:spcAft>
              <a:buFont typeface="Wingdings 2"/>
              <a:buChar char=""/>
              <a:defRPr/>
            </a:pPr>
            <a:r>
              <a:rPr lang="el-GR" sz="2800" dirty="0">
                <a:latin typeface="Arial" charset="0"/>
                <a:cs typeface="Arial" charset="0"/>
              </a:rPr>
              <a:t>Συμπλοκή στη διαδικασία απόφασης (προσδιορίστε)</a:t>
            </a:r>
            <a:endParaRPr lang="el-GR" sz="2800" dirty="0">
              <a:cs typeface="Times New Roman" pitchFamily="18" charset="0"/>
            </a:endParaRPr>
          </a:p>
          <a:p>
            <a:pPr marL="274320" indent="-274320" algn="just" fontAlgn="auto">
              <a:lnSpc>
                <a:spcPct val="150000"/>
              </a:lnSpc>
              <a:spcAft>
                <a:spcPts val="0"/>
              </a:spcAft>
              <a:buFont typeface="Wingdings 2"/>
              <a:buChar char=""/>
              <a:defRPr/>
            </a:pPr>
            <a:r>
              <a:rPr lang="el-GR" sz="2800" dirty="0">
                <a:latin typeface="Arial" charset="0"/>
                <a:cs typeface="Arial" charset="0"/>
              </a:rPr>
              <a:t>Δυσλειτουργικός θρήνος</a:t>
            </a:r>
            <a:endParaRPr lang="el-GR" sz="2800" dirty="0">
              <a:cs typeface="Times New Roman" pitchFamily="18" charset="0"/>
            </a:endParaRPr>
          </a:p>
          <a:p>
            <a:pPr marL="274320" indent="-274320" algn="just" fontAlgn="auto">
              <a:lnSpc>
                <a:spcPct val="150000"/>
              </a:lnSpc>
              <a:spcAft>
                <a:spcPts val="0"/>
              </a:spcAft>
              <a:buFont typeface="Wingdings 2"/>
              <a:buChar char=""/>
              <a:defRPr/>
            </a:pPr>
            <a:r>
              <a:rPr lang="el-GR" sz="2800" dirty="0">
                <a:latin typeface="Arial" charset="0"/>
                <a:cs typeface="Arial" charset="0"/>
              </a:rPr>
              <a:t>Ανταπόκριση (αντίδραση) της οικογένειας στις διάφορες προκλήσεις: </a:t>
            </a:r>
            <a:r>
              <a:rPr lang="el-GR" sz="2800" dirty="0" err="1" smtClean="0">
                <a:latin typeface="Arial" charset="0"/>
                <a:cs typeface="Arial" charset="0"/>
              </a:rPr>
              <a:t>δυνη</a:t>
            </a:r>
            <a:r>
              <a:rPr lang="el-GR" sz="2800" dirty="0" smtClean="0">
                <a:latin typeface="Arial" charset="0"/>
                <a:cs typeface="Arial" charset="0"/>
              </a:rPr>
              <a:t> πιθανότητα </a:t>
            </a:r>
            <a:r>
              <a:rPr lang="el-GR" sz="2800" dirty="0">
                <a:latin typeface="Arial" charset="0"/>
                <a:cs typeface="Arial" charset="0"/>
              </a:rPr>
              <a:t>για ανάπτυξη</a:t>
            </a:r>
            <a:endParaRPr lang="el-GR" sz="2800" dirty="0">
              <a:cs typeface="Times New Roman" pitchFamily="18" charset="0"/>
            </a:endParaRPr>
          </a:p>
          <a:p>
            <a:pPr marL="274320" indent="-274320" algn="just" fontAlgn="auto">
              <a:lnSpc>
                <a:spcPct val="150000"/>
              </a:lnSpc>
              <a:spcAft>
                <a:spcPts val="0"/>
              </a:spcAft>
              <a:buFont typeface="Wingdings 2"/>
              <a:buChar char=""/>
              <a:defRPr/>
            </a:pPr>
            <a:r>
              <a:rPr lang="el-GR" sz="2800" dirty="0">
                <a:latin typeface="Arial" charset="0"/>
                <a:cs typeface="Arial" charset="0"/>
              </a:rPr>
              <a:t>Αναζήτηση συμπεριφοράς υγείας</a:t>
            </a:r>
            <a:endParaRPr lang="el-GR" sz="2800" dirty="0">
              <a:cs typeface="Times New Roman" pitchFamily="18" charset="0"/>
            </a:endParaRPr>
          </a:p>
          <a:p>
            <a:pPr marL="274320" indent="-274320" algn="just" fontAlgn="auto">
              <a:lnSpc>
                <a:spcPct val="150000"/>
              </a:lnSpc>
              <a:spcAft>
                <a:spcPts val="0"/>
              </a:spcAft>
              <a:buFont typeface="Wingdings 2"/>
              <a:buChar char=""/>
              <a:defRPr/>
            </a:pPr>
            <a:endParaRPr lang="el-GR" sz="2800" dirty="0">
              <a:cs typeface="Times New Roman" pitchFamily="18" charset="0"/>
            </a:endParaRPr>
          </a:p>
        </p:txBody>
      </p:sp>
    </p:spTree>
    <p:extLst>
      <p:ext uri="{BB962C8B-B14F-4D97-AF65-F5344CB8AC3E}">
        <p14:creationId xmlns:p14="http://schemas.microsoft.com/office/powerpoint/2010/main" val="2043021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85744"/>
            <a:ext cx="8143900" cy="1428728"/>
          </a:xfrm>
        </p:spPr>
        <p:txBody>
          <a:bodyPr>
            <a:noAutofit/>
          </a:bodyPr>
          <a:lstStyle/>
          <a:p>
            <a:pPr algn="ctr" fontAlgn="auto">
              <a:spcAft>
                <a:spcPts val="0"/>
              </a:spcAft>
              <a:defRPr/>
            </a:pPr>
            <a:r>
              <a:rPr lang="el-GR" sz="2900" dirty="0">
                <a:solidFill>
                  <a:schemeClr val="tx2">
                    <a:lumMod val="75000"/>
                  </a:schemeClr>
                </a:solidFill>
                <a:effectLst>
                  <a:outerShdw blurRad="38100" dist="38100" dir="2700000" algn="tl">
                    <a:srgbClr val="000000"/>
                  </a:outerShdw>
                </a:effectLst>
                <a:latin typeface="Arial" charset="0"/>
              </a:rPr>
              <a:t>ΝΟΣΗΛΕΥΤΙΚΕΣ ΔΙΑΓΝΩΣΕΙΣ ΠΟΥ ΑΦΟΡΟΥΝ ΤΗΝ </a:t>
            </a:r>
            <a:r>
              <a:rPr lang="el-GR" sz="2900" dirty="0" smtClean="0">
                <a:solidFill>
                  <a:schemeClr val="tx2">
                    <a:lumMod val="75000"/>
                  </a:schemeClr>
                </a:solidFill>
                <a:effectLst>
                  <a:outerShdw blurRad="38100" dist="38100" dir="2700000" algn="tl">
                    <a:srgbClr val="000000"/>
                  </a:outerShdw>
                </a:effectLst>
                <a:latin typeface="Arial" charset="0"/>
              </a:rPr>
              <a:t>ΟΙΚΟΓΕΝΕΙΑ ΝΑΝ</a:t>
            </a:r>
            <a:r>
              <a:rPr lang="en-US" sz="2900" dirty="0">
                <a:solidFill>
                  <a:schemeClr val="tx2">
                    <a:lumMod val="75000"/>
                  </a:schemeClr>
                </a:solidFill>
                <a:effectLst>
                  <a:outerShdw blurRad="38100" dist="38100" dir="2700000" algn="tl">
                    <a:srgbClr val="000000"/>
                  </a:outerShdw>
                </a:effectLst>
                <a:latin typeface="Arial" charset="0"/>
              </a:rPr>
              <a:t>DA…………..</a:t>
            </a:r>
          </a:p>
        </p:txBody>
      </p:sp>
      <p:sp>
        <p:nvSpPr>
          <p:cNvPr id="9219" name="Rectangle 3"/>
          <p:cNvSpPr>
            <a:spLocks noGrp="1" noChangeArrowheads="1"/>
          </p:cNvSpPr>
          <p:nvPr>
            <p:ph idx="1"/>
          </p:nvPr>
        </p:nvSpPr>
        <p:spPr>
          <a:xfrm>
            <a:off x="214313" y="1428750"/>
            <a:ext cx="7715250" cy="5027613"/>
          </a:xfrm>
        </p:spPr>
        <p:txBody>
          <a:bodyPr>
            <a:normAutofit fontScale="92500" lnSpcReduction="10000"/>
          </a:bodyPr>
          <a:lstStyle/>
          <a:p>
            <a:pPr marL="274320" indent="-274320" fontAlgn="auto">
              <a:lnSpc>
                <a:spcPct val="150000"/>
              </a:lnSpc>
              <a:spcAft>
                <a:spcPts val="0"/>
              </a:spcAft>
              <a:buFont typeface="Wingdings 2"/>
              <a:buChar char=""/>
              <a:defRPr/>
            </a:pPr>
            <a:r>
              <a:rPr lang="el-GR" sz="2800" dirty="0">
                <a:latin typeface="Arial" charset="0"/>
                <a:cs typeface="Arial" charset="0"/>
              </a:rPr>
              <a:t>Αναποτελεσματική αντιμετώπιση της οικογένειας: Συμβιβασμός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Αναποτελεσματική αντιμετώπιση της οικογένειας: ανικανότητα εξεύρεσης λύσης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Δυσλειτουργία προσαρμογής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Δυσλειτουργία διαχείρισης της διατήρησης του σπιτιού</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Δυσλειτουργία </a:t>
            </a:r>
            <a:r>
              <a:rPr lang="el-GR" sz="2800" dirty="0" smtClean="0">
                <a:latin typeface="Arial" charset="0"/>
                <a:cs typeface="Arial" charset="0"/>
              </a:rPr>
              <a:t>κοινωνικής αλληλεπίδρασης</a:t>
            </a:r>
            <a:endParaRPr lang="en-US" sz="2800" dirty="0">
              <a:latin typeface="Arial" charset="0"/>
              <a:cs typeface="Arial" charset="0"/>
            </a:endParaRPr>
          </a:p>
          <a:p>
            <a:pPr marL="274320" indent="-274320" fontAlgn="auto">
              <a:lnSpc>
                <a:spcPct val="150000"/>
              </a:lnSpc>
              <a:spcAft>
                <a:spcPts val="0"/>
              </a:spcAft>
              <a:buFont typeface="Wingdings 2"/>
              <a:buChar char=""/>
              <a:defRPr/>
            </a:pPr>
            <a:endParaRPr lang="en-US" sz="2800" dirty="0"/>
          </a:p>
        </p:txBody>
      </p:sp>
    </p:spTree>
    <p:extLst>
      <p:ext uri="{BB962C8B-B14F-4D97-AF65-F5344CB8AC3E}">
        <p14:creationId xmlns:p14="http://schemas.microsoft.com/office/powerpoint/2010/main" val="4160237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4"/>
            <a:ext cx="8143900" cy="1143000"/>
          </a:xfrm>
        </p:spPr>
        <p:txBody>
          <a:bodyPr>
            <a:noAutofit/>
          </a:bodyPr>
          <a:lstStyle/>
          <a:p>
            <a:pPr algn="ctr" fontAlgn="auto">
              <a:spcAft>
                <a:spcPts val="0"/>
              </a:spcAft>
              <a:defRPr/>
            </a:pPr>
            <a:r>
              <a:rPr lang="el-GR" sz="2900" dirty="0">
                <a:solidFill>
                  <a:schemeClr val="tx2">
                    <a:lumMod val="75000"/>
                  </a:schemeClr>
                </a:solidFill>
                <a:effectLst>
                  <a:outerShdw blurRad="38100" dist="38100" dir="2700000" algn="tl">
                    <a:srgbClr val="000000"/>
                  </a:outerShdw>
                </a:effectLst>
                <a:latin typeface="Arial" charset="0"/>
              </a:rPr>
              <a:t>ΝΟΣΗΛΕΥΤΙΚΕΣ ΔΙΑΓΝΩΣΕΙΣ ΠΟΥ ΑΦΟΡΟΥΝ ΤΗΝ </a:t>
            </a:r>
            <a:r>
              <a:rPr lang="el-GR" sz="2900" dirty="0" smtClean="0">
                <a:solidFill>
                  <a:schemeClr val="tx2">
                    <a:lumMod val="75000"/>
                  </a:schemeClr>
                </a:solidFill>
                <a:effectLst>
                  <a:outerShdw blurRad="38100" dist="38100" dir="2700000" algn="tl">
                    <a:srgbClr val="000000"/>
                  </a:outerShdw>
                </a:effectLst>
                <a:latin typeface="Arial" charset="0"/>
              </a:rPr>
              <a:t>ΟΙΚΟΓΕΝΕΙΑ ΝΑΝ</a:t>
            </a:r>
            <a:r>
              <a:rPr lang="en-US" sz="2900" dirty="0">
                <a:solidFill>
                  <a:schemeClr val="tx2">
                    <a:lumMod val="75000"/>
                  </a:schemeClr>
                </a:solidFill>
                <a:effectLst>
                  <a:outerShdw blurRad="38100" dist="38100" dir="2700000" algn="tl">
                    <a:srgbClr val="000000"/>
                  </a:outerShdw>
                </a:effectLst>
                <a:latin typeface="Arial" charset="0"/>
              </a:rPr>
              <a:t>DA…………..</a:t>
            </a:r>
          </a:p>
        </p:txBody>
      </p:sp>
      <p:sp>
        <p:nvSpPr>
          <p:cNvPr id="10243" name="Rectangle 3"/>
          <p:cNvSpPr>
            <a:spLocks noGrp="1" noChangeArrowheads="1"/>
          </p:cNvSpPr>
          <p:nvPr>
            <p:ph idx="1"/>
          </p:nvPr>
        </p:nvSpPr>
        <p:spPr>
          <a:xfrm>
            <a:off x="214313" y="1357313"/>
            <a:ext cx="7715250" cy="5099050"/>
          </a:xfrm>
        </p:spPr>
        <p:txBody>
          <a:bodyPr>
            <a:normAutofit fontScale="92500" lnSpcReduction="10000"/>
          </a:bodyPr>
          <a:lstStyle/>
          <a:p>
            <a:pPr marL="274320" indent="-274320" fontAlgn="auto">
              <a:lnSpc>
                <a:spcPct val="150000"/>
              </a:lnSpc>
              <a:spcAft>
                <a:spcPts val="0"/>
              </a:spcAft>
              <a:buFont typeface="Wingdings 2"/>
              <a:buChar char=""/>
              <a:defRPr/>
            </a:pPr>
            <a:r>
              <a:rPr lang="el-GR" sz="2800" dirty="0">
                <a:latin typeface="Arial" charset="0"/>
                <a:cs typeface="Arial" charset="0"/>
              </a:rPr>
              <a:t>Ανεπάρκεια γνώσης (προσδιορίστε)</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Μη συμμόρφωση(προσδιορίστε)</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Συμπλοκή </a:t>
            </a:r>
            <a:r>
              <a:rPr lang="el-GR" sz="2800" dirty="0" err="1">
                <a:latin typeface="Arial" charset="0"/>
                <a:cs typeface="Arial" charset="0"/>
              </a:rPr>
              <a:t>γονεϊκού</a:t>
            </a:r>
            <a:r>
              <a:rPr lang="el-GR" sz="2800" dirty="0">
                <a:latin typeface="Arial" charset="0"/>
                <a:cs typeface="Arial" charset="0"/>
              </a:rPr>
              <a:t> ρόλου</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Κίνδυνος για Εναλλακτική </a:t>
            </a:r>
            <a:r>
              <a:rPr lang="el-GR" sz="2800" dirty="0" smtClean="0">
                <a:latin typeface="Arial" charset="0"/>
                <a:cs typeface="Arial" charset="0"/>
              </a:rPr>
              <a:t>οικογένεια-γονείς</a:t>
            </a:r>
          </a:p>
          <a:p>
            <a:pPr marL="274320" indent="-274320" fontAlgn="auto">
              <a:lnSpc>
                <a:spcPct val="150000"/>
              </a:lnSpc>
              <a:spcAft>
                <a:spcPts val="0"/>
              </a:spcAft>
              <a:buFont typeface="Wingdings 2"/>
              <a:buChar char=""/>
              <a:defRPr/>
            </a:pPr>
            <a:r>
              <a:rPr lang="el-GR" sz="2800" dirty="0" smtClean="0">
                <a:latin typeface="Arial" charset="0"/>
                <a:cs typeface="Arial" charset="0"/>
              </a:rPr>
              <a:t>Κίνδυνος </a:t>
            </a:r>
            <a:r>
              <a:rPr lang="el-GR" sz="2800" dirty="0">
                <a:latin typeface="Arial" charset="0"/>
                <a:cs typeface="Arial" charset="0"/>
              </a:rPr>
              <a:t>τραυματισμού</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Υψηλός κίνδυνος βίας</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Αδυναμία ( αντιμετώπισης προβλημάτων)</a:t>
            </a:r>
            <a:endParaRPr lang="el-GR" sz="2800" dirty="0">
              <a:cs typeface="Times New Roman" pitchFamily="18" charset="0"/>
            </a:endParaRPr>
          </a:p>
          <a:p>
            <a:pPr marL="274320" indent="-274320" fontAlgn="auto">
              <a:lnSpc>
                <a:spcPct val="150000"/>
              </a:lnSpc>
              <a:spcAft>
                <a:spcPts val="0"/>
              </a:spcAft>
              <a:buFont typeface="Wingdings 2"/>
              <a:buChar char=""/>
              <a:defRPr/>
            </a:pPr>
            <a:r>
              <a:rPr lang="el-GR" sz="2800" dirty="0">
                <a:latin typeface="Arial" charset="0"/>
                <a:cs typeface="Arial" charset="0"/>
              </a:rPr>
              <a:t>Κοινωνική απομόνωση</a:t>
            </a:r>
            <a:endParaRPr lang="el-GR" sz="2800" dirty="0">
              <a:cs typeface="Times New Roman" pitchFamily="18" charset="0"/>
            </a:endParaRPr>
          </a:p>
          <a:p>
            <a:pPr marL="274320" indent="-274320" fontAlgn="auto">
              <a:spcAft>
                <a:spcPts val="0"/>
              </a:spcAft>
              <a:buFontTx/>
              <a:buNone/>
              <a:defRPr/>
            </a:pPr>
            <a:endParaRPr lang="en-US" sz="2800" dirty="0"/>
          </a:p>
        </p:txBody>
      </p:sp>
    </p:spTree>
    <p:extLst>
      <p:ext uri="{BB962C8B-B14F-4D97-AF65-F5344CB8AC3E}">
        <p14:creationId xmlns:p14="http://schemas.microsoft.com/office/powerpoint/2010/main" val="1820032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67544" y="2060848"/>
            <a:ext cx="8424936" cy="2592288"/>
          </a:xfrm>
          <a:solidFill>
            <a:srgbClr val="FFC000"/>
          </a:solidFill>
          <a:ln>
            <a:solidFill>
              <a:srgbClr val="0070C0"/>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ormAutofit fontScale="90000"/>
          </a:bodyPr>
          <a:lstStyle/>
          <a:p>
            <a:r>
              <a:rPr lang="el-GR" b="1" dirty="0" smtClean="0"/>
              <a:t/>
            </a:r>
            <a:br>
              <a:rPr lang="el-GR" b="1" dirty="0" smtClean="0"/>
            </a:br>
            <a:r>
              <a:rPr lang="el-GR" b="1" dirty="0" smtClean="0">
                <a:solidFill>
                  <a:schemeClr val="accent1">
                    <a:lumMod val="50000"/>
                  </a:schemeClr>
                </a:solidFill>
              </a:rPr>
              <a:t>ΤΟ </a:t>
            </a:r>
            <a:r>
              <a:rPr lang="el-GR" b="1" dirty="0">
                <a:solidFill>
                  <a:schemeClr val="accent1">
                    <a:lumMod val="50000"/>
                  </a:schemeClr>
                </a:solidFill>
              </a:rPr>
              <a:t>ΘΕΡΑΠΕΥΤΙΚΟ ΥΠΟΣΤΗΡΙΚΤΙΚΟ  ΠΕΡΙΒΑΛΛΟΝ ΤΟΥ ΣΠΙΤΙΟΥ ΣΤΗΝ ΚΑΤΌΙΚΟΝ ΦΡΟΝΤΙΔΑ ΥΓΕΙΑΣ</a:t>
            </a:r>
            <a:r>
              <a:rPr lang="el-GR" dirty="0">
                <a:solidFill>
                  <a:schemeClr val="accent1">
                    <a:lumMod val="50000"/>
                  </a:schemeClr>
                </a:solidFill>
              </a:rPr>
              <a:t/>
            </a:r>
            <a:br>
              <a:rPr lang="el-GR" dirty="0">
                <a:solidFill>
                  <a:schemeClr val="accent1">
                    <a:lumMod val="50000"/>
                  </a:schemeClr>
                </a:solidFill>
              </a:rPr>
            </a:br>
            <a:endParaRPr lang="el-GR" dirty="0">
              <a:solidFill>
                <a:schemeClr val="accent1">
                  <a:lumMod val="50000"/>
                </a:schemeClr>
              </a:solidFill>
            </a:endParaRPr>
          </a:p>
        </p:txBody>
      </p:sp>
    </p:spTree>
    <p:extLst>
      <p:ext uri="{BB962C8B-B14F-4D97-AF65-F5344CB8AC3E}">
        <p14:creationId xmlns:p14="http://schemas.microsoft.com/office/powerpoint/2010/main" val="1862573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357835290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2700154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035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1437"/>
            <a:ext cx="7572375" cy="6715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989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1838151551"/>
              </p:ext>
            </p:extLst>
          </p:nvPr>
        </p:nvGraphicFramePr>
        <p:xfrm>
          <a:off x="323528" y="908720"/>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320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p>
        </p:txBody>
      </p:sp>
      <p:sp>
        <p:nvSpPr>
          <p:cNvPr id="14339" name="2 - Θέση περιεχομένου"/>
          <p:cNvSpPr>
            <a:spLocks noGrp="1"/>
          </p:cNvSpPr>
          <p:nvPr>
            <p:ph idx="1"/>
          </p:nvPr>
        </p:nvSpPr>
        <p:spPr/>
        <p:txBody>
          <a:bodyPr/>
          <a:lstStyle/>
          <a:p>
            <a:endParaRPr lang="el-GR" altLang="el-GR"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
            <a:ext cx="7715250" cy="664368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94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a:xfrm>
            <a:off x="0" y="-142900"/>
            <a:ext cx="8143900" cy="1463040"/>
          </a:xfrm>
        </p:spPr>
        <p:txBody>
          <a:bodyPr>
            <a:noAutofit/>
          </a:bodyPr>
          <a:lstStyle/>
          <a:p>
            <a:pPr algn="ctr" fontAlgn="auto">
              <a:spcAft>
                <a:spcPts val="0"/>
              </a:spcAft>
              <a:defRPr/>
            </a:pPr>
            <a:r>
              <a:rPr lang="el-GR" sz="2800" b="0" dirty="0">
                <a:solidFill>
                  <a:schemeClr val="tx2"/>
                </a:solidFill>
                <a:cs typeface="Times New Roman" pitchFamily="18" charset="0"/>
              </a:rPr>
              <a:t>Οι θεωρίες νοσηλευτικής επηρεάστηκαν πρωταρχικά από τις </a:t>
            </a:r>
            <a:r>
              <a:rPr lang="en-US" sz="2800" dirty="0">
                <a:solidFill>
                  <a:schemeClr val="tx2"/>
                </a:solidFill>
                <a:cs typeface="Times New Roman" pitchFamily="18" charset="0"/>
              </a:rPr>
              <a:t>Nightingale</a:t>
            </a:r>
            <a:r>
              <a:rPr lang="el-GR" sz="2800" dirty="0">
                <a:solidFill>
                  <a:schemeClr val="tx2"/>
                </a:solidFill>
                <a:cs typeface="Times New Roman" pitchFamily="18" charset="0"/>
              </a:rPr>
              <a:t>, </a:t>
            </a:r>
            <a:r>
              <a:rPr lang="en-US" sz="2800" dirty="0">
                <a:solidFill>
                  <a:schemeClr val="tx2"/>
                </a:solidFill>
                <a:cs typeface="Times New Roman" pitchFamily="18" charset="0"/>
              </a:rPr>
              <a:t>Orem</a:t>
            </a:r>
            <a:r>
              <a:rPr lang="el-GR" sz="2800" dirty="0">
                <a:solidFill>
                  <a:schemeClr val="tx2"/>
                </a:solidFill>
                <a:cs typeface="Times New Roman" pitchFamily="18" charset="0"/>
              </a:rPr>
              <a:t>, Κ</a:t>
            </a:r>
            <a:r>
              <a:rPr lang="en-US" sz="2800" dirty="0" err="1">
                <a:solidFill>
                  <a:schemeClr val="tx2"/>
                </a:solidFill>
                <a:cs typeface="Times New Roman" pitchFamily="18" charset="0"/>
              </a:rPr>
              <a:t>ing</a:t>
            </a:r>
            <a:r>
              <a:rPr lang="el-GR" sz="2800" dirty="0">
                <a:solidFill>
                  <a:schemeClr val="tx2"/>
                </a:solidFill>
                <a:cs typeface="Times New Roman" pitchFamily="18" charset="0"/>
              </a:rPr>
              <a:t>, </a:t>
            </a:r>
            <a:r>
              <a:rPr lang="en-US" sz="2800" dirty="0">
                <a:solidFill>
                  <a:schemeClr val="tx2"/>
                </a:solidFill>
                <a:cs typeface="Times New Roman" pitchFamily="18" charset="0"/>
              </a:rPr>
              <a:t>Newman</a:t>
            </a:r>
            <a:r>
              <a:rPr lang="el-GR" sz="2800" dirty="0">
                <a:solidFill>
                  <a:schemeClr val="tx2"/>
                </a:solidFill>
                <a:cs typeface="Times New Roman" pitchFamily="18" charset="0"/>
              </a:rPr>
              <a:t>, </a:t>
            </a:r>
            <a:r>
              <a:rPr lang="en-US" sz="2800" dirty="0">
                <a:solidFill>
                  <a:schemeClr val="tx2"/>
                </a:solidFill>
                <a:cs typeface="Times New Roman" pitchFamily="18" charset="0"/>
              </a:rPr>
              <a:t>Roy</a:t>
            </a:r>
            <a:r>
              <a:rPr lang="el-GR" sz="2800" dirty="0">
                <a:solidFill>
                  <a:schemeClr val="tx2"/>
                </a:solidFill>
                <a:cs typeface="Times New Roman" pitchFamily="18" charset="0"/>
              </a:rPr>
              <a:t> και </a:t>
            </a:r>
            <a:r>
              <a:rPr lang="en-US" sz="2800" dirty="0">
                <a:solidFill>
                  <a:schemeClr val="tx2"/>
                </a:solidFill>
                <a:cs typeface="Times New Roman" pitchFamily="18" charset="0"/>
              </a:rPr>
              <a:t>Rogers</a:t>
            </a:r>
          </a:p>
        </p:txBody>
      </p:sp>
      <p:sp>
        <p:nvSpPr>
          <p:cNvPr id="252931" name="Rectangle 3"/>
          <p:cNvSpPr>
            <a:spLocks noGrp="1" noRot="1" noChangeArrowheads="1"/>
          </p:cNvSpPr>
          <p:nvPr>
            <p:ph idx="1"/>
          </p:nvPr>
        </p:nvSpPr>
        <p:spPr>
          <a:xfrm>
            <a:off x="395536" y="1196752"/>
            <a:ext cx="8001000" cy="5248275"/>
          </a:xfrm>
          <a:ln w="57150">
            <a:solidFill>
              <a:schemeClr val="accent1"/>
            </a:solidFill>
          </a:ln>
        </p:spPr>
        <p:txBody>
          <a:bodyPr>
            <a:normAutofit fontScale="85000" lnSpcReduction="10000"/>
          </a:bodyPr>
          <a:lstStyle/>
          <a:p>
            <a:pPr marL="609600" indent="-609600" fontAlgn="auto">
              <a:lnSpc>
                <a:spcPct val="90000"/>
              </a:lnSpc>
              <a:spcAft>
                <a:spcPts val="0"/>
              </a:spcAft>
              <a:buSzPct val="100000"/>
              <a:buFont typeface="Wingdings 2"/>
              <a:buChar char=""/>
              <a:defRPr/>
            </a:pPr>
            <a:r>
              <a:rPr lang="el-GR" sz="2400" dirty="0" smtClean="0">
                <a:latin typeface="Calibri" pitchFamily="34" charset="0"/>
                <a:cs typeface="Times New Roman" pitchFamily="18" charset="0"/>
              </a:rPr>
              <a:t>Η </a:t>
            </a:r>
            <a:r>
              <a:rPr lang="el-GR" sz="2400" dirty="0">
                <a:latin typeface="Calibri" pitchFamily="34" charset="0"/>
                <a:cs typeface="Times New Roman" pitchFamily="18" charset="0"/>
              </a:rPr>
              <a:t>νοσηλευτική ενδιαφέρεται για τις </a:t>
            </a:r>
            <a:r>
              <a:rPr lang="el-GR" sz="2400" dirty="0" smtClean="0">
                <a:latin typeface="Calibri" pitchFamily="34" charset="0"/>
                <a:cs typeface="Times New Roman" pitchFamily="18" charset="0"/>
              </a:rPr>
              <a:t>έννοιες</a:t>
            </a:r>
          </a:p>
          <a:p>
            <a:pPr marL="856488" lvl="1" indent="-609600" fontAlgn="auto">
              <a:lnSpc>
                <a:spcPct val="90000"/>
              </a:lnSpc>
              <a:spcAft>
                <a:spcPts val="0"/>
              </a:spcAft>
              <a:buClr>
                <a:schemeClr val="accent4"/>
              </a:buClr>
              <a:buSzPct val="100000"/>
              <a:buFont typeface="Wingdings 2"/>
              <a:buChar char=""/>
              <a:defRPr/>
            </a:pPr>
            <a:r>
              <a:rPr lang="el-GR" sz="2000" dirty="0" smtClean="0">
                <a:solidFill>
                  <a:schemeClr val="tx1">
                    <a:tint val="85000"/>
                  </a:schemeClr>
                </a:solidFill>
                <a:latin typeface="Calibri" pitchFamily="34" charset="0"/>
                <a:cs typeface="Times New Roman" pitchFamily="18" charset="0"/>
              </a:rPr>
              <a:t>του </a:t>
            </a:r>
            <a:r>
              <a:rPr lang="el-GR" sz="2000" dirty="0">
                <a:solidFill>
                  <a:schemeClr val="tx1">
                    <a:tint val="85000"/>
                  </a:schemeClr>
                </a:solidFill>
                <a:latin typeface="Calibri" pitchFamily="34" charset="0"/>
                <a:cs typeface="Times New Roman" pitchFamily="18" charset="0"/>
              </a:rPr>
              <a:t>ατόμου, </a:t>
            </a:r>
            <a:endParaRPr lang="el-GR" sz="2000" dirty="0" smtClean="0">
              <a:solidFill>
                <a:schemeClr val="tx1">
                  <a:tint val="85000"/>
                </a:schemeClr>
              </a:solidFill>
              <a:latin typeface="Calibri" pitchFamily="34" charset="0"/>
              <a:cs typeface="Times New Roman" pitchFamily="18" charset="0"/>
            </a:endParaRPr>
          </a:p>
          <a:p>
            <a:pPr marL="856488" lvl="1" indent="-609600" fontAlgn="auto">
              <a:lnSpc>
                <a:spcPct val="90000"/>
              </a:lnSpc>
              <a:spcAft>
                <a:spcPts val="0"/>
              </a:spcAft>
              <a:buClr>
                <a:schemeClr val="accent4"/>
              </a:buClr>
              <a:buSzPct val="100000"/>
              <a:buFont typeface="Wingdings 2"/>
              <a:buChar char=""/>
              <a:defRPr/>
            </a:pPr>
            <a:r>
              <a:rPr lang="el-GR" sz="2000" dirty="0" smtClean="0">
                <a:solidFill>
                  <a:schemeClr val="tx1">
                    <a:tint val="85000"/>
                  </a:schemeClr>
                </a:solidFill>
                <a:latin typeface="Calibri" pitchFamily="34" charset="0"/>
                <a:cs typeface="Times New Roman" pitchFamily="18" charset="0"/>
              </a:rPr>
              <a:t>του </a:t>
            </a:r>
            <a:r>
              <a:rPr lang="el-GR" sz="2000" dirty="0">
                <a:solidFill>
                  <a:schemeClr val="tx1">
                    <a:tint val="85000"/>
                  </a:schemeClr>
                </a:solidFill>
                <a:latin typeface="Calibri" pitchFamily="34" charset="0"/>
                <a:cs typeface="Times New Roman" pitchFamily="18" charset="0"/>
              </a:rPr>
              <a:t>περιβάλλοντος, </a:t>
            </a:r>
            <a:endParaRPr lang="el-GR" sz="2000" dirty="0" smtClean="0">
              <a:solidFill>
                <a:schemeClr val="tx1">
                  <a:tint val="85000"/>
                </a:schemeClr>
              </a:solidFill>
              <a:latin typeface="Calibri" pitchFamily="34" charset="0"/>
              <a:cs typeface="Times New Roman" pitchFamily="18" charset="0"/>
            </a:endParaRPr>
          </a:p>
          <a:p>
            <a:pPr marL="856488" lvl="1" indent="-609600" fontAlgn="auto">
              <a:lnSpc>
                <a:spcPct val="90000"/>
              </a:lnSpc>
              <a:spcAft>
                <a:spcPts val="0"/>
              </a:spcAft>
              <a:buClr>
                <a:schemeClr val="accent4"/>
              </a:buClr>
              <a:buSzPct val="100000"/>
              <a:buFont typeface="Wingdings 2"/>
              <a:buChar char=""/>
              <a:defRPr/>
            </a:pPr>
            <a:r>
              <a:rPr lang="el-GR" sz="2000" dirty="0" smtClean="0">
                <a:solidFill>
                  <a:schemeClr val="tx1">
                    <a:tint val="85000"/>
                  </a:schemeClr>
                </a:solidFill>
                <a:latin typeface="Calibri" pitchFamily="34" charset="0"/>
                <a:cs typeface="Times New Roman" pitchFamily="18" charset="0"/>
              </a:rPr>
              <a:t>της </a:t>
            </a:r>
            <a:r>
              <a:rPr lang="el-GR" sz="2000" dirty="0">
                <a:solidFill>
                  <a:schemeClr val="tx1">
                    <a:tint val="85000"/>
                  </a:schemeClr>
                </a:solidFill>
                <a:latin typeface="Calibri" pitchFamily="34" charset="0"/>
                <a:cs typeface="Times New Roman" pitchFamily="18" charset="0"/>
              </a:rPr>
              <a:t>υγείας </a:t>
            </a:r>
            <a:endParaRPr lang="el-GR" sz="2000" dirty="0" smtClean="0">
              <a:solidFill>
                <a:schemeClr val="tx1">
                  <a:tint val="85000"/>
                </a:schemeClr>
              </a:solidFill>
              <a:latin typeface="Calibri" pitchFamily="34" charset="0"/>
              <a:cs typeface="Times New Roman" pitchFamily="18" charset="0"/>
            </a:endParaRPr>
          </a:p>
          <a:p>
            <a:pPr marL="856488" lvl="1" indent="-609600" fontAlgn="auto">
              <a:lnSpc>
                <a:spcPct val="90000"/>
              </a:lnSpc>
              <a:spcAft>
                <a:spcPts val="0"/>
              </a:spcAft>
              <a:buClr>
                <a:schemeClr val="accent4"/>
              </a:buClr>
              <a:buSzPct val="100000"/>
              <a:buFont typeface="Wingdings 2"/>
              <a:buChar char=""/>
              <a:defRPr/>
            </a:pPr>
            <a:r>
              <a:rPr lang="el-GR" sz="2000" dirty="0" smtClean="0">
                <a:solidFill>
                  <a:schemeClr val="tx1">
                    <a:tint val="85000"/>
                  </a:schemeClr>
                </a:solidFill>
                <a:latin typeface="Calibri" pitchFamily="34" charset="0"/>
                <a:cs typeface="Times New Roman" pitchFamily="18" charset="0"/>
              </a:rPr>
              <a:t>και </a:t>
            </a:r>
            <a:r>
              <a:rPr lang="el-GR" sz="2000" dirty="0">
                <a:solidFill>
                  <a:schemeClr val="tx1">
                    <a:tint val="85000"/>
                  </a:schemeClr>
                </a:solidFill>
                <a:latin typeface="Calibri" pitchFamily="34" charset="0"/>
                <a:cs typeface="Times New Roman" pitchFamily="18" charset="0"/>
              </a:rPr>
              <a:t>της νοσηλευτικής </a:t>
            </a:r>
            <a:endParaRPr lang="el-GR" sz="2000" dirty="0" smtClean="0">
              <a:solidFill>
                <a:schemeClr val="tx1">
                  <a:tint val="85000"/>
                </a:schemeClr>
              </a:solidFill>
              <a:latin typeface="Calibri" pitchFamily="34" charset="0"/>
              <a:cs typeface="Times New Roman" pitchFamily="18" charset="0"/>
            </a:endParaRPr>
          </a:p>
          <a:p>
            <a:pPr marL="609600" indent="-609600" fontAlgn="auto">
              <a:lnSpc>
                <a:spcPct val="90000"/>
              </a:lnSpc>
              <a:spcAft>
                <a:spcPts val="0"/>
              </a:spcAft>
              <a:buSzPct val="100000"/>
              <a:buFont typeface="Wingdings 2"/>
              <a:buNone/>
              <a:defRPr/>
            </a:pPr>
            <a:r>
              <a:rPr lang="el-GR" dirty="0" smtClean="0">
                <a:latin typeface="Calibri" pitchFamily="34" charset="0"/>
                <a:cs typeface="Times New Roman" pitchFamily="18" charset="0"/>
              </a:rPr>
              <a:t>        οι </a:t>
            </a:r>
            <a:r>
              <a:rPr lang="el-GR" dirty="0">
                <a:latin typeface="Calibri" pitchFamily="34" charset="0"/>
                <a:cs typeface="Times New Roman" pitchFamily="18" charset="0"/>
              </a:rPr>
              <a:t>οποίες συνδυάζονται στις ακόλουθες προτάσεις</a:t>
            </a:r>
            <a:r>
              <a:rPr lang="el-GR" dirty="0" smtClean="0">
                <a:latin typeface="Calibri" pitchFamily="34" charset="0"/>
                <a:cs typeface="Times New Roman" pitchFamily="18" charset="0"/>
              </a:rPr>
              <a:t>:</a:t>
            </a:r>
          </a:p>
          <a:p>
            <a:pPr marL="609600" indent="-609600" fontAlgn="auto">
              <a:lnSpc>
                <a:spcPct val="90000"/>
              </a:lnSpc>
              <a:spcAft>
                <a:spcPts val="0"/>
              </a:spcAft>
              <a:buSzPct val="100000"/>
              <a:buFont typeface="Wingdings 2"/>
              <a:buNone/>
              <a:defRPr/>
            </a:pPr>
            <a:endParaRPr lang="el-GR" dirty="0">
              <a:latin typeface="Calibri" pitchFamily="34" charset="0"/>
              <a:cs typeface="Times New Roman" pitchFamily="18" charset="0"/>
            </a:endParaRPr>
          </a:p>
          <a:p>
            <a:pPr marL="609600" indent="-609600" fontAlgn="auto">
              <a:lnSpc>
                <a:spcPct val="90000"/>
              </a:lnSpc>
              <a:spcAft>
                <a:spcPts val="0"/>
              </a:spcAft>
              <a:buSzPct val="100000"/>
              <a:buFont typeface="+mj-lt"/>
              <a:buAutoNum type="arabicPeriod"/>
              <a:defRPr/>
            </a:pPr>
            <a:r>
              <a:rPr lang="el-GR" sz="2400" dirty="0">
                <a:latin typeface="Calibri" pitchFamily="34" charset="0"/>
              </a:rPr>
              <a:t>Την Νοσηλευτική ενδιαφέρουν οι αρχές και οι νόμοι που </a:t>
            </a:r>
            <a:r>
              <a:rPr lang="el-GR" sz="2400" dirty="0" smtClean="0">
                <a:latin typeface="Calibri" pitchFamily="34" charset="0"/>
              </a:rPr>
              <a:t>διέπουν</a:t>
            </a:r>
          </a:p>
          <a:p>
            <a:pPr marL="856488" lvl="1" indent="-609600" fontAlgn="auto">
              <a:lnSpc>
                <a:spcPct val="90000"/>
              </a:lnSpc>
              <a:spcAft>
                <a:spcPts val="0"/>
              </a:spcAft>
              <a:buClr>
                <a:schemeClr val="accent4"/>
              </a:buClr>
              <a:buSzPct val="100000"/>
              <a:buFont typeface="Wingdings 2"/>
              <a:buChar char=""/>
              <a:defRPr/>
            </a:pPr>
            <a:r>
              <a:rPr lang="el-GR" sz="2100" dirty="0" smtClean="0">
                <a:solidFill>
                  <a:schemeClr val="tx1">
                    <a:tint val="85000"/>
                  </a:schemeClr>
                </a:solidFill>
                <a:latin typeface="Calibri" pitchFamily="34" charset="0"/>
              </a:rPr>
              <a:t> </a:t>
            </a:r>
            <a:r>
              <a:rPr lang="el-GR" sz="2100" dirty="0">
                <a:solidFill>
                  <a:schemeClr val="tx1">
                    <a:tint val="85000"/>
                  </a:schemeClr>
                </a:solidFill>
                <a:latin typeface="Calibri" pitchFamily="34" charset="0"/>
              </a:rPr>
              <a:t>την διεργασία της ζωής, </a:t>
            </a:r>
            <a:endParaRPr lang="el-GR" sz="2100" dirty="0" smtClean="0">
              <a:solidFill>
                <a:schemeClr val="tx1">
                  <a:tint val="85000"/>
                </a:schemeClr>
              </a:solidFill>
              <a:latin typeface="Calibri" pitchFamily="34" charset="0"/>
            </a:endParaRPr>
          </a:p>
          <a:p>
            <a:pPr marL="856488" lvl="1" indent="-609600" fontAlgn="auto">
              <a:lnSpc>
                <a:spcPct val="90000"/>
              </a:lnSpc>
              <a:spcAft>
                <a:spcPts val="0"/>
              </a:spcAft>
              <a:buClr>
                <a:schemeClr val="accent4"/>
              </a:buClr>
              <a:buSzPct val="100000"/>
              <a:buFont typeface="Wingdings 2"/>
              <a:buChar char=""/>
              <a:defRPr/>
            </a:pPr>
            <a:r>
              <a:rPr lang="el-GR" sz="2100" dirty="0" smtClean="0">
                <a:solidFill>
                  <a:schemeClr val="tx1">
                    <a:tint val="85000"/>
                  </a:schemeClr>
                </a:solidFill>
                <a:latin typeface="Calibri" pitchFamily="34" charset="0"/>
              </a:rPr>
              <a:t>το </a:t>
            </a:r>
            <a:r>
              <a:rPr lang="el-GR" sz="2100" dirty="0">
                <a:solidFill>
                  <a:schemeClr val="tx1">
                    <a:tint val="85000"/>
                  </a:schemeClr>
                </a:solidFill>
                <a:latin typeface="Calibri" pitchFamily="34" charset="0"/>
              </a:rPr>
              <a:t>ευ ζην, </a:t>
            </a:r>
            <a:endParaRPr lang="el-GR" sz="2100" dirty="0" smtClean="0">
              <a:solidFill>
                <a:schemeClr val="tx1">
                  <a:tint val="85000"/>
                </a:schemeClr>
              </a:solidFill>
              <a:latin typeface="Calibri" pitchFamily="34" charset="0"/>
            </a:endParaRPr>
          </a:p>
          <a:p>
            <a:pPr marL="856488" lvl="1" indent="-609600" fontAlgn="auto">
              <a:lnSpc>
                <a:spcPct val="90000"/>
              </a:lnSpc>
              <a:spcAft>
                <a:spcPts val="0"/>
              </a:spcAft>
              <a:buClr>
                <a:schemeClr val="accent4"/>
              </a:buClr>
              <a:buSzPct val="100000"/>
              <a:buFont typeface="Wingdings 2"/>
              <a:buChar char=""/>
              <a:defRPr/>
            </a:pPr>
            <a:r>
              <a:rPr lang="el-GR" sz="2100" dirty="0" smtClean="0">
                <a:solidFill>
                  <a:schemeClr val="tx1">
                    <a:tint val="85000"/>
                  </a:schemeClr>
                </a:solidFill>
                <a:latin typeface="Calibri" pitchFamily="34" charset="0"/>
              </a:rPr>
              <a:t>η </a:t>
            </a:r>
            <a:r>
              <a:rPr lang="el-GR" sz="2100" dirty="0">
                <a:solidFill>
                  <a:schemeClr val="tx1">
                    <a:tint val="85000"/>
                  </a:schemeClr>
                </a:solidFill>
                <a:latin typeface="Calibri" pitchFamily="34" charset="0"/>
              </a:rPr>
              <a:t>βέλτιστη λειτουργία του ανθρώπου αρρώστια και υγεία</a:t>
            </a:r>
            <a:r>
              <a:rPr lang="el-GR" sz="2100" dirty="0" smtClean="0">
                <a:solidFill>
                  <a:schemeClr val="tx1">
                    <a:tint val="85000"/>
                  </a:schemeClr>
                </a:solidFill>
                <a:latin typeface="Calibri" pitchFamily="34" charset="0"/>
              </a:rPr>
              <a:t>.</a:t>
            </a:r>
          </a:p>
          <a:p>
            <a:pPr marL="856488" lvl="1" indent="-609600" fontAlgn="auto">
              <a:lnSpc>
                <a:spcPct val="90000"/>
              </a:lnSpc>
              <a:spcAft>
                <a:spcPts val="0"/>
              </a:spcAft>
              <a:buClr>
                <a:schemeClr val="accent4"/>
              </a:buClr>
              <a:buSzPct val="100000"/>
              <a:buFont typeface="Wingdings 2"/>
              <a:buChar char=""/>
              <a:defRPr/>
            </a:pPr>
            <a:endParaRPr lang="en-US" sz="900" dirty="0">
              <a:solidFill>
                <a:schemeClr val="tx1">
                  <a:tint val="85000"/>
                </a:schemeClr>
              </a:solidFill>
              <a:latin typeface="Calibri" pitchFamily="34" charset="0"/>
            </a:endParaRPr>
          </a:p>
          <a:p>
            <a:pPr marL="609600" indent="-609600" fontAlgn="auto">
              <a:lnSpc>
                <a:spcPct val="90000"/>
              </a:lnSpc>
              <a:spcAft>
                <a:spcPts val="0"/>
              </a:spcAft>
              <a:buSzPct val="100000"/>
              <a:buFont typeface="+mj-lt"/>
              <a:buAutoNum type="arabicPeriod"/>
              <a:defRPr/>
            </a:pPr>
            <a:r>
              <a:rPr lang="el-GR" sz="2400" dirty="0">
                <a:latin typeface="Calibri" pitchFamily="34" charset="0"/>
              </a:rPr>
              <a:t>Την Νοσηλευτική </a:t>
            </a:r>
            <a:r>
              <a:rPr lang="el-GR" sz="2400" dirty="0" smtClean="0">
                <a:latin typeface="Calibri" pitchFamily="34" charset="0"/>
              </a:rPr>
              <a:t>ενδιαφέρουν </a:t>
            </a:r>
            <a:r>
              <a:rPr lang="el-GR" sz="2400" dirty="0">
                <a:latin typeface="Calibri" pitchFamily="34" charset="0"/>
              </a:rPr>
              <a:t>τα μοντέλα συμπεριφοράς σε αλληλεπίδραση με το περιβάλλον στην καθημερινότητα και σε κρίσιμες καταστάσεις</a:t>
            </a:r>
            <a:r>
              <a:rPr lang="el-GR" sz="2400" dirty="0" smtClean="0">
                <a:latin typeface="Calibri" pitchFamily="34" charset="0"/>
              </a:rPr>
              <a:t>.</a:t>
            </a:r>
          </a:p>
          <a:p>
            <a:pPr marL="609600" indent="-609600" fontAlgn="auto">
              <a:lnSpc>
                <a:spcPct val="90000"/>
              </a:lnSpc>
              <a:spcAft>
                <a:spcPts val="0"/>
              </a:spcAft>
              <a:buSzPct val="100000"/>
              <a:buFont typeface="+mj-lt"/>
              <a:buAutoNum type="arabicPeriod"/>
              <a:defRPr/>
            </a:pPr>
            <a:endParaRPr lang="en-US" sz="900" dirty="0">
              <a:latin typeface="Calibri" pitchFamily="34" charset="0"/>
            </a:endParaRPr>
          </a:p>
          <a:p>
            <a:pPr marL="609600" indent="-609600" fontAlgn="auto">
              <a:lnSpc>
                <a:spcPct val="90000"/>
              </a:lnSpc>
              <a:spcAft>
                <a:spcPts val="0"/>
              </a:spcAft>
              <a:buSzPct val="100000"/>
              <a:buFont typeface="+mj-lt"/>
              <a:buAutoNum type="arabicPeriod"/>
              <a:defRPr/>
            </a:pPr>
            <a:r>
              <a:rPr lang="el-GR" sz="2400" dirty="0">
                <a:latin typeface="Calibri" pitchFamily="34" charset="0"/>
              </a:rPr>
              <a:t>Την Νοσηλευτική ενδιαφέρουν οι διαδικασίες εκείνες που επηρεάζουν τις ευνοϊκές αλλαγές στο επίπεδο υγείας</a:t>
            </a:r>
            <a:endParaRPr lang="en-US" sz="2400" dirty="0">
              <a:latin typeface="Calibri" pitchFamily="34" charset="0"/>
            </a:endParaRPr>
          </a:p>
          <a:p>
            <a:pPr marL="609600" indent="-609600" fontAlgn="auto">
              <a:lnSpc>
                <a:spcPct val="90000"/>
              </a:lnSpc>
              <a:spcAft>
                <a:spcPts val="0"/>
              </a:spcAft>
              <a:buSzPct val="100000"/>
              <a:buFont typeface="Wingdings 2"/>
              <a:buChar char=""/>
              <a:defRPr/>
            </a:pPr>
            <a:endParaRPr lang="el-GR" sz="2400" dirty="0">
              <a:latin typeface="Calibri" pitchFamily="34" charset="0"/>
              <a:cs typeface="Times New Roman" pitchFamily="18" charset="0"/>
            </a:endParaRPr>
          </a:p>
        </p:txBody>
      </p:sp>
      <p:cxnSp>
        <p:nvCxnSpPr>
          <p:cNvPr id="7" name="6 - Ευθεία γραμμή σύνδεσης"/>
          <p:cNvCxnSpPr/>
          <p:nvPr/>
        </p:nvCxnSpPr>
        <p:spPr>
          <a:xfrm>
            <a:off x="0" y="3357563"/>
            <a:ext cx="807243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72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additive="base">
                                        <p:cTn id="7" dur="500" fill="hold"/>
                                        <p:tgtEl>
                                          <p:spTgt spid="252930"/>
                                        </p:tgtEl>
                                        <p:attrNameLst>
                                          <p:attrName>ppt_x</p:attrName>
                                        </p:attrNameLst>
                                      </p:cBhvr>
                                      <p:tavLst>
                                        <p:tav tm="0">
                                          <p:val>
                                            <p:strVal val="0-#ppt_w/2"/>
                                          </p:val>
                                        </p:tav>
                                        <p:tav tm="100000">
                                          <p:val>
                                            <p:strVal val="#ppt_x"/>
                                          </p:val>
                                        </p:tav>
                                      </p:tavLst>
                                    </p:anim>
                                    <p:anim calcmode="lin" valueType="num">
                                      <p:cBhvr additive="base">
                                        <p:cTn id="8" dur="500" fill="hold"/>
                                        <p:tgtEl>
                                          <p:spTgt spid="2529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1">
                                            <p:txEl>
                                              <p:pRg st="0" end="0"/>
                                            </p:txEl>
                                          </p:spTgt>
                                        </p:tgtEl>
                                        <p:attrNameLst>
                                          <p:attrName>style.visibility</p:attrName>
                                        </p:attrNameLst>
                                      </p:cBhvr>
                                      <p:to>
                                        <p:strVal val="visible"/>
                                      </p:to>
                                    </p:set>
                                    <p:anim calcmode="lin" valueType="num">
                                      <p:cBhvr additive="base">
                                        <p:cTn id="13" dur="500" fill="hold"/>
                                        <p:tgtEl>
                                          <p:spTgt spid="2529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293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2931">
                                            <p:txEl>
                                              <p:pRg st="1" end="1"/>
                                            </p:txEl>
                                          </p:spTgt>
                                        </p:tgtEl>
                                        <p:attrNameLst>
                                          <p:attrName>style.visibility</p:attrName>
                                        </p:attrNameLst>
                                      </p:cBhvr>
                                      <p:to>
                                        <p:strVal val="visible"/>
                                      </p:to>
                                    </p:set>
                                    <p:anim calcmode="lin" valueType="num">
                                      <p:cBhvr additive="base">
                                        <p:cTn id="17" dur="500" fill="hold"/>
                                        <p:tgtEl>
                                          <p:spTgt spid="2529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293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2931">
                                            <p:txEl>
                                              <p:pRg st="2" end="2"/>
                                            </p:txEl>
                                          </p:spTgt>
                                        </p:tgtEl>
                                        <p:attrNameLst>
                                          <p:attrName>style.visibility</p:attrName>
                                        </p:attrNameLst>
                                      </p:cBhvr>
                                      <p:to>
                                        <p:strVal val="visible"/>
                                      </p:to>
                                    </p:set>
                                    <p:anim calcmode="lin" valueType="num">
                                      <p:cBhvr additive="base">
                                        <p:cTn id="21" dur="500" fill="hold"/>
                                        <p:tgtEl>
                                          <p:spTgt spid="25293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293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52931">
                                            <p:txEl>
                                              <p:pRg st="3" end="3"/>
                                            </p:txEl>
                                          </p:spTgt>
                                        </p:tgtEl>
                                        <p:attrNameLst>
                                          <p:attrName>style.visibility</p:attrName>
                                        </p:attrNameLst>
                                      </p:cBhvr>
                                      <p:to>
                                        <p:strVal val="visible"/>
                                      </p:to>
                                    </p:set>
                                    <p:anim calcmode="lin" valueType="num">
                                      <p:cBhvr additive="base">
                                        <p:cTn id="25" dur="500" fill="hold"/>
                                        <p:tgtEl>
                                          <p:spTgt spid="252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29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52931">
                                            <p:txEl>
                                              <p:pRg st="4" end="4"/>
                                            </p:txEl>
                                          </p:spTgt>
                                        </p:tgtEl>
                                        <p:attrNameLst>
                                          <p:attrName>style.visibility</p:attrName>
                                        </p:attrNameLst>
                                      </p:cBhvr>
                                      <p:to>
                                        <p:strVal val="visible"/>
                                      </p:to>
                                    </p:set>
                                    <p:anim calcmode="lin" valueType="num">
                                      <p:cBhvr additive="base">
                                        <p:cTn id="29" dur="500" fill="hold"/>
                                        <p:tgtEl>
                                          <p:spTgt spid="2529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29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52931">
                                            <p:txEl>
                                              <p:pRg st="5" end="5"/>
                                            </p:txEl>
                                          </p:spTgt>
                                        </p:tgtEl>
                                        <p:attrNameLst>
                                          <p:attrName>style.visibility</p:attrName>
                                        </p:attrNameLst>
                                      </p:cBhvr>
                                      <p:to>
                                        <p:strVal val="visible"/>
                                      </p:to>
                                    </p:set>
                                    <p:anim calcmode="lin" valueType="num">
                                      <p:cBhvr additive="base">
                                        <p:cTn id="35" dur="500" fill="hold"/>
                                        <p:tgtEl>
                                          <p:spTgt spid="25293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29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52931">
                                            <p:txEl>
                                              <p:pRg st="7" end="7"/>
                                            </p:txEl>
                                          </p:spTgt>
                                        </p:tgtEl>
                                        <p:attrNameLst>
                                          <p:attrName>style.visibility</p:attrName>
                                        </p:attrNameLst>
                                      </p:cBhvr>
                                      <p:to>
                                        <p:strVal val="visible"/>
                                      </p:to>
                                    </p:set>
                                    <p:anim calcmode="lin" valueType="num">
                                      <p:cBhvr additive="base">
                                        <p:cTn id="41" dur="500" fill="hold"/>
                                        <p:tgtEl>
                                          <p:spTgt spid="25293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5293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52931">
                                            <p:txEl>
                                              <p:pRg st="8" end="8"/>
                                            </p:txEl>
                                          </p:spTgt>
                                        </p:tgtEl>
                                        <p:attrNameLst>
                                          <p:attrName>style.visibility</p:attrName>
                                        </p:attrNameLst>
                                      </p:cBhvr>
                                      <p:to>
                                        <p:strVal val="visible"/>
                                      </p:to>
                                    </p:set>
                                    <p:anim calcmode="lin" valueType="num">
                                      <p:cBhvr additive="base">
                                        <p:cTn id="45" dur="500" fill="hold"/>
                                        <p:tgtEl>
                                          <p:spTgt spid="252931">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52931">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52931">
                                            <p:txEl>
                                              <p:pRg st="9" end="9"/>
                                            </p:txEl>
                                          </p:spTgt>
                                        </p:tgtEl>
                                        <p:attrNameLst>
                                          <p:attrName>style.visibility</p:attrName>
                                        </p:attrNameLst>
                                      </p:cBhvr>
                                      <p:to>
                                        <p:strVal val="visible"/>
                                      </p:to>
                                    </p:set>
                                    <p:anim calcmode="lin" valueType="num">
                                      <p:cBhvr additive="base">
                                        <p:cTn id="49" dur="500" fill="hold"/>
                                        <p:tgtEl>
                                          <p:spTgt spid="25293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2931">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52931">
                                            <p:txEl>
                                              <p:pRg st="10" end="10"/>
                                            </p:txEl>
                                          </p:spTgt>
                                        </p:tgtEl>
                                        <p:attrNameLst>
                                          <p:attrName>style.visibility</p:attrName>
                                        </p:attrNameLst>
                                      </p:cBhvr>
                                      <p:to>
                                        <p:strVal val="visible"/>
                                      </p:to>
                                    </p:set>
                                    <p:anim calcmode="lin" valueType="num">
                                      <p:cBhvr additive="base">
                                        <p:cTn id="53" dur="500" fill="hold"/>
                                        <p:tgtEl>
                                          <p:spTgt spid="252931">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5293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52931">
                                            <p:txEl>
                                              <p:pRg st="12" end="12"/>
                                            </p:txEl>
                                          </p:spTgt>
                                        </p:tgtEl>
                                        <p:attrNameLst>
                                          <p:attrName>style.visibility</p:attrName>
                                        </p:attrNameLst>
                                      </p:cBhvr>
                                      <p:to>
                                        <p:strVal val="visible"/>
                                      </p:to>
                                    </p:set>
                                    <p:anim calcmode="lin" valueType="num">
                                      <p:cBhvr additive="base">
                                        <p:cTn id="59" dur="500" fill="hold"/>
                                        <p:tgtEl>
                                          <p:spTgt spid="252931">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5293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52931">
                                            <p:txEl>
                                              <p:pRg st="14" end="14"/>
                                            </p:txEl>
                                          </p:spTgt>
                                        </p:tgtEl>
                                        <p:attrNameLst>
                                          <p:attrName>style.visibility</p:attrName>
                                        </p:attrNameLst>
                                      </p:cBhvr>
                                      <p:to>
                                        <p:strVal val="visible"/>
                                      </p:to>
                                    </p:set>
                                    <p:anim calcmode="lin" valueType="num">
                                      <p:cBhvr additive="base">
                                        <p:cTn id="65" dur="500" fill="hold"/>
                                        <p:tgtEl>
                                          <p:spTgt spid="252931">
                                            <p:txEl>
                                              <p:pRg st="14" end="14"/>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5293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a:xfrm>
            <a:off x="539552" y="0"/>
            <a:ext cx="8143900" cy="1463040"/>
          </a:xfrm>
        </p:spPr>
        <p:txBody>
          <a:bodyPr>
            <a:normAutofit fontScale="90000"/>
          </a:bodyPr>
          <a:lstStyle/>
          <a:p>
            <a:pPr fontAlgn="auto">
              <a:spcAft>
                <a:spcPts val="0"/>
              </a:spcAft>
              <a:defRPr/>
            </a:pPr>
            <a:r>
              <a:rPr lang="el-GR" sz="3100" b="0" dirty="0">
                <a:solidFill>
                  <a:schemeClr val="tx2"/>
                </a:solidFill>
                <a:cs typeface="Times New Roman" pitchFamily="18" charset="0"/>
              </a:rPr>
              <a:t>Οι </a:t>
            </a:r>
            <a:r>
              <a:rPr lang="en-US" sz="3100" dirty="0" err="1">
                <a:solidFill>
                  <a:schemeClr val="tx2"/>
                </a:solidFill>
                <a:cs typeface="Times New Roman" pitchFamily="18" charset="0"/>
              </a:rPr>
              <a:t>Whall</a:t>
            </a:r>
            <a:r>
              <a:rPr lang="el-GR" sz="3100" dirty="0">
                <a:solidFill>
                  <a:schemeClr val="tx2"/>
                </a:solidFill>
                <a:cs typeface="Times New Roman" pitchFamily="18" charset="0"/>
              </a:rPr>
              <a:t> </a:t>
            </a:r>
            <a:r>
              <a:rPr lang="en-US" sz="3100" dirty="0" err="1">
                <a:solidFill>
                  <a:schemeClr val="tx2"/>
                </a:solidFill>
                <a:cs typeface="Times New Roman" pitchFamily="18" charset="0"/>
              </a:rPr>
              <a:t>kai</a:t>
            </a:r>
            <a:r>
              <a:rPr lang="el-GR" sz="3100" dirty="0">
                <a:solidFill>
                  <a:schemeClr val="tx2"/>
                </a:solidFill>
                <a:cs typeface="Times New Roman" pitchFamily="18" charset="0"/>
              </a:rPr>
              <a:t> </a:t>
            </a:r>
            <a:r>
              <a:rPr lang="en-US" sz="3100" dirty="0">
                <a:solidFill>
                  <a:schemeClr val="tx2"/>
                </a:solidFill>
                <a:cs typeface="Times New Roman" pitchFamily="18" charset="0"/>
              </a:rPr>
              <a:t>Fawcett</a:t>
            </a:r>
            <a:r>
              <a:rPr lang="el-GR" sz="3100" b="0" dirty="0">
                <a:solidFill>
                  <a:schemeClr val="tx2"/>
                </a:solidFill>
                <a:cs typeface="Times New Roman" pitchFamily="18" charset="0"/>
              </a:rPr>
              <a:t> τροποποίησαν τις παραπάνω προτάσεις ώστε να αναφέρονται στην οικογένεια</a:t>
            </a:r>
            <a:r>
              <a:rPr lang="el-GR" sz="3100" b="0" dirty="0" smtClean="0">
                <a:solidFill>
                  <a:schemeClr val="tx2"/>
                </a:solidFill>
                <a:cs typeface="Times New Roman" pitchFamily="18" charset="0"/>
              </a:rPr>
              <a:t>:</a:t>
            </a:r>
            <a:endParaRPr lang="en-US" sz="2800" dirty="0">
              <a:solidFill>
                <a:srgbClr val="FFFF99"/>
              </a:solidFill>
              <a:cs typeface="Times New Roman" pitchFamily="18" charset="0"/>
            </a:endParaRPr>
          </a:p>
        </p:txBody>
      </p:sp>
      <p:sp>
        <p:nvSpPr>
          <p:cNvPr id="283651" name="Rectangle 3"/>
          <p:cNvSpPr>
            <a:spLocks noGrp="1" noRot="1" noChangeArrowheads="1"/>
          </p:cNvSpPr>
          <p:nvPr>
            <p:ph idx="1"/>
          </p:nvPr>
        </p:nvSpPr>
        <p:spPr>
          <a:xfrm>
            <a:off x="611560" y="1412776"/>
            <a:ext cx="7715250" cy="4846638"/>
          </a:xfrm>
        </p:spPr>
        <p:txBody>
          <a:bodyPr>
            <a:normAutofit fontScale="92500" lnSpcReduction="10000"/>
          </a:bodyPr>
          <a:lstStyle/>
          <a:p>
            <a:pPr marL="609600" indent="-609600" algn="just" fontAlgn="auto">
              <a:spcAft>
                <a:spcPts val="0"/>
              </a:spcAft>
              <a:buFont typeface="Wingdings 2"/>
              <a:buChar char=""/>
              <a:defRPr/>
            </a:pPr>
            <a:r>
              <a:rPr lang="en-US" sz="2400" dirty="0" smtClean="0">
                <a:solidFill>
                  <a:srgbClr val="FFFF99"/>
                </a:solidFill>
                <a:cs typeface="Times New Roman" pitchFamily="18" charset="0"/>
              </a:rPr>
              <a:t> </a:t>
            </a:r>
            <a:r>
              <a:rPr lang="el-GR" sz="2400" dirty="0">
                <a:cs typeface="Times New Roman" pitchFamily="18" charset="0"/>
              </a:rPr>
              <a:t>Η </a:t>
            </a:r>
            <a:r>
              <a:rPr lang="en-US" sz="2400" dirty="0">
                <a:cs typeface="Times New Roman" pitchFamily="18" charset="0"/>
              </a:rPr>
              <a:t> </a:t>
            </a:r>
            <a:r>
              <a:rPr lang="el-GR" sz="2400" dirty="0">
                <a:cs typeface="Times New Roman" pitchFamily="18" charset="0"/>
              </a:rPr>
              <a:t>οικογενειακή Νοσηλευτική ενδιαφέρεται για τις αρχές και τους νόμους που διέπουν </a:t>
            </a:r>
            <a:endParaRPr lang="el-GR" sz="2400" dirty="0" smtClean="0">
              <a:cs typeface="Times New Roman" pitchFamily="18" charset="0"/>
            </a:endParaRPr>
          </a:p>
          <a:p>
            <a:pPr marL="856488" lvl="1" indent="-609600" algn="just" fontAlgn="auto">
              <a:spcAft>
                <a:spcPts val="0"/>
              </a:spcAft>
              <a:buClr>
                <a:schemeClr val="accent4"/>
              </a:buClr>
              <a:buFont typeface="Wingdings 2"/>
              <a:buChar char=""/>
              <a:defRPr/>
            </a:pPr>
            <a:r>
              <a:rPr lang="el-GR" sz="2100" dirty="0" smtClean="0">
                <a:solidFill>
                  <a:schemeClr val="tx1">
                    <a:tint val="85000"/>
                  </a:schemeClr>
                </a:solidFill>
                <a:cs typeface="Times New Roman" pitchFamily="18" charset="0"/>
              </a:rPr>
              <a:t>την </a:t>
            </a:r>
            <a:r>
              <a:rPr lang="el-GR" sz="2100" dirty="0">
                <a:solidFill>
                  <a:schemeClr val="tx1">
                    <a:tint val="85000"/>
                  </a:schemeClr>
                </a:solidFill>
                <a:cs typeface="Times New Roman" pitchFamily="18" charset="0"/>
              </a:rPr>
              <a:t>οικογένεια</a:t>
            </a:r>
            <a:r>
              <a:rPr lang="el-GR" sz="2100" dirty="0" smtClean="0">
                <a:solidFill>
                  <a:schemeClr val="tx1">
                    <a:tint val="85000"/>
                  </a:schemeClr>
                </a:solidFill>
                <a:cs typeface="Times New Roman" pitchFamily="18" charset="0"/>
              </a:rPr>
              <a:t>,</a:t>
            </a:r>
          </a:p>
          <a:p>
            <a:pPr marL="856488" lvl="1" indent="-609600" algn="just" fontAlgn="auto">
              <a:spcAft>
                <a:spcPts val="0"/>
              </a:spcAft>
              <a:buClr>
                <a:schemeClr val="accent4"/>
              </a:buClr>
              <a:buFont typeface="Wingdings 2"/>
              <a:buChar char=""/>
              <a:defRPr/>
            </a:pPr>
            <a:r>
              <a:rPr lang="el-GR" sz="2100" dirty="0" smtClean="0">
                <a:solidFill>
                  <a:schemeClr val="tx1">
                    <a:tint val="85000"/>
                  </a:schemeClr>
                </a:solidFill>
                <a:cs typeface="Times New Roman" pitchFamily="18" charset="0"/>
              </a:rPr>
              <a:t>το </a:t>
            </a:r>
            <a:r>
              <a:rPr lang="el-GR" sz="2100" dirty="0">
                <a:solidFill>
                  <a:schemeClr val="tx1">
                    <a:tint val="85000"/>
                  </a:schemeClr>
                </a:solidFill>
                <a:cs typeface="Times New Roman" pitchFamily="18" charset="0"/>
              </a:rPr>
              <a:t>ευ ζην αυτής, </a:t>
            </a:r>
            <a:endParaRPr lang="el-GR" sz="2100" dirty="0" smtClean="0">
              <a:solidFill>
                <a:schemeClr val="tx1">
                  <a:tint val="85000"/>
                </a:schemeClr>
              </a:solidFill>
              <a:cs typeface="Times New Roman" pitchFamily="18" charset="0"/>
            </a:endParaRPr>
          </a:p>
          <a:p>
            <a:pPr marL="856488" lvl="1" indent="-609600" algn="just" fontAlgn="auto">
              <a:spcAft>
                <a:spcPts val="0"/>
              </a:spcAft>
              <a:buClr>
                <a:schemeClr val="accent4"/>
              </a:buClr>
              <a:buFont typeface="Wingdings 2"/>
              <a:buChar char=""/>
              <a:defRPr/>
            </a:pPr>
            <a:r>
              <a:rPr lang="el-GR" sz="2100" dirty="0" smtClean="0">
                <a:solidFill>
                  <a:schemeClr val="tx1">
                    <a:tint val="85000"/>
                  </a:schemeClr>
                </a:solidFill>
                <a:cs typeface="Times New Roman" pitchFamily="18" charset="0"/>
              </a:rPr>
              <a:t>και </a:t>
            </a:r>
            <a:r>
              <a:rPr lang="el-GR" sz="2100" dirty="0">
                <a:solidFill>
                  <a:schemeClr val="tx1">
                    <a:tint val="85000"/>
                  </a:schemeClr>
                </a:solidFill>
                <a:cs typeface="Times New Roman" pitchFamily="18" charset="0"/>
              </a:rPr>
              <a:t>τη βέλτιστη λειτουργία της οικογένειας σε διάφορες καταστάσεις υγείας και </a:t>
            </a:r>
            <a:r>
              <a:rPr lang="el-GR" sz="2100" dirty="0" smtClean="0">
                <a:solidFill>
                  <a:schemeClr val="tx1">
                    <a:tint val="85000"/>
                  </a:schemeClr>
                </a:solidFill>
                <a:cs typeface="Times New Roman" pitchFamily="18" charset="0"/>
              </a:rPr>
              <a:t>ασθένειας</a:t>
            </a:r>
          </a:p>
          <a:p>
            <a:pPr marL="856488" lvl="1" indent="-609600" algn="just" fontAlgn="auto">
              <a:spcAft>
                <a:spcPts val="0"/>
              </a:spcAft>
              <a:buClr>
                <a:schemeClr val="accent4"/>
              </a:buClr>
              <a:buFont typeface="Wingdings 2"/>
              <a:buChar char=""/>
              <a:defRPr/>
            </a:pPr>
            <a:endParaRPr lang="en-US" sz="900" dirty="0">
              <a:solidFill>
                <a:schemeClr val="tx1">
                  <a:tint val="85000"/>
                </a:schemeClr>
              </a:solidFill>
              <a:cs typeface="Times New Roman" pitchFamily="18" charset="0"/>
            </a:endParaRPr>
          </a:p>
          <a:p>
            <a:pPr marL="609600" indent="-609600" algn="just" fontAlgn="auto">
              <a:spcAft>
                <a:spcPts val="0"/>
              </a:spcAft>
              <a:buFont typeface="Wingdings 2"/>
              <a:buChar char=""/>
              <a:defRPr/>
            </a:pPr>
            <a:r>
              <a:rPr lang="el-GR" sz="2400" dirty="0" smtClean="0">
                <a:cs typeface="Times New Roman" pitchFamily="18" charset="0"/>
              </a:rPr>
              <a:t>Η </a:t>
            </a:r>
            <a:r>
              <a:rPr lang="el-GR" sz="2400" dirty="0">
                <a:cs typeface="Times New Roman" pitchFamily="18" charset="0"/>
              </a:rPr>
              <a:t>οικογενειακή Νοσηλευτική ενδιαφέρεται για τα μοντέλα συμπεριφοράς της οικογένειας σε αλληλεπίδραση με το περιβάλλον στην καθημερινότητα και σε κρίσιμες </a:t>
            </a:r>
            <a:r>
              <a:rPr lang="el-GR" sz="2400" dirty="0" smtClean="0">
                <a:cs typeface="Times New Roman" pitchFamily="18" charset="0"/>
              </a:rPr>
              <a:t>καταστάσεις</a:t>
            </a:r>
          </a:p>
          <a:p>
            <a:pPr marL="609600" indent="-609600" algn="just" fontAlgn="auto">
              <a:spcAft>
                <a:spcPts val="0"/>
              </a:spcAft>
              <a:buFont typeface="Wingdings 2"/>
              <a:buChar char=""/>
              <a:defRPr/>
            </a:pPr>
            <a:endParaRPr lang="el-GR" sz="900" dirty="0">
              <a:cs typeface="Times New Roman" pitchFamily="18" charset="0"/>
            </a:endParaRPr>
          </a:p>
          <a:p>
            <a:pPr marL="609600" indent="-609600" algn="just" fontAlgn="auto">
              <a:spcAft>
                <a:spcPts val="0"/>
              </a:spcAft>
              <a:buFont typeface="Wingdings 2"/>
              <a:buChar char=""/>
              <a:defRPr/>
            </a:pPr>
            <a:r>
              <a:rPr lang="el-GR" sz="2400" dirty="0" smtClean="0">
                <a:cs typeface="Times New Roman" pitchFamily="18" charset="0"/>
              </a:rPr>
              <a:t>Η </a:t>
            </a:r>
            <a:r>
              <a:rPr lang="el-GR" sz="2400" dirty="0">
                <a:cs typeface="Times New Roman" pitchFamily="18" charset="0"/>
              </a:rPr>
              <a:t>οικογενειακή Νοσηλευτική ενδιαφέρεται για τις διαδικασίες εκείνες που επηρεάζουν τις ευνοϊκές αλλαγές στο επίπεδο υγείας της οικογένειας</a:t>
            </a:r>
            <a:endParaRPr lang="en-US" sz="2400" dirty="0">
              <a:cs typeface="Times New Roman" pitchFamily="18" charset="0"/>
            </a:endParaRPr>
          </a:p>
        </p:txBody>
      </p:sp>
    </p:spTree>
    <p:extLst>
      <p:ext uri="{BB962C8B-B14F-4D97-AF65-F5344CB8AC3E}">
        <p14:creationId xmlns:p14="http://schemas.microsoft.com/office/powerpoint/2010/main" val="276227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3650"/>
                                        </p:tgtEl>
                                        <p:attrNameLst>
                                          <p:attrName>style.visibility</p:attrName>
                                        </p:attrNameLst>
                                      </p:cBhvr>
                                      <p:to>
                                        <p:strVal val="visible"/>
                                      </p:to>
                                    </p:set>
                                    <p:anim calcmode="lin" valueType="num">
                                      <p:cBhvr additive="base">
                                        <p:cTn id="7" dur="500" fill="hold"/>
                                        <p:tgtEl>
                                          <p:spTgt spid="283650"/>
                                        </p:tgtEl>
                                        <p:attrNameLst>
                                          <p:attrName>ppt_x</p:attrName>
                                        </p:attrNameLst>
                                      </p:cBhvr>
                                      <p:tavLst>
                                        <p:tav tm="0">
                                          <p:val>
                                            <p:strVal val="0-#ppt_w/2"/>
                                          </p:val>
                                        </p:tav>
                                        <p:tav tm="100000">
                                          <p:val>
                                            <p:strVal val="#ppt_x"/>
                                          </p:val>
                                        </p:tav>
                                      </p:tavLst>
                                    </p:anim>
                                    <p:anim calcmode="lin" valueType="num">
                                      <p:cBhvr additive="base">
                                        <p:cTn id="8" dur="500" fill="hold"/>
                                        <p:tgtEl>
                                          <p:spTgt spid="283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3651">
                                            <p:txEl>
                                              <p:pRg st="0" end="0"/>
                                            </p:txEl>
                                          </p:spTgt>
                                        </p:tgtEl>
                                        <p:attrNameLst>
                                          <p:attrName>style.visibility</p:attrName>
                                        </p:attrNameLst>
                                      </p:cBhvr>
                                      <p:to>
                                        <p:strVal val="visible"/>
                                      </p:to>
                                    </p:set>
                                    <p:anim calcmode="lin" valueType="num">
                                      <p:cBhvr additive="base">
                                        <p:cTn id="13"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 calcmode="lin" valueType="num">
                                      <p:cBhvr additive="base">
                                        <p:cTn id="17"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3651">
                                            <p:txEl>
                                              <p:pRg st="2" end="2"/>
                                            </p:txEl>
                                          </p:spTgt>
                                        </p:tgtEl>
                                        <p:attrNameLst>
                                          <p:attrName>style.visibility</p:attrName>
                                        </p:attrNameLst>
                                      </p:cBhvr>
                                      <p:to>
                                        <p:strVal val="visible"/>
                                      </p:to>
                                    </p:set>
                                    <p:anim calcmode="lin" valueType="num">
                                      <p:cBhvr additive="base">
                                        <p:cTn id="21" dur="500" fill="hold"/>
                                        <p:tgtEl>
                                          <p:spTgt spid="28365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8365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83651">
                                            <p:txEl>
                                              <p:pRg st="3" end="3"/>
                                            </p:txEl>
                                          </p:spTgt>
                                        </p:tgtEl>
                                        <p:attrNameLst>
                                          <p:attrName>style.visibility</p:attrName>
                                        </p:attrNameLst>
                                      </p:cBhvr>
                                      <p:to>
                                        <p:strVal val="visible"/>
                                      </p:to>
                                    </p:set>
                                    <p:anim calcmode="lin" valueType="num">
                                      <p:cBhvr additive="base">
                                        <p:cTn id="25" dur="500" fill="hold"/>
                                        <p:tgtEl>
                                          <p:spTgt spid="283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3651">
                                            <p:txEl>
                                              <p:pRg st="5" end="5"/>
                                            </p:txEl>
                                          </p:spTgt>
                                        </p:tgtEl>
                                        <p:attrNameLst>
                                          <p:attrName>style.visibility</p:attrName>
                                        </p:attrNameLst>
                                      </p:cBhvr>
                                      <p:to>
                                        <p:strVal val="visible"/>
                                      </p:to>
                                    </p:set>
                                    <p:anim calcmode="lin" valueType="num">
                                      <p:cBhvr additive="base">
                                        <p:cTn id="31" dur="500" fill="hold"/>
                                        <p:tgtEl>
                                          <p:spTgt spid="2836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3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3651">
                                            <p:txEl>
                                              <p:pRg st="7" end="7"/>
                                            </p:txEl>
                                          </p:spTgt>
                                        </p:tgtEl>
                                        <p:attrNameLst>
                                          <p:attrName>style.visibility</p:attrName>
                                        </p:attrNameLst>
                                      </p:cBhvr>
                                      <p:to>
                                        <p:strVal val="visible"/>
                                      </p:to>
                                    </p:set>
                                    <p:anim calcmode="lin" valueType="num">
                                      <p:cBhvr additive="base">
                                        <p:cTn id="37" dur="500" fill="hold"/>
                                        <p:tgtEl>
                                          <p:spTgt spid="28365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3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0" y="0"/>
            <a:ext cx="8143900" cy="1463040"/>
          </a:xfrm>
        </p:spPr>
        <p:txBody>
          <a:bodyPr>
            <a:noAutofit/>
          </a:bodyPr>
          <a:lstStyle/>
          <a:p>
            <a:pPr algn="ctr" fontAlgn="auto">
              <a:spcAft>
                <a:spcPts val="0"/>
              </a:spcAft>
              <a:defRPr/>
            </a:pPr>
            <a:r>
              <a:rPr lang="el-GR" sz="3100" b="0" dirty="0">
                <a:solidFill>
                  <a:schemeClr val="tx2"/>
                </a:solidFill>
                <a:cs typeface="Times New Roman" pitchFamily="18" charset="0"/>
              </a:rPr>
              <a:t>Πως παρουσιάζεται η οικογένεια στην νοσηλευτική σύμφωνα με τις </a:t>
            </a:r>
            <a:r>
              <a:rPr lang="en-US" sz="3100" b="0" dirty="0" err="1">
                <a:solidFill>
                  <a:schemeClr val="tx2"/>
                </a:solidFill>
                <a:cs typeface="Times New Roman" pitchFamily="18" charset="0"/>
              </a:rPr>
              <a:t>Whall</a:t>
            </a:r>
            <a:r>
              <a:rPr lang="el-GR" sz="3100" b="0" dirty="0">
                <a:solidFill>
                  <a:schemeClr val="tx2"/>
                </a:solidFill>
                <a:cs typeface="Times New Roman" pitchFamily="18" charset="0"/>
              </a:rPr>
              <a:t> και </a:t>
            </a:r>
            <a:r>
              <a:rPr lang="en-US" sz="3100" b="0" dirty="0">
                <a:solidFill>
                  <a:schemeClr val="tx2"/>
                </a:solidFill>
                <a:cs typeface="Times New Roman" pitchFamily="18" charset="0"/>
              </a:rPr>
              <a:t>Fawcett</a:t>
            </a:r>
          </a:p>
        </p:txBody>
      </p:sp>
      <p:sp>
        <p:nvSpPr>
          <p:cNvPr id="9219" name="Rectangle 3"/>
          <p:cNvSpPr>
            <a:spLocks noGrp="1" noRot="1" noChangeArrowheads="1"/>
          </p:cNvSpPr>
          <p:nvPr>
            <p:ph idx="1"/>
          </p:nvPr>
        </p:nvSpPr>
        <p:spPr>
          <a:xfrm>
            <a:off x="0" y="1609725"/>
            <a:ext cx="8001000" cy="5105400"/>
          </a:xfrm>
        </p:spPr>
        <p:txBody>
          <a:bodyPr/>
          <a:lstStyle/>
          <a:p>
            <a:pPr marL="609600" indent="-609600" algn="just">
              <a:lnSpc>
                <a:spcPct val="90000"/>
              </a:lnSpc>
              <a:buSzPct val="100000"/>
              <a:buFont typeface="Wingdings" pitchFamily="2" charset="2"/>
              <a:buAutoNum type="arabicPeriod"/>
            </a:pPr>
            <a:r>
              <a:rPr lang="el-GR" altLang="el-GR" sz="2400" dirty="0" smtClean="0">
                <a:latin typeface="Calibri" pitchFamily="34" charset="0"/>
              </a:rPr>
              <a:t>Λαμβάνοντας υπόψη τις επιδράσεις του περιβάλλοντος στο επίπεδο υγείας της οικογένειας και την επίδραση των νοσηλευτικών πράξεων που πραγματοποιούνται σε συνεργασία με την οικογένεια.</a:t>
            </a:r>
          </a:p>
          <a:p>
            <a:pPr marL="609600" indent="-609600" algn="just">
              <a:lnSpc>
                <a:spcPct val="90000"/>
              </a:lnSpc>
              <a:buSzPct val="100000"/>
              <a:buFont typeface="Wingdings" pitchFamily="2" charset="2"/>
              <a:buAutoNum type="arabicPeriod"/>
            </a:pPr>
            <a:endParaRPr lang="en-US" altLang="el-GR" sz="800" dirty="0" smtClean="0">
              <a:latin typeface="Calibri" pitchFamily="34" charset="0"/>
            </a:endParaRPr>
          </a:p>
          <a:p>
            <a:pPr marL="609600" indent="-609600" algn="just">
              <a:lnSpc>
                <a:spcPct val="90000"/>
              </a:lnSpc>
              <a:buSzPct val="100000"/>
              <a:buFont typeface="Wingdings" pitchFamily="2" charset="2"/>
              <a:buAutoNum type="arabicPeriod"/>
            </a:pPr>
            <a:r>
              <a:rPr lang="el-GR" altLang="el-GR" sz="2400" dirty="0" smtClean="0">
                <a:latin typeface="Calibri" pitchFamily="34" charset="0"/>
              </a:rPr>
              <a:t>Δημιουργώντας μία συνολική </a:t>
            </a:r>
            <a:r>
              <a:rPr lang="el-GR" altLang="el-GR" sz="2400" dirty="0" err="1" smtClean="0">
                <a:latin typeface="Calibri" pitchFamily="34" charset="0"/>
              </a:rPr>
              <a:t>βιοψυχοκοινωνική</a:t>
            </a:r>
            <a:r>
              <a:rPr lang="el-GR" altLang="el-GR" sz="2400" dirty="0" smtClean="0">
                <a:latin typeface="Calibri" pitchFamily="34" charset="0"/>
              </a:rPr>
              <a:t> ή ολιστική αντίληψη της υγείας</a:t>
            </a:r>
          </a:p>
          <a:p>
            <a:pPr marL="609600" indent="-609600" algn="just">
              <a:lnSpc>
                <a:spcPct val="90000"/>
              </a:lnSpc>
              <a:buSzPct val="100000"/>
              <a:buFont typeface="Wingdings" pitchFamily="2" charset="2"/>
              <a:buAutoNum type="arabicPeriod"/>
            </a:pPr>
            <a:endParaRPr lang="en-US" altLang="el-GR" sz="900" dirty="0" smtClean="0">
              <a:latin typeface="Calibri" pitchFamily="34" charset="0"/>
            </a:endParaRPr>
          </a:p>
          <a:p>
            <a:pPr marL="609600" indent="-609600" algn="just">
              <a:lnSpc>
                <a:spcPct val="90000"/>
              </a:lnSpc>
              <a:buSzPct val="100000"/>
              <a:buFont typeface="Wingdings" pitchFamily="2" charset="2"/>
              <a:buAutoNum type="arabicPeriod"/>
            </a:pPr>
            <a:r>
              <a:rPr lang="el-GR" altLang="el-GR" sz="2400" dirty="0" err="1" smtClean="0">
                <a:latin typeface="Calibri" pitchFamily="34" charset="0"/>
              </a:rPr>
              <a:t>Εστιασμός</a:t>
            </a:r>
            <a:r>
              <a:rPr lang="el-GR" altLang="el-GR" sz="2400" dirty="0" smtClean="0">
                <a:latin typeface="Calibri" pitchFamily="34" charset="0"/>
              </a:rPr>
              <a:t> στο ευ ζην της οικογενείας και όχι στη παθολογία αυτής</a:t>
            </a:r>
          </a:p>
          <a:p>
            <a:pPr marL="609600" indent="-609600" algn="just">
              <a:lnSpc>
                <a:spcPct val="90000"/>
              </a:lnSpc>
              <a:buSzPct val="100000"/>
              <a:buFont typeface="Wingdings" pitchFamily="2" charset="2"/>
              <a:buAutoNum type="arabicPeriod"/>
            </a:pPr>
            <a:endParaRPr lang="en-US" altLang="el-GR" sz="900" dirty="0" smtClean="0">
              <a:latin typeface="Calibri" pitchFamily="34" charset="0"/>
            </a:endParaRPr>
          </a:p>
          <a:p>
            <a:pPr marL="609600" indent="-609600" algn="just">
              <a:lnSpc>
                <a:spcPct val="90000"/>
              </a:lnSpc>
              <a:buSzPct val="100000"/>
              <a:buFont typeface="Wingdings" pitchFamily="2" charset="2"/>
              <a:buAutoNum type="arabicPeriod"/>
            </a:pPr>
            <a:r>
              <a:rPr lang="el-GR" altLang="el-GR" sz="2400" dirty="0" smtClean="0">
                <a:latin typeface="Calibri" pitchFamily="34" charset="0"/>
                <a:cs typeface="Times New Roman" pitchFamily="18" charset="0"/>
              </a:rPr>
              <a:t>Σύμφωνα με τις </a:t>
            </a:r>
            <a:r>
              <a:rPr lang="en-US" altLang="el-GR" sz="2400" dirty="0" err="1" smtClean="0">
                <a:latin typeface="Calibri" pitchFamily="34" charset="0"/>
                <a:cs typeface="Times New Roman" pitchFamily="18" charset="0"/>
              </a:rPr>
              <a:t>Whall</a:t>
            </a:r>
            <a:r>
              <a:rPr lang="el-GR" altLang="el-GR" sz="2400" dirty="0" smtClean="0">
                <a:latin typeface="Calibri" pitchFamily="34" charset="0"/>
                <a:cs typeface="Times New Roman" pitchFamily="18" charset="0"/>
              </a:rPr>
              <a:t> και </a:t>
            </a:r>
            <a:r>
              <a:rPr lang="en-US" altLang="el-GR" sz="2400" dirty="0" smtClean="0">
                <a:latin typeface="Calibri" pitchFamily="34" charset="0"/>
                <a:cs typeface="Times New Roman" pitchFamily="18" charset="0"/>
              </a:rPr>
              <a:t>Fawcett</a:t>
            </a:r>
            <a:r>
              <a:rPr lang="el-GR" altLang="el-GR" sz="2400" dirty="0" smtClean="0">
                <a:latin typeface="Calibri" pitchFamily="34" charset="0"/>
                <a:cs typeface="Times New Roman" pitchFamily="18" charset="0"/>
              </a:rPr>
              <a:t> είναι περιορισμένες οι θεωρίες Οικογενειακής νοσηλευτικής. Ωστόσο, υπάρχουν ορισμένα νοσηλευτικά πλαίσια και θεωρίες που βρίσκουν κατάλληλη εφαρμογή στην οικογένεια. </a:t>
            </a:r>
          </a:p>
        </p:txBody>
      </p:sp>
    </p:spTree>
    <p:extLst>
      <p:ext uri="{BB962C8B-B14F-4D97-AF65-F5344CB8AC3E}">
        <p14:creationId xmlns:p14="http://schemas.microsoft.com/office/powerpoint/2010/main" val="2607403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500"/>
                                        <p:tgtEl>
                                          <p:spTgt spid="218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fade">
                                      <p:cBhvr>
                                        <p:cTn id="2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a:xfrm>
            <a:off x="457200" y="320040"/>
            <a:ext cx="7239000" cy="1143000"/>
          </a:xfrm>
        </p:spPr>
        <p:txBody>
          <a:bodyPr>
            <a:normAutofit fontScale="90000"/>
          </a:bodyPr>
          <a:lstStyle/>
          <a:p>
            <a:pPr marL="838200" indent="-838200" fontAlgn="auto">
              <a:spcAft>
                <a:spcPts val="0"/>
              </a:spcAft>
              <a:defRPr/>
            </a:pPr>
            <a:r>
              <a:rPr lang="en-US" sz="3600" dirty="0">
                <a:solidFill>
                  <a:schemeClr val="tx2"/>
                </a:solidFill>
                <a:cs typeface="Times New Roman" pitchFamily="18" charset="0"/>
              </a:rPr>
              <a:t>Nightingale</a:t>
            </a:r>
            <a:r>
              <a:rPr lang="el-GR" sz="3600" dirty="0">
                <a:solidFill>
                  <a:schemeClr val="tx2"/>
                </a:solidFill>
                <a:cs typeface="Times New Roman" pitchFamily="18" charset="0"/>
              </a:rPr>
              <a:t>:</a:t>
            </a:r>
            <a:r>
              <a:rPr lang="el-GR" sz="3600" dirty="0">
                <a:solidFill>
                  <a:srgbClr val="FFFF99"/>
                </a:solidFill>
                <a:cs typeface="Times New Roman" pitchFamily="18" charset="0"/>
              </a:rPr>
              <a:t/>
            </a:r>
            <a:br>
              <a:rPr lang="el-GR" sz="3600" dirty="0">
                <a:solidFill>
                  <a:srgbClr val="FFFF99"/>
                </a:solidFill>
                <a:cs typeface="Times New Roman" pitchFamily="18" charset="0"/>
              </a:rPr>
            </a:br>
            <a:endParaRPr lang="el-GR" sz="3600" dirty="0">
              <a:solidFill>
                <a:srgbClr val="FFFF99"/>
              </a:solidFill>
              <a:cs typeface="Times New Roman" pitchFamily="18" charset="0"/>
            </a:endParaRPr>
          </a:p>
        </p:txBody>
      </p:sp>
      <p:sp>
        <p:nvSpPr>
          <p:cNvPr id="251907" name="Rectangle 3"/>
          <p:cNvSpPr>
            <a:spLocks noGrp="1" noRot="1" noChangeArrowheads="1"/>
          </p:cNvSpPr>
          <p:nvPr>
            <p:ph idx="1"/>
          </p:nvPr>
        </p:nvSpPr>
        <p:spPr>
          <a:xfrm>
            <a:off x="142875" y="1000125"/>
            <a:ext cx="5072063" cy="4000500"/>
          </a:xfrm>
          <a:ln w="57150">
            <a:solidFill>
              <a:schemeClr val="accent1"/>
            </a:solidFill>
          </a:ln>
        </p:spPr>
        <p:txBody>
          <a:bodyPr>
            <a:normAutofit fontScale="77500" lnSpcReduction="20000"/>
          </a:bodyPr>
          <a:lstStyle/>
          <a:p>
            <a:pPr marL="609600" indent="-609600" fontAlgn="auto">
              <a:spcAft>
                <a:spcPts val="0"/>
              </a:spcAft>
              <a:buFont typeface="Wingdings" pitchFamily="2" charset="2"/>
              <a:buNone/>
              <a:defRPr/>
            </a:pPr>
            <a:r>
              <a:rPr lang="el-GR" sz="2400" dirty="0">
                <a:solidFill>
                  <a:srgbClr val="FFFF99"/>
                </a:solidFill>
                <a:cs typeface="Times New Roman" pitchFamily="18" charset="0"/>
              </a:rPr>
              <a:t> </a:t>
            </a:r>
          </a:p>
          <a:p>
            <a:pPr marL="609600" indent="-609600" fontAlgn="auto">
              <a:spcAft>
                <a:spcPts val="0"/>
              </a:spcAft>
              <a:buFont typeface="Wingdings 2"/>
              <a:buChar char=""/>
              <a:defRPr/>
            </a:pPr>
            <a:r>
              <a:rPr lang="el-GR" sz="3000" dirty="0">
                <a:latin typeface="Calibri" pitchFamily="34" charset="0"/>
                <a:cs typeface="Times New Roman" pitchFamily="18" charset="0"/>
              </a:rPr>
              <a:t>Πίστευε πως η οικογένεια είναι θεσμός που συνοδεύει το άτομο από την γέννηση έως τον θάνατο</a:t>
            </a:r>
            <a:r>
              <a:rPr lang="el-GR" sz="3000" dirty="0" smtClean="0">
                <a:latin typeface="Calibri" pitchFamily="34" charset="0"/>
                <a:cs typeface="Times New Roman" pitchFamily="18" charset="0"/>
              </a:rPr>
              <a:t>.</a:t>
            </a:r>
          </a:p>
          <a:p>
            <a:pPr marL="609600" indent="-609600" fontAlgn="auto">
              <a:spcAft>
                <a:spcPts val="0"/>
              </a:spcAft>
              <a:buFont typeface="Wingdings 2"/>
              <a:buChar char=""/>
              <a:defRPr/>
            </a:pPr>
            <a:endParaRPr lang="el-GR" sz="900" dirty="0">
              <a:latin typeface="Calibri" pitchFamily="34" charset="0"/>
              <a:cs typeface="Times New Roman" pitchFamily="18" charset="0"/>
            </a:endParaRPr>
          </a:p>
          <a:p>
            <a:pPr marL="609600" indent="-609600" fontAlgn="auto">
              <a:spcAft>
                <a:spcPts val="0"/>
              </a:spcAft>
              <a:buFont typeface="Wingdings 2"/>
              <a:buChar char=""/>
              <a:defRPr/>
            </a:pPr>
            <a:r>
              <a:rPr lang="el-GR" sz="3000" dirty="0">
                <a:latin typeface="Calibri" pitchFamily="34" charset="0"/>
                <a:cs typeface="Times New Roman" pitchFamily="18" charset="0"/>
              </a:rPr>
              <a:t>Παρότρυνε τις νοσηλεύτριες να ασχοληθούν τόσο με τους ασθενείς όσο και με τους υγιείς στο περιβάλλον της </a:t>
            </a:r>
            <a:r>
              <a:rPr lang="el-GR" sz="3000" dirty="0" smtClean="0">
                <a:latin typeface="Calibri" pitchFamily="34" charset="0"/>
                <a:cs typeface="Times New Roman" pitchFamily="18" charset="0"/>
              </a:rPr>
              <a:t>οικείας</a:t>
            </a:r>
          </a:p>
          <a:p>
            <a:pPr marL="609600" indent="-609600" fontAlgn="auto">
              <a:spcAft>
                <a:spcPts val="0"/>
              </a:spcAft>
              <a:buFont typeface="Wingdings 2"/>
              <a:buChar char=""/>
              <a:defRPr/>
            </a:pPr>
            <a:endParaRPr lang="el-GR" sz="900" dirty="0">
              <a:latin typeface="Calibri" pitchFamily="34" charset="0"/>
              <a:cs typeface="Times New Roman" pitchFamily="18" charset="0"/>
            </a:endParaRPr>
          </a:p>
          <a:p>
            <a:pPr marL="609600" indent="-609600" fontAlgn="auto">
              <a:spcAft>
                <a:spcPts val="0"/>
              </a:spcAft>
              <a:buFont typeface="Wingdings 2"/>
              <a:buChar char=""/>
              <a:defRPr/>
            </a:pPr>
            <a:r>
              <a:rPr lang="el-GR" sz="3000" dirty="0">
                <a:latin typeface="Calibri" pitchFamily="34" charset="0"/>
                <a:cs typeface="Times New Roman" pitchFamily="18" charset="0"/>
              </a:rPr>
              <a:t>Παρότρυνε τους νοσηλευτές να θεωρούν κέντρο της νοσηλευτικής πράξης την </a:t>
            </a:r>
            <a:r>
              <a:rPr lang="el-GR" sz="3000" dirty="0" smtClean="0">
                <a:latin typeface="Calibri" pitchFamily="34" charset="0"/>
                <a:cs typeface="Times New Roman" pitchFamily="18" charset="0"/>
              </a:rPr>
              <a:t>οικογένεια</a:t>
            </a:r>
            <a:endParaRPr lang="el-GR" sz="3000" dirty="0">
              <a:latin typeface="Calibri" pitchFamily="34" charset="0"/>
              <a:cs typeface="Times New Roman" pitchFamily="18"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785813"/>
            <a:ext cx="3638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01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additive="base">
                                        <p:cTn id="7" dur="500" fill="hold"/>
                                        <p:tgtEl>
                                          <p:spTgt spid="251906"/>
                                        </p:tgtEl>
                                        <p:attrNameLst>
                                          <p:attrName>ppt_x</p:attrName>
                                        </p:attrNameLst>
                                      </p:cBhvr>
                                      <p:tavLst>
                                        <p:tav tm="0">
                                          <p:val>
                                            <p:strVal val="0-#ppt_w/2"/>
                                          </p:val>
                                        </p:tav>
                                        <p:tav tm="100000">
                                          <p:val>
                                            <p:strVal val="#ppt_x"/>
                                          </p:val>
                                        </p:tav>
                                      </p:tavLst>
                                    </p:anim>
                                    <p:anim calcmode="lin" valueType="num">
                                      <p:cBhvr additive="base">
                                        <p:cTn id="8" dur="500" fill="hold"/>
                                        <p:tgtEl>
                                          <p:spTgt spid="2519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1907">
                                            <p:txEl>
                                              <p:pRg st="0" end="0"/>
                                            </p:txEl>
                                          </p:spTgt>
                                        </p:tgtEl>
                                        <p:attrNameLst>
                                          <p:attrName>style.visibility</p:attrName>
                                        </p:attrNameLst>
                                      </p:cBhvr>
                                      <p:to>
                                        <p:strVal val="visible"/>
                                      </p:to>
                                    </p:set>
                                    <p:anim calcmode="lin" valueType="num">
                                      <p:cBhvr additive="base">
                                        <p:cTn id="13" dur="500" fill="hold"/>
                                        <p:tgtEl>
                                          <p:spTgt spid="2519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1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1907">
                                            <p:txEl>
                                              <p:pRg st="1" end="1"/>
                                            </p:txEl>
                                          </p:spTgt>
                                        </p:tgtEl>
                                        <p:attrNameLst>
                                          <p:attrName>style.visibility</p:attrName>
                                        </p:attrNameLst>
                                      </p:cBhvr>
                                      <p:to>
                                        <p:strVal val="visible"/>
                                      </p:to>
                                    </p:set>
                                    <p:anim calcmode="lin" valueType="num">
                                      <p:cBhvr additive="base">
                                        <p:cTn id="19" dur="500" fill="hold"/>
                                        <p:tgtEl>
                                          <p:spTgt spid="2519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1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1907">
                                            <p:txEl>
                                              <p:pRg st="3" end="3"/>
                                            </p:txEl>
                                          </p:spTgt>
                                        </p:tgtEl>
                                        <p:attrNameLst>
                                          <p:attrName>style.visibility</p:attrName>
                                        </p:attrNameLst>
                                      </p:cBhvr>
                                      <p:to>
                                        <p:strVal val="visible"/>
                                      </p:to>
                                    </p:set>
                                    <p:anim calcmode="lin" valueType="num">
                                      <p:cBhvr additive="base">
                                        <p:cTn id="25" dur="500" fill="hold"/>
                                        <p:tgtEl>
                                          <p:spTgt spid="251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1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1907">
                                            <p:txEl>
                                              <p:pRg st="5" end="5"/>
                                            </p:txEl>
                                          </p:spTgt>
                                        </p:tgtEl>
                                        <p:attrNameLst>
                                          <p:attrName>style.visibility</p:attrName>
                                        </p:attrNameLst>
                                      </p:cBhvr>
                                      <p:to>
                                        <p:strVal val="visible"/>
                                      </p:to>
                                    </p:set>
                                    <p:anim calcmode="lin" valueType="num">
                                      <p:cBhvr additive="base">
                                        <p:cTn id="31" dur="500" fill="hold"/>
                                        <p:tgtEl>
                                          <p:spTgt spid="2519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19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1765</Words>
  <Application>Microsoft Office PowerPoint</Application>
  <PresentationFormat>Προβολή στην οθόνη (4:3)</PresentationFormat>
  <Paragraphs>273</Paragraphs>
  <Slides>51</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 Το σύστημα ταξινόμησης NANDA-I </vt:lpstr>
      <vt:lpstr>Οικογενειακή  Νοσηλευτική  </vt:lpstr>
      <vt:lpstr>Παρουσίαση του PowerPoint</vt:lpstr>
      <vt:lpstr>Παρουσίαση του PowerPoint</vt:lpstr>
      <vt:lpstr>Παρουσίαση του PowerPoint</vt:lpstr>
      <vt:lpstr>Οι θεωρίες νοσηλευτικής επηρεάστηκαν πρωταρχικά από τις Nightingale, Orem, Κing, Newman, Roy και Rogers</vt:lpstr>
      <vt:lpstr>Οι Whall kai Fawcett τροποποίησαν τις παραπάνω προτάσεις ώστε να αναφέρονται στην οικογένεια:</vt:lpstr>
      <vt:lpstr>Πως παρουσιάζεται η οικογένεια στην νοσηλευτική σύμφωνα με τις Whall και Fawcett</vt:lpstr>
      <vt:lpstr>Nightingale: </vt:lpstr>
      <vt:lpstr>King:</vt:lpstr>
      <vt:lpstr>Roy:</vt:lpstr>
      <vt:lpstr>Παρουσίαση του PowerPoint</vt:lpstr>
      <vt:lpstr>Neuman: </vt:lpstr>
      <vt:lpstr>Παρουσίαση του PowerPoint</vt:lpstr>
      <vt:lpstr>Rogers: </vt:lpstr>
      <vt:lpstr>Παρουσίαση του PowerPoint</vt:lpstr>
      <vt:lpstr>Παρουσίαση του PowerPoint</vt:lpstr>
      <vt:lpstr>Παρουσίαση του PowerPoint</vt:lpstr>
      <vt:lpstr>ΕΡΩΤΗΣΕΙΣ ;;;;;;</vt:lpstr>
      <vt:lpstr>Παρουσίαση του PowerPoint</vt:lpstr>
      <vt:lpstr>Υγεία της Οικογένειας </vt:lpstr>
      <vt:lpstr> Υγεία της Οικογένειας </vt:lpstr>
      <vt:lpstr>Ρόλοι και αξίες στην οικογένεια</vt:lpstr>
      <vt:lpstr>Χαρακτηριστικά Υγιούς Οικογένειας</vt:lpstr>
      <vt:lpstr>Παρουσίαση του PowerPoint</vt:lpstr>
      <vt:lpstr>Παρουσίαση του PowerPoint</vt:lpstr>
      <vt:lpstr>Μοντέλα Αξιολόγησης στην Οικογενειακή Νοσηλευτική</vt:lpstr>
      <vt:lpstr>Μοντέλο Οικογενειακής Αξιολόγησης (Friedman, 1993)</vt:lpstr>
      <vt:lpstr>Μοντέλο Οικογενειακής Αξιολόγησης (Friedman, 1993)</vt:lpstr>
      <vt:lpstr>ΟΙ ΚΑΤΕΥΘΥΝΤΗΡΙΕΣ ΟΔΗΓΙΕΣ ΓΙΑ ΤΟ ΜΟΝΤΕΛΟ ΑΞΙΟΛΟΓΗΣΗΣ ΤΗΣ FRIEDMAN ΑΠΟΤΕΛΟΥΝΤΑΙ ΑΠΟ ΕΞΙ ΜΕΓΑΛΕΣ ΚΑΤΗΓΟΡΙΕΣ ΕΡΩΤΗΣΕΩΝ ΣΥΝΕΝΤΕΥΞΗΣ</vt:lpstr>
      <vt:lpstr>Δεξιότητες και ρόλοι του νοσηλευτή της οικογένειας</vt:lpstr>
      <vt:lpstr>Παρουσίαση του PowerPoint</vt:lpstr>
      <vt:lpstr>Παρέμβαση στην οικογένεια από το νοσηλευτή της οικογένειας</vt:lpstr>
      <vt:lpstr>Παρέμβαση στην οικογένεια από το νοσηλευτή της οικογένειας</vt:lpstr>
      <vt:lpstr>Παρέμβαση στην οικογένεια από το νοσηλευτή της οικογένειας</vt:lpstr>
      <vt:lpstr>Παρέμβαση στην οικογένεια από το νοσηλευτή της οικογένειας</vt:lpstr>
      <vt:lpstr>Νοσηλευτική διάγνωση.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Νοσηλευτικές Διαγνώσεις κατά NANDA σχετιζόμενες με την οικογενειακή νοσηλευτική</vt:lpstr>
      <vt:lpstr>ΝΟΣΗΛΕΥΤΙΚΕΣ ΔΙΑΓΝΩΣΕΙΣ ΠΟΥ ΑΦΟΡΟΥΝ ΤΗΝ ΟΙΚΟΓΕΝΕΙΑ ΝΑΝDA…………..</vt:lpstr>
      <vt:lpstr>ΝΟΣΗΛΕΥΤΙΚΕΣ ΔΙΑΓΝΩΣΕΙΣ ΠΟΥ ΑΦΟΡΟΥΝ ΤΗΝ ΟΙΚΟΓΕΝΕΙΑ ΝΑΝDA…………..</vt:lpstr>
      <vt:lpstr>ΝΟΣΗΛΕΥΤΙΚΕΣ ΔΙΑΓΝΩΣΕΙΣ ΠΟΥ ΑΦΟΡΟΥΝ ΤΗΝ ΟΙΚΟΓΕΝΕΙΑ ΝΑΝDA…………..</vt:lpstr>
      <vt:lpstr>ΝΟΣΗΛΕΥΤΙΚΕΣ ΔΙΑΓΝΩΣΕΙΣ ΠΟΥ ΑΦΟΡΟΥΝ ΤΗΝ ΟΙΚΟΓΕΝΕΙΑ ΝΑΝDA…………..</vt:lpstr>
      <vt:lpstr> ΤΟ ΘΕΡΑΠΕΥΤΙΚΟ ΥΠΟΣΤΗΡΙΚΤΙΚΟ  ΠΕΡΙΒΑΛΛΟΝ ΤΟΥ ΣΠΙΤΙΟΥ ΣΤΗΝ ΚΑΤΌΙΚΟΝ ΦΡΟΝΤΙΔΑ ΥΓΕΙΑΣ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FAMILY</dc:creator>
  <cp:lastModifiedBy>ΟΙΚΟΓΕΝΕΙΑ</cp:lastModifiedBy>
  <cp:revision>32</cp:revision>
  <dcterms:created xsi:type="dcterms:W3CDTF">2015-03-21T12:33:38Z</dcterms:created>
  <dcterms:modified xsi:type="dcterms:W3CDTF">2015-03-22T20:52:16Z</dcterms:modified>
</cp:coreProperties>
</file>