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sldIdLst>
    <p:sldId id="256" r:id="rId7"/>
    <p:sldId id="270" r:id="rId8"/>
    <p:sldId id="272" r:id="rId9"/>
    <p:sldId id="271" r:id="rId10"/>
    <p:sldId id="269" r:id="rId11"/>
    <p:sldId id="268" r:id="rId12"/>
    <p:sldId id="273" r:id="rId13"/>
    <p:sldId id="274" r:id="rId14"/>
    <p:sldId id="275" r:id="rId15"/>
    <p:sldId id="278" r:id="rId16"/>
    <p:sldId id="277" r:id="rId17"/>
    <p:sldId id="279" r:id="rId18"/>
    <p:sldId id="276"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D8234-20E7-49CD-94C3-DE5260740590}" type="doc">
      <dgm:prSet loTypeId="urn:microsoft.com/office/officeart/2005/8/layout/target3" loCatId="relationship" qsTypeId="urn:microsoft.com/office/officeart/2005/8/quickstyle/simple1" qsCatId="simple" csTypeId="urn:microsoft.com/office/officeart/2005/8/colors/colorful5" csCatId="colorful" phldr="1"/>
      <dgm:spPr/>
      <dgm:t>
        <a:bodyPr/>
        <a:lstStyle/>
        <a:p>
          <a:endParaRPr lang="el-GR"/>
        </a:p>
      </dgm:t>
    </dgm:pt>
    <dgm:pt modelId="{25836F75-8448-444E-9DD8-76FAF1782524}">
      <dgm:prSet/>
      <dgm:spPr/>
      <dgm:t>
        <a:bodyPr/>
        <a:lstStyle/>
        <a:p>
          <a:pPr rtl="0"/>
          <a:r>
            <a:rPr lang="el-GR" dirty="0" smtClean="0"/>
            <a:t>Το σύστημα ταξινόμησης </a:t>
          </a:r>
          <a:r>
            <a:rPr lang="en-US" dirty="0" smtClean="0"/>
            <a:t>Omaha </a:t>
          </a:r>
          <a:r>
            <a:rPr lang="el-GR" dirty="0" smtClean="0"/>
            <a:t>βασίζεται στο θεωρητικό μοντέλο της διαδικασίας  επίλυσης των προβλημάτων, το οποίο αντανακλά την καθοριστική θέση του ατόμου/οικογένεια/κοινότητα, τη συνεργασία με τους επαγγελματίες υγείας και τα βήματα αλλά και την αξία της διαδικασίας επίλυσης των προβλημάτων (</a:t>
          </a:r>
          <a:r>
            <a:rPr lang="en-US" dirty="0" smtClean="0"/>
            <a:t>Martin</a:t>
          </a:r>
          <a:r>
            <a:rPr lang="el-GR" dirty="0" smtClean="0"/>
            <a:t> &amp; </a:t>
          </a:r>
          <a:r>
            <a:rPr lang="en-US" dirty="0" err="1" smtClean="0"/>
            <a:t>Scheet</a:t>
          </a:r>
          <a:r>
            <a:rPr lang="el-GR" dirty="0" smtClean="0"/>
            <a:t> 1992).</a:t>
          </a:r>
          <a:endParaRPr lang="el-GR" dirty="0"/>
        </a:p>
      </dgm:t>
    </dgm:pt>
    <dgm:pt modelId="{00B84349-27D2-4617-923F-8F45CBE1603A}" type="parTrans" cxnId="{58AA735C-3547-4A04-953E-48A80E58E62A}">
      <dgm:prSet/>
      <dgm:spPr/>
      <dgm:t>
        <a:bodyPr/>
        <a:lstStyle/>
        <a:p>
          <a:endParaRPr lang="el-GR"/>
        </a:p>
      </dgm:t>
    </dgm:pt>
    <dgm:pt modelId="{7AB730AF-1AC5-44BB-B9AA-AF9A71FDCA53}" type="sibTrans" cxnId="{58AA735C-3547-4A04-953E-48A80E58E62A}">
      <dgm:prSet/>
      <dgm:spPr/>
      <dgm:t>
        <a:bodyPr/>
        <a:lstStyle/>
        <a:p>
          <a:endParaRPr lang="el-GR"/>
        </a:p>
      </dgm:t>
    </dgm:pt>
    <dgm:pt modelId="{0A42FA4A-75CA-4E08-93BD-B024A22738BC}" type="pres">
      <dgm:prSet presAssocID="{3E6D8234-20E7-49CD-94C3-DE5260740590}" presName="Name0" presStyleCnt="0">
        <dgm:presLayoutVars>
          <dgm:chMax val="7"/>
          <dgm:dir/>
          <dgm:animLvl val="lvl"/>
          <dgm:resizeHandles val="exact"/>
        </dgm:presLayoutVars>
      </dgm:prSet>
      <dgm:spPr/>
      <dgm:t>
        <a:bodyPr/>
        <a:lstStyle/>
        <a:p>
          <a:endParaRPr lang="el-GR"/>
        </a:p>
      </dgm:t>
    </dgm:pt>
    <dgm:pt modelId="{060169F4-D155-4B29-BF18-D20F5055433B}" type="pres">
      <dgm:prSet presAssocID="{25836F75-8448-444E-9DD8-76FAF1782524}" presName="circle1" presStyleLbl="node1" presStyleIdx="0" presStyleCnt="1"/>
      <dgm:spPr/>
    </dgm:pt>
    <dgm:pt modelId="{A77DFE77-107E-405A-A06F-B0399F853CBB}" type="pres">
      <dgm:prSet presAssocID="{25836F75-8448-444E-9DD8-76FAF1782524}" presName="space" presStyleCnt="0"/>
      <dgm:spPr/>
    </dgm:pt>
    <dgm:pt modelId="{406872C7-ECF4-4584-910A-DEB6CFEFA06A}" type="pres">
      <dgm:prSet presAssocID="{25836F75-8448-444E-9DD8-76FAF1782524}" presName="rect1" presStyleLbl="alignAcc1" presStyleIdx="0" presStyleCnt="1"/>
      <dgm:spPr/>
      <dgm:t>
        <a:bodyPr/>
        <a:lstStyle/>
        <a:p>
          <a:endParaRPr lang="el-GR"/>
        </a:p>
      </dgm:t>
    </dgm:pt>
    <dgm:pt modelId="{65B4FA3E-7A65-4A56-8A3A-21FBF2E931E8}" type="pres">
      <dgm:prSet presAssocID="{25836F75-8448-444E-9DD8-76FAF1782524}" presName="rect1ParTxNoCh" presStyleLbl="alignAcc1" presStyleIdx="0" presStyleCnt="1">
        <dgm:presLayoutVars>
          <dgm:chMax val="1"/>
          <dgm:bulletEnabled val="1"/>
        </dgm:presLayoutVars>
      </dgm:prSet>
      <dgm:spPr/>
      <dgm:t>
        <a:bodyPr/>
        <a:lstStyle/>
        <a:p>
          <a:endParaRPr lang="el-GR"/>
        </a:p>
      </dgm:t>
    </dgm:pt>
  </dgm:ptLst>
  <dgm:cxnLst>
    <dgm:cxn modelId="{58AA735C-3547-4A04-953E-48A80E58E62A}" srcId="{3E6D8234-20E7-49CD-94C3-DE5260740590}" destId="{25836F75-8448-444E-9DD8-76FAF1782524}" srcOrd="0" destOrd="0" parTransId="{00B84349-27D2-4617-923F-8F45CBE1603A}" sibTransId="{7AB730AF-1AC5-44BB-B9AA-AF9A71FDCA53}"/>
    <dgm:cxn modelId="{DB6AA51D-25EA-439C-9BFD-35EFB61A4D7E}" type="presOf" srcId="{25836F75-8448-444E-9DD8-76FAF1782524}" destId="{406872C7-ECF4-4584-910A-DEB6CFEFA06A}" srcOrd="0" destOrd="0" presId="urn:microsoft.com/office/officeart/2005/8/layout/target3"/>
    <dgm:cxn modelId="{498CA002-BE18-48FC-8446-E21D9E33C28D}" type="presOf" srcId="{3E6D8234-20E7-49CD-94C3-DE5260740590}" destId="{0A42FA4A-75CA-4E08-93BD-B024A22738BC}" srcOrd="0" destOrd="0" presId="urn:microsoft.com/office/officeart/2005/8/layout/target3"/>
    <dgm:cxn modelId="{6A3F810D-C588-4BC0-B4C4-5885A7510F47}" type="presOf" srcId="{25836F75-8448-444E-9DD8-76FAF1782524}" destId="{65B4FA3E-7A65-4A56-8A3A-21FBF2E931E8}" srcOrd="1" destOrd="0" presId="urn:microsoft.com/office/officeart/2005/8/layout/target3"/>
    <dgm:cxn modelId="{6C4D48B2-25E0-41CD-8A62-7B4A35EBBBA5}" type="presParOf" srcId="{0A42FA4A-75CA-4E08-93BD-B024A22738BC}" destId="{060169F4-D155-4B29-BF18-D20F5055433B}" srcOrd="0" destOrd="0" presId="urn:microsoft.com/office/officeart/2005/8/layout/target3"/>
    <dgm:cxn modelId="{7F60659B-5748-464B-9610-85A2337CE972}" type="presParOf" srcId="{0A42FA4A-75CA-4E08-93BD-B024A22738BC}" destId="{A77DFE77-107E-405A-A06F-B0399F853CBB}" srcOrd="1" destOrd="0" presId="urn:microsoft.com/office/officeart/2005/8/layout/target3"/>
    <dgm:cxn modelId="{C2462B68-942D-4DD2-BE85-C2CEEDC45D4A}" type="presParOf" srcId="{0A42FA4A-75CA-4E08-93BD-B024A22738BC}" destId="{406872C7-ECF4-4584-910A-DEB6CFEFA06A}" srcOrd="2" destOrd="0" presId="urn:microsoft.com/office/officeart/2005/8/layout/target3"/>
    <dgm:cxn modelId="{AF79D95F-6FE9-49D1-AD26-43076AFEC7B2}" type="presParOf" srcId="{0A42FA4A-75CA-4E08-93BD-B024A22738BC}" destId="{65B4FA3E-7A65-4A56-8A3A-21FBF2E931E8}"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AE8426-D0E3-4114-BE2F-B0239A24B417}" type="doc">
      <dgm:prSet loTypeId="urn:microsoft.com/office/officeart/2005/8/layout/vList2" loCatId="list" qsTypeId="urn:microsoft.com/office/officeart/2005/8/quickstyle/3d2" qsCatId="3D" csTypeId="urn:microsoft.com/office/officeart/2005/8/colors/accent1_2" csCatId="accent1"/>
      <dgm:spPr/>
      <dgm:t>
        <a:bodyPr/>
        <a:lstStyle/>
        <a:p>
          <a:endParaRPr lang="el-GR"/>
        </a:p>
      </dgm:t>
    </dgm:pt>
    <dgm:pt modelId="{425615C2-E45C-4ECA-8293-AB683CBD3623}">
      <dgm:prSet custT="1"/>
      <dgm:spPr/>
      <dgm:t>
        <a:bodyPr/>
        <a:lstStyle/>
        <a:p>
          <a:pPr rtl="0"/>
          <a:r>
            <a:rPr lang="el-GR" sz="2000" b="1" dirty="0" smtClean="0"/>
            <a:t>Αναφέρεται ότι η εφαρμογή του δημιουργεί ένα περιεκτικό πλαίσιο για τις ανάγκες των πελατών/χρηστών στην </a:t>
          </a:r>
          <a:r>
            <a:rPr lang="el-GR" sz="2000" b="1" dirty="0" err="1" smtClean="0"/>
            <a:t>κατ’οίκον</a:t>
          </a:r>
          <a:r>
            <a:rPr lang="el-GR" sz="2000" b="1" dirty="0" smtClean="0"/>
            <a:t> φροντίδα, το οποίο διασυνδέεται με τις ενέργειες/παρεμβάσεις των επαγγελματιών υγείας στην </a:t>
          </a:r>
          <a:r>
            <a:rPr lang="el-GR" sz="2000" b="1" dirty="0" err="1" smtClean="0"/>
            <a:t>κατ’οίκον</a:t>
          </a:r>
          <a:r>
            <a:rPr lang="el-GR" sz="2000" b="1" dirty="0" smtClean="0"/>
            <a:t> </a:t>
          </a:r>
          <a:r>
            <a:rPr lang="el-GR" sz="1800" b="1" dirty="0" smtClean="0"/>
            <a:t>φροντίδα και τις εκβάσεις της φροντίδας (</a:t>
          </a:r>
          <a:r>
            <a:rPr lang="en-US" sz="1800" b="1" dirty="0" smtClean="0"/>
            <a:t>Naylor</a:t>
          </a:r>
          <a:r>
            <a:rPr lang="el-GR" sz="1800" b="1" dirty="0" smtClean="0"/>
            <a:t>, </a:t>
          </a:r>
          <a:r>
            <a:rPr lang="en-US" sz="1800" b="1" dirty="0" smtClean="0"/>
            <a:t>Bowels</a:t>
          </a:r>
          <a:r>
            <a:rPr lang="el-GR" sz="1800" b="1" dirty="0" smtClean="0"/>
            <a:t>, </a:t>
          </a:r>
          <a:r>
            <a:rPr lang="en-US" sz="1800" b="1" dirty="0" err="1" smtClean="0"/>
            <a:t>Brooten</a:t>
          </a:r>
          <a:r>
            <a:rPr lang="el-GR" sz="1800" b="1" dirty="0" smtClean="0"/>
            <a:t> 2000). </a:t>
          </a:r>
          <a:endParaRPr lang="el-GR" sz="1800" b="1" dirty="0"/>
        </a:p>
      </dgm:t>
    </dgm:pt>
    <dgm:pt modelId="{37C23561-E33C-459D-91C7-4FBDEE34C5E0}" type="parTrans" cxnId="{4E2357F5-39A0-458B-B833-F6A97779D87F}">
      <dgm:prSet/>
      <dgm:spPr/>
      <dgm:t>
        <a:bodyPr/>
        <a:lstStyle/>
        <a:p>
          <a:endParaRPr lang="el-GR" b="1"/>
        </a:p>
      </dgm:t>
    </dgm:pt>
    <dgm:pt modelId="{C11002B6-8A55-44A4-B91C-FAB41653C57F}" type="sibTrans" cxnId="{4E2357F5-39A0-458B-B833-F6A97779D87F}">
      <dgm:prSet/>
      <dgm:spPr/>
      <dgm:t>
        <a:bodyPr/>
        <a:lstStyle/>
        <a:p>
          <a:endParaRPr lang="el-GR" b="1"/>
        </a:p>
      </dgm:t>
    </dgm:pt>
    <dgm:pt modelId="{EF5A64CC-F6F9-427D-AB9E-741FE9ECD7CD}">
      <dgm:prSet custT="1"/>
      <dgm:spPr/>
      <dgm:t>
        <a:bodyPr/>
        <a:lstStyle/>
        <a:p>
          <a:pPr rtl="0"/>
          <a:r>
            <a:rPr lang="el-GR" sz="2000" b="0" dirty="0" smtClean="0">
              <a:solidFill>
                <a:srgbClr val="FFFF00"/>
              </a:solidFill>
            </a:rPr>
            <a:t>Διεθνώς πολλές υπηρεσίες χρησιμοποιούν σε ηλεκτρονική μορφή το σύστημα </a:t>
          </a:r>
          <a:r>
            <a:rPr lang="en-US" sz="2000" b="0" dirty="0" smtClean="0">
              <a:solidFill>
                <a:srgbClr val="FFFF00"/>
              </a:solidFill>
            </a:rPr>
            <a:t>Omaha</a:t>
          </a:r>
          <a:r>
            <a:rPr lang="el-GR" sz="2000" b="0" dirty="0" smtClean="0">
              <a:solidFill>
                <a:srgbClr val="FFFF00"/>
              </a:solidFill>
            </a:rPr>
            <a:t> σε συνδυασμό με άλλες βάσεις δεδομένων με αποτέλεσμα τον περιορισμό του χρόνου και του κόστους από τις χειρόγραφες σημειώσεις, την καλύτερη απεικόνιση, παρακολούθηση και ανάλυση των δεδομένων, τη βελτίωση της ποιότητας εργασίας του προσωπικού και τη διαχείριση της πληροφορίας καθώς αυτά τα στοιχεία είναι απαραίτητα για την ομαλή λειτουργία και επιβίωση της υπηρεσίας (</a:t>
          </a:r>
          <a:r>
            <a:rPr lang="en-US" sz="2000" b="0" dirty="0" smtClean="0">
              <a:solidFill>
                <a:srgbClr val="FFFF00"/>
              </a:solidFill>
            </a:rPr>
            <a:t>Martin</a:t>
          </a:r>
          <a:r>
            <a:rPr lang="el-GR" sz="2000" b="0" dirty="0" smtClean="0">
              <a:solidFill>
                <a:srgbClr val="FFFF00"/>
              </a:solidFill>
            </a:rPr>
            <a:t>, </a:t>
          </a:r>
          <a:r>
            <a:rPr lang="en-US" sz="2000" b="0" dirty="0" err="1" smtClean="0">
              <a:solidFill>
                <a:srgbClr val="FFFF00"/>
              </a:solidFill>
            </a:rPr>
            <a:t>Scheet</a:t>
          </a:r>
          <a:r>
            <a:rPr lang="el-GR" sz="2000" b="0" dirty="0" smtClean="0">
              <a:solidFill>
                <a:srgbClr val="FFFF00"/>
              </a:solidFill>
            </a:rPr>
            <a:t> &amp; </a:t>
          </a:r>
          <a:r>
            <a:rPr lang="en-US" sz="2000" b="0" dirty="0" smtClean="0">
              <a:solidFill>
                <a:srgbClr val="FFFF00"/>
              </a:solidFill>
            </a:rPr>
            <a:t>Ruth</a:t>
          </a:r>
          <a:r>
            <a:rPr lang="el-GR" sz="2000" b="0" dirty="0" smtClean="0">
              <a:solidFill>
                <a:srgbClr val="FFFF00"/>
              </a:solidFill>
            </a:rPr>
            <a:t> 1993; </a:t>
          </a:r>
          <a:r>
            <a:rPr lang="en-US" sz="2000" b="0" dirty="0" smtClean="0">
              <a:solidFill>
                <a:srgbClr val="FFFF00"/>
              </a:solidFill>
            </a:rPr>
            <a:t>Martin</a:t>
          </a:r>
          <a:r>
            <a:rPr lang="el-GR" sz="2000" b="0" dirty="0" smtClean="0">
              <a:solidFill>
                <a:srgbClr val="FFFF00"/>
              </a:solidFill>
            </a:rPr>
            <a:t>, </a:t>
          </a:r>
          <a:r>
            <a:rPr lang="en-US" sz="2000" b="0" dirty="0" err="1" smtClean="0">
              <a:solidFill>
                <a:srgbClr val="FFFF00"/>
              </a:solidFill>
            </a:rPr>
            <a:t>Monsen</a:t>
          </a:r>
          <a:r>
            <a:rPr lang="en-US" sz="2000" b="0" dirty="0" smtClean="0">
              <a:solidFill>
                <a:srgbClr val="FFFF00"/>
              </a:solidFill>
            </a:rPr>
            <a:t> Bowles</a:t>
          </a:r>
          <a:r>
            <a:rPr lang="el-GR" sz="2000" b="0" dirty="0" smtClean="0">
              <a:solidFill>
                <a:srgbClr val="FFFF00"/>
              </a:solidFill>
            </a:rPr>
            <a:t> 2011).  </a:t>
          </a:r>
          <a:endParaRPr lang="el-GR" sz="2000" b="0" dirty="0">
            <a:solidFill>
              <a:srgbClr val="FFFF00"/>
            </a:solidFill>
          </a:endParaRPr>
        </a:p>
      </dgm:t>
    </dgm:pt>
    <dgm:pt modelId="{2C3E5A1A-8A1E-4639-9B21-C08C6A16A97C}" type="parTrans" cxnId="{D6572FFD-AD60-424A-AEB4-15A86E136277}">
      <dgm:prSet/>
      <dgm:spPr/>
      <dgm:t>
        <a:bodyPr/>
        <a:lstStyle/>
        <a:p>
          <a:endParaRPr lang="el-GR" b="1"/>
        </a:p>
      </dgm:t>
    </dgm:pt>
    <dgm:pt modelId="{5BCE5F14-2790-4BEE-885A-8D60F51B720B}" type="sibTrans" cxnId="{D6572FFD-AD60-424A-AEB4-15A86E136277}">
      <dgm:prSet/>
      <dgm:spPr/>
      <dgm:t>
        <a:bodyPr/>
        <a:lstStyle/>
        <a:p>
          <a:endParaRPr lang="el-GR" b="1"/>
        </a:p>
      </dgm:t>
    </dgm:pt>
    <dgm:pt modelId="{7F1EFE7F-5C5A-46B6-B2FB-C00ED6E55981}" type="pres">
      <dgm:prSet presAssocID="{54AE8426-D0E3-4114-BE2F-B0239A24B417}" presName="linear" presStyleCnt="0">
        <dgm:presLayoutVars>
          <dgm:animLvl val="lvl"/>
          <dgm:resizeHandles val="exact"/>
        </dgm:presLayoutVars>
      </dgm:prSet>
      <dgm:spPr/>
      <dgm:t>
        <a:bodyPr/>
        <a:lstStyle/>
        <a:p>
          <a:endParaRPr lang="el-GR"/>
        </a:p>
      </dgm:t>
    </dgm:pt>
    <dgm:pt modelId="{AFB7F477-3677-4AED-9F63-174E36C9F2D5}" type="pres">
      <dgm:prSet presAssocID="{425615C2-E45C-4ECA-8293-AB683CBD3623}" presName="parentText" presStyleLbl="node1" presStyleIdx="0" presStyleCnt="2" custLinFactY="-50083" custLinFactNeighborX="1750" custLinFactNeighborY="-100000">
        <dgm:presLayoutVars>
          <dgm:chMax val="0"/>
          <dgm:bulletEnabled val="1"/>
        </dgm:presLayoutVars>
      </dgm:prSet>
      <dgm:spPr/>
      <dgm:t>
        <a:bodyPr/>
        <a:lstStyle/>
        <a:p>
          <a:endParaRPr lang="el-GR"/>
        </a:p>
      </dgm:t>
    </dgm:pt>
    <dgm:pt modelId="{DAC0C345-0418-48E6-B33B-6778FBE166EA}" type="pres">
      <dgm:prSet presAssocID="{C11002B6-8A55-44A4-B91C-FAB41653C57F}" presName="spacer" presStyleCnt="0"/>
      <dgm:spPr/>
    </dgm:pt>
    <dgm:pt modelId="{CD08CC3B-CBE7-4C30-B9D0-10ED01C4C931}" type="pres">
      <dgm:prSet presAssocID="{EF5A64CC-F6F9-427D-AB9E-741FE9ECD7CD}" presName="parentText" presStyleLbl="node1" presStyleIdx="1" presStyleCnt="2" custLinFactY="38897" custLinFactNeighborX="875" custLinFactNeighborY="100000">
        <dgm:presLayoutVars>
          <dgm:chMax val="0"/>
          <dgm:bulletEnabled val="1"/>
        </dgm:presLayoutVars>
      </dgm:prSet>
      <dgm:spPr/>
      <dgm:t>
        <a:bodyPr/>
        <a:lstStyle/>
        <a:p>
          <a:endParaRPr lang="el-GR"/>
        </a:p>
      </dgm:t>
    </dgm:pt>
  </dgm:ptLst>
  <dgm:cxnLst>
    <dgm:cxn modelId="{7BEAE42D-011A-4D35-AD24-17E63AC2A915}" type="presOf" srcId="{425615C2-E45C-4ECA-8293-AB683CBD3623}" destId="{AFB7F477-3677-4AED-9F63-174E36C9F2D5}" srcOrd="0" destOrd="0" presId="urn:microsoft.com/office/officeart/2005/8/layout/vList2"/>
    <dgm:cxn modelId="{D6572FFD-AD60-424A-AEB4-15A86E136277}" srcId="{54AE8426-D0E3-4114-BE2F-B0239A24B417}" destId="{EF5A64CC-F6F9-427D-AB9E-741FE9ECD7CD}" srcOrd="1" destOrd="0" parTransId="{2C3E5A1A-8A1E-4639-9B21-C08C6A16A97C}" sibTransId="{5BCE5F14-2790-4BEE-885A-8D60F51B720B}"/>
    <dgm:cxn modelId="{6CDD1DD5-737F-40A9-9714-7ADA00764B90}" type="presOf" srcId="{54AE8426-D0E3-4114-BE2F-B0239A24B417}" destId="{7F1EFE7F-5C5A-46B6-B2FB-C00ED6E55981}" srcOrd="0" destOrd="0" presId="urn:microsoft.com/office/officeart/2005/8/layout/vList2"/>
    <dgm:cxn modelId="{559DE0B4-D0BF-437F-8523-86ABB35EF83D}" type="presOf" srcId="{EF5A64CC-F6F9-427D-AB9E-741FE9ECD7CD}" destId="{CD08CC3B-CBE7-4C30-B9D0-10ED01C4C931}" srcOrd="0" destOrd="0" presId="urn:microsoft.com/office/officeart/2005/8/layout/vList2"/>
    <dgm:cxn modelId="{4E2357F5-39A0-458B-B833-F6A97779D87F}" srcId="{54AE8426-D0E3-4114-BE2F-B0239A24B417}" destId="{425615C2-E45C-4ECA-8293-AB683CBD3623}" srcOrd="0" destOrd="0" parTransId="{37C23561-E33C-459D-91C7-4FBDEE34C5E0}" sibTransId="{C11002B6-8A55-44A4-B91C-FAB41653C57F}"/>
    <dgm:cxn modelId="{C8C60157-C7CA-471D-9BBA-14D05E684CA2}" type="presParOf" srcId="{7F1EFE7F-5C5A-46B6-B2FB-C00ED6E55981}" destId="{AFB7F477-3677-4AED-9F63-174E36C9F2D5}" srcOrd="0" destOrd="0" presId="urn:microsoft.com/office/officeart/2005/8/layout/vList2"/>
    <dgm:cxn modelId="{7BAB2CC9-92CB-41A0-8487-3189DFFB0398}" type="presParOf" srcId="{7F1EFE7F-5C5A-46B6-B2FB-C00ED6E55981}" destId="{DAC0C345-0418-48E6-B33B-6778FBE166EA}" srcOrd="1" destOrd="0" presId="urn:microsoft.com/office/officeart/2005/8/layout/vList2"/>
    <dgm:cxn modelId="{204A030F-BCD6-4154-AA0E-5EEFCEF3A10E}" type="presParOf" srcId="{7F1EFE7F-5C5A-46B6-B2FB-C00ED6E55981}" destId="{CD08CC3B-CBE7-4C30-B9D0-10ED01C4C93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169F4-D155-4B29-BF18-D20F5055433B}">
      <dsp:nvSpPr>
        <dsp:cNvPr id="0" name=""/>
        <dsp:cNvSpPr/>
      </dsp:nvSpPr>
      <dsp:spPr>
        <a:xfrm>
          <a:off x="0" y="0"/>
          <a:ext cx="4525962" cy="4525962"/>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6872C7-ECF4-4584-910A-DEB6CFEFA06A}">
      <dsp:nvSpPr>
        <dsp:cNvPr id="0" name=""/>
        <dsp:cNvSpPr/>
      </dsp:nvSpPr>
      <dsp:spPr>
        <a:xfrm>
          <a:off x="2262981" y="0"/>
          <a:ext cx="6017938" cy="4525962"/>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l-GR" sz="2900" kern="1200" dirty="0" smtClean="0"/>
            <a:t>Το σύστημα ταξινόμησης </a:t>
          </a:r>
          <a:r>
            <a:rPr lang="en-US" sz="2900" kern="1200" dirty="0" smtClean="0"/>
            <a:t>Omaha </a:t>
          </a:r>
          <a:r>
            <a:rPr lang="el-GR" sz="2900" kern="1200" dirty="0" smtClean="0"/>
            <a:t>βασίζεται στο θεωρητικό μοντέλο της διαδικασίας  επίλυσης των προβλημάτων, το οποίο αντανακλά την καθοριστική θέση του ατόμου/οικογένεια/κοινότητα, τη συνεργασία με τους επαγγελματίες υγείας και τα βήματα αλλά και την αξία της διαδικασίας επίλυσης των προβλημάτων (</a:t>
          </a:r>
          <a:r>
            <a:rPr lang="en-US" sz="2900" kern="1200" dirty="0" smtClean="0"/>
            <a:t>Martin</a:t>
          </a:r>
          <a:r>
            <a:rPr lang="el-GR" sz="2900" kern="1200" dirty="0" smtClean="0"/>
            <a:t> &amp; </a:t>
          </a:r>
          <a:r>
            <a:rPr lang="en-US" sz="2900" kern="1200" dirty="0" err="1" smtClean="0"/>
            <a:t>Scheet</a:t>
          </a:r>
          <a:r>
            <a:rPr lang="el-GR" sz="2900" kern="1200" dirty="0" smtClean="0"/>
            <a:t> 1992).</a:t>
          </a:r>
          <a:endParaRPr lang="el-GR" sz="2900" kern="1200" dirty="0"/>
        </a:p>
      </dsp:txBody>
      <dsp:txXfrm>
        <a:off x="2262981" y="0"/>
        <a:ext cx="6017938" cy="4525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083839-A993-42CD-82D1-89C4C431661F}" type="slidenum">
              <a:rPr lang="el-GR" altLang="el-GR"/>
              <a:pPr>
                <a:defRPr/>
              </a:pPr>
              <a:t>‹#›</a:t>
            </a:fld>
            <a:endParaRPr lang="el-GR" altLang="el-GR"/>
          </a:p>
        </p:txBody>
      </p:sp>
    </p:spTree>
    <p:extLst>
      <p:ext uri="{BB962C8B-B14F-4D97-AF65-F5344CB8AC3E}">
        <p14:creationId xmlns:p14="http://schemas.microsoft.com/office/powerpoint/2010/main" val="929455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7CB9D5B-EE8D-4CFA-9226-538D0C013E23}" type="slidenum">
              <a:rPr lang="el-GR" altLang="el-GR"/>
              <a:pPr>
                <a:defRPr/>
              </a:pPr>
              <a:t>‹#›</a:t>
            </a:fld>
            <a:endParaRPr lang="el-GR" altLang="el-GR"/>
          </a:p>
        </p:txBody>
      </p:sp>
    </p:spTree>
    <p:extLst>
      <p:ext uri="{BB962C8B-B14F-4D97-AF65-F5344CB8AC3E}">
        <p14:creationId xmlns:p14="http://schemas.microsoft.com/office/powerpoint/2010/main" val="1692415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E553D30-2AFF-4FFE-AABD-5B44C05503F1}" type="slidenum">
              <a:rPr lang="el-GR" altLang="el-GR"/>
              <a:pPr>
                <a:defRPr/>
              </a:pPr>
              <a:t>‹#›</a:t>
            </a:fld>
            <a:endParaRPr lang="el-GR" altLang="el-GR"/>
          </a:p>
        </p:txBody>
      </p:sp>
    </p:spTree>
    <p:extLst>
      <p:ext uri="{BB962C8B-B14F-4D97-AF65-F5344CB8AC3E}">
        <p14:creationId xmlns:p14="http://schemas.microsoft.com/office/powerpoint/2010/main" val="2195414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C09AC2C-F931-49AB-A589-003F259611E5}" type="slidenum">
              <a:rPr lang="el-GR" altLang="el-GR"/>
              <a:pPr>
                <a:defRPr/>
              </a:pPr>
              <a:t>‹#›</a:t>
            </a:fld>
            <a:endParaRPr lang="el-GR" altLang="el-GR"/>
          </a:p>
        </p:txBody>
      </p:sp>
    </p:spTree>
    <p:extLst>
      <p:ext uri="{BB962C8B-B14F-4D97-AF65-F5344CB8AC3E}">
        <p14:creationId xmlns:p14="http://schemas.microsoft.com/office/powerpoint/2010/main" val="1918885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1B3155D-F225-4CF5-A9F8-72ABB0C41C57}" type="slidenum">
              <a:rPr lang="el-GR" altLang="el-GR"/>
              <a:pPr>
                <a:defRPr/>
              </a:pPr>
              <a:t>‹#›</a:t>
            </a:fld>
            <a:endParaRPr lang="el-GR" altLang="el-GR"/>
          </a:p>
        </p:txBody>
      </p:sp>
    </p:spTree>
    <p:extLst>
      <p:ext uri="{BB962C8B-B14F-4D97-AF65-F5344CB8AC3E}">
        <p14:creationId xmlns:p14="http://schemas.microsoft.com/office/powerpoint/2010/main" val="2983220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FF227C3-3C7D-43F2-91C2-17091AF4E069}" type="slidenum">
              <a:rPr lang="el-GR" altLang="el-GR"/>
              <a:pPr>
                <a:defRPr/>
              </a:pPr>
              <a:t>‹#›</a:t>
            </a:fld>
            <a:endParaRPr lang="el-GR" altLang="el-GR"/>
          </a:p>
        </p:txBody>
      </p:sp>
    </p:spTree>
    <p:extLst>
      <p:ext uri="{BB962C8B-B14F-4D97-AF65-F5344CB8AC3E}">
        <p14:creationId xmlns:p14="http://schemas.microsoft.com/office/powerpoint/2010/main" val="2844105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CF39C66-9A66-40F7-B8A7-04A93E85E18A}" type="slidenum">
              <a:rPr lang="el-GR" altLang="el-GR"/>
              <a:pPr>
                <a:defRPr/>
              </a:pPr>
              <a:t>‹#›</a:t>
            </a:fld>
            <a:endParaRPr lang="el-GR" altLang="el-GR"/>
          </a:p>
        </p:txBody>
      </p:sp>
    </p:spTree>
    <p:extLst>
      <p:ext uri="{BB962C8B-B14F-4D97-AF65-F5344CB8AC3E}">
        <p14:creationId xmlns:p14="http://schemas.microsoft.com/office/powerpoint/2010/main" val="3947321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B51C73B-DB0B-4A72-88D2-504DE0E2F0F6}" type="slidenum">
              <a:rPr lang="el-GR" altLang="el-GR"/>
              <a:pPr>
                <a:defRPr/>
              </a:pPr>
              <a:t>‹#›</a:t>
            </a:fld>
            <a:endParaRPr lang="el-GR" altLang="el-GR"/>
          </a:p>
        </p:txBody>
      </p:sp>
    </p:spTree>
    <p:extLst>
      <p:ext uri="{BB962C8B-B14F-4D97-AF65-F5344CB8AC3E}">
        <p14:creationId xmlns:p14="http://schemas.microsoft.com/office/powerpoint/2010/main" val="111105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F1B72EC-9E6E-40DD-BF7A-4565FE2D5C2B}" type="slidenum">
              <a:rPr lang="el-GR" altLang="el-GR"/>
              <a:pPr>
                <a:defRPr/>
              </a:pPr>
              <a:t>‹#›</a:t>
            </a:fld>
            <a:endParaRPr lang="el-GR" altLang="el-GR"/>
          </a:p>
        </p:txBody>
      </p:sp>
    </p:spTree>
    <p:extLst>
      <p:ext uri="{BB962C8B-B14F-4D97-AF65-F5344CB8AC3E}">
        <p14:creationId xmlns:p14="http://schemas.microsoft.com/office/powerpoint/2010/main" val="149873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07AC483-9A56-41B6-9DDB-5D6A2470E891}" type="slidenum">
              <a:rPr lang="el-GR" altLang="el-GR"/>
              <a:pPr>
                <a:defRPr/>
              </a:pPr>
              <a:t>‹#›</a:t>
            </a:fld>
            <a:endParaRPr lang="el-GR" altLang="el-GR"/>
          </a:p>
        </p:txBody>
      </p:sp>
    </p:spTree>
    <p:extLst>
      <p:ext uri="{BB962C8B-B14F-4D97-AF65-F5344CB8AC3E}">
        <p14:creationId xmlns:p14="http://schemas.microsoft.com/office/powerpoint/2010/main" val="31394204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l-GR" altLang="el-G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l-GR" altLang="el-G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067BCB5-BB2F-4BE0-A16E-CC8188153DF8}" type="slidenum">
              <a:rPr lang="el-GR" altLang="el-GR"/>
              <a:pPr>
                <a:defRPr/>
              </a:pPr>
              <a:t>‹#›</a:t>
            </a:fld>
            <a:endParaRPr lang="el-GR" altLang="el-GR"/>
          </a:p>
        </p:txBody>
      </p:sp>
    </p:spTree>
    <p:extLst>
      <p:ext uri="{BB962C8B-B14F-4D97-AF65-F5344CB8AC3E}">
        <p14:creationId xmlns:p14="http://schemas.microsoft.com/office/powerpoint/2010/main" val="27874082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437482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89610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54147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989864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197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763631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7023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03865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67182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758298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913798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768908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750958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513753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427908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38320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3885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632021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318419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517441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900283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048461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768908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750958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513753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427908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383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388591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632021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318419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517441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900283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048461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768908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7509585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51375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4279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38320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388591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632021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318419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5174414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9002838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0484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5/3/2017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fontAlgn="base">
              <a:spcBef>
                <a:spcPct val="0"/>
              </a:spcBef>
              <a:spcAft>
                <a:spcPct val="0"/>
              </a:spcAft>
              <a:defRPr/>
            </a:pPr>
            <a:endParaRPr lang="el-GR" alt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fontAlgn="base">
              <a:spcBef>
                <a:spcPct val="0"/>
              </a:spcBef>
              <a:spcAft>
                <a:spcPct val="0"/>
              </a:spcAft>
              <a:defRPr/>
            </a:pPr>
            <a:endParaRPr lang="el-GR" alt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fontAlgn="base">
              <a:spcBef>
                <a:spcPct val="0"/>
              </a:spcBef>
              <a:spcAft>
                <a:spcPct val="0"/>
              </a:spcAft>
              <a:defRPr/>
            </a:pPr>
            <a:fld id="{BBDD3471-EA78-4620-AD63-D6448E33820C}" type="slidenum">
              <a:rPr lang="el-GR" altLang="el-GR"/>
              <a:pPr fontAlgn="base">
                <a:spcBef>
                  <a:spcPct val="0"/>
                </a:spcBef>
                <a:spcAft>
                  <a:spcPct val="0"/>
                </a:spcAft>
                <a:defRPr/>
              </a:pPr>
              <a:t>‹#›</a:t>
            </a:fld>
            <a:endParaRPr lang="el-GR" altLang="el-GR"/>
          </a:p>
        </p:txBody>
      </p:sp>
    </p:spTree>
    <p:extLst>
      <p:ext uri="{BB962C8B-B14F-4D97-AF65-F5344CB8AC3E}">
        <p14:creationId xmlns:p14="http://schemas.microsoft.com/office/powerpoint/2010/main" val="541052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932806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241385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241385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solidFill>
                  <a:prstClr val="black">
                    <a:tint val="75000"/>
                  </a:prstClr>
                </a:solidFill>
              </a:rPr>
              <a:pPr/>
              <a:t>5/3/2017</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241385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27584" y="1052736"/>
            <a:ext cx="7772400" cy="1470025"/>
          </a:xfrm>
          <a:solidFill>
            <a:schemeClr val="accent1">
              <a:lumMod val="75000"/>
            </a:schemeClr>
          </a:solidFill>
          <a:effectLst>
            <a:glow rad="228600">
              <a:schemeClr val="accent1">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relaxedInset"/>
          </a:sp3d>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
            </a:r>
            <a:br>
              <a:rPr lang="en-US" dirty="0" smtClean="0"/>
            </a:br>
            <a:r>
              <a:rPr lang="en-US" dirty="0" smtClean="0"/>
              <a:t/>
            </a:r>
            <a:br>
              <a:rPr lang="en-US" dirty="0" smtClean="0"/>
            </a:br>
            <a:r>
              <a:rPr lang="el-GR" b="1" dirty="0" smtClean="0">
                <a:solidFill>
                  <a:srgbClr val="FFFF00"/>
                </a:solidFill>
              </a:rPr>
              <a:t>Το </a:t>
            </a:r>
            <a:r>
              <a:rPr lang="el-GR" b="1" dirty="0">
                <a:solidFill>
                  <a:srgbClr val="FFFF00"/>
                </a:solidFill>
              </a:rPr>
              <a:t>σύστημα </a:t>
            </a:r>
            <a:r>
              <a:rPr lang="el-GR" b="1" dirty="0" smtClean="0">
                <a:solidFill>
                  <a:srgbClr val="FFFF00"/>
                </a:solidFill>
              </a:rPr>
              <a:t>ταξινόμησης</a:t>
            </a:r>
            <a:r>
              <a:rPr lang="en-US" b="1" dirty="0" smtClean="0">
                <a:solidFill>
                  <a:srgbClr val="FFFF00"/>
                </a:solidFill>
              </a:rPr>
              <a:t> Omaha</a:t>
            </a:r>
            <a:r>
              <a:rPr lang="en-US" dirty="0"/>
              <a:t/>
            </a:r>
            <a:br>
              <a:rPr lang="en-US" dirty="0"/>
            </a:br>
            <a:r>
              <a:rPr lang="en-US" dirty="0" smtClean="0"/>
              <a:t/>
            </a:r>
            <a:br>
              <a:rPr lang="en-US" dirty="0" smtClean="0"/>
            </a:br>
            <a:endParaRPr lang="el-GR" dirty="0"/>
          </a:p>
        </p:txBody>
      </p:sp>
      <p:sp>
        <p:nvSpPr>
          <p:cNvPr id="4" name="Rectangle 3"/>
          <p:cNvSpPr txBox="1">
            <a:spLocks noChangeArrowheads="1"/>
          </p:cNvSpPr>
          <p:nvPr/>
        </p:nvSpPr>
        <p:spPr bwMode="auto">
          <a:xfrm>
            <a:off x="1338576" y="4205748"/>
            <a:ext cx="6400800" cy="1371600"/>
          </a:xfrm>
          <a:prstGeom prst="rect">
            <a:avLst/>
          </a:prstGeom>
          <a:solidFill>
            <a:srgbClr val="E5FFFF">
              <a:lumMod val="25000"/>
            </a:srgbClr>
          </a:solidFill>
          <a:ln w="9525">
            <a:solidFill>
              <a:schemeClr val="tx1"/>
            </a:solidFill>
            <a:miter lim="800000"/>
            <a:headEnd/>
            <a:tailEnd/>
          </a:ln>
          <a:effectLst>
            <a:glow rad="228600">
              <a:schemeClr val="accent1">
                <a:satMod val="175000"/>
                <a:alpha val="40000"/>
              </a:schemeClr>
            </a:glow>
            <a:outerShdw dist="35921" dir="2700000" algn="ctr" rotWithShape="0">
              <a:schemeClr val="bg2"/>
            </a:outerShdw>
          </a:effectLst>
          <a:scene3d>
            <a:camera prst="orthographicFront"/>
            <a:lightRig rig="threePt" dir="t"/>
          </a:scene3d>
          <a:sp3d>
            <a:bevelT prst="relaxedInset"/>
          </a:sp3d>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SzPct val="65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en-US" altLang="el-GR" sz="1600" b="1"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Tahoma"/>
              <a:ea typeface="+mn-ea"/>
              <a:cs typeface="+mn-cs"/>
            </a:endParaRPr>
          </a:p>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Δρ. ΑΘΗΝΑ ΚΑΛΟΚΑΙΡΙΝΟΥ-</a:t>
            </a:r>
            <a:r>
              <a:rPr kumimoji="0" lang="en-US" altLang="el-GR" sz="1600" b="1" i="0" u="none" strike="noStrike" kern="0" cap="none" spc="0" normalizeH="0" baseline="0" noProof="0" dirty="0" smtClean="0">
                <a:ln>
                  <a:noFill/>
                </a:ln>
                <a:solidFill>
                  <a:srgbClr val="FFFFFF"/>
                </a:solidFill>
                <a:effectLst/>
                <a:uLnTx/>
                <a:uFillTx/>
                <a:latin typeface="Tahoma"/>
                <a:ea typeface="+mn-ea"/>
                <a:cs typeface="+mn-cs"/>
              </a:rPr>
              <a:t>A</a:t>
            </a: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ΝΑΓΝΩΣΤΟΠΟΥΛΟΥ</a:t>
            </a:r>
            <a:b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br>
            <a:r>
              <a:rPr kumimoji="0" lang="en-US" altLang="el-GR" sz="1600" b="1" i="0" u="none" strike="noStrike" kern="0" cap="none" spc="0" normalizeH="0" baseline="0" noProof="0" dirty="0" smtClean="0">
                <a:ln>
                  <a:noFill/>
                </a:ln>
                <a:solidFill>
                  <a:srgbClr val="FFFFFF"/>
                </a:solidFill>
                <a:effectLst/>
                <a:uLnTx/>
                <a:uFillTx/>
                <a:latin typeface="Tahoma"/>
                <a:ea typeface="+mn-ea"/>
                <a:cs typeface="+mn-cs"/>
              </a:rPr>
              <a:t> </a:t>
            </a: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ΚΑΘΗΓΗΤΡΙΑ</a:t>
            </a:r>
          </a:p>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ΚΟΙΝΟΤΙΚΗΣ ΝΟΣΗΛΕΥΤΙΚΗΣ</a:t>
            </a:r>
            <a:b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b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ΤΜΗΜΑ ΝΟΣΗΛΕΥΤΙΚΗΣ ΠΑΝΕΠΙΣΤΗΜΙΟΥ ΑΘΗΝΩΝ</a:t>
            </a:r>
            <a:endParaRPr kumimoji="0" lang="en-GB" altLang="el-GR" sz="1600" b="1" i="0" u="none" strike="noStrike" kern="0" cap="none" spc="0" normalizeH="0" baseline="0" noProof="0" dirty="0" smtClean="0">
              <a:ln>
                <a:noFill/>
              </a:ln>
              <a:solidFill>
                <a:srgbClr val="FFFFFF"/>
              </a:solidFill>
              <a:effectLst/>
              <a:uLnTx/>
              <a:uFillTx/>
              <a:latin typeface="Tahoma"/>
              <a:ea typeface="+mn-ea"/>
              <a:cs typeface="+mn-cs"/>
            </a:endParaRPr>
          </a:p>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el-GR" altLang="el-GR" sz="16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Tahoma"/>
              <a:ea typeface="+mn-ea"/>
              <a:cs typeface="+mn-cs"/>
            </a:endParaRPr>
          </a:p>
        </p:txBody>
      </p:sp>
    </p:spTree>
    <p:extLst>
      <p:ext uri="{BB962C8B-B14F-4D97-AF65-F5344CB8AC3E}">
        <p14:creationId xmlns:p14="http://schemas.microsoft.com/office/powerpoint/2010/main" val="2072227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600201"/>
            <a:ext cx="8229600" cy="2476871"/>
          </a:xfrm>
          <a:gradFill flip="none" rotWithShape="1">
            <a:gsLst>
              <a:gs pos="0">
                <a:srgbClr val="009900">
                  <a:tint val="66000"/>
                  <a:satMod val="160000"/>
                </a:srgbClr>
              </a:gs>
              <a:gs pos="50000">
                <a:srgbClr val="009900">
                  <a:tint val="44500"/>
                  <a:satMod val="160000"/>
                </a:srgbClr>
              </a:gs>
              <a:gs pos="100000">
                <a:srgbClr val="009900">
                  <a:tint val="23500"/>
                  <a:satMod val="160000"/>
                </a:srgbClr>
              </a:gs>
            </a:gsLst>
            <a:path path="circle">
              <a:fillToRect l="50000" t="50000" r="50000" b="50000"/>
            </a:path>
            <a:tileRect/>
          </a:gradFill>
        </p:spPr>
        <p:style>
          <a:lnRef idx="0">
            <a:scrgbClr r="0" g="0" b="0"/>
          </a:lnRef>
          <a:fillRef idx="1003">
            <a:schemeClr val="lt1"/>
          </a:fillRef>
          <a:effectRef idx="0">
            <a:scrgbClr r="0" g="0" b="0"/>
          </a:effectRef>
          <a:fontRef idx="major"/>
        </p:style>
        <p:txBody>
          <a:bodyPr>
            <a:normAutofit/>
          </a:bodyPr>
          <a:lstStyle/>
          <a:p>
            <a:pPr indent="0">
              <a:lnSpc>
                <a:spcPct val="115000"/>
              </a:lnSpc>
              <a:spcAft>
                <a:spcPts val="0"/>
              </a:spcAft>
              <a:buNone/>
            </a:pPr>
            <a:r>
              <a:rPr lang="el-GR" dirty="0" smtClean="0">
                <a:latin typeface="Times New Roman"/>
                <a:ea typeface="Calibri"/>
                <a:cs typeface="Times New Roman"/>
              </a:rPr>
              <a:t>Τα </a:t>
            </a:r>
            <a:r>
              <a:rPr lang="el-GR" dirty="0">
                <a:latin typeface="Times New Roman"/>
                <a:ea typeface="Calibri"/>
                <a:cs typeface="Times New Roman"/>
              </a:rPr>
              <a:t>πλεονεκτήματα από την εφαρμογή στην πράξη του συστήματος </a:t>
            </a:r>
            <a:r>
              <a:rPr lang="en-US" dirty="0">
                <a:latin typeface="Times New Roman"/>
                <a:ea typeface="Calibri"/>
                <a:cs typeface="Times New Roman"/>
              </a:rPr>
              <a:t>Omaha</a:t>
            </a:r>
            <a:r>
              <a:rPr lang="el-GR" dirty="0">
                <a:latin typeface="Times New Roman"/>
                <a:ea typeface="Calibri"/>
                <a:cs typeface="Times New Roman"/>
              </a:rPr>
              <a:t> στην </a:t>
            </a:r>
            <a:r>
              <a:rPr lang="el-GR" dirty="0" err="1">
                <a:latin typeface="Times New Roman"/>
                <a:ea typeface="Calibri"/>
                <a:cs typeface="Times New Roman"/>
              </a:rPr>
              <a:t>κατ’οίκον</a:t>
            </a:r>
            <a:r>
              <a:rPr lang="el-GR" dirty="0">
                <a:latin typeface="Times New Roman"/>
                <a:ea typeface="Calibri"/>
                <a:cs typeface="Times New Roman"/>
              </a:rPr>
              <a:t> φροντίδα υγείας αφορούν στον τομέα της φροντίδας, της εκπαίδευσης και της έρευνας. </a:t>
            </a:r>
            <a:endParaRPr lang="el-GR" sz="2800" dirty="0">
              <a:ea typeface="Calibri"/>
              <a:cs typeface="Times New Roman"/>
            </a:endParaRPr>
          </a:p>
          <a:p>
            <a:pPr indent="0">
              <a:lnSpc>
                <a:spcPct val="115000"/>
              </a:lnSpc>
              <a:spcAft>
                <a:spcPts val="0"/>
              </a:spcAft>
              <a:buNone/>
            </a:pPr>
            <a:endParaRPr lang="el-GR" sz="2800" dirty="0">
              <a:ea typeface="Calibri"/>
              <a:cs typeface="Times New Roman"/>
            </a:endParaRPr>
          </a:p>
          <a:p>
            <a:pPr indent="0">
              <a:lnSpc>
                <a:spcPct val="115000"/>
              </a:lnSpc>
              <a:spcAft>
                <a:spcPts val="0"/>
              </a:spcAft>
              <a:buNone/>
            </a:pPr>
            <a:endParaRPr lang="el-GR" sz="2800" dirty="0">
              <a:ea typeface="Calibri"/>
              <a:cs typeface="Times New Roman"/>
            </a:endParaRPr>
          </a:p>
        </p:txBody>
      </p:sp>
    </p:spTree>
    <p:extLst>
      <p:ext uri="{BB962C8B-B14F-4D97-AF65-F5344CB8AC3E}">
        <p14:creationId xmlns:p14="http://schemas.microsoft.com/office/powerpoint/2010/main" val="101249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64554862"/>
              </p:ext>
            </p:extLst>
          </p:nvPr>
        </p:nvGraphicFramePr>
        <p:xfrm>
          <a:off x="539552" y="112474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249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404664"/>
            <a:ext cx="8352928" cy="6264696"/>
          </a:xfrm>
        </p:spPr>
        <p:txBody>
          <a:bodyPr>
            <a:normAutofit fontScale="32500" lnSpcReduction="20000"/>
          </a:bodyPr>
          <a:lstStyle/>
          <a:p>
            <a:pPr indent="0">
              <a:lnSpc>
                <a:spcPct val="115000"/>
              </a:lnSpc>
              <a:spcAft>
                <a:spcPts val="0"/>
              </a:spcAft>
              <a:buNone/>
            </a:pPr>
            <a:endParaRPr lang="el-GR" sz="2800" dirty="0">
              <a:ea typeface="Calibri"/>
              <a:cs typeface="Times New Roman"/>
            </a:endParaRPr>
          </a:p>
          <a:p>
            <a:pPr indent="180340">
              <a:lnSpc>
                <a:spcPct val="115000"/>
              </a:lnSpc>
              <a:spcAft>
                <a:spcPts val="0"/>
              </a:spcAft>
            </a:pPr>
            <a:r>
              <a:rPr lang="el-GR" sz="7400" b="1" dirty="0">
                <a:solidFill>
                  <a:srgbClr val="002060"/>
                </a:solidFill>
                <a:latin typeface="Times New Roman"/>
                <a:ea typeface="Calibri"/>
                <a:cs typeface="Times New Roman"/>
              </a:rPr>
              <a:t>Σε ερευνητικό επίπεδο, το σύστημα </a:t>
            </a:r>
            <a:r>
              <a:rPr lang="en-US" sz="7400" b="1" dirty="0">
                <a:solidFill>
                  <a:srgbClr val="002060"/>
                </a:solidFill>
                <a:latin typeface="Times New Roman"/>
                <a:ea typeface="Calibri"/>
                <a:cs typeface="Times New Roman"/>
              </a:rPr>
              <a:t>Omaha</a:t>
            </a:r>
            <a:r>
              <a:rPr lang="el-GR" sz="7400" b="1" dirty="0">
                <a:solidFill>
                  <a:srgbClr val="002060"/>
                </a:solidFill>
                <a:latin typeface="Times New Roman"/>
                <a:ea typeface="Calibri"/>
                <a:cs typeface="Times New Roman"/>
              </a:rPr>
              <a:t>, διασφαλίζει την συλλογή των δεδομένων με μεγαλύτερη αξιοπιστία. </a:t>
            </a:r>
            <a:endParaRPr lang="el-GR" sz="7400" b="1" dirty="0" smtClean="0">
              <a:solidFill>
                <a:srgbClr val="002060"/>
              </a:solidFill>
              <a:latin typeface="Times New Roman"/>
              <a:ea typeface="Calibri"/>
              <a:cs typeface="Times New Roman"/>
            </a:endParaRPr>
          </a:p>
          <a:p>
            <a:pPr indent="180340">
              <a:lnSpc>
                <a:spcPct val="115000"/>
              </a:lnSpc>
              <a:spcAft>
                <a:spcPts val="0"/>
              </a:spcAft>
            </a:pPr>
            <a:endParaRPr lang="el-GR" sz="6000" b="1" dirty="0" smtClean="0">
              <a:solidFill>
                <a:srgbClr val="FF0000"/>
              </a:solidFill>
              <a:latin typeface="Times New Roman"/>
              <a:ea typeface="Calibri"/>
              <a:cs typeface="Times New Roman"/>
            </a:endParaRPr>
          </a:p>
          <a:p>
            <a:pPr indent="180340">
              <a:lnSpc>
                <a:spcPct val="115000"/>
              </a:lnSpc>
              <a:spcAft>
                <a:spcPts val="0"/>
              </a:spcAft>
            </a:pPr>
            <a:r>
              <a:rPr lang="el-GR" sz="6000" b="1" dirty="0" smtClean="0">
                <a:solidFill>
                  <a:srgbClr val="FF0000"/>
                </a:solidFill>
                <a:latin typeface="Times New Roman"/>
                <a:ea typeface="Calibri"/>
                <a:cs typeface="Times New Roman"/>
              </a:rPr>
              <a:t>Δίνει </a:t>
            </a:r>
            <a:r>
              <a:rPr lang="el-GR" sz="6000" b="1" dirty="0">
                <a:solidFill>
                  <a:srgbClr val="FF0000"/>
                </a:solidFill>
                <a:latin typeface="Times New Roman"/>
                <a:ea typeface="Calibri"/>
                <a:cs typeface="Times New Roman"/>
              </a:rPr>
              <a:t>τη δυνατότητα συσχετίσεων των αναγκών, των παρεμβάσεων και των εκβάσεων της φροντίδας με παραμέτρους κόστους και ποιότητας, διευκολύνοντας έτσι τη λήψη αποφάσεων σε κλινικό επίπεδο και επίπεδο πολιτικών για την υγεία. </a:t>
            </a:r>
            <a:endParaRPr lang="el-GR" sz="6000" b="1" dirty="0" smtClean="0">
              <a:solidFill>
                <a:srgbClr val="FF0000"/>
              </a:solidFill>
              <a:latin typeface="Times New Roman"/>
              <a:ea typeface="Calibri"/>
              <a:cs typeface="Times New Roman"/>
            </a:endParaRPr>
          </a:p>
          <a:p>
            <a:pPr indent="180340">
              <a:lnSpc>
                <a:spcPct val="115000"/>
              </a:lnSpc>
              <a:spcAft>
                <a:spcPts val="0"/>
              </a:spcAft>
            </a:pPr>
            <a:endParaRPr lang="el-GR" sz="6000" b="1" dirty="0" smtClean="0">
              <a:solidFill>
                <a:srgbClr val="FF0000"/>
              </a:solidFill>
              <a:latin typeface="Times New Roman"/>
              <a:ea typeface="Calibri"/>
              <a:cs typeface="Times New Roman"/>
            </a:endParaRPr>
          </a:p>
          <a:p>
            <a:pPr indent="180340">
              <a:lnSpc>
                <a:spcPct val="115000"/>
              </a:lnSpc>
              <a:spcAft>
                <a:spcPts val="0"/>
              </a:spcAft>
            </a:pPr>
            <a:r>
              <a:rPr lang="el-GR" sz="6000" b="1" dirty="0" smtClean="0">
                <a:solidFill>
                  <a:srgbClr val="002060"/>
                </a:solidFill>
                <a:latin typeface="Times New Roman"/>
                <a:ea typeface="Calibri"/>
                <a:cs typeface="Times New Roman"/>
              </a:rPr>
              <a:t>Έχει </a:t>
            </a:r>
            <a:r>
              <a:rPr lang="el-GR" sz="6000" b="1" dirty="0">
                <a:solidFill>
                  <a:srgbClr val="002060"/>
                </a:solidFill>
                <a:latin typeface="Times New Roman"/>
                <a:ea typeface="Calibri"/>
                <a:cs typeface="Times New Roman"/>
              </a:rPr>
              <a:t>χρησιμοποιηθεί σε μελέτες στην οξεία φροντίδα, την </a:t>
            </a:r>
            <a:r>
              <a:rPr lang="el-GR" sz="6000" b="1" dirty="0" err="1">
                <a:solidFill>
                  <a:srgbClr val="002060"/>
                </a:solidFill>
                <a:latin typeface="Times New Roman"/>
                <a:ea typeface="Calibri"/>
                <a:cs typeface="Times New Roman"/>
              </a:rPr>
              <a:t>κατ’οίκον</a:t>
            </a:r>
            <a:r>
              <a:rPr lang="el-GR" sz="6000" b="1" dirty="0">
                <a:solidFill>
                  <a:srgbClr val="002060"/>
                </a:solidFill>
                <a:latin typeface="Times New Roman"/>
                <a:ea typeface="Calibri"/>
                <a:cs typeface="Times New Roman"/>
              </a:rPr>
              <a:t> φροντίδα, την πρωτοβάθμια φροντίδα, τη δημόσια υγεία, την σχολική νοσηλευτική και την κοινότητα γενικότερα. </a:t>
            </a:r>
            <a:endParaRPr lang="el-GR" sz="6000" b="1" dirty="0" smtClean="0">
              <a:solidFill>
                <a:srgbClr val="002060"/>
              </a:solidFill>
              <a:latin typeface="Times New Roman"/>
              <a:ea typeface="Calibri"/>
              <a:cs typeface="Times New Roman"/>
            </a:endParaRPr>
          </a:p>
          <a:p>
            <a:pPr indent="180340">
              <a:lnSpc>
                <a:spcPct val="115000"/>
              </a:lnSpc>
              <a:spcAft>
                <a:spcPts val="0"/>
              </a:spcAft>
            </a:pPr>
            <a:endParaRPr lang="el-GR" sz="6000" b="1" dirty="0" smtClean="0">
              <a:solidFill>
                <a:srgbClr val="FF0000"/>
              </a:solidFill>
              <a:latin typeface="Times New Roman"/>
              <a:ea typeface="Calibri"/>
              <a:cs typeface="Times New Roman"/>
            </a:endParaRPr>
          </a:p>
          <a:p>
            <a:pPr indent="180340">
              <a:lnSpc>
                <a:spcPct val="115000"/>
              </a:lnSpc>
              <a:spcAft>
                <a:spcPts val="0"/>
              </a:spcAft>
            </a:pPr>
            <a:r>
              <a:rPr lang="el-GR" sz="6000" b="1" dirty="0" smtClean="0">
                <a:solidFill>
                  <a:srgbClr val="FF0000"/>
                </a:solidFill>
                <a:latin typeface="Times New Roman"/>
                <a:ea typeface="Calibri"/>
                <a:cs typeface="Times New Roman"/>
              </a:rPr>
              <a:t>Όσον </a:t>
            </a:r>
            <a:r>
              <a:rPr lang="el-GR" sz="6000" b="1" dirty="0">
                <a:solidFill>
                  <a:srgbClr val="FF0000"/>
                </a:solidFill>
                <a:latin typeface="Times New Roman"/>
                <a:ea typeface="Calibri"/>
                <a:cs typeface="Times New Roman"/>
              </a:rPr>
              <a:t>αφορά τη διαχείριση της κλινικής πληροφορίας το σύστημα </a:t>
            </a:r>
            <a:r>
              <a:rPr lang="en-US" sz="6000" b="1" dirty="0">
                <a:solidFill>
                  <a:srgbClr val="FF0000"/>
                </a:solidFill>
                <a:latin typeface="Times New Roman"/>
                <a:ea typeface="Calibri"/>
                <a:cs typeface="Times New Roman"/>
              </a:rPr>
              <a:t>Omaha</a:t>
            </a:r>
            <a:r>
              <a:rPr lang="el-GR" sz="6000" b="1" dirty="0">
                <a:solidFill>
                  <a:srgbClr val="FF0000"/>
                </a:solidFill>
                <a:latin typeface="Times New Roman"/>
                <a:ea typeface="Calibri"/>
                <a:cs typeface="Times New Roman"/>
              </a:rPr>
              <a:t> έχει τη δυνατότητα να συλλαμβάνει όλους τους αριθμούς ασθενών, τους τύπους φροντίδας (νοσοκομείο, σπίτι, ιδιωτικό ιατρείο, νοσηλευτικό κέντρο (</a:t>
            </a:r>
            <a:r>
              <a:rPr lang="en-US" sz="6000" b="1" dirty="0">
                <a:solidFill>
                  <a:srgbClr val="FF0000"/>
                </a:solidFill>
                <a:latin typeface="Times New Roman"/>
                <a:ea typeface="Calibri"/>
                <a:cs typeface="Times New Roman"/>
              </a:rPr>
              <a:t>nurse managed center</a:t>
            </a:r>
            <a:r>
              <a:rPr lang="el-GR" sz="6000" b="1" dirty="0">
                <a:solidFill>
                  <a:srgbClr val="FF0000"/>
                </a:solidFill>
                <a:latin typeface="Times New Roman"/>
                <a:ea typeface="Calibri"/>
                <a:cs typeface="Times New Roman"/>
              </a:rPr>
              <a:t>)), το χρόνο και τη διάρκεια και να εστιάζει σε κάθε επίσκεψη-καταγραφή (</a:t>
            </a:r>
            <a:r>
              <a:rPr lang="en-US" sz="6000" b="1" dirty="0" err="1">
                <a:solidFill>
                  <a:srgbClr val="FF0000"/>
                </a:solidFill>
                <a:latin typeface="Times New Roman"/>
                <a:ea typeface="Calibri"/>
                <a:cs typeface="Times New Roman"/>
              </a:rPr>
              <a:t>Elfrink</a:t>
            </a:r>
            <a:r>
              <a:rPr lang="el-GR" sz="6000" b="1" dirty="0">
                <a:solidFill>
                  <a:srgbClr val="FF0000"/>
                </a:solidFill>
                <a:latin typeface="Times New Roman"/>
                <a:ea typeface="Calibri"/>
                <a:cs typeface="Times New Roman"/>
              </a:rPr>
              <a:t> &amp; </a:t>
            </a:r>
            <a:r>
              <a:rPr lang="en-US" sz="6000" b="1" dirty="0">
                <a:solidFill>
                  <a:srgbClr val="FF0000"/>
                </a:solidFill>
                <a:latin typeface="Times New Roman"/>
                <a:ea typeface="Calibri"/>
                <a:cs typeface="Times New Roman"/>
              </a:rPr>
              <a:t>Davis</a:t>
            </a:r>
            <a:r>
              <a:rPr lang="el-GR" sz="6000" b="1" dirty="0">
                <a:solidFill>
                  <a:srgbClr val="FF0000"/>
                </a:solidFill>
                <a:latin typeface="Times New Roman"/>
                <a:ea typeface="Calibri"/>
                <a:cs typeface="Times New Roman"/>
              </a:rPr>
              <a:t> 2004;</a:t>
            </a:r>
            <a:r>
              <a:rPr lang="en-US" sz="6000" b="1" dirty="0">
                <a:solidFill>
                  <a:srgbClr val="FF0000"/>
                </a:solidFill>
                <a:latin typeface="Times New Roman"/>
                <a:ea typeface="Calibri"/>
                <a:cs typeface="Times New Roman"/>
              </a:rPr>
              <a:t>Martin</a:t>
            </a:r>
            <a:r>
              <a:rPr lang="el-GR" sz="6000" b="1" dirty="0">
                <a:solidFill>
                  <a:srgbClr val="FF0000"/>
                </a:solidFill>
                <a:latin typeface="Times New Roman"/>
                <a:ea typeface="Calibri"/>
                <a:cs typeface="Times New Roman"/>
              </a:rPr>
              <a:t> &amp; </a:t>
            </a:r>
            <a:r>
              <a:rPr lang="en-US" sz="6000" b="1" dirty="0">
                <a:solidFill>
                  <a:srgbClr val="FF0000"/>
                </a:solidFill>
                <a:latin typeface="Times New Roman"/>
                <a:ea typeface="Calibri"/>
                <a:cs typeface="Times New Roman"/>
              </a:rPr>
              <a:t>Bowels</a:t>
            </a:r>
            <a:r>
              <a:rPr lang="el-GR" sz="6000" b="1" dirty="0">
                <a:solidFill>
                  <a:srgbClr val="FF0000"/>
                </a:solidFill>
                <a:latin typeface="Times New Roman"/>
                <a:ea typeface="Calibri"/>
                <a:cs typeface="Times New Roman"/>
              </a:rPr>
              <a:t> 2008; </a:t>
            </a:r>
            <a:r>
              <a:rPr lang="en-US" sz="6000" b="1" dirty="0">
                <a:solidFill>
                  <a:srgbClr val="FF0000"/>
                </a:solidFill>
                <a:latin typeface="Times New Roman"/>
                <a:ea typeface="Calibri"/>
                <a:cs typeface="Times New Roman"/>
              </a:rPr>
              <a:t>Martin</a:t>
            </a:r>
            <a:r>
              <a:rPr lang="el-GR" sz="6000" b="1" dirty="0">
                <a:solidFill>
                  <a:srgbClr val="FF0000"/>
                </a:solidFill>
                <a:latin typeface="Times New Roman"/>
                <a:ea typeface="Calibri"/>
                <a:cs typeface="Times New Roman"/>
              </a:rPr>
              <a:t>, </a:t>
            </a:r>
            <a:r>
              <a:rPr lang="en-US" sz="6000" b="1" dirty="0" err="1">
                <a:solidFill>
                  <a:srgbClr val="FF0000"/>
                </a:solidFill>
                <a:latin typeface="Times New Roman"/>
                <a:ea typeface="Calibri"/>
                <a:cs typeface="Times New Roman"/>
              </a:rPr>
              <a:t>Monsen</a:t>
            </a:r>
            <a:r>
              <a:rPr lang="el-GR" sz="6000" b="1" dirty="0">
                <a:solidFill>
                  <a:srgbClr val="FF0000"/>
                </a:solidFill>
                <a:latin typeface="Times New Roman"/>
                <a:ea typeface="Calibri"/>
                <a:cs typeface="Times New Roman"/>
              </a:rPr>
              <a:t>, </a:t>
            </a:r>
            <a:r>
              <a:rPr lang="en-US" sz="6000" b="1" dirty="0">
                <a:solidFill>
                  <a:srgbClr val="FF0000"/>
                </a:solidFill>
                <a:latin typeface="Times New Roman"/>
                <a:ea typeface="Calibri"/>
                <a:cs typeface="Times New Roman"/>
              </a:rPr>
              <a:t>Bowles</a:t>
            </a:r>
            <a:r>
              <a:rPr lang="el-GR" sz="6000" b="1" dirty="0">
                <a:solidFill>
                  <a:srgbClr val="FF0000"/>
                </a:solidFill>
                <a:latin typeface="Times New Roman"/>
                <a:ea typeface="Calibri"/>
                <a:cs typeface="Times New Roman"/>
              </a:rPr>
              <a:t> 2011). </a:t>
            </a:r>
            <a:endParaRPr lang="el-GR" sz="6000" b="1" dirty="0">
              <a:solidFill>
                <a:srgbClr val="FF0000"/>
              </a:solidFill>
              <a:ea typeface="Calibri"/>
              <a:cs typeface="Times New Roman"/>
            </a:endParaRPr>
          </a:p>
          <a:p>
            <a:pPr indent="180340">
              <a:lnSpc>
                <a:spcPct val="115000"/>
              </a:lnSpc>
              <a:spcAft>
                <a:spcPts val="0"/>
              </a:spcAft>
            </a:pPr>
            <a:r>
              <a:rPr lang="el-GR" dirty="0" smtClean="0">
                <a:latin typeface="Times New Roman"/>
                <a:ea typeface="Calibri"/>
                <a:cs typeface="Times New Roman"/>
              </a:rPr>
              <a:t> </a:t>
            </a:r>
            <a:endParaRPr lang="el-GR" sz="2800" dirty="0">
              <a:ea typeface="Calibri"/>
              <a:cs typeface="Times New Roman"/>
            </a:endParaRPr>
          </a:p>
        </p:txBody>
      </p:sp>
    </p:spTree>
    <p:extLst>
      <p:ext uri="{BB962C8B-B14F-4D97-AF65-F5344CB8AC3E}">
        <p14:creationId xmlns:p14="http://schemas.microsoft.com/office/powerpoint/2010/main" val="878099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764704"/>
            <a:ext cx="8352928" cy="4968552"/>
          </a:xfrm>
          <a:solidFill>
            <a:schemeClr val="accent5">
              <a:lumMod val="20000"/>
              <a:lumOff val="80000"/>
            </a:schemeClr>
          </a:solidFill>
          <a:ln w="76200"/>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indent="0">
              <a:lnSpc>
                <a:spcPct val="115000"/>
              </a:lnSpc>
              <a:spcAft>
                <a:spcPts val="0"/>
              </a:spcAft>
              <a:buNone/>
            </a:pPr>
            <a:endParaRPr lang="el-GR" sz="2800" dirty="0">
              <a:ea typeface="Calibri"/>
              <a:cs typeface="Times New Roman"/>
            </a:endParaRPr>
          </a:p>
          <a:p>
            <a:pPr indent="0" algn="ctr">
              <a:lnSpc>
                <a:spcPct val="115000"/>
              </a:lnSpc>
              <a:spcAft>
                <a:spcPts val="0"/>
              </a:spcAft>
              <a:buNone/>
            </a:pPr>
            <a:r>
              <a:rPr lang="el-GR" dirty="0">
                <a:latin typeface="Times New Roman"/>
                <a:ea typeface="Calibri"/>
                <a:cs typeface="Times New Roman"/>
              </a:rPr>
              <a:t>Η διδασκαλία του συστήματος </a:t>
            </a:r>
            <a:r>
              <a:rPr lang="en-US" dirty="0">
                <a:latin typeface="Times New Roman"/>
                <a:ea typeface="Calibri"/>
                <a:cs typeface="Times New Roman"/>
              </a:rPr>
              <a:t>Omaha</a:t>
            </a:r>
            <a:r>
              <a:rPr lang="el-GR" dirty="0">
                <a:latin typeface="Times New Roman"/>
                <a:ea typeface="Calibri"/>
                <a:cs typeface="Times New Roman"/>
              </a:rPr>
              <a:t> σε φοιτητές έχει αποδειχθεί ότι καθοδηγεί και διευκολύνει τη σκέψη των φοιτητών μέσα στο </a:t>
            </a:r>
            <a:r>
              <a:rPr lang="el-GR" dirty="0" smtClean="0">
                <a:latin typeface="Times New Roman"/>
                <a:ea typeface="Calibri"/>
                <a:cs typeface="Times New Roman"/>
              </a:rPr>
              <a:t>πλαίσιο</a:t>
            </a:r>
          </a:p>
          <a:p>
            <a:pPr indent="0" algn="ctr">
              <a:lnSpc>
                <a:spcPct val="115000"/>
              </a:lnSpc>
              <a:spcAft>
                <a:spcPts val="0"/>
              </a:spcAft>
              <a:buNone/>
            </a:pPr>
            <a:r>
              <a:rPr lang="el-GR" dirty="0" smtClean="0">
                <a:latin typeface="Times New Roman"/>
                <a:ea typeface="Calibri"/>
                <a:cs typeface="Times New Roman"/>
              </a:rPr>
              <a:t> </a:t>
            </a:r>
            <a:r>
              <a:rPr lang="el-GR" dirty="0">
                <a:solidFill>
                  <a:srgbClr val="FF0000"/>
                </a:solidFill>
                <a:latin typeface="Times New Roman"/>
                <a:ea typeface="Calibri"/>
                <a:cs typeface="Times New Roman"/>
              </a:rPr>
              <a:t>πρόβλημα-παρέμβαση-έκβαση, </a:t>
            </a:r>
            <a:endParaRPr lang="el-GR" dirty="0" smtClean="0">
              <a:solidFill>
                <a:srgbClr val="FF0000"/>
              </a:solidFill>
              <a:latin typeface="Times New Roman"/>
              <a:ea typeface="Calibri"/>
              <a:cs typeface="Times New Roman"/>
            </a:endParaRPr>
          </a:p>
          <a:p>
            <a:pPr indent="0" algn="ctr">
              <a:lnSpc>
                <a:spcPct val="115000"/>
              </a:lnSpc>
              <a:spcAft>
                <a:spcPts val="0"/>
              </a:spcAft>
              <a:buNone/>
            </a:pPr>
            <a:r>
              <a:rPr lang="el-GR" dirty="0" smtClean="0">
                <a:latin typeface="Times New Roman"/>
                <a:ea typeface="Calibri"/>
                <a:cs typeface="Times New Roman"/>
              </a:rPr>
              <a:t>βελτιώνει </a:t>
            </a:r>
            <a:r>
              <a:rPr lang="el-GR" dirty="0">
                <a:latin typeface="Times New Roman"/>
                <a:ea typeface="Calibri"/>
                <a:cs typeface="Times New Roman"/>
              </a:rPr>
              <a:t>τις δεξιότητες αξιολόγησης των φοιτητών, προάγει την κλινική πράξη, την καταγραφή των δεδομένων με ακρίβεια και την έρευνα γενικότερα </a:t>
            </a:r>
          </a:p>
          <a:p>
            <a:pPr indent="0" algn="ctr">
              <a:lnSpc>
                <a:spcPct val="115000"/>
              </a:lnSpc>
              <a:spcAft>
                <a:spcPts val="0"/>
              </a:spcAft>
              <a:buNone/>
            </a:pPr>
            <a:endParaRPr lang="el-GR" sz="1300" dirty="0" smtClean="0">
              <a:latin typeface="Times New Roman"/>
              <a:ea typeface="Calibri"/>
              <a:cs typeface="Times New Roman"/>
            </a:endParaRPr>
          </a:p>
          <a:p>
            <a:pPr indent="0" algn="ctr">
              <a:lnSpc>
                <a:spcPct val="115000"/>
              </a:lnSpc>
              <a:spcAft>
                <a:spcPts val="0"/>
              </a:spcAft>
              <a:buNone/>
            </a:pPr>
            <a:endParaRPr lang="el-GR" sz="1300" dirty="0">
              <a:latin typeface="Times New Roman"/>
              <a:ea typeface="Calibri"/>
              <a:cs typeface="Times New Roman"/>
            </a:endParaRPr>
          </a:p>
          <a:p>
            <a:pPr indent="0" algn="ctr">
              <a:lnSpc>
                <a:spcPct val="115000"/>
              </a:lnSpc>
              <a:spcAft>
                <a:spcPts val="0"/>
              </a:spcAft>
              <a:buNone/>
            </a:pPr>
            <a:r>
              <a:rPr lang="el-GR" sz="2400" dirty="0" smtClean="0">
                <a:solidFill>
                  <a:srgbClr val="00B050"/>
                </a:solidFill>
                <a:latin typeface="Times New Roman"/>
                <a:ea typeface="Calibri"/>
                <a:cs typeface="Times New Roman"/>
              </a:rPr>
              <a:t>(</a:t>
            </a:r>
            <a:r>
              <a:rPr lang="en-US" sz="2400" dirty="0">
                <a:solidFill>
                  <a:srgbClr val="00B050"/>
                </a:solidFill>
                <a:latin typeface="Times New Roman"/>
                <a:ea typeface="Calibri"/>
                <a:cs typeface="Times New Roman"/>
              </a:rPr>
              <a:t>Barrera et al</a:t>
            </a:r>
            <a:r>
              <a:rPr lang="el-GR" sz="2400" dirty="0">
                <a:solidFill>
                  <a:srgbClr val="00B050"/>
                </a:solidFill>
                <a:latin typeface="Times New Roman"/>
                <a:ea typeface="Calibri"/>
                <a:cs typeface="Times New Roman"/>
              </a:rPr>
              <a:t> 2003; </a:t>
            </a:r>
            <a:r>
              <a:rPr lang="en-US" sz="2400" dirty="0">
                <a:solidFill>
                  <a:srgbClr val="00B050"/>
                </a:solidFill>
                <a:latin typeface="Times New Roman"/>
                <a:ea typeface="Calibri"/>
                <a:cs typeface="Times New Roman"/>
              </a:rPr>
              <a:t>Martin</a:t>
            </a:r>
            <a:r>
              <a:rPr lang="el-GR" sz="2400" dirty="0">
                <a:solidFill>
                  <a:srgbClr val="00B050"/>
                </a:solidFill>
                <a:latin typeface="Times New Roman"/>
                <a:ea typeface="Calibri"/>
                <a:cs typeface="Times New Roman"/>
              </a:rPr>
              <a:t>, </a:t>
            </a:r>
            <a:r>
              <a:rPr lang="en-US" sz="2400" dirty="0" err="1">
                <a:solidFill>
                  <a:srgbClr val="00B050"/>
                </a:solidFill>
                <a:latin typeface="Times New Roman"/>
                <a:ea typeface="Calibri"/>
                <a:cs typeface="Times New Roman"/>
              </a:rPr>
              <a:t>Monsen</a:t>
            </a:r>
            <a:r>
              <a:rPr lang="el-GR" sz="2400" dirty="0">
                <a:solidFill>
                  <a:srgbClr val="00B050"/>
                </a:solidFill>
                <a:latin typeface="Times New Roman"/>
                <a:ea typeface="Calibri"/>
                <a:cs typeface="Times New Roman"/>
              </a:rPr>
              <a:t>, </a:t>
            </a:r>
            <a:r>
              <a:rPr lang="en-US" sz="2400" dirty="0">
                <a:solidFill>
                  <a:srgbClr val="00B050"/>
                </a:solidFill>
                <a:latin typeface="Times New Roman"/>
                <a:ea typeface="Calibri"/>
                <a:cs typeface="Times New Roman"/>
              </a:rPr>
              <a:t>Bowles</a:t>
            </a:r>
            <a:r>
              <a:rPr lang="el-GR" sz="2400" dirty="0">
                <a:solidFill>
                  <a:srgbClr val="00B050"/>
                </a:solidFill>
                <a:latin typeface="Times New Roman"/>
                <a:ea typeface="Calibri"/>
                <a:cs typeface="Times New Roman"/>
              </a:rPr>
              <a:t> 2011)</a:t>
            </a:r>
            <a:r>
              <a:rPr lang="el-GR" dirty="0">
                <a:latin typeface="Times New Roman"/>
                <a:ea typeface="Calibri"/>
                <a:cs typeface="Times New Roman"/>
              </a:rPr>
              <a:t>. </a:t>
            </a:r>
            <a:endParaRPr lang="el-GR" dirty="0" smtClean="0">
              <a:latin typeface="Times New Roman"/>
              <a:ea typeface="Calibri"/>
              <a:cs typeface="Times New Roman"/>
            </a:endParaRPr>
          </a:p>
          <a:p>
            <a:pPr indent="0" algn="ctr">
              <a:lnSpc>
                <a:spcPct val="115000"/>
              </a:lnSpc>
              <a:spcAft>
                <a:spcPts val="0"/>
              </a:spcAft>
              <a:buNone/>
            </a:pPr>
            <a:endParaRPr lang="el-GR" sz="2800" dirty="0">
              <a:ea typeface="Calibri"/>
              <a:cs typeface="Times New Roman"/>
            </a:endParaRPr>
          </a:p>
        </p:txBody>
      </p:sp>
    </p:spTree>
    <p:extLst>
      <p:ext uri="{BB962C8B-B14F-4D97-AF65-F5344CB8AC3E}">
        <p14:creationId xmlns:p14="http://schemas.microsoft.com/office/powerpoint/2010/main" val="101249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1052736"/>
            <a:ext cx="8784976" cy="4896544"/>
          </a:xfrm>
          <a:solidFill>
            <a:schemeClr val="accent1">
              <a:lumMod val="20000"/>
              <a:lumOff val="80000"/>
            </a:schemeClr>
          </a:solidFill>
          <a:ln w="57150">
            <a:solidFill>
              <a:srgbClr val="FF0000"/>
            </a:solidFill>
          </a:ln>
        </p:spPr>
        <p:txBody>
          <a:bodyPr>
            <a:noAutofit/>
          </a:bodyPr>
          <a:lstStyle/>
          <a:p>
            <a:pPr indent="180340">
              <a:lnSpc>
                <a:spcPct val="115000"/>
              </a:lnSpc>
              <a:spcAft>
                <a:spcPts val="0"/>
              </a:spcAft>
            </a:pPr>
            <a:endParaRPr lang="en-US" sz="2000" dirty="0" smtClean="0">
              <a:latin typeface="Times New Roman"/>
              <a:ea typeface="Calibri"/>
              <a:cs typeface="Times New Roman"/>
            </a:endParaRPr>
          </a:p>
          <a:p>
            <a:pPr indent="180340">
              <a:lnSpc>
                <a:spcPct val="115000"/>
              </a:lnSpc>
              <a:spcAft>
                <a:spcPts val="0"/>
              </a:spcAft>
            </a:pPr>
            <a:r>
              <a:rPr lang="el-GR" sz="2000" dirty="0" smtClean="0">
                <a:solidFill>
                  <a:srgbClr val="002060"/>
                </a:solidFill>
                <a:latin typeface="Times New Roman"/>
                <a:ea typeface="Calibri"/>
                <a:cs typeface="Times New Roman"/>
              </a:rPr>
              <a:t>Το </a:t>
            </a:r>
            <a:r>
              <a:rPr lang="el-GR" sz="2000" dirty="0">
                <a:solidFill>
                  <a:srgbClr val="002060"/>
                </a:solidFill>
                <a:latin typeface="Times New Roman"/>
                <a:ea typeface="Calibri"/>
                <a:cs typeface="Times New Roman"/>
              </a:rPr>
              <a:t>σύστημα ταξινόμησης </a:t>
            </a:r>
            <a:r>
              <a:rPr lang="en-US" sz="2000" dirty="0">
                <a:solidFill>
                  <a:srgbClr val="002060"/>
                </a:solidFill>
                <a:latin typeface="Times New Roman"/>
                <a:ea typeface="Calibri"/>
                <a:cs typeface="Times New Roman"/>
              </a:rPr>
              <a:t>Omaha</a:t>
            </a:r>
            <a:r>
              <a:rPr lang="el-GR" sz="2000" dirty="0">
                <a:solidFill>
                  <a:srgbClr val="002060"/>
                </a:solidFill>
                <a:latin typeface="Times New Roman"/>
                <a:ea typeface="Calibri"/>
                <a:cs typeface="Times New Roman"/>
              </a:rPr>
              <a:t> αποτελεί έναν οδηγό για την παροχή </a:t>
            </a:r>
            <a:r>
              <a:rPr lang="el-GR" sz="2000" dirty="0" err="1">
                <a:solidFill>
                  <a:srgbClr val="002060"/>
                </a:solidFill>
                <a:latin typeface="Times New Roman"/>
                <a:ea typeface="Calibri"/>
                <a:cs typeface="Times New Roman"/>
              </a:rPr>
              <a:t>κατ’οίκον</a:t>
            </a:r>
            <a:r>
              <a:rPr lang="el-GR" sz="2000" dirty="0">
                <a:solidFill>
                  <a:srgbClr val="002060"/>
                </a:solidFill>
                <a:latin typeface="Times New Roman"/>
                <a:ea typeface="Calibri"/>
                <a:cs typeface="Times New Roman"/>
              </a:rPr>
              <a:t> φροντίδας υγείας και την καταγραφή της καθώς δεδομένα συλλέγονται από ένα ολοκληρωμένο σύστημα διαχείρισης της </a:t>
            </a:r>
            <a:r>
              <a:rPr lang="el-GR" sz="2000" dirty="0" smtClean="0">
                <a:solidFill>
                  <a:srgbClr val="002060"/>
                </a:solidFill>
                <a:latin typeface="Times New Roman"/>
                <a:ea typeface="Calibri"/>
                <a:cs typeface="Times New Roman"/>
              </a:rPr>
              <a:t>πληροφορίας.</a:t>
            </a:r>
            <a:endParaRPr lang="en-US" sz="2000" dirty="0" smtClean="0">
              <a:solidFill>
                <a:srgbClr val="002060"/>
              </a:solidFill>
              <a:latin typeface="Times New Roman"/>
              <a:ea typeface="Calibri"/>
              <a:cs typeface="Times New Roman"/>
            </a:endParaRPr>
          </a:p>
          <a:p>
            <a:pPr indent="180340">
              <a:lnSpc>
                <a:spcPct val="115000"/>
              </a:lnSpc>
              <a:spcAft>
                <a:spcPts val="0"/>
              </a:spcAft>
            </a:pPr>
            <a:r>
              <a:rPr lang="el-GR" sz="2000" b="1" dirty="0" smtClean="0">
                <a:solidFill>
                  <a:srgbClr val="FF0000"/>
                </a:solidFill>
                <a:latin typeface="Times New Roman"/>
                <a:ea typeface="Calibri"/>
                <a:cs typeface="Times New Roman"/>
              </a:rPr>
              <a:t>Διευρύνει </a:t>
            </a:r>
            <a:r>
              <a:rPr lang="el-GR" sz="2000" b="1" dirty="0">
                <a:solidFill>
                  <a:srgbClr val="FF0000"/>
                </a:solidFill>
                <a:latin typeface="Times New Roman"/>
                <a:ea typeface="Calibri"/>
                <a:cs typeface="Times New Roman"/>
              </a:rPr>
              <a:t>τον ορίζοντα των επαγγελματιών στις ανάγκες των χρηστών για να συμπεριλάβει και αρνητικά δεδομένα, τα οποία έχουν μέγιστη επίδραση στη διαδικασία αποζημίωσης. </a:t>
            </a:r>
            <a:endParaRPr lang="el-GR" sz="2000" b="1" dirty="0" smtClean="0">
              <a:solidFill>
                <a:srgbClr val="FF0000"/>
              </a:solidFill>
              <a:latin typeface="Times New Roman"/>
              <a:ea typeface="Calibri"/>
              <a:cs typeface="Times New Roman"/>
            </a:endParaRPr>
          </a:p>
          <a:p>
            <a:pPr indent="180340">
              <a:lnSpc>
                <a:spcPct val="115000"/>
              </a:lnSpc>
              <a:spcAft>
                <a:spcPts val="0"/>
              </a:spcAft>
            </a:pPr>
            <a:r>
              <a:rPr lang="el-GR" sz="2000" dirty="0" smtClean="0">
                <a:solidFill>
                  <a:srgbClr val="002060"/>
                </a:solidFill>
                <a:latin typeface="Times New Roman"/>
                <a:ea typeface="Calibri"/>
                <a:cs typeface="Times New Roman"/>
              </a:rPr>
              <a:t>Είναι </a:t>
            </a:r>
            <a:r>
              <a:rPr lang="el-GR" sz="2000" dirty="0">
                <a:solidFill>
                  <a:srgbClr val="002060"/>
                </a:solidFill>
                <a:latin typeface="Times New Roman"/>
                <a:ea typeface="Calibri"/>
                <a:cs typeface="Times New Roman"/>
              </a:rPr>
              <a:t>ένα εργαλείο για την εκπλήρωση των στόχων της εντατικής παρακολούθησης και βελτίωσης της αξίας, της ποιότητας και της αποτελεσματικότητας της φροντίδας, συμπεριλαμβάνει ασθενείς και οικογένειες, βελτιώνει το συντονισμό και τη συνεργασία στη φροντίδα και προάγει την υγεία του πληθυσμού (</a:t>
            </a:r>
            <a:r>
              <a:rPr lang="en-US" sz="2000" dirty="0">
                <a:solidFill>
                  <a:srgbClr val="002060"/>
                </a:solidFill>
                <a:latin typeface="Times New Roman"/>
                <a:ea typeface="Calibri"/>
                <a:cs typeface="Times New Roman"/>
              </a:rPr>
              <a:t>Martin</a:t>
            </a:r>
            <a:r>
              <a:rPr lang="el-GR" sz="2000" dirty="0">
                <a:solidFill>
                  <a:srgbClr val="002060"/>
                </a:solidFill>
                <a:latin typeface="Times New Roman"/>
                <a:ea typeface="Calibri"/>
                <a:cs typeface="Times New Roman"/>
              </a:rPr>
              <a:t>,</a:t>
            </a:r>
            <a:r>
              <a:rPr lang="en-US" sz="2000" dirty="0" err="1">
                <a:solidFill>
                  <a:srgbClr val="002060"/>
                </a:solidFill>
                <a:latin typeface="Times New Roman"/>
                <a:ea typeface="Calibri"/>
                <a:cs typeface="Times New Roman"/>
              </a:rPr>
              <a:t>Monsen</a:t>
            </a:r>
            <a:r>
              <a:rPr lang="el-GR" sz="2000" dirty="0">
                <a:solidFill>
                  <a:srgbClr val="002060"/>
                </a:solidFill>
                <a:latin typeface="Times New Roman"/>
                <a:ea typeface="Calibri"/>
                <a:cs typeface="Times New Roman"/>
              </a:rPr>
              <a:t>, </a:t>
            </a:r>
            <a:r>
              <a:rPr lang="en-US" sz="2000" dirty="0">
                <a:solidFill>
                  <a:srgbClr val="002060"/>
                </a:solidFill>
                <a:latin typeface="Times New Roman"/>
                <a:ea typeface="Calibri"/>
                <a:cs typeface="Times New Roman"/>
              </a:rPr>
              <a:t>Bowles</a:t>
            </a:r>
            <a:r>
              <a:rPr lang="el-GR" sz="2000" dirty="0">
                <a:solidFill>
                  <a:srgbClr val="002060"/>
                </a:solidFill>
                <a:latin typeface="Times New Roman"/>
                <a:ea typeface="Calibri"/>
                <a:cs typeface="Times New Roman"/>
              </a:rPr>
              <a:t> 2011).</a:t>
            </a:r>
            <a:endParaRPr lang="el-GR" sz="2000" dirty="0">
              <a:solidFill>
                <a:srgbClr val="002060"/>
              </a:solidFill>
              <a:ea typeface="Calibri"/>
              <a:cs typeface="Times New Roman"/>
            </a:endParaRPr>
          </a:p>
          <a:p>
            <a:pPr indent="180340">
              <a:lnSpc>
                <a:spcPct val="115000"/>
              </a:lnSpc>
              <a:spcAft>
                <a:spcPts val="0"/>
              </a:spcAft>
            </a:pPr>
            <a:endParaRPr lang="el-GR" sz="2000" dirty="0">
              <a:ea typeface="Calibri"/>
              <a:cs typeface="Times New Roman"/>
            </a:endParaRPr>
          </a:p>
        </p:txBody>
      </p:sp>
    </p:spTree>
    <p:extLst>
      <p:ext uri="{BB962C8B-B14F-4D97-AF65-F5344CB8AC3E}">
        <p14:creationId xmlns:p14="http://schemas.microsoft.com/office/powerpoint/2010/main" val="333950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p:cNvGrpSpPr/>
          <p:nvPr/>
        </p:nvGrpSpPr>
        <p:grpSpPr>
          <a:xfrm>
            <a:off x="251519" y="0"/>
            <a:ext cx="8496944" cy="6669360"/>
            <a:chOff x="275078" y="0"/>
            <a:chExt cx="7523709" cy="6669360"/>
          </a:xfrm>
          <a:solidFill>
            <a:schemeClr val="accent2"/>
          </a:solidFill>
        </p:grpSpPr>
        <p:sp>
          <p:nvSpPr>
            <p:cNvPr id="8" name="Έλλειψη 7"/>
            <p:cNvSpPr/>
            <p:nvPr/>
          </p:nvSpPr>
          <p:spPr>
            <a:xfrm>
              <a:off x="6989033" y="3670132"/>
              <a:ext cx="385968" cy="386098"/>
            </a:xfrm>
            <a:prstGeom prst="ellipse">
              <a:avLst/>
            </a:prstGeom>
            <a:grp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Έλλειψη 8"/>
            <p:cNvSpPr/>
            <p:nvPr/>
          </p:nvSpPr>
          <p:spPr>
            <a:xfrm>
              <a:off x="6333134" y="3670132"/>
              <a:ext cx="385968" cy="386098"/>
            </a:xfrm>
            <a:prstGeom prst="ellipse">
              <a:avLst/>
            </a:prstGeom>
            <a:grp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Έλλειψη 9"/>
            <p:cNvSpPr/>
            <p:nvPr/>
          </p:nvSpPr>
          <p:spPr>
            <a:xfrm>
              <a:off x="5677235" y="3670132"/>
              <a:ext cx="385968" cy="386098"/>
            </a:xfrm>
            <a:prstGeom prst="ellipse">
              <a:avLst/>
            </a:prstGeom>
            <a:grp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Ελεύθερη σχεδίαση 15"/>
            <p:cNvSpPr/>
            <p:nvPr/>
          </p:nvSpPr>
          <p:spPr>
            <a:xfrm>
              <a:off x="275078" y="0"/>
              <a:ext cx="7523709" cy="6669360"/>
            </a:xfrm>
            <a:custGeom>
              <a:avLst/>
              <a:gdLst>
                <a:gd name="connsiteX0" fmla="*/ 0 w 3908237"/>
                <a:gd name="connsiteY0" fmla="*/ 1953939 h 3907877"/>
                <a:gd name="connsiteX1" fmla="*/ 1954119 w 3908237"/>
                <a:gd name="connsiteY1" fmla="*/ 0 h 3907877"/>
                <a:gd name="connsiteX2" fmla="*/ 3908238 w 3908237"/>
                <a:gd name="connsiteY2" fmla="*/ 1953939 h 3907877"/>
                <a:gd name="connsiteX3" fmla="*/ 1954119 w 3908237"/>
                <a:gd name="connsiteY3" fmla="*/ 3907878 h 3907877"/>
                <a:gd name="connsiteX4" fmla="*/ 0 w 3908237"/>
                <a:gd name="connsiteY4" fmla="*/ 1953939 h 3907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8237" h="3907877">
                  <a:moveTo>
                    <a:pt x="0" y="1953939"/>
                  </a:moveTo>
                  <a:cubicBezTo>
                    <a:pt x="0" y="874808"/>
                    <a:pt x="874889" y="0"/>
                    <a:pt x="1954119" y="0"/>
                  </a:cubicBezTo>
                  <a:cubicBezTo>
                    <a:pt x="3033349" y="0"/>
                    <a:pt x="3908238" y="874808"/>
                    <a:pt x="3908238" y="1953939"/>
                  </a:cubicBezTo>
                  <a:cubicBezTo>
                    <a:pt x="3908238" y="3033070"/>
                    <a:pt x="3033349" y="3907878"/>
                    <a:pt x="1954119" y="3907878"/>
                  </a:cubicBezTo>
                  <a:cubicBezTo>
                    <a:pt x="874889" y="3907878"/>
                    <a:pt x="0" y="3033070"/>
                    <a:pt x="0" y="1953939"/>
                  </a:cubicBezTo>
                  <a:close/>
                </a:path>
              </a:pathLst>
            </a:custGeom>
            <a:solidFill>
              <a:srgbClr val="002060"/>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7588" tIns="587535" rIns="587588" bIns="587535" numCol="1" spcCol="1270" anchor="ctr" anchorCtr="0">
              <a:noAutofit/>
            </a:bodyPr>
            <a:lstStyle/>
            <a:p>
              <a:pPr lvl="0" algn="ctr" defTabSz="533400">
                <a:lnSpc>
                  <a:spcPct val="90000"/>
                </a:lnSpc>
                <a:spcBef>
                  <a:spcPct val="0"/>
                </a:spcBef>
                <a:spcAft>
                  <a:spcPct val="35000"/>
                </a:spcAft>
              </a:pPr>
              <a:r>
                <a:rPr lang="el-GR" sz="2400" kern="1200" dirty="0" smtClean="0">
                  <a:latin typeface="Times New Roman"/>
                  <a:ea typeface="Calibri"/>
                  <a:cs typeface="Times New Roman"/>
                </a:rPr>
                <a:t>Το σύστημα έχει μεταφραστεί σε πολλές γλώσσες και εφαρμόζεται στην πράξη σε πολλά πανεπιστήμια και υπηρεσίες της κοινότητας (</a:t>
              </a:r>
              <a:r>
                <a:rPr lang="en-US" sz="2400" kern="1200" dirty="0" err="1" smtClean="0">
                  <a:latin typeface="Times New Roman"/>
                  <a:ea typeface="Calibri"/>
                  <a:cs typeface="Times New Roman"/>
                </a:rPr>
                <a:t>Elfrink</a:t>
              </a:r>
              <a:r>
                <a:rPr lang="el-GR" sz="2400" kern="1200" dirty="0" smtClean="0">
                  <a:latin typeface="Times New Roman"/>
                  <a:ea typeface="Calibri"/>
                  <a:cs typeface="Times New Roman"/>
                </a:rPr>
                <a:t> &amp; </a:t>
              </a:r>
              <a:r>
                <a:rPr lang="en-US" sz="2400" kern="1200" dirty="0" smtClean="0">
                  <a:latin typeface="Times New Roman"/>
                  <a:ea typeface="Calibri"/>
                  <a:cs typeface="Times New Roman"/>
                </a:rPr>
                <a:t>Davis</a:t>
              </a:r>
              <a:r>
                <a:rPr lang="el-GR" sz="2400" kern="1200" dirty="0" smtClean="0">
                  <a:latin typeface="Times New Roman"/>
                  <a:ea typeface="Calibri"/>
                  <a:cs typeface="Times New Roman"/>
                </a:rPr>
                <a:t> 2004;</a:t>
              </a:r>
              <a:r>
                <a:rPr lang="en-US" sz="2400" kern="1200" dirty="0" smtClean="0">
                  <a:latin typeface="Times New Roman"/>
                  <a:ea typeface="Calibri"/>
                  <a:cs typeface="Times New Roman"/>
                </a:rPr>
                <a:t>Chow et al</a:t>
              </a:r>
              <a:r>
                <a:rPr lang="el-GR" sz="2400" kern="1200" dirty="0" smtClean="0">
                  <a:latin typeface="Times New Roman"/>
                  <a:ea typeface="Calibri"/>
                  <a:cs typeface="Times New Roman"/>
                </a:rPr>
                <a:t> 2008; </a:t>
              </a:r>
              <a:r>
                <a:rPr lang="en-US" sz="2400" kern="1200" dirty="0" smtClean="0">
                  <a:latin typeface="Times New Roman"/>
                  <a:ea typeface="Calibri"/>
                  <a:cs typeface="Times New Roman"/>
                </a:rPr>
                <a:t>Martin</a:t>
              </a:r>
              <a:r>
                <a:rPr lang="el-GR" sz="2400" kern="1200" dirty="0" smtClean="0">
                  <a:latin typeface="Times New Roman"/>
                  <a:ea typeface="Calibri"/>
                  <a:cs typeface="Times New Roman"/>
                </a:rPr>
                <a:t> &amp; </a:t>
              </a:r>
              <a:r>
                <a:rPr lang="en-US" sz="2400" kern="1200" dirty="0" smtClean="0">
                  <a:latin typeface="Times New Roman"/>
                  <a:ea typeface="Calibri"/>
                  <a:cs typeface="Times New Roman"/>
                </a:rPr>
                <a:t>Bowels</a:t>
              </a:r>
              <a:r>
                <a:rPr lang="el-GR" sz="2400" kern="1200" dirty="0" smtClean="0">
                  <a:latin typeface="Times New Roman"/>
                  <a:ea typeface="Calibri"/>
                  <a:cs typeface="Times New Roman"/>
                </a:rPr>
                <a:t> 2008; </a:t>
              </a:r>
              <a:r>
                <a:rPr lang="en-US" sz="2400" kern="1200" dirty="0" smtClean="0">
                  <a:latin typeface="Times New Roman"/>
                  <a:ea typeface="Calibri"/>
                  <a:cs typeface="Times New Roman"/>
                </a:rPr>
                <a:t>Martin</a:t>
              </a:r>
              <a:r>
                <a:rPr lang="el-GR" sz="2400" kern="1200" dirty="0" smtClean="0">
                  <a:latin typeface="Times New Roman"/>
                  <a:ea typeface="Calibri"/>
                  <a:cs typeface="Times New Roman"/>
                </a:rPr>
                <a:t>, </a:t>
              </a:r>
              <a:r>
                <a:rPr lang="en-US" sz="2400" kern="1200" dirty="0" err="1" smtClean="0">
                  <a:latin typeface="Times New Roman"/>
                  <a:ea typeface="Calibri"/>
                  <a:cs typeface="Times New Roman"/>
                </a:rPr>
                <a:t>Scheet</a:t>
              </a:r>
              <a:r>
                <a:rPr lang="el-GR" sz="2400" kern="1200" dirty="0" smtClean="0">
                  <a:latin typeface="Times New Roman"/>
                  <a:ea typeface="Calibri"/>
                  <a:cs typeface="Times New Roman"/>
                </a:rPr>
                <a:t> &amp; </a:t>
              </a:r>
              <a:r>
                <a:rPr lang="en-US" sz="2400" kern="1200" dirty="0" smtClean="0">
                  <a:latin typeface="Times New Roman"/>
                  <a:ea typeface="Calibri"/>
                  <a:cs typeface="Times New Roman"/>
                </a:rPr>
                <a:t>Ruth</a:t>
              </a:r>
              <a:r>
                <a:rPr lang="el-GR" sz="2400" kern="1200" dirty="0" smtClean="0">
                  <a:latin typeface="Times New Roman"/>
                  <a:ea typeface="Calibri"/>
                  <a:cs typeface="Times New Roman"/>
                </a:rPr>
                <a:t> 1993).</a:t>
              </a:r>
              <a:endParaRPr lang="en-US" sz="2400" kern="1200" dirty="0" smtClean="0">
                <a:latin typeface="Times New Roman"/>
                <a:ea typeface="Calibri"/>
                <a:cs typeface="Times New Roman"/>
              </a:endParaRPr>
            </a:p>
            <a:p>
              <a:pPr lvl="0" algn="ctr" defTabSz="533400">
                <a:lnSpc>
                  <a:spcPct val="90000"/>
                </a:lnSpc>
                <a:spcBef>
                  <a:spcPct val="0"/>
                </a:spcBef>
                <a:spcAft>
                  <a:spcPct val="35000"/>
                </a:spcAft>
              </a:pPr>
              <a:r>
                <a:rPr lang="el-GR" sz="2400" kern="1200" dirty="0" smtClean="0">
                  <a:latin typeface="Times New Roman"/>
                  <a:ea typeface="Calibri"/>
                  <a:cs typeface="Times New Roman"/>
                </a:rPr>
                <a:t> Στην Ελλάδα, πολύ πρόσφατα, μεταφράστηκε επίσημα και εφαρμόστηκε στην </a:t>
              </a:r>
              <a:r>
                <a:rPr lang="el-GR" sz="2400" kern="1200" dirty="0" err="1" smtClean="0">
                  <a:latin typeface="Times New Roman"/>
                  <a:ea typeface="Calibri"/>
                  <a:cs typeface="Times New Roman"/>
                </a:rPr>
                <a:t>κατ’οίκον</a:t>
              </a:r>
              <a:r>
                <a:rPr lang="el-GR" sz="2400" kern="1200" dirty="0" smtClean="0">
                  <a:latin typeface="Times New Roman"/>
                  <a:ea typeface="Calibri"/>
                  <a:cs typeface="Times New Roman"/>
                </a:rPr>
                <a:t> φροντίδα ασθενών με </a:t>
              </a:r>
              <a:r>
                <a:rPr lang="en-US" sz="2400" kern="1200" dirty="0" smtClean="0">
                  <a:latin typeface="Times New Roman"/>
                  <a:ea typeface="Calibri"/>
                  <a:cs typeface="Times New Roman"/>
                </a:rPr>
                <a:t>Alzheimer</a:t>
              </a:r>
              <a:r>
                <a:rPr lang="el-GR" sz="2400" kern="1200" dirty="0" smtClean="0">
                  <a:latin typeface="Times New Roman"/>
                  <a:ea typeface="Calibri"/>
                  <a:cs typeface="Times New Roman"/>
                </a:rPr>
                <a:t> και τους φροντιστές τους στα πλαίσια μεταπτυχιακής εργασίας (</a:t>
              </a:r>
              <a:r>
                <a:rPr lang="el-GR" sz="2400" kern="1200" dirty="0" err="1" smtClean="0">
                  <a:latin typeface="Times New Roman"/>
                  <a:ea typeface="Calibri"/>
                  <a:cs typeface="Times New Roman"/>
                </a:rPr>
                <a:t>Γκαμπρίς</a:t>
              </a:r>
              <a:r>
                <a:rPr lang="el-GR" sz="2400" kern="1200" dirty="0" smtClean="0">
                  <a:latin typeface="Times New Roman"/>
                  <a:ea typeface="Calibri"/>
                  <a:cs typeface="Times New Roman"/>
                </a:rPr>
                <a:t> 2011). </a:t>
              </a:r>
              <a:endParaRPr lang="en-US" sz="2400" kern="1200" dirty="0" smtClean="0">
                <a:latin typeface="Times New Roman"/>
                <a:ea typeface="Calibri"/>
                <a:cs typeface="Times New Roman"/>
              </a:endParaRPr>
            </a:p>
            <a:p>
              <a:pPr lvl="0" algn="ctr" defTabSz="533400">
                <a:lnSpc>
                  <a:spcPct val="90000"/>
                </a:lnSpc>
                <a:spcBef>
                  <a:spcPct val="0"/>
                </a:spcBef>
                <a:spcAft>
                  <a:spcPct val="35000"/>
                </a:spcAft>
              </a:pPr>
              <a:r>
                <a:rPr lang="el-GR" sz="2400" i="1" kern="1200" dirty="0" smtClean="0">
                  <a:solidFill>
                    <a:srgbClr val="FFFF00"/>
                  </a:solidFill>
                  <a:latin typeface="Times New Roman"/>
                  <a:ea typeface="Calibri"/>
                  <a:cs typeface="Times New Roman"/>
                </a:rPr>
                <a:t>Πρόκληση για τα ελληνικά δεδομένα αποτελεί η εφαρμογή του στην πράξη σε διαφορετικούς πληθυσμούς καθώς και η ανάπτυξή του σε πληροφοριακό πρόγραμμα</a:t>
              </a:r>
              <a:r>
                <a:rPr lang="el-GR" sz="1200" kern="1200" dirty="0" smtClean="0">
                  <a:latin typeface="Times New Roman"/>
                  <a:ea typeface="Calibri"/>
                  <a:cs typeface="Times New Roman"/>
                </a:rPr>
                <a:t>. </a:t>
              </a:r>
              <a:endParaRPr lang="el-GR" sz="1200" kern="1200" dirty="0">
                <a:ea typeface="Calibri"/>
                <a:cs typeface="Times New Roman"/>
              </a:endParaRPr>
            </a:p>
          </p:txBody>
        </p:sp>
      </p:grpSp>
    </p:spTree>
    <p:extLst>
      <p:ext uri="{BB962C8B-B14F-4D97-AF65-F5344CB8AC3E}">
        <p14:creationId xmlns:p14="http://schemas.microsoft.com/office/powerpoint/2010/main" val="184781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72335152"/>
              </p:ext>
            </p:extLst>
          </p:nvPr>
        </p:nvGraphicFramePr>
        <p:xfrm>
          <a:off x="539552" y="836712"/>
          <a:ext cx="828092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16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229600" cy="1143000"/>
          </a:xfrm>
        </p:spPr>
        <p:txBody>
          <a:bodyPr>
            <a:noAutofit/>
          </a:bodyPr>
          <a:lstStyle/>
          <a:p>
            <a:r>
              <a:rPr lang="el-GR" sz="2400" dirty="0">
                <a:solidFill>
                  <a:srgbClr val="002060"/>
                </a:solidFill>
                <a:latin typeface="Times New Roman"/>
                <a:ea typeface="Calibri"/>
                <a:cs typeface="Times New Roman"/>
              </a:rPr>
              <a:t>Συγκεκριμένα το σύστημα ταξινόμησης </a:t>
            </a:r>
            <a:r>
              <a:rPr lang="en-US" sz="2400" dirty="0">
                <a:solidFill>
                  <a:srgbClr val="002060"/>
                </a:solidFill>
                <a:latin typeface="Times New Roman"/>
                <a:ea typeface="Calibri"/>
                <a:cs typeface="Times New Roman"/>
              </a:rPr>
              <a:t>Omaha</a:t>
            </a:r>
            <a:r>
              <a:rPr lang="el-GR" sz="2400" dirty="0">
                <a:solidFill>
                  <a:srgbClr val="002060"/>
                </a:solidFill>
                <a:latin typeface="Times New Roman"/>
                <a:ea typeface="Calibri"/>
                <a:cs typeface="Times New Roman"/>
              </a:rPr>
              <a:t>, μπορεί να εφαρμοστεί από τους </a:t>
            </a:r>
            <a:r>
              <a:rPr lang="el-GR" sz="2400" dirty="0" err="1">
                <a:solidFill>
                  <a:srgbClr val="002060"/>
                </a:solidFill>
                <a:latin typeface="Times New Roman"/>
                <a:ea typeface="Calibri"/>
                <a:cs typeface="Times New Roman"/>
              </a:rPr>
              <a:t>κατ’οίκον</a:t>
            </a:r>
            <a:r>
              <a:rPr lang="el-GR" sz="2400" dirty="0">
                <a:solidFill>
                  <a:srgbClr val="002060"/>
                </a:solidFill>
                <a:latin typeface="Times New Roman"/>
                <a:ea typeface="Calibri"/>
                <a:cs typeface="Times New Roman"/>
              </a:rPr>
              <a:t> επαγγελματίες υγείας, τους διαχειριστές της φροντίδας και τους </a:t>
            </a:r>
            <a:r>
              <a:rPr lang="en-US" sz="2400" dirty="0">
                <a:solidFill>
                  <a:srgbClr val="002060"/>
                </a:solidFill>
                <a:latin typeface="Times New Roman"/>
                <a:ea typeface="Calibri"/>
                <a:cs typeface="Times New Roman"/>
              </a:rPr>
              <a:t>administrators</a:t>
            </a:r>
            <a:r>
              <a:rPr lang="el-GR" sz="2400" dirty="0">
                <a:solidFill>
                  <a:srgbClr val="002060"/>
                </a:solidFill>
                <a:latin typeface="Times New Roman"/>
                <a:ea typeface="Calibri"/>
                <a:cs typeface="Times New Roman"/>
              </a:rPr>
              <a:t>, με τους ακόλουθους τρόπους (</a:t>
            </a:r>
            <a:r>
              <a:rPr lang="en-US" sz="2400" dirty="0">
                <a:solidFill>
                  <a:srgbClr val="002060"/>
                </a:solidFill>
                <a:latin typeface="Times New Roman"/>
                <a:ea typeface="Calibri"/>
                <a:cs typeface="Times New Roman"/>
              </a:rPr>
              <a:t>Martin</a:t>
            </a:r>
            <a:r>
              <a:rPr lang="el-GR" sz="2400" dirty="0">
                <a:solidFill>
                  <a:srgbClr val="002060"/>
                </a:solidFill>
                <a:latin typeface="Times New Roman"/>
                <a:ea typeface="Calibri"/>
                <a:cs typeface="Times New Roman"/>
              </a:rPr>
              <a:t> &amp; </a:t>
            </a:r>
            <a:r>
              <a:rPr lang="en-US" sz="2400" dirty="0" err="1">
                <a:solidFill>
                  <a:srgbClr val="002060"/>
                </a:solidFill>
                <a:latin typeface="Times New Roman"/>
                <a:ea typeface="Calibri"/>
                <a:cs typeface="Times New Roman"/>
              </a:rPr>
              <a:t>Scheet</a:t>
            </a:r>
            <a:r>
              <a:rPr lang="el-GR" sz="2400" dirty="0">
                <a:solidFill>
                  <a:srgbClr val="002060"/>
                </a:solidFill>
                <a:latin typeface="Times New Roman"/>
                <a:ea typeface="Calibri"/>
                <a:cs typeface="Times New Roman"/>
              </a:rPr>
              <a:t> 1992):</a:t>
            </a:r>
            <a:r>
              <a:rPr lang="el-GR" sz="2400" dirty="0">
                <a:solidFill>
                  <a:srgbClr val="002060"/>
                </a:solidFill>
                <a:ea typeface="Calibri"/>
                <a:cs typeface="Times New Roman"/>
              </a:rPr>
              <a:t/>
            </a:r>
            <a:br>
              <a:rPr lang="el-GR" sz="2400" dirty="0">
                <a:solidFill>
                  <a:srgbClr val="002060"/>
                </a:solidFill>
                <a:ea typeface="Calibri"/>
                <a:cs typeface="Times New Roman"/>
              </a:rPr>
            </a:br>
            <a:endParaRPr lang="el-GR" sz="2400" dirty="0">
              <a:solidFill>
                <a:srgbClr val="002060"/>
              </a:solidFill>
            </a:endParaRPr>
          </a:p>
        </p:txBody>
      </p:sp>
      <p:sp>
        <p:nvSpPr>
          <p:cNvPr id="3" name="Θέση περιεχομένου 2"/>
          <p:cNvSpPr>
            <a:spLocks noGrp="1"/>
          </p:cNvSpPr>
          <p:nvPr>
            <p:ph idx="1"/>
          </p:nvPr>
        </p:nvSpPr>
        <p:spPr>
          <a:xfrm>
            <a:off x="467544" y="1772816"/>
            <a:ext cx="8280920" cy="4824536"/>
          </a:xfrm>
          <a:solidFill>
            <a:schemeClr val="accent5">
              <a:lumMod val="20000"/>
              <a:lumOff val="80000"/>
            </a:schemeClr>
          </a:solidFill>
        </p:spPr>
        <p:txBody>
          <a:bodyPr>
            <a:noAutofit/>
          </a:bodyPr>
          <a:lstStyle/>
          <a:p>
            <a:pPr lvl="0">
              <a:lnSpc>
                <a:spcPct val="115000"/>
              </a:lnSpc>
              <a:buFont typeface="Symbol"/>
              <a:buChar char=""/>
            </a:pPr>
            <a:r>
              <a:rPr lang="el-GR" sz="1600" b="1" dirty="0" smtClean="0">
                <a:solidFill>
                  <a:srgbClr val="002060"/>
                </a:solidFill>
                <a:ea typeface="Calibri"/>
                <a:cs typeface="Times New Roman"/>
              </a:rPr>
              <a:t>Καθορίζει </a:t>
            </a:r>
            <a:r>
              <a:rPr lang="el-GR" sz="1600" b="1" dirty="0">
                <a:solidFill>
                  <a:srgbClr val="002060"/>
                </a:solidFill>
                <a:ea typeface="Calibri"/>
                <a:cs typeface="Times New Roman"/>
              </a:rPr>
              <a:t>τις προσδοκίες της υπηρεσίας από την κλινική πράξη και την καταγραφή</a:t>
            </a:r>
          </a:p>
          <a:p>
            <a:pPr lvl="0">
              <a:lnSpc>
                <a:spcPct val="115000"/>
              </a:lnSpc>
              <a:buFont typeface="Symbol"/>
              <a:buChar char=""/>
            </a:pPr>
            <a:r>
              <a:rPr lang="el-GR" sz="1600" b="1" dirty="0">
                <a:solidFill>
                  <a:srgbClr val="002060"/>
                </a:solidFill>
                <a:ea typeface="Calibri"/>
                <a:cs typeface="Times New Roman"/>
              </a:rPr>
              <a:t>Βοηθά τον επαγγελματία υγείας να αναγνωρίσει έγκαιρα τα σημαντικά προβλήματα του ατόμου. </a:t>
            </a:r>
          </a:p>
          <a:p>
            <a:pPr lvl="0">
              <a:lnSpc>
                <a:spcPct val="115000"/>
              </a:lnSpc>
              <a:buFont typeface="Symbol"/>
              <a:buChar char=""/>
            </a:pPr>
            <a:r>
              <a:rPr lang="el-GR" sz="1600" b="1" dirty="0">
                <a:solidFill>
                  <a:srgbClr val="002060"/>
                </a:solidFill>
                <a:ea typeface="Calibri"/>
                <a:cs typeface="Times New Roman"/>
              </a:rPr>
              <a:t>Καθοδηγεί τον επαγγελματία να συλλέξει στοιχεία από διαφορετικές κατηγορίες αναγκών </a:t>
            </a:r>
          </a:p>
          <a:p>
            <a:pPr lvl="0">
              <a:lnSpc>
                <a:spcPct val="115000"/>
              </a:lnSpc>
              <a:buFont typeface="Symbol"/>
              <a:buChar char=""/>
            </a:pPr>
            <a:r>
              <a:rPr lang="el-GR" sz="1600" b="1" dirty="0">
                <a:solidFill>
                  <a:srgbClr val="002060"/>
                </a:solidFill>
                <a:ea typeface="Calibri"/>
                <a:cs typeface="Times New Roman"/>
              </a:rPr>
              <a:t>Βοηθάει τον επαγγελματία να ανακαλύψει και να εστιάσει στα βασικά προβλήματα του ατόμου καθώς και να ανακαλύψει και να καταγράψει τις γνώσεις και συμπεριφορές του ατόμου που σχετίζονται με αυτά </a:t>
            </a:r>
          </a:p>
          <a:p>
            <a:pPr lvl="0">
              <a:lnSpc>
                <a:spcPct val="115000"/>
              </a:lnSpc>
              <a:buFont typeface="Symbol"/>
              <a:buChar char=""/>
            </a:pPr>
            <a:r>
              <a:rPr lang="el-GR" sz="1600" b="1" dirty="0">
                <a:solidFill>
                  <a:srgbClr val="002060"/>
                </a:solidFill>
                <a:ea typeface="Calibri"/>
                <a:cs typeface="Times New Roman"/>
              </a:rPr>
              <a:t>Βοηθάει τον επαγγελματία να εξακριβώσει τη πρόοδο του ατόμου στο χρόνο που του παρέχεται η </a:t>
            </a:r>
            <a:r>
              <a:rPr lang="el-GR" sz="1600" b="1" dirty="0" err="1">
                <a:solidFill>
                  <a:srgbClr val="002060"/>
                </a:solidFill>
                <a:ea typeface="Calibri"/>
                <a:cs typeface="Times New Roman"/>
              </a:rPr>
              <a:t>κατ’οίκον</a:t>
            </a:r>
            <a:r>
              <a:rPr lang="el-GR" sz="1600" b="1" dirty="0">
                <a:solidFill>
                  <a:srgbClr val="002060"/>
                </a:solidFill>
                <a:ea typeface="Calibri"/>
                <a:cs typeface="Times New Roman"/>
              </a:rPr>
              <a:t> φροντίδα </a:t>
            </a:r>
          </a:p>
          <a:p>
            <a:pPr lvl="0">
              <a:lnSpc>
                <a:spcPct val="115000"/>
              </a:lnSpc>
              <a:buFont typeface="Symbol"/>
              <a:buChar char=""/>
            </a:pPr>
            <a:r>
              <a:rPr lang="el-GR" sz="1600" b="1" dirty="0">
                <a:solidFill>
                  <a:srgbClr val="002060"/>
                </a:solidFill>
                <a:ea typeface="Calibri"/>
                <a:cs typeface="Times New Roman"/>
              </a:rPr>
              <a:t>Παρέχει δεδομένα προς χρήση σε ένα ολοκληρωμένο σύστημα διαχείρισης της πληροφορίας </a:t>
            </a:r>
          </a:p>
          <a:p>
            <a:pPr lvl="0">
              <a:lnSpc>
                <a:spcPct val="115000"/>
              </a:lnSpc>
              <a:buFont typeface="Symbol"/>
              <a:buChar char=""/>
            </a:pPr>
            <a:r>
              <a:rPr lang="el-GR" sz="1600" b="1" dirty="0">
                <a:solidFill>
                  <a:srgbClr val="002060"/>
                </a:solidFill>
                <a:ea typeface="Calibri"/>
                <a:cs typeface="Times New Roman"/>
              </a:rPr>
              <a:t>Βοηθάει τους διαχειριστές της φροντίδας και το προσωπικό της υπηρεσίας να περιγράφουν με ακρίβεια τις δραστηριότητες/παρεμβάσεις της υπηρεσίας, του ατόμου και των επαγγελματιών καθώς και τις αλλαγές του ατόμου (σε γνώσεις, πράξεις, συμπεριφορές, </a:t>
            </a:r>
            <a:r>
              <a:rPr lang="el-GR" sz="1600" b="1" dirty="0" err="1">
                <a:solidFill>
                  <a:srgbClr val="002060"/>
                </a:solidFill>
                <a:ea typeface="Calibri"/>
                <a:cs typeface="Times New Roman"/>
              </a:rPr>
              <a:t>κ.α</a:t>
            </a:r>
            <a:r>
              <a:rPr lang="el-GR" sz="1600" b="1" dirty="0" smtClean="0">
                <a:solidFill>
                  <a:srgbClr val="002060"/>
                </a:solidFill>
                <a:ea typeface="Calibri"/>
                <a:cs typeface="Times New Roman"/>
              </a:rPr>
              <a:t>)</a:t>
            </a:r>
            <a:endParaRPr lang="el-GR" sz="1600" b="1" dirty="0">
              <a:solidFill>
                <a:srgbClr val="002060"/>
              </a:solidFill>
              <a:ea typeface="Calibri"/>
              <a:cs typeface="Times New Roman"/>
            </a:endParaRPr>
          </a:p>
        </p:txBody>
      </p:sp>
    </p:spTree>
    <p:extLst>
      <p:ext uri="{BB962C8B-B14F-4D97-AF65-F5344CB8AC3E}">
        <p14:creationId xmlns:p14="http://schemas.microsoft.com/office/powerpoint/2010/main" val="3339507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836712"/>
            <a:ext cx="8229600" cy="4525963"/>
          </a:xfrm>
        </p:spPr>
        <p:txBody>
          <a:bodyPr>
            <a:normAutofit fontScale="62500" lnSpcReduction="20000"/>
          </a:bodyPr>
          <a:lstStyle/>
          <a:p>
            <a:pPr marL="0" indent="0">
              <a:lnSpc>
                <a:spcPct val="115000"/>
              </a:lnSpc>
              <a:spcAft>
                <a:spcPts val="0"/>
              </a:spcAft>
              <a:buNone/>
            </a:pPr>
            <a:r>
              <a:rPr lang="el-GR" b="1" dirty="0" smtClean="0">
                <a:latin typeface="Times New Roman"/>
                <a:ea typeface="Calibri"/>
                <a:cs typeface="Times New Roman"/>
              </a:rPr>
              <a:t>     </a:t>
            </a:r>
          </a:p>
          <a:p>
            <a:pPr marL="0" indent="0">
              <a:lnSpc>
                <a:spcPct val="115000"/>
              </a:lnSpc>
              <a:buNone/>
            </a:pPr>
            <a:r>
              <a:rPr lang="el-GR" b="1" dirty="0" smtClean="0">
                <a:solidFill>
                  <a:srgbClr val="002060"/>
                </a:solidFill>
                <a:latin typeface="Times New Roman"/>
                <a:ea typeface="Calibri"/>
                <a:cs typeface="Times New Roman"/>
              </a:rPr>
              <a:t>Επίπεδο </a:t>
            </a:r>
            <a:r>
              <a:rPr lang="el-GR" b="1" dirty="0">
                <a:solidFill>
                  <a:srgbClr val="002060"/>
                </a:solidFill>
                <a:latin typeface="Times New Roman"/>
                <a:ea typeface="Calibri"/>
                <a:cs typeface="Times New Roman"/>
              </a:rPr>
              <a:t>1: Τομείς:</a:t>
            </a:r>
            <a:r>
              <a:rPr lang="el-GR" dirty="0">
                <a:solidFill>
                  <a:srgbClr val="002060"/>
                </a:solidFill>
                <a:latin typeface="Times New Roman"/>
                <a:ea typeface="Calibri"/>
                <a:cs typeface="Times New Roman"/>
              </a:rPr>
              <a:t> οι τέσσερις τομείς, περιβαλλοντικός, </a:t>
            </a:r>
            <a:r>
              <a:rPr lang="el-GR" dirty="0" err="1">
                <a:solidFill>
                  <a:srgbClr val="002060"/>
                </a:solidFill>
                <a:latin typeface="Times New Roman"/>
                <a:ea typeface="Calibri"/>
                <a:cs typeface="Times New Roman"/>
              </a:rPr>
              <a:t>ψυχοκοινωνκός</a:t>
            </a:r>
            <a:r>
              <a:rPr lang="el-GR" dirty="0">
                <a:solidFill>
                  <a:srgbClr val="002060"/>
                </a:solidFill>
                <a:latin typeface="Times New Roman"/>
                <a:ea typeface="Calibri"/>
                <a:cs typeface="Times New Roman"/>
              </a:rPr>
              <a:t>, φυσιολογικό τομέας και τομέας συμπεριφορών σχετιζόμενων με την υγεία, αντιπροσωπεύουν τις τέσσερις ευρείες περιοχές της νοσηλευτικής </a:t>
            </a:r>
            <a:r>
              <a:rPr lang="el-GR" dirty="0" smtClean="0">
                <a:solidFill>
                  <a:srgbClr val="002060"/>
                </a:solidFill>
                <a:latin typeface="Times New Roman"/>
                <a:ea typeface="Calibri"/>
                <a:cs typeface="Times New Roman"/>
              </a:rPr>
              <a:t>πρακτικής.</a:t>
            </a:r>
            <a:endParaRPr lang="el-GR" sz="2800" dirty="0">
              <a:solidFill>
                <a:srgbClr val="002060"/>
              </a:solidFill>
              <a:ea typeface="Calibri"/>
              <a:cs typeface="Times New Roman"/>
            </a:endParaRPr>
          </a:p>
          <a:p>
            <a:pPr marL="0" indent="0">
              <a:lnSpc>
                <a:spcPct val="115000"/>
              </a:lnSpc>
              <a:buNone/>
            </a:pPr>
            <a:endParaRPr lang="el-GR" sz="2800" b="1" dirty="0">
              <a:solidFill>
                <a:srgbClr val="002060"/>
              </a:solidFill>
              <a:latin typeface="Times New Roman"/>
              <a:ea typeface="Calibri"/>
              <a:cs typeface="Times New Roman"/>
            </a:endParaRPr>
          </a:p>
          <a:p>
            <a:pPr marL="0" indent="0">
              <a:lnSpc>
                <a:spcPct val="115000"/>
              </a:lnSpc>
              <a:buNone/>
            </a:pPr>
            <a:r>
              <a:rPr lang="el-GR" b="1" dirty="0" smtClean="0">
                <a:solidFill>
                  <a:srgbClr val="009900"/>
                </a:solidFill>
                <a:latin typeface="Times New Roman"/>
                <a:ea typeface="Calibri"/>
                <a:cs typeface="Times New Roman"/>
              </a:rPr>
              <a:t>Επίπεδο </a:t>
            </a:r>
            <a:r>
              <a:rPr lang="el-GR" b="1" dirty="0">
                <a:solidFill>
                  <a:srgbClr val="009900"/>
                </a:solidFill>
                <a:latin typeface="Times New Roman"/>
                <a:ea typeface="Calibri"/>
                <a:cs typeface="Times New Roman"/>
              </a:rPr>
              <a:t>2: Προβλήματα: </a:t>
            </a:r>
            <a:r>
              <a:rPr lang="el-GR" dirty="0">
                <a:solidFill>
                  <a:srgbClr val="009900"/>
                </a:solidFill>
                <a:latin typeface="Times New Roman"/>
                <a:ea typeface="Calibri"/>
                <a:cs typeface="Times New Roman"/>
              </a:rPr>
              <a:t>τα προβλήματα των χρηστών/πελατών είναι οι 42 νοσηλευτικές διαγνώσεις ή περιοχές ανησυχίας η οποίες έχουν αρνητική επίδραση στην ποιότητα ζωής του </a:t>
            </a:r>
            <a:r>
              <a:rPr lang="el-GR" dirty="0" smtClean="0">
                <a:solidFill>
                  <a:srgbClr val="009900"/>
                </a:solidFill>
                <a:latin typeface="Times New Roman"/>
                <a:ea typeface="Calibri"/>
                <a:cs typeface="Times New Roman"/>
              </a:rPr>
              <a:t>χρήστη/πελάτη</a:t>
            </a:r>
            <a:endParaRPr lang="el-GR" sz="2800" dirty="0">
              <a:solidFill>
                <a:srgbClr val="009900"/>
              </a:solidFill>
              <a:ea typeface="Calibri"/>
              <a:cs typeface="Times New Roman"/>
            </a:endParaRPr>
          </a:p>
          <a:p>
            <a:pPr marL="0" indent="0">
              <a:lnSpc>
                <a:spcPct val="115000"/>
              </a:lnSpc>
              <a:buNone/>
            </a:pPr>
            <a:endParaRPr lang="el-GR" sz="2800" b="1" dirty="0">
              <a:solidFill>
                <a:srgbClr val="009900"/>
              </a:solidFill>
              <a:latin typeface="Times New Roman"/>
              <a:ea typeface="Calibri"/>
              <a:cs typeface="Times New Roman"/>
            </a:endParaRPr>
          </a:p>
          <a:p>
            <a:pPr marL="0" indent="0">
              <a:lnSpc>
                <a:spcPct val="115000"/>
              </a:lnSpc>
              <a:buNone/>
            </a:pPr>
            <a:r>
              <a:rPr lang="el-GR" b="1" dirty="0" smtClean="0">
                <a:solidFill>
                  <a:srgbClr val="C00000"/>
                </a:solidFill>
                <a:latin typeface="Times New Roman"/>
                <a:ea typeface="Calibri"/>
                <a:cs typeface="Times New Roman"/>
              </a:rPr>
              <a:t>Επίπεδο </a:t>
            </a:r>
            <a:r>
              <a:rPr lang="el-GR" b="1" dirty="0">
                <a:solidFill>
                  <a:srgbClr val="C00000"/>
                </a:solidFill>
                <a:latin typeface="Times New Roman"/>
                <a:ea typeface="Calibri"/>
                <a:cs typeface="Times New Roman"/>
              </a:rPr>
              <a:t>3: </a:t>
            </a:r>
            <a:r>
              <a:rPr lang="el-GR" b="1" dirty="0" err="1">
                <a:solidFill>
                  <a:srgbClr val="C00000"/>
                </a:solidFill>
                <a:latin typeface="Times New Roman"/>
                <a:ea typeface="Calibri"/>
                <a:cs typeface="Times New Roman"/>
              </a:rPr>
              <a:t>Τροποποιητές</a:t>
            </a:r>
            <a:r>
              <a:rPr lang="el-GR" b="1" dirty="0">
                <a:solidFill>
                  <a:srgbClr val="C00000"/>
                </a:solidFill>
                <a:latin typeface="Times New Roman"/>
                <a:ea typeface="Calibri"/>
                <a:cs typeface="Times New Roman"/>
              </a:rPr>
              <a:t>: α)  </a:t>
            </a:r>
            <a:r>
              <a:rPr lang="el-GR" dirty="0">
                <a:solidFill>
                  <a:srgbClr val="C00000"/>
                </a:solidFill>
                <a:latin typeface="Times New Roman"/>
                <a:ea typeface="Calibri"/>
                <a:cs typeface="Times New Roman"/>
              </a:rPr>
              <a:t>άτομο, οικογένεια, </a:t>
            </a:r>
            <a:r>
              <a:rPr lang="el-GR" dirty="0" smtClean="0">
                <a:solidFill>
                  <a:srgbClr val="C00000"/>
                </a:solidFill>
                <a:latin typeface="Times New Roman"/>
                <a:ea typeface="Calibri"/>
                <a:cs typeface="Times New Roman"/>
              </a:rPr>
              <a:t>κοινότητα</a:t>
            </a:r>
            <a:r>
              <a:rPr lang="el-GR" sz="2800" dirty="0">
                <a:solidFill>
                  <a:srgbClr val="C00000"/>
                </a:solidFill>
                <a:ea typeface="Calibri"/>
                <a:cs typeface="Times New Roman"/>
              </a:rPr>
              <a:t> </a:t>
            </a:r>
            <a:r>
              <a:rPr lang="el-GR" sz="2800" dirty="0" smtClean="0">
                <a:solidFill>
                  <a:srgbClr val="C00000"/>
                </a:solidFill>
                <a:ea typeface="Calibri"/>
                <a:cs typeface="Times New Roman"/>
              </a:rPr>
              <a:t>                                                                                                </a:t>
            </a:r>
            <a:r>
              <a:rPr lang="el-GR" b="1" dirty="0" smtClean="0">
                <a:solidFill>
                  <a:srgbClr val="C00000"/>
                </a:solidFill>
                <a:latin typeface="Times New Roman"/>
                <a:ea typeface="Calibri"/>
                <a:cs typeface="Times New Roman"/>
              </a:rPr>
              <a:t>β</a:t>
            </a:r>
            <a:r>
              <a:rPr lang="el-GR" b="1" dirty="0">
                <a:solidFill>
                  <a:srgbClr val="C00000"/>
                </a:solidFill>
                <a:latin typeface="Times New Roman"/>
                <a:ea typeface="Calibri"/>
                <a:cs typeface="Times New Roman"/>
              </a:rPr>
              <a:t>)</a:t>
            </a:r>
            <a:r>
              <a:rPr lang="el-GR" dirty="0">
                <a:solidFill>
                  <a:srgbClr val="C00000"/>
                </a:solidFill>
                <a:latin typeface="Times New Roman"/>
                <a:ea typeface="Calibri"/>
                <a:cs typeface="Times New Roman"/>
              </a:rPr>
              <a:t> προαγωγή υγείας, δυνητικός και </a:t>
            </a:r>
            <a:r>
              <a:rPr lang="el-GR" dirty="0" smtClean="0">
                <a:solidFill>
                  <a:srgbClr val="C00000"/>
                </a:solidFill>
                <a:latin typeface="Times New Roman"/>
                <a:ea typeface="Calibri"/>
                <a:cs typeface="Times New Roman"/>
              </a:rPr>
              <a:t>Υπαρκτός</a:t>
            </a:r>
            <a:endParaRPr lang="el-GR" sz="2800" dirty="0">
              <a:solidFill>
                <a:srgbClr val="C00000"/>
              </a:solidFill>
              <a:ea typeface="Calibri"/>
              <a:cs typeface="Times New Roman"/>
            </a:endParaRPr>
          </a:p>
          <a:p>
            <a:pPr marL="0" indent="0">
              <a:lnSpc>
                <a:spcPct val="115000"/>
              </a:lnSpc>
              <a:buNone/>
            </a:pPr>
            <a:endParaRPr lang="el-GR" sz="2800" b="1" dirty="0">
              <a:solidFill>
                <a:srgbClr val="C00000"/>
              </a:solidFill>
              <a:latin typeface="Times New Roman"/>
              <a:ea typeface="Calibri"/>
              <a:cs typeface="Times New Roman"/>
            </a:endParaRPr>
          </a:p>
          <a:p>
            <a:pPr marL="0" indent="0">
              <a:lnSpc>
                <a:spcPct val="115000"/>
              </a:lnSpc>
              <a:buNone/>
            </a:pPr>
            <a:r>
              <a:rPr lang="el-GR" b="1" dirty="0" smtClean="0">
                <a:solidFill>
                  <a:srgbClr val="FF0000"/>
                </a:solidFill>
                <a:latin typeface="Times New Roman"/>
                <a:ea typeface="Calibri"/>
                <a:cs typeface="Times New Roman"/>
              </a:rPr>
              <a:t>Επίπεδο </a:t>
            </a:r>
            <a:r>
              <a:rPr lang="el-GR" b="1" dirty="0">
                <a:solidFill>
                  <a:srgbClr val="FF0000"/>
                </a:solidFill>
                <a:latin typeface="Times New Roman"/>
                <a:ea typeface="Calibri"/>
                <a:cs typeface="Times New Roman"/>
              </a:rPr>
              <a:t>4 : Σημεία/συμπτώματα</a:t>
            </a:r>
            <a:endParaRPr lang="el-GR" sz="2800" dirty="0">
              <a:solidFill>
                <a:srgbClr val="FF0000"/>
              </a:solidFill>
              <a:ea typeface="Calibri"/>
              <a:cs typeface="Times New Roman"/>
            </a:endParaRPr>
          </a:p>
          <a:p>
            <a:pPr indent="0">
              <a:lnSpc>
                <a:spcPct val="115000"/>
              </a:lnSpc>
              <a:spcAft>
                <a:spcPts val="0"/>
              </a:spcAft>
              <a:buNone/>
            </a:pPr>
            <a:endParaRPr lang="el-GR" sz="2800" dirty="0">
              <a:ea typeface="Calibri"/>
              <a:cs typeface="Times New Roman"/>
            </a:endParaRPr>
          </a:p>
        </p:txBody>
      </p:sp>
    </p:spTree>
    <p:extLst>
      <p:ext uri="{BB962C8B-B14F-4D97-AF65-F5344CB8AC3E}">
        <p14:creationId xmlns:p14="http://schemas.microsoft.com/office/powerpoint/2010/main" val="333950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Πίνακας 4"/>
          <p:cNvGraphicFramePr>
            <a:graphicFrameLocks noGrp="1"/>
          </p:cNvGraphicFramePr>
          <p:nvPr/>
        </p:nvGraphicFramePr>
        <p:xfrm>
          <a:off x="211138" y="188913"/>
          <a:ext cx="8753476" cy="6817074"/>
        </p:xfrm>
        <a:graphic>
          <a:graphicData uri="http://schemas.openxmlformats.org/drawingml/2006/table">
            <a:tbl>
              <a:tblPr firstRow="1" firstCol="1" bandRow="1"/>
              <a:tblGrid>
                <a:gridCol w="4376738"/>
                <a:gridCol w="4376738"/>
              </a:tblGrid>
              <a:tr h="560802">
                <a:tc gridSpan="2">
                  <a:txBody>
                    <a:bodyPr/>
                    <a:lstStyle/>
                    <a:p>
                      <a:pPr algn="ctr">
                        <a:lnSpc>
                          <a:spcPct val="115000"/>
                        </a:lnSpc>
                        <a:spcAft>
                          <a:spcPts val="0"/>
                        </a:spcAft>
                      </a:pPr>
                      <a:r>
                        <a:rPr lang="el-GR" sz="1600" b="1" dirty="0" smtClean="0">
                          <a:solidFill>
                            <a:srgbClr val="0070C0"/>
                          </a:solidFill>
                          <a:effectLst/>
                          <a:latin typeface="+mn-lt"/>
                          <a:ea typeface="Calibri"/>
                          <a:cs typeface="Times New Roman"/>
                        </a:rPr>
                        <a:t>Σύστημα </a:t>
                      </a:r>
                      <a:r>
                        <a:rPr lang="el-GR" sz="1600" b="1" dirty="0">
                          <a:solidFill>
                            <a:srgbClr val="0070C0"/>
                          </a:solidFill>
                          <a:effectLst/>
                          <a:latin typeface="+mn-lt"/>
                          <a:ea typeface="Calibri"/>
                          <a:cs typeface="Times New Roman"/>
                        </a:rPr>
                        <a:t>Ταξινόμησης </a:t>
                      </a:r>
                      <a:r>
                        <a:rPr lang="el-GR" sz="1600" b="1" dirty="0" smtClean="0">
                          <a:solidFill>
                            <a:srgbClr val="0070C0"/>
                          </a:solidFill>
                          <a:effectLst/>
                          <a:latin typeface="+mn-lt"/>
                          <a:ea typeface="Calibri"/>
                          <a:cs typeface="Times New Roman"/>
                        </a:rPr>
                        <a:t>Προβλημάτων</a:t>
                      </a:r>
                      <a:r>
                        <a:rPr lang="en-US" sz="1600" b="1" dirty="0" smtClean="0">
                          <a:solidFill>
                            <a:srgbClr val="0070C0"/>
                          </a:solidFill>
                          <a:effectLst/>
                          <a:latin typeface="+mn-lt"/>
                          <a:ea typeface="Calibri"/>
                          <a:cs typeface="Times New Roman"/>
                        </a:rPr>
                        <a:t>    </a:t>
                      </a:r>
                      <a:r>
                        <a:rPr lang="el-GR" sz="1600" b="1" kern="1200" dirty="0" smtClean="0">
                          <a:solidFill>
                            <a:srgbClr val="0070C0"/>
                          </a:solidFill>
                          <a:effectLst/>
                          <a:latin typeface="+mn-lt"/>
                          <a:ea typeface="+mn-ea"/>
                          <a:cs typeface="+mn-cs"/>
                        </a:rPr>
                        <a:t> </a:t>
                      </a:r>
                      <a:endParaRPr lang="en-US" sz="1600" b="1" kern="1200" dirty="0" smtClean="0">
                        <a:solidFill>
                          <a:srgbClr val="0070C0"/>
                        </a:solidFill>
                        <a:effectLst/>
                        <a:latin typeface="+mn-lt"/>
                        <a:ea typeface="+mn-ea"/>
                        <a:cs typeface="+mn-cs"/>
                      </a:endParaRPr>
                    </a:p>
                    <a:p>
                      <a:pPr algn="ctr">
                        <a:lnSpc>
                          <a:spcPct val="115000"/>
                        </a:lnSpc>
                        <a:spcAft>
                          <a:spcPts val="0"/>
                        </a:spcAft>
                      </a:pPr>
                      <a:r>
                        <a:rPr lang="el-GR" sz="1600" b="1" kern="1200" dirty="0" smtClean="0">
                          <a:solidFill>
                            <a:srgbClr val="0070C0"/>
                          </a:solidFill>
                          <a:effectLst/>
                          <a:latin typeface="+mn-lt"/>
                          <a:ea typeface="+mn-ea"/>
                          <a:cs typeface="+mn-cs"/>
                        </a:rPr>
                        <a:t>Τομείς προβλημάτων του ασθενούς/οικογένειας/ομάδας </a:t>
                      </a:r>
                      <a:endParaRPr lang="el-GR" sz="1600" b="1" dirty="0">
                        <a:solidFill>
                          <a:srgbClr val="0070C0"/>
                        </a:solidFill>
                        <a:effectLst/>
                        <a:latin typeface="+mn-lt"/>
                        <a:ea typeface="Calibri"/>
                        <a:cs typeface="Times New Roman"/>
                      </a:endParaRPr>
                    </a:p>
                  </a:txBody>
                  <a:tcPr marL="58258" marR="58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l-GR"/>
                    </a:p>
                  </a:txBody>
                  <a:tcPr/>
                </a:tc>
              </a:tr>
              <a:tr h="5993573">
                <a:tc>
                  <a:txBody>
                    <a:bodyPr/>
                    <a:lstStyle/>
                    <a:p>
                      <a:pPr>
                        <a:lnSpc>
                          <a:spcPct val="115000"/>
                        </a:lnSpc>
                        <a:spcAft>
                          <a:spcPts val="0"/>
                        </a:spcAft>
                      </a:pPr>
                      <a:r>
                        <a:rPr lang="el-GR" sz="1800" b="1" dirty="0">
                          <a:solidFill>
                            <a:srgbClr val="0070C0"/>
                          </a:solidFill>
                          <a:effectLst/>
                          <a:latin typeface="Times New Roman"/>
                          <a:ea typeface="Calibri"/>
                          <a:cs typeface="Times New Roman"/>
                        </a:rPr>
                        <a:t>Περιβαλλοντικός τομέας:</a:t>
                      </a:r>
                      <a:r>
                        <a:rPr lang="el-GR" sz="1800" dirty="0">
                          <a:solidFill>
                            <a:srgbClr val="0070C0"/>
                          </a:solidFill>
                          <a:effectLst/>
                          <a:latin typeface="Times New Roman"/>
                          <a:ea typeface="Calibri"/>
                          <a:cs typeface="Times New Roman"/>
                        </a:rPr>
                        <a:t> </a:t>
                      </a:r>
                      <a:endParaRPr lang="el-GR" sz="1800" dirty="0">
                        <a:solidFill>
                          <a:srgbClr val="0070C0"/>
                        </a:solidFill>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Εισόδημα</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Υγιεινή</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Κατοικία</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Ασφάλεια γειτονιάς/ χώρου εργασίας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 </a:t>
                      </a:r>
                      <a:endParaRPr lang="el-GR" sz="1100" dirty="0">
                        <a:effectLst/>
                        <a:latin typeface="Calibri"/>
                        <a:ea typeface="Calibri"/>
                        <a:cs typeface="Times New Roman"/>
                      </a:endParaRPr>
                    </a:p>
                    <a:p>
                      <a:pPr>
                        <a:lnSpc>
                          <a:spcPct val="115000"/>
                        </a:lnSpc>
                        <a:spcAft>
                          <a:spcPts val="0"/>
                        </a:spcAft>
                      </a:pPr>
                      <a:r>
                        <a:rPr lang="el-GR" sz="1800" b="1" dirty="0">
                          <a:solidFill>
                            <a:srgbClr val="0070C0"/>
                          </a:solidFill>
                          <a:effectLst/>
                          <a:latin typeface="Times New Roman"/>
                          <a:ea typeface="Calibri"/>
                          <a:cs typeface="Times New Roman"/>
                        </a:rPr>
                        <a:t>Ψυχοκοινωνικός τομέας:</a:t>
                      </a:r>
                      <a:r>
                        <a:rPr lang="el-GR" sz="1800" dirty="0">
                          <a:solidFill>
                            <a:srgbClr val="0070C0"/>
                          </a:solidFill>
                          <a:effectLst/>
                          <a:latin typeface="Times New Roman"/>
                          <a:ea typeface="Calibri"/>
                          <a:cs typeface="Times New Roman"/>
                        </a:rPr>
                        <a:t> </a:t>
                      </a:r>
                      <a:endParaRPr lang="el-GR" sz="1800" dirty="0">
                        <a:solidFill>
                          <a:srgbClr val="0070C0"/>
                        </a:solidFill>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Επικοινωνία με κοινωνικούς πόρους</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Κοινωνική επαφή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Αλλαγή ρόλων</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Διαπροσωπική σχέση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Πνευματικότητα</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Θρήνος</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Ψυχική υγεία</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Σεξουαλικότητα</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Εκπλήρωση ρόλου φροντιστή/γονέα</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Παραμέληση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Κακοποίησης αύξηση και ανάπτυξη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 </a:t>
                      </a:r>
                      <a:endParaRPr lang="el-GR" sz="1100" dirty="0">
                        <a:effectLst/>
                        <a:latin typeface="Calibri"/>
                        <a:ea typeface="Calibri"/>
                        <a:cs typeface="Times New Roman"/>
                      </a:endParaRPr>
                    </a:p>
                    <a:p>
                      <a:pPr>
                        <a:lnSpc>
                          <a:spcPct val="115000"/>
                        </a:lnSpc>
                        <a:spcAft>
                          <a:spcPts val="0"/>
                        </a:spcAft>
                      </a:pPr>
                      <a:r>
                        <a:rPr lang="el-GR" sz="1800" b="1" dirty="0">
                          <a:solidFill>
                            <a:srgbClr val="0070C0"/>
                          </a:solidFill>
                          <a:effectLst/>
                          <a:latin typeface="Times New Roman"/>
                          <a:ea typeface="Calibri"/>
                          <a:cs typeface="Times New Roman"/>
                        </a:rPr>
                        <a:t>Φυσιολογικός τομέας</a:t>
                      </a:r>
                      <a:r>
                        <a:rPr lang="el-GR" sz="1800" dirty="0">
                          <a:solidFill>
                            <a:srgbClr val="0070C0"/>
                          </a:solidFill>
                          <a:effectLst/>
                          <a:latin typeface="Times New Roman"/>
                          <a:ea typeface="Calibri"/>
                          <a:cs typeface="Times New Roman"/>
                        </a:rPr>
                        <a:t>: </a:t>
                      </a:r>
                      <a:endParaRPr lang="el-GR" sz="1800" dirty="0">
                        <a:solidFill>
                          <a:srgbClr val="0070C0"/>
                        </a:solidFill>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Ακοή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Όραση</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Ομιλία και γλώσσα</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Στοματική </a:t>
                      </a:r>
                      <a:r>
                        <a:rPr lang="el-GR" sz="1100" dirty="0" err="1">
                          <a:effectLst/>
                          <a:latin typeface="Times New Roman"/>
                          <a:ea typeface="Calibri"/>
                          <a:cs typeface="Times New Roman"/>
                        </a:rPr>
                        <a:t>υγιηνή</a:t>
                      </a:r>
                      <a:r>
                        <a:rPr lang="el-GR" sz="1100" dirty="0">
                          <a:effectLst/>
                          <a:latin typeface="Times New Roman"/>
                          <a:ea typeface="Calibri"/>
                          <a:cs typeface="Times New Roman"/>
                        </a:rPr>
                        <a:t>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Γνωστική λειτουργία </a:t>
                      </a:r>
                      <a:endParaRPr lang="el-GR" sz="1100" dirty="0">
                        <a:effectLst/>
                        <a:latin typeface="Calibri"/>
                        <a:ea typeface="Calibri"/>
                        <a:cs typeface="Times New Roman"/>
                      </a:endParaRPr>
                    </a:p>
                    <a:p>
                      <a:pPr>
                        <a:lnSpc>
                          <a:spcPct val="115000"/>
                        </a:lnSpc>
                        <a:spcAft>
                          <a:spcPts val="0"/>
                        </a:spcAft>
                      </a:pPr>
                      <a:r>
                        <a:rPr lang="el-GR" sz="1100" dirty="0">
                          <a:effectLst/>
                          <a:latin typeface="Times New Roman"/>
                          <a:ea typeface="Calibri"/>
                          <a:cs typeface="Times New Roman"/>
                        </a:rPr>
                        <a:t>Πόνος </a:t>
                      </a:r>
                      <a:endParaRPr lang="el-GR" sz="1100" dirty="0">
                        <a:effectLst/>
                        <a:latin typeface="Calibri"/>
                        <a:ea typeface="Calibri"/>
                        <a:cs typeface="Times New Roman"/>
                      </a:endParaRPr>
                    </a:p>
                  </a:txBody>
                  <a:tcPr marL="58258" marR="58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c>
                  <a:txBody>
                    <a:bodyPr/>
                    <a:lstStyle/>
                    <a:p>
                      <a:pPr>
                        <a:lnSpc>
                          <a:spcPct val="115000"/>
                        </a:lnSpc>
                        <a:spcAft>
                          <a:spcPts val="0"/>
                        </a:spcAft>
                      </a:pPr>
                      <a:r>
                        <a:rPr lang="el-GR" sz="1800" b="1" dirty="0">
                          <a:solidFill>
                            <a:srgbClr val="0070C0"/>
                          </a:solidFill>
                          <a:effectLst/>
                          <a:latin typeface="Times New Roman"/>
                          <a:ea typeface="Calibri"/>
                          <a:cs typeface="Times New Roman"/>
                        </a:rPr>
                        <a:t>Φυσιολογικός τομέας (συνέχεια)</a:t>
                      </a:r>
                      <a:endParaRPr lang="el-GR" sz="1800" dirty="0">
                        <a:solidFill>
                          <a:srgbClr val="0070C0"/>
                        </a:solidFill>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Συνείδηση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Δέρμα</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Νεύρο-</a:t>
                      </a:r>
                      <a:r>
                        <a:rPr lang="el-GR" sz="1200" dirty="0" err="1">
                          <a:effectLst/>
                          <a:latin typeface="Times New Roman"/>
                          <a:ea typeface="Calibri"/>
                          <a:cs typeface="Times New Roman"/>
                        </a:rPr>
                        <a:t>μυο</a:t>
                      </a:r>
                      <a:r>
                        <a:rPr lang="el-GR" sz="1200" dirty="0">
                          <a:effectLst/>
                          <a:latin typeface="Times New Roman"/>
                          <a:ea typeface="Calibri"/>
                          <a:cs typeface="Times New Roman"/>
                        </a:rPr>
                        <a:t>-σκελετική λειτουργία</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Αναπνοή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Κυκλοφορία</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Πέψη ενυδάτωση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Εντερική λειτουργία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Λειτουργία ουροποιητικού συστήματος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Λειτουργία αναπαραγωγικού  συστήματος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Κύηση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Λοχεία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Μεταδιδόμενη/λοιμώδης κατάσταση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 </a:t>
                      </a:r>
                      <a:endParaRPr lang="el-GR" sz="1200" dirty="0">
                        <a:effectLst/>
                        <a:latin typeface="Calibri"/>
                        <a:ea typeface="Calibri"/>
                        <a:cs typeface="Times New Roman"/>
                      </a:endParaRPr>
                    </a:p>
                    <a:p>
                      <a:pPr>
                        <a:lnSpc>
                          <a:spcPct val="115000"/>
                        </a:lnSpc>
                        <a:spcAft>
                          <a:spcPts val="0"/>
                        </a:spcAft>
                      </a:pPr>
                      <a:r>
                        <a:rPr lang="el-GR" sz="1800" b="1" dirty="0">
                          <a:solidFill>
                            <a:srgbClr val="0070C0"/>
                          </a:solidFill>
                          <a:effectLst/>
                          <a:latin typeface="Times New Roman"/>
                          <a:ea typeface="Calibri"/>
                          <a:cs typeface="Times New Roman"/>
                        </a:rPr>
                        <a:t>Τομέας συμπεριφορών σχετιζόμενων με την υγεία: </a:t>
                      </a:r>
                      <a:endParaRPr lang="el-GR" sz="1800" dirty="0">
                        <a:solidFill>
                          <a:srgbClr val="0070C0"/>
                        </a:solidFill>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Διατροφή συνήθειες ύπνου και ανάπαυσης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Φυσική δραστηριότητα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Ατομική υγιεινή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Χρήση ουσιών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Οικογενειακός προγραμματισμός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Επίβλεψη φροντίδας υγείας</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Φαρμακευτική αγωγή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 </a:t>
                      </a:r>
                      <a:endParaRPr lang="el-GR" sz="1200" dirty="0">
                        <a:effectLst/>
                        <a:latin typeface="Calibri"/>
                        <a:ea typeface="Calibri"/>
                        <a:cs typeface="Times New Roman"/>
                      </a:endParaRPr>
                    </a:p>
                    <a:p>
                      <a:pPr>
                        <a:lnSpc>
                          <a:spcPct val="115000"/>
                        </a:lnSpc>
                        <a:spcAft>
                          <a:spcPts val="0"/>
                        </a:spcAft>
                      </a:pPr>
                      <a:r>
                        <a:rPr lang="el-GR" sz="1200" dirty="0">
                          <a:effectLst/>
                          <a:latin typeface="Times New Roman"/>
                          <a:ea typeface="Calibri"/>
                          <a:cs typeface="Times New Roman"/>
                        </a:rPr>
                        <a:t> </a:t>
                      </a:r>
                      <a:endParaRPr lang="el-GR" sz="1200" dirty="0">
                        <a:effectLst/>
                        <a:latin typeface="Calibri"/>
                        <a:ea typeface="Calibri"/>
                        <a:cs typeface="Times New Roman"/>
                      </a:endParaRPr>
                    </a:p>
                  </a:txBody>
                  <a:tcPr marL="58258" marR="58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r>
              <a:tr h="262350">
                <a:tc gridSpan="2">
                  <a:txBody>
                    <a:bodyPr/>
                    <a:lstStyle/>
                    <a:p>
                      <a:pPr>
                        <a:lnSpc>
                          <a:spcPct val="115000"/>
                        </a:lnSpc>
                        <a:spcAft>
                          <a:spcPts val="0"/>
                        </a:spcAft>
                      </a:pPr>
                      <a:r>
                        <a:rPr lang="el-GR" sz="800" dirty="0">
                          <a:effectLst/>
                          <a:latin typeface="Times New Roman"/>
                          <a:ea typeface="Calibri"/>
                          <a:cs typeface="Times New Roman"/>
                        </a:rPr>
                        <a:t>Πηγή: </a:t>
                      </a:r>
                      <a:r>
                        <a:rPr lang="el-GR" sz="800" dirty="0" err="1">
                          <a:effectLst/>
                          <a:latin typeface="Times New Roman"/>
                          <a:ea typeface="Calibri"/>
                          <a:cs typeface="Times New Roman"/>
                        </a:rPr>
                        <a:t>Γκαμπρίς</a:t>
                      </a:r>
                      <a:r>
                        <a:rPr lang="el-GR" sz="800" dirty="0">
                          <a:effectLst/>
                          <a:latin typeface="Times New Roman"/>
                          <a:ea typeface="Calibri"/>
                          <a:cs typeface="Times New Roman"/>
                        </a:rPr>
                        <a:t> Χ (2011) Εφαρμογή και αξιολόγηση του συστήματος </a:t>
                      </a:r>
                      <a:r>
                        <a:rPr lang="en-US" sz="800" dirty="0">
                          <a:effectLst/>
                          <a:latin typeface="Times New Roman"/>
                          <a:ea typeface="Calibri"/>
                          <a:cs typeface="Times New Roman"/>
                        </a:rPr>
                        <a:t>Omaha</a:t>
                      </a:r>
                      <a:r>
                        <a:rPr lang="el-GR" sz="800" dirty="0">
                          <a:effectLst/>
                          <a:latin typeface="Times New Roman"/>
                          <a:ea typeface="Calibri"/>
                          <a:cs typeface="Times New Roman"/>
                        </a:rPr>
                        <a:t> στην κοινοτική νοσηλευτική στην Ελλάδα. ΜΤΧ εργασία, ΕΚΠΑ, Τμήμα Νοσηλευτικής, Αθήνα</a:t>
                      </a:r>
                      <a:endParaRPr lang="el-GR" sz="900" dirty="0">
                        <a:effectLst/>
                        <a:latin typeface="Calibri"/>
                        <a:ea typeface="Calibri"/>
                        <a:cs typeface="Times New Roman"/>
                      </a:endParaRPr>
                    </a:p>
                  </a:txBody>
                  <a:tcPr marL="58258" marR="582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Tree>
    <p:extLst>
      <p:ext uri="{BB962C8B-B14F-4D97-AF65-F5344CB8AC3E}">
        <p14:creationId xmlns:p14="http://schemas.microsoft.com/office/powerpoint/2010/main" val="192099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404664"/>
            <a:ext cx="8352928" cy="6048672"/>
          </a:xfrm>
          <a:solidFill>
            <a:srgbClr val="002060"/>
          </a:solidFill>
        </p:spPr>
        <p:txBody>
          <a:bodyPr>
            <a:normAutofit fontScale="70000" lnSpcReduction="20000"/>
          </a:bodyPr>
          <a:lstStyle/>
          <a:p>
            <a:pPr indent="180340">
              <a:lnSpc>
                <a:spcPct val="115000"/>
              </a:lnSpc>
              <a:spcAft>
                <a:spcPts val="0"/>
              </a:spcAft>
            </a:pPr>
            <a:r>
              <a:rPr lang="el-GR" sz="3400" dirty="0" smtClean="0">
                <a:solidFill>
                  <a:schemeClr val="bg1"/>
                </a:solidFill>
                <a:latin typeface="Times New Roman"/>
                <a:ea typeface="Calibri"/>
                <a:cs typeface="Times New Roman"/>
              </a:rPr>
              <a:t>Το </a:t>
            </a:r>
            <a:r>
              <a:rPr lang="el-GR" sz="3400" dirty="0">
                <a:solidFill>
                  <a:schemeClr val="bg1"/>
                </a:solidFill>
                <a:latin typeface="Times New Roman"/>
                <a:ea typeface="Calibri"/>
                <a:cs typeface="Times New Roman"/>
              </a:rPr>
              <a:t>σύστημα Παρέμβασης (</a:t>
            </a:r>
            <a:r>
              <a:rPr lang="en-US" sz="3400" dirty="0">
                <a:solidFill>
                  <a:schemeClr val="bg1"/>
                </a:solidFill>
                <a:latin typeface="Times New Roman"/>
                <a:ea typeface="Calibri"/>
                <a:cs typeface="Times New Roman"/>
              </a:rPr>
              <a:t>Intervention Scheme</a:t>
            </a:r>
            <a:r>
              <a:rPr lang="el-GR" sz="3400" dirty="0">
                <a:solidFill>
                  <a:schemeClr val="bg1"/>
                </a:solidFill>
                <a:latin typeface="Times New Roman"/>
                <a:ea typeface="Calibri"/>
                <a:cs typeface="Times New Roman"/>
              </a:rPr>
              <a:t>) είναι μια ταξινόμηση των νοσηλευτικών δράσεων η οποία βοηθάει τους επαγγελματίες υγείας να ανακαλύψουν και να καταγράψουν το σχέδιο φροντίδας και τις παρεμβάσεις (Πίνακας 2) (</a:t>
            </a:r>
            <a:r>
              <a:rPr lang="en-US" sz="3400" dirty="0">
                <a:solidFill>
                  <a:schemeClr val="bg1"/>
                </a:solidFill>
                <a:latin typeface="Times New Roman"/>
                <a:ea typeface="Calibri"/>
                <a:cs typeface="Times New Roman"/>
              </a:rPr>
              <a:t>Martin</a:t>
            </a:r>
            <a:r>
              <a:rPr lang="el-GR" sz="3400" dirty="0">
                <a:solidFill>
                  <a:schemeClr val="bg1"/>
                </a:solidFill>
                <a:latin typeface="Times New Roman"/>
                <a:ea typeface="Calibri"/>
                <a:cs typeface="Times New Roman"/>
              </a:rPr>
              <a:t> &amp; </a:t>
            </a:r>
            <a:r>
              <a:rPr lang="en-US" sz="3400" dirty="0">
                <a:solidFill>
                  <a:schemeClr val="bg1"/>
                </a:solidFill>
                <a:latin typeface="Times New Roman"/>
                <a:ea typeface="Calibri"/>
                <a:cs typeface="Times New Roman"/>
              </a:rPr>
              <a:t>Bowels</a:t>
            </a:r>
            <a:r>
              <a:rPr lang="el-GR" sz="3400" dirty="0">
                <a:solidFill>
                  <a:schemeClr val="bg1"/>
                </a:solidFill>
                <a:latin typeface="Times New Roman"/>
                <a:ea typeface="Calibri"/>
                <a:cs typeface="Times New Roman"/>
              </a:rPr>
              <a:t> 2002). Περιλαμβάνει σχέδια, διαδρομές για την παροχή υπηρεσιών με ασφάλεια, ποιότητα και αποτελεσματικότητα (</a:t>
            </a:r>
            <a:r>
              <a:rPr lang="en-US" sz="3400" dirty="0">
                <a:solidFill>
                  <a:schemeClr val="bg1"/>
                </a:solidFill>
                <a:latin typeface="Times New Roman"/>
                <a:ea typeface="Calibri"/>
                <a:cs typeface="Times New Roman"/>
              </a:rPr>
              <a:t>Martin</a:t>
            </a:r>
            <a:r>
              <a:rPr lang="el-GR" sz="3400" dirty="0">
                <a:solidFill>
                  <a:schemeClr val="bg1"/>
                </a:solidFill>
                <a:latin typeface="Times New Roman"/>
                <a:ea typeface="Calibri"/>
                <a:cs typeface="Times New Roman"/>
              </a:rPr>
              <a:t>, </a:t>
            </a:r>
            <a:r>
              <a:rPr lang="en-US" sz="3400" dirty="0" err="1">
                <a:solidFill>
                  <a:schemeClr val="bg1"/>
                </a:solidFill>
                <a:latin typeface="Times New Roman"/>
                <a:ea typeface="Calibri"/>
                <a:cs typeface="Times New Roman"/>
              </a:rPr>
              <a:t>Monsen</a:t>
            </a:r>
            <a:r>
              <a:rPr lang="en-US" sz="3400" dirty="0">
                <a:solidFill>
                  <a:schemeClr val="bg1"/>
                </a:solidFill>
                <a:latin typeface="Times New Roman"/>
                <a:ea typeface="Calibri"/>
                <a:cs typeface="Times New Roman"/>
              </a:rPr>
              <a:t> Bowles</a:t>
            </a:r>
            <a:r>
              <a:rPr lang="el-GR" sz="3400" dirty="0">
                <a:solidFill>
                  <a:schemeClr val="bg1"/>
                </a:solidFill>
                <a:latin typeface="Times New Roman"/>
                <a:ea typeface="Calibri"/>
                <a:cs typeface="Times New Roman"/>
              </a:rPr>
              <a:t> 2011</a:t>
            </a:r>
            <a:r>
              <a:rPr lang="el-GR" sz="3400" dirty="0" smtClean="0">
                <a:solidFill>
                  <a:schemeClr val="bg1"/>
                </a:solidFill>
                <a:latin typeface="Times New Roman"/>
                <a:ea typeface="Calibri"/>
                <a:cs typeface="Times New Roman"/>
              </a:rPr>
              <a:t>).</a:t>
            </a:r>
          </a:p>
          <a:p>
            <a:pPr indent="0" algn="ctr">
              <a:lnSpc>
                <a:spcPct val="115000"/>
              </a:lnSpc>
              <a:spcAft>
                <a:spcPts val="0"/>
              </a:spcAft>
              <a:buNone/>
            </a:pPr>
            <a:r>
              <a:rPr lang="el-GR" sz="3400" dirty="0" smtClean="0">
                <a:solidFill>
                  <a:srgbClr val="FFFF00"/>
                </a:solidFill>
                <a:latin typeface="Times New Roman"/>
                <a:ea typeface="Calibri"/>
                <a:cs typeface="Times New Roman"/>
              </a:rPr>
              <a:t> </a:t>
            </a:r>
            <a:r>
              <a:rPr lang="el-GR" sz="3400" dirty="0">
                <a:solidFill>
                  <a:srgbClr val="FFFF00"/>
                </a:solidFill>
                <a:latin typeface="Times New Roman"/>
                <a:ea typeface="Calibri"/>
                <a:cs typeface="Times New Roman"/>
              </a:rPr>
              <a:t>Είναι οργανωμένο στα ακόλουθα επίπεδα: </a:t>
            </a:r>
            <a:endParaRPr lang="el-GR" sz="3400" dirty="0">
              <a:solidFill>
                <a:srgbClr val="FFFF00"/>
              </a:solidFill>
              <a:ea typeface="Calibri"/>
              <a:cs typeface="Times New Roman"/>
            </a:endParaRPr>
          </a:p>
          <a:p>
            <a:pPr>
              <a:lnSpc>
                <a:spcPct val="115000"/>
              </a:lnSpc>
              <a:spcAft>
                <a:spcPts val="0"/>
              </a:spcAft>
            </a:pPr>
            <a:r>
              <a:rPr lang="el-GR" sz="3400" b="1" dirty="0">
                <a:solidFill>
                  <a:srgbClr val="FFFF00"/>
                </a:solidFill>
                <a:latin typeface="Times New Roman"/>
                <a:ea typeface="Calibri"/>
                <a:cs typeface="Times New Roman"/>
              </a:rPr>
              <a:t>Επίπεδο 1: Κατηγορίες: </a:t>
            </a:r>
            <a:r>
              <a:rPr lang="el-GR" sz="3400" dirty="0">
                <a:solidFill>
                  <a:schemeClr val="bg1"/>
                </a:solidFill>
                <a:latin typeface="Times New Roman"/>
                <a:ea typeface="Calibri"/>
                <a:cs typeface="Times New Roman"/>
              </a:rPr>
              <a:t>Οι τέσσερις ευρείες κατηγορίες είναι Εκπαίδευση, Καθοδήγηση και Συμβουλευτική, Θεραπείες &amp;διαδικασίες, Διαχείριση περιπτώσεων και Διερεύνηση.</a:t>
            </a:r>
            <a:endParaRPr lang="el-GR" sz="3400" dirty="0">
              <a:solidFill>
                <a:schemeClr val="bg1"/>
              </a:solidFill>
              <a:ea typeface="Calibri"/>
              <a:cs typeface="Times New Roman"/>
            </a:endParaRPr>
          </a:p>
          <a:p>
            <a:pPr>
              <a:lnSpc>
                <a:spcPct val="115000"/>
              </a:lnSpc>
              <a:spcAft>
                <a:spcPts val="0"/>
              </a:spcAft>
            </a:pPr>
            <a:r>
              <a:rPr lang="el-GR" sz="3400" b="1" dirty="0" smtClean="0">
                <a:solidFill>
                  <a:srgbClr val="FFFF00"/>
                </a:solidFill>
                <a:latin typeface="Times New Roman"/>
                <a:ea typeface="Calibri"/>
                <a:cs typeface="Times New Roman"/>
              </a:rPr>
              <a:t>Επίπεδο </a:t>
            </a:r>
            <a:r>
              <a:rPr lang="el-GR" sz="3400" b="1" dirty="0">
                <a:solidFill>
                  <a:srgbClr val="FFFF00"/>
                </a:solidFill>
                <a:latin typeface="Times New Roman"/>
                <a:ea typeface="Calibri"/>
                <a:cs typeface="Times New Roman"/>
              </a:rPr>
              <a:t>2: Στόχοι: </a:t>
            </a:r>
            <a:r>
              <a:rPr lang="el-GR" sz="3400" dirty="0">
                <a:solidFill>
                  <a:srgbClr val="FFFF00"/>
                </a:solidFill>
                <a:latin typeface="Times New Roman"/>
                <a:ea typeface="Calibri"/>
                <a:cs typeface="Times New Roman"/>
              </a:rPr>
              <a:t>75 </a:t>
            </a:r>
            <a:r>
              <a:rPr lang="el-GR" sz="3400" dirty="0">
                <a:solidFill>
                  <a:schemeClr val="bg1"/>
                </a:solidFill>
                <a:latin typeface="Times New Roman"/>
                <a:ea typeface="Calibri"/>
                <a:cs typeface="Times New Roman"/>
              </a:rPr>
              <a:t>στόχοι ή αντικείμενα δράσης στη φροντίδα </a:t>
            </a:r>
            <a:r>
              <a:rPr lang="el-GR" sz="3400" dirty="0" smtClean="0">
                <a:solidFill>
                  <a:schemeClr val="bg1"/>
                </a:solidFill>
                <a:latin typeface="Times New Roman"/>
                <a:ea typeface="Calibri"/>
                <a:cs typeface="Times New Roman"/>
              </a:rPr>
              <a:t>υγείας</a:t>
            </a:r>
            <a:endParaRPr lang="el-GR" sz="3400" dirty="0">
              <a:solidFill>
                <a:schemeClr val="bg1"/>
              </a:solidFill>
              <a:ea typeface="Calibri"/>
              <a:cs typeface="Times New Roman"/>
            </a:endParaRPr>
          </a:p>
          <a:p>
            <a:pPr>
              <a:lnSpc>
                <a:spcPct val="115000"/>
              </a:lnSpc>
              <a:spcAft>
                <a:spcPts val="0"/>
              </a:spcAft>
            </a:pPr>
            <a:r>
              <a:rPr lang="el-GR" sz="3400" b="1" dirty="0" smtClean="0">
                <a:solidFill>
                  <a:srgbClr val="FFFF00"/>
                </a:solidFill>
                <a:latin typeface="Times New Roman"/>
                <a:ea typeface="Calibri"/>
                <a:cs typeface="Times New Roman"/>
              </a:rPr>
              <a:t>Επίπεδο </a:t>
            </a:r>
            <a:r>
              <a:rPr lang="el-GR" sz="3400" b="1" dirty="0">
                <a:solidFill>
                  <a:srgbClr val="FFFF00"/>
                </a:solidFill>
                <a:latin typeface="Times New Roman"/>
                <a:ea typeface="Calibri"/>
                <a:cs typeface="Times New Roman"/>
              </a:rPr>
              <a:t>3: Σχετικές με τον πελάτη/χρήστη πληροφορίες </a:t>
            </a:r>
            <a:r>
              <a:rPr lang="el-GR" sz="3400" dirty="0">
                <a:solidFill>
                  <a:schemeClr val="bg1"/>
                </a:solidFill>
                <a:latin typeface="Times New Roman"/>
                <a:ea typeface="Calibri"/>
                <a:cs typeface="Times New Roman"/>
              </a:rPr>
              <a:t>(</a:t>
            </a:r>
            <a:r>
              <a:rPr lang="el-GR" sz="3400" dirty="0" err="1">
                <a:solidFill>
                  <a:schemeClr val="bg1"/>
                </a:solidFill>
                <a:latin typeface="Times New Roman"/>
                <a:ea typeface="Calibri"/>
                <a:cs typeface="Times New Roman"/>
              </a:rPr>
              <a:t>Γκαμπρίς</a:t>
            </a:r>
            <a:r>
              <a:rPr lang="el-GR" sz="3400" dirty="0">
                <a:solidFill>
                  <a:schemeClr val="bg1"/>
                </a:solidFill>
                <a:latin typeface="Times New Roman"/>
                <a:ea typeface="Calibri"/>
                <a:cs typeface="Times New Roman"/>
              </a:rPr>
              <a:t> 2011).  </a:t>
            </a:r>
            <a:endParaRPr lang="el-GR" sz="3400" dirty="0">
              <a:solidFill>
                <a:schemeClr val="bg1"/>
              </a:solidFill>
              <a:ea typeface="Calibri"/>
              <a:cs typeface="Times New Roman"/>
            </a:endParaRPr>
          </a:p>
          <a:p>
            <a:pPr marL="0" indent="0">
              <a:lnSpc>
                <a:spcPct val="115000"/>
              </a:lnSpc>
              <a:spcAft>
                <a:spcPts val="0"/>
              </a:spcAft>
              <a:buNone/>
            </a:pPr>
            <a:endParaRPr lang="el-GR" sz="2800" dirty="0">
              <a:solidFill>
                <a:schemeClr val="bg1"/>
              </a:solidFill>
              <a:ea typeface="Calibri"/>
              <a:cs typeface="Times New Roman"/>
            </a:endParaRPr>
          </a:p>
        </p:txBody>
      </p:sp>
    </p:spTree>
    <p:extLst>
      <p:ext uri="{BB962C8B-B14F-4D97-AF65-F5344CB8AC3E}">
        <p14:creationId xmlns:p14="http://schemas.microsoft.com/office/powerpoint/2010/main" val="290733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extLst>
              <p:ext uri="{D42A27DB-BD31-4B8C-83A1-F6EECF244321}">
                <p14:modId xmlns:p14="http://schemas.microsoft.com/office/powerpoint/2010/main" val="1328886806"/>
              </p:ext>
            </p:extLst>
          </p:nvPr>
        </p:nvGraphicFramePr>
        <p:xfrm>
          <a:off x="1042988" y="1196975"/>
          <a:ext cx="6985000" cy="4643839"/>
        </p:xfrm>
        <a:graphic>
          <a:graphicData uri="http://schemas.openxmlformats.org/drawingml/2006/table">
            <a:tbl>
              <a:tblPr firstRow="1" firstCol="1" bandRow="1">
                <a:tableStyleId>{72833802-FEF1-4C79-8D5D-14CF1EAF98D9}</a:tableStyleId>
              </a:tblPr>
              <a:tblGrid>
                <a:gridCol w="6985000"/>
              </a:tblGrid>
              <a:tr h="525742">
                <a:tc>
                  <a:txBody>
                    <a:bodyPr/>
                    <a:lstStyle/>
                    <a:p>
                      <a:pPr algn="ctr">
                        <a:lnSpc>
                          <a:spcPct val="115000"/>
                        </a:lnSpc>
                        <a:spcAft>
                          <a:spcPts val="0"/>
                        </a:spcAft>
                      </a:pPr>
                      <a:r>
                        <a:rPr lang="el-GR" sz="1800" dirty="0" smtClean="0">
                          <a:effectLst/>
                        </a:rPr>
                        <a:t>Κατηγορίες </a:t>
                      </a:r>
                      <a:r>
                        <a:rPr lang="el-GR" sz="1800" dirty="0">
                          <a:effectLst/>
                        </a:rPr>
                        <a:t>παρεμβάσεων για το  άτομο/οικογένεια/ομάδα </a:t>
                      </a:r>
                    </a:p>
                    <a:p>
                      <a:pPr>
                        <a:lnSpc>
                          <a:spcPct val="115000"/>
                        </a:lnSpc>
                        <a:spcAft>
                          <a:spcPts val="0"/>
                        </a:spcAft>
                      </a:pPr>
                      <a:r>
                        <a:rPr lang="el-GR" sz="1200" dirty="0">
                          <a:effectLst/>
                        </a:rPr>
                        <a:t> </a:t>
                      </a:r>
                      <a:endParaRPr lang="el-GR" sz="1100" dirty="0">
                        <a:effectLst/>
                        <a:latin typeface="Calibri"/>
                        <a:ea typeface="Calibri"/>
                        <a:cs typeface="Times New Roman"/>
                      </a:endParaRPr>
                    </a:p>
                  </a:txBody>
                  <a:tcPr marL="68582" marR="68582" marT="0" marB="0"/>
                </a:tc>
              </a:tr>
              <a:tr h="2785762">
                <a:tc>
                  <a:txBody>
                    <a:bodyPr/>
                    <a:lstStyle/>
                    <a:p>
                      <a:pPr>
                        <a:lnSpc>
                          <a:spcPct val="115000"/>
                        </a:lnSpc>
                        <a:spcAft>
                          <a:spcPts val="0"/>
                        </a:spcAft>
                      </a:pPr>
                      <a:r>
                        <a:rPr lang="el-GR" sz="1200" dirty="0">
                          <a:effectLst/>
                        </a:rPr>
                        <a:t>Οι 4 ευρείες κατηγορίες παρεμβάσεων στο άτομο/οικογένεια/ομάδα:</a:t>
                      </a:r>
                      <a:endParaRPr lang="el-GR" sz="1100" dirty="0">
                        <a:effectLst/>
                      </a:endParaRPr>
                    </a:p>
                    <a:p>
                      <a:pPr>
                        <a:lnSpc>
                          <a:spcPct val="115000"/>
                        </a:lnSpc>
                        <a:spcAft>
                          <a:spcPts val="0"/>
                        </a:spcAft>
                      </a:pPr>
                      <a:r>
                        <a:rPr lang="el-GR" sz="1200" dirty="0">
                          <a:effectLst/>
                        </a:rPr>
                        <a:t>  </a:t>
                      </a:r>
                      <a:endParaRPr lang="el-GR" sz="1100" dirty="0">
                        <a:effectLst/>
                      </a:endParaRPr>
                    </a:p>
                    <a:p>
                      <a:pPr marL="342900" lvl="0" indent="-342900">
                        <a:lnSpc>
                          <a:spcPct val="115000"/>
                        </a:lnSpc>
                        <a:spcAft>
                          <a:spcPts val="0"/>
                        </a:spcAft>
                        <a:buFont typeface="Arial" panose="020B0604020202020204" pitchFamily="34" charset="0"/>
                        <a:buChar char="•"/>
                      </a:pPr>
                      <a:r>
                        <a:rPr lang="el-GR" sz="1600" dirty="0">
                          <a:effectLst/>
                        </a:rPr>
                        <a:t>Εκπαίδευση, καθοδήγηση και συμβουλευτική (</a:t>
                      </a:r>
                      <a:r>
                        <a:rPr lang="en-US" sz="1600" dirty="0">
                          <a:effectLst/>
                        </a:rPr>
                        <a:t>teaching</a:t>
                      </a:r>
                      <a:r>
                        <a:rPr lang="el-GR" sz="1600" dirty="0">
                          <a:effectLst/>
                        </a:rPr>
                        <a:t>, </a:t>
                      </a:r>
                      <a:r>
                        <a:rPr lang="en-US" sz="1600" dirty="0">
                          <a:effectLst/>
                        </a:rPr>
                        <a:t>guidance and counseling</a:t>
                      </a:r>
                      <a:r>
                        <a:rPr lang="el-GR" sz="1600" dirty="0">
                          <a:effectLst/>
                        </a:rPr>
                        <a:t>) </a:t>
                      </a:r>
                    </a:p>
                    <a:p>
                      <a:pPr marL="628650" indent="-171450">
                        <a:lnSpc>
                          <a:spcPct val="115000"/>
                        </a:lnSpc>
                        <a:spcAft>
                          <a:spcPts val="0"/>
                        </a:spcAft>
                        <a:buFont typeface="Arial" panose="020B0604020202020204" pitchFamily="34" charset="0"/>
                        <a:buChar char="•"/>
                      </a:pPr>
                      <a:endParaRPr lang="el-GR" sz="1600" dirty="0">
                        <a:effectLst/>
                      </a:endParaRPr>
                    </a:p>
                    <a:p>
                      <a:pPr marL="342900" lvl="0" indent="-342900">
                        <a:lnSpc>
                          <a:spcPct val="115000"/>
                        </a:lnSpc>
                        <a:spcAft>
                          <a:spcPts val="0"/>
                        </a:spcAft>
                        <a:buFont typeface="Arial" panose="020B0604020202020204" pitchFamily="34" charset="0"/>
                        <a:buChar char="•"/>
                      </a:pPr>
                      <a:r>
                        <a:rPr lang="el-GR" sz="1600" dirty="0">
                          <a:effectLst/>
                        </a:rPr>
                        <a:t>Θεραπείες και διαδικασίες (</a:t>
                      </a:r>
                      <a:r>
                        <a:rPr lang="en-US" sz="1600" dirty="0">
                          <a:effectLst/>
                        </a:rPr>
                        <a:t>treatments and procedures</a:t>
                      </a:r>
                      <a:r>
                        <a:rPr lang="el-GR" sz="1600" dirty="0">
                          <a:effectLst/>
                        </a:rPr>
                        <a:t>)</a:t>
                      </a:r>
                    </a:p>
                    <a:p>
                      <a:pPr marL="171450" indent="-171450">
                        <a:lnSpc>
                          <a:spcPct val="115000"/>
                        </a:lnSpc>
                        <a:spcAft>
                          <a:spcPts val="0"/>
                        </a:spcAft>
                        <a:buFont typeface="Arial" panose="020B0604020202020204" pitchFamily="34" charset="0"/>
                        <a:buChar char="•"/>
                      </a:pPr>
                      <a:endParaRPr lang="el-GR" sz="1600" dirty="0">
                        <a:effectLst/>
                      </a:endParaRPr>
                    </a:p>
                    <a:p>
                      <a:pPr marL="342900" lvl="0" indent="-342900">
                        <a:lnSpc>
                          <a:spcPct val="115000"/>
                        </a:lnSpc>
                        <a:spcAft>
                          <a:spcPts val="0"/>
                        </a:spcAft>
                        <a:buFont typeface="Arial" panose="020B0604020202020204" pitchFamily="34" charset="0"/>
                        <a:buChar char="•"/>
                      </a:pPr>
                      <a:r>
                        <a:rPr lang="el-GR" sz="1600" dirty="0">
                          <a:effectLst/>
                        </a:rPr>
                        <a:t>Διαχείριση περιπτώσεων (</a:t>
                      </a:r>
                      <a:r>
                        <a:rPr lang="en-US" sz="1600" dirty="0">
                          <a:effectLst/>
                        </a:rPr>
                        <a:t>case management</a:t>
                      </a:r>
                      <a:r>
                        <a:rPr lang="el-GR" sz="1600" dirty="0">
                          <a:effectLst/>
                        </a:rPr>
                        <a:t>)</a:t>
                      </a:r>
                    </a:p>
                    <a:p>
                      <a:pPr marL="171450" indent="-171450">
                        <a:lnSpc>
                          <a:spcPct val="115000"/>
                        </a:lnSpc>
                        <a:spcAft>
                          <a:spcPts val="0"/>
                        </a:spcAft>
                        <a:buFont typeface="Arial" panose="020B0604020202020204" pitchFamily="34" charset="0"/>
                        <a:buChar char="•"/>
                      </a:pPr>
                      <a:endParaRPr lang="el-GR" sz="1600" dirty="0">
                        <a:effectLst/>
                      </a:endParaRPr>
                    </a:p>
                    <a:p>
                      <a:pPr marL="342900" lvl="0" indent="-342900">
                        <a:lnSpc>
                          <a:spcPct val="115000"/>
                        </a:lnSpc>
                        <a:spcAft>
                          <a:spcPts val="0"/>
                        </a:spcAft>
                        <a:buFont typeface="Arial" panose="020B0604020202020204" pitchFamily="34" charset="0"/>
                        <a:buChar char="•"/>
                      </a:pPr>
                      <a:r>
                        <a:rPr lang="el-GR" sz="1600" dirty="0">
                          <a:effectLst/>
                        </a:rPr>
                        <a:t>Διερεύνηση (</a:t>
                      </a:r>
                      <a:r>
                        <a:rPr lang="en-US" sz="1600" dirty="0">
                          <a:effectLst/>
                        </a:rPr>
                        <a:t>surveillance</a:t>
                      </a:r>
                      <a:r>
                        <a:rPr lang="el-GR" sz="1600" dirty="0">
                          <a:effectLst/>
                        </a:rPr>
                        <a:t>) </a:t>
                      </a:r>
                    </a:p>
                    <a:p>
                      <a:pPr marL="0" lvl="0" indent="0">
                        <a:lnSpc>
                          <a:spcPct val="115000"/>
                        </a:lnSpc>
                        <a:spcAft>
                          <a:spcPts val="0"/>
                        </a:spcAft>
                        <a:buFont typeface="+mj-lt"/>
                        <a:buNone/>
                      </a:pPr>
                      <a:r>
                        <a:rPr lang="el-GR" sz="1200" dirty="0">
                          <a:effectLst/>
                        </a:rPr>
                        <a:t> </a:t>
                      </a:r>
                      <a:endParaRPr lang="el-GR" sz="1100" dirty="0">
                        <a:effectLst/>
                        <a:latin typeface="Calibri"/>
                        <a:ea typeface="Calibri"/>
                        <a:cs typeface="Times New Roman"/>
                      </a:endParaRPr>
                    </a:p>
                  </a:txBody>
                  <a:tcPr marL="68582" marR="68582" marT="0" marB="0">
                    <a:solidFill>
                      <a:srgbClr val="FFFF00"/>
                    </a:solidFill>
                  </a:tcPr>
                </a:tc>
              </a:tr>
              <a:tr h="1257320">
                <a:tc>
                  <a:txBody>
                    <a:bodyPr/>
                    <a:lstStyle/>
                    <a:p>
                      <a:pPr>
                        <a:lnSpc>
                          <a:spcPct val="115000"/>
                        </a:lnSpc>
                        <a:spcAft>
                          <a:spcPts val="0"/>
                        </a:spcAft>
                      </a:pPr>
                      <a:r>
                        <a:rPr lang="el-GR" sz="1200" dirty="0">
                          <a:effectLst/>
                        </a:rPr>
                        <a:t>75 Στόχοι, αντικείμενα δράσης και παρέμβασης στο άτομο/οικογένεια/ομάδα,  σαφώς προσδιορισμένοι και με την επιλογή «άλλο» για την περίπτωση διατύπωσης στόχου που δεν συμπεριλαμβάνεται στη λίστα.</a:t>
                      </a:r>
                      <a:endParaRPr lang="el-GR" sz="1100" dirty="0">
                        <a:effectLst/>
                      </a:endParaRPr>
                    </a:p>
                    <a:p>
                      <a:pPr>
                        <a:lnSpc>
                          <a:spcPct val="115000"/>
                        </a:lnSpc>
                        <a:spcAft>
                          <a:spcPts val="0"/>
                        </a:spcAft>
                      </a:pPr>
                      <a:r>
                        <a:rPr lang="el-GR" sz="1200" dirty="0">
                          <a:effectLst/>
                        </a:rPr>
                        <a:t> </a:t>
                      </a:r>
                      <a:endParaRPr lang="el-GR" sz="1100" dirty="0">
                        <a:effectLst/>
                        <a:latin typeface="Calibri"/>
                        <a:ea typeface="Calibri"/>
                        <a:cs typeface="Times New Roman"/>
                      </a:endParaRPr>
                    </a:p>
                  </a:txBody>
                  <a:tcPr marL="68582" marR="68582" marT="0" marB="0">
                    <a:solidFill>
                      <a:srgbClr val="FFC000"/>
                    </a:solidFill>
                  </a:tcPr>
                </a:tc>
              </a:tr>
            </a:tbl>
          </a:graphicData>
        </a:graphic>
      </p:graphicFrame>
    </p:spTree>
    <p:extLst>
      <p:ext uri="{BB962C8B-B14F-4D97-AF65-F5344CB8AC3E}">
        <p14:creationId xmlns:p14="http://schemas.microsoft.com/office/powerpoint/2010/main" val="73007554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1116</Words>
  <Application>Microsoft Office PowerPoint</Application>
  <PresentationFormat>Προβολή στην οθόνη (4:3)</PresentationFormat>
  <Paragraphs>121</Paragraphs>
  <Slides>13</Slides>
  <Notes>0</Notes>
  <HiddenSlides>0</HiddenSlides>
  <MMClips>0</MMClips>
  <ScaleCrop>false</ScaleCrop>
  <HeadingPairs>
    <vt:vector size="4" baseType="variant">
      <vt:variant>
        <vt:lpstr>Θέμα</vt:lpstr>
      </vt:variant>
      <vt:variant>
        <vt:i4>6</vt:i4>
      </vt:variant>
      <vt:variant>
        <vt:lpstr>Τίτλοι διαφανειών</vt:lpstr>
      </vt:variant>
      <vt:variant>
        <vt:i4>13</vt:i4>
      </vt:variant>
    </vt:vector>
  </HeadingPairs>
  <TitlesOfParts>
    <vt:vector size="19" baseType="lpstr">
      <vt:lpstr>Θέμα του Office</vt:lpstr>
      <vt:lpstr>Προεπιλεγμένη σχεδίαση</vt:lpstr>
      <vt:lpstr>1_Θέμα του Office</vt:lpstr>
      <vt:lpstr>2_Θέμα του Office</vt:lpstr>
      <vt:lpstr>3_Θέμα του Office</vt:lpstr>
      <vt:lpstr>4_Θέμα του Office</vt:lpstr>
      <vt:lpstr>  Το σύστημα ταξινόμησης Omaha  </vt:lpstr>
      <vt:lpstr>Παρουσίαση του PowerPoint</vt:lpstr>
      <vt:lpstr>Παρουσίαση του PowerPoint</vt:lpstr>
      <vt:lpstr>Παρουσίαση του PowerPoint</vt:lpstr>
      <vt:lpstr>Συγκεκριμένα το σύστημα ταξινόμησης Omaha, μπορεί να εφαρμοστεί από τους κατ’οίκον επαγγελματίες υγείας, τους διαχειριστές της φροντίδας και τους administrators, με τους ακόλουθους τρόπους (Martin &amp; Scheet 1992):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Το σύστημα ταξινόμησηςOmaha  </dc:title>
  <dc:creator>FAMILY</dc:creator>
  <cp:lastModifiedBy>ΟΙΚΟΓΕΝΕΙΑ</cp:lastModifiedBy>
  <cp:revision>10</cp:revision>
  <dcterms:created xsi:type="dcterms:W3CDTF">2015-03-01T19:16:19Z</dcterms:created>
  <dcterms:modified xsi:type="dcterms:W3CDTF">2017-03-05T19:52:22Z</dcterms:modified>
</cp:coreProperties>
</file>